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60" r:id="rId3"/>
    <p:sldId id="265" r:id="rId4"/>
    <p:sldId id="257" r:id="rId5"/>
    <p:sldId id="258" r:id="rId6"/>
    <p:sldId id="259" r:id="rId7"/>
    <p:sldId id="261" r:id="rId8"/>
    <p:sldId id="267" r:id="rId9"/>
    <p:sldId id="271" r:id="rId10"/>
    <p:sldId id="272" r:id="rId11"/>
    <p:sldId id="273" r:id="rId12"/>
    <p:sldId id="269" r:id="rId13"/>
    <p:sldId id="270" r:id="rId14"/>
    <p:sldId id="268" r:id="rId15"/>
    <p:sldId id="275" r:id="rId16"/>
    <p:sldId id="276" r:id="rId17"/>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6ED5B4-6157-4DAD-B648-DEA9CCD712B2}">
          <p14:sldIdLst>
            <p14:sldId id="256"/>
            <p14:sldId id="260"/>
            <p14:sldId id="265"/>
            <p14:sldId id="257"/>
            <p14:sldId id="258"/>
            <p14:sldId id="259"/>
            <p14:sldId id="261"/>
            <p14:sldId id="267"/>
            <p14:sldId id="271"/>
            <p14:sldId id="272"/>
            <p14:sldId id="273"/>
            <p14:sldId id="269"/>
            <p14:sldId id="270"/>
            <p14:sldId id="268"/>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0184" autoAdjust="0"/>
  </p:normalViewPr>
  <p:slideViewPr>
    <p:cSldViewPr>
      <p:cViewPr varScale="1">
        <p:scale>
          <a:sx n="125" d="100"/>
          <a:sy n="125" d="100"/>
        </p:scale>
        <p:origin x="119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B6E25-1E10-4E18-BDCB-D0C53104F3FB}"/>
              </a:ext>
            </a:extLst>
          </p:cNvPr>
          <p:cNvSpPr>
            <a:spLocks noGrp="1"/>
          </p:cNvSpPr>
          <p:nvPr>
            <p:ph type="hdr" sz="quarter"/>
          </p:nvPr>
        </p:nvSpPr>
        <p:spPr>
          <a:xfrm>
            <a:off x="1" y="0"/>
            <a:ext cx="3066733" cy="469780"/>
          </a:xfrm>
          <a:prstGeom prst="rect">
            <a:avLst/>
          </a:prstGeom>
        </p:spPr>
        <p:txBody>
          <a:bodyPr vert="horz" lIns="93925" tIns="46962" rIns="93925" bIns="46962" rtlCol="0"/>
          <a:lstStyle>
            <a:lvl1pPr algn="l">
              <a:defRPr sz="1200"/>
            </a:lvl1pPr>
          </a:lstStyle>
          <a:p>
            <a:endParaRPr lang="en-US"/>
          </a:p>
        </p:txBody>
      </p:sp>
      <p:sp>
        <p:nvSpPr>
          <p:cNvPr id="3" name="Date Placeholder 2">
            <a:extLst>
              <a:ext uri="{FF2B5EF4-FFF2-40B4-BE49-F238E27FC236}">
                <a16:creationId xmlns:a16="http://schemas.microsoft.com/office/drawing/2014/main" id="{6F6C5281-E20F-410A-A175-DF3045129972}"/>
              </a:ext>
            </a:extLst>
          </p:cNvPr>
          <p:cNvSpPr>
            <a:spLocks noGrp="1"/>
          </p:cNvSpPr>
          <p:nvPr>
            <p:ph type="dt" sz="quarter" idx="1"/>
          </p:nvPr>
        </p:nvSpPr>
        <p:spPr>
          <a:xfrm>
            <a:off x="4008706" y="0"/>
            <a:ext cx="3066733" cy="469780"/>
          </a:xfrm>
          <a:prstGeom prst="rect">
            <a:avLst/>
          </a:prstGeom>
        </p:spPr>
        <p:txBody>
          <a:bodyPr vert="horz" lIns="93925" tIns="46962" rIns="93925" bIns="46962" rtlCol="0"/>
          <a:lstStyle>
            <a:lvl1pPr algn="r">
              <a:defRPr sz="1200"/>
            </a:lvl1pPr>
          </a:lstStyle>
          <a:p>
            <a:fld id="{814D19C7-D53F-474D-B46E-9EDAAB462CE6}" type="datetimeFigureOut">
              <a:rPr lang="en-US" smtClean="0"/>
              <a:t>4/7/2021</a:t>
            </a:fld>
            <a:endParaRPr lang="en-US"/>
          </a:p>
        </p:txBody>
      </p:sp>
      <p:sp>
        <p:nvSpPr>
          <p:cNvPr id="4" name="Footer Placeholder 3">
            <a:extLst>
              <a:ext uri="{FF2B5EF4-FFF2-40B4-BE49-F238E27FC236}">
                <a16:creationId xmlns:a16="http://schemas.microsoft.com/office/drawing/2014/main" id="{BDCA7E6B-DC50-47A7-8333-2A4343B0A70A}"/>
              </a:ext>
            </a:extLst>
          </p:cNvPr>
          <p:cNvSpPr>
            <a:spLocks noGrp="1"/>
          </p:cNvSpPr>
          <p:nvPr>
            <p:ph type="ftr" sz="quarter" idx="2"/>
          </p:nvPr>
        </p:nvSpPr>
        <p:spPr>
          <a:xfrm>
            <a:off x="1" y="8893298"/>
            <a:ext cx="3066733" cy="469779"/>
          </a:xfrm>
          <a:prstGeom prst="rect">
            <a:avLst/>
          </a:prstGeom>
        </p:spPr>
        <p:txBody>
          <a:bodyPr vert="horz" lIns="93925" tIns="46962" rIns="93925" bIns="469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17F04E-DD98-434A-8748-B6CD8BBE5BF0}"/>
              </a:ext>
            </a:extLst>
          </p:cNvPr>
          <p:cNvSpPr>
            <a:spLocks noGrp="1"/>
          </p:cNvSpPr>
          <p:nvPr>
            <p:ph type="sldNum" sz="quarter" idx="3"/>
          </p:nvPr>
        </p:nvSpPr>
        <p:spPr>
          <a:xfrm>
            <a:off x="4008706" y="8893298"/>
            <a:ext cx="3066733" cy="469779"/>
          </a:xfrm>
          <a:prstGeom prst="rect">
            <a:avLst/>
          </a:prstGeom>
        </p:spPr>
        <p:txBody>
          <a:bodyPr vert="horz" lIns="93925" tIns="46962" rIns="93925" bIns="46962" rtlCol="0" anchor="b"/>
          <a:lstStyle>
            <a:lvl1pPr algn="r">
              <a:defRPr sz="1200"/>
            </a:lvl1pPr>
          </a:lstStyle>
          <a:p>
            <a:fld id="{3357039D-B573-4A23-835F-AF2150CA5F3C}" type="slidenum">
              <a:rPr lang="en-US" smtClean="0"/>
              <a:t>‹#›</a:t>
            </a:fld>
            <a:endParaRPr lang="en-US"/>
          </a:p>
        </p:txBody>
      </p:sp>
    </p:spTree>
    <p:extLst>
      <p:ext uri="{BB962C8B-B14F-4D97-AF65-F5344CB8AC3E}">
        <p14:creationId xmlns:p14="http://schemas.microsoft.com/office/powerpoint/2010/main" val="3686884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9780"/>
          </a:xfrm>
          <a:prstGeom prst="rect">
            <a:avLst/>
          </a:prstGeom>
        </p:spPr>
        <p:txBody>
          <a:bodyPr vert="horz" lIns="93925" tIns="46962" rIns="93925" bIns="46962" rtlCol="0"/>
          <a:lstStyle>
            <a:lvl1pPr algn="l">
              <a:defRPr sz="1200"/>
            </a:lvl1pPr>
          </a:lstStyle>
          <a:p>
            <a:endParaRPr lang="en-US"/>
          </a:p>
        </p:txBody>
      </p:sp>
      <p:sp>
        <p:nvSpPr>
          <p:cNvPr id="3" name="Date Placeholder 2"/>
          <p:cNvSpPr>
            <a:spLocks noGrp="1"/>
          </p:cNvSpPr>
          <p:nvPr>
            <p:ph type="dt" idx="1"/>
          </p:nvPr>
        </p:nvSpPr>
        <p:spPr>
          <a:xfrm>
            <a:off x="4008706" y="0"/>
            <a:ext cx="3066733" cy="469780"/>
          </a:xfrm>
          <a:prstGeom prst="rect">
            <a:avLst/>
          </a:prstGeom>
        </p:spPr>
        <p:txBody>
          <a:bodyPr vert="horz" lIns="93925" tIns="46962" rIns="93925" bIns="46962" rtlCol="0"/>
          <a:lstStyle>
            <a:lvl1pPr algn="r">
              <a:defRPr sz="1200"/>
            </a:lvl1pPr>
          </a:lstStyle>
          <a:p>
            <a:fld id="{B63105DC-1940-427F-8AC7-ED063F405D14}" type="datetimeFigureOut">
              <a:rPr lang="en-US" smtClean="0"/>
              <a:t>4/7/2021</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25" tIns="46962" rIns="93925" bIns="46962" rtlCol="0" anchor="ctr"/>
          <a:lstStyle/>
          <a:p>
            <a:endParaRPr lang="en-US"/>
          </a:p>
        </p:txBody>
      </p:sp>
      <p:sp>
        <p:nvSpPr>
          <p:cNvPr id="5" name="Notes Placeholder 4"/>
          <p:cNvSpPr>
            <a:spLocks noGrp="1"/>
          </p:cNvSpPr>
          <p:nvPr>
            <p:ph type="body" sz="quarter" idx="3"/>
          </p:nvPr>
        </p:nvSpPr>
        <p:spPr>
          <a:xfrm>
            <a:off x="707708" y="4505981"/>
            <a:ext cx="5661660" cy="3686711"/>
          </a:xfrm>
          <a:prstGeom prst="rect">
            <a:avLst/>
          </a:prstGeom>
        </p:spPr>
        <p:txBody>
          <a:bodyPr vert="horz" lIns="93925" tIns="46962" rIns="93925" bIns="469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8"/>
            <a:ext cx="3066733" cy="469779"/>
          </a:xfrm>
          <a:prstGeom prst="rect">
            <a:avLst/>
          </a:prstGeom>
        </p:spPr>
        <p:txBody>
          <a:bodyPr vert="horz" lIns="93925" tIns="46962" rIns="93925" bIns="46962"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8"/>
            <a:ext cx="3066733" cy="469779"/>
          </a:xfrm>
          <a:prstGeom prst="rect">
            <a:avLst/>
          </a:prstGeom>
        </p:spPr>
        <p:txBody>
          <a:bodyPr vert="horz" lIns="93925" tIns="46962" rIns="93925" bIns="46962" rtlCol="0" anchor="b"/>
          <a:lstStyle>
            <a:lvl1pPr algn="r">
              <a:defRPr sz="1200"/>
            </a:lvl1pPr>
          </a:lstStyle>
          <a:p>
            <a:fld id="{9D40778F-49D3-4868-89B0-BB9C933E5669}" type="slidenum">
              <a:rPr lang="en-US" smtClean="0"/>
              <a:t>‹#›</a:t>
            </a:fld>
            <a:endParaRPr lang="en-US"/>
          </a:p>
        </p:txBody>
      </p:sp>
    </p:spTree>
    <p:extLst>
      <p:ext uri="{BB962C8B-B14F-4D97-AF65-F5344CB8AC3E}">
        <p14:creationId xmlns:p14="http://schemas.microsoft.com/office/powerpoint/2010/main" val="106073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55"/>
            <a:r>
              <a:rPr lang="en-US" dirty="0"/>
              <a:t>Good afternoon, my name is Natalie Lee and I’m the Contracts Projects Supervisor. Today I’ll be sharing the Environmental Division’s guide to submitting payable invoices.</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1</a:t>
            </a:fld>
            <a:endParaRPr lang="en-US"/>
          </a:p>
        </p:txBody>
      </p:sp>
    </p:spTree>
    <p:extLst>
      <p:ext uri="{BB962C8B-B14F-4D97-AF65-F5344CB8AC3E}">
        <p14:creationId xmlns:p14="http://schemas.microsoft.com/office/powerpoint/2010/main" val="1034250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On the Invoice Summary page:</a:t>
            </a:r>
          </a:p>
          <a:p>
            <a:endParaRPr lang="en-US" u="none" dirty="0"/>
          </a:p>
          <a:p>
            <a:r>
              <a:rPr lang="en-US" u="none" dirty="0"/>
              <a:t>The PIN # provided to you by the TDOT PM will be shown here (on the appropriate line). At times you may have two PIN #s: a Financial PIN or FPIN, and a Tracking PIN or TPIN. When this occurs, both PINs should be provided.</a:t>
            </a:r>
          </a:p>
          <a:p>
            <a:endParaRPr lang="en-US" dirty="0"/>
          </a:p>
          <a:p>
            <a:r>
              <a:rPr lang="en-US" u="sng" dirty="0"/>
              <a:t>State Project Number </a:t>
            </a:r>
            <a:r>
              <a:rPr lang="en-US" dirty="0"/>
              <a:t>- All invoices must note the appropriate TDOT state project number. The federal project number is not required. </a:t>
            </a:r>
          </a:p>
          <a:p>
            <a:endParaRPr lang="en-US" u="sng" dirty="0"/>
          </a:p>
          <a:p>
            <a:r>
              <a:rPr lang="en-US" u="sng" dirty="0"/>
              <a:t>County </a:t>
            </a:r>
          </a:p>
          <a:p>
            <a:endParaRPr lang="en-US" u="sng" dirty="0"/>
          </a:p>
          <a:p>
            <a:r>
              <a:rPr lang="en-US" u="sng" dirty="0"/>
              <a:t>Route/Termini – </a:t>
            </a:r>
            <a:r>
              <a:rPr lang="en-US" u="none" dirty="0"/>
              <a:t> as given by the project manager or referenced on the work order letter.</a:t>
            </a:r>
          </a:p>
          <a:p>
            <a:endParaRPr lang="en-US" u="none" dirty="0"/>
          </a:p>
          <a:p>
            <a:r>
              <a:rPr lang="en-US" u="sng" dirty="0"/>
              <a:t>Project Manager</a:t>
            </a:r>
            <a:r>
              <a:rPr lang="en-US" u="none" dirty="0"/>
              <a:t> is the TDOT Project Manager overseeing the work order. They should be listed as a CC on the bottom of the work order letter.</a:t>
            </a:r>
          </a:p>
          <a:p>
            <a:endParaRPr lang="en-US" u="none" dirty="0"/>
          </a:p>
          <a:p>
            <a:r>
              <a:rPr lang="en-US" u="sng" dirty="0"/>
              <a:t>Discipline</a:t>
            </a:r>
            <a:r>
              <a:rPr lang="en-US" u="none" dirty="0"/>
              <a:t> – Choose the Discipline associated with the contract from the drop-down menu. Please do not overwrite the drop-down selections.</a:t>
            </a:r>
            <a:endParaRPr lang="en-US" u="sng" dirty="0"/>
          </a:p>
          <a:p>
            <a:endParaRPr lang="en-US" u="none" dirty="0"/>
          </a:p>
          <a:p>
            <a:pPr defTabSz="888614"/>
            <a:r>
              <a:rPr lang="en-US" u="none" dirty="0"/>
              <a:t>The firm name and remittance address listed must match exactly as registered with Supplier Maintenance.</a:t>
            </a:r>
          </a:p>
          <a:p>
            <a:endParaRPr lang="en-US" u="none" dirty="0"/>
          </a:p>
          <a:p>
            <a:r>
              <a:rPr lang="en-US" u="none" dirty="0"/>
              <a:t>Invoice # - must be unique. A # cannot be duplicated within a company and must be more than a single digit.</a:t>
            </a:r>
            <a:endParaRPr lang="en-US" u="sng" dirty="0"/>
          </a:p>
          <a:p>
            <a:endParaRPr lang="en-US" dirty="0"/>
          </a:p>
          <a:p>
            <a:r>
              <a:rPr lang="en-US" dirty="0"/>
              <a:t>Agreement # is the contract #. Such as (E2301)</a:t>
            </a:r>
          </a:p>
          <a:p>
            <a:endParaRPr lang="en-US" dirty="0"/>
          </a:p>
          <a:p>
            <a:r>
              <a:rPr lang="en-US" dirty="0"/>
              <a:t>Work Order # will come from the work order letter sent to the firm authorizing work to begin.</a:t>
            </a:r>
          </a:p>
          <a:p>
            <a:endParaRPr lang="en-US" dirty="0"/>
          </a:p>
          <a:p>
            <a:r>
              <a:rPr lang="en-US" dirty="0"/>
              <a:t>Progress # is the progress billing sequence.</a:t>
            </a:r>
          </a:p>
          <a:p>
            <a:endParaRPr lang="en-US" dirty="0"/>
          </a:p>
          <a:p>
            <a:r>
              <a:rPr lang="en-US" dirty="0"/>
              <a:t>Supplier ID is the firms Edison ID.</a:t>
            </a:r>
          </a:p>
          <a:p>
            <a:endParaRPr lang="en-US" dirty="0"/>
          </a:p>
          <a:p>
            <a:r>
              <a:rPr lang="en-US" dirty="0"/>
              <a:t>Final Invoice  - Choose yes or no from the drop down. </a:t>
            </a:r>
          </a:p>
          <a:p>
            <a:endParaRPr lang="en-US" dirty="0"/>
          </a:p>
          <a:p>
            <a:r>
              <a:rPr lang="en-US" dirty="0"/>
              <a:t>DBE Sub Consultant – Choose Yes or No from the drop-down list based on whether DBE sub consultant charges are included in this billing.</a:t>
            </a:r>
          </a:p>
          <a:p>
            <a:endParaRPr lang="en-US" dirty="0"/>
          </a:p>
          <a:p>
            <a:r>
              <a:rPr lang="en-US" u="sng" dirty="0"/>
              <a:t>Invoice Service Range</a:t>
            </a:r>
            <a:r>
              <a:rPr lang="en-US" dirty="0"/>
              <a:t> – </a:t>
            </a:r>
          </a:p>
          <a:p>
            <a:pPr marL="176111" indent="-176111">
              <a:buFont typeface="Arial" panose="020B0604020202020204" pitchFamily="34" charset="0"/>
              <a:buChar char="•"/>
            </a:pPr>
            <a:r>
              <a:rPr lang="en-US" dirty="0"/>
              <a:t>TDOT’s fiscal year starts July 1</a:t>
            </a:r>
            <a:r>
              <a:rPr lang="en-US" baseline="30000" dirty="0"/>
              <a:t>st</a:t>
            </a:r>
            <a:r>
              <a:rPr lang="en-US" dirty="0"/>
              <a:t> and ends June 30</a:t>
            </a:r>
            <a:r>
              <a:rPr lang="en-US" baseline="30000" dirty="0"/>
              <a:t>th</a:t>
            </a:r>
            <a:r>
              <a:rPr lang="en-US" dirty="0"/>
              <a:t> . An invoice service range cannot cross fiscal years. </a:t>
            </a:r>
          </a:p>
          <a:p>
            <a:pPr marL="176111" indent="-176111">
              <a:buFont typeface="Arial" panose="020B0604020202020204" pitchFamily="34" charset="0"/>
              <a:buChar char="•"/>
            </a:pPr>
            <a:r>
              <a:rPr lang="en-US" dirty="0"/>
              <a:t>All charges must be within the service range shown on the invoice, or the invoice must include a memo on firm letterhead explaining the charge that is outside the service range. </a:t>
            </a:r>
          </a:p>
          <a:p>
            <a:pPr marL="176111" indent="-176111">
              <a:buFont typeface="Arial" panose="020B0604020202020204" pitchFamily="34" charset="0"/>
              <a:buChar char="•"/>
            </a:pPr>
            <a:r>
              <a:rPr lang="en-US" dirty="0"/>
              <a:t>For Direct Costs, the date that the services or goods were provided, must be within the service range of the invoice. If the supporting documentation does not note the date the services or goods were provided, then the date on the receipt/invoice/bill for those goods or services is considered the date of service, and that date must be within the service range of the invoice to which the Direct Costs are charged. </a:t>
            </a:r>
          </a:p>
          <a:p>
            <a:endParaRPr lang="en-US" dirty="0"/>
          </a:p>
          <a:p>
            <a:r>
              <a:rPr lang="en-US" u="sng" dirty="0"/>
              <a:t>Overhead - </a:t>
            </a:r>
            <a:r>
              <a:rPr lang="en-US" dirty="0"/>
              <a:t> The firms OH rate is issued by the External Audit Division. The OH rate listed should be current as of the invoice date.</a:t>
            </a:r>
          </a:p>
          <a:p>
            <a:endParaRPr lang="en-US" dirty="0"/>
          </a:p>
          <a:p>
            <a:r>
              <a:rPr lang="en-US" u="sng" dirty="0"/>
              <a:t>Fee per agreement</a:t>
            </a:r>
            <a:r>
              <a:rPr lang="en-US" dirty="0"/>
              <a:t> is the total fee listed on the work order letter.</a:t>
            </a:r>
          </a:p>
          <a:p>
            <a:endParaRPr lang="en-US" dirty="0"/>
          </a:p>
          <a:p>
            <a:r>
              <a:rPr lang="en-US" u="sng" dirty="0"/>
              <a:t>Fixed Fee Rate</a:t>
            </a:r>
            <a:r>
              <a:rPr lang="en-US" dirty="0"/>
              <a:t> is a manual entry cell based on the rate calculation from the Fixed Fee Worksheet submitted with firm’s proposal.</a:t>
            </a:r>
          </a:p>
          <a:p>
            <a:endParaRPr lang="en-US" dirty="0"/>
          </a:p>
          <a:p>
            <a:r>
              <a:rPr lang="en-US" u="sng" dirty="0"/>
              <a:t>Fee Due this invoice</a:t>
            </a:r>
            <a:r>
              <a:rPr lang="en-US" dirty="0"/>
              <a:t> is calculated based on entries in Subtotal Labor &amp; Overhead and Fixed Fee Rate.</a:t>
            </a:r>
          </a:p>
          <a:p>
            <a:r>
              <a:rPr lang="en-US" u="none" dirty="0"/>
              <a:t>- If Final Invoice is marked “Yes”, the remaining amount of fee should be shown on “Final invoice taking fee” line.</a:t>
            </a:r>
          </a:p>
          <a:p>
            <a:endParaRPr lang="en-US" u="sng" dirty="0"/>
          </a:p>
          <a:p>
            <a:r>
              <a:rPr lang="en-US" u="sng" dirty="0"/>
              <a:t>Direct Cost</a:t>
            </a:r>
            <a:r>
              <a:rPr lang="en-US" dirty="0"/>
              <a:t> is </a:t>
            </a:r>
            <a:r>
              <a:rPr lang="en-US" dirty="0" err="1"/>
              <a:t>autopopulated</a:t>
            </a:r>
            <a:r>
              <a:rPr lang="en-US" dirty="0"/>
              <a:t> based on entries in Schedule II.</a:t>
            </a:r>
          </a:p>
          <a:p>
            <a:endParaRPr lang="en-US" dirty="0"/>
          </a:p>
          <a:p>
            <a:r>
              <a:rPr lang="en-US" u="none" dirty="0"/>
              <a:t>List Sub-Consultant charges from Schedule III tab, on the appropriate line indicating the use of a Non DBE Sub-Consultant or DBE Sub-Consultant.</a:t>
            </a:r>
          </a:p>
          <a:p>
            <a:endParaRPr lang="en-US" u="none" dirty="0"/>
          </a:p>
          <a:p>
            <a:r>
              <a:rPr lang="en-US" u="none" dirty="0"/>
              <a:t>Signature Line – Please use a dynamic stamp or digital signature that is not certified. Certified signatures lock the document, preventing Contracts staff from placing required approvals.</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10</a:t>
            </a:fld>
            <a:endParaRPr lang="en-US"/>
          </a:p>
        </p:txBody>
      </p:sp>
    </p:spTree>
    <p:extLst>
      <p:ext uri="{BB962C8B-B14F-4D97-AF65-F5344CB8AC3E}">
        <p14:creationId xmlns:p14="http://schemas.microsoft.com/office/powerpoint/2010/main" val="993905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Schedule I – Direct Labor </a:t>
            </a:r>
          </a:p>
          <a:p>
            <a:endParaRPr lang="en-US" dirty="0"/>
          </a:p>
          <a:p>
            <a:r>
              <a:rPr lang="en-US" dirty="0"/>
              <a:t>Consultant Firm, Project #, Invoice #, and Progress Billing No. cells are all </a:t>
            </a:r>
            <a:r>
              <a:rPr lang="en-US" dirty="0" err="1"/>
              <a:t>autopopulated</a:t>
            </a:r>
            <a:r>
              <a:rPr lang="en-US" dirty="0"/>
              <a:t> from cells on the Invoice Summary Sheet. </a:t>
            </a:r>
          </a:p>
          <a:p>
            <a:endParaRPr lang="en-US" dirty="0"/>
          </a:p>
          <a:p>
            <a:r>
              <a:rPr lang="en-US" dirty="0"/>
              <a:t>Finance and Administration requires daily labor be listed for each employee.</a:t>
            </a:r>
          </a:p>
          <a:p>
            <a:endParaRPr lang="en-US" dirty="0"/>
          </a:p>
          <a:p>
            <a:pPr defTabSz="939255">
              <a:defRPr/>
            </a:pPr>
            <a:r>
              <a:rPr lang="en-US" dirty="0"/>
              <a:t>Grouping employees by name allows for expedited review. If an employee listed has a change in hourly rates or works more than 8 hours in a day, please attach an explanatory memo on firm letterhead to the invoice</a:t>
            </a:r>
          </a:p>
          <a:p>
            <a:r>
              <a:rPr lang="en-US" dirty="0"/>
              <a:t>stating the reason for the change in rates or extended hours.</a:t>
            </a:r>
          </a:p>
          <a:p>
            <a:endParaRPr lang="en-US" dirty="0"/>
          </a:p>
          <a:p>
            <a:r>
              <a:rPr lang="en-US" dirty="0"/>
              <a:t>*Additional pages may be added if necessary.</a:t>
            </a:r>
          </a:p>
        </p:txBody>
      </p:sp>
      <p:sp>
        <p:nvSpPr>
          <p:cNvPr id="4" name="Slide Number Placeholder 3"/>
          <p:cNvSpPr>
            <a:spLocks noGrp="1"/>
          </p:cNvSpPr>
          <p:nvPr>
            <p:ph type="sldNum" sz="quarter" idx="5"/>
          </p:nvPr>
        </p:nvSpPr>
        <p:spPr/>
        <p:txBody>
          <a:bodyPr/>
          <a:lstStyle/>
          <a:p>
            <a:fld id="{9D40778F-49D3-4868-89B0-BB9C933E5669}" type="slidenum">
              <a:rPr lang="en-US" smtClean="0"/>
              <a:t>11</a:t>
            </a:fld>
            <a:endParaRPr lang="en-US"/>
          </a:p>
        </p:txBody>
      </p:sp>
    </p:spTree>
    <p:extLst>
      <p:ext uri="{BB962C8B-B14F-4D97-AF65-F5344CB8AC3E}">
        <p14:creationId xmlns:p14="http://schemas.microsoft.com/office/powerpoint/2010/main" val="130132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Schedule II – Includes the Summary of Direct Costs and the Lodging and Mileage Summary</a:t>
            </a:r>
          </a:p>
          <a:p>
            <a:endParaRPr lang="en-US" u="sng" dirty="0"/>
          </a:p>
          <a:p>
            <a:r>
              <a:rPr lang="en-US" dirty="0"/>
              <a:t>Mileage rates are set in the State of Tennessee Travel Regulations. Requests for mileage reimbursement must include: </a:t>
            </a:r>
          </a:p>
          <a:p>
            <a:pPr marL="176111" indent="-176111">
              <a:buFont typeface="Arial" panose="020B0604020202020204" pitchFamily="34" charset="0"/>
              <a:buChar char="•"/>
            </a:pPr>
            <a:r>
              <a:rPr lang="en-US" dirty="0"/>
              <a:t>Traveling employee’s name </a:t>
            </a:r>
          </a:p>
          <a:p>
            <a:pPr marL="176111" indent="-176111">
              <a:buFont typeface="Arial" panose="020B0604020202020204" pitchFamily="34" charset="0"/>
              <a:buChar char="•"/>
            </a:pPr>
            <a:r>
              <a:rPr lang="en-US" dirty="0"/>
              <a:t>Purpose of travel</a:t>
            </a:r>
          </a:p>
          <a:p>
            <a:pPr marL="176111" indent="-176111">
              <a:buFont typeface="Arial" panose="020B0604020202020204" pitchFamily="34" charset="0"/>
              <a:buChar char="•"/>
            </a:pPr>
            <a:r>
              <a:rPr lang="en-US" dirty="0"/>
              <a:t>Destination Point</a:t>
            </a:r>
          </a:p>
          <a:p>
            <a:pPr marL="176111" indent="-176111">
              <a:buFont typeface="Arial" panose="020B0604020202020204" pitchFamily="34" charset="0"/>
              <a:buChar char="•"/>
            </a:pPr>
            <a:r>
              <a:rPr lang="en-US" dirty="0"/>
              <a:t>Enter Full Day Per Diem allowance</a:t>
            </a:r>
          </a:p>
          <a:p>
            <a:pPr marL="176111" indent="-176111">
              <a:buFont typeface="Arial" panose="020B0604020202020204" pitchFamily="34" charset="0"/>
              <a:buChar char="•"/>
            </a:pPr>
            <a:r>
              <a:rPr lang="en-US" dirty="0"/>
              <a:t>Date(s) of travel </a:t>
            </a:r>
          </a:p>
          <a:p>
            <a:pPr marL="176111" indent="-176111">
              <a:buFont typeface="Arial" panose="020B0604020202020204" pitchFamily="34" charset="0"/>
              <a:buChar char="•"/>
            </a:pPr>
            <a:r>
              <a:rPr lang="en-US" dirty="0"/>
              <a:t>Lodging rate + tax</a:t>
            </a:r>
          </a:p>
          <a:p>
            <a:pPr marL="176111" indent="-176111">
              <a:buFont typeface="Arial" panose="020B0604020202020204" pitchFamily="34" charset="0"/>
              <a:buChar char="•"/>
            </a:pPr>
            <a:r>
              <a:rPr lang="en-US" dirty="0"/>
              <a:t>Checking YES or NO under Arrival or Departure Date column will allow the template to </a:t>
            </a:r>
            <a:r>
              <a:rPr lang="en-US" dirty="0" err="1"/>
              <a:t>autocalculate</a:t>
            </a:r>
            <a:r>
              <a:rPr lang="en-US" dirty="0"/>
              <a:t> the per diem rates based on the amount listed for Full Day Per Diem Allowance.</a:t>
            </a:r>
          </a:p>
          <a:p>
            <a:pPr marL="176111" indent="-176111">
              <a:buFont typeface="Arial" panose="020B0604020202020204" pitchFamily="34" charset="0"/>
              <a:buChar char="•"/>
            </a:pPr>
            <a:r>
              <a:rPr lang="en-US" dirty="0"/>
              <a:t>Number of miles (indicate if round trip)</a:t>
            </a:r>
          </a:p>
          <a:p>
            <a:pPr marL="645738" lvl="1" indent="-176111">
              <a:buFont typeface="Arial" panose="020B0604020202020204" pitchFamily="34" charset="0"/>
              <a:buChar char="•"/>
            </a:pPr>
            <a:r>
              <a:rPr lang="en-US" dirty="0"/>
              <a:t>If the mileage reported from the departure point to the destination is different than the return mileage from the destination back to the original departure point, then an explanation for the difference must be provided. </a:t>
            </a:r>
          </a:p>
          <a:p>
            <a:pPr marL="176111" indent="-176111">
              <a:buFont typeface="Arial" panose="020B0604020202020204" pitchFamily="34" charset="0"/>
              <a:buChar char="•"/>
            </a:pPr>
            <a:r>
              <a:rPr lang="en-US" dirty="0"/>
              <a:t>Beginning and end location </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12</a:t>
            </a:fld>
            <a:endParaRPr lang="en-US"/>
          </a:p>
        </p:txBody>
      </p:sp>
    </p:spTree>
    <p:extLst>
      <p:ext uri="{BB962C8B-B14F-4D97-AF65-F5344CB8AC3E}">
        <p14:creationId xmlns:p14="http://schemas.microsoft.com/office/powerpoint/2010/main" val="67977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Schedule II - Direct Costs and all Supporting Documentation (the bottom of Schedule II)</a:t>
            </a:r>
          </a:p>
          <a:p>
            <a:pPr defTabSz="939255">
              <a:defRPr/>
            </a:pPr>
            <a:endParaRPr lang="en-US" u="sng" dirty="0"/>
          </a:p>
          <a:p>
            <a:pPr defTabSz="939255">
              <a:defRPr/>
            </a:pPr>
            <a:r>
              <a:rPr lang="en-US" dirty="0"/>
              <a:t>All Direct Cost charges should be listed in the box marked “Other Direct Costs”</a:t>
            </a:r>
          </a:p>
          <a:p>
            <a:pPr defTabSz="939255">
              <a:defRPr/>
            </a:pPr>
            <a:endParaRPr lang="en-US" dirty="0"/>
          </a:p>
          <a:p>
            <a:pPr marL="176111" indent="-176111" defTabSz="939255">
              <a:buFont typeface="Arial" panose="020B0604020202020204" pitchFamily="34" charset="0"/>
              <a:buChar char="•"/>
              <a:defRPr/>
            </a:pPr>
            <a:r>
              <a:rPr lang="en-US" dirty="0"/>
              <a:t>To the extent possible, supporting documentation should be in the same order that the charges appear in the invoice. </a:t>
            </a:r>
          </a:p>
          <a:p>
            <a:pPr defTabSz="939255">
              <a:defRPr/>
            </a:pPr>
            <a:endParaRPr lang="en-US" u="sng" dirty="0"/>
          </a:p>
          <a:p>
            <a:pPr defTabSz="939255">
              <a:defRPr/>
            </a:pPr>
            <a:r>
              <a:rPr lang="en-US" u="sng" dirty="0"/>
              <a:t>Printing</a:t>
            </a:r>
            <a:r>
              <a:rPr lang="en-US" dirty="0"/>
              <a:t> – requires a receipt from any printing service used. However, if reimbursement for in-house printing is requested, no receipt is required but the invoice must note the number of copies made, whether the copies were color or black and white, and the per page rate. </a:t>
            </a:r>
          </a:p>
          <a:p>
            <a:pPr defTabSz="939255">
              <a:defRPr/>
            </a:pPr>
            <a:endParaRPr lang="en-US" dirty="0"/>
          </a:p>
          <a:p>
            <a:pPr defTabSz="939255">
              <a:defRPr/>
            </a:pPr>
            <a:r>
              <a:rPr lang="en-US" dirty="0"/>
              <a:t>Airfare – requires an itemized receipt and a copy of written pre-authorization for air travel provided by the appropriate TDOT project manager to the Consultant. </a:t>
            </a:r>
          </a:p>
          <a:p>
            <a:pPr defTabSz="939255">
              <a:defRPr/>
            </a:pPr>
            <a:endParaRPr lang="en-US" dirty="0"/>
          </a:p>
          <a:p>
            <a:endParaRPr lang="en-US" dirty="0"/>
          </a:p>
          <a:p>
            <a:pPr marL="176111" indent="-176111">
              <a:buFont typeface="Arial" panose="020B0604020202020204" pitchFamily="34" charset="0"/>
              <a:buChar char="•"/>
            </a:pPr>
            <a:r>
              <a:rPr lang="en-US" dirty="0"/>
              <a:t>Where a receipt includes multiple charges, the charges applicable to the invoice must be clearly marked. </a:t>
            </a:r>
          </a:p>
          <a:p>
            <a:pPr marL="176111" indent="-176111">
              <a:buFont typeface="Arial" panose="020B0604020202020204" pitchFamily="34" charset="0"/>
              <a:buChar char="•"/>
            </a:pPr>
            <a:r>
              <a:rPr lang="en-US" dirty="0"/>
              <a:t>Where any notes or markings are needed to clarify the charges, highlighting should not be used. Highlighting obscures data if the invoice is later copied. </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13</a:t>
            </a:fld>
            <a:endParaRPr lang="en-US"/>
          </a:p>
        </p:txBody>
      </p:sp>
    </p:spTree>
    <p:extLst>
      <p:ext uri="{BB962C8B-B14F-4D97-AF65-F5344CB8AC3E}">
        <p14:creationId xmlns:p14="http://schemas.microsoft.com/office/powerpoint/2010/main" val="1432495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Schedule III</a:t>
            </a:r>
          </a:p>
          <a:p>
            <a:endParaRPr lang="en-US" b="1" dirty="0"/>
          </a:p>
          <a:p>
            <a:pPr defTabSz="888614"/>
            <a:r>
              <a:rPr lang="en-US" dirty="0"/>
              <a:t>The terms sub-contractor and sub-consultant are used interchangeably within the Environmental Division. Any reference made to sub-contractor costs would also fall under this guidance. </a:t>
            </a:r>
          </a:p>
          <a:p>
            <a:endParaRPr lang="en-US" dirty="0"/>
          </a:p>
          <a:p>
            <a:r>
              <a:rPr lang="en-US" dirty="0"/>
              <a:t>• Sub-Consultant charges must be supported and described in the same manner and detail as described herein for a prime. The same information and categorization of expenses as provided in the invoice template should be provided for sub-consultant charges, but sub-consultant charges should not be submitted on the Environmental Division invoice template unless the header for each page of the template is changed. </a:t>
            </a:r>
          </a:p>
          <a:p>
            <a:endParaRPr lang="en-US" dirty="0"/>
          </a:p>
          <a:p>
            <a:r>
              <a:rPr lang="en-US" dirty="0"/>
              <a:t>• Sub-Consultants total costs should be entered as either a Disadvantaged Business Enterprise (DBE) Sub-Consultant, or Non DBE Sub-Consultant on the Invoice Summary tab.</a:t>
            </a:r>
          </a:p>
          <a:p>
            <a:endParaRPr lang="en-US" dirty="0"/>
          </a:p>
          <a:p>
            <a:r>
              <a:rPr lang="en-US" dirty="0"/>
              <a:t>• If the Agreement between TDOT and the Prime Consultant does not specify the potential for lump sum work orders and the agreement between the Prime and the Sub-Consultant is a lump sum agreement, then each invoice that includes charges for the Sub-Consultant must include a full copy of that lump sum agreement. </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14</a:t>
            </a:fld>
            <a:endParaRPr lang="en-US"/>
          </a:p>
        </p:txBody>
      </p:sp>
    </p:spTree>
    <p:extLst>
      <p:ext uri="{BB962C8B-B14F-4D97-AF65-F5344CB8AC3E}">
        <p14:creationId xmlns:p14="http://schemas.microsoft.com/office/powerpoint/2010/main" val="332052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Progress Reports</a:t>
            </a:r>
          </a:p>
          <a:p>
            <a:endParaRPr lang="en-US" u="sng" dirty="0"/>
          </a:p>
          <a:p>
            <a:endParaRPr lang="en-US" dirty="0"/>
          </a:p>
          <a:p>
            <a:pPr marL="176111" indent="-176111">
              <a:buFont typeface="Arial" panose="020B0604020202020204" pitchFamily="34" charset="0"/>
              <a:buChar char="•"/>
            </a:pPr>
            <a:r>
              <a:rPr lang="en-US" dirty="0"/>
              <a:t>The invoice template includes two options for progress reports. </a:t>
            </a:r>
          </a:p>
          <a:p>
            <a:pPr marL="176111" indent="-176111">
              <a:buFont typeface="Arial" panose="020B0604020202020204" pitchFamily="34" charset="0"/>
              <a:buChar char="•"/>
            </a:pPr>
            <a:r>
              <a:rPr lang="en-US" dirty="0"/>
              <a:t>Firms need not complete both reports unless requested by the TDOT project manager. </a:t>
            </a:r>
          </a:p>
          <a:p>
            <a:endParaRPr lang="en-US" u="none" dirty="0"/>
          </a:p>
        </p:txBody>
      </p:sp>
      <p:sp>
        <p:nvSpPr>
          <p:cNvPr id="4" name="Slide Number Placeholder 3"/>
          <p:cNvSpPr>
            <a:spLocks noGrp="1"/>
          </p:cNvSpPr>
          <p:nvPr>
            <p:ph type="sldNum" sz="quarter" idx="5"/>
          </p:nvPr>
        </p:nvSpPr>
        <p:spPr/>
        <p:txBody>
          <a:bodyPr/>
          <a:lstStyle/>
          <a:p>
            <a:fld id="{9D40778F-49D3-4868-89B0-BB9C933E5669}" type="slidenum">
              <a:rPr lang="en-US" smtClean="0"/>
              <a:t>15</a:t>
            </a:fld>
            <a:endParaRPr lang="en-US"/>
          </a:p>
        </p:txBody>
      </p:sp>
    </p:spTree>
    <p:extLst>
      <p:ext uri="{BB962C8B-B14F-4D97-AF65-F5344CB8AC3E}">
        <p14:creationId xmlns:p14="http://schemas.microsoft.com/office/powerpoint/2010/main" val="2048821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we look forward to working with you!</a:t>
            </a:r>
          </a:p>
        </p:txBody>
      </p:sp>
      <p:sp>
        <p:nvSpPr>
          <p:cNvPr id="4" name="Slide Number Placeholder 3"/>
          <p:cNvSpPr>
            <a:spLocks noGrp="1"/>
          </p:cNvSpPr>
          <p:nvPr>
            <p:ph type="sldNum" sz="quarter" idx="5"/>
          </p:nvPr>
        </p:nvSpPr>
        <p:spPr/>
        <p:txBody>
          <a:bodyPr/>
          <a:lstStyle/>
          <a:p>
            <a:fld id="{9D40778F-49D3-4868-89B0-BB9C933E5669}" type="slidenum">
              <a:rPr lang="en-US" smtClean="0"/>
              <a:t>16</a:t>
            </a:fld>
            <a:endParaRPr lang="en-US"/>
          </a:p>
        </p:txBody>
      </p:sp>
    </p:spTree>
    <p:extLst>
      <p:ext uri="{BB962C8B-B14F-4D97-AF65-F5344CB8AC3E}">
        <p14:creationId xmlns:p14="http://schemas.microsoft.com/office/powerpoint/2010/main" val="220959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55">
              <a:defRPr/>
            </a:pPr>
            <a:r>
              <a:rPr lang="en-US" dirty="0"/>
              <a:t>To assist firms in submitting approvable invoices and to increase efficiency and speed in invoice reviews and approvals, the Environmental Division developed two types of templates for invoice submittals—Consultant Assistance and Single Projects. These templates include embedded instructions to assist the preparer. </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2</a:t>
            </a:fld>
            <a:endParaRPr lang="en-US"/>
          </a:p>
        </p:txBody>
      </p:sp>
    </p:spTree>
    <p:extLst>
      <p:ext uri="{BB962C8B-B14F-4D97-AF65-F5344CB8AC3E}">
        <p14:creationId xmlns:p14="http://schemas.microsoft.com/office/powerpoint/2010/main" val="241391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Consultant Assistance related questions, please contact Teresa Rippetoe directly. Her contact information can be found on the Environmental Division’s website under the Contracts Projects Section.</a:t>
            </a:r>
          </a:p>
        </p:txBody>
      </p:sp>
      <p:sp>
        <p:nvSpPr>
          <p:cNvPr id="4" name="Slide Number Placeholder 3"/>
          <p:cNvSpPr>
            <a:spLocks noGrp="1"/>
          </p:cNvSpPr>
          <p:nvPr>
            <p:ph type="sldNum" sz="quarter" idx="5"/>
          </p:nvPr>
        </p:nvSpPr>
        <p:spPr/>
        <p:txBody>
          <a:bodyPr/>
          <a:lstStyle/>
          <a:p>
            <a:fld id="{9D40778F-49D3-4868-89B0-BB9C933E5669}" type="slidenum">
              <a:rPr lang="en-US" smtClean="0"/>
              <a:t>3</a:t>
            </a:fld>
            <a:endParaRPr lang="en-US"/>
          </a:p>
        </p:txBody>
      </p:sp>
    </p:spTree>
    <p:extLst>
      <p:ext uri="{BB962C8B-B14F-4D97-AF65-F5344CB8AC3E}">
        <p14:creationId xmlns:p14="http://schemas.microsoft.com/office/powerpoint/2010/main" val="328094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 Project invoice template is the main template used by all the firms, and the one we will be reviewing for the remainder of the presentation.</a:t>
            </a:r>
          </a:p>
        </p:txBody>
      </p:sp>
      <p:sp>
        <p:nvSpPr>
          <p:cNvPr id="4" name="Slide Number Placeholder 3"/>
          <p:cNvSpPr>
            <a:spLocks noGrp="1"/>
          </p:cNvSpPr>
          <p:nvPr>
            <p:ph type="sldNum" sz="quarter" idx="5"/>
          </p:nvPr>
        </p:nvSpPr>
        <p:spPr/>
        <p:txBody>
          <a:bodyPr/>
          <a:lstStyle/>
          <a:p>
            <a:fld id="{9D40778F-49D3-4868-89B0-BB9C933E5669}" type="slidenum">
              <a:rPr lang="en-US" smtClean="0"/>
              <a:t>4</a:t>
            </a:fld>
            <a:endParaRPr lang="en-US"/>
          </a:p>
        </p:txBody>
      </p:sp>
    </p:spTree>
    <p:extLst>
      <p:ext uri="{BB962C8B-B14F-4D97-AF65-F5344CB8AC3E}">
        <p14:creationId xmlns:p14="http://schemas.microsoft.com/office/powerpoint/2010/main" val="18218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888614"/>
            <a:r>
              <a:rPr lang="en-US" dirty="0"/>
              <a:t>The items outlined in the presentation are in addition to, not instead of, the instructions embedded in the Environmental Division invoice templates. The invoice guidance provided is not an exhaustive list, but compliance with the template instructions and the instructions listed here should be sufficient to ensure an invoice is approvable in most cases. The templates can be found on the Environmental Division website and firms are encouraged to check that site periodically to ensure the most up-to-date template is being used. Links to the website will be provided at the end of the presentation. </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5</a:t>
            </a:fld>
            <a:endParaRPr lang="en-US"/>
          </a:p>
        </p:txBody>
      </p:sp>
    </p:spTree>
    <p:extLst>
      <p:ext uri="{BB962C8B-B14F-4D97-AF65-F5344CB8AC3E}">
        <p14:creationId xmlns:p14="http://schemas.microsoft.com/office/powerpoint/2010/main" val="156502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guidance for invoices includes:</a:t>
            </a:r>
          </a:p>
          <a:p>
            <a:r>
              <a:rPr lang="en-US" dirty="0"/>
              <a:t>- all figures must be rounded to 2 decimal places</a:t>
            </a:r>
          </a:p>
          <a:p>
            <a:pPr marL="166615" indent="-166615">
              <a:buFontTx/>
              <a:buChar char="-"/>
            </a:pPr>
            <a:r>
              <a:rPr lang="en-US" dirty="0"/>
              <a:t>PPI must be removed or redacted from all supporting documentation. Examples of PPI include, tax ID numbers, bank account and or routing numbers, EFT/ACH forms, and credit card information.</a:t>
            </a:r>
          </a:p>
          <a:p>
            <a:pPr marL="166615" indent="-166615">
              <a:buFontTx/>
              <a:buChar char="-"/>
            </a:pPr>
            <a:r>
              <a:rPr lang="en-US" dirty="0"/>
              <a:t>Any tabs or sheets not relevant and or not used in the generation of the firm's invoice, should be removed before the invoice is submitted to TDOT.</a:t>
            </a:r>
          </a:p>
          <a:p>
            <a:pPr marL="166615" indent="-166615">
              <a:buFontTx/>
              <a:buChar char="-"/>
            </a:pPr>
            <a:r>
              <a:rPr lang="en-US" dirty="0"/>
              <a:t>The final digital invoice, including all attachments, must be clear and legible. </a:t>
            </a:r>
          </a:p>
        </p:txBody>
      </p:sp>
      <p:sp>
        <p:nvSpPr>
          <p:cNvPr id="4" name="Slide Number Placeholder 3"/>
          <p:cNvSpPr>
            <a:spLocks noGrp="1"/>
          </p:cNvSpPr>
          <p:nvPr>
            <p:ph type="sldNum" sz="quarter" idx="5"/>
          </p:nvPr>
        </p:nvSpPr>
        <p:spPr/>
        <p:txBody>
          <a:bodyPr/>
          <a:lstStyle/>
          <a:p>
            <a:fld id="{9D40778F-49D3-4868-89B0-BB9C933E5669}" type="slidenum">
              <a:rPr lang="en-US" smtClean="0"/>
              <a:t>6</a:t>
            </a:fld>
            <a:endParaRPr lang="en-US"/>
          </a:p>
        </p:txBody>
      </p:sp>
    </p:spTree>
    <p:extLst>
      <p:ext uri="{BB962C8B-B14F-4D97-AF65-F5344CB8AC3E}">
        <p14:creationId xmlns:p14="http://schemas.microsoft.com/office/powerpoint/2010/main" val="2818472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guidance states the:</a:t>
            </a:r>
          </a:p>
          <a:p>
            <a:r>
              <a:rPr lang="en-US" dirty="0"/>
              <a:t>Consultant must obtain written authorization from the TDOT PM before purchasing airfare for which reimbursement will be requested.</a:t>
            </a:r>
          </a:p>
          <a:p>
            <a:endParaRPr lang="en-US" dirty="0"/>
          </a:p>
          <a:p>
            <a:r>
              <a:rPr lang="en-US" u="sng" dirty="0"/>
              <a:t>Airfare</a:t>
            </a:r>
            <a:r>
              <a:rPr lang="en-US" dirty="0"/>
              <a:t> reimbursement requires an itemized receipt and a copy of the written pre-authorization for air travel provided to the firm by the appropriate TDOT project manager. </a:t>
            </a:r>
          </a:p>
          <a:p>
            <a:endParaRPr lang="en-US" dirty="0"/>
          </a:p>
          <a:p>
            <a:r>
              <a:rPr lang="en-US" u="sng" dirty="0"/>
              <a:t>Car Rentals </a:t>
            </a:r>
            <a:r>
              <a:rPr lang="en-US" dirty="0"/>
              <a:t>require a $0.00 balance receipt.</a:t>
            </a:r>
          </a:p>
          <a:p>
            <a:endParaRPr lang="en-US" dirty="0"/>
          </a:p>
          <a:p>
            <a:r>
              <a:rPr lang="en-US" u="sng" dirty="0"/>
              <a:t>Parking</a:t>
            </a:r>
            <a:r>
              <a:rPr lang="en-US" dirty="0"/>
              <a:t> receipts are required if parking fees exceed $8.00 per day. However, separate parking receipts are not required for parking listed and paid for as part of a hotel receipt. </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7</a:t>
            </a:fld>
            <a:endParaRPr lang="en-US"/>
          </a:p>
        </p:txBody>
      </p:sp>
    </p:spTree>
    <p:extLst>
      <p:ext uri="{BB962C8B-B14F-4D97-AF65-F5344CB8AC3E}">
        <p14:creationId xmlns:p14="http://schemas.microsoft.com/office/powerpoint/2010/main" val="98408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614"/>
            <a:r>
              <a:rPr lang="en-US" dirty="0"/>
              <a:t>Per diem can only be requested if travel requires an overnight stay. And a travel day is 75% of the full day per diem rate on the first and last day of travel.</a:t>
            </a:r>
          </a:p>
          <a:p>
            <a:endParaRPr lang="en-US" dirty="0"/>
          </a:p>
          <a:p>
            <a:r>
              <a:rPr lang="en-US" u="sng" dirty="0"/>
              <a:t>Lodging receipts must clearly show:</a:t>
            </a:r>
          </a:p>
          <a:p>
            <a:pPr marL="166615" indent="-166615">
              <a:buFontTx/>
              <a:buChar char="-"/>
            </a:pPr>
            <a:r>
              <a:rPr lang="en-US" dirty="0"/>
              <a:t>The traveling consultant’s name</a:t>
            </a:r>
          </a:p>
          <a:p>
            <a:pPr marL="166615" indent="-166615">
              <a:buFontTx/>
              <a:buChar char="-"/>
            </a:pPr>
            <a:r>
              <a:rPr lang="en-US" dirty="0"/>
              <a:t>Check-in and Check-out dates</a:t>
            </a:r>
          </a:p>
          <a:p>
            <a:pPr marL="166615" indent="-166615">
              <a:buFontTx/>
              <a:buChar char="-"/>
            </a:pPr>
            <a:r>
              <a:rPr lang="en-US" dirty="0"/>
              <a:t>Itemization of charges </a:t>
            </a:r>
          </a:p>
          <a:p>
            <a:pPr marL="166615" indent="-166615">
              <a:buFontTx/>
              <a:buChar char="-"/>
            </a:pPr>
            <a:r>
              <a:rPr lang="en-US" dirty="0"/>
              <a:t>Room rate per day</a:t>
            </a:r>
          </a:p>
          <a:p>
            <a:pPr marL="166615" indent="-166615">
              <a:buFontTx/>
              <a:buChar char="-"/>
            </a:pPr>
            <a:r>
              <a:rPr lang="en-US" dirty="0"/>
              <a:t>And a $0.00 balance receipt</a:t>
            </a:r>
          </a:p>
          <a:p>
            <a:pPr marL="166615" indent="-166615">
              <a:buFontTx/>
              <a:buChar char="-"/>
            </a:pPr>
            <a:endParaRPr lang="en-US" dirty="0"/>
          </a:p>
          <a:p>
            <a:pPr marL="166615" indent="-166615">
              <a:buFontTx/>
              <a:buChar char="-"/>
            </a:pPr>
            <a:r>
              <a:rPr lang="en-US" dirty="0"/>
              <a:t>If multiple projects were worked during the stay, the relevant project for the specified billing should be clearly stated on the lodging receipt.</a:t>
            </a:r>
          </a:p>
          <a:p>
            <a:pPr marL="166615" indent="-166615">
              <a:buFontTx/>
              <a:buChar char="-"/>
            </a:pPr>
            <a:endParaRPr lang="en-US" dirty="0"/>
          </a:p>
          <a:p>
            <a:pPr marL="166615" indent="-166615">
              <a:buFontTx/>
              <a:buChar char="-"/>
            </a:pPr>
            <a:r>
              <a:rPr lang="en-US" dirty="0"/>
              <a:t>If the overnight stay was in a home – provide a statement on firm's letterhead noting the city and state of the stay and that no lodging charges accrued due to staying with friend/family/etc. </a:t>
            </a:r>
          </a:p>
          <a:p>
            <a:endParaRPr lang="en-US" dirty="0"/>
          </a:p>
        </p:txBody>
      </p:sp>
      <p:sp>
        <p:nvSpPr>
          <p:cNvPr id="4" name="Slide Number Placeholder 3"/>
          <p:cNvSpPr>
            <a:spLocks noGrp="1"/>
          </p:cNvSpPr>
          <p:nvPr>
            <p:ph type="sldNum" sz="quarter" idx="5"/>
          </p:nvPr>
        </p:nvSpPr>
        <p:spPr/>
        <p:txBody>
          <a:bodyPr/>
          <a:lstStyle/>
          <a:p>
            <a:fld id="{9D40778F-49D3-4868-89B0-BB9C933E5669}" type="slidenum">
              <a:rPr lang="en-US" smtClean="0"/>
              <a:t>8</a:t>
            </a:fld>
            <a:endParaRPr lang="en-US"/>
          </a:p>
        </p:txBody>
      </p:sp>
    </p:spTree>
    <p:extLst>
      <p:ext uri="{BB962C8B-B14F-4D97-AF65-F5344CB8AC3E}">
        <p14:creationId xmlns:p14="http://schemas.microsoft.com/office/powerpoint/2010/main" val="3878251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discuss the information needed within the Single Project invoice template.</a:t>
            </a:r>
          </a:p>
        </p:txBody>
      </p:sp>
      <p:sp>
        <p:nvSpPr>
          <p:cNvPr id="4" name="Slide Number Placeholder 3"/>
          <p:cNvSpPr>
            <a:spLocks noGrp="1"/>
          </p:cNvSpPr>
          <p:nvPr>
            <p:ph type="sldNum" sz="quarter" idx="5"/>
          </p:nvPr>
        </p:nvSpPr>
        <p:spPr/>
        <p:txBody>
          <a:bodyPr/>
          <a:lstStyle/>
          <a:p>
            <a:fld id="{9D40778F-49D3-4868-89B0-BB9C933E5669}" type="slidenum">
              <a:rPr lang="en-US" smtClean="0"/>
              <a:t>9</a:t>
            </a:fld>
            <a:endParaRPr lang="en-US"/>
          </a:p>
        </p:txBody>
      </p:sp>
    </p:spTree>
    <p:extLst>
      <p:ext uri="{BB962C8B-B14F-4D97-AF65-F5344CB8AC3E}">
        <p14:creationId xmlns:p14="http://schemas.microsoft.com/office/powerpoint/2010/main" val="408081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7899" y="1168400"/>
            <a:ext cx="6578602" cy="28448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36171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28" y="422909"/>
            <a:ext cx="2766540" cy="1196342"/>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200400" y="3874770"/>
            <a:ext cx="5943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76600" y="3962400"/>
            <a:ext cx="57150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525" y="3321685"/>
            <a:ext cx="3346450" cy="3346450"/>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6410326"/>
            <a:ext cx="21336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tn.gov/content/tn/tdot/environmental-home/business-office/contract-projects-section.html" TargetMode="External"/><Relationship Id="rId5" Type="http://schemas.openxmlformats.org/officeDocument/2006/relationships/hyperlink" Target="https://www.tn.gov/tdot/environmental-home.html"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Environmental Division</a:t>
            </a:r>
          </a:p>
        </p:txBody>
      </p:sp>
      <p:sp>
        <p:nvSpPr>
          <p:cNvPr id="3" name="Text Placeholder 2"/>
          <p:cNvSpPr>
            <a:spLocks noGrp="1"/>
          </p:cNvSpPr>
          <p:nvPr>
            <p:ph type="body" sz="quarter" idx="12"/>
          </p:nvPr>
        </p:nvSpPr>
        <p:spPr/>
        <p:txBody>
          <a:bodyPr/>
          <a:lstStyle/>
          <a:p>
            <a:r>
              <a:rPr lang="en-US" dirty="0"/>
              <a:t>Guide to Submitting Payable Invoices</a:t>
            </a:r>
          </a:p>
        </p:txBody>
      </p:sp>
      <p:sp>
        <p:nvSpPr>
          <p:cNvPr id="4" name="Text Placeholder 3"/>
          <p:cNvSpPr>
            <a:spLocks noGrp="1"/>
          </p:cNvSpPr>
          <p:nvPr>
            <p:ph type="body" sz="quarter" idx="11"/>
          </p:nvPr>
        </p:nvSpPr>
        <p:spPr/>
        <p:txBody>
          <a:bodyPr/>
          <a:lstStyle/>
          <a:p>
            <a:r>
              <a:rPr lang="en-US" dirty="0"/>
              <a:t>3/18/2021</a:t>
            </a:r>
          </a:p>
        </p:txBody>
      </p:sp>
      <p:pic>
        <p:nvPicPr>
          <p:cNvPr id="9" name="Audio 8">
            <a:hlinkClick r:id="" action="ppaction://media"/>
            <a:extLst>
              <a:ext uri="{FF2B5EF4-FFF2-40B4-BE49-F238E27FC236}">
                <a16:creationId xmlns:a16="http://schemas.microsoft.com/office/drawing/2014/main" id="{BEBD20F7-860B-410F-AB90-640890CC93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9260111"/>
      </p:ext>
    </p:extLst>
  </p:cSld>
  <p:clrMapOvr>
    <a:masterClrMapping/>
  </p:clrMapOvr>
  <mc:AlternateContent xmlns:mc="http://schemas.openxmlformats.org/markup-compatibility/2006">
    <mc:Choice xmlns:p14="http://schemas.microsoft.com/office/powerpoint/2010/main" Requires="p14">
      <p:transition spd="slow" p14:dur="2000" advTm="11820"/>
    </mc:Choice>
    <mc:Fallback>
      <p:transition spd="slow" advTm="11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1C521-8C3F-45F4-899C-6F266765B5AC}"/>
              </a:ext>
            </a:extLst>
          </p:cNvPr>
          <p:cNvPicPr>
            <a:picLocks noChangeAspect="1"/>
          </p:cNvPicPr>
          <p:nvPr/>
        </p:nvPicPr>
        <p:blipFill rotWithShape="1">
          <a:blip r:embed="rId5">
            <a:extLst>
              <a:ext uri="{28A0092B-C50C-407E-A947-70E740481C1C}">
                <a14:useLocalDpi xmlns:a14="http://schemas.microsoft.com/office/drawing/2010/main" val="0"/>
              </a:ext>
            </a:extLst>
          </a:blip>
          <a:srcRect l="4156" t="6892" r="5152" b="23770"/>
          <a:stretch/>
        </p:blipFill>
        <p:spPr>
          <a:xfrm>
            <a:off x="1104900" y="0"/>
            <a:ext cx="6934200" cy="6858001"/>
          </a:xfrm>
          <a:prstGeom prst="rect">
            <a:avLst/>
          </a:prstGeom>
        </p:spPr>
      </p:pic>
      <p:pic>
        <p:nvPicPr>
          <p:cNvPr id="14" name="Audio 13">
            <a:hlinkClick r:id="" action="ppaction://media"/>
            <a:extLst>
              <a:ext uri="{FF2B5EF4-FFF2-40B4-BE49-F238E27FC236}">
                <a16:creationId xmlns:a16="http://schemas.microsoft.com/office/drawing/2014/main" id="{A35BDBC6-365A-47AA-863D-0F57F44E8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2049812"/>
      </p:ext>
    </p:extLst>
  </p:cSld>
  <p:clrMapOvr>
    <a:masterClrMapping/>
  </p:clrMapOvr>
  <p:transition spd="slow" advTm="25217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33F6DE1A-B555-4439-8C79-E933ADC0D6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01" t="4445" r="6862" b="6667"/>
          <a:stretch/>
        </p:blipFill>
        <p:spPr>
          <a:xfrm>
            <a:off x="2209798" y="11290"/>
            <a:ext cx="5057774" cy="6858000"/>
          </a:xfrm>
          <a:prstGeom prst="rect">
            <a:avLst/>
          </a:prstGeom>
        </p:spPr>
      </p:pic>
      <p:pic>
        <p:nvPicPr>
          <p:cNvPr id="4" name="Audio 3">
            <a:hlinkClick r:id="" action="ppaction://media"/>
            <a:extLst>
              <a:ext uri="{FF2B5EF4-FFF2-40B4-BE49-F238E27FC236}">
                <a16:creationId xmlns:a16="http://schemas.microsoft.com/office/drawing/2014/main" id="{89FA1763-5E4C-4359-B899-DECF883CCF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43821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5055">
        <p15:prstTrans prst="pageCurlDouble"/>
      </p:transition>
    </mc:Choice>
    <mc:Fallback>
      <p:transition spd="slow" advTm="450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26468A-4E1B-4E66-99F0-A35548523193}"/>
              </a:ext>
            </a:extLst>
          </p:cNvPr>
          <p:cNvPicPr>
            <a:picLocks noChangeAspect="1"/>
          </p:cNvPicPr>
          <p:nvPr/>
        </p:nvPicPr>
        <p:blipFill rotWithShape="1">
          <a:blip r:embed="rId5">
            <a:extLst>
              <a:ext uri="{28A0092B-C50C-407E-A947-70E740481C1C}">
                <a14:useLocalDpi xmlns:a14="http://schemas.microsoft.com/office/drawing/2010/main" val="0"/>
              </a:ext>
            </a:extLst>
          </a:blip>
          <a:srcRect l="11176" t="3333" b="40000"/>
          <a:stretch/>
        </p:blipFill>
        <p:spPr>
          <a:xfrm>
            <a:off x="464264" y="21220"/>
            <a:ext cx="8215471" cy="6782755"/>
          </a:xfrm>
          <a:prstGeom prst="rect">
            <a:avLst/>
          </a:prstGeom>
        </p:spPr>
      </p:pic>
      <p:pic>
        <p:nvPicPr>
          <p:cNvPr id="3" name="Audio 2">
            <a:hlinkClick r:id="" action="ppaction://media"/>
            <a:extLst>
              <a:ext uri="{FF2B5EF4-FFF2-40B4-BE49-F238E27FC236}">
                <a16:creationId xmlns:a16="http://schemas.microsoft.com/office/drawing/2014/main" id="{0C449AF3-787B-40CA-9785-AAE0366F02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6640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1780">
        <p15:prstTrans prst="pageCurlDouble"/>
      </p:transition>
    </mc:Choice>
    <mc:Fallback>
      <p:transition spd="slow" advTm="71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35107-B1E7-45A7-8ABD-ACD43BB00C07}"/>
              </a:ext>
            </a:extLst>
          </p:cNvPr>
          <p:cNvPicPr>
            <a:picLocks noChangeAspect="1"/>
          </p:cNvPicPr>
          <p:nvPr/>
        </p:nvPicPr>
        <p:blipFill rotWithShape="1">
          <a:blip r:embed="rId5">
            <a:extLst>
              <a:ext uri="{28A0092B-C50C-407E-A947-70E740481C1C}">
                <a14:useLocalDpi xmlns:a14="http://schemas.microsoft.com/office/drawing/2010/main" val="0"/>
              </a:ext>
            </a:extLst>
          </a:blip>
          <a:srcRect l="14052" t="60000" r="14052" b="5555"/>
          <a:stretch/>
        </p:blipFill>
        <p:spPr>
          <a:xfrm>
            <a:off x="762000" y="609600"/>
            <a:ext cx="7497097" cy="4648200"/>
          </a:xfrm>
          <a:prstGeom prst="rect">
            <a:avLst/>
          </a:prstGeom>
        </p:spPr>
      </p:pic>
      <p:pic>
        <p:nvPicPr>
          <p:cNvPr id="2" name="Audio 1">
            <a:hlinkClick r:id="" action="ppaction://media"/>
            <a:extLst>
              <a:ext uri="{FF2B5EF4-FFF2-40B4-BE49-F238E27FC236}">
                <a16:creationId xmlns:a16="http://schemas.microsoft.com/office/drawing/2014/main" id="{4F2C4283-C1B6-4B53-9873-86D4D09259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26734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64375">
        <p15:prstTrans prst="pageCurlDouble"/>
      </p:transition>
    </mc:Choice>
    <mc:Fallback>
      <p:transition spd="slow" advTm="64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4D6B1103-6749-4E73-AD84-B1013D78F2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2" name="Audio 1">
            <a:hlinkClick r:id="" action="ppaction://media"/>
            <a:extLst>
              <a:ext uri="{FF2B5EF4-FFF2-40B4-BE49-F238E27FC236}">
                <a16:creationId xmlns:a16="http://schemas.microsoft.com/office/drawing/2014/main" id="{555400AD-4AE5-4B69-BBEB-59D911A21E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48744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6114">
        <p15:prstTrans prst="pageCurlDouble"/>
      </p:transition>
    </mc:Choice>
    <mc:Fallback>
      <p:transition spd="slow" advTm="761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0BD-72E5-4BC8-9CFE-EED91A39E6F4}"/>
              </a:ext>
            </a:extLst>
          </p:cNvPr>
          <p:cNvSpPr>
            <a:spLocks noGrp="1"/>
          </p:cNvSpPr>
          <p:nvPr>
            <p:ph type="title"/>
          </p:nvPr>
        </p:nvSpPr>
        <p:spPr/>
        <p:txBody>
          <a:bodyPr/>
          <a:lstStyle/>
          <a:p>
            <a:r>
              <a:rPr lang="en-US" dirty="0"/>
              <a:t>Template Progress Report Options</a:t>
            </a:r>
          </a:p>
        </p:txBody>
      </p:sp>
      <p:pic>
        <p:nvPicPr>
          <p:cNvPr id="6" name="Content Placeholder 5" descr="Table&#10;&#10;Description automatically generated">
            <a:extLst>
              <a:ext uri="{FF2B5EF4-FFF2-40B4-BE49-F238E27FC236}">
                <a16:creationId xmlns:a16="http://schemas.microsoft.com/office/drawing/2014/main" id="{DCD98A90-AFDA-4872-AF15-5CD758FEDA38}"/>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7236" t="6660" r="7236" b="8806"/>
          <a:stretch/>
        </p:blipFill>
        <p:spPr>
          <a:xfrm>
            <a:off x="152400" y="1036676"/>
            <a:ext cx="4001910" cy="5118722"/>
          </a:xfrm>
        </p:spPr>
      </p:pic>
      <p:pic>
        <p:nvPicPr>
          <p:cNvPr id="8" name="Content Placeholder 7" descr="Table&#10;&#10;Description automatically generated">
            <a:extLst>
              <a:ext uri="{FF2B5EF4-FFF2-40B4-BE49-F238E27FC236}">
                <a16:creationId xmlns:a16="http://schemas.microsoft.com/office/drawing/2014/main" id="{C799FD63-08CC-4035-9A8D-9EC53F3BC40D}"/>
              </a:ext>
            </a:extLst>
          </p:cNvPr>
          <p:cNvPicPr>
            <a:picLocks noGrp="1" noChangeAspect="1"/>
          </p:cNvPicPr>
          <p:nvPr>
            <p:ph idx="13"/>
          </p:nvPr>
        </p:nvPicPr>
        <p:blipFill rotWithShape="1">
          <a:blip r:embed="rId6" cstate="print">
            <a:extLst>
              <a:ext uri="{28A0092B-C50C-407E-A947-70E740481C1C}">
                <a14:useLocalDpi xmlns:a14="http://schemas.microsoft.com/office/drawing/2010/main" val="0"/>
              </a:ext>
            </a:extLst>
          </a:blip>
          <a:srcRect l="7236" t="5123" r="5247" b="18028"/>
          <a:stretch/>
        </p:blipFill>
        <p:spPr>
          <a:xfrm>
            <a:off x="4633427" y="1003303"/>
            <a:ext cx="4504476" cy="5118722"/>
          </a:xfrm>
        </p:spPr>
      </p:pic>
      <p:pic>
        <p:nvPicPr>
          <p:cNvPr id="3" name="Audio 2">
            <a:hlinkClick r:id="" action="ppaction://media"/>
            <a:extLst>
              <a:ext uri="{FF2B5EF4-FFF2-40B4-BE49-F238E27FC236}">
                <a16:creationId xmlns:a16="http://schemas.microsoft.com/office/drawing/2014/main" id="{4A9CC4E9-AD57-4E62-86ED-AF4EE27D84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10883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9050">
        <p15:prstTrans prst="pageCurlDouble"/>
      </p:transition>
    </mc:Choice>
    <mc:Fallback>
      <p:transition spd="slow" advTm="19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1FC3-C9A3-4461-8DF8-56B848063CED}"/>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D116ABBE-4D8C-4AFC-B219-0A9860D9BDD6}"/>
              </a:ext>
            </a:extLst>
          </p:cNvPr>
          <p:cNvSpPr>
            <a:spLocks noGrp="1"/>
          </p:cNvSpPr>
          <p:nvPr>
            <p:ph idx="1"/>
          </p:nvPr>
        </p:nvSpPr>
        <p:spPr/>
        <p:txBody>
          <a:bodyPr/>
          <a:lstStyle/>
          <a:p>
            <a:pPr marL="0" indent="0">
              <a:buNone/>
            </a:pPr>
            <a:r>
              <a:rPr lang="en-US" i="1" dirty="0"/>
              <a:t>All guidance documents, including this slideshow and instructions for submitting completed invoices, can be found on the Environmental Division website under the Business Office - Contract Projects Section. Firms are encouraged to check that site periodically to ensure the most up-to-date information is being used. </a:t>
            </a:r>
          </a:p>
          <a:p>
            <a:pPr marL="0" indent="0">
              <a:buNone/>
            </a:pPr>
            <a:endParaRPr lang="en-US" i="1" dirty="0"/>
          </a:p>
          <a:p>
            <a:pPr marL="0" indent="0">
              <a:buNone/>
            </a:pPr>
            <a:r>
              <a:rPr lang="en-US" i="1" dirty="0">
                <a:hlinkClick r:id="rId5"/>
              </a:rPr>
              <a:t>Environmental Division’s</a:t>
            </a:r>
            <a:r>
              <a:rPr lang="en-US" i="1" dirty="0"/>
              <a:t> main page</a:t>
            </a:r>
          </a:p>
          <a:p>
            <a:pPr marL="0" indent="0">
              <a:buNone/>
            </a:pPr>
            <a:endParaRPr lang="en-US" i="1" dirty="0"/>
          </a:p>
          <a:p>
            <a:pPr marL="0" indent="0">
              <a:buNone/>
            </a:pPr>
            <a:r>
              <a:rPr lang="en-US" i="1" dirty="0">
                <a:hlinkClick r:id="rId6"/>
              </a:rPr>
              <a:t>Contract Projects Section </a:t>
            </a:r>
            <a:r>
              <a:rPr lang="en-US" i="1" dirty="0"/>
              <a:t>page</a:t>
            </a:r>
          </a:p>
        </p:txBody>
      </p:sp>
      <p:pic>
        <p:nvPicPr>
          <p:cNvPr id="4" name="Audio 3">
            <a:hlinkClick r:id="" action="ppaction://media"/>
            <a:extLst>
              <a:ext uri="{FF2B5EF4-FFF2-40B4-BE49-F238E27FC236}">
                <a16:creationId xmlns:a16="http://schemas.microsoft.com/office/drawing/2014/main" id="{84489353-C8D5-42E1-978B-A723C610A1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46679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26225">
        <p15:prstTrans prst="drape"/>
      </p:transition>
    </mc:Choice>
    <mc:Fallback>
      <p:transition spd="slow" advTm="26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Two Types of Invoice Templates</a:t>
            </a:r>
          </a:p>
        </p:txBody>
      </p:sp>
      <p:sp>
        <p:nvSpPr>
          <p:cNvPr id="5" name="Content Placeholder 4"/>
          <p:cNvSpPr>
            <a:spLocks noGrp="1"/>
          </p:cNvSpPr>
          <p:nvPr>
            <p:ph idx="1"/>
          </p:nvPr>
        </p:nvSpPr>
        <p:spPr/>
        <p:txBody>
          <a:bodyPr/>
          <a:lstStyle/>
          <a:p>
            <a:pPr marL="0" indent="0">
              <a:buNone/>
            </a:pPr>
            <a:endParaRPr lang="en-US" dirty="0"/>
          </a:p>
          <a:p>
            <a:pPr marL="0" indent="0">
              <a:buNone/>
            </a:pPr>
            <a:endParaRPr lang="en-US" dirty="0"/>
          </a:p>
          <a:p>
            <a:r>
              <a:rPr lang="en-US" dirty="0"/>
              <a:t>Consultant Assistance</a:t>
            </a:r>
          </a:p>
          <a:p>
            <a:pPr marL="0" indent="0">
              <a:buNone/>
            </a:pPr>
            <a:endParaRPr lang="en-US" dirty="0"/>
          </a:p>
          <a:p>
            <a:pPr marL="0" indent="0">
              <a:buNone/>
            </a:pPr>
            <a:r>
              <a:rPr lang="en-US" dirty="0"/>
              <a:t>	</a:t>
            </a:r>
            <a:r>
              <a:rPr lang="en-US" i="1" dirty="0">
                <a:effectLst>
                  <a:outerShdw blurRad="38100" dist="38100" dir="2700000" algn="tl">
                    <a:srgbClr val="000000">
                      <a:alpha val="43137"/>
                    </a:srgbClr>
                  </a:outerShdw>
                </a:effectLst>
              </a:rPr>
              <a:t>AND</a:t>
            </a:r>
          </a:p>
          <a:p>
            <a:endParaRPr lang="en-US" dirty="0"/>
          </a:p>
          <a:p>
            <a:r>
              <a:rPr lang="en-US" dirty="0"/>
              <a:t>Single Project</a:t>
            </a:r>
          </a:p>
        </p:txBody>
      </p:sp>
      <p:pic>
        <p:nvPicPr>
          <p:cNvPr id="2" name="Audio 1">
            <a:hlinkClick r:id="" action="ppaction://media"/>
            <a:extLst>
              <a:ext uri="{FF2B5EF4-FFF2-40B4-BE49-F238E27FC236}">
                <a16:creationId xmlns:a16="http://schemas.microsoft.com/office/drawing/2014/main" id="{7F07A7A6-809D-48D3-93FD-378C02958E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1946917"/>
      </p:ext>
    </p:extLst>
  </p:cSld>
  <p:clrMapOvr>
    <a:masterClrMapping/>
  </p:clrMapOvr>
  <p:transition spd="slow" advTm="2318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1651001"/>
            <a:ext cx="3962400" cy="2235200"/>
          </a:xfrm>
        </p:spPr>
        <p:txBody>
          <a:bodyPr/>
          <a:lstStyle/>
          <a:p>
            <a:r>
              <a:rPr lang="en-US" dirty="0"/>
              <a:t>Consultant Assistance</a:t>
            </a:r>
            <a:br>
              <a:rPr lang="en-US" dirty="0"/>
            </a:br>
            <a:r>
              <a:rPr lang="en-US" dirty="0"/>
              <a:t>Invoice Templates</a:t>
            </a:r>
          </a:p>
        </p:txBody>
      </p:sp>
      <p:sp>
        <p:nvSpPr>
          <p:cNvPr id="5" name="Text Placeholder 4"/>
          <p:cNvSpPr>
            <a:spLocks noGrp="1"/>
          </p:cNvSpPr>
          <p:nvPr>
            <p:ph type="body" sz="quarter" idx="12"/>
          </p:nvPr>
        </p:nvSpPr>
        <p:spPr>
          <a:xfrm>
            <a:off x="381000" y="4114801"/>
            <a:ext cx="3352800" cy="1752600"/>
          </a:xfrm>
        </p:spPr>
        <p:txBody>
          <a:bodyPr anchor="ctr">
            <a:normAutofit fontScale="62500" lnSpcReduction="20000"/>
          </a:bodyPr>
          <a:lstStyle/>
          <a:p>
            <a:r>
              <a:rPr lang="en-US" dirty="0"/>
              <a:t>Are used when an embedded consultant from a firm will be performing many different tasks for a section within the Environmental Division. </a:t>
            </a:r>
          </a:p>
        </p:txBody>
      </p:sp>
      <p:sp>
        <p:nvSpPr>
          <p:cNvPr id="6" name="Text Placeholder 11"/>
          <p:cNvSpPr>
            <a:spLocks noGrp="1"/>
          </p:cNvSpPr>
          <p:nvPr>
            <p:ph type="body" sz="quarter" idx="11"/>
          </p:nvPr>
        </p:nvSpPr>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3/18/2021</a:t>
            </a:r>
          </a:p>
        </p:txBody>
      </p:sp>
      <p:pic>
        <p:nvPicPr>
          <p:cNvPr id="7" name="Content Placeholder 8">
            <a:extLst>
              <a:ext uri="{FF2B5EF4-FFF2-40B4-BE49-F238E27FC236}">
                <a16:creationId xmlns:a16="http://schemas.microsoft.com/office/drawing/2014/main" id="{9FADDB1B-1C61-4E2D-AE78-C44700D195DD}"/>
              </a:ext>
            </a:extLst>
          </p:cNvPr>
          <p:cNvPicPr>
            <a:picLocks noChangeAspect="1"/>
          </p:cNvPicPr>
          <p:nvPr/>
        </p:nvPicPr>
        <p:blipFill>
          <a:blip r:embed="rId5"/>
          <a:stretch>
            <a:fillRect/>
          </a:stretch>
        </p:blipFill>
        <p:spPr>
          <a:xfrm>
            <a:off x="3581400" y="166914"/>
            <a:ext cx="5401281" cy="6233886"/>
          </a:xfrm>
          <a:prstGeom prst="rect">
            <a:avLst/>
          </a:prstGeom>
        </p:spPr>
      </p:pic>
      <p:pic>
        <p:nvPicPr>
          <p:cNvPr id="2" name="Audio 1">
            <a:hlinkClick r:id="" action="ppaction://media"/>
            <a:extLst>
              <a:ext uri="{FF2B5EF4-FFF2-40B4-BE49-F238E27FC236}">
                <a16:creationId xmlns:a16="http://schemas.microsoft.com/office/drawing/2014/main" id="{67538CA8-1B7E-4579-940A-54C8E189A9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18675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7889">
        <p15:prstTrans prst="pageCurlDouble"/>
      </p:transition>
    </mc:Choice>
    <mc:Fallback>
      <p:transition spd="slow" advTm="17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Single Project Invoice Templates</a:t>
            </a:r>
          </a:p>
        </p:txBody>
      </p:sp>
      <p:sp>
        <p:nvSpPr>
          <p:cNvPr id="5" name="Text Placeholder 4"/>
          <p:cNvSpPr>
            <a:spLocks noGrp="1"/>
          </p:cNvSpPr>
          <p:nvPr>
            <p:ph type="body" sz="quarter" idx="12"/>
          </p:nvPr>
        </p:nvSpPr>
        <p:spPr>
          <a:xfrm>
            <a:off x="381000" y="4445001"/>
            <a:ext cx="3352800" cy="1422399"/>
          </a:xfrm>
        </p:spPr>
        <p:txBody>
          <a:bodyPr anchor="ctr">
            <a:normAutofit fontScale="92500" lnSpcReduction="20000"/>
          </a:bodyPr>
          <a:lstStyle/>
          <a:p>
            <a:r>
              <a:rPr lang="en-US" dirty="0"/>
              <a:t>Are used when a firm is billing for deliverables against one specific project.</a:t>
            </a:r>
          </a:p>
        </p:txBody>
      </p:sp>
      <p:sp>
        <p:nvSpPr>
          <p:cNvPr id="6" name="Text Placeholder 11"/>
          <p:cNvSpPr>
            <a:spLocks noGrp="1"/>
          </p:cNvSpPr>
          <p:nvPr>
            <p:ph type="body" sz="quarter" idx="11"/>
          </p:nvPr>
        </p:nvSpPr>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3/18/2021</a:t>
            </a:r>
          </a:p>
        </p:txBody>
      </p:sp>
      <p:pic>
        <p:nvPicPr>
          <p:cNvPr id="8" name="Content Placeholder 10">
            <a:extLst>
              <a:ext uri="{FF2B5EF4-FFF2-40B4-BE49-F238E27FC236}">
                <a16:creationId xmlns:a16="http://schemas.microsoft.com/office/drawing/2014/main" id="{9EB2BECB-9C2B-4BA4-8116-9372EA1975A5}"/>
              </a:ext>
            </a:extLst>
          </p:cNvPr>
          <p:cNvPicPr>
            <a:picLocks noChangeAspect="1"/>
          </p:cNvPicPr>
          <p:nvPr/>
        </p:nvPicPr>
        <p:blipFill>
          <a:blip r:embed="rId5"/>
          <a:stretch>
            <a:fillRect/>
          </a:stretch>
        </p:blipFill>
        <p:spPr>
          <a:xfrm>
            <a:off x="3935790" y="88900"/>
            <a:ext cx="5174819" cy="6680200"/>
          </a:xfrm>
          <a:prstGeom prst="rect">
            <a:avLst/>
          </a:prstGeom>
        </p:spPr>
      </p:pic>
      <p:pic>
        <p:nvPicPr>
          <p:cNvPr id="2" name="Audio 1">
            <a:hlinkClick r:id="" action="ppaction://media"/>
            <a:extLst>
              <a:ext uri="{FF2B5EF4-FFF2-40B4-BE49-F238E27FC236}">
                <a16:creationId xmlns:a16="http://schemas.microsoft.com/office/drawing/2014/main" id="{1AF28008-551B-4E73-8878-93CEC9253A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3275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2177">
        <p15:prstTrans prst="pageCurlDouble"/>
      </p:transition>
    </mc:Choice>
    <mc:Fallback>
      <p:transition spd="slow" advTm="12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76600" y="4038600"/>
            <a:ext cx="5791200" cy="1981200"/>
          </a:xfrm>
        </p:spPr>
        <p:txBody>
          <a:bodyPr>
            <a:normAutofit/>
          </a:bodyPr>
          <a:lstStyle/>
          <a:p>
            <a:pPr algn="ctr"/>
            <a:r>
              <a:rPr lang="en-US" sz="4000" dirty="0"/>
              <a:t>Invoice Guidance</a:t>
            </a:r>
            <a:br>
              <a:rPr lang="en-US" dirty="0"/>
            </a:br>
            <a:r>
              <a:rPr lang="en-US" sz="2800" dirty="0">
                <a:solidFill>
                  <a:schemeClr val="accent5">
                    <a:lumMod val="40000"/>
                    <a:lumOff val="60000"/>
                  </a:schemeClr>
                </a:solidFill>
              </a:rPr>
              <a:t>The Key to Accuracy</a:t>
            </a:r>
          </a:p>
        </p:txBody>
      </p:sp>
      <p:pic>
        <p:nvPicPr>
          <p:cNvPr id="2" name="Audio 1">
            <a:hlinkClick r:id="" action="ppaction://media"/>
            <a:extLst>
              <a:ext uri="{FF2B5EF4-FFF2-40B4-BE49-F238E27FC236}">
                <a16:creationId xmlns:a16="http://schemas.microsoft.com/office/drawing/2014/main" id="{7F77CB32-74E9-49DD-BCB2-9527B734E8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6849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8113">
        <p15:prstTrans prst="pageCurlDouble"/>
      </p:transition>
    </mc:Choice>
    <mc:Fallback>
      <p:transition spd="slow" advTm="381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General Guidance</a:t>
            </a:r>
          </a:p>
        </p:txBody>
      </p:sp>
      <p:sp>
        <p:nvSpPr>
          <p:cNvPr id="4" name="Content Placeholder 3"/>
          <p:cNvSpPr>
            <a:spLocks noGrp="1"/>
          </p:cNvSpPr>
          <p:nvPr>
            <p:ph idx="1"/>
          </p:nvPr>
        </p:nvSpPr>
        <p:spPr/>
        <p:txBody>
          <a:bodyPr>
            <a:normAutofit/>
          </a:bodyPr>
          <a:lstStyle/>
          <a:p>
            <a:r>
              <a:rPr lang="en-US" u="sng" dirty="0"/>
              <a:t>Rounding</a:t>
            </a:r>
            <a:r>
              <a:rPr lang="en-US" dirty="0"/>
              <a:t> – All figures must be rounded to </a:t>
            </a:r>
            <a:r>
              <a:rPr lang="en-US" u="sng" dirty="0"/>
              <a:t>2</a:t>
            </a:r>
            <a:r>
              <a:rPr lang="en-US" dirty="0"/>
              <a:t> decimal places.</a:t>
            </a:r>
          </a:p>
          <a:p>
            <a:r>
              <a:rPr lang="en-US" u="sng" dirty="0"/>
              <a:t>PPI</a:t>
            </a:r>
            <a:r>
              <a:rPr lang="en-US" dirty="0"/>
              <a:t> – All Personal Private Information (PPI) must be removed or redacted from all supporting documentation.</a:t>
            </a:r>
          </a:p>
          <a:p>
            <a:pPr lvl="1"/>
            <a:r>
              <a:rPr lang="en-US" dirty="0"/>
              <a:t>Examples include social security numbers, tax ID numbers, personal tax information, bank acct/routing numbers, EFT/ACH forms and credit card information.</a:t>
            </a:r>
          </a:p>
          <a:p>
            <a:r>
              <a:rPr lang="en-US" u="sng" dirty="0"/>
              <a:t>Sheets Submitted </a:t>
            </a:r>
            <a:r>
              <a:rPr lang="en-US" dirty="0"/>
              <a:t>– If one or more tabs/sheets from the invoice template are not relevant and/or are not used in the generation of a firm’s invoice, those sheets should be removed before the invoice is submitted to TDOT.</a:t>
            </a:r>
          </a:p>
          <a:p>
            <a:r>
              <a:rPr lang="en-US" dirty="0"/>
              <a:t>The final digital invoice, including all attachments, must be clear and legible, including any scanned attachments. </a:t>
            </a:r>
          </a:p>
          <a:p>
            <a:endParaRPr lang="en-US" dirty="0"/>
          </a:p>
        </p:txBody>
      </p:sp>
      <p:pic>
        <p:nvPicPr>
          <p:cNvPr id="2" name="Audio 1">
            <a:hlinkClick r:id="" action="ppaction://media"/>
            <a:extLst>
              <a:ext uri="{FF2B5EF4-FFF2-40B4-BE49-F238E27FC236}">
                <a16:creationId xmlns:a16="http://schemas.microsoft.com/office/drawing/2014/main" id="{1893AC72-1650-4944-92D4-AF4A8CBF8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2183723"/>
      </p:ext>
    </p:extLst>
  </p:cSld>
  <p:clrMapOvr>
    <a:masterClrMapping/>
  </p:clrMapOvr>
  <p:transition spd="slow" advTm="4282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A376-BC8F-413C-AEE5-B62C2B535D3E}"/>
              </a:ext>
            </a:extLst>
          </p:cNvPr>
          <p:cNvSpPr>
            <a:spLocks noGrp="1"/>
          </p:cNvSpPr>
          <p:nvPr>
            <p:ph type="title"/>
          </p:nvPr>
        </p:nvSpPr>
        <p:spPr/>
        <p:txBody>
          <a:bodyPr/>
          <a:lstStyle/>
          <a:p>
            <a:r>
              <a:rPr lang="en-US" sz="3100" dirty="0"/>
              <a:t>Travel Expenses &amp; Supporting Documentation</a:t>
            </a:r>
          </a:p>
        </p:txBody>
      </p:sp>
      <p:sp>
        <p:nvSpPr>
          <p:cNvPr id="3" name="Content Placeholder 2">
            <a:extLst>
              <a:ext uri="{FF2B5EF4-FFF2-40B4-BE49-F238E27FC236}">
                <a16:creationId xmlns:a16="http://schemas.microsoft.com/office/drawing/2014/main" id="{E614EFDE-EFC4-4D8E-962D-B14F504BBB45}"/>
              </a:ext>
            </a:extLst>
          </p:cNvPr>
          <p:cNvSpPr>
            <a:spLocks noGrp="1"/>
          </p:cNvSpPr>
          <p:nvPr>
            <p:ph idx="1"/>
          </p:nvPr>
        </p:nvSpPr>
        <p:spPr/>
        <p:txBody>
          <a:bodyPr>
            <a:normAutofit/>
          </a:bodyPr>
          <a:lstStyle/>
          <a:p>
            <a:r>
              <a:rPr lang="en-US" dirty="0"/>
              <a:t>Consultant must obtain written authorization from the TDOT PM before purchasing airfare for which reimbursement will be requested.</a:t>
            </a:r>
          </a:p>
          <a:p>
            <a:r>
              <a:rPr lang="en-US" u="sng" dirty="0"/>
              <a:t>Airfare</a:t>
            </a:r>
            <a:r>
              <a:rPr lang="en-US" dirty="0"/>
              <a:t> reimbursement requires an itemized receipt and a copy of the written pre-authorization for air travel provided to the firm by the appropriate TDOT project manager. </a:t>
            </a:r>
          </a:p>
          <a:p>
            <a:r>
              <a:rPr lang="en-US" u="sng" dirty="0"/>
              <a:t>Car Rental </a:t>
            </a:r>
            <a:r>
              <a:rPr lang="en-US" dirty="0"/>
              <a:t>requires a $0.00 balance receipt.</a:t>
            </a:r>
          </a:p>
          <a:p>
            <a:r>
              <a:rPr lang="en-US" u="sng" dirty="0"/>
              <a:t>Parking</a:t>
            </a:r>
            <a:r>
              <a:rPr lang="en-US" dirty="0"/>
              <a:t> receipts are required if parking fees exceed $8.00 per day. However, separate parking receipts are not required for parking listed and paid for as part of a hotel receipt. </a:t>
            </a:r>
          </a:p>
          <a:p>
            <a:endParaRPr lang="en-US" dirty="0"/>
          </a:p>
          <a:p>
            <a:pPr marL="0"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ED47D25F-F4D9-4843-B876-0F6001571C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24759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0482">
        <p15:prstTrans prst="pageCurlDouble"/>
      </p:transition>
    </mc:Choice>
    <mc:Fallback>
      <p:transition spd="slow" advTm="40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5B3D-F128-4771-9E24-649BF6D80EDF}"/>
              </a:ext>
            </a:extLst>
          </p:cNvPr>
          <p:cNvSpPr>
            <a:spLocks noGrp="1"/>
          </p:cNvSpPr>
          <p:nvPr>
            <p:ph type="title"/>
          </p:nvPr>
        </p:nvSpPr>
        <p:spPr/>
        <p:txBody>
          <a:bodyPr/>
          <a:lstStyle/>
          <a:p>
            <a:r>
              <a:rPr lang="en-US" dirty="0"/>
              <a:t>Travel continued…</a:t>
            </a:r>
          </a:p>
        </p:txBody>
      </p:sp>
      <p:sp>
        <p:nvSpPr>
          <p:cNvPr id="3" name="Content Placeholder 2">
            <a:extLst>
              <a:ext uri="{FF2B5EF4-FFF2-40B4-BE49-F238E27FC236}">
                <a16:creationId xmlns:a16="http://schemas.microsoft.com/office/drawing/2014/main" id="{C38A19D7-BBBA-4660-B702-95A740771918}"/>
              </a:ext>
            </a:extLst>
          </p:cNvPr>
          <p:cNvSpPr>
            <a:spLocks noGrp="1"/>
          </p:cNvSpPr>
          <p:nvPr>
            <p:ph idx="1"/>
          </p:nvPr>
        </p:nvSpPr>
        <p:spPr/>
        <p:txBody>
          <a:bodyPr>
            <a:normAutofit fontScale="92500" lnSpcReduction="20000"/>
          </a:bodyPr>
          <a:lstStyle/>
          <a:p>
            <a:r>
              <a:rPr lang="en-US" dirty="0"/>
              <a:t>Per diem can only be requested if travel requires an overnight stay. A travel day is 75% of the full day per diem rate on the first and last day of travel.</a:t>
            </a:r>
          </a:p>
          <a:p>
            <a:r>
              <a:rPr lang="en-US" u="sng" dirty="0"/>
              <a:t>Lodging – requires a hotel receipt that clearly shows:</a:t>
            </a:r>
          </a:p>
          <a:p>
            <a:pPr lvl="1"/>
            <a:r>
              <a:rPr lang="en-US" dirty="0"/>
              <a:t>The traveling consultant’s name</a:t>
            </a:r>
          </a:p>
          <a:p>
            <a:pPr lvl="1"/>
            <a:r>
              <a:rPr lang="en-US" dirty="0"/>
              <a:t>The duration of the stay (date to date)</a:t>
            </a:r>
          </a:p>
          <a:p>
            <a:pPr lvl="1"/>
            <a:r>
              <a:rPr lang="en-US" dirty="0"/>
              <a:t>Itemization of charges (including room rate) </a:t>
            </a:r>
          </a:p>
          <a:p>
            <a:pPr lvl="1"/>
            <a:r>
              <a:rPr lang="en-US" dirty="0"/>
              <a:t>If room rate exceeds allowable rate per State Travel Regs, reduction math must be shown on the lodging receipt.</a:t>
            </a:r>
          </a:p>
          <a:p>
            <a:pPr lvl="1"/>
            <a:r>
              <a:rPr lang="en-US" dirty="0"/>
              <a:t> A $0.00 balance receipt</a:t>
            </a:r>
          </a:p>
          <a:p>
            <a:pPr lvl="1"/>
            <a:r>
              <a:rPr lang="en-US" dirty="0"/>
              <a:t>Which nights are to be charged to the current invoice, and include relevant math (for lodging receipts that can be charged to more than one project).</a:t>
            </a:r>
          </a:p>
          <a:p>
            <a:pPr lvl="1"/>
            <a:r>
              <a:rPr lang="en-US" dirty="0"/>
              <a:t>If the overnight stay was in a home (i.e. staying with friends/family) – provide a statement noting the city and state where the traveler stayed and noting that no lodging charges accrued due to staying with friend/family/etc. </a:t>
            </a:r>
          </a:p>
          <a:p>
            <a:pPr marL="0" indent="0">
              <a:buNone/>
            </a:pPr>
            <a:endParaRPr lang="en-US" dirty="0"/>
          </a:p>
          <a:p>
            <a:endParaRPr lang="en-US" dirty="0"/>
          </a:p>
          <a:p>
            <a:pPr lvl="1"/>
            <a:endParaRPr lang="en-US" dirty="0"/>
          </a:p>
          <a:p>
            <a:endParaRPr lang="en-US" dirty="0"/>
          </a:p>
        </p:txBody>
      </p:sp>
      <p:pic>
        <p:nvPicPr>
          <p:cNvPr id="4" name="Audio 3">
            <a:hlinkClick r:id="" action="ppaction://media"/>
            <a:extLst>
              <a:ext uri="{FF2B5EF4-FFF2-40B4-BE49-F238E27FC236}">
                <a16:creationId xmlns:a16="http://schemas.microsoft.com/office/drawing/2014/main" id="{E337455C-7485-4E84-9852-5FD0B4CEE8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79001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0211">
        <p15:prstTrans prst="pageCurlDouble"/>
      </p:transition>
    </mc:Choice>
    <mc:Fallback>
      <p:transition spd="slow" advTm="502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7775-DF55-4AC3-8D4D-46366A970069}"/>
              </a:ext>
            </a:extLst>
          </p:cNvPr>
          <p:cNvSpPr>
            <a:spLocks noGrp="1"/>
          </p:cNvSpPr>
          <p:nvPr>
            <p:ph type="ctrTitle"/>
          </p:nvPr>
        </p:nvSpPr>
        <p:spPr>
          <a:xfrm>
            <a:off x="3276600" y="3962400"/>
            <a:ext cx="5715000" cy="2057400"/>
          </a:xfrm>
        </p:spPr>
        <p:txBody>
          <a:bodyPr/>
          <a:lstStyle/>
          <a:p>
            <a:pPr algn="ctr"/>
            <a:r>
              <a:rPr lang="en-US" dirty="0"/>
              <a:t>The Invoice</a:t>
            </a:r>
          </a:p>
        </p:txBody>
      </p:sp>
      <p:pic>
        <p:nvPicPr>
          <p:cNvPr id="3" name="Audio 2">
            <a:hlinkClick r:id="" action="ppaction://media"/>
            <a:extLst>
              <a:ext uri="{FF2B5EF4-FFF2-40B4-BE49-F238E27FC236}">
                <a16:creationId xmlns:a16="http://schemas.microsoft.com/office/drawing/2014/main" id="{0F205A2F-42E2-4B65-877F-B093186885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64751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8578">
        <p15:prstTrans prst="pageCurlDouble"/>
      </p:transition>
    </mc:Choice>
    <mc:Fallback>
      <p:transition spd="slow" advTm="85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1696</TotalTime>
  <Words>2341</Words>
  <Application>Microsoft Office PowerPoint</Application>
  <PresentationFormat>On-screen Show (4:3)</PresentationFormat>
  <Paragraphs>198</Paragraphs>
  <Slides>16</Slides>
  <Notes>16</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Open Sans</vt:lpstr>
      <vt:lpstr>PermianSlabSerifTypeface</vt:lpstr>
      <vt:lpstr>PowerPoint B</vt:lpstr>
      <vt:lpstr>Environmental Division</vt:lpstr>
      <vt:lpstr>Two Types of Invoice Templates</vt:lpstr>
      <vt:lpstr>Consultant Assistance Invoice Templates</vt:lpstr>
      <vt:lpstr>Single Project Invoice Templates</vt:lpstr>
      <vt:lpstr>Invoice Guidance The Key to Accuracy</vt:lpstr>
      <vt:lpstr>General Guidance</vt:lpstr>
      <vt:lpstr>Travel Expenses &amp; Supporting Documentation</vt:lpstr>
      <vt:lpstr>Travel continued…</vt:lpstr>
      <vt:lpstr>The Invoice</vt:lpstr>
      <vt:lpstr>PowerPoint Presentation</vt:lpstr>
      <vt:lpstr>PowerPoint Presentation</vt:lpstr>
      <vt:lpstr>PowerPoint Presentation</vt:lpstr>
      <vt:lpstr>PowerPoint Presentation</vt:lpstr>
      <vt:lpstr>PowerPoint Presentation</vt:lpstr>
      <vt:lpstr>Template Progress Report Options</vt:lpstr>
      <vt:lpstr>Links</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Natalie Lee</cp:lastModifiedBy>
  <cp:revision>129</cp:revision>
  <cp:lastPrinted>2021-04-06T21:46:27Z</cp:lastPrinted>
  <dcterms:created xsi:type="dcterms:W3CDTF">2015-04-20T20:04:50Z</dcterms:created>
  <dcterms:modified xsi:type="dcterms:W3CDTF">2021-04-07T16:28:05Z</dcterms:modified>
</cp:coreProperties>
</file>