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5" r:id="rId4"/>
  </p:sldMasterIdLst>
  <p:notesMasterIdLst>
    <p:notesMasterId r:id="rId36"/>
  </p:notesMasterIdLst>
  <p:sldIdLst>
    <p:sldId id="302" r:id="rId5"/>
    <p:sldId id="324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32" r:id="rId20"/>
    <p:sldId id="333" r:id="rId21"/>
    <p:sldId id="325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6" r:id="rId30"/>
    <p:sldId id="327" r:id="rId31"/>
    <p:sldId id="328" r:id="rId32"/>
    <p:sldId id="329" r:id="rId33"/>
    <p:sldId id="330" r:id="rId34"/>
    <p:sldId id="33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928E9EE5-E6EB-49B0-B0CA-7933FF3E9C81}">
          <p14:sldIdLst>
            <p14:sldId id="302"/>
          </p14:sldIdLst>
        </p14:section>
        <p14:section name="Jamal R. Stovall" id="{1ED792A1-ED21-4DEB-9F63-74EFEA75DE65}">
          <p14:sldIdLst>
            <p14:sldId id="324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</p14:sldIdLst>
        </p14:section>
        <p14:section name="Paul Perry" id="{61AEC4AD-49D9-40F2-93CF-CBD4F5895F0E}">
          <p14:sldIdLst>
            <p14:sldId id="332"/>
            <p14:sldId id="333"/>
          </p14:sldIdLst>
        </p14:section>
        <p14:section name="Eric Risner" id="{70838B53-23C7-4007-A04F-EC3BA887C70C}">
          <p14:sldIdLst>
            <p14:sldId id="325"/>
            <p14:sldId id="317"/>
            <p14:sldId id="318"/>
            <p14:sldId id="319"/>
            <p14:sldId id="320"/>
            <p14:sldId id="321"/>
            <p14:sldId id="322"/>
            <p14:sldId id="323"/>
          </p14:sldIdLst>
        </p14:section>
        <p14:section name="Bob Vander Meer" id="{9B4EB8E4-0016-4B24-9E42-EECBF3429767}">
          <p14:sldIdLst>
            <p14:sldId id="326"/>
            <p14:sldId id="327"/>
            <p14:sldId id="328"/>
            <p14:sldId id="329"/>
            <p14:sldId id="330"/>
            <p14:sldId id="33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184"/>
    <a:srgbClr val="777F81"/>
    <a:srgbClr val="BD312A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94" autoAdjust="0"/>
    <p:restoredTop sz="94660" autoAdjust="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E3918-F848-472F-A39A-2E20342409B1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E8964-2B3C-458F-A9B5-FB372D713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645C8-6CCE-4F30-BDC0-1BE5D0676E7E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ln/>
        </p:spPr>
      </p:sp>
      <p:sp>
        <p:nvSpPr>
          <p:cNvPr id="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107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dirty="0" err="1"/>
              <a:t>MyAccess</a:t>
            </a:r>
            <a:r>
              <a:rPr lang="en-US" altLang="en-US" dirty="0"/>
              <a:t> being revised to address accessibility concerns – Enterprise change not specific to AGIS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Airport level access – Currently, data is accessed via each completed survey. Airport level access is not limited to a single survey; the system accesses the most current data across all surveys to present an airport level view of the data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Elimination of the need for UDDF and manual entry of safety critical data by NGS will streamline to the workflow and improve the efficiency of the AGIS workflow processes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Modification of Standard tool – see next slide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2D0E5B-BB3B-4E4A-835D-631F2F65A7A3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41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E81DA0-F8D7-4003-88A5-9A435ACBC21B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616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AD8E79-47AA-4C1D-B2CA-69ECD6FCC8B7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692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>
            <a:lvl1pPr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C97DB-A57C-4A7C-808E-9F06834E976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l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8916" name="Notes Placeholder 1"/>
          <p:cNvSpPr>
            <a:spLocks noGrp="1"/>
          </p:cNvSpPr>
          <p:nvPr/>
        </p:nvSpPr>
        <p:spPr bwMode="auto">
          <a:xfrm>
            <a:off x="914400" y="4414838"/>
            <a:ext cx="50292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5" tIns="45423" rIns="90845" bIns="45423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374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BFC9B2-3125-47BF-9F35-05944565AC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675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33835E-8F70-4033-BD2A-DD0BDBAAF3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555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FE6EB-424D-4D0E-9060-3B3C698B5A6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830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3F400-C564-410D-94D4-7462524CFB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383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remain compliant with FAA requirements, however, airports must submit data that adheres to the specifications in this document for:  </a:t>
            </a:r>
          </a:p>
          <a:p>
            <a:endParaRPr lang="en-US" altLang="en-US"/>
          </a:p>
          <a:p>
            <a:r>
              <a:rPr lang="en-US" altLang="en-US"/>
              <a:t>• Any project that changes safety-critical data as identified in paragraph 4.1.3  including runway end position, profiles, and NAVAIDS.  Table 2-1 lists specific data submittal guidelines. </a:t>
            </a:r>
          </a:p>
          <a:p>
            <a:endParaRPr lang="en-US" altLang="en-US"/>
          </a:p>
          <a:p>
            <a:r>
              <a:rPr lang="en-US" altLang="en-US"/>
              <a:t>• Design, construction, or planning activities requiring the development of new or revision of existing instrument approaches </a:t>
            </a:r>
          </a:p>
          <a:p>
            <a:endParaRPr lang="en-US" altLang="en-US"/>
          </a:p>
          <a:p>
            <a:r>
              <a:rPr lang="en-US" altLang="en-US"/>
              <a:t>• Projects modifying the non-safety-critical data in the Airport Layout Plan (ALP).  Continue to follow the guidance in AC 150/5070-6 for ALP development and changes. Additionally, collect and provide the modified non-safety critical data according to the standard of AC 150/5300-18, and submit to Airports GIS as design or as-built data projects.  </a:t>
            </a:r>
          </a:p>
          <a:p>
            <a:endParaRPr lang="en-US" altLang="en-US"/>
          </a:p>
          <a:p>
            <a:r>
              <a:rPr lang="en-US" altLang="en-US"/>
              <a:t>• Projects involving only non-safety-critical data. Unless the airport falls into the transition period specified in the Airports GIS Transition Policy. </a:t>
            </a:r>
          </a:p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6868B-4842-43BA-8E68-F415F62C89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503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C0B1A6-7DE2-44A7-8035-20C71E6C40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88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>
            <a:lvl1pPr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6045C8-825A-49E0-8A09-D1017B9C9C7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l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388" name="Notes Placeholder 1"/>
          <p:cNvSpPr>
            <a:spLocks noGrp="1"/>
          </p:cNvSpPr>
          <p:nvPr/>
        </p:nvSpPr>
        <p:spPr bwMode="auto">
          <a:xfrm>
            <a:off x="914400" y="4414838"/>
            <a:ext cx="50292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5" tIns="45423" rIns="90845" bIns="45423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9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45F31F-A2C6-4D9B-B734-6265F304CCF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69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>
            <a:lvl1pPr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77F1F-E3BF-417A-AFCC-9A07C5F45E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l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6" name="Notes Placeholder 1"/>
          <p:cNvSpPr>
            <a:spLocks noGrp="1"/>
          </p:cNvSpPr>
          <p:nvPr/>
        </p:nvSpPr>
        <p:spPr bwMode="auto">
          <a:xfrm>
            <a:off x="914400" y="4414838"/>
            <a:ext cx="50292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5" tIns="45423" rIns="90845" bIns="45423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941" name="Notes Placeholder 1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b="1"/>
              <a:t>Coordinated effort between AIM and Airports conceived in 2006 to address redundancy issues; multiple databases with data that don’t always match</a:t>
            </a:r>
          </a:p>
          <a:p>
            <a:pPr>
              <a:defRPr/>
            </a:pPr>
            <a:endParaRPr lang="en-US" altLang="en-US" b="1"/>
          </a:p>
          <a:p>
            <a:pPr>
              <a:defRPr/>
            </a:pPr>
            <a:r>
              <a:rPr lang="en-US" altLang="en-US" b="1"/>
              <a:t>ACs published in 2006; -16 (Geodetic Control), -17 (Imagery), and -18 (Surveys)</a:t>
            </a:r>
          </a:p>
          <a:p>
            <a:pPr>
              <a:defRPr/>
            </a:pPr>
            <a:endParaRPr lang="en-US" altLang="en-US" b="1"/>
          </a:p>
          <a:p>
            <a:pPr>
              <a:defRPr/>
            </a:pPr>
            <a:r>
              <a:rPr lang="en-US" altLang="en-US" b="1"/>
              <a:t>-  Eliminates redundancy and addresses discrepancies between various sources of aeronautical data</a:t>
            </a:r>
          </a:p>
          <a:p>
            <a:pPr>
              <a:buFontTx/>
              <a:buChar char="-"/>
              <a:defRPr/>
            </a:pPr>
            <a:r>
              <a:rPr lang="en-US" altLang="en-US" b="1"/>
              <a:t>Data standardization: -18 features and attributes </a:t>
            </a:r>
          </a:p>
          <a:p>
            <a:pPr>
              <a:buFontTx/>
              <a:buChar char="-"/>
              <a:defRPr/>
            </a:pPr>
            <a:r>
              <a:rPr lang="en-US" altLang="en-US" b="1"/>
              <a:t>Data accuracy: Geodetic control requires tieing survey data to the NSRS; safety critical data verified by NGS</a:t>
            </a:r>
          </a:p>
          <a:p>
            <a:pPr>
              <a:buFontTx/>
              <a:buChar char="-"/>
              <a:defRPr/>
            </a:pPr>
            <a:r>
              <a:rPr lang="en-US" altLang="en-US" b="1"/>
              <a:t>Efficiency: single one-stop shop for aeronautical data; no multiple databases – still working toward that goal</a:t>
            </a:r>
          </a:p>
          <a:p>
            <a:pPr>
              <a:defRPr/>
            </a:pPr>
            <a:endParaRPr lang="en-US" altLang="en-US" b="1"/>
          </a:p>
          <a:p>
            <a:pPr>
              <a:defRPr/>
            </a:pPr>
            <a:r>
              <a:rPr lang="en-US" altLang="en-US" b="1"/>
              <a:t>From airports perspective it also allows for development of planning and engineering tools to streamline our processes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73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>
            <a:lvl1pPr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447996-07DA-4D94-8CEA-4FA44A9E1A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l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0484" name="Notes Placeholder 1"/>
          <p:cNvSpPr>
            <a:spLocks noGrp="1"/>
          </p:cNvSpPr>
          <p:nvPr/>
        </p:nvSpPr>
        <p:spPr bwMode="auto">
          <a:xfrm>
            <a:off x="914400" y="4414838"/>
            <a:ext cx="50292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5" tIns="45423" rIns="90845" bIns="45423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941" name="Notes Placeholder 1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b="1"/>
              <a:t>Overview of the numerous internal and external airport data users.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83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>
            <a:lvl1pPr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EDFB11-66AF-4360-A36D-2939EF8FA8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l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532" name="Notes Placeholder 1"/>
          <p:cNvSpPr>
            <a:spLocks noGrp="1"/>
          </p:cNvSpPr>
          <p:nvPr/>
        </p:nvSpPr>
        <p:spPr bwMode="auto">
          <a:xfrm>
            <a:off x="914400" y="4414838"/>
            <a:ext cx="50292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5" tIns="45423" rIns="90845" bIns="45423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533" name="Notes Placehold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/>
              <a:t>Overview of Region/ADO and airport sponsor responsibilities</a:t>
            </a:r>
          </a:p>
          <a:p>
            <a:endParaRPr lang="en-US" altLang="en-US" b="1"/>
          </a:p>
          <a:p>
            <a:r>
              <a:rPr lang="en-US" altLang="en-US" b="1"/>
              <a:t>Region/ADO</a:t>
            </a:r>
          </a:p>
          <a:p>
            <a:pPr>
              <a:buFontTx/>
              <a:buChar char="-"/>
            </a:pPr>
            <a:r>
              <a:rPr lang="en-US" altLang="en-US" b="1"/>
              <a:t>Help sponsors identify those projects requiring AGIS survey activity; AGIS AIP eligible if project requiring AGIS is AIP eligible; no stand-alone AGIS projects eligible for AIP funding</a:t>
            </a:r>
          </a:p>
          <a:p>
            <a:pPr>
              <a:buFontTx/>
              <a:buChar char="-"/>
            </a:pPr>
            <a:r>
              <a:rPr lang="en-US" altLang="en-US" b="1"/>
              <a:t>Review and approved AGIS SOWs</a:t>
            </a:r>
          </a:p>
          <a:p>
            <a:pPr marL="628650" lvl="1" indent="-171450">
              <a:buFontTx/>
              <a:buChar char="-"/>
            </a:pPr>
            <a:r>
              <a:rPr lang="en-US" altLang="en-US" b="1"/>
              <a:t>Mention that the Geodetic Control, Survey and Quality Control, and Imagery Plans are reviewed by HQ/NGS....may take several weeks for reviews; regions can request expedited processing in special circumstances if required</a:t>
            </a:r>
          </a:p>
          <a:p>
            <a:pPr marL="628650" lvl="1" indent="-171450">
              <a:buFontTx/>
              <a:buChar char="-"/>
            </a:pPr>
            <a:endParaRPr lang="en-US" altLang="en-US" b="1"/>
          </a:p>
          <a:p>
            <a:pPr>
              <a:buFontTx/>
              <a:buChar char="-"/>
            </a:pPr>
            <a:r>
              <a:rPr lang="en-US" altLang="en-US" b="1"/>
              <a:t>Airport Sponsors</a:t>
            </a:r>
          </a:p>
          <a:p>
            <a:pPr marL="628650" lvl="1" indent="-171450">
              <a:buFontTx/>
              <a:buChar char="-"/>
            </a:pPr>
            <a:r>
              <a:rPr lang="en-US" altLang="en-US" b="1"/>
              <a:t>RFQ template is available as an appendix in the AGIS Implementation Guidance document</a:t>
            </a:r>
          </a:p>
          <a:p>
            <a:pPr marL="628650" lvl="1" indent="-171450">
              <a:buFontTx/>
              <a:buChar char="-"/>
            </a:pPr>
            <a:r>
              <a:rPr lang="en-US" altLang="en-US" b="1"/>
              <a:t>Submit AGIS data as required by transition policy</a:t>
            </a:r>
          </a:p>
          <a:p>
            <a:pPr marL="628650" lvl="1" indent="-171450">
              <a:buFontTx/>
              <a:buChar char="-"/>
            </a:pPr>
            <a:r>
              <a:rPr lang="en-US" altLang="en-US" b="1"/>
              <a:t>Request FAA review/approval of the SOW and plans (in practice, the consultant does this)</a:t>
            </a:r>
          </a:p>
        </p:txBody>
      </p:sp>
    </p:spTree>
    <p:extLst>
      <p:ext uri="{BB962C8B-B14F-4D97-AF65-F5344CB8AC3E}">
        <p14:creationId xmlns:p14="http://schemas.microsoft.com/office/powerpoint/2010/main" val="279975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>
            <a:lvl1pPr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82534-41DC-4678-87A2-21ED56F2507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l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4580" name="Notes Placeholder 1"/>
          <p:cNvSpPr>
            <a:spLocks noGrp="1"/>
          </p:cNvSpPr>
          <p:nvPr/>
        </p:nvSpPr>
        <p:spPr bwMode="auto">
          <a:xfrm>
            <a:off x="914400" y="4414838"/>
            <a:ext cx="50292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5" tIns="45423" rIns="90845" bIns="45423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893" name="Notes Placeholder 1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/>
              <a:t>AGIS implementation requirements is delineated by the type of data being collected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 b="1"/>
              <a:t>All NPIAS airports </a:t>
            </a:r>
            <a:r>
              <a:rPr lang="en-US" altLang="en-US"/>
              <a:t>are subject to AGIS requirements for changes to safety-critical data. Basically, safety critical data is:</a:t>
            </a:r>
          </a:p>
          <a:p>
            <a:pPr>
              <a:defRPr/>
            </a:pPr>
            <a:r>
              <a:rPr lang="en-US" altLang="en-US"/>
              <a:t>  - obstruction surveys supporting development of new or changes to instrument procedures</a:t>
            </a:r>
          </a:p>
          <a:p>
            <a:pPr>
              <a:defRPr/>
            </a:pPr>
            <a:r>
              <a:rPr lang="en-US" altLang="en-US"/>
              <a:t>  - airport data in the runway environment</a:t>
            </a:r>
          </a:p>
          <a:p>
            <a:pPr>
              <a:defRPr/>
            </a:pPr>
            <a:r>
              <a:rPr lang="en-US" altLang="en-US"/>
              <a:t>	- changes to the runway (length, width, profile, runway ends)</a:t>
            </a:r>
          </a:p>
          <a:p>
            <a:pPr>
              <a:defRPr/>
            </a:pPr>
            <a:r>
              <a:rPr lang="en-US" altLang="en-US"/>
              <a:t>	- NAVAID siting or relocation</a:t>
            </a:r>
          </a:p>
          <a:p>
            <a:pPr>
              <a:defRPr/>
            </a:pPr>
            <a:r>
              <a:rPr lang="en-US" altLang="en-US"/>
              <a:t>	- adding/modifying stopway, clearway, or EMAS</a:t>
            </a:r>
          </a:p>
          <a:p>
            <a:pPr>
              <a:defRPr/>
            </a:pPr>
            <a:r>
              <a:rPr lang="en-US" altLang="en-US"/>
              <a:t>	- more detailed list contained in -18B and the transition policy</a:t>
            </a:r>
          </a:p>
        </p:txBody>
      </p:sp>
    </p:spTree>
    <p:extLst>
      <p:ext uri="{BB962C8B-B14F-4D97-AF65-F5344CB8AC3E}">
        <p14:creationId xmlns:p14="http://schemas.microsoft.com/office/powerpoint/2010/main" val="180670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>
            <a:lvl1pPr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698678-7D50-4288-B756-9513CCFF3EE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l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628" name="Notes Placeholder 1"/>
          <p:cNvSpPr>
            <a:spLocks noGrp="1"/>
          </p:cNvSpPr>
          <p:nvPr/>
        </p:nvSpPr>
        <p:spPr bwMode="auto">
          <a:xfrm>
            <a:off x="914400" y="4414838"/>
            <a:ext cx="50292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5" tIns="45423" rIns="90845" bIns="45423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8917" name="Notes Placeholder 1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438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>
            <a:lvl1pPr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9C523A-5E14-48C9-B5D5-FF3B9504AA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l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8676" name="Notes Placeholder 1"/>
          <p:cNvSpPr>
            <a:spLocks noGrp="1"/>
          </p:cNvSpPr>
          <p:nvPr/>
        </p:nvSpPr>
        <p:spPr bwMode="auto">
          <a:xfrm>
            <a:off x="914400" y="4414838"/>
            <a:ext cx="50292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5" tIns="45423" rIns="90845" bIns="45423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941" name="Notes Placeholder 1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b="1"/>
              <a:t>Primary airports, Part 139 airports, and airports with an ATCT are required to comply with AGIS requirements for non-safety critical data</a:t>
            </a:r>
          </a:p>
          <a:p>
            <a:pPr>
              <a:defRPr/>
            </a:pPr>
            <a:endParaRPr lang="en-US" altLang="en-US" b="1"/>
          </a:p>
          <a:p>
            <a:pPr>
              <a:defRPr/>
            </a:pPr>
            <a:r>
              <a:rPr lang="en-US" altLang="en-US" b="1"/>
              <a:t>All others are exempt with the exception of safety critical data</a:t>
            </a:r>
          </a:p>
          <a:p>
            <a:pPr>
              <a:defRPr/>
            </a:pPr>
            <a:endParaRPr lang="en-US" altLang="en-US" b="1"/>
          </a:p>
          <a:p>
            <a:pPr>
              <a:defRPr/>
            </a:pPr>
            <a:r>
              <a:rPr lang="en-US" altLang="en-US" b="1"/>
              <a:t>The airports listed here are the airport in the state of Tennessee that are required to collect and submit data via AGIS for projects involving only non-safety critical data.</a:t>
            </a:r>
          </a:p>
        </p:txBody>
      </p:sp>
    </p:spTree>
    <p:extLst>
      <p:ext uri="{BB962C8B-B14F-4D97-AF65-F5344CB8AC3E}">
        <p14:creationId xmlns:p14="http://schemas.microsoft.com/office/powerpoint/2010/main" val="773838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>
            <a:lvl1pPr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62B99-8D14-4431-BBD7-EF1373928FB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l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724" name="Notes Placeholder 1"/>
          <p:cNvSpPr>
            <a:spLocks noGrp="1"/>
          </p:cNvSpPr>
          <p:nvPr/>
        </p:nvSpPr>
        <p:spPr bwMode="auto">
          <a:xfrm>
            <a:off x="914400" y="4414838"/>
            <a:ext cx="50292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5" tIns="45423" rIns="90845" bIns="45423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965" name="Notes Placeholder 1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b="1" dirty="0"/>
              <a:t>When airports think AGIS they often equate AGIS with a full survey with imagery. However, generally speaking imagery is required only for those projects or changes to safety critical data that affect instrument procedures.</a:t>
            </a:r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AC 150/5300-18 Table 2-1 provides a guide for AGIS collection requirements for different types of projects. The horizontal line shows that imagery required only for the different types of projects:</a:t>
            </a:r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The main point here is that the majority of AGIS projects (i.e. airside construction, NAVAID siting, pavement rehab) do not necessarily require imagery.</a:t>
            </a:r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Consideration being given to longer use of imagery for design projects</a:t>
            </a:r>
          </a:p>
        </p:txBody>
      </p:sp>
    </p:spTree>
    <p:extLst>
      <p:ext uri="{BB962C8B-B14F-4D97-AF65-F5344CB8AC3E}">
        <p14:creationId xmlns:p14="http://schemas.microsoft.com/office/powerpoint/2010/main" val="6919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22C3-0068-4225-8A6D-83BC875A812D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B6EB-194D-4C9C-9119-6A2A9E952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6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22C3-0068-4225-8A6D-83BC875A812D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B6EB-194D-4C9C-9119-6A2A9E952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5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22C3-0068-4225-8A6D-83BC875A812D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B6EB-194D-4C9C-9119-6A2A9E952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6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31892"/>
          <a:stretch>
            <a:fillRect/>
          </a:stretch>
        </p:blipFill>
        <p:spPr bwMode="auto">
          <a:xfrm>
            <a:off x="8107950" y="-1586"/>
            <a:ext cx="3567148" cy="686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569385" y="4497389"/>
            <a:ext cx="643043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Presented to: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By: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2F68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Date: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8266753" y="271466"/>
            <a:ext cx="3046413" cy="1004410"/>
            <a:chOff x="3700" y="171"/>
            <a:chExt cx="1515" cy="666"/>
          </a:xfrm>
        </p:grpSpPr>
        <p:pic>
          <p:nvPicPr>
            <p:cNvPr id="7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1"/>
              <a:ext cx="500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927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+mn-cs"/>
                </a:rPr>
                <a:t>Federal Aviation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+mn-cs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94785" y="312738"/>
            <a:ext cx="6405033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99017" y="1754188"/>
            <a:ext cx="6400800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1678816" y="0"/>
            <a:ext cx="525625" cy="6858000"/>
            <a:chOff x="11678816" y="0"/>
            <a:chExt cx="525625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691258" y="0"/>
              <a:ext cx="500743" cy="6858000"/>
            </a:xfrm>
            <a:prstGeom prst="rect">
              <a:avLst/>
            </a:prstGeom>
            <a:solidFill>
              <a:srgbClr val="BD312A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 flipH="1">
              <a:off x="12158721" y="0"/>
              <a:ext cx="45720" cy="6858000"/>
            </a:xfrm>
            <a:prstGeom prst="rect">
              <a:avLst/>
            </a:prstGeom>
            <a:solidFill>
              <a:srgbClr val="38418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 flipH="1">
              <a:off x="11678816" y="0"/>
              <a:ext cx="45720" cy="6858000"/>
            </a:xfrm>
            <a:prstGeom prst="rect">
              <a:avLst/>
            </a:prstGeom>
            <a:solidFill>
              <a:srgbClr val="38418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11728734" y="5925339"/>
              <a:ext cx="434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T</a:t>
              </a:r>
            </a:p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A</a:t>
              </a:r>
            </a:p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2409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467" y="6248400"/>
            <a:ext cx="2230967" cy="457200"/>
          </a:xfrm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946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7667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5B38B2-B933-46F5-8E3D-7B8CE2B5FABD}" type="slidenum">
              <a:rPr lang="en-US" altLang="en-US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103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378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D2575-CC6B-465D-9B34-7F0C2535D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BBDC-71EC-4437-A7E5-53D71F650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11FD5-EE1D-46EB-862F-920AC0931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B0534-76B5-4D20-A687-7B9F7B8777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22C3-0068-4225-8A6D-83BC875A812D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B6EB-194D-4C9C-9119-6A2A9E952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9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22C3-0068-4225-8A6D-83BC875A812D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B6EB-194D-4C9C-9119-6A2A9E952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7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22C3-0068-4225-8A6D-83BC875A812D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B6EB-194D-4C9C-9119-6A2A9E952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8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22C3-0068-4225-8A6D-83BC875A812D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B6EB-194D-4C9C-9119-6A2A9E952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2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22C3-0068-4225-8A6D-83BC875A812D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B6EB-194D-4C9C-9119-6A2A9E952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22C3-0068-4225-8A6D-83BC875A812D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B6EB-194D-4C9C-9119-6A2A9E952AB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2" descr="C:\Users\Lin\Desktop\Logo_TA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063" y="141639"/>
            <a:ext cx="966651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22C3-0068-4225-8A6D-83BC875A812D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B6EB-194D-4C9C-9119-6A2A9E952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2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22C3-0068-4225-8A6D-83BC875A812D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B6EB-194D-4C9C-9119-6A2A9E952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4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22C3-0068-4225-8A6D-83BC875A812D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5B6EB-194D-4C9C-9119-6A2A9E952A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691258" y="0"/>
            <a:ext cx="500743" cy="6858000"/>
          </a:xfrm>
          <a:prstGeom prst="rect">
            <a:avLst/>
          </a:prstGeom>
          <a:solidFill>
            <a:srgbClr val="BD312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H="1">
            <a:off x="12158721" y="0"/>
            <a:ext cx="45720" cy="6858000"/>
          </a:xfrm>
          <a:prstGeom prst="rect">
            <a:avLst/>
          </a:prstGeom>
          <a:solidFill>
            <a:srgbClr val="38418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1678816" y="0"/>
            <a:ext cx="45720" cy="6858000"/>
          </a:xfrm>
          <a:prstGeom prst="rect">
            <a:avLst/>
          </a:prstGeom>
          <a:solidFill>
            <a:srgbClr val="38418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728734" y="5925339"/>
            <a:ext cx="434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T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6214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ChangeArrowheads="1"/>
          </p:cNvSpPr>
          <p:nvPr/>
        </p:nvSpPr>
        <p:spPr bwMode="auto">
          <a:xfrm>
            <a:off x="0" y="6035676"/>
            <a:ext cx="12192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44488"/>
            <a:ext cx="1129665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1" y="1508126"/>
            <a:ext cx="1073361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2" y="6248400"/>
            <a:ext cx="23156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68833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E2A5C2F-0890-49FA-B0BE-0607A9E931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2055" name="Group 25"/>
          <p:cNvGrpSpPr>
            <a:grpSpLocks/>
          </p:cNvGrpSpPr>
          <p:nvPr userDrawn="1"/>
        </p:nvGrpSpPr>
        <p:grpSpPr bwMode="auto">
          <a:xfrm>
            <a:off x="7810512" y="6126163"/>
            <a:ext cx="2076453" cy="635000"/>
            <a:chOff x="3690" y="3859"/>
            <a:chExt cx="981" cy="400"/>
          </a:xfrm>
        </p:grpSpPr>
        <p:pic>
          <p:nvPicPr>
            <p:cNvPr id="2064" name="Picture 26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3859"/>
              <a:ext cx="3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648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altLang="en-US" sz="1200" b="1">
                  <a:solidFill>
                    <a:srgbClr val="FFFFFF"/>
                  </a:solidFill>
                  <a:latin typeface="Arial" charset="0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altLang="en-US" sz="1200" b="1">
                  <a:solidFill>
                    <a:srgbClr val="FFFFFF"/>
                  </a:solidFill>
                  <a:latin typeface="Arial" charset="0"/>
                </a:rPr>
                <a:t>Administration</a:t>
              </a:r>
            </a:p>
          </p:txBody>
        </p:sp>
      </p:grpSp>
      <p:sp>
        <p:nvSpPr>
          <p:cNvPr id="2057" name="Text Box 29" hidden="1"/>
          <p:cNvSpPr txBox="1">
            <a:spLocks noChangeArrowheads="1"/>
          </p:cNvSpPr>
          <p:nvPr userDrawn="1"/>
        </p:nvSpPr>
        <p:spPr bwMode="auto">
          <a:xfrm>
            <a:off x="599018" y="6205539"/>
            <a:ext cx="637963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1">
                <a:solidFill>
                  <a:srgbClr val="C0C0C0"/>
                </a:solidFill>
                <a:latin typeface="Arial" pitchFamily="34" charset="0"/>
              </a:rPr>
              <a:t>&lt;Presentation Title – Change on Master Slide&gt;</a:t>
            </a:r>
            <a:endParaRPr lang="en-US" altLang="en-US" sz="1200">
              <a:solidFill>
                <a:srgbClr val="C0C0C0"/>
              </a:solidFill>
              <a:latin typeface="Arial" pitchFamily="34" charset="0"/>
            </a:endParaRPr>
          </a:p>
        </p:txBody>
      </p:sp>
      <p:sp>
        <p:nvSpPr>
          <p:cNvPr id="2058" name="Text Box 30" hidden="1"/>
          <p:cNvSpPr txBox="1">
            <a:spLocks noChangeArrowheads="1"/>
          </p:cNvSpPr>
          <p:nvPr userDrawn="1"/>
        </p:nvSpPr>
        <p:spPr bwMode="auto">
          <a:xfrm>
            <a:off x="588433" y="6384925"/>
            <a:ext cx="498686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>
                <a:solidFill>
                  <a:srgbClr val="C0C0C0"/>
                </a:solidFill>
                <a:latin typeface="Arial" pitchFamily="34" charset="0"/>
              </a:rPr>
              <a:t>&lt;Date of Presentation – Change on Master Slide&gt;</a:t>
            </a:r>
          </a:p>
        </p:txBody>
      </p:sp>
      <p:pic>
        <p:nvPicPr>
          <p:cNvPr id="18" name="Picture 2" descr="C:\Users\Lin\Desktop\Logo_TAA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063" y="141639"/>
            <a:ext cx="966651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 userDrawn="1"/>
        </p:nvGrpSpPr>
        <p:grpSpPr>
          <a:xfrm>
            <a:off x="11678816" y="0"/>
            <a:ext cx="525625" cy="6858000"/>
            <a:chOff x="11678816" y="0"/>
            <a:chExt cx="525625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1691258" y="0"/>
              <a:ext cx="500743" cy="6858000"/>
            </a:xfrm>
            <a:prstGeom prst="rect">
              <a:avLst/>
            </a:prstGeom>
            <a:solidFill>
              <a:srgbClr val="BD312A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 flipH="1">
              <a:off x="12158721" y="0"/>
              <a:ext cx="45720" cy="6858000"/>
            </a:xfrm>
            <a:prstGeom prst="rect">
              <a:avLst/>
            </a:prstGeom>
            <a:solidFill>
              <a:srgbClr val="38418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11678816" y="0"/>
              <a:ext cx="45720" cy="6858000"/>
            </a:xfrm>
            <a:prstGeom prst="rect">
              <a:avLst/>
            </a:prstGeom>
            <a:solidFill>
              <a:srgbClr val="38418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11728734" y="5925339"/>
              <a:ext cx="434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T</a:t>
              </a:r>
            </a:p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A</a:t>
              </a:r>
            </a:p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71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42026"/>
            <a:ext cx="12192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5068" y="436563"/>
            <a:ext cx="1074843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5068" y="1206501"/>
            <a:ext cx="10733617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30" name="Group 12"/>
          <p:cNvGrpSpPr>
            <a:grpSpLocks/>
          </p:cNvGrpSpPr>
          <p:nvPr/>
        </p:nvGrpSpPr>
        <p:grpSpPr bwMode="auto">
          <a:xfrm>
            <a:off x="7382935" y="6137276"/>
            <a:ext cx="2173817" cy="614363"/>
            <a:chOff x="3846" y="3866"/>
            <a:chExt cx="1027" cy="387"/>
          </a:xfrm>
        </p:grpSpPr>
        <p:sp>
          <p:nvSpPr>
            <p:cNvPr id="1035" name="Text Box 9"/>
            <p:cNvSpPr txBox="1">
              <a:spLocks noChangeArrowheads="1"/>
            </p:cNvSpPr>
            <p:nvPr userDrawn="1"/>
          </p:nvSpPr>
          <p:spPr bwMode="auto">
            <a:xfrm>
              <a:off x="4225" y="3949"/>
              <a:ext cx="648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latin typeface="Arial" charset="0"/>
                  <a:ea typeface="+mn-ea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>
                  <a:latin typeface="Arial" charset="0"/>
                  <a:ea typeface="+mn-ea"/>
                </a:rPr>
                <a:t>Administration</a:t>
              </a:r>
            </a:p>
          </p:txBody>
        </p:sp>
        <p:pic>
          <p:nvPicPr>
            <p:cNvPr id="3" name="Picture 10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846" y="3866"/>
              <a:ext cx="289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8701617" y="630555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A0ED3347-5632-4375-B7DE-B63BBC5F4550}" type="slidenum">
              <a:rPr lang="en-US" altLang="en-US" sz="1400" smtClean="0"/>
              <a:pPr algn="r" eaLnBrk="1" hangingPunct="1">
                <a:defRPr/>
              </a:pPr>
              <a:t>‹#›</a:t>
            </a:fld>
            <a:endParaRPr lang="en-US" altLang="en-US" sz="1400"/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467785" y="6332539"/>
            <a:ext cx="58801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>
                <a:latin typeface="Arial" charset="0"/>
                <a:ea typeface="+mn-ea"/>
              </a:rPr>
              <a:t>ASO Airports GIS Implementation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1678816" y="0"/>
            <a:ext cx="525625" cy="6858000"/>
            <a:chOff x="11678816" y="0"/>
            <a:chExt cx="525625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1691258" y="0"/>
              <a:ext cx="500743" cy="6858000"/>
            </a:xfrm>
            <a:prstGeom prst="rect">
              <a:avLst/>
            </a:prstGeom>
            <a:solidFill>
              <a:srgbClr val="BD312A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 flipH="1">
              <a:off x="12158721" y="0"/>
              <a:ext cx="45720" cy="6858000"/>
            </a:xfrm>
            <a:prstGeom prst="rect">
              <a:avLst/>
            </a:prstGeom>
            <a:solidFill>
              <a:srgbClr val="38418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 flipH="1">
              <a:off x="11678816" y="0"/>
              <a:ext cx="45720" cy="6858000"/>
            </a:xfrm>
            <a:prstGeom prst="rect">
              <a:avLst/>
            </a:prstGeom>
            <a:solidFill>
              <a:srgbClr val="38418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11728734" y="5925339"/>
              <a:ext cx="434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T</a:t>
              </a:r>
            </a:p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A</a:t>
              </a:r>
            </a:p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A</a:t>
              </a:r>
            </a:p>
          </p:txBody>
        </p:sp>
      </p:grpSp>
      <p:pic>
        <p:nvPicPr>
          <p:cNvPr id="22" name="Picture 2" descr="C:\Users\Lin\Desktop\Logo_TAA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063" y="141639"/>
            <a:ext cx="966651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5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0506063" y="0"/>
            <a:ext cx="1698378" cy="6858000"/>
            <a:chOff x="10506063" y="0"/>
            <a:chExt cx="1698378" cy="6858000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11678816" y="0"/>
              <a:ext cx="525625" cy="6858000"/>
              <a:chOff x="11678816" y="0"/>
              <a:chExt cx="525625" cy="6858000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11691258" y="0"/>
                <a:ext cx="500743" cy="6858000"/>
              </a:xfrm>
              <a:prstGeom prst="rect">
                <a:avLst/>
              </a:prstGeom>
              <a:solidFill>
                <a:srgbClr val="BD312A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 flipH="1">
                <a:off x="12158721" y="0"/>
                <a:ext cx="45720" cy="6858000"/>
              </a:xfrm>
              <a:prstGeom prst="rect">
                <a:avLst/>
              </a:prstGeom>
              <a:solidFill>
                <a:srgbClr val="384184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 flipH="1">
                <a:off x="11678816" y="0"/>
                <a:ext cx="45720" cy="6858000"/>
              </a:xfrm>
              <a:prstGeom prst="rect">
                <a:avLst/>
              </a:prstGeom>
              <a:solidFill>
                <a:srgbClr val="384184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 userDrawn="1"/>
            </p:nvSpPr>
            <p:spPr>
              <a:xfrm>
                <a:off x="11728734" y="5925339"/>
                <a:ext cx="43418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T</a:t>
                </a:r>
              </a:p>
              <a:p>
                <a:pPr algn="ctr"/>
                <a:r>
                  <a:rPr lang="en-US" b="1" i="1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A</a:t>
                </a:r>
              </a:p>
              <a:p>
                <a:pPr algn="ctr"/>
                <a:r>
                  <a:rPr lang="en-US" b="1" i="1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A</a:t>
                </a:r>
              </a:p>
            </p:txBody>
          </p:sp>
        </p:grpSp>
        <p:pic>
          <p:nvPicPr>
            <p:cNvPr id="18" name="Picture 2" descr="C:\Users\Lin\Desktop\Logo_TAA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6063" y="141639"/>
              <a:ext cx="966651" cy="90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3D20C6-DFD8-4CFE-9EEA-10F09B98E73B}" type="datetimeFigureOut">
              <a:rPr lang="en-US"/>
              <a:pPr>
                <a:defRPr/>
              </a:pPr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85FC16-699D-44BF-BADD-3FC5F0C1A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6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TUL_REVISED_Final_Project_Report_Woolpert.zi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739" y="995478"/>
            <a:ext cx="9144000" cy="1661993"/>
          </a:xfrm>
        </p:spPr>
        <p:txBody>
          <a:bodyPr lIns="0" tIns="0" rIns="0" bIns="0" anchor="t">
            <a:sp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  <a:latin typeface="+mn-lt"/>
              </a:rPr>
              <a:t>Airports GIS Consultant </a:t>
            </a:r>
            <a:br>
              <a:rPr lang="en-US" b="1" dirty="0">
                <a:solidFill>
                  <a:srgbClr val="C00000"/>
                </a:solidFill>
                <a:latin typeface="+mn-lt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</a:rPr>
              <a:t>Panel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6739" y="3771007"/>
            <a:ext cx="2799522" cy="923330"/>
          </a:xfrm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1" dirty="0"/>
              <a:t>Jamal R. Stovall, GISP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1600" dirty="0">
                <a:latin typeface="+mj-lt"/>
              </a:rPr>
              <a:t>Community Planner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1600" dirty="0">
                <a:latin typeface="+mj-lt"/>
              </a:rPr>
              <a:t>FAA Memphis ADO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227441" y="3771007"/>
            <a:ext cx="294860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1" dirty="0"/>
              <a:t>Paul Perry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1600" dirty="0">
                <a:latin typeface="+mj-lt"/>
              </a:rPr>
              <a:t>Transportation Program Monitor 2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1600" dirty="0">
                <a:latin typeface="+mj-lt"/>
              </a:rPr>
              <a:t>TDOT Aeronautics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09906" y="3771007"/>
            <a:ext cx="319466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1" dirty="0"/>
              <a:t>Eric </a:t>
            </a:r>
            <a:r>
              <a:rPr lang="en-US" b="1" dirty="0" err="1"/>
              <a:t>Risner</a:t>
            </a:r>
            <a:r>
              <a:rPr lang="en-US" b="1" dirty="0"/>
              <a:t>, PS, IAM, PMP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1600" dirty="0">
                <a:latin typeface="+mj-lt"/>
              </a:rPr>
              <a:t>Associate,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Project Manager – Aviation Services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1600" dirty="0" err="1">
                <a:latin typeface="+mj-lt"/>
              </a:rPr>
              <a:t>Woolpert</a:t>
            </a:r>
            <a:r>
              <a:rPr lang="en-US" sz="1600" dirty="0">
                <a:latin typeface="+mj-lt"/>
              </a:rPr>
              <a:t>, Inc.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76739" y="5192932"/>
            <a:ext cx="279952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1" dirty="0"/>
              <a:t>Bob Vander Meer, VP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1600" dirty="0">
                <a:latin typeface="+mj-lt"/>
              </a:rPr>
              <a:t>Quantum Spatial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227441" y="5188636"/>
            <a:ext cx="294861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b="1" dirty="0"/>
              <a:t>Randy Hudgings, PE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1600" b="1" i="1" dirty="0"/>
              <a:t>Moderator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1600" dirty="0">
                <a:latin typeface="+mj-lt"/>
              </a:rPr>
              <a:t>VP, Director Aviation Services</a:t>
            </a:r>
          </a:p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1600" dirty="0">
                <a:latin typeface="+mj-lt"/>
              </a:rPr>
              <a:t>BWSC, Inc.</a:t>
            </a:r>
          </a:p>
        </p:txBody>
      </p:sp>
      <p:pic>
        <p:nvPicPr>
          <p:cNvPr id="8" name="Picture 2" descr="C:\Users\Lin\Desktop\Logo_T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221" y="808959"/>
            <a:ext cx="2182494" cy="20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76739" y="3179261"/>
            <a:ext cx="9144000" cy="4154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i="1" spc="600" dirty="0">
                <a:solidFill>
                  <a:srgbClr val="777F81"/>
                </a:solidFill>
              </a:rPr>
              <a:t>PANELISTS</a:t>
            </a:r>
          </a:p>
        </p:txBody>
      </p:sp>
    </p:spTree>
    <p:extLst>
      <p:ext uri="{BB962C8B-B14F-4D97-AF65-F5344CB8AC3E}">
        <p14:creationId xmlns:p14="http://schemas.microsoft.com/office/powerpoint/2010/main" val="426861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9263" y="1554164"/>
            <a:ext cx="8475662" cy="4289425"/>
          </a:xfrm>
        </p:spPr>
        <p:txBody>
          <a:bodyPr/>
          <a:lstStyle/>
          <a:p>
            <a:pPr>
              <a:defRPr/>
            </a:pPr>
            <a:r>
              <a:rPr lang="en-US" altLang="en-US" sz="2200" dirty="0">
                <a:solidFill>
                  <a:srgbClr val="16165D"/>
                </a:solidFill>
              </a:rPr>
              <a:t>AGIS required for projects involving </a:t>
            </a:r>
            <a:r>
              <a:rPr lang="en-US" altLang="en-US" sz="2200" u="sng" dirty="0">
                <a:solidFill>
                  <a:srgbClr val="16165D"/>
                </a:solidFill>
              </a:rPr>
              <a:t>only</a:t>
            </a:r>
            <a:r>
              <a:rPr lang="en-US" altLang="en-US" sz="2200" dirty="0">
                <a:solidFill>
                  <a:srgbClr val="16165D"/>
                </a:solidFill>
              </a:rPr>
              <a:t> non-safety critical data submitted as as-built or existing data projects – no NGS verification: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altLang="en-US" sz="1800" dirty="0">
                <a:solidFill>
                  <a:srgbClr val="16165D"/>
                </a:solidFill>
              </a:rPr>
              <a:t>Large/Medium/Small/Non Hub Airport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altLang="en-US" sz="1800" dirty="0">
                <a:solidFill>
                  <a:srgbClr val="16165D"/>
                </a:solidFill>
              </a:rPr>
              <a:t>Non-primary airports certified under Part 139 or with an ATCT</a:t>
            </a:r>
            <a:endParaRPr lang="en-US" altLang="en-US" sz="1400" dirty="0">
              <a:solidFill>
                <a:srgbClr val="16165D"/>
              </a:solidFill>
            </a:endParaRPr>
          </a:p>
          <a:p>
            <a:pPr lvl="1">
              <a:buFontTx/>
              <a:buNone/>
              <a:defRPr/>
            </a:pPr>
            <a:endParaRPr lang="en-US" altLang="en-US" sz="1800" dirty="0">
              <a:solidFill>
                <a:srgbClr val="16165D"/>
              </a:solidFill>
            </a:endParaRPr>
          </a:p>
          <a:p>
            <a:pPr lvl="1">
              <a:buFontTx/>
              <a:buNone/>
              <a:defRPr/>
            </a:pPr>
            <a:r>
              <a:rPr lang="en-US" altLang="en-US" sz="1800" dirty="0">
                <a:solidFill>
                  <a:srgbClr val="16165D"/>
                </a:solidFill>
              </a:rPr>
              <a:t>	Nashville Int’l (BNA)		Chattanooga Love Field (CHA)</a:t>
            </a:r>
          </a:p>
          <a:p>
            <a:pPr lvl="1">
              <a:buFontTx/>
              <a:buNone/>
              <a:defRPr/>
            </a:pPr>
            <a:r>
              <a:rPr lang="en-US" altLang="en-US" sz="1800" dirty="0">
                <a:solidFill>
                  <a:srgbClr val="16165D"/>
                </a:solidFill>
              </a:rPr>
              <a:t>	Tri-Cities Regional (TRI)		Memphis Int’l (MEM)</a:t>
            </a:r>
          </a:p>
          <a:p>
            <a:pPr lvl="1">
              <a:buFontTx/>
              <a:buNone/>
              <a:defRPr/>
            </a:pPr>
            <a:r>
              <a:rPr lang="en-US" altLang="en-US" sz="1800" dirty="0">
                <a:solidFill>
                  <a:srgbClr val="16165D"/>
                </a:solidFill>
              </a:rPr>
              <a:t>	McGhee Tyson (TYS)		McKellar-</a:t>
            </a:r>
            <a:r>
              <a:rPr lang="en-US" altLang="en-US" sz="1800" dirty="0" err="1">
                <a:solidFill>
                  <a:srgbClr val="16165D"/>
                </a:solidFill>
              </a:rPr>
              <a:t>Sipes</a:t>
            </a:r>
            <a:r>
              <a:rPr lang="en-US" altLang="en-US" sz="1800" dirty="0">
                <a:solidFill>
                  <a:srgbClr val="16165D"/>
                </a:solidFill>
              </a:rPr>
              <a:t> Regional (MKL)</a:t>
            </a:r>
          </a:p>
          <a:p>
            <a:pPr lvl="1">
              <a:buFontTx/>
              <a:buNone/>
              <a:defRPr/>
            </a:pPr>
            <a:r>
              <a:rPr lang="en-US" altLang="en-US" sz="1800" dirty="0">
                <a:solidFill>
                  <a:srgbClr val="16165D"/>
                </a:solidFill>
              </a:rPr>
              <a:t>	Smyrna (MQY)			Millington Regional Jetport (NQA)</a:t>
            </a:r>
          </a:p>
          <a:p>
            <a:pPr lvl="1">
              <a:buFontTx/>
              <a:buNone/>
              <a:defRPr/>
            </a:pPr>
            <a:endParaRPr lang="en-US" altLang="en-US" sz="1800" dirty="0">
              <a:solidFill>
                <a:srgbClr val="16165D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87539" y="352426"/>
            <a:ext cx="806132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1D2F68"/>
                </a:solidFill>
                <a:latin typeface="Arial" pitchFamily="34" charset="0"/>
              </a:rPr>
              <a:t>Which Airports Are Subject to AGIS?</a:t>
            </a:r>
            <a:br>
              <a:rPr lang="en-US" sz="3000" b="1">
                <a:solidFill>
                  <a:srgbClr val="1D2F68"/>
                </a:solidFill>
                <a:latin typeface="Arial" pitchFamily="34" charset="0"/>
              </a:rPr>
            </a:br>
            <a:r>
              <a:rPr lang="en-US" sz="3000" b="1">
                <a:solidFill>
                  <a:srgbClr val="1D2F68"/>
                </a:solidFill>
                <a:latin typeface="Arial" pitchFamily="34" charset="0"/>
              </a:rPr>
              <a:t>(Non-Safety Critical Data)</a:t>
            </a:r>
          </a:p>
        </p:txBody>
      </p:sp>
    </p:spTree>
    <p:extLst>
      <p:ext uri="{BB962C8B-B14F-4D97-AF65-F5344CB8AC3E}">
        <p14:creationId xmlns:p14="http://schemas.microsoft.com/office/powerpoint/2010/main" val="275272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dirty="0">
                <a:ea typeface="ＭＳ Ｐゴシック" charset="0"/>
                <a:cs typeface="+mj-cs"/>
              </a:rPr>
              <a:t>Imagery Requirements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0464" y="3529014"/>
            <a:ext cx="7229475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082800" y="1087439"/>
            <a:ext cx="8026400" cy="248443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</a:rPr>
              <a:t>Not required for all projects - imagery generally collected for safety-critical data projects involving new or modified instrument procedures; obstruction surveys; ALP updates</a:t>
            </a:r>
          </a:p>
          <a:p>
            <a:pPr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</a:rPr>
              <a:t>Previously collected imagery may be used for 6 months (12 months with ADO/region approval)</a:t>
            </a:r>
          </a:p>
          <a:p>
            <a:pPr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</a:rPr>
              <a:t>Must be collected in “leaf-on” conditions</a:t>
            </a:r>
          </a:p>
          <a:p>
            <a:pPr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</a:rPr>
              <a:t>Use AC150/5300-18, Table 2-1 as a guide</a:t>
            </a:r>
          </a:p>
        </p:txBody>
      </p:sp>
    </p:spTree>
    <p:extLst>
      <p:ext uri="{BB962C8B-B14F-4D97-AF65-F5344CB8AC3E}">
        <p14:creationId xmlns:p14="http://schemas.microsoft.com/office/powerpoint/2010/main" val="14762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412750"/>
            <a:ext cx="8472487" cy="6096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AGIS –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351" y="1266825"/>
            <a:ext cx="8050213" cy="4484688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solidFill>
                  <a:srgbClr val="002060"/>
                </a:solidFill>
              </a:rPr>
              <a:t>Improve accessibility of the system – My Access</a:t>
            </a:r>
          </a:p>
          <a:p>
            <a:pPr>
              <a:defRPr/>
            </a:pPr>
            <a:r>
              <a:rPr lang="en-US" altLang="en-US" sz="2400">
                <a:solidFill>
                  <a:srgbClr val="002060"/>
                </a:solidFill>
              </a:rPr>
              <a:t>Airports GIS Help Desk web form implementation to improve response for AGIS standards, policy, and system uses questions</a:t>
            </a:r>
          </a:p>
          <a:p>
            <a:pPr>
              <a:defRPr/>
            </a:pPr>
            <a:r>
              <a:rPr lang="en-US" altLang="en-US" sz="2400">
                <a:solidFill>
                  <a:srgbClr val="002060"/>
                </a:solidFill>
              </a:rPr>
              <a:t>Provide airport level access (vs survey level access)</a:t>
            </a:r>
          </a:p>
          <a:p>
            <a:pPr>
              <a:defRPr/>
            </a:pPr>
            <a:r>
              <a:rPr lang="en-US" altLang="en-US" sz="2400">
                <a:solidFill>
                  <a:srgbClr val="002060"/>
                </a:solidFill>
              </a:rPr>
              <a:t>Streamline internal workflow – eliminate need for UDDF and manual data entry of safety critical data</a:t>
            </a:r>
          </a:p>
          <a:p>
            <a:pPr>
              <a:defRPr/>
            </a:pPr>
            <a:r>
              <a:rPr lang="en-US" altLang="en-US" sz="2400">
                <a:solidFill>
                  <a:srgbClr val="002060"/>
                </a:solidFill>
              </a:rPr>
              <a:t>Develop web service feature to disseminate AGIS data</a:t>
            </a:r>
          </a:p>
          <a:p>
            <a:pPr>
              <a:defRPr/>
            </a:pPr>
            <a:r>
              <a:rPr lang="en-US" altLang="en-US" sz="2400">
                <a:solidFill>
                  <a:srgbClr val="002060"/>
                </a:solidFill>
              </a:rPr>
              <a:t>Implement a Modification of Standards (MoS) Tool to efficiently process MoS requests</a:t>
            </a:r>
          </a:p>
          <a:p>
            <a:pPr>
              <a:defRPr/>
            </a:pPr>
            <a:endParaRPr lang="en-US" alt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4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9" y="171451"/>
            <a:ext cx="6734175" cy="1349375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AGIS – Modification of Standards (</a:t>
            </a:r>
            <a:r>
              <a:rPr lang="en-US" sz="3000" dirty="0" err="1"/>
              <a:t>MoS</a:t>
            </a:r>
            <a:r>
              <a:rPr lang="en-US" sz="3000" dirty="0"/>
              <a:t>) Coordination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288" y="1779589"/>
            <a:ext cx="8050212" cy="3502025"/>
          </a:xfrm>
        </p:spPr>
        <p:txBody>
          <a:bodyPr/>
          <a:lstStyle/>
          <a:p>
            <a:pPr>
              <a:defRPr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MoS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tool will be used to process all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MoS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requests within the AGIS portal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Testing of the tool by airports in each region expected April 2017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tool expected to be available and required for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requests by the end of FY17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FAAO 5300.1G, Modifications to Agency Airport Design, Construction, and Equipment Standards – will be published concurrently with required use of the tool by the end of FY17</a:t>
            </a:r>
          </a:p>
        </p:txBody>
      </p:sp>
    </p:spTree>
    <p:extLst>
      <p:ext uri="{BB962C8B-B14F-4D97-AF65-F5344CB8AC3E}">
        <p14:creationId xmlns:p14="http://schemas.microsoft.com/office/powerpoint/2010/main" val="355201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171451"/>
            <a:ext cx="7092950" cy="1349375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AGIS – Electronic Airport Layout Plan (</a:t>
            </a:r>
            <a:r>
              <a:rPr lang="en-US" sz="3000" dirty="0" err="1"/>
              <a:t>eALP</a:t>
            </a:r>
            <a:r>
              <a:rPr lang="en-US" sz="3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289" y="1779589"/>
            <a:ext cx="4891087" cy="35020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eALP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module development is currently on hold pending </a:t>
            </a:r>
          </a:p>
          <a:p>
            <a:pPr lvl="1">
              <a:buFont typeface="Courier New" charset="0"/>
              <a:buChar char="o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Review and finalization of the Strategic Plan</a:t>
            </a:r>
          </a:p>
          <a:p>
            <a:pPr lvl="1">
              <a:buFont typeface="Courier New" charset="0"/>
              <a:buChar char="o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Review/modification of agency AGIS policy/ guidance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Analysis of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eALP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functionality to align with needs of the agency and end user requirements</a:t>
            </a:r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1520826"/>
            <a:ext cx="24765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36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801" y="317500"/>
            <a:ext cx="8061325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ea typeface="ＭＳ Ｐゴシック" charset="0"/>
                <a:cs typeface="+mj-cs"/>
              </a:rPr>
              <a:t>Training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082801" y="966788"/>
            <a:ext cx="8050213" cy="4921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16165D"/>
                </a:solidFill>
              </a:rPr>
              <a:t>AGIS IDLE Training Level 1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1600">
                <a:solidFill>
                  <a:srgbClr val="16165D"/>
                </a:solidFill>
              </a:rPr>
              <a:t>Overview of AGIS and AC Requirements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1600">
                <a:solidFill>
                  <a:srgbClr val="16165D"/>
                </a:solidFill>
              </a:rPr>
              <a:t>Recommended for executives, managers, and airport sponsors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1600">
                <a:solidFill>
                  <a:srgbClr val="16165D"/>
                </a:solidFill>
              </a:rPr>
              <a:t>Cost for non-FAA personnel:  None.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16165D"/>
                </a:solidFill>
              </a:rPr>
              <a:t>AGIS IDLE Training Level 2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1600">
                <a:solidFill>
                  <a:srgbClr val="16165D"/>
                </a:solidFill>
              </a:rPr>
              <a:t>Detailed review of AGIS requirements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1600">
                <a:solidFill>
                  <a:srgbClr val="16165D"/>
                </a:solidFill>
              </a:rPr>
              <a:t>Recommended for managers, program managers, and airport managers 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1600">
                <a:solidFill>
                  <a:srgbClr val="16165D"/>
                </a:solidFill>
              </a:rPr>
              <a:t>Cost for non-FAA personnel:  None.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16165D"/>
                </a:solidFill>
              </a:rPr>
              <a:t>AGIS IDLE Training Level 3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1600">
                <a:solidFill>
                  <a:srgbClr val="16165D"/>
                </a:solidFill>
              </a:rPr>
              <a:t>Most detailed; designed for surveyors, contractors, and consultants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1600">
                <a:solidFill>
                  <a:srgbClr val="16165D"/>
                </a:solidFill>
              </a:rPr>
              <a:t>Cost for non-FAA personnel:  $150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16165D"/>
                </a:solidFill>
              </a:rPr>
              <a:t>Airports GIS Workshop</a:t>
            </a:r>
          </a:p>
          <a:p>
            <a:pPr lvl="1" eaLnBrk="1" hangingPunct="1">
              <a:defRPr/>
            </a:pPr>
            <a:r>
              <a:rPr lang="en-US" altLang="en-US" sz="1600">
                <a:solidFill>
                  <a:srgbClr val="16165D"/>
                </a:solidFill>
              </a:rPr>
              <a:t>In residence course at the FAA Mike Mulroney Aeronautical Center, Oklahoma City, OK</a:t>
            </a:r>
          </a:p>
          <a:p>
            <a:pPr lvl="1" eaLnBrk="1" hangingPunct="1">
              <a:defRPr/>
            </a:pPr>
            <a:r>
              <a:rPr lang="en-US" altLang="en-US" sz="1600">
                <a:solidFill>
                  <a:srgbClr val="16165D"/>
                </a:solidFill>
              </a:rPr>
              <a:t>Target audience: ARP employees, primarily region and ADO planners/engineers</a:t>
            </a:r>
          </a:p>
          <a:p>
            <a:pPr lvl="1" eaLnBrk="1" hangingPunct="1">
              <a:buFontTx/>
              <a:buNone/>
              <a:defRPr/>
            </a:pPr>
            <a:endParaRPr lang="en-US" altLang="en-US">
              <a:solidFill>
                <a:srgbClr val="16165D"/>
              </a:solidFill>
            </a:endParaRPr>
          </a:p>
          <a:p>
            <a:pPr lvl="1" eaLnBrk="1" hangingPunct="1">
              <a:defRPr/>
            </a:pPr>
            <a:endParaRPr lang="en-US" altLang="en-US" sz="2400">
              <a:solidFill>
                <a:srgbClr val="16165D"/>
              </a:solidFill>
            </a:endParaRPr>
          </a:p>
          <a:p>
            <a:pPr eaLnBrk="1" hangingPunct="1">
              <a:defRPr/>
            </a:pPr>
            <a:endParaRPr lang="en-US" altLang="en-US" sz="2400">
              <a:solidFill>
                <a:srgbClr val="161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7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41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790" y="3525944"/>
            <a:ext cx="7323549" cy="83099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+mn-lt"/>
              </a:rPr>
              <a:t>Paul Perry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09790" y="4801769"/>
            <a:ext cx="7323549" cy="12464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i="1" spc="600" dirty="0">
                <a:solidFill>
                  <a:schemeClr val="bg1">
                    <a:lumMod val="85000"/>
                  </a:schemeClr>
                </a:solidFill>
              </a:rPr>
              <a:t>TRANSPORTATION PROGRAM MONITOR 2</a:t>
            </a:r>
          </a:p>
          <a:p>
            <a:pPr algn="l"/>
            <a:r>
              <a:rPr lang="en-US" sz="3000" i="1" spc="600" dirty="0">
                <a:solidFill>
                  <a:schemeClr val="bg1">
                    <a:lumMod val="85000"/>
                  </a:schemeClr>
                </a:solidFill>
              </a:rPr>
              <a:t>TDOT AERONAUTICS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6" y="854109"/>
            <a:ext cx="6178618" cy="26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26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33753"/>
            <a:ext cx="10515600" cy="2868403"/>
          </a:xfrm>
        </p:spPr>
        <p:txBody>
          <a:bodyPr>
            <a:normAutofit/>
          </a:bodyPr>
          <a:lstStyle/>
          <a:p>
            <a:r>
              <a:rPr lang="en-US" sz="9600" b="1" dirty="0">
                <a:latin typeface="+mn-lt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75363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41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867" y="1942446"/>
            <a:ext cx="7961377" cy="83099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+mn-lt"/>
              </a:rPr>
              <a:t>Eric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Risner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, PS, IAM, PMP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2" t="21002" r="20902" b="50604"/>
          <a:stretch/>
        </p:blipFill>
        <p:spPr bwMode="auto">
          <a:xfrm>
            <a:off x="525858" y="2128195"/>
            <a:ext cx="2849640" cy="107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24867" y="3218271"/>
            <a:ext cx="7323549" cy="12464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i="1" spc="600" dirty="0">
                <a:solidFill>
                  <a:schemeClr val="bg1">
                    <a:lumMod val="85000"/>
                  </a:schemeClr>
                </a:solidFill>
              </a:rPr>
              <a:t>ASSOCIATE, PROJECT MANAGER –AVIATION SERVICES</a:t>
            </a:r>
          </a:p>
          <a:p>
            <a:pPr algn="l"/>
            <a:r>
              <a:rPr lang="en-US" sz="3000" i="1" spc="600" dirty="0">
                <a:solidFill>
                  <a:schemeClr val="bg1">
                    <a:lumMod val="85000"/>
                  </a:schemeClr>
                </a:solidFill>
              </a:rPr>
              <a:t>WOOLPERT, INC.</a:t>
            </a:r>
          </a:p>
        </p:txBody>
      </p:sp>
    </p:spTree>
    <p:extLst>
      <p:ext uri="{BB962C8B-B14F-4D97-AF65-F5344CB8AC3E}">
        <p14:creationId xmlns:p14="http://schemas.microsoft.com/office/powerpoint/2010/main" val="1420241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604104"/>
            <a:ext cx="8229600" cy="671512"/>
          </a:xfrm>
        </p:spPr>
        <p:txBody>
          <a:bodyPr/>
          <a:lstStyle/>
          <a:p>
            <a:pPr algn="ctr"/>
            <a:r>
              <a:rPr lang="en-US" altLang="en-US" dirty="0"/>
              <a:t>Airports GIS Mystification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02239" y="5673725"/>
            <a:ext cx="16144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i="1">
                <a:solidFill>
                  <a:srgbClr val="585959"/>
                </a:solidFill>
                <a:latin typeface="Myriad Pro" panose="020B0503030403020204" pitchFamily="34" charset="0"/>
              </a:rPr>
              <a:t>What I think we do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31" y="1621193"/>
            <a:ext cx="2626025" cy="175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47876" y="3359151"/>
            <a:ext cx="23669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i="1">
                <a:solidFill>
                  <a:srgbClr val="585959"/>
                </a:solidFill>
                <a:latin typeface="Myriad Pro" panose="020B0503030403020204" pitchFamily="34" charset="0"/>
              </a:rPr>
              <a:t>What my friends think we do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72401" y="3359151"/>
            <a:ext cx="21748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i="1">
                <a:solidFill>
                  <a:srgbClr val="585959"/>
                </a:solidFill>
                <a:latin typeface="Myriad Pro" panose="020B0503030403020204" pitchFamily="34" charset="0"/>
              </a:rPr>
              <a:t>What society thinks we do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76" y="3960326"/>
            <a:ext cx="1726176" cy="172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81213" y="5673725"/>
            <a:ext cx="21764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i="1">
                <a:solidFill>
                  <a:srgbClr val="585959"/>
                </a:solidFill>
                <a:latin typeface="Myriad Pro" panose="020B0503030403020204" pitchFamily="34" charset="0"/>
              </a:rPr>
              <a:t>What airports think we do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985" y="3940007"/>
            <a:ext cx="2612889" cy="173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29766" y="5673726"/>
            <a:ext cx="172681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i="1">
                <a:solidFill>
                  <a:srgbClr val="585959"/>
                </a:solidFill>
                <a:latin typeface="Myriad Pro" panose="020B0503030403020204" pitchFamily="34" charset="0"/>
              </a:rPr>
              <a:t>What we really do !!!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62514" y="3359151"/>
            <a:ext cx="23256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i="1">
                <a:solidFill>
                  <a:srgbClr val="585959"/>
                </a:solidFill>
                <a:latin typeface="Myriad Pro" panose="020B0503030403020204" pitchFamily="34" charset="0"/>
              </a:rPr>
              <a:t>What my Mom thinks we do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67" y="1624697"/>
            <a:ext cx="2690107" cy="173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67" y="1586689"/>
            <a:ext cx="2536593" cy="178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08" y="3960326"/>
            <a:ext cx="2519528" cy="167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2281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" tmFilter="0, 0; 0.125,0.2665; 0.25,0.4; 0.375,0.465; 0.5,0.5;  0.625,0.535; 0.75,0.6; 0.875,0.7335; 1,1">
                                          <p:stCondLst>
                                            <p:cond delay="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">
                                          <p:stCondLst>
                                            <p:cond delay="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" decel="50000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" decel="50000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" decel="50000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41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5" y="1536969"/>
            <a:ext cx="2926163" cy="29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1443" y="1942446"/>
            <a:ext cx="7323549" cy="83099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+mn-lt"/>
              </a:rPr>
              <a:t>Jamal R. Stovall, GISP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61443" y="3218271"/>
            <a:ext cx="7323549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i="1" spc="600" dirty="0">
                <a:solidFill>
                  <a:schemeClr val="bg1">
                    <a:lumMod val="85000"/>
                  </a:schemeClr>
                </a:solidFill>
              </a:rPr>
              <a:t>COMMUNITY PLANNER</a:t>
            </a:r>
          </a:p>
          <a:p>
            <a:pPr algn="l"/>
            <a:r>
              <a:rPr lang="en-US" sz="3000" i="1" spc="600" dirty="0">
                <a:solidFill>
                  <a:schemeClr val="bg1">
                    <a:lumMod val="85000"/>
                  </a:schemeClr>
                </a:solidFill>
              </a:rPr>
              <a:t>FAA MEMPHIS ADO</a:t>
            </a:r>
          </a:p>
        </p:txBody>
      </p:sp>
    </p:spTree>
    <p:extLst>
      <p:ext uri="{BB962C8B-B14F-4D97-AF65-F5344CB8AC3E}">
        <p14:creationId xmlns:p14="http://schemas.microsoft.com/office/powerpoint/2010/main" val="240422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7503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/>
              <a:t>FAA AC -18 Process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1189" r="1031"/>
          <a:stretch>
            <a:fillRect/>
          </a:stretch>
        </p:blipFill>
        <p:spPr bwMode="auto">
          <a:xfrm>
            <a:off x="2979739" y="1413066"/>
            <a:ext cx="6207125" cy="519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8842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AGIS Workflow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38983"/>
          </a:xfrm>
        </p:spPr>
        <p:txBody>
          <a:bodyPr/>
          <a:lstStyle/>
          <a:p>
            <a:pPr marL="514337" lvl="1" indent="-171446" defTabSz="685783" fontAlgn="auto">
              <a:spcAft>
                <a:spcPts val="0"/>
              </a:spcAft>
              <a:buFont typeface="Arial" charset="0"/>
              <a:buChar char="+"/>
              <a:defRPr/>
            </a:pPr>
            <a:r>
              <a:rPr lang="en-US" dirty="0">
                <a:hlinkClick r:id="rId3" action="ppaction://hlinkfile"/>
              </a:rPr>
              <a:t>Final Surveyor’s report</a:t>
            </a:r>
            <a:r>
              <a:rPr lang="en-US" dirty="0"/>
              <a:t> (developed by surveyor)</a:t>
            </a:r>
          </a:p>
          <a:p>
            <a:pPr marL="857228" lvl="2" indent="-171446" defTabSz="685783" fontAlgn="auto">
              <a:spcAft>
                <a:spcPts val="0"/>
              </a:spcAft>
              <a:buFont typeface="Arial" charset="0"/>
              <a:buChar char="+"/>
              <a:defRPr/>
            </a:pPr>
            <a:r>
              <a:rPr lang="en-US" dirty="0"/>
              <a:t>This will be required for any project a survey is being completed on</a:t>
            </a:r>
          </a:p>
          <a:p>
            <a:pPr marL="857228" lvl="2" indent="-171446" defTabSz="685783" fontAlgn="auto">
              <a:spcAft>
                <a:spcPts val="0"/>
              </a:spcAft>
              <a:buFont typeface="Arial" charset="0"/>
              <a:buChar char="+"/>
              <a:defRPr/>
            </a:pPr>
            <a:r>
              <a:rPr lang="en-US" dirty="0"/>
              <a:t>Very detail oriented broken into 6 major components</a:t>
            </a:r>
          </a:p>
          <a:p>
            <a:pPr marL="857228" lvl="2" indent="-171446" defTabSz="685783" fontAlgn="auto">
              <a:spcAft>
                <a:spcPts val="0"/>
              </a:spcAft>
              <a:buFont typeface="Arial" charset="0"/>
              <a:buChar char="+"/>
              <a:defRPr/>
            </a:pPr>
            <a:r>
              <a:rPr lang="en-US" dirty="0"/>
              <a:t>Included in this report are a Project Summary, FAA &amp; Airport Interviews, Geodetic Control/Runway/</a:t>
            </a:r>
            <a:r>
              <a:rPr lang="en-US" dirty="0" err="1"/>
              <a:t>Navaid</a:t>
            </a:r>
            <a:r>
              <a:rPr lang="en-US" dirty="0"/>
              <a:t> log sheets, sketches, photos, OPUS results &amp; Comparisons, FAA checklists, &amp; raw data files </a:t>
            </a:r>
          </a:p>
          <a:p>
            <a:pPr marL="857228" lvl="2" indent="-171446" defTabSz="685783" fontAlgn="auto">
              <a:spcAft>
                <a:spcPts val="0"/>
              </a:spcAft>
              <a:buFont typeface="Arial" charset="0"/>
              <a:buChar char="+"/>
              <a:defRPr/>
            </a:pPr>
            <a:r>
              <a:rPr lang="en-US" dirty="0"/>
              <a:t>Typically 100 MB of data in over 90 files</a:t>
            </a:r>
          </a:p>
          <a:p>
            <a:pPr marL="857228" lvl="2" indent="-171446" defTabSz="685783" fontAlgn="auto">
              <a:spcAft>
                <a:spcPts val="0"/>
              </a:spcAft>
              <a:buFont typeface="Arial" charset="0"/>
              <a:buChar char="+"/>
              <a:defRPr/>
            </a:pPr>
            <a:endParaRPr lang="en-US" dirty="0"/>
          </a:p>
          <a:p>
            <a:pPr marL="857228" lvl="2" indent="-171446" defTabSz="685783" fontAlgn="auto">
              <a:spcAft>
                <a:spcPts val="0"/>
              </a:spcAft>
              <a:buFont typeface="Arial" charset="0"/>
              <a:buChar char="+"/>
              <a:defRPr/>
            </a:pPr>
            <a:endParaRPr lang="en-US" dirty="0"/>
          </a:p>
          <a:p>
            <a:pPr marL="857228" lvl="2" indent="-171446" defTabSz="685783" fontAlgn="auto">
              <a:spcAft>
                <a:spcPts val="0"/>
              </a:spcAft>
              <a:buFont typeface="Arial" charset="0"/>
              <a:buChar char="+"/>
              <a:defRPr/>
            </a:pPr>
            <a:endParaRPr lang="en-US" dirty="0"/>
          </a:p>
          <a:p>
            <a:pPr marL="857228" lvl="2" indent="-171446" defTabSz="685783" fontAlgn="auto">
              <a:spcAft>
                <a:spcPts val="0"/>
              </a:spcAft>
              <a:buFont typeface="Arial" charset="0"/>
              <a:buChar char="+"/>
              <a:defRPr/>
            </a:pPr>
            <a:endParaRPr lang="en-US" dirty="0"/>
          </a:p>
          <a:p>
            <a:pPr marL="857228" lvl="2" indent="-171446" defTabSz="685783" fontAlgn="auto">
              <a:spcAft>
                <a:spcPts val="0"/>
              </a:spcAft>
              <a:buFont typeface="Arial" charset="0"/>
              <a:buChar char="+"/>
              <a:defRPr/>
            </a:pPr>
            <a:endParaRPr lang="en-US" dirty="0"/>
          </a:p>
          <a:p>
            <a:pPr marL="57150" indent="0" defTabSz="685783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57150" indent="0" defTabSz="685783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57150" indent="0" defTabSz="685783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57150" indent="0" defTabSz="685783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57150" indent="0" defTabSz="685783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57150" indent="0" defTabSz="685783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57150" lvl="1" indent="0" defTabSz="685783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4" y="4002088"/>
            <a:ext cx="67833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21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5001768" cy="1325563"/>
          </a:xfrm>
        </p:spPr>
        <p:txBody>
          <a:bodyPr>
            <a:normAutofit/>
          </a:bodyPr>
          <a:lstStyle/>
          <a:p>
            <a:r>
              <a:rPr lang="en-US" altLang="en-US" sz="6000" dirty="0"/>
              <a:t>Keys to Success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0" y="1690690"/>
            <a:ext cx="5257800" cy="4351338"/>
          </a:xfrm>
        </p:spPr>
        <p:txBody>
          <a:bodyPr/>
          <a:lstStyle/>
          <a:p>
            <a:r>
              <a:rPr lang="en-US" altLang="en-US" dirty="0"/>
              <a:t>Data Maintenance, Data Maintenance, Data Maintenance</a:t>
            </a:r>
          </a:p>
          <a:p>
            <a:r>
              <a:rPr lang="en-US" altLang="en-US" dirty="0"/>
              <a:t>Take advantage of project deliverables</a:t>
            </a:r>
          </a:p>
          <a:p>
            <a:pPr lvl="1"/>
            <a:r>
              <a:rPr lang="en-US" altLang="en-US" dirty="0"/>
              <a:t>As-builts, survey data, new imagery</a:t>
            </a:r>
          </a:p>
          <a:p>
            <a:pPr lvl="1"/>
            <a:r>
              <a:rPr lang="en-US" altLang="en-US" dirty="0"/>
              <a:t>Apply data standards to large construction project deliverables</a:t>
            </a:r>
          </a:p>
          <a:p>
            <a:pPr lvl="1"/>
            <a:r>
              <a:rPr lang="en-US" altLang="en-US" dirty="0"/>
              <a:t>Contract language to enforce data standards</a:t>
            </a:r>
          </a:p>
          <a:p>
            <a:r>
              <a:rPr lang="en-US" altLang="en-US" dirty="0"/>
              <a:t>Integration with other systems</a:t>
            </a: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5" y="1690690"/>
            <a:ext cx="511651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549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FAA AGIS Maintenance Issues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40281"/>
            <a:ext cx="10515600" cy="4351338"/>
          </a:xfrm>
        </p:spPr>
        <p:txBody>
          <a:bodyPr>
            <a:noAutofit/>
          </a:bodyPr>
          <a:lstStyle/>
          <a:p>
            <a:pPr lvl="1"/>
            <a:r>
              <a:rPr lang="en-US" sz="2800" dirty="0"/>
              <a:t>Issues to Consider: </a:t>
            </a:r>
          </a:p>
          <a:p>
            <a:pPr lvl="1"/>
            <a:r>
              <a:rPr lang="en-US" sz="2800" dirty="0"/>
              <a:t>What data to maintain?</a:t>
            </a:r>
          </a:p>
          <a:p>
            <a:pPr lvl="1"/>
            <a:r>
              <a:rPr lang="en-US" sz="2800" dirty="0"/>
              <a:t>Who conducts the data maintenance? </a:t>
            </a:r>
          </a:p>
          <a:p>
            <a:pPr lvl="2"/>
            <a:r>
              <a:rPr lang="en-US" sz="2800" dirty="0"/>
              <a:t>Specialized skills needed: Survey, CAD, GIS? </a:t>
            </a:r>
          </a:p>
          <a:p>
            <a:pPr lvl="1"/>
            <a:r>
              <a:rPr lang="en-US" sz="2800" dirty="0"/>
              <a:t>How to obtain new data</a:t>
            </a:r>
          </a:p>
          <a:p>
            <a:pPr lvl="2"/>
            <a:r>
              <a:rPr lang="en-US" sz="2800" dirty="0"/>
              <a:t>Survey</a:t>
            </a:r>
          </a:p>
          <a:p>
            <a:pPr lvl="2"/>
            <a:r>
              <a:rPr lang="en-US" sz="2800" dirty="0"/>
              <a:t>Field Observations</a:t>
            </a:r>
          </a:p>
          <a:p>
            <a:pPr lvl="1"/>
            <a:r>
              <a:rPr lang="en-US" sz="2800" dirty="0"/>
              <a:t>How often should data be updated? </a:t>
            </a:r>
          </a:p>
          <a:p>
            <a:pPr lvl="2"/>
            <a:r>
              <a:rPr lang="en-US" sz="2800" dirty="0"/>
              <a:t>Whenever a change to actual conditions </a:t>
            </a:r>
          </a:p>
          <a:p>
            <a:pPr lvl="1"/>
            <a:r>
              <a:rPr lang="en-US" sz="2800" dirty="0"/>
              <a:t>New data inaccuracies? </a:t>
            </a:r>
          </a:p>
          <a:p>
            <a:pPr lvl="1"/>
            <a:r>
              <a:rPr lang="en-US" sz="2800" dirty="0"/>
              <a:t>When submitted to AGIS?</a:t>
            </a:r>
          </a:p>
        </p:txBody>
      </p:sp>
    </p:spTree>
    <p:extLst>
      <p:ext uri="{BB962C8B-B14F-4D97-AF65-F5344CB8AC3E}">
        <p14:creationId xmlns:p14="http://schemas.microsoft.com/office/powerpoint/2010/main" val="285446235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Airports GIS Cost Mystification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68034" y="5673726"/>
            <a:ext cx="16828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i="1">
                <a:solidFill>
                  <a:srgbClr val="585959"/>
                </a:solidFill>
                <a:latin typeface="Myriad Pro" panose="020B0503030403020204" pitchFamily="34" charset="0"/>
              </a:rPr>
              <a:t>What I think it costs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4581" y="3359151"/>
            <a:ext cx="24335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i="1">
                <a:solidFill>
                  <a:srgbClr val="585959"/>
                </a:solidFill>
                <a:latin typeface="Myriad Pro" panose="020B0503030403020204" pitchFamily="34" charset="0"/>
              </a:rPr>
              <a:t>What my friends think it costs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28343" y="3359151"/>
            <a:ext cx="22629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i="1">
                <a:solidFill>
                  <a:srgbClr val="585959"/>
                </a:solidFill>
                <a:latin typeface="Myriad Pro" panose="020B0503030403020204" pitchFamily="34" charset="0"/>
              </a:rPr>
              <a:t>What Society thinks it costs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42405" y="5673726"/>
            <a:ext cx="22540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i="1">
                <a:solidFill>
                  <a:srgbClr val="585959"/>
                </a:solidFill>
                <a:latin typeface="Myriad Pro" panose="020B0503030403020204" pitchFamily="34" charset="0"/>
              </a:rPr>
              <a:t>What Airports think it costs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995406" y="5673726"/>
            <a:ext cx="179395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i="1">
                <a:solidFill>
                  <a:srgbClr val="585959"/>
                </a:solidFill>
                <a:latin typeface="Myriad Pro" panose="020B0503030403020204" pitchFamily="34" charset="0"/>
              </a:rPr>
              <a:t>What it really costs !!!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68438" y="3359151"/>
            <a:ext cx="23138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i="1">
                <a:solidFill>
                  <a:srgbClr val="585959"/>
                </a:solidFill>
                <a:latin typeface="Myriad Pro" panose="020B0503030403020204" pitchFamily="34" charset="0"/>
              </a:rPr>
              <a:t>What my Dad thinks it costs</a:t>
            </a:r>
          </a:p>
        </p:txBody>
      </p:sp>
      <p:pic>
        <p:nvPicPr>
          <p:cNvPr id="5122" name="Picture 2" descr="https://encrypted-tbn0.gstatic.com/images?q=tbn:ANd9GcS3__JL7xFGKBfNZP66HjMIHBNomxJlkGb3jOKY9XUvjQerSui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1" y="1684338"/>
            <a:ext cx="2278063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encrypted-tbn0.gstatic.com/images?q=tbn:ANd9GcSyh1oVF6EV0a6mREqBNgORz_6eFL9yQaWOUHRBTkSCp4rV-JL28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662114"/>
            <a:ext cx="2286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https://encrypted-tbn2.gstatic.com/images?q=tbn:ANd9GcQc69o8G9Vgdkl0xefJFI1XVcpbB0-3jW2LwYB-A-fM6BgsU_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"/>
          <a:stretch>
            <a:fillRect/>
          </a:stretch>
        </p:blipFill>
        <p:spPr bwMode="auto">
          <a:xfrm>
            <a:off x="7351713" y="4033838"/>
            <a:ext cx="26606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https://encrypted-tbn1.gstatic.com/images?q=tbn:ANd9GcRF-IclXPSRxsSn_arIBhg3JDwDed6zy5j12onZ54ZH8KKtAjiT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6" y="1565276"/>
            <a:ext cx="2322513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1.gstatic.com/images?q=tbn:ANd9GcRYCuC4ZTZd35_6XRRtu_-gqJKANY8s-k8HoylRKsbqyMCycx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9" y="3919539"/>
            <a:ext cx="1671637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AutoShape 4" descr="data:image/jpeg;base64,/9j/4AAQSkZJRgABAQAAAQABAAD/2wCEAAkGBxQSEhUUERQWFhQXFh0aGBcWGRYXHBocIBsYGRwYGCAfHSkgGB0lHhcZITEhJikrLi4wFyAzODMtNygtLisBCgoKDg0OGxAQGywkHyQsLCwsLC0tLCwsLCwsLCwsLCwsLCwsLCw3LCwsLCwsLCwsLCwsLCwsLCwsLCwsLCwsLP/AABEIANwA5QMBIgACEQEDEQH/xAAcAAEAAgMBAQEAAAAAAAAAAAAABQYDBAcBAgj/xAA+EAACAQIEBAQDBwIFBAIDAAABAhEAAwQFEiEGIjFBE1FhcQcygRQjQlKRobFiwTNDctHwFYKSwiTxFlNj/8QAGgEBAAMBAQEAAAAAAAAAAAAAAAECBAUDBv/EAC0RAAICAgECBAQGAwAAAAAAAAABAgMEESESMQUiQVETMmGRFHGBocHwFTPh/9oADAMBAAIRAxEAPwDuNKUoBSlKAUpSgFKV4aArXHWaXLGHBsMRcZwBADGBu0A7eQ+tV7IeLcffbTbsW7gUcxJKFdyOaNgdjtHat74h4uGsqBO+4hj18yAY7VKcFWFt4bWSAb1xnJkb76R+yipB9nP7if42FuDzKQ4/t/wVmtcU4YmGuFD5XAV/mpsCtHNbVvQTcRWAHcA1APnA5ot52FsqyqN2UgiT2962ExqF2tq6l1+ZQRqE77jrUblmDTB4ZiFVSZdgNpY9vpsPpXLbmHxD4gPYc+NfZiNC6SGAUyWJ3WD1MbDp0gSdqV6+6qOCxeOwqD7Yq31jd7U6l9x+L9KnsuzW1fE2nBPdehHuKEEhStF8zRbgtNIdvllTDexiK2LeJU9DQGalKUApSlAKUpQClKUApSlAKUpQClKUApSlAKUpQCvDXtYMZdCIzHsKA5fxLnB8e64B3bwrZ82mFj0k/tVozx1w9uzbCljatQp2Kg6dIYhuVzsYBPVh5yK3kTfacRbtvbYBcQLksrLIUPcnyaCqDY/iHnVgzzFF7jpbLlmZU8ONSPBLsPnCltFppUwd/UUBZMruW0RLCupa3bUFQQSABpBPl0r4uHxbwX8Nvmb1b8I+nX6CoXJb1y3bu3Lp1PqW2oCBOgnSgCjbXcYCRPnU0kYawWciQC7nsT1J9h/AoSV/jjHlwcNbMMy8zaQwHTYg/NIMRI2YntWHg3CpaVsTeYD/ACkYzEahrZZ3hnAG87WwZg1XL2Cu3r1rw3OvE3SXbrptlZdlgwsBUHfqIgyTa89um0LaWUUW7X3dt9ot3CpRdJEhGA5ZcAS436xALXauBlDKQVIkEEEH1B71C5zkVm5zAG3cHR05SD9Pp+lb+WBFQIjq5X5iCDLMSzMY6amJMVpZpdZ2Fq18zdT+Ve7H+3rRkpGrwzexRd0vMl20ggXej6vykdDt3/mt7/o5RtVtjH5T/Y1p8Q5kMDhtFhSbpB0AKXPrcYDc7n0kkDbrUVwjxgmIVcPiX++I5XK+GLgmAdidLzt2naOtCNF1tPtv1rLUBisVfw55kN+z+YR4i/6h+L3FbuXZpbvCbThvNTsw9x1qSCSpXwtyvugFKUoBSlKAUpSgFKUoBSlKAUpSgFKUoBVW+IWOa3hSEDFnYLyiTHfbqatBrnnxGzdUv27UiQoYCCZJMdukDeaAj8rxl62Xv21Cm3aRR4gMA3DvrUlGWdFsCdxq6dq3pNy4WW+t+2gLN4lu9dRJcADQkeEwVLkNvvBPatPAYO3cCKQGNy6zkKWRjbUaUKtqVYbwrffY+9Ys6DuWIZzdu3NFtVtXEENFrw9akL93vsZ+QzqFCS28K2A4QgabduW0jp4lwm4f/EP+pHlWjxjmgu3DhFLAaTrKMVaYU6UIMhh4lsz6+tWF2TBYYCRIhQfzXHYAberN0+lcwtYX7Q8Kr+LiJ1iXQx1cspYAXNDC2G23uqTI6QC1cFYZbWHbE6i+qUss5tgsslmcmEXnYTq2lUQmSSTpYl7jF3QeG1oBr5DJeglZDBSxEeGGUQWCtcnSdzWuvhkXbpst4JK20L+HbC6QuifwOoaBMOAoQzM1I4DAJb0JcCsljTdE27UqxMqLTJ1V7gLwADyqOhihJOYBWsWQH5sRcOp4Cgs5AAGwAGlQF2A2Umtx3TB2mu3WGo7sfMx8o9B/vX1gLJUG/f2cj5Tv4a/l26sdpj2Gwrn/ABdnDXCb5JNhdIt2wBzE3EAYfmJMAeYO3mYHc+cZj72JxLHw2mQtlTsrkglSp7GJ1Kd7YUnmEmrXgOBsMtkLeUXbkc1xp+Y7kqJhRPb9a18kwTYe3498IuJuLpto50raBg6GaDzEgam7kADoKncjxrXUYsQwDQHVSofYSYPSCSvlt26Cpb8iPwmY3MI4s4qWtHa3fJmP6bp/9j6ztvWpxrlH+HfsKVdW5mtmDB6f6t4H1q0YrCLdQo4BU9jWhl2FfD/dkl7X4Z3KDy9R/wA6bVSVqjyyUt9u5V8p41uSFvW9SgMGYyrKy/mBG89Ks+VZ2twbkCq9xhw+RanDjlLlnjqPb0neqxYw5Ags0e9Y8nxOvHfS02zdjeHO+PWpJL9/sdLxvE2GtTqugkdQu5qCvfEvCrcCsHCH8cbD+9VC7YA6CoPNMJqB2rDDxic5dkkderwShx5bbO94a+txQ6EMrCQR3FZa5B8PeMvsltrGKDFFM22AJj+mrivxEwh//Z/4Gu1HJrcd7Rw7fD74TcVFv9C3Uqmj4j4WYIuAeenarRluOW/bW5bnS3SRBr0hZCfyvZnsx7avni1+ZtUpSrniKUpQClKUApSlAeGuDca4sYnG3tH+IH0W5mCRyqu2+7Cu25vixZs3bhMBEJ/QVxLgjCNicdZ1nYXDcI89BNzfzGrTv6+tCUX3MsvbDAb2nS1Z3Vktk6ABq1BiPEPIGBEQARvIrzgTLWuOL1xUC2RpQISwN0z4rnfSYkgQBGphWDjR2vOLdtQWu3FtI4dpUzzhlV5jTbJ6CNzO1WXMsVby3AkzItrCyd3c9z5kkyT61AKN8Vs6Ny6MPaePCIZgDBLEHpG/LKyf6q18gsRhrS6ra3L6hND7FbJDMhXUOUkliGO+pkBmNq/wplrY/GLIbdvEvPq6rux99RYLt0kfl36PxRiVM/d8gAS04IKhwRyuonUo06jqAhUkd4hkkfi7tvmZ0bTYBQKXW06AqCy2wPu7mkysAwQYgxVh4SyjRbW5dUD8QXYQSPnMACYAA9BPU7RXDWReOULNdOGstypc0hbrqSRcAVipUEkz3IHYGXG3FS6mwtlgWgB4ZZJJH3agnmOnUSPQDeYIGvxFxKMSz2bTFbKgg3EbSW6pqQ/hhg3N20eRmvOFMqCWxicSwNtDqs6tKa2PS8QTCkgwo6bs53aBWsNg7R1u4K4ZX++ddTK9yCAGXVpI1KA7AczaVJ2aprD46+UQJiG8Y3OW02jbWEIUFwQ1rfeY3MI0FQYbJ0b+b5ilxh4jW4fS6XYnRbIkq20rq0kBY20s0ncC25LiQ6cqAIuyFW1KwA+ZDAJHaSN4PvVYyrLhcMCVWddy4wNq4hJUtZdRyySJBB5FiOoLT+Q55axDXUsD7uy/hBuisyqCwTzCyF+hrxnJ64La4Jqa8NfOqvdVZtlTXutomd1qq4vItUlCN9x/tWXjXiUYUKIksfSqziPiQtpU1WzzGNtzXzubXdbPprXC7fydfEovjFWQ9TffI7wO6SPQ18Dh5j1Q/WvnF/EALoC2yWcgD3NWlMpxN0TcuBAR0USazUYOZcvJE2WZV9P+3Uf79Cq3cqt2/mitJMOrNptJqY9gKutngu3M3bjv9Y/ip3A5dasiLaBf5/Wutj+CWt7tl9jzl4vCC8rcn9kVTJeChIfEx5hB0+tXREAAAEAdq+qV9DRjwpj0wRxcjJsvl1Tf/DwUr2lexnFKUoBSlKAUpXjGgKh8T8ZowTKOtxgsDv3NVP4T4NQ1/FiSy2gg2ncksdPU7hLfvI86z/FzGE3rNpWACjU0z3MdvT+aw8LZpowS2rVvXfxNySRqRNXKisDszKFtq0jqAfUVBKJ/gTBeNduYt7QTQTbtTJdpA8R2ZuaZ5ApC6YYRVZ+Keei/iFw6kaLRE7iC7bT6lRO0jv5Vfs/zBcuwJKnmVdKSernufrzE+9cc4ewf2jEKmJcBATcdy6jlDklfOXMySZi4ekbAi9cIYJsFgDcdkF+/updlRUTtvtsFl/dgK8yfLft+Ic6bYwyErcKF7iXbkAMbLahogBUO20MB1mtjO7VvMLnhWrkkAHVbJi0hg6ypXTr1KdJB1CNttdSfEGeWsrwq27S8wXTaSSST3ZydzvuWO5J7k1Uk1+P+LlwNrwLA+9KgAKP8NflB8h5Af7VzHIsua/eN7mWwsNdujmKz5NElokyOgE9SAdTLcNezDEt97Nxm1O4k6BEaiPft32FdBxOKTDWxhcIFfRuykw1wSNZ2jUdxMR1AAIGkw2Ska2AuBSjkL4at4WHAtiN3C6HEylwgnQrggKWkgs0Y8dmV2yWdHa7dZXR1uoRp5trd4FtOlZYroG8+UV5gMrYO124NKmdFtlRioJmbh3DPuRq6gbSdya3xXxMlqUtc79Ntwvue59K8LJy7RNFUE35il8WZ5i3bRfvOVHRASqepKzzEncsZJ86x8NcXYrBGbFyF1ajbYakLREkbEGNpBE1E5tiDccsxJJ6kiK3eGcqGLv2sObgt+IxlyNUbTAG0k9BuOvWvWK8q2TJrqaXY/SPw74n/AOo4QX2UI4Yo4HSR3HoQRtVpZqq/CGTjLsIMOoDEOdMkK1wmGk+okz1gLW6cctu011mOjdiG3ZTJBEgwRPQfoYgDNa0iqj1M5L8ZcaRi0AOwTp9TVSTMwDZN0SJY/wAV58Rc0e/i3ZoA2CwZGnsQe/vUE9/V4Y/KInz36/8APKq10p1rf1/c6nx5VzjFemjslrAWcZZUq2lxBU+o6V0fhvOwyravHTdURv0aO4rjPBOJOgA9qud24pENXAry7cG5wXMd9joZuGr0t7919DqlK59l3FdywIf71O0nmH171L2OP8G3zMynyKn9q+jx8+m6O09fR8Hz9vh2RW/l2vdFqpVKxvxBRRNu0zDzJ01N8L8R28dbL2wQVMMD2Ne9eRVY9Qls87cO+qHXOOkTVKUr2MopSlAKUpQCvlxX1Whm2K0W2I3aIUDqSdtqA5VmmD+24+9defBRtC9tZUj9ACPrVz4WyxC/iqoC2xoQAACfxEAbCBCiPNxUBYQ3HSwmxYnV12Hf2nuffvVszrFLhMOtu3sSNKgdh+Jv3/Vqgko3HWIuY/FeFb5cPYMFzuGeRqCj8UDadh16xFa+DyC2gCYcarrcsmJPaW22AnqB3rNadrh8O2Nh1IHSeir6nf2q04bDWcDae9dIDaeZiSYA3Cif+E1VknxdvWsrwpdzqY9fzXH6AAfsB2A9647j8dezG+r/AD3LjQE2gCZECeVQPxHyY1J5/mGJzG94gVrdsSLatIMTE6epYido8qnuEOGXsFrl9lloEKIOkbAE9hAGw8hv2qGy2iRynLvBtmxhfnck3r8CAT+XziYCjoNzua2/Ds4O3ruvJUR4jwWI3hR3PXYVG8R8Z2sKPDtQ92NlBAA9z/YVy7Mcyv411LlnctAQTt6BR8u3f1MnpVSxO8Sca3MSxt2Abdru3RmH0+XrUNeyEjDm9MW53LT18gO/lNWPLOG7eHHi4gl3iRaWWAiBLR8x8/wie9aGd5scQl20Pl8IOoHYg9D69ax2zltdPbfJ1cOEXuOudHPb25rpnwm4eteLaxV5ldedVQbw4GyvI3Y9lHWubFdxXa+DsuR8HdwirodFLaSys3jQG1MRtMaQAOnTzrZLsc9rTZ0DDnxiSp+7DGCF0ssaOVT0IMdQPWQRApHxI4ja3rtMCLZgKYO5EHUPODtFWXh/iHxMGly9tcQ+G43MsBsf+4QfcxXJfijxAL9xbamIMmex6b1hnHrmommhKO5v0KXfDXXCqCzMYAG5JPYVYbuT2sPbNl214tiuyGVtdyGPcxI0+xMRVcTFm233TEMJGtSQT228q38mJ1jzrRZuMODTjdNl22dO4QyYKo1MJq1/9ERvx/uKqWW3CqyT2qSyLKMTmJJR/CsKYL9Sf9NfKfhb8q59DO1mbr87n0pEldyNR+L9xWjiMDbt7kirVa+HNkRqv4hvPnif0qZwvCeFtmRakxEsS381vh4HfvzWI5f+XhH1b/TX8nJcSz3Dosozk7AKCa6X8POHGweHPi/4lw6mA7eQqyYfCJbEIiqPQAVmrtYmDHH9dsw53iksmPQlqP7s8pSlbjlHtKUoBXjGvaieKsxGHwt24SRCkCOsnYR9TQEl4sCTtVczDNlw4+0X1ZpbTbtoNTR3YAddt/aqpwSl6Xe5dcYO0JeSza2iQikmfImB3AHWtbPsHi8W3j3QgS5KYfDm4NUATsuys5AkgGT07CoJL9l2Esu5xVmCXHbYdu34WmZnfeqNxNmpuXrpdWXQSiqwIML0Mf1MWPqCPSsXCeMvYZVdOe2WKMqM0AyBpdHUNbuKZkSsA9Girlg8VhceFvW9DvbOx2JU9pj5l3kH1BFRskj8gy1cJY8S8YaNTE9pj9/T6VBY25dxzggRaB5dXQDz/qY+nTz7m15lghcK+NJC7hPwk+bd29B0qKzbNbNhZuuLa/1co9htUEpEfcFnCLqdubzO7H0Uf89aqWfZ9dxAKWnNte+ganP17fQfWtjH8V5frLBluOe4U3Dt236Ab7bCoj/87suwSzbdpMfhUDeN/Ib9ao9+xdaNu7l1p7bq48nmIYGB1NQ6Y1cGjMgB3P8AqY9xq9KteZW9Nh2/EwA8p3rm+dXSdp2AP6k7/wBqh8ovFcm3h88GJv21l7bbqzzJJgkRBiTt6co2jasmCwBGLnsZBJ3mQQf161WLSlX1L1Uhh9DVrwGODkMNiOorJk7jHy+x08Hy2Jv3KpmVk2rjL3Vv4NdD4fxP2W/hMdab/wCPjZFxSQTbvKYdfPSTuD6+1VbivAarhdejb/WnC2FNwPhG28TmtMfw3V+Uz5Hoa96bVKtN9zyzcSyFz0vKdE+IOLOCV7ln5LxGkj8JMkx2nrv5GuN6Ll93bqQC7EkCB9f47zXTs0xBxmWsjgi7bUGP6lbce/UVSMFgWb7pASJBcgdT5ew/mrpRjuS7meEJWag+EaGAy57jQikmugcMcEXCQzx7DepfhXJSABbtSfNtq6Xg8jv6R94tvboFmuVlfjbvLVHS92dNX42KtQacvf0X2KlmGSi1ZM9Yq9cE4DwcHaSIMSfrvXtnhxdStddrhXsek+1TYFe3hWDbjqTtfLMGdnO+ChvfO9ntKUrrnMFKUoBSlKAUpSgFVrifDjEXsPhyJGo3XXtC7DV6SashNVnN3N262Hw5IuOB41wf5aflB7E7/qehINAYLWHXFXBbtALg7BMhQALtyTPoVBn0Jn0rYuYoXdWHxFqA5I0ieRANi7TsSVLAiIEVKLl2ix4Ng6IWAf5+sd9/rWthcEz22tuCq6dAbpc2JnzESAQNx71Vgp/EuQPLQ4DXU8IX/wAN1WXSLWLAgyZhLy7gkecGCXGPYYXLYuLfUhLmHJkLOo+IGggWYDFXUQ0BesgdHGtC1u6NakGQYKC1v5jmO2437T1kwPEOWkhbqM5taRouIAb2HkJBSRz2YEvbeegPWhJmyniG1i1CmVuflOxkdY9RIkb9R1mq5xXnLYM/f22awf8ANTmA9Li9V9+h/aoTGYS814BjaD6ddi7aDqt6AdRHOYYCDo2iW22qcyziG3fVrGKKG4JS4DupMbqZENsRMecHeoLFNxIy7FnUvh6z3U+G31iJ+s1F3uGVQHwX6/m39tx2rPxxwE1mbmFk2J1NbEsyeq/mX9x6iqpYxBTZLr/Rv3iqyXsyyfuXG9j2GgXDHRX09CPzie9VHPSwuMkbTt/avL+dNqAYllBg6gAd/arVkeCtYhW8VQWIhXkggRsQfT1FV5Xc9E0VGz39VqQwB0uT/SZ/msec5ecO8TqSSA0RuOqkT1AIP1+gkuF7AdyWg8p+s7b1lyH0xcn2OrgwdkkkauY4yIB3FRD5uVZWTYqQR9Kl8+yq8NyhI813H7dKrS4RiYg1bGVbjs9c+3Ji/hx39jrouLfwV/GWiAGXnAO6uwgyPU963OA+Gme2sj3Nafw84eY4MIAR4zfezO4VpEDtNdqyXLls2woFTVcp3uEeyXP8HMuj0U6n8za/T3PnKMoSyogb1J0pW454pSlAKUpQClKUApSlAKUqJz3NvBAS2Nd59kT/ANj6CgMWd5owYWLG95/0Qfmb+wraybK1sJpG7Ey7Hqzdya1cqwS4Zdd5puuw1ufM9B/SO3lUyrA9D/zyoCN4gz2zg7fiXiY/CqiWY9YUf36CqcfiRcHOcDdFiJ1FiDHnumnv+br3rQ45xROOudC9m2gshoIBYoNWkmDvcJ3G5VfKK59iUxJxL3sPpt3jqG2vnVQHl3eUlmCqUJAYgACCQYZZHe8DmVjG4cXEhkPUHYgjqreR3/fuDWqwa0ZDMyEsR31MxlVgAsoEETHrJJiqj8McQTexltRyr4ZZey3CGLLuO0xG/wAoq4Y1ChFzooBkbHvtVdjRF5jkqXAdCwpYG7a5gQ0TqtERougkQymDBrnOdYRLKB2tO1sExetqqurcxZMShICMTILDlYnoO/WbWGUKpVtKKSzczSX6HWSdwBIgzO3kKqfEGZYXxNdrU7ja4LYXRdSGBt3Sw0lebr12G9AUHIeOTbi1ip0mdLGSUEmAx/EANp9DWhxNkim4L2HCgMZaI0nvqA8z6VizzJgbpfDKqKeily2jaAFhfl9J2ke1ReHv38MdL89qd1ndfaQKrJF0z4fBBAxeIZlkQeo1H26VsYPFnBsnMWVwpjaVJXUR9JG3rX3jMO2ItSm6yYEQZ7g+tYeLMbqsWAbZS6jc5gCdtjt3IiZouS3Y3cZaTFrcAI1nmTeOaOnselU7CXbmoLb1aiYCiZnyq2cMZGcUjMpKhVnxACQsHcGOpjtM+1XDh3L8tv4Au9om6mIYrcbSty4QF35eif0+k9ZNI+zJcnFpxeijZRg8WzEanWOxnr5EV0TKMivwo8Bb2rq4ABFSPDOSeKw22mup5dgVtKAK8rMSuxakvsaK/Er4cJ7X1NPIsoFq2oKgEdqmKUr1pohTHpgjFZZKyXVIUpSvUoKUpQClKUApSlAKUpQEVxBnSYW3qYjUQdC92P8AtVU4VxgJv3sTdUXi6nWSNOjYaQQeUAkAz02nrUpxbwuMUy3UYi6ildJOzLM/9pnvXNcbg3QkHUug84MCD21b/L5EcsneD1A6xmuZlGtmEu4e7ytB1EA7agBOtfPbbzFetZay2qwdaEgMCSx8hq332IGrqNO+oVz3h/ODbXw7Vo3Qz6gUYhtX4jaVhoCkTIaA25YrO1qyTFKim9hRrt3BPhqIBYFtRtyZUjSdVsyRIiagk84nyNsURiMKQboAD22IAcbxM7HYkc2xBBHSqgeGsdduD/4oDKwZWduVG3IcSd2UmQSbnTqO3QMPpcfaMIZJ+ZQehI3ifmAO+nYHcgjvKZTmXjAyul1MMOonccp79D6juBQEXwxw6uCslZ1XHOq4++57Dfcgevr517xFjLdtFNyTzcqL1YjsPKpbNMWtq2zuYCiTXGeJuLAblxjzOJHUBbf/APOZ+rR3MdqjQ7klneavfLTAWZ0L8o7S35zA6nbp1qh5xxFpYpbh2HzFjCg+QjqfQGtLMsfcKA3rmzyQqsRI/wC1tvYg9Kjc1wui7btWVklRA26nfbzPqf0FQW0SmXtiMS4JulFInlAP0Hl7mvvOssdejl9ujaTP1AEfvVy4ayHwkCwNZ3fuR6A960uKytpWBABPSqyYRWeFE8VSOYeHcmPKQOn1FWj40Zehw+FxKwC9qH8yw0Ae53YfT0rQ+HKo7XmEs2wVYO+qVB8juDt13rS+J+ZM+FwdttiGvSIjbWI295pAvLsRPw64gexcaz1tXvmU7iegYeRgkSO1dGwWVg3PDtoqopgBOnWZ8zM965Nwrikss1xlLOvyL2nzP69K/RfAGXh7SXmEFhJHkalSXVoSg/hqXoWLh/KxZQbb1L14BXteh4ilKUApSlAKUpQClKUApSlAKUpQGnjsOTupgjpVdzLDYfGu1sOFxVgjmXY7gEj+pSNiPU1bTVczTA4Rbvi3EKXJnxEkH3Onr+lAc2zjBtbfw7pWyZlkYhVcAyPDcwuidyhIMgdQABnyPPzZV7dq3buq9wMeZt2ACAWyokPygahO4AHST0fGYTD463pLq5HyuunUp847GuZ5xkdzCN4dwwWlEujZXU9RP+XcIlSdpBMESajQOj8L4hbutkeGVit23sSG/rA21dRrUw0efSYGAAu+IpKk/MAeVusEjpO/Ub7RXK+B84s4S8xvXBzqEIQg6BMgsB828/LOkEkxNdCyFsQuoXSty18yXQ0yDuI7lYO07iOp2NAVD4scQ+ENCHmWIHWbjfLPmFALR6Vxv7VpJLw5Tn0kTqadyex3I3NT/wAQ7z3sQIOlSXus28gFoHXpAUfrVRWybjeHZRnuPC+p3HTv27+9Qy6Rs4fDYjHMzoqjSwnc7T2EneOtdB4P4ZS3dDMNb787DcD08pqP4SyY4ZWDOTqjWgiCx6Dz5RH61dsrssD1AHczB/5FQQ2VzifMr2GcJbdbTMpKMQzqx7ITphSR5+dc/wAdm93GkC6ADBmOhIP7eddrzTL7N9CrsW20lUIGof1bfv1Fcrx+AXD4hUgAqwJUflYkD9KrJcEwfJp8N33wuIW7H3OkLcP5Y/F9D/epH412V8XCsh2NpgACSI1atX1LH9K2MHhC+GxduOqcvoZrLhuHUvWrdm7uyIFDbyu88s9qLfcvx2ZpfDvg4YnwmZWCg67jHv1Cqv03+td74dwVy2W2AtGNI7+9ecJ5atqwiwNgN4ip2s1eLJ3fGsfK7JdketmQuj4cO395FKUrcZBSlKAUpSgFKUoBSlKAUpSgFKUoBWljsvW4N63aUBT8ZwqJldj2I2rNhVYJ4GLHiW+iudyvlPn79R/FqrFdsg9qA4txnwVdw1zxLcvaJkMNipP5j296+uG+L7uDHg3FD22BlFZAUHd1BYaQO4jSepIJM9QzfMfD5XthrZ2bvt7d/aud8U8Gi3GIwPNZZgWCzqQd9P8AT5rUMkhMwt23teJAY6NjvBgdPXft6VO/DPh62j+LcALooj3Jgn9m/wDKq1gHLjw16IxUDyGqT+xI28zXROEoWPW2D06gMAf2afrVWSVG5bg8sk+ITB/1fxsf0q2YfAFiHR1Rok8uzztpYnt69qoXEONNvH3UXUqqZk9JPPPtz/qtWjh/imzfsFWJEbfl691adzQq0ZOKs6+zKuITZ1IRrZmGE/Lp3BcfMCO3eKqHGeHTwTimMXrkPpjeI+SJMbbbGsuZP941y+6FLO3zai0x23I36AmJB7TNXtH7beGLvXLbgX7dtcMfE3UtENEKiQNR33jttRkxRdeDRaOX3brsAHYBDvzEdVHrt0qS4bt+Jclt6qliy/2m/IIttc1qs8oJ6kDtXSuDss6MaQXBab5LtgrelQK2K8QQK9q5QUpSgFKUoBSlKAUpSgFKUoBSlKAUpSgFKUoBSlKA1sVg1frWnhcD4L8vytsR296la8ZZoDnHEvCAa742DaLaMy3rK7EE7lk8jvMd52615gLpt6WPyqNJjqQRBP8Af3FWPPTetsGsmIMwAIbtzedaV3CLiVLIoW7HNaOwJj5lPY+tRoFF44yM3iLttkF0LpcltIdRJDg+o39OlUOxhSdQS4p0AEtAK77cpHzDY++1X37B9uNzDm7csm3IFpxKmOuobE+6k7DpVd4dQ2sXcs3FIbe3pHRiGEaZiQRuPfpUEoquaX3uEJJgQIXYTAWSB3NXLKeF/BsrrdVZWOobkEhmZSpG55TBHaKuOA4MLEFMOqb6tV2evovYg/8A1Vuy/hu3Zhrh8S55kCB6Adqq1sspaKBk2XeI/nv2rqWSYPw0Aqn6rdnFsqdNtvIneKvuDualBq6e0VZnpSlSQKUpQClKUApSlAKUpQClKUApSlAKUpQClKUApSlAKUpQGO5ZDda0sVloO67EdCKkaUBzrP8ALrxui5MuoIDAAGD9N6gswym7f0+LLFTKmIIPWQRvNddu2QeorD9kTyoDnYxWO5fvG5ekge3lvX2cdjz/AJh/8V/2roP2RPKn2RPKgOb5dld1rut5JJkmuk5fa0oBX1bwyjoKzgUB7SlKAUpSgFKUoBSlKAUpSgFKUoBSlKAUpSgP/9k="/>
          <p:cNvSpPr>
            <a:spLocks noChangeAspect="1" noChangeArrowheads="1"/>
          </p:cNvSpPr>
          <p:nvPr/>
        </p:nvSpPr>
        <p:spPr bwMode="auto">
          <a:xfrm>
            <a:off x="1630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75" name="AutoShape 6" descr="data:image/jpeg;base64,/9j/4AAQSkZJRgABAQAAAQABAAD/2wCEAAkGBxISERUUEhQVFhQVFxgXGBMVFxQVFRcYFhYWFhUYFhYYHCggGB0lGxUUITEhJSkrLi4uFx8zODQtNygtLisBCgoKDg0OGxAQGywkICQsLywsLCwsLCwsLCwvLCwsLywsLCwsLCwsLCwsLCwsLCwsLCwsLCwsLCwsLCwsLCwsLP/AABEIAOYA2wMBEQACEQEDEQH/xAAbAAEAAgMBAQAAAAAAAAAAAAAABAUCAwYBB//EADwQAAEDAQYCBwcCBgIDAQAAAAEAAhEDBAUSITFBUWETIjJxgZGhBkJSscHR8CNiFBVykuHxM4JDRHMk/8QAGwEBAAIDAQEAAAAAAAAAAAAAAAEDAgQFBgf/xAA3EQACAQIEBAQEBQMEAwAAAAAAAQIDEQQSITEFQVFhEyJxgbHB0fAyQpGh4RQjMwYkYvFSctL/2gAMAwEAAhEDEQA/APuKAIAgCAIAgCAIAgCAIAgCAIAgCA8lAeoAgCAIAgCAIAgCAIAgCAIAgCAIAgCAIAgCAIAgCAIAgCAj2h2HrbbrkY+c8NNVoPR79PuxbBZvKbab5C6GHxEa0M0f+itqxmryAgCAIAgCAIAgCAIAgCAIAgCAIAgCAIAgCAIAgCAIAgNVobLStLiEFLDyv96mcH5irui0RLD7pjw2XmuEYt0qmRvZ2fp/BuYmne0lzLleyNAIAgCAIAgCAIAgCAIAgCAIAgCAIAgCAIAgCAIAgCAIDVaHZLQ4jNRotdTOC1ObsNX9afiJ9c14XDVL4i/W51q0f7VuljpqRkBfQcJUz0YyOPJWZmtggIAgCAIAgCAIAgCAIAgCAIAgCAIAgCAIAgCAIAgCAqr4tUNIGpyH1K8nxvGp6RfZfNm7haV5XKaxD9Rn9QXm8L/mj6nQrfgfodTZtPFfQOGO9H3OLPc2roGAQBAeFYydlcBrpUU6iqRUo7Mlqx6syAgCAIAgCAIAgCAIAgCAIAgCAIAgCAICPaq4aDnpqVyuIY1U4uKfq+n8llODkzmbVXL3T5DgF4PEV3Wnm/Q7NKnkjY23a2ajeUlW4COasuxhiHaDOks4yXvuHRy0b9WzkT3NoK3U01dGAUgIDwqGDTZnahcvhlTyuHQsqLmb11SsIAgCAIAgCAIAgCAIAgCAIDCpUhauJxMaK6voZKNz2nos8PmyJy3epD3MleQEBpr1o+/Bc3GY1U04xevN9DOELnO2+14zA7I9eZXhsbi3Wdo7fHudahRyK73IzW6nh+Ba1OF7y6FrfIsrmpdp3gPr9F1OF0nrProjUxU9ol60QF7unBU6aj0RzXqzVZ6my53D8Rf+2/b6Gc48zeusVhAeOKwm7Rb7BEGxP6zhwdHoCvPcLqf7iS7tfsmbNVeVehPXpDWCAIAgCAIAgCAIAgCAIAgMXugKmvWVKGZkpXKl9oL6oYNJ6x4xt3LyTxEsVjI0k+fmfy9DdVNQpub9i4XszRCA0V60fU8FzMZjVBOMX6voWQhcoLdbC/Idn5968TjMY6zyx/D8Tp0aKhq9yKxhJgLSp05VJZYmxKSSuzdaGxDB3nmdlt4mKgo0Ye/dlUHe8mXthoYQBw+a9VwvCqNlyj8TmVp5m31JNUwF18XUyUn30Koq7Ki7LRL3jniHnn9F5HhuJbrSt1ujexFO0U/Yuwvbp3VznhSDXWOS1MbPLSa66GUVqVt1vlzz+8rznCJ5sRKX/J/A28QrRiuxbL1xpBAEAQBAEAQBAEAQBAEAQFdetowtMa6Dv3K81xrGZE7ctF682bWHp5pEC42/qE8lx/8AT8c2Kv2NrGPyWOgXvTlmqs+Fo4zEZFkju/2Moq5Q260l5wt7Pz/wvD47FOtLw4bfH+DqUaSgs0tyM5nujXdaeRtqnHctT/MyXTphjZ8yuvTpQw1Nt+7KJSc2YXdTx1MR2z8dvzktTAQdau6kuWvvyMq8ssMqOgpNgL3mFpeHT156s5cndkG9LTDYGpyH1K4PF8bdWjz0X1++xs4eneWvLcgXZAfG8GT9AuNw+1OrkW9nd/JfN+xs4jWFy/pnIL3WGd6UfQ5j3MleQV15WnC0nfQd68zxbHJRbXovXqbWHpZpWNNxt6s8XH0C1eAwtlfVv4FmMfmt2LdewNEIAgCAIAgCAIAgCAKLoBSDwqJOyuCgvYkvAGn1OZ9IXgOLOU6qS2+b119rHTw1lFsyufKqRy+oVvAmoYvL9/epGK1ppl64wvcVJqEXJ8jmrUp71tMDCNXa9y8ZxXFtLKvxS39Dfw1O7u9kVw6ogZuK4i8nlj+Jm3+LV7Eqz0MI5nVdfC4ZUo3e73KJzzehottWThG2q0uIV7vw1y3LaMeZZXRRho55+Gy7fBcL5I356v05Gnip3l6Eu12gNHL5ngF0+IY2MYtcvi+iKadNyZRWmsSf3HL+kcBz5rx+JxEnN/8Alt/6rou/V+x0qcEl2+JIuulD3chHif8AS2OGUrVZPorfqVYmV4ovW5Be7p2p0lfkjmvVkW12sNEnT1PcuRj+JRhDov3ZdTpOTsijtFUvOJ2mwXj8RWlWfiT25I6MIqHlXuXd3UsLWjgPU6/Net4RRyZY9Ff3f/Zz68s0myavQGuEAQBAEAQBAEAQBAa6hggrSxNR05xkvcyirozBW3GSkroxPH6LGt/jl6MlbnMtrTVPAk5ecL514zeJk903t9/sdhwtSRnZ34awOxJE9+WfjCtwz8HFRmno3v8AJ91/JjOOak1zRf1n5eq9njKqdNdHqcuC1OXr1y5xdxPpsvn2IqurVcztQp5YqJKsNLLEd9PuulgMNZeJLd7FFaf5USar4BPALeqyyQcuhVFXdiuLJw8XfWIXA8JzcVzkzazWv0R0BeGN4AfIL2KqxoUnbT5JfU5dnORS2y1knnsPhH3Xm8ZipOXfl/xX/wBPn0OhSpJL71/g0UxBaT3+AWjGnlyylz19iyWt0i6uynDQT73WP0Xp+FUFGmpS5+Z/I5+IleVly0PLfeIblq7hw71lxLiqi8u75L6k0cO568ipfUnrPMk6D80C8zUqSm/Equ/RffI3VG3libLEw1KgnQZn6BXYKk8RXV9lqY1WqcNDoaAXucBDRyOXM2roGAQBAEAQBAEAQBAEBotVQNEnIDdc3iElFJssppt2R7RdspwdX8j9iJLmZV3Q0ngFs4ueWjJ9iIK8kjjqFWHTwnzhfNYO0szO/ON1Y2POAidHAE/cc5WxK9FpPZpN/wAd0YJKaduTLi0WqbOXAzlHiSAfmu7iMRmwTknfS362TNCnStXUWUlnZicBx+W685QpeJUUTpVHli2XgC9Iklojm3I94GKZ8PmtTHf4H7fEtofjREu5+KqyfdHyBXPwHnxEb8vki7ELLTfcl2y0YyQDAbvsOffwC6GMruTtF7ft39ei5b7vSilTUVd7v7/7IljsuIyeztxK0MLg/EeeX4fiX1auVWW5jX69XCOIb9/qorrxsTkXVIyh5KWZ+pbXla+jbA7RyHLmuzjcT/T07R3e31NDD0vFlrsUBevLu7d2dXLYzeCACdTnHLZWzpOMU5bv4GKab0Lq56UU8W7s/AZD85rv8Mo5KObnI52KleduhbsEBesoQyU0jRb1MlcQEAQBAEAQBAEAQBAVd+VIpP8AAeZC89xmp/bn6WNzBxvVRHuK2Ym4T2meo2+3ktLheKc42e8fh96FuMo5JXWzJt81cNFx4iPPL6rr8YqqOEfc18JDNVSOQC8Ild2R3ti4vWh1AR7vyXYx1C9NNcvgaGGn57PmQpdTbBzZUAOXKDI5hacZSpQcJaxl93XcvsqkrreP3+hJuil1nGZgAA9+fgtnA0VGUpXv0KsTPRItF0YO9zTNFtZNNw5fLNVYiGelKKLKUrTTKSnVwCQesRlGw58+S41OXgrMn5nt29e/RfqdGUc7s9ifYaGNonsjOPiduTy2W5hcP4iUp7fF9WataeRu2/wRPr1AxpPAf6XRqTVODl0NaEc0kupWXKMVYE7An6fVcnhkc+Iu+V2bmL8tI13raMVV3AdUeH+ZVfEKviV320+/czw1PLTXfUyu2zYziPZHqeCywWF8R55bL9zHEVMiyrdka01sTieJy7tlrV5+JUci6nDLFI6yy04a1vAAeQXscJRXkh0t+xw6krtsmLulAQBAEAQBAEAQBAEB44rCclGLYOe9o63ZZ/2PyH1XjeM1toddX9/qdXAQ3n7FfdNXDVbzOE+P+YXO4fVyV499P1NrFQzUn+pa+0dTqNbxOfhp+cl2uN1X4MIr7+/kaWAis7ZUWCz4nNP7tOMZn6ea4mEoZ5xl3+Gv0/U3q9TLFrsXz2ZQRkV35Q0tJHMTtqiqq0y1ppPBjVjoy5ArkVKMoJ0pp2/K+RuxkpSVSO/NEm6aJawyM8R+gW5gaMo02mtbsqxM1KXsTiFtQg1oa9z0M3KshRteUtjFvoU1W7R0oa0mHSdNAMzn6LkVOHxeIjCD0l22R0I4l+G5PdFu2nGQGmy6vhuKypexouV9WQb6kU44uH1WjxK8aVu5s4S2e/Y1XBTLahkEdU6iNwq+E0pRrPMmrroZ42SlT0fMrW0XOdkCZMTtmd1zVSnUm0lz3Nt1Ixjd9C8rNFOkQNmkeeU+q7lSKo0Go8kc2DdSqm+pQUm5jvHzXnqavNep1ZPRncUhmvf4SPmbPNyPcWauVa1Zx5fMi2hsW2YhAEAQBAEAQBAEBprvAGegzK0MZVSVnstWZwV2craHdIX1DxAA7zkPIFeIryddzrPsl9+h24f21GC9/v1NFBpxtG+IfNa9BPxoruviWTayP0JlttHSVHjYiG97cx5mfNdDE1/HrzgtnovVar9df1NejT8Omn7v3JN1UYJ/aI8Tm76DwW7w6lZvsre71l8kVYmd7d3f6FkNvqulG2i78zUI9ezh8A7EGeBWtVoqpZS5MshUyaoWSkWsIOuI+ROSyoUpwpuL3zP9OQqTUpXXQktaY33W5TpVGtnzKXJGDXRuPMFZU8PXW37hziY1bTTaWlxgk5QHZ+ivjhXdSdk+xh4nI2tGWW+/Jas6VSEWufxRmpJmq005aJ1EkT3ZKqtDNCObdXa+RZTlaWmxS2J9RtVpdi1gzMZghcDCTrwxEXO+9tb8zoVVCVNpWLCz0QQxwEAYsuek8910qVJTUZw0Svp32v3NWc7NxfY9vMfpO8PmFjj1/t5e3xQw/wDkRUus+FtN/E594cY9B6Li+FlhCr1fzN5VM0pQOuYdV7mhNQjJnCaKiyW3FaHtnI6d7cj55+S4VDGeJi5wb0e3qvqbtWjloxl+vuXTSvU0p5opmgzJWEBAEAQBAEAQHjisJzyxuEUd+2vLANTm7u2C8jxnGWXhJ6vV+nT3Olg6Wud+xBsrcRYwaDru7/8AGQ81zcLFVZQpR2Xmfr/GxsVHlUpP0RGqGHkjifmtSpNxrSkurLopOCT6GRszgWj3jnHDhPqsnh5xlGP5ny6dPvkQqkWm+SLyz0sLQOGp4ncr0tGl4UFFfbObOWZ3Mq1SBJzjZbVLWazalctFoU953pWpEOMOoOdk9jRiboMD8RIB1hxy7l1skbaJGvdmynezXU8QNQvLiOjJDXDMgFzWHSRHODAnJWIg3We8KDmvcWHExpcQZqYmfFTdo8HlpoYQFQfbWkIHROYDoWkZSAQSIiMxvHNRcF06ky0MxCZkgzk5p3AOYI04gx3RO5BTs6eyv6kvpmAabiddy1ziS0/tPDKYKxlFSVmZJl3d9vp12YqZkaFpBDhxBBXMr4aUdd0XxncrLdScx2pjVpk/kryWNp1aM/xO3LX71OrRnGcdteZPu2tOEDZmfeXf4HmujgK2a0Vyjr63NavC131fyJNrpyxw4grcxEM9KUezKaUrTTKl9SbOBwfHzP1XBlUTwaXSX1ZvKNq7fYt7VbMNEO3cBHeR9M13sRi1TwqqLdpW9WvkaFOjmquPJMoLNUwPa7gZ+68xh6vhVYz6M6tSOeDidjSK+iYWWjR5+SNi2zEIAgCAIAgCAh2+1BjSfIcSuRxDGRowcn7Lqy6jSc5WRzFQlxJOZJXhqjlUm5y1bO1FKKsi2sdDo2EnWJPKNl6DCYf+mouct7Xf0NGrU8SVlsQLIWt6xGJ89VvPiVyMK4QedrNO+i79WbNVSflWi5ssbLZyCXPzedeXILtYXCuDdSprN/t2NSpUTWWOyJUf72XRjRnLZFDkkRLZUBaQw4uMAkQMz1hl6rapYaUXmZXKonoiJQfAOIBzHCCw5hw3yWzF2KymvewupO/iKZxs5y7BsWPaCAW5iCQYgcirO6IJFmpMdTpPc57SXkRSY6qabiMqmMAlhyzJyIdnJlyyTuCVb32KzsabZ0JqZgua2C8jfC3ciCRtKaA1N9raNMNayiadOOq5xp02xqCGzMZ8JUZgQ7T7aNDajnNZDID8g7tZtg4wHg7RKXFiioe0VOo/HRpWgVPjp0qjiBrBw4iRPGdVGpJ1N33+yp+naGlrjuWvpk83U3gOb3gR3LSxOCp1otNffyLadWUHdFtZLFgcSDLSP8jMari0OHPC1W76NbPf+TanX8SKRNW7bUpOetNMtc5u0z849CvJYmDpVJUuV7/T9mdSnLNFSMKlVzg0HRogKqpWnUjGLekVZGUYqLbXMxqUyDBEH75rGpTlTllkrMyjJSV0dTdVTFTYeUeWX0Xu+EVM9GMu3w0OLiY5ajXcmrsGuEAQBAEAQGutUABJ0Gq1sTWVOLbfqZRi27I563VS84jkPdHLivF42rOvLO9F+Vduvv8Aex1aMYwVlvzN1hscdZ3gPqtrA4HL/cmteS+ZXWrX8qJNpplzYG+p5LexNKVSnkjz39CmnJRldkOq8UG4m031cjic2JbGxb2s+QOnctvB8KoUVmTu+v3sV1cRKWhosl/Uqjmt6QMLtmtc6DtNQgtHjC6UKcI7IocmzL+ZUw4zTc8B0SSXvyEnDTPaOuTc42VtjEXvfjqYa6i0Ppxm6HE4pjBhywEZk4o4aowc9Y/aCpVf+pTichgEk5gDqgk7zpsc1XJXJL2lWdTJyy0c06Eb5LBNxBFqWJ1MmrZD1CDipSZZPD9s+WvdarPVEFZaLhbanNNdnYJALsWR94uAMYcshv4ym25KTextd7K0C8FlIvLIDXPe94PWzIDZDYiYAAWOZcjPw5c9DpLNdjAZ6FsiYcQ0ETmecE56LLXoRlS5m9l3vD8RqOH7AZaPAxPiEyyJvFcje+zMyLyTGhcYjuiEypbsKT/Kv2v9TA16LB7o5gfN2nqsGqbVrXMmqnP9yM29qJeGB3WOgyM/2ytSWGf5ScyXMxvWzSMQ2yPcuBxXC5kqq3Wj9P4NvDVLPKabtsknEdBpzK1uGYPPLxZbLbu/4+JZiKtllRnarPjrRxb8gfss8ZhlVxmXqvkyKdTJSv3J1wn9OOBP0K63+n3/AGbdG/kzWxv47lovRGmEAQBAEB4Sok7K4Kq8K0uDToM3c9wPzivN8QrqVRU3stX35pG7Rg1HMt+Rqs9EuON3gPl4KihQdWXjVPZffJcjOc8qyRJpaujYouISwKq2vc2pIkaZ8VuUXaJVPch2uwULROMBjzq8AFrj+9mhPPXmFsKSe5hYq6ljq2Vp6UB9IR1hLg7M4QwyBTGkhwjmVnsQT6YY5jaxfVa90N/QaX1KR92cE4mAahwcJOSlO4LK979pWOjjrGTAnC0iSezl7s8O9GwchafbEPaK7+jbSnDhacVWdBMHXI7ERuq5K5JcWS1YmB9NxAeGwRIPWc3xGU5KvVFlNLMX9mrU/ea0Ee8cwfE6K1KKGab0uZWm+KNMZu7phs90wT4Aqc6exDp2/E7D+Kqu7FOAdHOIA9YI8lPmY8i6v9jF1Ku4daoxnAguPywqMre7IzpbJfH4mirYKbM69c+Lm0vVsE+alQQdST5ldeNrsLsNNrmAzOItbAIzBL6gk97cXcVlYwuR7WHYcNZrajfdqE5iJPVeJxAQ3XeVi0DyyXrWpENg1qe4cQXtGHF1Xe/ltnHEKudKM1aRkm1sdBdV40azB0R/6OBa8d7TmtT+k8ONoLRFniZndmFrfhqg8B9/uuDjJ+HilNcl9TdpRzU7dyVcY6p7/oF0OAxtCXr8kUYz8S9C0XoTTCAIAgCAxqHJU1naJK3KWlTxuk95XmKVLxqmaXqzoSlkjZE9q6qRrMFLAxqVA0S4gfXuGpVsKEpamLmkaSHVMgA1vF+bvBm3efJbcKMYlbk2V96UadENc5xhzgwDVxccgBClw6EXNFlvMkYmEOYdtRHD8zWKk0DD+CpOOKzv6Cp8OfRk93u+HkVmmmQQbbdtaviZWa2SADi6wknrEACT1cIkCBHFG7bmcYSeqLGwey1Bo/4WaAAvaJaBHYaNMxMyDnyTzMm0Vu7+hZ17tphgzDcJBBgNblthGX1RxW7ZKk3pFFTbqgw4desAR5u05hqibuiYKzb6Ixw06rQysNM21W5VGHjI1H5zUKfUqI1VtShDbQekokyyt7vc7LqHwLTnPFWAu7trFzTic11McTDmaQTi+pOmp2kg12qy0bRja1wc7IF9Mt6QAZhpcO02ScjlrKm5ics/2MryRSeC3TMik2P3Na0gmNep47oQkdFcHs66g3C+oHMzJpNDsEkH4iQIJnqtaZHghklYkVri/UD6dQs1mAC7WR1tSOR88lFiTRaLh6SXVMDKmYFop9V8SC2QRG2ZnUbpYEdlS0NJFRra7GgRVa4McRnMufDCdMieOi08TgqOI1mteq0f8lsK0obF/c1WmQ4MeHQcyNBI0nQ6bLHAYX+nTje4rVM7uWS6JUEAQBAEBrrjqnuPyWviVem/R/Ayh+JEGysy8VycNC0bmzUepuhbKRXcrrwr1/8A1203ZGQ5xFQOkRDSMMROp1hbkKcFtqVOTKB1+1aTxiokPGpq4g906tYAS1x7j4aq0xAtTLRUqF2UZkVQ39ODIAcDk7N0HGI4KUwZ1S+oxrcJfTAkseDaWiOw7pCBVkyc2h4Ea8ZBaXXdTWlwqWfo3fE2o99Nw4jEZaeRHiocUwU15XhZ2VxRFSXn0J0BdxOwOqplG2xNy1u20Objwn3zkcwZAd9VlDn6ltTWz7EmtejiS0Q10CJMBzjMDFBwjImYJ4KXJt22ISio5nqUVqtNRj4tYqsBMYqbgGHn0pzI5OI28JypGLm3oS7Ld1hY0mhTJL+0WHrAx2n589YIz5qWkzFNoOaASAZHHcTpP3GRhUyjYEmz1y0EEBzTqw9k+B0KmMmgQ6l3OpA1LJJZnioe8ycz0c6g/Ccj6qxO+wNDOjqgPpOFKrIyBDWyIlrZh1MwOzLR5oYtHR3bbqjgRVa0OGmA4ictw0uDf7lkn1Bja74YztFrTwe4Yv7WYiockiSqtXtMPdxnuApjzdid6BYOqibFTXv2q49UNbzg1Hf3PkjyCwdRk2INas55l7i4/vcXR3DOPIKttvcHe+y1DBZ269brZiNfErZpKyuQy3VpAQBAEAQHjgsZRzKwIdJsZcCuXThlTj0ZsSd9TOFZYxKi9BFSROgz+ythsYMxp2kuBbUDXs3DgCPXUq1SZiQrTdFmqgBh6KMwwgPpznnhOhzOYgrJSTFiLY7BabG4vYwVQ7VzCXZDTqOMjU6KdeRB5Ybzo06bqbBUa5x6wdUqPP7oDz1Sc9AmYFGPZinXrmsRmW4nSQKXSGcMiJ+HITPhnF7K5lFN6I7W7bmbTY1jAWNaIk9p3PDoB/rJFdu5m7JWbu/2RDvSyuY+TmCNRynMjYdZYzWo3h6M8s9dwECC06scMTT4FYqTRWaTdtInFRd0D5nD2qJPdq3bMRos1JMHhtNSgf8A9NFpaf8AzCXNJ0BxAS0xuQTz4Z+oNrK7Hdh0jw4cRIOXAlVNWBvp1C0yDB4/QqE7ElXeVsw1nOZSpNeQMTyJJ54dPGEdRixX2m31Hjr1HkcJwt8GjJYZmwYh2MRo/Y6Y+ROuLzlNwRY/PzL0UAubuuI1WB7nYWzAETMawJyVVWr4auZwjmLuwey9I5vxOHCY+SnDZ6usthNKOiOjo0w1oaNAIG+Q5ropWKjNSAgCAIAgCA1VGbrXq09cyM4vkYKlK5kV1b9WuGe5S6zuBeR1R4Az4rYUeRW2Q/aitTs9A1MJnEGtaDhbidoXE9kc1MoqwObs3tHRe/A4OY7SSJaTpAc3MZ7EA8lVlFy4oWtwzY+R3yMuYUXaJM7TbQ9p6Sk1zgCQ45HnDhnpOkLLxHZmUIqUkmWViqUmgbQMiQMI/pAyas4pbsmUnstF97nttvIw7ogXluUNguc4icLRpoCSTpwOiOTk7IKKilKXPZfU5Z95Mc+LUKgkj9IzSA5vLpxxE4i4aiGhSkkYSk5Fu+vZ3MAoBoIgZugQc9ZLXGASJIyCOKZAII2MbGDB7nDI+arcWgbKFdzeycuGoPeFCbWwNFSwUHnEAaFT46fZM/EzRZqSe4NlSi6m2XlpHxNORjfl3bLGSsSctVqSeZzVQNWPPL87z+eCAxjQnM7AfMfdAX91XM+0APdLRu+O2P2jjtO/mFla+oOrsF3NY0NbIaNJJJKpjQdWWaWxZnyqyLEBdFJJWRSeqQEAQBAEAQBAEBFtlUU2ucdGiVVkUXcm5TMt1KnQJdWZTLji6Qvp5ucRrM7mIjJSmrEFVaLfXcHNL2uBcSWvpMrUzSJyLSCyWwRudRBOpkkrH2Oi0uIo0yJhrMdoYRl1cQY5+FscAdhGaWRB1t0damGfwzadMSGhhDmADiHBjmmf2nvSyJOY9tb1/gKrCaRdReHYsM4gcMiNjMOGfmq3FXJTszb7Oe0FC00m9G/QlsOBaSQAcgdciNFMNFZmVRpyuiXWJbUJBiYcCCRsWnMcwPNYPRsylrBPpp8yW23OIwvh7d2vAd/r1RTZVYjOuyyuMhj6Lz71FxHPMcJ5LJTQMP5XaASaFoZUnUOHR1O6W5E8yFlvsDVVr16f/LQqDPNzYqMA3MtE+EHXVQ4A22S306nZdJGozDh3g5qt6Emu9o6PxH5G6xYKB8b+Xzk/gWIMHGcgPDbx+3yQHTezXs+HxUq5gyQ3jhMS7lrlyVkYNi52Ypjy22V3hrmRczVhAQBAEAQBAEAQBAEBzd92hr3GnUpFzWuBHaBkDUFpB3KolOzsTYpq92WR4gsrNEh0Ne4iRocLwQscy6CxHq+z9ldiiq8F/aL6bTo0sHYwx1XEdxU5oix625Xgsw2trhTYGMYTUptABBzEuExIngVN11FjYy7bUaHQVOhtLAZmpWLnyNCHdUiO9Td8mQSLZTtD6QpOsfVb2TTc04Y4dco7sFRTu+o2YoPYciZpljXEOlpJaIxA54hBGuwiEmC6FQ1C3pGEHOTocgSQS0lp01US0V2Zwu2o9WWlG6cVNrg6CWgkHSSJy4KIQvBMyqpKbS2uaK9jeztDLjsocWtzBJvY05fn5KgG6laXt7Lj8x5FZKTRBlUqsf8A8lJjj8Q6rvA6+RWWfqLFVfdcCWtYQ0gQSSTi4ZquTXIlFDhJOWvEfIfnqsAW133faKZxNsxLh2TUwNaNOtBeDPeMo8rYwa1ZB11xAhjGugPDDiAcHQS6dRkro9CC1WYCAIAgCAIAgCAIAgCA5f2nBbUaQQMTd2zmD/pa9Vakop+md8Tf7SqyT3+Id8TfIoB/EHiz1QDpv/n6oD1tf+nwcQgNrbc8aOPhUKXYPLTbqjmOBc7su9+fdckm3FrsWUv8kfVE2w2p/RsON3ZbvyHFZU5PKvQyqrzv1ZhedtqYW9c/8jNm/F3LGq3ZeqM8OvM/R/A1OtxIgjc54BxO41WTk2ax4LUN58isbg2067Tv55H1/wAqQQb6ZIadhIPHONFEgaLBTa2HFwB2HDhsoSBONYH/AMnqPspBc+zRBc/OchvO55K2luyGX6vICAIAgCAIAgCAIAgCAqr4sAqls7A+qqmrkorv5G1YZSTz+RhMoPDcg/CUygxNyfklMoPDcnf5n7qMoMTcp5+aZQefyU/P1EJlJTad0ZUbtqNaGgmAIExOXgkY2VjKU3JtsxtF21HgAnQh2m4MhRKOZWJhUcHdGk3Q/wBee/ipylZ5/KqnH5/dRlB4btq8fmmUHjrBWiDmOZ4eCZWDA2Gr8I9FGVgxNiqfAPIfdLMHSezNlLKRJEFzpgcBkPqr6asiGXCsICAIAgCAIAgCAIAgCAxcyVDQMeiUZQOiTKDzoksB0SWB50KZQOhTKB0KjKDzoUykjoUygdCmUHnQplA6FMoPOhUZQOhTKLnnQplBvpNgLNEGakBAEAQBAEAQBAEAQBAEAQBAEAQBAEAQBAEAQBAEAQBAEAQBAEAQBAEAQBAf/9k="/>
          <p:cNvSpPr>
            <a:spLocks noChangeAspect="1" noChangeArrowheads="1"/>
          </p:cNvSpPr>
          <p:nvPr/>
        </p:nvSpPr>
        <p:spPr bwMode="auto">
          <a:xfrm>
            <a:off x="17827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4" y="3830639"/>
            <a:ext cx="1760537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4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Costs – Airports (GA)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674814"/>
            <a:ext cx="8115300" cy="3552825"/>
          </a:xfrm>
          <a:prstGeom prst="rect">
            <a:avLst/>
          </a:prstGeom>
          <a:solidFill>
            <a:srgbClr val="EEECE1"/>
          </a:solidFill>
          <a:ln w="9525">
            <a:solidFill>
              <a:srgbClr val="EEECE1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8997951" y="4552951"/>
            <a:ext cx="631825" cy="320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38350" y="5581651"/>
            <a:ext cx="82296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200" i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Representative costs for general reference purposes; should not substitute for individual airport scoping situation.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8351" y="4244976"/>
            <a:ext cx="430213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1738313"/>
            <a:ext cx="381000" cy="144462"/>
          </a:xfrm>
          <a:prstGeom prst="rect">
            <a:avLst/>
          </a:prstGeom>
          <a:solidFill>
            <a:srgbClr val="EEECE1"/>
          </a:solidFill>
          <a:ln>
            <a:solidFill>
              <a:srgbClr val="EEEC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4664" y="1836739"/>
            <a:ext cx="198437" cy="90487"/>
          </a:xfrm>
          <a:prstGeom prst="rect">
            <a:avLst/>
          </a:prstGeom>
          <a:solidFill>
            <a:srgbClr val="EEECE1"/>
          </a:solidFill>
          <a:ln>
            <a:solidFill>
              <a:srgbClr val="EEEC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78937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41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38395" r="13119" b="38395"/>
          <a:stretch/>
        </p:blipFill>
        <p:spPr bwMode="auto">
          <a:xfrm>
            <a:off x="1494654" y="1066800"/>
            <a:ext cx="4728583" cy="192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454" y="3449514"/>
            <a:ext cx="7323549" cy="830997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+mn-lt"/>
              </a:rPr>
              <a:t>Bob Vander Meer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5454" y="4725339"/>
            <a:ext cx="7323549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i="1" spc="600" dirty="0">
                <a:solidFill>
                  <a:schemeClr val="bg1">
                    <a:lumMod val="85000"/>
                  </a:schemeClr>
                </a:solidFill>
              </a:rPr>
              <a:t>VP, QUANTUM SPATIAL</a:t>
            </a:r>
          </a:p>
        </p:txBody>
      </p:sp>
    </p:spTree>
    <p:extLst>
      <p:ext uri="{BB962C8B-B14F-4D97-AF65-F5344CB8AC3E}">
        <p14:creationId xmlns:p14="http://schemas.microsoft.com/office/powerpoint/2010/main" val="760508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80" y="1028700"/>
            <a:ext cx="8549640" cy="553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altLang="en-US" dirty="0"/>
              <a:t>The cost comparison</a:t>
            </a:r>
          </a:p>
        </p:txBody>
      </p:sp>
    </p:spTree>
    <p:extLst>
      <p:ext uri="{BB962C8B-B14F-4D97-AF65-F5344CB8AC3E}">
        <p14:creationId xmlns:p14="http://schemas.microsoft.com/office/powerpoint/2010/main" val="1498906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Cedar City Reg'l_(CDC) 100_2 FT mapping limits_r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34" y="1046440"/>
            <a:ext cx="8489533" cy="54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altLang="en-US" dirty="0"/>
              <a:t>The cost comparison </a:t>
            </a:r>
            <a:r>
              <a:rPr lang="en-US" altLang="en-US" dirty="0" err="1"/>
              <a:t>con’t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8082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 descr="Chicago Midway Int'l_(MDW) airport property line-existing_r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34" y="1046440"/>
            <a:ext cx="8489533" cy="54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altLang="en-US" dirty="0"/>
              <a:t>The cost comparison </a:t>
            </a:r>
            <a:r>
              <a:rPr lang="en-US" altLang="en-US" dirty="0" err="1"/>
              <a:t>con’t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918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j-cs"/>
              </a:rPr>
              <a:t>Airports Southern Region</a:t>
            </a:r>
          </a:p>
        </p:txBody>
      </p:sp>
      <p:sp>
        <p:nvSpPr>
          <p:cNvPr id="16387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Airports GIS</a:t>
            </a:r>
          </a:p>
          <a:p>
            <a:pPr eaLnBrk="1" hangingPunct="1">
              <a:defRPr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260726" y="4473576"/>
            <a:ext cx="37131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80808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29th Annual Tennessee Airports Conference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260726" y="4748214"/>
            <a:ext cx="3713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80808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Jamal R. Stovall, GISP, Community Planner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80808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FAA Memphis ADO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260726" y="5291138"/>
            <a:ext cx="37131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80808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03/22/2016</a:t>
            </a:r>
          </a:p>
        </p:txBody>
      </p:sp>
    </p:spTree>
    <p:extLst>
      <p:ext uri="{BB962C8B-B14F-4D97-AF65-F5344CB8AC3E}">
        <p14:creationId xmlns:p14="http://schemas.microsoft.com/office/powerpoint/2010/main" val="10720265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Minneapolis-St Paul (MSP) 300 Photo ID Point Locations_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57" y="1086856"/>
            <a:ext cx="8364687" cy="541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altLang="en-US" dirty="0"/>
              <a:t>The cost comparison </a:t>
            </a:r>
            <a:r>
              <a:rPr lang="en-US" altLang="en-US" dirty="0" err="1"/>
              <a:t>con’t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4722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 descr="Eastern Iowa (CID) airport property boundary-image base_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57" y="1086856"/>
            <a:ext cx="8364687" cy="541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altLang="en-US" dirty="0"/>
              <a:t>The cost comparison </a:t>
            </a:r>
            <a:r>
              <a:rPr lang="en-US" altLang="en-US" dirty="0" err="1"/>
              <a:t>con’t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899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-12192" y="-12191"/>
            <a:ext cx="11692128" cy="6059423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0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1" y="436563"/>
            <a:ext cx="8469313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000" dirty="0">
                <a:ea typeface="ＭＳ Ｐゴシック" charset="0"/>
                <a:cs typeface="+mj-cs"/>
              </a:rPr>
              <a:t>Overview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760663" y="1708150"/>
            <a:ext cx="6462712" cy="3797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0" dirty="0">
                <a:solidFill>
                  <a:srgbClr val="002060"/>
                </a:solidFill>
              </a:rPr>
              <a:t>Why AGIS?</a:t>
            </a:r>
          </a:p>
          <a:p>
            <a:pPr eaLnBrk="1" hangingPunct="1">
              <a:defRPr/>
            </a:pPr>
            <a:r>
              <a:rPr lang="en-US" altLang="en-US" b="0" dirty="0">
                <a:solidFill>
                  <a:srgbClr val="002060"/>
                </a:solidFill>
              </a:rPr>
              <a:t>FAA/Airport Sponsor Roles</a:t>
            </a:r>
          </a:p>
          <a:p>
            <a:pPr eaLnBrk="1" hangingPunct="1">
              <a:defRPr/>
            </a:pPr>
            <a:r>
              <a:rPr lang="en-US" altLang="en-US" b="0" dirty="0">
                <a:solidFill>
                  <a:srgbClr val="002060"/>
                </a:solidFill>
              </a:rPr>
              <a:t>Applicability</a:t>
            </a:r>
          </a:p>
          <a:p>
            <a:pPr eaLnBrk="1" hangingPunct="1">
              <a:defRPr/>
            </a:pPr>
            <a:r>
              <a:rPr lang="en-US" altLang="en-US" b="0" dirty="0">
                <a:solidFill>
                  <a:srgbClr val="002060"/>
                </a:solidFill>
              </a:rPr>
              <a:t>AGIS Workflow/Next Steps</a:t>
            </a:r>
          </a:p>
          <a:p>
            <a:pPr eaLnBrk="1" hangingPunct="1">
              <a:defRPr/>
            </a:pPr>
            <a:r>
              <a:rPr lang="en-US" altLang="en-US" b="0" dirty="0">
                <a:solidFill>
                  <a:srgbClr val="002060"/>
                </a:solidFill>
              </a:rPr>
              <a:t>Modification of Standards (</a:t>
            </a:r>
            <a:r>
              <a:rPr lang="en-US" altLang="en-US" b="0" dirty="0" err="1">
                <a:solidFill>
                  <a:srgbClr val="002060"/>
                </a:solidFill>
              </a:rPr>
              <a:t>MoS</a:t>
            </a:r>
            <a:r>
              <a:rPr lang="en-US" altLang="en-US" b="0" dirty="0">
                <a:solidFill>
                  <a:srgbClr val="002060"/>
                </a:solidFill>
              </a:rPr>
              <a:t>) Tool</a:t>
            </a:r>
          </a:p>
          <a:p>
            <a:pPr eaLnBrk="1" hangingPunct="1">
              <a:defRPr/>
            </a:pPr>
            <a:r>
              <a:rPr lang="en-US" altLang="en-US" b="0" dirty="0">
                <a:solidFill>
                  <a:srgbClr val="002060"/>
                </a:solidFill>
              </a:rPr>
              <a:t>Electronic Airport Layout Plan (</a:t>
            </a:r>
            <a:r>
              <a:rPr lang="en-US" altLang="en-US" b="0" dirty="0" err="1">
                <a:solidFill>
                  <a:srgbClr val="002060"/>
                </a:solidFill>
              </a:rPr>
              <a:t>eALP</a:t>
            </a:r>
            <a:r>
              <a:rPr lang="en-US" altLang="en-US" b="0" dirty="0">
                <a:solidFill>
                  <a:srgbClr val="002060"/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altLang="en-US" b="0" dirty="0">
                <a:solidFill>
                  <a:srgbClr val="002060"/>
                </a:solidFill>
              </a:rPr>
              <a:t>Training and Resources</a:t>
            </a:r>
          </a:p>
          <a:p>
            <a:pPr eaLnBrk="1" hangingPunct="1">
              <a:defRPr/>
            </a:pPr>
            <a:endParaRPr lang="en-US" altLang="en-US" b="0" dirty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n-US" altLang="en-US" sz="2800" dirty="0">
              <a:solidFill>
                <a:srgbClr val="002060"/>
              </a:solidFill>
            </a:endParaRPr>
          </a:p>
          <a:p>
            <a:pPr lvl="1" eaLnBrk="1" hangingPunct="1">
              <a:buFontTx/>
              <a:buNone/>
              <a:defRPr/>
            </a:pPr>
            <a:endParaRPr lang="en-US" altLang="en-US" sz="2800" dirty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n-US" altLang="en-US" sz="28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en-US" altLang="en-US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1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801" y="233363"/>
            <a:ext cx="8061325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000" dirty="0">
                <a:ea typeface="ＭＳ Ｐゴシック" charset="0"/>
                <a:cs typeface="+mj-cs"/>
              </a:rPr>
              <a:t>Why AGIS?</a:t>
            </a:r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1524001" y="1071564"/>
            <a:ext cx="5000625" cy="4943475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2060"/>
                </a:solidFill>
              </a:rPr>
              <a:t>Conceived to address data accuracy, standardization and redundancy issues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altLang="en-US">
                <a:solidFill>
                  <a:srgbClr val="002060"/>
                </a:solidFill>
              </a:rPr>
              <a:t> </a:t>
            </a:r>
            <a:r>
              <a:rPr lang="en-US" altLang="en-US" sz="1800">
                <a:solidFill>
                  <a:srgbClr val="002060"/>
                </a:solidFill>
              </a:rPr>
              <a:t>FAAO 5010.4 makes the Office of Airports the authoritative source for all airport data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002060"/>
                </a:solidFill>
                <a:cs typeface="Arial" pitchFamily="34" charset="0"/>
              </a:rPr>
              <a:t>Advisory Circulars 150/5300-16, -17 and -18 – guidance on airport data collection and management</a:t>
            </a:r>
            <a:endParaRPr lang="en-US" altLang="en-US" sz="1800" u="sng">
              <a:solidFill>
                <a:srgbClr val="002060"/>
              </a:solidFill>
            </a:endParaRPr>
          </a:p>
          <a:p>
            <a:pPr lvl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002060"/>
                </a:solidFill>
              </a:rPr>
              <a:t>Mechanism to collect, manage, and disseminate data for instrument procedure development (over 19,000 procedures at more than 5,000 airports)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002060"/>
                </a:solidFill>
              </a:rPr>
              <a:t>Data standardization and accuracy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002060"/>
                </a:solidFill>
              </a:rPr>
              <a:t>Efficiency -- single web-based database for airport data</a:t>
            </a:r>
          </a:p>
          <a:p>
            <a:pPr lvl="1">
              <a:buFont typeface="Courier New" pitchFamily="49" charset="0"/>
              <a:buChar char="o"/>
              <a:defRPr/>
            </a:pPr>
            <a:endParaRPr lang="en-US" altLang="en-US" sz="1800">
              <a:solidFill>
                <a:srgbClr val="002060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 l="2698" t="19556" r="50555" b="31999"/>
          <a:stretch>
            <a:fillRect/>
          </a:stretch>
        </p:blipFill>
        <p:spPr bwMode="auto">
          <a:xfrm>
            <a:off x="7058025" y="1562100"/>
            <a:ext cx="3200400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7058025" y="1333500"/>
            <a:ext cx="3200400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NFDC | NASR data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8486775" y="2324100"/>
            <a:ext cx="1924050" cy="3200400"/>
            <a:chOff x="4452" y="768"/>
            <a:chExt cx="1212" cy="2016"/>
          </a:xfrm>
        </p:grpSpPr>
        <p:pic>
          <p:nvPicPr>
            <p:cNvPr id="14356" name="Picture 7"/>
            <p:cNvPicPr>
              <a:picLocks noChangeAspect="1" noChangeArrowheads="1"/>
            </p:cNvPicPr>
            <p:nvPr/>
          </p:nvPicPr>
          <p:blipFill>
            <a:blip r:embed="rId4"/>
            <a:srcRect l="11072" t="19159" r="68571" b="30333"/>
            <a:stretch>
              <a:fillRect/>
            </a:stretch>
          </p:blipFill>
          <p:spPr bwMode="auto">
            <a:xfrm>
              <a:off x="4452" y="905"/>
              <a:ext cx="1212" cy="1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4357" name="Rectangle 8"/>
            <p:cNvSpPr>
              <a:spLocks noChangeArrowheads="1"/>
            </p:cNvSpPr>
            <p:nvPr/>
          </p:nvSpPr>
          <p:spPr bwMode="auto">
            <a:xfrm>
              <a:off x="4464" y="1248"/>
              <a:ext cx="1200" cy="288"/>
            </a:xfrm>
            <a:prstGeom prst="rect">
              <a:avLst/>
            </a:prstGeom>
            <a:noFill/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358" name="AutoShape 9"/>
            <p:cNvSpPr>
              <a:spLocks noChangeArrowheads="1"/>
            </p:cNvSpPr>
            <p:nvPr/>
          </p:nvSpPr>
          <p:spPr bwMode="auto">
            <a:xfrm>
              <a:off x="4464" y="768"/>
              <a:ext cx="1200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rPr>
                <a:t>NFPG data</a:t>
              </a:r>
            </a:p>
          </p:txBody>
        </p:sp>
      </p:grpSp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5"/>
          <a:srcRect l="23492" t="50032" r="50945" b="26961"/>
          <a:stretch>
            <a:fillRect/>
          </a:stretch>
        </p:blipFill>
        <p:spPr bwMode="auto">
          <a:xfrm>
            <a:off x="6829425" y="4267200"/>
            <a:ext cx="1828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6829425" y="4686300"/>
            <a:ext cx="1905000" cy="3810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6829425" y="4038600"/>
            <a:ext cx="1828800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iOEAAA data</a:t>
            </a:r>
          </a:p>
        </p:txBody>
      </p: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7058025" y="2628900"/>
            <a:ext cx="1524000" cy="3048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7210425" y="2552700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FF00"/>
                </a:solidFill>
                <a:latin typeface="Tahoma" charset="0"/>
              </a:rPr>
              <a:t>?</a:t>
            </a:r>
          </a:p>
        </p:txBody>
      </p:sp>
      <p:sp>
        <p:nvSpPr>
          <p:cNvPr id="14348" name="Text Box 19"/>
          <p:cNvSpPr txBox="1">
            <a:spLocks noChangeArrowheads="1"/>
          </p:cNvSpPr>
          <p:nvPr/>
        </p:nvSpPr>
        <p:spPr bwMode="auto">
          <a:xfrm>
            <a:off x="10029825" y="3086100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FF00"/>
                </a:solidFill>
                <a:latin typeface="Tahoma" charset="0"/>
              </a:rPr>
              <a:t>?</a:t>
            </a:r>
          </a:p>
        </p:txBody>
      </p:sp>
      <p:sp>
        <p:nvSpPr>
          <p:cNvPr id="14349" name="Text Box 20"/>
          <p:cNvSpPr txBox="1">
            <a:spLocks noChangeArrowheads="1"/>
          </p:cNvSpPr>
          <p:nvPr/>
        </p:nvSpPr>
        <p:spPr bwMode="auto">
          <a:xfrm>
            <a:off x="8453439" y="4610100"/>
            <a:ext cx="35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FF00"/>
                </a:solidFill>
                <a:latin typeface="Tahoma" charset="0"/>
              </a:rPr>
              <a:t>?</a:t>
            </a:r>
          </a:p>
        </p:txBody>
      </p:sp>
      <p:sp>
        <p:nvSpPr>
          <p:cNvPr id="14350" name="Line 21"/>
          <p:cNvSpPr>
            <a:spLocks noChangeShapeType="1"/>
          </p:cNvSpPr>
          <p:nvPr/>
        </p:nvSpPr>
        <p:spPr bwMode="auto">
          <a:xfrm flipV="1">
            <a:off x="7362825" y="27813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4351" name="Line 22"/>
          <p:cNvSpPr>
            <a:spLocks noChangeShapeType="1"/>
          </p:cNvSpPr>
          <p:nvPr/>
        </p:nvSpPr>
        <p:spPr bwMode="auto">
          <a:xfrm flipV="1">
            <a:off x="7515225" y="3314700"/>
            <a:ext cx="990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charset="0"/>
              <a:ea typeface="MS PGothic" charset="-128"/>
            </a:endParaRPr>
          </a:p>
        </p:txBody>
      </p:sp>
      <p:sp>
        <p:nvSpPr>
          <p:cNvPr id="14352" name="Line 23"/>
          <p:cNvSpPr>
            <a:spLocks noChangeShapeType="1"/>
          </p:cNvSpPr>
          <p:nvPr/>
        </p:nvSpPr>
        <p:spPr bwMode="auto">
          <a:xfrm>
            <a:off x="7362825" y="3771900"/>
            <a:ext cx="838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charset="0"/>
              <a:ea typeface="MS PGothic" charset="-128"/>
            </a:endParaRPr>
          </a:p>
        </p:txBody>
      </p:sp>
      <p:grpSp>
        <p:nvGrpSpPr>
          <p:cNvPr id="17425" name="Group 24"/>
          <p:cNvGrpSpPr>
            <a:grpSpLocks/>
          </p:cNvGrpSpPr>
          <p:nvPr/>
        </p:nvGrpSpPr>
        <p:grpSpPr bwMode="auto">
          <a:xfrm>
            <a:off x="6524625" y="3009900"/>
            <a:ext cx="1066800" cy="914400"/>
            <a:chOff x="3312" y="1200"/>
            <a:chExt cx="672" cy="576"/>
          </a:xfrm>
        </p:grpSpPr>
        <p:sp>
          <p:nvSpPr>
            <p:cNvPr id="14354" name="AutoShape 25"/>
            <p:cNvSpPr>
              <a:spLocks noChangeArrowheads="1"/>
            </p:cNvSpPr>
            <p:nvPr/>
          </p:nvSpPr>
          <p:spPr bwMode="auto">
            <a:xfrm>
              <a:off x="3312" y="1200"/>
              <a:ext cx="619" cy="576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7C8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800000"/>
              </a:solidFill>
              <a:miter lim="800000"/>
              <a:headEnd/>
              <a:tailEnd/>
            </a:ln>
            <a:effectLst>
              <a:outerShdw blurRad="63500" dist="68392" dir="12108085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355" name="Text Box 26"/>
            <p:cNvSpPr txBox="1">
              <a:spLocks noChangeArrowheads="1"/>
            </p:cNvSpPr>
            <p:nvPr/>
          </p:nvSpPr>
          <p:spPr bwMode="auto">
            <a:xfrm>
              <a:off x="3356" y="1248"/>
              <a:ext cx="628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>
                  <a:solidFill>
                    <a:srgbClr val="FFFFFF"/>
                  </a:solidFill>
                  <a:latin typeface="Tahoma" charset="0"/>
                </a:rPr>
                <a:t>Which data is correct?!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7666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801" y="227013"/>
            <a:ext cx="8061325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000" dirty="0">
                <a:ea typeface="ＭＳ Ｐゴシック" charset="0"/>
                <a:cs typeface="+mj-cs"/>
              </a:rPr>
              <a:t>Airport Data Users</a:t>
            </a:r>
          </a:p>
        </p:txBody>
      </p:sp>
    </p:spTree>
    <p:extLst>
      <p:ext uri="{BB962C8B-B14F-4D97-AF65-F5344CB8AC3E}">
        <p14:creationId xmlns:p14="http://schemas.microsoft.com/office/powerpoint/2010/main" val="300279703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dirty="0">
                <a:ea typeface="ＭＳ Ｐゴシック" charset="0"/>
                <a:cs typeface="+mj-cs"/>
              </a:rPr>
              <a:t>FAA/Airport Sponsor Roles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082801" y="1360489"/>
            <a:ext cx="8050213" cy="4860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16165D"/>
                </a:solidFill>
              </a:rPr>
              <a:t>FAA Region/ADO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16165D"/>
                </a:solidFill>
              </a:rPr>
              <a:t>Familiarize sponsors with AGIS requirements and funding eligibility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16165D"/>
                </a:solidFill>
              </a:rPr>
              <a:t>Include AGIS in grant offer transmittal letters/special conditions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16165D"/>
                </a:solidFill>
              </a:rPr>
              <a:t>Review and approve AGIS Statements of Work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16165D"/>
                </a:solidFill>
              </a:rPr>
              <a:t>Review and approve eALPs (when implemented)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16165D"/>
                </a:solidFill>
              </a:rPr>
              <a:t>Airport Sponsors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16165D"/>
                </a:solidFill>
              </a:rPr>
              <a:t>Issue RFQ and select AGIS consultant IAW AC 150/4100-14D 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16165D"/>
                </a:solidFill>
              </a:rPr>
              <a:t>Discuss data collection and project scope with consultant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16165D"/>
                </a:solidFill>
              </a:rPr>
              <a:t>Request FAA review and approval of AGIS Statements of Work, Geodetic Control Plans, Survey and Quality Control Plans, and Imagery Plans</a:t>
            </a:r>
            <a:endParaRPr lang="en-US" altLang="en-US" sz="1600">
              <a:solidFill>
                <a:srgbClr val="16165D"/>
              </a:solidFill>
            </a:endParaRP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16165D"/>
                </a:solidFill>
              </a:rPr>
              <a:t>Submit survey data via AGIS in accordance with AC 150/5300-18</a:t>
            </a:r>
          </a:p>
          <a:p>
            <a:pPr lvl="1" eaLnBrk="1" hangingPunct="1">
              <a:buFontTx/>
              <a:buNone/>
              <a:defRPr/>
            </a:pPr>
            <a:endParaRPr lang="en-US" altLang="en-US">
              <a:solidFill>
                <a:srgbClr val="161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4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0" y="411163"/>
            <a:ext cx="7011988" cy="10779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ea typeface="ＭＳ Ｐゴシック" charset="0"/>
                <a:cs typeface="+mj-cs"/>
              </a:rPr>
              <a:t>Which Airports Are Subject to AGIS?</a:t>
            </a:r>
            <a:br>
              <a:rPr lang="en-US" sz="3000" dirty="0">
                <a:ea typeface="ＭＳ Ｐゴシック" charset="0"/>
                <a:cs typeface="+mj-cs"/>
              </a:rPr>
            </a:br>
            <a:r>
              <a:rPr lang="en-US" sz="3000" dirty="0">
                <a:ea typeface="ＭＳ Ｐゴシック" charset="0"/>
                <a:cs typeface="+mj-cs"/>
              </a:rPr>
              <a:t>(Safety Critical Data)</a:t>
            </a:r>
          </a:p>
        </p:txBody>
      </p:sp>
      <p:sp>
        <p:nvSpPr>
          <p:cNvPr id="15363" name="Content Placeholder 1"/>
          <p:cNvSpPr>
            <a:spLocks noGrp="1"/>
          </p:cNvSpPr>
          <p:nvPr>
            <p:ph idx="1"/>
          </p:nvPr>
        </p:nvSpPr>
        <p:spPr>
          <a:xfrm>
            <a:off x="1968500" y="1631950"/>
            <a:ext cx="8331200" cy="4110038"/>
          </a:xfrm>
        </p:spPr>
        <p:txBody>
          <a:bodyPr/>
          <a:lstStyle/>
          <a:p>
            <a:pPr>
              <a:defRPr/>
            </a:pP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+mn-cs"/>
              </a:rPr>
              <a:t>All NPIAS airports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+mn-cs"/>
              </a:rPr>
              <a:t> are required to comply with AGIS as follows:  </a:t>
            </a:r>
          </a:p>
          <a:p>
            <a:pPr lvl="1">
              <a:buFont typeface="Courier New" charset="0"/>
              <a:buChar char="o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Obstruction surveys used for the development of new/changed instrument approach procedures</a:t>
            </a:r>
          </a:p>
          <a:p>
            <a:pPr lvl="1">
              <a:buFont typeface="Courier New" charset="0"/>
              <a:buChar char="o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Surveys for projects that change safety-critical data.  Common examples of safety-critical data are:</a:t>
            </a:r>
          </a:p>
          <a:p>
            <a:pPr lvl="2">
              <a:buFont typeface="Lucida Grande"/>
              <a:buChar char="-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Extend/shorten runway or relocate runway end</a:t>
            </a:r>
          </a:p>
          <a:p>
            <a:pPr lvl="2">
              <a:buFont typeface="Lucida Grande"/>
              <a:buChar char="-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Modify runway profile</a:t>
            </a:r>
          </a:p>
          <a:p>
            <a:pPr lvl="2">
              <a:buFont typeface="Lucida Grande"/>
              <a:buChar char="-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Install/relocate NAVAID</a:t>
            </a:r>
          </a:p>
          <a:p>
            <a:pPr lvl="2">
              <a:buFont typeface="Lucida Grande"/>
              <a:buChar char="-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Obstructions</a:t>
            </a:r>
          </a:p>
          <a:p>
            <a:pPr lvl="2">
              <a:buFont typeface="Lucida Grande"/>
              <a:buChar char="-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Add/modify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stopway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 or EMAS</a:t>
            </a:r>
          </a:p>
          <a:p>
            <a:pPr lvl="2">
              <a:buFont typeface="Arial" panose="020B0604020202020204" pitchFamily="34" charset="0"/>
              <a:buChar char="−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Other data (see AC 150/5300-18B, Para 4.1.3 and Transition Policy Table 1)</a:t>
            </a:r>
          </a:p>
        </p:txBody>
      </p:sp>
    </p:spTree>
    <p:extLst>
      <p:ext uri="{BB962C8B-B14F-4D97-AF65-F5344CB8AC3E}">
        <p14:creationId xmlns:p14="http://schemas.microsoft.com/office/powerpoint/2010/main" val="147110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003426" y="1827213"/>
            <a:ext cx="8050213" cy="3327400"/>
          </a:xfrm>
        </p:spPr>
        <p:txBody>
          <a:bodyPr/>
          <a:lstStyle/>
          <a:p>
            <a:pPr>
              <a:defRPr/>
            </a:pPr>
            <a:r>
              <a:rPr lang="en-US" altLang="en-US" sz="2400">
                <a:solidFill>
                  <a:srgbClr val="16165D"/>
                </a:solidFill>
              </a:rPr>
              <a:t>Basic Rule of Thumb for non-safety critical data: Does the project affect data on the ALP?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16165D"/>
                </a:solidFill>
              </a:rPr>
              <a:t>Construct/reconstruct apron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16165D"/>
                </a:solidFill>
              </a:rPr>
              <a:t>Building construction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16165D"/>
                </a:solidFill>
              </a:rPr>
              <a:t>Install fencing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16165D"/>
                </a:solidFill>
              </a:rPr>
              <a:t>Install/replace jet bridge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16165D"/>
                </a:solidFill>
              </a:rPr>
              <a:t>AIP-funded wetlands, wildlife habitat, or other environmental mapping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altLang="en-US" sz="1800">
                <a:solidFill>
                  <a:srgbClr val="16165D"/>
                </a:solidFill>
              </a:rPr>
              <a:t>Other (See AC 150/5300-18B and Transition Policy, Table 2)</a:t>
            </a:r>
          </a:p>
          <a:p>
            <a:pPr lvl="1">
              <a:buFontTx/>
              <a:buNone/>
              <a:defRPr/>
            </a:pPr>
            <a:endParaRPr lang="en-US" altLang="en-US" sz="1800">
              <a:solidFill>
                <a:srgbClr val="16165D"/>
              </a:solidFill>
            </a:endParaRPr>
          </a:p>
          <a:p>
            <a:pPr lvl="1">
              <a:buFontTx/>
              <a:buNone/>
              <a:defRPr/>
            </a:pPr>
            <a:endParaRPr lang="en-US" altLang="en-US" sz="1800">
              <a:solidFill>
                <a:srgbClr val="16165D"/>
              </a:solidFill>
            </a:endParaRPr>
          </a:p>
          <a:p>
            <a:pPr lvl="1">
              <a:defRPr/>
            </a:pPr>
            <a:endParaRPr lang="en-US" altLang="en-US">
              <a:solidFill>
                <a:srgbClr val="16165D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03426" y="439738"/>
            <a:ext cx="8050213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1D2F68"/>
                </a:solidFill>
                <a:latin typeface="Arial" pitchFamily="34" charset="0"/>
              </a:rPr>
              <a:t>Which Airports Are Subject to AGIS?</a:t>
            </a:r>
            <a:br>
              <a:rPr lang="en-US" sz="3000" b="1" dirty="0">
                <a:solidFill>
                  <a:srgbClr val="1D2F68"/>
                </a:solidFill>
                <a:latin typeface="Arial" pitchFamily="34" charset="0"/>
              </a:rPr>
            </a:br>
            <a:r>
              <a:rPr lang="en-US" sz="3000" b="1" dirty="0">
                <a:solidFill>
                  <a:srgbClr val="1D2F68"/>
                </a:solidFill>
                <a:latin typeface="Arial" pitchFamily="34" charset="0"/>
              </a:rPr>
              <a:t>(Non-Safety Critical Data)</a:t>
            </a:r>
          </a:p>
        </p:txBody>
      </p:sp>
    </p:spTree>
    <p:extLst>
      <p:ext uri="{BB962C8B-B14F-4D97-AF65-F5344CB8AC3E}">
        <p14:creationId xmlns:p14="http://schemas.microsoft.com/office/powerpoint/2010/main" val="144607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A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AA" id="{CCD9FB3C-7700-4B1B-A6DA-16E2AF2B6795}" vid="{7FAE8C0D-6EAF-407D-9F53-39F5201709B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20555</TotalTime>
  <Words>1920</Words>
  <Application>Microsoft Office PowerPoint</Application>
  <PresentationFormat>Custom</PresentationFormat>
  <Paragraphs>274</Paragraphs>
  <Slides>31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1_Custom Design</vt:lpstr>
      <vt:lpstr>Default Design</vt:lpstr>
      <vt:lpstr>TAA</vt:lpstr>
      <vt:lpstr>Airports GIS Consultant  Panel Discussion</vt:lpstr>
      <vt:lpstr>Jamal R. Stovall, GISP</vt:lpstr>
      <vt:lpstr>Airports Southern Region</vt:lpstr>
      <vt:lpstr>Overview</vt:lpstr>
      <vt:lpstr>Why AGIS?</vt:lpstr>
      <vt:lpstr>Airport Data Users</vt:lpstr>
      <vt:lpstr>FAA/Airport Sponsor Roles</vt:lpstr>
      <vt:lpstr>Which Airports Are Subject to AGIS? (Safety Critical Data)</vt:lpstr>
      <vt:lpstr>PowerPoint Presentation</vt:lpstr>
      <vt:lpstr>PowerPoint Presentation</vt:lpstr>
      <vt:lpstr>Imagery Requirements</vt:lpstr>
      <vt:lpstr>AGIS – Next Steps</vt:lpstr>
      <vt:lpstr>AGIS – Modification of Standards (MoS) Coordination Tool</vt:lpstr>
      <vt:lpstr>AGIS – Electronic Airport Layout Plan (eALP)</vt:lpstr>
      <vt:lpstr>Training</vt:lpstr>
      <vt:lpstr>Paul Perry</vt:lpstr>
      <vt:lpstr>Q&amp;A</vt:lpstr>
      <vt:lpstr>Eric Risner, PS, IAM, PMP</vt:lpstr>
      <vt:lpstr>Airports GIS Mystification</vt:lpstr>
      <vt:lpstr>FAA AC -18 Process</vt:lpstr>
      <vt:lpstr>AGIS Workflow</vt:lpstr>
      <vt:lpstr>Keys to Success</vt:lpstr>
      <vt:lpstr>FAA AGIS Maintenance Issues</vt:lpstr>
      <vt:lpstr>Airports GIS Cost Mystification</vt:lpstr>
      <vt:lpstr>Costs – Airports (GA)</vt:lpstr>
      <vt:lpstr>Bob Vander Meer</vt:lpstr>
      <vt:lpstr>The cost comparison</vt:lpstr>
      <vt:lpstr>The cost comparison con’t</vt:lpstr>
      <vt:lpstr>The cost comparison con’t</vt:lpstr>
      <vt:lpstr>The cost comparison con’t</vt:lpstr>
      <vt:lpstr>The cost comparison con’t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Airport Manager</dc:creator>
  <cp:lastModifiedBy>Paul Perry</cp:lastModifiedBy>
  <cp:revision>245</cp:revision>
  <dcterms:created xsi:type="dcterms:W3CDTF">2014-02-24T16:13:39Z</dcterms:created>
  <dcterms:modified xsi:type="dcterms:W3CDTF">2017-03-28T19:09:58Z</dcterms:modified>
</cp:coreProperties>
</file>