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1" r:id="rId1"/>
    <p:sldMasterId id="2147483661" r:id="rId2"/>
  </p:sldMasterIdLst>
  <p:notesMasterIdLst>
    <p:notesMasterId r:id="rId21"/>
  </p:notesMasterIdLst>
  <p:handoutMasterIdLst>
    <p:handoutMasterId r:id="rId22"/>
  </p:handoutMasterIdLst>
  <p:sldIdLst>
    <p:sldId id="273" r:id="rId3"/>
    <p:sldId id="275" r:id="rId4"/>
    <p:sldId id="276" r:id="rId5"/>
    <p:sldId id="293" r:id="rId6"/>
    <p:sldId id="281" r:id="rId7"/>
    <p:sldId id="298" r:id="rId8"/>
    <p:sldId id="282" r:id="rId9"/>
    <p:sldId id="304" r:id="rId10"/>
    <p:sldId id="309" r:id="rId11"/>
    <p:sldId id="305" r:id="rId12"/>
    <p:sldId id="306" r:id="rId13"/>
    <p:sldId id="307" r:id="rId14"/>
    <p:sldId id="280" r:id="rId15"/>
    <p:sldId id="295" r:id="rId16"/>
    <p:sldId id="300" r:id="rId17"/>
    <p:sldId id="303" r:id="rId18"/>
    <p:sldId id="286" r:id="rId19"/>
    <p:sldId id="287" r:id="rId20"/>
  </p:sldIdLst>
  <p:sldSz cx="9144000" cy="5143500" type="screen16x9"/>
  <p:notesSz cx="6858000" cy="92964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5B53"/>
    <a:srgbClr val="CCD4CA"/>
    <a:srgbClr val="CCECFF"/>
    <a:srgbClr val="DDDDDD"/>
    <a:srgbClr val="005DA2"/>
    <a:srgbClr val="1D2F68"/>
    <a:srgbClr val="FF0000"/>
    <a:srgbClr val="FFFF99"/>
    <a:srgbClr val="FFCC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8993" autoAdjust="0"/>
  </p:normalViewPr>
  <p:slideViewPr>
    <p:cSldViewPr snapToGrid="0">
      <p:cViewPr>
        <p:scale>
          <a:sx n="100" d="100"/>
          <a:sy n="100" d="100"/>
        </p:scale>
        <p:origin x="-984" y="18"/>
      </p:cViewPr>
      <p:guideLst>
        <p:guide orient="horz" pos="765"/>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cs typeface="+mn-cs"/>
              </a:defRPr>
            </a:lvl1pPr>
          </a:lstStyle>
          <a:p>
            <a:pPr>
              <a:defRPr/>
            </a:pPr>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cs typeface="+mn-cs"/>
              </a:defRPr>
            </a:lvl1pPr>
          </a:lstStyle>
          <a:p>
            <a:pPr>
              <a:defRPr/>
            </a:pPr>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cs typeface="+mn-cs"/>
              </a:defRPr>
            </a:lvl1pPr>
          </a:lstStyle>
          <a:p>
            <a:pPr>
              <a:defRPr/>
            </a:pPr>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cs typeface="+mn-cs"/>
              </a:defRPr>
            </a:lvl1pPr>
          </a:lstStyle>
          <a:p>
            <a:pPr>
              <a:defRPr/>
            </a:pPr>
            <a:fld id="{AF332884-8213-44C9-BBC0-3746BD4E57F0}" type="slidenum">
              <a:rPr lang="en-US"/>
              <a:pPr>
                <a:defRPr/>
              </a:pPr>
              <a:t>‹#›</a:t>
            </a:fld>
            <a:endParaRPr lang="en-US" dirty="0"/>
          </a:p>
        </p:txBody>
      </p:sp>
    </p:spTree>
    <p:extLst>
      <p:ext uri="{BB962C8B-B14F-4D97-AF65-F5344CB8AC3E}">
        <p14:creationId xmlns:p14="http://schemas.microsoft.com/office/powerpoint/2010/main" val="2847899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cs typeface="+mn-cs"/>
              </a:defRPr>
            </a:lvl1pPr>
          </a:lstStyle>
          <a:p>
            <a:pPr>
              <a:defRPr/>
            </a:pPr>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cs typeface="+mn-cs"/>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cs typeface="+mn-cs"/>
              </a:defRPr>
            </a:lvl1pPr>
          </a:lstStyle>
          <a:p>
            <a:pPr>
              <a:defRPr/>
            </a:pPr>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cs typeface="+mn-cs"/>
              </a:defRPr>
            </a:lvl1pPr>
          </a:lstStyle>
          <a:p>
            <a:pPr>
              <a:defRPr/>
            </a:pPr>
            <a:fld id="{E4E14A59-4887-4545-BE4A-4B142F0722B5}" type="slidenum">
              <a:rPr lang="en-US"/>
              <a:pPr>
                <a:defRPr/>
              </a:pPr>
              <a:t>‹#›</a:t>
            </a:fld>
            <a:endParaRPr lang="en-US" dirty="0"/>
          </a:p>
        </p:txBody>
      </p:sp>
    </p:spTree>
    <p:extLst>
      <p:ext uri="{BB962C8B-B14F-4D97-AF65-F5344CB8AC3E}">
        <p14:creationId xmlns:p14="http://schemas.microsoft.com/office/powerpoint/2010/main" val="32181913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p:txBody>
          <a:bodyPr/>
          <a:lstStyle>
            <a:lvl1pPr defTabSz="911225" eaLnBrk="0" hangingPunct="0">
              <a:spcBef>
                <a:spcPct val="50000"/>
              </a:spcBef>
              <a:buChar char="•"/>
              <a:defRPr sz="2400">
                <a:solidFill>
                  <a:schemeClr val="tx1"/>
                </a:solidFill>
                <a:latin typeface="Arial" pitchFamily="34" charset="0"/>
              </a:defRPr>
            </a:lvl1pPr>
            <a:lvl2pPr marL="742950" indent="-285750" defTabSz="911225" eaLnBrk="0" hangingPunct="0">
              <a:spcBef>
                <a:spcPct val="50000"/>
              </a:spcBef>
              <a:buChar char="•"/>
              <a:defRPr sz="2400">
                <a:solidFill>
                  <a:schemeClr val="tx1"/>
                </a:solidFill>
                <a:latin typeface="Arial" pitchFamily="34" charset="0"/>
              </a:defRPr>
            </a:lvl2pPr>
            <a:lvl3pPr marL="1143000" indent="-228600" defTabSz="911225" eaLnBrk="0" hangingPunct="0">
              <a:spcBef>
                <a:spcPct val="50000"/>
              </a:spcBef>
              <a:buChar char="•"/>
              <a:defRPr sz="2400">
                <a:solidFill>
                  <a:schemeClr val="tx1"/>
                </a:solidFill>
                <a:latin typeface="Arial" pitchFamily="34" charset="0"/>
              </a:defRPr>
            </a:lvl3pPr>
            <a:lvl4pPr marL="1600200" indent="-228600" defTabSz="911225" eaLnBrk="0" hangingPunct="0">
              <a:spcBef>
                <a:spcPct val="50000"/>
              </a:spcBef>
              <a:buChar char="•"/>
              <a:defRPr sz="2400">
                <a:solidFill>
                  <a:schemeClr val="tx1"/>
                </a:solidFill>
                <a:latin typeface="Arial" pitchFamily="34" charset="0"/>
              </a:defRPr>
            </a:lvl4pPr>
            <a:lvl5pPr marL="2057400" indent="-228600" defTabSz="911225" eaLnBrk="0" hangingPunct="0">
              <a:spcBef>
                <a:spcPct val="50000"/>
              </a:spcBef>
              <a:buChar char="•"/>
              <a:defRPr sz="2400">
                <a:solidFill>
                  <a:schemeClr val="tx1"/>
                </a:solidFill>
                <a:latin typeface="Arial" pitchFamily="34" charset="0"/>
              </a:defRPr>
            </a:lvl5pPr>
            <a:lvl6pPr marL="2514600" indent="-228600" defTabSz="911225" eaLnBrk="0" fontAlgn="base" hangingPunct="0">
              <a:spcBef>
                <a:spcPct val="50000"/>
              </a:spcBef>
              <a:spcAft>
                <a:spcPct val="0"/>
              </a:spcAft>
              <a:buChar char="•"/>
              <a:defRPr sz="2400">
                <a:solidFill>
                  <a:schemeClr val="tx1"/>
                </a:solidFill>
                <a:latin typeface="Arial" pitchFamily="34" charset="0"/>
              </a:defRPr>
            </a:lvl6pPr>
            <a:lvl7pPr marL="2971800" indent="-228600" defTabSz="911225" eaLnBrk="0" fontAlgn="base" hangingPunct="0">
              <a:spcBef>
                <a:spcPct val="50000"/>
              </a:spcBef>
              <a:spcAft>
                <a:spcPct val="0"/>
              </a:spcAft>
              <a:buChar char="•"/>
              <a:defRPr sz="2400">
                <a:solidFill>
                  <a:schemeClr val="tx1"/>
                </a:solidFill>
                <a:latin typeface="Arial" pitchFamily="34" charset="0"/>
              </a:defRPr>
            </a:lvl7pPr>
            <a:lvl8pPr marL="3429000" indent="-228600" defTabSz="911225" eaLnBrk="0" fontAlgn="base" hangingPunct="0">
              <a:spcBef>
                <a:spcPct val="50000"/>
              </a:spcBef>
              <a:spcAft>
                <a:spcPct val="0"/>
              </a:spcAft>
              <a:buChar char="•"/>
              <a:defRPr sz="2400">
                <a:solidFill>
                  <a:schemeClr val="tx1"/>
                </a:solidFill>
                <a:latin typeface="Arial" pitchFamily="34" charset="0"/>
              </a:defRPr>
            </a:lvl8pPr>
            <a:lvl9pPr marL="3886200" indent="-228600" defTabSz="911225" eaLnBrk="0" fontAlgn="base" hangingPunct="0">
              <a:spcBef>
                <a:spcPct val="50000"/>
              </a:spcBef>
              <a:spcAft>
                <a:spcPct val="0"/>
              </a:spcAft>
              <a:buChar char="•"/>
              <a:defRPr sz="2400">
                <a:solidFill>
                  <a:schemeClr val="tx1"/>
                </a:solidFill>
                <a:latin typeface="Arial" pitchFamily="34" charset="0"/>
              </a:defRPr>
            </a:lvl9pPr>
          </a:lstStyle>
          <a:p>
            <a:pPr eaLnBrk="1" hangingPunct="1">
              <a:spcBef>
                <a:spcPct val="0"/>
              </a:spcBef>
              <a:buFontTx/>
              <a:buNone/>
              <a:defRPr/>
            </a:pPr>
            <a:fld id="{BA9B7C70-EA15-4C70-86BC-465ECE80CA1D}" type="slidenum">
              <a:rPr lang="en-US" altLang="en-US" sz="1200" smtClean="0">
                <a:latin typeface="Times New Roman" pitchFamily="18" charset="0"/>
              </a:rPr>
              <a:pPr eaLnBrk="1" hangingPunct="1">
                <a:spcBef>
                  <a:spcPct val="0"/>
                </a:spcBef>
                <a:buFontTx/>
                <a:buNone/>
                <a:defRPr/>
              </a:pPr>
              <a:t>1</a:t>
            </a:fld>
            <a:endParaRPr lang="en-US" altLang="en-US" sz="1200" dirty="0" smtClean="0">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US" altLang="en-US" dirty="0" smtClean="0"/>
              <a:t>Compliance</a:t>
            </a:r>
            <a:r>
              <a:rPr lang="en-US" altLang="en-US" baseline="0" dirty="0" smtClean="0"/>
              <a:t> is an FAA Division – concentrates on the obligations that an airport agrees to by accepting federal grants.</a:t>
            </a:r>
          </a:p>
          <a:p>
            <a:pPr eaLnBrk="1" hangingPunct="1"/>
            <a:r>
              <a:rPr lang="en-US" altLang="en-US" baseline="0" dirty="0" smtClean="0"/>
              <a:t>Steps in when an issue or allegation comes up when people believe the airport is not following.</a:t>
            </a:r>
          </a:p>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E14A59-4887-4545-BE4A-4B142F0722B5}" type="slidenum">
              <a:rPr lang="en-US" smtClean="0"/>
              <a:pPr>
                <a:defRPr/>
              </a:pPr>
              <a:t>11</a:t>
            </a:fld>
            <a:endParaRPr lang="en-US" dirty="0"/>
          </a:p>
        </p:txBody>
      </p:sp>
    </p:spTree>
    <p:extLst>
      <p:ext uri="{BB962C8B-B14F-4D97-AF65-F5344CB8AC3E}">
        <p14:creationId xmlns:p14="http://schemas.microsoft.com/office/powerpoint/2010/main" val="416979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E14A59-4887-4545-BE4A-4B142F0722B5}" type="slidenum">
              <a:rPr lang="en-US" smtClean="0"/>
              <a:pPr>
                <a:defRPr/>
              </a:pPr>
              <a:t>12</a:t>
            </a:fld>
            <a:endParaRPr lang="en-US" dirty="0"/>
          </a:p>
        </p:txBody>
      </p:sp>
    </p:spTree>
    <p:extLst>
      <p:ext uri="{BB962C8B-B14F-4D97-AF65-F5344CB8AC3E}">
        <p14:creationId xmlns:p14="http://schemas.microsoft.com/office/powerpoint/2010/main" val="4037817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lvl1pPr defTabSz="911225" eaLnBrk="0" hangingPunct="0">
              <a:spcBef>
                <a:spcPct val="50000"/>
              </a:spcBef>
              <a:buChar char="•"/>
              <a:defRPr sz="2400">
                <a:solidFill>
                  <a:schemeClr val="tx1"/>
                </a:solidFill>
                <a:latin typeface="Arial" pitchFamily="34" charset="0"/>
              </a:defRPr>
            </a:lvl1pPr>
            <a:lvl2pPr marL="742950" indent="-285750" defTabSz="911225" eaLnBrk="0" hangingPunct="0">
              <a:spcBef>
                <a:spcPct val="50000"/>
              </a:spcBef>
              <a:buChar char="•"/>
              <a:defRPr sz="2400">
                <a:solidFill>
                  <a:schemeClr val="tx1"/>
                </a:solidFill>
                <a:latin typeface="Arial" pitchFamily="34" charset="0"/>
              </a:defRPr>
            </a:lvl2pPr>
            <a:lvl3pPr marL="1143000" indent="-228600" defTabSz="911225" eaLnBrk="0" hangingPunct="0">
              <a:spcBef>
                <a:spcPct val="50000"/>
              </a:spcBef>
              <a:buChar char="•"/>
              <a:defRPr sz="2400">
                <a:solidFill>
                  <a:schemeClr val="tx1"/>
                </a:solidFill>
                <a:latin typeface="Arial" pitchFamily="34" charset="0"/>
              </a:defRPr>
            </a:lvl3pPr>
            <a:lvl4pPr marL="1600200" indent="-228600" defTabSz="911225" eaLnBrk="0" hangingPunct="0">
              <a:spcBef>
                <a:spcPct val="50000"/>
              </a:spcBef>
              <a:buChar char="•"/>
              <a:defRPr sz="2400">
                <a:solidFill>
                  <a:schemeClr val="tx1"/>
                </a:solidFill>
                <a:latin typeface="Arial" pitchFamily="34" charset="0"/>
              </a:defRPr>
            </a:lvl4pPr>
            <a:lvl5pPr marL="2057400" indent="-228600" defTabSz="911225" eaLnBrk="0" hangingPunct="0">
              <a:spcBef>
                <a:spcPct val="50000"/>
              </a:spcBef>
              <a:buChar char="•"/>
              <a:defRPr sz="2400">
                <a:solidFill>
                  <a:schemeClr val="tx1"/>
                </a:solidFill>
                <a:latin typeface="Arial" pitchFamily="34" charset="0"/>
              </a:defRPr>
            </a:lvl5pPr>
            <a:lvl6pPr marL="2514600" indent="-228600" defTabSz="911225" eaLnBrk="0" fontAlgn="base" hangingPunct="0">
              <a:spcBef>
                <a:spcPct val="50000"/>
              </a:spcBef>
              <a:spcAft>
                <a:spcPct val="0"/>
              </a:spcAft>
              <a:buChar char="•"/>
              <a:defRPr sz="2400">
                <a:solidFill>
                  <a:schemeClr val="tx1"/>
                </a:solidFill>
                <a:latin typeface="Arial" pitchFamily="34" charset="0"/>
              </a:defRPr>
            </a:lvl6pPr>
            <a:lvl7pPr marL="2971800" indent="-228600" defTabSz="911225" eaLnBrk="0" fontAlgn="base" hangingPunct="0">
              <a:spcBef>
                <a:spcPct val="50000"/>
              </a:spcBef>
              <a:spcAft>
                <a:spcPct val="0"/>
              </a:spcAft>
              <a:buChar char="•"/>
              <a:defRPr sz="2400">
                <a:solidFill>
                  <a:schemeClr val="tx1"/>
                </a:solidFill>
                <a:latin typeface="Arial" pitchFamily="34" charset="0"/>
              </a:defRPr>
            </a:lvl7pPr>
            <a:lvl8pPr marL="3429000" indent="-228600" defTabSz="911225" eaLnBrk="0" fontAlgn="base" hangingPunct="0">
              <a:spcBef>
                <a:spcPct val="50000"/>
              </a:spcBef>
              <a:spcAft>
                <a:spcPct val="0"/>
              </a:spcAft>
              <a:buChar char="•"/>
              <a:defRPr sz="2400">
                <a:solidFill>
                  <a:schemeClr val="tx1"/>
                </a:solidFill>
                <a:latin typeface="Arial" pitchFamily="34" charset="0"/>
              </a:defRPr>
            </a:lvl8pPr>
            <a:lvl9pPr marL="3886200" indent="-228600" defTabSz="911225" eaLnBrk="0" fontAlgn="base" hangingPunct="0">
              <a:spcBef>
                <a:spcPct val="50000"/>
              </a:spcBef>
              <a:spcAft>
                <a:spcPct val="0"/>
              </a:spcAft>
              <a:buChar char="•"/>
              <a:defRPr sz="2400">
                <a:solidFill>
                  <a:schemeClr val="tx1"/>
                </a:solidFill>
                <a:latin typeface="Arial" pitchFamily="34" charset="0"/>
              </a:defRPr>
            </a:lvl9pPr>
          </a:lstStyle>
          <a:p>
            <a:pPr eaLnBrk="1" hangingPunct="1">
              <a:spcBef>
                <a:spcPct val="0"/>
              </a:spcBef>
              <a:buFontTx/>
              <a:buNone/>
              <a:defRPr/>
            </a:pPr>
            <a:fld id="{A69681F2-9278-458B-ABB8-E90E68970E05}" type="slidenum">
              <a:rPr lang="en-US" altLang="en-US" sz="1200" smtClean="0">
                <a:latin typeface="Times New Roman" pitchFamily="18" charset="0"/>
              </a:rPr>
              <a:pPr eaLnBrk="1" hangingPunct="1">
                <a:spcBef>
                  <a:spcPct val="0"/>
                </a:spcBef>
                <a:buFontTx/>
                <a:buNone/>
                <a:defRPr/>
              </a:pPr>
              <a:t>13</a:t>
            </a:fld>
            <a:endParaRPr lang="en-US" altLang="en-US" sz="1200" dirty="0" smtClean="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p:txBody>
          <a:bodyPr/>
          <a:lstStyle/>
          <a:p>
            <a:pPr eaLnBrk="1" hangingPunct="1"/>
            <a:r>
              <a:rPr lang="en-US" altLang="en-US" b="1" dirty="0" smtClean="0"/>
              <a:t>Aeronautical Activity: </a:t>
            </a:r>
            <a:r>
              <a:rPr lang="en-US" altLang="en-US" dirty="0" smtClean="0"/>
              <a:t> Any activity that involves, makes possible, or is required for the operation of aircraft or that contributes to or is required for the safety of such operations. It includes but is not limited to:  air taxi and charter operations, scheduled or nonscheduled air carrier services, pilot training, aircraft rental and sightseeing, aerial photography, crop dusting, aerial advertising and surveying, aircraft sale and service, aircraft storage, sale of aviation petroleum products, repair and maintenance of aircraft, sale aircraft parts, parachute activities, ultralight activities, sport pilot activities, military flight operations, home-built aircraft.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Fair Market Value (FMV):  </a:t>
            </a:r>
            <a:r>
              <a:rPr lang="en-US" dirty="0" smtClean="0"/>
              <a:t>The highest price estimated in terms of money that a property will bring if exposed for sale in the open market allowing a reasonable time to find a purchaser or tenant who buys or rents with knowledge of all the uses to which it is adapted and for which it is capable of being used.  (Highest and Best Use)</a:t>
            </a:r>
          </a:p>
          <a:p>
            <a:pPr eaLnBrk="1" hangingPunct="1"/>
            <a:r>
              <a:rPr lang="en-US" altLang="en-US" b="1" dirty="0" smtClean="0"/>
              <a:t>Aviation Easement:</a:t>
            </a:r>
            <a:r>
              <a:rPr lang="en-US" altLang="en-US" dirty="0" smtClean="0"/>
              <a:t>  A grant of a property interest in land over which a right of unobstructed flight in the airspace is established.</a:t>
            </a:r>
          </a:p>
          <a:p>
            <a:r>
              <a:rPr lang="en-US" altLang="en-US" b="1" dirty="0" smtClean="0"/>
              <a:t>Compatible Land Use: </a:t>
            </a:r>
            <a:r>
              <a:rPr lang="en-US" altLang="en-US" dirty="0" smtClean="0"/>
              <a:t>The coexistence of land uses surrounding the airport with airport-related activities.  Grant Assurance 21, </a:t>
            </a:r>
            <a:r>
              <a:rPr lang="en-US" altLang="en-US" i="1" dirty="0" smtClean="0"/>
              <a:t>Compatible Land Use</a:t>
            </a:r>
            <a:r>
              <a:rPr lang="en-US" altLang="en-US" dirty="0" smtClean="0"/>
              <a:t>, Sponsors are obligated to take appropriate action, to the extent reasonable, including the adoption of zoning laws, to restrict the use of land adjacent to or in the immediate vicinity of, the airport to activities and purpose compatible with normal airport operations,  including aircraft landing and takeoff.   In addition, if the project is for noise compatibility program implementation, it will not cause or permit any change in the land use, within its jurisdiction, that will reduce it compatibility, with respect to the airport, of the noise compatibility program measures upon which federal funds have been expended. </a:t>
            </a:r>
          </a:p>
          <a:p>
            <a:r>
              <a:rPr lang="en-US" altLang="en-US" b="1" dirty="0" smtClean="0"/>
              <a:t>Concurrent Land Use:  </a:t>
            </a:r>
            <a:r>
              <a:rPr lang="en-US" altLang="en-US" dirty="0" smtClean="0"/>
              <a:t>Land that can be used for more than one purpose at the same time.  For example, portions of land needed for RPZ purposes could also be used for agriculture purposes at the same time.</a:t>
            </a:r>
          </a:p>
          <a:p>
            <a:pPr>
              <a:defRPr/>
            </a:pPr>
            <a:r>
              <a:rPr lang="en-US" b="1" dirty="0" smtClean="0"/>
              <a:t>Interim Use:  </a:t>
            </a:r>
            <a:r>
              <a:rPr lang="en-US" dirty="0" smtClean="0"/>
              <a:t>Interim use of aeronautical property for nonaviation purposes.  Defined as a temporary short term (not to exceed 3 years) nonaviation use of aeronautical property conveyed to, or acquired by, the airport sponsor.</a:t>
            </a:r>
          </a:p>
          <a:p>
            <a:pPr>
              <a:defRPr/>
            </a:pPr>
            <a:r>
              <a:rPr lang="en-US" b="1" dirty="0" smtClean="0"/>
              <a:t>Long Term Lease:  </a:t>
            </a:r>
            <a:r>
              <a:rPr lang="en-US" dirty="0" smtClean="0"/>
              <a:t>A lease with a term of five (5) years or more.  Not to exceed 50 years.</a:t>
            </a:r>
          </a:p>
          <a:p>
            <a:pPr>
              <a:buFont typeface="Arial" panose="020B0604020202020204" pitchFamily="34" charset="0"/>
              <a:buNone/>
              <a:defRPr/>
            </a:pPr>
            <a:endParaRPr lang="en-US" dirty="0" smtClean="0"/>
          </a:p>
          <a:p>
            <a:pPr eaLnBrk="1" hangingPunct="1">
              <a:defRPr/>
            </a:pPr>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lvl1pPr defTabSz="911225" eaLnBrk="0" hangingPunct="0">
              <a:spcBef>
                <a:spcPct val="50000"/>
              </a:spcBef>
              <a:buChar char="•"/>
              <a:defRPr sz="2400">
                <a:solidFill>
                  <a:schemeClr val="tx1"/>
                </a:solidFill>
                <a:latin typeface="Arial" pitchFamily="34" charset="0"/>
              </a:defRPr>
            </a:lvl1pPr>
            <a:lvl2pPr marL="742950" indent="-285750" defTabSz="911225" eaLnBrk="0" hangingPunct="0">
              <a:spcBef>
                <a:spcPct val="50000"/>
              </a:spcBef>
              <a:buChar char="•"/>
              <a:defRPr sz="2400">
                <a:solidFill>
                  <a:schemeClr val="tx1"/>
                </a:solidFill>
                <a:latin typeface="Arial" pitchFamily="34" charset="0"/>
              </a:defRPr>
            </a:lvl2pPr>
            <a:lvl3pPr marL="1143000" indent="-228600" defTabSz="911225" eaLnBrk="0" hangingPunct="0">
              <a:spcBef>
                <a:spcPct val="50000"/>
              </a:spcBef>
              <a:buChar char="•"/>
              <a:defRPr sz="2400">
                <a:solidFill>
                  <a:schemeClr val="tx1"/>
                </a:solidFill>
                <a:latin typeface="Arial" pitchFamily="34" charset="0"/>
              </a:defRPr>
            </a:lvl3pPr>
            <a:lvl4pPr marL="1600200" indent="-228600" defTabSz="911225" eaLnBrk="0" hangingPunct="0">
              <a:spcBef>
                <a:spcPct val="50000"/>
              </a:spcBef>
              <a:buChar char="•"/>
              <a:defRPr sz="2400">
                <a:solidFill>
                  <a:schemeClr val="tx1"/>
                </a:solidFill>
                <a:latin typeface="Arial" pitchFamily="34" charset="0"/>
              </a:defRPr>
            </a:lvl4pPr>
            <a:lvl5pPr marL="2057400" indent="-228600" defTabSz="911225" eaLnBrk="0" hangingPunct="0">
              <a:spcBef>
                <a:spcPct val="50000"/>
              </a:spcBef>
              <a:buChar char="•"/>
              <a:defRPr sz="2400">
                <a:solidFill>
                  <a:schemeClr val="tx1"/>
                </a:solidFill>
                <a:latin typeface="Arial" pitchFamily="34" charset="0"/>
              </a:defRPr>
            </a:lvl5pPr>
            <a:lvl6pPr marL="2514600" indent="-228600" defTabSz="911225" eaLnBrk="0" fontAlgn="base" hangingPunct="0">
              <a:spcBef>
                <a:spcPct val="50000"/>
              </a:spcBef>
              <a:spcAft>
                <a:spcPct val="0"/>
              </a:spcAft>
              <a:buChar char="•"/>
              <a:defRPr sz="2400">
                <a:solidFill>
                  <a:schemeClr val="tx1"/>
                </a:solidFill>
                <a:latin typeface="Arial" pitchFamily="34" charset="0"/>
              </a:defRPr>
            </a:lvl6pPr>
            <a:lvl7pPr marL="2971800" indent="-228600" defTabSz="911225" eaLnBrk="0" fontAlgn="base" hangingPunct="0">
              <a:spcBef>
                <a:spcPct val="50000"/>
              </a:spcBef>
              <a:spcAft>
                <a:spcPct val="0"/>
              </a:spcAft>
              <a:buChar char="•"/>
              <a:defRPr sz="2400">
                <a:solidFill>
                  <a:schemeClr val="tx1"/>
                </a:solidFill>
                <a:latin typeface="Arial" pitchFamily="34" charset="0"/>
              </a:defRPr>
            </a:lvl7pPr>
            <a:lvl8pPr marL="3429000" indent="-228600" defTabSz="911225" eaLnBrk="0" fontAlgn="base" hangingPunct="0">
              <a:spcBef>
                <a:spcPct val="50000"/>
              </a:spcBef>
              <a:spcAft>
                <a:spcPct val="0"/>
              </a:spcAft>
              <a:buChar char="•"/>
              <a:defRPr sz="2400">
                <a:solidFill>
                  <a:schemeClr val="tx1"/>
                </a:solidFill>
                <a:latin typeface="Arial" pitchFamily="34" charset="0"/>
              </a:defRPr>
            </a:lvl8pPr>
            <a:lvl9pPr marL="3886200" indent="-228600" defTabSz="911225" eaLnBrk="0" fontAlgn="base" hangingPunct="0">
              <a:spcBef>
                <a:spcPct val="50000"/>
              </a:spcBef>
              <a:spcAft>
                <a:spcPct val="0"/>
              </a:spcAft>
              <a:buChar char="•"/>
              <a:defRPr sz="2400">
                <a:solidFill>
                  <a:schemeClr val="tx1"/>
                </a:solidFill>
                <a:latin typeface="Arial" pitchFamily="34" charset="0"/>
              </a:defRPr>
            </a:lvl9pPr>
          </a:lstStyle>
          <a:p>
            <a:pPr eaLnBrk="1" hangingPunct="1">
              <a:spcBef>
                <a:spcPct val="0"/>
              </a:spcBef>
              <a:buFontTx/>
              <a:buNone/>
              <a:defRPr/>
            </a:pPr>
            <a:fld id="{EF701607-B8CA-4D42-A518-423B19720616}" type="slidenum">
              <a:rPr lang="en-US" altLang="en-US" sz="1200" smtClean="0">
                <a:latin typeface="Times New Roman" pitchFamily="18" charset="0"/>
              </a:rPr>
              <a:pPr eaLnBrk="1" hangingPunct="1">
                <a:spcBef>
                  <a:spcPct val="0"/>
                </a:spcBef>
                <a:buFontTx/>
                <a:buNone/>
                <a:defRPr/>
              </a:pPr>
              <a:t>14</a:t>
            </a:fld>
            <a:endParaRPr lang="en-US" altLang="en-US" sz="1200" dirty="0" smtClean="0">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dirty="0" smtClean="0"/>
              <a:t>RULES &amp; REGS: HANGAR</a:t>
            </a:r>
            <a:r>
              <a:rPr lang="en-US" altLang="en-US" baseline="0" dirty="0" smtClean="0"/>
              <a:t> INSPECTION POLICY – ONCE A QUARTER – RANDOM CHECK ON 25%</a:t>
            </a:r>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lvl1pPr defTabSz="911225" eaLnBrk="0" hangingPunct="0">
              <a:spcBef>
                <a:spcPct val="50000"/>
              </a:spcBef>
              <a:buChar char="•"/>
              <a:defRPr sz="2400">
                <a:solidFill>
                  <a:schemeClr val="tx1"/>
                </a:solidFill>
                <a:latin typeface="Arial" pitchFamily="34" charset="0"/>
              </a:defRPr>
            </a:lvl1pPr>
            <a:lvl2pPr marL="742950" indent="-285750" defTabSz="911225" eaLnBrk="0" hangingPunct="0">
              <a:spcBef>
                <a:spcPct val="50000"/>
              </a:spcBef>
              <a:buChar char="•"/>
              <a:defRPr sz="2400">
                <a:solidFill>
                  <a:schemeClr val="tx1"/>
                </a:solidFill>
                <a:latin typeface="Arial" pitchFamily="34" charset="0"/>
              </a:defRPr>
            </a:lvl2pPr>
            <a:lvl3pPr marL="1143000" indent="-228600" defTabSz="911225" eaLnBrk="0" hangingPunct="0">
              <a:spcBef>
                <a:spcPct val="50000"/>
              </a:spcBef>
              <a:buChar char="•"/>
              <a:defRPr sz="2400">
                <a:solidFill>
                  <a:schemeClr val="tx1"/>
                </a:solidFill>
                <a:latin typeface="Arial" pitchFamily="34" charset="0"/>
              </a:defRPr>
            </a:lvl3pPr>
            <a:lvl4pPr marL="1600200" indent="-228600" defTabSz="911225" eaLnBrk="0" hangingPunct="0">
              <a:spcBef>
                <a:spcPct val="50000"/>
              </a:spcBef>
              <a:buChar char="•"/>
              <a:defRPr sz="2400">
                <a:solidFill>
                  <a:schemeClr val="tx1"/>
                </a:solidFill>
                <a:latin typeface="Arial" pitchFamily="34" charset="0"/>
              </a:defRPr>
            </a:lvl4pPr>
            <a:lvl5pPr marL="2057400" indent="-228600" defTabSz="911225" eaLnBrk="0" hangingPunct="0">
              <a:spcBef>
                <a:spcPct val="50000"/>
              </a:spcBef>
              <a:buChar char="•"/>
              <a:defRPr sz="2400">
                <a:solidFill>
                  <a:schemeClr val="tx1"/>
                </a:solidFill>
                <a:latin typeface="Arial" pitchFamily="34" charset="0"/>
              </a:defRPr>
            </a:lvl5pPr>
            <a:lvl6pPr marL="2514600" indent="-228600" defTabSz="911225" eaLnBrk="0" fontAlgn="base" hangingPunct="0">
              <a:spcBef>
                <a:spcPct val="50000"/>
              </a:spcBef>
              <a:spcAft>
                <a:spcPct val="0"/>
              </a:spcAft>
              <a:buChar char="•"/>
              <a:defRPr sz="2400">
                <a:solidFill>
                  <a:schemeClr val="tx1"/>
                </a:solidFill>
                <a:latin typeface="Arial" pitchFamily="34" charset="0"/>
              </a:defRPr>
            </a:lvl6pPr>
            <a:lvl7pPr marL="2971800" indent="-228600" defTabSz="911225" eaLnBrk="0" fontAlgn="base" hangingPunct="0">
              <a:spcBef>
                <a:spcPct val="50000"/>
              </a:spcBef>
              <a:spcAft>
                <a:spcPct val="0"/>
              </a:spcAft>
              <a:buChar char="•"/>
              <a:defRPr sz="2400">
                <a:solidFill>
                  <a:schemeClr val="tx1"/>
                </a:solidFill>
                <a:latin typeface="Arial" pitchFamily="34" charset="0"/>
              </a:defRPr>
            </a:lvl7pPr>
            <a:lvl8pPr marL="3429000" indent="-228600" defTabSz="911225" eaLnBrk="0" fontAlgn="base" hangingPunct="0">
              <a:spcBef>
                <a:spcPct val="50000"/>
              </a:spcBef>
              <a:spcAft>
                <a:spcPct val="0"/>
              </a:spcAft>
              <a:buChar char="•"/>
              <a:defRPr sz="2400">
                <a:solidFill>
                  <a:schemeClr val="tx1"/>
                </a:solidFill>
                <a:latin typeface="Arial" pitchFamily="34" charset="0"/>
              </a:defRPr>
            </a:lvl8pPr>
            <a:lvl9pPr marL="3886200" indent="-228600" defTabSz="911225" eaLnBrk="0" fontAlgn="base" hangingPunct="0">
              <a:spcBef>
                <a:spcPct val="50000"/>
              </a:spcBef>
              <a:spcAft>
                <a:spcPct val="0"/>
              </a:spcAft>
              <a:buChar char="•"/>
              <a:defRPr sz="2400">
                <a:solidFill>
                  <a:schemeClr val="tx1"/>
                </a:solidFill>
                <a:latin typeface="Arial" pitchFamily="34" charset="0"/>
              </a:defRPr>
            </a:lvl9pPr>
          </a:lstStyle>
          <a:p>
            <a:pPr eaLnBrk="1" hangingPunct="1">
              <a:spcBef>
                <a:spcPct val="0"/>
              </a:spcBef>
              <a:buFontTx/>
              <a:buNone/>
              <a:defRPr/>
            </a:pPr>
            <a:fld id="{EF701607-B8CA-4D42-A518-423B19720616}" type="slidenum">
              <a:rPr lang="en-US" altLang="en-US" sz="1200" smtClean="0">
                <a:latin typeface="Times New Roman" pitchFamily="18" charset="0"/>
              </a:rPr>
              <a:pPr eaLnBrk="1" hangingPunct="1">
                <a:spcBef>
                  <a:spcPct val="0"/>
                </a:spcBef>
                <a:buFontTx/>
                <a:buNone/>
                <a:defRPr/>
              </a:pPr>
              <a:t>15</a:t>
            </a:fld>
            <a:endParaRPr lang="en-US" altLang="en-US" sz="1200" dirty="0" smtClean="0">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lvl1pPr defTabSz="911225" eaLnBrk="0" hangingPunct="0">
              <a:spcBef>
                <a:spcPct val="50000"/>
              </a:spcBef>
              <a:buChar char="•"/>
              <a:defRPr sz="2400">
                <a:solidFill>
                  <a:schemeClr val="tx1"/>
                </a:solidFill>
                <a:latin typeface="Arial" pitchFamily="34" charset="0"/>
              </a:defRPr>
            </a:lvl1pPr>
            <a:lvl2pPr marL="742950" indent="-285750" defTabSz="911225" eaLnBrk="0" hangingPunct="0">
              <a:spcBef>
                <a:spcPct val="50000"/>
              </a:spcBef>
              <a:buChar char="•"/>
              <a:defRPr sz="2400">
                <a:solidFill>
                  <a:schemeClr val="tx1"/>
                </a:solidFill>
                <a:latin typeface="Arial" pitchFamily="34" charset="0"/>
              </a:defRPr>
            </a:lvl2pPr>
            <a:lvl3pPr marL="1143000" indent="-228600" defTabSz="911225" eaLnBrk="0" hangingPunct="0">
              <a:spcBef>
                <a:spcPct val="50000"/>
              </a:spcBef>
              <a:buChar char="•"/>
              <a:defRPr sz="2400">
                <a:solidFill>
                  <a:schemeClr val="tx1"/>
                </a:solidFill>
                <a:latin typeface="Arial" pitchFamily="34" charset="0"/>
              </a:defRPr>
            </a:lvl3pPr>
            <a:lvl4pPr marL="1600200" indent="-228600" defTabSz="911225" eaLnBrk="0" hangingPunct="0">
              <a:spcBef>
                <a:spcPct val="50000"/>
              </a:spcBef>
              <a:buChar char="•"/>
              <a:defRPr sz="2400">
                <a:solidFill>
                  <a:schemeClr val="tx1"/>
                </a:solidFill>
                <a:latin typeface="Arial" pitchFamily="34" charset="0"/>
              </a:defRPr>
            </a:lvl4pPr>
            <a:lvl5pPr marL="2057400" indent="-228600" defTabSz="911225" eaLnBrk="0" hangingPunct="0">
              <a:spcBef>
                <a:spcPct val="50000"/>
              </a:spcBef>
              <a:buChar char="•"/>
              <a:defRPr sz="2400">
                <a:solidFill>
                  <a:schemeClr val="tx1"/>
                </a:solidFill>
                <a:latin typeface="Arial" pitchFamily="34" charset="0"/>
              </a:defRPr>
            </a:lvl5pPr>
            <a:lvl6pPr marL="2514600" indent="-228600" defTabSz="911225" eaLnBrk="0" fontAlgn="base" hangingPunct="0">
              <a:spcBef>
                <a:spcPct val="50000"/>
              </a:spcBef>
              <a:spcAft>
                <a:spcPct val="0"/>
              </a:spcAft>
              <a:buChar char="•"/>
              <a:defRPr sz="2400">
                <a:solidFill>
                  <a:schemeClr val="tx1"/>
                </a:solidFill>
                <a:latin typeface="Arial" pitchFamily="34" charset="0"/>
              </a:defRPr>
            </a:lvl6pPr>
            <a:lvl7pPr marL="2971800" indent="-228600" defTabSz="911225" eaLnBrk="0" fontAlgn="base" hangingPunct="0">
              <a:spcBef>
                <a:spcPct val="50000"/>
              </a:spcBef>
              <a:spcAft>
                <a:spcPct val="0"/>
              </a:spcAft>
              <a:buChar char="•"/>
              <a:defRPr sz="2400">
                <a:solidFill>
                  <a:schemeClr val="tx1"/>
                </a:solidFill>
                <a:latin typeface="Arial" pitchFamily="34" charset="0"/>
              </a:defRPr>
            </a:lvl7pPr>
            <a:lvl8pPr marL="3429000" indent="-228600" defTabSz="911225" eaLnBrk="0" fontAlgn="base" hangingPunct="0">
              <a:spcBef>
                <a:spcPct val="50000"/>
              </a:spcBef>
              <a:spcAft>
                <a:spcPct val="0"/>
              </a:spcAft>
              <a:buChar char="•"/>
              <a:defRPr sz="2400">
                <a:solidFill>
                  <a:schemeClr val="tx1"/>
                </a:solidFill>
                <a:latin typeface="Arial" pitchFamily="34" charset="0"/>
              </a:defRPr>
            </a:lvl8pPr>
            <a:lvl9pPr marL="3886200" indent="-228600" defTabSz="911225" eaLnBrk="0" fontAlgn="base" hangingPunct="0">
              <a:spcBef>
                <a:spcPct val="50000"/>
              </a:spcBef>
              <a:spcAft>
                <a:spcPct val="0"/>
              </a:spcAft>
              <a:buChar char="•"/>
              <a:defRPr sz="2400">
                <a:solidFill>
                  <a:schemeClr val="tx1"/>
                </a:solidFill>
                <a:latin typeface="Arial" pitchFamily="34" charset="0"/>
              </a:defRPr>
            </a:lvl9pPr>
          </a:lstStyle>
          <a:p>
            <a:pPr eaLnBrk="1" hangingPunct="1">
              <a:spcBef>
                <a:spcPct val="0"/>
              </a:spcBef>
              <a:buFontTx/>
              <a:buNone/>
              <a:defRPr/>
            </a:pPr>
            <a:fld id="{5F35A041-6F2B-4189-9092-06EEB7B5DA0B}" type="slidenum">
              <a:rPr lang="en-US" altLang="en-US" sz="1200" smtClean="0">
                <a:latin typeface="Times New Roman" pitchFamily="18" charset="0"/>
              </a:rPr>
              <a:pPr eaLnBrk="1" hangingPunct="1">
                <a:spcBef>
                  <a:spcPct val="0"/>
                </a:spcBef>
                <a:buFontTx/>
                <a:buNone/>
                <a:defRPr/>
              </a:pPr>
              <a:t>17</a:t>
            </a:fld>
            <a:endParaRPr lang="en-US" altLang="en-US" sz="1200" dirty="0" smtClean="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endParaRPr lang="en-US" altLang="en-US" smtClean="0"/>
          </a:p>
          <a:p>
            <a:r>
              <a:rPr lang="en-US" altLang="en-US" smtClean="0"/>
              <a:t> </a:t>
            </a:r>
          </a:p>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lvl1pPr defTabSz="911225" eaLnBrk="0" hangingPunct="0">
              <a:spcBef>
                <a:spcPct val="50000"/>
              </a:spcBef>
              <a:buChar char="•"/>
              <a:defRPr sz="2400">
                <a:solidFill>
                  <a:schemeClr val="tx1"/>
                </a:solidFill>
                <a:latin typeface="Arial" pitchFamily="34" charset="0"/>
              </a:defRPr>
            </a:lvl1pPr>
            <a:lvl2pPr marL="742950" indent="-285750" defTabSz="911225" eaLnBrk="0" hangingPunct="0">
              <a:spcBef>
                <a:spcPct val="50000"/>
              </a:spcBef>
              <a:buChar char="•"/>
              <a:defRPr sz="2400">
                <a:solidFill>
                  <a:schemeClr val="tx1"/>
                </a:solidFill>
                <a:latin typeface="Arial" pitchFamily="34" charset="0"/>
              </a:defRPr>
            </a:lvl2pPr>
            <a:lvl3pPr marL="1143000" indent="-228600" defTabSz="911225" eaLnBrk="0" hangingPunct="0">
              <a:spcBef>
                <a:spcPct val="50000"/>
              </a:spcBef>
              <a:buChar char="•"/>
              <a:defRPr sz="2400">
                <a:solidFill>
                  <a:schemeClr val="tx1"/>
                </a:solidFill>
                <a:latin typeface="Arial" pitchFamily="34" charset="0"/>
              </a:defRPr>
            </a:lvl3pPr>
            <a:lvl4pPr marL="1600200" indent="-228600" defTabSz="911225" eaLnBrk="0" hangingPunct="0">
              <a:spcBef>
                <a:spcPct val="50000"/>
              </a:spcBef>
              <a:buChar char="•"/>
              <a:defRPr sz="2400">
                <a:solidFill>
                  <a:schemeClr val="tx1"/>
                </a:solidFill>
                <a:latin typeface="Arial" pitchFamily="34" charset="0"/>
              </a:defRPr>
            </a:lvl4pPr>
            <a:lvl5pPr marL="2057400" indent="-228600" defTabSz="911225" eaLnBrk="0" hangingPunct="0">
              <a:spcBef>
                <a:spcPct val="50000"/>
              </a:spcBef>
              <a:buChar char="•"/>
              <a:defRPr sz="2400">
                <a:solidFill>
                  <a:schemeClr val="tx1"/>
                </a:solidFill>
                <a:latin typeface="Arial" pitchFamily="34" charset="0"/>
              </a:defRPr>
            </a:lvl5pPr>
            <a:lvl6pPr marL="2514600" indent="-228600" defTabSz="911225" eaLnBrk="0" fontAlgn="base" hangingPunct="0">
              <a:spcBef>
                <a:spcPct val="50000"/>
              </a:spcBef>
              <a:spcAft>
                <a:spcPct val="0"/>
              </a:spcAft>
              <a:buChar char="•"/>
              <a:defRPr sz="2400">
                <a:solidFill>
                  <a:schemeClr val="tx1"/>
                </a:solidFill>
                <a:latin typeface="Arial" pitchFamily="34" charset="0"/>
              </a:defRPr>
            </a:lvl6pPr>
            <a:lvl7pPr marL="2971800" indent="-228600" defTabSz="911225" eaLnBrk="0" fontAlgn="base" hangingPunct="0">
              <a:spcBef>
                <a:spcPct val="50000"/>
              </a:spcBef>
              <a:spcAft>
                <a:spcPct val="0"/>
              </a:spcAft>
              <a:buChar char="•"/>
              <a:defRPr sz="2400">
                <a:solidFill>
                  <a:schemeClr val="tx1"/>
                </a:solidFill>
                <a:latin typeface="Arial" pitchFamily="34" charset="0"/>
              </a:defRPr>
            </a:lvl7pPr>
            <a:lvl8pPr marL="3429000" indent="-228600" defTabSz="911225" eaLnBrk="0" fontAlgn="base" hangingPunct="0">
              <a:spcBef>
                <a:spcPct val="50000"/>
              </a:spcBef>
              <a:spcAft>
                <a:spcPct val="0"/>
              </a:spcAft>
              <a:buChar char="•"/>
              <a:defRPr sz="2400">
                <a:solidFill>
                  <a:schemeClr val="tx1"/>
                </a:solidFill>
                <a:latin typeface="Arial" pitchFamily="34" charset="0"/>
              </a:defRPr>
            </a:lvl8pPr>
            <a:lvl9pPr marL="3886200" indent="-228600" defTabSz="911225" eaLnBrk="0" fontAlgn="base" hangingPunct="0">
              <a:spcBef>
                <a:spcPct val="50000"/>
              </a:spcBef>
              <a:spcAft>
                <a:spcPct val="0"/>
              </a:spcAft>
              <a:buChar char="•"/>
              <a:defRPr sz="2400">
                <a:solidFill>
                  <a:schemeClr val="tx1"/>
                </a:solidFill>
                <a:latin typeface="Arial" pitchFamily="34" charset="0"/>
              </a:defRPr>
            </a:lvl9pPr>
          </a:lstStyle>
          <a:p>
            <a:pPr eaLnBrk="1" hangingPunct="1">
              <a:spcBef>
                <a:spcPct val="0"/>
              </a:spcBef>
              <a:buFontTx/>
              <a:buNone/>
              <a:defRPr/>
            </a:pPr>
            <a:fld id="{66FE53DB-DD6D-41ED-91C8-AD350D5B88CF}" type="slidenum">
              <a:rPr lang="en-US" altLang="en-US" sz="1200" smtClean="0">
                <a:latin typeface="Times New Roman" pitchFamily="18" charset="0"/>
              </a:rPr>
              <a:pPr eaLnBrk="1" hangingPunct="1">
                <a:spcBef>
                  <a:spcPct val="0"/>
                </a:spcBef>
                <a:buFontTx/>
                <a:buNone/>
                <a:defRPr/>
              </a:pPr>
              <a:t>18</a:t>
            </a:fld>
            <a:endParaRPr lang="en-US" altLang="en-US" sz="1200" dirty="0" smtClean="0">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endParaRPr lang="en-US" altLang="en-US" smtClean="0"/>
          </a:p>
          <a:p>
            <a:r>
              <a:rPr lang="en-US" altLang="en-US" smtClean="0"/>
              <a:t> </a:t>
            </a:r>
          </a:p>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lvl1pPr defTabSz="911225" eaLnBrk="0" hangingPunct="0">
              <a:spcBef>
                <a:spcPct val="50000"/>
              </a:spcBef>
              <a:buChar char="•"/>
              <a:defRPr sz="2400">
                <a:solidFill>
                  <a:schemeClr val="tx1"/>
                </a:solidFill>
                <a:latin typeface="Arial" pitchFamily="34" charset="0"/>
              </a:defRPr>
            </a:lvl1pPr>
            <a:lvl2pPr marL="742950" indent="-285750" defTabSz="911225" eaLnBrk="0" hangingPunct="0">
              <a:spcBef>
                <a:spcPct val="50000"/>
              </a:spcBef>
              <a:buChar char="•"/>
              <a:defRPr sz="2400">
                <a:solidFill>
                  <a:schemeClr val="tx1"/>
                </a:solidFill>
                <a:latin typeface="Arial" pitchFamily="34" charset="0"/>
              </a:defRPr>
            </a:lvl2pPr>
            <a:lvl3pPr marL="1143000" indent="-228600" defTabSz="911225" eaLnBrk="0" hangingPunct="0">
              <a:spcBef>
                <a:spcPct val="50000"/>
              </a:spcBef>
              <a:buChar char="•"/>
              <a:defRPr sz="2400">
                <a:solidFill>
                  <a:schemeClr val="tx1"/>
                </a:solidFill>
                <a:latin typeface="Arial" pitchFamily="34" charset="0"/>
              </a:defRPr>
            </a:lvl3pPr>
            <a:lvl4pPr marL="1600200" indent="-228600" defTabSz="911225" eaLnBrk="0" hangingPunct="0">
              <a:spcBef>
                <a:spcPct val="50000"/>
              </a:spcBef>
              <a:buChar char="•"/>
              <a:defRPr sz="2400">
                <a:solidFill>
                  <a:schemeClr val="tx1"/>
                </a:solidFill>
                <a:latin typeface="Arial" pitchFamily="34" charset="0"/>
              </a:defRPr>
            </a:lvl4pPr>
            <a:lvl5pPr marL="2057400" indent="-228600" defTabSz="911225" eaLnBrk="0" hangingPunct="0">
              <a:spcBef>
                <a:spcPct val="50000"/>
              </a:spcBef>
              <a:buChar char="•"/>
              <a:defRPr sz="2400">
                <a:solidFill>
                  <a:schemeClr val="tx1"/>
                </a:solidFill>
                <a:latin typeface="Arial" pitchFamily="34" charset="0"/>
              </a:defRPr>
            </a:lvl5pPr>
            <a:lvl6pPr marL="2514600" indent="-228600" defTabSz="911225" eaLnBrk="0" fontAlgn="base" hangingPunct="0">
              <a:spcBef>
                <a:spcPct val="50000"/>
              </a:spcBef>
              <a:spcAft>
                <a:spcPct val="0"/>
              </a:spcAft>
              <a:buChar char="•"/>
              <a:defRPr sz="2400">
                <a:solidFill>
                  <a:schemeClr val="tx1"/>
                </a:solidFill>
                <a:latin typeface="Arial" pitchFamily="34" charset="0"/>
              </a:defRPr>
            </a:lvl6pPr>
            <a:lvl7pPr marL="2971800" indent="-228600" defTabSz="911225" eaLnBrk="0" fontAlgn="base" hangingPunct="0">
              <a:spcBef>
                <a:spcPct val="50000"/>
              </a:spcBef>
              <a:spcAft>
                <a:spcPct val="0"/>
              </a:spcAft>
              <a:buChar char="•"/>
              <a:defRPr sz="2400">
                <a:solidFill>
                  <a:schemeClr val="tx1"/>
                </a:solidFill>
                <a:latin typeface="Arial" pitchFamily="34" charset="0"/>
              </a:defRPr>
            </a:lvl7pPr>
            <a:lvl8pPr marL="3429000" indent="-228600" defTabSz="911225" eaLnBrk="0" fontAlgn="base" hangingPunct="0">
              <a:spcBef>
                <a:spcPct val="50000"/>
              </a:spcBef>
              <a:spcAft>
                <a:spcPct val="0"/>
              </a:spcAft>
              <a:buChar char="•"/>
              <a:defRPr sz="2400">
                <a:solidFill>
                  <a:schemeClr val="tx1"/>
                </a:solidFill>
                <a:latin typeface="Arial" pitchFamily="34" charset="0"/>
              </a:defRPr>
            </a:lvl8pPr>
            <a:lvl9pPr marL="3886200" indent="-228600" defTabSz="911225" eaLnBrk="0" fontAlgn="base" hangingPunct="0">
              <a:spcBef>
                <a:spcPct val="50000"/>
              </a:spcBef>
              <a:spcAft>
                <a:spcPct val="0"/>
              </a:spcAft>
              <a:buChar char="•"/>
              <a:defRPr sz="2400">
                <a:solidFill>
                  <a:schemeClr val="tx1"/>
                </a:solidFill>
                <a:latin typeface="Arial" pitchFamily="34" charset="0"/>
              </a:defRPr>
            </a:lvl9pPr>
          </a:lstStyle>
          <a:p>
            <a:pPr eaLnBrk="1" hangingPunct="1">
              <a:spcBef>
                <a:spcPct val="0"/>
              </a:spcBef>
              <a:buFontTx/>
              <a:buNone/>
              <a:defRPr/>
            </a:pPr>
            <a:fld id="{10AB1238-381B-4FC6-BA24-9D9E1CCEC62F}" type="slidenum">
              <a:rPr lang="en-US" altLang="en-US" sz="1200" smtClean="0">
                <a:latin typeface="Times New Roman" pitchFamily="18" charset="0"/>
              </a:rPr>
              <a:pPr eaLnBrk="1" hangingPunct="1">
                <a:spcBef>
                  <a:spcPct val="0"/>
                </a:spcBef>
                <a:buFontTx/>
                <a:buNone/>
                <a:defRPr/>
              </a:pPr>
              <a:t>2</a:t>
            </a:fld>
            <a:endParaRPr lang="en-US" altLang="en-US" sz="1200" dirty="0" smtClean="0">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lvl1pPr defTabSz="911225" eaLnBrk="0" hangingPunct="0">
              <a:spcBef>
                <a:spcPct val="50000"/>
              </a:spcBef>
              <a:buChar char="•"/>
              <a:defRPr sz="2400">
                <a:solidFill>
                  <a:schemeClr val="tx1"/>
                </a:solidFill>
                <a:latin typeface="Arial" pitchFamily="34" charset="0"/>
              </a:defRPr>
            </a:lvl1pPr>
            <a:lvl2pPr marL="742950" indent="-285750" defTabSz="911225" eaLnBrk="0" hangingPunct="0">
              <a:spcBef>
                <a:spcPct val="50000"/>
              </a:spcBef>
              <a:buChar char="•"/>
              <a:defRPr sz="2400">
                <a:solidFill>
                  <a:schemeClr val="tx1"/>
                </a:solidFill>
                <a:latin typeface="Arial" pitchFamily="34" charset="0"/>
              </a:defRPr>
            </a:lvl2pPr>
            <a:lvl3pPr marL="1143000" indent="-228600" defTabSz="911225" eaLnBrk="0" hangingPunct="0">
              <a:spcBef>
                <a:spcPct val="50000"/>
              </a:spcBef>
              <a:buChar char="•"/>
              <a:defRPr sz="2400">
                <a:solidFill>
                  <a:schemeClr val="tx1"/>
                </a:solidFill>
                <a:latin typeface="Arial" pitchFamily="34" charset="0"/>
              </a:defRPr>
            </a:lvl3pPr>
            <a:lvl4pPr marL="1600200" indent="-228600" defTabSz="911225" eaLnBrk="0" hangingPunct="0">
              <a:spcBef>
                <a:spcPct val="50000"/>
              </a:spcBef>
              <a:buChar char="•"/>
              <a:defRPr sz="2400">
                <a:solidFill>
                  <a:schemeClr val="tx1"/>
                </a:solidFill>
                <a:latin typeface="Arial" pitchFamily="34" charset="0"/>
              </a:defRPr>
            </a:lvl4pPr>
            <a:lvl5pPr marL="2057400" indent="-228600" defTabSz="911225" eaLnBrk="0" hangingPunct="0">
              <a:spcBef>
                <a:spcPct val="50000"/>
              </a:spcBef>
              <a:buChar char="•"/>
              <a:defRPr sz="2400">
                <a:solidFill>
                  <a:schemeClr val="tx1"/>
                </a:solidFill>
                <a:latin typeface="Arial" pitchFamily="34" charset="0"/>
              </a:defRPr>
            </a:lvl5pPr>
            <a:lvl6pPr marL="2514600" indent="-228600" defTabSz="911225" eaLnBrk="0" fontAlgn="base" hangingPunct="0">
              <a:spcBef>
                <a:spcPct val="50000"/>
              </a:spcBef>
              <a:spcAft>
                <a:spcPct val="0"/>
              </a:spcAft>
              <a:buChar char="•"/>
              <a:defRPr sz="2400">
                <a:solidFill>
                  <a:schemeClr val="tx1"/>
                </a:solidFill>
                <a:latin typeface="Arial" pitchFamily="34" charset="0"/>
              </a:defRPr>
            </a:lvl6pPr>
            <a:lvl7pPr marL="2971800" indent="-228600" defTabSz="911225" eaLnBrk="0" fontAlgn="base" hangingPunct="0">
              <a:spcBef>
                <a:spcPct val="50000"/>
              </a:spcBef>
              <a:spcAft>
                <a:spcPct val="0"/>
              </a:spcAft>
              <a:buChar char="•"/>
              <a:defRPr sz="2400">
                <a:solidFill>
                  <a:schemeClr val="tx1"/>
                </a:solidFill>
                <a:latin typeface="Arial" pitchFamily="34" charset="0"/>
              </a:defRPr>
            </a:lvl7pPr>
            <a:lvl8pPr marL="3429000" indent="-228600" defTabSz="911225" eaLnBrk="0" fontAlgn="base" hangingPunct="0">
              <a:spcBef>
                <a:spcPct val="50000"/>
              </a:spcBef>
              <a:spcAft>
                <a:spcPct val="0"/>
              </a:spcAft>
              <a:buChar char="•"/>
              <a:defRPr sz="2400">
                <a:solidFill>
                  <a:schemeClr val="tx1"/>
                </a:solidFill>
                <a:latin typeface="Arial" pitchFamily="34" charset="0"/>
              </a:defRPr>
            </a:lvl8pPr>
            <a:lvl9pPr marL="3886200" indent="-228600" defTabSz="911225" eaLnBrk="0" fontAlgn="base" hangingPunct="0">
              <a:spcBef>
                <a:spcPct val="50000"/>
              </a:spcBef>
              <a:spcAft>
                <a:spcPct val="0"/>
              </a:spcAft>
              <a:buChar char="•"/>
              <a:defRPr sz="2400">
                <a:solidFill>
                  <a:schemeClr val="tx1"/>
                </a:solidFill>
                <a:latin typeface="Arial" pitchFamily="34" charset="0"/>
              </a:defRPr>
            </a:lvl9pPr>
          </a:lstStyle>
          <a:p>
            <a:pPr eaLnBrk="1" hangingPunct="1">
              <a:spcBef>
                <a:spcPct val="0"/>
              </a:spcBef>
              <a:buFontTx/>
              <a:buNone/>
              <a:defRPr/>
            </a:pPr>
            <a:fld id="{60D423F4-979C-40D8-A8C5-79B363FF9AF5}" type="slidenum">
              <a:rPr lang="en-US" altLang="en-US" sz="1200" smtClean="0">
                <a:latin typeface="Times New Roman" pitchFamily="18" charset="0"/>
              </a:rPr>
              <a:pPr eaLnBrk="1" hangingPunct="1">
                <a:spcBef>
                  <a:spcPct val="0"/>
                </a:spcBef>
                <a:buFontTx/>
                <a:buNone/>
                <a:defRPr/>
              </a:pPr>
              <a:t>3</a:t>
            </a:fld>
            <a:endParaRPr lang="en-US" altLang="en-US" sz="1200" dirty="0" smtClean="0">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dirty="0" smtClean="0"/>
              <a:t>Part of your program would be: minimum</a:t>
            </a:r>
            <a:r>
              <a:rPr lang="en-US" altLang="en-US" baseline="0" dirty="0" smtClean="0"/>
              <a:t> standards with rules &amp; regulations</a:t>
            </a:r>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lvl1pPr defTabSz="911225" eaLnBrk="0" hangingPunct="0">
              <a:spcBef>
                <a:spcPct val="50000"/>
              </a:spcBef>
              <a:buChar char="•"/>
              <a:defRPr sz="2400">
                <a:solidFill>
                  <a:schemeClr val="tx1"/>
                </a:solidFill>
                <a:latin typeface="Arial" pitchFamily="34" charset="0"/>
              </a:defRPr>
            </a:lvl1pPr>
            <a:lvl2pPr marL="742950" indent="-285750" defTabSz="911225" eaLnBrk="0" hangingPunct="0">
              <a:spcBef>
                <a:spcPct val="50000"/>
              </a:spcBef>
              <a:buChar char="•"/>
              <a:defRPr sz="2400">
                <a:solidFill>
                  <a:schemeClr val="tx1"/>
                </a:solidFill>
                <a:latin typeface="Arial" pitchFamily="34" charset="0"/>
              </a:defRPr>
            </a:lvl2pPr>
            <a:lvl3pPr marL="1143000" indent="-228600" defTabSz="911225" eaLnBrk="0" hangingPunct="0">
              <a:spcBef>
                <a:spcPct val="50000"/>
              </a:spcBef>
              <a:buChar char="•"/>
              <a:defRPr sz="2400">
                <a:solidFill>
                  <a:schemeClr val="tx1"/>
                </a:solidFill>
                <a:latin typeface="Arial" pitchFamily="34" charset="0"/>
              </a:defRPr>
            </a:lvl3pPr>
            <a:lvl4pPr marL="1600200" indent="-228600" defTabSz="911225" eaLnBrk="0" hangingPunct="0">
              <a:spcBef>
                <a:spcPct val="50000"/>
              </a:spcBef>
              <a:buChar char="•"/>
              <a:defRPr sz="2400">
                <a:solidFill>
                  <a:schemeClr val="tx1"/>
                </a:solidFill>
                <a:latin typeface="Arial" pitchFamily="34" charset="0"/>
              </a:defRPr>
            </a:lvl4pPr>
            <a:lvl5pPr marL="2057400" indent="-228600" defTabSz="911225" eaLnBrk="0" hangingPunct="0">
              <a:spcBef>
                <a:spcPct val="50000"/>
              </a:spcBef>
              <a:buChar char="•"/>
              <a:defRPr sz="2400">
                <a:solidFill>
                  <a:schemeClr val="tx1"/>
                </a:solidFill>
                <a:latin typeface="Arial" pitchFamily="34" charset="0"/>
              </a:defRPr>
            </a:lvl5pPr>
            <a:lvl6pPr marL="2514600" indent="-228600" defTabSz="911225" eaLnBrk="0" fontAlgn="base" hangingPunct="0">
              <a:spcBef>
                <a:spcPct val="50000"/>
              </a:spcBef>
              <a:spcAft>
                <a:spcPct val="0"/>
              </a:spcAft>
              <a:buChar char="•"/>
              <a:defRPr sz="2400">
                <a:solidFill>
                  <a:schemeClr val="tx1"/>
                </a:solidFill>
                <a:latin typeface="Arial" pitchFamily="34" charset="0"/>
              </a:defRPr>
            </a:lvl6pPr>
            <a:lvl7pPr marL="2971800" indent="-228600" defTabSz="911225" eaLnBrk="0" fontAlgn="base" hangingPunct="0">
              <a:spcBef>
                <a:spcPct val="50000"/>
              </a:spcBef>
              <a:spcAft>
                <a:spcPct val="0"/>
              </a:spcAft>
              <a:buChar char="•"/>
              <a:defRPr sz="2400">
                <a:solidFill>
                  <a:schemeClr val="tx1"/>
                </a:solidFill>
                <a:latin typeface="Arial" pitchFamily="34" charset="0"/>
              </a:defRPr>
            </a:lvl7pPr>
            <a:lvl8pPr marL="3429000" indent="-228600" defTabSz="911225" eaLnBrk="0" fontAlgn="base" hangingPunct="0">
              <a:spcBef>
                <a:spcPct val="50000"/>
              </a:spcBef>
              <a:spcAft>
                <a:spcPct val="0"/>
              </a:spcAft>
              <a:buChar char="•"/>
              <a:defRPr sz="2400">
                <a:solidFill>
                  <a:schemeClr val="tx1"/>
                </a:solidFill>
                <a:latin typeface="Arial" pitchFamily="34" charset="0"/>
              </a:defRPr>
            </a:lvl8pPr>
            <a:lvl9pPr marL="3886200" indent="-228600" defTabSz="911225" eaLnBrk="0" fontAlgn="base" hangingPunct="0">
              <a:spcBef>
                <a:spcPct val="50000"/>
              </a:spcBef>
              <a:spcAft>
                <a:spcPct val="0"/>
              </a:spcAft>
              <a:buChar char="•"/>
              <a:defRPr sz="2400">
                <a:solidFill>
                  <a:schemeClr val="tx1"/>
                </a:solidFill>
                <a:latin typeface="Arial" pitchFamily="34" charset="0"/>
              </a:defRPr>
            </a:lvl9pPr>
          </a:lstStyle>
          <a:p>
            <a:pPr eaLnBrk="1" hangingPunct="1">
              <a:spcBef>
                <a:spcPct val="0"/>
              </a:spcBef>
              <a:buFontTx/>
              <a:buNone/>
              <a:defRPr/>
            </a:pPr>
            <a:fld id="{66FE53DB-DD6D-41ED-91C8-AD350D5B88CF}" type="slidenum">
              <a:rPr lang="en-US" altLang="en-US" sz="1200" smtClean="0">
                <a:latin typeface="Times New Roman" pitchFamily="18" charset="0"/>
              </a:rPr>
              <a:pPr eaLnBrk="1" hangingPunct="1">
                <a:spcBef>
                  <a:spcPct val="0"/>
                </a:spcBef>
                <a:buFontTx/>
                <a:buNone/>
                <a:defRPr/>
              </a:pPr>
              <a:t>4</a:t>
            </a:fld>
            <a:endParaRPr lang="en-US" altLang="en-US" sz="1200" dirty="0" smtClean="0">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a:defRPr/>
            </a:pPr>
            <a:r>
              <a:rPr lang="en-US" b="0" dirty="0" smtClean="0"/>
              <a:t>If</a:t>
            </a:r>
            <a:r>
              <a:rPr lang="en-US" b="0" baseline="0" dirty="0" smtClean="0"/>
              <a:t> you sign a grant to buy land</a:t>
            </a:r>
          </a:p>
          <a:p>
            <a:pPr>
              <a:defRPr/>
            </a:pPr>
            <a:endParaRPr lang="en-US" b="0" baseline="0" dirty="0" smtClean="0"/>
          </a:p>
          <a:p>
            <a:pPr>
              <a:defRPr/>
            </a:pPr>
            <a:r>
              <a:rPr lang="en-US" b="0" baseline="0" dirty="0" smtClean="0"/>
              <a:t>Surplus property – war asset</a:t>
            </a:r>
            <a:endParaRPr lang="en-US" b="0" dirty="0" smtClean="0"/>
          </a:p>
          <a:p>
            <a:pPr>
              <a:defRPr/>
            </a:pPr>
            <a:endParaRPr lang="en-US" b="1" dirty="0" smtClean="0"/>
          </a:p>
          <a:p>
            <a:pPr>
              <a:defRPr/>
            </a:pPr>
            <a:r>
              <a:rPr lang="en-US" b="1" dirty="0" smtClean="0"/>
              <a:t>Obligated Land:  </a:t>
            </a:r>
            <a:r>
              <a:rPr lang="en-US" dirty="0" smtClean="0"/>
              <a:t>One source to determine if an airport is federally obligated is FAA Order 5190.2R, </a:t>
            </a:r>
            <a:r>
              <a:rPr lang="en-US" i="1" dirty="0" smtClean="0"/>
              <a:t>List of Public Airports affected by Agreements with the Federal Government</a:t>
            </a:r>
            <a:r>
              <a:rPr lang="en-US" dirty="0" smtClean="0"/>
              <a:t>.  Land becomes obligated through federal agreements and/or property conveyances.</a:t>
            </a:r>
          </a:p>
          <a:p>
            <a:pPr>
              <a:defRPr/>
            </a:pPr>
            <a:endParaRPr lang="en-US" dirty="0" smtClean="0"/>
          </a:p>
          <a:p>
            <a:pPr marL="0" indent="0" eaLnBrk="1" hangingPunct="1">
              <a:spcAft>
                <a:spcPts val="600"/>
              </a:spcAft>
              <a:buFontTx/>
              <a:buNone/>
            </a:pPr>
            <a:r>
              <a:rPr lang="en-US" altLang="en-US" b="1" dirty="0" smtClean="0"/>
              <a:t>Federal Grant Assurances</a:t>
            </a:r>
          </a:p>
          <a:p>
            <a:pPr marL="0" indent="0" eaLnBrk="1" hangingPunct="1">
              <a:buFontTx/>
              <a:buNone/>
            </a:pPr>
            <a:r>
              <a:rPr lang="en-US" altLang="en-US" sz="1200" dirty="0" smtClean="0"/>
              <a:t>A grant agreement represents any agreement made between the FAA (on behalf of the United States) and an airport sponsor in which the airport sponsor agrees to certain assurances.  In general, the airport sponsor assures it will operate the airport for the use and benefit of the public as an airport for aeronautical purposes.  The grant agreement and assurances will apply whether the airport sponsor receives the grant of federal funding or a conveyance of land.</a:t>
            </a:r>
          </a:p>
          <a:p>
            <a:pPr marL="0" indent="0" eaLnBrk="1" hangingPunct="1">
              <a:spcBef>
                <a:spcPts val="1200"/>
              </a:spcBef>
              <a:buFontTx/>
              <a:buNone/>
            </a:pPr>
            <a:r>
              <a:rPr lang="en-US" altLang="en-US" sz="1200" dirty="0" smtClean="0">
                <a:solidFill>
                  <a:srgbClr val="005DA2"/>
                </a:solidFill>
              </a:rPr>
              <a:t>There are 39 standard grant assurances for airport sponsors</a:t>
            </a:r>
            <a:endParaRPr lang="en-US" altLang="en-US" sz="1100" dirty="0" smtClean="0">
              <a:solidFill>
                <a:srgbClr val="005DA2"/>
              </a:solidFill>
            </a:endParaRPr>
          </a:p>
          <a:p>
            <a:pPr>
              <a:defRPr/>
            </a:pPr>
            <a:endParaRPr lang="en-US" dirty="0" smtClean="0"/>
          </a:p>
          <a:p>
            <a:pPr>
              <a:defRPr/>
            </a:pPr>
            <a:r>
              <a:rPr lang="en-US" dirty="0" smtClean="0"/>
              <a:t> </a:t>
            </a:r>
          </a:p>
          <a:p>
            <a:pPr>
              <a:defRPr/>
            </a:pPr>
            <a:r>
              <a:rPr lang="en-US" b="1" dirty="0" smtClean="0"/>
              <a:t>Sources of Obligations:</a:t>
            </a:r>
            <a:endParaRPr lang="en-US" dirty="0" smtClean="0"/>
          </a:p>
          <a:p>
            <a:pPr marL="171450" indent="-171450">
              <a:buFont typeface="Arial" panose="020B0604020202020204" pitchFamily="34" charset="0"/>
              <a:buChar char="•"/>
              <a:defRPr/>
            </a:pPr>
            <a:r>
              <a:rPr lang="en-US" dirty="0" smtClean="0"/>
              <a:t>Grant agreements issued under the Federal Airport Act of 1946 (1946 Airport Act), the Airport and Airway Development Act of 1970 (1970 Airport Act), and the Airport and Airway Improvement Act of 1982 (AAIA).</a:t>
            </a:r>
          </a:p>
          <a:p>
            <a:pPr marL="171450" indent="-171450">
              <a:buFont typeface="Arial" panose="020B0604020202020204" pitchFamily="34" charset="0"/>
              <a:buChar char="•"/>
              <a:defRPr/>
            </a:pPr>
            <a:r>
              <a:rPr lang="en-US" dirty="0" smtClean="0"/>
              <a:t>Surplus airport property instruments of transfer, issued pursuant to section 13g of the Surplus Property Act of 1944.</a:t>
            </a:r>
          </a:p>
          <a:p>
            <a:pPr marL="171450" indent="-171450">
              <a:buFont typeface="Arial" panose="020B0604020202020204" pitchFamily="34" charset="0"/>
              <a:buChar char="•"/>
              <a:defRPr/>
            </a:pPr>
            <a:r>
              <a:rPr lang="en-US" dirty="0" smtClean="0"/>
              <a:t>Deeds of conveyance issued under section 16 of the 1946 Airport Act, under section 23 of the 1970 Airport Act, and under section 516 of the AAIA.</a:t>
            </a:r>
          </a:p>
          <a:p>
            <a:pPr marL="171450" indent="-171450">
              <a:buFont typeface="Arial" panose="020B0604020202020204" pitchFamily="34" charset="0"/>
              <a:buChar char="•"/>
              <a:defRPr/>
            </a:pPr>
            <a:r>
              <a:rPr lang="en-US" dirty="0" smtClean="0"/>
              <a:t>AP-4 agreements authorized by various acts between 1939 and 1944.  (Note:  All AP-4 agreements have expired; however, sponsors continue to be subject to the statutory exclusive rights prohibition.)</a:t>
            </a:r>
          </a:p>
          <a:p>
            <a:pPr marL="171450" indent="-171450">
              <a:buFont typeface="Arial" panose="020B0604020202020204" pitchFamily="34" charset="0"/>
              <a:buChar char="•"/>
              <a:defRPr/>
            </a:pPr>
            <a:r>
              <a:rPr lang="en-US" dirty="0" smtClean="0"/>
              <a:t>Commitments in environmental documents prepared in accordance with current Federal Aviation Administration requirements, which address National Environmental Policy Act of 1969 (NEPA) and the AAIA.</a:t>
            </a:r>
          </a:p>
          <a:p>
            <a:pPr marL="171450" indent="-171450">
              <a:buFont typeface="Arial" panose="020B0604020202020204" pitchFamily="34" charset="0"/>
              <a:buChar char="•"/>
              <a:defRPr/>
            </a:pPr>
            <a:r>
              <a:rPr lang="en-US" dirty="0" smtClean="0"/>
              <a:t>Separate written agreements between the sponsor and the FAA, including settlement agreements resulting from litigation.</a:t>
            </a:r>
          </a:p>
          <a:p>
            <a:endParaRPr lang="en-US" altLang="en-US" dirty="0" smtClean="0"/>
          </a:p>
          <a:p>
            <a:pPr marL="0" indent="0" eaLnBrk="1" hangingPunct="1">
              <a:spcAft>
                <a:spcPts val="600"/>
              </a:spcAft>
              <a:buFontTx/>
              <a:buNone/>
            </a:pPr>
            <a:r>
              <a:rPr lang="en-US" altLang="en-US" b="1" dirty="0" smtClean="0"/>
              <a:t>Surplus Property Conveyances</a:t>
            </a:r>
          </a:p>
          <a:p>
            <a:pPr marL="0" indent="0" eaLnBrk="1" hangingPunct="1">
              <a:buFontTx/>
              <a:buNone/>
            </a:pPr>
            <a:r>
              <a:rPr lang="en-US" altLang="en-US" sz="1200" dirty="0" smtClean="0"/>
              <a:t>Property conveyed under the Surplus Property Act of 1944.  The Surplus Property Act authorizes the conversion of surplus military airports to civilian public use airports.  Conveyances of surplus property are subject to the terms, conditions, reservations, and restrictions prescribed in the instruments of conveyance.  In other words, the properties were conveyed with strings attached, which are the sponsor’s federal obligations.</a:t>
            </a:r>
          </a:p>
          <a:p>
            <a:endParaRPr lang="en-US" altLang="en-US" dirty="0" smtClean="0"/>
          </a:p>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lvl1pPr defTabSz="911225" eaLnBrk="0" hangingPunct="0">
              <a:spcBef>
                <a:spcPct val="50000"/>
              </a:spcBef>
              <a:buChar char="•"/>
              <a:defRPr sz="2400">
                <a:solidFill>
                  <a:schemeClr val="tx1"/>
                </a:solidFill>
                <a:latin typeface="Arial" pitchFamily="34" charset="0"/>
              </a:defRPr>
            </a:lvl1pPr>
            <a:lvl2pPr marL="742950" indent="-285750" defTabSz="911225" eaLnBrk="0" hangingPunct="0">
              <a:spcBef>
                <a:spcPct val="50000"/>
              </a:spcBef>
              <a:buChar char="•"/>
              <a:defRPr sz="2400">
                <a:solidFill>
                  <a:schemeClr val="tx1"/>
                </a:solidFill>
                <a:latin typeface="Arial" pitchFamily="34" charset="0"/>
              </a:defRPr>
            </a:lvl2pPr>
            <a:lvl3pPr marL="1143000" indent="-228600" defTabSz="911225" eaLnBrk="0" hangingPunct="0">
              <a:spcBef>
                <a:spcPct val="50000"/>
              </a:spcBef>
              <a:buChar char="•"/>
              <a:defRPr sz="2400">
                <a:solidFill>
                  <a:schemeClr val="tx1"/>
                </a:solidFill>
                <a:latin typeface="Arial" pitchFamily="34" charset="0"/>
              </a:defRPr>
            </a:lvl3pPr>
            <a:lvl4pPr marL="1600200" indent="-228600" defTabSz="911225" eaLnBrk="0" hangingPunct="0">
              <a:spcBef>
                <a:spcPct val="50000"/>
              </a:spcBef>
              <a:buChar char="•"/>
              <a:defRPr sz="2400">
                <a:solidFill>
                  <a:schemeClr val="tx1"/>
                </a:solidFill>
                <a:latin typeface="Arial" pitchFamily="34" charset="0"/>
              </a:defRPr>
            </a:lvl4pPr>
            <a:lvl5pPr marL="2057400" indent="-228600" defTabSz="911225" eaLnBrk="0" hangingPunct="0">
              <a:spcBef>
                <a:spcPct val="50000"/>
              </a:spcBef>
              <a:buChar char="•"/>
              <a:defRPr sz="2400">
                <a:solidFill>
                  <a:schemeClr val="tx1"/>
                </a:solidFill>
                <a:latin typeface="Arial" pitchFamily="34" charset="0"/>
              </a:defRPr>
            </a:lvl5pPr>
            <a:lvl6pPr marL="2514600" indent="-228600" defTabSz="911225" eaLnBrk="0" fontAlgn="base" hangingPunct="0">
              <a:spcBef>
                <a:spcPct val="50000"/>
              </a:spcBef>
              <a:spcAft>
                <a:spcPct val="0"/>
              </a:spcAft>
              <a:buChar char="•"/>
              <a:defRPr sz="2400">
                <a:solidFill>
                  <a:schemeClr val="tx1"/>
                </a:solidFill>
                <a:latin typeface="Arial" pitchFamily="34" charset="0"/>
              </a:defRPr>
            </a:lvl6pPr>
            <a:lvl7pPr marL="2971800" indent="-228600" defTabSz="911225" eaLnBrk="0" fontAlgn="base" hangingPunct="0">
              <a:spcBef>
                <a:spcPct val="50000"/>
              </a:spcBef>
              <a:spcAft>
                <a:spcPct val="0"/>
              </a:spcAft>
              <a:buChar char="•"/>
              <a:defRPr sz="2400">
                <a:solidFill>
                  <a:schemeClr val="tx1"/>
                </a:solidFill>
                <a:latin typeface="Arial" pitchFamily="34" charset="0"/>
              </a:defRPr>
            </a:lvl7pPr>
            <a:lvl8pPr marL="3429000" indent="-228600" defTabSz="911225" eaLnBrk="0" fontAlgn="base" hangingPunct="0">
              <a:spcBef>
                <a:spcPct val="50000"/>
              </a:spcBef>
              <a:spcAft>
                <a:spcPct val="0"/>
              </a:spcAft>
              <a:buChar char="•"/>
              <a:defRPr sz="2400">
                <a:solidFill>
                  <a:schemeClr val="tx1"/>
                </a:solidFill>
                <a:latin typeface="Arial" pitchFamily="34" charset="0"/>
              </a:defRPr>
            </a:lvl8pPr>
            <a:lvl9pPr marL="3886200" indent="-228600" defTabSz="911225" eaLnBrk="0" fontAlgn="base" hangingPunct="0">
              <a:spcBef>
                <a:spcPct val="50000"/>
              </a:spcBef>
              <a:spcAft>
                <a:spcPct val="0"/>
              </a:spcAft>
              <a:buChar char="•"/>
              <a:defRPr sz="2400">
                <a:solidFill>
                  <a:schemeClr val="tx1"/>
                </a:solidFill>
                <a:latin typeface="Arial" pitchFamily="34" charset="0"/>
              </a:defRPr>
            </a:lvl9pPr>
          </a:lstStyle>
          <a:p>
            <a:pPr eaLnBrk="1" hangingPunct="1">
              <a:spcBef>
                <a:spcPct val="0"/>
              </a:spcBef>
              <a:buFontTx/>
              <a:buNone/>
              <a:defRPr/>
            </a:pPr>
            <a:fld id="{37707FC0-48A7-4E93-AC35-F7E5A7DE6EEF}" type="slidenum">
              <a:rPr lang="en-US" altLang="en-US" sz="1200" smtClean="0">
                <a:latin typeface="Times New Roman" pitchFamily="18" charset="0"/>
              </a:rPr>
              <a:pPr eaLnBrk="1" hangingPunct="1">
                <a:spcBef>
                  <a:spcPct val="0"/>
                </a:spcBef>
                <a:buFontTx/>
                <a:buNone/>
                <a:defRPr/>
              </a:pPr>
              <a:t>5</a:t>
            </a:fld>
            <a:endParaRPr lang="en-US" altLang="en-US" sz="1200" dirty="0" smtClean="0">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p:txBody>
          <a:bodyPr/>
          <a:lstStyle/>
          <a:p>
            <a:pPr>
              <a:defRPr/>
            </a:pPr>
            <a:r>
              <a:rPr lang="en-US" dirty="0" smtClean="0"/>
              <a:t>I</a:t>
            </a:r>
            <a:r>
              <a:rPr lang="en-US" baseline="0" dirty="0" smtClean="0"/>
              <a:t> WANT WHAT HE HAS!</a:t>
            </a:r>
            <a:endParaRPr lang="en-US" dirty="0" smtClean="0"/>
          </a:p>
          <a:p>
            <a:pPr>
              <a:defRPr/>
            </a:pPr>
            <a:endParaRPr lang="en-US" dirty="0" smtClean="0"/>
          </a:p>
          <a:p>
            <a:pPr>
              <a:defRPr/>
            </a:pPr>
            <a:r>
              <a:rPr lang="en-US" dirty="0" smtClean="0"/>
              <a:t>Charging comparable rates to similarly situated aeronautical users.  Grant Assurance 22, </a:t>
            </a:r>
            <a:r>
              <a:rPr lang="en-US" i="1" dirty="0" smtClean="0"/>
              <a:t>Economic Nondiscrimination</a:t>
            </a:r>
            <a:r>
              <a:rPr lang="en-US" dirty="0" smtClean="0"/>
              <a:t>, requires the sponsor to make its aeronautical facilities available to the public and its tenants on terms that are reasonable and without unjust discrimination.  </a:t>
            </a:r>
          </a:p>
          <a:p>
            <a:pPr>
              <a:defRPr/>
            </a:pPr>
            <a:endParaRPr lang="en-US" dirty="0" smtClean="0"/>
          </a:p>
          <a:p>
            <a:pPr>
              <a:defRPr/>
            </a:pPr>
            <a:r>
              <a:rPr lang="en-US" dirty="0" smtClean="0"/>
              <a:t>This federal obligation involves several requirements:</a:t>
            </a:r>
          </a:p>
          <a:p>
            <a:pPr>
              <a:defRPr/>
            </a:pPr>
            <a:endParaRPr lang="en-US" dirty="0" smtClean="0"/>
          </a:p>
          <a:p>
            <a:pPr marL="171450" indent="-171450">
              <a:buFont typeface="Arial" panose="020B0604020202020204" pitchFamily="34" charset="0"/>
              <a:buChar char="•"/>
              <a:defRPr/>
            </a:pPr>
            <a:r>
              <a:rPr lang="en-US" dirty="0" smtClean="0"/>
              <a:t>Sponsor must make the airport and its facilities available for public use</a:t>
            </a:r>
          </a:p>
          <a:p>
            <a:pPr marL="171450" indent="-171450">
              <a:buFont typeface="Arial" panose="020B0604020202020204" pitchFamily="34" charset="0"/>
              <a:buChar char="•"/>
              <a:defRPr/>
            </a:pPr>
            <a:r>
              <a:rPr lang="en-US" dirty="0" smtClean="0"/>
              <a:t>Sponsor must ensure that the terms imposed on aeronautical users of the airport, including rates and charges, are reasonable for the facilities and services provided.</a:t>
            </a:r>
          </a:p>
          <a:p>
            <a:pPr marL="171450" indent="-171450">
              <a:buFont typeface="Arial" panose="020B0604020202020204" pitchFamily="34" charset="0"/>
              <a:buChar char="•"/>
              <a:defRPr/>
            </a:pPr>
            <a:r>
              <a:rPr lang="en-US" dirty="0" smtClean="0"/>
              <a:t>The terms must be applied without unjust discrimination</a:t>
            </a:r>
          </a:p>
          <a:p>
            <a:pPr eaLnBrk="1" hangingPunct="1">
              <a:defRPr/>
            </a:pPr>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lvl1pPr defTabSz="911225" eaLnBrk="0" hangingPunct="0">
              <a:spcBef>
                <a:spcPct val="50000"/>
              </a:spcBef>
              <a:buChar char="•"/>
              <a:defRPr sz="2400">
                <a:solidFill>
                  <a:schemeClr val="tx1"/>
                </a:solidFill>
                <a:latin typeface="Arial" pitchFamily="34" charset="0"/>
              </a:defRPr>
            </a:lvl1pPr>
            <a:lvl2pPr marL="742950" indent="-285750" defTabSz="911225" eaLnBrk="0" hangingPunct="0">
              <a:spcBef>
                <a:spcPct val="50000"/>
              </a:spcBef>
              <a:buChar char="•"/>
              <a:defRPr sz="2400">
                <a:solidFill>
                  <a:schemeClr val="tx1"/>
                </a:solidFill>
                <a:latin typeface="Arial" pitchFamily="34" charset="0"/>
              </a:defRPr>
            </a:lvl2pPr>
            <a:lvl3pPr marL="1143000" indent="-228600" defTabSz="911225" eaLnBrk="0" hangingPunct="0">
              <a:spcBef>
                <a:spcPct val="50000"/>
              </a:spcBef>
              <a:buChar char="•"/>
              <a:defRPr sz="2400">
                <a:solidFill>
                  <a:schemeClr val="tx1"/>
                </a:solidFill>
                <a:latin typeface="Arial" pitchFamily="34" charset="0"/>
              </a:defRPr>
            </a:lvl3pPr>
            <a:lvl4pPr marL="1600200" indent="-228600" defTabSz="911225" eaLnBrk="0" hangingPunct="0">
              <a:spcBef>
                <a:spcPct val="50000"/>
              </a:spcBef>
              <a:buChar char="•"/>
              <a:defRPr sz="2400">
                <a:solidFill>
                  <a:schemeClr val="tx1"/>
                </a:solidFill>
                <a:latin typeface="Arial" pitchFamily="34" charset="0"/>
              </a:defRPr>
            </a:lvl4pPr>
            <a:lvl5pPr marL="2057400" indent="-228600" defTabSz="911225" eaLnBrk="0" hangingPunct="0">
              <a:spcBef>
                <a:spcPct val="50000"/>
              </a:spcBef>
              <a:buChar char="•"/>
              <a:defRPr sz="2400">
                <a:solidFill>
                  <a:schemeClr val="tx1"/>
                </a:solidFill>
                <a:latin typeface="Arial" pitchFamily="34" charset="0"/>
              </a:defRPr>
            </a:lvl5pPr>
            <a:lvl6pPr marL="2514600" indent="-228600" defTabSz="911225" eaLnBrk="0" fontAlgn="base" hangingPunct="0">
              <a:spcBef>
                <a:spcPct val="50000"/>
              </a:spcBef>
              <a:spcAft>
                <a:spcPct val="0"/>
              </a:spcAft>
              <a:buChar char="•"/>
              <a:defRPr sz="2400">
                <a:solidFill>
                  <a:schemeClr val="tx1"/>
                </a:solidFill>
                <a:latin typeface="Arial" pitchFamily="34" charset="0"/>
              </a:defRPr>
            </a:lvl6pPr>
            <a:lvl7pPr marL="2971800" indent="-228600" defTabSz="911225" eaLnBrk="0" fontAlgn="base" hangingPunct="0">
              <a:spcBef>
                <a:spcPct val="50000"/>
              </a:spcBef>
              <a:spcAft>
                <a:spcPct val="0"/>
              </a:spcAft>
              <a:buChar char="•"/>
              <a:defRPr sz="2400">
                <a:solidFill>
                  <a:schemeClr val="tx1"/>
                </a:solidFill>
                <a:latin typeface="Arial" pitchFamily="34" charset="0"/>
              </a:defRPr>
            </a:lvl7pPr>
            <a:lvl8pPr marL="3429000" indent="-228600" defTabSz="911225" eaLnBrk="0" fontAlgn="base" hangingPunct="0">
              <a:spcBef>
                <a:spcPct val="50000"/>
              </a:spcBef>
              <a:spcAft>
                <a:spcPct val="0"/>
              </a:spcAft>
              <a:buChar char="•"/>
              <a:defRPr sz="2400">
                <a:solidFill>
                  <a:schemeClr val="tx1"/>
                </a:solidFill>
                <a:latin typeface="Arial" pitchFamily="34" charset="0"/>
              </a:defRPr>
            </a:lvl8pPr>
            <a:lvl9pPr marL="3886200" indent="-228600" defTabSz="911225" eaLnBrk="0" fontAlgn="base" hangingPunct="0">
              <a:spcBef>
                <a:spcPct val="50000"/>
              </a:spcBef>
              <a:spcAft>
                <a:spcPct val="0"/>
              </a:spcAft>
              <a:buChar char="•"/>
              <a:defRPr sz="2400">
                <a:solidFill>
                  <a:schemeClr val="tx1"/>
                </a:solidFill>
                <a:latin typeface="Arial" pitchFamily="34" charset="0"/>
              </a:defRPr>
            </a:lvl9pPr>
          </a:lstStyle>
          <a:p>
            <a:pPr eaLnBrk="1" hangingPunct="1">
              <a:spcBef>
                <a:spcPct val="0"/>
              </a:spcBef>
              <a:buFontTx/>
              <a:buNone/>
              <a:defRPr/>
            </a:pPr>
            <a:fld id="{518FEE13-8D0B-4DB3-93EC-4886D09E5799}" type="slidenum">
              <a:rPr lang="en-US" altLang="en-US" sz="1200" smtClean="0">
                <a:latin typeface="Times New Roman" pitchFamily="18" charset="0"/>
              </a:rPr>
              <a:pPr eaLnBrk="1" hangingPunct="1">
                <a:spcBef>
                  <a:spcPct val="0"/>
                </a:spcBef>
                <a:buFontTx/>
                <a:buNone/>
                <a:defRPr/>
              </a:pPr>
              <a:t>6</a:t>
            </a:fld>
            <a:endParaRPr lang="en-US" altLang="en-US" sz="1200" dirty="0" smtClean="0">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p:txBody>
          <a:bodyPr/>
          <a:lstStyle/>
          <a:p>
            <a:pPr>
              <a:defRPr/>
            </a:pPr>
            <a:r>
              <a:rPr lang="en-US" b="0" dirty="0" smtClean="0"/>
              <a:t>Hangar</a:t>
            </a:r>
            <a:r>
              <a:rPr lang="en-US" b="0" baseline="0" dirty="0" smtClean="0"/>
              <a:t> on the left gets more rent than hangar on the right – fine but spell out your methodology for establishing rates and charges.  Things need to be clear and transparent.</a:t>
            </a:r>
            <a:endParaRPr lang="en-US" b="0" dirty="0" smtClean="0"/>
          </a:p>
          <a:p>
            <a:pPr>
              <a:defRPr/>
            </a:pPr>
            <a:endParaRPr lang="en-US" b="1" dirty="0" smtClean="0"/>
          </a:p>
          <a:p>
            <a:pPr>
              <a:defRPr/>
            </a:pPr>
            <a:r>
              <a:rPr lang="en-US" b="1" dirty="0" smtClean="0"/>
              <a:t>Similarly Situated:  </a:t>
            </a:r>
            <a:r>
              <a:rPr lang="en-US" dirty="0" smtClean="0"/>
              <a:t>“In order to establish a claim of unjust discrimination, a complainant must establish that it requested similar terms and conditions as other similarly situated airport users and was denied for unjust reasons”  Aerodynamics of Reading, Inc. v. Reading Regional Airport Authority, FAA Docket No. 16-00-03.</a:t>
            </a:r>
          </a:p>
          <a:p>
            <a:pPr>
              <a:defRPr/>
            </a:pPr>
            <a:r>
              <a:rPr lang="en-US" b="1" dirty="0" smtClean="0"/>
              <a:t>NOTE:  </a:t>
            </a:r>
            <a:r>
              <a:rPr lang="en-US" dirty="0" smtClean="0"/>
              <a:t>Facts and circumstances matter.  </a:t>
            </a:r>
            <a:r>
              <a:rPr lang="en-US" i="1" dirty="0" smtClean="0"/>
              <a:t>“A Complainant does not establish a per se violation of Assurance 22 (unjust discrimination) simply by showing differences between two leases.  The FAA has found that differences in lease terms executed at different points in time can be justified by the market conditions present at the time of lease execution.” </a:t>
            </a:r>
            <a:endParaRPr lang="en-US" dirty="0" smtClean="0"/>
          </a:p>
          <a:p>
            <a:pPr>
              <a:defRPr/>
            </a:pPr>
            <a:r>
              <a:rPr lang="en-US" dirty="0" smtClean="0"/>
              <a:t>Wilson Air Center, LLC v. Memphis-Shelby County Airport Authority, Final Decision and Order, FAA Docket No.  16-99-10</a:t>
            </a:r>
          </a:p>
          <a:p>
            <a:pPr marL="171450" indent="-171450">
              <a:buFont typeface="Arial" panose="020B0604020202020204" pitchFamily="34" charset="0"/>
              <a:buChar char="•"/>
              <a:defRPr/>
            </a:pPr>
            <a:r>
              <a:rPr lang="en-US" dirty="0" smtClean="0"/>
              <a:t>Differences in time</a:t>
            </a:r>
          </a:p>
          <a:p>
            <a:pPr marL="171450" indent="-171450">
              <a:buFont typeface="Arial" panose="020B0604020202020204" pitchFamily="34" charset="0"/>
              <a:buChar char="•"/>
              <a:defRPr/>
            </a:pPr>
            <a:r>
              <a:rPr lang="en-US" dirty="0" smtClean="0"/>
              <a:t>Level of investment</a:t>
            </a:r>
          </a:p>
          <a:p>
            <a:pPr marL="171450" indent="-171450">
              <a:buFont typeface="Arial" panose="020B0604020202020204" pitchFamily="34" charset="0"/>
              <a:buChar char="•"/>
              <a:defRPr/>
            </a:pPr>
            <a:r>
              <a:rPr lang="en-US" dirty="0" smtClean="0"/>
              <a:t>Services offered/provided</a:t>
            </a:r>
          </a:p>
          <a:p>
            <a:pPr marL="171450" indent="-171450">
              <a:buFont typeface="Arial" panose="020B0604020202020204" pitchFamily="34" charset="0"/>
              <a:buChar char="•"/>
              <a:defRPr/>
            </a:pPr>
            <a:r>
              <a:rPr lang="en-US" dirty="0" smtClean="0"/>
              <a:t>Short term v. longer term lease</a:t>
            </a:r>
          </a:p>
          <a:p>
            <a:pPr marL="171450" indent="-171450">
              <a:buFont typeface="Arial" panose="020B0604020202020204" pitchFamily="34" charset="0"/>
              <a:buChar char="•"/>
              <a:defRPr/>
            </a:pPr>
            <a:r>
              <a:rPr lang="en-US" dirty="0" smtClean="0"/>
              <a:t>Ground lease v. lease of sponsor-owned facilities</a:t>
            </a:r>
          </a:p>
          <a:p>
            <a:pPr marL="171450" indent="-171450">
              <a:buFont typeface="Arial" panose="020B0604020202020204" pitchFamily="34" charset="0"/>
              <a:buChar char="•"/>
              <a:defRPr/>
            </a:pPr>
            <a:r>
              <a:rPr lang="en-US" dirty="0" smtClean="0"/>
              <a:t>Condition of facilities</a:t>
            </a:r>
          </a:p>
          <a:p>
            <a:pPr marL="171450" indent="-171450">
              <a:buFont typeface="Arial" panose="020B0604020202020204" pitchFamily="34" charset="0"/>
              <a:buChar char="•"/>
              <a:defRPr/>
            </a:pPr>
            <a:r>
              <a:rPr lang="en-US" dirty="0" smtClean="0"/>
              <a:t>Location</a:t>
            </a:r>
          </a:p>
          <a:p>
            <a:pPr marL="171450" indent="-171450">
              <a:buFont typeface="Arial" panose="020B0604020202020204" pitchFamily="34" charset="0"/>
              <a:buChar char="•"/>
              <a:defRPr/>
            </a:pPr>
            <a:r>
              <a:rPr lang="en-US" dirty="0" smtClean="0"/>
              <a:t>Improved practices</a:t>
            </a:r>
          </a:p>
          <a:p>
            <a:pPr>
              <a:defRPr/>
            </a:pPr>
            <a:r>
              <a:rPr lang="en-US" b="1" dirty="0" smtClean="0"/>
              <a:t>Reasonable and Not Unjustly Discriminatory equals:</a:t>
            </a:r>
            <a:endParaRPr lang="en-US" dirty="0" smtClean="0"/>
          </a:p>
          <a:p>
            <a:pPr marL="171450" indent="-171450">
              <a:buFont typeface="Arial" panose="020B0604020202020204" pitchFamily="34" charset="0"/>
              <a:buChar char="•"/>
              <a:defRPr/>
            </a:pPr>
            <a:r>
              <a:rPr lang="en-US" dirty="0" smtClean="0"/>
              <a:t>Attainable</a:t>
            </a:r>
          </a:p>
          <a:p>
            <a:pPr marL="171450" indent="-171450">
              <a:buFont typeface="Arial" panose="020B0604020202020204" pitchFamily="34" charset="0"/>
              <a:buChar char="•"/>
              <a:defRPr/>
            </a:pPr>
            <a:r>
              <a:rPr lang="en-US" dirty="0" smtClean="0"/>
              <a:t>Relevant</a:t>
            </a:r>
          </a:p>
          <a:p>
            <a:pPr marL="171450" indent="-171450">
              <a:buFont typeface="Arial" panose="020B0604020202020204" pitchFamily="34" charset="0"/>
              <a:buChar char="•"/>
              <a:defRPr/>
            </a:pPr>
            <a:r>
              <a:rPr lang="en-US" dirty="0" smtClean="0"/>
              <a:t>Uniformly applied</a:t>
            </a:r>
          </a:p>
          <a:p>
            <a:pPr marL="171450" indent="-171450">
              <a:buFont typeface="Arial" panose="020B0604020202020204" pitchFamily="34" charset="0"/>
              <a:buChar char="•"/>
              <a:defRPr/>
            </a:pPr>
            <a:r>
              <a:rPr lang="en-US" dirty="0" smtClean="0"/>
              <a:t>Protects aeronautical service providers from unreasonable competition</a:t>
            </a:r>
          </a:p>
          <a:p>
            <a:pPr marL="171450" indent="-171450">
              <a:buFont typeface="Arial" panose="020B0604020202020204" pitchFamily="34" charset="0"/>
              <a:buChar char="•"/>
              <a:defRPr/>
            </a:pPr>
            <a:r>
              <a:rPr lang="en-US" dirty="0" smtClean="0"/>
              <a:t>Do not confer an Exclusive Right</a:t>
            </a:r>
          </a:p>
          <a:p>
            <a:pPr eaLnBrk="1" hangingPunct="1">
              <a:defRPr/>
            </a:pPr>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lvl1pPr defTabSz="911225" eaLnBrk="0" hangingPunct="0">
              <a:spcBef>
                <a:spcPct val="50000"/>
              </a:spcBef>
              <a:buChar char="•"/>
              <a:defRPr sz="2400">
                <a:solidFill>
                  <a:schemeClr val="tx1"/>
                </a:solidFill>
                <a:latin typeface="Arial" pitchFamily="34" charset="0"/>
              </a:defRPr>
            </a:lvl1pPr>
            <a:lvl2pPr marL="742950" indent="-285750" defTabSz="911225" eaLnBrk="0" hangingPunct="0">
              <a:spcBef>
                <a:spcPct val="50000"/>
              </a:spcBef>
              <a:buChar char="•"/>
              <a:defRPr sz="2400">
                <a:solidFill>
                  <a:schemeClr val="tx1"/>
                </a:solidFill>
                <a:latin typeface="Arial" pitchFamily="34" charset="0"/>
              </a:defRPr>
            </a:lvl2pPr>
            <a:lvl3pPr marL="1143000" indent="-228600" defTabSz="911225" eaLnBrk="0" hangingPunct="0">
              <a:spcBef>
                <a:spcPct val="50000"/>
              </a:spcBef>
              <a:buChar char="•"/>
              <a:defRPr sz="2400">
                <a:solidFill>
                  <a:schemeClr val="tx1"/>
                </a:solidFill>
                <a:latin typeface="Arial" pitchFamily="34" charset="0"/>
              </a:defRPr>
            </a:lvl3pPr>
            <a:lvl4pPr marL="1600200" indent="-228600" defTabSz="911225" eaLnBrk="0" hangingPunct="0">
              <a:spcBef>
                <a:spcPct val="50000"/>
              </a:spcBef>
              <a:buChar char="•"/>
              <a:defRPr sz="2400">
                <a:solidFill>
                  <a:schemeClr val="tx1"/>
                </a:solidFill>
                <a:latin typeface="Arial" pitchFamily="34" charset="0"/>
              </a:defRPr>
            </a:lvl4pPr>
            <a:lvl5pPr marL="2057400" indent="-228600" defTabSz="911225" eaLnBrk="0" hangingPunct="0">
              <a:spcBef>
                <a:spcPct val="50000"/>
              </a:spcBef>
              <a:buChar char="•"/>
              <a:defRPr sz="2400">
                <a:solidFill>
                  <a:schemeClr val="tx1"/>
                </a:solidFill>
                <a:latin typeface="Arial" pitchFamily="34" charset="0"/>
              </a:defRPr>
            </a:lvl5pPr>
            <a:lvl6pPr marL="2514600" indent="-228600" defTabSz="911225" eaLnBrk="0" fontAlgn="base" hangingPunct="0">
              <a:spcBef>
                <a:spcPct val="50000"/>
              </a:spcBef>
              <a:spcAft>
                <a:spcPct val="0"/>
              </a:spcAft>
              <a:buChar char="•"/>
              <a:defRPr sz="2400">
                <a:solidFill>
                  <a:schemeClr val="tx1"/>
                </a:solidFill>
                <a:latin typeface="Arial" pitchFamily="34" charset="0"/>
              </a:defRPr>
            </a:lvl6pPr>
            <a:lvl7pPr marL="2971800" indent="-228600" defTabSz="911225" eaLnBrk="0" fontAlgn="base" hangingPunct="0">
              <a:spcBef>
                <a:spcPct val="50000"/>
              </a:spcBef>
              <a:spcAft>
                <a:spcPct val="0"/>
              </a:spcAft>
              <a:buChar char="•"/>
              <a:defRPr sz="2400">
                <a:solidFill>
                  <a:schemeClr val="tx1"/>
                </a:solidFill>
                <a:latin typeface="Arial" pitchFamily="34" charset="0"/>
              </a:defRPr>
            </a:lvl7pPr>
            <a:lvl8pPr marL="3429000" indent="-228600" defTabSz="911225" eaLnBrk="0" fontAlgn="base" hangingPunct="0">
              <a:spcBef>
                <a:spcPct val="50000"/>
              </a:spcBef>
              <a:spcAft>
                <a:spcPct val="0"/>
              </a:spcAft>
              <a:buChar char="•"/>
              <a:defRPr sz="2400">
                <a:solidFill>
                  <a:schemeClr val="tx1"/>
                </a:solidFill>
                <a:latin typeface="Arial" pitchFamily="34" charset="0"/>
              </a:defRPr>
            </a:lvl8pPr>
            <a:lvl9pPr marL="3886200" indent="-228600" defTabSz="911225" eaLnBrk="0" fontAlgn="base" hangingPunct="0">
              <a:spcBef>
                <a:spcPct val="50000"/>
              </a:spcBef>
              <a:spcAft>
                <a:spcPct val="0"/>
              </a:spcAft>
              <a:buChar char="•"/>
              <a:defRPr sz="2400">
                <a:solidFill>
                  <a:schemeClr val="tx1"/>
                </a:solidFill>
                <a:latin typeface="Arial" pitchFamily="34" charset="0"/>
              </a:defRPr>
            </a:lvl9pPr>
          </a:lstStyle>
          <a:p>
            <a:pPr eaLnBrk="1" hangingPunct="1">
              <a:spcBef>
                <a:spcPct val="0"/>
              </a:spcBef>
              <a:buFontTx/>
              <a:buNone/>
              <a:defRPr/>
            </a:pPr>
            <a:fld id="{A6E1AADC-FF3F-430D-8712-EF626246103B}" type="slidenum">
              <a:rPr lang="en-US" altLang="en-US" sz="1200" smtClean="0">
                <a:latin typeface="Times New Roman" pitchFamily="18" charset="0"/>
              </a:rPr>
              <a:pPr eaLnBrk="1" hangingPunct="1">
                <a:spcBef>
                  <a:spcPct val="0"/>
                </a:spcBef>
                <a:buFontTx/>
                <a:buNone/>
                <a:defRPr/>
              </a:pPr>
              <a:t>7</a:t>
            </a:fld>
            <a:endParaRPr lang="en-US" altLang="en-US" sz="1200" dirty="0" smtClean="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b="0" dirty="0" smtClean="0"/>
              <a:t>YOU CANNOT PROVIDE AN EXCLUSIVE RIGHT! </a:t>
            </a:r>
          </a:p>
          <a:p>
            <a:pPr eaLnBrk="1" hangingPunct="1"/>
            <a:endParaRPr lang="en-US" altLang="en-US" b="1" dirty="0" smtClean="0"/>
          </a:p>
          <a:p>
            <a:pPr eaLnBrk="1" hangingPunct="1"/>
            <a:r>
              <a:rPr lang="en-US" altLang="en-US" b="1" dirty="0" smtClean="0"/>
              <a:t>Exclusive Rights: </a:t>
            </a:r>
            <a:r>
              <a:rPr lang="en-US" altLang="en-US" dirty="0" smtClean="0"/>
              <a:t>This describes the sponsor’s federal obligation under Grant Assurance 23, </a:t>
            </a:r>
            <a:r>
              <a:rPr lang="en-US" altLang="en-US" i="1" dirty="0" smtClean="0"/>
              <a:t>Exclusive Rights</a:t>
            </a:r>
            <a:r>
              <a:rPr lang="en-US" altLang="en-US" dirty="0" smtClean="0"/>
              <a:t>.  Exclusive Rights prohibits an airport sponsor from granting an exclusive right for the use of the airport, including granting an exclusive right to any person or entity providing or intending to provide aeronautical services to the public.  The Sponsor may not grant a special privilege or monopoly to anyone providing aeronautical services on the airport or engaging in an aeronautical use.  </a:t>
            </a:r>
            <a:r>
              <a:rPr lang="en-US" altLang="en-US" b="1" dirty="0" smtClean="0"/>
              <a:t>The intent of this restriction is to promote aeronautical activity and protect fair competition at federally obligated airports</a:t>
            </a:r>
            <a:r>
              <a:rPr lang="en-US" altLang="en-US" dirty="0" smtClean="0"/>
              <a:t>.  An exclusive right is defined as a power, privilege, or other right excluding or debarring another from enjoying or exercising a like power, privilege or right.  An exclusive right may be conferred either by express agreement, by imposition of unreasonable standards or requirements or by another means.</a:t>
            </a:r>
          </a:p>
          <a:p>
            <a:pPr eaLnBrk="1" hangingPunct="1"/>
            <a:endParaRPr lang="en-US" altLang="en-US" dirty="0" smtClean="0"/>
          </a:p>
          <a:p>
            <a:pPr marL="171450" lvl="1" indent="-171450" eaLnBrk="1" hangingPunct="1">
              <a:buFontTx/>
              <a:buChar char="-"/>
            </a:pPr>
            <a:r>
              <a:rPr lang="en-US" altLang="en-US" dirty="0" smtClean="0"/>
              <a:t>Applies to recipients of nonsurplus government property</a:t>
            </a:r>
          </a:p>
          <a:p>
            <a:pPr marL="171450" lvl="1" indent="-171450" eaLnBrk="1" hangingPunct="1">
              <a:buFontTx/>
              <a:buChar char="-"/>
            </a:pPr>
            <a:r>
              <a:rPr lang="en-US" altLang="en-US" dirty="0" smtClean="0"/>
              <a:t>Codified in 49 U.S.C. in three places (§ 40103 €, §47107 9a), and §47152)</a:t>
            </a:r>
          </a:p>
          <a:p>
            <a:pPr marL="171450" lvl="1" indent="-171450" eaLnBrk="1" hangingPunct="1">
              <a:buFontTx/>
              <a:buChar char="-"/>
            </a:pPr>
            <a:endParaRPr lang="en-US" altLang="en-US" dirty="0" smtClean="0"/>
          </a:p>
          <a:p>
            <a:pPr marL="0" lvl="1" indent="0" eaLnBrk="1" hangingPunct="1">
              <a:buFontTx/>
              <a:buNone/>
            </a:pPr>
            <a:r>
              <a:rPr lang="en-US" altLang="en-US" b="1" dirty="0" smtClean="0"/>
              <a:t>Proprietary Exclusive</a:t>
            </a:r>
            <a:r>
              <a:rPr lang="en-US" altLang="en-US" dirty="0" smtClean="0"/>
              <a:t>:  The exclusive rights prohibition does not apply to services</a:t>
            </a:r>
            <a:r>
              <a:rPr lang="en-US" altLang="en-US" baseline="0" dirty="0" smtClean="0"/>
              <a:t> provided by the sponsor itself.  The airport sponsor may elect to provide any or all of the aeronautical services at its airport, and to be the exclusive provider of those services.  A sponsor may exercise – but may not grant – the exclusive right to provide any aeronautical service.  This exception is known as the airport’s “proprietary exclusive” right.  The airport sponsor is the sole provider of one, some or all aeronautical services and can exclude others from offering these services. </a:t>
            </a:r>
            <a:endParaRPr lang="en-US" altLang="en-US" dirty="0" smtClean="0"/>
          </a:p>
          <a:p>
            <a:pPr marL="171450" lvl="1" indent="-171450" eaLnBrk="1" hangingPunct="1">
              <a:buFontTx/>
              <a:buChar char="-"/>
            </a:pPr>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E14A59-4887-4545-BE4A-4B142F0722B5}" type="slidenum">
              <a:rPr lang="en-US" smtClean="0"/>
              <a:pPr>
                <a:defRPr/>
              </a:pPr>
              <a:t>8</a:t>
            </a:fld>
            <a:endParaRPr lang="en-US" dirty="0"/>
          </a:p>
        </p:txBody>
      </p:sp>
    </p:spTree>
    <p:extLst>
      <p:ext uri="{BB962C8B-B14F-4D97-AF65-F5344CB8AC3E}">
        <p14:creationId xmlns:p14="http://schemas.microsoft.com/office/powerpoint/2010/main" val="2265442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E14A59-4887-4545-BE4A-4B142F0722B5}" type="slidenum">
              <a:rPr lang="en-US" smtClean="0"/>
              <a:pPr>
                <a:defRPr/>
              </a:pPr>
              <a:t>9</a:t>
            </a:fld>
            <a:endParaRPr lang="en-US" dirty="0"/>
          </a:p>
        </p:txBody>
      </p:sp>
    </p:spTree>
    <p:extLst>
      <p:ext uri="{BB962C8B-B14F-4D97-AF65-F5344CB8AC3E}">
        <p14:creationId xmlns:p14="http://schemas.microsoft.com/office/powerpoint/2010/main" val="3322306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Background 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890713"/>
            <a:ext cx="91440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51"/>
          <p:cNvSpPr txBox="1">
            <a:spLocks noChangeArrowheads="1"/>
          </p:cNvSpPr>
          <p:nvPr userDrawn="1"/>
        </p:nvSpPr>
        <p:spPr bwMode="auto">
          <a:xfrm>
            <a:off x="1060450" y="2095500"/>
            <a:ext cx="5746750"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50000"/>
              </a:spcBef>
              <a:buChar char="•"/>
              <a:defRPr sz="2400">
                <a:solidFill>
                  <a:schemeClr val="tx1"/>
                </a:solidFill>
                <a:latin typeface="Arial" pitchFamily="34" charset="0"/>
              </a:defRPr>
            </a:lvl1pPr>
            <a:lvl2pPr marL="742950" indent="-285750" eaLnBrk="0" hangingPunct="0">
              <a:spcBef>
                <a:spcPct val="50000"/>
              </a:spcBef>
              <a:buChar char="•"/>
              <a:defRPr sz="2400">
                <a:solidFill>
                  <a:schemeClr val="tx1"/>
                </a:solidFill>
                <a:latin typeface="Arial" pitchFamily="34" charset="0"/>
              </a:defRPr>
            </a:lvl2pPr>
            <a:lvl3pPr marL="1143000" indent="-228600" eaLnBrk="0" hangingPunct="0">
              <a:spcBef>
                <a:spcPct val="50000"/>
              </a:spcBef>
              <a:buChar char="•"/>
              <a:defRPr sz="2400">
                <a:solidFill>
                  <a:schemeClr val="tx1"/>
                </a:solidFill>
                <a:latin typeface="Arial" pitchFamily="34" charset="0"/>
              </a:defRPr>
            </a:lvl3pPr>
            <a:lvl4pPr marL="1600200" indent="-228600" eaLnBrk="0" hangingPunct="0">
              <a:spcBef>
                <a:spcPct val="50000"/>
              </a:spcBef>
              <a:buChar char="•"/>
              <a:defRPr sz="2400">
                <a:solidFill>
                  <a:schemeClr val="tx1"/>
                </a:solidFill>
                <a:latin typeface="Arial" pitchFamily="34" charset="0"/>
              </a:defRPr>
            </a:lvl4pPr>
            <a:lvl5pPr marL="2057400" indent="-228600" eaLnBrk="0" hangingPunct="0">
              <a:spcBef>
                <a:spcPct val="50000"/>
              </a:spcBef>
              <a:buChar char="•"/>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buFontTx/>
              <a:buNone/>
              <a:defRPr/>
            </a:pPr>
            <a:r>
              <a:rPr lang="en-US" altLang="en-US" sz="1600" b="1" dirty="0" smtClean="0">
                <a:solidFill>
                  <a:srgbClr val="1D2F68"/>
                </a:solidFill>
              </a:rPr>
              <a:t>Presented to:</a:t>
            </a:r>
          </a:p>
          <a:p>
            <a:pPr eaLnBrk="1" hangingPunct="1">
              <a:spcBef>
                <a:spcPts val="3000"/>
              </a:spcBef>
              <a:buFontTx/>
              <a:buNone/>
              <a:defRPr/>
            </a:pPr>
            <a:r>
              <a:rPr lang="en-US" altLang="en-US" sz="1600" b="1" dirty="0" smtClean="0">
                <a:solidFill>
                  <a:srgbClr val="1D2F68"/>
                </a:solidFill>
              </a:rPr>
              <a:t>By:</a:t>
            </a:r>
          </a:p>
          <a:p>
            <a:pPr eaLnBrk="1" hangingPunct="1">
              <a:spcBef>
                <a:spcPts val="1600"/>
              </a:spcBef>
              <a:buFontTx/>
              <a:buNone/>
              <a:defRPr/>
            </a:pPr>
            <a:r>
              <a:rPr lang="en-US" altLang="en-US" sz="1600" b="1" dirty="0" smtClean="0">
                <a:solidFill>
                  <a:srgbClr val="1D2F68"/>
                </a:solidFill>
              </a:rPr>
              <a:t>Date:</a:t>
            </a:r>
          </a:p>
        </p:txBody>
      </p:sp>
      <p:pic>
        <p:nvPicPr>
          <p:cNvPr id="6" name="FAA logo" descr="FAA logo&amp;text_white_d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 y="3952875"/>
            <a:ext cx="33972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0" name="Title"/>
          <p:cNvSpPr>
            <a:spLocks noGrp="1" noChangeArrowheads="1"/>
          </p:cNvSpPr>
          <p:nvPr>
            <p:ph type="ctrTitle"/>
          </p:nvPr>
        </p:nvSpPr>
        <p:spPr>
          <a:xfrm>
            <a:off x="1085011" y="250169"/>
            <a:ext cx="6941611" cy="892831"/>
          </a:xfrm>
        </p:spPr>
        <p:txBody>
          <a:bodyPr anchor="t"/>
          <a:lstStyle>
            <a:lvl1pPr>
              <a:defRPr/>
            </a:lvl1pPr>
          </a:lstStyle>
          <a:p>
            <a:pPr lvl="0"/>
            <a:r>
              <a:rPr lang="en-US" noProof="0" smtClean="0"/>
              <a:t>Click to edit Master title style</a:t>
            </a:r>
            <a:endParaRPr lang="en-US" noProof="0" dirty="0" smtClean="0"/>
          </a:p>
        </p:txBody>
      </p:sp>
      <p:sp>
        <p:nvSpPr>
          <p:cNvPr id="63491" name="Subtitle"/>
          <p:cNvSpPr>
            <a:spLocks noGrp="1" noChangeArrowheads="1"/>
          </p:cNvSpPr>
          <p:nvPr>
            <p:ph type="subTitle" idx="1"/>
          </p:nvPr>
        </p:nvSpPr>
        <p:spPr>
          <a:xfrm>
            <a:off x="1085012" y="1156621"/>
            <a:ext cx="6904622" cy="724567"/>
          </a:xfrm>
        </p:spPr>
        <p:txBody>
          <a:bodyPr/>
          <a:lstStyle>
            <a:lvl1pPr marL="0" indent="0">
              <a:buFontTx/>
              <a:buNone/>
              <a:defRPr sz="3200">
                <a:solidFill>
                  <a:schemeClr val="bg2"/>
                </a:solidFil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1846900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82600" y="4665663"/>
            <a:ext cx="1673225" cy="342900"/>
          </a:xfrm>
        </p:spPr>
        <p:txBody>
          <a:bodyPr/>
          <a:lstStyle>
            <a:lvl1pPr>
              <a:defRPr sz="1000">
                <a:solidFill>
                  <a:schemeClr val="bg1">
                    <a:lumMod val="75000"/>
                  </a:schemeClr>
                </a:solidFill>
              </a:defRPr>
            </a:lvl1pPr>
          </a:lstStyle>
          <a:p>
            <a:pPr>
              <a:defRPr/>
            </a:pPr>
            <a:endParaRPr lang="en-US"/>
          </a:p>
        </p:txBody>
      </p:sp>
      <p:sp>
        <p:nvSpPr>
          <p:cNvPr id="5" name="Footer Placeholder 4"/>
          <p:cNvSpPr>
            <a:spLocks noGrp="1"/>
          </p:cNvSpPr>
          <p:nvPr>
            <p:ph type="ftr" sz="quarter" idx="11"/>
          </p:nvPr>
        </p:nvSpPr>
        <p:spPr>
          <a:xfrm>
            <a:off x="2197100" y="4665663"/>
            <a:ext cx="2895600" cy="342900"/>
          </a:xfrm>
        </p:spPr>
        <p:txBody>
          <a:bodyPr/>
          <a:lstStyle>
            <a:lvl1pPr>
              <a:defRPr sz="1000">
                <a:solidFill>
                  <a:schemeClr val="bg1">
                    <a:lumMod val="75000"/>
                  </a:schemeClr>
                </a:solidFill>
              </a:defRPr>
            </a:lvl1pPr>
          </a:lstStyle>
          <a:p>
            <a:pPr>
              <a:defRPr/>
            </a:pPr>
            <a:r>
              <a:rPr lang="en-US"/>
              <a:t>Presentation title - Edit in View, Slide Master, Insert tab, Header &amp; Footer</a:t>
            </a:r>
          </a:p>
        </p:txBody>
      </p:sp>
      <p:sp>
        <p:nvSpPr>
          <p:cNvPr id="6" name="Slide Number Placeholder 5"/>
          <p:cNvSpPr>
            <a:spLocks noGrp="1"/>
          </p:cNvSpPr>
          <p:nvPr>
            <p:ph type="sldNum" sz="quarter" idx="12"/>
          </p:nvPr>
        </p:nvSpPr>
        <p:spPr>
          <a:xfrm>
            <a:off x="6834188" y="4665663"/>
            <a:ext cx="1706562" cy="342900"/>
          </a:xfrm>
        </p:spPr>
        <p:txBody>
          <a:bodyPr/>
          <a:lstStyle>
            <a:lvl1pPr>
              <a:defRPr sz="1200"/>
            </a:lvl1pPr>
          </a:lstStyle>
          <a:p>
            <a:pPr>
              <a:defRPr/>
            </a:pPr>
            <a:fld id="{4A39D216-45CA-472F-9CDE-3380F85A23C4}" type="slidenum">
              <a:rPr lang="en-US"/>
              <a:pPr>
                <a:defRPr/>
              </a:pPr>
              <a:t>‹#›</a:t>
            </a:fld>
            <a:endParaRPr lang="en-US" dirty="0"/>
          </a:p>
        </p:txBody>
      </p:sp>
    </p:spTree>
    <p:extLst>
      <p:ext uri="{BB962C8B-B14F-4D97-AF65-F5344CB8AC3E}">
        <p14:creationId xmlns:p14="http://schemas.microsoft.com/office/powerpoint/2010/main" val="660102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Click to edit Master title style</a:t>
            </a:r>
            <a:endParaRPr lang="en-US"/>
          </a:p>
        </p:txBody>
      </p:sp>
      <p:sp>
        <p:nvSpPr>
          <p:cNvPr id="3" name="Content 1"/>
          <p:cNvSpPr>
            <a:spLocks noGrp="1"/>
          </p:cNvSpPr>
          <p:nvPr>
            <p:ph sz="half" idx="1"/>
          </p:nvPr>
        </p:nvSpPr>
        <p:spPr>
          <a:xfrm>
            <a:off x="495301" y="1131094"/>
            <a:ext cx="3948113" cy="32932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2"/>
          <p:cNvSpPr>
            <a:spLocks noGrp="1"/>
          </p:cNvSpPr>
          <p:nvPr>
            <p:ph sz="half" idx="2"/>
          </p:nvPr>
        </p:nvSpPr>
        <p:spPr>
          <a:xfrm>
            <a:off x="4595813" y="1131094"/>
            <a:ext cx="3949700" cy="32932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cNvSpPr>
            <a:spLocks noGrp="1"/>
          </p:cNvSpPr>
          <p:nvPr>
            <p:ph type="dt" sz="half" idx="10"/>
          </p:nvPr>
        </p:nvSpPr>
        <p:spPr/>
        <p:txBody>
          <a:bodyPr/>
          <a:lstStyle>
            <a:lvl1pPr>
              <a:defRPr sz="1000"/>
            </a:lvl1pPr>
          </a:lstStyle>
          <a:p>
            <a:pPr>
              <a:defRPr/>
            </a:pPr>
            <a:endParaRPr lang="en-US"/>
          </a:p>
        </p:txBody>
      </p:sp>
      <p:sp>
        <p:nvSpPr>
          <p:cNvPr id="6" name="Presentation title"/>
          <p:cNvSpPr>
            <a:spLocks noGrp="1"/>
          </p:cNvSpPr>
          <p:nvPr>
            <p:ph type="ftr" sz="quarter" idx="11"/>
          </p:nvPr>
        </p:nvSpPr>
        <p:spPr/>
        <p:txBody>
          <a:bodyPr/>
          <a:lstStyle>
            <a:lvl1pPr>
              <a:defRPr sz="1000"/>
            </a:lvl1pPr>
          </a:lstStyle>
          <a:p>
            <a:pPr>
              <a:defRPr/>
            </a:pPr>
            <a:r>
              <a:rPr lang="en-US"/>
              <a:t>Presentation title - Edit in View, Slide Master, Insert tab, Header &amp; Footer</a:t>
            </a:r>
          </a:p>
        </p:txBody>
      </p:sp>
      <p:sp>
        <p:nvSpPr>
          <p:cNvPr id="7" name="Slide Number"/>
          <p:cNvSpPr>
            <a:spLocks noGrp="1"/>
          </p:cNvSpPr>
          <p:nvPr>
            <p:ph type="sldNum" sz="quarter" idx="12"/>
          </p:nvPr>
        </p:nvSpPr>
        <p:spPr/>
        <p:txBody>
          <a:bodyPr/>
          <a:lstStyle>
            <a:lvl1pPr>
              <a:defRPr sz="1200"/>
            </a:lvl1pPr>
          </a:lstStyle>
          <a:p>
            <a:pPr>
              <a:defRPr/>
            </a:pPr>
            <a:fld id="{9C55EA18-6638-4890-8AE1-551E7D881AA5}" type="slidenum">
              <a:rPr lang="en-US"/>
              <a:pPr>
                <a:defRPr/>
              </a:pPr>
              <a:t>‹#›</a:t>
            </a:fld>
            <a:endParaRPr lang="en-US" dirty="0"/>
          </a:p>
        </p:txBody>
      </p:sp>
    </p:spTree>
    <p:extLst>
      <p:ext uri="{BB962C8B-B14F-4D97-AF65-F5344CB8AC3E}">
        <p14:creationId xmlns:p14="http://schemas.microsoft.com/office/powerpoint/2010/main" val="742014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005DA2">
            <a:alpha val="10196"/>
          </a:srgbClr>
        </a:solidFill>
        <a:effectLst/>
      </p:bgPr>
    </p:bg>
    <p:spTree>
      <p:nvGrpSpPr>
        <p:cNvPr id="1" name=""/>
        <p:cNvGrpSpPr/>
        <p:nvPr/>
      </p:nvGrpSpPr>
      <p:grpSpPr>
        <a:xfrm>
          <a:off x="0" y="0"/>
          <a:ext cx="0" cy="0"/>
          <a:chOff x="0" y="0"/>
          <a:chExt cx="0" cy="0"/>
        </a:xfrm>
      </p:grpSpPr>
      <p:sp>
        <p:nvSpPr>
          <p:cNvPr id="2" name="Slide Title"/>
          <p:cNvSpPr>
            <a:spLocks noGrp="1"/>
          </p:cNvSpPr>
          <p:nvPr>
            <p:ph type="title"/>
          </p:nvPr>
        </p:nvSpPr>
        <p:spPr>
          <a:xfrm>
            <a:off x="444500" y="985838"/>
            <a:ext cx="8472488" cy="457200"/>
          </a:xfrm>
        </p:spPr>
        <p:txBody>
          <a:bodyPr/>
          <a:lstStyle/>
          <a:p>
            <a:r>
              <a:rPr lang="en-US" smtClean="0"/>
              <a:t>Click to edit Master title style</a:t>
            </a:r>
            <a:endParaRPr lang="en-US" dirty="0"/>
          </a:p>
        </p:txBody>
      </p:sp>
      <p:sp>
        <p:nvSpPr>
          <p:cNvPr id="3" name="Date"/>
          <p:cNvSpPr>
            <a:spLocks noGrp="1"/>
          </p:cNvSpPr>
          <p:nvPr>
            <p:ph type="dt" sz="half" idx="10"/>
          </p:nvPr>
        </p:nvSpPr>
        <p:spPr>
          <a:xfrm>
            <a:off x="509588" y="4672013"/>
            <a:ext cx="1736725" cy="342900"/>
          </a:xfrm>
        </p:spPr>
        <p:txBody>
          <a:bodyPr/>
          <a:lstStyle>
            <a:lvl1pPr>
              <a:defRPr sz="1000">
                <a:latin typeface="+mn-lt"/>
              </a:defRPr>
            </a:lvl1pPr>
          </a:lstStyle>
          <a:p>
            <a:pPr>
              <a:defRPr/>
            </a:pPr>
            <a:endParaRPr lang="en-US"/>
          </a:p>
        </p:txBody>
      </p:sp>
      <p:sp>
        <p:nvSpPr>
          <p:cNvPr id="4" name="Presentation title"/>
          <p:cNvSpPr>
            <a:spLocks noGrp="1"/>
          </p:cNvSpPr>
          <p:nvPr>
            <p:ph type="ftr" sz="quarter" idx="11"/>
          </p:nvPr>
        </p:nvSpPr>
        <p:spPr>
          <a:xfrm>
            <a:off x="2314575" y="4672013"/>
            <a:ext cx="2895600" cy="342900"/>
          </a:xfrm>
        </p:spPr>
        <p:txBody>
          <a:bodyPr/>
          <a:lstStyle>
            <a:lvl1pPr>
              <a:defRPr sz="1000">
                <a:latin typeface="+mn-lt"/>
              </a:defRPr>
            </a:lvl1pPr>
          </a:lstStyle>
          <a:p>
            <a:pPr>
              <a:defRPr/>
            </a:pPr>
            <a:r>
              <a:rPr lang="en-US"/>
              <a:t>Presentation title - Edit in View, Slide Master, Insert tab, Header &amp; Footer</a:t>
            </a:r>
          </a:p>
        </p:txBody>
      </p:sp>
      <p:sp>
        <p:nvSpPr>
          <p:cNvPr id="5" name="Slide Number"/>
          <p:cNvSpPr>
            <a:spLocks noGrp="1"/>
          </p:cNvSpPr>
          <p:nvPr>
            <p:ph type="sldNum" sz="quarter" idx="12"/>
          </p:nvPr>
        </p:nvSpPr>
        <p:spPr>
          <a:xfrm>
            <a:off x="7359650" y="4672013"/>
            <a:ext cx="1196975" cy="342900"/>
          </a:xfrm>
        </p:spPr>
        <p:txBody>
          <a:bodyPr/>
          <a:lstStyle>
            <a:lvl1pPr>
              <a:defRPr sz="1200">
                <a:latin typeface="+mn-lt"/>
              </a:defRPr>
            </a:lvl1pPr>
          </a:lstStyle>
          <a:p>
            <a:pPr>
              <a:defRPr/>
            </a:pPr>
            <a:fld id="{84BB8FAF-8C55-473E-9071-3ABB91ACAA96}" type="slidenum">
              <a:rPr lang="en-US"/>
              <a:pPr>
                <a:defRPr/>
              </a:pPr>
              <a:t>‹#›</a:t>
            </a:fld>
            <a:endParaRPr lang="en-US" dirty="0"/>
          </a:p>
        </p:txBody>
      </p:sp>
    </p:spTree>
    <p:extLst>
      <p:ext uri="{BB962C8B-B14F-4D97-AF65-F5344CB8AC3E}">
        <p14:creationId xmlns:p14="http://schemas.microsoft.com/office/powerpoint/2010/main" val="267042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2" name="Picture Title"/>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dirty="0"/>
          </a:p>
        </p:txBody>
      </p:sp>
      <p:sp>
        <p:nvSpPr>
          <p:cNvPr id="4" name="Text"/>
          <p:cNvSpPr>
            <a:spLocks noGrp="1"/>
          </p:cNvSpPr>
          <p:nvPr>
            <p:ph type="body" sz="half" idx="2"/>
          </p:nvPr>
        </p:nvSpPr>
        <p:spPr>
          <a:xfrm>
            <a:off x="1792288" y="4025504"/>
            <a:ext cx="5486400" cy="5022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cNvSpPr>
            <a:spLocks noGrp="1"/>
          </p:cNvSpPr>
          <p:nvPr>
            <p:ph type="dt" sz="half" idx="10"/>
          </p:nvPr>
        </p:nvSpPr>
        <p:spPr/>
        <p:txBody>
          <a:bodyPr/>
          <a:lstStyle>
            <a:lvl1pPr>
              <a:defRPr sz="1000"/>
            </a:lvl1pPr>
          </a:lstStyle>
          <a:p>
            <a:pPr>
              <a:defRPr/>
            </a:pPr>
            <a:endParaRPr lang="en-US"/>
          </a:p>
        </p:txBody>
      </p:sp>
      <p:sp>
        <p:nvSpPr>
          <p:cNvPr id="6" name="Presentation title"/>
          <p:cNvSpPr>
            <a:spLocks noGrp="1"/>
          </p:cNvSpPr>
          <p:nvPr>
            <p:ph type="ftr" sz="quarter" idx="11"/>
          </p:nvPr>
        </p:nvSpPr>
        <p:spPr/>
        <p:txBody>
          <a:bodyPr/>
          <a:lstStyle>
            <a:lvl1pPr>
              <a:defRPr sz="1000"/>
            </a:lvl1pPr>
          </a:lstStyle>
          <a:p>
            <a:pPr>
              <a:defRPr/>
            </a:pPr>
            <a:r>
              <a:rPr lang="en-US"/>
              <a:t>Presentation title - Edit in View, Slide Master, Insert tab, Header &amp; Footer</a:t>
            </a:r>
          </a:p>
        </p:txBody>
      </p:sp>
      <p:sp>
        <p:nvSpPr>
          <p:cNvPr id="7" name="Slide Number"/>
          <p:cNvSpPr>
            <a:spLocks noGrp="1"/>
          </p:cNvSpPr>
          <p:nvPr>
            <p:ph type="sldNum" sz="quarter" idx="12"/>
          </p:nvPr>
        </p:nvSpPr>
        <p:spPr/>
        <p:txBody>
          <a:bodyPr/>
          <a:lstStyle>
            <a:lvl1pPr>
              <a:defRPr sz="1200"/>
            </a:lvl1pPr>
          </a:lstStyle>
          <a:p>
            <a:pPr>
              <a:defRPr/>
            </a:pPr>
            <a:fld id="{6F786091-ABD9-438C-A8A0-6A1874EFAD69}" type="slidenum">
              <a:rPr lang="en-US"/>
              <a:pPr>
                <a:defRPr/>
              </a:pPr>
              <a:t>‹#›</a:t>
            </a:fld>
            <a:endParaRPr lang="en-US" dirty="0"/>
          </a:p>
        </p:txBody>
      </p:sp>
    </p:spTree>
    <p:extLst>
      <p:ext uri="{BB962C8B-B14F-4D97-AF65-F5344CB8AC3E}">
        <p14:creationId xmlns:p14="http://schemas.microsoft.com/office/powerpoint/2010/main" val="38329670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lide Title"/>
          <p:cNvSpPr>
            <a:spLocks noGrp="1" noChangeArrowheads="1"/>
          </p:cNvSpPr>
          <p:nvPr>
            <p:ph type="title"/>
          </p:nvPr>
        </p:nvSpPr>
        <p:spPr bwMode="auto">
          <a:xfrm>
            <a:off x="428625" y="258763"/>
            <a:ext cx="847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Select to edit master title</a:t>
            </a:r>
          </a:p>
        </p:txBody>
      </p:sp>
      <p:sp>
        <p:nvSpPr>
          <p:cNvPr id="1027" name="Content"/>
          <p:cNvSpPr>
            <a:spLocks noGrp="1" noChangeArrowheads="1"/>
          </p:cNvSpPr>
          <p:nvPr>
            <p:ph type="body" idx="1"/>
          </p:nvPr>
        </p:nvSpPr>
        <p:spPr bwMode="auto">
          <a:xfrm>
            <a:off x="495300" y="1131888"/>
            <a:ext cx="8050213"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Footer background"/>
          <p:cNvSpPr>
            <a:spLocks noChangeArrowheads="1"/>
          </p:cNvSpPr>
          <p:nvPr/>
        </p:nvSpPr>
        <p:spPr bwMode="auto">
          <a:xfrm>
            <a:off x="0" y="4527550"/>
            <a:ext cx="9144000" cy="611188"/>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50000"/>
              </a:spcBef>
              <a:buChar char="•"/>
              <a:defRPr sz="2400">
                <a:solidFill>
                  <a:schemeClr val="tx1"/>
                </a:solidFill>
                <a:latin typeface="Arial" pitchFamily="34" charset="0"/>
              </a:defRPr>
            </a:lvl1pPr>
            <a:lvl2pPr marL="742950" indent="-285750" eaLnBrk="0" hangingPunct="0">
              <a:spcBef>
                <a:spcPct val="50000"/>
              </a:spcBef>
              <a:buChar char="•"/>
              <a:defRPr sz="2400">
                <a:solidFill>
                  <a:schemeClr val="tx1"/>
                </a:solidFill>
                <a:latin typeface="Arial" pitchFamily="34" charset="0"/>
              </a:defRPr>
            </a:lvl2pPr>
            <a:lvl3pPr marL="1143000" indent="-228600" eaLnBrk="0" hangingPunct="0">
              <a:spcBef>
                <a:spcPct val="50000"/>
              </a:spcBef>
              <a:buChar char="•"/>
              <a:defRPr sz="2400">
                <a:solidFill>
                  <a:schemeClr val="tx1"/>
                </a:solidFill>
                <a:latin typeface="Arial" pitchFamily="34" charset="0"/>
              </a:defRPr>
            </a:lvl3pPr>
            <a:lvl4pPr marL="1600200" indent="-228600" eaLnBrk="0" hangingPunct="0">
              <a:spcBef>
                <a:spcPct val="50000"/>
              </a:spcBef>
              <a:buChar char="•"/>
              <a:defRPr sz="2400">
                <a:solidFill>
                  <a:schemeClr val="tx1"/>
                </a:solidFill>
                <a:latin typeface="Arial" pitchFamily="34" charset="0"/>
              </a:defRPr>
            </a:lvl4pPr>
            <a:lvl5pPr marL="2057400" indent="-228600" eaLnBrk="0" hangingPunct="0">
              <a:spcBef>
                <a:spcPct val="50000"/>
              </a:spcBef>
              <a:buChar char="•"/>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defRPr/>
            </a:pPr>
            <a:endParaRPr lang="en-US" altLang="en-US" dirty="0" smtClean="0"/>
          </a:p>
        </p:txBody>
      </p:sp>
      <p:sp>
        <p:nvSpPr>
          <p:cNvPr id="56329" name="Date"/>
          <p:cNvSpPr>
            <a:spLocks noGrp="1" noChangeArrowheads="1"/>
          </p:cNvSpPr>
          <p:nvPr>
            <p:ph type="dt" sz="half" idx="2"/>
          </p:nvPr>
        </p:nvSpPr>
        <p:spPr bwMode="auto">
          <a:xfrm>
            <a:off x="509588" y="4686300"/>
            <a:ext cx="173672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000" b="0" i="0">
                <a:solidFill>
                  <a:schemeClr val="bg1">
                    <a:lumMod val="65000"/>
                  </a:schemeClr>
                </a:solidFill>
                <a:latin typeface="+mn-lt"/>
                <a:cs typeface="Helvetica Neue Medium"/>
              </a:defRPr>
            </a:lvl1pPr>
          </a:lstStyle>
          <a:p>
            <a:pPr>
              <a:defRPr/>
            </a:pPr>
            <a:endParaRPr lang="en-US"/>
          </a:p>
        </p:txBody>
      </p:sp>
      <p:sp>
        <p:nvSpPr>
          <p:cNvPr id="56330" name="Presentation Title"/>
          <p:cNvSpPr>
            <a:spLocks noGrp="1" noChangeArrowheads="1"/>
          </p:cNvSpPr>
          <p:nvPr>
            <p:ph type="ftr" sz="quarter" idx="3"/>
          </p:nvPr>
        </p:nvSpPr>
        <p:spPr bwMode="auto">
          <a:xfrm>
            <a:off x="2314575"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000" b="0" i="0">
                <a:solidFill>
                  <a:schemeClr val="bg1">
                    <a:lumMod val="65000"/>
                  </a:schemeClr>
                </a:solidFill>
                <a:latin typeface="+mn-lt"/>
                <a:cs typeface="Helvetica Neue Medium"/>
              </a:defRPr>
            </a:lvl1pPr>
          </a:lstStyle>
          <a:p>
            <a:pPr>
              <a:defRPr/>
            </a:pPr>
            <a:r>
              <a:rPr lang="en-US"/>
              <a:t>Presentation title - Edit in View, Slide Master, Insert tab, Header &amp; Footer</a:t>
            </a:r>
          </a:p>
        </p:txBody>
      </p:sp>
      <p:pic>
        <p:nvPicPr>
          <p:cNvPr id="1031" name="FAA logo" descr="FAA logo&amp;text_white_d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8750" y="4587875"/>
            <a:ext cx="1587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1" name="Slide number"/>
          <p:cNvSpPr>
            <a:spLocks noGrp="1" noChangeArrowheads="1"/>
          </p:cNvSpPr>
          <p:nvPr>
            <p:ph type="sldNum" sz="quarter" idx="4"/>
          </p:nvPr>
        </p:nvSpPr>
        <p:spPr bwMode="auto">
          <a:xfrm>
            <a:off x="7359650" y="4686300"/>
            <a:ext cx="11969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mn-lt"/>
                <a:cs typeface="Helvetica Neue Medium"/>
              </a:defRPr>
            </a:lvl1pPr>
          </a:lstStyle>
          <a:p>
            <a:pPr>
              <a:defRPr/>
            </a:pPr>
            <a:fld id="{2353B182-9072-4C5C-8B26-951FB2F1BC8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iming>
    <p:tnLst>
      <p:par>
        <p:cTn id="1" dur="indefinite" restart="never" nodeType="tmRoot"/>
      </p:par>
    </p:tnLst>
  </p:timing>
  <p:hf hdr="0"/>
  <p:txStyles>
    <p:titleStyle>
      <a:lvl1pPr algn="l" rtl="0" eaLnBrk="0" fontAlgn="base" hangingPunct="0">
        <a:spcBef>
          <a:spcPct val="0"/>
        </a:spcBef>
        <a:spcAft>
          <a:spcPct val="0"/>
        </a:spcAft>
        <a:defRPr sz="4000" b="1">
          <a:solidFill>
            <a:srgbClr val="005DA2"/>
          </a:solidFill>
          <a:latin typeface="+mj-lt"/>
          <a:ea typeface="+mj-ea"/>
          <a:cs typeface="+mj-cs"/>
        </a:defRPr>
      </a:lvl1pPr>
      <a:lvl2pPr algn="l" rtl="0" eaLnBrk="0" fontAlgn="base" hangingPunct="0">
        <a:spcBef>
          <a:spcPct val="0"/>
        </a:spcBef>
        <a:spcAft>
          <a:spcPct val="0"/>
        </a:spcAft>
        <a:defRPr sz="4000" b="1">
          <a:solidFill>
            <a:srgbClr val="005DA2"/>
          </a:solidFill>
          <a:latin typeface="Arial" charset="0"/>
        </a:defRPr>
      </a:lvl2pPr>
      <a:lvl3pPr algn="l" rtl="0" eaLnBrk="0" fontAlgn="base" hangingPunct="0">
        <a:spcBef>
          <a:spcPct val="0"/>
        </a:spcBef>
        <a:spcAft>
          <a:spcPct val="0"/>
        </a:spcAft>
        <a:defRPr sz="4000" b="1">
          <a:solidFill>
            <a:srgbClr val="005DA2"/>
          </a:solidFill>
          <a:latin typeface="Arial" charset="0"/>
        </a:defRPr>
      </a:lvl3pPr>
      <a:lvl4pPr algn="l" rtl="0" eaLnBrk="0" fontAlgn="base" hangingPunct="0">
        <a:spcBef>
          <a:spcPct val="0"/>
        </a:spcBef>
        <a:spcAft>
          <a:spcPct val="0"/>
        </a:spcAft>
        <a:defRPr sz="4000" b="1">
          <a:solidFill>
            <a:srgbClr val="005DA2"/>
          </a:solidFill>
          <a:latin typeface="Arial" charset="0"/>
        </a:defRPr>
      </a:lvl4pPr>
      <a:lvl5pPr algn="l" rtl="0" eaLnBrk="0" fontAlgn="base" hangingPunct="0">
        <a:spcBef>
          <a:spcPct val="0"/>
        </a:spcBef>
        <a:spcAft>
          <a:spcPct val="0"/>
        </a:spcAft>
        <a:defRPr sz="4000" b="1">
          <a:solidFill>
            <a:srgbClr val="005DA2"/>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lide Title"/>
          <p:cNvSpPr>
            <a:spLocks noGrp="1" noChangeArrowheads="1"/>
          </p:cNvSpPr>
          <p:nvPr>
            <p:ph type="title"/>
          </p:nvPr>
        </p:nvSpPr>
        <p:spPr bwMode="auto">
          <a:xfrm>
            <a:off x="428625" y="258763"/>
            <a:ext cx="847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Select to edit master title</a:t>
            </a:r>
          </a:p>
        </p:txBody>
      </p:sp>
      <p:sp>
        <p:nvSpPr>
          <p:cNvPr id="2051" name="Content"/>
          <p:cNvSpPr>
            <a:spLocks noGrp="1" noChangeArrowheads="1"/>
          </p:cNvSpPr>
          <p:nvPr>
            <p:ph type="body" idx="1"/>
          </p:nvPr>
        </p:nvSpPr>
        <p:spPr bwMode="auto">
          <a:xfrm>
            <a:off x="495300" y="1131888"/>
            <a:ext cx="8050213"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Footer background"/>
          <p:cNvSpPr>
            <a:spLocks noChangeArrowheads="1"/>
          </p:cNvSpPr>
          <p:nvPr/>
        </p:nvSpPr>
        <p:spPr bwMode="auto">
          <a:xfrm>
            <a:off x="0" y="4527550"/>
            <a:ext cx="91440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50000"/>
              </a:spcBef>
              <a:buChar char="•"/>
              <a:defRPr sz="2400">
                <a:solidFill>
                  <a:schemeClr val="tx1"/>
                </a:solidFill>
                <a:latin typeface="Arial" pitchFamily="34" charset="0"/>
              </a:defRPr>
            </a:lvl1pPr>
            <a:lvl2pPr marL="742950" indent="-285750" eaLnBrk="0" hangingPunct="0">
              <a:spcBef>
                <a:spcPct val="50000"/>
              </a:spcBef>
              <a:buChar char="•"/>
              <a:defRPr sz="2400">
                <a:solidFill>
                  <a:schemeClr val="tx1"/>
                </a:solidFill>
                <a:latin typeface="Arial" pitchFamily="34" charset="0"/>
              </a:defRPr>
            </a:lvl2pPr>
            <a:lvl3pPr marL="1143000" indent="-228600" eaLnBrk="0" hangingPunct="0">
              <a:spcBef>
                <a:spcPct val="50000"/>
              </a:spcBef>
              <a:buChar char="•"/>
              <a:defRPr sz="2400">
                <a:solidFill>
                  <a:schemeClr val="tx1"/>
                </a:solidFill>
                <a:latin typeface="Arial" pitchFamily="34" charset="0"/>
              </a:defRPr>
            </a:lvl3pPr>
            <a:lvl4pPr marL="1600200" indent="-228600" eaLnBrk="0" hangingPunct="0">
              <a:spcBef>
                <a:spcPct val="50000"/>
              </a:spcBef>
              <a:buChar char="•"/>
              <a:defRPr sz="2400">
                <a:solidFill>
                  <a:schemeClr val="tx1"/>
                </a:solidFill>
                <a:latin typeface="Arial" pitchFamily="34" charset="0"/>
              </a:defRPr>
            </a:lvl4pPr>
            <a:lvl5pPr marL="2057400" indent="-228600" eaLnBrk="0" hangingPunct="0">
              <a:spcBef>
                <a:spcPct val="50000"/>
              </a:spcBef>
              <a:buChar char="•"/>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defRPr/>
            </a:pPr>
            <a:endParaRPr lang="en-US" altLang="en-US" dirty="0" smtClean="0"/>
          </a:p>
        </p:txBody>
      </p:sp>
      <p:sp>
        <p:nvSpPr>
          <p:cNvPr id="56329" name="Date"/>
          <p:cNvSpPr>
            <a:spLocks noGrp="1" noChangeArrowheads="1"/>
          </p:cNvSpPr>
          <p:nvPr>
            <p:ph type="dt" sz="half" idx="2"/>
          </p:nvPr>
        </p:nvSpPr>
        <p:spPr bwMode="auto">
          <a:xfrm>
            <a:off x="509588" y="4686300"/>
            <a:ext cx="173672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000">
                <a:solidFill>
                  <a:schemeClr val="accent6"/>
                </a:solidFill>
                <a:latin typeface="+mn-lt"/>
                <a:cs typeface="+mn-cs"/>
              </a:defRPr>
            </a:lvl1pPr>
          </a:lstStyle>
          <a:p>
            <a:pPr>
              <a:defRPr/>
            </a:pPr>
            <a:endParaRPr lang="en-US"/>
          </a:p>
        </p:txBody>
      </p:sp>
      <p:sp>
        <p:nvSpPr>
          <p:cNvPr id="56330" name="Presentation title"/>
          <p:cNvSpPr>
            <a:spLocks noGrp="1" noChangeArrowheads="1"/>
          </p:cNvSpPr>
          <p:nvPr>
            <p:ph type="ftr" sz="quarter" idx="3"/>
          </p:nvPr>
        </p:nvSpPr>
        <p:spPr bwMode="auto">
          <a:xfrm>
            <a:off x="2314575"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000">
                <a:solidFill>
                  <a:schemeClr val="accent6"/>
                </a:solidFill>
                <a:latin typeface="+mn-lt"/>
                <a:cs typeface="+mn-cs"/>
              </a:defRPr>
            </a:lvl1pPr>
          </a:lstStyle>
          <a:p>
            <a:pPr>
              <a:defRPr/>
            </a:pPr>
            <a:r>
              <a:rPr lang="en-US"/>
              <a:t>Presentation title - Edit in View, Slide Master, Insert tab, Header &amp; Footer</a:t>
            </a:r>
          </a:p>
        </p:txBody>
      </p:sp>
      <p:pic>
        <p:nvPicPr>
          <p:cNvPr id="2055" name="FAA logo" descr="FAA logo&amp;text_white_d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8750" y="4587875"/>
            <a:ext cx="1587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1" name="Slide number"/>
          <p:cNvSpPr>
            <a:spLocks noGrp="1" noChangeArrowheads="1"/>
          </p:cNvSpPr>
          <p:nvPr>
            <p:ph type="sldNum" sz="quarter" idx="4"/>
          </p:nvPr>
        </p:nvSpPr>
        <p:spPr bwMode="auto">
          <a:xfrm>
            <a:off x="6834188" y="4686300"/>
            <a:ext cx="1722437"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200">
                <a:solidFill>
                  <a:schemeClr val="accent6"/>
                </a:solidFill>
                <a:latin typeface="+mn-lt"/>
                <a:cs typeface="+mn-cs"/>
              </a:defRPr>
            </a:lvl1pPr>
          </a:lstStyle>
          <a:p>
            <a:pPr>
              <a:defRPr/>
            </a:pPr>
            <a:fld id="{5F82F8E2-CACB-4E14-B95B-0FE0145FBAF7}" type="slidenum">
              <a:rPr lang="en-US"/>
              <a:pPr>
                <a:defRPr/>
              </a:pPr>
              <a:t>‹#›</a:t>
            </a:fld>
            <a:endParaRPr lang="en-US" dirty="0"/>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l" rtl="0" eaLnBrk="0" fontAlgn="base" hangingPunct="0">
        <a:spcBef>
          <a:spcPct val="0"/>
        </a:spcBef>
        <a:spcAft>
          <a:spcPct val="0"/>
        </a:spcAft>
        <a:defRPr sz="4000" b="1">
          <a:solidFill>
            <a:srgbClr val="005DA2"/>
          </a:solidFill>
          <a:latin typeface="+mj-lt"/>
          <a:ea typeface="+mj-ea"/>
          <a:cs typeface="+mj-cs"/>
        </a:defRPr>
      </a:lvl1pPr>
      <a:lvl2pPr algn="l" rtl="0" eaLnBrk="0" fontAlgn="base" hangingPunct="0">
        <a:spcBef>
          <a:spcPct val="0"/>
        </a:spcBef>
        <a:spcAft>
          <a:spcPct val="0"/>
        </a:spcAft>
        <a:defRPr sz="4000" b="1">
          <a:solidFill>
            <a:srgbClr val="005DA2"/>
          </a:solidFill>
          <a:latin typeface="Arial" charset="0"/>
        </a:defRPr>
      </a:lvl2pPr>
      <a:lvl3pPr algn="l" rtl="0" eaLnBrk="0" fontAlgn="base" hangingPunct="0">
        <a:spcBef>
          <a:spcPct val="0"/>
        </a:spcBef>
        <a:spcAft>
          <a:spcPct val="0"/>
        </a:spcAft>
        <a:defRPr sz="4000" b="1">
          <a:solidFill>
            <a:srgbClr val="005DA2"/>
          </a:solidFill>
          <a:latin typeface="Arial" charset="0"/>
        </a:defRPr>
      </a:lvl3pPr>
      <a:lvl4pPr algn="l" rtl="0" eaLnBrk="0" fontAlgn="base" hangingPunct="0">
        <a:spcBef>
          <a:spcPct val="0"/>
        </a:spcBef>
        <a:spcAft>
          <a:spcPct val="0"/>
        </a:spcAft>
        <a:defRPr sz="4000" b="1">
          <a:solidFill>
            <a:srgbClr val="005DA2"/>
          </a:solidFill>
          <a:latin typeface="Arial" charset="0"/>
        </a:defRPr>
      </a:lvl4pPr>
      <a:lvl5pPr algn="l" rtl="0" eaLnBrk="0" fontAlgn="base" hangingPunct="0">
        <a:spcBef>
          <a:spcPct val="0"/>
        </a:spcBef>
        <a:spcAft>
          <a:spcPct val="0"/>
        </a:spcAft>
        <a:defRPr sz="4000" b="1">
          <a:solidFill>
            <a:srgbClr val="005DA2"/>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hyperlink" Target="http://www.faa.gov/airports/resources/publications/" TargetMode="External"/><Relationship Id="rId3" Type="http://schemas.openxmlformats.org/officeDocument/2006/relationships/hyperlink" Target="http://www.faa.gov/airports/resources/publications/orders/compliance_5190_6/" TargetMode="External"/><Relationship Id="rId7" Type="http://schemas.openxmlformats.org/officeDocument/2006/relationships/hyperlink" Target="https://part16.airports.faa.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faa.gov/airports/airport_compliance/complaints/" TargetMode="External"/><Relationship Id="rId5" Type="http://schemas.openxmlformats.org/officeDocument/2006/relationships/hyperlink" Target="http://www.faa.gov/airports/airport_compliance/hangar_use/" TargetMode="External"/><Relationship Id="rId4" Type="http://schemas.openxmlformats.org/officeDocument/2006/relationships/hyperlink" Target="http://www.faa.gov/airports/aip/grant_assurances/" TargetMode="External"/><Relationship Id="rId9" Type="http://schemas.openxmlformats.org/officeDocument/2006/relationships/hyperlink" Target="http://www.faa.gov/airports/airport_complainc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p:cNvSpPr>
            <a:spLocks noGrp="1" noChangeArrowheads="1"/>
          </p:cNvSpPr>
          <p:nvPr>
            <p:ph type="ctrTitle"/>
          </p:nvPr>
        </p:nvSpPr>
        <p:spPr>
          <a:xfrm>
            <a:off x="682580" y="482645"/>
            <a:ext cx="7894750" cy="892175"/>
          </a:xfrm>
        </p:spPr>
        <p:txBody>
          <a:bodyPr/>
          <a:lstStyle/>
          <a:p>
            <a:pPr algn="ctr" eaLnBrk="1" hangingPunct="1"/>
            <a:r>
              <a:rPr lang="en-US" altLang="en-US" dirty="0" smtClean="0"/>
              <a:t>FAA Compliance and Land Use</a:t>
            </a:r>
          </a:p>
        </p:txBody>
      </p:sp>
      <p:sp>
        <p:nvSpPr>
          <p:cNvPr id="8196" name="Audience"/>
          <p:cNvSpPr txBox="1">
            <a:spLocks noChangeArrowheads="1"/>
          </p:cNvSpPr>
          <p:nvPr/>
        </p:nvSpPr>
        <p:spPr bwMode="auto">
          <a:xfrm>
            <a:off x="2478088" y="2133290"/>
            <a:ext cx="4275137" cy="29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b="1">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lnSpc>
                <a:spcPts val="1600"/>
              </a:lnSpc>
              <a:spcBef>
                <a:spcPct val="0"/>
              </a:spcBef>
              <a:buFontTx/>
              <a:buNone/>
            </a:pPr>
            <a:r>
              <a:rPr lang="en-US" altLang="en-US" sz="1600" dirty="0" smtClean="0"/>
              <a:t>Tennessee Airport Conference </a:t>
            </a:r>
            <a:endParaRPr lang="en-US" altLang="en-US" sz="1600" dirty="0"/>
          </a:p>
        </p:txBody>
      </p:sp>
      <p:pic>
        <p:nvPicPr>
          <p:cNvPr id="1026" name="Picture 2" descr="http://www.tn.gov/assets/entities/tdot/images/TN_TDOT-ColorP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893" y="4191000"/>
            <a:ext cx="2357205" cy="885825"/>
          </a:xfrm>
          <a:prstGeom prst="rect">
            <a:avLst/>
          </a:prstGeom>
          <a:noFill/>
          <a:extLst>
            <a:ext uri="{909E8E84-426E-40DD-AFC4-6F175D3DCCD1}">
              <a14:hiddenFill xmlns:a14="http://schemas.microsoft.com/office/drawing/2010/main">
                <a:solidFill>
                  <a:srgbClr val="FFFFFF"/>
                </a:solidFill>
              </a14:hiddenFill>
            </a:ext>
          </a:extLst>
        </p:spPr>
      </p:pic>
      <p:sp>
        <p:nvSpPr>
          <p:cNvPr id="8197" name="Presenter"/>
          <p:cNvSpPr txBox="1">
            <a:spLocks noChangeArrowheads="1"/>
          </p:cNvSpPr>
          <p:nvPr/>
        </p:nvSpPr>
        <p:spPr bwMode="auto">
          <a:xfrm>
            <a:off x="2478088" y="2755900"/>
            <a:ext cx="34004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b="1">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US" altLang="en-US" sz="1600" dirty="0" smtClean="0"/>
              <a:t>Kim Brockman and Lisa Reaney</a:t>
            </a:r>
            <a:endParaRPr lang="en-US" altLang="en-US" sz="1600" dirty="0"/>
          </a:p>
        </p:txBody>
      </p:sp>
      <p:sp>
        <p:nvSpPr>
          <p:cNvPr id="8198" name="Date"/>
          <p:cNvSpPr txBox="1">
            <a:spLocks noChangeArrowheads="1"/>
          </p:cNvSpPr>
          <p:nvPr/>
        </p:nvSpPr>
        <p:spPr bwMode="auto">
          <a:xfrm>
            <a:off x="2478088" y="3200400"/>
            <a:ext cx="346551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b="1">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US" altLang="en-US" sz="1600" dirty="0" smtClean="0"/>
              <a:t>March 22, </a:t>
            </a:r>
            <a:r>
              <a:rPr lang="en-US" altLang="en-US" sz="1600" dirty="0"/>
              <a:t>2017</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8150" y="458788"/>
            <a:ext cx="8472488" cy="457200"/>
          </a:xfrm>
        </p:spPr>
        <p:txBody>
          <a:bodyPr/>
          <a:lstStyle/>
          <a:p>
            <a:r>
              <a:rPr lang="en-US" sz="3600" dirty="0" smtClean="0"/>
              <a:t>Importance of Minimum Standards</a:t>
            </a:r>
            <a:endParaRPr lang="en-US" sz="3600" dirty="0"/>
          </a:p>
        </p:txBody>
      </p:sp>
      <p:pic>
        <p:nvPicPr>
          <p:cNvPr id="2050" name="Picture 2" descr="Q:\Aero\Planning &amp; Programming\Airports\Each Location\Shelbyville\INSPECTIONS\Photos\2015\P1110866.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8196" t="38067" r="4352" b="24470"/>
          <a:stretch/>
        </p:blipFill>
        <p:spPr bwMode="auto">
          <a:xfrm>
            <a:off x="828675" y="1507717"/>
            <a:ext cx="3390900" cy="1233487"/>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Presentation title - Edit in View, Slide Master, Insert tab, Header &amp; Footer</a:t>
            </a:r>
            <a:endParaRPr lang="en-US"/>
          </a:p>
        </p:txBody>
      </p:sp>
      <p:sp>
        <p:nvSpPr>
          <p:cNvPr id="7" name="Slide Number Placeholder 6"/>
          <p:cNvSpPr>
            <a:spLocks noGrp="1"/>
          </p:cNvSpPr>
          <p:nvPr>
            <p:ph type="sldNum" sz="quarter" idx="12"/>
          </p:nvPr>
        </p:nvSpPr>
        <p:spPr/>
        <p:txBody>
          <a:bodyPr/>
          <a:lstStyle/>
          <a:p>
            <a:pPr>
              <a:defRPr/>
            </a:pPr>
            <a:fld id="{6F786091-ABD9-438C-A8A0-6A1874EFAD69}" type="slidenum">
              <a:rPr lang="en-US" smtClean="0"/>
              <a:pPr>
                <a:defRPr/>
              </a:pPr>
              <a:t>10</a:t>
            </a:fld>
            <a:endParaRPr lang="en-US" dirty="0"/>
          </a:p>
        </p:txBody>
      </p:sp>
      <p:sp>
        <p:nvSpPr>
          <p:cNvPr id="4" name="Text Placeholder 3"/>
          <p:cNvSpPr>
            <a:spLocks noGrp="1"/>
          </p:cNvSpPr>
          <p:nvPr>
            <p:ph type="body" sz="half" idx="4294967295"/>
          </p:nvPr>
        </p:nvSpPr>
        <p:spPr>
          <a:xfrm>
            <a:off x="495300" y="1035050"/>
            <a:ext cx="8129585" cy="501650"/>
          </a:xfrm>
        </p:spPr>
        <p:txBody>
          <a:bodyPr/>
          <a:lstStyle/>
          <a:p>
            <a:pPr marL="0" indent="0">
              <a:buNone/>
            </a:pPr>
            <a:r>
              <a:rPr lang="en-US" sz="1400" dirty="0" smtClean="0"/>
              <a:t>Update frequently &amp; make sure tenants and users are complying with the standards</a:t>
            </a:r>
          </a:p>
        </p:txBody>
      </p:sp>
      <p:grpSp>
        <p:nvGrpSpPr>
          <p:cNvPr id="12" name="Group 11"/>
          <p:cNvGrpSpPr/>
          <p:nvPr/>
        </p:nvGrpSpPr>
        <p:grpSpPr>
          <a:xfrm>
            <a:off x="3164435" y="2876550"/>
            <a:ext cx="5110160" cy="1431518"/>
            <a:chOff x="2833686" y="1952624"/>
            <a:chExt cx="5724525" cy="1681163"/>
          </a:xfrm>
        </p:grpSpPr>
        <p:pic>
          <p:nvPicPr>
            <p:cNvPr id="10" name="Picture 9" descr="Q:\Aero\Planning &amp; Programming\Airports\Each Location\Shelbyville\INSPECTIONS\Photos\2015\P1110877.JPG"/>
            <p:cNvPicPr/>
            <p:nvPr/>
          </p:nvPicPr>
          <p:blipFill rotWithShape="1">
            <a:blip r:embed="rId3" cstate="print">
              <a:extLst>
                <a:ext uri="{28A0092B-C50C-407E-A947-70E740481C1C}">
                  <a14:useLocalDpi xmlns:a14="http://schemas.microsoft.com/office/drawing/2010/main" val="0"/>
                </a:ext>
              </a:extLst>
            </a:blip>
            <a:srcRect l="3685" t="23083" b="42932"/>
            <a:stretch/>
          </p:blipFill>
          <p:spPr bwMode="auto">
            <a:xfrm>
              <a:off x="2833686" y="1952624"/>
              <a:ext cx="5724525" cy="1681163"/>
            </a:xfrm>
            <a:prstGeom prst="rect">
              <a:avLst/>
            </a:prstGeom>
            <a:noFill/>
            <a:ln>
              <a:noFill/>
            </a:ln>
            <a:extLst>
              <a:ext uri="{53640926-AAD7-44D8-BBD7-CCE9431645EC}">
                <a14:shadowObscured xmlns:a14="http://schemas.microsoft.com/office/drawing/2010/main"/>
              </a:ext>
            </a:extLst>
          </p:spPr>
        </p:pic>
        <p:sp>
          <p:nvSpPr>
            <p:cNvPr id="14" name="TextBox 13"/>
            <p:cNvSpPr txBox="1"/>
            <p:nvPr/>
          </p:nvSpPr>
          <p:spPr bwMode="auto">
            <a:xfrm>
              <a:off x="7324725" y="2855505"/>
              <a:ext cx="542926" cy="152400"/>
            </a:xfrm>
            <a:prstGeom prst="rect">
              <a:avLst/>
            </a:prstGeom>
            <a:solidFill>
              <a:schemeClr val="bg1"/>
            </a:solidFill>
            <a:ln>
              <a:noFill/>
            </a:ln>
            <a:effectLst/>
            <a:extLst/>
          </p:spPr>
          <p:txBody>
            <a:bodyPr wrap="square" rtlCol="0">
              <a:spAutoFit/>
            </a:bodyPr>
            <a:lstStyle/>
            <a:p>
              <a:pPr>
                <a:buFontTx/>
                <a:buNone/>
              </a:pPr>
              <a:endParaRPr lang="en-US" sz="1200" b="1" dirty="0">
                <a:solidFill>
                  <a:srgbClr val="C0C0C0"/>
                </a:solidFill>
              </a:endParaRPr>
            </a:p>
          </p:txBody>
        </p:sp>
        <p:sp>
          <p:nvSpPr>
            <p:cNvPr id="15" name="TextBox 14"/>
            <p:cNvSpPr txBox="1"/>
            <p:nvPr/>
          </p:nvSpPr>
          <p:spPr bwMode="auto">
            <a:xfrm>
              <a:off x="4924425" y="2793205"/>
              <a:ext cx="542926" cy="152400"/>
            </a:xfrm>
            <a:prstGeom prst="rect">
              <a:avLst/>
            </a:prstGeom>
            <a:solidFill>
              <a:schemeClr val="bg1"/>
            </a:solidFill>
            <a:ln>
              <a:noFill/>
            </a:ln>
            <a:effectLst/>
            <a:extLst/>
          </p:spPr>
          <p:txBody>
            <a:bodyPr wrap="square" rtlCol="0">
              <a:spAutoFit/>
            </a:bodyPr>
            <a:lstStyle/>
            <a:p>
              <a:pPr>
                <a:buFontTx/>
                <a:buNone/>
              </a:pPr>
              <a:endParaRPr lang="en-US" sz="1200" b="1" dirty="0">
                <a:solidFill>
                  <a:srgbClr val="C0C0C0"/>
                </a:solidFill>
              </a:endParaRPr>
            </a:p>
          </p:txBody>
        </p:sp>
      </p:grpSp>
    </p:spTree>
    <p:extLst>
      <p:ext uri="{BB962C8B-B14F-4D97-AF65-F5344CB8AC3E}">
        <p14:creationId xmlns:p14="http://schemas.microsoft.com/office/powerpoint/2010/main" val="1093461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625" y="534988"/>
            <a:ext cx="8472488" cy="457200"/>
          </a:xfrm>
        </p:spPr>
        <p:txBody>
          <a:bodyPr/>
          <a:lstStyle/>
          <a:p>
            <a:r>
              <a:rPr lang="en-US" dirty="0" smtClean="0"/>
              <a:t>Leases and Charges On The Field</a:t>
            </a:r>
            <a:endParaRPr lang="en-US" dirty="0"/>
          </a:p>
        </p:txBody>
      </p:sp>
      <p:sp>
        <p:nvSpPr>
          <p:cNvPr id="4" name="Text Placeholder 3"/>
          <p:cNvSpPr>
            <a:spLocks noGrp="1"/>
          </p:cNvSpPr>
          <p:nvPr>
            <p:ph idx="1"/>
          </p:nvPr>
        </p:nvSpPr>
        <p:spPr>
          <a:xfrm>
            <a:off x="489743" y="893763"/>
            <a:ext cx="8050213" cy="3292475"/>
          </a:xfrm>
        </p:spPr>
        <p:txBody>
          <a:bodyPr/>
          <a:lstStyle/>
          <a:p>
            <a:pPr marL="0" indent="0">
              <a:buNone/>
            </a:pPr>
            <a:endParaRPr lang="en-US" sz="1400" dirty="0" smtClean="0"/>
          </a:p>
          <a:p>
            <a:pPr marL="0" indent="0">
              <a:buNone/>
            </a:pPr>
            <a:r>
              <a:rPr lang="en-US" sz="1400" dirty="0" smtClean="0"/>
              <a:t>Provide a transparent methodology of rates and charges for all  tenants and airfield users</a:t>
            </a:r>
            <a:endParaRPr lang="en-US" sz="1400"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Presentation title - Edit in View, Slide Master, Insert tab, Header &amp; Footer</a:t>
            </a:r>
            <a:endParaRPr lang="en-US"/>
          </a:p>
        </p:txBody>
      </p:sp>
      <p:sp>
        <p:nvSpPr>
          <p:cNvPr id="7" name="Slide Number Placeholder 6"/>
          <p:cNvSpPr>
            <a:spLocks noGrp="1"/>
          </p:cNvSpPr>
          <p:nvPr>
            <p:ph type="sldNum" sz="quarter" idx="12"/>
          </p:nvPr>
        </p:nvSpPr>
        <p:spPr/>
        <p:txBody>
          <a:bodyPr/>
          <a:lstStyle/>
          <a:p>
            <a:pPr>
              <a:defRPr/>
            </a:pPr>
            <a:fld id="{6F786091-ABD9-438C-A8A0-6A1874EFAD69}" type="slidenum">
              <a:rPr lang="en-US" smtClean="0"/>
              <a:pPr>
                <a:defRPr/>
              </a:pPr>
              <a:t>11</a:t>
            </a:fld>
            <a:endParaRPr lang="en-US" dirty="0"/>
          </a:p>
        </p:txBody>
      </p:sp>
      <p:pic>
        <p:nvPicPr>
          <p:cNvPr id="3074" name="Picture 2" descr="C:\Users\jj05551\AppData\Local\Microsoft\Windows\Temporary Internet Files\Content.IE5\PVM8FKU3\lease-agreeme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9663" y="3088164"/>
            <a:ext cx="1860701" cy="10647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bwMode="auto">
          <a:xfrm>
            <a:off x="534765" y="1703170"/>
            <a:ext cx="781049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085850" lvl="2" indent="-171450">
              <a:buFont typeface="Arial" panose="020B0604020202020204" pitchFamily="34" charset="0"/>
              <a:buChar char="•"/>
            </a:pPr>
            <a:r>
              <a:rPr lang="en-US" sz="1400" b="1" dirty="0" smtClean="0"/>
              <a:t>Clear expectations </a:t>
            </a:r>
          </a:p>
          <a:p>
            <a:pPr marL="1085850" lvl="2" indent="-171450">
              <a:buFont typeface="Arial" panose="020B0604020202020204" pitchFamily="34" charset="0"/>
              <a:buChar char="•"/>
            </a:pPr>
            <a:endParaRPr lang="en-US" sz="1400" b="1" dirty="0"/>
          </a:p>
          <a:p>
            <a:pPr marL="1085850" lvl="2" indent="-171450">
              <a:buFont typeface="Arial" panose="020B0604020202020204" pitchFamily="34" charset="0"/>
              <a:buChar char="•"/>
            </a:pPr>
            <a:r>
              <a:rPr lang="en-US" sz="1400" b="1" dirty="0" smtClean="0"/>
              <a:t>Rates and charges with an expected escalation clause </a:t>
            </a:r>
          </a:p>
          <a:p>
            <a:pPr lvl="2"/>
            <a:endParaRPr lang="en-US" sz="1400" b="1" dirty="0" smtClean="0"/>
          </a:p>
          <a:p>
            <a:pPr marL="1085850" lvl="2" indent="-171450">
              <a:buFont typeface="Arial" panose="020B0604020202020204" pitchFamily="34" charset="0"/>
              <a:buChar char="•"/>
            </a:pPr>
            <a:r>
              <a:rPr lang="en-US" sz="1400" b="1" dirty="0" smtClean="0"/>
              <a:t>Fuel charges and method of fueling practices (self fueling allowed etc.) </a:t>
            </a:r>
          </a:p>
          <a:p>
            <a:endParaRPr lang="en-US" sz="1400" b="1" dirty="0"/>
          </a:p>
        </p:txBody>
      </p:sp>
    </p:spTree>
    <p:extLst>
      <p:ext uri="{BB962C8B-B14F-4D97-AF65-F5344CB8AC3E}">
        <p14:creationId xmlns:p14="http://schemas.microsoft.com/office/powerpoint/2010/main" val="2418469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525463"/>
            <a:ext cx="8472488" cy="457200"/>
          </a:xfrm>
        </p:spPr>
        <p:txBody>
          <a:bodyPr/>
          <a:lstStyle/>
          <a:p>
            <a:r>
              <a:rPr lang="en-US" sz="3600" dirty="0" smtClean="0"/>
              <a:t>Compliance Process: Part 13 &amp; 16</a:t>
            </a:r>
            <a:endParaRPr lang="en-US" sz="3600" dirty="0"/>
          </a:p>
        </p:txBody>
      </p:sp>
      <p:sp>
        <p:nvSpPr>
          <p:cNvPr id="7" name="Content Placeholder 6"/>
          <p:cNvSpPr>
            <a:spLocks noGrp="1"/>
          </p:cNvSpPr>
          <p:nvPr>
            <p:ph idx="1"/>
          </p:nvPr>
        </p:nvSpPr>
        <p:spPr/>
        <p:txBody>
          <a:bodyPr/>
          <a:lstStyle/>
          <a:p>
            <a:pPr marL="0" indent="0">
              <a:buNone/>
            </a:pPr>
            <a:r>
              <a:rPr lang="en-US" sz="2400" b="0" dirty="0" smtClean="0"/>
              <a:t>Informal Review Part 13</a:t>
            </a:r>
            <a:endParaRPr lang="en-US" sz="2400" b="0"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Presentation title - Edit in View, Slide Master, Insert tab, Header &amp; Footer</a:t>
            </a:r>
            <a:endParaRPr lang="en-US"/>
          </a:p>
        </p:txBody>
      </p:sp>
      <p:sp>
        <p:nvSpPr>
          <p:cNvPr id="5" name="Slide Number Placeholder 4"/>
          <p:cNvSpPr>
            <a:spLocks noGrp="1"/>
          </p:cNvSpPr>
          <p:nvPr>
            <p:ph type="sldNum" sz="quarter" idx="12"/>
          </p:nvPr>
        </p:nvSpPr>
        <p:spPr/>
        <p:txBody>
          <a:bodyPr/>
          <a:lstStyle/>
          <a:p>
            <a:pPr>
              <a:defRPr/>
            </a:pPr>
            <a:fld id="{84BB8FAF-8C55-473E-9071-3ABB91ACAA96}" type="slidenum">
              <a:rPr lang="en-US" smtClean="0"/>
              <a:pPr>
                <a:defRPr/>
              </a:pPr>
              <a:t>12</a:t>
            </a:fld>
            <a:endParaRPr lang="en-US" dirty="0"/>
          </a:p>
        </p:txBody>
      </p:sp>
      <p:sp>
        <p:nvSpPr>
          <p:cNvPr id="6" name="TextBox 5"/>
          <p:cNvSpPr txBox="1"/>
          <p:nvPr/>
        </p:nvSpPr>
        <p:spPr bwMode="auto">
          <a:xfrm>
            <a:off x="819150" y="1562100"/>
            <a:ext cx="75057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628650" lvl="1" indent="-171450">
              <a:buFont typeface="Arial" panose="020B0604020202020204" pitchFamily="34" charset="0"/>
              <a:buChar char="•"/>
            </a:pPr>
            <a:r>
              <a:rPr lang="en-US" sz="1600" dirty="0" smtClean="0"/>
              <a:t>First contact TDOT at 615-741-3208, currently Lisa Reaney</a:t>
            </a:r>
          </a:p>
          <a:p>
            <a:endParaRPr lang="en-US" sz="1600" dirty="0" smtClean="0"/>
          </a:p>
          <a:p>
            <a:pPr marL="628650" lvl="1" indent="-171450">
              <a:buFont typeface="Arial" panose="020B0604020202020204" pitchFamily="34" charset="0"/>
              <a:buChar char="•"/>
            </a:pPr>
            <a:r>
              <a:rPr lang="en-US" sz="1600" dirty="0" smtClean="0"/>
              <a:t>Explain the situation or issue of concern</a:t>
            </a:r>
          </a:p>
          <a:p>
            <a:pPr marL="171450" indent="-171450">
              <a:buFont typeface="Arial" panose="020B0604020202020204" pitchFamily="34" charset="0"/>
              <a:buChar char="•"/>
            </a:pPr>
            <a:endParaRPr lang="en-US" sz="1400" dirty="0" smtClean="0"/>
          </a:p>
          <a:p>
            <a:pPr marL="171450" indent="-171450">
              <a:buFont typeface="Arial" panose="020B0604020202020204" pitchFamily="34" charset="0"/>
              <a:buChar char="•"/>
            </a:pPr>
            <a:endParaRPr lang="en-US" sz="1200" b="1" dirty="0"/>
          </a:p>
        </p:txBody>
      </p:sp>
      <p:sp>
        <p:nvSpPr>
          <p:cNvPr id="8" name="Rectangle 7"/>
          <p:cNvSpPr/>
          <p:nvPr/>
        </p:nvSpPr>
        <p:spPr>
          <a:xfrm>
            <a:off x="533401" y="2340918"/>
            <a:ext cx="5739546" cy="461665"/>
          </a:xfrm>
          <a:prstGeom prst="rect">
            <a:avLst/>
          </a:prstGeom>
        </p:spPr>
        <p:txBody>
          <a:bodyPr wrap="square">
            <a:spAutoFit/>
          </a:bodyPr>
          <a:lstStyle/>
          <a:p>
            <a:r>
              <a:rPr lang="en-US" dirty="0"/>
              <a:t>Formal Review: Part 16</a:t>
            </a:r>
          </a:p>
        </p:txBody>
      </p:sp>
      <p:sp>
        <p:nvSpPr>
          <p:cNvPr id="10" name="Rectangle 9"/>
          <p:cNvSpPr/>
          <p:nvPr/>
        </p:nvSpPr>
        <p:spPr>
          <a:xfrm>
            <a:off x="647701" y="2802583"/>
            <a:ext cx="7572374" cy="1261884"/>
          </a:xfrm>
          <a:prstGeom prst="rect">
            <a:avLst/>
          </a:prstGeom>
        </p:spPr>
        <p:txBody>
          <a:bodyPr wrap="square">
            <a:spAutoFit/>
          </a:bodyPr>
          <a:lstStyle/>
          <a:p>
            <a:pPr marL="742950" lvl="1" indent="-285750">
              <a:buFont typeface="Arial" panose="020B0604020202020204" pitchFamily="34" charset="0"/>
              <a:buChar char="•"/>
            </a:pPr>
            <a:r>
              <a:rPr lang="en-US" sz="1600" dirty="0" smtClean="0">
                <a:solidFill>
                  <a:srgbClr val="000000"/>
                </a:solidFill>
              </a:rPr>
              <a:t>Initiate formal Part </a:t>
            </a:r>
            <a:r>
              <a:rPr lang="en-US" sz="1600" dirty="0">
                <a:solidFill>
                  <a:srgbClr val="000000"/>
                </a:solidFill>
              </a:rPr>
              <a:t>16 </a:t>
            </a:r>
            <a:r>
              <a:rPr lang="en-US" sz="1600" dirty="0" smtClean="0">
                <a:solidFill>
                  <a:srgbClr val="000000"/>
                </a:solidFill>
              </a:rPr>
              <a:t>complaint </a:t>
            </a:r>
            <a:r>
              <a:rPr lang="en-US" sz="1600" dirty="0">
                <a:solidFill>
                  <a:srgbClr val="000000"/>
                </a:solidFill>
              </a:rPr>
              <a:t>for review by the </a:t>
            </a:r>
            <a:r>
              <a:rPr lang="en-US" sz="1600" dirty="0" smtClean="0">
                <a:solidFill>
                  <a:srgbClr val="000000"/>
                </a:solidFill>
              </a:rPr>
              <a:t>FAA</a:t>
            </a:r>
            <a:endParaRPr lang="en-US" sz="1600" dirty="0">
              <a:solidFill>
                <a:srgbClr val="000000"/>
              </a:solidFill>
            </a:endParaRPr>
          </a:p>
          <a:p>
            <a:pPr lvl="0"/>
            <a:endParaRPr lang="en-US" sz="1600" dirty="0">
              <a:solidFill>
                <a:srgbClr val="000000"/>
              </a:solidFill>
            </a:endParaRPr>
          </a:p>
          <a:p>
            <a:pPr marL="628650" lvl="1" indent="-171450">
              <a:buFont typeface="Arial" panose="020B0604020202020204" pitchFamily="34" charset="0"/>
              <a:buChar char="•"/>
            </a:pPr>
            <a:r>
              <a:rPr lang="en-US" sz="1600" dirty="0" smtClean="0">
                <a:solidFill>
                  <a:srgbClr val="000000"/>
                </a:solidFill>
              </a:rPr>
              <a:t>  Provide </a:t>
            </a:r>
            <a:r>
              <a:rPr lang="en-US" sz="1600" dirty="0">
                <a:solidFill>
                  <a:srgbClr val="000000"/>
                </a:solidFill>
              </a:rPr>
              <a:t>written, accurate and factual information </a:t>
            </a:r>
            <a:r>
              <a:rPr lang="en-US" sz="1600" dirty="0" smtClean="0">
                <a:solidFill>
                  <a:srgbClr val="000000"/>
                </a:solidFill>
              </a:rPr>
              <a:t>for </a:t>
            </a:r>
            <a:r>
              <a:rPr lang="en-US" sz="1600" dirty="0">
                <a:solidFill>
                  <a:srgbClr val="000000"/>
                </a:solidFill>
              </a:rPr>
              <a:t>each alleged Grant </a:t>
            </a:r>
            <a:endParaRPr lang="en-US" sz="1600" dirty="0" smtClean="0">
              <a:solidFill>
                <a:srgbClr val="000000"/>
              </a:solidFill>
            </a:endParaRPr>
          </a:p>
          <a:p>
            <a:pPr lvl="1"/>
            <a:r>
              <a:rPr lang="en-US" sz="1600" dirty="0">
                <a:solidFill>
                  <a:srgbClr val="000000"/>
                </a:solidFill>
              </a:rPr>
              <a:t> </a:t>
            </a:r>
            <a:r>
              <a:rPr lang="en-US" sz="1600" dirty="0" smtClean="0">
                <a:solidFill>
                  <a:srgbClr val="000000"/>
                </a:solidFill>
              </a:rPr>
              <a:t>    Assurance </a:t>
            </a:r>
            <a:r>
              <a:rPr lang="en-US" sz="1600" dirty="0">
                <a:solidFill>
                  <a:srgbClr val="000000"/>
                </a:solidFill>
              </a:rPr>
              <a:t>v</a:t>
            </a:r>
            <a:r>
              <a:rPr lang="en-US" sz="1600" dirty="0" smtClean="0">
                <a:solidFill>
                  <a:srgbClr val="000000"/>
                </a:solidFill>
              </a:rPr>
              <a:t>iolation</a:t>
            </a:r>
            <a:endParaRPr lang="en-US" sz="1600" dirty="0">
              <a:solidFill>
                <a:srgbClr val="000000"/>
              </a:solidFill>
            </a:endParaRPr>
          </a:p>
          <a:p>
            <a:pPr lvl="0"/>
            <a:endParaRPr lang="en-US" sz="1200" b="1" dirty="0">
              <a:solidFill>
                <a:srgbClr val="000000"/>
              </a:solidFill>
            </a:endParaRPr>
          </a:p>
        </p:txBody>
      </p:sp>
    </p:spTree>
    <p:extLst>
      <p:ext uri="{BB962C8B-B14F-4D97-AF65-F5344CB8AC3E}">
        <p14:creationId xmlns:p14="http://schemas.microsoft.com/office/powerpoint/2010/main" val="839241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Title"/>
          <p:cNvSpPr>
            <a:spLocks noGrp="1" noChangeArrowheads="1"/>
          </p:cNvSpPr>
          <p:nvPr>
            <p:ph type="title"/>
          </p:nvPr>
        </p:nvSpPr>
        <p:spPr/>
        <p:txBody>
          <a:bodyPr/>
          <a:lstStyle/>
          <a:p>
            <a:pPr eaLnBrk="1" hangingPunct="1"/>
            <a:r>
              <a:rPr lang="en-US" altLang="en-US" dirty="0" smtClean="0"/>
              <a:t>Key Terms: Land Use</a:t>
            </a:r>
          </a:p>
        </p:txBody>
      </p:sp>
      <p:sp>
        <p:nvSpPr>
          <p:cNvPr id="9219" name="Content"/>
          <p:cNvSpPr>
            <a:spLocks noGrp="1" noChangeArrowheads="1"/>
          </p:cNvSpPr>
          <p:nvPr>
            <p:ph idx="1"/>
          </p:nvPr>
        </p:nvSpPr>
        <p:spPr>
          <a:xfrm>
            <a:off x="495300" y="912075"/>
            <a:ext cx="8050213" cy="3344863"/>
          </a:xfrm>
        </p:spPr>
        <p:txBody>
          <a:bodyPr/>
          <a:lstStyle/>
          <a:p>
            <a:pPr eaLnBrk="1" hangingPunct="1">
              <a:spcBef>
                <a:spcPts val="1200"/>
              </a:spcBef>
              <a:defRPr/>
            </a:pPr>
            <a:r>
              <a:rPr lang="en-US" altLang="en-US" sz="1800" dirty="0" smtClean="0"/>
              <a:t>Aeronautical versus Non-Aeronautical Users</a:t>
            </a:r>
          </a:p>
          <a:p>
            <a:pPr eaLnBrk="1" hangingPunct="1">
              <a:spcBef>
                <a:spcPts val="1200"/>
              </a:spcBef>
              <a:defRPr/>
            </a:pPr>
            <a:r>
              <a:rPr lang="en-US" altLang="en-US" sz="1800" dirty="0" smtClean="0"/>
              <a:t>Fair </a:t>
            </a:r>
            <a:r>
              <a:rPr lang="en-US" altLang="en-US" sz="1800" dirty="0"/>
              <a:t>Market Value (FMV)</a:t>
            </a:r>
          </a:p>
          <a:p>
            <a:pPr eaLnBrk="1" hangingPunct="1">
              <a:spcBef>
                <a:spcPts val="1200"/>
              </a:spcBef>
              <a:defRPr/>
            </a:pPr>
            <a:r>
              <a:rPr lang="en-US" altLang="en-US" sz="1800" dirty="0" smtClean="0"/>
              <a:t>Aviation </a:t>
            </a:r>
            <a:r>
              <a:rPr lang="en-US" altLang="en-US" sz="1800" dirty="0"/>
              <a:t>Easement</a:t>
            </a:r>
          </a:p>
          <a:p>
            <a:pPr eaLnBrk="1" hangingPunct="1">
              <a:spcBef>
                <a:spcPts val="1200"/>
              </a:spcBef>
              <a:defRPr/>
            </a:pPr>
            <a:r>
              <a:rPr lang="en-US" altLang="en-US" sz="1800" dirty="0"/>
              <a:t>Compatible Land </a:t>
            </a:r>
            <a:r>
              <a:rPr lang="en-US" altLang="en-US" sz="1800" dirty="0" smtClean="0"/>
              <a:t>Use – protect your approaches!</a:t>
            </a:r>
            <a:endParaRPr lang="en-US" altLang="en-US" sz="1800" dirty="0"/>
          </a:p>
          <a:p>
            <a:pPr eaLnBrk="1" hangingPunct="1">
              <a:spcBef>
                <a:spcPts val="1200"/>
              </a:spcBef>
              <a:defRPr/>
            </a:pPr>
            <a:r>
              <a:rPr lang="en-US" altLang="en-US" sz="1800" dirty="0"/>
              <a:t>Concurrent Land </a:t>
            </a:r>
            <a:r>
              <a:rPr lang="en-US" altLang="en-US" sz="1800" dirty="0" smtClean="0"/>
              <a:t>Use</a:t>
            </a:r>
          </a:p>
          <a:p>
            <a:pPr eaLnBrk="1" hangingPunct="1">
              <a:spcBef>
                <a:spcPts val="1200"/>
              </a:spcBef>
              <a:defRPr/>
            </a:pPr>
            <a:r>
              <a:rPr lang="en-US" altLang="en-US" sz="1800" dirty="0" smtClean="0"/>
              <a:t>Interim Use</a:t>
            </a:r>
          </a:p>
          <a:p>
            <a:pPr eaLnBrk="1" hangingPunct="1">
              <a:spcBef>
                <a:spcPts val="1200"/>
              </a:spcBef>
              <a:defRPr/>
            </a:pPr>
            <a:r>
              <a:rPr lang="en-US" altLang="en-US" sz="1800" dirty="0" smtClean="0"/>
              <a:t>Long Term Lease</a:t>
            </a:r>
          </a:p>
          <a:p>
            <a:pPr eaLnBrk="1" hangingPunct="1">
              <a:spcBef>
                <a:spcPts val="1200"/>
              </a:spcBef>
              <a:defRPr/>
            </a:pPr>
            <a:r>
              <a:rPr lang="en-US" altLang="en-US" sz="1800" dirty="0" smtClean="0"/>
              <a:t>Land Use Inspections – results from high number of complaints</a:t>
            </a:r>
          </a:p>
          <a:p>
            <a:pPr marL="0" indent="0" eaLnBrk="1" hangingPunct="1">
              <a:spcBef>
                <a:spcPts val="1200"/>
              </a:spcBef>
              <a:buNone/>
              <a:defRPr/>
            </a:pPr>
            <a:endParaRPr lang="en-US" altLang="en-US" sz="1800" dirty="0" smtClean="0"/>
          </a:p>
        </p:txBody>
      </p:sp>
      <p:sp>
        <p:nvSpPr>
          <p:cNvPr id="2" name="Date Placeholder 1"/>
          <p:cNvSpPr>
            <a:spLocks noGrp="1"/>
          </p:cNvSpPr>
          <p:nvPr>
            <p:ph type="dt" sz="quarter" idx="10"/>
          </p:nvPr>
        </p:nvSpPr>
        <p:spPr/>
        <p:txBody>
          <a:bodyPr/>
          <a:lstStyle/>
          <a:p>
            <a:pPr>
              <a:defRPr/>
            </a:pPr>
            <a:r>
              <a:rPr lang="en-US" dirty="0" smtClean="0"/>
              <a:t>March 22, 2017</a:t>
            </a:r>
            <a:endParaRPr lang="en-US" dirty="0"/>
          </a:p>
        </p:txBody>
      </p:sp>
      <p:sp>
        <p:nvSpPr>
          <p:cNvPr id="4" name="Slide Number"/>
          <p:cNvSpPr>
            <a:spLocks noGrp="1"/>
          </p:cNvSpPr>
          <p:nvPr>
            <p:ph type="sldNum" sz="quarter" idx="12"/>
          </p:nvPr>
        </p:nvSpPr>
        <p:spPr/>
        <p:txBody>
          <a:bodyPr/>
          <a:lstStyle/>
          <a:p>
            <a:pPr>
              <a:defRPr/>
            </a:pPr>
            <a:fld id="{86A36F6D-6F10-46CE-B49A-33DC2722618B}" type="slidenum">
              <a:rPr lang="en-US"/>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Title"/>
          <p:cNvSpPr>
            <a:spLocks noGrp="1" noChangeArrowheads="1"/>
          </p:cNvSpPr>
          <p:nvPr>
            <p:ph type="title"/>
          </p:nvPr>
        </p:nvSpPr>
        <p:spPr>
          <a:xfrm>
            <a:off x="415746" y="554977"/>
            <a:ext cx="8828738" cy="457200"/>
          </a:xfrm>
        </p:spPr>
        <p:txBody>
          <a:bodyPr/>
          <a:lstStyle/>
          <a:p>
            <a:pPr eaLnBrk="1" hangingPunct="1"/>
            <a:r>
              <a:rPr lang="en-US" altLang="en-US" dirty="0" smtClean="0"/>
              <a:t>FAA Policy on Non-Aeronautical Use of Airport Hangars</a:t>
            </a:r>
          </a:p>
        </p:txBody>
      </p:sp>
      <p:sp>
        <p:nvSpPr>
          <p:cNvPr id="2" name="Date Placeholder 1"/>
          <p:cNvSpPr>
            <a:spLocks noGrp="1"/>
          </p:cNvSpPr>
          <p:nvPr>
            <p:ph type="dt" sz="quarter" idx="10"/>
          </p:nvPr>
        </p:nvSpPr>
        <p:spPr/>
        <p:txBody>
          <a:bodyPr/>
          <a:lstStyle/>
          <a:p>
            <a:pPr>
              <a:defRPr/>
            </a:pPr>
            <a:r>
              <a:rPr lang="en-US" dirty="0" smtClean="0"/>
              <a:t>March 22, 2017</a:t>
            </a:r>
            <a:endParaRPr lang="en-US" dirty="0"/>
          </a:p>
        </p:txBody>
      </p:sp>
      <p:sp>
        <p:nvSpPr>
          <p:cNvPr id="4" name="Slide Number"/>
          <p:cNvSpPr>
            <a:spLocks noGrp="1"/>
          </p:cNvSpPr>
          <p:nvPr>
            <p:ph type="sldNum" sz="quarter" idx="12"/>
          </p:nvPr>
        </p:nvSpPr>
        <p:spPr/>
        <p:txBody>
          <a:bodyPr/>
          <a:lstStyle/>
          <a:p>
            <a:pPr>
              <a:defRPr/>
            </a:pPr>
            <a:fld id="{59358AC2-2D0C-4AEB-A8A5-EBC0EBDFA1D4}" type="slidenum">
              <a:rPr lang="en-US"/>
              <a:pPr>
                <a:defRPr/>
              </a:pPr>
              <a:t>14</a:t>
            </a:fld>
            <a:endParaRPr lang="en-US" dirty="0"/>
          </a:p>
        </p:txBody>
      </p:sp>
      <p:sp>
        <p:nvSpPr>
          <p:cNvPr id="7" name="Content"/>
          <p:cNvSpPr txBox="1">
            <a:spLocks noChangeArrowheads="1"/>
          </p:cNvSpPr>
          <p:nvPr/>
        </p:nvSpPr>
        <p:spPr bwMode="auto">
          <a:xfrm>
            <a:off x="581621" y="1631482"/>
            <a:ext cx="8050213" cy="2429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eaLnBrk="1" hangingPunct="1">
              <a:spcBef>
                <a:spcPts val="1200"/>
              </a:spcBef>
              <a:defRPr/>
            </a:pPr>
            <a:r>
              <a:rPr lang="en-US" altLang="en-US" sz="1800" kern="0" dirty="0" smtClean="0"/>
              <a:t>Aeronautical facilities must be used for aeronautical activities</a:t>
            </a:r>
          </a:p>
          <a:p>
            <a:pPr eaLnBrk="1" hangingPunct="1">
              <a:spcBef>
                <a:spcPts val="1200"/>
              </a:spcBef>
              <a:defRPr/>
            </a:pPr>
            <a:r>
              <a:rPr lang="en-US" altLang="en-US" sz="1800" kern="0" dirty="0" smtClean="0"/>
              <a:t>Airport Sponsor may permit non-aeronautical items to be stored</a:t>
            </a:r>
          </a:p>
          <a:p>
            <a:pPr eaLnBrk="1" hangingPunct="1">
              <a:spcBef>
                <a:spcPts val="1200"/>
              </a:spcBef>
              <a:defRPr/>
            </a:pPr>
            <a:r>
              <a:rPr lang="en-US" altLang="en-US" sz="1800" kern="0" dirty="0" smtClean="0"/>
              <a:t>Hangars may not be used as a residence</a:t>
            </a:r>
          </a:p>
          <a:p>
            <a:pPr eaLnBrk="1" hangingPunct="1">
              <a:spcBef>
                <a:spcPts val="1200"/>
              </a:spcBef>
              <a:defRPr/>
            </a:pPr>
            <a:r>
              <a:rPr lang="en-US" altLang="en-US" sz="1800" kern="0" dirty="0" smtClean="0"/>
              <a:t>Aeronautical uses are clarified</a:t>
            </a:r>
          </a:p>
          <a:p>
            <a:pPr eaLnBrk="1" hangingPunct="1">
              <a:spcBef>
                <a:spcPts val="1200"/>
              </a:spcBef>
              <a:defRPr/>
            </a:pPr>
            <a:r>
              <a:rPr lang="en-US" altLang="en-US" sz="1800" kern="0" dirty="0"/>
              <a:t>Hangar uses cannot impede the movement of </a:t>
            </a:r>
            <a:r>
              <a:rPr lang="en-US" altLang="en-US" sz="1800" kern="0" dirty="0" smtClean="0"/>
              <a:t>aircraft</a:t>
            </a:r>
          </a:p>
          <a:p>
            <a:pPr eaLnBrk="1" hangingPunct="1">
              <a:spcBef>
                <a:spcPts val="1200"/>
              </a:spcBef>
              <a:defRPr/>
            </a:pPr>
            <a:r>
              <a:rPr lang="en-US" altLang="en-US" sz="1800" kern="0" dirty="0" smtClean="0"/>
              <a:t>Airport Sponsor should have a program to monitor hangar uses</a:t>
            </a:r>
            <a:endParaRPr lang="en-US" altLang="en-US" sz="1800" kern="0" dirty="0"/>
          </a:p>
          <a:p>
            <a:pPr eaLnBrk="1" hangingPunct="1">
              <a:spcBef>
                <a:spcPts val="1200"/>
              </a:spcBef>
              <a:defRPr/>
            </a:pPr>
            <a:endParaRPr lang="en-US" altLang="en-US" sz="1800" kern="0" dirty="0" smtClean="0"/>
          </a:p>
          <a:p>
            <a:pPr marL="0" indent="0" eaLnBrk="1" hangingPunct="1">
              <a:spcBef>
                <a:spcPts val="1200"/>
              </a:spcBef>
              <a:buFontTx/>
              <a:buNone/>
              <a:defRPr/>
            </a:pPr>
            <a:endParaRPr lang="en-US" altLang="en-US" sz="1800" kern="0" dirty="0" smtClean="0"/>
          </a:p>
        </p:txBody>
      </p:sp>
    </p:spTree>
    <p:extLst>
      <p:ext uri="{BB962C8B-B14F-4D97-AF65-F5344CB8AC3E}">
        <p14:creationId xmlns:p14="http://schemas.microsoft.com/office/powerpoint/2010/main" val="459513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Title"/>
          <p:cNvSpPr>
            <a:spLocks noGrp="1" noChangeArrowheads="1"/>
          </p:cNvSpPr>
          <p:nvPr>
            <p:ph type="title"/>
          </p:nvPr>
        </p:nvSpPr>
        <p:spPr>
          <a:xfrm>
            <a:off x="415746" y="554977"/>
            <a:ext cx="8828738" cy="457200"/>
          </a:xfrm>
        </p:spPr>
        <p:txBody>
          <a:bodyPr/>
          <a:lstStyle/>
          <a:p>
            <a:pPr eaLnBrk="1" hangingPunct="1"/>
            <a:r>
              <a:rPr lang="en-US" altLang="en-US" dirty="0" smtClean="0"/>
              <a:t>Non-Aeronautical Use of</a:t>
            </a:r>
            <a:br>
              <a:rPr lang="en-US" altLang="en-US" dirty="0" smtClean="0"/>
            </a:br>
            <a:r>
              <a:rPr lang="en-US" altLang="en-US" dirty="0" smtClean="0"/>
              <a:t>Airport Hangars</a:t>
            </a:r>
          </a:p>
        </p:txBody>
      </p:sp>
      <p:sp>
        <p:nvSpPr>
          <p:cNvPr id="2" name="Date Placeholder 1"/>
          <p:cNvSpPr>
            <a:spLocks noGrp="1"/>
          </p:cNvSpPr>
          <p:nvPr>
            <p:ph type="dt" sz="quarter" idx="10"/>
          </p:nvPr>
        </p:nvSpPr>
        <p:spPr/>
        <p:txBody>
          <a:bodyPr/>
          <a:lstStyle/>
          <a:p>
            <a:pPr>
              <a:defRPr/>
            </a:pPr>
            <a:r>
              <a:rPr lang="en-US" dirty="0" smtClean="0"/>
              <a:t>March 22, 2017</a:t>
            </a:r>
            <a:endParaRPr lang="en-US" dirty="0"/>
          </a:p>
        </p:txBody>
      </p:sp>
      <p:sp>
        <p:nvSpPr>
          <p:cNvPr id="4" name="Slide Number"/>
          <p:cNvSpPr>
            <a:spLocks noGrp="1"/>
          </p:cNvSpPr>
          <p:nvPr>
            <p:ph type="sldNum" sz="quarter" idx="12"/>
          </p:nvPr>
        </p:nvSpPr>
        <p:spPr/>
        <p:txBody>
          <a:bodyPr/>
          <a:lstStyle/>
          <a:p>
            <a:pPr>
              <a:defRPr/>
            </a:pPr>
            <a:fld id="{59358AC2-2D0C-4AEB-A8A5-EBC0EBDFA1D4}" type="slidenum">
              <a:rPr lang="en-US"/>
              <a:pPr>
                <a:defRPr/>
              </a:pPr>
              <a:t>15</a:t>
            </a:fld>
            <a:endParaRPr lang="en-US" dirty="0"/>
          </a:p>
        </p:txBody>
      </p:sp>
      <p:sp>
        <p:nvSpPr>
          <p:cNvPr id="7" name="Content"/>
          <p:cNvSpPr txBox="1">
            <a:spLocks noChangeArrowheads="1"/>
          </p:cNvSpPr>
          <p:nvPr/>
        </p:nvSpPr>
        <p:spPr bwMode="auto">
          <a:xfrm>
            <a:off x="247244" y="1721719"/>
            <a:ext cx="8050213" cy="249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eaLnBrk="1" hangingPunct="1">
              <a:spcBef>
                <a:spcPts val="1200"/>
              </a:spcBef>
              <a:defRPr/>
            </a:pPr>
            <a:r>
              <a:rPr lang="en-US" altLang="en-US" sz="1800" kern="0" dirty="0" smtClean="0"/>
              <a:t>Airport sponsor can request non-aeronautical hangar use</a:t>
            </a:r>
          </a:p>
          <a:p>
            <a:pPr eaLnBrk="1" hangingPunct="1">
              <a:spcBef>
                <a:spcPts val="1200"/>
              </a:spcBef>
              <a:defRPr/>
            </a:pPr>
            <a:r>
              <a:rPr lang="en-US" altLang="en-US" sz="1800" kern="0" dirty="0" smtClean="0"/>
              <a:t>Interim use applies (no more than 5 years)</a:t>
            </a:r>
          </a:p>
          <a:p>
            <a:pPr eaLnBrk="1" hangingPunct="1">
              <a:spcBef>
                <a:spcPts val="1200"/>
              </a:spcBef>
              <a:defRPr/>
            </a:pPr>
            <a:r>
              <a:rPr lang="en-US" altLang="en-US" sz="1800" kern="0" dirty="0" smtClean="0"/>
              <a:t>Provide information on vacancy rates</a:t>
            </a:r>
          </a:p>
          <a:p>
            <a:pPr eaLnBrk="1" hangingPunct="1">
              <a:spcBef>
                <a:spcPts val="1200"/>
              </a:spcBef>
              <a:defRPr/>
            </a:pPr>
            <a:r>
              <a:rPr lang="en-US" altLang="en-US" sz="1800" kern="0" dirty="0" smtClean="0"/>
              <a:t>Provide a procedure for accepting new requests for aeronautical use</a:t>
            </a:r>
          </a:p>
          <a:p>
            <a:pPr eaLnBrk="1" hangingPunct="1">
              <a:spcBef>
                <a:spcPts val="1200"/>
              </a:spcBef>
              <a:defRPr/>
            </a:pPr>
            <a:r>
              <a:rPr lang="en-US" altLang="en-US" sz="1800" kern="0" dirty="0" smtClean="0"/>
              <a:t>Fair Market Value applies</a:t>
            </a:r>
          </a:p>
          <a:p>
            <a:pPr marL="0" indent="0" eaLnBrk="1" hangingPunct="1">
              <a:spcBef>
                <a:spcPts val="1200"/>
              </a:spcBef>
              <a:buFontTx/>
              <a:buNone/>
              <a:defRPr/>
            </a:pPr>
            <a:endParaRPr lang="en-US" altLang="en-US" sz="1800" kern="0" dirty="0" smtClean="0"/>
          </a:p>
        </p:txBody>
      </p:sp>
    </p:spTree>
    <p:extLst>
      <p:ext uri="{BB962C8B-B14F-4D97-AF65-F5344CB8AC3E}">
        <p14:creationId xmlns:p14="http://schemas.microsoft.com/office/powerpoint/2010/main" val="2232226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5613" y="3343275"/>
            <a:ext cx="5486400" cy="425054"/>
          </a:xfrm>
        </p:spPr>
        <p:txBody>
          <a:bodyPr/>
          <a:lstStyle/>
          <a:p>
            <a:r>
              <a:rPr lang="en-US" dirty="0" smtClean="0"/>
              <a:t>Examples of Non-Aeronautical Use</a:t>
            </a:r>
            <a:endParaRPr lang="en-US" dirty="0"/>
          </a:p>
        </p:txBody>
      </p:sp>
      <p:sp>
        <p:nvSpPr>
          <p:cNvPr id="4" name="Text Placeholder 3"/>
          <p:cNvSpPr>
            <a:spLocks noGrp="1"/>
          </p:cNvSpPr>
          <p:nvPr>
            <p:ph type="body" sz="half" idx="2"/>
          </p:nvPr>
        </p:nvSpPr>
        <p:spPr>
          <a:xfrm>
            <a:off x="1716088" y="3777854"/>
            <a:ext cx="5486400" cy="502252"/>
          </a:xfrm>
        </p:spPr>
        <p:txBody>
          <a:bodyPr/>
          <a:lstStyle/>
          <a:p>
            <a:r>
              <a:rPr lang="en-US" dirty="0" smtClean="0"/>
              <a:t>Storing items not related to aeronautical activities in hangars</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Presentation title - Edit in View, Slide Master, Insert tab, Header &amp; Footer</a:t>
            </a:r>
            <a:endParaRPr lang="en-US"/>
          </a:p>
        </p:txBody>
      </p:sp>
      <p:sp>
        <p:nvSpPr>
          <p:cNvPr id="7" name="Slide Number Placeholder 6"/>
          <p:cNvSpPr>
            <a:spLocks noGrp="1"/>
          </p:cNvSpPr>
          <p:nvPr>
            <p:ph type="sldNum" sz="quarter" idx="12"/>
          </p:nvPr>
        </p:nvSpPr>
        <p:spPr/>
        <p:txBody>
          <a:bodyPr/>
          <a:lstStyle/>
          <a:p>
            <a:pPr>
              <a:defRPr/>
            </a:pPr>
            <a:fld id="{6F786091-ABD9-438C-A8A0-6A1874EFAD69}" type="slidenum">
              <a:rPr lang="en-US" smtClean="0"/>
              <a:pPr>
                <a:defRPr/>
              </a:pPr>
              <a:t>16</a:t>
            </a:fld>
            <a:endParaRPr lang="en-US" dirty="0"/>
          </a:p>
        </p:txBody>
      </p:sp>
      <p:pic>
        <p:nvPicPr>
          <p:cNvPr id="8" name="Picture 2" descr="Q:\Aero\Planning &amp; Programming\Airports\Each Location\Covington\Inspections\Photos\2016\P1140314.JPG"/>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val="0"/>
              </a:ext>
            </a:extLst>
          </a:blip>
          <a:srcRect t="12491" r="29212" b="28749"/>
          <a:stretch/>
        </p:blipFill>
        <p:spPr bwMode="auto">
          <a:xfrm>
            <a:off x="944563" y="685800"/>
            <a:ext cx="3389311" cy="22031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Q:\Aero\Planning &amp; Programming\Airports\Each Location\Covington\Inspections\Photos\2016\P11403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7750" y="685801"/>
            <a:ext cx="3200399"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893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Title"/>
          <p:cNvSpPr>
            <a:spLocks noGrp="1" noChangeArrowheads="1"/>
          </p:cNvSpPr>
          <p:nvPr>
            <p:ph type="title"/>
          </p:nvPr>
        </p:nvSpPr>
        <p:spPr/>
        <p:txBody>
          <a:bodyPr/>
          <a:lstStyle/>
          <a:p>
            <a:pPr eaLnBrk="1" hangingPunct="1"/>
            <a:r>
              <a:rPr lang="en-US" altLang="en-US" smtClean="0"/>
              <a:t>Links and Resources</a:t>
            </a:r>
          </a:p>
        </p:txBody>
      </p:sp>
      <p:sp>
        <p:nvSpPr>
          <p:cNvPr id="21507" name="Content"/>
          <p:cNvSpPr>
            <a:spLocks noGrp="1" noChangeArrowheads="1"/>
          </p:cNvSpPr>
          <p:nvPr>
            <p:ph idx="1"/>
          </p:nvPr>
        </p:nvSpPr>
        <p:spPr>
          <a:xfrm>
            <a:off x="550863" y="1103313"/>
            <a:ext cx="8050212" cy="3344862"/>
          </a:xfrm>
        </p:spPr>
        <p:txBody>
          <a:bodyPr/>
          <a:lstStyle/>
          <a:p>
            <a:pPr eaLnBrk="1" hangingPunct="1">
              <a:spcBef>
                <a:spcPts val="600"/>
              </a:spcBef>
              <a:defRPr/>
            </a:pPr>
            <a:r>
              <a:rPr lang="en-US" sz="1200" dirty="0"/>
              <a:t>FAA Compliance Manual: </a:t>
            </a:r>
            <a:r>
              <a:rPr lang="en-US" sz="1200" dirty="0" smtClean="0">
                <a:solidFill>
                  <a:srgbClr val="1D2F68"/>
                </a:solidFill>
                <a:hlinkClick r:id="rId3"/>
              </a:rPr>
              <a:t>http://www.faa.gov/airports/resources/publications/orders/compliance_5190_6/</a:t>
            </a:r>
            <a:endParaRPr lang="en-US" sz="1200" dirty="0" smtClean="0"/>
          </a:p>
          <a:p>
            <a:pPr eaLnBrk="1" hangingPunct="1">
              <a:spcBef>
                <a:spcPts val="1200"/>
              </a:spcBef>
              <a:defRPr/>
            </a:pPr>
            <a:r>
              <a:rPr lang="en-US" sz="1200" dirty="0" smtClean="0"/>
              <a:t>Grant </a:t>
            </a:r>
            <a:r>
              <a:rPr lang="en-US" sz="1200" dirty="0"/>
              <a:t>Assurances: </a:t>
            </a:r>
            <a:r>
              <a:rPr lang="en-US" sz="1200" dirty="0" smtClean="0">
                <a:solidFill>
                  <a:srgbClr val="1D2F68"/>
                </a:solidFill>
                <a:hlinkClick r:id="rId4"/>
              </a:rPr>
              <a:t>http://www.faa.gov/airports/aip/grant_assurances/</a:t>
            </a:r>
            <a:endParaRPr lang="en-US" sz="1200" dirty="0" smtClean="0">
              <a:solidFill>
                <a:srgbClr val="1D2F68"/>
              </a:solidFill>
            </a:endParaRPr>
          </a:p>
          <a:p>
            <a:pPr eaLnBrk="1" hangingPunct="1">
              <a:spcBef>
                <a:spcPts val="1200"/>
              </a:spcBef>
              <a:defRPr/>
            </a:pPr>
            <a:r>
              <a:rPr lang="en-US" sz="1200" dirty="0"/>
              <a:t>Nonaeronautical Storage: </a:t>
            </a:r>
            <a:r>
              <a:rPr lang="en-US" sz="1200" dirty="0" smtClean="0">
                <a:hlinkClick r:id="rId5"/>
              </a:rPr>
              <a:t>http://www.faa.gov/airports/airport_compliance/hangar_use/</a:t>
            </a:r>
            <a:endParaRPr lang="en-US" sz="1200" dirty="0" smtClean="0"/>
          </a:p>
          <a:p>
            <a:pPr eaLnBrk="1" hangingPunct="1">
              <a:spcBef>
                <a:spcPts val="1200"/>
              </a:spcBef>
              <a:defRPr/>
            </a:pPr>
            <a:r>
              <a:rPr lang="en-US" sz="1200" dirty="0" smtClean="0"/>
              <a:t>Part 13 and Part 16: </a:t>
            </a:r>
            <a:r>
              <a:rPr lang="en-US" sz="1200" dirty="0" smtClean="0">
                <a:hlinkClick r:id="rId6"/>
              </a:rPr>
              <a:t>http://www.faa.gov/airports/airport_compliance/complaints/</a:t>
            </a:r>
            <a:endParaRPr lang="en-US" sz="1200" dirty="0" smtClean="0"/>
          </a:p>
          <a:p>
            <a:pPr eaLnBrk="1" hangingPunct="1">
              <a:spcBef>
                <a:spcPts val="1200"/>
              </a:spcBef>
              <a:defRPr/>
            </a:pPr>
            <a:r>
              <a:rPr lang="en-US" sz="1200" dirty="0" smtClean="0"/>
              <a:t>Part </a:t>
            </a:r>
            <a:r>
              <a:rPr lang="en-US" sz="1200" dirty="0"/>
              <a:t>16 Decision Database: </a:t>
            </a:r>
            <a:r>
              <a:rPr lang="en-US" sz="1200" dirty="0" smtClean="0">
                <a:hlinkClick r:id="rId7"/>
              </a:rPr>
              <a:t>https://part16.airports.faa.gov/</a:t>
            </a:r>
            <a:endParaRPr lang="en-US" sz="1200" dirty="0" smtClean="0"/>
          </a:p>
          <a:p>
            <a:pPr eaLnBrk="1" hangingPunct="1">
              <a:spcBef>
                <a:spcPts val="1200"/>
              </a:spcBef>
              <a:defRPr/>
            </a:pPr>
            <a:r>
              <a:rPr lang="en-US" sz="1200" dirty="0" smtClean="0"/>
              <a:t>Other resources:</a:t>
            </a:r>
          </a:p>
          <a:p>
            <a:pPr marL="631825" indent="0" eaLnBrk="1" hangingPunct="1">
              <a:spcBef>
                <a:spcPts val="600"/>
              </a:spcBef>
              <a:buFontTx/>
              <a:buNone/>
              <a:defRPr/>
            </a:pPr>
            <a:r>
              <a:rPr lang="en-US" altLang="en-US" sz="1200" dirty="0" smtClean="0">
                <a:solidFill>
                  <a:srgbClr val="FF0000"/>
                </a:solidFill>
                <a:hlinkClick r:id="rId8"/>
              </a:rPr>
              <a:t>http://www.faa.gov/airports/resources/publications/</a:t>
            </a:r>
            <a:endParaRPr lang="en-US" altLang="en-US" sz="1200" dirty="0" smtClean="0">
              <a:solidFill>
                <a:srgbClr val="FF0000"/>
              </a:solidFill>
            </a:endParaRPr>
          </a:p>
          <a:p>
            <a:pPr marL="631825" indent="0" eaLnBrk="1" hangingPunct="1">
              <a:spcBef>
                <a:spcPts val="600"/>
              </a:spcBef>
              <a:buFontTx/>
              <a:buNone/>
              <a:defRPr/>
            </a:pPr>
            <a:r>
              <a:rPr lang="en-US" altLang="en-US" sz="1200" dirty="0" smtClean="0">
                <a:solidFill>
                  <a:srgbClr val="FF0000"/>
                </a:solidFill>
                <a:hlinkClick r:id="rId9"/>
              </a:rPr>
              <a:t>http://www.faa.gov/airports/airport_complaince/</a:t>
            </a:r>
            <a:endParaRPr lang="en-US" altLang="en-US" sz="1200" dirty="0" smtClean="0">
              <a:solidFill>
                <a:srgbClr val="FF0000"/>
              </a:solidFill>
            </a:endParaRPr>
          </a:p>
        </p:txBody>
      </p:sp>
      <p:sp>
        <p:nvSpPr>
          <p:cNvPr id="2" name="Date Placeholder 1"/>
          <p:cNvSpPr>
            <a:spLocks noGrp="1"/>
          </p:cNvSpPr>
          <p:nvPr>
            <p:ph type="dt" sz="quarter" idx="10"/>
          </p:nvPr>
        </p:nvSpPr>
        <p:spPr/>
        <p:txBody>
          <a:bodyPr/>
          <a:lstStyle/>
          <a:p>
            <a:pPr>
              <a:defRPr/>
            </a:pPr>
            <a:r>
              <a:rPr lang="en-US" dirty="0" smtClean="0"/>
              <a:t>March 22, 2017</a:t>
            </a:r>
            <a:endParaRPr lang="en-US" dirty="0"/>
          </a:p>
        </p:txBody>
      </p:sp>
      <p:sp>
        <p:nvSpPr>
          <p:cNvPr id="4" name="Slide Number"/>
          <p:cNvSpPr>
            <a:spLocks noGrp="1"/>
          </p:cNvSpPr>
          <p:nvPr>
            <p:ph type="sldNum" sz="quarter" idx="12"/>
          </p:nvPr>
        </p:nvSpPr>
        <p:spPr/>
        <p:txBody>
          <a:bodyPr/>
          <a:lstStyle/>
          <a:p>
            <a:pPr>
              <a:defRPr/>
            </a:pPr>
            <a:fld id="{BE9A03F8-44FB-442D-BC74-2F1B959E7BFE}" type="slidenum">
              <a:rPr lang="en-US"/>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3394" y="1214438"/>
            <a:ext cx="4737345" cy="1530960"/>
          </a:xfrm>
        </p:spPr>
        <p:txBody>
          <a:bodyPr/>
          <a:lstStyle/>
          <a:p>
            <a:r>
              <a:rPr lang="en-US" sz="6000" b="1" dirty="0" smtClean="0">
                <a:solidFill>
                  <a:srgbClr val="1D2F68"/>
                </a:solidFill>
                <a:effectLst/>
                <a:latin typeface="Arial"/>
                <a:ea typeface="+mn-ea"/>
                <a:cs typeface="+mn-cs"/>
              </a:rPr>
              <a:t>Questions?</a:t>
            </a:r>
            <a:endParaRPr lang="en-US" dirty="0"/>
          </a:p>
        </p:txBody>
      </p:sp>
      <p:sp>
        <p:nvSpPr>
          <p:cNvPr id="2" name="Date Placeholder 1"/>
          <p:cNvSpPr>
            <a:spLocks noGrp="1"/>
          </p:cNvSpPr>
          <p:nvPr>
            <p:ph type="dt" sz="quarter" idx="10"/>
          </p:nvPr>
        </p:nvSpPr>
        <p:spPr/>
        <p:txBody>
          <a:bodyPr/>
          <a:lstStyle/>
          <a:p>
            <a:pPr>
              <a:defRPr/>
            </a:pPr>
            <a:r>
              <a:rPr lang="en-US" smtClean="0"/>
              <a:t>March 9, 2017</a:t>
            </a:r>
            <a:endParaRPr lang="en-US"/>
          </a:p>
        </p:txBody>
      </p:sp>
      <p:sp>
        <p:nvSpPr>
          <p:cNvPr id="3" name="Presentation Title"/>
          <p:cNvSpPr>
            <a:spLocks noGrp="1"/>
          </p:cNvSpPr>
          <p:nvPr>
            <p:ph type="ftr" sz="quarter" idx="11"/>
          </p:nvPr>
        </p:nvSpPr>
        <p:spPr/>
        <p:txBody>
          <a:bodyPr/>
          <a:lstStyle/>
          <a:p>
            <a:pPr>
              <a:defRPr/>
            </a:pPr>
            <a:r>
              <a:rPr lang="en-US" smtClean="0"/>
              <a:t>Compliance Tool Box</a:t>
            </a:r>
            <a:endParaRPr lang="en-US"/>
          </a:p>
        </p:txBody>
      </p:sp>
      <p:sp>
        <p:nvSpPr>
          <p:cNvPr id="4" name="Slide Number"/>
          <p:cNvSpPr>
            <a:spLocks noGrp="1"/>
          </p:cNvSpPr>
          <p:nvPr>
            <p:ph type="sldNum" sz="quarter" idx="12"/>
          </p:nvPr>
        </p:nvSpPr>
        <p:spPr/>
        <p:txBody>
          <a:bodyPr/>
          <a:lstStyle/>
          <a:p>
            <a:pPr>
              <a:defRPr/>
            </a:pPr>
            <a:fld id="{C122FC5E-AAB1-490F-BAED-DA0037166ECF}" type="slidenum">
              <a:rPr lang="en-US"/>
              <a:pPr>
                <a:defRPr/>
              </a:pPr>
              <a:t>18</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Title"/>
          <p:cNvSpPr>
            <a:spLocks noGrp="1" noChangeArrowheads="1"/>
          </p:cNvSpPr>
          <p:nvPr>
            <p:ph type="title"/>
          </p:nvPr>
        </p:nvSpPr>
        <p:spPr/>
        <p:txBody>
          <a:bodyPr/>
          <a:lstStyle/>
          <a:p>
            <a:pPr eaLnBrk="1" hangingPunct="1"/>
            <a:r>
              <a:rPr lang="en-US" altLang="en-US" dirty="0" smtClean="0"/>
              <a:t>Overview</a:t>
            </a:r>
          </a:p>
        </p:txBody>
      </p:sp>
      <p:sp>
        <p:nvSpPr>
          <p:cNvPr id="10243" name="Content"/>
          <p:cNvSpPr>
            <a:spLocks noGrp="1" noChangeArrowheads="1"/>
          </p:cNvSpPr>
          <p:nvPr>
            <p:ph idx="1"/>
          </p:nvPr>
        </p:nvSpPr>
        <p:spPr>
          <a:xfrm>
            <a:off x="525445" y="961066"/>
            <a:ext cx="8050213" cy="3292475"/>
          </a:xfrm>
        </p:spPr>
        <p:txBody>
          <a:bodyPr/>
          <a:lstStyle/>
          <a:p>
            <a:pPr eaLnBrk="1" hangingPunct="1"/>
            <a:r>
              <a:rPr lang="en-US" altLang="en-US" sz="2400" dirty="0" smtClean="0"/>
              <a:t>Standards of Compliance</a:t>
            </a:r>
          </a:p>
          <a:p>
            <a:pPr eaLnBrk="1" hangingPunct="1"/>
            <a:r>
              <a:rPr lang="en-US" altLang="en-US" sz="2400" dirty="0" smtClean="0"/>
              <a:t>Federal Obligations</a:t>
            </a:r>
          </a:p>
          <a:p>
            <a:pPr eaLnBrk="1" hangingPunct="1"/>
            <a:r>
              <a:rPr lang="en-US" altLang="en-US" sz="2400" dirty="0" smtClean="0"/>
              <a:t>Key Terms: Compliance</a:t>
            </a:r>
          </a:p>
          <a:p>
            <a:pPr eaLnBrk="1" hangingPunct="1"/>
            <a:r>
              <a:rPr lang="en-US" altLang="en-US" sz="2400" dirty="0" smtClean="0"/>
              <a:t>Airport Inspections with TDOT</a:t>
            </a:r>
          </a:p>
          <a:p>
            <a:pPr eaLnBrk="1" hangingPunct="1"/>
            <a:r>
              <a:rPr lang="en-US" altLang="en-US" sz="2400" dirty="0" smtClean="0"/>
              <a:t>Key Terms: Land Use</a:t>
            </a:r>
          </a:p>
          <a:p>
            <a:pPr eaLnBrk="1" hangingPunct="1"/>
            <a:r>
              <a:rPr lang="en-US" altLang="en-US" sz="2400" dirty="0" smtClean="0"/>
              <a:t>Non-Aeronautical Hangar Use Policy</a:t>
            </a:r>
          </a:p>
          <a:p>
            <a:pPr eaLnBrk="1" hangingPunct="1"/>
            <a:r>
              <a:rPr lang="en-US" altLang="en-US" sz="2400" dirty="0" smtClean="0"/>
              <a:t>Links and Resources</a:t>
            </a:r>
          </a:p>
        </p:txBody>
      </p:sp>
      <p:sp>
        <p:nvSpPr>
          <p:cNvPr id="2" name="Date Placeholder 1"/>
          <p:cNvSpPr>
            <a:spLocks noGrp="1"/>
          </p:cNvSpPr>
          <p:nvPr>
            <p:ph type="dt" sz="quarter" idx="10"/>
          </p:nvPr>
        </p:nvSpPr>
        <p:spPr/>
        <p:txBody>
          <a:bodyPr/>
          <a:lstStyle/>
          <a:p>
            <a:pPr>
              <a:defRPr/>
            </a:pPr>
            <a:r>
              <a:rPr lang="en-US" dirty="0" smtClean="0"/>
              <a:t>March 22, 2017</a:t>
            </a:r>
            <a:endParaRPr lang="en-US" dirty="0"/>
          </a:p>
        </p:txBody>
      </p:sp>
      <p:sp>
        <p:nvSpPr>
          <p:cNvPr id="4" name="Slide Number"/>
          <p:cNvSpPr>
            <a:spLocks noGrp="1"/>
          </p:cNvSpPr>
          <p:nvPr>
            <p:ph type="sldNum" sz="quarter" idx="12"/>
          </p:nvPr>
        </p:nvSpPr>
        <p:spPr/>
        <p:txBody>
          <a:bodyPr/>
          <a:lstStyle/>
          <a:p>
            <a:pPr>
              <a:defRPr/>
            </a:pPr>
            <a:fld id="{36F1EE57-13EB-457E-809E-91747E65CFC2}" type="slidenum">
              <a:rPr lang="en-US"/>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Title"/>
          <p:cNvSpPr>
            <a:spLocks noGrp="1" noChangeArrowheads="1"/>
          </p:cNvSpPr>
          <p:nvPr>
            <p:ph type="title"/>
          </p:nvPr>
        </p:nvSpPr>
        <p:spPr/>
        <p:txBody>
          <a:bodyPr/>
          <a:lstStyle/>
          <a:p>
            <a:pPr eaLnBrk="1" hangingPunct="1"/>
            <a:r>
              <a:rPr lang="en-US" altLang="en-US" dirty="0" smtClean="0"/>
              <a:t>Standards of Compliance</a:t>
            </a:r>
          </a:p>
        </p:txBody>
      </p:sp>
      <p:sp>
        <p:nvSpPr>
          <p:cNvPr id="9219" name="Content"/>
          <p:cNvSpPr>
            <a:spLocks noGrp="1" noChangeArrowheads="1"/>
          </p:cNvSpPr>
          <p:nvPr>
            <p:ph idx="1"/>
          </p:nvPr>
        </p:nvSpPr>
        <p:spPr>
          <a:xfrm>
            <a:off x="495300" y="1079500"/>
            <a:ext cx="8050213" cy="3344863"/>
          </a:xfrm>
        </p:spPr>
        <p:txBody>
          <a:bodyPr/>
          <a:lstStyle/>
          <a:p>
            <a:pPr marL="0" indent="0" eaLnBrk="1" hangingPunct="1">
              <a:buFontTx/>
              <a:buNone/>
              <a:defRPr/>
            </a:pPr>
            <a:r>
              <a:rPr lang="en-US" altLang="en-US" sz="2400" dirty="0" smtClean="0"/>
              <a:t>An Airport Sponsor meets its commitments when:</a:t>
            </a:r>
          </a:p>
          <a:p>
            <a:pPr eaLnBrk="1" hangingPunct="1">
              <a:spcBef>
                <a:spcPts val="900"/>
              </a:spcBef>
              <a:buFont typeface="Arial" panose="020B0604020202020204" pitchFamily="34" charset="0"/>
              <a:buChar char="•"/>
              <a:defRPr/>
            </a:pPr>
            <a:r>
              <a:rPr lang="en-US" altLang="en-US" sz="2000" dirty="0" smtClean="0"/>
              <a:t>Federal obligations are understood</a:t>
            </a:r>
          </a:p>
          <a:p>
            <a:pPr eaLnBrk="1" hangingPunct="1">
              <a:spcBef>
                <a:spcPts val="900"/>
              </a:spcBef>
              <a:buFont typeface="Arial" panose="020B0604020202020204" pitchFamily="34" charset="0"/>
              <a:buChar char="•"/>
              <a:defRPr/>
            </a:pPr>
            <a:r>
              <a:rPr lang="en-US" altLang="en-US" sz="2000" dirty="0" smtClean="0"/>
              <a:t>A </a:t>
            </a:r>
            <a:r>
              <a:rPr lang="en-US" altLang="en-US" sz="2000" dirty="0"/>
              <a:t>p</a:t>
            </a:r>
            <a:r>
              <a:rPr lang="en-US" altLang="en-US" sz="2000" dirty="0" smtClean="0"/>
              <a:t>rogram is in place that the FAA deems adequate to carry out the sponsor’s commitments (e.g., preventative maintenance, leasing polices)</a:t>
            </a:r>
          </a:p>
          <a:p>
            <a:pPr eaLnBrk="1" hangingPunct="1">
              <a:spcBef>
                <a:spcPts val="900"/>
              </a:spcBef>
              <a:buFont typeface="Arial" panose="020B0604020202020204" pitchFamily="34" charset="0"/>
              <a:buChar char="•"/>
              <a:defRPr/>
            </a:pPr>
            <a:r>
              <a:rPr lang="en-US" altLang="en-US" sz="2000" dirty="0" smtClean="0"/>
              <a:t>The sponsor satisfactorily demonstrates that such a program is being carried out</a:t>
            </a:r>
          </a:p>
          <a:p>
            <a:pPr eaLnBrk="1" hangingPunct="1">
              <a:spcBef>
                <a:spcPts val="900"/>
              </a:spcBef>
              <a:buFont typeface="Arial" panose="020B0604020202020204" pitchFamily="34" charset="0"/>
              <a:buChar char="•"/>
              <a:defRPr/>
            </a:pPr>
            <a:r>
              <a:rPr lang="en-US" altLang="en-US" sz="2000" dirty="0" smtClean="0"/>
              <a:t>Past compliance issues have been addressed</a:t>
            </a:r>
          </a:p>
        </p:txBody>
      </p:sp>
      <p:sp>
        <p:nvSpPr>
          <p:cNvPr id="2" name="Date Placeholder 1"/>
          <p:cNvSpPr>
            <a:spLocks noGrp="1"/>
          </p:cNvSpPr>
          <p:nvPr>
            <p:ph type="dt" sz="quarter" idx="10"/>
          </p:nvPr>
        </p:nvSpPr>
        <p:spPr/>
        <p:txBody>
          <a:bodyPr/>
          <a:lstStyle/>
          <a:p>
            <a:pPr>
              <a:defRPr/>
            </a:pPr>
            <a:r>
              <a:rPr lang="en-US" dirty="0" smtClean="0"/>
              <a:t>March 22, 2017</a:t>
            </a:r>
            <a:endParaRPr lang="en-US" dirty="0"/>
          </a:p>
        </p:txBody>
      </p:sp>
      <p:sp>
        <p:nvSpPr>
          <p:cNvPr id="4" name="Slide Number"/>
          <p:cNvSpPr>
            <a:spLocks noGrp="1"/>
          </p:cNvSpPr>
          <p:nvPr>
            <p:ph type="sldNum" sz="quarter" idx="12"/>
          </p:nvPr>
        </p:nvSpPr>
        <p:spPr/>
        <p:txBody>
          <a:bodyPr/>
          <a:lstStyle/>
          <a:p>
            <a:pPr>
              <a:defRPr/>
            </a:pPr>
            <a:fld id="{BD3CC206-06E2-4ECE-BE39-1EC1A8E22D78}" type="slidenum">
              <a:rPr lang="en-US"/>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dirty="0" smtClean="0"/>
              <a:t>March 22, 2017</a:t>
            </a:r>
            <a:endParaRPr lang="en-US" dirty="0"/>
          </a:p>
        </p:txBody>
      </p:sp>
      <p:sp>
        <p:nvSpPr>
          <p:cNvPr id="4" name="Slide Number"/>
          <p:cNvSpPr>
            <a:spLocks noGrp="1"/>
          </p:cNvSpPr>
          <p:nvPr>
            <p:ph type="sldNum" sz="quarter" idx="12"/>
          </p:nvPr>
        </p:nvSpPr>
        <p:spPr/>
        <p:txBody>
          <a:bodyPr/>
          <a:lstStyle/>
          <a:p>
            <a:pPr>
              <a:defRPr/>
            </a:pPr>
            <a:fld id="{C122FC5E-AAB1-490F-BAED-DA0037166ECF}" type="slidenum">
              <a:rPr lang="en-US"/>
              <a:pPr>
                <a:defRPr/>
              </a:pPr>
              <a:t>4</a:t>
            </a:fld>
            <a:endParaRPr lang="en-US" dirty="0"/>
          </a:p>
        </p:txBody>
      </p:sp>
      <p:sp>
        <p:nvSpPr>
          <p:cNvPr id="6" name="Slide Title"/>
          <p:cNvSpPr txBox="1">
            <a:spLocks noChangeArrowheads="1"/>
          </p:cNvSpPr>
          <p:nvPr/>
        </p:nvSpPr>
        <p:spPr bwMode="auto">
          <a:xfrm>
            <a:off x="2052875" y="359654"/>
            <a:ext cx="495019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5DA2"/>
                </a:solidFill>
                <a:latin typeface="+mj-lt"/>
                <a:ea typeface="+mj-ea"/>
                <a:cs typeface="+mj-cs"/>
              </a:defRPr>
            </a:lvl1pPr>
            <a:lvl2pPr algn="l" rtl="0" eaLnBrk="0" fontAlgn="base" hangingPunct="0">
              <a:spcBef>
                <a:spcPct val="0"/>
              </a:spcBef>
              <a:spcAft>
                <a:spcPct val="0"/>
              </a:spcAft>
              <a:defRPr sz="4000" b="1">
                <a:solidFill>
                  <a:srgbClr val="005DA2"/>
                </a:solidFill>
                <a:latin typeface="Arial" charset="0"/>
              </a:defRPr>
            </a:lvl2pPr>
            <a:lvl3pPr algn="l" rtl="0" eaLnBrk="0" fontAlgn="base" hangingPunct="0">
              <a:spcBef>
                <a:spcPct val="0"/>
              </a:spcBef>
              <a:spcAft>
                <a:spcPct val="0"/>
              </a:spcAft>
              <a:defRPr sz="4000" b="1">
                <a:solidFill>
                  <a:srgbClr val="005DA2"/>
                </a:solidFill>
                <a:latin typeface="Arial" charset="0"/>
              </a:defRPr>
            </a:lvl3pPr>
            <a:lvl4pPr algn="l" rtl="0" eaLnBrk="0" fontAlgn="base" hangingPunct="0">
              <a:spcBef>
                <a:spcPct val="0"/>
              </a:spcBef>
              <a:spcAft>
                <a:spcPct val="0"/>
              </a:spcAft>
              <a:defRPr sz="4000" b="1">
                <a:solidFill>
                  <a:srgbClr val="005DA2"/>
                </a:solidFill>
                <a:latin typeface="Arial" charset="0"/>
              </a:defRPr>
            </a:lvl4pPr>
            <a:lvl5pPr algn="l" rtl="0" eaLnBrk="0" fontAlgn="base" hangingPunct="0">
              <a:spcBef>
                <a:spcPct val="0"/>
              </a:spcBef>
              <a:spcAft>
                <a:spcPct val="0"/>
              </a:spcAft>
              <a:defRPr sz="4000" b="1">
                <a:solidFill>
                  <a:srgbClr val="005DA2"/>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a:lstStyle>
          <a:p>
            <a:pPr eaLnBrk="1" hangingPunct="1"/>
            <a:r>
              <a:rPr lang="en-US" altLang="en-US" kern="0" dirty="0" smtClean="0"/>
              <a:t>Federal Obligations</a:t>
            </a:r>
          </a:p>
        </p:txBody>
      </p:sp>
      <p:sp>
        <p:nvSpPr>
          <p:cNvPr id="8" name="Content"/>
          <p:cNvSpPr>
            <a:spLocks noGrp="1" noChangeArrowheads="1"/>
          </p:cNvSpPr>
          <p:nvPr>
            <p:ph idx="1"/>
          </p:nvPr>
        </p:nvSpPr>
        <p:spPr>
          <a:xfrm>
            <a:off x="854744" y="1971423"/>
            <a:ext cx="3291392" cy="1257552"/>
          </a:xfrm>
        </p:spPr>
        <p:txBody>
          <a:bodyPr anchor="t"/>
          <a:lstStyle/>
          <a:p>
            <a:pPr marL="0" indent="0" algn="ctr" eaLnBrk="1" hangingPunct="1">
              <a:spcAft>
                <a:spcPts val="600"/>
              </a:spcAft>
              <a:buFontTx/>
              <a:buNone/>
            </a:pPr>
            <a:r>
              <a:rPr lang="en-US" altLang="en-US" dirty="0" smtClean="0"/>
              <a:t>Federal Grant Assurances (39)</a:t>
            </a:r>
          </a:p>
        </p:txBody>
      </p:sp>
      <p:sp>
        <p:nvSpPr>
          <p:cNvPr id="9" name="Content"/>
          <p:cNvSpPr txBox="1">
            <a:spLocks noChangeArrowheads="1"/>
          </p:cNvSpPr>
          <p:nvPr/>
        </p:nvSpPr>
        <p:spPr bwMode="auto">
          <a:xfrm>
            <a:off x="5023888" y="2023132"/>
            <a:ext cx="3194695" cy="190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eaLnBrk="1" hangingPunct="1">
              <a:spcAft>
                <a:spcPts val="600"/>
              </a:spcAft>
              <a:buFontTx/>
              <a:buNone/>
            </a:pPr>
            <a:r>
              <a:rPr lang="en-US" altLang="en-US" kern="0" dirty="0" smtClean="0"/>
              <a:t>Surplus Property Conveyances</a:t>
            </a:r>
          </a:p>
        </p:txBody>
      </p:sp>
      <p:sp>
        <p:nvSpPr>
          <p:cNvPr id="14" name="Rectangle 13"/>
          <p:cNvSpPr/>
          <p:nvPr/>
        </p:nvSpPr>
        <p:spPr bwMode="auto">
          <a:xfrm>
            <a:off x="929217" y="1799897"/>
            <a:ext cx="3034125" cy="1292181"/>
          </a:xfrm>
          <a:prstGeom prst="rect">
            <a:avLst/>
          </a:prstGeom>
          <a:noFill/>
          <a:ln w="15875"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5023888" y="1799897"/>
            <a:ext cx="3194695" cy="1286278"/>
          </a:xfrm>
          <a:prstGeom prst="rect">
            <a:avLst/>
          </a:prstGeom>
          <a:noFill/>
          <a:ln w="15875"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807550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Title"/>
          <p:cNvSpPr>
            <a:spLocks noGrp="1" noChangeArrowheads="1"/>
          </p:cNvSpPr>
          <p:nvPr>
            <p:ph type="title"/>
          </p:nvPr>
        </p:nvSpPr>
        <p:spPr/>
        <p:txBody>
          <a:bodyPr/>
          <a:lstStyle/>
          <a:p>
            <a:pPr eaLnBrk="1" hangingPunct="1"/>
            <a:r>
              <a:rPr lang="en-US" altLang="en-US" dirty="0" smtClean="0"/>
              <a:t>Key Terms: Compliance</a:t>
            </a:r>
          </a:p>
        </p:txBody>
      </p:sp>
      <p:sp>
        <p:nvSpPr>
          <p:cNvPr id="9219" name="Content"/>
          <p:cNvSpPr>
            <a:spLocks noGrp="1" noChangeArrowheads="1"/>
          </p:cNvSpPr>
          <p:nvPr>
            <p:ph idx="1"/>
          </p:nvPr>
        </p:nvSpPr>
        <p:spPr>
          <a:xfrm>
            <a:off x="495300" y="1079501"/>
            <a:ext cx="8050213" cy="939800"/>
          </a:xfrm>
        </p:spPr>
        <p:txBody>
          <a:bodyPr/>
          <a:lstStyle/>
          <a:p>
            <a:pPr eaLnBrk="1" hangingPunct="1">
              <a:defRPr/>
            </a:pPr>
            <a:r>
              <a:rPr lang="en-US" altLang="en-US" sz="1800" dirty="0" smtClean="0"/>
              <a:t>Economic Nondiscrimination (Grant Assurance 22)</a:t>
            </a:r>
          </a:p>
          <a:p>
            <a:pPr lvl="1" eaLnBrk="1" hangingPunct="1">
              <a:defRPr/>
            </a:pPr>
            <a:r>
              <a:rPr lang="en-US" altLang="en-US" sz="1600" dirty="0" smtClean="0"/>
              <a:t>Use your airport as an Airport</a:t>
            </a:r>
          </a:p>
          <a:p>
            <a:pPr lvl="1" eaLnBrk="1" hangingPunct="1">
              <a:defRPr/>
            </a:pPr>
            <a:r>
              <a:rPr lang="en-US" altLang="en-US" sz="1600" dirty="0" smtClean="0"/>
              <a:t>Treat similar users in a similar fashion (similarly situated)</a:t>
            </a:r>
          </a:p>
        </p:txBody>
      </p:sp>
      <p:pic>
        <p:nvPicPr>
          <p:cNvPr id="16391" name="Picture 4" descr="Auto racing on an airpor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8797" y="2076227"/>
            <a:ext cx="4160068" cy="23919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quarter" idx="10"/>
          </p:nvPr>
        </p:nvSpPr>
        <p:spPr/>
        <p:txBody>
          <a:bodyPr/>
          <a:lstStyle/>
          <a:p>
            <a:pPr>
              <a:defRPr/>
            </a:pPr>
            <a:r>
              <a:rPr lang="en-US" dirty="0" smtClean="0"/>
              <a:t>March 22, 2017</a:t>
            </a:r>
            <a:endParaRPr lang="en-US" dirty="0"/>
          </a:p>
        </p:txBody>
      </p:sp>
      <p:sp>
        <p:nvSpPr>
          <p:cNvPr id="4" name="Slide Number"/>
          <p:cNvSpPr>
            <a:spLocks noGrp="1"/>
          </p:cNvSpPr>
          <p:nvPr>
            <p:ph type="sldNum" sz="quarter" idx="12"/>
          </p:nvPr>
        </p:nvSpPr>
        <p:spPr/>
        <p:txBody>
          <a:bodyPr/>
          <a:lstStyle/>
          <a:p>
            <a:pPr>
              <a:defRPr/>
            </a:pPr>
            <a:fld id="{27CC2ABD-22FE-40E9-A99E-AA9BA2DB6E61}" type="slidenum">
              <a:rPr lang="en-US"/>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Title"/>
          <p:cNvSpPr>
            <a:spLocks noGrp="1" noChangeArrowheads="1"/>
          </p:cNvSpPr>
          <p:nvPr>
            <p:ph type="title"/>
          </p:nvPr>
        </p:nvSpPr>
        <p:spPr/>
        <p:txBody>
          <a:bodyPr/>
          <a:lstStyle/>
          <a:p>
            <a:pPr eaLnBrk="1" hangingPunct="1"/>
            <a:r>
              <a:rPr lang="en-US" altLang="en-US" dirty="0" smtClean="0"/>
              <a:t>Key </a:t>
            </a:r>
            <a:r>
              <a:rPr lang="en-US" altLang="en-US" dirty="0"/>
              <a:t>Terms</a:t>
            </a:r>
            <a:r>
              <a:rPr lang="en-US" altLang="en-US" dirty="0" smtClean="0"/>
              <a:t>: Compliance</a:t>
            </a:r>
          </a:p>
        </p:txBody>
      </p:sp>
      <p:sp>
        <p:nvSpPr>
          <p:cNvPr id="9219" name="Content"/>
          <p:cNvSpPr>
            <a:spLocks noGrp="1" noChangeArrowheads="1"/>
          </p:cNvSpPr>
          <p:nvPr>
            <p:ph idx="1"/>
          </p:nvPr>
        </p:nvSpPr>
        <p:spPr>
          <a:xfrm>
            <a:off x="495301" y="1079501"/>
            <a:ext cx="3924300" cy="1162050"/>
          </a:xfrm>
        </p:spPr>
        <p:txBody>
          <a:bodyPr/>
          <a:lstStyle/>
          <a:p>
            <a:pPr eaLnBrk="1" hangingPunct="1">
              <a:defRPr/>
            </a:pPr>
            <a:r>
              <a:rPr lang="en-US" altLang="en-US" sz="1800" dirty="0" smtClean="0"/>
              <a:t>Similarly Situated</a:t>
            </a:r>
          </a:p>
        </p:txBody>
      </p:sp>
      <p:pic>
        <p:nvPicPr>
          <p:cNvPr id="9" name="Picture 6" descr="Four identical airport hangars, that are in good condition."/>
          <p:cNvPicPr>
            <a:picLocks noChangeAspect="1"/>
          </p:cNvPicPr>
          <p:nvPr/>
        </p:nvPicPr>
        <p:blipFill>
          <a:blip r:embed="rId3">
            <a:extLst>
              <a:ext uri="{BEBA8EAE-BF5A-486C-A8C5-ECC9F3942E4B}">
                <a14:imgProps xmlns:a14="http://schemas.microsoft.com/office/drawing/2010/main">
                  <a14:imgLayer r:embed="rId4">
                    <a14:imgEffect>
                      <a14:brightnessContrast bright="10000" contrast="5000"/>
                    </a14:imgEffect>
                  </a14:imgLayer>
                </a14:imgProps>
              </a:ext>
              <a:ext uri="{28A0092B-C50C-407E-A947-70E740481C1C}">
                <a14:useLocalDpi xmlns:a14="http://schemas.microsoft.com/office/drawing/2010/main" val="0"/>
              </a:ext>
            </a:extLst>
          </a:blip>
          <a:srcRect/>
          <a:stretch>
            <a:fillRect/>
          </a:stretch>
        </p:blipFill>
        <p:spPr bwMode="auto">
          <a:xfrm>
            <a:off x="1656052" y="1746459"/>
            <a:ext cx="2811780" cy="223157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88" name="Picture 4" descr="An airport hangar that is in poor condition."/>
          <p:cNvPicPr>
            <a:picLocks noChangeAspect="1"/>
          </p:cNvPicPr>
          <p:nvPr/>
        </p:nvPicPr>
        <p:blipFill>
          <a:blip r:embed="rId5">
            <a:extLst>
              <a:ext uri="{BEBA8EAE-BF5A-486C-A8C5-ECC9F3942E4B}">
                <a14:imgProps xmlns:a14="http://schemas.microsoft.com/office/drawing/2010/main">
                  <a14:imgLayer r:embed="rId6">
                    <a14:imgEffect>
                      <a14:brightnessContrast bright="7000" contrast="5000"/>
                    </a14:imgEffect>
                  </a14:imgLayer>
                </a14:imgProps>
              </a:ext>
              <a:ext uri="{28A0092B-C50C-407E-A947-70E740481C1C}">
                <a14:useLocalDpi xmlns:a14="http://schemas.microsoft.com/office/drawing/2010/main" val="0"/>
              </a:ext>
            </a:extLst>
          </a:blip>
          <a:srcRect/>
          <a:stretch>
            <a:fillRect/>
          </a:stretch>
        </p:blipFill>
        <p:spPr bwMode="auto">
          <a:xfrm>
            <a:off x="4536412" y="1749181"/>
            <a:ext cx="2840038" cy="2228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quarter" idx="10"/>
          </p:nvPr>
        </p:nvSpPr>
        <p:spPr/>
        <p:txBody>
          <a:bodyPr/>
          <a:lstStyle/>
          <a:p>
            <a:pPr>
              <a:defRPr/>
            </a:pPr>
            <a:r>
              <a:rPr lang="en-US" dirty="0" smtClean="0"/>
              <a:t>March 22, 2017</a:t>
            </a:r>
            <a:endParaRPr lang="en-US" dirty="0"/>
          </a:p>
        </p:txBody>
      </p:sp>
      <p:sp>
        <p:nvSpPr>
          <p:cNvPr id="4" name="Slide Number"/>
          <p:cNvSpPr>
            <a:spLocks noGrp="1"/>
          </p:cNvSpPr>
          <p:nvPr>
            <p:ph type="sldNum" sz="quarter" idx="12"/>
          </p:nvPr>
        </p:nvSpPr>
        <p:spPr/>
        <p:txBody>
          <a:bodyPr/>
          <a:lstStyle/>
          <a:p>
            <a:pPr>
              <a:defRPr/>
            </a:pPr>
            <a:fld id="{EE83576C-5CD2-41B1-B942-C8C3CC629CAD}" type="slidenum">
              <a:rPr lang="en-US"/>
              <a:pPr>
                <a:defRPr/>
              </a:pPr>
              <a:t>6</a:t>
            </a:fld>
            <a:endParaRPr lang="en-US" dirty="0"/>
          </a:p>
        </p:txBody>
      </p:sp>
    </p:spTree>
    <p:extLst>
      <p:ext uri="{BB962C8B-B14F-4D97-AF65-F5344CB8AC3E}">
        <p14:creationId xmlns:p14="http://schemas.microsoft.com/office/powerpoint/2010/main" val="3051531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Title"/>
          <p:cNvSpPr>
            <a:spLocks noGrp="1" noChangeArrowheads="1"/>
          </p:cNvSpPr>
          <p:nvPr>
            <p:ph type="title"/>
          </p:nvPr>
        </p:nvSpPr>
        <p:spPr/>
        <p:txBody>
          <a:bodyPr/>
          <a:lstStyle/>
          <a:p>
            <a:pPr eaLnBrk="1" hangingPunct="1"/>
            <a:r>
              <a:rPr lang="en-US" altLang="en-US" dirty="0" smtClean="0"/>
              <a:t>Key </a:t>
            </a:r>
            <a:r>
              <a:rPr lang="en-US" altLang="en-US" dirty="0"/>
              <a:t>Terms: Compliance</a:t>
            </a:r>
            <a:endParaRPr lang="en-US" altLang="en-US" dirty="0" smtClean="0"/>
          </a:p>
        </p:txBody>
      </p:sp>
      <p:sp>
        <p:nvSpPr>
          <p:cNvPr id="17411" name="Content"/>
          <p:cNvSpPr>
            <a:spLocks noGrp="1" noChangeArrowheads="1"/>
          </p:cNvSpPr>
          <p:nvPr>
            <p:ph idx="1"/>
          </p:nvPr>
        </p:nvSpPr>
        <p:spPr>
          <a:xfrm>
            <a:off x="495300" y="1049020"/>
            <a:ext cx="8100059" cy="3332480"/>
          </a:xfrm>
        </p:spPr>
        <p:txBody>
          <a:bodyPr/>
          <a:lstStyle/>
          <a:p>
            <a:pPr eaLnBrk="1" hangingPunct="1"/>
            <a:r>
              <a:rPr lang="en-US" altLang="en-US" sz="1600" dirty="0" smtClean="0"/>
              <a:t>Exclusive Rights (Grant Assurance 23)</a:t>
            </a:r>
          </a:p>
          <a:p>
            <a:pPr lvl="1" eaLnBrk="1" hangingPunct="1"/>
            <a:r>
              <a:rPr lang="en-US" altLang="en-US" sz="1800" dirty="0" smtClean="0"/>
              <a:t>The oldest federal obligation (1938)</a:t>
            </a:r>
          </a:p>
          <a:p>
            <a:pPr lvl="1" eaLnBrk="1" hangingPunct="1"/>
            <a:r>
              <a:rPr lang="en-US" altLang="en-US" sz="1800" dirty="0" smtClean="0"/>
              <a:t>Almost </a:t>
            </a:r>
            <a:r>
              <a:rPr lang="en-US" altLang="en-US" sz="1800" i="1" dirty="0" smtClean="0"/>
              <a:t>always</a:t>
            </a:r>
            <a:r>
              <a:rPr lang="en-US" altLang="en-US" sz="1800" dirty="0" smtClean="0"/>
              <a:t> included in surplus property deeds</a:t>
            </a:r>
          </a:p>
          <a:p>
            <a:pPr lvl="1" eaLnBrk="1" hangingPunct="1"/>
            <a:r>
              <a:rPr lang="en-US" altLang="en-US" sz="1800" dirty="0" smtClean="0"/>
              <a:t>An “enduring” obligation </a:t>
            </a:r>
            <a:br>
              <a:rPr lang="en-US" altLang="en-US" sz="1800" dirty="0" smtClean="0"/>
            </a:br>
            <a:r>
              <a:rPr lang="en-US" altLang="en-US" sz="1800" dirty="0" smtClean="0"/>
              <a:t>(applies as long as the airport is operated as an airport)</a:t>
            </a:r>
          </a:p>
          <a:p>
            <a:pPr lvl="1" eaLnBrk="1" hangingPunct="1"/>
            <a:r>
              <a:rPr lang="en-US" altLang="en-US" sz="1800" dirty="0" smtClean="0"/>
              <a:t>Applies only to aeronautical users </a:t>
            </a:r>
            <a:br>
              <a:rPr lang="en-US" altLang="en-US" sz="1800" dirty="0" smtClean="0"/>
            </a:br>
            <a:r>
              <a:rPr lang="en-US" altLang="en-US" sz="1800" b="1" dirty="0" smtClean="0"/>
              <a:t>Exemptions</a:t>
            </a:r>
            <a:r>
              <a:rPr lang="en-US" altLang="en-US" sz="1800" dirty="0" smtClean="0"/>
              <a:t>: Nonaeronautical users and Proprietary Exclusive</a:t>
            </a:r>
          </a:p>
        </p:txBody>
      </p:sp>
      <p:sp>
        <p:nvSpPr>
          <p:cNvPr id="2" name="Date Placeholder 1"/>
          <p:cNvSpPr>
            <a:spLocks noGrp="1"/>
          </p:cNvSpPr>
          <p:nvPr>
            <p:ph type="dt" sz="quarter" idx="10"/>
          </p:nvPr>
        </p:nvSpPr>
        <p:spPr/>
        <p:txBody>
          <a:bodyPr/>
          <a:lstStyle/>
          <a:p>
            <a:pPr>
              <a:defRPr/>
            </a:pPr>
            <a:r>
              <a:rPr lang="en-US" dirty="0" smtClean="0"/>
              <a:t>March 22, 2017</a:t>
            </a:r>
            <a:endParaRPr lang="en-US" dirty="0"/>
          </a:p>
        </p:txBody>
      </p:sp>
      <p:sp>
        <p:nvSpPr>
          <p:cNvPr id="4" name="Slide Number"/>
          <p:cNvSpPr>
            <a:spLocks noGrp="1"/>
          </p:cNvSpPr>
          <p:nvPr>
            <p:ph type="sldNum" sz="quarter" idx="12"/>
          </p:nvPr>
        </p:nvSpPr>
        <p:spPr/>
        <p:txBody>
          <a:bodyPr/>
          <a:lstStyle/>
          <a:p>
            <a:pPr>
              <a:defRPr/>
            </a:pPr>
            <a:fld id="{8B206AA1-265B-43B4-A5D0-4BC0405C23D1}" type="slidenum">
              <a:rPr lang="en-US"/>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Importance of Minimum Standards</a:t>
            </a:r>
            <a:endParaRPr lang="en-US" sz="3600" dirty="0"/>
          </a:p>
        </p:txBody>
      </p:sp>
      <p:sp>
        <p:nvSpPr>
          <p:cNvPr id="3" name="Content Placeholder 2"/>
          <p:cNvSpPr>
            <a:spLocks noGrp="1"/>
          </p:cNvSpPr>
          <p:nvPr>
            <p:ph idx="1"/>
          </p:nvPr>
        </p:nvSpPr>
        <p:spPr>
          <a:xfrm>
            <a:off x="476250" y="931863"/>
            <a:ext cx="8050213" cy="3292475"/>
          </a:xfrm>
        </p:spPr>
        <p:txBody>
          <a:bodyPr/>
          <a:lstStyle/>
          <a:p>
            <a:r>
              <a:rPr lang="en-US" sz="2400" b="0" dirty="0" smtClean="0"/>
              <a:t>Prevent potential Grant Assurance violations</a:t>
            </a:r>
          </a:p>
          <a:p>
            <a:endParaRPr lang="en-US" sz="2400" b="0" dirty="0"/>
          </a:p>
          <a:p>
            <a:r>
              <a:rPr lang="en-US" sz="2400" b="0" dirty="0" smtClean="0"/>
              <a:t>Avoid </a:t>
            </a:r>
            <a:r>
              <a:rPr lang="en-US" sz="2400" b="0" dirty="0"/>
              <a:t>“Hangar Queens</a:t>
            </a:r>
            <a:r>
              <a:rPr lang="en-US" sz="2400" b="0" dirty="0" smtClean="0"/>
              <a:t>” or non-airworthy aircraft </a:t>
            </a:r>
            <a:r>
              <a:rPr lang="en-US" sz="2400" b="0" dirty="0"/>
              <a:t>from taking up residence on </a:t>
            </a:r>
            <a:r>
              <a:rPr lang="en-US" sz="2400" b="0" dirty="0" smtClean="0"/>
              <a:t>field </a:t>
            </a:r>
          </a:p>
          <a:p>
            <a:endParaRPr lang="en-US" sz="2400" b="0" dirty="0" smtClean="0"/>
          </a:p>
          <a:p>
            <a:r>
              <a:rPr lang="en-US" sz="2400" b="0" dirty="0" smtClean="0"/>
              <a:t>Preserving the physical appearance of the field, the airport is the front door to your community</a:t>
            </a:r>
            <a:endParaRPr lang="en-US" sz="2400" b="0" dirty="0"/>
          </a:p>
          <a:p>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Presentation title - Edit in View, Slide Master, Insert tab, Header &amp; Footer</a:t>
            </a:r>
            <a:endParaRPr lang="en-US"/>
          </a:p>
        </p:txBody>
      </p:sp>
      <p:sp>
        <p:nvSpPr>
          <p:cNvPr id="6" name="Slide Number Placeholder 5"/>
          <p:cNvSpPr>
            <a:spLocks noGrp="1"/>
          </p:cNvSpPr>
          <p:nvPr>
            <p:ph type="sldNum" sz="quarter" idx="12"/>
          </p:nvPr>
        </p:nvSpPr>
        <p:spPr/>
        <p:txBody>
          <a:bodyPr/>
          <a:lstStyle/>
          <a:p>
            <a:pPr>
              <a:defRPr/>
            </a:pPr>
            <a:fld id="{4A39D216-45CA-472F-9CDE-3380F85A23C4}" type="slidenum">
              <a:rPr lang="en-US" smtClean="0"/>
              <a:pPr>
                <a:defRPr/>
              </a:pPr>
              <a:t>8</a:t>
            </a:fld>
            <a:endParaRPr lang="en-US" dirty="0"/>
          </a:p>
        </p:txBody>
      </p:sp>
    </p:spTree>
    <p:extLst>
      <p:ext uri="{BB962C8B-B14F-4D97-AF65-F5344CB8AC3E}">
        <p14:creationId xmlns:p14="http://schemas.microsoft.com/office/powerpoint/2010/main" val="1590968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Airfield Inspections</a:t>
            </a:r>
            <a:endParaRPr lang="en-US" dirty="0"/>
          </a:p>
        </p:txBody>
      </p:sp>
      <p:sp>
        <p:nvSpPr>
          <p:cNvPr id="3" name="Content Placeholder 2"/>
          <p:cNvSpPr>
            <a:spLocks noGrp="1"/>
          </p:cNvSpPr>
          <p:nvPr>
            <p:ph idx="1"/>
          </p:nvPr>
        </p:nvSpPr>
        <p:spPr>
          <a:xfrm>
            <a:off x="495300" y="884238"/>
            <a:ext cx="5505450" cy="3516312"/>
          </a:xfrm>
        </p:spPr>
        <p:txBody>
          <a:bodyPr/>
          <a:lstStyle/>
          <a:p>
            <a:r>
              <a:rPr lang="en-US" sz="1800" b="0" dirty="0" smtClean="0"/>
              <a:t>Airport inspections </a:t>
            </a:r>
            <a:r>
              <a:rPr lang="en-US" sz="1800" b="0" dirty="0"/>
              <a:t>w</a:t>
            </a:r>
            <a:r>
              <a:rPr lang="en-US" sz="1800" b="0" dirty="0" smtClean="0"/>
              <a:t>ill be conducted annually by assigned TDOT Program Monitors</a:t>
            </a:r>
          </a:p>
          <a:p>
            <a:endParaRPr lang="en-US" sz="1800" b="0" dirty="0" smtClean="0"/>
          </a:p>
          <a:p>
            <a:r>
              <a:rPr lang="en-US" sz="1800" b="0" dirty="0" smtClean="0"/>
              <a:t>Inspectors are looking for items to preserve and protect our investments on the field, such as safety and infrastructure</a:t>
            </a:r>
          </a:p>
          <a:p>
            <a:pPr marL="0" indent="0">
              <a:buNone/>
            </a:pPr>
            <a:endParaRPr lang="en-US" sz="1800" b="0" dirty="0" smtClean="0"/>
          </a:p>
          <a:p>
            <a:r>
              <a:rPr lang="en-US" sz="1800" b="0" dirty="0" smtClean="0"/>
              <a:t>Inspectors are there to assist, educate and provide guidance to the airport sponsor – ask questions and participate in the inspection process</a:t>
            </a:r>
            <a:endParaRPr lang="en-US" sz="1800" b="0"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Presentation title - Edit in View, Slide Master, Insert tab, Header &amp; Footer</a:t>
            </a:r>
            <a:endParaRPr lang="en-US"/>
          </a:p>
        </p:txBody>
      </p:sp>
      <p:sp>
        <p:nvSpPr>
          <p:cNvPr id="6" name="Slide Number Placeholder 5"/>
          <p:cNvSpPr>
            <a:spLocks noGrp="1"/>
          </p:cNvSpPr>
          <p:nvPr>
            <p:ph type="sldNum" sz="quarter" idx="12"/>
          </p:nvPr>
        </p:nvSpPr>
        <p:spPr/>
        <p:txBody>
          <a:bodyPr/>
          <a:lstStyle/>
          <a:p>
            <a:pPr>
              <a:defRPr/>
            </a:pPr>
            <a:fld id="{4A39D216-45CA-472F-9CDE-3380F85A23C4}" type="slidenum">
              <a:rPr lang="en-US" smtClean="0"/>
              <a:pPr>
                <a:defRPr/>
              </a:pPr>
              <a:t>9</a:t>
            </a:fld>
            <a:endParaRPr lang="en-US" dirty="0"/>
          </a:p>
        </p:txBody>
      </p:sp>
      <p:pic>
        <p:nvPicPr>
          <p:cNvPr id="4098" name="Picture 2" descr="Q:\Aero\Planning &amp; Programming\Airports\Each Location\Tullahoma\Inspections\Inspection Photos\2016\Inspt 08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774" r="17143"/>
          <a:stretch/>
        </p:blipFill>
        <p:spPr bwMode="auto">
          <a:xfrm>
            <a:off x="7143750" y="420855"/>
            <a:ext cx="1457325" cy="160854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Q:\Aero\Planning &amp; Programming\Airports\Each Location\Murfreesboro\Inspections\Photos\2016\P114004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6572250"/>
            <a:ext cx="6099048" cy="45742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Q:\Aero\Planning &amp; Programming\Airports\Each Location\Murfreesboro\Inspections\Photos\2016\P1140046.JPG"/>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rcRect l="18110" t="11968" r="14904" b="11727"/>
          <a:stretch/>
        </p:blipFill>
        <p:spPr bwMode="auto">
          <a:xfrm>
            <a:off x="6303645" y="2285999"/>
            <a:ext cx="2297430" cy="19431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2677086"/>
      </p:ext>
    </p:extLst>
  </p:cSld>
  <p:clrMapOvr>
    <a:masterClrMapping/>
  </p:clrMapOvr>
</p:sld>
</file>

<file path=ppt/theme/theme1.xml><?xml version="1.0" encoding="utf-8"?>
<a:theme xmlns:a="http://schemas.openxmlformats.org/drawingml/2006/main" name="FAA-Office-2010-powerpoint-template-wide">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FAA-Office-2010-powerpoint-template-wide</Template>
  <TotalTime>0</TotalTime>
  <Words>2298</Words>
  <Application>Microsoft Office PowerPoint</Application>
  <PresentationFormat>On-screen Show (16:9)</PresentationFormat>
  <Paragraphs>224</Paragraphs>
  <Slides>18</Slides>
  <Notes>16</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FAA-Office-2010-powerpoint-template-wide</vt:lpstr>
      <vt:lpstr>2_Custom Design</vt:lpstr>
      <vt:lpstr>FAA Compliance and Land Use</vt:lpstr>
      <vt:lpstr>Overview</vt:lpstr>
      <vt:lpstr>Standards of Compliance</vt:lpstr>
      <vt:lpstr>PowerPoint Presentation</vt:lpstr>
      <vt:lpstr>Key Terms: Compliance</vt:lpstr>
      <vt:lpstr>Key Terms: Compliance</vt:lpstr>
      <vt:lpstr>Key Terms: Compliance</vt:lpstr>
      <vt:lpstr>Importance of Minimum Standards</vt:lpstr>
      <vt:lpstr>Annual Airfield Inspections</vt:lpstr>
      <vt:lpstr>Importance of Minimum Standards</vt:lpstr>
      <vt:lpstr>Leases and Charges On The Field</vt:lpstr>
      <vt:lpstr>Compliance Process: Part 13 &amp; 16</vt:lpstr>
      <vt:lpstr>Key Terms: Land Use</vt:lpstr>
      <vt:lpstr>FAA Policy on Non-Aeronautical Use of Airport Hangars</vt:lpstr>
      <vt:lpstr>Non-Aeronautical Use of Airport Hangars</vt:lpstr>
      <vt:lpstr>Examples of Non-Aeronautical Use</vt:lpstr>
      <vt:lpstr>Links and Resources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Assurances - Compliance Toolbox</dc:title>
  <dc:subject>Compliance</dc:subject>
  <dc:creator/>
  <cp:lastModifiedBy/>
  <cp:revision>1</cp:revision>
  <dcterms:created xsi:type="dcterms:W3CDTF">2017-02-10T15:19:24Z</dcterms:created>
  <dcterms:modified xsi:type="dcterms:W3CDTF">2017-03-28T19:05:41Z</dcterms:modified>
</cp:coreProperties>
</file>