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383" r:id="rId1"/>
  </p:sldMasterIdLst>
  <p:notesMasterIdLst>
    <p:notesMasterId r:id="rId15"/>
  </p:notesMasterIdLst>
  <p:sldIdLst>
    <p:sldId id="322" r:id="rId2"/>
    <p:sldId id="323" r:id="rId3"/>
    <p:sldId id="280" r:id="rId4"/>
    <p:sldId id="345" r:id="rId5"/>
    <p:sldId id="339" r:id="rId6"/>
    <p:sldId id="344" r:id="rId7"/>
    <p:sldId id="346" r:id="rId8"/>
    <p:sldId id="347" r:id="rId9"/>
    <p:sldId id="278" r:id="rId10"/>
    <p:sldId id="352" r:id="rId11"/>
    <p:sldId id="367" r:id="rId12"/>
    <p:sldId id="276" r:id="rId13"/>
    <p:sldId id="315" r:id="rId14"/>
  </p:sldIdLst>
  <p:sldSz cx="9144000" cy="6858000" type="screen4x3"/>
  <p:notesSz cx="6985000" cy="9271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FFCC00"/>
    <a:srgbClr val="E4B900"/>
    <a:srgbClr val="969696"/>
    <a:srgbClr val="588824"/>
    <a:srgbClr val="0000BA"/>
    <a:srgbClr val="0000CC"/>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14" autoAdjust="0"/>
    <p:restoredTop sz="94628" autoAdjust="0"/>
  </p:normalViewPr>
  <p:slideViewPr>
    <p:cSldViewPr>
      <p:cViewPr>
        <p:scale>
          <a:sx n="70" d="100"/>
          <a:sy n="70" d="100"/>
        </p:scale>
        <p:origin x="-1110" y="-84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879" tIns="46440" rIns="92879" bIns="46440" numCol="1" anchor="t" anchorCtr="0" compatLnSpc="1">
            <a:prstTxWarp prst="textNoShape">
              <a:avLst/>
            </a:prstTxWarp>
          </a:bodyPr>
          <a:lstStyle>
            <a:lvl1pPr defTabSz="928881">
              <a:defRPr sz="1200"/>
            </a:lvl1pPr>
          </a:lstStyle>
          <a:p>
            <a:pPr>
              <a:defRPr/>
            </a:pPr>
            <a:endParaRPr lang="en-US" dirty="0"/>
          </a:p>
        </p:txBody>
      </p:sp>
      <p:sp>
        <p:nvSpPr>
          <p:cNvPr id="5123" name="Rectangle 3"/>
          <p:cNvSpPr>
            <a:spLocks noGrp="1" noChangeArrowheads="1"/>
          </p:cNvSpPr>
          <p:nvPr>
            <p:ph type="dt" idx="1"/>
          </p:nvPr>
        </p:nvSpPr>
        <p:spPr bwMode="auto">
          <a:xfrm>
            <a:off x="3956050" y="0"/>
            <a:ext cx="3027363" cy="463550"/>
          </a:xfrm>
          <a:prstGeom prst="rect">
            <a:avLst/>
          </a:prstGeom>
          <a:noFill/>
          <a:ln w="9525">
            <a:noFill/>
            <a:miter lim="800000"/>
            <a:headEnd/>
            <a:tailEnd/>
          </a:ln>
          <a:effectLst/>
        </p:spPr>
        <p:txBody>
          <a:bodyPr vert="horz" wrap="square" lIns="92879" tIns="46440" rIns="92879" bIns="46440" numCol="1" anchor="t" anchorCtr="0" compatLnSpc="1">
            <a:prstTxWarp prst="textNoShape">
              <a:avLst/>
            </a:prstTxWarp>
          </a:bodyPr>
          <a:lstStyle>
            <a:lvl1pPr algn="r" defTabSz="928881">
              <a:defRPr sz="1200"/>
            </a:lvl1pPr>
          </a:lstStyle>
          <a:p>
            <a:pPr>
              <a:defRPr/>
            </a:pPr>
            <a:endParaRPr lang="en-US" dirty="0"/>
          </a:p>
        </p:txBody>
      </p:sp>
      <p:sp>
        <p:nvSpPr>
          <p:cNvPr id="38916" name="Rectangle 4"/>
          <p:cNvSpPr>
            <a:spLocks noGrp="1" noRot="1" noChangeAspect="1" noChangeArrowheads="1" noTextEdit="1"/>
          </p:cNvSpPr>
          <p:nvPr>
            <p:ph type="sldImg" idx="2"/>
          </p:nvPr>
        </p:nvSpPr>
        <p:spPr bwMode="auto">
          <a:xfrm>
            <a:off x="1174750" y="695325"/>
            <a:ext cx="4635500" cy="34766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698500" y="4403725"/>
            <a:ext cx="5588000" cy="4171950"/>
          </a:xfrm>
          <a:prstGeom prst="rect">
            <a:avLst/>
          </a:prstGeom>
          <a:noFill/>
          <a:ln w="9525">
            <a:noFill/>
            <a:miter lim="800000"/>
            <a:headEnd/>
            <a:tailEnd/>
          </a:ln>
          <a:effectLst/>
        </p:spPr>
        <p:txBody>
          <a:bodyPr vert="horz" wrap="square" lIns="92879" tIns="46440" rIns="92879" bIns="4644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805863"/>
            <a:ext cx="3027363" cy="463550"/>
          </a:xfrm>
          <a:prstGeom prst="rect">
            <a:avLst/>
          </a:prstGeom>
          <a:noFill/>
          <a:ln w="9525">
            <a:noFill/>
            <a:miter lim="800000"/>
            <a:headEnd/>
            <a:tailEnd/>
          </a:ln>
          <a:effectLst/>
        </p:spPr>
        <p:txBody>
          <a:bodyPr vert="horz" wrap="square" lIns="92879" tIns="46440" rIns="92879" bIns="46440" numCol="1" anchor="b" anchorCtr="0" compatLnSpc="1">
            <a:prstTxWarp prst="textNoShape">
              <a:avLst/>
            </a:prstTxWarp>
          </a:bodyPr>
          <a:lstStyle>
            <a:lvl1pPr defTabSz="928881">
              <a:defRPr sz="1200"/>
            </a:lvl1pPr>
          </a:lstStyle>
          <a:p>
            <a:pPr>
              <a:defRPr/>
            </a:pPr>
            <a:endParaRPr lang="en-US" dirty="0"/>
          </a:p>
        </p:txBody>
      </p:sp>
      <p:sp>
        <p:nvSpPr>
          <p:cNvPr id="5127" name="Rectangle 7"/>
          <p:cNvSpPr>
            <a:spLocks noGrp="1" noChangeArrowheads="1"/>
          </p:cNvSpPr>
          <p:nvPr>
            <p:ph type="sldNum" sz="quarter" idx="5"/>
          </p:nvPr>
        </p:nvSpPr>
        <p:spPr bwMode="auto">
          <a:xfrm>
            <a:off x="3956050" y="8805863"/>
            <a:ext cx="3027363" cy="463550"/>
          </a:xfrm>
          <a:prstGeom prst="rect">
            <a:avLst/>
          </a:prstGeom>
          <a:noFill/>
          <a:ln w="9525">
            <a:noFill/>
            <a:miter lim="800000"/>
            <a:headEnd/>
            <a:tailEnd/>
          </a:ln>
          <a:effectLst/>
        </p:spPr>
        <p:txBody>
          <a:bodyPr vert="horz" wrap="square" lIns="92879" tIns="46440" rIns="92879" bIns="46440" numCol="1" anchor="b" anchorCtr="0" compatLnSpc="1">
            <a:prstTxWarp prst="textNoShape">
              <a:avLst/>
            </a:prstTxWarp>
          </a:bodyPr>
          <a:lstStyle>
            <a:lvl1pPr algn="r" defTabSz="928881">
              <a:defRPr sz="1200"/>
            </a:lvl1pPr>
          </a:lstStyle>
          <a:p>
            <a:pPr>
              <a:defRPr/>
            </a:pPr>
            <a:fld id="{5CDF2089-BE8B-4B4E-B3FD-577B7F55CE7C}" type="slidenum">
              <a:rPr lang="en-US"/>
              <a:pPr>
                <a:defRPr/>
              </a:pPr>
              <a:t>‹#›</a:t>
            </a:fld>
            <a:endParaRPr lang="en-US" dirty="0"/>
          </a:p>
        </p:txBody>
      </p:sp>
    </p:spTree>
    <p:extLst>
      <p:ext uri="{BB962C8B-B14F-4D97-AF65-F5344CB8AC3E}">
        <p14:creationId xmlns:p14="http://schemas.microsoft.com/office/powerpoint/2010/main" val="20063983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10" name="Picture 9" descr="Air title.png"/>
          <p:cNvPicPr>
            <a:picLocks noChangeAspect="1"/>
          </p:cNvPicPr>
          <p:nvPr/>
        </p:nvPicPr>
        <p:blipFill>
          <a:blip r:embed="rId2"/>
          <a:stretch>
            <a:fillRect/>
          </a:stretch>
        </p:blipFill>
        <p:spPr>
          <a:xfrm>
            <a:off x="3867657" y="0"/>
            <a:ext cx="5276343" cy="6858000"/>
          </a:xfrm>
          <a:prstGeom prst="rect">
            <a:avLst/>
          </a:prstGeom>
        </p:spPr>
      </p:pic>
      <p:sp>
        <p:nvSpPr>
          <p:cNvPr id="2" name="Title 1"/>
          <p:cNvSpPr>
            <a:spLocks noGrp="1"/>
          </p:cNvSpPr>
          <p:nvPr>
            <p:ph type="ctrTitle"/>
          </p:nvPr>
        </p:nvSpPr>
        <p:spPr>
          <a:xfrm>
            <a:off x="457200" y="1951038"/>
            <a:ext cx="4953000" cy="2193831"/>
          </a:xfrm>
        </p:spPr>
        <p:txBody>
          <a:bodyPr anchor="b" anchorCtr="0">
            <a:normAutofit/>
            <a:scene3d>
              <a:camera prst="orthographicFront"/>
              <a:lightRig rig="balanced" dir="t"/>
            </a:scene3d>
          </a:bodyPr>
          <a:lstStyle>
            <a:lvl1pPr>
              <a:defRPr sz="4800" b="0">
                <a:solidFill>
                  <a:schemeClr val="tx2"/>
                </a:solidFill>
              </a:defRPr>
            </a:lvl1pPr>
          </a:lstStyle>
          <a:p>
            <a:r>
              <a:rPr lang="en-US" smtClean="0"/>
              <a:t>Click to edit Master title style</a:t>
            </a:r>
            <a:endParaRPr/>
          </a:p>
        </p:txBody>
      </p:sp>
      <p:sp>
        <p:nvSpPr>
          <p:cNvPr id="3" name="Subtitle 2"/>
          <p:cNvSpPr>
            <a:spLocks noGrp="1"/>
          </p:cNvSpPr>
          <p:nvPr>
            <p:ph type="subTitle" idx="1"/>
          </p:nvPr>
        </p:nvSpPr>
        <p:spPr>
          <a:xfrm>
            <a:off x="457200" y="4404618"/>
            <a:ext cx="5715000" cy="1413475"/>
          </a:xfrm>
        </p:spPr>
        <p:txBody>
          <a:bodyPr>
            <a:normAutofit/>
            <a:scene3d>
              <a:camera prst="orthographicFront"/>
              <a:lightRig rig="twoPt" dir="t"/>
            </a:scene3d>
          </a:bodyPr>
          <a:lstStyle>
            <a:lvl1pPr marL="0" indent="0" algn="l">
              <a:buNone/>
              <a:defRPr sz="1800" b="0" kern="1200">
                <a:solidFill>
                  <a:schemeClr val="tx2"/>
                </a:solidFill>
                <a:effectLst>
                  <a:outerShdw blurRad="12700" dist="12700" dir="3000000" algn="ctr" rotWithShape="0">
                    <a:schemeClr val="bg1">
                      <a:lumMod val="85000"/>
                      <a:alpha val="60000"/>
                    </a:scheme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pPr>
              <a:defRPr/>
            </a:pPr>
            <a:fld id="{6A6446CE-A9F1-48B7-903C-9572BF54B833}" type="datetime1">
              <a:rPr lang="en-US" smtClean="0"/>
              <a:pPr>
                <a:defRPr/>
              </a:pPr>
              <a:t>10/21/2016</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A934B4C5-58B3-47AA-84B1-388DF8A0A10E}"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pPr>
              <a:defRPr/>
            </a:pPr>
            <a:fld id="{B178B84F-AD44-4F30-8E29-09BC1640145A}" type="datetime1">
              <a:rPr lang="en-US" smtClean="0"/>
              <a:pPr>
                <a:defRPr/>
              </a:pPr>
              <a:t>10/21/2016</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17BD4DE8-EFC8-4B17-A532-58C6391683B3}"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762001"/>
            <a:ext cx="1676400" cy="5075238"/>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57200" y="762001"/>
            <a:ext cx="5867400" cy="50752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pPr>
              <a:defRPr/>
            </a:pPr>
            <a:fld id="{BAF1FFA6-8B3F-4E82-9C2B-CC25E3C7F569}" type="datetime1">
              <a:rPr lang="en-US" smtClean="0"/>
              <a:pPr>
                <a:defRPr/>
              </a:pPr>
              <a:t>10/21/2016</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406296B2-899F-4410-AF1C-AE124275BFB1}" type="slidenum">
              <a:rPr lang="en-US" smtClean="0"/>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 Standard">
    <p:spTree>
      <p:nvGrpSpPr>
        <p:cNvPr id="1" name=""/>
        <p:cNvGrpSpPr/>
        <p:nvPr/>
      </p:nvGrpSpPr>
      <p:grpSpPr>
        <a:xfrm>
          <a:off x="0" y="0"/>
          <a:ext cx="0" cy="0"/>
          <a:chOff x="0" y="0"/>
          <a:chExt cx="0" cy="0"/>
        </a:xfrm>
      </p:grpSpPr>
      <p:sp>
        <p:nvSpPr>
          <p:cNvPr id="3" name="Rectangle 2"/>
          <p:cNvSpPr/>
          <p:nvPr userDrawn="1"/>
        </p:nvSpPr>
        <p:spPr>
          <a:xfrm>
            <a:off x="0" y="3886200"/>
            <a:ext cx="9144000" cy="2514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152400" y="4038603"/>
            <a:ext cx="8839200" cy="1422399"/>
          </a:xfrm>
        </p:spPr>
        <p:txBody>
          <a:bodyPr>
            <a:normAutofit/>
          </a:bodyPr>
          <a:lstStyle>
            <a:lvl1pPr algn="ctr">
              <a:defRPr sz="40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7" name="Text Placeholder 13"/>
          <p:cNvSpPr>
            <a:spLocks noGrp="1"/>
          </p:cNvSpPr>
          <p:nvPr>
            <p:ph type="body" sz="quarter" idx="12" hasCustomPrompt="1"/>
          </p:nvPr>
        </p:nvSpPr>
        <p:spPr>
          <a:xfrm>
            <a:off x="152400" y="5461001"/>
            <a:ext cx="8839200" cy="812800"/>
          </a:xfrm>
        </p:spPr>
        <p:txBody>
          <a:bodyPr anchor="ctr">
            <a:normAutofit/>
          </a:bodyPr>
          <a:lstStyle>
            <a:lvl1pPr marL="0" indent="0" algn="ctr">
              <a:buNone/>
              <a:defRPr sz="2800">
                <a:solidFill>
                  <a:schemeClr val="bg1"/>
                </a:solidFill>
                <a:effectLst>
                  <a:outerShdw blurRad="38100" dist="38100" dir="2700000" algn="tl">
                    <a:srgbClr val="000000">
                      <a:alpha val="43137"/>
                    </a:srgbClr>
                  </a:outerShdw>
                </a:effectLst>
                <a:latin typeface="PermianSlabSerifTypeface" pitchFamily="50" charset="0"/>
              </a:defRPr>
            </a:lvl1pPr>
          </a:lstStyle>
          <a:p>
            <a:pPr lvl="0"/>
            <a:r>
              <a:rPr lang="en-US" dirty="0" smtClean="0"/>
              <a:t>Sub-Title</a:t>
            </a:r>
            <a:endParaRPr lang="en-US" dirty="0"/>
          </a:p>
        </p:txBody>
      </p:sp>
      <p:sp>
        <p:nvSpPr>
          <p:cNvPr id="8" name="Text Placeholder 11"/>
          <p:cNvSpPr>
            <a:spLocks noGrp="1"/>
          </p:cNvSpPr>
          <p:nvPr>
            <p:ph type="body" sz="quarter" idx="11" hasCustomPrompt="1"/>
          </p:nvPr>
        </p:nvSpPr>
        <p:spPr>
          <a:xfrm>
            <a:off x="0" y="6400800"/>
            <a:ext cx="9144000" cy="457200"/>
          </a:xfrm>
        </p:spPr>
        <p:txBody>
          <a:bodyPr anchor="ctr">
            <a:normAutofit/>
          </a:bodyPr>
          <a:lstStyle>
            <a:lvl1pPr marL="0" indent="0" algn="ctr">
              <a:buNone/>
              <a:defRPr sz="1100" baseline="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smtClean="0"/>
              <a:t>Name, Position | Date</a:t>
            </a:r>
            <a:endParaRPr lang="en-US" dirty="0"/>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r="24775"/>
          <a:stretch/>
        </p:blipFill>
        <p:spPr>
          <a:xfrm>
            <a:off x="2185987" y="1219200"/>
            <a:ext cx="4772025" cy="2743200"/>
          </a:xfrm>
          <a:prstGeom prst="rect">
            <a:avLst/>
          </a:prstGeom>
        </p:spPr>
      </p:pic>
    </p:spTree>
    <p:extLst>
      <p:ext uri="{BB962C8B-B14F-4D97-AF65-F5344CB8AC3E}">
        <p14:creationId xmlns:p14="http://schemas.microsoft.com/office/powerpoint/2010/main" val="443568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pPr>
              <a:defRPr/>
            </a:pPr>
            <a:fld id="{476324CA-5941-4097-B73F-32A557DD7B98}" type="datetime1">
              <a:rPr lang="en-US" smtClean="0"/>
              <a:pPr>
                <a:defRPr/>
              </a:pPr>
              <a:t>10/21/2016</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845A27D6-D3C0-4507-8F18-75A943CE8C4E}"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12900" y="2590800"/>
            <a:ext cx="5943600" cy="1447800"/>
          </a:xfrm>
        </p:spPr>
        <p:txBody>
          <a:bodyPr vert="horz" lIns="91440" tIns="45720" rIns="91440" bIns="45720" rtlCol="0" anchor="b" anchorCtr="0">
            <a:normAutofit/>
            <a:scene3d>
              <a:camera prst="orthographicFront"/>
              <a:lightRig rig="balanced" dir="t"/>
            </a:scene3d>
          </a:bodyPr>
          <a:lstStyle>
            <a:lvl1pPr algn="l" defTabSz="914400" rtl="0" eaLnBrk="1" latinLnBrk="0" hangingPunct="1">
              <a:spcBef>
                <a:spcPct val="0"/>
              </a:spcBef>
              <a:buNone/>
              <a:defRPr sz="4800" b="0" kern="1200" cap="none" spc="100" baseline="0">
                <a:solidFill>
                  <a:schemeClr val="tx2"/>
                </a:solidFill>
                <a:effectLst>
                  <a:outerShdw blurRad="127000" algn="ctr" rotWithShape="0">
                    <a:schemeClr val="bg1">
                      <a:alpha val="50000"/>
                    </a:scheme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1612900" y="4038601"/>
            <a:ext cx="5943600" cy="1143000"/>
          </a:xfrm>
        </p:spPr>
        <p:txBody>
          <a:bodyPr vert="horz" lIns="91440" tIns="45720" rIns="91440" bIns="45720" rtlCol="0">
            <a:normAutofit/>
            <a:scene3d>
              <a:camera prst="orthographicFront"/>
              <a:lightRig rig="twoPt" dir="t"/>
            </a:scene3d>
          </a:bodyPr>
          <a:lstStyle>
            <a:lvl1pPr marL="0" indent="0" algn="l" defTabSz="914400" rtl="0" eaLnBrk="1" latinLnBrk="0" hangingPunct="1">
              <a:lnSpc>
                <a:spcPct val="100000"/>
              </a:lnSpc>
              <a:spcBef>
                <a:spcPts val="1600"/>
              </a:spcBef>
              <a:buSzPct val="80000"/>
              <a:buFont typeface="Wingdings" pitchFamily="2" charset="2"/>
              <a:buNone/>
              <a:defRPr sz="1800" b="0" kern="1200">
                <a:solidFill>
                  <a:schemeClr val="tx2"/>
                </a:solidFill>
                <a:effectLst>
                  <a:outerShdw blurRad="12700" dist="12700" dir="3000000" algn="ctr" rotWithShape="0">
                    <a:schemeClr val="bg1">
                      <a:lumMod val="85000"/>
                      <a:alpha val="60000"/>
                    </a:scheme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89EF3648-46D9-425C-9C3B-858BA67964B9}" type="datetime1">
              <a:rPr lang="en-US" smtClean="0"/>
              <a:pPr>
                <a:defRPr/>
              </a:pPr>
              <a:t>10/21/2016</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FBB51C83-722C-4811-8244-749D4BC1B6C1}" type="slidenum">
              <a:rPr lang="en-US" smtClean="0"/>
              <a:pPr>
                <a:defRPr/>
              </a:pPr>
              <a:t>‹#›</a:t>
            </a:fld>
            <a:endParaRPr lang="en-US" dirty="0"/>
          </a:p>
        </p:txBody>
      </p:sp>
      <p:pic>
        <p:nvPicPr>
          <p:cNvPr id="9" name="Picture 8" descr="Air title.png"/>
          <p:cNvPicPr>
            <a:picLocks noChangeAspect="1"/>
          </p:cNvPicPr>
          <p:nvPr/>
        </p:nvPicPr>
        <p:blipFill>
          <a:blip r:embed="rId2"/>
          <a:srcRect l="42293" t="29512" r="38657" b="34962"/>
          <a:stretch>
            <a:fillRect/>
          </a:stretch>
        </p:blipFill>
        <p:spPr>
          <a:xfrm>
            <a:off x="0" y="0"/>
            <a:ext cx="1475880" cy="35773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600200" y="1951039"/>
            <a:ext cx="2743200" cy="3886200"/>
          </a:xfrm>
        </p:spPr>
        <p:txBody>
          <a:bodyPr>
            <a:normAutofit/>
          </a:bodyPr>
          <a:lstStyle>
            <a:lvl1pPr>
              <a:defRPr sz="1800"/>
            </a:lvl1pPr>
            <a:lvl2pPr>
              <a:defRPr sz="1800"/>
            </a:lvl2pPr>
            <a:lvl3pPr>
              <a:defRPr sz="1800"/>
            </a:lvl3pPr>
            <a:lvl4pPr>
              <a:defRPr sz="1800"/>
            </a:lvl4pPr>
            <a:lvl5pPr>
              <a:defRPr sz="1800"/>
            </a:lvl5pPr>
            <a:lvl6pPr>
              <a:buFont typeface="Wingdings" pitchFamily="2" charset="2"/>
              <a:buChar char="Ë"/>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800600" y="1951039"/>
            <a:ext cx="2743200" cy="3886200"/>
          </a:xfrm>
        </p:spPr>
        <p:txBody>
          <a:bodyPr>
            <a:normAutofit/>
          </a:bodyPr>
          <a:lstStyle>
            <a:lvl1pPr>
              <a:defRPr sz="1800"/>
            </a:lvl1pPr>
            <a:lvl2pPr>
              <a:defRPr sz="1800"/>
            </a:lvl2pPr>
            <a:lvl3pPr>
              <a:defRPr sz="1800"/>
            </a:lvl3pPr>
            <a:lvl4pPr>
              <a:defRPr sz="1800"/>
            </a:lvl4pPr>
            <a:lvl5pPr>
              <a:defRPr sz="1800"/>
            </a:lvl5pPr>
            <a:lvl6pPr>
              <a:defRPr sz="1800" baseline="0"/>
            </a:lvl6pPr>
            <a:lvl7pPr>
              <a:defRPr sz="1800" baseline="0"/>
            </a:lvl7pPr>
            <a:lvl8pPr>
              <a:defRPr sz="1800" baseline="0"/>
            </a:lvl8pPr>
            <a:lvl9pPr>
              <a:defRPr sz="18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pPr>
              <a:defRPr/>
            </a:pPr>
            <a:fld id="{9E5BA35E-3FFA-4E65-BB39-B90AFB4BDE5E}" type="datetime1">
              <a:rPr lang="en-US" smtClean="0"/>
              <a:pPr>
                <a:defRPr/>
              </a:pPr>
              <a:t>10/21/2016</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8A372003-EC79-4046-9470-0837F9CB7202}"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600200" y="1660619"/>
            <a:ext cx="2743200" cy="827087"/>
          </a:xfrm>
        </p:spPr>
        <p:txBody>
          <a:bodyPr anchor="ctr" anchorCtr="0"/>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00200" y="2667000"/>
            <a:ext cx="2743200" cy="3170238"/>
          </a:xfrm>
        </p:spPr>
        <p:txBody>
          <a:bodyPr>
            <a:normAutofit/>
          </a:bodyPr>
          <a:lstStyle>
            <a:lvl1pPr>
              <a:defRPr sz="1800" b="0"/>
            </a:lvl1pPr>
            <a:lvl2pPr>
              <a:defRPr sz="1800" b="0"/>
            </a:lvl2pPr>
            <a:lvl3pPr>
              <a:defRPr sz="1800" b="0"/>
            </a:lvl3pPr>
            <a:lvl4pPr>
              <a:defRPr sz="1800" b="0"/>
            </a:lvl4pPr>
            <a:lvl5pPr>
              <a:defRPr sz="1800" b="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800600" y="1660619"/>
            <a:ext cx="2743200" cy="827087"/>
          </a:xfrm>
        </p:spPr>
        <p:txBody>
          <a:bodyPr anchor="ctr" anchorCtr="0"/>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00600" y="2667000"/>
            <a:ext cx="2743200" cy="3170238"/>
          </a:xfrm>
        </p:spPr>
        <p:txBody>
          <a:bodyPr>
            <a:normAutofit/>
          </a:bodyPr>
          <a:lstStyle>
            <a:lvl1pPr>
              <a:defRPr sz="1800" b="0"/>
            </a:lvl1pPr>
            <a:lvl2pPr>
              <a:defRPr sz="1800" b="0"/>
            </a:lvl2pPr>
            <a:lvl3pPr>
              <a:defRPr sz="1800" b="0"/>
            </a:lvl3pPr>
            <a:lvl4pPr>
              <a:defRPr sz="1800" b="0"/>
            </a:lvl4pPr>
            <a:lvl5pPr>
              <a:defRPr sz="1800" b="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pPr>
              <a:defRPr/>
            </a:pPr>
            <a:fld id="{B9011496-0203-40BC-99DB-909BB3A6FFB4}" type="datetime1">
              <a:rPr lang="en-US" smtClean="0"/>
              <a:pPr>
                <a:defRPr/>
              </a:pPr>
              <a:t>10/21/2016</a:t>
            </a:fld>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840779BB-3AF2-45BB-9E0A-17F6D214CEA4}"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pPr>
              <a:defRPr/>
            </a:pPr>
            <a:fld id="{4F87A052-D20F-4FD6-A005-381E3857B746}" type="datetime1">
              <a:rPr lang="en-US" smtClean="0"/>
              <a:pPr>
                <a:defRPr/>
              </a:pPr>
              <a:t>10/21/2016</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606D58CC-5F00-4671-A132-1494F0376D12}"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66EBC465-B18A-4847-924F-3837E6C27B9A}" type="datetime1">
              <a:rPr lang="en-US" smtClean="0"/>
              <a:pPr>
                <a:defRPr/>
              </a:pPr>
              <a:t>10/21/2016</a:t>
            </a:fld>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B2151772-F736-44C2-BA9D-39C91264F238}" type="slidenum">
              <a:rPr lang="en-US" smtClean="0"/>
              <a:pPr>
                <a:defRPr/>
              </a:pPr>
              <a:t>‹#›</a:t>
            </a:fld>
            <a:endParaRPr lang="en-US" dirty="0"/>
          </a:p>
        </p:txBody>
      </p:sp>
      <p:pic>
        <p:nvPicPr>
          <p:cNvPr id="5" name="Picture 4" descr="Air title.png"/>
          <p:cNvPicPr>
            <a:picLocks noChangeAspect="1"/>
          </p:cNvPicPr>
          <p:nvPr/>
        </p:nvPicPr>
        <p:blipFill>
          <a:blip r:embed="rId2"/>
          <a:srcRect l="42293" t="29512" r="38657" b="34962"/>
          <a:stretch>
            <a:fillRect/>
          </a:stretch>
        </p:blipFill>
        <p:spPr>
          <a:xfrm>
            <a:off x="0" y="0"/>
            <a:ext cx="1475880" cy="35773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936750"/>
          </a:xfrm>
        </p:spPr>
        <p:txBody>
          <a:bodyPr anchor="ctr" anchorCtr="0">
            <a:noAutofit/>
          </a:bodyPr>
          <a:lstStyle>
            <a:lvl1pPr algn="l">
              <a:defRPr sz="3600" b="0"/>
            </a:lvl1pPr>
          </a:lstStyle>
          <a:p>
            <a:r>
              <a:rPr lang="en-US" smtClean="0"/>
              <a:t>Click to edit Master title style</a:t>
            </a:r>
            <a:endParaRPr/>
          </a:p>
        </p:txBody>
      </p:sp>
      <p:sp>
        <p:nvSpPr>
          <p:cNvPr id="3" name="Content Placeholder 2"/>
          <p:cNvSpPr>
            <a:spLocks noGrp="1"/>
          </p:cNvSpPr>
          <p:nvPr>
            <p:ph idx="1"/>
          </p:nvPr>
        </p:nvSpPr>
        <p:spPr>
          <a:xfrm>
            <a:off x="3886200" y="838200"/>
            <a:ext cx="3657600" cy="45720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457200" y="3200399"/>
            <a:ext cx="2703513" cy="2636839"/>
          </a:xfrm>
        </p:spPr>
        <p:txBody>
          <a:bodyPr/>
          <a:lstStyle>
            <a:lvl1pPr marL="0" indent="0">
              <a:lnSpc>
                <a:spcPct val="1500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D269CB26-1A4B-4EB0-8952-EB623882A29C}" type="datetime1">
              <a:rPr lang="en-US" smtClean="0"/>
              <a:pPr>
                <a:defRPr/>
              </a:pPr>
              <a:t>10/21/2016</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8738F212-FAE3-49FC-8F4D-19A4F09C009E}"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2" cy="1936750"/>
          </a:xfrm>
        </p:spPr>
        <p:txBody>
          <a:bodyPr vert="horz" lIns="91440" tIns="45720" rIns="91440" bIns="45720" rtlCol="0" anchor="ctr" anchorCtr="0">
            <a:noAutofit/>
          </a:bodyPr>
          <a:lstStyle>
            <a:lvl1pPr algn="l" defTabSz="914400" rtl="0" eaLnBrk="1" latinLnBrk="0" hangingPunct="1">
              <a:spcBef>
                <a:spcPct val="0"/>
              </a:spcBef>
              <a:buNone/>
              <a:defRPr sz="3600" b="0" kern="1200" cap="none" spc="100" baseline="0">
                <a:solidFill>
                  <a:schemeClr val="tx2"/>
                </a:solidFill>
                <a:effectLst>
                  <a:outerShdw blurRad="127000" algn="ctr" rotWithShape="0">
                    <a:schemeClr val="bg1">
                      <a:alpha val="50000"/>
                    </a:scheme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886200" y="838200"/>
            <a:ext cx="3657600" cy="4572000"/>
          </a:xfrm>
          <a:prstGeom prst="rect">
            <a:avLst/>
          </a:prstGeom>
          <a:ln>
            <a:noFill/>
          </a:ln>
          <a:effectLst>
            <a:reflection blurRad="42700" stA="30000" endPos="20000" dist="40000" dir="5400000" sy="-100000" algn="bl" rotWithShape="0"/>
          </a:effectLst>
          <a:scene3d>
            <a:camera prst="perspectiveContrastingLeftFacing">
              <a:rot lat="295432" lon="20402243" rev="52222"/>
            </a:camera>
            <a:lightRig rig="threePt" dir="t">
              <a:rot lat="0" lon="0" rev="2700000"/>
            </a:lightRig>
          </a:scene3d>
          <a:sp3d>
            <a:bevelT w="63500" h="50800"/>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457200" y="3200398"/>
            <a:ext cx="2703512" cy="2636838"/>
          </a:xfrm>
        </p:spPr>
        <p:txBody>
          <a:bodyPr vert="horz" lIns="91440" tIns="45720" rIns="91440" bIns="45720" rtlCol="0">
            <a:normAutofit/>
          </a:bodyPr>
          <a:lstStyle>
            <a:lvl1pPr marL="0" indent="0">
              <a:lnSpc>
                <a:spcPct val="150000"/>
              </a:lnSpc>
              <a:buNone/>
              <a:defRPr sz="140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50000"/>
              </a:lnSpc>
              <a:spcBef>
                <a:spcPts val="1600"/>
              </a:spcBef>
              <a:buSzPct val="80000"/>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pPr>
              <a:defRPr/>
            </a:pPr>
            <a:fld id="{54215B14-1694-4A04-96E3-938245915D0B}" type="datetime1">
              <a:rPr lang="en-US" smtClean="0"/>
              <a:pPr>
                <a:defRPr/>
              </a:pPr>
              <a:t>10/21/2016</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E2754917-6B06-4327-8E00-59C21D1676D2}" type="slidenum">
              <a:rPr lang="en-US" smtClean="0"/>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229600" cy="1325562"/>
          </a:xfrm>
          <a:prstGeom prst="rect">
            <a:avLst/>
          </a:prstGeom>
        </p:spPr>
        <p:txBody>
          <a:bodyPr vert="horz" lIns="91440" tIns="45720" rIns="9144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1600200" y="1936377"/>
            <a:ext cx="59436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000" b="0" kern="1200">
                <a:solidFill>
                  <a:schemeClr val="tx2">
                    <a:lumMod val="20000"/>
                    <a:lumOff val="80000"/>
                  </a:schemeClr>
                </a:solidFill>
                <a:effectLst/>
                <a:latin typeface="+mn-lt"/>
                <a:ea typeface="+mn-ea"/>
                <a:cs typeface="+mn-cs"/>
              </a:defRPr>
            </a:lvl1pPr>
          </a:lstStyle>
          <a:p>
            <a:pPr>
              <a:defRPr/>
            </a:pPr>
            <a:fld id="{21788224-2DF2-45FA-838E-5FEB121B1C92}" type="datetime1">
              <a:rPr lang="en-US" smtClean="0"/>
              <a:pPr>
                <a:defRPr/>
              </a:pPr>
              <a:t>10/21/2016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000" b="0" kern="1200">
                <a:solidFill>
                  <a:schemeClr val="tx2">
                    <a:lumMod val="20000"/>
                    <a:lumOff val="80000"/>
                  </a:schemeClr>
                </a:solidFill>
                <a:effectLst/>
                <a:latin typeface="+mn-lt"/>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b="0" kern="1200">
                <a:solidFill>
                  <a:schemeClr val="tx2">
                    <a:lumMod val="20000"/>
                    <a:lumOff val="80000"/>
                  </a:schemeClr>
                </a:solidFill>
                <a:effectLst/>
                <a:latin typeface="+mn-lt"/>
                <a:ea typeface="+mn-ea"/>
                <a:cs typeface="+mn-cs"/>
              </a:defRPr>
            </a:lvl1pPr>
          </a:lstStyle>
          <a:p>
            <a:pPr>
              <a:defRPr/>
            </a:pPr>
            <a:fld id="{74609ABE-2637-4206-B87A-ECA5867F941A}" type="slidenum">
              <a:rPr lang="en-US" smtClean="0"/>
              <a:pPr>
                <a:defRPr/>
              </a:pPr>
              <a:t>‹#›</a:t>
            </a:fld>
            <a:endParaRPr lang="en-US" dirty="0"/>
          </a:p>
        </p:txBody>
      </p:sp>
      <p:pic>
        <p:nvPicPr>
          <p:cNvPr id="8" name="Picture 7" descr="dandelion.png"/>
          <p:cNvPicPr>
            <a:picLocks noChangeAspect="1"/>
          </p:cNvPicPr>
          <p:nvPr/>
        </p:nvPicPr>
        <p:blipFill>
          <a:blip r:embed="rId14"/>
          <a:srcRect r="19766" b="20000"/>
          <a:stretch>
            <a:fillRect/>
          </a:stretch>
        </p:blipFill>
        <p:spPr>
          <a:xfrm>
            <a:off x="7772400" y="3200400"/>
            <a:ext cx="1371600" cy="3657600"/>
          </a:xfrm>
          <a:prstGeom prst="rect">
            <a:avLst/>
          </a:prstGeom>
        </p:spPr>
      </p:pic>
      <p:pic>
        <p:nvPicPr>
          <p:cNvPr id="10" name="Picture 9" descr="Air title.png"/>
          <p:cNvPicPr>
            <a:picLocks noChangeAspect="1"/>
          </p:cNvPicPr>
          <p:nvPr/>
        </p:nvPicPr>
        <p:blipFill>
          <a:blip r:embed="rId15"/>
          <a:srcRect l="42293" t="29512" r="38657" b="34962"/>
          <a:stretch>
            <a:fillRect/>
          </a:stretch>
        </p:blipFill>
        <p:spPr>
          <a:xfrm>
            <a:off x="0" y="0"/>
            <a:ext cx="1475880" cy="3577380"/>
          </a:xfrm>
          <a:prstGeom prst="rect">
            <a:avLst/>
          </a:prstGeom>
        </p:spPr>
      </p:pic>
    </p:spTree>
  </p:cSld>
  <p:clrMap bg1="lt1" tx1="dk1" bg2="lt2" tx2="dk2" accent1="accent1" accent2="accent2" accent3="accent3" accent4="accent4" accent5="accent5" accent6="accent6" hlink="hlink" folHlink="folHlink"/>
  <p:sldLayoutIdLst>
    <p:sldLayoutId id="2147485384" r:id="rId1"/>
    <p:sldLayoutId id="2147485385" r:id="rId2"/>
    <p:sldLayoutId id="2147485386" r:id="rId3"/>
    <p:sldLayoutId id="2147485387" r:id="rId4"/>
    <p:sldLayoutId id="2147485388" r:id="rId5"/>
    <p:sldLayoutId id="2147485389" r:id="rId6"/>
    <p:sldLayoutId id="2147485390" r:id="rId7"/>
    <p:sldLayoutId id="2147485391" r:id="rId8"/>
    <p:sldLayoutId id="2147485392" r:id="rId9"/>
    <p:sldLayoutId id="2147485393" r:id="rId10"/>
    <p:sldLayoutId id="2147485394" r:id="rId11"/>
    <p:sldLayoutId id="2147485395" r:id="rId12"/>
  </p:sldLayoutIdLst>
  <p:hf hdr="0"/>
  <p:txStyles>
    <p:titleStyle>
      <a:lvl1pPr algn="l" defTabSz="914400" rtl="0" eaLnBrk="1" latinLnBrk="0" hangingPunct="1">
        <a:spcBef>
          <a:spcPct val="0"/>
        </a:spcBef>
        <a:buNone/>
        <a:defRPr sz="3600" b="0" kern="1200" cap="none" spc="100" baseline="0">
          <a:solidFill>
            <a:schemeClr val="tx2"/>
          </a:solidFill>
          <a:effectLst>
            <a:outerShdw blurRad="127000" algn="ctr" rotWithShape="0">
              <a:schemeClr val="bg1">
                <a:alpha val="50000"/>
              </a:schemeClr>
            </a:outerShdw>
          </a:effectLst>
          <a:latin typeface="+mj-lt"/>
          <a:ea typeface="+mj-ea"/>
          <a:cs typeface="+mj-cs"/>
        </a:defRPr>
      </a:lvl1pPr>
    </p:titleStyle>
    <p:bodyStyle>
      <a:lvl1pPr marL="342900" indent="-342900" algn="l" defTabSz="914400" rtl="0" eaLnBrk="1" latinLnBrk="0" hangingPunct="1">
        <a:lnSpc>
          <a:spcPct val="100000"/>
        </a:lnSpc>
        <a:spcBef>
          <a:spcPts val="1600"/>
        </a:spcBef>
        <a:buSzPct val="80000"/>
        <a:buFont typeface="Wingdings" pitchFamily="2" charset="2"/>
        <a:buChar char=""/>
        <a:defRPr sz="2000" kern="1200">
          <a:solidFill>
            <a:schemeClr val="tx2"/>
          </a:solidFill>
          <a:latin typeface="+mn-lt"/>
          <a:ea typeface="+mn-ea"/>
          <a:cs typeface="+mn-cs"/>
        </a:defRPr>
      </a:lvl1pPr>
      <a:lvl2pPr marL="631825" indent="-282575" algn="l" defTabSz="914400" rtl="0" eaLnBrk="1" latinLnBrk="0" hangingPunct="1">
        <a:lnSpc>
          <a:spcPct val="100000"/>
        </a:lnSpc>
        <a:spcBef>
          <a:spcPts val="1600"/>
        </a:spcBef>
        <a:buSzPct val="60000"/>
        <a:buFont typeface="Wingdings" pitchFamily="2" charset="2"/>
        <a:buChar char="Ë"/>
        <a:defRPr sz="1800" kern="1200">
          <a:solidFill>
            <a:schemeClr val="tx2"/>
          </a:solidFill>
          <a:latin typeface="+mn-lt"/>
          <a:ea typeface="+mn-ea"/>
          <a:cs typeface="+mn-cs"/>
        </a:defRPr>
      </a:lvl2pPr>
      <a:lvl3pPr marL="914400" indent="-282575" algn="l" defTabSz="914400" rtl="0" eaLnBrk="1" latinLnBrk="0" hangingPunct="1">
        <a:lnSpc>
          <a:spcPct val="100000"/>
        </a:lnSpc>
        <a:spcBef>
          <a:spcPts val="1600"/>
        </a:spcBef>
        <a:buSzPct val="70000"/>
        <a:buFont typeface="Wingdings" pitchFamily="2" charset="2"/>
        <a:buChar char="®"/>
        <a:defRPr sz="1800" kern="1200">
          <a:solidFill>
            <a:schemeClr val="tx2"/>
          </a:solidFill>
          <a:latin typeface="+mn-lt"/>
          <a:ea typeface="+mn-ea"/>
          <a:cs typeface="+mn-cs"/>
        </a:defRPr>
      </a:lvl3pPr>
      <a:lvl4pPr marL="1196975" indent="-282575" algn="l" defTabSz="914400" rtl="0" eaLnBrk="1" latinLnBrk="0" hangingPunct="1">
        <a:lnSpc>
          <a:spcPct val="100000"/>
        </a:lnSpc>
        <a:spcBef>
          <a:spcPts val="1600"/>
        </a:spcBef>
        <a:buSzPct val="60000"/>
        <a:buFont typeface="Wingdings" pitchFamily="2" charset="2"/>
        <a:buChar char="Ë"/>
        <a:defRPr sz="1800" kern="1200">
          <a:solidFill>
            <a:schemeClr val="tx2"/>
          </a:solidFill>
          <a:latin typeface="+mn-lt"/>
          <a:ea typeface="+mn-ea"/>
          <a:cs typeface="+mn-cs"/>
        </a:defRPr>
      </a:lvl4pPr>
      <a:lvl5pPr marL="1492250" indent="-295275" algn="l" defTabSz="914400" rtl="0" eaLnBrk="1" latinLnBrk="0" hangingPunct="1">
        <a:lnSpc>
          <a:spcPct val="100000"/>
        </a:lnSpc>
        <a:spcBef>
          <a:spcPts val="1600"/>
        </a:spcBef>
        <a:buSzPct val="70000"/>
        <a:buFont typeface="Wingdings" pitchFamily="2" charset="2"/>
        <a:buChar char="®"/>
        <a:defRPr sz="1800" kern="1200">
          <a:solidFill>
            <a:schemeClr val="tx2"/>
          </a:solidFill>
          <a:latin typeface="+mn-lt"/>
          <a:ea typeface="+mn-ea"/>
          <a:cs typeface="+mn-cs"/>
        </a:defRPr>
      </a:lvl5pPr>
      <a:lvl6pPr marL="1774825" indent="-282575" algn="l" defTabSz="914400" rtl="0" eaLnBrk="1" latinLnBrk="0" hangingPunct="1">
        <a:lnSpc>
          <a:spcPct val="100000"/>
        </a:lnSpc>
        <a:spcBef>
          <a:spcPts val="1600"/>
        </a:spcBef>
        <a:buSzPct val="60000"/>
        <a:buFont typeface="Wingdings" pitchFamily="2" charset="2"/>
        <a:buChar char="Ë"/>
        <a:defRPr sz="1800" kern="1200">
          <a:solidFill>
            <a:schemeClr val="tx2"/>
          </a:solidFill>
          <a:latin typeface="+mn-lt"/>
          <a:ea typeface="+mn-ea"/>
          <a:cs typeface="+mn-cs"/>
        </a:defRPr>
      </a:lvl6pPr>
      <a:lvl7pPr marL="2057400" indent="-282575" algn="l" defTabSz="914400" rtl="0" eaLnBrk="1" latinLnBrk="0" hangingPunct="1">
        <a:lnSpc>
          <a:spcPct val="100000"/>
        </a:lnSpc>
        <a:spcBef>
          <a:spcPts val="1600"/>
        </a:spcBef>
        <a:buSzPct val="70000"/>
        <a:buFont typeface="Wingdings" pitchFamily="2" charset="2"/>
        <a:buChar char="®"/>
        <a:defRPr sz="1800" kern="1200">
          <a:solidFill>
            <a:schemeClr val="tx2"/>
          </a:solidFill>
          <a:latin typeface="+mn-lt"/>
          <a:ea typeface="+mn-ea"/>
          <a:cs typeface="+mn-cs"/>
        </a:defRPr>
      </a:lvl7pPr>
      <a:lvl8pPr marL="2339975" indent="-282575" algn="l" defTabSz="914400" rtl="0" eaLnBrk="1" latinLnBrk="0" hangingPunct="1">
        <a:lnSpc>
          <a:spcPct val="100000"/>
        </a:lnSpc>
        <a:spcBef>
          <a:spcPts val="1600"/>
        </a:spcBef>
        <a:buSzPct val="60000"/>
        <a:buFont typeface="Wingdings" pitchFamily="2" charset="2"/>
        <a:buChar char="Ë"/>
        <a:defRPr sz="1800" kern="1200">
          <a:solidFill>
            <a:schemeClr val="tx2"/>
          </a:solidFill>
          <a:latin typeface="+mn-lt"/>
          <a:ea typeface="+mn-ea"/>
          <a:cs typeface="+mn-cs"/>
        </a:defRPr>
      </a:lvl8pPr>
      <a:lvl9pPr marL="2622550" indent="-282575" algn="l" defTabSz="914400" rtl="0" eaLnBrk="1" latinLnBrk="0" hangingPunct="1">
        <a:lnSpc>
          <a:spcPct val="100000"/>
        </a:lnSpc>
        <a:spcBef>
          <a:spcPts val="1600"/>
        </a:spcBef>
        <a:buSzPct val="70000"/>
        <a:buFont typeface="Wingdings" pitchFamily="2" charset="2"/>
        <a:buChar char="®"/>
        <a:defRPr sz="1800" kern="120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r20.rs6.net/tn.jsp?f=0017CbT68wU2v_xe2VvCZlyxu4R9oVpblQRRF5ow4KXVihyeyHs5oJcTG8In-ocIl1BS1ZeopKYbtazlLQExhnpr0cl7CqC1dAO39lZqdFNvPh0ZMoiUqsaEUc-pjvaYRy8efwmBLoLimDegkU4bjiip4Js4-gZKQBEYfGFg09AClGQpTPL6WslG64r4jKywvJSeNXx6L0M9dsfsP-_0Q3eBg==&amp;c=19w9piUyGIuTK0hlMyVa02HFrf-41DbZ2uaw5b4VD-FbTuVZhXW-Dw==&amp;ch=EG95qdPxoib7FBKXhkrHYFwA3kFdSC7SX5K45lZwmntcwHWdqIX69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2800" dirty="0" smtClean="0">
                <a:effectLst/>
              </a:rPr>
              <a:t>2016 TENNESSEE </a:t>
            </a:r>
            <a:br>
              <a:rPr lang="en-US" sz="2800" dirty="0" smtClean="0">
                <a:effectLst/>
              </a:rPr>
            </a:br>
            <a:r>
              <a:rPr lang="en-US" sz="2800" dirty="0" smtClean="0">
                <a:effectLst/>
              </a:rPr>
              <a:t>AIRPORT CAPITAL IMPROVEMENT ROUNDTABLES</a:t>
            </a:r>
            <a:endParaRPr lang="en-US" sz="2800" dirty="0">
              <a:effectLst/>
            </a:endParaRPr>
          </a:p>
        </p:txBody>
      </p:sp>
      <p:sp>
        <p:nvSpPr>
          <p:cNvPr id="3" name="Text Placeholder 2"/>
          <p:cNvSpPr>
            <a:spLocks noGrp="1"/>
          </p:cNvSpPr>
          <p:nvPr>
            <p:ph type="body" sz="quarter" idx="11"/>
          </p:nvPr>
        </p:nvSpPr>
        <p:spPr>
          <a:xfrm>
            <a:off x="152400" y="5867399"/>
            <a:ext cx="8839200" cy="406401"/>
          </a:xfrm>
        </p:spPr>
        <p:txBody>
          <a:bodyPr>
            <a:normAutofit/>
          </a:bodyPr>
          <a:lstStyle/>
          <a:p>
            <a:r>
              <a:rPr lang="en-US" altLang="en-US" dirty="0">
                <a:effectLst/>
                <a:latin typeface="+mn-lt"/>
              </a:rPr>
              <a:t>Dickson, </a:t>
            </a:r>
            <a:r>
              <a:rPr lang="en-US" altLang="en-US" dirty="0" smtClean="0">
                <a:effectLst/>
                <a:latin typeface="+mn-lt"/>
              </a:rPr>
              <a:t>Jackson, Crossville, Knoxville </a:t>
            </a:r>
            <a:endParaRPr lang="en-US" altLang="en-US" dirty="0">
              <a:effectLst/>
              <a:latin typeface="+mn-lt"/>
            </a:endParaRPr>
          </a:p>
          <a:p>
            <a:endParaRPr lang="en-US" dirty="0"/>
          </a:p>
        </p:txBody>
      </p:sp>
    </p:spTree>
    <p:extLst>
      <p:ext uri="{BB962C8B-B14F-4D97-AF65-F5344CB8AC3E}">
        <p14:creationId xmlns:p14="http://schemas.microsoft.com/office/powerpoint/2010/main" val="29840860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212" y="-381000"/>
            <a:ext cx="8686800" cy="1905000"/>
          </a:xfrm>
        </p:spPr>
        <p:txBody>
          <a:bodyPr>
            <a:normAutofit/>
          </a:bodyPr>
          <a:lstStyle/>
          <a:p>
            <a:r>
              <a:rPr lang="en-US" sz="3200" cap="all" dirty="0" smtClean="0">
                <a:solidFill>
                  <a:schemeClr val="tx1"/>
                </a:solidFill>
              </a:rPr>
              <a:t>ACIP Update</a:t>
            </a:r>
            <a:endParaRPr lang="en-US" sz="3200" cap="all" dirty="0">
              <a:solidFill>
                <a:schemeClr val="tx1"/>
              </a:solidFill>
            </a:endParaRPr>
          </a:p>
        </p:txBody>
      </p:sp>
      <p:sp>
        <p:nvSpPr>
          <p:cNvPr id="4" name="Date Placeholder 3"/>
          <p:cNvSpPr>
            <a:spLocks noGrp="1"/>
          </p:cNvSpPr>
          <p:nvPr>
            <p:ph type="dt" sz="half" idx="10"/>
          </p:nvPr>
        </p:nvSpPr>
        <p:spPr/>
        <p:txBody>
          <a:bodyPr/>
          <a:lstStyle/>
          <a:p>
            <a:pPr>
              <a:defRPr/>
            </a:pPr>
            <a:fld id="{476324CA-5941-4097-B73F-32A557DD7B98}" type="datetime1">
              <a:rPr lang="en-US" smtClean="0"/>
              <a:pPr>
                <a:defRPr/>
              </a:pPr>
              <a:t>10/21/2016</a:t>
            </a:fld>
            <a:endParaRPr lang="en-US" dirty="0"/>
          </a:p>
        </p:txBody>
      </p:sp>
      <p:sp>
        <p:nvSpPr>
          <p:cNvPr id="6" name="Slide Number Placeholder 5"/>
          <p:cNvSpPr>
            <a:spLocks noGrp="1"/>
          </p:cNvSpPr>
          <p:nvPr>
            <p:ph type="sldNum" sz="quarter" idx="12"/>
          </p:nvPr>
        </p:nvSpPr>
        <p:spPr/>
        <p:txBody>
          <a:bodyPr/>
          <a:lstStyle/>
          <a:p>
            <a:pPr>
              <a:defRPr/>
            </a:pPr>
            <a:fld id="{845A27D6-D3C0-4507-8F18-75A943CE8C4E}" type="slidenum">
              <a:rPr lang="en-US" smtClean="0"/>
              <a:pPr>
                <a:defRPr/>
              </a:pPr>
              <a:t>10</a:t>
            </a:fld>
            <a:endParaRPr lang="en-US" dirty="0"/>
          </a:p>
        </p:txBody>
      </p:sp>
      <p:sp>
        <p:nvSpPr>
          <p:cNvPr id="7" name="Rectangle 6"/>
          <p:cNvSpPr/>
          <p:nvPr/>
        </p:nvSpPr>
        <p:spPr>
          <a:xfrm>
            <a:off x="373912" y="1143000"/>
            <a:ext cx="8153400" cy="3816429"/>
          </a:xfrm>
          <a:prstGeom prst="rect">
            <a:avLst/>
          </a:prstGeom>
        </p:spPr>
        <p:txBody>
          <a:bodyPr wrap="square">
            <a:spAutoFit/>
          </a:bodyPr>
          <a:lstStyle/>
          <a:p>
            <a:pPr marL="640080" indent="-457200">
              <a:buFont typeface="Wingdings" panose="05000000000000000000" pitchFamily="2" charset="2"/>
              <a:buChar char="Ø"/>
            </a:pPr>
            <a:r>
              <a:rPr lang="en-US" sz="2800" dirty="0"/>
              <a:t>ACIP or aCIP</a:t>
            </a:r>
          </a:p>
          <a:p>
            <a:pPr lvl="2"/>
            <a:endParaRPr lang="en-US" sz="2800" dirty="0" smtClean="0"/>
          </a:p>
          <a:p>
            <a:pPr marL="1371600" lvl="2" indent="-457200">
              <a:buFont typeface="Arial" panose="020B0604020202020204" pitchFamily="34" charset="0"/>
              <a:buChar char="•"/>
            </a:pPr>
            <a:r>
              <a:rPr lang="en-US" sz="2800" dirty="0" smtClean="0"/>
              <a:t>ACIP </a:t>
            </a:r>
            <a:r>
              <a:rPr lang="en-US" sz="2800" dirty="0"/>
              <a:t>- Airport Capital Improvement Program is our statewide database of airport projects. </a:t>
            </a:r>
          </a:p>
          <a:p>
            <a:pPr lvl="2"/>
            <a:endParaRPr lang="en-US" sz="2800" dirty="0" smtClean="0"/>
          </a:p>
          <a:p>
            <a:pPr marL="1371600" lvl="2" indent="-457200">
              <a:buFont typeface="Arial" panose="020B0604020202020204" pitchFamily="34" charset="0"/>
              <a:buChar char="•"/>
            </a:pPr>
            <a:r>
              <a:rPr lang="en-US" sz="2800" dirty="0" smtClean="0"/>
              <a:t>aCIP </a:t>
            </a:r>
            <a:r>
              <a:rPr lang="en-US" sz="2800" dirty="0"/>
              <a:t>– airport Capital Improvement Plan is the list of projects for your airport.</a:t>
            </a:r>
          </a:p>
          <a:p>
            <a:pPr lvl="2"/>
            <a:endParaRPr lang="en-US" dirty="0"/>
          </a:p>
        </p:txBody>
      </p:sp>
    </p:spTree>
    <p:extLst>
      <p:ext uri="{BB962C8B-B14F-4D97-AF65-F5344CB8AC3E}">
        <p14:creationId xmlns:p14="http://schemas.microsoft.com/office/powerpoint/2010/main" val="7752304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19568"/>
            <a:ext cx="8229600" cy="1325562"/>
          </a:xfrm>
        </p:spPr>
        <p:txBody>
          <a:bodyPr/>
          <a:lstStyle/>
          <a:p>
            <a:r>
              <a:rPr lang="en-US" dirty="0" smtClean="0"/>
              <a:t>ACIP UPDATE</a:t>
            </a:r>
            <a:endParaRPr lang="en-US" dirty="0"/>
          </a:p>
        </p:txBody>
      </p:sp>
      <p:sp>
        <p:nvSpPr>
          <p:cNvPr id="4" name="Date Placeholder 3"/>
          <p:cNvSpPr>
            <a:spLocks noGrp="1"/>
          </p:cNvSpPr>
          <p:nvPr>
            <p:ph type="dt" sz="half" idx="10"/>
          </p:nvPr>
        </p:nvSpPr>
        <p:spPr/>
        <p:txBody>
          <a:bodyPr/>
          <a:lstStyle/>
          <a:p>
            <a:pPr>
              <a:defRPr/>
            </a:pPr>
            <a:fld id="{476324CA-5941-4097-B73F-32A557DD7B98}" type="datetime1">
              <a:rPr lang="en-US" smtClean="0"/>
              <a:pPr>
                <a:defRPr/>
              </a:pPr>
              <a:t>10/21/2016</a:t>
            </a:fld>
            <a:endParaRPr lang="en-US" dirty="0"/>
          </a:p>
        </p:txBody>
      </p:sp>
      <p:sp>
        <p:nvSpPr>
          <p:cNvPr id="6" name="Slide Number Placeholder 5"/>
          <p:cNvSpPr>
            <a:spLocks noGrp="1"/>
          </p:cNvSpPr>
          <p:nvPr>
            <p:ph type="sldNum" sz="quarter" idx="12"/>
          </p:nvPr>
        </p:nvSpPr>
        <p:spPr/>
        <p:txBody>
          <a:bodyPr/>
          <a:lstStyle/>
          <a:p>
            <a:pPr>
              <a:defRPr/>
            </a:pPr>
            <a:fld id="{845A27D6-D3C0-4507-8F18-75A943CE8C4E}" type="slidenum">
              <a:rPr lang="en-US" smtClean="0"/>
              <a:pPr>
                <a:defRPr/>
              </a:pPr>
              <a:t>11</a:t>
            </a:fld>
            <a:endParaRPr lang="en-US" dirty="0"/>
          </a:p>
        </p:txBody>
      </p:sp>
      <p:pic>
        <p:nvPicPr>
          <p:cNvPr id="26629"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752600"/>
            <a:ext cx="6347285"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3" name="Straight Arrow Connector 12"/>
          <p:cNvCxnSpPr/>
          <p:nvPr/>
        </p:nvCxnSpPr>
        <p:spPr>
          <a:xfrm flipH="1">
            <a:off x="3505200" y="2895600"/>
            <a:ext cx="3810000"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315200" y="2667000"/>
            <a:ext cx="1524000" cy="2308324"/>
          </a:xfrm>
          <a:prstGeom prst="rect">
            <a:avLst/>
          </a:prstGeom>
          <a:noFill/>
          <a:ln>
            <a:solidFill>
              <a:schemeClr val="accent1"/>
            </a:solidFill>
          </a:ln>
        </p:spPr>
        <p:txBody>
          <a:bodyPr wrap="square" rtlCol="0">
            <a:spAutoFit/>
          </a:bodyPr>
          <a:lstStyle/>
          <a:p>
            <a:r>
              <a:rPr lang="en-US" dirty="0" smtClean="0"/>
              <a:t>Enter cost breakdown into  these fields.  Total cost field will calculate</a:t>
            </a:r>
            <a:r>
              <a:rPr lang="en-US" dirty="0"/>
              <a:t> </a:t>
            </a:r>
            <a:r>
              <a:rPr lang="en-US" dirty="0" smtClean="0"/>
              <a:t>automatically. </a:t>
            </a:r>
            <a:endParaRPr lang="en-US" dirty="0"/>
          </a:p>
        </p:txBody>
      </p:sp>
      <p:cxnSp>
        <p:nvCxnSpPr>
          <p:cNvPr id="16" name="Straight Arrow Connector 15"/>
          <p:cNvCxnSpPr>
            <a:stCxn id="14" idx="1"/>
          </p:cNvCxnSpPr>
          <p:nvPr/>
        </p:nvCxnSpPr>
        <p:spPr>
          <a:xfrm flipH="1">
            <a:off x="3505200" y="3821162"/>
            <a:ext cx="3810000" cy="1412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541594" y="762000"/>
            <a:ext cx="5105400" cy="461665"/>
          </a:xfrm>
          <a:prstGeom prst="rect">
            <a:avLst/>
          </a:prstGeom>
        </p:spPr>
        <p:txBody>
          <a:bodyPr wrap="square">
            <a:spAutoFit/>
          </a:bodyPr>
          <a:lstStyle/>
          <a:p>
            <a:pPr>
              <a:buFont typeface="Wingdings" panose="05000000000000000000" pitchFamily="2" charset="2"/>
              <a:buChar char="Ø"/>
            </a:pPr>
            <a:r>
              <a:rPr lang="en-US" sz="1200" dirty="0"/>
              <a:t>New this </a:t>
            </a:r>
            <a:r>
              <a:rPr lang="en-US" sz="1200" dirty="0" smtClean="0"/>
              <a:t>year!!  Identify </a:t>
            </a:r>
            <a:r>
              <a:rPr lang="en-US" sz="1200" dirty="0"/>
              <a:t>your project funding </a:t>
            </a:r>
            <a:r>
              <a:rPr lang="en-US" sz="1200" dirty="0" smtClean="0"/>
              <a:t>sources. Remember to update funding sources for all projects in your  aCIP. </a:t>
            </a:r>
          </a:p>
        </p:txBody>
      </p:sp>
    </p:spTree>
    <p:extLst>
      <p:ext uri="{BB962C8B-B14F-4D97-AF65-F5344CB8AC3E}">
        <p14:creationId xmlns:p14="http://schemas.microsoft.com/office/powerpoint/2010/main" val="26834467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04800" y="381000"/>
            <a:ext cx="7696200" cy="487362"/>
          </a:xfrm>
          <a:noFill/>
        </p:spPr>
        <p:txBody>
          <a:bodyPr>
            <a:noAutofit/>
          </a:bodyPr>
          <a:lstStyle/>
          <a:p>
            <a:pPr>
              <a:defRPr/>
            </a:pPr>
            <a:r>
              <a:rPr lang="en-US" dirty="0">
                <a:solidFill>
                  <a:schemeClr val="tx1"/>
                </a:solidFill>
              </a:rPr>
              <a:t>ACIP UPDATE</a:t>
            </a:r>
            <a:endParaRPr lang="en-US" altLang="en-US" b="1" dirty="0" smtClean="0">
              <a:solidFill>
                <a:schemeClr val="tx1"/>
              </a:solidFill>
            </a:endParaRPr>
          </a:p>
        </p:txBody>
      </p:sp>
      <p:sp>
        <p:nvSpPr>
          <p:cNvPr id="17414" name="Rectangle 3"/>
          <p:cNvSpPr>
            <a:spLocks noGrp="1" noChangeArrowheads="1"/>
          </p:cNvSpPr>
          <p:nvPr>
            <p:ph idx="1"/>
          </p:nvPr>
        </p:nvSpPr>
        <p:spPr>
          <a:xfrm>
            <a:off x="609600" y="1295400"/>
            <a:ext cx="8077200" cy="4953000"/>
          </a:xfrm>
        </p:spPr>
        <p:txBody>
          <a:bodyPr/>
          <a:lstStyle/>
          <a:p>
            <a:pPr marL="365760" indent="-256032" eaLnBrk="1" fontAlgn="auto" hangingPunct="1">
              <a:spcAft>
                <a:spcPts val="0"/>
              </a:spcAft>
              <a:buClr>
                <a:schemeClr val="accent3"/>
              </a:buClr>
              <a:buFont typeface="Georgia"/>
              <a:buNone/>
              <a:defRPr/>
            </a:pPr>
            <a:endParaRPr lang="en-US" sz="1600" dirty="0" smtClean="0"/>
          </a:p>
          <a:p>
            <a:pPr marL="365760" indent="-256032" eaLnBrk="1" fontAlgn="auto" hangingPunct="1">
              <a:lnSpc>
                <a:spcPct val="90000"/>
              </a:lnSpc>
              <a:spcAft>
                <a:spcPts val="0"/>
              </a:spcAft>
              <a:buClr>
                <a:schemeClr val="accent3"/>
              </a:buClr>
              <a:buFontTx/>
              <a:buNone/>
              <a:defRPr/>
            </a:pPr>
            <a:endParaRPr lang="en-US" sz="1800" dirty="0" smtClean="0"/>
          </a:p>
        </p:txBody>
      </p:sp>
      <p:sp>
        <p:nvSpPr>
          <p:cNvPr id="11267"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1pPr>
            <a:lvl2pPr marL="742950" indent="-28575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2pPr>
            <a:lvl3pPr marL="1143000" indent="-22860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3pPr>
            <a:lvl4pPr marL="1600200" indent="-22860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4pPr>
            <a:lvl5pPr marL="2057400" indent="-22860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5pPr>
            <a:lvl6pPr marL="25146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6pPr>
            <a:lvl7pPr marL="29718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7pPr>
            <a:lvl8pPr marL="34290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8pPr>
            <a:lvl9pPr marL="38862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9pPr>
          </a:lstStyle>
          <a:p>
            <a:pPr eaLnBrk="1" hangingPunct="1">
              <a:spcBef>
                <a:spcPct val="0"/>
              </a:spcBef>
              <a:spcAft>
                <a:spcPct val="0"/>
              </a:spcAft>
              <a:buClrTx/>
              <a:buFontTx/>
              <a:buNone/>
            </a:pPr>
            <a:fld id="{2A17E5DF-ABDE-469C-A6F5-D0E14EF9E01E}" type="slidenum">
              <a:rPr lang="en-US" altLang="en-US" sz="1100" smtClean="0">
                <a:solidFill>
                  <a:srgbClr val="FFFFFF"/>
                </a:solidFill>
                <a:latin typeface="Arial" charset="0"/>
              </a:rPr>
              <a:pPr eaLnBrk="1" hangingPunct="1">
                <a:spcBef>
                  <a:spcPct val="0"/>
                </a:spcBef>
                <a:spcAft>
                  <a:spcPct val="0"/>
                </a:spcAft>
                <a:buClrTx/>
                <a:buFontTx/>
                <a:buNone/>
              </a:pPr>
              <a:t>12</a:t>
            </a:fld>
            <a:endParaRPr lang="en-US" altLang="en-US" sz="1100" dirty="0" smtClean="0">
              <a:solidFill>
                <a:srgbClr val="FFFFFF"/>
              </a:solidFill>
              <a:latin typeface="Arial" charset="0"/>
            </a:endParaRPr>
          </a:p>
        </p:txBody>
      </p:sp>
      <p:sp>
        <p:nvSpPr>
          <p:cNvPr id="2" name="Rectangle 1"/>
          <p:cNvSpPr/>
          <p:nvPr/>
        </p:nvSpPr>
        <p:spPr>
          <a:xfrm>
            <a:off x="685800" y="1028343"/>
            <a:ext cx="7924800" cy="2831544"/>
          </a:xfrm>
          <a:prstGeom prst="rect">
            <a:avLst/>
          </a:prstGeom>
        </p:spPr>
        <p:txBody>
          <a:bodyPr wrap="square">
            <a:spAutoFit/>
          </a:bodyPr>
          <a:lstStyle/>
          <a:p>
            <a:pPr marL="285750" indent="-285750">
              <a:buFont typeface="Wingdings" panose="05000000000000000000" pitchFamily="2" charset="2"/>
              <a:buChar char="Ø"/>
            </a:pPr>
            <a:endParaRPr lang="en-US" sz="1600" dirty="0" smtClean="0"/>
          </a:p>
          <a:p>
            <a:pPr marL="285750" indent="-285750">
              <a:buFont typeface="Wingdings" panose="05000000000000000000" pitchFamily="2" charset="2"/>
              <a:buChar char="Ø"/>
            </a:pPr>
            <a:r>
              <a:rPr lang="en-US" sz="1600" dirty="0" smtClean="0"/>
              <a:t>Revise </a:t>
            </a:r>
            <a:r>
              <a:rPr lang="en-US" sz="1600" dirty="0"/>
              <a:t>your </a:t>
            </a:r>
            <a:r>
              <a:rPr lang="en-US" sz="1600" dirty="0" smtClean="0"/>
              <a:t>pavement project costs in your aCIP utilizing information in your airport Pavement Condition Report (PCR).  </a:t>
            </a:r>
            <a:endParaRPr lang="en-US" sz="1600" dirty="0"/>
          </a:p>
          <a:p>
            <a:endParaRPr lang="en-US" sz="1600" dirty="0"/>
          </a:p>
          <a:p>
            <a:pPr marL="285750" indent="-285750">
              <a:buFont typeface="Wingdings" panose="05000000000000000000" pitchFamily="2" charset="2"/>
              <a:buChar char="Ø"/>
            </a:pPr>
            <a:r>
              <a:rPr lang="en-US" sz="1600" dirty="0"/>
              <a:t>Continue to add stand-a-alone pavement maintenance and re-marking projects to your aCIP at 5 - 7 year intervals.  </a:t>
            </a:r>
            <a:endParaRPr lang="en-US" sz="1600" dirty="0" smtClean="0"/>
          </a:p>
          <a:p>
            <a:pPr marL="285750" indent="-285750">
              <a:buFontTx/>
              <a:buChar char="-"/>
            </a:pPr>
            <a:endParaRPr lang="en-US" sz="1600" dirty="0"/>
          </a:p>
          <a:p>
            <a:pPr marL="285750" indent="-285750">
              <a:buFont typeface="Wingdings" panose="05000000000000000000" pitchFamily="2" charset="2"/>
              <a:buChar char="Ø"/>
            </a:pPr>
            <a:r>
              <a:rPr lang="en-US" sz="1600" dirty="0" smtClean="0"/>
              <a:t>Revise or delete projects in your aCIP that are dated before FY 2017.</a:t>
            </a:r>
          </a:p>
          <a:p>
            <a:r>
              <a:rPr lang="en-US" sz="1600" dirty="0" smtClean="0"/>
              <a:t>  </a:t>
            </a:r>
          </a:p>
          <a:p>
            <a:pPr marL="285750" indent="-285750">
              <a:buFont typeface="Wingdings" panose="05000000000000000000" pitchFamily="2" charset="2"/>
              <a:buChar char="Ø"/>
            </a:pPr>
            <a:r>
              <a:rPr lang="en-US" sz="1600" dirty="0" smtClean="0"/>
              <a:t>Include project justification wording on all projects. </a:t>
            </a:r>
          </a:p>
          <a:p>
            <a:endParaRPr lang="en-US" dirty="0"/>
          </a:p>
        </p:txBody>
      </p:sp>
      <p:sp>
        <p:nvSpPr>
          <p:cNvPr id="3" name="Rectangle 2"/>
          <p:cNvSpPr/>
          <p:nvPr/>
        </p:nvSpPr>
        <p:spPr>
          <a:xfrm>
            <a:off x="762000" y="4572000"/>
            <a:ext cx="7162800" cy="1200329"/>
          </a:xfrm>
          <a:prstGeom prst="rect">
            <a:avLst/>
          </a:prstGeom>
          <a:solidFill>
            <a:schemeClr val="bg1"/>
          </a:solidFill>
        </p:spPr>
        <p:txBody>
          <a:bodyPr wrap="square">
            <a:spAutoFit/>
          </a:bodyPr>
          <a:lstStyle/>
          <a:p>
            <a:r>
              <a:rPr lang="en-US" sz="2400" b="1" dirty="0">
                <a:solidFill>
                  <a:srgbClr val="FF0000"/>
                </a:solidFill>
              </a:rPr>
              <a:t>ACIP will be locked for internal processing  </a:t>
            </a:r>
          </a:p>
          <a:p>
            <a:r>
              <a:rPr lang="en-US" sz="2400" b="1" dirty="0">
                <a:solidFill>
                  <a:srgbClr val="FF0000"/>
                </a:solidFill>
              </a:rPr>
              <a:t>8:00 AM – CST,  Friday, November 18, 2016. All others materials must be turned in then.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ormAutofit fontScale="90000"/>
          </a:bodyPr>
          <a:lstStyle/>
          <a:p>
            <a:pPr algn="ctr" eaLnBrk="1" fontAlgn="auto" hangingPunct="1">
              <a:spcAft>
                <a:spcPts val="0"/>
              </a:spcAft>
              <a:defRPr/>
            </a:pPr>
            <a:r>
              <a:rPr lang="en-US" dirty="0" smtClean="0"/>
              <a:t/>
            </a:r>
            <a:br>
              <a:rPr lang="en-US" dirty="0" smtClean="0"/>
            </a:br>
            <a:r>
              <a:rPr lang="en-US" dirty="0"/>
              <a:t/>
            </a:r>
            <a:br>
              <a:rPr lang="en-US" dirty="0"/>
            </a:br>
            <a:r>
              <a:rPr lang="en-US" dirty="0" smtClean="0"/>
              <a:t>2016 Tennessee </a:t>
            </a:r>
            <a:br>
              <a:rPr lang="en-US" dirty="0" smtClean="0"/>
            </a:br>
            <a:r>
              <a:rPr lang="en-US" dirty="0" smtClean="0"/>
              <a:t>Airport Capital Improvement Roundtables</a:t>
            </a:r>
            <a:endParaRPr lang="en-US" dirty="0"/>
          </a:p>
        </p:txBody>
      </p:sp>
      <p:sp>
        <p:nvSpPr>
          <p:cNvPr id="40962" name="Content Placeholder 2"/>
          <p:cNvSpPr>
            <a:spLocks noGrp="1"/>
          </p:cNvSpPr>
          <p:nvPr>
            <p:ph idx="1"/>
          </p:nvPr>
        </p:nvSpPr>
        <p:spPr/>
        <p:txBody>
          <a:bodyPr/>
          <a:lstStyle/>
          <a:p>
            <a:pPr eaLnBrk="1" fontAlgn="auto" hangingPunct="1">
              <a:buFont typeface="Arial" pitchFamily="34" charset="0"/>
              <a:buChar char="•"/>
              <a:defRPr/>
            </a:pPr>
            <a:endParaRPr lang="en-US" altLang="en-US" dirty="0" smtClean="0"/>
          </a:p>
          <a:p>
            <a:pPr eaLnBrk="1" fontAlgn="auto" hangingPunct="1">
              <a:buFont typeface="Arial" pitchFamily="34" charset="0"/>
              <a:buChar char="•"/>
              <a:defRPr/>
            </a:pPr>
            <a:endParaRPr lang="en-US" altLang="en-US" dirty="0" smtClean="0"/>
          </a:p>
          <a:p>
            <a:pPr algn="ctr" eaLnBrk="1" fontAlgn="auto" hangingPunct="1">
              <a:buFont typeface="Georgia" pitchFamily="18" charset="0"/>
              <a:buNone/>
              <a:defRPr/>
            </a:pPr>
            <a:r>
              <a:rPr lang="en-US" altLang="en-US" dirty="0" smtClean="0"/>
              <a:t>Thank you for attending!  </a:t>
            </a:r>
          </a:p>
          <a:p>
            <a:pPr algn="ctr" eaLnBrk="1" fontAlgn="auto" hangingPunct="1">
              <a:buFont typeface="Georgia" pitchFamily="18" charset="0"/>
              <a:buNone/>
              <a:defRPr/>
            </a:pPr>
            <a:r>
              <a:rPr lang="en-US" altLang="en-US" i="1" dirty="0" smtClean="0"/>
              <a:t> </a:t>
            </a:r>
            <a:endParaRPr lang="en-US" altLang="en-US" i="1" dirty="0"/>
          </a:p>
        </p:txBody>
      </p:sp>
      <p:sp>
        <p:nvSpPr>
          <p:cNvPr id="40963" name="Date Placeholder 3"/>
          <p:cNvSpPr>
            <a:spLocks noGrp="1"/>
          </p:cNvSpPr>
          <p:nvPr>
            <p:ph type="dt" sz="half"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67B83FC6-665F-4F71-8349-69BE72AEB591}" type="datetime1">
              <a:rPr lang="en-US" altLang="en-US" smtClean="0">
                <a:solidFill>
                  <a:schemeClr val="accent2"/>
                </a:solidFill>
              </a:rPr>
              <a:pPr eaLnBrk="1" hangingPunct="1">
                <a:defRPr/>
              </a:pPr>
              <a:t>10/21/2016</a:t>
            </a:fld>
            <a:endParaRPr lang="en-US" altLang="en-US" dirty="0" smtClean="0">
              <a:solidFill>
                <a:schemeClr val="accent2"/>
              </a:solidFill>
            </a:endParaRPr>
          </a:p>
        </p:txBody>
      </p:sp>
      <p:sp>
        <p:nvSpPr>
          <p:cNvPr id="3584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1pPr>
            <a:lvl2pPr marL="742950" indent="-28575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2pPr>
            <a:lvl3pPr marL="1143000" indent="-22860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3pPr>
            <a:lvl4pPr marL="1600200" indent="-22860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4pPr>
            <a:lvl5pPr marL="2057400" indent="-22860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5pPr>
            <a:lvl6pPr marL="25146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6pPr>
            <a:lvl7pPr marL="29718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7pPr>
            <a:lvl8pPr marL="34290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8pPr>
            <a:lvl9pPr marL="38862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9pPr>
          </a:lstStyle>
          <a:p>
            <a:pPr eaLnBrk="1" hangingPunct="1">
              <a:spcBef>
                <a:spcPct val="0"/>
              </a:spcBef>
              <a:spcAft>
                <a:spcPct val="0"/>
              </a:spcAft>
              <a:buClrTx/>
              <a:buFontTx/>
              <a:buNone/>
            </a:pPr>
            <a:fld id="{71580AAE-348D-406C-9EC7-48F6B5D71D13}" type="slidenum">
              <a:rPr lang="en-US" altLang="en-US" sz="1100" smtClean="0">
                <a:solidFill>
                  <a:srgbClr val="FFFFFF"/>
                </a:solidFill>
                <a:latin typeface="Arial" charset="0"/>
              </a:rPr>
              <a:pPr eaLnBrk="1" hangingPunct="1">
                <a:spcBef>
                  <a:spcPct val="0"/>
                </a:spcBef>
                <a:spcAft>
                  <a:spcPct val="0"/>
                </a:spcAft>
                <a:buClrTx/>
                <a:buFontTx/>
                <a:buNone/>
              </a:pPr>
              <a:t>13</a:t>
            </a:fld>
            <a:endParaRPr lang="en-US" altLang="en-US" sz="1100" dirty="0" smtClean="0">
              <a:solidFill>
                <a:srgbClr val="FFFFFF"/>
              </a:solidFill>
              <a:latin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77200" cy="1143000"/>
          </a:xfrm>
        </p:spPr>
        <p:txBody>
          <a:bodyPr>
            <a:normAutofit/>
          </a:bodyPr>
          <a:lstStyle/>
          <a:p>
            <a:pPr algn="ctr"/>
            <a:r>
              <a:rPr lang="en-US" sz="4000" u="sng" dirty="0" smtClean="0">
                <a:solidFill>
                  <a:schemeClr val="tx1"/>
                </a:solidFill>
              </a:rPr>
              <a:t>Airport Program Discussion Items</a:t>
            </a:r>
            <a:endParaRPr lang="en-US" sz="4000" u="sng" dirty="0">
              <a:solidFill>
                <a:schemeClr val="tx1"/>
              </a:solidFill>
            </a:endParaRPr>
          </a:p>
        </p:txBody>
      </p:sp>
      <p:sp>
        <p:nvSpPr>
          <p:cNvPr id="3" name="Content Placeholder 2"/>
          <p:cNvSpPr>
            <a:spLocks noGrp="1"/>
          </p:cNvSpPr>
          <p:nvPr>
            <p:ph idx="1"/>
          </p:nvPr>
        </p:nvSpPr>
        <p:spPr>
          <a:xfrm>
            <a:off x="533400" y="1219200"/>
            <a:ext cx="8077200" cy="5257800"/>
          </a:xfrm>
        </p:spPr>
        <p:txBody>
          <a:bodyPr>
            <a:normAutofit/>
          </a:bodyPr>
          <a:lstStyle/>
          <a:p>
            <a:pPr marL="1284732" lvl="3" indent="-342900">
              <a:buClr>
                <a:schemeClr val="tx1"/>
              </a:buClr>
              <a:buFont typeface="Wingdings" panose="05000000000000000000" pitchFamily="2" charset="2"/>
              <a:buChar char="Ø"/>
            </a:pPr>
            <a:r>
              <a:rPr lang="en-US" sz="2400" cap="all" dirty="0" smtClean="0">
                <a:latin typeface="Arial" panose="020B0604020202020204" pitchFamily="34" charset="0"/>
                <a:cs typeface="Arial" panose="020B0604020202020204" pitchFamily="34" charset="0"/>
              </a:rPr>
              <a:t>UAS FAA Part 107 rules</a:t>
            </a:r>
          </a:p>
          <a:p>
            <a:pPr marL="1284732" lvl="3" indent="-342900">
              <a:buClr>
                <a:schemeClr val="tx1"/>
              </a:buClr>
              <a:buFont typeface="Wingdings" panose="05000000000000000000" pitchFamily="2" charset="2"/>
              <a:buChar char="Ø"/>
            </a:pPr>
            <a:r>
              <a:rPr lang="en-US" sz="2400" cap="all" dirty="0" smtClean="0">
                <a:latin typeface="Arial" panose="020B0604020202020204" pitchFamily="34" charset="0"/>
                <a:cs typeface="Arial" panose="020B0604020202020204" pitchFamily="34" charset="0"/>
              </a:rPr>
              <a:t>FAA Policy on the Use of Airport Hangars</a:t>
            </a:r>
          </a:p>
          <a:p>
            <a:pPr marL="1284732" lvl="3" indent="-342900">
              <a:buClr>
                <a:schemeClr val="tx1"/>
              </a:buClr>
              <a:buFont typeface="Wingdings" panose="05000000000000000000" pitchFamily="2" charset="2"/>
              <a:buChar char="Ø"/>
            </a:pPr>
            <a:r>
              <a:rPr lang="en-US" sz="2400" cap="all" dirty="0" smtClean="0">
                <a:latin typeface="Arial" panose="020B0604020202020204" pitchFamily="34" charset="0"/>
                <a:cs typeface="Arial" panose="020B0604020202020204" pitchFamily="34" charset="0"/>
              </a:rPr>
              <a:t>Redaction of Private and Personal information on invoice backup Documents</a:t>
            </a:r>
          </a:p>
          <a:p>
            <a:pPr marL="1284732" lvl="3" indent="-342900">
              <a:buClr>
                <a:schemeClr val="tx1"/>
              </a:buClr>
              <a:buFont typeface="Wingdings" panose="05000000000000000000" pitchFamily="2" charset="2"/>
              <a:buChar char="Ø"/>
            </a:pPr>
            <a:r>
              <a:rPr lang="en-US" sz="2400" cap="all" dirty="0" smtClean="0">
                <a:latin typeface="Arial" panose="020B0604020202020204" pitchFamily="34" charset="0"/>
                <a:cs typeface="Arial" panose="020B0604020202020204" pitchFamily="34" charset="0"/>
              </a:rPr>
              <a:t>Invoice service date compliance</a:t>
            </a:r>
          </a:p>
          <a:p>
            <a:pPr marL="1284732" lvl="3" indent="-342900">
              <a:buClr>
                <a:schemeClr val="tx1"/>
              </a:buClr>
              <a:buFont typeface="Wingdings" panose="05000000000000000000" pitchFamily="2" charset="2"/>
              <a:buChar char="Ø"/>
            </a:pPr>
            <a:r>
              <a:rPr lang="en-US" sz="2400" cap="all" dirty="0" smtClean="0">
                <a:latin typeface="Arial" panose="020B0604020202020204" pitchFamily="34" charset="0"/>
                <a:cs typeface="Arial" panose="020B0604020202020204" pitchFamily="34" charset="0"/>
              </a:rPr>
              <a:t>Aviation Economical impact study</a:t>
            </a:r>
          </a:p>
          <a:p>
            <a:pPr marL="1284732" lvl="3" indent="-342900">
              <a:buClr>
                <a:schemeClr val="tx1"/>
              </a:buClr>
              <a:buFont typeface="Wingdings" panose="05000000000000000000" pitchFamily="2" charset="2"/>
              <a:buChar char="Ø"/>
            </a:pPr>
            <a:r>
              <a:rPr lang="en-US" sz="2400" cap="all" dirty="0" smtClean="0">
                <a:latin typeface="Arial" panose="020B0604020202020204" pitchFamily="34" charset="0"/>
                <a:cs typeface="Arial" panose="020B0604020202020204" pitchFamily="34" charset="0"/>
              </a:rPr>
              <a:t>Stakeholder survey</a:t>
            </a:r>
          </a:p>
          <a:p>
            <a:pPr marL="1284732" lvl="3" indent="-342900">
              <a:buClr>
                <a:schemeClr val="tx1"/>
              </a:buClr>
              <a:buFont typeface="Wingdings" panose="05000000000000000000" pitchFamily="2" charset="2"/>
              <a:buChar char="Ø"/>
            </a:pPr>
            <a:endParaRPr lang="en-US" sz="2400" cap="all" dirty="0" smtClean="0">
              <a:latin typeface="Arial" panose="020B0604020202020204" pitchFamily="34" charset="0"/>
              <a:cs typeface="Arial" panose="020B0604020202020204" pitchFamily="34" charset="0"/>
            </a:endParaRPr>
          </a:p>
          <a:p>
            <a:pPr marL="1284732" lvl="3" indent="-342900">
              <a:buClr>
                <a:schemeClr val="tx1"/>
              </a:buClr>
              <a:buFont typeface="Wingdings" panose="05000000000000000000" pitchFamily="2" charset="2"/>
              <a:buChar char="Ø"/>
            </a:pPr>
            <a:endParaRPr lang="en-US" sz="2400" cap="all" dirty="0" smtClean="0"/>
          </a:p>
          <a:p>
            <a:pPr marL="1284732" lvl="3" indent="-342900">
              <a:buClr>
                <a:schemeClr val="tx1"/>
              </a:buClr>
              <a:buFont typeface="Wingdings" panose="05000000000000000000" pitchFamily="2" charset="2"/>
              <a:buChar char="Ø"/>
            </a:pPr>
            <a:endParaRPr lang="en-US" sz="2400" cap="all" dirty="0" smtClean="0"/>
          </a:p>
          <a:p>
            <a:pPr marL="1284732" lvl="3" indent="-342900">
              <a:buClr>
                <a:schemeClr val="tx1"/>
              </a:buClr>
              <a:buFont typeface="Wingdings" panose="05000000000000000000" pitchFamily="2" charset="2"/>
              <a:buChar char="Ø"/>
            </a:pPr>
            <a:endParaRPr lang="en-US" sz="2400" cap="all" dirty="0" smtClean="0"/>
          </a:p>
          <a:p>
            <a:pPr marL="1284732" lvl="3" indent="-342900">
              <a:buClr>
                <a:schemeClr val="tx1"/>
              </a:buClr>
              <a:buFont typeface="Wingdings" panose="05000000000000000000" pitchFamily="2" charset="2"/>
              <a:buChar char="Ø"/>
            </a:pPr>
            <a:endParaRPr lang="en-US" sz="2400" cap="all" dirty="0" smtClean="0"/>
          </a:p>
          <a:p>
            <a:pPr marL="1284732" lvl="3" indent="-342900">
              <a:buClr>
                <a:schemeClr val="tx1"/>
              </a:buClr>
              <a:buFont typeface="Wingdings" panose="05000000000000000000" pitchFamily="2" charset="2"/>
              <a:buChar char="Ø"/>
            </a:pPr>
            <a:endParaRPr lang="en-US" sz="2400" cap="all" dirty="0"/>
          </a:p>
        </p:txBody>
      </p:sp>
      <p:sp>
        <p:nvSpPr>
          <p:cNvPr id="4" name="Date Placeholder 3"/>
          <p:cNvSpPr>
            <a:spLocks noGrp="1"/>
          </p:cNvSpPr>
          <p:nvPr>
            <p:ph type="dt" sz="half" idx="10"/>
          </p:nvPr>
        </p:nvSpPr>
        <p:spPr/>
        <p:txBody>
          <a:bodyPr/>
          <a:lstStyle/>
          <a:p>
            <a:pPr>
              <a:defRPr/>
            </a:pPr>
            <a:fld id="{476324CA-5941-4097-B73F-32A557DD7B98}" type="datetime1">
              <a:rPr lang="en-US" smtClean="0"/>
              <a:pPr>
                <a:defRPr/>
              </a:pPr>
              <a:t>10/21/2016</a:t>
            </a:fld>
            <a:endParaRPr lang="en-US" dirty="0"/>
          </a:p>
        </p:txBody>
      </p:sp>
      <p:sp>
        <p:nvSpPr>
          <p:cNvPr id="6" name="Slide Number Placeholder 5"/>
          <p:cNvSpPr>
            <a:spLocks noGrp="1"/>
          </p:cNvSpPr>
          <p:nvPr>
            <p:ph type="sldNum" sz="quarter" idx="12"/>
          </p:nvPr>
        </p:nvSpPr>
        <p:spPr/>
        <p:txBody>
          <a:bodyPr/>
          <a:lstStyle/>
          <a:p>
            <a:pPr>
              <a:defRPr/>
            </a:pPr>
            <a:fld id="{845A27D6-D3C0-4507-8F18-75A943CE8C4E}" type="slidenum">
              <a:rPr lang="en-US" smtClean="0"/>
              <a:pPr>
                <a:defRPr/>
              </a:pPr>
              <a:t>2</a:t>
            </a:fld>
            <a:endParaRPr lang="en-US" dirty="0"/>
          </a:p>
        </p:txBody>
      </p:sp>
    </p:spTree>
    <p:extLst>
      <p:ext uri="{BB962C8B-B14F-4D97-AF65-F5344CB8AC3E}">
        <p14:creationId xmlns:p14="http://schemas.microsoft.com/office/powerpoint/2010/main" val="38708463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09600" y="4191000"/>
            <a:ext cx="8458200" cy="1143000"/>
          </a:xfrm>
        </p:spPr>
        <p:txBody>
          <a:bodyPr>
            <a:noAutofit/>
          </a:bodyPr>
          <a:lstStyle/>
          <a:p>
            <a:pPr>
              <a:defRPr/>
            </a:pPr>
            <a:r>
              <a:rPr lang="en-US" altLang="en-US" sz="3200" dirty="0" smtClean="0"/>
              <a:t>Small Unmanned Aircraft Rule (Part 107)</a:t>
            </a:r>
          </a:p>
        </p:txBody>
      </p:sp>
      <p:sp>
        <p:nvSpPr>
          <p:cNvPr id="1433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1pPr>
            <a:lvl2pPr marL="742950" indent="-28575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2pPr>
            <a:lvl3pPr marL="1143000" indent="-22860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3pPr>
            <a:lvl4pPr marL="1600200" indent="-22860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4pPr>
            <a:lvl5pPr marL="2057400" indent="-22860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5pPr>
            <a:lvl6pPr marL="25146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6pPr>
            <a:lvl7pPr marL="29718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7pPr>
            <a:lvl8pPr marL="34290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8pPr>
            <a:lvl9pPr marL="38862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9pPr>
          </a:lstStyle>
          <a:p>
            <a:pPr eaLnBrk="1" hangingPunct="1">
              <a:spcBef>
                <a:spcPct val="0"/>
              </a:spcBef>
              <a:spcAft>
                <a:spcPct val="0"/>
              </a:spcAft>
              <a:buClrTx/>
              <a:buFontTx/>
              <a:buNone/>
            </a:pPr>
            <a:fld id="{B1DF8C33-CBC1-404C-83A0-5CE5F69F9B16}" type="slidenum">
              <a:rPr lang="en-US" altLang="en-US" sz="1100" smtClean="0">
                <a:solidFill>
                  <a:srgbClr val="FFFFFF"/>
                </a:solidFill>
                <a:latin typeface="Arial" charset="0"/>
              </a:rPr>
              <a:pPr eaLnBrk="1" hangingPunct="1">
                <a:spcBef>
                  <a:spcPct val="0"/>
                </a:spcBef>
                <a:spcAft>
                  <a:spcPct val="0"/>
                </a:spcAft>
                <a:buClrTx/>
                <a:buFontTx/>
                <a:buNone/>
              </a:pPr>
              <a:t>3</a:t>
            </a:fld>
            <a:endParaRPr lang="en-US" altLang="en-US" sz="1100" dirty="0" smtClean="0">
              <a:solidFill>
                <a:srgbClr val="FFFFFF"/>
              </a:solidFill>
              <a:latin typeface="Arial" charset="0"/>
            </a:endParaRPr>
          </a:p>
        </p:txBody>
      </p:sp>
      <p:sp>
        <p:nvSpPr>
          <p:cNvPr id="2" name="TextBox 1"/>
          <p:cNvSpPr txBox="1"/>
          <p:nvPr/>
        </p:nvSpPr>
        <p:spPr>
          <a:xfrm>
            <a:off x="381000" y="346263"/>
            <a:ext cx="8229600" cy="4462760"/>
          </a:xfrm>
          <a:prstGeom prst="rect">
            <a:avLst/>
          </a:prstGeom>
          <a:noFill/>
        </p:spPr>
        <p:txBody>
          <a:bodyPr wrap="square" rtlCol="0">
            <a:spAutoFit/>
          </a:bodyPr>
          <a:lstStyle/>
          <a:p>
            <a:r>
              <a:rPr lang="en-US" sz="3600" u="sng" dirty="0" smtClean="0">
                <a:latin typeface="+mj-lt"/>
              </a:rPr>
              <a:t>HIGHLIGHTS of FAA Part 107 sUAS RULES </a:t>
            </a:r>
          </a:p>
          <a:p>
            <a:endParaRPr lang="en-US" sz="800" dirty="0"/>
          </a:p>
          <a:p>
            <a:pPr marL="285750" indent="-285750">
              <a:buFont typeface="Arial" panose="020B0604020202020204" pitchFamily="34" charset="0"/>
              <a:buChar char="•"/>
            </a:pPr>
            <a:r>
              <a:rPr lang="en-US" sz="1600" dirty="0" smtClean="0"/>
              <a:t>UAV must weigh less than 55 lbs.</a:t>
            </a:r>
          </a:p>
          <a:p>
            <a:pPr marL="285750" indent="-285750">
              <a:buFont typeface="Arial" panose="020B0604020202020204" pitchFamily="34" charset="0"/>
              <a:buChar char="•"/>
            </a:pPr>
            <a:r>
              <a:rPr lang="en-US" sz="1600" dirty="0" smtClean="0"/>
              <a:t>Visual line-of-sight only</a:t>
            </a:r>
          </a:p>
          <a:p>
            <a:pPr marL="285750" indent="-285750">
              <a:buFont typeface="Arial" panose="020B0604020202020204" pitchFamily="34" charset="0"/>
              <a:buChar char="•"/>
            </a:pPr>
            <a:r>
              <a:rPr lang="en-US" sz="1600" dirty="0" smtClean="0"/>
              <a:t>May not be operated over people</a:t>
            </a:r>
          </a:p>
          <a:p>
            <a:pPr marL="285750" indent="-285750">
              <a:buFont typeface="Arial" panose="020B0604020202020204" pitchFamily="34" charset="0"/>
              <a:buChar char="•"/>
            </a:pPr>
            <a:r>
              <a:rPr lang="en-US" sz="1600" dirty="0" smtClean="0"/>
              <a:t>Daylight-only operations, or civil twilight </a:t>
            </a:r>
            <a:r>
              <a:rPr lang="en-US" sz="1000" dirty="0" smtClean="0"/>
              <a:t>(30 minutes before official sunrise to 30 minutes after official sunset).</a:t>
            </a:r>
          </a:p>
          <a:p>
            <a:pPr marL="285750" indent="-285750">
              <a:buFont typeface="Arial" panose="020B0604020202020204" pitchFamily="34" charset="0"/>
              <a:buChar char="•"/>
            </a:pPr>
            <a:r>
              <a:rPr lang="en-US" sz="1600" dirty="0" smtClean="0"/>
              <a:t>Must yield right-of-way to other aircraft</a:t>
            </a:r>
          </a:p>
          <a:p>
            <a:pPr marL="285750" indent="-285750">
              <a:buFont typeface="Arial" panose="020B0604020202020204" pitchFamily="34" charset="0"/>
              <a:buChar char="•"/>
            </a:pPr>
            <a:r>
              <a:rPr lang="en-US" sz="1600" dirty="0" smtClean="0"/>
              <a:t>Maximum ground speed of 100 mph (87 knots)</a:t>
            </a:r>
          </a:p>
          <a:p>
            <a:pPr marL="285750" indent="-285750">
              <a:buFont typeface="Arial" panose="020B0604020202020204" pitchFamily="34" charset="0"/>
              <a:buChar char="•"/>
            </a:pPr>
            <a:r>
              <a:rPr lang="en-US" sz="1600" dirty="0" smtClean="0"/>
              <a:t>Maximum altitude of 400 feet above ground level or 400 feet of a structure</a:t>
            </a:r>
          </a:p>
          <a:p>
            <a:pPr marL="285750" indent="-285750">
              <a:buFont typeface="Arial" panose="020B0604020202020204" pitchFamily="34" charset="0"/>
              <a:buChar char="•"/>
            </a:pPr>
            <a:r>
              <a:rPr lang="en-US" sz="1600" dirty="0" smtClean="0"/>
              <a:t>Minimum weather of 3 miles</a:t>
            </a:r>
            <a:r>
              <a:rPr lang="en-US" sz="1600" dirty="0"/>
              <a:t> </a:t>
            </a:r>
            <a:r>
              <a:rPr lang="en-US" sz="1600" dirty="0" smtClean="0"/>
              <a:t>from control station</a:t>
            </a:r>
          </a:p>
          <a:p>
            <a:pPr marL="285750" indent="-285750">
              <a:buFont typeface="Arial" panose="020B0604020202020204" pitchFamily="34" charset="0"/>
              <a:buChar char="•"/>
            </a:pPr>
            <a:r>
              <a:rPr lang="en-US" sz="1600" dirty="0" smtClean="0"/>
              <a:t>Operations in Class B,C, D and E airspace are allowed with ATC permission</a:t>
            </a:r>
          </a:p>
          <a:p>
            <a:pPr marL="285750" indent="-285750">
              <a:buFont typeface="Arial" panose="020B0604020202020204" pitchFamily="34" charset="0"/>
              <a:buChar char="•"/>
            </a:pPr>
            <a:r>
              <a:rPr lang="en-US" sz="1600" dirty="0" smtClean="0"/>
              <a:t>Operation in Class G airspace are allowed without ATC permission</a:t>
            </a:r>
          </a:p>
          <a:p>
            <a:pPr marL="285750" indent="-285750">
              <a:buFont typeface="Arial" panose="020B0604020202020204" pitchFamily="34" charset="0"/>
              <a:buChar char="•"/>
            </a:pPr>
            <a:r>
              <a:rPr lang="en-US" sz="1600" dirty="0" smtClean="0"/>
              <a:t>No operations from moving aircraft</a:t>
            </a:r>
          </a:p>
          <a:p>
            <a:pPr marL="285750" indent="-285750">
              <a:buFont typeface="Arial" panose="020B0604020202020204" pitchFamily="34" charset="0"/>
              <a:buChar char="•"/>
            </a:pPr>
            <a:r>
              <a:rPr lang="en-US" sz="1600" dirty="0" smtClean="0"/>
              <a:t>Must register UAV and must hold a REMOTE PILOT Certificate</a:t>
            </a:r>
          </a:p>
          <a:p>
            <a:pPr marL="285750" indent="-285750">
              <a:buFont typeface="Arial" panose="020B0604020202020204" pitchFamily="34" charset="0"/>
              <a:buChar char="•"/>
            </a:pPr>
            <a:r>
              <a:rPr lang="en-US" sz="1600" u="sng" dirty="0" smtClean="0"/>
              <a:t>Check </a:t>
            </a:r>
            <a:r>
              <a:rPr lang="en-US" sz="1600" u="sng" dirty="0"/>
              <a:t>FAA </a:t>
            </a:r>
            <a:r>
              <a:rPr lang="en-US" sz="1600" u="sng" dirty="0" smtClean="0"/>
              <a:t>sUAS </a:t>
            </a:r>
            <a:r>
              <a:rPr lang="en-US" sz="1600" u="sng" dirty="0"/>
              <a:t>website for full text and all changes!</a:t>
            </a:r>
          </a:p>
          <a:p>
            <a:pPr marL="285750" indent="-285750">
              <a:buFont typeface="Arial" panose="020B0604020202020204" pitchFamily="34" charset="0"/>
              <a:buChar char="•"/>
            </a:pPr>
            <a:endParaRPr lang="en-US" sz="1600" u="sng" dirty="0" smtClean="0"/>
          </a:p>
          <a:p>
            <a:endParaRPr lang="en-US" sz="1600" dirty="0" smtClean="0"/>
          </a:p>
        </p:txBody>
      </p:sp>
      <p:sp>
        <p:nvSpPr>
          <p:cNvPr id="4" name="TextBox 3"/>
          <p:cNvSpPr txBox="1"/>
          <p:nvPr/>
        </p:nvSpPr>
        <p:spPr>
          <a:xfrm>
            <a:off x="609600" y="5181600"/>
            <a:ext cx="7467600" cy="369332"/>
          </a:xfrm>
          <a:prstGeom prst="rect">
            <a:avLst/>
          </a:prstGeom>
          <a:noFill/>
        </p:spPr>
        <p:txBody>
          <a:bodyPr wrap="square" rtlCol="0">
            <a:spAutoFit/>
          </a:bodyPr>
          <a:lstStyle/>
          <a:p>
            <a:endParaRPr lang="en-US" dirty="0"/>
          </a:p>
        </p:txBody>
      </p:sp>
      <p:sp>
        <p:nvSpPr>
          <p:cNvPr id="3" name="Content Placeholder 2"/>
          <p:cNvSpPr>
            <a:spLocks noGrp="1"/>
          </p:cNvSpPr>
          <p:nvPr>
            <p:ph idx="1"/>
          </p:nvPr>
        </p:nvSpPr>
        <p:spPr>
          <a:xfrm>
            <a:off x="616424" y="5162266"/>
            <a:ext cx="7308376" cy="1390934"/>
          </a:xfrm>
          <a:solidFill>
            <a:schemeClr val="bg2">
              <a:lumMod val="90000"/>
            </a:schemeClr>
          </a:solidFill>
        </p:spPr>
        <p:txBody>
          <a:bodyPr>
            <a:normAutofit/>
          </a:bodyPr>
          <a:lstStyle/>
          <a:p>
            <a:pPr marL="0" indent="0">
              <a:spcBef>
                <a:spcPts val="0"/>
              </a:spcBef>
              <a:buNone/>
            </a:pPr>
            <a:r>
              <a:rPr lang="en-US" dirty="0" smtClean="0">
                <a:solidFill>
                  <a:schemeClr val="tx1"/>
                </a:solidFill>
              </a:rPr>
              <a:t>UAV </a:t>
            </a:r>
            <a:r>
              <a:rPr lang="en-US" dirty="0">
                <a:solidFill>
                  <a:schemeClr val="tx1"/>
                </a:solidFill>
              </a:rPr>
              <a:t>operator should notify airport manager if </a:t>
            </a:r>
            <a:r>
              <a:rPr lang="en-US" dirty="0" smtClean="0">
                <a:solidFill>
                  <a:schemeClr val="tx1"/>
                </a:solidFill>
              </a:rPr>
              <a:t>UAS operation </a:t>
            </a:r>
            <a:r>
              <a:rPr lang="en-US" dirty="0">
                <a:solidFill>
                  <a:schemeClr val="tx1"/>
                </a:solidFill>
              </a:rPr>
              <a:t>is </a:t>
            </a:r>
            <a:r>
              <a:rPr lang="en-US" dirty="0" smtClean="0">
                <a:solidFill>
                  <a:schemeClr val="tx1"/>
                </a:solidFill>
              </a:rPr>
              <a:t>within </a:t>
            </a:r>
            <a:r>
              <a:rPr lang="en-US" dirty="0">
                <a:solidFill>
                  <a:schemeClr val="tx1"/>
                </a:solidFill>
              </a:rPr>
              <a:t>5 miles of controlled field or 3 miles of uncontrolled field. </a:t>
            </a:r>
            <a:r>
              <a:rPr lang="en-US" dirty="0" smtClean="0">
                <a:solidFill>
                  <a:schemeClr val="tx1"/>
                </a:solidFill>
              </a:rPr>
              <a:t> </a:t>
            </a:r>
            <a:endParaRPr lang="en-US" dirty="0">
              <a:solidFill>
                <a:schemeClr val="tx1"/>
              </a:solidFill>
            </a:endParaRPr>
          </a:p>
          <a:p>
            <a:pPr marL="0" indent="0">
              <a:buNone/>
            </a:pPr>
            <a:r>
              <a:rPr lang="en-US" dirty="0">
                <a:solidFill>
                  <a:schemeClr val="tx1"/>
                </a:solidFill>
              </a:rPr>
              <a:t>Review FAA sUAS website for more details!</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458200" cy="1325562"/>
          </a:xfrm>
        </p:spPr>
        <p:txBody>
          <a:bodyPr>
            <a:normAutofit fontScale="90000"/>
          </a:bodyPr>
          <a:lstStyle/>
          <a:p>
            <a:r>
              <a:rPr lang="en-US" cap="all" dirty="0" smtClean="0">
                <a:solidFill>
                  <a:schemeClr val="tx1"/>
                </a:solidFill>
              </a:rPr>
              <a:t>HIGHLIGHTS of FAA </a:t>
            </a:r>
            <a:r>
              <a:rPr lang="en-US" cap="all" dirty="0">
                <a:solidFill>
                  <a:schemeClr val="tx1"/>
                </a:solidFill>
              </a:rPr>
              <a:t>Policy on the Non-Aeronautical Use of Airport Hangars</a:t>
            </a:r>
          </a:p>
        </p:txBody>
      </p:sp>
      <p:sp>
        <p:nvSpPr>
          <p:cNvPr id="4" name="Date Placeholder 3"/>
          <p:cNvSpPr>
            <a:spLocks noGrp="1"/>
          </p:cNvSpPr>
          <p:nvPr>
            <p:ph type="dt" sz="half" idx="10"/>
          </p:nvPr>
        </p:nvSpPr>
        <p:spPr/>
        <p:txBody>
          <a:bodyPr/>
          <a:lstStyle/>
          <a:p>
            <a:pPr>
              <a:defRPr/>
            </a:pPr>
            <a:fld id="{476324CA-5941-4097-B73F-32A557DD7B98}" type="datetime1">
              <a:rPr lang="en-US" smtClean="0"/>
              <a:pPr>
                <a:defRPr/>
              </a:pPr>
              <a:t>10/21/2016</a:t>
            </a:fld>
            <a:endParaRPr lang="en-US" dirty="0"/>
          </a:p>
        </p:txBody>
      </p:sp>
      <p:sp>
        <p:nvSpPr>
          <p:cNvPr id="6" name="Slide Number Placeholder 5"/>
          <p:cNvSpPr>
            <a:spLocks noGrp="1"/>
          </p:cNvSpPr>
          <p:nvPr>
            <p:ph type="sldNum" sz="quarter" idx="12"/>
          </p:nvPr>
        </p:nvSpPr>
        <p:spPr/>
        <p:txBody>
          <a:bodyPr/>
          <a:lstStyle/>
          <a:p>
            <a:pPr>
              <a:defRPr/>
            </a:pPr>
            <a:fld id="{845A27D6-D3C0-4507-8F18-75A943CE8C4E}" type="slidenum">
              <a:rPr lang="en-US" smtClean="0"/>
              <a:pPr>
                <a:defRPr/>
              </a:pPr>
              <a:t>4</a:t>
            </a:fld>
            <a:endParaRPr lang="en-US" dirty="0"/>
          </a:p>
        </p:txBody>
      </p:sp>
      <p:sp>
        <p:nvSpPr>
          <p:cNvPr id="3" name="TextBox 2"/>
          <p:cNvSpPr txBox="1"/>
          <p:nvPr/>
        </p:nvSpPr>
        <p:spPr>
          <a:xfrm>
            <a:off x="533400" y="1447800"/>
            <a:ext cx="8153400" cy="3385542"/>
          </a:xfrm>
          <a:prstGeom prst="rect">
            <a:avLst/>
          </a:prstGeom>
          <a:noFill/>
        </p:spPr>
        <p:txBody>
          <a:bodyPr wrap="square" rtlCol="0">
            <a:spAutoFit/>
          </a:bodyPr>
          <a:lstStyle/>
          <a:p>
            <a:pPr>
              <a:buFont typeface="Wingdings" panose="05000000000000000000" pitchFamily="2" charset="2"/>
              <a:buChar char="Ø"/>
            </a:pPr>
            <a:r>
              <a:rPr lang="en-US" sz="1400" dirty="0"/>
              <a:t>Federal Register, Vol. 81, No. 115, June 15, 2016 - SUMMARY: This action clarifies the FAA’s policy regarding storage of non-aeronautical items in airport facilities designated for aeronautical use</a:t>
            </a:r>
            <a:r>
              <a:rPr lang="en-US" sz="1400" dirty="0" smtClean="0"/>
              <a:t>.</a:t>
            </a:r>
          </a:p>
          <a:p>
            <a:r>
              <a:rPr lang="en-US" sz="1400" dirty="0" smtClean="0"/>
              <a:t> </a:t>
            </a:r>
            <a:endParaRPr lang="en-US" sz="1400" dirty="0"/>
          </a:p>
          <a:p>
            <a:pPr>
              <a:buFont typeface="Wingdings" panose="05000000000000000000" pitchFamily="2" charset="2"/>
              <a:buChar char="Ø"/>
            </a:pPr>
            <a:r>
              <a:rPr lang="en-US" sz="1400" dirty="0"/>
              <a:t>Under Federal law, </a:t>
            </a:r>
            <a:r>
              <a:rPr lang="en-US" sz="1400" u="sng" dirty="0"/>
              <a:t>airport operators that have accepted federal grants </a:t>
            </a:r>
            <a:r>
              <a:rPr lang="en-US" sz="1400" dirty="0"/>
              <a:t>and/or those that have obligations contained in property deeds for property transferred under various Federal laws such as the Surplus Property Act </a:t>
            </a:r>
            <a:r>
              <a:rPr lang="en-US" sz="1400" u="sng" dirty="0"/>
              <a:t>generally may use airport property only for aviation related purposes unless otherwise approved by the FAA. </a:t>
            </a:r>
            <a:r>
              <a:rPr lang="en-US" sz="1400" dirty="0"/>
              <a:t>In some cases, airports have allowed non-aeronautical storage or uses in some hangars intended for aeronautical use, which the FAA has found to interfere with or entirely displace aeronautical use of the hangar. At the same time, the FAA recognizes that storage of some items in a hangar that is otherwise used for aircraft storage will have no effect on the aeronautical utility of the hangar. This action also amends the definition of aeronautical use to include construction of amateur-built aircraft and provides additional guidance on permissible non-aeronautical use of a hangar. </a:t>
            </a:r>
            <a:endParaRPr lang="en-US" sz="1400" dirty="0" smtClean="0"/>
          </a:p>
          <a:p>
            <a:endParaRPr lang="en-US" sz="1400" dirty="0"/>
          </a:p>
          <a:p>
            <a:pPr>
              <a:buFont typeface="Wingdings" panose="05000000000000000000" pitchFamily="2" charset="2"/>
              <a:buChar char="Ø"/>
            </a:pPr>
            <a:r>
              <a:rPr lang="en-US" sz="1400" dirty="0"/>
              <a:t>DATES: The policy described herein is effective </a:t>
            </a:r>
            <a:r>
              <a:rPr lang="en-US" sz="1400" b="1" u="sng" dirty="0"/>
              <a:t>July 1, 2017</a:t>
            </a:r>
            <a:r>
              <a:rPr lang="en-US" sz="1400" dirty="0"/>
              <a:t>. </a:t>
            </a:r>
          </a:p>
        </p:txBody>
      </p:sp>
      <p:sp>
        <p:nvSpPr>
          <p:cNvPr id="8" name="Rectangle 7"/>
          <p:cNvSpPr/>
          <p:nvPr/>
        </p:nvSpPr>
        <p:spPr>
          <a:xfrm>
            <a:off x="838200" y="5291821"/>
            <a:ext cx="4572000" cy="646331"/>
          </a:xfrm>
          <a:prstGeom prst="rect">
            <a:avLst/>
          </a:prstGeom>
          <a:solidFill>
            <a:srgbClr val="00B0F0"/>
          </a:solidFill>
        </p:spPr>
        <p:txBody>
          <a:bodyPr>
            <a:spAutoFit/>
          </a:bodyPr>
          <a:lstStyle/>
          <a:p>
            <a:r>
              <a:rPr lang="en-US" dirty="0"/>
              <a:t>Review - Federal Register, Vol. 81, No. 115, June 15, 2016 for more details! </a:t>
            </a:r>
          </a:p>
        </p:txBody>
      </p:sp>
    </p:spTree>
    <p:extLst>
      <p:ext uri="{BB962C8B-B14F-4D97-AF65-F5344CB8AC3E}">
        <p14:creationId xmlns:p14="http://schemas.microsoft.com/office/powerpoint/2010/main" val="2109091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86800" cy="1325562"/>
          </a:xfrm>
        </p:spPr>
        <p:txBody>
          <a:bodyPr>
            <a:normAutofit fontScale="90000"/>
          </a:bodyPr>
          <a:lstStyle/>
          <a:p>
            <a:r>
              <a:rPr lang="en-US" cap="all" dirty="0" smtClean="0">
                <a:solidFill>
                  <a:schemeClr val="tx1"/>
                </a:solidFill>
              </a:rPr>
              <a:t>HIGHLIGHTS FAA </a:t>
            </a:r>
            <a:r>
              <a:rPr lang="en-US" cap="all" dirty="0">
                <a:solidFill>
                  <a:schemeClr val="tx1"/>
                </a:solidFill>
              </a:rPr>
              <a:t>Policy on the Non-Aeronautical Use of Airport Hangars</a:t>
            </a:r>
          </a:p>
        </p:txBody>
      </p:sp>
      <p:sp>
        <p:nvSpPr>
          <p:cNvPr id="3" name="Content Placeholder 2"/>
          <p:cNvSpPr>
            <a:spLocks noGrp="1"/>
          </p:cNvSpPr>
          <p:nvPr>
            <p:ph idx="1"/>
          </p:nvPr>
        </p:nvSpPr>
        <p:spPr>
          <a:xfrm>
            <a:off x="457200" y="1600200"/>
            <a:ext cx="8229600" cy="4572000"/>
          </a:xfrm>
        </p:spPr>
        <p:txBody>
          <a:bodyPr>
            <a:noAutofit/>
          </a:bodyPr>
          <a:lstStyle/>
          <a:p>
            <a:pPr marL="0" indent="0">
              <a:buNone/>
            </a:pPr>
            <a:endParaRPr lang="en-US" sz="800" dirty="0" smtClean="0"/>
          </a:p>
          <a:p>
            <a:pPr>
              <a:spcBef>
                <a:spcPts val="0"/>
              </a:spcBef>
              <a:buFont typeface="Wingdings" panose="05000000000000000000" pitchFamily="2" charset="2"/>
              <a:buChar char="Ø"/>
            </a:pPr>
            <a:r>
              <a:rPr lang="en-US" sz="1400" dirty="0" smtClean="0"/>
              <a:t> </a:t>
            </a:r>
            <a:r>
              <a:rPr lang="en-US" sz="1400" b="1" dirty="0"/>
              <a:t>Standards for Aeronautical Use of Hangars </a:t>
            </a:r>
            <a:endParaRPr lang="en-US" sz="1400" b="1" dirty="0" smtClean="0"/>
          </a:p>
          <a:p>
            <a:pPr lvl="1"/>
            <a:r>
              <a:rPr lang="en-US" sz="1400" dirty="0" smtClean="0">
                <a:solidFill>
                  <a:schemeClr val="tx1"/>
                </a:solidFill>
              </a:rPr>
              <a:t>a</a:t>
            </a:r>
            <a:r>
              <a:rPr lang="en-US" sz="1400" dirty="0">
                <a:solidFill>
                  <a:schemeClr val="tx1"/>
                </a:solidFill>
              </a:rPr>
              <a:t>. Hangars located on airport property </a:t>
            </a:r>
            <a:r>
              <a:rPr lang="en-US" sz="1400" u="sng" dirty="0">
                <a:solidFill>
                  <a:schemeClr val="tx1"/>
                </a:solidFill>
              </a:rPr>
              <a:t>must be used for an aeronautical purpose,</a:t>
            </a:r>
            <a:r>
              <a:rPr lang="en-US" sz="1400" dirty="0">
                <a:solidFill>
                  <a:schemeClr val="tx1"/>
                </a:solidFill>
              </a:rPr>
              <a:t> or be available for use for an aeronautical purpose, unless otherwise approved by the FAA </a:t>
            </a:r>
            <a:r>
              <a:rPr lang="en-US" sz="1400" dirty="0" smtClean="0">
                <a:solidFill>
                  <a:schemeClr val="tx1"/>
                </a:solidFill>
              </a:rPr>
              <a:t>Office.</a:t>
            </a:r>
          </a:p>
          <a:p>
            <a:pPr lvl="1">
              <a:spcBef>
                <a:spcPts val="1200"/>
              </a:spcBef>
            </a:pPr>
            <a:r>
              <a:rPr lang="en-US" sz="1400" dirty="0">
                <a:solidFill>
                  <a:schemeClr val="tx1"/>
                </a:solidFill>
              </a:rPr>
              <a:t>b. Aeronautical uses for hangars include: </a:t>
            </a:r>
            <a:endParaRPr lang="en-US" sz="1400" dirty="0" smtClean="0">
              <a:solidFill>
                <a:schemeClr val="tx1"/>
              </a:solidFill>
            </a:endParaRPr>
          </a:p>
          <a:p>
            <a:pPr lvl="2">
              <a:spcBef>
                <a:spcPts val="1200"/>
              </a:spcBef>
            </a:pPr>
            <a:r>
              <a:rPr lang="en-US" sz="1400" dirty="0" smtClean="0">
                <a:solidFill>
                  <a:schemeClr val="tx1"/>
                </a:solidFill>
              </a:rPr>
              <a:t>1</a:t>
            </a:r>
            <a:r>
              <a:rPr lang="en-US" sz="1400" dirty="0">
                <a:solidFill>
                  <a:schemeClr val="tx1"/>
                </a:solidFill>
              </a:rPr>
              <a:t>. Storage of active aircraft. </a:t>
            </a:r>
            <a:endParaRPr lang="en-US" sz="1400" dirty="0" smtClean="0">
              <a:solidFill>
                <a:schemeClr val="tx1"/>
              </a:solidFill>
            </a:endParaRPr>
          </a:p>
          <a:p>
            <a:pPr lvl="2">
              <a:spcBef>
                <a:spcPts val="1200"/>
              </a:spcBef>
            </a:pPr>
            <a:r>
              <a:rPr lang="en-US" sz="1400" dirty="0" smtClean="0">
                <a:solidFill>
                  <a:schemeClr val="tx1"/>
                </a:solidFill>
              </a:rPr>
              <a:t>2</a:t>
            </a:r>
            <a:r>
              <a:rPr lang="en-US" sz="1400" dirty="0">
                <a:solidFill>
                  <a:schemeClr val="tx1"/>
                </a:solidFill>
              </a:rPr>
              <a:t>. </a:t>
            </a:r>
            <a:r>
              <a:rPr lang="en-US" sz="1400" u="sng" dirty="0">
                <a:solidFill>
                  <a:schemeClr val="tx1"/>
                </a:solidFill>
              </a:rPr>
              <a:t>Final assembly </a:t>
            </a:r>
            <a:r>
              <a:rPr lang="en-US" sz="1400" dirty="0">
                <a:solidFill>
                  <a:schemeClr val="tx1"/>
                </a:solidFill>
              </a:rPr>
              <a:t>of aircraft under construction. </a:t>
            </a:r>
            <a:endParaRPr lang="en-US" sz="1400" dirty="0" smtClean="0">
              <a:solidFill>
                <a:schemeClr val="tx1"/>
              </a:solidFill>
            </a:endParaRPr>
          </a:p>
          <a:p>
            <a:pPr lvl="2">
              <a:spcBef>
                <a:spcPts val="1200"/>
              </a:spcBef>
            </a:pPr>
            <a:r>
              <a:rPr lang="en-US" sz="1400" dirty="0" smtClean="0">
                <a:solidFill>
                  <a:schemeClr val="tx1"/>
                </a:solidFill>
              </a:rPr>
              <a:t>3</a:t>
            </a:r>
            <a:r>
              <a:rPr lang="en-US" sz="1400" dirty="0">
                <a:solidFill>
                  <a:schemeClr val="tx1"/>
                </a:solidFill>
              </a:rPr>
              <a:t>. Non-commercial construction of amateur-built or kit-built aircraft. </a:t>
            </a:r>
            <a:endParaRPr lang="en-US" sz="1400" dirty="0" smtClean="0">
              <a:solidFill>
                <a:schemeClr val="tx1"/>
              </a:solidFill>
            </a:endParaRPr>
          </a:p>
          <a:p>
            <a:pPr lvl="2">
              <a:spcBef>
                <a:spcPts val="1200"/>
              </a:spcBef>
            </a:pPr>
            <a:r>
              <a:rPr lang="en-US" sz="1400" dirty="0" smtClean="0">
                <a:solidFill>
                  <a:schemeClr val="tx1"/>
                </a:solidFill>
              </a:rPr>
              <a:t>4</a:t>
            </a:r>
            <a:r>
              <a:rPr lang="en-US" sz="1400" dirty="0">
                <a:solidFill>
                  <a:schemeClr val="tx1"/>
                </a:solidFill>
              </a:rPr>
              <a:t>. Maintenance, repair, or refurbishment of aircraft, but </a:t>
            </a:r>
            <a:r>
              <a:rPr lang="en-US" sz="1400" u="sng" dirty="0">
                <a:solidFill>
                  <a:schemeClr val="tx1"/>
                </a:solidFill>
              </a:rPr>
              <a:t>not the indefinite storage of nonoperational aircraft.</a:t>
            </a:r>
            <a:r>
              <a:rPr lang="en-US" sz="1400" dirty="0">
                <a:solidFill>
                  <a:schemeClr val="tx1"/>
                </a:solidFill>
              </a:rPr>
              <a:t> </a:t>
            </a:r>
            <a:endParaRPr lang="en-US" sz="1400" dirty="0" smtClean="0">
              <a:solidFill>
                <a:schemeClr val="tx1"/>
              </a:solidFill>
            </a:endParaRPr>
          </a:p>
          <a:p>
            <a:pPr lvl="2">
              <a:spcBef>
                <a:spcPts val="1200"/>
              </a:spcBef>
            </a:pPr>
            <a:r>
              <a:rPr lang="en-US" sz="1400" dirty="0" smtClean="0">
                <a:solidFill>
                  <a:schemeClr val="tx1"/>
                </a:solidFill>
              </a:rPr>
              <a:t>5</a:t>
            </a:r>
            <a:r>
              <a:rPr lang="en-US" sz="1400" dirty="0">
                <a:solidFill>
                  <a:schemeClr val="tx1"/>
                </a:solidFill>
              </a:rPr>
              <a:t>. Storage of aircraft handling equipment, e.g., </a:t>
            </a:r>
            <a:r>
              <a:rPr lang="en-US" sz="1400" dirty="0" smtClean="0">
                <a:solidFill>
                  <a:schemeClr val="tx1"/>
                </a:solidFill>
              </a:rPr>
              <a:t>tow bars, </a:t>
            </a:r>
            <a:r>
              <a:rPr lang="en-US" sz="1400" dirty="0">
                <a:solidFill>
                  <a:schemeClr val="tx1"/>
                </a:solidFill>
              </a:rPr>
              <a:t>glider tow equipment, workbenches, and tools and materials used in the servicing, maintenance, repair or outfitting of </a:t>
            </a:r>
            <a:r>
              <a:rPr lang="en-US" sz="1400" dirty="0" smtClean="0">
                <a:solidFill>
                  <a:schemeClr val="tx1"/>
                </a:solidFill>
              </a:rPr>
              <a:t>aircraft.</a:t>
            </a:r>
            <a:endParaRPr lang="en-US" sz="1400" dirty="0">
              <a:solidFill>
                <a:schemeClr val="tx1"/>
              </a:solidFill>
            </a:endParaRPr>
          </a:p>
        </p:txBody>
      </p:sp>
      <p:sp>
        <p:nvSpPr>
          <p:cNvPr id="4" name="Date Placeholder 3"/>
          <p:cNvSpPr>
            <a:spLocks noGrp="1"/>
          </p:cNvSpPr>
          <p:nvPr>
            <p:ph type="dt" sz="half" idx="10"/>
          </p:nvPr>
        </p:nvSpPr>
        <p:spPr/>
        <p:txBody>
          <a:bodyPr/>
          <a:lstStyle/>
          <a:p>
            <a:pPr>
              <a:defRPr/>
            </a:pPr>
            <a:fld id="{476324CA-5941-4097-B73F-32A557DD7B98}" type="datetime1">
              <a:rPr lang="en-US" smtClean="0"/>
              <a:pPr>
                <a:defRPr/>
              </a:pPr>
              <a:t>10/21/2016</a:t>
            </a:fld>
            <a:endParaRPr lang="en-US" dirty="0"/>
          </a:p>
        </p:txBody>
      </p:sp>
      <p:sp>
        <p:nvSpPr>
          <p:cNvPr id="6" name="Slide Number Placeholder 5"/>
          <p:cNvSpPr>
            <a:spLocks noGrp="1"/>
          </p:cNvSpPr>
          <p:nvPr>
            <p:ph type="sldNum" sz="quarter" idx="12"/>
          </p:nvPr>
        </p:nvSpPr>
        <p:spPr/>
        <p:txBody>
          <a:bodyPr/>
          <a:lstStyle/>
          <a:p>
            <a:pPr>
              <a:defRPr/>
            </a:pPr>
            <a:fld id="{845A27D6-D3C0-4507-8F18-75A943CE8C4E}" type="slidenum">
              <a:rPr lang="en-US" smtClean="0"/>
              <a:pPr>
                <a:defRPr/>
              </a:pPr>
              <a:t>5</a:t>
            </a:fld>
            <a:endParaRPr lang="en-US" dirty="0"/>
          </a:p>
        </p:txBody>
      </p:sp>
      <p:sp>
        <p:nvSpPr>
          <p:cNvPr id="5" name="TextBox 4"/>
          <p:cNvSpPr txBox="1"/>
          <p:nvPr/>
        </p:nvSpPr>
        <p:spPr>
          <a:xfrm>
            <a:off x="533400" y="6019800"/>
            <a:ext cx="5562600" cy="646331"/>
          </a:xfrm>
          <a:prstGeom prst="rect">
            <a:avLst/>
          </a:prstGeom>
          <a:solidFill>
            <a:srgbClr val="00B0F0"/>
          </a:solidFill>
        </p:spPr>
        <p:txBody>
          <a:bodyPr wrap="square" rtlCol="0">
            <a:spAutoFit/>
          </a:bodyPr>
          <a:lstStyle/>
          <a:p>
            <a:r>
              <a:rPr lang="en-US" dirty="0" smtClean="0"/>
              <a:t>Review - Federal </a:t>
            </a:r>
            <a:r>
              <a:rPr lang="en-US" dirty="0"/>
              <a:t>Register, Vol. 81, No. 115, June 15, </a:t>
            </a:r>
            <a:r>
              <a:rPr lang="en-US" dirty="0" smtClean="0"/>
              <a:t>2016 for more details! </a:t>
            </a:r>
            <a:endParaRPr lang="en-US" dirty="0"/>
          </a:p>
        </p:txBody>
      </p:sp>
    </p:spTree>
    <p:extLst>
      <p:ext uri="{BB962C8B-B14F-4D97-AF65-F5344CB8AC3E}">
        <p14:creationId xmlns:p14="http://schemas.microsoft.com/office/powerpoint/2010/main" val="1717411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762000"/>
            <a:ext cx="8229600" cy="1325562"/>
          </a:xfrm>
        </p:spPr>
        <p:txBody>
          <a:bodyPr>
            <a:noAutofit/>
          </a:bodyPr>
          <a:lstStyle/>
          <a:p>
            <a:pPr lvl="3" algn="l" rtl="0">
              <a:spcBef>
                <a:spcPct val="0"/>
              </a:spcBef>
            </a:pPr>
            <a:r>
              <a:rPr lang="en-US" sz="3200" cap="all" dirty="0" smtClean="0">
                <a:latin typeface="Arial" panose="020B0604020202020204" pitchFamily="34" charset="0"/>
                <a:cs typeface="Arial" panose="020B0604020202020204" pitchFamily="34" charset="0"/>
              </a:rPr>
              <a:t>Redaction of Private and Personal information on invoice backup Documents</a:t>
            </a:r>
            <a:br>
              <a:rPr lang="en-US" sz="3200" cap="all" dirty="0" smtClean="0">
                <a:latin typeface="Arial" panose="020B0604020202020204" pitchFamily="34" charset="0"/>
                <a:cs typeface="Arial" panose="020B0604020202020204" pitchFamily="34" charset="0"/>
              </a:rPr>
            </a:br>
            <a:endParaRPr lang="en-US" sz="3200" dirty="0"/>
          </a:p>
        </p:txBody>
      </p:sp>
      <p:sp>
        <p:nvSpPr>
          <p:cNvPr id="4" name="Date Placeholder 3"/>
          <p:cNvSpPr>
            <a:spLocks noGrp="1"/>
          </p:cNvSpPr>
          <p:nvPr>
            <p:ph type="dt" sz="half" idx="10"/>
          </p:nvPr>
        </p:nvSpPr>
        <p:spPr/>
        <p:txBody>
          <a:bodyPr/>
          <a:lstStyle/>
          <a:p>
            <a:pPr>
              <a:defRPr/>
            </a:pPr>
            <a:fld id="{476324CA-5941-4097-B73F-32A557DD7B98}" type="datetime1">
              <a:rPr lang="en-US" smtClean="0"/>
              <a:pPr>
                <a:defRPr/>
              </a:pPr>
              <a:t>10/21/2016</a:t>
            </a:fld>
            <a:endParaRPr lang="en-US" dirty="0"/>
          </a:p>
        </p:txBody>
      </p:sp>
      <p:sp>
        <p:nvSpPr>
          <p:cNvPr id="6" name="Slide Number Placeholder 5"/>
          <p:cNvSpPr>
            <a:spLocks noGrp="1"/>
          </p:cNvSpPr>
          <p:nvPr>
            <p:ph type="sldNum" sz="quarter" idx="12"/>
          </p:nvPr>
        </p:nvSpPr>
        <p:spPr/>
        <p:txBody>
          <a:bodyPr/>
          <a:lstStyle/>
          <a:p>
            <a:pPr>
              <a:defRPr/>
            </a:pPr>
            <a:fld id="{845A27D6-D3C0-4507-8F18-75A943CE8C4E}" type="slidenum">
              <a:rPr lang="en-US" smtClean="0"/>
              <a:pPr>
                <a:defRPr/>
              </a:pPr>
              <a:t>6</a:t>
            </a:fld>
            <a:endParaRPr lang="en-US" dirty="0"/>
          </a:p>
        </p:txBody>
      </p:sp>
      <p:sp>
        <p:nvSpPr>
          <p:cNvPr id="7" name="TextBox 6"/>
          <p:cNvSpPr txBox="1"/>
          <p:nvPr/>
        </p:nvSpPr>
        <p:spPr>
          <a:xfrm>
            <a:off x="533400" y="2209800"/>
            <a:ext cx="7848600" cy="3693319"/>
          </a:xfrm>
          <a:prstGeom prst="rect">
            <a:avLst/>
          </a:prstGeom>
          <a:noFill/>
        </p:spPr>
        <p:txBody>
          <a:bodyPr wrap="square" rtlCol="0">
            <a:spAutoFit/>
          </a:bodyPr>
          <a:lstStyle/>
          <a:p>
            <a:r>
              <a:rPr lang="en-US" dirty="0" smtClean="0"/>
              <a:t>All personal and private information on cancelled checks or invoices must be redacted (blacked out) prior to submission.  Proof of payment is still required.  Examples of information to be redacted includes:</a:t>
            </a:r>
          </a:p>
          <a:p>
            <a:endParaRPr lang="en-US" dirty="0" smtClean="0"/>
          </a:p>
          <a:p>
            <a:pPr marL="285750" indent="-285750">
              <a:buFont typeface="Arial" panose="020B0604020202020204" pitchFamily="34" charset="0"/>
              <a:buChar char="•"/>
            </a:pPr>
            <a:r>
              <a:rPr lang="en-US" dirty="0"/>
              <a:t>B</a:t>
            </a:r>
            <a:r>
              <a:rPr lang="en-US" dirty="0" smtClean="0"/>
              <a:t>ank account numbers or routing numbers (scanned - cancelled checks);</a:t>
            </a:r>
          </a:p>
          <a:p>
            <a:pPr marL="285750" indent="-285750">
              <a:buFont typeface="Arial" panose="020B0604020202020204" pitchFamily="34" charset="0"/>
              <a:buChar char="•"/>
            </a:pPr>
            <a:r>
              <a:rPr lang="en-US" dirty="0" smtClean="0"/>
              <a:t>Social Security numbers;</a:t>
            </a:r>
          </a:p>
          <a:p>
            <a:pPr marL="285750" indent="-285750">
              <a:buFont typeface="Arial" panose="020B0604020202020204" pitchFamily="34" charset="0"/>
              <a:buChar char="•"/>
            </a:pPr>
            <a:r>
              <a:rPr lang="en-US" dirty="0" smtClean="0"/>
              <a:t>Personal Tax information; </a:t>
            </a:r>
          </a:p>
          <a:p>
            <a:pPr marL="285750" indent="-285750">
              <a:buFont typeface="Arial" panose="020B0604020202020204" pitchFamily="34" charset="0"/>
              <a:buChar char="•"/>
            </a:pPr>
            <a:r>
              <a:rPr lang="en-US" dirty="0" smtClean="0"/>
              <a:t>Credit Card information;</a:t>
            </a:r>
          </a:p>
          <a:p>
            <a:pPr marL="285750" indent="-285750">
              <a:buFont typeface="Arial" panose="020B0604020202020204" pitchFamily="34" charset="0"/>
              <a:buChar char="•"/>
            </a:pPr>
            <a:r>
              <a:rPr lang="en-US" dirty="0" smtClean="0"/>
              <a:t>Employee’s ID numbers;</a:t>
            </a:r>
          </a:p>
          <a:p>
            <a:pPr marL="285750" indent="-285750">
              <a:buFont typeface="Arial" panose="020B0604020202020204" pitchFamily="34" charset="0"/>
              <a:buChar char="•"/>
            </a:pPr>
            <a:r>
              <a:rPr lang="en-US" dirty="0" smtClean="0"/>
              <a:t>Federal Tax Identification numbers.</a:t>
            </a:r>
          </a:p>
          <a:p>
            <a:endParaRPr lang="en-US" dirty="0"/>
          </a:p>
          <a:p>
            <a:r>
              <a:rPr lang="en-US" dirty="0" smtClean="0"/>
              <a:t>  </a:t>
            </a:r>
            <a:endParaRPr lang="en-US" dirty="0"/>
          </a:p>
        </p:txBody>
      </p:sp>
    </p:spTree>
    <p:extLst>
      <p:ext uri="{BB962C8B-B14F-4D97-AF65-F5344CB8AC3E}">
        <p14:creationId xmlns:p14="http://schemas.microsoft.com/office/powerpoint/2010/main" val="25831625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tx1"/>
                </a:solidFill>
                <a:latin typeface="Arial" panose="020B0604020202020204" pitchFamily="34" charset="0"/>
                <a:cs typeface="Arial" panose="020B0604020202020204" pitchFamily="34" charset="0"/>
              </a:rPr>
              <a:t>INVOICE SERVICE DATE COMPLIANCE</a:t>
            </a:r>
            <a:endParaRPr lang="en-US" sz="3200"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09600" y="1371600"/>
            <a:ext cx="7467600" cy="4450977"/>
          </a:xfrm>
        </p:spPr>
        <p:txBody>
          <a:bodyPr/>
          <a:lstStyle/>
          <a:p>
            <a:r>
              <a:rPr lang="en-US" dirty="0"/>
              <a:t>When preparing invoices, ensure that each invoice that you submit covers work completed in ONLY ONE FISCAL YEAR (July 1 – June 30).  Any invoices for work completed in more than one fiscal year will be returned so that they can be re-worked to meet this requirement.  Example:  Service Date (work completed) May 1 through September 30 would have to be submitted as two separate invoices.  One would be for work completed May 1 through June 30; the second would be for the work completed July 1 through September 30.</a:t>
            </a:r>
          </a:p>
          <a:p>
            <a:endParaRPr lang="en-US" dirty="0"/>
          </a:p>
        </p:txBody>
      </p:sp>
      <p:sp>
        <p:nvSpPr>
          <p:cNvPr id="4" name="Date Placeholder 3"/>
          <p:cNvSpPr>
            <a:spLocks noGrp="1"/>
          </p:cNvSpPr>
          <p:nvPr>
            <p:ph type="dt" sz="half" idx="10"/>
          </p:nvPr>
        </p:nvSpPr>
        <p:spPr/>
        <p:txBody>
          <a:bodyPr/>
          <a:lstStyle/>
          <a:p>
            <a:pPr>
              <a:defRPr/>
            </a:pPr>
            <a:fld id="{476324CA-5941-4097-B73F-32A557DD7B98}" type="datetime1">
              <a:rPr lang="en-US" smtClean="0"/>
              <a:pPr>
                <a:defRPr/>
              </a:pPr>
              <a:t>10/21/2016</a:t>
            </a:fld>
            <a:endParaRPr lang="en-US" dirty="0"/>
          </a:p>
        </p:txBody>
      </p:sp>
      <p:sp>
        <p:nvSpPr>
          <p:cNvPr id="6" name="Slide Number Placeholder 5"/>
          <p:cNvSpPr>
            <a:spLocks noGrp="1"/>
          </p:cNvSpPr>
          <p:nvPr>
            <p:ph type="sldNum" sz="quarter" idx="12"/>
          </p:nvPr>
        </p:nvSpPr>
        <p:spPr/>
        <p:txBody>
          <a:bodyPr/>
          <a:lstStyle/>
          <a:p>
            <a:pPr>
              <a:defRPr/>
            </a:pPr>
            <a:fld id="{845A27D6-D3C0-4507-8F18-75A943CE8C4E}" type="slidenum">
              <a:rPr lang="en-US" smtClean="0"/>
              <a:pPr>
                <a:defRPr/>
              </a:pPr>
              <a:t>7</a:t>
            </a:fld>
            <a:endParaRPr lang="en-US" dirty="0"/>
          </a:p>
        </p:txBody>
      </p:sp>
    </p:spTree>
    <p:extLst>
      <p:ext uri="{BB962C8B-B14F-4D97-AF65-F5344CB8AC3E}">
        <p14:creationId xmlns:p14="http://schemas.microsoft.com/office/powerpoint/2010/main" val="17254044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Transportation Research Board Webinar</a:t>
            </a:r>
            <a:endParaRPr lang="en-US" dirty="0"/>
          </a:p>
        </p:txBody>
      </p:sp>
      <p:sp>
        <p:nvSpPr>
          <p:cNvPr id="3" name="Content Placeholder 2"/>
          <p:cNvSpPr>
            <a:spLocks noGrp="1"/>
          </p:cNvSpPr>
          <p:nvPr>
            <p:ph idx="1"/>
          </p:nvPr>
        </p:nvSpPr>
        <p:spPr>
          <a:xfrm>
            <a:off x="685800" y="1524000"/>
            <a:ext cx="7848600" cy="3886200"/>
          </a:xfrm>
        </p:spPr>
        <p:txBody>
          <a:bodyPr>
            <a:normAutofit fontScale="92500" lnSpcReduction="20000"/>
          </a:bodyPr>
          <a:lstStyle/>
          <a:p>
            <a:r>
              <a:rPr lang="en-US" dirty="0" smtClean="0"/>
              <a:t>TRB </a:t>
            </a:r>
            <a:r>
              <a:rPr lang="en-US" dirty="0"/>
              <a:t>will conduct a webinar on Wednesday, December 14, 2016, from 2:00PM to 3:30PM ET that features research conducted by TRB's Airport Cooperative Research Program (ACRP) that provides airport managers with an understanding of community expectations. </a:t>
            </a:r>
            <a:endParaRPr lang="en-US" dirty="0" smtClean="0"/>
          </a:p>
          <a:p>
            <a:r>
              <a:rPr lang="en-US" dirty="0" smtClean="0"/>
              <a:t>This </a:t>
            </a:r>
            <a:r>
              <a:rPr lang="en-US" dirty="0"/>
              <a:t>webinar will also examine how airports can form effective stakeholder relationships to enhance their airport's functional capabilities, maintain or enhance aviation services, provide a platform for the airport to be an integral part of the broader community it serves, and/or yield positive economic growth and returns.</a:t>
            </a:r>
          </a:p>
          <a:p>
            <a:r>
              <a:rPr lang="en-US" u="sng" dirty="0" smtClean="0"/>
              <a:t>Participants </a:t>
            </a:r>
            <a:r>
              <a:rPr lang="en-US" u="sng" dirty="0"/>
              <a:t>must register in advance of the webinar, and there is no fee associated with this webinar</a:t>
            </a:r>
            <a:r>
              <a:rPr lang="en-US" dirty="0" smtClean="0"/>
              <a:t>..</a:t>
            </a:r>
            <a:endParaRPr lang="en-US" dirty="0"/>
          </a:p>
          <a:p>
            <a:r>
              <a:rPr lang="en-US" dirty="0" smtClean="0"/>
              <a:t>You </a:t>
            </a:r>
            <a:r>
              <a:rPr lang="en-US" dirty="0"/>
              <a:t>can go to the following website for more information and to submit your registration: </a:t>
            </a:r>
            <a:r>
              <a:rPr lang="en-US" u="sng" dirty="0">
                <a:hlinkClick r:id="rId2"/>
              </a:rPr>
              <a:t>ACRP</a:t>
            </a:r>
            <a:r>
              <a:rPr lang="en-US" dirty="0"/>
              <a:t> </a:t>
            </a:r>
          </a:p>
          <a:p>
            <a:endParaRPr lang="en-US" dirty="0"/>
          </a:p>
        </p:txBody>
      </p:sp>
      <p:sp>
        <p:nvSpPr>
          <p:cNvPr id="4" name="Date Placeholder 3"/>
          <p:cNvSpPr>
            <a:spLocks noGrp="1"/>
          </p:cNvSpPr>
          <p:nvPr>
            <p:ph type="dt" sz="half" idx="10"/>
          </p:nvPr>
        </p:nvSpPr>
        <p:spPr/>
        <p:txBody>
          <a:bodyPr/>
          <a:lstStyle/>
          <a:p>
            <a:pPr>
              <a:defRPr/>
            </a:pPr>
            <a:fld id="{476324CA-5941-4097-B73F-32A557DD7B98}" type="datetime1">
              <a:rPr lang="en-US" smtClean="0"/>
              <a:pPr>
                <a:defRPr/>
              </a:pPr>
              <a:t>10/21/2016</a:t>
            </a:fld>
            <a:endParaRPr lang="en-US" dirty="0"/>
          </a:p>
        </p:txBody>
      </p:sp>
      <p:sp>
        <p:nvSpPr>
          <p:cNvPr id="6" name="Slide Number Placeholder 5"/>
          <p:cNvSpPr>
            <a:spLocks noGrp="1"/>
          </p:cNvSpPr>
          <p:nvPr>
            <p:ph type="sldNum" sz="quarter" idx="12"/>
          </p:nvPr>
        </p:nvSpPr>
        <p:spPr/>
        <p:txBody>
          <a:bodyPr/>
          <a:lstStyle/>
          <a:p>
            <a:pPr>
              <a:defRPr/>
            </a:pPr>
            <a:fld id="{845A27D6-D3C0-4507-8F18-75A943CE8C4E}" type="slidenum">
              <a:rPr lang="en-US" smtClean="0"/>
              <a:pPr>
                <a:defRPr/>
              </a:pPr>
              <a:t>8</a:t>
            </a:fld>
            <a:endParaRPr lang="en-US" dirty="0"/>
          </a:p>
        </p:txBody>
      </p:sp>
    </p:spTree>
    <p:extLst>
      <p:ext uri="{BB962C8B-B14F-4D97-AF65-F5344CB8AC3E}">
        <p14:creationId xmlns:p14="http://schemas.microsoft.com/office/powerpoint/2010/main" val="23943147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idx="1"/>
          </p:nvPr>
        </p:nvSpPr>
        <p:spPr>
          <a:xfrm>
            <a:off x="762000" y="1371600"/>
            <a:ext cx="7924800" cy="4953000"/>
          </a:xfrm>
        </p:spPr>
        <p:txBody>
          <a:bodyPr/>
          <a:lstStyle/>
          <a:p>
            <a:pPr marL="365760" indent="-256032" eaLnBrk="1" fontAlgn="auto" hangingPunct="1">
              <a:spcAft>
                <a:spcPts val="0"/>
              </a:spcAft>
              <a:buClr>
                <a:schemeClr val="accent3"/>
              </a:buClr>
              <a:buFontTx/>
              <a:buNone/>
              <a:defRPr/>
            </a:pPr>
            <a:endParaRPr lang="en-US" sz="800" dirty="0" smtClean="0"/>
          </a:p>
          <a:p>
            <a:pPr marL="365760" indent="-256032" eaLnBrk="1" fontAlgn="auto" hangingPunct="1">
              <a:spcAft>
                <a:spcPts val="0"/>
              </a:spcAft>
              <a:buClr>
                <a:schemeClr val="accent3"/>
              </a:buClr>
              <a:buFont typeface="Georgia"/>
              <a:buNone/>
              <a:defRPr/>
            </a:pPr>
            <a:endParaRPr lang="en-US" sz="1800" dirty="0"/>
          </a:p>
          <a:p>
            <a:pPr marL="365760" indent="-256032" eaLnBrk="1" fontAlgn="auto" hangingPunct="1">
              <a:spcAft>
                <a:spcPts val="0"/>
              </a:spcAft>
              <a:buClr>
                <a:schemeClr val="accent3"/>
              </a:buClr>
              <a:buFont typeface="Georgia"/>
              <a:buNone/>
              <a:defRPr/>
            </a:pPr>
            <a:endParaRPr lang="en-US" sz="1800" dirty="0" smtClean="0"/>
          </a:p>
          <a:p>
            <a:pPr marL="365760" indent="-256032" eaLnBrk="1" fontAlgn="auto" hangingPunct="1">
              <a:spcAft>
                <a:spcPts val="0"/>
              </a:spcAft>
              <a:buClr>
                <a:schemeClr val="accent3"/>
              </a:buClr>
              <a:buFont typeface="Georgia"/>
              <a:buNone/>
              <a:defRPr/>
            </a:pPr>
            <a:endParaRPr lang="en-US" sz="800" dirty="0" smtClean="0"/>
          </a:p>
          <a:p>
            <a:pPr marL="365760" indent="-256032" eaLnBrk="1" fontAlgn="auto" hangingPunct="1">
              <a:spcAft>
                <a:spcPts val="0"/>
              </a:spcAft>
              <a:buClr>
                <a:schemeClr val="accent3"/>
              </a:buClr>
              <a:buFont typeface="Georgia"/>
              <a:buNone/>
              <a:defRPr/>
            </a:pPr>
            <a:r>
              <a:rPr lang="en-US" sz="1800" b="1" dirty="0" smtClean="0"/>
              <a:t>	</a:t>
            </a:r>
            <a:endParaRPr lang="en-US" sz="1800" dirty="0" smtClean="0"/>
          </a:p>
          <a:p>
            <a:pPr marL="365760" indent="-256032" eaLnBrk="1" fontAlgn="auto" hangingPunct="1">
              <a:spcAft>
                <a:spcPts val="0"/>
              </a:spcAft>
              <a:buClr>
                <a:schemeClr val="accent3"/>
              </a:buClr>
              <a:buFont typeface="Georgia"/>
              <a:buNone/>
              <a:defRPr/>
            </a:pPr>
            <a:endParaRPr lang="en-US" sz="1800" dirty="0" smtClean="0"/>
          </a:p>
          <a:p>
            <a:pPr marL="365760" indent="-256032" eaLnBrk="1" fontAlgn="auto" hangingPunct="1">
              <a:spcAft>
                <a:spcPts val="0"/>
              </a:spcAft>
              <a:buClr>
                <a:schemeClr val="accent3"/>
              </a:buClr>
              <a:buFontTx/>
              <a:buNone/>
              <a:defRPr/>
            </a:pPr>
            <a:endParaRPr lang="en-US" sz="1800" dirty="0" smtClean="0"/>
          </a:p>
        </p:txBody>
      </p:sp>
      <p:sp>
        <p:nvSpPr>
          <p:cNvPr id="1331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1pPr>
            <a:lvl2pPr marL="742950" indent="-28575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2pPr>
            <a:lvl3pPr marL="1143000" indent="-22860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3pPr>
            <a:lvl4pPr marL="1600200" indent="-22860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4pPr>
            <a:lvl5pPr marL="2057400" indent="-22860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5pPr>
            <a:lvl6pPr marL="25146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6pPr>
            <a:lvl7pPr marL="29718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7pPr>
            <a:lvl8pPr marL="34290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8pPr>
            <a:lvl9pPr marL="38862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9pPr>
          </a:lstStyle>
          <a:p>
            <a:pPr eaLnBrk="1" hangingPunct="1">
              <a:spcBef>
                <a:spcPct val="0"/>
              </a:spcBef>
              <a:spcAft>
                <a:spcPct val="0"/>
              </a:spcAft>
              <a:buClrTx/>
              <a:buFontTx/>
              <a:buNone/>
            </a:pPr>
            <a:fld id="{C5759974-8A1F-4277-B9B3-426CDED4EE34}" type="slidenum">
              <a:rPr lang="en-US" altLang="en-US" sz="1100" smtClean="0">
                <a:solidFill>
                  <a:srgbClr val="FFFFFF"/>
                </a:solidFill>
                <a:latin typeface="Arial" charset="0"/>
              </a:rPr>
              <a:pPr eaLnBrk="1" hangingPunct="1">
                <a:spcBef>
                  <a:spcPct val="0"/>
                </a:spcBef>
                <a:spcAft>
                  <a:spcPct val="0"/>
                </a:spcAft>
                <a:buClrTx/>
                <a:buFontTx/>
                <a:buNone/>
              </a:pPr>
              <a:t>9</a:t>
            </a:fld>
            <a:endParaRPr lang="en-US" altLang="en-US" sz="1100" dirty="0" smtClean="0">
              <a:solidFill>
                <a:srgbClr val="FFFFFF"/>
              </a:solidFill>
              <a:latin typeface="Arial" charset="0"/>
            </a:endParaRPr>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5855" y="4876800"/>
            <a:ext cx="3581400" cy="1590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81000" y="1437151"/>
            <a:ext cx="8153400" cy="3693319"/>
          </a:xfrm>
          <a:prstGeom prst="rect">
            <a:avLst/>
          </a:prstGeom>
          <a:noFill/>
        </p:spPr>
        <p:txBody>
          <a:bodyPr wrap="square" rtlCol="0">
            <a:spAutoFit/>
          </a:bodyPr>
          <a:lstStyle/>
          <a:p>
            <a:r>
              <a:rPr lang="en-US" dirty="0" smtClean="0"/>
              <a:t>TDOT Aeronautics Division undertook a research study to look at the Economic Impact of Aviation in Tennessee.</a:t>
            </a:r>
          </a:p>
          <a:p>
            <a:endParaRPr lang="en-US" dirty="0"/>
          </a:p>
          <a:p>
            <a:r>
              <a:rPr lang="en-US" dirty="0" smtClean="0"/>
              <a:t>     Study Goals:</a:t>
            </a:r>
          </a:p>
          <a:p>
            <a:pPr marL="1200150" lvl="2" indent="-285750">
              <a:buFont typeface="Wingdings" panose="05000000000000000000" pitchFamily="2" charset="2"/>
              <a:buChar char="Ø"/>
            </a:pPr>
            <a:r>
              <a:rPr lang="en-US" dirty="0" smtClean="0"/>
              <a:t>1. Clarify and organize the discussion of aviation in Tennessee.</a:t>
            </a:r>
          </a:p>
          <a:p>
            <a:r>
              <a:rPr lang="en-US" dirty="0" smtClean="0"/>
              <a:t>	</a:t>
            </a:r>
          </a:p>
          <a:p>
            <a:pPr marL="1200150" lvl="2" indent="-285750">
              <a:buFont typeface="Wingdings" panose="05000000000000000000" pitchFamily="2" charset="2"/>
              <a:buChar char="Ø"/>
            </a:pPr>
            <a:r>
              <a:rPr lang="en-US" dirty="0" smtClean="0"/>
              <a:t>2. Quantify the economic impacts attributable to aviation activities </a:t>
            </a:r>
          </a:p>
          <a:p>
            <a:r>
              <a:rPr lang="en-US" dirty="0"/>
              <a:t>	</a:t>
            </a:r>
            <a:r>
              <a:rPr lang="en-US" dirty="0" smtClean="0"/>
              <a:t>            in Tennessee at both the state and local levels.</a:t>
            </a:r>
          </a:p>
          <a:p>
            <a:r>
              <a:rPr lang="en-US" dirty="0" smtClean="0"/>
              <a:t>	</a:t>
            </a:r>
          </a:p>
          <a:p>
            <a:pPr marL="1200150" lvl="2" indent="-285750">
              <a:buFont typeface="Wingdings" panose="05000000000000000000" pitchFamily="2" charset="2"/>
              <a:buChar char="Ø"/>
            </a:pPr>
            <a:r>
              <a:rPr lang="en-US" dirty="0" smtClean="0"/>
              <a:t>3. Quantifies and evaluates state programs and policies aimed at 	promoting aviation access and its use. </a:t>
            </a:r>
          </a:p>
          <a:p>
            <a:r>
              <a:rPr lang="en-US" dirty="0" smtClean="0"/>
              <a:t> </a:t>
            </a:r>
          </a:p>
          <a:p>
            <a:r>
              <a:rPr lang="en-US" dirty="0" smtClean="0"/>
              <a:t> </a:t>
            </a:r>
            <a:endParaRPr lang="en-US" dirty="0"/>
          </a:p>
        </p:txBody>
      </p:sp>
      <p:sp>
        <p:nvSpPr>
          <p:cNvPr id="3" name="Title 2"/>
          <p:cNvSpPr>
            <a:spLocks noGrp="1"/>
          </p:cNvSpPr>
          <p:nvPr>
            <p:ph type="title"/>
          </p:nvPr>
        </p:nvSpPr>
        <p:spPr/>
        <p:txBody>
          <a:bodyPr>
            <a:normAutofit/>
          </a:bodyPr>
          <a:lstStyle/>
          <a:p>
            <a:r>
              <a:rPr lang="en-US" sz="3200" dirty="0" smtClean="0">
                <a:solidFill>
                  <a:schemeClr val="tx1"/>
                </a:solidFill>
              </a:rPr>
              <a:t>AVIATION ECONOMIC </a:t>
            </a:r>
            <a:r>
              <a:rPr lang="en-US" sz="3200" dirty="0">
                <a:solidFill>
                  <a:schemeClr val="tx1"/>
                </a:solidFill>
              </a:rPr>
              <a:t>IMPACT STUDY</a:t>
            </a:r>
          </a:p>
        </p:txBody>
      </p:sp>
      <p:sp>
        <p:nvSpPr>
          <p:cNvPr id="4" name="TextBox 3"/>
          <p:cNvSpPr txBox="1"/>
          <p:nvPr/>
        </p:nvSpPr>
        <p:spPr>
          <a:xfrm>
            <a:off x="609600" y="4782561"/>
            <a:ext cx="2895600" cy="1169551"/>
          </a:xfrm>
          <a:prstGeom prst="rect">
            <a:avLst/>
          </a:prstGeom>
          <a:solidFill>
            <a:srgbClr val="00B0F0"/>
          </a:solidFill>
        </p:spPr>
        <p:txBody>
          <a:bodyPr wrap="square" rtlCol="0">
            <a:spAutoFit/>
          </a:bodyPr>
          <a:lstStyle/>
          <a:p>
            <a:r>
              <a:rPr lang="en-US" sz="1400" dirty="0" smtClean="0"/>
              <a:t>A study report and executive summary, as well as, the video will be posted to our TDOT Aeronautics Division website by December 15, 2016. </a:t>
            </a:r>
            <a:endParaRPr lang="en-US" sz="14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ir">
  <a:themeElements>
    <a:clrScheme name="Air">
      <a:dk1>
        <a:sysClr val="windowText" lastClr="000000"/>
      </a:dk1>
      <a:lt1>
        <a:sysClr val="window" lastClr="FFFFFF"/>
      </a:lt1>
      <a:dk2>
        <a:srgbClr val="17375D"/>
      </a:dk2>
      <a:lt2>
        <a:srgbClr val="BEDBFE"/>
      </a:lt2>
      <a:accent1>
        <a:srgbClr val="686F3A"/>
      </a:accent1>
      <a:accent2>
        <a:srgbClr val="165996"/>
      </a:accent2>
      <a:accent3>
        <a:srgbClr val="7276A0"/>
      </a:accent3>
      <a:accent4>
        <a:srgbClr val="7DB434"/>
      </a:accent4>
      <a:accent5>
        <a:srgbClr val="D28300"/>
      </a:accent5>
      <a:accent6>
        <a:srgbClr val="2B62CB"/>
      </a:accent6>
      <a:hlink>
        <a:srgbClr val="B58900"/>
      </a:hlink>
      <a:folHlink>
        <a:srgbClr val="B55C39"/>
      </a:folHlink>
    </a:clrScheme>
    <a:fontScheme name="Air">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ir">
      <a:fillStyleLst>
        <a:solidFill>
          <a:schemeClr val="phClr"/>
        </a:solidFill>
        <a:gradFill rotWithShape="1">
          <a:gsLst>
            <a:gs pos="0">
              <a:schemeClr val="phClr">
                <a:tint val="70000"/>
                <a:satMod val="200000"/>
              </a:schemeClr>
            </a:gs>
            <a:gs pos="35000">
              <a:schemeClr val="phClr">
                <a:tint val="50000"/>
                <a:satMod val="250000"/>
              </a:schemeClr>
            </a:gs>
            <a:gs pos="100000">
              <a:schemeClr val="phClr">
                <a:tint val="40000"/>
                <a:satMod val="350000"/>
              </a:schemeClr>
            </a:gs>
          </a:gsLst>
          <a:lin ang="8700000" scaled="1"/>
        </a:gradFill>
        <a:blipFill rotWithShape="1">
          <a:blip xmlns:r="http://schemas.openxmlformats.org/officeDocument/2006/relationships" r:embed="rId1">
            <a:duotone>
              <a:schemeClr val="phClr">
                <a:shade val="50000"/>
                <a:satMod val="110000"/>
              </a:schemeClr>
              <a:schemeClr val="phClr">
                <a:tint val="70000"/>
                <a:satMod val="150000"/>
              </a:schemeClr>
            </a:duotone>
          </a:blip>
          <a:tile tx="0" ty="0" sx="35000" sy="35000" flip="none" algn="tl"/>
        </a:blipFill>
      </a:fillStyleLst>
      <a:lnStyleLst>
        <a:ln w="9525" cap="flat" cmpd="sng" algn="ctr">
          <a:solidFill>
            <a:schemeClr val="phClr">
              <a:shade val="95000"/>
              <a:satMod val="115000"/>
            </a:schemeClr>
          </a:solidFill>
          <a:prstDash val="solid"/>
        </a:ln>
        <a:ln w="12700" cap="flat" cmpd="sng" algn="ctr">
          <a:solidFill>
            <a:schemeClr val="phClr">
              <a:shade val="90000"/>
              <a:satMod val="115000"/>
            </a:schemeClr>
          </a:solidFill>
          <a:prstDash val="solid"/>
        </a:ln>
        <a:ln w="19050" cap="flat" cmpd="sng" algn="ctr">
          <a:solidFill>
            <a:schemeClr val="phClr">
              <a:shade val="80000"/>
              <a:satMod val="110000"/>
            </a:schemeClr>
          </a:solidFill>
          <a:prstDash val="solid"/>
        </a:ln>
      </a:lnStyleLst>
      <a:effectStyleLst>
        <a:effectStyle>
          <a:effectLst>
            <a:outerShdw blurRad="40000" dist="20000" dir="5400000" rotWithShape="0">
              <a:srgbClr val="000000">
                <a:alpha val="38000"/>
              </a:srgbClr>
            </a:outerShdw>
          </a:effectLst>
        </a:effectStyle>
        <a:effectStyle>
          <a:effectLst>
            <a:outerShdw blurRad="63500" dist="25400" dir="5400000" rotWithShape="0">
              <a:srgbClr val="FFFFFF">
                <a:alpha val="50000"/>
              </a:srgbClr>
            </a:outerShdw>
            <a:reflection blurRad="63500" stA="20000" endPos="15000" dist="12700" dir="5400000" sy="-100000" rotWithShape="0"/>
          </a:effectLst>
        </a:effectStyle>
        <a:effectStyle>
          <a:effectLst>
            <a:reflection blurRad="127000" stA="25000" endPos="20000" dist="38100" dir="5400000" sy="-100000" rotWithShape="0"/>
          </a:effectLst>
          <a:scene3d>
            <a:camera prst="orthographicFront">
              <a:rot lat="0" lon="0" rev="0"/>
            </a:camera>
            <a:lightRig rig="balanced" dir="b">
              <a:rot lat="0" lon="0" rev="2700000"/>
            </a:lightRig>
          </a:scene3d>
          <a:sp3d>
            <a:bevelT w="38100" h="25400"/>
          </a:sp3d>
        </a:effectStyle>
      </a:effectStyleLst>
      <a:bgFillStyleLst>
        <a:solidFill>
          <a:schemeClr val="phClr"/>
        </a:solidFill>
        <a:gradFill rotWithShape="1">
          <a:gsLst>
            <a:gs pos="0">
              <a:schemeClr val="phClr"/>
            </a:gs>
            <a:gs pos="52000">
              <a:srgbClr val="D8D8D8"/>
            </a:gs>
            <a:gs pos="100000">
              <a:schemeClr val="phClr">
                <a:lumMod val="25000"/>
              </a:schemeClr>
            </a:gs>
          </a:gsLst>
          <a:path path="circle">
            <a:fillToRect t="-80000" r="80000" b="180000"/>
          </a:path>
        </a:gradFill>
        <a:gradFill rotWithShape="1">
          <a:gsLst>
            <a:gs pos="0">
              <a:schemeClr val="accent5"/>
            </a:gs>
            <a:gs pos="52000">
              <a:srgbClr val="D8D8D8"/>
            </a:gs>
            <a:gs pos="100000">
              <a:schemeClr val="phClr">
                <a:lumMod val="25000"/>
              </a:schemeClr>
            </a:gs>
          </a:gsLst>
          <a:path path="circle">
            <a:fillToRect t="-80000" r="80000" b="18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Air</Template>
  <TotalTime>4680</TotalTime>
  <Words>1107</Words>
  <Application>Microsoft Office PowerPoint</Application>
  <PresentationFormat>On-screen Show (4:3)</PresentationFormat>
  <Paragraphs>131</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Air</vt:lpstr>
      <vt:lpstr>2016 TENNESSEE  AIRPORT CAPITAL IMPROVEMENT ROUNDTABLES</vt:lpstr>
      <vt:lpstr>Airport Program Discussion Items</vt:lpstr>
      <vt:lpstr>Small Unmanned Aircraft Rule (Part 107)</vt:lpstr>
      <vt:lpstr>HIGHLIGHTS of FAA Policy on the Non-Aeronautical Use of Airport Hangars</vt:lpstr>
      <vt:lpstr>HIGHLIGHTS FAA Policy on the Non-Aeronautical Use of Airport Hangars</vt:lpstr>
      <vt:lpstr>Redaction of Private and Personal information on invoice backup Documents </vt:lpstr>
      <vt:lpstr>INVOICE SERVICE DATE COMPLIANCE</vt:lpstr>
      <vt:lpstr>Transportation Research Board Webinar</vt:lpstr>
      <vt:lpstr>AVIATION ECONOMIC IMPACT STUDY</vt:lpstr>
      <vt:lpstr>ACIP Update</vt:lpstr>
      <vt:lpstr>ACIP UPDATE</vt:lpstr>
      <vt:lpstr>ACIP UPDATE</vt:lpstr>
      <vt:lpstr>  2016 Tennessee  Airport Capital Improvement Roundtables</vt:lpstr>
    </vt:vector>
  </TitlesOfParts>
  <Company>CSSI,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Brian Caldwell</dc:creator>
  <cp:lastModifiedBy>B</cp:lastModifiedBy>
  <cp:revision>349</cp:revision>
  <dcterms:created xsi:type="dcterms:W3CDTF">2004-07-19T13:53:00Z</dcterms:created>
  <dcterms:modified xsi:type="dcterms:W3CDTF">2016-10-21T19:49:23Z</dcterms:modified>
</cp:coreProperties>
</file>