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 id="2147484007" r:id="rId2"/>
  </p:sldMasterIdLst>
  <p:notesMasterIdLst>
    <p:notesMasterId r:id="rId51"/>
  </p:notesMasterIdLst>
  <p:handoutMasterIdLst>
    <p:handoutMasterId r:id="rId52"/>
  </p:handoutMasterIdLst>
  <p:sldIdLst>
    <p:sldId id="430" r:id="rId3"/>
    <p:sldId id="494" r:id="rId4"/>
    <p:sldId id="477" r:id="rId5"/>
    <p:sldId id="496" r:id="rId6"/>
    <p:sldId id="495" r:id="rId7"/>
    <p:sldId id="498" r:id="rId8"/>
    <p:sldId id="499" r:id="rId9"/>
    <p:sldId id="497"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443" r:id="rId23"/>
    <p:sldId id="481" r:id="rId24"/>
    <p:sldId id="482" r:id="rId25"/>
    <p:sldId id="483" r:id="rId26"/>
    <p:sldId id="484" r:id="rId27"/>
    <p:sldId id="486" r:id="rId28"/>
    <p:sldId id="485" r:id="rId29"/>
    <p:sldId id="487" r:id="rId30"/>
    <p:sldId id="488" r:id="rId31"/>
    <p:sldId id="489" r:id="rId32"/>
    <p:sldId id="490" r:id="rId33"/>
    <p:sldId id="423" r:id="rId34"/>
    <p:sldId id="424" r:id="rId35"/>
    <p:sldId id="425" r:id="rId36"/>
    <p:sldId id="426" r:id="rId37"/>
    <p:sldId id="462" r:id="rId38"/>
    <p:sldId id="463" r:id="rId39"/>
    <p:sldId id="464" r:id="rId40"/>
    <p:sldId id="469" r:id="rId41"/>
    <p:sldId id="470" r:id="rId42"/>
    <p:sldId id="471" r:id="rId43"/>
    <p:sldId id="472" r:id="rId44"/>
    <p:sldId id="473" r:id="rId45"/>
    <p:sldId id="474" r:id="rId46"/>
    <p:sldId id="475" r:id="rId47"/>
    <p:sldId id="476" r:id="rId48"/>
    <p:sldId id="513" r:id="rId49"/>
    <p:sldId id="514" r:id="rId50"/>
  </p:sldIdLst>
  <p:sldSz cx="9144000" cy="6858000" type="screen4x3"/>
  <p:notesSz cx="6997700" cy="92837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DADA"/>
    <a:srgbClr val="F3F3F3"/>
    <a:srgbClr val="A162D0"/>
    <a:srgbClr val="FF0000"/>
    <a:srgbClr val="0000FF"/>
    <a:srgbClr val="000000"/>
    <a:srgbClr val="FF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914" autoAdjust="0"/>
    <p:restoredTop sz="82265" autoAdjust="0"/>
  </p:normalViewPr>
  <p:slideViewPr>
    <p:cSldViewPr>
      <p:cViewPr>
        <p:scale>
          <a:sx n="80" d="100"/>
          <a:sy n="80" d="100"/>
        </p:scale>
        <p:origin x="-63" y="-9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794" y="-90"/>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1" y="0"/>
            <a:ext cx="3032867" cy="462596"/>
          </a:xfrm>
          <a:prstGeom prst="rect">
            <a:avLst/>
          </a:prstGeom>
          <a:noFill/>
          <a:ln w="12700" cap="sq">
            <a:noFill/>
            <a:miter lim="800000"/>
            <a:headEnd type="none" w="sm" len="sm"/>
            <a:tailEnd type="none" w="sm" len="sm"/>
          </a:ln>
          <a:effectLst/>
        </p:spPr>
        <p:txBody>
          <a:bodyPr vert="horz" wrap="square" lIns="92696" tIns="46347" rIns="92696" bIns="46347" numCol="1" anchor="t" anchorCtr="0" compatLnSpc="1">
            <a:prstTxWarp prst="textNoShape">
              <a:avLst/>
            </a:prstTxWarp>
          </a:bodyPr>
          <a:lstStyle>
            <a:lvl1pPr algn="l" defTabSz="926901">
              <a:defRPr sz="1200">
                <a:latin typeface="Monotype Corsiva" pitchFamily="66" charset="0"/>
              </a:defRPr>
            </a:lvl1pPr>
          </a:lstStyle>
          <a:p>
            <a:pPr>
              <a:defRPr/>
            </a:pPr>
            <a:endParaRPr lang="en-US"/>
          </a:p>
        </p:txBody>
      </p:sp>
      <p:sp>
        <p:nvSpPr>
          <p:cNvPr id="265219" name="Rectangle 3"/>
          <p:cNvSpPr>
            <a:spLocks noGrp="1" noChangeArrowheads="1"/>
          </p:cNvSpPr>
          <p:nvPr>
            <p:ph type="dt" sz="quarter" idx="1"/>
          </p:nvPr>
        </p:nvSpPr>
        <p:spPr bwMode="auto">
          <a:xfrm>
            <a:off x="3964834" y="0"/>
            <a:ext cx="3032866" cy="462596"/>
          </a:xfrm>
          <a:prstGeom prst="rect">
            <a:avLst/>
          </a:prstGeom>
          <a:noFill/>
          <a:ln w="12700" cap="sq">
            <a:noFill/>
            <a:miter lim="800000"/>
            <a:headEnd type="none" w="sm" len="sm"/>
            <a:tailEnd type="none" w="sm" len="sm"/>
          </a:ln>
          <a:effectLst/>
        </p:spPr>
        <p:txBody>
          <a:bodyPr vert="horz" wrap="square" lIns="92696" tIns="46347" rIns="92696" bIns="46347" numCol="1" anchor="t" anchorCtr="0" compatLnSpc="1">
            <a:prstTxWarp prst="textNoShape">
              <a:avLst/>
            </a:prstTxWarp>
          </a:bodyPr>
          <a:lstStyle>
            <a:lvl1pPr algn="r" defTabSz="926901">
              <a:defRPr sz="1200">
                <a:latin typeface="Monotype Corsiva" pitchFamily="66" charset="0"/>
              </a:defRPr>
            </a:lvl1pPr>
          </a:lstStyle>
          <a:p>
            <a:pPr>
              <a:defRPr/>
            </a:pPr>
            <a:endParaRPr lang="en-US"/>
          </a:p>
        </p:txBody>
      </p:sp>
      <p:sp>
        <p:nvSpPr>
          <p:cNvPr id="265220" name="Rectangle 4"/>
          <p:cNvSpPr>
            <a:spLocks noGrp="1" noChangeArrowheads="1"/>
          </p:cNvSpPr>
          <p:nvPr>
            <p:ph type="ftr" sz="quarter" idx="2"/>
          </p:nvPr>
        </p:nvSpPr>
        <p:spPr bwMode="auto">
          <a:xfrm>
            <a:off x="1" y="8843361"/>
            <a:ext cx="3032867" cy="462595"/>
          </a:xfrm>
          <a:prstGeom prst="rect">
            <a:avLst/>
          </a:prstGeom>
          <a:noFill/>
          <a:ln w="12700" cap="sq">
            <a:noFill/>
            <a:miter lim="800000"/>
            <a:headEnd type="none" w="sm" len="sm"/>
            <a:tailEnd type="none" w="sm" len="sm"/>
          </a:ln>
          <a:effectLst/>
        </p:spPr>
        <p:txBody>
          <a:bodyPr vert="horz" wrap="square" lIns="92696" tIns="46347" rIns="92696" bIns="46347" numCol="1" anchor="b" anchorCtr="0" compatLnSpc="1">
            <a:prstTxWarp prst="textNoShape">
              <a:avLst/>
            </a:prstTxWarp>
          </a:bodyPr>
          <a:lstStyle>
            <a:lvl1pPr algn="l" defTabSz="926901">
              <a:defRPr sz="1200">
                <a:latin typeface="Monotype Corsiva" pitchFamily="66" charset="0"/>
              </a:defRPr>
            </a:lvl1pPr>
          </a:lstStyle>
          <a:p>
            <a:pPr>
              <a:defRPr/>
            </a:pPr>
            <a:endParaRPr lang="en-US"/>
          </a:p>
        </p:txBody>
      </p:sp>
      <p:sp>
        <p:nvSpPr>
          <p:cNvPr id="265221" name="Rectangle 5"/>
          <p:cNvSpPr>
            <a:spLocks noGrp="1" noChangeArrowheads="1"/>
          </p:cNvSpPr>
          <p:nvPr>
            <p:ph type="sldNum" sz="quarter" idx="3"/>
          </p:nvPr>
        </p:nvSpPr>
        <p:spPr bwMode="auto">
          <a:xfrm>
            <a:off x="3964834" y="8843361"/>
            <a:ext cx="3032866" cy="462595"/>
          </a:xfrm>
          <a:prstGeom prst="rect">
            <a:avLst/>
          </a:prstGeom>
          <a:noFill/>
          <a:ln w="12700" cap="sq">
            <a:noFill/>
            <a:miter lim="800000"/>
            <a:headEnd type="none" w="sm" len="sm"/>
            <a:tailEnd type="none" w="sm" len="sm"/>
          </a:ln>
          <a:effectLst/>
        </p:spPr>
        <p:txBody>
          <a:bodyPr vert="horz" wrap="square" lIns="92696" tIns="46347" rIns="92696" bIns="46347" numCol="1" anchor="b" anchorCtr="0" compatLnSpc="1">
            <a:prstTxWarp prst="textNoShape">
              <a:avLst/>
            </a:prstTxWarp>
          </a:bodyPr>
          <a:lstStyle>
            <a:lvl1pPr algn="r" defTabSz="926901">
              <a:defRPr sz="1200">
                <a:latin typeface="Monotype Corsiva" pitchFamily="66" charset="0"/>
              </a:defRPr>
            </a:lvl1pPr>
          </a:lstStyle>
          <a:p>
            <a:pPr>
              <a:defRPr/>
            </a:pPr>
            <a:fld id="{C019C1EA-9522-4B8A-B892-A55F781F3591}" type="slidenum">
              <a:rPr lang="en-US"/>
              <a:pPr>
                <a:defRPr/>
              </a:pPr>
              <a:t>‹#›</a:t>
            </a:fld>
            <a:endParaRPr lang="en-US"/>
          </a:p>
        </p:txBody>
      </p:sp>
    </p:spTree>
    <p:extLst>
      <p:ext uri="{BB962C8B-B14F-4D97-AF65-F5344CB8AC3E}">
        <p14:creationId xmlns:p14="http://schemas.microsoft.com/office/powerpoint/2010/main" val="297036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1" y="0"/>
            <a:ext cx="3032867" cy="46577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l" defTabSz="926901">
              <a:defRPr sz="1200">
                <a:latin typeface="Times New Roman" pitchFamily="18" charset="0"/>
              </a:defRPr>
            </a:lvl1pPr>
          </a:lstStyle>
          <a:p>
            <a:pPr>
              <a:defRPr/>
            </a:pPr>
            <a:endParaRPr lang="en-US"/>
          </a:p>
        </p:txBody>
      </p:sp>
      <p:sp>
        <p:nvSpPr>
          <p:cNvPr id="84995" name="Rectangle 3"/>
          <p:cNvSpPr>
            <a:spLocks noGrp="1" noChangeArrowheads="1"/>
          </p:cNvSpPr>
          <p:nvPr>
            <p:ph type="dt" idx="1"/>
          </p:nvPr>
        </p:nvSpPr>
        <p:spPr bwMode="auto">
          <a:xfrm>
            <a:off x="3963243" y="0"/>
            <a:ext cx="3032867" cy="46577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r" defTabSz="926901">
              <a:defRPr sz="1200">
                <a:latin typeface="Times New Roman" pitchFamily="18"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1" y="8816336"/>
            <a:ext cx="3032867" cy="465775"/>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l" defTabSz="926901">
              <a:defRPr sz="1200">
                <a:latin typeface="Times New Roman" pitchFamily="18" charset="0"/>
              </a:defRPr>
            </a:lvl1pPr>
          </a:lstStyle>
          <a:p>
            <a:pPr>
              <a:defRPr/>
            </a:pPr>
            <a:endParaRPr lang="en-US"/>
          </a:p>
        </p:txBody>
      </p:sp>
      <p:sp>
        <p:nvSpPr>
          <p:cNvPr id="84999" name="Rectangle 7"/>
          <p:cNvSpPr>
            <a:spLocks noGrp="1" noChangeArrowheads="1"/>
          </p:cNvSpPr>
          <p:nvPr>
            <p:ph type="sldNum" sz="quarter" idx="5"/>
          </p:nvPr>
        </p:nvSpPr>
        <p:spPr bwMode="auto">
          <a:xfrm>
            <a:off x="3963243" y="8816336"/>
            <a:ext cx="3032867" cy="465775"/>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r" defTabSz="926901">
              <a:defRPr sz="1200">
                <a:latin typeface="Times New Roman" pitchFamily="18" charset="0"/>
              </a:defRPr>
            </a:lvl1pPr>
          </a:lstStyle>
          <a:p>
            <a:pPr>
              <a:defRPr/>
            </a:pPr>
            <a:fld id="{2C9CA64C-8CC8-4859-95FA-8140891B0EEA}" type="slidenum">
              <a:rPr lang="en-US"/>
              <a:pPr>
                <a:defRPr/>
              </a:pPr>
              <a:t>‹#›</a:t>
            </a:fld>
            <a:endParaRPr lang="en-US"/>
          </a:p>
        </p:txBody>
      </p:sp>
    </p:spTree>
    <p:extLst>
      <p:ext uri="{BB962C8B-B14F-4D97-AF65-F5344CB8AC3E}">
        <p14:creationId xmlns:p14="http://schemas.microsoft.com/office/powerpoint/2010/main" val="2789433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1566FC5-7857-4CC6-9B5D-8C26104EC934}" type="slidenum">
              <a:rPr lang="en-US" smtClean="0"/>
              <a:pPr/>
              <a:t>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30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31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24</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27</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a:xfrm>
            <a:off x="2667000" y="381000"/>
            <a:ext cx="6324600" cy="1470025"/>
          </a:xfrm>
        </p:spPr>
        <p:txBody>
          <a:bodyPr/>
          <a:lstStyle>
            <a:lvl1pPr>
              <a:defRPr/>
            </a:lvl1pPr>
          </a:lstStyle>
          <a:p>
            <a:r>
              <a:rPr lang="en-US"/>
              <a:t>Click to edit Master title style</a:t>
            </a:r>
          </a:p>
        </p:txBody>
      </p:sp>
      <p:sp>
        <p:nvSpPr>
          <p:cNvPr id="464899"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A879484-416D-4D98-8032-0F39560AA5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0D8F3-FD31-4659-972E-FAC29C31CA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84F2C5-4D0E-4696-A148-328DA8771A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0" y="2819400"/>
            <a:ext cx="6781800" cy="33067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F9D4C-24D3-4D1B-BA48-DECDD2B39B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5F23551-A98D-4774-8490-21809820D2A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879484-416D-4D98-8032-0F39560AA547}" type="slidenum">
              <a:rPr lang="en-US" smtClean="0"/>
              <a:pPr>
                <a:defRPr/>
              </a:pPr>
              <a:t>‹#›</a:t>
            </a:fld>
            <a:endParaRPr lang="en-US"/>
          </a:p>
        </p:txBody>
      </p:sp>
    </p:spTree>
    <p:extLst>
      <p:ext uri="{BB962C8B-B14F-4D97-AF65-F5344CB8AC3E}">
        <p14:creationId xmlns:p14="http://schemas.microsoft.com/office/powerpoint/2010/main" val="12129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C7AE7A-FC2C-4055-9FCF-9D1D28218D07}" type="slidenum">
              <a:rPr lang="en-US" smtClean="0"/>
              <a:pPr>
                <a:defRPr/>
              </a:pPr>
              <a:t>‹#›</a:t>
            </a:fld>
            <a:endParaRPr lang="en-US"/>
          </a:p>
        </p:txBody>
      </p:sp>
    </p:spTree>
    <p:extLst>
      <p:ext uri="{BB962C8B-B14F-4D97-AF65-F5344CB8AC3E}">
        <p14:creationId xmlns:p14="http://schemas.microsoft.com/office/powerpoint/2010/main" val="64098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3EC9F6-EB70-45CA-91C6-AF01F2DBD782}" type="slidenum">
              <a:rPr lang="en-US" smtClean="0"/>
              <a:pPr>
                <a:defRPr/>
              </a:pPr>
              <a:t>‹#›</a:t>
            </a:fld>
            <a:endParaRPr lang="en-US"/>
          </a:p>
        </p:txBody>
      </p:sp>
    </p:spTree>
    <p:extLst>
      <p:ext uri="{BB962C8B-B14F-4D97-AF65-F5344CB8AC3E}">
        <p14:creationId xmlns:p14="http://schemas.microsoft.com/office/powerpoint/2010/main" val="22161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19ADBF-33B2-43A3-846E-364880022164}" type="slidenum">
              <a:rPr lang="en-US" smtClean="0"/>
              <a:pPr>
                <a:defRPr/>
              </a:pPr>
              <a:t>‹#›</a:t>
            </a:fld>
            <a:endParaRPr lang="en-US"/>
          </a:p>
        </p:txBody>
      </p:sp>
    </p:spTree>
    <p:extLst>
      <p:ext uri="{BB962C8B-B14F-4D97-AF65-F5344CB8AC3E}">
        <p14:creationId xmlns:p14="http://schemas.microsoft.com/office/powerpoint/2010/main" val="406130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0E8F58E-7959-4278-B134-9DFABA049B79}" type="slidenum">
              <a:rPr lang="en-US" smtClean="0"/>
              <a:pPr>
                <a:defRPr/>
              </a:pPr>
              <a:t>‹#›</a:t>
            </a:fld>
            <a:endParaRPr lang="en-US"/>
          </a:p>
        </p:txBody>
      </p:sp>
    </p:spTree>
    <p:extLst>
      <p:ext uri="{BB962C8B-B14F-4D97-AF65-F5344CB8AC3E}">
        <p14:creationId xmlns:p14="http://schemas.microsoft.com/office/powerpoint/2010/main" val="314538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CBF6FF-CA75-490B-9ADD-865E4F4F7F6D}" type="slidenum">
              <a:rPr lang="en-US" smtClean="0"/>
              <a:pPr>
                <a:defRPr/>
              </a:pPr>
              <a:t>‹#›</a:t>
            </a:fld>
            <a:endParaRPr lang="en-US"/>
          </a:p>
        </p:txBody>
      </p:sp>
    </p:spTree>
    <p:extLst>
      <p:ext uri="{BB962C8B-B14F-4D97-AF65-F5344CB8AC3E}">
        <p14:creationId xmlns:p14="http://schemas.microsoft.com/office/powerpoint/2010/main" val="6698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7AE7A-FC2C-4055-9FCF-9D1D28218D0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44BFC7-D4E6-415B-84E8-AD7FFC4F9F84}" type="slidenum">
              <a:rPr lang="en-US" smtClean="0"/>
              <a:pPr>
                <a:defRPr/>
              </a:pPr>
              <a:t>‹#›</a:t>
            </a:fld>
            <a:endParaRPr lang="en-US"/>
          </a:p>
        </p:txBody>
      </p:sp>
    </p:spTree>
    <p:extLst>
      <p:ext uri="{BB962C8B-B14F-4D97-AF65-F5344CB8AC3E}">
        <p14:creationId xmlns:p14="http://schemas.microsoft.com/office/powerpoint/2010/main" val="2245282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8CA86B-BFF6-40B1-B915-A7D7BD044DC5}" type="slidenum">
              <a:rPr lang="en-US" smtClean="0"/>
              <a:pPr>
                <a:defRPr/>
              </a:pPr>
              <a:t>‹#›</a:t>
            </a:fld>
            <a:endParaRPr lang="en-US"/>
          </a:p>
        </p:txBody>
      </p:sp>
    </p:spTree>
    <p:extLst>
      <p:ext uri="{BB962C8B-B14F-4D97-AF65-F5344CB8AC3E}">
        <p14:creationId xmlns:p14="http://schemas.microsoft.com/office/powerpoint/2010/main" val="2950048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1F2C1C-CB3A-48C7-BB7F-E3ABD48A4FEE}" type="slidenum">
              <a:rPr lang="en-US" smtClean="0"/>
              <a:pPr>
                <a:defRPr/>
              </a:pPr>
              <a:t>‹#›</a:t>
            </a:fld>
            <a:endParaRPr lang="en-US"/>
          </a:p>
        </p:txBody>
      </p:sp>
    </p:spTree>
    <p:extLst>
      <p:ext uri="{BB962C8B-B14F-4D97-AF65-F5344CB8AC3E}">
        <p14:creationId xmlns:p14="http://schemas.microsoft.com/office/powerpoint/2010/main" val="2508348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80D8F3-FD31-4659-972E-FAC29C31CA72}" type="slidenum">
              <a:rPr lang="en-US" smtClean="0"/>
              <a:pPr>
                <a:defRPr/>
              </a:pPr>
              <a:t>‹#›</a:t>
            </a:fld>
            <a:endParaRPr lang="en-US"/>
          </a:p>
        </p:txBody>
      </p:sp>
    </p:spTree>
    <p:extLst>
      <p:ext uri="{BB962C8B-B14F-4D97-AF65-F5344CB8AC3E}">
        <p14:creationId xmlns:p14="http://schemas.microsoft.com/office/powerpoint/2010/main" val="3784742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84F2C5-4D0E-4696-A148-328DA8771A1C}" type="slidenum">
              <a:rPr lang="en-US" smtClean="0"/>
              <a:pPr>
                <a:defRPr/>
              </a:pPr>
              <a:t>‹#›</a:t>
            </a:fld>
            <a:endParaRPr lang="en-US"/>
          </a:p>
        </p:txBody>
      </p:sp>
    </p:spTree>
    <p:extLst>
      <p:ext uri="{BB962C8B-B14F-4D97-AF65-F5344CB8AC3E}">
        <p14:creationId xmlns:p14="http://schemas.microsoft.com/office/powerpoint/2010/main" val="195609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0" y="2819400"/>
            <a:ext cx="6781800" cy="33067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F9D4C-24D3-4D1B-BA48-DECDD2B39B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EC9F6-EB70-45CA-91C6-AF01F2DBD7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19ADBF-33B2-43A3-846E-3648800221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E8F58E-7959-4278-B134-9DFABA049B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CBF6FF-CA75-490B-9ADD-865E4F4F7F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4BFC7-D4E6-415B-84E8-AD7FFC4F9F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CA86B-BFF6-40B1-B915-A7D7BD044D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F2C1C-CB3A-48C7-BB7F-E3ABD48A4F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3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a:defRPr/>
            </a:pPr>
            <a:endParaRPr lang="en-US"/>
          </a:p>
        </p:txBody>
      </p:sp>
      <p:sp>
        <p:nvSpPr>
          <p:cNvPr id="463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463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9A384D5-D537-4E86-A4B4-D9C78C0ACF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80"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A384D5-D537-4E86-A4B4-D9C78C0ACF0A}" type="slidenum">
              <a:rPr lang="en-US" smtClean="0"/>
              <a:pPr>
                <a:defRPr/>
              </a:pPr>
              <a:t>‹#›</a:t>
            </a:fld>
            <a:endParaRPr lang="en-US"/>
          </a:p>
        </p:txBody>
      </p:sp>
    </p:spTree>
    <p:extLst>
      <p:ext uri="{BB962C8B-B14F-4D97-AF65-F5344CB8AC3E}">
        <p14:creationId xmlns:p14="http://schemas.microsoft.com/office/powerpoint/2010/main" val="100528842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5.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tn.gov/tdot/section/local-programs" TargetMode="External"/><Relationship Id="rId2" Type="http://schemas.openxmlformats.org/officeDocument/2006/relationships/hyperlink" Target="http://www.tn.gov/tdot/section/civil-rights"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www.tn.gov/tdot/topic/small-business"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hyperlink" Target="http://www.tn.gov/tdot/topic/small-business"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00401" y="2448049"/>
            <a:ext cx="2743200" cy="2133424"/>
          </a:xfrm>
          <a:prstGeom prst="rect">
            <a:avLst/>
          </a:prstGeom>
          <a:noFill/>
          <a:ln w="22225">
            <a:no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082" y="523876"/>
            <a:ext cx="3539836" cy="1452055"/>
          </a:xfrm>
          <a:prstGeom prst="rect">
            <a:avLst/>
          </a:prstGeom>
        </p:spPr>
      </p:pic>
      <p:sp>
        <p:nvSpPr>
          <p:cNvPr id="4" name="Minus 3"/>
          <p:cNvSpPr/>
          <p:nvPr/>
        </p:nvSpPr>
        <p:spPr>
          <a:xfrm>
            <a:off x="76200" y="2057400"/>
            <a:ext cx="8991600" cy="269335"/>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4953000"/>
            <a:ext cx="6477000" cy="707886"/>
          </a:xfrm>
          <a:prstGeom prst="rect">
            <a:avLst/>
          </a:prstGeom>
          <a:noFill/>
        </p:spPr>
        <p:txBody>
          <a:bodyPr wrap="square" rtlCol="0">
            <a:spAutoFit/>
          </a:bodyPr>
          <a:lstStyle/>
          <a:p>
            <a:r>
              <a:rPr lang="en-US" sz="2000" b="1" dirty="0" smtClean="0">
                <a:solidFill>
                  <a:srgbClr val="002060"/>
                </a:solidFill>
              </a:rPr>
              <a:t>Assistance for Local </a:t>
            </a:r>
            <a:r>
              <a:rPr lang="en-US" sz="2000" b="1" dirty="0">
                <a:solidFill>
                  <a:srgbClr val="002060"/>
                </a:solidFill>
              </a:rPr>
              <a:t>Government entities in meeting their Civil Rights compliance requirements</a:t>
            </a:r>
          </a:p>
        </p:txBody>
      </p:sp>
    </p:spTree>
    <p:custDataLst>
      <p:tags r:id="rId1"/>
    </p:custDataLst>
  </p:cSld>
  <p:clrMapOvr>
    <a:masterClrMapping/>
  </p:clrMapOvr>
  <p:transition spd="slow" advTm="3184">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10</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533400" y="1066800"/>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Dissemination of Policy</a:t>
            </a:r>
            <a:endParaRPr lang="en-US" dirty="0" smtClean="0"/>
          </a:p>
        </p:txBody>
      </p:sp>
      <p:sp>
        <p:nvSpPr>
          <p:cNvPr id="7" name="Rectangle 3"/>
          <p:cNvSpPr txBox="1">
            <a:spLocks noChangeArrowheads="1"/>
          </p:cNvSpPr>
          <p:nvPr/>
        </p:nvSpPr>
        <p:spPr>
          <a:xfrm>
            <a:off x="876300" y="2209800"/>
            <a:ext cx="7772400" cy="43783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10000"/>
              </a:lnSpc>
              <a:spcAft>
                <a:spcPts val="0"/>
              </a:spcAft>
              <a:buFont typeface="Arial" panose="020B0604020202020204" pitchFamily="34" charset="0"/>
              <a:buNone/>
            </a:pPr>
            <a:r>
              <a:rPr lang="en-US" sz="2200" smtClean="0"/>
              <a:t>	All members of the contractor’s staff who are authorized to hire, supervise, promote and discharge employees will:</a:t>
            </a:r>
          </a:p>
          <a:p>
            <a:pPr lvl="1" fontAlgn="auto">
              <a:lnSpc>
                <a:spcPct val="110000"/>
              </a:lnSpc>
              <a:spcAft>
                <a:spcPts val="0"/>
              </a:spcAft>
            </a:pPr>
            <a:r>
              <a:rPr lang="en-US" sz="2200" smtClean="0"/>
              <a:t>Know, fully adhere to, and implement the contractor’s EEO Policy in all employment actions.</a:t>
            </a:r>
          </a:p>
          <a:p>
            <a:pPr lvl="1" fontAlgn="auto">
              <a:lnSpc>
                <a:spcPct val="110000"/>
              </a:lnSpc>
              <a:spcAft>
                <a:spcPts val="0"/>
              </a:spcAft>
            </a:pPr>
            <a:r>
              <a:rPr lang="en-US" sz="2200" smtClean="0"/>
              <a:t>Receive EEO training from EEO Officer within 30 days of reporting to duty.</a:t>
            </a:r>
          </a:p>
          <a:p>
            <a:pPr lvl="1" fontAlgn="auto">
              <a:lnSpc>
                <a:spcPct val="110000"/>
              </a:lnSpc>
              <a:spcAft>
                <a:spcPts val="0"/>
              </a:spcAft>
            </a:pPr>
            <a:r>
              <a:rPr lang="en-US" sz="2200" smtClean="0"/>
              <a:t>Attend EEO meetings prior to start of each project and once every six months.</a:t>
            </a:r>
          </a:p>
          <a:p>
            <a:pPr lvl="1" fontAlgn="auto">
              <a:lnSpc>
                <a:spcPct val="110000"/>
              </a:lnSpc>
              <a:spcAft>
                <a:spcPts val="0"/>
              </a:spcAft>
            </a:pPr>
            <a:r>
              <a:rPr lang="en-US" sz="2200" smtClean="0"/>
              <a:t>Receive instruction on locating/hiring minority applicants.</a:t>
            </a:r>
          </a:p>
          <a:p>
            <a:pPr lvl="1" fontAlgn="auto">
              <a:lnSpc>
                <a:spcPct val="110000"/>
              </a:lnSpc>
              <a:spcAft>
                <a:spcPts val="0"/>
              </a:spcAft>
            </a:pPr>
            <a:r>
              <a:rPr lang="en-US" sz="2200" smtClean="0"/>
              <a:t>Ensure posting of contractor’s EEO Policy.</a:t>
            </a:r>
          </a:p>
          <a:p>
            <a:pPr lvl="1" fontAlgn="auto">
              <a:lnSpc>
                <a:spcPct val="110000"/>
              </a:lnSpc>
              <a:spcAft>
                <a:spcPts val="0"/>
              </a:spcAft>
            </a:pPr>
            <a:r>
              <a:rPr lang="en-US" sz="2200" smtClean="0"/>
              <a:t>Bring the contractor’s EEO Policy to the attention of employees by means of meetings, employee handbooks , postings, etc.</a:t>
            </a:r>
          </a:p>
          <a:p>
            <a:pPr lvl="1" fontAlgn="auto">
              <a:lnSpc>
                <a:spcPct val="110000"/>
              </a:lnSpc>
              <a:spcAft>
                <a:spcPts val="0"/>
              </a:spcAft>
              <a:buFont typeface="Wingdings" pitchFamily="2" charset="2"/>
              <a:buNone/>
            </a:pPr>
            <a:endParaRPr lang="en-US" sz="2200" dirty="0" smtClean="0"/>
          </a:p>
        </p:txBody>
      </p:sp>
      <p:pic>
        <p:nvPicPr>
          <p:cNvPr id="8" name="Picture 4" descr="MCj03983830000[1]"/>
          <p:cNvPicPr>
            <a:picLocks noChangeAspect="1" noChangeArrowheads="1"/>
          </p:cNvPicPr>
          <p:nvPr/>
        </p:nvPicPr>
        <p:blipFill>
          <a:blip r:embed="rId2" cstate="print"/>
          <a:srcRect/>
          <a:stretch>
            <a:fillRect/>
          </a:stretch>
        </p:blipFill>
        <p:spPr bwMode="auto">
          <a:xfrm>
            <a:off x="3810000" y="125413"/>
            <a:ext cx="1905000" cy="1168400"/>
          </a:xfrm>
          <a:prstGeom prst="rect">
            <a:avLst/>
          </a:prstGeom>
          <a:noFill/>
          <a:ln w="9525">
            <a:noFill/>
            <a:miter lim="800000"/>
            <a:headEnd/>
            <a:tailEnd/>
          </a:ln>
        </p:spPr>
      </p:pic>
    </p:spTree>
    <p:extLst>
      <p:ext uri="{BB962C8B-B14F-4D97-AF65-F5344CB8AC3E}">
        <p14:creationId xmlns:p14="http://schemas.microsoft.com/office/powerpoint/2010/main" val="92771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11</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838200" y="1752600"/>
            <a:ext cx="8235950" cy="4724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buClr>
                <a:schemeClr val="tx1"/>
              </a:buClr>
              <a:buFont typeface="Wingdings" pitchFamily="2" charset="2"/>
              <a:buChar char="Æ"/>
            </a:pPr>
            <a:endParaRPr lang="en-US" sz="2300" smtClean="0"/>
          </a:p>
          <a:p>
            <a:pPr fontAlgn="auto">
              <a:lnSpc>
                <a:spcPct val="120000"/>
              </a:lnSpc>
              <a:spcAft>
                <a:spcPts val="0"/>
              </a:spcAft>
              <a:buClr>
                <a:schemeClr val="tx1"/>
              </a:buClr>
              <a:buFont typeface="Wingdings" pitchFamily="2" charset="2"/>
              <a:buChar char="Æ"/>
            </a:pPr>
            <a:r>
              <a:rPr lang="en-US" sz="2600" smtClean="0"/>
              <a:t>Advertisements will be placed in publications having a large circulation among minority and female groups;</a:t>
            </a:r>
          </a:p>
          <a:p>
            <a:pPr fontAlgn="auto">
              <a:lnSpc>
                <a:spcPct val="120000"/>
              </a:lnSpc>
              <a:spcAft>
                <a:spcPts val="0"/>
              </a:spcAft>
            </a:pPr>
            <a:endParaRPr lang="en-US" sz="2600" smtClean="0"/>
          </a:p>
          <a:p>
            <a:pPr fontAlgn="auto">
              <a:lnSpc>
                <a:spcPct val="120000"/>
              </a:lnSpc>
              <a:spcAft>
                <a:spcPts val="0"/>
              </a:spcAft>
              <a:buClr>
                <a:schemeClr val="tx1"/>
              </a:buClr>
              <a:buFont typeface="Wingdings" pitchFamily="2" charset="2"/>
              <a:buChar char="Æ"/>
            </a:pPr>
            <a:r>
              <a:rPr lang="en-US" sz="2600" smtClean="0"/>
              <a:t>Systematic and direct recruitment will be conducted through public and private employee referral sources likely to yield qualified minority and female applicants;</a:t>
            </a:r>
          </a:p>
          <a:p>
            <a:pPr fontAlgn="auto">
              <a:lnSpc>
                <a:spcPct val="120000"/>
              </a:lnSpc>
              <a:spcAft>
                <a:spcPts val="0"/>
              </a:spcAft>
            </a:pPr>
            <a:endParaRPr lang="en-US" sz="2600" smtClean="0"/>
          </a:p>
          <a:p>
            <a:pPr fontAlgn="auto">
              <a:lnSpc>
                <a:spcPct val="120000"/>
              </a:lnSpc>
              <a:spcAft>
                <a:spcPts val="0"/>
              </a:spcAft>
              <a:buClr>
                <a:schemeClr val="tx1"/>
              </a:buClr>
              <a:buFont typeface="Wingdings" pitchFamily="2" charset="2"/>
              <a:buChar char="Æ"/>
            </a:pPr>
            <a:r>
              <a:rPr lang="en-US" sz="2600" smtClean="0"/>
              <a:t>Sources that will refer minority and female applicants directly to the contractor for employment consideration will be identified and referral procedures established;</a:t>
            </a:r>
          </a:p>
          <a:p>
            <a:pPr fontAlgn="auto">
              <a:lnSpc>
                <a:spcPct val="120000"/>
              </a:lnSpc>
              <a:spcAft>
                <a:spcPts val="0"/>
              </a:spcAft>
            </a:pPr>
            <a:endParaRPr lang="en-US" sz="2600" smtClean="0"/>
          </a:p>
          <a:p>
            <a:pPr fontAlgn="auto">
              <a:lnSpc>
                <a:spcPct val="120000"/>
              </a:lnSpc>
              <a:spcAft>
                <a:spcPts val="0"/>
              </a:spcAft>
              <a:buClr>
                <a:schemeClr val="tx1"/>
              </a:buClr>
              <a:buFont typeface="Wingdings" pitchFamily="2" charset="2"/>
              <a:buChar char="Æ"/>
            </a:pPr>
            <a:r>
              <a:rPr lang="en-US" sz="2600" smtClean="0"/>
              <a:t>Present employees will be encouraged to refer minority and female applicants.</a:t>
            </a:r>
            <a:endParaRPr lang="en-US" sz="2600" dirty="0" smtClean="0"/>
          </a:p>
        </p:txBody>
      </p:sp>
      <p:pic>
        <p:nvPicPr>
          <p:cNvPr id="7" name="Picture 3" descr="j0301328[1]"/>
          <p:cNvPicPr>
            <a:picLocks noChangeAspect="1" noChangeArrowheads="1"/>
          </p:cNvPicPr>
          <p:nvPr/>
        </p:nvPicPr>
        <p:blipFill>
          <a:blip r:embed="rId2" cstate="print"/>
          <a:srcRect/>
          <a:stretch>
            <a:fillRect/>
          </a:stretch>
        </p:blipFill>
        <p:spPr bwMode="auto">
          <a:xfrm>
            <a:off x="609600" y="295275"/>
            <a:ext cx="2090737" cy="1708150"/>
          </a:xfrm>
          <a:prstGeom prst="rect">
            <a:avLst/>
          </a:prstGeom>
          <a:noFill/>
          <a:ln w="9525">
            <a:noFill/>
            <a:miter lim="800000"/>
            <a:headEnd/>
            <a:tailEnd/>
          </a:ln>
        </p:spPr>
      </p:pic>
      <p:sp>
        <p:nvSpPr>
          <p:cNvPr id="8" name="TextBox 7"/>
          <p:cNvSpPr txBox="1"/>
          <p:nvPr/>
        </p:nvSpPr>
        <p:spPr>
          <a:xfrm>
            <a:off x="2438400" y="304800"/>
            <a:ext cx="6248400" cy="2111347"/>
          </a:xfrm>
          <a:prstGeom prst="rect">
            <a:avLst/>
          </a:prstGeom>
          <a:noFill/>
        </p:spPr>
        <p:txBody>
          <a:bodyPr wrap="square" rtlCol="0">
            <a:spAutoFit/>
          </a:bodyPr>
          <a:lstStyle/>
          <a:p>
            <a:pPr eaLnBrk="1" hangingPunct="1">
              <a:lnSpc>
                <a:spcPct val="80000"/>
              </a:lnSpc>
              <a:buClr>
                <a:schemeClr val="tx1"/>
              </a:buClr>
            </a:pPr>
            <a:endParaRPr lang="en-US" sz="2800" dirty="0"/>
          </a:p>
          <a:p>
            <a:pPr eaLnBrk="1" hangingPunct="1">
              <a:lnSpc>
                <a:spcPct val="80000"/>
              </a:lnSpc>
              <a:buClr>
                <a:schemeClr val="tx1"/>
              </a:buClr>
            </a:pPr>
            <a:r>
              <a:rPr lang="en-US" sz="3200" dirty="0">
                <a:latin typeface="+mj-lt"/>
              </a:rPr>
              <a:t>RECRUITMENT</a:t>
            </a:r>
          </a:p>
          <a:p>
            <a:pPr eaLnBrk="1" hangingPunct="1">
              <a:lnSpc>
                <a:spcPct val="80000"/>
              </a:lnSpc>
              <a:buClr>
                <a:schemeClr val="tx1"/>
              </a:buClr>
            </a:pPr>
            <a:r>
              <a:rPr lang="en-US" sz="3200" dirty="0">
                <a:latin typeface="+mj-lt"/>
              </a:rPr>
              <a:t>“An Equal Opportunity Employer”</a:t>
            </a:r>
          </a:p>
          <a:p>
            <a:endParaRPr lang="en-US" sz="3200" dirty="0">
              <a:latin typeface="+mj-lt"/>
            </a:endParaRPr>
          </a:p>
        </p:txBody>
      </p:sp>
    </p:spTree>
    <p:extLst>
      <p:ext uri="{BB962C8B-B14F-4D97-AF65-F5344CB8AC3E}">
        <p14:creationId xmlns:p14="http://schemas.microsoft.com/office/powerpoint/2010/main" val="292480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p:cTn id="14"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p:cTn id="21"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calcmode="lin" valueType="num">
                                      <p:cBhvr>
                                        <p:cTn id="28"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12</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2133600" y="685800"/>
            <a:ext cx="6629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Personnel Actions</a:t>
            </a:r>
            <a:endParaRPr lang="en-US" dirty="0" smtClean="0"/>
          </a:p>
        </p:txBody>
      </p:sp>
      <p:sp>
        <p:nvSpPr>
          <p:cNvPr id="7" name="Rectangle 3"/>
          <p:cNvSpPr txBox="1">
            <a:spLocks noChangeArrowheads="1"/>
          </p:cNvSpPr>
          <p:nvPr/>
        </p:nvSpPr>
        <p:spPr>
          <a:xfrm>
            <a:off x="914400" y="1752600"/>
            <a:ext cx="7772400" cy="4378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r>
              <a:rPr lang="en-US" smtClean="0"/>
              <a:t>	</a:t>
            </a:r>
            <a:r>
              <a:rPr lang="en-US" sz="2400" smtClean="0"/>
              <a:t>Wages, working conditions, and employment benefits shall be applied without regard to race, color, religion, sex, national origin, age or disability.</a:t>
            </a:r>
          </a:p>
          <a:p>
            <a:pPr lvl="1" fontAlgn="auto">
              <a:spcAft>
                <a:spcPts val="0"/>
              </a:spcAft>
            </a:pPr>
            <a:r>
              <a:rPr lang="en-US" sz="2400" smtClean="0"/>
              <a:t>Contractor will conduct periodic inspections to ensure compliance.</a:t>
            </a:r>
          </a:p>
          <a:p>
            <a:pPr lvl="1" fontAlgn="auto">
              <a:spcAft>
                <a:spcPts val="0"/>
              </a:spcAft>
            </a:pPr>
            <a:r>
              <a:rPr lang="en-US" sz="2400" smtClean="0"/>
              <a:t>Contractor will periodically evaluate wages.</a:t>
            </a:r>
          </a:p>
          <a:p>
            <a:pPr lvl="1" fontAlgn="auto">
              <a:spcAft>
                <a:spcPts val="0"/>
              </a:spcAft>
            </a:pPr>
            <a:r>
              <a:rPr lang="en-US" sz="2400" smtClean="0"/>
              <a:t>Contractor will review personnel actions.</a:t>
            </a:r>
          </a:p>
          <a:p>
            <a:pPr lvl="1" fontAlgn="auto">
              <a:spcAft>
                <a:spcPts val="0"/>
              </a:spcAft>
            </a:pPr>
            <a:r>
              <a:rPr lang="en-US" sz="2400" smtClean="0"/>
              <a:t>Contractor will promptly investigate all complaints of alleged discrimination.</a:t>
            </a:r>
            <a:endParaRPr lang="en-US" sz="2400" dirty="0" smtClean="0"/>
          </a:p>
        </p:txBody>
      </p:sp>
      <p:pic>
        <p:nvPicPr>
          <p:cNvPr id="8" name="Picture 4" descr="MCj02330200000[1]"/>
          <p:cNvPicPr>
            <a:picLocks noChangeAspect="1" noChangeArrowheads="1"/>
          </p:cNvPicPr>
          <p:nvPr/>
        </p:nvPicPr>
        <p:blipFill>
          <a:blip r:embed="rId2" cstate="print"/>
          <a:srcRect/>
          <a:stretch>
            <a:fillRect/>
          </a:stretch>
        </p:blipFill>
        <p:spPr bwMode="auto">
          <a:xfrm>
            <a:off x="762000" y="533400"/>
            <a:ext cx="1544638" cy="1182688"/>
          </a:xfrm>
          <a:prstGeom prst="rect">
            <a:avLst/>
          </a:prstGeom>
          <a:noFill/>
          <a:ln w="9525">
            <a:noFill/>
            <a:miter lim="800000"/>
            <a:headEnd/>
            <a:tailEnd/>
          </a:ln>
        </p:spPr>
      </p:pic>
    </p:spTree>
    <p:extLst>
      <p:ext uri="{BB962C8B-B14F-4D97-AF65-F5344CB8AC3E}">
        <p14:creationId xmlns:p14="http://schemas.microsoft.com/office/powerpoint/2010/main" val="290958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13</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3"/>
          <p:cNvSpPr txBox="1">
            <a:spLocks noChangeArrowheads="1"/>
          </p:cNvSpPr>
          <p:nvPr/>
        </p:nvSpPr>
        <p:spPr>
          <a:xfrm>
            <a:off x="914400" y="1219200"/>
            <a:ext cx="7772400" cy="49117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pPr>
            <a:endParaRPr lang="en-US" smtClean="0"/>
          </a:p>
          <a:p>
            <a:pPr fontAlgn="auto">
              <a:lnSpc>
                <a:spcPct val="90000"/>
              </a:lnSpc>
              <a:spcAft>
                <a:spcPts val="0"/>
              </a:spcAft>
              <a:buFont typeface="Arial" panose="020B0604020202020204" pitchFamily="34" charset="0"/>
              <a:buNone/>
            </a:pPr>
            <a:r>
              <a:rPr lang="en-US" smtClean="0"/>
              <a:t>	</a:t>
            </a:r>
          </a:p>
          <a:p>
            <a:pPr fontAlgn="auto">
              <a:lnSpc>
                <a:spcPct val="90000"/>
              </a:lnSpc>
              <a:spcAft>
                <a:spcPts val="0"/>
              </a:spcAft>
              <a:buFont typeface="Arial" panose="020B0604020202020204" pitchFamily="34" charset="0"/>
              <a:buNone/>
            </a:pPr>
            <a:endParaRPr lang="en-US" sz="2700" smtClean="0"/>
          </a:p>
          <a:p>
            <a:pPr marL="0" indent="17463" fontAlgn="auto">
              <a:lnSpc>
                <a:spcPct val="120000"/>
              </a:lnSpc>
              <a:spcAft>
                <a:spcPts val="0"/>
              </a:spcAft>
              <a:buFont typeface="Arial" panose="020B0604020202020204" pitchFamily="34" charset="0"/>
              <a:buNone/>
            </a:pPr>
            <a:r>
              <a:rPr lang="en-US" sz="2800" smtClean="0"/>
              <a:t>The contractor will assist in locating, hiring, and increasing the skills of minority and female employees and applicants.</a:t>
            </a:r>
          </a:p>
          <a:p>
            <a:pPr marL="0" indent="17463" fontAlgn="auto">
              <a:lnSpc>
                <a:spcPct val="120000"/>
              </a:lnSpc>
              <a:spcAft>
                <a:spcPts val="0"/>
              </a:spcAft>
              <a:buFont typeface="Arial" panose="020B0604020202020204" pitchFamily="34" charset="0"/>
              <a:buNone/>
            </a:pPr>
            <a:endParaRPr lang="en-US" sz="2800" smtClean="0"/>
          </a:p>
          <a:p>
            <a:pPr lvl="1" fontAlgn="auto">
              <a:lnSpc>
                <a:spcPct val="120000"/>
              </a:lnSpc>
              <a:spcAft>
                <a:spcPts val="0"/>
              </a:spcAft>
            </a:pPr>
            <a:r>
              <a:rPr lang="en-US" smtClean="0"/>
              <a:t>Use Apprenticeship and On-The-Job Training (OJT) Programs.</a:t>
            </a:r>
          </a:p>
          <a:p>
            <a:pPr lvl="1" fontAlgn="auto">
              <a:lnSpc>
                <a:spcPct val="120000"/>
              </a:lnSpc>
              <a:spcAft>
                <a:spcPts val="0"/>
              </a:spcAft>
            </a:pPr>
            <a:r>
              <a:rPr lang="en-US" smtClean="0"/>
              <a:t>Advise employees/applicants of program availability and entrance requirements.</a:t>
            </a:r>
          </a:p>
          <a:p>
            <a:pPr lvl="1" fontAlgn="auto">
              <a:lnSpc>
                <a:spcPct val="120000"/>
              </a:lnSpc>
              <a:spcAft>
                <a:spcPts val="0"/>
              </a:spcAft>
            </a:pPr>
            <a:r>
              <a:rPr lang="en-US" smtClean="0"/>
              <a:t>Periodically review training and promotional potential of minority and female employees. </a:t>
            </a:r>
          </a:p>
          <a:p>
            <a:pPr lvl="1" fontAlgn="auto">
              <a:lnSpc>
                <a:spcPct val="120000"/>
              </a:lnSpc>
              <a:spcAft>
                <a:spcPts val="0"/>
              </a:spcAft>
            </a:pPr>
            <a:r>
              <a:rPr lang="en-US" smtClean="0"/>
              <a:t>Encourage eligible minority and female employees to apply for training and promotional opportunity.</a:t>
            </a:r>
            <a:endParaRPr lang="en-US" dirty="0" smtClean="0"/>
          </a:p>
        </p:txBody>
      </p:sp>
      <p:pic>
        <p:nvPicPr>
          <p:cNvPr id="7" name="Picture 4" descr="MCBD07597_0000[1]"/>
          <p:cNvPicPr>
            <a:picLocks noChangeAspect="1" noChangeArrowheads="1"/>
          </p:cNvPicPr>
          <p:nvPr/>
        </p:nvPicPr>
        <p:blipFill>
          <a:blip r:embed="rId2" cstate="print"/>
          <a:srcRect/>
          <a:stretch>
            <a:fillRect/>
          </a:stretch>
        </p:blipFill>
        <p:spPr bwMode="auto">
          <a:xfrm>
            <a:off x="117969" y="427039"/>
            <a:ext cx="1716087" cy="1514475"/>
          </a:xfrm>
          <a:prstGeom prst="rect">
            <a:avLst/>
          </a:prstGeom>
          <a:noFill/>
          <a:ln w="9525">
            <a:noFill/>
            <a:miter lim="800000"/>
            <a:headEnd/>
            <a:tailEnd/>
          </a:ln>
        </p:spPr>
      </p:pic>
      <p:pic>
        <p:nvPicPr>
          <p:cNvPr id="8" name="Picture 6" descr="j0199549"/>
          <p:cNvPicPr>
            <a:picLocks noChangeAspect="1" noChangeArrowheads="1"/>
          </p:cNvPicPr>
          <p:nvPr/>
        </p:nvPicPr>
        <p:blipFill>
          <a:blip r:embed="rId3" cstate="print"/>
          <a:srcRect/>
          <a:stretch>
            <a:fillRect/>
          </a:stretch>
        </p:blipFill>
        <p:spPr bwMode="auto">
          <a:xfrm rot="11777409" flipV="1">
            <a:off x="277817" y="338138"/>
            <a:ext cx="333375" cy="536575"/>
          </a:xfrm>
          <a:prstGeom prst="rect">
            <a:avLst/>
          </a:prstGeom>
          <a:noFill/>
          <a:ln w="9525">
            <a:noFill/>
            <a:miter lim="800000"/>
            <a:headEnd/>
            <a:tailEnd/>
          </a:ln>
        </p:spPr>
      </p:pic>
      <p:pic>
        <p:nvPicPr>
          <p:cNvPr id="9" name="Picture 7" descr="MCj03182860000[1]"/>
          <p:cNvPicPr>
            <a:picLocks noChangeAspect="1" noChangeArrowheads="1"/>
          </p:cNvPicPr>
          <p:nvPr/>
        </p:nvPicPr>
        <p:blipFill>
          <a:blip r:embed="rId4" cstate="print"/>
          <a:srcRect/>
          <a:stretch>
            <a:fillRect/>
          </a:stretch>
        </p:blipFill>
        <p:spPr bwMode="auto">
          <a:xfrm>
            <a:off x="865188" y="606425"/>
            <a:ext cx="617537" cy="468313"/>
          </a:xfrm>
          <a:prstGeom prst="rect">
            <a:avLst/>
          </a:prstGeom>
          <a:noFill/>
          <a:ln w="9525">
            <a:noFill/>
            <a:miter lim="800000"/>
            <a:headEnd/>
            <a:tailEnd/>
          </a:ln>
        </p:spPr>
      </p:pic>
      <p:sp>
        <p:nvSpPr>
          <p:cNvPr id="10" name="Rectangle 2"/>
          <p:cNvSpPr txBox="1">
            <a:spLocks noChangeArrowheads="1"/>
          </p:cNvSpPr>
          <p:nvPr/>
        </p:nvSpPr>
        <p:spPr>
          <a:xfrm>
            <a:off x="1371600" y="1227931"/>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Training and Promotion</a:t>
            </a:r>
            <a:endParaRPr lang="en-US" dirty="0" smtClean="0"/>
          </a:p>
        </p:txBody>
      </p:sp>
      <p:sp>
        <p:nvSpPr>
          <p:cNvPr id="11" name="Text Box 5"/>
          <p:cNvSpPr txBox="1">
            <a:spLocks noChangeArrowheads="1"/>
          </p:cNvSpPr>
          <p:nvPr/>
        </p:nvSpPr>
        <p:spPr bwMode="auto">
          <a:xfrm>
            <a:off x="38100" y="1447801"/>
            <a:ext cx="2100263" cy="436563"/>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900" dirty="0"/>
              <a:t>    HELP NEEDED “AN EQUAL</a:t>
            </a:r>
          </a:p>
          <a:p>
            <a:pPr marL="342900" indent="-342900" algn="l" eaLnBrk="1" hangingPunct="1">
              <a:spcBef>
                <a:spcPct val="50000"/>
              </a:spcBef>
            </a:pPr>
            <a:r>
              <a:rPr lang="en-US" sz="900" dirty="0"/>
              <a:t>   OPPORTUNITY EMPLOYER”</a:t>
            </a:r>
          </a:p>
        </p:txBody>
      </p:sp>
    </p:spTree>
    <p:extLst>
      <p:ext uri="{BB962C8B-B14F-4D97-AF65-F5344CB8AC3E}">
        <p14:creationId xmlns:p14="http://schemas.microsoft.com/office/powerpoint/2010/main" val="12838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14</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Title 1"/>
          <p:cNvSpPr txBox="1">
            <a:spLocks/>
          </p:cNvSpPr>
          <p:nvPr/>
        </p:nvSpPr>
        <p:spPr>
          <a:xfrm>
            <a:off x="914400" y="76200"/>
            <a:ext cx="75438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ON-THE-JOB (OJT) </a:t>
            </a:r>
            <a:br>
              <a:rPr lang="en-US" smtClean="0"/>
            </a:br>
            <a:r>
              <a:rPr lang="en-US" smtClean="0"/>
              <a:t>TRAINING PROGRAM </a:t>
            </a:r>
            <a:endParaRPr lang="en-US" dirty="0"/>
          </a:p>
        </p:txBody>
      </p:sp>
      <p:sp>
        <p:nvSpPr>
          <p:cNvPr id="7" name="Content Placeholder 2"/>
          <p:cNvSpPr txBox="1">
            <a:spLocks/>
          </p:cNvSpPr>
          <p:nvPr/>
        </p:nvSpPr>
        <p:spPr>
          <a:xfrm>
            <a:off x="990600" y="1143000"/>
            <a:ext cx="80772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 indent="0" fontAlgn="auto">
              <a:spcAft>
                <a:spcPts val="0"/>
              </a:spcAft>
              <a:buFont typeface="Arial" panose="020B0604020202020204" pitchFamily="34" charset="0"/>
              <a:buNone/>
            </a:pPr>
            <a:r>
              <a:rPr lang="en-US" smtClean="0"/>
              <a:t>	</a:t>
            </a:r>
          </a:p>
          <a:p>
            <a:pPr fontAlgn="auto">
              <a:spcAft>
                <a:spcPts val="0"/>
              </a:spcAft>
              <a:buFont typeface="Wingdings" pitchFamily="2" charset="2"/>
              <a:buChar char="Ø"/>
            </a:pPr>
            <a:endParaRPr lang="en-US" sz="2400" smtClean="0"/>
          </a:p>
          <a:p>
            <a:pPr fontAlgn="auto">
              <a:spcAft>
                <a:spcPts val="0"/>
              </a:spcAft>
              <a:buFont typeface="Wingdings" pitchFamily="2" charset="2"/>
              <a:buChar char="Ø"/>
            </a:pPr>
            <a:r>
              <a:rPr lang="en-US" sz="2400" smtClean="0"/>
              <a:t>Contractor’s must have an OJT Program established in accordance with 23 CFR 230 Subpart A, Appendix A.7. a-d. </a:t>
            </a:r>
          </a:p>
          <a:p>
            <a:pPr fontAlgn="auto">
              <a:spcAft>
                <a:spcPts val="0"/>
              </a:spcAft>
              <a:buFont typeface="Arial" panose="020B0604020202020204" pitchFamily="34" charset="0"/>
              <a:buNone/>
            </a:pPr>
            <a:endParaRPr lang="en-US" sz="2400" smtClean="0"/>
          </a:p>
          <a:p>
            <a:pPr marL="18288" indent="0" fontAlgn="auto">
              <a:spcAft>
                <a:spcPts val="0"/>
              </a:spcAft>
              <a:buFont typeface="Arial" panose="020B0604020202020204" pitchFamily="34" charset="0"/>
              <a:buNone/>
            </a:pPr>
            <a:r>
              <a:rPr lang="en-US" sz="2400" smtClean="0"/>
              <a:t>	</a:t>
            </a:r>
            <a:endParaRPr lang="en-US" dirty="0"/>
          </a:p>
        </p:txBody>
      </p:sp>
    </p:spTree>
    <p:extLst>
      <p:ext uri="{BB962C8B-B14F-4D97-AF65-F5344CB8AC3E}">
        <p14:creationId xmlns:p14="http://schemas.microsoft.com/office/powerpoint/2010/main" val="97587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15</a:t>
            </a:fld>
            <a:endParaRPr lang="en-US" dirty="0"/>
          </a:p>
        </p:txBody>
      </p:sp>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914400" y="368299"/>
            <a:ext cx="6678612"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      Unions</a:t>
            </a:r>
            <a:endParaRPr lang="en-US" dirty="0" smtClean="0"/>
          </a:p>
        </p:txBody>
      </p:sp>
      <p:sp>
        <p:nvSpPr>
          <p:cNvPr id="7" name="Rectangle 3"/>
          <p:cNvSpPr txBox="1">
            <a:spLocks noChangeArrowheads="1"/>
          </p:cNvSpPr>
          <p:nvPr/>
        </p:nvSpPr>
        <p:spPr>
          <a:xfrm>
            <a:off x="1757363" y="1666875"/>
            <a:ext cx="7131844" cy="50387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pPr>
            <a:endParaRPr lang="en-US" sz="2500" smtClean="0"/>
          </a:p>
          <a:p>
            <a:pPr marL="18288" indent="0" fontAlgn="auto">
              <a:lnSpc>
                <a:spcPct val="80000"/>
              </a:lnSpc>
              <a:spcAft>
                <a:spcPts val="0"/>
              </a:spcAft>
              <a:buFont typeface="Arial" panose="020B0604020202020204" pitchFamily="34" charset="0"/>
              <a:buNone/>
            </a:pPr>
            <a:r>
              <a:rPr lang="en-US" sz="2600" smtClean="0"/>
              <a:t>The contractor will use best efforts to obtain union cooperation to increase opportunities of minorities and females within the union. </a:t>
            </a:r>
          </a:p>
          <a:p>
            <a:pPr lvl="1" fontAlgn="auto">
              <a:lnSpc>
                <a:spcPct val="80000"/>
              </a:lnSpc>
              <a:spcAft>
                <a:spcPts val="0"/>
              </a:spcAft>
            </a:pPr>
            <a:endParaRPr lang="en-US" sz="2600" smtClean="0"/>
          </a:p>
          <a:p>
            <a:pPr lvl="1" fontAlgn="auto">
              <a:lnSpc>
                <a:spcPct val="110000"/>
              </a:lnSpc>
              <a:spcAft>
                <a:spcPts val="0"/>
              </a:spcAft>
            </a:pPr>
            <a:r>
              <a:rPr lang="en-US" sz="2600" smtClean="0"/>
              <a:t>Establish joint training programs.</a:t>
            </a:r>
          </a:p>
          <a:p>
            <a:pPr lvl="1" fontAlgn="auto">
              <a:lnSpc>
                <a:spcPct val="110000"/>
              </a:lnSpc>
              <a:spcAft>
                <a:spcPts val="0"/>
              </a:spcAft>
            </a:pPr>
            <a:r>
              <a:rPr lang="en-US" sz="2600" smtClean="0"/>
              <a:t>Incorporate EEO clause into union agreements.</a:t>
            </a:r>
          </a:p>
          <a:p>
            <a:pPr lvl="1" fontAlgn="auto">
              <a:lnSpc>
                <a:spcPct val="110000"/>
              </a:lnSpc>
              <a:spcAft>
                <a:spcPts val="0"/>
              </a:spcAft>
            </a:pPr>
            <a:r>
              <a:rPr lang="en-US" sz="2600" smtClean="0"/>
              <a:t>Obtain union referral practices/policies.</a:t>
            </a:r>
          </a:p>
          <a:p>
            <a:pPr lvl="1" fontAlgn="auto">
              <a:lnSpc>
                <a:spcPct val="110000"/>
              </a:lnSpc>
              <a:spcAft>
                <a:spcPts val="0"/>
              </a:spcAft>
            </a:pPr>
            <a:r>
              <a:rPr lang="en-US" sz="2600" smtClean="0"/>
              <a:t>Where union is unable to provide a reasonable flow of minority and female applicants, take independent action to fill employment vacancies in accordance with EEO Policy.</a:t>
            </a:r>
          </a:p>
          <a:p>
            <a:pPr fontAlgn="auto">
              <a:lnSpc>
                <a:spcPct val="110000"/>
              </a:lnSpc>
              <a:spcAft>
                <a:spcPts val="0"/>
              </a:spcAft>
              <a:buFont typeface="Wingdings" pitchFamily="2" charset="2"/>
              <a:buNone/>
            </a:pPr>
            <a:r>
              <a:rPr lang="en-US" sz="2600" smtClean="0"/>
              <a:t>	</a:t>
            </a:r>
          </a:p>
          <a:p>
            <a:pPr lvl="1" fontAlgn="auto">
              <a:lnSpc>
                <a:spcPct val="80000"/>
              </a:lnSpc>
              <a:spcAft>
                <a:spcPts val="0"/>
              </a:spcAft>
            </a:pPr>
            <a:endParaRPr lang="en-US" sz="2000" dirty="0" smtClean="0"/>
          </a:p>
        </p:txBody>
      </p:sp>
      <p:pic>
        <p:nvPicPr>
          <p:cNvPr id="8" name="Picture 4" descr="MCPE06369_0000[1]"/>
          <p:cNvPicPr>
            <a:picLocks noChangeAspect="1" noChangeArrowheads="1"/>
          </p:cNvPicPr>
          <p:nvPr/>
        </p:nvPicPr>
        <p:blipFill>
          <a:blip r:embed="rId2" cstate="print"/>
          <a:srcRect/>
          <a:stretch>
            <a:fillRect/>
          </a:stretch>
        </p:blipFill>
        <p:spPr bwMode="auto">
          <a:xfrm>
            <a:off x="993704" y="150427"/>
            <a:ext cx="2317611" cy="1666875"/>
          </a:xfrm>
          <a:prstGeom prst="rect">
            <a:avLst/>
          </a:prstGeom>
          <a:noFill/>
          <a:ln w="9525">
            <a:noFill/>
            <a:miter lim="800000"/>
            <a:headEnd/>
            <a:tailEnd/>
          </a:ln>
        </p:spPr>
      </p:pic>
      <p:sp>
        <p:nvSpPr>
          <p:cNvPr id="9" name="Text Box 5"/>
          <p:cNvSpPr txBox="1">
            <a:spLocks noChangeArrowheads="1"/>
          </p:cNvSpPr>
          <p:nvPr/>
        </p:nvSpPr>
        <p:spPr bwMode="auto">
          <a:xfrm>
            <a:off x="1447800" y="190500"/>
            <a:ext cx="617537" cy="255587"/>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a:t>FAIR</a:t>
            </a:r>
          </a:p>
        </p:txBody>
      </p:sp>
      <p:sp>
        <p:nvSpPr>
          <p:cNvPr id="10" name="Text Box 6"/>
          <p:cNvSpPr txBox="1">
            <a:spLocks noChangeArrowheads="1"/>
          </p:cNvSpPr>
          <p:nvPr/>
        </p:nvSpPr>
        <p:spPr bwMode="auto">
          <a:xfrm>
            <a:off x="1961356" y="352425"/>
            <a:ext cx="962025" cy="257175"/>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a:t>EQUAL</a:t>
            </a:r>
          </a:p>
        </p:txBody>
      </p:sp>
      <p:sp>
        <p:nvSpPr>
          <p:cNvPr id="11" name="Text Box 7"/>
          <p:cNvSpPr txBox="1">
            <a:spLocks noChangeArrowheads="1"/>
          </p:cNvSpPr>
          <p:nvPr/>
        </p:nvSpPr>
        <p:spPr bwMode="auto">
          <a:xfrm>
            <a:off x="2648744" y="137318"/>
            <a:ext cx="755650" cy="261602"/>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smtClean="0"/>
              <a:t> JOBS</a:t>
            </a:r>
            <a:endParaRPr lang="en-US" sz="1100" dirty="0"/>
          </a:p>
        </p:txBody>
      </p:sp>
    </p:spTree>
    <p:extLst>
      <p:ext uri="{BB962C8B-B14F-4D97-AF65-F5344CB8AC3E}">
        <p14:creationId xmlns:p14="http://schemas.microsoft.com/office/powerpoint/2010/main" val="303893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16</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651000" y="107950"/>
            <a:ext cx="70659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Subcontractors and Suppliers </a:t>
            </a:r>
            <a:endParaRPr lang="en-US" sz="4000" dirty="0" smtClean="0"/>
          </a:p>
        </p:txBody>
      </p:sp>
      <p:sp>
        <p:nvSpPr>
          <p:cNvPr id="7" name="Rectangle 3"/>
          <p:cNvSpPr txBox="1">
            <a:spLocks noChangeArrowheads="1"/>
          </p:cNvSpPr>
          <p:nvPr/>
        </p:nvSpPr>
        <p:spPr>
          <a:xfrm>
            <a:off x="838200" y="1524000"/>
            <a:ext cx="7848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sz="2400" smtClean="0"/>
          </a:p>
          <a:p>
            <a:pPr fontAlgn="auto">
              <a:spcAft>
                <a:spcPts val="0"/>
              </a:spcAft>
            </a:pPr>
            <a:r>
              <a:rPr lang="en-US" sz="2400" smtClean="0"/>
              <a:t>The contractor shall not discriminate on the basis of race, color, religion, sex, national origin, age or disability in the selection of subcontractors, including procurement of materials and leases of equipment.</a:t>
            </a:r>
          </a:p>
          <a:p>
            <a:pPr lvl="1" fontAlgn="auto">
              <a:spcAft>
                <a:spcPts val="0"/>
              </a:spcAft>
            </a:pPr>
            <a:r>
              <a:rPr lang="en-US" sz="2400" smtClean="0"/>
              <a:t>Subcontractors will be notified of their EEO obligations under the contract.</a:t>
            </a:r>
          </a:p>
          <a:p>
            <a:pPr lvl="1" fontAlgn="auto">
              <a:spcAft>
                <a:spcPts val="0"/>
              </a:spcAft>
            </a:pPr>
            <a:r>
              <a:rPr lang="en-US" sz="2400" smtClean="0"/>
              <a:t>DBEs will have equal opportunity to compete.</a:t>
            </a:r>
          </a:p>
          <a:p>
            <a:pPr lvl="1" fontAlgn="auto">
              <a:spcAft>
                <a:spcPts val="0"/>
              </a:spcAft>
            </a:pPr>
            <a:r>
              <a:rPr lang="en-US" sz="2400" smtClean="0"/>
              <a:t>Contractor will use best efforts to ensure subcontractor compliance with EEO obligations.</a:t>
            </a:r>
            <a:endParaRPr lang="en-US" sz="2400" dirty="0" smtClean="0"/>
          </a:p>
        </p:txBody>
      </p:sp>
      <p:pic>
        <p:nvPicPr>
          <p:cNvPr id="8" name="Picture 4" descr="MCj02899720000[1]"/>
          <p:cNvPicPr>
            <a:picLocks noChangeAspect="1" noChangeArrowheads="1"/>
          </p:cNvPicPr>
          <p:nvPr/>
        </p:nvPicPr>
        <p:blipFill>
          <a:blip r:embed="rId2" cstate="print"/>
          <a:srcRect/>
          <a:stretch>
            <a:fillRect/>
          </a:stretch>
        </p:blipFill>
        <p:spPr bwMode="auto">
          <a:xfrm>
            <a:off x="533400" y="207962"/>
            <a:ext cx="1264733" cy="1258888"/>
          </a:xfrm>
          <a:prstGeom prst="rect">
            <a:avLst/>
          </a:prstGeom>
          <a:noFill/>
          <a:ln w="9525">
            <a:noFill/>
            <a:miter lim="800000"/>
            <a:headEnd/>
            <a:tailEnd/>
          </a:ln>
        </p:spPr>
      </p:pic>
      <p:sp>
        <p:nvSpPr>
          <p:cNvPr id="9" name="Text Box 5"/>
          <p:cNvSpPr txBox="1">
            <a:spLocks noChangeArrowheads="1"/>
          </p:cNvSpPr>
          <p:nvPr/>
        </p:nvSpPr>
        <p:spPr bwMode="auto">
          <a:xfrm rot="592435">
            <a:off x="1460210" y="100010"/>
            <a:ext cx="823913" cy="215900"/>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800" dirty="0"/>
              <a:t>LETTING</a:t>
            </a:r>
          </a:p>
        </p:txBody>
      </p:sp>
    </p:spTree>
    <p:extLst>
      <p:ext uri="{BB962C8B-B14F-4D97-AF65-F5344CB8AC3E}">
        <p14:creationId xmlns:p14="http://schemas.microsoft.com/office/powerpoint/2010/main" val="181548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17</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403025" y="398463"/>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Records and Reports</a:t>
            </a:r>
            <a:endParaRPr lang="en-US" dirty="0" smtClean="0"/>
          </a:p>
        </p:txBody>
      </p:sp>
      <p:sp>
        <p:nvSpPr>
          <p:cNvPr id="7" name="Rectangle 3"/>
          <p:cNvSpPr txBox="1">
            <a:spLocks noChangeArrowheads="1"/>
          </p:cNvSpPr>
          <p:nvPr/>
        </p:nvSpPr>
        <p:spPr>
          <a:xfrm>
            <a:off x="381000" y="1446496"/>
            <a:ext cx="8610600" cy="4954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r>
              <a:rPr lang="en-US" sz="2400" smtClean="0"/>
              <a:t>	The contractor shall keep records that document EEO compliance.</a:t>
            </a:r>
          </a:p>
          <a:p>
            <a:pPr lvl="1" fontAlgn="auto">
              <a:spcAft>
                <a:spcPts val="0"/>
              </a:spcAft>
            </a:pPr>
            <a:r>
              <a:rPr lang="en-US" sz="2400" smtClean="0"/>
              <a:t>Retained 3 years or until review/action is completed.</a:t>
            </a:r>
          </a:p>
          <a:p>
            <a:pPr lvl="1" fontAlgn="auto">
              <a:spcAft>
                <a:spcPts val="0"/>
              </a:spcAft>
            </a:pPr>
            <a:r>
              <a:rPr lang="en-US" sz="2400" smtClean="0"/>
              <a:t>Shall document: </a:t>
            </a:r>
          </a:p>
          <a:p>
            <a:pPr lvl="2" fontAlgn="auto">
              <a:spcAft>
                <a:spcPts val="0"/>
              </a:spcAft>
            </a:pPr>
            <a:r>
              <a:rPr lang="en-US" smtClean="0"/>
              <a:t>Number of minority, non-minority, and females employed in each job classification.</a:t>
            </a:r>
          </a:p>
          <a:p>
            <a:pPr lvl="2" fontAlgn="auto">
              <a:spcAft>
                <a:spcPts val="0"/>
              </a:spcAft>
            </a:pPr>
            <a:r>
              <a:rPr lang="en-US" smtClean="0"/>
              <a:t>Progress/efforts made with unions.</a:t>
            </a:r>
          </a:p>
          <a:p>
            <a:pPr lvl="2" fontAlgn="auto">
              <a:spcAft>
                <a:spcPts val="0"/>
              </a:spcAft>
            </a:pPr>
            <a:r>
              <a:rPr lang="en-US" smtClean="0"/>
              <a:t>Progress/efforts made in locating, hiring, training, and upgrading minority/female employees.</a:t>
            </a:r>
          </a:p>
          <a:p>
            <a:pPr lvl="2" fontAlgn="auto">
              <a:spcAft>
                <a:spcPts val="0"/>
              </a:spcAft>
            </a:pPr>
            <a:r>
              <a:rPr lang="en-US" smtClean="0"/>
              <a:t>The progress/efforts being made in securing the service of DBE subcontractors or subcontractors with minority and female representation.</a:t>
            </a:r>
            <a:endParaRPr lang="en-US" dirty="0" smtClean="0"/>
          </a:p>
        </p:txBody>
      </p:sp>
      <p:pic>
        <p:nvPicPr>
          <p:cNvPr id="8" name="Picture 4" descr="MCBS01093_0000[1]"/>
          <p:cNvPicPr>
            <a:picLocks noChangeAspect="1" noChangeArrowheads="1"/>
          </p:cNvPicPr>
          <p:nvPr/>
        </p:nvPicPr>
        <p:blipFill>
          <a:blip r:embed="rId2" cstate="print"/>
          <a:srcRect/>
          <a:stretch>
            <a:fillRect/>
          </a:stretch>
        </p:blipFill>
        <p:spPr bwMode="auto">
          <a:xfrm>
            <a:off x="247650" y="193675"/>
            <a:ext cx="1784350" cy="1290638"/>
          </a:xfrm>
          <a:prstGeom prst="rect">
            <a:avLst/>
          </a:prstGeom>
          <a:noFill/>
          <a:ln w="9525">
            <a:noFill/>
            <a:miter lim="800000"/>
            <a:headEnd/>
            <a:tailEnd/>
          </a:ln>
        </p:spPr>
      </p:pic>
      <p:sp>
        <p:nvSpPr>
          <p:cNvPr id="9" name="Text Box 5"/>
          <p:cNvSpPr txBox="1">
            <a:spLocks noChangeArrowheads="1"/>
          </p:cNvSpPr>
          <p:nvPr/>
        </p:nvSpPr>
        <p:spPr bwMode="auto">
          <a:xfrm rot="862884">
            <a:off x="796925" y="1157288"/>
            <a:ext cx="617538" cy="215900"/>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800" dirty="0"/>
              <a:t>EEO</a:t>
            </a:r>
          </a:p>
        </p:txBody>
      </p:sp>
    </p:spTree>
    <p:extLst>
      <p:ext uri="{BB962C8B-B14F-4D97-AF65-F5344CB8AC3E}">
        <p14:creationId xmlns:p14="http://schemas.microsoft.com/office/powerpoint/2010/main" val="213599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18</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524000" y="152400"/>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     Records and Reports </a:t>
            </a:r>
            <a:endParaRPr lang="en-US" dirty="0" smtClean="0"/>
          </a:p>
        </p:txBody>
      </p:sp>
      <p:sp>
        <p:nvSpPr>
          <p:cNvPr id="7" name="Rectangle 3"/>
          <p:cNvSpPr txBox="1">
            <a:spLocks noChangeArrowheads="1"/>
          </p:cNvSpPr>
          <p:nvPr/>
        </p:nvSpPr>
        <p:spPr>
          <a:xfrm>
            <a:off x="914400" y="990600"/>
            <a:ext cx="8001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lnSpc>
                <a:spcPct val="90000"/>
              </a:lnSpc>
              <a:spcAft>
                <a:spcPts val="0"/>
              </a:spcAft>
            </a:pPr>
            <a:endParaRPr lang="en-US" sz="2500" smtClean="0"/>
          </a:p>
          <a:p>
            <a:pPr lvl="1" fontAlgn="auto">
              <a:spcAft>
                <a:spcPts val="0"/>
              </a:spcAft>
              <a:buFont typeface="Arial" panose="020B0604020202020204" pitchFamily="34" charset="0"/>
              <a:buNone/>
            </a:pPr>
            <a:r>
              <a:rPr lang="en-US" sz="2500" smtClean="0"/>
              <a:t>	</a:t>
            </a:r>
            <a:r>
              <a:rPr lang="en-US" sz="2400" smtClean="0"/>
              <a:t>Contractors and/or Subcontractors will submit an annual report to the TDOT Local Program Office (LPO) by August 15</a:t>
            </a:r>
            <a:r>
              <a:rPr lang="en-US" sz="2400" baseline="30000" smtClean="0"/>
              <a:t>th</a:t>
            </a:r>
            <a:r>
              <a:rPr lang="en-US" sz="2400" smtClean="0"/>
              <a:t> and a copy to the TDOT Civil Rights Office, Affirmative Action Program.</a:t>
            </a:r>
          </a:p>
          <a:p>
            <a:pPr lvl="1" fontAlgn="auto">
              <a:spcAft>
                <a:spcPts val="0"/>
              </a:spcAft>
              <a:buFont typeface="Arial" panose="020B0604020202020204" pitchFamily="34" charset="0"/>
              <a:buNone/>
            </a:pPr>
            <a:endParaRPr lang="en-US" sz="2400" smtClean="0"/>
          </a:p>
          <a:p>
            <a:pPr lvl="2" fontAlgn="auto">
              <a:spcAft>
                <a:spcPts val="0"/>
              </a:spcAft>
            </a:pPr>
            <a:r>
              <a:rPr lang="en-US" smtClean="0"/>
              <a:t>Use Form FHWA-1391.</a:t>
            </a:r>
          </a:p>
          <a:p>
            <a:pPr marL="749808" lvl="2" indent="0" fontAlgn="auto">
              <a:spcAft>
                <a:spcPts val="0"/>
              </a:spcAft>
              <a:buFont typeface="Arial" panose="020B0604020202020204" pitchFamily="34" charset="0"/>
              <a:buNone/>
            </a:pPr>
            <a:endParaRPr lang="en-US" smtClean="0"/>
          </a:p>
          <a:p>
            <a:pPr lvl="2" fontAlgn="auto">
              <a:spcAft>
                <a:spcPts val="0"/>
              </a:spcAft>
            </a:pPr>
            <a:r>
              <a:rPr lang="en-US" smtClean="0"/>
              <a:t>Indicate the number of minority, female and non-minority employees currently engaged in each job classification required by contract work.</a:t>
            </a:r>
            <a:endParaRPr lang="en-US" dirty="0" smtClean="0"/>
          </a:p>
        </p:txBody>
      </p:sp>
      <p:pic>
        <p:nvPicPr>
          <p:cNvPr id="8" name="Picture 4" descr="MCj01570110000[1]"/>
          <p:cNvPicPr>
            <a:picLocks noChangeAspect="1" noChangeArrowheads="1"/>
          </p:cNvPicPr>
          <p:nvPr/>
        </p:nvPicPr>
        <p:blipFill>
          <a:blip r:embed="rId2" cstate="print"/>
          <a:srcRect/>
          <a:stretch>
            <a:fillRect/>
          </a:stretch>
        </p:blipFill>
        <p:spPr bwMode="auto">
          <a:xfrm>
            <a:off x="76200" y="1219200"/>
            <a:ext cx="1296988" cy="4819650"/>
          </a:xfrm>
          <a:prstGeom prst="rect">
            <a:avLst/>
          </a:prstGeom>
          <a:noFill/>
          <a:ln w="9525">
            <a:noFill/>
            <a:miter lim="800000"/>
            <a:headEnd/>
            <a:tailEnd/>
          </a:ln>
        </p:spPr>
      </p:pic>
    </p:spTree>
    <p:extLst>
      <p:ext uri="{BB962C8B-B14F-4D97-AF65-F5344CB8AC3E}">
        <p14:creationId xmlns:p14="http://schemas.microsoft.com/office/powerpoint/2010/main" val="389794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19</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grpSp>
        <p:nvGrpSpPr>
          <p:cNvPr id="6" name="Group 5"/>
          <p:cNvGrpSpPr/>
          <p:nvPr/>
        </p:nvGrpSpPr>
        <p:grpSpPr>
          <a:xfrm>
            <a:off x="329407" y="261937"/>
            <a:ext cx="1427162" cy="1639888"/>
            <a:chOff x="284163" y="0"/>
            <a:chExt cx="1427162" cy="1639888"/>
          </a:xfrm>
        </p:grpSpPr>
        <p:sp>
          <p:nvSpPr>
            <p:cNvPr id="7" name="AutoShape 2"/>
            <p:cNvSpPr>
              <a:spLocks noChangeAspect="1" noChangeArrowheads="1" noTextEdit="1"/>
            </p:cNvSpPr>
            <p:nvPr/>
          </p:nvSpPr>
          <p:spPr bwMode="auto">
            <a:xfrm>
              <a:off x="284163" y="0"/>
              <a:ext cx="1427162" cy="1639888"/>
            </a:xfrm>
            <a:prstGeom prst="rect">
              <a:avLst/>
            </a:prstGeom>
            <a:noFill/>
            <a:ln w="9525">
              <a:noFill/>
              <a:miter lim="800000"/>
              <a:headEnd/>
              <a:tailEnd/>
            </a:ln>
          </p:spPr>
          <p:txBody>
            <a:bodyPr/>
            <a:lstStyle/>
            <a:p>
              <a:endParaRPr lang="en-US"/>
            </a:p>
          </p:txBody>
        </p:sp>
        <p:sp>
          <p:nvSpPr>
            <p:cNvPr id="8" name="Freeform 4"/>
            <p:cNvSpPr>
              <a:spLocks/>
            </p:cNvSpPr>
            <p:nvPr/>
          </p:nvSpPr>
          <p:spPr bwMode="auto">
            <a:xfrm>
              <a:off x="492125" y="4763"/>
              <a:ext cx="1006475" cy="896937"/>
            </a:xfrm>
            <a:custGeom>
              <a:avLst/>
              <a:gdLst>
                <a:gd name="T0" fmla="*/ 61139 w 2815"/>
                <a:gd name="T1" fmla="*/ 828906 h 2505"/>
                <a:gd name="T2" fmla="*/ 237764 w 2815"/>
                <a:gd name="T3" fmla="*/ 789877 h 2505"/>
                <a:gd name="T4" fmla="*/ 338590 w 2815"/>
                <a:gd name="T5" fmla="*/ 736169 h 2505"/>
                <a:gd name="T6" fmla="*/ 361830 w 2815"/>
                <a:gd name="T7" fmla="*/ 705376 h 2505"/>
                <a:gd name="T8" fmla="*/ 285674 w 2815"/>
                <a:gd name="T9" fmla="*/ 664557 h 2505"/>
                <a:gd name="T10" fmla="*/ 194859 w 2815"/>
                <a:gd name="T11" fmla="*/ 620516 h 2505"/>
                <a:gd name="T12" fmla="*/ 132290 w 2815"/>
                <a:gd name="T13" fmla="*/ 594019 h 2505"/>
                <a:gd name="T14" fmla="*/ 78301 w 2815"/>
                <a:gd name="T15" fmla="*/ 567165 h 2505"/>
                <a:gd name="T16" fmla="*/ 80089 w 2815"/>
                <a:gd name="T17" fmla="*/ 510234 h 2505"/>
                <a:gd name="T18" fmla="*/ 135508 w 2815"/>
                <a:gd name="T19" fmla="*/ 464044 h 2505"/>
                <a:gd name="T20" fmla="*/ 139798 w 2815"/>
                <a:gd name="T21" fmla="*/ 364146 h 2505"/>
                <a:gd name="T22" fmla="*/ 119418 w 2815"/>
                <a:gd name="T23" fmla="*/ 315808 h 2505"/>
                <a:gd name="T24" fmla="*/ 135150 w 2815"/>
                <a:gd name="T25" fmla="*/ 140001 h 2505"/>
                <a:gd name="T26" fmla="*/ 212736 w 2815"/>
                <a:gd name="T27" fmla="*/ 67673 h 2505"/>
                <a:gd name="T28" fmla="*/ 257429 w 2815"/>
                <a:gd name="T29" fmla="*/ 44041 h 2505"/>
                <a:gd name="T30" fmla="*/ 302836 w 2815"/>
                <a:gd name="T31" fmla="*/ 30793 h 2505"/>
                <a:gd name="T32" fmla="*/ 333227 w 2815"/>
                <a:gd name="T33" fmla="*/ 22200 h 2505"/>
                <a:gd name="T34" fmla="*/ 367551 w 2815"/>
                <a:gd name="T35" fmla="*/ 17187 h 2505"/>
                <a:gd name="T36" fmla="*/ 392221 w 2815"/>
                <a:gd name="T37" fmla="*/ 11816 h 2505"/>
                <a:gd name="T38" fmla="*/ 412601 w 2815"/>
                <a:gd name="T39" fmla="*/ 9668 h 2505"/>
                <a:gd name="T40" fmla="*/ 436556 w 2815"/>
                <a:gd name="T41" fmla="*/ 6087 h 2505"/>
                <a:gd name="T42" fmla="*/ 471238 w 2815"/>
                <a:gd name="T43" fmla="*/ 1790 h 2505"/>
                <a:gd name="T44" fmla="*/ 504846 w 2815"/>
                <a:gd name="T45" fmla="*/ 0 h 2505"/>
                <a:gd name="T46" fmla="*/ 530589 w 2815"/>
                <a:gd name="T47" fmla="*/ 716 h 2505"/>
                <a:gd name="T48" fmla="*/ 536310 w 2815"/>
                <a:gd name="T49" fmla="*/ 1074 h 2505"/>
                <a:gd name="T50" fmla="*/ 555975 w 2815"/>
                <a:gd name="T51" fmla="*/ 3223 h 2505"/>
                <a:gd name="T52" fmla="*/ 570634 w 2815"/>
                <a:gd name="T53" fmla="*/ 2864 h 2505"/>
                <a:gd name="T54" fmla="*/ 602455 w 2815"/>
                <a:gd name="T55" fmla="*/ 4655 h 2505"/>
                <a:gd name="T56" fmla="*/ 671818 w 2815"/>
                <a:gd name="T57" fmla="*/ 12532 h 2505"/>
                <a:gd name="T58" fmla="*/ 701493 w 2815"/>
                <a:gd name="T59" fmla="*/ 17903 h 2505"/>
                <a:gd name="T60" fmla="*/ 721873 w 2815"/>
                <a:gd name="T61" fmla="*/ 21484 h 2505"/>
                <a:gd name="T62" fmla="*/ 737605 w 2815"/>
                <a:gd name="T63" fmla="*/ 24348 h 2505"/>
                <a:gd name="T64" fmla="*/ 759773 w 2815"/>
                <a:gd name="T65" fmla="*/ 30793 h 2505"/>
                <a:gd name="T66" fmla="*/ 811973 w 2815"/>
                <a:gd name="T67" fmla="*/ 52635 h 2505"/>
                <a:gd name="T68" fmla="*/ 826275 w 2815"/>
                <a:gd name="T69" fmla="*/ 61944 h 2505"/>
                <a:gd name="T70" fmla="*/ 855593 w 2815"/>
                <a:gd name="T71" fmla="*/ 81995 h 2505"/>
                <a:gd name="T72" fmla="*/ 877761 w 2815"/>
                <a:gd name="T73" fmla="*/ 139285 h 2505"/>
                <a:gd name="T74" fmla="*/ 873828 w 2815"/>
                <a:gd name="T75" fmla="*/ 176165 h 2505"/>
                <a:gd name="T76" fmla="*/ 868822 w 2815"/>
                <a:gd name="T77" fmla="*/ 225577 h 2505"/>
                <a:gd name="T78" fmla="*/ 861671 w 2815"/>
                <a:gd name="T79" fmla="*/ 256370 h 2505"/>
                <a:gd name="T80" fmla="*/ 855236 w 2815"/>
                <a:gd name="T81" fmla="*/ 281076 h 2505"/>
                <a:gd name="T82" fmla="*/ 848085 w 2815"/>
                <a:gd name="T83" fmla="*/ 307930 h 2505"/>
                <a:gd name="T84" fmla="*/ 844867 w 2815"/>
                <a:gd name="T85" fmla="*/ 365578 h 2505"/>
                <a:gd name="T86" fmla="*/ 861314 w 2815"/>
                <a:gd name="T87" fmla="*/ 410693 h 2505"/>
                <a:gd name="T88" fmla="*/ 901358 w 2815"/>
                <a:gd name="T89" fmla="*/ 421793 h 2505"/>
                <a:gd name="T90" fmla="*/ 942118 w 2815"/>
                <a:gd name="T91" fmla="*/ 459031 h 2505"/>
                <a:gd name="T92" fmla="*/ 934609 w 2815"/>
                <a:gd name="T93" fmla="*/ 503430 h 2505"/>
                <a:gd name="T94" fmla="*/ 913872 w 2815"/>
                <a:gd name="T95" fmla="*/ 522766 h 2505"/>
                <a:gd name="T96" fmla="*/ 844867 w 2815"/>
                <a:gd name="T97" fmla="*/ 529569 h 2505"/>
                <a:gd name="T98" fmla="*/ 809471 w 2815"/>
                <a:gd name="T99" fmla="*/ 613354 h 2505"/>
                <a:gd name="T100" fmla="*/ 786588 w 2815"/>
                <a:gd name="T101" fmla="*/ 635196 h 2505"/>
                <a:gd name="T102" fmla="*/ 775504 w 2815"/>
                <a:gd name="T103" fmla="*/ 645222 h 2505"/>
                <a:gd name="T104" fmla="*/ 751549 w 2815"/>
                <a:gd name="T105" fmla="*/ 660618 h 2505"/>
                <a:gd name="T106" fmla="*/ 717940 w 2815"/>
                <a:gd name="T107" fmla="*/ 679595 h 2505"/>
                <a:gd name="T108" fmla="*/ 700063 w 2815"/>
                <a:gd name="T109" fmla="*/ 689979 h 2505"/>
                <a:gd name="T110" fmla="*/ 687192 w 2815"/>
                <a:gd name="T111" fmla="*/ 695708 h 2505"/>
                <a:gd name="T112" fmla="*/ 706499 w 2815"/>
                <a:gd name="T113" fmla="*/ 728291 h 2505"/>
                <a:gd name="T114" fmla="*/ 732957 w 2815"/>
                <a:gd name="T115" fmla="*/ 758726 h 2505"/>
                <a:gd name="T116" fmla="*/ 860599 w 2815"/>
                <a:gd name="T117" fmla="*/ 782716 h 2505"/>
                <a:gd name="T118" fmla="*/ 977872 w 2815"/>
                <a:gd name="T119" fmla="*/ 838932 h 2505"/>
                <a:gd name="T120" fmla="*/ 995749 w 2815"/>
                <a:gd name="T121" fmla="*/ 875095 h 2505"/>
                <a:gd name="T122" fmla="*/ 0 w 2815"/>
                <a:gd name="T123" fmla="*/ 896937 h 2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5"/>
                <a:gd name="T187" fmla="*/ 0 h 2505"/>
                <a:gd name="T188" fmla="*/ 2815 w 2815"/>
                <a:gd name="T189" fmla="*/ 2505 h 2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5" h="2505">
                  <a:moveTo>
                    <a:pt x="0" y="2505"/>
                  </a:moveTo>
                  <a:lnTo>
                    <a:pt x="25" y="2461"/>
                  </a:lnTo>
                  <a:lnTo>
                    <a:pt x="53" y="2423"/>
                  </a:lnTo>
                  <a:lnTo>
                    <a:pt x="79" y="2389"/>
                  </a:lnTo>
                  <a:lnTo>
                    <a:pt x="110" y="2360"/>
                  </a:lnTo>
                  <a:lnTo>
                    <a:pt x="138" y="2334"/>
                  </a:lnTo>
                  <a:lnTo>
                    <a:pt x="171" y="2315"/>
                  </a:lnTo>
                  <a:lnTo>
                    <a:pt x="207" y="2301"/>
                  </a:lnTo>
                  <a:lnTo>
                    <a:pt x="246" y="2294"/>
                  </a:lnTo>
                  <a:lnTo>
                    <a:pt x="329" y="2277"/>
                  </a:lnTo>
                  <a:lnTo>
                    <a:pt x="415" y="2262"/>
                  </a:lnTo>
                  <a:lnTo>
                    <a:pt x="499" y="2244"/>
                  </a:lnTo>
                  <a:lnTo>
                    <a:pt x="583" y="2227"/>
                  </a:lnTo>
                  <a:lnTo>
                    <a:pt x="665" y="2206"/>
                  </a:lnTo>
                  <a:lnTo>
                    <a:pt x="747" y="2184"/>
                  </a:lnTo>
                  <a:lnTo>
                    <a:pt x="825" y="2156"/>
                  </a:lnTo>
                  <a:lnTo>
                    <a:pt x="904" y="2125"/>
                  </a:lnTo>
                  <a:lnTo>
                    <a:pt x="912" y="2106"/>
                  </a:lnTo>
                  <a:lnTo>
                    <a:pt x="924" y="2089"/>
                  </a:lnTo>
                  <a:lnTo>
                    <a:pt x="934" y="2073"/>
                  </a:lnTo>
                  <a:lnTo>
                    <a:pt x="947" y="2056"/>
                  </a:lnTo>
                  <a:lnTo>
                    <a:pt x="959" y="2039"/>
                  </a:lnTo>
                  <a:lnTo>
                    <a:pt x="971" y="2022"/>
                  </a:lnTo>
                  <a:lnTo>
                    <a:pt x="982" y="2004"/>
                  </a:lnTo>
                  <a:lnTo>
                    <a:pt x="992" y="1987"/>
                  </a:lnTo>
                  <a:lnTo>
                    <a:pt x="996" y="1979"/>
                  </a:lnTo>
                  <a:lnTo>
                    <a:pt x="1004" y="1975"/>
                  </a:lnTo>
                  <a:lnTo>
                    <a:pt x="1012" y="1970"/>
                  </a:lnTo>
                  <a:lnTo>
                    <a:pt x="1021" y="1969"/>
                  </a:lnTo>
                  <a:lnTo>
                    <a:pt x="984" y="1949"/>
                  </a:lnTo>
                  <a:lnTo>
                    <a:pt x="947" y="1930"/>
                  </a:lnTo>
                  <a:lnTo>
                    <a:pt x="911" y="1909"/>
                  </a:lnTo>
                  <a:lnTo>
                    <a:pt x="875" y="1890"/>
                  </a:lnTo>
                  <a:lnTo>
                    <a:pt x="837" y="1871"/>
                  </a:lnTo>
                  <a:lnTo>
                    <a:pt x="799" y="1856"/>
                  </a:lnTo>
                  <a:lnTo>
                    <a:pt x="759" y="1843"/>
                  </a:lnTo>
                  <a:lnTo>
                    <a:pt x="719" y="1833"/>
                  </a:lnTo>
                  <a:lnTo>
                    <a:pt x="679" y="1819"/>
                  </a:lnTo>
                  <a:lnTo>
                    <a:pt x="644" y="1804"/>
                  </a:lnTo>
                  <a:lnTo>
                    <a:pt x="608" y="1782"/>
                  </a:lnTo>
                  <a:lnTo>
                    <a:pt x="576" y="1760"/>
                  </a:lnTo>
                  <a:lnTo>
                    <a:pt x="545" y="1733"/>
                  </a:lnTo>
                  <a:lnTo>
                    <a:pt x="517" y="1706"/>
                  </a:lnTo>
                  <a:lnTo>
                    <a:pt x="490" y="1679"/>
                  </a:lnTo>
                  <a:lnTo>
                    <a:pt x="466" y="1653"/>
                  </a:lnTo>
                  <a:lnTo>
                    <a:pt x="442" y="1658"/>
                  </a:lnTo>
                  <a:lnTo>
                    <a:pt x="419" y="1662"/>
                  </a:lnTo>
                  <a:lnTo>
                    <a:pt x="394" y="1662"/>
                  </a:lnTo>
                  <a:lnTo>
                    <a:pt x="370" y="1659"/>
                  </a:lnTo>
                  <a:lnTo>
                    <a:pt x="345" y="1654"/>
                  </a:lnTo>
                  <a:lnTo>
                    <a:pt x="321" y="1649"/>
                  </a:lnTo>
                  <a:lnTo>
                    <a:pt x="298" y="1643"/>
                  </a:lnTo>
                  <a:lnTo>
                    <a:pt x="278" y="1636"/>
                  </a:lnTo>
                  <a:lnTo>
                    <a:pt x="254" y="1619"/>
                  </a:lnTo>
                  <a:lnTo>
                    <a:pt x="236" y="1602"/>
                  </a:lnTo>
                  <a:lnTo>
                    <a:pt x="219" y="1584"/>
                  </a:lnTo>
                  <a:lnTo>
                    <a:pt x="207" y="1566"/>
                  </a:lnTo>
                  <a:lnTo>
                    <a:pt x="198" y="1545"/>
                  </a:lnTo>
                  <a:lnTo>
                    <a:pt x="194" y="1524"/>
                  </a:lnTo>
                  <a:lnTo>
                    <a:pt x="192" y="1501"/>
                  </a:lnTo>
                  <a:lnTo>
                    <a:pt x="196" y="1477"/>
                  </a:lnTo>
                  <a:lnTo>
                    <a:pt x="207" y="1449"/>
                  </a:lnTo>
                  <a:lnTo>
                    <a:pt x="224" y="1425"/>
                  </a:lnTo>
                  <a:lnTo>
                    <a:pt x="245" y="1405"/>
                  </a:lnTo>
                  <a:lnTo>
                    <a:pt x="271" y="1388"/>
                  </a:lnTo>
                  <a:lnTo>
                    <a:pt x="298" y="1372"/>
                  </a:lnTo>
                  <a:lnTo>
                    <a:pt x="328" y="1360"/>
                  </a:lnTo>
                  <a:lnTo>
                    <a:pt x="358" y="1349"/>
                  </a:lnTo>
                  <a:lnTo>
                    <a:pt x="388" y="1339"/>
                  </a:lnTo>
                  <a:lnTo>
                    <a:pt x="379" y="1296"/>
                  </a:lnTo>
                  <a:lnTo>
                    <a:pt x="377" y="1256"/>
                  </a:lnTo>
                  <a:lnTo>
                    <a:pt x="378" y="1216"/>
                  </a:lnTo>
                  <a:lnTo>
                    <a:pt x="383" y="1178"/>
                  </a:lnTo>
                  <a:lnTo>
                    <a:pt x="387" y="1138"/>
                  </a:lnTo>
                  <a:lnTo>
                    <a:pt x="391" y="1099"/>
                  </a:lnTo>
                  <a:lnTo>
                    <a:pt x="392" y="1057"/>
                  </a:lnTo>
                  <a:lnTo>
                    <a:pt x="391" y="1017"/>
                  </a:lnTo>
                  <a:lnTo>
                    <a:pt x="383" y="996"/>
                  </a:lnTo>
                  <a:lnTo>
                    <a:pt x="375" y="976"/>
                  </a:lnTo>
                  <a:lnTo>
                    <a:pt x="367" y="957"/>
                  </a:lnTo>
                  <a:lnTo>
                    <a:pt x="359" y="939"/>
                  </a:lnTo>
                  <a:lnTo>
                    <a:pt x="350" y="920"/>
                  </a:lnTo>
                  <a:lnTo>
                    <a:pt x="342" y="901"/>
                  </a:lnTo>
                  <a:lnTo>
                    <a:pt x="334" y="882"/>
                  </a:lnTo>
                  <a:lnTo>
                    <a:pt x="327" y="864"/>
                  </a:lnTo>
                  <a:lnTo>
                    <a:pt x="303" y="783"/>
                  </a:lnTo>
                  <a:lnTo>
                    <a:pt x="294" y="702"/>
                  </a:lnTo>
                  <a:lnTo>
                    <a:pt x="298" y="619"/>
                  </a:lnTo>
                  <a:lnTo>
                    <a:pt x="313" y="541"/>
                  </a:lnTo>
                  <a:lnTo>
                    <a:pt x="340" y="463"/>
                  </a:lnTo>
                  <a:lnTo>
                    <a:pt x="378" y="391"/>
                  </a:lnTo>
                  <a:lnTo>
                    <a:pt x="427" y="325"/>
                  </a:lnTo>
                  <a:lnTo>
                    <a:pt x="486" y="265"/>
                  </a:lnTo>
                  <a:lnTo>
                    <a:pt x="505" y="249"/>
                  </a:lnTo>
                  <a:lnTo>
                    <a:pt x="527" y="233"/>
                  </a:lnTo>
                  <a:lnTo>
                    <a:pt x="549" y="218"/>
                  </a:lnTo>
                  <a:lnTo>
                    <a:pt x="573" y="204"/>
                  </a:lnTo>
                  <a:lnTo>
                    <a:pt x="595" y="189"/>
                  </a:lnTo>
                  <a:lnTo>
                    <a:pt x="617" y="177"/>
                  </a:lnTo>
                  <a:lnTo>
                    <a:pt x="638" y="166"/>
                  </a:lnTo>
                  <a:lnTo>
                    <a:pt x="661" y="157"/>
                  </a:lnTo>
                  <a:lnTo>
                    <a:pt x="665" y="161"/>
                  </a:lnTo>
                  <a:lnTo>
                    <a:pt x="680" y="146"/>
                  </a:lnTo>
                  <a:lnTo>
                    <a:pt x="700" y="134"/>
                  </a:lnTo>
                  <a:lnTo>
                    <a:pt x="720" y="123"/>
                  </a:lnTo>
                  <a:lnTo>
                    <a:pt x="742" y="115"/>
                  </a:lnTo>
                  <a:lnTo>
                    <a:pt x="763" y="106"/>
                  </a:lnTo>
                  <a:lnTo>
                    <a:pt x="787" y="99"/>
                  </a:lnTo>
                  <a:lnTo>
                    <a:pt x="811" y="94"/>
                  </a:lnTo>
                  <a:lnTo>
                    <a:pt x="837" y="88"/>
                  </a:lnTo>
                  <a:lnTo>
                    <a:pt x="842" y="88"/>
                  </a:lnTo>
                  <a:lnTo>
                    <a:pt x="847" y="86"/>
                  </a:lnTo>
                  <a:lnTo>
                    <a:pt x="851" y="81"/>
                  </a:lnTo>
                  <a:lnTo>
                    <a:pt x="857" y="83"/>
                  </a:lnTo>
                  <a:lnTo>
                    <a:pt x="871" y="77"/>
                  </a:lnTo>
                  <a:lnTo>
                    <a:pt x="886" y="72"/>
                  </a:lnTo>
                  <a:lnTo>
                    <a:pt x="901" y="69"/>
                  </a:lnTo>
                  <a:lnTo>
                    <a:pt x="917" y="66"/>
                  </a:lnTo>
                  <a:lnTo>
                    <a:pt x="932" y="62"/>
                  </a:lnTo>
                  <a:lnTo>
                    <a:pt x="947" y="59"/>
                  </a:lnTo>
                  <a:lnTo>
                    <a:pt x="963" y="57"/>
                  </a:lnTo>
                  <a:lnTo>
                    <a:pt x="982" y="56"/>
                  </a:lnTo>
                  <a:lnTo>
                    <a:pt x="993" y="49"/>
                  </a:lnTo>
                  <a:lnTo>
                    <a:pt x="1005" y="47"/>
                  </a:lnTo>
                  <a:lnTo>
                    <a:pt x="1016" y="45"/>
                  </a:lnTo>
                  <a:lnTo>
                    <a:pt x="1028" y="48"/>
                  </a:lnTo>
                  <a:lnTo>
                    <a:pt x="1038" y="47"/>
                  </a:lnTo>
                  <a:lnTo>
                    <a:pt x="1049" y="47"/>
                  </a:lnTo>
                  <a:lnTo>
                    <a:pt x="1061" y="42"/>
                  </a:lnTo>
                  <a:lnTo>
                    <a:pt x="1074" y="35"/>
                  </a:lnTo>
                  <a:lnTo>
                    <a:pt x="1080" y="35"/>
                  </a:lnTo>
                  <a:lnTo>
                    <a:pt x="1088" y="35"/>
                  </a:lnTo>
                  <a:lnTo>
                    <a:pt x="1097" y="33"/>
                  </a:lnTo>
                  <a:lnTo>
                    <a:pt x="1108" y="32"/>
                  </a:lnTo>
                  <a:lnTo>
                    <a:pt x="1117" y="29"/>
                  </a:lnTo>
                  <a:lnTo>
                    <a:pt x="1128" y="26"/>
                  </a:lnTo>
                  <a:lnTo>
                    <a:pt x="1137" y="25"/>
                  </a:lnTo>
                  <a:lnTo>
                    <a:pt x="1147" y="26"/>
                  </a:lnTo>
                  <a:lnTo>
                    <a:pt x="1153" y="31"/>
                  </a:lnTo>
                  <a:lnTo>
                    <a:pt x="1154" y="27"/>
                  </a:lnTo>
                  <a:lnTo>
                    <a:pt x="1155" y="25"/>
                  </a:lnTo>
                  <a:lnTo>
                    <a:pt x="1166" y="22"/>
                  </a:lnTo>
                  <a:lnTo>
                    <a:pt x="1178" y="20"/>
                  </a:lnTo>
                  <a:lnTo>
                    <a:pt x="1189" y="18"/>
                  </a:lnTo>
                  <a:lnTo>
                    <a:pt x="1201" y="18"/>
                  </a:lnTo>
                  <a:lnTo>
                    <a:pt x="1210" y="17"/>
                  </a:lnTo>
                  <a:lnTo>
                    <a:pt x="1221" y="17"/>
                  </a:lnTo>
                  <a:lnTo>
                    <a:pt x="1230" y="15"/>
                  </a:lnTo>
                  <a:lnTo>
                    <a:pt x="1239" y="13"/>
                  </a:lnTo>
                  <a:lnTo>
                    <a:pt x="1254" y="11"/>
                  </a:lnTo>
                  <a:lnTo>
                    <a:pt x="1270" y="9"/>
                  </a:lnTo>
                  <a:lnTo>
                    <a:pt x="1285" y="8"/>
                  </a:lnTo>
                  <a:lnTo>
                    <a:pt x="1303" y="7"/>
                  </a:lnTo>
                  <a:lnTo>
                    <a:pt x="1318" y="5"/>
                  </a:lnTo>
                  <a:lnTo>
                    <a:pt x="1335" y="4"/>
                  </a:lnTo>
                  <a:lnTo>
                    <a:pt x="1353" y="2"/>
                  </a:lnTo>
                  <a:lnTo>
                    <a:pt x="1372" y="0"/>
                  </a:lnTo>
                  <a:lnTo>
                    <a:pt x="1372" y="2"/>
                  </a:lnTo>
                  <a:lnTo>
                    <a:pt x="1401" y="2"/>
                  </a:lnTo>
                  <a:lnTo>
                    <a:pt x="1401" y="5"/>
                  </a:lnTo>
                  <a:lnTo>
                    <a:pt x="1412" y="0"/>
                  </a:lnTo>
                  <a:lnTo>
                    <a:pt x="1422" y="0"/>
                  </a:lnTo>
                  <a:lnTo>
                    <a:pt x="1433" y="0"/>
                  </a:lnTo>
                  <a:lnTo>
                    <a:pt x="1443" y="3"/>
                  </a:lnTo>
                  <a:lnTo>
                    <a:pt x="1452" y="4"/>
                  </a:lnTo>
                  <a:lnTo>
                    <a:pt x="1463" y="5"/>
                  </a:lnTo>
                  <a:lnTo>
                    <a:pt x="1472" y="4"/>
                  </a:lnTo>
                  <a:lnTo>
                    <a:pt x="1484" y="2"/>
                  </a:lnTo>
                  <a:lnTo>
                    <a:pt x="1483" y="4"/>
                  </a:lnTo>
                  <a:lnTo>
                    <a:pt x="1480" y="6"/>
                  </a:lnTo>
                  <a:lnTo>
                    <a:pt x="1485" y="9"/>
                  </a:lnTo>
                  <a:lnTo>
                    <a:pt x="1491" y="9"/>
                  </a:lnTo>
                  <a:lnTo>
                    <a:pt x="1492" y="6"/>
                  </a:lnTo>
                  <a:lnTo>
                    <a:pt x="1493" y="2"/>
                  </a:lnTo>
                  <a:lnTo>
                    <a:pt x="1500" y="3"/>
                  </a:lnTo>
                  <a:lnTo>
                    <a:pt x="1508" y="5"/>
                  </a:lnTo>
                  <a:lnTo>
                    <a:pt x="1516" y="5"/>
                  </a:lnTo>
                  <a:lnTo>
                    <a:pt x="1525" y="6"/>
                  </a:lnTo>
                  <a:lnTo>
                    <a:pt x="1531" y="6"/>
                  </a:lnTo>
                  <a:lnTo>
                    <a:pt x="1539" y="7"/>
                  </a:lnTo>
                  <a:lnTo>
                    <a:pt x="1547" y="7"/>
                  </a:lnTo>
                  <a:lnTo>
                    <a:pt x="1555" y="9"/>
                  </a:lnTo>
                  <a:lnTo>
                    <a:pt x="1551" y="12"/>
                  </a:lnTo>
                  <a:lnTo>
                    <a:pt x="1552" y="16"/>
                  </a:lnTo>
                  <a:lnTo>
                    <a:pt x="1558" y="12"/>
                  </a:lnTo>
                  <a:lnTo>
                    <a:pt x="1566" y="9"/>
                  </a:lnTo>
                  <a:lnTo>
                    <a:pt x="1575" y="8"/>
                  </a:lnTo>
                  <a:lnTo>
                    <a:pt x="1587" y="8"/>
                  </a:lnTo>
                  <a:lnTo>
                    <a:pt x="1596" y="8"/>
                  </a:lnTo>
                  <a:lnTo>
                    <a:pt x="1608" y="9"/>
                  </a:lnTo>
                  <a:lnTo>
                    <a:pt x="1618" y="11"/>
                  </a:lnTo>
                  <a:lnTo>
                    <a:pt x="1629" y="14"/>
                  </a:lnTo>
                  <a:lnTo>
                    <a:pt x="1629" y="16"/>
                  </a:lnTo>
                  <a:lnTo>
                    <a:pt x="1633" y="18"/>
                  </a:lnTo>
                  <a:lnTo>
                    <a:pt x="1658" y="14"/>
                  </a:lnTo>
                  <a:lnTo>
                    <a:pt x="1685" y="13"/>
                  </a:lnTo>
                  <a:lnTo>
                    <a:pt x="1714" y="14"/>
                  </a:lnTo>
                  <a:lnTo>
                    <a:pt x="1746" y="17"/>
                  </a:lnTo>
                  <a:lnTo>
                    <a:pt x="1776" y="21"/>
                  </a:lnTo>
                  <a:lnTo>
                    <a:pt x="1806" y="25"/>
                  </a:lnTo>
                  <a:lnTo>
                    <a:pt x="1837" y="30"/>
                  </a:lnTo>
                  <a:lnTo>
                    <a:pt x="1867" y="34"/>
                  </a:lnTo>
                  <a:lnTo>
                    <a:pt x="1879" y="35"/>
                  </a:lnTo>
                  <a:lnTo>
                    <a:pt x="1892" y="36"/>
                  </a:lnTo>
                  <a:lnTo>
                    <a:pt x="1904" y="39"/>
                  </a:lnTo>
                  <a:lnTo>
                    <a:pt x="1913" y="45"/>
                  </a:lnTo>
                  <a:lnTo>
                    <a:pt x="1925" y="47"/>
                  </a:lnTo>
                  <a:lnTo>
                    <a:pt x="1937" y="48"/>
                  </a:lnTo>
                  <a:lnTo>
                    <a:pt x="1948" y="49"/>
                  </a:lnTo>
                  <a:lnTo>
                    <a:pt x="1962" y="50"/>
                  </a:lnTo>
                  <a:lnTo>
                    <a:pt x="1973" y="51"/>
                  </a:lnTo>
                  <a:lnTo>
                    <a:pt x="1985" y="53"/>
                  </a:lnTo>
                  <a:lnTo>
                    <a:pt x="1997" y="56"/>
                  </a:lnTo>
                  <a:lnTo>
                    <a:pt x="2009" y="60"/>
                  </a:lnTo>
                  <a:lnTo>
                    <a:pt x="2009" y="62"/>
                  </a:lnTo>
                  <a:lnTo>
                    <a:pt x="2013" y="59"/>
                  </a:lnTo>
                  <a:lnTo>
                    <a:pt x="2019" y="60"/>
                  </a:lnTo>
                  <a:lnTo>
                    <a:pt x="2027" y="61"/>
                  </a:lnTo>
                  <a:lnTo>
                    <a:pt x="2035" y="62"/>
                  </a:lnTo>
                  <a:lnTo>
                    <a:pt x="2035" y="63"/>
                  </a:lnTo>
                  <a:lnTo>
                    <a:pt x="2039" y="63"/>
                  </a:lnTo>
                  <a:lnTo>
                    <a:pt x="2047" y="65"/>
                  </a:lnTo>
                  <a:lnTo>
                    <a:pt x="2055" y="66"/>
                  </a:lnTo>
                  <a:lnTo>
                    <a:pt x="2063" y="68"/>
                  </a:lnTo>
                  <a:lnTo>
                    <a:pt x="2069" y="69"/>
                  </a:lnTo>
                  <a:lnTo>
                    <a:pt x="2076" y="72"/>
                  </a:lnTo>
                  <a:lnTo>
                    <a:pt x="2079" y="76"/>
                  </a:lnTo>
                  <a:lnTo>
                    <a:pt x="2083" y="83"/>
                  </a:lnTo>
                  <a:lnTo>
                    <a:pt x="2106" y="78"/>
                  </a:lnTo>
                  <a:lnTo>
                    <a:pt x="2106" y="83"/>
                  </a:lnTo>
                  <a:lnTo>
                    <a:pt x="2125" y="86"/>
                  </a:lnTo>
                  <a:lnTo>
                    <a:pt x="2147" y="90"/>
                  </a:lnTo>
                  <a:lnTo>
                    <a:pt x="2169" y="96"/>
                  </a:lnTo>
                  <a:lnTo>
                    <a:pt x="2193" y="104"/>
                  </a:lnTo>
                  <a:lnTo>
                    <a:pt x="2214" y="111"/>
                  </a:lnTo>
                  <a:lnTo>
                    <a:pt x="2235" y="122"/>
                  </a:lnTo>
                  <a:lnTo>
                    <a:pt x="2255" y="132"/>
                  </a:lnTo>
                  <a:lnTo>
                    <a:pt x="2271" y="147"/>
                  </a:lnTo>
                  <a:lnTo>
                    <a:pt x="2275" y="147"/>
                  </a:lnTo>
                  <a:lnTo>
                    <a:pt x="2281" y="150"/>
                  </a:lnTo>
                  <a:lnTo>
                    <a:pt x="2286" y="155"/>
                  </a:lnTo>
                  <a:lnTo>
                    <a:pt x="2289" y="161"/>
                  </a:lnTo>
                  <a:lnTo>
                    <a:pt x="2297" y="164"/>
                  </a:lnTo>
                  <a:lnTo>
                    <a:pt x="2305" y="168"/>
                  </a:lnTo>
                  <a:lnTo>
                    <a:pt x="2311" y="173"/>
                  </a:lnTo>
                  <a:lnTo>
                    <a:pt x="2318" y="179"/>
                  </a:lnTo>
                  <a:lnTo>
                    <a:pt x="2323" y="184"/>
                  </a:lnTo>
                  <a:lnTo>
                    <a:pt x="2330" y="189"/>
                  </a:lnTo>
                  <a:lnTo>
                    <a:pt x="2336" y="192"/>
                  </a:lnTo>
                  <a:lnTo>
                    <a:pt x="2347" y="195"/>
                  </a:lnTo>
                  <a:lnTo>
                    <a:pt x="2372" y="210"/>
                  </a:lnTo>
                  <a:lnTo>
                    <a:pt x="2393" y="229"/>
                  </a:lnTo>
                  <a:lnTo>
                    <a:pt x="2409" y="250"/>
                  </a:lnTo>
                  <a:lnTo>
                    <a:pt x="2422" y="274"/>
                  </a:lnTo>
                  <a:lnTo>
                    <a:pt x="2431" y="298"/>
                  </a:lnTo>
                  <a:lnTo>
                    <a:pt x="2440" y="323"/>
                  </a:lnTo>
                  <a:lnTo>
                    <a:pt x="2448" y="348"/>
                  </a:lnTo>
                  <a:lnTo>
                    <a:pt x="2457" y="373"/>
                  </a:lnTo>
                  <a:lnTo>
                    <a:pt x="2455" y="389"/>
                  </a:lnTo>
                  <a:lnTo>
                    <a:pt x="2453" y="404"/>
                  </a:lnTo>
                  <a:lnTo>
                    <a:pt x="2453" y="419"/>
                  </a:lnTo>
                  <a:lnTo>
                    <a:pt x="2455" y="434"/>
                  </a:lnTo>
                  <a:lnTo>
                    <a:pt x="2453" y="447"/>
                  </a:lnTo>
                  <a:lnTo>
                    <a:pt x="2452" y="462"/>
                  </a:lnTo>
                  <a:lnTo>
                    <a:pt x="2448" y="476"/>
                  </a:lnTo>
                  <a:lnTo>
                    <a:pt x="2444" y="492"/>
                  </a:lnTo>
                  <a:lnTo>
                    <a:pt x="2448" y="504"/>
                  </a:lnTo>
                  <a:lnTo>
                    <a:pt x="2444" y="504"/>
                  </a:lnTo>
                  <a:lnTo>
                    <a:pt x="2438" y="525"/>
                  </a:lnTo>
                  <a:lnTo>
                    <a:pt x="2434" y="550"/>
                  </a:lnTo>
                  <a:lnTo>
                    <a:pt x="2431" y="576"/>
                  </a:lnTo>
                  <a:lnTo>
                    <a:pt x="2431" y="604"/>
                  </a:lnTo>
                  <a:lnTo>
                    <a:pt x="2430" y="630"/>
                  </a:lnTo>
                  <a:lnTo>
                    <a:pt x="2428" y="657"/>
                  </a:lnTo>
                  <a:lnTo>
                    <a:pt x="2426" y="682"/>
                  </a:lnTo>
                  <a:lnTo>
                    <a:pt x="2423" y="706"/>
                  </a:lnTo>
                  <a:lnTo>
                    <a:pt x="2422" y="700"/>
                  </a:lnTo>
                  <a:lnTo>
                    <a:pt x="2419" y="699"/>
                  </a:lnTo>
                  <a:lnTo>
                    <a:pt x="2414" y="707"/>
                  </a:lnTo>
                  <a:lnTo>
                    <a:pt x="2410" y="716"/>
                  </a:lnTo>
                  <a:lnTo>
                    <a:pt x="2406" y="725"/>
                  </a:lnTo>
                  <a:lnTo>
                    <a:pt x="2405" y="735"/>
                  </a:lnTo>
                  <a:lnTo>
                    <a:pt x="2401" y="745"/>
                  </a:lnTo>
                  <a:lnTo>
                    <a:pt x="2400" y="756"/>
                  </a:lnTo>
                  <a:lnTo>
                    <a:pt x="2396" y="766"/>
                  </a:lnTo>
                  <a:lnTo>
                    <a:pt x="2394" y="776"/>
                  </a:lnTo>
                  <a:lnTo>
                    <a:pt x="2392" y="785"/>
                  </a:lnTo>
                  <a:lnTo>
                    <a:pt x="2389" y="795"/>
                  </a:lnTo>
                  <a:lnTo>
                    <a:pt x="2386" y="805"/>
                  </a:lnTo>
                  <a:lnTo>
                    <a:pt x="2384" y="816"/>
                  </a:lnTo>
                  <a:lnTo>
                    <a:pt x="2380" y="827"/>
                  </a:lnTo>
                  <a:lnTo>
                    <a:pt x="2377" y="838"/>
                  </a:lnTo>
                  <a:lnTo>
                    <a:pt x="2375" y="848"/>
                  </a:lnTo>
                  <a:lnTo>
                    <a:pt x="2372" y="860"/>
                  </a:lnTo>
                  <a:lnTo>
                    <a:pt x="2369" y="883"/>
                  </a:lnTo>
                  <a:lnTo>
                    <a:pt x="2368" y="905"/>
                  </a:lnTo>
                  <a:lnTo>
                    <a:pt x="2365" y="929"/>
                  </a:lnTo>
                  <a:lnTo>
                    <a:pt x="2364" y="953"/>
                  </a:lnTo>
                  <a:lnTo>
                    <a:pt x="2363" y="975"/>
                  </a:lnTo>
                  <a:lnTo>
                    <a:pt x="2363" y="998"/>
                  </a:lnTo>
                  <a:lnTo>
                    <a:pt x="2363" y="1021"/>
                  </a:lnTo>
                  <a:lnTo>
                    <a:pt x="2365" y="1045"/>
                  </a:lnTo>
                  <a:lnTo>
                    <a:pt x="2371" y="1062"/>
                  </a:lnTo>
                  <a:lnTo>
                    <a:pt x="2377" y="1079"/>
                  </a:lnTo>
                  <a:lnTo>
                    <a:pt x="2385" y="1096"/>
                  </a:lnTo>
                  <a:lnTo>
                    <a:pt x="2393" y="1114"/>
                  </a:lnTo>
                  <a:lnTo>
                    <a:pt x="2401" y="1130"/>
                  </a:lnTo>
                  <a:lnTo>
                    <a:pt x="2409" y="1147"/>
                  </a:lnTo>
                  <a:lnTo>
                    <a:pt x="2418" y="1163"/>
                  </a:lnTo>
                  <a:lnTo>
                    <a:pt x="2430" y="1180"/>
                  </a:lnTo>
                  <a:lnTo>
                    <a:pt x="2448" y="1175"/>
                  </a:lnTo>
                  <a:lnTo>
                    <a:pt x="2467" y="1173"/>
                  </a:lnTo>
                  <a:lnTo>
                    <a:pt x="2485" y="1173"/>
                  </a:lnTo>
                  <a:lnTo>
                    <a:pt x="2503" y="1175"/>
                  </a:lnTo>
                  <a:lnTo>
                    <a:pt x="2521" y="1178"/>
                  </a:lnTo>
                  <a:lnTo>
                    <a:pt x="2538" y="1184"/>
                  </a:lnTo>
                  <a:lnTo>
                    <a:pt x="2553" y="1191"/>
                  </a:lnTo>
                  <a:lnTo>
                    <a:pt x="2571" y="1201"/>
                  </a:lnTo>
                  <a:lnTo>
                    <a:pt x="2594" y="1217"/>
                  </a:lnTo>
                  <a:lnTo>
                    <a:pt x="2614" y="1237"/>
                  </a:lnTo>
                  <a:lnTo>
                    <a:pt x="2626" y="1259"/>
                  </a:lnTo>
                  <a:lnTo>
                    <a:pt x="2635" y="1282"/>
                  </a:lnTo>
                  <a:lnTo>
                    <a:pt x="2638" y="1306"/>
                  </a:lnTo>
                  <a:lnTo>
                    <a:pt x="2639" y="1331"/>
                  </a:lnTo>
                  <a:lnTo>
                    <a:pt x="2635" y="1356"/>
                  </a:lnTo>
                  <a:lnTo>
                    <a:pt x="2632" y="1380"/>
                  </a:lnTo>
                  <a:lnTo>
                    <a:pt x="2626" y="1388"/>
                  </a:lnTo>
                  <a:lnTo>
                    <a:pt x="2620" y="1397"/>
                  </a:lnTo>
                  <a:lnTo>
                    <a:pt x="2614" y="1406"/>
                  </a:lnTo>
                  <a:lnTo>
                    <a:pt x="2609" y="1415"/>
                  </a:lnTo>
                  <a:lnTo>
                    <a:pt x="2601" y="1423"/>
                  </a:lnTo>
                  <a:lnTo>
                    <a:pt x="2594" y="1431"/>
                  </a:lnTo>
                  <a:lnTo>
                    <a:pt x="2586" y="1438"/>
                  </a:lnTo>
                  <a:lnTo>
                    <a:pt x="2578" y="1444"/>
                  </a:lnTo>
                  <a:lnTo>
                    <a:pt x="2580" y="1447"/>
                  </a:lnTo>
                  <a:lnTo>
                    <a:pt x="2556" y="1460"/>
                  </a:lnTo>
                  <a:lnTo>
                    <a:pt x="2531" y="1470"/>
                  </a:lnTo>
                  <a:lnTo>
                    <a:pt x="2505" y="1478"/>
                  </a:lnTo>
                  <a:lnTo>
                    <a:pt x="2478" y="1485"/>
                  </a:lnTo>
                  <a:lnTo>
                    <a:pt x="2448" y="1487"/>
                  </a:lnTo>
                  <a:lnTo>
                    <a:pt x="2421" y="1487"/>
                  </a:lnTo>
                  <a:lnTo>
                    <a:pt x="2390" y="1484"/>
                  </a:lnTo>
                  <a:lnTo>
                    <a:pt x="2363" y="1479"/>
                  </a:lnTo>
                  <a:lnTo>
                    <a:pt x="2351" y="1513"/>
                  </a:lnTo>
                  <a:lnTo>
                    <a:pt x="2340" y="1548"/>
                  </a:lnTo>
                  <a:lnTo>
                    <a:pt x="2330" y="1583"/>
                  </a:lnTo>
                  <a:lnTo>
                    <a:pt x="2318" y="1619"/>
                  </a:lnTo>
                  <a:lnTo>
                    <a:pt x="2302" y="1652"/>
                  </a:lnTo>
                  <a:lnTo>
                    <a:pt x="2285" y="1683"/>
                  </a:lnTo>
                  <a:lnTo>
                    <a:pt x="2264" y="1713"/>
                  </a:lnTo>
                  <a:lnTo>
                    <a:pt x="2238" y="1742"/>
                  </a:lnTo>
                  <a:lnTo>
                    <a:pt x="2235" y="1751"/>
                  </a:lnTo>
                  <a:lnTo>
                    <a:pt x="2227" y="1758"/>
                  </a:lnTo>
                  <a:lnTo>
                    <a:pt x="2218" y="1766"/>
                  </a:lnTo>
                  <a:lnTo>
                    <a:pt x="2211" y="1777"/>
                  </a:lnTo>
                  <a:lnTo>
                    <a:pt x="2204" y="1773"/>
                  </a:lnTo>
                  <a:lnTo>
                    <a:pt x="2200" y="1774"/>
                  </a:lnTo>
                  <a:lnTo>
                    <a:pt x="2196" y="1777"/>
                  </a:lnTo>
                  <a:lnTo>
                    <a:pt x="2196" y="1782"/>
                  </a:lnTo>
                  <a:lnTo>
                    <a:pt x="2193" y="1787"/>
                  </a:lnTo>
                  <a:lnTo>
                    <a:pt x="2190" y="1791"/>
                  </a:lnTo>
                  <a:lnTo>
                    <a:pt x="2186" y="1793"/>
                  </a:lnTo>
                  <a:lnTo>
                    <a:pt x="2180" y="1793"/>
                  </a:lnTo>
                  <a:lnTo>
                    <a:pt x="2169" y="1802"/>
                  </a:lnTo>
                  <a:lnTo>
                    <a:pt x="2159" y="1815"/>
                  </a:lnTo>
                  <a:lnTo>
                    <a:pt x="2151" y="1819"/>
                  </a:lnTo>
                  <a:lnTo>
                    <a:pt x="2144" y="1824"/>
                  </a:lnTo>
                  <a:lnTo>
                    <a:pt x="2136" y="1827"/>
                  </a:lnTo>
                  <a:lnTo>
                    <a:pt x="2130" y="1829"/>
                  </a:lnTo>
                  <a:lnTo>
                    <a:pt x="2115" y="1837"/>
                  </a:lnTo>
                  <a:lnTo>
                    <a:pt x="2102" y="1845"/>
                  </a:lnTo>
                  <a:lnTo>
                    <a:pt x="2088" y="1853"/>
                  </a:lnTo>
                  <a:lnTo>
                    <a:pt x="2073" y="1861"/>
                  </a:lnTo>
                  <a:lnTo>
                    <a:pt x="2058" y="1868"/>
                  </a:lnTo>
                  <a:lnTo>
                    <a:pt x="2043" y="1876"/>
                  </a:lnTo>
                  <a:lnTo>
                    <a:pt x="2029" y="1883"/>
                  </a:lnTo>
                  <a:lnTo>
                    <a:pt x="2015" y="1892"/>
                  </a:lnTo>
                  <a:lnTo>
                    <a:pt x="2008" y="1898"/>
                  </a:lnTo>
                  <a:lnTo>
                    <a:pt x="2000" y="1903"/>
                  </a:lnTo>
                  <a:lnTo>
                    <a:pt x="1992" y="1905"/>
                  </a:lnTo>
                  <a:lnTo>
                    <a:pt x="1984" y="1908"/>
                  </a:lnTo>
                  <a:lnTo>
                    <a:pt x="1976" y="1910"/>
                  </a:lnTo>
                  <a:lnTo>
                    <a:pt x="1968" y="1914"/>
                  </a:lnTo>
                  <a:lnTo>
                    <a:pt x="1962" y="1919"/>
                  </a:lnTo>
                  <a:lnTo>
                    <a:pt x="1958" y="1927"/>
                  </a:lnTo>
                  <a:lnTo>
                    <a:pt x="1948" y="1925"/>
                  </a:lnTo>
                  <a:lnTo>
                    <a:pt x="1943" y="1926"/>
                  </a:lnTo>
                  <a:lnTo>
                    <a:pt x="1938" y="1928"/>
                  </a:lnTo>
                  <a:lnTo>
                    <a:pt x="1935" y="1933"/>
                  </a:lnTo>
                  <a:lnTo>
                    <a:pt x="1931" y="1936"/>
                  </a:lnTo>
                  <a:lnTo>
                    <a:pt x="1927" y="1941"/>
                  </a:lnTo>
                  <a:lnTo>
                    <a:pt x="1922" y="1943"/>
                  </a:lnTo>
                  <a:lnTo>
                    <a:pt x="1917" y="1945"/>
                  </a:lnTo>
                  <a:lnTo>
                    <a:pt x="1926" y="1959"/>
                  </a:lnTo>
                  <a:lnTo>
                    <a:pt x="1935" y="1975"/>
                  </a:lnTo>
                  <a:lnTo>
                    <a:pt x="1943" y="1989"/>
                  </a:lnTo>
                  <a:lnTo>
                    <a:pt x="1955" y="2005"/>
                  </a:lnTo>
                  <a:lnTo>
                    <a:pt x="1964" y="2020"/>
                  </a:lnTo>
                  <a:lnTo>
                    <a:pt x="1976" y="2034"/>
                  </a:lnTo>
                  <a:lnTo>
                    <a:pt x="1989" y="2048"/>
                  </a:lnTo>
                  <a:lnTo>
                    <a:pt x="2005" y="2061"/>
                  </a:lnTo>
                  <a:lnTo>
                    <a:pt x="2004" y="2075"/>
                  </a:lnTo>
                  <a:lnTo>
                    <a:pt x="2010" y="2088"/>
                  </a:lnTo>
                  <a:lnTo>
                    <a:pt x="2021" y="2098"/>
                  </a:lnTo>
                  <a:lnTo>
                    <a:pt x="2035" y="2110"/>
                  </a:lnTo>
                  <a:lnTo>
                    <a:pt x="2050" y="2119"/>
                  </a:lnTo>
                  <a:lnTo>
                    <a:pt x="2067" y="2128"/>
                  </a:lnTo>
                  <a:lnTo>
                    <a:pt x="2083" y="2136"/>
                  </a:lnTo>
                  <a:lnTo>
                    <a:pt x="2098" y="2146"/>
                  </a:lnTo>
                  <a:lnTo>
                    <a:pt x="2172" y="2160"/>
                  </a:lnTo>
                  <a:lnTo>
                    <a:pt x="2251" y="2169"/>
                  </a:lnTo>
                  <a:lnTo>
                    <a:pt x="2328" y="2177"/>
                  </a:lnTo>
                  <a:lnTo>
                    <a:pt x="2407" y="2186"/>
                  </a:lnTo>
                  <a:lnTo>
                    <a:pt x="2484" y="2199"/>
                  </a:lnTo>
                  <a:lnTo>
                    <a:pt x="2559" y="2219"/>
                  </a:lnTo>
                  <a:lnTo>
                    <a:pt x="2628" y="2250"/>
                  </a:lnTo>
                  <a:lnTo>
                    <a:pt x="2694" y="2297"/>
                  </a:lnTo>
                  <a:lnTo>
                    <a:pt x="2709" y="2310"/>
                  </a:lnTo>
                  <a:lnTo>
                    <a:pt x="2723" y="2326"/>
                  </a:lnTo>
                  <a:lnTo>
                    <a:pt x="2735" y="2343"/>
                  </a:lnTo>
                  <a:lnTo>
                    <a:pt x="2747" y="2360"/>
                  </a:lnTo>
                  <a:lnTo>
                    <a:pt x="2756" y="2376"/>
                  </a:lnTo>
                  <a:lnTo>
                    <a:pt x="2766" y="2393"/>
                  </a:lnTo>
                  <a:lnTo>
                    <a:pt x="2776" y="2411"/>
                  </a:lnTo>
                  <a:lnTo>
                    <a:pt x="2785" y="2430"/>
                  </a:lnTo>
                  <a:lnTo>
                    <a:pt x="2782" y="2436"/>
                  </a:lnTo>
                  <a:lnTo>
                    <a:pt x="2785" y="2444"/>
                  </a:lnTo>
                  <a:lnTo>
                    <a:pt x="2789" y="2454"/>
                  </a:lnTo>
                  <a:lnTo>
                    <a:pt x="2795" y="2464"/>
                  </a:lnTo>
                  <a:lnTo>
                    <a:pt x="2802" y="2473"/>
                  </a:lnTo>
                  <a:lnTo>
                    <a:pt x="2809" y="2483"/>
                  </a:lnTo>
                  <a:lnTo>
                    <a:pt x="2813" y="2492"/>
                  </a:lnTo>
                  <a:lnTo>
                    <a:pt x="2815" y="2499"/>
                  </a:lnTo>
                  <a:lnTo>
                    <a:pt x="0" y="2505"/>
                  </a:lnTo>
                  <a:close/>
                </a:path>
              </a:pathLst>
            </a:custGeom>
            <a:solidFill>
              <a:srgbClr val="000000"/>
            </a:solidFill>
            <a:ln w="9525">
              <a:noFill/>
              <a:round/>
              <a:headEnd/>
              <a:tailEnd/>
            </a:ln>
          </p:spPr>
          <p:txBody>
            <a:bodyPr/>
            <a:lstStyle/>
            <a:p>
              <a:endParaRPr lang="en-US"/>
            </a:p>
          </p:txBody>
        </p:sp>
        <p:sp>
          <p:nvSpPr>
            <p:cNvPr id="9" name="Freeform 5"/>
            <p:cNvSpPr>
              <a:spLocks/>
            </p:cNvSpPr>
            <p:nvPr/>
          </p:nvSpPr>
          <p:spPr bwMode="auto">
            <a:xfrm>
              <a:off x="609600" y="15875"/>
              <a:ext cx="746125" cy="469900"/>
            </a:xfrm>
            <a:custGeom>
              <a:avLst/>
              <a:gdLst>
                <a:gd name="T0" fmla="*/ 720742 w 2087"/>
                <a:gd name="T1" fmla="*/ 74553 h 1311"/>
                <a:gd name="T2" fmla="*/ 743980 w 2087"/>
                <a:gd name="T3" fmla="*/ 119715 h 1311"/>
                <a:gd name="T4" fmla="*/ 742907 w 2087"/>
                <a:gd name="T5" fmla="*/ 170970 h 1311"/>
                <a:gd name="T6" fmla="*/ 737902 w 2087"/>
                <a:gd name="T7" fmla="*/ 202512 h 1311"/>
                <a:gd name="T8" fmla="*/ 728964 w 2087"/>
                <a:gd name="T9" fmla="*/ 232262 h 1311"/>
                <a:gd name="T10" fmla="*/ 720027 w 2087"/>
                <a:gd name="T11" fmla="*/ 273481 h 1311"/>
                <a:gd name="T12" fmla="*/ 712876 w 2087"/>
                <a:gd name="T13" fmla="*/ 335489 h 1311"/>
                <a:gd name="T14" fmla="*/ 720742 w 2087"/>
                <a:gd name="T15" fmla="*/ 396064 h 1311"/>
                <a:gd name="T16" fmla="*/ 724674 w 2087"/>
                <a:gd name="T17" fmla="*/ 419003 h 1311"/>
                <a:gd name="T18" fmla="*/ 717166 w 2087"/>
                <a:gd name="T19" fmla="*/ 424380 h 1311"/>
                <a:gd name="T20" fmla="*/ 710016 w 2087"/>
                <a:gd name="T21" fmla="*/ 430114 h 1311"/>
                <a:gd name="T22" fmla="*/ 698576 w 2087"/>
                <a:gd name="T23" fmla="*/ 370615 h 1311"/>
                <a:gd name="T24" fmla="*/ 693571 w 2087"/>
                <a:gd name="T25" fmla="*/ 310041 h 1311"/>
                <a:gd name="T26" fmla="*/ 684633 w 2087"/>
                <a:gd name="T27" fmla="*/ 257710 h 1311"/>
                <a:gd name="T28" fmla="*/ 676768 w 2087"/>
                <a:gd name="T29" fmla="*/ 221509 h 1311"/>
                <a:gd name="T30" fmla="*/ 662467 w 2087"/>
                <a:gd name="T31" fmla="*/ 185666 h 1311"/>
                <a:gd name="T32" fmla="*/ 653887 w 2087"/>
                <a:gd name="T33" fmla="*/ 158784 h 1311"/>
                <a:gd name="T34" fmla="*/ 640302 w 2087"/>
                <a:gd name="T35" fmla="*/ 138712 h 1311"/>
                <a:gd name="T36" fmla="*/ 618494 w 2087"/>
                <a:gd name="T37" fmla="*/ 126167 h 1311"/>
                <a:gd name="T38" fmla="*/ 591680 w 2087"/>
                <a:gd name="T39" fmla="*/ 118281 h 1311"/>
                <a:gd name="T40" fmla="*/ 565582 w 2087"/>
                <a:gd name="T41" fmla="*/ 115056 h 1311"/>
                <a:gd name="T42" fmla="*/ 524111 w 2087"/>
                <a:gd name="T43" fmla="*/ 119715 h 1311"/>
                <a:gd name="T44" fmla="*/ 453324 w 2087"/>
                <a:gd name="T45" fmla="*/ 137995 h 1311"/>
                <a:gd name="T46" fmla="*/ 380749 w 2087"/>
                <a:gd name="T47" fmla="*/ 152332 h 1311"/>
                <a:gd name="T48" fmla="*/ 344640 w 2087"/>
                <a:gd name="T49" fmla="*/ 154124 h 1311"/>
                <a:gd name="T50" fmla="*/ 329267 w 2087"/>
                <a:gd name="T51" fmla="*/ 152332 h 1311"/>
                <a:gd name="T52" fmla="*/ 313179 w 2087"/>
                <a:gd name="T53" fmla="*/ 151615 h 1311"/>
                <a:gd name="T54" fmla="*/ 266703 w 2087"/>
                <a:gd name="T55" fmla="*/ 143013 h 1311"/>
                <a:gd name="T56" fmla="*/ 218082 w 2087"/>
                <a:gd name="T57" fmla="*/ 142655 h 1311"/>
                <a:gd name="T58" fmla="*/ 160880 w 2087"/>
                <a:gd name="T59" fmla="*/ 154841 h 1311"/>
                <a:gd name="T60" fmla="*/ 104751 w 2087"/>
                <a:gd name="T61" fmla="*/ 201437 h 1311"/>
                <a:gd name="T62" fmla="*/ 74362 w 2087"/>
                <a:gd name="T63" fmla="*/ 265596 h 1311"/>
                <a:gd name="T64" fmla="*/ 65782 w 2087"/>
                <a:gd name="T65" fmla="*/ 325453 h 1311"/>
                <a:gd name="T66" fmla="*/ 65424 w 2087"/>
                <a:gd name="T67" fmla="*/ 382802 h 1311"/>
                <a:gd name="T68" fmla="*/ 65424 w 2087"/>
                <a:gd name="T69" fmla="*/ 439792 h 1311"/>
                <a:gd name="T70" fmla="*/ 61134 w 2087"/>
                <a:gd name="T71" fmla="*/ 450186 h 1311"/>
                <a:gd name="T72" fmla="*/ 61492 w 2087"/>
                <a:gd name="T73" fmla="*/ 462015 h 1311"/>
                <a:gd name="T74" fmla="*/ 34321 w 2087"/>
                <a:gd name="T75" fmla="*/ 465240 h 1311"/>
                <a:gd name="T76" fmla="*/ 31818 w 2087"/>
                <a:gd name="T77" fmla="*/ 411118 h 1311"/>
                <a:gd name="T78" fmla="*/ 36466 w 2087"/>
                <a:gd name="T79" fmla="*/ 358787 h 1311"/>
                <a:gd name="T80" fmla="*/ 23596 w 2087"/>
                <a:gd name="T81" fmla="*/ 317926 h 1311"/>
                <a:gd name="T82" fmla="*/ 17518 w 2087"/>
                <a:gd name="T83" fmla="*/ 296062 h 1311"/>
                <a:gd name="T84" fmla="*/ 8938 w 2087"/>
                <a:gd name="T85" fmla="*/ 274198 h 1311"/>
                <a:gd name="T86" fmla="*/ 5720 w 2087"/>
                <a:gd name="T87" fmla="*/ 260936 h 1311"/>
                <a:gd name="T88" fmla="*/ 3218 w 2087"/>
                <a:gd name="T89" fmla="*/ 251617 h 1311"/>
                <a:gd name="T90" fmla="*/ 1788 w 2087"/>
                <a:gd name="T91" fmla="*/ 243373 h 1311"/>
                <a:gd name="T92" fmla="*/ 3575 w 2087"/>
                <a:gd name="T93" fmla="*/ 193910 h 1311"/>
                <a:gd name="T94" fmla="*/ 20736 w 2087"/>
                <a:gd name="T95" fmla="*/ 149106 h 1311"/>
                <a:gd name="T96" fmla="*/ 55772 w 2087"/>
                <a:gd name="T97" fmla="*/ 100002 h 1311"/>
                <a:gd name="T98" fmla="*/ 132636 w 2087"/>
                <a:gd name="T99" fmla="*/ 53047 h 1311"/>
                <a:gd name="T100" fmla="*/ 220942 w 2087"/>
                <a:gd name="T101" fmla="*/ 22939 h 1311"/>
                <a:gd name="T102" fmla="*/ 302454 w 2087"/>
                <a:gd name="T103" fmla="*/ 7169 h 1311"/>
                <a:gd name="T104" fmla="*/ 380749 w 2087"/>
                <a:gd name="T105" fmla="*/ 358 h 1311"/>
                <a:gd name="T106" fmla="*/ 462261 w 2087"/>
                <a:gd name="T107" fmla="*/ 3226 h 1311"/>
                <a:gd name="T108" fmla="*/ 550209 w 2087"/>
                <a:gd name="T109" fmla="*/ 11828 h 1311"/>
                <a:gd name="T110" fmla="*/ 639587 w 2087"/>
                <a:gd name="T111" fmla="*/ 28674 h 1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87"/>
                <a:gd name="T169" fmla="*/ 0 h 1311"/>
                <a:gd name="T170" fmla="*/ 2087 w 2087"/>
                <a:gd name="T171" fmla="*/ 1311 h 1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87" h="1311">
                  <a:moveTo>
                    <a:pt x="1943" y="139"/>
                  </a:moveTo>
                  <a:lnTo>
                    <a:pt x="1981" y="171"/>
                  </a:lnTo>
                  <a:lnTo>
                    <a:pt x="2016" y="208"/>
                  </a:lnTo>
                  <a:lnTo>
                    <a:pt x="2044" y="248"/>
                  </a:lnTo>
                  <a:lnTo>
                    <a:pt x="2066" y="291"/>
                  </a:lnTo>
                  <a:lnTo>
                    <a:pt x="2081" y="334"/>
                  </a:lnTo>
                  <a:lnTo>
                    <a:pt x="2087" y="381"/>
                  </a:lnTo>
                  <a:lnTo>
                    <a:pt x="2086" y="429"/>
                  </a:lnTo>
                  <a:lnTo>
                    <a:pt x="2078" y="477"/>
                  </a:lnTo>
                  <a:lnTo>
                    <a:pt x="2075" y="506"/>
                  </a:lnTo>
                  <a:lnTo>
                    <a:pt x="2072" y="537"/>
                  </a:lnTo>
                  <a:lnTo>
                    <a:pt x="2064" y="565"/>
                  </a:lnTo>
                  <a:lnTo>
                    <a:pt x="2056" y="593"/>
                  </a:lnTo>
                  <a:lnTo>
                    <a:pt x="2047" y="620"/>
                  </a:lnTo>
                  <a:lnTo>
                    <a:pt x="2039" y="648"/>
                  </a:lnTo>
                  <a:lnTo>
                    <a:pt x="2032" y="677"/>
                  </a:lnTo>
                  <a:lnTo>
                    <a:pt x="2029" y="708"/>
                  </a:lnTo>
                  <a:lnTo>
                    <a:pt x="2014" y="763"/>
                  </a:lnTo>
                  <a:lnTo>
                    <a:pt x="2003" y="820"/>
                  </a:lnTo>
                  <a:lnTo>
                    <a:pt x="1995" y="878"/>
                  </a:lnTo>
                  <a:lnTo>
                    <a:pt x="1994" y="936"/>
                  </a:lnTo>
                  <a:lnTo>
                    <a:pt x="1995" y="993"/>
                  </a:lnTo>
                  <a:lnTo>
                    <a:pt x="2003" y="1050"/>
                  </a:lnTo>
                  <a:lnTo>
                    <a:pt x="2016" y="1105"/>
                  </a:lnTo>
                  <a:lnTo>
                    <a:pt x="2037" y="1160"/>
                  </a:lnTo>
                  <a:lnTo>
                    <a:pt x="2032" y="1165"/>
                  </a:lnTo>
                  <a:lnTo>
                    <a:pt x="2027" y="1169"/>
                  </a:lnTo>
                  <a:lnTo>
                    <a:pt x="2020" y="1174"/>
                  </a:lnTo>
                  <a:lnTo>
                    <a:pt x="2014" y="1179"/>
                  </a:lnTo>
                  <a:lnTo>
                    <a:pt x="2006" y="1184"/>
                  </a:lnTo>
                  <a:lnTo>
                    <a:pt x="1999" y="1188"/>
                  </a:lnTo>
                  <a:lnTo>
                    <a:pt x="1991" y="1193"/>
                  </a:lnTo>
                  <a:lnTo>
                    <a:pt x="1986" y="1200"/>
                  </a:lnTo>
                  <a:lnTo>
                    <a:pt x="1972" y="1145"/>
                  </a:lnTo>
                  <a:lnTo>
                    <a:pt x="1962" y="1091"/>
                  </a:lnTo>
                  <a:lnTo>
                    <a:pt x="1954" y="1034"/>
                  </a:lnTo>
                  <a:lnTo>
                    <a:pt x="1951" y="978"/>
                  </a:lnTo>
                  <a:lnTo>
                    <a:pt x="1945" y="922"/>
                  </a:lnTo>
                  <a:lnTo>
                    <a:pt x="1940" y="865"/>
                  </a:lnTo>
                  <a:lnTo>
                    <a:pt x="1931" y="810"/>
                  </a:lnTo>
                  <a:lnTo>
                    <a:pt x="1919" y="756"/>
                  </a:lnTo>
                  <a:lnTo>
                    <a:pt x="1915" y="719"/>
                  </a:lnTo>
                  <a:lnTo>
                    <a:pt x="1911" y="684"/>
                  </a:lnTo>
                  <a:lnTo>
                    <a:pt x="1902" y="650"/>
                  </a:lnTo>
                  <a:lnTo>
                    <a:pt x="1893" y="618"/>
                  </a:lnTo>
                  <a:lnTo>
                    <a:pt x="1879" y="584"/>
                  </a:lnTo>
                  <a:lnTo>
                    <a:pt x="1868" y="551"/>
                  </a:lnTo>
                  <a:lnTo>
                    <a:pt x="1853" y="518"/>
                  </a:lnTo>
                  <a:lnTo>
                    <a:pt x="1840" y="486"/>
                  </a:lnTo>
                  <a:lnTo>
                    <a:pt x="1836" y="465"/>
                  </a:lnTo>
                  <a:lnTo>
                    <a:pt x="1829" y="443"/>
                  </a:lnTo>
                  <a:lnTo>
                    <a:pt x="1819" y="423"/>
                  </a:lnTo>
                  <a:lnTo>
                    <a:pt x="1807" y="405"/>
                  </a:lnTo>
                  <a:lnTo>
                    <a:pt x="1791" y="387"/>
                  </a:lnTo>
                  <a:lnTo>
                    <a:pt x="1773" y="374"/>
                  </a:lnTo>
                  <a:lnTo>
                    <a:pt x="1752" y="361"/>
                  </a:lnTo>
                  <a:lnTo>
                    <a:pt x="1730" y="352"/>
                  </a:lnTo>
                  <a:lnTo>
                    <a:pt x="1705" y="343"/>
                  </a:lnTo>
                  <a:lnTo>
                    <a:pt x="1680" y="336"/>
                  </a:lnTo>
                  <a:lnTo>
                    <a:pt x="1655" y="330"/>
                  </a:lnTo>
                  <a:lnTo>
                    <a:pt x="1631" y="326"/>
                  </a:lnTo>
                  <a:lnTo>
                    <a:pt x="1606" y="322"/>
                  </a:lnTo>
                  <a:lnTo>
                    <a:pt x="1582" y="321"/>
                  </a:lnTo>
                  <a:lnTo>
                    <a:pt x="1557" y="321"/>
                  </a:lnTo>
                  <a:lnTo>
                    <a:pt x="1534" y="324"/>
                  </a:lnTo>
                  <a:lnTo>
                    <a:pt x="1466" y="334"/>
                  </a:lnTo>
                  <a:lnTo>
                    <a:pt x="1399" y="350"/>
                  </a:lnTo>
                  <a:lnTo>
                    <a:pt x="1334" y="367"/>
                  </a:lnTo>
                  <a:lnTo>
                    <a:pt x="1268" y="385"/>
                  </a:lnTo>
                  <a:lnTo>
                    <a:pt x="1201" y="401"/>
                  </a:lnTo>
                  <a:lnTo>
                    <a:pt x="1134" y="415"/>
                  </a:lnTo>
                  <a:lnTo>
                    <a:pt x="1065" y="425"/>
                  </a:lnTo>
                  <a:lnTo>
                    <a:pt x="997" y="430"/>
                  </a:lnTo>
                  <a:lnTo>
                    <a:pt x="980" y="430"/>
                  </a:lnTo>
                  <a:lnTo>
                    <a:pt x="964" y="430"/>
                  </a:lnTo>
                  <a:lnTo>
                    <a:pt x="950" y="429"/>
                  </a:lnTo>
                  <a:lnTo>
                    <a:pt x="936" y="428"/>
                  </a:lnTo>
                  <a:lnTo>
                    <a:pt x="921" y="425"/>
                  </a:lnTo>
                  <a:lnTo>
                    <a:pt x="906" y="423"/>
                  </a:lnTo>
                  <a:lnTo>
                    <a:pt x="890" y="422"/>
                  </a:lnTo>
                  <a:lnTo>
                    <a:pt x="876" y="423"/>
                  </a:lnTo>
                  <a:lnTo>
                    <a:pt x="834" y="412"/>
                  </a:lnTo>
                  <a:lnTo>
                    <a:pt x="790" y="405"/>
                  </a:lnTo>
                  <a:lnTo>
                    <a:pt x="746" y="399"/>
                  </a:lnTo>
                  <a:lnTo>
                    <a:pt x="702" y="397"/>
                  </a:lnTo>
                  <a:lnTo>
                    <a:pt x="656" y="396"/>
                  </a:lnTo>
                  <a:lnTo>
                    <a:pt x="610" y="398"/>
                  </a:lnTo>
                  <a:lnTo>
                    <a:pt x="564" y="402"/>
                  </a:lnTo>
                  <a:lnTo>
                    <a:pt x="521" y="410"/>
                  </a:lnTo>
                  <a:lnTo>
                    <a:pt x="450" y="432"/>
                  </a:lnTo>
                  <a:lnTo>
                    <a:pt x="389" y="467"/>
                  </a:lnTo>
                  <a:lnTo>
                    <a:pt x="337" y="510"/>
                  </a:lnTo>
                  <a:lnTo>
                    <a:pt x="293" y="562"/>
                  </a:lnTo>
                  <a:lnTo>
                    <a:pt x="256" y="618"/>
                  </a:lnTo>
                  <a:lnTo>
                    <a:pt x="229" y="679"/>
                  </a:lnTo>
                  <a:lnTo>
                    <a:pt x="208" y="741"/>
                  </a:lnTo>
                  <a:lnTo>
                    <a:pt x="196" y="802"/>
                  </a:lnTo>
                  <a:lnTo>
                    <a:pt x="188" y="854"/>
                  </a:lnTo>
                  <a:lnTo>
                    <a:pt x="184" y="908"/>
                  </a:lnTo>
                  <a:lnTo>
                    <a:pt x="183" y="961"/>
                  </a:lnTo>
                  <a:lnTo>
                    <a:pt x="183" y="1015"/>
                  </a:lnTo>
                  <a:lnTo>
                    <a:pt x="183" y="1068"/>
                  </a:lnTo>
                  <a:lnTo>
                    <a:pt x="184" y="1121"/>
                  </a:lnTo>
                  <a:lnTo>
                    <a:pt x="183" y="1174"/>
                  </a:lnTo>
                  <a:lnTo>
                    <a:pt x="183" y="1227"/>
                  </a:lnTo>
                  <a:lnTo>
                    <a:pt x="175" y="1235"/>
                  </a:lnTo>
                  <a:lnTo>
                    <a:pt x="172" y="1245"/>
                  </a:lnTo>
                  <a:lnTo>
                    <a:pt x="171" y="1256"/>
                  </a:lnTo>
                  <a:lnTo>
                    <a:pt x="172" y="1267"/>
                  </a:lnTo>
                  <a:lnTo>
                    <a:pt x="172" y="1277"/>
                  </a:lnTo>
                  <a:lnTo>
                    <a:pt x="172" y="1289"/>
                  </a:lnTo>
                  <a:lnTo>
                    <a:pt x="171" y="1300"/>
                  </a:lnTo>
                  <a:lnTo>
                    <a:pt x="171" y="1311"/>
                  </a:lnTo>
                  <a:lnTo>
                    <a:pt x="96" y="1298"/>
                  </a:lnTo>
                  <a:lnTo>
                    <a:pt x="84" y="1247"/>
                  </a:lnTo>
                  <a:lnTo>
                    <a:pt x="84" y="1197"/>
                  </a:lnTo>
                  <a:lnTo>
                    <a:pt x="89" y="1147"/>
                  </a:lnTo>
                  <a:lnTo>
                    <a:pt x="97" y="1097"/>
                  </a:lnTo>
                  <a:lnTo>
                    <a:pt x="101" y="1048"/>
                  </a:lnTo>
                  <a:lnTo>
                    <a:pt x="102" y="1001"/>
                  </a:lnTo>
                  <a:lnTo>
                    <a:pt x="92" y="953"/>
                  </a:lnTo>
                  <a:lnTo>
                    <a:pt x="71" y="910"/>
                  </a:lnTo>
                  <a:lnTo>
                    <a:pt x="66" y="887"/>
                  </a:lnTo>
                  <a:lnTo>
                    <a:pt x="60" y="867"/>
                  </a:lnTo>
                  <a:lnTo>
                    <a:pt x="54" y="846"/>
                  </a:lnTo>
                  <a:lnTo>
                    <a:pt x="49" y="826"/>
                  </a:lnTo>
                  <a:lnTo>
                    <a:pt x="41" y="806"/>
                  </a:lnTo>
                  <a:lnTo>
                    <a:pt x="33" y="786"/>
                  </a:lnTo>
                  <a:lnTo>
                    <a:pt x="25" y="765"/>
                  </a:lnTo>
                  <a:lnTo>
                    <a:pt x="18" y="745"/>
                  </a:lnTo>
                  <a:lnTo>
                    <a:pt x="17" y="736"/>
                  </a:lnTo>
                  <a:lnTo>
                    <a:pt x="16" y="728"/>
                  </a:lnTo>
                  <a:lnTo>
                    <a:pt x="14" y="719"/>
                  </a:lnTo>
                  <a:lnTo>
                    <a:pt x="13" y="711"/>
                  </a:lnTo>
                  <a:lnTo>
                    <a:pt x="9" y="702"/>
                  </a:lnTo>
                  <a:lnTo>
                    <a:pt x="8" y="694"/>
                  </a:lnTo>
                  <a:lnTo>
                    <a:pt x="5" y="685"/>
                  </a:lnTo>
                  <a:lnTo>
                    <a:pt x="5" y="679"/>
                  </a:lnTo>
                  <a:lnTo>
                    <a:pt x="0" y="631"/>
                  </a:lnTo>
                  <a:lnTo>
                    <a:pt x="4" y="586"/>
                  </a:lnTo>
                  <a:lnTo>
                    <a:pt x="10" y="541"/>
                  </a:lnTo>
                  <a:lnTo>
                    <a:pt x="24" y="500"/>
                  </a:lnTo>
                  <a:lnTo>
                    <a:pt x="38" y="457"/>
                  </a:lnTo>
                  <a:lnTo>
                    <a:pt x="58" y="416"/>
                  </a:lnTo>
                  <a:lnTo>
                    <a:pt x="77" y="377"/>
                  </a:lnTo>
                  <a:lnTo>
                    <a:pt x="101" y="340"/>
                  </a:lnTo>
                  <a:lnTo>
                    <a:pt x="156" y="279"/>
                  </a:lnTo>
                  <a:lnTo>
                    <a:pt x="222" y="228"/>
                  </a:lnTo>
                  <a:lnTo>
                    <a:pt x="293" y="184"/>
                  </a:lnTo>
                  <a:lnTo>
                    <a:pt x="371" y="148"/>
                  </a:lnTo>
                  <a:lnTo>
                    <a:pt x="451" y="117"/>
                  </a:lnTo>
                  <a:lnTo>
                    <a:pt x="534" y="89"/>
                  </a:lnTo>
                  <a:lnTo>
                    <a:pt x="618" y="64"/>
                  </a:lnTo>
                  <a:lnTo>
                    <a:pt x="704" y="44"/>
                  </a:lnTo>
                  <a:lnTo>
                    <a:pt x="773" y="30"/>
                  </a:lnTo>
                  <a:lnTo>
                    <a:pt x="846" y="20"/>
                  </a:lnTo>
                  <a:lnTo>
                    <a:pt x="917" y="11"/>
                  </a:lnTo>
                  <a:lnTo>
                    <a:pt x="992" y="6"/>
                  </a:lnTo>
                  <a:lnTo>
                    <a:pt x="1065" y="1"/>
                  </a:lnTo>
                  <a:lnTo>
                    <a:pt x="1140" y="0"/>
                  </a:lnTo>
                  <a:lnTo>
                    <a:pt x="1215" y="2"/>
                  </a:lnTo>
                  <a:lnTo>
                    <a:pt x="1293" y="9"/>
                  </a:lnTo>
                  <a:lnTo>
                    <a:pt x="1372" y="16"/>
                  </a:lnTo>
                  <a:lnTo>
                    <a:pt x="1456" y="24"/>
                  </a:lnTo>
                  <a:lnTo>
                    <a:pt x="1539" y="33"/>
                  </a:lnTo>
                  <a:lnTo>
                    <a:pt x="1624" y="45"/>
                  </a:lnTo>
                  <a:lnTo>
                    <a:pt x="1706" y="60"/>
                  </a:lnTo>
                  <a:lnTo>
                    <a:pt x="1789" y="80"/>
                  </a:lnTo>
                  <a:lnTo>
                    <a:pt x="1866" y="106"/>
                  </a:lnTo>
                  <a:lnTo>
                    <a:pt x="1943" y="139"/>
                  </a:lnTo>
                  <a:close/>
                </a:path>
              </a:pathLst>
            </a:custGeom>
            <a:solidFill>
              <a:srgbClr val="000000"/>
            </a:solidFill>
            <a:ln w="9525">
              <a:noFill/>
              <a:round/>
              <a:headEnd/>
              <a:tailEnd/>
            </a:ln>
          </p:spPr>
          <p:txBody>
            <a:bodyPr/>
            <a:lstStyle/>
            <a:p>
              <a:endParaRPr lang="en-US"/>
            </a:p>
          </p:txBody>
        </p:sp>
        <p:sp>
          <p:nvSpPr>
            <p:cNvPr id="10" name="Freeform 6"/>
            <p:cNvSpPr>
              <a:spLocks/>
            </p:cNvSpPr>
            <p:nvPr/>
          </p:nvSpPr>
          <p:spPr bwMode="auto">
            <a:xfrm>
              <a:off x="667544" y="117475"/>
              <a:ext cx="646112" cy="622300"/>
            </a:xfrm>
            <a:custGeom>
              <a:avLst/>
              <a:gdLst>
                <a:gd name="T0" fmla="*/ 566552 w 1811"/>
                <a:gd name="T1" fmla="*/ 20839 h 1732"/>
                <a:gd name="T2" fmla="*/ 578682 w 1811"/>
                <a:gd name="T3" fmla="*/ 46708 h 1732"/>
                <a:gd name="T4" fmla="*/ 591526 w 1811"/>
                <a:gd name="T5" fmla="*/ 74374 h 1732"/>
                <a:gd name="T6" fmla="*/ 596521 w 1811"/>
                <a:gd name="T7" fmla="*/ 90542 h 1732"/>
                <a:gd name="T8" fmla="*/ 602943 w 1811"/>
                <a:gd name="T9" fmla="*/ 114615 h 1732"/>
                <a:gd name="T10" fmla="*/ 606510 w 1811"/>
                <a:gd name="T11" fmla="*/ 139407 h 1732"/>
                <a:gd name="T12" fmla="*/ 617570 w 1811"/>
                <a:gd name="T13" fmla="*/ 202283 h 1732"/>
                <a:gd name="T14" fmla="*/ 623279 w 1811"/>
                <a:gd name="T15" fmla="*/ 267675 h 1732"/>
                <a:gd name="T16" fmla="*/ 632555 w 1811"/>
                <a:gd name="T17" fmla="*/ 310791 h 1732"/>
                <a:gd name="T18" fmla="*/ 638620 w 1811"/>
                <a:gd name="T19" fmla="*/ 307198 h 1732"/>
                <a:gd name="T20" fmla="*/ 645755 w 1811"/>
                <a:gd name="T21" fmla="*/ 343846 h 1732"/>
                <a:gd name="T22" fmla="*/ 643615 w 1811"/>
                <a:gd name="T23" fmla="*/ 382650 h 1732"/>
                <a:gd name="T24" fmla="*/ 641474 w 1811"/>
                <a:gd name="T25" fmla="*/ 409956 h 1732"/>
                <a:gd name="T26" fmla="*/ 607938 w 1811"/>
                <a:gd name="T27" fmla="*/ 472474 h 1732"/>
                <a:gd name="T28" fmla="*/ 548357 w 1811"/>
                <a:gd name="T29" fmla="*/ 520979 h 1732"/>
                <a:gd name="T30" fmla="*/ 492701 w 1811"/>
                <a:gd name="T31" fmla="*/ 545051 h 1732"/>
                <a:gd name="T32" fmla="*/ 474862 w 1811"/>
                <a:gd name="T33" fmla="*/ 555830 h 1732"/>
                <a:gd name="T34" fmla="*/ 459878 w 1811"/>
                <a:gd name="T35" fmla="*/ 571280 h 1732"/>
                <a:gd name="T36" fmla="*/ 446677 w 1811"/>
                <a:gd name="T37" fmla="*/ 581700 h 1732"/>
                <a:gd name="T38" fmla="*/ 429552 w 1811"/>
                <a:gd name="T39" fmla="*/ 593916 h 1732"/>
                <a:gd name="T40" fmla="*/ 398870 w 1811"/>
                <a:gd name="T41" fmla="*/ 609365 h 1732"/>
                <a:gd name="T42" fmla="*/ 364263 w 1811"/>
                <a:gd name="T43" fmla="*/ 617629 h 1732"/>
                <a:gd name="T44" fmla="*/ 322521 w 1811"/>
                <a:gd name="T45" fmla="*/ 622300 h 1732"/>
                <a:gd name="T46" fmla="*/ 277925 w 1811"/>
                <a:gd name="T47" fmla="*/ 613318 h 1732"/>
                <a:gd name="T48" fmla="*/ 237966 w 1811"/>
                <a:gd name="T49" fmla="*/ 596431 h 1732"/>
                <a:gd name="T50" fmla="*/ 209781 w 1811"/>
                <a:gd name="T51" fmla="*/ 575951 h 1732"/>
                <a:gd name="T52" fmla="*/ 184451 w 1811"/>
                <a:gd name="T53" fmla="*/ 553315 h 1732"/>
                <a:gd name="T54" fmla="*/ 144492 w 1811"/>
                <a:gd name="T55" fmla="*/ 532835 h 1732"/>
                <a:gd name="T56" fmla="*/ 81701 w 1811"/>
                <a:gd name="T57" fmla="*/ 510559 h 1732"/>
                <a:gd name="T58" fmla="*/ 24617 w 1811"/>
                <a:gd name="T59" fmla="*/ 481815 h 1732"/>
                <a:gd name="T60" fmla="*/ 3568 w 1811"/>
                <a:gd name="T61" fmla="*/ 449479 h 1732"/>
                <a:gd name="T62" fmla="*/ 0 w 1811"/>
                <a:gd name="T63" fmla="*/ 421095 h 1732"/>
                <a:gd name="T64" fmla="*/ 4281 w 1811"/>
                <a:gd name="T65" fmla="*/ 394507 h 1732"/>
                <a:gd name="T66" fmla="*/ 7492 w 1811"/>
                <a:gd name="T67" fmla="*/ 306838 h 1732"/>
                <a:gd name="T68" fmla="*/ 8206 w 1811"/>
                <a:gd name="T69" fmla="*/ 217374 h 1732"/>
                <a:gd name="T70" fmla="*/ 13557 w 1811"/>
                <a:gd name="T71" fmla="*/ 156653 h 1732"/>
                <a:gd name="T72" fmla="*/ 17839 w 1811"/>
                <a:gd name="T73" fmla="*/ 149108 h 1732"/>
                <a:gd name="T74" fmla="*/ 22477 w 1811"/>
                <a:gd name="T75" fmla="*/ 123957 h 1732"/>
                <a:gd name="T76" fmla="*/ 32466 w 1811"/>
                <a:gd name="T77" fmla="*/ 100603 h 1732"/>
                <a:gd name="T78" fmla="*/ 48878 w 1811"/>
                <a:gd name="T79" fmla="*/ 77967 h 1732"/>
                <a:gd name="T80" fmla="*/ 77419 w 1811"/>
                <a:gd name="T81" fmla="*/ 56769 h 1732"/>
                <a:gd name="T82" fmla="*/ 109529 w 1811"/>
                <a:gd name="T83" fmla="*/ 38085 h 1732"/>
                <a:gd name="T84" fmla="*/ 130221 w 1811"/>
                <a:gd name="T85" fmla="*/ 31618 h 1732"/>
                <a:gd name="T86" fmla="*/ 143065 w 1811"/>
                <a:gd name="T87" fmla="*/ 29103 h 1732"/>
                <a:gd name="T88" fmla="*/ 158763 w 1811"/>
                <a:gd name="T89" fmla="*/ 27306 h 1732"/>
                <a:gd name="T90" fmla="*/ 193370 w 1811"/>
                <a:gd name="T91" fmla="*/ 29822 h 1732"/>
                <a:gd name="T92" fmla="*/ 230831 w 1811"/>
                <a:gd name="T93" fmla="*/ 33414 h 1732"/>
                <a:gd name="T94" fmla="*/ 259729 w 1811"/>
                <a:gd name="T95" fmla="*/ 34492 h 1732"/>
                <a:gd name="T96" fmla="*/ 270789 w 1811"/>
                <a:gd name="T97" fmla="*/ 35570 h 1732"/>
                <a:gd name="T98" fmla="*/ 367117 w 1811"/>
                <a:gd name="T99" fmla="*/ 24791 h 1732"/>
                <a:gd name="T100" fmla="*/ 458451 w 1811"/>
                <a:gd name="T101" fmla="*/ 2515 h 1732"/>
                <a:gd name="T102" fmla="*/ 548714 w 1811"/>
                <a:gd name="T103" fmla="*/ 10779 h 1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1"/>
                <a:gd name="T157" fmla="*/ 0 h 1732"/>
                <a:gd name="T158" fmla="*/ 1811 w 1811"/>
                <a:gd name="T159" fmla="*/ 1732 h 1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1" h="1732">
                  <a:moveTo>
                    <a:pt x="1538" y="30"/>
                  </a:moveTo>
                  <a:lnTo>
                    <a:pt x="1567" y="40"/>
                  </a:lnTo>
                  <a:lnTo>
                    <a:pt x="1588" y="58"/>
                  </a:lnTo>
                  <a:lnTo>
                    <a:pt x="1602" y="79"/>
                  </a:lnTo>
                  <a:lnTo>
                    <a:pt x="1614" y="104"/>
                  </a:lnTo>
                  <a:lnTo>
                    <a:pt x="1622" y="130"/>
                  </a:lnTo>
                  <a:lnTo>
                    <a:pt x="1631" y="157"/>
                  </a:lnTo>
                  <a:lnTo>
                    <a:pt x="1642" y="183"/>
                  </a:lnTo>
                  <a:lnTo>
                    <a:pt x="1658" y="207"/>
                  </a:lnTo>
                  <a:lnTo>
                    <a:pt x="1658" y="210"/>
                  </a:lnTo>
                  <a:lnTo>
                    <a:pt x="1664" y="230"/>
                  </a:lnTo>
                  <a:lnTo>
                    <a:pt x="1672" y="252"/>
                  </a:lnTo>
                  <a:lnTo>
                    <a:pt x="1679" y="273"/>
                  </a:lnTo>
                  <a:lnTo>
                    <a:pt x="1687" y="297"/>
                  </a:lnTo>
                  <a:lnTo>
                    <a:pt x="1690" y="319"/>
                  </a:lnTo>
                  <a:lnTo>
                    <a:pt x="1696" y="342"/>
                  </a:lnTo>
                  <a:lnTo>
                    <a:pt x="1698" y="364"/>
                  </a:lnTo>
                  <a:lnTo>
                    <a:pt x="1700" y="388"/>
                  </a:lnTo>
                  <a:lnTo>
                    <a:pt x="1714" y="444"/>
                  </a:lnTo>
                  <a:lnTo>
                    <a:pt x="1725" y="504"/>
                  </a:lnTo>
                  <a:lnTo>
                    <a:pt x="1731" y="563"/>
                  </a:lnTo>
                  <a:lnTo>
                    <a:pt x="1737" y="624"/>
                  </a:lnTo>
                  <a:lnTo>
                    <a:pt x="1740" y="684"/>
                  </a:lnTo>
                  <a:lnTo>
                    <a:pt x="1747" y="745"/>
                  </a:lnTo>
                  <a:lnTo>
                    <a:pt x="1756" y="803"/>
                  </a:lnTo>
                  <a:lnTo>
                    <a:pt x="1769" y="861"/>
                  </a:lnTo>
                  <a:lnTo>
                    <a:pt x="1773" y="865"/>
                  </a:lnTo>
                  <a:lnTo>
                    <a:pt x="1779" y="863"/>
                  </a:lnTo>
                  <a:lnTo>
                    <a:pt x="1783" y="857"/>
                  </a:lnTo>
                  <a:lnTo>
                    <a:pt x="1790" y="855"/>
                  </a:lnTo>
                  <a:lnTo>
                    <a:pt x="1800" y="888"/>
                  </a:lnTo>
                  <a:lnTo>
                    <a:pt x="1808" y="923"/>
                  </a:lnTo>
                  <a:lnTo>
                    <a:pt x="1810" y="957"/>
                  </a:lnTo>
                  <a:lnTo>
                    <a:pt x="1811" y="995"/>
                  </a:lnTo>
                  <a:lnTo>
                    <a:pt x="1808" y="1029"/>
                  </a:lnTo>
                  <a:lnTo>
                    <a:pt x="1804" y="1065"/>
                  </a:lnTo>
                  <a:lnTo>
                    <a:pt x="1797" y="1099"/>
                  </a:lnTo>
                  <a:lnTo>
                    <a:pt x="1790" y="1133"/>
                  </a:lnTo>
                  <a:lnTo>
                    <a:pt x="1798" y="1141"/>
                  </a:lnTo>
                  <a:lnTo>
                    <a:pt x="1776" y="1203"/>
                  </a:lnTo>
                  <a:lnTo>
                    <a:pt x="1746" y="1261"/>
                  </a:lnTo>
                  <a:lnTo>
                    <a:pt x="1704" y="1315"/>
                  </a:lnTo>
                  <a:lnTo>
                    <a:pt x="1655" y="1366"/>
                  </a:lnTo>
                  <a:lnTo>
                    <a:pt x="1597" y="1410"/>
                  </a:lnTo>
                  <a:lnTo>
                    <a:pt x="1537" y="1450"/>
                  </a:lnTo>
                  <a:lnTo>
                    <a:pt x="1471" y="1484"/>
                  </a:lnTo>
                  <a:lnTo>
                    <a:pt x="1405" y="1515"/>
                  </a:lnTo>
                  <a:lnTo>
                    <a:pt x="1381" y="1517"/>
                  </a:lnTo>
                  <a:lnTo>
                    <a:pt x="1363" y="1524"/>
                  </a:lnTo>
                  <a:lnTo>
                    <a:pt x="1346" y="1534"/>
                  </a:lnTo>
                  <a:lnTo>
                    <a:pt x="1331" y="1547"/>
                  </a:lnTo>
                  <a:lnTo>
                    <a:pt x="1316" y="1561"/>
                  </a:lnTo>
                  <a:lnTo>
                    <a:pt x="1304" y="1575"/>
                  </a:lnTo>
                  <a:lnTo>
                    <a:pt x="1289" y="1590"/>
                  </a:lnTo>
                  <a:lnTo>
                    <a:pt x="1276" y="1603"/>
                  </a:lnTo>
                  <a:lnTo>
                    <a:pt x="1264" y="1610"/>
                  </a:lnTo>
                  <a:lnTo>
                    <a:pt x="1252" y="1619"/>
                  </a:lnTo>
                  <a:lnTo>
                    <a:pt x="1239" y="1625"/>
                  </a:lnTo>
                  <a:lnTo>
                    <a:pt x="1227" y="1630"/>
                  </a:lnTo>
                  <a:lnTo>
                    <a:pt x="1204" y="1653"/>
                  </a:lnTo>
                  <a:lnTo>
                    <a:pt x="1178" y="1671"/>
                  </a:lnTo>
                  <a:lnTo>
                    <a:pt x="1149" y="1685"/>
                  </a:lnTo>
                  <a:lnTo>
                    <a:pt x="1118" y="1696"/>
                  </a:lnTo>
                  <a:lnTo>
                    <a:pt x="1084" y="1704"/>
                  </a:lnTo>
                  <a:lnTo>
                    <a:pt x="1053" y="1712"/>
                  </a:lnTo>
                  <a:lnTo>
                    <a:pt x="1021" y="1719"/>
                  </a:lnTo>
                  <a:lnTo>
                    <a:pt x="991" y="1727"/>
                  </a:lnTo>
                  <a:lnTo>
                    <a:pt x="947" y="1731"/>
                  </a:lnTo>
                  <a:lnTo>
                    <a:pt x="904" y="1732"/>
                  </a:lnTo>
                  <a:lnTo>
                    <a:pt x="861" y="1727"/>
                  </a:lnTo>
                  <a:lnTo>
                    <a:pt x="821" y="1719"/>
                  </a:lnTo>
                  <a:lnTo>
                    <a:pt x="779" y="1707"/>
                  </a:lnTo>
                  <a:lnTo>
                    <a:pt x="740" y="1694"/>
                  </a:lnTo>
                  <a:lnTo>
                    <a:pt x="701" y="1677"/>
                  </a:lnTo>
                  <a:lnTo>
                    <a:pt x="667" y="1660"/>
                  </a:lnTo>
                  <a:lnTo>
                    <a:pt x="637" y="1644"/>
                  </a:lnTo>
                  <a:lnTo>
                    <a:pt x="612" y="1625"/>
                  </a:lnTo>
                  <a:lnTo>
                    <a:pt x="588" y="1603"/>
                  </a:lnTo>
                  <a:lnTo>
                    <a:pt x="566" y="1582"/>
                  </a:lnTo>
                  <a:lnTo>
                    <a:pt x="541" y="1560"/>
                  </a:lnTo>
                  <a:lnTo>
                    <a:pt x="517" y="1540"/>
                  </a:lnTo>
                  <a:lnTo>
                    <a:pt x="490" y="1524"/>
                  </a:lnTo>
                  <a:lnTo>
                    <a:pt x="459" y="1512"/>
                  </a:lnTo>
                  <a:lnTo>
                    <a:pt x="405" y="1483"/>
                  </a:lnTo>
                  <a:lnTo>
                    <a:pt x="348" y="1461"/>
                  </a:lnTo>
                  <a:lnTo>
                    <a:pt x="288" y="1440"/>
                  </a:lnTo>
                  <a:lnTo>
                    <a:pt x="229" y="1421"/>
                  </a:lnTo>
                  <a:lnTo>
                    <a:pt x="171" y="1399"/>
                  </a:lnTo>
                  <a:lnTo>
                    <a:pt x="117" y="1374"/>
                  </a:lnTo>
                  <a:lnTo>
                    <a:pt x="69" y="1341"/>
                  </a:lnTo>
                  <a:lnTo>
                    <a:pt x="28" y="1300"/>
                  </a:lnTo>
                  <a:lnTo>
                    <a:pt x="17" y="1275"/>
                  </a:lnTo>
                  <a:lnTo>
                    <a:pt x="10" y="1251"/>
                  </a:lnTo>
                  <a:lnTo>
                    <a:pt x="4" y="1225"/>
                  </a:lnTo>
                  <a:lnTo>
                    <a:pt x="2" y="1199"/>
                  </a:lnTo>
                  <a:lnTo>
                    <a:pt x="0" y="1172"/>
                  </a:lnTo>
                  <a:lnTo>
                    <a:pt x="2" y="1147"/>
                  </a:lnTo>
                  <a:lnTo>
                    <a:pt x="6" y="1122"/>
                  </a:lnTo>
                  <a:lnTo>
                    <a:pt x="12" y="1098"/>
                  </a:lnTo>
                  <a:lnTo>
                    <a:pt x="19" y="1017"/>
                  </a:lnTo>
                  <a:lnTo>
                    <a:pt x="21" y="936"/>
                  </a:lnTo>
                  <a:lnTo>
                    <a:pt x="21" y="854"/>
                  </a:lnTo>
                  <a:lnTo>
                    <a:pt x="21" y="772"/>
                  </a:lnTo>
                  <a:lnTo>
                    <a:pt x="20" y="687"/>
                  </a:lnTo>
                  <a:lnTo>
                    <a:pt x="23" y="605"/>
                  </a:lnTo>
                  <a:lnTo>
                    <a:pt x="31" y="523"/>
                  </a:lnTo>
                  <a:lnTo>
                    <a:pt x="45" y="443"/>
                  </a:lnTo>
                  <a:lnTo>
                    <a:pt x="38" y="436"/>
                  </a:lnTo>
                  <a:lnTo>
                    <a:pt x="41" y="431"/>
                  </a:lnTo>
                  <a:lnTo>
                    <a:pt x="45" y="423"/>
                  </a:lnTo>
                  <a:lnTo>
                    <a:pt x="50" y="415"/>
                  </a:lnTo>
                  <a:lnTo>
                    <a:pt x="53" y="391"/>
                  </a:lnTo>
                  <a:lnTo>
                    <a:pt x="57" y="368"/>
                  </a:lnTo>
                  <a:lnTo>
                    <a:pt x="63" y="345"/>
                  </a:lnTo>
                  <a:lnTo>
                    <a:pt x="73" y="324"/>
                  </a:lnTo>
                  <a:lnTo>
                    <a:pt x="81" y="301"/>
                  </a:lnTo>
                  <a:lnTo>
                    <a:pt x="91" y="280"/>
                  </a:lnTo>
                  <a:lnTo>
                    <a:pt x="102" y="258"/>
                  </a:lnTo>
                  <a:lnTo>
                    <a:pt x="113" y="237"/>
                  </a:lnTo>
                  <a:lnTo>
                    <a:pt x="137" y="217"/>
                  </a:lnTo>
                  <a:lnTo>
                    <a:pt x="163" y="198"/>
                  </a:lnTo>
                  <a:lnTo>
                    <a:pt x="190" y="177"/>
                  </a:lnTo>
                  <a:lnTo>
                    <a:pt x="217" y="158"/>
                  </a:lnTo>
                  <a:lnTo>
                    <a:pt x="245" y="138"/>
                  </a:lnTo>
                  <a:lnTo>
                    <a:pt x="277" y="122"/>
                  </a:lnTo>
                  <a:lnTo>
                    <a:pt x="307" y="106"/>
                  </a:lnTo>
                  <a:lnTo>
                    <a:pt x="340" y="95"/>
                  </a:lnTo>
                  <a:lnTo>
                    <a:pt x="351" y="92"/>
                  </a:lnTo>
                  <a:lnTo>
                    <a:pt x="365" y="88"/>
                  </a:lnTo>
                  <a:lnTo>
                    <a:pt x="376" y="86"/>
                  </a:lnTo>
                  <a:lnTo>
                    <a:pt x="390" y="84"/>
                  </a:lnTo>
                  <a:lnTo>
                    <a:pt x="401" y="81"/>
                  </a:lnTo>
                  <a:lnTo>
                    <a:pt x="415" y="78"/>
                  </a:lnTo>
                  <a:lnTo>
                    <a:pt x="429" y="76"/>
                  </a:lnTo>
                  <a:lnTo>
                    <a:pt x="445" y="76"/>
                  </a:lnTo>
                  <a:lnTo>
                    <a:pt x="476" y="76"/>
                  </a:lnTo>
                  <a:lnTo>
                    <a:pt x="509" y="79"/>
                  </a:lnTo>
                  <a:lnTo>
                    <a:pt x="542" y="83"/>
                  </a:lnTo>
                  <a:lnTo>
                    <a:pt x="578" y="86"/>
                  </a:lnTo>
                  <a:lnTo>
                    <a:pt x="612" y="90"/>
                  </a:lnTo>
                  <a:lnTo>
                    <a:pt x="647" y="93"/>
                  </a:lnTo>
                  <a:lnTo>
                    <a:pt x="682" y="96"/>
                  </a:lnTo>
                  <a:lnTo>
                    <a:pt x="717" y="100"/>
                  </a:lnTo>
                  <a:lnTo>
                    <a:pt x="728" y="96"/>
                  </a:lnTo>
                  <a:lnTo>
                    <a:pt x="738" y="95"/>
                  </a:lnTo>
                  <a:lnTo>
                    <a:pt x="749" y="95"/>
                  </a:lnTo>
                  <a:lnTo>
                    <a:pt x="759" y="99"/>
                  </a:lnTo>
                  <a:lnTo>
                    <a:pt x="853" y="100"/>
                  </a:lnTo>
                  <a:lnTo>
                    <a:pt x="942" y="88"/>
                  </a:lnTo>
                  <a:lnTo>
                    <a:pt x="1029" y="69"/>
                  </a:lnTo>
                  <a:lnTo>
                    <a:pt x="1114" y="48"/>
                  </a:lnTo>
                  <a:lnTo>
                    <a:pt x="1199" y="24"/>
                  </a:lnTo>
                  <a:lnTo>
                    <a:pt x="1285" y="7"/>
                  </a:lnTo>
                  <a:lnTo>
                    <a:pt x="1373" y="0"/>
                  </a:lnTo>
                  <a:lnTo>
                    <a:pt x="1468" y="5"/>
                  </a:lnTo>
                  <a:lnTo>
                    <a:pt x="1538" y="30"/>
                  </a:lnTo>
                  <a:close/>
                </a:path>
              </a:pathLst>
            </a:custGeom>
            <a:solidFill>
              <a:srgbClr val="E6B8A1"/>
            </a:solidFill>
            <a:ln w="9525">
              <a:noFill/>
              <a:round/>
              <a:headEnd/>
              <a:tailEnd/>
            </a:ln>
          </p:spPr>
          <p:txBody>
            <a:bodyPr/>
            <a:lstStyle/>
            <a:p>
              <a:endParaRPr lang="en-US"/>
            </a:p>
          </p:txBody>
        </p:sp>
        <p:sp>
          <p:nvSpPr>
            <p:cNvPr id="11" name="Freeform 7"/>
            <p:cNvSpPr>
              <a:spLocks/>
            </p:cNvSpPr>
            <p:nvPr/>
          </p:nvSpPr>
          <p:spPr bwMode="auto">
            <a:xfrm>
              <a:off x="1103313" y="195263"/>
              <a:ext cx="84137" cy="44450"/>
            </a:xfrm>
            <a:custGeom>
              <a:avLst/>
              <a:gdLst>
                <a:gd name="T0" fmla="*/ 84137 w 236"/>
                <a:gd name="T1" fmla="*/ 39264 h 120"/>
                <a:gd name="T2" fmla="*/ 83067 w 236"/>
                <a:gd name="T3" fmla="*/ 44450 h 120"/>
                <a:gd name="T4" fmla="*/ 74511 w 236"/>
                <a:gd name="T5" fmla="*/ 38153 h 120"/>
                <a:gd name="T6" fmla="*/ 66668 w 236"/>
                <a:gd name="T7" fmla="*/ 31115 h 120"/>
                <a:gd name="T8" fmla="*/ 57755 w 236"/>
                <a:gd name="T9" fmla="*/ 24077 h 120"/>
                <a:gd name="T10" fmla="*/ 48842 w 236"/>
                <a:gd name="T11" fmla="*/ 17410 h 120"/>
                <a:gd name="T12" fmla="*/ 38503 w 236"/>
                <a:gd name="T13" fmla="*/ 11113 h 120"/>
                <a:gd name="T14" fmla="*/ 28165 w 236"/>
                <a:gd name="T15" fmla="*/ 7408 h 120"/>
                <a:gd name="T16" fmla="*/ 16400 w 236"/>
                <a:gd name="T17" fmla="*/ 6297 h 120"/>
                <a:gd name="T18" fmla="*/ 3922 w 236"/>
                <a:gd name="T19" fmla="*/ 8890 h 120"/>
                <a:gd name="T20" fmla="*/ 1070 w 236"/>
                <a:gd name="T21" fmla="*/ 7779 h 120"/>
                <a:gd name="T22" fmla="*/ 0 w 236"/>
                <a:gd name="T23" fmla="*/ 5927 h 120"/>
                <a:gd name="T24" fmla="*/ 1070 w 236"/>
                <a:gd name="T25" fmla="*/ 3334 h 120"/>
                <a:gd name="T26" fmla="*/ 2852 w 236"/>
                <a:gd name="T27" fmla="*/ 2223 h 120"/>
                <a:gd name="T28" fmla="*/ 4635 w 236"/>
                <a:gd name="T29" fmla="*/ 741 h 120"/>
                <a:gd name="T30" fmla="*/ 7487 w 236"/>
                <a:gd name="T31" fmla="*/ 741 h 120"/>
                <a:gd name="T32" fmla="*/ 9982 w 236"/>
                <a:gd name="T33" fmla="*/ 741 h 120"/>
                <a:gd name="T34" fmla="*/ 12834 w 236"/>
                <a:gd name="T35" fmla="*/ 741 h 120"/>
                <a:gd name="T36" fmla="*/ 15687 w 236"/>
                <a:gd name="T37" fmla="*/ 370 h 120"/>
                <a:gd name="T38" fmla="*/ 18539 w 236"/>
                <a:gd name="T39" fmla="*/ 0 h 120"/>
                <a:gd name="T40" fmla="*/ 27808 w 236"/>
                <a:gd name="T41" fmla="*/ 370 h 120"/>
                <a:gd name="T42" fmla="*/ 37077 w 236"/>
                <a:gd name="T43" fmla="*/ 2963 h 120"/>
                <a:gd name="T44" fmla="*/ 45990 w 236"/>
                <a:gd name="T45" fmla="*/ 6668 h 120"/>
                <a:gd name="T46" fmla="*/ 54903 w 236"/>
                <a:gd name="T47" fmla="*/ 12224 h 120"/>
                <a:gd name="T48" fmla="*/ 63103 w 236"/>
                <a:gd name="T49" fmla="*/ 17410 h 120"/>
                <a:gd name="T50" fmla="*/ 70590 w 236"/>
                <a:gd name="T51" fmla="*/ 24077 h 120"/>
                <a:gd name="T52" fmla="*/ 77363 w 236"/>
                <a:gd name="T53" fmla="*/ 31485 h 120"/>
                <a:gd name="T54" fmla="*/ 84137 w 236"/>
                <a:gd name="T55" fmla="*/ 39264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6"/>
                <a:gd name="T85" fmla="*/ 0 h 120"/>
                <a:gd name="T86" fmla="*/ 236 w 236"/>
                <a:gd name="T87" fmla="*/ 120 h 1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6" h="120">
                  <a:moveTo>
                    <a:pt x="236" y="106"/>
                  </a:moveTo>
                  <a:lnTo>
                    <a:pt x="233" y="120"/>
                  </a:lnTo>
                  <a:lnTo>
                    <a:pt x="209" y="103"/>
                  </a:lnTo>
                  <a:lnTo>
                    <a:pt x="187" y="84"/>
                  </a:lnTo>
                  <a:lnTo>
                    <a:pt x="162" y="65"/>
                  </a:lnTo>
                  <a:lnTo>
                    <a:pt x="137" y="47"/>
                  </a:lnTo>
                  <a:lnTo>
                    <a:pt x="108" y="30"/>
                  </a:lnTo>
                  <a:lnTo>
                    <a:pt x="79" y="20"/>
                  </a:lnTo>
                  <a:lnTo>
                    <a:pt x="46" y="17"/>
                  </a:lnTo>
                  <a:lnTo>
                    <a:pt x="11" y="24"/>
                  </a:lnTo>
                  <a:lnTo>
                    <a:pt x="3" y="21"/>
                  </a:lnTo>
                  <a:lnTo>
                    <a:pt x="0" y="16"/>
                  </a:lnTo>
                  <a:lnTo>
                    <a:pt x="3" y="9"/>
                  </a:lnTo>
                  <a:lnTo>
                    <a:pt x="8" y="6"/>
                  </a:lnTo>
                  <a:lnTo>
                    <a:pt x="13" y="2"/>
                  </a:lnTo>
                  <a:lnTo>
                    <a:pt x="21" y="2"/>
                  </a:lnTo>
                  <a:lnTo>
                    <a:pt x="28" y="2"/>
                  </a:lnTo>
                  <a:lnTo>
                    <a:pt x="36" y="2"/>
                  </a:lnTo>
                  <a:lnTo>
                    <a:pt x="44" y="1"/>
                  </a:lnTo>
                  <a:lnTo>
                    <a:pt x="52" y="0"/>
                  </a:lnTo>
                  <a:lnTo>
                    <a:pt x="78" y="1"/>
                  </a:lnTo>
                  <a:lnTo>
                    <a:pt x="104" y="8"/>
                  </a:lnTo>
                  <a:lnTo>
                    <a:pt x="129" y="18"/>
                  </a:lnTo>
                  <a:lnTo>
                    <a:pt x="154" y="33"/>
                  </a:lnTo>
                  <a:lnTo>
                    <a:pt x="177" y="47"/>
                  </a:lnTo>
                  <a:lnTo>
                    <a:pt x="198" y="65"/>
                  </a:lnTo>
                  <a:lnTo>
                    <a:pt x="217" y="85"/>
                  </a:lnTo>
                  <a:lnTo>
                    <a:pt x="236" y="106"/>
                  </a:lnTo>
                  <a:close/>
                </a:path>
              </a:pathLst>
            </a:custGeom>
            <a:solidFill>
              <a:srgbClr val="000000"/>
            </a:solidFill>
            <a:ln w="9525">
              <a:noFill/>
              <a:round/>
              <a:headEnd/>
              <a:tailEnd/>
            </a:ln>
          </p:spPr>
          <p:txBody>
            <a:bodyPr/>
            <a:lstStyle/>
            <a:p>
              <a:endParaRPr lang="en-US"/>
            </a:p>
          </p:txBody>
        </p:sp>
        <p:sp>
          <p:nvSpPr>
            <p:cNvPr id="12" name="Freeform 8"/>
            <p:cNvSpPr>
              <a:spLocks/>
            </p:cNvSpPr>
            <p:nvPr/>
          </p:nvSpPr>
          <p:spPr bwMode="auto">
            <a:xfrm>
              <a:off x="817563" y="217488"/>
              <a:ext cx="93662" cy="71437"/>
            </a:xfrm>
            <a:custGeom>
              <a:avLst/>
              <a:gdLst>
                <a:gd name="T0" fmla="*/ 93662 w 258"/>
                <a:gd name="T1" fmla="*/ 2872 h 199"/>
                <a:gd name="T2" fmla="*/ 89306 w 258"/>
                <a:gd name="T3" fmla="*/ 5385 h 199"/>
                <a:gd name="T4" fmla="*/ 72969 w 258"/>
                <a:gd name="T5" fmla="*/ 7180 h 199"/>
                <a:gd name="T6" fmla="*/ 59174 w 258"/>
                <a:gd name="T7" fmla="*/ 11846 h 199"/>
                <a:gd name="T8" fmla="*/ 47194 w 258"/>
                <a:gd name="T9" fmla="*/ 19385 h 199"/>
                <a:gd name="T10" fmla="*/ 37029 w 258"/>
                <a:gd name="T11" fmla="*/ 28718 h 199"/>
                <a:gd name="T12" fmla="*/ 27590 w 258"/>
                <a:gd name="T13" fmla="*/ 38770 h 199"/>
                <a:gd name="T14" fmla="*/ 19604 w 258"/>
                <a:gd name="T15" fmla="*/ 49898 h 199"/>
                <a:gd name="T16" fmla="*/ 11980 w 258"/>
                <a:gd name="T17" fmla="*/ 61027 h 199"/>
                <a:gd name="T18" fmla="*/ 4719 w 258"/>
                <a:gd name="T19" fmla="*/ 71437 h 199"/>
                <a:gd name="T20" fmla="*/ 1815 w 258"/>
                <a:gd name="T21" fmla="*/ 71437 h 199"/>
                <a:gd name="T22" fmla="*/ 0 w 258"/>
                <a:gd name="T23" fmla="*/ 70360 h 199"/>
                <a:gd name="T24" fmla="*/ 5808 w 258"/>
                <a:gd name="T25" fmla="*/ 57796 h 199"/>
                <a:gd name="T26" fmla="*/ 13432 w 258"/>
                <a:gd name="T27" fmla="*/ 45949 h 199"/>
                <a:gd name="T28" fmla="*/ 21782 w 258"/>
                <a:gd name="T29" fmla="*/ 34103 h 199"/>
                <a:gd name="T30" fmla="*/ 31947 w 258"/>
                <a:gd name="T31" fmla="*/ 24052 h 199"/>
                <a:gd name="T32" fmla="*/ 42838 w 258"/>
                <a:gd name="T33" fmla="*/ 14718 h 199"/>
                <a:gd name="T34" fmla="*/ 55181 w 258"/>
                <a:gd name="T35" fmla="*/ 7539 h 199"/>
                <a:gd name="T36" fmla="*/ 69702 w 258"/>
                <a:gd name="T37" fmla="*/ 2154 h 199"/>
                <a:gd name="T38" fmla="*/ 85312 w 258"/>
                <a:gd name="T39" fmla="*/ 0 h 199"/>
                <a:gd name="T40" fmla="*/ 87490 w 258"/>
                <a:gd name="T41" fmla="*/ 0 h 199"/>
                <a:gd name="T42" fmla="*/ 89306 w 258"/>
                <a:gd name="T43" fmla="*/ 359 h 199"/>
                <a:gd name="T44" fmla="*/ 91121 w 258"/>
                <a:gd name="T45" fmla="*/ 718 h 199"/>
                <a:gd name="T46" fmla="*/ 93662 w 258"/>
                <a:gd name="T47" fmla="*/ 2872 h 1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9"/>
                <a:gd name="T74" fmla="*/ 258 w 258"/>
                <a:gd name="T75" fmla="*/ 199 h 1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9">
                  <a:moveTo>
                    <a:pt x="258" y="8"/>
                  </a:moveTo>
                  <a:lnTo>
                    <a:pt x="246" y="15"/>
                  </a:lnTo>
                  <a:lnTo>
                    <a:pt x="201" y="20"/>
                  </a:lnTo>
                  <a:lnTo>
                    <a:pt x="163" y="33"/>
                  </a:lnTo>
                  <a:lnTo>
                    <a:pt x="130" y="54"/>
                  </a:lnTo>
                  <a:lnTo>
                    <a:pt x="102" y="80"/>
                  </a:lnTo>
                  <a:lnTo>
                    <a:pt x="76" y="108"/>
                  </a:lnTo>
                  <a:lnTo>
                    <a:pt x="54" y="139"/>
                  </a:lnTo>
                  <a:lnTo>
                    <a:pt x="33" y="170"/>
                  </a:lnTo>
                  <a:lnTo>
                    <a:pt x="13" y="199"/>
                  </a:lnTo>
                  <a:lnTo>
                    <a:pt x="5" y="199"/>
                  </a:lnTo>
                  <a:lnTo>
                    <a:pt x="0" y="196"/>
                  </a:lnTo>
                  <a:lnTo>
                    <a:pt x="16" y="161"/>
                  </a:lnTo>
                  <a:lnTo>
                    <a:pt x="37" y="128"/>
                  </a:lnTo>
                  <a:lnTo>
                    <a:pt x="60" y="95"/>
                  </a:lnTo>
                  <a:lnTo>
                    <a:pt x="88" y="67"/>
                  </a:lnTo>
                  <a:lnTo>
                    <a:pt x="118" y="41"/>
                  </a:lnTo>
                  <a:lnTo>
                    <a:pt x="152" y="21"/>
                  </a:lnTo>
                  <a:lnTo>
                    <a:pt x="192" y="6"/>
                  </a:lnTo>
                  <a:lnTo>
                    <a:pt x="235" y="0"/>
                  </a:lnTo>
                  <a:lnTo>
                    <a:pt x="241" y="0"/>
                  </a:lnTo>
                  <a:lnTo>
                    <a:pt x="246" y="1"/>
                  </a:lnTo>
                  <a:lnTo>
                    <a:pt x="251" y="2"/>
                  </a:lnTo>
                  <a:lnTo>
                    <a:pt x="258" y="8"/>
                  </a:lnTo>
                  <a:close/>
                </a:path>
              </a:pathLst>
            </a:custGeom>
            <a:solidFill>
              <a:srgbClr val="000000"/>
            </a:solidFill>
            <a:ln w="9525">
              <a:noFill/>
              <a:round/>
              <a:headEnd/>
              <a:tailEnd/>
            </a:ln>
          </p:spPr>
          <p:txBody>
            <a:bodyPr/>
            <a:lstStyle/>
            <a:p>
              <a:endParaRPr lang="en-US"/>
            </a:p>
          </p:txBody>
        </p:sp>
        <p:sp>
          <p:nvSpPr>
            <p:cNvPr id="13" name="Freeform 9"/>
            <p:cNvSpPr>
              <a:spLocks/>
            </p:cNvSpPr>
            <p:nvPr/>
          </p:nvSpPr>
          <p:spPr bwMode="auto">
            <a:xfrm>
              <a:off x="1106488" y="260350"/>
              <a:ext cx="58737" cy="46038"/>
            </a:xfrm>
            <a:custGeom>
              <a:avLst/>
              <a:gdLst>
                <a:gd name="T0" fmla="*/ 58737 w 166"/>
                <a:gd name="T1" fmla="*/ 44320 h 134"/>
                <a:gd name="T2" fmla="*/ 56968 w 166"/>
                <a:gd name="T3" fmla="*/ 45351 h 134"/>
                <a:gd name="T4" fmla="*/ 55552 w 166"/>
                <a:gd name="T5" fmla="*/ 46038 h 134"/>
                <a:gd name="T6" fmla="*/ 53076 w 166"/>
                <a:gd name="T7" fmla="*/ 46038 h 134"/>
                <a:gd name="T8" fmla="*/ 52014 w 166"/>
                <a:gd name="T9" fmla="*/ 45351 h 134"/>
                <a:gd name="T10" fmla="*/ 47060 w 166"/>
                <a:gd name="T11" fmla="*/ 38823 h 134"/>
                <a:gd name="T12" fmla="*/ 42107 w 166"/>
                <a:gd name="T13" fmla="*/ 32639 h 134"/>
                <a:gd name="T14" fmla="*/ 36445 w 166"/>
                <a:gd name="T15" fmla="*/ 26455 h 134"/>
                <a:gd name="T16" fmla="*/ 30784 w 166"/>
                <a:gd name="T17" fmla="*/ 20614 h 134"/>
                <a:gd name="T18" fmla="*/ 23707 w 166"/>
                <a:gd name="T19" fmla="*/ 15117 h 134"/>
                <a:gd name="T20" fmla="*/ 17338 w 166"/>
                <a:gd name="T21" fmla="*/ 10307 h 134"/>
                <a:gd name="T22" fmla="*/ 9200 w 166"/>
                <a:gd name="T23" fmla="*/ 6871 h 134"/>
                <a:gd name="T24" fmla="*/ 1062 w 166"/>
                <a:gd name="T25" fmla="*/ 4466 h 134"/>
                <a:gd name="T26" fmla="*/ 0 w 166"/>
                <a:gd name="T27" fmla="*/ 2405 h 134"/>
                <a:gd name="T28" fmla="*/ 354 w 166"/>
                <a:gd name="T29" fmla="*/ 1031 h 134"/>
                <a:gd name="T30" fmla="*/ 4246 w 166"/>
                <a:gd name="T31" fmla="*/ 0 h 134"/>
                <a:gd name="T32" fmla="*/ 8138 w 166"/>
                <a:gd name="T33" fmla="*/ 0 h 134"/>
                <a:gd name="T34" fmla="*/ 11677 w 166"/>
                <a:gd name="T35" fmla="*/ 344 h 134"/>
                <a:gd name="T36" fmla="*/ 15923 w 166"/>
                <a:gd name="T37" fmla="*/ 1718 h 134"/>
                <a:gd name="T38" fmla="*/ 19461 w 166"/>
                <a:gd name="T39" fmla="*/ 3092 h 134"/>
                <a:gd name="T40" fmla="*/ 23353 w 166"/>
                <a:gd name="T41" fmla="*/ 5154 h 134"/>
                <a:gd name="T42" fmla="*/ 26538 w 166"/>
                <a:gd name="T43" fmla="*/ 7558 h 134"/>
                <a:gd name="T44" fmla="*/ 30430 w 166"/>
                <a:gd name="T45" fmla="*/ 9963 h 134"/>
                <a:gd name="T46" fmla="*/ 33968 w 166"/>
                <a:gd name="T47" fmla="*/ 13743 h 134"/>
                <a:gd name="T48" fmla="*/ 38214 w 166"/>
                <a:gd name="T49" fmla="*/ 18209 h 134"/>
                <a:gd name="T50" fmla="*/ 42107 w 166"/>
                <a:gd name="T51" fmla="*/ 21988 h 134"/>
                <a:gd name="T52" fmla="*/ 45645 w 166"/>
                <a:gd name="T53" fmla="*/ 26455 h 134"/>
                <a:gd name="T54" fmla="*/ 48830 w 166"/>
                <a:gd name="T55" fmla="*/ 30577 h 134"/>
                <a:gd name="T56" fmla="*/ 52014 w 166"/>
                <a:gd name="T57" fmla="*/ 34700 h 134"/>
                <a:gd name="T58" fmla="*/ 55552 w 166"/>
                <a:gd name="T59" fmla="*/ 39167 h 134"/>
                <a:gd name="T60" fmla="*/ 58737 w 166"/>
                <a:gd name="T61" fmla="*/ 44320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6"/>
                <a:gd name="T94" fmla="*/ 0 h 134"/>
                <a:gd name="T95" fmla="*/ 166 w 166"/>
                <a:gd name="T96" fmla="*/ 134 h 1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6" h="134">
                  <a:moveTo>
                    <a:pt x="166" y="129"/>
                  </a:moveTo>
                  <a:lnTo>
                    <a:pt x="161" y="132"/>
                  </a:lnTo>
                  <a:lnTo>
                    <a:pt x="157" y="134"/>
                  </a:lnTo>
                  <a:lnTo>
                    <a:pt x="150" y="134"/>
                  </a:lnTo>
                  <a:lnTo>
                    <a:pt x="147" y="132"/>
                  </a:lnTo>
                  <a:lnTo>
                    <a:pt x="133" y="113"/>
                  </a:lnTo>
                  <a:lnTo>
                    <a:pt x="119" y="95"/>
                  </a:lnTo>
                  <a:lnTo>
                    <a:pt x="103" y="77"/>
                  </a:lnTo>
                  <a:lnTo>
                    <a:pt x="87" y="60"/>
                  </a:lnTo>
                  <a:lnTo>
                    <a:pt x="67" y="44"/>
                  </a:lnTo>
                  <a:lnTo>
                    <a:pt x="49" y="30"/>
                  </a:lnTo>
                  <a:lnTo>
                    <a:pt x="26" y="20"/>
                  </a:lnTo>
                  <a:lnTo>
                    <a:pt x="3" y="13"/>
                  </a:lnTo>
                  <a:lnTo>
                    <a:pt x="0" y="7"/>
                  </a:lnTo>
                  <a:lnTo>
                    <a:pt x="1" y="3"/>
                  </a:lnTo>
                  <a:lnTo>
                    <a:pt x="12" y="0"/>
                  </a:lnTo>
                  <a:lnTo>
                    <a:pt x="23" y="0"/>
                  </a:lnTo>
                  <a:lnTo>
                    <a:pt x="33" y="1"/>
                  </a:lnTo>
                  <a:lnTo>
                    <a:pt x="45" y="5"/>
                  </a:lnTo>
                  <a:lnTo>
                    <a:pt x="55" y="9"/>
                  </a:lnTo>
                  <a:lnTo>
                    <a:pt x="66" y="15"/>
                  </a:lnTo>
                  <a:lnTo>
                    <a:pt x="75" y="22"/>
                  </a:lnTo>
                  <a:lnTo>
                    <a:pt x="86" y="29"/>
                  </a:lnTo>
                  <a:lnTo>
                    <a:pt x="96" y="40"/>
                  </a:lnTo>
                  <a:lnTo>
                    <a:pt x="108" y="53"/>
                  </a:lnTo>
                  <a:lnTo>
                    <a:pt x="119" y="64"/>
                  </a:lnTo>
                  <a:lnTo>
                    <a:pt x="129" y="77"/>
                  </a:lnTo>
                  <a:lnTo>
                    <a:pt x="138" y="89"/>
                  </a:lnTo>
                  <a:lnTo>
                    <a:pt x="147" y="101"/>
                  </a:lnTo>
                  <a:lnTo>
                    <a:pt x="157" y="114"/>
                  </a:lnTo>
                  <a:lnTo>
                    <a:pt x="166" y="129"/>
                  </a:lnTo>
                  <a:close/>
                </a:path>
              </a:pathLst>
            </a:custGeom>
            <a:solidFill>
              <a:srgbClr val="000000"/>
            </a:solidFill>
            <a:ln w="9525">
              <a:noFill/>
              <a:round/>
              <a:headEnd/>
              <a:tailEnd/>
            </a:ln>
          </p:spPr>
          <p:txBody>
            <a:bodyPr/>
            <a:lstStyle/>
            <a:p>
              <a:endParaRPr lang="en-US"/>
            </a:p>
          </p:txBody>
        </p:sp>
        <p:sp>
          <p:nvSpPr>
            <p:cNvPr id="14" name="Freeform 10"/>
            <p:cNvSpPr>
              <a:spLocks/>
            </p:cNvSpPr>
            <p:nvPr/>
          </p:nvSpPr>
          <p:spPr bwMode="auto">
            <a:xfrm>
              <a:off x="835025" y="274638"/>
              <a:ext cx="103188" cy="153987"/>
            </a:xfrm>
            <a:custGeom>
              <a:avLst/>
              <a:gdLst>
                <a:gd name="T0" fmla="*/ 57327 w 288"/>
                <a:gd name="T1" fmla="*/ 7878 h 430"/>
                <a:gd name="T2" fmla="*/ 42637 w 288"/>
                <a:gd name="T3" fmla="*/ 22203 h 430"/>
                <a:gd name="T4" fmla="*/ 31888 w 288"/>
                <a:gd name="T5" fmla="*/ 38676 h 430"/>
                <a:gd name="T6" fmla="*/ 24006 w 288"/>
                <a:gd name="T7" fmla="*/ 55865 h 430"/>
                <a:gd name="T8" fmla="*/ 26872 w 288"/>
                <a:gd name="T9" fmla="*/ 59446 h 430"/>
                <a:gd name="T10" fmla="*/ 39054 w 288"/>
                <a:gd name="T11" fmla="*/ 48703 h 430"/>
                <a:gd name="T12" fmla="*/ 51594 w 288"/>
                <a:gd name="T13" fmla="*/ 38676 h 430"/>
                <a:gd name="T14" fmla="*/ 66642 w 288"/>
                <a:gd name="T15" fmla="*/ 30439 h 430"/>
                <a:gd name="T16" fmla="*/ 77749 w 288"/>
                <a:gd name="T17" fmla="*/ 24351 h 430"/>
                <a:gd name="T18" fmla="*/ 84199 w 288"/>
                <a:gd name="T19" fmla="*/ 23635 h 430"/>
                <a:gd name="T20" fmla="*/ 83124 w 288"/>
                <a:gd name="T21" fmla="*/ 28649 h 430"/>
                <a:gd name="T22" fmla="*/ 80257 w 288"/>
                <a:gd name="T23" fmla="*/ 32946 h 430"/>
                <a:gd name="T24" fmla="*/ 96380 w 288"/>
                <a:gd name="T25" fmla="*/ 51926 h 430"/>
                <a:gd name="T26" fmla="*/ 103188 w 288"/>
                <a:gd name="T27" fmla="*/ 74487 h 430"/>
                <a:gd name="T28" fmla="*/ 102113 w 288"/>
                <a:gd name="T29" fmla="*/ 97406 h 430"/>
                <a:gd name="T30" fmla="*/ 97455 w 288"/>
                <a:gd name="T31" fmla="*/ 119967 h 430"/>
                <a:gd name="T32" fmla="*/ 90648 w 288"/>
                <a:gd name="T33" fmla="*/ 126054 h 430"/>
                <a:gd name="T34" fmla="*/ 84199 w 288"/>
                <a:gd name="T35" fmla="*/ 132500 h 430"/>
                <a:gd name="T36" fmla="*/ 76674 w 288"/>
                <a:gd name="T37" fmla="*/ 138230 h 430"/>
                <a:gd name="T38" fmla="*/ 69509 w 288"/>
                <a:gd name="T39" fmla="*/ 142886 h 430"/>
                <a:gd name="T40" fmla="*/ 63418 w 288"/>
                <a:gd name="T41" fmla="*/ 144318 h 430"/>
                <a:gd name="T42" fmla="*/ 57685 w 288"/>
                <a:gd name="T43" fmla="*/ 147541 h 430"/>
                <a:gd name="T44" fmla="*/ 48011 w 288"/>
                <a:gd name="T45" fmla="*/ 153987 h 430"/>
                <a:gd name="T46" fmla="*/ 33321 w 288"/>
                <a:gd name="T47" fmla="*/ 150764 h 430"/>
                <a:gd name="T48" fmla="*/ 20064 w 288"/>
                <a:gd name="T49" fmla="*/ 145392 h 430"/>
                <a:gd name="T50" fmla="*/ 8957 w 288"/>
                <a:gd name="T51" fmla="*/ 136798 h 430"/>
                <a:gd name="T52" fmla="*/ 2508 w 288"/>
                <a:gd name="T53" fmla="*/ 125696 h 430"/>
                <a:gd name="T54" fmla="*/ 0 w 288"/>
                <a:gd name="T55" fmla="*/ 110656 h 430"/>
                <a:gd name="T56" fmla="*/ 3225 w 288"/>
                <a:gd name="T57" fmla="*/ 96331 h 430"/>
                <a:gd name="T58" fmla="*/ 8241 w 288"/>
                <a:gd name="T59" fmla="*/ 81291 h 430"/>
                <a:gd name="T60" fmla="*/ 11465 w 288"/>
                <a:gd name="T61" fmla="*/ 66608 h 430"/>
                <a:gd name="T62" fmla="*/ 21139 w 288"/>
                <a:gd name="T63" fmla="*/ 47270 h 430"/>
                <a:gd name="T64" fmla="*/ 32246 w 288"/>
                <a:gd name="T65" fmla="*/ 28649 h 430"/>
                <a:gd name="T66" fmla="*/ 46936 w 288"/>
                <a:gd name="T67" fmla="*/ 11459 h 430"/>
                <a:gd name="T68" fmla="*/ 66642 w 288"/>
                <a:gd name="T69" fmla="*/ 0 h 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
                <a:gd name="T106" fmla="*/ 0 h 430"/>
                <a:gd name="T107" fmla="*/ 288 w 288"/>
                <a:gd name="T108" fmla="*/ 430 h 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 h="430">
                  <a:moveTo>
                    <a:pt x="186" y="5"/>
                  </a:moveTo>
                  <a:lnTo>
                    <a:pt x="160" y="22"/>
                  </a:lnTo>
                  <a:lnTo>
                    <a:pt x="139" y="41"/>
                  </a:lnTo>
                  <a:lnTo>
                    <a:pt x="119" y="62"/>
                  </a:lnTo>
                  <a:lnTo>
                    <a:pt x="105" y="85"/>
                  </a:lnTo>
                  <a:lnTo>
                    <a:pt x="89" y="108"/>
                  </a:lnTo>
                  <a:lnTo>
                    <a:pt x="77" y="131"/>
                  </a:lnTo>
                  <a:lnTo>
                    <a:pt x="67" y="156"/>
                  </a:lnTo>
                  <a:lnTo>
                    <a:pt x="59" y="181"/>
                  </a:lnTo>
                  <a:lnTo>
                    <a:pt x="75" y="166"/>
                  </a:lnTo>
                  <a:lnTo>
                    <a:pt x="92" y="152"/>
                  </a:lnTo>
                  <a:lnTo>
                    <a:pt x="109" y="136"/>
                  </a:lnTo>
                  <a:lnTo>
                    <a:pt x="127" y="122"/>
                  </a:lnTo>
                  <a:lnTo>
                    <a:pt x="144" y="108"/>
                  </a:lnTo>
                  <a:lnTo>
                    <a:pt x="165" y="95"/>
                  </a:lnTo>
                  <a:lnTo>
                    <a:pt x="186" y="85"/>
                  </a:lnTo>
                  <a:lnTo>
                    <a:pt x="211" y="78"/>
                  </a:lnTo>
                  <a:lnTo>
                    <a:pt x="217" y="68"/>
                  </a:lnTo>
                  <a:lnTo>
                    <a:pt x="228" y="63"/>
                  </a:lnTo>
                  <a:lnTo>
                    <a:pt x="235" y="66"/>
                  </a:lnTo>
                  <a:lnTo>
                    <a:pt x="231" y="73"/>
                  </a:lnTo>
                  <a:lnTo>
                    <a:pt x="232" y="80"/>
                  </a:lnTo>
                  <a:lnTo>
                    <a:pt x="231" y="85"/>
                  </a:lnTo>
                  <a:lnTo>
                    <a:pt x="224" y="92"/>
                  </a:lnTo>
                  <a:lnTo>
                    <a:pt x="249" y="117"/>
                  </a:lnTo>
                  <a:lnTo>
                    <a:pt x="269" y="145"/>
                  </a:lnTo>
                  <a:lnTo>
                    <a:pt x="280" y="175"/>
                  </a:lnTo>
                  <a:lnTo>
                    <a:pt x="288" y="208"/>
                  </a:lnTo>
                  <a:lnTo>
                    <a:pt x="288" y="239"/>
                  </a:lnTo>
                  <a:lnTo>
                    <a:pt x="285" y="272"/>
                  </a:lnTo>
                  <a:lnTo>
                    <a:pt x="278" y="304"/>
                  </a:lnTo>
                  <a:lnTo>
                    <a:pt x="272" y="335"/>
                  </a:lnTo>
                  <a:lnTo>
                    <a:pt x="263" y="343"/>
                  </a:lnTo>
                  <a:lnTo>
                    <a:pt x="253" y="352"/>
                  </a:lnTo>
                  <a:lnTo>
                    <a:pt x="244" y="361"/>
                  </a:lnTo>
                  <a:lnTo>
                    <a:pt x="235" y="370"/>
                  </a:lnTo>
                  <a:lnTo>
                    <a:pt x="224" y="378"/>
                  </a:lnTo>
                  <a:lnTo>
                    <a:pt x="214" y="386"/>
                  </a:lnTo>
                  <a:lnTo>
                    <a:pt x="203" y="392"/>
                  </a:lnTo>
                  <a:lnTo>
                    <a:pt x="194" y="399"/>
                  </a:lnTo>
                  <a:lnTo>
                    <a:pt x="185" y="399"/>
                  </a:lnTo>
                  <a:lnTo>
                    <a:pt x="177" y="403"/>
                  </a:lnTo>
                  <a:lnTo>
                    <a:pt x="169" y="406"/>
                  </a:lnTo>
                  <a:lnTo>
                    <a:pt x="161" y="412"/>
                  </a:lnTo>
                  <a:lnTo>
                    <a:pt x="147" y="421"/>
                  </a:lnTo>
                  <a:lnTo>
                    <a:pt x="134" y="430"/>
                  </a:lnTo>
                  <a:lnTo>
                    <a:pt x="113" y="425"/>
                  </a:lnTo>
                  <a:lnTo>
                    <a:pt x="93" y="421"/>
                  </a:lnTo>
                  <a:lnTo>
                    <a:pt x="73" y="413"/>
                  </a:lnTo>
                  <a:lnTo>
                    <a:pt x="56" y="406"/>
                  </a:lnTo>
                  <a:lnTo>
                    <a:pt x="39" y="395"/>
                  </a:lnTo>
                  <a:lnTo>
                    <a:pt x="25" y="382"/>
                  </a:lnTo>
                  <a:lnTo>
                    <a:pt x="14" y="368"/>
                  </a:lnTo>
                  <a:lnTo>
                    <a:pt x="7" y="351"/>
                  </a:lnTo>
                  <a:lnTo>
                    <a:pt x="0" y="329"/>
                  </a:lnTo>
                  <a:lnTo>
                    <a:pt x="0" y="309"/>
                  </a:lnTo>
                  <a:lnTo>
                    <a:pt x="2" y="289"/>
                  </a:lnTo>
                  <a:lnTo>
                    <a:pt x="9" y="269"/>
                  </a:lnTo>
                  <a:lnTo>
                    <a:pt x="15" y="247"/>
                  </a:lnTo>
                  <a:lnTo>
                    <a:pt x="23" y="227"/>
                  </a:lnTo>
                  <a:lnTo>
                    <a:pt x="28" y="207"/>
                  </a:lnTo>
                  <a:lnTo>
                    <a:pt x="32" y="186"/>
                  </a:lnTo>
                  <a:lnTo>
                    <a:pt x="44" y="159"/>
                  </a:lnTo>
                  <a:lnTo>
                    <a:pt x="59" y="132"/>
                  </a:lnTo>
                  <a:lnTo>
                    <a:pt x="73" y="105"/>
                  </a:lnTo>
                  <a:lnTo>
                    <a:pt x="90" y="80"/>
                  </a:lnTo>
                  <a:lnTo>
                    <a:pt x="109" y="55"/>
                  </a:lnTo>
                  <a:lnTo>
                    <a:pt x="131" y="32"/>
                  </a:lnTo>
                  <a:lnTo>
                    <a:pt x="156" y="13"/>
                  </a:lnTo>
                  <a:lnTo>
                    <a:pt x="186" y="0"/>
                  </a:lnTo>
                  <a:lnTo>
                    <a:pt x="186" y="5"/>
                  </a:lnTo>
                  <a:close/>
                </a:path>
              </a:pathLst>
            </a:custGeom>
            <a:solidFill>
              <a:srgbClr val="000000"/>
            </a:solidFill>
            <a:ln w="9525">
              <a:noFill/>
              <a:round/>
              <a:headEnd/>
              <a:tailEnd/>
            </a:ln>
          </p:spPr>
          <p:txBody>
            <a:bodyPr/>
            <a:lstStyle/>
            <a:p>
              <a:endParaRPr lang="en-US"/>
            </a:p>
          </p:txBody>
        </p:sp>
        <p:sp>
          <p:nvSpPr>
            <p:cNvPr id="15" name="Freeform 11"/>
            <p:cNvSpPr>
              <a:spLocks/>
            </p:cNvSpPr>
            <p:nvPr/>
          </p:nvSpPr>
          <p:spPr bwMode="auto">
            <a:xfrm>
              <a:off x="1066800" y="284163"/>
              <a:ext cx="93663" cy="122237"/>
            </a:xfrm>
            <a:custGeom>
              <a:avLst/>
              <a:gdLst>
                <a:gd name="T0" fmla="*/ 92956 w 265"/>
                <a:gd name="T1" fmla="*/ 51826 h 342"/>
                <a:gd name="T2" fmla="*/ 92603 w 265"/>
                <a:gd name="T3" fmla="*/ 65050 h 342"/>
                <a:gd name="T4" fmla="*/ 88008 w 265"/>
                <a:gd name="T5" fmla="*/ 77560 h 342"/>
                <a:gd name="T6" fmla="*/ 82353 w 265"/>
                <a:gd name="T7" fmla="*/ 90069 h 342"/>
                <a:gd name="T8" fmla="*/ 77405 w 265"/>
                <a:gd name="T9" fmla="*/ 100792 h 342"/>
                <a:gd name="T10" fmla="*/ 69982 w 265"/>
                <a:gd name="T11" fmla="*/ 107940 h 342"/>
                <a:gd name="T12" fmla="*/ 62560 w 265"/>
                <a:gd name="T13" fmla="*/ 114374 h 342"/>
                <a:gd name="T14" fmla="*/ 53017 w 265"/>
                <a:gd name="T15" fmla="*/ 117233 h 342"/>
                <a:gd name="T16" fmla="*/ 44888 w 265"/>
                <a:gd name="T17" fmla="*/ 119020 h 342"/>
                <a:gd name="T18" fmla="*/ 37465 w 265"/>
                <a:gd name="T19" fmla="*/ 121522 h 342"/>
                <a:gd name="T20" fmla="*/ 29336 w 265"/>
                <a:gd name="T21" fmla="*/ 121880 h 342"/>
                <a:gd name="T22" fmla="*/ 21560 w 265"/>
                <a:gd name="T23" fmla="*/ 121522 h 342"/>
                <a:gd name="T24" fmla="*/ 9543 w 265"/>
                <a:gd name="T25" fmla="*/ 115089 h 342"/>
                <a:gd name="T26" fmla="*/ 707 w 265"/>
                <a:gd name="T27" fmla="*/ 99362 h 342"/>
                <a:gd name="T28" fmla="*/ 0 w 265"/>
                <a:gd name="T29" fmla="*/ 82206 h 342"/>
                <a:gd name="T30" fmla="*/ 2828 w 265"/>
                <a:gd name="T31" fmla="*/ 64693 h 342"/>
                <a:gd name="T32" fmla="*/ 5655 w 265"/>
                <a:gd name="T33" fmla="*/ 51111 h 342"/>
                <a:gd name="T34" fmla="*/ 8836 w 265"/>
                <a:gd name="T35" fmla="*/ 40746 h 342"/>
                <a:gd name="T36" fmla="*/ 14138 w 265"/>
                <a:gd name="T37" fmla="*/ 31095 h 342"/>
                <a:gd name="T38" fmla="*/ 19793 w 265"/>
                <a:gd name="T39" fmla="*/ 21445 h 342"/>
                <a:gd name="T40" fmla="*/ 21560 w 265"/>
                <a:gd name="T41" fmla="*/ 14297 h 342"/>
                <a:gd name="T42" fmla="*/ 24741 w 265"/>
                <a:gd name="T43" fmla="*/ 10008 h 342"/>
                <a:gd name="T44" fmla="*/ 22620 w 265"/>
                <a:gd name="T45" fmla="*/ 7148 h 342"/>
                <a:gd name="T46" fmla="*/ 17319 w 265"/>
                <a:gd name="T47" fmla="*/ 8221 h 342"/>
                <a:gd name="T48" fmla="*/ 11664 w 265"/>
                <a:gd name="T49" fmla="*/ 9650 h 342"/>
                <a:gd name="T50" fmla="*/ 8129 w 265"/>
                <a:gd name="T51" fmla="*/ 8221 h 342"/>
                <a:gd name="T52" fmla="*/ 13077 w 265"/>
                <a:gd name="T53" fmla="*/ 2145 h 342"/>
                <a:gd name="T54" fmla="*/ 25802 w 265"/>
                <a:gd name="T55" fmla="*/ 0 h 342"/>
                <a:gd name="T56" fmla="*/ 39232 w 265"/>
                <a:gd name="T57" fmla="*/ 2502 h 342"/>
                <a:gd name="T58" fmla="*/ 52663 w 265"/>
                <a:gd name="T59" fmla="*/ 7148 h 342"/>
                <a:gd name="T60" fmla="*/ 63974 w 265"/>
                <a:gd name="T61" fmla="*/ 12867 h 342"/>
                <a:gd name="T62" fmla="*/ 73163 w 265"/>
                <a:gd name="T63" fmla="*/ 20730 h 342"/>
                <a:gd name="T64" fmla="*/ 80939 w 265"/>
                <a:gd name="T65" fmla="*/ 30381 h 342"/>
                <a:gd name="T66" fmla="*/ 88008 w 265"/>
                <a:gd name="T67" fmla="*/ 40388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5"/>
                <a:gd name="T103" fmla="*/ 0 h 342"/>
                <a:gd name="T104" fmla="*/ 265 w 265"/>
                <a:gd name="T105" fmla="*/ 342 h 3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5" h="342">
                  <a:moveTo>
                    <a:pt x="259" y="127"/>
                  </a:moveTo>
                  <a:lnTo>
                    <a:pt x="263" y="145"/>
                  </a:lnTo>
                  <a:lnTo>
                    <a:pt x="265" y="164"/>
                  </a:lnTo>
                  <a:lnTo>
                    <a:pt x="262" y="182"/>
                  </a:lnTo>
                  <a:lnTo>
                    <a:pt x="257" y="200"/>
                  </a:lnTo>
                  <a:lnTo>
                    <a:pt x="249" y="217"/>
                  </a:lnTo>
                  <a:lnTo>
                    <a:pt x="241" y="235"/>
                  </a:lnTo>
                  <a:lnTo>
                    <a:pt x="233" y="252"/>
                  </a:lnTo>
                  <a:lnTo>
                    <a:pt x="229" y="273"/>
                  </a:lnTo>
                  <a:lnTo>
                    <a:pt x="219" y="282"/>
                  </a:lnTo>
                  <a:lnTo>
                    <a:pt x="208" y="292"/>
                  </a:lnTo>
                  <a:lnTo>
                    <a:pt x="198" y="302"/>
                  </a:lnTo>
                  <a:lnTo>
                    <a:pt x="188" y="312"/>
                  </a:lnTo>
                  <a:lnTo>
                    <a:pt x="177" y="320"/>
                  </a:lnTo>
                  <a:lnTo>
                    <a:pt x="165" y="325"/>
                  </a:lnTo>
                  <a:lnTo>
                    <a:pt x="150" y="328"/>
                  </a:lnTo>
                  <a:lnTo>
                    <a:pt x="137" y="328"/>
                  </a:lnTo>
                  <a:lnTo>
                    <a:pt x="127" y="333"/>
                  </a:lnTo>
                  <a:lnTo>
                    <a:pt x="117" y="338"/>
                  </a:lnTo>
                  <a:lnTo>
                    <a:pt x="106" y="340"/>
                  </a:lnTo>
                  <a:lnTo>
                    <a:pt x="95" y="342"/>
                  </a:lnTo>
                  <a:lnTo>
                    <a:pt x="83" y="341"/>
                  </a:lnTo>
                  <a:lnTo>
                    <a:pt x="73" y="341"/>
                  </a:lnTo>
                  <a:lnTo>
                    <a:pt x="61" y="340"/>
                  </a:lnTo>
                  <a:lnTo>
                    <a:pt x="52" y="340"/>
                  </a:lnTo>
                  <a:lnTo>
                    <a:pt x="27" y="322"/>
                  </a:lnTo>
                  <a:lnTo>
                    <a:pt x="11" y="302"/>
                  </a:lnTo>
                  <a:lnTo>
                    <a:pt x="2" y="278"/>
                  </a:lnTo>
                  <a:lnTo>
                    <a:pt x="0" y="256"/>
                  </a:lnTo>
                  <a:lnTo>
                    <a:pt x="0" y="230"/>
                  </a:lnTo>
                  <a:lnTo>
                    <a:pt x="4" y="205"/>
                  </a:lnTo>
                  <a:lnTo>
                    <a:pt x="8" y="181"/>
                  </a:lnTo>
                  <a:lnTo>
                    <a:pt x="12" y="159"/>
                  </a:lnTo>
                  <a:lnTo>
                    <a:pt x="16" y="143"/>
                  </a:lnTo>
                  <a:lnTo>
                    <a:pt x="20" y="128"/>
                  </a:lnTo>
                  <a:lnTo>
                    <a:pt x="25" y="114"/>
                  </a:lnTo>
                  <a:lnTo>
                    <a:pt x="33" y="100"/>
                  </a:lnTo>
                  <a:lnTo>
                    <a:pt x="40" y="87"/>
                  </a:lnTo>
                  <a:lnTo>
                    <a:pt x="48" y="73"/>
                  </a:lnTo>
                  <a:lnTo>
                    <a:pt x="56" y="60"/>
                  </a:lnTo>
                  <a:lnTo>
                    <a:pt x="65" y="47"/>
                  </a:lnTo>
                  <a:lnTo>
                    <a:pt x="61" y="40"/>
                  </a:lnTo>
                  <a:lnTo>
                    <a:pt x="65" y="34"/>
                  </a:lnTo>
                  <a:lnTo>
                    <a:pt x="70" y="28"/>
                  </a:lnTo>
                  <a:lnTo>
                    <a:pt x="71" y="24"/>
                  </a:lnTo>
                  <a:lnTo>
                    <a:pt x="64" y="20"/>
                  </a:lnTo>
                  <a:lnTo>
                    <a:pt x="57" y="22"/>
                  </a:lnTo>
                  <a:lnTo>
                    <a:pt x="49" y="23"/>
                  </a:lnTo>
                  <a:lnTo>
                    <a:pt x="41" y="26"/>
                  </a:lnTo>
                  <a:lnTo>
                    <a:pt x="33" y="27"/>
                  </a:lnTo>
                  <a:lnTo>
                    <a:pt x="28" y="27"/>
                  </a:lnTo>
                  <a:lnTo>
                    <a:pt x="23" y="23"/>
                  </a:lnTo>
                  <a:lnTo>
                    <a:pt x="23" y="15"/>
                  </a:lnTo>
                  <a:lnTo>
                    <a:pt x="37" y="6"/>
                  </a:lnTo>
                  <a:lnTo>
                    <a:pt x="54" y="1"/>
                  </a:lnTo>
                  <a:lnTo>
                    <a:pt x="73" y="0"/>
                  </a:lnTo>
                  <a:lnTo>
                    <a:pt x="92" y="4"/>
                  </a:lnTo>
                  <a:lnTo>
                    <a:pt x="111" y="7"/>
                  </a:lnTo>
                  <a:lnTo>
                    <a:pt x="131" y="14"/>
                  </a:lnTo>
                  <a:lnTo>
                    <a:pt x="149" y="20"/>
                  </a:lnTo>
                  <a:lnTo>
                    <a:pt x="166" y="28"/>
                  </a:lnTo>
                  <a:lnTo>
                    <a:pt x="181" y="36"/>
                  </a:lnTo>
                  <a:lnTo>
                    <a:pt x="195" y="46"/>
                  </a:lnTo>
                  <a:lnTo>
                    <a:pt x="207" y="58"/>
                  </a:lnTo>
                  <a:lnTo>
                    <a:pt x="220" y="71"/>
                  </a:lnTo>
                  <a:lnTo>
                    <a:pt x="229" y="85"/>
                  </a:lnTo>
                  <a:lnTo>
                    <a:pt x="240" y="98"/>
                  </a:lnTo>
                  <a:lnTo>
                    <a:pt x="249" y="113"/>
                  </a:lnTo>
                  <a:lnTo>
                    <a:pt x="259" y="127"/>
                  </a:lnTo>
                  <a:close/>
                </a:path>
              </a:pathLst>
            </a:custGeom>
            <a:solidFill>
              <a:srgbClr val="000000"/>
            </a:solidFill>
            <a:ln w="9525">
              <a:noFill/>
              <a:round/>
              <a:headEnd/>
              <a:tailEnd/>
            </a:ln>
          </p:spPr>
          <p:txBody>
            <a:bodyPr/>
            <a:lstStyle/>
            <a:p>
              <a:endParaRPr lang="en-US"/>
            </a:p>
          </p:txBody>
        </p:sp>
        <p:sp>
          <p:nvSpPr>
            <p:cNvPr id="16" name="Freeform 12"/>
            <p:cNvSpPr>
              <a:spLocks/>
            </p:cNvSpPr>
            <p:nvPr/>
          </p:nvSpPr>
          <p:spPr bwMode="auto">
            <a:xfrm>
              <a:off x="1076325" y="295275"/>
              <a:ext cx="74613" cy="98425"/>
            </a:xfrm>
            <a:custGeom>
              <a:avLst/>
              <a:gdLst>
                <a:gd name="T0" fmla="*/ 74613 w 207"/>
                <a:gd name="T1" fmla="*/ 47602 h 275"/>
                <a:gd name="T2" fmla="*/ 72450 w 207"/>
                <a:gd name="T3" fmla="*/ 54402 h 275"/>
                <a:gd name="T4" fmla="*/ 70648 w 207"/>
                <a:gd name="T5" fmla="*/ 61560 h 275"/>
                <a:gd name="T6" fmla="*/ 68485 w 207"/>
                <a:gd name="T7" fmla="*/ 68719 h 275"/>
                <a:gd name="T8" fmla="*/ 66683 w 207"/>
                <a:gd name="T9" fmla="*/ 76593 h 275"/>
                <a:gd name="T10" fmla="*/ 63439 w 207"/>
                <a:gd name="T11" fmla="*/ 83393 h 275"/>
                <a:gd name="T12" fmla="*/ 59114 w 207"/>
                <a:gd name="T13" fmla="*/ 89477 h 275"/>
                <a:gd name="T14" fmla="*/ 52986 w 207"/>
                <a:gd name="T15" fmla="*/ 94130 h 275"/>
                <a:gd name="T16" fmla="*/ 45417 w 207"/>
                <a:gd name="T17" fmla="*/ 98425 h 275"/>
                <a:gd name="T18" fmla="*/ 41091 w 207"/>
                <a:gd name="T19" fmla="*/ 98425 h 275"/>
                <a:gd name="T20" fmla="*/ 42533 w 207"/>
                <a:gd name="T21" fmla="*/ 93414 h 275"/>
                <a:gd name="T22" fmla="*/ 44335 w 207"/>
                <a:gd name="T23" fmla="*/ 89119 h 275"/>
                <a:gd name="T24" fmla="*/ 45777 w 207"/>
                <a:gd name="T25" fmla="*/ 84109 h 275"/>
                <a:gd name="T26" fmla="*/ 46858 w 207"/>
                <a:gd name="T27" fmla="*/ 79814 h 275"/>
                <a:gd name="T28" fmla="*/ 46498 w 207"/>
                <a:gd name="T29" fmla="*/ 74803 h 275"/>
                <a:gd name="T30" fmla="*/ 45777 w 207"/>
                <a:gd name="T31" fmla="*/ 70150 h 275"/>
                <a:gd name="T32" fmla="*/ 43975 w 207"/>
                <a:gd name="T33" fmla="*/ 65139 h 275"/>
                <a:gd name="T34" fmla="*/ 41091 w 207"/>
                <a:gd name="T35" fmla="*/ 61560 h 275"/>
                <a:gd name="T36" fmla="*/ 37847 w 207"/>
                <a:gd name="T37" fmla="*/ 60845 h 275"/>
                <a:gd name="T38" fmla="*/ 34603 w 207"/>
                <a:gd name="T39" fmla="*/ 60129 h 275"/>
                <a:gd name="T40" fmla="*/ 30999 w 207"/>
                <a:gd name="T41" fmla="*/ 58697 h 275"/>
                <a:gd name="T42" fmla="*/ 27755 w 207"/>
                <a:gd name="T43" fmla="*/ 57981 h 275"/>
                <a:gd name="T44" fmla="*/ 24150 w 207"/>
                <a:gd name="T45" fmla="*/ 56908 h 275"/>
                <a:gd name="T46" fmla="*/ 21267 w 207"/>
                <a:gd name="T47" fmla="*/ 56908 h 275"/>
                <a:gd name="T48" fmla="*/ 18022 w 207"/>
                <a:gd name="T49" fmla="*/ 57265 h 275"/>
                <a:gd name="T50" fmla="*/ 15139 w 207"/>
                <a:gd name="T51" fmla="*/ 58697 h 275"/>
                <a:gd name="T52" fmla="*/ 11174 w 207"/>
                <a:gd name="T53" fmla="*/ 62276 h 275"/>
                <a:gd name="T54" fmla="*/ 8290 w 207"/>
                <a:gd name="T55" fmla="*/ 66929 h 275"/>
                <a:gd name="T56" fmla="*/ 6849 w 207"/>
                <a:gd name="T57" fmla="*/ 68719 h 275"/>
                <a:gd name="T58" fmla="*/ 5407 w 207"/>
                <a:gd name="T59" fmla="*/ 71224 h 275"/>
                <a:gd name="T60" fmla="*/ 4686 w 207"/>
                <a:gd name="T61" fmla="*/ 73371 h 275"/>
                <a:gd name="T62" fmla="*/ 3604 w 207"/>
                <a:gd name="T63" fmla="*/ 75877 h 275"/>
                <a:gd name="T64" fmla="*/ 360 w 207"/>
                <a:gd name="T65" fmla="*/ 66571 h 275"/>
                <a:gd name="T66" fmla="*/ 0 w 207"/>
                <a:gd name="T67" fmla="*/ 57981 h 275"/>
                <a:gd name="T68" fmla="*/ 721 w 207"/>
                <a:gd name="T69" fmla="*/ 49034 h 275"/>
                <a:gd name="T70" fmla="*/ 3604 w 207"/>
                <a:gd name="T71" fmla="*/ 40802 h 275"/>
                <a:gd name="T72" fmla="*/ 6488 w 207"/>
                <a:gd name="T73" fmla="*/ 32212 h 275"/>
                <a:gd name="T74" fmla="*/ 11174 w 207"/>
                <a:gd name="T75" fmla="*/ 23622 h 275"/>
                <a:gd name="T76" fmla="*/ 15860 w 207"/>
                <a:gd name="T77" fmla="*/ 15748 h 275"/>
                <a:gd name="T78" fmla="*/ 21267 w 207"/>
                <a:gd name="T79" fmla="*/ 8590 h 275"/>
                <a:gd name="T80" fmla="*/ 22708 w 207"/>
                <a:gd name="T81" fmla="*/ 6084 h 275"/>
                <a:gd name="T82" fmla="*/ 24511 w 207"/>
                <a:gd name="T83" fmla="*/ 3579 h 275"/>
                <a:gd name="T84" fmla="*/ 27034 w 207"/>
                <a:gd name="T85" fmla="*/ 1432 h 275"/>
                <a:gd name="T86" fmla="*/ 29557 w 207"/>
                <a:gd name="T87" fmla="*/ 716 h 275"/>
                <a:gd name="T88" fmla="*/ 32080 w 207"/>
                <a:gd name="T89" fmla="*/ 0 h 275"/>
                <a:gd name="T90" fmla="*/ 34964 w 207"/>
                <a:gd name="T91" fmla="*/ 358 h 275"/>
                <a:gd name="T92" fmla="*/ 37847 w 207"/>
                <a:gd name="T93" fmla="*/ 1074 h 275"/>
                <a:gd name="T94" fmla="*/ 41091 w 207"/>
                <a:gd name="T95" fmla="*/ 3579 h 275"/>
                <a:gd name="T96" fmla="*/ 47219 w 207"/>
                <a:gd name="T97" fmla="*/ 7158 h 275"/>
                <a:gd name="T98" fmla="*/ 53346 w 207"/>
                <a:gd name="T99" fmla="*/ 11811 h 275"/>
                <a:gd name="T100" fmla="*/ 59114 w 207"/>
                <a:gd name="T101" fmla="*/ 16464 h 275"/>
                <a:gd name="T102" fmla="*/ 64520 w 207"/>
                <a:gd name="T103" fmla="*/ 22190 h 275"/>
                <a:gd name="T104" fmla="*/ 68125 w 207"/>
                <a:gd name="T105" fmla="*/ 27201 h 275"/>
                <a:gd name="T106" fmla="*/ 71369 w 207"/>
                <a:gd name="T107" fmla="*/ 33643 h 275"/>
                <a:gd name="T108" fmla="*/ 73532 w 207"/>
                <a:gd name="T109" fmla="*/ 40086 h 275"/>
                <a:gd name="T110" fmla="*/ 74613 w 207"/>
                <a:gd name="T111" fmla="*/ 47602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
                <a:gd name="T169" fmla="*/ 0 h 275"/>
                <a:gd name="T170" fmla="*/ 207 w 20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 h="275">
                  <a:moveTo>
                    <a:pt x="207" y="133"/>
                  </a:moveTo>
                  <a:lnTo>
                    <a:pt x="201" y="152"/>
                  </a:lnTo>
                  <a:lnTo>
                    <a:pt x="196" y="172"/>
                  </a:lnTo>
                  <a:lnTo>
                    <a:pt x="190" y="192"/>
                  </a:lnTo>
                  <a:lnTo>
                    <a:pt x="185" y="214"/>
                  </a:lnTo>
                  <a:lnTo>
                    <a:pt x="176" y="233"/>
                  </a:lnTo>
                  <a:lnTo>
                    <a:pt x="164" y="250"/>
                  </a:lnTo>
                  <a:lnTo>
                    <a:pt x="147" y="263"/>
                  </a:lnTo>
                  <a:lnTo>
                    <a:pt x="126" y="275"/>
                  </a:lnTo>
                  <a:lnTo>
                    <a:pt x="114" y="275"/>
                  </a:lnTo>
                  <a:lnTo>
                    <a:pt x="118" y="261"/>
                  </a:lnTo>
                  <a:lnTo>
                    <a:pt x="123" y="249"/>
                  </a:lnTo>
                  <a:lnTo>
                    <a:pt x="127" y="235"/>
                  </a:lnTo>
                  <a:lnTo>
                    <a:pt x="130" y="223"/>
                  </a:lnTo>
                  <a:lnTo>
                    <a:pt x="129" y="209"/>
                  </a:lnTo>
                  <a:lnTo>
                    <a:pt x="127" y="196"/>
                  </a:lnTo>
                  <a:lnTo>
                    <a:pt x="122" y="182"/>
                  </a:lnTo>
                  <a:lnTo>
                    <a:pt x="114" y="172"/>
                  </a:lnTo>
                  <a:lnTo>
                    <a:pt x="105" y="170"/>
                  </a:lnTo>
                  <a:lnTo>
                    <a:pt x="96" y="168"/>
                  </a:lnTo>
                  <a:lnTo>
                    <a:pt x="86" y="164"/>
                  </a:lnTo>
                  <a:lnTo>
                    <a:pt x="77" y="162"/>
                  </a:lnTo>
                  <a:lnTo>
                    <a:pt x="67" y="159"/>
                  </a:lnTo>
                  <a:lnTo>
                    <a:pt x="59" y="159"/>
                  </a:lnTo>
                  <a:lnTo>
                    <a:pt x="50" y="160"/>
                  </a:lnTo>
                  <a:lnTo>
                    <a:pt x="42" y="164"/>
                  </a:lnTo>
                  <a:lnTo>
                    <a:pt x="31" y="174"/>
                  </a:lnTo>
                  <a:lnTo>
                    <a:pt x="23" y="187"/>
                  </a:lnTo>
                  <a:lnTo>
                    <a:pt x="19" y="192"/>
                  </a:lnTo>
                  <a:lnTo>
                    <a:pt x="15" y="199"/>
                  </a:lnTo>
                  <a:lnTo>
                    <a:pt x="13" y="205"/>
                  </a:lnTo>
                  <a:lnTo>
                    <a:pt x="10" y="212"/>
                  </a:lnTo>
                  <a:lnTo>
                    <a:pt x="1" y="186"/>
                  </a:lnTo>
                  <a:lnTo>
                    <a:pt x="0" y="162"/>
                  </a:lnTo>
                  <a:lnTo>
                    <a:pt x="2" y="137"/>
                  </a:lnTo>
                  <a:lnTo>
                    <a:pt x="10" y="114"/>
                  </a:lnTo>
                  <a:lnTo>
                    <a:pt x="18" y="90"/>
                  </a:lnTo>
                  <a:lnTo>
                    <a:pt x="31" y="66"/>
                  </a:lnTo>
                  <a:lnTo>
                    <a:pt x="44" y="44"/>
                  </a:lnTo>
                  <a:lnTo>
                    <a:pt x="59" y="24"/>
                  </a:lnTo>
                  <a:lnTo>
                    <a:pt x="63" y="17"/>
                  </a:lnTo>
                  <a:lnTo>
                    <a:pt x="68" y="10"/>
                  </a:lnTo>
                  <a:lnTo>
                    <a:pt x="75" y="4"/>
                  </a:lnTo>
                  <a:lnTo>
                    <a:pt x="82" y="2"/>
                  </a:lnTo>
                  <a:lnTo>
                    <a:pt x="89" y="0"/>
                  </a:lnTo>
                  <a:lnTo>
                    <a:pt x="97" y="1"/>
                  </a:lnTo>
                  <a:lnTo>
                    <a:pt x="105" y="3"/>
                  </a:lnTo>
                  <a:lnTo>
                    <a:pt x="114" y="10"/>
                  </a:lnTo>
                  <a:lnTo>
                    <a:pt x="131" y="20"/>
                  </a:lnTo>
                  <a:lnTo>
                    <a:pt x="148" y="33"/>
                  </a:lnTo>
                  <a:lnTo>
                    <a:pt x="164" y="46"/>
                  </a:lnTo>
                  <a:lnTo>
                    <a:pt x="179" y="62"/>
                  </a:lnTo>
                  <a:lnTo>
                    <a:pt x="189" y="76"/>
                  </a:lnTo>
                  <a:lnTo>
                    <a:pt x="198" y="94"/>
                  </a:lnTo>
                  <a:lnTo>
                    <a:pt x="204" y="112"/>
                  </a:lnTo>
                  <a:lnTo>
                    <a:pt x="207" y="133"/>
                  </a:lnTo>
                  <a:close/>
                </a:path>
              </a:pathLst>
            </a:custGeom>
            <a:solidFill>
              <a:srgbClr val="FFFFFF"/>
            </a:solidFill>
            <a:ln w="9525">
              <a:noFill/>
              <a:round/>
              <a:headEnd/>
              <a:tailEnd/>
            </a:ln>
          </p:spPr>
          <p:txBody>
            <a:bodyPr/>
            <a:lstStyle/>
            <a:p>
              <a:endParaRPr lang="en-US"/>
            </a:p>
          </p:txBody>
        </p:sp>
        <p:sp>
          <p:nvSpPr>
            <p:cNvPr id="17" name="Freeform 13"/>
            <p:cNvSpPr>
              <a:spLocks/>
            </p:cNvSpPr>
            <p:nvPr/>
          </p:nvSpPr>
          <p:spPr bwMode="auto">
            <a:xfrm>
              <a:off x="842963" y="312738"/>
              <a:ext cx="85725" cy="98425"/>
            </a:xfrm>
            <a:custGeom>
              <a:avLst/>
              <a:gdLst>
                <a:gd name="T0" fmla="*/ 69810 w 237"/>
                <a:gd name="T1" fmla="*/ 3895 h 278"/>
                <a:gd name="T2" fmla="*/ 73789 w 237"/>
                <a:gd name="T3" fmla="*/ 12746 h 278"/>
                <a:gd name="T4" fmla="*/ 82108 w 237"/>
                <a:gd name="T5" fmla="*/ 31864 h 278"/>
                <a:gd name="T6" fmla="*/ 85725 w 237"/>
                <a:gd name="T7" fmla="*/ 52399 h 278"/>
                <a:gd name="T8" fmla="*/ 82831 w 237"/>
                <a:gd name="T9" fmla="*/ 72580 h 278"/>
                <a:gd name="T10" fmla="*/ 75597 w 237"/>
                <a:gd name="T11" fmla="*/ 83909 h 278"/>
                <a:gd name="T12" fmla="*/ 71257 w 237"/>
                <a:gd name="T13" fmla="*/ 88512 h 278"/>
                <a:gd name="T14" fmla="*/ 66916 w 237"/>
                <a:gd name="T15" fmla="*/ 93468 h 278"/>
                <a:gd name="T16" fmla="*/ 62214 w 237"/>
                <a:gd name="T17" fmla="*/ 97363 h 278"/>
                <a:gd name="T18" fmla="*/ 60767 w 237"/>
                <a:gd name="T19" fmla="*/ 92406 h 278"/>
                <a:gd name="T20" fmla="*/ 63661 w 237"/>
                <a:gd name="T21" fmla="*/ 81431 h 278"/>
                <a:gd name="T22" fmla="*/ 62214 w 237"/>
                <a:gd name="T23" fmla="*/ 70455 h 278"/>
                <a:gd name="T24" fmla="*/ 57150 w 237"/>
                <a:gd name="T25" fmla="*/ 60542 h 278"/>
                <a:gd name="T26" fmla="*/ 46660 w 237"/>
                <a:gd name="T27" fmla="*/ 55939 h 278"/>
                <a:gd name="T28" fmla="*/ 35086 w 237"/>
                <a:gd name="T29" fmla="*/ 57356 h 278"/>
                <a:gd name="T30" fmla="*/ 24234 w 237"/>
                <a:gd name="T31" fmla="*/ 60542 h 278"/>
                <a:gd name="T32" fmla="*/ 16277 w 237"/>
                <a:gd name="T33" fmla="*/ 66915 h 278"/>
                <a:gd name="T34" fmla="*/ 12298 w 237"/>
                <a:gd name="T35" fmla="*/ 75058 h 278"/>
                <a:gd name="T36" fmla="*/ 10851 w 237"/>
                <a:gd name="T37" fmla="*/ 81431 h 278"/>
                <a:gd name="T38" fmla="*/ 10851 w 237"/>
                <a:gd name="T39" fmla="*/ 87804 h 278"/>
                <a:gd name="T40" fmla="*/ 11213 w 237"/>
                <a:gd name="T41" fmla="*/ 94530 h 278"/>
                <a:gd name="T42" fmla="*/ 8681 w 237"/>
                <a:gd name="T43" fmla="*/ 94885 h 278"/>
                <a:gd name="T44" fmla="*/ 3255 w 237"/>
                <a:gd name="T45" fmla="*/ 87450 h 278"/>
                <a:gd name="T46" fmla="*/ 362 w 237"/>
                <a:gd name="T47" fmla="*/ 79306 h 278"/>
                <a:gd name="T48" fmla="*/ 0 w 237"/>
                <a:gd name="T49" fmla="*/ 70101 h 278"/>
                <a:gd name="T50" fmla="*/ 4341 w 237"/>
                <a:gd name="T51" fmla="*/ 55231 h 278"/>
                <a:gd name="T52" fmla="*/ 16277 w 237"/>
                <a:gd name="T53" fmla="*/ 35759 h 278"/>
                <a:gd name="T54" fmla="*/ 32192 w 237"/>
                <a:gd name="T55" fmla="*/ 19119 h 278"/>
                <a:gd name="T56" fmla="*/ 51724 w 237"/>
                <a:gd name="T57" fmla="*/ 5665 h 278"/>
                <a:gd name="T58" fmla="*/ 63661 w 237"/>
                <a:gd name="T59" fmla="*/ 1770 h 278"/>
                <a:gd name="T60" fmla="*/ 69086 w 237"/>
                <a:gd name="T61" fmla="*/ 1770 h 278"/>
                <a:gd name="T62" fmla="*/ 71980 w 237"/>
                <a:gd name="T63" fmla="*/ 1416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7"/>
                <a:gd name="T97" fmla="*/ 0 h 278"/>
                <a:gd name="T98" fmla="*/ 237 w 237"/>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7" h="278">
                  <a:moveTo>
                    <a:pt x="199" y="11"/>
                  </a:moveTo>
                  <a:lnTo>
                    <a:pt x="193" y="11"/>
                  </a:lnTo>
                  <a:lnTo>
                    <a:pt x="189" y="14"/>
                  </a:lnTo>
                  <a:lnTo>
                    <a:pt x="204" y="36"/>
                  </a:lnTo>
                  <a:lnTo>
                    <a:pt x="217" y="63"/>
                  </a:lnTo>
                  <a:lnTo>
                    <a:pt x="227" y="90"/>
                  </a:lnTo>
                  <a:lnTo>
                    <a:pt x="235" y="119"/>
                  </a:lnTo>
                  <a:lnTo>
                    <a:pt x="237" y="148"/>
                  </a:lnTo>
                  <a:lnTo>
                    <a:pt x="235" y="177"/>
                  </a:lnTo>
                  <a:lnTo>
                    <a:pt x="229" y="205"/>
                  </a:lnTo>
                  <a:lnTo>
                    <a:pt x="217" y="232"/>
                  </a:lnTo>
                  <a:lnTo>
                    <a:pt x="209" y="237"/>
                  </a:lnTo>
                  <a:lnTo>
                    <a:pt x="204" y="243"/>
                  </a:lnTo>
                  <a:lnTo>
                    <a:pt x="197" y="250"/>
                  </a:lnTo>
                  <a:lnTo>
                    <a:pt x="192" y="258"/>
                  </a:lnTo>
                  <a:lnTo>
                    <a:pt x="185" y="264"/>
                  </a:lnTo>
                  <a:lnTo>
                    <a:pt x="180" y="270"/>
                  </a:lnTo>
                  <a:lnTo>
                    <a:pt x="172" y="275"/>
                  </a:lnTo>
                  <a:lnTo>
                    <a:pt x="164" y="278"/>
                  </a:lnTo>
                  <a:lnTo>
                    <a:pt x="168" y="261"/>
                  </a:lnTo>
                  <a:lnTo>
                    <a:pt x="174" y="246"/>
                  </a:lnTo>
                  <a:lnTo>
                    <a:pt x="176" y="230"/>
                  </a:lnTo>
                  <a:lnTo>
                    <a:pt x="176" y="215"/>
                  </a:lnTo>
                  <a:lnTo>
                    <a:pt x="172" y="199"/>
                  </a:lnTo>
                  <a:lnTo>
                    <a:pt x="167" y="185"/>
                  </a:lnTo>
                  <a:lnTo>
                    <a:pt x="158" y="171"/>
                  </a:lnTo>
                  <a:lnTo>
                    <a:pt x="145" y="158"/>
                  </a:lnTo>
                  <a:lnTo>
                    <a:pt x="129" y="158"/>
                  </a:lnTo>
                  <a:lnTo>
                    <a:pt x="113" y="160"/>
                  </a:lnTo>
                  <a:lnTo>
                    <a:pt x="97" y="162"/>
                  </a:lnTo>
                  <a:lnTo>
                    <a:pt x="83" y="167"/>
                  </a:lnTo>
                  <a:lnTo>
                    <a:pt x="67" y="171"/>
                  </a:lnTo>
                  <a:lnTo>
                    <a:pt x="56" y="179"/>
                  </a:lnTo>
                  <a:lnTo>
                    <a:pt x="45" y="189"/>
                  </a:lnTo>
                  <a:lnTo>
                    <a:pt x="38" y="204"/>
                  </a:lnTo>
                  <a:lnTo>
                    <a:pt x="34" y="212"/>
                  </a:lnTo>
                  <a:lnTo>
                    <a:pt x="31" y="221"/>
                  </a:lnTo>
                  <a:lnTo>
                    <a:pt x="30" y="230"/>
                  </a:lnTo>
                  <a:lnTo>
                    <a:pt x="30" y="239"/>
                  </a:lnTo>
                  <a:lnTo>
                    <a:pt x="30" y="248"/>
                  </a:lnTo>
                  <a:lnTo>
                    <a:pt x="30" y="257"/>
                  </a:lnTo>
                  <a:lnTo>
                    <a:pt x="31" y="267"/>
                  </a:lnTo>
                  <a:lnTo>
                    <a:pt x="34" y="277"/>
                  </a:lnTo>
                  <a:lnTo>
                    <a:pt x="24" y="268"/>
                  </a:lnTo>
                  <a:lnTo>
                    <a:pt x="16" y="258"/>
                  </a:lnTo>
                  <a:lnTo>
                    <a:pt x="9" y="247"/>
                  </a:lnTo>
                  <a:lnTo>
                    <a:pt x="5" y="237"/>
                  </a:lnTo>
                  <a:lnTo>
                    <a:pt x="1" y="224"/>
                  </a:lnTo>
                  <a:lnTo>
                    <a:pt x="0" y="212"/>
                  </a:lnTo>
                  <a:lnTo>
                    <a:pt x="0" y="198"/>
                  </a:lnTo>
                  <a:lnTo>
                    <a:pt x="5" y="186"/>
                  </a:lnTo>
                  <a:lnTo>
                    <a:pt x="12" y="156"/>
                  </a:lnTo>
                  <a:lnTo>
                    <a:pt x="26" y="128"/>
                  </a:lnTo>
                  <a:lnTo>
                    <a:pt x="45" y="101"/>
                  </a:lnTo>
                  <a:lnTo>
                    <a:pt x="67" y="78"/>
                  </a:lnTo>
                  <a:lnTo>
                    <a:pt x="89" y="54"/>
                  </a:lnTo>
                  <a:lnTo>
                    <a:pt x="117" y="34"/>
                  </a:lnTo>
                  <a:lnTo>
                    <a:pt x="143" y="16"/>
                  </a:lnTo>
                  <a:lnTo>
                    <a:pt x="172" y="1"/>
                  </a:lnTo>
                  <a:lnTo>
                    <a:pt x="176" y="5"/>
                  </a:lnTo>
                  <a:lnTo>
                    <a:pt x="184" y="7"/>
                  </a:lnTo>
                  <a:lnTo>
                    <a:pt x="191" y="5"/>
                  </a:lnTo>
                  <a:lnTo>
                    <a:pt x="196" y="0"/>
                  </a:lnTo>
                  <a:lnTo>
                    <a:pt x="199" y="4"/>
                  </a:lnTo>
                  <a:lnTo>
                    <a:pt x="199" y="11"/>
                  </a:lnTo>
                  <a:close/>
                </a:path>
              </a:pathLst>
            </a:custGeom>
            <a:solidFill>
              <a:srgbClr val="FFFFFF"/>
            </a:solidFill>
            <a:ln w="9525">
              <a:noFill/>
              <a:round/>
              <a:headEnd/>
              <a:tailEnd/>
            </a:ln>
          </p:spPr>
          <p:txBody>
            <a:bodyPr/>
            <a:lstStyle/>
            <a:p>
              <a:endParaRPr lang="en-US"/>
            </a:p>
          </p:txBody>
        </p:sp>
        <p:sp>
          <p:nvSpPr>
            <p:cNvPr id="18" name="Freeform 14"/>
            <p:cNvSpPr>
              <a:spLocks/>
            </p:cNvSpPr>
            <p:nvPr/>
          </p:nvSpPr>
          <p:spPr bwMode="auto">
            <a:xfrm>
              <a:off x="1333500" y="436563"/>
              <a:ext cx="87313" cy="92075"/>
            </a:xfrm>
            <a:custGeom>
              <a:avLst/>
              <a:gdLst>
                <a:gd name="T0" fmla="*/ 86609 w 248"/>
                <a:gd name="T1" fmla="*/ 31528 h 257"/>
                <a:gd name="T2" fmla="*/ 86961 w 248"/>
                <a:gd name="T3" fmla="*/ 42276 h 257"/>
                <a:gd name="T4" fmla="*/ 86961 w 248"/>
                <a:gd name="T5" fmla="*/ 51949 h 257"/>
                <a:gd name="T6" fmla="*/ 84849 w 248"/>
                <a:gd name="T7" fmla="*/ 60906 h 257"/>
                <a:gd name="T8" fmla="*/ 73934 w 248"/>
                <a:gd name="T9" fmla="*/ 71654 h 257"/>
                <a:gd name="T10" fmla="*/ 57739 w 248"/>
                <a:gd name="T11" fmla="*/ 80969 h 257"/>
                <a:gd name="T12" fmla="*/ 40136 w 248"/>
                <a:gd name="T13" fmla="*/ 86701 h 257"/>
                <a:gd name="T14" fmla="*/ 21828 w 248"/>
                <a:gd name="T15" fmla="*/ 90642 h 257"/>
                <a:gd name="T16" fmla="*/ 9154 w 248"/>
                <a:gd name="T17" fmla="*/ 89567 h 257"/>
                <a:gd name="T18" fmla="*/ 7393 w 248"/>
                <a:gd name="T19" fmla="*/ 84551 h 257"/>
                <a:gd name="T20" fmla="*/ 7746 w 248"/>
                <a:gd name="T21" fmla="*/ 78103 h 257"/>
                <a:gd name="T22" fmla="*/ 8450 w 248"/>
                <a:gd name="T23" fmla="*/ 71295 h 257"/>
                <a:gd name="T24" fmla="*/ 5633 w 248"/>
                <a:gd name="T25" fmla="*/ 64130 h 257"/>
                <a:gd name="T26" fmla="*/ 5633 w 248"/>
                <a:gd name="T27" fmla="*/ 59473 h 257"/>
                <a:gd name="T28" fmla="*/ 9154 w 248"/>
                <a:gd name="T29" fmla="*/ 55890 h 257"/>
                <a:gd name="T30" fmla="*/ 14435 w 248"/>
                <a:gd name="T31" fmla="*/ 52307 h 257"/>
                <a:gd name="T32" fmla="*/ 21124 w 248"/>
                <a:gd name="T33" fmla="*/ 48008 h 257"/>
                <a:gd name="T34" fmla="*/ 29574 w 248"/>
                <a:gd name="T35" fmla="*/ 46217 h 257"/>
                <a:gd name="T36" fmla="*/ 38023 w 248"/>
                <a:gd name="T37" fmla="*/ 46575 h 257"/>
                <a:gd name="T38" fmla="*/ 46121 w 248"/>
                <a:gd name="T39" fmla="*/ 49083 h 257"/>
                <a:gd name="T40" fmla="*/ 53514 w 248"/>
                <a:gd name="T41" fmla="*/ 48725 h 257"/>
                <a:gd name="T42" fmla="*/ 51754 w 248"/>
                <a:gd name="T43" fmla="*/ 44067 h 257"/>
                <a:gd name="T44" fmla="*/ 45417 w 248"/>
                <a:gd name="T45" fmla="*/ 40126 h 257"/>
                <a:gd name="T46" fmla="*/ 33447 w 248"/>
                <a:gd name="T47" fmla="*/ 39051 h 257"/>
                <a:gd name="T48" fmla="*/ 21124 w 248"/>
                <a:gd name="T49" fmla="*/ 40484 h 257"/>
                <a:gd name="T50" fmla="*/ 10210 w 248"/>
                <a:gd name="T51" fmla="*/ 44784 h 257"/>
                <a:gd name="T52" fmla="*/ 4929 w 248"/>
                <a:gd name="T53" fmla="*/ 44784 h 257"/>
                <a:gd name="T54" fmla="*/ 3521 w 248"/>
                <a:gd name="T55" fmla="*/ 37976 h 257"/>
                <a:gd name="T56" fmla="*/ 2112 w 248"/>
                <a:gd name="T57" fmla="*/ 31169 h 257"/>
                <a:gd name="T58" fmla="*/ 352 w 248"/>
                <a:gd name="T59" fmla="*/ 24004 h 257"/>
                <a:gd name="T60" fmla="*/ 1760 w 248"/>
                <a:gd name="T61" fmla="*/ 17197 h 257"/>
                <a:gd name="T62" fmla="*/ 5985 w 248"/>
                <a:gd name="T63" fmla="*/ 11465 h 257"/>
                <a:gd name="T64" fmla="*/ 10562 w 248"/>
                <a:gd name="T65" fmla="*/ 8598 h 257"/>
                <a:gd name="T66" fmla="*/ 16195 w 248"/>
                <a:gd name="T67" fmla="*/ 8598 h 257"/>
                <a:gd name="T68" fmla="*/ 19716 w 248"/>
                <a:gd name="T69" fmla="*/ 7882 h 257"/>
                <a:gd name="T70" fmla="*/ 23589 w 248"/>
                <a:gd name="T71" fmla="*/ 3941 h 257"/>
                <a:gd name="T72" fmla="*/ 35911 w 248"/>
                <a:gd name="T73" fmla="*/ 0 h 257"/>
                <a:gd name="T74" fmla="*/ 53514 w 248"/>
                <a:gd name="T75" fmla="*/ 1433 h 257"/>
                <a:gd name="T76" fmla="*/ 69710 w 248"/>
                <a:gd name="T77" fmla="*/ 8240 h 257"/>
                <a:gd name="T78" fmla="*/ 82032 w 248"/>
                <a:gd name="T79" fmla="*/ 19346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257"/>
                <a:gd name="T122" fmla="*/ 248 w 248"/>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257">
                  <a:moveTo>
                    <a:pt x="246" y="75"/>
                  </a:moveTo>
                  <a:lnTo>
                    <a:pt x="246" y="88"/>
                  </a:lnTo>
                  <a:lnTo>
                    <a:pt x="247" y="103"/>
                  </a:lnTo>
                  <a:lnTo>
                    <a:pt x="247" y="118"/>
                  </a:lnTo>
                  <a:lnTo>
                    <a:pt x="248" y="132"/>
                  </a:lnTo>
                  <a:lnTo>
                    <a:pt x="247" y="145"/>
                  </a:lnTo>
                  <a:lnTo>
                    <a:pt x="246" y="158"/>
                  </a:lnTo>
                  <a:lnTo>
                    <a:pt x="241" y="170"/>
                  </a:lnTo>
                  <a:lnTo>
                    <a:pt x="233" y="183"/>
                  </a:lnTo>
                  <a:lnTo>
                    <a:pt x="210" y="200"/>
                  </a:lnTo>
                  <a:lnTo>
                    <a:pt x="188" y="214"/>
                  </a:lnTo>
                  <a:lnTo>
                    <a:pt x="164" y="226"/>
                  </a:lnTo>
                  <a:lnTo>
                    <a:pt x="141" y="236"/>
                  </a:lnTo>
                  <a:lnTo>
                    <a:pt x="114" y="242"/>
                  </a:lnTo>
                  <a:lnTo>
                    <a:pt x="89" y="249"/>
                  </a:lnTo>
                  <a:lnTo>
                    <a:pt x="62" y="253"/>
                  </a:lnTo>
                  <a:lnTo>
                    <a:pt x="34" y="257"/>
                  </a:lnTo>
                  <a:lnTo>
                    <a:pt x="26" y="250"/>
                  </a:lnTo>
                  <a:lnTo>
                    <a:pt x="22" y="244"/>
                  </a:lnTo>
                  <a:lnTo>
                    <a:pt x="21" y="236"/>
                  </a:lnTo>
                  <a:lnTo>
                    <a:pt x="22" y="228"/>
                  </a:lnTo>
                  <a:lnTo>
                    <a:pt x="22" y="218"/>
                  </a:lnTo>
                  <a:lnTo>
                    <a:pt x="24" y="209"/>
                  </a:lnTo>
                  <a:lnTo>
                    <a:pt x="24" y="199"/>
                  </a:lnTo>
                  <a:lnTo>
                    <a:pt x="21" y="190"/>
                  </a:lnTo>
                  <a:lnTo>
                    <a:pt x="16" y="179"/>
                  </a:lnTo>
                  <a:lnTo>
                    <a:pt x="14" y="173"/>
                  </a:lnTo>
                  <a:lnTo>
                    <a:pt x="16" y="166"/>
                  </a:lnTo>
                  <a:lnTo>
                    <a:pt x="21" y="161"/>
                  </a:lnTo>
                  <a:lnTo>
                    <a:pt x="26" y="156"/>
                  </a:lnTo>
                  <a:lnTo>
                    <a:pt x="33" y="151"/>
                  </a:lnTo>
                  <a:lnTo>
                    <a:pt x="41" y="146"/>
                  </a:lnTo>
                  <a:lnTo>
                    <a:pt x="49" y="141"/>
                  </a:lnTo>
                  <a:lnTo>
                    <a:pt x="60" y="134"/>
                  </a:lnTo>
                  <a:lnTo>
                    <a:pt x="72" y="131"/>
                  </a:lnTo>
                  <a:lnTo>
                    <a:pt x="84" y="129"/>
                  </a:lnTo>
                  <a:lnTo>
                    <a:pt x="96" y="130"/>
                  </a:lnTo>
                  <a:lnTo>
                    <a:pt x="108" y="130"/>
                  </a:lnTo>
                  <a:lnTo>
                    <a:pt x="120" y="133"/>
                  </a:lnTo>
                  <a:lnTo>
                    <a:pt x="131" y="137"/>
                  </a:lnTo>
                  <a:lnTo>
                    <a:pt x="146" y="141"/>
                  </a:lnTo>
                  <a:lnTo>
                    <a:pt x="152" y="136"/>
                  </a:lnTo>
                  <a:lnTo>
                    <a:pt x="151" y="130"/>
                  </a:lnTo>
                  <a:lnTo>
                    <a:pt x="147" y="123"/>
                  </a:lnTo>
                  <a:lnTo>
                    <a:pt x="146" y="116"/>
                  </a:lnTo>
                  <a:lnTo>
                    <a:pt x="129" y="112"/>
                  </a:lnTo>
                  <a:lnTo>
                    <a:pt x="113" y="110"/>
                  </a:lnTo>
                  <a:lnTo>
                    <a:pt x="95" y="109"/>
                  </a:lnTo>
                  <a:lnTo>
                    <a:pt x="79" y="111"/>
                  </a:lnTo>
                  <a:lnTo>
                    <a:pt x="60" y="113"/>
                  </a:lnTo>
                  <a:lnTo>
                    <a:pt x="45" y="119"/>
                  </a:lnTo>
                  <a:lnTo>
                    <a:pt x="29" y="125"/>
                  </a:lnTo>
                  <a:lnTo>
                    <a:pt x="17" y="136"/>
                  </a:lnTo>
                  <a:lnTo>
                    <a:pt x="14" y="125"/>
                  </a:lnTo>
                  <a:lnTo>
                    <a:pt x="13" y="116"/>
                  </a:lnTo>
                  <a:lnTo>
                    <a:pt x="10" y="106"/>
                  </a:lnTo>
                  <a:lnTo>
                    <a:pt x="9" y="97"/>
                  </a:lnTo>
                  <a:lnTo>
                    <a:pt x="6" y="87"/>
                  </a:lnTo>
                  <a:lnTo>
                    <a:pt x="4" y="77"/>
                  </a:lnTo>
                  <a:lnTo>
                    <a:pt x="1" y="67"/>
                  </a:lnTo>
                  <a:lnTo>
                    <a:pt x="0" y="58"/>
                  </a:lnTo>
                  <a:lnTo>
                    <a:pt x="5" y="48"/>
                  </a:lnTo>
                  <a:lnTo>
                    <a:pt x="13" y="38"/>
                  </a:lnTo>
                  <a:lnTo>
                    <a:pt x="17" y="32"/>
                  </a:lnTo>
                  <a:lnTo>
                    <a:pt x="24" y="27"/>
                  </a:lnTo>
                  <a:lnTo>
                    <a:pt x="30" y="24"/>
                  </a:lnTo>
                  <a:lnTo>
                    <a:pt x="39" y="22"/>
                  </a:lnTo>
                  <a:lnTo>
                    <a:pt x="46" y="24"/>
                  </a:lnTo>
                  <a:lnTo>
                    <a:pt x="52" y="25"/>
                  </a:lnTo>
                  <a:lnTo>
                    <a:pt x="56" y="22"/>
                  </a:lnTo>
                  <a:lnTo>
                    <a:pt x="60" y="20"/>
                  </a:lnTo>
                  <a:lnTo>
                    <a:pt x="67" y="11"/>
                  </a:lnTo>
                  <a:lnTo>
                    <a:pt x="79" y="8"/>
                  </a:lnTo>
                  <a:lnTo>
                    <a:pt x="102" y="0"/>
                  </a:lnTo>
                  <a:lnTo>
                    <a:pt x="129" y="0"/>
                  </a:lnTo>
                  <a:lnTo>
                    <a:pt x="152" y="4"/>
                  </a:lnTo>
                  <a:lnTo>
                    <a:pt x="177" y="13"/>
                  </a:lnTo>
                  <a:lnTo>
                    <a:pt x="198" y="23"/>
                  </a:lnTo>
                  <a:lnTo>
                    <a:pt x="217" y="38"/>
                  </a:lnTo>
                  <a:lnTo>
                    <a:pt x="233" y="54"/>
                  </a:lnTo>
                  <a:lnTo>
                    <a:pt x="246" y="75"/>
                  </a:lnTo>
                  <a:close/>
                </a:path>
              </a:pathLst>
            </a:custGeom>
            <a:solidFill>
              <a:srgbClr val="E6B8A1"/>
            </a:solidFill>
            <a:ln w="9525">
              <a:noFill/>
              <a:round/>
              <a:headEnd/>
              <a:tailEnd/>
            </a:ln>
          </p:spPr>
          <p:txBody>
            <a:bodyPr/>
            <a:lstStyle/>
            <a:p>
              <a:endParaRPr lang="en-US"/>
            </a:p>
          </p:txBody>
        </p:sp>
        <p:sp>
          <p:nvSpPr>
            <p:cNvPr id="19" name="Freeform 15"/>
            <p:cNvSpPr>
              <a:spLocks/>
            </p:cNvSpPr>
            <p:nvPr/>
          </p:nvSpPr>
          <p:spPr bwMode="auto">
            <a:xfrm>
              <a:off x="757238" y="441325"/>
              <a:ext cx="496887" cy="222250"/>
            </a:xfrm>
            <a:custGeom>
              <a:avLst/>
              <a:gdLst>
                <a:gd name="T0" fmla="*/ 465407 w 1389"/>
                <a:gd name="T1" fmla="*/ 8258 h 619"/>
                <a:gd name="T2" fmla="*/ 483293 w 1389"/>
                <a:gd name="T3" fmla="*/ 21543 h 619"/>
                <a:gd name="T4" fmla="*/ 496887 w 1389"/>
                <a:gd name="T5" fmla="*/ 39136 h 619"/>
                <a:gd name="T6" fmla="*/ 487944 w 1389"/>
                <a:gd name="T7" fmla="*/ 39136 h 619"/>
                <a:gd name="T8" fmla="*/ 481147 w 1389"/>
                <a:gd name="T9" fmla="*/ 31237 h 619"/>
                <a:gd name="T10" fmla="*/ 472204 w 1389"/>
                <a:gd name="T11" fmla="*/ 24774 h 619"/>
                <a:gd name="T12" fmla="*/ 462903 w 1389"/>
                <a:gd name="T13" fmla="*/ 32314 h 619"/>
                <a:gd name="T14" fmla="*/ 452171 w 1389"/>
                <a:gd name="T15" fmla="*/ 39854 h 619"/>
                <a:gd name="T16" fmla="*/ 433927 w 1389"/>
                <a:gd name="T17" fmla="*/ 53498 h 619"/>
                <a:gd name="T18" fmla="*/ 401731 w 1389"/>
                <a:gd name="T19" fmla="*/ 85094 h 619"/>
                <a:gd name="T20" fmla="*/ 373112 w 1389"/>
                <a:gd name="T21" fmla="*/ 119204 h 619"/>
                <a:gd name="T22" fmla="*/ 357730 w 1389"/>
                <a:gd name="T23" fmla="*/ 142542 h 619"/>
                <a:gd name="T24" fmla="*/ 348787 w 1389"/>
                <a:gd name="T25" fmla="*/ 160853 h 619"/>
                <a:gd name="T26" fmla="*/ 339843 w 1389"/>
                <a:gd name="T27" fmla="*/ 179164 h 619"/>
                <a:gd name="T28" fmla="*/ 302997 w 1389"/>
                <a:gd name="T29" fmla="*/ 211479 h 619"/>
                <a:gd name="T30" fmla="*/ 253273 w 1389"/>
                <a:gd name="T31" fmla="*/ 221173 h 619"/>
                <a:gd name="T32" fmla="*/ 206410 w 1389"/>
                <a:gd name="T33" fmla="*/ 221173 h 619"/>
                <a:gd name="T34" fmla="*/ 177434 w 1389"/>
                <a:gd name="T35" fmla="*/ 210761 h 619"/>
                <a:gd name="T36" fmla="*/ 154897 w 1389"/>
                <a:gd name="T37" fmla="*/ 190654 h 619"/>
                <a:gd name="T38" fmla="*/ 143092 w 1389"/>
                <a:gd name="T39" fmla="*/ 169829 h 619"/>
                <a:gd name="T40" fmla="*/ 134506 w 1389"/>
                <a:gd name="T41" fmla="*/ 151877 h 619"/>
                <a:gd name="T42" fmla="*/ 123417 w 1389"/>
                <a:gd name="T43" fmla="*/ 133924 h 619"/>
                <a:gd name="T44" fmla="*/ 119482 w 1389"/>
                <a:gd name="T45" fmla="*/ 124230 h 619"/>
                <a:gd name="T46" fmla="*/ 116262 w 1389"/>
                <a:gd name="T47" fmla="*/ 115613 h 619"/>
                <a:gd name="T48" fmla="*/ 100522 w 1389"/>
                <a:gd name="T49" fmla="*/ 107714 h 619"/>
                <a:gd name="T50" fmla="*/ 76196 w 1389"/>
                <a:gd name="T51" fmla="*/ 95506 h 619"/>
                <a:gd name="T52" fmla="*/ 53660 w 1389"/>
                <a:gd name="T53" fmla="*/ 79349 h 619"/>
                <a:gd name="T54" fmla="*/ 35415 w 1389"/>
                <a:gd name="T55" fmla="*/ 78631 h 619"/>
                <a:gd name="T56" fmla="*/ 20748 w 1389"/>
                <a:gd name="T57" fmla="*/ 89044 h 619"/>
                <a:gd name="T58" fmla="*/ 8943 w 1389"/>
                <a:gd name="T59" fmla="*/ 99815 h 619"/>
                <a:gd name="T60" fmla="*/ 1431 w 1389"/>
                <a:gd name="T61" fmla="*/ 95866 h 619"/>
                <a:gd name="T62" fmla="*/ 6439 w 1389"/>
                <a:gd name="T63" fmla="*/ 85812 h 619"/>
                <a:gd name="T64" fmla="*/ 30049 w 1389"/>
                <a:gd name="T65" fmla="*/ 69655 h 619"/>
                <a:gd name="T66" fmla="*/ 56521 w 1389"/>
                <a:gd name="T67" fmla="*/ 56011 h 619"/>
                <a:gd name="T68" fmla="*/ 75123 w 1389"/>
                <a:gd name="T69" fmla="*/ 56370 h 619"/>
                <a:gd name="T70" fmla="*/ 68326 w 1389"/>
                <a:gd name="T71" fmla="*/ 61756 h 619"/>
                <a:gd name="T72" fmla="*/ 59741 w 1389"/>
                <a:gd name="T73" fmla="*/ 65347 h 619"/>
                <a:gd name="T74" fmla="*/ 74766 w 1389"/>
                <a:gd name="T75" fmla="*/ 83658 h 619"/>
                <a:gd name="T76" fmla="*/ 105530 w 1389"/>
                <a:gd name="T77" fmla="*/ 101969 h 619"/>
                <a:gd name="T78" fmla="*/ 138799 w 1389"/>
                <a:gd name="T79" fmla="*/ 118845 h 619"/>
                <a:gd name="T80" fmla="*/ 165271 w 1389"/>
                <a:gd name="T81" fmla="*/ 126025 h 619"/>
                <a:gd name="T82" fmla="*/ 192101 w 1389"/>
                <a:gd name="T83" fmla="*/ 133206 h 619"/>
                <a:gd name="T84" fmla="*/ 234313 w 1389"/>
                <a:gd name="T85" fmla="*/ 132847 h 619"/>
                <a:gd name="T86" fmla="*/ 308006 w 1389"/>
                <a:gd name="T87" fmla="*/ 123512 h 619"/>
                <a:gd name="T88" fmla="*/ 374543 w 1389"/>
                <a:gd name="T89" fmla="*/ 92275 h 619"/>
                <a:gd name="T90" fmla="*/ 411032 w 1389"/>
                <a:gd name="T91" fmla="*/ 61756 h 619"/>
                <a:gd name="T92" fmla="*/ 436788 w 1389"/>
                <a:gd name="T93" fmla="*/ 40572 h 619"/>
                <a:gd name="T94" fmla="*/ 462187 w 1389"/>
                <a:gd name="T95" fmla="*/ 19748 h 619"/>
                <a:gd name="T96" fmla="*/ 452528 w 1389"/>
                <a:gd name="T97" fmla="*/ 13644 h 619"/>
                <a:gd name="T98" fmla="*/ 443228 w 1389"/>
                <a:gd name="T99" fmla="*/ 8976 h 619"/>
                <a:gd name="T100" fmla="*/ 433927 w 1389"/>
                <a:gd name="T101" fmla="*/ 7540 h 619"/>
                <a:gd name="T102" fmla="*/ 432853 w 1389"/>
                <a:gd name="T103" fmla="*/ 359 h 619"/>
                <a:gd name="T104" fmla="*/ 443585 w 1389"/>
                <a:gd name="T105" fmla="*/ 1077 h 619"/>
                <a:gd name="T106" fmla="*/ 452528 w 1389"/>
                <a:gd name="T107" fmla="*/ 1795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89"/>
                <a:gd name="T163" fmla="*/ 0 h 619"/>
                <a:gd name="T164" fmla="*/ 1389 w 1389"/>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89" h="619">
                  <a:moveTo>
                    <a:pt x="1265" y="5"/>
                  </a:moveTo>
                  <a:lnTo>
                    <a:pt x="1282" y="13"/>
                  </a:lnTo>
                  <a:lnTo>
                    <a:pt x="1301" y="23"/>
                  </a:lnTo>
                  <a:lnTo>
                    <a:pt x="1318" y="33"/>
                  </a:lnTo>
                  <a:lnTo>
                    <a:pt x="1336" y="47"/>
                  </a:lnTo>
                  <a:lnTo>
                    <a:pt x="1351" y="60"/>
                  </a:lnTo>
                  <a:lnTo>
                    <a:pt x="1367" y="76"/>
                  </a:lnTo>
                  <a:lnTo>
                    <a:pt x="1377" y="92"/>
                  </a:lnTo>
                  <a:lnTo>
                    <a:pt x="1389" y="109"/>
                  </a:lnTo>
                  <a:lnTo>
                    <a:pt x="1380" y="112"/>
                  </a:lnTo>
                  <a:lnTo>
                    <a:pt x="1372" y="112"/>
                  </a:lnTo>
                  <a:lnTo>
                    <a:pt x="1364" y="109"/>
                  </a:lnTo>
                  <a:lnTo>
                    <a:pt x="1359" y="103"/>
                  </a:lnTo>
                  <a:lnTo>
                    <a:pt x="1351" y="95"/>
                  </a:lnTo>
                  <a:lnTo>
                    <a:pt x="1345" y="87"/>
                  </a:lnTo>
                  <a:lnTo>
                    <a:pt x="1338" y="80"/>
                  </a:lnTo>
                  <a:lnTo>
                    <a:pt x="1332" y="75"/>
                  </a:lnTo>
                  <a:lnTo>
                    <a:pt x="1320" y="69"/>
                  </a:lnTo>
                  <a:lnTo>
                    <a:pt x="1311" y="76"/>
                  </a:lnTo>
                  <a:lnTo>
                    <a:pt x="1303" y="83"/>
                  </a:lnTo>
                  <a:lnTo>
                    <a:pt x="1294" y="90"/>
                  </a:lnTo>
                  <a:lnTo>
                    <a:pt x="1285" y="98"/>
                  </a:lnTo>
                  <a:lnTo>
                    <a:pt x="1274" y="104"/>
                  </a:lnTo>
                  <a:lnTo>
                    <a:pt x="1264" y="111"/>
                  </a:lnTo>
                  <a:lnTo>
                    <a:pt x="1255" y="118"/>
                  </a:lnTo>
                  <a:lnTo>
                    <a:pt x="1248" y="126"/>
                  </a:lnTo>
                  <a:lnTo>
                    <a:pt x="1213" y="149"/>
                  </a:lnTo>
                  <a:lnTo>
                    <a:pt x="1181" y="176"/>
                  </a:lnTo>
                  <a:lnTo>
                    <a:pt x="1151" y="206"/>
                  </a:lnTo>
                  <a:lnTo>
                    <a:pt x="1123" y="237"/>
                  </a:lnTo>
                  <a:lnTo>
                    <a:pt x="1096" y="269"/>
                  </a:lnTo>
                  <a:lnTo>
                    <a:pt x="1069" y="301"/>
                  </a:lnTo>
                  <a:lnTo>
                    <a:pt x="1043" y="332"/>
                  </a:lnTo>
                  <a:lnTo>
                    <a:pt x="1019" y="363"/>
                  </a:lnTo>
                  <a:lnTo>
                    <a:pt x="1009" y="380"/>
                  </a:lnTo>
                  <a:lnTo>
                    <a:pt x="1000" y="397"/>
                  </a:lnTo>
                  <a:lnTo>
                    <a:pt x="992" y="414"/>
                  </a:lnTo>
                  <a:lnTo>
                    <a:pt x="984" y="431"/>
                  </a:lnTo>
                  <a:lnTo>
                    <a:pt x="975" y="448"/>
                  </a:lnTo>
                  <a:lnTo>
                    <a:pt x="967" y="464"/>
                  </a:lnTo>
                  <a:lnTo>
                    <a:pt x="957" y="481"/>
                  </a:lnTo>
                  <a:lnTo>
                    <a:pt x="950" y="499"/>
                  </a:lnTo>
                  <a:lnTo>
                    <a:pt x="922" y="539"/>
                  </a:lnTo>
                  <a:lnTo>
                    <a:pt x="888" y="569"/>
                  </a:lnTo>
                  <a:lnTo>
                    <a:pt x="847" y="589"/>
                  </a:lnTo>
                  <a:lnTo>
                    <a:pt x="804" y="604"/>
                  </a:lnTo>
                  <a:lnTo>
                    <a:pt x="756" y="612"/>
                  </a:lnTo>
                  <a:lnTo>
                    <a:pt x="708" y="616"/>
                  </a:lnTo>
                  <a:lnTo>
                    <a:pt x="658" y="618"/>
                  </a:lnTo>
                  <a:lnTo>
                    <a:pt x="609" y="619"/>
                  </a:lnTo>
                  <a:lnTo>
                    <a:pt x="577" y="616"/>
                  </a:lnTo>
                  <a:lnTo>
                    <a:pt x="548" y="611"/>
                  </a:lnTo>
                  <a:lnTo>
                    <a:pt x="521" y="601"/>
                  </a:lnTo>
                  <a:lnTo>
                    <a:pt x="496" y="587"/>
                  </a:lnTo>
                  <a:lnTo>
                    <a:pt x="471" y="570"/>
                  </a:lnTo>
                  <a:lnTo>
                    <a:pt x="451" y="552"/>
                  </a:lnTo>
                  <a:lnTo>
                    <a:pt x="433" y="531"/>
                  </a:lnTo>
                  <a:lnTo>
                    <a:pt x="419" y="508"/>
                  </a:lnTo>
                  <a:lnTo>
                    <a:pt x="409" y="490"/>
                  </a:lnTo>
                  <a:lnTo>
                    <a:pt x="400" y="473"/>
                  </a:lnTo>
                  <a:lnTo>
                    <a:pt x="392" y="457"/>
                  </a:lnTo>
                  <a:lnTo>
                    <a:pt x="385" y="440"/>
                  </a:lnTo>
                  <a:lnTo>
                    <a:pt x="376" y="423"/>
                  </a:lnTo>
                  <a:lnTo>
                    <a:pt x="367" y="406"/>
                  </a:lnTo>
                  <a:lnTo>
                    <a:pt x="356" y="389"/>
                  </a:lnTo>
                  <a:lnTo>
                    <a:pt x="345" y="373"/>
                  </a:lnTo>
                  <a:lnTo>
                    <a:pt x="338" y="364"/>
                  </a:lnTo>
                  <a:lnTo>
                    <a:pt x="335" y="355"/>
                  </a:lnTo>
                  <a:lnTo>
                    <a:pt x="334" y="346"/>
                  </a:lnTo>
                  <a:lnTo>
                    <a:pt x="333" y="337"/>
                  </a:lnTo>
                  <a:lnTo>
                    <a:pt x="329" y="328"/>
                  </a:lnTo>
                  <a:lnTo>
                    <a:pt x="325" y="322"/>
                  </a:lnTo>
                  <a:lnTo>
                    <a:pt x="317" y="315"/>
                  </a:lnTo>
                  <a:lnTo>
                    <a:pt x="308" y="310"/>
                  </a:lnTo>
                  <a:lnTo>
                    <a:pt x="281" y="300"/>
                  </a:lnTo>
                  <a:lnTo>
                    <a:pt x="258" y="291"/>
                  </a:lnTo>
                  <a:lnTo>
                    <a:pt x="235" y="279"/>
                  </a:lnTo>
                  <a:lnTo>
                    <a:pt x="213" y="266"/>
                  </a:lnTo>
                  <a:lnTo>
                    <a:pt x="191" y="252"/>
                  </a:lnTo>
                  <a:lnTo>
                    <a:pt x="170" y="237"/>
                  </a:lnTo>
                  <a:lnTo>
                    <a:pt x="150" y="221"/>
                  </a:lnTo>
                  <a:lnTo>
                    <a:pt x="130" y="207"/>
                  </a:lnTo>
                  <a:lnTo>
                    <a:pt x="114" y="212"/>
                  </a:lnTo>
                  <a:lnTo>
                    <a:pt x="99" y="219"/>
                  </a:lnTo>
                  <a:lnTo>
                    <a:pt x="84" y="228"/>
                  </a:lnTo>
                  <a:lnTo>
                    <a:pt x="71" y="238"/>
                  </a:lnTo>
                  <a:lnTo>
                    <a:pt x="58" y="248"/>
                  </a:lnTo>
                  <a:lnTo>
                    <a:pt x="46" y="258"/>
                  </a:lnTo>
                  <a:lnTo>
                    <a:pt x="34" y="267"/>
                  </a:lnTo>
                  <a:lnTo>
                    <a:pt x="25" y="278"/>
                  </a:lnTo>
                  <a:lnTo>
                    <a:pt x="14" y="276"/>
                  </a:lnTo>
                  <a:lnTo>
                    <a:pt x="8" y="273"/>
                  </a:lnTo>
                  <a:lnTo>
                    <a:pt x="4" y="267"/>
                  </a:lnTo>
                  <a:lnTo>
                    <a:pt x="0" y="262"/>
                  </a:lnTo>
                  <a:lnTo>
                    <a:pt x="0" y="255"/>
                  </a:lnTo>
                  <a:lnTo>
                    <a:pt x="18" y="239"/>
                  </a:lnTo>
                  <a:lnTo>
                    <a:pt x="39" y="224"/>
                  </a:lnTo>
                  <a:lnTo>
                    <a:pt x="60" y="208"/>
                  </a:lnTo>
                  <a:lnTo>
                    <a:pt x="84" y="194"/>
                  </a:lnTo>
                  <a:lnTo>
                    <a:pt x="108" y="180"/>
                  </a:lnTo>
                  <a:lnTo>
                    <a:pt x="133" y="167"/>
                  </a:lnTo>
                  <a:lnTo>
                    <a:pt x="158" y="156"/>
                  </a:lnTo>
                  <a:lnTo>
                    <a:pt x="184" y="148"/>
                  </a:lnTo>
                  <a:lnTo>
                    <a:pt x="217" y="150"/>
                  </a:lnTo>
                  <a:lnTo>
                    <a:pt x="210" y="157"/>
                  </a:lnTo>
                  <a:lnTo>
                    <a:pt x="205" y="163"/>
                  </a:lnTo>
                  <a:lnTo>
                    <a:pt x="197" y="167"/>
                  </a:lnTo>
                  <a:lnTo>
                    <a:pt x="191" y="172"/>
                  </a:lnTo>
                  <a:lnTo>
                    <a:pt x="183" y="175"/>
                  </a:lnTo>
                  <a:lnTo>
                    <a:pt x="175" y="179"/>
                  </a:lnTo>
                  <a:lnTo>
                    <a:pt x="167" y="182"/>
                  </a:lnTo>
                  <a:lnTo>
                    <a:pt x="160" y="188"/>
                  </a:lnTo>
                  <a:lnTo>
                    <a:pt x="183" y="211"/>
                  </a:lnTo>
                  <a:lnTo>
                    <a:pt x="209" y="233"/>
                  </a:lnTo>
                  <a:lnTo>
                    <a:pt x="235" y="251"/>
                  </a:lnTo>
                  <a:lnTo>
                    <a:pt x="266" y="269"/>
                  </a:lnTo>
                  <a:lnTo>
                    <a:pt x="295" y="284"/>
                  </a:lnTo>
                  <a:lnTo>
                    <a:pt x="326" y="299"/>
                  </a:lnTo>
                  <a:lnTo>
                    <a:pt x="356" y="314"/>
                  </a:lnTo>
                  <a:lnTo>
                    <a:pt x="388" y="331"/>
                  </a:lnTo>
                  <a:lnTo>
                    <a:pt x="412" y="336"/>
                  </a:lnTo>
                  <a:lnTo>
                    <a:pt x="437" y="343"/>
                  </a:lnTo>
                  <a:lnTo>
                    <a:pt x="462" y="351"/>
                  </a:lnTo>
                  <a:lnTo>
                    <a:pt x="488" y="360"/>
                  </a:lnTo>
                  <a:lnTo>
                    <a:pt x="512" y="365"/>
                  </a:lnTo>
                  <a:lnTo>
                    <a:pt x="537" y="371"/>
                  </a:lnTo>
                  <a:lnTo>
                    <a:pt x="562" y="373"/>
                  </a:lnTo>
                  <a:lnTo>
                    <a:pt x="588" y="373"/>
                  </a:lnTo>
                  <a:lnTo>
                    <a:pt x="655" y="370"/>
                  </a:lnTo>
                  <a:lnTo>
                    <a:pt x="725" y="365"/>
                  </a:lnTo>
                  <a:lnTo>
                    <a:pt x="793" y="356"/>
                  </a:lnTo>
                  <a:lnTo>
                    <a:pt x="861" y="344"/>
                  </a:lnTo>
                  <a:lnTo>
                    <a:pt x="927" y="323"/>
                  </a:lnTo>
                  <a:lnTo>
                    <a:pt x="989" y="296"/>
                  </a:lnTo>
                  <a:lnTo>
                    <a:pt x="1047" y="257"/>
                  </a:lnTo>
                  <a:lnTo>
                    <a:pt x="1101" y="210"/>
                  </a:lnTo>
                  <a:lnTo>
                    <a:pt x="1124" y="191"/>
                  </a:lnTo>
                  <a:lnTo>
                    <a:pt x="1149" y="172"/>
                  </a:lnTo>
                  <a:lnTo>
                    <a:pt x="1173" y="153"/>
                  </a:lnTo>
                  <a:lnTo>
                    <a:pt x="1198" y="134"/>
                  </a:lnTo>
                  <a:lnTo>
                    <a:pt x="1221" y="113"/>
                  </a:lnTo>
                  <a:lnTo>
                    <a:pt x="1244" y="94"/>
                  </a:lnTo>
                  <a:lnTo>
                    <a:pt x="1268" y="74"/>
                  </a:lnTo>
                  <a:lnTo>
                    <a:pt x="1292" y="55"/>
                  </a:lnTo>
                  <a:lnTo>
                    <a:pt x="1282" y="49"/>
                  </a:lnTo>
                  <a:lnTo>
                    <a:pt x="1274" y="45"/>
                  </a:lnTo>
                  <a:lnTo>
                    <a:pt x="1265" y="38"/>
                  </a:lnTo>
                  <a:lnTo>
                    <a:pt x="1257" y="33"/>
                  </a:lnTo>
                  <a:lnTo>
                    <a:pt x="1248" y="28"/>
                  </a:lnTo>
                  <a:lnTo>
                    <a:pt x="1239" y="25"/>
                  </a:lnTo>
                  <a:lnTo>
                    <a:pt x="1228" y="24"/>
                  </a:lnTo>
                  <a:lnTo>
                    <a:pt x="1219" y="27"/>
                  </a:lnTo>
                  <a:lnTo>
                    <a:pt x="1213" y="21"/>
                  </a:lnTo>
                  <a:lnTo>
                    <a:pt x="1207" y="15"/>
                  </a:lnTo>
                  <a:lnTo>
                    <a:pt x="1205" y="7"/>
                  </a:lnTo>
                  <a:lnTo>
                    <a:pt x="1210" y="1"/>
                  </a:lnTo>
                  <a:lnTo>
                    <a:pt x="1221" y="0"/>
                  </a:lnTo>
                  <a:lnTo>
                    <a:pt x="1234" y="2"/>
                  </a:lnTo>
                  <a:lnTo>
                    <a:pt x="1240" y="3"/>
                  </a:lnTo>
                  <a:lnTo>
                    <a:pt x="1247" y="4"/>
                  </a:lnTo>
                  <a:lnTo>
                    <a:pt x="1255" y="4"/>
                  </a:lnTo>
                  <a:lnTo>
                    <a:pt x="1265" y="5"/>
                  </a:lnTo>
                  <a:close/>
                </a:path>
              </a:pathLst>
            </a:custGeom>
            <a:solidFill>
              <a:srgbClr val="000000"/>
            </a:solidFill>
            <a:ln w="9525">
              <a:noFill/>
              <a:round/>
              <a:headEnd/>
              <a:tailEnd/>
            </a:ln>
          </p:spPr>
          <p:txBody>
            <a:bodyPr/>
            <a:lstStyle/>
            <a:p>
              <a:endParaRPr lang="en-US"/>
            </a:p>
          </p:txBody>
        </p:sp>
        <p:sp>
          <p:nvSpPr>
            <p:cNvPr id="20" name="Freeform 16"/>
            <p:cNvSpPr>
              <a:spLocks/>
            </p:cNvSpPr>
            <p:nvPr/>
          </p:nvSpPr>
          <p:spPr bwMode="auto">
            <a:xfrm>
              <a:off x="960438" y="479425"/>
              <a:ext cx="114300" cy="28575"/>
            </a:xfrm>
            <a:custGeom>
              <a:avLst/>
              <a:gdLst>
                <a:gd name="T0" fmla="*/ 114300 w 324"/>
                <a:gd name="T1" fmla="*/ 1058 h 81"/>
                <a:gd name="T2" fmla="*/ 111831 w 324"/>
                <a:gd name="T3" fmla="*/ 6703 h 81"/>
                <a:gd name="T4" fmla="*/ 108303 w 324"/>
                <a:gd name="T5" fmla="*/ 11642 h 81"/>
                <a:gd name="T6" fmla="*/ 103011 w 324"/>
                <a:gd name="T7" fmla="*/ 15169 h 81"/>
                <a:gd name="T8" fmla="*/ 97367 w 324"/>
                <a:gd name="T9" fmla="*/ 17992 h 81"/>
                <a:gd name="T10" fmla="*/ 91017 w 324"/>
                <a:gd name="T11" fmla="*/ 19756 h 81"/>
                <a:gd name="T12" fmla="*/ 85019 w 324"/>
                <a:gd name="T13" fmla="*/ 21872 h 81"/>
                <a:gd name="T14" fmla="*/ 78317 w 324"/>
                <a:gd name="T15" fmla="*/ 24342 h 81"/>
                <a:gd name="T16" fmla="*/ 73378 w 324"/>
                <a:gd name="T17" fmla="*/ 26811 h 81"/>
                <a:gd name="T18" fmla="*/ 64911 w 324"/>
                <a:gd name="T19" fmla="*/ 27869 h 81"/>
                <a:gd name="T20" fmla="*/ 57150 w 324"/>
                <a:gd name="T21" fmla="*/ 28575 h 81"/>
                <a:gd name="T22" fmla="*/ 49389 w 324"/>
                <a:gd name="T23" fmla="*/ 28575 h 81"/>
                <a:gd name="T24" fmla="*/ 41628 w 324"/>
                <a:gd name="T25" fmla="*/ 28575 h 81"/>
                <a:gd name="T26" fmla="*/ 33514 w 324"/>
                <a:gd name="T27" fmla="*/ 27517 h 81"/>
                <a:gd name="T28" fmla="*/ 26106 w 324"/>
                <a:gd name="T29" fmla="*/ 26458 h 81"/>
                <a:gd name="T30" fmla="*/ 17639 w 324"/>
                <a:gd name="T31" fmla="*/ 25047 h 81"/>
                <a:gd name="T32" fmla="*/ 10231 w 324"/>
                <a:gd name="T33" fmla="*/ 23636 h 81"/>
                <a:gd name="T34" fmla="*/ 8467 w 324"/>
                <a:gd name="T35" fmla="*/ 21519 h 81"/>
                <a:gd name="T36" fmla="*/ 7056 w 324"/>
                <a:gd name="T37" fmla="*/ 20108 h 81"/>
                <a:gd name="T38" fmla="*/ 5292 w 324"/>
                <a:gd name="T39" fmla="*/ 19050 h 81"/>
                <a:gd name="T40" fmla="*/ 3881 w 324"/>
                <a:gd name="T41" fmla="*/ 18344 h 81"/>
                <a:gd name="T42" fmla="*/ 1764 w 324"/>
                <a:gd name="T43" fmla="*/ 16933 h 81"/>
                <a:gd name="T44" fmla="*/ 1058 w 324"/>
                <a:gd name="T45" fmla="*/ 16228 h 81"/>
                <a:gd name="T46" fmla="*/ 0 w 324"/>
                <a:gd name="T47" fmla="*/ 14817 h 81"/>
                <a:gd name="T48" fmla="*/ 1058 w 324"/>
                <a:gd name="T49" fmla="*/ 12700 h 81"/>
                <a:gd name="T50" fmla="*/ 5292 w 324"/>
                <a:gd name="T51" fmla="*/ 10936 h 81"/>
                <a:gd name="T52" fmla="*/ 9878 w 324"/>
                <a:gd name="T53" fmla="*/ 13053 h 81"/>
                <a:gd name="T54" fmla="*/ 14464 w 324"/>
                <a:gd name="T55" fmla="*/ 15522 h 81"/>
                <a:gd name="T56" fmla="*/ 19403 w 324"/>
                <a:gd name="T57" fmla="*/ 17286 h 81"/>
                <a:gd name="T58" fmla="*/ 27517 w 324"/>
                <a:gd name="T59" fmla="*/ 18344 h 81"/>
                <a:gd name="T60" fmla="*/ 35278 w 324"/>
                <a:gd name="T61" fmla="*/ 19403 h 81"/>
                <a:gd name="T62" fmla="*/ 43039 w 324"/>
                <a:gd name="T63" fmla="*/ 19756 h 81"/>
                <a:gd name="T64" fmla="*/ 51506 w 324"/>
                <a:gd name="T65" fmla="*/ 20108 h 81"/>
                <a:gd name="T66" fmla="*/ 59267 w 324"/>
                <a:gd name="T67" fmla="*/ 19403 h 81"/>
                <a:gd name="T68" fmla="*/ 67381 w 324"/>
                <a:gd name="T69" fmla="*/ 18697 h 81"/>
                <a:gd name="T70" fmla="*/ 75847 w 324"/>
                <a:gd name="T71" fmla="*/ 17286 h 81"/>
                <a:gd name="T72" fmla="*/ 83961 w 324"/>
                <a:gd name="T73" fmla="*/ 15875 h 81"/>
                <a:gd name="T74" fmla="*/ 86783 w 324"/>
                <a:gd name="T75" fmla="*/ 14111 h 81"/>
                <a:gd name="T76" fmla="*/ 89606 w 324"/>
                <a:gd name="T77" fmla="*/ 13053 h 81"/>
                <a:gd name="T78" fmla="*/ 92075 w 324"/>
                <a:gd name="T79" fmla="*/ 10936 h 81"/>
                <a:gd name="T80" fmla="*/ 94192 w 324"/>
                <a:gd name="T81" fmla="*/ 9172 h 81"/>
                <a:gd name="T82" fmla="*/ 95956 w 324"/>
                <a:gd name="T83" fmla="*/ 6703 h 81"/>
                <a:gd name="T84" fmla="*/ 98425 w 324"/>
                <a:gd name="T85" fmla="*/ 5292 h 81"/>
                <a:gd name="T86" fmla="*/ 101247 w 324"/>
                <a:gd name="T87" fmla="*/ 3881 h 81"/>
                <a:gd name="T88" fmla="*/ 104422 w 324"/>
                <a:gd name="T89" fmla="*/ 3528 h 81"/>
                <a:gd name="T90" fmla="*/ 105833 w 324"/>
                <a:gd name="T91" fmla="*/ 706 h 81"/>
                <a:gd name="T92" fmla="*/ 108303 w 324"/>
                <a:gd name="T93" fmla="*/ 0 h 81"/>
                <a:gd name="T94" fmla="*/ 110772 w 324"/>
                <a:gd name="T95" fmla="*/ 0 h 81"/>
                <a:gd name="T96" fmla="*/ 114300 w 324"/>
                <a:gd name="T97" fmla="*/ 1058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81"/>
                <a:gd name="T149" fmla="*/ 324 w 32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81">
                  <a:moveTo>
                    <a:pt x="324" y="3"/>
                  </a:moveTo>
                  <a:lnTo>
                    <a:pt x="317" y="19"/>
                  </a:lnTo>
                  <a:lnTo>
                    <a:pt x="307" y="33"/>
                  </a:lnTo>
                  <a:lnTo>
                    <a:pt x="292" y="43"/>
                  </a:lnTo>
                  <a:lnTo>
                    <a:pt x="276" y="51"/>
                  </a:lnTo>
                  <a:lnTo>
                    <a:pt x="258" y="56"/>
                  </a:lnTo>
                  <a:lnTo>
                    <a:pt x="241" y="62"/>
                  </a:lnTo>
                  <a:lnTo>
                    <a:pt x="222" y="69"/>
                  </a:lnTo>
                  <a:lnTo>
                    <a:pt x="208" y="76"/>
                  </a:lnTo>
                  <a:lnTo>
                    <a:pt x="184" y="79"/>
                  </a:lnTo>
                  <a:lnTo>
                    <a:pt x="162" y="81"/>
                  </a:lnTo>
                  <a:lnTo>
                    <a:pt x="140" y="81"/>
                  </a:lnTo>
                  <a:lnTo>
                    <a:pt x="118" y="81"/>
                  </a:lnTo>
                  <a:lnTo>
                    <a:pt x="95" y="78"/>
                  </a:lnTo>
                  <a:lnTo>
                    <a:pt x="74" y="75"/>
                  </a:lnTo>
                  <a:lnTo>
                    <a:pt x="50" y="71"/>
                  </a:lnTo>
                  <a:lnTo>
                    <a:pt x="29" y="67"/>
                  </a:lnTo>
                  <a:lnTo>
                    <a:pt x="24" y="61"/>
                  </a:lnTo>
                  <a:lnTo>
                    <a:pt x="20" y="57"/>
                  </a:lnTo>
                  <a:lnTo>
                    <a:pt x="15" y="54"/>
                  </a:lnTo>
                  <a:lnTo>
                    <a:pt x="11" y="52"/>
                  </a:lnTo>
                  <a:lnTo>
                    <a:pt x="5" y="48"/>
                  </a:lnTo>
                  <a:lnTo>
                    <a:pt x="3" y="46"/>
                  </a:lnTo>
                  <a:lnTo>
                    <a:pt x="0" y="42"/>
                  </a:lnTo>
                  <a:lnTo>
                    <a:pt x="3" y="36"/>
                  </a:lnTo>
                  <a:lnTo>
                    <a:pt x="15" y="31"/>
                  </a:lnTo>
                  <a:lnTo>
                    <a:pt x="28" y="37"/>
                  </a:lnTo>
                  <a:lnTo>
                    <a:pt x="41" y="44"/>
                  </a:lnTo>
                  <a:lnTo>
                    <a:pt x="55" y="49"/>
                  </a:lnTo>
                  <a:lnTo>
                    <a:pt x="78" y="52"/>
                  </a:lnTo>
                  <a:lnTo>
                    <a:pt x="100" y="55"/>
                  </a:lnTo>
                  <a:lnTo>
                    <a:pt x="122" y="56"/>
                  </a:lnTo>
                  <a:lnTo>
                    <a:pt x="146" y="57"/>
                  </a:lnTo>
                  <a:lnTo>
                    <a:pt x="168" y="55"/>
                  </a:lnTo>
                  <a:lnTo>
                    <a:pt x="191" y="53"/>
                  </a:lnTo>
                  <a:lnTo>
                    <a:pt x="215" y="49"/>
                  </a:lnTo>
                  <a:lnTo>
                    <a:pt x="238" y="45"/>
                  </a:lnTo>
                  <a:lnTo>
                    <a:pt x="246" y="40"/>
                  </a:lnTo>
                  <a:lnTo>
                    <a:pt x="254" y="37"/>
                  </a:lnTo>
                  <a:lnTo>
                    <a:pt x="261" y="31"/>
                  </a:lnTo>
                  <a:lnTo>
                    <a:pt x="267" y="26"/>
                  </a:lnTo>
                  <a:lnTo>
                    <a:pt x="272" y="19"/>
                  </a:lnTo>
                  <a:lnTo>
                    <a:pt x="279" y="15"/>
                  </a:lnTo>
                  <a:lnTo>
                    <a:pt x="287" y="11"/>
                  </a:lnTo>
                  <a:lnTo>
                    <a:pt x="296" y="10"/>
                  </a:lnTo>
                  <a:lnTo>
                    <a:pt x="300" y="2"/>
                  </a:lnTo>
                  <a:lnTo>
                    <a:pt x="307" y="0"/>
                  </a:lnTo>
                  <a:lnTo>
                    <a:pt x="314" y="0"/>
                  </a:lnTo>
                  <a:lnTo>
                    <a:pt x="324" y="3"/>
                  </a:lnTo>
                  <a:close/>
                </a:path>
              </a:pathLst>
            </a:custGeom>
            <a:solidFill>
              <a:srgbClr val="000000"/>
            </a:solidFill>
            <a:ln w="9525">
              <a:noFill/>
              <a:round/>
              <a:headEnd/>
              <a:tailEnd/>
            </a:ln>
          </p:spPr>
          <p:txBody>
            <a:bodyPr/>
            <a:lstStyle/>
            <a:p>
              <a:endParaRPr lang="en-US"/>
            </a:p>
          </p:txBody>
        </p:sp>
        <p:sp>
          <p:nvSpPr>
            <p:cNvPr id="21" name="Freeform 17"/>
            <p:cNvSpPr>
              <a:spLocks/>
            </p:cNvSpPr>
            <p:nvPr/>
          </p:nvSpPr>
          <p:spPr bwMode="auto">
            <a:xfrm>
              <a:off x="577850" y="492125"/>
              <a:ext cx="92075" cy="96838"/>
            </a:xfrm>
            <a:custGeom>
              <a:avLst/>
              <a:gdLst>
                <a:gd name="T0" fmla="*/ 92075 w 259"/>
                <a:gd name="T1" fmla="*/ 3560 h 272"/>
                <a:gd name="T2" fmla="*/ 91719 w 259"/>
                <a:gd name="T3" fmla="*/ 14597 h 272"/>
                <a:gd name="T4" fmla="*/ 90653 w 259"/>
                <a:gd name="T5" fmla="*/ 25278 h 272"/>
                <a:gd name="T6" fmla="*/ 89231 w 259"/>
                <a:gd name="T7" fmla="*/ 35958 h 272"/>
                <a:gd name="T8" fmla="*/ 87809 w 259"/>
                <a:gd name="T9" fmla="*/ 47351 h 272"/>
                <a:gd name="T10" fmla="*/ 86387 w 259"/>
                <a:gd name="T11" fmla="*/ 57676 h 272"/>
                <a:gd name="T12" fmla="*/ 85320 w 259"/>
                <a:gd name="T13" fmla="*/ 68712 h 272"/>
                <a:gd name="T14" fmla="*/ 85320 w 259"/>
                <a:gd name="T15" fmla="*/ 79393 h 272"/>
                <a:gd name="T16" fmla="*/ 87453 w 259"/>
                <a:gd name="T17" fmla="*/ 91142 h 272"/>
                <a:gd name="T18" fmla="*/ 84254 w 259"/>
                <a:gd name="T19" fmla="*/ 91498 h 272"/>
                <a:gd name="T20" fmla="*/ 81410 w 259"/>
                <a:gd name="T21" fmla="*/ 92566 h 272"/>
                <a:gd name="T22" fmla="*/ 78566 w 259"/>
                <a:gd name="T23" fmla="*/ 93278 h 272"/>
                <a:gd name="T24" fmla="*/ 76077 w 259"/>
                <a:gd name="T25" fmla="*/ 94702 h 272"/>
                <a:gd name="T26" fmla="*/ 73233 w 259"/>
                <a:gd name="T27" fmla="*/ 95058 h 272"/>
                <a:gd name="T28" fmla="*/ 70389 w 259"/>
                <a:gd name="T29" fmla="*/ 95770 h 272"/>
                <a:gd name="T30" fmla="*/ 67545 w 259"/>
                <a:gd name="T31" fmla="*/ 95414 h 272"/>
                <a:gd name="T32" fmla="*/ 65057 w 259"/>
                <a:gd name="T33" fmla="*/ 95414 h 272"/>
                <a:gd name="T34" fmla="*/ 62924 w 259"/>
                <a:gd name="T35" fmla="*/ 96838 h 272"/>
                <a:gd name="T36" fmla="*/ 54747 w 259"/>
                <a:gd name="T37" fmla="*/ 96126 h 272"/>
                <a:gd name="T38" fmla="*/ 46215 w 259"/>
                <a:gd name="T39" fmla="*/ 95414 h 272"/>
                <a:gd name="T40" fmla="*/ 37683 w 259"/>
                <a:gd name="T41" fmla="*/ 93634 h 272"/>
                <a:gd name="T42" fmla="*/ 30218 w 259"/>
                <a:gd name="T43" fmla="*/ 92210 h 272"/>
                <a:gd name="T44" fmla="*/ 22397 w 259"/>
                <a:gd name="T45" fmla="*/ 89362 h 272"/>
                <a:gd name="T46" fmla="*/ 15642 w 259"/>
                <a:gd name="T47" fmla="*/ 85801 h 272"/>
                <a:gd name="T48" fmla="*/ 9599 w 259"/>
                <a:gd name="T49" fmla="*/ 81529 h 272"/>
                <a:gd name="T50" fmla="*/ 4977 w 259"/>
                <a:gd name="T51" fmla="*/ 75833 h 272"/>
                <a:gd name="T52" fmla="*/ 1778 w 259"/>
                <a:gd name="T53" fmla="*/ 69780 h 272"/>
                <a:gd name="T54" fmla="*/ 356 w 259"/>
                <a:gd name="T55" fmla="*/ 63728 h 272"/>
                <a:gd name="T56" fmla="*/ 0 w 259"/>
                <a:gd name="T57" fmla="*/ 57676 h 272"/>
                <a:gd name="T58" fmla="*/ 1422 w 259"/>
                <a:gd name="T59" fmla="*/ 51979 h 272"/>
                <a:gd name="T60" fmla="*/ 2133 w 259"/>
                <a:gd name="T61" fmla="*/ 45927 h 272"/>
                <a:gd name="T62" fmla="*/ 3555 w 259"/>
                <a:gd name="T63" fmla="*/ 40230 h 272"/>
                <a:gd name="T64" fmla="*/ 4977 w 259"/>
                <a:gd name="T65" fmla="*/ 34178 h 272"/>
                <a:gd name="T66" fmla="*/ 6399 w 259"/>
                <a:gd name="T67" fmla="*/ 28482 h 272"/>
                <a:gd name="T68" fmla="*/ 12087 w 259"/>
                <a:gd name="T69" fmla="*/ 23497 h 272"/>
                <a:gd name="T70" fmla="*/ 18486 w 259"/>
                <a:gd name="T71" fmla="*/ 18869 h 272"/>
                <a:gd name="T72" fmla="*/ 25241 w 259"/>
                <a:gd name="T73" fmla="*/ 14597 h 272"/>
                <a:gd name="T74" fmla="*/ 32351 w 259"/>
                <a:gd name="T75" fmla="*/ 10681 h 272"/>
                <a:gd name="T76" fmla="*/ 38750 w 259"/>
                <a:gd name="T77" fmla="*/ 7120 h 272"/>
                <a:gd name="T78" fmla="*/ 46215 w 259"/>
                <a:gd name="T79" fmla="*/ 4272 h 272"/>
                <a:gd name="T80" fmla="*/ 53681 w 259"/>
                <a:gd name="T81" fmla="*/ 2136 h 272"/>
                <a:gd name="T82" fmla="*/ 62213 w 259"/>
                <a:gd name="T83" fmla="*/ 712 h 272"/>
                <a:gd name="T84" fmla="*/ 65768 w 259"/>
                <a:gd name="T85" fmla="*/ 0 h 272"/>
                <a:gd name="T86" fmla="*/ 69678 w 259"/>
                <a:gd name="T87" fmla="*/ 0 h 272"/>
                <a:gd name="T88" fmla="*/ 73233 w 259"/>
                <a:gd name="T89" fmla="*/ 356 h 272"/>
                <a:gd name="T90" fmla="*/ 77499 w 259"/>
                <a:gd name="T91" fmla="*/ 1068 h 272"/>
                <a:gd name="T92" fmla="*/ 80699 w 259"/>
                <a:gd name="T93" fmla="*/ 2136 h 272"/>
                <a:gd name="T94" fmla="*/ 84609 w 259"/>
                <a:gd name="T95" fmla="*/ 2848 h 272"/>
                <a:gd name="T96" fmla="*/ 87809 w 259"/>
                <a:gd name="T97" fmla="*/ 3204 h 272"/>
                <a:gd name="T98" fmla="*/ 92075 w 259"/>
                <a:gd name="T99" fmla="*/ 3560 h 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9"/>
                <a:gd name="T151" fmla="*/ 0 h 272"/>
                <a:gd name="T152" fmla="*/ 259 w 259"/>
                <a:gd name="T153" fmla="*/ 272 h 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9" h="272">
                  <a:moveTo>
                    <a:pt x="259" y="10"/>
                  </a:moveTo>
                  <a:lnTo>
                    <a:pt x="258" y="41"/>
                  </a:lnTo>
                  <a:lnTo>
                    <a:pt x="255" y="71"/>
                  </a:lnTo>
                  <a:lnTo>
                    <a:pt x="251" y="101"/>
                  </a:lnTo>
                  <a:lnTo>
                    <a:pt x="247" y="133"/>
                  </a:lnTo>
                  <a:lnTo>
                    <a:pt x="243" y="162"/>
                  </a:lnTo>
                  <a:lnTo>
                    <a:pt x="240" y="193"/>
                  </a:lnTo>
                  <a:lnTo>
                    <a:pt x="240" y="223"/>
                  </a:lnTo>
                  <a:lnTo>
                    <a:pt x="246" y="256"/>
                  </a:lnTo>
                  <a:lnTo>
                    <a:pt x="237" y="257"/>
                  </a:lnTo>
                  <a:lnTo>
                    <a:pt x="229" y="260"/>
                  </a:lnTo>
                  <a:lnTo>
                    <a:pt x="221" y="262"/>
                  </a:lnTo>
                  <a:lnTo>
                    <a:pt x="214" y="266"/>
                  </a:lnTo>
                  <a:lnTo>
                    <a:pt x="206" y="267"/>
                  </a:lnTo>
                  <a:lnTo>
                    <a:pt x="198" y="269"/>
                  </a:lnTo>
                  <a:lnTo>
                    <a:pt x="190" y="268"/>
                  </a:lnTo>
                  <a:lnTo>
                    <a:pt x="183" y="268"/>
                  </a:lnTo>
                  <a:lnTo>
                    <a:pt x="177" y="272"/>
                  </a:lnTo>
                  <a:lnTo>
                    <a:pt x="154" y="270"/>
                  </a:lnTo>
                  <a:lnTo>
                    <a:pt x="130" y="268"/>
                  </a:lnTo>
                  <a:lnTo>
                    <a:pt x="106" y="263"/>
                  </a:lnTo>
                  <a:lnTo>
                    <a:pt x="85" y="259"/>
                  </a:lnTo>
                  <a:lnTo>
                    <a:pt x="63" y="251"/>
                  </a:lnTo>
                  <a:lnTo>
                    <a:pt x="44" y="241"/>
                  </a:lnTo>
                  <a:lnTo>
                    <a:pt x="27" y="229"/>
                  </a:lnTo>
                  <a:lnTo>
                    <a:pt x="14" y="213"/>
                  </a:lnTo>
                  <a:lnTo>
                    <a:pt x="5" y="196"/>
                  </a:lnTo>
                  <a:lnTo>
                    <a:pt x="1" y="179"/>
                  </a:lnTo>
                  <a:lnTo>
                    <a:pt x="0" y="162"/>
                  </a:lnTo>
                  <a:lnTo>
                    <a:pt x="4" y="146"/>
                  </a:lnTo>
                  <a:lnTo>
                    <a:pt x="6" y="129"/>
                  </a:lnTo>
                  <a:lnTo>
                    <a:pt x="10" y="113"/>
                  </a:lnTo>
                  <a:lnTo>
                    <a:pt x="14" y="96"/>
                  </a:lnTo>
                  <a:lnTo>
                    <a:pt x="18" y="80"/>
                  </a:lnTo>
                  <a:lnTo>
                    <a:pt x="34" y="66"/>
                  </a:lnTo>
                  <a:lnTo>
                    <a:pt x="52" y="53"/>
                  </a:lnTo>
                  <a:lnTo>
                    <a:pt x="71" y="41"/>
                  </a:lnTo>
                  <a:lnTo>
                    <a:pt x="91" y="30"/>
                  </a:lnTo>
                  <a:lnTo>
                    <a:pt x="109" y="20"/>
                  </a:lnTo>
                  <a:lnTo>
                    <a:pt x="130" y="12"/>
                  </a:lnTo>
                  <a:lnTo>
                    <a:pt x="151" y="6"/>
                  </a:lnTo>
                  <a:lnTo>
                    <a:pt x="175" y="2"/>
                  </a:lnTo>
                  <a:lnTo>
                    <a:pt x="185" y="0"/>
                  </a:lnTo>
                  <a:lnTo>
                    <a:pt x="196" y="0"/>
                  </a:lnTo>
                  <a:lnTo>
                    <a:pt x="206" y="1"/>
                  </a:lnTo>
                  <a:lnTo>
                    <a:pt x="218" y="3"/>
                  </a:lnTo>
                  <a:lnTo>
                    <a:pt x="227" y="6"/>
                  </a:lnTo>
                  <a:lnTo>
                    <a:pt x="238" y="8"/>
                  </a:lnTo>
                  <a:lnTo>
                    <a:pt x="247" y="9"/>
                  </a:lnTo>
                  <a:lnTo>
                    <a:pt x="259" y="10"/>
                  </a:lnTo>
                  <a:close/>
                </a:path>
              </a:pathLst>
            </a:custGeom>
            <a:solidFill>
              <a:srgbClr val="E6B8A1"/>
            </a:solidFill>
            <a:ln w="9525">
              <a:noFill/>
              <a:round/>
              <a:headEnd/>
              <a:tailEnd/>
            </a:ln>
          </p:spPr>
          <p:txBody>
            <a:bodyPr/>
            <a:lstStyle/>
            <a:p>
              <a:endParaRPr lang="en-US"/>
            </a:p>
          </p:txBody>
        </p:sp>
        <p:sp>
          <p:nvSpPr>
            <p:cNvPr id="22" name="Freeform 18"/>
            <p:cNvSpPr>
              <a:spLocks/>
            </p:cNvSpPr>
            <p:nvPr/>
          </p:nvSpPr>
          <p:spPr bwMode="auto">
            <a:xfrm>
              <a:off x="614363" y="515938"/>
              <a:ext cx="46037" cy="30162"/>
            </a:xfrm>
            <a:custGeom>
              <a:avLst/>
              <a:gdLst>
                <a:gd name="T0" fmla="*/ 46037 w 132"/>
                <a:gd name="T1" fmla="*/ 3997 h 83"/>
                <a:gd name="T2" fmla="*/ 39759 w 132"/>
                <a:gd name="T3" fmla="*/ 5451 h 83"/>
                <a:gd name="T4" fmla="*/ 34528 w 132"/>
                <a:gd name="T5" fmla="*/ 7268 h 83"/>
                <a:gd name="T6" fmla="*/ 28599 w 132"/>
                <a:gd name="T7" fmla="*/ 8722 h 83"/>
                <a:gd name="T8" fmla="*/ 23019 w 132"/>
                <a:gd name="T9" fmla="*/ 11265 h 83"/>
                <a:gd name="T10" fmla="*/ 17438 w 132"/>
                <a:gd name="T11" fmla="*/ 13809 h 83"/>
                <a:gd name="T12" fmla="*/ 12904 w 132"/>
                <a:gd name="T13" fmla="*/ 17080 h 83"/>
                <a:gd name="T14" fmla="*/ 8719 w 132"/>
                <a:gd name="T15" fmla="*/ 21077 h 83"/>
                <a:gd name="T16" fmla="*/ 6278 w 132"/>
                <a:gd name="T17" fmla="*/ 26528 h 83"/>
                <a:gd name="T18" fmla="*/ 4534 w 132"/>
                <a:gd name="T19" fmla="*/ 27255 h 83"/>
                <a:gd name="T20" fmla="*/ 3139 w 132"/>
                <a:gd name="T21" fmla="*/ 29435 h 83"/>
                <a:gd name="T22" fmla="*/ 1395 w 132"/>
                <a:gd name="T23" fmla="*/ 30162 h 83"/>
                <a:gd name="T24" fmla="*/ 349 w 132"/>
                <a:gd name="T25" fmla="*/ 29799 h 83"/>
                <a:gd name="T26" fmla="*/ 0 w 132"/>
                <a:gd name="T27" fmla="*/ 26165 h 83"/>
                <a:gd name="T28" fmla="*/ 1046 w 132"/>
                <a:gd name="T29" fmla="*/ 22531 h 83"/>
                <a:gd name="T30" fmla="*/ 2441 w 132"/>
                <a:gd name="T31" fmla="*/ 19260 h 83"/>
                <a:gd name="T32" fmla="*/ 4534 w 132"/>
                <a:gd name="T33" fmla="*/ 16353 h 83"/>
                <a:gd name="T34" fmla="*/ 8370 w 132"/>
                <a:gd name="T35" fmla="*/ 12719 h 83"/>
                <a:gd name="T36" fmla="*/ 12556 w 132"/>
                <a:gd name="T37" fmla="*/ 10175 h 83"/>
                <a:gd name="T38" fmla="*/ 16392 w 132"/>
                <a:gd name="T39" fmla="*/ 7631 h 83"/>
                <a:gd name="T40" fmla="*/ 21275 w 132"/>
                <a:gd name="T41" fmla="*/ 6178 h 83"/>
                <a:gd name="T42" fmla="*/ 25809 w 132"/>
                <a:gd name="T43" fmla="*/ 4361 h 83"/>
                <a:gd name="T44" fmla="*/ 30691 w 132"/>
                <a:gd name="T45" fmla="*/ 2907 h 83"/>
                <a:gd name="T46" fmla="*/ 35225 w 132"/>
                <a:gd name="T47" fmla="*/ 1090 h 83"/>
                <a:gd name="T48" fmla="*/ 40806 w 132"/>
                <a:gd name="T49" fmla="*/ 0 h 83"/>
                <a:gd name="T50" fmla="*/ 46037 w 132"/>
                <a:gd name="T51" fmla="*/ 1090 h 83"/>
                <a:gd name="T52" fmla="*/ 46037 w 132"/>
                <a:gd name="T53" fmla="*/ 3997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
                <a:gd name="T82" fmla="*/ 0 h 83"/>
                <a:gd name="T83" fmla="*/ 132 w 132"/>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 h="83">
                  <a:moveTo>
                    <a:pt x="132" y="11"/>
                  </a:moveTo>
                  <a:lnTo>
                    <a:pt x="114" y="15"/>
                  </a:lnTo>
                  <a:lnTo>
                    <a:pt x="99" y="20"/>
                  </a:lnTo>
                  <a:lnTo>
                    <a:pt x="82" y="24"/>
                  </a:lnTo>
                  <a:lnTo>
                    <a:pt x="66" y="31"/>
                  </a:lnTo>
                  <a:lnTo>
                    <a:pt x="50" y="38"/>
                  </a:lnTo>
                  <a:lnTo>
                    <a:pt x="37" y="47"/>
                  </a:lnTo>
                  <a:lnTo>
                    <a:pt x="25" y="58"/>
                  </a:lnTo>
                  <a:lnTo>
                    <a:pt x="18" y="73"/>
                  </a:lnTo>
                  <a:lnTo>
                    <a:pt x="13" y="75"/>
                  </a:lnTo>
                  <a:lnTo>
                    <a:pt x="9" y="81"/>
                  </a:lnTo>
                  <a:lnTo>
                    <a:pt x="4" y="83"/>
                  </a:lnTo>
                  <a:lnTo>
                    <a:pt x="1" y="82"/>
                  </a:lnTo>
                  <a:lnTo>
                    <a:pt x="0" y="72"/>
                  </a:lnTo>
                  <a:lnTo>
                    <a:pt x="3" y="62"/>
                  </a:lnTo>
                  <a:lnTo>
                    <a:pt x="7" y="53"/>
                  </a:lnTo>
                  <a:lnTo>
                    <a:pt x="13" y="45"/>
                  </a:lnTo>
                  <a:lnTo>
                    <a:pt x="24" y="35"/>
                  </a:lnTo>
                  <a:lnTo>
                    <a:pt x="36" y="28"/>
                  </a:lnTo>
                  <a:lnTo>
                    <a:pt x="47" y="21"/>
                  </a:lnTo>
                  <a:lnTo>
                    <a:pt x="61" y="17"/>
                  </a:lnTo>
                  <a:lnTo>
                    <a:pt x="74" y="12"/>
                  </a:lnTo>
                  <a:lnTo>
                    <a:pt x="88" y="8"/>
                  </a:lnTo>
                  <a:lnTo>
                    <a:pt x="101" y="3"/>
                  </a:lnTo>
                  <a:lnTo>
                    <a:pt x="117" y="0"/>
                  </a:lnTo>
                  <a:lnTo>
                    <a:pt x="132" y="3"/>
                  </a:lnTo>
                  <a:lnTo>
                    <a:pt x="132" y="11"/>
                  </a:lnTo>
                  <a:close/>
                </a:path>
              </a:pathLst>
            </a:custGeom>
            <a:solidFill>
              <a:srgbClr val="000000"/>
            </a:solidFill>
            <a:ln w="9525">
              <a:noFill/>
              <a:round/>
              <a:headEnd/>
              <a:tailEnd/>
            </a:ln>
          </p:spPr>
          <p:txBody>
            <a:bodyPr/>
            <a:lstStyle/>
            <a:p>
              <a:endParaRPr lang="en-US"/>
            </a:p>
          </p:txBody>
        </p:sp>
        <p:sp>
          <p:nvSpPr>
            <p:cNvPr id="23" name="Freeform 19"/>
            <p:cNvSpPr>
              <a:spLocks/>
            </p:cNvSpPr>
            <p:nvPr/>
          </p:nvSpPr>
          <p:spPr bwMode="auto">
            <a:xfrm>
              <a:off x="885825" y="546100"/>
              <a:ext cx="238125" cy="74613"/>
            </a:xfrm>
            <a:custGeom>
              <a:avLst/>
              <a:gdLst>
                <a:gd name="T0" fmla="*/ 190929 w 666"/>
                <a:gd name="T1" fmla="*/ 56406 h 209"/>
                <a:gd name="T2" fmla="*/ 174482 w 666"/>
                <a:gd name="T3" fmla="*/ 63903 h 209"/>
                <a:gd name="T4" fmla="*/ 156605 w 666"/>
                <a:gd name="T5" fmla="*/ 69615 h 209"/>
                <a:gd name="T6" fmla="*/ 138370 w 666"/>
                <a:gd name="T7" fmla="*/ 73185 h 209"/>
                <a:gd name="T8" fmla="*/ 119420 w 666"/>
                <a:gd name="T9" fmla="*/ 74613 h 209"/>
                <a:gd name="T10" fmla="*/ 100113 w 666"/>
                <a:gd name="T11" fmla="*/ 73899 h 209"/>
                <a:gd name="T12" fmla="*/ 81878 w 666"/>
                <a:gd name="T13" fmla="*/ 71757 h 209"/>
                <a:gd name="T14" fmla="*/ 64001 w 666"/>
                <a:gd name="T15" fmla="*/ 68187 h 209"/>
                <a:gd name="T16" fmla="*/ 47911 w 666"/>
                <a:gd name="T17" fmla="*/ 63546 h 209"/>
                <a:gd name="T18" fmla="*/ 41475 w 666"/>
                <a:gd name="T19" fmla="*/ 58548 h 209"/>
                <a:gd name="T20" fmla="*/ 34682 w 666"/>
                <a:gd name="T21" fmla="*/ 54978 h 209"/>
                <a:gd name="T22" fmla="*/ 27889 w 666"/>
                <a:gd name="T23" fmla="*/ 50694 h 209"/>
                <a:gd name="T24" fmla="*/ 21453 w 666"/>
                <a:gd name="T25" fmla="*/ 46767 h 209"/>
                <a:gd name="T26" fmla="*/ 15374 w 666"/>
                <a:gd name="T27" fmla="*/ 41769 h 209"/>
                <a:gd name="T28" fmla="*/ 11441 w 666"/>
                <a:gd name="T29" fmla="*/ 36414 h 209"/>
                <a:gd name="T30" fmla="*/ 7508 w 666"/>
                <a:gd name="T31" fmla="*/ 30702 h 209"/>
                <a:gd name="T32" fmla="*/ 6436 w 666"/>
                <a:gd name="T33" fmla="*/ 23562 h 209"/>
                <a:gd name="T34" fmla="*/ 3933 w 666"/>
                <a:gd name="T35" fmla="*/ 21777 h 209"/>
                <a:gd name="T36" fmla="*/ 0 w 666"/>
                <a:gd name="T37" fmla="*/ 22134 h 209"/>
                <a:gd name="T38" fmla="*/ 0 w 666"/>
                <a:gd name="T39" fmla="*/ 18564 h 209"/>
                <a:gd name="T40" fmla="*/ 22168 w 666"/>
                <a:gd name="T41" fmla="*/ 26418 h 209"/>
                <a:gd name="T42" fmla="*/ 47196 w 666"/>
                <a:gd name="T43" fmla="*/ 32130 h 209"/>
                <a:gd name="T44" fmla="*/ 72939 w 666"/>
                <a:gd name="T45" fmla="*/ 34629 h 209"/>
                <a:gd name="T46" fmla="*/ 99755 w 666"/>
                <a:gd name="T47" fmla="*/ 34986 h 209"/>
                <a:gd name="T48" fmla="*/ 125856 w 666"/>
                <a:gd name="T49" fmla="*/ 32844 h 209"/>
                <a:gd name="T50" fmla="*/ 152672 w 666"/>
                <a:gd name="T51" fmla="*/ 29631 h 209"/>
                <a:gd name="T52" fmla="*/ 178057 w 666"/>
                <a:gd name="T53" fmla="*/ 24990 h 209"/>
                <a:gd name="T54" fmla="*/ 202728 w 666"/>
                <a:gd name="T55" fmla="*/ 18921 h 209"/>
                <a:gd name="T56" fmla="*/ 207019 w 666"/>
                <a:gd name="T57" fmla="*/ 16779 h 209"/>
                <a:gd name="T58" fmla="*/ 211667 w 666"/>
                <a:gd name="T59" fmla="*/ 14994 h 209"/>
                <a:gd name="T60" fmla="*/ 215957 w 666"/>
                <a:gd name="T61" fmla="*/ 12495 h 209"/>
                <a:gd name="T62" fmla="*/ 220605 w 666"/>
                <a:gd name="T63" fmla="*/ 10353 h 209"/>
                <a:gd name="T64" fmla="*/ 224896 w 666"/>
                <a:gd name="T65" fmla="*/ 8211 h 209"/>
                <a:gd name="T66" fmla="*/ 229186 w 666"/>
                <a:gd name="T67" fmla="*/ 5712 h 209"/>
                <a:gd name="T68" fmla="*/ 233119 w 666"/>
                <a:gd name="T69" fmla="*/ 2856 h 209"/>
                <a:gd name="T70" fmla="*/ 238125 w 666"/>
                <a:gd name="T71" fmla="*/ 0 h 209"/>
                <a:gd name="T72" fmla="*/ 234192 w 666"/>
                <a:gd name="T73" fmla="*/ 7140 h 209"/>
                <a:gd name="T74" fmla="*/ 229901 w 666"/>
                <a:gd name="T75" fmla="*/ 14637 h 209"/>
                <a:gd name="T76" fmla="*/ 224181 w 666"/>
                <a:gd name="T77" fmla="*/ 21777 h 209"/>
                <a:gd name="T78" fmla="*/ 218818 w 666"/>
                <a:gd name="T79" fmla="*/ 29274 h 209"/>
                <a:gd name="T80" fmla="*/ 211667 w 666"/>
                <a:gd name="T81" fmla="*/ 36057 h 209"/>
                <a:gd name="T82" fmla="*/ 204873 w 666"/>
                <a:gd name="T83" fmla="*/ 42840 h 209"/>
                <a:gd name="T84" fmla="*/ 198080 w 666"/>
                <a:gd name="T85" fmla="*/ 49266 h 209"/>
                <a:gd name="T86" fmla="*/ 190929 w 666"/>
                <a:gd name="T87" fmla="*/ 56406 h 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6"/>
                <a:gd name="T133" fmla="*/ 0 h 209"/>
                <a:gd name="T134" fmla="*/ 666 w 666"/>
                <a:gd name="T135" fmla="*/ 209 h 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6" h="209">
                  <a:moveTo>
                    <a:pt x="534" y="158"/>
                  </a:moveTo>
                  <a:lnTo>
                    <a:pt x="488" y="179"/>
                  </a:lnTo>
                  <a:lnTo>
                    <a:pt x="438" y="195"/>
                  </a:lnTo>
                  <a:lnTo>
                    <a:pt x="387" y="205"/>
                  </a:lnTo>
                  <a:lnTo>
                    <a:pt x="334" y="209"/>
                  </a:lnTo>
                  <a:lnTo>
                    <a:pt x="280" y="207"/>
                  </a:lnTo>
                  <a:lnTo>
                    <a:pt x="229" y="201"/>
                  </a:lnTo>
                  <a:lnTo>
                    <a:pt x="179" y="191"/>
                  </a:lnTo>
                  <a:lnTo>
                    <a:pt x="134" y="178"/>
                  </a:lnTo>
                  <a:lnTo>
                    <a:pt x="116" y="164"/>
                  </a:lnTo>
                  <a:lnTo>
                    <a:pt x="97" y="154"/>
                  </a:lnTo>
                  <a:lnTo>
                    <a:pt x="78" y="142"/>
                  </a:lnTo>
                  <a:lnTo>
                    <a:pt x="60" y="131"/>
                  </a:lnTo>
                  <a:lnTo>
                    <a:pt x="43" y="117"/>
                  </a:lnTo>
                  <a:lnTo>
                    <a:pt x="32" y="102"/>
                  </a:lnTo>
                  <a:lnTo>
                    <a:pt x="21" y="86"/>
                  </a:lnTo>
                  <a:lnTo>
                    <a:pt x="18" y="66"/>
                  </a:lnTo>
                  <a:lnTo>
                    <a:pt x="11" y="61"/>
                  </a:lnTo>
                  <a:lnTo>
                    <a:pt x="0" y="62"/>
                  </a:lnTo>
                  <a:lnTo>
                    <a:pt x="0" y="52"/>
                  </a:lnTo>
                  <a:lnTo>
                    <a:pt x="62" y="74"/>
                  </a:lnTo>
                  <a:lnTo>
                    <a:pt x="132" y="90"/>
                  </a:lnTo>
                  <a:lnTo>
                    <a:pt x="204" y="97"/>
                  </a:lnTo>
                  <a:lnTo>
                    <a:pt x="279" y="98"/>
                  </a:lnTo>
                  <a:lnTo>
                    <a:pt x="352" y="92"/>
                  </a:lnTo>
                  <a:lnTo>
                    <a:pt x="427" y="83"/>
                  </a:lnTo>
                  <a:lnTo>
                    <a:pt x="498" y="70"/>
                  </a:lnTo>
                  <a:lnTo>
                    <a:pt x="567" y="53"/>
                  </a:lnTo>
                  <a:lnTo>
                    <a:pt x="579" y="47"/>
                  </a:lnTo>
                  <a:lnTo>
                    <a:pt x="592" y="42"/>
                  </a:lnTo>
                  <a:lnTo>
                    <a:pt x="604" y="35"/>
                  </a:lnTo>
                  <a:lnTo>
                    <a:pt x="617" y="29"/>
                  </a:lnTo>
                  <a:lnTo>
                    <a:pt x="629" y="23"/>
                  </a:lnTo>
                  <a:lnTo>
                    <a:pt x="641" y="16"/>
                  </a:lnTo>
                  <a:lnTo>
                    <a:pt x="652" y="8"/>
                  </a:lnTo>
                  <a:lnTo>
                    <a:pt x="666" y="0"/>
                  </a:lnTo>
                  <a:lnTo>
                    <a:pt x="655" y="20"/>
                  </a:lnTo>
                  <a:lnTo>
                    <a:pt x="643" y="41"/>
                  </a:lnTo>
                  <a:lnTo>
                    <a:pt x="627" y="61"/>
                  </a:lnTo>
                  <a:lnTo>
                    <a:pt x="612" y="82"/>
                  </a:lnTo>
                  <a:lnTo>
                    <a:pt x="592" y="101"/>
                  </a:lnTo>
                  <a:lnTo>
                    <a:pt x="573" y="120"/>
                  </a:lnTo>
                  <a:lnTo>
                    <a:pt x="554" y="138"/>
                  </a:lnTo>
                  <a:lnTo>
                    <a:pt x="534" y="158"/>
                  </a:lnTo>
                  <a:close/>
                </a:path>
              </a:pathLst>
            </a:custGeom>
            <a:solidFill>
              <a:srgbClr val="FFFFFF"/>
            </a:solidFill>
            <a:ln w="9525">
              <a:noFill/>
              <a:round/>
              <a:headEnd/>
              <a:tailEnd/>
            </a:ln>
          </p:spPr>
          <p:txBody>
            <a:bodyPr/>
            <a:lstStyle/>
            <a:p>
              <a:endParaRPr lang="en-US"/>
            </a:p>
          </p:txBody>
        </p:sp>
        <p:sp>
          <p:nvSpPr>
            <p:cNvPr id="24" name="Freeform 20"/>
            <p:cNvSpPr>
              <a:spLocks/>
            </p:cNvSpPr>
            <p:nvPr/>
          </p:nvSpPr>
          <p:spPr bwMode="auto">
            <a:xfrm>
              <a:off x="904875" y="595313"/>
              <a:ext cx="193675" cy="65087"/>
            </a:xfrm>
            <a:custGeom>
              <a:avLst/>
              <a:gdLst>
                <a:gd name="T0" fmla="*/ 144272 w 541"/>
                <a:gd name="T1" fmla="*/ 59602 h 178"/>
                <a:gd name="T2" fmla="*/ 128520 w 541"/>
                <a:gd name="T3" fmla="*/ 61430 h 178"/>
                <a:gd name="T4" fmla="*/ 113126 w 541"/>
                <a:gd name="T5" fmla="*/ 63624 h 178"/>
                <a:gd name="T6" fmla="*/ 96659 w 541"/>
                <a:gd name="T7" fmla="*/ 64356 h 178"/>
                <a:gd name="T8" fmla="*/ 80549 w 541"/>
                <a:gd name="T9" fmla="*/ 65087 h 178"/>
                <a:gd name="T10" fmla="*/ 64439 w 541"/>
                <a:gd name="T11" fmla="*/ 63624 h 178"/>
                <a:gd name="T12" fmla="*/ 50119 w 541"/>
                <a:gd name="T13" fmla="*/ 60333 h 178"/>
                <a:gd name="T14" fmla="*/ 35799 w 541"/>
                <a:gd name="T15" fmla="*/ 54483 h 178"/>
                <a:gd name="T16" fmla="*/ 23986 w 541"/>
                <a:gd name="T17" fmla="*/ 46073 h 178"/>
                <a:gd name="T18" fmla="*/ 19332 w 541"/>
                <a:gd name="T19" fmla="*/ 41319 h 178"/>
                <a:gd name="T20" fmla="*/ 15752 w 541"/>
                <a:gd name="T21" fmla="*/ 36566 h 178"/>
                <a:gd name="T22" fmla="*/ 12172 w 541"/>
                <a:gd name="T23" fmla="*/ 31812 h 178"/>
                <a:gd name="T24" fmla="*/ 9666 w 541"/>
                <a:gd name="T25" fmla="*/ 27059 h 178"/>
                <a:gd name="T26" fmla="*/ 6802 w 541"/>
                <a:gd name="T27" fmla="*/ 21939 h 178"/>
                <a:gd name="T28" fmla="*/ 3938 w 541"/>
                <a:gd name="T29" fmla="*/ 16820 h 178"/>
                <a:gd name="T30" fmla="*/ 1432 w 541"/>
                <a:gd name="T31" fmla="*/ 11701 h 178"/>
                <a:gd name="T32" fmla="*/ 0 w 541"/>
                <a:gd name="T33" fmla="*/ 6216 h 178"/>
                <a:gd name="T34" fmla="*/ 17900 w 541"/>
                <a:gd name="T35" fmla="*/ 18283 h 178"/>
                <a:gd name="T36" fmla="*/ 38663 w 541"/>
                <a:gd name="T37" fmla="*/ 26693 h 178"/>
                <a:gd name="T38" fmla="*/ 60859 w 541"/>
                <a:gd name="T39" fmla="*/ 31812 h 178"/>
                <a:gd name="T40" fmla="*/ 83413 w 541"/>
                <a:gd name="T41" fmla="*/ 34372 h 178"/>
                <a:gd name="T42" fmla="*/ 105966 w 541"/>
                <a:gd name="T43" fmla="*/ 32909 h 178"/>
                <a:gd name="T44" fmla="*/ 128520 w 541"/>
                <a:gd name="T45" fmla="*/ 29618 h 178"/>
                <a:gd name="T46" fmla="*/ 149642 w 541"/>
                <a:gd name="T47" fmla="*/ 23768 h 178"/>
                <a:gd name="T48" fmla="*/ 169689 w 541"/>
                <a:gd name="T49" fmla="*/ 16820 h 178"/>
                <a:gd name="T50" fmla="*/ 193675 w 541"/>
                <a:gd name="T51" fmla="*/ 0 h 178"/>
                <a:gd name="T52" fmla="*/ 189737 w 541"/>
                <a:gd name="T53" fmla="*/ 8410 h 178"/>
                <a:gd name="T54" fmla="*/ 186157 w 541"/>
                <a:gd name="T55" fmla="*/ 17186 h 178"/>
                <a:gd name="T56" fmla="*/ 181503 w 541"/>
                <a:gd name="T57" fmla="*/ 25962 h 178"/>
                <a:gd name="T58" fmla="*/ 176133 w 541"/>
                <a:gd name="T59" fmla="*/ 35103 h 178"/>
                <a:gd name="T60" fmla="*/ 169689 w 541"/>
                <a:gd name="T61" fmla="*/ 42782 h 178"/>
                <a:gd name="T62" fmla="*/ 162529 w 541"/>
                <a:gd name="T63" fmla="*/ 49729 h 178"/>
                <a:gd name="T64" fmla="*/ 153938 w 541"/>
                <a:gd name="T65" fmla="*/ 55214 h 178"/>
                <a:gd name="T66" fmla="*/ 144272 w 541"/>
                <a:gd name="T67" fmla="*/ 59602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178"/>
                <a:gd name="T104" fmla="*/ 541 w 541"/>
                <a:gd name="T105" fmla="*/ 178 h 1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178">
                  <a:moveTo>
                    <a:pt x="403" y="163"/>
                  </a:moveTo>
                  <a:lnTo>
                    <a:pt x="359" y="168"/>
                  </a:lnTo>
                  <a:lnTo>
                    <a:pt x="316" y="174"/>
                  </a:lnTo>
                  <a:lnTo>
                    <a:pt x="270" y="176"/>
                  </a:lnTo>
                  <a:lnTo>
                    <a:pt x="225" y="178"/>
                  </a:lnTo>
                  <a:lnTo>
                    <a:pt x="180" y="174"/>
                  </a:lnTo>
                  <a:lnTo>
                    <a:pt x="140" y="165"/>
                  </a:lnTo>
                  <a:lnTo>
                    <a:pt x="100" y="149"/>
                  </a:lnTo>
                  <a:lnTo>
                    <a:pt x="67" y="126"/>
                  </a:lnTo>
                  <a:lnTo>
                    <a:pt x="54" y="113"/>
                  </a:lnTo>
                  <a:lnTo>
                    <a:pt x="44" y="100"/>
                  </a:lnTo>
                  <a:lnTo>
                    <a:pt x="34" y="87"/>
                  </a:lnTo>
                  <a:lnTo>
                    <a:pt x="27" y="74"/>
                  </a:lnTo>
                  <a:lnTo>
                    <a:pt x="19" y="60"/>
                  </a:lnTo>
                  <a:lnTo>
                    <a:pt x="11" y="46"/>
                  </a:lnTo>
                  <a:lnTo>
                    <a:pt x="4" y="32"/>
                  </a:lnTo>
                  <a:lnTo>
                    <a:pt x="0" y="17"/>
                  </a:lnTo>
                  <a:lnTo>
                    <a:pt x="50" y="50"/>
                  </a:lnTo>
                  <a:lnTo>
                    <a:pt x="108" y="73"/>
                  </a:lnTo>
                  <a:lnTo>
                    <a:pt x="170" y="87"/>
                  </a:lnTo>
                  <a:lnTo>
                    <a:pt x="233" y="94"/>
                  </a:lnTo>
                  <a:lnTo>
                    <a:pt x="296" y="90"/>
                  </a:lnTo>
                  <a:lnTo>
                    <a:pt x="359" y="81"/>
                  </a:lnTo>
                  <a:lnTo>
                    <a:pt x="418" y="65"/>
                  </a:lnTo>
                  <a:lnTo>
                    <a:pt x="474" y="46"/>
                  </a:lnTo>
                  <a:lnTo>
                    <a:pt x="541" y="0"/>
                  </a:lnTo>
                  <a:lnTo>
                    <a:pt x="530" y="23"/>
                  </a:lnTo>
                  <a:lnTo>
                    <a:pt x="520" y="47"/>
                  </a:lnTo>
                  <a:lnTo>
                    <a:pt x="507" y="71"/>
                  </a:lnTo>
                  <a:lnTo>
                    <a:pt x="492" y="96"/>
                  </a:lnTo>
                  <a:lnTo>
                    <a:pt x="474" y="117"/>
                  </a:lnTo>
                  <a:lnTo>
                    <a:pt x="454" y="136"/>
                  </a:lnTo>
                  <a:lnTo>
                    <a:pt x="430" y="151"/>
                  </a:lnTo>
                  <a:lnTo>
                    <a:pt x="403" y="163"/>
                  </a:lnTo>
                  <a:close/>
                </a:path>
              </a:pathLst>
            </a:custGeom>
            <a:solidFill>
              <a:srgbClr val="FFFFFF"/>
            </a:solidFill>
            <a:ln w="9525">
              <a:noFill/>
              <a:round/>
              <a:headEnd/>
              <a:tailEnd/>
            </a:ln>
          </p:spPr>
          <p:txBody>
            <a:bodyPr/>
            <a:lstStyle/>
            <a:p>
              <a:endParaRPr lang="en-US"/>
            </a:p>
          </p:txBody>
        </p:sp>
        <p:sp>
          <p:nvSpPr>
            <p:cNvPr id="25" name="Freeform 21"/>
            <p:cNvSpPr>
              <a:spLocks/>
            </p:cNvSpPr>
            <p:nvPr/>
          </p:nvSpPr>
          <p:spPr bwMode="auto">
            <a:xfrm>
              <a:off x="939800" y="677863"/>
              <a:ext cx="117475" cy="33337"/>
            </a:xfrm>
            <a:custGeom>
              <a:avLst/>
              <a:gdLst>
                <a:gd name="T0" fmla="*/ 15711 w 329"/>
                <a:gd name="T1" fmla="*/ 9525 h 91"/>
                <a:gd name="T2" fmla="*/ 21781 w 329"/>
                <a:gd name="T3" fmla="*/ 13555 h 91"/>
                <a:gd name="T4" fmla="*/ 29279 w 329"/>
                <a:gd name="T5" fmla="*/ 17218 h 91"/>
                <a:gd name="T6" fmla="*/ 36421 w 329"/>
                <a:gd name="T7" fmla="*/ 19416 h 91"/>
                <a:gd name="T8" fmla="*/ 44276 w 329"/>
                <a:gd name="T9" fmla="*/ 21248 h 91"/>
                <a:gd name="T10" fmla="*/ 51775 w 329"/>
                <a:gd name="T11" fmla="*/ 21980 h 91"/>
                <a:gd name="T12" fmla="*/ 60344 w 329"/>
                <a:gd name="T13" fmla="*/ 21980 h 91"/>
                <a:gd name="T14" fmla="*/ 68557 w 329"/>
                <a:gd name="T15" fmla="*/ 20515 h 91"/>
                <a:gd name="T16" fmla="*/ 77484 w 329"/>
                <a:gd name="T17" fmla="*/ 19416 h 91"/>
                <a:gd name="T18" fmla="*/ 82125 w 329"/>
                <a:gd name="T19" fmla="*/ 17584 h 91"/>
                <a:gd name="T20" fmla="*/ 87481 w 329"/>
                <a:gd name="T21" fmla="*/ 15386 h 91"/>
                <a:gd name="T22" fmla="*/ 92123 w 329"/>
                <a:gd name="T23" fmla="*/ 12456 h 91"/>
                <a:gd name="T24" fmla="*/ 96765 w 329"/>
                <a:gd name="T25" fmla="*/ 9891 h 91"/>
                <a:gd name="T26" fmla="*/ 101407 w 329"/>
                <a:gd name="T27" fmla="*/ 6960 h 91"/>
                <a:gd name="T28" fmla="*/ 106406 w 329"/>
                <a:gd name="T29" fmla="*/ 5495 h 91"/>
                <a:gd name="T30" fmla="*/ 111405 w 329"/>
                <a:gd name="T31" fmla="*/ 4396 h 91"/>
                <a:gd name="T32" fmla="*/ 117475 w 329"/>
                <a:gd name="T33" fmla="*/ 5861 h 91"/>
                <a:gd name="T34" fmla="*/ 108905 w 329"/>
                <a:gd name="T35" fmla="*/ 13555 h 91"/>
                <a:gd name="T36" fmla="*/ 100693 w 329"/>
                <a:gd name="T37" fmla="*/ 20149 h 91"/>
                <a:gd name="T38" fmla="*/ 90695 w 329"/>
                <a:gd name="T39" fmla="*/ 25644 h 91"/>
                <a:gd name="T40" fmla="*/ 81411 w 329"/>
                <a:gd name="T41" fmla="*/ 29674 h 91"/>
                <a:gd name="T42" fmla="*/ 69985 w 329"/>
                <a:gd name="T43" fmla="*/ 32238 h 91"/>
                <a:gd name="T44" fmla="*/ 59273 w 329"/>
                <a:gd name="T45" fmla="*/ 33337 h 91"/>
                <a:gd name="T46" fmla="*/ 47847 w 329"/>
                <a:gd name="T47" fmla="*/ 33337 h 91"/>
                <a:gd name="T48" fmla="*/ 36778 w 329"/>
                <a:gd name="T49" fmla="*/ 32238 h 91"/>
                <a:gd name="T50" fmla="*/ 31422 w 329"/>
                <a:gd name="T51" fmla="*/ 30773 h 91"/>
                <a:gd name="T52" fmla="*/ 27494 w 329"/>
                <a:gd name="T53" fmla="*/ 30040 h 91"/>
                <a:gd name="T54" fmla="*/ 22138 w 329"/>
                <a:gd name="T55" fmla="*/ 27476 h 91"/>
                <a:gd name="T56" fmla="*/ 17853 w 329"/>
                <a:gd name="T57" fmla="*/ 25644 h 91"/>
                <a:gd name="T58" fmla="*/ 13211 w 329"/>
                <a:gd name="T59" fmla="*/ 22347 h 91"/>
                <a:gd name="T60" fmla="*/ 9641 w 329"/>
                <a:gd name="T61" fmla="*/ 19416 h 91"/>
                <a:gd name="T62" fmla="*/ 5713 w 329"/>
                <a:gd name="T63" fmla="*/ 15753 h 91"/>
                <a:gd name="T64" fmla="*/ 2857 w 329"/>
                <a:gd name="T65" fmla="*/ 12456 h 91"/>
                <a:gd name="T66" fmla="*/ 2499 w 329"/>
                <a:gd name="T67" fmla="*/ 8792 h 91"/>
                <a:gd name="T68" fmla="*/ 1071 w 329"/>
                <a:gd name="T69" fmla="*/ 5861 h 91"/>
                <a:gd name="T70" fmla="*/ 0 w 329"/>
                <a:gd name="T71" fmla="*/ 2931 h 91"/>
                <a:gd name="T72" fmla="*/ 2499 w 329"/>
                <a:gd name="T73" fmla="*/ 0 h 91"/>
                <a:gd name="T74" fmla="*/ 6784 w 329"/>
                <a:gd name="T75" fmla="*/ 733 h 91"/>
                <a:gd name="T76" fmla="*/ 9641 w 329"/>
                <a:gd name="T77" fmla="*/ 3663 h 91"/>
                <a:gd name="T78" fmla="*/ 12140 w 329"/>
                <a:gd name="T79" fmla="*/ 6594 h 91"/>
                <a:gd name="T80" fmla="*/ 15711 w 329"/>
                <a:gd name="T81" fmla="*/ 9525 h 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91"/>
                <a:gd name="T125" fmla="*/ 329 w 329"/>
                <a:gd name="T126" fmla="*/ 91 h 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91">
                  <a:moveTo>
                    <a:pt x="44" y="26"/>
                  </a:moveTo>
                  <a:lnTo>
                    <a:pt x="61" y="37"/>
                  </a:lnTo>
                  <a:lnTo>
                    <a:pt x="82" y="47"/>
                  </a:lnTo>
                  <a:lnTo>
                    <a:pt x="102" y="53"/>
                  </a:lnTo>
                  <a:lnTo>
                    <a:pt x="124" y="58"/>
                  </a:lnTo>
                  <a:lnTo>
                    <a:pt x="145" y="60"/>
                  </a:lnTo>
                  <a:lnTo>
                    <a:pt x="169" y="60"/>
                  </a:lnTo>
                  <a:lnTo>
                    <a:pt x="192" y="56"/>
                  </a:lnTo>
                  <a:lnTo>
                    <a:pt x="217" y="53"/>
                  </a:lnTo>
                  <a:lnTo>
                    <a:pt x="230" y="48"/>
                  </a:lnTo>
                  <a:lnTo>
                    <a:pt x="245" y="42"/>
                  </a:lnTo>
                  <a:lnTo>
                    <a:pt x="258" y="34"/>
                  </a:lnTo>
                  <a:lnTo>
                    <a:pt x="271" y="27"/>
                  </a:lnTo>
                  <a:lnTo>
                    <a:pt x="284" y="19"/>
                  </a:lnTo>
                  <a:lnTo>
                    <a:pt x="298" y="15"/>
                  </a:lnTo>
                  <a:lnTo>
                    <a:pt x="312" y="12"/>
                  </a:lnTo>
                  <a:lnTo>
                    <a:pt x="329" y="16"/>
                  </a:lnTo>
                  <a:lnTo>
                    <a:pt x="305" y="37"/>
                  </a:lnTo>
                  <a:lnTo>
                    <a:pt x="282" y="55"/>
                  </a:lnTo>
                  <a:lnTo>
                    <a:pt x="254" y="70"/>
                  </a:lnTo>
                  <a:lnTo>
                    <a:pt x="228" y="81"/>
                  </a:lnTo>
                  <a:lnTo>
                    <a:pt x="196" y="88"/>
                  </a:lnTo>
                  <a:lnTo>
                    <a:pt x="166" y="91"/>
                  </a:lnTo>
                  <a:lnTo>
                    <a:pt x="134" y="91"/>
                  </a:lnTo>
                  <a:lnTo>
                    <a:pt x="103" y="88"/>
                  </a:lnTo>
                  <a:lnTo>
                    <a:pt x="88" y="84"/>
                  </a:lnTo>
                  <a:lnTo>
                    <a:pt x="77" y="82"/>
                  </a:lnTo>
                  <a:lnTo>
                    <a:pt x="62" y="75"/>
                  </a:lnTo>
                  <a:lnTo>
                    <a:pt x="50" y="70"/>
                  </a:lnTo>
                  <a:lnTo>
                    <a:pt x="37" y="61"/>
                  </a:lnTo>
                  <a:lnTo>
                    <a:pt x="27" y="53"/>
                  </a:lnTo>
                  <a:lnTo>
                    <a:pt x="16" y="43"/>
                  </a:lnTo>
                  <a:lnTo>
                    <a:pt x="8" y="34"/>
                  </a:lnTo>
                  <a:lnTo>
                    <a:pt x="7" y="24"/>
                  </a:lnTo>
                  <a:lnTo>
                    <a:pt x="3" y="16"/>
                  </a:lnTo>
                  <a:lnTo>
                    <a:pt x="0" y="8"/>
                  </a:lnTo>
                  <a:lnTo>
                    <a:pt x="7" y="0"/>
                  </a:lnTo>
                  <a:lnTo>
                    <a:pt x="19" y="2"/>
                  </a:lnTo>
                  <a:lnTo>
                    <a:pt x="27" y="10"/>
                  </a:lnTo>
                  <a:lnTo>
                    <a:pt x="34" y="18"/>
                  </a:lnTo>
                  <a:lnTo>
                    <a:pt x="44" y="26"/>
                  </a:lnTo>
                  <a:close/>
                </a:path>
              </a:pathLst>
            </a:custGeom>
            <a:solidFill>
              <a:srgbClr val="000000"/>
            </a:solidFill>
            <a:ln w="9525">
              <a:noFill/>
              <a:round/>
              <a:headEnd/>
              <a:tailEnd/>
            </a:ln>
          </p:spPr>
          <p:txBody>
            <a:bodyPr/>
            <a:lstStyle/>
            <a:p>
              <a:endParaRPr lang="en-US"/>
            </a:p>
          </p:txBody>
        </p:sp>
        <p:sp>
          <p:nvSpPr>
            <p:cNvPr id="26" name="Freeform 22"/>
            <p:cNvSpPr>
              <a:spLocks/>
            </p:cNvSpPr>
            <p:nvPr/>
          </p:nvSpPr>
          <p:spPr bwMode="auto">
            <a:xfrm>
              <a:off x="1079500" y="706438"/>
              <a:ext cx="115888" cy="125412"/>
            </a:xfrm>
            <a:custGeom>
              <a:avLst/>
              <a:gdLst>
                <a:gd name="T0" fmla="*/ 115529 w 323"/>
                <a:gd name="T1" fmla="*/ 39033 h 347"/>
                <a:gd name="T2" fmla="*/ 112300 w 323"/>
                <a:gd name="T3" fmla="*/ 49514 h 347"/>
                <a:gd name="T4" fmla="*/ 114812 w 323"/>
                <a:gd name="T5" fmla="*/ 51321 h 347"/>
                <a:gd name="T6" fmla="*/ 115888 w 323"/>
                <a:gd name="T7" fmla="*/ 54213 h 347"/>
                <a:gd name="T8" fmla="*/ 114812 w 323"/>
                <a:gd name="T9" fmla="*/ 57827 h 347"/>
                <a:gd name="T10" fmla="*/ 114094 w 323"/>
                <a:gd name="T11" fmla="*/ 61441 h 347"/>
                <a:gd name="T12" fmla="*/ 108712 w 323"/>
                <a:gd name="T13" fmla="*/ 69031 h 347"/>
                <a:gd name="T14" fmla="*/ 105124 w 323"/>
                <a:gd name="T15" fmla="*/ 77705 h 347"/>
                <a:gd name="T16" fmla="*/ 101178 w 323"/>
                <a:gd name="T17" fmla="*/ 86017 h 347"/>
                <a:gd name="T18" fmla="*/ 97949 w 323"/>
                <a:gd name="T19" fmla="*/ 94330 h 347"/>
                <a:gd name="T20" fmla="*/ 94361 w 323"/>
                <a:gd name="T21" fmla="*/ 102281 h 347"/>
                <a:gd name="T22" fmla="*/ 90414 w 323"/>
                <a:gd name="T23" fmla="*/ 110232 h 347"/>
                <a:gd name="T24" fmla="*/ 85391 w 323"/>
                <a:gd name="T25" fmla="*/ 117461 h 347"/>
                <a:gd name="T26" fmla="*/ 79651 w 323"/>
                <a:gd name="T27" fmla="*/ 125412 h 347"/>
                <a:gd name="T28" fmla="*/ 68887 w 323"/>
                <a:gd name="T29" fmla="*/ 123966 h 347"/>
                <a:gd name="T30" fmla="*/ 61352 w 323"/>
                <a:gd name="T31" fmla="*/ 118906 h 347"/>
                <a:gd name="T32" fmla="*/ 53459 w 323"/>
                <a:gd name="T33" fmla="*/ 114931 h 347"/>
                <a:gd name="T34" fmla="*/ 45566 w 323"/>
                <a:gd name="T35" fmla="*/ 110594 h 347"/>
                <a:gd name="T36" fmla="*/ 38031 w 323"/>
                <a:gd name="T37" fmla="*/ 106980 h 347"/>
                <a:gd name="T38" fmla="*/ 30138 w 323"/>
                <a:gd name="T39" fmla="*/ 103004 h 347"/>
                <a:gd name="T40" fmla="*/ 22604 w 323"/>
                <a:gd name="T41" fmla="*/ 99029 h 347"/>
                <a:gd name="T42" fmla="*/ 15069 w 323"/>
                <a:gd name="T43" fmla="*/ 94330 h 347"/>
                <a:gd name="T44" fmla="*/ 7893 w 323"/>
                <a:gd name="T45" fmla="*/ 89993 h 347"/>
                <a:gd name="T46" fmla="*/ 0 w 323"/>
                <a:gd name="T47" fmla="*/ 91077 h 347"/>
                <a:gd name="T48" fmla="*/ 4664 w 323"/>
                <a:gd name="T49" fmla="*/ 83126 h 347"/>
                <a:gd name="T50" fmla="*/ 9328 w 323"/>
                <a:gd name="T51" fmla="*/ 75175 h 347"/>
                <a:gd name="T52" fmla="*/ 13993 w 323"/>
                <a:gd name="T53" fmla="*/ 67224 h 347"/>
                <a:gd name="T54" fmla="*/ 19016 w 323"/>
                <a:gd name="T55" fmla="*/ 59273 h 347"/>
                <a:gd name="T56" fmla="*/ 24397 w 323"/>
                <a:gd name="T57" fmla="*/ 51683 h 347"/>
                <a:gd name="T58" fmla="*/ 30138 w 323"/>
                <a:gd name="T59" fmla="*/ 44454 h 347"/>
                <a:gd name="T60" fmla="*/ 35520 w 323"/>
                <a:gd name="T61" fmla="*/ 37587 h 347"/>
                <a:gd name="T62" fmla="*/ 42337 w 323"/>
                <a:gd name="T63" fmla="*/ 31443 h 347"/>
                <a:gd name="T64" fmla="*/ 83956 w 323"/>
                <a:gd name="T65" fmla="*/ 0 h 347"/>
                <a:gd name="T66" fmla="*/ 87903 w 323"/>
                <a:gd name="T67" fmla="*/ 3976 h 347"/>
                <a:gd name="T68" fmla="*/ 92926 w 323"/>
                <a:gd name="T69" fmla="*/ 9035 h 347"/>
                <a:gd name="T70" fmla="*/ 96155 w 323"/>
                <a:gd name="T71" fmla="*/ 13734 h 347"/>
                <a:gd name="T72" fmla="*/ 99743 w 323"/>
                <a:gd name="T73" fmla="*/ 19155 h 347"/>
                <a:gd name="T74" fmla="*/ 102613 w 323"/>
                <a:gd name="T75" fmla="*/ 24576 h 347"/>
                <a:gd name="T76" fmla="*/ 106560 w 323"/>
                <a:gd name="T77" fmla="*/ 29636 h 347"/>
                <a:gd name="T78" fmla="*/ 110147 w 323"/>
                <a:gd name="T79" fmla="*/ 34335 h 347"/>
                <a:gd name="T80" fmla="*/ 115529 w 323"/>
                <a:gd name="T81" fmla="*/ 39033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3"/>
                <a:gd name="T124" fmla="*/ 0 h 347"/>
                <a:gd name="T125" fmla="*/ 323 w 323"/>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3" h="347">
                  <a:moveTo>
                    <a:pt x="322" y="108"/>
                  </a:moveTo>
                  <a:lnTo>
                    <a:pt x="313" y="137"/>
                  </a:lnTo>
                  <a:lnTo>
                    <a:pt x="320" y="142"/>
                  </a:lnTo>
                  <a:lnTo>
                    <a:pt x="323" y="150"/>
                  </a:lnTo>
                  <a:lnTo>
                    <a:pt x="320" y="160"/>
                  </a:lnTo>
                  <a:lnTo>
                    <a:pt x="318" y="170"/>
                  </a:lnTo>
                  <a:lnTo>
                    <a:pt x="303" y="191"/>
                  </a:lnTo>
                  <a:lnTo>
                    <a:pt x="293" y="215"/>
                  </a:lnTo>
                  <a:lnTo>
                    <a:pt x="282" y="238"/>
                  </a:lnTo>
                  <a:lnTo>
                    <a:pt x="273" y="261"/>
                  </a:lnTo>
                  <a:lnTo>
                    <a:pt x="263" y="283"/>
                  </a:lnTo>
                  <a:lnTo>
                    <a:pt x="252" y="305"/>
                  </a:lnTo>
                  <a:lnTo>
                    <a:pt x="238" y="325"/>
                  </a:lnTo>
                  <a:lnTo>
                    <a:pt x="222" y="347"/>
                  </a:lnTo>
                  <a:lnTo>
                    <a:pt x="192" y="343"/>
                  </a:lnTo>
                  <a:lnTo>
                    <a:pt x="171" y="329"/>
                  </a:lnTo>
                  <a:lnTo>
                    <a:pt x="149" y="318"/>
                  </a:lnTo>
                  <a:lnTo>
                    <a:pt x="127" y="306"/>
                  </a:lnTo>
                  <a:lnTo>
                    <a:pt x="106" y="296"/>
                  </a:lnTo>
                  <a:lnTo>
                    <a:pt x="84" y="285"/>
                  </a:lnTo>
                  <a:lnTo>
                    <a:pt x="63" y="274"/>
                  </a:lnTo>
                  <a:lnTo>
                    <a:pt x="42" y="261"/>
                  </a:lnTo>
                  <a:lnTo>
                    <a:pt x="22" y="249"/>
                  </a:lnTo>
                  <a:lnTo>
                    <a:pt x="0" y="252"/>
                  </a:lnTo>
                  <a:lnTo>
                    <a:pt x="13" y="230"/>
                  </a:lnTo>
                  <a:lnTo>
                    <a:pt x="26" y="208"/>
                  </a:lnTo>
                  <a:lnTo>
                    <a:pt x="39" y="186"/>
                  </a:lnTo>
                  <a:lnTo>
                    <a:pt x="53" y="164"/>
                  </a:lnTo>
                  <a:lnTo>
                    <a:pt x="68" y="143"/>
                  </a:lnTo>
                  <a:lnTo>
                    <a:pt x="84" y="123"/>
                  </a:lnTo>
                  <a:lnTo>
                    <a:pt x="99" y="104"/>
                  </a:lnTo>
                  <a:lnTo>
                    <a:pt x="118" y="87"/>
                  </a:lnTo>
                  <a:lnTo>
                    <a:pt x="234" y="0"/>
                  </a:lnTo>
                  <a:lnTo>
                    <a:pt x="245" y="11"/>
                  </a:lnTo>
                  <a:lnTo>
                    <a:pt x="259" y="25"/>
                  </a:lnTo>
                  <a:lnTo>
                    <a:pt x="268" y="38"/>
                  </a:lnTo>
                  <a:lnTo>
                    <a:pt x="278" y="53"/>
                  </a:lnTo>
                  <a:lnTo>
                    <a:pt x="286" y="68"/>
                  </a:lnTo>
                  <a:lnTo>
                    <a:pt x="297" y="82"/>
                  </a:lnTo>
                  <a:lnTo>
                    <a:pt x="307" y="95"/>
                  </a:lnTo>
                  <a:lnTo>
                    <a:pt x="322" y="108"/>
                  </a:lnTo>
                  <a:close/>
                </a:path>
              </a:pathLst>
            </a:custGeom>
            <a:solidFill>
              <a:srgbClr val="80BFBF"/>
            </a:solidFill>
            <a:ln w="9525">
              <a:noFill/>
              <a:round/>
              <a:headEnd/>
              <a:tailEnd/>
            </a:ln>
          </p:spPr>
          <p:txBody>
            <a:bodyPr/>
            <a:lstStyle/>
            <a:p>
              <a:endParaRPr lang="en-US"/>
            </a:p>
          </p:txBody>
        </p:sp>
        <p:sp>
          <p:nvSpPr>
            <p:cNvPr id="27" name="Freeform 23"/>
            <p:cNvSpPr>
              <a:spLocks/>
            </p:cNvSpPr>
            <p:nvPr/>
          </p:nvSpPr>
          <p:spPr bwMode="auto">
            <a:xfrm>
              <a:off x="828675" y="720725"/>
              <a:ext cx="150813" cy="133350"/>
            </a:xfrm>
            <a:custGeom>
              <a:avLst/>
              <a:gdLst>
                <a:gd name="T0" fmla="*/ 75228 w 423"/>
                <a:gd name="T1" fmla="*/ 20882 h 364"/>
                <a:gd name="T2" fmla="*/ 80933 w 423"/>
                <a:gd name="T3" fmla="*/ 24545 h 364"/>
                <a:gd name="T4" fmla="*/ 87350 w 423"/>
                <a:gd name="T5" fmla="*/ 28209 h 364"/>
                <a:gd name="T6" fmla="*/ 93768 w 423"/>
                <a:gd name="T7" fmla="*/ 31872 h 364"/>
                <a:gd name="T8" fmla="*/ 100542 w 423"/>
                <a:gd name="T9" fmla="*/ 36268 h 364"/>
                <a:gd name="T10" fmla="*/ 107673 w 423"/>
                <a:gd name="T11" fmla="*/ 39565 h 364"/>
                <a:gd name="T12" fmla="*/ 114803 w 423"/>
                <a:gd name="T13" fmla="*/ 42862 h 364"/>
                <a:gd name="T14" fmla="*/ 121577 w 423"/>
                <a:gd name="T15" fmla="*/ 44694 h 364"/>
                <a:gd name="T16" fmla="*/ 128708 w 423"/>
                <a:gd name="T17" fmla="*/ 46892 h 364"/>
                <a:gd name="T18" fmla="*/ 131204 w 423"/>
                <a:gd name="T19" fmla="*/ 51655 h 364"/>
                <a:gd name="T20" fmla="*/ 133343 w 423"/>
                <a:gd name="T21" fmla="*/ 56784 h 364"/>
                <a:gd name="T22" fmla="*/ 136195 w 423"/>
                <a:gd name="T23" fmla="*/ 62279 h 364"/>
                <a:gd name="T24" fmla="*/ 139047 w 423"/>
                <a:gd name="T25" fmla="*/ 67774 h 364"/>
                <a:gd name="T26" fmla="*/ 141543 w 423"/>
                <a:gd name="T27" fmla="*/ 72903 h 364"/>
                <a:gd name="T28" fmla="*/ 144395 w 423"/>
                <a:gd name="T29" fmla="*/ 78032 h 364"/>
                <a:gd name="T30" fmla="*/ 147248 w 423"/>
                <a:gd name="T31" fmla="*/ 83527 h 364"/>
                <a:gd name="T32" fmla="*/ 150813 w 423"/>
                <a:gd name="T33" fmla="*/ 89022 h 364"/>
                <a:gd name="T34" fmla="*/ 144752 w 423"/>
                <a:gd name="T35" fmla="*/ 88656 h 364"/>
                <a:gd name="T36" fmla="*/ 139404 w 423"/>
                <a:gd name="T37" fmla="*/ 88656 h 364"/>
                <a:gd name="T38" fmla="*/ 134056 w 423"/>
                <a:gd name="T39" fmla="*/ 89388 h 364"/>
                <a:gd name="T40" fmla="*/ 129778 w 423"/>
                <a:gd name="T41" fmla="*/ 90487 h 364"/>
                <a:gd name="T42" fmla="*/ 124430 w 423"/>
                <a:gd name="T43" fmla="*/ 91953 h 364"/>
                <a:gd name="T44" fmla="*/ 119795 w 423"/>
                <a:gd name="T45" fmla="*/ 94151 h 364"/>
                <a:gd name="T46" fmla="*/ 115516 w 423"/>
                <a:gd name="T47" fmla="*/ 96715 h 364"/>
                <a:gd name="T48" fmla="*/ 111595 w 423"/>
                <a:gd name="T49" fmla="*/ 100379 h 364"/>
                <a:gd name="T50" fmla="*/ 99829 w 423"/>
                <a:gd name="T51" fmla="*/ 104775 h 364"/>
                <a:gd name="T52" fmla="*/ 88776 w 423"/>
                <a:gd name="T53" fmla="*/ 109171 h 364"/>
                <a:gd name="T54" fmla="*/ 78437 w 423"/>
                <a:gd name="T55" fmla="*/ 113934 h 364"/>
                <a:gd name="T56" fmla="*/ 68454 w 423"/>
                <a:gd name="T57" fmla="*/ 119429 h 364"/>
                <a:gd name="T58" fmla="*/ 57402 w 423"/>
                <a:gd name="T59" fmla="*/ 123459 h 364"/>
                <a:gd name="T60" fmla="*/ 46706 w 423"/>
                <a:gd name="T61" fmla="*/ 127855 h 364"/>
                <a:gd name="T62" fmla="*/ 35297 w 423"/>
                <a:gd name="T63" fmla="*/ 131152 h 364"/>
                <a:gd name="T64" fmla="*/ 23888 w 423"/>
                <a:gd name="T65" fmla="*/ 133350 h 364"/>
                <a:gd name="T66" fmla="*/ 20322 w 423"/>
                <a:gd name="T67" fmla="*/ 132617 h 364"/>
                <a:gd name="T68" fmla="*/ 17470 w 423"/>
                <a:gd name="T69" fmla="*/ 131885 h 364"/>
                <a:gd name="T70" fmla="*/ 14974 w 423"/>
                <a:gd name="T71" fmla="*/ 131152 h 364"/>
                <a:gd name="T72" fmla="*/ 12122 w 423"/>
                <a:gd name="T73" fmla="*/ 130053 h 364"/>
                <a:gd name="T74" fmla="*/ 9270 w 423"/>
                <a:gd name="T75" fmla="*/ 128588 h 364"/>
                <a:gd name="T76" fmla="*/ 7487 w 423"/>
                <a:gd name="T77" fmla="*/ 126756 h 364"/>
                <a:gd name="T78" fmla="*/ 5348 w 423"/>
                <a:gd name="T79" fmla="*/ 124924 h 364"/>
                <a:gd name="T80" fmla="*/ 4635 w 423"/>
                <a:gd name="T81" fmla="*/ 122726 h 364"/>
                <a:gd name="T82" fmla="*/ 1070 w 423"/>
                <a:gd name="T83" fmla="*/ 109538 h 364"/>
                <a:gd name="T84" fmla="*/ 0 w 423"/>
                <a:gd name="T85" fmla="*/ 96715 h 364"/>
                <a:gd name="T86" fmla="*/ 0 w 423"/>
                <a:gd name="T87" fmla="*/ 83893 h 364"/>
                <a:gd name="T88" fmla="*/ 1783 w 423"/>
                <a:gd name="T89" fmla="*/ 71071 h 364"/>
                <a:gd name="T90" fmla="*/ 3922 w 423"/>
                <a:gd name="T91" fmla="*/ 58249 h 364"/>
                <a:gd name="T92" fmla="*/ 7844 w 423"/>
                <a:gd name="T93" fmla="*/ 45793 h 364"/>
                <a:gd name="T94" fmla="*/ 12122 w 423"/>
                <a:gd name="T95" fmla="*/ 33338 h 364"/>
                <a:gd name="T96" fmla="*/ 16757 w 423"/>
                <a:gd name="T97" fmla="*/ 21614 h 364"/>
                <a:gd name="T98" fmla="*/ 19966 w 423"/>
                <a:gd name="T99" fmla="*/ 18684 h 364"/>
                <a:gd name="T100" fmla="*/ 22818 w 423"/>
                <a:gd name="T101" fmla="*/ 15020 h 364"/>
                <a:gd name="T102" fmla="*/ 24601 w 423"/>
                <a:gd name="T103" fmla="*/ 10990 h 364"/>
                <a:gd name="T104" fmla="*/ 26383 w 423"/>
                <a:gd name="T105" fmla="*/ 6961 h 364"/>
                <a:gd name="T106" fmla="*/ 27809 w 423"/>
                <a:gd name="T107" fmla="*/ 3297 h 364"/>
                <a:gd name="T108" fmla="*/ 30305 w 423"/>
                <a:gd name="T109" fmla="*/ 733 h 364"/>
                <a:gd name="T110" fmla="*/ 34227 w 423"/>
                <a:gd name="T111" fmla="*/ 0 h 364"/>
                <a:gd name="T112" fmla="*/ 39575 w 423"/>
                <a:gd name="T113" fmla="*/ 1832 h 364"/>
                <a:gd name="T114" fmla="*/ 43853 w 423"/>
                <a:gd name="T115" fmla="*/ 366 h 364"/>
                <a:gd name="T116" fmla="*/ 48132 w 423"/>
                <a:gd name="T117" fmla="*/ 733 h 364"/>
                <a:gd name="T118" fmla="*/ 75228 w 423"/>
                <a:gd name="T119" fmla="*/ 20882 h 3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3"/>
                <a:gd name="T181" fmla="*/ 0 h 364"/>
                <a:gd name="T182" fmla="*/ 423 w 423"/>
                <a:gd name="T183" fmla="*/ 364 h 3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3" h="364">
                  <a:moveTo>
                    <a:pt x="211" y="57"/>
                  </a:moveTo>
                  <a:lnTo>
                    <a:pt x="227" y="67"/>
                  </a:lnTo>
                  <a:lnTo>
                    <a:pt x="245" y="77"/>
                  </a:lnTo>
                  <a:lnTo>
                    <a:pt x="263" y="87"/>
                  </a:lnTo>
                  <a:lnTo>
                    <a:pt x="282" y="99"/>
                  </a:lnTo>
                  <a:lnTo>
                    <a:pt x="302" y="108"/>
                  </a:lnTo>
                  <a:lnTo>
                    <a:pt x="322" y="117"/>
                  </a:lnTo>
                  <a:lnTo>
                    <a:pt x="341" y="122"/>
                  </a:lnTo>
                  <a:lnTo>
                    <a:pt x="361" y="128"/>
                  </a:lnTo>
                  <a:lnTo>
                    <a:pt x="368" y="141"/>
                  </a:lnTo>
                  <a:lnTo>
                    <a:pt x="374" y="155"/>
                  </a:lnTo>
                  <a:lnTo>
                    <a:pt x="382" y="170"/>
                  </a:lnTo>
                  <a:lnTo>
                    <a:pt x="390" y="185"/>
                  </a:lnTo>
                  <a:lnTo>
                    <a:pt x="397" y="199"/>
                  </a:lnTo>
                  <a:lnTo>
                    <a:pt x="405" y="213"/>
                  </a:lnTo>
                  <a:lnTo>
                    <a:pt x="413" y="228"/>
                  </a:lnTo>
                  <a:lnTo>
                    <a:pt x="423" y="243"/>
                  </a:lnTo>
                  <a:lnTo>
                    <a:pt x="406" y="242"/>
                  </a:lnTo>
                  <a:lnTo>
                    <a:pt x="391" y="242"/>
                  </a:lnTo>
                  <a:lnTo>
                    <a:pt x="376" y="244"/>
                  </a:lnTo>
                  <a:lnTo>
                    <a:pt x="364" y="247"/>
                  </a:lnTo>
                  <a:lnTo>
                    <a:pt x="349" y="251"/>
                  </a:lnTo>
                  <a:lnTo>
                    <a:pt x="336" y="257"/>
                  </a:lnTo>
                  <a:lnTo>
                    <a:pt x="324" y="264"/>
                  </a:lnTo>
                  <a:lnTo>
                    <a:pt x="313" y="274"/>
                  </a:lnTo>
                  <a:lnTo>
                    <a:pt x="280" y="286"/>
                  </a:lnTo>
                  <a:lnTo>
                    <a:pt x="249" y="298"/>
                  </a:lnTo>
                  <a:lnTo>
                    <a:pt x="220" y="311"/>
                  </a:lnTo>
                  <a:lnTo>
                    <a:pt x="192" y="326"/>
                  </a:lnTo>
                  <a:lnTo>
                    <a:pt x="161" y="337"/>
                  </a:lnTo>
                  <a:lnTo>
                    <a:pt x="131" y="349"/>
                  </a:lnTo>
                  <a:lnTo>
                    <a:pt x="99" y="358"/>
                  </a:lnTo>
                  <a:lnTo>
                    <a:pt x="67" y="364"/>
                  </a:lnTo>
                  <a:lnTo>
                    <a:pt x="57" y="362"/>
                  </a:lnTo>
                  <a:lnTo>
                    <a:pt x="49" y="360"/>
                  </a:lnTo>
                  <a:lnTo>
                    <a:pt x="42" y="358"/>
                  </a:lnTo>
                  <a:lnTo>
                    <a:pt x="34" y="355"/>
                  </a:lnTo>
                  <a:lnTo>
                    <a:pt x="26" y="351"/>
                  </a:lnTo>
                  <a:lnTo>
                    <a:pt x="21" y="346"/>
                  </a:lnTo>
                  <a:lnTo>
                    <a:pt x="15" y="341"/>
                  </a:lnTo>
                  <a:lnTo>
                    <a:pt x="13" y="335"/>
                  </a:lnTo>
                  <a:lnTo>
                    <a:pt x="3" y="299"/>
                  </a:lnTo>
                  <a:lnTo>
                    <a:pt x="0" y="264"/>
                  </a:lnTo>
                  <a:lnTo>
                    <a:pt x="0" y="229"/>
                  </a:lnTo>
                  <a:lnTo>
                    <a:pt x="5" y="194"/>
                  </a:lnTo>
                  <a:lnTo>
                    <a:pt x="11" y="159"/>
                  </a:lnTo>
                  <a:lnTo>
                    <a:pt x="22" y="125"/>
                  </a:lnTo>
                  <a:lnTo>
                    <a:pt x="34" y="91"/>
                  </a:lnTo>
                  <a:lnTo>
                    <a:pt x="47" y="59"/>
                  </a:lnTo>
                  <a:lnTo>
                    <a:pt x="56" y="51"/>
                  </a:lnTo>
                  <a:lnTo>
                    <a:pt x="64" y="41"/>
                  </a:lnTo>
                  <a:lnTo>
                    <a:pt x="69" y="30"/>
                  </a:lnTo>
                  <a:lnTo>
                    <a:pt x="74" y="19"/>
                  </a:lnTo>
                  <a:lnTo>
                    <a:pt x="78" y="9"/>
                  </a:lnTo>
                  <a:lnTo>
                    <a:pt x="85" y="2"/>
                  </a:lnTo>
                  <a:lnTo>
                    <a:pt x="96" y="0"/>
                  </a:lnTo>
                  <a:lnTo>
                    <a:pt x="111" y="5"/>
                  </a:lnTo>
                  <a:lnTo>
                    <a:pt x="123" y="1"/>
                  </a:lnTo>
                  <a:lnTo>
                    <a:pt x="135" y="2"/>
                  </a:lnTo>
                  <a:lnTo>
                    <a:pt x="211" y="57"/>
                  </a:lnTo>
                  <a:close/>
                </a:path>
              </a:pathLst>
            </a:custGeom>
            <a:solidFill>
              <a:srgbClr val="80BFBF"/>
            </a:solidFill>
            <a:ln w="9525">
              <a:noFill/>
              <a:round/>
              <a:headEnd/>
              <a:tailEnd/>
            </a:ln>
          </p:spPr>
          <p:txBody>
            <a:bodyPr/>
            <a:lstStyle/>
            <a:p>
              <a:endParaRPr lang="en-US"/>
            </a:p>
          </p:txBody>
        </p:sp>
        <p:sp>
          <p:nvSpPr>
            <p:cNvPr id="28" name="Freeform 24"/>
            <p:cNvSpPr>
              <a:spLocks/>
            </p:cNvSpPr>
            <p:nvPr/>
          </p:nvSpPr>
          <p:spPr bwMode="auto">
            <a:xfrm>
              <a:off x="969963" y="757238"/>
              <a:ext cx="119062" cy="85725"/>
            </a:xfrm>
            <a:custGeom>
              <a:avLst/>
              <a:gdLst>
                <a:gd name="T0" fmla="*/ 108494 w 338"/>
                <a:gd name="T1" fmla="*/ 22332 h 238"/>
                <a:gd name="T2" fmla="*/ 109551 w 338"/>
                <a:gd name="T3" fmla="*/ 25934 h 238"/>
                <a:gd name="T4" fmla="*/ 107438 w 338"/>
                <a:gd name="T5" fmla="*/ 29896 h 238"/>
                <a:gd name="T6" fmla="*/ 105324 w 338"/>
                <a:gd name="T7" fmla="*/ 32057 h 238"/>
                <a:gd name="T8" fmla="*/ 103211 w 338"/>
                <a:gd name="T9" fmla="*/ 34218 h 238"/>
                <a:gd name="T10" fmla="*/ 101802 w 338"/>
                <a:gd name="T11" fmla="*/ 36379 h 238"/>
                <a:gd name="T12" fmla="*/ 101097 w 338"/>
                <a:gd name="T13" fmla="*/ 38900 h 238"/>
                <a:gd name="T14" fmla="*/ 95109 w 338"/>
                <a:gd name="T15" fmla="*/ 43943 h 238"/>
                <a:gd name="T16" fmla="*/ 89825 w 338"/>
                <a:gd name="T17" fmla="*/ 50066 h 238"/>
                <a:gd name="T18" fmla="*/ 84893 w 338"/>
                <a:gd name="T19" fmla="*/ 56190 h 238"/>
                <a:gd name="T20" fmla="*/ 80314 w 338"/>
                <a:gd name="T21" fmla="*/ 62313 h 238"/>
                <a:gd name="T22" fmla="*/ 74678 w 338"/>
                <a:gd name="T23" fmla="*/ 67716 h 238"/>
                <a:gd name="T24" fmla="*/ 69042 w 338"/>
                <a:gd name="T25" fmla="*/ 73118 h 238"/>
                <a:gd name="T26" fmla="*/ 63054 w 338"/>
                <a:gd name="T27" fmla="*/ 78161 h 238"/>
                <a:gd name="T28" fmla="*/ 56713 w 338"/>
                <a:gd name="T29" fmla="*/ 82843 h 238"/>
                <a:gd name="T30" fmla="*/ 52838 w 338"/>
                <a:gd name="T31" fmla="*/ 82843 h 238"/>
                <a:gd name="T32" fmla="*/ 50020 w 338"/>
                <a:gd name="T33" fmla="*/ 85005 h 238"/>
                <a:gd name="T34" fmla="*/ 48259 w 338"/>
                <a:gd name="T35" fmla="*/ 85365 h 238"/>
                <a:gd name="T36" fmla="*/ 46850 w 338"/>
                <a:gd name="T37" fmla="*/ 85725 h 238"/>
                <a:gd name="T38" fmla="*/ 45089 w 338"/>
                <a:gd name="T39" fmla="*/ 85005 h 238"/>
                <a:gd name="T40" fmla="*/ 42975 w 338"/>
                <a:gd name="T41" fmla="*/ 83564 h 238"/>
                <a:gd name="T42" fmla="*/ 35578 w 338"/>
                <a:gd name="T43" fmla="*/ 75280 h 238"/>
                <a:gd name="T44" fmla="*/ 29237 w 338"/>
                <a:gd name="T45" fmla="*/ 67355 h 238"/>
                <a:gd name="T46" fmla="*/ 22897 w 338"/>
                <a:gd name="T47" fmla="*/ 58711 h 238"/>
                <a:gd name="T48" fmla="*/ 17613 w 338"/>
                <a:gd name="T49" fmla="*/ 50066 h 238"/>
                <a:gd name="T50" fmla="*/ 11977 w 338"/>
                <a:gd name="T51" fmla="*/ 40701 h 238"/>
                <a:gd name="T52" fmla="*/ 7397 w 338"/>
                <a:gd name="T53" fmla="*/ 32057 h 238"/>
                <a:gd name="T54" fmla="*/ 3170 w 338"/>
                <a:gd name="T55" fmla="*/ 22692 h 238"/>
                <a:gd name="T56" fmla="*/ 0 w 338"/>
                <a:gd name="T57" fmla="*/ 13687 h 238"/>
                <a:gd name="T58" fmla="*/ 14442 w 338"/>
                <a:gd name="T59" fmla="*/ 15848 h 238"/>
                <a:gd name="T60" fmla="*/ 28885 w 338"/>
                <a:gd name="T61" fmla="*/ 16569 h 238"/>
                <a:gd name="T62" fmla="*/ 42623 w 338"/>
                <a:gd name="T63" fmla="*/ 16209 h 238"/>
                <a:gd name="T64" fmla="*/ 57065 w 338"/>
                <a:gd name="T65" fmla="*/ 14768 h 238"/>
                <a:gd name="T66" fmla="*/ 70803 w 338"/>
                <a:gd name="T67" fmla="*/ 12607 h 238"/>
                <a:gd name="T68" fmla="*/ 84893 w 338"/>
                <a:gd name="T69" fmla="*/ 9725 h 238"/>
                <a:gd name="T70" fmla="*/ 98279 w 338"/>
                <a:gd name="T71" fmla="*/ 6483 h 238"/>
                <a:gd name="T72" fmla="*/ 112017 w 338"/>
                <a:gd name="T73" fmla="*/ 3242 h 238"/>
                <a:gd name="T74" fmla="*/ 119062 w 338"/>
                <a:gd name="T75" fmla="*/ 0 h 238"/>
                <a:gd name="T76" fmla="*/ 117653 w 338"/>
                <a:gd name="T77" fmla="*/ 2161 h 238"/>
                <a:gd name="T78" fmla="*/ 116244 w 338"/>
                <a:gd name="T79" fmla="*/ 5043 h 238"/>
                <a:gd name="T80" fmla="*/ 114835 w 338"/>
                <a:gd name="T81" fmla="*/ 7924 h 238"/>
                <a:gd name="T82" fmla="*/ 113426 w 338"/>
                <a:gd name="T83" fmla="*/ 10806 h 238"/>
                <a:gd name="T84" fmla="*/ 112017 w 338"/>
                <a:gd name="T85" fmla="*/ 13327 h 238"/>
                <a:gd name="T86" fmla="*/ 110608 w 338"/>
                <a:gd name="T87" fmla="*/ 16569 h 238"/>
                <a:gd name="T88" fmla="*/ 109551 w 338"/>
                <a:gd name="T89" fmla="*/ 19090 h 238"/>
                <a:gd name="T90" fmla="*/ 108494 w 338"/>
                <a:gd name="T91" fmla="*/ 22332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8"/>
                <a:gd name="T139" fmla="*/ 0 h 238"/>
                <a:gd name="T140" fmla="*/ 338 w 3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8" h="238">
                  <a:moveTo>
                    <a:pt x="308" y="62"/>
                  </a:moveTo>
                  <a:lnTo>
                    <a:pt x="311" y="72"/>
                  </a:lnTo>
                  <a:lnTo>
                    <a:pt x="305" y="83"/>
                  </a:lnTo>
                  <a:lnTo>
                    <a:pt x="299" y="89"/>
                  </a:lnTo>
                  <a:lnTo>
                    <a:pt x="293" y="95"/>
                  </a:lnTo>
                  <a:lnTo>
                    <a:pt x="289" y="101"/>
                  </a:lnTo>
                  <a:lnTo>
                    <a:pt x="287" y="108"/>
                  </a:lnTo>
                  <a:lnTo>
                    <a:pt x="270" y="122"/>
                  </a:lnTo>
                  <a:lnTo>
                    <a:pt x="255" y="139"/>
                  </a:lnTo>
                  <a:lnTo>
                    <a:pt x="241" y="156"/>
                  </a:lnTo>
                  <a:lnTo>
                    <a:pt x="228" y="173"/>
                  </a:lnTo>
                  <a:lnTo>
                    <a:pt x="212" y="188"/>
                  </a:lnTo>
                  <a:lnTo>
                    <a:pt x="196" y="203"/>
                  </a:lnTo>
                  <a:lnTo>
                    <a:pt x="179" y="217"/>
                  </a:lnTo>
                  <a:lnTo>
                    <a:pt x="161" y="230"/>
                  </a:lnTo>
                  <a:lnTo>
                    <a:pt x="150" y="230"/>
                  </a:lnTo>
                  <a:lnTo>
                    <a:pt x="142" y="236"/>
                  </a:lnTo>
                  <a:lnTo>
                    <a:pt x="137" y="237"/>
                  </a:lnTo>
                  <a:lnTo>
                    <a:pt x="133" y="238"/>
                  </a:lnTo>
                  <a:lnTo>
                    <a:pt x="128" y="236"/>
                  </a:lnTo>
                  <a:lnTo>
                    <a:pt x="122" y="232"/>
                  </a:lnTo>
                  <a:lnTo>
                    <a:pt x="101" y="209"/>
                  </a:lnTo>
                  <a:lnTo>
                    <a:pt x="83" y="187"/>
                  </a:lnTo>
                  <a:lnTo>
                    <a:pt x="65" y="163"/>
                  </a:lnTo>
                  <a:lnTo>
                    <a:pt x="50" y="139"/>
                  </a:lnTo>
                  <a:lnTo>
                    <a:pt x="34" y="113"/>
                  </a:lnTo>
                  <a:lnTo>
                    <a:pt x="21" y="89"/>
                  </a:lnTo>
                  <a:lnTo>
                    <a:pt x="9" y="63"/>
                  </a:lnTo>
                  <a:lnTo>
                    <a:pt x="0" y="38"/>
                  </a:lnTo>
                  <a:lnTo>
                    <a:pt x="41" y="44"/>
                  </a:lnTo>
                  <a:lnTo>
                    <a:pt x="82" y="46"/>
                  </a:lnTo>
                  <a:lnTo>
                    <a:pt x="121" y="45"/>
                  </a:lnTo>
                  <a:lnTo>
                    <a:pt x="162" y="41"/>
                  </a:lnTo>
                  <a:lnTo>
                    <a:pt x="201" y="35"/>
                  </a:lnTo>
                  <a:lnTo>
                    <a:pt x="241" y="27"/>
                  </a:lnTo>
                  <a:lnTo>
                    <a:pt x="279" y="18"/>
                  </a:lnTo>
                  <a:lnTo>
                    <a:pt x="318" y="9"/>
                  </a:lnTo>
                  <a:lnTo>
                    <a:pt x="338" y="0"/>
                  </a:lnTo>
                  <a:lnTo>
                    <a:pt x="334" y="6"/>
                  </a:lnTo>
                  <a:lnTo>
                    <a:pt x="330" y="14"/>
                  </a:lnTo>
                  <a:lnTo>
                    <a:pt x="326" y="22"/>
                  </a:lnTo>
                  <a:lnTo>
                    <a:pt x="322" y="30"/>
                  </a:lnTo>
                  <a:lnTo>
                    <a:pt x="318" y="37"/>
                  </a:lnTo>
                  <a:lnTo>
                    <a:pt x="314" y="46"/>
                  </a:lnTo>
                  <a:lnTo>
                    <a:pt x="311" y="53"/>
                  </a:lnTo>
                  <a:lnTo>
                    <a:pt x="308" y="62"/>
                  </a:lnTo>
                  <a:close/>
                </a:path>
              </a:pathLst>
            </a:custGeom>
            <a:solidFill>
              <a:srgbClr val="E6B8A1"/>
            </a:solidFill>
            <a:ln w="9525">
              <a:noFill/>
              <a:round/>
              <a:headEnd/>
              <a:tailEnd/>
            </a:ln>
          </p:spPr>
          <p:txBody>
            <a:bodyPr/>
            <a:lstStyle/>
            <a:p>
              <a:endParaRPr lang="en-US"/>
            </a:p>
          </p:txBody>
        </p:sp>
        <p:sp>
          <p:nvSpPr>
            <p:cNvPr id="29" name="Freeform 25"/>
            <p:cNvSpPr>
              <a:spLocks/>
            </p:cNvSpPr>
            <p:nvPr/>
          </p:nvSpPr>
          <p:spPr bwMode="auto">
            <a:xfrm>
              <a:off x="1685925" y="973138"/>
              <a:ext cx="3175" cy="1587"/>
            </a:xfrm>
            <a:custGeom>
              <a:avLst/>
              <a:gdLst>
                <a:gd name="T0" fmla="*/ 0 w 7"/>
                <a:gd name="T1" fmla="*/ 0 h 7"/>
                <a:gd name="T2" fmla="*/ 3175 w 7"/>
                <a:gd name="T3" fmla="*/ 1587 h 7"/>
                <a:gd name="T4" fmla="*/ 0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7"/>
                  </a:lnTo>
                  <a:lnTo>
                    <a:pt x="0" y="0"/>
                  </a:lnTo>
                  <a:close/>
                </a:path>
              </a:pathLst>
            </a:custGeom>
            <a:solidFill>
              <a:srgbClr val="FFFFFF"/>
            </a:solidFill>
            <a:ln w="9525">
              <a:noFill/>
              <a:round/>
              <a:headEnd/>
              <a:tailEnd/>
            </a:ln>
          </p:spPr>
          <p:txBody>
            <a:bodyPr/>
            <a:lstStyle/>
            <a:p>
              <a:endParaRPr lang="en-US"/>
            </a:p>
          </p:txBody>
        </p:sp>
        <p:sp>
          <p:nvSpPr>
            <p:cNvPr id="30" name="Freeform 26"/>
            <p:cNvSpPr>
              <a:spLocks/>
            </p:cNvSpPr>
            <p:nvPr/>
          </p:nvSpPr>
          <p:spPr bwMode="auto">
            <a:xfrm>
              <a:off x="457200" y="914400"/>
              <a:ext cx="1066800" cy="609600"/>
            </a:xfrm>
            <a:custGeom>
              <a:avLst/>
              <a:gdLst>
                <a:gd name="T0" fmla="*/ 1175 w 3631"/>
                <a:gd name="T1" fmla="*/ 6078 h 2006"/>
                <a:gd name="T2" fmla="*/ 126042 w 3631"/>
                <a:gd name="T3" fmla="*/ 6078 h 2006"/>
                <a:gd name="T4" fmla="*/ 1066800 w 3631"/>
                <a:gd name="T5" fmla="*/ 0 h 2006"/>
                <a:gd name="T6" fmla="*/ 1066800 w 3631"/>
                <a:gd name="T7" fmla="*/ 609600 h 2006"/>
                <a:gd name="T8" fmla="*/ 0 w 3631"/>
                <a:gd name="T9" fmla="*/ 609600 h 2006"/>
                <a:gd name="T10" fmla="*/ 1175 w 3631"/>
                <a:gd name="T11" fmla="*/ 6078 h 2006"/>
                <a:gd name="T12" fmla="*/ 0 60000 65536"/>
                <a:gd name="T13" fmla="*/ 0 60000 65536"/>
                <a:gd name="T14" fmla="*/ 0 60000 65536"/>
                <a:gd name="T15" fmla="*/ 0 60000 65536"/>
                <a:gd name="T16" fmla="*/ 0 60000 65536"/>
                <a:gd name="T17" fmla="*/ 0 60000 65536"/>
                <a:gd name="T18" fmla="*/ 0 w 3631"/>
                <a:gd name="T19" fmla="*/ 0 h 2006"/>
                <a:gd name="T20" fmla="*/ 3631 w 3631"/>
                <a:gd name="T21" fmla="*/ 2006 h 2006"/>
              </a:gdLst>
              <a:ahLst/>
              <a:cxnLst>
                <a:cxn ang="T12">
                  <a:pos x="T0" y="T1"/>
                </a:cxn>
                <a:cxn ang="T13">
                  <a:pos x="T2" y="T3"/>
                </a:cxn>
                <a:cxn ang="T14">
                  <a:pos x="T4" y="T5"/>
                </a:cxn>
                <a:cxn ang="T15">
                  <a:pos x="T6" y="T7"/>
                </a:cxn>
                <a:cxn ang="T16">
                  <a:pos x="T8" y="T9"/>
                </a:cxn>
                <a:cxn ang="T17">
                  <a:pos x="T10" y="T11"/>
                </a:cxn>
              </a:cxnLst>
              <a:rect l="T18" t="T19" r="T20" b="T21"/>
              <a:pathLst>
                <a:path w="3631" h="2006">
                  <a:moveTo>
                    <a:pt x="4" y="20"/>
                  </a:moveTo>
                  <a:lnTo>
                    <a:pt x="429" y="20"/>
                  </a:lnTo>
                  <a:lnTo>
                    <a:pt x="3631" y="0"/>
                  </a:lnTo>
                  <a:lnTo>
                    <a:pt x="3631" y="2006"/>
                  </a:lnTo>
                  <a:lnTo>
                    <a:pt x="0" y="2006"/>
                  </a:lnTo>
                  <a:lnTo>
                    <a:pt x="4" y="20"/>
                  </a:lnTo>
                  <a:close/>
                </a:path>
              </a:pathLst>
            </a:custGeom>
            <a:solidFill>
              <a:srgbClr val="FFFFFF"/>
            </a:solidFill>
            <a:ln w="9525">
              <a:noFill/>
              <a:round/>
              <a:headEnd/>
              <a:tailEnd/>
            </a:ln>
          </p:spPr>
          <p:txBody>
            <a:bodyPr/>
            <a:lstStyle/>
            <a:p>
              <a:endParaRPr lang="en-US"/>
            </a:p>
          </p:txBody>
        </p:sp>
        <p:sp>
          <p:nvSpPr>
            <p:cNvPr id="31" name="Freeform 27"/>
            <p:cNvSpPr>
              <a:spLocks/>
            </p:cNvSpPr>
            <p:nvPr/>
          </p:nvSpPr>
          <p:spPr bwMode="auto">
            <a:xfrm>
              <a:off x="293688" y="941388"/>
              <a:ext cx="149225" cy="273050"/>
            </a:xfrm>
            <a:custGeom>
              <a:avLst/>
              <a:gdLst>
                <a:gd name="T0" fmla="*/ 98062 w 420"/>
                <a:gd name="T1" fmla="*/ 0 h 762"/>
                <a:gd name="T2" fmla="*/ 108366 w 420"/>
                <a:gd name="T3" fmla="*/ 1075 h 762"/>
                <a:gd name="T4" fmla="*/ 120446 w 420"/>
                <a:gd name="T5" fmla="*/ 6450 h 762"/>
                <a:gd name="T6" fmla="*/ 130039 w 420"/>
                <a:gd name="T7" fmla="*/ 13975 h 762"/>
                <a:gd name="T8" fmla="*/ 130750 w 420"/>
                <a:gd name="T9" fmla="*/ 32608 h 762"/>
                <a:gd name="T10" fmla="*/ 118669 w 420"/>
                <a:gd name="T11" fmla="*/ 51958 h 762"/>
                <a:gd name="T12" fmla="*/ 102326 w 420"/>
                <a:gd name="T13" fmla="*/ 67008 h 762"/>
                <a:gd name="T14" fmla="*/ 112985 w 420"/>
                <a:gd name="T15" fmla="*/ 71308 h 762"/>
                <a:gd name="T16" fmla="*/ 130750 w 420"/>
                <a:gd name="T17" fmla="*/ 77758 h 762"/>
                <a:gd name="T18" fmla="*/ 146383 w 420"/>
                <a:gd name="T19" fmla="*/ 91375 h 762"/>
                <a:gd name="T20" fmla="*/ 148514 w 420"/>
                <a:gd name="T21" fmla="*/ 102483 h 762"/>
                <a:gd name="T22" fmla="*/ 147804 w 420"/>
                <a:gd name="T23" fmla="*/ 113592 h 762"/>
                <a:gd name="T24" fmla="*/ 141053 w 420"/>
                <a:gd name="T25" fmla="*/ 124700 h 762"/>
                <a:gd name="T26" fmla="*/ 129328 w 420"/>
                <a:gd name="T27" fmla="*/ 134733 h 762"/>
                <a:gd name="T28" fmla="*/ 115827 w 420"/>
                <a:gd name="T29" fmla="*/ 142258 h 762"/>
                <a:gd name="T30" fmla="*/ 121156 w 420"/>
                <a:gd name="T31" fmla="*/ 149783 h 762"/>
                <a:gd name="T32" fmla="*/ 135368 w 420"/>
                <a:gd name="T33" fmla="*/ 160175 h 762"/>
                <a:gd name="T34" fmla="*/ 143540 w 420"/>
                <a:gd name="T35" fmla="*/ 174867 h 762"/>
                <a:gd name="T36" fmla="*/ 141053 w 420"/>
                <a:gd name="T37" fmla="*/ 184900 h 762"/>
                <a:gd name="T38" fmla="*/ 137500 w 420"/>
                <a:gd name="T39" fmla="*/ 195292 h 762"/>
                <a:gd name="T40" fmla="*/ 127907 w 420"/>
                <a:gd name="T41" fmla="*/ 201742 h 762"/>
                <a:gd name="T42" fmla="*/ 118314 w 420"/>
                <a:gd name="T43" fmla="*/ 206400 h 762"/>
                <a:gd name="T44" fmla="*/ 108010 w 420"/>
                <a:gd name="T45" fmla="*/ 211417 h 762"/>
                <a:gd name="T46" fmla="*/ 111208 w 420"/>
                <a:gd name="T47" fmla="*/ 217150 h 762"/>
                <a:gd name="T48" fmla="*/ 121867 w 420"/>
                <a:gd name="T49" fmla="*/ 224675 h 762"/>
                <a:gd name="T50" fmla="*/ 128618 w 420"/>
                <a:gd name="T51" fmla="*/ 234350 h 762"/>
                <a:gd name="T52" fmla="*/ 126486 w 420"/>
                <a:gd name="T53" fmla="*/ 246892 h 762"/>
                <a:gd name="T54" fmla="*/ 121867 w 420"/>
                <a:gd name="T55" fmla="*/ 259433 h 762"/>
                <a:gd name="T56" fmla="*/ 107655 w 420"/>
                <a:gd name="T57" fmla="*/ 267317 h 762"/>
                <a:gd name="T58" fmla="*/ 84561 w 420"/>
                <a:gd name="T59" fmla="*/ 271617 h 762"/>
                <a:gd name="T60" fmla="*/ 62532 w 420"/>
                <a:gd name="T61" fmla="*/ 272692 h 762"/>
                <a:gd name="T62" fmla="*/ 47610 w 420"/>
                <a:gd name="T63" fmla="*/ 266958 h 762"/>
                <a:gd name="T64" fmla="*/ 32332 w 420"/>
                <a:gd name="T65" fmla="*/ 260508 h 762"/>
                <a:gd name="T66" fmla="*/ 23805 w 420"/>
                <a:gd name="T67" fmla="*/ 250117 h 762"/>
                <a:gd name="T68" fmla="*/ 12791 w 420"/>
                <a:gd name="T69" fmla="*/ 230050 h 762"/>
                <a:gd name="T70" fmla="*/ 12080 w 420"/>
                <a:gd name="T71" fmla="*/ 209267 h 762"/>
                <a:gd name="T72" fmla="*/ 5685 w 420"/>
                <a:gd name="T73" fmla="*/ 193858 h 762"/>
                <a:gd name="T74" fmla="*/ 1421 w 420"/>
                <a:gd name="T75" fmla="*/ 183467 h 762"/>
                <a:gd name="T76" fmla="*/ 0 w 420"/>
                <a:gd name="T77" fmla="*/ 170567 h 762"/>
                <a:gd name="T78" fmla="*/ 3198 w 420"/>
                <a:gd name="T79" fmla="*/ 157667 h 762"/>
                <a:gd name="T80" fmla="*/ 10304 w 420"/>
                <a:gd name="T81" fmla="*/ 144767 h 762"/>
                <a:gd name="T82" fmla="*/ 18831 w 420"/>
                <a:gd name="T83" fmla="*/ 132942 h 762"/>
                <a:gd name="T84" fmla="*/ 6040 w 420"/>
                <a:gd name="T85" fmla="*/ 95675 h 762"/>
                <a:gd name="T86" fmla="*/ 6395 w 420"/>
                <a:gd name="T87" fmla="*/ 59125 h 762"/>
                <a:gd name="T88" fmla="*/ 23805 w 420"/>
                <a:gd name="T89" fmla="*/ 32608 h 762"/>
                <a:gd name="T90" fmla="*/ 34109 w 420"/>
                <a:gd name="T91" fmla="*/ 25083 h 762"/>
                <a:gd name="T92" fmla="*/ 46189 w 420"/>
                <a:gd name="T93" fmla="*/ 17917 h 762"/>
                <a:gd name="T94" fmla="*/ 56492 w 420"/>
                <a:gd name="T95" fmla="*/ 13617 h 762"/>
                <a:gd name="T96" fmla="*/ 66796 w 420"/>
                <a:gd name="T97" fmla="*/ 8958 h 762"/>
                <a:gd name="T98" fmla="*/ 78521 w 420"/>
                <a:gd name="T99" fmla="*/ 5733 h 7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762"/>
                <a:gd name="T152" fmla="*/ 420 w 420"/>
                <a:gd name="T153" fmla="*/ 762 h 7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762">
                  <a:moveTo>
                    <a:pt x="255" y="5"/>
                  </a:moveTo>
                  <a:lnTo>
                    <a:pt x="266" y="1"/>
                  </a:lnTo>
                  <a:lnTo>
                    <a:pt x="276" y="0"/>
                  </a:lnTo>
                  <a:lnTo>
                    <a:pt x="285" y="0"/>
                  </a:lnTo>
                  <a:lnTo>
                    <a:pt x="296" y="0"/>
                  </a:lnTo>
                  <a:lnTo>
                    <a:pt x="305" y="3"/>
                  </a:lnTo>
                  <a:lnTo>
                    <a:pt x="317" y="7"/>
                  </a:lnTo>
                  <a:lnTo>
                    <a:pt x="328" y="11"/>
                  </a:lnTo>
                  <a:lnTo>
                    <a:pt x="339" y="18"/>
                  </a:lnTo>
                  <a:lnTo>
                    <a:pt x="349" y="23"/>
                  </a:lnTo>
                  <a:lnTo>
                    <a:pt x="359" y="31"/>
                  </a:lnTo>
                  <a:lnTo>
                    <a:pt x="366" y="39"/>
                  </a:lnTo>
                  <a:lnTo>
                    <a:pt x="372" y="50"/>
                  </a:lnTo>
                  <a:lnTo>
                    <a:pt x="372" y="71"/>
                  </a:lnTo>
                  <a:lnTo>
                    <a:pt x="368" y="91"/>
                  </a:lnTo>
                  <a:lnTo>
                    <a:pt x="360" y="110"/>
                  </a:lnTo>
                  <a:lnTo>
                    <a:pt x="350" y="129"/>
                  </a:lnTo>
                  <a:lnTo>
                    <a:pt x="334" y="145"/>
                  </a:lnTo>
                  <a:lnTo>
                    <a:pt x="320" y="161"/>
                  </a:lnTo>
                  <a:lnTo>
                    <a:pt x="304" y="174"/>
                  </a:lnTo>
                  <a:lnTo>
                    <a:pt x="288" y="187"/>
                  </a:lnTo>
                  <a:lnTo>
                    <a:pt x="279" y="198"/>
                  </a:lnTo>
                  <a:lnTo>
                    <a:pt x="299" y="197"/>
                  </a:lnTo>
                  <a:lnTo>
                    <a:pt x="318" y="199"/>
                  </a:lnTo>
                  <a:lnTo>
                    <a:pt x="335" y="202"/>
                  </a:lnTo>
                  <a:lnTo>
                    <a:pt x="354" y="209"/>
                  </a:lnTo>
                  <a:lnTo>
                    <a:pt x="368" y="217"/>
                  </a:lnTo>
                  <a:lnTo>
                    <a:pt x="384" y="228"/>
                  </a:lnTo>
                  <a:lnTo>
                    <a:pt x="399" y="241"/>
                  </a:lnTo>
                  <a:lnTo>
                    <a:pt x="412" y="255"/>
                  </a:lnTo>
                  <a:lnTo>
                    <a:pt x="414" y="265"/>
                  </a:lnTo>
                  <a:lnTo>
                    <a:pt x="418" y="276"/>
                  </a:lnTo>
                  <a:lnTo>
                    <a:pt x="418" y="286"/>
                  </a:lnTo>
                  <a:lnTo>
                    <a:pt x="420" y="297"/>
                  </a:lnTo>
                  <a:lnTo>
                    <a:pt x="418" y="307"/>
                  </a:lnTo>
                  <a:lnTo>
                    <a:pt x="416" y="317"/>
                  </a:lnTo>
                  <a:lnTo>
                    <a:pt x="412" y="327"/>
                  </a:lnTo>
                  <a:lnTo>
                    <a:pt x="409" y="339"/>
                  </a:lnTo>
                  <a:lnTo>
                    <a:pt x="397" y="348"/>
                  </a:lnTo>
                  <a:lnTo>
                    <a:pt x="387" y="358"/>
                  </a:lnTo>
                  <a:lnTo>
                    <a:pt x="375" y="367"/>
                  </a:lnTo>
                  <a:lnTo>
                    <a:pt x="364" y="376"/>
                  </a:lnTo>
                  <a:lnTo>
                    <a:pt x="351" y="382"/>
                  </a:lnTo>
                  <a:lnTo>
                    <a:pt x="339" y="390"/>
                  </a:lnTo>
                  <a:lnTo>
                    <a:pt x="326" y="397"/>
                  </a:lnTo>
                  <a:lnTo>
                    <a:pt x="313" y="404"/>
                  </a:lnTo>
                  <a:lnTo>
                    <a:pt x="325" y="411"/>
                  </a:lnTo>
                  <a:lnTo>
                    <a:pt x="341" y="418"/>
                  </a:lnTo>
                  <a:lnTo>
                    <a:pt x="355" y="426"/>
                  </a:lnTo>
                  <a:lnTo>
                    <a:pt x="370" y="437"/>
                  </a:lnTo>
                  <a:lnTo>
                    <a:pt x="381" y="447"/>
                  </a:lnTo>
                  <a:lnTo>
                    <a:pt x="392" y="459"/>
                  </a:lnTo>
                  <a:lnTo>
                    <a:pt x="400" y="471"/>
                  </a:lnTo>
                  <a:lnTo>
                    <a:pt x="404" y="488"/>
                  </a:lnTo>
                  <a:lnTo>
                    <a:pt x="401" y="497"/>
                  </a:lnTo>
                  <a:lnTo>
                    <a:pt x="400" y="507"/>
                  </a:lnTo>
                  <a:lnTo>
                    <a:pt x="397" y="516"/>
                  </a:lnTo>
                  <a:lnTo>
                    <a:pt x="396" y="527"/>
                  </a:lnTo>
                  <a:lnTo>
                    <a:pt x="391" y="536"/>
                  </a:lnTo>
                  <a:lnTo>
                    <a:pt x="387" y="545"/>
                  </a:lnTo>
                  <a:lnTo>
                    <a:pt x="379" y="551"/>
                  </a:lnTo>
                  <a:lnTo>
                    <a:pt x="371" y="558"/>
                  </a:lnTo>
                  <a:lnTo>
                    <a:pt x="360" y="563"/>
                  </a:lnTo>
                  <a:lnTo>
                    <a:pt x="351" y="567"/>
                  </a:lnTo>
                  <a:lnTo>
                    <a:pt x="342" y="572"/>
                  </a:lnTo>
                  <a:lnTo>
                    <a:pt x="333" y="576"/>
                  </a:lnTo>
                  <a:lnTo>
                    <a:pt x="322" y="581"/>
                  </a:lnTo>
                  <a:lnTo>
                    <a:pt x="314" y="585"/>
                  </a:lnTo>
                  <a:lnTo>
                    <a:pt x="304" y="590"/>
                  </a:lnTo>
                  <a:lnTo>
                    <a:pt x="296" y="595"/>
                  </a:lnTo>
                  <a:lnTo>
                    <a:pt x="304" y="601"/>
                  </a:lnTo>
                  <a:lnTo>
                    <a:pt x="313" y="606"/>
                  </a:lnTo>
                  <a:lnTo>
                    <a:pt x="324" y="613"/>
                  </a:lnTo>
                  <a:lnTo>
                    <a:pt x="334" y="620"/>
                  </a:lnTo>
                  <a:lnTo>
                    <a:pt x="343" y="627"/>
                  </a:lnTo>
                  <a:lnTo>
                    <a:pt x="351" y="635"/>
                  </a:lnTo>
                  <a:lnTo>
                    <a:pt x="358" y="644"/>
                  </a:lnTo>
                  <a:lnTo>
                    <a:pt x="362" y="654"/>
                  </a:lnTo>
                  <a:lnTo>
                    <a:pt x="360" y="664"/>
                  </a:lnTo>
                  <a:lnTo>
                    <a:pt x="359" y="676"/>
                  </a:lnTo>
                  <a:lnTo>
                    <a:pt x="356" y="689"/>
                  </a:lnTo>
                  <a:lnTo>
                    <a:pt x="355" y="701"/>
                  </a:lnTo>
                  <a:lnTo>
                    <a:pt x="350" y="712"/>
                  </a:lnTo>
                  <a:lnTo>
                    <a:pt x="343" y="724"/>
                  </a:lnTo>
                  <a:lnTo>
                    <a:pt x="334" y="734"/>
                  </a:lnTo>
                  <a:lnTo>
                    <a:pt x="325" y="743"/>
                  </a:lnTo>
                  <a:lnTo>
                    <a:pt x="303" y="746"/>
                  </a:lnTo>
                  <a:lnTo>
                    <a:pt x="281" y="751"/>
                  </a:lnTo>
                  <a:lnTo>
                    <a:pt x="259" y="754"/>
                  </a:lnTo>
                  <a:lnTo>
                    <a:pt x="238" y="758"/>
                  </a:lnTo>
                  <a:lnTo>
                    <a:pt x="217" y="760"/>
                  </a:lnTo>
                  <a:lnTo>
                    <a:pt x="196" y="762"/>
                  </a:lnTo>
                  <a:lnTo>
                    <a:pt x="176" y="761"/>
                  </a:lnTo>
                  <a:lnTo>
                    <a:pt x="158" y="761"/>
                  </a:lnTo>
                  <a:lnTo>
                    <a:pt x="146" y="751"/>
                  </a:lnTo>
                  <a:lnTo>
                    <a:pt x="134" y="745"/>
                  </a:lnTo>
                  <a:lnTo>
                    <a:pt x="120" y="738"/>
                  </a:lnTo>
                  <a:lnTo>
                    <a:pt x="105" y="734"/>
                  </a:lnTo>
                  <a:lnTo>
                    <a:pt x="91" y="727"/>
                  </a:lnTo>
                  <a:lnTo>
                    <a:pt x="80" y="720"/>
                  </a:lnTo>
                  <a:lnTo>
                    <a:pt x="71" y="710"/>
                  </a:lnTo>
                  <a:lnTo>
                    <a:pt x="67" y="698"/>
                  </a:lnTo>
                  <a:lnTo>
                    <a:pt x="50" y="680"/>
                  </a:lnTo>
                  <a:lnTo>
                    <a:pt x="41" y="662"/>
                  </a:lnTo>
                  <a:lnTo>
                    <a:pt x="36" y="642"/>
                  </a:lnTo>
                  <a:lnTo>
                    <a:pt x="36" y="623"/>
                  </a:lnTo>
                  <a:lnTo>
                    <a:pt x="34" y="603"/>
                  </a:lnTo>
                  <a:lnTo>
                    <a:pt x="34" y="584"/>
                  </a:lnTo>
                  <a:lnTo>
                    <a:pt x="30" y="566"/>
                  </a:lnTo>
                  <a:lnTo>
                    <a:pt x="24" y="549"/>
                  </a:lnTo>
                  <a:lnTo>
                    <a:pt x="16" y="541"/>
                  </a:lnTo>
                  <a:lnTo>
                    <a:pt x="11" y="533"/>
                  </a:lnTo>
                  <a:lnTo>
                    <a:pt x="5" y="522"/>
                  </a:lnTo>
                  <a:lnTo>
                    <a:pt x="4" y="512"/>
                  </a:lnTo>
                  <a:lnTo>
                    <a:pt x="0" y="500"/>
                  </a:lnTo>
                  <a:lnTo>
                    <a:pt x="0" y="488"/>
                  </a:lnTo>
                  <a:lnTo>
                    <a:pt x="0" y="476"/>
                  </a:lnTo>
                  <a:lnTo>
                    <a:pt x="1" y="466"/>
                  </a:lnTo>
                  <a:lnTo>
                    <a:pt x="4" y="452"/>
                  </a:lnTo>
                  <a:lnTo>
                    <a:pt x="9" y="440"/>
                  </a:lnTo>
                  <a:lnTo>
                    <a:pt x="14" y="428"/>
                  </a:lnTo>
                  <a:lnTo>
                    <a:pt x="22" y="416"/>
                  </a:lnTo>
                  <a:lnTo>
                    <a:pt x="29" y="404"/>
                  </a:lnTo>
                  <a:lnTo>
                    <a:pt x="37" y="393"/>
                  </a:lnTo>
                  <a:lnTo>
                    <a:pt x="45" y="381"/>
                  </a:lnTo>
                  <a:lnTo>
                    <a:pt x="53" y="371"/>
                  </a:lnTo>
                  <a:lnTo>
                    <a:pt x="39" y="336"/>
                  </a:lnTo>
                  <a:lnTo>
                    <a:pt x="28" y="301"/>
                  </a:lnTo>
                  <a:lnTo>
                    <a:pt x="17" y="267"/>
                  </a:lnTo>
                  <a:lnTo>
                    <a:pt x="12" y="233"/>
                  </a:lnTo>
                  <a:lnTo>
                    <a:pt x="11" y="198"/>
                  </a:lnTo>
                  <a:lnTo>
                    <a:pt x="18" y="165"/>
                  </a:lnTo>
                  <a:lnTo>
                    <a:pt x="34" y="133"/>
                  </a:lnTo>
                  <a:lnTo>
                    <a:pt x="63" y="103"/>
                  </a:lnTo>
                  <a:lnTo>
                    <a:pt x="67" y="91"/>
                  </a:lnTo>
                  <a:lnTo>
                    <a:pt x="75" y="83"/>
                  </a:lnTo>
                  <a:lnTo>
                    <a:pt x="84" y="75"/>
                  </a:lnTo>
                  <a:lnTo>
                    <a:pt x="96" y="70"/>
                  </a:lnTo>
                  <a:lnTo>
                    <a:pt x="108" y="64"/>
                  </a:lnTo>
                  <a:lnTo>
                    <a:pt x="120" y="58"/>
                  </a:lnTo>
                  <a:lnTo>
                    <a:pt x="130" y="50"/>
                  </a:lnTo>
                  <a:lnTo>
                    <a:pt x="141" y="43"/>
                  </a:lnTo>
                  <a:lnTo>
                    <a:pt x="149" y="40"/>
                  </a:lnTo>
                  <a:lnTo>
                    <a:pt x="159" y="38"/>
                  </a:lnTo>
                  <a:lnTo>
                    <a:pt x="168" y="34"/>
                  </a:lnTo>
                  <a:lnTo>
                    <a:pt x="179" y="30"/>
                  </a:lnTo>
                  <a:lnTo>
                    <a:pt x="188" y="25"/>
                  </a:lnTo>
                  <a:lnTo>
                    <a:pt x="199" y="21"/>
                  </a:lnTo>
                  <a:lnTo>
                    <a:pt x="209" y="18"/>
                  </a:lnTo>
                  <a:lnTo>
                    <a:pt x="221" y="16"/>
                  </a:lnTo>
                  <a:lnTo>
                    <a:pt x="255" y="5"/>
                  </a:lnTo>
                  <a:close/>
                </a:path>
              </a:pathLst>
            </a:custGeom>
            <a:solidFill>
              <a:srgbClr val="000000"/>
            </a:solidFill>
            <a:ln w="9525">
              <a:noFill/>
              <a:round/>
              <a:headEnd/>
              <a:tailEnd/>
            </a:ln>
          </p:spPr>
          <p:txBody>
            <a:bodyPr/>
            <a:lstStyle/>
            <a:p>
              <a:endParaRPr lang="en-US"/>
            </a:p>
          </p:txBody>
        </p:sp>
        <p:sp>
          <p:nvSpPr>
            <p:cNvPr id="32" name="Freeform 28"/>
            <p:cNvSpPr>
              <a:spLocks/>
            </p:cNvSpPr>
            <p:nvPr/>
          </p:nvSpPr>
          <p:spPr bwMode="auto">
            <a:xfrm>
              <a:off x="1528763" y="942975"/>
              <a:ext cx="179387" cy="242888"/>
            </a:xfrm>
            <a:custGeom>
              <a:avLst/>
              <a:gdLst>
                <a:gd name="T0" fmla="*/ 111849 w 502"/>
                <a:gd name="T1" fmla="*/ 4293 h 679"/>
                <a:gd name="T2" fmla="*/ 141508 w 502"/>
                <a:gd name="T3" fmla="*/ 16097 h 679"/>
                <a:gd name="T4" fmla="*/ 163664 w 502"/>
                <a:gd name="T5" fmla="*/ 36845 h 679"/>
                <a:gd name="T6" fmla="*/ 165808 w 502"/>
                <a:gd name="T7" fmla="*/ 40422 h 679"/>
                <a:gd name="T8" fmla="*/ 165808 w 502"/>
                <a:gd name="T9" fmla="*/ 51869 h 679"/>
                <a:gd name="T10" fmla="*/ 162949 w 502"/>
                <a:gd name="T11" fmla="*/ 59738 h 679"/>
                <a:gd name="T12" fmla="*/ 159733 w 502"/>
                <a:gd name="T13" fmla="*/ 66177 h 679"/>
                <a:gd name="T14" fmla="*/ 160448 w 502"/>
                <a:gd name="T15" fmla="*/ 72974 h 679"/>
                <a:gd name="T16" fmla="*/ 166523 w 502"/>
                <a:gd name="T17" fmla="*/ 81201 h 679"/>
                <a:gd name="T18" fmla="*/ 173312 w 502"/>
                <a:gd name="T19" fmla="*/ 94079 h 679"/>
                <a:gd name="T20" fmla="*/ 177600 w 502"/>
                <a:gd name="T21" fmla="*/ 106957 h 679"/>
                <a:gd name="T22" fmla="*/ 176171 w 502"/>
                <a:gd name="T23" fmla="*/ 123411 h 679"/>
                <a:gd name="T24" fmla="*/ 167952 w 502"/>
                <a:gd name="T25" fmla="*/ 141655 h 679"/>
                <a:gd name="T26" fmla="*/ 175456 w 502"/>
                <a:gd name="T27" fmla="*/ 159541 h 679"/>
                <a:gd name="T28" fmla="*/ 176171 w 502"/>
                <a:gd name="T29" fmla="*/ 170987 h 679"/>
                <a:gd name="T30" fmla="*/ 174384 w 502"/>
                <a:gd name="T31" fmla="*/ 182077 h 679"/>
                <a:gd name="T32" fmla="*/ 174384 w 502"/>
                <a:gd name="T33" fmla="*/ 188873 h 679"/>
                <a:gd name="T34" fmla="*/ 169739 w 502"/>
                <a:gd name="T35" fmla="*/ 198889 h 679"/>
                <a:gd name="T36" fmla="*/ 168667 w 502"/>
                <a:gd name="T37" fmla="*/ 205686 h 679"/>
                <a:gd name="T38" fmla="*/ 164379 w 502"/>
                <a:gd name="T39" fmla="*/ 207832 h 679"/>
                <a:gd name="T40" fmla="*/ 138650 w 502"/>
                <a:gd name="T41" fmla="*/ 225002 h 679"/>
                <a:gd name="T42" fmla="*/ 97198 w 502"/>
                <a:gd name="T43" fmla="*/ 240026 h 679"/>
                <a:gd name="T44" fmla="*/ 53244 w 502"/>
                <a:gd name="T45" fmla="*/ 242173 h 679"/>
                <a:gd name="T46" fmla="*/ 42881 w 502"/>
                <a:gd name="T47" fmla="*/ 236091 h 679"/>
                <a:gd name="T48" fmla="*/ 34662 w 502"/>
                <a:gd name="T49" fmla="*/ 229653 h 679"/>
                <a:gd name="T50" fmla="*/ 31089 w 502"/>
                <a:gd name="T51" fmla="*/ 218206 h 679"/>
                <a:gd name="T52" fmla="*/ 35377 w 502"/>
                <a:gd name="T53" fmla="*/ 206401 h 679"/>
                <a:gd name="T54" fmla="*/ 44311 w 502"/>
                <a:gd name="T55" fmla="*/ 195312 h 679"/>
                <a:gd name="T56" fmla="*/ 40023 w 502"/>
                <a:gd name="T57" fmla="*/ 191019 h 679"/>
                <a:gd name="T58" fmla="*/ 27873 w 502"/>
                <a:gd name="T59" fmla="*/ 187800 h 679"/>
                <a:gd name="T60" fmla="*/ 17510 w 502"/>
                <a:gd name="T61" fmla="*/ 182792 h 679"/>
                <a:gd name="T62" fmla="*/ 8934 w 502"/>
                <a:gd name="T63" fmla="*/ 179215 h 679"/>
                <a:gd name="T64" fmla="*/ 6075 w 502"/>
                <a:gd name="T65" fmla="*/ 171345 h 679"/>
                <a:gd name="T66" fmla="*/ 6432 w 502"/>
                <a:gd name="T67" fmla="*/ 161687 h 679"/>
                <a:gd name="T68" fmla="*/ 16795 w 502"/>
                <a:gd name="T69" fmla="*/ 147021 h 679"/>
                <a:gd name="T70" fmla="*/ 31804 w 502"/>
                <a:gd name="T71" fmla="*/ 135216 h 679"/>
                <a:gd name="T72" fmla="*/ 35734 w 502"/>
                <a:gd name="T73" fmla="*/ 129850 h 679"/>
                <a:gd name="T74" fmla="*/ 26444 w 502"/>
                <a:gd name="T75" fmla="*/ 128419 h 679"/>
                <a:gd name="T76" fmla="*/ 17510 w 502"/>
                <a:gd name="T77" fmla="*/ 125200 h 679"/>
                <a:gd name="T78" fmla="*/ 10006 w 502"/>
                <a:gd name="T79" fmla="*/ 121265 h 679"/>
                <a:gd name="T80" fmla="*/ 5003 w 502"/>
                <a:gd name="T81" fmla="*/ 117330 h 679"/>
                <a:gd name="T82" fmla="*/ 0 w 502"/>
                <a:gd name="T83" fmla="*/ 112680 h 679"/>
                <a:gd name="T84" fmla="*/ 5003 w 502"/>
                <a:gd name="T85" fmla="*/ 99087 h 679"/>
                <a:gd name="T86" fmla="*/ 17510 w 502"/>
                <a:gd name="T87" fmla="*/ 82632 h 679"/>
                <a:gd name="T88" fmla="*/ 34662 w 502"/>
                <a:gd name="T89" fmla="*/ 69397 h 679"/>
                <a:gd name="T90" fmla="*/ 26444 w 502"/>
                <a:gd name="T91" fmla="*/ 66893 h 679"/>
                <a:gd name="T92" fmla="*/ 17867 w 502"/>
                <a:gd name="T93" fmla="*/ 64389 h 679"/>
                <a:gd name="T94" fmla="*/ 8934 w 502"/>
                <a:gd name="T95" fmla="*/ 57234 h 679"/>
                <a:gd name="T96" fmla="*/ 7862 w 502"/>
                <a:gd name="T97" fmla="*/ 43999 h 679"/>
                <a:gd name="T98" fmla="*/ 14651 w 502"/>
                <a:gd name="T99" fmla="*/ 30048 h 679"/>
                <a:gd name="T100" fmla="*/ 23942 w 502"/>
                <a:gd name="T101" fmla="*/ 18601 h 679"/>
                <a:gd name="T102" fmla="*/ 37164 w 502"/>
                <a:gd name="T103" fmla="*/ 9301 h 679"/>
                <a:gd name="T104" fmla="*/ 50386 w 502"/>
                <a:gd name="T105" fmla="*/ 1431 h 6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679"/>
                <a:gd name="T161" fmla="*/ 502 w 502"/>
                <a:gd name="T162" fmla="*/ 679 h 6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679">
                  <a:moveTo>
                    <a:pt x="255" y="4"/>
                  </a:moveTo>
                  <a:lnTo>
                    <a:pt x="283" y="6"/>
                  </a:lnTo>
                  <a:lnTo>
                    <a:pt x="313" y="12"/>
                  </a:lnTo>
                  <a:lnTo>
                    <a:pt x="342" y="19"/>
                  </a:lnTo>
                  <a:lnTo>
                    <a:pt x="371" y="32"/>
                  </a:lnTo>
                  <a:lnTo>
                    <a:pt x="396" y="45"/>
                  </a:lnTo>
                  <a:lnTo>
                    <a:pt x="420" y="62"/>
                  </a:lnTo>
                  <a:lnTo>
                    <a:pt x="439" y="80"/>
                  </a:lnTo>
                  <a:lnTo>
                    <a:pt x="458" y="103"/>
                  </a:lnTo>
                  <a:lnTo>
                    <a:pt x="455" y="106"/>
                  </a:lnTo>
                  <a:lnTo>
                    <a:pt x="459" y="111"/>
                  </a:lnTo>
                  <a:lnTo>
                    <a:pt x="464" y="113"/>
                  </a:lnTo>
                  <a:lnTo>
                    <a:pt x="471" y="115"/>
                  </a:lnTo>
                  <a:lnTo>
                    <a:pt x="467" y="141"/>
                  </a:lnTo>
                  <a:lnTo>
                    <a:pt x="464" y="145"/>
                  </a:lnTo>
                  <a:lnTo>
                    <a:pt x="463" y="152"/>
                  </a:lnTo>
                  <a:lnTo>
                    <a:pt x="460" y="160"/>
                  </a:lnTo>
                  <a:lnTo>
                    <a:pt x="456" y="167"/>
                  </a:lnTo>
                  <a:lnTo>
                    <a:pt x="452" y="173"/>
                  </a:lnTo>
                  <a:lnTo>
                    <a:pt x="450" y="179"/>
                  </a:lnTo>
                  <a:lnTo>
                    <a:pt x="447" y="185"/>
                  </a:lnTo>
                  <a:lnTo>
                    <a:pt x="447" y="192"/>
                  </a:lnTo>
                  <a:lnTo>
                    <a:pt x="447" y="197"/>
                  </a:lnTo>
                  <a:lnTo>
                    <a:pt x="449" y="204"/>
                  </a:lnTo>
                  <a:lnTo>
                    <a:pt x="452" y="210"/>
                  </a:lnTo>
                  <a:lnTo>
                    <a:pt x="458" y="216"/>
                  </a:lnTo>
                  <a:lnTo>
                    <a:pt x="466" y="227"/>
                  </a:lnTo>
                  <a:lnTo>
                    <a:pt x="474" y="238"/>
                  </a:lnTo>
                  <a:lnTo>
                    <a:pt x="480" y="249"/>
                  </a:lnTo>
                  <a:lnTo>
                    <a:pt x="485" y="263"/>
                  </a:lnTo>
                  <a:lnTo>
                    <a:pt x="489" y="275"/>
                  </a:lnTo>
                  <a:lnTo>
                    <a:pt x="493" y="287"/>
                  </a:lnTo>
                  <a:lnTo>
                    <a:pt x="497" y="299"/>
                  </a:lnTo>
                  <a:lnTo>
                    <a:pt x="502" y="311"/>
                  </a:lnTo>
                  <a:lnTo>
                    <a:pt x="500" y="328"/>
                  </a:lnTo>
                  <a:lnTo>
                    <a:pt x="493" y="345"/>
                  </a:lnTo>
                  <a:lnTo>
                    <a:pt x="484" y="362"/>
                  </a:lnTo>
                  <a:lnTo>
                    <a:pt x="476" y="380"/>
                  </a:lnTo>
                  <a:lnTo>
                    <a:pt x="470" y="396"/>
                  </a:lnTo>
                  <a:lnTo>
                    <a:pt x="468" y="413"/>
                  </a:lnTo>
                  <a:lnTo>
                    <a:pt x="474" y="429"/>
                  </a:lnTo>
                  <a:lnTo>
                    <a:pt x="491" y="446"/>
                  </a:lnTo>
                  <a:lnTo>
                    <a:pt x="493" y="456"/>
                  </a:lnTo>
                  <a:lnTo>
                    <a:pt x="495" y="467"/>
                  </a:lnTo>
                  <a:lnTo>
                    <a:pt x="493" y="478"/>
                  </a:lnTo>
                  <a:lnTo>
                    <a:pt x="492" y="489"/>
                  </a:lnTo>
                  <a:lnTo>
                    <a:pt x="489" y="499"/>
                  </a:lnTo>
                  <a:lnTo>
                    <a:pt x="488" y="509"/>
                  </a:lnTo>
                  <a:lnTo>
                    <a:pt x="487" y="519"/>
                  </a:lnTo>
                  <a:lnTo>
                    <a:pt x="491" y="529"/>
                  </a:lnTo>
                  <a:lnTo>
                    <a:pt x="488" y="528"/>
                  </a:lnTo>
                  <a:lnTo>
                    <a:pt x="481" y="539"/>
                  </a:lnTo>
                  <a:lnTo>
                    <a:pt x="477" y="551"/>
                  </a:lnTo>
                  <a:lnTo>
                    <a:pt x="475" y="556"/>
                  </a:lnTo>
                  <a:lnTo>
                    <a:pt x="474" y="562"/>
                  </a:lnTo>
                  <a:lnTo>
                    <a:pt x="472" y="569"/>
                  </a:lnTo>
                  <a:lnTo>
                    <a:pt x="472" y="575"/>
                  </a:lnTo>
                  <a:lnTo>
                    <a:pt x="468" y="572"/>
                  </a:lnTo>
                  <a:lnTo>
                    <a:pt x="464" y="575"/>
                  </a:lnTo>
                  <a:lnTo>
                    <a:pt x="460" y="581"/>
                  </a:lnTo>
                  <a:lnTo>
                    <a:pt x="456" y="586"/>
                  </a:lnTo>
                  <a:lnTo>
                    <a:pt x="424" y="608"/>
                  </a:lnTo>
                  <a:lnTo>
                    <a:pt x="388" y="629"/>
                  </a:lnTo>
                  <a:lnTo>
                    <a:pt x="351" y="646"/>
                  </a:lnTo>
                  <a:lnTo>
                    <a:pt x="313" y="662"/>
                  </a:lnTo>
                  <a:lnTo>
                    <a:pt x="272" y="671"/>
                  </a:lnTo>
                  <a:lnTo>
                    <a:pt x="232" y="678"/>
                  </a:lnTo>
                  <a:lnTo>
                    <a:pt x="189" y="679"/>
                  </a:lnTo>
                  <a:lnTo>
                    <a:pt x="149" y="677"/>
                  </a:lnTo>
                  <a:lnTo>
                    <a:pt x="138" y="670"/>
                  </a:lnTo>
                  <a:lnTo>
                    <a:pt x="130" y="665"/>
                  </a:lnTo>
                  <a:lnTo>
                    <a:pt x="120" y="660"/>
                  </a:lnTo>
                  <a:lnTo>
                    <a:pt x="112" y="655"/>
                  </a:lnTo>
                  <a:lnTo>
                    <a:pt x="104" y="649"/>
                  </a:lnTo>
                  <a:lnTo>
                    <a:pt x="97" y="642"/>
                  </a:lnTo>
                  <a:lnTo>
                    <a:pt x="93" y="634"/>
                  </a:lnTo>
                  <a:lnTo>
                    <a:pt x="91" y="625"/>
                  </a:lnTo>
                  <a:lnTo>
                    <a:pt x="87" y="610"/>
                  </a:lnTo>
                  <a:lnTo>
                    <a:pt x="87" y="598"/>
                  </a:lnTo>
                  <a:lnTo>
                    <a:pt x="91" y="587"/>
                  </a:lnTo>
                  <a:lnTo>
                    <a:pt x="99" y="577"/>
                  </a:lnTo>
                  <a:lnTo>
                    <a:pt x="105" y="566"/>
                  </a:lnTo>
                  <a:lnTo>
                    <a:pt x="114" y="556"/>
                  </a:lnTo>
                  <a:lnTo>
                    <a:pt x="124" y="546"/>
                  </a:lnTo>
                  <a:lnTo>
                    <a:pt x="134" y="536"/>
                  </a:lnTo>
                  <a:lnTo>
                    <a:pt x="122" y="535"/>
                  </a:lnTo>
                  <a:lnTo>
                    <a:pt x="112" y="534"/>
                  </a:lnTo>
                  <a:lnTo>
                    <a:pt x="100" y="532"/>
                  </a:lnTo>
                  <a:lnTo>
                    <a:pt x="89" y="529"/>
                  </a:lnTo>
                  <a:lnTo>
                    <a:pt x="78" y="525"/>
                  </a:lnTo>
                  <a:lnTo>
                    <a:pt x="67" y="521"/>
                  </a:lnTo>
                  <a:lnTo>
                    <a:pt x="57" y="516"/>
                  </a:lnTo>
                  <a:lnTo>
                    <a:pt x="49" y="511"/>
                  </a:lnTo>
                  <a:lnTo>
                    <a:pt x="37" y="510"/>
                  </a:lnTo>
                  <a:lnTo>
                    <a:pt x="30" y="508"/>
                  </a:lnTo>
                  <a:lnTo>
                    <a:pt x="25" y="501"/>
                  </a:lnTo>
                  <a:lnTo>
                    <a:pt x="22" y="496"/>
                  </a:lnTo>
                  <a:lnTo>
                    <a:pt x="18" y="487"/>
                  </a:lnTo>
                  <a:lnTo>
                    <a:pt x="17" y="479"/>
                  </a:lnTo>
                  <a:lnTo>
                    <a:pt x="13" y="472"/>
                  </a:lnTo>
                  <a:lnTo>
                    <a:pt x="11" y="466"/>
                  </a:lnTo>
                  <a:lnTo>
                    <a:pt x="18" y="452"/>
                  </a:lnTo>
                  <a:lnTo>
                    <a:pt x="26" y="437"/>
                  </a:lnTo>
                  <a:lnTo>
                    <a:pt x="36" y="424"/>
                  </a:lnTo>
                  <a:lnTo>
                    <a:pt x="47" y="411"/>
                  </a:lnTo>
                  <a:lnTo>
                    <a:pt x="59" y="398"/>
                  </a:lnTo>
                  <a:lnTo>
                    <a:pt x="74" y="387"/>
                  </a:lnTo>
                  <a:lnTo>
                    <a:pt x="89" y="378"/>
                  </a:lnTo>
                  <a:lnTo>
                    <a:pt x="109" y="373"/>
                  </a:lnTo>
                  <a:lnTo>
                    <a:pt x="107" y="367"/>
                  </a:lnTo>
                  <a:lnTo>
                    <a:pt x="100" y="363"/>
                  </a:lnTo>
                  <a:lnTo>
                    <a:pt x="91" y="362"/>
                  </a:lnTo>
                  <a:lnTo>
                    <a:pt x="82" y="362"/>
                  </a:lnTo>
                  <a:lnTo>
                    <a:pt x="74" y="359"/>
                  </a:lnTo>
                  <a:lnTo>
                    <a:pt x="66" y="357"/>
                  </a:lnTo>
                  <a:lnTo>
                    <a:pt x="57" y="354"/>
                  </a:lnTo>
                  <a:lnTo>
                    <a:pt x="49" y="350"/>
                  </a:lnTo>
                  <a:lnTo>
                    <a:pt x="41" y="347"/>
                  </a:lnTo>
                  <a:lnTo>
                    <a:pt x="33" y="346"/>
                  </a:lnTo>
                  <a:lnTo>
                    <a:pt x="28" y="339"/>
                  </a:lnTo>
                  <a:lnTo>
                    <a:pt x="24" y="335"/>
                  </a:lnTo>
                  <a:lnTo>
                    <a:pt x="18" y="331"/>
                  </a:lnTo>
                  <a:lnTo>
                    <a:pt x="14" y="328"/>
                  </a:lnTo>
                  <a:lnTo>
                    <a:pt x="8" y="323"/>
                  </a:lnTo>
                  <a:lnTo>
                    <a:pt x="4" y="320"/>
                  </a:lnTo>
                  <a:lnTo>
                    <a:pt x="0" y="315"/>
                  </a:lnTo>
                  <a:lnTo>
                    <a:pt x="0" y="310"/>
                  </a:lnTo>
                  <a:lnTo>
                    <a:pt x="5" y="293"/>
                  </a:lnTo>
                  <a:lnTo>
                    <a:pt x="14" y="277"/>
                  </a:lnTo>
                  <a:lnTo>
                    <a:pt x="24" y="261"/>
                  </a:lnTo>
                  <a:lnTo>
                    <a:pt x="37" y="247"/>
                  </a:lnTo>
                  <a:lnTo>
                    <a:pt x="49" y="231"/>
                  </a:lnTo>
                  <a:lnTo>
                    <a:pt x="64" y="218"/>
                  </a:lnTo>
                  <a:lnTo>
                    <a:pt x="80" y="204"/>
                  </a:lnTo>
                  <a:lnTo>
                    <a:pt x="97" y="194"/>
                  </a:lnTo>
                  <a:lnTo>
                    <a:pt x="89" y="192"/>
                  </a:lnTo>
                  <a:lnTo>
                    <a:pt x="82" y="189"/>
                  </a:lnTo>
                  <a:lnTo>
                    <a:pt x="74" y="187"/>
                  </a:lnTo>
                  <a:lnTo>
                    <a:pt x="66" y="186"/>
                  </a:lnTo>
                  <a:lnTo>
                    <a:pt x="58" y="183"/>
                  </a:lnTo>
                  <a:lnTo>
                    <a:pt x="50" y="180"/>
                  </a:lnTo>
                  <a:lnTo>
                    <a:pt x="42" y="177"/>
                  </a:lnTo>
                  <a:lnTo>
                    <a:pt x="37" y="174"/>
                  </a:lnTo>
                  <a:lnTo>
                    <a:pt x="25" y="160"/>
                  </a:lnTo>
                  <a:lnTo>
                    <a:pt x="20" y="148"/>
                  </a:lnTo>
                  <a:lnTo>
                    <a:pt x="18" y="135"/>
                  </a:lnTo>
                  <a:lnTo>
                    <a:pt x="22" y="123"/>
                  </a:lnTo>
                  <a:lnTo>
                    <a:pt x="28" y="109"/>
                  </a:lnTo>
                  <a:lnTo>
                    <a:pt x="34" y="96"/>
                  </a:lnTo>
                  <a:lnTo>
                    <a:pt x="41" y="84"/>
                  </a:lnTo>
                  <a:lnTo>
                    <a:pt x="47" y="73"/>
                  </a:lnTo>
                  <a:lnTo>
                    <a:pt x="55" y="61"/>
                  </a:lnTo>
                  <a:lnTo>
                    <a:pt x="67" y="52"/>
                  </a:lnTo>
                  <a:lnTo>
                    <a:pt x="79" y="42"/>
                  </a:lnTo>
                  <a:lnTo>
                    <a:pt x="92" y="34"/>
                  </a:lnTo>
                  <a:lnTo>
                    <a:pt x="104" y="26"/>
                  </a:lnTo>
                  <a:lnTo>
                    <a:pt x="117" y="18"/>
                  </a:lnTo>
                  <a:lnTo>
                    <a:pt x="129" y="10"/>
                  </a:lnTo>
                  <a:lnTo>
                    <a:pt x="141" y="4"/>
                  </a:lnTo>
                  <a:lnTo>
                    <a:pt x="210" y="0"/>
                  </a:lnTo>
                  <a:lnTo>
                    <a:pt x="255" y="4"/>
                  </a:lnTo>
                  <a:close/>
                </a:path>
              </a:pathLst>
            </a:custGeom>
            <a:solidFill>
              <a:srgbClr val="000000"/>
            </a:solidFill>
            <a:ln w="9525">
              <a:noFill/>
              <a:round/>
              <a:headEnd/>
              <a:tailEnd/>
            </a:ln>
          </p:spPr>
          <p:txBody>
            <a:bodyPr/>
            <a:lstStyle/>
            <a:p>
              <a:endParaRPr lang="en-US"/>
            </a:p>
          </p:txBody>
        </p:sp>
        <p:sp>
          <p:nvSpPr>
            <p:cNvPr id="33" name="Freeform 29"/>
            <p:cNvSpPr>
              <a:spLocks/>
            </p:cNvSpPr>
            <p:nvPr/>
          </p:nvSpPr>
          <p:spPr bwMode="auto">
            <a:xfrm>
              <a:off x="306388" y="955675"/>
              <a:ext cx="125412" cy="247650"/>
            </a:xfrm>
            <a:custGeom>
              <a:avLst/>
              <a:gdLst>
                <a:gd name="T0" fmla="*/ 104331 w 351"/>
                <a:gd name="T1" fmla="*/ 17587 h 690"/>
                <a:gd name="T2" fmla="*/ 93970 w 351"/>
                <a:gd name="T3" fmla="*/ 31943 h 690"/>
                <a:gd name="T4" fmla="*/ 82893 w 351"/>
                <a:gd name="T5" fmla="*/ 46659 h 690"/>
                <a:gd name="T6" fmla="*/ 69316 w 351"/>
                <a:gd name="T7" fmla="*/ 54196 h 690"/>
                <a:gd name="T8" fmla="*/ 57525 w 351"/>
                <a:gd name="T9" fmla="*/ 62810 h 690"/>
                <a:gd name="T10" fmla="*/ 58240 w 351"/>
                <a:gd name="T11" fmla="*/ 72859 h 690"/>
                <a:gd name="T12" fmla="*/ 68244 w 351"/>
                <a:gd name="T13" fmla="*/ 71783 h 690"/>
                <a:gd name="T14" fmla="*/ 76819 w 351"/>
                <a:gd name="T15" fmla="*/ 68911 h 690"/>
                <a:gd name="T16" fmla="*/ 85037 w 351"/>
                <a:gd name="T17" fmla="*/ 66758 h 690"/>
                <a:gd name="T18" fmla="*/ 95399 w 351"/>
                <a:gd name="T19" fmla="*/ 65681 h 690"/>
                <a:gd name="T20" fmla="*/ 106832 w 351"/>
                <a:gd name="T21" fmla="*/ 66758 h 690"/>
                <a:gd name="T22" fmla="*/ 114693 w 351"/>
                <a:gd name="T23" fmla="*/ 70706 h 690"/>
                <a:gd name="T24" fmla="*/ 121839 w 351"/>
                <a:gd name="T25" fmla="*/ 76448 h 690"/>
                <a:gd name="T26" fmla="*/ 124697 w 351"/>
                <a:gd name="T27" fmla="*/ 89010 h 690"/>
                <a:gd name="T28" fmla="*/ 111835 w 351"/>
                <a:gd name="T29" fmla="*/ 108392 h 690"/>
                <a:gd name="T30" fmla="*/ 91111 w 351"/>
                <a:gd name="T31" fmla="*/ 122389 h 690"/>
                <a:gd name="T32" fmla="*/ 77534 w 351"/>
                <a:gd name="T33" fmla="*/ 128491 h 690"/>
                <a:gd name="T34" fmla="*/ 68601 w 351"/>
                <a:gd name="T35" fmla="*/ 133875 h 690"/>
                <a:gd name="T36" fmla="*/ 62527 w 351"/>
                <a:gd name="T37" fmla="*/ 141412 h 690"/>
                <a:gd name="T38" fmla="*/ 68244 w 351"/>
                <a:gd name="T39" fmla="*/ 144642 h 690"/>
                <a:gd name="T40" fmla="*/ 80392 w 351"/>
                <a:gd name="T41" fmla="*/ 143206 h 690"/>
                <a:gd name="T42" fmla="*/ 93970 w 351"/>
                <a:gd name="T43" fmla="*/ 143565 h 690"/>
                <a:gd name="T44" fmla="*/ 109691 w 351"/>
                <a:gd name="T45" fmla="*/ 145719 h 690"/>
                <a:gd name="T46" fmla="*/ 118623 w 351"/>
                <a:gd name="T47" fmla="*/ 158998 h 690"/>
                <a:gd name="T48" fmla="*/ 108262 w 351"/>
                <a:gd name="T49" fmla="*/ 175867 h 690"/>
                <a:gd name="T50" fmla="*/ 87896 w 351"/>
                <a:gd name="T51" fmla="*/ 188070 h 690"/>
                <a:gd name="T52" fmla="*/ 74676 w 351"/>
                <a:gd name="T53" fmla="*/ 194890 h 690"/>
                <a:gd name="T54" fmla="*/ 70031 w 351"/>
                <a:gd name="T55" fmla="*/ 197402 h 690"/>
                <a:gd name="T56" fmla="*/ 74318 w 351"/>
                <a:gd name="T57" fmla="*/ 204939 h 690"/>
                <a:gd name="T58" fmla="*/ 83608 w 351"/>
                <a:gd name="T59" fmla="*/ 206375 h 690"/>
                <a:gd name="T60" fmla="*/ 93612 w 351"/>
                <a:gd name="T61" fmla="*/ 210682 h 690"/>
                <a:gd name="T62" fmla="*/ 101473 w 351"/>
                <a:gd name="T63" fmla="*/ 218219 h 690"/>
                <a:gd name="T64" fmla="*/ 105046 w 351"/>
                <a:gd name="T65" fmla="*/ 228628 h 690"/>
                <a:gd name="T66" fmla="*/ 100044 w 351"/>
                <a:gd name="T67" fmla="*/ 239395 h 690"/>
                <a:gd name="T68" fmla="*/ 84680 w 351"/>
                <a:gd name="T69" fmla="*/ 246573 h 690"/>
                <a:gd name="T70" fmla="*/ 68244 w 351"/>
                <a:gd name="T71" fmla="*/ 246932 h 690"/>
                <a:gd name="T72" fmla="*/ 50379 w 351"/>
                <a:gd name="T73" fmla="*/ 244420 h 690"/>
                <a:gd name="T74" fmla="*/ 30728 w 351"/>
                <a:gd name="T75" fmla="*/ 238318 h 690"/>
                <a:gd name="T76" fmla="*/ 16078 w 351"/>
                <a:gd name="T77" fmla="*/ 226833 h 690"/>
                <a:gd name="T78" fmla="*/ 10719 w 351"/>
                <a:gd name="T79" fmla="*/ 207093 h 690"/>
                <a:gd name="T80" fmla="*/ 14292 w 351"/>
                <a:gd name="T81" fmla="*/ 186994 h 690"/>
                <a:gd name="T82" fmla="*/ 1429 w 351"/>
                <a:gd name="T83" fmla="*/ 169766 h 690"/>
                <a:gd name="T84" fmla="*/ 2501 w 351"/>
                <a:gd name="T85" fmla="*/ 150385 h 690"/>
                <a:gd name="T86" fmla="*/ 12148 w 351"/>
                <a:gd name="T87" fmla="*/ 131721 h 690"/>
                <a:gd name="T88" fmla="*/ 20366 w 351"/>
                <a:gd name="T89" fmla="*/ 114134 h 690"/>
                <a:gd name="T90" fmla="*/ 16436 w 351"/>
                <a:gd name="T91" fmla="*/ 95471 h 690"/>
                <a:gd name="T92" fmla="*/ 12148 w 351"/>
                <a:gd name="T93" fmla="*/ 77166 h 690"/>
                <a:gd name="T94" fmla="*/ 14292 w 351"/>
                <a:gd name="T95" fmla="*/ 49889 h 690"/>
                <a:gd name="T96" fmla="*/ 23582 w 351"/>
                <a:gd name="T97" fmla="*/ 25842 h 690"/>
                <a:gd name="T98" fmla="*/ 69316 w 351"/>
                <a:gd name="T99" fmla="*/ 2153 h 690"/>
                <a:gd name="T100" fmla="*/ 71817 w 351"/>
                <a:gd name="T101" fmla="*/ 3589 h 690"/>
                <a:gd name="T102" fmla="*/ 77177 w 351"/>
                <a:gd name="T103" fmla="*/ 0 h 690"/>
                <a:gd name="T104" fmla="*/ 88967 w 351"/>
                <a:gd name="T105" fmla="*/ 1077 h 690"/>
                <a:gd name="T106" fmla="*/ 99686 w 351"/>
                <a:gd name="T107" fmla="*/ 1795 h 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1"/>
                <a:gd name="T163" fmla="*/ 0 h 690"/>
                <a:gd name="T164" fmla="*/ 351 w 351"/>
                <a:gd name="T165" fmla="*/ 690 h 6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1" h="690">
                  <a:moveTo>
                    <a:pt x="300" y="19"/>
                  </a:moveTo>
                  <a:lnTo>
                    <a:pt x="297" y="34"/>
                  </a:lnTo>
                  <a:lnTo>
                    <a:pt x="292" y="49"/>
                  </a:lnTo>
                  <a:lnTo>
                    <a:pt x="283" y="62"/>
                  </a:lnTo>
                  <a:lnTo>
                    <a:pt x="275" y="77"/>
                  </a:lnTo>
                  <a:lnTo>
                    <a:pt x="263" y="89"/>
                  </a:lnTo>
                  <a:lnTo>
                    <a:pt x="251" y="102"/>
                  </a:lnTo>
                  <a:lnTo>
                    <a:pt x="241" y="115"/>
                  </a:lnTo>
                  <a:lnTo>
                    <a:pt x="232" y="130"/>
                  </a:lnTo>
                  <a:lnTo>
                    <a:pt x="220" y="137"/>
                  </a:lnTo>
                  <a:lnTo>
                    <a:pt x="208" y="144"/>
                  </a:lnTo>
                  <a:lnTo>
                    <a:pt x="194" y="151"/>
                  </a:lnTo>
                  <a:lnTo>
                    <a:pt x="182" y="158"/>
                  </a:lnTo>
                  <a:lnTo>
                    <a:pt x="169" y="165"/>
                  </a:lnTo>
                  <a:lnTo>
                    <a:pt x="161" y="175"/>
                  </a:lnTo>
                  <a:lnTo>
                    <a:pt x="154" y="186"/>
                  </a:lnTo>
                  <a:lnTo>
                    <a:pt x="155" y="201"/>
                  </a:lnTo>
                  <a:lnTo>
                    <a:pt x="163" y="203"/>
                  </a:lnTo>
                  <a:lnTo>
                    <a:pt x="172" y="203"/>
                  </a:lnTo>
                  <a:lnTo>
                    <a:pt x="182" y="201"/>
                  </a:lnTo>
                  <a:lnTo>
                    <a:pt x="191" y="200"/>
                  </a:lnTo>
                  <a:lnTo>
                    <a:pt x="199" y="196"/>
                  </a:lnTo>
                  <a:lnTo>
                    <a:pt x="207" y="194"/>
                  </a:lnTo>
                  <a:lnTo>
                    <a:pt x="215" y="192"/>
                  </a:lnTo>
                  <a:lnTo>
                    <a:pt x="222" y="193"/>
                  </a:lnTo>
                  <a:lnTo>
                    <a:pt x="229" y="189"/>
                  </a:lnTo>
                  <a:lnTo>
                    <a:pt x="238" y="186"/>
                  </a:lnTo>
                  <a:lnTo>
                    <a:pt x="247" y="184"/>
                  </a:lnTo>
                  <a:lnTo>
                    <a:pt x="258" y="184"/>
                  </a:lnTo>
                  <a:lnTo>
                    <a:pt x="267" y="183"/>
                  </a:lnTo>
                  <a:lnTo>
                    <a:pt x="278" y="183"/>
                  </a:lnTo>
                  <a:lnTo>
                    <a:pt x="288" y="183"/>
                  </a:lnTo>
                  <a:lnTo>
                    <a:pt x="299" y="186"/>
                  </a:lnTo>
                  <a:lnTo>
                    <a:pt x="305" y="189"/>
                  </a:lnTo>
                  <a:lnTo>
                    <a:pt x="313" y="193"/>
                  </a:lnTo>
                  <a:lnTo>
                    <a:pt x="321" y="197"/>
                  </a:lnTo>
                  <a:lnTo>
                    <a:pt x="329" y="203"/>
                  </a:lnTo>
                  <a:lnTo>
                    <a:pt x="334" y="207"/>
                  </a:lnTo>
                  <a:lnTo>
                    <a:pt x="341" y="213"/>
                  </a:lnTo>
                  <a:lnTo>
                    <a:pt x="346" y="220"/>
                  </a:lnTo>
                  <a:lnTo>
                    <a:pt x="351" y="228"/>
                  </a:lnTo>
                  <a:lnTo>
                    <a:pt x="349" y="248"/>
                  </a:lnTo>
                  <a:lnTo>
                    <a:pt x="342" y="268"/>
                  </a:lnTo>
                  <a:lnTo>
                    <a:pt x="329" y="285"/>
                  </a:lnTo>
                  <a:lnTo>
                    <a:pt x="313" y="302"/>
                  </a:lnTo>
                  <a:lnTo>
                    <a:pt x="294" y="315"/>
                  </a:lnTo>
                  <a:lnTo>
                    <a:pt x="275" y="330"/>
                  </a:lnTo>
                  <a:lnTo>
                    <a:pt x="255" y="341"/>
                  </a:lnTo>
                  <a:lnTo>
                    <a:pt x="237" y="353"/>
                  </a:lnTo>
                  <a:lnTo>
                    <a:pt x="226" y="355"/>
                  </a:lnTo>
                  <a:lnTo>
                    <a:pt x="217" y="358"/>
                  </a:lnTo>
                  <a:lnTo>
                    <a:pt x="208" y="362"/>
                  </a:lnTo>
                  <a:lnTo>
                    <a:pt x="200" y="368"/>
                  </a:lnTo>
                  <a:lnTo>
                    <a:pt x="192" y="373"/>
                  </a:lnTo>
                  <a:lnTo>
                    <a:pt x="186" y="380"/>
                  </a:lnTo>
                  <a:lnTo>
                    <a:pt x="179" y="386"/>
                  </a:lnTo>
                  <a:lnTo>
                    <a:pt x="175" y="394"/>
                  </a:lnTo>
                  <a:lnTo>
                    <a:pt x="179" y="400"/>
                  </a:lnTo>
                  <a:lnTo>
                    <a:pt x="186" y="403"/>
                  </a:lnTo>
                  <a:lnTo>
                    <a:pt x="191" y="403"/>
                  </a:lnTo>
                  <a:lnTo>
                    <a:pt x="197" y="403"/>
                  </a:lnTo>
                  <a:lnTo>
                    <a:pt x="211" y="399"/>
                  </a:lnTo>
                  <a:lnTo>
                    <a:pt x="225" y="399"/>
                  </a:lnTo>
                  <a:lnTo>
                    <a:pt x="236" y="399"/>
                  </a:lnTo>
                  <a:lnTo>
                    <a:pt x="249" y="400"/>
                  </a:lnTo>
                  <a:lnTo>
                    <a:pt x="263" y="400"/>
                  </a:lnTo>
                  <a:lnTo>
                    <a:pt x="279" y="401"/>
                  </a:lnTo>
                  <a:lnTo>
                    <a:pt x="292" y="401"/>
                  </a:lnTo>
                  <a:lnTo>
                    <a:pt x="307" y="406"/>
                  </a:lnTo>
                  <a:lnTo>
                    <a:pt x="318" y="412"/>
                  </a:lnTo>
                  <a:lnTo>
                    <a:pt x="329" y="424"/>
                  </a:lnTo>
                  <a:lnTo>
                    <a:pt x="332" y="443"/>
                  </a:lnTo>
                  <a:lnTo>
                    <a:pt x="328" y="460"/>
                  </a:lnTo>
                  <a:lnTo>
                    <a:pt x="317" y="475"/>
                  </a:lnTo>
                  <a:lnTo>
                    <a:pt x="303" y="490"/>
                  </a:lnTo>
                  <a:lnTo>
                    <a:pt x="284" y="501"/>
                  </a:lnTo>
                  <a:lnTo>
                    <a:pt x="266" y="514"/>
                  </a:lnTo>
                  <a:lnTo>
                    <a:pt x="246" y="524"/>
                  </a:lnTo>
                  <a:lnTo>
                    <a:pt x="232" y="535"/>
                  </a:lnTo>
                  <a:lnTo>
                    <a:pt x="221" y="539"/>
                  </a:lnTo>
                  <a:lnTo>
                    <a:pt x="209" y="543"/>
                  </a:lnTo>
                  <a:lnTo>
                    <a:pt x="204" y="543"/>
                  </a:lnTo>
                  <a:lnTo>
                    <a:pt x="200" y="546"/>
                  </a:lnTo>
                  <a:lnTo>
                    <a:pt x="196" y="550"/>
                  </a:lnTo>
                  <a:lnTo>
                    <a:pt x="197" y="557"/>
                  </a:lnTo>
                  <a:lnTo>
                    <a:pt x="201" y="565"/>
                  </a:lnTo>
                  <a:lnTo>
                    <a:pt x="208" y="571"/>
                  </a:lnTo>
                  <a:lnTo>
                    <a:pt x="216" y="573"/>
                  </a:lnTo>
                  <a:lnTo>
                    <a:pt x="225" y="575"/>
                  </a:lnTo>
                  <a:lnTo>
                    <a:pt x="234" y="575"/>
                  </a:lnTo>
                  <a:lnTo>
                    <a:pt x="244" y="578"/>
                  </a:lnTo>
                  <a:lnTo>
                    <a:pt x="253" y="580"/>
                  </a:lnTo>
                  <a:lnTo>
                    <a:pt x="262" y="587"/>
                  </a:lnTo>
                  <a:lnTo>
                    <a:pt x="270" y="592"/>
                  </a:lnTo>
                  <a:lnTo>
                    <a:pt x="279" y="599"/>
                  </a:lnTo>
                  <a:lnTo>
                    <a:pt x="284" y="608"/>
                  </a:lnTo>
                  <a:lnTo>
                    <a:pt x="290" y="618"/>
                  </a:lnTo>
                  <a:lnTo>
                    <a:pt x="292" y="627"/>
                  </a:lnTo>
                  <a:lnTo>
                    <a:pt x="294" y="637"/>
                  </a:lnTo>
                  <a:lnTo>
                    <a:pt x="294" y="648"/>
                  </a:lnTo>
                  <a:lnTo>
                    <a:pt x="294" y="659"/>
                  </a:lnTo>
                  <a:lnTo>
                    <a:pt x="280" y="667"/>
                  </a:lnTo>
                  <a:lnTo>
                    <a:pt x="266" y="675"/>
                  </a:lnTo>
                  <a:lnTo>
                    <a:pt x="251" y="680"/>
                  </a:lnTo>
                  <a:lnTo>
                    <a:pt x="237" y="687"/>
                  </a:lnTo>
                  <a:lnTo>
                    <a:pt x="221" y="689"/>
                  </a:lnTo>
                  <a:lnTo>
                    <a:pt x="205" y="690"/>
                  </a:lnTo>
                  <a:lnTo>
                    <a:pt x="191" y="688"/>
                  </a:lnTo>
                  <a:lnTo>
                    <a:pt x="179" y="684"/>
                  </a:lnTo>
                  <a:lnTo>
                    <a:pt x="159" y="682"/>
                  </a:lnTo>
                  <a:lnTo>
                    <a:pt x="141" y="681"/>
                  </a:lnTo>
                  <a:lnTo>
                    <a:pt x="121" y="677"/>
                  </a:lnTo>
                  <a:lnTo>
                    <a:pt x="104" y="672"/>
                  </a:lnTo>
                  <a:lnTo>
                    <a:pt x="86" y="664"/>
                  </a:lnTo>
                  <a:lnTo>
                    <a:pt x="70" y="655"/>
                  </a:lnTo>
                  <a:lnTo>
                    <a:pt x="55" y="644"/>
                  </a:lnTo>
                  <a:lnTo>
                    <a:pt x="45" y="632"/>
                  </a:lnTo>
                  <a:lnTo>
                    <a:pt x="32" y="614"/>
                  </a:lnTo>
                  <a:lnTo>
                    <a:pt x="29" y="596"/>
                  </a:lnTo>
                  <a:lnTo>
                    <a:pt x="30" y="577"/>
                  </a:lnTo>
                  <a:lnTo>
                    <a:pt x="37" y="559"/>
                  </a:lnTo>
                  <a:lnTo>
                    <a:pt x="40" y="539"/>
                  </a:lnTo>
                  <a:lnTo>
                    <a:pt x="40" y="521"/>
                  </a:lnTo>
                  <a:lnTo>
                    <a:pt x="33" y="505"/>
                  </a:lnTo>
                  <a:lnTo>
                    <a:pt x="16" y="492"/>
                  </a:lnTo>
                  <a:lnTo>
                    <a:pt x="4" y="473"/>
                  </a:lnTo>
                  <a:lnTo>
                    <a:pt x="0" y="455"/>
                  </a:lnTo>
                  <a:lnTo>
                    <a:pt x="0" y="436"/>
                  </a:lnTo>
                  <a:lnTo>
                    <a:pt x="7" y="419"/>
                  </a:lnTo>
                  <a:lnTo>
                    <a:pt x="13" y="401"/>
                  </a:lnTo>
                  <a:lnTo>
                    <a:pt x="24" y="384"/>
                  </a:lnTo>
                  <a:lnTo>
                    <a:pt x="34" y="367"/>
                  </a:lnTo>
                  <a:lnTo>
                    <a:pt x="45" y="351"/>
                  </a:lnTo>
                  <a:lnTo>
                    <a:pt x="53" y="335"/>
                  </a:lnTo>
                  <a:lnTo>
                    <a:pt x="57" y="318"/>
                  </a:lnTo>
                  <a:lnTo>
                    <a:pt x="55" y="301"/>
                  </a:lnTo>
                  <a:lnTo>
                    <a:pt x="53" y="284"/>
                  </a:lnTo>
                  <a:lnTo>
                    <a:pt x="46" y="266"/>
                  </a:lnTo>
                  <a:lnTo>
                    <a:pt x="40" y="249"/>
                  </a:lnTo>
                  <a:lnTo>
                    <a:pt x="36" y="232"/>
                  </a:lnTo>
                  <a:lnTo>
                    <a:pt x="34" y="215"/>
                  </a:lnTo>
                  <a:lnTo>
                    <a:pt x="36" y="189"/>
                  </a:lnTo>
                  <a:lnTo>
                    <a:pt x="37" y="165"/>
                  </a:lnTo>
                  <a:lnTo>
                    <a:pt x="40" y="139"/>
                  </a:lnTo>
                  <a:lnTo>
                    <a:pt x="45" y="115"/>
                  </a:lnTo>
                  <a:lnTo>
                    <a:pt x="53" y="91"/>
                  </a:lnTo>
                  <a:lnTo>
                    <a:pt x="66" y="72"/>
                  </a:lnTo>
                  <a:lnTo>
                    <a:pt x="84" y="53"/>
                  </a:lnTo>
                  <a:lnTo>
                    <a:pt x="112" y="40"/>
                  </a:lnTo>
                  <a:lnTo>
                    <a:pt x="194" y="6"/>
                  </a:lnTo>
                  <a:lnTo>
                    <a:pt x="195" y="8"/>
                  </a:lnTo>
                  <a:lnTo>
                    <a:pt x="197" y="10"/>
                  </a:lnTo>
                  <a:lnTo>
                    <a:pt x="201" y="10"/>
                  </a:lnTo>
                  <a:lnTo>
                    <a:pt x="207" y="7"/>
                  </a:lnTo>
                  <a:lnTo>
                    <a:pt x="207" y="3"/>
                  </a:lnTo>
                  <a:lnTo>
                    <a:pt x="216" y="0"/>
                  </a:lnTo>
                  <a:lnTo>
                    <a:pt x="226" y="0"/>
                  </a:lnTo>
                  <a:lnTo>
                    <a:pt x="237" y="0"/>
                  </a:lnTo>
                  <a:lnTo>
                    <a:pt x="249" y="3"/>
                  </a:lnTo>
                  <a:lnTo>
                    <a:pt x="259" y="3"/>
                  </a:lnTo>
                  <a:lnTo>
                    <a:pt x="270" y="4"/>
                  </a:lnTo>
                  <a:lnTo>
                    <a:pt x="279" y="5"/>
                  </a:lnTo>
                  <a:lnTo>
                    <a:pt x="290" y="6"/>
                  </a:lnTo>
                  <a:lnTo>
                    <a:pt x="300" y="19"/>
                  </a:lnTo>
                  <a:close/>
                </a:path>
              </a:pathLst>
            </a:custGeom>
            <a:solidFill>
              <a:srgbClr val="E6B8A1"/>
            </a:solidFill>
            <a:ln w="9525">
              <a:noFill/>
              <a:round/>
              <a:headEnd/>
              <a:tailEnd/>
            </a:ln>
          </p:spPr>
          <p:txBody>
            <a:bodyPr/>
            <a:lstStyle/>
            <a:p>
              <a:endParaRPr lang="en-US"/>
            </a:p>
          </p:txBody>
        </p:sp>
        <p:sp>
          <p:nvSpPr>
            <p:cNvPr id="34" name="Freeform 30"/>
            <p:cNvSpPr>
              <a:spLocks/>
            </p:cNvSpPr>
            <p:nvPr/>
          </p:nvSpPr>
          <p:spPr bwMode="auto">
            <a:xfrm>
              <a:off x="1376363" y="958850"/>
              <a:ext cx="180975" cy="157163"/>
            </a:xfrm>
            <a:custGeom>
              <a:avLst/>
              <a:gdLst>
                <a:gd name="T0" fmla="*/ 173864 w 509"/>
                <a:gd name="T1" fmla="*/ 34010 h 439"/>
                <a:gd name="T2" fmla="*/ 180975 w 509"/>
                <a:gd name="T3" fmla="*/ 53342 h 439"/>
                <a:gd name="T4" fmla="*/ 175286 w 509"/>
                <a:gd name="T5" fmla="*/ 67662 h 439"/>
                <a:gd name="T6" fmla="*/ 164620 w 509"/>
                <a:gd name="T7" fmla="*/ 76612 h 439"/>
                <a:gd name="T8" fmla="*/ 170664 w 509"/>
                <a:gd name="T9" fmla="*/ 84489 h 439"/>
                <a:gd name="T10" fmla="*/ 178486 w 509"/>
                <a:gd name="T11" fmla="*/ 95229 h 439"/>
                <a:gd name="T12" fmla="*/ 179197 w 509"/>
                <a:gd name="T13" fmla="*/ 113487 h 439"/>
                <a:gd name="T14" fmla="*/ 171731 w 509"/>
                <a:gd name="T15" fmla="*/ 132461 h 439"/>
                <a:gd name="T16" fmla="*/ 172442 w 509"/>
                <a:gd name="T17" fmla="*/ 144991 h 439"/>
                <a:gd name="T18" fmla="*/ 175642 w 509"/>
                <a:gd name="T19" fmla="*/ 154299 h 439"/>
                <a:gd name="T20" fmla="*/ 157509 w 509"/>
                <a:gd name="T21" fmla="*/ 133535 h 439"/>
                <a:gd name="T22" fmla="*/ 157864 w 509"/>
                <a:gd name="T23" fmla="*/ 119931 h 439"/>
                <a:gd name="T24" fmla="*/ 167820 w 509"/>
                <a:gd name="T25" fmla="*/ 106327 h 439"/>
                <a:gd name="T26" fmla="*/ 167820 w 509"/>
                <a:gd name="T27" fmla="*/ 92365 h 439"/>
                <a:gd name="T28" fmla="*/ 159286 w 509"/>
                <a:gd name="T29" fmla="*/ 82341 h 439"/>
                <a:gd name="T30" fmla="*/ 152531 w 509"/>
                <a:gd name="T31" fmla="*/ 79835 h 439"/>
                <a:gd name="T32" fmla="*/ 142576 w 509"/>
                <a:gd name="T33" fmla="*/ 83415 h 439"/>
                <a:gd name="T34" fmla="*/ 142576 w 509"/>
                <a:gd name="T35" fmla="*/ 73748 h 439"/>
                <a:gd name="T36" fmla="*/ 152887 w 509"/>
                <a:gd name="T37" fmla="*/ 76970 h 439"/>
                <a:gd name="T38" fmla="*/ 159286 w 509"/>
                <a:gd name="T39" fmla="*/ 75538 h 439"/>
                <a:gd name="T40" fmla="*/ 167464 w 509"/>
                <a:gd name="T41" fmla="*/ 64798 h 439"/>
                <a:gd name="T42" fmla="*/ 168886 w 509"/>
                <a:gd name="T43" fmla="*/ 50836 h 439"/>
                <a:gd name="T44" fmla="*/ 159286 w 509"/>
                <a:gd name="T45" fmla="*/ 37232 h 439"/>
                <a:gd name="T46" fmla="*/ 157864 w 509"/>
                <a:gd name="T47" fmla="*/ 23628 h 439"/>
                <a:gd name="T48" fmla="*/ 153953 w 509"/>
                <a:gd name="T49" fmla="*/ 21122 h 439"/>
                <a:gd name="T50" fmla="*/ 139020 w 509"/>
                <a:gd name="T51" fmla="*/ 20048 h 439"/>
                <a:gd name="T52" fmla="*/ 123020 w 509"/>
                <a:gd name="T53" fmla="*/ 11814 h 439"/>
                <a:gd name="T54" fmla="*/ 105954 w 509"/>
                <a:gd name="T55" fmla="*/ 11814 h 439"/>
                <a:gd name="T56" fmla="*/ 94576 w 509"/>
                <a:gd name="T57" fmla="*/ 18974 h 439"/>
                <a:gd name="T58" fmla="*/ 91732 w 509"/>
                <a:gd name="T59" fmla="*/ 25060 h 439"/>
                <a:gd name="T60" fmla="*/ 96354 w 509"/>
                <a:gd name="T61" fmla="*/ 33294 h 439"/>
                <a:gd name="T62" fmla="*/ 84976 w 509"/>
                <a:gd name="T63" fmla="*/ 33294 h 439"/>
                <a:gd name="T64" fmla="*/ 88176 w 509"/>
                <a:gd name="T65" fmla="*/ 24702 h 439"/>
                <a:gd name="T66" fmla="*/ 86043 w 509"/>
                <a:gd name="T67" fmla="*/ 18974 h 439"/>
                <a:gd name="T68" fmla="*/ 74666 w 509"/>
                <a:gd name="T69" fmla="*/ 11814 h 439"/>
                <a:gd name="T70" fmla="*/ 58310 w 509"/>
                <a:gd name="T71" fmla="*/ 11814 h 439"/>
                <a:gd name="T72" fmla="*/ 43022 w 509"/>
                <a:gd name="T73" fmla="*/ 20048 h 439"/>
                <a:gd name="T74" fmla="*/ 27377 w 509"/>
                <a:gd name="T75" fmla="*/ 21122 h 439"/>
                <a:gd name="T76" fmla="*/ 2133 w 509"/>
                <a:gd name="T77" fmla="*/ 5012 h 439"/>
                <a:gd name="T78" fmla="*/ 12444 w 509"/>
                <a:gd name="T79" fmla="*/ 7160 h 439"/>
                <a:gd name="T80" fmla="*/ 27377 w 509"/>
                <a:gd name="T81" fmla="*/ 8592 h 439"/>
                <a:gd name="T82" fmla="*/ 50133 w 509"/>
                <a:gd name="T83" fmla="*/ 2148 h 439"/>
                <a:gd name="T84" fmla="*/ 71466 w 509"/>
                <a:gd name="T85" fmla="*/ 2148 h 439"/>
                <a:gd name="T86" fmla="*/ 83554 w 509"/>
                <a:gd name="T87" fmla="*/ 8950 h 439"/>
                <a:gd name="T88" fmla="*/ 93154 w 509"/>
                <a:gd name="T89" fmla="*/ 13604 h 439"/>
                <a:gd name="T90" fmla="*/ 103465 w 509"/>
                <a:gd name="T91" fmla="*/ 5012 h 439"/>
                <a:gd name="T92" fmla="*/ 120176 w 509"/>
                <a:gd name="T93" fmla="*/ 358 h 439"/>
                <a:gd name="T94" fmla="*/ 142220 w 509"/>
                <a:gd name="T95" fmla="*/ 6444 h 439"/>
                <a:gd name="T96" fmla="*/ 162842 w 509"/>
                <a:gd name="T97" fmla="*/ 8234 h 439"/>
                <a:gd name="T98" fmla="*/ 173153 w 509"/>
                <a:gd name="T99" fmla="*/ 4296 h 439"/>
                <a:gd name="T100" fmla="*/ 179197 w 509"/>
                <a:gd name="T101" fmla="*/ 2148 h 439"/>
                <a:gd name="T102" fmla="*/ 173864 w 509"/>
                <a:gd name="T103" fmla="*/ 11456 h 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9"/>
                <a:gd name="T157" fmla="*/ 0 h 439"/>
                <a:gd name="T158" fmla="*/ 509 w 509"/>
                <a:gd name="T159" fmla="*/ 439 h 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9" h="439">
                  <a:moveTo>
                    <a:pt x="483" y="53"/>
                  </a:moveTo>
                  <a:lnTo>
                    <a:pt x="481" y="66"/>
                  </a:lnTo>
                  <a:lnTo>
                    <a:pt x="484" y="81"/>
                  </a:lnTo>
                  <a:lnTo>
                    <a:pt x="489" y="95"/>
                  </a:lnTo>
                  <a:lnTo>
                    <a:pt x="497" y="108"/>
                  </a:lnTo>
                  <a:lnTo>
                    <a:pt x="502" y="120"/>
                  </a:lnTo>
                  <a:lnTo>
                    <a:pt x="508" y="134"/>
                  </a:lnTo>
                  <a:lnTo>
                    <a:pt x="509" y="149"/>
                  </a:lnTo>
                  <a:lnTo>
                    <a:pt x="508" y="164"/>
                  </a:lnTo>
                  <a:lnTo>
                    <a:pt x="502" y="173"/>
                  </a:lnTo>
                  <a:lnTo>
                    <a:pt x="498" y="182"/>
                  </a:lnTo>
                  <a:lnTo>
                    <a:pt x="493" y="189"/>
                  </a:lnTo>
                  <a:lnTo>
                    <a:pt x="488" y="197"/>
                  </a:lnTo>
                  <a:lnTo>
                    <a:pt x="480" y="203"/>
                  </a:lnTo>
                  <a:lnTo>
                    <a:pt x="472" y="208"/>
                  </a:lnTo>
                  <a:lnTo>
                    <a:pt x="463" y="214"/>
                  </a:lnTo>
                  <a:lnTo>
                    <a:pt x="455" y="221"/>
                  </a:lnTo>
                  <a:lnTo>
                    <a:pt x="463" y="225"/>
                  </a:lnTo>
                  <a:lnTo>
                    <a:pt x="472" y="231"/>
                  </a:lnTo>
                  <a:lnTo>
                    <a:pt x="480" y="236"/>
                  </a:lnTo>
                  <a:lnTo>
                    <a:pt x="488" y="243"/>
                  </a:lnTo>
                  <a:lnTo>
                    <a:pt x="493" y="250"/>
                  </a:lnTo>
                  <a:lnTo>
                    <a:pt x="498" y="258"/>
                  </a:lnTo>
                  <a:lnTo>
                    <a:pt x="502" y="266"/>
                  </a:lnTo>
                  <a:lnTo>
                    <a:pt x="508" y="276"/>
                  </a:lnTo>
                  <a:lnTo>
                    <a:pt x="509" y="289"/>
                  </a:lnTo>
                  <a:lnTo>
                    <a:pt x="509" y="304"/>
                  </a:lnTo>
                  <a:lnTo>
                    <a:pt x="504" y="317"/>
                  </a:lnTo>
                  <a:lnTo>
                    <a:pt x="498" y="331"/>
                  </a:lnTo>
                  <a:lnTo>
                    <a:pt x="492" y="343"/>
                  </a:lnTo>
                  <a:lnTo>
                    <a:pt x="487" y="357"/>
                  </a:lnTo>
                  <a:lnTo>
                    <a:pt x="483" y="370"/>
                  </a:lnTo>
                  <a:lnTo>
                    <a:pt x="483" y="386"/>
                  </a:lnTo>
                  <a:lnTo>
                    <a:pt x="483" y="393"/>
                  </a:lnTo>
                  <a:lnTo>
                    <a:pt x="484" y="400"/>
                  </a:lnTo>
                  <a:lnTo>
                    <a:pt x="485" y="405"/>
                  </a:lnTo>
                  <a:lnTo>
                    <a:pt x="488" y="412"/>
                  </a:lnTo>
                  <a:lnTo>
                    <a:pt x="489" y="418"/>
                  </a:lnTo>
                  <a:lnTo>
                    <a:pt x="492" y="424"/>
                  </a:lnTo>
                  <a:lnTo>
                    <a:pt x="494" y="431"/>
                  </a:lnTo>
                  <a:lnTo>
                    <a:pt x="498" y="439"/>
                  </a:lnTo>
                  <a:lnTo>
                    <a:pt x="450" y="386"/>
                  </a:lnTo>
                  <a:lnTo>
                    <a:pt x="446" y="379"/>
                  </a:lnTo>
                  <a:lnTo>
                    <a:pt x="443" y="373"/>
                  </a:lnTo>
                  <a:lnTo>
                    <a:pt x="440" y="365"/>
                  </a:lnTo>
                  <a:lnTo>
                    <a:pt x="440" y="358"/>
                  </a:lnTo>
                  <a:lnTo>
                    <a:pt x="440" y="346"/>
                  </a:lnTo>
                  <a:lnTo>
                    <a:pt x="444" y="335"/>
                  </a:lnTo>
                  <a:lnTo>
                    <a:pt x="450" y="325"/>
                  </a:lnTo>
                  <a:lnTo>
                    <a:pt x="458" y="316"/>
                  </a:lnTo>
                  <a:lnTo>
                    <a:pt x="464" y="306"/>
                  </a:lnTo>
                  <a:lnTo>
                    <a:pt x="472" y="297"/>
                  </a:lnTo>
                  <a:lnTo>
                    <a:pt x="476" y="286"/>
                  </a:lnTo>
                  <a:lnTo>
                    <a:pt x="479" y="276"/>
                  </a:lnTo>
                  <a:lnTo>
                    <a:pt x="475" y="267"/>
                  </a:lnTo>
                  <a:lnTo>
                    <a:pt x="472" y="258"/>
                  </a:lnTo>
                  <a:lnTo>
                    <a:pt x="467" y="249"/>
                  </a:lnTo>
                  <a:lnTo>
                    <a:pt x="462" y="242"/>
                  </a:lnTo>
                  <a:lnTo>
                    <a:pt x="455" y="234"/>
                  </a:lnTo>
                  <a:lnTo>
                    <a:pt x="448" y="230"/>
                  </a:lnTo>
                  <a:lnTo>
                    <a:pt x="443" y="225"/>
                  </a:lnTo>
                  <a:lnTo>
                    <a:pt x="440" y="225"/>
                  </a:lnTo>
                  <a:lnTo>
                    <a:pt x="435" y="222"/>
                  </a:lnTo>
                  <a:lnTo>
                    <a:pt x="429" y="223"/>
                  </a:lnTo>
                  <a:lnTo>
                    <a:pt x="421" y="226"/>
                  </a:lnTo>
                  <a:lnTo>
                    <a:pt x="414" y="231"/>
                  </a:lnTo>
                  <a:lnTo>
                    <a:pt x="406" y="233"/>
                  </a:lnTo>
                  <a:lnTo>
                    <a:pt x="401" y="233"/>
                  </a:lnTo>
                  <a:lnTo>
                    <a:pt x="396" y="229"/>
                  </a:lnTo>
                  <a:lnTo>
                    <a:pt x="396" y="221"/>
                  </a:lnTo>
                  <a:lnTo>
                    <a:pt x="396" y="209"/>
                  </a:lnTo>
                  <a:lnTo>
                    <a:pt x="401" y="206"/>
                  </a:lnTo>
                  <a:lnTo>
                    <a:pt x="408" y="205"/>
                  </a:lnTo>
                  <a:lnTo>
                    <a:pt x="416" y="208"/>
                  </a:lnTo>
                  <a:lnTo>
                    <a:pt x="422" y="212"/>
                  </a:lnTo>
                  <a:lnTo>
                    <a:pt x="430" y="215"/>
                  </a:lnTo>
                  <a:lnTo>
                    <a:pt x="435" y="217"/>
                  </a:lnTo>
                  <a:lnTo>
                    <a:pt x="440" y="216"/>
                  </a:lnTo>
                  <a:lnTo>
                    <a:pt x="443" y="214"/>
                  </a:lnTo>
                  <a:lnTo>
                    <a:pt x="448" y="211"/>
                  </a:lnTo>
                  <a:lnTo>
                    <a:pt x="454" y="204"/>
                  </a:lnTo>
                  <a:lnTo>
                    <a:pt x="460" y="198"/>
                  </a:lnTo>
                  <a:lnTo>
                    <a:pt x="465" y="189"/>
                  </a:lnTo>
                  <a:lnTo>
                    <a:pt x="471" y="181"/>
                  </a:lnTo>
                  <a:lnTo>
                    <a:pt x="475" y="171"/>
                  </a:lnTo>
                  <a:lnTo>
                    <a:pt x="479" y="164"/>
                  </a:lnTo>
                  <a:lnTo>
                    <a:pt x="479" y="152"/>
                  </a:lnTo>
                  <a:lnTo>
                    <a:pt x="475" y="142"/>
                  </a:lnTo>
                  <a:lnTo>
                    <a:pt x="468" y="132"/>
                  </a:lnTo>
                  <a:lnTo>
                    <a:pt x="463" y="123"/>
                  </a:lnTo>
                  <a:lnTo>
                    <a:pt x="455" y="113"/>
                  </a:lnTo>
                  <a:lnTo>
                    <a:pt x="448" y="104"/>
                  </a:lnTo>
                  <a:lnTo>
                    <a:pt x="443" y="92"/>
                  </a:lnTo>
                  <a:lnTo>
                    <a:pt x="443" y="81"/>
                  </a:lnTo>
                  <a:lnTo>
                    <a:pt x="443" y="72"/>
                  </a:lnTo>
                  <a:lnTo>
                    <a:pt x="444" y="66"/>
                  </a:lnTo>
                  <a:lnTo>
                    <a:pt x="446" y="60"/>
                  </a:lnTo>
                  <a:lnTo>
                    <a:pt x="450" y="55"/>
                  </a:lnTo>
                  <a:lnTo>
                    <a:pt x="440" y="56"/>
                  </a:lnTo>
                  <a:lnTo>
                    <a:pt x="433" y="59"/>
                  </a:lnTo>
                  <a:lnTo>
                    <a:pt x="425" y="60"/>
                  </a:lnTo>
                  <a:lnTo>
                    <a:pt x="417" y="62"/>
                  </a:lnTo>
                  <a:lnTo>
                    <a:pt x="402" y="60"/>
                  </a:lnTo>
                  <a:lnTo>
                    <a:pt x="391" y="56"/>
                  </a:lnTo>
                  <a:lnTo>
                    <a:pt x="379" y="51"/>
                  </a:lnTo>
                  <a:lnTo>
                    <a:pt x="368" y="45"/>
                  </a:lnTo>
                  <a:lnTo>
                    <a:pt x="356" y="38"/>
                  </a:lnTo>
                  <a:lnTo>
                    <a:pt x="346" y="33"/>
                  </a:lnTo>
                  <a:lnTo>
                    <a:pt x="333" y="28"/>
                  </a:lnTo>
                  <a:lnTo>
                    <a:pt x="319" y="28"/>
                  </a:lnTo>
                  <a:lnTo>
                    <a:pt x="309" y="29"/>
                  </a:lnTo>
                  <a:lnTo>
                    <a:pt x="298" y="33"/>
                  </a:lnTo>
                  <a:lnTo>
                    <a:pt x="288" y="37"/>
                  </a:lnTo>
                  <a:lnTo>
                    <a:pt x="280" y="43"/>
                  </a:lnTo>
                  <a:lnTo>
                    <a:pt x="271" y="47"/>
                  </a:lnTo>
                  <a:lnTo>
                    <a:pt x="266" y="53"/>
                  </a:lnTo>
                  <a:lnTo>
                    <a:pt x="260" y="57"/>
                  </a:lnTo>
                  <a:lnTo>
                    <a:pt x="260" y="61"/>
                  </a:lnTo>
                  <a:lnTo>
                    <a:pt x="256" y="63"/>
                  </a:lnTo>
                  <a:lnTo>
                    <a:pt x="258" y="70"/>
                  </a:lnTo>
                  <a:lnTo>
                    <a:pt x="262" y="75"/>
                  </a:lnTo>
                  <a:lnTo>
                    <a:pt x="267" y="82"/>
                  </a:lnTo>
                  <a:lnTo>
                    <a:pt x="270" y="88"/>
                  </a:lnTo>
                  <a:lnTo>
                    <a:pt x="271" y="93"/>
                  </a:lnTo>
                  <a:lnTo>
                    <a:pt x="266" y="97"/>
                  </a:lnTo>
                  <a:lnTo>
                    <a:pt x="256" y="99"/>
                  </a:lnTo>
                  <a:lnTo>
                    <a:pt x="245" y="97"/>
                  </a:lnTo>
                  <a:lnTo>
                    <a:pt x="239" y="93"/>
                  </a:lnTo>
                  <a:lnTo>
                    <a:pt x="238" y="88"/>
                  </a:lnTo>
                  <a:lnTo>
                    <a:pt x="242" y="82"/>
                  </a:lnTo>
                  <a:lnTo>
                    <a:pt x="245" y="75"/>
                  </a:lnTo>
                  <a:lnTo>
                    <a:pt x="248" y="69"/>
                  </a:lnTo>
                  <a:lnTo>
                    <a:pt x="250" y="63"/>
                  </a:lnTo>
                  <a:lnTo>
                    <a:pt x="248" y="61"/>
                  </a:lnTo>
                  <a:lnTo>
                    <a:pt x="246" y="57"/>
                  </a:lnTo>
                  <a:lnTo>
                    <a:pt x="242" y="53"/>
                  </a:lnTo>
                  <a:lnTo>
                    <a:pt x="235" y="47"/>
                  </a:lnTo>
                  <a:lnTo>
                    <a:pt x="229" y="43"/>
                  </a:lnTo>
                  <a:lnTo>
                    <a:pt x="220" y="37"/>
                  </a:lnTo>
                  <a:lnTo>
                    <a:pt x="210" y="33"/>
                  </a:lnTo>
                  <a:lnTo>
                    <a:pt x="200" y="29"/>
                  </a:lnTo>
                  <a:lnTo>
                    <a:pt x="191" y="28"/>
                  </a:lnTo>
                  <a:lnTo>
                    <a:pt x="176" y="28"/>
                  </a:lnTo>
                  <a:lnTo>
                    <a:pt x="164" y="33"/>
                  </a:lnTo>
                  <a:lnTo>
                    <a:pt x="152" y="37"/>
                  </a:lnTo>
                  <a:lnTo>
                    <a:pt x="143" y="44"/>
                  </a:lnTo>
                  <a:lnTo>
                    <a:pt x="131" y="50"/>
                  </a:lnTo>
                  <a:lnTo>
                    <a:pt x="121" y="56"/>
                  </a:lnTo>
                  <a:lnTo>
                    <a:pt x="108" y="60"/>
                  </a:lnTo>
                  <a:lnTo>
                    <a:pt x="96" y="62"/>
                  </a:lnTo>
                  <a:lnTo>
                    <a:pt x="85" y="60"/>
                  </a:lnTo>
                  <a:lnTo>
                    <a:pt x="77" y="59"/>
                  </a:lnTo>
                  <a:lnTo>
                    <a:pt x="68" y="56"/>
                  </a:lnTo>
                  <a:lnTo>
                    <a:pt x="60" y="55"/>
                  </a:lnTo>
                  <a:lnTo>
                    <a:pt x="0" y="12"/>
                  </a:lnTo>
                  <a:lnTo>
                    <a:pt x="6" y="14"/>
                  </a:lnTo>
                  <a:lnTo>
                    <a:pt x="14" y="16"/>
                  </a:lnTo>
                  <a:lnTo>
                    <a:pt x="21" y="18"/>
                  </a:lnTo>
                  <a:lnTo>
                    <a:pt x="29" y="20"/>
                  </a:lnTo>
                  <a:lnTo>
                    <a:pt x="35" y="20"/>
                  </a:lnTo>
                  <a:lnTo>
                    <a:pt x="43" y="23"/>
                  </a:lnTo>
                  <a:lnTo>
                    <a:pt x="51" y="23"/>
                  </a:lnTo>
                  <a:lnTo>
                    <a:pt x="60" y="25"/>
                  </a:lnTo>
                  <a:lnTo>
                    <a:pt x="77" y="24"/>
                  </a:lnTo>
                  <a:lnTo>
                    <a:pt x="95" y="21"/>
                  </a:lnTo>
                  <a:lnTo>
                    <a:pt x="110" y="17"/>
                  </a:lnTo>
                  <a:lnTo>
                    <a:pt x="126" y="12"/>
                  </a:lnTo>
                  <a:lnTo>
                    <a:pt x="141" y="6"/>
                  </a:lnTo>
                  <a:lnTo>
                    <a:pt x="156" y="2"/>
                  </a:lnTo>
                  <a:lnTo>
                    <a:pt x="172" y="0"/>
                  </a:lnTo>
                  <a:lnTo>
                    <a:pt x="191" y="3"/>
                  </a:lnTo>
                  <a:lnTo>
                    <a:pt x="201" y="6"/>
                  </a:lnTo>
                  <a:lnTo>
                    <a:pt x="212" y="9"/>
                  </a:lnTo>
                  <a:lnTo>
                    <a:pt x="220" y="14"/>
                  </a:lnTo>
                  <a:lnTo>
                    <a:pt x="229" y="19"/>
                  </a:lnTo>
                  <a:lnTo>
                    <a:pt x="235" y="25"/>
                  </a:lnTo>
                  <a:lnTo>
                    <a:pt x="243" y="32"/>
                  </a:lnTo>
                  <a:lnTo>
                    <a:pt x="250" y="38"/>
                  </a:lnTo>
                  <a:lnTo>
                    <a:pt x="256" y="48"/>
                  </a:lnTo>
                  <a:lnTo>
                    <a:pt x="262" y="38"/>
                  </a:lnTo>
                  <a:lnTo>
                    <a:pt x="268" y="32"/>
                  </a:lnTo>
                  <a:lnTo>
                    <a:pt x="275" y="25"/>
                  </a:lnTo>
                  <a:lnTo>
                    <a:pt x="283" y="19"/>
                  </a:lnTo>
                  <a:lnTo>
                    <a:pt x="291" y="14"/>
                  </a:lnTo>
                  <a:lnTo>
                    <a:pt x="300" y="9"/>
                  </a:lnTo>
                  <a:lnTo>
                    <a:pt x="309" y="6"/>
                  </a:lnTo>
                  <a:lnTo>
                    <a:pt x="321" y="3"/>
                  </a:lnTo>
                  <a:lnTo>
                    <a:pt x="338" y="1"/>
                  </a:lnTo>
                  <a:lnTo>
                    <a:pt x="355" y="3"/>
                  </a:lnTo>
                  <a:lnTo>
                    <a:pt x="369" y="7"/>
                  </a:lnTo>
                  <a:lnTo>
                    <a:pt x="385" y="14"/>
                  </a:lnTo>
                  <a:lnTo>
                    <a:pt x="400" y="18"/>
                  </a:lnTo>
                  <a:lnTo>
                    <a:pt x="416" y="24"/>
                  </a:lnTo>
                  <a:lnTo>
                    <a:pt x="431" y="26"/>
                  </a:lnTo>
                  <a:lnTo>
                    <a:pt x="450" y="25"/>
                  </a:lnTo>
                  <a:lnTo>
                    <a:pt x="458" y="23"/>
                  </a:lnTo>
                  <a:lnTo>
                    <a:pt x="465" y="20"/>
                  </a:lnTo>
                  <a:lnTo>
                    <a:pt x="472" y="18"/>
                  </a:lnTo>
                  <a:lnTo>
                    <a:pt x="480" y="16"/>
                  </a:lnTo>
                  <a:lnTo>
                    <a:pt x="487" y="12"/>
                  </a:lnTo>
                  <a:lnTo>
                    <a:pt x="493" y="9"/>
                  </a:lnTo>
                  <a:lnTo>
                    <a:pt x="501" y="5"/>
                  </a:lnTo>
                  <a:lnTo>
                    <a:pt x="509" y="0"/>
                  </a:lnTo>
                  <a:lnTo>
                    <a:pt x="504" y="6"/>
                  </a:lnTo>
                  <a:lnTo>
                    <a:pt x="500" y="12"/>
                  </a:lnTo>
                  <a:lnTo>
                    <a:pt x="496" y="19"/>
                  </a:lnTo>
                  <a:lnTo>
                    <a:pt x="493" y="26"/>
                  </a:lnTo>
                  <a:lnTo>
                    <a:pt x="489" y="32"/>
                  </a:lnTo>
                  <a:lnTo>
                    <a:pt x="487" y="38"/>
                  </a:lnTo>
                  <a:lnTo>
                    <a:pt x="484" y="45"/>
                  </a:lnTo>
                  <a:lnTo>
                    <a:pt x="483" y="53"/>
                  </a:lnTo>
                  <a:close/>
                </a:path>
              </a:pathLst>
            </a:custGeom>
            <a:solidFill>
              <a:srgbClr val="000000"/>
            </a:solidFill>
            <a:ln w="9525">
              <a:noFill/>
              <a:round/>
              <a:headEnd/>
              <a:tailEnd/>
            </a:ln>
          </p:spPr>
          <p:txBody>
            <a:bodyPr/>
            <a:lstStyle/>
            <a:p>
              <a:endParaRPr lang="en-US"/>
            </a:p>
          </p:txBody>
        </p:sp>
        <p:sp>
          <p:nvSpPr>
            <p:cNvPr id="35" name="Freeform 31"/>
            <p:cNvSpPr>
              <a:spLocks/>
            </p:cNvSpPr>
            <p:nvPr/>
          </p:nvSpPr>
          <p:spPr bwMode="auto">
            <a:xfrm>
              <a:off x="1192213" y="958850"/>
              <a:ext cx="184150" cy="34925"/>
            </a:xfrm>
            <a:custGeom>
              <a:avLst/>
              <a:gdLst>
                <a:gd name="T0" fmla="*/ 2518 w 512"/>
                <a:gd name="T1" fmla="*/ 4939 h 99"/>
                <a:gd name="T2" fmla="*/ 7553 w 512"/>
                <a:gd name="T3" fmla="*/ 6350 h 99"/>
                <a:gd name="T4" fmla="*/ 12948 w 512"/>
                <a:gd name="T5" fmla="*/ 7056 h 99"/>
                <a:gd name="T6" fmla="*/ 18343 w 512"/>
                <a:gd name="T7" fmla="*/ 8114 h 99"/>
                <a:gd name="T8" fmla="*/ 28054 w 512"/>
                <a:gd name="T9" fmla="*/ 8467 h 99"/>
                <a:gd name="T10" fmla="*/ 39923 w 512"/>
                <a:gd name="T11" fmla="*/ 5997 h 99"/>
                <a:gd name="T12" fmla="*/ 50713 w 512"/>
                <a:gd name="T13" fmla="*/ 2117 h 99"/>
                <a:gd name="T14" fmla="*/ 62223 w 512"/>
                <a:gd name="T15" fmla="*/ 0 h 99"/>
                <a:gd name="T16" fmla="*/ 72293 w 512"/>
                <a:gd name="T17" fmla="*/ 2117 h 99"/>
                <a:gd name="T18" fmla="*/ 79127 w 512"/>
                <a:gd name="T19" fmla="*/ 4939 h 99"/>
                <a:gd name="T20" fmla="*/ 84882 w 512"/>
                <a:gd name="T21" fmla="*/ 8819 h 99"/>
                <a:gd name="T22" fmla="*/ 89557 w 512"/>
                <a:gd name="T23" fmla="*/ 13406 h 99"/>
                <a:gd name="T24" fmla="*/ 94233 w 512"/>
                <a:gd name="T25" fmla="*/ 13406 h 99"/>
                <a:gd name="T26" fmla="*/ 98909 w 512"/>
                <a:gd name="T27" fmla="*/ 8819 h 99"/>
                <a:gd name="T28" fmla="*/ 104663 w 512"/>
                <a:gd name="T29" fmla="*/ 4939 h 99"/>
                <a:gd name="T30" fmla="*/ 111137 w 512"/>
                <a:gd name="T31" fmla="*/ 2117 h 99"/>
                <a:gd name="T32" fmla="*/ 121208 w 512"/>
                <a:gd name="T33" fmla="*/ 0 h 99"/>
                <a:gd name="T34" fmla="*/ 133077 w 512"/>
                <a:gd name="T35" fmla="*/ 2117 h 99"/>
                <a:gd name="T36" fmla="*/ 143867 w 512"/>
                <a:gd name="T37" fmla="*/ 5644 h 99"/>
                <a:gd name="T38" fmla="*/ 155377 w 512"/>
                <a:gd name="T39" fmla="*/ 8467 h 99"/>
                <a:gd name="T40" fmla="*/ 164728 w 512"/>
                <a:gd name="T41" fmla="*/ 8114 h 99"/>
                <a:gd name="T42" fmla="*/ 169763 w 512"/>
                <a:gd name="T43" fmla="*/ 7056 h 99"/>
                <a:gd name="T44" fmla="*/ 175158 w 512"/>
                <a:gd name="T45" fmla="*/ 6350 h 99"/>
                <a:gd name="T46" fmla="*/ 180913 w 512"/>
                <a:gd name="T47" fmla="*/ 4939 h 99"/>
                <a:gd name="T48" fmla="*/ 161851 w 512"/>
                <a:gd name="T49" fmla="*/ 19403 h 99"/>
                <a:gd name="T50" fmla="*/ 156096 w 512"/>
                <a:gd name="T51" fmla="*/ 20814 h 99"/>
                <a:gd name="T52" fmla="*/ 149982 w 512"/>
                <a:gd name="T53" fmla="*/ 21872 h 99"/>
                <a:gd name="T54" fmla="*/ 140630 w 512"/>
                <a:gd name="T55" fmla="*/ 19756 h 99"/>
                <a:gd name="T56" fmla="*/ 132358 w 512"/>
                <a:gd name="T57" fmla="*/ 15875 h 99"/>
                <a:gd name="T58" fmla="*/ 124445 w 512"/>
                <a:gd name="T59" fmla="*/ 11642 h 99"/>
                <a:gd name="T60" fmla="*/ 115453 w 512"/>
                <a:gd name="T61" fmla="*/ 9878 h 99"/>
                <a:gd name="T62" fmla="*/ 107900 w 512"/>
                <a:gd name="T63" fmla="*/ 11642 h 99"/>
                <a:gd name="T64" fmla="*/ 101426 w 512"/>
                <a:gd name="T65" fmla="*/ 15169 h 99"/>
                <a:gd name="T66" fmla="*/ 96031 w 512"/>
                <a:gd name="T67" fmla="*/ 18697 h 99"/>
                <a:gd name="T68" fmla="*/ 94233 w 512"/>
                <a:gd name="T69" fmla="*/ 21519 h 99"/>
                <a:gd name="T70" fmla="*/ 93154 w 512"/>
                <a:gd name="T71" fmla="*/ 24694 h 99"/>
                <a:gd name="T72" fmla="*/ 96751 w 512"/>
                <a:gd name="T73" fmla="*/ 29281 h 99"/>
                <a:gd name="T74" fmla="*/ 97470 w 512"/>
                <a:gd name="T75" fmla="*/ 33514 h 99"/>
                <a:gd name="T76" fmla="*/ 92435 w 512"/>
                <a:gd name="T77" fmla="*/ 34925 h 99"/>
                <a:gd name="T78" fmla="*/ 86320 w 512"/>
                <a:gd name="T79" fmla="*/ 32808 h 99"/>
                <a:gd name="T80" fmla="*/ 87040 w 512"/>
                <a:gd name="T81" fmla="*/ 28928 h 99"/>
                <a:gd name="T82" fmla="*/ 89917 w 512"/>
                <a:gd name="T83" fmla="*/ 24342 h 99"/>
                <a:gd name="T84" fmla="*/ 90277 w 512"/>
                <a:gd name="T85" fmla="*/ 21519 h 99"/>
                <a:gd name="T86" fmla="*/ 88119 w 512"/>
                <a:gd name="T87" fmla="*/ 19050 h 99"/>
                <a:gd name="T88" fmla="*/ 82724 w 512"/>
                <a:gd name="T89" fmla="*/ 15522 h 99"/>
                <a:gd name="T90" fmla="*/ 75890 w 512"/>
                <a:gd name="T91" fmla="*/ 11994 h 99"/>
                <a:gd name="T92" fmla="*/ 68697 w 512"/>
                <a:gd name="T93" fmla="*/ 9878 h 99"/>
                <a:gd name="T94" fmla="*/ 59345 w 512"/>
                <a:gd name="T95" fmla="*/ 10583 h 99"/>
                <a:gd name="T96" fmla="*/ 51073 w 512"/>
                <a:gd name="T97" fmla="*/ 15169 h 99"/>
                <a:gd name="T98" fmla="*/ 43160 w 512"/>
                <a:gd name="T99" fmla="*/ 19403 h 99"/>
                <a:gd name="T100" fmla="*/ 33809 w 512"/>
                <a:gd name="T101" fmla="*/ 21519 h 99"/>
                <a:gd name="T102" fmla="*/ 27335 w 512"/>
                <a:gd name="T103" fmla="*/ 20108 h 99"/>
                <a:gd name="T104" fmla="*/ 22659 w 512"/>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9"/>
                <a:gd name="T161" fmla="*/ 512 w 512"/>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9">
                  <a:moveTo>
                    <a:pt x="0" y="12"/>
                  </a:moveTo>
                  <a:lnTo>
                    <a:pt x="7" y="14"/>
                  </a:lnTo>
                  <a:lnTo>
                    <a:pt x="15" y="16"/>
                  </a:lnTo>
                  <a:lnTo>
                    <a:pt x="21" y="18"/>
                  </a:lnTo>
                  <a:lnTo>
                    <a:pt x="29" y="20"/>
                  </a:lnTo>
                  <a:lnTo>
                    <a:pt x="36" y="20"/>
                  </a:lnTo>
                  <a:lnTo>
                    <a:pt x="44" y="23"/>
                  </a:lnTo>
                  <a:lnTo>
                    <a:pt x="51" y="23"/>
                  </a:lnTo>
                  <a:lnTo>
                    <a:pt x="61" y="25"/>
                  </a:lnTo>
                  <a:lnTo>
                    <a:pt x="78" y="24"/>
                  </a:lnTo>
                  <a:lnTo>
                    <a:pt x="95" y="21"/>
                  </a:lnTo>
                  <a:lnTo>
                    <a:pt x="111" y="17"/>
                  </a:lnTo>
                  <a:lnTo>
                    <a:pt x="126" y="12"/>
                  </a:lnTo>
                  <a:lnTo>
                    <a:pt x="141" y="6"/>
                  </a:lnTo>
                  <a:lnTo>
                    <a:pt x="157" y="2"/>
                  </a:lnTo>
                  <a:lnTo>
                    <a:pt x="173" y="0"/>
                  </a:lnTo>
                  <a:lnTo>
                    <a:pt x="191" y="3"/>
                  </a:lnTo>
                  <a:lnTo>
                    <a:pt x="201" y="6"/>
                  </a:lnTo>
                  <a:lnTo>
                    <a:pt x="212" y="9"/>
                  </a:lnTo>
                  <a:lnTo>
                    <a:pt x="220" y="14"/>
                  </a:lnTo>
                  <a:lnTo>
                    <a:pt x="229" y="19"/>
                  </a:lnTo>
                  <a:lnTo>
                    <a:pt x="236" y="25"/>
                  </a:lnTo>
                  <a:lnTo>
                    <a:pt x="242" y="32"/>
                  </a:lnTo>
                  <a:lnTo>
                    <a:pt x="249" y="38"/>
                  </a:lnTo>
                  <a:lnTo>
                    <a:pt x="257" y="48"/>
                  </a:lnTo>
                  <a:lnTo>
                    <a:pt x="262" y="38"/>
                  </a:lnTo>
                  <a:lnTo>
                    <a:pt x="269" y="32"/>
                  </a:lnTo>
                  <a:lnTo>
                    <a:pt x="275" y="25"/>
                  </a:lnTo>
                  <a:lnTo>
                    <a:pt x="283" y="19"/>
                  </a:lnTo>
                  <a:lnTo>
                    <a:pt x="291" y="14"/>
                  </a:lnTo>
                  <a:lnTo>
                    <a:pt x="300" y="9"/>
                  </a:lnTo>
                  <a:lnTo>
                    <a:pt x="309" y="6"/>
                  </a:lnTo>
                  <a:lnTo>
                    <a:pt x="321" y="3"/>
                  </a:lnTo>
                  <a:lnTo>
                    <a:pt x="337" y="0"/>
                  </a:lnTo>
                  <a:lnTo>
                    <a:pt x="354" y="2"/>
                  </a:lnTo>
                  <a:lnTo>
                    <a:pt x="370" y="6"/>
                  </a:lnTo>
                  <a:lnTo>
                    <a:pt x="386" y="11"/>
                  </a:lnTo>
                  <a:lnTo>
                    <a:pt x="400" y="16"/>
                  </a:lnTo>
                  <a:lnTo>
                    <a:pt x="416" y="20"/>
                  </a:lnTo>
                  <a:lnTo>
                    <a:pt x="432" y="24"/>
                  </a:lnTo>
                  <a:lnTo>
                    <a:pt x="450" y="25"/>
                  </a:lnTo>
                  <a:lnTo>
                    <a:pt x="458" y="23"/>
                  </a:lnTo>
                  <a:lnTo>
                    <a:pt x="466" y="23"/>
                  </a:lnTo>
                  <a:lnTo>
                    <a:pt x="472" y="20"/>
                  </a:lnTo>
                  <a:lnTo>
                    <a:pt x="480" y="20"/>
                  </a:lnTo>
                  <a:lnTo>
                    <a:pt x="487" y="18"/>
                  </a:lnTo>
                  <a:lnTo>
                    <a:pt x="495" y="16"/>
                  </a:lnTo>
                  <a:lnTo>
                    <a:pt x="503" y="14"/>
                  </a:lnTo>
                  <a:lnTo>
                    <a:pt x="512" y="12"/>
                  </a:lnTo>
                  <a:lnTo>
                    <a:pt x="450" y="55"/>
                  </a:lnTo>
                  <a:lnTo>
                    <a:pt x="442" y="56"/>
                  </a:lnTo>
                  <a:lnTo>
                    <a:pt x="434" y="59"/>
                  </a:lnTo>
                  <a:lnTo>
                    <a:pt x="425" y="60"/>
                  </a:lnTo>
                  <a:lnTo>
                    <a:pt x="417" y="62"/>
                  </a:lnTo>
                  <a:lnTo>
                    <a:pt x="403" y="60"/>
                  </a:lnTo>
                  <a:lnTo>
                    <a:pt x="391" y="56"/>
                  </a:lnTo>
                  <a:lnTo>
                    <a:pt x="379" y="51"/>
                  </a:lnTo>
                  <a:lnTo>
                    <a:pt x="368" y="45"/>
                  </a:lnTo>
                  <a:lnTo>
                    <a:pt x="357" y="38"/>
                  </a:lnTo>
                  <a:lnTo>
                    <a:pt x="346" y="33"/>
                  </a:lnTo>
                  <a:lnTo>
                    <a:pt x="334" y="28"/>
                  </a:lnTo>
                  <a:lnTo>
                    <a:pt x="321" y="28"/>
                  </a:lnTo>
                  <a:lnTo>
                    <a:pt x="311" y="29"/>
                  </a:lnTo>
                  <a:lnTo>
                    <a:pt x="300" y="33"/>
                  </a:lnTo>
                  <a:lnTo>
                    <a:pt x="290" y="37"/>
                  </a:lnTo>
                  <a:lnTo>
                    <a:pt x="282" y="43"/>
                  </a:lnTo>
                  <a:lnTo>
                    <a:pt x="272" y="47"/>
                  </a:lnTo>
                  <a:lnTo>
                    <a:pt x="267" y="53"/>
                  </a:lnTo>
                  <a:lnTo>
                    <a:pt x="262" y="57"/>
                  </a:lnTo>
                  <a:lnTo>
                    <a:pt x="262" y="61"/>
                  </a:lnTo>
                  <a:lnTo>
                    <a:pt x="258" y="63"/>
                  </a:lnTo>
                  <a:lnTo>
                    <a:pt x="259" y="70"/>
                  </a:lnTo>
                  <a:lnTo>
                    <a:pt x="263" y="75"/>
                  </a:lnTo>
                  <a:lnTo>
                    <a:pt x="269" y="83"/>
                  </a:lnTo>
                  <a:lnTo>
                    <a:pt x="271" y="89"/>
                  </a:lnTo>
                  <a:lnTo>
                    <a:pt x="271" y="95"/>
                  </a:lnTo>
                  <a:lnTo>
                    <a:pt x="266" y="98"/>
                  </a:lnTo>
                  <a:lnTo>
                    <a:pt x="257" y="99"/>
                  </a:lnTo>
                  <a:lnTo>
                    <a:pt x="245" y="97"/>
                  </a:lnTo>
                  <a:lnTo>
                    <a:pt x="240" y="93"/>
                  </a:lnTo>
                  <a:lnTo>
                    <a:pt x="238" y="88"/>
                  </a:lnTo>
                  <a:lnTo>
                    <a:pt x="242" y="82"/>
                  </a:lnTo>
                  <a:lnTo>
                    <a:pt x="246" y="75"/>
                  </a:lnTo>
                  <a:lnTo>
                    <a:pt x="250" y="69"/>
                  </a:lnTo>
                  <a:lnTo>
                    <a:pt x="253" y="63"/>
                  </a:lnTo>
                  <a:lnTo>
                    <a:pt x="251" y="61"/>
                  </a:lnTo>
                  <a:lnTo>
                    <a:pt x="249" y="57"/>
                  </a:lnTo>
                  <a:lnTo>
                    <a:pt x="245" y="54"/>
                  </a:lnTo>
                  <a:lnTo>
                    <a:pt x="237" y="48"/>
                  </a:lnTo>
                  <a:lnTo>
                    <a:pt x="230" y="44"/>
                  </a:lnTo>
                  <a:lnTo>
                    <a:pt x="220" y="38"/>
                  </a:lnTo>
                  <a:lnTo>
                    <a:pt x="211" y="34"/>
                  </a:lnTo>
                  <a:lnTo>
                    <a:pt x="200" y="30"/>
                  </a:lnTo>
                  <a:lnTo>
                    <a:pt x="191" y="28"/>
                  </a:lnTo>
                  <a:lnTo>
                    <a:pt x="176" y="27"/>
                  </a:lnTo>
                  <a:lnTo>
                    <a:pt x="165" y="30"/>
                  </a:lnTo>
                  <a:lnTo>
                    <a:pt x="153" y="36"/>
                  </a:lnTo>
                  <a:lnTo>
                    <a:pt x="142" y="43"/>
                  </a:lnTo>
                  <a:lnTo>
                    <a:pt x="130" y="48"/>
                  </a:lnTo>
                  <a:lnTo>
                    <a:pt x="120" y="55"/>
                  </a:lnTo>
                  <a:lnTo>
                    <a:pt x="107" y="59"/>
                  </a:lnTo>
                  <a:lnTo>
                    <a:pt x="94" y="61"/>
                  </a:lnTo>
                  <a:lnTo>
                    <a:pt x="84" y="59"/>
                  </a:lnTo>
                  <a:lnTo>
                    <a:pt x="76" y="57"/>
                  </a:lnTo>
                  <a:lnTo>
                    <a:pt x="69" y="55"/>
                  </a:lnTo>
                  <a:lnTo>
                    <a:pt x="63" y="55"/>
                  </a:lnTo>
                  <a:lnTo>
                    <a:pt x="0" y="12"/>
                  </a:lnTo>
                  <a:close/>
                </a:path>
              </a:pathLst>
            </a:custGeom>
            <a:solidFill>
              <a:srgbClr val="000000"/>
            </a:solidFill>
            <a:ln w="9525">
              <a:noFill/>
              <a:round/>
              <a:headEnd/>
              <a:tailEnd/>
            </a:ln>
          </p:spPr>
          <p:txBody>
            <a:bodyPr/>
            <a:lstStyle/>
            <a:p>
              <a:endParaRPr lang="en-US"/>
            </a:p>
          </p:txBody>
        </p:sp>
        <p:sp>
          <p:nvSpPr>
            <p:cNvPr id="36" name="Freeform 32"/>
            <p:cNvSpPr>
              <a:spLocks/>
            </p:cNvSpPr>
            <p:nvPr/>
          </p:nvSpPr>
          <p:spPr bwMode="auto">
            <a:xfrm>
              <a:off x="1011238" y="958850"/>
              <a:ext cx="180975" cy="34925"/>
            </a:xfrm>
            <a:custGeom>
              <a:avLst/>
              <a:gdLst>
                <a:gd name="T0" fmla="*/ 2129 w 510"/>
                <a:gd name="T1" fmla="*/ 4939 h 99"/>
                <a:gd name="T2" fmla="*/ 7097 w 510"/>
                <a:gd name="T3" fmla="*/ 6350 h 99"/>
                <a:gd name="T4" fmla="*/ 12065 w 510"/>
                <a:gd name="T5" fmla="*/ 7056 h 99"/>
                <a:gd name="T6" fmla="*/ 17743 w 510"/>
                <a:gd name="T7" fmla="*/ 8114 h 99"/>
                <a:gd name="T8" fmla="*/ 26969 w 510"/>
                <a:gd name="T9" fmla="*/ 8467 h 99"/>
                <a:gd name="T10" fmla="*/ 38679 w 510"/>
                <a:gd name="T11" fmla="*/ 5997 h 99"/>
                <a:gd name="T12" fmla="*/ 49325 w 510"/>
                <a:gd name="T13" fmla="*/ 2117 h 99"/>
                <a:gd name="T14" fmla="*/ 60680 w 510"/>
                <a:gd name="T15" fmla="*/ 0 h 99"/>
                <a:gd name="T16" fmla="*/ 70971 w 510"/>
                <a:gd name="T17" fmla="*/ 2117 h 99"/>
                <a:gd name="T18" fmla="*/ 77358 w 510"/>
                <a:gd name="T19" fmla="*/ 4939 h 99"/>
                <a:gd name="T20" fmla="*/ 83036 w 510"/>
                <a:gd name="T21" fmla="*/ 8819 h 99"/>
                <a:gd name="T22" fmla="*/ 87649 w 510"/>
                <a:gd name="T23" fmla="*/ 13406 h 99"/>
                <a:gd name="T24" fmla="*/ 92262 w 510"/>
                <a:gd name="T25" fmla="*/ 13406 h 99"/>
                <a:gd name="T26" fmla="*/ 96875 w 510"/>
                <a:gd name="T27" fmla="*/ 8819 h 99"/>
                <a:gd name="T28" fmla="*/ 103262 w 510"/>
                <a:gd name="T29" fmla="*/ 4939 h 99"/>
                <a:gd name="T30" fmla="*/ 110004 w 510"/>
                <a:gd name="T31" fmla="*/ 2117 h 99"/>
                <a:gd name="T32" fmla="*/ 119940 w 510"/>
                <a:gd name="T33" fmla="*/ 0 h 99"/>
                <a:gd name="T34" fmla="*/ 130586 w 510"/>
                <a:gd name="T35" fmla="*/ 2117 h 99"/>
                <a:gd name="T36" fmla="*/ 141231 w 510"/>
                <a:gd name="T37" fmla="*/ 5644 h 99"/>
                <a:gd name="T38" fmla="*/ 152587 w 510"/>
                <a:gd name="T39" fmla="*/ 8467 h 99"/>
                <a:gd name="T40" fmla="*/ 161813 w 510"/>
                <a:gd name="T41" fmla="*/ 8114 h 99"/>
                <a:gd name="T42" fmla="*/ 167136 w 510"/>
                <a:gd name="T43" fmla="*/ 7056 h 99"/>
                <a:gd name="T44" fmla="*/ 172104 w 510"/>
                <a:gd name="T45" fmla="*/ 6350 h 99"/>
                <a:gd name="T46" fmla="*/ 177781 w 510"/>
                <a:gd name="T47" fmla="*/ 4939 h 99"/>
                <a:gd name="T48" fmla="*/ 158974 w 510"/>
                <a:gd name="T49" fmla="*/ 19403 h 99"/>
                <a:gd name="T50" fmla="*/ 153651 w 510"/>
                <a:gd name="T51" fmla="*/ 20814 h 99"/>
                <a:gd name="T52" fmla="*/ 147264 w 510"/>
                <a:gd name="T53" fmla="*/ 21872 h 99"/>
                <a:gd name="T54" fmla="*/ 138038 w 510"/>
                <a:gd name="T55" fmla="*/ 19756 h 99"/>
                <a:gd name="T56" fmla="*/ 130231 w 510"/>
                <a:gd name="T57" fmla="*/ 15875 h 99"/>
                <a:gd name="T58" fmla="*/ 122069 w 510"/>
                <a:gd name="T59" fmla="*/ 11642 h 99"/>
                <a:gd name="T60" fmla="*/ 113198 w 510"/>
                <a:gd name="T61" fmla="*/ 9878 h 99"/>
                <a:gd name="T62" fmla="*/ 105746 w 510"/>
                <a:gd name="T63" fmla="*/ 11642 h 99"/>
                <a:gd name="T64" fmla="*/ 99359 w 510"/>
                <a:gd name="T65" fmla="*/ 15169 h 99"/>
                <a:gd name="T66" fmla="*/ 94391 w 510"/>
                <a:gd name="T67" fmla="*/ 18697 h 99"/>
                <a:gd name="T68" fmla="*/ 92262 w 510"/>
                <a:gd name="T69" fmla="*/ 21519 h 99"/>
                <a:gd name="T70" fmla="*/ 91552 w 510"/>
                <a:gd name="T71" fmla="*/ 24694 h 99"/>
                <a:gd name="T72" fmla="*/ 94746 w 510"/>
                <a:gd name="T73" fmla="*/ 29281 h 99"/>
                <a:gd name="T74" fmla="*/ 95455 w 510"/>
                <a:gd name="T75" fmla="*/ 33514 h 99"/>
                <a:gd name="T76" fmla="*/ 90488 w 510"/>
                <a:gd name="T77" fmla="*/ 34925 h 99"/>
                <a:gd name="T78" fmla="*/ 84455 w 510"/>
                <a:gd name="T79" fmla="*/ 32808 h 99"/>
                <a:gd name="T80" fmla="*/ 85874 w 510"/>
                <a:gd name="T81" fmla="*/ 28928 h 99"/>
                <a:gd name="T82" fmla="*/ 88713 w 510"/>
                <a:gd name="T83" fmla="*/ 24342 h 99"/>
                <a:gd name="T84" fmla="*/ 88713 w 510"/>
                <a:gd name="T85" fmla="*/ 21519 h 99"/>
                <a:gd name="T86" fmla="*/ 86229 w 510"/>
                <a:gd name="T87" fmla="*/ 19050 h 99"/>
                <a:gd name="T88" fmla="*/ 81261 w 510"/>
                <a:gd name="T89" fmla="*/ 15522 h 99"/>
                <a:gd name="T90" fmla="*/ 74164 w 510"/>
                <a:gd name="T91" fmla="*/ 11994 h 99"/>
                <a:gd name="T92" fmla="*/ 67067 w 510"/>
                <a:gd name="T93" fmla="*/ 9878 h 99"/>
                <a:gd name="T94" fmla="*/ 57841 w 510"/>
                <a:gd name="T95" fmla="*/ 10583 h 99"/>
                <a:gd name="T96" fmla="*/ 50034 w 510"/>
                <a:gd name="T97" fmla="*/ 15169 h 99"/>
                <a:gd name="T98" fmla="*/ 41873 w 510"/>
                <a:gd name="T99" fmla="*/ 19403 h 99"/>
                <a:gd name="T100" fmla="*/ 33001 w 510"/>
                <a:gd name="T101" fmla="*/ 21519 h 99"/>
                <a:gd name="T102" fmla="*/ 26614 w 510"/>
                <a:gd name="T103" fmla="*/ 20108 h 99"/>
                <a:gd name="T104" fmla="*/ 22001 w 510"/>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
                <a:gd name="T160" fmla="*/ 0 h 99"/>
                <a:gd name="T161" fmla="*/ 510 w 510"/>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 h="99">
                  <a:moveTo>
                    <a:pt x="0" y="12"/>
                  </a:moveTo>
                  <a:lnTo>
                    <a:pt x="6" y="14"/>
                  </a:lnTo>
                  <a:lnTo>
                    <a:pt x="13" y="16"/>
                  </a:lnTo>
                  <a:lnTo>
                    <a:pt x="20" y="18"/>
                  </a:lnTo>
                  <a:lnTo>
                    <a:pt x="27" y="20"/>
                  </a:lnTo>
                  <a:lnTo>
                    <a:pt x="34" y="20"/>
                  </a:lnTo>
                  <a:lnTo>
                    <a:pt x="42" y="23"/>
                  </a:lnTo>
                  <a:lnTo>
                    <a:pt x="50" y="23"/>
                  </a:lnTo>
                  <a:lnTo>
                    <a:pt x="59" y="25"/>
                  </a:lnTo>
                  <a:lnTo>
                    <a:pt x="76" y="24"/>
                  </a:lnTo>
                  <a:lnTo>
                    <a:pt x="93" y="21"/>
                  </a:lnTo>
                  <a:lnTo>
                    <a:pt x="109" y="17"/>
                  </a:lnTo>
                  <a:lnTo>
                    <a:pt x="125" y="12"/>
                  </a:lnTo>
                  <a:lnTo>
                    <a:pt x="139" y="6"/>
                  </a:lnTo>
                  <a:lnTo>
                    <a:pt x="155" y="2"/>
                  </a:lnTo>
                  <a:lnTo>
                    <a:pt x="171" y="0"/>
                  </a:lnTo>
                  <a:lnTo>
                    <a:pt x="189" y="3"/>
                  </a:lnTo>
                  <a:lnTo>
                    <a:pt x="200" y="6"/>
                  </a:lnTo>
                  <a:lnTo>
                    <a:pt x="210" y="9"/>
                  </a:lnTo>
                  <a:lnTo>
                    <a:pt x="218" y="14"/>
                  </a:lnTo>
                  <a:lnTo>
                    <a:pt x="227" y="19"/>
                  </a:lnTo>
                  <a:lnTo>
                    <a:pt x="234" y="25"/>
                  </a:lnTo>
                  <a:lnTo>
                    <a:pt x="241" y="32"/>
                  </a:lnTo>
                  <a:lnTo>
                    <a:pt x="247" y="38"/>
                  </a:lnTo>
                  <a:lnTo>
                    <a:pt x="255" y="48"/>
                  </a:lnTo>
                  <a:lnTo>
                    <a:pt x="260" y="38"/>
                  </a:lnTo>
                  <a:lnTo>
                    <a:pt x="267" y="32"/>
                  </a:lnTo>
                  <a:lnTo>
                    <a:pt x="273" y="25"/>
                  </a:lnTo>
                  <a:lnTo>
                    <a:pt x="283" y="19"/>
                  </a:lnTo>
                  <a:lnTo>
                    <a:pt x="291" y="14"/>
                  </a:lnTo>
                  <a:lnTo>
                    <a:pt x="300" y="9"/>
                  </a:lnTo>
                  <a:lnTo>
                    <a:pt x="310" y="6"/>
                  </a:lnTo>
                  <a:lnTo>
                    <a:pt x="322" y="3"/>
                  </a:lnTo>
                  <a:lnTo>
                    <a:pt x="338" y="0"/>
                  </a:lnTo>
                  <a:lnTo>
                    <a:pt x="354" y="2"/>
                  </a:lnTo>
                  <a:lnTo>
                    <a:pt x="368" y="6"/>
                  </a:lnTo>
                  <a:lnTo>
                    <a:pt x="384" y="11"/>
                  </a:lnTo>
                  <a:lnTo>
                    <a:pt x="398" y="16"/>
                  </a:lnTo>
                  <a:lnTo>
                    <a:pt x="414" y="20"/>
                  </a:lnTo>
                  <a:lnTo>
                    <a:pt x="430" y="24"/>
                  </a:lnTo>
                  <a:lnTo>
                    <a:pt x="448" y="25"/>
                  </a:lnTo>
                  <a:lnTo>
                    <a:pt x="456" y="23"/>
                  </a:lnTo>
                  <a:lnTo>
                    <a:pt x="464" y="23"/>
                  </a:lnTo>
                  <a:lnTo>
                    <a:pt x="471" y="20"/>
                  </a:lnTo>
                  <a:lnTo>
                    <a:pt x="479" y="20"/>
                  </a:lnTo>
                  <a:lnTo>
                    <a:pt x="485" y="18"/>
                  </a:lnTo>
                  <a:lnTo>
                    <a:pt x="493" y="16"/>
                  </a:lnTo>
                  <a:lnTo>
                    <a:pt x="501" y="14"/>
                  </a:lnTo>
                  <a:lnTo>
                    <a:pt x="510" y="12"/>
                  </a:lnTo>
                  <a:lnTo>
                    <a:pt x="448" y="55"/>
                  </a:lnTo>
                  <a:lnTo>
                    <a:pt x="440" y="56"/>
                  </a:lnTo>
                  <a:lnTo>
                    <a:pt x="433" y="59"/>
                  </a:lnTo>
                  <a:lnTo>
                    <a:pt x="423" y="60"/>
                  </a:lnTo>
                  <a:lnTo>
                    <a:pt x="415" y="62"/>
                  </a:lnTo>
                  <a:lnTo>
                    <a:pt x="401" y="60"/>
                  </a:lnTo>
                  <a:lnTo>
                    <a:pt x="389" y="56"/>
                  </a:lnTo>
                  <a:lnTo>
                    <a:pt x="377" y="51"/>
                  </a:lnTo>
                  <a:lnTo>
                    <a:pt x="367" y="45"/>
                  </a:lnTo>
                  <a:lnTo>
                    <a:pt x="355" y="38"/>
                  </a:lnTo>
                  <a:lnTo>
                    <a:pt x="344" y="33"/>
                  </a:lnTo>
                  <a:lnTo>
                    <a:pt x="331" y="28"/>
                  </a:lnTo>
                  <a:lnTo>
                    <a:pt x="319" y="28"/>
                  </a:lnTo>
                  <a:lnTo>
                    <a:pt x="309" y="29"/>
                  </a:lnTo>
                  <a:lnTo>
                    <a:pt x="298" y="33"/>
                  </a:lnTo>
                  <a:lnTo>
                    <a:pt x="288" y="37"/>
                  </a:lnTo>
                  <a:lnTo>
                    <a:pt x="280" y="43"/>
                  </a:lnTo>
                  <a:lnTo>
                    <a:pt x="271" y="47"/>
                  </a:lnTo>
                  <a:lnTo>
                    <a:pt x="266" y="53"/>
                  </a:lnTo>
                  <a:lnTo>
                    <a:pt x="260" y="57"/>
                  </a:lnTo>
                  <a:lnTo>
                    <a:pt x="260" y="61"/>
                  </a:lnTo>
                  <a:lnTo>
                    <a:pt x="256" y="63"/>
                  </a:lnTo>
                  <a:lnTo>
                    <a:pt x="258" y="70"/>
                  </a:lnTo>
                  <a:lnTo>
                    <a:pt x="262" y="75"/>
                  </a:lnTo>
                  <a:lnTo>
                    <a:pt x="267" y="83"/>
                  </a:lnTo>
                  <a:lnTo>
                    <a:pt x="269" y="89"/>
                  </a:lnTo>
                  <a:lnTo>
                    <a:pt x="269" y="95"/>
                  </a:lnTo>
                  <a:lnTo>
                    <a:pt x="264" y="98"/>
                  </a:lnTo>
                  <a:lnTo>
                    <a:pt x="255" y="99"/>
                  </a:lnTo>
                  <a:lnTo>
                    <a:pt x="243" y="97"/>
                  </a:lnTo>
                  <a:lnTo>
                    <a:pt x="238" y="93"/>
                  </a:lnTo>
                  <a:lnTo>
                    <a:pt x="238" y="88"/>
                  </a:lnTo>
                  <a:lnTo>
                    <a:pt x="242" y="82"/>
                  </a:lnTo>
                  <a:lnTo>
                    <a:pt x="246" y="75"/>
                  </a:lnTo>
                  <a:lnTo>
                    <a:pt x="250" y="69"/>
                  </a:lnTo>
                  <a:lnTo>
                    <a:pt x="251" y="63"/>
                  </a:lnTo>
                  <a:lnTo>
                    <a:pt x="250" y="61"/>
                  </a:lnTo>
                  <a:lnTo>
                    <a:pt x="247" y="57"/>
                  </a:lnTo>
                  <a:lnTo>
                    <a:pt x="243" y="54"/>
                  </a:lnTo>
                  <a:lnTo>
                    <a:pt x="235" y="48"/>
                  </a:lnTo>
                  <a:lnTo>
                    <a:pt x="229" y="44"/>
                  </a:lnTo>
                  <a:lnTo>
                    <a:pt x="220" y="38"/>
                  </a:lnTo>
                  <a:lnTo>
                    <a:pt x="209" y="34"/>
                  </a:lnTo>
                  <a:lnTo>
                    <a:pt x="198" y="30"/>
                  </a:lnTo>
                  <a:lnTo>
                    <a:pt x="189" y="28"/>
                  </a:lnTo>
                  <a:lnTo>
                    <a:pt x="175" y="27"/>
                  </a:lnTo>
                  <a:lnTo>
                    <a:pt x="163" y="30"/>
                  </a:lnTo>
                  <a:lnTo>
                    <a:pt x="151" y="36"/>
                  </a:lnTo>
                  <a:lnTo>
                    <a:pt x="141" y="43"/>
                  </a:lnTo>
                  <a:lnTo>
                    <a:pt x="129" y="48"/>
                  </a:lnTo>
                  <a:lnTo>
                    <a:pt x="118" y="55"/>
                  </a:lnTo>
                  <a:lnTo>
                    <a:pt x="105" y="59"/>
                  </a:lnTo>
                  <a:lnTo>
                    <a:pt x="93" y="61"/>
                  </a:lnTo>
                  <a:lnTo>
                    <a:pt x="83" y="59"/>
                  </a:lnTo>
                  <a:lnTo>
                    <a:pt x="75" y="57"/>
                  </a:lnTo>
                  <a:lnTo>
                    <a:pt x="68" y="55"/>
                  </a:lnTo>
                  <a:lnTo>
                    <a:pt x="62" y="55"/>
                  </a:lnTo>
                  <a:lnTo>
                    <a:pt x="0" y="12"/>
                  </a:lnTo>
                  <a:close/>
                </a:path>
              </a:pathLst>
            </a:custGeom>
            <a:solidFill>
              <a:srgbClr val="000000"/>
            </a:solidFill>
            <a:ln w="9525">
              <a:noFill/>
              <a:round/>
              <a:headEnd/>
              <a:tailEnd/>
            </a:ln>
          </p:spPr>
          <p:txBody>
            <a:bodyPr/>
            <a:lstStyle/>
            <a:p>
              <a:endParaRPr lang="en-US"/>
            </a:p>
          </p:txBody>
        </p:sp>
        <p:sp>
          <p:nvSpPr>
            <p:cNvPr id="37" name="Freeform 33"/>
            <p:cNvSpPr>
              <a:spLocks/>
            </p:cNvSpPr>
            <p:nvPr/>
          </p:nvSpPr>
          <p:spPr bwMode="auto">
            <a:xfrm>
              <a:off x="828675" y="958850"/>
              <a:ext cx="182563" cy="34925"/>
            </a:xfrm>
            <a:custGeom>
              <a:avLst/>
              <a:gdLst>
                <a:gd name="T0" fmla="*/ 2496 w 512"/>
                <a:gd name="T1" fmla="*/ 4939 h 99"/>
                <a:gd name="T2" fmla="*/ 7488 w 512"/>
                <a:gd name="T3" fmla="*/ 6350 h 99"/>
                <a:gd name="T4" fmla="*/ 12836 w 512"/>
                <a:gd name="T5" fmla="*/ 7056 h 99"/>
                <a:gd name="T6" fmla="*/ 18185 w 512"/>
                <a:gd name="T7" fmla="*/ 8114 h 99"/>
                <a:gd name="T8" fmla="*/ 27812 w 512"/>
                <a:gd name="T9" fmla="*/ 8467 h 99"/>
                <a:gd name="T10" fmla="*/ 39579 w 512"/>
                <a:gd name="T11" fmla="*/ 5997 h 99"/>
                <a:gd name="T12" fmla="*/ 50276 w 512"/>
                <a:gd name="T13" fmla="*/ 2117 h 99"/>
                <a:gd name="T14" fmla="*/ 61686 w 512"/>
                <a:gd name="T15" fmla="*/ 0 h 99"/>
                <a:gd name="T16" fmla="*/ 71670 w 512"/>
                <a:gd name="T17" fmla="*/ 2117 h 99"/>
                <a:gd name="T18" fmla="*/ 78445 w 512"/>
                <a:gd name="T19" fmla="*/ 4939 h 99"/>
                <a:gd name="T20" fmla="*/ 84150 w 512"/>
                <a:gd name="T21" fmla="*/ 8819 h 99"/>
                <a:gd name="T22" fmla="*/ 89142 w 512"/>
                <a:gd name="T23" fmla="*/ 13406 h 99"/>
                <a:gd name="T24" fmla="*/ 93421 w 512"/>
                <a:gd name="T25" fmla="*/ 13406 h 99"/>
                <a:gd name="T26" fmla="*/ 98056 w 512"/>
                <a:gd name="T27" fmla="*/ 8819 h 99"/>
                <a:gd name="T28" fmla="*/ 103761 w 512"/>
                <a:gd name="T29" fmla="*/ 4939 h 99"/>
                <a:gd name="T30" fmla="*/ 110180 w 512"/>
                <a:gd name="T31" fmla="*/ 2117 h 99"/>
                <a:gd name="T32" fmla="*/ 120520 w 512"/>
                <a:gd name="T33" fmla="*/ 0 h 99"/>
                <a:gd name="T34" fmla="*/ 131930 w 512"/>
                <a:gd name="T35" fmla="*/ 2117 h 99"/>
                <a:gd name="T36" fmla="*/ 142627 w 512"/>
                <a:gd name="T37" fmla="*/ 5644 h 99"/>
                <a:gd name="T38" fmla="*/ 154038 w 512"/>
                <a:gd name="T39" fmla="*/ 8467 h 99"/>
                <a:gd name="T40" fmla="*/ 163308 w 512"/>
                <a:gd name="T41" fmla="*/ 8114 h 99"/>
                <a:gd name="T42" fmla="*/ 168300 w 512"/>
                <a:gd name="T43" fmla="*/ 7056 h 99"/>
                <a:gd name="T44" fmla="*/ 173649 w 512"/>
                <a:gd name="T45" fmla="*/ 6350 h 99"/>
                <a:gd name="T46" fmla="*/ 179354 w 512"/>
                <a:gd name="T47" fmla="*/ 4939 h 99"/>
                <a:gd name="T48" fmla="*/ 160456 w 512"/>
                <a:gd name="T49" fmla="*/ 19403 h 99"/>
                <a:gd name="T50" fmla="*/ 154751 w 512"/>
                <a:gd name="T51" fmla="*/ 20814 h 99"/>
                <a:gd name="T52" fmla="*/ 148689 w 512"/>
                <a:gd name="T53" fmla="*/ 21872 h 99"/>
                <a:gd name="T54" fmla="*/ 139418 w 512"/>
                <a:gd name="T55" fmla="*/ 19756 h 99"/>
                <a:gd name="T56" fmla="*/ 131217 w 512"/>
                <a:gd name="T57" fmla="*/ 15875 h 99"/>
                <a:gd name="T58" fmla="*/ 123373 w 512"/>
                <a:gd name="T59" fmla="*/ 11642 h 99"/>
                <a:gd name="T60" fmla="*/ 114458 w 512"/>
                <a:gd name="T61" fmla="*/ 9878 h 99"/>
                <a:gd name="T62" fmla="*/ 106971 w 512"/>
                <a:gd name="T63" fmla="*/ 11642 h 99"/>
                <a:gd name="T64" fmla="*/ 100552 w 512"/>
                <a:gd name="T65" fmla="*/ 15169 h 99"/>
                <a:gd name="T66" fmla="*/ 95204 w 512"/>
                <a:gd name="T67" fmla="*/ 18697 h 99"/>
                <a:gd name="T68" fmla="*/ 93421 w 512"/>
                <a:gd name="T69" fmla="*/ 21519 h 99"/>
                <a:gd name="T70" fmla="*/ 92351 w 512"/>
                <a:gd name="T71" fmla="*/ 24694 h 99"/>
                <a:gd name="T72" fmla="*/ 95917 w 512"/>
                <a:gd name="T73" fmla="*/ 29281 h 99"/>
                <a:gd name="T74" fmla="*/ 96987 w 512"/>
                <a:gd name="T75" fmla="*/ 33514 h 99"/>
                <a:gd name="T76" fmla="*/ 91638 w 512"/>
                <a:gd name="T77" fmla="*/ 34925 h 99"/>
                <a:gd name="T78" fmla="*/ 85576 w 512"/>
                <a:gd name="T79" fmla="*/ 32808 h 99"/>
                <a:gd name="T80" fmla="*/ 86290 w 512"/>
                <a:gd name="T81" fmla="*/ 28928 h 99"/>
                <a:gd name="T82" fmla="*/ 89142 w 512"/>
                <a:gd name="T83" fmla="*/ 24342 h 99"/>
                <a:gd name="T84" fmla="*/ 89499 w 512"/>
                <a:gd name="T85" fmla="*/ 21519 h 99"/>
                <a:gd name="T86" fmla="*/ 87359 w 512"/>
                <a:gd name="T87" fmla="*/ 19050 h 99"/>
                <a:gd name="T88" fmla="*/ 82011 w 512"/>
                <a:gd name="T89" fmla="*/ 15522 h 99"/>
                <a:gd name="T90" fmla="*/ 75236 w 512"/>
                <a:gd name="T91" fmla="*/ 11994 h 99"/>
                <a:gd name="T92" fmla="*/ 68105 w 512"/>
                <a:gd name="T93" fmla="*/ 9878 h 99"/>
                <a:gd name="T94" fmla="*/ 58834 w 512"/>
                <a:gd name="T95" fmla="*/ 10583 h 99"/>
                <a:gd name="T96" fmla="*/ 50633 w 512"/>
                <a:gd name="T97" fmla="*/ 15169 h 99"/>
                <a:gd name="T98" fmla="*/ 42788 w 512"/>
                <a:gd name="T99" fmla="*/ 19403 h 99"/>
                <a:gd name="T100" fmla="*/ 33517 w 512"/>
                <a:gd name="T101" fmla="*/ 21519 h 99"/>
                <a:gd name="T102" fmla="*/ 27099 w 512"/>
                <a:gd name="T103" fmla="*/ 20108 h 99"/>
                <a:gd name="T104" fmla="*/ 22464 w 512"/>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9"/>
                <a:gd name="T161" fmla="*/ 512 w 512"/>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9">
                  <a:moveTo>
                    <a:pt x="0" y="12"/>
                  </a:moveTo>
                  <a:lnTo>
                    <a:pt x="7" y="14"/>
                  </a:lnTo>
                  <a:lnTo>
                    <a:pt x="15" y="16"/>
                  </a:lnTo>
                  <a:lnTo>
                    <a:pt x="21" y="18"/>
                  </a:lnTo>
                  <a:lnTo>
                    <a:pt x="29" y="20"/>
                  </a:lnTo>
                  <a:lnTo>
                    <a:pt x="36" y="20"/>
                  </a:lnTo>
                  <a:lnTo>
                    <a:pt x="44" y="23"/>
                  </a:lnTo>
                  <a:lnTo>
                    <a:pt x="51" y="23"/>
                  </a:lnTo>
                  <a:lnTo>
                    <a:pt x="61" y="25"/>
                  </a:lnTo>
                  <a:lnTo>
                    <a:pt x="78" y="24"/>
                  </a:lnTo>
                  <a:lnTo>
                    <a:pt x="95" y="21"/>
                  </a:lnTo>
                  <a:lnTo>
                    <a:pt x="111" y="17"/>
                  </a:lnTo>
                  <a:lnTo>
                    <a:pt x="126" y="12"/>
                  </a:lnTo>
                  <a:lnTo>
                    <a:pt x="141" y="6"/>
                  </a:lnTo>
                  <a:lnTo>
                    <a:pt x="157" y="2"/>
                  </a:lnTo>
                  <a:lnTo>
                    <a:pt x="173" y="0"/>
                  </a:lnTo>
                  <a:lnTo>
                    <a:pt x="191" y="3"/>
                  </a:lnTo>
                  <a:lnTo>
                    <a:pt x="201" y="6"/>
                  </a:lnTo>
                  <a:lnTo>
                    <a:pt x="212" y="9"/>
                  </a:lnTo>
                  <a:lnTo>
                    <a:pt x="220" y="14"/>
                  </a:lnTo>
                  <a:lnTo>
                    <a:pt x="229" y="19"/>
                  </a:lnTo>
                  <a:lnTo>
                    <a:pt x="236" y="25"/>
                  </a:lnTo>
                  <a:lnTo>
                    <a:pt x="244" y="32"/>
                  </a:lnTo>
                  <a:lnTo>
                    <a:pt x="250" y="38"/>
                  </a:lnTo>
                  <a:lnTo>
                    <a:pt x="257" y="48"/>
                  </a:lnTo>
                  <a:lnTo>
                    <a:pt x="262" y="38"/>
                  </a:lnTo>
                  <a:lnTo>
                    <a:pt x="269" y="32"/>
                  </a:lnTo>
                  <a:lnTo>
                    <a:pt x="275" y="25"/>
                  </a:lnTo>
                  <a:lnTo>
                    <a:pt x="283" y="19"/>
                  </a:lnTo>
                  <a:lnTo>
                    <a:pt x="291" y="14"/>
                  </a:lnTo>
                  <a:lnTo>
                    <a:pt x="300" y="9"/>
                  </a:lnTo>
                  <a:lnTo>
                    <a:pt x="309" y="6"/>
                  </a:lnTo>
                  <a:lnTo>
                    <a:pt x="321" y="3"/>
                  </a:lnTo>
                  <a:lnTo>
                    <a:pt x="338" y="0"/>
                  </a:lnTo>
                  <a:lnTo>
                    <a:pt x="355" y="2"/>
                  </a:lnTo>
                  <a:lnTo>
                    <a:pt x="370" y="6"/>
                  </a:lnTo>
                  <a:lnTo>
                    <a:pt x="386" y="11"/>
                  </a:lnTo>
                  <a:lnTo>
                    <a:pt x="400" y="16"/>
                  </a:lnTo>
                  <a:lnTo>
                    <a:pt x="416" y="20"/>
                  </a:lnTo>
                  <a:lnTo>
                    <a:pt x="432" y="24"/>
                  </a:lnTo>
                  <a:lnTo>
                    <a:pt x="450" y="25"/>
                  </a:lnTo>
                  <a:lnTo>
                    <a:pt x="458" y="23"/>
                  </a:lnTo>
                  <a:lnTo>
                    <a:pt x="466" y="23"/>
                  </a:lnTo>
                  <a:lnTo>
                    <a:pt x="472" y="20"/>
                  </a:lnTo>
                  <a:lnTo>
                    <a:pt x="480" y="20"/>
                  </a:lnTo>
                  <a:lnTo>
                    <a:pt x="487" y="18"/>
                  </a:lnTo>
                  <a:lnTo>
                    <a:pt x="495" y="16"/>
                  </a:lnTo>
                  <a:lnTo>
                    <a:pt x="503" y="14"/>
                  </a:lnTo>
                  <a:lnTo>
                    <a:pt x="512" y="12"/>
                  </a:lnTo>
                  <a:lnTo>
                    <a:pt x="450" y="55"/>
                  </a:lnTo>
                  <a:lnTo>
                    <a:pt x="442" y="56"/>
                  </a:lnTo>
                  <a:lnTo>
                    <a:pt x="434" y="59"/>
                  </a:lnTo>
                  <a:lnTo>
                    <a:pt x="425" y="60"/>
                  </a:lnTo>
                  <a:lnTo>
                    <a:pt x="417" y="62"/>
                  </a:lnTo>
                  <a:lnTo>
                    <a:pt x="403" y="60"/>
                  </a:lnTo>
                  <a:lnTo>
                    <a:pt x="391" y="56"/>
                  </a:lnTo>
                  <a:lnTo>
                    <a:pt x="379" y="51"/>
                  </a:lnTo>
                  <a:lnTo>
                    <a:pt x="368" y="45"/>
                  </a:lnTo>
                  <a:lnTo>
                    <a:pt x="357" y="38"/>
                  </a:lnTo>
                  <a:lnTo>
                    <a:pt x="346" y="33"/>
                  </a:lnTo>
                  <a:lnTo>
                    <a:pt x="333" y="28"/>
                  </a:lnTo>
                  <a:lnTo>
                    <a:pt x="321" y="28"/>
                  </a:lnTo>
                  <a:lnTo>
                    <a:pt x="311" y="29"/>
                  </a:lnTo>
                  <a:lnTo>
                    <a:pt x="300" y="33"/>
                  </a:lnTo>
                  <a:lnTo>
                    <a:pt x="290" y="37"/>
                  </a:lnTo>
                  <a:lnTo>
                    <a:pt x="282" y="43"/>
                  </a:lnTo>
                  <a:lnTo>
                    <a:pt x="272" y="47"/>
                  </a:lnTo>
                  <a:lnTo>
                    <a:pt x="267" y="53"/>
                  </a:lnTo>
                  <a:lnTo>
                    <a:pt x="262" y="57"/>
                  </a:lnTo>
                  <a:lnTo>
                    <a:pt x="262" y="61"/>
                  </a:lnTo>
                  <a:lnTo>
                    <a:pt x="258" y="63"/>
                  </a:lnTo>
                  <a:lnTo>
                    <a:pt x="259" y="70"/>
                  </a:lnTo>
                  <a:lnTo>
                    <a:pt x="263" y="75"/>
                  </a:lnTo>
                  <a:lnTo>
                    <a:pt x="269" y="83"/>
                  </a:lnTo>
                  <a:lnTo>
                    <a:pt x="271" y="89"/>
                  </a:lnTo>
                  <a:lnTo>
                    <a:pt x="272" y="95"/>
                  </a:lnTo>
                  <a:lnTo>
                    <a:pt x="267" y="98"/>
                  </a:lnTo>
                  <a:lnTo>
                    <a:pt x="257" y="99"/>
                  </a:lnTo>
                  <a:lnTo>
                    <a:pt x="245" y="97"/>
                  </a:lnTo>
                  <a:lnTo>
                    <a:pt x="240" y="93"/>
                  </a:lnTo>
                  <a:lnTo>
                    <a:pt x="238" y="88"/>
                  </a:lnTo>
                  <a:lnTo>
                    <a:pt x="242" y="82"/>
                  </a:lnTo>
                  <a:lnTo>
                    <a:pt x="246" y="75"/>
                  </a:lnTo>
                  <a:lnTo>
                    <a:pt x="250" y="69"/>
                  </a:lnTo>
                  <a:lnTo>
                    <a:pt x="253" y="63"/>
                  </a:lnTo>
                  <a:lnTo>
                    <a:pt x="251" y="61"/>
                  </a:lnTo>
                  <a:lnTo>
                    <a:pt x="249" y="57"/>
                  </a:lnTo>
                  <a:lnTo>
                    <a:pt x="245" y="54"/>
                  </a:lnTo>
                  <a:lnTo>
                    <a:pt x="237" y="48"/>
                  </a:lnTo>
                  <a:lnTo>
                    <a:pt x="230" y="44"/>
                  </a:lnTo>
                  <a:lnTo>
                    <a:pt x="220" y="38"/>
                  </a:lnTo>
                  <a:lnTo>
                    <a:pt x="211" y="34"/>
                  </a:lnTo>
                  <a:lnTo>
                    <a:pt x="200" y="30"/>
                  </a:lnTo>
                  <a:lnTo>
                    <a:pt x="191" y="28"/>
                  </a:lnTo>
                  <a:lnTo>
                    <a:pt x="176" y="27"/>
                  </a:lnTo>
                  <a:lnTo>
                    <a:pt x="165" y="30"/>
                  </a:lnTo>
                  <a:lnTo>
                    <a:pt x="153" y="36"/>
                  </a:lnTo>
                  <a:lnTo>
                    <a:pt x="142" y="43"/>
                  </a:lnTo>
                  <a:lnTo>
                    <a:pt x="130" y="48"/>
                  </a:lnTo>
                  <a:lnTo>
                    <a:pt x="120" y="55"/>
                  </a:lnTo>
                  <a:lnTo>
                    <a:pt x="107" y="59"/>
                  </a:lnTo>
                  <a:lnTo>
                    <a:pt x="94" y="61"/>
                  </a:lnTo>
                  <a:lnTo>
                    <a:pt x="84" y="59"/>
                  </a:lnTo>
                  <a:lnTo>
                    <a:pt x="76" y="57"/>
                  </a:lnTo>
                  <a:lnTo>
                    <a:pt x="70" y="55"/>
                  </a:lnTo>
                  <a:lnTo>
                    <a:pt x="63" y="55"/>
                  </a:lnTo>
                  <a:lnTo>
                    <a:pt x="0" y="12"/>
                  </a:lnTo>
                  <a:close/>
                </a:path>
              </a:pathLst>
            </a:custGeom>
            <a:solidFill>
              <a:srgbClr val="000000"/>
            </a:solidFill>
            <a:ln w="9525">
              <a:noFill/>
              <a:round/>
              <a:headEnd/>
              <a:tailEnd/>
            </a:ln>
          </p:spPr>
          <p:txBody>
            <a:bodyPr/>
            <a:lstStyle/>
            <a:p>
              <a:endParaRPr lang="en-US"/>
            </a:p>
          </p:txBody>
        </p:sp>
        <p:sp>
          <p:nvSpPr>
            <p:cNvPr id="38" name="Freeform 34"/>
            <p:cNvSpPr>
              <a:spLocks/>
            </p:cNvSpPr>
            <p:nvPr/>
          </p:nvSpPr>
          <p:spPr bwMode="auto">
            <a:xfrm>
              <a:off x="644525" y="958850"/>
              <a:ext cx="184150" cy="34925"/>
            </a:xfrm>
            <a:custGeom>
              <a:avLst/>
              <a:gdLst>
                <a:gd name="T0" fmla="*/ 2162 w 511"/>
                <a:gd name="T1" fmla="*/ 4939 h 99"/>
                <a:gd name="T2" fmla="*/ 7568 w 511"/>
                <a:gd name="T3" fmla="*/ 6350 h 99"/>
                <a:gd name="T4" fmla="*/ 12613 w 511"/>
                <a:gd name="T5" fmla="*/ 7056 h 99"/>
                <a:gd name="T6" fmla="*/ 18379 w 511"/>
                <a:gd name="T7" fmla="*/ 8114 h 99"/>
                <a:gd name="T8" fmla="*/ 27749 w 511"/>
                <a:gd name="T9" fmla="*/ 8467 h 99"/>
                <a:gd name="T10" fmla="*/ 39641 w 511"/>
                <a:gd name="T11" fmla="*/ 5997 h 99"/>
                <a:gd name="T12" fmla="*/ 50452 w 511"/>
                <a:gd name="T13" fmla="*/ 2117 h 99"/>
                <a:gd name="T14" fmla="*/ 61984 w 511"/>
                <a:gd name="T15" fmla="*/ 0 h 99"/>
                <a:gd name="T16" fmla="*/ 72435 w 511"/>
                <a:gd name="T17" fmla="*/ 2117 h 99"/>
                <a:gd name="T18" fmla="*/ 78921 w 511"/>
                <a:gd name="T19" fmla="*/ 4939 h 99"/>
                <a:gd name="T20" fmla="*/ 84687 w 511"/>
                <a:gd name="T21" fmla="*/ 8819 h 99"/>
                <a:gd name="T22" fmla="*/ 89372 w 511"/>
                <a:gd name="T23" fmla="*/ 13406 h 99"/>
                <a:gd name="T24" fmla="*/ 94057 w 511"/>
                <a:gd name="T25" fmla="*/ 13406 h 99"/>
                <a:gd name="T26" fmla="*/ 98742 w 511"/>
                <a:gd name="T27" fmla="*/ 8819 h 99"/>
                <a:gd name="T28" fmla="*/ 104508 w 511"/>
                <a:gd name="T29" fmla="*/ 4939 h 99"/>
                <a:gd name="T30" fmla="*/ 111355 w 511"/>
                <a:gd name="T31" fmla="*/ 2117 h 99"/>
                <a:gd name="T32" fmla="*/ 121085 w 511"/>
                <a:gd name="T33" fmla="*/ 0 h 99"/>
                <a:gd name="T34" fmla="*/ 132977 w 511"/>
                <a:gd name="T35" fmla="*/ 2117 h 99"/>
                <a:gd name="T36" fmla="*/ 143788 w 511"/>
                <a:gd name="T37" fmla="*/ 5644 h 99"/>
                <a:gd name="T38" fmla="*/ 155320 w 511"/>
                <a:gd name="T39" fmla="*/ 8467 h 99"/>
                <a:gd name="T40" fmla="*/ 164690 w 511"/>
                <a:gd name="T41" fmla="*/ 8114 h 99"/>
                <a:gd name="T42" fmla="*/ 170096 w 511"/>
                <a:gd name="T43" fmla="*/ 7056 h 99"/>
                <a:gd name="T44" fmla="*/ 175141 w 511"/>
                <a:gd name="T45" fmla="*/ 6350 h 99"/>
                <a:gd name="T46" fmla="*/ 180907 w 511"/>
                <a:gd name="T47" fmla="*/ 4939 h 99"/>
                <a:gd name="T48" fmla="*/ 161807 w 511"/>
                <a:gd name="T49" fmla="*/ 19403 h 99"/>
                <a:gd name="T50" fmla="*/ 156401 w 511"/>
                <a:gd name="T51" fmla="*/ 20814 h 99"/>
                <a:gd name="T52" fmla="*/ 149915 w 511"/>
                <a:gd name="T53" fmla="*/ 21872 h 99"/>
                <a:gd name="T54" fmla="*/ 140545 w 511"/>
                <a:gd name="T55" fmla="*/ 19756 h 99"/>
                <a:gd name="T56" fmla="*/ 132617 w 511"/>
                <a:gd name="T57" fmla="*/ 15875 h 99"/>
                <a:gd name="T58" fmla="*/ 124328 w 511"/>
                <a:gd name="T59" fmla="*/ 11642 h 99"/>
                <a:gd name="T60" fmla="*/ 115319 w 511"/>
                <a:gd name="T61" fmla="*/ 9878 h 99"/>
                <a:gd name="T62" fmla="*/ 107751 w 511"/>
                <a:gd name="T63" fmla="*/ 11642 h 99"/>
                <a:gd name="T64" fmla="*/ 101265 w 511"/>
                <a:gd name="T65" fmla="*/ 15169 h 99"/>
                <a:gd name="T66" fmla="*/ 96219 w 511"/>
                <a:gd name="T67" fmla="*/ 18697 h 99"/>
                <a:gd name="T68" fmla="*/ 94057 w 511"/>
                <a:gd name="T69" fmla="*/ 21519 h 99"/>
                <a:gd name="T70" fmla="*/ 93336 w 511"/>
                <a:gd name="T71" fmla="*/ 24694 h 99"/>
                <a:gd name="T72" fmla="*/ 96580 w 511"/>
                <a:gd name="T73" fmla="*/ 29281 h 99"/>
                <a:gd name="T74" fmla="*/ 97300 w 511"/>
                <a:gd name="T75" fmla="*/ 33514 h 99"/>
                <a:gd name="T76" fmla="*/ 92255 w 511"/>
                <a:gd name="T77" fmla="*/ 34925 h 99"/>
                <a:gd name="T78" fmla="*/ 86129 w 511"/>
                <a:gd name="T79" fmla="*/ 32808 h 99"/>
                <a:gd name="T80" fmla="*/ 87570 w 511"/>
                <a:gd name="T81" fmla="*/ 28928 h 99"/>
                <a:gd name="T82" fmla="*/ 90453 w 511"/>
                <a:gd name="T83" fmla="*/ 24342 h 99"/>
                <a:gd name="T84" fmla="*/ 90453 w 511"/>
                <a:gd name="T85" fmla="*/ 21519 h 99"/>
                <a:gd name="T86" fmla="*/ 87931 w 511"/>
                <a:gd name="T87" fmla="*/ 19050 h 99"/>
                <a:gd name="T88" fmla="*/ 82886 w 511"/>
                <a:gd name="T89" fmla="*/ 15522 h 99"/>
                <a:gd name="T90" fmla="*/ 75678 w 511"/>
                <a:gd name="T91" fmla="*/ 11994 h 99"/>
                <a:gd name="T92" fmla="*/ 68471 w 511"/>
                <a:gd name="T93" fmla="*/ 9878 h 99"/>
                <a:gd name="T94" fmla="*/ 59101 w 511"/>
                <a:gd name="T95" fmla="*/ 10583 h 99"/>
                <a:gd name="T96" fmla="*/ 51173 w 511"/>
                <a:gd name="T97" fmla="*/ 15169 h 99"/>
                <a:gd name="T98" fmla="*/ 42884 w 511"/>
                <a:gd name="T99" fmla="*/ 19403 h 99"/>
                <a:gd name="T100" fmla="*/ 33515 w 511"/>
                <a:gd name="T101" fmla="*/ 21519 h 99"/>
                <a:gd name="T102" fmla="*/ 27388 w 511"/>
                <a:gd name="T103" fmla="*/ 20108 h 99"/>
                <a:gd name="T104" fmla="*/ 22703 w 511"/>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1"/>
                <a:gd name="T160" fmla="*/ 0 h 99"/>
                <a:gd name="T161" fmla="*/ 511 w 511"/>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1" h="99">
                  <a:moveTo>
                    <a:pt x="0" y="12"/>
                  </a:moveTo>
                  <a:lnTo>
                    <a:pt x="6" y="14"/>
                  </a:lnTo>
                  <a:lnTo>
                    <a:pt x="14" y="16"/>
                  </a:lnTo>
                  <a:lnTo>
                    <a:pt x="21" y="18"/>
                  </a:lnTo>
                  <a:lnTo>
                    <a:pt x="28" y="20"/>
                  </a:lnTo>
                  <a:lnTo>
                    <a:pt x="35" y="20"/>
                  </a:lnTo>
                  <a:lnTo>
                    <a:pt x="43" y="23"/>
                  </a:lnTo>
                  <a:lnTo>
                    <a:pt x="51" y="23"/>
                  </a:lnTo>
                  <a:lnTo>
                    <a:pt x="60" y="25"/>
                  </a:lnTo>
                  <a:lnTo>
                    <a:pt x="77" y="24"/>
                  </a:lnTo>
                  <a:lnTo>
                    <a:pt x="94" y="21"/>
                  </a:lnTo>
                  <a:lnTo>
                    <a:pt x="110" y="17"/>
                  </a:lnTo>
                  <a:lnTo>
                    <a:pt x="126" y="12"/>
                  </a:lnTo>
                  <a:lnTo>
                    <a:pt x="140" y="6"/>
                  </a:lnTo>
                  <a:lnTo>
                    <a:pt x="156" y="2"/>
                  </a:lnTo>
                  <a:lnTo>
                    <a:pt x="172" y="0"/>
                  </a:lnTo>
                  <a:lnTo>
                    <a:pt x="190" y="3"/>
                  </a:lnTo>
                  <a:lnTo>
                    <a:pt x="201" y="6"/>
                  </a:lnTo>
                  <a:lnTo>
                    <a:pt x="211" y="9"/>
                  </a:lnTo>
                  <a:lnTo>
                    <a:pt x="219" y="14"/>
                  </a:lnTo>
                  <a:lnTo>
                    <a:pt x="228" y="19"/>
                  </a:lnTo>
                  <a:lnTo>
                    <a:pt x="235" y="25"/>
                  </a:lnTo>
                  <a:lnTo>
                    <a:pt x="242" y="32"/>
                  </a:lnTo>
                  <a:lnTo>
                    <a:pt x="248" y="38"/>
                  </a:lnTo>
                  <a:lnTo>
                    <a:pt x="256" y="48"/>
                  </a:lnTo>
                  <a:lnTo>
                    <a:pt x="261" y="38"/>
                  </a:lnTo>
                  <a:lnTo>
                    <a:pt x="268" y="32"/>
                  </a:lnTo>
                  <a:lnTo>
                    <a:pt x="274" y="25"/>
                  </a:lnTo>
                  <a:lnTo>
                    <a:pt x="282" y="19"/>
                  </a:lnTo>
                  <a:lnTo>
                    <a:pt x="290" y="14"/>
                  </a:lnTo>
                  <a:lnTo>
                    <a:pt x="299" y="9"/>
                  </a:lnTo>
                  <a:lnTo>
                    <a:pt x="309" y="6"/>
                  </a:lnTo>
                  <a:lnTo>
                    <a:pt x="320" y="3"/>
                  </a:lnTo>
                  <a:lnTo>
                    <a:pt x="336" y="0"/>
                  </a:lnTo>
                  <a:lnTo>
                    <a:pt x="353" y="2"/>
                  </a:lnTo>
                  <a:lnTo>
                    <a:pt x="369" y="6"/>
                  </a:lnTo>
                  <a:lnTo>
                    <a:pt x="385" y="11"/>
                  </a:lnTo>
                  <a:lnTo>
                    <a:pt x="399" y="16"/>
                  </a:lnTo>
                  <a:lnTo>
                    <a:pt x="415" y="20"/>
                  </a:lnTo>
                  <a:lnTo>
                    <a:pt x="431" y="24"/>
                  </a:lnTo>
                  <a:lnTo>
                    <a:pt x="449" y="25"/>
                  </a:lnTo>
                  <a:lnTo>
                    <a:pt x="457" y="23"/>
                  </a:lnTo>
                  <a:lnTo>
                    <a:pt x="465" y="23"/>
                  </a:lnTo>
                  <a:lnTo>
                    <a:pt x="472" y="20"/>
                  </a:lnTo>
                  <a:lnTo>
                    <a:pt x="480" y="20"/>
                  </a:lnTo>
                  <a:lnTo>
                    <a:pt x="486" y="18"/>
                  </a:lnTo>
                  <a:lnTo>
                    <a:pt x="494" y="16"/>
                  </a:lnTo>
                  <a:lnTo>
                    <a:pt x="502" y="14"/>
                  </a:lnTo>
                  <a:lnTo>
                    <a:pt x="511" y="12"/>
                  </a:lnTo>
                  <a:lnTo>
                    <a:pt x="449" y="55"/>
                  </a:lnTo>
                  <a:lnTo>
                    <a:pt x="441" y="56"/>
                  </a:lnTo>
                  <a:lnTo>
                    <a:pt x="434" y="59"/>
                  </a:lnTo>
                  <a:lnTo>
                    <a:pt x="424" y="60"/>
                  </a:lnTo>
                  <a:lnTo>
                    <a:pt x="416" y="62"/>
                  </a:lnTo>
                  <a:lnTo>
                    <a:pt x="402" y="60"/>
                  </a:lnTo>
                  <a:lnTo>
                    <a:pt x="390" y="56"/>
                  </a:lnTo>
                  <a:lnTo>
                    <a:pt x="378" y="51"/>
                  </a:lnTo>
                  <a:lnTo>
                    <a:pt x="368" y="45"/>
                  </a:lnTo>
                  <a:lnTo>
                    <a:pt x="356" y="38"/>
                  </a:lnTo>
                  <a:lnTo>
                    <a:pt x="345" y="33"/>
                  </a:lnTo>
                  <a:lnTo>
                    <a:pt x="334" y="28"/>
                  </a:lnTo>
                  <a:lnTo>
                    <a:pt x="320" y="28"/>
                  </a:lnTo>
                  <a:lnTo>
                    <a:pt x="310" y="29"/>
                  </a:lnTo>
                  <a:lnTo>
                    <a:pt x="299" y="33"/>
                  </a:lnTo>
                  <a:lnTo>
                    <a:pt x="289" y="37"/>
                  </a:lnTo>
                  <a:lnTo>
                    <a:pt x="281" y="43"/>
                  </a:lnTo>
                  <a:lnTo>
                    <a:pt x="272" y="47"/>
                  </a:lnTo>
                  <a:lnTo>
                    <a:pt x="267" y="53"/>
                  </a:lnTo>
                  <a:lnTo>
                    <a:pt x="261" y="57"/>
                  </a:lnTo>
                  <a:lnTo>
                    <a:pt x="261" y="61"/>
                  </a:lnTo>
                  <a:lnTo>
                    <a:pt x="257" y="63"/>
                  </a:lnTo>
                  <a:lnTo>
                    <a:pt x="259" y="70"/>
                  </a:lnTo>
                  <a:lnTo>
                    <a:pt x="263" y="75"/>
                  </a:lnTo>
                  <a:lnTo>
                    <a:pt x="268" y="83"/>
                  </a:lnTo>
                  <a:lnTo>
                    <a:pt x="270" y="89"/>
                  </a:lnTo>
                  <a:lnTo>
                    <a:pt x="270" y="95"/>
                  </a:lnTo>
                  <a:lnTo>
                    <a:pt x="265" y="98"/>
                  </a:lnTo>
                  <a:lnTo>
                    <a:pt x="256" y="99"/>
                  </a:lnTo>
                  <a:lnTo>
                    <a:pt x="244" y="97"/>
                  </a:lnTo>
                  <a:lnTo>
                    <a:pt x="239" y="93"/>
                  </a:lnTo>
                  <a:lnTo>
                    <a:pt x="239" y="88"/>
                  </a:lnTo>
                  <a:lnTo>
                    <a:pt x="243" y="82"/>
                  </a:lnTo>
                  <a:lnTo>
                    <a:pt x="247" y="75"/>
                  </a:lnTo>
                  <a:lnTo>
                    <a:pt x="251" y="69"/>
                  </a:lnTo>
                  <a:lnTo>
                    <a:pt x="252" y="63"/>
                  </a:lnTo>
                  <a:lnTo>
                    <a:pt x="251" y="61"/>
                  </a:lnTo>
                  <a:lnTo>
                    <a:pt x="248" y="57"/>
                  </a:lnTo>
                  <a:lnTo>
                    <a:pt x="244" y="54"/>
                  </a:lnTo>
                  <a:lnTo>
                    <a:pt x="236" y="48"/>
                  </a:lnTo>
                  <a:lnTo>
                    <a:pt x="230" y="44"/>
                  </a:lnTo>
                  <a:lnTo>
                    <a:pt x="221" y="38"/>
                  </a:lnTo>
                  <a:lnTo>
                    <a:pt x="210" y="34"/>
                  </a:lnTo>
                  <a:lnTo>
                    <a:pt x="199" y="30"/>
                  </a:lnTo>
                  <a:lnTo>
                    <a:pt x="190" y="28"/>
                  </a:lnTo>
                  <a:lnTo>
                    <a:pt x="176" y="27"/>
                  </a:lnTo>
                  <a:lnTo>
                    <a:pt x="164" y="30"/>
                  </a:lnTo>
                  <a:lnTo>
                    <a:pt x="152" y="36"/>
                  </a:lnTo>
                  <a:lnTo>
                    <a:pt x="142" y="43"/>
                  </a:lnTo>
                  <a:lnTo>
                    <a:pt x="130" y="48"/>
                  </a:lnTo>
                  <a:lnTo>
                    <a:pt x="119" y="55"/>
                  </a:lnTo>
                  <a:lnTo>
                    <a:pt x="106" y="59"/>
                  </a:lnTo>
                  <a:lnTo>
                    <a:pt x="93" y="61"/>
                  </a:lnTo>
                  <a:lnTo>
                    <a:pt x="84" y="59"/>
                  </a:lnTo>
                  <a:lnTo>
                    <a:pt x="76" y="57"/>
                  </a:lnTo>
                  <a:lnTo>
                    <a:pt x="69" y="55"/>
                  </a:lnTo>
                  <a:lnTo>
                    <a:pt x="63" y="55"/>
                  </a:lnTo>
                  <a:lnTo>
                    <a:pt x="0" y="12"/>
                  </a:lnTo>
                  <a:close/>
                </a:path>
              </a:pathLst>
            </a:custGeom>
            <a:solidFill>
              <a:srgbClr val="000000"/>
            </a:solidFill>
            <a:ln w="9525">
              <a:noFill/>
              <a:round/>
              <a:headEnd/>
              <a:tailEnd/>
            </a:ln>
          </p:spPr>
          <p:txBody>
            <a:bodyPr/>
            <a:lstStyle/>
            <a:p>
              <a:endParaRPr lang="en-US"/>
            </a:p>
          </p:txBody>
        </p:sp>
        <p:sp>
          <p:nvSpPr>
            <p:cNvPr id="39" name="Freeform 35"/>
            <p:cNvSpPr>
              <a:spLocks/>
            </p:cNvSpPr>
            <p:nvPr/>
          </p:nvSpPr>
          <p:spPr bwMode="auto">
            <a:xfrm>
              <a:off x="461963" y="958850"/>
              <a:ext cx="182562" cy="157163"/>
            </a:xfrm>
            <a:custGeom>
              <a:avLst/>
              <a:gdLst>
                <a:gd name="T0" fmla="*/ 6762 w 513"/>
                <a:gd name="T1" fmla="*/ 34010 h 439"/>
                <a:gd name="T2" fmla="*/ 0 w 513"/>
                <a:gd name="T3" fmla="*/ 53342 h 439"/>
                <a:gd name="T4" fmla="*/ 5338 w 513"/>
                <a:gd name="T5" fmla="*/ 67662 h 439"/>
                <a:gd name="T6" fmla="*/ 15658 w 513"/>
                <a:gd name="T7" fmla="*/ 76612 h 439"/>
                <a:gd name="T8" fmla="*/ 9964 w 513"/>
                <a:gd name="T9" fmla="*/ 84489 h 439"/>
                <a:gd name="T10" fmla="*/ 2135 w 513"/>
                <a:gd name="T11" fmla="*/ 95229 h 439"/>
                <a:gd name="T12" fmla="*/ 1779 w 513"/>
                <a:gd name="T13" fmla="*/ 113487 h 439"/>
                <a:gd name="T14" fmla="*/ 9253 w 513"/>
                <a:gd name="T15" fmla="*/ 132461 h 439"/>
                <a:gd name="T16" fmla="*/ 8185 w 513"/>
                <a:gd name="T17" fmla="*/ 144991 h 439"/>
                <a:gd name="T18" fmla="*/ 5338 w 513"/>
                <a:gd name="T19" fmla="*/ 154299 h 439"/>
                <a:gd name="T20" fmla="*/ 24199 w 513"/>
                <a:gd name="T21" fmla="*/ 133535 h 439"/>
                <a:gd name="T22" fmla="*/ 22776 w 513"/>
                <a:gd name="T23" fmla="*/ 119931 h 439"/>
                <a:gd name="T24" fmla="*/ 13523 w 513"/>
                <a:gd name="T25" fmla="*/ 106327 h 439"/>
                <a:gd name="T26" fmla="*/ 13523 w 513"/>
                <a:gd name="T27" fmla="*/ 92365 h 439"/>
                <a:gd name="T28" fmla="*/ 21708 w 513"/>
                <a:gd name="T29" fmla="*/ 82341 h 439"/>
                <a:gd name="T30" fmla="*/ 28826 w 513"/>
                <a:gd name="T31" fmla="*/ 79835 h 439"/>
                <a:gd name="T32" fmla="*/ 39146 w 513"/>
                <a:gd name="T33" fmla="*/ 83415 h 439"/>
                <a:gd name="T34" fmla="*/ 38790 w 513"/>
                <a:gd name="T35" fmla="*/ 73748 h 439"/>
                <a:gd name="T36" fmla="*/ 28470 w 513"/>
                <a:gd name="T37" fmla="*/ 76970 h 439"/>
                <a:gd name="T38" fmla="*/ 22420 w 513"/>
                <a:gd name="T39" fmla="*/ 75538 h 439"/>
                <a:gd name="T40" fmla="*/ 13879 w 513"/>
                <a:gd name="T41" fmla="*/ 64798 h 439"/>
                <a:gd name="T42" fmla="*/ 12455 w 513"/>
                <a:gd name="T43" fmla="*/ 50836 h 439"/>
                <a:gd name="T44" fmla="*/ 22420 w 513"/>
                <a:gd name="T45" fmla="*/ 37232 h 439"/>
                <a:gd name="T46" fmla="*/ 23843 w 513"/>
                <a:gd name="T47" fmla="*/ 23628 h 439"/>
                <a:gd name="T48" fmla="*/ 27046 w 513"/>
                <a:gd name="T49" fmla="*/ 21122 h 439"/>
                <a:gd name="T50" fmla="*/ 43060 w 513"/>
                <a:gd name="T51" fmla="*/ 20048 h 439"/>
                <a:gd name="T52" fmla="*/ 58363 w 513"/>
                <a:gd name="T53" fmla="*/ 11814 h 439"/>
                <a:gd name="T54" fmla="*/ 74733 w 513"/>
                <a:gd name="T55" fmla="*/ 11814 h 439"/>
                <a:gd name="T56" fmla="*/ 86833 w 513"/>
                <a:gd name="T57" fmla="*/ 18974 h 439"/>
                <a:gd name="T58" fmla="*/ 89324 w 513"/>
                <a:gd name="T59" fmla="*/ 25060 h 439"/>
                <a:gd name="T60" fmla="*/ 85409 w 513"/>
                <a:gd name="T61" fmla="*/ 33294 h 439"/>
                <a:gd name="T62" fmla="*/ 96441 w 513"/>
                <a:gd name="T63" fmla="*/ 33294 h 439"/>
                <a:gd name="T64" fmla="*/ 92527 w 513"/>
                <a:gd name="T65" fmla="*/ 24702 h 439"/>
                <a:gd name="T66" fmla="*/ 95374 w 513"/>
                <a:gd name="T67" fmla="*/ 18974 h 439"/>
                <a:gd name="T68" fmla="*/ 106406 w 513"/>
                <a:gd name="T69" fmla="*/ 11814 h 439"/>
                <a:gd name="T70" fmla="*/ 122776 w 513"/>
                <a:gd name="T71" fmla="*/ 11814 h 439"/>
                <a:gd name="T72" fmla="*/ 138434 w 513"/>
                <a:gd name="T73" fmla="*/ 20048 h 439"/>
                <a:gd name="T74" fmla="*/ 153736 w 513"/>
                <a:gd name="T75" fmla="*/ 21122 h 439"/>
                <a:gd name="T76" fmla="*/ 179003 w 513"/>
                <a:gd name="T77" fmla="*/ 5012 h 439"/>
                <a:gd name="T78" fmla="*/ 168327 w 513"/>
                <a:gd name="T79" fmla="*/ 7160 h 439"/>
                <a:gd name="T80" fmla="*/ 153381 w 513"/>
                <a:gd name="T81" fmla="*/ 8592 h 439"/>
                <a:gd name="T82" fmla="*/ 131317 w 513"/>
                <a:gd name="T83" fmla="*/ 2148 h 439"/>
                <a:gd name="T84" fmla="*/ 109964 w 513"/>
                <a:gd name="T85" fmla="*/ 2148 h 439"/>
                <a:gd name="T86" fmla="*/ 97509 w 513"/>
                <a:gd name="T87" fmla="*/ 8950 h 439"/>
                <a:gd name="T88" fmla="*/ 88612 w 513"/>
                <a:gd name="T89" fmla="*/ 13604 h 439"/>
                <a:gd name="T90" fmla="*/ 77580 w 513"/>
                <a:gd name="T91" fmla="*/ 5012 h 439"/>
                <a:gd name="T92" fmla="*/ 61210 w 513"/>
                <a:gd name="T93" fmla="*/ 358 h 439"/>
                <a:gd name="T94" fmla="*/ 39146 w 513"/>
                <a:gd name="T95" fmla="*/ 6444 h 439"/>
                <a:gd name="T96" fmla="*/ 18149 w 513"/>
                <a:gd name="T97" fmla="*/ 8234 h 439"/>
                <a:gd name="T98" fmla="*/ 5338 w 513"/>
                <a:gd name="T99" fmla="*/ 3222 h 439"/>
                <a:gd name="T100" fmla="*/ 4626 w 513"/>
                <a:gd name="T101" fmla="*/ 6802 h 439"/>
                <a:gd name="T102" fmla="*/ 9253 w 513"/>
                <a:gd name="T103" fmla="*/ 16110 h 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3"/>
                <a:gd name="T157" fmla="*/ 0 h 439"/>
                <a:gd name="T158" fmla="*/ 513 w 513"/>
                <a:gd name="T159" fmla="*/ 439 h 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3" h="439">
                  <a:moveTo>
                    <a:pt x="28" y="53"/>
                  </a:moveTo>
                  <a:lnTo>
                    <a:pt x="28" y="66"/>
                  </a:lnTo>
                  <a:lnTo>
                    <a:pt x="26" y="81"/>
                  </a:lnTo>
                  <a:lnTo>
                    <a:pt x="19" y="95"/>
                  </a:lnTo>
                  <a:lnTo>
                    <a:pt x="14" y="108"/>
                  </a:lnTo>
                  <a:lnTo>
                    <a:pt x="6" y="120"/>
                  </a:lnTo>
                  <a:lnTo>
                    <a:pt x="2" y="134"/>
                  </a:lnTo>
                  <a:lnTo>
                    <a:pt x="0" y="149"/>
                  </a:lnTo>
                  <a:lnTo>
                    <a:pt x="4" y="164"/>
                  </a:lnTo>
                  <a:lnTo>
                    <a:pt x="6" y="173"/>
                  </a:lnTo>
                  <a:lnTo>
                    <a:pt x="10" y="182"/>
                  </a:lnTo>
                  <a:lnTo>
                    <a:pt x="15" y="189"/>
                  </a:lnTo>
                  <a:lnTo>
                    <a:pt x="22" y="197"/>
                  </a:lnTo>
                  <a:lnTo>
                    <a:pt x="28" y="203"/>
                  </a:lnTo>
                  <a:lnTo>
                    <a:pt x="36" y="208"/>
                  </a:lnTo>
                  <a:lnTo>
                    <a:pt x="44" y="214"/>
                  </a:lnTo>
                  <a:lnTo>
                    <a:pt x="56" y="221"/>
                  </a:lnTo>
                  <a:lnTo>
                    <a:pt x="44" y="225"/>
                  </a:lnTo>
                  <a:lnTo>
                    <a:pt x="36" y="231"/>
                  </a:lnTo>
                  <a:lnTo>
                    <a:pt x="28" y="236"/>
                  </a:lnTo>
                  <a:lnTo>
                    <a:pt x="22" y="243"/>
                  </a:lnTo>
                  <a:lnTo>
                    <a:pt x="15" y="250"/>
                  </a:lnTo>
                  <a:lnTo>
                    <a:pt x="10" y="258"/>
                  </a:lnTo>
                  <a:lnTo>
                    <a:pt x="6" y="266"/>
                  </a:lnTo>
                  <a:lnTo>
                    <a:pt x="4" y="276"/>
                  </a:lnTo>
                  <a:lnTo>
                    <a:pt x="0" y="289"/>
                  </a:lnTo>
                  <a:lnTo>
                    <a:pt x="1" y="304"/>
                  </a:lnTo>
                  <a:lnTo>
                    <a:pt x="5" y="317"/>
                  </a:lnTo>
                  <a:lnTo>
                    <a:pt x="11" y="331"/>
                  </a:lnTo>
                  <a:lnTo>
                    <a:pt x="17" y="343"/>
                  </a:lnTo>
                  <a:lnTo>
                    <a:pt x="23" y="357"/>
                  </a:lnTo>
                  <a:lnTo>
                    <a:pt x="26" y="370"/>
                  </a:lnTo>
                  <a:lnTo>
                    <a:pt x="27" y="386"/>
                  </a:lnTo>
                  <a:lnTo>
                    <a:pt x="26" y="393"/>
                  </a:lnTo>
                  <a:lnTo>
                    <a:pt x="25" y="400"/>
                  </a:lnTo>
                  <a:lnTo>
                    <a:pt x="23" y="405"/>
                  </a:lnTo>
                  <a:lnTo>
                    <a:pt x="22" y="412"/>
                  </a:lnTo>
                  <a:lnTo>
                    <a:pt x="19" y="418"/>
                  </a:lnTo>
                  <a:lnTo>
                    <a:pt x="18" y="424"/>
                  </a:lnTo>
                  <a:lnTo>
                    <a:pt x="15" y="431"/>
                  </a:lnTo>
                  <a:lnTo>
                    <a:pt x="13" y="439"/>
                  </a:lnTo>
                  <a:lnTo>
                    <a:pt x="61" y="386"/>
                  </a:lnTo>
                  <a:lnTo>
                    <a:pt x="64" y="379"/>
                  </a:lnTo>
                  <a:lnTo>
                    <a:pt x="68" y="373"/>
                  </a:lnTo>
                  <a:lnTo>
                    <a:pt x="69" y="365"/>
                  </a:lnTo>
                  <a:lnTo>
                    <a:pt x="71" y="358"/>
                  </a:lnTo>
                  <a:lnTo>
                    <a:pt x="68" y="346"/>
                  </a:lnTo>
                  <a:lnTo>
                    <a:pt x="64" y="335"/>
                  </a:lnTo>
                  <a:lnTo>
                    <a:pt x="57" y="325"/>
                  </a:lnTo>
                  <a:lnTo>
                    <a:pt x="51" y="316"/>
                  </a:lnTo>
                  <a:lnTo>
                    <a:pt x="43" y="306"/>
                  </a:lnTo>
                  <a:lnTo>
                    <a:pt x="38" y="297"/>
                  </a:lnTo>
                  <a:lnTo>
                    <a:pt x="32" y="286"/>
                  </a:lnTo>
                  <a:lnTo>
                    <a:pt x="32" y="276"/>
                  </a:lnTo>
                  <a:lnTo>
                    <a:pt x="34" y="267"/>
                  </a:lnTo>
                  <a:lnTo>
                    <a:pt x="38" y="258"/>
                  </a:lnTo>
                  <a:lnTo>
                    <a:pt x="43" y="249"/>
                  </a:lnTo>
                  <a:lnTo>
                    <a:pt x="50" y="242"/>
                  </a:lnTo>
                  <a:lnTo>
                    <a:pt x="55" y="234"/>
                  </a:lnTo>
                  <a:lnTo>
                    <a:pt x="61" y="230"/>
                  </a:lnTo>
                  <a:lnTo>
                    <a:pt x="65" y="225"/>
                  </a:lnTo>
                  <a:lnTo>
                    <a:pt x="71" y="225"/>
                  </a:lnTo>
                  <a:lnTo>
                    <a:pt x="73" y="222"/>
                  </a:lnTo>
                  <a:lnTo>
                    <a:pt x="81" y="223"/>
                  </a:lnTo>
                  <a:lnTo>
                    <a:pt x="88" y="226"/>
                  </a:lnTo>
                  <a:lnTo>
                    <a:pt x="97" y="231"/>
                  </a:lnTo>
                  <a:lnTo>
                    <a:pt x="103" y="233"/>
                  </a:lnTo>
                  <a:lnTo>
                    <a:pt x="110" y="233"/>
                  </a:lnTo>
                  <a:lnTo>
                    <a:pt x="114" y="229"/>
                  </a:lnTo>
                  <a:lnTo>
                    <a:pt x="115" y="221"/>
                  </a:lnTo>
                  <a:lnTo>
                    <a:pt x="113" y="209"/>
                  </a:lnTo>
                  <a:lnTo>
                    <a:pt x="109" y="206"/>
                  </a:lnTo>
                  <a:lnTo>
                    <a:pt x="102" y="205"/>
                  </a:lnTo>
                  <a:lnTo>
                    <a:pt x="96" y="208"/>
                  </a:lnTo>
                  <a:lnTo>
                    <a:pt x="88" y="212"/>
                  </a:lnTo>
                  <a:lnTo>
                    <a:pt x="80" y="215"/>
                  </a:lnTo>
                  <a:lnTo>
                    <a:pt x="73" y="217"/>
                  </a:lnTo>
                  <a:lnTo>
                    <a:pt x="71" y="216"/>
                  </a:lnTo>
                  <a:lnTo>
                    <a:pt x="67" y="214"/>
                  </a:lnTo>
                  <a:lnTo>
                    <a:pt x="63" y="211"/>
                  </a:lnTo>
                  <a:lnTo>
                    <a:pt x="56" y="204"/>
                  </a:lnTo>
                  <a:lnTo>
                    <a:pt x="51" y="198"/>
                  </a:lnTo>
                  <a:lnTo>
                    <a:pt x="44" y="189"/>
                  </a:lnTo>
                  <a:lnTo>
                    <a:pt x="39" y="181"/>
                  </a:lnTo>
                  <a:lnTo>
                    <a:pt x="35" y="171"/>
                  </a:lnTo>
                  <a:lnTo>
                    <a:pt x="32" y="164"/>
                  </a:lnTo>
                  <a:lnTo>
                    <a:pt x="31" y="152"/>
                  </a:lnTo>
                  <a:lnTo>
                    <a:pt x="35" y="142"/>
                  </a:lnTo>
                  <a:lnTo>
                    <a:pt x="40" y="132"/>
                  </a:lnTo>
                  <a:lnTo>
                    <a:pt x="48" y="123"/>
                  </a:lnTo>
                  <a:lnTo>
                    <a:pt x="55" y="113"/>
                  </a:lnTo>
                  <a:lnTo>
                    <a:pt x="63" y="104"/>
                  </a:lnTo>
                  <a:lnTo>
                    <a:pt x="67" y="92"/>
                  </a:lnTo>
                  <a:lnTo>
                    <a:pt x="69" y="81"/>
                  </a:lnTo>
                  <a:lnTo>
                    <a:pt x="68" y="72"/>
                  </a:lnTo>
                  <a:lnTo>
                    <a:pt x="67" y="66"/>
                  </a:lnTo>
                  <a:lnTo>
                    <a:pt x="64" y="60"/>
                  </a:lnTo>
                  <a:lnTo>
                    <a:pt x="61" y="55"/>
                  </a:lnTo>
                  <a:lnTo>
                    <a:pt x="68" y="56"/>
                  </a:lnTo>
                  <a:lnTo>
                    <a:pt x="76" y="59"/>
                  </a:lnTo>
                  <a:lnTo>
                    <a:pt x="85" y="60"/>
                  </a:lnTo>
                  <a:lnTo>
                    <a:pt x="96" y="62"/>
                  </a:lnTo>
                  <a:lnTo>
                    <a:pt x="107" y="60"/>
                  </a:lnTo>
                  <a:lnTo>
                    <a:pt x="121" y="56"/>
                  </a:lnTo>
                  <a:lnTo>
                    <a:pt x="131" y="51"/>
                  </a:lnTo>
                  <a:lnTo>
                    <a:pt x="142" y="45"/>
                  </a:lnTo>
                  <a:lnTo>
                    <a:pt x="152" y="38"/>
                  </a:lnTo>
                  <a:lnTo>
                    <a:pt x="164" y="33"/>
                  </a:lnTo>
                  <a:lnTo>
                    <a:pt x="176" y="28"/>
                  </a:lnTo>
                  <a:lnTo>
                    <a:pt x="190" y="28"/>
                  </a:lnTo>
                  <a:lnTo>
                    <a:pt x="199" y="29"/>
                  </a:lnTo>
                  <a:lnTo>
                    <a:pt x="210" y="33"/>
                  </a:lnTo>
                  <a:lnTo>
                    <a:pt x="219" y="37"/>
                  </a:lnTo>
                  <a:lnTo>
                    <a:pt x="230" y="43"/>
                  </a:lnTo>
                  <a:lnTo>
                    <a:pt x="236" y="47"/>
                  </a:lnTo>
                  <a:lnTo>
                    <a:pt x="244" y="53"/>
                  </a:lnTo>
                  <a:lnTo>
                    <a:pt x="248" y="57"/>
                  </a:lnTo>
                  <a:lnTo>
                    <a:pt x="252" y="61"/>
                  </a:lnTo>
                  <a:lnTo>
                    <a:pt x="253" y="63"/>
                  </a:lnTo>
                  <a:lnTo>
                    <a:pt x="251" y="70"/>
                  </a:lnTo>
                  <a:lnTo>
                    <a:pt x="247" y="75"/>
                  </a:lnTo>
                  <a:lnTo>
                    <a:pt x="243" y="82"/>
                  </a:lnTo>
                  <a:lnTo>
                    <a:pt x="239" y="88"/>
                  </a:lnTo>
                  <a:lnTo>
                    <a:pt x="240" y="93"/>
                  </a:lnTo>
                  <a:lnTo>
                    <a:pt x="244" y="97"/>
                  </a:lnTo>
                  <a:lnTo>
                    <a:pt x="257" y="99"/>
                  </a:lnTo>
                  <a:lnTo>
                    <a:pt x="265" y="97"/>
                  </a:lnTo>
                  <a:lnTo>
                    <a:pt x="271" y="93"/>
                  </a:lnTo>
                  <a:lnTo>
                    <a:pt x="271" y="88"/>
                  </a:lnTo>
                  <a:lnTo>
                    <a:pt x="268" y="82"/>
                  </a:lnTo>
                  <a:lnTo>
                    <a:pt x="263" y="75"/>
                  </a:lnTo>
                  <a:lnTo>
                    <a:pt x="260" y="69"/>
                  </a:lnTo>
                  <a:lnTo>
                    <a:pt x="259" y="63"/>
                  </a:lnTo>
                  <a:lnTo>
                    <a:pt x="263" y="61"/>
                  </a:lnTo>
                  <a:lnTo>
                    <a:pt x="263" y="57"/>
                  </a:lnTo>
                  <a:lnTo>
                    <a:pt x="268" y="53"/>
                  </a:lnTo>
                  <a:lnTo>
                    <a:pt x="273" y="47"/>
                  </a:lnTo>
                  <a:lnTo>
                    <a:pt x="281" y="43"/>
                  </a:lnTo>
                  <a:lnTo>
                    <a:pt x="289" y="37"/>
                  </a:lnTo>
                  <a:lnTo>
                    <a:pt x="299" y="33"/>
                  </a:lnTo>
                  <a:lnTo>
                    <a:pt x="310" y="29"/>
                  </a:lnTo>
                  <a:lnTo>
                    <a:pt x="320" y="28"/>
                  </a:lnTo>
                  <a:lnTo>
                    <a:pt x="332" y="28"/>
                  </a:lnTo>
                  <a:lnTo>
                    <a:pt x="345" y="33"/>
                  </a:lnTo>
                  <a:lnTo>
                    <a:pt x="356" y="37"/>
                  </a:lnTo>
                  <a:lnTo>
                    <a:pt x="368" y="44"/>
                  </a:lnTo>
                  <a:lnTo>
                    <a:pt x="377" y="50"/>
                  </a:lnTo>
                  <a:lnTo>
                    <a:pt x="389" y="56"/>
                  </a:lnTo>
                  <a:lnTo>
                    <a:pt x="401" y="60"/>
                  </a:lnTo>
                  <a:lnTo>
                    <a:pt x="417" y="62"/>
                  </a:lnTo>
                  <a:lnTo>
                    <a:pt x="424" y="60"/>
                  </a:lnTo>
                  <a:lnTo>
                    <a:pt x="432" y="59"/>
                  </a:lnTo>
                  <a:lnTo>
                    <a:pt x="440" y="56"/>
                  </a:lnTo>
                  <a:lnTo>
                    <a:pt x="451" y="55"/>
                  </a:lnTo>
                  <a:lnTo>
                    <a:pt x="513" y="12"/>
                  </a:lnTo>
                  <a:lnTo>
                    <a:pt x="503" y="14"/>
                  </a:lnTo>
                  <a:lnTo>
                    <a:pt x="495" y="16"/>
                  </a:lnTo>
                  <a:lnTo>
                    <a:pt x="488" y="18"/>
                  </a:lnTo>
                  <a:lnTo>
                    <a:pt x="481" y="20"/>
                  </a:lnTo>
                  <a:lnTo>
                    <a:pt x="473" y="20"/>
                  </a:lnTo>
                  <a:lnTo>
                    <a:pt x="466" y="23"/>
                  </a:lnTo>
                  <a:lnTo>
                    <a:pt x="459" y="23"/>
                  </a:lnTo>
                  <a:lnTo>
                    <a:pt x="451" y="25"/>
                  </a:lnTo>
                  <a:lnTo>
                    <a:pt x="431" y="24"/>
                  </a:lnTo>
                  <a:lnTo>
                    <a:pt x="415" y="21"/>
                  </a:lnTo>
                  <a:lnTo>
                    <a:pt x="399" y="17"/>
                  </a:lnTo>
                  <a:lnTo>
                    <a:pt x="385" y="12"/>
                  </a:lnTo>
                  <a:lnTo>
                    <a:pt x="369" y="6"/>
                  </a:lnTo>
                  <a:lnTo>
                    <a:pt x="355" y="2"/>
                  </a:lnTo>
                  <a:lnTo>
                    <a:pt x="338" y="0"/>
                  </a:lnTo>
                  <a:lnTo>
                    <a:pt x="320" y="3"/>
                  </a:lnTo>
                  <a:lnTo>
                    <a:pt x="309" y="6"/>
                  </a:lnTo>
                  <a:lnTo>
                    <a:pt x="299" y="9"/>
                  </a:lnTo>
                  <a:lnTo>
                    <a:pt x="290" y="14"/>
                  </a:lnTo>
                  <a:lnTo>
                    <a:pt x="282" y="19"/>
                  </a:lnTo>
                  <a:lnTo>
                    <a:pt x="274" y="25"/>
                  </a:lnTo>
                  <a:lnTo>
                    <a:pt x="268" y="32"/>
                  </a:lnTo>
                  <a:lnTo>
                    <a:pt x="261" y="38"/>
                  </a:lnTo>
                  <a:lnTo>
                    <a:pt x="257" y="48"/>
                  </a:lnTo>
                  <a:lnTo>
                    <a:pt x="249" y="38"/>
                  </a:lnTo>
                  <a:lnTo>
                    <a:pt x="243" y="32"/>
                  </a:lnTo>
                  <a:lnTo>
                    <a:pt x="235" y="25"/>
                  </a:lnTo>
                  <a:lnTo>
                    <a:pt x="227" y="19"/>
                  </a:lnTo>
                  <a:lnTo>
                    <a:pt x="218" y="14"/>
                  </a:lnTo>
                  <a:lnTo>
                    <a:pt x="210" y="9"/>
                  </a:lnTo>
                  <a:lnTo>
                    <a:pt x="199" y="6"/>
                  </a:lnTo>
                  <a:lnTo>
                    <a:pt x="190" y="3"/>
                  </a:lnTo>
                  <a:lnTo>
                    <a:pt x="172" y="1"/>
                  </a:lnTo>
                  <a:lnTo>
                    <a:pt x="156" y="3"/>
                  </a:lnTo>
                  <a:lnTo>
                    <a:pt x="140" y="7"/>
                  </a:lnTo>
                  <a:lnTo>
                    <a:pt x="126" y="14"/>
                  </a:lnTo>
                  <a:lnTo>
                    <a:pt x="110" y="18"/>
                  </a:lnTo>
                  <a:lnTo>
                    <a:pt x="94" y="24"/>
                  </a:lnTo>
                  <a:lnTo>
                    <a:pt x="77" y="26"/>
                  </a:lnTo>
                  <a:lnTo>
                    <a:pt x="61" y="25"/>
                  </a:lnTo>
                  <a:lnTo>
                    <a:pt x="51" y="23"/>
                  </a:lnTo>
                  <a:lnTo>
                    <a:pt x="43" y="20"/>
                  </a:lnTo>
                  <a:lnTo>
                    <a:pt x="36" y="18"/>
                  </a:lnTo>
                  <a:lnTo>
                    <a:pt x="30" y="16"/>
                  </a:lnTo>
                  <a:lnTo>
                    <a:pt x="15" y="9"/>
                  </a:lnTo>
                  <a:lnTo>
                    <a:pt x="2" y="0"/>
                  </a:lnTo>
                  <a:lnTo>
                    <a:pt x="5" y="6"/>
                  </a:lnTo>
                  <a:lnTo>
                    <a:pt x="9" y="12"/>
                  </a:lnTo>
                  <a:lnTo>
                    <a:pt x="13" y="19"/>
                  </a:lnTo>
                  <a:lnTo>
                    <a:pt x="17" y="26"/>
                  </a:lnTo>
                  <a:lnTo>
                    <a:pt x="19" y="32"/>
                  </a:lnTo>
                  <a:lnTo>
                    <a:pt x="23" y="38"/>
                  </a:lnTo>
                  <a:lnTo>
                    <a:pt x="26" y="45"/>
                  </a:lnTo>
                  <a:lnTo>
                    <a:pt x="28" y="53"/>
                  </a:lnTo>
                  <a:close/>
                </a:path>
              </a:pathLst>
            </a:custGeom>
            <a:solidFill>
              <a:srgbClr val="000000"/>
            </a:solidFill>
            <a:ln w="9525">
              <a:noFill/>
              <a:round/>
              <a:headEnd/>
              <a:tailEnd/>
            </a:ln>
          </p:spPr>
          <p:txBody>
            <a:bodyPr/>
            <a:lstStyle/>
            <a:p>
              <a:endParaRPr lang="en-US"/>
            </a:p>
          </p:txBody>
        </p:sp>
        <p:sp>
          <p:nvSpPr>
            <p:cNvPr id="40" name="Freeform 36"/>
            <p:cNvSpPr>
              <a:spLocks/>
            </p:cNvSpPr>
            <p:nvPr/>
          </p:nvSpPr>
          <p:spPr bwMode="auto">
            <a:xfrm>
              <a:off x="468313" y="1409700"/>
              <a:ext cx="184150" cy="157163"/>
            </a:xfrm>
            <a:custGeom>
              <a:avLst/>
              <a:gdLst>
                <a:gd name="T0" fmla="*/ 7193 w 512"/>
                <a:gd name="T1" fmla="*/ 123434 h 438"/>
                <a:gd name="T2" fmla="*/ 0 w 512"/>
                <a:gd name="T3" fmla="*/ 104058 h 438"/>
                <a:gd name="T4" fmla="*/ 5755 w 512"/>
                <a:gd name="T5" fmla="*/ 89346 h 438"/>
                <a:gd name="T6" fmla="*/ 16545 w 512"/>
                <a:gd name="T7" fmla="*/ 80376 h 438"/>
                <a:gd name="T8" fmla="*/ 10790 w 512"/>
                <a:gd name="T9" fmla="*/ 72482 h 438"/>
                <a:gd name="T10" fmla="*/ 2158 w 512"/>
                <a:gd name="T11" fmla="*/ 61717 h 438"/>
                <a:gd name="T12" fmla="*/ 1798 w 512"/>
                <a:gd name="T13" fmla="*/ 43417 h 438"/>
                <a:gd name="T14" fmla="*/ 10071 w 512"/>
                <a:gd name="T15" fmla="*/ 24041 h 438"/>
                <a:gd name="T16" fmla="*/ 8992 w 512"/>
                <a:gd name="T17" fmla="*/ 11482 h 438"/>
                <a:gd name="T18" fmla="*/ 6114 w 512"/>
                <a:gd name="T19" fmla="*/ 2153 h 438"/>
                <a:gd name="T20" fmla="*/ 24457 w 512"/>
                <a:gd name="T21" fmla="*/ 24041 h 438"/>
                <a:gd name="T22" fmla="*/ 23738 w 512"/>
                <a:gd name="T23" fmla="*/ 37317 h 438"/>
                <a:gd name="T24" fmla="*/ 13308 w 512"/>
                <a:gd name="T25" fmla="*/ 50952 h 438"/>
                <a:gd name="T26" fmla="*/ 13308 w 512"/>
                <a:gd name="T27" fmla="*/ 64946 h 438"/>
                <a:gd name="T28" fmla="*/ 22299 w 512"/>
                <a:gd name="T29" fmla="*/ 75352 h 438"/>
                <a:gd name="T30" fmla="*/ 29133 w 512"/>
                <a:gd name="T31" fmla="*/ 77146 h 438"/>
                <a:gd name="T32" fmla="*/ 39204 w 512"/>
                <a:gd name="T33" fmla="*/ 73558 h 438"/>
                <a:gd name="T34" fmla="*/ 39204 w 512"/>
                <a:gd name="T35" fmla="*/ 83246 h 438"/>
                <a:gd name="T36" fmla="*/ 28773 w 512"/>
                <a:gd name="T37" fmla="*/ 79658 h 438"/>
                <a:gd name="T38" fmla="*/ 22659 w 512"/>
                <a:gd name="T39" fmla="*/ 81811 h 438"/>
                <a:gd name="T40" fmla="*/ 14027 w 512"/>
                <a:gd name="T41" fmla="*/ 92217 h 438"/>
                <a:gd name="T42" fmla="*/ 12588 w 512"/>
                <a:gd name="T43" fmla="*/ 106928 h 438"/>
                <a:gd name="T44" fmla="*/ 22659 w 512"/>
                <a:gd name="T45" fmla="*/ 120563 h 438"/>
                <a:gd name="T46" fmla="*/ 24098 w 512"/>
                <a:gd name="T47" fmla="*/ 133481 h 438"/>
                <a:gd name="T48" fmla="*/ 28054 w 512"/>
                <a:gd name="T49" fmla="*/ 136351 h 438"/>
                <a:gd name="T50" fmla="*/ 43520 w 512"/>
                <a:gd name="T51" fmla="*/ 136710 h 438"/>
                <a:gd name="T52" fmla="*/ 58986 w 512"/>
                <a:gd name="T53" fmla="*/ 145681 h 438"/>
                <a:gd name="T54" fmla="*/ 76250 w 512"/>
                <a:gd name="T55" fmla="*/ 145681 h 438"/>
                <a:gd name="T56" fmla="*/ 88119 w 512"/>
                <a:gd name="T57" fmla="*/ 138146 h 438"/>
                <a:gd name="T58" fmla="*/ 90277 w 512"/>
                <a:gd name="T59" fmla="*/ 132046 h 438"/>
                <a:gd name="T60" fmla="*/ 85961 w 512"/>
                <a:gd name="T61" fmla="*/ 123434 h 438"/>
                <a:gd name="T62" fmla="*/ 97470 w 512"/>
                <a:gd name="T63" fmla="*/ 123434 h 438"/>
                <a:gd name="T64" fmla="*/ 93514 w 512"/>
                <a:gd name="T65" fmla="*/ 132046 h 438"/>
                <a:gd name="T66" fmla="*/ 96031 w 512"/>
                <a:gd name="T67" fmla="*/ 138146 h 438"/>
                <a:gd name="T68" fmla="*/ 107900 w 512"/>
                <a:gd name="T69" fmla="*/ 145681 h 438"/>
                <a:gd name="T70" fmla="*/ 124805 w 512"/>
                <a:gd name="T71" fmla="*/ 145681 h 438"/>
                <a:gd name="T72" fmla="*/ 139911 w 512"/>
                <a:gd name="T73" fmla="*/ 137069 h 438"/>
                <a:gd name="T74" fmla="*/ 156096 w 512"/>
                <a:gd name="T75" fmla="*/ 136351 h 438"/>
                <a:gd name="T76" fmla="*/ 181273 w 512"/>
                <a:gd name="T77" fmla="*/ 152498 h 438"/>
                <a:gd name="T78" fmla="*/ 170842 w 512"/>
                <a:gd name="T79" fmla="*/ 149628 h 438"/>
                <a:gd name="T80" fmla="*/ 155736 w 512"/>
                <a:gd name="T81" fmla="*/ 148910 h 438"/>
                <a:gd name="T82" fmla="*/ 133077 w 512"/>
                <a:gd name="T83" fmla="*/ 155010 h 438"/>
                <a:gd name="T84" fmla="*/ 111497 w 512"/>
                <a:gd name="T85" fmla="*/ 155010 h 438"/>
                <a:gd name="T86" fmla="*/ 98909 w 512"/>
                <a:gd name="T87" fmla="*/ 147475 h 438"/>
                <a:gd name="T88" fmla="*/ 89917 w 512"/>
                <a:gd name="T89" fmla="*/ 142810 h 438"/>
                <a:gd name="T90" fmla="*/ 79127 w 512"/>
                <a:gd name="T91" fmla="*/ 151781 h 438"/>
                <a:gd name="T92" fmla="*/ 62582 w 512"/>
                <a:gd name="T93" fmla="*/ 156804 h 438"/>
                <a:gd name="T94" fmla="*/ 39563 w 512"/>
                <a:gd name="T95" fmla="*/ 150345 h 438"/>
                <a:gd name="T96" fmla="*/ 19062 w 512"/>
                <a:gd name="T97" fmla="*/ 149628 h 438"/>
                <a:gd name="T98" fmla="*/ 7913 w 512"/>
                <a:gd name="T99" fmla="*/ 152857 h 438"/>
                <a:gd name="T100" fmla="*/ 1798 w 512"/>
                <a:gd name="T101" fmla="*/ 155010 h 438"/>
                <a:gd name="T102" fmla="*/ 7553 w 512"/>
                <a:gd name="T103" fmla="*/ 146040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2"/>
                <a:gd name="T157" fmla="*/ 0 h 438"/>
                <a:gd name="T158" fmla="*/ 512 w 512"/>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2" h="438">
                  <a:moveTo>
                    <a:pt x="29" y="386"/>
                  </a:moveTo>
                  <a:lnTo>
                    <a:pt x="29" y="371"/>
                  </a:lnTo>
                  <a:lnTo>
                    <a:pt x="26" y="357"/>
                  </a:lnTo>
                  <a:lnTo>
                    <a:pt x="20" y="344"/>
                  </a:lnTo>
                  <a:lnTo>
                    <a:pt x="14" y="331"/>
                  </a:lnTo>
                  <a:lnTo>
                    <a:pt x="6" y="318"/>
                  </a:lnTo>
                  <a:lnTo>
                    <a:pt x="3" y="304"/>
                  </a:lnTo>
                  <a:lnTo>
                    <a:pt x="0" y="290"/>
                  </a:lnTo>
                  <a:lnTo>
                    <a:pt x="4" y="276"/>
                  </a:lnTo>
                  <a:lnTo>
                    <a:pt x="6" y="265"/>
                  </a:lnTo>
                  <a:lnTo>
                    <a:pt x="12" y="257"/>
                  </a:lnTo>
                  <a:lnTo>
                    <a:pt x="16" y="249"/>
                  </a:lnTo>
                  <a:lnTo>
                    <a:pt x="24" y="242"/>
                  </a:lnTo>
                  <a:lnTo>
                    <a:pt x="30" y="236"/>
                  </a:lnTo>
                  <a:lnTo>
                    <a:pt x="38" y="230"/>
                  </a:lnTo>
                  <a:lnTo>
                    <a:pt x="46" y="224"/>
                  </a:lnTo>
                  <a:lnTo>
                    <a:pt x="58" y="221"/>
                  </a:lnTo>
                  <a:lnTo>
                    <a:pt x="46" y="214"/>
                  </a:lnTo>
                  <a:lnTo>
                    <a:pt x="38" y="209"/>
                  </a:lnTo>
                  <a:lnTo>
                    <a:pt x="30" y="202"/>
                  </a:lnTo>
                  <a:lnTo>
                    <a:pt x="24" y="195"/>
                  </a:lnTo>
                  <a:lnTo>
                    <a:pt x="16" y="187"/>
                  </a:lnTo>
                  <a:lnTo>
                    <a:pt x="12" y="181"/>
                  </a:lnTo>
                  <a:lnTo>
                    <a:pt x="6" y="172"/>
                  </a:lnTo>
                  <a:lnTo>
                    <a:pt x="4" y="164"/>
                  </a:lnTo>
                  <a:lnTo>
                    <a:pt x="0" y="148"/>
                  </a:lnTo>
                  <a:lnTo>
                    <a:pt x="1" y="134"/>
                  </a:lnTo>
                  <a:lnTo>
                    <a:pt x="5" y="121"/>
                  </a:lnTo>
                  <a:lnTo>
                    <a:pt x="12" y="108"/>
                  </a:lnTo>
                  <a:lnTo>
                    <a:pt x="17" y="95"/>
                  </a:lnTo>
                  <a:lnTo>
                    <a:pt x="24" y="81"/>
                  </a:lnTo>
                  <a:lnTo>
                    <a:pt x="28" y="67"/>
                  </a:lnTo>
                  <a:lnTo>
                    <a:pt x="29" y="53"/>
                  </a:lnTo>
                  <a:lnTo>
                    <a:pt x="28" y="45"/>
                  </a:lnTo>
                  <a:lnTo>
                    <a:pt x="26" y="39"/>
                  </a:lnTo>
                  <a:lnTo>
                    <a:pt x="25" y="32"/>
                  </a:lnTo>
                  <a:lnTo>
                    <a:pt x="24" y="26"/>
                  </a:lnTo>
                  <a:lnTo>
                    <a:pt x="21" y="20"/>
                  </a:lnTo>
                  <a:lnTo>
                    <a:pt x="20" y="13"/>
                  </a:lnTo>
                  <a:lnTo>
                    <a:pt x="17" y="6"/>
                  </a:lnTo>
                  <a:lnTo>
                    <a:pt x="14" y="0"/>
                  </a:lnTo>
                  <a:lnTo>
                    <a:pt x="63" y="53"/>
                  </a:lnTo>
                  <a:lnTo>
                    <a:pt x="66" y="60"/>
                  </a:lnTo>
                  <a:lnTo>
                    <a:pt x="68" y="67"/>
                  </a:lnTo>
                  <a:lnTo>
                    <a:pt x="71" y="75"/>
                  </a:lnTo>
                  <a:lnTo>
                    <a:pt x="72" y="83"/>
                  </a:lnTo>
                  <a:lnTo>
                    <a:pt x="70" y="93"/>
                  </a:lnTo>
                  <a:lnTo>
                    <a:pt x="66" y="104"/>
                  </a:lnTo>
                  <a:lnTo>
                    <a:pt x="58" y="113"/>
                  </a:lnTo>
                  <a:lnTo>
                    <a:pt x="51" y="123"/>
                  </a:lnTo>
                  <a:lnTo>
                    <a:pt x="43" y="132"/>
                  </a:lnTo>
                  <a:lnTo>
                    <a:pt x="37" y="142"/>
                  </a:lnTo>
                  <a:lnTo>
                    <a:pt x="33" y="152"/>
                  </a:lnTo>
                  <a:lnTo>
                    <a:pt x="33" y="165"/>
                  </a:lnTo>
                  <a:lnTo>
                    <a:pt x="33" y="172"/>
                  </a:lnTo>
                  <a:lnTo>
                    <a:pt x="37" y="181"/>
                  </a:lnTo>
                  <a:lnTo>
                    <a:pt x="42" y="188"/>
                  </a:lnTo>
                  <a:lnTo>
                    <a:pt x="50" y="197"/>
                  </a:lnTo>
                  <a:lnTo>
                    <a:pt x="55" y="203"/>
                  </a:lnTo>
                  <a:lnTo>
                    <a:pt x="62" y="210"/>
                  </a:lnTo>
                  <a:lnTo>
                    <a:pt x="67" y="212"/>
                  </a:lnTo>
                  <a:lnTo>
                    <a:pt x="72" y="215"/>
                  </a:lnTo>
                  <a:lnTo>
                    <a:pt x="75" y="217"/>
                  </a:lnTo>
                  <a:lnTo>
                    <a:pt x="81" y="215"/>
                  </a:lnTo>
                  <a:lnTo>
                    <a:pt x="88" y="211"/>
                  </a:lnTo>
                  <a:lnTo>
                    <a:pt x="96" y="208"/>
                  </a:lnTo>
                  <a:lnTo>
                    <a:pt x="103" y="204"/>
                  </a:lnTo>
                  <a:lnTo>
                    <a:pt x="109" y="205"/>
                  </a:lnTo>
                  <a:lnTo>
                    <a:pt x="113" y="210"/>
                  </a:lnTo>
                  <a:lnTo>
                    <a:pt x="116" y="221"/>
                  </a:lnTo>
                  <a:lnTo>
                    <a:pt x="113" y="229"/>
                  </a:lnTo>
                  <a:lnTo>
                    <a:pt x="109" y="232"/>
                  </a:lnTo>
                  <a:lnTo>
                    <a:pt x="103" y="232"/>
                  </a:lnTo>
                  <a:lnTo>
                    <a:pt x="96" y="230"/>
                  </a:lnTo>
                  <a:lnTo>
                    <a:pt x="88" y="226"/>
                  </a:lnTo>
                  <a:lnTo>
                    <a:pt x="80" y="222"/>
                  </a:lnTo>
                  <a:lnTo>
                    <a:pt x="75" y="221"/>
                  </a:lnTo>
                  <a:lnTo>
                    <a:pt x="72" y="223"/>
                  </a:lnTo>
                  <a:lnTo>
                    <a:pt x="67" y="223"/>
                  </a:lnTo>
                  <a:lnTo>
                    <a:pt x="63" y="228"/>
                  </a:lnTo>
                  <a:lnTo>
                    <a:pt x="56" y="232"/>
                  </a:lnTo>
                  <a:lnTo>
                    <a:pt x="51" y="240"/>
                  </a:lnTo>
                  <a:lnTo>
                    <a:pt x="45" y="247"/>
                  </a:lnTo>
                  <a:lnTo>
                    <a:pt x="39" y="257"/>
                  </a:lnTo>
                  <a:lnTo>
                    <a:pt x="35" y="266"/>
                  </a:lnTo>
                  <a:lnTo>
                    <a:pt x="33" y="276"/>
                  </a:lnTo>
                  <a:lnTo>
                    <a:pt x="31" y="286"/>
                  </a:lnTo>
                  <a:lnTo>
                    <a:pt x="35" y="298"/>
                  </a:lnTo>
                  <a:lnTo>
                    <a:pt x="42" y="307"/>
                  </a:lnTo>
                  <a:lnTo>
                    <a:pt x="50" y="317"/>
                  </a:lnTo>
                  <a:lnTo>
                    <a:pt x="56" y="326"/>
                  </a:lnTo>
                  <a:lnTo>
                    <a:pt x="63" y="336"/>
                  </a:lnTo>
                  <a:lnTo>
                    <a:pt x="66" y="346"/>
                  </a:lnTo>
                  <a:lnTo>
                    <a:pt x="68" y="358"/>
                  </a:lnTo>
                  <a:lnTo>
                    <a:pt x="67" y="365"/>
                  </a:lnTo>
                  <a:lnTo>
                    <a:pt x="67" y="372"/>
                  </a:lnTo>
                  <a:lnTo>
                    <a:pt x="64" y="379"/>
                  </a:lnTo>
                  <a:lnTo>
                    <a:pt x="63" y="386"/>
                  </a:lnTo>
                  <a:lnTo>
                    <a:pt x="70" y="383"/>
                  </a:lnTo>
                  <a:lnTo>
                    <a:pt x="78" y="380"/>
                  </a:lnTo>
                  <a:lnTo>
                    <a:pt x="85" y="377"/>
                  </a:lnTo>
                  <a:lnTo>
                    <a:pt x="96" y="376"/>
                  </a:lnTo>
                  <a:lnTo>
                    <a:pt x="108" y="376"/>
                  </a:lnTo>
                  <a:lnTo>
                    <a:pt x="121" y="381"/>
                  </a:lnTo>
                  <a:lnTo>
                    <a:pt x="131" y="386"/>
                  </a:lnTo>
                  <a:lnTo>
                    <a:pt x="143" y="393"/>
                  </a:lnTo>
                  <a:lnTo>
                    <a:pt x="152" y="399"/>
                  </a:lnTo>
                  <a:lnTo>
                    <a:pt x="164" y="406"/>
                  </a:lnTo>
                  <a:lnTo>
                    <a:pt x="176" y="409"/>
                  </a:lnTo>
                  <a:lnTo>
                    <a:pt x="192" y="411"/>
                  </a:lnTo>
                  <a:lnTo>
                    <a:pt x="201" y="408"/>
                  </a:lnTo>
                  <a:lnTo>
                    <a:pt x="212" y="406"/>
                  </a:lnTo>
                  <a:lnTo>
                    <a:pt x="221" y="400"/>
                  </a:lnTo>
                  <a:lnTo>
                    <a:pt x="231" y="396"/>
                  </a:lnTo>
                  <a:lnTo>
                    <a:pt x="238" y="390"/>
                  </a:lnTo>
                  <a:lnTo>
                    <a:pt x="245" y="385"/>
                  </a:lnTo>
                  <a:lnTo>
                    <a:pt x="249" y="381"/>
                  </a:lnTo>
                  <a:lnTo>
                    <a:pt x="251" y="379"/>
                  </a:lnTo>
                  <a:lnTo>
                    <a:pt x="252" y="373"/>
                  </a:lnTo>
                  <a:lnTo>
                    <a:pt x="251" y="368"/>
                  </a:lnTo>
                  <a:lnTo>
                    <a:pt x="247" y="362"/>
                  </a:lnTo>
                  <a:lnTo>
                    <a:pt x="243" y="355"/>
                  </a:lnTo>
                  <a:lnTo>
                    <a:pt x="239" y="348"/>
                  </a:lnTo>
                  <a:lnTo>
                    <a:pt x="239" y="344"/>
                  </a:lnTo>
                  <a:lnTo>
                    <a:pt x="243" y="339"/>
                  </a:lnTo>
                  <a:lnTo>
                    <a:pt x="256" y="339"/>
                  </a:lnTo>
                  <a:lnTo>
                    <a:pt x="266" y="339"/>
                  </a:lnTo>
                  <a:lnTo>
                    <a:pt x="271" y="344"/>
                  </a:lnTo>
                  <a:lnTo>
                    <a:pt x="271" y="349"/>
                  </a:lnTo>
                  <a:lnTo>
                    <a:pt x="268" y="356"/>
                  </a:lnTo>
                  <a:lnTo>
                    <a:pt x="263" y="362"/>
                  </a:lnTo>
                  <a:lnTo>
                    <a:pt x="260" y="368"/>
                  </a:lnTo>
                  <a:lnTo>
                    <a:pt x="258" y="374"/>
                  </a:lnTo>
                  <a:lnTo>
                    <a:pt x="262" y="379"/>
                  </a:lnTo>
                  <a:lnTo>
                    <a:pt x="263" y="381"/>
                  </a:lnTo>
                  <a:lnTo>
                    <a:pt x="267" y="385"/>
                  </a:lnTo>
                  <a:lnTo>
                    <a:pt x="274" y="390"/>
                  </a:lnTo>
                  <a:lnTo>
                    <a:pt x="281" y="396"/>
                  </a:lnTo>
                  <a:lnTo>
                    <a:pt x="289" y="400"/>
                  </a:lnTo>
                  <a:lnTo>
                    <a:pt x="300" y="406"/>
                  </a:lnTo>
                  <a:lnTo>
                    <a:pt x="310" y="408"/>
                  </a:lnTo>
                  <a:lnTo>
                    <a:pt x="322" y="411"/>
                  </a:lnTo>
                  <a:lnTo>
                    <a:pt x="334" y="409"/>
                  </a:lnTo>
                  <a:lnTo>
                    <a:pt x="347" y="406"/>
                  </a:lnTo>
                  <a:lnTo>
                    <a:pt x="358" y="400"/>
                  </a:lnTo>
                  <a:lnTo>
                    <a:pt x="368" y="394"/>
                  </a:lnTo>
                  <a:lnTo>
                    <a:pt x="377" y="388"/>
                  </a:lnTo>
                  <a:lnTo>
                    <a:pt x="389" y="382"/>
                  </a:lnTo>
                  <a:lnTo>
                    <a:pt x="401" y="377"/>
                  </a:lnTo>
                  <a:lnTo>
                    <a:pt x="416" y="376"/>
                  </a:lnTo>
                  <a:lnTo>
                    <a:pt x="425" y="377"/>
                  </a:lnTo>
                  <a:lnTo>
                    <a:pt x="434" y="380"/>
                  </a:lnTo>
                  <a:lnTo>
                    <a:pt x="442" y="383"/>
                  </a:lnTo>
                  <a:lnTo>
                    <a:pt x="450" y="386"/>
                  </a:lnTo>
                  <a:lnTo>
                    <a:pt x="512" y="428"/>
                  </a:lnTo>
                  <a:lnTo>
                    <a:pt x="504" y="425"/>
                  </a:lnTo>
                  <a:lnTo>
                    <a:pt x="496" y="423"/>
                  </a:lnTo>
                  <a:lnTo>
                    <a:pt x="489" y="420"/>
                  </a:lnTo>
                  <a:lnTo>
                    <a:pt x="483" y="419"/>
                  </a:lnTo>
                  <a:lnTo>
                    <a:pt x="475" y="417"/>
                  </a:lnTo>
                  <a:lnTo>
                    <a:pt x="468" y="416"/>
                  </a:lnTo>
                  <a:lnTo>
                    <a:pt x="460" y="416"/>
                  </a:lnTo>
                  <a:lnTo>
                    <a:pt x="452" y="416"/>
                  </a:lnTo>
                  <a:lnTo>
                    <a:pt x="433" y="415"/>
                  </a:lnTo>
                  <a:lnTo>
                    <a:pt x="417" y="417"/>
                  </a:lnTo>
                  <a:lnTo>
                    <a:pt x="400" y="420"/>
                  </a:lnTo>
                  <a:lnTo>
                    <a:pt x="385" y="427"/>
                  </a:lnTo>
                  <a:lnTo>
                    <a:pt x="370" y="432"/>
                  </a:lnTo>
                  <a:lnTo>
                    <a:pt x="355" y="435"/>
                  </a:lnTo>
                  <a:lnTo>
                    <a:pt x="338" y="437"/>
                  </a:lnTo>
                  <a:lnTo>
                    <a:pt x="322" y="436"/>
                  </a:lnTo>
                  <a:lnTo>
                    <a:pt x="310" y="432"/>
                  </a:lnTo>
                  <a:lnTo>
                    <a:pt x="300" y="428"/>
                  </a:lnTo>
                  <a:lnTo>
                    <a:pt x="291" y="423"/>
                  </a:lnTo>
                  <a:lnTo>
                    <a:pt x="283" y="418"/>
                  </a:lnTo>
                  <a:lnTo>
                    <a:pt x="275" y="411"/>
                  </a:lnTo>
                  <a:lnTo>
                    <a:pt x="268" y="406"/>
                  </a:lnTo>
                  <a:lnTo>
                    <a:pt x="262" y="398"/>
                  </a:lnTo>
                  <a:lnTo>
                    <a:pt x="256" y="391"/>
                  </a:lnTo>
                  <a:lnTo>
                    <a:pt x="250" y="398"/>
                  </a:lnTo>
                  <a:lnTo>
                    <a:pt x="243" y="406"/>
                  </a:lnTo>
                  <a:lnTo>
                    <a:pt x="235" y="411"/>
                  </a:lnTo>
                  <a:lnTo>
                    <a:pt x="229" y="418"/>
                  </a:lnTo>
                  <a:lnTo>
                    <a:pt x="220" y="423"/>
                  </a:lnTo>
                  <a:lnTo>
                    <a:pt x="212" y="428"/>
                  </a:lnTo>
                  <a:lnTo>
                    <a:pt x="201" y="432"/>
                  </a:lnTo>
                  <a:lnTo>
                    <a:pt x="192" y="436"/>
                  </a:lnTo>
                  <a:lnTo>
                    <a:pt x="174" y="437"/>
                  </a:lnTo>
                  <a:lnTo>
                    <a:pt x="156" y="435"/>
                  </a:lnTo>
                  <a:lnTo>
                    <a:pt x="141" y="430"/>
                  </a:lnTo>
                  <a:lnTo>
                    <a:pt x="126" y="426"/>
                  </a:lnTo>
                  <a:lnTo>
                    <a:pt x="110" y="419"/>
                  </a:lnTo>
                  <a:lnTo>
                    <a:pt x="96" y="416"/>
                  </a:lnTo>
                  <a:lnTo>
                    <a:pt x="79" y="414"/>
                  </a:lnTo>
                  <a:lnTo>
                    <a:pt x="63" y="416"/>
                  </a:lnTo>
                  <a:lnTo>
                    <a:pt x="53" y="417"/>
                  </a:lnTo>
                  <a:lnTo>
                    <a:pt x="45" y="419"/>
                  </a:lnTo>
                  <a:lnTo>
                    <a:pt x="37" y="420"/>
                  </a:lnTo>
                  <a:lnTo>
                    <a:pt x="30" y="424"/>
                  </a:lnTo>
                  <a:lnTo>
                    <a:pt x="22" y="426"/>
                  </a:lnTo>
                  <a:lnTo>
                    <a:pt x="16" y="429"/>
                  </a:lnTo>
                  <a:lnTo>
                    <a:pt x="8" y="433"/>
                  </a:lnTo>
                  <a:lnTo>
                    <a:pt x="1" y="438"/>
                  </a:lnTo>
                  <a:lnTo>
                    <a:pt x="5" y="432"/>
                  </a:lnTo>
                  <a:lnTo>
                    <a:pt x="10" y="425"/>
                  </a:lnTo>
                  <a:lnTo>
                    <a:pt x="14" y="419"/>
                  </a:lnTo>
                  <a:lnTo>
                    <a:pt x="18" y="414"/>
                  </a:lnTo>
                  <a:lnTo>
                    <a:pt x="21" y="407"/>
                  </a:lnTo>
                  <a:lnTo>
                    <a:pt x="24" y="400"/>
                  </a:lnTo>
                  <a:lnTo>
                    <a:pt x="26" y="393"/>
                  </a:lnTo>
                  <a:lnTo>
                    <a:pt x="29" y="386"/>
                  </a:lnTo>
                  <a:close/>
                </a:path>
              </a:pathLst>
            </a:custGeom>
            <a:solidFill>
              <a:srgbClr val="000000"/>
            </a:solidFill>
            <a:ln w="9525">
              <a:noFill/>
              <a:round/>
              <a:headEnd/>
              <a:tailEnd/>
            </a:ln>
          </p:spPr>
          <p:txBody>
            <a:bodyPr/>
            <a:lstStyle/>
            <a:p>
              <a:endParaRPr lang="en-US"/>
            </a:p>
          </p:txBody>
        </p:sp>
        <p:sp>
          <p:nvSpPr>
            <p:cNvPr id="41" name="Freeform 37"/>
            <p:cNvSpPr>
              <a:spLocks/>
            </p:cNvSpPr>
            <p:nvPr/>
          </p:nvSpPr>
          <p:spPr bwMode="auto">
            <a:xfrm>
              <a:off x="652463" y="1530350"/>
              <a:ext cx="182562" cy="36513"/>
            </a:xfrm>
            <a:custGeom>
              <a:avLst/>
              <a:gdLst>
                <a:gd name="T0" fmla="*/ 179704 w 511"/>
                <a:gd name="T1" fmla="*/ 32042 h 98"/>
                <a:gd name="T2" fmla="*/ 174345 w 511"/>
                <a:gd name="T3" fmla="*/ 30179 h 98"/>
                <a:gd name="T4" fmla="*/ 168986 w 511"/>
                <a:gd name="T5" fmla="*/ 29061 h 98"/>
                <a:gd name="T6" fmla="*/ 163270 w 511"/>
                <a:gd name="T7" fmla="*/ 28689 h 98"/>
                <a:gd name="T8" fmla="*/ 153981 w 511"/>
                <a:gd name="T9" fmla="*/ 28316 h 98"/>
                <a:gd name="T10" fmla="*/ 142548 w 511"/>
                <a:gd name="T11" fmla="*/ 30179 h 98"/>
                <a:gd name="T12" fmla="*/ 131830 w 511"/>
                <a:gd name="T13" fmla="*/ 34650 h 98"/>
                <a:gd name="T14" fmla="*/ 120755 w 511"/>
                <a:gd name="T15" fmla="*/ 36513 h 98"/>
                <a:gd name="T16" fmla="*/ 110752 w 511"/>
                <a:gd name="T17" fmla="*/ 34650 h 98"/>
                <a:gd name="T18" fmla="*/ 103607 w 511"/>
                <a:gd name="T19" fmla="*/ 31297 h 98"/>
                <a:gd name="T20" fmla="*/ 97890 w 511"/>
                <a:gd name="T21" fmla="*/ 26826 h 98"/>
                <a:gd name="T22" fmla="*/ 93246 w 511"/>
                <a:gd name="T23" fmla="*/ 21982 h 98"/>
                <a:gd name="T24" fmla="*/ 88602 w 511"/>
                <a:gd name="T25" fmla="*/ 21982 h 98"/>
                <a:gd name="T26" fmla="*/ 83600 w 511"/>
                <a:gd name="T27" fmla="*/ 26826 h 98"/>
                <a:gd name="T28" fmla="*/ 77884 w 511"/>
                <a:gd name="T29" fmla="*/ 31297 h 98"/>
                <a:gd name="T30" fmla="*/ 71453 w 511"/>
                <a:gd name="T31" fmla="*/ 34650 h 98"/>
                <a:gd name="T32" fmla="*/ 61092 w 511"/>
                <a:gd name="T33" fmla="*/ 36513 h 98"/>
                <a:gd name="T34" fmla="*/ 50017 w 511"/>
                <a:gd name="T35" fmla="*/ 34650 h 98"/>
                <a:gd name="T36" fmla="*/ 39299 w 511"/>
                <a:gd name="T37" fmla="*/ 30552 h 98"/>
                <a:gd name="T38" fmla="*/ 28224 w 511"/>
                <a:gd name="T39" fmla="*/ 28316 h 98"/>
                <a:gd name="T40" fmla="*/ 19292 w 511"/>
                <a:gd name="T41" fmla="*/ 28689 h 98"/>
                <a:gd name="T42" fmla="*/ 13576 w 511"/>
                <a:gd name="T43" fmla="*/ 29061 h 98"/>
                <a:gd name="T44" fmla="*/ 8217 w 511"/>
                <a:gd name="T45" fmla="*/ 30179 h 98"/>
                <a:gd name="T46" fmla="*/ 2501 w 511"/>
                <a:gd name="T47" fmla="*/ 32042 h 98"/>
                <a:gd name="T48" fmla="*/ 22508 w 511"/>
                <a:gd name="T49" fmla="*/ 17511 h 98"/>
                <a:gd name="T50" fmla="*/ 27509 w 511"/>
                <a:gd name="T51" fmla="*/ 15276 h 98"/>
                <a:gd name="T52" fmla="*/ 34297 w 511"/>
                <a:gd name="T53" fmla="*/ 13786 h 98"/>
                <a:gd name="T54" fmla="*/ 43229 w 511"/>
                <a:gd name="T55" fmla="*/ 15648 h 98"/>
                <a:gd name="T56" fmla="*/ 51089 w 511"/>
                <a:gd name="T57" fmla="*/ 20119 h 98"/>
                <a:gd name="T58" fmla="*/ 58949 w 511"/>
                <a:gd name="T59" fmla="*/ 24963 h 98"/>
                <a:gd name="T60" fmla="*/ 68595 w 511"/>
                <a:gd name="T61" fmla="*/ 26826 h 98"/>
                <a:gd name="T62" fmla="*/ 75383 w 511"/>
                <a:gd name="T63" fmla="*/ 24963 h 98"/>
                <a:gd name="T64" fmla="*/ 82528 w 511"/>
                <a:gd name="T65" fmla="*/ 21237 h 98"/>
                <a:gd name="T66" fmla="*/ 87172 w 511"/>
                <a:gd name="T67" fmla="*/ 17139 h 98"/>
                <a:gd name="T68" fmla="*/ 89673 w 511"/>
                <a:gd name="T69" fmla="*/ 14903 h 98"/>
                <a:gd name="T70" fmla="*/ 89673 w 511"/>
                <a:gd name="T71" fmla="*/ 10805 h 98"/>
                <a:gd name="T72" fmla="*/ 86815 w 511"/>
                <a:gd name="T73" fmla="*/ 5961 h 98"/>
                <a:gd name="T74" fmla="*/ 85386 w 511"/>
                <a:gd name="T75" fmla="*/ 1863 h 98"/>
                <a:gd name="T76" fmla="*/ 91460 w 511"/>
                <a:gd name="T77" fmla="*/ 0 h 98"/>
                <a:gd name="T78" fmla="*/ 96819 w 511"/>
                <a:gd name="T79" fmla="*/ 1863 h 98"/>
                <a:gd name="T80" fmla="*/ 95747 w 511"/>
                <a:gd name="T81" fmla="*/ 6334 h 98"/>
                <a:gd name="T82" fmla="*/ 92889 w 511"/>
                <a:gd name="T83" fmla="*/ 10805 h 98"/>
                <a:gd name="T84" fmla="*/ 93246 w 511"/>
                <a:gd name="T85" fmla="*/ 14903 h 98"/>
                <a:gd name="T86" fmla="*/ 95390 w 511"/>
                <a:gd name="T87" fmla="*/ 16766 h 98"/>
                <a:gd name="T88" fmla="*/ 100391 w 511"/>
                <a:gd name="T89" fmla="*/ 20492 h 98"/>
                <a:gd name="T90" fmla="*/ 106822 w 511"/>
                <a:gd name="T91" fmla="*/ 24590 h 98"/>
                <a:gd name="T92" fmla="*/ 115039 w 511"/>
                <a:gd name="T93" fmla="*/ 26826 h 98"/>
                <a:gd name="T94" fmla="*/ 123971 w 511"/>
                <a:gd name="T95" fmla="*/ 25336 h 98"/>
                <a:gd name="T96" fmla="*/ 131830 w 511"/>
                <a:gd name="T97" fmla="*/ 21237 h 98"/>
                <a:gd name="T98" fmla="*/ 139333 w 511"/>
                <a:gd name="T99" fmla="*/ 16394 h 98"/>
                <a:gd name="T100" fmla="*/ 149336 w 511"/>
                <a:gd name="T101" fmla="*/ 15276 h 98"/>
                <a:gd name="T102" fmla="*/ 155053 w 511"/>
                <a:gd name="T103" fmla="*/ 15648 h 98"/>
                <a:gd name="T104" fmla="*/ 160412 w 511"/>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1"/>
                <a:gd name="T160" fmla="*/ 0 h 98"/>
                <a:gd name="T161" fmla="*/ 511 w 511"/>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1" h="98">
                  <a:moveTo>
                    <a:pt x="511" y="89"/>
                  </a:moveTo>
                  <a:lnTo>
                    <a:pt x="503" y="86"/>
                  </a:lnTo>
                  <a:lnTo>
                    <a:pt x="495" y="84"/>
                  </a:lnTo>
                  <a:lnTo>
                    <a:pt x="488" y="81"/>
                  </a:lnTo>
                  <a:lnTo>
                    <a:pt x="481" y="80"/>
                  </a:lnTo>
                  <a:lnTo>
                    <a:pt x="473" y="78"/>
                  </a:lnTo>
                  <a:lnTo>
                    <a:pt x="465" y="77"/>
                  </a:lnTo>
                  <a:lnTo>
                    <a:pt x="457" y="77"/>
                  </a:lnTo>
                  <a:lnTo>
                    <a:pt x="449" y="77"/>
                  </a:lnTo>
                  <a:lnTo>
                    <a:pt x="431" y="76"/>
                  </a:lnTo>
                  <a:lnTo>
                    <a:pt x="415" y="78"/>
                  </a:lnTo>
                  <a:lnTo>
                    <a:pt x="399" y="81"/>
                  </a:lnTo>
                  <a:lnTo>
                    <a:pt x="385" y="88"/>
                  </a:lnTo>
                  <a:lnTo>
                    <a:pt x="369" y="93"/>
                  </a:lnTo>
                  <a:lnTo>
                    <a:pt x="355" y="96"/>
                  </a:lnTo>
                  <a:lnTo>
                    <a:pt x="338" y="98"/>
                  </a:lnTo>
                  <a:lnTo>
                    <a:pt x="322" y="97"/>
                  </a:lnTo>
                  <a:lnTo>
                    <a:pt x="310" y="93"/>
                  </a:lnTo>
                  <a:lnTo>
                    <a:pt x="299" y="89"/>
                  </a:lnTo>
                  <a:lnTo>
                    <a:pt x="290" y="84"/>
                  </a:lnTo>
                  <a:lnTo>
                    <a:pt x="282" y="79"/>
                  </a:lnTo>
                  <a:lnTo>
                    <a:pt x="274" y="72"/>
                  </a:lnTo>
                  <a:lnTo>
                    <a:pt x="268" y="67"/>
                  </a:lnTo>
                  <a:lnTo>
                    <a:pt x="261" y="59"/>
                  </a:lnTo>
                  <a:lnTo>
                    <a:pt x="256" y="52"/>
                  </a:lnTo>
                  <a:lnTo>
                    <a:pt x="248" y="59"/>
                  </a:lnTo>
                  <a:lnTo>
                    <a:pt x="242" y="67"/>
                  </a:lnTo>
                  <a:lnTo>
                    <a:pt x="234" y="72"/>
                  </a:lnTo>
                  <a:lnTo>
                    <a:pt x="227" y="79"/>
                  </a:lnTo>
                  <a:lnTo>
                    <a:pt x="218" y="84"/>
                  </a:lnTo>
                  <a:lnTo>
                    <a:pt x="210" y="89"/>
                  </a:lnTo>
                  <a:lnTo>
                    <a:pt x="200" y="93"/>
                  </a:lnTo>
                  <a:lnTo>
                    <a:pt x="189" y="97"/>
                  </a:lnTo>
                  <a:lnTo>
                    <a:pt x="171" y="98"/>
                  </a:lnTo>
                  <a:lnTo>
                    <a:pt x="155" y="97"/>
                  </a:lnTo>
                  <a:lnTo>
                    <a:pt x="140" y="93"/>
                  </a:lnTo>
                  <a:lnTo>
                    <a:pt x="126" y="88"/>
                  </a:lnTo>
                  <a:lnTo>
                    <a:pt x="110" y="82"/>
                  </a:lnTo>
                  <a:lnTo>
                    <a:pt x="96" y="79"/>
                  </a:lnTo>
                  <a:lnTo>
                    <a:pt x="79" y="76"/>
                  </a:lnTo>
                  <a:lnTo>
                    <a:pt x="63" y="77"/>
                  </a:lnTo>
                  <a:lnTo>
                    <a:pt x="54" y="77"/>
                  </a:lnTo>
                  <a:lnTo>
                    <a:pt x="46" y="77"/>
                  </a:lnTo>
                  <a:lnTo>
                    <a:pt x="38" y="78"/>
                  </a:lnTo>
                  <a:lnTo>
                    <a:pt x="31" y="80"/>
                  </a:lnTo>
                  <a:lnTo>
                    <a:pt x="23" y="81"/>
                  </a:lnTo>
                  <a:lnTo>
                    <a:pt x="15" y="84"/>
                  </a:lnTo>
                  <a:lnTo>
                    <a:pt x="7" y="86"/>
                  </a:lnTo>
                  <a:lnTo>
                    <a:pt x="0" y="89"/>
                  </a:lnTo>
                  <a:lnTo>
                    <a:pt x="63" y="47"/>
                  </a:lnTo>
                  <a:lnTo>
                    <a:pt x="69" y="44"/>
                  </a:lnTo>
                  <a:lnTo>
                    <a:pt x="77" y="41"/>
                  </a:lnTo>
                  <a:lnTo>
                    <a:pt x="85" y="38"/>
                  </a:lnTo>
                  <a:lnTo>
                    <a:pt x="96" y="37"/>
                  </a:lnTo>
                  <a:lnTo>
                    <a:pt x="107" y="37"/>
                  </a:lnTo>
                  <a:lnTo>
                    <a:pt x="121" y="42"/>
                  </a:lnTo>
                  <a:lnTo>
                    <a:pt x="131" y="47"/>
                  </a:lnTo>
                  <a:lnTo>
                    <a:pt x="143" y="54"/>
                  </a:lnTo>
                  <a:lnTo>
                    <a:pt x="153" y="60"/>
                  </a:lnTo>
                  <a:lnTo>
                    <a:pt x="165" y="67"/>
                  </a:lnTo>
                  <a:lnTo>
                    <a:pt x="177" y="70"/>
                  </a:lnTo>
                  <a:lnTo>
                    <a:pt x="192" y="72"/>
                  </a:lnTo>
                  <a:lnTo>
                    <a:pt x="201" y="69"/>
                  </a:lnTo>
                  <a:lnTo>
                    <a:pt x="211" y="67"/>
                  </a:lnTo>
                  <a:lnTo>
                    <a:pt x="221" y="61"/>
                  </a:lnTo>
                  <a:lnTo>
                    <a:pt x="231" y="57"/>
                  </a:lnTo>
                  <a:lnTo>
                    <a:pt x="238" y="51"/>
                  </a:lnTo>
                  <a:lnTo>
                    <a:pt x="244" y="46"/>
                  </a:lnTo>
                  <a:lnTo>
                    <a:pt x="248" y="42"/>
                  </a:lnTo>
                  <a:lnTo>
                    <a:pt x="251" y="40"/>
                  </a:lnTo>
                  <a:lnTo>
                    <a:pt x="252" y="34"/>
                  </a:lnTo>
                  <a:lnTo>
                    <a:pt x="251" y="29"/>
                  </a:lnTo>
                  <a:lnTo>
                    <a:pt x="247" y="23"/>
                  </a:lnTo>
                  <a:lnTo>
                    <a:pt x="243" y="16"/>
                  </a:lnTo>
                  <a:lnTo>
                    <a:pt x="239" y="9"/>
                  </a:lnTo>
                  <a:lnTo>
                    <a:pt x="239" y="5"/>
                  </a:lnTo>
                  <a:lnTo>
                    <a:pt x="243" y="0"/>
                  </a:lnTo>
                  <a:lnTo>
                    <a:pt x="256" y="0"/>
                  </a:lnTo>
                  <a:lnTo>
                    <a:pt x="265" y="0"/>
                  </a:lnTo>
                  <a:lnTo>
                    <a:pt x="271" y="5"/>
                  </a:lnTo>
                  <a:lnTo>
                    <a:pt x="271" y="10"/>
                  </a:lnTo>
                  <a:lnTo>
                    <a:pt x="268" y="17"/>
                  </a:lnTo>
                  <a:lnTo>
                    <a:pt x="263" y="23"/>
                  </a:lnTo>
                  <a:lnTo>
                    <a:pt x="260" y="29"/>
                  </a:lnTo>
                  <a:lnTo>
                    <a:pt x="257" y="35"/>
                  </a:lnTo>
                  <a:lnTo>
                    <a:pt x="261" y="40"/>
                  </a:lnTo>
                  <a:lnTo>
                    <a:pt x="261" y="42"/>
                  </a:lnTo>
                  <a:lnTo>
                    <a:pt x="267" y="45"/>
                  </a:lnTo>
                  <a:lnTo>
                    <a:pt x="272" y="50"/>
                  </a:lnTo>
                  <a:lnTo>
                    <a:pt x="281" y="55"/>
                  </a:lnTo>
                  <a:lnTo>
                    <a:pt x="289" y="60"/>
                  </a:lnTo>
                  <a:lnTo>
                    <a:pt x="299" y="66"/>
                  </a:lnTo>
                  <a:lnTo>
                    <a:pt x="310" y="69"/>
                  </a:lnTo>
                  <a:lnTo>
                    <a:pt x="322" y="72"/>
                  </a:lnTo>
                  <a:lnTo>
                    <a:pt x="334" y="71"/>
                  </a:lnTo>
                  <a:lnTo>
                    <a:pt x="347" y="68"/>
                  </a:lnTo>
                  <a:lnTo>
                    <a:pt x="357" y="62"/>
                  </a:lnTo>
                  <a:lnTo>
                    <a:pt x="369" y="57"/>
                  </a:lnTo>
                  <a:lnTo>
                    <a:pt x="378" y="50"/>
                  </a:lnTo>
                  <a:lnTo>
                    <a:pt x="390" y="44"/>
                  </a:lnTo>
                  <a:lnTo>
                    <a:pt x="402" y="41"/>
                  </a:lnTo>
                  <a:lnTo>
                    <a:pt x="418" y="41"/>
                  </a:lnTo>
                  <a:lnTo>
                    <a:pt x="426" y="41"/>
                  </a:lnTo>
                  <a:lnTo>
                    <a:pt x="434" y="42"/>
                  </a:lnTo>
                  <a:lnTo>
                    <a:pt x="442" y="44"/>
                  </a:lnTo>
                  <a:lnTo>
                    <a:pt x="449" y="47"/>
                  </a:lnTo>
                  <a:lnTo>
                    <a:pt x="511" y="89"/>
                  </a:lnTo>
                  <a:close/>
                </a:path>
              </a:pathLst>
            </a:custGeom>
            <a:solidFill>
              <a:srgbClr val="000000"/>
            </a:solidFill>
            <a:ln w="9525">
              <a:noFill/>
              <a:round/>
              <a:headEnd/>
              <a:tailEnd/>
            </a:ln>
          </p:spPr>
          <p:txBody>
            <a:bodyPr/>
            <a:lstStyle/>
            <a:p>
              <a:endParaRPr lang="en-US"/>
            </a:p>
          </p:txBody>
        </p:sp>
        <p:sp>
          <p:nvSpPr>
            <p:cNvPr id="42" name="Freeform 38"/>
            <p:cNvSpPr>
              <a:spLocks/>
            </p:cNvSpPr>
            <p:nvPr/>
          </p:nvSpPr>
          <p:spPr bwMode="auto">
            <a:xfrm>
              <a:off x="835025" y="1530350"/>
              <a:ext cx="182563" cy="36513"/>
            </a:xfrm>
            <a:custGeom>
              <a:avLst/>
              <a:gdLst>
                <a:gd name="T0" fmla="*/ 179710 w 512"/>
                <a:gd name="T1" fmla="*/ 32042 h 98"/>
                <a:gd name="T2" fmla="*/ 174005 w 512"/>
                <a:gd name="T3" fmla="*/ 30179 h 98"/>
                <a:gd name="T4" fmla="*/ 169013 w 512"/>
                <a:gd name="T5" fmla="*/ 29061 h 98"/>
                <a:gd name="T6" fmla="*/ 163308 w 512"/>
                <a:gd name="T7" fmla="*/ 28689 h 98"/>
                <a:gd name="T8" fmla="*/ 154038 w 512"/>
                <a:gd name="T9" fmla="*/ 28316 h 98"/>
                <a:gd name="T10" fmla="*/ 142627 w 512"/>
                <a:gd name="T11" fmla="*/ 30179 h 98"/>
                <a:gd name="T12" fmla="*/ 131930 w 512"/>
                <a:gd name="T13" fmla="*/ 34650 h 98"/>
                <a:gd name="T14" fmla="*/ 120520 w 512"/>
                <a:gd name="T15" fmla="*/ 36513 h 98"/>
                <a:gd name="T16" fmla="*/ 110180 w 512"/>
                <a:gd name="T17" fmla="*/ 34650 h 98"/>
                <a:gd name="T18" fmla="*/ 103405 w 512"/>
                <a:gd name="T19" fmla="*/ 31297 h 98"/>
                <a:gd name="T20" fmla="*/ 97700 w 512"/>
                <a:gd name="T21" fmla="*/ 26826 h 98"/>
                <a:gd name="T22" fmla="*/ 93064 w 512"/>
                <a:gd name="T23" fmla="*/ 21982 h 98"/>
                <a:gd name="T24" fmla="*/ 88786 w 512"/>
                <a:gd name="T25" fmla="*/ 21982 h 98"/>
                <a:gd name="T26" fmla="*/ 83437 w 512"/>
                <a:gd name="T27" fmla="*/ 26826 h 98"/>
                <a:gd name="T28" fmla="*/ 78088 w 512"/>
                <a:gd name="T29" fmla="*/ 31297 h 98"/>
                <a:gd name="T30" fmla="*/ 71314 w 512"/>
                <a:gd name="T31" fmla="*/ 34650 h 98"/>
                <a:gd name="T32" fmla="*/ 60973 w 512"/>
                <a:gd name="T33" fmla="*/ 36513 h 98"/>
                <a:gd name="T34" fmla="*/ 49920 w 512"/>
                <a:gd name="T35" fmla="*/ 34650 h 98"/>
                <a:gd name="T36" fmla="*/ 38866 w 512"/>
                <a:gd name="T37" fmla="*/ 30552 h 98"/>
                <a:gd name="T38" fmla="*/ 27812 w 512"/>
                <a:gd name="T39" fmla="*/ 28316 h 98"/>
                <a:gd name="T40" fmla="*/ 18898 w 512"/>
                <a:gd name="T41" fmla="*/ 28689 h 98"/>
                <a:gd name="T42" fmla="*/ 13193 w 512"/>
                <a:gd name="T43" fmla="*/ 29061 h 98"/>
                <a:gd name="T44" fmla="*/ 8201 w 512"/>
                <a:gd name="T45" fmla="*/ 30179 h 98"/>
                <a:gd name="T46" fmla="*/ 2496 w 512"/>
                <a:gd name="T47" fmla="*/ 32042 h 98"/>
                <a:gd name="T48" fmla="*/ 22107 w 512"/>
                <a:gd name="T49" fmla="*/ 17511 h 98"/>
                <a:gd name="T50" fmla="*/ 27812 w 512"/>
                <a:gd name="T51" fmla="*/ 15276 h 98"/>
                <a:gd name="T52" fmla="*/ 34231 w 512"/>
                <a:gd name="T53" fmla="*/ 13786 h 98"/>
                <a:gd name="T54" fmla="*/ 43145 w 512"/>
                <a:gd name="T55" fmla="*/ 15648 h 98"/>
                <a:gd name="T56" fmla="*/ 51346 w 512"/>
                <a:gd name="T57" fmla="*/ 20119 h 98"/>
                <a:gd name="T58" fmla="*/ 59190 w 512"/>
                <a:gd name="T59" fmla="*/ 24963 h 98"/>
                <a:gd name="T60" fmla="*/ 68461 w 512"/>
                <a:gd name="T61" fmla="*/ 26826 h 98"/>
                <a:gd name="T62" fmla="*/ 75236 w 512"/>
                <a:gd name="T63" fmla="*/ 24963 h 98"/>
                <a:gd name="T64" fmla="*/ 82011 w 512"/>
                <a:gd name="T65" fmla="*/ 21237 h 98"/>
                <a:gd name="T66" fmla="*/ 87359 w 512"/>
                <a:gd name="T67" fmla="*/ 17139 h 98"/>
                <a:gd name="T68" fmla="*/ 89499 w 512"/>
                <a:gd name="T69" fmla="*/ 14903 h 98"/>
                <a:gd name="T70" fmla="*/ 89142 w 512"/>
                <a:gd name="T71" fmla="*/ 10805 h 98"/>
                <a:gd name="T72" fmla="*/ 86290 w 512"/>
                <a:gd name="T73" fmla="*/ 5961 h 98"/>
                <a:gd name="T74" fmla="*/ 84863 w 512"/>
                <a:gd name="T75" fmla="*/ 1863 h 98"/>
                <a:gd name="T76" fmla="*/ 91638 w 512"/>
                <a:gd name="T77" fmla="*/ 0 h 98"/>
                <a:gd name="T78" fmla="*/ 96630 w 512"/>
                <a:gd name="T79" fmla="*/ 1863 h 98"/>
                <a:gd name="T80" fmla="*/ 95917 w 512"/>
                <a:gd name="T81" fmla="*/ 6334 h 98"/>
                <a:gd name="T82" fmla="*/ 93064 w 512"/>
                <a:gd name="T83" fmla="*/ 10805 h 98"/>
                <a:gd name="T84" fmla="*/ 93064 w 512"/>
                <a:gd name="T85" fmla="*/ 14903 h 98"/>
                <a:gd name="T86" fmla="*/ 94847 w 512"/>
                <a:gd name="T87" fmla="*/ 16766 h 98"/>
                <a:gd name="T88" fmla="*/ 99839 w 512"/>
                <a:gd name="T89" fmla="*/ 20492 h 98"/>
                <a:gd name="T90" fmla="*/ 106971 w 512"/>
                <a:gd name="T91" fmla="*/ 24590 h 98"/>
                <a:gd name="T92" fmla="*/ 114815 w 512"/>
                <a:gd name="T93" fmla="*/ 26826 h 98"/>
                <a:gd name="T94" fmla="*/ 123729 w 512"/>
                <a:gd name="T95" fmla="*/ 25336 h 98"/>
                <a:gd name="T96" fmla="*/ 131930 w 512"/>
                <a:gd name="T97" fmla="*/ 21237 h 98"/>
                <a:gd name="T98" fmla="*/ 139775 w 512"/>
                <a:gd name="T99" fmla="*/ 16394 h 98"/>
                <a:gd name="T100" fmla="*/ 149402 w 512"/>
                <a:gd name="T101" fmla="*/ 15276 h 98"/>
                <a:gd name="T102" fmla="*/ 154751 w 512"/>
                <a:gd name="T103" fmla="*/ 15648 h 98"/>
                <a:gd name="T104" fmla="*/ 160812 w 512"/>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8"/>
                <a:gd name="T161" fmla="*/ 512 w 512"/>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8">
                  <a:moveTo>
                    <a:pt x="512" y="89"/>
                  </a:moveTo>
                  <a:lnTo>
                    <a:pt x="504" y="86"/>
                  </a:lnTo>
                  <a:lnTo>
                    <a:pt x="496" y="84"/>
                  </a:lnTo>
                  <a:lnTo>
                    <a:pt x="488" y="81"/>
                  </a:lnTo>
                  <a:lnTo>
                    <a:pt x="482" y="80"/>
                  </a:lnTo>
                  <a:lnTo>
                    <a:pt x="474" y="78"/>
                  </a:lnTo>
                  <a:lnTo>
                    <a:pt x="466" y="77"/>
                  </a:lnTo>
                  <a:lnTo>
                    <a:pt x="458" y="77"/>
                  </a:lnTo>
                  <a:lnTo>
                    <a:pt x="451" y="77"/>
                  </a:lnTo>
                  <a:lnTo>
                    <a:pt x="432" y="76"/>
                  </a:lnTo>
                  <a:lnTo>
                    <a:pt x="416" y="78"/>
                  </a:lnTo>
                  <a:lnTo>
                    <a:pt x="400" y="81"/>
                  </a:lnTo>
                  <a:lnTo>
                    <a:pt x="386" y="88"/>
                  </a:lnTo>
                  <a:lnTo>
                    <a:pt x="370" y="93"/>
                  </a:lnTo>
                  <a:lnTo>
                    <a:pt x="355" y="96"/>
                  </a:lnTo>
                  <a:lnTo>
                    <a:pt x="338" y="98"/>
                  </a:lnTo>
                  <a:lnTo>
                    <a:pt x="322" y="97"/>
                  </a:lnTo>
                  <a:lnTo>
                    <a:pt x="309" y="93"/>
                  </a:lnTo>
                  <a:lnTo>
                    <a:pt x="299" y="89"/>
                  </a:lnTo>
                  <a:lnTo>
                    <a:pt x="290" y="84"/>
                  </a:lnTo>
                  <a:lnTo>
                    <a:pt x="282" y="79"/>
                  </a:lnTo>
                  <a:lnTo>
                    <a:pt x="274" y="72"/>
                  </a:lnTo>
                  <a:lnTo>
                    <a:pt x="267" y="67"/>
                  </a:lnTo>
                  <a:lnTo>
                    <a:pt x="261" y="59"/>
                  </a:lnTo>
                  <a:lnTo>
                    <a:pt x="257" y="52"/>
                  </a:lnTo>
                  <a:lnTo>
                    <a:pt x="249" y="59"/>
                  </a:lnTo>
                  <a:lnTo>
                    <a:pt x="242" y="67"/>
                  </a:lnTo>
                  <a:lnTo>
                    <a:pt x="234" y="72"/>
                  </a:lnTo>
                  <a:lnTo>
                    <a:pt x="228" y="79"/>
                  </a:lnTo>
                  <a:lnTo>
                    <a:pt x="219" y="84"/>
                  </a:lnTo>
                  <a:lnTo>
                    <a:pt x="211" y="89"/>
                  </a:lnTo>
                  <a:lnTo>
                    <a:pt x="200" y="93"/>
                  </a:lnTo>
                  <a:lnTo>
                    <a:pt x="191" y="97"/>
                  </a:lnTo>
                  <a:lnTo>
                    <a:pt x="171" y="98"/>
                  </a:lnTo>
                  <a:lnTo>
                    <a:pt x="155" y="97"/>
                  </a:lnTo>
                  <a:lnTo>
                    <a:pt x="140" y="93"/>
                  </a:lnTo>
                  <a:lnTo>
                    <a:pt x="125" y="88"/>
                  </a:lnTo>
                  <a:lnTo>
                    <a:pt x="109" y="82"/>
                  </a:lnTo>
                  <a:lnTo>
                    <a:pt x="95" y="79"/>
                  </a:lnTo>
                  <a:lnTo>
                    <a:pt x="78" y="76"/>
                  </a:lnTo>
                  <a:lnTo>
                    <a:pt x="62" y="77"/>
                  </a:lnTo>
                  <a:lnTo>
                    <a:pt x="53" y="77"/>
                  </a:lnTo>
                  <a:lnTo>
                    <a:pt x="45" y="77"/>
                  </a:lnTo>
                  <a:lnTo>
                    <a:pt x="37" y="78"/>
                  </a:lnTo>
                  <a:lnTo>
                    <a:pt x="30" y="80"/>
                  </a:lnTo>
                  <a:lnTo>
                    <a:pt x="23" y="81"/>
                  </a:lnTo>
                  <a:lnTo>
                    <a:pt x="15" y="84"/>
                  </a:lnTo>
                  <a:lnTo>
                    <a:pt x="7" y="86"/>
                  </a:lnTo>
                  <a:lnTo>
                    <a:pt x="0" y="89"/>
                  </a:lnTo>
                  <a:lnTo>
                    <a:pt x="62" y="47"/>
                  </a:lnTo>
                  <a:lnTo>
                    <a:pt x="70" y="44"/>
                  </a:lnTo>
                  <a:lnTo>
                    <a:pt x="78" y="41"/>
                  </a:lnTo>
                  <a:lnTo>
                    <a:pt x="86" y="38"/>
                  </a:lnTo>
                  <a:lnTo>
                    <a:pt x="96" y="37"/>
                  </a:lnTo>
                  <a:lnTo>
                    <a:pt x="108" y="37"/>
                  </a:lnTo>
                  <a:lnTo>
                    <a:pt x="121" y="42"/>
                  </a:lnTo>
                  <a:lnTo>
                    <a:pt x="132" y="47"/>
                  </a:lnTo>
                  <a:lnTo>
                    <a:pt x="144" y="54"/>
                  </a:lnTo>
                  <a:lnTo>
                    <a:pt x="154" y="60"/>
                  </a:lnTo>
                  <a:lnTo>
                    <a:pt x="166" y="67"/>
                  </a:lnTo>
                  <a:lnTo>
                    <a:pt x="178" y="70"/>
                  </a:lnTo>
                  <a:lnTo>
                    <a:pt x="192" y="72"/>
                  </a:lnTo>
                  <a:lnTo>
                    <a:pt x="200" y="69"/>
                  </a:lnTo>
                  <a:lnTo>
                    <a:pt x="211" y="67"/>
                  </a:lnTo>
                  <a:lnTo>
                    <a:pt x="220" y="61"/>
                  </a:lnTo>
                  <a:lnTo>
                    <a:pt x="230" y="57"/>
                  </a:lnTo>
                  <a:lnTo>
                    <a:pt x="237" y="51"/>
                  </a:lnTo>
                  <a:lnTo>
                    <a:pt x="245" y="46"/>
                  </a:lnTo>
                  <a:lnTo>
                    <a:pt x="249" y="42"/>
                  </a:lnTo>
                  <a:lnTo>
                    <a:pt x="251" y="40"/>
                  </a:lnTo>
                  <a:lnTo>
                    <a:pt x="253" y="34"/>
                  </a:lnTo>
                  <a:lnTo>
                    <a:pt x="250" y="29"/>
                  </a:lnTo>
                  <a:lnTo>
                    <a:pt x="246" y="23"/>
                  </a:lnTo>
                  <a:lnTo>
                    <a:pt x="242" y="16"/>
                  </a:lnTo>
                  <a:lnTo>
                    <a:pt x="238" y="9"/>
                  </a:lnTo>
                  <a:lnTo>
                    <a:pt x="238" y="5"/>
                  </a:lnTo>
                  <a:lnTo>
                    <a:pt x="244" y="0"/>
                  </a:lnTo>
                  <a:lnTo>
                    <a:pt x="257" y="0"/>
                  </a:lnTo>
                  <a:lnTo>
                    <a:pt x="266" y="0"/>
                  </a:lnTo>
                  <a:lnTo>
                    <a:pt x="271" y="5"/>
                  </a:lnTo>
                  <a:lnTo>
                    <a:pt x="271" y="10"/>
                  </a:lnTo>
                  <a:lnTo>
                    <a:pt x="269" y="17"/>
                  </a:lnTo>
                  <a:lnTo>
                    <a:pt x="263" y="23"/>
                  </a:lnTo>
                  <a:lnTo>
                    <a:pt x="261" y="29"/>
                  </a:lnTo>
                  <a:lnTo>
                    <a:pt x="258" y="35"/>
                  </a:lnTo>
                  <a:lnTo>
                    <a:pt x="261" y="40"/>
                  </a:lnTo>
                  <a:lnTo>
                    <a:pt x="261" y="42"/>
                  </a:lnTo>
                  <a:lnTo>
                    <a:pt x="266" y="45"/>
                  </a:lnTo>
                  <a:lnTo>
                    <a:pt x="271" y="50"/>
                  </a:lnTo>
                  <a:lnTo>
                    <a:pt x="280" y="55"/>
                  </a:lnTo>
                  <a:lnTo>
                    <a:pt x="288" y="60"/>
                  </a:lnTo>
                  <a:lnTo>
                    <a:pt x="300" y="66"/>
                  </a:lnTo>
                  <a:lnTo>
                    <a:pt x="311" y="69"/>
                  </a:lnTo>
                  <a:lnTo>
                    <a:pt x="322" y="72"/>
                  </a:lnTo>
                  <a:lnTo>
                    <a:pt x="334" y="71"/>
                  </a:lnTo>
                  <a:lnTo>
                    <a:pt x="347" y="68"/>
                  </a:lnTo>
                  <a:lnTo>
                    <a:pt x="358" y="62"/>
                  </a:lnTo>
                  <a:lnTo>
                    <a:pt x="370" y="57"/>
                  </a:lnTo>
                  <a:lnTo>
                    <a:pt x="380" y="50"/>
                  </a:lnTo>
                  <a:lnTo>
                    <a:pt x="392" y="44"/>
                  </a:lnTo>
                  <a:lnTo>
                    <a:pt x="404" y="41"/>
                  </a:lnTo>
                  <a:lnTo>
                    <a:pt x="419" y="41"/>
                  </a:lnTo>
                  <a:lnTo>
                    <a:pt x="426" y="41"/>
                  </a:lnTo>
                  <a:lnTo>
                    <a:pt x="434" y="42"/>
                  </a:lnTo>
                  <a:lnTo>
                    <a:pt x="442" y="44"/>
                  </a:lnTo>
                  <a:lnTo>
                    <a:pt x="451" y="47"/>
                  </a:lnTo>
                  <a:lnTo>
                    <a:pt x="512" y="89"/>
                  </a:lnTo>
                  <a:close/>
                </a:path>
              </a:pathLst>
            </a:custGeom>
            <a:solidFill>
              <a:srgbClr val="000000"/>
            </a:solidFill>
            <a:ln w="9525">
              <a:noFill/>
              <a:round/>
              <a:headEnd/>
              <a:tailEnd/>
            </a:ln>
          </p:spPr>
          <p:txBody>
            <a:bodyPr/>
            <a:lstStyle/>
            <a:p>
              <a:endParaRPr lang="en-US"/>
            </a:p>
          </p:txBody>
        </p:sp>
        <p:sp>
          <p:nvSpPr>
            <p:cNvPr id="43" name="Freeform 39"/>
            <p:cNvSpPr>
              <a:spLocks/>
            </p:cNvSpPr>
            <p:nvPr/>
          </p:nvSpPr>
          <p:spPr bwMode="auto">
            <a:xfrm>
              <a:off x="1017588" y="1530350"/>
              <a:ext cx="184150" cy="36513"/>
            </a:xfrm>
            <a:custGeom>
              <a:avLst/>
              <a:gdLst>
                <a:gd name="T0" fmla="*/ 181261 w 510"/>
                <a:gd name="T1" fmla="*/ 32042 h 98"/>
                <a:gd name="T2" fmla="*/ 176206 w 510"/>
                <a:gd name="T3" fmla="*/ 30179 h 98"/>
                <a:gd name="T4" fmla="*/ 170790 w 510"/>
                <a:gd name="T5" fmla="*/ 29061 h 98"/>
                <a:gd name="T6" fmla="*/ 165735 w 510"/>
                <a:gd name="T7" fmla="*/ 28689 h 98"/>
                <a:gd name="T8" fmla="*/ 155625 w 510"/>
                <a:gd name="T9" fmla="*/ 28316 h 98"/>
                <a:gd name="T10" fmla="*/ 143709 w 510"/>
                <a:gd name="T11" fmla="*/ 30179 h 98"/>
                <a:gd name="T12" fmla="*/ 132877 w 510"/>
                <a:gd name="T13" fmla="*/ 34650 h 98"/>
                <a:gd name="T14" fmla="*/ 121683 w 510"/>
                <a:gd name="T15" fmla="*/ 36513 h 98"/>
                <a:gd name="T16" fmla="*/ 111573 w 510"/>
                <a:gd name="T17" fmla="*/ 34650 h 98"/>
                <a:gd name="T18" fmla="*/ 104352 w 510"/>
                <a:gd name="T19" fmla="*/ 31297 h 98"/>
                <a:gd name="T20" fmla="*/ 98574 w 510"/>
                <a:gd name="T21" fmla="*/ 26826 h 98"/>
                <a:gd name="T22" fmla="*/ 93880 w 510"/>
                <a:gd name="T23" fmla="*/ 21982 h 98"/>
                <a:gd name="T24" fmla="*/ 89547 w 510"/>
                <a:gd name="T25" fmla="*/ 21982 h 98"/>
                <a:gd name="T26" fmla="*/ 84492 w 510"/>
                <a:gd name="T27" fmla="*/ 26826 h 98"/>
                <a:gd name="T28" fmla="*/ 78715 w 510"/>
                <a:gd name="T29" fmla="*/ 31297 h 98"/>
                <a:gd name="T30" fmla="*/ 71855 w 510"/>
                <a:gd name="T31" fmla="*/ 34650 h 98"/>
                <a:gd name="T32" fmla="*/ 61383 w 510"/>
                <a:gd name="T33" fmla="*/ 36513 h 98"/>
                <a:gd name="T34" fmla="*/ 50190 w 510"/>
                <a:gd name="T35" fmla="*/ 34650 h 98"/>
                <a:gd name="T36" fmla="*/ 39358 w 510"/>
                <a:gd name="T37" fmla="*/ 30552 h 98"/>
                <a:gd name="T38" fmla="*/ 28164 w 510"/>
                <a:gd name="T39" fmla="*/ 28316 h 98"/>
                <a:gd name="T40" fmla="*/ 19137 w 510"/>
                <a:gd name="T41" fmla="*/ 28689 h 98"/>
                <a:gd name="T42" fmla="*/ 13360 w 510"/>
                <a:gd name="T43" fmla="*/ 29061 h 98"/>
                <a:gd name="T44" fmla="*/ 7944 w 510"/>
                <a:gd name="T45" fmla="*/ 30179 h 98"/>
                <a:gd name="T46" fmla="*/ 2166 w 510"/>
                <a:gd name="T47" fmla="*/ 32042 h 98"/>
                <a:gd name="T48" fmla="*/ 22387 w 510"/>
                <a:gd name="T49" fmla="*/ 17511 h 98"/>
                <a:gd name="T50" fmla="*/ 27442 w 510"/>
                <a:gd name="T51" fmla="*/ 15276 h 98"/>
                <a:gd name="T52" fmla="*/ 34302 w 510"/>
                <a:gd name="T53" fmla="*/ 13786 h 98"/>
                <a:gd name="T54" fmla="*/ 43329 w 510"/>
                <a:gd name="T55" fmla="*/ 15648 h 98"/>
                <a:gd name="T56" fmla="*/ 51273 w 510"/>
                <a:gd name="T57" fmla="*/ 20119 h 98"/>
                <a:gd name="T58" fmla="*/ 58856 w 510"/>
                <a:gd name="T59" fmla="*/ 24963 h 98"/>
                <a:gd name="T60" fmla="*/ 68966 w 510"/>
                <a:gd name="T61" fmla="*/ 26826 h 98"/>
                <a:gd name="T62" fmla="*/ 75826 w 510"/>
                <a:gd name="T63" fmla="*/ 24963 h 98"/>
                <a:gd name="T64" fmla="*/ 83048 w 510"/>
                <a:gd name="T65" fmla="*/ 21237 h 98"/>
                <a:gd name="T66" fmla="*/ 87742 w 510"/>
                <a:gd name="T67" fmla="*/ 17139 h 98"/>
                <a:gd name="T68" fmla="*/ 90270 w 510"/>
                <a:gd name="T69" fmla="*/ 14903 h 98"/>
                <a:gd name="T70" fmla="*/ 90270 w 510"/>
                <a:gd name="T71" fmla="*/ 10805 h 98"/>
                <a:gd name="T72" fmla="*/ 87381 w 510"/>
                <a:gd name="T73" fmla="*/ 5961 h 98"/>
                <a:gd name="T74" fmla="*/ 85937 w 510"/>
                <a:gd name="T75" fmla="*/ 1863 h 98"/>
                <a:gd name="T76" fmla="*/ 92075 w 510"/>
                <a:gd name="T77" fmla="*/ 0 h 98"/>
                <a:gd name="T78" fmla="*/ 97491 w 510"/>
                <a:gd name="T79" fmla="*/ 1863 h 98"/>
                <a:gd name="T80" fmla="*/ 96408 w 510"/>
                <a:gd name="T81" fmla="*/ 6334 h 98"/>
                <a:gd name="T82" fmla="*/ 93519 w 510"/>
                <a:gd name="T83" fmla="*/ 10805 h 98"/>
                <a:gd name="T84" fmla="*/ 93880 w 510"/>
                <a:gd name="T85" fmla="*/ 14903 h 98"/>
                <a:gd name="T86" fmla="*/ 96047 w 510"/>
                <a:gd name="T87" fmla="*/ 16766 h 98"/>
                <a:gd name="T88" fmla="*/ 101102 w 510"/>
                <a:gd name="T89" fmla="*/ 20492 h 98"/>
                <a:gd name="T90" fmla="*/ 107601 w 510"/>
                <a:gd name="T91" fmla="*/ 24590 h 98"/>
                <a:gd name="T92" fmla="*/ 115906 w 510"/>
                <a:gd name="T93" fmla="*/ 26826 h 98"/>
                <a:gd name="T94" fmla="*/ 124933 w 510"/>
                <a:gd name="T95" fmla="*/ 25336 h 98"/>
                <a:gd name="T96" fmla="*/ 132877 w 510"/>
                <a:gd name="T97" fmla="*/ 21237 h 98"/>
                <a:gd name="T98" fmla="*/ 141182 w 510"/>
                <a:gd name="T99" fmla="*/ 16394 h 98"/>
                <a:gd name="T100" fmla="*/ 150570 w 510"/>
                <a:gd name="T101" fmla="*/ 15276 h 98"/>
                <a:gd name="T102" fmla="*/ 156708 w 510"/>
                <a:gd name="T103" fmla="*/ 15648 h 98"/>
                <a:gd name="T104" fmla="*/ 161763 w 510"/>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
                <a:gd name="T160" fmla="*/ 0 h 98"/>
                <a:gd name="T161" fmla="*/ 510 w 510"/>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 h="98">
                  <a:moveTo>
                    <a:pt x="510" y="89"/>
                  </a:moveTo>
                  <a:lnTo>
                    <a:pt x="502" y="86"/>
                  </a:lnTo>
                  <a:lnTo>
                    <a:pt x="494" y="84"/>
                  </a:lnTo>
                  <a:lnTo>
                    <a:pt x="488" y="81"/>
                  </a:lnTo>
                  <a:lnTo>
                    <a:pt x="481" y="80"/>
                  </a:lnTo>
                  <a:lnTo>
                    <a:pt x="473" y="78"/>
                  </a:lnTo>
                  <a:lnTo>
                    <a:pt x="467" y="77"/>
                  </a:lnTo>
                  <a:lnTo>
                    <a:pt x="459" y="77"/>
                  </a:lnTo>
                  <a:lnTo>
                    <a:pt x="451" y="77"/>
                  </a:lnTo>
                  <a:lnTo>
                    <a:pt x="431" y="76"/>
                  </a:lnTo>
                  <a:lnTo>
                    <a:pt x="416" y="78"/>
                  </a:lnTo>
                  <a:lnTo>
                    <a:pt x="398" y="81"/>
                  </a:lnTo>
                  <a:lnTo>
                    <a:pt x="384" y="88"/>
                  </a:lnTo>
                  <a:lnTo>
                    <a:pt x="368" y="93"/>
                  </a:lnTo>
                  <a:lnTo>
                    <a:pt x="354" y="96"/>
                  </a:lnTo>
                  <a:lnTo>
                    <a:pt x="337" y="98"/>
                  </a:lnTo>
                  <a:lnTo>
                    <a:pt x="321" y="97"/>
                  </a:lnTo>
                  <a:lnTo>
                    <a:pt x="309" y="93"/>
                  </a:lnTo>
                  <a:lnTo>
                    <a:pt x="298" y="89"/>
                  </a:lnTo>
                  <a:lnTo>
                    <a:pt x="289" y="84"/>
                  </a:lnTo>
                  <a:lnTo>
                    <a:pt x="281" y="79"/>
                  </a:lnTo>
                  <a:lnTo>
                    <a:pt x="273" y="72"/>
                  </a:lnTo>
                  <a:lnTo>
                    <a:pt x="267" y="67"/>
                  </a:lnTo>
                  <a:lnTo>
                    <a:pt x="260" y="59"/>
                  </a:lnTo>
                  <a:lnTo>
                    <a:pt x="255" y="52"/>
                  </a:lnTo>
                  <a:lnTo>
                    <a:pt x="248" y="59"/>
                  </a:lnTo>
                  <a:lnTo>
                    <a:pt x="242" y="67"/>
                  </a:lnTo>
                  <a:lnTo>
                    <a:pt x="234" y="72"/>
                  </a:lnTo>
                  <a:lnTo>
                    <a:pt x="227" y="79"/>
                  </a:lnTo>
                  <a:lnTo>
                    <a:pt x="218" y="84"/>
                  </a:lnTo>
                  <a:lnTo>
                    <a:pt x="209" y="89"/>
                  </a:lnTo>
                  <a:lnTo>
                    <a:pt x="199" y="93"/>
                  </a:lnTo>
                  <a:lnTo>
                    <a:pt x="188" y="97"/>
                  </a:lnTo>
                  <a:lnTo>
                    <a:pt x="170" y="98"/>
                  </a:lnTo>
                  <a:lnTo>
                    <a:pt x="154" y="97"/>
                  </a:lnTo>
                  <a:lnTo>
                    <a:pt x="139" y="93"/>
                  </a:lnTo>
                  <a:lnTo>
                    <a:pt x="125" y="88"/>
                  </a:lnTo>
                  <a:lnTo>
                    <a:pt x="109" y="82"/>
                  </a:lnTo>
                  <a:lnTo>
                    <a:pt x="95" y="79"/>
                  </a:lnTo>
                  <a:lnTo>
                    <a:pt x="78" y="76"/>
                  </a:lnTo>
                  <a:lnTo>
                    <a:pt x="62" y="77"/>
                  </a:lnTo>
                  <a:lnTo>
                    <a:pt x="53" y="77"/>
                  </a:lnTo>
                  <a:lnTo>
                    <a:pt x="45" y="77"/>
                  </a:lnTo>
                  <a:lnTo>
                    <a:pt x="37" y="78"/>
                  </a:lnTo>
                  <a:lnTo>
                    <a:pt x="30" y="80"/>
                  </a:lnTo>
                  <a:lnTo>
                    <a:pt x="22" y="81"/>
                  </a:lnTo>
                  <a:lnTo>
                    <a:pt x="14" y="84"/>
                  </a:lnTo>
                  <a:lnTo>
                    <a:pt x="6" y="86"/>
                  </a:lnTo>
                  <a:lnTo>
                    <a:pt x="0" y="89"/>
                  </a:lnTo>
                  <a:lnTo>
                    <a:pt x="62" y="47"/>
                  </a:lnTo>
                  <a:lnTo>
                    <a:pt x="68" y="44"/>
                  </a:lnTo>
                  <a:lnTo>
                    <a:pt x="76" y="41"/>
                  </a:lnTo>
                  <a:lnTo>
                    <a:pt x="84" y="38"/>
                  </a:lnTo>
                  <a:lnTo>
                    <a:pt x="95" y="37"/>
                  </a:lnTo>
                  <a:lnTo>
                    <a:pt x="106" y="37"/>
                  </a:lnTo>
                  <a:lnTo>
                    <a:pt x="120" y="42"/>
                  </a:lnTo>
                  <a:lnTo>
                    <a:pt x="130" y="47"/>
                  </a:lnTo>
                  <a:lnTo>
                    <a:pt x="142" y="54"/>
                  </a:lnTo>
                  <a:lnTo>
                    <a:pt x="151" y="60"/>
                  </a:lnTo>
                  <a:lnTo>
                    <a:pt x="163" y="67"/>
                  </a:lnTo>
                  <a:lnTo>
                    <a:pt x="175" y="70"/>
                  </a:lnTo>
                  <a:lnTo>
                    <a:pt x="191" y="72"/>
                  </a:lnTo>
                  <a:lnTo>
                    <a:pt x="200" y="69"/>
                  </a:lnTo>
                  <a:lnTo>
                    <a:pt x="210" y="67"/>
                  </a:lnTo>
                  <a:lnTo>
                    <a:pt x="220" y="61"/>
                  </a:lnTo>
                  <a:lnTo>
                    <a:pt x="230" y="57"/>
                  </a:lnTo>
                  <a:lnTo>
                    <a:pt x="237" y="51"/>
                  </a:lnTo>
                  <a:lnTo>
                    <a:pt x="243" y="46"/>
                  </a:lnTo>
                  <a:lnTo>
                    <a:pt x="247" y="42"/>
                  </a:lnTo>
                  <a:lnTo>
                    <a:pt x="250" y="40"/>
                  </a:lnTo>
                  <a:lnTo>
                    <a:pt x="251" y="34"/>
                  </a:lnTo>
                  <a:lnTo>
                    <a:pt x="250" y="29"/>
                  </a:lnTo>
                  <a:lnTo>
                    <a:pt x="246" y="23"/>
                  </a:lnTo>
                  <a:lnTo>
                    <a:pt x="242" y="16"/>
                  </a:lnTo>
                  <a:lnTo>
                    <a:pt x="238" y="9"/>
                  </a:lnTo>
                  <a:lnTo>
                    <a:pt x="238" y="5"/>
                  </a:lnTo>
                  <a:lnTo>
                    <a:pt x="242" y="0"/>
                  </a:lnTo>
                  <a:lnTo>
                    <a:pt x="255" y="0"/>
                  </a:lnTo>
                  <a:lnTo>
                    <a:pt x="264" y="0"/>
                  </a:lnTo>
                  <a:lnTo>
                    <a:pt x="270" y="5"/>
                  </a:lnTo>
                  <a:lnTo>
                    <a:pt x="270" y="10"/>
                  </a:lnTo>
                  <a:lnTo>
                    <a:pt x="267" y="17"/>
                  </a:lnTo>
                  <a:lnTo>
                    <a:pt x="262" y="23"/>
                  </a:lnTo>
                  <a:lnTo>
                    <a:pt x="259" y="29"/>
                  </a:lnTo>
                  <a:lnTo>
                    <a:pt x="256" y="35"/>
                  </a:lnTo>
                  <a:lnTo>
                    <a:pt x="260" y="40"/>
                  </a:lnTo>
                  <a:lnTo>
                    <a:pt x="260" y="42"/>
                  </a:lnTo>
                  <a:lnTo>
                    <a:pt x="266" y="45"/>
                  </a:lnTo>
                  <a:lnTo>
                    <a:pt x="271" y="50"/>
                  </a:lnTo>
                  <a:lnTo>
                    <a:pt x="280" y="55"/>
                  </a:lnTo>
                  <a:lnTo>
                    <a:pt x="288" y="60"/>
                  </a:lnTo>
                  <a:lnTo>
                    <a:pt x="298" y="66"/>
                  </a:lnTo>
                  <a:lnTo>
                    <a:pt x="309" y="69"/>
                  </a:lnTo>
                  <a:lnTo>
                    <a:pt x="321" y="72"/>
                  </a:lnTo>
                  <a:lnTo>
                    <a:pt x="334" y="71"/>
                  </a:lnTo>
                  <a:lnTo>
                    <a:pt x="346" y="68"/>
                  </a:lnTo>
                  <a:lnTo>
                    <a:pt x="356" y="62"/>
                  </a:lnTo>
                  <a:lnTo>
                    <a:pt x="368" y="57"/>
                  </a:lnTo>
                  <a:lnTo>
                    <a:pt x="379" y="50"/>
                  </a:lnTo>
                  <a:lnTo>
                    <a:pt x="391" y="44"/>
                  </a:lnTo>
                  <a:lnTo>
                    <a:pt x="402" y="41"/>
                  </a:lnTo>
                  <a:lnTo>
                    <a:pt x="417" y="41"/>
                  </a:lnTo>
                  <a:lnTo>
                    <a:pt x="425" y="41"/>
                  </a:lnTo>
                  <a:lnTo>
                    <a:pt x="434" y="42"/>
                  </a:lnTo>
                  <a:lnTo>
                    <a:pt x="441" y="44"/>
                  </a:lnTo>
                  <a:lnTo>
                    <a:pt x="448" y="47"/>
                  </a:lnTo>
                  <a:lnTo>
                    <a:pt x="510" y="89"/>
                  </a:lnTo>
                  <a:close/>
                </a:path>
              </a:pathLst>
            </a:custGeom>
            <a:solidFill>
              <a:srgbClr val="000000"/>
            </a:solidFill>
            <a:ln w="9525">
              <a:noFill/>
              <a:round/>
              <a:headEnd/>
              <a:tailEnd/>
            </a:ln>
          </p:spPr>
          <p:txBody>
            <a:bodyPr/>
            <a:lstStyle/>
            <a:p>
              <a:endParaRPr lang="en-US"/>
            </a:p>
          </p:txBody>
        </p:sp>
        <p:sp>
          <p:nvSpPr>
            <p:cNvPr id="44" name="Freeform 40"/>
            <p:cNvSpPr>
              <a:spLocks/>
            </p:cNvSpPr>
            <p:nvPr/>
          </p:nvSpPr>
          <p:spPr bwMode="auto">
            <a:xfrm>
              <a:off x="1201738" y="1530350"/>
              <a:ext cx="180975" cy="36513"/>
            </a:xfrm>
            <a:custGeom>
              <a:avLst/>
              <a:gdLst>
                <a:gd name="T0" fmla="*/ 178147 w 512"/>
                <a:gd name="T1" fmla="*/ 32042 h 98"/>
                <a:gd name="T2" fmla="*/ 172492 w 512"/>
                <a:gd name="T3" fmla="*/ 30179 h 98"/>
                <a:gd name="T4" fmla="*/ 167543 w 512"/>
                <a:gd name="T5" fmla="*/ 29061 h 98"/>
                <a:gd name="T6" fmla="*/ 161888 w 512"/>
                <a:gd name="T7" fmla="*/ 28689 h 98"/>
                <a:gd name="T8" fmla="*/ 152698 w 512"/>
                <a:gd name="T9" fmla="*/ 28316 h 98"/>
                <a:gd name="T10" fmla="*/ 141387 w 512"/>
                <a:gd name="T11" fmla="*/ 30179 h 98"/>
                <a:gd name="T12" fmla="*/ 130783 w 512"/>
                <a:gd name="T13" fmla="*/ 34650 h 98"/>
                <a:gd name="T14" fmla="*/ 119472 w 512"/>
                <a:gd name="T15" fmla="*/ 36513 h 98"/>
                <a:gd name="T16" fmla="*/ 109221 w 512"/>
                <a:gd name="T17" fmla="*/ 34650 h 98"/>
                <a:gd name="T18" fmla="*/ 102505 w 512"/>
                <a:gd name="T19" fmla="*/ 31297 h 98"/>
                <a:gd name="T20" fmla="*/ 96850 w 512"/>
                <a:gd name="T21" fmla="*/ 26826 h 98"/>
                <a:gd name="T22" fmla="*/ 92255 w 512"/>
                <a:gd name="T23" fmla="*/ 21982 h 98"/>
                <a:gd name="T24" fmla="*/ 88013 w 512"/>
                <a:gd name="T25" fmla="*/ 21982 h 98"/>
                <a:gd name="T26" fmla="*/ 82711 w 512"/>
                <a:gd name="T27" fmla="*/ 26826 h 98"/>
                <a:gd name="T28" fmla="*/ 77409 w 512"/>
                <a:gd name="T29" fmla="*/ 31297 h 98"/>
                <a:gd name="T30" fmla="*/ 70693 w 512"/>
                <a:gd name="T31" fmla="*/ 34650 h 98"/>
                <a:gd name="T32" fmla="*/ 60443 w 512"/>
                <a:gd name="T33" fmla="*/ 36513 h 98"/>
                <a:gd name="T34" fmla="*/ 49485 w 512"/>
                <a:gd name="T35" fmla="*/ 34650 h 98"/>
                <a:gd name="T36" fmla="*/ 38528 w 512"/>
                <a:gd name="T37" fmla="*/ 30552 h 98"/>
                <a:gd name="T38" fmla="*/ 27924 w 512"/>
                <a:gd name="T39" fmla="*/ 28316 h 98"/>
                <a:gd name="T40" fmla="*/ 18734 w 512"/>
                <a:gd name="T41" fmla="*/ 28689 h 98"/>
                <a:gd name="T42" fmla="*/ 13078 w 512"/>
                <a:gd name="T43" fmla="*/ 29061 h 98"/>
                <a:gd name="T44" fmla="*/ 8130 w 512"/>
                <a:gd name="T45" fmla="*/ 30179 h 98"/>
                <a:gd name="T46" fmla="*/ 2828 w 512"/>
                <a:gd name="T47" fmla="*/ 32042 h 98"/>
                <a:gd name="T48" fmla="*/ 21915 w 512"/>
                <a:gd name="T49" fmla="*/ 17511 h 98"/>
                <a:gd name="T50" fmla="*/ 27570 w 512"/>
                <a:gd name="T51" fmla="*/ 15276 h 98"/>
                <a:gd name="T52" fmla="*/ 33933 w 512"/>
                <a:gd name="T53" fmla="*/ 13786 h 98"/>
                <a:gd name="T54" fmla="*/ 42769 w 512"/>
                <a:gd name="T55" fmla="*/ 15648 h 98"/>
                <a:gd name="T56" fmla="*/ 50899 w 512"/>
                <a:gd name="T57" fmla="*/ 20119 h 98"/>
                <a:gd name="T58" fmla="*/ 58675 w 512"/>
                <a:gd name="T59" fmla="*/ 24963 h 98"/>
                <a:gd name="T60" fmla="*/ 67866 w 512"/>
                <a:gd name="T61" fmla="*/ 26826 h 98"/>
                <a:gd name="T62" fmla="*/ 74581 w 512"/>
                <a:gd name="T63" fmla="*/ 24963 h 98"/>
                <a:gd name="T64" fmla="*/ 81297 w 512"/>
                <a:gd name="T65" fmla="*/ 21237 h 98"/>
                <a:gd name="T66" fmla="*/ 86599 w 512"/>
                <a:gd name="T67" fmla="*/ 17139 h 98"/>
                <a:gd name="T68" fmla="*/ 88720 w 512"/>
                <a:gd name="T69" fmla="*/ 14903 h 98"/>
                <a:gd name="T70" fmla="*/ 88720 w 512"/>
                <a:gd name="T71" fmla="*/ 10805 h 98"/>
                <a:gd name="T72" fmla="*/ 86246 w 512"/>
                <a:gd name="T73" fmla="*/ 5961 h 98"/>
                <a:gd name="T74" fmla="*/ 84832 w 512"/>
                <a:gd name="T75" fmla="*/ 1863 h 98"/>
                <a:gd name="T76" fmla="*/ 90841 w 512"/>
                <a:gd name="T77" fmla="*/ 0 h 98"/>
                <a:gd name="T78" fmla="*/ 95789 w 512"/>
                <a:gd name="T79" fmla="*/ 1863 h 98"/>
                <a:gd name="T80" fmla="*/ 95083 w 512"/>
                <a:gd name="T81" fmla="*/ 6334 h 98"/>
                <a:gd name="T82" fmla="*/ 92255 w 512"/>
                <a:gd name="T83" fmla="*/ 10805 h 98"/>
                <a:gd name="T84" fmla="*/ 92255 w 512"/>
                <a:gd name="T85" fmla="*/ 14903 h 98"/>
                <a:gd name="T86" fmla="*/ 94022 w 512"/>
                <a:gd name="T87" fmla="*/ 16766 h 98"/>
                <a:gd name="T88" fmla="*/ 98971 w 512"/>
                <a:gd name="T89" fmla="*/ 20492 h 98"/>
                <a:gd name="T90" fmla="*/ 106040 w 512"/>
                <a:gd name="T91" fmla="*/ 24590 h 98"/>
                <a:gd name="T92" fmla="*/ 113816 w 512"/>
                <a:gd name="T93" fmla="*/ 26826 h 98"/>
                <a:gd name="T94" fmla="*/ 122653 w 512"/>
                <a:gd name="T95" fmla="*/ 25336 h 98"/>
                <a:gd name="T96" fmla="*/ 130429 w 512"/>
                <a:gd name="T97" fmla="*/ 21237 h 98"/>
                <a:gd name="T98" fmla="*/ 138205 w 512"/>
                <a:gd name="T99" fmla="*/ 16394 h 98"/>
                <a:gd name="T100" fmla="*/ 148103 w 512"/>
                <a:gd name="T101" fmla="*/ 15276 h 98"/>
                <a:gd name="T102" fmla="*/ 153405 w 512"/>
                <a:gd name="T103" fmla="*/ 15648 h 98"/>
                <a:gd name="T104" fmla="*/ 159060 w 512"/>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8"/>
                <a:gd name="T161" fmla="*/ 512 w 512"/>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8">
                  <a:moveTo>
                    <a:pt x="512" y="89"/>
                  </a:moveTo>
                  <a:lnTo>
                    <a:pt x="504" y="86"/>
                  </a:lnTo>
                  <a:lnTo>
                    <a:pt x="496" y="84"/>
                  </a:lnTo>
                  <a:lnTo>
                    <a:pt x="488" y="81"/>
                  </a:lnTo>
                  <a:lnTo>
                    <a:pt x="482" y="80"/>
                  </a:lnTo>
                  <a:lnTo>
                    <a:pt x="474" y="78"/>
                  </a:lnTo>
                  <a:lnTo>
                    <a:pt x="466" y="77"/>
                  </a:lnTo>
                  <a:lnTo>
                    <a:pt x="458" y="77"/>
                  </a:lnTo>
                  <a:lnTo>
                    <a:pt x="450" y="77"/>
                  </a:lnTo>
                  <a:lnTo>
                    <a:pt x="432" y="76"/>
                  </a:lnTo>
                  <a:lnTo>
                    <a:pt x="416" y="78"/>
                  </a:lnTo>
                  <a:lnTo>
                    <a:pt x="400" y="81"/>
                  </a:lnTo>
                  <a:lnTo>
                    <a:pt x="386" y="88"/>
                  </a:lnTo>
                  <a:lnTo>
                    <a:pt x="370" y="93"/>
                  </a:lnTo>
                  <a:lnTo>
                    <a:pt x="355" y="96"/>
                  </a:lnTo>
                  <a:lnTo>
                    <a:pt x="338" y="98"/>
                  </a:lnTo>
                  <a:lnTo>
                    <a:pt x="322" y="97"/>
                  </a:lnTo>
                  <a:lnTo>
                    <a:pt x="309" y="93"/>
                  </a:lnTo>
                  <a:lnTo>
                    <a:pt x="299" y="89"/>
                  </a:lnTo>
                  <a:lnTo>
                    <a:pt x="290" y="84"/>
                  </a:lnTo>
                  <a:lnTo>
                    <a:pt x="282" y="79"/>
                  </a:lnTo>
                  <a:lnTo>
                    <a:pt x="274" y="72"/>
                  </a:lnTo>
                  <a:lnTo>
                    <a:pt x="267" y="67"/>
                  </a:lnTo>
                  <a:lnTo>
                    <a:pt x="261" y="59"/>
                  </a:lnTo>
                  <a:lnTo>
                    <a:pt x="257" y="52"/>
                  </a:lnTo>
                  <a:lnTo>
                    <a:pt x="249" y="59"/>
                  </a:lnTo>
                  <a:lnTo>
                    <a:pt x="242" y="67"/>
                  </a:lnTo>
                  <a:lnTo>
                    <a:pt x="234" y="72"/>
                  </a:lnTo>
                  <a:lnTo>
                    <a:pt x="228" y="79"/>
                  </a:lnTo>
                  <a:lnTo>
                    <a:pt x="219" y="84"/>
                  </a:lnTo>
                  <a:lnTo>
                    <a:pt x="211" y="89"/>
                  </a:lnTo>
                  <a:lnTo>
                    <a:pt x="200" y="93"/>
                  </a:lnTo>
                  <a:lnTo>
                    <a:pt x="190" y="97"/>
                  </a:lnTo>
                  <a:lnTo>
                    <a:pt x="171" y="98"/>
                  </a:lnTo>
                  <a:lnTo>
                    <a:pt x="155" y="97"/>
                  </a:lnTo>
                  <a:lnTo>
                    <a:pt x="140" y="93"/>
                  </a:lnTo>
                  <a:lnTo>
                    <a:pt x="125" y="88"/>
                  </a:lnTo>
                  <a:lnTo>
                    <a:pt x="109" y="82"/>
                  </a:lnTo>
                  <a:lnTo>
                    <a:pt x="95" y="79"/>
                  </a:lnTo>
                  <a:lnTo>
                    <a:pt x="79" y="76"/>
                  </a:lnTo>
                  <a:lnTo>
                    <a:pt x="62" y="77"/>
                  </a:lnTo>
                  <a:lnTo>
                    <a:pt x="53" y="77"/>
                  </a:lnTo>
                  <a:lnTo>
                    <a:pt x="45" y="77"/>
                  </a:lnTo>
                  <a:lnTo>
                    <a:pt x="37" y="78"/>
                  </a:lnTo>
                  <a:lnTo>
                    <a:pt x="30" y="80"/>
                  </a:lnTo>
                  <a:lnTo>
                    <a:pt x="23" y="81"/>
                  </a:lnTo>
                  <a:lnTo>
                    <a:pt x="16" y="84"/>
                  </a:lnTo>
                  <a:lnTo>
                    <a:pt x="8" y="86"/>
                  </a:lnTo>
                  <a:lnTo>
                    <a:pt x="0" y="89"/>
                  </a:lnTo>
                  <a:lnTo>
                    <a:pt x="62" y="47"/>
                  </a:lnTo>
                  <a:lnTo>
                    <a:pt x="70" y="44"/>
                  </a:lnTo>
                  <a:lnTo>
                    <a:pt x="78" y="41"/>
                  </a:lnTo>
                  <a:lnTo>
                    <a:pt x="86" y="38"/>
                  </a:lnTo>
                  <a:lnTo>
                    <a:pt x="96" y="37"/>
                  </a:lnTo>
                  <a:lnTo>
                    <a:pt x="108" y="37"/>
                  </a:lnTo>
                  <a:lnTo>
                    <a:pt x="121" y="42"/>
                  </a:lnTo>
                  <a:lnTo>
                    <a:pt x="132" y="47"/>
                  </a:lnTo>
                  <a:lnTo>
                    <a:pt x="144" y="54"/>
                  </a:lnTo>
                  <a:lnTo>
                    <a:pt x="154" y="60"/>
                  </a:lnTo>
                  <a:lnTo>
                    <a:pt x="166" y="67"/>
                  </a:lnTo>
                  <a:lnTo>
                    <a:pt x="178" y="70"/>
                  </a:lnTo>
                  <a:lnTo>
                    <a:pt x="192" y="72"/>
                  </a:lnTo>
                  <a:lnTo>
                    <a:pt x="200" y="69"/>
                  </a:lnTo>
                  <a:lnTo>
                    <a:pt x="211" y="67"/>
                  </a:lnTo>
                  <a:lnTo>
                    <a:pt x="220" y="61"/>
                  </a:lnTo>
                  <a:lnTo>
                    <a:pt x="230" y="57"/>
                  </a:lnTo>
                  <a:lnTo>
                    <a:pt x="237" y="51"/>
                  </a:lnTo>
                  <a:lnTo>
                    <a:pt x="245" y="46"/>
                  </a:lnTo>
                  <a:lnTo>
                    <a:pt x="249" y="42"/>
                  </a:lnTo>
                  <a:lnTo>
                    <a:pt x="251" y="40"/>
                  </a:lnTo>
                  <a:lnTo>
                    <a:pt x="253" y="34"/>
                  </a:lnTo>
                  <a:lnTo>
                    <a:pt x="251" y="29"/>
                  </a:lnTo>
                  <a:lnTo>
                    <a:pt x="248" y="23"/>
                  </a:lnTo>
                  <a:lnTo>
                    <a:pt x="244" y="16"/>
                  </a:lnTo>
                  <a:lnTo>
                    <a:pt x="240" y="9"/>
                  </a:lnTo>
                  <a:lnTo>
                    <a:pt x="240" y="5"/>
                  </a:lnTo>
                  <a:lnTo>
                    <a:pt x="244" y="0"/>
                  </a:lnTo>
                  <a:lnTo>
                    <a:pt x="257" y="0"/>
                  </a:lnTo>
                  <a:lnTo>
                    <a:pt x="266" y="0"/>
                  </a:lnTo>
                  <a:lnTo>
                    <a:pt x="271" y="5"/>
                  </a:lnTo>
                  <a:lnTo>
                    <a:pt x="271" y="10"/>
                  </a:lnTo>
                  <a:lnTo>
                    <a:pt x="269" y="17"/>
                  </a:lnTo>
                  <a:lnTo>
                    <a:pt x="263" y="23"/>
                  </a:lnTo>
                  <a:lnTo>
                    <a:pt x="261" y="29"/>
                  </a:lnTo>
                  <a:lnTo>
                    <a:pt x="258" y="35"/>
                  </a:lnTo>
                  <a:lnTo>
                    <a:pt x="261" y="40"/>
                  </a:lnTo>
                  <a:lnTo>
                    <a:pt x="261" y="42"/>
                  </a:lnTo>
                  <a:lnTo>
                    <a:pt x="266" y="45"/>
                  </a:lnTo>
                  <a:lnTo>
                    <a:pt x="271" y="50"/>
                  </a:lnTo>
                  <a:lnTo>
                    <a:pt x="280" y="55"/>
                  </a:lnTo>
                  <a:lnTo>
                    <a:pt x="288" y="60"/>
                  </a:lnTo>
                  <a:lnTo>
                    <a:pt x="300" y="66"/>
                  </a:lnTo>
                  <a:lnTo>
                    <a:pt x="311" y="69"/>
                  </a:lnTo>
                  <a:lnTo>
                    <a:pt x="322" y="72"/>
                  </a:lnTo>
                  <a:lnTo>
                    <a:pt x="334" y="71"/>
                  </a:lnTo>
                  <a:lnTo>
                    <a:pt x="347" y="68"/>
                  </a:lnTo>
                  <a:lnTo>
                    <a:pt x="358" y="62"/>
                  </a:lnTo>
                  <a:lnTo>
                    <a:pt x="369" y="57"/>
                  </a:lnTo>
                  <a:lnTo>
                    <a:pt x="379" y="50"/>
                  </a:lnTo>
                  <a:lnTo>
                    <a:pt x="391" y="44"/>
                  </a:lnTo>
                  <a:lnTo>
                    <a:pt x="403" y="41"/>
                  </a:lnTo>
                  <a:lnTo>
                    <a:pt x="419" y="41"/>
                  </a:lnTo>
                  <a:lnTo>
                    <a:pt x="426" y="41"/>
                  </a:lnTo>
                  <a:lnTo>
                    <a:pt x="434" y="42"/>
                  </a:lnTo>
                  <a:lnTo>
                    <a:pt x="442" y="44"/>
                  </a:lnTo>
                  <a:lnTo>
                    <a:pt x="450" y="47"/>
                  </a:lnTo>
                  <a:lnTo>
                    <a:pt x="512" y="89"/>
                  </a:lnTo>
                  <a:close/>
                </a:path>
              </a:pathLst>
            </a:custGeom>
            <a:solidFill>
              <a:srgbClr val="000000"/>
            </a:solidFill>
            <a:ln w="9525">
              <a:noFill/>
              <a:round/>
              <a:headEnd/>
              <a:tailEnd/>
            </a:ln>
          </p:spPr>
          <p:txBody>
            <a:bodyPr/>
            <a:lstStyle/>
            <a:p>
              <a:endParaRPr lang="en-US"/>
            </a:p>
          </p:txBody>
        </p:sp>
        <p:sp>
          <p:nvSpPr>
            <p:cNvPr id="45" name="Freeform 41"/>
            <p:cNvSpPr>
              <a:spLocks/>
            </p:cNvSpPr>
            <p:nvPr/>
          </p:nvSpPr>
          <p:spPr bwMode="auto">
            <a:xfrm>
              <a:off x="1384300" y="1409700"/>
              <a:ext cx="180975" cy="157163"/>
            </a:xfrm>
            <a:custGeom>
              <a:avLst/>
              <a:gdLst>
                <a:gd name="T0" fmla="*/ 172797 w 509"/>
                <a:gd name="T1" fmla="*/ 123434 h 438"/>
                <a:gd name="T2" fmla="*/ 180975 w 509"/>
                <a:gd name="T3" fmla="*/ 104058 h 438"/>
                <a:gd name="T4" fmla="*/ 174575 w 509"/>
                <a:gd name="T5" fmla="*/ 89346 h 438"/>
                <a:gd name="T6" fmla="*/ 163909 w 509"/>
                <a:gd name="T7" fmla="*/ 80376 h 438"/>
                <a:gd name="T8" fmla="*/ 169953 w 509"/>
                <a:gd name="T9" fmla="*/ 72482 h 438"/>
                <a:gd name="T10" fmla="*/ 178486 w 509"/>
                <a:gd name="T11" fmla="*/ 61717 h 438"/>
                <a:gd name="T12" fmla="*/ 178842 w 509"/>
                <a:gd name="T13" fmla="*/ 43417 h 438"/>
                <a:gd name="T14" fmla="*/ 171020 w 509"/>
                <a:gd name="T15" fmla="*/ 24041 h 438"/>
                <a:gd name="T16" fmla="*/ 172086 w 509"/>
                <a:gd name="T17" fmla="*/ 11482 h 438"/>
                <a:gd name="T18" fmla="*/ 175286 w 509"/>
                <a:gd name="T19" fmla="*/ 2153 h 438"/>
                <a:gd name="T20" fmla="*/ 156798 w 509"/>
                <a:gd name="T21" fmla="*/ 24041 h 438"/>
                <a:gd name="T22" fmla="*/ 157509 w 509"/>
                <a:gd name="T23" fmla="*/ 37317 h 438"/>
                <a:gd name="T24" fmla="*/ 167820 w 509"/>
                <a:gd name="T25" fmla="*/ 50952 h 438"/>
                <a:gd name="T26" fmla="*/ 167820 w 509"/>
                <a:gd name="T27" fmla="*/ 64946 h 438"/>
                <a:gd name="T28" fmla="*/ 159286 w 509"/>
                <a:gd name="T29" fmla="*/ 75352 h 438"/>
                <a:gd name="T30" fmla="*/ 152175 w 509"/>
                <a:gd name="T31" fmla="*/ 77146 h 438"/>
                <a:gd name="T32" fmla="*/ 141864 w 509"/>
                <a:gd name="T33" fmla="*/ 73558 h 438"/>
                <a:gd name="T34" fmla="*/ 142576 w 509"/>
                <a:gd name="T35" fmla="*/ 83246 h 438"/>
                <a:gd name="T36" fmla="*/ 152175 w 509"/>
                <a:gd name="T37" fmla="*/ 79658 h 438"/>
                <a:gd name="T38" fmla="*/ 158931 w 509"/>
                <a:gd name="T39" fmla="*/ 81811 h 438"/>
                <a:gd name="T40" fmla="*/ 167109 w 509"/>
                <a:gd name="T41" fmla="*/ 92217 h 438"/>
                <a:gd name="T42" fmla="*/ 168531 w 509"/>
                <a:gd name="T43" fmla="*/ 106928 h 438"/>
                <a:gd name="T44" fmla="*/ 158931 w 509"/>
                <a:gd name="T45" fmla="*/ 120563 h 438"/>
                <a:gd name="T46" fmla="*/ 157509 w 509"/>
                <a:gd name="T47" fmla="*/ 133481 h 438"/>
                <a:gd name="T48" fmla="*/ 153242 w 509"/>
                <a:gd name="T49" fmla="*/ 136351 h 438"/>
                <a:gd name="T50" fmla="*/ 138309 w 509"/>
                <a:gd name="T51" fmla="*/ 136710 h 438"/>
                <a:gd name="T52" fmla="*/ 122309 w 509"/>
                <a:gd name="T53" fmla="*/ 145681 h 438"/>
                <a:gd name="T54" fmla="*/ 105598 w 509"/>
                <a:gd name="T55" fmla="*/ 145681 h 438"/>
                <a:gd name="T56" fmla="*/ 94221 w 509"/>
                <a:gd name="T57" fmla="*/ 138146 h 438"/>
                <a:gd name="T58" fmla="*/ 91376 w 509"/>
                <a:gd name="T59" fmla="*/ 132046 h 438"/>
                <a:gd name="T60" fmla="*/ 95643 w 509"/>
                <a:gd name="T61" fmla="*/ 123434 h 438"/>
                <a:gd name="T62" fmla="*/ 84621 w 509"/>
                <a:gd name="T63" fmla="*/ 123434 h 438"/>
                <a:gd name="T64" fmla="*/ 88176 w 509"/>
                <a:gd name="T65" fmla="*/ 132046 h 438"/>
                <a:gd name="T66" fmla="*/ 86043 w 509"/>
                <a:gd name="T67" fmla="*/ 138146 h 438"/>
                <a:gd name="T68" fmla="*/ 74310 w 509"/>
                <a:gd name="T69" fmla="*/ 145681 h 438"/>
                <a:gd name="T70" fmla="*/ 57955 w 509"/>
                <a:gd name="T71" fmla="*/ 145681 h 438"/>
                <a:gd name="T72" fmla="*/ 42310 w 509"/>
                <a:gd name="T73" fmla="*/ 137069 h 438"/>
                <a:gd name="T74" fmla="*/ 27022 w 509"/>
                <a:gd name="T75" fmla="*/ 136351 h 438"/>
                <a:gd name="T76" fmla="*/ 2133 w 509"/>
                <a:gd name="T77" fmla="*/ 152498 h 438"/>
                <a:gd name="T78" fmla="*/ 12089 w 509"/>
                <a:gd name="T79" fmla="*/ 149628 h 438"/>
                <a:gd name="T80" fmla="*/ 27022 w 509"/>
                <a:gd name="T81" fmla="*/ 148910 h 438"/>
                <a:gd name="T82" fmla="*/ 49421 w 509"/>
                <a:gd name="T83" fmla="*/ 155010 h 438"/>
                <a:gd name="T84" fmla="*/ 70399 w 509"/>
                <a:gd name="T85" fmla="*/ 155010 h 438"/>
                <a:gd name="T86" fmla="*/ 82488 w 509"/>
                <a:gd name="T87" fmla="*/ 147475 h 438"/>
                <a:gd name="T88" fmla="*/ 92087 w 509"/>
                <a:gd name="T89" fmla="*/ 142810 h 438"/>
                <a:gd name="T90" fmla="*/ 102754 w 509"/>
                <a:gd name="T91" fmla="*/ 151781 h 438"/>
                <a:gd name="T92" fmla="*/ 119109 w 509"/>
                <a:gd name="T93" fmla="*/ 156804 h 438"/>
                <a:gd name="T94" fmla="*/ 141509 w 509"/>
                <a:gd name="T95" fmla="*/ 150345 h 438"/>
                <a:gd name="T96" fmla="*/ 162486 w 509"/>
                <a:gd name="T97" fmla="*/ 149628 h 438"/>
                <a:gd name="T98" fmla="*/ 172797 w 509"/>
                <a:gd name="T99" fmla="*/ 152857 h 438"/>
                <a:gd name="T100" fmla="*/ 178486 w 509"/>
                <a:gd name="T101" fmla="*/ 155010 h 438"/>
                <a:gd name="T102" fmla="*/ 173508 w 509"/>
                <a:gd name="T103" fmla="*/ 146040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9"/>
                <a:gd name="T157" fmla="*/ 0 h 438"/>
                <a:gd name="T158" fmla="*/ 509 w 509"/>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9" h="438">
                  <a:moveTo>
                    <a:pt x="482" y="386"/>
                  </a:moveTo>
                  <a:lnTo>
                    <a:pt x="480" y="371"/>
                  </a:lnTo>
                  <a:lnTo>
                    <a:pt x="482" y="357"/>
                  </a:lnTo>
                  <a:lnTo>
                    <a:pt x="486" y="344"/>
                  </a:lnTo>
                  <a:lnTo>
                    <a:pt x="494" y="331"/>
                  </a:lnTo>
                  <a:lnTo>
                    <a:pt x="501" y="318"/>
                  </a:lnTo>
                  <a:lnTo>
                    <a:pt x="506" y="304"/>
                  </a:lnTo>
                  <a:lnTo>
                    <a:pt x="509" y="290"/>
                  </a:lnTo>
                  <a:lnTo>
                    <a:pt x="507" y="276"/>
                  </a:lnTo>
                  <a:lnTo>
                    <a:pt x="502" y="265"/>
                  </a:lnTo>
                  <a:lnTo>
                    <a:pt x="498" y="257"/>
                  </a:lnTo>
                  <a:lnTo>
                    <a:pt x="491" y="249"/>
                  </a:lnTo>
                  <a:lnTo>
                    <a:pt x="486" y="242"/>
                  </a:lnTo>
                  <a:lnTo>
                    <a:pt x="478" y="236"/>
                  </a:lnTo>
                  <a:lnTo>
                    <a:pt x="470" y="230"/>
                  </a:lnTo>
                  <a:lnTo>
                    <a:pt x="461" y="224"/>
                  </a:lnTo>
                  <a:lnTo>
                    <a:pt x="453" y="221"/>
                  </a:lnTo>
                  <a:lnTo>
                    <a:pt x="461" y="214"/>
                  </a:lnTo>
                  <a:lnTo>
                    <a:pt x="470" y="209"/>
                  </a:lnTo>
                  <a:lnTo>
                    <a:pt x="478" y="202"/>
                  </a:lnTo>
                  <a:lnTo>
                    <a:pt x="486" y="195"/>
                  </a:lnTo>
                  <a:lnTo>
                    <a:pt x="491" y="187"/>
                  </a:lnTo>
                  <a:lnTo>
                    <a:pt x="498" y="181"/>
                  </a:lnTo>
                  <a:lnTo>
                    <a:pt x="502" y="172"/>
                  </a:lnTo>
                  <a:lnTo>
                    <a:pt x="507" y="164"/>
                  </a:lnTo>
                  <a:lnTo>
                    <a:pt x="509" y="148"/>
                  </a:lnTo>
                  <a:lnTo>
                    <a:pt x="507" y="134"/>
                  </a:lnTo>
                  <a:lnTo>
                    <a:pt x="503" y="121"/>
                  </a:lnTo>
                  <a:lnTo>
                    <a:pt x="498" y="108"/>
                  </a:lnTo>
                  <a:lnTo>
                    <a:pt x="490" y="95"/>
                  </a:lnTo>
                  <a:lnTo>
                    <a:pt x="485" y="81"/>
                  </a:lnTo>
                  <a:lnTo>
                    <a:pt x="481" y="67"/>
                  </a:lnTo>
                  <a:lnTo>
                    <a:pt x="482" y="53"/>
                  </a:lnTo>
                  <a:lnTo>
                    <a:pt x="482" y="45"/>
                  </a:lnTo>
                  <a:lnTo>
                    <a:pt x="482" y="39"/>
                  </a:lnTo>
                  <a:lnTo>
                    <a:pt x="484" y="32"/>
                  </a:lnTo>
                  <a:lnTo>
                    <a:pt x="486" y="26"/>
                  </a:lnTo>
                  <a:lnTo>
                    <a:pt x="488" y="20"/>
                  </a:lnTo>
                  <a:lnTo>
                    <a:pt x="490" y="13"/>
                  </a:lnTo>
                  <a:lnTo>
                    <a:pt x="493" y="6"/>
                  </a:lnTo>
                  <a:lnTo>
                    <a:pt x="497" y="0"/>
                  </a:lnTo>
                  <a:lnTo>
                    <a:pt x="449" y="53"/>
                  </a:lnTo>
                  <a:lnTo>
                    <a:pt x="445" y="60"/>
                  </a:lnTo>
                  <a:lnTo>
                    <a:pt x="441" y="67"/>
                  </a:lnTo>
                  <a:lnTo>
                    <a:pt x="439" y="75"/>
                  </a:lnTo>
                  <a:lnTo>
                    <a:pt x="439" y="83"/>
                  </a:lnTo>
                  <a:lnTo>
                    <a:pt x="439" y="93"/>
                  </a:lnTo>
                  <a:lnTo>
                    <a:pt x="443" y="104"/>
                  </a:lnTo>
                  <a:lnTo>
                    <a:pt x="449" y="113"/>
                  </a:lnTo>
                  <a:lnTo>
                    <a:pt x="457" y="123"/>
                  </a:lnTo>
                  <a:lnTo>
                    <a:pt x="464" y="132"/>
                  </a:lnTo>
                  <a:lnTo>
                    <a:pt x="472" y="142"/>
                  </a:lnTo>
                  <a:lnTo>
                    <a:pt x="476" y="152"/>
                  </a:lnTo>
                  <a:lnTo>
                    <a:pt x="478" y="165"/>
                  </a:lnTo>
                  <a:lnTo>
                    <a:pt x="474" y="172"/>
                  </a:lnTo>
                  <a:lnTo>
                    <a:pt x="472" y="181"/>
                  </a:lnTo>
                  <a:lnTo>
                    <a:pt x="466" y="188"/>
                  </a:lnTo>
                  <a:lnTo>
                    <a:pt x="461" y="197"/>
                  </a:lnTo>
                  <a:lnTo>
                    <a:pt x="455" y="203"/>
                  </a:lnTo>
                  <a:lnTo>
                    <a:pt x="448" y="210"/>
                  </a:lnTo>
                  <a:lnTo>
                    <a:pt x="443" y="212"/>
                  </a:lnTo>
                  <a:lnTo>
                    <a:pt x="440" y="215"/>
                  </a:lnTo>
                  <a:lnTo>
                    <a:pt x="434" y="217"/>
                  </a:lnTo>
                  <a:lnTo>
                    <a:pt x="428" y="215"/>
                  </a:lnTo>
                  <a:lnTo>
                    <a:pt x="420" y="211"/>
                  </a:lnTo>
                  <a:lnTo>
                    <a:pt x="413" y="208"/>
                  </a:lnTo>
                  <a:lnTo>
                    <a:pt x="405" y="204"/>
                  </a:lnTo>
                  <a:lnTo>
                    <a:pt x="399" y="205"/>
                  </a:lnTo>
                  <a:lnTo>
                    <a:pt x="395" y="210"/>
                  </a:lnTo>
                  <a:lnTo>
                    <a:pt x="395" y="221"/>
                  </a:lnTo>
                  <a:lnTo>
                    <a:pt x="395" y="229"/>
                  </a:lnTo>
                  <a:lnTo>
                    <a:pt x="401" y="232"/>
                  </a:lnTo>
                  <a:lnTo>
                    <a:pt x="406" y="232"/>
                  </a:lnTo>
                  <a:lnTo>
                    <a:pt x="414" y="230"/>
                  </a:lnTo>
                  <a:lnTo>
                    <a:pt x="420" y="226"/>
                  </a:lnTo>
                  <a:lnTo>
                    <a:pt x="428" y="222"/>
                  </a:lnTo>
                  <a:lnTo>
                    <a:pt x="434" y="221"/>
                  </a:lnTo>
                  <a:lnTo>
                    <a:pt x="439" y="223"/>
                  </a:lnTo>
                  <a:lnTo>
                    <a:pt x="441" y="223"/>
                  </a:lnTo>
                  <a:lnTo>
                    <a:pt x="447" y="228"/>
                  </a:lnTo>
                  <a:lnTo>
                    <a:pt x="452" y="232"/>
                  </a:lnTo>
                  <a:lnTo>
                    <a:pt x="459" y="240"/>
                  </a:lnTo>
                  <a:lnTo>
                    <a:pt x="464" y="247"/>
                  </a:lnTo>
                  <a:lnTo>
                    <a:pt x="470" y="257"/>
                  </a:lnTo>
                  <a:lnTo>
                    <a:pt x="474" y="266"/>
                  </a:lnTo>
                  <a:lnTo>
                    <a:pt x="478" y="276"/>
                  </a:lnTo>
                  <a:lnTo>
                    <a:pt x="477" y="286"/>
                  </a:lnTo>
                  <a:lnTo>
                    <a:pt x="474" y="298"/>
                  </a:lnTo>
                  <a:lnTo>
                    <a:pt x="468" y="307"/>
                  </a:lnTo>
                  <a:lnTo>
                    <a:pt x="461" y="317"/>
                  </a:lnTo>
                  <a:lnTo>
                    <a:pt x="453" y="326"/>
                  </a:lnTo>
                  <a:lnTo>
                    <a:pt x="447" y="336"/>
                  </a:lnTo>
                  <a:lnTo>
                    <a:pt x="441" y="346"/>
                  </a:lnTo>
                  <a:lnTo>
                    <a:pt x="441" y="358"/>
                  </a:lnTo>
                  <a:lnTo>
                    <a:pt x="441" y="365"/>
                  </a:lnTo>
                  <a:lnTo>
                    <a:pt x="443" y="372"/>
                  </a:lnTo>
                  <a:lnTo>
                    <a:pt x="445" y="379"/>
                  </a:lnTo>
                  <a:lnTo>
                    <a:pt x="449" y="386"/>
                  </a:lnTo>
                  <a:lnTo>
                    <a:pt x="439" y="383"/>
                  </a:lnTo>
                  <a:lnTo>
                    <a:pt x="431" y="380"/>
                  </a:lnTo>
                  <a:lnTo>
                    <a:pt x="423" y="377"/>
                  </a:lnTo>
                  <a:lnTo>
                    <a:pt x="415" y="376"/>
                  </a:lnTo>
                  <a:lnTo>
                    <a:pt x="401" y="376"/>
                  </a:lnTo>
                  <a:lnTo>
                    <a:pt x="389" y="381"/>
                  </a:lnTo>
                  <a:lnTo>
                    <a:pt x="377" y="386"/>
                  </a:lnTo>
                  <a:lnTo>
                    <a:pt x="367" y="393"/>
                  </a:lnTo>
                  <a:lnTo>
                    <a:pt x="355" y="399"/>
                  </a:lnTo>
                  <a:lnTo>
                    <a:pt x="344" y="406"/>
                  </a:lnTo>
                  <a:lnTo>
                    <a:pt x="331" y="409"/>
                  </a:lnTo>
                  <a:lnTo>
                    <a:pt x="319" y="411"/>
                  </a:lnTo>
                  <a:lnTo>
                    <a:pt x="307" y="408"/>
                  </a:lnTo>
                  <a:lnTo>
                    <a:pt x="297" y="406"/>
                  </a:lnTo>
                  <a:lnTo>
                    <a:pt x="286" y="400"/>
                  </a:lnTo>
                  <a:lnTo>
                    <a:pt x="278" y="396"/>
                  </a:lnTo>
                  <a:lnTo>
                    <a:pt x="270" y="390"/>
                  </a:lnTo>
                  <a:lnTo>
                    <a:pt x="265" y="385"/>
                  </a:lnTo>
                  <a:lnTo>
                    <a:pt x="260" y="381"/>
                  </a:lnTo>
                  <a:lnTo>
                    <a:pt x="260" y="379"/>
                  </a:lnTo>
                  <a:lnTo>
                    <a:pt x="256" y="373"/>
                  </a:lnTo>
                  <a:lnTo>
                    <a:pt x="257" y="368"/>
                  </a:lnTo>
                  <a:lnTo>
                    <a:pt x="261" y="362"/>
                  </a:lnTo>
                  <a:lnTo>
                    <a:pt x="267" y="355"/>
                  </a:lnTo>
                  <a:lnTo>
                    <a:pt x="269" y="348"/>
                  </a:lnTo>
                  <a:lnTo>
                    <a:pt x="269" y="344"/>
                  </a:lnTo>
                  <a:lnTo>
                    <a:pt x="264" y="339"/>
                  </a:lnTo>
                  <a:lnTo>
                    <a:pt x="253" y="339"/>
                  </a:lnTo>
                  <a:lnTo>
                    <a:pt x="242" y="339"/>
                  </a:lnTo>
                  <a:lnTo>
                    <a:pt x="238" y="344"/>
                  </a:lnTo>
                  <a:lnTo>
                    <a:pt x="236" y="349"/>
                  </a:lnTo>
                  <a:lnTo>
                    <a:pt x="240" y="356"/>
                  </a:lnTo>
                  <a:lnTo>
                    <a:pt x="244" y="362"/>
                  </a:lnTo>
                  <a:lnTo>
                    <a:pt x="248" y="368"/>
                  </a:lnTo>
                  <a:lnTo>
                    <a:pt x="249" y="374"/>
                  </a:lnTo>
                  <a:lnTo>
                    <a:pt x="248" y="379"/>
                  </a:lnTo>
                  <a:lnTo>
                    <a:pt x="246" y="381"/>
                  </a:lnTo>
                  <a:lnTo>
                    <a:pt x="242" y="385"/>
                  </a:lnTo>
                  <a:lnTo>
                    <a:pt x="235" y="390"/>
                  </a:lnTo>
                  <a:lnTo>
                    <a:pt x="228" y="396"/>
                  </a:lnTo>
                  <a:lnTo>
                    <a:pt x="218" y="400"/>
                  </a:lnTo>
                  <a:lnTo>
                    <a:pt x="209" y="406"/>
                  </a:lnTo>
                  <a:lnTo>
                    <a:pt x="198" y="408"/>
                  </a:lnTo>
                  <a:lnTo>
                    <a:pt x="189" y="411"/>
                  </a:lnTo>
                  <a:lnTo>
                    <a:pt x="174" y="409"/>
                  </a:lnTo>
                  <a:lnTo>
                    <a:pt x="163" y="406"/>
                  </a:lnTo>
                  <a:lnTo>
                    <a:pt x="151" y="400"/>
                  </a:lnTo>
                  <a:lnTo>
                    <a:pt x="140" y="394"/>
                  </a:lnTo>
                  <a:lnTo>
                    <a:pt x="130" y="388"/>
                  </a:lnTo>
                  <a:lnTo>
                    <a:pt x="119" y="382"/>
                  </a:lnTo>
                  <a:lnTo>
                    <a:pt x="106" y="377"/>
                  </a:lnTo>
                  <a:lnTo>
                    <a:pt x="94" y="376"/>
                  </a:lnTo>
                  <a:lnTo>
                    <a:pt x="84" y="377"/>
                  </a:lnTo>
                  <a:lnTo>
                    <a:pt x="76" y="380"/>
                  </a:lnTo>
                  <a:lnTo>
                    <a:pt x="68" y="383"/>
                  </a:lnTo>
                  <a:lnTo>
                    <a:pt x="60" y="386"/>
                  </a:lnTo>
                  <a:lnTo>
                    <a:pt x="0" y="428"/>
                  </a:lnTo>
                  <a:lnTo>
                    <a:pt x="6" y="425"/>
                  </a:lnTo>
                  <a:lnTo>
                    <a:pt x="13" y="423"/>
                  </a:lnTo>
                  <a:lnTo>
                    <a:pt x="19" y="420"/>
                  </a:lnTo>
                  <a:lnTo>
                    <a:pt x="27" y="419"/>
                  </a:lnTo>
                  <a:lnTo>
                    <a:pt x="34" y="417"/>
                  </a:lnTo>
                  <a:lnTo>
                    <a:pt x="42" y="416"/>
                  </a:lnTo>
                  <a:lnTo>
                    <a:pt x="50" y="416"/>
                  </a:lnTo>
                  <a:lnTo>
                    <a:pt x="60" y="416"/>
                  </a:lnTo>
                  <a:lnTo>
                    <a:pt x="76" y="415"/>
                  </a:lnTo>
                  <a:lnTo>
                    <a:pt x="93" y="417"/>
                  </a:lnTo>
                  <a:lnTo>
                    <a:pt x="109" y="420"/>
                  </a:lnTo>
                  <a:lnTo>
                    <a:pt x="124" y="427"/>
                  </a:lnTo>
                  <a:lnTo>
                    <a:pt x="139" y="432"/>
                  </a:lnTo>
                  <a:lnTo>
                    <a:pt x="155" y="435"/>
                  </a:lnTo>
                  <a:lnTo>
                    <a:pt x="171" y="437"/>
                  </a:lnTo>
                  <a:lnTo>
                    <a:pt x="189" y="436"/>
                  </a:lnTo>
                  <a:lnTo>
                    <a:pt x="198" y="432"/>
                  </a:lnTo>
                  <a:lnTo>
                    <a:pt x="209" y="428"/>
                  </a:lnTo>
                  <a:lnTo>
                    <a:pt x="217" y="423"/>
                  </a:lnTo>
                  <a:lnTo>
                    <a:pt x="226" y="418"/>
                  </a:lnTo>
                  <a:lnTo>
                    <a:pt x="232" y="411"/>
                  </a:lnTo>
                  <a:lnTo>
                    <a:pt x="240" y="406"/>
                  </a:lnTo>
                  <a:lnTo>
                    <a:pt x="247" y="398"/>
                  </a:lnTo>
                  <a:lnTo>
                    <a:pt x="253" y="391"/>
                  </a:lnTo>
                  <a:lnTo>
                    <a:pt x="259" y="398"/>
                  </a:lnTo>
                  <a:lnTo>
                    <a:pt x="265" y="406"/>
                  </a:lnTo>
                  <a:lnTo>
                    <a:pt x="273" y="411"/>
                  </a:lnTo>
                  <a:lnTo>
                    <a:pt x="281" y="418"/>
                  </a:lnTo>
                  <a:lnTo>
                    <a:pt x="289" y="423"/>
                  </a:lnTo>
                  <a:lnTo>
                    <a:pt x="298" y="428"/>
                  </a:lnTo>
                  <a:lnTo>
                    <a:pt x="307" y="432"/>
                  </a:lnTo>
                  <a:lnTo>
                    <a:pt x="319" y="436"/>
                  </a:lnTo>
                  <a:lnTo>
                    <a:pt x="335" y="437"/>
                  </a:lnTo>
                  <a:lnTo>
                    <a:pt x="352" y="435"/>
                  </a:lnTo>
                  <a:lnTo>
                    <a:pt x="368" y="430"/>
                  </a:lnTo>
                  <a:lnTo>
                    <a:pt x="384" y="426"/>
                  </a:lnTo>
                  <a:lnTo>
                    <a:pt x="398" y="419"/>
                  </a:lnTo>
                  <a:lnTo>
                    <a:pt x="414" y="416"/>
                  </a:lnTo>
                  <a:lnTo>
                    <a:pt x="431" y="414"/>
                  </a:lnTo>
                  <a:lnTo>
                    <a:pt x="449" y="416"/>
                  </a:lnTo>
                  <a:lnTo>
                    <a:pt x="457" y="417"/>
                  </a:lnTo>
                  <a:lnTo>
                    <a:pt x="465" y="419"/>
                  </a:lnTo>
                  <a:lnTo>
                    <a:pt x="472" y="420"/>
                  </a:lnTo>
                  <a:lnTo>
                    <a:pt x="480" y="424"/>
                  </a:lnTo>
                  <a:lnTo>
                    <a:pt x="486" y="426"/>
                  </a:lnTo>
                  <a:lnTo>
                    <a:pt x="493" y="429"/>
                  </a:lnTo>
                  <a:lnTo>
                    <a:pt x="501" y="433"/>
                  </a:lnTo>
                  <a:lnTo>
                    <a:pt x="509" y="438"/>
                  </a:lnTo>
                  <a:lnTo>
                    <a:pt x="502" y="432"/>
                  </a:lnTo>
                  <a:lnTo>
                    <a:pt x="498" y="425"/>
                  </a:lnTo>
                  <a:lnTo>
                    <a:pt x="494" y="419"/>
                  </a:lnTo>
                  <a:lnTo>
                    <a:pt x="491" y="414"/>
                  </a:lnTo>
                  <a:lnTo>
                    <a:pt x="488" y="407"/>
                  </a:lnTo>
                  <a:lnTo>
                    <a:pt x="486" y="400"/>
                  </a:lnTo>
                  <a:lnTo>
                    <a:pt x="484" y="393"/>
                  </a:lnTo>
                  <a:lnTo>
                    <a:pt x="482" y="386"/>
                  </a:lnTo>
                  <a:close/>
                </a:path>
              </a:pathLst>
            </a:custGeom>
            <a:solidFill>
              <a:srgbClr val="000000"/>
            </a:solidFill>
            <a:ln w="9525">
              <a:noFill/>
              <a:round/>
              <a:headEnd/>
              <a:tailEnd/>
            </a:ln>
          </p:spPr>
          <p:txBody>
            <a:bodyPr/>
            <a:lstStyle/>
            <a:p>
              <a:endParaRPr lang="en-US"/>
            </a:p>
          </p:txBody>
        </p:sp>
        <p:sp>
          <p:nvSpPr>
            <p:cNvPr id="46" name="Freeform 42"/>
            <p:cNvSpPr>
              <a:spLocks/>
            </p:cNvSpPr>
            <p:nvPr/>
          </p:nvSpPr>
          <p:spPr bwMode="auto">
            <a:xfrm>
              <a:off x="1520825" y="1260475"/>
              <a:ext cx="41275" cy="155575"/>
            </a:xfrm>
            <a:custGeom>
              <a:avLst/>
              <a:gdLst>
                <a:gd name="T0" fmla="*/ 36022 w 110"/>
                <a:gd name="T1" fmla="*/ 2151 h 434"/>
                <a:gd name="T2" fmla="*/ 33770 w 110"/>
                <a:gd name="T3" fmla="*/ 6452 h 434"/>
                <a:gd name="T4" fmla="*/ 32270 w 110"/>
                <a:gd name="T5" fmla="*/ 11471 h 434"/>
                <a:gd name="T6" fmla="*/ 31894 w 110"/>
                <a:gd name="T7" fmla="*/ 16131 h 434"/>
                <a:gd name="T8" fmla="*/ 31519 w 110"/>
                <a:gd name="T9" fmla="*/ 24017 h 434"/>
                <a:gd name="T10" fmla="*/ 34896 w 110"/>
                <a:gd name="T11" fmla="*/ 33696 h 434"/>
                <a:gd name="T12" fmla="*/ 39399 w 110"/>
                <a:gd name="T13" fmla="*/ 43016 h 434"/>
                <a:gd name="T14" fmla="*/ 41275 w 110"/>
                <a:gd name="T15" fmla="*/ 52695 h 434"/>
                <a:gd name="T16" fmla="*/ 39399 w 110"/>
                <a:gd name="T17" fmla="*/ 61298 h 434"/>
                <a:gd name="T18" fmla="*/ 35271 w 110"/>
                <a:gd name="T19" fmla="*/ 66675 h 434"/>
                <a:gd name="T20" fmla="*/ 30393 w 110"/>
                <a:gd name="T21" fmla="*/ 71335 h 434"/>
                <a:gd name="T22" fmla="*/ 24390 w 110"/>
                <a:gd name="T23" fmla="*/ 75637 h 434"/>
                <a:gd name="T24" fmla="*/ 24390 w 110"/>
                <a:gd name="T25" fmla="*/ 79221 h 434"/>
                <a:gd name="T26" fmla="*/ 30393 w 110"/>
                <a:gd name="T27" fmla="*/ 83165 h 434"/>
                <a:gd name="T28" fmla="*/ 35271 w 110"/>
                <a:gd name="T29" fmla="*/ 88183 h 434"/>
                <a:gd name="T30" fmla="*/ 39399 w 110"/>
                <a:gd name="T31" fmla="*/ 93919 h 434"/>
                <a:gd name="T32" fmla="*/ 41275 w 110"/>
                <a:gd name="T33" fmla="*/ 102522 h 434"/>
                <a:gd name="T34" fmla="*/ 39399 w 110"/>
                <a:gd name="T35" fmla="*/ 111842 h 434"/>
                <a:gd name="T36" fmla="*/ 34896 w 110"/>
                <a:gd name="T37" fmla="*/ 121162 h 434"/>
                <a:gd name="T38" fmla="*/ 31519 w 110"/>
                <a:gd name="T39" fmla="*/ 130841 h 434"/>
                <a:gd name="T40" fmla="*/ 31894 w 110"/>
                <a:gd name="T41" fmla="*/ 138727 h 434"/>
                <a:gd name="T42" fmla="*/ 33020 w 110"/>
                <a:gd name="T43" fmla="*/ 143746 h 434"/>
                <a:gd name="T44" fmla="*/ 34521 w 110"/>
                <a:gd name="T45" fmla="*/ 148047 h 434"/>
                <a:gd name="T46" fmla="*/ 36022 w 110"/>
                <a:gd name="T47" fmla="*/ 152707 h 434"/>
                <a:gd name="T48" fmla="*/ 19512 w 110"/>
                <a:gd name="T49" fmla="*/ 136935 h 434"/>
                <a:gd name="T50" fmla="*/ 17260 w 110"/>
                <a:gd name="T51" fmla="*/ 131558 h 434"/>
                <a:gd name="T52" fmla="*/ 16135 w 110"/>
                <a:gd name="T53" fmla="*/ 126539 h 434"/>
                <a:gd name="T54" fmla="*/ 18011 w 110"/>
                <a:gd name="T55" fmla="*/ 118294 h 434"/>
                <a:gd name="T56" fmla="*/ 22889 w 110"/>
                <a:gd name="T57" fmla="*/ 111842 h 434"/>
                <a:gd name="T58" fmla="*/ 28142 w 110"/>
                <a:gd name="T59" fmla="*/ 105390 h 434"/>
                <a:gd name="T60" fmla="*/ 30393 w 110"/>
                <a:gd name="T61" fmla="*/ 97862 h 434"/>
                <a:gd name="T62" fmla="*/ 28142 w 110"/>
                <a:gd name="T63" fmla="*/ 90692 h 434"/>
                <a:gd name="T64" fmla="*/ 24015 w 110"/>
                <a:gd name="T65" fmla="*/ 85315 h 434"/>
                <a:gd name="T66" fmla="*/ 19137 w 110"/>
                <a:gd name="T67" fmla="*/ 80655 h 434"/>
                <a:gd name="T68" fmla="*/ 16135 w 110"/>
                <a:gd name="T69" fmla="*/ 79221 h 434"/>
                <a:gd name="T70" fmla="*/ 11632 w 110"/>
                <a:gd name="T71" fmla="*/ 78504 h 434"/>
                <a:gd name="T72" fmla="*/ 6379 w 110"/>
                <a:gd name="T73" fmla="*/ 81014 h 434"/>
                <a:gd name="T74" fmla="*/ 1501 w 110"/>
                <a:gd name="T75" fmla="*/ 82448 h 434"/>
                <a:gd name="T76" fmla="*/ 0 w 110"/>
                <a:gd name="T77" fmla="*/ 77429 h 434"/>
                <a:gd name="T78" fmla="*/ 1876 w 110"/>
                <a:gd name="T79" fmla="*/ 72769 h 434"/>
                <a:gd name="T80" fmla="*/ 6754 w 110"/>
                <a:gd name="T81" fmla="*/ 73486 h 434"/>
                <a:gd name="T82" fmla="*/ 12007 w 110"/>
                <a:gd name="T83" fmla="*/ 75995 h 434"/>
                <a:gd name="T84" fmla="*/ 16135 w 110"/>
                <a:gd name="T85" fmla="*/ 75995 h 434"/>
                <a:gd name="T86" fmla="*/ 18761 w 110"/>
                <a:gd name="T87" fmla="*/ 73844 h 434"/>
                <a:gd name="T88" fmla="*/ 22889 w 110"/>
                <a:gd name="T89" fmla="*/ 69901 h 434"/>
                <a:gd name="T90" fmla="*/ 27392 w 110"/>
                <a:gd name="T91" fmla="*/ 63807 h 434"/>
                <a:gd name="T92" fmla="*/ 30393 w 110"/>
                <a:gd name="T93" fmla="*/ 58072 h 434"/>
                <a:gd name="T94" fmla="*/ 28893 w 110"/>
                <a:gd name="T95" fmla="*/ 50185 h 434"/>
                <a:gd name="T96" fmla="*/ 24015 w 110"/>
                <a:gd name="T97" fmla="*/ 43375 h 434"/>
                <a:gd name="T98" fmla="*/ 18761 w 110"/>
                <a:gd name="T99" fmla="*/ 36564 h 434"/>
                <a:gd name="T100" fmla="*/ 17260 w 110"/>
                <a:gd name="T101" fmla="*/ 28677 h 434"/>
                <a:gd name="T102" fmla="*/ 18011 w 110"/>
                <a:gd name="T103" fmla="*/ 23659 h 434"/>
                <a:gd name="T104" fmla="*/ 19512 w 110"/>
                <a:gd name="T105" fmla="*/ 18999 h 4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434"/>
                <a:gd name="T161" fmla="*/ 110 w 110"/>
                <a:gd name="T162" fmla="*/ 434 h 4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434">
                  <a:moveTo>
                    <a:pt x="100" y="0"/>
                  </a:moveTo>
                  <a:lnTo>
                    <a:pt x="96" y="6"/>
                  </a:lnTo>
                  <a:lnTo>
                    <a:pt x="93" y="13"/>
                  </a:lnTo>
                  <a:lnTo>
                    <a:pt x="90" y="18"/>
                  </a:lnTo>
                  <a:lnTo>
                    <a:pt x="89" y="25"/>
                  </a:lnTo>
                  <a:lnTo>
                    <a:pt x="86" y="32"/>
                  </a:lnTo>
                  <a:lnTo>
                    <a:pt x="85" y="38"/>
                  </a:lnTo>
                  <a:lnTo>
                    <a:pt x="85" y="45"/>
                  </a:lnTo>
                  <a:lnTo>
                    <a:pt x="85" y="53"/>
                  </a:lnTo>
                  <a:lnTo>
                    <a:pt x="84" y="67"/>
                  </a:lnTo>
                  <a:lnTo>
                    <a:pt x="88" y="81"/>
                  </a:lnTo>
                  <a:lnTo>
                    <a:pt x="93" y="94"/>
                  </a:lnTo>
                  <a:lnTo>
                    <a:pt x="100" y="107"/>
                  </a:lnTo>
                  <a:lnTo>
                    <a:pt x="105" y="120"/>
                  </a:lnTo>
                  <a:lnTo>
                    <a:pt x="110" y="133"/>
                  </a:lnTo>
                  <a:lnTo>
                    <a:pt x="110" y="147"/>
                  </a:lnTo>
                  <a:lnTo>
                    <a:pt x="109" y="162"/>
                  </a:lnTo>
                  <a:lnTo>
                    <a:pt x="105" y="171"/>
                  </a:lnTo>
                  <a:lnTo>
                    <a:pt x="101" y="179"/>
                  </a:lnTo>
                  <a:lnTo>
                    <a:pt x="94" y="186"/>
                  </a:lnTo>
                  <a:lnTo>
                    <a:pt x="89" y="194"/>
                  </a:lnTo>
                  <a:lnTo>
                    <a:pt x="81" y="199"/>
                  </a:lnTo>
                  <a:lnTo>
                    <a:pt x="75" y="205"/>
                  </a:lnTo>
                  <a:lnTo>
                    <a:pt x="65" y="211"/>
                  </a:lnTo>
                  <a:lnTo>
                    <a:pt x="57" y="216"/>
                  </a:lnTo>
                  <a:lnTo>
                    <a:pt x="65" y="221"/>
                  </a:lnTo>
                  <a:lnTo>
                    <a:pt x="75" y="226"/>
                  </a:lnTo>
                  <a:lnTo>
                    <a:pt x="81" y="232"/>
                  </a:lnTo>
                  <a:lnTo>
                    <a:pt x="89" y="239"/>
                  </a:lnTo>
                  <a:lnTo>
                    <a:pt x="94" y="246"/>
                  </a:lnTo>
                  <a:lnTo>
                    <a:pt x="101" y="253"/>
                  </a:lnTo>
                  <a:lnTo>
                    <a:pt x="105" y="262"/>
                  </a:lnTo>
                  <a:lnTo>
                    <a:pt x="109" y="273"/>
                  </a:lnTo>
                  <a:lnTo>
                    <a:pt x="110" y="286"/>
                  </a:lnTo>
                  <a:lnTo>
                    <a:pt x="110" y="300"/>
                  </a:lnTo>
                  <a:lnTo>
                    <a:pt x="105" y="312"/>
                  </a:lnTo>
                  <a:lnTo>
                    <a:pt x="101" y="326"/>
                  </a:lnTo>
                  <a:lnTo>
                    <a:pt x="93" y="338"/>
                  </a:lnTo>
                  <a:lnTo>
                    <a:pt x="88" y="351"/>
                  </a:lnTo>
                  <a:lnTo>
                    <a:pt x="84" y="365"/>
                  </a:lnTo>
                  <a:lnTo>
                    <a:pt x="85" y="382"/>
                  </a:lnTo>
                  <a:lnTo>
                    <a:pt x="85" y="387"/>
                  </a:lnTo>
                  <a:lnTo>
                    <a:pt x="88" y="394"/>
                  </a:lnTo>
                  <a:lnTo>
                    <a:pt x="88" y="401"/>
                  </a:lnTo>
                  <a:lnTo>
                    <a:pt x="90" y="408"/>
                  </a:lnTo>
                  <a:lnTo>
                    <a:pt x="92" y="413"/>
                  </a:lnTo>
                  <a:lnTo>
                    <a:pt x="94" y="419"/>
                  </a:lnTo>
                  <a:lnTo>
                    <a:pt x="96" y="426"/>
                  </a:lnTo>
                  <a:lnTo>
                    <a:pt x="100" y="434"/>
                  </a:lnTo>
                  <a:lnTo>
                    <a:pt x="52" y="382"/>
                  </a:lnTo>
                  <a:lnTo>
                    <a:pt x="48" y="374"/>
                  </a:lnTo>
                  <a:lnTo>
                    <a:pt x="46" y="367"/>
                  </a:lnTo>
                  <a:lnTo>
                    <a:pt x="43" y="359"/>
                  </a:lnTo>
                  <a:lnTo>
                    <a:pt x="43" y="353"/>
                  </a:lnTo>
                  <a:lnTo>
                    <a:pt x="43" y="340"/>
                  </a:lnTo>
                  <a:lnTo>
                    <a:pt x="48" y="330"/>
                  </a:lnTo>
                  <a:lnTo>
                    <a:pt x="54" y="320"/>
                  </a:lnTo>
                  <a:lnTo>
                    <a:pt x="61" y="312"/>
                  </a:lnTo>
                  <a:lnTo>
                    <a:pt x="68" y="303"/>
                  </a:lnTo>
                  <a:lnTo>
                    <a:pt x="75" y="294"/>
                  </a:lnTo>
                  <a:lnTo>
                    <a:pt x="79" y="283"/>
                  </a:lnTo>
                  <a:lnTo>
                    <a:pt x="81" y="273"/>
                  </a:lnTo>
                  <a:lnTo>
                    <a:pt x="77" y="262"/>
                  </a:lnTo>
                  <a:lnTo>
                    <a:pt x="75" y="253"/>
                  </a:lnTo>
                  <a:lnTo>
                    <a:pt x="69" y="244"/>
                  </a:lnTo>
                  <a:lnTo>
                    <a:pt x="64" y="238"/>
                  </a:lnTo>
                  <a:lnTo>
                    <a:pt x="56" y="230"/>
                  </a:lnTo>
                  <a:lnTo>
                    <a:pt x="51" y="225"/>
                  </a:lnTo>
                  <a:lnTo>
                    <a:pt x="46" y="221"/>
                  </a:lnTo>
                  <a:lnTo>
                    <a:pt x="43" y="221"/>
                  </a:lnTo>
                  <a:lnTo>
                    <a:pt x="38" y="217"/>
                  </a:lnTo>
                  <a:lnTo>
                    <a:pt x="31" y="219"/>
                  </a:lnTo>
                  <a:lnTo>
                    <a:pt x="23" y="222"/>
                  </a:lnTo>
                  <a:lnTo>
                    <a:pt x="17" y="226"/>
                  </a:lnTo>
                  <a:lnTo>
                    <a:pt x="9" y="229"/>
                  </a:lnTo>
                  <a:lnTo>
                    <a:pt x="4" y="230"/>
                  </a:lnTo>
                  <a:lnTo>
                    <a:pt x="0" y="225"/>
                  </a:lnTo>
                  <a:lnTo>
                    <a:pt x="0" y="216"/>
                  </a:lnTo>
                  <a:lnTo>
                    <a:pt x="0" y="206"/>
                  </a:lnTo>
                  <a:lnTo>
                    <a:pt x="5" y="203"/>
                  </a:lnTo>
                  <a:lnTo>
                    <a:pt x="10" y="202"/>
                  </a:lnTo>
                  <a:lnTo>
                    <a:pt x="18" y="205"/>
                  </a:lnTo>
                  <a:lnTo>
                    <a:pt x="25" y="208"/>
                  </a:lnTo>
                  <a:lnTo>
                    <a:pt x="32" y="212"/>
                  </a:lnTo>
                  <a:lnTo>
                    <a:pt x="38" y="213"/>
                  </a:lnTo>
                  <a:lnTo>
                    <a:pt x="43" y="212"/>
                  </a:lnTo>
                  <a:lnTo>
                    <a:pt x="46" y="210"/>
                  </a:lnTo>
                  <a:lnTo>
                    <a:pt x="50" y="206"/>
                  </a:lnTo>
                  <a:lnTo>
                    <a:pt x="55" y="201"/>
                  </a:lnTo>
                  <a:lnTo>
                    <a:pt x="61" y="195"/>
                  </a:lnTo>
                  <a:lnTo>
                    <a:pt x="67" y="186"/>
                  </a:lnTo>
                  <a:lnTo>
                    <a:pt x="73" y="178"/>
                  </a:lnTo>
                  <a:lnTo>
                    <a:pt x="77" y="169"/>
                  </a:lnTo>
                  <a:lnTo>
                    <a:pt x="81" y="162"/>
                  </a:lnTo>
                  <a:lnTo>
                    <a:pt x="81" y="150"/>
                  </a:lnTo>
                  <a:lnTo>
                    <a:pt x="77" y="140"/>
                  </a:lnTo>
                  <a:lnTo>
                    <a:pt x="71" y="130"/>
                  </a:lnTo>
                  <a:lnTo>
                    <a:pt x="64" y="121"/>
                  </a:lnTo>
                  <a:lnTo>
                    <a:pt x="56" y="111"/>
                  </a:lnTo>
                  <a:lnTo>
                    <a:pt x="50" y="102"/>
                  </a:lnTo>
                  <a:lnTo>
                    <a:pt x="46" y="90"/>
                  </a:lnTo>
                  <a:lnTo>
                    <a:pt x="46" y="80"/>
                  </a:lnTo>
                  <a:lnTo>
                    <a:pt x="46" y="72"/>
                  </a:lnTo>
                  <a:lnTo>
                    <a:pt x="48" y="66"/>
                  </a:lnTo>
                  <a:lnTo>
                    <a:pt x="50" y="59"/>
                  </a:lnTo>
                  <a:lnTo>
                    <a:pt x="52" y="53"/>
                  </a:lnTo>
                  <a:lnTo>
                    <a:pt x="100" y="0"/>
                  </a:lnTo>
                  <a:close/>
                </a:path>
              </a:pathLst>
            </a:custGeom>
            <a:solidFill>
              <a:srgbClr val="000000"/>
            </a:solidFill>
            <a:ln w="9525">
              <a:noFill/>
              <a:round/>
              <a:headEnd/>
              <a:tailEnd/>
            </a:ln>
          </p:spPr>
          <p:txBody>
            <a:bodyPr/>
            <a:lstStyle/>
            <a:p>
              <a:endParaRPr lang="en-US"/>
            </a:p>
          </p:txBody>
        </p:sp>
        <p:sp>
          <p:nvSpPr>
            <p:cNvPr id="47" name="Freeform 43"/>
            <p:cNvSpPr>
              <a:spLocks/>
            </p:cNvSpPr>
            <p:nvPr/>
          </p:nvSpPr>
          <p:spPr bwMode="auto">
            <a:xfrm>
              <a:off x="1520825" y="1106488"/>
              <a:ext cx="41275" cy="153987"/>
            </a:xfrm>
            <a:custGeom>
              <a:avLst/>
              <a:gdLst>
                <a:gd name="T0" fmla="*/ 36022 w 110"/>
                <a:gd name="T1" fmla="*/ 2134 h 433"/>
                <a:gd name="T2" fmla="*/ 33770 w 110"/>
                <a:gd name="T3" fmla="*/ 6401 h 433"/>
                <a:gd name="T4" fmla="*/ 32270 w 110"/>
                <a:gd name="T5" fmla="*/ 11024 h 433"/>
                <a:gd name="T6" fmla="*/ 31894 w 110"/>
                <a:gd name="T7" fmla="*/ 16003 h 433"/>
                <a:gd name="T8" fmla="*/ 31519 w 110"/>
                <a:gd name="T9" fmla="*/ 23471 h 433"/>
                <a:gd name="T10" fmla="*/ 34896 w 110"/>
                <a:gd name="T11" fmla="*/ 33073 h 433"/>
                <a:gd name="T12" fmla="*/ 39399 w 110"/>
                <a:gd name="T13" fmla="*/ 42320 h 433"/>
                <a:gd name="T14" fmla="*/ 41275 w 110"/>
                <a:gd name="T15" fmla="*/ 51922 h 433"/>
                <a:gd name="T16" fmla="*/ 39399 w 110"/>
                <a:gd name="T17" fmla="*/ 60812 h 433"/>
                <a:gd name="T18" fmla="*/ 35271 w 110"/>
                <a:gd name="T19" fmla="*/ 66147 h 433"/>
                <a:gd name="T20" fmla="*/ 30393 w 110"/>
                <a:gd name="T21" fmla="*/ 70770 h 433"/>
                <a:gd name="T22" fmla="*/ 24390 w 110"/>
                <a:gd name="T23" fmla="*/ 74682 h 433"/>
                <a:gd name="T24" fmla="*/ 24390 w 110"/>
                <a:gd name="T25" fmla="*/ 78594 h 433"/>
                <a:gd name="T26" fmla="*/ 30393 w 110"/>
                <a:gd name="T27" fmla="*/ 82861 h 433"/>
                <a:gd name="T28" fmla="*/ 35271 w 110"/>
                <a:gd name="T29" fmla="*/ 87485 h 433"/>
                <a:gd name="T30" fmla="*/ 39399 w 110"/>
                <a:gd name="T31" fmla="*/ 93175 h 433"/>
                <a:gd name="T32" fmla="*/ 41275 w 110"/>
                <a:gd name="T33" fmla="*/ 102065 h 433"/>
                <a:gd name="T34" fmla="*/ 39399 w 110"/>
                <a:gd name="T35" fmla="*/ 111312 h 433"/>
                <a:gd name="T36" fmla="*/ 34896 w 110"/>
                <a:gd name="T37" fmla="*/ 120558 h 433"/>
                <a:gd name="T38" fmla="*/ 31519 w 110"/>
                <a:gd name="T39" fmla="*/ 130160 h 433"/>
                <a:gd name="T40" fmla="*/ 31894 w 110"/>
                <a:gd name="T41" fmla="*/ 137984 h 433"/>
                <a:gd name="T42" fmla="*/ 33020 w 110"/>
                <a:gd name="T43" fmla="*/ 142607 h 433"/>
                <a:gd name="T44" fmla="*/ 34521 w 110"/>
                <a:gd name="T45" fmla="*/ 146874 h 433"/>
                <a:gd name="T46" fmla="*/ 36022 w 110"/>
                <a:gd name="T47" fmla="*/ 151142 h 433"/>
                <a:gd name="T48" fmla="*/ 19512 w 110"/>
                <a:gd name="T49" fmla="*/ 135494 h 433"/>
                <a:gd name="T50" fmla="*/ 17260 w 110"/>
                <a:gd name="T51" fmla="*/ 130516 h 433"/>
                <a:gd name="T52" fmla="*/ 16135 w 110"/>
                <a:gd name="T53" fmla="*/ 125181 h 433"/>
                <a:gd name="T54" fmla="*/ 18011 w 110"/>
                <a:gd name="T55" fmla="*/ 117357 h 433"/>
                <a:gd name="T56" fmla="*/ 22889 w 110"/>
                <a:gd name="T57" fmla="*/ 110956 h 433"/>
                <a:gd name="T58" fmla="*/ 28142 w 110"/>
                <a:gd name="T59" fmla="*/ 104555 h 433"/>
                <a:gd name="T60" fmla="*/ 30393 w 110"/>
                <a:gd name="T61" fmla="*/ 96731 h 433"/>
                <a:gd name="T62" fmla="*/ 28142 w 110"/>
                <a:gd name="T63" fmla="*/ 89974 h 433"/>
                <a:gd name="T64" fmla="*/ 24015 w 110"/>
                <a:gd name="T65" fmla="*/ 84284 h 433"/>
                <a:gd name="T66" fmla="*/ 19137 w 110"/>
                <a:gd name="T67" fmla="*/ 80016 h 433"/>
                <a:gd name="T68" fmla="*/ 16135 w 110"/>
                <a:gd name="T69" fmla="*/ 78594 h 433"/>
                <a:gd name="T70" fmla="*/ 11632 w 110"/>
                <a:gd name="T71" fmla="*/ 77527 h 433"/>
                <a:gd name="T72" fmla="*/ 6379 w 110"/>
                <a:gd name="T73" fmla="*/ 80372 h 433"/>
                <a:gd name="T74" fmla="*/ 1501 w 110"/>
                <a:gd name="T75" fmla="*/ 81794 h 433"/>
                <a:gd name="T76" fmla="*/ 0 w 110"/>
                <a:gd name="T77" fmla="*/ 76816 h 433"/>
                <a:gd name="T78" fmla="*/ 1876 w 110"/>
                <a:gd name="T79" fmla="*/ 71837 h 433"/>
                <a:gd name="T80" fmla="*/ 6754 w 110"/>
                <a:gd name="T81" fmla="*/ 73259 h 433"/>
                <a:gd name="T82" fmla="*/ 12007 w 110"/>
                <a:gd name="T83" fmla="*/ 75749 h 433"/>
                <a:gd name="T84" fmla="*/ 16135 w 110"/>
                <a:gd name="T85" fmla="*/ 76104 h 433"/>
                <a:gd name="T86" fmla="*/ 18761 w 110"/>
                <a:gd name="T87" fmla="*/ 73615 h 433"/>
                <a:gd name="T88" fmla="*/ 22889 w 110"/>
                <a:gd name="T89" fmla="*/ 69347 h 433"/>
                <a:gd name="T90" fmla="*/ 27392 w 110"/>
                <a:gd name="T91" fmla="*/ 63302 h 433"/>
                <a:gd name="T92" fmla="*/ 30393 w 110"/>
                <a:gd name="T93" fmla="*/ 57612 h 433"/>
                <a:gd name="T94" fmla="*/ 28893 w 110"/>
                <a:gd name="T95" fmla="*/ 49432 h 433"/>
                <a:gd name="T96" fmla="*/ 24015 w 110"/>
                <a:gd name="T97" fmla="*/ 42675 h 433"/>
                <a:gd name="T98" fmla="*/ 18761 w 110"/>
                <a:gd name="T99" fmla="*/ 35918 h 433"/>
                <a:gd name="T100" fmla="*/ 17260 w 110"/>
                <a:gd name="T101" fmla="*/ 28450 h 433"/>
                <a:gd name="T102" fmla="*/ 18011 w 110"/>
                <a:gd name="T103" fmla="*/ 23116 h 433"/>
                <a:gd name="T104" fmla="*/ 19512 w 110"/>
                <a:gd name="T105" fmla="*/ 18848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433"/>
                <a:gd name="T161" fmla="*/ 110 w 110"/>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433">
                  <a:moveTo>
                    <a:pt x="100" y="0"/>
                  </a:moveTo>
                  <a:lnTo>
                    <a:pt x="96" y="6"/>
                  </a:lnTo>
                  <a:lnTo>
                    <a:pt x="93" y="12"/>
                  </a:lnTo>
                  <a:lnTo>
                    <a:pt x="90" y="18"/>
                  </a:lnTo>
                  <a:lnTo>
                    <a:pt x="89" y="25"/>
                  </a:lnTo>
                  <a:lnTo>
                    <a:pt x="86" y="31"/>
                  </a:lnTo>
                  <a:lnTo>
                    <a:pt x="85" y="38"/>
                  </a:lnTo>
                  <a:lnTo>
                    <a:pt x="85" y="45"/>
                  </a:lnTo>
                  <a:lnTo>
                    <a:pt x="85" y="53"/>
                  </a:lnTo>
                  <a:lnTo>
                    <a:pt x="84" y="66"/>
                  </a:lnTo>
                  <a:lnTo>
                    <a:pt x="88" y="81"/>
                  </a:lnTo>
                  <a:lnTo>
                    <a:pt x="93" y="93"/>
                  </a:lnTo>
                  <a:lnTo>
                    <a:pt x="100" y="107"/>
                  </a:lnTo>
                  <a:lnTo>
                    <a:pt x="105" y="119"/>
                  </a:lnTo>
                  <a:lnTo>
                    <a:pt x="110" y="133"/>
                  </a:lnTo>
                  <a:lnTo>
                    <a:pt x="110" y="146"/>
                  </a:lnTo>
                  <a:lnTo>
                    <a:pt x="109" y="162"/>
                  </a:lnTo>
                  <a:lnTo>
                    <a:pt x="105" y="171"/>
                  </a:lnTo>
                  <a:lnTo>
                    <a:pt x="101" y="179"/>
                  </a:lnTo>
                  <a:lnTo>
                    <a:pt x="94" y="186"/>
                  </a:lnTo>
                  <a:lnTo>
                    <a:pt x="89" y="193"/>
                  </a:lnTo>
                  <a:lnTo>
                    <a:pt x="81" y="199"/>
                  </a:lnTo>
                  <a:lnTo>
                    <a:pt x="75" y="205"/>
                  </a:lnTo>
                  <a:lnTo>
                    <a:pt x="65" y="210"/>
                  </a:lnTo>
                  <a:lnTo>
                    <a:pt x="57" y="216"/>
                  </a:lnTo>
                  <a:lnTo>
                    <a:pt x="65" y="221"/>
                  </a:lnTo>
                  <a:lnTo>
                    <a:pt x="75" y="227"/>
                  </a:lnTo>
                  <a:lnTo>
                    <a:pt x="81" y="233"/>
                  </a:lnTo>
                  <a:lnTo>
                    <a:pt x="89" y="240"/>
                  </a:lnTo>
                  <a:lnTo>
                    <a:pt x="94" y="246"/>
                  </a:lnTo>
                  <a:lnTo>
                    <a:pt x="101" y="254"/>
                  </a:lnTo>
                  <a:lnTo>
                    <a:pt x="105" y="262"/>
                  </a:lnTo>
                  <a:lnTo>
                    <a:pt x="109" y="273"/>
                  </a:lnTo>
                  <a:lnTo>
                    <a:pt x="110" y="287"/>
                  </a:lnTo>
                  <a:lnTo>
                    <a:pt x="110" y="300"/>
                  </a:lnTo>
                  <a:lnTo>
                    <a:pt x="105" y="313"/>
                  </a:lnTo>
                  <a:lnTo>
                    <a:pt x="101" y="326"/>
                  </a:lnTo>
                  <a:lnTo>
                    <a:pt x="93" y="339"/>
                  </a:lnTo>
                  <a:lnTo>
                    <a:pt x="88" y="352"/>
                  </a:lnTo>
                  <a:lnTo>
                    <a:pt x="84" y="366"/>
                  </a:lnTo>
                  <a:lnTo>
                    <a:pt x="85" y="381"/>
                  </a:lnTo>
                  <a:lnTo>
                    <a:pt x="85" y="388"/>
                  </a:lnTo>
                  <a:lnTo>
                    <a:pt x="88" y="395"/>
                  </a:lnTo>
                  <a:lnTo>
                    <a:pt x="88" y="401"/>
                  </a:lnTo>
                  <a:lnTo>
                    <a:pt x="90" y="407"/>
                  </a:lnTo>
                  <a:lnTo>
                    <a:pt x="92" y="413"/>
                  </a:lnTo>
                  <a:lnTo>
                    <a:pt x="94" y="419"/>
                  </a:lnTo>
                  <a:lnTo>
                    <a:pt x="96" y="425"/>
                  </a:lnTo>
                  <a:lnTo>
                    <a:pt x="100" y="433"/>
                  </a:lnTo>
                  <a:lnTo>
                    <a:pt x="52" y="381"/>
                  </a:lnTo>
                  <a:lnTo>
                    <a:pt x="48" y="374"/>
                  </a:lnTo>
                  <a:lnTo>
                    <a:pt x="46" y="367"/>
                  </a:lnTo>
                  <a:lnTo>
                    <a:pt x="43" y="359"/>
                  </a:lnTo>
                  <a:lnTo>
                    <a:pt x="43" y="352"/>
                  </a:lnTo>
                  <a:lnTo>
                    <a:pt x="43" y="340"/>
                  </a:lnTo>
                  <a:lnTo>
                    <a:pt x="48" y="330"/>
                  </a:lnTo>
                  <a:lnTo>
                    <a:pt x="54" y="320"/>
                  </a:lnTo>
                  <a:lnTo>
                    <a:pt x="61" y="312"/>
                  </a:lnTo>
                  <a:lnTo>
                    <a:pt x="68" y="303"/>
                  </a:lnTo>
                  <a:lnTo>
                    <a:pt x="75" y="294"/>
                  </a:lnTo>
                  <a:lnTo>
                    <a:pt x="79" y="282"/>
                  </a:lnTo>
                  <a:lnTo>
                    <a:pt x="81" y="272"/>
                  </a:lnTo>
                  <a:lnTo>
                    <a:pt x="77" y="262"/>
                  </a:lnTo>
                  <a:lnTo>
                    <a:pt x="75" y="253"/>
                  </a:lnTo>
                  <a:lnTo>
                    <a:pt x="69" y="244"/>
                  </a:lnTo>
                  <a:lnTo>
                    <a:pt x="64" y="237"/>
                  </a:lnTo>
                  <a:lnTo>
                    <a:pt x="56" y="230"/>
                  </a:lnTo>
                  <a:lnTo>
                    <a:pt x="51" y="225"/>
                  </a:lnTo>
                  <a:lnTo>
                    <a:pt x="46" y="221"/>
                  </a:lnTo>
                  <a:lnTo>
                    <a:pt x="43" y="221"/>
                  </a:lnTo>
                  <a:lnTo>
                    <a:pt x="38" y="217"/>
                  </a:lnTo>
                  <a:lnTo>
                    <a:pt x="31" y="218"/>
                  </a:lnTo>
                  <a:lnTo>
                    <a:pt x="23" y="222"/>
                  </a:lnTo>
                  <a:lnTo>
                    <a:pt x="17" y="226"/>
                  </a:lnTo>
                  <a:lnTo>
                    <a:pt x="9" y="228"/>
                  </a:lnTo>
                  <a:lnTo>
                    <a:pt x="4" y="230"/>
                  </a:lnTo>
                  <a:lnTo>
                    <a:pt x="0" y="225"/>
                  </a:lnTo>
                  <a:lnTo>
                    <a:pt x="0" y="216"/>
                  </a:lnTo>
                  <a:lnTo>
                    <a:pt x="0" y="206"/>
                  </a:lnTo>
                  <a:lnTo>
                    <a:pt x="5" y="202"/>
                  </a:lnTo>
                  <a:lnTo>
                    <a:pt x="10" y="202"/>
                  </a:lnTo>
                  <a:lnTo>
                    <a:pt x="18" y="206"/>
                  </a:lnTo>
                  <a:lnTo>
                    <a:pt x="25" y="209"/>
                  </a:lnTo>
                  <a:lnTo>
                    <a:pt x="32" y="213"/>
                  </a:lnTo>
                  <a:lnTo>
                    <a:pt x="38" y="215"/>
                  </a:lnTo>
                  <a:lnTo>
                    <a:pt x="43" y="214"/>
                  </a:lnTo>
                  <a:lnTo>
                    <a:pt x="46" y="210"/>
                  </a:lnTo>
                  <a:lnTo>
                    <a:pt x="50" y="207"/>
                  </a:lnTo>
                  <a:lnTo>
                    <a:pt x="55" y="200"/>
                  </a:lnTo>
                  <a:lnTo>
                    <a:pt x="61" y="195"/>
                  </a:lnTo>
                  <a:lnTo>
                    <a:pt x="67" y="186"/>
                  </a:lnTo>
                  <a:lnTo>
                    <a:pt x="73" y="178"/>
                  </a:lnTo>
                  <a:lnTo>
                    <a:pt x="77" y="169"/>
                  </a:lnTo>
                  <a:lnTo>
                    <a:pt x="81" y="162"/>
                  </a:lnTo>
                  <a:lnTo>
                    <a:pt x="81" y="150"/>
                  </a:lnTo>
                  <a:lnTo>
                    <a:pt x="77" y="139"/>
                  </a:lnTo>
                  <a:lnTo>
                    <a:pt x="71" y="129"/>
                  </a:lnTo>
                  <a:lnTo>
                    <a:pt x="64" y="120"/>
                  </a:lnTo>
                  <a:lnTo>
                    <a:pt x="56" y="110"/>
                  </a:lnTo>
                  <a:lnTo>
                    <a:pt x="50" y="101"/>
                  </a:lnTo>
                  <a:lnTo>
                    <a:pt x="46" y="90"/>
                  </a:lnTo>
                  <a:lnTo>
                    <a:pt x="46" y="80"/>
                  </a:lnTo>
                  <a:lnTo>
                    <a:pt x="46" y="72"/>
                  </a:lnTo>
                  <a:lnTo>
                    <a:pt x="48" y="65"/>
                  </a:lnTo>
                  <a:lnTo>
                    <a:pt x="50" y="58"/>
                  </a:lnTo>
                  <a:lnTo>
                    <a:pt x="52" y="53"/>
                  </a:lnTo>
                  <a:lnTo>
                    <a:pt x="100" y="0"/>
                  </a:lnTo>
                  <a:close/>
                </a:path>
              </a:pathLst>
            </a:custGeom>
            <a:solidFill>
              <a:srgbClr val="000000"/>
            </a:solidFill>
            <a:ln w="9525">
              <a:noFill/>
              <a:round/>
              <a:headEnd/>
              <a:tailEnd/>
            </a:ln>
          </p:spPr>
          <p:txBody>
            <a:bodyPr/>
            <a:lstStyle/>
            <a:p>
              <a:endParaRPr lang="en-US"/>
            </a:p>
          </p:txBody>
        </p:sp>
        <p:sp>
          <p:nvSpPr>
            <p:cNvPr id="48" name="Freeform 44"/>
            <p:cNvSpPr>
              <a:spLocks/>
            </p:cNvSpPr>
            <p:nvPr/>
          </p:nvSpPr>
          <p:spPr bwMode="auto">
            <a:xfrm>
              <a:off x="454025" y="1116013"/>
              <a:ext cx="41275" cy="155575"/>
            </a:xfrm>
            <a:custGeom>
              <a:avLst/>
              <a:gdLst>
                <a:gd name="T0" fmla="*/ 6155 w 114"/>
                <a:gd name="T1" fmla="*/ 152701 h 433"/>
                <a:gd name="T2" fmla="*/ 7603 w 114"/>
                <a:gd name="T3" fmla="*/ 148030 h 433"/>
                <a:gd name="T4" fmla="*/ 9052 w 114"/>
                <a:gd name="T5" fmla="*/ 143718 h 433"/>
                <a:gd name="T6" fmla="*/ 9776 w 114"/>
                <a:gd name="T7" fmla="*/ 139047 h 433"/>
                <a:gd name="T8" fmla="*/ 9776 w 114"/>
                <a:gd name="T9" fmla="*/ 131143 h 433"/>
                <a:gd name="T10" fmla="*/ 6517 w 114"/>
                <a:gd name="T11" fmla="*/ 121442 h 433"/>
                <a:gd name="T12" fmla="*/ 1810 w 114"/>
                <a:gd name="T13" fmla="*/ 112100 h 433"/>
                <a:gd name="T14" fmla="*/ 0 w 114"/>
                <a:gd name="T15" fmla="*/ 102759 h 433"/>
                <a:gd name="T16" fmla="*/ 2172 w 114"/>
                <a:gd name="T17" fmla="*/ 94135 h 433"/>
                <a:gd name="T18" fmla="*/ 5793 w 114"/>
                <a:gd name="T19" fmla="*/ 88027 h 433"/>
                <a:gd name="T20" fmla="*/ 10862 w 114"/>
                <a:gd name="T21" fmla="*/ 83357 h 433"/>
                <a:gd name="T22" fmla="*/ 16655 w 114"/>
                <a:gd name="T23" fmla="*/ 79404 h 433"/>
                <a:gd name="T24" fmla="*/ 16655 w 114"/>
                <a:gd name="T25" fmla="*/ 75811 h 433"/>
                <a:gd name="T26" fmla="*/ 10862 w 114"/>
                <a:gd name="T27" fmla="*/ 71141 h 433"/>
                <a:gd name="T28" fmla="*/ 5793 w 114"/>
                <a:gd name="T29" fmla="*/ 66470 h 433"/>
                <a:gd name="T30" fmla="*/ 2172 w 114"/>
                <a:gd name="T31" fmla="*/ 60721 h 433"/>
                <a:gd name="T32" fmla="*/ 0 w 114"/>
                <a:gd name="T33" fmla="*/ 52098 h 433"/>
                <a:gd name="T34" fmla="*/ 1810 w 114"/>
                <a:gd name="T35" fmla="*/ 42397 h 433"/>
                <a:gd name="T36" fmla="*/ 6155 w 114"/>
                <a:gd name="T37" fmla="*/ 33055 h 433"/>
                <a:gd name="T38" fmla="*/ 9414 w 114"/>
                <a:gd name="T39" fmla="*/ 23354 h 433"/>
                <a:gd name="T40" fmla="*/ 9414 w 114"/>
                <a:gd name="T41" fmla="*/ 15809 h 433"/>
                <a:gd name="T42" fmla="*/ 8689 w 114"/>
                <a:gd name="T43" fmla="*/ 10779 h 433"/>
                <a:gd name="T44" fmla="*/ 7241 w 114"/>
                <a:gd name="T45" fmla="*/ 6467 h 433"/>
                <a:gd name="T46" fmla="*/ 5793 w 114"/>
                <a:gd name="T47" fmla="*/ 2156 h 433"/>
                <a:gd name="T48" fmla="*/ 22448 w 114"/>
                <a:gd name="T49" fmla="*/ 18683 h 433"/>
                <a:gd name="T50" fmla="*/ 24620 w 114"/>
                <a:gd name="T51" fmla="*/ 23354 h 433"/>
                <a:gd name="T52" fmla="*/ 25706 w 114"/>
                <a:gd name="T53" fmla="*/ 28744 h 433"/>
                <a:gd name="T54" fmla="*/ 23172 w 114"/>
                <a:gd name="T55" fmla="*/ 36289 h 433"/>
                <a:gd name="T56" fmla="*/ 18465 w 114"/>
                <a:gd name="T57" fmla="*/ 43115 h 433"/>
                <a:gd name="T58" fmla="*/ 13758 w 114"/>
                <a:gd name="T59" fmla="*/ 49583 h 433"/>
                <a:gd name="T60" fmla="*/ 11948 w 114"/>
                <a:gd name="T61" fmla="*/ 57847 h 433"/>
                <a:gd name="T62" fmla="*/ 13396 w 114"/>
                <a:gd name="T63" fmla="*/ 63955 h 433"/>
                <a:gd name="T64" fmla="*/ 18103 w 114"/>
                <a:gd name="T65" fmla="*/ 70063 h 433"/>
                <a:gd name="T66" fmla="*/ 22448 w 114"/>
                <a:gd name="T67" fmla="*/ 74015 h 433"/>
                <a:gd name="T68" fmla="*/ 25706 w 114"/>
                <a:gd name="T69" fmla="*/ 76171 h 433"/>
                <a:gd name="T70" fmla="*/ 29327 w 114"/>
                <a:gd name="T71" fmla="*/ 76171 h 433"/>
                <a:gd name="T72" fmla="*/ 34758 w 114"/>
                <a:gd name="T73" fmla="*/ 73656 h 433"/>
                <a:gd name="T74" fmla="*/ 39465 w 114"/>
                <a:gd name="T75" fmla="*/ 72578 h 433"/>
                <a:gd name="T76" fmla="*/ 41275 w 114"/>
                <a:gd name="T77" fmla="*/ 77608 h 433"/>
                <a:gd name="T78" fmla="*/ 39103 w 114"/>
                <a:gd name="T79" fmla="*/ 82279 h 433"/>
                <a:gd name="T80" fmla="*/ 34396 w 114"/>
                <a:gd name="T81" fmla="*/ 81201 h 433"/>
                <a:gd name="T82" fmla="*/ 28603 w 114"/>
                <a:gd name="T83" fmla="*/ 79045 h 433"/>
                <a:gd name="T84" fmla="*/ 25706 w 114"/>
                <a:gd name="T85" fmla="*/ 79404 h 433"/>
                <a:gd name="T86" fmla="*/ 22810 w 114"/>
                <a:gd name="T87" fmla="*/ 80842 h 433"/>
                <a:gd name="T88" fmla="*/ 18465 w 114"/>
                <a:gd name="T89" fmla="*/ 85512 h 433"/>
                <a:gd name="T90" fmla="*/ 14120 w 114"/>
                <a:gd name="T91" fmla="*/ 90902 h 433"/>
                <a:gd name="T92" fmla="*/ 11948 w 114"/>
                <a:gd name="T93" fmla="*/ 97728 h 433"/>
                <a:gd name="T94" fmla="*/ 12672 w 114"/>
                <a:gd name="T95" fmla="*/ 105274 h 433"/>
                <a:gd name="T96" fmla="*/ 17379 w 114"/>
                <a:gd name="T97" fmla="*/ 112100 h 433"/>
                <a:gd name="T98" fmla="*/ 22810 w 114"/>
                <a:gd name="T99" fmla="*/ 118927 h 433"/>
                <a:gd name="T100" fmla="*/ 25344 w 114"/>
                <a:gd name="T101" fmla="*/ 126831 h 433"/>
                <a:gd name="T102" fmla="*/ 23896 w 114"/>
                <a:gd name="T103" fmla="*/ 131861 h 433"/>
                <a:gd name="T104" fmla="*/ 22448 w 114"/>
                <a:gd name="T105" fmla="*/ 136532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433"/>
                <a:gd name="T161" fmla="*/ 114 w 114"/>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433">
                  <a:moveTo>
                    <a:pt x="14" y="433"/>
                  </a:moveTo>
                  <a:lnTo>
                    <a:pt x="17" y="425"/>
                  </a:lnTo>
                  <a:lnTo>
                    <a:pt x="20" y="419"/>
                  </a:lnTo>
                  <a:lnTo>
                    <a:pt x="21" y="412"/>
                  </a:lnTo>
                  <a:lnTo>
                    <a:pt x="24" y="406"/>
                  </a:lnTo>
                  <a:lnTo>
                    <a:pt x="25" y="400"/>
                  </a:lnTo>
                  <a:lnTo>
                    <a:pt x="26" y="394"/>
                  </a:lnTo>
                  <a:lnTo>
                    <a:pt x="27" y="387"/>
                  </a:lnTo>
                  <a:lnTo>
                    <a:pt x="29" y="380"/>
                  </a:lnTo>
                  <a:lnTo>
                    <a:pt x="27" y="365"/>
                  </a:lnTo>
                  <a:lnTo>
                    <a:pt x="25" y="351"/>
                  </a:lnTo>
                  <a:lnTo>
                    <a:pt x="18" y="338"/>
                  </a:lnTo>
                  <a:lnTo>
                    <a:pt x="13" y="325"/>
                  </a:lnTo>
                  <a:lnTo>
                    <a:pt x="5" y="312"/>
                  </a:lnTo>
                  <a:lnTo>
                    <a:pt x="2" y="299"/>
                  </a:lnTo>
                  <a:lnTo>
                    <a:pt x="0" y="286"/>
                  </a:lnTo>
                  <a:lnTo>
                    <a:pt x="4" y="272"/>
                  </a:lnTo>
                  <a:lnTo>
                    <a:pt x="6" y="262"/>
                  </a:lnTo>
                  <a:lnTo>
                    <a:pt x="12" y="253"/>
                  </a:lnTo>
                  <a:lnTo>
                    <a:pt x="16" y="245"/>
                  </a:lnTo>
                  <a:lnTo>
                    <a:pt x="24" y="239"/>
                  </a:lnTo>
                  <a:lnTo>
                    <a:pt x="30" y="232"/>
                  </a:lnTo>
                  <a:lnTo>
                    <a:pt x="38" y="226"/>
                  </a:lnTo>
                  <a:lnTo>
                    <a:pt x="46" y="221"/>
                  </a:lnTo>
                  <a:lnTo>
                    <a:pt x="56" y="216"/>
                  </a:lnTo>
                  <a:lnTo>
                    <a:pt x="46" y="211"/>
                  </a:lnTo>
                  <a:lnTo>
                    <a:pt x="38" y="205"/>
                  </a:lnTo>
                  <a:lnTo>
                    <a:pt x="30" y="198"/>
                  </a:lnTo>
                  <a:lnTo>
                    <a:pt x="24" y="193"/>
                  </a:lnTo>
                  <a:lnTo>
                    <a:pt x="16" y="185"/>
                  </a:lnTo>
                  <a:lnTo>
                    <a:pt x="12" y="178"/>
                  </a:lnTo>
                  <a:lnTo>
                    <a:pt x="6" y="169"/>
                  </a:lnTo>
                  <a:lnTo>
                    <a:pt x="4" y="161"/>
                  </a:lnTo>
                  <a:lnTo>
                    <a:pt x="0" y="145"/>
                  </a:lnTo>
                  <a:lnTo>
                    <a:pt x="1" y="132"/>
                  </a:lnTo>
                  <a:lnTo>
                    <a:pt x="5" y="118"/>
                  </a:lnTo>
                  <a:lnTo>
                    <a:pt x="12" y="106"/>
                  </a:lnTo>
                  <a:lnTo>
                    <a:pt x="17" y="92"/>
                  </a:lnTo>
                  <a:lnTo>
                    <a:pt x="24" y="80"/>
                  </a:lnTo>
                  <a:lnTo>
                    <a:pt x="26" y="65"/>
                  </a:lnTo>
                  <a:lnTo>
                    <a:pt x="27" y="52"/>
                  </a:lnTo>
                  <a:lnTo>
                    <a:pt x="26" y="44"/>
                  </a:lnTo>
                  <a:lnTo>
                    <a:pt x="25" y="37"/>
                  </a:lnTo>
                  <a:lnTo>
                    <a:pt x="24" y="30"/>
                  </a:lnTo>
                  <a:lnTo>
                    <a:pt x="22" y="25"/>
                  </a:lnTo>
                  <a:lnTo>
                    <a:pt x="20" y="18"/>
                  </a:lnTo>
                  <a:lnTo>
                    <a:pt x="18" y="12"/>
                  </a:lnTo>
                  <a:lnTo>
                    <a:pt x="16" y="6"/>
                  </a:lnTo>
                  <a:lnTo>
                    <a:pt x="14" y="0"/>
                  </a:lnTo>
                  <a:lnTo>
                    <a:pt x="62" y="52"/>
                  </a:lnTo>
                  <a:lnTo>
                    <a:pt x="64" y="59"/>
                  </a:lnTo>
                  <a:lnTo>
                    <a:pt x="68" y="65"/>
                  </a:lnTo>
                  <a:lnTo>
                    <a:pt x="70" y="72"/>
                  </a:lnTo>
                  <a:lnTo>
                    <a:pt x="71" y="80"/>
                  </a:lnTo>
                  <a:lnTo>
                    <a:pt x="68" y="90"/>
                  </a:lnTo>
                  <a:lnTo>
                    <a:pt x="64" y="101"/>
                  </a:lnTo>
                  <a:lnTo>
                    <a:pt x="58" y="110"/>
                  </a:lnTo>
                  <a:lnTo>
                    <a:pt x="51" y="120"/>
                  </a:lnTo>
                  <a:lnTo>
                    <a:pt x="43" y="128"/>
                  </a:lnTo>
                  <a:lnTo>
                    <a:pt x="38" y="138"/>
                  </a:lnTo>
                  <a:lnTo>
                    <a:pt x="33" y="149"/>
                  </a:lnTo>
                  <a:lnTo>
                    <a:pt x="33" y="161"/>
                  </a:lnTo>
                  <a:lnTo>
                    <a:pt x="33" y="169"/>
                  </a:lnTo>
                  <a:lnTo>
                    <a:pt x="37" y="178"/>
                  </a:lnTo>
                  <a:lnTo>
                    <a:pt x="42" y="186"/>
                  </a:lnTo>
                  <a:lnTo>
                    <a:pt x="50" y="195"/>
                  </a:lnTo>
                  <a:lnTo>
                    <a:pt x="55" y="200"/>
                  </a:lnTo>
                  <a:lnTo>
                    <a:pt x="62" y="206"/>
                  </a:lnTo>
                  <a:lnTo>
                    <a:pt x="67" y="209"/>
                  </a:lnTo>
                  <a:lnTo>
                    <a:pt x="71" y="212"/>
                  </a:lnTo>
                  <a:lnTo>
                    <a:pt x="73" y="213"/>
                  </a:lnTo>
                  <a:lnTo>
                    <a:pt x="81" y="212"/>
                  </a:lnTo>
                  <a:lnTo>
                    <a:pt x="88" y="208"/>
                  </a:lnTo>
                  <a:lnTo>
                    <a:pt x="96" y="205"/>
                  </a:lnTo>
                  <a:lnTo>
                    <a:pt x="102" y="202"/>
                  </a:lnTo>
                  <a:lnTo>
                    <a:pt x="109" y="202"/>
                  </a:lnTo>
                  <a:lnTo>
                    <a:pt x="112" y="205"/>
                  </a:lnTo>
                  <a:lnTo>
                    <a:pt x="114" y="216"/>
                  </a:lnTo>
                  <a:lnTo>
                    <a:pt x="112" y="224"/>
                  </a:lnTo>
                  <a:lnTo>
                    <a:pt x="108" y="229"/>
                  </a:lnTo>
                  <a:lnTo>
                    <a:pt x="101" y="229"/>
                  </a:lnTo>
                  <a:lnTo>
                    <a:pt x="95" y="226"/>
                  </a:lnTo>
                  <a:lnTo>
                    <a:pt x="87" y="222"/>
                  </a:lnTo>
                  <a:lnTo>
                    <a:pt x="79" y="220"/>
                  </a:lnTo>
                  <a:lnTo>
                    <a:pt x="73" y="217"/>
                  </a:lnTo>
                  <a:lnTo>
                    <a:pt x="71" y="221"/>
                  </a:lnTo>
                  <a:lnTo>
                    <a:pt x="67" y="221"/>
                  </a:lnTo>
                  <a:lnTo>
                    <a:pt x="63" y="225"/>
                  </a:lnTo>
                  <a:lnTo>
                    <a:pt x="56" y="230"/>
                  </a:lnTo>
                  <a:lnTo>
                    <a:pt x="51" y="238"/>
                  </a:lnTo>
                  <a:lnTo>
                    <a:pt x="45" y="244"/>
                  </a:lnTo>
                  <a:lnTo>
                    <a:pt x="39" y="253"/>
                  </a:lnTo>
                  <a:lnTo>
                    <a:pt x="35" y="262"/>
                  </a:lnTo>
                  <a:lnTo>
                    <a:pt x="33" y="272"/>
                  </a:lnTo>
                  <a:lnTo>
                    <a:pt x="31" y="283"/>
                  </a:lnTo>
                  <a:lnTo>
                    <a:pt x="35" y="293"/>
                  </a:lnTo>
                  <a:lnTo>
                    <a:pt x="41" y="302"/>
                  </a:lnTo>
                  <a:lnTo>
                    <a:pt x="48" y="312"/>
                  </a:lnTo>
                  <a:lnTo>
                    <a:pt x="55" y="321"/>
                  </a:lnTo>
                  <a:lnTo>
                    <a:pt x="63" y="331"/>
                  </a:lnTo>
                  <a:lnTo>
                    <a:pt x="67" y="341"/>
                  </a:lnTo>
                  <a:lnTo>
                    <a:pt x="70" y="353"/>
                  </a:lnTo>
                  <a:lnTo>
                    <a:pt x="67" y="360"/>
                  </a:lnTo>
                  <a:lnTo>
                    <a:pt x="66" y="367"/>
                  </a:lnTo>
                  <a:lnTo>
                    <a:pt x="63" y="374"/>
                  </a:lnTo>
                  <a:lnTo>
                    <a:pt x="62" y="380"/>
                  </a:lnTo>
                  <a:lnTo>
                    <a:pt x="14" y="433"/>
                  </a:lnTo>
                  <a:close/>
                </a:path>
              </a:pathLst>
            </a:custGeom>
            <a:solidFill>
              <a:srgbClr val="000000"/>
            </a:solidFill>
            <a:ln w="9525">
              <a:noFill/>
              <a:round/>
              <a:headEnd/>
              <a:tailEnd/>
            </a:ln>
          </p:spPr>
          <p:txBody>
            <a:bodyPr/>
            <a:lstStyle/>
            <a:p>
              <a:endParaRPr lang="en-US"/>
            </a:p>
          </p:txBody>
        </p:sp>
        <p:sp>
          <p:nvSpPr>
            <p:cNvPr id="49" name="Freeform 45"/>
            <p:cNvSpPr>
              <a:spLocks/>
            </p:cNvSpPr>
            <p:nvPr/>
          </p:nvSpPr>
          <p:spPr bwMode="auto">
            <a:xfrm>
              <a:off x="454025" y="1271588"/>
              <a:ext cx="41275" cy="153987"/>
            </a:xfrm>
            <a:custGeom>
              <a:avLst/>
              <a:gdLst>
                <a:gd name="T0" fmla="*/ 6155 w 114"/>
                <a:gd name="T1" fmla="*/ 151843 h 431"/>
                <a:gd name="T2" fmla="*/ 7603 w 114"/>
                <a:gd name="T3" fmla="*/ 147199 h 431"/>
                <a:gd name="T4" fmla="*/ 9052 w 114"/>
                <a:gd name="T5" fmla="*/ 142911 h 431"/>
                <a:gd name="T6" fmla="*/ 9776 w 114"/>
                <a:gd name="T7" fmla="*/ 138624 h 431"/>
                <a:gd name="T8" fmla="*/ 9776 w 114"/>
                <a:gd name="T9" fmla="*/ 130407 h 431"/>
                <a:gd name="T10" fmla="*/ 6517 w 114"/>
                <a:gd name="T11" fmla="*/ 120760 h 431"/>
                <a:gd name="T12" fmla="*/ 1810 w 114"/>
                <a:gd name="T13" fmla="*/ 111471 h 431"/>
                <a:gd name="T14" fmla="*/ 0 w 114"/>
                <a:gd name="T15" fmla="*/ 101467 h 431"/>
                <a:gd name="T16" fmla="*/ 2172 w 114"/>
                <a:gd name="T17" fmla="*/ 92892 h 431"/>
                <a:gd name="T18" fmla="*/ 5793 w 114"/>
                <a:gd name="T19" fmla="*/ 87533 h 431"/>
                <a:gd name="T20" fmla="*/ 10862 w 114"/>
                <a:gd name="T21" fmla="*/ 82531 h 431"/>
                <a:gd name="T22" fmla="*/ 16655 w 114"/>
                <a:gd name="T23" fmla="*/ 78959 h 431"/>
                <a:gd name="T24" fmla="*/ 16655 w 114"/>
                <a:gd name="T25" fmla="*/ 75386 h 431"/>
                <a:gd name="T26" fmla="*/ 10862 w 114"/>
                <a:gd name="T27" fmla="*/ 70741 h 431"/>
                <a:gd name="T28" fmla="*/ 5793 w 114"/>
                <a:gd name="T29" fmla="*/ 66097 h 431"/>
                <a:gd name="T30" fmla="*/ 2172 w 114"/>
                <a:gd name="T31" fmla="*/ 60380 h 431"/>
                <a:gd name="T32" fmla="*/ 0 w 114"/>
                <a:gd name="T33" fmla="*/ 52163 h 431"/>
                <a:gd name="T34" fmla="*/ 1810 w 114"/>
                <a:gd name="T35" fmla="*/ 42516 h 431"/>
                <a:gd name="T36" fmla="*/ 6155 w 114"/>
                <a:gd name="T37" fmla="*/ 33227 h 431"/>
                <a:gd name="T38" fmla="*/ 9414 w 114"/>
                <a:gd name="T39" fmla="*/ 23580 h 431"/>
                <a:gd name="T40" fmla="*/ 9414 w 114"/>
                <a:gd name="T41" fmla="*/ 15720 h 431"/>
                <a:gd name="T42" fmla="*/ 8689 w 114"/>
                <a:gd name="T43" fmla="*/ 11076 h 431"/>
                <a:gd name="T44" fmla="*/ 7241 w 114"/>
                <a:gd name="T45" fmla="*/ 6431 h 431"/>
                <a:gd name="T46" fmla="*/ 5793 w 114"/>
                <a:gd name="T47" fmla="*/ 2144 h 431"/>
                <a:gd name="T48" fmla="*/ 22448 w 114"/>
                <a:gd name="T49" fmla="*/ 18578 h 431"/>
                <a:gd name="T50" fmla="*/ 24620 w 114"/>
                <a:gd name="T51" fmla="*/ 23223 h 431"/>
                <a:gd name="T52" fmla="*/ 25706 w 114"/>
                <a:gd name="T53" fmla="*/ 28582 h 431"/>
                <a:gd name="T54" fmla="*/ 23172 w 114"/>
                <a:gd name="T55" fmla="*/ 36442 h 431"/>
                <a:gd name="T56" fmla="*/ 18465 w 114"/>
                <a:gd name="T57" fmla="*/ 42873 h 431"/>
                <a:gd name="T58" fmla="*/ 13758 w 114"/>
                <a:gd name="T59" fmla="*/ 49304 h 431"/>
                <a:gd name="T60" fmla="*/ 11948 w 114"/>
                <a:gd name="T61" fmla="*/ 57522 h 431"/>
                <a:gd name="T62" fmla="*/ 13396 w 114"/>
                <a:gd name="T63" fmla="*/ 63596 h 431"/>
                <a:gd name="T64" fmla="*/ 18103 w 114"/>
                <a:gd name="T65" fmla="*/ 69669 h 431"/>
                <a:gd name="T66" fmla="*/ 22448 w 114"/>
                <a:gd name="T67" fmla="*/ 73599 h 431"/>
                <a:gd name="T68" fmla="*/ 25706 w 114"/>
                <a:gd name="T69" fmla="*/ 75743 h 431"/>
                <a:gd name="T70" fmla="*/ 29327 w 114"/>
                <a:gd name="T71" fmla="*/ 75743 h 431"/>
                <a:gd name="T72" fmla="*/ 34758 w 114"/>
                <a:gd name="T73" fmla="*/ 73242 h 431"/>
                <a:gd name="T74" fmla="*/ 39465 w 114"/>
                <a:gd name="T75" fmla="*/ 72170 h 431"/>
                <a:gd name="T76" fmla="*/ 41275 w 114"/>
                <a:gd name="T77" fmla="*/ 77172 h 431"/>
                <a:gd name="T78" fmla="*/ 39103 w 114"/>
                <a:gd name="T79" fmla="*/ 81817 h 431"/>
                <a:gd name="T80" fmla="*/ 34396 w 114"/>
                <a:gd name="T81" fmla="*/ 81102 h 431"/>
                <a:gd name="T82" fmla="*/ 28603 w 114"/>
                <a:gd name="T83" fmla="*/ 78601 h 431"/>
                <a:gd name="T84" fmla="*/ 25706 w 114"/>
                <a:gd name="T85" fmla="*/ 78601 h 431"/>
                <a:gd name="T86" fmla="*/ 22810 w 114"/>
                <a:gd name="T87" fmla="*/ 80030 h 431"/>
                <a:gd name="T88" fmla="*/ 18465 w 114"/>
                <a:gd name="T89" fmla="*/ 84675 h 431"/>
                <a:gd name="T90" fmla="*/ 14120 w 114"/>
                <a:gd name="T91" fmla="*/ 90034 h 431"/>
                <a:gd name="T92" fmla="*/ 11948 w 114"/>
                <a:gd name="T93" fmla="*/ 96822 h 431"/>
                <a:gd name="T94" fmla="*/ 12672 w 114"/>
                <a:gd name="T95" fmla="*/ 104683 h 431"/>
                <a:gd name="T96" fmla="*/ 17379 w 114"/>
                <a:gd name="T97" fmla="*/ 111471 h 431"/>
                <a:gd name="T98" fmla="*/ 22810 w 114"/>
                <a:gd name="T99" fmla="*/ 118259 h 431"/>
                <a:gd name="T100" fmla="*/ 25344 w 114"/>
                <a:gd name="T101" fmla="*/ 126477 h 431"/>
                <a:gd name="T102" fmla="*/ 23896 w 114"/>
                <a:gd name="T103" fmla="*/ 131121 h 431"/>
                <a:gd name="T104" fmla="*/ 22448 w 114"/>
                <a:gd name="T105" fmla="*/ 136123 h 4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431"/>
                <a:gd name="T161" fmla="*/ 114 w 114"/>
                <a:gd name="T162" fmla="*/ 431 h 4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431">
                  <a:moveTo>
                    <a:pt x="14" y="431"/>
                  </a:moveTo>
                  <a:lnTo>
                    <a:pt x="17" y="425"/>
                  </a:lnTo>
                  <a:lnTo>
                    <a:pt x="20" y="418"/>
                  </a:lnTo>
                  <a:lnTo>
                    <a:pt x="21" y="412"/>
                  </a:lnTo>
                  <a:lnTo>
                    <a:pt x="24" y="407"/>
                  </a:lnTo>
                  <a:lnTo>
                    <a:pt x="25" y="400"/>
                  </a:lnTo>
                  <a:lnTo>
                    <a:pt x="26" y="394"/>
                  </a:lnTo>
                  <a:lnTo>
                    <a:pt x="27" y="388"/>
                  </a:lnTo>
                  <a:lnTo>
                    <a:pt x="29" y="381"/>
                  </a:lnTo>
                  <a:lnTo>
                    <a:pt x="27" y="365"/>
                  </a:lnTo>
                  <a:lnTo>
                    <a:pt x="25" y="352"/>
                  </a:lnTo>
                  <a:lnTo>
                    <a:pt x="18" y="338"/>
                  </a:lnTo>
                  <a:lnTo>
                    <a:pt x="13" y="326"/>
                  </a:lnTo>
                  <a:lnTo>
                    <a:pt x="5" y="312"/>
                  </a:lnTo>
                  <a:lnTo>
                    <a:pt x="2" y="299"/>
                  </a:lnTo>
                  <a:lnTo>
                    <a:pt x="0" y="284"/>
                  </a:lnTo>
                  <a:lnTo>
                    <a:pt x="4" y="271"/>
                  </a:lnTo>
                  <a:lnTo>
                    <a:pt x="6" y="260"/>
                  </a:lnTo>
                  <a:lnTo>
                    <a:pt x="12" y="252"/>
                  </a:lnTo>
                  <a:lnTo>
                    <a:pt x="16" y="245"/>
                  </a:lnTo>
                  <a:lnTo>
                    <a:pt x="24" y="238"/>
                  </a:lnTo>
                  <a:lnTo>
                    <a:pt x="30" y="231"/>
                  </a:lnTo>
                  <a:lnTo>
                    <a:pt x="38" y="227"/>
                  </a:lnTo>
                  <a:lnTo>
                    <a:pt x="46" y="221"/>
                  </a:lnTo>
                  <a:lnTo>
                    <a:pt x="56" y="216"/>
                  </a:lnTo>
                  <a:lnTo>
                    <a:pt x="46" y="211"/>
                  </a:lnTo>
                  <a:lnTo>
                    <a:pt x="38" y="205"/>
                  </a:lnTo>
                  <a:lnTo>
                    <a:pt x="30" y="198"/>
                  </a:lnTo>
                  <a:lnTo>
                    <a:pt x="24" y="193"/>
                  </a:lnTo>
                  <a:lnTo>
                    <a:pt x="16" y="185"/>
                  </a:lnTo>
                  <a:lnTo>
                    <a:pt x="12" y="178"/>
                  </a:lnTo>
                  <a:lnTo>
                    <a:pt x="6" y="169"/>
                  </a:lnTo>
                  <a:lnTo>
                    <a:pt x="4" y="161"/>
                  </a:lnTo>
                  <a:lnTo>
                    <a:pt x="0" y="146"/>
                  </a:lnTo>
                  <a:lnTo>
                    <a:pt x="1" y="132"/>
                  </a:lnTo>
                  <a:lnTo>
                    <a:pt x="5" y="119"/>
                  </a:lnTo>
                  <a:lnTo>
                    <a:pt x="12" y="106"/>
                  </a:lnTo>
                  <a:lnTo>
                    <a:pt x="17" y="93"/>
                  </a:lnTo>
                  <a:lnTo>
                    <a:pt x="24" y="80"/>
                  </a:lnTo>
                  <a:lnTo>
                    <a:pt x="26" y="66"/>
                  </a:lnTo>
                  <a:lnTo>
                    <a:pt x="27" y="52"/>
                  </a:lnTo>
                  <a:lnTo>
                    <a:pt x="26" y="44"/>
                  </a:lnTo>
                  <a:lnTo>
                    <a:pt x="25" y="38"/>
                  </a:lnTo>
                  <a:lnTo>
                    <a:pt x="24" y="31"/>
                  </a:lnTo>
                  <a:lnTo>
                    <a:pt x="22" y="25"/>
                  </a:lnTo>
                  <a:lnTo>
                    <a:pt x="20" y="18"/>
                  </a:lnTo>
                  <a:lnTo>
                    <a:pt x="18" y="13"/>
                  </a:lnTo>
                  <a:lnTo>
                    <a:pt x="16" y="6"/>
                  </a:lnTo>
                  <a:lnTo>
                    <a:pt x="14" y="0"/>
                  </a:lnTo>
                  <a:lnTo>
                    <a:pt x="62" y="52"/>
                  </a:lnTo>
                  <a:lnTo>
                    <a:pt x="64" y="58"/>
                  </a:lnTo>
                  <a:lnTo>
                    <a:pt x="68" y="65"/>
                  </a:lnTo>
                  <a:lnTo>
                    <a:pt x="70" y="71"/>
                  </a:lnTo>
                  <a:lnTo>
                    <a:pt x="71" y="80"/>
                  </a:lnTo>
                  <a:lnTo>
                    <a:pt x="68" y="90"/>
                  </a:lnTo>
                  <a:lnTo>
                    <a:pt x="64" y="102"/>
                  </a:lnTo>
                  <a:lnTo>
                    <a:pt x="58" y="111"/>
                  </a:lnTo>
                  <a:lnTo>
                    <a:pt x="51" y="120"/>
                  </a:lnTo>
                  <a:lnTo>
                    <a:pt x="43" y="128"/>
                  </a:lnTo>
                  <a:lnTo>
                    <a:pt x="38" y="138"/>
                  </a:lnTo>
                  <a:lnTo>
                    <a:pt x="33" y="148"/>
                  </a:lnTo>
                  <a:lnTo>
                    <a:pt x="33" y="161"/>
                  </a:lnTo>
                  <a:lnTo>
                    <a:pt x="33" y="169"/>
                  </a:lnTo>
                  <a:lnTo>
                    <a:pt x="37" y="178"/>
                  </a:lnTo>
                  <a:lnTo>
                    <a:pt x="42" y="186"/>
                  </a:lnTo>
                  <a:lnTo>
                    <a:pt x="50" y="195"/>
                  </a:lnTo>
                  <a:lnTo>
                    <a:pt x="55" y="201"/>
                  </a:lnTo>
                  <a:lnTo>
                    <a:pt x="62" y="206"/>
                  </a:lnTo>
                  <a:lnTo>
                    <a:pt x="67" y="210"/>
                  </a:lnTo>
                  <a:lnTo>
                    <a:pt x="71" y="212"/>
                  </a:lnTo>
                  <a:lnTo>
                    <a:pt x="73" y="213"/>
                  </a:lnTo>
                  <a:lnTo>
                    <a:pt x="81" y="212"/>
                  </a:lnTo>
                  <a:lnTo>
                    <a:pt x="88" y="209"/>
                  </a:lnTo>
                  <a:lnTo>
                    <a:pt x="96" y="205"/>
                  </a:lnTo>
                  <a:lnTo>
                    <a:pt x="102" y="202"/>
                  </a:lnTo>
                  <a:lnTo>
                    <a:pt x="109" y="202"/>
                  </a:lnTo>
                  <a:lnTo>
                    <a:pt x="112" y="205"/>
                  </a:lnTo>
                  <a:lnTo>
                    <a:pt x="114" y="216"/>
                  </a:lnTo>
                  <a:lnTo>
                    <a:pt x="112" y="224"/>
                  </a:lnTo>
                  <a:lnTo>
                    <a:pt x="108" y="229"/>
                  </a:lnTo>
                  <a:lnTo>
                    <a:pt x="101" y="229"/>
                  </a:lnTo>
                  <a:lnTo>
                    <a:pt x="95" y="227"/>
                  </a:lnTo>
                  <a:lnTo>
                    <a:pt x="87" y="222"/>
                  </a:lnTo>
                  <a:lnTo>
                    <a:pt x="79" y="220"/>
                  </a:lnTo>
                  <a:lnTo>
                    <a:pt x="73" y="218"/>
                  </a:lnTo>
                  <a:lnTo>
                    <a:pt x="71" y="220"/>
                  </a:lnTo>
                  <a:lnTo>
                    <a:pt x="67" y="220"/>
                  </a:lnTo>
                  <a:lnTo>
                    <a:pt x="63" y="224"/>
                  </a:lnTo>
                  <a:lnTo>
                    <a:pt x="56" y="230"/>
                  </a:lnTo>
                  <a:lnTo>
                    <a:pt x="51" y="237"/>
                  </a:lnTo>
                  <a:lnTo>
                    <a:pt x="45" y="243"/>
                  </a:lnTo>
                  <a:lnTo>
                    <a:pt x="39" y="252"/>
                  </a:lnTo>
                  <a:lnTo>
                    <a:pt x="35" y="261"/>
                  </a:lnTo>
                  <a:lnTo>
                    <a:pt x="33" y="271"/>
                  </a:lnTo>
                  <a:lnTo>
                    <a:pt x="31" y="282"/>
                  </a:lnTo>
                  <a:lnTo>
                    <a:pt x="35" y="293"/>
                  </a:lnTo>
                  <a:lnTo>
                    <a:pt x="41" y="302"/>
                  </a:lnTo>
                  <a:lnTo>
                    <a:pt x="48" y="312"/>
                  </a:lnTo>
                  <a:lnTo>
                    <a:pt x="55" y="321"/>
                  </a:lnTo>
                  <a:lnTo>
                    <a:pt x="63" y="331"/>
                  </a:lnTo>
                  <a:lnTo>
                    <a:pt x="67" y="341"/>
                  </a:lnTo>
                  <a:lnTo>
                    <a:pt x="70" y="354"/>
                  </a:lnTo>
                  <a:lnTo>
                    <a:pt x="67" y="361"/>
                  </a:lnTo>
                  <a:lnTo>
                    <a:pt x="66" y="367"/>
                  </a:lnTo>
                  <a:lnTo>
                    <a:pt x="63" y="374"/>
                  </a:lnTo>
                  <a:lnTo>
                    <a:pt x="62" y="381"/>
                  </a:lnTo>
                  <a:lnTo>
                    <a:pt x="14" y="431"/>
                  </a:lnTo>
                  <a:close/>
                </a:path>
              </a:pathLst>
            </a:custGeom>
            <a:solidFill>
              <a:srgbClr val="000000"/>
            </a:solidFill>
            <a:ln w="9525">
              <a:noFill/>
              <a:round/>
              <a:headEnd/>
              <a:tailEnd/>
            </a:ln>
          </p:spPr>
          <p:txBody>
            <a:bodyPr/>
            <a:lstStyle/>
            <a:p>
              <a:endParaRPr lang="en-US"/>
            </a:p>
          </p:txBody>
        </p:sp>
        <p:sp>
          <p:nvSpPr>
            <p:cNvPr id="50" name="Line 46"/>
            <p:cNvSpPr>
              <a:spLocks noChangeShapeType="1"/>
            </p:cNvSpPr>
            <p:nvPr/>
          </p:nvSpPr>
          <p:spPr bwMode="auto">
            <a:xfrm>
              <a:off x="796925" y="1282700"/>
              <a:ext cx="508000" cy="1588"/>
            </a:xfrm>
            <a:prstGeom prst="line">
              <a:avLst/>
            </a:prstGeom>
            <a:noFill/>
            <a:ln w="3175">
              <a:solidFill>
                <a:srgbClr val="000000"/>
              </a:solidFill>
              <a:round/>
              <a:headEnd/>
              <a:tailEnd/>
            </a:ln>
          </p:spPr>
          <p:txBody>
            <a:bodyPr/>
            <a:lstStyle/>
            <a:p>
              <a:endParaRPr lang="en-US"/>
            </a:p>
          </p:txBody>
        </p:sp>
        <p:sp>
          <p:nvSpPr>
            <p:cNvPr id="51" name="Line 47"/>
            <p:cNvSpPr>
              <a:spLocks noChangeShapeType="1"/>
            </p:cNvSpPr>
            <p:nvPr/>
          </p:nvSpPr>
          <p:spPr bwMode="auto">
            <a:xfrm flipH="1">
              <a:off x="796925" y="1298575"/>
              <a:ext cx="508000" cy="1588"/>
            </a:xfrm>
            <a:prstGeom prst="line">
              <a:avLst/>
            </a:prstGeom>
            <a:noFill/>
            <a:ln w="3175">
              <a:solidFill>
                <a:srgbClr val="000000"/>
              </a:solidFill>
              <a:round/>
              <a:headEnd/>
              <a:tailEnd/>
            </a:ln>
          </p:spPr>
          <p:txBody>
            <a:bodyPr/>
            <a:lstStyle/>
            <a:p>
              <a:endParaRPr lang="en-US"/>
            </a:p>
          </p:txBody>
        </p:sp>
        <p:sp>
          <p:nvSpPr>
            <p:cNvPr id="52" name="Line 48"/>
            <p:cNvSpPr>
              <a:spLocks noChangeShapeType="1"/>
            </p:cNvSpPr>
            <p:nvPr/>
          </p:nvSpPr>
          <p:spPr bwMode="auto">
            <a:xfrm>
              <a:off x="796925" y="1331913"/>
              <a:ext cx="508000" cy="0"/>
            </a:xfrm>
            <a:prstGeom prst="line">
              <a:avLst/>
            </a:prstGeom>
            <a:noFill/>
            <a:ln w="3175">
              <a:solidFill>
                <a:srgbClr val="000000"/>
              </a:solidFill>
              <a:round/>
              <a:headEnd/>
              <a:tailEnd/>
            </a:ln>
          </p:spPr>
          <p:txBody>
            <a:bodyPr/>
            <a:lstStyle/>
            <a:p>
              <a:endParaRPr lang="en-US"/>
            </a:p>
          </p:txBody>
        </p:sp>
        <p:sp>
          <p:nvSpPr>
            <p:cNvPr id="53" name="Line 49"/>
            <p:cNvSpPr>
              <a:spLocks noChangeShapeType="1"/>
            </p:cNvSpPr>
            <p:nvPr/>
          </p:nvSpPr>
          <p:spPr bwMode="auto">
            <a:xfrm flipH="1">
              <a:off x="796925" y="1346200"/>
              <a:ext cx="508000" cy="1588"/>
            </a:xfrm>
            <a:prstGeom prst="line">
              <a:avLst/>
            </a:prstGeom>
            <a:noFill/>
            <a:ln w="3175">
              <a:solidFill>
                <a:srgbClr val="000000"/>
              </a:solidFill>
              <a:round/>
              <a:headEnd/>
              <a:tailEnd/>
            </a:ln>
          </p:spPr>
          <p:txBody>
            <a:bodyPr/>
            <a:lstStyle/>
            <a:p>
              <a:endParaRPr lang="en-US"/>
            </a:p>
          </p:txBody>
        </p:sp>
        <p:sp>
          <p:nvSpPr>
            <p:cNvPr id="54" name="Line 50"/>
            <p:cNvSpPr>
              <a:spLocks noChangeShapeType="1"/>
            </p:cNvSpPr>
            <p:nvPr/>
          </p:nvSpPr>
          <p:spPr bwMode="auto">
            <a:xfrm flipH="1">
              <a:off x="796925" y="1395413"/>
              <a:ext cx="508000" cy="1587"/>
            </a:xfrm>
            <a:prstGeom prst="line">
              <a:avLst/>
            </a:prstGeom>
            <a:noFill/>
            <a:ln w="3175">
              <a:solidFill>
                <a:srgbClr val="000000"/>
              </a:solidFill>
              <a:round/>
              <a:headEnd/>
              <a:tailEnd/>
            </a:ln>
          </p:spPr>
          <p:txBody>
            <a:bodyPr/>
            <a:lstStyle/>
            <a:p>
              <a:endParaRPr lang="en-US"/>
            </a:p>
          </p:txBody>
        </p:sp>
        <p:sp>
          <p:nvSpPr>
            <p:cNvPr id="55" name="Line 51"/>
            <p:cNvSpPr>
              <a:spLocks noChangeShapeType="1"/>
            </p:cNvSpPr>
            <p:nvPr/>
          </p:nvSpPr>
          <p:spPr bwMode="auto">
            <a:xfrm flipV="1">
              <a:off x="865188" y="1295400"/>
              <a:ext cx="411162" cy="0"/>
            </a:xfrm>
            <a:prstGeom prst="line">
              <a:avLst/>
            </a:prstGeom>
            <a:noFill/>
            <a:ln w="3175">
              <a:solidFill>
                <a:srgbClr val="000000"/>
              </a:solidFill>
              <a:round/>
              <a:headEnd/>
              <a:tailEnd/>
            </a:ln>
          </p:spPr>
          <p:txBody>
            <a:bodyPr/>
            <a:lstStyle/>
            <a:p>
              <a:endParaRPr lang="en-US"/>
            </a:p>
          </p:txBody>
        </p:sp>
        <p:sp>
          <p:nvSpPr>
            <p:cNvPr id="56" name="Line 54"/>
            <p:cNvSpPr>
              <a:spLocks noChangeShapeType="1"/>
            </p:cNvSpPr>
            <p:nvPr/>
          </p:nvSpPr>
          <p:spPr bwMode="auto">
            <a:xfrm flipH="1">
              <a:off x="881063" y="1223963"/>
              <a:ext cx="285750" cy="1587"/>
            </a:xfrm>
            <a:prstGeom prst="line">
              <a:avLst/>
            </a:prstGeom>
            <a:noFill/>
            <a:ln w="3175">
              <a:solidFill>
                <a:srgbClr val="000000"/>
              </a:solidFill>
              <a:round/>
              <a:headEnd/>
              <a:tailEnd/>
            </a:ln>
          </p:spPr>
          <p:txBody>
            <a:bodyPr/>
            <a:lstStyle/>
            <a:p>
              <a:endParaRPr lang="en-US"/>
            </a:p>
          </p:txBody>
        </p:sp>
        <p:sp>
          <p:nvSpPr>
            <p:cNvPr id="57" name="Line 55"/>
            <p:cNvSpPr>
              <a:spLocks noChangeShapeType="1"/>
            </p:cNvSpPr>
            <p:nvPr/>
          </p:nvSpPr>
          <p:spPr bwMode="auto">
            <a:xfrm>
              <a:off x="881063" y="1203325"/>
              <a:ext cx="285750" cy="1588"/>
            </a:xfrm>
            <a:prstGeom prst="line">
              <a:avLst/>
            </a:prstGeom>
            <a:noFill/>
            <a:ln w="3175">
              <a:solidFill>
                <a:srgbClr val="000000"/>
              </a:solidFill>
              <a:round/>
              <a:headEnd/>
              <a:tailEnd/>
            </a:ln>
          </p:spPr>
          <p:txBody>
            <a:bodyPr/>
            <a:lstStyle/>
            <a:p>
              <a:endParaRPr lang="en-US"/>
            </a:p>
          </p:txBody>
        </p:sp>
        <p:sp>
          <p:nvSpPr>
            <p:cNvPr id="58" name="Freeform 59"/>
            <p:cNvSpPr>
              <a:spLocks/>
            </p:cNvSpPr>
            <p:nvPr/>
          </p:nvSpPr>
          <p:spPr bwMode="auto">
            <a:xfrm>
              <a:off x="1538288" y="954088"/>
              <a:ext cx="153987" cy="217487"/>
            </a:xfrm>
            <a:custGeom>
              <a:avLst/>
              <a:gdLst>
                <a:gd name="T0" fmla="*/ 144250 w 427"/>
                <a:gd name="T1" fmla="*/ 38465 h 605"/>
                <a:gd name="T2" fmla="*/ 135595 w 427"/>
                <a:gd name="T3" fmla="*/ 57517 h 605"/>
                <a:gd name="T4" fmla="*/ 144611 w 427"/>
                <a:gd name="T5" fmla="*/ 74772 h 605"/>
                <a:gd name="T6" fmla="*/ 147856 w 427"/>
                <a:gd name="T7" fmla="*/ 81962 h 605"/>
                <a:gd name="T8" fmla="*/ 152184 w 427"/>
                <a:gd name="T9" fmla="*/ 89871 h 605"/>
                <a:gd name="T10" fmla="*/ 153626 w 427"/>
                <a:gd name="T11" fmla="*/ 100655 h 605"/>
                <a:gd name="T12" fmla="*/ 150741 w 427"/>
                <a:gd name="T13" fmla="*/ 118629 h 605"/>
                <a:gd name="T14" fmla="*/ 145693 w 427"/>
                <a:gd name="T15" fmla="*/ 135165 h 605"/>
                <a:gd name="T16" fmla="*/ 148938 w 427"/>
                <a:gd name="T17" fmla="*/ 148466 h 605"/>
                <a:gd name="T18" fmla="*/ 153987 w 427"/>
                <a:gd name="T19" fmla="*/ 161048 h 605"/>
                <a:gd name="T20" fmla="*/ 153266 w 427"/>
                <a:gd name="T21" fmla="*/ 176146 h 605"/>
                <a:gd name="T22" fmla="*/ 145693 w 427"/>
                <a:gd name="T23" fmla="*/ 188009 h 605"/>
                <a:gd name="T24" fmla="*/ 117564 w 427"/>
                <a:gd name="T25" fmla="*/ 205265 h 605"/>
                <a:gd name="T26" fmla="*/ 77895 w 427"/>
                <a:gd name="T27" fmla="*/ 216768 h 605"/>
                <a:gd name="T28" fmla="*/ 36423 w 427"/>
                <a:gd name="T29" fmla="*/ 212814 h 605"/>
                <a:gd name="T30" fmla="*/ 35702 w 427"/>
                <a:gd name="T31" fmla="*/ 200232 h 605"/>
                <a:gd name="T32" fmla="*/ 46881 w 427"/>
                <a:gd name="T33" fmla="*/ 189807 h 605"/>
                <a:gd name="T34" fmla="*/ 58421 w 427"/>
                <a:gd name="T35" fmla="*/ 181898 h 605"/>
                <a:gd name="T36" fmla="*/ 70683 w 427"/>
                <a:gd name="T37" fmla="*/ 174709 h 605"/>
                <a:gd name="T38" fmla="*/ 69601 w 427"/>
                <a:gd name="T39" fmla="*/ 170395 h 605"/>
                <a:gd name="T40" fmla="*/ 64191 w 427"/>
                <a:gd name="T41" fmla="*/ 167519 h 605"/>
                <a:gd name="T42" fmla="*/ 43636 w 427"/>
                <a:gd name="T43" fmla="*/ 168597 h 605"/>
                <a:gd name="T44" fmla="*/ 23080 w 427"/>
                <a:gd name="T45" fmla="*/ 168957 h 605"/>
                <a:gd name="T46" fmla="*/ 7934 w 427"/>
                <a:gd name="T47" fmla="*/ 161408 h 605"/>
                <a:gd name="T48" fmla="*/ 5049 w 427"/>
                <a:gd name="T49" fmla="*/ 150623 h 605"/>
                <a:gd name="T50" fmla="*/ 20556 w 427"/>
                <a:gd name="T51" fmla="*/ 134446 h 605"/>
                <a:gd name="T52" fmla="*/ 42193 w 427"/>
                <a:gd name="T53" fmla="*/ 124740 h 605"/>
                <a:gd name="T54" fmla="*/ 61306 w 427"/>
                <a:gd name="T55" fmla="*/ 120067 h 605"/>
                <a:gd name="T56" fmla="*/ 55897 w 427"/>
                <a:gd name="T57" fmla="*/ 113956 h 605"/>
                <a:gd name="T58" fmla="*/ 42554 w 427"/>
                <a:gd name="T59" fmla="*/ 111799 h 605"/>
                <a:gd name="T60" fmla="*/ 22719 w 427"/>
                <a:gd name="T61" fmla="*/ 109642 h 605"/>
                <a:gd name="T62" fmla="*/ 4688 w 427"/>
                <a:gd name="T63" fmla="*/ 102453 h 605"/>
                <a:gd name="T64" fmla="*/ 5049 w 427"/>
                <a:gd name="T65" fmla="*/ 86635 h 605"/>
                <a:gd name="T66" fmla="*/ 22359 w 427"/>
                <a:gd name="T67" fmla="*/ 73694 h 605"/>
                <a:gd name="T68" fmla="*/ 43636 w 427"/>
                <a:gd name="T69" fmla="*/ 65426 h 605"/>
                <a:gd name="T70" fmla="*/ 57339 w 427"/>
                <a:gd name="T71" fmla="*/ 62190 h 605"/>
                <a:gd name="T72" fmla="*/ 72125 w 427"/>
                <a:gd name="T73" fmla="*/ 60753 h 605"/>
                <a:gd name="T74" fmla="*/ 73207 w 427"/>
                <a:gd name="T75" fmla="*/ 52844 h 605"/>
                <a:gd name="T76" fmla="*/ 60585 w 427"/>
                <a:gd name="T77" fmla="*/ 51766 h 605"/>
                <a:gd name="T78" fmla="*/ 55176 w 427"/>
                <a:gd name="T79" fmla="*/ 46733 h 605"/>
                <a:gd name="T80" fmla="*/ 47242 w 427"/>
                <a:gd name="T81" fmla="*/ 47452 h 605"/>
                <a:gd name="T82" fmla="*/ 11540 w 427"/>
                <a:gd name="T83" fmla="*/ 43497 h 605"/>
                <a:gd name="T84" fmla="*/ 6491 w 427"/>
                <a:gd name="T85" fmla="*/ 37746 h 605"/>
                <a:gd name="T86" fmla="*/ 7213 w 427"/>
                <a:gd name="T87" fmla="*/ 30556 h 605"/>
                <a:gd name="T88" fmla="*/ 14786 w 427"/>
                <a:gd name="T89" fmla="*/ 17615 h 605"/>
                <a:gd name="T90" fmla="*/ 43636 w 427"/>
                <a:gd name="T91" fmla="*/ 2876 h 605"/>
                <a:gd name="T92" fmla="*/ 80780 w 427"/>
                <a:gd name="T93" fmla="*/ 0 h 605"/>
                <a:gd name="T94" fmla="*/ 106384 w 427"/>
                <a:gd name="T95" fmla="*/ 3954 h 605"/>
                <a:gd name="T96" fmla="*/ 124416 w 427"/>
                <a:gd name="T97" fmla="*/ 11144 h 605"/>
                <a:gd name="T98" fmla="*/ 138480 w 427"/>
                <a:gd name="T99" fmla="*/ 25523 h 6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7"/>
                <a:gd name="T151" fmla="*/ 0 h 605"/>
                <a:gd name="T152" fmla="*/ 427 w 427"/>
                <a:gd name="T153" fmla="*/ 605 h 6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7" h="605">
                  <a:moveTo>
                    <a:pt x="384" y="71"/>
                  </a:moveTo>
                  <a:lnTo>
                    <a:pt x="397" y="89"/>
                  </a:lnTo>
                  <a:lnTo>
                    <a:pt x="400" y="107"/>
                  </a:lnTo>
                  <a:lnTo>
                    <a:pt x="395" y="125"/>
                  </a:lnTo>
                  <a:lnTo>
                    <a:pt x="385" y="143"/>
                  </a:lnTo>
                  <a:lnTo>
                    <a:pt x="376" y="160"/>
                  </a:lnTo>
                  <a:lnTo>
                    <a:pt x="374" y="177"/>
                  </a:lnTo>
                  <a:lnTo>
                    <a:pt x="380" y="192"/>
                  </a:lnTo>
                  <a:lnTo>
                    <a:pt x="401" y="208"/>
                  </a:lnTo>
                  <a:lnTo>
                    <a:pt x="402" y="215"/>
                  </a:lnTo>
                  <a:lnTo>
                    <a:pt x="406" y="222"/>
                  </a:lnTo>
                  <a:lnTo>
                    <a:pt x="410" y="228"/>
                  </a:lnTo>
                  <a:lnTo>
                    <a:pt x="416" y="236"/>
                  </a:lnTo>
                  <a:lnTo>
                    <a:pt x="418" y="243"/>
                  </a:lnTo>
                  <a:lnTo>
                    <a:pt x="422" y="250"/>
                  </a:lnTo>
                  <a:lnTo>
                    <a:pt x="425" y="257"/>
                  </a:lnTo>
                  <a:lnTo>
                    <a:pt x="427" y="264"/>
                  </a:lnTo>
                  <a:lnTo>
                    <a:pt x="426" y="280"/>
                  </a:lnTo>
                  <a:lnTo>
                    <a:pt x="425" y="297"/>
                  </a:lnTo>
                  <a:lnTo>
                    <a:pt x="421" y="313"/>
                  </a:lnTo>
                  <a:lnTo>
                    <a:pt x="418" y="330"/>
                  </a:lnTo>
                  <a:lnTo>
                    <a:pt x="413" y="344"/>
                  </a:lnTo>
                  <a:lnTo>
                    <a:pt x="409" y="360"/>
                  </a:lnTo>
                  <a:lnTo>
                    <a:pt x="404" y="376"/>
                  </a:lnTo>
                  <a:lnTo>
                    <a:pt x="400" y="392"/>
                  </a:lnTo>
                  <a:lnTo>
                    <a:pt x="404" y="402"/>
                  </a:lnTo>
                  <a:lnTo>
                    <a:pt x="413" y="413"/>
                  </a:lnTo>
                  <a:lnTo>
                    <a:pt x="421" y="423"/>
                  </a:lnTo>
                  <a:lnTo>
                    <a:pt x="427" y="434"/>
                  </a:lnTo>
                  <a:lnTo>
                    <a:pt x="427" y="448"/>
                  </a:lnTo>
                  <a:lnTo>
                    <a:pt x="427" y="461"/>
                  </a:lnTo>
                  <a:lnTo>
                    <a:pt x="426" y="475"/>
                  </a:lnTo>
                  <a:lnTo>
                    <a:pt x="425" y="490"/>
                  </a:lnTo>
                  <a:lnTo>
                    <a:pt x="420" y="502"/>
                  </a:lnTo>
                  <a:lnTo>
                    <a:pt x="413" y="514"/>
                  </a:lnTo>
                  <a:lnTo>
                    <a:pt x="404" y="523"/>
                  </a:lnTo>
                  <a:lnTo>
                    <a:pt x="391" y="533"/>
                  </a:lnTo>
                  <a:lnTo>
                    <a:pt x="359" y="553"/>
                  </a:lnTo>
                  <a:lnTo>
                    <a:pt x="326" y="571"/>
                  </a:lnTo>
                  <a:lnTo>
                    <a:pt x="289" y="585"/>
                  </a:lnTo>
                  <a:lnTo>
                    <a:pt x="254" y="598"/>
                  </a:lnTo>
                  <a:lnTo>
                    <a:pt x="216" y="603"/>
                  </a:lnTo>
                  <a:lnTo>
                    <a:pt x="178" y="605"/>
                  </a:lnTo>
                  <a:lnTo>
                    <a:pt x="138" y="602"/>
                  </a:lnTo>
                  <a:lnTo>
                    <a:pt x="101" y="592"/>
                  </a:lnTo>
                  <a:lnTo>
                    <a:pt x="95" y="580"/>
                  </a:lnTo>
                  <a:lnTo>
                    <a:pt x="95" y="568"/>
                  </a:lnTo>
                  <a:lnTo>
                    <a:pt x="99" y="557"/>
                  </a:lnTo>
                  <a:lnTo>
                    <a:pt x="109" y="548"/>
                  </a:lnTo>
                  <a:lnTo>
                    <a:pt x="118" y="537"/>
                  </a:lnTo>
                  <a:lnTo>
                    <a:pt x="130" y="528"/>
                  </a:lnTo>
                  <a:lnTo>
                    <a:pt x="139" y="520"/>
                  </a:lnTo>
                  <a:lnTo>
                    <a:pt x="151" y="513"/>
                  </a:lnTo>
                  <a:lnTo>
                    <a:pt x="162" y="506"/>
                  </a:lnTo>
                  <a:lnTo>
                    <a:pt x="172" y="500"/>
                  </a:lnTo>
                  <a:lnTo>
                    <a:pt x="184" y="493"/>
                  </a:lnTo>
                  <a:lnTo>
                    <a:pt x="196" y="486"/>
                  </a:lnTo>
                  <a:lnTo>
                    <a:pt x="196" y="479"/>
                  </a:lnTo>
                  <a:lnTo>
                    <a:pt x="196" y="476"/>
                  </a:lnTo>
                  <a:lnTo>
                    <a:pt x="193" y="474"/>
                  </a:lnTo>
                  <a:lnTo>
                    <a:pt x="191" y="474"/>
                  </a:lnTo>
                  <a:lnTo>
                    <a:pt x="181" y="472"/>
                  </a:lnTo>
                  <a:lnTo>
                    <a:pt x="178" y="466"/>
                  </a:lnTo>
                  <a:lnTo>
                    <a:pt x="158" y="465"/>
                  </a:lnTo>
                  <a:lnTo>
                    <a:pt x="139" y="467"/>
                  </a:lnTo>
                  <a:lnTo>
                    <a:pt x="121" y="469"/>
                  </a:lnTo>
                  <a:lnTo>
                    <a:pt x="103" y="472"/>
                  </a:lnTo>
                  <a:lnTo>
                    <a:pt x="83" y="472"/>
                  </a:lnTo>
                  <a:lnTo>
                    <a:pt x="64" y="470"/>
                  </a:lnTo>
                  <a:lnTo>
                    <a:pt x="47" y="465"/>
                  </a:lnTo>
                  <a:lnTo>
                    <a:pt x="32" y="456"/>
                  </a:lnTo>
                  <a:lnTo>
                    <a:pt x="22" y="449"/>
                  </a:lnTo>
                  <a:lnTo>
                    <a:pt x="17" y="440"/>
                  </a:lnTo>
                  <a:lnTo>
                    <a:pt x="13" y="429"/>
                  </a:lnTo>
                  <a:lnTo>
                    <a:pt x="14" y="419"/>
                  </a:lnTo>
                  <a:lnTo>
                    <a:pt x="26" y="402"/>
                  </a:lnTo>
                  <a:lnTo>
                    <a:pt x="41" y="387"/>
                  </a:lnTo>
                  <a:lnTo>
                    <a:pt x="57" y="374"/>
                  </a:lnTo>
                  <a:lnTo>
                    <a:pt x="76" y="363"/>
                  </a:lnTo>
                  <a:lnTo>
                    <a:pt x="96" y="353"/>
                  </a:lnTo>
                  <a:lnTo>
                    <a:pt x="117" y="347"/>
                  </a:lnTo>
                  <a:lnTo>
                    <a:pt x="139" y="343"/>
                  </a:lnTo>
                  <a:lnTo>
                    <a:pt x="163" y="343"/>
                  </a:lnTo>
                  <a:lnTo>
                    <a:pt x="170" y="334"/>
                  </a:lnTo>
                  <a:lnTo>
                    <a:pt x="174" y="326"/>
                  </a:lnTo>
                  <a:lnTo>
                    <a:pt x="164" y="320"/>
                  </a:lnTo>
                  <a:lnTo>
                    <a:pt x="155" y="317"/>
                  </a:lnTo>
                  <a:lnTo>
                    <a:pt x="145" y="315"/>
                  </a:lnTo>
                  <a:lnTo>
                    <a:pt x="138" y="311"/>
                  </a:lnTo>
                  <a:lnTo>
                    <a:pt x="118" y="311"/>
                  </a:lnTo>
                  <a:lnTo>
                    <a:pt x="100" y="311"/>
                  </a:lnTo>
                  <a:lnTo>
                    <a:pt x="82" y="307"/>
                  </a:lnTo>
                  <a:lnTo>
                    <a:pt x="63" y="305"/>
                  </a:lnTo>
                  <a:lnTo>
                    <a:pt x="45" y="299"/>
                  </a:lnTo>
                  <a:lnTo>
                    <a:pt x="29" y="294"/>
                  </a:lnTo>
                  <a:lnTo>
                    <a:pt x="13" y="285"/>
                  </a:lnTo>
                  <a:lnTo>
                    <a:pt x="0" y="276"/>
                  </a:lnTo>
                  <a:lnTo>
                    <a:pt x="4" y="257"/>
                  </a:lnTo>
                  <a:lnTo>
                    <a:pt x="14" y="241"/>
                  </a:lnTo>
                  <a:lnTo>
                    <a:pt x="28" y="227"/>
                  </a:lnTo>
                  <a:lnTo>
                    <a:pt x="45" y="216"/>
                  </a:lnTo>
                  <a:lnTo>
                    <a:pt x="62" y="205"/>
                  </a:lnTo>
                  <a:lnTo>
                    <a:pt x="82" y="197"/>
                  </a:lnTo>
                  <a:lnTo>
                    <a:pt x="101" y="189"/>
                  </a:lnTo>
                  <a:lnTo>
                    <a:pt x="121" y="182"/>
                  </a:lnTo>
                  <a:lnTo>
                    <a:pt x="131" y="177"/>
                  </a:lnTo>
                  <a:lnTo>
                    <a:pt x="145" y="174"/>
                  </a:lnTo>
                  <a:lnTo>
                    <a:pt x="159" y="173"/>
                  </a:lnTo>
                  <a:lnTo>
                    <a:pt x="174" y="173"/>
                  </a:lnTo>
                  <a:lnTo>
                    <a:pt x="187" y="171"/>
                  </a:lnTo>
                  <a:lnTo>
                    <a:pt x="200" y="169"/>
                  </a:lnTo>
                  <a:lnTo>
                    <a:pt x="209" y="163"/>
                  </a:lnTo>
                  <a:lnTo>
                    <a:pt x="216" y="154"/>
                  </a:lnTo>
                  <a:lnTo>
                    <a:pt x="203" y="147"/>
                  </a:lnTo>
                  <a:lnTo>
                    <a:pt x="191" y="147"/>
                  </a:lnTo>
                  <a:lnTo>
                    <a:pt x="179" y="146"/>
                  </a:lnTo>
                  <a:lnTo>
                    <a:pt x="168" y="144"/>
                  </a:lnTo>
                  <a:lnTo>
                    <a:pt x="163" y="137"/>
                  </a:lnTo>
                  <a:lnTo>
                    <a:pt x="159" y="134"/>
                  </a:lnTo>
                  <a:lnTo>
                    <a:pt x="153" y="130"/>
                  </a:lnTo>
                  <a:lnTo>
                    <a:pt x="146" y="130"/>
                  </a:lnTo>
                  <a:lnTo>
                    <a:pt x="138" y="129"/>
                  </a:lnTo>
                  <a:lnTo>
                    <a:pt x="131" y="132"/>
                  </a:lnTo>
                  <a:lnTo>
                    <a:pt x="124" y="134"/>
                  </a:lnTo>
                  <a:lnTo>
                    <a:pt x="120" y="137"/>
                  </a:lnTo>
                  <a:lnTo>
                    <a:pt x="32" y="121"/>
                  </a:lnTo>
                  <a:lnTo>
                    <a:pt x="25" y="116"/>
                  </a:lnTo>
                  <a:lnTo>
                    <a:pt x="21" y="111"/>
                  </a:lnTo>
                  <a:lnTo>
                    <a:pt x="18" y="105"/>
                  </a:lnTo>
                  <a:lnTo>
                    <a:pt x="18" y="99"/>
                  </a:lnTo>
                  <a:lnTo>
                    <a:pt x="18" y="92"/>
                  </a:lnTo>
                  <a:lnTo>
                    <a:pt x="20" y="85"/>
                  </a:lnTo>
                  <a:lnTo>
                    <a:pt x="21" y="79"/>
                  </a:lnTo>
                  <a:lnTo>
                    <a:pt x="25" y="75"/>
                  </a:lnTo>
                  <a:lnTo>
                    <a:pt x="41" y="49"/>
                  </a:lnTo>
                  <a:lnTo>
                    <a:pt x="63" y="30"/>
                  </a:lnTo>
                  <a:lnTo>
                    <a:pt x="89" y="17"/>
                  </a:lnTo>
                  <a:lnTo>
                    <a:pt x="121" y="8"/>
                  </a:lnTo>
                  <a:lnTo>
                    <a:pt x="154" y="2"/>
                  </a:lnTo>
                  <a:lnTo>
                    <a:pt x="188" y="0"/>
                  </a:lnTo>
                  <a:lnTo>
                    <a:pt x="224" y="0"/>
                  </a:lnTo>
                  <a:lnTo>
                    <a:pt x="259" y="3"/>
                  </a:lnTo>
                  <a:lnTo>
                    <a:pt x="276" y="7"/>
                  </a:lnTo>
                  <a:lnTo>
                    <a:pt x="295" y="11"/>
                  </a:lnTo>
                  <a:lnTo>
                    <a:pt x="312" y="16"/>
                  </a:lnTo>
                  <a:lnTo>
                    <a:pt x="330" y="24"/>
                  </a:lnTo>
                  <a:lnTo>
                    <a:pt x="345" y="31"/>
                  </a:lnTo>
                  <a:lnTo>
                    <a:pt x="360" y="42"/>
                  </a:lnTo>
                  <a:lnTo>
                    <a:pt x="372" y="54"/>
                  </a:lnTo>
                  <a:lnTo>
                    <a:pt x="384" y="71"/>
                  </a:lnTo>
                  <a:close/>
                </a:path>
              </a:pathLst>
            </a:custGeom>
            <a:solidFill>
              <a:srgbClr val="E6B8A1"/>
            </a:solidFill>
            <a:ln w="9525">
              <a:noFill/>
              <a:round/>
              <a:headEnd/>
              <a:tailEnd/>
            </a:ln>
          </p:spPr>
          <p:txBody>
            <a:bodyPr/>
            <a:lstStyle/>
            <a:p>
              <a:endParaRPr lang="en-US"/>
            </a:p>
          </p:txBody>
        </p:sp>
        <p:sp>
          <p:nvSpPr>
            <p:cNvPr id="59" name="Freeform 70"/>
            <p:cNvSpPr>
              <a:spLocks/>
            </p:cNvSpPr>
            <p:nvPr/>
          </p:nvSpPr>
          <p:spPr bwMode="auto">
            <a:xfrm>
              <a:off x="801688" y="1077913"/>
              <a:ext cx="26987" cy="30162"/>
            </a:xfrm>
            <a:custGeom>
              <a:avLst/>
              <a:gdLst>
                <a:gd name="T0" fmla="*/ 11764 w 78"/>
                <a:gd name="T1" fmla="*/ 30162 h 82"/>
                <a:gd name="T2" fmla="*/ 19721 w 78"/>
                <a:gd name="T3" fmla="*/ 27219 h 82"/>
                <a:gd name="T4" fmla="*/ 20413 w 78"/>
                <a:gd name="T5" fmla="*/ 27219 h 82"/>
                <a:gd name="T6" fmla="*/ 24565 w 78"/>
                <a:gd name="T7" fmla="*/ 23909 h 82"/>
                <a:gd name="T8" fmla="*/ 26987 w 78"/>
                <a:gd name="T9" fmla="*/ 20231 h 82"/>
                <a:gd name="T10" fmla="*/ 26987 w 78"/>
                <a:gd name="T11" fmla="*/ 17656 h 82"/>
                <a:gd name="T12" fmla="*/ 26987 w 78"/>
                <a:gd name="T13" fmla="*/ 15449 h 82"/>
                <a:gd name="T14" fmla="*/ 25949 w 78"/>
                <a:gd name="T15" fmla="*/ 12506 h 82"/>
                <a:gd name="T16" fmla="*/ 25257 w 78"/>
                <a:gd name="T17" fmla="*/ 10299 h 82"/>
                <a:gd name="T18" fmla="*/ 23873 w 78"/>
                <a:gd name="T19" fmla="*/ 6989 h 82"/>
                <a:gd name="T20" fmla="*/ 22489 w 78"/>
                <a:gd name="T21" fmla="*/ 4414 h 82"/>
                <a:gd name="T22" fmla="*/ 20067 w 78"/>
                <a:gd name="T23" fmla="*/ 2207 h 82"/>
                <a:gd name="T24" fmla="*/ 18337 w 78"/>
                <a:gd name="T25" fmla="*/ 1103 h 82"/>
                <a:gd name="T26" fmla="*/ 15569 w 78"/>
                <a:gd name="T27" fmla="*/ 0 h 82"/>
                <a:gd name="T28" fmla="*/ 13148 w 78"/>
                <a:gd name="T29" fmla="*/ 0 h 82"/>
                <a:gd name="T30" fmla="*/ 11072 w 78"/>
                <a:gd name="T31" fmla="*/ 0 h 82"/>
                <a:gd name="T32" fmla="*/ 8650 w 78"/>
                <a:gd name="T33" fmla="*/ 1103 h 82"/>
                <a:gd name="T34" fmla="*/ 0 w 78"/>
                <a:gd name="T35" fmla="*/ 3678 h 82"/>
                <a:gd name="T36" fmla="*/ 11764 w 78"/>
                <a:gd name="T37" fmla="*/ 3016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82"/>
                <a:gd name="T59" fmla="*/ 78 w 78"/>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82">
                  <a:moveTo>
                    <a:pt x="34" y="82"/>
                  </a:moveTo>
                  <a:lnTo>
                    <a:pt x="57" y="74"/>
                  </a:lnTo>
                  <a:lnTo>
                    <a:pt x="59" y="74"/>
                  </a:lnTo>
                  <a:lnTo>
                    <a:pt x="71" y="65"/>
                  </a:lnTo>
                  <a:lnTo>
                    <a:pt x="78" y="55"/>
                  </a:lnTo>
                  <a:lnTo>
                    <a:pt x="78" y="48"/>
                  </a:lnTo>
                  <a:lnTo>
                    <a:pt x="78" y="42"/>
                  </a:lnTo>
                  <a:lnTo>
                    <a:pt x="75" y="34"/>
                  </a:lnTo>
                  <a:lnTo>
                    <a:pt x="73" y="28"/>
                  </a:lnTo>
                  <a:lnTo>
                    <a:pt x="69" y="19"/>
                  </a:lnTo>
                  <a:lnTo>
                    <a:pt x="65" y="12"/>
                  </a:lnTo>
                  <a:lnTo>
                    <a:pt x="58" y="6"/>
                  </a:lnTo>
                  <a:lnTo>
                    <a:pt x="53" y="3"/>
                  </a:lnTo>
                  <a:lnTo>
                    <a:pt x="45" y="0"/>
                  </a:lnTo>
                  <a:lnTo>
                    <a:pt x="38" y="0"/>
                  </a:lnTo>
                  <a:lnTo>
                    <a:pt x="32" y="0"/>
                  </a:lnTo>
                  <a:lnTo>
                    <a:pt x="25" y="3"/>
                  </a:lnTo>
                  <a:lnTo>
                    <a:pt x="0" y="10"/>
                  </a:lnTo>
                  <a:lnTo>
                    <a:pt x="34" y="82"/>
                  </a:lnTo>
                  <a:close/>
                </a:path>
              </a:pathLst>
            </a:custGeom>
            <a:solidFill>
              <a:srgbClr val="FFFFFF"/>
            </a:solidFill>
            <a:ln w="9525">
              <a:noFill/>
              <a:round/>
              <a:headEnd/>
              <a:tailEnd/>
            </a:ln>
          </p:spPr>
          <p:txBody>
            <a:bodyPr/>
            <a:lstStyle/>
            <a:p>
              <a:endParaRPr lang="en-US"/>
            </a:p>
          </p:txBody>
        </p:sp>
        <p:sp>
          <p:nvSpPr>
            <p:cNvPr id="60" name="Freeform 73"/>
            <p:cNvSpPr>
              <a:spLocks/>
            </p:cNvSpPr>
            <p:nvPr/>
          </p:nvSpPr>
          <p:spPr bwMode="auto">
            <a:xfrm>
              <a:off x="512763" y="765175"/>
              <a:ext cx="965200" cy="133350"/>
            </a:xfrm>
            <a:custGeom>
              <a:avLst/>
              <a:gdLst>
                <a:gd name="T0" fmla="*/ 951988 w 2703"/>
                <a:gd name="T1" fmla="*/ 97212 h 369"/>
                <a:gd name="T2" fmla="*/ 914851 w 2703"/>
                <a:gd name="T3" fmla="*/ 59267 h 369"/>
                <a:gd name="T4" fmla="*/ 863431 w 2703"/>
                <a:gd name="T5" fmla="*/ 39029 h 369"/>
                <a:gd name="T6" fmla="*/ 808797 w 2703"/>
                <a:gd name="T7" fmla="*/ 30717 h 369"/>
                <a:gd name="T8" fmla="*/ 755948 w 2703"/>
                <a:gd name="T9" fmla="*/ 26020 h 369"/>
                <a:gd name="T10" fmla="*/ 715955 w 2703"/>
                <a:gd name="T11" fmla="*/ 16262 h 369"/>
                <a:gd name="T12" fmla="*/ 704885 w 2703"/>
                <a:gd name="T13" fmla="*/ 10119 h 369"/>
                <a:gd name="T14" fmla="*/ 694173 w 2703"/>
                <a:gd name="T15" fmla="*/ 2530 h 369"/>
                <a:gd name="T16" fmla="*/ 682746 w 2703"/>
                <a:gd name="T17" fmla="*/ 16262 h 369"/>
                <a:gd name="T18" fmla="*/ 670248 w 2703"/>
                <a:gd name="T19" fmla="*/ 42282 h 369"/>
                <a:gd name="T20" fmla="*/ 657036 w 2703"/>
                <a:gd name="T21" fmla="*/ 68663 h 369"/>
                <a:gd name="T22" fmla="*/ 644895 w 2703"/>
                <a:gd name="T23" fmla="*/ 73722 h 369"/>
                <a:gd name="T24" fmla="*/ 637396 w 2703"/>
                <a:gd name="T25" fmla="*/ 73722 h 369"/>
                <a:gd name="T26" fmla="*/ 614543 w 2703"/>
                <a:gd name="T27" fmla="*/ 62519 h 369"/>
                <a:gd name="T28" fmla="*/ 591689 w 2703"/>
                <a:gd name="T29" fmla="*/ 50955 h 369"/>
                <a:gd name="T30" fmla="*/ 573835 w 2703"/>
                <a:gd name="T31" fmla="*/ 43004 h 369"/>
                <a:gd name="T32" fmla="*/ 563837 w 2703"/>
                <a:gd name="T33" fmla="*/ 42643 h 369"/>
                <a:gd name="T34" fmla="*/ 553481 w 2703"/>
                <a:gd name="T35" fmla="*/ 49871 h 369"/>
                <a:gd name="T36" fmla="*/ 545983 w 2703"/>
                <a:gd name="T37" fmla="*/ 60712 h 369"/>
                <a:gd name="T38" fmla="*/ 537055 w 2703"/>
                <a:gd name="T39" fmla="*/ 69385 h 369"/>
                <a:gd name="T40" fmla="*/ 528128 w 2703"/>
                <a:gd name="T41" fmla="*/ 78059 h 369"/>
                <a:gd name="T42" fmla="*/ 517059 w 2703"/>
                <a:gd name="T43" fmla="*/ 83841 h 369"/>
                <a:gd name="T44" fmla="*/ 505632 w 2703"/>
                <a:gd name="T45" fmla="*/ 86370 h 369"/>
                <a:gd name="T46" fmla="*/ 493491 w 2703"/>
                <a:gd name="T47" fmla="*/ 80950 h 369"/>
                <a:gd name="T48" fmla="*/ 482064 w 2703"/>
                <a:gd name="T49" fmla="*/ 68663 h 369"/>
                <a:gd name="T50" fmla="*/ 472780 w 2703"/>
                <a:gd name="T51" fmla="*/ 54569 h 369"/>
                <a:gd name="T52" fmla="*/ 467067 w 2703"/>
                <a:gd name="T53" fmla="*/ 52400 h 369"/>
                <a:gd name="T54" fmla="*/ 459211 w 2703"/>
                <a:gd name="T55" fmla="*/ 52400 h 369"/>
                <a:gd name="T56" fmla="*/ 451712 w 2703"/>
                <a:gd name="T57" fmla="*/ 52762 h 369"/>
                <a:gd name="T58" fmla="*/ 409933 w 2703"/>
                <a:gd name="T59" fmla="*/ 69385 h 369"/>
                <a:gd name="T60" fmla="*/ 368154 w 2703"/>
                <a:gd name="T61" fmla="*/ 87093 h 369"/>
                <a:gd name="T62" fmla="*/ 336017 w 2703"/>
                <a:gd name="T63" fmla="*/ 94682 h 369"/>
                <a:gd name="T64" fmla="*/ 326732 w 2703"/>
                <a:gd name="T65" fmla="*/ 92875 h 369"/>
                <a:gd name="T66" fmla="*/ 318877 w 2703"/>
                <a:gd name="T67" fmla="*/ 88539 h 369"/>
                <a:gd name="T68" fmla="*/ 308878 w 2703"/>
                <a:gd name="T69" fmla="*/ 69385 h 369"/>
                <a:gd name="T70" fmla="*/ 308521 w 2703"/>
                <a:gd name="T71" fmla="*/ 40113 h 369"/>
                <a:gd name="T72" fmla="*/ 313163 w 2703"/>
                <a:gd name="T73" fmla="*/ 11203 h 369"/>
                <a:gd name="T74" fmla="*/ 294238 w 2703"/>
                <a:gd name="T75" fmla="*/ 16262 h 369"/>
                <a:gd name="T76" fmla="*/ 277098 w 2703"/>
                <a:gd name="T77" fmla="*/ 23490 h 369"/>
                <a:gd name="T78" fmla="*/ 241746 w 2703"/>
                <a:gd name="T79" fmla="*/ 35777 h 369"/>
                <a:gd name="T80" fmla="*/ 169972 w 2703"/>
                <a:gd name="T81" fmla="*/ 53123 h 369"/>
                <a:gd name="T82" fmla="*/ 96056 w 2703"/>
                <a:gd name="T83" fmla="*/ 66856 h 369"/>
                <a:gd name="T84" fmla="*/ 49635 w 2703"/>
                <a:gd name="T85" fmla="*/ 82395 h 369"/>
                <a:gd name="T86" fmla="*/ 21425 w 2703"/>
                <a:gd name="T87" fmla="*/ 105162 h 369"/>
                <a:gd name="T88" fmla="*/ 0 w 2703"/>
                <a:gd name="T89" fmla="*/ 133350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3"/>
                <a:gd name="T136" fmla="*/ 0 h 369"/>
                <a:gd name="T137" fmla="*/ 2703 w 2703"/>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3" h="369">
                  <a:moveTo>
                    <a:pt x="2703" y="356"/>
                  </a:moveTo>
                  <a:lnTo>
                    <a:pt x="2688" y="311"/>
                  </a:lnTo>
                  <a:lnTo>
                    <a:pt x="2666" y="269"/>
                  </a:lnTo>
                  <a:lnTo>
                    <a:pt x="2637" y="230"/>
                  </a:lnTo>
                  <a:lnTo>
                    <a:pt x="2603" y="196"/>
                  </a:lnTo>
                  <a:lnTo>
                    <a:pt x="2562" y="164"/>
                  </a:lnTo>
                  <a:lnTo>
                    <a:pt x="2517" y="139"/>
                  </a:lnTo>
                  <a:lnTo>
                    <a:pt x="2468" y="120"/>
                  </a:lnTo>
                  <a:lnTo>
                    <a:pt x="2418" y="108"/>
                  </a:lnTo>
                  <a:lnTo>
                    <a:pt x="2366" y="97"/>
                  </a:lnTo>
                  <a:lnTo>
                    <a:pt x="2315" y="90"/>
                  </a:lnTo>
                  <a:lnTo>
                    <a:pt x="2265" y="85"/>
                  </a:lnTo>
                  <a:lnTo>
                    <a:pt x="2216" y="82"/>
                  </a:lnTo>
                  <a:lnTo>
                    <a:pt x="2166" y="78"/>
                  </a:lnTo>
                  <a:lnTo>
                    <a:pt x="2117" y="72"/>
                  </a:lnTo>
                  <a:lnTo>
                    <a:pt x="2067" y="63"/>
                  </a:lnTo>
                  <a:lnTo>
                    <a:pt x="2017" y="51"/>
                  </a:lnTo>
                  <a:lnTo>
                    <a:pt x="2005" y="45"/>
                  </a:lnTo>
                  <a:lnTo>
                    <a:pt x="1995" y="39"/>
                  </a:lnTo>
                  <a:lnTo>
                    <a:pt x="1983" y="34"/>
                  </a:lnTo>
                  <a:lnTo>
                    <a:pt x="1974" y="28"/>
                  </a:lnTo>
                  <a:lnTo>
                    <a:pt x="1962" y="21"/>
                  </a:lnTo>
                  <a:lnTo>
                    <a:pt x="1953" y="15"/>
                  </a:lnTo>
                  <a:lnTo>
                    <a:pt x="1944" y="7"/>
                  </a:lnTo>
                  <a:lnTo>
                    <a:pt x="1936" y="0"/>
                  </a:lnTo>
                  <a:lnTo>
                    <a:pt x="1924" y="21"/>
                  </a:lnTo>
                  <a:lnTo>
                    <a:pt x="1912" y="45"/>
                  </a:lnTo>
                  <a:lnTo>
                    <a:pt x="1900" y="69"/>
                  </a:lnTo>
                  <a:lnTo>
                    <a:pt x="1890" y="93"/>
                  </a:lnTo>
                  <a:lnTo>
                    <a:pt x="1877" y="117"/>
                  </a:lnTo>
                  <a:lnTo>
                    <a:pt x="1865" y="142"/>
                  </a:lnTo>
                  <a:lnTo>
                    <a:pt x="1852" y="165"/>
                  </a:lnTo>
                  <a:lnTo>
                    <a:pt x="1840" y="190"/>
                  </a:lnTo>
                  <a:lnTo>
                    <a:pt x="1827" y="198"/>
                  </a:lnTo>
                  <a:lnTo>
                    <a:pt x="1813" y="204"/>
                  </a:lnTo>
                  <a:lnTo>
                    <a:pt x="1806" y="204"/>
                  </a:lnTo>
                  <a:lnTo>
                    <a:pt x="1799" y="205"/>
                  </a:lnTo>
                  <a:lnTo>
                    <a:pt x="1791" y="204"/>
                  </a:lnTo>
                  <a:lnTo>
                    <a:pt x="1785" y="204"/>
                  </a:lnTo>
                  <a:lnTo>
                    <a:pt x="1763" y="194"/>
                  </a:lnTo>
                  <a:lnTo>
                    <a:pt x="1742" y="183"/>
                  </a:lnTo>
                  <a:lnTo>
                    <a:pt x="1721" y="173"/>
                  </a:lnTo>
                  <a:lnTo>
                    <a:pt x="1700" y="163"/>
                  </a:lnTo>
                  <a:lnTo>
                    <a:pt x="1678" y="152"/>
                  </a:lnTo>
                  <a:lnTo>
                    <a:pt x="1657" y="141"/>
                  </a:lnTo>
                  <a:lnTo>
                    <a:pt x="1636" y="129"/>
                  </a:lnTo>
                  <a:lnTo>
                    <a:pt x="1616" y="118"/>
                  </a:lnTo>
                  <a:lnTo>
                    <a:pt x="1607" y="119"/>
                  </a:lnTo>
                  <a:lnTo>
                    <a:pt x="1598" y="121"/>
                  </a:lnTo>
                  <a:lnTo>
                    <a:pt x="1587" y="121"/>
                  </a:lnTo>
                  <a:lnTo>
                    <a:pt x="1579" y="118"/>
                  </a:lnTo>
                  <a:lnTo>
                    <a:pt x="1567" y="123"/>
                  </a:lnTo>
                  <a:lnTo>
                    <a:pt x="1558" y="130"/>
                  </a:lnTo>
                  <a:lnTo>
                    <a:pt x="1550" y="138"/>
                  </a:lnTo>
                  <a:lnTo>
                    <a:pt x="1544" y="148"/>
                  </a:lnTo>
                  <a:lnTo>
                    <a:pt x="1536" y="158"/>
                  </a:lnTo>
                  <a:lnTo>
                    <a:pt x="1529" y="168"/>
                  </a:lnTo>
                  <a:lnTo>
                    <a:pt x="1521" y="177"/>
                  </a:lnTo>
                  <a:lnTo>
                    <a:pt x="1515" y="187"/>
                  </a:lnTo>
                  <a:lnTo>
                    <a:pt x="1504" y="192"/>
                  </a:lnTo>
                  <a:lnTo>
                    <a:pt x="1496" y="200"/>
                  </a:lnTo>
                  <a:lnTo>
                    <a:pt x="1487" y="207"/>
                  </a:lnTo>
                  <a:lnTo>
                    <a:pt x="1479" y="216"/>
                  </a:lnTo>
                  <a:lnTo>
                    <a:pt x="1469" y="222"/>
                  </a:lnTo>
                  <a:lnTo>
                    <a:pt x="1460" y="228"/>
                  </a:lnTo>
                  <a:lnTo>
                    <a:pt x="1448" y="232"/>
                  </a:lnTo>
                  <a:lnTo>
                    <a:pt x="1437" y="235"/>
                  </a:lnTo>
                  <a:lnTo>
                    <a:pt x="1427" y="239"/>
                  </a:lnTo>
                  <a:lnTo>
                    <a:pt x="1416" y="239"/>
                  </a:lnTo>
                  <a:lnTo>
                    <a:pt x="1406" y="236"/>
                  </a:lnTo>
                  <a:lnTo>
                    <a:pt x="1398" y="235"/>
                  </a:lnTo>
                  <a:lnTo>
                    <a:pt x="1382" y="224"/>
                  </a:lnTo>
                  <a:lnTo>
                    <a:pt x="1370" y="214"/>
                  </a:lnTo>
                  <a:lnTo>
                    <a:pt x="1358" y="201"/>
                  </a:lnTo>
                  <a:lnTo>
                    <a:pt x="1350" y="190"/>
                  </a:lnTo>
                  <a:lnTo>
                    <a:pt x="1340" y="177"/>
                  </a:lnTo>
                  <a:lnTo>
                    <a:pt x="1332" y="164"/>
                  </a:lnTo>
                  <a:lnTo>
                    <a:pt x="1324" y="151"/>
                  </a:lnTo>
                  <a:lnTo>
                    <a:pt x="1319" y="138"/>
                  </a:lnTo>
                  <a:lnTo>
                    <a:pt x="1314" y="142"/>
                  </a:lnTo>
                  <a:lnTo>
                    <a:pt x="1308" y="145"/>
                  </a:lnTo>
                  <a:lnTo>
                    <a:pt x="1302" y="145"/>
                  </a:lnTo>
                  <a:lnTo>
                    <a:pt x="1295" y="146"/>
                  </a:lnTo>
                  <a:lnTo>
                    <a:pt x="1286" y="145"/>
                  </a:lnTo>
                  <a:lnTo>
                    <a:pt x="1278" y="145"/>
                  </a:lnTo>
                  <a:lnTo>
                    <a:pt x="1270" y="145"/>
                  </a:lnTo>
                  <a:lnTo>
                    <a:pt x="1265" y="146"/>
                  </a:lnTo>
                  <a:lnTo>
                    <a:pt x="1225" y="160"/>
                  </a:lnTo>
                  <a:lnTo>
                    <a:pt x="1186" y="177"/>
                  </a:lnTo>
                  <a:lnTo>
                    <a:pt x="1148" y="192"/>
                  </a:lnTo>
                  <a:lnTo>
                    <a:pt x="1110" y="210"/>
                  </a:lnTo>
                  <a:lnTo>
                    <a:pt x="1070" y="225"/>
                  </a:lnTo>
                  <a:lnTo>
                    <a:pt x="1031" y="241"/>
                  </a:lnTo>
                  <a:lnTo>
                    <a:pt x="990" y="253"/>
                  </a:lnTo>
                  <a:lnTo>
                    <a:pt x="951" y="264"/>
                  </a:lnTo>
                  <a:lnTo>
                    <a:pt x="941" y="262"/>
                  </a:lnTo>
                  <a:lnTo>
                    <a:pt x="932" y="261"/>
                  </a:lnTo>
                  <a:lnTo>
                    <a:pt x="923" y="259"/>
                  </a:lnTo>
                  <a:lnTo>
                    <a:pt x="915" y="257"/>
                  </a:lnTo>
                  <a:lnTo>
                    <a:pt x="907" y="252"/>
                  </a:lnTo>
                  <a:lnTo>
                    <a:pt x="899" y="249"/>
                  </a:lnTo>
                  <a:lnTo>
                    <a:pt x="893" y="245"/>
                  </a:lnTo>
                  <a:lnTo>
                    <a:pt x="887" y="242"/>
                  </a:lnTo>
                  <a:lnTo>
                    <a:pt x="872" y="217"/>
                  </a:lnTo>
                  <a:lnTo>
                    <a:pt x="865" y="192"/>
                  </a:lnTo>
                  <a:lnTo>
                    <a:pt x="861" y="165"/>
                  </a:lnTo>
                  <a:lnTo>
                    <a:pt x="862" y="139"/>
                  </a:lnTo>
                  <a:lnTo>
                    <a:pt x="864" y="111"/>
                  </a:lnTo>
                  <a:lnTo>
                    <a:pt x="868" y="84"/>
                  </a:lnTo>
                  <a:lnTo>
                    <a:pt x="872" y="57"/>
                  </a:lnTo>
                  <a:lnTo>
                    <a:pt x="877" y="31"/>
                  </a:lnTo>
                  <a:lnTo>
                    <a:pt x="859" y="34"/>
                  </a:lnTo>
                  <a:lnTo>
                    <a:pt x="841" y="39"/>
                  </a:lnTo>
                  <a:lnTo>
                    <a:pt x="824" y="45"/>
                  </a:lnTo>
                  <a:lnTo>
                    <a:pt x="809" y="52"/>
                  </a:lnTo>
                  <a:lnTo>
                    <a:pt x="791" y="58"/>
                  </a:lnTo>
                  <a:lnTo>
                    <a:pt x="776" y="65"/>
                  </a:lnTo>
                  <a:lnTo>
                    <a:pt x="759" y="71"/>
                  </a:lnTo>
                  <a:lnTo>
                    <a:pt x="743" y="76"/>
                  </a:lnTo>
                  <a:lnTo>
                    <a:pt x="677" y="99"/>
                  </a:lnTo>
                  <a:lnTo>
                    <a:pt x="611" y="118"/>
                  </a:lnTo>
                  <a:lnTo>
                    <a:pt x="543" y="133"/>
                  </a:lnTo>
                  <a:lnTo>
                    <a:pt x="476" y="147"/>
                  </a:lnTo>
                  <a:lnTo>
                    <a:pt x="406" y="159"/>
                  </a:lnTo>
                  <a:lnTo>
                    <a:pt x="338" y="172"/>
                  </a:lnTo>
                  <a:lnTo>
                    <a:pt x="269" y="185"/>
                  </a:lnTo>
                  <a:lnTo>
                    <a:pt x="202" y="200"/>
                  </a:lnTo>
                  <a:lnTo>
                    <a:pt x="169" y="213"/>
                  </a:lnTo>
                  <a:lnTo>
                    <a:pt x="139" y="228"/>
                  </a:lnTo>
                  <a:lnTo>
                    <a:pt x="110" y="248"/>
                  </a:lnTo>
                  <a:lnTo>
                    <a:pt x="85" y="269"/>
                  </a:lnTo>
                  <a:lnTo>
                    <a:pt x="60" y="291"/>
                  </a:lnTo>
                  <a:lnTo>
                    <a:pt x="38" y="317"/>
                  </a:lnTo>
                  <a:lnTo>
                    <a:pt x="18" y="342"/>
                  </a:lnTo>
                  <a:lnTo>
                    <a:pt x="0" y="369"/>
                  </a:lnTo>
                  <a:lnTo>
                    <a:pt x="2703" y="356"/>
                  </a:lnTo>
                  <a:close/>
                </a:path>
              </a:pathLst>
            </a:custGeom>
            <a:solidFill>
              <a:srgbClr val="3D9E9E"/>
            </a:solidFill>
            <a:ln w="9525">
              <a:noFill/>
              <a:round/>
              <a:headEnd/>
              <a:tailEnd/>
            </a:ln>
          </p:spPr>
          <p:txBody>
            <a:bodyPr/>
            <a:lstStyle/>
            <a:p>
              <a:endParaRPr lang="en-US"/>
            </a:p>
          </p:txBody>
        </p:sp>
      </p:grpSp>
      <p:sp>
        <p:nvSpPr>
          <p:cNvPr id="61" name="Rectangle 75"/>
          <p:cNvSpPr txBox="1">
            <a:spLocks noChangeArrowheads="1"/>
          </p:cNvSpPr>
          <p:nvPr/>
        </p:nvSpPr>
        <p:spPr>
          <a:xfrm>
            <a:off x="1174318" y="1752600"/>
            <a:ext cx="7772400" cy="39370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fontAlgn="auto">
              <a:buFont typeface="Wingdings" pitchFamily="2" charset="2"/>
              <a:buNone/>
            </a:pPr>
            <a:r>
              <a:rPr lang="en-US" dirty="0" smtClean="0"/>
              <a:t>    </a:t>
            </a:r>
            <a:r>
              <a:rPr lang="en-US" sz="2600" dirty="0" smtClean="0"/>
              <a:t>By submission of the bid, the contractor certifies that it does not maintain or provide for its employees any segregated facilities at any of its work sites and does not permit its employees to perform their services at any location, under its control, where segregated facilities are maintained.</a:t>
            </a:r>
          </a:p>
          <a:p>
            <a:pPr fontAlgn="auto">
              <a:lnSpc>
                <a:spcPct val="90000"/>
              </a:lnSpc>
              <a:buFont typeface="Wingdings" pitchFamily="2" charset="2"/>
              <a:buNone/>
            </a:pPr>
            <a:endParaRPr lang="en-US" sz="2600" dirty="0" smtClean="0"/>
          </a:p>
        </p:txBody>
      </p:sp>
      <p:sp>
        <p:nvSpPr>
          <p:cNvPr id="62" name="Rectangle 74"/>
          <p:cNvSpPr txBox="1">
            <a:spLocks noChangeArrowheads="1"/>
          </p:cNvSpPr>
          <p:nvPr/>
        </p:nvSpPr>
        <p:spPr>
          <a:xfrm>
            <a:off x="1905000" y="455539"/>
            <a:ext cx="69342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4400" dirty="0" smtClean="0"/>
              <a:t>Non-segregated Facilities</a:t>
            </a:r>
          </a:p>
        </p:txBody>
      </p:sp>
    </p:spTree>
    <p:extLst>
      <p:ext uri="{BB962C8B-B14F-4D97-AF65-F5344CB8AC3E}">
        <p14:creationId xmlns:p14="http://schemas.microsoft.com/office/powerpoint/2010/main" val="156258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fontScale="90000"/>
          </a:bodyPr>
          <a:lstStyle/>
          <a:p>
            <a:pPr algn="ctr"/>
            <a:r>
              <a:rPr lang="en-US" sz="6000" b="1" dirty="0" smtClean="0">
                <a:effectLst>
                  <a:outerShdw blurRad="38100" dist="38100" dir="2700000" algn="tl">
                    <a:srgbClr val="000000">
                      <a:alpha val="43137"/>
                    </a:srgbClr>
                  </a:outerShdw>
                </a:effectLst>
              </a:rPr>
              <a:t>Welcome!</a:t>
            </a:r>
            <a:endParaRPr lang="en-US" sz="6000" b="1" dirty="0">
              <a:effectLst>
                <a:outerShdw blurRad="38100" dist="38100" dir="2700000" algn="tl">
                  <a:srgbClr val="000000">
                    <a:alpha val="43137"/>
                  </a:srgbClr>
                </a:outerShdw>
              </a:effectLst>
            </a:endParaRPr>
          </a:p>
        </p:txBody>
      </p:sp>
      <p:sp>
        <p:nvSpPr>
          <p:cNvPr id="7" name="Rectangle 3"/>
          <p:cNvSpPr>
            <a:spLocks noGrp="1" noChangeArrowheads="1"/>
          </p:cNvSpPr>
          <p:nvPr>
            <p:ph idx="1"/>
          </p:nvPr>
        </p:nvSpPr>
        <p:spPr>
          <a:xfrm>
            <a:off x="685800" y="1447800"/>
            <a:ext cx="7772400" cy="5029200"/>
          </a:xfrm>
        </p:spPr>
        <p:txBody>
          <a:bodyPr>
            <a:normAutofit/>
          </a:bodyPr>
          <a:lstStyle/>
          <a:p>
            <a:pPr eaLnBrk="1" hangingPunct="1">
              <a:buClr>
                <a:schemeClr val="tx1"/>
              </a:buClr>
              <a:buNone/>
            </a:pPr>
            <a:r>
              <a:rPr lang="en-US" sz="2600" dirty="0" smtClean="0"/>
              <a:t>	</a:t>
            </a:r>
          </a:p>
          <a:p>
            <a:pPr algn="just">
              <a:buClr>
                <a:schemeClr val="tx1"/>
              </a:buClr>
              <a:buNone/>
            </a:pPr>
            <a:r>
              <a:rPr lang="en-US" sz="2600" dirty="0"/>
              <a:t> </a:t>
            </a:r>
            <a:r>
              <a:rPr lang="en-US" sz="2600" dirty="0" smtClean="0"/>
              <a:t> The following power point presentation will assist Local Government entities in meeting their Civil Rights compliance requirements.  However, it is not meant to provide an in-depth presentation of all the Civil Rights compliance requirements.  Additionally, it is not inclusive of all requirements that may need to be met on  projects per TDOT’s Local Programs Guidelines. Further information can be accessed via internet at </a:t>
            </a:r>
            <a:r>
              <a:rPr lang="en-US" sz="2800" b="1" u="sng" dirty="0" smtClean="0">
                <a:solidFill>
                  <a:srgbClr val="7030A0"/>
                </a:solidFill>
                <a:hlinkClick r:id="rId2"/>
              </a:rPr>
              <a:t>www.tn.gov/tdot/section/civil-rights</a:t>
            </a:r>
            <a:r>
              <a:rPr lang="en-US" sz="2800" b="1" u="sng" dirty="0" smtClean="0">
                <a:solidFill>
                  <a:srgbClr val="7030A0"/>
                </a:solidFill>
              </a:rPr>
              <a:t> </a:t>
            </a:r>
            <a:r>
              <a:rPr lang="en-US" sz="2600" b="1" dirty="0" smtClean="0"/>
              <a:t>or</a:t>
            </a:r>
            <a:r>
              <a:rPr lang="en-US" sz="2600" b="1" dirty="0">
                <a:solidFill>
                  <a:srgbClr val="A162D0"/>
                </a:solidFill>
              </a:rPr>
              <a:t> </a:t>
            </a:r>
            <a:r>
              <a:rPr lang="en-US" sz="2600" b="1" dirty="0" smtClean="0">
                <a:solidFill>
                  <a:srgbClr val="A162D0"/>
                </a:solidFill>
                <a:hlinkClick r:id="rId3"/>
              </a:rPr>
              <a:t>www.tn.gov/tdot/section/local-programs</a:t>
            </a:r>
            <a:endParaRPr lang="en-US" sz="2600" dirty="0" smtClean="0"/>
          </a:p>
        </p:txBody>
      </p:sp>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2</a:t>
            </a:fld>
            <a:endParaRPr lang="en-US" dirty="0"/>
          </a:p>
        </p:txBody>
      </p:sp>
    </p:spTree>
    <p:extLst>
      <p:ext uri="{BB962C8B-B14F-4D97-AF65-F5344CB8AC3E}">
        <p14:creationId xmlns:p14="http://schemas.microsoft.com/office/powerpoint/2010/main" val="422759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20</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914400" y="1846263"/>
            <a:ext cx="7772400" cy="42846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buFont typeface="Wingdings" pitchFamily="2" charset="2"/>
              <a:buNone/>
            </a:pPr>
            <a:endParaRPr lang="en-US" sz="700" smtClean="0"/>
          </a:p>
          <a:p>
            <a:pPr fontAlgn="auto">
              <a:lnSpc>
                <a:spcPct val="90000"/>
              </a:lnSpc>
              <a:spcAft>
                <a:spcPts val="0"/>
              </a:spcAft>
              <a:buFont typeface="Wingdings" pitchFamily="2" charset="2"/>
              <a:buNone/>
            </a:pPr>
            <a:r>
              <a:rPr lang="en-US" sz="2400" smtClean="0"/>
              <a:t>    </a:t>
            </a:r>
            <a:r>
              <a:rPr lang="en-US" sz="2400" b="1" smtClean="0"/>
              <a:t>Local entities shall take the necessary administrative actions including the imposition of contract sanctions and appropriate legal proceedings under any applicable state and federal law to achieve EEO on Federal-aid projects.</a:t>
            </a:r>
            <a:br>
              <a:rPr lang="en-US" sz="2400" b="1" smtClean="0"/>
            </a:br>
            <a:r>
              <a:rPr lang="en-US" sz="2700" b="1" smtClean="0"/>
              <a:t/>
            </a:r>
            <a:br>
              <a:rPr lang="en-US" sz="2700" b="1" smtClean="0"/>
            </a:br>
            <a:r>
              <a:rPr lang="en-US" sz="1800" i="1" smtClean="0"/>
              <a:t>Per Section 22(a) of the Federal-Aid Highway Act of 1968</a:t>
            </a:r>
            <a:endParaRPr lang="en-US" sz="1800" i="1" dirty="0" smtClean="0"/>
          </a:p>
        </p:txBody>
      </p:sp>
      <p:pic>
        <p:nvPicPr>
          <p:cNvPr id="7" name="Picture 3" descr="MCBD06882_0000[1]"/>
          <p:cNvPicPr>
            <a:picLocks noChangeAspect="1" noChangeArrowheads="1"/>
          </p:cNvPicPr>
          <p:nvPr/>
        </p:nvPicPr>
        <p:blipFill>
          <a:blip r:embed="rId2" cstate="print"/>
          <a:srcRect/>
          <a:stretch>
            <a:fillRect/>
          </a:stretch>
        </p:blipFill>
        <p:spPr bwMode="auto">
          <a:xfrm>
            <a:off x="2992438" y="304800"/>
            <a:ext cx="2746375" cy="1889125"/>
          </a:xfrm>
          <a:prstGeom prst="rect">
            <a:avLst/>
          </a:prstGeom>
          <a:noFill/>
          <a:ln w="9525">
            <a:noFill/>
            <a:miter lim="800000"/>
            <a:headEnd/>
            <a:tailEnd/>
          </a:ln>
        </p:spPr>
      </p:pic>
    </p:spTree>
    <p:extLst>
      <p:ext uri="{BB962C8B-B14F-4D97-AF65-F5344CB8AC3E}">
        <p14:creationId xmlns:p14="http://schemas.microsoft.com/office/powerpoint/2010/main" val="118169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21</a:t>
            </a:fld>
            <a:endParaRPr lang="en-US"/>
          </a:p>
        </p:txBody>
      </p:sp>
      <p:sp>
        <p:nvSpPr>
          <p:cNvPr id="495631" name="WordArt 15"/>
          <p:cNvSpPr>
            <a:spLocks noChangeArrowheads="1" noChangeShapeType="1" noTextEdit="1"/>
          </p:cNvSpPr>
          <p:nvPr/>
        </p:nvSpPr>
        <p:spPr bwMode="auto">
          <a:xfrm>
            <a:off x="1447800" y="5257800"/>
            <a:ext cx="6515100" cy="638175"/>
          </a:xfrm>
          <a:prstGeom prst="rect">
            <a:avLst/>
          </a:prstGeom>
        </p:spPr>
        <p:txBody>
          <a:bodyPr wrap="none" fromWordArt="1">
            <a:prstTxWarp prst="textDoubleWave1">
              <a:avLst>
                <a:gd name="adj1" fmla="val 6500"/>
                <a:gd name="adj2" fmla="val 0"/>
              </a:avLst>
            </a:prstTxWarp>
            <a:scene3d>
              <a:camera prst="legacyPerspectiveBottom">
                <a:rot lat="899998" lon="21299996" rev="0"/>
              </a:camera>
              <a:lightRig rig="legacyNormal3" dir="l"/>
            </a:scene3d>
            <a:sp3d extrusionH="303200" prstMaterial="legacyPlastic">
              <a:extrusionClr>
                <a:schemeClr val="tx2"/>
              </a:extrusionClr>
            </a:sp3d>
          </a:bodyPr>
          <a:lstStyle/>
          <a:p>
            <a:r>
              <a:rPr lang="en-US" sz="3600" kern="10" spc="-360" dirty="0">
                <a:ln w="9525">
                  <a:round/>
                  <a:headEnd/>
                  <a:tailEnd/>
                </a:ln>
                <a:solidFill>
                  <a:schemeClr val="tx1">
                    <a:alpha val="92155"/>
                  </a:schemeClr>
                </a:solidFill>
                <a:latin typeface="Gill Sans MT"/>
              </a:rPr>
              <a:t>Title VI of the Civil Rights Act of 1964</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81225" y="1168080"/>
            <a:ext cx="5048250" cy="392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95631"/>
                                        </p:tgtEl>
                                        <p:attrNameLst>
                                          <p:attrName>style.visibility</p:attrName>
                                        </p:attrNameLst>
                                      </p:cBhvr>
                                      <p:to>
                                        <p:strVal val="visible"/>
                                      </p:to>
                                    </p:set>
                                    <p:anim calcmode="lin" valueType="num">
                                      <p:cBhvr>
                                        <p:cTn id="7" dur="5000" fill="hold"/>
                                        <p:tgtEl>
                                          <p:spTgt spid="495631"/>
                                        </p:tgtEl>
                                        <p:attrNameLst>
                                          <p:attrName>ppt_w</p:attrName>
                                        </p:attrNameLst>
                                      </p:cBhvr>
                                      <p:tavLst>
                                        <p:tav tm="0">
                                          <p:val>
                                            <p:fltVal val="0"/>
                                          </p:val>
                                        </p:tav>
                                        <p:tav tm="100000">
                                          <p:val>
                                            <p:strVal val="#ppt_w"/>
                                          </p:val>
                                        </p:tav>
                                      </p:tavLst>
                                    </p:anim>
                                    <p:anim calcmode="lin" valueType="num">
                                      <p:cBhvr>
                                        <p:cTn id="8" dur="5000" fill="hold"/>
                                        <p:tgtEl>
                                          <p:spTgt spid="495631"/>
                                        </p:tgtEl>
                                        <p:attrNameLst>
                                          <p:attrName>ppt_h</p:attrName>
                                        </p:attrNameLst>
                                      </p:cBhvr>
                                      <p:tavLst>
                                        <p:tav tm="0">
                                          <p:val>
                                            <p:fltVal val="0"/>
                                          </p:val>
                                        </p:tav>
                                        <p:tav tm="100000">
                                          <p:val>
                                            <p:strVal val="#ppt_h"/>
                                          </p:val>
                                        </p:tav>
                                      </p:tavLst>
                                    </p:anim>
                                    <p:anim calcmode="lin" valueType="num">
                                      <p:cBhvr>
                                        <p:cTn id="9" dur="5000" fill="hold"/>
                                        <p:tgtEl>
                                          <p:spTgt spid="495631"/>
                                        </p:tgtEl>
                                        <p:attrNameLst>
                                          <p:attrName>ppt_x</p:attrName>
                                        </p:attrNameLst>
                                      </p:cBhvr>
                                      <p:tavLst>
                                        <p:tav tm="0">
                                          <p:val>
                                            <p:fltVal val="0.5"/>
                                          </p:val>
                                        </p:tav>
                                        <p:tav tm="100000">
                                          <p:val>
                                            <p:strVal val="#ppt_x"/>
                                          </p:val>
                                        </p:tav>
                                      </p:tavLst>
                                    </p:anim>
                                    <p:anim calcmode="lin" valueType="num">
                                      <p:cBhvr>
                                        <p:cTn id="10" dur="5000" fill="hold"/>
                                        <p:tgtEl>
                                          <p:spTgt spid="495631"/>
                                        </p:tgtEl>
                                        <p:attrNameLst>
                                          <p:attrName>ppt_y</p:attrName>
                                        </p:attrNameLst>
                                      </p:cBhvr>
                                      <p:tavLst>
                                        <p:tav tm="0">
                                          <p:val>
                                            <p:fltVal val="0.5"/>
                                          </p:val>
                                        </p:tav>
                                        <p:tav tm="100000">
                                          <p:val>
                                            <p:strVal val="#ppt_y"/>
                                          </p:val>
                                        </p:tav>
                                      </p:tavLst>
                                    </p:anim>
                                  </p:childTnLst>
                                </p:cTn>
                              </p:par>
                              <p:par>
                                <p:cTn id="11" presetID="19" presetClass="emph" presetSubtype="0" repeatCount="indefinite" fill="hold" grpId="1" nodeType="withEffect">
                                  <p:stCondLst>
                                    <p:cond delay="0"/>
                                  </p:stCondLst>
                                  <p:childTnLst>
                                    <p:animClr clrSpc="rgb" dir="cw">
                                      <p:cBhvr override="childStyle">
                                        <p:cTn id="12" dur="2000" fill="hold"/>
                                        <p:tgtEl>
                                          <p:spTgt spid="495631"/>
                                        </p:tgtEl>
                                        <p:attrNameLst>
                                          <p:attrName>style.color</p:attrName>
                                        </p:attrNameLst>
                                      </p:cBhvr>
                                      <p:to>
                                        <a:srgbClr val="FF0000"/>
                                      </p:to>
                                    </p:animClr>
                                    <p:animClr clrSpc="rgb" dir="cw">
                                      <p:cBhvr>
                                        <p:cTn id="13" dur="2000" fill="hold"/>
                                        <p:tgtEl>
                                          <p:spTgt spid="495631"/>
                                        </p:tgtEl>
                                        <p:attrNameLst>
                                          <p:attrName>fillcolor</p:attrName>
                                        </p:attrNameLst>
                                      </p:cBhvr>
                                      <p:to>
                                        <a:srgbClr val="FF0000"/>
                                      </p:to>
                                    </p:animClr>
                                    <p:set>
                                      <p:cBhvr>
                                        <p:cTn id="14" dur="2000" fill="hold"/>
                                        <p:tgtEl>
                                          <p:spTgt spid="495631"/>
                                        </p:tgtEl>
                                        <p:attrNameLst>
                                          <p:attrName>fill.type</p:attrName>
                                        </p:attrNameLst>
                                      </p:cBhvr>
                                      <p:to>
                                        <p:strVal val="solid"/>
                                      </p:to>
                                    </p:set>
                                    <p:set>
                                      <p:cBhvr>
                                        <p:cTn id="15" dur="2000" fill="hold"/>
                                        <p:tgtEl>
                                          <p:spTgt spid="4956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1" grpId="0"/>
      <p:bldP spid="49563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22</a:t>
            </a:fld>
            <a:endParaRPr lang="en-US"/>
          </a:p>
        </p:txBody>
      </p:sp>
      <p:sp>
        <p:nvSpPr>
          <p:cNvPr id="5" name="Rectangle 2"/>
          <p:cNvSpPr txBox="1">
            <a:spLocks noRot="1" noChangeArrowheads="1"/>
          </p:cNvSpPr>
          <p:nvPr/>
        </p:nvSpPr>
        <p:spPr>
          <a:xfrm>
            <a:off x="3000375" y="304800"/>
            <a:ext cx="3276600" cy="914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b="1" smtClean="0"/>
              <a:t>Purpose</a:t>
            </a:r>
            <a:endParaRPr lang="en-US" sz="4800" b="1" dirty="0" smtClean="0"/>
          </a:p>
        </p:txBody>
      </p:sp>
      <p:pic>
        <p:nvPicPr>
          <p:cNvPr id="6" name="Picture 4" descr="animation"/>
          <p:cNvPicPr>
            <a:picLocks noChangeAspect="1" noChangeArrowheads="1"/>
          </p:cNvPicPr>
          <p:nvPr/>
        </p:nvPicPr>
        <p:blipFill>
          <a:blip r:embed="rId3" cstate="print"/>
          <a:srcRect/>
          <a:stretch>
            <a:fillRect/>
          </a:stretch>
        </p:blipFill>
        <p:spPr bwMode="auto">
          <a:xfrm>
            <a:off x="333375" y="4572000"/>
            <a:ext cx="8458200" cy="1011238"/>
          </a:xfrm>
          <a:prstGeom prst="rect">
            <a:avLst/>
          </a:prstGeom>
          <a:noFill/>
          <a:ln w="9525">
            <a:noFill/>
            <a:miter lim="800000"/>
            <a:headEnd/>
            <a:tailEnd/>
          </a:ln>
        </p:spPr>
      </p:pic>
      <p:sp>
        <p:nvSpPr>
          <p:cNvPr id="7" name="Text Box 5" descr="busroadeo2000"/>
          <p:cNvSpPr txBox="1">
            <a:spLocks noChangeArrowheads="1"/>
          </p:cNvSpPr>
          <p:nvPr/>
        </p:nvSpPr>
        <p:spPr bwMode="auto">
          <a:xfrm>
            <a:off x="600075" y="1447799"/>
            <a:ext cx="7924800" cy="2554545"/>
          </a:xfrm>
          <a:prstGeom prst="rect">
            <a:avLst/>
          </a:prstGeom>
          <a:noFill/>
          <a:ln w="34925" algn="ctr">
            <a:noFill/>
            <a:miter lim="800000"/>
            <a:headEnd/>
            <a:tailEnd/>
          </a:ln>
          <a:effectLst>
            <a:outerShdw dist="38100" dir="5400000" algn="ctr" rotWithShape="0">
              <a:schemeClr val="bg2">
                <a:alpha val="50000"/>
              </a:schemeClr>
            </a:outerShdw>
          </a:effectLst>
        </p:spPr>
        <p:txBody>
          <a:bodyPr>
            <a:spAutoFit/>
          </a:bodyPr>
          <a:lstStyle/>
          <a:p>
            <a:pPr algn="l">
              <a:defRPr/>
            </a:pPr>
            <a:r>
              <a:rPr lang="en-US" sz="3200" dirty="0">
                <a:latin typeface="+mn-lt"/>
              </a:rPr>
              <a:t>The</a:t>
            </a:r>
            <a:r>
              <a:rPr lang="en-US" sz="2400" dirty="0">
                <a:latin typeface="+mn-lt"/>
              </a:rPr>
              <a:t> </a:t>
            </a:r>
            <a:r>
              <a:rPr lang="en-US" sz="3200" dirty="0">
                <a:latin typeface="+mn-lt"/>
              </a:rPr>
              <a:t>purpose of the Title VI Program is to plan, implement and provide guidance to prevent discrimination in federal aid programs and activities. </a:t>
            </a:r>
          </a:p>
          <a:p>
            <a:pPr algn="l">
              <a:defRPr/>
            </a:pPr>
            <a:endParaRPr lang="en-US" sz="3200" dirty="0">
              <a:latin typeface="+mn-lt"/>
            </a:endParaRPr>
          </a:p>
        </p:txBody>
      </p:sp>
    </p:spTree>
    <p:extLst>
      <p:ext uri="{BB962C8B-B14F-4D97-AF65-F5344CB8AC3E}">
        <p14:creationId xmlns:p14="http://schemas.microsoft.com/office/powerpoint/2010/main" val="137936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23</a:t>
            </a:fld>
            <a:endParaRPr lang="en-US"/>
          </a:p>
        </p:txBody>
      </p:sp>
      <p:sp>
        <p:nvSpPr>
          <p:cNvPr id="8" name="Rectangle 2"/>
          <p:cNvSpPr txBox="1">
            <a:spLocks noRot="1" noChangeArrowheads="1"/>
          </p:cNvSpPr>
          <p:nvPr/>
        </p:nvSpPr>
        <p:spPr>
          <a:xfrm>
            <a:off x="457200" y="228600"/>
            <a:ext cx="8385175"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smtClean="0"/>
              <a:t>Federal Law</a:t>
            </a:r>
            <a:r>
              <a:rPr lang="en-US" sz="3200" smtClean="0"/>
              <a:t/>
            </a:r>
            <a:br>
              <a:rPr lang="en-US" sz="3200" smtClean="0"/>
            </a:br>
            <a:r>
              <a:rPr lang="en-US" sz="2400" smtClean="0"/>
              <a:t>Title VI is codified at 42 U.S.C. § 2000d, </a:t>
            </a:r>
            <a:r>
              <a:rPr lang="en-US" sz="2400" i="1" smtClean="0"/>
              <a:t>et seq.. </a:t>
            </a:r>
            <a:endParaRPr lang="en-US" sz="2400" dirty="0" smtClean="0"/>
          </a:p>
        </p:txBody>
      </p:sp>
      <p:sp>
        <p:nvSpPr>
          <p:cNvPr id="9" name="Rectangle 3"/>
          <p:cNvSpPr txBox="1">
            <a:spLocks noRot="1" noChangeArrowheads="1"/>
          </p:cNvSpPr>
          <p:nvPr/>
        </p:nvSpPr>
        <p:spPr>
          <a:xfrm>
            <a:off x="381000" y="1600200"/>
            <a:ext cx="6705600" cy="4953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sz="2400" b="1" smtClean="0"/>
              <a:t>No person in the  United States shall, on the grounds of race, color, or national origin, be excluded from participation in, be denied the benefits of, or be subjected to discrimination under any program or activity receiving Federal financial assistance</a:t>
            </a:r>
            <a:r>
              <a:rPr lang="en-US" sz="2400" smtClean="0"/>
              <a:t>.  </a:t>
            </a:r>
          </a:p>
          <a:p>
            <a:pPr fontAlgn="auto">
              <a:spcAft>
                <a:spcPts val="0"/>
              </a:spcAft>
              <a:buFont typeface="Wingdings" pitchFamily="2" charset="2"/>
              <a:buNone/>
              <a:defRPr/>
            </a:pPr>
            <a:r>
              <a:rPr lang="en-US" sz="2400" b="1" smtClean="0"/>
              <a:t>	</a:t>
            </a:r>
            <a:r>
              <a:rPr lang="en-US" sz="2400" b="1" i="1" smtClean="0">
                <a:solidFill>
                  <a:schemeClr val="hlink"/>
                </a:solidFill>
              </a:rPr>
              <a:t>You must take proactive steps to assure that this type of discrimination does not occur.</a:t>
            </a:r>
            <a:endParaRPr lang="en-US" sz="2400" b="1" i="1" dirty="0" smtClean="0">
              <a:solidFill>
                <a:schemeClr val="hlink"/>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3202707221"/>
              </p:ext>
            </p:extLst>
          </p:nvPr>
        </p:nvGraphicFramePr>
        <p:xfrm>
          <a:off x="7010400" y="1828800"/>
          <a:ext cx="1898650" cy="3468688"/>
        </p:xfrm>
        <a:graphic>
          <a:graphicData uri="http://schemas.openxmlformats.org/presentationml/2006/ole">
            <mc:AlternateContent xmlns:mc="http://schemas.openxmlformats.org/markup-compatibility/2006">
              <mc:Choice xmlns:v="urn:schemas-microsoft-com:vml" Requires="v">
                <p:oleObj spid="_x0000_s5130" name="Clip" r:id="rId4" imgW="1899360" imgH="3468960" progId="">
                  <p:embed/>
                </p:oleObj>
              </mc:Choice>
              <mc:Fallback>
                <p:oleObj name="Clip" r:id="rId4" imgW="1899360" imgH="3468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828800"/>
                        <a:ext cx="1898650"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522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2" presetClass="entr" presetSubtype="8"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slide(fromLeft)">
                                      <p:cBhvr>
                                        <p:cTn id="10" dur="500"/>
                                        <p:tgtEl>
                                          <p:spTgt spid="9">
                                            <p:txEl>
                                              <p:pRg st="0" end="0"/>
                                            </p:txEl>
                                          </p:spTgt>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slide(fromLeft)">
                                      <p:cBhvr>
                                        <p:cTn id="14" dur="500"/>
                                        <p:tgtEl>
                                          <p:spTgt spid="9">
                                            <p:txEl>
                                              <p:pRg st="1" end="1"/>
                                            </p:txEl>
                                          </p:spTgt>
                                        </p:tgtEl>
                                      </p:cBhvr>
                                    </p:animEffect>
                                  </p:childTnLst>
                                </p:cTn>
                              </p:par>
                            </p:childTnLst>
                          </p:cTn>
                        </p:par>
                        <p:par>
                          <p:cTn id="15" fill="hold">
                            <p:stCondLst>
                              <p:cond delay="1500"/>
                            </p:stCondLst>
                            <p:childTnLst>
                              <p:par>
                                <p:cTn id="16" presetID="2" presetClass="entr" presetSubtype="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24</a:t>
            </a:fld>
            <a:endParaRPr lang="en-US"/>
          </a:p>
        </p:txBody>
      </p:sp>
      <p:sp>
        <p:nvSpPr>
          <p:cNvPr id="6" name="Rectangle 2"/>
          <p:cNvSpPr txBox="1">
            <a:spLocks noRot="1" noChangeArrowheads="1"/>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smtClean="0"/>
              <a:t>Federal Requirements</a:t>
            </a:r>
            <a:endParaRPr lang="en-US" sz="4000" b="1" dirty="0" smtClean="0"/>
          </a:p>
        </p:txBody>
      </p:sp>
      <p:sp>
        <p:nvSpPr>
          <p:cNvPr id="7" name="Rectangle 3"/>
          <p:cNvSpPr txBox="1">
            <a:spLocks noRot="1" noChangeArrowheads="1"/>
          </p:cNvSpPr>
          <p:nvPr/>
        </p:nvSpPr>
        <p:spPr>
          <a:xfrm>
            <a:off x="304800" y="1676400"/>
            <a:ext cx="50292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b="1" smtClean="0"/>
              <a:t>23 CFR 200 </a:t>
            </a:r>
            <a:r>
              <a:rPr lang="en-US" sz="2000" b="1" smtClean="0"/>
              <a:t>(FHWA)</a:t>
            </a:r>
          </a:p>
          <a:p>
            <a:pPr lvl="1" fontAlgn="auto">
              <a:spcAft>
                <a:spcPts val="0"/>
              </a:spcAft>
              <a:buClr>
                <a:schemeClr val="tx1"/>
              </a:buClr>
              <a:buSzPct val="65000"/>
              <a:buFont typeface="Arial" panose="020B0604020202020204" pitchFamily="34" charset="0"/>
              <a:buChar char="•"/>
              <a:defRPr/>
            </a:pPr>
            <a:r>
              <a:rPr lang="en-US" sz="2000" b="1" smtClean="0"/>
              <a:t>Title VI Program &amp; Related Statutes</a:t>
            </a:r>
          </a:p>
          <a:p>
            <a:pPr lvl="1" fontAlgn="auto">
              <a:spcAft>
                <a:spcPts val="0"/>
              </a:spcAft>
              <a:buClr>
                <a:schemeClr val="tx1"/>
              </a:buClr>
              <a:buSzPct val="65000"/>
              <a:buFont typeface="Arial" panose="020B0604020202020204" pitchFamily="34" charset="0"/>
              <a:buChar char="•"/>
              <a:defRPr/>
            </a:pPr>
            <a:r>
              <a:rPr lang="en-US" sz="2000" b="1" smtClean="0"/>
              <a:t>No discrimination based on Sex </a:t>
            </a:r>
          </a:p>
          <a:p>
            <a:pPr marL="628650" lvl="2" indent="-285750" fontAlgn="auto">
              <a:spcAft>
                <a:spcPts val="0"/>
              </a:spcAft>
              <a:buClr>
                <a:schemeClr val="tx1"/>
              </a:buClr>
              <a:buSzPct val="65000"/>
              <a:defRPr/>
            </a:pPr>
            <a:r>
              <a:rPr lang="en-US" sz="2000" b="1" smtClean="0"/>
              <a:t>(Federal Highway Act of 1973)</a:t>
            </a:r>
          </a:p>
          <a:p>
            <a:pPr lvl="1" fontAlgn="auto">
              <a:spcAft>
                <a:spcPts val="0"/>
              </a:spcAft>
              <a:buClr>
                <a:schemeClr val="tx1"/>
              </a:buClr>
              <a:buSzPct val="65000"/>
              <a:buFont typeface="Arial" panose="020B0604020202020204" pitchFamily="34" charset="0"/>
              <a:buChar char="•"/>
              <a:defRPr/>
            </a:pPr>
            <a:r>
              <a:rPr lang="en-US" sz="2000" b="1" smtClean="0"/>
              <a:t>Trained personnel in compliance investigations</a:t>
            </a:r>
          </a:p>
          <a:p>
            <a:pPr lvl="1" fontAlgn="auto">
              <a:spcAft>
                <a:spcPts val="0"/>
              </a:spcAft>
              <a:buClr>
                <a:schemeClr val="tx1"/>
              </a:buClr>
              <a:buSzPct val="65000"/>
              <a:buFont typeface="Arial" panose="020B0604020202020204" pitchFamily="34" charset="0"/>
              <a:buChar char="•"/>
              <a:defRPr/>
            </a:pPr>
            <a:r>
              <a:rPr lang="en-US" sz="2000" b="1" smtClean="0"/>
              <a:t>Title VI reviews of consultants &amp; contractors</a:t>
            </a:r>
          </a:p>
          <a:p>
            <a:pPr lvl="1" fontAlgn="auto">
              <a:spcAft>
                <a:spcPts val="0"/>
              </a:spcAft>
              <a:buClr>
                <a:schemeClr val="tx1"/>
              </a:buClr>
              <a:buSzPct val="65000"/>
              <a:buFont typeface="Arial" panose="020B0604020202020204" pitchFamily="34" charset="0"/>
              <a:buChar char="•"/>
              <a:defRPr/>
            </a:pPr>
            <a:r>
              <a:rPr lang="en-US" sz="2000" b="1" smtClean="0"/>
              <a:t>Develop Title VI information for the general public and in languages other than English</a:t>
            </a:r>
          </a:p>
          <a:p>
            <a:pPr lvl="1" fontAlgn="auto">
              <a:spcAft>
                <a:spcPts val="0"/>
              </a:spcAft>
              <a:buClr>
                <a:schemeClr val="tx1"/>
              </a:buClr>
              <a:buSzPct val="65000"/>
              <a:buFont typeface="Arial" panose="020B0604020202020204" pitchFamily="34" charset="0"/>
              <a:buChar char="•"/>
              <a:defRPr/>
            </a:pPr>
            <a:r>
              <a:rPr lang="en-US" sz="2000" b="1" smtClean="0"/>
              <a:t>Establish procedures to identify &amp; eliminate discrimination</a:t>
            </a:r>
          </a:p>
          <a:p>
            <a:pPr lvl="1" fontAlgn="auto">
              <a:spcAft>
                <a:spcPts val="0"/>
              </a:spcAft>
              <a:buClr>
                <a:srgbClr val="0000FF"/>
              </a:buClr>
              <a:buFont typeface="Wingdings" pitchFamily="2" charset="2"/>
              <a:buChar char="§"/>
              <a:defRPr/>
            </a:pPr>
            <a:endParaRPr lang="en-US" sz="2000" b="1" smtClean="0"/>
          </a:p>
          <a:p>
            <a:pPr marL="704088" lvl="2" indent="0" fontAlgn="auto">
              <a:spcAft>
                <a:spcPts val="0"/>
              </a:spcAft>
              <a:buClr>
                <a:srgbClr val="FF0000"/>
              </a:buClr>
              <a:buFont typeface="Arial" panose="020B0604020202020204" pitchFamily="34" charset="0"/>
              <a:buNone/>
              <a:defRPr/>
            </a:pPr>
            <a:endParaRPr lang="en-US" sz="2000" b="1" smtClean="0"/>
          </a:p>
          <a:p>
            <a:pPr marL="704088" lvl="2" indent="0" fontAlgn="auto">
              <a:spcAft>
                <a:spcPts val="0"/>
              </a:spcAft>
              <a:buClr>
                <a:srgbClr val="FF0000"/>
              </a:buClr>
              <a:buFont typeface="Arial" panose="020B0604020202020204" pitchFamily="34" charset="0"/>
              <a:buNone/>
              <a:defRPr/>
            </a:pPr>
            <a:endParaRPr lang="en-US" sz="2000" b="1" dirty="0" smtClean="0"/>
          </a:p>
        </p:txBody>
      </p:sp>
      <p:graphicFrame>
        <p:nvGraphicFramePr>
          <p:cNvPr id="11" name="Object 4"/>
          <p:cNvGraphicFramePr>
            <a:graphicFrameLocks noChangeAspect="1"/>
          </p:cNvGraphicFramePr>
          <p:nvPr>
            <p:extLst>
              <p:ext uri="{D42A27DB-BD31-4B8C-83A1-F6EECF244321}">
                <p14:modId xmlns:p14="http://schemas.microsoft.com/office/powerpoint/2010/main" val="4292045123"/>
              </p:ext>
            </p:extLst>
          </p:nvPr>
        </p:nvGraphicFramePr>
        <p:xfrm>
          <a:off x="5562600" y="1447800"/>
          <a:ext cx="2779713" cy="4192588"/>
        </p:xfrm>
        <a:graphic>
          <a:graphicData uri="http://schemas.openxmlformats.org/presentationml/2006/ole">
            <mc:AlternateContent xmlns:mc="http://schemas.openxmlformats.org/markup-compatibility/2006">
              <mc:Choice xmlns:v="urn:schemas-microsoft-com:vml" Requires="v">
                <p:oleObj spid="_x0000_s6154" name="Clip" r:id="rId4" imgW="3790476" imgH="5714286" progId="">
                  <p:embed/>
                </p:oleObj>
              </mc:Choice>
              <mc:Fallback>
                <p:oleObj name="Clip" r:id="rId4" imgW="3790476" imgH="57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2779713"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96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2" presetClass="entr" presetSubtype="12"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additive="base">
                                        <p:cTn id="10"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additive="base">
                                        <p:cTn id="30"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additive="base">
                                        <p:cTn id="34"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 calcmode="lin" valueType="num">
                                      <p:cBhvr additive="base">
                                        <p:cTn id="38"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25</a:t>
            </a:fld>
            <a:endParaRPr lang="en-US"/>
          </a:p>
        </p:txBody>
      </p:sp>
      <p:sp>
        <p:nvSpPr>
          <p:cNvPr id="3" name="Rectangle 2"/>
          <p:cNvSpPr txBox="1">
            <a:spLocks noRot="1" noChangeArrowheads="1"/>
          </p:cNvSpPr>
          <p:nvPr/>
        </p:nvSpPr>
        <p:spPr>
          <a:xfrm>
            <a:off x="457200" y="244475"/>
            <a:ext cx="8385175" cy="9921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smtClean="0"/>
              <a:t>Federal Requirements continued:</a:t>
            </a:r>
            <a:endParaRPr lang="en-US" sz="4000" b="1" dirty="0" smtClean="0"/>
          </a:p>
        </p:txBody>
      </p:sp>
      <p:sp>
        <p:nvSpPr>
          <p:cNvPr id="4" name="Rectangle 3"/>
          <p:cNvSpPr txBox="1">
            <a:spLocks noRot="1" noChangeArrowheads="1"/>
          </p:cNvSpPr>
          <p:nvPr/>
        </p:nvSpPr>
        <p:spPr>
          <a:xfrm>
            <a:off x="762000" y="1219200"/>
            <a:ext cx="76962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0000FF"/>
              </a:buClr>
              <a:buFont typeface="Arial" panose="020B0604020202020204" pitchFamily="34" charset="0"/>
              <a:buNone/>
              <a:defRPr/>
            </a:pPr>
            <a:r>
              <a:rPr lang="en-US" b="1" smtClean="0"/>
              <a:t>49 CFR 21 </a:t>
            </a:r>
            <a:r>
              <a:rPr lang="en-US" sz="1800" b="1" smtClean="0"/>
              <a:t>(USDOT)</a:t>
            </a:r>
            <a:r>
              <a:rPr lang="en-US" b="1" smtClean="0"/>
              <a:t> - Nondiscrimination in Federally Assisted Programs</a:t>
            </a:r>
          </a:p>
          <a:p>
            <a:pPr lvl="1" fontAlgn="auto">
              <a:spcAft>
                <a:spcPts val="0"/>
              </a:spcAft>
              <a:buClr>
                <a:schemeClr val="tx1"/>
              </a:buClr>
              <a:buFont typeface="Arial" panose="020B0604020202020204" pitchFamily="34" charset="0"/>
              <a:buChar char="•"/>
              <a:defRPr/>
            </a:pPr>
            <a:r>
              <a:rPr lang="en-US" sz="2000" b="1" smtClean="0"/>
              <a:t>Federal-aid contractors may not discriminate in selection &amp; retention of first-tier subcontractors</a:t>
            </a:r>
          </a:p>
          <a:p>
            <a:pPr lvl="1" fontAlgn="auto">
              <a:spcAft>
                <a:spcPts val="0"/>
              </a:spcAft>
              <a:buClr>
                <a:schemeClr val="tx1"/>
              </a:buClr>
              <a:buFont typeface="Arial" panose="020B0604020202020204" pitchFamily="34" charset="0"/>
              <a:buChar char="•"/>
              <a:defRPr/>
            </a:pPr>
            <a:r>
              <a:rPr lang="en-US" sz="2000" b="1" smtClean="0"/>
              <a:t>First-tier subcontractors may not discriminate in the selection &amp; retention of second-tier subcontractors who participate in Federal-Aid Highway construction</a:t>
            </a:r>
          </a:p>
          <a:p>
            <a:pPr lvl="1" fontAlgn="auto">
              <a:spcAft>
                <a:spcPts val="0"/>
              </a:spcAft>
              <a:buClr>
                <a:schemeClr val="tx1"/>
              </a:buClr>
              <a:buFont typeface="Arial" panose="020B0604020202020204" pitchFamily="34" charset="0"/>
              <a:buChar char="•"/>
              <a:defRPr/>
            </a:pPr>
            <a:r>
              <a:rPr lang="en-US" sz="2000" b="1" smtClean="0"/>
              <a:t>Contractors and subcontractors cannot discriminate in their employment practices in connection with highway construction projects or projects assisted by Federal Highway Administration</a:t>
            </a:r>
            <a:endParaRPr lang="en-US" sz="2000" b="1" dirty="0" smtClean="0"/>
          </a:p>
        </p:txBody>
      </p:sp>
    </p:spTree>
    <p:extLst>
      <p:ext uri="{BB962C8B-B14F-4D97-AF65-F5344CB8AC3E}">
        <p14:creationId xmlns:p14="http://schemas.microsoft.com/office/powerpoint/2010/main" val="246600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3"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26</a:t>
            </a:fld>
            <a:endParaRPr lang="en-US"/>
          </a:p>
        </p:txBody>
      </p:sp>
      <p:sp>
        <p:nvSpPr>
          <p:cNvPr id="3" name="Rectangle 2"/>
          <p:cNvSpPr txBox="1">
            <a:spLocks noRot="1" noChangeArrowheads="1"/>
          </p:cNvSpPr>
          <p:nvPr/>
        </p:nvSpPr>
        <p:spPr>
          <a:xfrm>
            <a:off x="457200" y="381000"/>
            <a:ext cx="8686800" cy="9921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smtClean="0"/>
              <a:t>Responsibilities of the Locally Managed Program Administrator</a:t>
            </a:r>
            <a:endParaRPr lang="en-US" sz="3200" b="1" dirty="0" smtClean="0"/>
          </a:p>
        </p:txBody>
      </p:sp>
      <p:sp>
        <p:nvSpPr>
          <p:cNvPr id="4" name="Rectangle 3"/>
          <p:cNvSpPr txBox="1">
            <a:spLocks noRot="1" noChangeArrowheads="1"/>
          </p:cNvSpPr>
          <p:nvPr/>
        </p:nvSpPr>
        <p:spPr>
          <a:xfrm>
            <a:off x="685800" y="1295400"/>
            <a:ext cx="76962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b="1" smtClean="0"/>
              <a:t>Appoint a Title VI Coordinator</a:t>
            </a:r>
          </a:p>
          <a:p>
            <a:pPr lvl="1" fontAlgn="auto">
              <a:spcAft>
                <a:spcPts val="0"/>
              </a:spcAft>
              <a:buClr>
                <a:schemeClr val="tx1"/>
              </a:buClr>
              <a:buFont typeface="Wingdings" pitchFamily="2" charset="2"/>
              <a:buChar char="§"/>
              <a:defRPr/>
            </a:pPr>
            <a:r>
              <a:rPr lang="en-US" sz="3200" b="1" smtClean="0"/>
              <a:t>Have access to top level official</a:t>
            </a:r>
          </a:p>
          <a:p>
            <a:pPr lvl="1" fontAlgn="auto">
              <a:spcAft>
                <a:spcPts val="0"/>
              </a:spcAft>
              <a:buClr>
                <a:schemeClr val="tx1"/>
              </a:buClr>
              <a:buFont typeface="Wingdings" pitchFamily="2" charset="2"/>
              <a:buChar char="§"/>
              <a:defRPr/>
            </a:pPr>
            <a:r>
              <a:rPr lang="en-US" sz="3200" b="1" smtClean="0"/>
              <a:t>Organizational Chart</a:t>
            </a:r>
          </a:p>
          <a:p>
            <a:pPr lvl="1" fontAlgn="auto">
              <a:spcAft>
                <a:spcPts val="0"/>
              </a:spcAft>
              <a:buClr>
                <a:schemeClr val="tx1"/>
              </a:buClr>
              <a:buFont typeface="Wingdings" pitchFamily="2" charset="2"/>
              <a:buChar char="§"/>
              <a:defRPr/>
            </a:pPr>
            <a:r>
              <a:rPr lang="en-US" sz="3200" b="1" smtClean="0"/>
              <a:t>Attend Training   </a:t>
            </a:r>
          </a:p>
          <a:p>
            <a:pPr fontAlgn="auto">
              <a:spcAft>
                <a:spcPts val="0"/>
              </a:spcAft>
              <a:buClr>
                <a:schemeClr val="tx1"/>
              </a:buClr>
              <a:buFont typeface="Wingdings" pitchFamily="2" charset="2"/>
              <a:buNone/>
              <a:defRPr/>
            </a:pPr>
            <a:endParaRPr lang="en-US" dirty="0" smtClean="0"/>
          </a:p>
        </p:txBody>
      </p:sp>
      <p:pic>
        <p:nvPicPr>
          <p:cNvPr id="5" name="Picture 4" descr="AG00293_"/>
          <p:cNvPicPr>
            <a:picLocks noChangeAspect="1" noChangeArrowheads="1" noCrop="1"/>
          </p:cNvPicPr>
          <p:nvPr/>
        </p:nvPicPr>
        <p:blipFill>
          <a:blip r:embed="rId3" cstate="print"/>
          <a:srcRect/>
          <a:stretch>
            <a:fillRect/>
          </a:stretch>
        </p:blipFill>
        <p:spPr bwMode="auto">
          <a:xfrm>
            <a:off x="6019800" y="3505199"/>
            <a:ext cx="1563687" cy="2200275"/>
          </a:xfrm>
          <a:prstGeom prst="rect">
            <a:avLst/>
          </a:prstGeom>
          <a:noFill/>
          <a:ln w="9525">
            <a:noFill/>
            <a:miter lim="800000"/>
            <a:headEnd/>
            <a:tailEnd/>
          </a:ln>
        </p:spPr>
      </p:pic>
    </p:spTree>
    <p:extLst>
      <p:ext uri="{BB962C8B-B14F-4D97-AF65-F5344CB8AC3E}">
        <p14:creationId xmlns:p14="http://schemas.microsoft.com/office/powerpoint/2010/main" val="140482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3"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27</a:t>
            </a:fld>
            <a:endParaRPr lang="en-US"/>
          </a:p>
        </p:txBody>
      </p:sp>
      <p:sp>
        <p:nvSpPr>
          <p:cNvPr id="3" name="Rectangle 2"/>
          <p:cNvSpPr txBox="1">
            <a:spLocks noRot="1" noChangeArrowheads="1"/>
          </p:cNvSpPr>
          <p:nvPr/>
        </p:nvSpPr>
        <p:spPr>
          <a:xfrm>
            <a:off x="685800" y="19050"/>
            <a:ext cx="80772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smtClean="0"/>
              <a:t>Monitor and Document DBE Participation</a:t>
            </a:r>
            <a:endParaRPr lang="en-US" sz="3200" b="1" dirty="0" smtClean="0"/>
          </a:p>
        </p:txBody>
      </p:sp>
      <p:sp>
        <p:nvSpPr>
          <p:cNvPr id="4" name="Rectangle 3"/>
          <p:cNvSpPr txBox="1">
            <a:spLocks noRot="1" noChangeArrowheads="1"/>
          </p:cNvSpPr>
          <p:nvPr/>
        </p:nvSpPr>
        <p:spPr>
          <a:xfrm>
            <a:off x="533400" y="1524000"/>
            <a:ext cx="8534400" cy="3962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spcAft>
                <a:spcPts val="0"/>
              </a:spcAft>
              <a:buClr>
                <a:srgbClr val="FF0000"/>
              </a:buClr>
              <a:buFont typeface="Wingdings" pitchFamily="2" charset="2"/>
              <a:buNone/>
              <a:defRPr/>
            </a:pPr>
            <a:r>
              <a:rPr lang="en-US" sz="2000" b="1" smtClean="0"/>
              <a:t>DBE Participation:</a:t>
            </a:r>
          </a:p>
          <a:p>
            <a:pPr fontAlgn="auto">
              <a:lnSpc>
                <a:spcPct val="120000"/>
              </a:lnSpc>
              <a:spcAft>
                <a:spcPts val="0"/>
              </a:spcAft>
              <a:buClr>
                <a:srgbClr val="FF0000"/>
              </a:buClr>
              <a:buFont typeface="Wingdings" pitchFamily="2" charset="2"/>
              <a:buNone/>
              <a:defRPr/>
            </a:pPr>
            <a:r>
              <a:rPr lang="en-US" sz="2000" b="1" smtClean="0"/>
              <a:t>    Provide the opportunity for Disadvantaged Business Enterprises (DBEs) participation on federally funded contracts by means of:</a:t>
            </a:r>
          </a:p>
          <a:p>
            <a:pPr lvl="1" fontAlgn="auto">
              <a:lnSpc>
                <a:spcPct val="120000"/>
              </a:lnSpc>
              <a:spcAft>
                <a:spcPts val="0"/>
              </a:spcAft>
              <a:buClr>
                <a:schemeClr val="tx1"/>
              </a:buClr>
              <a:buFont typeface="Arial" panose="020B0604020202020204" pitchFamily="34" charset="0"/>
              <a:buChar char="•"/>
              <a:defRPr/>
            </a:pPr>
            <a:r>
              <a:rPr lang="en-US" sz="2000" b="1" smtClean="0"/>
              <a:t>Outreach to DBEs on both goal and non-goal projects</a:t>
            </a:r>
          </a:p>
          <a:p>
            <a:pPr lvl="1" fontAlgn="auto">
              <a:lnSpc>
                <a:spcPct val="120000"/>
              </a:lnSpc>
              <a:spcAft>
                <a:spcPts val="0"/>
              </a:spcAft>
              <a:buClr>
                <a:schemeClr val="tx1"/>
              </a:buClr>
              <a:buFont typeface="Arial" panose="020B0604020202020204" pitchFamily="34" charset="0"/>
              <a:buChar char="•"/>
              <a:defRPr/>
            </a:pPr>
            <a:r>
              <a:rPr lang="en-US" sz="2000" b="1" smtClean="0"/>
              <a:t>Solicit through all reasonable and available means (e.g. pre-bid meetings, advertisement, TDOT DBE list)</a:t>
            </a:r>
          </a:p>
          <a:p>
            <a:pPr lvl="1" fontAlgn="auto">
              <a:lnSpc>
                <a:spcPct val="120000"/>
              </a:lnSpc>
              <a:spcAft>
                <a:spcPts val="0"/>
              </a:spcAft>
              <a:buClr>
                <a:schemeClr val="tx1"/>
              </a:buClr>
              <a:buFont typeface="Arial" panose="020B0604020202020204" pitchFamily="34" charset="0"/>
              <a:buChar char="•"/>
              <a:defRPr/>
            </a:pPr>
            <a:r>
              <a:rPr lang="en-US" sz="2000" b="1" smtClean="0"/>
              <a:t>Arrange times for presentation of bids, quantities, specifications and delivery schedules in ways that facilitate DBE participation</a:t>
            </a:r>
          </a:p>
          <a:p>
            <a:pPr lvl="1" fontAlgn="auto">
              <a:lnSpc>
                <a:spcPct val="120000"/>
              </a:lnSpc>
              <a:spcAft>
                <a:spcPts val="0"/>
              </a:spcAft>
              <a:buClr>
                <a:schemeClr val="tx1"/>
              </a:buClr>
              <a:buFont typeface="Arial" panose="020B0604020202020204" pitchFamily="34" charset="0"/>
              <a:buChar char="•"/>
              <a:defRPr/>
            </a:pPr>
            <a:r>
              <a:rPr lang="en-US" sz="2000" b="1" smtClean="0"/>
              <a:t>Ensure that bid notices and requests for proposals are available to (DBEs) in a timely manner</a:t>
            </a:r>
          </a:p>
          <a:p>
            <a:pPr lvl="1" fontAlgn="auto">
              <a:lnSpc>
                <a:spcPct val="120000"/>
              </a:lnSpc>
              <a:spcAft>
                <a:spcPts val="0"/>
              </a:spcAft>
              <a:buClr>
                <a:schemeClr val="tx1"/>
              </a:buClr>
              <a:buFont typeface="Arial" panose="020B0604020202020204" pitchFamily="34" charset="0"/>
              <a:buChar char="•"/>
              <a:defRPr/>
            </a:pPr>
            <a:r>
              <a:rPr lang="en-US" sz="2000" b="1" smtClean="0"/>
              <a:t>Advertise with local media resources and  minority newspapers</a:t>
            </a:r>
          </a:p>
          <a:p>
            <a:pPr marL="1389888" lvl="4" indent="0" fontAlgn="auto">
              <a:lnSpc>
                <a:spcPct val="120000"/>
              </a:lnSpc>
              <a:spcAft>
                <a:spcPts val="0"/>
              </a:spcAft>
              <a:buClr>
                <a:schemeClr val="tx1"/>
              </a:buClr>
              <a:buFont typeface="Arial" panose="020B0604020202020204" pitchFamily="34" charset="0"/>
              <a:buNone/>
              <a:defRPr/>
            </a:pPr>
            <a:endParaRPr lang="en-US"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marL="18288" indent="0" fontAlgn="auto">
              <a:lnSpc>
                <a:spcPct val="120000"/>
              </a:lnSpc>
              <a:spcAft>
                <a:spcPts val="0"/>
              </a:spcAft>
              <a:buClr>
                <a:schemeClr val="tx1"/>
              </a:buClr>
              <a:buFont typeface="Arial" panose="020B0604020202020204" pitchFamily="34" charset="0"/>
              <a:buNone/>
              <a:defRPr/>
            </a:pPr>
            <a:r>
              <a:rPr lang="en-US" sz="2000" smtClean="0"/>
              <a:t>		</a:t>
            </a:r>
          </a:p>
          <a:p>
            <a:pPr marL="18288" indent="0" fontAlgn="auto">
              <a:lnSpc>
                <a:spcPct val="120000"/>
              </a:lnSpc>
              <a:spcAft>
                <a:spcPts val="0"/>
              </a:spcAft>
              <a:buClr>
                <a:schemeClr val="tx1"/>
              </a:buClr>
              <a:buFont typeface="Arial" panose="020B0604020202020204" pitchFamily="34" charset="0"/>
              <a:buNone/>
              <a:defRPr/>
            </a:pPr>
            <a:r>
              <a:rPr lang="en-US" sz="2000" smtClean="0"/>
              <a:t>	</a:t>
            </a:r>
          </a:p>
          <a:p>
            <a:pPr algn="ctr" fontAlgn="auto">
              <a:lnSpc>
                <a:spcPct val="120000"/>
              </a:lnSpc>
              <a:spcAft>
                <a:spcPts val="0"/>
              </a:spcAft>
              <a:buClr>
                <a:srgbClr val="FF0000"/>
              </a:buClr>
              <a:buFont typeface="Wingdings" pitchFamily="2" charset="2"/>
              <a:buNone/>
              <a:defRPr/>
            </a:pPr>
            <a:endParaRPr lang="en-US" sz="2000" b="1" dirty="0" smtClean="0"/>
          </a:p>
        </p:txBody>
      </p:sp>
    </p:spTree>
    <p:extLst>
      <p:ext uri="{BB962C8B-B14F-4D97-AF65-F5344CB8AC3E}">
        <p14:creationId xmlns:p14="http://schemas.microsoft.com/office/powerpoint/2010/main" val="250549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lide(fromRight)">
                                      <p:cBhvr>
                                        <p:cTn id="10" dur="500"/>
                                        <p:tgtEl>
                                          <p:spTgt spid="4">
                                            <p:txEl>
                                              <p:pRg st="0" end="0"/>
                                            </p:txEl>
                                          </p:spTgt>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lide(fromRight)">
                                      <p:cBhvr>
                                        <p:cTn id="14" dur="500"/>
                                        <p:tgtEl>
                                          <p:spTgt spid="4">
                                            <p:txEl>
                                              <p:pRg st="1" end="1"/>
                                            </p:tx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Right)">
                                      <p:cBhvr>
                                        <p:cTn id="17" dur="500"/>
                                        <p:tgtEl>
                                          <p:spTgt spid="4">
                                            <p:txEl>
                                              <p:pRg st="2" end="2"/>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Right)">
                                      <p:cBhvr>
                                        <p:cTn id="20" dur="500"/>
                                        <p:tgtEl>
                                          <p:spTgt spid="4">
                                            <p:txEl>
                                              <p:pRg st="3" end="3"/>
                                            </p:txEl>
                                          </p:spTgt>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Right)">
                                      <p:cBhvr>
                                        <p:cTn id="23" dur="500"/>
                                        <p:tgtEl>
                                          <p:spTgt spid="4">
                                            <p:txEl>
                                              <p:pRg st="4" end="4"/>
                                            </p:txEl>
                                          </p:spTgt>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slide(fromRight)">
                                      <p:cBhvr>
                                        <p:cTn id="26" dur="500"/>
                                        <p:tgtEl>
                                          <p:spTgt spid="4">
                                            <p:txEl>
                                              <p:pRg st="5" end="5"/>
                                            </p:txEl>
                                          </p:spTgt>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slide(fromRight)">
                                      <p:cBhvr>
                                        <p:cTn id="29" dur="500"/>
                                        <p:tgtEl>
                                          <p:spTgt spid="4">
                                            <p:txEl>
                                              <p:pRg st="6" end="6"/>
                                            </p:txEl>
                                          </p:spTgt>
                                        </p:tgtEl>
                                      </p:cBhvr>
                                    </p:animEffect>
                                  </p:childTnLst>
                                </p:cTn>
                              </p:par>
                            </p:childTnLst>
                          </p:cTn>
                        </p:par>
                        <p:par>
                          <p:cTn id="30" fill="hold">
                            <p:stCondLst>
                              <p:cond delay="1500"/>
                            </p:stCondLst>
                            <p:childTnLst>
                              <p:par>
                                <p:cTn id="31" presetID="12" presetClass="entr" presetSubtype="2" fill="hold" grpId="0" nodeType="after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slide(fromRight)">
                                      <p:cBhvr>
                                        <p:cTn id="33" dur="500"/>
                                        <p:tgtEl>
                                          <p:spTgt spid="4">
                                            <p:txEl>
                                              <p:pRg st="9" end="9"/>
                                            </p:txEl>
                                          </p:spTgt>
                                        </p:tgtEl>
                                      </p:cBhvr>
                                    </p:animEffect>
                                  </p:childTnLst>
                                </p:cTn>
                              </p:par>
                            </p:childTnLst>
                          </p:cTn>
                        </p:par>
                        <p:par>
                          <p:cTn id="34" fill="hold">
                            <p:stCondLst>
                              <p:cond delay="2000"/>
                            </p:stCondLst>
                            <p:childTnLst>
                              <p:par>
                                <p:cTn id="35" presetID="12" presetClass="entr" presetSubtype="2" fill="hold" grpId="0"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slide(fromRight)">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28</a:t>
            </a:fld>
            <a:endParaRPr lang="en-US"/>
          </a:p>
        </p:txBody>
      </p:sp>
      <p:sp>
        <p:nvSpPr>
          <p:cNvPr id="3" name="Rectangle 3"/>
          <p:cNvSpPr txBox="1">
            <a:spLocks noRot="1" noChangeArrowheads="1"/>
          </p:cNvSpPr>
          <p:nvPr/>
        </p:nvSpPr>
        <p:spPr>
          <a:xfrm>
            <a:off x="609600" y="1676400"/>
            <a:ext cx="8534400" cy="3733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spcAft>
                <a:spcPts val="0"/>
              </a:spcAft>
              <a:buClr>
                <a:schemeClr val="tx1"/>
              </a:buClr>
              <a:defRPr/>
            </a:pPr>
            <a:r>
              <a:rPr lang="en-US" sz="2000" b="1" smtClean="0"/>
              <a:t>Environmental Justice:</a:t>
            </a:r>
          </a:p>
          <a:p>
            <a:pPr fontAlgn="auto">
              <a:lnSpc>
                <a:spcPct val="120000"/>
              </a:lnSpc>
              <a:spcAft>
                <a:spcPts val="0"/>
              </a:spcAft>
              <a:buClr>
                <a:schemeClr val="tx1"/>
              </a:buClr>
              <a:defRPr/>
            </a:pPr>
            <a:r>
              <a:rPr lang="en-US" sz="2000" b="1" smtClean="0"/>
              <a:t>The pursuit of equal justice and equal protection under the law for all environmental statues and regulation without discrimination based on race and ethnicity and/or socioeconomic status by:</a:t>
            </a:r>
          </a:p>
          <a:p>
            <a:pPr lvl="1" fontAlgn="auto">
              <a:lnSpc>
                <a:spcPct val="120000"/>
              </a:lnSpc>
              <a:spcAft>
                <a:spcPts val="0"/>
              </a:spcAft>
              <a:buClr>
                <a:schemeClr val="tx1"/>
              </a:buClr>
              <a:buFont typeface="Arial" panose="020B0604020202020204" pitchFamily="34" charset="0"/>
              <a:buChar char="•"/>
              <a:defRPr/>
            </a:pPr>
            <a:r>
              <a:rPr lang="en-US" sz="2000" b="1" smtClean="0"/>
              <a:t>Avoid or minimize disproportionately high and adverse human health and environmental effects, including social and economic effects, on minority and low-income populations</a:t>
            </a:r>
          </a:p>
          <a:p>
            <a:pPr lvl="1" fontAlgn="auto">
              <a:lnSpc>
                <a:spcPct val="120000"/>
              </a:lnSpc>
              <a:spcAft>
                <a:spcPts val="0"/>
              </a:spcAft>
              <a:buClr>
                <a:schemeClr val="tx1"/>
              </a:buClr>
              <a:buFont typeface="Arial" panose="020B0604020202020204" pitchFamily="34" charset="0"/>
              <a:buChar char="•"/>
              <a:defRPr/>
            </a:pPr>
            <a:r>
              <a:rPr lang="en-US" sz="2000" b="1" smtClean="0"/>
              <a:t>Ensure full and fair participation by all potentially affected communities in the decision making process</a:t>
            </a:r>
          </a:p>
          <a:p>
            <a:pPr lvl="1" fontAlgn="auto">
              <a:lnSpc>
                <a:spcPct val="120000"/>
              </a:lnSpc>
              <a:spcAft>
                <a:spcPts val="0"/>
              </a:spcAft>
              <a:buClr>
                <a:schemeClr val="tx1"/>
              </a:buClr>
              <a:buFont typeface="Arial" panose="020B0604020202020204" pitchFamily="34" charset="0"/>
              <a:buChar char="•"/>
              <a:defRPr/>
            </a:pPr>
            <a:r>
              <a:rPr lang="en-US" sz="2000" b="1" smtClean="0"/>
              <a:t>Prevent the denial of, reduction in, or significant delay in the receipt of benefits by minority  and low-income populations</a:t>
            </a:r>
          </a:p>
          <a:p>
            <a:pPr lvl="1" fontAlgn="auto">
              <a:lnSpc>
                <a:spcPct val="120000"/>
              </a:lnSpc>
              <a:spcAft>
                <a:spcPts val="0"/>
              </a:spcAft>
              <a:buClr>
                <a:schemeClr val="tx1"/>
              </a:buClr>
              <a:buFont typeface="Arial" panose="020B0604020202020204" pitchFamily="34" charset="0"/>
              <a:buChar char="•"/>
              <a:defRPr/>
            </a:pPr>
            <a:endParaRPr lang="en-US" sz="2000" b="1" smtClean="0"/>
          </a:p>
          <a:p>
            <a:pPr lvl="1" fontAlgn="auto">
              <a:lnSpc>
                <a:spcPct val="120000"/>
              </a:lnSpc>
              <a:spcAft>
                <a:spcPts val="0"/>
              </a:spcAft>
              <a:buClr>
                <a:schemeClr val="tx1"/>
              </a:buClr>
              <a:buFont typeface="Arial" panose="020B0604020202020204" pitchFamily="34" charset="0"/>
              <a:buChar char="•"/>
              <a:defRPr/>
            </a:pPr>
            <a:endParaRPr lang="en-US" sz="2000" b="1"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fontAlgn="auto">
              <a:lnSpc>
                <a:spcPct val="120000"/>
              </a:lnSpc>
              <a:spcAft>
                <a:spcPts val="0"/>
              </a:spcAft>
              <a:buClr>
                <a:schemeClr val="tx1"/>
              </a:buClr>
              <a:defRPr/>
            </a:pPr>
            <a:r>
              <a:rPr lang="en-US" sz="2000" smtClean="0"/>
              <a:t>		</a:t>
            </a:r>
          </a:p>
          <a:p>
            <a:pPr fontAlgn="auto">
              <a:lnSpc>
                <a:spcPct val="120000"/>
              </a:lnSpc>
              <a:spcAft>
                <a:spcPts val="0"/>
              </a:spcAft>
              <a:buClr>
                <a:schemeClr val="tx1"/>
              </a:buClr>
              <a:defRPr/>
            </a:pPr>
            <a:r>
              <a:rPr lang="en-US" sz="2000" smtClean="0"/>
              <a:t>	</a:t>
            </a:r>
          </a:p>
          <a:p>
            <a:pPr algn="ctr" fontAlgn="auto">
              <a:lnSpc>
                <a:spcPct val="120000"/>
              </a:lnSpc>
              <a:spcAft>
                <a:spcPts val="0"/>
              </a:spcAft>
              <a:buClr>
                <a:schemeClr val="tx1"/>
              </a:buClr>
              <a:defRPr/>
            </a:pPr>
            <a:endParaRPr lang="en-US" sz="2000" b="1" dirty="0" smtClean="0"/>
          </a:p>
        </p:txBody>
      </p:sp>
      <p:sp>
        <p:nvSpPr>
          <p:cNvPr id="4" name="TextBox 3"/>
          <p:cNvSpPr txBox="1"/>
          <p:nvPr/>
        </p:nvSpPr>
        <p:spPr>
          <a:xfrm>
            <a:off x="914400" y="228600"/>
            <a:ext cx="7239000" cy="646331"/>
          </a:xfrm>
          <a:prstGeom prst="rect">
            <a:avLst/>
          </a:prstGeom>
          <a:noFill/>
        </p:spPr>
        <p:txBody>
          <a:bodyPr wrap="square" rtlCol="0">
            <a:spAutoFit/>
          </a:bodyPr>
          <a:lstStyle/>
          <a:p>
            <a:r>
              <a:rPr lang="en-US" sz="3600" b="1" dirty="0">
                <a:latin typeface="+mj-lt"/>
              </a:rPr>
              <a:t>Ensure Environmental Justice</a:t>
            </a:r>
          </a:p>
        </p:txBody>
      </p:sp>
    </p:spTree>
    <p:extLst>
      <p:ext uri="{BB962C8B-B14F-4D97-AF65-F5344CB8AC3E}">
        <p14:creationId xmlns:p14="http://schemas.microsoft.com/office/powerpoint/2010/main" val="13952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Right)">
                                      <p:cBhvr>
                                        <p:cTn id="7" dur="500"/>
                                        <p:tgtEl>
                                          <p:spTgt spid="3">
                                            <p:txEl>
                                              <p:pRg st="0" end="0"/>
                                            </p:txEl>
                                          </p:spTgt>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Right)">
                                      <p:cBhvr>
                                        <p:cTn id="11" dur="500"/>
                                        <p:tgtEl>
                                          <p:spTgt spid="3">
                                            <p:txEl>
                                              <p:pRg st="1" end="1"/>
                                            </p:txEl>
                                          </p:spTgt>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Right)">
                                      <p:cBhvr>
                                        <p:cTn id="14" dur="500"/>
                                        <p:tgtEl>
                                          <p:spTgt spid="3">
                                            <p:txEl>
                                              <p:pRg st="2" end="2"/>
                                            </p:tx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Right)">
                                      <p:cBhvr>
                                        <p:cTn id="17" dur="500"/>
                                        <p:tgtEl>
                                          <p:spTgt spid="3">
                                            <p:txEl>
                                              <p:pRg st="3" end="3"/>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Right)">
                                      <p:cBhvr>
                                        <p:cTn id="20" dur="500"/>
                                        <p:tgtEl>
                                          <p:spTgt spid="3">
                                            <p:txEl>
                                              <p:pRg st="4" end="4"/>
                                            </p:txEl>
                                          </p:spTgt>
                                        </p:tgtEl>
                                      </p:cBhvr>
                                    </p:animEffect>
                                  </p:childTnLst>
                                </p:cTn>
                              </p:par>
                            </p:childTnLst>
                          </p:cTn>
                        </p:par>
                        <p:par>
                          <p:cTn id="21" fill="hold">
                            <p:stCondLst>
                              <p:cond delay="1000"/>
                            </p:stCondLst>
                            <p:childTnLst>
                              <p:par>
                                <p:cTn id="22" presetID="12" presetClass="entr" presetSubtype="2" fill="hold" grpId="0"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slide(fromRight)">
                                      <p:cBhvr>
                                        <p:cTn id="24" dur="500"/>
                                        <p:tgtEl>
                                          <p:spTgt spid="3">
                                            <p:txEl>
                                              <p:pRg st="10" end="10"/>
                                            </p:txEl>
                                          </p:spTgt>
                                        </p:tgtEl>
                                      </p:cBhvr>
                                    </p:animEffect>
                                  </p:childTnLst>
                                </p:cTn>
                              </p:par>
                            </p:childTnLst>
                          </p:cTn>
                        </p:par>
                        <p:par>
                          <p:cTn id="25" fill="hold">
                            <p:stCondLst>
                              <p:cond delay="1500"/>
                            </p:stCondLst>
                            <p:childTnLst>
                              <p:par>
                                <p:cTn id="26" presetID="12" presetClass="entr" presetSubtype="2" fill="hold" grpId="0" nodeType="after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slide(fromRight)">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29</a:t>
            </a:fld>
            <a:endParaRPr lang="en-US"/>
          </a:p>
        </p:txBody>
      </p:sp>
      <p:sp>
        <p:nvSpPr>
          <p:cNvPr id="3" name="Rectangle 2"/>
          <p:cNvSpPr txBox="1">
            <a:spLocks noRot="1" noChangeArrowheads="1"/>
          </p:cNvSpPr>
          <p:nvPr/>
        </p:nvSpPr>
        <p:spPr>
          <a:xfrm>
            <a:off x="152400" y="274638"/>
            <a:ext cx="8991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smtClean="0">
                <a:latin typeface="Arial" charset="0"/>
              </a:rPr>
              <a:t>Ensure and Document </a:t>
            </a:r>
            <a:br>
              <a:rPr lang="en-US" i="1" smtClean="0">
                <a:latin typeface="Arial" charset="0"/>
              </a:rPr>
            </a:br>
            <a:r>
              <a:rPr lang="en-US" i="1" smtClean="0">
                <a:latin typeface="Arial" charset="0"/>
              </a:rPr>
              <a:t>Public Participation</a:t>
            </a:r>
            <a:endParaRPr lang="en-US" dirty="0" smtClean="0"/>
          </a:p>
        </p:txBody>
      </p:sp>
      <p:sp>
        <p:nvSpPr>
          <p:cNvPr id="4" name="Rectangle 3"/>
          <p:cNvSpPr txBox="1">
            <a:spLocks noRot="1" noChangeArrowheads="1"/>
          </p:cNvSpPr>
          <p:nvPr/>
        </p:nvSpPr>
        <p:spPr>
          <a:xfrm>
            <a:off x="838200" y="1447800"/>
            <a:ext cx="8534400" cy="3733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FF0000"/>
              </a:buClr>
              <a:buFont typeface="Wingdings" pitchFamily="2" charset="2"/>
              <a:buNone/>
              <a:defRPr/>
            </a:pPr>
            <a:r>
              <a:rPr lang="en-US" b="1" smtClean="0"/>
              <a:t>Public Participation:</a:t>
            </a:r>
          </a:p>
          <a:p>
            <a:pPr fontAlgn="auto">
              <a:spcAft>
                <a:spcPts val="0"/>
              </a:spcAft>
              <a:buClr>
                <a:srgbClr val="FF0000"/>
              </a:buClr>
              <a:buFont typeface="Wingdings" pitchFamily="2" charset="2"/>
              <a:buNone/>
              <a:defRPr/>
            </a:pPr>
            <a:r>
              <a:rPr lang="en-US" sz="2400" b="1" smtClean="0"/>
              <a:t>  Engage the Public with the opportunity to provide input</a:t>
            </a:r>
          </a:p>
          <a:p>
            <a:pPr fontAlgn="auto">
              <a:spcAft>
                <a:spcPts val="0"/>
              </a:spcAft>
              <a:buClr>
                <a:srgbClr val="FF0000"/>
              </a:buClr>
              <a:buFont typeface="Wingdings" pitchFamily="2" charset="2"/>
              <a:buNone/>
              <a:defRPr/>
            </a:pPr>
            <a:r>
              <a:rPr lang="en-US" sz="2400" b="1" smtClean="0"/>
              <a:t>  in the project study process through: </a:t>
            </a:r>
          </a:p>
          <a:p>
            <a:pPr fontAlgn="auto">
              <a:spcAft>
                <a:spcPts val="0"/>
              </a:spcAft>
              <a:buClr>
                <a:srgbClr val="FF0000"/>
              </a:buClr>
              <a:buFont typeface="Wingdings" pitchFamily="2" charset="2"/>
              <a:buNone/>
              <a:defRPr/>
            </a:pPr>
            <a:endParaRPr lang="en-US" sz="2400" b="1" smtClean="0"/>
          </a:p>
          <a:p>
            <a:pPr lvl="1" fontAlgn="auto">
              <a:spcAft>
                <a:spcPts val="0"/>
              </a:spcAft>
              <a:buClr>
                <a:schemeClr val="tx1"/>
              </a:buClr>
              <a:buFont typeface="Wingdings" pitchFamily="2" charset="2"/>
              <a:buChar char="§"/>
              <a:defRPr/>
            </a:pPr>
            <a:r>
              <a:rPr lang="en-US" sz="2000" b="1" smtClean="0"/>
              <a:t>Hold Public Meetings/Hearings in centralized locations</a:t>
            </a:r>
          </a:p>
          <a:p>
            <a:pPr lvl="1" fontAlgn="auto">
              <a:spcAft>
                <a:spcPts val="0"/>
              </a:spcAft>
              <a:buClr>
                <a:schemeClr val="tx1"/>
              </a:buClr>
              <a:buFont typeface="Wingdings" pitchFamily="2" charset="2"/>
              <a:buChar char="§"/>
              <a:defRPr/>
            </a:pPr>
            <a:r>
              <a:rPr lang="en-US" sz="2000" b="1" smtClean="0"/>
              <a:t>Outreach to Community Based Organizations</a:t>
            </a:r>
          </a:p>
          <a:p>
            <a:pPr lvl="1" fontAlgn="auto">
              <a:spcAft>
                <a:spcPts val="0"/>
              </a:spcAft>
              <a:buClr>
                <a:schemeClr val="tx1"/>
              </a:buClr>
              <a:buFont typeface="Wingdings" pitchFamily="2" charset="2"/>
              <a:buChar char="§"/>
              <a:defRPr/>
            </a:pPr>
            <a:r>
              <a:rPr lang="en-US" sz="2000" b="1" smtClean="0"/>
              <a:t>Advertise with Local Media Resources and Minority Newspapers</a:t>
            </a:r>
          </a:p>
          <a:p>
            <a:pPr lvl="1" fontAlgn="auto">
              <a:spcAft>
                <a:spcPts val="0"/>
              </a:spcAft>
              <a:buClr>
                <a:schemeClr val="tx1"/>
              </a:buClr>
              <a:buFont typeface="Wingdings" pitchFamily="2" charset="2"/>
              <a:buChar char="§"/>
              <a:defRPr/>
            </a:pPr>
            <a:r>
              <a:rPr lang="en-US" sz="2000" b="1" smtClean="0"/>
              <a:t>Do Direct Mailings</a:t>
            </a:r>
          </a:p>
          <a:p>
            <a:pPr fontAlgn="auto">
              <a:spcAft>
                <a:spcPts val="0"/>
              </a:spcAft>
              <a:buClr>
                <a:srgbClr val="FF0000"/>
              </a:buClr>
              <a:buFont typeface="Wingdings" pitchFamily="2" charset="2"/>
              <a:buNone/>
              <a:defRPr/>
            </a:pPr>
            <a:endParaRPr lang="en-US" sz="2000" b="1" smtClean="0"/>
          </a:p>
          <a:p>
            <a:pPr algn="ctr" fontAlgn="auto">
              <a:spcAft>
                <a:spcPts val="0"/>
              </a:spcAft>
              <a:buClr>
                <a:srgbClr val="FF0000"/>
              </a:buClr>
              <a:buFont typeface="Wingdings" pitchFamily="2" charset="2"/>
              <a:buNone/>
              <a:defRPr/>
            </a:pPr>
            <a:endParaRPr lang="en-US" b="1" dirty="0" smtClean="0"/>
          </a:p>
        </p:txBody>
      </p:sp>
      <p:pic>
        <p:nvPicPr>
          <p:cNvPr id="5" name="Picture 4" descr="govern_right"/>
          <p:cNvPicPr>
            <a:picLocks noChangeAspect="1" noChangeArrowheads="1"/>
          </p:cNvPicPr>
          <p:nvPr/>
        </p:nvPicPr>
        <p:blipFill>
          <a:blip r:embed="rId3" cstate="print"/>
          <a:srcRect/>
          <a:stretch>
            <a:fillRect/>
          </a:stretch>
        </p:blipFill>
        <p:spPr bwMode="auto">
          <a:xfrm>
            <a:off x="1143000" y="5410200"/>
            <a:ext cx="7023100" cy="1204913"/>
          </a:xfrm>
          <a:prstGeom prst="rect">
            <a:avLst/>
          </a:prstGeom>
          <a:noFill/>
          <a:ln w="9525">
            <a:noFill/>
            <a:miter lim="800000"/>
            <a:headEnd/>
            <a:tailEnd/>
          </a:ln>
        </p:spPr>
      </p:pic>
    </p:spTree>
    <p:extLst>
      <p:ext uri="{BB962C8B-B14F-4D97-AF65-F5344CB8AC3E}">
        <p14:creationId xmlns:p14="http://schemas.microsoft.com/office/powerpoint/2010/main" val="98877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lide(fromRight)">
                                      <p:cBhvr>
                                        <p:cTn id="10" dur="500"/>
                                        <p:tgtEl>
                                          <p:spTgt spid="4">
                                            <p:txEl>
                                              <p:pRg st="0" end="0"/>
                                            </p:txEl>
                                          </p:spTgt>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lide(fromRight)">
                                      <p:cBhvr>
                                        <p:cTn id="14" dur="500"/>
                                        <p:tgtEl>
                                          <p:spTgt spid="4">
                                            <p:txEl>
                                              <p:pRg st="1" end="1"/>
                                            </p:txEl>
                                          </p:spTgt>
                                        </p:tgtEl>
                                      </p:cBhvr>
                                    </p:animEffect>
                                  </p:childTnLst>
                                </p:cTn>
                              </p:par>
                            </p:childTnLst>
                          </p:cTn>
                        </p:par>
                        <p:par>
                          <p:cTn id="15" fill="hold">
                            <p:stCondLst>
                              <p:cond delay="1500"/>
                            </p:stCondLst>
                            <p:childTnLst>
                              <p:par>
                                <p:cTn id="16" presetID="12" presetClass="entr" presetSubtype="2"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slide(fromRight)">
                                      <p:cBhvr>
                                        <p:cTn id="18" dur="500"/>
                                        <p:tgtEl>
                                          <p:spTgt spid="4">
                                            <p:txEl>
                                              <p:pRg st="2" end="2"/>
                                            </p:txEl>
                                          </p:spTgt>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slide(fromRight)">
                                      <p:cBhvr>
                                        <p:cTn id="21" dur="500"/>
                                        <p:tgtEl>
                                          <p:spTgt spid="4">
                                            <p:txEl>
                                              <p:pRg st="4" end="4"/>
                                            </p:txEl>
                                          </p:spTgt>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slide(fromRight)">
                                      <p:cBhvr>
                                        <p:cTn id="24" dur="500"/>
                                        <p:tgtEl>
                                          <p:spTgt spid="4">
                                            <p:txEl>
                                              <p:pRg st="5" end="5"/>
                                            </p:txEl>
                                          </p:spTgt>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slide(fromRight)">
                                      <p:cBhvr>
                                        <p:cTn id="27" dur="500"/>
                                        <p:tgtEl>
                                          <p:spTgt spid="4">
                                            <p:txEl>
                                              <p:pRg st="6" end="6"/>
                                            </p:txEl>
                                          </p:spTgt>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slide(fromRight)">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3</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8" name="Title 1"/>
          <p:cNvSpPr txBox="1">
            <a:spLocks/>
          </p:cNvSpPr>
          <p:nvPr/>
        </p:nvSpPr>
        <p:spPr>
          <a:xfrm>
            <a:off x="914400" y="304800"/>
            <a:ext cx="7772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smtClean="0">
                <a:effectLst>
                  <a:outerShdw blurRad="38100" dist="38100" dir="2700000" algn="tl">
                    <a:srgbClr val="000000">
                      <a:alpha val="43137"/>
                    </a:srgbClr>
                  </a:outerShdw>
                </a:effectLst>
              </a:rPr>
              <a:t>Civil Rights Compliance</a:t>
            </a:r>
            <a:endParaRPr lang="en-US" b="1" dirty="0">
              <a:effectLst>
                <a:outerShdw blurRad="38100" dist="38100" dir="2700000" algn="tl">
                  <a:srgbClr val="000000">
                    <a:alpha val="43137"/>
                  </a:srgbClr>
                </a:outerShdw>
              </a:effectLst>
            </a:endParaRPr>
          </a:p>
        </p:txBody>
      </p:sp>
      <p:sp>
        <p:nvSpPr>
          <p:cNvPr id="9" name="Rectangle 2"/>
          <p:cNvSpPr txBox="1">
            <a:spLocks noChangeArrowheads="1"/>
          </p:cNvSpPr>
          <p:nvPr/>
        </p:nvSpPr>
        <p:spPr bwMode="gray">
          <a:xfrm>
            <a:off x="685800" y="1447800"/>
            <a:ext cx="8153400" cy="5105400"/>
          </a:xfrm>
          <a:prstGeom prst="rect">
            <a:avLst/>
          </a:prstGeom>
          <a:effectLst>
            <a:outerShdw dist="35921" dir="2700000" algn="ctr" rotWithShape="0">
              <a:schemeClr val="bg1"/>
            </a:outerShdw>
          </a:effectLst>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chemeClr val="tx1"/>
              </a:buClr>
              <a:buFont typeface="Arial" panose="020B0604020202020204" pitchFamily="34" charset="0"/>
              <a:buNone/>
              <a:defRPr/>
            </a:pPr>
            <a:r>
              <a:rPr lang="en-US" b="1" dirty="0" smtClean="0"/>
              <a:t>Title VI/Non-Discrimination</a:t>
            </a:r>
          </a:p>
          <a:p>
            <a:pPr lvl="1" fontAlgn="auto">
              <a:spcAft>
                <a:spcPts val="0"/>
              </a:spcAft>
              <a:buClr>
                <a:schemeClr val="tx1"/>
              </a:buClr>
              <a:buFont typeface="Wingdings" pitchFamily="2" charset="2"/>
              <a:buChar char="§"/>
              <a:defRPr/>
            </a:pPr>
            <a:r>
              <a:rPr lang="en-US" sz="2400" dirty="0" smtClean="0"/>
              <a:t>Ensure non-discrimination on federally funded projects, activities and/or  services;</a:t>
            </a:r>
          </a:p>
          <a:p>
            <a:pPr marL="109728" indent="0" fontAlgn="auto">
              <a:spcAft>
                <a:spcPts val="0"/>
              </a:spcAft>
              <a:buClr>
                <a:schemeClr val="tx1"/>
              </a:buClr>
              <a:buFont typeface="Arial" panose="020B0604020202020204" pitchFamily="34" charset="0"/>
              <a:buNone/>
              <a:defRPr/>
            </a:pPr>
            <a:r>
              <a:rPr lang="en-US" b="1" dirty="0" smtClean="0"/>
              <a:t>External Equal Employment Opportunity</a:t>
            </a:r>
          </a:p>
          <a:p>
            <a:pPr lvl="1" fontAlgn="auto">
              <a:spcAft>
                <a:spcPts val="0"/>
              </a:spcAft>
              <a:buClr>
                <a:schemeClr val="tx1"/>
              </a:buClr>
              <a:buFont typeface="Wingdings" pitchFamily="2" charset="2"/>
              <a:buChar char="§"/>
              <a:defRPr/>
            </a:pPr>
            <a:r>
              <a:rPr lang="en-US" sz="2400" dirty="0" smtClean="0"/>
              <a:t>Ensure non-discrimination in the contractor’s recruiting, hiring, training and promotion practices; and</a:t>
            </a:r>
          </a:p>
          <a:p>
            <a:pPr marL="115888" lvl="1" indent="0" fontAlgn="auto">
              <a:spcAft>
                <a:spcPts val="0"/>
              </a:spcAft>
              <a:buClr>
                <a:schemeClr val="tx1"/>
              </a:buClr>
              <a:buFont typeface="Arial" panose="020B0604020202020204" pitchFamily="34" charset="0"/>
              <a:buNone/>
              <a:defRPr/>
            </a:pPr>
            <a:r>
              <a:rPr lang="en-US" b="1" dirty="0" smtClean="0"/>
              <a:t>Disadvantaged Business Enterprise  (DBE) Program</a:t>
            </a:r>
          </a:p>
          <a:p>
            <a:pPr lvl="1" fontAlgn="auto">
              <a:spcAft>
                <a:spcPts val="0"/>
              </a:spcAft>
              <a:buClr>
                <a:schemeClr val="tx1"/>
              </a:buClr>
              <a:buFont typeface="Wingdings" pitchFamily="2" charset="2"/>
              <a:buChar char="§"/>
              <a:defRPr/>
            </a:pPr>
            <a:r>
              <a:rPr lang="en-US" sz="2400" dirty="0" smtClean="0"/>
              <a:t>Level the playing field for DBEs.</a:t>
            </a:r>
          </a:p>
          <a:p>
            <a:pPr fontAlgn="auto">
              <a:spcAft>
                <a:spcPts val="0"/>
              </a:spcAft>
              <a:defRPr/>
            </a:pPr>
            <a:endParaRPr lang="en-US" sz="4000" b="1" dirty="0" smtClean="0"/>
          </a:p>
          <a:p>
            <a:pPr fontAlgn="auto">
              <a:spcAft>
                <a:spcPts val="0"/>
              </a:spcAft>
              <a:defRPr/>
            </a:pPr>
            <a:endParaRPr lang="en-US" sz="3600" dirty="0" smtClean="0"/>
          </a:p>
          <a:p>
            <a:pPr fontAlgn="auto">
              <a:spcAft>
                <a:spcPts val="0"/>
              </a:spcAft>
              <a:defRPr/>
            </a:pPr>
            <a:endParaRPr 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30</a:t>
            </a:fld>
            <a:endParaRPr lang="en-US"/>
          </a:p>
        </p:txBody>
      </p:sp>
      <p:sp>
        <p:nvSpPr>
          <p:cNvPr id="3" name="Rectangle 2"/>
          <p:cNvSpPr txBox="1">
            <a:spLocks noRot="1" noChangeArrowheads="1"/>
          </p:cNvSpPr>
          <p:nvPr/>
        </p:nvSpPr>
        <p:spPr>
          <a:xfrm>
            <a:off x="152400" y="533400"/>
            <a:ext cx="8991600" cy="48736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smtClean="0"/>
              <a:t>Records to Keep/Monitor</a:t>
            </a:r>
            <a:endParaRPr lang="en-US" b="1" dirty="0" smtClean="0"/>
          </a:p>
        </p:txBody>
      </p:sp>
      <p:sp>
        <p:nvSpPr>
          <p:cNvPr id="4" name="Rectangle 3"/>
          <p:cNvSpPr txBox="1">
            <a:spLocks noRot="1" noChangeArrowheads="1"/>
          </p:cNvSpPr>
          <p:nvPr/>
        </p:nvSpPr>
        <p:spPr>
          <a:xfrm>
            <a:off x="533400" y="838200"/>
            <a:ext cx="8610600" cy="4419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r>
              <a:rPr lang="en-US" sz="2400" b="1" smtClean="0"/>
              <a:t>Develop and maintain a record keeping system for:</a:t>
            </a:r>
          </a:p>
          <a:p>
            <a:pPr fontAlgn="auto">
              <a:lnSpc>
                <a:spcPct val="90000"/>
              </a:lnSpc>
              <a:spcAft>
                <a:spcPts val="0"/>
              </a:spcAft>
              <a:buClr>
                <a:srgbClr val="FF0000"/>
              </a:buClr>
              <a:buFont typeface="Wingdings" pitchFamily="2" charset="2"/>
              <a:buNone/>
              <a:defRPr/>
            </a:pPr>
            <a:endParaRPr lang="en-US" sz="2400" b="1" smtClean="0"/>
          </a:p>
          <a:p>
            <a:pPr lvl="1" fontAlgn="auto">
              <a:lnSpc>
                <a:spcPct val="90000"/>
              </a:lnSpc>
              <a:spcAft>
                <a:spcPts val="0"/>
              </a:spcAft>
              <a:buClr>
                <a:schemeClr val="tx1"/>
              </a:buClr>
              <a:buFont typeface="Wingdings" pitchFamily="2" charset="2"/>
              <a:buChar char="§"/>
              <a:defRPr/>
            </a:pPr>
            <a:r>
              <a:rPr lang="en-US" sz="2400" b="1" smtClean="0"/>
              <a:t>Number of contracts awarded to DBEs</a:t>
            </a:r>
          </a:p>
          <a:p>
            <a:pPr lvl="1" fontAlgn="auto">
              <a:lnSpc>
                <a:spcPct val="90000"/>
              </a:lnSpc>
              <a:spcAft>
                <a:spcPts val="0"/>
              </a:spcAft>
              <a:buClr>
                <a:schemeClr val="tx1"/>
              </a:buClr>
              <a:buFont typeface="Wingdings" pitchFamily="2" charset="2"/>
              <a:buChar char="§"/>
              <a:defRPr/>
            </a:pPr>
            <a:r>
              <a:rPr lang="en-US" sz="2400" b="1" smtClean="0"/>
              <a:t>Description of general categories of contracts awarded to DBES</a:t>
            </a:r>
          </a:p>
          <a:p>
            <a:pPr lvl="1" fontAlgn="auto">
              <a:lnSpc>
                <a:spcPct val="90000"/>
              </a:lnSpc>
              <a:spcAft>
                <a:spcPts val="0"/>
              </a:spcAft>
              <a:buClr>
                <a:schemeClr val="tx1"/>
              </a:buClr>
              <a:buFont typeface="Wingdings" pitchFamily="2" charset="2"/>
              <a:buChar char="§"/>
              <a:defRPr/>
            </a:pPr>
            <a:r>
              <a:rPr lang="en-US" sz="2400" b="1" smtClean="0"/>
              <a:t>Dollar value of contracts awarded to DBEs</a:t>
            </a:r>
          </a:p>
          <a:p>
            <a:pPr lvl="1" fontAlgn="auto">
              <a:lnSpc>
                <a:spcPct val="90000"/>
              </a:lnSpc>
              <a:spcAft>
                <a:spcPts val="0"/>
              </a:spcAft>
              <a:buClr>
                <a:schemeClr val="tx1"/>
              </a:buClr>
              <a:buFont typeface="Wingdings" pitchFamily="2" charset="2"/>
              <a:buChar char="§"/>
              <a:defRPr/>
            </a:pPr>
            <a:r>
              <a:rPr lang="en-US" sz="2400" b="1" smtClean="0"/>
              <a:t>Percentage of dollar value of all contracts awarded to DBEs</a:t>
            </a:r>
          </a:p>
          <a:p>
            <a:pPr lvl="1" fontAlgn="auto">
              <a:lnSpc>
                <a:spcPct val="90000"/>
              </a:lnSpc>
              <a:spcAft>
                <a:spcPts val="0"/>
              </a:spcAft>
              <a:buClr>
                <a:schemeClr val="tx1"/>
              </a:buClr>
              <a:buFont typeface="Wingdings" pitchFamily="2" charset="2"/>
              <a:buChar char="§"/>
              <a:defRPr/>
            </a:pPr>
            <a:r>
              <a:rPr lang="en-US" sz="2400" b="1" smtClean="0"/>
              <a:t>Whether the goal was met on goal projects</a:t>
            </a:r>
          </a:p>
          <a:p>
            <a:pPr lvl="1" fontAlgn="auto">
              <a:lnSpc>
                <a:spcPct val="90000"/>
              </a:lnSpc>
              <a:spcAft>
                <a:spcPts val="0"/>
              </a:spcAft>
              <a:buClr>
                <a:schemeClr val="tx1"/>
              </a:buClr>
              <a:buFont typeface="Wingdings" pitchFamily="2" charset="2"/>
              <a:buChar char="§"/>
              <a:defRPr/>
            </a:pPr>
            <a:endParaRPr lang="en-US" sz="2400" b="1" smtClean="0"/>
          </a:p>
          <a:p>
            <a:pPr marL="384048" lvl="1" indent="0" fontAlgn="auto">
              <a:lnSpc>
                <a:spcPct val="90000"/>
              </a:lnSpc>
              <a:spcAft>
                <a:spcPts val="0"/>
              </a:spcAft>
              <a:buClr>
                <a:srgbClr val="FF0000"/>
              </a:buClr>
              <a:buFont typeface="Arial" panose="020B0604020202020204" pitchFamily="34" charset="0"/>
              <a:buNone/>
              <a:defRPr/>
            </a:pPr>
            <a:endParaRPr lang="en-US" sz="2400" b="1" smtClean="0"/>
          </a:p>
          <a:p>
            <a:pPr lvl="1" fontAlgn="auto">
              <a:lnSpc>
                <a:spcPct val="90000"/>
              </a:lnSpc>
              <a:spcAft>
                <a:spcPts val="0"/>
              </a:spcAft>
              <a:buClr>
                <a:srgbClr val="FF0000"/>
              </a:buClr>
              <a:buFont typeface="Wingdings" pitchFamily="2" charset="2"/>
              <a:buNone/>
              <a:defRPr/>
            </a:pPr>
            <a:endParaRPr lang="en-US" sz="2000" b="1" smtClean="0"/>
          </a:p>
          <a:p>
            <a:pPr fontAlgn="auto">
              <a:lnSpc>
                <a:spcPct val="90000"/>
              </a:lnSpc>
              <a:spcAft>
                <a:spcPts val="0"/>
              </a:spcAft>
              <a:buClr>
                <a:srgbClr val="FF0000"/>
              </a:buClr>
              <a:buFont typeface="Wingdings" pitchFamily="2" charset="2"/>
              <a:buNone/>
              <a:defRPr/>
            </a:pPr>
            <a:endParaRPr lang="en-US" sz="2000" b="1" smtClean="0"/>
          </a:p>
          <a:p>
            <a:pPr algn="ctr" fontAlgn="auto">
              <a:lnSpc>
                <a:spcPct val="90000"/>
              </a:lnSpc>
              <a:spcAft>
                <a:spcPts val="0"/>
              </a:spcAft>
              <a:buClr>
                <a:srgbClr val="FF0000"/>
              </a:buClr>
              <a:buFont typeface="Wingdings" pitchFamily="2" charset="2"/>
              <a:buNone/>
              <a:defRPr/>
            </a:pPr>
            <a:endParaRPr lang="en-US" sz="4000" b="1" dirty="0" smtClean="0"/>
          </a:p>
        </p:txBody>
      </p:sp>
    </p:spTree>
    <p:extLst>
      <p:ext uri="{BB962C8B-B14F-4D97-AF65-F5344CB8AC3E}">
        <p14:creationId xmlns:p14="http://schemas.microsoft.com/office/powerpoint/2010/main" val="131803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slide(fromRight)">
                                      <p:cBhvr>
                                        <p:cTn id="10" dur="500"/>
                                        <p:tgtEl>
                                          <p:spTgt spid="4">
                                            <p:txEl>
                                              <p:pRg st="4" end="4"/>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slide(fromRight)">
                                      <p:cBhvr>
                                        <p:cTn id="13" dur="500"/>
                                        <p:tgtEl>
                                          <p:spTgt spid="4">
                                            <p:txEl>
                                              <p:pRg st="6" end="6"/>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slide(fromRight)">
                                      <p:cBhvr>
                                        <p:cTn id="16" dur="500"/>
                                        <p:tgtEl>
                                          <p:spTgt spid="4">
                                            <p:txEl>
                                              <p:pRg st="7" end="7"/>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slide(fromRight)">
                                      <p:cBhvr>
                                        <p:cTn id="19" dur="500"/>
                                        <p:tgtEl>
                                          <p:spTgt spid="4">
                                            <p:txEl>
                                              <p:pRg st="8" end="8"/>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slide(fromRight)">
                                      <p:cBhvr>
                                        <p:cTn id="22" dur="500"/>
                                        <p:tgtEl>
                                          <p:spTgt spid="4">
                                            <p:txEl>
                                              <p:pRg st="9" end="9"/>
                                            </p:txEl>
                                          </p:spTgt>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slide(fromRight)">
                                      <p:cBhvr>
                                        <p:cTn id="2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31</a:t>
            </a:fld>
            <a:endParaRPr lang="en-US"/>
          </a:p>
        </p:txBody>
      </p:sp>
      <p:sp>
        <p:nvSpPr>
          <p:cNvPr id="3" name="Rectangle 2"/>
          <p:cNvSpPr>
            <a:spLocks noChangeArrowheads="1"/>
          </p:cNvSpPr>
          <p:nvPr/>
        </p:nvSpPr>
        <p:spPr bwMode="auto">
          <a:xfrm>
            <a:off x="914400" y="228600"/>
            <a:ext cx="7620000" cy="1066800"/>
          </a:xfrm>
          <a:prstGeom prst="rect">
            <a:avLst/>
          </a:prstGeom>
          <a:noFill/>
          <a:ln w="12700">
            <a:noFill/>
            <a:miter lim="800000"/>
            <a:headEnd type="none" w="sm" len="sm"/>
            <a:tailEnd type="none" w="sm" len="sm"/>
          </a:ln>
        </p:spPr>
        <p:txBody>
          <a:bodyPr>
            <a:spAutoFit/>
          </a:bodyPr>
          <a:lstStyle/>
          <a:p>
            <a:r>
              <a:rPr kumimoji="1" lang="en-US" sz="3200" b="1" dirty="0">
                <a:solidFill>
                  <a:schemeClr val="tx2"/>
                </a:solidFill>
                <a:latin typeface="+mj-lt"/>
              </a:rPr>
              <a:t>Monitor Ethnicity and Gender of Contractors </a:t>
            </a:r>
            <a:r>
              <a:rPr kumimoji="1" lang="en-US" sz="3200" b="1" u="sng" dirty="0">
                <a:solidFill>
                  <a:schemeClr val="tx2"/>
                </a:solidFill>
                <a:latin typeface="+mj-lt"/>
              </a:rPr>
              <a:t>AND</a:t>
            </a:r>
            <a:r>
              <a:rPr kumimoji="1" lang="en-US" sz="3200" b="1" dirty="0">
                <a:solidFill>
                  <a:schemeClr val="tx2"/>
                </a:solidFill>
                <a:latin typeface="+mj-lt"/>
              </a:rPr>
              <a:t> Sub-Contractors</a:t>
            </a:r>
          </a:p>
        </p:txBody>
      </p:sp>
      <p:sp>
        <p:nvSpPr>
          <p:cNvPr id="4" name="Rectangle 3" descr="busroadeo2000"/>
          <p:cNvSpPr>
            <a:spLocks noChangeArrowheads="1"/>
          </p:cNvSpPr>
          <p:nvPr/>
        </p:nvSpPr>
        <p:spPr bwMode="auto">
          <a:xfrm>
            <a:off x="685800" y="1524000"/>
            <a:ext cx="8458200" cy="1163395"/>
          </a:xfrm>
          <a:prstGeom prst="rect">
            <a:avLst/>
          </a:prstGeom>
          <a:noFill/>
          <a:ln w="34925" algn="ctr">
            <a:noFill/>
            <a:miter lim="800000"/>
            <a:headEnd/>
            <a:tailEnd/>
          </a:ln>
          <a:effectLst>
            <a:outerShdw dist="38100" dir="5400000" algn="ctr" rotWithShape="0">
              <a:schemeClr val="bg2">
                <a:alpha val="50000"/>
              </a:schemeClr>
            </a:outerShdw>
          </a:effectLst>
        </p:spPr>
        <p:txBody>
          <a:bodyPr wrap="square">
            <a:spAutoFit/>
          </a:bodyPr>
          <a:lstStyle/>
          <a:p>
            <a:pPr algn="l">
              <a:lnSpc>
                <a:spcPct val="90000"/>
              </a:lnSpc>
              <a:spcBef>
                <a:spcPct val="20000"/>
              </a:spcBef>
              <a:buClr>
                <a:srgbClr val="FF0000"/>
              </a:buClr>
              <a:buFont typeface="Monotype Sorts" pitchFamily="2" charset="2"/>
              <a:buNone/>
              <a:defRPr/>
            </a:pPr>
            <a:r>
              <a:rPr kumimoji="1" lang="en-US" sz="2400" b="1" dirty="0">
                <a:latin typeface="+mn-lt"/>
              </a:rPr>
              <a:t>TDOT requires that sub-recipients maintain records of those ethnic and gender groups who are awarded</a:t>
            </a:r>
          </a:p>
          <a:p>
            <a:pPr algn="l">
              <a:lnSpc>
                <a:spcPct val="90000"/>
              </a:lnSpc>
              <a:spcBef>
                <a:spcPct val="20000"/>
              </a:spcBef>
              <a:buClr>
                <a:srgbClr val="FF0000"/>
              </a:buClr>
              <a:buFont typeface="Monotype Sorts" pitchFamily="2" charset="2"/>
              <a:buNone/>
              <a:defRPr/>
            </a:pPr>
            <a:r>
              <a:rPr kumimoji="1" lang="en-US" sz="2400" b="1" dirty="0">
                <a:latin typeface="+mn-lt"/>
              </a:rPr>
              <a:t>bids on projects.</a:t>
            </a:r>
          </a:p>
        </p:txBody>
      </p:sp>
      <p:sp>
        <p:nvSpPr>
          <p:cNvPr id="5" name="Rectangle 4"/>
          <p:cNvSpPr>
            <a:spLocks noChangeArrowheads="1"/>
          </p:cNvSpPr>
          <p:nvPr/>
        </p:nvSpPr>
        <p:spPr bwMode="auto">
          <a:xfrm>
            <a:off x="1752600" y="2667000"/>
            <a:ext cx="6172200" cy="3733800"/>
          </a:xfrm>
          <a:prstGeom prst="rect">
            <a:avLst/>
          </a:prstGeom>
          <a:noFill/>
          <a:ln w="38100" cmpd="dbl">
            <a:solidFill>
              <a:schemeClr val="tx1"/>
            </a:solidFill>
            <a:miter lim="800000"/>
            <a:headEnd/>
            <a:tailEnd/>
          </a:ln>
        </p:spPr>
        <p:txBody>
          <a:bodyPr/>
          <a:lstStyle/>
          <a:p>
            <a:pPr marL="342900" indent="-342900"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For Title VI compliance, we ask for</a:t>
            </a:r>
          </a:p>
          <a:p>
            <a:pPr marL="342900" indent="-342900" eaLnBrk="1" hangingPunct="1">
              <a:lnSpc>
                <a:spcPct val="90000"/>
              </a:lnSpc>
              <a:spcBef>
                <a:spcPct val="20000"/>
              </a:spcBef>
              <a:buClr>
                <a:schemeClr val="hlink"/>
              </a:buClr>
              <a:buFont typeface="Wingdings" pitchFamily="2" charset="2"/>
              <a:buNone/>
              <a:defRPr/>
            </a:pPr>
            <a:r>
              <a:rPr lang="en-US" b="1" dirty="0">
                <a:solidFill>
                  <a:srgbClr val="FF0000"/>
                </a:solidFill>
                <a:effectLst>
                  <a:outerShdw blurRad="38100" dist="38100" dir="2700000" algn="tl">
                    <a:srgbClr val="000000"/>
                  </a:outerShdw>
                </a:effectLst>
                <a:latin typeface="+mn-lt"/>
              </a:rPr>
              <a:t>   voluntary disclosure</a:t>
            </a:r>
            <a:r>
              <a:rPr lang="en-US" b="1" dirty="0">
                <a:effectLst>
                  <a:outerShdw blurRad="38100" dist="38100" dir="2700000" algn="tl">
                    <a:srgbClr val="000000"/>
                  </a:outerShdw>
                </a:effectLst>
                <a:latin typeface="+mn-lt"/>
              </a:rPr>
              <a:t> of the following information:</a:t>
            </a:r>
          </a:p>
          <a:p>
            <a:pPr marL="342900" indent="-342900" algn="l" eaLnBrk="1" hangingPunct="1">
              <a:lnSpc>
                <a:spcPct val="90000"/>
              </a:lnSpc>
              <a:spcBef>
                <a:spcPct val="20000"/>
              </a:spcBef>
              <a:buClr>
                <a:schemeClr val="hlink"/>
              </a:buClr>
              <a:buFont typeface="Wingdings" pitchFamily="2" charset="2"/>
              <a:buNone/>
              <a:defRPr/>
            </a:pPr>
            <a:endParaRPr lang="en-US" sz="1200"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endParaRPr lang="en-US" sz="1200"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Gender:     Male ____	</a:t>
            </a:r>
            <a:r>
              <a:rPr lang="en-US" b="1" dirty="0" smtClean="0">
                <a:effectLst>
                  <a:outerShdw blurRad="38100" dist="38100" dir="2700000" algn="tl">
                    <a:srgbClr val="000000"/>
                  </a:outerShdw>
                </a:effectLst>
                <a:latin typeface="+mn-lt"/>
              </a:rPr>
              <a:t> </a:t>
            </a: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Female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endParaRPr lang="en-US"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smtClean="0">
                <a:effectLst>
                  <a:outerShdw blurRad="38100" dist="38100" dir="2700000" algn="tl">
                    <a:srgbClr val="000000"/>
                  </a:outerShdw>
                </a:effectLst>
                <a:latin typeface="+mn-lt"/>
              </a:rPr>
              <a:t>Race</a:t>
            </a: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Caucasian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African </a:t>
            </a:r>
            <a:r>
              <a:rPr lang="en-US" b="1" dirty="0">
                <a:effectLst>
                  <a:outerShdw blurRad="38100" dist="38100" dir="2700000" algn="tl">
                    <a:srgbClr val="000000"/>
                  </a:outerShdw>
                </a:effectLst>
                <a:latin typeface="+mn-lt"/>
              </a:rPr>
              <a:t>American 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Hispanic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Asian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American </a:t>
            </a:r>
            <a:r>
              <a:rPr lang="en-US" b="1" dirty="0">
                <a:effectLst>
                  <a:outerShdw blurRad="38100" dist="38100" dir="2700000" algn="tl">
                    <a:srgbClr val="000000"/>
                  </a:outerShdw>
                </a:effectLst>
                <a:latin typeface="+mn-lt"/>
              </a:rPr>
              <a:t>Indian &amp; Native Alaskan </a:t>
            </a:r>
            <a:r>
              <a:rPr lang="en-US" b="1" dirty="0" smtClean="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Other _____</a:t>
            </a:r>
            <a:endParaRPr lang="en-US"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p>
          <a:p>
            <a:pPr marL="342900" indent="-342900" algn="l" eaLnBrk="1" hangingPunct="1">
              <a:lnSpc>
                <a:spcPct val="90000"/>
              </a:lnSpc>
              <a:spcBef>
                <a:spcPct val="20000"/>
              </a:spcBef>
              <a:buClr>
                <a:schemeClr val="hlink"/>
              </a:buClr>
              <a:buFont typeface="Wingdings" pitchFamily="2" charset="2"/>
              <a:buNone/>
              <a:defRPr/>
            </a:pPr>
            <a:endParaRPr lang="en-US" b="1" dirty="0">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25086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9FFEF107-B3E4-4F97-A610-E87117C53BD1}" type="slidenum">
              <a:rPr lang="en-US" smtClean="0"/>
              <a:pPr/>
              <a:t>32</a:t>
            </a:fld>
            <a:endParaRPr lang="en-US" smtClean="0"/>
          </a:p>
        </p:txBody>
      </p:sp>
      <p:pic>
        <p:nvPicPr>
          <p:cNvPr id="47108" name="Picture 5" descr="Construction #1"/>
          <p:cNvPicPr>
            <a:picLocks noChangeAspect="1" noChangeArrowheads="1"/>
          </p:cNvPicPr>
          <p:nvPr/>
        </p:nvPicPr>
        <p:blipFill>
          <a:blip r:embed="rId2" cstate="print"/>
          <a:srcRect/>
          <a:stretch>
            <a:fillRect/>
          </a:stretch>
        </p:blipFill>
        <p:spPr bwMode="auto">
          <a:xfrm>
            <a:off x="457200" y="2057400"/>
            <a:ext cx="1828800" cy="2286000"/>
          </a:xfrm>
          <a:prstGeom prst="rect">
            <a:avLst/>
          </a:prstGeom>
          <a:noFill/>
          <a:ln w="9525">
            <a:noFill/>
            <a:miter lim="800000"/>
            <a:headEnd/>
            <a:tailEnd/>
          </a:ln>
        </p:spPr>
      </p:pic>
      <p:sp>
        <p:nvSpPr>
          <p:cNvPr id="465926" name="Rectangle 6"/>
          <p:cNvSpPr>
            <a:spLocks noChangeArrowheads="1"/>
          </p:cNvSpPr>
          <p:nvPr/>
        </p:nvSpPr>
        <p:spPr bwMode="auto">
          <a:xfrm>
            <a:off x="2286000" y="2057400"/>
            <a:ext cx="4114800" cy="1828800"/>
          </a:xfrm>
          <a:prstGeom prst="rect">
            <a:avLst/>
          </a:prstGeom>
          <a:noFill/>
          <a:ln w="9525" algn="ctr">
            <a:noFill/>
            <a:miter lim="800000"/>
            <a:headEnd/>
            <a:tailEnd/>
          </a:ln>
          <a:effectLst/>
        </p:spPr>
        <p:txBody>
          <a:bodyPr/>
          <a:lstStyle/>
          <a:p>
            <a:pPr marL="342900" indent="-342900" eaLnBrk="1" hangingPunct="1">
              <a:lnSpc>
                <a:spcPct val="80000"/>
              </a:lnSpc>
              <a:spcBef>
                <a:spcPct val="20000"/>
              </a:spcBef>
              <a:defRPr/>
            </a:pPr>
            <a:r>
              <a:rPr lang="en-US" sz="4000" b="1" dirty="0">
                <a:effectLst>
                  <a:outerShdw blurRad="38100" dist="38100" dir="2700000" algn="tl">
                    <a:srgbClr val="FFFFFF"/>
                  </a:outerShdw>
                </a:effectLst>
                <a:latin typeface="+mj-lt"/>
              </a:rPr>
              <a:t>Small Business Development Program</a:t>
            </a:r>
          </a:p>
        </p:txBody>
      </p:sp>
      <p:pic>
        <p:nvPicPr>
          <p:cNvPr id="47110" name="Picture 7" descr="Construction #8"/>
          <p:cNvPicPr>
            <a:picLocks noChangeAspect="1" noChangeArrowheads="1"/>
          </p:cNvPicPr>
          <p:nvPr/>
        </p:nvPicPr>
        <p:blipFill>
          <a:blip r:embed="rId3" cstate="print"/>
          <a:srcRect/>
          <a:stretch>
            <a:fillRect/>
          </a:stretch>
        </p:blipFill>
        <p:spPr bwMode="auto">
          <a:xfrm>
            <a:off x="6400800" y="2171700"/>
            <a:ext cx="2286000" cy="2057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465926">
                                            <p:txEl>
                                              <p:pRg st="0" end="0"/>
                                            </p:txEl>
                                          </p:spTgt>
                                        </p:tgtEl>
                                        <p:attrNameLst>
                                          <p:attrName>style.visibility</p:attrName>
                                        </p:attrNameLst>
                                      </p:cBhvr>
                                      <p:to>
                                        <p:strVal val="visible"/>
                                      </p:to>
                                    </p:set>
                                    <p:animEffect transition="in" filter="fade">
                                      <p:cBhvr>
                                        <p:cTn id="7" dur="1000"/>
                                        <p:tgtEl>
                                          <p:spTgt spid="465926">
                                            <p:txEl>
                                              <p:pRg st="0" end="0"/>
                                            </p:txEl>
                                          </p:spTgt>
                                        </p:tgtEl>
                                      </p:cBhvr>
                                    </p:animEffect>
                                    <p:anim calcmode="lin" valueType="num">
                                      <p:cBhvr>
                                        <p:cTn id="8" dur="1000" fill="hold"/>
                                        <p:tgtEl>
                                          <p:spTgt spid="4659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59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533400" y="304800"/>
            <a:ext cx="8229600" cy="960438"/>
          </a:xfrm>
        </p:spPr>
        <p:txBody>
          <a:bodyPr/>
          <a:lstStyle/>
          <a:p>
            <a:pPr algn="ctr" eaLnBrk="1" hangingPunct="1"/>
            <a:r>
              <a:rPr lang="en-US" b="1" dirty="0" smtClean="0"/>
              <a:t>Statement</a:t>
            </a:r>
            <a:r>
              <a:rPr lang="en-US" sz="4000" b="1" dirty="0" smtClean="0"/>
              <a:t> of Commitment</a:t>
            </a:r>
          </a:p>
        </p:txBody>
      </p:sp>
      <p:sp>
        <p:nvSpPr>
          <p:cNvPr id="466947" name="Rectangle 3"/>
          <p:cNvSpPr>
            <a:spLocks noGrp="1" noChangeArrowheads="1"/>
          </p:cNvSpPr>
          <p:nvPr>
            <p:ph idx="1"/>
          </p:nvPr>
        </p:nvSpPr>
        <p:spPr>
          <a:xfrm>
            <a:off x="533400" y="1295400"/>
            <a:ext cx="6629400" cy="3581400"/>
          </a:xfrm>
        </p:spPr>
        <p:txBody>
          <a:bodyPr>
            <a:normAutofit/>
          </a:bodyPr>
          <a:lstStyle/>
          <a:p>
            <a:pPr indent="0" eaLnBrk="1" hangingPunct="1">
              <a:buNone/>
            </a:pPr>
            <a:r>
              <a:rPr lang="en-US" sz="2600" dirty="0" smtClean="0"/>
              <a:t>The DBE program is intended to remedy past and current discrimination against disadvantaged business enterprises, to ensure a “level playing field,” on which DBEs can compete fairly for contracts.</a:t>
            </a:r>
          </a:p>
        </p:txBody>
      </p:sp>
      <p:sp>
        <p:nvSpPr>
          <p:cNvPr id="48130" name="Slide Number Placeholder 5"/>
          <p:cNvSpPr>
            <a:spLocks noGrp="1"/>
          </p:cNvSpPr>
          <p:nvPr>
            <p:ph type="sldNum" sz="quarter" idx="12"/>
          </p:nvPr>
        </p:nvSpPr>
        <p:spPr>
          <a:noFill/>
        </p:spPr>
        <p:txBody>
          <a:bodyPr/>
          <a:lstStyle/>
          <a:p>
            <a:fld id="{A6B4158A-6F6D-4A2A-B5D7-F240E0085815}" type="slidenum">
              <a:rPr lang="en-US" smtClean="0"/>
              <a:pPr/>
              <a:t>33</a:t>
            </a:fld>
            <a:endParaRPr lang="en-US" smtClean="0"/>
          </a:p>
        </p:txBody>
      </p:sp>
      <p:pic>
        <p:nvPicPr>
          <p:cNvPr id="466948" name="Picture 4" descr="lady_justice"/>
          <p:cNvPicPr>
            <a:picLocks noChangeAspect="1" noChangeArrowheads="1"/>
          </p:cNvPicPr>
          <p:nvPr/>
        </p:nvPicPr>
        <p:blipFill>
          <a:blip r:embed="rId2" cstate="print"/>
          <a:srcRect/>
          <a:stretch>
            <a:fillRect/>
          </a:stretch>
        </p:blipFill>
        <p:spPr bwMode="auto">
          <a:xfrm>
            <a:off x="7162800" y="1447800"/>
            <a:ext cx="1627188" cy="3429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6946"/>
                                        </p:tgtEl>
                                        <p:attrNameLst>
                                          <p:attrName>style.visibility</p:attrName>
                                        </p:attrNameLst>
                                      </p:cBhvr>
                                      <p:to>
                                        <p:strVal val="visible"/>
                                      </p:to>
                                    </p:set>
                                    <p:anim calcmode="lin" valueType="num">
                                      <p:cBhvr additive="base">
                                        <p:cTn id="7" dur="500" fill="hold"/>
                                        <p:tgtEl>
                                          <p:spTgt spid="466946"/>
                                        </p:tgtEl>
                                        <p:attrNameLst>
                                          <p:attrName>ppt_x</p:attrName>
                                        </p:attrNameLst>
                                      </p:cBhvr>
                                      <p:tavLst>
                                        <p:tav tm="0">
                                          <p:val>
                                            <p:strVal val="0-#ppt_w/2"/>
                                          </p:val>
                                        </p:tav>
                                        <p:tav tm="100000">
                                          <p:val>
                                            <p:strVal val="#ppt_x"/>
                                          </p:val>
                                        </p:tav>
                                      </p:tavLst>
                                    </p:anim>
                                    <p:anim calcmode="lin" valueType="num">
                                      <p:cBhvr additive="base">
                                        <p:cTn id="8" dur="500" fill="hold"/>
                                        <p:tgtEl>
                                          <p:spTgt spid="4669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6947">
                                            <p:txEl>
                                              <p:pRg st="0" end="0"/>
                                            </p:txEl>
                                          </p:spTgt>
                                        </p:tgtEl>
                                        <p:attrNameLst>
                                          <p:attrName>style.visibility</p:attrName>
                                        </p:attrNameLst>
                                      </p:cBhvr>
                                      <p:to>
                                        <p:strVal val="visible"/>
                                      </p:to>
                                    </p:set>
                                    <p:anim calcmode="lin" valueType="num">
                                      <p:cBhvr additive="base">
                                        <p:cTn id="12"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694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66948"/>
                                        </p:tgtEl>
                                        <p:attrNameLst>
                                          <p:attrName>style.visibility</p:attrName>
                                        </p:attrNameLst>
                                      </p:cBhvr>
                                      <p:to>
                                        <p:strVal val="visible"/>
                                      </p:to>
                                    </p:set>
                                    <p:anim calcmode="lin" valueType="num">
                                      <p:cBhvr additive="base">
                                        <p:cTn id="17" dur="500" fill="hold"/>
                                        <p:tgtEl>
                                          <p:spTgt spid="466948"/>
                                        </p:tgtEl>
                                        <p:attrNameLst>
                                          <p:attrName>ppt_x</p:attrName>
                                        </p:attrNameLst>
                                      </p:cBhvr>
                                      <p:tavLst>
                                        <p:tav tm="0">
                                          <p:val>
                                            <p:strVal val="#ppt_x"/>
                                          </p:val>
                                        </p:tav>
                                        <p:tav tm="100000">
                                          <p:val>
                                            <p:strVal val="#ppt_x"/>
                                          </p:val>
                                        </p:tav>
                                      </p:tavLst>
                                    </p:anim>
                                    <p:anim calcmode="lin" valueType="num">
                                      <p:cBhvr additive="base">
                                        <p:cTn id="18" dur="500" fill="hold"/>
                                        <p:tgtEl>
                                          <p:spTgt spid="4669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utoUpdateAnimBg="0"/>
      <p:bldP spid="466947"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1" name="Rectangle 3"/>
          <p:cNvSpPr>
            <a:spLocks noGrp="1" noChangeArrowheads="1"/>
          </p:cNvSpPr>
          <p:nvPr>
            <p:ph type="title"/>
          </p:nvPr>
        </p:nvSpPr>
        <p:spPr>
          <a:xfrm>
            <a:off x="0" y="685800"/>
            <a:ext cx="9144000" cy="914400"/>
          </a:xfrm>
          <a:noFill/>
        </p:spPr>
        <p:txBody>
          <a:bodyPr/>
          <a:lstStyle/>
          <a:p>
            <a:pPr algn="ctr" eaLnBrk="1" hangingPunct="1"/>
            <a:r>
              <a:rPr lang="en-US" b="1" dirty="0" smtClean="0"/>
              <a:t>Who can qualify as a DBE?</a:t>
            </a:r>
          </a:p>
        </p:txBody>
      </p:sp>
      <p:sp>
        <p:nvSpPr>
          <p:cNvPr id="49155" name="Rectangle 2"/>
          <p:cNvSpPr>
            <a:spLocks noGrp="1" noChangeArrowheads="1"/>
          </p:cNvSpPr>
          <p:nvPr>
            <p:ph idx="1"/>
          </p:nvPr>
        </p:nvSpPr>
        <p:spPr>
          <a:xfrm>
            <a:off x="685800" y="2057400"/>
            <a:ext cx="7924800" cy="3306763"/>
          </a:xfrm>
        </p:spPr>
        <p:txBody>
          <a:bodyPr>
            <a:noAutofit/>
          </a:bodyPr>
          <a:lstStyle/>
          <a:p>
            <a:pPr lvl="2" eaLnBrk="1" hangingPunct="1"/>
            <a:r>
              <a:rPr lang="en-US" sz="2300" dirty="0" smtClean="0"/>
              <a:t>Owners must possess the expertise to control the daily operations and management of the firm.</a:t>
            </a:r>
          </a:p>
          <a:p>
            <a:pPr lvl="2" eaLnBrk="1" hangingPunct="1"/>
            <a:r>
              <a:rPr lang="en-US" sz="2300" dirty="0" smtClean="0"/>
              <a:t>Owners must be able to show ownership of at least 51% of the firm through real and substantial investments of capital. </a:t>
            </a:r>
          </a:p>
          <a:p>
            <a:pPr lvl="2" eaLnBrk="1" hangingPunct="1"/>
            <a:r>
              <a:rPr lang="en-US" sz="2300" dirty="0" smtClean="0"/>
              <a:t>Owners’ net worth must not exceed $1.32 Million (excluding personal residence and stock/ownership in the potential DBE firm).</a:t>
            </a:r>
          </a:p>
          <a:p>
            <a:pPr lvl="2">
              <a:buNone/>
            </a:pPr>
            <a:r>
              <a:rPr lang="en-US" sz="2300" dirty="0" smtClean="0"/>
              <a:t>	For further information or check the </a:t>
            </a:r>
            <a:r>
              <a:rPr lang="en-US" sz="2300" dirty="0" smtClean="0"/>
              <a:t>Small Business Development Program </a:t>
            </a:r>
            <a:r>
              <a:rPr lang="en-US" sz="2300" dirty="0" smtClean="0"/>
              <a:t>website </a:t>
            </a:r>
            <a:r>
              <a:rPr lang="en-US" sz="2300" dirty="0" smtClean="0"/>
              <a:t>at: </a:t>
            </a:r>
            <a:r>
              <a:rPr lang="en-US" sz="2300" b="1" u="sng" dirty="0" smtClean="0">
                <a:solidFill>
                  <a:srgbClr val="7030A0"/>
                </a:solidFill>
                <a:hlinkClick r:id="rId2"/>
              </a:rPr>
              <a:t>http://www.tn.gov/tdot/topic/small-business</a:t>
            </a:r>
            <a:endParaRPr lang="en-US" sz="2300" b="1" dirty="0" smtClean="0"/>
          </a:p>
        </p:txBody>
      </p:sp>
      <p:sp>
        <p:nvSpPr>
          <p:cNvPr id="49154" name="Slide Number Placeholder 5"/>
          <p:cNvSpPr>
            <a:spLocks noGrp="1"/>
          </p:cNvSpPr>
          <p:nvPr>
            <p:ph type="sldNum" sz="quarter" idx="12"/>
          </p:nvPr>
        </p:nvSpPr>
        <p:spPr>
          <a:noFill/>
        </p:spPr>
        <p:txBody>
          <a:bodyPr/>
          <a:lstStyle/>
          <a:p>
            <a:fld id="{15A53F72-8C96-41A5-AF98-B5C4ABA4757A}" type="slidenum">
              <a:rPr lang="en-US" smtClean="0"/>
              <a:pPr/>
              <a:t>34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7971"/>
                                        </p:tgtEl>
                                        <p:attrNameLst>
                                          <p:attrName>style.visibility</p:attrName>
                                        </p:attrNameLst>
                                      </p:cBhvr>
                                      <p:to>
                                        <p:strVal val="visible"/>
                                      </p:to>
                                    </p:set>
                                    <p:animEffect transition="in" filter="dissolve">
                                      <p:cBhvr>
                                        <p:cTn id="7" dur="500"/>
                                        <p:tgtEl>
                                          <p:spTgt spid="467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57200" y="685800"/>
            <a:ext cx="8229600" cy="960438"/>
          </a:xfrm>
          <a:noFill/>
        </p:spPr>
        <p:txBody>
          <a:bodyPr>
            <a:normAutofit/>
          </a:bodyPr>
          <a:lstStyle/>
          <a:p>
            <a:pPr algn="ctr" eaLnBrk="1" hangingPunct="1"/>
            <a:r>
              <a:rPr lang="en-US" sz="4000" b="1" dirty="0" smtClean="0"/>
              <a:t>DBE Ethnicity By Protected Classes</a:t>
            </a:r>
          </a:p>
        </p:txBody>
      </p:sp>
      <p:graphicFrame>
        <p:nvGraphicFramePr>
          <p:cNvPr id="468995" name="Group 3"/>
          <p:cNvGraphicFramePr>
            <a:graphicFrameLocks noGrp="1"/>
          </p:cNvGraphicFramePr>
          <p:nvPr>
            <p:ph type="tbl" idx="1"/>
            <p:extLst>
              <p:ext uri="{D42A27DB-BD31-4B8C-83A1-F6EECF244321}">
                <p14:modId xmlns:p14="http://schemas.microsoft.com/office/powerpoint/2010/main" val="1580562124"/>
              </p:ext>
            </p:extLst>
          </p:nvPr>
        </p:nvGraphicFramePr>
        <p:xfrm>
          <a:off x="2743200" y="1600200"/>
          <a:ext cx="4114800" cy="3286126"/>
        </p:xfrm>
        <a:graphic>
          <a:graphicData uri="http://schemas.openxmlformats.org/drawingml/2006/table">
            <a:tbl>
              <a:tblPr/>
              <a:tblGrid>
                <a:gridCol w="914400"/>
                <a:gridCol w="2095500"/>
                <a:gridCol w="1104900"/>
              </a:tblGrid>
              <a:tr h="7302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Legend</a:t>
                      </a:r>
                      <a:endParaRPr kumimoji="0" lang="en-US" sz="14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MBE</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Minority Male Business Enterprise</a:t>
                      </a:r>
                      <a:r>
                        <a:rPr kumimoji="0" lang="en-US" sz="1400" b="0" i="0" u="none" strike="noStrike" cap="none" normalizeH="0" baseline="0" smtClean="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MFBE</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Minority Female Business Enterprise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AIA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Asian Indian American</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APA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Asian Pacific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BA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Black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HA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Hispanic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Native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FBE</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Female Business Enterprise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50178" name="Slide Number Placeholder 5"/>
          <p:cNvSpPr>
            <a:spLocks noGrp="1"/>
          </p:cNvSpPr>
          <p:nvPr>
            <p:ph type="sldNum" sz="quarter" idx="12"/>
          </p:nvPr>
        </p:nvSpPr>
        <p:spPr>
          <a:noFill/>
        </p:spPr>
        <p:txBody>
          <a:bodyPr/>
          <a:lstStyle/>
          <a:p>
            <a:fld id="{318ADA99-1522-4272-83F7-1FF83BF31FE6}" type="slidenum">
              <a:rPr lang="en-US" smtClean="0"/>
              <a:pPr/>
              <a:t>35</a:t>
            </a:fld>
            <a:endParaRPr lang="en-US" smtClean="0"/>
          </a:p>
        </p:txBody>
      </p:sp>
      <p:pic>
        <p:nvPicPr>
          <p:cNvPr id="50212" name="Picture 38" descr="j0202155"/>
          <p:cNvPicPr>
            <a:picLocks noChangeAspect="1" noChangeArrowheads="1"/>
          </p:cNvPicPr>
          <p:nvPr/>
        </p:nvPicPr>
        <p:blipFill>
          <a:blip r:embed="rId2" cstate="print"/>
          <a:srcRect/>
          <a:stretch>
            <a:fillRect/>
          </a:stretch>
        </p:blipFill>
        <p:spPr bwMode="auto">
          <a:xfrm>
            <a:off x="762000" y="2057400"/>
            <a:ext cx="1819275" cy="2743200"/>
          </a:xfrm>
          <a:prstGeom prst="rect">
            <a:avLst/>
          </a:prstGeom>
          <a:ln>
            <a:noFill/>
          </a:ln>
          <a:effectLst>
            <a:outerShdw blurRad="190500" algn="tl" rotWithShape="0">
              <a:srgbClr val="000000">
                <a:alpha val="70000"/>
              </a:srgbClr>
            </a:outerShdw>
          </a:effectLst>
        </p:spPr>
      </p:pic>
      <p:pic>
        <p:nvPicPr>
          <p:cNvPr id="50213" name="Picture 39" descr="j0227477"/>
          <p:cNvPicPr>
            <a:picLocks noChangeAspect="1" noChangeArrowheads="1"/>
          </p:cNvPicPr>
          <p:nvPr/>
        </p:nvPicPr>
        <p:blipFill>
          <a:blip r:embed="rId3" cstate="print"/>
          <a:srcRect/>
          <a:stretch>
            <a:fillRect/>
          </a:stretch>
        </p:blipFill>
        <p:spPr bwMode="auto">
          <a:xfrm>
            <a:off x="3581400" y="5029200"/>
            <a:ext cx="2286000" cy="1450975"/>
          </a:xfrm>
          <a:prstGeom prst="rect">
            <a:avLst/>
          </a:prstGeom>
          <a:ln>
            <a:noFill/>
          </a:ln>
          <a:effectLst>
            <a:outerShdw blurRad="190500" algn="tl" rotWithShape="0">
              <a:srgbClr val="000000">
                <a:alpha val="70000"/>
              </a:srgbClr>
            </a:outerShdw>
          </a:effectLst>
        </p:spPr>
      </p:pic>
      <p:pic>
        <p:nvPicPr>
          <p:cNvPr id="50214" name="Picture 40" descr="j0401625"/>
          <p:cNvPicPr>
            <a:picLocks noChangeAspect="1" noChangeArrowheads="1"/>
          </p:cNvPicPr>
          <p:nvPr/>
        </p:nvPicPr>
        <p:blipFill>
          <a:blip r:embed="rId4" cstate="print"/>
          <a:srcRect/>
          <a:stretch>
            <a:fillRect/>
          </a:stretch>
        </p:blipFill>
        <p:spPr bwMode="auto">
          <a:xfrm>
            <a:off x="7010400" y="2028825"/>
            <a:ext cx="1905000" cy="2714625"/>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33400" y="914400"/>
            <a:ext cx="8077200" cy="1066800"/>
          </a:xfrm>
          <a:noFill/>
        </p:spPr>
        <p:txBody>
          <a:bodyPr>
            <a:normAutofit fontScale="90000"/>
          </a:bodyPr>
          <a:lstStyle/>
          <a:p>
            <a:pPr algn="ctr" eaLnBrk="1" hangingPunct="1"/>
            <a:r>
              <a:rPr lang="en-US" sz="3200" b="1" dirty="0" smtClean="0"/>
              <a:t>Disadvantaged Business Enterprise (DBE) Goal Setting Guidelines For Contractors and Consultants on Locally Let Federal Aid Contracts </a:t>
            </a:r>
          </a:p>
        </p:txBody>
      </p:sp>
      <p:sp>
        <p:nvSpPr>
          <p:cNvPr id="51204" name="Rectangle 3"/>
          <p:cNvSpPr>
            <a:spLocks noGrp="1" noChangeArrowheads="1"/>
          </p:cNvSpPr>
          <p:nvPr>
            <p:ph idx="1"/>
          </p:nvPr>
        </p:nvSpPr>
        <p:spPr>
          <a:xfrm>
            <a:off x="762000" y="2209800"/>
            <a:ext cx="7848600" cy="3505200"/>
          </a:xfrm>
        </p:spPr>
        <p:txBody>
          <a:bodyPr>
            <a:normAutofit/>
          </a:bodyPr>
          <a:lstStyle/>
          <a:p>
            <a:pPr marL="18288" indent="0" algn="ctr" eaLnBrk="1" hangingPunct="1">
              <a:lnSpc>
                <a:spcPct val="80000"/>
              </a:lnSpc>
              <a:buNone/>
            </a:pPr>
            <a:r>
              <a:rPr lang="en-US" sz="2400" b="1" dirty="0"/>
              <a:t> </a:t>
            </a:r>
            <a:r>
              <a:rPr lang="en-US" sz="2400" b="1" dirty="0" smtClean="0"/>
              <a:t> Which firms are Certified DBE firms?</a:t>
            </a:r>
          </a:p>
          <a:p>
            <a:pPr eaLnBrk="1" hangingPunct="1">
              <a:lnSpc>
                <a:spcPct val="80000"/>
              </a:lnSpc>
              <a:buFontTx/>
              <a:buNone/>
            </a:pPr>
            <a:endParaRPr lang="en-US" sz="2400" dirty="0" smtClean="0"/>
          </a:p>
          <a:p>
            <a:pPr>
              <a:lnSpc>
                <a:spcPct val="80000"/>
              </a:lnSpc>
              <a:buNone/>
            </a:pPr>
            <a:r>
              <a:rPr lang="en-US" sz="2400" dirty="0" smtClean="0"/>
              <a:t>	The TDOT Directory of Certified Disadvantaged Business Enterprises is the official register of eligible DBE firms.  This directory is available from the SBDP and on-line at </a:t>
            </a:r>
            <a:r>
              <a:rPr lang="en-US" sz="2400" b="1" dirty="0" smtClean="0">
                <a:solidFill>
                  <a:srgbClr val="FF0000"/>
                </a:solidFill>
                <a:hlinkClick r:id="rId2"/>
              </a:rPr>
              <a:t>www.tn.gov/tdot/topic/small-business</a:t>
            </a:r>
            <a:r>
              <a:rPr lang="en-US" sz="2400" b="1" dirty="0" smtClean="0">
                <a:solidFill>
                  <a:srgbClr val="FF0000"/>
                </a:solidFill>
              </a:rPr>
              <a:t> </a:t>
            </a:r>
            <a:r>
              <a:rPr lang="en-US" sz="2400" dirty="0" smtClean="0"/>
              <a:t>Amendments to update this directory are published to coincide with regular TDOT contract lettings, and are available from the SBDP office.</a:t>
            </a:r>
          </a:p>
        </p:txBody>
      </p:sp>
      <p:sp>
        <p:nvSpPr>
          <p:cNvPr id="51202" name="Slide Number Placeholder 5"/>
          <p:cNvSpPr>
            <a:spLocks noGrp="1"/>
          </p:cNvSpPr>
          <p:nvPr>
            <p:ph type="sldNum" sz="quarter" idx="12"/>
          </p:nvPr>
        </p:nvSpPr>
        <p:spPr>
          <a:noFill/>
        </p:spPr>
        <p:txBody>
          <a:bodyPr/>
          <a:lstStyle/>
          <a:p>
            <a:fld id="{209EF665-2C94-468E-BCD7-DB7E18C8B8DB}" type="slidenum">
              <a:rPr lang="en-US" smtClean="0"/>
              <a:pPr/>
              <a:t>36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85800" y="457200"/>
            <a:ext cx="7848600" cy="960438"/>
          </a:xfrm>
          <a:noFill/>
        </p:spPr>
        <p:txBody>
          <a:bodyPr>
            <a:noAutofit/>
          </a:bodyPr>
          <a:lstStyle/>
          <a:p>
            <a:pPr algn="ctr" eaLnBrk="1" hangingPunct="1"/>
            <a:r>
              <a:rPr lang="en-US" sz="3200" b="1" dirty="0" smtClean="0"/>
              <a:t>Determining when a DBE</a:t>
            </a:r>
            <a:br>
              <a:rPr lang="en-US" sz="3200" b="1" dirty="0" smtClean="0"/>
            </a:br>
            <a:r>
              <a:rPr lang="en-US" sz="3200" b="1" dirty="0" smtClean="0"/>
              <a:t>project goal should be set </a:t>
            </a:r>
          </a:p>
        </p:txBody>
      </p:sp>
      <p:sp>
        <p:nvSpPr>
          <p:cNvPr id="52228" name="Rectangle 3"/>
          <p:cNvSpPr>
            <a:spLocks noGrp="1" noChangeArrowheads="1"/>
          </p:cNvSpPr>
          <p:nvPr>
            <p:ph idx="1"/>
          </p:nvPr>
        </p:nvSpPr>
        <p:spPr>
          <a:xfrm>
            <a:off x="1219200" y="1981200"/>
            <a:ext cx="7239000" cy="4191000"/>
          </a:xfrm>
        </p:spPr>
        <p:txBody>
          <a:bodyPr>
            <a:normAutofit/>
          </a:bodyPr>
          <a:lstStyle/>
          <a:p>
            <a:pPr indent="0" eaLnBrk="1" hangingPunct="1">
              <a:lnSpc>
                <a:spcPct val="80000"/>
              </a:lnSpc>
              <a:buNone/>
            </a:pPr>
            <a:r>
              <a:rPr lang="en-US" sz="2400" dirty="0" smtClean="0"/>
              <a:t>The federal regulations require TDOT to set an annual DBE goal.  Historically, TDOT has set project DBE goals on highway construction contracts to achieve the annual DBE goal.  The intent is to provide subcontract opportunities to minorities and females on all types of federal aid contracts.  Therefore, DBE goals on locally let contracts should attempt to augment meeting the overall percentage of DBE participation.  The goal attainment at the end of the FY should be based on all federal dollars available for award to DBEs which includes all work let and assigned to consultants.</a:t>
            </a:r>
          </a:p>
        </p:txBody>
      </p:sp>
      <p:sp>
        <p:nvSpPr>
          <p:cNvPr id="52226" name="Slide Number Placeholder 5"/>
          <p:cNvSpPr>
            <a:spLocks noGrp="1"/>
          </p:cNvSpPr>
          <p:nvPr>
            <p:ph type="sldNum" sz="quarter" idx="12"/>
          </p:nvPr>
        </p:nvSpPr>
        <p:spPr>
          <a:noFill/>
        </p:spPr>
        <p:txBody>
          <a:bodyPr/>
          <a:lstStyle/>
          <a:p>
            <a:fld id="{01ADD05A-C38D-456F-B4DE-FDCB27688AA1}" type="slidenum">
              <a:rPr lang="en-US" smtClean="0"/>
              <a:pPr/>
              <a:t>37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09600" y="381000"/>
            <a:ext cx="7924800" cy="960438"/>
          </a:xfrm>
          <a:noFill/>
        </p:spPr>
        <p:txBody>
          <a:bodyPr>
            <a:noAutofit/>
          </a:bodyPr>
          <a:lstStyle/>
          <a:p>
            <a:pPr algn="ctr" eaLnBrk="1" hangingPunct="1"/>
            <a:r>
              <a:rPr lang="en-US" sz="3200" b="1" dirty="0" smtClean="0"/>
              <a:t>Criteria to consider when determining</a:t>
            </a:r>
            <a:br>
              <a:rPr lang="en-US" sz="3200" b="1" dirty="0" smtClean="0"/>
            </a:br>
            <a:r>
              <a:rPr lang="en-US" sz="3200" b="1" dirty="0" smtClean="0"/>
              <a:t>potential for a DBE goal include:</a:t>
            </a:r>
          </a:p>
        </p:txBody>
      </p:sp>
      <p:sp>
        <p:nvSpPr>
          <p:cNvPr id="53252" name="Rectangle 3"/>
          <p:cNvSpPr>
            <a:spLocks noGrp="1" noChangeArrowheads="1"/>
          </p:cNvSpPr>
          <p:nvPr>
            <p:ph idx="1"/>
          </p:nvPr>
        </p:nvSpPr>
        <p:spPr>
          <a:xfrm>
            <a:off x="1676400" y="1524000"/>
            <a:ext cx="6096000" cy="3657599"/>
          </a:xfrm>
        </p:spPr>
        <p:txBody>
          <a:bodyPr>
            <a:normAutofit/>
          </a:bodyPr>
          <a:lstStyle/>
          <a:p>
            <a:pPr indent="0" eaLnBrk="1" hangingPunct="1">
              <a:buFontTx/>
              <a:buNone/>
            </a:pPr>
            <a:r>
              <a:rPr lang="en-US" sz="2400" dirty="0" smtClean="0"/>
              <a:t>The availability of ready, willing and able firms, as identified in the directory, should be a factor in establishing the goal.  Consulting firms may also be required to be on the Department’s list of pre-qualified consultants in order to bid a contract or subcontract.</a:t>
            </a:r>
          </a:p>
        </p:txBody>
      </p:sp>
      <p:sp>
        <p:nvSpPr>
          <p:cNvPr id="53250" name="Slide Number Placeholder 5"/>
          <p:cNvSpPr>
            <a:spLocks noGrp="1"/>
          </p:cNvSpPr>
          <p:nvPr>
            <p:ph type="sldNum" sz="quarter" idx="12"/>
          </p:nvPr>
        </p:nvSpPr>
        <p:spPr>
          <a:noFill/>
        </p:spPr>
        <p:txBody>
          <a:bodyPr/>
          <a:lstStyle/>
          <a:p>
            <a:fld id="{EDACD7F2-219A-4D89-AFE0-9BDF443270CF}" type="slidenum">
              <a:rPr lang="en-US" smtClean="0"/>
              <a:pPr/>
              <a:t>38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533400" y="457200"/>
            <a:ext cx="8153400" cy="960438"/>
          </a:xfrm>
          <a:noFill/>
        </p:spPr>
        <p:txBody>
          <a:bodyPr>
            <a:noAutofit/>
          </a:bodyPr>
          <a:lstStyle/>
          <a:p>
            <a:pPr algn="ctr" eaLnBrk="1" hangingPunct="1"/>
            <a:r>
              <a:rPr lang="en-US" sz="3200" b="1" dirty="0" smtClean="0"/>
              <a:t>Advertising opportunities for work </a:t>
            </a:r>
            <a:br>
              <a:rPr lang="en-US" sz="3200" b="1" dirty="0" smtClean="0"/>
            </a:br>
            <a:r>
              <a:rPr lang="en-US" sz="3200" b="1" dirty="0" smtClean="0"/>
              <a:t>on federal aid contracts</a:t>
            </a:r>
          </a:p>
        </p:txBody>
      </p:sp>
      <p:sp>
        <p:nvSpPr>
          <p:cNvPr id="59396" name="Rectangle 3"/>
          <p:cNvSpPr>
            <a:spLocks noGrp="1" noChangeArrowheads="1"/>
          </p:cNvSpPr>
          <p:nvPr>
            <p:ph idx="1"/>
          </p:nvPr>
        </p:nvSpPr>
        <p:spPr>
          <a:xfrm>
            <a:off x="1219200" y="1787236"/>
            <a:ext cx="6934200" cy="5105400"/>
          </a:xfrm>
        </p:spPr>
        <p:txBody>
          <a:bodyPr>
            <a:normAutofit/>
          </a:bodyPr>
          <a:lstStyle/>
          <a:p>
            <a:pPr indent="0" eaLnBrk="1" hangingPunct="1">
              <a:buNone/>
            </a:pPr>
            <a:r>
              <a:rPr lang="en-US" sz="2400" dirty="0" smtClean="0"/>
              <a:t>Opportunities to include DBE or minority and women owned firms in the contract should be made even if no project DBE goal is set.  This can be done by notifying available DBE firms of the upcoming contract and by encouraging the prime contractor to seek out DBE firms for subcontracting work. </a:t>
            </a:r>
          </a:p>
        </p:txBody>
      </p:sp>
      <p:sp>
        <p:nvSpPr>
          <p:cNvPr id="59394" name="Slide Number Placeholder 5"/>
          <p:cNvSpPr>
            <a:spLocks noGrp="1"/>
          </p:cNvSpPr>
          <p:nvPr>
            <p:ph type="sldNum" sz="quarter" idx="12"/>
          </p:nvPr>
        </p:nvSpPr>
        <p:spPr>
          <a:noFill/>
        </p:spPr>
        <p:txBody>
          <a:bodyPr/>
          <a:lstStyle/>
          <a:p>
            <a:fld id="{260172B4-7629-4CF2-AA7F-80F8087232B1}" type="slidenum">
              <a:rPr lang="en-US" smtClean="0"/>
              <a:pPr/>
              <a:t>39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4</a:t>
            </a:fld>
            <a:endParaRPr lang="en-US" dirty="0"/>
          </a:p>
        </p:txBody>
      </p:sp>
      <p:sp>
        <p:nvSpPr>
          <p:cNvPr id="3" name="Content Placeholder 2"/>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8" name="Rectangle 2"/>
          <p:cNvSpPr txBox="1">
            <a:spLocks noChangeArrowheads="1"/>
          </p:cNvSpPr>
          <p:nvPr/>
        </p:nvSpPr>
        <p:spPr>
          <a:xfrm>
            <a:off x="933450" y="4049713"/>
            <a:ext cx="7715250" cy="15668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smtClean="0"/>
              <a:t>EXTERNAL EQUAL EMPLOYMENT OPPORTUNITY PROGRAM</a:t>
            </a:r>
          </a:p>
        </p:txBody>
      </p:sp>
      <p:pic>
        <p:nvPicPr>
          <p:cNvPr id="9" name="Picture 3" descr="MPj01828190000[1]"/>
          <p:cNvPicPr>
            <a:picLocks noChangeAspect="1" noChangeArrowheads="1"/>
          </p:cNvPicPr>
          <p:nvPr/>
        </p:nvPicPr>
        <p:blipFill>
          <a:blip r:embed="rId2" cstate="print"/>
          <a:srcRect/>
          <a:stretch>
            <a:fillRect/>
          </a:stretch>
        </p:blipFill>
        <p:spPr bwMode="auto">
          <a:xfrm>
            <a:off x="5053013" y="193675"/>
            <a:ext cx="3775075" cy="4073525"/>
          </a:xfrm>
          <a:prstGeom prst="rect">
            <a:avLst/>
          </a:prstGeom>
          <a:noFill/>
          <a:ln w="9525">
            <a:noFill/>
            <a:miter lim="800000"/>
            <a:headEnd/>
            <a:tailEnd/>
          </a:ln>
        </p:spPr>
      </p:pic>
      <p:pic>
        <p:nvPicPr>
          <p:cNvPr id="10" name="Picture 4" descr="MPj01850110000[1]"/>
          <p:cNvPicPr>
            <a:picLocks noChangeAspect="1" noChangeArrowheads="1"/>
          </p:cNvPicPr>
          <p:nvPr/>
        </p:nvPicPr>
        <p:blipFill>
          <a:blip r:embed="rId3" cstate="print"/>
          <a:srcRect/>
          <a:stretch>
            <a:fillRect/>
          </a:stretch>
        </p:blipFill>
        <p:spPr bwMode="auto">
          <a:xfrm>
            <a:off x="315913" y="193675"/>
            <a:ext cx="2608262" cy="4073525"/>
          </a:xfrm>
          <a:prstGeom prst="rect">
            <a:avLst/>
          </a:prstGeom>
          <a:noFill/>
          <a:ln w="9525">
            <a:noFill/>
            <a:miter lim="800000"/>
            <a:headEnd/>
            <a:tailEnd/>
          </a:ln>
        </p:spPr>
      </p:pic>
      <p:pic>
        <p:nvPicPr>
          <p:cNvPr id="11" name="Picture 5" descr="MPj02160400000[1]"/>
          <p:cNvPicPr>
            <a:picLocks noChangeAspect="1" noChangeArrowheads="1"/>
          </p:cNvPicPr>
          <p:nvPr/>
        </p:nvPicPr>
        <p:blipFill>
          <a:blip r:embed="rId4" cstate="print"/>
          <a:srcRect/>
          <a:stretch>
            <a:fillRect/>
          </a:stretch>
        </p:blipFill>
        <p:spPr bwMode="auto">
          <a:xfrm>
            <a:off x="2924175" y="193675"/>
            <a:ext cx="2128838" cy="3305175"/>
          </a:xfrm>
          <a:prstGeom prst="rect">
            <a:avLst/>
          </a:prstGeom>
          <a:noFill/>
          <a:ln w="9525">
            <a:noFill/>
            <a:miter lim="800000"/>
            <a:headEnd/>
            <a:tailEnd/>
          </a:ln>
        </p:spPr>
      </p:pic>
    </p:spTree>
    <p:extLst>
      <p:ext uri="{BB962C8B-B14F-4D97-AF65-F5344CB8AC3E}">
        <p14:creationId xmlns:p14="http://schemas.microsoft.com/office/powerpoint/2010/main" val="227005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371600" y="1600200"/>
            <a:ext cx="6858000" cy="2895600"/>
          </a:xfrm>
        </p:spPr>
        <p:txBody>
          <a:bodyPr>
            <a:normAutofit/>
          </a:bodyPr>
          <a:lstStyle/>
          <a:p>
            <a:pPr indent="0" eaLnBrk="1" hangingPunct="1">
              <a:buNone/>
            </a:pPr>
            <a:r>
              <a:rPr lang="en-US" sz="2800" dirty="0" smtClean="0"/>
              <a:t>For consultant contracts, it is suggested the following phrase be included in the Request for Proposals (RFP) when no DBE project goal is set:</a:t>
            </a:r>
          </a:p>
        </p:txBody>
      </p:sp>
      <p:sp>
        <p:nvSpPr>
          <p:cNvPr id="60418" name="Slide Number Placeholder 5"/>
          <p:cNvSpPr>
            <a:spLocks noGrp="1"/>
          </p:cNvSpPr>
          <p:nvPr>
            <p:ph type="sldNum" sz="quarter" idx="12"/>
          </p:nvPr>
        </p:nvSpPr>
        <p:spPr>
          <a:noFill/>
        </p:spPr>
        <p:txBody>
          <a:bodyPr/>
          <a:lstStyle/>
          <a:p>
            <a:fld id="{FCC5BE17-5A97-4827-8D07-E56A173D4C30}" type="slidenum">
              <a:rPr lang="en-US" smtClean="0"/>
              <a:pPr/>
              <a:t>40</a:t>
            </a:fld>
            <a:endParaRPr lang="en-US" smtClean="0"/>
          </a:p>
        </p:txBody>
      </p:sp>
      <p:sp>
        <p:nvSpPr>
          <p:cNvPr id="60420" name="Rectangle 4"/>
          <p:cNvSpPr>
            <a:spLocks noChangeArrowheads="1"/>
          </p:cNvSpPr>
          <p:nvPr/>
        </p:nvSpPr>
        <p:spPr bwMode="auto">
          <a:xfrm>
            <a:off x="533400" y="457200"/>
            <a:ext cx="8153400" cy="960438"/>
          </a:xfrm>
          <a:prstGeom prst="rect">
            <a:avLst/>
          </a:prstGeom>
          <a:noFill/>
          <a:ln w="9525" algn="ctr">
            <a:noFill/>
            <a:miter lim="800000"/>
            <a:headEnd/>
            <a:tailEnd/>
          </a:ln>
        </p:spPr>
        <p:txBody>
          <a:bodyPr anchor="ctr"/>
          <a:lstStyle/>
          <a:p>
            <a:pPr eaLnBrk="1" hangingPunct="1"/>
            <a:r>
              <a:rPr lang="en-US" sz="3200" b="1" dirty="0">
                <a:latin typeface="+mj-lt"/>
              </a:rPr>
              <a:t>Advertising opportunities for work on federal aid contracts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554182" y="1905000"/>
            <a:ext cx="8305800" cy="3886200"/>
          </a:xfrm>
        </p:spPr>
        <p:txBody>
          <a:bodyPr>
            <a:normAutofit/>
          </a:bodyPr>
          <a:lstStyle/>
          <a:p>
            <a:pPr indent="0" eaLnBrk="1" hangingPunct="1">
              <a:buNone/>
            </a:pPr>
            <a:r>
              <a:rPr lang="en-US" sz="2800" dirty="0" smtClean="0"/>
              <a:t>“No Disadvantaged Business Enterprise (DBE) goal has been set on this contract.  However, the use of DBE or minority and women owned firms is encouraged.”</a:t>
            </a:r>
          </a:p>
        </p:txBody>
      </p:sp>
      <p:sp>
        <p:nvSpPr>
          <p:cNvPr id="61442" name="Slide Number Placeholder 5"/>
          <p:cNvSpPr>
            <a:spLocks noGrp="1"/>
          </p:cNvSpPr>
          <p:nvPr>
            <p:ph type="sldNum" sz="quarter" idx="12"/>
          </p:nvPr>
        </p:nvSpPr>
        <p:spPr>
          <a:noFill/>
        </p:spPr>
        <p:txBody>
          <a:bodyPr/>
          <a:lstStyle/>
          <a:p>
            <a:fld id="{1D744178-EDBE-46DF-AC54-1B04A30E6896}" type="slidenum">
              <a:rPr lang="en-US" smtClean="0"/>
              <a:pPr/>
              <a:t>41</a:t>
            </a:fld>
            <a:endParaRPr lang="en-US" smtClean="0"/>
          </a:p>
        </p:txBody>
      </p:sp>
      <p:sp>
        <p:nvSpPr>
          <p:cNvPr id="61444" name="Rectangle 4"/>
          <p:cNvSpPr>
            <a:spLocks noChangeArrowheads="1"/>
          </p:cNvSpPr>
          <p:nvPr/>
        </p:nvSpPr>
        <p:spPr bwMode="auto">
          <a:xfrm>
            <a:off x="533400" y="457200"/>
            <a:ext cx="8153400" cy="960438"/>
          </a:xfrm>
          <a:prstGeom prst="rect">
            <a:avLst/>
          </a:prstGeom>
          <a:noFill/>
          <a:ln w="9525" algn="ctr">
            <a:noFill/>
            <a:miter lim="800000"/>
            <a:headEnd/>
            <a:tailEnd/>
          </a:ln>
        </p:spPr>
        <p:txBody>
          <a:bodyPr anchor="ctr"/>
          <a:lstStyle/>
          <a:p>
            <a:pPr eaLnBrk="1" hangingPunct="1"/>
            <a:r>
              <a:rPr lang="en-US" sz="3200" b="1" dirty="0">
                <a:latin typeface="+mj-lt"/>
              </a:rPr>
              <a:t>Advertising opportunities for work on federal aid contracts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990600"/>
            <a:ext cx="7924800" cy="960438"/>
          </a:xfrm>
          <a:noFill/>
        </p:spPr>
        <p:txBody>
          <a:bodyPr>
            <a:noAutofit/>
          </a:bodyPr>
          <a:lstStyle/>
          <a:p>
            <a:pPr algn="ctr" eaLnBrk="1" hangingPunct="1"/>
            <a:r>
              <a:rPr lang="en-US" sz="3200" b="1" dirty="0" smtClean="0"/>
              <a:t>Documentation submitted by bidders (or consultants) to demonstrate their good faith efforts to use DBE firms</a:t>
            </a:r>
          </a:p>
        </p:txBody>
      </p:sp>
      <p:sp>
        <p:nvSpPr>
          <p:cNvPr id="62468" name="Rectangle 3"/>
          <p:cNvSpPr>
            <a:spLocks noGrp="1" noChangeArrowheads="1"/>
          </p:cNvSpPr>
          <p:nvPr>
            <p:ph idx="1"/>
          </p:nvPr>
        </p:nvSpPr>
        <p:spPr>
          <a:xfrm>
            <a:off x="1295400" y="2133600"/>
            <a:ext cx="7239000" cy="4038600"/>
          </a:xfrm>
        </p:spPr>
        <p:txBody>
          <a:bodyPr>
            <a:normAutofit/>
          </a:bodyPr>
          <a:lstStyle/>
          <a:p>
            <a:pPr indent="0" eaLnBrk="1" hangingPunct="1">
              <a:lnSpc>
                <a:spcPct val="80000"/>
              </a:lnSpc>
              <a:buNone/>
            </a:pPr>
            <a:r>
              <a:rPr lang="en-US" sz="2400" dirty="0" smtClean="0"/>
              <a:t>All firms submitting a bid/proposal for contracts with a DBE goal should provide with their bid/proposal sufficient documentation of their good faith efforts (GFE) to achieve the goal.  This information should include DBE firms contacted, a list of those DBE firms who submitted a quote to perform work on the contract, and an explanation of the reasons why each DBE who submitted a quote was not used.  The documentation with the bid (or proposal) should be sufficient for the Contracting Authority to determine the reasonableness of the GFE.</a:t>
            </a:r>
          </a:p>
        </p:txBody>
      </p:sp>
      <p:sp>
        <p:nvSpPr>
          <p:cNvPr id="62466" name="Slide Number Placeholder 5"/>
          <p:cNvSpPr>
            <a:spLocks noGrp="1"/>
          </p:cNvSpPr>
          <p:nvPr>
            <p:ph type="sldNum" sz="quarter" idx="12"/>
          </p:nvPr>
        </p:nvSpPr>
        <p:spPr>
          <a:xfrm>
            <a:off x="762000" y="6019800"/>
            <a:ext cx="2133600" cy="304800"/>
          </a:xfrm>
          <a:noFill/>
        </p:spPr>
        <p:txBody>
          <a:bodyPr/>
          <a:lstStyle/>
          <a:p>
            <a:fld id="{53458FB6-6B55-4A8E-9916-DD26A4DCAA09}" type="slidenum">
              <a:rPr lang="en-US" smtClean="0"/>
              <a:pPr/>
              <a:t>42</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09600" y="762000"/>
            <a:ext cx="8077200" cy="960438"/>
          </a:xfrm>
          <a:noFill/>
        </p:spPr>
        <p:txBody>
          <a:bodyPr>
            <a:noAutofit/>
          </a:bodyPr>
          <a:lstStyle/>
          <a:p>
            <a:pPr algn="ctr" eaLnBrk="1" hangingPunct="1"/>
            <a:r>
              <a:rPr lang="en-US" sz="3200" b="1" dirty="0" smtClean="0"/>
              <a:t>Good faith efforts if a DBE is unable to perform the work that was committed to that DBE firm</a:t>
            </a:r>
          </a:p>
        </p:txBody>
      </p:sp>
      <p:sp>
        <p:nvSpPr>
          <p:cNvPr id="63492" name="Rectangle 3"/>
          <p:cNvSpPr>
            <a:spLocks noGrp="1" noChangeArrowheads="1"/>
          </p:cNvSpPr>
          <p:nvPr>
            <p:ph idx="1"/>
          </p:nvPr>
        </p:nvSpPr>
        <p:spPr>
          <a:xfrm>
            <a:off x="1066800" y="1905000"/>
            <a:ext cx="7467600" cy="4114800"/>
          </a:xfrm>
        </p:spPr>
        <p:txBody>
          <a:bodyPr/>
          <a:lstStyle/>
          <a:p>
            <a:pPr indent="0" eaLnBrk="1" hangingPunct="1">
              <a:lnSpc>
                <a:spcPct val="90000"/>
              </a:lnSpc>
              <a:buNone/>
            </a:pPr>
            <a:r>
              <a:rPr lang="en-US" sz="2400" dirty="0" smtClean="0"/>
              <a:t>If a DBE is unable to perform the work which they committed to perform, the prime contractor/consultant should notify the contract administrator.  Adequate effort should be made to replace the dollar amount of the lost DBE commitment.  No monetary sanction will be imposed if the DBE firm is unable to perform for reasons beyond the prime contractors/consultant’s control, and the prime contractor/consultant did adequate good faith effort to replace the lost DBE commitment.</a:t>
            </a:r>
          </a:p>
        </p:txBody>
      </p:sp>
      <p:sp>
        <p:nvSpPr>
          <p:cNvPr id="63490" name="Slide Number Placeholder 5"/>
          <p:cNvSpPr>
            <a:spLocks noGrp="1"/>
          </p:cNvSpPr>
          <p:nvPr>
            <p:ph type="sldNum" sz="quarter" idx="12"/>
          </p:nvPr>
        </p:nvSpPr>
        <p:spPr>
          <a:noFill/>
        </p:spPr>
        <p:txBody>
          <a:bodyPr/>
          <a:lstStyle/>
          <a:p>
            <a:fld id="{9D4AE349-ECAE-44BB-BFA8-5FE42443C7FC}" type="slidenum">
              <a:rPr lang="en-US" smtClean="0"/>
              <a:pPr/>
              <a:t>43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533400" y="457200"/>
            <a:ext cx="8077200" cy="960438"/>
          </a:xfrm>
          <a:noFill/>
        </p:spPr>
        <p:txBody>
          <a:bodyPr>
            <a:noAutofit/>
          </a:bodyPr>
          <a:lstStyle/>
          <a:p>
            <a:pPr algn="ctr" eaLnBrk="1" hangingPunct="1"/>
            <a:r>
              <a:rPr lang="en-US" sz="3200" b="1" dirty="0" smtClean="0"/>
              <a:t>What to report and when to </a:t>
            </a:r>
            <a:br>
              <a:rPr lang="en-US" sz="3200" b="1" dirty="0" smtClean="0"/>
            </a:br>
            <a:r>
              <a:rPr lang="en-US" sz="3200" b="1" dirty="0" smtClean="0"/>
              <a:t>submit the information</a:t>
            </a:r>
          </a:p>
        </p:txBody>
      </p:sp>
      <p:sp>
        <p:nvSpPr>
          <p:cNvPr id="64516" name="Rectangle 3"/>
          <p:cNvSpPr>
            <a:spLocks noGrp="1" noChangeArrowheads="1"/>
          </p:cNvSpPr>
          <p:nvPr>
            <p:ph idx="1"/>
          </p:nvPr>
        </p:nvSpPr>
        <p:spPr>
          <a:xfrm>
            <a:off x="838200" y="1676400"/>
            <a:ext cx="7772400" cy="2286000"/>
          </a:xfrm>
        </p:spPr>
        <p:txBody>
          <a:bodyPr>
            <a:normAutofit/>
          </a:bodyPr>
          <a:lstStyle/>
          <a:p>
            <a:pPr indent="0" eaLnBrk="1" hangingPunct="1">
              <a:buNone/>
            </a:pPr>
            <a:r>
              <a:rPr lang="en-US" sz="2400" dirty="0" smtClean="0"/>
              <a:t>DBE contract data must be submitted to the FHWA twice a year.  The two reporting periods are October 1 through March 31 and April 1 through September 30.</a:t>
            </a:r>
          </a:p>
        </p:txBody>
      </p:sp>
      <p:sp>
        <p:nvSpPr>
          <p:cNvPr id="64514" name="Slide Number Placeholder 5"/>
          <p:cNvSpPr>
            <a:spLocks noGrp="1"/>
          </p:cNvSpPr>
          <p:nvPr>
            <p:ph type="sldNum" sz="quarter" idx="12"/>
          </p:nvPr>
        </p:nvSpPr>
        <p:spPr>
          <a:noFill/>
        </p:spPr>
        <p:txBody>
          <a:bodyPr/>
          <a:lstStyle/>
          <a:p>
            <a:fld id="{146FB7FA-4B03-4CA9-809E-E1B696F61ABC}" type="slidenum">
              <a:rPr lang="en-US" smtClean="0"/>
              <a:pPr/>
              <a:t>44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Rectangle 6"/>
          <p:cNvSpPr>
            <a:spLocks noGrp="1" noChangeArrowheads="1"/>
          </p:cNvSpPr>
          <p:nvPr>
            <p:ph type="title"/>
          </p:nvPr>
        </p:nvSpPr>
        <p:spPr>
          <a:xfrm>
            <a:off x="533400" y="457200"/>
            <a:ext cx="8077200" cy="960438"/>
          </a:xfrm>
          <a:noFill/>
        </p:spPr>
        <p:txBody>
          <a:bodyPr>
            <a:noAutofit/>
          </a:bodyPr>
          <a:lstStyle/>
          <a:p>
            <a:pPr algn="ctr" eaLnBrk="1" hangingPunct="1"/>
            <a:r>
              <a:rPr lang="en-US" sz="3200" b="1" dirty="0" smtClean="0"/>
              <a:t>What to report and when to submit</a:t>
            </a:r>
            <a:br>
              <a:rPr lang="en-US" sz="3200" b="1" dirty="0" smtClean="0"/>
            </a:br>
            <a:r>
              <a:rPr lang="en-US" sz="3200" b="1" dirty="0" smtClean="0"/>
              <a:t>the information (Cont’d)</a:t>
            </a:r>
          </a:p>
        </p:txBody>
      </p:sp>
      <p:sp>
        <p:nvSpPr>
          <p:cNvPr id="65539" name="Rectangle 3"/>
          <p:cNvSpPr>
            <a:spLocks noGrp="1" noChangeArrowheads="1"/>
          </p:cNvSpPr>
          <p:nvPr>
            <p:ph idx="1"/>
          </p:nvPr>
        </p:nvSpPr>
        <p:spPr>
          <a:xfrm>
            <a:off x="1143000" y="1524000"/>
            <a:ext cx="6781800" cy="3962400"/>
          </a:xfrm>
        </p:spPr>
        <p:txBody>
          <a:bodyPr>
            <a:normAutofit/>
          </a:bodyPr>
          <a:lstStyle/>
          <a:p>
            <a:pPr marL="609600" indent="0" eaLnBrk="1" hangingPunct="1">
              <a:buNone/>
            </a:pPr>
            <a:r>
              <a:rPr lang="en-US" sz="2400" dirty="0" smtClean="0"/>
              <a:t>Three basic types of information are reported to FHWA:</a:t>
            </a:r>
          </a:p>
          <a:p>
            <a:pPr marL="609600" indent="-609600" eaLnBrk="1" hangingPunct="1"/>
            <a:endParaRPr lang="en-US" sz="2400" dirty="0" smtClean="0"/>
          </a:p>
          <a:p>
            <a:pPr marL="990600" lvl="1" indent="-533400" eaLnBrk="1" hangingPunct="1">
              <a:buFontTx/>
              <a:buAutoNum type="arabicPeriod"/>
            </a:pPr>
            <a:r>
              <a:rPr lang="en-US" sz="2400" dirty="0" smtClean="0"/>
              <a:t>Contract Awards/Commitments</a:t>
            </a:r>
          </a:p>
          <a:p>
            <a:pPr marL="990600" lvl="1" indent="-533400" eaLnBrk="1" hangingPunct="1">
              <a:buFontTx/>
              <a:buAutoNum type="arabicPeriod"/>
            </a:pPr>
            <a:r>
              <a:rPr lang="en-US" sz="2400" dirty="0" smtClean="0"/>
              <a:t>Ethnicity and Gender breakdown of DBE used on the projects</a:t>
            </a:r>
          </a:p>
          <a:p>
            <a:pPr marL="990600" lvl="1" indent="-533400" eaLnBrk="1" hangingPunct="1">
              <a:buFontTx/>
              <a:buAutoNum type="arabicPeriod"/>
            </a:pPr>
            <a:r>
              <a:rPr lang="en-US" sz="2400" dirty="0" smtClean="0"/>
              <a:t>Actual payment data on completed contracts</a:t>
            </a:r>
          </a:p>
        </p:txBody>
      </p:sp>
      <p:sp>
        <p:nvSpPr>
          <p:cNvPr id="65538" name="Slide Number Placeholder 5"/>
          <p:cNvSpPr>
            <a:spLocks noGrp="1"/>
          </p:cNvSpPr>
          <p:nvPr>
            <p:ph type="sldNum" sz="quarter" idx="12"/>
          </p:nvPr>
        </p:nvSpPr>
        <p:spPr>
          <a:noFill/>
        </p:spPr>
        <p:txBody>
          <a:bodyPr/>
          <a:lstStyle/>
          <a:p>
            <a:fld id="{2EB07B86-6D91-4A7B-8F46-4CDA909F5E5A}" type="slidenum">
              <a:rPr lang="en-US" smtClean="0"/>
              <a:pPr/>
              <a:t>45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5"/>
          <p:cNvSpPr>
            <a:spLocks noGrp="1" noChangeArrowheads="1"/>
          </p:cNvSpPr>
          <p:nvPr>
            <p:ph idx="1"/>
          </p:nvPr>
        </p:nvSpPr>
        <p:spPr>
          <a:xfrm>
            <a:off x="857250" y="1600200"/>
            <a:ext cx="7772400" cy="1905000"/>
          </a:xfrm>
          <a:noFill/>
        </p:spPr>
        <p:txBody>
          <a:bodyPr>
            <a:normAutofit/>
          </a:bodyPr>
          <a:lstStyle/>
          <a:p>
            <a:pPr indent="0" eaLnBrk="1" hangingPunct="1">
              <a:buNone/>
            </a:pPr>
            <a:r>
              <a:rPr lang="en-US" sz="2400" dirty="0" smtClean="0"/>
              <a:t>The three forms needed to report this data may be obtained electronically at the CRO SBDP website.</a:t>
            </a:r>
          </a:p>
        </p:txBody>
      </p:sp>
      <p:sp>
        <p:nvSpPr>
          <p:cNvPr id="66562" name="Slide Number Placeholder 5"/>
          <p:cNvSpPr>
            <a:spLocks noGrp="1"/>
          </p:cNvSpPr>
          <p:nvPr>
            <p:ph type="sldNum" sz="quarter" idx="12"/>
          </p:nvPr>
        </p:nvSpPr>
        <p:spPr>
          <a:noFill/>
        </p:spPr>
        <p:txBody>
          <a:bodyPr/>
          <a:lstStyle/>
          <a:p>
            <a:fld id="{ABBAD826-31A9-478F-9445-C380E13D6A79}" type="slidenum">
              <a:rPr lang="en-US" smtClean="0"/>
              <a:pPr/>
              <a:t>46</a:t>
            </a:fld>
            <a:endParaRPr lang="en-US" smtClean="0"/>
          </a:p>
        </p:txBody>
      </p:sp>
      <p:sp>
        <p:nvSpPr>
          <p:cNvPr id="66563" name="Rectangle 4"/>
          <p:cNvSpPr>
            <a:spLocks noChangeArrowheads="1"/>
          </p:cNvSpPr>
          <p:nvPr/>
        </p:nvSpPr>
        <p:spPr bwMode="auto">
          <a:xfrm>
            <a:off x="533400" y="457200"/>
            <a:ext cx="8077200" cy="960438"/>
          </a:xfrm>
          <a:prstGeom prst="rect">
            <a:avLst/>
          </a:prstGeom>
          <a:noFill/>
          <a:ln w="9525" algn="ctr">
            <a:noFill/>
            <a:miter lim="800000"/>
            <a:headEnd/>
            <a:tailEnd/>
          </a:ln>
        </p:spPr>
        <p:txBody>
          <a:bodyPr anchor="ctr"/>
          <a:lstStyle/>
          <a:p>
            <a:pPr eaLnBrk="1" hangingPunct="1"/>
            <a:r>
              <a:rPr lang="en-US" sz="3200" b="1" dirty="0">
                <a:latin typeface="+mj-lt"/>
              </a:rPr>
              <a:t>What to report and when to </a:t>
            </a:r>
            <a:r>
              <a:rPr lang="en-US" sz="3200" b="1" dirty="0" smtClean="0">
                <a:latin typeface="+mj-lt"/>
              </a:rPr>
              <a:t>submit</a:t>
            </a:r>
          </a:p>
          <a:p>
            <a:pPr eaLnBrk="1" hangingPunct="1"/>
            <a:r>
              <a:rPr lang="en-US" sz="3200" b="1" dirty="0" smtClean="0">
                <a:latin typeface="+mj-lt"/>
              </a:rPr>
              <a:t>the </a:t>
            </a:r>
            <a:r>
              <a:rPr lang="en-US" sz="3200" b="1" dirty="0">
                <a:latin typeface="+mj-lt"/>
              </a:rPr>
              <a:t>information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ABBAD826-31A9-478F-9445-C380E13D6A79}" type="slidenum">
              <a:rPr lang="en-US" smtClean="0"/>
              <a:pPr/>
              <a:t>47</a:t>
            </a:fld>
            <a:endParaRPr lang="en-US" smtClean="0"/>
          </a:p>
        </p:txBody>
      </p:sp>
      <p:sp>
        <p:nvSpPr>
          <p:cNvPr id="2" name="Content Placeholder 1"/>
          <p:cNvSpPr>
            <a:spLocks noGrp="1"/>
          </p:cNvSpPr>
          <p:nvPr>
            <p:ph idx="1"/>
          </p:nvPr>
        </p:nvSpPr>
        <p:spPr/>
        <p:txBody>
          <a:bodyPr/>
          <a:lstStyle/>
          <a:p>
            <a:endParaRPr lang="en-US"/>
          </a:p>
        </p:txBody>
      </p:sp>
      <p:sp>
        <p:nvSpPr>
          <p:cNvPr id="6" name="Rectangle 2"/>
          <p:cNvSpPr txBox="1">
            <a:spLocks noRot="1" noChangeArrowheads="1"/>
          </p:cNvSpPr>
          <p:nvPr/>
        </p:nvSpPr>
        <p:spPr>
          <a:xfrm>
            <a:off x="304800" y="228600"/>
            <a:ext cx="8534400" cy="6324600"/>
          </a:xfrm>
          <a:prstGeom prst="rect">
            <a:avLst/>
          </a:prstGeom>
          <a:effectLst>
            <a:outerShdw dist="35921" dir="2700000" algn="ctr" rotWithShape="0">
              <a:schemeClr val="bg1"/>
            </a:outerShdw>
          </a:effectLst>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lnSpc>
                <a:spcPct val="80000"/>
              </a:lnSpc>
              <a:spcAft>
                <a:spcPts val="0"/>
              </a:spcAft>
              <a:buClr>
                <a:srgbClr val="FF0000"/>
              </a:buClr>
              <a:buFont typeface="Wingdings" pitchFamily="2" charset="2"/>
              <a:buNone/>
              <a:defRPr/>
            </a:pPr>
            <a:endParaRPr lang="en-US" sz="1800" dirty="0" smtClean="0"/>
          </a:p>
          <a:p>
            <a:pPr algn="ctr" fontAlgn="auto">
              <a:lnSpc>
                <a:spcPct val="80000"/>
              </a:lnSpc>
              <a:spcAft>
                <a:spcPts val="0"/>
              </a:spcAft>
              <a:buClr>
                <a:srgbClr val="FF0000"/>
              </a:buClr>
              <a:buFont typeface="Wingdings" pitchFamily="2" charset="2"/>
              <a:buNone/>
              <a:defRPr/>
            </a:pPr>
            <a:r>
              <a:rPr lang="en-US" b="1" dirty="0" smtClean="0">
                <a:latin typeface="+mj-lt"/>
              </a:rPr>
              <a:t>TDOT Civil Rights Office</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Deborah Luter</a:t>
            </a:r>
          </a:p>
          <a:p>
            <a:pPr algn="ctr" fontAlgn="auto">
              <a:lnSpc>
                <a:spcPct val="80000"/>
              </a:lnSpc>
              <a:spcAft>
                <a:spcPts val="0"/>
              </a:spcAft>
              <a:buClr>
                <a:srgbClr val="FF0000"/>
              </a:buClr>
              <a:buFont typeface="Wingdings" pitchFamily="2" charset="2"/>
              <a:buNone/>
              <a:defRPr/>
            </a:pPr>
            <a:r>
              <a:rPr lang="en-US" sz="2000" b="1" dirty="0" smtClean="0"/>
              <a:t>Civil Rights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Sherree Hall Crowder</a:t>
            </a:r>
          </a:p>
          <a:p>
            <a:pPr algn="ctr" fontAlgn="auto">
              <a:lnSpc>
                <a:spcPct val="80000"/>
              </a:lnSpc>
              <a:spcAft>
                <a:spcPts val="0"/>
              </a:spcAft>
              <a:buClr>
                <a:srgbClr val="FF0000"/>
              </a:buClr>
              <a:buFont typeface="Wingdings" pitchFamily="2" charset="2"/>
              <a:buNone/>
              <a:defRPr/>
            </a:pPr>
            <a:r>
              <a:rPr lang="en-US" sz="2000" b="1" dirty="0" smtClean="0"/>
              <a:t>Affirmative Action Program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David Neese</a:t>
            </a:r>
          </a:p>
          <a:p>
            <a:pPr algn="ctr" fontAlgn="auto">
              <a:lnSpc>
                <a:spcPct val="80000"/>
              </a:lnSpc>
              <a:spcAft>
                <a:spcPts val="0"/>
              </a:spcAft>
              <a:buClr>
                <a:srgbClr val="FF0000"/>
              </a:buClr>
              <a:buFont typeface="Wingdings" pitchFamily="2" charset="2"/>
              <a:buNone/>
              <a:defRPr/>
            </a:pPr>
            <a:r>
              <a:rPr lang="en-US" sz="2000" b="1" dirty="0" smtClean="0"/>
              <a:t>Small Business Development Program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Cynthia Howard</a:t>
            </a:r>
          </a:p>
          <a:p>
            <a:pPr algn="ctr" fontAlgn="auto">
              <a:lnSpc>
                <a:spcPct val="80000"/>
              </a:lnSpc>
              <a:spcAft>
                <a:spcPts val="0"/>
              </a:spcAft>
              <a:buClr>
                <a:srgbClr val="FF0000"/>
              </a:buClr>
              <a:buFont typeface="Wingdings" pitchFamily="2" charset="2"/>
              <a:buNone/>
              <a:defRPr/>
            </a:pPr>
            <a:r>
              <a:rPr lang="en-US" sz="2000" b="1" dirty="0" smtClean="0"/>
              <a:t>Title VI Program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505 </a:t>
            </a:r>
            <a:r>
              <a:rPr lang="en-US" sz="2000" b="1" dirty="0" err="1" smtClean="0"/>
              <a:t>Deaderick</a:t>
            </a:r>
            <a:r>
              <a:rPr lang="en-US" sz="2000" b="1" dirty="0" smtClean="0"/>
              <a:t> Street</a:t>
            </a:r>
          </a:p>
          <a:p>
            <a:pPr algn="ctr" fontAlgn="auto">
              <a:lnSpc>
                <a:spcPct val="80000"/>
              </a:lnSpc>
              <a:spcAft>
                <a:spcPts val="0"/>
              </a:spcAft>
              <a:buClr>
                <a:srgbClr val="FF0000"/>
              </a:buClr>
              <a:buFont typeface="Wingdings" pitchFamily="2" charset="2"/>
              <a:buNone/>
              <a:defRPr/>
            </a:pPr>
            <a:r>
              <a:rPr lang="en-US" sz="2000" b="1" dirty="0" smtClean="0"/>
              <a:t>James K. Polk Building, Suite 1800</a:t>
            </a:r>
          </a:p>
          <a:p>
            <a:pPr algn="ctr" fontAlgn="auto">
              <a:lnSpc>
                <a:spcPct val="80000"/>
              </a:lnSpc>
              <a:spcAft>
                <a:spcPts val="0"/>
              </a:spcAft>
              <a:buClr>
                <a:srgbClr val="FF0000"/>
              </a:buClr>
              <a:buFont typeface="Wingdings" pitchFamily="2" charset="2"/>
              <a:buNone/>
              <a:defRPr/>
            </a:pPr>
            <a:r>
              <a:rPr lang="en-US" sz="2000" b="1" dirty="0" smtClean="0"/>
              <a:t>Nashville, TN  38243</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615-741-3681 (phone)</a:t>
            </a:r>
          </a:p>
          <a:p>
            <a:pPr algn="ctr" fontAlgn="auto">
              <a:lnSpc>
                <a:spcPct val="80000"/>
              </a:lnSpc>
              <a:spcAft>
                <a:spcPts val="0"/>
              </a:spcAft>
              <a:buClr>
                <a:srgbClr val="FF0000"/>
              </a:buClr>
              <a:buFont typeface="Wingdings" pitchFamily="2" charset="2"/>
              <a:buNone/>
              <a:defRPr/>
            </a:pPr>
            <a:r>
              <a:rPr lang="en-US" sz="2000" b="1" dirty="0" smtClean="0"/>
              <a:t>1-888-370-3647 (toll free)</a:t>
            </a:r>
          </a:p>
          <a:p>
            <a:pPr algn="ctr" fontAlgn="auto">
              <a:lnSpc>
                <a:spcPct val="80000"/>
              </a:lnSpc>
              <a:spcAft>
                <a:spcPts val="0"/>
              </a:spcAft>
              <a:buClr>
                <a:srgbClr val="FF0000"/>
              </a:buClr>
              <a:buFont typeface="Wingdings" pitchFamily="2" charset="2"/>
              <a:buNone/>
              <a:defRPr/>
            </a:pPr>
            <a:r>
              <a:rPr lang="en-US" sz="2000" b="1" dirty="0" smtClean="0"/>
              <a:t>615-741-3169 (fax)</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Font typeface="Wingdings" pitchFamily="2" charset="2"/>
              <a:buNone/>
              <a:defRPr/>
            </a:pPr>
            <a:endParaRPr lang="en-US" sz="2000" dirty="0" smtClean="0"/>
          </a:p>
          <a:p>
            <a:pPr algn="ctr" fontAlgn="auto">
              <a:lnSpc>
                <a:spcPct val="80000"/>
              </a:lnSpc>
              <a:spcAft>
                <a:spcPts val="0"/>
              </a:spcAft>
              <a:defRPr/>
            </a:pPr>
            <a:endParaRPr lang="en-US" sz="2000" dirty="0" smtClean="0"/>
          </a:p>
        </p:txBody>
      </p:sp>
    </p:spTree>
    <p:extLst>
      <p:ext uri="{BB962C8B-B14F-4D97-AF65-F5344CB8AC3E}">
        <p14:creationId xmlns:p14="http://schemas.microsoft.com/office/powerpoint/2010/main" val="222545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ABBAD826-31A9-478F-9445-C380E13D6A79}" type="slidenum">
              <a:rPr lang="en-US" smtClean="0"/>
              <a:pPr/>
              <a:t>48</a:t>
            </a:fld>
            <a:endParaRPr lang="en-US" smtClean="0"/>
          </a:p>
        </p:txBody>
      </p:sp>
      <p:sp>
        <p:nvSpPr>
          <p:cNvPr id="2" name="Content Placeholder 1"/>
          <p:cNvSpPr>
            <a:spLocks noGrp="1"/>
          </p:cNvSpPr>
          <p:nvPr>
            <p:ph idx="1"/>
          </p:nvPr>
        </p:nvSpPr>
        <p:spPr/>
        <p:txBody>
          <a:bodyPr/>
          <a:lstStyle/>
          <a:p>
            <a:endParaRPr lang="en-US" dirty="0"/>
          </a:p>
        </p:txBody>
      </p:sp>
      <p:sp>
        <p:nvSpPr>
          <p:cNvPr id="4" name="Rectangle 2"/>
          <p:cNvSpPr txBox="1">
            <a:spLocks noChangeArrowheads="1"/>
          </p:cNvSpPr>
          <p:nvPr/>
        </p:nvSpPr>
        <p:spPr>
          <a:xfrm>
            <a:off x="464849" y="4623954"/>
            <a:ext cx="8512175" cy="12192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8800" dirty="0" smtClean="0"/>
              <a:t>THANK YOU</a:t>
            </a:r>
          </a:p>
        </p:txBody>
      </p:sp>
      <p:pic>
        <p:nvPicPr>
          <p:cNvPr id="5"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1" y="413097"/>
            <a:ext cx="4869872" cy="3787368"/>
          </a:xfrm>
          <a:prstGeom prst="rect">
            <a:avLst/>
          </a:prstGeom>
          <a:noFill/>
          <a:ln w="2222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5</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8" name="Rectangle 2"/>
          <p:cNvSpPr txBox="1">
            <a:spLocks noChangeArrowheads="1"/>
          </p:cNvSpPr>
          <p:nvPr/>
        </p:nvSpPr>
        <p:spPr>
          <a:xfrm>
            <a:off x="533400" y="38100"/>
            <a:ext cx="8382000" cy="1571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smtClean="0"/>
              <a:t>PRIMARY AUTHORITIES FOR EXTERNAL</a:t>
            </a:r>
            <a:br>
              <a:rPr lang="en-US" sz="3200" smtClean="0"/>
            </a:br>
            <a:r>
              <a:rPr lang="en-US" sz="3200" smtClean="0"/>
              <a:t>EQUAL EMPLOYMENT OPPORTUNITY</a:t>
            </a:r>
            <a:endParaRPr lang="en-US" sz="3200" dirty="0" smtClean="0"/>
          </a:p>
        </p:txBody>
      </p:sp>
      <p:sp>
        <p:nvSpPr>
          <p:cNvPr id="9" name="Rectangle 3"/>
          <p:cNvSpPr txBox="1">
            <a:spLocks noChangeArrowheads="1"/>
          </p:cNvSpPr>
          <p:nvPr/>
        </p:nvSpPr>
        <p:spPr>
          <a:xfrm>
            <a:off x="2057400" y="2362200"/>
            <a:ext cx="6096000" cy="36575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None/>
            </a:pPr>
            <a:endParaRPr lang="en-US" sz="2900" smtClean="0"/>
          </a:p>
          <a:p>
            <a:pPr fontAlgn="auto">
              <a:spcAft>
                <a:spcPts val="0"/>
              </a:spcAft>
              <a:buFont typeface="Wingdings" pitchFamily="2" charset="2"/>
              <a:buNone/>
            </a:pPr>
            <a:r>
              <a:rPr lang="en-US" smtClean="0"/>
              <a:t>23 USC 140 – Federal-aid Highway Act of 1968.</a:t>
            </a:r>
          </a:p>
          <a:p>
            <a:pPr fontAlgn="auto">
              <a:spcAft>
                <a:spcPts val="0"/>
              </a:spcAft>
              <a:buFont typeface="Wingdings" pitchFamily="2" charset="2"/>
              <a:buNone/>
            </a:pPr>
            <a:r>
              <a:rPr lang="en-US" smtClean="0"/>
              <a:t>23 CFR 230 - Subparts A, B, C and D.</a:t>
            </a:r>
          </a:p>
          <a:p>
            <a:pPr fontAlgn="auto">
              <a:spcAft>
                <a:spcPts val="0"/>
              </a:spcAft>
              <a:buFont typeface="Wingdings" pitchFamily="2" charset="2"/>
              <a:buNone/>
            </a:pPr>
            <a:r>
              <a:rPr lang="en-US" smtClean="0"/>
              <a:t>23 CFR 635 - Subpart A.</a:t>
            </a:r>
          </a:p>
          <a:p>
            <a:pPr fontAlgn="auto">
              <a:spcAft>
                <a:spcPts val="0"/>
              </a:spcAft>
              <a:buFont typeface="Wingdings" pitchFamily="2" charset="2"/>
              <a:buNone/>
            </a:pPr>
            <a:r>
              <a:rPr lang="en-US" smtClean="0"/>
              <a:t>FHWA 1273.</a:t>
            </a:r>
          </a:p>
          <a:p>
            <a:pPr fontAlgn="auto">
              <a:spcAft>
                <a:spcPts val="0"/>
              </a:spcAft>
              <a:buFont typeface="Wingdings" pitchFamily="2" charset="2"/>
              <a:buNone/>
            </a:pPr>
            <a:r>
              <a:rPr lang="en-US" smtClean="0"/>
              <a:t>Executive Order 11246.</a:t>
            </a:r>
          </a:p>
          <a:p>
            <a:pPr fontAlgn="auto">
              <a:spcAft>
                <a:spcPts val="0"/>
              </a:spcAft>
              <a:buFont typeface="Wingdings" pitchFamily="2" charset="2"/>
              <a:buNone/>
            </a:pPr>
            <a:r>
              <a:rPr lang="en-US" smtClean="0"/>
              <a:t>41 CFR 60.</a:t>
            </a:r>
            <a:endParaRPr lang="en-US" dirty="0" smtClean="0"/>
          </a:p>
        </p:txBody>
      </p:sp>
      <p:pic>
        <p:nvPicPr>
          <p:cNvPr id="10" name="Picture 4" descr="MCj03582090000[1]"/>
          <p:cNvPicPr>
            <a:picLocks noChangeAspect="1" noChangeArrowheads="1"/>
          </p:cNvPicPr>
          <p:nvPr/>
        </p:nvPicPr>
        <p:blipFill>
          <a:blip r:embed="rId2" cstate="print"/>
          <a:srcRect/>
          <a:stretch>
            <a:fillRect/>
          </a:stretch>
        </p:blipFill>
        <p:spPr bwMode="auto">
          <a:xfrm>
            <a:off x="4305300" y="1371600"/>
            <a:ext cx="1600200" cy="1273175"/>
          </a:xfrm>
          <a:prstGeom prst="rect">
            <a:avLst/>
          </a:prstGeom>
          <a:noFill/>
          <a:ln w="9525">
            <a:noFill/>
            <a:miter lim="800000"/>
            <a:headEnd/>
            <a:tailEnd/>
          </a:ln>
        </p:spPr>
      </p:pic>
    </p:spTree>
    <p:extLst>
      <p:ext uri="{BB962C8B-B14F-4D97-AF65-F5344CB8AC3E}">
        <p14:creationId xmlns:p14="http://schemas.microsoft.com/office/powerpoint/2010/main" val="395389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6</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143000" y="304800"/>
            <a:ext cx="7543800" cy="914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500" smtClean="0"/>
              <a:t>23 USC 140 (FHWA – 1273)</a:t>
            </a:r>
            <a:br>
              <a:rPr lang="en-US" sz="3500" smtClean="0"/>
            </a:br>
            <a:r>
              <a:rPr lang="en-US" sz="3500" smtClean="0"/>
              <a:t>Non-Discrimination Contract Provisions</a:t>
            </a:r>
            <a:endParaRPr lang="en-US" sz="3500" dirty="0" smtClean="0"/>
          </a:p>
        </p:txBody>
      </p:sp>
      <p:sp>
        <p:nvSpPr>
          <p:cNvPr id="7" name="Rectangle 3"/>
          <p:cNvSpPr txBox="1">
            <a:spLocks noChangeArrowheads="1"/>
          </p:cNvSpPr>
          <p:nvPr/>
        </p:nvSpPr>
        <p:spPr>
          <a:xfrm>
            <a:off x="1676400" y="1371600"/>
            <a:ext cx="6096000" cy="44781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0550" indent="-590550" defTabSz="1014413" fontAlgn="auto">
              <a:lnSpc>
                <a:spcPct val="80000"/>
              </a:lnSpc>
              <a:spcAft>
                <a:spcPts val="0"/>
              </a:spcAft>
              <a:buFont typeface="Wingdings" pitchFamily="2" charset="2"/>
              <a:buAutoNum type="arabicPeriod"/>
            </a:pPr>
            <a:endParaRPr lang="en-US" sz="2500" dirty="0" smtClean="0"/>
          </a:p>
          <a:p>
            <a:pPr marL="590550" indent="-590550" defTabSz="1014413" fontAlgn="auto">
              <a:lnSpc>
                <a:spcPct val="80000"/>
              </a:lnSpc>
              <a:spcAft>
                <a:spcPts val="0"/>
              </a:spcAft>
              <a:buFont typeface="Wingdings" pitchFamily="2" charset="2"/>
              <a:buAutoNum type="arabicPeriod"/>
            </a:pPr>
            <a:r>
              <a:rPr lang="en-US" sz="2500" dirty="0" smtClean="0"/>
              <a:t>EEO Policy Statement;</a:t>
            </a:r>
          </a:p>
          <a:p>
            <a:pPr marL="590550" indent="-590550" defTabSz="1014413" fontAlgn="auto">
              <a:lnSpc>
                <a:spcPct val="80000"/>
              </a:lnSpc>
              <a:spcAft>
                <a:spcPts val="0"/>
              </a:spcAft>
              <a:buFont typeface="Wingdings" pitchFamily="2" charset="2"/>
              <a:buAutoNum type="arabicPeriod"/>
            </a:pPr>
            <a:r>
              <a:rPr lang="en-US" sz="2500" dirty="0" smtClean="0"/>
              <a:t>EEO Officer;</a:t>
            </a:r>
          </a:p>
          <a:p>
            <a:pPr marL="590550" indent="-590550" defTabSz="1014413" fontAlgn="auto">
              <a:lnSpc>
                <a:spcPct val="80000"/>
              </a:lnSpc>
              <a:spcAft>
                <a:spcPts val="0"/>
              </a:spcAft>
              <a:buFont typeface="Wingdings" pitchFamily="2" charset="2"/>
              <a:buAutoNum type="arabicPeriod"/>
            </a:pPr>
            <a:r>
              <a:rPr lang="en-US" sz="2500" dirty="0" smtClean="0"/>
              <a:t>Dissemination of Policy;</a:t>
            </a:r>
          </a:p>
          <a:p>
            <a:pPr marL="590550" indent="-590550" defTabSz="1014413" fontAlgn="auto">
              <a:lnSpc>
                <a:spcPct val="80000"/>
              </a:lnSpc>
              <a:spcAft>
                <a:spcPts val="0"/>
              </a:spcAft>
              <a:buFont typeface="Wingdings" pitchFamily="2" charset="2"/>
              <a:buAutoNum type="arabicPeriod"/>
            </a:pPr>
            <a:r>
              <a:rPr lang="en-US" sz="2500" dirty="0" smtClean="0"/>
              <a:t>Recruitment;</a:t>
            </a:r>
          </a:p>
          <a:p>
            <a:pPr marL="590550" indent="-590550" defTabSz="1014413" fontAlgn="auto">
              <a:lnSpc>
                <a:spcPct val="80000"/>
              </a:lnSpc>
              <a:spcAft>
                <a:spcPts val="0"/>
              </a:spcAft>
              <a:buFont typeface="Wingdings" pitchFamily="2" charset="2"/>
              <a:buAutoNum type="arabicPeriod"/>
            </a:pPr>
            <a:r>
              <a:rPr lang="en-US" sz="2500" dirty="0" smtClean="0"/>
              <a:t>Personnel Actions;</a:t>
            </a:r>
          </a:p>
          <a:p>
            <a:pPr marL="590550" indent="-590550" defTabSz="1014413" fontAlgn="auto">
              <a:lnSpc>
                <a:spcPct val="80000"/>
              </a:lnSpc>
              <a:spcAft>
                <a:spcPts val="0"/>
              </a:spcAft>
              <a:buFont typeface="Wingdings" pitchFamily="2" charset="2"/>
              <a:buAutoNum type="arabicPeriod"/>
            </a:pPr>
            <a:r>
              <a:rPr lang="en-US" sz="2500" dirty="0" smtClean="0"/>
              <a:t>Training and Promotion; </a:t>
            </a:r>
          </a:p>
          <a:p>
            <a:pPr marL="590550" indent="-590550" defTabSz="1014413" fontAlgn="auto">
              <a:lnSpc>
                <a:spcPct val="80000"/>
              </a:lnSpc>
              <a:spcAft>
                <a:spcPts val="0"/>
              </a:spcAft>
              <a:buFont typeface="Wingdings" pitchFamily="2" charset="2"/>
              <a:buAutoNum type="arabicPeriod"/>
            </a:pPr>
            <a:r>
              <a:rPr lang="en-US" sz="2500" dirty="0" smtClean="0"/>
              <a:t>Unions;</a:t>
            </a:r>
          </a:p>
          <a:p>
            <a:pPr marL="590550" indent="-590550" defTabSz="1014413" fontAlgn="auto">
              <a:lnSpc>
                <a:spcPct val="80000"/>
              </a:lnSpc>
              <a:spcAft>
                <a:spcPts val="0"/>
              </a:spcAft>
              <a:buFont typeface="Wingdings" pitchFamily="2" charset="2"/>
              <a:buAutoNum type="arabicPeriod"/>
            </a:pPr>
            <a:r>
              <a:rPr lang="en-US" sz="2500" dirty="0" smtClean="0"/>
              <a:t>Selection of Subcontractors, Procurement of Materials and Leasing of Equipment; and</a:t>
            </a:r>
          </a:p>
          <a:p>
            <a:pPr marL="590550" indent="-590550" defTabSz="1014413" fontAlgn="auto">
              <a:lnSpc>
                <a:spcPct val="80000"/>
              </a:lnSpc>
              <a:spcAft>
                <a:spcPts val="0"/>
              </a:spcAft>
              <a:buFont typeface="Wingdings" pitchFamily="2" charset="2"/>
              <a:buAutoNum type="arabicPeriod"/>
            </a:pPr>
            <a:r>
              <a:rPr lang="en-US" sz="2500" dirty="0" smtClean="0"/>
              <a:t>Records and Reports.</a:t>
            </a:r>
          </a:p>
        </p:txBody>
      </p:sp>
      <p:pic>
        <p:nvPicPr>
          <p:cNvPr id="8" name="Picture 4" descr="MCPE01701_0000[1]"/>
          <p:cNvPicPr>
            <a:picLocks noChangeAspect="1" noChangeArrowheads="1"/>
          </p:cNvPicPr>
          <p:nvPr/>
        </p:nvPicPr>
        <p:blipFill>
          <a:blip r:embed="rId2" cstate="print"/>
          <a:srcRect/>
          <a:stretch>
            <a:fillRect/>
          </a:stretch>
        </p:blipFill>
        <p:spPr bwMode="auto">
          <a:xfrm rot="388146">
            <a:off x="6298870" y="1746139"/>
            <a:ext cx="2749572" cy="2812668"/>
          </a:xfrm>
          <a:prstGeom prst="rect">
            <a:avLst/>
          </a:prstGeom>
          <a:noFill/>
          <a:ln w="9525">
            <a:noFill/>
            <a:miter lim="800000"/>
            <a:headEnd/>
            <a:tailEnd/>
          </a:ln>
        </p:spPr>
      </p:pic>
      <p:sp>
        <p:nvSpPr>
          <p:cNvPr id="9" name="Text Box 5"/>
          <p:cNvSpPr txBox="1">
            <a:spLocks noChangeArrowheads="1"/>
          </p:cNvSpPr>
          <p:nvPr/>
        </p:nvSpPr>
        <p:spPr bwMode="auto">
          <a:xfrm rot="-334124">
            <a:off x="6604207" y="2811771"/>
            <a:ext cx="1166812" cy="1107988"/>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200" b="1" dirty="0"/>
              <a:t>TDOT</a:t>
            </a:r>
          </a:p>
          <a:p>
            <a:pPr marL="342900" indent="-342900" algn="l" eaLnBrk="1" hangingPunct="1">
              <a:spcBef>
                <a:spcPct val="50000"/>
              </a:spcBef>
            </a:pPr>
            <a:r>
              <a:rPr lang="en-US" sz="1200" b="1" dirty="0"/>
              <a:t>Special</a:t>
            </a:r>
          </a:p>
          <a:p>
            <a:pPr marL="342900" indent="-342900" algn="l" eaLnBrk="1" hangingPunct="1">
              <a:spcBef>
                <a:spcPct val="50000"/>
              </a:spcBef>
            </a:pPr>
            <a:r>
              <a:rPr lang="en-US" sz="1150" b="1" dirty="0"/>
              <a:t>Provision</a:t>
            </a:r>
          </a:p>
          <a:p>
            <a:pPr marL="342900" indent="-342900" algn="l" eaLnBrk="1" hangingPunct="1">
              <a:spcBef>
                <a:spcPct val="50000"/>
              </a:spcBef>
            </a:pPr>
            <a:r>
              <a:rPr lang="en-US" sz="1200" b="1" dirty="0"/>
              <a:t>1230</a:t>
            </a:r>
          </a:p>
        </p:txBody>
      </p:sp>
    </p:spTree>
    <p:extLst>
      <p:ext uri="{BB962C8B-B14F-4D97-AF65-F5344CB8AC3E}">
        <p14:creationId xmlns:p14="http://schemas.microsoft.com/office/powerpoint/2010/main" val="176677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7</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552575" y="457200"/>
            <a:ext cx="73183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Local Government Compliance Staff Responsibilities</a:t>
            </a:r>
            <a:endParaRPr lang="en-US" sz="4000" dirty="0" smtClean="0"/>
          </a:p>
        </p:txBody>
      </p:sp>
      <p:sp>
        <p:nvSpPr>
          <p:cNvPr id="7" name="Rectangle 3"/>
          <p:cNvSpPr txBox="1">
            <a:spLocks noChangeArrowheads="1"/>
          </p:cNvSpPr>
          <p:nvPr/>
        </p:nvSpPr>
        <p:spPr>
          <a:xfrm>
            <a:off x="838200" y="2335212"/>
            <a:ext cx="7770813" cy="452278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0550" indent="-590550" defTabSz="1014413" fontAlgn="auto">
              <a:lnSpc>
                <a:spcPct val="120000"/>
              </a:lnSpc>
              <a:spcAft>
                <a:spcPts val="0"/>
              </a:spcAft>
              <a:buFont typeface="Bradley Hand ITC" pitchFamily="66" charset="0"/>
              <a:buChar char="√"/>
            </a:pPr>
            <a:r>
              <a:rPr lang="en-US" sz="5100" dirty="0" smtClean="0"/>
              <a:t>EEO training for EEO Officers, contractors, sub-contractors and consultants;</a:t>
            </a:r>
          </a:p>
          <a:p>
            <a:pPr marL="590550" indent="-590550" defTabSz="1014413" fontAlgn="auto">
              <a:lnSpc>
                <a:spcPct val="120000"/>
              </a:lnSpc>
              <a:spcAft>
                <a:spcPts val="0"/>
              </a:spcAft>
              <a:buFont typeface="Bradley Hand ITC" pitchFamily="66" charset="0"/>
              <a:buChar char="√"/>
            </a:pPr>
            <a:r>
              <a:rPr lang="en-US" sz="5100" dirty="0" smtClean="0"/>
              <a:t>One-on-One assistance;</a:t>
            </a:r>
          </a:p>
          <a:p>
            <a:pPr marL="590550" indent="-590550" defTabSz="1014413" fontAlgn="auto">
              <a:lnSpc>
                <a:spcPct val="120000"/>
              </a:lnSpc>
              <a:spcAft>
                <a:spcPts val="0"/>
              </a:spcAft>
              <a:buFont typeface="Bradley Hand ITC" pitchFamily="66" charset="0"/>
              <a:buChar char="√"/>
            </a:pPr>
            <a:r>
              <a:rPr lang="en-US" sz="5100" dirty="0" smtClean="0"/>
              <a:t>Attend Preconstruction Conferences;</a:t>
            </a:r>
          </a:p>
          <a:p>
            <a:pPr marL="590550" indent="-590550" defTabSz="1014413" fontAlgn="auto">
              <a:lnSpc>
                <a:spcPct val="120000"/>
              </a:lnSpc>
              <a:spcAft>
                <a:spcPts val="0"/>
              </a:spcAft>
              <a:buFont typeface="Bradley Hand ITC" pitchFamily="66" charset="0"/>
              <a:buChar char="√"/>
            </a:pPr>
            <a:r>
              <a:rPr lang="en-US" sz="5100" dirty="0" smtClean="0"/>
              <a:t>Conduct Contract Compliance Reviews (CCR);</a:t>
            </a:r>
          </a:p>
          <a:p>
            <a:pPr marL="590550" indent="-590550" defTabSz="1014413" fontAlgn="auto">
              <a:lnSpc>
                <a:spcPct val="120000"/>
              </a:lnSpc>
              <a:spcAft>
                <a:spcPts val="0"/>
              </a:spcAft>
              <a:buFont typeface="Bradley Hand ITC" pitchFamily="66" charset="0"/>
              <a:buChar char="√"/>
            </a:pPr>
            <a:r>
              <a:rPr lang="en-US" sz="5100" dirty="0" smtClean="0"/>
              <a:t>Make compliance determinations;</a:t>
            </a:r>
          </a:p>
          <a:p>
            <a:pPr marL="590550" indent="-590550" defTabSz="1014413" fontAlgn="auto">
              <a:lnSpc>
                <a:spcPct val="120000"/>
              </a:lnSpc>
              <a:spcAft>
                <a:spcPts val="0"/>
              </a:spcAft>
              <a:buFont typeface="Bradley Hand ITC" pitchFamily="66" charset="0"/>
              <a:buChar char="√"/>
            </a:pPr>
            <a:r>
              <a:rPr lang="en-US" sz="5100" dirty="0" smtClean="0"/>
              <a:t>Initiate Corrective Actions; and</a:t>
            </a:r>
          </a:p>
          <a:p>
            <a:pPr marL="590550" indent="-590550" defTabSz="1014413" fontAlgn="auto">
              <a:lnSpc>
                <a:spcPct val="120000"/>
              </a:lnSpc>
              <a:spcAft>
                <a:spcPts val="0"/>
              </a:spcAft>
              <a:buFont typeface="Bradley Hand ITC" pitchFamily="66" charset="0"/>
              <a:buChar char="√"/>
            </a:pPr>
            <a:r>
              <a:rPr lang="en-US" sz="5100" dirty="0" smtClean="0"/>
              <a:t>Notify TDOT Civil Rights Office of contractors not in compliance.</a:t>
            </a:r>
          </a:p>
          <a:p>
            <a:pPr marL="590550" indent="-590550" defTabSz="1014413" fontAlgn="auto">
              <a:spcAft>
                <a:spcPts val="0"/>
              </a:spcAft>
              <a:buFont typeface="Bradley Hand ITC" pitchFamily="66" charset="0"/>
              <a:buChar char="√"/>
            </a:pPr>
            <a:endParaRPr lang="en-US" sz="51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0" indent="0" defTabSz="1014413" fontAlgn="auto">
              <a:spcAft>
                <a:spcPts val="0"/>
              </a:spcAft>
              <a:buFont typeface="Arial" panose="020B0604020202020204" pitchFamily="34" charset="0"/>
              <a:buNone/>
            </a:pPr>
            <a:endParaRPr lang="en-US" sz="2900" dirty="0" smtClean="0"/>
          </a:p>
        </p:txBody>
      </p:sp>
      <p:pic>
        <p:nvPicPr>
          <p:cNvPr id="8" name="Picture 4" descr="j0231737[1]"/>
          <p:cNvPicPr>
            <a:picLocks noChangeAspect="1" noChangeArrowheads="1"/>
          </p:cNvPicPr>
          <p:nvPr/>
        </p:nvPicPr>
        <p:blipFill>
          <a:blip r:embed="rId2" cstate="print"/>
          <a:srcRect/>
          <a:stretch>
            <a:fillRect/>
          </a:stretch>
        </p:blipFill>
        <p:spPr bwMode="auto">
          <a:xfrm>
            <a:off x="533400" y="228600"/>
            <a:ext cx="990600" cy="1219200"/>
          </a:xfrm>
          <a:prstGeom prst="rect">
            <a:avLst/>
          </a:prstGeom>
          <a:noFill/>
          <a:ln w="9525">
            <a:noFill/>
            <a:miter lim="800000"/>
            <a:headEnd/>
            <a:tailEnd/>
          </a:ln>
        </p:spPr>
      </p:pic>
    </p:spTree>
    <p:extLst>
      <p:ext uri="{BB962C8B-B14F-4D97-AF65-F5344CB8AC3E}">
        <p14:creationId xmlns:p14="http://schemas.microsoft.com/office/powerpoint/2010/main" val="24071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2.5"/>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 calcmode="lin" valueType="num">
                                      <p:cBhvr>
                                        <p:cTn id="9" dur="2000" fill="hold"/>
                                        <p:tgtEl>
                                          <p:spTgt spid="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left)">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left)">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left)">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left)">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wipe(left)">
                                      <p:cBhvr>
                                        <p:cTn id="4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8</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11" name="Rectangle 2"/>
          <p:cNvSpPr txBox="1">
            <a:spLocks noChangeArrowheads="1"/>
          </p:cNvSpPr>
          <p:nvPr/>
        </p:nvSpPr>
        <p:spPr>
          <a:xfrm>
            <a:off x="1676400" y="985838"/>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EEO Policy Statement</a:t>
            </a:r>
            <a:endParaRPr lang="en-US" dirty="0" smtClean="0"/>
          </a:p>
        </p:txBody>
      </p:sp>
      <p:sp>
        <p:nvSpPr>
          <p:cNvPr id="12" name="Rectangle 3"/>
          <p:cNvSpPr txBox="1">
            <a:spLocks noChangeArrowheads="1"/>
          </p:cNvSpPr>
          <p:nvPr/>
        </p:nvSpPr>
        <p:spPr>
          <a:xfrm>
            <a:off x="1524000" y="1846263"/>
            <a:ext cx="7239000" cy="485933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None/>
            </a:pPr>
            <a:r>
              <a:rPr lang="en-US" sz="2200" smtClean="0"/>
              <a:t>   </a:t>
            </a:r>
            <a:endParaRPr lang="en-US" sz="3700" smtClean="0"/>
          </a:p>
          <a:p>
            <a:pPr fontAlgn="auto">
              <a:lnSpc>
                <a:spcPct val="120000"/>
              </a:lnSpc>
              <a:spcAft>
                <a:spcPts val="0"/>
              </a:spcAft>
              <a:buFont typeface="Wingdings" pitchFamily="2" charset="2"/>
              <a:buNone/>
            </a:pPr>
            <a:r>
              <a:rPr lang="en-US" sz="3700" smtClean="0"/>
              <a:t>	The contractor will accept as his operating policy the following statement:</a:t>
            </a:r>
          </a:p>
          <a:p>
            <a:pPr fontAlgn="auto">
              <a:lnSpc>
                <a:spcPct val="120000"/>
              </a:lnSpc>
              <a:spcAft>
                <a:spcPts val="0"/>
              </a:spcAft>
              <a:buFont typeface="Wingdings" pitchFamily="2" charset="2"/>
              <a:buNone/>
            </a:pPr>
            <a:r>
              <a:rPr lang="en-US" sz="3700" smtClean="0"/>
              <a:t>   </a:t>
            </a:r>
          </a:p>
          <a:p>
            <a:pPr fontAlgn="auto">
              <a:lnSpc>
                <a:spcPct val="120000"/>
              </a:lnSpc>
              <a:spcAft>
                <a:spcPts val="0"/>
              </a:spcAft>
              <a:buFont typeface="Wingdings" pitchFamily="2" charset="2"/>
              <a:buNone/>
            </a:pPr>
            <a:r>
              <a:rPr lang="en-US" sz="3700" smtClean="0"/>
              <a:t> 	“It is the policy of this Company to assure that applicants are employed, and that employees are treated during employment, without regard to their race, religion, sex, color, national origin, age or disability. Such action shall include: employment, upgrading, demotion, or transfer; recruitment or recruitment advertising; layoff or termination; rates of pay or other forms of compensation; and selection for training, including apprenticeship, pre-apprenticeship, and/or on-the-job training.”</a:t>
            </a:r>
            <a:endParaRPr lang="en-US" sz="3700" dirty="0" smtClean="0"/>
          </a:p>
        </p:txBody>
      </p:sp>
      <p:pic>
        <p:nvPicPr>
          <p:cNvPr id="13" name="Picture 4" descr="MCj02889880000[1]"/>
          <p:cNvPicPr>
            <a:picLocks noChangeAspect="1" noChangeArrowheads="1"/>
          </p:cNvPicPr>
          <p:nvPr/>
        </p:nvPicPr>
        <p:blipFill>
          <a:blip r:embed="rId2" cstate="print"/>
          <a:srcRect/>
          <a:stretch>
            <a:fillRect/>
          </a:stretch>
        </p:blipFill>
        <p:spPr bwMode="auto">
          <a:xfrm>
            <a:off x="109538" y="125413"/>
            <a:ext cx="2060575" cy="1720850"/>
          </a:xfrm>
          <a:prstGeom prst="rect">
            <a:avLst/>
          </a:prstGeom>
          <a:noFill/>
          <a:ln w="9525">
            <a:noFill/>
            <a:miter lim="800000"/>
            <a:headEnd/>
            <a:tailEnd/>
          </a:ln>
        </p:spPr>
      </p:pic>
    </p:spTree>
    <p:extLst>
      <p:ext uri="{BB962C8B-B14F-4D97-AF65-F5344CB8AC3E}">
        <p14:creationId xmlns:p14="http://schemas.microsoft.com/office/powerpoint/2010/main" val="61780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9</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2057400" y="38100"/>
            <a:ext cx="6380163"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smtClean="0"/>
              <a:t>CONTRACTOR’S </a:t>
            </a:r>
            <a:br>
              <a:rPr lang="en-US" sz="2800" smtClean="0"/>
            </a:br>
            <a:r>
              <a:rPr lang="en-US" sz="2800" smtClean="0"/>
              <a:t>EEO OFFICER RESPONSIBILITY</a:t>
            </a:r>
            <a:endParaRPr lang="en-US" sz="2800" dirty="0" smtClean="0"/>
          </a:p>
        </p:txBody>
      </p:sp>
      <p:sp>
        <p:nvSpPr>
          <p:cNvPr id="7" name="Rectangle 3"/>
          <p:cNvSpPr txBox="1">
            <a:spLocks noChangeArrowheads="1"/>
          </p:cNvSpPr>
          <p:nvPr/>
        </p:nvSpPr>
        <p:spPr>
          <a:xfrm>
            <a:off x="933450" y="1600200"/>
            <a:ext cx="7826375" cy="498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chemeClr val="tx1"/>
              </a:buClr>
              <a:buFont typeface="Wingdings" pitchFamily="2" charset="2"/>
              <a:buNone/>
            </a:pPr>
            <a:r>
              <a:rPr lang="en-US" sz="2200" smtClean="0"/>
              <a:t>    The contractor will designate an EEO Officer who will have the responsibility for administering and promoting an active EEO program.  </a:t>
            </a:r>
          </a:p>
          <a:p>
            <a:pPr fontAlgn="auto">
              <a:lnSpc>
                <a:spcPct val="80000"/>
              </a:lnSpc>
              <a:spcAft>
                <a:spcPts val="0"/>
              </a:spcAft>
              <a:buClr>
                <a:schemeClr val="tx1"/>
              </a:buClr>
              <a:buFont typeface="Wingdings" pitchFamily="2" charset="2"/>
              <a:buNone/>
            </a:pPr>
            <a:endParaRPr lang="en-US" sz="2200" smtClean="0"/>
          </a:p>
          <a:p>
            <a:pPr fontAlgn="auto">
              <a:spcAft>
                <a:spcPts val="0"/>
              </a:spcAft>
              <a:buClr>
                <a:schemeClr val="tx1"/>
              </a:buClr>
              <a:buFont typeface="Wingdings" pitchFamily="2" charset="2"/>
              <a:buNone/>
            </a:pPr>
            <a:r>
              <a:rPr lang="en-US" sz="2200" smtClean="0"/>
              <a:t>	The EEO Officer is tasked to:</a:t>
            </a:r>
          </a:p>
          <a:p>
            <a:pPr lvl="1" fontAlgn="auto">
              <a:spcAft>
                <a:spcPts val="0"/>
              </a:spcAft>
              <a:buClr>
                <a:schemeClr val="tx1"/>
              </a:buClr>
              <a:buFont typeface="Wingdings" pitchFamily="2" charset="2"/>
              <a:buChar char="C"/>
            </a:pPr>
            <a:r>
              <a:rPr lang="en-US" sz="2200" smtClean="0"/>
              <a:t>Implement the Contractor’s EEO policy and procedures;</a:t>
            </a:r>
            <a:endParaRPr lang="en-US" sz="2100" smtClean="0"/>
          </a:p>
          <a:p>
            <a:pPr lvl="1" fontAlgn="auto">
              <a:spcAft>
                <a:spcPts val="0"/>
              </a:spcAft>
              <a:buClr>
                <a:schemeClr val="tx1"/>
              </a:buClr>
              <a:buFont typeface="Wingdings" pitchFamily="2" charset="2"/>
              <a:buChar char="C"/>
            </a:pPr>
            <a:r>
              <a:rPr lang="en-US" sz="2100" smtClean="0"/>
              <a:t>Disseminate EEO policies and contractual responsibilities; </a:t>
            </a:r>
          </a:p>
          <a:p>
            <a:pPr lvl="1" fontAlgn="auto">
              <a:spcAft>
                <a:spcPts val="0"/>
              </a:spcAft>
              <a:buClr>
                <a:schemeClr val="tx1"/>
              </a:buClr>
              <a:buFont typeface="Wingdings" pitchFamily="2" charset="2"/>
              <a:buChar char="C"/>
            </a:pPr>
            <a:r>
              <a:rPr lang="en-US" sz="2100" smtClean="0"/>
              <a:t>Conduct periodic meetings with supervisors, personnel office staff and all employees to review and explain EEO policies;</a:t>
            </a:r>
          </a:p>
          <a:p>
            <a:pPr lvl="1" fontAlgn="auto">
              <a:spcAft>
                <a:spcPts val="0"/>
              </a:spcAft>
              <a:buClr>
                <a:schemeClr val="tx1"/>
              </a:buClr>
              <a:buFont typeface="Wingdings" pitchFamily="2" charset="2"/>
              <a:buChar char="C"/>
            </a:pPr>
            <a:r>
              <a:rPr lang="en-US" sz="2100" smtClean="0"/>
              <a:t>Provide EEO training to all new employees; </a:t>
            </a:r>
          </a:p>
          <a:p>
            <a:pPr lvl="1" fontAlgn="auto">
              <a:spcAft>
                <a:spcPts val="0"/>
              </a:spcAft>
              <a:buClr>
                <a:schemeClr val="tx1"/>
              </a:buClr>
              <a:buFont typeface="Wingdings" pitchFamily="2" charset="2"/>
              <a:buChar char="C"/>
            </a:pPr>
            <a:r>
              <a:rPr lang="en-US" sz="2100" smtClean="0"/>
              <a:t>Instruct all personnel engaged in direct recruitment of EEO requirements, obligations and goals; and</a:t>
            </a:r>
          </a:p>
          <a:p>
            <a:pPr lvl="1" fontAlgn="auto">
              <a:spcAft>
                <a:spcPts val="0"/>
              </a:spcAft>
              <a:buClr>
                <a:schemeClr val="tx1"/>
              </a:buClr>
              <a:buFont typeface="Wingdings" pitchFamily="2" charset="2"/>
              <a:buChar char="C"/>
            </a:pPr>
            <a:r>
              <a:rPr lang="en-US" sz="2100" smtClean="0"/>
              <a:t>Ensure required notices and posters are displayed.</a:t>
            </a:r>
          </a:p>
          <a:p>
            <a:pPr lvl="1" fontAlgn="auto">
              <a:spcAft>
                <a:spcPts val="0"/>
              </a:spcAft>
              <a:buClr>
                <a:schemeClr val="tx1"/>
              </a:buClr>
              <a:buFont typeface="Wingdings" pitchFamily="2" charset="2"/>
              <a:buChar char="C"/>
            </a:pPr>
            <a:endParaRPr lang="en-US" sz="2100" dirty="0" smtClean="0"/>
          </a:p>
        </p:txBody>
      </p:sp>
      <p:pic>
        <p:nvPicPr>
          <p:cNvPr id="8" name="Picture 4" descr="MCj02330250000[1]"/>
          <p:cNvPicPr>
            <a:picLocks noChangeAspect="1" noChangeArrowheads="1"/>
          </p:cNvPicPr>
          <p:nvPr/>
        </p:nvPicPr>
        <p:blipFill>
          <a:blip r:embed="rId2" cstate="print"/>
          <a:srcRect/>
          <a:stretch>
            <a:fillRect/>
          </a:stretch>
        </p:blipFill>
        <p:spPr bwMode="auto">
          <a:xfrm>
            <a:off x="762000" y="381000"/>
            <a:ext cx="1447800" cy="914400"/>
          </a:xfrm>
          <a:prstGeom prst="rect">
            <a:avLst/>
          </a:prstGeom>
          <a:noFill/>
          <a:ln w="9525">
            <a:noFill/>
            <a:miter lim="800000"/>
            <a:headEnd/>
            <a:tailEnd/>
          </a:ln>
        </p:spPr>
      </p:pic>
    </p:spTree>
    <p:extLst>
      <p:ext uri="{BB962C8B-B14F-4D97-AF65-F5344CB8AC3E}">
        <p14:creationId xmlns:p14="http://schemas.microsoft.com/office/powerpoint/2010/main" val="203606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par>
                                <p:cTn id="7" presetID="54" presetClass="entr" presetSubtype="0" accel="10000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 calcmode="lin" valueType="num">
                                      <p:cBhvr>
                                        <p:cTn id="9" dur="5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10"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2" dur="5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3" dur="500"/>
                                        <p:tgtEl>
                                          <p:spTgt spid="7">
                                            <p:txEl>
                                              <p:pRg st="0" end="0"/>
                                            </p:txEl>
                                          </p:spTgt>
                                        </p:tgtEl>
                                      </p:cBhvr>
                                    </p:animEffect>
                                  </p:childTnLst>
                                </p:cTn>
                              </p:par>
                              <p:par>
                                <p:cTn id="14" presetID="54" presetClass="entr" presetSubtype="0" accel="10000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7">
                                            <p:txEl>
                                              <p:pRg st="2" end="2"/>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p:cTn id="32" dur="500" fill="hold"/>
                                        <p:tgtEl>
                                          <p:spTgt spid="7">
                                            <p:txEl>
                                              <p:pRg st="4" end="4"/>
                                            </p:txEl>
                                          </p:spTgt>
                                        </p:tgtEl>
                                        <p:attrNameLst>
                                          <p:attrName>ppt_w</p:attrName>
                                        </p:attrNameLst>
                                      </p:cBhvr>
                                      <p:tavLst>
                                        <p:tav tm="0">
                                          <p:val>
                                            <p:strVal val="#ppt_w*0.05"/>
                                          </p:val>
                                        </p:tav>
                                        <p:tav tm="100000">
                                          <p:val>
                                            <p:strVal val="#ppt_w"/>
                                          </p:val>
                                        </p:tav>
                                      </p:tavLst>
                                    </p:anim>
                                    <p:anim calcmode="lin" valueType="num">
                                      <p:cBhvr>
                                        <p:cTn id="33" dur="5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34" dur="500" fill="hold"/>
                                        <p:tgtEl>
                                          <p:spTgt spid="7">
                                            <p:txEl>
                                              <p:pRg st="4" end="4"/>
                                            </p:txEl>
                                          </p:spTgt>
                                        </p:tgtEl>
                                        <p:attrNameLst>
                                          <p:attrName>ppt_x</p:attrName>
                                        </p:attrNameLst>
                                      </p:cBhvr>
                                      <p:tavLst>
                                        <p:tav tm="0">
                                          <p:val>
                                            <p:strVal val="#ppt_x-.2"/>
                                          </p:val>
                                        </p:tav>
                                        <p:tav tm="100000">
                                          <p:val>
                                            <p:strVal val="#ppt_x"/>
                                          </p:val>
                                        </p:tav>
                                      </p:tavLst>
                                    </p:anim>
                                    <p:anim calcmode="lin" valueType="num">
                                      <p:cBhvr>
                                        <p:cTn id="35" dur="500" fill="hold"/>
                                        <p:tgtEl>
                                          <p:spTgt spid="7">
                                            <p:txEl>
                                              <p:pRg st="4" end="4"/>
                                            </p:txEl>
                                          </p:spTgt>
                                        </p:tgtEl>
                                        <p:attrNameLst>
                                          <p:attrName>ppt_y</p:attrName>
                                        </p:attrNameLst>
                                      </p:cBhvr>
                                      <p:tavLst>
                                        <p:tav tm="0">
                                          <p:val>
                                            <p:strVal val="#ppt_y"/>
                                          </p:val>
                                        </p:tav>
                                        <p:tav tm="100000">
                                          <p:val>
                                            <p:strVal val="#ppt_y"/>
                                          </p:val>
                                        </p:tav>
                                      </p:tavLst>
                                    </p:anim>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p:cTn id="41" dur="500" fill="hold"/>
                                        <p:tgtEl>
                                          <p:spTgt spid="7">
                                            <p:txEl>
                                              <p:pRg st="5" end="5"/>
                                            </p:txEl>
                                          </p:spTgt>
                                        </p:tgtEl>
                                        <p:attrNameLst>
                                          <p:attrName>ppt_w</p:attrName>
                                        </p:attrNameLst>
                                      </p:cBhvr>
                                      <p:tavLst>
                                        <p:tav tm="0">
                                          <p:val>
                                            <p:strVal val="#ppt_w*0.05"/>
                                          </p:val>
                                        </p:tav>
                                        <p:tav tm="100000">
                                          <p:val>
                                            <p:strVal val="#ppt_w"/>
                                          </p:val>
                                        </p:tav>
                                      </p:tavLst>
                                    </p:anim>
                                    <p:anim calcmode="lin" valueType="num">
                                      <p:cBhvr>
                                        <p:cTn id="42" dur="5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43" dur="5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44" dur="500" fill="hold"/>
                                        <p:tgtEl>
                                          <p:spTgt spid="7">
                                            <p:txEl>
                                              <p:pRg st="5" end="5"/>
                                            </p:txEl>
                                          </p:spTgt>
                                        </p:tgtEl>
                                        <p:attrNameLst>
                                          <p:attrName>ppt_y</p:attrName>
                                        </p:attrNameLst>
                                      </p:cBhvr>
                                      <p:tavLst>
                                        <p:tav tm="0">
                                          <p:val>
                                            <p:strVal val="#ppt_y"/>
                                          </p:val>
                                        </p:tav>
                                        <p:tav tm="100000">
                                          <p:val>
                                            <p:strVal val="#ppt_y"/>
                                          </p:val>
                                        </p:tav>
                                      </p:tavLst>
                                    </p:anim>
                                    <p:animEffect transition="in" filter="fade">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 calcmode="lin" valueType="num">
                                      <p:cBhvr>
                                        <p:cTn id="50" dur="500" fill="hold"/>
                                        <p:tgtEl>
                                          <p:spTgt spid="7">
                                            <p:txEl>
                                              <p:pRg st="6" end="6"/>
                                            </p:txEl>
                                          </p:spTgt>
                                        </p:tgtEl>
                                        <p:attrNameLst>
                                          <p:attrName>ppt_w</p:attrName>
                                        </p:attrNameLst>
                                      </p:cBhvr>
                                      <p:tavLst>
                                        <p:tav tm="0">
                                          <p:val>
                                            <p:strVal val="#ppt_w*0.05"/>
                                          </p:val>
                                        </p:tav>
                                        <p:tav tm="100000">
                                          <p:val>
                                            <p:strVal val="#ppt_w"/>
                                          </p:val>
                                        </p:tav>
                                      </p:tavLst>
                                    </p:anim>
                                    <p:anim calcmode="lin" valueType="num">
                                      <p:cBhvr>
                                        <p:cTn id="51" dur="500" fill="hold"/>
                                        <p:tgtEl>
                                          <p:spTgt spid="7">
                                            <p:txEl>
                                              <p:pRg st="6" end="6"/>
                                            </p:txEl>
                                          </p:spTgt>
                                        </p:tgtEl>
                                        <p:attrNameLst>
                                          <p:attrName>ppt_h</p:attrName>
                                        </p:attrNameLst>
                                      </p:cBhvr>
                                      <p:tavLst>
                                        <p:tav tm="0">
                                          <p:val>
                                            <p:strVal val="#ppt_h"/>
                                          </p:val>
                                        </p:tav>
                                        <p:tav tm="100000">
                                          <p:val>
                                            <p:strVal val="#ppt_h"/>
                                          </p:val>
                                        </p:tav>
                                      </p:tavLst>
                                    </p:anim>
                                    <p:anim calcmode="lin" valueType="num">
                                      <p:cBhvr>
                                        <p:cTn id="52" dur="500" fill="hold"/>
                                        <p:tgtEl>
                                          <p:spTgt spid="7">
                                            <p:txEl>
                                              <p:pRg st="6" end="6"/>
                                            </p:txEl>
                                          </p:spTgt>
                                        </p:tgtEl>
                                        <p:attrNameLst>
                                          <p:attrName>ppt_x</p:attrName>
                                        </p:attrNameLst>
                                      </p:cBhvr>
                                      <p:tavLst>
                                        <p:tav tm="0">
                                          <p:val>
                                            <p:strVal val="#ppt_x-.2"/>
                                          </p:val>
                                        </p:tav>
                                        <p:tav tm="100000">
                                          <p:val>
                                            <p:strVal val="#ppt_x"/>
                                          </p:val>
                                        </p:tav>
                                      </p:tavLst>
                                    </p:anim>
                                    <p:anim calcmode="lin" valueType="num">
                                      <p:cBhvr>
                                        <p:cTn id="53" dur="500" fill="hold"/>
                                        <p:tgtEl>
                                          <p:spTgt spid="7">
                                            <p:txEl>
                                              <p:pRg st="6" end="6"/>
                                            </p:txEl>
                                          </p:spTgt>
                                        </p:tgtEl>
                                        <p:attrNameLst>
                                          <p:attrName>ppt_y</p:attrName>
                                        </p:attrNameLst>
                                      </p:cBhvr>
                                      <p:tavLst>
                                        <p:tav tm="0">
                                          <p:val>
                                            <p:strVal val="#ppt_y"/>
                                          </p:val>
                                        </p:tav>
                                        <p:tav tm="100000">
                                          <p:val>
                                            <p:strVal val="#ppt_y"/>
                                          </p:val>
                                        </p:tav>
                                      </p:tavLst>
                                    </p:anim>
                                    <p:animEffect transition="in" filter="fade">
                                      <p:cBhvr>
                                        <p:cTn id="54" dur="500"/>
                                        <p:tgtEl>
                                          <p:spTgt spid="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 calcmode="lin" valueType="num">
                                      <p:cBhvr>
                                        <p:cTn id="59" dur="500" fill="hold"/>
                                        <p:tgtEl>
                                          <p:spTgt spid="7">
                                            <p:txEl>
                                              <p:pRg st="7" end="7"/>
                                            </p:txEl>
                                          </p:spTgt>
                                        </p:tgtEl>
                                        <p:attrNameLst>
                                          <p:attrName>ppt_w</p:attrName>
                                        </p:attrNameLst>
                                      </p:cBhvr>
                                      <p:tavLst>
                                        <p:tav tm="0">
                                          <p:val>
                                            <p:strVal val="#ppt_w*0.05"/>
                                          </p:val>
                                        </p:tav>
                                        <p:tav tm="100000">
                                          <p:val>
                                            <p:strVal val="#ppt_w"/>
                                          </p:val>
                                        </p:tav>
                                      </p:tavLst>
                                    </p:anim>
                                    <p:anim calcmode="lin" valueType="num">
                                      <p:cBhvr>
                                        <p:cTn id="60" dur="500" fill="hold"/>
                                        <p:tgtEl>
                                          <p:spTgt spid="7">
                                            <p:txEl>
                                              <p:pRg st="7" end="7"/>
                                            </p:txEl>
                                          </p:spTgt>
                                        </p:tgtEl>
                                        <p:attrNameLst>
                                          <p:attrName>ppt_h</p:attrName>
                                        </p:attrNameLst>
                                      </p:cBhvr>
                                      <p:tavLst>
                                        <p:tav tm="0">
                                          <p:val>
                                            <p:strVal val="#ppt_h"/>
                                          </p:val>
                                        </p:tav>
                                        <p:tav tm="100000">
                                          <p:val>
                                            <p:strVal val="#ppt_h"/>
                                          </p:val>
                                        </p:tav>
                                      </p:tavLst>
                                    </p:anim>
                                    <p:anim calcmode="lin" valueType="num">
                                      <p:cBhvr>
                                        <p:cTn id="61" dur="500" fill="hold"/>
                                        <p:tgtEl>
                                          <p:spTgt spid="7">
                                            <p:txEl>
                                              <p:pRg st="7" end="7"/>
                                            </p:txEl>
                                          </p:spTgt>
                                        </p:tgtEl>
                                        <p:attrNameLst>
                                          <p:attrName>ppt_x</p:attrName>
                                        </p:attrNameLst>
                                      </p:cBhvr>
                                      <p:tavLst>
                                        <p:tav tm="0">
                                          <p:val>
                                            <p:strVal val="#ppt_x-.2"/>
                                          </p:val>
                                        </p:tav>
                                        <p:tav tm="100000">
                                          <p:val>
                                            <p:strVal val="#ppt_x"/>
                                          </p:val>
                                        </p:tav>
                                      </p:tavLst>
                                    </p:anim>
                                    <p:anim calcmode="lin" valueType="num">
                                      <p:cBhvr>
                                        <p:cTn id="62" dur="500" fill="hold"/>
                                        <p:tgtEl>
                                          <p:spTgt spid="7">
                                            <p:txEl>
                                              <p:pRg st="7" end="7"/>
                                            </p:txEl>
                                          </p:spTgt>
                                        </p:tgtEl>
                                        <p:attrNameLst>
                                          <p:attrName>ppt_y</p:attrName>
                                        </p:attrNameLst>
                                      </p:cBhvr>
                                      <p:tavLst>
                                        <p:tav tm="0">
                                          <p:val>
                                            <p:strVal val="#ppt_y"/>
                                          </p:val>
                                        </p:tav>
                                        <p:tav tm="100000">
                                          <p:val>
                                            <p:strVal val="#ppt_y"/>
                                          </p:val>
                                        </p:tav>
                                      </p:tavLst>
                                    </p:anim>
                                    <p:animEffect transition="in" filter="fade">
                                      <p:cBhvr>
                                        <p:cTn id="63" dur="500"/>
                                        <p:tgtEl>
                                          <p:spTgt spid="7">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 calcmode="lin" valueType="num">
                                      <p:cBhvr>
                                        <p:cTn id="68" dur="500" fill="hold"/>
                                        <p:tgtEl>
                                          <p:spTgt spid="7">
                                            <p:txEl>
                                              <p:pRg st="8" end="8"/>
                                            </p:txEl>
                                          </p:spTgt>
                                        </p:tgtEl>
                                        <p:attrNameLst>
                                          <p:attrName>ppt_w</p:attrName>
                                        </p:attrNameLst>
                                      </p:cBhvr>
                                      <p:tavLst>
                                        <p:tav tm="0">
                                          <p:val>
                                            <p:strVal val="#ppt_w*0.05"/>
                                          </p:val>
                                        </p:tav>
                                        <p:tav tm="100000">
                                          <p:val>
                                            <p:strVal val="#ppt_w"/>
                                          </p:val>
                                        </p:tav>
                                      </p:tavLst>
                                    </p:anim>
                                    <p:anim calcmode="lin" valueType="num">
                                      <p:cBhvr>
                                        <p:cTn id="69" dur="500" fill="hold"/>
                                        <p:tgtEl>
                                          <p:spTgt spid="7">
                                            <p:txEl>
                                              <p:pRg st="8" end="8"/>
                                            </p:txEl>
                                          </p:spTgt>
                                        </p:tgtEl>
                                        <p:attrNameLst>
                                          <p:attrName>ppt_h</p:attrName>
                                        </p:attrNameLst>
                                      </p:cBhvr>
                                      <p:tavLst>
                                        <p:tav tm="0">
                                          <p:val>
                                            <p:strVal val="#ppt_h"/>
                                          </p:val>
                                        </p:tav>
                                        <p:tav tm="100000">
                                          <p:val>
                                            <p:strVal val="#ppt_h"/>
                                          </p:val>
                                        </p:tav>
                                      </p:tavLst>
                                    </p:anim>
                                    <p:anim calcmode="lin" valueType="num">
                                      <p:cBhvr>
                                        <p:cTn id="70" dur="500" fill="hold"/>
                                        <p:tgtEl>
                                          <p:spTgt spid="7">
                                            <p:txEl>
                                              <p:pRg st="8" end="8"/>
                                            </p:txEl>
                                          </p:spTgt>
                                        </p:tgtEl>
                                        <p:attrNameLst>
                                          <p:attrName>ppt_x</p:attrName>
                                        </p:attrNameLst>
                                      </p:cBhvr>
                                      <p:tavLst>
                                        <p:tav tm="0">
                                          <p:val>
                                            <p:strVal val="#ppt_x-.2"/>
                                          </p:val>
                                        </p:tav>
                                        <p:tav tm="100000">
                                          <p:val>
                                            <p:strVal val="#ppt_x"/>
                                          </p:val>
                                        </p:tav>
                                      </p:tavLst>
                                    </p:anim>
                                    <p:anim calcmode="lin" valueType="num">
                                      <p:cBhvr>
                                        <p:cTn id="71" dur="500" fill="hold"/>
                                        <p:tgtEl>
                                          <p:spTgt spid="7">
                                            <p:txEl>
                                              <p:pRg st="8" end="8"/>
                                            </p:txEl>
                                          </p:spTgt>
                                        </p:tgtEl>
                                        <p:attrNameLst>
                                          <p:attrName>ppt_y</p:attrName>
                                        </p:attrNameLst>
                                      </p:cBhvr>
                                      <p:tavLst>
                                        <p:tav tm="0">
                                          <p:val>
                                            <p:strVal val="#ppt_y"/>
                                          </p:val>
                                        </p:tav>
                                        <p:tav tm="100000">
                                          <p:val>
                                            <p:strVal val="#ppt_y"/>
                                          </p:val>
                                        </p:tav>
                                      </p:tavLst>
                                    </p:anim>
                                    <p:animEffect transition="in" filter="fade">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34925" cap="flat" cmpd="sng" algn="ctr">
          <a:solidFill>
            <a:schemeClr val="tx1"/>
          </a:solidFill>
          <a:prstDash val="solid"/>
          <a:round/>
          <a:headEnd type="none" w="med" len="med"/>
          <a:tailEnd type="none" w="med" len="med"/>
        </a:ln>
        <a:effectLst>
          <a:outerShdw dist="38100" dir="54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34925" cap="flat" cmpd="sng" algn="ctr">
          <a:solidFill>
            <a:schemeClr val="tx1"/>
          </a:solidFill>
          <a:prstDash val="solid"/>
          <a:round/>
          <a:headEnd type="none" w="med" len="med"/>
          <a:tailEnd type="none" w="med" len="med"/>
        </a:ln>
        <a:effectLst>
          <a:outerShdw dist="38100" dir="54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7137</TotalTime>
  <Words>2063</Words>
  <Application>Microsoft Office PowerPoint</Application>
  <PresentationFormat>On-screen Show (4:3)</PresentationFormat>
  <Paragraphs>377</Paragraphs>
  <Slides>48</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Blue strands design template</vt:lpstr>
      <vt:lpstr>Office Theme</vt:lpstr>
      <vt:lpstr>Clip</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Statement of Commitment</vt:lpstr>
      <vt:lpstr>Who can qualify as a DBE?</vt:lpstr>
      <vt:lpstr>DBE Ethnicity By Protected Classes</vt:lpstr>
      <vt:lpstr>Disadvantaged Business Enterprise (DBE) Goal Setting Guidelines For Contractors and Consultants on Locally Let Federal Aid Contracts </vt:lpstr>
      <vt:lpstr>Determining when a DBE project goal should be set </vt:lpstr>
      <vt:lpstr>Criteria to consider when determining potential for a DBE goal include:</vt:lpstr>
      <vt:lpstr>Advertising opportunities for work  on federal aid contracts</vt:lpstr>
      <vt:lpstr>PowerPoint Presentation</vt:lpstr>
      <vt:lpstr>PowerPoint Presentation</vt:lpstr>
      <vt:lpstr>Documentation submitted by bidders (or consultants) to demonstrate their good faith efforts to use DBE firms</vt:lpstr>
      <vt:lpstr>Good faith efforts if a DBE is unable to perform the work that was committed to that DBE firm</vt:lpstr>
      <vt:lpstr>What to report and when to  submit the information</vt:lpstr>
      <vt:lpstr>What to report and when to submit the information (Cont’d)</vt:lpstr>
      <vt:lpstr>PowerPoint Presentation</vt:lpstr>
      <vt:lpstr>PowerPoint Presentation</vt:lpstr>
      <vt:lpstr>PowerPoint Presentation</vt:lpstr>
    </vt:vector>
  </TitlesOfParts>
  <Company>Department of Transportation -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Study</dc:title>
  <dc:creator>jj01328</dc:creator>
  <cp:lastModifiedBy>David Neese</cp:lastModifiedBy>
  <cp:revision>312</cp:revision>
  <cp:lastPrinted>2014-02-12T14:52:54Z</cp:lastPrinted>
  <dcterms:created xsi:type="dcterms:W3CDTF">2001-06-04T17:20:00Z</dcterms:created>
  <dcterms:modified xsi:type="dcterms:W3CDTF">2016-10-04T16:11:06Z</dcterms:modified>
</cp:coreProperties>
</file>