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60" r:id="rId3"/>
    <p:sldId id="265" r:id="rId4"/>
    <p:sldId id="273" r:id="rId5"/>
    <p:sldId id="259" r:id="rId6"/>
    <p:sldId id="274" r:id="rId7"/>
    <p:sldId id="270" r:id="rId8"/>
    <p:sldId id="275" r:id="rId9"/>
    <p:sldId id="268" r:id="rId10"/>
    <p:sldId id="269" r:id="rId11"/>
    <p:sldId id="282" r:id="rId12"/>
    <p:sldId id="285" r:id="rId13"/>
    <p:sldId id="283" r:id="rId14"/>
    <p:sldId id="276" r:id="rId15"/>
    <p:sldId id="279" r:id="rId16"/>
    <p:sldId id="277" r:id="rId17"/>
    <p:sldId id="280" r:id="rId18"/>
    <p:sldId id="281" r:id="rId19"/>
    <p:sldId id="278" r:id="rId20"/>
    <p:sldId id="267" r:id="rId21"/>
    <p:sldId id="263" r:id="rId22"/>
    <p:sldId id="264" r:id="rId23"/>
    <p:sldId id="287" r:id="rId24"/>
  </p:sldIdLst>
  <p:sldSz cx="9144000" cy="6858000" type="screen4x3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F00"/>
    <a:srgbClr val="4870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75" autoAdjust="0"/>
  </p:normalViewPr>
  <p:slideViewPr>
    <p:cSldViewPr>
      <p:cViewPr varScale="1">
        <p:scale>
          <a:sx n="103" d="100"/>
          <a:sy n="103" d="100"/>
        </p:scale>
        <p:origin x="1854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700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63DA1A-829C-4EA7-8017-9274339ACD16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0" y="1154113"/>
            <a:ext cx="4156075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325" y="4445000"/>
            <a:ext cx="5559425" cy="36369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700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40401B-958A-43C0-B511-394CED7A0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04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IMPROVE SAFEY AND OPERATIONAL EFFICIENCY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0401B-958A-43C0-B511-394CED7A02A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698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3886200"/>
            <a:ext cx="9144000" cy="2514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4038603"/>
            <a:ext cx="8839200" cy="1422399"/>
          </a:xfrm>
        </p:spPr>
        <p:txBody>
          <a:bodyPr>
            <a:normAutofit/>
          </a:bodyPr>
          <a:lstStyle>
            <a:lvl1pPr algn="ctr">
              <a:defRPr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152400" y="5461001"/>
            <a:ext cx="8839200" cy="812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pPr lvl="0"/>
            <a:r>
              <a:rPr lang="en-US" dirty="0"/>
              <a:t>Sub-Title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400800"/>
            <a:ext cx="9144000" cy="4572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100" baseline="0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Name, Position | Date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75"/>
          <a:stretch/>
        </p:blipFill>
        <p:spPr>
          <a:xfrm>
            <a:off x="2185987" y="1219200"/>
            <a:ext cx="477202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423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77801"/>
            <a:ext cx="9144000" cy="81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93804"/>
            <a:ext cx="8763000" cy="4958462"/>
          </a:xfrm>
        </p:spPr>
        <p:txBody>
          <a:bodyPr>
            <a:normAutofit/>
          </a:bodyPr>
          <a:lstStyle>
            <a:lvl1pPr>
              <a:buClr>
                <a:schemeClr val="accent5">
                  <a:lumMod val="60000"/>
                  <a:lumOff val="40000"/>
                </a:schemeClr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accent5">
                  <a:lumMod val="60000"/>
                  <a:lumOff val="40000"/>
                </a:schemeClr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accent5">
                  <a:lumMod val="60000"/>
                  <a:lumOff val="40000"/>
                </a:schemeClr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accent5">
                  <a:lumMod val="60000"/>
                  <a:lumOff val="40000"/>
                </a:schemeClr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accent5">
                  <a:lumMod val="60000"/>
                  <a:lumOff val="40000"/>
                </a:schemeClr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990602"/>
            <a:ext cx="9144000" cy="889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6152266"/>
            <a:ext cx="9144000" cy="7057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75400"/>
            <a:ext cx="2895600" cy="365125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375400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75"/>
          <a:stretch/>
        </p:blipFill>
        <p:spPr>
          <a:xfrm>
            <a:off x="41910" y="6152266"/>
            <a:ext cx="127254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188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- T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77801"/>
            <a:ext cx="9144000" cy="81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93800"/>
            <a:ext cx="8763000" cy="4958465"/>
          </a:xfrm>
        </p:spPr>
        <p:txBody>
          <a:bodyPr>
            <a:normAutofit/>
          </a:bodyPr>
          <a:lstStyle>
            <a:lvl1pPr>
              <a:buClr>
                <a:schemeClr val="accent6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accent6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accent6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accent6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accent6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990602"/>
            <a:ext cx="9144000" cy="88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6152266"/>
            <a:ext cx="9144000" cy="7057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75400"/>
            <a:ext cx="2895600" cy="365125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375400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75"/>
          <a:stretch/>
        </p:blipFill>
        <p:spPr>
          <a:xfrm>
            <a:off x="41910" y="6152266"/>
            <a:ext cx="127254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1855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-Column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77801"/>
            <a:ext cx="9144000" cy="81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93804"/>
            <a:ext cx="4191000" cy="4958462"/>
          </a:xfrm>
        </p:spPr>
        <p:txBody>
          <a:bodyPr>
            <a:normAutofit/>
          </a:bodyPr>
          <a:lstStyle>
            <a:lvl1pPr>
              <a:buClr>
                <a:srgbClr val="FF0F00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rgbClr val="FF0F00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rgbClr val="FF0F00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rgbClr val="FF0F00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rgbClr val="FF0F00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724400" y="1193804"/>
            <a:ext cx="4191000" cy="4958462"/>
          </a:xfrm>
        </p:spPr>
        <p:txBody>
          <a:bodyPr>
            <a:normAutofit/>
          </a:bodyPr>
          <a:lstStyle>
            <a:lvl1pPr>
              <a:buClr>
                <a:srgbClr val="FF0000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rgbClr val="FF0000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rgbClr val="FF0000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rgbClr val="FF0000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rgbClr val="FF0000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6152266"/>
            <a:ext cx="9144000" cy="7057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75400"/>
            <a:ext cx="2895600" cy="365125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375400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75"/>
          <a:stretch/>
        </p:blipFill>
        <p:spPr>
          <a:xfrm>
            <a:off x="41910" y="6152266"/>
            <a:ext cx="127254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5693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44557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9934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Orang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9934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Yellow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06782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Gra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993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81000" y="2209801"/>
            <a:ext cx="3962400" cy="2235200"/>
          </a:xfrm>
        </p:spPr>
        <p:txBody>
          <a:bodyPr>
            <a:noAutofit/>
          </a:bodyPr>
          <a:lstStyle>
            <a:lvl1pPr marL="0" indent="0" algn="l">
              <a:defRPr sz="3600">
                <a:effectLst/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5562600"/>
            <a:ext cx="4038600" cy="1117600"/>
          </a:xfrm>
        </p:spPr>
        <p:txBody>
          <a:bodyPr anchor="b">
            <a:normAutofit/>
          </a:bodyPr>
          <a:lstStyle>
            <a:lvl1pPr marL="0" indent="0">
              <a:buNone/>
              <a:defRPr sz="1100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Name, Position</a:t>
            </a:r>
          </a:p>
          <a:p>
            <a:pPr lvl="0"/>
            <a:r>
              <a:rPr lang="en-US" dirty="0"/>
              <a:t>Date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381000" y="4445001"/>
            <a:ext cx="3962400" cy="8128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accent5"/>
                </a:solidFill>
                <a:latin typeface="PermianSlabSerifTypeface" pitchFamily="50" charset="0"/>
              </a:defRPr>
            </a:lvl1pPr>
          </a:lstStyle>
          <a:p>
            <a:pPr lvl="0"/>
            <a:r>
              <a:rPr lang="en-US" dirty="0"/>
              <a:t>Sub-Title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75"/>
          <a:stretch/>
        </p:blipFill>
        <p:spPr>
          <a:xfrm>
            <a:off x="381000" y="381000"/>
            <a:ext cx="2226945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976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2590800" y="3874770"/>
            <a:ext cx="6553200" cy="22402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0" y="3962400"/>
            <a:ext cx="6324600" cy="2057400"/>
          </a:xfrm>
        </p:spPr>
        <p:txBody>
          <a:bodyPr/>
          <a:lstStyle>
            <a:lvl1pPr algn="r"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9" t="13397" r="9549" b="13397"/>
          <a:stretch/>
        </p:blipFill>
        <p:spPr>
          <a:xfrm>
            <a:off x="152400" y="3766736"/>
            <a:ext cx="2514600" cy="24563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4890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- TN 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77801"/>
            <a:ext cx="9144000" cy="81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5562600"/>
          </a:xfrm>
        </p:spPr>
        <p:txBody>
          <a:bodyPr>
            <a:normAutofit/>
          </a:bodyPr>
          <a:lstStyle>
            <a:lvl1pPr>
              <a:buClr>
                <a:schemeClr val="bg2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bg2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bg2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bg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bg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6019800"/>
            <a:ext cx="866774" cy="86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978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77801"/>
            <a:ext cx="9144000" cy="81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93804"/>
            <a:ext cx="8763000" cy="4958462"/>
          </a:xfrm>
        </p:spPr>
        <p:txBody>
          <a:bodyPr>
            <a:normAutofit/>
          </a:bodyPr>
          <a:lstStyle>
            <a:lvl1pPr>
              <a:buClr>
                <a:schemeClr val="bg2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bg2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bg2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bg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bg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6152266"/>
            <a:ext cx="9144000" cy="7057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75400"/>
            <a:ext cx="2895600" cy="365125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375400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75"/>
          <a:stretch/>
        </p:blipFill>
        <p:spPr>
          <a:xfrm>
            <a:off x="41910" y="6152266"/>
            <a:ext cx="127254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884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77801"/>
            <a:ext cx="9144000" cy="81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93800"/>
            <a:ext cx="8763000" cy="4958465"/>
          </a:xfrm>
        </p:spPr>
        <p:txBody>
          <a:bodyPr>
            <a:normAutofit/>
          </a:bodyPr>
          <a:lstStyle>
            <a:lvl1pPr>
              <a:buClr>
                <a:srgbClr val="FF0F00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rgbClr val="FF0F00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rgbClr val="FF0F00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rgbClr val="FF0F00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rgbClr val="FF0F00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990602"/>
            <a:ext cx="9144000" cy="88900"/>
          </a:xfrm>
          <a:prstGeom prst="rect">
            <a:avLst/>
          </a:prstGeom>
          <a:solidFill>
            <a:srgbClr val="FF0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6152266"/>
            <a:ext cx="9144000" cy="7057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75400"/>
            <a:ext cx="2895600" cy="365125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375400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75"/>
          <a:stretch/>
        </p:blipFill>
        <p:spPr>
          <a:xfrm>
            <a:off x="41910" y="6152266"/>
            <a:ext cx="127254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656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177801"/>
            <a:ext cx="9144000" cy="81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228600" y="1193800"/>
            <a:ext cx="8763000" cy="4958465"/>
          </a:xfrm>
        </p:spPr>
        <p:txBody>
          <a:bodyPr>
            <a:normAutofit/>
          </a:bodyPr>
          <a:lstStyle>
            <a:lvl1pPr>
              <a:buClr>
                <a:schemeClr val="accent3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accent3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accent3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accent3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accent3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990602"/>
            <a:ext cx="9144000" cy="88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6152266"/>
            <a:ext cx="9144000" cy="7057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75400"/>
            <a:ext cx="2895600" cy="365125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375400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75"/>
          <a:stretch/>
        </p:blipFill>
        <p:spPr>
          <a:xfrm>
            <a:off x="41910" y="6152266"/>
            <a:ext cx="127254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395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77801"/>
            <a:ext cx="9144000" cy="81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93800"/>
            <a:ext cx="8763000" cy="4958465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accent1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accent1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accent1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accent1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990602"/>
            <a:ext cx="9144000" cy="88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6152266"/>
            <a:ext cx="9144000" cy="7057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75400"/>
            <a:ext cx="2895600" cy="365125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375400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75"/>
          <a:stretch/>
        </p:blipFill>
        <p:spPr>
          <a:xfrm>
            <a:off x="41910" y="6152266"/>
            <a:ext cx="127254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100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- Yellow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77801"/>
            <a:ext cx="9144000" cy="81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93800"/>
            <a:ext cx="8763000" cy="4958465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accent2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accent2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accent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accent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990602"/>
            <a:ext cx="9144000" cy="88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6152266"/>
            <a:ext cx="9144000" cy="7057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75400"/>
            <a:ext cx="2895600" cy="365125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375400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75"/>
          <a:stretch/>
        </p:blipFill>
        <p:spPr>
          <a:xfrm>
            <a:off x="41910" y="6152266"/>
            <a:ext cx="127254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267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 i="1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410326"/>
            <a:ext cx="2133600" cy="365125"/>
          </a:xfrm>
          <a:prstGeom prst="rect">
            <a:avLst/>
          </a:prstGeom>
        </p:spPr>
        <p:txBody>
          <a:bodyPr anchor="b"/>
          <a:lstStyle>
            <a:lvl1pPr algn="r">
              <a:defRPr sz="1000" i="1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005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70" r:id="rId2"/>
    <p:sldLayoutId id="2147483649" r:id="rId3"/>
    <p:sldLayoutId id="2147483680" r:id="rId4"/>
    <p:sldLayoutId id="2147483671" r:id="rId5"/>
    <p:sldLayoutId id="2147483668" r:id="rId6"/>
    <p:sldLayoutId id="2147483665" r:id="rId7"/>
    <p:sldLayoutId id="2147483672" r:id="rId8"/>
    <p:sldLayoutId id="2147483673" r:id="rId9"/>
    <p:sldLayoutId id="2147483679" r:id="rId10"/>
    <p:sldLayoutId id="2147483674" r:id="rId11"/>
    <p:sldLayoutId id="2147483662" r:id="rId12"/>
    <p:sldLayoutId id="2147483663" r:id="rId13"/>
    <p:sldLayoutId id="2147483676" r:id="rId14"/>
    <p:sldLayoutId id="2147483677" r:id="rId15"/>
    <p:sldLayoutId id="2147483675" r:id="rId16"/>
    <p:sldLayoutId id="2147483678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mailto:TDOT.Comments@tn.gov" TargetMode="Externa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3962401"/>
            <a:ext cx="8839200" cy="609599"/>
          </a:xfrm>
        </p:spPr>
        <p:txBody>
          <a:bodyPr>
            <a:normAutofit fontScale="90000"/>
          </a:bodyPr>
          <a:lstStyle/>
          <a:p>
            <a:r>
              <a:rPr lang="en-US" dirty="0"/>
              <a:t>HAMILTON COUNTY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52400" y="4419600"/>
            <a:ext cx="8839200" cy="1651000"/>
          </a:xfrm>
        </p:spPr>
        <p:txBody>
          <a:bodyPr>
            <a:normAutofit/>
          </a:bodyPr>
          <a:lstStyle/>
          <a:p>
            <a:r>
              <a:rPr lang="en-US" dirty="0"/>
              <a:t>East Brainerd (SR-320) </a:t>
            </a:r>
          </a:p>
          <a:p>
            <a:r>
              <a:rPr lang="en-US" dirty="0"/>
              <a:t>From East of Bel-Air Road </a:t>
            </a:r>
          </a:p>
          <a:p>
            <a:r>
              <a:rPr lang="en-US" dirty="0"/>
              <a:t>to Ooltewah-Ringgold Road (SR-321)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Curt Duncan - C.E. Manager 1 and Jason Ingram - Transportation Project Specialist Supervisor 2 (TDOT Region 2 Project Development)</a:t>
            </a:r>
          </a:p>
        </p:txBody>
      </p:sp>
    </p:spTree>
    <p:extLst>
      <p:ext uri="{BB962C8B-B14F-4D97-AF65-F5344CB8AC3E}">
        <p14:creationId xmlns:p14="http://schemas.microsoft.com/office/powerpoint/2010/main" val="4792601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Intersection of East Brainerd Rd and Fuller 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891853-000C-426E-B63D-226C7C77C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1147823"/>
            <a:ext cx="6172200" cy="4948177"/>
          </a:xfrm>
          <a:prstGeom prst="rect">
            <a:avLst/>
          </a:prstGeom>
        </p:spPr>
      </p:pic>
      <p:sp>
        <p:nvSpPr>
          <p:cNvPr id="5" name="Text Box 17">
            <a:extLst>
              <a:ext uri="{FF2B5EF4-FFF2-40B4-BE49-F238E27FC236}">
                <a16:creationId xmlns:a16="http://schemas.microsoft.com/office/drawing/2014/main" id="{6DFE68E4-FCF4-45D7-AE1C-0400A6303DC1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 bwMode="auto">
          <a:xfrm>
            <a:off x="5754255" y="4180582"/>
            <a:ext cx="3200400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defRPr/>
            </a:pPr>
            <a:r>
              <a:rPr lang="en-US" sz="2000" b="1" dirty="0"/>
              <a:t>RAISING GRADE</a:t>
            </a:r>
          </a:p>
          <a:p>
            <a:pPr marL="285750" indent="-285750">
              <a:defRPr/>
            </a:pPr>
            <a:r>
              <a:rPr lang="en-US" sz="2000" b="1" dirty="0"/>
              <a:t>IMPROVE SAFETY AND SIGHT DISTANCE</a:t>
            </a:r>
          </a:p>
        </p:txBody>
      </p:sp>
      <p:sp>
        <p:nvSpPr>
          <p:cNvPr id="6" name="AutoShape 8">
            <a:extLst>
              <a:ext uri="{FF2B5EF4-FFF2-40B4-BE49-F238E27FC236}">
                <a16:creationId xmlns:a16="http://schemas.microsoft.com/office/drawing/2014/main" id="{7D912239-5F49-4C7E-8746-E5BF612542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412086"/>
            <a:ext cx="2133600" cy="419649"/>
          </a:xfrm>
          <a:prstGeom prst="wedgeRectCallout">
            <a:avLst>
              <a:gd name="adj1" fmla="val -3015"/>
              <a:gd name="adj2" fmla="val -249525"/>
            </a:avLst>
          </a:prstGeom>
          <a:solidFill>
            <a:schemeClr val="accent1">
              <a:lumMod val="40000"/>
              <a:lumOff val="60000"/>
            </a:schemeClr>
          </a:solidFill>
          <a:ln w="28575" cmpd="sng">
            <a:solidFill>
              <a:srgbClr val="FE9B03">
                <a:lumMod val="50000"/>
              </a:srgbClr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AAAFF2">
                    <a:lumMod val="50000"/>
                  </a:srgbClr>
                </a:solidFill>
                <a:effectLst/>
                <a:uLnTx/>
                <a:uFillTx/>
                <a:latin typeface="Book Antiqua" pitchFamily="18" charset="0"/>
              </a:rPr>
              <a:t> 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AAAFF2">
                  <a:lumMod val="5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EAST BRAINERD ROAD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AAAFF2">
                  <a:lumMod val="50000"/>
                </a:srgbClr>
              </a:solidFill>
              <a:effectLst/>
              <a:uLnTx/>
              <a:uFillTx/>
              <a:latin typeface="Book Antiqua" pitchFamily="18" charset="0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AAAFF2">
                  <a:lumMod val="50000"/>
                </a:srgbClr>
              </a:solidFill>
              <a:effectLst/>
              <a:uLnTx/>
              <a:uFillTx/>
              <a:latin typeface="Book Antiqua" pitchFamily="18" charset="0"/>
            </a:endParaRPr>
          </a:p>
        </p:txBody>
      </p:sp>
      <p:sp>
        <p:nvSpPr>
          <p:cNvPr id="7" name="AutoShape 8">
            <a:extLst>
              <a:ext uri="{FF2B5EF4-FFF2-40B4-BE49-F238E27FC236}">
                <a16:creationId xmlns:a16="http://schemas.microsoft.com/office/drawing/2014/main" id="{1CAE8A82-3F8D-4FD6-BFA8-7D59B7B4D0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5181600"/>
            <a:ext cx="1219200" cy="419649"/>
          </a:xfrm>
          <a:prstGeom prst="wedgeRectCallout">
            <a:avLst>
              <a:gd name="adj1" fmla="val -3015"/>
              <a:gd name="adj2" fmla="val -249525"/>
            </a:avLst>
          </a:prstGeom>
          <a:solidFill>
            <a:schemeClr val="accent1">
              <a:lumMod val="40000"/>
              <a:lumOff val="60000"/>
            </a:schemeClr>
          </a:solidFill>
          <a:ln w="28575" cmpd="sng">
            <a:solidFill>
              <a:srgbClr val="FE9B03">
                <a:lumMod val="50000"/>
              </a:srgbClr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AAAFF2">
                    <a:lumMod val="50000"/>
                  </a:srgbClr>
                </a:solidFill>
                <a:effectLst/>
                <a:uLnTx/>
                <a:uFillTx/>
                <a:latin typeface="Book Antiqua" pitchFamily="18" charset="0"/>
              </a:rPr>
              <a:t> 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AAAFF2">
                  <a:lumMod val="50000"/>
                </a:srgbClr>
              </a:solidFill>
              <a:effectLst/>
              <a:uLnTx/>
              <a:uFillTx/>
              <a:latin typeface="Book Antiqua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FULLER ROAD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AAAFF2">
                  <a:lumMod val="50000"/>
                </a:srgbClr>
              </a:solidFill>
              <a:effectLst/>
              <a:uLnTx/>
              <a:uFillTx/>
              <a:latin typeface="Book Antiqua" pitchFamily="18" charset="0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AAAFF2">
                  <a:lumMod val="50000"/>
                </a:srgbClr>
              </a:solidFill>
              <a:effectLst/>
              <a:uLnTx/>
              <a:uFillTx/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5408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053E5E-ABEF-4E4A-8D1E-763C5CF43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73" y="1219200"/>
            <a:ext cx="6400800" cy="40532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Westview Elementary School</a:t>
            </a:r>
          </a:p>
        </p:txBody>
      </p:sp>
      <p:sp>
        <p:nvSpPr>
          <p:cNvPr id="6" name="AutoShape 8">
            <a:extLst>
              <a:ext uri="{FF2B5EF4-FFF2-40B4-BE49-F238E27FC236}">
                <a16:creationId xmlns:a16="http://schemas.microsoft.com/office/drawing/2014/main" id="{7D2C3FA1-5FDD-467F-B726-FF1E2D4D45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676400"/>
            <a:ext cx="1447800" cy="648249"/>
          </a:xfrm>
          <a:prstGeom prst="wedgeRectCallout">
            <a:avLst>
              <a:gd name="adj1" fmla="val 83506"/>
              <a:gd name="adj2" fmla="val 95679"/>
            </a:avLst>
          </a:prstGeom>
          <a:solidFill>
            <a:schemeClr val="accent1">
              <a:lumMod val="40000"/>
              <a:lumOff val="60000"/>
            </a:schemeClr>
          </a:solidFill>
          <a:ln w="28575" cmpd="sng">
            <a:solidFill>
              <a:srgbClr val="FE9B03">
                <a:lumMod val="50000"/>
              </a:srgbClr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AAAFF2">
                    <a:lumMod val="50000"/>
                  </a:srgbClr>
                </a:solidFill>
                <a:effectLst/>
                <a:uLnTx/>
                <a:uFillTx/>
                <a:latin typeface="Book Antiqua" pitchFamily="18" charset="0"/>
              </a:rPr>
              <a:t> 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AAAFF2">
                  <a:lumMod val="50000"/>
                </a:srgbClr>
              </a:solidFill>
              <a:effectLst/>
              <a:uLnTx/>
              <a:uFillTx/>
              <a:latin typeface="Book Antiqua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WESTVIEW ELEMENTARY SCHOOL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AAAFF2">
                  <a:lumMod val="50000"/>
                </a:srgbClr>
              </a:solidFill>
              <a:effectLst/>
              <a:uLnTx/>
              <a:uFillTx/>
              <a:latin typeface="Book Antiqua" pitchFamily="18" charset="0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AAAFF2">
                  <a:lumMod val="50000"/>
                </a:srgbClr>
              </a:solidFill>
              <a:effectLst/>
              <a:uLnTx/>
              <a:uFillTx/>
              <a:latin typeface="Book Antiqua" pitchFamily="18" charset="0"/>
            </a:endParaRPr>
          </a:p>
        </p:txBody>
      </p:sp>
      <p:sp>
        <p:nvSpPr>
          <p:cNvPr id="7" name="Text Box 17">
            <a:extLst>
              <a:ext uri="{FF2B5EF4-FFF2-40B4-BE49-F238E27FC236}">
                <a16:creationId xmlns:a16="http://schemas.microsoft.com/office/drawing/2014/main" id="{A9785560-B812-499D-A853-6059F1DA0F48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 bwMode="auto">
          <a:xfrm>
            <a:off x="6619613" y="2667000"/>
            <a:ext cx="2371987" cy="16312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indent="0" algn="ctr">
              <a:buNone/>
              <a:defRPr/>
            </a:pPr>
            <a:r>
              <a:rPr lang="en-US" sz="2000" b="1" dirty="0"/>
              <a:t>THE CEMETERY OR DRIVE THRU AT WESTVIEW ELEMENTARY SCHOOL </a:t>
            </a:r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5C94E11B-90D7-46BB-B762-869C1454E0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2000524"/>
            <a:ext cx="2133600" cy="419649"/>
          </a:xfrm>
          <a:prstGeom prst="wedgeRectCallout">
            <a:avLst>
              <a:gd name="adj1" fmla="val -38080"/>
              <a:gd name="adj2" fmla="val 353540"/>
            </a:avLst>
          </a:prstGeom>
          <a:solidFill>
            <a:schemeClr val="accent1">
              <a:lumMod val="40000"/>
              <a:lumOff val="60000"/>
            </a:schemeClr>
          </a:solidFill>
          <a:ln w="28575" cmpd="sng">
            <a:solidFill>
              <a:srgbClr val="FE9B03">
                <a:lumMod val="50000"/>
              </a:srgbClr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AAAFF2">
                    <a:lumMod val="50000"/>
                  </a:srgbClr>
                </a:solidFill>
                <a:effectLst/>
                <a:uLnTx/>
                <a:uFillTx/>
                <a:latin typeface="Book Antiqua" pitchFamily="18" charset="0"/>
              </a:rPr>
              <a:t> 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AAAFF2">
                  <a:lumMod val="5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EAST BRAINERD ROAD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AAAFF2">
                  <a:lumMod val="50000"/>
                </a:srgbClr>
              </a:solidFill>
              <a:effectLst/>
              <a:uLnTx/>
              <a:uFillTx/>
              <a:latin typeface="Book Antiqua" pitchFamily="18" charset="0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AAAFF2">
                  <a:lumMod val="50000"/>
                </a:srgbClr>
              </a:solidFill>
              <a:effectLst/>
              <a:uLnTx/>
              <a:uFillTx/>
              <a:latin typeface="Book Antiqua" pitchFamily="18" charset="0"/>
            </a:endParaRPr>
          </a:p>
        </p:txBody>
      </p:sp>
      <p:sp>
        <p:nvSpPr>
          <p:cNvPr id="9" name="AutoShape 8">
            <a:extLst>
              <a:ext uri="{FF2B5EF4-FFF2-40B4-BE49-F238E27FC236}">
                <a16:creationId xmlns:a16="http://schemas.microsoft.com/office/drawing/2014/main" id="{F778CA08-6B70-467A-A57E-B43188E1B1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3300" y="5423977"/>
            <a:ext cx="1447800" cy="648249"/>
          </a:xfrm>
          <a:prstGeom prst="wedgeRectCallout">
            <a:avLst>
              <a:gd name="adj1" fmla="val -35792"/>
              <a:gd name="adj2" fmla="val -177886"/>
            </a:avLst>
          </a:prstGeom>
          <a:solidFill>
            <a:schemeClr val="accent1">
              <a:lumMod val="40000"/>
              <a:lumOff val="60000"/>
            </a:schemeClr>
          </a:solidFill>
          <a:ln w="28575" cmpd="sng">
            <a:solidFill>
              <a:srgbClr val="FE9B03">
                <a:lumMod val="50000"/>
              </a:srgbClr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AAAFF2">
                    <a:lumMod val="50000"/>
                  </a:srgbClr>
                </a:solidFill>
                <a:effectLst/>
                <a:uLnTx/>
                <a:uFillTx/>
                <a:latin typeface="Book Antiqua" pitchFamily="18" charset="0"/>
              </a:rPr>
              <a:t> 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AAAFF2">
                  <a:lumMod val="50000"/>
                </a:srgbClr>
              </a:solidFill>
              <a:effectLst/>
              <a:uLnTx/>
              <a:uFillTx/>
              <a:latin typeface="Book Antiqua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CORNERSTONE COMMUNITY CHURCH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AAAFF2">
                  <a:lumMod val="50000"/>
                </a:srgbClr>
              </a:solidFill>
              <a:effectLst/>
              <a:uLnTx/>
              <a:uFillTx/>
              <a:latin typeface="Book Antiqua" pitchFamily="18" charset="0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AAAFF2">
                  <a:lumMod val="50000"/>
                </a:srgbClr>
              </a:solidFill>
              <a:effectLst/>
              <a:uLnTx/>
              <a:uFillTx/>
              <a:latin typeface="Book Antiqua" pitchFamily="18" charset="0"/>
            </a:endParaRPr>
          </a:p>
        </p:txBody>
      </p:sp>
      <p:sp>
        <p:nvSpPr>
          <p:cNvPr id="10" name="AutoShape 8">
            <a:extLst>
              <a:ext uri="{FF2B5EF4-FFF2-40B4-BE49-F238E27FC236}">
                <a16:creationId xmlns:a16="http://schemas.microsoft.com/office/drawing/2014/main" id="{B974D9FF-FCC6-4491-BDB8-9B92462CE4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8774" y="5476781"/>
            <a:ext cx="1447800" cy="314419"/>
          </a:xfrm>
          <a:prstGeom prst="wedgeRectCallout">
            <a:avLst>
              <a:gd name="adj1" fmla="val 19710"/>
              <a:gd name="adj2" fmla="val -321828"/>
            </a:avLst>
          </a:prstGeom>
          <a:solidFill>
            <a:schemeClr val="accent1">
              <a:lumMod val="40000"/>
              <a:lumOff val="60000"/>
            </a:schemeClr>
          </a:solidFill>
          <a:ln w="28575" cmpd="sng">
            <a:solidFill>
              <a:srgbClr val="FE9B03">
                <a:lumMod val="50000"/>
              </a:srgbClr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AAAFF2">
                    <a:lumMod val="50000"/>
                  </a:srgbClr>
                </a:solidFill>
                <a:effectLst/>
                <a:uLnTx/>
                <a:uFillTx/>
                <a:latin typeface="Book Antiqua" pitchFamily="18" charset="0"/>
              </a:rPr>
              <a:t> 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AAAFF2">
                  <a:lumMod val="50000"/>
                </a:srgbClr>
              </a:solidFill>
              <a:effectLst/>
              <a:uLnTx/>
              <a:uFillTx/>
              <a:latin typeface="Book Antiqua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CEMETERY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AAAFF2">
                  <a:lumMod val="50000"/>
                </a:srgbClr>
              </a:solidFill>
              <a:effectLst/>
              <a:uLnTx/>
              <a:uFillTx/>
              <a:latin typeface="Book Antiqua" pitchFamily="18" charset="0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AAAFF2">
                  <a:lumMod val="50000"/>
                </a:srgbClr>
              </a:solidFill>
              <a:effectLst/>
              <a:uLnTx/>
              <a:uFillTx/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5024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5A1EFA-BFA0-4BA8-B401-2838CF20D0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83" t="1607" r="7148"/>
          <a:stretch/>
        </p:blipFill>
        <p:spPr>
          <a:xfrm>
            <a:off x="346761" y="1143000"/>
            <a:ext cx="8450479" cy="48818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East Brainerd Rd/Ooltewah-Ringgold Rd Intersection</a:t>
            </a:r>
          </a:p>
        </p:txBody>
      </p:sp>
      <p:sp>
        <p:nvSpPr>
          <p:cNvPr id="6" name="AutoShape 8">
            <a:extLst>
              <a:ext uri="{FF2B5EF4-FFF2-40B4-BE49-F238E27FC236}">
                <a16:creationId xmlns:a16="http://schemas.microsoft.com/office/drawing/2014/main" id="{7D2C3FA1-5FDD-467F-B726-FF1E2D4D45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340" y="4800600"/>
            <a:ext cx="1447800" cy="267249"/>
          </a:xfrm>
          <a:prstGeom prst="wedgeRectCallout">
            <a:avLst>
              <a:gd name="adj1" fmla="val 91162"/>
              <a:gd name="adj2" fmla="val 127697"/>
            </a:avLst>
          </a:prstGeom>
          <a:solidFill>
            <a:schemeClr val="accent1">
              <a:lumMod val="40000"/>
              <a:lumOff val="60000"/>
            </a:schemeClr>
          </a:solidFill>
          <a:ln w="28575" cmpd="sng">
            <a:solidFill>
              <a:srgbClr val="FE9B03">
                <a:lumMod val="50000"/>
              </a:srgbClr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AAAFF2">
                    <a:lumMod val="50000"/>
                  </a:srgbClr>
                </a:solidFill>
                <a:effectLst/>
                <a:uLnTx/>
                <a:uFillTx/>
                <a:latin typeface="Book Antiqua" pitchFamily="18" charset="0"/>
              </a:rPr>
              <a:t> 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AAAFF2">
                  <a:lumMod val="50000"/>
                </a:srgbClr>
              </a:solidFill>
              <a:effectLst/>
              <a:uLnTx/>
              <a:uFillTx/>
              <a:latin typeface="Book Antiqua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GAS STATION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AAAFF2">
                  <a:lumMod val="50000"/>
                </a:srgbClr>
              </a:solidFill>
              <a:effectLst/>
              <a:uLnTx/>
              <a:uFillTx/>
              <a:latin typeface="Book Antiqua" pitchFamily="18" charset="0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AAAFF2">
                  <a:lumMod val="50000"/>
                </a:srgbClr>
              </a:solidFill>
              <a:effectLst/>
              <a:uLnTx/>
              <a:uFillTx/>
              <a:latin typeface="Book Antiqua" pitchFamily="18" charset="0"/>
            </a:endParaRPr>
          </a:p>
        </p:txBody>
      </p:sp>
      <p:sp>
        <p:nvSpPr>
          <p:cNvPr id="5" name="Text Box 17">
            <a:extLst>
              <a:ext uri="{FF2B5EF4-FFF2-40B4-BE49-F238E27FC236}">
                <a16:creationId xmlns:a16="http://schemas.microsoft.com/office/drawing/2014/main" id="{56B77C0D-DDA7-44A7-8466-4ED46AF22180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 bwMode="auto">
          <a:xfrm>
            <a:off x="5562600" y="1219200"/>
            <a:ext cx="3048000" cy="13849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defRPr/>
            </a:pPr>
            <a:r>
              <a:rPr lang="en-US" sz="2000" b="1" dirty="0"/>
              <a:t>ADDITION OF TURN LANES</a:t>
            </a:r>
          </a:p>
          <a:p>
            <a:pPr marL="285750" indent="-285750">
              <a:defRPr/>
            </a:pPr>
            <a:r>
              <a:rPr lang="en-US" sz="2000" b="1" dirty="0"/>
              <a:t>SIGNALIZED INTERSECTION</a:t>
            </a:r>
          </a:p>
        </p:txBody>
      </p:sp>
    </p:spTree>
    <p:extLst>
      <p:ext uri="{BB962C8B-B14F-4D97-AF65-F5344CB8AC3E}">
        <p14:creationId xmlns:p14="http://schemas.microsoft.com/office/powerpoint/2010/main" val="31407853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CD5C6CA-A41A-4D56-A977-501B4D21F1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34" t="-998" r="8333" b="2203"/>
          <a:stretch/>
        </p:blipFill>
        <p:spPr>
          <a:xfrm>
            <a:off x="351761" y="1066800"/>
            <a:ext cx="8440479" cy="50535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East Brainerd Rd/Ooltewah-Ringgold Rd Intersection</a:t>
            </a:r>
          </a:p>
        </p:txBody>
      </p:sp>
      <p:sp>
        <p:nvSpPr>
          <p:cNvPr id="7" name="AutoShape 8">
            <a:extLst>
              <a:ext uri="{FF2B5EF4-FFF2-40B4-BE49-F238E27FC236}">
                <a16:creationId xmlns:a16="http://schemas.microsoft.com/office/drawing/2014/main" id="{246011DE-2671-4772-A03F-C522A0FD0B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193801"/>
            <a:ext cx="1752600" cy="482600"/>
          </a:xfrm>
          <a:prstGeom prst="wedgeRectCallout">
            <a:avLst>
              <a:gd name="adj1" fmla="val 106445"/>
              <a:gd name="adj2" fmla="val -28920"/>
            </a:avLst>
          </a:prstGeom>
          <a:solidFill>
            <a:schemeClr val="accent1">
              <a:lumMod val="40000"/>
              <a:lumOff val="60000"/>
            </a:schemeClr>
          </a:solidFill>
          <a:ln w="28575" cmpd="sng">
            <a:solidFill>
              <a:srgbClr val="FE9B03">
                <a:lumMod val="50000"/>
              </a:srgbClr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AAAFF2">
                    <a:lumMod val="50000"/>
                  </a:srgbClr>
                </a:solidFill>
                <a:effectLst/>
                <a:uLnTx/>
                <a:uFillTx/>
                <a:latin typeface="Book Antiqua" pitchFamily="18" charset="0"/>
              </a:rPr>
              <a:t> 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AAAFF2">
                  <a:lumMod val="50000"/>
                </a:srgbClr>
              </a:solidFill>
              <a:effectLst/>
              <a:uLnTx/>
              <a:uFillTx/>
              <a:latin typeface="Book Antiqua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DEDICATED RIGHT TURN MOVEMENT 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AAAFF2">
                  <a:lumMod val="50000"/>
                </a:srgbClr>
              </a:solidFill>
              <a:effectLst/>
              <a:uLnTx/>
              <a:uFillTx/>
              <a:latin typeface="Book Antiqua" pitchFamily="18" charset="0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AAAFF2">
                  <a:lumMod val="50000"/>
                </a:srgbClr>
              </a:solidFill>
              <a:effectLst/>
              <a:uLnTx/>
              <a:uFillTx/>
              <a:latin typeface="Book Antiqua" pitchFamily="18" charset="0"/>
            </a:endParaRPr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B7014A15-75C7-4872-BEC0-FDABB99613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636" y="4895575"/>
            <a:ext cx="1752600" cy="572049"/>
          </a:xfrm>
          <a:prstGeom prst="wedgeRectCallout">
            <a:avLst>
              <a:gd name="adj1" fmla="val 21070"/>
              <a:gd name="adj2" fmla="val -342155"/>
            </a:avLst>
          </a:prstGeom>
          <a:solidFill>
            <a:schemeClr val="accent1">
              <a:lumMod val="40000"/>
              <a:lumOff val="60000"/>
            </a:schemeClr>
          </a:solidFill>
          <a:ln w="28575" cmpd="sng">
            <a:solidFill>
              <a:srgbClr val="FE9B03">
                <a:lumMod val="50000"/>
              </a:srgbClr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AAAFF2">
                    <a:lumMod val="50000"/>
                  </a:srgbClr>
                </a:solidFill>
                <a:effectLst/>
                <a:uLnTx/>
                <a:uFillTx/>
                <a:latin typeface="Book Antiqua" pitchFamily="18" charset="0"/>
              </a:rPr>
              <a:t> 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AAAFF2">
                  <a:lumMod val="50000"/>
                </a:srgbClr>
              </a:solidFill>
              <a:effectLst/>
              <a:uLnTx/>
              <a:uFillTx/>
              <a:latin typeface="Book Antiqua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 LEFT TURN MOVEMENTS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AAAFF2">
                  <a:lumMod val="50000"/>
                </a:srgbClr>
              </a:solidFill>
              <a:effectLst/>
              <a:uLnTx/>
              <a:uFillTx/>
              <a:latin typeface="Book Antiqua" pitchFamily="18" charset="0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AAAFF2">
                  <a:lumMod val="50000"/>
                </a:srgbClr>
              </a:solidFill>
              <a:effectLst/>
              <a:uLnTx/>
              <a:uFillTx/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1267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1"/>
          <a:stretch/>
        </p:blipFill>
        <p:spPr>
          <a:xfrm rot="10800000">
            <a:off x="533400" y="1180749"/>
            <a:ext cx="6705600" cy="48390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East Brainerd Road (Limit of Const)</a:t>
            </a:r>
          </a:p>
        </p:txBody>
      </p:sp>
      <p:sp>
        <p:nvSpPr>
          <p:cNvPr id="5" name="Text Box 17">
            <a:extLst>
              <a:ext uri="{FF2B5EF4-FFF2-40B4-BE49-F238E27FC236}">
                <a16:creationId xmlns:a16="http://schemas.microsoft.com/office/drawing/2014/main" id="{ACF656A2-16AF-49E5-8F9E-18C3BC31D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071354"/>
            <a:ext cx="1459414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2000" b="1" dirty="0"/>
              <a:t>END OF PROJECT</a:t>
            </a:r>
          </a:p>
        </p:txBody>
      </p:sp>
    </p:spTree>
    <p:extLst>
      <p:ext uri="{BB962C8B-B14F-4D97-AF65-F5344CB8AC3E}">
        <p14:creationId xmlns:p14="http://schemas.microsoft.com/office/powerpoint/2010/main" val="9329405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BE80981-251C-444C-B6A2-BA9B2ED4DA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950" y="1143000"/>
            <a:ext cx="8558101" cy="49744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PROJECT END (East of East Brainerd Road)</a:t>
            </a:r>
          </a:p>
        </p:txBody>
      </p:sp>
      <p:sp>
        <p:nvSpPr>
          <p:cNvPr id="4" name="AutoShape 8">
            <a:extLst>
              <a:ext uri="{FF2B5EF4-FFF2-40B4-BE49-F238E27FC236}">
                <a16:creationId xmlns:a16="http://schemas.microsoft.com/office/drawing/2014/main" id="{81EAEB3D-9012-4252-B231-43D1EDE262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2209800"/>
            <a:ext cx="1600200" cy="419649"/>
          </a:xfrm>
          <a:prstGeom prst="wedgeRectCallout">
            <a:avLst>
              <a:gd name="adj1" fmla="val 52702"/>
              <a:gd name="adj2" fmla="val 307322"/>
            </a:avLst>
          </a:prstGeom>
          <a:solidFill>
            <a:schemeClr val="accent1">
              <a:lumMod val="40000"/>
              <a:lumOff val="60000"/>
            </a:schemeClr>
          </a:solidFill>
          <a:ln w="28575" cmpd="sng">
            <a:solidFill>
              <a:srgbClr val="FE9B03">
                <a:lumMod val="50000"/>
              </a:srgbClr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AAAFF2">
                    <a:lumMod val="50000"/>
                  </a:srgbClr>
                </a:solidFill>
                <a:effectLst/>
                <a:uLnTx/>
                <a:uFillTx/>
                <a:latin typeface="Book Antiqua" pitchFamily="18" charset="0"/>
              </a:rPr>
              <a:t> 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AAAFF2">
                  <a:lumMod val="50000"/>
                </a:srgbClr>
              </a:solidFill>
              <a:effectLst/>
              <a:uLnTx/>
              <a:uFillTx/>
              <a:latin typeface="Book Antiqua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kern="0" dirty="0">
                <a:latin typeface="Book Antiqua" pitchFamily="18" charset="0"/>
              </a:rPr>
              <a:t>LIMIT OF CONSTRUCTION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AAAFF2">
                  <a:lumMod val="50000"/>
                </a:srgbClr>
              </a:solidFill>
              <a:effectLst/>
              <a:uLnTx/>
              <a:uFillTx/>
              <a:latin typeface="Book Antiqua" pitchFamily="18" charset="0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AAAFF2">
                  <a:lumMod val="50000"/>
                </a:srgbClr>
              </a:solidFill>
              <a:effectLst/>
              <a:uLnTx/>
              <a:uFillTx/>
              <a:latin typeface="Book Antiqua" pitchFamily="18" charset="0"/>
            </a:endParaRPr>
          </a:p>
        </p:txBody>
      </p:sp>
      <p:sp>
        <p:nvSpPr>
          <p:cNvPr id="9" name="AutoShape 8">
            <a:extLst>
              <a:ext uri="{FF2B5EF4-FFF2-40B4-BE49-F238E27FC236}">
                <a16:creationId xmlns:a16="http://schemas.microsoft.com/office/drawing/2014/main" id="{9C1676DC-EC37-485A-B5ED-9E251CA67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5418279"/>
            <a:ext cx="1600200" cy="419649"/>
          </a:xfrm>
          <a:prstGeom prst="wedgeRectCallout">
            <a:avLst>
              <a:gd name="adj1" fmla="val 103495"/>
              <a:gd name="adj2" fmla="val -154883"/>
            </a:avLst>
          </a:prstGeom>
          <a:solidFill>
            <a:schemeClr val="accent1">
              <a:lumMod val="40000"/>
              <a:lumOff val="60000"/>
            </a:schemeClr>
          </a:solidFill>
          <a:ln w="28575" cmpd="sng">
            <a:solidFill>
              <a:srgbClr val="FE9B03">
                <a:lumMod val="50000"/>
              </a:srgbClr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AAAFF2">
                    <a:lumMod val="50000"/>
                  </a:srgbClr>
                </a:solidFill>
                <a:effectLst/>
                <a:uLnTx/>
                <a:uFillTx/>
                <a:latin typeface="Book Antiqua" pitchFamily="18" charset="0"/>
              </a:rPr>
              <a:t> 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AAAFF2">
                  <a:lumMod val="50000"/>
                </a:srgbClr>
              </a:solidFill>
              <a:effectLst/>
              <a:uLnTx/>
              <a:uFillTx/>
              <a:latin typeface="Book Antiqua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kern="0" dirty="0">
                <a:latin typeface="Book Antiqua" pitchFamily="18" charset="0"/>
              </a:rPr>
              <a:t>PATHWAY BAPTIST CHURCH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AAAFF2">
                  <a:lumMod val="50000"/>
                </a:srgbClr>
              </a:solidFill>
              <a:effectLst/>
              <a:uLnTx/>
              <a:uFillTx/>
              <a:latin typeface="Book Antiqua" pitchFamily="18" charset="0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AAAFF2">
                  <a:lumMod val="50000"/>
                </a:srgbClr>
              </a:solidFill>
              <a:effectLst/>
              <a:uLnTx/>
              <a:uFillTx/>
              <a:latin typeface="Book Antiqua" pitchFamily="18" charset="0"/>
            </a:endParaRPr>
          </a:p>
        </p:txBody>
      </p:sp>
      <p:sp>
        <p:nvSpPr>
          <p:cNvPr id="10" name="Text Box 17">
            <a:extLst>
              <a:ext uri="{FF2B5EF4-FFF2-40B4-BE49-F238E27FC236}">
                <a16:creationId xmlns:a16="http://schemas.microsoft.com/office/drawing/2014/main" id="{0CCB0792-3413-4AC6-8FC3-07D1359B52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5638800"/>
            <a:ext cx="4724400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2000" b="1" dirty="0"/>
              <a:t>AERIAL VIEW OF END OF PROJECT</a:t>
            </a:r>
          </a:p>
        </p:txBody>
      </p:sp>
    </p:spTree>
    <p:extLst>
      <p:ext uri="{BB962C8B-B14F-4D97-AF65-F5344CB8AC3E}">
        <p14:creationId xmlns:p14="http://schemas.microsoft.com/office/powerpoint/2010/main" val="14584082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8"/>
          <a:stretch/>
        </p:blipFill>
        <p:spPr>
          <a:xfrm rot="10800000">
            <a:off x="168564" y="1172360"/>
            <a:ext cx="6710016" cy="4847439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Ooltewah-Ringgold Road (Limit of Const)</a:t>
            </a:r>
          </a:p>
        </p:txBody>
      </p:sp>
      <p:sp>
        <p:nvSpPr>
          <p:cNvPr id="5" name="Text Box 17">
            <a:extLst>
              <a:ext uri="{FF2B5EF4-FFF2-40B4-BE49-F238E27FC236}">
                <a16:creationId xmlns:a16="http://schemas.microsoft.com/office/drawing/2014/main" id="{F3758BE9-9A15-4108-994B-50F46D9C16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7296" y="2459504"/>
            <a:ext cx="1914304" cy="22467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2000" b="1" dirty="0"/>
              <a:t>END OF PROJECT NORTH OF  EAST HAMILTON MIDDLE HIGH SCHOOL</a:t>
            </a:r>
          </a:p>
        </p:txBody>
      </p:sp>
    </p:spTree>
    <p:extLst>
      <p:ext uri="{BB962C8B-B14F-4D97-AF65-F5344CB8AC3E}">
        <p14:creationId xmlns:p14="http://schemas.microsoft.com/office/powerpoint/2010/main" val="24069138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2AD3E23-97DF-4E65-BF51-D34FCFE793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1091926"/>
            <a:ext cx="8839200" cy="50204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PROJECT END (North of Ooltewah-Ringgold Rd)</a:t>
            </a:r>
          </a:p>
        </p:txBody>
      </p:sp>
      <p:sp>
        <p:nvSpPr>
          <p:cNvPr id="7" name="AutoShape 8">
            <a:extLst>
              <a:ext uri="{FF2B5EF4-FFF2-40B4-BE49-F238E27FC236}">
                <a16:creationId xmlns:a16="http://schemas.microsoft.com/office/drawing/2014/main" id="{8CCE2513-93F9-4B5A-82A2-B7CE52DC56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1390375"/>
            <a:ext cx="1600200" cy="419649"/>
          </a:xfrm>
          <a:prstGeom prst="wedgeRectCallout">
            <a:avLst>
              <a:gd name="adj1" fmla="val 24419"/>
              <a:gd name="adj2" fmla="val 448184"/>
            </a:avLst>
          </a:prstGeom>
          <a:solidFill>
            <a:schemeClr val="accent1">
              <a:lumMod val="40000"/>
              <a:lumOff val="60000"/>
            </a:schemeClr>
          </a:solidFill>
          <a:ln w="28575" cmpd="sng">
            <a:solidFill>
              <a:srgbClr val="FE9B03">
                <a:lumMod val="50000"/>
              </a:srgbClr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AAAFF2">
                    <a:lumMod val="50000"/>
                  </a:srgbClr>
                </a:solidFill>
                <a:effectLst/>
                <a:uLnTx/>
                <a:uFillTx/>
                <a:latin typeface="Book Antiqua" pitchFamily="18" charset="0"/>
              </a:rPr>
              <a:t> 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AAAFF2">
                  <a:lumMod val="50000"/>
                </a:srgbClr>
              </a:solidFill>
              <a:effectLst/>
              <a:uLnTx/>
              <a:uFillTx/>
              <a:latin typeface="Book Antiqua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LIMIT OF CONSTRUCTION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AAAFF2">
                  <a:lumMod val="50000"/>
                </a:srgbClr>
              </a:solidFill>
              <a:effectLst/>
              <a:uLnTx/>
              <a:uFillTx/>
              <a:latin typeface="Book Antiqua" pitchFamily="18" charset="0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AAAFF2">
                  <a:lumMod val="50000"/>
                </a:srgbClr>
              </a:solidFill>
              <a:effectLst/>
              <a:uLnTx/>
              <a:uFillTx/>
              <a:latin typeface="Book Antiqua" pitchFamily="18" charset="0"/>
            </a:endParaRPr>
          </a:p>
        </p:txBody>
      </p:sp>
      <p:sp>
        <p:nvSpPr>
          <p:cNvPr id="11" name="AutoShape 8">
            <a:extLst>
              <a:ext uri="{FF2B5EF4-FFF2-40B4-BE49-F238E27FC236}">
                <a16:creationId xmlns:a16="http://schemas.microsoft.com/office/drawing/2014/main" id="{5B79274E-83A8-4905-87C6-D4A70B999E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2201" y="1605975"/>
            <a:ext cx="1676400" cy="596897"/>
          </a:xfrm>
          <a:prstGeom prst="wedgeRectCallout">
            <a:avLst>
              <a:gd name="adj1" fmla="val -89158"/>
              <a:gd name="adj2" fmla="val -127909"/>
            </a:avLst>
          </a:prstGeom>
          <a:solidFill>
            <a:schemeClr val="accent1">
              <a:lumMod val="40000"/>
              <a:lumOff val="60000"/>
            </a:schemeClr>
          </a:solidFill>
          <a:ln w="28575" cmpd="sng">
            <a:solidFill>
              <a:srgbClr val="FE9B03">
                <a:lumMod val="50000"/>
              </a:srgbClr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AAAFF2">
                    <a:lumMod val="50000"/>
                  </a:srgbClr>
                </a:solidFill>
                <a:effectLst/>
                <a:uLnTx/>
                <a:uFillTx/>
                <a:latin typeface="Book Antiqua" pitchFamily="18" charset="0"/>
              </a:rPr>
              <a:t> 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AAAFF2">
                  <a:lumMod val="50000"/>
                </a:srgbClr>
              </a:solidFill>
              <a:effectLst/>
              <a:uLnTx/>
              <a:uFillTx/>
              <a:latin typeface="Book Antiqua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EAST HAMILTON MIDDLE HIGH SCHOOL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AAAFF2">
                  <a:lumMod val="50000"/>
                </a:srgbClr>
              </a:solidFill>
              <a:effectLst/>
              <a:uLnTx/>
              <a:uFillTx/>
              <a:latin typeface="Book Antiqua" pitchFamily="18" charset="0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AAAFF2">
                  <a:lumMod val="50000"/>
                </a:srgbClr>
              </a:solidFill>
              <a:effectLst/>
              <a:uLnTx/>
              <a:uFillTx/>
              <a:latin typeface="Book Antiqua" pitchFamily="18" charset="0"/>
            </a:endParaRPr>
          </a:p>
        </p:txBody>
      </p:sp>
      <p:sp>
        <p:nvSpPr>
          <p:cNvPr id="9" name="Text Box 17">
            <a:extLst>
              <a:ext uri="{FF2B5EF4-FFF2-40B4-BE49-F238E27FC236}">
                <a16:creationId xmlns:a16="http://schemas.microsoft.com/office/drawing/2014/main" id="{4B3F1860-8431-4E0F-9D04-39522BEC23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5334000"/>
            <a:ext cx="5649399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2000" b="1" dirty="0"/>
              <a:t>END OF PROJECT PAST EXISTING RIGHT TURN LANE TO EAST HAMILTON SCHOOL</a:t>
            </a:r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E9C409EF-E4FB-4FCE-86F1-F4402E0A4A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4815234"/>
            <a:ext cx="1600200" cy="419649"/>
          </a:xfrm>
          <a:prstGeom prst="wedgeRectCallout">
            <a:avLst>
              <a:gd name="adj1" fmla="val -66201"/>
              <a:gd name="adj2" fmla="val -269332"/>
            </a:avLst>
          </a:prstGeom>
          <a:solidFill>
            <a:schemeClr val="accent1">
              <a:lumMod val="40000"/>
              <a:lumOff val="60000"/>
            </a:schemeClr>
          </a:solidFill>
          <a:ln w="28575" cmpd="sng">
            <a:solidFill>
              <a:srgbClr val="FE9B03">
                <a:lumMod val="50000"/>
              </a:srgbClr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AAAFF2">
                    <a:lumMod val="50000"/>
                  </a:srgbClr>
                </a:solidFill>
                <a:effectLst/>
                <a:uLnTx/>
                <a:uFillTx/>
                <a:latin typeface="Book Antiqua" pitchFamily="18" charset="0"/>
              </a:rPr>
              <a:t> 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HAVENPORT LANE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AAAFF2">
                  <a:lumMod val="50000"/>
                </a:srgbClr>
              </a:solidFill>
              <a:effectLst/>
              <a:uLnTx/>
              <a:uFillTx/>
              <a:latin typeface="Book Antiqua" pitchFamily="18" charset="0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AAAFF2">
                  <a:lumMod val="50000"/>
                </a:srgbClr>
              </a:solidFill>
              <a:effectLst/>
              <a:uLnTx/>
              <a:uFillTx/>
              <a:latin typeface="Book Antiqua" pitchFamily="18" charset="0"/>
            </a:endParaRPr>
          </a:p>
        </p:txBody>
      </p:sp>
      <p:sp>
        <p:nvSpPr>
          <p:cNvPr id="12" name="AutoShape 8">
            <a:extLst>
              <a:ext uri="{FF2B5EF4-FFF2-40B4-BE49-F238E27FC236}">
                <a16:creationId xmlns:a16="http://schemas.microsoft.com/office/drawing/2014/main" id="{9E1962E6-3622-4E49-A146-4AF4B8590F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4831398"/>
            <a:ext cx="1447800" cy="479856"/>
          </a:xfrm>
          <a:prstGeom prst="wedgeRectCallout">
            <a:avLst>
              <a:gd name="adj1" fmla="val 75273"/>
              <a:gd name="adj2" fmla="val -248268"/>
            </a:avLst>
          </a:prstGeom>
          <a:solidFill>
            <a:schemeClr val="accent1">
              <a:lumMod val="40000"/>
              <a:lumOff val="60000"/>
            </a:schemeClr>
          </a:solidFill>
          <a:ln w="28575" cmpd="sng">
            <a:solidFill>
              <a:srgbClr val="FE9B03">
                <a:lumMod val="50000"/>
              </a:srgbClr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AAAFF2">
                    <a:lumMod val="50000"/>
                  </a:srgbClr>
                </a:solidFill>
                <a:effectLst/>
                <a:uLnTx/>
                <a:uFillTx/>
                <a:latin typeface="Book Antiqua" pitchFamily="18" charset="0"/>
              </a:rPr>
              <a:t> 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AAAFF2">
                  <a:lumMod val="50000"/>
                </a:srgbClr>
              </a:solidFill>
              <a:effectLst/>
              <a:uLnTx/>
              <a:uFillTx/>
              <a:latin typeface="Book Antiqua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FROST CREEK DRIVE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AAAFF2">
                  <a:lumMod val="50000"/>
                </a:srgbClr>
              </a:solidFill>
              <a:effectLst/>
              <a:uLnTx/>
              <a:uFillTx/>
              <a:latin typeface="Book Antiqua" pitchFamily="18" charset="0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AAAFF2">
                  <a:lumMod val="50000"/>
                </a:srgbClr>
              </a:solidFill>
              <a:effectLst/>
              <a:uLnTx/>
              <a:uFillTx/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3264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Intersection of East Hamilton Middle High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E0FC3A-AE79-4752-B313-300CEAAB8B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758"/>
          <a:stretch/>
        </p:blipFill>
        <p:spPr>
          <a:xfrm>
            <a:off x="547059" y="1119453"/>
            <a:ext cx="8049881" cy="4976547"/>
          </a:xfrm>
          <a:prstGeom prst="rect">
            <a:avLst/>
          </a:prstGeom>
        </p:spPr>
      </p:pic>
      <p:sp>
        <p:nvSpPr>
          <p:cNvPr id="7" name="Text Box 17">
            <a:extLst>
              <a:ext uri="{FF2B5EF4-FFF2-40B4-BE49-F238E27FC236}">
                <a16:creationId xmlns:a16="http://schemas.microsoft.com/office/drawing/2014/main" id="{9379F2BF-27F4-4D8C-A4C4-D9825682C8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2791" y="1295400"/>
            <a:ext cx="3962400" cy="16927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defRPr/>
            </a:pPr>
            <a:r>
              <a:rPr lang="en-US" sz="2000" b="1" dirty="0"/>
              <a:t>MID BLOCK PEDESTRIAN CROSSING</a:t>
            </a:r>
          </a:p>
          <a:p>
            <a:pPr marL="285750" indent="-285750">
              <a:defRPr/>
            </a:pPr>
            <a:r>
              <a:rPr lang="en-US" sz="2000" b="1" dirty="0"/>
              <a:t>RIGHT TURN LANE GOING SOUTH INTO SCHOOL WILL REMAIN</a:t>
            </a:r>
          </a:p>
        </p:txBody>
      </p:sp>
      <p:sp>
        <p:nvSpPr>
          <p:cNvPr id="6" name="AutoShape 8">
            <a:extLst>
              <a:ext uri="{FF2B5EF4-FFF2-40B4-BE49-F238E27FC236}">
                <a16:creationId xmlns:a16="http://schemas.microsoft.com/office/drawing/2014/main" id="{AA15F22B-9EA2-43FA-BD70-9FBA016E89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5584751"/>
            <a:ext cx="1447800" cy="479856"/>
          </a:xfrm>
          <a:prstGeom prst="wedgeRectCallout">
            <a:avLst>
              <a:gd name="adj1" fmla="val 79739"/>
              <a:gd name="adj2" fmla="val -130854"/>
            </a:avLst>
          </a:prstGeom>
          <a:solidFill>
            <a:schemeClr val="accent1">
              <a:lumMod val="40000"/>
              <a:lumOff val="60000"/>
            </a:schemeClr>
          </a:solidFill>
          <a:ln w="28575" cmpd="sng">
            <a:solidFill>
              <a:srgbClr val="FE9B03">
                <a:lumMod val="50000"/>
              </a:srgbClr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AAAFF2">
                    <a:lumMod val="50000"/>
                  </a:srgbClr>
                </a:solidFill>
                <a:effectLst/>
                <a:uLnTx/>
                <a:uFillTx/>
                <a:latin typeface="Book Antiqua" pitchFamily="18" charset="0"/>
              </a:rPr>
              <a:t> 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AAAFF2">
                  <a:lumMod val="50000"/>
                </a:srgbClr>
              </a:solidFill>
              <a:effectLst/>
              <a:uLnTx/>
              <a:uFillTx/>
              <a:latin typeface="Book Antiqua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FROST CREEK DRIVE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AAAFF2">
                  <a:lumMod val="50000"/>
                </a:srgbClr>
              </a:solidFill>
              <a:effectLst/>
              <a:uLnTx/>
              <a:uFillTx/>
              <a:latin typeface="Book Antiqua" pitchFamily="18" charset="0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AAAFF2">
                  <a:lumMod val="50000"/>
                </a:srgbClr>
              </a:solidFill>
              <a:effectLst/>
              <a:uLnTx/>
              <a:uFillTx/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4286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1618" y="1233115"/>
            <a:ext cx="6179045" cy="463428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Ooltewah-Ringgold Road SE (Limit of Const)</a:t>
            </a:r>
          </a:p>
        </p:txBody>
      </p:sp>
      <p:sp>
        <p:nvSpPr>
          <p:cNvPr id="5" name="Text Box 17">
            <a:extLst>
              <a:ext uri="{FF2B5EF4-FFF2-40B4-BE49-F238E27FC236}">
                <a16:creationId xmlns:a16="http://schemas.microsoft.com/office/drawing/2014/main" id="{1AB02C98-B824-4A00-B56F-21AAAD3E40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8509" y="2895600"/>
            <a:ext cx="2563091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2000" b="1" dirty="0"/>
              <a:t>SOUTH OF STONEBROOK WILL BE END OF PROJECT</a:t>
            </a:r>
          </a:p>
        </p:txBody>
      </p:sp>
    </p:spTree>
    <p:extLst>
      <p:ext uri="{BB962C8B-B14F-4D97-AF65-F5344CB8AC3E}">
        <p14:creationId xmlns:p14="http://schemas.microsoft.com/office/powerpoint/2010/main" val="468345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MEETING PURPOSE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b="1" dirty="0"/>
              <a:t>To provide the public with up-to-date information on the proposed project.</a:t>
            </a:r>
          </a:p>
          <a:p>
            <a:endParaRPr lang="en-US" b="1" dirty="0"/>
          </a:p>
          <a:p>
            <a:r>
              <a:rPr lang="en-US" b="1" dirty="0"/>
              <a:t>To display the Preliminary Design Plans for </a:t>
            </a:r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East Brainerd Road (SR-320) in Hamilton County</a:t>
            </a:r>
          </a:p>
          <a:p>
            <a:endParaRPr lang="en-US" b="1" dirty="0"/>
          </a:p>
          <a:p>
            <a:r>
              <a:rPr lang="en-US" b="1" dirty="0"/>
              <a:t>To solicit comments and concerns from the public regarding this project.</a:t>
            </a:r>
          </a:p>
        </p:txBody>
      </p:sp>
    </p:spTree>
    <p:extLst>
      <p:ext uri="{BB962C8B-B14F-4D97-AF65-F5344CB8AC3E}">
        <p14:creationId xmlns:p14="http://schemas.microsoft.com/office/powerpoint/2010/main" val="11919469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B9EA863-58EC-4155-A8A9-57618B4CC4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18" b="1272"/>
          <a:stretch/>
        </p:blipFill>
        <p:spPr>
          <a:xfrm>
            <a:off x="35601" y="1161059"/>
            <a:ext cx="9072798" cy="48587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PROJECT END (South of Ooltewah-Ringgold Rd)</a:t>
            </a:r>
          </a:p>
        </p:txBody>
      </p:sp>
      <p:sp>
        <p:nvSpPr>
          <p:cNvPr id="5" name="AutoShape 8">
            <a:extLst>
              <a:ext uri="{FF2B5EF4-FFF2-40B4-BE49-F238E27FC236}">
                <a16:creationId xmlns:a16="http://schemas.microsoft.com/office/drawing/2014/main" id="{ED6507A4-9DDA-4B01-92CB-524BA36D9E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7951" y="1249138"/>
            <a:ext cx="1676400" cy="572049"/>
          </a:xfrm>
          <a:prstGeom prst="wedgeRectCallout">
            <a:avLst>
              <a:gd name="adj1" fmla="val -67095"/>
              <a:gd name="adj2" fmla="val 206303"/>
            </a:avLst>
          </a:prstGeom>
          <a:solidFill>
            <a:schemeClr val="accent1">
              <a:lumMod val="40000"/>
              <a:lumOff val="60000"/>
            </a:schemeClr>
          </a:solidFill>
          <a:ln w="28575" cmpd="sng">
            <a:solidFill>
              <a:srgbClr val="FE9B03">
                <a:lumMod val="50000"/>
              </a:srgbClr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AAAFF2">
                    <a:lumMod val="50000"/>
                  </a:srgbClr>
                </a:solidFill>
                <a:effectLst/>
                <a:uLnTx/>
                <a:uFillTx/>
                <a:latin typeface="Book Antiqua" pitchFamily="18" charset="0"/>
              </a:rPr>
              <a:t> 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AAAFF2">
                  <a:lumMod val="50000"/>
                </a:srgbClr>
              </a:solidFill>
              <a:effectLst/>
              <a:uLnTx/>
              <a:uFillTx/>
              <a:latin typeface="Book Antiqua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STONEBROOK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AAAFF2">
                  <a:lumMod val="50000"/>
                </a:srgbClr>
              </a:solidFill>
              <a:effectLst/>
              <a:uLnTx/>
              <a:uFillTx/>
              <a:latin typeface="Book Antiqua" pitchFamily="18" charset="0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AAAFF2">
                  <a:lumMod val="50000"/>
                </a:srgbClr>
              </a:solidFill>
              <a:effectLst/>
              <a:uLnTx/>
              <a:uFillTx/>
              <a:latin typeface="Book Antiqua" pitchFamily="18" charset="0"/>
            </a:endParaRPr>
          </a:p>
        </p:txBody>
      </p:sp>
      <p:sp>
        <p:nvSpPr>
          <p:cNvPr id="6" name="AutoShape 8">
            <a:extLst>
              <a:ext uri="{FF2B5EF4-FFF2-40B4-BE49-F238E27FC236}">
                <a16:creationId xmlns:a16="http://schemas.microsoft.com/office/drawing/2014/main" id="{B7D64B13-5D6D-405D-9D82-8C894A373C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401538"/>
            <a:ext cx="1600200" cy="419649"/>
          </a:xfrm>
          <a:prstGeom prst="wedgeRectCallout">
            <a:avLst>
              <a:gd name="adj1" fmla="val -67175"/>
              <a:gd name="adj2" fmla="val 773814"/>
            </a:avLst>
          </a:prstGeom>
          <a:solidFill>
            <a:schemeClr val="accent1">
              <a:lumMod val="40000"/>
              <a:lumOff val="60000"/>
            </a:schemeClr>
          </a:solidFill>
          <a:ln w="28575" cmpd="sng">
            <a:solidFill>
              <a:srgbClr val="FE9B03">
                <a:lumMod val="50000"/>
              </a:srgbClr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AAAFF2">
                    <a:lumMod val="50000"/>
                  </a:srgbClr>
                </a:solidFill>
                <a:effectLst/>
                <a:uLnTx/>
                <a:uFillTx/>
                <a:latin typeface="Book Antiqua" pitchFamily="18" charset="0"/>
              </a:rPr>
              <a:t> 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AAAFF2">
                  <a:lumMod val="50000"/>
                </a:srgbClr>
              </a:solidFill>
              <a:effectLst/>
              <a:uLnTx/>
              <a:uFillTx/>
              <a:latin typeface="Book Antiqua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LIMIT OF CONSTRUCTION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AAAFF2">
                  <a:lumMod val="50000"/>
                </a:srgbClr>
              </a:solidFill>
              <a:effectLst/>
              <a:uLnTx/>
              <a:uFillTx/>
              <a:latin typeface="Book Antiqua" pitchFamily="18" charset="0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AAAFF2">
                  <a:lumMod val="50000"/>
                </a:srgbClr>
              </a:solidFill>
              <a:effectLst/>
              <a:uLnTx/>
              <a:uFillTx/>
              <a:latin typeface="Book Antiqua" pitchFamily="18" charset="0"/>
            </a:endParaRPr>
          </a:p>
        </p:txBody>
      </p:sp>
      <p:sp>
        <p:nvSpPr>
          <p:cNvPr id="9" name="Text Box 17">
            <a:extLst>
              <a:ext uri="{FF2B5EF4-FFF2-40B4-BE49-F238E27FC236}">
                <a16:creationId xmlns:a16="http://schemas.microsoft.com/office/drawing/2014/main" id="{B5067A1A-039D-4845-B490-3561969E45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4253" y="5467290"/>
            <a:ext cx="1814947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2000" b="1" dirty="0"/>
              <a:t>AERIAL VIEW</a:t>
            </a:r>
          </a:p>
        </p:txBody>
      </p:sp>
    </p:spTree>
    <p:extLst>
      <p:ext uri="{BB962C8B-B14F-4D97-AF65-F5344CB8AC3E}">
        <p14:creationId xmlns:p14="http://schemas.microsoft.com/office/powerpoint/2010/main" val="14920557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PROJECT INFORMATION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1866900"/>
            <a:ext cx="8077200" cy="3124200"/>
          </a:xfrm>
          <a:solidFill>
            <a:schemeClr val="accent1">
              <a:lumMod val="20000"/>
              <a:lumOff val="80000"/>
            </a:schemeClr>
          </a:solidFill>
          <a:ln w="50800">
            <a:solidFill>
              <a:schemeClr val="tx1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TDOT Design and ROW Representatives are present to answer your questions regarding:</a:t>
            </a:r>
          </a:p>
          <a:p>
            <a:pPr algn="ctr"/>
            <a:endParaRPr lang="en-US" dirty="0"/>
          </a:p>
          <a:p>
            <a:pPr marL="1828800"/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General project limits</a:t>
            </a:r>
          </a:p>
          <a:p>
            <a:pPr marL="1828800"/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Major design elements</a:t>
            </a:r>
          </a:p>
          <a:p>
            <a:pPr marL="1828800"/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Right-of-way process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4759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PUBLIC INPUT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1143000"/>
            <a:ext cx="5463235" cy="4958465"/>
          </a:xfr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b="1" dirty="0"/>
              <a:t>3 ways to give your input:</a:t>
            </a:r>
            <a:endParaRPr lang="en-US" sz="2800" dirty="0"/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r>
              <a:rPr lang="en-US" b="1" dirty="0"/>
              <a:t>(By November 28, 2019)                 </a:t>
            </a:r>
            <a:r>
              <a:rPr lang="en-US" b="1" dirty="0">
                <a:solidFill>
                  <a:srgbClr val="00B050"/>
                </a:solidFill>
              </a:rPr>
              <a:t>Mail-in </a:t>
            </a:r>
            <a:r>
              <a:rPr lang="en-US" b="1" dirty="0"/>
              <a:t>your comments                                   or  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                                                  </a:t>
            </a:r>
            <a:r>
              <a:rPr lang="en-US" b="1" dirty="0">
                <a:solidFill>
                  <a:srgbClr val="00B050"/>
                </a:solidFill>
              </a:rPr>
              <a:t>Email us </a:t>
            </a:r>
            <a:r>
              <a:rPr lang="en-US" b="1" dirty="0"/>
              <a:t>with your comments at </a:t>
            </a:r>
            <a:r>
              <a:rPr lang="en-US" b="1" dirty="0">
                <a:solidFill>
                  <a:srgbClr val="00B05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TDOT.Comments@tn.gov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endParaRPr lang="en-US" b="1" dirty="0">
              <a:solidFill>
                <a:srgbClr val="FFC000"/>
              </a:solidFill>
            </a:endParaRP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r>
              <a:rPr lang="en-US" b="1" dirty="0">
                <a:solidFill>
                  <a:srgbClr val="00B050"/>
                </a:solidFill>
              </a:rPr>
              <a:t>Written comments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/>
              <a:t>on comment cards can be turned in at sign-in table</a:t>
            </a: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r>
              <a:rPr lang="en-US" b="1" dirty="0">
                <a:solidFill>
                  <a:srgbClr val="00B050"/>
                </a:solidFill>
              </a:rPr>
              <a:t>One-on-one comments </a:t>
            </a:r>
            <a:r>
              <a:rPr lang="en-US" b="1" dirty="0"/>
              <a:t>with court reporter and Q &amp; 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0B4FD8C-FBC5-46A9-A377-082CF6A963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65" y="-7497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39E7D8-0A34-4F81-8AC1-882D41DE01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1467293"/>
            <a:ext cx="3297308" cy="4247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5712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3962401"/>
            <a:ext cx="8839200" cy="609599"/>
          </a:xfrm>
        </p:spPr>
        <p:txBody>
          <a:bodyPr>
            <a:normAutofit fontScale="90000"/>
          </a:bodyPr>
          <a:lstStyle/>
          <a:p>
            <a:r>
              <a:rPr lang="en-US" dirty="0"/>
              <a:t>HAMILTON COUNTY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52400" y="4419600"/>
            <a:ext cx="8839200" cy="1651000"/>
          </a:xfrm>
        </p:spPr>
        <p:txBody>
          <a:bodyPr>
            <a:normAutofit/>
          </a:bodyPr>
          <a:lstStyle/>
          <a:p>
            <a:r>
              <a:rPr lang="en-US" dirty="0"/>
              <a:t>East Brainerd (SR-320), </a:t>
            </a:r>
          </a:p>
          <a:p>
            <a:r>
              <a:rPr lang="en-US" dirty="0"/>
              <a:t>From East of Bel-Air Road </a:t>
            </a:r>
          </a:p>
          <a:p>
            <a:r>
              <a:rPr lang="en-US" dirty="0"/>
              <a:t>To Ooltewah-Ringgold Road (SR-321)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Curt Duncan - C.E. Manager 1 and Jason Ingram - Transportation Project Specialist Supervisor 2 (TDOT Region 2 Project Development)</a:t>
            </a:r>
          </a:p>
        </p:txBody>
      </p:sp>
    </p:spTree>
    <p:extLst>
      <p:ext uri="{BB962C8B-B14F-4D97-AF65-F5344CB8AC3E}">
        <p14:creationId xmlns:p14="http://schemas.microsoft.com/office/powerpoint/2010/main" val="931447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PROJECT DEVELOPMENT PROCESS</a:t>
            </a:r>
          </a:p>
        </p:txBody>
      </p:sp>
      <p:sp>
        <p:nvSpPr>
          <p:cNvPr id="4" name="Text Box 17"/>
          <p:cNvSpPr txBox="1">
            <a:spLocks noGrp="1" noChangeArrowheads="1"/>
          </p:cNvSpPr>
          <p:nvPr>
            <p:ph idx="1"/>
          </p:nvPr>
        </p:nvSpPr>
        <p:spPr bwMode="auto">
          <a:xfrm>
            <a:off x="4543424" y="1282005"/>
            <a:ext cx="4333875" cy="13849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defRPr/>
            </a:pPr>
            <a:r>
              <a:rPr lang="en-US" sz="2000" b="1" dirty="0"/>
              <a:t>PROJECT CURRENTLY IN DESIGN PHASE</a:t>
            </a:r>
          </a:p>
          <a:p>
            <a:pPr marL="285750" indent="-285750">
              <a:defRPr/>
            </a:pPr>
            <a:r>
              <a:rPr lang="en-US" sz="2000" b="1" dirty="0"/>
              <a:t>RIGHT OF WAY TO BEGIN PENDING FUNDING APPROVAL</a:t>
            </a:r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3405187" y="3362325"/>
            <a:ext cx="2133600" cy="685800"/>
          </a:xfrm>
          <a:prstGeom prst="flowChartAlternateProcess">
            <a:avLst/>
          </a:prstGeom>
          <a:solidFill>
            <a:srgbClr val="FFFFCC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400" b="1" i="1">
                <a:solidFill>
                  <a:schemeClr val="tx2"/>
                </a:solidFill>
                <a:latin typeface="Book Antiqua" pitchFamily="18" charset="0"/>
              </a:defRPr>
            </a:lvl1pPr>
            <a:lvl2pPr marL="742950" indent="-285750">
              <a:defRPr sz="1400" b="1" i="1">
                <a:solidFill>
                  <a:schemeClr val="tx2"/>
                </a:solidFill>
                <a:latin typeface="Book Antiqua" pitchFamily="18" charset="0"/>
              </a:defRPr>
            </a:lvl2pPr>
            <a:lvl3pPr marL="1143000" indent="-228600">
              <a:defRPr sz="1400" b="1" i="1">
                <a:solidFill>
                  <a:schemeClr val="tx2"/>
                </a:solidFill>
                <a:latin typeface="Book Antiqua" pitchFamily="18" charset="0"/>
              </a:defRPr>
            </a:lvl3pPr>
            <a:lvl4pPr marL="1600200" indent="-228600">
              <a:defRPr sz="1400" b="1" i="1">
                <a:solidFill>
                  <a:schemeClr val="tx2"/>
                </a:solidFill>
                <a:latin typeface="Book Antiqua" pitchFamily="18" charset="0"/>
              </a:defRPr>
            </a:lvl4pPr>
            <a:lvl5pPr marL="2057400" indent="-228600">
              <a:defRPr sz="1400" b="1" i="1">
                <a:solidFill>
                  <a:schemeClr val="tx2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tx2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tx2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tx2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tx2"/>
                </a:solidFill>
                <a:latin typeface="Book Antiqua" pitchFamily="18" charset="0"/>
              </a:defRPr>
            </a:lvl9pPr>
          </a:lstStyle>
          <a:p>
            <a:pPr algn="ctr"/>
            <a:r>
              <a:rPr lang="en-US" altLang="en-US" sz="2800" dirty="0">
                <a:solidFill>
                  <a:srgbClr val="36A236"/>
                </a:solidFill>
                <a:latin typeface="Arial" charset="0"/>
              </a:rPr>
              <a:t>Design</a:t>
            </a:r>
          </a:p>
        </p:txBody>
      </p:sp>
      <p:sp>
        <p:nvSpPr>
          <p:cNvPr id="6" name="AutoShape 3"/>
          <p:cNvSpPr>
            <a:spLocks noChangeArrowheads="1"/>
          </p:cNvSpPr>
          <p:nvPr/>
        </p:nvSpPr>
        <p:spPr bwMode="auto">
          <a:xfrm>
            <a:off x="352425" y="1362075"/>
            <a:ext cx="2209800" cy="685800"/>
          </a:xfrm>
          <a:prstGeom prst="flowChartAlternateProcess">
            <a:avLst/>
          </a:prstGeom>
          <a:solidFill>
            <a:srgbClr val="36A236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400" b="1" i="1">
                <a:solidFill>
                  <a:schemeClr val="tx2"/>
                </a:solidFill>
                <a:latin typeface="Book Antiqua" pitchFamily="18" charset="0"/>
              </a:defRPr>
            </a:lvl1pPr>
            <a:lvl2pPr marL="742950" indent="-285750">
              <a:defRPr sz="1400" b="1" i="1">
                <a:solidFill>
                  <a:schemeClr val="tx2"/>
                </a:solidFill>
                <a:latin typeface="Book Antiqua" pitchFamily="18" charset="0"/>
              </a:defRPr>
            </a:lvl2pPr>
            <a:lvl3pPr marL="1143000" indent="-228600">
              <a:defRPr sz="1400" b="1" i="1">
                <a:solidFill>
                  <a:schemeClr val="tx2"/>
                </a:solidFill>
                <a:latin typeface="Book Antiqua" pitchFamily="18" charset="0"/>
              </a:defRPr>
            </a:lvl3pPr>
            <a:lvl4pPr marL="1600200" indent="-228600">
              <a:defRPr sz="1400" b="1" i="1">
                <a:solidFill>
                  <a:schemeClr val="tx2"/>
                </a:solidFill>
                <a:latin typeface="Book Antiqua" pitchFamily="18" charset="0"/>
              </a:defRPr>
            </a:lvl4pPr>
            <a:lvl5pPr marL="2057400" indent="-228600">
              <a:defRPr sz="1400" b="1" i="1">
                <a:solidFill>
                  <a:schemeClr val="tx2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tx2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tx2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tx2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tx2"/>
                </a:solidFill>
                <a:latin typeface="Book Antiqua" pitchFamily="18" charset="0"/>
              </a:defRPr>
            </a:lvl9pPr>
          </a:lstStyle>
          <a:p>
            <a:pPr algn="ctr"/>
            <a:r>
              <a:rPr lang="en-US" altLang="en-US" sz="2000" dirty="0">
                <a:solidFill>
                  <a:srgbClr val="FFFFCC"/>
                </a:solidFill>
                <a:latin typeface="Arial" charset="0"/>
              </a:rPr>
              <a:t>Planning</a:t>
            </a:r>
          </a:p>
        </p:txBody>
      </p:sp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1905000" y="2362200"/>
            <a:ext cx="2209800" cy="685800"/>
          </a:xfrm>
          <a:prstGeom prst="flowChartAlternateProcess">
            <a:avLst/>
          </a:prstGeom>
          <a:solidFill>
            <a:srgbClr val="36A236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400" b="1" i="1">
                <a:solidFill>
                  <a:schemeClr val="tx2"/>
                </a:solidFill>
                <a:latin typeface="Book Antiqua" pitchFamily="18" charset="0"/>
              </a:defRPr>
            </a:lvl1pPr>
            <a:lvl2pPr marL="742950" indent="-285750">
              <a:defRPr sz="1400" b="1" i="1">
                <a:solidFill>
                  <a:schemeClr val="tx2"/>
                </a:solidFill>
                <a:latin typeface="Book Antiqua" pitchFamily="18" charset="0"/>
              </a:defRPr>
            </a:lvl2pPr>
            <a:lvl3pPr marL="1143000" indent="-228600">
              <a:defRPr sz="1400" b="1" i="1">
                <a:solidFill>
                  <a:schemeClr val="tx2"/>
                </a:solidFill>
                <a:latin typeface="Book Antiqua" pitchFamily="18" charset="0"/>
              </a:defRPr>
            </a:lvl3pPr>
            <a:lvl4pPr marL="1600200" indent="-228600">
              <a:defRPr sz="1400" b="1" i="1">
                <a:solidFill>
                  <a:schemeClr val="tx2"/>
                </a:solidFill>
                <a:latin typeface="Book Antiqua" pitchFamily="18" charset="0"/>
              </a:defRPr>
            </a:lvl4pPr>
            <a:lvl5pPr marL="2057400" indent="-228600">
              <a:defRPr sz="1400" b="1" i="1">
                <a:solidFill>
                  <a:schemeClr val="tx2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tx2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tx2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tx2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tx2"/>
                </a:solidFill>
                <a:latin typeface="Book Antiqua" pitchFamily="18" charset="0"/>
              </a:defRPr>
            </a:lvl9pPr>
          </a:lstStyle>
          <a:p>
            <a:pPr algn="ctr"/>
            <a:r>
              <a:rPr lang="en-US" altLang="en-US" sz="2000" dirty="0">
                <a:solidFill>
                  <a:srgbClr val="FFFFCC"/>
                </a:solidFill>
                <a:latin typeface="Arial" charset="0"/>
              </a:rPr>
              <a:t>Environmental</a:t>
            </a:r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auto">
          <a:xfrm>
            <a:off x="4876800" y="4305300"/>
            <a:ext cx="2438400" cy="685800"/>
          </a:xfrm>
          <a:prstGeom prst="flowChartAlternateProcess">
            <a:avLst/>
          </a:prstGeom>
          <a:solidFill>
            <a:srgbClr val="36A236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400" b="1" i="1">
                <a:solidFill>
                  <a:schemeClr val="tx2"/>
                </a:solidFill>
                <a:latin typeface="Book Antiqua" pitchFamily="18" charset="0"/>
              </a:defRPr>
            </a:lvl1pPr>
            <a:lvl2pPr marL="742950" indent="-285750">
              <a:defRPr sz="1400" b="1" i="1">
                <a:solidFill>
                  <a:schemeClr val="tx2"/>
                </a:solidFill>
                <a:latin typeface="Book Antiqua" pitchFamily="18" charset="0"/>
              </a:defRPr>
            </a:lvl2pPr>
            <a:lvl3pPr marL="1143000" indent="-228600">
              <a:defRPr sz="1400" b="1" i="1">
                <a:solidFill>
                  <a:schemeClr val="tx2"/>
                </a:solidFill>
                <a:latin typeface="Book Antiqua" pitchFamily="18" charset="0"/>
              </a:defRPr>
            </a:lvl3pPr>
            <a:lvl4pPr marL="1600200" indent="-228600">
              <a:defRPr sz="1400" b="1" i="1">
                <a:solidFill>
                  <a:schemeClr val="tx2"/>
                </a:solidFill>
                <a:latin typeface="Book Antiqua" pitchFamily="18" charset="0"/>
              </a:defRPr>
            </a:lvl4pPr>
            <a:lvl5pPr marL="2057400" indent="-228600">
              <a:defRPr sz="1400" b="1" i="1">
                <a:solidFill>
                  <a:schemeClr val="tx2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tx2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tx2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tx2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tx2"/>
                </a:solidFill>
                <a:latin typeface="Book Antiqua" pitchFamily="18" charset="0"/>
              </a:defRPr>
            </a:lvl9pPr>
          </a:lstStyle>
          <a:p>
            <a:pPr algn="ctr"/>
            <a:r>
              <a:rPr lang="en-US" altLang="en-US" sz="2000" dirty="0">
                <a:solidFill>
                  <a:srgbClr val="FFFFCC"/>
                </a:solidFill>
                <a:latin typeface="Arial" charset="0"/>
              </a:rPr>
              <a:t>Right-of-Way</a:t>
            </a:r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6515100" y="5300662"/>
            <a:ext cx="2514600" cy="695325"/>
          </a:xfrm>
          <a:prstGeom prst="flowChartAlternateProcess">
            <a:avLst/>
          </a:prstGeom>
          <a:solidFill>
            <a:srgbClr val="36A236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400" b="1" i="1">
                <a:solidFill>
                  <a:schemeClr val="tx2"/>
                </a:solidFill>
                <a:latin typeface="Book Antiqua" pitchFamily="18" charset="0"/>
              </a:defRPr>
            </a:lvl1pPr>
            <a:lvl2pPr marL="742950" indent="-285750">
              <a:defRPr sz="1400" b="1" i="1">
                <a:solidFill>
                  <a:schemeClr val="tx2"/>
                </a:solidFill>
                <a:latin typeface="Book Antiqua" pitchFamily="18" charset="0"/>
              </a:defRPr>
            </a:lvl2pPr>
            <a:lvl3pPr marL="1143000" indent="-228600">
              <a:defRPr sz="1400" b="1" i="1">
                <a:solidFill>
                  <a:schemeClr val="tx2"/>
                </a:solidFill>
                <a:latin typeface="Book Antiqua" pitchFamily="18" charset="0"/>
              </a:defRPr>
            </a:lvl3pPr>
            <a:lvl4pPr marL="1600200" indent="-228600">
              <a:defRPr sz="1400" b="1" i="1">
                <a:solidFill>
                  <a:schemeClr val="tx2"/>
                </a:solidFill>
                <a:latin typeface="Book Antiqua" pitchFamily="18" charset="0"/>
              </a:defRPr>
            </a:lvl4pPr>
            <a:lvl5pPr marL="2057400" indent="-228600">
              <a:defRPr sz="1400" b="1" i="1">
                <a:solidFill>
                  <a:schemeClr val="tx2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tx2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tx2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tx2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tx2"/>
                </a:solidFill>
                <a:latin typeface="Book Antiqua" pitchFamily="18" charset="0"/>
              </a:defRPr>
            </a:lvl9pPr>
          </a:lstStyle>
          <a:p>
            <a:pPr algn="ctr"/>
            <a:r>
              <a:rPr lang="en-US" altLang="en-US" sz="2000" dirty="0">
                <a:solidFill>
                  <a:srgbClr val="FFFFCC"/>
                </a:solidFill>
                <a:latin typeface="Arial" charset="0"/>
              </a:rPr>
              <a:t>Construction</a:t>
            </a:r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>
            <a:off x="1476375" y="2047875"/>
            <a:ext cx="0" cy="6572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1457324" y="2705100"/>
            <a:ext cx="4476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Line 9"/>
          <p:cNvSpPr>
            <a:spLocks noChangeShapeType="1"/>
          </p:cNvSpPr>
          <p:nvPr/>
        </p:nvSpPr>
        <p:spPr bwMode="auto">
          <a:xfrm>
            <a:off x="2957512" y="3705225"/>
            <a:ext cx="4476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Line 9"/>
          <p:cNvSpPr>
            <a:spLocks noChangeShapeType="1"/>
          </p:cNvSpPr>
          <p:nvPr/>
        </p:nvSpPr>
        <p:spPr bwMode="auto">
          <a:xfrm>
            <a:off x="4429123" y="4705350"/>
            <a:ext cx="4476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auto">
          <a:xfrm>
            <a:off x="6067424" y="5640915"/>
            <a:ext cx="447675" cy="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Line 8"/>
          <p:cNvSpPr>
            <a:spLocks noChangeShapeType="1"/>
          </p:cNvSpPr>
          <p:nvPr/>
        </p:nvSpPr>
        <p:spPr bwMode="auto">
          <a:xfrm>
            <a:off x="2976562" y="3048000"/>
            <a:ext cx="0" cy="6572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Line 8"/>
          <p:cNvSpPr>
            <a:spLocks noChangeShapeType="1"/>
          </p:cNvSpPr>
          <p:nvPr/>
        </p:nvSpPr>
        <p:spPr bwMode="auto">
          <a:xfrm>
            <a:off x="4452935" y="4048125"/>
            <a:ext cx="0" cy="6572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Line 8"/>
          <p:cNvSpPr>
            <a:spLocks noChangeShapeType="1"/>
          </p:cNvSpPr>
          <p:nvPr/>
        </p:nvSpPr>
        <p:spPr bwMode="auto">
          <a:xfrm>
            <a:off x="6067425" y="4991100"/>
            <a:ext cx="0" cy="6572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834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PROJECT PURPOSE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193801"/>
            <a:ext cx="8763000" cy="4902200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b="1" dirty="0"/>
              <a:t>To create a consistent five lane curb and gutter roadway with bicycle lanes and sidewalks along East Brainerd Road.</a:t>
            </a:r>
          </a:p>
          <a:p>
            <a:endParaRPr lang="en-US" b="1" dirty="0"/>
          </a:p>
          <a:p>
            <a:r>
              <a:rPr lang="en-US" b="1" dirty="0"/>
              <a:t>To provide additional lanes of travel for safe traffic operations.</a:t>
            </a:r>
          </a:p>
          <a:p>
            <a:endParaRPr lang="en-US" b="1" dirty="0"/>
          </a:p>
          <a:p>
            <a:r>
              <a:rPr lang="en-US" b="1" dirty="0"/>
              <a:t>Improve major intersection at East Brainerd Road and Ooltewah-Ringgold Road.</a:t>
            </a:r>
          </a:p>
          <a:p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71028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1AD36EA-A6AE-4761-BF9F-ADFA5BC0AD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" t="6660" b="18027"/>
          <a:stretch/>
        </p:blipFill>
        <p:spPr>
          <a:xfrm>
            <a:off x="1106951" y="1078469"/>
            <a:ext cx="6930098" cy="340566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East Brainerd Rd (SR-320) Design Template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33600" y="4493368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 Black" panose="020B0A04020102020204" pitchFamily="34" charset="0"/>
              </a:rPr>
              <a:t>EAST BRAINERD (SR-320) TEMPLATE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38D29F-DC20-4E2B-890D-E42B365C6B7B}"/>
              </a:ext>
            </a:extLst>
          </p:cNvPr>
          <p:cNvSpPr txBox="1"/>
          <p:nvPr/>
        </p:nvSpPr>
        <p:spPr>
          <a:xfrm>
            <a:off x="2590800" y="4953000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5 LANE CURB &amp; GUTTER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6’ SHOULDERS (INCLUDES BIKE LANE)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2’ GRASS STRIPS AND 5’ SIDEWALKS</a:t>
            </a:r>
          </a:p>
        </p:txBody>
      </p:sp>
    </p:spTree>
    <p:extLst>
      <p:ext uri="{BB962C8B-B14F-4D97-AF65-F5344CB8AC3E}">
        <p14:creationId xmlns:p14="http://schemas.microsoft.com/office/powerpoint/2010/main" val="20821837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727442-6BA8-49A5-B47F-6CF7F50B30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1018681"/>
            <a:ext cx="6134100" cy="3248519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Ooltewah-Ringgold Rd (SR-321) Design Template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6700" y="4153992"/>
            <a:ext cx="8610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 Black" panose="020B0A04020102020204" pitchFamily="34" charset="0"/>
              </a:rPr>
              <a:t>OOLTEWAH-RINGGOLD(SR-321) TEMPLATE </a:t>
            </a:r>
          </a:p>
          <a:p>
            <a:pPr algn="ctr"/>
            <a:r>
              <a:rPr lang="en-US" sz="1600" b="1" dirty="0">
                <a:solidFill>
                  <a:schemeClr val="tx2"/>
                </a:solidFill>
                <a:latin typeface="Arial Black" panose="020B0A04020102020204" pitchFamily="34" charset="0"/>
              </a:rPr>
              <a:t>FROM EAST BRAINERD/OOLTEWAH RINGGOLD ROAD INTERSECTION TO EAST HAMILTON MIDDLE HIGH SCHOOL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D19C07-E19F-4491-BA19-06D729C005D0}"/>
              </a:ext>
            </a:extLst>
          </p:cNvPr>
          <p:cNvSpPr txBox="1"/>
          <p:nvPr/>
        </p:nvSpPr>
        <p:spPr>
          <a:xfrm>
            <a:off x="2590800" y="4953000"/>
            <a:ext cx="434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5 LANE CURB &amp; GUTTER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SHOULDERS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2.5’ GRASS STRIP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10’ MULTI-USE PATH AND 5’ SIDEWALK</a:t>
            </a:r>
          </a:p>
        </p:txBody>
      </p:sp>
    </p:spTree>
    <p:extLst>
      <p:ext uri="{BB962C8B-B14F-4D97-AF65-F5344CB8AC3E}">
        <p14:creationId xmlns:p14="http://schemas.microsoft.com/office/powerpoint/2010/main" val="35756187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773F2E-F2C5-40BB-9CE4-BF9536D3A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6929"/>
            <a:ext cx="9144000" cy="50890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PROJECT LIMITS</a:t>
            </a:r>
          </a:p>
        </p:txBody>
      </p:sp>
      <p:sp>
        <p:nvSpPr>
          <p:cNvPr id="5" name="AutoShape 8"/>
          <p:cNvSpPr>
            <a:spLocks noChangeArrowheads="1"/>
          </p:cNvSpPr>
          <p:nvPr/>
        </p:nvSpPr>
        <p:spPr bwMode="auto">
          <a:xfrm>
            <a:off x="381001" y="3581401"/>
            <a:ext cx="1142999" cy="533399"/>
          </a:xfrm>
          <a:prstGeom prst="wedgeRectCallout">
            <a:avLst>
              <a:gd name="adj1" fmla="val -7017"/>
              <a:gd name="adj2" fmla="val -359546"/>
            </a:avLst>
          </a:prstGeom>
          <a:solidFill>
            <a:srgbClr val="FAFD00">
              <a:lumMod val="60000"/>
              <a:lumOff val="40000"/>
            </a:srgbClr>
          </a:solidFill>
          <a:ln w="28575" cmpd="sng">
            <a:solidFill>
              <a:srgbClr val="FE9B03">
                <a:lumMod val="50000"/>
              </a:srgbClr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AAAFF2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b="1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BEGIN PROJECT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AutoShape 8">
            <a:extLst>
              <a:ext uri="{FF2B5EF4-FFF2-40B4-BE49-F238E27FC236}">
                <a16:creationId xmlns:a16="http://schemas.microsoft.com/office/drawing/2014/main" id="{5F8760CD-9E18-4B9E-B571-A8E04F10AA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4495800"/>
            <a:ext cx="990600" cy="380999"/>
          </a:xfrm>
          <a:prstGeom prst="wedgeRectCallout">
            <a:avLst>
              <a:gd name="adj1" fmla="val 96237"/>
              <a:gd name="adj2" fmla="val 192021"/>
            </a:avLst>
          </a:prstGeom>
          <a:solidFill>
            <a:srgbClr val="FAFD00">
              <a:lumMod val="60000"/>
              <a:lumOff val="40000"/>
            </a:srgbClr>
          </a:solidFill>
          <a:ln w="28575" cmpd="sng">
            <a:solidFill>
              <a:srgbClr val="FE9B03">
                <a:lumMod val="50000"/>
              </a:srgbClr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AAAFF2">
                    <a:lumMod val="50000"/>
                  </a:srgbClr>
                </a:solidFill>
                <a:effectLst/>
                <a:uLnTx/>
                <a:uFillTx/>
                <a:latin typeface="Book Antiqua" pitchFamily="18" charset="0"/>
              </a:rPr>
              <a:t> 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AAAFF2">
                  <a:lumMod val="50000"/>
                </a:srgbClr>
              </a:solidFill>
              <a:effectLst/>
              <a:uLnTx/>
              <a:uFillTx/>
              <a:latin typeface="Book Antiqua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LIMIT OF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CONST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AAAFF2">
                  <a:lumMod val="50000"/>
                </a:srgbClr>
              </a:solidFill>
              <a:effectLst/>
              <a:uLnTx/>
              <a:uFillTx/>
              <a:latin typeface="Book Antiqua" pitchFamily="18" charset="0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AAAFF2">
                  <a:lumMod val="50000"/>
                </a:srgbClr>
              </a:solidFill>
              <a:effectLst/>
              <a:uLnTx/>
              <a:uFillTx/>
              <a:latin typeface="Book Antiqua" pitchFamily="18" charset="0"/>
            </a:endParaRPr>
          </a:p>
        </p:txBody>
      </p:sp>
      <p:sp>
        <p:nvSpPr>
          <p:cNvPr id="9" name="AutoShape 8">
            <a:extLst>
              <a:ext uri="{FF2B5EF4-FFF2-40B4-BE49-F238E27FC236}">
                <a16:creationId xmlns:a16="http://schemas.microsoft.com/office/drawing/2014/main" id="{38AD6770-0AAE-418D-A469-5EF1A8A699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4791" y="1447801"/>
            <a:ext cx="990600" cy="380999"/>
          </a:xfrm>
          <a:prstGeom prst="wedgeRectCallout">
            <a:avLst>
              <a:gd name="adj1" fmla="val -83451"/>
              <a:gd name="adj2" fmla="val -43131"/>
            </a:avLst>
          </a:prstGeom>
          <a:solidFill>
            <a:srgbClr val="FAFD00">
              <a:lumMod val="60000"/>
              <a:lumOff val="40000"/>
            </a:srgbClr>
          </a:solidFill>
          <a:ln w="28575" cmpd="sng">
            <a:solidFill>
              <a:srgbClr val="FE9B03">
                <a:lumMod val="50000"/>
              </a:srgbClr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AAAFF2">
                    <a:lumMod val="50000"/>
                  </a:srgbClr>
                </a:solidFill>
                <a:effectLst/>
                <a:uLnTx/>
                <a:uFillTx/>
                <a:latin typeface="Book Antiqua" pitchFamily="18" charset="0"/>
              </a:rPr>
              <a:t> 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AAAFF2">
                  <a:lumMod val="50000"/>
                </a:srgbClr>
              </a:solidFill>
              <a:effectLst/>
              <a:uLnTx/>
              <a:uFillTx/>
              <a:latin typeface="Book Antiqua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LIMIT OF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CONST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AAAFF2">
                  <a:lumMod val="50000"/>
                </a:srgbClr>
              </a:solidFill>
              <a:effectLst/>
              <a:uLnTx/>
              <a:uFillTx/>
              <a:latin typeface="Book Antiqua" pitchFamily="18" charset="0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AAAFF2">
                  <a:lumMod val="50000"/>
                </a:srgbClr>
              </a:solidFill>
              <a:effectLst/>
              <a:uLnTx/>
              <a:uFillTx/>
              <a:latin typeface="Book Antiqua" pitchFamily="18" charset="0"/>
            </a:endParaRPr>
          </a:p>
        </p:txBody>
      </p:sp>
      <p:sp>
        <p:nvSpPr>
          <p:cNvPr id="10" name="AutoShape 8">
            <a:extLst>
              <a:ext uri="{FF2B5EF4-FFF2-40B4-BE49-F238E27FC236}">
                <a16:creationId xmlns:a16="http://schemas.microsoft.com/office/drawing/2014/main" id="{A1090748-1F64-4072-B2CA-5BE2A7A8F4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1854" y="5638801"/>
            <a:ext cx="990600" cy="380999"/>
          </a:xfrm>
          <a:prstGeom prst="wedgeRectCallout">
            <a:avLst>
              <a:gd name="adj1" fmla="val 30036"/>
              <a:gd name="adj2" fmla="val -394648"/>
            </a:avLst>
          </a:prstGeom>
          <a:solidFill>
            <a:srgbClr val="FAFD00">
              <a:lumMod val="60000"/>
              <a:lumOff val="40000"/>
            </a:srgbClr>
          </a:solidFill>
          <a:ln w="28575" cmpd="sng">
            <a:solidFill>
              <a:srgbClr val="FE9B03">
                <a:lumMod val="50000"/>
              </a:srgbClr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AAAFF2">
                    <a:lumMod val="50000"/>
                  </a:srgbClr>
                </a:solidFill>
                <a:effectLst/>
                <a:uLnTx/>
                <a:uFillTx/>
                <a:latin typeface="Book Antiqua" pitchFamily="18" charset="0"/>
              </a:rPr>
              <a:t> 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AAAFF2">
                  <a:lumMod val="50000"/>
                </a:srgbClr>
              </a:solidFill>
              <a:effectLst/>
              <a:uLnTx/>
              <a:uFillTx/>
              <a:latin typeface="Book Antiqua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LIMIT OF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CONST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AAAFF2">
                  <a:lumMod val="50000"/>
                </a:srgbClr>
              </a:solidFill>
              <a:effectLst/>
              <a:uLnTx/>
              <a:uFillTx/>
              <a:latin typeface="Book Antiqua" pitchFamily="18" charset="0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AAAFF2">
                  <a:lumMod val="50000"/>
                </a:srgbClr>
              </a:solidFill>
              <a:effectLst/>
              <a:uLnTx/>
              <a:uFillTx/>
              <a:latin typeface="Book Antiqua" pitchFamily="18" charset="0"/>
            </a:endParaRPr>
          </a:p>
        </p:txBody>
      </p:sp>
      <p:sp>
        <p:nvSpPr>
          <p:cNvPr id="11" name="AutoShape 8">
            <a:extLst>
              <a:ext uri="{FF2B5EF4-FFF2-40B4-BE49-F238E27FC236}">
                <a16:creationId xmlns:a16="http://schemas.microsoft.com/office/drawing/2014/main" id="{2058CE2E-C0F2-4129-B394-30919D25A4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1034778"/>
            <a:ext cx="1524000" cy="825499"/>
          </a:xfrm>
          <a:prstGeom prst="wedgeRectCallout">
            <a:avLst>
              <a:gd name="adj1" fmla="val 119341"/>
              <a:gd name="adj2" fmla="val -15347"/>
            </a:avLst>
          </a:prstGeom>
          <a:solidFill>
            <a:srgbClr val="FAFD00">
              <a:lumMod val="60000"/>
              <a:lumOff val="40000"/>
            </a:srgbClr>
          </a:solidFill>
          <a:ln w="28575" cmpd="sng">
            <a:solidFill>
              <a:srgbClr val="FE9B03">
                <a:lumMod val="50000"/>
              </a:srgbClr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AAAFF2">
                    <a:lumMod val="50000"/>
                  </a:srgbClr>
                </a:solidFill>
                <a:effectLst/>
                <a:uLnTx/>
                <a:uFillTx/>
                <a:latin typeface="Book Antiqua" pitchFamily="18" charset="0"/>
              </a:rPr>
              <a:t> 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AAAFF2">
                  <a:lumMod val="50000"/>
                </a:srgbClr>
              </a:solidFill>
              <a:effectLst/>
              <a:uLnTx/>
              <a:uFillTx/>
              <a:latin typeface="Book Antiqua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EAST HAMILTON MIDDLE HIGH SCHOOL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AAAFF2">
                  <a:lumMod val="50000"/>
                </a:srgbClr>
              </a:solidFill>
              <a:effectLst/>
              <a:uLnTx/>
              <a:uFillTx/>
              <a:latin typeface="Book Antiqua" pitchFamily="18" charset="0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AAAFF2">
                  <a:lumMod val="50000"/>
                </a:srgbClr>
              </a:solidFill>
              <a:effectLst/>
              <a:uLnTx/>
              <a:uFillTx/>
              <a:latin typeface="Book Antiqua" pitchFamily="18" charset="0"/>
            </a:endParaRPr>
          </a:p>
        </p:txBody>
      </p:sp>
      <p:sp>
        <p:nvSpPr>
          <p:cNvPr id="12" name="AutoShape 8">
            <a:extLst>
              <a:ext uri="{FF2B5EF4-FFF2-40B4-BE49-F238E27FC236}">
                <a16:creationId xmlns:a16="http://schemas.microsoft.com/office/drawing/2014/main" id="{A480AAEE-95C4-4E66-9B40-CE6C94F506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0381" y="4679297"/>
            <a:ext cx="1707935" cy="495570"/>
          </a:xfrm>
          <a:prstGeom prst="wedgeRectCallout">
            <a:avLst>
              <a:gd name="adj1" fmla="val -45575"/>
              <a:gd name="adj2" fmla="val -244387"/>
            </a:avLst>
          </a:prstGeom>
          <a:solidFill>
            <a:srgbClr val="FAFD00">
              <a:lumMod val="60000"/>
              <a:lumOff val="40000"/>
            </a:srgbClr>
          </a:solidFill>
          <a:ln w="28575" cmpd="sng">
            <a:solidFill>
              <a:srgbClr val="FE9B03">
                <a:lumMod val="50000"/>
              </a:srgbClr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AAAFF2">
                    <a:lumMod val="50000"/>
                  </a:srgbClr>
                </a:solidFill>
                <a:effectLst/>
                <a:uLnTx/>
                <a:uFillTx/>
                <a:latin typeface="Book Antiqua" pitchFamily="18" charset="0"/>
              </a:rPr>
              <a:t> 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AAAFF2">
                  <a:lumMod val="50000"/>
                </a:srgbClr>
              </a:solidFill>
              <a:effectLst/>
              <a:uLnTx/>
              <a:uFillTx/>
              <a:latin typeface="Book Antiqua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OOLTEWAH-RINGGOLD ROAD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AAAFF2">
                  <a:lumMod val="50000"/>
                </a:srgbClr>
              </a:solidFill>
              <a:effectLst/>
              <a:uLnTx/>
              <a:uFillTx/>
              <a:latin typeface="Book Antiqua" pitchFamily="18" charset="0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AAAFF2">
                  <a:lumMod val="50000"/>
                </a:srgbClr>
              </a:solidFill>
              <a:effectLst/>
              <a:uLnTx/>
              <a:uFillTx/>
              <a:latin typeface="Book Antiqua" pitchFamily="18" charset="0"/>
            </a:endParaRPr>
          </a:p>
        </p:txBody>
      </p:sp>
      <p:sp>
        <p:nvSpPr>
          <p:cNvPr id="13" name="AutoShape 8">
            <a:extLst>
              <a:ext uri="{FF2B5EF4-FFF2-40B4-BE49-F238E27FC236}">
                <a16:creationId xmlns:a16="http://schemas.microsoft.com/office/drawing/2014/main" id="{DC184E05-775E-431F-99E5-56F3292674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1443" y="4504293"/>
            <a:ext cx="1600200" cy="448707"/>
          </a:xfrm>
          <a:prstGeom prst="wedgeRectCallout">
            <a:avLst>
              <a:gd name="adj1" fmla="val 38390"/>
              <a:gd name="adj2" fmla="val -288598"/>
            </a:avLst>
          </a:prstGeom>
          <a:solidFill>
            <a:srgbClr val="FAFD00">
              <a:lumMod val="60000"/>
              <a:lumOff val="40000"/>
            </a:srgbClr>
          </a:solidFill>
          <a:ln w="28575" cmpd="sng">
            <a:solidFill>
              <a:srgbClr val="FE9B03">
                <a:lumMod val="50000"/>
              </a:srgbClr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AAAFF2">
                    <a:lumMod val="50000"/>
                  </a:srgbClr>
                </a:solidFill>
                <a:effectLst/>
                <a:uLnTx/>
                <a:uFillTx/>
                <a:latin typeface="Book Antiqua" pitchFamily="18" charset="0"/>
              </a:rPr>
              <a:t> 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AAAFF2">
                  <a:lumMod val="50000"/>
                </a:srgbClr>
              </a:solidFill>
              <a:effectLst/>
              <a:uLnTx/>
              <a:uFillTx/>
              <a:latin typeface="Book Antiqua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EAST BRAINERD ROAD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AAAFF2">
                  <a:lumMod val="50000"/>
                </a:srgbClr>
              </a:solidFill>
              <a:effectLst/>
              <a:uLnTx/>
              <a:uFillTx/>
              <a:latin typeface="Book Antiqua" pitchFamily="18" charset="0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AAAFF2">
                  <a:lumMod val="50000"/>
                </a:srgbClr>
              </a:solidFill>
              <a:effectLst/>
              <a:uLnTx/>
              <a:uFillTx/>
              <a:latin typeface="Book Antiqua" pitchFamily="18" charset="0"/>
            </a:endParaRPr>
          </a:p>
        </p:txBody>
      </p:sp>
      <p:sp>
        <p:nvSpPr>
          <p:cNvPr id="14" name="AutoShape 8">
            <a:extLst>
              <a:ext uri="{FF2B5EF4-FFF2-40B4-BE49-F238E27FC236}">
                <a16:creationId xmlns:a16="http://schemas.microsoft.com/office/drawing/2014/main" id="{C090A9FA-6889-477C-9C57-AD948A4231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4045" y="884464"/>
            <a:ext cx="1447800" cy="304800"/>
          </a:xfrm>
          <a:prstGeom prst="wedgeRectCallout">
            <a:avLst>
              <a:gd name="adj1" fmla="val -59968"/>
              <a:gd name="adj2" fmla="val 146515"/>
            </a:avLst>
          </a:prstGeom>
          <a:solidFill>
            <a:srgbClr val="FAFD00">
              <a:lumMod val="60000"/>
              <a:lumOff val="40000"/>
            </a:srgbClr>
          </a:solidFill>
          <a:ln w="28575" cmpd="sng">
            <a:solidFill>
              <a:srgbClr val="FE9B03">
                <a:lumMod val="50000"/>
              </a:srgbClr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AAAFF2">
                    <a:lumMod val="50000"/>
                  </a:srgbClr>
                </a:solidFill>
                <a:effectLst/>
                <a:uLnTx/>
                <a:uFillTx/>
                <a:latin typeface="Book Antiqua" pitchFamily="18" charset="0"/>
              </a:rPr>
              <a:t> 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BEL-AIR ROAD</a:t>
            </a:r>
          </a:p>
        </p:txBody>
      </p:sp>
    </p:spTree>
    <p:extLst>
      <p:ext uri="{BB962C8B-B14F-4D97-AF65-F5344CB8AC3E}">
        <p14:creationId xmlns:p14="http://schemas.microsoft.com/office/powerpoint/2010/main" val="3063079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14400" y="1295400"/>
            <a:ext cx="6085475" cy="456410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PROJECT BEGINNING East Brainerd Road (SR-320)</a:t>
            </a:r>
          </a:p>
        </p:txBody>
      </p:sp>
      <p:sp>
        <p:nvSpPr>
          <p:cNvPr id="5" name="AutoShape 8">
            <a:extLst>
              <a:ext uri="{FF2B5EF4-FFF2-40B4-BE49-F238E27FC236}">
                <a16:creationId xmlns:a16="http://schemas.microsoft.com/office/drawing/2014/main" id="{4CCEFD93-DD5D-43FC-A13F-1FDBE4CDDF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905000"/>
            <a:ext cx="1152525" cy="419649"/>
          </a:xfrm>
          <a:prstGeom prst="wedgeRectCallout">
            <a:avLst>
              <a:gd name="adj1" fmla="val 69469"/>
              <a:gd name="adj2" fmla="val 344739"/>
            </a:avLst>
          </a:prstGeom>
          <a:solidFill>
            <a:schemeClr val="accent1">
              <a:lumMod val="40000"/>
              <a:lumOff val="60000"/>
            </a:schemeClr>
          </a:solidFill>
          <a:ln w="28575" cmpd="sng">
            <a:solidFill>
              <a:srgbClr val="FE9B03">
                <a:lumMod val="50000"/>
              </a:srgbClr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AAAFF2">
                    <a:lumMod val="50000"/>
                  </a:srgbClr>
                </a:solidFill>
                <a:effectLst/>
                <a:uLnTx/>
                <a:uFillTx/>
                <a:latin typeface="Book Antiqua" pitchFamily="18" charset="0"/>
              </a:rPr>
              <a:t> 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AAAFF2">
                  <a:lumMod val="50000"/>
                </a:srgbClr>
              </a:solidFill>
              <a:effectLst/>
              <a:uLnTx/>
              <a:uFillTx/>
              <a:latin typeface="Book Antiqua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HAMLET DRIVE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AAAFF2">
                  <a:lumMod val="50000"/>
                </a:srgbClr>
              </a:solidFill>
              <a:effectLst/>
              <a:uLnTx/>
              <a:uFillTx/>
              <a:latin typeface="Book Antiqua" pitchFamily="18" charset="0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AAAFF2">
                  <a:lumMod val="50000"/>
                </a:srgbClr>
              </a:solidFill>
              <a:effectLst/>
              <a:uLnTx/>
              <a:uFillTx/>
              <a:latin typeface="Book Antiqua" pitchFamily="18" charset="0"/>
            </a:endParaRPr>
          </a:p>
        </p:txBody>
      </p:sp>
      <p:sp>
        <p:nvSpPr>
          <p:cNvPr id="6" name="Text Box 17">
            <a:extLst>
              <a:ext uri="{FF2B5EF4-FFF2-40B4-BE49-F238E27FC236}">
                <a16:creationId xmlns:a16="http://schemas.microsoft.com/office/drawing/2014/main" id="{552A1D92-7D7F-4BCF-B336-40DE1D7F3F84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 bwMode="auto">
          <a:xfrm>
            <a:off x="7239000" y="2761845"/>
            <a:ext cx="1559924" cy="16312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indent="0" algn="ctr">
              <a:buNone/>
              <a:defRPr/>
            </a:pPr>
            <a:r>
              <a:rPr lang="en-US" sz="2000" b="1" dirty="0"/>
              <a:t>END OF PREVIOUS EAST BRAINERD PROJECT </a:t>
            </a:r>
          </a:p>
        </p:txBody>
      </p:sp>
    </p:spTree>
    <p:extLst>
      <p:ext uri="{BB962C8B-B14F-4D97-AF65-F5344CB8AC3E}">
        <p14:creationId xmlns:p14="http://schemas.microsoft.com/office/powerpoint/2010/main" val="21749309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24DA4EA-7126-4BE3-BCEB-C2C058E37F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34"/>
          <a:stretch/>
        </p:blipFill>
        <p:spPr>
          <a:xfrm>
            <a:off x="33556" y="1217908"/>
            <a:ext cx="9076888" cy="40398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PROJECT BEGINNING (Limit of Const)</a:t>
            </a:r>
          </a:p>
        </p:txBody>
      </p:sp>
      <p:sp>
        <p:nvSpPr>
          <p:cNvPr id="4" name="AutoShape 8">
            <a:extLst>
              <a:ext uri="{FF2B5EF4-FFF2-40B4-BE49-F238E27FC236}">
                <a16:creationId xmlns:a16="http://schemas.microsoft.com/office/drawing/2014/main" id="{C76DFD42-2334-4DAA-A31D-A5FD47F082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5736" y="1771375"/>
            <a:ext cx="1152525" cy="419649"/>
          </a:xfrm>
          <a:prstGeom prst="wedgeRectCallout">
            <a:avLst>
              <a:gd name="adj1" fmla="val 81490"/>
              <a:gd name="adj2" fmla="val 285313"/>
            </a:avLst>
          </a:prstGeom>
          <a:solidFill>
            <a:schemeClr val="accent1">
              <a:lumMod val="40000"/>
              <a:lumOff val="60000"/>
            </a:schemeClr>
          </a:solidFill>
          <a:ln w="28575" cmpd="sng">
            <a:solidFill>
              <a:srgbClr val="FE9B03">
                <a:lumMod val="50000"/>
              </a:srgbClr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AAAFF2">
                    <a:lumMod val="50000"/>
                  </a:srgbClr>
                </a:solidFill>
                <a:effectLst/>
                <a:uLnTx/>
                <a:uFillTx/>
                <a:latin typeface="Book Antiqua" pitchFamily="18" charset="0"/>
              </a:rPr>
              <a:t> 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AAAFF2">
                  <a:lumMod val="50000"/>
                </a:srgbClr>
              </a:solidFill>
              <a:effectLst/>
              <a:uLnTx/>
              <a:uFillTx/>
              <a:latin typeface="Book Antiqua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HAMLET DRIVE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AAAFF2">
                  <a:lumMod val="50000"/>
                </a:srgbClr>
              </a:solidFill>
              <a:effectLst/>
              <a:uLnTx/>
              <a:uFillTx/>
              <a:latin typeface="Book Antiqua" pitchFamily="18" charset="0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AAAFF2">
                  <a:lumMod val="50000"/>
                </a:srgbClr>
              </a:solidFill>
              <a:effectLst/>
              <a:uLnTx/>
              <a:uFillTx/>
              <a:latin typeface="Book Antiqua" pitchFamily="18" charset="0"/>
            </a:endParaRPr>
          </a:p>
        </p:txBody>
      </p:sp>
      <p:sp>
        <p:nvSpPr>
          <p:cNvPr id="5" name="AutoShape 8">
            <a:extLst>
              <a:ext uri="{FF2B5EF4-FFF2-40B4-BE49-F238E27FC236}">
                <a16:creationId xmlns:a16="http://schemas.microsoft.com/office/drawing/2014/main" id="{3548E63C-EA4F-4D14-9ACC-47B4198D33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1561551"/>
            <a:ext cx="1152525" cy="419649"/>
          </a:xfrm>
          <a:prstGeom prst="wedgeRectCallout">
            <a:avLst>
              <a:gd name="adj1" fmla="val -115655"/>
              <a:gd name="adj2" fmla="val 340337"/>
            </a:avLst>
          </a:prstGeom>
          <a:solidFill>
            <a:schemeClr val="accent1">
              <a:lumMod val="40000"/>
              <a:lumOff val="60000"/>
            </a:schemeClr>
          </a:solidFill>
          <a:ln w="28575" cmpd="sng">
            <a:solidFill>
              <a:srgbClr val="FE9B03">
                <a:lumMod val="50000"/>
              </a:srgbClr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AAAFF2">
                    <a:lumMod val="50000"/>
                  </a:srgbClr>
                </a:solidFill>
                <a:effectLst/>
                <a:uLnTx/>
                <a:uFillTx/>
                <a:latin typeface="Book Antiqua" pitchFamily="18" charset="0"/>
              </a:rPr>
              <a:t> 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AAAFF2">
                  <a:lumMod val="50000"/>
                </a:srgbClr>
              </a:solidFill>
              <a:effectLst/>
              <a:uLnTx/>
              <a:uFillTx/>
              <a:latin typeface="Book Antiqua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BEL-AIR ROAD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AAAFF2">
                  <a:lumMod val="50000"/>
                </a:srgbClr>
              </a:solidFill>
              <a:effectLst/>
              <a:uLnTx/>
              <a:uFillTx/>
              <a:latin typeface="Book Antiqua" pitchFamily="18" charset="0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AAAFF2">
                  <a:lumMod val="50000"/>
                </a:srgbClr>
              </a:solidFill>
              <a:effectLst/>
              <a:uLnTx/>
              <a:uFillTx/>
              <a:latin typeface="Book Antiqua" pitchFamily="18" charset="0"/>
            </a:endParaRPr>
          </a:p>
        </p:txBody>
      </p:sp>
      <p:sp>
        <p:nvSpPr>
          <p:cNvPr id="6" name="AutoShape 8">
            <a:extLst>
              <a:ext uri="{FF2B5EF4-FFF2-40B4-BE49-F238E27FC236}">
                <a16:creationId xmlns:a16="http://schemas.microsoft.com/office/drawing/2014/main" id="{C94C5BAA-DC16-4796-80A2-8D72EA334C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4343400"/>
            <a:ext cx="2133600" cy="419649"/>
          </a:xfrm>
          <a:prstGeom prst="wedgeRectCallout">
            <a:avLst>
              <a:gd name="adj1" fmla="val -3015"/>
              <a:gd name="adj2" fmla="val -249525"/>
            </a:avLst>
          </a:prstGeom>
          <a:solidFill>
            <a:schemeClr val="accent1">
              <a:lumMod val="40000"/>
              <a:lumOff val="60000"/>
            </a:schemeClr>
          </a:solidFill>
          <a:ln w="28575" cmpd="sng">
            <a:solidFill>
              <a:srgbClr val="FE9B03">
                <a:lumMod val="50000"/>
              </a:srgbClr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AAAFF2">
                    <a:lumMod val="50000"/>
                  </a:srgbClr>
                </a:solidFill>
                <a:effectLst/>
                <a:uLnTx/>
                <a:uFillTx/>
                <a:latin typeface="Book Antiqua" pitchFamily="18" charset="0"/>
              </a:rPr>
              <a:t> 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AAAFF2">
                  <a:lumMod val="5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EAST BRAINERD ROAD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AAAFF2">
                  <a:lumMod val="50000"/>
                </a:srgbClr>
              </a:solidFill>
              <a:effectLst/>
              <a:uLnTx/>
              <a:uFillTx/>
              <a:latin typeface="Book Antiqua" pitchFamily="18" charset="0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AAAFF2">
                  <a:lumMod val="50000"/>
                </a:srgbClr>
              </a:solidFill>
              <a:effectLst/>
              <a:uLnTx/>
              <a:uFillTx/>
              <a:latin typeface="Book Antiqua" pitchFamily="18" charset="0"/>
            </a:endParaRPr>
          </a:p>
        </p:txBody>
      </p:sp>
      <p:sp>
        <p:nvSpPr>
          <p:cNvPr id="7" name="Text Box 17">
            <a:extLst>
              <a:ext uri="{FF2B5EF4-FFF2-40B4-BE49-F238E27FC236}">
                <a16:creationId xmlns:a16="http://schemas.microsoft.com/office/drawing/2014/main" id="{00E7B939-D122-4BD6-81F2-C14840BB1FF3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 bwMode="auto">
          <a:xfrm>
            <a:off x="685800" y="4876800"/>
            <a:ext cx="8001000" cy="11387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defRPr/>
            </a:pPr>
            <a:r>
              <a:rPr lang="en-US" sz="2000" b="1" dirty="0"/>
              <a:t>AERIAL VIEW</a:t>
            </a:r>
          </a:p>
          <a:p>
            <a:pPr marL="285750" indent="-285750">
              <a:defRPr/>
            </a:pPr>
            <a:r>
              <a:rPr lang="en-US" sz="2000" b="1" dirty="0"/>
              <a:t>PROPOSED 5 LANE ROADWAY TO EXISTING 5 LANE ROAD</a:t>
            </a:r>
          </a:p>
          <a:p>
            <a:pPr marL="285750" indent="-285750">
              <a:defRPr/>
            </a:pPr>
            <a:r>
              <a:rPr lang="en-US" sz="2000" b="1" dirty="0"/>
              <a:t>RESTRIPE MARKINGS</a:t>
            </a:r>
          </a:p>
        </p:txBody>
      </p:sp>
    </p:spTree>
    <p:extLst>
      <p:ext uri="{BB962C8B-B14F-4D97-AF65-F5344CB8AC3E}">
        <p14:creationId xmlns:p14="http://schemas.microsoft.com/office/powerpoint/2010/main" val="1423042197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 B">
  <a:themeElements>
    <a:clrScheme name="Brand Colors">
      <a:dk1>
        <a:sysClr val="windowText" lastClr="000000"/>
      </a:dk1>
      <a:lt1>
        <a:sysClr val="window" lastClr="FFFFFF"/>
      </a:lt1>
      <a:dk2>
        <a:srgbClr val="1B365D"/>
      </a:dk2>
      <a:lt2>
        <a:srgbClr val="FF0F00"/>
      </a:lt2>
      <a:accent1>
        <a:srgbClr val="2DCCD3"/>
      </a:accent1>
      <a:accent2>
        <a:srgbClr val="D2D755"/>
      </a:accent2>
      <a:accent3>
        <a:srgbClr val="E87722"/>
      </a:accent3>
      <a:accent4>
        <a:srgbClr val="7C2529"/>
      </a:accent4>
      <a:accent5>
        <a:srgbClr val="666666"/>
      </a:accent5>
      <a:accent6>
        <a:srgbClr val="E6D395"/>
      </a:accent6>
      <a:hlink>
        <a:srgbClr val="131E29"/>
      </a:hlink>
      <a:folHlink>
        <a:srgbClr val="CBC4B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2098</TotalTime>
  <Words>639</Words>
  <Application>Microsoft Office PowerPoint</Application>
  <PresentationFormat>On-screen Show (4:3)</PresentationFormat>
  <Paragraphs>178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Arial Black</vt:lpstr>
      <vt:lpstr>Book Antiqua</vt:lpstr>
      <vt:lpstr>Calibri</vt:lpstr>
      <vt:lpstr>Open Sans</vt:lpstr>
      <vt:lpstr>PermianSlabSerifTypeface</vt:lpstr>
      <vt:lpstr>PowerPoint B</vt:lpstr>
      <vt:lpstr>HAMILTON COUNTY</vt:lpstr>
      <vt:lpstr>MEETING PURPOSE</vt:lpstr>
      <vt:lpstr>PROJECT DEVELOPMENT PROCESS</vt:lpstr>
      <vt:lpstr>PROJECT PURPOSE</vt:lpstr>
      <vt:lpstr>East Brainerd Rd (SR-320) Design Template</vt:lpstr>
      <vt:lpstr>Ooltewah-Ringgold Rd (SR-321) Design Template</vt:lpstr>
      <vt:lpstr>PROJECT LIMITS</vt:lpstr>
      <vt:lpstr>PROJECT BEGINNING East Brainerd Road (SR-320)</vt:lpstr>
      <vt:lpstr>PROJECT BEGINNING (Limit of Const)</vt:lpstr>
      <vt:lpstr>Intersection of East Brainerd Rd and Fuller Rd</vt:lpstr>
      <vt:lpstr>Westview Elementary School</vt:lpstr>
      <vt:lpstr>East Brainerd Rd/Ooltewah-Ringgold Rd Intersection</vt:lpstr>
      <vt:lpstr>East Brainerd Rd/Ooltewah-Ringgold Rd Intersection</vt:lpstr>
      <vt:lpstr>East Brainerd Road (Limit of Const)</vt:lpstr>
      <vt:lpstr>PROJECT END (East of East Brainerd Road)</vt:lpstr>
      <vt:lpstr>Ooltewah-Ringgold Road (Limit of Const)</vt:lpstr>
      <vt:lpstr>PROJECT END (North of Ooltewah-Ringgold Rd)</vt:lpstr>
      <vt:lpstr>Intersection of East Hamilton Middle High</vt:lpstr>
      <vt:lpstr>Ooltewah-Ringgold Road SE (Limit of Const)</vt:lpstr>
      <vt:lpstr>PROJECT END (South of Ooltewah-Ringgold Rd)</vt:lpstr>
      <vt:lpstr>PROJECT INFORMATION</vt:lpstr>
      <vt:lpstr>PUBLIC INPUT</vt:lpstr>
      <vt:lpstr>HAMILTON COUNTY</vt:lpstr>
    </vt:vector>
  </TitlesOfParts>
  <Company>State of Tennessee: Finance &amp; Administration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Molly Wehlage</dc:creator>
  <cp:lastModifiedBy>Amanda K. Tidwell</cp:lastModifiedBy>
  <cp:revision>99</cp:revision>
  <cp:lastPrinted>2019-11-04T17:21:53Z</cp:lastPrinted>
  <dcterms:created xsi:type="dcterms:W3CDTF">2015-04-20T20:04:50Z</dcterms:created>
  <dcterms:modified xsi:type="dcterms:W3CDTF">2019-11-06T16:31:12Z</dcterms:modified>
</cp:coreProperties>
</file>