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3" r:id="rId17"/>
    <p:sldId id="274" r:id="rId18"/>
    <p:sldId id="275" r:id="rId19"/>
    <p:sldId id="276" r:id="rId20"/>
    <p:sldId id="277" r:id="rId21"/>
    <p:sldId id="278" r:id="rId22"/>
  </p:sldIdLst>
  <p:sldSz cx="18288000" cy="10287000"/>
  <p:notesSz cx="6950075" cy="9236075"/>
  <p:embeddedFontLst>
    <p:embeddedFont>
      <p:font typeface="Montserrat" panose="00000500000000000000" pitchFamily="2" charset="0"/>
      <p:regular r:id="rId24"/>
      <p:bold r:id="rId25"/>
      <p:italic r:id="rId26"/>
      <p:boldItalic r:id="rId27"/>
    </p:embeddedFont>
    <p:embeddedFont>
      <p:font typeface="Montserrat Bold" panose="00000800000000000000" charset="0"/>
      <p:regular r:id="rId28"/>
    </p:embeddedFont>
    <p:embeddedFont>
      <p:font typeface="Montserrat Light" panose="00000400000000000000" pitchFamily="2" charset="0"/>
      <p:regular r:id="rId29"/>
      <p:italic r:id="rId30"/>
    </p:embeddedFont>
    <p:embeddedFont>
      <p:font typeface="Montserrat Semi-Bold" panose="020B0604020202020204" charset="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CF6C696-0465-08E1-D39F-3E3CBB2F7881}" name="Cynthia Howard" initials="CH" userId="S::JJ05056@tn.gov::70fe4a3c-a947-415a-a707-321642bfa7a0" providerId="AD"/>
  <p188:author id="{BBCA93A6-9F16-AE28-D87B-32D63CA0EF11}" name="Jessica M. Starling" initials="JS" userId="S::JJ11951@tn.gov::8e1085e2-fcf8-481a-98db-3ae255ebef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64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5" d="100"/>
          <a:sy n="65" d="100"/>
        </p:scale>
        <p:origin x="186" y="72"/>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120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8D7A9FE5-67E8-4ACD-9759-A43DCBDE2772}" type="datetimeFigureOut">
              <a:rPr lang="en-US" smtClean="0"/>
              <a:t>3/31/2025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FC7C5EC-6B0E-4846-9B0A-74FBFD70FCDA}" type="slidenum">
              <a:rPr lang="en-US" smtClean="0"/>
              <a:t>‹#›</a:t>
            </a:fld>
            <a:endParaRPr lang="en-US"/>
          </a:p>
        </p:txBody>
      </p:sp>
    </p:spTree>
    <p:extLst>
      <p:ext uri="{BB962C8B-B14F-4D97-AF65-F5344CB8AC3E}">
        <p14:creationId xmlns:p14="http://schemas.microsoft.com/office/powerpoint/2010/main" val="2302447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C7C5EC-6B0E-4846-9B0A-74FBFD70FCDA}" type="slidenum">
              <a:rPr lang="en-US" smtClean="0"/>
              <a:t>6</a:t>
            </a:fld>
            <a:endParaRPr lang="en-US"/>
          </a:p>
        </p:txBody>
      </p:sp>
    </p:spTree>
    <p:extLst>
      <p:ext uri="{BB962C8B-B14F-4D97-AF65-F5344CB8AC3E}">
        <p14:creationId xmlns:p14="http://schemas.microsoft.com/office/powerpoint/2010/main" val="59600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C7C5EC-6B0E-4846-9B0A-74FBFD70FCDA}" type="slidenum">
              <a:rPr lang="en-US" smtClean="0"/>
              <a:t>7</a:t>
            </a:fld>
            <a:endParaRPr lang="en-US"/>
          </a:p>
        </p:txBody>
      </p:sp>
    </p:spTree>
    <p:extLst>
      <p:ext uri="{BB962C8B-B14F-4D97-AF65-F5344CB8AC3E}">
        <p14:creationId xmlns:p14="http://schemas.microsoft.com/office/powerpoint/2010/main" val="169284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E6Y62kUBzKM?feature=oembed" TargetMode="External"/><Relationship Id="rId5" Type="http://schemas.openxmlformats.org/officeDocument/2006/relationships/image" Target="../media/image22.jpeg"/><Relationship Id="rId4" Type="http://schemas.openxmlformats.org/officeDocument/2006/relationships/image" Target="../media/image4.svg"/></Relationships>
</file>

<file path=ppt/slides/_rels/slide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vv3IBZkUgwg?feature=oembed" TargetMode="External"/><Relationship Id="rId5" Type="http://schemas.openxmlformats.org/officeDocument/2006/relationships/image" Target="../media/image23.jpeg"/><Relationship Id="rId4" Type="http://schemas.openxmlformats.org/officeDocument/2006/relationships/image" Target="../media/image4.sv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hyperlink" Target="https://www.tn.gov/tdot/civil-rights/title-vi-program.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725400" y="-1"/>
            <a:ext cx="5646482" cy="10287000"/>
          </a:xfrm>
          <a:prstGeom prst="rect">
            <a:avLst/>
          </a:prstGeom>
          <a:solidFill>
            <a:srgbClr val="7689A5"/>
          </a:solidFill>
        </p:spPr>
        <p:txBody>
          <a:bodyPr/>
          <a:lstStyle/>
          <a:p>
            <a:endParaRPr lang="en-US"/>
          </a:p>
        </p:txBody>
      </p:sp>
      <p:grpSp>
        <p:nvGrpSpPr>
          <p:cNvPr id="3" name="Group 3"/>
          <p:cNvGrpSpPr/>
          <p:nvPr/>
        </p:nvGrpSpPr>
        <p:grpSpPr>
          <a:xfrm>
            <a:off x="9473698" y="3169715"/>
            <a:ext cx="5087921" cy="4746071"/>
            <a:chOff x="0" y="0"/>
            <a:chExt cx="7283908" cy="6637125"/>
          </a:xfrm>
        </p:grpSpPr>
        <p:pic>
          <p:nvPicPr>
            <p:cNvPr id="4" name="Picture 4"/>
            <p:cNvPicPr>
              <a:picLocks noChangeAspect="1"/>
            </p:cNvPicPr>
            <p:nvPr/>
          </p:nvPicPr>
          <p:blipFill>
            <a:blip r:embed="rId2"/>
            <a:srcRect l="6733" r="6733"/>
            <a:stretch>
              <a:fillRect/>
            </a:stretch>
          </p:blipFill>
          <p:spPr>
            <a:xfrm>
              <a:off x="0" y="0"/>
              <a:ext cx="7283908" cy="6637125"/>
            </a:xfrm>
            <a:prstGeom prst="rect">
              <a:avLst/>
            </a:prstGeom>
            <a:ln>
              <a:noFill/>
            </a:ln>
            <a:effectLst>
              <a:outerShdw blurRad="292100" dist="139700" dir="2700000" algn="tl" rotWithShape="0">
                <a:srgbClr val="333333">
                  <a:alpha val="65000"/>
                </a:srgbClr>
              </a:outerShdw>
            </a:effectLst>
          </p:spPr>
        </p:pic>
      </p:grpSp>
      <p:grpSp>
        <p:nvGrpSpPr>
          <p:cNvPr id="5" name="Group 5"/>
          <p:cNvGrpSpPr/>
          <p:nvPr/>
        </p:nvGrpSpPr>
        <p:grpSpPr>
          <a:xfrm>
            <a:off x="14888167" y="3169715"/>
            <a:ext cx="3471425" cy="4746071"/>
            <a:chOff x="0" y="0"/>
            <a:chExt cx="5776105" cy="6637125"/>
          </a:xfrm>
        </p:grpSpPr>
        <p:pic>
          <p:nvPicPr>
            <p:cNvPr id="6" name="Picture 6"/>
            <p:cNvPicPr>
              <a:picLocks noChangeAspect="1"/>
            </p:cNvPicPr>
            <p:nvPr/>
          </p:nvPicPr>
          <p:blipFill>
            <a:blip r:embed="rId3"/>
            <a:srcRect l="13589" r="33106"/>
            <a:stretch>
              <a:fillRect/>
            </a:stretch>
          </p:blipFill>
          <p:spPr>
            <a:xfrm flipH="1">
              <a:off x="0" y="0"/>
              <a:ext cx="5776105" cy="6637125"/>
            </a:xfrm>
            <a:prstGeom prst="rect">
              <a:avLst/>
            </a:prstGeom>
            <a:ln>
              <a:noFill/>
            </a:ln>
            <a:effectLst>
              <a:outerShdw blurRad="292100" dist="139700" dir="2700000" algn="tl" rotWithShape="0">
                <a:srgbClr val="333333">
                  <a:alpha val="65000"/>
                </a:srgbClr>
              </a:outerShdw>
            </a:effectLst>
          </p:spPr>
        </p:pic>
      </p:grpSp>
      <p:sp>
        <p:nvSpPr>
          <p:cNvPr id="7" name="AutoShape 7"/>
          <p:cNvSpPr/>
          <p:nvPr/>
        </p:nvSpPr>
        <p:spPr>
          <a:xfrm>
            <a:off x="0" y="9258300"/>
            <a:ext cx="7971213" cy="0"/>
          </a:xfrm>
          <a:prstGeom prst="line">
            <a:avLst/>
          </a:prstGeom>
          <a:ln w="19050" cap="rnd">
            <a:solidFill>
              <a:srgbClr val="4C647A"/>
            </a:solidFill>
            <a:prstDash val="solid"/>
            <a:headEnd type="none" w="sm" len="sm"/>
            <a:tailEnd type="none" w="sm" len="sm"/>
          </a:ln>
        </p:spPr>
        <p:txBody>
          <a:bodyPr/>
          <a:lstStyle/>
          <a:p>
            <a:endParaRPr lang="en-US"/>
          </a:p>
        </p:txBody>
      </p:sp>
      <p:grpSp>
        <p:nvGrpSpPr>
          <p:cNvPr id="8" name="Group 8"/>
          <p:cNvGrpSpPr/>
          <p:nvPr/>
        </p:nvGrpSpPr>
        <p:grpSpPr>
          <a:xfrm>
            <a:off x="0" y="-1"/>
            <a:ext cx="2449084" cy="2431897"/>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10" name="Freeform 10"/>
          <p:cNvSpPr/>
          <p:nvPr/>
        </p:nvSpPr>
        <p:spPr>
          <a:xfrm>
            <a:off x="0" y="9092493"/>
            <a:ext cx="1326457" cy="331614"/>
          </a:xfrm>
          <a:custGeom>
            <a:avLst/>
            <a:gdLst/>
            <a:ahLst/>
            <a:cxnLst/>
            <a:rect l="l" t="t" r="r" b="b"/>
            <a:pathLst>
              <a:path w="1326457" h="331614">
                <a:moveTo>
                  <a:pt x="0" y="0"/>
                </a:moveTo>
                <a:lnTo>
                  <a:pt x="1326457" y="0"/>
                </a:lnTo>
                <a:lnTo>
                  <a:pt x="1326457" y="331615"/>
                </a:lnTo>
                <a:lnTo>
                  <a:pt x="0" y="331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269612" y="644404"/>
            <a:ext cx="1752615" cy="768589"/>
          </a:xfrm>
          <a:custGeom>
            <a:avLst/>
            <a:gdLst/>
            <a:ahLst/>
            <a:cxnLst/>
            <a:rect l="l" t="t" r="r" b="b"/>
            <a:pathLst>
              <a:path w="1752615" h="768589">
                <a:moveTo>
                  <a:pt x="0" y="0"/>
                </a:moveTo>
                <a:lnTo>
                  <a:pt x="1752615" y="0"/>
                </a:lnTo>
                <a:lnTo>
                  <a:pt x="1752615" y="768589"/>
                </a:lnTo>
                <a:lnTo>
                  <a:pt x="0" y="768589"/>
                </a:lnTo>
                <a:lnTo>
                  <a:pt x="0" y="0"/>
                </a:lnTo>
                <a:close/>
              </a:path>
            </a:pathLst>
          </a:custGeom>
          <a:blipFill>
            <a:blip r:embed="rId6"/>
            <a:stretch>
              <a:fillRect/>
            </a:stretch>
          </a:blipFill>
          <a:effectLst>
            <a:outerShdw blurRad="63500" sx="102000" sy="102000" algn="ctr" rotWithShape="0">
              <a:prstClr val="black">
                <a:alpha val="40000"/>
              </a:prstClr>
            </a:outerShdw>
          </a:effectLst>
        </p:spPr>
        <p:txBody>
          <a:bodyPr/>
          <a:lstStyle/>
          <a:p>
            <a:endParaRPr lang="en-US"/>
          </a:p>
        </p:txBody>
      </p:sp>
      <p:sp>
        <p:nvSpPr>
          <p:cNvPr id="12" name="Freeform 12"/>
          <p:cNvSpPr/>
          <p:nvPr/>
        </p:nvSpPr>
        <p:spPr>
          <a:xfrm>
            <a:off x="9550226" y="8176861"/>
            <a:ext cx="1311929" cy="1376926"/>
          </a:xfrm>
          <a:custGeom>
            <a:avLst/>
            <a:gdLst/>
            <a:ahLst/>
            <a:cxnLst/>
            <a:rect l="l" t="t" r="r" b="b"/>
            <a:pathLst>
              <a:path w="877788" h="732953">
                <a:moveTo>
                  <a:pt x="0" y="0"/>
                </a:moveTo>
                <a:lnTo>
                  <a:pt x="877788" y="0"/>
                </a:lnTo>
                <a:lnTo>
                  <a:pt x="877788" y="732953"/>
                </a:lnTo>
                <a:lnTo>
                  <a:pt x="0" y="732953"/>
                </a:lnTo>
                <a:lnTo>
                  <a:pt x="0" y="0"/>
                </a:lnTo>
                <a:close/>
              </a:path>
            </a:pathLst>
          </a:custGeom>
          <a:blipFill>
            <a:blip r:embed="rId7"/>
            <a:stretch>
              <a:fillRect/>
            </a:stretch>
          </a:blipFill>
          <a:effectLst>
            <a:outerShdw blurRad="50800" dist="38100" dir="2700000" algn="tl" rotWithShape="0">
              <a:prstClr val="black">
                <a:alpha val="40000"/>
              </a:prstClr>
            </a:outerShdw>
            <a:softEdge rad="0"/>
          </a:effectLst>
          <a:scene3d>
            <a:camera prst="perspectiveFront"/>
            <a:lightRig rig="threePt" dir="t"/>
          </a:scene3d>
          <a:sp3d/>
        </p:spPr>
        <p:txBody>
          <a:bodyPr/>
          <a:lstStyle/>
          <a:p>
            <a:endParaRPr lang="en-US"/>
          </a:p>
        </p:txBody>
      </p:sp>
      <p:sp>
        <p:nvSpPr>
          <p:cNvPr id="13" name="TextBox 13"/>
          <p:cNvSpPr txBox="1"/>
          <p:nvPr/>
        </p:nvSpPr>
        <p:spPr>
          <a:xfrm>
            <a:off x="11924210" y="8477664"/>
            <a:ext cx="7161714" cy="415819"/>
          </a:xfrm>
          <a:prstGeom prst="rect">
            <a:avLst/>
          </a:prstGeom>
        </p:spPr>
        <p:txBody>
          <a:bodyPr wrap="square" lIns="0" tIns="0" rIns="0" bIns="0" rtlCol="0" anchor="t">
            <a:spAutoFit/>
          </a:bodyPr>
          <a:lstStyle/>
          <a:p>
            <a:pPr algn="ctr">
              <a:lnSpc>
                <a:spcPts val="3500"/>
              </a:lnSpc>
            </a:pPr>
            <a:r>
              <a:rPr lang="en-US" sz="2500" b="1" dirty="0">
                <a:solidFill>
                  <a:srgbClr val="FFFFFF"/>
                </a:solidFill>
                <a:effectLst>
                  <a:outerShdw blurRad="38100" dist="38100" dir="2700000" algn="tl">
                    <a:srgbClr val="000000">
                      <a:alpha val="43137"/>
                    </a:srgbClr>
                  </a:outerShdw>
                </a:effectLst>
                <a:latin typeface="Montserrat"/>
                <a:ea typeface="Montserrat"/>
                <a:cs typeface="Montserrat"/>
                <a:sym typeface="Montserrat"/>
              </a:rPr>
              <a:t>TDOT’s CIVIL RIGHTS DIVISION</a:t>
            </a:r>
          </a:p>
        </p:txBody>
      </p:sp>
      <p:sp>
        <p:nvSpPr>
          <p:cNvPr id="14" name="TextBox 14"/>
          <p:cNvSpPr txBox="1"/>
          <p:nvPr/>
        </p:nvSpPr>
        <p:spPr>
          <a:xfrm>
            <a:off x="1100807" y="2576789"/>
            <a:ext cx="9144957" cy="1285875"/>
          </a:xfrm>
          <a:prstGeom prst="rect">
            <a:avLst/>
          </a:prstGeom>
        </p:spPr>
        <p:txBody>
          <a:bodyPr lIns="0" tIns="0" rIns="0" bIns="0" rtlCol="0" anchor="t">
            <a:spAutoFit/>
          </a:bodyPr>
          <a:lstStyle/>
          <a:p>
            <a:pPr algn="ctr">
              <a:lnSpc>
                <a:spcPts val="4950"/>
              </a:lnSpc>
            </a:pPr>
            <a:r>
              <a:rPr lang="en-US" sz="5000" b="1"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TENNESSEE DEPARTMENT OF TRANSPORTATION</a:t>
            </a:r>
          </a:p>
        </p:txBody>
      </p:sp>
      <p:sp>
        <p:nvSpPr>
          <p:cNvPr id="15" name="TextBox 15"/>
          <p:cNvSpPr txBox="1"/>
          <p:nvPr/>
        </p:nvSpPr>
        <p:spPr>
          <a:xfrm>
            <a:off x="1657054" y="4833421"/>
            <a:ext cx="7848599" cy="1418658"/>
          </a:xfrm>
          <a:prstGeom prst="rect">
            <a:avLst/>
          </a:prstGeom>
        </p:spPr>
        <p:txBody>
          <a:bodyPr wrap="square" lIns="0" tIns="0" rIns="0" bIns="0" rtlCol="0" anchor="t">
            <a:spAutoFit/>
          </a:bodyPr>
          <a:lstStyle/>
          <a:p>
            <a:pPr algn="ctr">
              <a:lnSpc>
                <a:spcPts val="5739"/>
              </a:lnSpc>
            </a:pPr>
            <a:r>
              <a:rPr lang="en-US" sz="4000" spc="-150" dirty="0">
                <a:solidFill>
                  <a:srgbClr val="000000"/>
                </a:solidFill>
                <a:latin typeface="Montserrat Light" panose="020F0502020204030204" pitchFamily="2" charset="0"/>
                <a:ea typeface="Open Sans Bold"/>
                <a:cs typeface="Open Sans Bold"/>
                <a:sym typeface="Open Sans Bold"/>
              </a:rPr>
              <a:t>TITLE </a:t>
            </a:r>
            <a:r>
              <a:rPr lang="en-US" sz="4000" spc="-150" dirty="0">
                <a:latin typeface="Montserrat Light" panose="020F0502020204030204" pitchFamily="2" charset="0"/>
                <a:ea typeface="Open Sans Bold"/>
                <a:cs typeface="Open Sans Bold"/>
                <a:sym typeface="Open Sans Bold"/>
              </a:rPr>
              <a:t>VI</a:t>
            </a:r>
            <a:r>
              <a:rPr lang="en-US" sz="4000" spc="-150" dirty="0">
                <a:latin typeface="Montserrat Light" panose="020F0502020204030204" pitchFamily="2" charset="0"/>
                <a:ea typeface="Montserrat Bold"/>
                <a:cs typeface="Montserrat Bold"/>
                <a:sym typeface="Montserrat Bold"/>
              </a:rPr>
              <a:t> OF THE CIVIL RIGHTS ACT OF 1964</a:t>
            </a:r>
            <a:r>
              <a:rPr lang="en-US" sz="4000" spc="-150" dirty="0">
                <a:latin typeface="Montserrat Light" panose="020F0502020204030204" pitchFamily="2" charset="0"/>
                <a:ea typeface="Open Sans Bold"/>
                <a:cs typeface="Open Sans Bold"/>
                <a:sym typeface="Open Sans Bold"/>
              </a:rPr>
              <a:t> TRAINING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14300"/>
            <a:ext cx="3868317" cy="4561769"/>
          </a:xfrm>
          <a:prstGeom prst="rect">
            <a:avLst/>
          </a:prstGeom>
          <a:solidFill>
            <a:schemeClr val="bg1">
              <a:lumMod val="95000"/>
            </a:schemeClr>
          </a:solidFill>
          <a:ln>
            <a:solidFill>
              <a:schemeClr val="bg1">
                <a:lumMod val="85000"/>
              </a:schemeClr>
            </a:solidFill>
          </a:ln>
        </p:spPr>
        <p:txBody>
          <a:bodyPr/>
          <a:lstStyle/>
          <a:p>
            <a:endParaRPr lang="en-US"/>
          </a:p>
        </p:txBody>
      </p:sp>
      <p:grpSp>
        <p:nvGrpSpPr>
          <p:cNvPr id="3" name="Group 3"/>
          <p:cNvGrpSpPr/>
          <p:nvPr/>
        </p:nvGrpSpPr>
        <p:grpSpPr>
          <a:xfrm>
            <a:off x="914402" y="1957511"/>
            <a:ext cx="5766647" cy="4802986"/>
            <a:chOff x="0" y="0"/>
            <a:chExt cx="7688863" cy="6403981"/>
          </a:xfrm>
        </p:grpSpPr>
        <p:pic>
          <p:nvPicPr>
            <p:cNvPr id="4" name="Picture 4"/>
            <p:cNvPicPr>
              <a:picLocks noChangeAspect="1"/>
            </p:cNvPicPr>
            <p:nvPr/>
          </p:nvPicPr>
          <p:blipFill>
            <a:blip r:embed="rId2"/>
            <a:srcRect l="4976" r="4976"/>
            <a:stretch>
              <a:fillRect/>
            </a:stretch>
          </p:blipFill>
          <p:spPr>
            <a:xfrm>
              <a:off x="0" y="0"/>
              <a:ext cx="7688863" cy="6403981"/>
            </a:xfrm>
            <a:prstGeom prst="rect">
              <a:avLst/>
            </a:prstGeom>
            <a:ln>
              <a:noFill/>
            </a:ln>
            <a:effectLst>
              <a:outerShdw blurRad="292100" dist="139700" dir="2700000" algn="tl" rotWithShape="0">
                <a:srgbClr val="333333">
                  <a:alpha val="65000"/>
                </a:srgbClr>
              </a:outerShdw>
            </a:effectLst>
          </p:spPr>
        </p:pic>
      </p:grpSp>
      <p:sp>
        <p:nvSpPr>
          <p:cNvPr id="5" name="AutoShape 5"/>
          <p:cNvSpPr/>
          <p:nvPr/>
        </p:nvSpPr>
        <p:spPr>
          <a:xfrm>
            <a:off x="0" y="9410700"/>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6" name="Freeform 6"/>
          <p:cNvSpPr/>
          <p:nvPr/>
        </p:nvSpPr>
        <p:spPr>
          <a:xfrm>
            <a:off x="12289" y="9244893"/>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3792201" y="7810511"/>
            <a:ext cx="4446640" cy="2476489"/>
            <a:chOff x="0" y="0"/>
            <a:chExt cx="1913890" cy="1913890"/>
          </a:xfrm>
          <a:solidFill>
            <a:srgbClr val="4C647A"/>
          </a:solidFill>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a:ln>
              <a:solidFill>
                <a:srgbClr val="4C647A"/>
              </a:solidFill>
            </a:ln>
          </p:spPr>
          <p:txBody>
            <a:bodyPr/>
            <a:lstStyle/>
            <a:p>
              <a:endParaRPr lang="en-US"/>
            </a:p>
          </p:txBody>
        </p:sp>
      </p:grpSp>
      <p:sp>
        <p:nvSpPr>
          <p:cNvPr id="9" name="TextBox 9"/>
          <p:cNvSpPr txBox="1"/>
          <p:nvPr/>
        </p:nvSpPr>
        <p:spPr>
          <a:xfrm>
            <a:off x="914402" y="475881"/>
            <a:ext cx="15849598" cy="1179810"/>
          </a:xfrm>
          <a:prstGeom prst="rect">
            <a:avLst/>
          </a:prstGeom>
        </p:spPr>
        <p:txBody>
          <a:bodyPr wrap="square" lIns="0" tIns="0" rIns="0" bIns="0" rtlCol="0" anchor="t">
            <a:spAutoFit/>
          </a:bodyPr>
          <a:lstStyle/>
          <a:p>
            <a:pPr algn="l">
              <a:lnSpc>
                <a:spcPts val="4553"/>
              </a:lnSpc>
            </a:pPr>
            <a:r>
              <a:rPr lang="en-US" sz="4599" b="1"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Ensure Contractors and Subcontractors Follow the Same Guidelines</a:t>
            </a:r>
          </a:p>
        </p:txBody>
      </p:sp>
      <p:sp>
        <p:nvSpPr>
          <p:cNvPr id="10" name="TextBox 10"/>
          <p:cNvSpPr txBox="1"/>
          <p:nvPr/>
        </p:nvSpPr>
        <p:spPr>
          <a:xfrm>
            <a:off x="7086600" y="3108040"/>
            <a:ext cx="9852132" cy="1701419"/>
          </a:xfrm>
          <a:prstGeom prst="rect">
            <a:avLst/>
          </a:prstGeom>
        </p:spPr>
        <p:txBody>
          <a:bodyPr lIns="0" tIns="0" rIns="0" bIns="0" rtlCol="0" anchor="t">
            <a:spAutoFit/>
          </a:bodyPr>
          <a:lstStyle/>
          <a:p>
            <a:pPr algn="l">
              <a:lnSpc>
                <a:spcPts val="3387"/>
              </a:lnSpc>
            </a:pPr>
            <a:r>
              <a:rPr lang="en-US" sz="2799" spc="-123" dirty="0">
                <a:solidFill>
                  <a:srgbClr val="545454"/>
                </a:solidFill>
                <a:latin typeface="Montserrat"/>
                <a:ea typeface="Montserrat"/>
                <a:cs typeface="Montserrat"/>
                <a:sym typeface="Montserrat"/>
              </a:rPr>
              <a:t>Subrecipients must ensure that all contractors and subcontractors awarded TDOT funded contracts adhere to Title VI and all other nondiscrimination authorities.</a:t>
            </a:r>
          </a:p>
          <a:p>
            <a:pPr algn="r">
              <a:lnSpc>
                <a:spcPts val="3387"/>
              </a:lnSpc>
            </a:pPr>
            <a:endParaRPr lang="en-US" sz="2799" spc="-123" dirty="0">
              <a:solidFill>
                <a:srgbClr val="545454"/>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0516" y="-646626"/>
            <a:ext cx="18288001" cy="4940802"/>
          </a:xfrm>
          <a:prstGeom prst="rect">
            <a:avLst/>
          </a:prstGeom>
          <a:solidFill>
            <a:srgbClr val="7689A5"/>
          </a:solidFill>
        </p:spPr>
        <p:txBody>
          <a:bodyPr/>
          <a:lstStyle/>
          <a:p>
            <a:endParaRPr lang="en-US"/>
          </a:p>
        </p:txBody>
      </p:sp>
      <p:grpSp>
        <p:nvGrpSpPr>
          <p:cNvPr id="3" name="Group 3"/>
          <p:cNvGrpSpPr/>
          <p:nvPr/>
        </p:nvGrpSpPr>
        <p:grpSpPr>
          <a:xfrm>
            <a:off x="12008251" y="1402766"/>
            <a:ext cx="2537389" cy="2537389"/>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647A"/>
            </a:solidFill>
          </p:spPr>
          <p:txBody>
            <a:bodyPr/>
            <a:lstStyle/>
            <a:p>
              <a:endParaRPr lang="en-US"/>
            </a:p>
          </p:txBody>
        </p:sp>
      </p:grpSp>
      <p:grpSp>
        <p:nvGrpSpPr>
          <p:cNvPr id="5" name="Group 5"/>
          <p:cNvGrpSpPr/>
          <p:nvPr/>
        </p:nvGrpSpPr>
        <p:grpSpPr>
          <a:xfrm>
            <a:off x="12713349" y="2526291"/>
            <a:ext cx="5093986" cy="5520198"/>
            <a:chOff x="0" y="0"/>
            <a:chExt cx="6791982" cy="7360263"/>
          </a:xfrm>
        </p:grpSpPr>
        <p:pic>
          <p:nvPicPr>
            <p:cNvPr id="6" name="Picture 6"/>
            <p:cNvPicPr>
              <a:picLocks noChangeAspect="1"/>
            </p:cNvPicPr>
            <p:nvPr/>
          </p:nvPicPr>
          <p:blipFill>
            <a:blip r:embed="rId2"/>
            <a:srcRect l="35520" r="2998"/>
            <a:stretch>
              <a:fillRect/>
            </a:stretch>
          </p:blipFill>
          <p:spPr>
            <a:xfrm>
              <a:off x="0" y="0"/>
              <a:ext cx="6791982" cy="7360263"/>
            </a:xfrm>
            <a:prstGeom prst="rect">
              <a:avLst/>
            </a:prstGeom>
            <a:ln>
              <a:noFill/>
            </a:ln>
            <a:effectLst>
              <a:outerShdw blurRad="292100" dist="139700" dir="2700000" algn="tl" rotWithShape="0">
                <a:srgbClr val="333333">
                  <a:alpha val="65000"/>
                </a:srgbClr>
              </a:outerShdw>
            </a:effectLst>
          </p:spPr>
        </p:pic>
      </p:grpSp>
      <p:sp>
        <p:nvSpPr>
          <p:cNvPr id="7" name="TextBox 7"/>
          <p:cNvSpPr txBox="1"/>
          <p:nvPr/>
        </p:nvSpPr>
        <p:spPr>
          <a:xfrm>
            <a:off x="838200" y="1344097"/>
            <a:ext cx="12983135" cy="2774356"/>
          </a:xfrm>
          <a:prstGeom prst="rect">
            <a:avLst/>
          </a:prstGeom>
        </p:spPr>
        <p:txBody>
          <a:bodyPr wrap="square" lIns="0" tIns="0" rIns="0" bIns="0" rtlCol="0" anchor="t">
            <a:spAutoFit/>
          </a:bodyPr>
          <a:lstStyle/>
          <a:p>
            <a:pPr algn="l">
              <a:lnSpc>
                <a:spcPts val="5452"/>
              </a:lnSpc>
            </a:pPr>
            <a:r>
              <a:rPr lang="en-US" sz="5507"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Minority and Women Representation on Planning Boards and Commissions</a:t>
            </a:r>
          </a:p>
          <a:p>
            <a:pPr algn="l">
              <a:lnSpc>
                <a:spcPts val="5346"/>
              </a:lnSpc>
            </a:pPr>
            <a:endParaRPr lang="en-US" sz="5507" b="1" dirty="0">
              <a:solidFill>
                <a:srgbClr val="FFFFFF"/>
              </a:solidFill>
              <a:latin typeface="Montserrat Bold"/>
              <a:ea typeface="Montserrat Bold"/>
              <a:cs typeface="Montserrat Bold"/>
              <a:sym typeface="Montserrat Bold"/>
            </a:endParaRPr>
          </a:p>
        </p:txBody>
      </p:sp>
      <p:sp>
        <p:nvSpPr>
          <p:cNvPr id="8" name="TextBox 8"/>
          <p:cNvSpPr txBox="1"/>
          <p:nvPr/>
        </p:nvSpPr>
        <p:spPr>
          <a:xfrm>
            <a:off x="1839489" y="4780109"/>
            <a:ext cx="9868453" cy="3031792"/>
          </a:xfrm>
          <a:prstGeom prst="rect">
            <a:avLst/>
          </a:prstGeom>
        </p:spPr>
        <p:txBody>
          <a:bodyPr wrap="square" lIns="0" tIns="0" rIns="0" bIns="0" rtlCol="0" anchor="t">
            <a:spAutoFit/>
          </a:bodyPr>
          <a:lstStyle/>
          <a:p>
            <a:pPr algn="l">
              <a:lnSpc>
                <a:spcPts val="3387"/>
              </a:lnSpc>
            </a:pPr>
            <a:r>
              <a:rPr lang="en-US" sz="2799" spc="-123" dirty="0">
                <a:solidFill>
                  <a:srgbClr val="545454"/>
                </a:solidFill>
                <a:latin typeface="Montserrat"/>
                <a:ea typeface="Montserrat"/>
                <a:cs typeface="Montserrat"/>
                <a:sym typeface="Montserrat"/>
              </a:rPr>
              <a:t>The inclusion of minorities and women on planning boards and commissions is critical in establishing an equal access planning system. Subrecipients cannot “deny a person the opportunity to participate as a member of a planning, advisory, or similar body which is an integral part of the program.”</a:t>
            </a:r>
          </a:p>
          <a:p>
            <a:pPr algn="l">
              <a:lnSpc>
                <a:spcPts val="3387"/>
              </a:lnSpc>
            </a:pPr>
            <a:endParaRPr lang="en-US" sz="2799" spc="-123" dirty="0">
              <a:solidFill>
                <a:srgbClr val="545454"/>
              </a:solidFill>
              <a:latin typeface="Montserrat"/>
              <a:ea typeface="Montserrat"/>
              <a:cs typeface="Montserrat"/>
              <a:sym typeface="Montserrat"/>
            </a:endParaRPr>
          </a:p>
        </p:txBody>
      </p:sp>
      <p:sp>
        <p:nvSpPr>
          <p:cNvPr id="9" name="AutoShape 9"/>
          <p:cNvSpPr/>
          <p:nvPr/>
        </p:nvSpPr>
        <p:spPr>
          <a:xfrm>
            <a:off x="-1" y="9410700"/>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10" name="Freeform 10"/>
          <p:cNvSpPr/>
          <p:nvPr/>
        </p:nvSpPr>
        <p:spPr>
          <a:xfrm>
            <a:off x="4916" y="9244893"/>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1" name="Group 11"/>
          <p:cNvGrpSpPr/>
          <p:nvPr/>
        </p:nvGrpSpPr>
        <p:grpSpPr>
          <a:xfrm>
            <a:off x="14472739" y="8022244"/>
            <a:ext cx="5246370" cy="5246370"/>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01600" y="342900"/>
            <a:ext cx="6457964" cy="10287000"/>
            <a:chOff x="0" y="0"/>
            <a:chExt cx="8610618" cy="13716000"/>
          </a:xfrm>
        </p:grpSpPr>
        <p:pic>
          <p:nvPicPr>
            <p:cNvPr id="3" name="Picture 3"/>
            <p:cNvPicPr>
              <a:picLocks noChangeAspect="1"/>
            </p:cNvPicPr>
            <p:nvPr/>
          </p:nvPicPr>
          <p:blipFill>
            <a:blip r:embed="rId2"/>
            <a:srcRect l="40515" r="17698"/>
            <a:stretch>
              <a:fillRect/>
            </a:stretch>
          </p:blipFill>
          <p:spPr>
            <a:xfrm>
              <a:off x="0" y="0"/>
              <a:ext cx="8610618" cy="13716000"/>
            </a:xfrm>
            <a:prstGeom prst="rect">
              <a:avLst/>
            </a:prstGeom>
            <a:ln>
              <a:noFill/>
            </a:ln>
            <a:effectLst>
              <a:outerShdw blurRad="292100" dist="139700" dir="2700000" algn="tl" rotWithShape="0">
                <a:srgbClr val="333333">
                  <a:alpha val="65000"/>
                </a:srgbClr>
              </a:outerShdw>
            </a:effectLst>
          </p:spPr>
        </p:pic>
      </p:grpSp>
      <p:sp>
        <p:nvSpPr>
          <p:cNvPr id="4" name="AutoShape 4"/>
          <p:cNvSpPr/>
          <p:nvPr/>
        </p:nvSpPr>
        <p:spPr>
          <a:xfrm>
            <a:off x="0" y="9426390"/>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5" name="Freeform 5"/>
          <p:cNvSpPr/>
          <p:nvPr/>
        </p:nvSpPr>
        <p:spPr>
          <a:xfrm>
            <a:off x="0" y="9288857"/>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81362" y="-108313"/>
            <a:ext cx="2775585" cy="276053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8" name="TextBox 8"/>
          <p:cNvSpPr txBox="1"/>
          <p:nvPr/>
        </p:nvSpPr>
        <p:spPr>
          <a:xfrm>
            <a:off x="914400" y="474898"/>
            <a:ext cx="15697200" cy="1819216"/>
          </a:xfrm>
          <a:prstGeom prst="rect">
            <a:avLst/>
          </a:prstGeom>
        </p:spPr>
        <p:txBody>
          <a:bodyPr wrap="square" lIns="0" tIns="0" rIns="0" bIns="0" rtlCol="0" anchor="t">
            <a:spAutoFit/>
          </a:bodyPr>
          <a:lstStyle/>
          <a:p>
            <a:pPr algn="l">
              <a:lnSpc>
                <a:spcPts val="4653"/>
              </a:lnSpc>
            </a:pPr>
            <a:r>
              <a:rPr lang="en-US" sz="4600" b="1" spc="-136"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Have a Written Title VI Complaint </a:t>
            </a:r>
          </a:p>
          <a:p>
            <a:pPr algn="l">
              <a:lnSpc>
                <a:spcPts val="4653"/>
              </a:lnSpc>
            </a:pPr>
            <a:r>
              <a:rPr lang="en-US" sz="4600" b="1" spc="-142"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Process and Compliant Log</a:t>
            </a:r>
          </a:p>
          <a:p>
            <a:pPr algn="l">
              <a:lnSpc>
                <a:spcPts val="4455"/>
              </a:lnSpc>
            </a:pPr>
            <a:endParaRPr lang="en-US" sz="4900" b="1" spc="-142" dirty="0">
              <a:solidFill>
                <a:srgbClr val="7689A5"/>
              </a:solidFill>
              <a:latin typeface="Montserrat Bold"/>
              <a:ea typeface="Montserrat Bold"/>
              <a:cs typeface="Montserrat Bold"/>
              <a:sym typeface="Montserrat Bold"/>
            </a:endParaRPr>
          </a:p>
        </p:txBody>
      </p:sp>
      <p:sp>
        <p:nvSpPr>
          <p:cNvPr id="9" name="TextBox 9"/>
          <p:cNvSpPr txBox="1"/>
          <p:nvPr/>
        </p:nvSpPr>
        <p:spPr>
          <a:xfrm>
            <a:off x="1922113" y="2040170"/>
            <a:ext cx="11415883" cy="348234"/>
          </a:xfrm>
          <a:prstGeom prst="rect">
            <a:avLst/>
          </a:prstGeom>
        </p:spPr>
        <p:txBody>
          <a:bodyPr lIns="0" tIns="0" rIns="0" bIns="0" rtlCol="0" anchor="t">
            <a:spAutoFit/>
          </a:bodyPr>
          <a:lstStyle/>
          <a:p>
            <a:pPr algn="l">
              <a:lnSpc>
                <a:spcPts val="2673"/>
              </a:lnSpc>
            </a:pPr>
            <a:r>
              <a:rPr lang="en-US" sz="2700" spc="-148"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A recipient’s complaint process, must:</a:t>
            </a:r>
          </a:p>
        </p:txBody>
      </p:sp>
      <p:sp>
        <p:nvSpPr>
          <p:cNvPr id="10" name="TextBox 10"/>
          <p:cNvSpPr txBox="1"/>
          <p:nvPr/>
        </p:nvSpPr>
        <p:spPr>
          <a:xfrm>
            <a:off x="1524000" y="2626423"/>
            <a:ext cx="10204184" cy="7759891"/>
          </a:xfrm>
          <a:prstGeom prst="rect">
            <a:avLst/>
          </a:prstGeom>
        </p:spPr>
        <p:txBody>
          <a:bodyPr lIns="0" tIns="0" rIns="0" bIns="0" rtlCol="0" anchor="t">
            <a:spAutoFit/>
          </a:bodyPr>
          <a:lstStyle/>
          <a:p>
            <a:pPr algn="l">
              <a:lnSpc>
                <a:spcPts val="2843"/>
              </a:lnSpc>
            </a:pPr>
            <a:r>
              <a:rPr lang="en-US" sz="2349" spc="-103" dirty="0">
                <a:solidFill>
                  <a:srgbClr val="545454"/>
                </a:solidFill>
                <a:latin typeface="Montserrat"/>
                <a:ea typeface="Montserrat"/>
                <a:cs typeface="Montserrat"/>
                <a:sym typeface="Montserrat"/>
              </a:rPr>
              <a:t>     1.  Instruct on how to file a complaint;</a:t>
            </a:r>
          </a:p>
          <a:p>
            <a:pPr algn="l">
              <a:lnSpc>
                <a:spcPts val="2843"/>
              </a:lnSpc>
            </a:pPr>
            <a:endParaRPr lang="en-US" sz="2349" spc="-103" dirty="0">
              <a:solidFill>
                <a:srgbClr val="545454"/>
              </a:solidFill>
              <a:latin typeface="Montserrat"/>
              <a:ea typeface="Montserrat"/>
              <a:cs typeface="Montserrat"/>
              <a:sym typeface="Montserrat"/>
            </a:endParaRPr>
          </a:p>
          <a:p>
            <a:pPr algn="l">
              <a:lnSpc>
                <a:spcPts val="2843"/>
              </a:lnSpc>
            </a:pPr>
            <a:r>
              <a:rPr lang="en-US" sz="2349" spc="-103" dirty="0">
                <a:solidFill>
                  <a:srgbClr val="545454"/>
                </a:solidFill>
                <a:latin typeface="Montserrat"/>
                <a:ea typeface="Montserrat"/>
                <a:cs typeface="Montserrat"/>
                <a:sym typeface="Montserrat"/>
              </a:rPr>
              <a:t>     2. Notify the complainant that a complaint must be filed within 180</a:t>
            </a:r>
          </a:p>
          <a:p>
            <a:pPr algn="l">
              <a:lnSpc>
                <a:spcPts val="2843"/>
              </a:lnSpc>
            </a:pPr>
            <a:r>
              <a:rPr lang="en-US" sz="2349" spc="-103" dirty="0">
                <a:solidFill>
                  <a:srgbClr val="545454"/>
                </a:solidFill>
                <a:latin typeface="Montserrat"/>
                <a:ea typeface="Montserrat"/>
                <a:cs typeface="Montserrat"/>
                <a:sym typeface="Montserrat"/>
              </a:rPr>
              <a:t>         days of the alleged occurrence or when the alleged  </a:t>
            </a:r>
          </a:p>
          <a:p>
            <a:pPr algn="l">
              <a:lnSpc>
                <a:spcPts val="2843"/>
              </a:lnSpc>
            </a:pPr>
            <a:r>
              <a:rPr lang="en-US" sz="2349" spc="-103" dirty="0">
                <a:solidFill>
                  <a:srgbClr val="545454"/>
                </a:solidFill>
                <a:latin typeface="Montserrat"/>
                <a:ea typeface="Montserrat"/>
                <a:cs typeface="Montserrat"/>
                <a:sym typeface="Montserrat"/>
              </a:rPr>
              <a:t>         discrimination became known to the complainant;</a:t>
            </a:r>
          </a:p>
          <a:p>
            <a:pPr algn="l">
              <a:lnSpc>
                <a:spcPts val="2843"/>
              </a:lnSpc>
            </a:pPr>
            <a:r>
              <a:rPr lang="en-US" sz="2349" spc="-103" dirty="0">
                <a:solidFill>
                  <a:srgbClr val="545454"/>
                </a:solidFill>
                <a:latin typeface="Montserrat"/>
                <a:ea typeface="Montserrat"/>
                <a:cs typeface="Montserrat"/>
                <a:sym typeface="Montserrat"/>
              </a:rPr>
              <a:t> </a:t>
            </a:r>
          </a:p>
          <a:p>
            <a:pPr algn="l">
              <a:lnSpc>
                <a:spcPts val="2843"/>
              </a:lnSpc>
            </a:pPr>
            <a:r>
              <a:rPr lang="en-US" sz="2349" spc="-103" dirty="0">
                <a:solidFill>
                  <a:srgbClr val="545454"/>
                </a:solidFill>
                <a:latin typeface="Montserrat"/>
                <a:ea typeface="Montserrat"/>
                <a:cs typeface="Montserrat"/>
                <a:sym typeface="Montserrat"/>
              </a:rPr>
              <a:t>     3. Notify the complainant that the complaint should be in writing   </a:t>
            </a:r>
          </a:p>
          <a:p>
            <a:pPr algn="l">
              <a:lnSpc>
                <a:spcPts val="2843"/>
              </a:lnSpc>
            </a:pPr>
            <a:r>
              <a:rPr lang="en-US" sz="2349" spc="-103" dirty="0">
                <a:solidFill>
                  <a:srgbClr val="545454"/>
                </a:solidFill>
                <a:latin typeface="Montserrat"/>
                <a:ea typeface="Montserrat"/>
                <a:cs typeface="Montserrat"/>
                <a:sym typeface="Montserrat"/>
              </a:rPr>
              <a:t>         and signed;</a:t>
            </a:r>
          </a:p>
          <a:p>
            <a:pPr algn="l">
              <a:lnSpc>
                <a:spcPts val="2843"/>
              </a:lnSpc>
            </a:pPr>
            <a:endParaRPr lang="en-US" sz="2349" spc="-103" dirty="0">
              <a:solidFill>
                <a:srgbClr val="545454"/>
              </a:solidFill>
              <a:latin typeface="Montserrat"/>
              <a:ea typeface="Montserrat"/>
              <a:cs typeface="Montserrat"/>
              <a:sym typeface="Montserrat"/>
            </a:endParaRPr>
          </a:p>
          <a:p>
            <a:pPr algn="l">
              <a:lnSpc>
                <a:spcPts val="2843"/>
              </a:lnSpc>
            </a:pPr>
            <a:r>
              <a:rPr lang="en-US" sz="2349" spc="-103" dirty="0">
                <a:solidFill>
                  <a:srgbClr val="545454"/>
                </a:solidFill>
                <a:latin typeface="Montserrat"/>
                <a:ea typeface="Montserrat"/>
                <a:cs typeface="Montserrat"/>
                <a:sym typeface="Montserrat"/>
              </a:rPr>
              <a:t>     4. Inform complainant on determining the jurisdiction, acceptability,</a:t>
            </a:r>
          </a:p>
          <a:p>
            <a:pPr algn="l">
              <a:lnSpc>
                <a:spcPts val="2843"/>
              </a:lnSpc>
            </a:pPr>
            <a:r>
              <a:rPr lang="en-US" sz="2349" spc="-103" dirty="0">
                <a:solidFill>
                  <a:srgbClr val="545454"/>
                </a:solidFill>
                <a:latin typeface="Montserrat"/>
                <a:ea typeface="Montserrat"/>
                <a:cs typeface="Montserrat"/>
                <a:sym typeface="Montserrat"/>
              </a:rPr>
              <a:t>         and the need for additional information upon receipt;</a:t>
            </a:r>
          </a:p>
          <a:p>
            <a:pPr algn="l">
              <a:lnSpc>
                <a:spcPts val="2843"/>
              </a:lnSpc>
            </a:pPr>
            <a:endParaRPr lang="en-US" sz="2349" spc="-103" dirty="0">
              <a:solidFill>
                <a:srgbClr val="545454"/>
              </a:solidFill>
              <a:latin typeface="Montserrat"/>
              <a:ea typeface="Montserrat"/>
              <a:cs typeface="Montserrat"/>
              <a:sym typeface="Montserrat"/>
            </a:endParaRPr>
          </a:p>
          <a:p>
            <a:pPr algn="l">
              <a:lnSpc>
                <a:spcPts val="2843"/>
              </a:lnSpc>
            </a:pPr>
            <a:r>
              <a:rPr lang="en-US" sz="2349" spc="-103" dirty="0">
                <a:solidFill>
                  <a:srgbClr val="545454"/>
                </a:solidFill>
                <a:latin typeface="Montserrat"/>
                <a:ea typeface="Montserrat"/>
                <a:cs typeface="Montserrat"/>
                <a:sym typeface="Montserrat"/>
              </a:rPr>
              <a:t>     5. Instruct complainant on other agencies a complaint could/should be</a:t>
            </a:r>
          </a:p>
          <a:p>
            <a:pPr algn="l">
              <a:lnSpc>
                <a:spcPts val="2843"/>
              </a:lnSpc>
            </a:pPr>
            <a:r>
              <a:rPr lang="en-US" sz="2349" spc="-103" dirty="0">
                <a:solidFill>
                  <a:srgbClr val="545454"/>
                </a:solidFill>
                <a:latin typeface="Montserrat"/>
                <a:ea typeface="Montserrat"/>
                <a:cs typeface="Montserrat"/>
                <a:sym typeface="Montserrat"/>
              </a:rPr>
              <a:t>         filed with for investigation, and that the complaint; </a:t>
            </a:r>
          </a:p>
          <a:p>
            <a:pPr algn="l">
              <a:lnSpc>
                <a:spcPts val="2843"/>
              </a:lnSpc>
            </a:pPr>
            <a:endParaRPr lang="en-US" sz="2349" spc="-103" dirty="0">
              <a:solidFill>
                <a:srgbClr val="545454"/>
              </a:solidFill>
              <a:latin typeface="Montserrat"/>
              <a:ea typeface="Montserrat"/>
              <a:cs typeface="Montserrat"/>
              <a:sym typeface="Montserrat"/>
            </a:endParaRPr>
          </a:p>
          <a:p>
            <a:pPr algn="l">
              <a:lnSpc>
                <a:spcPts val="2843"/>
              </a:lnSpc>
            </a:pPr>
            <a:r>
              <a:rPr lang="en-US" sz="2349" spc="-103" dirty="0">
                <a:solidFill>
                  <a:srgbClr val="545454"/>
                </a:solidFill>
                <a:latin typeface="Montserrat"/>
                <a:ea typeface="Montserrat"/>
                <a:cs typeface="Montserrat"/>
                <a:sym typeface="Montserrat"/>
              </a:rPr>
              <a:t>     6. Provide a timeline for the length of investigation and final action </a:t>
            </a:r>
          </a:p>
          <a:p>
            <a:pPr algn="l">
              <a:lnSpc>
                <a:spcPts val="2843"/>
              </a:lnSpc>
            </a:pPr>
            <a:r>
              <a:rPr lang="en-US" sz="2349" spc="-103" dirty="0">
                <a:solidFill>
                  <a:srgbClr val="545454"/>
                </a:solidFill>
                <a:latin typeface="Montserrat"/>
                <a:ea typeface="Montserrat"/>
                <a:cs typeface="Montserrat"/>
                <a:sym typeface="Montserrat"/>
              </a:rPr>
              <a:t>          within 60 days; and, </a:t>
            </a:r>
          </a:p>
          <a:p>
            <a:pPr algn="l">
              <a:lnSpc>
                <a:spcPts val="2843"/>
              </a:lnSpc>
            </a:pPr>
            <a:endParaRPr lang="en-US" sz="2349" spc="-103" dirty="0">
              <a:solidFill>
                <a:srgbClr val="545454"/>
              </a:solidFill>
              <a:latin typeface="Montserrat"/>
              <a:ea typeface="Montserrat"/>
              <a:cs typeface="Montserrat"/>
              <a:sym typeface="Montserrat"/>
            </a:endParaRPr>
          </a:p>
          <a:p>
            <a:pPr algn="l">
              <a:lnSpc>
                <a:spcPts val="2843"/>
              </a:lnSpc>
            </a:pPr>
            <a:r>
              <a:rPr lang="en-US" sz="2349" spc="-103" dirty="0">
                <a:solidFill>
                  <a:srgbClr val="545454"/>
                </a:solidFill>
                <a:latin typeface="Montserrat"/>
                <a:ea typeface="Montserrat"/>
                <a:cs typeface="Montserrat"/>
                <a:sym typeface="Montserrat"/>
              </a:rPr>
              <a:t>     7. Provide appeal instructions.</a:t>
            </a:r>
          </a:p>
          <a:p>
            <a:pPr algn="l">
              <a:lnSpc>
                <a:spcPts val="2843"/>
              </a:lnSpc>
            </a:pPr>
            <a:endParaRPr lang="en-US" sz="2349" spc="-103" dirty="0">
              <a:solidFill>
                <a:srgbClr val="545454"/>
              </a:solidFill>
              <a:latin typeface="Montserrat"/>
              <a:ea typeface="Montserrat"/>
              <a:cs typeface="Montserrat"/>
              <a:sym typeface="Montserrat"/>
            </a:endParaRPr>
          </a:p>
          <a:p>
            <a:pPr algn="l">
              <a:lnSpc>
                <a:spcPts val="2843"/>
              </a:lnSpc>
            </a:pPr>
            <a:endParaRPr lang="en-US" sz="2349" spc="-103" dirty="0">
              <a:solidFill>
                <a:srgbClr val="545454"/>
              </a:solidFill>
              <a:latin typeface="Montserrat"/>
              <a:ea typeface="Montserrat"/>
              <a:cs typeface="Montserrat"/>
              <a:sym typeface="Montserrat"/>
            </a:endParaRPr>
          </a:p>
          <a:p>
            <a:pPr algn="l">
              <a:lnSpc>
                <a:spcPts val="2843"/>
              </a:lnSpc>
            </a:pPr>
            <a:endParaRPr lang="en-US" sz="2349" spc="-103" dirty="0">
              <a:solidFill>
                <a:srgbClr val="545454"/>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1"/>
            <a:ext cx="18288000" cy="3963187"/>
          </a:xfrm>
          <a:prstGeom prst="rect">
            <a:avLst/>
          </a:prstGeom>
          <a:solidFill>
            <a:srgbClr val="7689A5"/>
          </a:solidFill>
        </p:spPr>
        <p:txBody>
          <a:bodyPr/>
          <a:lstStyle/>
          <a:p>
            <a:endParaRPr lang="en-US"/>
          </a:p>
        </p:txBody>
      </p:sp>
      <p:grpSp>
        <p:nvGrpSpPr>
          <p:cNvPr id="3" name="Group 3"/>
          <p:cNvGrpSpPr/>
          <p:nvPr/>
        </p:nvGrpSpPr>
        <p:grpSpPr>
          <a:xfrm>
            <a:off x="11049000" y="231356"/>
            <a:ext cx="2232179" cy="2140121"/>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647A"/>
            </a:solidFill>
          </p:spPr>
          <p:txBody>
            <a:bodyPr/>
            <a:lstStyle/>
            <a:p>
              <a:endParaRPr lang="en-US"/>
            </a:p>
          </p:txBody>
        </p:sp>
      </p:grpSp>
      <p:sp>
        <p:nvSpPr>
          <p:cNvPr id="5" name="AutoShape 5"/>
          <p:cNvSpPr/>
          <p:nvPr/>
        </p:nvSpPr>
        <p:spPr>
          <a:xfrm>
            <a:off x="0" y="9410700"/>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6" name="Freeform 6"/>
          <p:cNvSpPr/>
          <p:nvPr/>
        </p:nvSpPr>
        <p:spPr>
          <a:xfrm>
            <a:off x="0" y="9244893"/>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4673695" y="7075582"/>
            <a:ext cx="3614305" cy="3206845"/>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grpSp>
        <p:nvGrpSpPr>
          <p:cNvPr id="9" name="Group 9"/>
          <p:cNvGrpSpPr/>
          <p:nvPr/>
        </p:nvGrpSpPr>
        <p:grpSpPr>
          <a:xfrm>
            <a:off x="12725400" y="2719850"/>
            <a:ext cx="4659626" cy="5528042"/>
            <a:chOff x="0" y="0"/>
            <a:chExt cx="6791982" cy="8344215"/>
          </a:xfrm>
        </p:grpSpPr>
        <p:pic>
          <p:nvPicPr>
            <p:cNvPr id="10" name="Picture 10"/>
            <p:cNvPicPr>
              <a:picLocks noChangeAspect="1"/>
            </p:cNvPicPr>
            <p:nvPr/>
          </p:nvPicPr>
          <p:blipFill>
            <a:blip r:embed="rId4"/>
            <a:srcRect t="2547" b="2547"/>
            <a:stretch>
              <a:fillRect/>
            </a:stretch>
          </p:blipFill>
          <p:spPr>
            <a:xfrm>
              <a:off x="0" y="0"/>
              <a:ext cx="6791982" cy="8344215"/>
            </a:xfrm>
            <a:prstGeom prst="rect">
              <a:avLst/>
            </a:prstGeom>
            <a:ln>
              <a:noFill/>
            </a:ln>
            <a:effectLst>
              <a:outerShdw blurRad="292100" dist="139700" dir="2700000" algn="tl" rotWithShape="0">
                <a:srgbClr val="333333">
                  <a:alpha val="65000"/>
                </a:srgbClr>
              </a:outerShdw>
            </a:effectLst>
          </p:spPr>
        </p:pic>
      </p:grpSp>
      <p:sp>
        <p:nvSpPr>
          <p:cNvPr id="11" name="TextBox 11"/>
          <p:cNvSpPr txBox="1"/>
          <p:nvPr/>
        </p:nvSpPr>
        <p:spPr>
          <a:xfrm>
            <a:off x="1038048" y="948757"/>
            <a:ext cx="12852691" cy="705321"/>
          </a:xfrm>
          <a:prstGeom prst="rect">
            <a:avLst/>
          </a:prstGeom>
        </p:spPr>
        <p:txBody>
          <a:bodyPr wrap="square" lIns="0" tIns="0" rIns="0" bIns="0" rtlCol="0" anchor="t">
            <a:spAutoFit/>
          </a:bodyPr>
          <a:lstStyle/>
          <a:p>
            <a:pPr algn="l">
              <a:lnSpc>
                <a:spcPts val="5452"/>
              </a:lnSpc>
            </a:pPr>
            <a:r>
              <a:rPr lang="en-US" sz="5507"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Limited English Proficiency (LEP)</a:t>
            </a:r>
          </a:p>
        </p:txBody>
      </p:sp>
      <p:sp>
        <p:nvSpPr>
          <p:cNvPr id="12" name="TextBox 12"/>
          <p:cNvSpPr txBox="1"/>
          <p:nvPr/>
        </p:nvSpPr>
        <p:spPr>
          <a:xfrm>
            <a:off x="1863296" y="4947714"/>
            <a:ext cx="8789325" cy="1701419"/>
          </a:xfrm>
          <a:prstGeom prst="rect">
            <a:avLst/>
          </a:prstGeom>
        </p:spPr>
        <p:txBody>
          <a:bodyPr lIns="0" tIns="0" rIns="0" bIns="0" rtlCol="0" anchor="t">
            <a:spAutoFit/>
          </a:bodyPr>
          <a:lstStyle/>
          <a:p>
            <a:pPr algn="l">
              <a:lnSpc>
                <a:spcPts val="3387"/>
              </a:lnSpc>
            </a:pPr>
            <a:r>
              <a:rPr lang="en-US" sz="2799" spc="-123" dirty="0">
                <a:solidFill>
                  <a:srgbClr val="545454"/>
                </a:solidFill>
                <a:latin typeface="Montserrat"/>
                <a:ea typeface="Montserrat"/>
                <a:cs typeface="Montserrat"/>
                <a:sym typeface="Montserrat"/>
              </a:rPr>
              <a:t>An individual who has a limited ability to read, write, speak, or understand English because English is not the individual’s primary language.</a:t>
            </a:r>
          </a:p>
          <a:p>
            <a:pPr algn="l">
              <a:lnSpc>
                <a:spcPts val="3387"/>
              </a:lnSpc>
            </a:pPr>
            <a:endParaRPr lang="en-US" sz="2799" spc="-123" dirty="0">
              <a:solidFill>
                <a:srgbClr val="545454"/>
              </a:solidFill>
              <a:latin typeface="Montserrat"/>
              <a:ea typeface="Montserrat"/>
              <a:cs typeface="Montserrat"/>
              <a:sym typeface="Montserrat"/>
            </a:endParaRPr>
          </a:p>
        </p:txBody>
      </p:sp>
      <p:sp>
        <p:nvSpPr>
          <p:cNvPr id="13" name="TextBox 13"/>
          <p:cNvSpPr txBox="1"/>
          <p:nvPr/>
        </p:nvSpPr>
        <p:spPr>
          <a:xfrm>
            <a:off x="-609600" y="4251546"/>
            <a:ext cx="8960843" cy="453390"/>
          </a:xfrm>
          <a:prstGeom prst="rect">
            <a:avLst/>
          </a:prstGeom>
        </p:spPr>
        <p:txBody>
          <a:bodyPr wrap="square" lIns="0" tIns="0" rIns="0" bIns="0" rtlCol="0" anchor="t">
            <a:spAutoFit/>
          </a:bodyPr>
          <a:lstStyle/>
          <a:p>
            <a:pPr algn="ctr">
              <a:lnSpc>
                <a:spcPts val="3629"/>
              </a:lnSpc>
              <a:spcBef>
                <a:spcPct val="0"/>
              </a:spcBef>
            </a:pPr>
            <a:r>
              <a:rPr lang="en-US" sz="2999" b="1" spc="-131" dirty="0">
                <a:solidFill>
                  <a:schemeClr val="accent1">
                    <a:lumMod val="50000"/>
                  </a:schemeClr>
                </a:solidFill>
                <a:latin typeface="Montserrat Bold"/>
                <a:ea typeface="Montserrat Bold"/>
                <a:cs typeface="Montserrat Bold"/>
                <a:sym typeface="Montserrat Bold"/>
              </a:rPr>
              <a:t>Who is a LEP Person?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81784" y="0"/>
            <a:ext cx="4419600" cy="10287000"/>
            <a:chOff x="0" y="0"/>
            <a:chExt cx="8767649" cy="14806400"/>
          </a:xfrm>
        </p:grpSpPr>
        <p:pic>
          <p:nvPicPr>
            <p:cNvPr id="3" name="Picture 3"/>
            <p:cNvPicPr>
              <a:picLocks noChangeAspect="1"/>
            </p:cNvPicPr>
            <p:nvPr/>
          </p:nvPicPr>
          <p:blipFill>
            <a:blip r:embed="rId2"/>
            <a:srcRect l="15594" r="44928"/>
            <a:stretch>
              <a:fillRect/>
            </a:stretch>
          </p:blipFill>
          <p:spPr>
            <a:xfrm flipH="1">
              <a:off x="0" y="0"/>
              <a:ext cx="8767649" cy="14806400"/>
            </a:xfrm>
            <a:prstGeom prst="rect">
              <a:avLst/>
            </a:prstGeom>
          </p:spPr>
        </p:pic>
      </p:grpSp>
      <p:sp>
        <p:nvSpPr>
          <p:cNvPr id="4" name="AutoShape 4"/>
          <p:cNvSpPr/>
          <p:nvPr/>
        </p:nvSpPr>
        <p:spPr>
          <a:xfrm>
            <a:off x="0" y="9417797"/>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5" name="Freeform 5"/>
          <p:cNvSpPr/>
          <p:nvPr/>
        </p:nvSpPr>
        <p:spPr>
          <a:xfrm>
            <a:off x="14748" y="9251990"/>
            <a:ext cx="1326457" cy="331614"/>
          </a:xfrm>
          <a:custGeom>
            <a:avLst/>
            <a:gdLst/>
            <a:ahLst/>
            <a:cxnLst/>
            <a:rect l="l" t="t" r="r" b="b"/>
            <a:pathLst>
              <a:path w="1326457" h="331614">
                <a:moveTo>
                  <a:pt x="0" y="0"/>
                </a:moveTo>
                <a:lnTo>
                  <a:pt x="1326457" y="0"/>
                </a:lnTo>
                <a:lnTo>
                  <a:pt x="1326457" y="331615"/>
                </a:lnTo>
                <a:lnTo>
                  <a:pt x="0" y="331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 y="0"/>
            <a:ext cx="2623184" cy="2933685"/>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8" name="TextBox 8"/>
          <p:cNvSpPr txBox="1"/>
          <p:nvPr/>
        </p:nvSpPr>
        <p:spPr>
          <a:xfrm>
            <a:off x="914400" y="582872"/>
            <a:ext cx="14384840" cy="1148716"/>
          </a:xfrm>
          <a:prstGeom prst="rect">
            <a:avLst/>
          </a:prstGeom>
        </p:spPr>
        <p:txBody>
          <a:bodyPr lIns="0" tIns="0" rIns="0" bIns="0" rtlCol="0" anchor="t">
            <a:spAutoFit/>
          </a:bodyPr>
          <a:lstStyle/>
          <a:p>
            <a:pPr algn="l">
              <a:lnSpc>
                <a:spcPts val="4455"/>
              </a:lnSpc>
            </a:pPr>
            <a:r>
              <a:rPr lang="en-US" sz="4500" b="1" spc="-279"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Conduct an Assessment of  Community/County’s Population </a:t>
            </a:r>
          </a:p>
        </p:txBody>
      </p:sp>
      <p:sp>
        <p:nvSpPr>
          <p:cNvPr id="9" name="TextBox 9"/>
          <p:cNvSpPr txBox="1"/>
          <p:nvPr/>
        </p:nvSpPr>
        <p:spPr>
          <a:xfrm>
            <a:off x="1876747" y="2085984"/>
            <a:ext cx="6575737" cy="443103"/>
          </a:xfrm>
          <a:prstGeom prst="rect">
            <a:avLst/>
          </a:prstGeom>
        </p:spPr>
        <p:txBody>
          <a:bodyPr wrap="square" lIns="0" tIns="0" rIns="0" bIns="0" rtlCol="0" anchor="t">
            <a:spAutoFit/>
          </a:bodyPr>
          <a:lstStyle/>
          <a:p>
            <a:pPr algn="l">
              <a:lnSpc>
                <a:spcPts val="3365"/>
              </a:lnSpc>
            </a:pPr>
            <a:r>
              <a:rPr lang="en-US" sz="3399" b="1" spc="-186" dirty="0">
                <a:solidFill>
                  <a:srgbClr val="7689A5"/>
                </a:solidFill>
                <a:latin typeface="Montserrat Bold"/>
                <a:ea typeface="Montserrat Bold"/>
                <a:cs typeface="Montserrat Bold"/>
                <a:sym typeface="Montserrat Bold"/>
              </a:rPr>
              <a:t>Four Factor Analysis</a:t>
            </a:r>
          </a:p>
        </p:txBody>
      </p:sp>
      <p:sp>
        <p:nvSpPr>
          <p:cNvPr id="10" name="TextBox 10"/>
          <p:cNvSpPr txBox="1"/>
          <p:nvPr/>
        </p:nvSpPr>
        <p:spPr>
          <a:xfrm>
            <a:off x="1524000" y="2933685"/>
            <a:ext cx="12649200" cy="5647893"/>
          </a:xfrm>
          <a:prstGeom prst="rect">
            <a:avLst/>
          </a:prstGeom>
        </p:spPr>
        <p:txBody>
          <a:bodyPr wrap="square" lIns="0" tIns="0" rIns="0" bIns="0" rtlCol="0" anchor="t">
            <a:spAutoFit/>
          </a:bodyPr>
          <a:lstStyle/>
          <a:p>
            <a:pPr algn="l">
              <a:lnSpc>
                <a:spcPts val="3387"/>
              </a:lnSpc>
            </a:pPr>
            <a:r>
              <a:rPr lang="en-US" sz="2799" spc="-123" dirty="0">
                <a:solidFill>
                  <a:srgbClr val="545454"/>
                </a:solidFill>
                <a:latin typeface="Montserrat"/>
                <a:ea typeface="Montserrat"/>
                <a:cs typeface="Montserrat"/>
                <a:sym typeface="Montserrat"/>
              </a:rPr>
              <a:t>     1.  Number or proportion of LEP persons eligible for services or likely to be</a:t>
            </a:r>
          </a:p>
          <a:p>
            <a:pPr algn="l">
              <a:lnSpc>
                <a:spcPts val="3387"/>
              </a:lnSpc>
            </a:pPr>
            <a:r>
              <a:rPr lang="en-US" sz="2799" spc="-123" dirty="0">
                <a:solidFill>
                  <a:srgbClr val="545454"/>
                </a:solidFill>
                <a:latin typeface="Montserrat"/>
                <a:ea typeface="Montserrat"/>
                <a:cs typeface="Montserrat"/>
                <a:sym typeface="Montserrat"/>
              </a:rPr>
              <a:t>         encountered;</a:t>
            </a:r>
          </a:p>
          <a:p>
            <a:pPr algn="l">
              <a:lnSpc>
                <a:spcPts val="3387"/>
              </a:lnSpc>
            </a:pPr>
            <a:endParaRPr lang="en-US" sz="2799" spc="-123" dirty="0">
              <a:solidFill>
                <a:srgbClr val="545454"/>
              </a:solidFill>
              <a:latin typeface="Montserrat"/>
              <a:ea typeface="Montserrat"/>
              <a:cs typeface="Montserrat"/>
              <a:sym typeface="Montserrat"/>
            </a:endParaRPr>
          </a:p>
          <a:p>
            <a:pPr algn="l">
              <a:lnSpc>
                <a:spcPts val="3387"/>
              </a:lnSpc>
            </a:pPr>
            <a:r>
              <a:rPr lang="en-US" sz="2799" spc="-123" dirty="0">
                <a:solidFill>
                  <a:srgbClr val="545454"/>
                </a:solidFill>
                <a:latin typeface="Montserrat"/>
                <a:ea typeface="Montserrat"/>
                <a:cs typeface="Montserrat"/>
                <a:sym typeface="Montserrat"/>
              </a:rPr>
              <a:t>     2. The frequency with which LEP persons come into contact with the</a:t>
            </a:r>
          </a:p>
          <a:p>
            <a:pPr algn="l">
              <a:lnSpc>
                <a:spcPts val="3387"/>
              </a:lnSpc>
            </a:pPr>
            <a:r>
              <a:rPr lang="en-US" sz="2799" spc="-123" dirty="0">
                <a:solidFill>
                  <a:srgbClr val="545454"/>
                </a:solidFill>
                <a:latin typeface="Montserrat"/>
                <a:ea typeface="Montserrat"/>
                <a:cs typeface="Montserrat"/>
                <a:sym typeface="Montserrat"/>
              </a:rPr>
              <a:t>          program;</a:t>
            </a:r>
          </a:p>
          <a:p>
            <a:pPr algn="l">
              <a:lnSpc>
                <a:spcPts val="3387"/>
              </a:lnSpc>
            </a:pPr>
            <a:r>
              <a:rPr lang="en-US" sz="2799" spc="-123" dirty="0">
                <a:solidFill>
                  <a:srgbClr val="545454"/>
                </a:solidFill>
                <a:latin typeface="Montserrat"/>
                <a:ea typeface="Montserrat"/>
                <a:cs typeface="Montserrat"/>
                <a:sym typeface="Montserrat"/>
              </a:rPr>
              <a:t> </a:t>
            </a:r>
          </a:p>
          <a:p>
            <a:pPr algn="l">
              <a:lnSpc>
                <a:spcPts val="3387"/>
              </a:lnSpc>
            </a:pPr>
            <a:r>
              <a:rPr lang="en-US" sz="2799" spc="-123" dirty="0">
                <a:solidFill>
                  <a:srgbClr val="545454"/>
                </a:solidFill>
                <a:latin typeface="Montserrat"/>
                <a:ea typeface="Montserrat"/>
                <a:cs typeface="Montserrat"/>
                <a:sym typeface="Montserrat"/>
              </a:rPr>
              <a:t>     3. The nature and importance of the program, activity, or service provided</a:t>
            </a:r>
          </a:p>
          <a:p>
            <a:pPr algn="l">
              <a:lnSpc>
                <a:spcPts val="3387"/>
              </a:lnSpc>
            </a:pPr>
            <a:r>
              <a:rPr lang="en-US" sz="2799" spc="-123" dirty="0">
                <a:solidFill>
                  <a:srgbClr val="545454"/>
                </a:solidFill>
                <a:latin typeface="Montserrat"/>
                <a:ea typeface="Montserrat"/>
                <a:cs typeface="Montserrat"/>
                <a:sym typeface="Montserrat"/>
              </a:rPr>
              <a:t>          by the program agency); and, </a:t>
            </a:r>
          </a:p>
          <a:p>
            <a:pPr algn="l">
              <a:lnSpc>
                <a:spcPts val="3387"/>
              </a:lnSpc>
            </a:pPr>
            <a:endParaRPr lang="en-US" sz="2799" spc="-123" dirty="0">
              <a:solidFill>
                <a:srgbClr val="545454"/>
              </a:solidFill>
              <a:latin typeface="Montserrat"/>
              <a:ea typeface="Montserrat"/>
              <a:cs typeface="Montserrat"/>
              <a:sym typeface="Montserrat"/>
            </a:endParaRPr>
          </a:p>
          <a:p>
            <a:pPr algn="l">
              <a:lnSpc>
                <a:spcPts val="3387"/>
              </a:lnSpc>
            </a:pPr>
            <a:r>
              <a:rPr lang="en-US" sz="2799" spc="-123" dirty="0">
                <a:solidFill>
                  <a:srgbClr val="545454"/>
                </a:solidFill>
                <a:latin typeface="Montserrat"/>
                <a:ea typeface="Montserrat"/>
                <a:cs typeface="Montserrat"/>
                <a:sym typeface="Montserrat"/>
              </a:rPr>
              <a:t>     4. Resources available and cost to the agency.</a:t>
            </a:r>
          </a:p>
          <a:p>
            <a:pPr algn="l">
              <a:lnSpc>
                <a:spcPts val="3387"/>
              </a:lnSpc>
            </a:pPr>
            <a:endParaRPr lang="en-US" sz="2799" spc="-123" dirty="0">
              <a:solidFill>
                <a:srgbClr val="545454"/>
              </a:solidFill>
              <a:latin typeface="Montserrat"/>
              <a:ea typeface="Montserrat"/>
              <a:cs typeface="Montserrat"/>
              <a:sym typeface="Montserrat"/>
            </a:endParaRPr>
          </a:p>
          <a:p>
            <a:pPr algn="l">
              <a:lnSpc>
                <a:spcPts val="3387"/>
              </a:lnSpc>
            </a:pPr>
            <a:endParaRPr lang="en-US" sz="2799" spc="-123" dirty="0">
              <a:solidFill>
                <a:srgbClr val="545454"/>
              </a:solidFill>
              <a:latin typeface="Montserrat"/>
              <a:ea typeface="Montserrat"/>
              <a:cs typeface="Montserrat"/>
              <a:sym typeface="Montserrat"/>
            </a:endParaRPr>
          </a:p>
          <a:p>
            <a:pPr algn="l">
              <a:lnSpc>
                <a:spcPts val="3387"/>
              </a:lnSpc>
            </a:pPr>
            <a:endParaRPr lang="en-US" sz="2799" spc="-123" dirty="0">
              <a:solidFill>
                <a:srgbClr val="545454"/>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a:off x="838" y="9427189"/>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5" name="Freeform 5"/>
          <p:cNvSpPr/>
          <p:nvPr/>
        </p:nvSpPr>
        <p:spPr>
          <a:xfrm>
            <a:off x="-23048" y="9261382"/>
            <a:ext cx="1326457" cy="331614"/>
          </a:xfrm>
          <a:custGeom>
            <a:avLst/>
            <a:gdLst/>
            <a:ahLst/>
            <a:cxnLst/>
            <a:rect l="l" t="t" r="r" b="b"/>
            <a:pathLst>
              <a:path w="1326457" h="331614">
                <a:moveTo>
                  <a:pt x="0" y="0"/>
                </a:moveTo>
                <a:lnTo>
                  <a:pt x="1326457" y="0"/>
                </a:lnTo>
                <a:lnTo>
                  <a:pt x="1326457" y="331615"/>
                </a:lnTo>
                <a:lnTo>
                  <a:pt x="0" y="331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2724689" y="1343003"/>
            <a:ext cx="4839247" cy="5455579"/>
          </a:xfrm>
          <a:custGeom>
            <a:avLst/>
            <a:gdLst/>
            <a:ahLst/>
            <a:cxnLst/>
            <a:rect l="l" t="t" r="r" b="b"/>
            <a:pathLst>
              <a:path w="4839247" h="5455579">
                <a:moveTo>
                  <a:pt x="0" y="0"/>
                </a:moveTo>
                <a:lnTo>
                  <a:pt x="4839246" y="0"/>
                </a:lnTo>
                <a:lnTo>
                  <a:pt x="4839246" y="5455578"/>
                </a:lnTo>
                <a:lnTo>
                  <a:pt x="0" y="5455578"/>
                </a:lnTo>
                <a:lnTo>
                  <a:pt x="0" y="0"/>
                </a:lnTo>
                <a:close/>
              </a:path>
            </a:pathLst>
          </a:custGeom>
          <a:blipFill>
            <a:blip r:embed="rId4"/>
            <a:stretch>
              <a:fillRect l="-34552" r="-34552"/>
            </a:stretch>
          </a:blipFill>
        </p:spPr>
        <p:txBody>
          <a:bodyPr/>
          <a:lstStyle/>
          <a:p>
            <a:endParaRPr lang="en-US"/>
          </a:p>
        </p:txBody>
      </p:sp>
      <p:grpSp>
        <p:nvGrpSpPr>
          <p:cNvPr id="7" name="Group 7"/>
          <p:cNvGrpSpPr/>
          <p:nvPr/>
        </p:nvGrpSpPr>
        <p:grpSpPr>
          <a:xfrm>
            <a:off x="-23049" y="-1"/>
            <a:ext cx="2646233" cy="2673115"/>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17" name="TextBox 17"/>
          <p:cNvSpPr txBox="1"/>
          <p:nvPr/>
        </p:nvSpPr>
        <p:spPr>
          <a:xfrm>
            <a:off x="990600" y="589230"/>
            <a:ext cx="13140064" cy="1391793"/>
          </a:xfrm>
          <a:prstGeom prst="rect">
            <a:avLst/>
          </a:prstGeom>
        </p:spPr>
        <p:txBody>
          <a:bodyPr lIns="0" tIns="0" rIns="0" bIns="0" rtlCol="0" anchor="t">
            <a:spAutoFit/>
          </a:bodyPr>
          <a:lstStyle/>
          <a:p>
            <a:pPr algn="l">
              <a:lnSpc>
                <a:spcPts val="5346"/>
              </a:lnSpc>
            </a:pPr>
            <a:r>
              <a:rPr lang="en-US" sz="5400" b="1" spc="-226"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Evaluate Current Practices</a:t>
            </a:r>
          </a:p>
          <a:p>
            <a:pPr algn="l">
              <a:lnSpc>
                <a:spcPts val="5346"/>
              </a:lnSpc>
            </a:pPr>
            <a:endParaRPr lang="en-US" sz="5400" b="1" spc="-226" dirty="0">
              <a:solidFill>
                <a:srgbClr val="7689A5"/>
              </a:solidFill>
              <a:latin typeface="Montserrat Bold"/>
              <a:ea typeface="Montserrat Bold"/>
              <a:cs typeface="Montserrat Bold"/>
              <a:sym typeface="Montserrat Bold"/>
            </a:endParaRPr>
          </a:p>
        </p:txBody>
      </p:sp>
      <p:sp>
        <p:nvSpPr>
          <p:cNvPr id="18" name="TextBox 18"/>
          <p:cNvSpPr txBox="1"/>
          <p:nvPr/>
        </p:nvSpPr>
        <p:spPr>
          <a:xfrm>
            <a:off x="2596411" y="2002548"/>
            <a:ext cx="9394930" cy="1154162"/>
          </a:xfrm>
          <a:prstGeom prst="rect">
            <a:avLst/>
          </a:prstGeom>
        </p:spPr>
        <p:txBody>
          <a:bodyPr lIns="0" tIns="0" rIns="0" bIns="0" rtlCol="0" anchor="t">
            <a:spAutoFit/>
          </a:bodyPr>
          <a:lstStyle/>
          <a:p>
            <a:pPr algn="l">
              <a:lnSpc>
                <a:spcPts val="3025"/>
              </a:lnSpc>
            </a:pPr>
            <a:r>
              <a:rPr lang="en-US" sz="2500" spc="-110" dirty="0">
                <a:solidFill>
                  <a:srgbClr val="545454"/>
                </a:solidFill>
                <a:latin typeface="Montserrat"/>
                <a:ea typeface="Montserrat"/>
                <a:cs typeface="Montserrat"/>
                <a:sym typeface="Montserrat"/>
              </a:rPr>
              <a:t>Identify actions already being taken and existing tools that can be used to provide meaningful access;</a:t>
            </a: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19" name="TextBox 19"/>
          <p:cNvSpPr txBox="1"/>
          <p:nvPr/>
        </p:nvSpPr>
        <p:spPr>
          <a:xfrm>
            <a:off x="2596411" y="3385019"/>
            <a:ext cx="9087646" cy="1154162"/>
          </a:xfrm>
          <a:prstGeom prst="rect">
            <a:avLst/>
          </a:prstGeom>
        </p:spPr>
        <p:txBody>
          <a:bodyPr lIns="0" tIns="0" rIns="0" bIns="0" rtlCol="0" anchor="t">
            <a:spAutoFit/>
          </a:bodyPr>
          <a:lstStyle/>
          <a:p>
            <a:pPr algn="l">
              <a:lnSpc>
                <a:spcPts val="3025"/>
              </a:lnSpc>
            </a:pPr>
            <a:r>
              <a:rPr lang="en-US" sz="2500" spc="-110" dirty="0">
                <a:solidFill>
                  <a:srgbClr val="545454"/>
                </a:solidFill>
                <a:latin typeface="Montserrat"/>
                <a:ea typeface="Montserrat"/>
                <a:cs typeface="Montserrat"/>
                <a:sym typeface="Montserrat"/>
              </a:rPr>
              <a:t>Inventory existing materials that have been translated into other languages;</a:t>
            </a: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20" name="TextBox 20"/>
          <p:cNvSpPr txBox="1"/>
          <p:nvPr/>
        </p:nvSpPr>
        <p:spPr>
          <a:xfrm>
            <a:off x="2596411" y="4539181"/>
            <a:ext cx="9087646" cy="769441"/>
          </a:xfrm>
          <a:prstGeom prst="rect">
            <a:avLst/>
          </a:prstGeom>
        </p:spPr>
        <p:txBody>
          <a:bodyPr lIns="0" tIns="0" rIns="0" bIns="0" rtlCol="0" anchor="t">
            <a:spAutoFit/>
          </a:bodyPr>
          <a:lstStyle/>
          <a:p>
            <a:pPr algn="l">
              <a:lnSpc>
                <a:spcPts val="3025"/>
              </a:lnSpc>
            </a:pPr>
            <a:r>
              <a:rPr lang="en-US" sz="2500" spc="-110" dirty="0">
                <a:solidFill>
                  <a:srgbClr val="545454"/>
                </a:solidFill>
                <a:latin typeface="Montserrat"/>
                <a:ea typeface="Montserrat"/>
                <a:cs typeface="Montserrat"/>
                <a:sym typeface="Montserrat"/>
              </a:rPr>
              <a:t>Ensure staff is aware of procedures; and, </a:t>
            </a: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21" name="TextBox 21"/>
          <p:cNvSpPr txBox="1"/>
          <p:nvPr/>
        </p:nvSpPr>
        <p:spPr>
          <a:xfrm>
            <a:off x="2623184" y="5332209"/>
            <a:ext cx="9836652" cy="1923604"/>
          </a:xfrm>
          <a:prstGeom prst="rect">
            <a:avLst/>
          </a:prstGeom>
        </p:spPr>
        <p:txBody>
          <a:bodyPr lIns="0" tIns="0" rIns="0" bIns="0" rtlCol="0" anchor="t">
            <a:spAutoFit/>
          </a:bodyPr>
          <a:lstStyle/>
          <a:p>
            <a:pPr algn="l">
              <a:lnSpc>
                <a:spcPts val="3025"/>
              </a:lnSpc>
            </a:pPr>
            <a:r>
              <a:rPr lang="en-US" sz="2500" spc="-110" dirty="0">
                <a:solidFill>
                  <a:srgbClr val="545454"/>
                </a:solidFill>
                <a:latin typeface="Montserrat"/>
                <a:ea typeface="Montserrat"/>
                <a:cs typeface="Montserrat"/>
                <a:sym typeface="Montserrat"/>
              </a:rPr>
              <a:t>Develop a response plan (have procedures in place to ensure </a:t>
            </a:r>
          </a:p>
          <a:p>
            <a:pPr algn="l">
              <a:lnSpc>
                <a:spcPts val="3025"/>
              </a:lnSpc>
            </a:pPr>
            <a:r>
              <a:rPr lang="en-US" sz="2500" spc="-110" dirty="0">
                <a:solidFill>
                  <a:srgbClr val="545454"/>
                </a:solidFill>
                <a:latin typeface="Montserrat"/>
                <a:ea typeface="Montserrat"/>
                <a:cs typeface="Montserrat"/>
                <a:sym typeface="Montserrat"/>
              </a:rPr>
              <a:t>there are no barriers to participation in your programs and activities).</a:t>
            </a: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22" name="Flowchart: Connector 21">
            <a:extLst>
              <a:ext uri="{FF2B5EF4-FFF2-40B4-BE49-F238E27FC236}">
                <a16:creationId xmlns:a16="http://schemas.microsoft.com/office/drawing/2014/main" id="{9650DC40-DC01-C351-10E4-8E521F40E191}"/>
              </a:ext>
            </a:extLst>
          </p:cNvPr>
          <p:cNvSpPr/>
          <p:nvPr/>
        </p:nvSpPr>
        <p:spPr>
          <a:xfrm>
            <a:off x="1828800" y="2146830"/>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Connector 22">
            <a:extLst>
              <a:ext uri="{FF2B5EF4-FFF2-40B4-BE49-F238E27FC236}">
                <a16:creationId xmlns:a16="http://schemas.microsoft.com/office/drawing/2014/main" id="{1EC9A23A-CEC0-EF6E-B975-510C8059AF82}"/>
              </a:ext>
            </a:extLst>
          </p:cNvPr>
          <p:cNvSpPr/>
          <p:nvPr/>
        </p:nvSpPr>
        <p:spPr>
          <a:xfrm>
            <a:off x="1828800" y="3467100"/>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Connector 23">
            <a:extLst>
              <a:ext uri="{FF2B5EF4-FFF2-40B4-BE49-F238E27FC236}">
                <a16:creationId xmlns:a16="http://schemas.microsoft.com/office/drawing/2014/main" id="{7E21EFE0-8904-3ECA-83BC-56CD437E64C6}"/>
              </a:ext>
            </a:extLst>
          </p:cNvPr>
          <p:cNvSpPr/>
          <p:nvPr/>
        </p:nvSpPr>
        <p:spPr>
          <a:xfrm>
            <a:off x="1828800" y="4592382"/>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Connector 24">
            <a:extLst>
              <a:ext uri="{FF2B5EF4-FFF2-40B4-BE49-F238E27FC236}">
                <a16:creationId xmlns:a16="http://schemas.microsoft.com/office/drawing/2014/main" id="{3D1DD75D-6AD8-7386-25C1-6E80E5F770DB}"/>
              </a:ext>
            </a:extLst>
          </p:cNvPr>
          <p:cNvSpPr/>
          <p:nvPr/>
        </p:nvSpPr>
        <p:spPr>
          <a:xfrm>
            <a:off x="1825261" y="5448829"/>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3868316" cy="4297553"/>
          </a:xfrm>
          <a:prstGeom prst="rect">
            <a:avLst/>
          </a:prstGeom>
          <a:solidFill>
            <a:schemeClr val="bg1">
              <a:lumMod val="95000"/>
            </a:schemeClr>
          </a:solidFill>
          <a:ln>
            <a:solidFill>
              <a:schemeClr val="bg1">
                <a:lumMod val="95000"/>
              </a:schemeClr>
            </a:solidFill>
          </a:ln>
        </p:spPr>
        <p:txBody>
          <a:bodyPr/>
          <a:lstStyle/>
          <a:p>
            <a:endParaRPr lang="en-US"/>
          </a:p>
        </p:txBody>
      </p:sp>
      <p:sp>
        <p:nvSpPr>
          <p:cNvPr id="3" name="AutoShape 3"/>
          <p:cNvSpPr/>
          <p:nvPr/>
        </p:nvSpPr>
        <p:spPr>
          <a:xfrm>
            <a:off x="0" y="9410700"/>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4" name="Freeform 4"/>
          <p:cNvSpPr/>
          <p:nvPr/>
        </p:nvSpPr>
        <p:spPr>
          <a:xfrm>
            <a:off x="0" y="9244893"/>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4255948" y="7663815"/>
            <a:ext cx="4128937" cy="2623185"/>
            <a:chOff x="0" y="0"/>
            <a:chExt cx="1913890" cy="1913890"/>
          </a:xfrm>
          <a:solidFill>
            <a:srgbClr val="4C647A"/>
          </a:solidFill>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a:ln>
              <a:solidFill>
                <a:srgbClr val="4C647A"/>
              </a:solidFill>
            </a:ln>
          </p:spPr>
          <p:txBody>
            <a:bodyPr/>
            <a:lstStyle/>
            <a:p>
              <a:endParaRPr lang="en-US"/>
            </a:p>
          </p:txBody>
        </p:sp>
      </p:grpSp>
      <p:sp>
        <p:nvSpPr>
          <p:cNvPr id="7" name="Freeform 7"/>
          <p:cNvSpPr/>
          <p:nvPr/>
        </p:nvSpPr>
        <p:spPr>
          <a:xfrm>
            <a:off x="1405419" y="1905446"/>
            <a:ext cx="6333162" cy="4612809"/>
          </a:xfrm>
          <a:custGeom>
            <a:avLst/>
            <a:gdLst/>
            <a:ahLst/>
            <a:cxnLst/>
            <a:rect l="l" t="t" r="r" b="b"/>
            <a:pathLst>
              <a:path w="6333162" h="3468131">
                <a:moveTo>
                  <a:pt x="0" y="0"/>
                </a:moveTo>
                <a:lnTo>
                  <a:pt x="6333162" y="0"/>
                </a:lnTo>
                <a:lnTo>
                  <a:pt x="6333162" y="3468132"/>
                </a:lnTo>
                <a:lnTo>
                  <a:pt x="0" y="3468132"/>
                </a:lnTo>
                <a:lnTo>
                  <a:pt x="0" y="0"/>
                </a:lnTo>
                <a:close/>
              </a:path>
            </a:pathLst>
          </a:custGeom>
          <a:blipFill>
            <a:blip r:embed="rId4"/>
            <a:stretch>
              <a:fillRect l="-286"/>
            </a:stretch>
          </a:blipFill>
          <a:effectLst>
            <a:outerShdw blurRad="50800" dist="38100" dir="2700000" algn="tl" rotWithShape="0">
              <a:prstClr val="black">
                <a:alpha val="40000"/>
              </a:prstClr>
            </a:outerShdw>
          </a:effectLst>
        </p:spPr>
        <p:txBody>
          <a:bodyPr/>
          <a:lstStyle/>
          <a:p>
            <a:endParaRPr lang="en-US"/>
          </a:p>
        </p:txBody>
      </p:sp>
      <p:sp>
        <p:nvSpPr>
          <p:cNvPr id="8" name="TextBox 8"/>
          <p:cNvSpPr txBox="1"/>
          <p:nvPr/>
        </p:nvSpPr>
        <p:spPr>
          <a:xfrm>
            <a:off x="937054" y="612309"/>
            <a:ext cx="10258499" cy="680827"/>
          </a:xfrm>
          <a:prstGeom prst="rect">
            <a:avLst/>
          </a:prstGeom>
        </p:spPr>
        <p:txBody>
          <a:bodyPr lIns="0" tIns="0" rIns="0" bIns="0" rtlCol="0" anchor="t">
            <a:spAutoFit/>
          </a:bodyPr>
          <a:lstStyle/>
          <a:p>
            <a:pPr algn="l">
              <a:lnSpc>
                <a:spcPts val="5345"/>
              </a:lnSpc>
            </a:pPr>
            <a:r>
              <a:rPr lang="en-US" sz="5510" b="1"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Noncompliance</a:t>
            </a:r>
          </a:p>
        </p:txBody>
      </p:sp>
      <p:sp>
        <p:nvSpPr>
          <p:cNvPr id="9" name="TextBox 9"/>
          <p:cNvSpPr txBox="1"/>
          <p:nvPr/>
        </p:nvSpPr>
        <p:spPr>
          <a:xfrm>
            <a:off x="7924800" y="3086100"/>
            <a:ext cx="9852132" cy="1701419"/>
          </a:xfrm>
          <a:prstGeom prst="rect">
            <a:avLst/>
          </a:prstGeom>
        </p:spPr>
        <p:txBody>
          <a:bodyPr lIns="0" tIns="0" rIns="0" bIns="0" rtlCol="0" anchor="t">
            <a:spAutoFit/>
          </a:bodyPr>
          <a:lstStyle/>
          <a:p>
            <a:pPr algn="l">
              <a:lnSpc>
                <a:spcPts val="3387"/>
              </a:lnSpc>
            </a:pPr>
            <a:r>
              <a:rPr lang="en-US" sz="2799" spc="-123" dirty="0">
                <a:solidFill>
                  <a:srgbClr val="545454"/>
                </a:solidFill>
                <a:latin typeface="Montserrat"/>
                <a:ea typeface="Montserrat"/>
                <a:cs typeface="Montserrat"/>
                <a:sym typeface="Montserrat"/>
              </a:rPr>
              <a:t>Failure or refusal to comply with Title VI of the Civil Rights Act of 1964, other applicable Civil Rights Laws, and implementing departmental regulations.</a:t>
            </a:r>
          </a:p>
          <a:p>
            <a:pPr algn="r">
              <a:lnSpc>
                <a:spcPts val="3387"/>
              </a:lnSpc>
            </a:pPr>
            <a:endParaRPr lang="en-US" sz="2799" spc="-123" dirty="0">
              <a:solidFill>
                <a:srgbClr val="545454"/>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52600" y="3939862"/>
            <a:ext cx="14357793" cy="2317718"/>
          </a:xfrm>
          <a:prstGeom prst="rect">
            <a:avLst/>
          </a:prstGeom>
          <a:solidFill>
            <a:srgbClr val="7689A5"/>
          </a:solidFill>
        </p:spPr>
        <p:txBody>
          <a:bodyPr/>
          <a:lstStyle/>
          <a:p>
            <a:endParaRPr lang="en-US"/>
          </a:p>
        </p:txBody>
      </p:sp>
      <p:sp>
        <p:nvSpPr>
          <p:cNvPr id="3" name="AutoShape 3"/>
          <p:cNvSpPr/>
          <p:nvPr/>
        </p:nvSpPr>
        <p:spPr>
          <a:xfrm>
            <a:off x="0" y="9318010"/>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4" name="Freeform 4"/>
          <p:cNvSpPr/>
          <p:nvPr/>
        </p:nvSpPr>
        <p:spPr>
          <a:xfrm>
            <a:off x="24581" y="9152203"/>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4472739" y="8022244"/>
            <a:ext cx="5246370" cy="5246370"/>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7" name="TextBox 7"/>
          <p:cNvSpPr txBox="1"/>
          <p:nvPr/>
        </p:nvSpPr>
        <p:spPr>
          <a:xfrm>
            <a:off x="1828800" y="2072636"/>
            <a:ext cx="10991232" cy="1701419"/>
          </a:xfrm>
          <a:prstGeom prst="rect">
            <a:avLst/>
          </a:prstGeom>
        </p:spPr>
        <p:txBody>
          <a:bodyPr lIns="0" tIns="0" rIns="0" bIns="0" rtlCol="0" anchor="t">
            <a:spAutoFit/>
          </a:bodyPr>
          <a:lstStyle/>
          <a:p>
            <a:pPr algn="l">
              <a:lnSpc>
                <a:spcPts val="3387"/>
              </a:lnSpc>
            </a:pPr>
            <a:r>
              <a:rPr lang="en-US" sz="2799" spc="-123" dirty="0">
                <a:solidFill>
                  <a:srgbClr val="545454"/>
                </a:solidFill>
                <a:latin typeface="Montserrat"/>
                <a:ea typeface="Montserrat"/>
                <a:cs typeface="Montserrat"/>
                <a:sym typeface="Montserrat"/>
              </a:rPr>
              <a:t>If your agency is found to be noncompliant with Title VI of the Civil Rights Act of 1964 and other nondiscrimination mandates, your agency is subject to:</a:t>
            </a:r>
          </a:p>
          <a:p>
            <a:pPr algn="r">
              <a:lnSpc>
                <a:spcPts val="3387"/>
              </a:lnSpc>
            </a:pPr>
            <a:endParaRPr lang="en-US" sz="2799" spc="-123" dirty="0">
              <a:solidFill>
                <a:srgbClr val="545454"/>
              </a:solidFill>
              <a:latin typeface="Montserrat"/>
              <a:ea typeface="Montserrat"/>
              <a:cs typeface="Montserrat"/>
              <a:sym typeface="Montserrat"/>
            </a:endParaRPr>
          </a:p>
        </p:txBody>
      </p:sp>
      <p:sp>
        <p:nvSpPr>
          <p:cNvPr id="8" name="TextBox 8"/>
          <p:cNvSpPr txBox="1"/>
          <p:nvPr/>
        </p:nvSpPr>
        <p:spPr>
          <a:xfrm>
            <a:off x="914400" y="628575"/>
            <a:ext cx="12138357" cy="680827"/>
          </a:xfrm>
          <a:prstGeom prst="rect">
            <a:avLst/>
          </a:prstGeom>
        </p:spPr>
        <p:txBody>
          <a:bodyPr lIns="0" tIns="0" rIns="0" bIns="0" rtlCol="0" anchor="t">
            <a:spAutoFit/>
          </a:bodyPr>
          <a:lstStyle/>
          <a:p>
            <a:pPr algn="l">
              <a:lnSpc>
                <a:spcPts val="5345"/>
              </a:lnSpc>
            </a:pPr>
            <a:r>
              <a:rPr lang="en-US" sz="5399" b="1" spc="-16"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Sanctions for Noncompliance</a:t>
            </a:r>
          </a:p>
        </p:txBody>
      </p:sp>
      <p:sp>
        <p:nvSpPr>
          <p:cNvPr id="9" name="TextBox 9"/>
          <p:cNvSpPr txBox="1"/>
          <p:nvPr/>
        </p:nvSpPr>
        <p:spPr>
          <a:xfrm>
            <a:off x="2400300" y="4544264"/>
            <a:ext cx="13487400" cy="1538883"/>
          </a:xfrm>
          <a:prstGeom prst="rect">
            <a:avLst/>
          </a:prstGeom>
        </p:spPr>
        <p:txBody>
          <a:bodyPr wrap="square" lIns="0" tIns="0" rIns="0" bIns="0" rtlCol="0" anchor="t">
            <a:spAutoFit/>
          </a:bodyPr>
          <a:lstStyle/>
          <a:p>
            <a:pPr marL="269875" lvl="1" algn="l">
              <a:lnSpc>
                <a:spcPts val="3025"/>
              </a:lnSpc>
              <a:buSzPct val="360000"/>
            </a:pPr>
            <a:r>
              <a:rPr lang="en-US" sz="2500" b="1" dirty="0">
                <a:solidFill>
                  <a:srgbClr val="FFFFFF"/>
                </a:solidFill>
                <a:latin typeface="Montserrat Bold"/>
                <a:ea typeface="Montserrat Bold"/>
                <a:cs typeface="Montserrat Bold"/>
                <a:sym typeface="Montserrat Bold"/>
              </a:rPr>
              <a:t>Withholding of payments under the contract until compliance is met</a:t>
            </a:r>
          </a:p>
          <a:p>
            <a:pPr algn="l">
              <a:lnSpc>
                <a:spcPts val="3025"/>
              </a:lnSpc>
              <a:buSzPct val="360000"/>
            </a:pPr>
            <a:endParaRPr lang="en-US" sz="2500" b="1" dirty="0">
              <a:solidFill>
                <a:srgbClr val="FFFFFF"/>
              </a:solidFill>
              <a:latin typeface="Montserrat Bold"/>
              <a:ea typeface="Montserrat Bold"/>
              <a:cs typeface="Montserrat Bold"/>
              <a:sym typeface="Montserrat Bold"/>
            </a:endParaRPr>
          </a:p>
          <a:p>
            <a:pPr marL="269875" lvl="1" algn="l">
              <a:lnSpc>
                <a:spcPts val="3025"/>
              </a:lnSpc>
              <a:buSzPct val="360000"/>
            </a:pPr>
            <a:r>
              <a:rPr lang="en-US" sz="2500" b="1" dirty="0">
                <a:solidFill>
                  <a:srgbClr val="FFFFFF"/>
                </a:solidFill>
                <a:latin typeface="Montserrat Bold"/>
                <a:ea typeface="Montserrat Bold"/>
                <a:cs typeface="Montserrat Bold"/>
                <a:sym typeface="Montserrat Bold"/>
              </a:rPr>
              <a:t>Cancellation, termination, or suspension of the contract, in whole or in part</a:t>
            </a:r>
          </a:p>
          <a:p>
            <a:pPr algn="l">
              <a:lnSpc>
                <a:spcPts val="3025"/>
              </a:lnSpc>
            </a:pPr>
            <a:endParaRPr lang="en-US" sz="2500" b="1" spc="-110" dirty="0">
              <a:solidFill>
                <a:srgbClr val="FFFFFF"/>
              </a:solidFill>
              <a:latin typeface="Montserrat Bold"/>
              <a:ea typeface="Montserrat Bold"/>
              <a:cs typeface="Montserrat Bold"/>
              <a:sym typeface="Montserrat Bold"/>
            </a:endParaRPr>
          </a:p>
        </p:txBody>
      </p:sp>
      <p:sp>
        <p:nvSpPr>
          <p:cNvPr id="10" name="Flowchart: Connector 9">
            <a:extLst>
              <a:ext uri="{FF2B5EF4-FFF2-40B4-BE49-F238E27FC236}">
                <a16:creationId xmlns:a16="http://schemas.microsoft.com/office/drawing/2014/main" id="{461BDD2D-143E-C6DE-E162-DC02E7DC4F93}"/>
              </a:ext>
            </a:extLst>
          </p:cNvPr>
          <p:cNvSpPr/>
          <p:nvPr/>
        </p:nvSpPr>
        <p:spPr>
          <a:xfrm>
            <a:off x="1895296" y="4563829"/>
            <a:ext cx="259657" cy="245790"/>
          </a:xfrm>
          <a:prstGeom prst="flowChartConnector">
            <a:avLst/>
          </a:prstGeom>
          <a:solidFill>
            <a:schemeClr val="bg1"/>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F76F5837-136D-7C88-E518-DF6FD3F6A072}"/>
              </a:ext>
            </a:extLst>
          </p:cNvPr>
          <p:cNvSpPr/>
          <p:nvPr/>
        </p:nvSpPr>
        <p:spPr>
          <a:xfrm>
            <a:off x="1917950" y="5410704"/>
            <a:ext cx="259657" cy="245790"/>
          </a:xfrm>
          <a:prstGeom prst="flowChartConnector">
            <a:avLst/>
          </a:prstGeom>
          <a:solidFill>
            <a:schemeClr val="bg1"/>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23185" y="-2573255"/>
            <a:ext cx="5246370" cy="5246370"/>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6" name="AutoShape 6"/>
          <p:cNvSpPr/>
          <p:nvPr/>
        </p:nvSpPr>
        <p:spPr>
          <a:xfrm>
            <a:off x="3048000" y="3605936"/>
            <a:ext cx="11789615" cy="2741433"/>
          </a:xfrm>
          <a:prstGeom prst="rect">
            <a:avLst/>
          </a:prstGeom>
          <a:solidFill>
            <a:srgbClr val="7689A5"/>
          </a:solidFill>
        </p:spPr>
        <p:txBody>
          <a:bodyPr/>
          <a:lstStyle/>
          <a:p>
            <a:endParaRPr lang="en-US"/>
          </a:p>
        </p:txBody>
      </p:sp>
      <p:sp>
        <p:nvSpPr>
          <p:cNvPr id="7" name="AutoShape 7"/>
          <p:cNvSpPr/>
          <p:nvPr/>
        </p:nvSpPr>
        <p:spPr>
          <a:xfrm>
            <a:off x="59336" y="1028700"/>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8" name="Freeform 8"/>
          <p:cNvSpPr/>
          <p:nvPr/>
        </p:nvSpPr>
        <p:spPr>
          <a:xfrm>
            <a:off x="6001" y="862893"/>
            <a:ext cx="1326457" cy="331614"/>
          </a:xfrm>
          <a:custGeom>
            <a:avLst/>
            <a:gdLst/>
            <a:ahLst/>
            <a:cxnLst/>
            <a:rect l="l" t="t" r="r" b="b"/>
            <a:pathLst>
              <a:path w="1326457" h="331614">
                <a:moveTo>
                  <a:pt x="0" y="0"/>
                </a:moveTo>
                <a:lnTo>
                  <a:pt x="1326457" y="0"/>
                </a:lnTo>
                <a:lnTo>
                  <a:pt x="1326457" y="331615"/>
                </a:lnTo>
                <a:lnTo>
                  <a:pt x="0" y="331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11"/>
          <p:cNvSpPr txBox="1"/>
          <p:nvPr/>
        </p:nvSpPr>
        <p:spPr>
          <a:xfrm>
            <a:off x="2819400" y="2177890"/>
            <a:ext cx="3086100" cy="3086100"/>
          </a:xfrm>
          <a:prstGeom prst="rect">
            <a:avLst/>
          </a:prstGeom>
        </p:spPr>
        <p:txBody>
          <a:bodyPr lIns="50800" tIns="50800" rIns="50800" bIns="50800" rtlCol="0" anchor="ctr"/>
          <a:lstStyle/>
          <a:p>
            <a:pPr algn="ctr">
              <a:lnSpc>
                <a:spcPts val="3025"/>
              </a:lnSpc>
            </a:pPr>
            <a:endParaRPr/>
          </a:p>
        </p:txBody>
      </p:sp>
      <p:sp>
        <p:nvSpPr>
          <p:cNvPr id="13" name="TextBox 13"/>
          <p:cNvSpPr txBox="1"/>
          <p:nvPr/>
        </p:nvSpPr>
        <p:spPr>
          <a:xfrm>
            <a:off x="3265907" y="3953198"/>
            <a:ext cx="11353800" cy="2046907"/>
          </a:xfrm>
          <a:prstGeom prst="rect">
            <a:avLst/>
          </a:prstGeom>
        </p:spPr>
        <p:txBody>
          <a:bodyPr wrap="square" lIns="0" tIns="0" rIns="0" bIns="0" rtlCol="0" anchor="t">
            <a:spAutoFit/>
          </a:bodyPr>
          <a:lstStyle/>
          <a:p>
            <a:pPr algn="l">
              <a:lnSpc>
                <a:spcPts val="5444"/>
              </a:lnSpc>
              <a:spcBef>
                <a:spcPct val="0"/>
              </a:spcBef>
            </a:pPr>
            <a:r>
              <a:rPr lang="en-US" sz="4499" spc="-197" dirty="0">
                <a:solidFill>
                  <a:srgbClr val="FFFFFF"/>
                </a:solidFill>
                <a:effectLst>
                  <a:outerShdw blurRad="38100" dist="38100" dir="2700000" algn="tl">
                    <a:srgbClr val="000000">
                      <a:alpha val="43137"/>
                    </a:srgbClr>
                  </a:outerShdw>
                </a:effectLst>
                <a:latin typeface="Montserrat"/>
                <a:ea typeface="Montserrat"/>
                <a:cs typeface="Montserrat"/>
                <a:sym typeface="Montserrat"/>
              </a:rPr>
              <a:t>The following slides contain the U.S. Department of Justice’s videos for optional learning: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18288001" cy="4940802"/>
          </a:xfrm>
          <a:prstGeom prst="rect">
            <a:avLst/>
          </a:prstGeom>
          <a:solidFill>
            <a:srgbClr val="7689A5"/>
          </a:solidFill>
        </p:spPr>
        <p:txBody>
          <a:bodyPr/>
          <a:lstStyle/>
          <a:p>
            <a:endParaRPr lang="en-US"/>
          </a:p>
        </p:txBody>
      </p:sp>
      <p:grpSp>
        <p:nvGrpSpPr>
          <p:cNvPr id="3" name="Group 3"/>
          <p:cNvGrpSpPr/>
          <p:nvPr/>
        </p:nvGrpSpPr>
        <p:grpSpPr>
          <a:xfrm>
            <a:off x="13106400" y="953854"/>
            <a:ext cx="1675021" cy="1675021"/>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647A"/>
            </a:solidFill>
          </p:spPr>
          <p:txBody>
            <a:bodyPr/>
            <a:lstStyle/>
            <a:p>
              <a:endParaRPr lang="en-US" dirty="0"/>
            </a:p>
          </p:txBody>
        </p:sp>
      </p:grpSp>
      <p:sp>
        <p:nvSpPr>
          <p:cNvPr id="5" name="TextBox 5"/>
          <p:cNvSpPr txBox="1"/>
          <p:nvPr/>
        </p:nvSpPr>
        <p:spPr>
          <a:xfrm>
            <a:off x="3352800" y="1050550"/>
            <a:ext cx="12068735" cy="1170642"/>
          </a:xfrm>
          <a:prstGeom prst="rect">
            <a:avLst/>
          </a:prstGeom>
        </p:spPr>
        <p:txBody>
          <a:bodyPr lIns="0" tIns="0" rIns="0" bIns="0" rtlCol="0" anchor="t">
            <a:spAutoFit/>
          </a:bodyPr>
          <a:lstStyle/>
          <a:p>
            <a:pPr algn="l">
              <a:lnSpc>
                <a:spcPts val="4561"/>
              </a:lnSpc>
            </a:pPr>
            <a:r>
              <a:rPr lang="en-US" sz="4607"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Understanding and Abiding by</a:t>
            </a:r>
          </a:p>
          <a:p>
            <a:pPr algn="l">
              <a:lnSpc>
                <a:spcPts val="4561"/>
              </a:lnSpc>
            </a:pPr>
            <a:r>
              <a:rPr lang="en-US" sz="4607"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Title VI of the Civil Rights Act of 1964</a:t>
            </a:r>
          </a:p>
        </p:txBody>
      </p:sp>
      <p:sp>
        <p:nvSpPr>
          <p:cNvPr id="6" name="AutoShape 6"/>
          <p:cNvSpPr/>
          <p:nvPr/>
        </p:nvSpPr>
        <p:spPr>
          <a:xfrm>
            <a:off x="0" y="9410700"/>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7" name="Freeform 7"/>
          <p:cNvSpPr/>
          <p:nvPr/>
        </p:nvSpPr>
        <p:spPr>
          <a:xfrm>
            <a:off x="-1" y="9222361"/>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15134878" y="8191500"/>
            <a:ext cx="3153123" cy="2095500"/>
            <a:chOff x="241550" y="61745"/>
            <a:chExt cx="1150268" cy="764444"/>
          </a:xfrm>
        </p:grpSpPr>
        <p:sp>
          <p:nvSpPr>
            <p:cNvPr id="9" name="Freeform 9"/>
            <p:cNvSpPr/>
            <p:nvPr/>
          </p:nvSpPr>
          <p:spPr>
            <a:xfrm>
              <a:off x="241550" y="61745"/>
              <a:ext cx="1150268" cy="764444"/>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pic>
        <p:nvPicPr>
          <p:cNvPr id="12" name="Online Media 11" title="Background and Purpose">
            <a:hlinkClick r:id="" action="ppaction://media"/>
            <a:extLst>
              <a:ext uri="{FF2B5EF4-FFF2-40B4-BE49-F238E27FC236}">
                <a16:creationId xmlns:a16="http://schemas.microsoft.com/office/drawing/2014/main" id="{CF41D3EB-EAFD-0512-495D-AC4CCE56A6EA}"/>
              </a:ext>
            </a:extLst>
          </p:cNvPr>
          <p:cNvPicPr>
            <a:picLocks noRot="1" noChangeAspect="1"/>
          </p:cNvPicPr>
          <p:nvPr>
            <a:videoFile r:link="rId1"/>
          </p:nvPr>
        </p:nvPicPr>
        <p:blipFill>
          <a:blip r:embed="rId5"/>
          <a:stretch>
            <a:fillRect/>
          </a:stretch>
        </p:blipFill>
        <p:spPr>
          <a:xfrm>
            <a:off x="4606636" y="3443870"/>
            <a:ext cx="9390782" cy="5305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5777737" cy="10287000"/>
          </a:xfrm>
          <a:prstGeom prst="rect">
            <a:avLst/>
          </a:prstGeom>
          <a:solidFill>
            <a:srgbClr val="7689A5"/>
          </a:solidFill>
        </p:spPr>
        <p:txBody>
          <a:bodyPr/>
          <a:lstStyle/>
          <a:p>
            <a:endParaRPr lang="en-US"/>
          </a:p>
        </p:txBody>
      </p:sp>
      <p:grpSp>
        <p:nvGrpSpPr>
          <p:cNvPr id="3" name="Group 3"/>
          <p:cNvGrpSpPr/>
          <p:nvPr/>
        </p:nvGrpSpPr>
        <p:grpSpPr>
          <a:xfrm>
            <a:off x="247963" y="4980808"/>
            <a:ext cx="2537389" cy="2537389"/>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647A"/>
            </a:solidFill>
          </p:spPr>
          <p:txBody>
            <a:bodyPr/>
            <a:lstStyle/>
            <a:p>
              <a:endParaRPr lang="en-US"/>
            </a:p>
          </p:txBody>
        </p:sp>
      </p:grpSp>
      <p:grpSp>
        <p:nvGrpSpPr>
          <p:cNvPr id="5" name="Group 5"/>
          <p:cNvGrpSpPr/>
          <p:nvPr/>
        </p:nvGrpSpPr>
        <p:grpSpPr>
          <a:xfrm>
            <a:off x="-1" y="-2"/>
            <a:ext cx="3210761" cy="3338959"/>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grpSp>
        <p:nvGrpSpPr>
          <p:cNvPr id="7" name="Group 7"/>
          <p:cNvGrpSpPr/>
          <p:nvPr/>
        </p:nvGrpSpPr>
        <p:grpSpPr>
          <a:xfrm>
            <a:off x="15229143" y="7710648"/>
            <a:ext cx="3031425" cy="2779025"/>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9" name="TextBox 9"/>
          <p:cNvSpPr txBox="1"/>
          <p:nvPr/>
        </p:nvSpPr>
        <p:spPr>
          <a:xfrm>
            <a:off x="8045251" y="3743076"/>
            <a:ext cx="5093986" cy="488315"/>
          </a:xfrm>
          <a:prstGeom prst="rect">
            <a:avLst/>
          </a:prstGeom>
        </p:spPr>
        <p:txBody>
          <a:bodyPr lIns="0" tIns="0" rIns="0" bIns="0" rtlCol="0" anchor="t">
            <a:spAutoFit/>
          </a:bodyPr>
          <a:lstStyle/>
          <a:p>
            <a:pPr algn="just">
              <a:lnSpc>
                <a:spcPts val="4060"/>
              </a:lnSpc>
            </a:pPr>
            <a:r>
              <a:rPr lang="en-US" sz="2900" b="1" spc="-179" dirty="0">
                <a:solidFill>
                  <a:srgbClr val="4C647A"/>
                </a:solidFill>
                <a:latin typeface="Montserrat Bold"/>
                <a:ea typeface="Montserrat Bold"/>
                <a:cs typeface="Montserrat Bold"/>
                <a:sym typeface="Montserrat Bold"/>
              </a:rPr>
              <a:t>The  law  states:</a:t>
            </a:r>
          </a:p>
        </p:txBody>
      </p:sp>
      <p:sp>
        <p:nvSpPr>
          <p:cNvPr id="10" name="AutoShape 10"/>
          <p:cNvSpPr/>
          <p:nvPr/>
        </p:nvSpPr>
        <p:spPr>
          <a:xfrm>
            <a:off x="0" y="9486900"/>
            <a:ext cx="10908417" cy="0"/>
          </a:xfrm>
          <a:prstGeom prst="line">
            <a:avLst/>
          </a:prstGeom>
          <a:ln w="19050" cap="rnd">
            <a:solidFill>
              <a:srgbClr val="C7D0D8"/>
            </a:solidFill>
            <a:prstDash val="solid"/>
            <a:headEnd type="none" w="sm" len="sm"/>
            <a:tailEnd type="none" w="sm" len="sm"/>
          </a:ln>
        </p:spPr>
        <p:txBody>
          <a:bodyPr/>
          <a:lstStyle/>
          <a:p>
            <a:endParaRPr lang="en-US"/>
          </a:p>
        </p:txBody>
      </p:sp>
      <p:sp>
        <p:nvSpPr>
          <p:cNvPr id="11" name="Freeform 11"/>
          <p:cNvSpPr/>
          <p:nvPr/>
        </p:nvSpPr>
        <p:spPr>
          <a:xfrm>
            <a:off x="-2" y="9321093"/>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p:cNvGrpSpPr/>
          <p:nvPr/>
        </p:nvGrpSpPr>
        <p:grpSpPr>
          <a:xfrm>
            <a:off x="1066954" y="735854"/>
            <a:ext cx="6628804" cy="5840500"/>
            <a:chOff x="0" y="0"/>
            <a:chExt cx="8610618" cy="7557876"/>
          </a:xfrm>
        </p:grpSpPr>
        <p:pic>
          <p:nvPicPr>
            <p:cNvPr id="13" name="Picture 13"/>
            <p:cNvPicPr>
              <a:picLocks noChangeAspect="1"/>
            </p:cNvPicPr>
            <p:nvPr/>
          </p:nvPicPr>
          <p:blipFill>
            <a:blip r:embed="rId4"/>
            <a:srcRect l="12011" r="12011"/>
            <a:stretch>
              <a:fillRect/>
            </a:stretch>
          </p:blipFill>
          <p:spPr>
            <a:xfrm>
              <a:off x="0" y="0"/>
              <a:ext cx="8610618" cy="7557876"/>
            </a:xfrm>
            <a:prstGeom prst="rect">
              <a:avLst/>
            </a:prstGeom>
            <a:ln>
              <a:noFill/>
            </a:ln>
            <a:effectLst>
              <a:outerShdw blurRad="292100" dist="139700" dir="2700000" algn="tl" rotWithShape="0">
                <a:srgbClr val="333333">
                  <a:alpha val="65000"/>
                </a:srgbClr>
              </a:outerShdw>
            </a:effectLst>
          </p:spPr>
        </p:pic>
      </p:grpSp>
      <p:sp>
        <p:nvSpPr>
          <p:cNvPr id="14" name="TextBox 14"/>
          <p:cNvSpPr txBox="1"/>
          <p:nvPr/>
        </p:nvSpPr>
        <p:spPr>
          <a:xfrm>
            <a:off x="8041942" y="1731121"/>
            <a:ext cx="9644476" cy="740302"/>
          </a:xfrm>
          <a:prstGeom prst="rect">
            <a:avLst/>
          </a:prstGeom>
        </p:spPr>
        <p:txBody>
          <a:bodyPr lIns="0" tIns="0" rIns="0" bIns="0" rtlCol="0" anchor="t">
            <a:spAutoFit/>
          </a:bodyPr>
          <a:lstStyle/>
          <a:p>
            <a:pPr algn="l">
              <a:lnSpc>
                <a:spcPts val="5558"/>
              </a:lnSpc>
            </a:pPr>
            <a:r>
              <a:rPr lang="en-US" sz="5614" b="1"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Title VI is a Federal Law</a:t>
            </a:r>
          </a:p>
        </p:txBody>
      </p:sp>
      <p:sp>
        <p:nvSpPr>
          <p:cNvPr id="15" name="TextBox 15"/>
          <p:cNvSpPr txBox="1"/>
          <p:nvPr/>
        </p:nvSpPr>
        <p:spPr>
          <a:xfrm>
            <a:off x="8041942" y="2901371"/>
            <a:ext cx="10031159" cy="371897"/>
          </a:xfrm>
          <a:prstGeom prst="rect">
            <a:avLst/>
          </a:prstGeom>
        </p:spPr>
        <p:txBody>
          <a:bodyPr wrap="square" lIns="0" tIns="0" rIns="0" bIns="0" rtlCol="0" anchor="t">
            <a:spAutoFit/>
          </a:bodyPr>
          <a:lstStyle/>
          <a:p>
            <a:pPr algn="l">
              <a:lnSpc>
                <a:spcPts val="2896"/>
              </a:lnSpc>
            </a:pPr>
            <a:r>
              <a:rPr lang="en-US" sz="2900" spc="-150"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Title VI of the Civil Rights Act of 1964 (42 U. S.C. 2000d et seq.)</a:t>
            </a:r>
          </a:p>
        </p:txBody>
      </p:sp>
      <p:sp>
        <p:nvSpPr>
          <p:cNvPr id="16" name="TextBox 16"/>
          <p:cNvSpPr txBox="1"/>
          <p:nvPr/>
        </p:nvSpPr>
        <p:spPr>
          <a:xfrm>
            <a:off x="8041942" y="4701199"/>
            <a:ext cx="9191620" cy="2672719"/>
          </a:xfrm>
          <a:prstGeom prst="rect">
            <a:avLst/>
          </a:prstGeom>
        </p:spPr>
        <p:txBody>
          <a:bodyPr wrap="square" lIns="0" tIns="0" rIns="0" bIns="0" rtlCol="0" anchor="t">
            <a:spAutoFit/>
          </a:bodyPr>
          <a:lstStyle/>
          <a:p>
            <a:pPr algn="l">
              <a:lnSpc>
                <a:spcPts val="3508"/>
              </a:lnSpc>
            </a:pPr>
            <a:r>
              <a:rPr lang="en-US" sz="2899" spc="-127" dirty="0">
                <a:solidFill>
                  <a:srgbClr val="545454"/>
                </a:solidFill>
                <a:latin typeface="Montserrat"/>
                <a:ea typeface="Montserrat"/>
                <a:cs typeface="Montserrat"/>
                <a:sym typeface="Montserrat"/>
              </a:rPr>
              <a:t>“No person in the United States shall, on the grounds of race, color, or national origin, be excluded from participation in, be denied the benefits of, or be subjected to discrimination under any program or activity receiving federal financial assistance.” </a:t>
            </a:r>
          </a:p>
          <a:p>
            <a:pPr algn="l">
              <a:lnSpc>
                <a:spcPts val="3508"/>
              </a:lnSpc>
            </a:pPr>
            <a:endParaRPr lang="en-US" sz="2899" spc="-127" dirty="0">
              <a:solidFill>
                <a:srgbClr val="545454"/>
              </a:solidFill>
              <a:latin typeface="Montserrat"/>
              <a:ea typeface="Montserrat"/>
              <a:cs typeface="Montserrat"/>
              <a:sym typeface="Montserr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 y="0"/>
            <a:ext cx="18288001" cy="4662190"/>
          </a:xfrm>
          <a:prstGeom prst="rect">
            <a:avLst/>
          </a:prstGeom>
          <a:solidFill>
            <a:srgbClr val="7689A5"/>
          </a:solidFill>
        </p:spPr>
        <p:txBody>
          <a:bodyPr/>
          <a:lstStyle/>
          <a:p>
            <a:endParaRPr lang="en-US"/>
          </a:p>
        </p:txBody>
      </p:sp>
      <p:grpSp>
        <p:nvGrpSpPr>
          <p:cNvPr id="3" name="Group 3"/>
          <p:cNvGrpSpPr/>
          <p:nvPr/>
        </p:nvGrpSpPr>
        <p:grpSpPr>
          <a:xfrm>
            <a:off x="13575526" y="1095832"/>
            <a:ext cx="1794426" cy="1794426"/>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647A"/>
            </a:solidFill>
          </p:spPr>
          <p:txBody>
            <a:bodyPr/>
            <a:lstStyle/>
            <a:p>
              <a:endParaRPr lang="en-US"/>
            </a:p>
          </p:txBody>
        </p:sp>
      </p:grpSp>
      <p:sp>
        <p:nvSpPr>
          <p:cNvPr id="5" name="AutoShape 5"/>
          <p:cNvSpPr/>
          <p:nvPr/>
        </p:nvSpPr>
        <p:spPr>
          <a:xfrm>
            <a:off x="-1" y="9410700"/>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6" name="Freeform 6"/>
          <p:cNvSpPr/>
          <p:nvPr/>
        </p:nvSpPr>
        <p:spPr>
          <a:xfrm>
            <a:off x="-1" y="9244893"/>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p:nvPr/>
        </p:nvGrpSpPr>
        <p:grpSpPr>
          <a:xfrm>
            <a:off x="14472739" y="8022244"/>
            <a:ext cx="5246370" cy="5246370"/>
            <a:chOff x="0" y="0"/>
            <a:chExt cx="1913890" cy="1913890"/>
          </a:xfrm>
        </p:grpSpPr>
        <p:sp>
          <p:nvSpPr>
            <p:cNvPr id="8" name="Freeform 8"/>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10" name="TextBox 10"/>
          <p:cNvSpPr txBox="1"/>
          <p:nvPr/>
        </p:nvSpPr>
        <p:spPr>
          <a:xfrm>
            <a:off x="2912153" y="1014360"/>
            <a:ext cx="12692293" cy="1360761"/>
          </a:xfrm>
          <a:prstGeom prst="rect">
            <a:avLst/>
          </a:prstGeom>
        </p:spPr>
        <p:txBody>
          <a:bodyPr lIns="0" tIns="0" rIns="0" bIns="0" rtlCol="0" anchor="t">
            <a:spAutoFit/>
          </a:bodyPr>
          <a:lstStyle/>
          <a:p>
            <a:pPr algn="l">
              <a:lnSpc>
                <a:spcPts val="5452"/>
              </a:lnSpc>
            </a:pPr>
            <a:r>
              <a:rPr lang="en-US" sz="5507"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Providing Meaning Access </a:t>
            </a:r>
          </a:p>
          <a:p>
            <a:pPr algn="l">
              <a:lnSpc>
                <a:spcPts val="5056"/>
              </a:lnSpc>
            </a:pPr>
            <a:r>
              <a:rPr lang="en-US" sz="5107" b="1" dirty="0">
                <a:solidFill>
                  <a:srgbClr val="FFFFFF"/>
                </a:solidFill>
                <a:effectLst>
                  <a:outerShdw blurRad="38100" dist="38100" dir="2700000" algn="tl">
                    <a:srgbClr val="000000">
                      <a:alpha val="43137"/>
                    </a:srgbClr>
                  </a:outerShdw>
                </a:effectLst>
                <a:latin typeface="Montserrat Bold"/>
                <a:ea typeface="Montserrat Bold"/>
                <a:cs typeface="Montserrat Bold"/>
                <a:sym typeface="Montserrat Bold"/>
              </a:rPr>
              <a:t>for Limited English Proficiency (LEP) </a:t>
            </a:r>
          </a:p>
        </p:txBody>
      </p:sp>
      <p:pic>
        <p:nvPicPr>
          <p:cNvPr id="12" name="Online Media 11" title="Providing Meaningful Access for Limited English Proficient Individuals">
            <a:hlinkClick r:id="" action="ppaction://media"/>
            <a:extLst>
              <a:ext uri="{FF2B5EF4-FFF2-40B4-BE49-F238E27FC236}">
                <a16:creationId xmlns:a16="http://schemas.microsoft.com/office/drawing/2014/main" id="{5C5997AC-BBB5-17E3-1AB4-B9DAB9C7FF94}"/>
              </a:ext>
            </a:extLst>
          </p:cNvPr>
          <p:cNvPicPr>
            <a:picLocks noRot="1" noChangeAspect="1"/>
          </p:cNvPicPr>
          <p:nvPr>
            <a:videoFile r:link="rId1"/>
          </p:nvPr>
        </p:nvPicPr>
        <p:blipFill>
          <a:blip r:embed="rId5"/>
          <a:stretch>
            <a:fillRect/>
          </a:stretch>
        </p:blipFill>
        <p:spPr>
          <a:xfrm>
            <a:off x="4572000" y="3429000"/>
            <a:ext cx="9188064" cy="54292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5244"/>
            <a:ext cx="4980867" cy="10287001"/>
          </a:xfrm>
          <a:prstGeom prst="rect">
            <a:avLst/>
          </a:prstGeom>
          <a:solidFill>
            <a:schemeClr val="bg1">
              <a:lumMod val="95000"/>
            </a:schemeClr>
          </a:solidFill>
        </p:spPr>
        <p:txBody>
          <a:bodyPr/>
          <a:lstStyle/>
          <a:p>
            <a:endParaRPr lang="en-US"/>
          </a:p>
        </p:txBody>
      </p:sp>
      <p:grpSp>
        <p:nvGrpSpPr>
          <p:cNvPr id="3" name="Group 3"/>
          <p:cNvGrpSpPr/>
          <p:nvPr/>
        </p:nvGrpSpPr>
        <p:grpSpPr>
          <a:xfrm>
            <a:off x="1600200" y="2256956"/>
            <a:ext cx="2156389" cy="1945759"/>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4C647A"/>
            </a:solidFill>
          </p:spPr>
          <p:txBody>
            <a:bodyPr/>
            <a:lstStyle/>
            <a:p>
              <a:endParaRPr lang="en-US"/>
            </a:p>
          </p:txBody>
        </p:sp>
      </p:grpSp>
      <p:sp>
        <p:nvSpPr>
          <p:cNvPr id="7" name="AutoShape 7"/>
          <p:cNvSpPr/>
          <p:nvPr/>
        </p:nvSpPr>
        <p:spPr>
          <a:xfrm>
            <a:off x="0" y="9410700"/>
            <a:ext cx="10908417" cy="0"/>
          </a:xfrm>
          <a:prstGeom prst="line">
            <a:avLst/>
          </a:prstGeom>
          <a:ln w="19050" cap="rnd">
            <a:solidFill>
              <a:srgbClr val="C7D0D8"/>
            </a:solidFill>
            <a:prstDash val="solid"/>
            <a:headEnd type="none" w="sm" len="sm"/>
            <a:tailEnd type="none" w="sm" len="sm"/>
          </a:ln>
        </p:spPr>
        <p:txBody>
          <a:bodyPr/>
          <a:lstStyle/>
          <a:p>
            <a:endParaRPr lang="en-US"/>
          </a:p>
        </p:txBody>
      </p:sp>
      <p:sp>
        <p:nvSpPr>
          <p:cNvPr id="8" name="Freeform 8"/>
          <p:cNvSpPr/>
          <p:nvPr/>
        </p:nvSpPr>
        <p:spPr>
          <a:xfrm>
            <a:off x="0" y="9244893"/>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15240001" y="15244"/>
            <a:ext cx="3048000" cy="2682528"/>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11" name="TextBox 11"/>
          <p:cNvSpPr txBox="1"/>
          <p:nvPr/>
        </p:nvSpPr>
        <p:spPr>
          <a:xfrm>
            <a:off x="903603" y="941833"/>
            <a:ext cx="10744200" cy="437492"/>
          </a:xfrm>
          <a:prstGeom prst="rect">
            <a:avLst/>
          </a:prstGeom>
        </p:spPr>
        <p:txBody>
          <a:bodyPr wrap="square" lIns="0" tIns="0" rIns="0" bIns="0" rtlCol="0" anchor="t">
            <a:spAutoFit/>
          </a:bodyPr>
          <a:lstStyle/>
          <a:p>
            <a:pPr>
              <a:lnSpc>
                <a:spcPts val="3416"/>
              </a:lnSpc>
            </a:pPr>
            <a:r>
              <a:rPr lang="en-US" sz="3486" spc="-69" dirty="0">
                <a:solidFill>
                  <a:srgbClr val="4C647A"/>
                </a:solidFill>
                <a:effectLst>
                  <a:outerShdw blurRad="38100" dist="38100" dir="2700000" algn="tl">
                    <a:srgbClr val="000000">
                      <a:alpha val="43137"/>
                    </a:srgbClr>
                  </a:outerShdw>
                </a:effectLst>
                <a:latin typeface="Montserrat"/>
                <a:ea typeface="Montserrat"/>
                <a:cs typeface="Montserrat"/>
                <a:sym typeface="Montserrat"/>
              </a:rPr>
              <a:t>Title VI Program Staff &amp; Contact Information</a:t>
            </a:r>
          </a:p>
        </p:txBody>
      </p:sp>
      <p:sp>
        <p:nvSpPr>
          <p:cNvPr id="12" name="TextBox 12"/>
          <p:cNvSpPr txBox="1"/>
          <p:nvPr/>
        </p:nvSpPr>
        <p:spPr>
          <a:xfrm>
            <a:off x="5017937" y="2852380"/>
            <a:ext cx="10398988" cy="2774799"/>
          </a:xfrm>
          <a:prstGeom prst="rect">
            <a:avLst/>
          </a:prstGeom>
        </p:spPr>
        <p:txBody>
          <a:bodyPr wrap="square" lIns="0" tIns="0" rIns="0" bIns="0" rtlCol="0" anchor="t">
            <a:spAutoFit/>
          </a:bodyPr>
          <a:lstStyle/>
          <a:p>
            <a:pPr algn="l">
              <a:lnSpc>
                <a:spcPts val="2373"/>
              </a:lnSpc>
            </a:pPr>
            <a:r>
              <a:rPr lang="en-US" sz="2579" b="1" dirty="0">
                <a:solidFill>
                  <a:srgbClr val="545454"/>
                </a:solidFill>
                <a:effectLst>
                  <a:outerShdw blurRad="38100" dist="38100" dir="2700000" algn="tl">
                    <a:srgbClr val="000000">
                      <a:alpha val="43137"/>
                    </a:srgbClr>
                  </a:outerShdw>
                </a:effectLst>
                <a:latin typeface="Montserrat Semi-Bold"/>
                <a:ea typeface="Montserrat Semi-Bold"/>
                <a:cs typeface="Montserrat Semi-Bold"/>
                <a:sym typeface="Montserrat Semi-Bold"/>
              </a:rPr>
              <a:t>Jessica Starling, Civil Rights Division Director</a:t>
            </a:r>
          </a:p>
          <a:p>
            <a:pPr algn="l">
              <a:lnSpc>
                <a:spcPts val="2373"/>
              </a:lnSpc>
            </a:pPr>
            <a:endParaRPr lang="en-US" sz="2579" b="1" dirty="0">
              <a:solidFill>
                <a:srgbClr val="545454"/>
              </a:solidFill>
              <a:effectLst>
                <a:outerShdw blurRad="38100" dist="38100" dir="2700000" algn="tl">
                  <a:srgbClr val="000000">
                    <a:alpha val="43137"/>
                  </a:srgbClr>
                </a:outerShdw>
              </a:effectLst>
              <a:latin typeface="Montserrat Semi-Bold"/>
              <a:ea typeface="Montserrat Semi-Bold"/>
              <a:cs typeface="Montserrat Semi-Bold"/>
              <a:sym typeface="Montserrat Semi-Bold"/>
            </a:endParaRPr>
          </a:p>
          <a:p>
            <a:pPr algn="l">
              <a:lnSpc>
                <a:spcPts val="2373"/>
              </a:lnSpc>
            </a:pPr>
            <a:r>
              <a:rPr lang="en-US" sz="2579" b="1" dirty="0">
                <a:solidFill>
                  <a:srgbClr val="545454"/>
                </a:solidFill>
                <a:effectLst>
                  <a:outerShdw blurRad="38100" dist="38100" dir="2700000" algn="tl">
                    <a:srgbClr val="000000">
                      <a:alpha val="43137"/>
                    </a:srgbClr>
                  </a:outerShdw>
                </a:effectLst>
                <a:latin typeface="Montserrat Semi-Bold"/>
                <a:ea typeface="Montserrat Semi-Bold"/>
                <a:cs typeface="Montserrat Semi-Bold"/>
                <a:sym typeface="Montserrat Semi-Bold"/>
              </a:rPr>
              <a:t>Cynthia Howard, Title VI Program Director</a:t>
            </a:r>
          </a:p>
          <a:p>
            <a:pPr algn="l">
              <a:lnSpc>
                <a:spcPts val="2373"/>
              </a:lnSpc>
            </a:pPr>
            <a:endParaRPr lang="en-US" sz="2579" b="1" dirty="0">
              <a:solidFill>
                <a:srgbClr val="545454"/>
              </a:solidFill>
              <a:effectLst>
                <a:outerShdw blurRad="38100" dist="38100" dir="2700000" algn="tl">
                  <a:srgbClr val="000000">
                    <a:alpha val="43137"/>
                  </a:srgbClr>
                </a:outerShdw>
              </a:effectLst>
              <a:latin typeface="Montserrat Semi-Bold"/>
              <a:ea typeface="Montserrat Semi-Bold"/>
              <a:cs typeface="Montserrat Semi-Bold"/>
              <a:sym typeface="Montserrat Semi-Bold"/>
            </a:endParaRPr>
          </a:p>
          <a:p>
            <a:pPr algn="l">
              <a:lnSpc>
                <a:spcPts val="2373"/>
              </a:lnSpc>
            </a:pPr>
            <a:r>
              <a:rPr lang="en-US" sz="2579" b="1" dirty="0">
                <a:solidFill>
                  <a:srgbClr val="545454"/>
                </a:solidFill>
                <a:effectLst>
                  <a:outerShdw blurRad="38100" dist="38100" dir="2700000" algn="tl">
                    <a:srgbClr val="000000">
                      <a:alpha val="43137"/>
                    </a:srgbClr>
                  </a:outerShdw>
                </a:effectLst>
                <a:latin typeface="Montserrat Semi-Bold"/>
                <a:ea typeface="Montserrat Semi-Bold"/>
                <a:cs typeface="Montserrat Semi-Bold"/>
                <a:sym typeface="Montserrat Semi-Bold"/>
              </a:rPr>
              <a:t>Pamela Sharp, Title VI Specialist, Region 1 and Airports</a:t>
            </a:r>
          </a:p>
          <a:p>
            <a:pPr algn="l">
              <a:lnSpc>
                <a:spcPts val="2373"/>
              </a:lnSpc>
            </a:pPr>
            <a:endParaRPr lang="en-US" sz="2579" b="1" dirty="0">
              <a:solidFill>
                <a:srgbClr val="545454"/>
              </a:solidFill>
              <a:effectLst>
                <a:outerShdw blurRad="38100" dist="38100" dir="2700000" algn="tl">
                  <a:srgbClr val="000000">
                    <a:alpha val="43137"/>
                  </a:srgbClr>
                </a:outerShdw>
              </a:effectLst>
              <a:latin typeface="Montserrat Semi-Bold"/>
              <a:ea typeface="Montserrat Semi-Bold"/>
              <a:cs typeface="Montserrat Semi-Bold"/>
              <a:sym typeface="Montserrat Semi-Bold"/>
            </a:endParaRPr>
          </a:p>
          <a:p>
            <a:pPr algn="l">
              <a:lnSpc>
                <a:spcPts val="2373"/>
              </a:lnSpc>
            </a:pPr>
            <a:r>
              <a:rPr lang="en-US" sz="2579" b="1" dirty="0">
                <a:solidFill>
                  <a:srgbClr val="545454"/>
                </a:solidFill>
                <a:effectLst>
                  <a:outerShdw blurRad="38100" dist="38100" dir="2700000" algn="tl">
                    <a:srgbClr val="000000">
                      <a:alpha val="43137"/>
                    </a:srgbClr>
                  </a:outerShdw>
                </a:effectLst>
                <a:latin typeface="Montserrat Semi-Bold"/>
                <a:ea typeface="Montserrat Semi-Bold"/>
                <a:cs typeface="Montserrat Semi-Bold"/>
                <a:sym typeface="Montserrat Semi-Bold"/>
              </a:rPr>
              <a:t>James “Wes” White, Title VI Specialist, Regions 3 and 4</a:t>
            </a:r>
          </a:p>
          <a:p>
            <a:pPr algn="l">
              <a:lnSpc>
                <a:spcPts val="2373"/>
              </a:lnSpc>
            </a:pPr>
            <a:endParaRPr lang="en-US" sz="2579" b="1" dirty="0">
              <a:solidFill>
                <a:srgbClr val="545454"/>
              </a:solidFill>
              <a:effectLst>
                <a:outerShdw blurRad="38100" dist="38100" dir="2700000" algn="tl">
                  <a:srgbClr val="000000">
                    <a:alpha val="43137"/>
                  </a:srgbClr>
                </a:outerShdw>
              </a:effectLst>
              <a:latin typeface="Montserrat Semi-Bold"/>
              <a:ea typeface="Montserrat Semi-Bold"/>
              <a:cs typeface="Montserrat Semi-Bold"/>
              <a:sym typeface="Montserrat Semi-Bold"/>
            </a:endParaRPr>
          </a:p>
          <a:p>
            <a:pPr algn="l">
              <a:lnSpc>
                <a:spcPts val="2373"/>
              </a:lnSpc>
            </a:pPr>
            <a:r>
              <a:rPr lang="en-US" sz="2579" b="1" dirty="0">
                <a:solidFill>
                  <a:srgbClr val="545454"/>
                </a:solidFill>
                <a:effectLst>
                  <a:outerShdw blurRad="38100" dist="38100" dir="2700000" algn="tl">
                    <a:srgbClr val="000000">
                      <a:alpha val="43137"/>
                    </a:srgbClr>
                  </a:outerShdw>
                </a:effectLst>
                <a:latin typeface="Montserrat Semi-Bold"/>
                <a:ea typeface="Montserrat Semi-Bold"/>
                <a:cs typeface="Montserrat Semi-Bold"/>
                <a:sym typeface="Montserrat Semi-Bold"/>
              </a:rPr>
              <a:t>Robert Edwards, Title VI Specialist, Region 2 and Nonprofits</a:t>
            </a:r>
          </a:p>
        </p:txBody>
      </p:sp>
      <p:sp>
        <p:nvSpPr>
          <p:cNvPr id="13" name="TextBox 13">
            <a:hlinkClick r:id="rId4"/>
          </p:cNvPr>
          <p:cNvSpPr txBox="1"/>
          <p:nvPr/>
        </p:nvSpPr>
        <p:spPr>
          <a:xfrm>
            <a:off x="14325600" y="6941858"/>
            <a:ext cx="2924182" cy="384721"/>
          </a:xfrm>
          <a:prstGeom prst="rect">
            <a:avLst/>
          </a:prstGeom>
        </p:spPr>
        <p:txBody>
          <a:bodyPr lIns="0" tIns="0" rIns="0" bIns="0" rtlCol="0" anchor="t">
            <a:spAutoFit/>
          </a:bodyPr>
          <a:lstStyle/>
          <a:p>
            <a:pPr algn="ctr">
              <a:lnSpc>
                <a:spcPts val="3025"/>
              </a:lnSpc>
              <a:spcBef>
                <a:spcPct val="0"/>
              </a:spcBef>
            </a:pPr>
            <a:r>
              <a:rPr lang="en-US" sz="2500" spc="-110" dirty="0">
                <a:solidFill>
                  <a:srgbClr val="000000"/>
                </a:solidFill>
                <a:effectLst>
                  <a:outerShdw blurRad="38100" dist="38100" dir="2700000" algn="tl">
                    <a:srgbClr val="000000">
                      <a:alpha val="43137"/>
                    </a:srgbClr>
                  </a:outerShdw>
                </a:effectLst>
                <a:latin typeface="Montserrat"/>
                <a:sym typeface="Montserrat"/>
              </a:rPr>
              <a:t>Title </a:t>
            </a:r>
            <a:r>
              <a:rPr lang="en-US" sz="2500" spc="-110" dirty="0">
                <a:solidFill>
                  <a:srgbClr val="000000"/>
                </a:solidFill>
                <a:effectLst>
                  <a:outerShdw blurRad="38100" dist="38100" dir="2700000" algn="tl">
                    <a:srgbClr val="000000">
                      <a:alpha val="43137"/>
                    </a:srgbClr>
                  </a:outerShdw>
                </a:effectLst>
                <a:latin typeface="Montserrat"/>
                <a:sym typeface="Montserrat"/>
                <a:hlinkClick r:id="rId4" tooltip="https://www.tn.gov/tdot/civil-rights/title-vi-program.html">
                  <a:extLst>
                    <a:ext uri="{A12FA001-AC4F-418D-AE19-62706E023703}">
                      <ahyp:hlinkClr xmlns:ahyp="http://schemas.microsoft.com/office/drawing/2018/hyperlinkcolor" val="tx"/>
                    </a:ext>
                  </a:extLst>
                </a:hlinkClick>
              </a:rPr>
              <a:t>VI </a:t>
            </a:r>
            <a:r>
              <a:rPr lang="en-US" sz="2500" spc="-110" dirty="0">
                <a:solidFill>
                  <a:srgbClr val="000000"/>
                </a:solidFill>
                <a:effectLst>
                  <a:outerShdw blurRad="38100" dist="38100" dir="2700000" algn="tl">
                    <a:srgbClr val="000000">
                      <a:alpha val="43137"/>
                    </a:srgbClr>
                  </a:outerShdw>
                </a:effectLst>
                <a:latin typeface="Montserrat"/>
                <a:sym typeface="Montserrat"/>
              </a:rPr>
              <a:t>Website</a:t>
            </a:r>
          </a:p>
        </p:txBody>
      </p:sp>
      <p:sp>
        <p:nvSpPr>
          <p:cNvPr id="14" name="TextBox 14"/>
          <p:cNvSpPr txBox="1"/>
          <p:nvPr/>
        </p:nvSpPr>
        <p:spPr>
          <a:xfrm>
            <a:off x="4980867" y="6947209"/>
            <a:ext cx="2826246" cy="384721"/>
          </a:xfrm>
          <a:prstGeom prst="rect">
            <a:avLst/>
          </a:prstGeom>
        </p:spPr>
        <p:txBody>
          <a:bodyPr lIns="0" tIns="0" rIns="0" bIns="0" rtlCol="0" anchor="t">
            <a:spAutoFit/>
          </a:bodyPr>
          <a:lstStyle/>
          <a:p>
            <a:pPr algn="ctr">
              <a:lnSpc>
                <a:spcPts val="3025"/>
              </a:lnSpc>
              <a:spcBef>
                <a:spcPct val="0"/>
              </a:spcBef>
            </a:pPr>
            <a:r>
              <a:rPr lang="en-US" sz="2500" spc="-110" dirty="0">
                <a:solidFill>
                  <a:srgbClr val="000000"/>
                </a:solidFill>
                <a:effectLst>
                  <a:outerShdw blurRad="38100" dist="38100" dir="2700000" algn="tl">
                    <a:srgbClr val="000000">
                      <a:alpha val="43137"/>
                    </a:srgbClr>
                  </a:outerShdw>
                </a:effectLst>
                <a:latin typeface="Montserrat"/>
                <a:ea typeface="Montserrat"/>
                <a:cs typeface="Montserrat"/>
                <a:sym typeface="Montserrat"/>
              </a:rPr>
              <a:t>Phone: 615.741.3681 </a:t>
            </a:r>
          </a:p>
        </p:txBody>
      </p:sp>
      <p:sp>
        <p:nvSpPr>
          <p:cNvPr id="15" name="TextBox 15"/>
          <p:cNvSpPr txBox="1"/>
          <p:nvPr/>
        </p:nvSpPr>
        <p:spPr>
          <a:xfrm>
            <a:off x="9236755" y="6907873"/>
            <a:ext cx="4525198" cy="384721"/>
          </a:xfrm>
          <a:prstGeom prst="rect">
            <a:avLst/>
          </a:prstGeom>
        </p:spPr>
        <p:txBody>
          <a:bodyPr wrap="square" lIns="0" tIns="0" rIns="0" bIns="0" rtlCol="0" anchor="t">
            <a:spAutoFit/>
          </a:bodyPr>
          <a:lstStyle/>
          <a:p>
            <a:pPr algn="ctr">
              <a:lnSpc>
                <a:spcPts val="3025"/>
              </a:lnSpc>
              <a:spcBef>
                <a:spcPct val="0"/>
              </a:spcBef>
            </a:pPr>
            <a:r>
              <a:rPr lang="en-US" sz="2500" spc="-110" dirty="0">
                <a:solidFill>
                  <a:srgbClr val="000000"/>
                </a:solidFill>
                <a:effectLst>
                  <a:outerShdw blurRad="38100" dist="38100" dir="2700000" algn="tl">
                    <a:srgbClr val="000000">
                      <a:alpha val="43137"/>
                    </a:srgbClr>
                  </a:outerShdw>
                </a:effectLst>
                <a:latin typeface="Montserrat"/>
                <a:ea typeface="Montserrat"/>
                <a:cs typeface="Montserrat"/>
                <a:sym typeface="Montserrat"/>
              </a:rPr>
              <a:t>Toll Free: 1.888.370.3647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3989057"/>
            <a:ext cx="18288000" cy="6286500"/>
          </a:xfrm>
          <a:prstGeom prst="rect">
            <a:avLst/>
          </a:prstGeom>
          <a:solidFill>
            <a:srgbClr val="7689A5"/>
          </a:solidFill>
        </p:spPr>
        <p:txBody>
          <a:bodyPr/>
          <a:lstStyle/>
          <a:p>
            <a:endParaRPr lang="en-US"/>
          </a:p>
        </p:txBody>
      </p:sp>
      <p:grpSp>
        <p:nvGrpSpPr>
          <p:cNvPr id="3" name="Group 3"/>
          <p:cNvGrpSpPr/>
          <p:nvPr/>
        </p:nvGrpSpPr>
        <p:grpSpPr>
          <a:xfrm>
            <a:off x="6096" y="0"/>
            <a:ext cx="2927985" cy="2673115"/>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5" name="AutoShape 5"/>
          <p:cNvSpPr/>
          <p:nvPr/>
        </p:nvSpPr>
        <p:spPr>
          <a:xfrm>
            <a:off x="0" y="9632949"/>
            <a:ext cx="10908417" cy="0"/>
          </a:xfrm>
          <a:prstGeom prst="line">
            <a:avLst/>
          </a:prstGeom>
          <a:ln w="19050" cap="rnd">
            <a:solidFill>
              <a:srgbClr val="C7D0D8"/>
            </a:solidFill>
            <a:prstDash val="solid"/>
            <a:headEnd type="none" w="sm" len="sm"/>
            <a:tailEnd type="none" w="sm" len="sm"/>
          </a:ln>
        </p:spPr>
        <p:txBody>
          <a:bodyPr/>
          <a:lstStyle/>
          <a:p>
            <a:endParaRPr lang="en-US"/>
          </a:p>
        </p:txBody>
      </p:sp>
      <p:sp>
        <p:nvSpPr>
          <p:cNvPr id="6" name="Freeform 6"/>
          <p:cNvSpPr/>
          <p:nvPr/>
        </p:nvSpPr>
        <p:spPr>
          <a:xfrm>
            <a:off x="0" y="9467142"/>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9059015" y="7026850"/>
            <a:ext cx="210915" cy="210915"/>
            <a:chOff x="0" y="0"/>
            <a:chExt cx="6350000" cy="6350000"/>
          </a:xfrm>
        </p:grpSpPr>
        <p:sp>
          <p:nvSpPr>
            <p:cNvPr id="8" name="Freeform 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689A5"/>
            </a:solidFill>
          </p:spPr>
          <p:txBody>
            <a:bodyPr/>
            <a:lstStyle/>
            <a:p>
              <a:endParaRPr lang="en-US"/>
            </a:p>
          </p:txBody>
        </p:sp>
      </p:grpSp>
      <p:grpSp>
        <p:nvGrpSpPr>
          <p:cNvPr id="9" name="Group 9"/>
          <p:cNvGrpSpPr/>
          <p:nvPr/>
        </p:nvGrpSpPr>
        <p:grpSpPr>
          <a:xfrm>
            <a:off x="13358954" y="7026850"/>
            <a:ext cx="210915" cy="210915"/>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7689A5"/>
            </a:solidFill>
          </p:spPr>
          <p:txBody>
            <a:bodyPr/>
            <a:lstStyle/>
            <a:p>
              <a:endParaRPr lang="en-US"/>
            </a:p>
          </p:txBody>
        </p:sp>
      </p:grpSp>
      <p:sp>
        <p:nvSpPr>
          <p:cNvPr id="11" name="TextBox 11"/>
          <p:cNvSpPr txBox="1"/>
          <p:nvPr/>
        </p:nvSpPr>
        <p:spPr>
          <a:xfrm>
            <a:off x="4494195" y="2491355"/>
            <a:ext cx="9464724" cy="718145"/>
          </a:xfrm>
          <a:prstGeom prst="rect">
            <a:avLst/>
          </a:prstGeom>
        </p:spPr>
        <p:txBody>
          <a:bodyPr wrap="square" lIns="0" tIns="0" rIns="0" bIns="0" rtlCol="0" anchor="t">
            <a:spAutoFit/>
          </a:bodyPr>
          <a:lstStyle/>
          <a:p>
            <a:pPr algn="l">
              <a:lnSpc>
                <a:spcPts val="5558"/>
              </a:lnSpc>
            </a:pPr>
            <a:r>
              <a:rPr lang="en-US" sz="5614" b="1"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Training Objectives</a:t>
            </a:r>
          </a:p>
        </p:txBody>
      </p:sp>
      <p:sp>
        <p:nvSpPr>
          <p:cNvPr id="12" name="TextBox 12"/>
          <p:cNvSpPr txBox="1"/>
          <p:nvPr/>
        </p:nvSpPr>
        <p:spPr>
          <a:xfrm>
            <a:off x="9752097" y="6991709"/>
            <a:ext cx="2952463" cy="338347"/>
          </a:xfrm>
          <a:prstGeom prst="rect">
            <a:avLst/>
          </a:prstGeom>
        </p:spPr>
        <p:txBody>
          <a:bodyPr lIns="0" tIns="0" rIns="0" bIns="0" rtlCol="0" anchor="t">
            <a:spAutoFit/>
          </a:bodyPr>
          <a:lstStyle/>
          <a:p>
            <a:pPr algn="l">
              <a:lnSpc>
                <a:spcPts val="2599"/>
              </a:lnSpc>
            </a:pPr>
            <a:r>
              <a:rPr lang="en-US" sz="2625" b="1" spc="-249">
                <a:solidFill>
                  <a:srgbClr val="7689A5"/>
                </a:solidFill>
                <a:latin typeface="Montserrat Bold"/>
                <a:ea typeface="Montserrat Bold"/>
                <a:cs typeface="Montserrat Bold"/>
                <a:sym typeface="Montserrat Bold"/>
              </a:rPr>
              <a:t>FIRST REASON</a:t>
            </a:r>
          </a:p>
        </p:txBody>
      </p:sp>
      <p:sp>
        <p:nvSpPr>
          <p:cNvPr id="13" name="TextBox 13"/>
          <p:cNvSpPr txBox="1"/>
          <p:nvPr/>
        </p:nvSpPr>
        <p:spPr>
          <a:xfrm>
            <a:off x="13958919" y="6991709"/>
            <a:ext cx="3300381" cy="338347"/>
          </a:xfrm>
          <a:prstGeom prst="rect">
            <a:avLst/>
          </a:prstGeom>
        </p:spPr>
        <p:txBody>
          <a:bodyPr lIns="0" tIns="0" rIns="0" bIns="0" rtlCol="0" anchor="t">
            <a:spAutoFit/>
          </a:bodyPr>
          <a:lstStyle/>
          <a:p>
            <a:pPr algn="l">
              <a:lnSpc>
                <a:spcPts val="2599"/>
              </a:lnSpc>
            </a:pPr>
            <a:r>
              <a:rPr lang="en-US" sz="2625" b="1" spc="-249">
                <a:solidFill>
                  <a:srgbClr val="7689A5"/>
                </a:solidFill>
                <a:latin typeface="Montserrat Bold"/>
                <a:ea typeface="Montserrat Bold"/>
                <a:cs typeface="Montserrat Bold"/>
                <a:sym typeface="Montserrat Bold"/>
              </a:rPr>
              <a:t>SECOND REASON</a:t>
            </a:r>
          </a:p>
        </p:txBody>
      </p:sp>
      <p:sp>
        <p:nvSpPr>
          <p:cNvPr id="14" name="TextBox 14"/>
          <p:cNvSpPr txBox="1"/>
          <p:nvPr/>
        </p:nvSpPr>
        <p:spPr>
          <a:xfrm>
            <a:off x="2667000" y="5448300"/>
            <a:ext cx="13879347" cy="1723742"/>
          </a:xfrm>
          <a:prstGeom prst="rect">
            <a:avLst/>
          </a:prstGeom>
        </p:spPr>
        <p:txBody>
          <a:bodyPr lIns="0" tIns="0" rIns="0" bIns="0" rtlCol="0" anchor="t">
            <a:spAutoFit/>
          </a:bodyPr>
          <a:lstStyle/>
          <a:p>
            <a:pPr algn="l">
              <a:lnSpc>
                <a:spcPts val="3387"/>
              </a:lnSpc>
            </a:pPr>
            <a:r>
              <a:rPr lang="en-US" sz="2799" b="1" spc="-123" dirty="0">
                <a:solidFill>
                  <a:srgbClr val="FFFFFF"/>
                </a:solidFill>
                <a:latin typeface="Montserrat Bold"/>
                <a:ea typeface="Montserrat Bold"/>
                <a:cs typeface="Montserrat Bold"/>
                <a:sym typeface="Montserrat Bold"/>
              </a:rPr>
              <a:t>To ensure all management staff, subrecipients, contractees, and service beneficiaries are aware of the provisions of Title VI of the Civil Rights Act of 1964, and that the minimum requirements of its rules, laws, and regulations are met.</a:t>
            </a:r>
          </a:p>
          <a:p>
            <a:pPr algn="l">
              <a:lnSpc>
                <a:spcPts val="3387"/>
              </a:lnSpc>
            </a:pPr>
            <a:endParaRPr lang="en-US" sz="2799" b="1" spc="-123" dirty="0">
              <a:solidFill>
                <a:srgbClr val="FFFFFF"/>
              </a:solidFill>
              <a:latin typeface="Montserrat Bold"/>
              <a:ea typeface="Montserrat Bold"/>
              <a:cs typeface="Montserrat Bold"/>
              <a:sym typeface="Montserrat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2717032" y="-1523"/>
            <a:ext cx="5598399" cy="10288524"/>
          </a:xfrm>
          <a:prstGeom prst="rect">
            <a:avLst/>
          </a:prstGeom>
          <a:solidFill>
            <a:srgbClr val="7689A5"/>
          </a:solidFill>
        </p:spPr>
        <p:txBody>
          <a:bodyPr/>
          <a:lstStyle/>
          <a:p>
            <a:endParaRPr lang="en-US"/>
          </a:p>
        </p:txBody>
      </p:sp>
      <p:grpSp>
        <p:nvGrpSpPr>
          <p:cNvPr id="3" name="Group 3"/>
          <p:cNvGrpSpPr/>
          <p:nvPr/>
        </p:nvGrpSpPr>
        <p:grpSpPr>
          <a:xfrm>
            <a:off x="0" y="-15479"/>
            <a:ext cx="2623185" cy="2758194"/>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5" name="AutoShape 5"/>
          <p:cNvSpPr/>
          <p:nvPr/>
        </p:nvSpPr>
        <p:spPr>
          <a:xfrm>
            <a:off x="0" y="9486900"/>
            <a:ext cx="10908417" cy="0"/>
          </a:xfrm>
          <a:prstGeom prst="line">
            <a:avLst/>
          </a:prstGeom>
          <a:ln w="19050" cap="rnd">
            <a:solidFill>
              <a:srgbClr val="C7D0D8"/>
            </a:solidFill>
            <a:prstDash val="solid"/>
            <a:headEnd type="none" w="sm" len="sm"/>
            <a:tailEnd type="none" w="sm" len="sm"/>
          </a:ln>
        </p:spPr>
        <p:txBody>
          <a:bodyPr/>
          <a:lstStyle/>
          <a:p>
            <a:endParaRPr lang="en-US"/>
          </a:p>
        </p:txBody>
      </p:sp>
      <p:sp>
        <p:nvSpPr>
          <p:cNvPr id="6" name="Freeform 6"/>
          <p:cNvSpPr/>
          <p:nvPr/>
        </p:nvSpPr>
        <p:spPr>
          <a:xfrm>
            <a:off x="0" y="9321093"/>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10974044" y="1752952"/>
            <a:ext cx="6457964" cy="6403598"/>
            <a:chOff x="0" y="0"/>
            <a:chExt cx="8610618" cy="9671444"/>
          </a:xfrm>
        </p:grpSpPr>
        <p:pic>
          <p:nvPicPr>
            <p:cNvPr id="8" name="Picture 8"/>
            <p:cNvPicPr>
              <a:picLocks noChangeAspect="1"/>
            </p:cNvPicPr>
            <p:nvPr/>
          </p:nvPicPr>
          <p:blipFill>
            <a:blip r:embed="rId4"/>
            <a:srcRect l="59827" r="5153"/>
            <a:stretch>
              <a:fillRect/>
            </a:stretch>
          </p:blipFill>
          <p:spPr>
            <a:xfrm>
              <a:off x="0" y="0"/>
              <a:ext cx="8610618" cy="9671444"/>
            </a:xfrm>
            <a:prstGeom prst="rect">
              <a:avLst/>
            </a:prstGeom>
            <a:ln>
              <a:noFill/>
            </a:ln>
            <a:effectLst>
              <a:outerShdw blurRad="292100" dist="139700" dir="2700000" algn="tl" rotWithShape="0">
                <a:srgbClr val="333333">
                  <a:alpha val="65000"/>
                </a:srgbClr>
              </a:outerShdw>
            </a:effectLst>
          </p:spPr>
        </p:pic>
      </p:grpSp>
      <p:sp>
        <p:nvSpPr>
          <p:cNvPr id="23" name="TextBox 23"/>
          <p:cNvSpPr txBox="1"/>
          <p:nvPr/>
        </p:nvSpPr>
        <p:spPr>
          <a:xfrm>
            <a:off x="838200" y="441026"/>
            <a:ext cx="12573000" cy="718145"/>
          </a:xfrm>
          <a:prstGeom prst="rect">
            <a:avLst/>
          </a:prstGeom>
        </p:spPr>
        <p:txBody>
          <a:bodyPr wrap="square" lIns="0" tIns="0" rIns="0" bIns="0" rtlCol="0" anchor="t">
            <a:spAutoFit/>
          </a:bodyPr>
          <a:lstStyle/>
          <a:p>
            <a:pPr>
              <a:lnSpc>
                <a:spcPts val="5558"/>
              </a:lnSpc>
            </a:pPr>
            <a:r>
              <a:rPr lang="en-US" sz="4700" b="1"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Other Nondiscrimination Authorities</a:t>
            </a:r>
          </a:p>
        </p:txBody>
      </p:sp>
      <p:sp>
        <p:nvSpPr>
          <p:cNvPr id="24" name="TextBox 24"/>
          <p:cNvSpPr txBox="1"/>
          <p:nvPr/>
        </p:nvSpPr>
        <p:spPr>
          <a:xfrm>
            <a:off x="1689624" y="2607917"/>
            <a:ext cx="8855626" cy="7309693"/>
          </a:xfrm>
          <a:prstGeom prst="rect">
            <a:avLst/>
          </a:prstGeom>
        </p:spPr>
        <p:txBody>
          <a:bodyPr wrap="square" lIns="0" tIns="0" rIns="0" bIns="0" rtlCol="0" anchor="t">
            <a:spAutoFit/>
          </a:bodyPr>
          <a:lstStyle/>
          <a:p>
            <a:pPr algn="l">
              <a:lnSpc>
                <a:spcPts val="3025"/>
              </a:lnSpc>
              <a:buClr>
                <a:srgbClr val="7689A5"/>
              </a:buClr>
              <a:buSzPct val="277000"/>
            </a:pPr>
            <a:r>
              <a:rPr lang="en-US" sz="2400" spc="-110" dirty="0">
                <a:solidFill>
                  <a:srgbClr val="545454"/>
                </a:solidFill>
                <a:latin typeface="Montserrat"/>
                <a:ea typeface="Montserrat"/>
                <a:cs typeface="Montserrat"/>
                <a:sym typeface="Montserrat"/>
              </a:rPr>
              <a:t>The 1970 Uniform Act (42 U.S.C 4601) – protection for people whose real property is acquired, or who move as a result of projects receiving federal funds</a:t>
            </a:r>
          </a:p>
          <a:p>
            <a:pPr algn="l">
              <a:lnSpc>
                <a:spcPts val="3025"/>
              </a:lnSpc>
              <a:buClr>
                <a:srgbClr val="7689A5"/>
              </a:buClr>
              <a:buSzPct val="277000"/>
            </a:pPr>
            <a:endParaRPr lang="en-US" sz="2400" spc="-110" dirty="0">
              <a:solidFill>
                <a:srgbClr val="545454"/>
              </a:solidFill>
              <a:latin typeface="Montserrat"/>
              <a:ea typeface="Montserrat"/>
              <a:cs typeface="Montserrat"/>
              <a:sym typeface="Montserrat"/>
            </a:endParaRPr>
          </a:p>
          <a:p>
            <a:pPr>
              <a:lnSpc>
                <a:spcPts val="3025"/>
              </a:lnSpc>
              <a:buClr>
                <a:srgbClr val="7689A5"/>
              </a:buClr>
              <a:buSzPct val="277000"/>
            </a:pPr>
            <a:r>
              <a:rPr lang="en-US" sz="2400" spc="-110" dirty="0">
                <a:solidFill>
                  <a:srgbClr val="545454"/>
                </a:solidFill>
                <a:latin typeface="Montserrat"/>
                <a:ea typeface="Montserrat"/>
                <a:cs typeface="Montserrat"/>
                <a:sym typeface="Montserrat"/>
              </a:rPr>
              <a:t>Section 504 of the 1973 Rehabilitation Act(29 U.S.C 790) – protection for individuals with disabilities</a:t>
            </a:r>
          </a:p>
          <a:p>
            <a:pPr>
              <a:lnSpc>
                <a:spcPts val="3025"/>
              </a:lnSpc>
              <a:buClr>
                <a:srgbClr val="7689A5"/>
              </a:buClr>
              <a:buSzPct val="277000"/>
            </a:pPr>
            <a:endParaRPr lang="en-US" sz="2400" spc="-110" dirty="0">
              <a:solidFill>
                <a:srgbClr val="545454"/>
              </a:solidFill>
              <a:latin typeface="Montserrat"/>
              <a:ea typeface="Montserrat"/>
              <a:cs typeface="Montserrat"/>
              <a:sym typeface="Montserrat"/>
            </a:endParaRPr>
          </a:p>
          <a:p>
            <a:pPr>
              <a:lnSpc>
                <a:spcPts val="3025"/>
              </a:lnSpc>
              <a:buClr>
                <a:srgbClr val="7689A5"/>
              </a:buClr>
              <a:buSzPct val="277000"/>
            </a:pPr>
            <a:r>
              <a:rPr lang="en-US" sz="2400" spc="-110" dirty="0">
                <a:solidFill>
                  <a:srgbClr val="545454"/>
                </a:solidFill>
                <a:latin typeface="Montserrat"/>
                <a:ea typeface="Montserrat"/>
                <a:cs typeface="Montserrat"/>
                <a:sym typeface="Montserrat"/>
              </a:rPr>
              <a:t>Federal Highway Act of 1973 - Gender Added(23 U.S.C. 324) </a:t>
            </a:r>
          </a:p>
          <a:p>
            <a:pPr marL="569913" indent="-569913">
              <a:lnSpc>
                <a:spcPts val="3025"/>
              </a:lnSpc>
              <a:buClr>
                <a:srgbClr val="7689A5"/>
              </a:buClr>
              <a:buSzPct val="277000"/>
              <a:buFont typeface="Arial" panose="020B0604020202020204" pitchFamily="34" charset="0"/>
              <a:buChar char="•"/>
            </a:pPr>
            <a:endParaRPr lang="en-US" sz="2400" spc="-110" dirty="0">
              <a:solidFill>
                <a:srgbClr val="545454"/>
              </a:solidFill>
              <a:latin typeface="Montserrat"/>
              <a:ea typeface="Montserrat"/>
              <a:cs typeface="Montserrat"/>
              <a:sym typeface="Montserrat"/>
            </a:endParaRPr>
          </a:p>
          <a:p>
            <a:pPr>
              <a:lnSpc>
                <a:spcPts val="3025"/>
              </a:lnSpc>
              <a:buClr>
                <a:srgbClr val="7689A5"/>
              </a:buClr>
              <a:buSzPct val="277000"/>
            </a:pPr>
            <a:r>
              <a:rPr lang="en-US" sz="2400" spc="-110" dirty="0">
                <a:solidFill>
                  <a:srgbClr val="545454"/>
                </a:solidFill>
                <a:latin typeface="Montserrat"/>
                <a:ea typeface="Montserrat"/>
                <a:cs typeface="Montserrat"/>
                <a:sym typeface="Montserrat"/>
              </a:rPr>
              <a:t>The 1975 Age Discrimination Act (42 U.S.C 6101)</a:t>
            </a:r>
          </a:p>
          <a:p>
            <a:pPr marL="569913" indent="-569913">
              <a:lnSpc>
                <a:spcPts val="3025"/>
              </a:lnSpc>
              <a:buClr>
                <a:srgbClr val="7689A5"/>
              </a:buClr>
              <a:buSzPct val="277000"/>
              <a:buFont typeface="Arial" panose="020B0604020202020204" pitchFamily="34" charset="0"/>
              <a:buChar char="•"/>
            </a:pPr>
            <a:endParaRPr lang="en-US" sz="2400" spc="-110" dirty="0">
              <a:solidFill>
                <a:srgbClr val="545454"/>
              </a:solidFill>
              <a:latin typeface="Montserrat"/>
              <a:ea typeface="Montserrat"/>
              <a:cs typeface="Montserrat"/>
              <a:sym typeface="Montserrat"/>
            </a:endParaRPr>
          </a:p>
          <a:p>
            <a:pPr>
              <a:lnSpc>
                <a:spcPts val="3025"/>
              </a:lnSpc>
              <a:buClr>
                <a:srgbClr val="7689A5"/>
              </a:buClr>
              <a:buSzPct val="277000"/>
            </a:pPr>
            <a:r>
              <a:rPr lang="en-US" sz="2400" spc="-110" dirty="0">
                <a:solidFill>
                  <a:srgbClr val="545454"/>
                </a:solidFill>
                <a:latin typeface="Montserrat"/>
                <a:ea typeface="Montserrat"/>
                <a:cs typeface="Montserrat"/>
                <a:sym typeface="Montserrat"/>
              </a:rPr>
              <a:t>The Civil Rights Restoration Act of 1987</a:t>
            </a:r>
          </a:p>
          <a:p>
            <a:pPr marL="342900" indent="-342900">
              <a:lnSpc>
                <a:spcPts val="3025"/>
              </a:lnSpc>
              <a:buClr>
                <a:srgbClr val="7689A5"/>
              </a:buClr>
              <a:buSzPct val="260000"/>
              <a:buFont typeface="Arial" panose="020B0604020202020204" pitchFamily="34" charset="0"/>
              <a:buChar char="•"/>
            </a:pPr>
            <a:endParaRPr lang="en-US" sz="2400" spc="-110" dirty="0">
              <a:solidFill>
                <a:srgbClr val="545454"/>
              </a:solidFill>
              <a:latin typeface="Montserrat"/>
              <a:ea typeface="Montserrat"/>
              <a:cs typeface="Montserrat"/>
              <a:sym typeface="Montserrat"/>
            </a:endParaRPr>
          </a:p>
          <a:p>
            <a:pPr marL="342900" indent="-342900">
              <a:lnSpc>
                <a:spcPts val="3025"/>
              </a:lnSpc>
              <a:buClr>
                <a:srgbClr val="7689A5"/>
              </a:buClr>
              <a:buSzPct val="260000"/>
              <a:buFont typeface="Arial" panose="020B0604020202020204" pitchFamily="34" charset="0"/>
              <a:buChar char="•"/>
            </a:pPr>
            <a:endParaRPr lang="en-US" sz="2400" spc="-110" dirty="0">
              <a:solidFill>
                <a:srgbClr val="545454"/>
              </a:solidFill>
              <a:latin typeface="Montserrat"/>
              <a:ea typeface="Montserrat"/>
              <a:cs typeface="Montserrat"/>
              <a:sym typeface="Montserrat"/>
            </a:endParaRPr>
          </a:p>
          <a:p>
            <a:pPr marL="342900" indent="-342900">
              <a:lnSpc>
                <a:spcPts val="3025"/>
              </a:lnSpc>
              <a:buClr>
                <a:srgbClr val="7689A5"/>
              </a:buClr>
              <a:buSzPct val="260000"/>
              <a:buFont typeface="Arial" panose="020B0604020202020204" pitchFamily="34" charset="0"/>
              <a:buChar char="•"/>
            </a:pPr>
            <a:endParaRPr lang="en-US" sz="2400" spc="-110" dirty="0">
              <a:solidFill>
                <a:srgbClr val="545454"/>
              </a:solidFill>
              <a:latin typeface="Montserrat"/>
              <a:ea typeface="Montserrat"/>
              <a:cs typeface="Montserrat"/>
              <a:sym typeface="Montserrat"/>
            </a:endParaRPr>
          </a:p>
          <a:p>
            <a:pPr marL="342900" indent="-342900">
              <a:lnSpc>
                <a:spcPts val="3025"/>
              </a:lnSpc>
              <a:buClr>
                <a:srgbClr val="7689A5"/>
              </a:buClr>
              <a:buSzPct val="260000"/>
              <a:buFont typeface="Arial" panose="020B0604020202020204" pitchFamily="34" charset="0"/>
              <a:buChar char="•"/>
            </a:pPr>
            <a:endParaRPr lang="en-US" sz="2400" spc="-110" dirty="0">
              <a:solidFill>
                <a:srgbClr val="545454"/>
              </a:solidFill>
              <a:latin typeface="Montserrat"/>
              <a:ea typeface="Montserrat"/>
              <a:cs typeface="Montserrat"/>
              <a:sym typeface="Montserrat"/>
            </a:endParaRPr>
          </a:p>
          <a:p>
            <a:pPr marL="342900" indent="-342900">
              <a:lnSpc>
                <a:spcPts val="3025"/>
              </a:lnSpc>
              <a:buClr>
                <a:srgbClr val="7689A5"/>
              </a:buClr>
              <a:buSzPct val="260000"/>
              <a:buFont typeface="Arial" panose="020B0604020202020204" pitchFamily="34" charset="0"/>
              <a:buChar char="•"/>
            </a:pPr>
            <a:endParaRPr lang="en-US" sz="2400" spc="-110" dirty="0">
              <a:solidFill>
                <a:srgbClr val="545454"/>
              </a:solidFill>
              <a:latin typeface="Montserrat"/>
              <a:ea typeface="Montserrat"/>
              <a:cs typeface="Montserrat"/>
              <a:sym typeface="Montserrat"/>
            </a:endParaRPr>
          </a:p>
          <a:p>
            <a:pPr marL="342900" indent="-342900" algn="l">
              <a:lnSpc>
                <a:spcPts val="3025"/>
              </a:lnSpc>
              <a:buClr>
                <a:srgbClr val="7689A5"/>
              </a:buClr>
              <a:buSzPct val="260000"/>
              <a:buFont typeface="Arial" panose="020B0604020202020204" pitchFamily="34" charset="0"/>
              <a:buChar char="•"/>
            </a:pPr>
            <a:endParaRPr lang="en-US" sz="24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9" name="Flowchart: Connector 8">
            <a:extLst>
              <a:ext uri="{FF2B5EF4-FFF2-40B4-BE49-F238E27FC236}">
                <a16:creationId xmlns:a16="http://schemas.microsoft.com/office/drawing/2014/main" id="{39C8BB0B-BB9F-D37A-0D21-3D2935E329CB}"/>
              </a:ext>
            </a:extLst>
          </p:cNvPr>
          <p:cNvSpPr/>
          <p:nvPr/>
        </p:nvSpPr>
        <p:spPr>
          <a:xfrm>
            <a:off x="922105" y="2702723"/>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a:extLst>
              <a:ext uri="{FF2B5EF4-FFF2-40B4-BE49-F238E27FC236}">
                <a16:creationId xmlns:a16="http://schemas.microsoft.com/office/drawing/2014/main" id="{727B45F3-ED0C-E1C9-E4DB-DF5AE2CF6D41}"/>
              </a:ext>
            </a:extLst>
          </p:cNvPr>
          <p:cNvSpPr/>
          <p:nvPr/>
        </p:nvSpPr>
        <p:spPr>
          <a:xfrm>
            <a:off x="922104" y="4222566"/>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751DB0D1-FFAE-DFB3-1887-FF7299418B35}"/>
              </a:ext>
            </a:extLst>
          </p:cNvPr>
          <p:cNvSpPr/>
          <p:nvPr/>
        </p:nvSpPr>
        <p:spPr>
          <a:xfrm>
            <a:off x="922104" y="5291059"/>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Connector 11">
            <a:extLst>
              <a:ext uri="{FF2B5EF4-FFF2-40B4-BE49-F238E27FC236}">
                <a16:creationId xmlns:a16="http://schemas.microsoft.com/office/drawing/2014/main" id="{6689D64D-01D4-3E78-4266-A58DBA37BB77}"/>
              </a:ext>
            </a:extLst>
          </p:cNvPr>
          <p:cNvSpPr/>
          <p:nvPr/>
        </p:nvSpPr>
        <p:spPr>
          <a:xfrm>
            <a:off x="922104" y="6113762"/>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a:extLst>
              <a:ext uri="{FF2B5EF4-FFF2-40B4-BE49-F238E27FC236}">
                <a16:creationId xmlns:a16="http://schemas.microsoft.com/office/drawing/2014/main" id="{7F62BE60-9A07-7B63-FCD2-0D0C6BC778BD}"/>
              </a:ext>
            </a:extLst>
          </p:cNvPr>
          <p:cNvSpPr/>
          <p:nvPr/>
        </p:nvSpPr>
        <p:spPr>
          <a:xfrm>
            <a:off x="922104" y="6874335"/>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2001938" y="9023350"/>
            <a:ext cx="5093986" cy="422274"/>
          </a:xfrm>
          <a:prstGeom prst="rect">
            <a:avLst/>
          </a:prstGeom>
        </p:spPr>
        <p:txBody>
          <a:bodyPr lIns="0" tIns="0" rIns="0" bIns="0" rtlCol="0" anchor="t">
            <a:spAutoFit/>
          </a:bodyPr>
          <a:lstStyle/>
          <a:p>
            <a:pPr algn="r">
              <a:lnSpc>
                <a:spcPts val="3500"/>
              </a:lnSpc>
            </a:pPr>
            <a:r>
              <a:rPr lang="en-US" sz="2500">
                <a:solidFill>
                  <a:srgbClr val="FFFFFF"/>
                </a:solidFill>
                <a:latin typeface="Montserrat"/>
                <a:ea typeface="Montserrat"/>
                <a:cs typeface="Montserrat"/>
                <a:sym typeface="Montserrat"/>
              </a:rPr>
              <a:t>REALLYGREATSITE.COM</a:t>
            </a:r>
          </a:p>
        </p:txBody>
      </p:sp>
      <p:sp>
        <p:nvSpPr>
          <p:cNvPr id="5" name="AutoShape 5"/>
          <p:cNvSpPr/>
          <p:nvPr/>
        </p:nvSpPr>
        <p:spPr>
          <a:xfrm>
            <a:off x="-1" y="9563100"/>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6" name="Freeform 6"/>
          <p:cNvSpPr/>
          <p:nvPr/>
        </p:nvSpPr>
        <p:spPr>
          <a:xfrm>
            <a:off x="-1122" y="9397293"/>
            <a:ext cx="1326457" cy="331614"/>
          </a:xfrm>
          <a:custGeom>
            <a:avLst/>
            <a:gdLst/>
            <a:ahLst/>
            <a:cxnLst/>
            <a:rect l="l" t="t" r="r" b="b"/>
            <a:pathLst>
              <a:path w="1326457" h="331614">
                <a:moveTo>
                  <a:pt x="0" y="0"/>
                </a:moveTo>
                <a:lnTo>
                  <a:pt x="1326457" y="0"/>
                </a:lnTo>
                <a:lnTo>
                  <a:pt x="1326457" y="331615"/>
                </a:lnTo>
                <a:lnTo>
                  <a:pt x="0" y="331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9" name="Group 9"/>
          <p:cNvGrpSpPr/>
          <p:nvPr/>
        </p:nvGrpSpPr>
        <p:grpSpPr>
          <a:xfrm>
            <a:off x="-1" y="-1"/>
            <a:ext cx="2623185" cy="2673115"/>
            <a:chOff x="0" y="0"/>
            <a:chExt cx="1913890" cy="1913890"/>
          </a:xfrm>
        </p:grpSpPr>
        <p:sp>
          <p:nvSpPr>
            <p:cNvPr id="10" name="Freeform 10"/>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21" name="TextBox 21"/>
          <p:cNvSpPr txBox="1"/>
          <p:nvPr/>
        </p:nvSpPr>
        <p:spPr>
          <a:xfrm>
            <a:off x="946322" y="590014"/>
            <a:ext cx="13140064" cy="680892"/>
          </a:xfrm>
          <a:prstGeom prst="rect">
            <a:avLst/>
          </a:prstGeom>
        </p:spPr>
        <p:txBody>
          <a:bodyPr lIns="0" tIns="0" rIns="0" bIns="0" rtlCol="0" anchor="t">
            <a:spAutoFit/>
          </a:bodyPr>
          <a:lstStyle/>
          <a:p>
            <a:pPr algn="l">
              <a:lnSpc>
                <a:spcPts val="5346"/>
              </a:lnSpc>
            </a:pPr>
            <a:r>
              <a:rPr lang="en-US" sz="5400" b="1"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Title VI Compliance Requirements</a:t>
            </a:r>
          </a:p>
        </p:txBody>
      </p:sp>
      <p:sp>
        <p:nvSpPr>
          <p:cNvPr id="22" name="TextBox 22"/>
          <p:cNvSpPr txBox="1"/>
          <p:nvPr/>
        </p:nvSpPr>
        <p:spPr>
          <a:xfrm>
            <a:off x="914400" y="1712888"/>
            <a:ext cx="11415883" cy="372618"/>
          </a:xfrm>
          <a:prstGeom prst="rect">
            <a:avLst/>
          </a:prstGeom>
        </p:spPr>
        <p:txBody>
          <a:bodyPr lIns="0" tIns="0" rIns="0" bIns="0" rtlCol="0" anchor="t">
            <a:spAutoFit/>
          </a:bodyPr>
          <a:lstStyle/>
          <a:p>
            <a:pPr algn="l">
              <a:lnSpc>
                <a:spcPts val="2871"/>
              </a:lnSpc>
            </a:pPr>
            <a:r>
              <a:rPr lang="en-US" sz="2900" spc="-159"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As a recipient of federal </a:t>
            </a:r>
            <a:r>
              <a:rPr lang="en-US" sz="2900"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funds</a:t>
            </a:r>
            <a:r>
              <a:rPr lang="en-US" sz="2900" spc="-159"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 your agency must:</a:t>
            </a:r>
          </a:p>
        </p:txBody>
      </p:sp>
      <p:sp>
        <p:nvSpPr>
          <p:cNvPr id="23" name="TextBox 23"/>
          <p:cNvSpPr txBox="1"/>
          <p:nvPr/>
        </p:nvSpPr>
        <p:spPr>
          <a:xfrm>
            <a:off x="1447800" y="2650742"/>
            <a:ext cx="14401800" cy="7309693"/>
          </a:xfrm>
          <a:prstGeom prst="rect">
            <a:avLst/>
          </a:prstGeom>
        </p:spPr>
        <p:txBody>
          <a:bodyPr wrap="square" lIns="0" tIns="0" rIns="0" bIns="0" rtlCol="0" anchor="t">
            <a:spAutoFit/>
          </a:bodyPr>
          <a:lstStyle/>
          <a:p>
            <a:pPr marL="234950" algn="l">
              <a:lnSpc>
                <a:spcPts val="3025"/>
              </a:lnSpc>
              <a:buClr>
                <a:srgbClr val="7689A5"/>
              </a:buClr>
              <a:buSzPct val="360000"/>
            </a:pPr>
            <a:r>
              <a:rPr lang="en-US" sz="2500" spc="-110" dirty="0">
                <a:solidFill>
                  <a:srgbClr val="545454"/>
                </a:solidFill>
                <a:latin typeface="Montserrat"/>
                <a:ea typeface="Montserrat"/>
                <a:cs typeface="Montserrat"/>
                <a:sym typeface="Montserrat"/>
              </a:rPr>
              <a:t>Appoint a Title VI Coordinator - a person who is a neutral party who ensures that the complaint process is administered properly. They may also serve as a point of contact for your agency and staff. They ensure that Title VI of the Civil Rights Act mandates are followed; </a:t>
            </a:r>
          </a:p>
          <a:p>
            <a:pPr marL="234950" algn="l">
              <a:lnSpc>
                <a:spcPts val="3025"/>
              </a:lnSpc>
              <a:buClr>
                <a:srgbClr val="7689A5"/>
              </a:buClr>
              <a:buSzPct val="360000"/>
            </a:pPr>
            <a:endParaRPr lang="en-US" sz="2500" spc="-110" dirty="0">
              <a:solidFill>
                <a:srgbClr val="545454"/>
              </a:solidFill>
              <a:latin typeface="Montserrat"/>
              <a:ea typeface="Montserrat"/>
              <a:cs typeface="Montserrat"/>
              <a:sym typeface="Montserrat"/>
            </a:endParaRPr>
          </a:p>
          <a:p>
            <a:pPr marL="234950">
              <a:lnSpc>
                <a:spcPts val="3025"/>
              </a:lnSpc>
              <a:buClr>
                <a:srgbClr val="7689A5"/>
              </a:buClr>
              <a:buSzPct val="360000"/>
            </a:pPr>
            <a:r>
              <a:rPr lang="en-US" sz="2500" spc="-110" dirty="0">
                <a:solidFill>
                  <a:srgbClr val="545454"/>
                </a:solidFill>
                <a:latin typeface="Montserrat"/>
                <a:ea typeface="Montserrat"/>
                <a:cs typeface="Montserrat"/>
                <a:sym typeface="Montserrat"/>
              </a:rPr>
              <a:t>Participate in TDOT’s Title VI training;</a:t>
            </a:r>
          </a:p>
          <a:p>
            <a:pPr marL="234950">
              <a:lnSpc>
                <a:spcPts val="3025"/>
              </a:lnSpc>
              <a:buClr>
                <a:srgbClr val="7689A5"/>
              </a:buClr>
              <a:buSzPct val="360000"/>
            </a:pPr>
            <a:endParaRPr lang="en-US" sz="2500" spc="-110" dirty="0">
              <a:solidFill>
                <a:srgbClr val="545454"/>
              </a:solidFill>
              <a:latin typeface="Montserrat"/>
              <a:ea typeface="Montserrat"/>
              <a:cs typeface="Montserrat"/>
              <a:sym typeface="Montserrat"/>
            </a:endParaRPr>
          </a:p>
          <a:p>
            <a:pPr marL="234950">
              <a:lnSpc>
                <a:spcPts val="3025"/>
              </a:lnSpc>
              <a:buClr>
                <a:srgbClr val="7689A5"/>
              </a:buClr>
              <a:buSzPct val="360000"/>
            </a:pPr>
            <a:r>
              <a:rPr lang="en-US" sz="2500" spc="-110" dirty="0">
                <a:solidFill>
                  <a:srgbClr val="545454"/>
                </a:solidFill>
                <a:latin typeface="Montserrat"/>
                <a:ea typeface="Montserrat"/>
                <a:cs typeface="Montserrat"/>
                <a:sym typeface="Montserrat"/>
              </a:rPr>
              <a:t>Provide Title VI training to agency employees;</a:t>
            </a:r>
          </a:p>
          <a:p>
            <a:pPr marL="234950">
              <a:lnSpc>
                <a:spcPts val="3025"/>
              </a:lnSpc>
              <a:buClr>
                <a:srgbClr val="7689A5"/>
              </a:buClr>
              <a:buSzPct val="360000"/>
            </a:pPr>
            <a:endParaRPr lang="en-US" sz="2500" spc="-110" dirty="0">
              <a:solidFill>
                <a:srgbClr val="545454"/>
              </a:solidFill>
              <a:latin typeface="Montserrat"/>
              <a:ea typeface="Montserrat"/>
              <a:cs typeface="Montserrat"/>
              <a:sym typeface="Montserrat"/>
            </a:endParaRPr>
          </a:p>
          <a:p>
            <a:pPr marL="234950">
              <a:lnSpc>
                <a:spcPts val="3025"/>
              </a:lnSpc>
              <a:buClr>
                <a:srgbClr val="7689A5"/>
              </a:buClr>
              <a:buSzPct val="360000"/>
            </a:pPr>
            <a:r>
              <a:rPr lang="en-US" sz="2500" spc="-110" dirty="0">
                <a:solidFill>
                  <a:srgbClr val="545454"/>
                </a:solidFill>
                <a:latin typeface="Montserrat"/>
                <a:ea typeface="Montserrat"/>
                <a:cs typeface="Montserrat"/>
                <a:sym typeface="Montserrat"/>
              </a:rPr>
              <a:t>Develop and post a Title VI Nondiscrimination policy/statement in visible areas (to include agency’s website);</a:t>
            </a:r>
          </a:p>
          <a:p>
            <a:pPr marL="234950">
              <a:lnSpc>
                <a:spcPts val="3025"/>
              </a:lnSpc>
              <a:buClr>
                <a:srgbClr val="7689A5"/>
              </a:buClr>
              <a:buSzPct val="360000"/>
            </a:pPr>
            <a:endParaRPr lang="en-US" sz="2500" spc="-110" dirty="0">
              <a:solidFill>
                <a:srgbClr val="545454"/>
              </a:solidFill>
              <a:latin typeface="Montserrat"/>
              <a:ea typeface="Montserrat"/>
              <a:cs typeface="Montserrat"/>
              <a:sym typeface="Montserrat"/>
            </a:endParaRPr>
          </a:p>
          <a:p>
            <a:pPr marL="234950">
              <a:lnSpc>
                <a:spcPts val="3025"/>
              </a:lnSpc>
              <a:buClr>
                <a:srgbClr val="7689A5"/>
              </a:buClr>
              <a:buSzPct val="360000"/>
            </a:pPr>
            <a:r>
              <a:rPr lang="en-US" sz="2500" spc="-110" dirty="0">
                <a:solidFill>
                  <a:srgbClr val="545454"/>
                </a:solidFill>
                <a:latin typeface="Montserrat"/>
                <a:ea typeface="Montserrat"/>
                <a:cs typeface="Montserrat"/>
                <a:sym typeface="Montserrat"/>
              </a:rPr>
              <a:t>Monitor contractors and subcontractors’ ethnicity and gender and report DBE utilization;</a:t>
            </a:r>
          </a:p>
          <a:p>
            <a:pPr marL="914400" indent="-679450">
              <a:lnSpc>
                <a:spcPts val="3025"/>
              </a:lnSpc>
              <a:buClr>
                <a:srgbClr val="7689A5"/>
              </a:buClr>
              <a:buSzPct val="3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914400" indent="-679450">
              <a:lnSpc>
                <a:spcPts val="3025"/>
              </a:lnSpc>
              <a:buClr>
                <a:srgbClr val="7689A5"/>
              </a:buClr>
              <a:buSzPct val="3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342900" indent="-342900">
              <a:lnSpc>
                <a:spcPts val="3025"/>
              </a:lnSpc>
              <a:buClr>
                <a:srgbClr val="7689A5"/>
              </a:buClr>
              <a:buSzPct val="3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342900" indent="-342900">
              <a:lnSpc>
                <a:spcPts val="3025"/>
              </a:lnSpc>
              <a:buClr>
                <a:srgbClr val="7689A5"/>
              </a:buClr>
              <a:buSzPct val="2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342900" indent="-342900" algn="l">
              <a:lnSpc>
                <a:spcPts val="3025"/>
              </a:lnSpc>
              <a:buClr>
                <a:srgbClr val="7689A5"/>
              </a:buClr>
              <a:buSzPct val="2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342900" indent="-342900" algn="l">
              <a:lnSpc>
                <a:spcPts val="3025"/>
              </a:lnSpc>
              <a:buClr>
                <a:srgbClr val="7689A5"/>
              </a:buClr>
              <a:buSzPct val="35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2" name="Flowchart: Connector 1">
            <a:extLst>
              <a:ext uri="{FF2B5EF4-FFF2-40B4-BE49-F238E27FC236}">
                <a16:creationId xmlns:a16="http://schemas.microsoft.com/office/drawing/2014/main" id="{8108B8F0-0965-0602-3D57-5E249309B71D}"/>
              </a:ext>
            </a:extLst>
          </p:cNvPr>
          <p:cNvSpPr/>
          <p:nvPr/>
        </p:nvSpPr>
        <p:spPr>
          <a:xfrm>
            <a:off x="914400" y="2716026"/>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lowchart: Connector 2">
            <a:extLst>
              <a:ext uri="{FF2B5EF4-FFF2-40B4-BE49-F238E27FC236}">
                <a16:creationId xmlns:a16="http://schemas.microsoft.com/office/drawing/2014/main" id="{7910432B-8BBE-55F9-370D-50FE54EFB3E7}"/>
              </a:ext>
            </a:extLst>
          </p:cNvPr>
          <p:cNvSpPr/>
          <p:nvPr/>
        </p:nvSpPr>
        <p:spPr>
          <a:xfrm>
            <a:off x="908302" y="4252119"/>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Connector 6">
            <a:extLst>
              <a:ext uri="{FF2B5EF4-FFF2-40B4-BE49-F238E27FC236}">
                <a16:creationId xmlns:a16="http://schemas.microsoft.com/office/drawing/2014/main" id="{469CD57D-691E-37FE-8EB8-A3FC2B8B8159}"/>
              </a:ext>
            </a:extLst>
          </p:cNvPr>
          <p:cNvSpPr/>
          <p:nvPr/>
        </p:nvSpPr>
        <p:spPr>
          <a:xfrm>
            <a:off x="908302" y="4957100"/>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6E2B9A34-28EE-1772-D3BD-1D51DEB63AF2}"/>
              </a:ext>
            </a:extLst>
          </p:cNvPr>
          <p:cNvSpPr/>
          <p:nvPr/>
        </p:nvSpPr>
        <p:spPr>
          <a:xfrm>
            <a:off x="914399" y="5783942"/>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2FB07422-8C4D-A547-C0A4-F92C3D5A4E27}"/>
              </a:ext>
            </a:extLst>
          </p:cNvPr>
          <p:cNvSpPr/>
          <p:nvPr/>
        </p:nvSpPr>
        <p:spPr>
          <a:xfrm>
            <a:off x="904502" y="6867517"/>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01600" y="2275085"/>
            <a:ext cx="4504674" cy="5285713"/>
            <a:chOff x="0" y="0"/>
            <a:chExt cx="6006231" cy="7047618"/>
          </a:xfrm>
        </p:grpSpPr>
        <p:pic>
          <p:nvPicPr>
            <p:cNvPr id="3" name="Picture 3"/>
            <p:cNvPicPr>
              <a:picLocks noChangeAspect="1"/>
            </p:cNvPicPr>
            <p:nvPr/>
          </p:nvPicPr>
          <p:blipFill>
            <a:blip r:embed="rId3"/>
            <a:srcRect l="25915" r="25915"/>
            <a:stretch>
              <a:fillRect/>
            </a:stretch>
          </p:blipFill>
          <p:spPr>
            <a:xfrm>
              <a:off x="0" y="0"/>
              <a:ext cx="6006231" cy="7047618"/>
            </a:xfrm>
            <a:prstGeom prst="rect">
              <a:avLst/>
            </a:prstGeom>
            <a:ln>
              <a:noFill/>
            </a:ln>
            <a:effectLst>
              <a:outerShdw blurRad="292100" dist="139700" dir="2700000" algn="tl" rotWithShape="0">
                <a:srgbClr val="333333">
                  <a:alpha val="65000"/>
                </a:srgbClr>
              </a:outerShdw>
            </a:effectLst>
          </p:spPr>
        </p:pic>
      </p:grpSp>
      <p:sp>
        <p:nvSpPr>
          <p:cNvPr id="4" name="AutoShape 4"/>
          <p:cNvSpPr/>
          <p:nvPr/>
        </p:nvSpPr>
        <p:spPr>
          <a:xfrm>
            <a:off x="0" y="9397692"/>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5" name="Freeform 5"/>
          <p:cNvSpPr/>
          <p:nvPr/>
        </p:nvSpPr>
        <p:spPr>
          <a:xfrm>
            <a:off x="-24698" y="9231885"/>
            <a:ext cx="1326457" cy="331614"/>
          </a:xfrm>
          <a:custGeom>
            <a:avLst/>
            <a:gdLst/>
            <a:ahLst/>
            <a:cxnLst/>
            <a:rect l="l" t="t" r="r" b="b"/>
            <a:pathLst>
              <a:path w="1326457" h="331614">
                <a:moveTo>
                  <a:pt x="0" y="0"/>
                </a:moveTo>
                <a:lnTo>
                  <a:pt x="1326457" y="0"/>
                </a:lnTo>
                <a:lnTo>
                  <a:pt x="1326457" y="331615"/>
                </a:lnTo>
                <a:lnTo>
                  <a:pt x="0" y="331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1" y="-190501"/>
            <a:ext cx="2623185" cy="2863615"/>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21" name="TextBox 21"/>
          <p:cNvSpPr txBox="1"/>
          <p:nvPr/>
        </p:nvSpPr>
        <p:spPr>
          <a:xfrm>
            <a:off x="914400" y="723501"/>
            <a:ext cx="15537436" cy="680892"/>
          </a:xfrm>
          <a:prstGeom prst="rect">
            <a:avLst/>
          </a:prstGeom>
        </p:spPr>
        <p:txBody>
          <a:bodyPr wrap="square" lIns="0" tIns="0" rIns="0" bIns="0" rtlCol="0" anchor="t">
            <a:spAutoFit/>
          </a:bodyPr>
          <a:lstStyle/>
          <a:p>
            <a:pPr algn="l">
              <a:lnSpc>
                <a:spcPts val="5346"/>
              </a:lnSpc>
            </a:pPr>
            <a:r>
              <a:rPr lang="en-US" sz="5400" b="1"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Title VI Compliance Requirements (cont’d)</a:t>
            </a:r>
          </a:p>
        </p:txBody>
      </p:sp>
      <p:sp>
        <p:nvSpPr>
          <p:cNvPr id="22" name="TextBox 22"/>
          <p:cNvSpPr txBox="1"/>
          <p:nvPr/>
        </p:nvSpPr>
        <p:spPr>
          <a:xfrm>
            <a:off x="914400" y="1734052"/>
            <a:ext cx="11415883" cy="372618"/>
          </a:xfrm>
          <a:prstGeom prst="rect">
            <a:avLst/>
          </a:prstGeom>
        </p:spPr>
        <p:txBody>
          <a:bodyPr lIns="0" tIns="0" rIns="0" bIns="0" rtlCol="0" anchor="t">
            <a:spAutoFit/>
          </a:bodyPr>
          <a:lstStyle/>
          <a:p>
            <a:pPr algn="l">
              <a:lnSpc>
                <a:spcPts val="2871"/>
              </a:lnSpc>
            </a:pPr>
            <a:r>
              <a:rPr lang="en-US" sz="2900"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As a recipient of federal funds, your agency must:</a:t>
            </a:r>
          </a:p>
        </p:txBody>
      </p:sp>
      <p:sp>
        <p:nvSpPr>
          <p:cNvPr id="26" name="TextBox 23">
            <a:extLst>
              <a:ext uri="{FF2B5EF4-FFF2-40B4-BE49-F238E27FC236}">
                <a16:creationId xmlns:a16="http://schemas.microsoft.com/office/drawing/2014/main" id="{2CD5983E-DB65-6928-5F26-38BBDBF59270}"/>
              </a:ext>
            </a:extLst>
          </p:cNvPr>
          <p:cNvSpPr txBox="1"/>
          <p:nvPr/>
        </p:nvSpPr>
        <p:spPr>
          <a:xfrm>
            <a:off x="1828800" y="2592586"/>
            <a:ext cx="10759294" cy="7694414"/>
          </a:xfrm>
          <a:prstGeom prst="rect">
            <a:avLst/>
          </a:prstGeom>
        </p:spPr>
        <p:txBody>
          <a:bodyPr wrap="square" lIns="0" tIns="0" rIns="0" bIns="0" rtlCol="0" anchor="t">
            <a:spAutoFit/>
          </a:bodyPr>
          <a:lstStyle/>
          <a:p>
            <a:pPr algn="l">
              <a:lnSpc>
                <a:spcPts val="3025"/>
              </a:lnSpc>
              <a:buClr>
                <a:srgbClr val="7689A5"/>
              </a:buClr>
              <a:buSzPct val="360000"/>
            </a:pPr>
            <a:r>
              <a:rPr lang="en-US" sz="2500" spc="-110" dirty="0">
                <a:solidFill>
                  <a:srgbClr val="545454"/>
                </a:solidFill>
                <a:latin typeface="Montserrat"/>
                <a:ea typeface="Montserrat"/>
                <a:cs typeface="Montserrat"/>
                <a:sym typeface="Montserrat"/>
              </a:rPr>
              <a:t>Include Title VI nondiscrimination assurances in all contracts;</a:t>
            </a:r>
          </a:p>
          <a:p>
            <a:pPr algn="l">
              <a:lnSpc>
                <a:spcPts val="3025"/>
              </a:lnSpc>
              <a:buClr>
                <a:srgbClr val="7689A5"/>
              </a:buClr>
              <a:buSzPct val="360000"/>
            </a:pPr>
            <a:endParaRPr lang="en-US" sz="2500" spc="-110" dirty="0">
              <a:solidFill>
                <a:srgbClr val="545454"/>
              </a:solidFill>
              <a:latin typeface="Montserrat"/>
              <a:ea typeface="Montserrat"/>
              <a:cs typeface="Montserrat"/>
              <a:sym typeface="Montserrat"/>
            </a:endParaRPr>
          </a:p>
          <a:p>
            <a:pPr>
              <a:lnSpc>
                <a:spcPts val="3025"/>
              </a:lnSpc>
              <a:buClr>
                <a:srgbClr val="7689A5"/>
              </a:buClr>
              <a:buSzPct val="360000"/>
            </a:pPr>
            <a:r>
              <a:rPr lang="en-US" sz="2500" spc="-110" dirty="0">
                <a:solidFill>
                  <a:srgbClr val="545454"/>
                </a:solidFill>
                <a:latin typeface="Montserrat"/>
                <a:ea typeface="Montserrat"/>
                <a:cs typeface="Montserrat"/>
                <a:sym typeface="Montserrat"/>
              </a:rPr>
              <a:t>Inform customers about Title VI annually and disseminate information to the public (i.e., website, poster, utility bill, water bill, newspaper, radio, etc.);</a:t>
            </a:r>
          </a:p>
          <a:p>
            <a:pPr>
              <a:lnSpc>
                <a:spcPts val="3025"/>
              </a:lnSpc>
              <a:buClr>
                <a:srgbClr val="7689A5"/>
              </a:buClr>
              <a:buSzPct val="360000"/>
            </a:pPr>
            <a:endParaRPr lang="en-US" sz="2500" spc="-110" dirty="0">
              <a:solidFill>
                <a:srgbClr val="545454"/>
              </a:solidFill>
              <a:latin typeface="Montserrat"/>
              <a:ea typeface="Montserrat"/>
              <a:cs typeface="Montserrat"/>
              <a:sym typeface="Montserrat"/>
            </a:endParaRPr>
          </a:p>
          <a:p>
            <a:pPr>
              <a:lnSpc>
                <a:spcPts val="3025"/>
              </a:lnSpc>
              <a:buClr>
                <a:srgbClr val="7689A5"/>
              </a:buClr>
              <a:buSzPct val="360000"/>
            </a:pPr>
            <a:r>
              <a:rPr lang="en-US" sz="2500" spc="-110" dirty="0">
                <a:solidFill>
                  <a:srgbClr val="545454"/>
                </a:solidFill>
                <a:latin typeface="Montserrat"/>
                <a:ea typeface="Montserrat"/>
                <a:cs typeface="Montserrat"/>
                <a:sym typeface="Montserrat"/>
              </a:rPr>
              <a:t>Develop and post a Title VI Nondiscrimination policy/statement in </a:t>
            </a:r>
          </a:p>
          <a:p>
            <a:pPr>
              <a:lnSpc>
                <a:spcPts val="3025"/>
              </a:lnSpc>
              <a:buClr>
                <a:srgbClr val="7689A5"/>
              </a:buClr>
              <a:buSzPct val="360000"/>
            </a:pPr>
            <a:r>
              <a:rPr lang="en-US" sz="2500" spc="-110" dirty="0">
                <a:solidFill>
                  <a:srgbClr val="545454"/>
                </a:solidFill>
                <a:latin typeface="Montserrat"/>
                <a:ea typeface="Montserrat"/>
                <a:cs typeface="Montserrat"/>
                <a:sym typeface="Montserrat"/>
              </a:rPr>
              <a:t>visible areas (to include agency’s website); and,</a:t>
            </a:r>
          </a:p>
          <a:p>
            <a:pPr>
              <a:lnSpc>
                <a:spcPts val="3025"/>
              </a:lnSpc>
              <a:buClr>
                <a:srgbClr val="7689A5"/>
              </a:buClr>
              <a:buSzPct val="360000"/>
            </a:pPr>
            <a:endParaRPr lang="en-US" sz="2500" spc="-110" dirty="0">
              <a:solidFill>
                <a:srgbClr val="545454"/>
              </a:solidFill>
              <a:latin typeface="Montserrat"/>
              <a:ea typeface="Montserrat"/>
              <a:cs typeface="Montserrat"/>
              <a:sym typeface="Montserrat"/>
            </a:endParaRPr>
          </a:p>
          <a:p>
            <a:pPr>
              <a:lnSpc>
                <a:spcPts val="3025"/>
              </a:lnSpc>
              <a:buClr>
                <a:srgbClr val="7689A5"/>
              </a:buClr>
              <a:buSzPct val="360000"/>
            </a:pPr>
            <a:r>
              <a:rPr lang="en-US" sz="2500" spc="-110" dirty="0">
                <a:solidFill>
                  <a:srgbClr val="545454"/>
                </a:solidFill>
                <a:latin typeface="Montserrat"/>
                <a:ea typeface="Montserrat"/>
                <a:cs typeface="Montserrat"/>
                <a:sym typeface="Montserrat"/>
              </a:rPr>
              <a:t>Acquire signed Title VI Nondiscrimination Assurances.</a:t>
            </a:r>
          </a:p>
          <a:p>
            <a:pPr>
              <a:lnSpc>
                <a:spcPts val="3025"/>
              </a:lnSpc>
            </a:pPr>
            <a:endParaRPr lang="en-US" sz="2500" spc="-110" dirty="0">
              <a:solidFill>
                <a:srgbClr val="545454"/>
              </a:solidFill>
              <a:latin typeface="Montserrat"/>
              <a:ea typeface="Montserrat"/>
              <a:cs typeface="Montserrat"/>
              <a:sym typeface="Montserrat"/>
            </a:endParaRPr>
          </a:p>
          <a:p>
            <a:pPr>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a:p>
            <a:pPr marL="914400" indent="-679450" algn="l">
              <a:lnSpc>
                <a:spcPts val="3025"/>
              </a:lnSpc>
              <a:buClr>
                <a:srgbClr val="7689A5"/>
              </a:buClr>
              <a:buSzPct val="3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914400" indent="-679450">
              <a:lnSpc>
                <a:spcPts val="3025"/>
              </a:lnSpc>
              <a:buClr>
                <a:srgbClr val="7689A5"/>
              </a:buClr>
              <a:buSzPct val="3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914400" indent="-679450">
              <a:lnSpc>
                <a:spcPts val="3025"/>
              </a:lnSpc>
              <a:buClr>
                <a:srgbClr val="7689A5"/>
              </a:buClr>
              <a:buSzPct val="3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342900" indent="-342900">
              <a:lnSpc>
                <a:spcPts val="3025"/>
              </a:lnSpc>
              <a:buClr>
                <a:srgbClr val="7689A5"/>
              </a:buClr>
              <a:buSzPct val="3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342900" indent="-342900">
              <a:lnSpc>
                <a:spcPts val="3025"/>
              </a:lnSpc>
              <a:buClr>
                <a:srgbClr val="7689A5"/>
              </a:buClr>
              <a:buSzPct val="2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342900" indent="-342900" algn="l">
              <a:lnSpc>
                <a:spcPts val="3025"/>
              </a:lnSpc>
              <a:buClr>
                <a:srgbClr val="7689A5"/>
              </a:buClr>
              <a:buSzPct val="26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marL="342900" indent="-342900" algn="l">
              <a:lnSpc>
                <a:spcPts val="3025"/>
              </a:lnSpc>
              <a:buClr>
                <a:srgbClr val="7689A5"/>
              </a:buClr>
              <a:buSzPct val="350000"/>
              <a:buFont typeface="Montserrat" panose="00000500000000000000" pitchFamily="2" charset="0"/>
              <a:buChar char="•"/>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8" name="Flowchart: Connector 7">
            <a:extLst>
              <a:ext uri="{FF2B5EF4-FFF2-40B4-BE49-F238E27FC236}">
                <a16:creationId xmlns:a16="http://schemas.microsoft.com/office/drawing/2014/main" id="{BBA4D028-86D2-B45A-FA3B-30F5F6F7C7C1}"/>
              </a:ext>
            </a:extLst>
          </p:cNvPr>
          <p:cNvSpPr/>
          <p:nvPr/>
        </p:nvSpPr>
        <p:spPr>
          <a:xfrm>
            <a:off x="924929" y="2633122"/>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29C7F293-8693-9C84-F305-1FA0ABA2639E}"/>
              </a:ext>
            </a:extLst>
          </p:cNvPr>
          <p:cNvSpPr/>
          <p:nvPr/>
        </p:nvSpPr>
        <p:spPr>
          <a:xfrm>
            <a:off x="924930" y="3462403"/>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a:extLst>
              <a:ext uri="{FF2B5EF4-FFF2-40B4-BE49-F238E27FC236}">
                <a16:creationId xmlns:a16="http://schemas.microsoft.com/office/drawing/2014/main" id="{1113A8FF-927F-E07E-7012-5419AA972E27}"/>
              </a:ext>
            </a:extLst>
          </p:cNvPr>
          <p:cNvSpPr/>
          <p:nvPr/>
        </p:nvSpPr>
        <p:spPr>
          <a:xfrm>
            <a:off x="925484" y="4497482"/>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949BF028-9339-A904-0BD1-281CCB18BB7A}"/>
              </a:ext>
            </a:extLst>
          </p:cNvPr>
          <p:cNvSpPr/>
          <p:nvPr/>
        </p:nvSpPr>
        <p:spPr>
          <a:xfrm>
            <a:off x="925484" y="5716608"/>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08716" y="0"/>
            <a:ext cx="6084306" cy="10287000"/>
            <a:chOff x="0" y="0"/>
            <a:chExt cx="8610618" cy="13716000"/>
          </a:xfrm>
        </p:grpSpPr>
        <p:pic>
          <p:nvPicPr>
            <p:cNvPr id="3" name="Picture 3"/>
            <p:cNvPicPr>
              <a:picLocks noChangeAspect="1"/>
            </p:cNvPicPr>
            <p:nvPr/>
          </p:nvPicPr>
          <p:blipFill>
            <a:blip r:embed="rId3"/>
            <a:srcRect l="35115" t="424" r="23359" b="356"/>
            <a:stretch>
              <a:fillRect/>
            </a:stretch>
          </p:blipFill>
          <p:spPr>
            <a:xfrm>
              <a:off x="0" y="0"/>
              <a:ext cx="8610618" cy="13716000"/>
            </a:xfrm>
            <a:prstGeom prst="rect">
              <a:avLst/>
            </a:prstGeom>
            <a:ln>
              <a:noFill/>
            </a:ln>
            <a:effectLst>
              <a:outerShdw blurRad="292100" dist="139700" dir="2700000" algn="tl" rotWithShape="0">
                <a:srgbClr val="333333">
                  <a:alpha val="65000"/>
                </a:srgbClr>
              </a:outerShdw>
            </a:effectLst>
          </p:spPr>
        </p:pic>
      </p:grpSp>
      <p:sp>
        <p:nvSpPr>
          <p:cNvPr id="4" name="AutoShape 4"/>
          <p:cNvSpPr/>
          <p:nvPr/>
        </p:nvSpPr>
        <p:spPr>
          <a:xfrm>
            <a:off x="0" y="9445624"/>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5" name="Freeform 5"/>
          <p:cNvSpPr/>
          <p:nvPr/>
        </p:nvSpPr>
        <p:spPr>
          <a:xfrm>
            <a:off x="1277" y="9279817"/>
            <a:ext cx="1326457" cy="331614"/>
          </a:xfrm>
          <a:custGeom>
            <a:avLst/>
            <a:gdLst/>
            <a:ahLst/>
            <a:cxnLst/>
            <a:rect l="l" t="t" r="r" b="b"/>
            <a:pathLst>
              <a:path w="1326457" h="331614">
                <a:moveTo>
                  <a:pt x="0" y="0"/>
                </a:moveTo>
                <a:lnTo>
                  <a:pt x="1326457" y="0"/>
                </a:lnTo>
                <a:lnTo>
                  <a:pt x="1326457" y="331615"/>
                </a:lnTo>
                <a:lnTo>
                  <a:pt x="0" y="331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6" name="Group 6"/>
          <p:cNvGrpSpPr/>
          <p:nvPr/>
        </p:nvGrpSpPr>
        <p:grpSpPr>
          <a:xfrm>
            <a:off x="-152399" y="-1"/>
            <a:ext cx="2775584" cy="2892780"/>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11" name="TextBox 11"/>
          <p:cNvSpPr txBox="1"/>
          <p:nvPr/>
        </p:nvSpPr>
        <p:spPr>
          <a:xfrm>
            <a:off x="1828800" y="5107313"/>
            <a:ext cx="9836651" cy="1139825"/>
          </a:xfrm>
          <a:prstGeom prst="rect">
            <a:avLst/>
          </a:prstGeom>
        </p:spPr>
        <p:txBody>
          <a:bodyPr lIns="0" tIns="0" rIns="0" bIns="0" rtlCol="0" anchor="t">
            <a:spAutoFit/>
          </a:bodyPr>
          <a:lstStyle/>
          <a:p>
            <a:pPr algn="l">
              <a:lnSpc>
                <a:spcPts val="3025"/>
              </a:lnSpc>
            </a:pPr>
            <a:r>
              <a:rPr lang="en-US" sz="2500" spc="-110" dirty="0">
                <a:solidFill>
                  <a:srgbClr val="545454"/>
                </a:solidFill>
                <a:latin typeface="Montserrat"/>
                <a:ea typeface="Montserrat"/>
                <a:cs typeface="Montserrat"/>
                <a:sym typeface="Montserrat"/>
              </a:rPr>
              <a:t>Provide the opportunity for participation on TDOT federally funded contracts by means of:</a:t>
            </a: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12" name="TextBox 12"/>
          <p:cNvSpPr txBox="1"/>
          <p:nvPr/>
        </p:nvSpPr>
        <p:spPr>
          <a:xfrm>
            <a:off x="914400" y="538305"/>
            <a:ext cx="14384840" cy="2473241"/>
          </a:xfrm>
          <a:prstGeom prst="rect">
            <a:avLst/>
          </a:prstGeom>
        </p:spPr>
        <p:txBody>
          <a:bodyPr lIns="0" tIns="0" rIns="0" bIns="0" rtlCol="0" anchor="t">
            <a:spAutoFit/>
          </a:bodyPr>
          <a:lstStyle/>
          <a:p>
            <a:pPr algn="l">
              <a:lnSpc>
                <a:spcPts val="4851"/>
              </a:lnSpc>
            </a:pPr>
            <a:r>
              <a:rPr lang="en-US" sz="4400" b="1" spc="-142"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Promote the Utilization of Certified </a:t>
            </a:r>
          </a:p>
          <a:p>
            <a:pPr algn="l">
              <a:lnSpc>
                <a:spcPts val="4851"/>
              </a:lnSpc>
            </a:pPr>
            <a:r>
              <a:rPr lang="en-US" sz="4400" b="1" spc="-142"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Disadvantaged Business Enterprises</a:t>
            </a:r>
          </a:p>
          <a:p>
            <a:pPr algn="l">
              <a:lnSpc>
                <a:spcPts val="4851"/>
              </a:lnSpc>
            </a:pPr>
            <a:r>
              <a:rPr lang="en-US" sz="4400" b="1" spc="-142"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(DBEs)</a:t>
            </a:r>
          </a:p>
          <a:p>
            <a:pPr algn="l">
              <a:lnSpc>
                <a:spcPts val="4455"/>
              </a:lnSpc>
            </a:pPr>
            <a:endParaRPr lang="en-US" sz="4900" b="1" spc="-142" dirty="0">
              <a:solidFill>
                <a:srgbClr val="7689A5"/>
              </a:solidFill>
              <a:latin typeface="Montserrat Bold"/>
              <a:ea typeface="Montserrat Bold"/>
              <a:cs typeface="Montserrat Bold"/>
              <a:sym typeface="Montserrat Bold"/>
            </a:endParaRPr>
          </a:p>
        </p:txBody>
      </p:sp>
      <p:sp>
        <p:nvSpPr>
          <p:cNvPr id="13" name="TextBox 13"/>
          <p:cNvSpPr txBox="1"/>
          <p:nvPr/>
        </p:nvSpPr>
        <p:spPr>
          <a:xfrm>
            <a:off x="1797908" y="2620534"/>
            <a:ext cx="12901514" cy="1449115"/>
          </a:xfrm>
          <a:prstGeom prst="rect">
            <a:avLst/>
          </a:prstGeom>
        </p:spPr>
        <p:txBody>
          <a:bodyPr lIns="0" tIns="0" rIns="0" bIns="0" rtlCol="0" anchor="t">
            <a:spAutoFit/>
          </a:bodyPr>
          <a:lstStyle/>
          <a:p>
            <a:pPr algn="l">
              <a:lnSpc>
                <a:spcPts val="2771"/>
              </a:lnSpc>
            </a:pPr>
            <a:r>
              <a:rPr lang="en-US" sz="2799" spc="-153"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Disadvantaged Business Enterprises (DBEs) are firms owned by </a:t>
            </a:r>
          </a:p>
          <a:p>
            <a:pPr algn="l">
              <a:lnSpc>
                <a:spcPts val="2771"/>
              </a:lnSpc>
            </a:pPr>
            <a:r>
              <a:rPr lang="en-US" sz="2799" spc="-153"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small, minorities, women-owned, and other socially and economically </a:t>
            </a:r>
          </a:p>
          <a:p>
            <a:pPr algn="l">
              <a:lnSpc>
                <a:spcPts val="2771"/>
              </a:lnSpc>
            </a:pPr>
            <a:r>
              <a:rPr lang="en-US" sz="2799" spc="-153"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disadvantaged persons.</a:t>
            </a:r>
          </a:p>
          <a:p>
            <a:pPr algn="l">
              <a:lnSpc>
                <a:spcPts val="2871"/>
              </a:lnSpc>
            </a:pPr>
            <a:endParaRPr lang="en-US" sz="2799" spc="-153" dirty="0">
              <a:solidFill>
                <a:srgbClr val="7689A5"/>
              </a:solidFill>
              <a:latin typeface="Montserrat"/>
              <a:ea typeface="Montserrat"/>
              <a:cs typeface="Montserrat"/>
              <a:sym typeface="Montserrat"/>
            </a:endParaRPr>
          </a:p>
        </p:txBody>
      </p:sp>
      <p:sp>
        <p:nvSpPr>
          <p:cNvPr id="14" name="TextBox 14"/>
          <p:cNvSpPr txBox="1"/>
          <p:nvPr/>
        </p:nvSpPr>
        <p:spPr>
          <a:xfrm>
            <a:off x="1828800" y="3953208"/>
            <a:ext cx="11415883" cy="372618"/>
          </a:xfrm>
          <a:prstGeom prst="rect">
            <a:avLst/>
          </a:prstGeom>
        </p:spPr>
        <p:txBody>
          <a:bodyPr lIns="0" tIns="0" rIns="0" bIns="0" rtlCol="0" anchor="t">
            <a:spAutoFit/>
          </a:bodyPr>
          <a:lstStyle/>
          <a:p>
            <a:pPr algn="l">
              <a:lnSpc>
                <a:spcPts val="2871"/>
              </a:lnSpc>
            </a:pPr>
            <a:r>
              <a:rPr lang="en-US" sz="2900" spc="-159"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As a recipient of federal funds, your agency must:</a:t>
            </a:r>
          </a:p>
        </p:txBody>
      </p:sp>
      <p:sp>
        <p:nvSpPr>
          <p:cNvPr id="15" name="TextBox 15"/>
          <p:cNvSpPr txBox="1"/>
          <p:nvPr/>
        </p:nvSpPr>
        <p:spPr>
          <a:xfrm>
            <a:off x="1600200" y="6072192"/>
            <a:ext cx="9836652" cy="1154162"/>
          </a:xfrm>
          <a:prstGeom prst="rect">
            <a:avLst/>
          </a:prstGeom>
        </p:spPr>
        <p:txBody>
          <a:bodyPr lIns="0" tIns="0" rIns="0" bIns="0" rtlCol="0" anchor="t">
            <a:spAutoFit/>
          </a:bodyPr>
          <a:lstStyle/>
          <a:p>
            <a:pPr marL="539751" lvl="1" indent="-269876" algn="l">
              <a:lnSpc>
                <a:spcPts val="3025"/>
              </a:lnSpc>
              <a:buAutoNum type="arabicPeriod"/>
            </a:pPr>
            <a:r>
              <a:rPr lang="en-US" sz="2500" spc="-110" dirty="0">
                <a:solidFill>
                  <a:srgbClr val="545454"/>
                </a:solidFill>
                <a:latin typeface="Montserrat"/>
                <a:ea typeface="Montserrat"/>
                <a:cs typeface="Montserrat"/>
                <a:sym typeface="Montserrat"/>
              </a:rPr>
              <a:t>Conduct outreach to Certified DBEs on both goal and non-</a:t>
            </a:r>
          </a:p>
          <a:p>
            <a:pPr algn="l">
              <a:lnSpc>
                <a:spcPts val="3025"/>
              </a:lnSpc>
            </a:pPr>
            <a:r>
              <a:rPr lang="en-US" sz="2500" spc="-110" dirty="0">
                <a:solidFill>
                  <a:srgbClr val="545454"/>
                </a:solidFill>
                <a:latin typeface="Montserrat"/>
                <a:ea typeface="Montserrat"/>
                <a:cs typeface="Montserrat"/>
                <a:sym typeface="Montserrat"/>
              </a:rPr>
              <a:t>        goal projects;</a:t>
            </a: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16" name="TextBox 16"/>
          <p:cNvSpPr txBox="1"/>
          <p:nvPr/>
        </p:nvSpPr>
        <p:spPr>
          <a:xfrm>
            <a:off x="1816443" y="7001043"/>
            <a:ext cx="11026190" cy="1538883"/>
          </a:xfrm>
          <a:prstGeom prst="rect">
            <a:avLst/>
          </a:prstGeom>
        </p:spPr>
        <p:txBody>
          <a:bodyPr lIns="0" tIns="0" rIns="0" bIns="0" rtlCol="0" anchor="t">
            <a:spAutoFit/>
          </a:bodyPr>
          <a:lstStyle/>
          <a:p>
            <a:pPr algn="l">
              <a:lnSpc>
                <a:spcPts val="3025"/>
              </a:lnSpc>
            </a:pPr>
            <a:r>
              <a:rPr lang="en-US" sz="2500" spc="-110" dirty="0">
                <a:solidFill>
                  <a:srgbClr val="545454"/>
                </a:solidFill>
                <a:latin typeface="Montserrat"/>
                <a:ea typeface="Montserrat"/>
                <a:cs typeface="Montserrat"/>
                <a:sym typeface="Montserrat"/>
              </a:rPr>
              <a:t>2.  Solicit Certified DBEs through all reasonable and available means </a:t>
            </a:r>
          </a:p>
          <a:p>
            <a:pPr algn="l">
              <a:lnSpc>
                <a:spcPts val="3025"/>
              </a:lnSpc>
            </a:pPr>
            <a:r>
              <a:rPr lang="en-US" sz="2500" spc="-110" dirty="0">
                <a:solidFill>
                  <a:srgbClr val="545454"/>
                </a:solidFill>
                <a:latin typeface="Montserrat"/>
                <a:ea typeface="Montserrat"/>
                <a:cs typeface="Montserrat"/>
                <a:sym typeface="Montserrat"/>
              </a:rPr>
              <a:t>     (e.g., pre-bid meetings, advertisement, TDOT DBE list, etc.);</a:t>
            </a: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17" name="TextBox 17"/>
          <p:cNvSpPr txBox="1"/>
          <p:nvPr/>
        </p:nvSpPr>
        <p:spPr>
          <a:xfrm>
            <a:off x="1828800" y="8208559"/>
            <a:ext cx="10644403" cy="1154162"/>
          </a:xfrm>
          <a:prstGeom prst="rect">
            <a:avLst/>
          </a:prstGeom>
        </p:spPr>
        <p:txBody>
          <a:bodyPr lIns="0" tIns="0" rIns="0" bIns="0" rtlCol="0" anchor="t">
            <a:spAutoFit/>
          </a:bodyPr>
          <a:lstStyle/>
          <a:p>
            <a:pPr algn="l">
              <a:lnSpc>
                <a:spcPts val="3025"/>
              </a:lnSpc>
            </a:pPr>
            <a:r>
              <a:rPr lang="en-US" sz="2500" spc="-110" dirty="0">
                <a:solidFill>
                  <a:srgbClr val="545454"/>
                </a:solidFill>
                <a:latin typeface="Montserrat"/>
                <a:ea typeface="Montserrat"/>
                <a:cs typeface="Montserrat"/>
                <a:sym typeface="Montserrat"/>
              </a:rPr>
              <a:t>3.   Advertise with local and minority media resources;</a:t>
            </a: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18" name="Flowchart: Connector 17">
            <a:extLst>
              <a:ext uri="{FF2B5EF4-FFF2-40B4-BE49-F238E27FC236}">
                <a16:creationId xmlns:a16="http://schemas.microsoft.com/office/drawing/2014/main" id="{F861CC99-9416-A243-6587-9C6D7F5B904E}"/>
              </a:ext>
            </a:extLst>
          </p:cNvPr>
          <p:cNvSpPr/>
          <p:nvPr/>
        </p:nvSpPr>
        <p:spPr>
          <a:xfrm>
            <a:off x="935286" y="5114521"/>
            <a:ext cx="259657" cy="245790"/>
          </a:xfrm>
          <a:prstGeom prst="flowChartConnector">
            <a:avLst/>
          </a:prstGeom>
          <a:solidFill>
            <a:srgbClr val="4C647A"/>
          </a:solidFill>
          <a:ln>
            <a:solidFill>
              <a:srgbClr val="4C647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11748" y="0"/>
            <a:ext cx="6081273" cy="10287000"/>
            <a:chOff x="0" y="0"/>
            <a:chExt cx="8610618" cy="13716000"/>
          </a:xfrm>
        </p:grpSpPr>
        <p:pic>
          <p:nvPicPr>
            <p:cNvPr id="3" name="Picture 3"/>
            <p:cNvPicPr>
              <a:picLocks noChangeAspect="1"/>
            </p:cNvPicPr>
            <p:nvPr/>
          </p:nvPicPr>
          <p:blipFill>
            <a:blip r:embed="rId2"/>
            <a:srcRect l="46396" r="11751"/>
            <a:stretch>
              <a:fillRect/>
            </a:stretch>
          </p:blipFill>
          <p:spPr>
            <a:xfrm>
              <a:off x="0" y="0"/>
              <a:ext cx="8610618" cy="13716000"/>
            </a:xfrm>
            <a:prstGeom prst="rect">
              <a:avLst/>
            </a:prstGeom>
            <a:ln>
              <a:noFill/>
            </a:ln>
            <a:effectLst>
              <a:outerShdw blurRad="292100" dist="139700" dir="2700000" algn="tl" rotWithShape="0">
                <a:srgbClr val="333333">
                  <a:alpha val="65000"/>
                </a:srgbClr>
              </a:outerShdw>
            </a:effectLst>
          </p:spPr>
        </p:pic>
      </p:grpSp>
      <p:sp>
        <p:nvSpPr>
          <p:cNvPr id="4" name="AutoShape 4"/>
          <p:cNvSpPr/>
          <p:nvPr/>
        </p:nvSpPr>
        <p:spPr>
          <a:xfrm>
            <a:off x="-1" y="9427189"/>
            <a:ext cx="10908417" cy="0"/>
          </a:xfrm>
          <a:prstGeom prst="line">
            <a:avLst/>
          </a:prstGeom>
          <a:ln w="19050" cap="rnd">
            <a:solidFill>
              <a:srgbClr val="4C647A"/>
            </a:solidFill>
            <a:prstDash val="solid"/>
            <a:headEnd type="none" w="sm" len="sm"/>
            <a:tailEnd type="none" w="sm" len="sm"/>
          </a:ln>
        </p:spPr>
        <p:txBody>
          <a:bodyPr/>
          <a:lstStyle/>
          <a:p>
            <a:endParaRPr lang="en-US"/>
          </a:p>
        </p:txBody>
      </p:sp>
      <p:sp>
        <p:nvSpPr>
          <p:cNvPr id="5" name="Freeform 5"/>
          <p:cNvSpPr/>
          <p:nvPr/>
        </p:nvSpPr>
        <p:spPr>
          <a:xfrm>
            <a:off x="-1" y="9261382"/>
            <a:ext cx="1326457" cy="331614"/>
          </a:xfrm>
          <a:custGeom>
            <a:avLst/>
            <a:gdLst/>
            <a:ahLst/>
            <a:cxnLst/>
            <a:rect l="l" t="t" r="r" b="b"/>
            <a:pathLst>
              <a:path w="1326457" h="331614">
                <a:moveTo>
                  <a:pt x="0" y="0"/>
                </a:moveTo>
                <a:lnTo>
                  <a:pt x="1326457" y="0"/>
                </a:lnTo>
                <a:lnTo>
                  <a:pt x="1326457" y="331615"/>
                </a:lnTo>
                <a:lnTo>
                  <a:pt x="0" y="3316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 y="-47691"/>
            <a:ext cx="2623185" cy="2720805"/>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C7D0D8">
                <a:alpha val="29804"/>
              </a:srgbClr>
            </a:solidFill>
          </p:spPr>
          <p:txBody>
            <a:bodyPr/>
            <a:lstStyle/>
            <a:p>
              <a:endParaRPr lang="en-US"/>
            </a:p>
          </p:txBody>
        </p:sp>
      </p:grpSp>
      <p:sp>
        <p:nvSpPr>
          <p:cNvPr id="8" name="TextBox 8"/>
          <p:cNvSpPr txBox="1"/>
          <p:nvPr/>
        </p:nvSpPr>
        <p:spPr>
          <a:xfrm>
            <a:off x="914400" y="540070"/>
            <a:ext cx="15070640" cy="2473241"/>
          </a:xfrm>
          <a:prstGeom prst="rect">
            <a:avLst/>
          </a:prstGeom>
        </p:spPr>
        <p:txBody>
          <a:bodyPr wrap="square" lIns="0" tIns="0" rIns="0" bIns="0" rtlCol="0" anchor="t">
            <a:spAutoFit/>
          </a:bodyPr>
          <a:lstStyle/>
          <a:p>
            <a:pPr algn="l">
              <a:lnSpc>
                <a:spcPts val="4851"/>
              </a:lnSpc>
            </a:pPr>
            <a:r>
              <a:rPr lang="en-US" sz="4400" b="1" spc="-142"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Promote the Utilization of Certified </a:t>
            </a:r>
          </a:p>
          <a:p>
            <a:pPr algn="l">
              <a:lnSpc>
                <a:spcPts val="4851"/>
              </a:lnSpc>
            </a:pPr>
            <a:r>
              <a:rPr lang="en-US" sz="4400" b="1" spc="-142"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Disadvantaged Business Enterprises</a:t>
            </a:r>
          </a:p>
          <a:p>
            <a:pPr algn="l">
              <a:lnSpc>
                <a:spcPts val="4851"/>
              </a:lnSpc>
            </a:pPr>
            <a:r>
              <a:rPr lang="en-US" sz="4400" b="1" spc="-142"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(DBEs) (cont’d)</a:t>
            </a:r>
          </a:p>
          <a:p>
            <a:pPr algn="l">
              <a:lnSpc>
                <a:spcPts val="4455"/>
              </a:lnSpc>
            </a:pPr>
            <a:endParaRPr lang="en-US" sz="4900" b="1" spc="-142" dirty="0">
              <a:solidFill>
                <a:srgbClr val="7689A5"/>
              </a:solidFill>
              <a:latin typeface="Montserrat Bold"/>
              <a:ea typeface="Montserrat Bold"/>
              <a:cs typeface="Montserrat Bold"/>
              <a:sym typeface="Montserrat Bold"/>
            </a:endParaRPr>
          </a:p>
        </p:txBody>
      </p:sp>
      <p:sp>
        <p:nvSpPr>
          <p:cNvPr id="9" name="TextBox 9"/>
          <p:cNvSpPr txBox="1"/>
          <p:nvPr/>
        </p:nvSpPr>
        <p:spPr>
          <a:xfrm>
            <a:off x="1828800" y="2774686"/>
            <a:ext cx="11415883" cy="372618"/>
          </a:xfrm>
          <a:prstGeom prst="rect">
            <a:avLst/>
          </a:prstGeom>
        </p:spPr>
        <p:txBody>
          <a:bodyPr lIns="0" tIns="0" rIns="0" bIns="0" rtlCol="0" anchor="t">
            <a:spAutoFit/>
          </a:bodyPr>
          <a:lstStyle/>
          <a:p>
            <a:pPr algn="l">
              <a:lnSpc>
                <a:spcPts val="2871"/>
              </a:lnSpc>
            </a:pPr>
            <a:r>
              <a:rPr lang="en-US" sz="2900" spc="-159"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As a recipient of federal funds, your agency must:</a:t>
            </a:r>
          </a:p>
        </p:txBody>
      </p:sp>
      <p:sp>
        <p:nvSpPr>
          <p:cNvPr id="10" name="TextBox 10"/>
          <p:cNvSpPr txBox="1"/>
          <p:nvPr/>
        </p:nvSpPr>
        <p:spPr>
          <a:xfrm>
            <a:off x="1782925" y="3601072"/>
            <a:ext cx="10204184" cy="3462486"/>
          </a:xfrm>
          <a:prstGeom prst="rect">
            <a:avLst/>
          </a:prstGeom>
        </p:spPr>
        <p:txBody>
          <a:bodyPr lIns="0" tIns="0" rIns="0" bIns="0" rtlCol="0" anchor="t">
            <a:spAutoFit/>
          </a:bodyPr>
          <a:lstStyle/>
          <a:p>
            <a:pPr algn="l">
              <a:lnSpc>
                <a:spcPts val="3025"/>
              </a:lnSpc>
            </a:pPr>
            <a:r>
              <a:rPr lang="en-US" sz="2500" spc="-110" dirty="0">
                <a:solidFill>
                  <a:srgbClr val="545454"/>
                </a:solidFill>
                <a:latin typeface="Montserrat"/>
                <a:ea typeface="Montserrat"/>
                <a:cs typeface="Montserrat"/>
                <a:sym typeface="Montserrat"/>
              </a:rPr>
              <a:t>4.   Arrange times for presentation of bids, quantities,   </a:t>
            </a:r>
          </a:p>
          <a:p>
            <a:pPr algn="l">
              <a:lnSpc>
                <a:spcPts val="3025"/>
              </a:lnSpc>
            </a:pPr>
            <a:r>
              <a:rPr lang="en-US" sz="2500" spc="-110" dirty="0">
                <a:solidFill>
                  <a:srgbClr val="545454"/>
                </a:solidFill>
                <a:latin typeface="Montserrat"/>
                <a:ea typeface="Montserrat"/>
                <a:cs typeface="Montserrat"/>
                <a:sym typeface="Montserrat"/>
              </a:rPr>
              <a:t>      specifications and delivery schedules in ways that facilitate</a:t>
            </a:r>
          </a:p>
          <a:p>
            <a:pPr algn="l">
              <a:lnSpc>
                <a:spcPts val="3025"/>
              </a:lnSpc>
            </a:pPr>
            <a:r>
              <a:rPr lang="en-US" sz="2500" spc="-110" dirty="0">
                <a:solidFill>
                  <a:srgbClr val="545454"/>
                </a:solidFill>
                <a:latin typeface="Montserrat"/>
                <a:ea typeface="Montserrat"/>
                <a:cs typeface="Montserrat"/>
                <a:sym typeface="Montserrat"/>
              </a:rPr>
              <a:t>      DBEs’ participation; and,</a:t>
            </a: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r>
              <a:rPr lang="en-US" sz="2500" spc="-110" dirty="0">
                <a:solidFill>
                  <a:srgbClr val="545454"/>
                </a:solidFill>
                <a:latin typeface="Montserrat"/>
                <a:ea typeface="Montserrat"/>
                <a:cs typeface="Montserrat"/>
                <a:sym typeface="Montserrat"/>
              </a:rPr>
              <a:t>5.  Ensure bid notices and requests for proposals are available to</a:t>
            </a:r>
          </a:p>
          <a:p>
            <a:pPr algn="l">
              <a:lnSpc>
                <a:spcPts val="3025"/>
              </a:lnSpc>
            </a:pPr>
            <a:r>
              <a:rPr lang="en-US" sz="2500" spc="-110" dirty="0">
                <a:solidFill>
                  <a:srgbClr val="545454"/>
                </a:solidFill>
                <a:latin typeface="Montserrat"/>
                <a:ea typeface="Montserrat"/>
                <a:cs typeface="Montserrat"/>
                <a:sym typeface="Montserrat"/>
              </a:rPr>
              <a:t>     DBEs in a timely manner.</a:t>
            </a: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8724901"/>
            <a:ext cx="18288000" cy="1562100"/>
          </a:xfrm>
          <a:prstGeom prst="rect">
            <a:avLst/>
          </a:prstGeom>
          <a:solidFill>
            <a:srgbClr val="7689A5"/>
          </a:solidFill>
        </p:spPr>
        <p:txBody>
          <a:bodyPr/>
          <a:lstStyle/>
          <a:p>
            <a:endParaRPr lang="en-US"/>
          </a:p>
        </p:txBody>
      </p:sp>
      <p:sp>
        <p:nvSpPr>
          <p:cNvPr id="3" name="AutoShape 3"/>
          <p:cNvSpPr/>
          <p:nvPr/>
        </p:nvSpPr>
        <p:spPr>
          <a:xfrm>
            <a:off x="0" y="9424118"/>
            <a:ext cx="10908417" cy="0"/>
          </a:xfrm>
          <a:prstGeom prst="line">
            <a:avLst/>
          </a:prstGeom>
          <a:ln w="19050" cap="rnd">
            <a:solidFill>
              <a:srgbClr val="FFFFFF"/>
            </a:solidFill>
            <a:prstDash val="solid"/>
            <a:headEnd type="none" w="sm" len="sm"/>
            <a:tailEnd type="none" w="sm" len="sm"/>
          </a:ln>
        </p:spPr>
        <p:txBody>
          <a:bodyPr/>
          <a:lstStyle/>
          <a:p>
            <a:endParaRPr lang="en-US"/>
          </a:p>
        </p:txBody>
      </p:sp>
      <p:grpSp>
        <p:nvGrpSpPr>
          <p:cNvPr id="4" name="Group 4"/>
          <p:cNvGrpSpPr/>
          <p:nvPr/>
        </p:nvGrpSpPr>
        <p:grpSpPr>
          <a:xfrm>
            <a:off x="12759013" y="0"/>
            <a:ext cx="5423141" cy="10262031"/>
            <a:chOff x="23024368" y="-34040"/>
            <a:chExt cx="9786368" cy="13990146"/>
          </a:xfrm>
        </p:grpSpPr>
        <p:pic>
          <p:nvPicPr>
            <p:cNvPr id="5" name="Picture 5"/>
            <p:cNvPicPr>
              <a:picLocks noChangeAspect="1"/>
            </p:cNvPicPr>
            <p:nvPr/>
          </p:nvPicPr>
          <p:blipFill>
            <a:blip r:embed="rId2"/>
            <a:srcRect l="23768" r="23768"/>
            <a:stretch>
              <a:fillRect/>
            </a:stretch>
          </p:blipFill>
          <p:spPr>
            <a:xfrm>
              <a:off x="23024368" y="-34040"/>
              <a:ext cx="9786368" cy="13990146"/>
            </a:xfrm>
            <a:prstGeom prst="rect">
              <a:avLst/>
            </a:prstGeom>
            <a:ln>
              <a:noFill/>
            </a:ln>
            <a:effectLst>
              <a:outerShdw blurRad="292100" dist="139700" dir="2700000" algn="tl" rotWithShape="0">
                <a:srgbClr val="333333">
                  <a:alpha val="65000"/>
                </a:srgbClr>
              </a:outerShdw>
            </a:effectLst>
          </p:spPr>
        </p:pic>
      </p:grpSp>
      <p:sp>
        <p:nvSpPr>
          <p:cNvPr id="8" name="TextBox 8"/>
          <p:cNvSpPr txBox="1"/>
          <p:nvPr/>
        </p:nvSpPr>
        <p:spPr>
          <a:xfrm>
            <a:off x="883672" y="686223"/>
            <a:ext cx="14384840" cy="598932"/>
          </a:xfrm>
          <a:prstGeom prst="rect">
            <a:avLst/>
          </a:prstGeom>
        </p:spPr>
        <p:txBody>
          <a:bodyPr lIns="0" tIns="0" rIns="0" bIns="0" rtlCol="0" anchor="t">
            <a:spAutoFit/>
          </a:bodyPr>
          <a:lstStyle/>
          <a:p>
            <a:pPr algn="l">
              <a:lnSpc>
                <a:spcPts val="4553"/>
              </a:lnSpc>
            </a:pPr>
            <a:r>
              <a:rPr lang="en-US" sz="4599" b="1" dirty="0">
                <a:solidFill>
                  <a:srgbClr val="7689A5"/>
                </a:solidFill>
                <a:effectLst>
                  <a:outerShdw blurRad="38100" dist="38100" dir="2700000" algn="tl">
                    <a:srgbClr val="000000">
                      <a:alpha val="43137"/>
                    </a:srgbClr>
                  </a:outerShdw>
                </a:effectLst>
                <a:latin typeface="Montserrat Bold"/>
                <a:ea typeface="Montserrat Bold"/>
                <a:cs typeface="Montserrat Bold"/>
                <a:sym typeface="Montserrat Bold"/>
              </a:rPr>
              <a:t>Develop a Public Participation Plan</a:t>
            </a:r>
          </a:p>
        </p:txBody>
      </p:sp>
      <p:sp>
        <p:nvSpPr>
          <p:cNvPr id="9" name="TextBox 9"/>
          <p:cNvSpPr txBox="1"/>
          <p:nvPr/>
        </p:nvSpPr>
        <p:spPr>
          <a:xfrm>
            <a:off x="1862078" y="2904000"/>
            <a:ext cx="11415883" cy="372618"/>
          </a:xfrm>
          <a:prstGeom prst="rect">
            <a:avLst/>
          </a:prstGeom>
        </p:spPr>
        <p:txBody>
          <a:bodyPr lIns="0" tIns="0" rIns="0" bIns="0" rtlCol="0" anchor="t">
            <a:spAutoFit/>
          </a:bodyPr>
          <a:lstStyle/>
          <a:p>
            <a:pPr algn="l">
              <a:lnSpc>
                <a:spcPts val="2871"/>
              </a:lnSpc>
            </a:pPr>
            <a:r>
              <a:rPr lang="en-US" sz="2900" spc="-159" dirty="0">
                <a:solidFill>
                  <a:srgbClr val="7689A5"/>
                </a:solidFill>
                <a:effectLst>
                  <a:outerShdw blurRad="38100" dist="38100" dir="2700000" algn="tl">
                    <a:srgbClr val="000000">
                      <a:alpha val="43137"/>
                    </a:srgbClr>
                  </a:outerShdw>
                </a:effectLst>
                <a:latin typeface="Montserrat"/>
                <a:ea typeface="Montserrat"/>
                <a:cs typeface="Montserrat"/>
                <a:sym typeface="Montserrat"/>
              </a:rPr>
              <a:t>As a recipient of federal funds, your agency must:</a:t>
            </a:r>
          </a:p>
        </p:txBody>
      </p:sp>
      <p:sp>
        <p:nvSpPr>
          <p:cNvPr id="10" name="TextBox 10"/>
          <p:cNvSpPr txBox="1"/>
          <p:nvPr/>
        </p:nvSpPr>
        <p:spPr>
          <a:xfrm>
            <a:off x="1862078" y="1450962"/>
            <a:ext cx="9459069" cy="1139825"/>
          </a:xfrm>
          <a:prstGeom prst="rect">
            <a:avLst/>
          </a:prstGeom>
        </p:spPr>
        <p:txBody>
          <a:bodyPr lIns="0" tIns="0" rIns="0" bIns="0" rtlCol="0" anchor="t">
            <a:spAutoFit/>
          </a:bodyPr>
          <a:lstStyle/>
          <a:p>
            <a:pPr algn="l">
              <a:lnSpc>
                <a:spcPts val="3025"/>
              </a:lnSpc>
              <a:spcBef>
                <a:spcPct val="0"/>
              </a:spcBef>
            </a:pPr>
            <a:r>
              <a:rPr lang="en-US" sz="2500" spc="-110" dirty="0">
                <a:solidFill>
                  <a:srgbClr val="000000"/>
                </a:solidFill>
                <a:latin typeface="Montserrat"/>
                <a:ea typeface="Montserrat"/>
                <a:cs typeface="Montserrat"/>
                <a:sym typeface="Montserrat"/>
              </a:rPr>
              <a:t>Engage the public – make communities aware of your agency’s </a:t>
            </a:r>
          </a:p>
          <a:p>
            <a:pPr algn="l">
              <a:lnSpc>
                <a:spcPts val="3025"/>
              </a:lnSpc>
              <a:spcBef>
                <a:spcPct val="0"/>
              </a:spcBef>
            </a:pPr>
            <a:r>
              <a:rPr lang="en-US" sz="2500" spc="-110" dirty="0">
                <a:solidFill>
                  <a:srgbClr val="000000"/>
                </a:solidFill>
                <a:latin typeface="Montserrat"/>
                <a:ea typeface="Montserrat"/>
                <a:cs typeface="Montserrat"/>
                <a:sym typeface="Montserrat"/>
              </a:rPr>
              <a:t>projects and/or services to allow for input in the decision-making </a:t>
            </a:r>
          </a:p>
          <a:p>
            <a:pPr algn="l">
              <a:lnSpc>
                <a:spcPts val="3025"/>
              </a:lnSpc>
              <a:spcBef>
                <a:spcPct val="0"/>
              </a:spcBef>
            </a:pPr>
            <a:r>
              <a:rPr lang="en-US" sz="2500" spc="-110" dirty="0">
                <a:solidFill>
                  <a:srgbClr val="000000"/>
                </a:solidFill>
                <a:latin typeface="Montserrat"/>
                <a:ea typeface="Montserrat"/>
                <a:cs typeface="Montserrat"/>
                <a:sym typeface="Montserrat"/>
              </a:rPr>
              <a:t>process.</a:t>
            </a:r>
          </a:p>
        </p:txBody>
      </p:sp>
      <p:sp>
        <p:nvSpPr>
          <p:cNvPr id="11" name="TextBox 11"/>
          <p:cNvSpPr txBox="1"/>
          <p:nvPr/>
        </p:nvSpPr>
        <p:spPr>
          <a:xfrm>
            <a:off x="1483939" y="3619693"/>
            <a:ext cx="12172160" cy="5770811"/>
          </a:xfrm>
          <a:prstGeom prst="rect">
            <a:avLst/>
          </a:prstGeom>
        </p:spPr>
        <p:txBody>
          <a:bodyPr lIns="0" tIns="0" rIns="0" bIns="0" rtlCol="0" anchor="t">
            <a:spAutoFit/>
          </a:bodyPr>
          <a:lstStyle/>
          <a:p>
            <a:pPr marL="539751" lvl="1" indent="-269876" algn="l">
              <a:lnSpc>
                <a:spcPts val="3025"/>
              </a:lnSpc>
              <a:buAutoNum type="arabicPeriod"/>
            </a:pPr>
            <a:r>
              <a:rPr lang="en-US" sz="2500" spc="-110" dirty="0">
                <a:solidFill>
                  <a:srgbClr val="545454"/>
                </a:solidFill>
                <a:latin typeface="Montserrat"/>
                <a:ea typeface="Montserrat"/>
                <a:cs typeface="Montserrat"/>
                <a:sym typeface="Montserrat"/>
              </a:rPr>
              <a:t>  Conduct public meetings/hearings in centralized locations</a:t>
            </a: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r>
              <a:rPr lang="en-US" sz="2500" spc="-110" dirty="0">
                <a:solidFill>
                  <a:srgbClr val="545454"/>
                </a:solidFill>
                <a:latin typeface="Montserrat"/>
                <a:ea typeface="Montserrat"/>
                <a:cs typeface="Montserrat"/>
                <a:sym typeface="Montserrat"/>
              </a:rPr>
              <a:t>    2.  Conduct public meetings/hearings at convenient times for</a:t>
            </a:r>
          </a:p>
          <a:p>
            <a:pPr algn="l">
              <a:lnSpc>
                <a:spcPts val="3025"/>
              </a:lnSpc>
            </a:pPr>
            <a:r>
              <a:rPr lang="en-US" sz="2500" spc="-110" dirty="0">
                <a:solidFill>
                  <a:srgbClr val="545454"/>
                </a:solidFill>
                <a:latin typeface="Montserrat"/>
                <a:ea typeface="Montserrat"/>
                <a:cs typeface="Montserrat"/>
                <a:sym typeface="Montserrat"/>
              </a:rPr>
              <a:t>          communities that will be impacted </a:t>
            </a: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tabLst>
                <a:tab pos="339725" algn="l"/>
                <a:tab pos="693738" algn="l"/>
                <a:tab pos="855663" algn="l"/>
                <a:tab pos="973138" algn="l"/>
              </a:tabLst>
            </a:pPr>
            <a:r>
              <a:rPr lang="en-US" sz="2500" spc="-110" dirty="0">
                <a:solidFill>
                  <a:srgbClr val="545454"/>
                </a:solidFill>
                <a:latin typeface="Montserrat"/>
                <a:ea typeface="Montserrat"/>
                <a:cs typeface="Montserrat"/>
                <a:sym typeface="Montserrat"/>
              </a:rPr>
              <a:t>    3.  Advertise with local and minority owned media resources</a:t>
            </a: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r>
              <a:rPr lang="en-US" sz="2500" spc="-110" dirty="0">
                <a:solidFill>
                  <a:srgbClr val="545454"/>
                </a:solidFill>
                <a:latin typeface="Montserrat"/>
                <a:ea typeface="Montserrat"/>
                <a:cs typeface="Montserrat"/>
                <a:sym typeface="Montserrat"/>
              </a:rPr>
              <a:t>     </a:t>
            </a: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a:p>
            <a:pPr algn="l">
              <a:lnSpc>
                <a:spcPts val="3025"/>
              </a:lnSpc>
            </a:pPr>
            <a:endParaRPr lang="en-US" sz="2500" spc="-110" dirty="0">
              <a:solidFill>
                <a:srgbClr val="545454"/>
              </a:solidFill>
              <a:latin typeface="Montserrat"/>
              <a:ea typeface="Montserrat"/>
              <a:cs typeface="Montserrat"/>
              <a:sym typeface="Montserrat"/>
            </a:endParaRPr>
          </a:p>
        </p:txBody>
      </p:sp>
      <p:sp>
        <p:nvSpPr>
          <p:cNvPr id="12" name="Freeform 6">
            <a:extLst>
              <a:ext uri="{FF2B5EF4-FFF2-40B4-BE49-F238E27FC236}">
                <a16:creationId xmlns:a16="http://schemas.microsoft.com/office/drawing/2014/main" id="{66ABAA31-BB3F-D98B-F5CB-947B1633D0DE}"/>
              </a:ext>
            </a:extLst>
          </p:cNvPr>
          <p:cNvSpPr/>
          <p:nvPr/>
        </p:nvSpPr>
        <p:spPr>
          <a:xfrm>
            <a:off x="0" y="9258311"/>
            <a:ext cx="1326457" cy="331614"/>
          </a:xfrm>
          <a:custGeom>
            <a:avLst/>
            <a:gdLst/>
            <a:ahLst/>
            <a:cxnLst/>
            <a:rect l="l" t="t" r="r" b="b"/>
            <a:pathLst>
              <a:path w="1326457" h="331614">
                <a:moveTo>
                  <a:pt x="0" y="0"/>
                </a:moveTo>
                <a:lnTo>
                  <a:pt x="1326457" y="0"/>
                </a:lnTo>
                <a:lnTo>
                  <a:pt x="1326457" y="331614"/>
                </a:lnTo>
                <a:lnTo>
                  <a:pt x="0" y="3316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4746</TotalTime>
  <Words>1335</Words>
  <Application>Microsoft Office PowerPoint</Application>
  <PresentationFormat>Custom</PresentationFormat>
  <Paragraphs>180</Paragraphs>
  <Slides>21</Slides>
  <Notes>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Calibri</vt:lpstr>
      <vt:lpstr>Montserrat Semi-Bold</vt:lpstr>
      <vt:lpstr>Montserrat</vt:lpstr>
      <vt:lpstr>Montserrat Bold</vt:lpstr>
      <vt:lpstr>Montserrat Light</vt:lpstr>
      <vt:lpstr>Arial</vt:lpstr>
      <vt:lpstr>Aptos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department of Transportation</dc:title>
  <dc:creator>Jessica M. Starling</dc:creator>
  <cp:lastModifiedBy>Cynthia Howard</cp:lastModifiedBy>
  <cp:revision>13</cp:revision>
  <cp:lastPrinted>2025-03-24T13:20:05Z</cp:lastPrinted>
  <dcterms:created xsi:type="dcterms:W3CDTF">2006-08-16T00:00:00Z</dcterms:created>
  <dcterms:modified xsi:type="dcterms:W3CDTF">2025-03-31T15:21:28Z</dcterms:modified>
  <dc:identifier>DAGgIKbXDGA</dc:identifier>
</cp:coreProperties>
</file>