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1" r:id="rId2"/>
    <p:sldId id="265" r:id="rId3"/>
    <p:sldId id="260" r:id="rId4"/>
    <p:sldId id="266" r:id="rId5"/>
    <p:sldId id="272" r:id="rId6"/>
    <p:sldId id="267" r:id="rId7"/>
    <p:sldId id="274" r:id="rId8"/>
    <p:sldId id="268" r:id="rId9"/>
    <p:sldId id="273" r:id="rId10"/>
    <p:sldId id="284" r:id="rId11"/>
    <p:sldId id="297" r:id="rId12"/>
    <p:sldId id="293" r:id="rId13"/>
    <p:sldId id="295" r:id="rId14"/>
    <p:sldId id="290" r:id="rId15"/>
    <p:sldId id="276"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73053"/>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9243" autoAdjust="0"/>
  </p:normalViewPr>
  <p:slideViewPr>
    <p:cSldViewPr>
      <p:cViewPr>
        <p:scale>
          <a:sx n="66" d="100"/>
          <a:sy n="66" d="100"/>
        </p:scale>
        <p:origin x="1280" y="48"/>
      </p:cViewPr>
      <p:guideLst>
        <p:guide orient="horz" pos="162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1AB9F-8A9D-48B4-9684-8DE7AD26CDCC}" type="datetimeFigureOut">
              <a:rPr lang="en-US" smtClean="0"/>
              <a:t>4/25/2025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7A0AC-E9E2-41A1-A9CA-7A67BF3DA136}" type="slidenum">
              <a:rPr lang="en-US" smtClean="0"/>
              <a:t>‹#›</a:t>
            </a:fld>
            <a:endParaRPr lang="en-US" dirty="0"/>
          </a:p>
        </p:txBody>
      </p:sp>
    </p:spTree>
    <p:extLst>
      <p:ext uri="{BB962C8B-B14F-4D97-AF65-F5344CB8AC3E}">
        <p14:creationId xmlns:p14="http://schemas.microsoft.com/office/powerpoint/2010/main" val="107954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dirty="0">
                <a:effectLst/>
                <a:latin typeface="Calibri" panose="020F0502020204030204" pitchFamily="34" charset="0"/>
                <a:ea typeface="Calibri" panose="020F0502020204030204" pitchFamily="34" charset="0"/>
              </a:rPr>
              <a:t>Welcome everyone to the Pre-SOQ Meeting for the </a:t>
            </a:r>
            <a:r>
              <a:rPr lang="en-US" sz="1800" dirty="0"/>
              <a:t>I40 Bridges Replacement over the Caney Fork River and Improvements to the Smith County Rest Area</a:t>
            </a:r>
            <a:r>
              <a:rPr lang="en-US" sz="1800" kern="0" dirty="0">
                <a:effectLst/>
                <a:latin typeface="Calibri" panose="020F0502020204030204" pitchFamily="34" charset="0"/>
                <a:ea typeface="Calibri" panose="020F0502020204030204" pitchFamily="34" charset="0"/>
              </a:rPr>
              <a:t>. Today’s meeting will cover an overview of the project, coordination efforts, and key details about the recently released Request for Qualifications (RFQ).</a:t>
            </a:r>
            <a:endParaRPr lang="en-US" dirty="0"/>
          </a:p>
        </p:txBody>
      </p:sp>
      <p:sp>
        <p:nvSpPr>
          <p:cNvPr id="4" name="Slide Number Placeholder 3"/>
          <p:cNvSpPr>
            <a:spLocks noGrp="1"/>
          </p:cNvSpPr>
          <p:nvPr>
            <p:ph type="sldNum" sz="quarter" idx="5"/>
          </p:nvPr>
        </p:nvSpPr>
        <p:spPr/>
        <p:txBody>
          <a:bodyPr/>
          <a:lstStyle/>
          <a:p>
            <a:fld id="{3A17A0AC-E9E2-41A1-A9CA-7A67BF3DA136}" type="slidenum">
              <a:rPr lang="en-US" smtClean="0"/>
              <a:t>1</a:t>
            </a:fld>
            <a:endParaRPr lang="en-US" dirty="0"/>
          </a:p>
        </p:txBody>
      </p:sp>
    </p:spTree>
    <p:extLst>
      <p:ext uri="{BB962C8B-B14F-4D97-AF65-F5344CB8AC3E}">
        <p14:creationId xmlns:p14="http://schemas.microsoft.com/office/powerpoint/2010/main" val="1475991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7A0AC-E9E2-41A1-A9CA-7A67BF3DA136}" type="slidenum">
              <a:rPr lang="en-US" smtClean="0"/>
              <a:t>10</a:t>
            </a:fld>
            <a:endParaRPr lang="en-US" dirty="0"/>
          </a:p>
        </p:txBody>
      </p:sp>
    </p:spTree>
    <p:extLst>
      <p:ext uri="{BB962C8B-B14F-4D97-AF65-F5344CB8AC3E}">
        <p14:creationId xmlns:p14="http://schemas.microsoft.com/office/powerpoint/2010/main" val="3840160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E09E2-9087-39D2-3BEA-BBFD922FCF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EC316-5317-1931-8C90-B813010968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377DBB-562E-0C61-AA3E-0ABE04D5A876}"/>
              </a:ext>
            </a:extLst>
          </p:cNvPr>
          <p:cNvSpPr>
            <a:spLocks noGrp="1"/>
          </p:cNvSpPr>
          <p:nvPr>
            <p:ph type="body" idx="1"/>
          </p:nvPr>
        </p:nvSpPr>
        <p:spPr/>
        <p:txBody>
          <a:bodyPr/>
          <a:lstStyle/>
          <a:p>
            <a:r>
              <a:rPr lang="en-US" dirty="0"/>
              <a:t>The agreement will be like a Professional services contract.</a:t>
            </a:r>
          </a:p>
          <a:p>
            <a:r>
              <a:rPr lang="en-US" dirty="0"/>
              <a:t>Construction uses an itemized bridge/roadway contract like a traditional TDOT contract. </a:t>
            </a:r>
          </a:p>
          <a:p>
            <a:r>
              <a:rPr lang="en-US" dirty="0"/>
              <a:t>Additional information about Design Build and the process can be found on the Alternative Delivery webpage.</a:t>
            </a:r>
          </a:p>
        </p:txBody>
      </p:sp>
      <p:sp>
        <p:nvSpPr>
          <p:cNvPr id="4" name="Slide Number Placeholder 3">
            <a:extLst>
              <a:ext uri="{FF2B5EF4-FFF2-40B4-BE49-F238E27FC236}">
                <a16:creationId xmlns:a16="http://schemas.microsoft.com/office/drawing/2014/main" id="{CC02AD73-2988-6D27-9A0B-96445DCD333B}"/>
              </a:ext>
            </a:extLst>
          </p:cNvPr>
          <p:cNvSpPr>
            <a:spLocks noGrp="1"/>
          </p:cNvSpPr>
          <p:nvPr>
            <p:ph type="sldNum" sz="quarter" idx="5"/>
          </p:nvPr>
        </p:nvSpPr>
        <p:spPr/>
        <p:txBody>
          <a:bodyPr/>
          <a:lstStyle/>
          <a:p>
            <a:fld id="{3A17A0AC-E9E2-41A1-A9CA-7A67BF3DA136}" type="slidenum">
              <a:rPr lang="en-US" smtClean="0"/>
              <a:t>11</a:t>
            </a:fld>
            <a:endParaRPr lang="en-US" dirty="0"/>
          </a:p>
        </p:txBody>
      </p:sp>
    </p:spTree>
    <p:extLst>
      <p:ext uri="{BB962C8B-B14F-4D97-AF65-F5344CB8AC3E}">
        <p14:creationId xmlns:p14="http://schemas.microsoft.com/office/powerpoint/2010/main" val="308285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E06F5-9A09-F3DE-1AFE-B1F8A4785E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D699A5-2D93-D85A-7343-BF6A210EF8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71C161-7002-24F6-E669-96478F9399E1}"/>
              </a:ext>
            </a:extLst>
          </p:cNvPr>
          <p:cNvSpPr>
            <a:spLocks noGrp="1"/>
          </p:cNvSpPr>
          <p:nvPr>
            <p:ph type="body" idx="1"/>
          </p:nvPr>
        </p:nvSpPr>
        <p:spPr/>
        <p:txBody>
          <a:bodyPr/>
          <a:lstStyle/>
          <a:p>
            <a:r>
              <a:rPr lang="en-US" dirty="0"/>
              <a:t>The agreement will be like a Professional services contract.</a:t>
            </a:r>
          </a:p>
          <a:p>
            <a:r>
              <a:rPr lang="en-US" dirty="0"/>
              <a:t>Construction uses an itemized bridge/roadway contract like a traditional TDOT contract. </a:t>
            </a:r>
          </a:p>
          <a:p>
            <a:r>
              <a:rPr lang="en-US" dirty="0"/>
              <a:t>Additional information about Design Build and the process can be found on the Alternative Delivery webpage.</a:t>
            </a:r>
          </a:p>
        </p:txBody>
      </p:sp>
      <p:sp>
        <p:nvSpPr>
          <p:cNvPr id="4" name="Slide Number Placeholder 3">
            <a:extLst>
              <a:ext uri="{FF2B5EF4-FFF2-40B4-BE49-F238E27FC236}">
                <a16:creationId xmlns:a16="http://schemas.microsoft.com/office/drawing/2014/main" id="{FCC2BB97-7C3A-CE29-7311-156DAB9DF54D}"/>
              </a:ext>
            </a:extLst>
          </p:cNvPr>
          <p:cNvSpPr>
            <a:spLocks noGrp="1"/>
          </p:cNvSpPr>
          <p:nvPr>
            <p:ph type="sldNum" sz="quarter" idx="5"/>
          </p:nvPr>
        </p:nvSpPr>
        <p:spPr/>
        <p:txBody>
          <a:bodyPr/>
          <a:lstStyle/>
          <a:p>
            <a:fld id="{3A17A0AC-E9E2-41A1-A9CA-7A67BF3DA136}" type="slidenum">
              <a:rPr lang="en-US" smtClean="0"/>
              <a:t>12</a:t>
            </a:fld>
            <a:endParaRPr lang="en-US" dirty="0"/>
          </a:p>
        </p:txBody>
      </p:sp>
    </p:spTree>
    <p:extLst>
      <p:ext uri="{BB962C8B-B14F-4D97-AF65-F5344CB8AC3E}">
        <p14:creationId xmlns:p14="http://schemas.microsoft.com/office/powerpoint/2010/main" val="417890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DD921-C174-98B8-BD1E-9CD1F0D95B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C37A9F-CC98-2731-9B42-F66CE608F2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7A76BD-8F27-7562-84EE-A95C065024E8}"/>
              </a:ext>
            </a:extLst>
          </p:cNvPr>
          <p:cNvSpPr>
            <a:spLocks noGrp="1"/>
          </p:cNvSpPr>
          <p:nvPr>
            <p:ph type="body" idx="1"/>
          </p:nvPr>
        </p:nvSpPr>
        <p:spPr/>
        <p:txBody>
          <a:bodyPr/>
          <a:lstStyle/>
          <a:p>
            <a:r>
              <a:rPr lang="en-US" dirty="0"/>
              <a:t>The agreement will be like a Professional services contract.</a:t>
            </a:r>
          </a:p>
          <a:p>
            <a:r>
              <a:rPr lang="en-US" dirty="0"/>
              <a:t>Construction uses an itemized bridge/roadway contract like a traditional TDOT contract. </a:t>
            </a:r>
          </a:p>
          <a:p>
            <a:r>
              <a:rPr lang="en-US" dirty="0"/>
              <a:t>Additional information about Design Build and the process can be found on the Alternative Delivery webpage.</a:t>
            </a:r>
          </a:p>
        </p:txBody>
      </p:sp>
      <p:sp>
        <p:nvSpPr>
          <p:cNvPr id="4" name="Slide Number Placeholder 3">
            <a:extLst>
              <a:ext uri="{FF2B5EF4-FFF2-40B4-BE49-F238E27FC236}">
                <a16:creationId xmlns:a16="http://schemas.microsoft.com/office/drawing/2014/main" id="{C2FB62FF-C0E2-48CA-A85A-EA09E4EB392B}"/>
              </a:ext>
            </a:extLst>
          </p:cNvPr>
          <p:cNvSpPr>
            <a:spLocks noGrp="1"/>
          </p:cNvSpPr>
          <p:nvPr>
            <p:ph type="sldNum" sz="quarter" idx="5"/>
          </p:nvPr>
        </p:nvSpPr>
        <p:spPr/>
        <p:txBody>
          <a:bodyPr/>
          <a:lstStyle/>
          <a:p>
            <a:fld id="{3A17A0AC-E9E2-41A1-A9CA-7A67BF3DA136}" type="slidenum">
              <a:rPr lang="en-US" smtClean="0"/>
              <a:t>13</a:t>
            </a:fld>
            <a:endParaRPr lang="en-US" dirty="0"/>
          </a:p>
        </p:txBody>
      </p:sp>
    </p:spTree>
    <p:extLst>
      <p:ext uri="{BB962C8B-B14F-4D97-AF65-F5344CB8AC3E}">
        <p14:creationId xmlns:p14="http://schemas.microsoft.com/office/powerpoint/2010/main" val="2607944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dirty="0">
                <a:effectLst/>
                <a:latin typeface="Calibri" panose="020F0502020204030204" pitchFamily="34" charset="0"/>
                <a:ea typeface="Calibri" panose="020F0502020204030204" pitchFamily="34" charset="0"/>
              </a:rPr>
              <a:t>To wrap up, remember these key points</a:t>
            </a:r>
            <a:endParaRPr lang="en-US" dirty="0"/>
          </a:p>
        </p:txBody>
      </p:sp>
      <p:sp>
        <p:nvSpPr>
          <p:cNvPr id="4" name="Slide Number Placeholder 3"/>
          <p:cNvSpPr>
            <a:spLocks noGrp="1"/>
          </p:cNvSpPr>
          <p:nvPr>
            <p:ph type="sldNum" sz="quarter" idx="5"/>
          </p:nvPr>
        </p:nvSpPr>
        <p:spPr/>
        <p:txBody>
          <a:bodyPr/>
          <a:lstStyle/>
          <a:p>
            <a:fld id="{3A17A0AC-E9E2-41A1-A9CA-7A67BF3DA136}" type="slidenum">
              <a:rPr lang="en-US" smtClean="0"/>
              <a:t>14</a:t>
            </a:fld>
            <a:endParaRPr lang="en-US" dirty="0"/>
          </a:p>
        </p:txBody>
      </p:sp>
    </p:spTree>
    <p:extLst>
      <p:ext uri="{BB962C8B-B14F-4D97-AF65-F5344CB8AC3E}">
        <p14:creationId xmlns:p14="http://schemas.microsoft.com/office/powerpoint/2010/main" val="824464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Please don't forget to sign in if you haven't already.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We'll now open the floor to any questions. </a:t>
            </a:r>
            <a:endParaRPr lang="en-US" dirty="0"/>
          </a:p>
        </p:txBody>
      </p:sp>
      <p:sp>
        <p:nvSpPr>
          <p:cNvPr id="4" name="Slide Number Placeholder 3"/>
          <p:cNvSpPr>
            <a:spLocks noGrp="1"/>
          </p:cNvSpPr>
          <p:nvPr>
            <p:ph type="sldNum" sz="quarter" idx="5"/>
          </p:nvPr>
        </p:nvSpPr>
        <p:spPr/>
        <p:txBody>
          <a:bodyPr/>
          <a:lstStyle/>
          <a:p>
            <a:fld id="{3A17A0AC-E9E2-41A1-A9CA-7A67BF3DA136}" type="slidenum">
              <a:rPr lang="en-US" smtClean="0"/>
              <a:t>15</a:t>
            </a:fld>
            <a:endParaRPr lang="en-US" dirty="0"/>
          </a:p>
        </p:txBody>
      </p:sp>
    </p:spTree>
    <p:extLst>
      <p:ext uri="{BB962C8B-B14F-4D97-AF65-F5344CB8AC3E}">
        <p14:creationId xmlns:p14="http://schemas.microsoft.com/office/powerpoint/2010/main" val="1224135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dirty="0">
                <a:effectLst/>
                <a:latin typeface="Calibri" panose="020F0502020204030204" pitchFamily="34" charset="0"/>
                <a:ea typeface="Calibri" panose="020F0502020204030204" pitchFamily="34" charset="0"/>
              </a:rPr>
              <a:t>Let's start with a quick look at today's agenda.</a:t>
            </a:r>
          </a:p>
          <a:p>
            <a:r>
              <a:rPr lang="en-US" sz="1800" kern="0" dirty="0">
                <a:effectLst/>
                <a:latin typeface="Calibri" panose="020F0502020204030204" pitchFamily="34" charset="0"/>
              </a:rPr>
              <a:t>I will give an overview of the project and provide a high-level overview of the delivery method.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Please remember to sign in if you haven't done so already.</a:t>
            </a:r>
          </a:p>
          <a:p>
            <a:endParaRPr lang="en-US" dirty="0"/>
          </a:p>
        </p:txBody>
      </p:sp>
      <p:sp>
        <p:nvSpPr>
          <p:cNvPr id="4" name="Slide Number Placeholder 3"/>
          <p:cNvSpPr>
            <a:spLocks noGrp="1"/>
          </p:cNvSpPr>
          <p:nvPr>
            <p:ph type="sldNum" sz="quarter" idx="5"/>
          </p:nvPr>
        </p:nvSpPr>
        <p:spPr/>
        <p:txBody>
          <a:bodyPr/>
          <a:lstStyle/>
          <a:p>
            <a:fld id="{3A17A0AC-E9E2-41A1-A9CA-7A67BF3DA136}" type="slidenum">
              <a:rPr lang="en-US" smtClean="0"/>
              <a:t>2</a:t>
            </a:fld>
            <a:endParaRPr lang="en-US" dirty="0"/>
          </a:p>
        </p:txBody>
      </p:sp>
    </p:spTree>
    <p:extLst>
      <p:ext uri="{BB962C8B-B14F-4D97-AF65-F5344CB8AC3E}">
        <p14:creationId xmlns:p14="http://schemas.microsoft.com/office/powerpoint/2010/main" val="643467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dirty="0">
                <a:effectLst/>
                <a:latin typeface="Calibri" panose="020F0502020204030204" pitchFamily="34" charset="0"/>
                <a:ea typeface="Calibri" panose="020F0502020204030204" pitchFamily="34" charset="0"/>
              </a:rPr>
              <a:t>I'll now introduce the members of the TDOT Alternative Delivery Team</a:t>
            </a:r>
          </a:p>
          <a:p>
            <a:r>
              <a:rPr lang="en-US" dirty="0"/>
              <a:t>Talk about Chairperson role.</a:t>
            </a:r>
          </a:p>
        </p:txBody>
      </p:sp>
      <p:sp>
        <p:nvSpPr>
          <p:cNvPr id="4" name="Slide Number Placeholder 3"/>
          <p:cNvSpPr>
            <a:spLocks noGrp="1"/>
          </p:cNvSpPr>
          <p:nvPr>
            <p:ph type="sldNum" sz="quarter" idx="5"/>
          </p:nvPr>
        </p:nvSpPr>
        <p:spPr/>
        <p:txBody>
          <a:bodyPr/>
          <a:lstStyle/>
          <a:p>
            <a:fld id="{3A17A0AC-E9E2-41A1-A9CA-7A67BF3DA136}" type="slidenum">
              <a:rPr lang="en-US" smtClean="0"/>
              <a:t>3</a:t>
            </a:fld>
            <a:endParaRPr lang="en-US" dirty="0"/>
          </a:p>
        </p:txBody>
      </p:sp>
    </p:spTree>
    <p:extLst>
      <p:ext uri="{BB962C8B-B14F-4D97-AF65-F5344CB8AC3E}">
        <p14:creationId xmlns:p14="http://schemas.microsoft.com/office/powerpoint/2010/main" val="3227280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dirty="0"/>
              <a:t>Includes Design, Construction, and Utilities? </a:t>
            </a:r>
          </a:p>
          <a:p>
            <a:pPr marL="228600" indent="-228600">
              <a:buAutoNum type="arabicPeriod"/>
            </a:pPr>
            <a:r>
              <a:rPr lang="en-US" sz="1200" dirty="0"/>
              <a:t>Construction complete no later than June 30, 2029</a:t>
            </a:r>
          </a:p>
          <a:p>
            <a:pPr marL="0" indent="0">
              <a:buNone/>
            </a:pPr>
            <a:endParaRPr lang="en-US" sz="1200" dirty="0"/>
          </a:p>
        </p:txBody>
      </p:sp>
      <p:sp>
        <p:nvSpPr>
          <p:cNvPr id="4" name="Slide Number Placeholder 3"/>
          <p:cNvSpPr>
            <a:spLocks noGrp="1"/>
          </p:cNvSpPr>
          <p:nvPr>
            <p:ph type="sldNum" sz="quarter" idx="5"/>
          </p:nvPr>
        </p:nvSpPr>
        <p:spPr/>
        <p:txBody>
          <a:bodyPr/>
          <a:lstStyle/>
          <a:p>
            <a:fld id="{3A17A0AC-E9E2-41A1-A9CA-7A67BF3DA136}" type="slidenum">
              <a:rPr lang="en-US" smtClean="0"/>
              <a:t>4</a:t>
            </a:fld>
            <a:endParaRPr lang="en-US" dirty="0"/>
          </a:p>
        </p:txBody>
      </p:sp>
    </p:spTree>
    <p:extLst>
      <p:ext uri="{BB962C8B-B14F-4D97-AF65-F5344CB8AC3E}">
        <p14:creationId xmlns:p14="http://schemas.microsoft.com/office/powerpoint/2010/main" val="1036035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dirty="0">
                <a:effectLst/>
                <a:latin typeface="Calibri" panose="020F0502020204030204" pitchFamily="34" charset="0"/>
                <a:ea typeface="Calibri" panose="020F0502020204030204" pitchFamily="34" charset="0"/>
              </a:rPr>
              <a:t>We are currently in the pre-proposal stage, with statement of qualifications due by May 29</a:t>
            </a:r>
            <a:r>
              <a:rPr lang="en-US" sz="1800" kern="0" baseline="30000" dirty="0">
                <a:effectLst/>
                <a:latin typeface="Calibri" panose="020F0502020204030204" pitchFamily="34" charset="0"/>
                <a:ea typeface="Calibri" panose="020F0502020204030204" pitchFamily="34" charset="0"/>
              </a:rPr>
              <a:t>th </a:t>
            </a:r>
            <a:r>
              <a:rPr lang="en-US" dirty="0"/>
              <a:t>, due by 4PM.</a:t>
            </a:r>
          </a:p>
        </p:txBody>
      </p:sp>
      <p:sp>
        <p:nvSpPr>
          <p:cNvPr id="4" name="Slide Number Placeholder 3"/>
          <p:cNvSpPr>
            <a:spLocks noGrp="1"/>
          </p:cNvSpPr>
          <p:nvPr>
            <p:ph type="sldNum" sz="quarter" idx="5"/>
          </p:nvPr>
        </p:nvSpPr>
        <p:spPr/>
        <p:txBody>
          <a:bodyPr/>
          <a:lstStyle/>
          <a:p>
            <a:fld id="{3A17A0AC-E9E2-41A1-A9CA-7A67BF3DA136}" type="slidenum">
              <a:rPr lang="en-US" smtClean="0"/>
              <a:t>5</a:t>
            </a:fld>
            <a:endParaRPr lang="en-US" dirty="0"/>
          </a:p>
        </p:txBody>
      </p:sp>
    </p:spTree>
    <p:extLst>
      <p:ext uri="{BB962C8B-B14F-4D97-AF65-F5344CB8AC3E}">
        <p14:creationId xmlns:p14="http://schemas.microsoft.com/office/powerpoint/2010/main" val="2779823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3A17A0AC-E9E2-41A1-A9CA-7A67BF3DA136}" type="slidenum">
              <a:rPr lang="en-US" smtClean="0"/>
              <a:t>6</a:t>
            </a:fld>
            <a:endParaRPr lang="en-US" dirty="0"/>
          </a:p>
        </p:txBody>
      </p:sp>
    </p:spTree>
    <p:extLst>
      <p:ext uri="{BB962C8B-B14F-4D97-AF65-F5344CB8AC3E}">
        <p14:creationId xmlns:p14="http://schemas.microsoft.com/office/powerpoint/2010/main" val="1155090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dirty="0">
                <a:effectLst/>
                <a:latin typeface="Calibri" panose="020F0502020204030204" pitchFamily="34" charset="0"/>
                <a:ea typeface="Calibri" panose="020F0502020204030204" pitchFamily="34" charset="0"/>
              </a:rPr>
              <a:t>The ETSA Boundary has been established, and the Draft Environmental Document is currently under review. No Right of Way (ROW) acquisition is anticipated for this project. </a:t>
            </a:r>
            <a:endParaRPr lang="en-US" dirty="0"/>
          </a:p>
        </p:txBody>
      </p:sp>
      <p:sp>
        <p:nvSpPr>
          <p:cNvPr id="4" name="Slide Number Placeholder 3"/>
          <p:cNvSpPr>
            <a:spLocks noGrp="1"/>
          </p:cNvSpPr>
          <p:nvPr>
            <p:ph type="sldNum" sz="quarter" idx="5"/>
          </p:nvPr>
        </p:nvSpPr>
        <p:spPr/>
        <p:txBody>
          <a:bodyPr/>
          <a:lstStyle/>
          <a:p>
            <a:fld id="{3A17A0AC-E9E2-41A1-A9CA-7A67BF3DA136}" type="slidenum">
              <a:rPr lang="en-US" smtClean="0"/>
              <a:t>7</a:t>
            </a:fld>
            <a:endParaRPr lang="en-US" dirty="0"/>
          </a:p>
        </p:txBody>
      </p:sp>
    </p:spTree>
    <p:extLst>
      <p:ext uri="{BB962C8B-B14F-4D97-AF65-F5344CB8AC3E}">
        <p14:creationId xmlns:p14="http://schemas.microsoft.com/office/powerpoint/2010/main" val="562766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7A0AC-E9E2-41A1-A9CA-7A67BF3DA136}" type="slidenum">
              <a:rPr lang="en-US" smtClean="0"/>
              <a:t>8</a:t>
            </a:fld>
            <a:endParaRPr lang="en-US" dirty="0"/>
          </a:p>
        </p:txBody>
      </p:sp>
    </p:spTree>
    <p:extLst>
      <p:ext uri="{BB962C8B-B14F-4D97-AF65-F5344CB8AC3E}">
        <p14:creationId xmlns:p14="http://schemas.microsoft.com/office/powerpoint/2010/main" val="852955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dirty="0">
                <a:effectLst/>
                <a:latin typeface="Calibri" panose="020F0502020204030204" pitchFamily="34" charset="0"/>
                <a:ea typeface="Calibri" panose="020F0502020204030204" pitchFamily="34" charset="0"/>
              </a:rPr>
              <a:t>All current information, including the RFQ and reference material, is available on the TDOT project website. This will be updated as additional information is publicly released. </a:t>
            </a:r>
          </a:p>
          <a:p>
            <a:endParaRPr lang="en-US" sz="1800" kern="0" dirty="0">
              <a:effectLst/>
              <a:latin typeface="Calibri" panose="020F0502020204030204" pitchFamily="34" charset="0"/>
            </a:endParaRPr>
          </a:p>
          <a:p>
            <a:r>
              <a:rPr lang="en-US" sz="1200" dirty="0">
                <a:highlight>
                  <a:srgbClr val="FFFF00"/>
                </a:highlight>
              </a:rPr>
              <a:t>EBR and TEER documents</a:t>
            </a:r>
          </a:p>
          <a:p>
            <a:r>
              <a:rPr lang="en-US" sz="1200" dirty="0">
                <a:highlight>
                  <a:srgbClr val="FFFF00"/>
                </a:highlight>
              </a:rPr>
              <a:t>Historical Bridge and Repair Plans</a:t>
            </a:r>
          </a:p>
          <a:p>
            <a:r>
              <a:rPr lang="en-US" sz="1200" dirty="0">
                <a:highlight>
                  <a:srgbClr val="FFFF00"/>
                </a:highlight>
              </a:rPr>
              <a:t>Bridge Inspection Reports</a:t>
            </a:r>
          </a:p>
          <a:p>
            <a:r>
              <a:rPr lang="en-US" sz="1200" dirty="0">
                <a:highlight>
                  <a:srgbClr val="FFFF00"/>
                </a:highlight>
              </a:rPr>
              <a:t>QR Form</a:t>
            </a:r>
          </a:p>
          <a:p>
            <a:r>
              <a:rPr lang="en-US" sz="1200" dirty="0">
                <a:highlight>
                  <a:srgbClr val="FFFF00"/>
                </a:highlight>
              </a:rPr>
              <a:t>Sample Pre-Construction Agreement</a:t>
            </a:r>
            <a:endParaRPr lang="en-US" dirty="0">
              <a:highlight>
                <a:srgbClr val="FFFF00"/>
              </a:highlight>
            </a:endParaRPr>
          </a:p>
        </p:txBody>
      </p:sp>
      <p:sp>
        <p:nvSpPr>
          <p:cNvPr id="4" name="Slide Number Placeholder 3"/>
          <p:cNvSpPr>
            <a:spLocks noGrp="1"/>
          </p:cNvSpPr>
          <p:nvPr>
            <p:ph type="sldNum" sz="quarter" idx="5"/>
          </p:nvPr>
        </p:nvSpPr>
        <p:spPr/>
        <p:txBody>
          <a:bodyPr/>
          <a:lstStyle/>
          <a:p>
            <a:fld id="{3A17A0AC-E9E2-41A1-A9CA-7A67BF3DA136}" type="slidenum">
              <a:rPr lang="en-US" smtClean="0"/>
              <a:t>9</a:t>
            </a:fld>
            <a:endParaRPr lang="en-US" dirty="0"/>
          </a:p>
        </p:txBody>
      </p:sp>
    </p:spTree>
    <p:extLst>
      <p:ext uri="{BB962C8B-B14F-4D97-AF65-F5344CB8AC3E}">
        <p14:creationId xmlns:p14="http://schemas.microsoft.com/office/powerpoint/2010/main" val="178636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2914650"/>
            <a:ext cx="9144000" cy="188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3028953"/>
            <a:ext cx="8839200" cy="10667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4095751"/>
            <a:ext cx="8839200" cy="6096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4800600"/>
            <a:ext cx="9144000" cy="3429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361950"/>
            <a:ext cx="6578600" cy="28448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3"/>
            <a:ext cx="8763000" cy="3718847"/>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1"/>
            <a:ext cx="9144000" cy="666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228600" y="4612880"/>
            <a:ext cx="954402" cy="548640"/>
          </a:xfrm>
          <a:prstGeom prst="rect">
            <a:avLst/>
          </a:prstGeom>
        </p:spPr>
      </p:pic>
    </p:spTree>
    <p:extLst>
      <p:ext uri="{BB962C8B-B14F-4D97-AF65-F5344CB8AC3E}">
        <p14:creationId xmlns:p14="http://schemas.microsoft.com/office/powerpoint/2010/main" val="361718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0"/>
            <a:ext cx="8763000" cy="3718849"/>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1"/>
            <a:ext cx="9144000" cy="66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228600" y="4612880"/>
            <a:ext cx="954402" cy="54864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3"/>
            <a:ext cx="4191000" cy="3718847"/>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895353"/>
            <a:ext cx="4191000" cy="3718847"/>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228600" y="4612880"/>
            <a:ext cx="954402" cy="54864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5143500"/>
          </a:xfrm>
        </p:spPr>
        <p:txBody>
          <a:bodyPr/>
          <a:lstStyle>
            <a:lvl1pPr marL="0" indent="0">
              <a:buNone/>
              <a:defRPr/>
            </a:lvl1pPr>
          </a:lstStyle>
          <a:p>
            <a:r>
              <a:rPr lang="en-US" dirty="0"/>
              <a:t>Click icon to add picture</a:t>
            </a:r>
          </a:p>
        </p:txBody>
      </p:sp>
      <p:sp>
        <p:nvSpPr>
          <p:cNvPr id="10" name="Title 9"/>
          <p:cNvSpPr>
            <a:spLocks noGrp="1"/>
          </p:cNvSpPr>
          <p:nvPr>
            <p:ph type="title"/>
          </p:nvPr>
        </p:nvSpPr>
        <p:spPr>
          <a:xfrm>
            <a:off x="381000" y="1657351"/>
            <a:ext cx="3962400" cy="16764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4171950"/>
            <a:ext cx="4038600" cy="8382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3333751"/>
            <a:ext cx="3962400" cy="6096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285750"/>
            <a:ext cx="2763012" cy="1194816"/>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3200400" y="2906078"/>
            <a:ext cx="5943600" cy="16802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276600" y="2971800"/>
            <a:ext cx="5715000" cy="154305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2495550"/>
            <a:ext cx="2510028" cy="251002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857250"/>
            <a:ext cx="8839200" cy="417195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9892" y="4304964"/>
            <a:ext cx="864108" cy="864108"/>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3"/>
            <a:ext cx="8763000" cy="3718847"/>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228600" y="4612880"/>
            <a:ext cx="954402" cy="54864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0"/>
            <a:ext cx="8763000" cy="3718849"/>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1"/>
            <a:ext cx="9144000" cy="66675"/>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228600" y="4612880"/>
            <a:ext cx="954402" cy="54864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895350"/>
            <a:ext cx="8763000" cy="3718849"/>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742951"/>
            <a:ext cx="9144000" cy="66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228600" y="4612880"/>
            <a:ext cx="954402" cy="54864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0"/>
            <a:ext cx="8763000" cy="3718849"/>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1"/>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228600" y="4612880"/>
            <a:ext cx="954402" cy="54864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0"/>
            <a:ext cx="8763000" cy="3718849"/>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1"/>
            <a:ext cx="9144000" cy="66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228600" y="4612880"/>
            <a:ext cx="954402" cy="54864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4812507"/>
            <a:ext cx="2895600" cy="273844"/>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4807745"/>
            <a:ext cx="2133600" cy="273844"/>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mailto:miller.bernhardt@tn.gov"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hemeOverride" Target="../theme/themeOverride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657351"/>
            <a:ext cx="3962400" cy="1676400"/>
          </a:xfrm>
        </p:spPr>
        <p:txBody>
          <a:bodyPr/>
          <a:lstStyle/>
          <a:p>
            <a:r>
              <a:rPr lang="en-US" sz="2400" dirty="0"/>
              <a:t>DB2502 – I40 Truck Parking &amp;</a:t>
            </a:r>
            <a:br>
              <a:rPr lang="en-US" sz="2400" dirty="0"/>
            </a:br>
            <a:r>
              <a:rPr lang="en-US" sz="2400" dirty="0"/>
              <a:t>Bridges Replacement</a:t>
            </a:r>
            <a:br>
              <a:rPr lang="en-US" sz="2400" dirty="0"/>
            </a:br>
            <a:br>
              <a:rPr lang="en-US" sz="2400" dirty="0"/>
            </a:br>
            <a:r>
              <a:rPr lang="en-US" sz="2000" dirty="0"/>
              <a:t>Smith County, TN</a:t>
            </a:r>
            <a:br>
              <a:rPr lang="en-US" sz="2000" dirty="0"/>
            </a:br>
            <a:endParaRPr lang="en-US" sz="2000" dirty="0"/>
          </a:p>
        </p:txBody>
      </p:sp>
      <p:sp>
        <p:nvSpPr>
          <p:cNvPr id="5" name="Text Placeholder 4"/>
          <p:cNvSpPr>
            <a:spLocks noGrp="1"/>
          </p:cNvSpPr>
          <p:nvPr>
            <p:ph type="body" sz="quarter" idx="12"/>
          </p:nvPr>
        </p:nvSpPr>
        <p:spPr>
          <a:xfrm>
            <a:off x="42383" y="3143251"/>
            <a:ext cx="3962400" cy="609600"/>
          </a:xfrm>
        </p:spPr>
        <p:txBody>
          <a:bodyPr anchor="ctr">
            <a:normAutofit lnSpcReduction="10000"/>
          </a:bodyPr>
          <a:lstStyle/>
          <a:p>
            <a:pPr algn="ctr"/>
            <a:r>
              <a:rPr lang="en-US" sz="1600" dirty="0"/>
              <a:t>Design Builder</a:t>
            </a:r>
          </a:p>
          <a:p>
            <a:pPr algn="ctr"/>
            <a:r>
              <a:rPr lang="en-US" sz="1600" dirty="0"/>
              <a:t>Mandatory Pre-SOQ Meeting</a:t>
            </a:r>
          </a:p>
        </p:txBody>
      </p:sp>
      <p:sp>
        <p:nvSpPr>
          <p:cNvPr id="6" name="Text Placeholder 11"/>
          <p:cNvSpPr>
            <a:spLocks noGrp="1"/>
          </p:cNvSpPr>
          <p:nvPr>
            <p:ph type="body" sz="quarter" idx="11"/>
          </p:nvPr>
        </p:nvSpPr>
        <p:spPr>
          <a:xfrm>
            <a:off x="381000" y="4400550"/>
            <a:ext cx="8458200" cy="609600"/>
          </a:xfrm>
        </p:spPr>
        <p:txBody>
          <a:bodyPr anchor="b">
            <a:normAutofit fontScale="92500"/>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Miller Bernhardt P.E.</a:t>
            </a:r>
          </a:p>
          <a:p>
            <a:pPr lvl="0"/>
            <a:r>
              <a:rPr lang="en-US" dirty="0"/>
              <a:t>TDOT Region 3 Alternative Delivery</a:t>
            </a:r>
          </a:p>
          <a:p>
            <a:pPr lvl="0"/>
            <a:r>
              <a:rPr lang="en-US" dirty="0"/>
              <a:t>4-25-2025</a:t>
            </a:r>
          </a:p>
        </p:txBody>
      </p:sp>
      <p:pic>
        <p:nvPicPr>
          <p:cNvPr id="25" name="Picture 24">
            <a:extLst>
              <a:ext uri="{FF2B5EF4-FFF2-40B4-BE49-F238E27FC236}">
                <a16:creationId xmlns:a16="http://schemas.microsoft.com/office/drawing/2014/main" id="{524B846B-5D40-3E7D-1D08-74BC2F75462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25923" y="580415"/>
            <a:ext cx="4678625" cy="3982669"/>
          </a:xfrm>
          <a:prstGeom prst="rect">
            <a:avLst/>
          </a:prstGeom>
        </p:spPr>
      </p:pic>
    </p:spTree>
    <p:extLst>
      <p:ext uri="{BB962C8B-B14F-4D97-AF65-F5344CB8AC3E}">
        <p14:creationId xmlns:p14="http://schemas.microsoft.com/office/powerpoint/2010/main" val="2682380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Design Build Process</a:t>
            </a:r>
          </a:p>
        </p:txBody>
      </p:sp>
      <p:pic>
        <p:nvPicPr>
          <p:cNvPr id="3" name="Picture 2">
            <a:extLst>
              <a:ext uri="{FF2B5EF4-FFF2-40B4-BE49-F238E27FC236}">
                <a16:creationId xmlns:a16="http://schemas.microsoft.com/office/drawing/2014/main" id="{ED5A722C-228C-5F36-5F60-7F08228B0CA9}"/>
              </a:ext>
            </a:extLst>
          </p:cNvPr>
          <p:cNvPicPr>
            <a:picLocks noChangeAspect="1"/>
          </p:cNvPicPr>
          <p:nvPr/>
        </p:nvPicPr>
        <p:blipFill>
          <a:blip r:embed="rId3"/>
          <a:stretch>
            <a:fillRect/>
          </a:stretch>
        </p:blipFill>
        <p:spPr>
          <a:xfrm>
            <a:off x="1362075" y="895350"/>
            <a:ext cx="6419850" cy="3657600"/>
          </a:xfrm>
          <a:prstGeom prst="rect">
            <a:avLst/>
          </a:prstGeom>
        </p:spPr>
      </p:pic>
    </p:spTree>
    <p:extLst>
      <p:ext uri="{BB962C8B-B14F-4D97-AF65-F5344CB8AC3E}">
        <p14:creationId xmlns:p14="http://schemas.microsoft.com/office/powerpoint/2010/main" val="2651272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60575-2809-CDCC-DA1B-A58BA2C6D34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8B42253-42BB-FFD1-F0AD-0915C378E316}"/>
              </a:ext>
            </a:extLst>
          </p:cNvPr>
          <p:cNvSpPr>
            <a:spLocks noGrp="1"/>
          </p:cNvSpPr>
          <p:nvPr>
            <p:ph type="title"/>
          </p:nvPr>
        </p:nvSpPr>
        <p:spPr/>
        <p:txBody>
          <a:bodyPr/>
          <a:lstStyle/>
          <a:p>
            <a:r>
              <a:rPr lang="en-US" dirty="0"/>
              <a:t>Design Build Process</a:t>
            </a:r>
          </a:p>
        </p:txBody>
      </p:sp>
      <p:sp>
        <p:nvSpPr>
          <p:cNvPr id="2" name="Content Placeholder 2">
            <a:extLst>
              <a:ext uri="{FF2B5EF4-FFF2-40B4-BE49-F238E27FC236}">
                <a16:creationId xmlns:a16="http://schemas.microsoft.com/office/drawing/2014/main" id="{B3EEA5A7-B75C-8E93-DC67-A00498F3FE3F}"/>
              </a:ext>
            </a:extLst>
          </p:cNvPr>
          <p:cNvSpPr>
            <a:spLocks noGrp="1"/>
          </p:cNvSpPr>
          <p:nvPr>
            <p:ph idx="1"/>
          </p:nvPr>
        </p:nvSpPr>
        <p:spPr>
          <a:xfrm>
            <a:off x="0" y="819150"/>
            <a:ext cx="8991600" cy="3795049"/>
          </a:xfrm>
        </p:spPr>
        <p:txBody>
          <a:bodyPr>
            <a:normAutofit/>
          </a:bodyPr>
          <a:lstStyle/>
          <a:p>
            <a:pPr lvl="1"/>
            <a:r>
              <a:rPr lang="en-US" sz="1900" dirty="0"/>
              <a:t>Two-phase Procurement Process </a:t>
            </a:r>
          </a:p>
          <a:p>
            <a:pPr lvl="2"/>
            <a:r>
              <a:rPr lang="en-US" sz="1700" dirty="0"/>
              <a:t>Phase 1:  Request for Qualifications (RFQ) </a:t>
            </a:r>
          </a:p>
          <a:p>
            <a:pPr lvl="2"/>
            <a:r>
              <a:rPr lang="en-US" sz="1700" dirty="0"/>
              <a:t>Phase 2:  Request for Proposals (RFP) </a:t>
            </a:r>
          </a:p>
          <a:p>
            <a:pPr lvl="1"/>
            <a:endParaRPr lang="en-US" sz="1900" dirty="0"/>
          </a:p>
          <a:p>
            <a:pPr lvl="1"/>
            <a:r>
              <a:rPr lang="en-US" sz="1700" dirty="0"/>
              <a:t>Sole Point of Contact During Procurement (Advertisement to Award)</a:t>
            </a:r>
          </a:p>
          <a:p>
            <a:pPr marL="914400" lvl="2" indent="0">
              <a:buNone/>
            </a:pPr>
            <a:r>
              <a:rPr lang="en-US" sz="1500" dirty="0"/>
              <a:t>Mr. Miller Bernhardt, P.E. </a:t>
            </a:r>
          </a:p>
          <a:p>
            <a:pPr marL="914400" lvl="2" indent="0">
              <a:buNone/>
            </a:pPr>
            <a:r>
              <a:rPr lang="en-US" sz="1500" dirty="0"/>
              <a:t>Region 3 Alternative Contracting</a:t>
            </a:r>
          </a:p>
          <a:p>
            <a:pPr marL="914400" lvl="2" indent="0">
              <a:buNone/>
            </a:pPr>
            <a:r>
              <a:rPr lang="en-US" sz="1500" dirty="0"/>
              <a:t>Tennessee Department of Transportation</a:t>
            </a:r>
          </a:p>
          <a:p>
            <a:pPr marL="914400" lvl="2" indent="0">
              <a:buNone/>
            </a:pPr>
            <a:r>
              <a:rPr lang="en-US" sz="1500" dirty="0"/>
              <a:t>6638 Centennial Blvd.</a:t>
            </a:r>
          </a:p>
          <a:p>
            <a:pPr marL="914400" lvl="2" indent="0">
              <a:buNone/>
            </a:pPr>
            <a:r>
              <a:rPr lang="en-US" sz="1500" dirty="0"/>
              <a:t>Nashville, TN  37209</a:t>
            </a:r>
          </a:p>
          <a:p>
            <a:pPr marL="914400" lvl="2" indent="0">
              <a:buNone/>
            </a:pPr>
            <a:r>
              <a:rPr lang="en-US" sz="1500" dirty="0">
                <a:hlinkClick r:id="rId3"/>
              </a:rPr>
              <a:t>miller.bernhardt@tn.gov</a:t>
            </a:r>
            <a:endParaRPr lang="en-US" sz="1500" dirty="0"/>
          </a:p>
          <a:p>
            <a:pPr marL="914400" lvl="2" indent="0">
              <a:buNone/>
            </a:pPr>
            <a:r>
              <a:rPr lang="en-US" sz="1500" dirty="0"/>
              <a:t>615-840-3954</a:t>
            </a:r>
            <a:endParaRPr lang="en-US" sz="1100" dirty="0"/>
          </a:p>
        </p:txBody>
      </p:sp>
    </p:spTree>
    <p:extLst>
      <p:ext uri="{BB962C8B-B14F-4D97-AF65-F5344CB8AC3E}">
        <p14:creationId xmlns:p14="http://schemas.microsoft.com/office/powerpoint/2010/main" val="2213618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7923B-5345-EDBE-9171-93F0AF7B9EA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F33D06-8666-4CF1-77A8-3D9B23329761}"/>
              </a:ext>
            </a:extLst>
          </p:cNvPr>
          <p:cNvSpPr>
            <a:spLocks noGrp="1"/>
          </p:cNvSpPr>
          <p:nvPr>
            <p:ph type="title"/>
          </p:nvPr>
        </p:nvSpPr>
        <p:spPr/>
        <p:txBody>
          <a:bodyPr/>
          <a:lstStyle/>
          <a:p>
            <a:r>
              <a:rPr lang="en-US" dirty="0"/>
              <a:t>Design Build Process (RFQ Information)</a:t>
            </a:r>
          </a:p>
        </p:txBody>
      </p:sp>
      <p:sp>
        <p:nvSpPr>
          <p:cNvPr id="2" name="Content Placeholder 2">
            <a:extLst>
              <a:ext uri="{FF2B5EF4-FFF2-40B4-BE49-F238E27FC236}">
                <a16:creationId xmlns:a16="http://schemas.microsoft.com/office/drawing/2014/main" id="{E4393890-4E32-F891-910A-4708BA5AF418}"/>
              </a:ext>
            </a:extLst>
          </p:cNvPr>
          <p:cNvSpPr>
            <a:spLocks noGrp="1"/>
          </p:cNvSpPr>
          <p:nvPr>
            <p:ph idx="1"/>
          </p:nvPr>
        </p:nvSpPr>
        <p:spPr>
          <a:xfrm>
            <a:off x="0" y="819150"/>
            <a:ext cx="8991600" cy="3795049"/>
          </a:xfrm>
        </p:spPr>
        <p:txBody>
          <a:bodyPr>
            <a:normAutofit lnSpcReduction="10000"/>
          </a:bodyPr>
          <a:lstStyle/>
          <a:p>
            <a:pPr marL="0" indent="0">
              <a:lnSpc>
                <a:spcPct val="90000"/>
              </a:lnSpc>
              <a:buNone/>
            </a:pPr>
            <a:r>
              <a:rPr lang="en-US" dirty="0"/>
              <a:t>Two Phase Procurement Process</a:t>
            </a:r>
          </a:p>
          <a:p>
            <a:pPr lvl="1"/>
            <a:r>
              <a:rPr lang="en-US" sz="1900" dirty="0"/>
              <a:t>Phase 1: Request for Qualifications (RFQ)</a:t>
            </a:r>
          </a:p>
          <a:p>
            <a:pPr lvl="2"/>
            <a:r>
              <a:rPr lang="en-US" sz="1700" dirty="0"/>
              <a:t>SOQ Scoring Criteria (100 points Total)</a:t>
            </a:r>
          </a:p>
          <a:p>
            <a:pPr lvl="3"/>
            <a:r>
              <a:rPr lang="en-US" sz="1500" dirty="0"/>
              <a:t>Organization (10 of 100 points)</a:t>
            </a:r>
          </a:p>
          <a:p>
            <a:pPr lvl="3"/>
            <a:r>
              <a:rPr lang="en-US" sz="1500" dirty="0"/>
              <a:t>Team Experience (50 of 100 points)</a:t>
            </a:r>
          </a:p>
          <a:p>
            <a:pPr lvl="3"/>
            <a:r>
              <a:rPr lang="en-US" sz="1500" dirty="0"/>
              <a:t>Key Individual Qualifications (40 of 100 points)</a:t>
            </a:r>
          </a:p>
          <a:p>
            <a:pPr marL="1371600" lvl="3" indent="0">
              <a:buNone/>
            </a:pPr>
            <a:endParaRPr lang="en-US" sz="1700" dirty="0"/>
          </a:p>
          <a:p>
            <a:pPr lvl="2"/>
            <a:r>
              <a:rPr lang="en-US" sz="1700" dirty="0"/>
              <a:t>Short-Listing</a:t>
            </a:r>
          </a:p>
          <a:p>
            <a:pPr lvl="3"/>
            <a:r>
              <a:rPr lang="en-US" sz="1500" dirty="0"/>
              <a:t>TDOT will short list at least three of the most qualified Design-Builders.</a:t>
            </a:r>
          </a:p>
          <a:p>
            <a:pPr lvl="3"/>
            <a:r>
              <a:rPr lang="en-US" sz="1500" dirty="0"/>
              <a:t>TDOT will notify all teams submitting SOQs of their selection results.</a:t>
            </a:r>
          </a:p>
          <a:p>
            <a:pPr lvl="3"/>
            <a:r>
              <a:rPr lang="en-US" sz="1500" dirty="0"/>
              <a:t>The short-listed firms will be posted on the project website.</a:t>
            </a:r>
          </a:p>
          <a:p>
            <a:pPr lvl="3"/>
            <a:r>
              <a:rPr lang="en-US" sz="1500" dirty="0"/>
              <a:t>Short-listed Design-Builders will be invited to submit proposals in response to the RFP.</a:t>
            </a:r>
          </a:p>
        </p:txBody>
      </p:sp>
    </p:spTree>
    <p:extLst>
      <p:ext uri="{BB962C8B-B14F-4D97-AF65-F5344CB8AC3E}">
        <p14:creationId xmlns:p14="http://schemas.microsoft.com/office/powerpoint/2010/main" val="2517554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E9AB3-B5B6-1428-2E5A-A92443E62D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3DC20B3-88B7-753E-C2A4-D29866880DA8}"/>
              </a:ext>
            </a:extLst>
          </p:cNvPr>
          <p:cNvSpPr>
            <a:spLocks noGrp="1"/>
          </p:cNvSpPr>
          <p:nvPr>
            <p:ph type="title"/>
          </p:nvPr>
        </p:nvSpPr>
        <p:spPr/>
        <p:txBody>
          <a:bodyPr/>
          <a:lstStyle/>
          <a:p>
            <a:r>
              <a:rPr lang="en-US" dirty="0"/>
              <a:t>Design Build Process (RFP Information)</a:t>
            </a:r>
          </a:p>
        </p:txBody>
      </p:sp>
      <p:sp>
        <p:nvSpPr>
          <p:cNvPr id="2" name="Content Placeholder 2">
            <a:extLst>
              <a:ext uri="{FF2B5EF4-FFF2-40B4-BE49-F238E27FC236}">
                <a16:creationId xmlns:a16="http://schemas.microsoft.com/office/drawing/2014/main" id="{C93554F0-5D90-D8D9-5D1F-AE673CA72730}"/>
              </a:ext>
            </a:extLst>
          </p:cNvPr>
          <p:cNvSpPr>
            <a:spLocks noGrp="1"/>
          </p:cNvSpPr>
          <p:nvPr>
            <p:ph idx="1"/>
          </p:nvPr>
        </p:nvSpPr>
        <p:spPr>
          <a:xfrm>
            <a:off x="0" y="819150"/>
            <a:ext cx="8991600" cy="3795049"/>
          </a:xfrm>
        </p:spPr>
        <p:txBody>
          <a:bodyPr>
            <a:normAutofit/>
          </a:bodyPr>
          <a:lstStyle/>
          <a:p>
            <a:pPr marL="0" indent="0">
              <a:lnSpc>
                <a:spcPct val="90000"/>
              </a:lnSpc>
              <a:buNone/>
            </a:pPr>
            <a:r>
              <a:rPr lang="en-US" dirty="0"/>
              <a:t>Two Phase Procurement Process</a:t>
            </a:r>
          </a:p>
          <a:p>
            <a:pPr lvl="1"/>
            <a:r>
              <a:rPr lang="en-US" sz="1900" dirty="0"/>
              <a:t>Phase 2: Request for Proposals (RFP)</a:t>
            </a:r>
          </a:p>
          <a:p>
            <a:pPr lvl="2"/>
            <a:r>
              <a:rPr lang="en-US" sz="1700" dirty="0"/>
              <a:t>The RFP Document Structure will include:</a:t>
            </a:r>
          </a:p>
          <a:p>
            <a:pPr lvl="3"/>
            <a:r>
              <a:rPr lang="en-US" sz="1500" dirty="0"/>
              <a:t>RFP Contract Book 1 (Instructions to Design-Builders – ITDB)</a:t>
            </a:r>
          </a:p>
          <a:p>
            <a:pPr lvl="3"/>
            <a:r>
              <a:rPr lang="en-US" sz="1500" dirty="0"/>
              <a:t>RFP Contract Book 2 (Design-Build Contract)</a:t>
            </a:r>
          </a:p>
          <a:p>
            <a:pPr lvl="3"/>
            <a:r>
              <a:rPr lang="en-US" sz="1500" dirty="0"/>
              <a:t>RFP Contract Book 3 (Project Specific Information)</a:t>
            </a:r>
          </a:p>
          <a:p>
            <a:pPr lvl="3"/>
            <a:r>
              <a:rPr lang="en-US" sz="1500" dirty="0"/>
              <a:t>Reference to Documents</a:t>
            </a:r>
          </a:p>
          <a:p>
            <a:pPr lvl="3"/>
            <a:endParaRPr lang="en-US" sz="1500" dirty="0"/>
          </a:p>
          <a:p>
            <a:pPr lvl="3"/>
            <a:r>
              <a:rPr lang="en-US" sz="1500" dirty="0"/>
              <a:t>Technical Proposals will be evaluated as Pass/Fail</a:t>
            </a:r>
          </a:p>
          <a:p>
            <a:pPr lvl="3"/>
            <a:r>
              <a:rPr lang="en-US" sz="1500" dirty="0"/>
              <a:t>From the passing Technical Proposals, project will be awarded to the lowest Price Proposal (A+B Bid)</a:t>
            </a:r>
            <a:endParaRPr lang="en-US" sz="800" dirty="0"/>
          </a:p>
          <a:p>
            <a:pPr lvl="3"/>
            <a:endParaRPr lang="en-US" sz="1500" dirty="0"/>
          </a:p>
        </p:txBody>
      </p:sp>
    </p:spTree>
    <p:extLst>
      <p:ext uri="{BB962C8B-B14F-4D97-AF65-F5344CB8AC3E}">
        <p14:creationId xmlns:p14="http://schemas.microsoft.com/office/powerpoint/2010/main" val="392330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Key Takeaways</a:t>
            </a:r>
          </a:p>
        </p:txBody>
      </p:sp>
      <p:sp>
        <p:nvSpPr>
          <p:cNvPr id="2" name="Content Placeholder 2">
            <a:extLst>
              <a:ext uri="{FF2B5EF4-FFF2-40B4-BE49-F238E27FC236}">
                <a16:creationId xmlns:a16="http://schemas.microsoft.com/office/drawing/2014/main" id="{A393E8CB-B7CC-4941-0599-116999F1CAE7}"/>
              </a:ext>
            </a:extLst>
          </p:cNvPr>
          <p:cNvSpPr>
            <a:spLocks noGrp="1"/>
          </p:cNvSpPr>
          <p:nvPr>
            <p:ph idx="1"/>
          </p:nvPr>
        </p:nvSpPr>
        <p:spPr>
          <a:xfrm>
            <a:off x="0" y="895351"/>
            <a:ext cx="4038600" cy="3657600"/>
          </a:xfrm>
        </p:spPr>
        <p:txBody>
          <a:bodyPr>
            <a:normAutofit/>
          </a:bodyPr>
          <a:lstStyle/>
          <a:p>
            <a:pPr lvl="1">
              <a:lnSpc>
                <a:spcPct val="90000"/>
              </a:lnSpc>
            </a:pPr>
            <a:endParaRPr lang="en-US" sz="1900" dirty="0"/>
          </a:p>
          <a:p>
            <a:pPr lvl="1">
              <a:lnSpc>
                <a:spcPct val="90000"/>
              </a:lnSpc>
            </a:pPr>
            <a:r>
              <a:rPr lang="en-US" sz="1900" dirty="0"/>
              <a:t>Project Completion June 30, 2029</a:t>
            </a:r>
          </a:p>
          <a:p>
            <a:pPr lvl="1">
              <a:lnSpc>
                <a:spcPct val="90000"/>
              </a:lnSpc>
            </a:pPr>
            <a:endParaRPr lang="en-US" sz="1900" dirty="0"/>
          </a:p>
          <a:p>
            <a:pPr lvl="1">
              <a:lnSpc>
                <a:spcPct val="90000"/>
              </a:lnSpc>
            </a:pPr>
            <a:r>
              <a:rPr lang="en-US" sz="1900" dirty="0"/>
              <a:t>Innovations should help achieve project goals</a:t>
            </a:r>
          </a:p>
          <a:p>
            <a:pPr lvl="1">
              <a:lnSpc>
                <a:spcPct val="90000"/>
              </a:lnSpc>
            </a:pPr>
            <a:endParaRPr lang="en-US" sz="1900" dirty="0"/>
          </a:p>
          <a:p>
            <a:pPr lvl="1">
              <a:lnSpc>
                <a:spcPct val="90000"/>
              </a:lnSpc>
            </a:pPr>
            <a:r>
              <a:rPr lang="en-US" sz="1900" dirty="0"/>
              <a:t>Design Build Process</a:t>
            </a:r>
          </a:p>
        </p:txBody>
      </p:sp>
      <p:pic>
        <p:nvPicPr>
          <p:cNvPr id="3" name="Picture 2">
            <a:extLst>
              <a:ext uri="{FF2B5EF4-FFF2-40B4-BE49-F238E27FC236}">
                <a16:creationId xmlns:a16="http://schemas.microsoft.com/office/drawing/2014/main" id="{45980810-837C-58B8-79B5-B9C11A1EBA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17653" y="853579"/>
            <a:ext cx="4394894" cy="3741143"/>
          </a:xfrm>
          <a:prstGeom prst="rect">
            <a:avLst/>
          </a:prstGeom>
        </p:spPr>
      </p:pic>
    </p:spTree>
    <p:extLst>
      <p:ext uri="{BB962C8B-B14F-4D97-AF65-F5344CB8AC3E}">
        <p14:creationId xmlns:p14="http://schemas.microsoft.com/office/powerpoint/2010/main" val="1743658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6582C-17FD-5418-591C-FA00B14289C4}"/>
              </a:ext>
            </a:extLst>
          </p:cNvPr>
          <p:cNvSpPr>
            <a:spLocks noGrp="1"/>
          </p:cNvSpPr>
          <p:nvPr>
            <p:ph idx="1"/>
          </p:nvPr>
        </p:nvSpPr>
        <p:spPr>
          <a:xfrm>
            <a:off x="1405720" y="2745320"/>
            <a:ext cx="5943600" cy="975649"/>
          </a:xfrm>
        </p:spPr>
        <p:txBody>
          <a:bodyPr>
            <a:normAutofit/>
          </a:bodyPr>
          <a:lstStyle/>
          <a:p>
            <a:pPr marL="0" indent="0" algn="ctr">
              <a:buNone/>
            </a:pPr>
            <a:r>
              <a:rPr lang="en-US" sz="4000" dirty="0"/>
              <a:t>Questions</a:t>
            </a:r>
          </a:p>
        </p:txBody>
      </p:sp>
      <p:pic>
        <p:nvPicPr>
          <p:cNvPr id="4" name="Picture 3" descr="A picture containing graphical user interface&#10;&#10;Description automatically generated">
            <a:extLst>
              <a:ext uri="{FF2B5EF4-FFF2-40B4-BE49-F238E27FC236}">
                <a16:creationId xmlns:a16="http://schemas.microsoft.com/office/drawing/2014/main" id="{0873F034-B05D-9CA4-F009-838CE7385C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044741"/>
            <a:ext cx="2963840" cy="1295400"/>
          </a:xfrm>
          <a:prstGeom prst="rect">
            <a:avLst/>
          </a:prstGeom>
        </p:spPr>
      </p:pic>
      <p:sp>
        <p:nvSpPr>
          <p:cNvPr id="5" name="Text Placeholder 4">
            <a:extLst>
              <a:ext uri="{FF2B5EF4-FFF2-40B4-BE49-F238E27FC236}">
                <a16:creationId xmlns:a16="http://schemas.microsoft.com/office/drawing/2014/main" id="{41A0600C-0EA1-7570-F924-46A1215B1230}"/>
              </a:ext>
            </a:extLst>
          </p:cNvPr>
          <p:cNvSpPr txBox="1">
            <a:spLocks/>
          </p:cNvSpPr>
          <p:nvPr/>
        </p:nvSpPr>
        <p:spPr>
          <a:xfrm>
            <a:off x="2396320" y="4019550"/>
            <a:ext cx="3962400" cy="609600"/>
          </a:xfrm>
          <a:prstGeom prst="rect">
            <a:avLst/>
          </a:prstGeom>
        </p:spPr>
        <p:txBody>
          <a:bodyPr anchor="ctr">
            <a:normAutofit/>
          </a:bodyPr>
          <a:lstStyle>
            <a:defPPr>
              <a:defRPr lang="en-US"/>
            </a:defPPr>
            <a:lvl1pPr marL="0" algn="r" defTabSz="914400" rtl="0" eaLnBrk="1" latinLnBrk="0" hangingPunct="1">
              <a:defRPr sz="1000" i="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u="sng" dirty="0">
                <a:solidFill>
                  <a:srgbClr val="FF0F00"/>
                </a:solidFill>
              </a:rPr>
              <a:t>*DON’T FORGET TO SIGN IN*</a:t>
            </a:r>
          </a:p>
        </p:txBody>
      </p:sp>
    </p:spTree>
    <p:extLst>
      <p:ext uri="{BB962C8B-B14F-4D97-AF65-F5344CB8AC3E}">
        <p14:creationId xmlns:p14="http://schemas.microsoft.com/office/powerpoint/2010/main" val="835367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809750"/>
            <a:ext cx="4114800" cy="1676400"/>
          </a:xfrm>
        </p:spPr>
        <p:txBody>
          <a:bodyPr/>
          <a:lstStyle/>
          <a:p>
            <a:pPr algn="ctr"/>
            <a:r>
              <a:rPr lang="en-US" sz="2800" dirty="0"/>
              <a:t>Meeting Agenda</a:t>
            </a:r>
            <a:br>
              <a:rPr lang="en-US" sz="2000" dirty="0"/>
            </a:br>
            <a:endParaRPr lang="en-US" sz="2000" dirty="0"/>
          </a:p>
        </p:txBody>
      </p:sp>
      <p:sp>
        <p:nvSpPr>
          <p:cNvPr id="5" name="Text Placeholder 4"/>
          <p:cNvSpPr>
            <a:spLocks noGrp="1"/>
          </p:cNvSpPr>
          <p:nvPr>
            <p:ph type="body" sz="quarter" idx="12"/>
          </p:nvPr>
        </p:nvSpPr>
        <p:spPr>
          <a:xfrm>
            <a:off x="2209800" y="4324350"/>
            <a:ext cx="3962400" cy="609600"/>
          </a:xfrm>
        </p:spPr>
        <p:txBody>
          <a:bodyPr anchor="ctr">
            <a:normAutofit/>
          </a:bodyPr>
          <a:lstStyle/>
          <a:p>
            <a:pPr algn="ctr"/>
            <a:r>
              <a:rPr lang="en-US" sz="1800" b="1" u="sng" dirty="0">
                <a:solidFill>
                  <a:srgbClr val="FF0F00"/>
                </a:solidFill>
              </a:rPr>
              <a:t>*PLEASE SIGN IN*</a:t>
            </a:r>
          </a:p>
        </p:txBody>
      </p:sp>
      <p:sp>
        <p:nvSpPr>
          <p:cNvPr id="8" name="TextBox 7">
            <a:extLst>
              <a:ext uri="{FF2B5EF4-FFF2-40B4-BE49-F238E27FC236}">
                <a16:creationId xmlns:a16="http://schemas.microsoft.com/office/drawing/2014/main" id="{AB73DB6C-30A7-7C46-E881-105D2108CD17}"/>
              </a:ext>
            </a:extLst>
          </p:cNvPr>
          <p:cNvSpPr txBox="1"/>
          <p:nvPr/>
        </p:nvSpPr>
        <p:spPr>
          <a:xfrm>
            <a:off x="3962400" y="1623358"/>
            <a:ext cx="4876800" cy="1938992"/>
          </a:xfrm>
          <a:prstGeom prst="rect">
            <a:avLst/>
          </a:prstGeom>
          <a:solidFill>
            <a:schemeClr val="bg1">
              <a:lumMod val="85000"/>
            </a:schemeClr>
          </a:solidFill>
        </p:spPr>
        <p:txBody>
          <a:bodyPr wrap="square" rtlCol="0">
            <a:spAutoFit/>
          </a:bodyPr>
          <a:lstStyle/>
          <a:p>
            <a:pPr algn="ctr"/>
            <a:r>
              <a:rPr lang="en-US" sz="2000" dirty="0"/>
              <a:t>Team Introductions </a:t>
            </a:r>
          </a:p>
          <a:p>
            <a:pPr algn="ctr"/>
            <a:r>
              <a:rPr lang="en-US" sz="2000" dirty="0"/>
              <a:t>Project Overview</a:t>
            </a:r>
          </a:p>
          <a:p>
            <a:pPr algn="ctr"/>
            <a:r>
              <a:rPr lang="en-US" sz="2000" dirty="0"/>
              <a:t>TDOT Project Website</a:t>
            </a:r>
          </a:p>
          <a:p>
            <a:pPr algn="ctr"/>
            <a:r>
              <a:rPr lang="en-US" sz="2000" dirty="0"/>
              <a:t>Design Build Process</a:t>
            </a:r>
          </a:p>
          <a:p>
            <a:pPr algn="ctr"/>
            <a:r>
              <a:rPr lang="en-US" sz="2000" dirty="0"/>
              <a:t>RFQ &amp; RFP Information </a:t>
            </a:r>
          </a:p>
          <a:p>
            <a:pPr algn="ctr"/>
            <a:r>
              <a:rPr lang="en-US" sz="2000" dirty="0"/>
              <a:t>Key Takeaways</a:t>
            </a:r>
          </a:p>
        </p:txBody>
      </p:sp>
    </p:spTree>
    <p:extLst>
      <p:ext uri="{BB962C8B-B14F-4D97-AF65-F5344CB8AC3E}">
        <p14:creationId xmlns:p14="http://schemas.microsoft.com/office/powerpoint/2010/main" val="851412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33350"/>
            <a:ext cx="8839200" cy="619125"/>
          </a:xfrm>
        </p:spPr>
        <p:txBody>
          <a:bodyPr/>
          <a:lstStyle/>
          <a:p>
            <a:r>
              <a:rPr lang="en-US" dirty="0"/>
              <a:t>TDOT Alternative Delivery Team</a:t>
            </a:r>
          </a:p>
        </p:txBody>
      </p:sp>
      <p:sp>
        <p:nvSpPr>
          <p:cNvPr id="2" name="Content Placeholder 3"/>
          <p:cNvSpPr txBox="1">
            <a:spLocks/>
          </p:cNvSpPr>
          <p:nvPr/>
        </p:nvSpPr>
        <p:spPr>
          <a:xfrm>
            <a:off x="533400" y="1047750"/>
            <a:ext cx="4343400" cy="38052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dirty="0"/>
          </a:p>
          <a:p>
            <a:pPr algn="ctr"/>
            <a:endParaRPr lang="en-US" dirty="0"/>
          </a:p>
          <a:p>
            <a:pPr marL="0" indent="0" algn="ctr">
              <a:buFont typeface="Arial" panose="020B0604020202020204" pitchFamily="34" charset="0"/>
              <a:buNone/>
            </a:pPr>
            <a:endParaRPr lang="en-US" sz="2000" dirty="0"/>
          </a:p>
          <a:p>
            <a:pPr marL="0" indent="0" algn="ctr">
              <a:buNone/>
            </a:pPr>
            <a:r>
              <a:rPr lang="en-US" sz="1600" b="1" dirty="0"/>
              <a:t>*</a:t>
            </a:r>
            <a:r>
              <a:rPr lang="en-US" sz="1600" b="1" u="sng" dirty="0"/>
              <a:t>Selection Committee Chairperson</a:t>
            </a:r>
            <a:r>
              <a:rPr lang="en-US" sz="1600" b="1" dirty="0"/>
              <a:t>*</a:t>
            </a:r>
          </a:p>
          <a:p>
            <a:pPr marL="0" indent="0" algn="ctr">
              <a:buFont typeface="Arial" panose="020B0604020202020204" pitchFamily="34" charset="0"/>
              <a:buNone/>
            </a:pPr>
            <a:r>
              <a:rPr lang="en-US" sz="1800" dirty="0"/>
              <a:t>Miller Bernhardt, P.E.</a:t>
            </a:r>
            <a:br>
              <a:rPr lang="en-US" sz="1800" dirty="0"/>
            </a:br>
            <a:r>
              <a:rPr lang="en-US" sz="1800" dirty="0"/>
              <a:t>TDOT Project Manager III </a:t>
            </a:r>
            <a:br>
              <a:rPr lang="en-US" sz="1800" dirty="0"/>
            </a:br>
            <a:r>
              <a:rPr lang="en-US" sz="1800" dirty="0"/>
              <a:t>615-840-3954  miller.bernhardt@tn.gov</a:t>
            </a:r>
            <a:br>
              <a:rPr lang="en-US" dirty="0"/>
            </a:br>
            <a:endParaRPr lang="en-US" dirty="0"/>
          </a:p>
        </p:txBody>
      </p:sp>
      <p:pic>
        <p:nvPicPr>
          <p:cNvPr id="11" name="Picture 10" descr="A picture containing graphical user interface&#10;&#10;Description automatically generated">
            <a:extLst>
              <a:ext uri="{FF2B5EF4-FFF2-40B4-BE49-F238E27FC236}">
                <a16:creationId xmlns:a16="http://schemas.microsoft.com/office/drawing/2014/main" id="{16BC2948-9F7C-8C3C-6D95-51EA738615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276350"/>
            <a:ext cx="1295400" cy="566178"/>
          </a:xfrm>
          <a:prstGeom prst="rect">
            <a:avLst/>
          </a:prstGeom>
        </p:spPr>
      </p:pic>
      <p:sp>
        <p:nvSpPr>
          <p:cNvPr id="6" name="Content Placeholder 3">
            <a:extLst>
              <a:ext uri="{FF2B5EF4-FFF2-40B4-BE49-F238E27FC236}">
                <a16:creationId xmlns:a16="http://schemas.microsoft.com/office/drawing/2014/main" id="{1C0C5B63-622D-97D6-F5C3-9CDA387E3647}"/>
              </a:ext>
            </a:extLst>
          </p:cNvPr>
          <p:cNvSpPr txBox="1">
            <a:spLocks/>
          </p:cNvSpPr>
          <p:nvPr/>
        </p:nvSpPr>
        <p:spPr>
          <a:xfrm>
            <a:off x="5029200" y="971550"/>
            <a:ext cx="4038600" cy="3657599"/>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1200" dirty="0"/>
          </a:p>
          <a:p>
            <a:pPr marL="0" indent="0">
              <a:buNone/>
            </a:pPr>
            <a:r>
              <a:rPr lang="en-US" sz="1800" u="sng" dirty="0"/>
              <a:t>Region 3 Alternative Delivery Team</a:t>
            </a:r>
          </a:p>
          <a:p>
            <a:pPr marL="0" indent="0" algn="ctr">
              <a:buFont typeface="Arial" panose="020B0604020202020204" pitchFamily="34" charset="0"/>
              <a:buNone/>
            </a:pPr>
            <a:endParaRPr lang="en-US" sz="1200" dirty="0"/>
          </a:p>
          <a:p>
            <a:pPr marL="0" indent="0">
              <a:buFont typeface="Arial" panose="020B0604020202020204" pitchFamily="34" charset="0"/>
              <a:buNone/>
            </a:pPr>
            <a:r>
              <a:rPr lang="en-US" sz="1400" dirty="0"/>
              <a:t>Jonathan Vogel, P.E.</a:t>
            </a:r>
          </a:p>
          <a:p>
            <a:pPr marL="0" indent="0">
              <a:buFont typeface="Arial" panose="020B0604020202020204" pitchFamily="34" charset="0"/>
              <a:buNone/>
            </a:pPr>
            <a:r>
              <a:rPr lang="en-US" sz="1400" dirty="0"/>
              <a:t>Transportation Engineering Specialist Region 3</a:t>
            </a:r>
          </a:p>
          <a:p>
            <a:pPr marL="0" indent="0">
              <a:buFont typeface="Arial" panose="020B0604020202020204" pitchFamily="34" charset="0"/>
              <a:buNone/>
            </a:pPr>
            <a:r>
              <a:rPr lang="en-US" sz="1400" dirty="0"/>
              <a:t>jonathan.vogel@tn.gov</a:t>
            </a:r>
            <a:br>
              <a:rPr lang="en-US" sz="1400" dirty="0"/>
            </a:br>
            <a:endParaRPr lang="en-US" sz="1400" dirty="0"/>
          </a:p>
          <a:p>
            <a:pPr marL="0" indent="0">
              <a:buFont typeface="Arial" panose="020B0604020202020204" pitchFamily="34" charset="0"/>
              <a:buNone/>
            </a:pPr>
            <a:r>
              <a:rPr lang="en-US" sz="1400" dirty="0"/>
              <a:t>Feroze Rashid, P.E.</a:t>
            </a:r>
          </a:p>
          <a:p>
            <a:pPr marL="0" indent="0">
              <a:buFont typeface="Arial" panose="020B0604020202020204" pitchFamily="34" charset="0"/>
              <a:buNone/>
            </a:pPr>
            <a:r>
              <a:rPr lang="en-US" sz="1400" dirty="0"/>
              <a:t>Project Manager I Region 3</a:t>
            </a:r>
          </a:p>
          <a:p>
            <a:pPr marL="0" indent="0">
              <a:buFont typeface="Arial" panose="020B0604020202020204" pitchFamily="34" charset="0"/>
              <a:buNone/>
            </a:pPr>
            <a:r>
              <a:rPr lang="en-US" sz="1400" dirty="0"/>
              <a:t>feroze.rashid@tn.gov</a:t>
            </a:r>
          </a:p>
          <a:p>
            <a:pPr marL="0" indent="0">
              <a:buFont typeface="Arial" panose="020B0604020202020204" pitchFamily="34" charset="0"/>
              <a:buNone/>
            </a:pPr>
            <a:endParaRPr lang="en-US" sz="1400" dirty="0"/>
          </a:p>
          <a:p>
            <a:pPr marL="0" indent="0">
              <a:buFont typeface="Arial" panose="020B0604020202020204" pitchFamily="34" charset="0"/>
              <a:buNone/>
            </a:pPr>
            <a:endParaRPr lang="en-US" sz="1400" dirty="0"/>
          </a:p>
          <a:p>
            <a:pPr marL="0" indent="0">
              <a:buFont typeface="Arial" panose="020B0604020202020204" pitchFamily="34" charset="0"/>
              <a:buNone/>
            </a:pPr>
            <a:r>
              <a:rPr lang="en-US" sz="1800" u="sng" dirty="0"/>
              <a:t>HMB Owner’s Rep Project Manager</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dirty="0"/>
              <a:t>Alex Carpenter, PE </a:t>
            </a:r>
            <a:br>
              <a:rPr lang="en-US" sz="1400" dirty="0"/>
            </a:br>
            <a:r>
              <a:rPr lang="en-US" sz="1400" dirty="0"/>
              <a:t>Project Manager                                             acarpenter@hmbpe.com</a:t>
            </a:r>
            <a:br>
              <a:rPr lang="en-US" dirty="0"/>
            </a:br>
            <a:endParaRPr lang="en-US" dirty="0"/>
          </a:p>
        </p:txBody>
      </p:sp>
    </p:spTree>
    <p:extLst>
      <p:ext uri="{BB962C8B-B14F-4D97-AF65-F5344CB8AC3E}">
        <p14:creationId xmlns:p14="http://schemas.microsoft.com/office/powerpoint/2010/main" val="1191946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5D7DF-0DE9-20F0-E0C5-B614FAF8EFB3}"/>
              </a:ext>
            </a:extLst>
          </p:cNvPr>
          <p:cNvSpPr>
            <a:spLocks noGrp="1"/>
          </p:cNvSpPr>
          <p:nvPr>
            <p:ph type="title"/>
          </p:nvPr>
        </p:nvSpPr>
        <p:spPr/>
        <p:txBody>
          <a:bodyPr/>
          <a:lstStyle/>
          <a:p>
            <a:r>
              <a:rPr lang="en-US" dirty="0"/>
              <a:t>Project Overview</a:t>
            </a:r>
          </a:p>
        </p:txBody>
      </p:sp>
      <p:sp>
        <p:nvSpPr>
          <p:cNvPr id="3" name="Content Placeholder 2">
            <a:extLst>
              <a:ext uri="{FF2B5EF4-FFF2-40B4-BE49-F238E27FC236}">
                <a16:creationId xmlns:a16="http://schemas.microsoft.com/office/drawing/2014/main" id="{25B83EBC-267D-417E-B626-B66246CAAC94}"/>
              </a:ext>
            </a:extLst>
          </p:cNvPr>
          <p:cNvSpPr>
            <a:spLocks noGrp="1"/>
          </p:cNvSpPr>
          <p:nvPr>
            <p:ph idx="1"/>
          </p:nvPr>
        </p:nvSpPr>
        <p:spPr>
          <a:xfrm>
            <a:off x="0" y="819150"/>
            <a:ext cx="9144000" cy="3795049"/>
          </a:xfrm>
        </p:spPr>
        <p:txBody>
          <a:bodyPr>
            <a:normAutofit lnSpcReduction="10000"/>
          </a:bodyPr>
          <a:lstStyle/>
          <a:p>
            <a:pPr marL="0" indent="0">
              <a:buNone/>
            </a:pPr>
            <a:r>
              <a:rPr lang="en-US" sz="2600" dirty="0"/>
              <a:t>Project Goals</a:t>
            </a:r>
          </a:p>
          <a:p>
            <a:pPr marL="0" indent="0">
              <a:buNone/>
            </a:pPr>
            <a:endParaRPr lang="en-US" sz="2000" dirty="0"/>
          </a:p>
          <a:p>
            <a:pPr lvl="1"/>
            <a:r>
              <a:rPr lang="en-US" sz="2100" dirty="0"/>
              <a:t>Provide a design and construction approach that minimizes inconvenience to the traveling public.</a:t>
            </a:r>
          </a:p>
          <a:p>
            <a:pPr marL="457200" lvl="1" indent="0">
              <a:buNone/>
            </a:pPr>
            <a:endParaRPr lang="en-US" sz="2100" dirty="0"/>
          </a:p>
          <a:p>
            <a:pPr lvl="1"/>
            <a:r>
              <a:rPr lang="en-US" sz="2100" dirty="0"/>
              <a:t>Minimize project delivery timeframes through streamlining the design and construction process to obtain final project acceptance no later than June 30, 2029</a:t>
            </a:r>
          </a:p>
          <a:p>
            <a:pPr marL="457200" lvl="1" indent="0">
              <a:buNone/>
            </a:pPr>
            <a:endParaRPr lang="en-US" sz="2100" dirty="0"/>
          </a:p>
          <a:p>
            <a:pPr lvl="1"/>
            <a:r>
              <a:rPr lang="en-US" sz="2100" dirty="0"/>
              <a:t>Optimize cost efficiency through design and construction innovation to complete the project within the allocated budget.</a:t>
            </a:r>
          </a:p>
        </p:txBody>
      </p:sp>
    </p:spTree>
    <p:extLst>
      <p:ext uri="{BB962C8B-B14F-4D97-AF65-F5344CB8AC3E}">
        <p14:creationId xmlns:p14="http://schemas.microsoft.com/office/powerpoint/2010/main" val="259003881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3893E-93E2-7A0D-5247-6125508C1C68}"/>
              </a:ext>
            </a:extLst>
          </p:cNvPr>
          <p:cNvSpPr>
            <a:spLocks noGrp="1"/>
          </p:cNvSpPr>
          <p:nvPr>
            <p:ph type="title"/>
          </p:nvPr>
        </p:nvSpPr>
        <p:spPr/>
        <p:txBody>
          <a:bodyPr/>
          <a:lstStyle/>
          <a:p>
            <a:r>
              <a:rPr lang="en-US" dirty="0"/>
              <a:t>RFP Information</a:t>
            </a:r>
          </a:p>
        </p:txBody>
      </p:sp>
      <p:sp>
        <p:nvSpPr>
          <p:cNvPr id="3" name="Content Placeholder 2">
            <a:extLst>
              <a:ext uri="{FF2B5EF4-FFF2-40B4-BE49-F238E27FC236}">
                <a16:creationId xmlns:a16="http://schemas.microsoft.com/office/drawing/2014/main" id="{2FAA5849-B834-CAC3-9D8E-CA2AB359DE46}"/>
              </a:ext>
            </a:extLst>
          </p:cNvPr>
          <p:cNvSpPr>
            <a:spLocks noGrp="1"/>
          </p:cNvSpPr>
          <p:nvPr>
            <p:ph idx="1"/>
          </p:nvPr>
        </p:nvSpPr>
        <p:spPr>
          <a:xfrm>
            <a:off x="0" y="809626"/>
            <a:ext cx="3657600" cy="619125"/>
          </a:xfrm>
        </p:spPr>
        <p:txBody>
          <a:bodyPr>
            <a:normAutofit/>
          </a:bodyPr>
          <a:lstStyle/>
          <a:p>
            <a:pPr marL="0" indent="0">
              <a:lnSpc>
                <a:spcPct val="90000"/>
              </a:lnSpc>
              <a:buNone/>
            </a:pPr>
            <a:r>
              <a:rPr lang="en-US" dirty="0"/>
              <a:t>Key Events Schedule</a:t>
            </a:r>
          </a:p>
        </p:txBody>
      </p:sp>
      <p:grpSp>
        <p:nvGrpSpPr>
          <p:cNvPr id="8" name="Group 7">
            <a:extLst>
              <a:ext uri="{FF2B5EF4-FFF2-40B4-BE49-F238E27FC236}">
                <a16:creationId xmlns:a16="http://schemas.microsoft.com/office/drawing/2014/main" id="{8677F49E-AAA9-164C-57F5-BF5730CF6253}"/>
              </a:ext>
            </a:extLst>
          </p:cNvPr>
          <p:cNvGrpSpPr/>
          <p:nvPr/>
        </p:nvGrpSpPr>
        <p:grpSpPr>
          <a:xfrm>
            <a:off x="6324600" y="1578918"/>
            <a:ext cx="1600198" cy="307032"/>
            <a:chOff x="7162800" y="1678134"/>
            <a:chExt cx="1219200" cy="839702"/>
          </a:xfrm>
        </p:grpSpPr>
        <p:cxnSp>
          <p:nvCxnSpPr>
            <p:cNvPr id="9" name="Straight Arrow Connector 8">
              <a:extLst>
                <a:ext uri="{FF2B5EF4-FFF2-40B4-BE49-F238E27FC236}">
                  <a16:creationId xmlns:a16="http://schemas.microsoft.com/office/drawing/2014/main" id="{0A2856D7-D990-CA7D-55A2-304418FCFCBB}"/>
                </a:ext>
              </a:extLst>
            </p:cNvPr>
            <p:cNvCxnSpPr>
              <a:cxnSpLocks/>
            </p:cNvCxnSpPr>
            <p:nvPr/>
          </p:nvCxnSpPr>
          <p:spPr>
            <a:xfrm flipH="1">
              <a:off x="7162800" y="2038350"/>
              <a:ext cx="381000" cy="0"/>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F38816AF-67BF-D7E9-D3E1-4FD74479A21B}"/>
                </a:ext>
              </a:extLst>
            </p:cNvPr>
            <p:cNvSpPr txBox="1"/>
            <p:nvPr/>
          </p:nvSpPr>
          <p:spPr>
            <a:xfrm>
              <a:off x="7543800" y="1678134"/>
              <a:ext cx="838200" cy="839702"/>
            </a:xfrm>
            <a:prstGeom prst="rect">
              <a:avLst/>
            </a:prstGeom>
            <a:noFill/>
          </p:spPr>
          <p:txBody>
            <a:bodyPr wrap="square" rtlCol="0">
              <a:spAutoFit/>
            </a:bodyPr>
            <a:lstStyle/>
            <a:p>
              <a:r>
                <a:rPr lang="en-US" sz="800" dirty="0"/>
                <a:t>You Are </a:t>
              </a:r>
              <a:r>
                <a:rPr lang="en-US" sz="900" dirty="0"/>
                <a:t>Here</a:t>
              </a:r>
              <a:endParaRPr lang="en-US" sz="800" dirty="0"/>
            </a:p>
          </p:txBody>
        </p:sp>
      </p:grpSp>
      <p:pic>
        <p:nvPicPr>
          <p:cNvPr id="5" name="Picture 4">
            <a:extLst>
              <a:ext uri="{FF2B5EF4-FFF2-40B4-BE49-F238E27FC236}">
                <a16:creationId xmlns:a16="http://schemas.microsoft.com/office/drawing/2014/main" id="{0DFC1312-347E-E398-CB0D-F9C2E723A6C6}"/>
              </a:ext>
            </a:extLst>
          </p:cNvPr>
          <p:cNvPicPr>
            <a:picLocks noChangeAspect="1"/>
          </p:cNvPicPr>
          <p:nvPr/>
        </p:nvPicPr>
        <p:blipFill>
          <a:blip r:embed="rId3"/>
          <a:stretch>
            <a:fillRect/>
          </a:stretch>
        </p:blipFill>
        <p:spPr>
          <a:xfrm>
            <a:off x="1676400" y="1119189"/>
            <a:ext cx="4648200" cy="3459704"/>
          </a:xfrm>
          <a:prstGeom prst="rect">
            <a:avLst/>
          </a:prstGeom>
        </p:spPr>
      </p:pic>
    </p:spTree>
    <p:extLst>
      <p:ext uri="{BB962C8B-B14F-4D97-AF65-F5344CB8AC3E}">
        <p14:creationId xmlns:p14="http://schemas.microsoft.com/office/powerpoint/2010/main" val="1675452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64E89-3408-0CD2-BD27-79A691188D53}"/>
              </a:ext>
            </a:extLst>
          </p:cNvPr>
          <p:cNvSpPr>
            <a:spLocks noGrp="1"/>
          </p:cNvSpPr>
          <p:nvPr>
            <p:ph type="title"/>
          </p:nvPr>
        </p:nvSpPr>
        <p:spPr/>
        <p:txBody>
          <a:bodyPr/>
          <a:lstStyle/>
          <a:p>
            <a:r>
              <a:rPr lang="en-US" dirty="0"/>
              <a:t>Project Overview</a:t>
            </a:r>
          </a:p>
        </p:txBody>
      </p:sp>
      <p:sp>
        <p:nvSpPr>
          <p:cNvPr id="3" name="Content Placeholder 2">
            <a:extLst>
              <a:ext uri="{FF2B5EF4-FFF2-40B4-BE49-F238E27FC236}">
                <a16:creationId xmlns:a16="http://schemas.microsoft.com/office/drawing/2014/main" id="{5360C5AA-7262-97B1-131E-015130BF261D}"/>
              </a:ext>
            </a:extLst>
          </p:cNvPr>
          <p:cNvSpPr>
            <a:spLocks noGrp="1"/>
          </p:cNvSpPr>
          <p:nvPr>
            <p:ph idx="1"/>
          </p:nvPr>
        </p:nvSpPr>
        <p:spPr>
          <a:xfrm>
            <a:off x="0" y="819150"/>
            <a:ext cx="8991600" cy="3795049"/>
          </a:xfrm>
        </p:spPr>
        <p:txBody>
          <a:bodyPr>
            <a:normAutofit lnSpcReduction="10000"/>
          </a:bodyPr>
          <a:lstStyle/>
          <a:p>
            <a:pPr marL="0" indent="0">
              <a:lnSpc>
                <a:spcPct val="90000"/>
              </a:lnSpc>
              <a:buNone/>
            </a:pPr>
            <a:r>
              <a:rPr lang="en-US" dirty="0"/>
              <a:t>Project Description</a:t>
            </a:r>
          </a:p>
          <a:p>
            <a:pPr marL="0" indent="0">
              <a:buNone/>
            </a:pPr>
            <a:endParaRPr lang="en-US" sz="1400" dirty="0"/>
          </a:p>
          <a:p>
            <a:pPr lvl="1"/>
            <a:r>
              <a:rPr lang="en-US" sz="1900" dirty="0"/>
              <a:t>Upgrading the acceleration and deceleration ramps to meet current national standards.</a:t>
            </a:r>
          </a:p>
          <a:p>
            <a:pPr marL="457200" lvl="1" indent="0">
              <a:buNone/>
            </a:pPr>
            <a:endParaRPr lang="en-US" sz="1900" dirty="0"/>
          </a:p>
          <a:p>
            <a:pPr lvl="1"/>
            <a:r>
              <a:rPr lang="en-US" sz="1900" dirty="0"/>
              <a:t>Construction of a new parking facility with approx. 125 additional truck spaces to the Smith County Welcome Center.</a:t>
            </a:r>
          </a:p>
          <a:p>
            <a:pPr lvl="1"/>
            <a:endParaRPr lang="en-US" sz="1900" dirty="0"/>
          </a:p>
          <a:p>
            <a:pPr lvl="1"/>
            <a:r>
              <a:rPr lang="en-US" sz="1900" dirty="0"/>
              <a:t>The existing twin structures on Interstate 40 over Caney Fork River (Bridge Nos. 80I004000035 and 80I004000036) are to be replaced. The proposed roadway section across the bridge shall accommodate six through lanes and shoulders with a design speed of 70 mph while increasing the vertical clearance to meet current standards.</a:t>
            </a:r>
          </a:p>
          <a:p>
            <a:pPr marL="457200" lvl="1" indent="0">
              <a:buNone/>
            </a:pPr>
            <a:endParaRPr lang="en-US" sz="1900" dirty="0"/>
          </a:p>
          <a:p>
            <a:pPr marL="457200" lvl="1" indent="0">
              <a:buNone/>
            </a:pPr>
            <a:endParaRPr lang="en-US" sz="1900" dirty="0"/>
          </a:p>
        </p:txBody>
      </p:sp>
    </p:spTree>
    <p:extLst>
      <p:ext uri="{BB962C8B-B14F-4D97-AF65-F5344CB8AC3E}">
        <p14:creationId xmlns:p14="http://schemas.microsoft.com/office/powerpoint/2010/main" val="286616247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C742-0D6F-C797-754F-DABAB9643CF3}"/>
              </a:ext>
            </a:extLst>
          </p:cNvPr>
          <p:cNvSpPr>
            <a:spLocks noGrp="1"/>
          </p:cNvSpPr>
          <p:nvPr>
            <p:ph type="title"/>
          </p:nvPr>
        </p:nvSpPr>
        <p:spPr/>
        <p:txBody>
          <a:bodyPr/>
          <a:lstStyle/>
          <a:p>
            <a:r>
              <a:rPr lang="en-US" dirty="0"/>
              <a:t>Project Overview</a:t>
            </a:r>
          </a:p>
        </p:txBody>
      </p:sp>
      <p:pic>
        <p:nvPicPr>
          <p:cNvPr id="7" name="Picture 6">
            <a:extLst>
              <a:ext uri="{FF2B5EF4-FFF2-40B4-BE49-F238E27FC236}">
                <a16:creationId xmlns:a16="http://schemas.microsoft.com/office/drawing/2014/main" id="{1BDD16C9-84BF-A567-C181-02F28C3927ED}"/>
              </a:ext>
            </a:extLst>
          </p:cNvPr>
          <p:cNvPicPr>
            <a:picLocks noChangeAspect="1"/>
          </p:cNvPicPr>
          <p:nvPr/>
        </p:nvPicPr>
        <p:blipFill>
          <a:blip r:embed="rId4"/>
          <a:stretch>
            <a:fillRect/>
          </a:stretch>
        </p:blipFill>
        <p:spPr>
          <a:xfrm>
            <a:off x="1600200" y="821001"/>
            <a:ext cx="5733843" cy="3776145"/>
          </a:xfrm>
          <a:prstGeom prst="rect">
            <a:avLst/>
          </a:prstGeom>
        </p:spPr>
      </p:pic>
    </p:spTree>
    <p:extLst>
      <p:ext uri="{BB962C8B-B14F-4D97-AF65-F5344CB8AC3E}">
        <p14:creationId xmlns:p14="http://schemas.microsoft.com/office/powerpoint/2010/main" val="113895887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978BF-A2E2-1720-F27E-BCF78D8ED955}"/>
              </a:ext>
            </a:extLst>
          </p:cNvPr>
          <p:cNvSpPr>
            <a:spLocks noGrp="1"/>
          </p:cNvSpPr>
          <p:nvPr>
            <p:ph type="title"/>
          </p:nvPr>
        </p:nvSpPr>
        <p:spPr/>
        <p:txBody>
          <a:bodyPr/>
          <a:lstStyle/>
          <a:p>
            <a:r>
              <a:rPr lang="en-US" dirty="0"/>
              <a:t>Project Overview</a:t>
            </a:r>
          </a:p>
        </p:txBody>
      </p:sp>
      <p:sp>
        <p:nvSpPr>
          <p:cNvPr id="4" name="Content Placeholder 2">
            <a:extLst>
              <a:ext uri="{FF2B5EF4-FFF2-40B4-BE49-F238E27FC236}">
                <a16:creationId xmlns:a16="http://schemas.microsoft.com/office/drawing/2014/main" id="{84DDE6E1-8333-4F48-722C-9229AD3EC4CF}"/>
              </a:ext>
            </a:extLst>
          </p:cNvPr>
          <p:cNvSpPr txBox="1">
            <a:spLocks/>
          </p:cNvSpPr>
          <p:nvPr/>
        </p:nvSpPr>
        <p:spPr>
          <a:xfrm>
            <a:off x="0" y="819150"/>
            <a:ext cx="9144000" cy="37950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dirty="0"/>
              <a:t>Current Progress</a:t>
            </a:r>
          </a:p>
          <a:p>
            <a:pPr marL="0" indent="0">
              <a:buFont typeface="Arial" panose="020B0604020202020204" pitchFamily="34" charset="0"/>
              <a:buNone/>
            </a:pPr>
            <a:endParaRPr lang="en-US" sz="2000" dirty="0"/>
          </a:p>
          <a:p>
            <a:pPr lvl="1"/>
            <a:r>
              <a:rPr lang="en-US" sz="1900" dirty="0"/>
              <a:t>INFRA Grant Application in Review</a:t>
            </a:r>
          </a:p>
          <a:p>
            <a:pPr lvl="1"/>
            <a:endParaRPr lang="en-US" sz="1900" dirty="0"/>
          </a:p>
          <a:p>
            <a:pPr lvl="1"/>
            <a:r>
              <a:rPr lang="en-US" sz="1900" dirty="0"/>
              <a:t>ETSA Boundary Established</a:t>
            </a:r>
          </a:p>
          <a:p>
            <a:pPr lvl="1"/>
            <a:endParaRPr lang="en-US" sz="1900" dirty="0"/>
          </a:p>
          <a:p>
            <a:pPr lvl="1"/>
            <a:r>
              <a:rPr lang="en-US" sz="1900" dirty="0"/>
              <a:t>NEPA Document in Review</a:t>
            </a:r>
          </a:p>
          <a:p>
            <a:pPr lvl="1"/>
            <a:endParaRPr lang="en-US" sz="1900" dirty="0"/>
          </a:p>
          <a:p>
            <a:pPr lvl="1"/>
            <a:r>
              <a:rPr lang="en-US" sz="1900" dirty="0"/>
              <a:t>Bridge Structure Concepts, awaiting approval</a:t>
            </a:r>
          </a:p>
          <a:p>
            <a:pPr marL="457200" lvl="1" indent="0">
              <a:buFont typeface="Arial" panose="020B0604020202020204" pitchFamily="34" charset="0"/>
              <a:buNone/>
            </a:pPr>
            <a:endParaRPr lang="en-US" sz="1600" dirty="0"/>
          </a:p>
          <a:p>
            <a:pPr marL="457200" lvl="1" indent="0">
              <a:buNone/>
            </a:pPr>
            <a:endParaRPr lang="en-US" sz="1600" dirty="0"/>
          </a:p>
        </p:txBody>
      </p:sp>
    </p:spTree>
    <p:extLst>
      <p:ext uri="{BB962C8B-B14F-4D97-AF65-F5344CB8AC3E}">
        <p14:creationId xmlns:p14="http://schemas.microsoft.com/office/powerpoint/2010/main" val="2756069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ED47D-4A98-8052-38FA-5E0D69CAFF2A}"/>
              </a:ext>
            </a:extLst>
          </p:cNvPr>
          <p:cNvSpPr>
            <a:spLocks noGrp="1"/>
          </p:cNvSpPr>
          <p:nvPr>
            <p:ph type="title"/>
          </p:nvPr>
        </p:nvSpPr>
        <p:spPr/>
        <p:txBody>
          <a:bodyPr/>
          <a:lstStyle/>
          <a:p>
            <a:r>
              <a:rPr lang="en-US" dirty="0"/>
              <a:t>Project Website</a:t>
            </a:r>
          </a:p>
        </p:txBody>
      </p:sp>
      <p:sp>
        <p:nvSpPr>
          <p:cNvPr id="3" name="Content Placeholder 2">
            <a:extLst>
              <a:ext uri="{FF2B5EF4-FFF2-40B4-BE49-F238E27FC236}">
                <a16:creationId xmlns:a16="http://schemas.microsoft.com/office/drawing/2014/main" id="{27925882-A0BD-59CE-69CD-A62B7DF52B72}"/>
              </a:ext>
            </a:extLst>
          </p:cNvPr>
          <p:cNvSpPr txBox="1">
            <a:spLocks/>
          </p:cNvSpPr>
          <p:nvPr/>
        </p:nvSpPr>
        <p:spPr>
          <a:xfrm>
            <a:off x="4572000" y="842847"/>
            <a:ext cx="4572000" cy="17289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dirty="0"/>
              <a:t>Current Information</a:t>
            </a:r>
          </a:p>
          <a:p>
            <a:pPr marL="0" indent="0">
              <a:buFont typeface="Arial" panose="020B0604020202020204" pitchFamily="34" charset="0"/>
              <a:buNone/>
            </a:pPr>
            <a:endParaRPr lang="en-US" sz="1700" dirty="0"/>
          </a:p>
          <a:p>
            <a:pPr lvl="1"/>
            <a:r>
              <a:rPr lang="en-US" sz="1900" dirty="0"/>
              <a:t>RFQ</a:t>
            </a:r>
          </a:p>
          <a:p>
            <a:pPr lvl="1"/>
            <a:r>
              <a:rPr lang="en-US" sz="1900" dirty="0"/>
              <a:t>Reference Material</a:t>
            </a:r>
          </a:p>
          <a:p>
            <a:pPr marL="457200" lvl="1" indent="0">
              <a:buNone/>
            </a:pPr>
            <a:endParaRPr lang="en-US" sz="1600" dirty="0"/>
          </a:p>
          <a:p>
            <a:pPr lvl="1"/>
            <a:endParaRPr lang="en-US" sz="1600" dirty="0"/>
          </a:p>
          <a:p>
            <a:pPr marL="457200" lvl="1" indent="0">
              <a:buNone/>
            </a:pPr>
            <a:endParaRPr lang="en-US" sz="1600" dirty="0"/>
          </a:p>
        </p:txBody>
      </p:sp>
      <p:sp>
        <p:nvSpPr>
          <p:cNvPr id="6" name="Content Placeholder 2">
            <a:extLst>
              <a:ext uri="{FF2B5EF4-FFF2-40B4-BE49-F238E27FC236}">
                <a16:creationId xmlns:a16="http://schemas.microsoft.com/office/drawing/2014/main" id="{5B395052-61E9-053D-F920-75CFE9D16FD8}"/>
              </a:ext>
            </a:extLst>
          </p:cNvPr>
          <p:cNvSpPr txBox="1">
            <a:spLocks/>
          </p:cNvSpPr>
          <p:nvPr/>
        </p:nvSpPr>
        <p:spPr>
          <a:xfrm>
            <a:off x="4572000" y="2800350"/>
            <a:ext cx="4572000" cy="18288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dirty="0"/>
              <a:t>Future Information</a:t>
            </a:r>
          </a:p>
          <a:p>
            <a:pPr marL="0" indent="0">
              <a:buFont typeface="Arial" panose="020B0604020202020204" pitchFamily="34" charset="0"/>
              <a:buNone/>
            </a:pPr>
            <a:endParaRPr lang="en-US" sz="1400" dirty="0"/>
          </a:p>
          <a:p>
            <a:pPr lvl="1"/>
            <a:r>
              <a:rPr lang="en-US" sz="1900" dirty="0"/>
              <a:t>Mandatory Pre-SOQ Presentation</a:t>
            </a:r>
          </a:p>
          <a:p>
            <a:pPr lvl="1"/>
            <a:r>
              <a:rPr lang="en-US" sz="1900" dirty="0"/>
              <a:t>Mandatory Pre-SOQ Attendee List</a:t>
            </a:r>
          </a:p>
          <a:p>
            <a:pPr lvl="1"/>
            <a:r>
              <a:rPr lang="en-US" sz="1900" dirty="0"/>
              <a:t>RFQ Addendums (if applicable)</a:t>
            </a:r>
          </a:p>
          <a:p>
            <a:pPr lvl="1"/>
            <a:r>
              <a:rPr lang="en-US" sz="1900" dirty="0"/>
              <a:t>RFP</a:t>
            </a:r>
          </a:p>
          <a:p>
            <a:pPr marL="457200" lvl="1" indent="0">
              <a:buNone/>
            </a:pPr>
            <a:endParaRPr lang="en-US" sz="1600" dirty="0"/>
          </a:p>
        </p:txBody>
      </p:sp>
      <p:sp>
        <p:nvSpPr>
          <p:cNvPr id="8" name="TextBox 7">
            <a:extLst>
              <a:ext uri="{FF2B5EF4-FFF2-40B4-BE49-F238E27FC236}">
                <a16:creationId xmlns:a16="http://schemas.microsoft.com/office/drawing/2014/main" id="{22E77693-6773-1FD4-2D21-04CB05FF7645}"/>
              </a:ext>
            </a:extLst>
          </p:cNvPr>
          <p:cNvSpPr txBox="1"/>
          <p:nvPr/>
        </p:nvSpPr>
        <p:spPr>
          <a:xfrm>
            <a:off x="250406" y="4095750"/>
            <a:ext cx="4245297" cy="430887"/>
          </a:xfrm>
          <a:prstGeom prst="rect">
            <a:avLst/>
          </a:prstGeom>
          <a:noFill/>
        </p:spPr>
        <p:txBody>
          <a:bodyPr wrap="square">
            <a:spAutoFit/>
          </a:bodyPr>
          <a:lstStyle/>
          <a:p>
            <a:r>
              <a:rPr lang="en-US" sz="1100" dirty="0"/>
              <a:t>https://www.tn.gov/content/tn/tdot/alternative-delivery/design-build/db2502-i-40-smith-county-rest-area.html</a:t>
            </a:r>
          </a:p>
        </p:txBody>
      </p:sp>
      <p:pic>
        <p:nvPicPr>
          <p:cNvPr id="7" name="Picture 6">
            <a:extLst>
              <a:ext uri="{FF2B5EF4-FFF2-40B4-BE49-F238E27FC236}">
                <a16:creationId xmlns:a16="http://schemas.microsoft.com/office/drawing/2014/main" id="{58FC1F8C-2F0B-B537-C702-23B8B0D676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3400" y="936580"/>
            <a:ext cx="3657600" cy="3159170"/>
          </a:xfrm>
          <a:prstGeom prst="rect">
            <a:avLst/>
          </a:prstGeom>
        </p:spPr>
      </p:pic>
    </p:spTree>
    <p:extLst>
      <p:ext uri="{BB962C8B-B14F-4D97-AF65-F5344CB8AC3E}">
        <p14:creationId xmlns:p14="http://schemas.microsoft.com/office/powerpoint/2010/main" val="3695374751"/>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themeOverride>
</file>

<file path=ppt/theme/themeOverride2.xml><?xml version="1.0" encoding="utf-8"?>
<a:themeOverride xmlns:a="http://schemas.openxmlformats.org/drawingml/2006/main">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themeOverride>
</file>

<file path=ppt/theme/themeOverride3.xml><?xml version="1.0" encoding="utf-8"?>
<a:themeOverride xmlns:a="http://schemas.openxmlformats.org/drawingml/2006/main">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themeOverride>
</file>

<file path=docProps/app.xml><?xml version="1.0" encoding="utf-8"?>
<Properties xmlns="http://schemas.openxmlformats.org/officeDocument/2006/extended-properties" xmlns:vt="http://schemas.openxmlformats.org/officeDocument/2006/docPropsVTypes">
  <Template/>
  <TotalTime>23650</TotalTime>
  <Words>1051</Words>
  <Application>Microsoft Office PowerPoint</Application>
  <PresentationFormat>On-screen Show (16:9)</PresentationFormat>
  <Paragraphs>168</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Open Sans</vt:lpstr>
      <vt:lpstr>PermianSlabSerifTypeface</vt:lpstr>
      <vt:lpstr>PowerPoint B</vt:lpstr>
      <vt:lpstr>DB2502 – I40 Truck Parking &amp; Bridges Replacement  Smith County, TN </vt:lpstr>
      <vt:lpstr>Meeting Agenda </vt:lpstr>
      <vt:lpstr>TDOT Alternative Delivery Team</vt:lpstr>
      <vt:lpstr>Project Overview</vt:lpstr>
      <vt:lpstr>RFP Information</vt:lpstr>
      <vt:lpstr>Project Overview</vt:lpstr>
      <vt:lpstr>Project Overview</vt:lpstr>
      <vt:lpstr>Project Overview</vt:lpstr>
      <vt:lpstr>Project Website</vt:lpstr>
      <vt:lpstr>Design Build Process</vt:lpstr>
      <vt:lpstr>Design Build Process</vt:lpstr>
      <vt:lpstr>Design Build Process (RFQ Information)</vt:lpstr>
      <vt:lpstr>Design Build Process (RFP Information)</vt:lpstr>
      <vt:lpstr>Key Takeaways</vt:lpstr>
      <vt:lpstr>PowerPoint Presentation</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Feroze Rashid</cp:lastModifiedBy>
  <cp:revision>104</cp:revision>
  <dcterms:created xsi:type="dcterms:W3CDTF">2015-04-20T20:04:50Z</dcterms:created>
  <dcterms:modified xsi:type="dcterms:W3CDTF">2025-04-25T14:46:23Z</dcterms:modified>
</cp:coreProperties>
</file>