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257" r:id="rId5"/>
    <p:sldId id="284" r:id="rId6"/>
    <p:sldId id="259" r:id="rId7"/>
    <p:sldId id="260" r:id="rId8"/>
    <p:sldId id="262" r:id="rId9"/>
    <p:sldId id="261" r:id="rId10"/>
    <p:sldId id="263" r:id="rId11"/>
    <p:sldId id="264" r:id="rId12"/>
    <p:sldId id="275" r:id="rId13"/>
    <p:sldId id="274" r:id="rId14"/>
    <p:sldId id="277" r:id="rId15"/>
    <p:sldId id="267" r:id="rId16"/>
    <p:sldId id="273" r:id="rId17"/>
    <p:sldId id="276" r:id="rId18"/>
    <p:sldId id="265" r:id="rId19"/>
    <p:sldId id="280" r:id="rId20"/>
    <p:sldId id="279" r:id="rId21"/>
    <p:sldId id="281" r:id="rId22"/>
    <p:sldId id="282" r:id="rId23"/>
    <p:sldId id="283" r:id="rId24"/>
    <p:sldId id="278" r:id="rId25"/>
    <p:sldId id="268" r:id="rId26"/>
    <p:sldId id="269" r:id="rId27"/>
    <p:sldId id="270" r:id="rId28"/>
    <p:sldId id="271" r:id="rId29"/>
    <p:sldId id="266" r:id="rId30"/>
    <p:sldId id="272"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5" autoAdjust="0"/>
  </p:normalViewPr>
  <p:slideViewPr>
    <p:cSldViewPr>
      <p:cViewPr varScale="1">
        <p:scale>
          <a:sx n="138" d="100"/>
          <a:sy n="138" d="100"/>
        </p:scale>
        <p:origin x="834" y="12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uy" userId="1d93bef6-5528-4838-b2eb-4c8eff0088aa" providerId="ADAL" clId="{8D5C97F4-966F-4CC0-947D-C90D56FE69C2}"/>
    <pc:docChg chg="custSel modSld">
      <pc:chgData name="Adam Guy" userId="1d93bef6-5528-4838-b2eb-4c8eff0088aa" providerId="ADAL" clId="{8D5C97F4-966F-4CC0-947D-C90D56FE69C2}" dt="2026-04-09T20:40:32.039" v="73" actId="20577"/>
      <pc:docMkLst>
        <pc:docMk/>
      </pc:docMkLst>
      <pc:sldChg chg="modSp mod">
        <pc:chgData name="Adam Guy" userId="1d93bef6-5528-4838-b2eb-4c8eff0088aa" providerId="ADAL" clId="{8D5C97F4-966F-4CC0-947D-C90D56FE69C2}" dt="2026-04-09T20:40:32.039" v="73" actId="20577"/>
        <pc:sldMkLst>
          <pc:docMk/>
          <pc:sldMk cId="3176978765" sldId="263"/>
        </pc:sldMkLst>
        <pc:spChg chg="mod">
          <ac:chgData name="Adam Guy" userId="1d93bef6-5528-4838-b2eb-4c8eff0088aa" providerId="ADAL" clId="{8D5C97F4-966F-4CC0-947D-C90D56FE69C2}" dt="2026-04-09T20:40:32.039" v="73" actId="20577"/>
          <ac:spMkLst>
            <pc:docMk/>
            <pc:sldMk cId="3176978765" sldId="263"/>
            <ac:spMk id="3" creationId="{D551AB1E-A7EA-C8A1-FC94-E55D59D185A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j07660\Downloads\Const-bituminousindex%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j07660\Downloads\Const-bituminousindex%2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j07660\Downloads\Const-fuelindex%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2022-2023 Bit.</a:t>
            </a:r>
            <a:r>
              <a:rPr lang="en-US" baseline="0"/>
              <a:t> Index</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'Table 1'!$O$5</c:f>
              <c:strCache>
                <c:ptCount val="1"/>
                <c:pt idx="0">
                  <c:v>2022-2023</c:v>
                </c:pt>
              </c:strCache>
            </c:strRef>
          </c:tx>
          <c:spPr>
            <a:ln w="28575" cap="rnd">
              <a:solidFill>
                <a:schemeClr val="accent1"/>
              </a:solidFill>
              <a:round/>
            </a:ln>
            <a:effectLst/>
          </c:spPr>
          <c:marker>
            <c:symbol val="none"/>
          </c:marker>
          <c:cat>
            <c:strRef>
              <c:f>'Table 1'!$P$4:$AF$4</c:f>
              <c:strCache>
                <c:ptCount val="17"/>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strCache>
            </c:strRef>
          </c:cat>
          <c:val>
            <c:numRef>
              <c:f>'Table 1'!$P$5:$AF$5</c:f>
              <c:numCache>
                <c:formatCode>0.00</c:formatCode>
                <c:ptCount val="17"/>
                <c:pt idx="0">
                  <c:v>532.91999999999996</c:v>
                </c:pt>
                <c:pt idx="1">
                  <c:v>547.08000000000004</c:v>
                </c:pt>
                <c:pt idx="2">
                  <c:v>586.25</c:v>
                </c:pt>
                <c:pt idx="3">
                  <c:v>659.17</c:v>
                </c:pt>
                <c:pt idx="4">
                  <c:v>705.42</c:v>
                </c:pt>
                <c:pt idx="5">
                  <c:v>745.42</c:v>
                </c:pt>
                <c:pt idx="6">
                  <c:v>772.92</c:v>
                </c:pt>
                <c:pt idx="7">
                  <c:v>773.75</c:v>
                </c:pt>
                <c:pt idx="8">
                  <c:v>764.17</c:v>
                </c:pt>
                <c:pt idx="9">
                  <c:v>735</c:v>
                </c:pt>
                <c:pt idx="10">
                  <c:v>709.17</c:v>
                </c:pt>
                <c:pt idx="11">
                  <c:v>689.17</c:v>
                </c:pt>
                <c:pt idx="12">
                  <c:v>671.36</c:v>
                </c:pt>
                <c:pt idx="13">
                  <c:v>663.18</c:v>
                </c:pt>
                <c:pt idx="14">
                  <c:v>663.18</c:v>
                </c:pt>
                <c:pt idx="15">
                  <c:v>655.45</c:v>
                </c:pt>
                <c:pt idx="16">
                  <c:v>651.82000000000005</c:v>
                </c:pt>
              </c:numCache>
            </c:numRef>
          </c:val>
          <c:smooth val="0"/>
          <c:extLst>
            <c:ext xmlns:c16="http://schemas.microsoft.com/office/drawing/2014/chart" uri="{C3380CC4-5D6E-409C-BE32-E72D297353CC}">
              <c16:uniqueId val="{00000000-F73C-44E9-9EBD-D6AD8BB80D60}"/>
            </c:ext>
          </c:extLst>
        </c:ser>
        <c:dLbls>
          <c:showLegendKey val="0"/>
          <c:showVal val="0"/>
          <c:showCatName val="0"/>
          <c:showSerName val="0"/>
          <c:showPercent val="0"/>
          <c:showBubbleSize val="0"/>
        </c:dLbls>
        <c:smooth val="0"/>
        <c:axId val="746177752"/>
        <c:axId val="746186032"/>
      </c:lineChart>
      <c:catAx>
        <c:axId val="74617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186032"/>
        <c:crosses val="autoZero"/>
        <c:auto val="1"/>
        <c:lblAlgn val="ctr"/>
        <c:lblOffset val="100"/>
        <c:noMultiLvlLbl val="0"/>
      </c:catAx>
      <c:valAx>
        <c:axId val="7461860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177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2023-2025 Bit.</a:t>
            </a:r>
            <a:r>
              <a:rPr lang="en-US" baseline="0"/>
              <a:t> Index</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'Table 1'!$S$34</c:f>
              <c:strCache>
                <c:ptCount val="1"/>
                <c:pt idx="0">
                  <c:v>2023-2025</c:v>
                </c:pt>
              </c:strCache>
            </c:strRef>
          </c:tx>
          <c:spPr>
            <a:ln w="28575" cap="rnd">
              <a:solidFill>
                <a:schemeClr val="accent1"/>
              </a:solidFill>
              <a:round/>
            </a:ln>
            <a:effectLst/>
          </c:spPr>
          <c:marker>
            <c:symbol val="none"/>
          </c:marker>
          <c:cat>
            <c:strRef>
              <c:f>'Table 1'!$T$33:$AP$33</c:f>
              <c:strCache>
                <c:ptCount val="23"/>
                <c:pt idx="0">
                  <c:v>May</c:v>
                </c:pt>
                <c:pt idx="1">
                  <c:v>June</c:v>
                </c:pt>
                <c:pt idx="2">
                  <c:v>July</c:v>
                </c:pt>
                <c:pt idx="3">
                  <c:v>August</c:v>
                </c:pt>
                <c:pt idx="4">
                  <c:v>September</c:v>
                </c:pt>
                <c:pt idx="5">
                  <c:v>October</c:v>
                </c:pt>
                <c:pt idx="6">
                  <c:v>November</c:v>
                </c:pt>
                <c:pt idx="7">
                  <c:v>December</c:v>
                </c:pt>
                <c:pt idx="8">
                  <c:v>January</c:v>
                </c:pt>
                <c:pt idx="9">
                  <c:v>February</c:v>
                </c:pt>
                <c:pt idx="10">
                  <c:v>March</c:v>
                </c:pt>
                <c:pt idx="11">
                  <c:v>April</c:v>
                </c:pt>
                <c:pt idx="12">
                  <c:v>May</c:v>
                </c:pt>
                <c:pt idx="13">
                  <c:v>June</c:v>
                </c:pt>
                <c:pt idx="14">
                  <c:v>July</c:v>
                </c:pt>
                <c:pt idx="15">
                  <c:v>August</c:v>
                </c:pt>
                <c:pt idx="16">
                  <c:v>September</c:v>
                </c:pt>
                <c:pt idx="17">
                  <c:v>October</c:v>
                </c:pt>
                <c:pt idx="18">
                  <c:v>November</c:v>
                </c:pt>
                <c:pt idx="19">
                  <c:v>December</c:v>
                </c:pt>
                <c:pt idx="20">
                  <c:v>January</c:v>
                </c:pt>
                <c:pt idx="21">
                  <c:v>February</c:v>
                </c:pt>
                <c:pt idx="22">
                  <c:v>March</c:v>
                </c:pt>
              </c:strCache>
            </c:strRef>
          </c:cat>
          <c:val>
            <c:numRef>
              <c:f>'Table 1'!$T$34:$AP$34</c:f>
              <c:numCache>
                <c:formatCode>0.00</c:formatCode>
                <c:ptCount val="23"/>
                <c:pt idx="0">
                  <c:v>651.82000000000005</c:v>
                </c:pt>
                <c:pt idx="1">
                  <c:v>644.54999999999995</c:v>
                </c:pt>
                <c:pt idx="2">
                  <c:v>642.73</c:v>
                </c:pt>
                <c:pt idx="3">
                  <c:v>634.54999999999995</c:v>
                </c:pt>
                <c:pt idx="4">
                  <c:v>632.73</c:v>
                </c:pt>
                <c:pt idx="5">
                  <c:v>632.73</c:v>
                </c:pt>
                <c:pt idx="6">
                  <c:v>632.73</c:v>
                </c:pt>
                <c:pt idx="7">
                  <c:v>632.73</c:v>
                </c:pt>
                <c:pt idx="8">
                  <c:v>629.09</c:v>
                </c:pt>
                <c:pt idx="9">
                  <c:v>629.09</c:v>
                </c:pt>
                <c:pt idx="10">
                  <c:v>625.45000000000005</c:v>
                </c:pt>
                <c:pt idx="11">
                  <c:v>623.64</c:v>
                </c:pt>
                <c:pt idx="12">
                  <c:v>628.64</c:v>
                </c:pt>
                <c:pt idx="13">
                  <c:v>628.64</c:v>
                </c:pt>
                <c:pt idx="14">
                  <c:v>629.54999999999995</c:v>
                </c:pt>
                <c:pt idx="15">
                  <c:v>632.69000000000005</c:v>
                </c:pt>
                <c:pt idx="16">
                  <c:v>630</c:v>
                </c:pt>
                <c:pt idx="17">
                  <c:v>609.23</c:v>
                </c:pt>
                <c:pt idx="18">
                  <c:v>601.54</c:v>
                </c:pt>
                <c:pt idx="19">
                  <c:v>589.23</c:v>
                </c:pt>
                <c:pt idx="20">
                  <c:v>590.77</c:v>
                </c:pt>
                <c:pt idx="21">
                  <c:v>593.85</c:v>
                </c:pt>
                <c:pt idx="22">
                  <c:v>600</c:v>
                </c:pt>
              </c:numCache>
            </c:numRef>
          </c:val>
          <c:smooth val="0"/>
          <c:extLst>
            <c:ext xmlns:c16="http://schemas.microsoft.com/office/drawing/2014/chart" uri="{C3380CC4-5D6E-409C-BE32-E72D297353CC}">
              <c16:uniqueId val="{00000000-ECDD-491E-9C01-BA3241D193F2}"/>
            </c:ext>
          </c:extLst>
        </c:ser>
        <c:dLbls>
          <c:showLegendKey val="0"/>
          <c:showVal val="0"/>
          <c:showCatName val="0"/>
          <c:showSerName val="0"/>
          <c:showPercent val="0"/>
          <c:showBubbleSize val="0"/>
        </c:dLbls>
        <c:smooth val="0"/>
        <c:axId val="564422600"/>
        <c:axId val="564422960"/>
      </c:lineChart>
      <c:catAx>
        <c:axId val="56442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422960"/>
        <c:crosses val="autoZero"/>
        <c:auto val="1"/>
        <c:lblAlgn val="ctr"/>
        <c:lblOffset val="100"/>
        <c:noMultiLvlLbl val="0"/>
      </c:catAx>
      <c:valAx>
        <c:axId val="5644229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422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2023-2025 Fuel Index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'Table 1'!$R$8</c:f>
              <c:strCache>
                <c:ptCount val="1"/>
                <c:pt idx="0">
                  <c:v>2023-2025</c:v>
                </c:pt>
              </c:strCache>
            </c:strRef>
          </c:tx>
          <c:spPr>
            <a:ln w="28575" cap="rnd">
              <a:solidFill>
                <a:schemeClr val="accent1"/>
              </a:solidFill>
              <a:round/>
            </a:ln>
            <a:effectLst/>
          </c:spPr>
          <c:marker>
            <c:symbol val="none"/>
          </c:marker>
          <c:cat>
            <c:strRef>
              <c:f>'Table 1'!$S$7:$AQ$7</c:f>
              <c:strCache>
                <c:ptCount val="25"/>
                <c:pt idx="0">
                  <c:v>March</c:v>
                </c:pt>
                <c:pt idx="1">
                  <c:v>April</c:v>
                </c:pt>
                <c:pt idx="2">
                  <c:v>May</c:v>
                </c:pt>
                <c:pt idx="3">
                  <c:v>June</c:v>
                </c:pt>
                <c:pt idx="4">
                  <c:v>July</c:v>
                </c:pt>
                <c:pt idx="5">
                  <c:v>August</c:v>
                </c:pt>
                <c:pt idx="6">
                  <c:v>September</c:v>
                </c:pt>
                <c:pt idx="7">
                  <c:v>October</c:v>
                </c:pt>
                <c:pt idx="8">
                  <c:v>November</c:v>
                </c:pt>
                <c:pt idx="9">
                  <c:v>December</c:v>
                </c:pt>
                <c:pt idx="10">
                  <c:v>January</c:v>
                </c:pt>
                <c:pt idx="11">
                  <c:v>February</c:v>
                </c:pt>
                <c:pt idx="12">
                  <c:v>March</c:v>
                </c:pt>
                <c:pt idx="13">
                  <c:v>April</c:v>
                </c:pt>
                <c:pt idx="14">
                  <c:v>May</c:v>
                </c:pt>
                <c:pt idx="15">
                  <c:v>June</c:v>
                </c:pt>
                <c:pt idx="16">
                  <c:v>July</c:v>
                </c:pt>
                <c:pt idx="17">
                  <c:v>August</c:v>
                </c:pt>
                <c:pt idx="18">
                  <c:v>September</c:v>
                </c:pt>
                <c:pt idx="19">
                  <c:v>October</c:v>
                </c:pt>
                <c:pt idx="20">
                  <c:v>November</c:v>
                </c:pt>
                <c:pt idx="21">
                  <c:v>December</c:v>
                </c:pt>
                <c:pt idx="22">
                  <c:v>January</c:v>
                </c:pt>
                <c:pt idx="23">
                  <c:v>February</c:v>
                </c:pt>
                <c:pt idx="24">
                  <c:v>March</c:v>
                </c:pt>
              </c:strCache>
            </c:strRef>
          </c:cat>
          <c:val>
            <c:numRef>
              <c:f>'Table 1'!$S$8:$AQ$8</c:f>
              <c:numCache>
                <c:formatCode>0.0</c:formatCode>
                <c:ptCount val="25"/>
                <c:pt idx="0">
                  <c:v>380.6</c:v>
                </c:pt>
                <c:pt idx="1">
                  <c:v>361.4</c:v>
                </c:pt>
                <c:pt idx="2">
                  <c:v>339.2</c:v>
                </c:pt>
                <c:pt idx="3">
                  <c:v>317.2</c:v>
                </c:pt>
                <c:pt idx="4">
                  <c:v>295.10000000000002</c:v>
                </c:pt>
                <c:pt idx="5">
                  <c:v>399.6</c:v>
                </c:pt>
                <c:pt idx="6">
                  <c:v>420.6</c:v>
                </c:pt>
                <c:pt idx="7">
                  <c:v>383.4</c:v>
                </c:pt>
                <c:pt idx="8">
                  <c:v>385.8</c:v>
                </c:pt>
                <c:pt idx="9">
                  <c:v>320.3</c:v>
                </c:pt>
                <c:pt idx="10">
                  <c:v>310.10000000000002</c:v>
                </c:pt>
                <c:pt idx="11">
                  <c:v>365.1</c:v>
                </c:pt>
                <c:pt idx="12">
                  <c:v>357.7</c:v>
                </c:pt>
                <c:pt idx="13">
                  <c:v>371.8</c:v>
                </c:pt>
                <c:pt idx="14">
                  <c:v>298.2</c:v>
                </c:pt>
                <c:pt idx="15">
                  <c:v>290.60000000000002</c:v>
                </c:pt>
                <c:pt idx="16">
                  <c:v>323.5</c:v>
                </c:pt>
                <c:pt idx="17">
                  <c:v>315.3</c:v>
                </c:pt>
                <c:pt idx="18">
                  <c:v>269.3</c:v>
                </c:pt>
                <c:pt idx="19">
                  <c:v>301.2</c:v>
                </c:pt>
                <c:pt idx="20">
                  <c:v>293.7</c:v>
                </c:pt>
                <c:pt idx="21">
                  <c:v>277.5</c:v>
                </c:pt>
                <c:pt idx="22">
                  <c:v>289.7</c:v>
                </c:pt>
                <c:pt idx="23">
                  <c:v>295.60000000000002</c:v>
                </c:pt>
                <c:pt idx="24">
                  <c:v>272.2</c:v>
                </c:pt>
              </c:numCache>
            </c:numRef>
          </c:val>
          <c:smooth val="0"/>
          <c:extLst>
            <c:ext xmlns:c16="http://schemas.microsoft.com/office/drawing/2014/chart" uri="{C3380CC4-5D6E-409C-BE32-E72D297353CC}">
              <c16:uniqueId val="{00000000-36EC-464F-9D0D-D0EEDB7684C5}"/>
            </c:ext>
          </c:extLst>
        </c:ser>
        <c:dLbls>
          <c:showLegendKey val="0"/>
          <c:showVal val="0"/>
          <c:showCatName val="0"/>
          <c:showSerName val="0"/>
          <c:showPercent val="0"/>
          <c:showBubbleSize val="0"/>
        </c:dLbls>
        <c:smooth val="0"/>
        <c:axId val="1643598720"/>
        <c:axId val="1643598360"/>
      </c:lineChart>
      <c:catAx>
        <c:axId val="164359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598360"/>
        <c:crosses val="autoZero"/>
        <c:auto val="1"/>
        <c:lblAlgn val="ctr"/>
        <c:lblOffset val="100"/>
        <c:noMultiLvlLbl val="0"/>
      </c:catAx>
      <c:valAx>
        <c:axId val="16435983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598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55C23-4E36-4C1F-A0A8-335215F148D1}" type="doc">
      <dgm:prSet loTypeId="urn:diagrams.loki3.com/VaryingWidthList" loCatId="list" qsTypeId="urn:microsoft.com/office/officeart/2005/8/quickstyle/simple2" qsCatId="simple" csTypeId="urn:microsoft.com/office/officeart/2005/8/colors/accent0_3" csCatId="mainScheme" phldr="1"/>
      <dgm:spPr/>
    </dgm:pt>
    <dgm:pt modelId="{0F55D2DB-D69A-4181-87F0-C12C68369B36}">
      <dgm:prSet phldrT="[Text]"/>
      <dgm:spPr/>
      <dgm:t>
        <a:bodyPr/>
        <a:lstStyle/>
        <a:p>
          <a:r>
            <a:rPr lang="en-US" dirty="0"/>
            <a:t>Allow the contractor to bid an uninflated, market unit price which maximizes grant funding</a:t>
          </a:r>
        </a:p>
      </dgm:t>
    </dgm:pt>
    <dgm:pt modelId="{C9D7F830-D643-4F94-8630-918BE1E96907}" type="parTrans" cxnId="{F158C886-BC7A-4950-85F5-A22E0667BC2B}">
      <dgm:prSet/>
      <dgm:spPr/>
      <dgm:t>
        <a:bodyPr/>
        <a:lstStyle/>
        <a:p>
          <a:endParaRPr lang="en-US"/>
        </a:p>
      </dgm:t>
    </dgm:pt>
    <dgm:pt modelId="{5221879E-9A9F-48F9-9FB3-846D05CE06FF}" type="sibTrans" cxnId="{F158C886-BC7A-4950-85F5-A22E0667BC2B}">
      <dgm:prSet/>
      <dgm:spPr/>
      <dgm:t>
        <a:bodyPr/>
        <a:lstStyle/>
        <a:p>
          <a:endParaRPr lang="en-US"/>
        </a:p>
      </dgm:t>
    </dgm:pt>
    <dgm:pt modelId="{C7A872B1-2373-401E-81CD-BAFBA9CA363F}">
      <dgm:prSet phldrT="[Text]"/>
      <dgm:spPr/>
      <dgm:t>
        <a:bodyPr/>
        <a:lstStyle/>
        <a:p>
          <a:r>
            <a:rPr lang="en-US" dirty="0"/>
            <a:t>To promote a low-risk environment for the Airport Sponsor and Contractor</a:t>
          </a:r>
        </a:p>
      </dgm:t>
    </dgm:pt>
    <dgm:pt modelId="{28EDADF2-00C2-4EBA-9C05-1C21A6D30140}" type="parTrans" cxnId="{4C4C1C2A-291F-4362-8BB0-36A7F130796D}">
      <dgm:prSet/>
      <dgm:spPr/>
      <dgm:t>
        <a:bodyPr/>
        <a:lstStyle/>
        <a:p>
          <a:endParaRPr lang="en-US"/>
        </a:p>
      </dgm:t>
    </dgm:pt>
    <dgm:pt modelId="{75C4F5E6-9D71-46C2-87A3-C14B0B4096A3}" type="sibTrans" cxnId="{4C4C1C2A-291F-4362-8BB0-36A7F130796D}">
      <dgm:prSet/>
      <dgm:spPr/>
      <dgm:t>
        <a:bodyPr/>
        <a:lstStyle/>
        <a:p>
          <a:endParaRPr lang="en-US"/>
        </a:p>
      </dgm:t>
    </dgm:pt>
    <dgm:pt modelId="{89735CBF-3C5E-4D3E-A844-A819410D071B}">
      <dgm:prSet phldrT="[Text]"/>
      <dgm:spPr/>
      <dgm:t>
        <a:bodyPr/>
        <a:lstStyle/>
        <a:p>
          <a:r>
            <a:rPr lang="en-US" dirty="0"/>
            <a:t>Maximize number of bids by minimizing bidding uncertainty</a:t>
          </a:r>
        </a:p>
      </dgm:t>
    </dgm:pt>
    <dgm:pt modelId="{10E7CD1D-F138-4EA6-8A9C-F718B4A842B6}" type="parTrans" cxnId="{1F11CCDE-D7A5-45AC-9B55-C4B112F5DA4F}">
      <dgm:prSet/>
      <dgm:spPr/>
      <dgm:t>
        <a:bodyPr/>
        <a:lstStyle/>
        <a:p>
          <a:endParaRPr lang="en-US"/>
        </a:p>
      </dgm:t>
    </dgm:pt>
    <dgm:pt modelId="{9663C9F2-C86D-4F8E-B146-AC650A83E149}" type="sibTrans" cxnId="{1F11CCDE-D7A5-45AC-9B55-C4B112F5DA4F}">
      <dgm:prSet/>
      <dgm:spPr/>
      <dgm:t>
        <a:bodyPr/>
        <a:lstStyle/>
        <a:p>
          <a:endParaRPr lang="en-US"/>
        </a:p>
      </dgm:t>
    </dgm:pt>
    <dgm:pt modelId="{45C07707-9BFA-4E61-BA10-9C9A25ED56C5}" type="pres">
      <dgm:prSet presAssocID="{C4E55C23-4E36-4C1F-A0A8-335215F148D1}" presName="Name0" presStyleCnt="0">
        <dgm:presLayoutVars>
          <dgm:resizeHandles/>
        </dgm:presLayoutVars>
      </dgm:prSet>
      <dgm:spPr/>
    </dgm:pt>
    <dgm:pt modelId="{124A1D83-C9CC-4263-A008-2B571A6E7B02}" type="pres">
      <dgm:prSet presAssocID="{0F55D2DB-D69A-4181-87F0-C12C68369B36}" presName="text" presStyleLbl="node1" presStyleIdx="0" presStyleCnt="3">
        <dgm:presLayoutVars>
          <dgm:bulletEnabled val="1"/>
        </dgm:presLayoutVars>
      </dgm:prSet>
      <dgm:spPr/>
    </dgm:pt>
    <dgm:pt modelId="{3B4F1572-5F5E-4884-89B0-1B829249DB8E}" type="pres">
      <dgm:prSet presAssocID="{5221879E-9A9F-48F9-9FB3-846D05CE06FF}" presName="space" presStyleCnt="0"/>
      <dgm:spPr/>
    </dgm:pt>
    <dgm:pt modelId="{FF6BCF38-DED0-49A7-BB92-2C37CC908754}" type="pres">
      <dgm:prSet presAssocID="{C7A872B1-2373-401E-81CD-BAFBA9CA363F}" presName="text" presStyleLbl="node1" presStyleIdx="1" presStyleCnt="3">
        <dgm:presLayoutVars>
          <dgm:bulletEnabled val="1"/>
        </dgm:presLayoutVars>
      </dgm:prSet>
      <dgm:spPr/>
    </dgm:pt>
    <dgm:pt modelId="{29E10BE7-C210-4EE1-BB91-5770AA873BAB}" type="pres">
      <dgm:prSet presAssocID="{75C4F5E6-9D71-46C2-87A3-C14B0B4096A3}" presName="space" presStyleCnt="0"/>
      <dgm:spPr/>
    </dgm:pt>
    <dgm:pt modelId="{581F430D-09EF-4559-AE5A-49B46E96B50D}" type="pres">
      <dgm:prSet presAssocID="{89735CBF-3C5E-4D3E-A844-A819410D071B}" presName="text" presStyleLbl="node1" presStyleIdx="2" presStyleCnt="3">
        <dgm:presLayoutVars>
          <dgm:bulletEnabled val="1"/>
        </dgm:presLayoutVars>
      </dgm:prSet>
      <dgm:spPr/>
    </dgm:pt>
  </dgm:ptLst>
  <dgm:cxnLst>
    <dgm:cxn modelId="{1271FC03-D9CA-44D5-99E2-358F0AF4DC57}" type="presOf" srcId="{C7A872B1-2373-401E-81CD-BAFBA9CA363F}" destId="{FF6BCF38-DED0-49A7-BB92-2C37CC908754}" srcOrd="0" destOrd="0" presId="urn:diagrams.loki3.com/VaryingWidthList"/>
    <dgm:cxn modelId="{4C4C1C2A-291F-4362-8BB0-36A7F130796D}" srcId="{C4E55C23-4E36-4C1F-A0A8-335215F148D1}" destId="{C7A872B1-2373-401E-81CD-BAFBA9CA363F}" srcOrd="1" destOrd="0" parTransId="{28EDADF2-00C2-4EBA-9C05-1C21A6D30140}" sibTransId="{75C4F5E6-9D71-46C2-87A3-C14B0B4096A3}"/>
    <dgm:cxn modelId="{F158C886-BC7A-4950-85F5-A22E0667BC2B}" srcId="{C4E55C23-4E36-4C1F-A0A8-335215F148D1}" destId="{0F55D2DB-D69A-4181-87F0-C12C68369B36}" srcOrd="0" destOrd="0" parTransId="{C9D7F830-D643-4F94-8630-918BE1E96907}" sibTransId="{5221879E-9A9F-48F9-9FB3-846D05CE06FF}"/>
    <dgm:cxn modelId="{DF0D8E8C-082C-4AC0-B757-5CF3A290F8D6}" type="presOf" srcId="{0F55D2DB-D69A-4181-87F0-C12C68369B36}" destId="{124A1D83-C9CC-4263-A008-2B571A6E7B02}" srcOrd="0" destOrd="0" presId="urn:diagrams.loki3.com/VaryingWidthList"/>
    <dgm:cxn modelId="{6CDDF597-CDFD-4D78-81E5-5B9202B48E04}" type="presOf" srcId="{89735CBF-3C5E-4D3E-A844-A819410D071B}" destId="{581F430D-09EF-4559-AE5A-49B46E96B50D}" srcOrd="0" destOrd="0" presId="urn:diagrams.loki3.com/VaryingWidthList"/>
    <dgm:cxn modelId="{D86EFCC9-589D-4EBA-BE5C-186F2F137549}" type="presOf" srcId="{C4E55C23-4E36-4C1F-A0A8-335215F148D1}" destId="{45C07707-9BFA-4E61-BA10-9C9A25ED56C5}" srcOrd="0" destOrd="0" presId="urn:diagrams.loki3.com/VaryingWidthList"/>
    <dgm:cxn modelId="{1F11CCDE-D7A5-45AC-9B55-C4B112F5DA4F}" srcId="{C4E55C23-4E36-4C1F-A0A8-335215F148D1}" destId="{89735CBF-3C5E-4D3E-A844-A819410D071B}" srcOrd="2" destOrd="0" parTransId="{10E7CD1D-F138-4EA6-8A9C-F718B4A842B6}" sibTransId="{9663C9F2-C86D-4F8E-B146-AC650A83E149}"/>
    <dgm:cxn modelId="{AF49111E-622C-462F-B786-BC96259FDBDC}" type="presParOf" srcId="{45C07707-9BFA-4E61-BA10-9C9A25ED56C5}" destId="{124A1D83-C9CC-4263-A008-2B571A6E7B02}" srcOrd="0" destOrd="0" presId="urn:diagrams.loki3.com/VaryingWidthList"/>
    <dgm:cxn modelId="{B86D8A60-C630-431C-8EF4-7D0DC1984A1F}" type="presParOf" srcId="{45C07707-9BFA-4E61-BA10-9C9A25ED56C5}" destId="{3B4F1572-5F5E-4884-89B0-1B829249DB8E}" srcOrd="1" destOrd="0" presId="urn:diagrams.loki3.com/VaryingWidthList"/>
    <dgm:cxn modelId="{0471D6E2-37F9-4887-8DED-44DD0F9E234A}" type="presParOf" srcId="{45C07707-9BFA-4E61-BA10-9C9A25ED56C5}" destId="{FF6BCF38-DED0-49A7-BB92-2C37CC908754}" srcOrd="2" destOrd="0" presId="urn:diagrams.loki3.com/VaryingWidthList"/>
    <dgm:cxn modelId="{E1BBDF57-B806-45C7-9496-16565341DF03}" type="presParOf" srcId="{45C07707-9BFA-4E61-BA10-9C9A25ED56C5}" destId="{29E10BE7-C210-4EE1-BB91-5770AA873BAB}" srcOrd="3" destOrd="0" presId="urn:diagrams.loki3.com/VaryingWidthList"/>
    <dgm:cxn modelId="{CF84B724-0FA4-41C0-81E0-DD5CFDC46720}" type="presParOf" srcId="{45C07707-9BFA-4E61-BA10-9C9A25ED56C5}" destId="{581F430D-09EF-4559-AE5A-49B46E96B50D}"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1D83-C9CC-4263-A008-2B571A6E7B02}">
      <dsp:nvSpPr>
        <dsp:cNvPr id="0" name=""/>
        <dsp:cNvSpPr/>
      </dsp:nvSpPr>
      <dsp:spPr>
        <a:xfrm>
          <a:off x="846600" y="2071"/>
          <a:ext cx="4860000" cy="1366986"/>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Allow the contractor to bid an uninflated, market unit price which maximizes grant funding</a:t>
          </a:r>
        </a:p>
      </dsp:txBody>
      <dsp:txXfrm>
        <a:off x="846600" y="2071"/>
        <a:ext cx="4860000" cy="1366986"/>
      </dsp:txXfrm>
    </dsp:sp>
    <dsp:sp modelId="{FF6BCF38-DED0-49A7-BB92-2C37CC908754}">
      <dsp:nvSpPr>
        <dsp:cNvPr id="0" name=""/>
        <dsp:cNvSpPr/>
      </dsp:nvSpPr>
      <dsp:spPr>
        <a:xfrm>
          <a:off x="1116600" y="1437406"/>
          <a:ext cx="4320000" cy="1366986"/>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To promote a low-risk environment for the Airport Sponsor and Contractor</a:t>
          </a:r>
        </a:p>
      </dsp:txBody>
      <dsp:txXfrm>
        <a:off x="1116600" y="1437406"/>
        <a:ext cx="4320000" cy="1366986"/>
      </dsp:txXfrm>
    </dsp:sp>
    <dsp:sp modelId="{581F430D-09EF-4559-AE5A-49B46E96B50D}">
      <dsp:nvSpPr>
        <dsp:cNvPr id="0" name=""/>
        <dsp:cNvSpPr/>
      </dsp:nvSpPr>
      <dsp:spPr>
        <a:xfrm>
          <a:off x="1656600" y="2872742"/>
          <a:ext cx="3240000" cy="1366986"/>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Maximize number of bids by minimizing bidding uncertainty</a:t>
          </a:r>
        </a:p>
      </dsp:txBody>
      <dsp:txXfrm>
        <a:off x="1656600" y="2872742"/>
        <a:ext cx="3240000" cy="136698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6E7EE-257A-4638-B3D6-2284A3CE690E}"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D6409-DC9C-47A0-B55D-DA9F61BFA917}" type="slidenum">
              <a:rPr lang="en-US" smtClean="0"/>
              <a:t>‹#›</a:t>
            </a:fld>
            <a:endParaRPr lang="en-US"/>
          </a:p>
        </p:txBody>
      </p:sp>
    </p:spTree>
    <p:extLst>
      <p:ext uri="{BB962C8B-B14F-4D97-AF65-F5344CB8AC3E}">
        <p14:creationId xmlns:p14="http://schemas.microsoft.com/office/powerpoint/2010/main" val="242624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361950"/>
            <a:ext cx="6578600"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85750"/>
            <a:ext cx="2763012" cy="1194816"/>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892" y="4304964"/>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228600" y="4612880"/>
            <a:ext cx="954402" cy="54864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hyperlink" Target="https://www.tn.gov/content/dam/tn/tdot/aeronautics/or-uploads/TAD%20Material%20Adjustments%20Tool_v8.1.xlsm" TargetMode="External"/><Relationship Id="rId13" Type="http://schemas.openxmlformats.org/officeDocument/2006/relationships/image" Target="../media/image26.emf"/><Relationship Id="rId3" Type="http://schemas.openxmlformats.org/officeDocument/2006/relationships/image" Target="../media/image24.png"/><Relationship Id="rId7" Type="http://schemas.openxmlformats.org/officeDocument/2006/relationships/hyperlink" Target="https://www.tn.gov/content/dam/tn/tdot/aeronautics/or-uploads/ASP%20109B_Editable_v_6%20(fed%20and%20state).docx" TargetMode="External"/><Relationship Id="rId12" Type="http://schemas.openxmlformats.org/officeDocument/2006/relationships/oleObject" Target="../embeddings/oleObject2.bin"/><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hyperlink" Target="https://www.tn.gov/content/dam/tn/tdot/aeronautics/or-uploads/Bituminous%20Indexing%20Flyer_ASP109B_7-28-25.pdf" TargetMode="External"/><Relationship Id="rId11" Type="http://schemas.openxmlformats.org/officeDocument/2006/relationships/image" Target="../media/image25.emf"/><Relationship Id="rId5" Type="http://schemas.openxmlformats.org/officeDocument/2006/relationships/hyperlink" Target="https://www.tn.gov/content/dam/tn/tdot/aeronautics/or-uploads/TAD%20ASP%20109A%20Fuel%20Index%2025.08.01.docx" TargetMode="External"/><Relationship Id="rId10" Type="http://schemas.openxmlformats.org/officeDocument/2006/relationships/oleObject" Target="../embeddings/oleObject1.bin"/><Relationship Id="rId4" Type="http://schemas.openxmlformats.org/officeDocument/2006/relationships/hyperlink" Target="https://www.tn.gov/content/dam/tn/tdot/aeronautics/or-uploads/Fuel%20Indexing%20Flyer_ASP109A_7-28-25.pdf" TargetMode="External"/><Relationship Id="rId9" Type="http://schemas.openxmlformats.org/officeDocument/2006/relationships/hyperlink" Target="https://www.tn.gov/content/tn/tdot/aeronautics.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hyperlink" Target="mailto:Adam.Guy@tn.gov" TargetMode="External"/><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www.faa.gov/airports/aip/guidance_letters/R-PGL-25-05-Funding-Formula-Changes" TargetMode="External"/><Relationship Id="rId2" Type="http://schemas.openxmlformats.org/officeDocument/2006/relationships/hyperlink" Target="https://www.govinfo.gov/content/pkg/BILLS-118hr3935enr/pdf/BILLS-118hr3935enr.pdf" TargetMode="External"/><Relationship Id="rId1" Type="http://schemas.openxmlformats.org/officeDocument/2006/relationships/slideLayout" Target="../slideLayouts/slideLayout5.xml"/><Relationship Id="rId4" Type="http://schemas.openxmlformats.org/officeDocument/2006/relationships/hyperlink" Target="https://www.faa.gov/regulations_policies/advisory_circulars/index.cfm/go/document.information/documentID/104371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tn.gov/content/dam/tn/tdot/construction/Const-fuelindex.pdf"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faa.gov/airports/resources/advisory_circulars/index.cfm/go/document.current/documentNumber/150_5370-10" TargetMode="External"/><Relationship Id="rId2" Type="http://schemas.openxmlformats.org/officeDocument/2006/relationships/hyperlink" Target="https://www.tn.gov/content/dam/tn/tdot/construction/Const-bituminousindex.pdf"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ky, outdoor, ground, road&#10;&#10;AI-generated content may be incorrect.">
            <a:extLst>
              <a:ext uri="{FF2B5EF4-FFF2-40B4-BE49-F238E27FC236}">
                <a16:creationId xmlns:a16="http://schemas.microsoft.com/office/drawing/2014/main" id="{0EDE74D1-9139-7192-B4D5-ECC17E0288C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51" r="20251"/>
          <a:stretch>
            <a:fillRect/>
          </a:stretch>
        </p:blipFill>
        <p:spPr/>
      </p:pic>
      <p:sp>
        <p:nvSpPr>
          <p:cNvPr id="3" name="Title 2"/>
          <p:cNvSpPr>
            <a:spLocks noGrp="1"/>
          </p:cNvSpPr>
          <p:nvPr>
            <p:ph type="title"/>
          </p:nvPr>
        </p:nvSpPr>
        <p:spPr>
          <a:xfrm>
            <a:off x="381000" y="1885950"/>
            <a:ext cx="3962400" cy="1676400"/>
          </a:xfrm>
        </p:spPr>
        <p:txBody>
          <a:bodyPr/>
          <a:lstStyle/>
          <a:p>
            <a:r>
              <a:rPr lang="en-US" dirty="0"/>
              <a:t>Fuel and Bituminous Payment Adjustments</a:t>
            </a:r>
          </a:p>
        </p:txBody>
      </p:sp>
      <p:sp>
        <p:nvSpPr>
          <p:cNvPr id="6" name="Text Placeholder 11"/>
          <p:cNvSpPr>
            <a:spLocks noGrp="1"/>
          </p:cNvSpPr>
          <p:nvPr>
            <p:ph type="body" sz="quarter" idx="11"/>
          </p:nvPr>
        </p:nvSpPr>
        <p:spPr>
          <a:xfrm>
            <a:off x="367145" y="39433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Adam Guy, PE</a:t>
            </a:r>
          </a:p>
          <a:p>
            <a:pPr lvl="0"/>
            <a:r>
              <a:rPr lang="en-US" dirty="0"/>
              <a:t>Statewide Aviation Engineer</a:t>
            </a:r>
          </a:p>
          <a:p>
            <a:pPr lvl="0"/>
            <a:r>
              <a:rPr lang="en-US" dirty="0"/>
              <a:t>10/16/2025</a:t>
            </a:r>
          </a:p>
        </p:txBody>
      </p:sp>
      <p:pic>
        <p:nvPicPr>
          <p:cNvPr id="4" name="Picture 3" descr="Logo, company name&#10;&#10;AI-generated content may be incorrect.">
            <a:extLst>
              <a:ext uri="{FF2B5EF4-FFF2-40B4-BE49-F238E27FC236}">
                <a16:creationId xmlns:a16="http://schemas.microsoft.com/office/drawing/2014/main" id="{B464935A-3120-7B39-C8A4-F7033D0E3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14350"/>
            <a:ext cx="1679864" cy="839932"/>
          </a:xfrm>
          <a:prstGeom prst="rect">
            <a:avLst/>
          </a:prstGeom>
        </p:spPr>
      </p:pic>
    </p:spTree>
    <p:extLst>
      <p:ext uri="{BB962C8B-B14F-4D97-AF65-F5344CB8AC3E}">
        <p14:creationId xmlns:p14="http://schemas.microsoft.com/office/powerpoint/2010/main" val="45327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332B2-0A22-4765-B2A3-34009AEC7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A2066-C53F-745B-DD30-5FAC7BC6FAF7}"/>
              </a:ext>
            </a:extLst>
          </p:cNvPr>
          <p:cNvSpPr>
            <a:spLocks noGrp="1"/>
          </p:cNvSpPr>
          <p:nvPr>
            <p:ph type="title"/>
          </p:nvPr>
        </p:nvSpPr>
        <p:spPr/>
        <p:txBody>
          <a:bodyPr/>
          <a:lstStyle/>
          <a:p>
            <a:r>
              <a:rPr lang="en-US" dirty="0"/>
              <a:t>Example – Applying ASP109A and ASP109B</a:t>
            </a:r>
          </a:p>
        </p:txBody>
      </p:sp>
      <p:pic>
        <p:nvPicPr>
          <p:cNvPr id="5" name="Content Placeholder 4">
            <a:extLst>
              <a:ext uri="{FF2B5EF4-FFF2-40B4-BE49-F238E27FC236}">
                <a16:creationId xmlns:a16="http://schemas.microsoft.com/office/drawing/2014/main" id="{8FEAAD3F-F4F0-B7D0-D9AA-46196A7C730F}"/>
              </a:ext>
            </a:extLst>
          </p:cNvPr>
          <p:cNvPicPr>
            <a:picLocks noGrp="1" noChangeAspect="1"/>
          </p:cNvPicPr>
          <p:nvPr>
            <p:ph idx="1"/>
          </p:nvPr>
        </p:nvPicPr>
        <p:blipFill>
          <a:blip r:embed="rId2"/>
          <a:stretch>
            <a:fillRect/>
          </a:stretch>
        </p:blipFill>
        <p:spPr>
          <a:xfrm>
            <a:off x="228600" y="1974889"/>
            <a:ext cx="4108403" cy="1809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6E53A8B8-4AFD-DB20-BFD9-8CCE5765CCDC}"/>
              </a:ext>
            </a:extLst>
          </p:cNvPr>
          <p:cNvSpPr txBox="1"/>
          <p:nvPr/>
        </p:nvSpPr>
        <p:spPr>
          <a:xfrm>
            <a:off x="609600" y="1060490"/>
            <a:ext cx="3657600" cy="646331"/>
          </a:xfrm>
          <a:prstGeom prst="rect">
            <a:avLst/>
          </a:prstGeom>
          <a:noFill/>
        </p:spPr>
        <p:txBody>
          <a:bodyPr wrap="square" rtlCol="0">
            <a:spAutoFit/>
          </a:bodyPr>
          <a:lstStyle/>
          <a:p>
            <a:r>
              <a:rPr lang="en-US" b="1" dirty="0"/>
              <a:t>Bituminous Payment Adjustment Formula – without RAP</a:t>
            </a:r>
          </a:p>
        </p:txBody>
      </p:sp>
      <p:sp>
        <p:nvSpPr>
          <p:cNvPr id="10" name="TextBox 9">
            <a:extLst>
              <a:ext uri="{FF2B5EF4-FFF2-40B4-BE49-F238E27FC236}">
                <a16:creationId xmlns:a16="http://schemas.microsoft.com/office/drawing/2014/main" id="{3007D2BA-315B-1681-AD01-51A6C37650B4}"/>
              </a:ext>
            </a:extLst>
          </p:cNvPr>
          <p:cNvSpPr txBox="1"/>
          <p:nvPr/>
        </p:nvSpPr>
        <p:spPr>
          <a:xfrm>
            <a:off x="5385784" y="1060490"/>
            <a:ext cx="3505200" cy="646331"/>
          </a:xfrm>
          <a:prstGeom prst="rect">
            <a:avLst/>
          </a:prstGeom>
          <a:noFill/>
        </p:spPr>
        <p:txBody>
          <a:bodyPr wrap="square">
            <a:spAutoFit/>
          </a:bodyPr>
          <a:lstStyle/>
          <a:p>
            <a:r>
              <a:rPr lang="en-US" b="1" dirty="0"/>
              <a:t>Bituminous Payment Adjustment Formula – with RAP</a:t>
            </a:r>
          </a:p>
        </p:txBody>
      </p:sp>
      <p:pic>
        <p:nvPicPr>
          <p:cNvPr id="14" name="Picture 13">
            <a:extLst>
              <a:ext uri="{FF2B5EF4-FFF2-40B4-BE49-F238E27FC236}">
                <a16:creationId xmlns:a16="http://schemas.microsoft.com/office/drawing/2014/main" id="{86B019D7-9013-E3F8-0D6F-54A98AA7FA51}"/>
              </a:ext>
            </a:extLst>
          </p:cNvPr>
          <p:cNvPicPr>
            <a:picLocks noChangeAspect="1"/>
          </p:cNvPicPr>
          <p:nvPr/>
        </p:nvPicPr>
        <p:blipFill>
          <a:blip r:embed="rId3"/>
          <a:stretch>
            <a:fillRect/>
          </a:stretch>
        </p:blipFill>
        <p:spPr>
          <a:xfrm>
            <a:off x="4872127" y="1816176"/>
            <a:ext cx="3991148" cy="2127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C16D5612-B9FC-EFB3-3291-053A1808EFFF}"/>
              </a:ext>
            </a:extLst>
          </p:cNvPr>
          <p:cNvSpPr>
            <a:spLocks noGrp="1"/>
          </p:cNvSpPr>
          <p:nvPr>
            <p:ph type="sldNum" sz="quarter" idx="12"/>
          </p:nvPr>
        </p:nvSpPr>
        <p:spPr/>
        <p:txBody>
          <a:bodyPr/>
          <a:lstStyle/>
          <a:p>
            <a:fld id="{5C76A076-0EB6-4ACF-BC93-AE169B35ECF5}" type="slidenum">
              <a:rPr lang="en-US" smtClean="0"/>
              <a:pPr/>
              <a:t>10</a:t>
            </a:fld>
            <a:endParaRPr lang="en-US" dirty="0"/>
          </a:p>
        </p:txBody>
      </p:sp>
    </p:spTree>
    <p:extLst>
      <p:ext uri="{BB962C8B-B14F-4D97-AF65-F5344CB8AC3E}">
        <p14:creationId xmlns:p14="http://schemas.microsoft.com/office/powerpoint/2010/main" val="225346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BA69-F00E-9FED-5100-E1084E7C2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67EDE-893A-6E93-6DDC-1AF025351211}"/>
              </a:ext>
            </a:extLst>
          </p:cNvPr>
          <p:cNvSpPr>
            <a:spLocks noGrp="1"/>
          </p:cNvSpPr>
          <p:nvPr>
            <p:ph type="title"/>
          </p:nvPr>
        </p:nvSpPr>
        <p:spPr/>
        <p:txBody>
          <a:bodyPr/>
          <a:lstStyle/>
          <a:p>
            <a:r>
              <a:rPr lang="en-US" dirty="0"/>
              <a:t>Example – Applying ASP109A and ASP109B</a:t>
            </a:r>
          </a:p>
        </p:txBody>
      </p:sp>
      <p:pic>
        <p:nvPicPr>
          <p:cNvPr id="7" name="Picture 6">
            <a:extLst>
              <a:ext uri="{FF2B5EF4-FFF2-40B4-BE49-F238E27FC236}">
                <a16:creationId xmlns:a16="http://schemas.microsoft.com/office/drawing/2014/main" id="{44D9A38A-1DAD-9181-F2D4-F772C96DE891}"/>
              </a:ext>
            </a:extLst>
          </p:cNvPr>
          <p:cNvPicPr>
            <a:picLocks noChangeAspect="1"/>
          </p:cNvPicPr>
          <p:nvPr/>
        </p:nvPicPr>
        <p:blipFill>
          <a:blip r:embed="rId2"/>
          <a:stretch>
            <a:fillRect/>
          </a:stretch>
        </p:blipFill>
        <p:spPr>
          <a:xfrm>
            <a:off x="1905000" y="1809750"/>
            <a:ext cx="4757007" cy="3051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FA5741F-F603-9544-921E-3C287D20C0E3}"/>
              </a:ext>
            </a:extLst>
          </p:cNvPr>
          <p:cNvSpPr txBox="1"/>
          <p:nvPr/>
        </p:nvSpPr>
        <p:spPr>
          <a:xfrm>
            <a:off x="2667000" y="881748"/>
            <a:ext cx="3505200" cy="646331"/>
          </a:xfrm>
          <a:prstGeom prst="rect">
            <a:avLst/>
          </a:prstGeom>
          <a:noFill/>
        </p:spPr>
        <p:txBody>
          <a:bodyPr wrap="square">
            <a:spAutoFit/>
          </a:bodyPr>
          <a:lstStyle/>
          <a:p>
            <a:r>
              <a:rPr lang="en-US" b="1" dirty="0"/>
              <a:t>Table ASP 109-1 Emulsified Material Residue Assumptions</a:t>
            </a:r>
          </a:p>
        </p:txBody>
      </p:sp>
      <p:sp>
        <p:nvSpPr>
          <p:cNvPr id="3" name="Slide Number Placeholder 2">
            <a:extLst>
              <a:ext uri="{FF2B5EF4-FFF2-40B4-BE49-F238E27FC236}">
                <a16:creationId xmlns:a16="http://schemas.microsoft.com/office/drawing/2014/main" id="{676ED3DE-75BE-2BA5-2CE2-4073D3FA50B4}"/>
              </a:ext>
            </a:extLst>
          </p:cNvPr>
          <p:cNvSpPr>
            <a:spLocks noGrp="1"/>
          </p:cNvSpPr>
          <p:nvPr>
            <p:ph type="sldNum" sz="quarter" idx="12"/>
          </p:nvPr>
        </p:nvSpPr>
        <p:spPr/>
        <p:txBody>
          <a:bodyPr/>
          <a:lstStyle/>
          <a:p>
            <a:fld id="{5C76A076-0EB6-4ACF-BC93-AE169B35ECF5}" type="slidenum">
              <a:rPr lang="en-US" smtClean="0"/>
              <a:pPr/>
              <a:t>11</a:t>
            </a:fld>
            <a:endParaRPr lang="en-US" dirty="0"/>
          </a:p>
        </p:txBody>
      </p:sp>
    </p:spTree>
    <p:extLst>
      <p:ext uri="{BB962C8B-B14F-4D97-AF65-F5344CB8AC3E}">
        <p14:creationId xmlns:p14="http://schemas.microsoft.com/office/powerpoint/2010/main" val="174754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54CD-5DAC-2EC6-E313-E890E57C4582}"/>
              </a:ext>
            </a:extLst>
          </p:cNvPr>
          <p:cNvSpPr>
            <a:spLocks noGrp="1"/>
          </p:cNvSpPr>
          <p:nvPr>
            <p:ph type="title"/>
          </p:nvPr>
        </p:nvSpPr>
        <p:spPr/>
        <p:txBody>
          <a:bodyPr/>
          <a:lstStyle/>
          <a:p>
            <a:r>
              <a:rPr lang="en-US" dirty="0"/>
              <a:t>Example – Applying ASP109A and ASP109B</a:t>
            </a:r>
          </a:p>
        </p:txBody>
      </p:sp>
      <p:sp>
        <p:nvSpPr>
          <p:cNvPr id="3" name="Content Placeholder 2">
            <a:extLst>
              <a:ext uri="{FF2B5EF4-FFF2-40B4-BE49-F238E27FC236}">
                <a16:creationId xmlns:a16="http://schemas.microsoft.com/office/drawing/2014/main" id="{0CBA6B8A-9F3B-C6EC-8D09-6CFC2D059200}"/>
              </a:ext>
            </a:extLst>
          </p:cNvPr>
          <p:cNvSpPr>
            <a:spLocks noGrp="1"/>
          </p:cNvSpPr>
          <p:nvPr>
            <p:ph idx="1"/>
          </p:nvPr>
        </p:nvSpPr>
        <p:spPr>
          <a:xfrm>
            <a:off x="0" y="895350"/>
            <a:ext cx="9144000" cy="3718847"/>
          </a:xfrm>
        </p:spPr>
        <p:txBody>
          <a:bodyPr/>
          <a:lstStyle/>
          <a:p>
            <a:r>
              <a:rPr lang="en-US" sz="2100" dirty="0"/>
              <a:t>Contractor performed the following July 1 – July 31, 2022</a:t>
            </a:r>
          </a:p>
          <a:p>
            <a:pPr lvl="1"/>
            <a:r>
              <a:rPr lang="en-US" dirty="0"/>
              <a:t>P-152-4.1 Unclassified Excavation To On-Airport Embankment Areas – </a:t>
            </a:r>
            <a:r>
              <a:rPr lang="en-US" b="1" dirty="0"/>
              <a:t>3,300 CY</a:t>
            </a:r>
          </a:p>
          <a:p>
            <a:pPr lvl="1"/>
            <a:r>
              <a:rPr lang="en-US" dirty="0"/>
              <a:t>P-401-8.1 Asphalt Surface Course, 2” Lifts, ¾-inch Max. Aggregate Size, PG 70-22 (Runway) – </a:t>
            </a:r>
            <a:r>
              <a:rPr lang="en-US" b="1" dirty="0"/>
              <a:t>7,523.31 Tons</a:t>
            </a:r>
          </a:p>
          <a:p>
            <a:pPr lvl="1"/>
            <a:r>
              <a:rPr lang="en-US" dirty="0"/>
              <a:t>P-603-5.1 Emulsified Asphalt Tack Coat – </a:t>
            </a:r>
            <a:r>
              <a:rPr lang="en-US" b="1" dirty="0"/>
              <a:t>1500 GAL</a:t>
            </a:r>
          </a:p>
          <a:p>
            <a:pPr lvl="1"/>
            <a:r>
              <a:rPr lang="en-US" dirty="0"/>
              <a:t>TDOT 411E Asphalt Cement (PG64-22) (ACS), Gradation E (Roadway) – </a:t>
            </a:r>
            <a:r>
              <a:rPr lang="en-US" b="1" dirty="0"/>
              <a:t>501 Tons</a:t>
            </a:r>
          </a:p>
          <a:p>
            <a:pPr lvl="1"/>
            <a:r>
              <a:rPr lang="en-US" dirty="0"/>
              <a:t>P-623 Emulsified Asphalt Spray Seal Coat (Apron Area) - </a:t>
            </a:r>
            <a:r>
              <a:rPr lang="en-US" b="1" dirty="0"/>
              <a:t>5,000 SY</a:t>
            </a:r>
          </a:p>
        </p:txBody>
      </p:sp>
      <p:sp>
        <p:nvSpPr>
          <p:cNvPr id="4" name="Slide Number Placeholder 3">
            <a:extLst>
              <a:ext uri="{FF2B5EF4-FFF2-40B4-BE49-F238E27FC236}">
                <a16:creationId xmlns:a16="http://schemas.microsoft.com/office/drawing/2014/main" id="{E5C61ECD-C6A7-5B9A-1957-1B5A73B28AA9}"/>
              </a:ext>
            </a:extLst>
          </p:cNvPr>
          <p:cNvSpPr>
            <a:spLocks noGrp="1"/>
          </p:cNvSpPr>
          <p:nvPr>
            <p:ph type="sldNum" sz="quarter" idx="12"/>
          </p:nvPr>
        </p:nvSpPr>
        <p:spPr/>
        <p:txBody>
          <a:bodyPr/>
          <a:lstStyle/>
          <a:p>
            <a:fld id="{5C76A076-0EB6-4ACF-BC93-AE169B35ECF5}" type="slidenum">
              <a:rPr lang="en-US" smtClean="0"/>
              <a:pPr/>
              <a:t>12</a:t>
            </a:fld>
            <a:endParaRPr lang="en-US" dirty="0"/>
          </a:p>
        </p:txBody>
      </p:sp>
    </p:spTree>
    <p:extLst>
      <p:ext uri="{BB962C8B-B14F-4D97-AF65-F5344CB8AC3E}">
        <p14:creationId xmlns:p14="http://schemas.microsoft.com/office/powerpoint/2010/main" val="68548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2EA92-03DE-124A-49CD-D3BE07257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48354-E6DD-217F-ECE9-A6119459DC9F}"/>
              </a:ext>
            </a:extLst>
          </p:cNvPr>
          <p:cNvSpPr>
            <a:spLocks noGrp="1"/>
          </p:cNvSpPr>
          <p:nvPr>
            <p:ph type="title"/>
          </p:nvPr>
        </p:nvSpPr>
        <p:spPr/>
        <p:txBody>
          <a:bodyPr/>
          <a:lstStyle/>
          <a:p>
            <a:r>
              <a:rPr lang="en-US" dirty="0"/>
              <a:t>Example – Applying ASP109A and ASP109B</a:t>
            </a:r>
          </a:p>
        </p:txBody>
      </p:sp>
      <p:sp>
        <p:nvSpPr>
          <p:cNvPr id="3" name="Content Placeholder 2">
            <a:extLst>
              <a:ext uri="{FF2B5EF4-FFF2-40B4-BE49-F238E27FC236}">
                <a16:creationId xmlns:a16="http://schemas.microsoft.com/office/drawing/2014/main" id="{7252267B-E807-A268-9E0E-C05092EDA921}"/>
              </a:ext>
            </a:extLst>
          </p:cNvPr>
          <p:cNvSpPr>
            <a:spLocks noGrp="1"/>
          </p:cNvSpPr>
          <p:nvPr>
            <p:ph idx="1"/>
          </p:nvPr>
        </p:nvSpPr>
        <p:spPr/>
        <p:txBody>
          <a:bodyPr/>
          <a:lstStyle/>
          <a:p>
            <a:r>
              <a:rPr lang="en-US" dirty="0"/>
              <a:t>Fuel Index – December 2021 </a:t>
            </a:r>
            <a:r>
              <a:rPr lang="en-US" dirty="0">
                <a:sym typeface="Wingdings" panose="05000000000000000000" pitchFamily="2" charset="2"/>
              </a:rPr>
              <a:t></a:t>
            </a:r>
            <a:r>
              <a:rPr lang="en-US" dirty="0"/>
              <a:t> 324.1 (gallons) @$2.51/gal</a:t>
            </a:r>
          </a:p>
          <a:p>
            <a:pPr lvl="1"/>
            <a:r>
              <a:rPr lang="en-US" dirty="0"/>
              <a:t>July 2022 Index </a:t>
            </a:r>
            <a:r>
              <a:rPr lang="en-US" dirty="0">
                <a:sym typeface="Wingdings" panose="05000000000000000000" pitchFamily="2" charset="2"/>
              </a:rPr>
              <a:t> 524.3 (gallons)</a:t>
            </a:r>
          </a:p>
          <a:p>
            <a:r>
              <a:rPr lang="en-US" dirty="0"/>
              <a:t>Bituminous Index – February 2022 </a:t>
            </a:r>
            <a:r>
              <a:rPr lang="en-US" dirty="0">
                <a:sym typeface="Wingdings" panose="05000000000000000000" pitchFamily="2" charset="2"/>
              </a:rPr>
              <a:t> </a:t>
            </a:r>
            <a:r>
              <a:rPr lang="en-US" dirty="0"/>
              <a:t>547.08 ($,ton)</a:t>
            </a:r>
          </a:p>
          <a:p>
            <a:pPr lvl="1"/>
            <a:r>
              <a:rPr lang="en-US" dirty="0"/>
              <a:t>July 2022 Index </a:t>
            </a:r>
            <a:r>
              <a:rPr lang="en-US" dirty="0">
                <a:sym typeface="Wingdings" panose="05000000000000000000" pitchFamily="2" charset="2"/>
              </a:rPr>
              <a:t> 772.92 ($,ton)</a:t>
            </a:r>
          </a:p>
          <a:p>
            <a:r>
              <a:rPr lang="en-US" dirty="0">
                <a:sym typeface="Wingdings" panose="05000000000000000000" pitchFamily="2" charset="2"/>
              </a:rPr>
              <a:t>This example is a hypothetical worst-case scenario</a:t>
            </a:r>
            <a:endParaRPr lang="en-US" dirty="0"/>
          </a:p>
          <a:p>
            <a:pPr marL="457200" lvl="1" indent="0">
              <a:buNone/>
            </a:pPr>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C0D068CA-80B7-8468-B55B-E0C9389F2510}"/>
              </a:ext>
            </a:extLst>
          </p:cNvPr>
          <p:cNvSpPr>
            <a:spLocks noGrp="1"/>
          </p:cNvSpPr>
          <p:nvPr>
            <p:ph type="sldNum" sz="quarter" idx="12"/>
          </p:nvPr>
        </p:nvSpPr>
        <p:spPr/>
        <p:txBody>
          <a:bodyPr/>
          <a:lstStyle/>
          <a:p>
            <a:fld id="{5C76A076-0EB6-4ACF-BC93-AE169B35ECF5}" type="slidenum">
              <a:rPr lang="en-US" smtClean="0"/>
              <a:pPr/>
              <a:t>13</a:t>
            </a:fld>
            <a:endParaRPr lang="en-US" dirty="0"/>
          </a:p>
        </p:txBody>
      </p:sp>
    </p:spTree>
    <p:extLst>
      <p:ext uri="{BB962C8B-B14F-4D97-AF65-F5344CB8AC3E}">
        <p14:creationId xmlns:p14="http://schemas.microsoft.com/office/powerpoint/2010/main" val="71055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14796-C96D-F9CF-BBAD-2E0A0459B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66A21-D1D0-5A93-2BEC-D8D56EDF73D5}"/>
              </a:ext>
            </a:extLst>
          </p:cNvPr>
          <p:cNvSpPr>
            <a:spLocks noGrp="1"/>
          </p:cNvSpPr>
          <p:nvPr>
            <p:ph type="title"/>
          </p:nvPr>
        </p:nvSpPr>
        <p:spPr/>
        <p:txBody>
          <a:bodyPr/>
          <a:lstStyle/>
          <a:p>
            <a:r>
              <a:rPr lang="en-US" dirty="0"/>
              <a:t>Example – Applying ASP109A and ASP109B</a:t>
            </a:r>
          </a:p>
        </p:txBody>
      </p:sp>
      <p:sp>
        <p:nvSpPr>
          <p:cNvPr id="4" name="Content Placeholder 2">
            <a:extLst>
              <a:ext uri="{FF2B5EF4-FFF2-40B4-BE49-F238E27FC236}">
                <a16:creationId xmlns:a16="http://schemas.microsoft.com/office/drawing/2014/main" id="{C422AFA6-1A3A-8C40-FDC6-1AAFD39290A2}"/>
              </a:ext>
            </a:extLst>
          </p:cNvPr>
          <p:cNvSpPr>
            <a:spLocks noGrp="1"/>
          </p:cNvSpPr>
          <p:nvPr>
            <p:ph idx="1"/>
          </p:nvPr>
        </p:nvSpPr>
        <p:spPr>
          <a:xfrm>
            <a:off x="0" y="895350"/>
            <a:ext cx="9144000" cy="3718847"/>
          </a:xfrm>
        </p:spPr>
        <p:txBody>
          <a:bodyPr>
            <a:normAutofit fontScale="85000" lnSpcReduction="20000"/>
          </a:bodyPr>
          <a:lstStyle/>
          <a:p>
            <a:r>
              <a:rPr lang="en-US" sz="2100" dirty="0"/>
              <a:t>Contractor performed the following July 1 – July 31, 2022</a:t>
            </a:r>
          </a:p>
          <a:p>
            <a:pPr lvl="1"/>
            <a:r>
              <a:rPr lang="en-US" dirty="0"/>
              <a:t>P-152-4.1 Unclassified Excavation To On-Airport Embankment Areas – </a:t>
            </a:r>
            <a:r>
              <a:rPr lang="en-US" b="1" dirty="0"/>
              <a:t>3,300 CY </a:t>
            </a:r>
            <a:r>
              <a:rPr lang="en-US" b="1" dirty="0">
                <a:sym typeface="Wingdings" panose="05000000000000000000" pitchFamily="2" charset="2"/>
              </a:rPr>
              <a:t> Fuel Adj. =$1,279.12; Bituminous Adj. = N/A</a:t>
            </a:r>
            <a:endParaRPr lang="en-US" b="1" dirty="0"/>
          </a:p>
          <a:p>
            <a:pPr lvl="1"/>
            <a:r>
              <a:rPr lang="en-US" dirty="0"/>
              <a:t>P-401-8.1 Asphalt Surface Course, 2” Lifts, ¾-inch Max. Aggregate Size, PG 70-22 (Runway) – </a:t>
            </a:r>
            <a:r>
              <a:rPr lang="en-US" b="1" dirty="0"/>
              <a:t>7,523.31 Tons </a:t>
            </a:r>
            <a:r>
              <a:rPr lang="en-US" b="1" dirty="0">
                <a:sym typeface="Wingdings" panose="05000000000000000000" pitchFamily="2" charset="2"/>
              </a:rPr>
              <a:t> Fuel Adj. = $34,760.34; Bituminous Adj. = $103,642.92</a:t>
            </a:r>
          </a:p>
          <a:p>
            <a:pPr lvl="2"/>
            <a:r>
              <a:rPr lang="en-US" dirty="0"/>
              <a:t>Approved Job Mix Formula = 6.1% AC</a:t>
            </a:r>
          </a:p>
          <a:p>
            <a:pPr lvl="1"/>
            <a:r>
              <a:rPr lang="en-US" dirty="0"/>
              <a:t>P-603-5.1 Emulsified Asphalt Tack Coat – </a:t>
            </a:r>
            <a:r>
              <a:rPr lang="en-US" b="1" dirty="0"/>
              <a:t>1500 GAL</a:t>
            </a:r>
            <a:r>
              <a:rPr lang="en-US" b="1" dirty="0">
                <a:sym typeface="Wingdings" panose="05000000000000000000" pitchFamily="2" charset="2"/>
              </a:rPr>
              <a:t></a:t>
            </a:r>
            <a:r>
              <a:rPr lang="en-US" b="1" dirty="0"/>
              <a:t> </a:t>
            </a:r>
            <a:r>
              <a:rPr lang="en-US" b="1" dirty="0">
                <a:sym typeface="Wingdings" panose="05000000000000000000" pitchFamily="2" charset="2"/>
              </a:rPr>
              <a:t>Fuel Adj. = N/A; Bituminous Adj. =  $960.38</a:t>
            </a:r>
            <a:endParaRPr lang="en-US" b="1" dirty="0"/>
          </a:p>
          <a:p>
            <a:pPr lvl="1"/>
            <a:r>
              <a:rPr lang="en-US" dirty="0"/>
              <a:t>TDOT 411E Asphalt Cement (PG64-22) (ACS), Gradation E (Roadway) – </a:t>
            </a:r>
            <a:r>
              <a:rPr lang="en-US" b="1" dirty="0"/>
              <a:t>501 Tons </a:t>
            </a:r>
            <a:r>
              <a:rPr lang="en-US" b="1" dirty="0">
                <a:sym typeface="Wingdings" panose="05000000000000000000" pitchFamily="2" charset="2"/>
              </a:rPr>
              <a:t> Fuel Adj. = $2,314.80; Bituminous Adj. =  $5,838.33</a:t>
            </a:r>
          </a:p>
          <a:p>
            <a:pPr lvl="2"/>
            <a:r>
              <a:rPr lang="en-US" dirty="0"/>
              <a:t>Approved Job Mix Formula = 5.6% AC; 0.44% RAP AC</a:t>
            </a:r>
          </a:p>
          <a:p>
            <a:pPr lvl="1"/>
            <a:r>
              <a:rPr lang="en-US" dirty="0"/>
              <a:t>P-623 Emulsified Asphalt Spray Seal Coat (Apron Area/ 2 Applications) - </a:t>
            </a:r>
            <a:r>
              <a:rPr lang="en-US" b="1" dirty="0"/>
              <a:t>5,000 SY </a:t>
            </a:r>
            <a:r>
              <a:rPr lang="en-US" b="1" dirty="0">
                <a:sym typeface="Wingdings" panose="05000000000000000000" pitchFamily="2" charset="2"/>
              </a:rPr>
              <a:t> Fuel Adj. = N/A; Bituminous Adj. = $715.46</a:t>
            </a:r>
          </a:p>
          <a:p>
            <a:pPr lvl="2"/>
            <a:r>
              <a:rPr lang="en-US" dirty="0">
                <a:sym typeface="Wingdings" panose="05000000000000000000" pitchFamily="2" charset="2"/>
              </a:rPr>
              <a:t>Table ASP 109-1 = 44% Residue</a:t>
            </a:r>
            <a:endParaRPr lang="en-US" dirty="0"/>
          </a:p>
          <a:p>
            <a:pPr lvl="1"/>
            <a:endParaRPr lang="en-US" b="1" dirty="0"/>
          </a:p>
        </p:txBody>
      </p:sp>
      <p:sp>
        <p:nvSpPr>
          <p:cNvPr id="5" name="TextBox 4">
            <a:extLst>
              <a:ext uri="{FF2B5EF4-FFF2-40B4-BE49-F238E27FC236}">
                <a16:creationId xmlns:a16="http://schemas.microsoft.com/office/drawing/2014/main" id="{3F6B55D0-93A5-FC14-41E5-5087D62A3C13}"/>
              </a:ext>
            </a:extLst>
          </p:cNvPr>
          <p:cNvSpPr txBox="1"/>
          <p:nvPr/>
        </p:nvSpPr>
        <p:spPr>
          <a:xfrm>
            <a:off x="5638800" y="4248150"/>
            <a:ext cx="3657600" cy="923330"/>
          </a:xfrm>
          <a:prstGeom prst="rect">
            <a:avLst/>
          </a:prstGeom>
          <a:noFill/>
        </p:spPr>
        <p:txBody>
          <a:bodyPr wrap="square" rtlCol="0">
            <a:spAutoFit/>
          </a:bodyPr>
          <a:lstStyle/>
          <a:p>
            <a:r>
              <a:rPr lang="en-US" u="sng" dirty="0">
                <a:highlight>
                  <a:srgbClr val="FFFF00"/>
                </a:highlight>
              </a:rPr>
              <a:t>Total July Adjustments to Contractor</a:t>
            </a:r>
          </a:p>
          <a:p>
            <a:pPr marL="285750" indent="-285750">
              <a:buFont typeface="Arial" panose="020B0604020202020204" pitchFamily="34" charset="0"/>
              <a:buChar char="•"/>
            </a:pPr>
            <a:r>
              <a:rPr lang="en-US" dirty="0">
                <a:highlight>
                  <a:srgbClr val="FFFF00"/>
                </a:highlight>
              </a:rPr>
              <a:t>$38,354.26 Fuel</a:t>
            </a:r>
          </a:p>
          <a:p>
            <a:pPr marL="285750" indent="-285750">
              <a:buFont typeface="Arial" panose="020B0604020202020204" pitchFamily="34" charset="0"/>
              <a:buChar char="•"/>
            </a:pPr>
            <a:r>
              <a:rPr lang="en-US" dirty="0">
                <a:highlight>
                  <a:srgbClr val="FFFF00"/>
                </a:highlight>
              </a:rPr>
              <a:t>$111,157.09 Bituminous</a:t>
            </a:r>
          </a:p>
        </p:txBody>
      </p:sp>
      <p:sp>
        <p:nvSpPr>
          <p:cNvPr id="3" name="Slide Number Placeholder 2">
            <a:extLst>
              <a:ext uri="{FF2B5EF4-FFF2-40B4-BE49-F238E27FC236}">
                <a16:creationId xmlns:a16="http://schemas.microsoft.com/office/drawing/2014/main" id="{CC53B424-C777-FE08-C2F4-A26378F1706D}"/>
              </a:ext>
            </a:extLst>
          </p:cNvPr>
          <p:cNvSpPr>
            <a:spLocks noGrp="1"/>
          </p:cNvSpPr>
          <p:nvPr>
            <p:ph type="sldNum" sz="quarter" idx="12"/>
          </p:nvPr>
        </p:nvSpPr>
        <p:spPr/>
        <p:txBody>
          <a:bodyPr/>
          <a:lstStyle/>
          <a:p>
            <a:fld id="{5C76A076-0EB6-4ACF-BC93-AE169B35ECF5}" type="slidenum">
              <a:rPr lang="en-US" smtClean="0"/>
              <a:pPr/>
              <a:t>14</a:t>
            </a:fld>
            <a:endParaRPr lang="en-US" dirty="0"/>
          </a:p>
        </p:txBody>
      </p:sp>
    </p:spTree>
    <p:extLst>
      <p:ext uri="{BB962C8B-B14F-4D97-AF65-F5344CB8AC3E}">
        <p14:creationId xmlns:p14="http://schemas.microsoft.com/office/powerpoint/2010/main" val="27110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3B23-2476-BED7-A924-7CE0849CE4F4}"/>
              </a:ext>
            </a:extLst>
          </p:cNvPr>
          <p:cNvSpPr>
            <a:spLocks noGrp="1"/>
          </p:cNvSpPr>
          <p:nvPr>
            <p:ph type="title"/>
          </p:nvPr>
        </p:nvSpPr>
        <p:spPr/>
        <p:txBody>
          <a:bodyPr/>
          <a:lstStyle/>
          <a:p>
            <a:r>
              <a:rPr lang="en-US" dirty="0"/>
              <a:t>Material Adjustment Spreadsheet </a:t>
            </a:r>
          </a:p>
        </p:txBody>
      </p:sp>
      <p:sp>
        <p:nvSpPr>
          <p:cNvPr id="3" name="Content Placeholder 2">
            <a:extLst>
              <a:ext uri="{FF2B5EF4-FFF2-40B4-BE49-F238E27FC236}">
                <a16:creationId xmlns:a16="http://schemas.microsoft.com/office/drawing/2014/main" id="{BC038059-44C5-3B10-C2B8-39617F8DB8E7}"/>
              </a:ext>
            </a:extLst>
          </p:cNvPr>
          <p:cNvSpPr>
            <a:spLocks noGrp="1"/>
          </p:cNvSpPr>
          <p:nvPr>
            <p:ph idx="1"/>
          </p:nvPr>
        </p:nvSpPr>
        <p:spPr/>
        <p:txBody>
          <a:bodyPr/>
          <a:lstStyle/>
          <a:p>
            <a:r>
              <a:rPr lang="en-US" dirty="0"/>
              <a:t>TDOT Aeronautics has developed a materials adjustment spreadsheet</a:t>
            </a:r>
          </a:p>
          <a:p>
            <a:pPr lvl="1"/>
            <a:r>
              <a:rPr lang="en-US" dirty="0"/>
              <a:t>Expedites and standardizes calculations</a:t>
            </a:r>
          </a:p>
          <a:p>
            <a:pPr lvl="1"/>
            <a:r>
              <a:rPr lang="en-US" dirty="0"/>
              <a:t>Reduces human error</a:t>
            </a:r>
          </a:p>
          <a:p>
            <a:pPr lvl="1"/>
            <a:r>
              <a:rPr lang="en-US" dirty="0"/>
              <a:t>Made available to the contractor </a:t>
            </a:r>
          </a:p>
          <a:p>
            <a:pPr lvl="1"/>
            <a:r>
              <a:rPr lang="en-US" dirty="0"/>
              <a:t>Documents adjustments on monthly invoices as needed</a:t>
            </a:r>
          </a:p>
          <a:p>
            <a:pPr lvl="1"/>
            <a:r>
              <a:rPr lang="en-US" dirty="0"/>
              <a:t>User-friendly</a:t>
            </a:r>
          </a:p>
        </p:txBody>
      </p:sp>
      <p:sp>
        <p:nvSpPr>
          <p:cNvPr id="4" name="Slide Number Placeholder 3">
            <a:extLst>
              <a:ext uri="{FF2B5EF4-FFF2-40B4-BE49-F238E27FC236}">
                <a16:creationId xmlns:a16="http://schemas.microsoft.com/office/drawing/2014/main" id="{97E07509-BD48-B18B-B32D-407FEE48DC6D}"/>
              </a:ext>
            </a:extLst>
          </p:cNvPr>
          <p:cNvSpPr>
            <a:spLocks noGrp="1"/>
          </p:cNvSpPr>
          <p:nvPr>
            <p:ph type="sldNum" sz="quarter" idx="12"/>
          </p:nvPr>
        </p:nvSpPr>
        <p:spPr/>
        <p:txBody>
          <a:bodyPr/>
          <a:lstStyle/>
          <a:p>
            <a:fld id="{5C76A076-0EB6-4ACF-BC93-AE169B35ECF5}" type="slidenum">
              <a:rPr lang="en-US" smtClean="0"/>
              <a:pPr/>
              <a:t>15</a:t>
            </a:fld>
            <a:endParaRPr lang="en-US" dirty="0"/>
          </a:p>
        </p:txBody>
      </p:sp>
    </p:spTree>
    <p:extLst>
      <p:ext uri="{BB962C8B-B14F-4D97-AF65-F5344CB8AC3E}">
        <p14:creationId xmlns:p14="http://schemas.microsoft.com/office/powerpoint/2010/main" val="157799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3022-ED93-9E5C-F559-0652CEA0F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A8310-0496-E77B-26C7-ECF846FD34A6}"/>
              </a:ext>
            </a:extLst>
          </p:cNvPr>
          <p:cNvSpPr>
            <a:spLocks noGrp="1"/>
          </p:cNvSpPr>
          <p:nvPr>
            <p:ph type="title"/>
          </p:nvPr>
        </p:nvSpPr>
        <p:spPr/>
        <p:txBody>
          <a:bodyPr/>
          <a:lstStyle/>
          <a:p>
            <a:r>
              <a:rPr lang="en-US" dirty="0"/>
              <a:t>Basic Steps to Use Spreadsheet</a:t>
            </a:r>
          </a:p>
        </p:txBody>
      </p:sp>
      <p:sp>
        <p:nvSpPr>
          <p:cNvPr id="3" name="Content Placeholder 2">
            <a:extLst>
              <a:ext uri="{FF2B5EF4-FFF2-40B4-BE49-F238E27FC236}">
                <a16:creationId xmlns:a16="http://schemas.microsoft.com/office/drawing/2014/main" id="{08186B20-61BA-7BBC-AD18-9B7F65F0B12B}"/>
              </a:ext>
            </a:extLst>
          </p:cNvPr>
          <p:cNvSpPr>
            <a:spLocks noGrp="1"/>
          </p:cNvSpPr>
          <p:nvPr>
            <p:ph idx="1"/>
          </p:nvPr>
        </p:nvSpPr>
        <p:spPr>
          <a:xfrm>
            <a:off x="228600" y="895353"/>
            <a:ext cx="2743200" cy="3718847"/>
          </a:xfrm>
        </p:spPr>
        <p:txBody>
          <a:bodyPr>
            <a:normAutofit fontScale="92500"/>
          </a:bodyPr>
          <a:lstStyle/>
          <a:p>
            <a:r>
              <a:rPr lang="en-US" dirty="0"/>
              <a:t>Gain full understanding of ASP109A &amp; ASP109B</a:t>
            </a:r>
          </a:p>
          <a:p>
            <a:r>
              <a:rPr lang="en-US" dirty="0"/>
              <a:t>Read “Overview” and “Start” tabs first.</a:t>
            </a:r>
          </a:p>
          <a:p>
            <a:r>
              <a:rPr lang="en-US" dirty="0"/>
              <a:t>Fill out “Project Information” tab</a:t>
            </a:r>
          </a:p>
          <a:p>
            <a:pPr marL="0" indent="0">
              <a:buNone/>
            </a:pPr>
            <a:endParaRPr lang="en-US" dirty="0"/>
          </a:p>
        </p:txBody>
      </p:sp>
      <p:pic>
        <p:nvPicPr>
          <p:cNvPr id="6" name="Picture 5">
            <a:extLst>
              <a:ext uri="{FF2B5EF4-FFF2-40B4-BE49-F238E27FC236}">
                <a16:creationId xmlns:a16="http://schemas.microsoft.com/office/drawing/2014/main" id="{0242285A-6B2B-E926-B873-80A2F8BD4245}"/>
              </a:ext>
            </a:extLst>
          </p:cNvPr>
          <p:cNvPicPr>
            <a:picLocks noChangeAspect="1"/>
          </p:cNvPicPr>
          <p:nvPr/>
        </p:nvPicPr>
        <p:blipFill>
          <a:blip r:embed="rId2"/>
          <a:stretch>
            <a:fillRect/>
          </a:stretch>
        </p:blipFill>
        <p:spPr>
          <a:xfrm>
            <a:off x="3581400" y="839252"/>
            <a:ext cx="4936269" cy="3561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0A6A57-9888-DA97-C4B5-25725BF9AB53}"/>
              </a:ext>
            </a:extLst>
          </p:cNvPr>
          <p:cNvSpPr>
            <a:spLocks noGrp="1"/>
          </p:cNvSpPr>
          <p:nvPr>
            <p:ph type="sldNum" sz="quarter" idx="12"/>
          </p:nvPr>
        </p:nvSpPr>
        <p:spPr/>
        <p:txBody>
          <a:bodyPr/>
          <a:lstStyle/>
          <a:p>
            <a:fld id="{5C76A076-0EB6-4ACF-BC93-AE169B35ECF5}" type="slidenum">
              <a:rPr lang="en-US" smtClean="0"/>
              <a:pPr/>
              <a:t>16</a:t>
            </a:fld>
            <a:endParaRPr lang="en-US" dirty="0"/>
          </a:p>
        </p:txBody>
      </p:sp>
    </p:spTree>
    <p:extLst>
      <p:ext uri="{BB962C8B-B14F-4D97-AF65-F5344CB8AC3E}">
        <p14:creationId xmlns:p14="http://schemas.microsoft.com/office/powerpoint/2010/main" val="228310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51BD-E1DF-7010-E184-3F56468D8F70}"/>
              </a:ext>
            </a:extLst>
          </p:cNvPr>
          <p:cNvSpPr>
            <a:spLocks noGrp="1"/>
          </p:cNvSpPr>
          <p:nvPr>
            <p:ph type="title"/>
          </p:nvPr>
        </p:nvSpPr>
        <p:spPr/>
        <p:txBody>
          <a:bodyPr/>
          <a:lstStyle/>
          <a:p>
            <a:r>
              <a:rPr lang="en-US" dirty="0"/>
              <a:t>Basic Steps to Use Spreadsheet</a:t>
            </a:r>
          </a:p>
        </p:txBody>
      </p:sp>
      <p:sp>
        <p:nvSpPr>
          <p:cNvPr id="3" name="Content Placeholder 2">
            <a:extLst>
              <a:ext uri="{FF2B5EF4-FFF2-40B4-BE49-F238E27FC236}">
                <a16:creationId xmlns:a16="http://schemas.microsoft.com/office/drawing/2014/main" id="{E02F5FDE-DEA4-E46C-294F-B76C671C7009}"/>
              </a:ext>
            </a:extLst>
          </p:cNvPr>
          <p:cNvSpPr>
            <a:spLocks noGrp="1"/>
          </p:cNvSpPr>
          <p:nvPr>
            <p:ph idx="1"/>
          </p:nvPr>
        </p:nvSpPr>
        <p:spPr>
          <a:xfrm>
            <a:off x="228600" y="895353"/>
            <a:ext cx="2362200" cy="3718847"/>
          </a:xfrm>
        </p:spPr>
        <p:txBody>
          <a:bodyPr>
            <a:normAutofit fontScale="92500" lnSpcReduction="20000"/>
          </a:bodyPr>
          <a:lstStyle/>
          <a:p>
            <a:r>
              <a:rPr lang="en-US" dirty="0"/>
              <a:t>Ensure Item Numbers for project are on “Item Lists” tab</a:t>
            </a:r>
          </a:p>
          <a:p>
            <a:r>
              <a:rPr lang="en-US" dirty="0"/>
              <a:t>Add Item button at top if not already listed. You can also start typing at the bottom.</a:t>
            </a:r>
          </a:p>
          <a:p>
            <a:endParaRPr lang="en-US" dirty="0"/>
          </a:p>
        </p:txBody>
      </p:sp>
      <p:pic>
        <p:nvPicPr>
          <p:cNvPr id="5" name="Picture 4">
            <a:extLst>
              <a:ext uri="{FF2B5EF4-FFF2-40B4-BE49-F238E27FC236}">
                <a16:creationId xmlns:a16="http://schemas.microsoft.com/office/drawing/2014/main" id="{491275D1-DACF-1342-992D-3C25821CF22B}"/>
              </a:ext>
            </a:extLst>
          </p:cNvPr>
          <p:cNvPicPr>
            <a:picLocks noChangeAspect="1"/>
          </p:cNvPicPr>
          <p:nvPr/>
        </p:nvPicPr>
        <p:blipFill>
          <a:blip r:embed="rId2"/>
          <a:stretch>
            <a:fillRect/>
          </a:stretch>
        </p:blipFill>
        <p:spPr>
          <a:xfrm>
            <a:off x="2625186" y="990600"/>
            <a:ext cx="6351900" cy="316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98CC13C9-5BC9-FB9D-6E16-BC1B328B2539}"/>
              </a:ext>
            </a:extLst>
          </p:cNvPr>
          <p:cNvSpPr>
            <a:spLocks noGrp="1"/>
          </p:cNvSpPr>
          <p:nvPr>
            <p:ph type="sldNum" sz="quarter" idx="12"/>
          </p:nvPr>
        </p:nvSpPr>
        <p:spPr/>
        <p:txBody>
          <a:bodyPr/>
          <a:lstStyle/>
          <a:p>
            <a:fld id="{5C76A076-0EB6-4ACF-BC93-AE169B35ECF5}" type="slidenum">
              <a:rPr lang="en-US" smtClean="0"/>
              <a:pPr/>
              <a:t>17</a:t>
            </a:fld>
            <a:endParaRPr lang="en-US" dirty="0"/>
          </a:p>
        </p:txBody>
      </p:sp>
    </p:spTree>
    <p:extLst>
      <p:ext uri="{BB962C8B-B14F-4D97-AF65-F5344CB8AC3E}">
        <p14:creationId xmlns:p14="http://schemas.microsoft.com/office/powerpoint/2010/main" val="368730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C5D9C-95ED-F665-77F8-8CC3BAF88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54A0F-C4B8-6D8C-FF3D-D0F99FD380F1}"/>
              </a:ext>
            </a:extLst>
          </p:cNvPr>
          <p:cNvSpPr>
            <a:spLocks noGrp="1"/>
          </p:cNvSpPr>
          <p:nvPr>
            <p:ph type="title"/>
          </p:nvPr>
        </p:nvSpPr>
        <p:spPr/>
        <p:txBody>
          <a:bodyPr/>
          <a:lstStyle/>
          <a:p>
            <a:r>
              <a:rPr lang="en-US" dirty="0"/>
              <a:t>Basic Steps to Use Spreadsheet</a:t>
            </a:r>
          </a:p>
        </p:txBody>
      </p:sp>
      <p:sp>
        <p:nvSpPr>
          <p:cNvPr id="3" name="Content Placeholder 2">
            <a:extLst>
              <a:ext uri="{FF2B5EF4-FFF2-40B4-BE49-F238E27FC236}">
                <a16:creationId xmlns:a16="http://schemas.microsoft.com/office/drawing/2014/main" id="{8B3F8692-61B4-E950-887E-FC2B20DF8EB5}"/>
              </a:ext>
            </a:extLst>
          </p:cNvPr>
          <p:cNvSpPr>
            <a:spLocks noGrp="1"/>
          </p:cNvSpPr>
          <p:nvPr>
            <p:ph idx="1"/>
          </p:nvPr>
        </p:nvSpPr>
        <p:spPr>
          <a:xfrm>
            <a:off x="228600" y="895353"/>
            <a:ext cx="2590800" cy="3718847"/>
          </a:xfrm>
        </p:spPr>
        <p:txBody>
          <a:bodyPr>
            <a:normAutofit fontScale="92500" lnSpcReduction="20000"/>
          </a:bodyPr>
          <a:lstStyle/>
          <a:p>
            <a:r>
              <a:rPr lang="en-US" dirty="0"/>
              <a:t>Fill out “Fuel Index Calculations” tab for the monthly invoice</a:t>
            </a:r>
          </a:p>
          <a:p>
            <a:r>
              <a:rPr lang="en-US" dirty="0"/>
              <a:t>Save this page to PDF</a:t>
            </a:r>
          </a:p>
          <a:p>
            <a:r>
              <a:rPr lang="en-US" dirty="0"/>
              <a:t>Click </a:t>
            </a:r>
            <a:r>
              <a:rPr lang="en-US" b="1" dirty="0"/>
              <a:t>Print in Summary</a:t>
            </a:r>
            <a:r>
              <a:rPr lang="en-US" dirty="0"/>
              <a:t> button after filling it out</a:t>
            </a:r>
          </a:p>
          <a:p>
            <a:endParaRPr lang="en-US" dirty="0"/>
          </a:p>
        </p:txBody>
      </p:sp>
      <p:pic>
        <p:nvPicPr>
          <p:cNvPr id="6" name="Picture 5">
            <a:extLst>
              <a:ext uri="{FF2B5EF4-FFF2-40B4-BE49-F238E27FC236}">
                <a16:creationId xmlns:a16="http://schemas.microsoft.com/office/drawing/2014/main" id="{1E56A321-6B5B-C154-7607-04FB10E06C9B}"/>
              </a:ext>
            </a:extLst>
          </p:cNvPr>
          <p:cNvPicPr>
            <a:picLocks noChangeAspect="1"/>
          </p:cNvPicPr>
          <p:nvPr/>
        </p:nvPicPr>
        <p:blipFill>
          <a:blip r:embed="rId2"/>
          <a:stretch>
            <a:fillRect/>
          </a:stretch>
        </p:blipFill>
        <p:spPr>
          <a:xfrm>
            <a:off x="3570249" y="895353"/>
            <a:ext cx="5345151" cy="352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95821799-611F-393D-F9D2-1089448FC3EF}"/>
              </a:ext>
            </a:extLst>
          </p:cNvPr>
          <p:cNvSpPr>
            <a:spLocks noGrp="1"/>
          </p:cNvSpPr>
          <p:nvPr>
            <p:ph type="sldNum" sz="quarter" idx="12"/>
          </p:nvPr>
        </p:nvSpPr>
        <p:spPr/>
        <p:txBody>
          <a:bodyPr/>
          <a:lstStyle/>
          <a:p>
            <a:fld id="{5C76A076-0EB6-4ACF-BC93-AE169B35ECF5}" type="slidenum">
              <a:rPr lang="en-US" smtClean="0"/>
              <a:pPr/>
              <a:t>18</a:t>
            </a:fld>
            <a:endParaRPr lang="en-US" dirty="0"/>
          </a:p>
        </p:txBody>
      </p:sp>
    </p:spTree>
    <p:extLst>
      <p:ext uri="{BB962C8B-B14F-4D97-AF65-F5344CB8AC3E}">
        <p14:creationId xmlns:p14="http://schemas.microsoft.com/office/powerpoint/2010/main" val="34909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D2740-0950-F9D2-5D7E-8D91EDAB8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DFE5A-92D5-4350-E02A-386E1B2F441C}"/>
              </a:ext>
            </a:extLst>
          </p:cNvPr>
          <p:cNvSpPr>
            <a:spLocks noGrp="1"/>
          </p:cNvSpPr>
          <p:nvPr>
            <p:ph type="title"/>
          </p:nvPr>
        </p:nvSpPr>
        <p:spPr/>
        <p:txBody>
          <a:bodyPr/>
          <a:lstStyle/>
          <a:p>
            <a:r>
              <a:rPr lang="en-US" dirty="0"/>
              <a:t>Basic Steps to Use Spreadsheet</a:t>
            </a:r>
          </a:p>
        </p:txBody>
      </p:sp>
      <p:sp>
        <p:nvSpPr>
          <p:cNvPr id="3" name="Content Placeholder 2">
            <a:extLst>
              <a:ext uri="{FF2B5EF4-FFF2-40B4-BE49-F238E27FC236}">
                <a16:creationId xmlns:a16="http://schemas.microsoft.com/office/drawing/2014/main" id="{89CC5A36-F2E7-4A40-3604-68479228D24D}"/>
              </a:ext>
            </a:extLst>
          </p:cNvPr>
          <p:cNvSpPr>
            <a:spLocks noGrp="1"/>
          </p:cNvSpPr>
          <p:nvPr>
            <p:ph idx="1"/>
          </p:nvPr>
        </p:nvSpPr>
        <p:spPr>
          <a:xfrm>
            <a:off x="228600" y="895353"/>
            <a:ext cx="2590800" cy="3718847"/>
          </a:xfrm>
        </p:spPr>
        <p:txBody>
          <a:bodyPr>
            <a:normAutofit fontScale="77500" lnSpcReduction="20000"/>
          </a:bodyPr>
          <a:lstStyle/>
          <a:p>
            <a:r>
              <a:rPr lang="en-US" dirty="0"/>
              <a:t>Fill out “Bit Index Calculations” tab for the monthly invoice</a:t>
            </a:r>
          </a:p>
          <a:p>
            <a:pPr lvl="1"/>
            <a:r>
              <a:rPr lang="en-US" dirty="0"/>
              <a:t>Sections for Virgin Mix, Surface Treatments, Prime and Tack Coats, &amp; Recycled Bit. Material</a:t>
            </a:r>
          </a:p>
          <a:p>
            <a:r>
              <a:rPr lang="en-US" dirty="0"/>
              <a:t>Save this page to PDF</a:t>
            </a:r>
          </a:p>
          <a:p>
            <a:r>
              <a:rPr lang="en-US" dirty="0"/>
              <a:t>Click </a:t>
            </a:r>
            <a:r>
              <a:rPr lang="en-US" b="1" dirty="0"/>
              <a:t>Print in Summary</a:t>
            </a:r>
            <a:r>
              <a:rPr lang="en-US" dirty="0"/>
              <a:t> button after filling it out</a:t>
            </a:r>
          </a:p>
          <a:p>
            <a:endParaRPr lang="en-US" dirty="0"/>
          </a:p>
        </p:txBody>
      </p:sp>
      <p:pic>
        <p:nvPicPr>
          <p:cNvPr id="5" name="Picture 4">
            <a:extLst>
              <a:ext uri="{FF2B5EF4-FFF2-40B4-BE49-F238E27FC236}">
                <a16:creationId xmlns:a16="http://schemas.microsoft.com/office/drawing/2014/main" id="{19C16617-CD6C-F24C-E550-58EB01258B5F}"/>
              </a:ext>
            </a:extLst>
          </p:cNvPr>
          <p:cNvPicPr>
            <a:picLocks noChangeAspect="1"/>
          </p:cNvPicPr>
          <p:nvPr/>
        </p:nvPicPr>
        <p:blipFill>
          <a:blip r:embed="rId2"/>
          <a:stretch>
            <a:fillRect/>
          </a:stretch>
        </p:blipFill>
        <p:spPr>
          <a:xfrm>
            <a:off x="3200400" y="1047750"/>
            <a:ext cx="5563338"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76A5F68D-6D20-EB1A-4A22-6E8563E74C4B}"/>
              </a:ext>
            </a:extLst>
          </p:cNvPr>
          <p:cNvSpPr>
            <a:spLocks noGrp="1"/>
          </p:cNvSpPr>
          <p:nvPr>
            <p:ph type="sldNum" sz="quarter" idx="12"/>
          </p:nvPr>
        </p:nvSpPr>
        <p:spPr/>
        <p:txBody>
          <a:bodyPr/>
          <a:lstStyle/>
          <a:p>
            <a:fld id="{5C76A076-0EB6-4ACF-BC93-AE169B35ECF5}" type="slidenum">
              <a:rPr lang="en-US" smtClean="0"/>
              <a:pPr/>
              <a:t>19</a:t>
            </a:fld>
            <a:endParaRPr lang="en-US" dirty="0"/>
          </a:p>
        </p:txBody>
      </p:sp>
    </p:spTree>
    <p:extLst>
      <p:ext uri="{BB962C8B-B14F-4D97-AF65-F5344CB8AC3E}">
        <p14:creationId xmlns:p14="http://schemas.microsoft.com/office/powerpoint/2010/main" val="51492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8BBED3-6209-87CD-052E-4D8C61560917}"/>
              </a:ext>
            </a:extLst>
          </p:cNvPr>
          <p:cNvPicPr>
            <a:picLocks noChangeAspect="1"/>
          </p:cNvPicPr>
          <p:nvPr/>
        </p:nvPicPr>
        <p:blipFill>
          <a:blip r:embed="rId2"/>
          <a:stretch>
            <a:fillRect/>
          </a:stretch>
        </p:blipFill>
        <p:spPr>
          <a:xfrm>
            <a:off x="5736837" y="2377351"/>
            <a:ext cx="3411997" cy="1371397"/>
          </a:xfrm>
          <a:prstGeom prst="rect">
            <a:avLst/>
          </a:prstGeom>
        </p:spPr>
      </p:pic>
      <p:sp>
        <p:nvSpPr>
          <p:cNvPr id="2" name="Title 1">
            <a:extLst>
              <a:ext uri="{FF2B5EF4-FFF2-40B4-BE49-F238E27FC236}">
                <a16:creationId xmlns:a16="http://schemas.microsoft.com/office/drawing/2014/main" id="{8D7FBFEA-6BF1-02BA-884A-5B742D1BBE36}"/>
              </a:ext>
            </a:extLst>
          </p:cNvPr>
          <p:cNvSpPr>
            <a:spLocks noGrp="1"/>
          </p:cNvSpPr>
          <p:nvPr>
            <p:ph type="title"/>
          </p:nvPr>
        </p:nvSpPr>
        <p:spPr/>
        <p:txBody>
          <a:bodyPr/>
          <a:lstStyle/>
          <a:p>
            <a:r>
              <a:rPr lang="en-US" dirty="0"/>
              <a:t>What is Bituminous Material?</a:t>
            </a:r>
          </a:p>
        </p:txBody>
      </p:sp>
      <p:sp>
        <p:nvSpPr>
          <p:cNvPr id="3" name="Content Placeholder 2">
            <a:extLst>
              <a:ext uri="{FF2B5EF4-FFF2-40B4-BE49-F238E27FC236}">
                <a16:creationId xmlns:a16="http://schemas.microsoft.com/office/drawing/2014/main" id="{193E6044-4170-8AA4-38AB-2D7FE74DA113}"/>
              </a:ext>
            </a:extLst>
          </p:cNvPr>
          <p:cNvSpPr>
            <a:spLocks noGrp="1"/>
          </p:cNvSpPr>
          <p:nvPr>
            <p:ph idx="1"/>
          </p:nvPr>
        </p:nvSpPr>
        <p:spPr>
          <a:xfrm>
            <a:off x="117764" y="824130"/>
            <a:ext cx="5825836" cy="4160041"/>
          </a:xfrm>
        </p:spPr>
        <p:txBody>
          <a:bodyPr>
            <a:normAutofit fontScale="85000" lnSpcReduction="20000"/>
          </a:bodyPr>
          <a:lstStyle/>
          <a:p>
            <a:r>
              <a:rPr lang="en-US" dirty="0"/>
              <a:t>Bitumen is a sticky, black, semi-solid form of petroleum that is commonly used in road construction and other applications.</a:t>
            </a:r>
          </a:p>
          <a:p>
            <a:r>
              <a:rPr lang="en-US" dirty="0"/>
              <a:t>Bitumen is composed of a complex mixture of hydrocarbons and other organic compounds, including long-chain molecules known as asphaltenes. This gives bitumen its characteristic sticky consistency and make it resistant to water and weathering. Bitumen is also rich in sulfur, which gives it its distinctive smell.</a:t>
            </a:r>
          </a:p>
          <a:p>
            <a:r>
              <a:rPr lang="en-US" dirty="0"/>
              <a:t>Commonly used in road construction </a:t>
            </a:r>
          </a:p>
          <a:p>
            <a:pPr marL="0" indent="0">
              <a:buNone/>
            </a:pPr>
            <a:r>
              <a:rPr lang="en-US" dirty="0"/>
              <a:t>     as a binder to hold together various </a:t>
            </a:r>
          </a:p>
          <a:p>
            <a:pPr marL="0" indent="0">
              <a:buNone/>
            </a:pPr>
            <a:r>
              <a:rPr lang="en-US" dirty="0"/>
              <a:t>     layers of pavement </a:t>
            </a:r>
          </a:p>
        </p:txBody>
      </p:sp>
      <p:sp>
        <p:nvSpPr>
          <p:cNvPr id="4" name="Slide Number Placeholder 3">
            <a:extLst>
              <a:ext uri="{FF2B5EF4-FFF2-40B4-BE49-F238E27FC236}">
                <a16:creationId xmlns:a16="http://schemas.microsoft.com/office/drawing/2014/main" id="{8BA0DCBF-90C0-61C9-BE7F-1813120CFA28}"/>
              </a:ext>
            </a:extLst>
          </p:cNvPr>
          <p:cNvSpPr>
            <a:spLocks noGrp="1"/>
          </p:cNvSpPr>
          <p:nvPr>
            <p:ph type="sldNum" sz="quarter" idx="12"/>
          </p:nvPr>
        </p:nvSpPr>
        <p:spPr/>
        <p:txBody>
          <a:bodyPr/>
          <a:lstStyle/>
          <a:p>
            <a:fld id="{5C76A076-0EB6-4ACF-BC93-AE169B35ECF5}" type="slidenum">
              <a:rPr lang="en-US" smtClean="0"/>
              <a:pPr/>
              <a:t>2</a:t>
            </a:fld>
            <a:endParaRPr lang="en-US" dirty="0"/>
          </a:p>
        </p:txBody>
      </p:sp>
      <p:pic>
        <p:nvPicPr>
          <p:cNvPr id="6" name="Picture 5">
            <a:extLst>
              <a:ext uri="{FF2B5EF4-FFF2-40B4-BE49-F238E27FC236}">
                <a16:creationId xmlns:a16="http://schemas.microsoft.com/office/drawing/2014/main" id="{DD9E9376-A3F2-8B81-CBF2-FAC6B3988EFA}"/>
              </a:ext>
            </a:extLst>
          </p:cNvPr>
          <p:cNvPicPr>
            <a:picLocks noChangeAspect="1"/>
          </p:cNvPicPr>
          <p:nvPr/>
        </p:nvPicPr>
        <p:blipFill>
          <a:blip r:embed="rId3"/>
          <a:stretch>
            <a:fillRect/>
          </a:stretch>
        </p:blipFill>
        <p:spPr>
          <a:xfrm>
            <a:off x="5964382" y="791225"/>
            <a:ext cx="3090101" cy="1514473"/>
          </a:xfrm>
          <a:prstGeom prst="rect">
            <a:avLst/>
          </a:prstGeom>
        </p:spPr>
      </p:pic>
      <p:pic>
        <p:nvPicPr>
          <p:cNvPr id="8" name="Picture 7">
            <a:extLst>
              <a:ext uri="{FF2B5EF4-FFF2-40B4-BE49-F238E27FC236}">
                <a16:creationId xmlns:a16="http://schemas.microsoft.com/office/drawing/2014/main" id="{101BA5A1-6CF4-DDEA-F3FF-82C967E7EA1E}"/>
              </a:ext>
            </a:extLst>
          </p:cNvPr>
          <p:cNvPicPr>
            <a:picLocks noChangeAspect="1"/>
          </p:cNvPicPr>
          <p:nvPr/>
        </p:nvPicPr>
        <p:blipFill>
          <a:blip r:embed="rId4"/>
          <a:stretch>
            <a:fillRect/>
          </a:stretch>
        </p:blipFill>
        <p:spPr>
          <a:xfrm>
            <a:off x="5044853" y="3820401"/>
            <a:ext cx="4099147" cy="1290194"/>
          </a:xfrm>
          <a:prstGeom prst="rect">
            <a:avLst/>
          </a:prstGeom>
        </p:spPr>
      </p:pic>
    </p:spTree>
    <p:extLst>
      <p:ext uri="{BB962C8B-B14F-4D97-AF65-F5344CB8AC3E}">
        <p14:creationId xmlns:p14="http://schemas.microsoft.com/office/powerpoint/2010/main" val="216639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13EB-CFB5-6AE9-61D4-5807CF738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077B1-C523-F2A0-2424-E82DCA7C6E8C}"/>
              </a:ext>
            </a:extLst>
          </p:cNvPr>
          <p:cNvSpPr>
            <a:spLocks noGrp="1"/>
          </p:cNvSpPr>
          <p:nvPr>
            <p:ph type="title"/>
          </p:nvPr>
        </p:nvSpPr>
        <p:spPr/>
        <p:txBody>
          <a:bodyPr/>
          <a:lstStyle/>
          <a:p>
            <a:r>
              <a:rPr lang="en-US" dirty="0"/>
              <a:t>Basic Steps to Use Spreadsheet</a:t>
            </a:r>
          </a:p>
        </p:txBody>
      </p:sp>
      <p:sp>
        <p:nvSpPr>
          <p:cNvPr id="3" name="Content Placeholder 2">
            <a:extLst>
              <a:ext uri="{FF2B5EF4-FFF2-40B4-BE49-F238E27FC236}">
                <a16:creationId xmlns:a16="http://schemas.microsoft.com/office/drawing/2014/main" id="{1E99D1E5-F3F6-5437-213A-4692892D02EE}"/>
              </a:ext>
            </a:extLst>
          </p:cNvPr>
          <p:cNvSpPr>
            <a:spLocks noGrp="1"/>
          </p:cNvSpPr>
          <p:nvPr>
            <p:ph idx="1"/>
          </p:nvPr>
        </p:nvSpPr>
        <p:spPr>
          <a:xfrm>
            <a:off x="609600" y="1028700"/>
            <a:ext cx="2964874" cy="4114795"/>
          </a:xfrm>
        </p:spPr>
        <p:txBody>
          <a:bodyPr>
            <a:normAutofit fontScale="77500" lnSpcReduction="20000"/>
          </a:bodyPr>
          <a:lstStyle/>
          <a:p>
            <a:r>
              <a:rPr lang="en-US" dirty="0"/>
              <a:t>Go to “Summary” tab</a:t>
            </a:r>
          </a:p>
          <a:p>
            <a:pPr lvl="1"/>
            <a:r>
              <a:rPr lang="en-US" dirty="0"/>
              <a:t>Review summary of fuel and bit. calculations</a:t>
            </a:r>
          </a:p>
          <a:p>
            <a:r>
              <a:rPr lang="en-US" dirty="0"/>
              <a:t>Save this page to PDF</a:t>
            </a:r>
          </a:p>
          <a:p>
            <a:r>
              <a:rPr lang="en-US" dirty="0"/>
              <a:t>Attach Fuel, Bit., and summary PDFs to invoice request</a:t>
            </a:r>
          </a:p>
          <a:p>
            <a:r>
              <a:rPr lang="en-US" dirty="0"/>
              <a:t>Follow protocol of ASP109A and ASP109B on how to show indexing on the monthly </a:t>
            </a:r>
            <a:r>
              <a:rPr lang="en-US" dirty="0" err="1"/>
              <a:t>payform</a:t>
            </a:r>
            <a:endParaRPr lang="en-US" dirty="0"/>
          </a:p>
          <a:p>
            <a:endParaRPr lang="en-US" dirty="0"/>
          </a:p>
        </p:txBody>
      </p:sp>
      <p:pic>
        <p:nvPicPr>
          <p:cNvPr id="6" name="Picture 5">
            <a:extLst>
              <a:ext uri="{FF2B5EF4-FFF2-40B4-BE49-F238E27FC236}">
                <a16:creationId xmlns:a16="http://schemas.microsoft.com/office/drawing/2014/main" id="{9446F4FC-178B-35FB-6DF0-4B924FDB7B36}"/>
              </a:ext>
            </a:extLst>
          </p:cNvPr>
          <p:cNvPicPr>
            <a:picLocks noChangeAspect="1"/>
          </p:cNvPicPr>
          <p:nvPr/>
        </p:nvPicPr>
        <p:blipFill>
          <a:blip r:embed="rId2"/>
          <a:stretch>
            <a:fillRect/>
          </a:stretch>
        </p:blipFill>
        <p:spPr>
          <a:xfrm>
            <a:off x="3893127" y="1047750"/>
            <a:ext cx="5029200" cy="2132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889CC18-362E-6196-FA0B-C6D12400AB9E}"/>
              </a:ext>
            </a:extLst>
          </p:cNvPr>
          <p:cNvPicPr>
            <a:picLocks noChangeAspect="1"/>
          </p:cNvPicPr>
          <p:nvPr/>
        </p:nvPicPr>
        <p:blipFill>
          <a:blip r:embed="rId3"/>
          <a:stretch>
            <a:fillRect/>
          </a:stretch>
        </p:blipFill>
        <p:spPr>
          <a:xfrm>
            <a:off x="3886200" y="3333750"/>
            <a:ext cx="3269673" cy="96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F743290B-F6F5-8E1E-DCE3-B1751D8EB35E}"/>
              </a:ext>
            </a:extLst>
          </p:cNvPr>
          <p:cNvSpPr>
            <a:spLocks noGrp="1"/>
          </p:cNvSpPr>
          <p:nvPr>
            <p:ph type="sldNum" sz="quarter" idx="12"/>
          </p:nvPr>
        </p:nvSpPr>
        <p:spPr/>
        <p:txBody>
          <a:bodyPr/>
          <a:lstStyle/>
          <a:p>
            <a:fld id="{5C76A076-0EB6-4ACF-BC93-AE169B35ECF5}" type="slidenum">
              <a:rPr lang="en-US" smtClean="0"/>
              <a:pPr/>
              <a:t>20</a:t>
            </a:fld>
            <a:endParaRPr lang="en-US" dirty="0"/>
          </a:p>
        </p:txBody>
      </p:sp>
    </p:spTree>
    <p:extLst>
      <p:ext uri="{BB962C8B-B14F-4D97-AF65-F5344CB8AC3E}">
        <p14:creationId xmlns:p14="http://schemas.microsoft.com/office/powerpoint/2010/main" val="335695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CDE37-551C-F57D-0CC1-3E71B1F0E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5F4D6-D3F6-AEF1-BCF0-7DCC6A9A3056}"/>
              </a:ext>
            </a:extLst>
          </p:cNvPr>
          <p:cNvSpPr>
            <a:spLocks noGrp="1"/>
          </p:cNvSpPr>
          <p:nvPr>
            <p:ph type="title"/>
          </p:nvPr>
        </p:nvSpPr>
        <p:spPr>
          <a:xfrm>
            <a:off x="152400" y="133352"/>
            <a:ext cx="8991600" cy="619125"/>
          </a:xfrm>
        </p:spPr>
        <p:txBody>
          <a:bodyPr/>
          <a:lstStyle/>
          <a:p>
            <a:r>
              <a:rPr lang="en-US" dirty="0"/>
              <a:t>Material Adjustment Spreadsheet - Summary</a:t>
            </a:r>
          </a:p>
        </p:txBody>
      </p:sp>
      <p:sp>
        <p:nvSpPr>
          <p:cNvPr id="3" name="Content Placeholder 2">
            <a:extLst>
              <a:ext uri="{FF2B5EF4-FFF2-40B4-BE49-F238E27FC236}">
                <a16:creationId xmlns:a16="http://schemas.microsoft.com/office/drawing/2014/main" id="{71F68500-198A-3322-0BE7-657EEECDA8CF}"/>
              </a:ext>
            </a:extLst>
          </p:cNvPr>
          <p:cNvSpPr>
            <a:spLocks noGrp="1"/>
          </p:cNvSpPr>
          <p:nvPr>
            <p:ph idx="1"/>
          </p:nvPr>
        </p:nvSpPr>
        <p:spPr/>
        <p:txBody>
          <a:bodyPr/>
          <a:lstStyle/>
          <a:p>
            <a:r>
              <a:rPr lang="en-US" b="1" dirty="0"/>
              <a:t>General Process</a:t>
            </a:r>
          </a:p>
          <a:p>
            <a:pPr lvl="1"/>
            <a:r>
              <a:rPr lang="en-US" dirty="0"/>
              <a:t>Fill out “Project Information” Tab at project start</a:t>
            </a:r>
          </a:p>
          <a:p>
            <a:pPr lvl="1"/>
            <a:r>
              <a:rPr lang="en-US" dirty="0"/>
              <a:t>Ensure applicable fuel and bituminous line items are on the “Item Lists” Tab</a:t>
            </a:r>
          </a:p>
          <a:p>
            <a:pPr lvl="1"/>
            <a:r>
              <a:rPr lang="en-US" dirty="0"/>
              <a:t>Every monthly contractor pay request, fill out “Fuel Index Calculations” &amp; “Bit Index Calculations” Tabs and then click “Print in Summary” buttons</a:t>
            </a:r>
          </a:p>
          <a:p>
            <a:pPr lvl="1"/>
            <a:r>
              <a:rPr lang="en-US" dirty="0"/>
              <a:t>Attach the PDFs of the calculations’ tabs and the summary tab to your applicable monthly invoice to document the price deduction or increase.</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D53E55D-C766-2B74-3409-CA81A637A773}"/>
              </a:ext>
            </a:extLst>
          </p:cNvPr>
          <p:cNvSpPr>
            <a:spLocks noGrp="1"/>
          </p:cNvSpPr>
          <p:nvPr>
            <p:ph type="sldNum" sz="quarter" idx="12"/>
          </p:nvPr>
        </p:nvSpPr>
        <p:spPr/>
        <p:txBody>
          <a:bodyPr/>
          <a:lstStyle/>
          <a:p>
            <a:fld id="{5C76A076-0EB6-4ACF-BC93-AE169B35ECF5}" type="slidenum">
              <a:rPr lang="en-US" smtClean="0"/>
              <a:pPr/>
              <a:t>21</a:t>
            </a:fld>
            <a:endParaRPr lang="en-US" dirty="0"/>
          </a:p>
        </p:txBody>
      </p:sp>
    </p:spTree>
    <p:extLst>
      <p:ext uri="{BB962C8B-B14F-4D97-AF65-F5344CB8AC3E}">
        <p14:creationId xmlns:p14="http://schemas.microsoft.com/office/powerpoint/2010/main" val="300467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7286-2990-D294-6B2B-24AD31B8FA3D}"/>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86B48466-F67D-7EBA-FD40-851928BF2695}"/>
              </a:ext>
            </a:extLst>
          </p:cNvPr>
          <p:cNvSpPr>
            <a:spLocks noGrp="1"/>
          </p:cNvSpPr>
          <p:nvPr>
            <p:ph idx="1"/>
          </p:nvPr>
        </p:nvSpPr>
        <p:spPr>
          <a:xfrm>
            <a:off x="228600" y="895353"/>
            <a:ext cx="5943600" cy="3886197"/>
          </a:xfrm>
        </p:spPr>
        <p:txBody>
          <a:bodyPr>
            <a:normAutofit fontScale="85000" lnSpcReduction="10000"/>
          </a:bodyPr>
          <a:lstStyle/>
          <a:p>
            <a:r>
              <a:rPr lang="en-US" dirty="0"/>
              <a:t>Discuss with your TDOT Project Manager during the 90% design meeting if ASP109A &amp; ASP109B is right for the project. </a:t>
            </a:r>
          </a:p>
          <a:p>
            <a:pPr lvl="1"/>
            <a:r>
              <a:rPr lang="en-US" dirty="0"/>
              <a:t>The larger and longer the project, the more benefit, especially if bids are held for an extended period.</a:t>
            </a:r>
          </a:p>
          <a:p>
            <a:r>
              <a:rPr lang="en-US" u="sng" dirty="0">
                <a:solidFill>
                  <a:srgbClr val="FF0000"/>
                </a:solidFill>
              </a:rPr>
              <a:t>Critical</a:t>
            </a:r>
            <a:r>
              <a:rPr lang="en-US" dirty="0">
                <a:solidFill>
                  <a:srgbClr val="FF0000"/>
                </a:solidFill>
              </a:rPr>
              <a:t> </a:t>
            </a:r>
            <a:r>
              <a:rPr lang="en-US" dirty="0"/>
              <a:t>– Include this as a mandatory talking point on your pre-bid conference agenda. Contractors need to understand if indexing is in the project or not </a:t>
            </a:r>
            <a:r>
              <a:rPr lang="en-US" u="sng" dirty="0"/>
              <a:t>as it will affect the way they price the job.</a:t>
            </a:r>
            <a:r>
              <a:rPr lang="en-US" dirty="0"/>
              <a:t> Ensure contractors are aware it is the same as the way it is done on TDOT roadway projects.</a:t>
            </a:r>
          </a:p>
        </p:txBody>
      </p:sp>
      <p:pic>
        <p:nvPicPr>
          <p:cNvPr id="1026" name="Picture 2" descr="2,700+ Construction Worker Talking Stock Illustrations ...">
            <a:extLst>
              <a:ext uri="{FF2B5EF4-FFF2-40B4-BE49-F238E27FC236}">
                <a16:creationId xmlns:a16="http://schemas.microsoft.com/office/drawing/2014/main" id="{084C7FCA-B697-BCBD-9DD2-8ACA9F937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27343"/>
            <a:ext cx="2819400" cy="188881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8B1664C-5C62-3A62-7796-72318E79655E}"/>
              </a:ext>
            </a:extLst>
          </p:cNvPr>
          <p:cNvSpPr>
            <a:spLocks noGrp="1"/>
          </p:cNvSpPr>
          <p:nvPr>
            <p:ph type="sldNum" sz="quarter" idx="12"/>
          </p:nvPr>
        </p:nvSpPr>
        <p:spPr/>
        <p:txBody>
          <a:bodyPr/>
          <a:lstStyle/>
          <a:p>
            <a:fld id="{5C76A076-0EB6-4ACF-BC93-AE169B35ECF5}" type="slidenum">
              <a:rPr lang="en-US" smtClean="0"/>
              <a:pPr/>
              <a:t>22</a:t>
            </a:fld>
            <a:endParaRPr lang="en-US" dirty="0"/>
          </a:p>
        </p:txBody>
      </p:sp>
    </p:spTree>
    <p:extLst>
      <p:ext uri="{BB962C8B-B14F-4D97-AF65-F5344CB8AC3E}">
        <p14:creationId xmlns:p14="http://schemas.microsoft.com/office/powerpoint/2010/main" val="158076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299F-9E20-086D-CB8C-6607BC14CB50}"/>
              </a:ext>
            </a:extLst>
          </p:cNvPr>
          <p:cNvSpPr>
            <a:spLocks noGrp="1"/>
          </p:cNvSpPr>
          <p:nvPr>
            <p:ph type="title"/>
          </p:nvPr>
        </p:nvSpPr>
        <p:spPr/>
        <p:txBody>
          <a:bodyPr/>
          <a:lstStyle/>
          <a:p>
            <a:r>
              <a:rPr lang="en-US" dirty="0"/>
              <a:t>Consideration</a:t>
            </a:r>
          </a:p>
        </p:txBody>
      </p:sp>
      <p:sp>
        <p:nvSpPr>
          <p:cNvPr id="3" name="Content Placeholder 2">
            <a:extLst>
              <a:ext uri="{FF2B5EF4-FFF2-40B4-BE49-F238E27FC236}">
                <a16:creationId xmlns:a16="http://schemas.microsoft.com/office/drawing/2014/main" id="{3AA9B13D-E7DD-B1E4-15DF-33F589ABBA11}"/>
              </a:ext>
            </a:extLst>
          </p:cNvPr>
          <p:cNvSpPr>
            <a:spLocks noGrp="1"/>
          </p:cNvSpPr>
          <p:nvPr>
            <p:ph idx="1"/>
          </p:nvPr>
        </p:nvSpPr>
        <p:spPr>
          <a:xfrm>
            <a:off x="228600" y="895353"/>
            <a:ext cx="5029200" cy="3718847"/>
          </a:xfrm>
        </p:spPr>
        <p:txBody>
          <a:bodyPr>
            <a:normAutofit lnSpcReduction="10000"/>
          </a:bodyPr>
          <a:lstStyle/>
          <a:p>
            <a:r>
              <a:rPr lang="en-US" dirty="0"/>
              <a:t>Calculations should be performed monthly; however, when indexing is in the form of a credit to the owner on an invoice (deduction), try to ensure this deduction is not performed on the last invoice. This could create a negative balance situation where the owner is asking for the contractor to give money back. </a:t>
            </a:r>
          </a:p>
        </p:txBody>
      </p:sp>
      <p:pic>
        <p:nvPicPr>
          <p:cNvPr id="2052" name="Picture 4" descr="Calculator math with calendar reminder ...">
            <a:extLst>
              <a:ext uri="{FF2B5EF4-FFF2-40B4-BE49-F238E27FC236}">
                <a16:creationId xmlns:a16="http://schemas.microsoft.com/office/drawing/2014/main" id="{B005B5CE-F624-A28C-67A7-7E5AD41FA1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30"/>
          <a:stretch/>
        </p:blipFill>
        <p:spPr bwMode="auto">
          <a:xfrm>
            <a:off x="5715000" y="1200150"/>
            <a:ext cx="3048000" cy="29351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B9668ED-797A-4068-767E-F86B8AE90FF4}"/>
              </a:ext>
            </a:extLst>
          </p:cNvPr>
          <p:cNvSpPr>
            <a:spLocks noGrp="1"/>
          </p:cNvSpPr>
          <p:nvPr>
            <p:ph type="sldNum" sz="quarter" idx="12"/>
          </p:nvPr>
        </p:nvSpPr>
        <p:spPr/>
        <p:txBody>
          <a:bodyPr/>
          <a:lstStyle/>
          <a:p>
            <a:fld id="{5C76A076-0EB6-4ACF-BC93-AE169B35ECF5}" type="slidenum">
              <a:rPr lang="en-US" smtClean="0"/>
              <a:pPr/>
              <a:t>23</a:t>
            </a:fld>
            <a:endParaRPr lang="en-US" dirty="0"/>
          </a:p>
        </p:txBody>
      </p:sp>
    </p:spTree>
    <p:extLst>
      <p:ext uri="{BB962C8B-B14F-4D97-AF65-F5344CB8AC3E}">
        <p14:creationId xmlns:p14="http://schemas.microsoft.com/office/powerpoint/2010/main" val="2375455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B2DA-0A4B-419C-16AA-B118168BFCE4}"/>
              </a:ext>
            </a:extLst>
          </p:cNvPr>
          <p:cNvSpPr>
            <a:spLocks noGrp="1"/>
          </p:cNvSpPr>
          <p:nvPr>
            <p:ph type="title"/>
          </p:nvPr>
        </p:nvSpPr>
        <p:spPr/>
        <p:txBody>
          <a:bodyPr/>
          <a:lstStyle/>
          <a:p>
            <a:r>
              <a:rPr lang="en-US" dirty="0"/>
              <a:t>Test Case 1</a:t>
            </a:r>
          </a:p>
        </p:txBody>
      </p:sp>
      <p:sp>
        <p:nvSpPr>
          <p:cNvPr id="3" name="Content Placeholder 2">
            <a:extLst>
              <a:ext uri="{FF2B5EF4-FFF2-40B4-BE49-F238E27FC236}">
                <a16:creationId xmlns:a16="http://schemas.microsoft.com/office/drawing/2014/main" id="{7AEA1F6E-7F24-3E2F-40DD-C1BA505F6B6D}"/>
              </a:ext>
            </a:extLst>
          </p:cNvPr>
          <p:cNvSpPr>
            <a:spLocks noGrp="1"/>
          </p:cNvSpPr>
          <p:nvPr>
            <p:ph idx="1"/>
          </p:nvPr>
        </p:nvSpPr>
        <p:spPr>
          <a:xfrm>
            <a:off x="228600" y="895353"/>
            <a:ext cx="3962400" cy="3718847"/>
          </a:xfrm>
        </p:spPr>
        <p:txBody>
          <a:bodyPr>
            <a:normAutofit lnSpcReduction="10000"/>
          </a:bodyPr>
          <a:lstStyle/>
          <a:p>
            <a:r>
              <a:rPr lang="en-US" dirty="0"/>
              <a:t>Lafayette - Runway and Entrance Road Rehabilitation (ASP109B only)</a:t>
            </a:r>
          </a:p>
          <a:p>
            <a:pPr lvl="1"/>
            <a:r>
              <a:rPr lang="en-US" dirty="0"/>
              <a:t>March 24, 2022 Bid date</a:t>
            </a:r>
          </a:p>
          <a:p>
            <a:pPr lvl="1"/>
            <a:r>
              <a:rPr lang="en-US" dirty="0"/>
              <a:t>P-401 bid at $152/ton (RW 4000 tons) &amp; $145/ton (Road 1500 tons)</a:t>
            </a:r>
          </a:p>
          <a:p>
            <a:pPr lvl="1"/>
            <a:r>
              <a:rPr lang="en-US" dirty="0"/>
              <a:t>Total of $63,215.25 credited to contractor</a:t>
            </a:r>
          </a:p>
        </p:txBody>
      </p:sp>
      <p:pic>
        <p:nvPicPr>
          <p:cNvPr id="11" name="Picture 10">
            <a:extLst>
              <a:ext uri="{FF2B5EF4-FFF2-40B4-BE49-F238E27FC236}">
                <a16:creationId xmlns:a16="http://schemas.microsoft.com/office/drawing/2014/main" id="{426AC79F-092D-13DA-4B97-339AB6378C8B}"/>
              </a:ext>
            </a:extLst>
          </p:cNvPr>
          <p:cNvPicPr>
            <a:picLocks noChangeAspect="1"/>
          </p:cNvPicPr>
          <p:nvPr/>
        </p:nvPicPr>
        <p:blipFill>
          <a:blip r:embed="rId2"/>
          <a:stretch>
            <a:fillRect/>
          </a:stretch>
        </p:blipFill>
        <p:spPr>
          <a:xfrm>
            <a:off x="4114800" y="788845"/>
            <a:ext cx="4949216" cy="1887213"/>
          </a:xfrm>
          <a:prstGeom prst="rect">
            <a:avLst/>
          </a:prstGeom>
        </p:spPr>
      </p:pic>
      <p:graphicFrame>
        <p:nvGraphicFramePr>
          <p:cNvPr id="12" name="Chart 11">
            <a:extLst>
              <a:ext uri="{FF2B5EF4-FFF2-40B4-BE49-F238E27FC236}">
                <a16:creationId xmlns:a16="http://schemas.microsoft.com/office/drawing/2014/main" id="{5B55B223-0803-0E00-223C-9EDBAF5321C5}"/>
              </a:ext>
            </a:extLst>
          </p:cNvPr>
          <p:cNvGraphicFramePr>
            <a:graphicFrameLocks/>
          </p:cNvGraphicFramePr>
          <p:nvPr>
            <p:extLst>
              <p:ext uri="{D42A27DB-BD31-4B8C-83A1-F6EECF244321}">
                <p14:modId xmlns:p14="http://schemas.microsoft.com/office/powerpoint/2010/main" val="518255647"/>
              </p:ext>
            </p:extLst>
          </p:nvPr>
        </p:nvGraphicFramePr>
        <p:xfrm>
          <a:off x="4953002" y="2754776"/>
          <a:ext cx="3532907" cy="1938142"/>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Arrow Connector 13">
            <a:extLst>
              <a:ext uri="{FF2B5EF4-FFF2-40B4-BE49-F238E27FC236}">
                <a16:creationId xmlns:a16="http://schemas.microsoft.com/office/drawing/2014/main" id="{67A56C5A-26CE-AE96-F3C4-825247DB635A}"/>
              </a:ext>
            </a:extLst>
          </p:cNvPr>
          <p:cNvCxnSpPr>
            <a:cxnSpLocks/>
            <a:stCxn id="19" idx="3"/>
          </p:cNvCxnSpPr>
          <p:nvPr/>
        </p:nvCxnSpPr>
        <p:spPr>
          <a:xfrm flipV="1">
            <a:off x="4914900" y="3562350"/>
            <a:ext cx="876300" cy="11246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872058-1281-A449-A820-517DDFD23365}"/>
              </a:ext>
            </a:extLst>
          </p:cNvPr>
          <p:cNvSpPr txBox="1"/>
          <p:nvPr/>
        </p:nvSpPr>
        <p:spPr>
          <a:xfrm>
            <a:off x="3314700" y="4363817"/>
            <a:ext cx="1600200" cy="646331"/>
          </a:xfrm>
          <a:prstGeom prst="rect">
            <a:avLst/>
          </a:prstGeom>
          <a:noFill/>
        </p:spPr>
        <p:txBody>
          <a:bodyPr wrap="square" rtlCol="0">
            <a:spAutoFit/>
          </a:bodyPr>
          <a:lstStyle/>
          <a:p>
            <a:r>
              <a:rPr lang="en-US" dirty="0">
                <a:solidFill>
                  <a:srgbClr val="FF0000"/>
                </a:solidFill>
              </a:rPr>
              <a:t>World Conflict February 2022</a:t>
            </a:r>
          </a:p>
        </p:txBody>
      </p:sp>
      <p:sp>
        <p:nvSpPr>
          <p:cNvPr id="4" name="Slide Number Placeholder 3">
            <a:extLst>
              <a:ext uri="{FF2B5EF4-FFF2-40B4-BE49-F238E27FC236}">
                <a16:creationId xmlns:a16="http://schemas.microsoft.com/office/drawing/2014/main" id="{4AC406C6-63C2-C337-E1E1-2531500E7038}"/>
              </a:ext>
            </a:extLst>
          </p:cNvPr>
          <p:cNvSpPr>
            <a:spLocks noGrp="1"/>
          </p:cNvSpPr>
          <p:nvPr>
            <p:ph type="sldNum" sz="quarter" idx="12"/>
          </p:nvPr>
        </p:nvSpPr>
        <p:spPr/>
        <p:txBody>
          <a:bodyPr/>
          <a:lstStyle/>
          <a:p>
            <a:fld id="{5C76A076-0EB6-4ACF-BC93-AE169B35ECF5}" type="slidenum">
              <a:rPr lang="en-US" smtClean="0"/>
              <a:pPr/>
              <a:t>24</a:t>
            </a:fld>
            <a:endParaRPr lang="en-US" dirty="0"/>
          </a:p>
        </p:txBody>
      </p:sp>
    </p:spTree>
    <p:extLst>
      <p:ext uri="{BB962C8B-B14F-4D97-AF65-F5344CB8AC3E}">
        <p14:creationId xmlns:p14="http://schemas.microsoft.com/office/powerpoint/2010/main" val="306279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2897-D2D1-8B93-02A5-94770144B438}"/>
              </a:ext>
            </a:extLst>
          </p:cNvPr>
          <p:cNvSpPr>
            <a:spLocks noGrp="1"/>
          </p:cNvSpPr>
          <p:nvPr>
            <p:ph type="title"/>
          </p:nvPr>
        </p:nvSpPr>
        <p:spPr/>
        <p:txBody>
          <a:bodyPr/>
          <a:lstStyle/>
          <a:p>
            <a:r>
              <a:rPr lang="en-US" dirty="0"/>
              <a:t>Test Case 2</a:t>
            </a:r>
          </a:p>
        </p:txBody>
      </p:sp>
      <p:sp>
        <p:nvSpPr>
          <p:cNvPr id="3" name="Content Placeholder 2">
            <a:extLst>
              <a:ext uri="{FF2B5EF4-FFF2-40B4-BE49-F238E27FC236}">
                <a16:creationId xmlns:a16="http://schemas.microsoft.com/office/drawing/2014/main" id="{A32DCAB5-BE1F-8FE7-CE65-20C8D13860B9}"/>
              </a:ext>
            </a:extLst>
          </p:cNvPr>
          <p:cNvSpPr>
            <a:spLocks noGrp="1"/>
          </p:cNvSpPr>
          <p:nvPr>
            <p:ph idx="1"/>
          </p:nvPr>
        </p:nvSpPr>
        <p:spPr>
          <a:xfrm>
            <a:off x="228600" y="895353"/>
            <a:ext cx="3657600" cy="3718847"/>
          </a:xfrm>
        </p:spPr>
        <p:txBody>
          <a:bodyPr>
            <a:normAutofit fontScale="92500" lnSpcReduction="20000"/>
          </a:bodyPr>
          <a:lstStyle/>
          <a:p>
            <a:r>
              <a:rPr lang="en-US" dirty="0"/>
              <a:t>Smyrna - Runway 1/19 Reconstruction and RSA Improvements (ASP109A &amp; ASP109B)</a:t>
            </a:r>
          </a:p>
          <a:p>
            <a:pPr lvl="1"/>
            <a:r>
              <a:rPr lang="en-US" dirty="0"/>
              <a:t>May 16, 2023 Bid date</a:t>
            </a:r>
          </a:p>
          <a:p>
            <a:pPr lvl="1"/>
            <a:r>
              <a:rPr lang="en-US" dirty="0"/>
              <a:t>P-401 bid at $175/ton @12,990 tons</a:t>
            </a:r>
          </a:p>
          <a:p>
            <a:pPr lvl="2"/>
            <a:r>
              <a:rPr lang="en-US" dirty="0"/>
              <a:t>Engineer’s estimate was $190/ton</a:t>
            </a:r>
          </a:p>
          <a:p>
            <a:pPr lvl="1"/>
            <a:r>
              <a:rPr lang="en-US" dirty="0"/>
              <a:t>Total of $44,886.55 (Bituminous) </a:t>
            </a:r>
            <a:r>
              <a:rPr lang="en-US"/>
              <a:t>and $39,703.26 </a:t>
            </a:r>
            <a:r>
              <a:rPr lang="en-US" dirty="0"/>
              <a:t>(Fuel) credited to the Airport Sponsor</a:t>
            </a:r>
          </a:p>
          <a:p>
            <a:endParaRPr lang="en-US" dirty="0"/>
          </a:p>
        </p:txBody>
      </p:sp>
      <p:graphicFrame>
        <p:nvGraphicFramePr>
          <p:cNvPr id="8" name="Chart 7">
            <a:extLst>
              <a:ext uri="{FF2B5EF4-FFF2-40B4-BE49-F238E27FC236}">
                <a16:creationId xmlns:a16="http://schemas.microsoft.com/office/drawing/2014/main" id="{6B31F91E-A298-0C4D-4EB3-E9B754DFA618}"/>
              </a:ext>
            </a:extLst>
          </p:cNvPr>
          <p:cNvGraphicFramePr>
            <a:graphicFrameLocks/>
          </p:cNvGraphicFramePr>
          <p:nvPr>
            <p:extLst>
              <p:ext uri="{D42A27DB-BD31-4B8C-83A1-F6EECF244321}">
                <p14:modId xmlns:p14="http://schemas.microsoft.com/office/powerpoint/2010/main" val="3117665062"/>
              </p:ext>
            </p:extLst>
          </p:nvPr>
        </p:nvGraphicFramePr>
        <p:xfrm>
          <a:off x="4845338" y="768063"/>
          <a:ext cx="3567546" cy="1995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81CB63D5-9168-EF68-380D-0F1AFCBF3165}"/>
              </a:ext>
            </a:extLst>
          </p:cNvPr>
          <p:cNvGraphicFramePr>
            <a:graphicFrameLocks/>
          </p:cNvGraphicFramePr>
          <p:nvPr>
            <p:extLst>
              <p:ext uri="{D42A27DB-BD31-4B8C-83A1-F6EECF244321}">
                <p14:modId xmlns:p14="http://schemas.microsoft.com/office/powerpoint/2010/main" val="650832969"/>
              </p:ext>
            </p:extLst>
          </p:nvPr>
        </p:nvGraphicFramePr>
        <p:xfrm>
          <a:off x="4845338" y="2763435"/>
          <a:ext cx="3460462" cy="238006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Arrow Connector 10">
            <a:extLst>
              <a:ext uri="{FF2B5EF4-FFF2-40B4-BE49-F238E27FC236}">
                <a16:creationId xmlns:a16="http://schemas.microsoft.com/office/drawing/2014/main" id="{9F3A2027-08E2-B4E7-23C2-E8055A11BFE4}"/>
              </a:ext>
            </a:extLst>
          </p:cNvPr>
          <p:cNvCxnSpPr>
            <a:cxnSpLocks/>
          </p:cNvCxnSpPr>
          <p:nvPr/>
        </p:nvCxnSpPr>
        <p:spPr>
          <a:xfrm flipV="1">
            <a:off x="4953000" y="1504950"/>
            <a:ext cx="2438400" cy="1295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78E37C-9C08-ED9C-C40D-E21BEB17EF12}"/>
              </a:ext>
            </a:extLst>
          </p:cNvPr>
          <p:cNvSpPr txBox="1"/>
          <p:nvPr/>
        </p:nvSpPr>
        <p:spPr>
          <a:xfrm>
            <a:off x="3810000" y="2455855"/>
            <a:ext cx="1562100" cy="923330"/>
          </a:xfrm>
          <a:prstGeom prst="rect">
            <a:avLst/>
          </a:prstGeom>
          <a:noFill/>
        </p:spPr>
        <p:txBody>
          <a:bodyPr wrap="square" rtlCol="0">
            <a:spAutoFit/>
          </a:bodyPr>
          <a:lstStyle/>
          <a:p>
            <a:r>
              <a:rPr lang="en-US" dirty="0">
                <a:solidFill>
                  <a:srgbClr val="FF0000"/>
                </a:solidFill>
              </a:rPr>
              <a:t>Global Oil demand declines</a:t>
            </a:r>
          </a:p>
        </p:txBody>
      </p:sp>
      <p:sp>
        <p:nvSpPr>
          <p:cNvPr id="4" name="Slide Number Placeholder 3">
            <a:extLst>
              <a:ext uri="{FF2B5EF4-FFF2-40B4-BE49-F238E27FC236}">
                <a16:creationId xmlns:a16="http://schemas.microsoft.com/office/drawing/2014/main" id="{21DE6014-EE9B-09F5-3F2B-8C0E2F4B274B}"/>
              </a:ext>
            </a:extLst>
          </p:cNvPr>
          <p:cNvSpPr>
            <a:spLocks noGrp="1"/>
          </p:cNvSpPr>
          <p:nvPr>
            <p:ph type="sldNum" sz="quarter" idx="12"/>
          </p:nvPr>
        </p:nvSpPr>
        <p:spPr/>
        <p:txBody>
          <a:bodyPr/>
          <a:lstStyle/>
          <a:p>
            <a:fld id="{5C76A076-0EB6-4ACF-BC93-AE169B35ECF5}" type="slidenum">
              <a:rPr lang="en-US" smtClean="0"/>
              <a:pPr/>
              <a:t>25</a:t>
            </a:fld>
            <a:endParaRPr lang="en-US" dirty="0"/>
          </a:p>
        </p:txBody>
      </p:sp>
    </p:spTree>
    <p:extLst>
      <p:ext uri="{BB962C8B-B14F-4D97-AF65-F5344CB8AC3E}">
        <p14:creationId xmlns:p14="http://schemas.microsoft.com/office/powerpoint/2010/main" val="2262504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6BCB5-EB29-3DA7-BE5E-BE0BC943A2A0}"/>
              </a:ext>
            </a:extLst>
          </p:cNvPr>
          <p:cNvPicPr>
            <a:picLocks noChangeAspect="1"/>
          </p:cNvPicPr>
          <p:nvPr/>
        </p:nvPicPr>
        <p:blipFill>
          <a:blip r:embed="rId2"/>
          <a:stretch>
            <a:fillRect/>
          </a:stretch>
        </p:blipFill>
        <p:spPr>
          <a:xfrm>
            <a:off x="5486400" y="862448"/>
            <a:ext cx="2387249" cy="1965430"/>
          </a:xfrm>
          <a:prstGeom prst="rect">
            <a:avLst/>
          </a:prstGeom>
        </p:spPr>
      </p:pic>
      <p:pic>
        <p:nvPicPr>
          <p:cNvPr id="10" name="Picture 9">
            <a:extLst>
              <a:ext uri="{FF2B5EF4-FFF2-40B4-BE49-F238E27FC236}">
                <a16:creationId xmlns:a16="http://schemas.microsoft.com/office/drawing/2014/main" id="{BACE382E-19A0-CE0C-E3CC-D0CC509BF86E}"/>
              </a:ext>
            </a:extLst>
          </p:cNvPr>
          <p:cNvPicPr>
            <a:picLocks noChangeAspect="1"/>
          </p:cNvPicPr>
          <p:nvPr/>
        </p:nvPicPr>
        <p:blipFill>
          <a:blip r:embed="rId3"/>
          <a:stretch>
            <a:fillRect/>
          </a:stretch>
        </p:blipFill>
        <p:spPr>
          <a:xfrm>
            <a:off x="6368617" y="2358636"/>
            <a:ext cx="2729819" cy="1660914"/>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2E247A0B-281D-0678-A85F-E8DD19A13BF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76B26C4-33C9-8792-DC6C-626B45069A45}"/>
              </a:ext>
            </a:extLst>
          </p:cNvPr>
          <p:cNvSpPr>
            <a:spLocks noGrp="1"/>
          </p:cNvSpPr>
          <p:nvPr>
            <p:ph idx="1"/>
          </p:nvPr>
        </p:nvSpPr>
        <p:spPr/>
        <p:txBody>
          <a:bodyPr/>
          <a:lstStyle/>
          <a:p>
            <a:r>
              <a:rPr lang="en-US" dirty="0">
                <a:hlinkClick r:id="rId4"/>
              </a:rPr>
              <a:t>Fuel Indexing Flyer</a:t>
            </a:r>
            <a:endParaRPr lang="en-US" dirty="0"/>
          </a:p>
          <a:p>
            <a:r>
              <a:rPr lang="en-US" dirty="0">
                <a:hlinkClick r:id="rId5"/>
              </a:rPr>
              <a:t>ASP109A</a:t>
            </a:r>
            <a:endParaRPr lang="en-US" dirty="0"/>
          </a:p>
          <a:p>
            <a:r>
              <a:rPr lang="en-US" dirty="0">
                <a:hlinkClick r:id="rId6"/>
              </a:rPr>
              <a:t>Bituminous Indexing Flyer</a:t>
            </a:r>
            <a:endParaRPr lang="en-US" dirty="0"/>
          </a:p>
          <a:p>
            <a:r>
              <a:rPr lang="en-US" dirty="0">
                <a:hlinkClick r:id="rId7"/>
              </a:rPr>
              <a:t>ASP109B</a:t>
            </a:r>
            <a:endParaRPr lang="en-US" dirty="0"/>
          </a:p>
          <a:p>
            <a:r>
              <a:rPr lang="en-US" dirty="0">
                <a:hlinkClick r:id="rId8"/>
              </a:rPr>
              <a:t>TAD Material Adjustments Tool</a:t>
            </a:r>
            <a:endParaRPr lang="en-US" dirty="0"/>
          </a:p>
          <a:p>
            <a:endParaRPr lang="en-US" dirty="0"/>
          </a:p>
        </p:txBody>
      </p:sp>
      <p:sp>
        <p:nvSpPr>
          <p:cNvPr id="8" name="Rectangle: Rounded Corners 7">
            <a:extLst>
              <a:ext uri="{FF2B5EF4-FFF2-40B4-BE49-F238E27FC236}">
                <a16:creationId xmlns:a16="http://schemas.microsoft.com/office/drawing/2014/main" id="{9CD37063-3B2D-40B5-133B-EC3C9E668F62}"/>
              </a:ext>
            </a:extLst>
          </p:cNvPr>
          <p:cNvSpPr/>
          <p:nvPr/>
        </p:nvSpPr>
        <p:spPr>
          <a:xfrm>
            <a:off x="5562600" y="2419350"/>
            <a:ext cx="609600" cy="228600"/>
          </a:xfrm>
          <a:prstGeom prst="roundRect">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6C37B7C-2E92-6B56-B293-71FF510DE19A}"/>
              </a:ext>
            </a:extLst>
          </p:cNvPr>
          <p:cNvSpPr/>
          <p:nvPr/>
        </p:nvSpPr>
        <p:spPr>
          <a:xfrm>
            <a:off x="6324600" y="2354277"/>
            <a:ext cx="2667000" cy="1584429"/>
          </a:xfrm>
          <a:prstGeom prst="roundRect">
            <a:avLst/>
          </a:prstGeom>
          <a:no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333A505-F831-BB03-183B-92BC028429BD}"/>
              </a:ext>
            </a:extLst>
          </p:cNvPr>
          <p:cNvCxnSpPr/>
          <p:nvPr/>
        </p:nvCxnSpPr>
        <p:spPr>
          <a:xfrm>
            <a:off x="5164754" y="2289280"/>
            <a:ext cx="381000" cy="244370"/>
          </a:xfrm>
          <a:prstGeom prst="straightConnector1">
            <a:avLst/>
          </a:prstGeom>
          <a:ln w="28575">
            <a:solidFill>
              <a:srgbClr val="FF0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7570EDF-F1FD-CD51-F39E-5BB37FBF7AC4}"/>
              </a:ext>
            </a:extLst>
          </p:cNvPr>
          <p:cNvCxnSpPr/>
          <p:nvPr/>
        </p:nvCxnSpPr>
        <p:spPr>
          <a:xfrm>
            <a:off x="6019800" y="2906765"/>
            <a:ext cx="381000" cy="244370"/>
          </a:xfrm>
          <a:prstGeom prst="straightConnector1">
            <a:avLst/>
          </a:prstGeom>
          <a:ln w="28575">
            <a:solidFill>
              <a:srgbClr val="FF0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4BF340-F2AB-A365-4034-684F18793730}"/>
              </a:ext>
            </a:extLst>
          </p:cNvPr>
          <p:cNvSpPr txBox="1"/>
          <p:nvPr/>
        </p:nvSpPr>
        <p:spPr>
          <a:xfrm>
            <a:off x="7949989" y="1347816"/>
            <a:ext cx="1194011" cy="553998"/>
          </a:xfrm>
          <a:prstGeom prst="rect">
            <a:avLst/>
          </a:prstGeom>
          <a:noFill/>
        </p:spPr>
        <p:txBody>
          <a:bodyPr wrap="square">
            <a:spAutoFit/>
          </a:bodyPr>
          <a:lstStyle/>
          <a:p>
            <a:r>
              <a:rPr lang="en-US" sz="1000" dirty="0">
                <a:hlinkClick r:id="rId9"/>
              </a:rPr>
              <a:t>https://www.tn.gov/content/tn/tdot/aeronautics.html/</a:t>
            </a:r>
            <a:endParaRPr lang="en-US" sz="1000" dirty="0"/>
          </a:p>
        </p:txBody>
      </p:sp>
      <p:graphicFrame>
        <p:nvGraphicFramePr>
          <p:cNvPr id="15" name="Object 14">
            <a:extLst>
              <a:ext uri="{FF2B5EF4-FFF2-40B4-BE49-F238E27FC236}">
                <a16:creationId xmlns:a16="http://schemas.microsoft.com/office/drawing/2014/main" id="{CD1F3158-76BC-1865-410E-F5E8093B9C0A}"/>
              </a:ext>
            </a:extLst>
          </p:cNvPr>
          <p:cNvGraphicFramePr>
            <a:graphicFrameLocks noChangeAspect="1"/>
          </p:cNvGraphicFramePr>
          <p:nvPr>
            <p:extLst>
              <p:ext uri="{D42A27DB-BD31-4B8C-83A1-F6EECF244321}">
                <p14:modId xmlns:p14="http://schemas.microsoft.com/office/powerpoint/2010/main" val="149270683"/>
              </p:ext>
            </p:extLst>
          </p:nvPr>
        </p:nvGraphicFramePr>
        <p:xfrm>
          <a:off x="1762319" y="3215123"/>
          <a:ext cx="1462576" cy="1892745"/>
        </p:xfrm>
        <a:graphic>
          <a:graphicData uri="http://schemas.openxmlformats.org/presentationml/2006/ole">
            <mc:AlternateContent xmlns:mc="http://schemas.openxmlformats.org/markup-compatibility/2006">
              <mc:Choice xmlns:v="urn:schemas-microsoft-com:vml" Requires="v">
                <p:oleObj name="Acrobat Document" r:id="rId10" imgW="3886096" imgH="5029200" progId="AcroExch.Document.2020">
                  <p:embed/>
                </p:oleObj>
              </mc:Choice>
              <mc:Fallback>
                <p:oleObj name="Acrobat Document" r:id="rId10" imgW="3886096" imgH="5029200" progId="AcroExch.Document.2020">
                  <p:embed/>
                  <p:pic>
                    <p:nvPicPr>
                      <p:cNvPr id="15" name="Object 14">
                        <a:extLst>
                          <a:ext uri="{FF2B5EF4-FFF2-40B4-BE49-F238E27FC236}">
                            <a16:creationId xmlns:a16="http://schemas.microsoft.com/office/drawing/2014/main" id="{CD1F3158-76BC-1865-410E-F5E8093B9C0A}"/>
                          </a:ext>
                        </a:extLst>
                      </p:cNvPr>
                      <p:cNvPicPr/>
                      <p:nvPr/>
                    </p:nvPicPr>
                    <p:blipFill>
                      <a:blip r:embed="rId11"/>
                      <a:stretch>
                        <a:fillRect/>
                      </a:stretch>
                    </p:blipFill>
                    <p:spPr>
                      <a:xfrm>
                        <a:off x="1762319" y="3215123"/>
                        <a:ext cx="1462576" cy="1892745"/>
                      </a:xfrm>
                      <a:prstGeom prst="rect">
                        <a:avLst/>
                      </a:prstGeom>
                      <a:ln>
                        <a:solidFill>
                          <a:schemeClr val="tx1"/>
                        </a:solidFill>
                      </a:ln>
                    </p:spPr>
                  </p:pic>
                </p:oleObj>
              </mc:Fallback>
            </mc:AlternateContent>
          </a:graphicData>
        </a:graphic>
      </p:graphicFrame>
      <p:graphicFrame>
        <p:nvGraphicFramePr>
          <p:cNvPr id="16" name="Object 15">
            <a:extLst>
              <a:ext uri="{FF2B5EF4-FFF2-40B4-BE49-F238E27FC236}">
                <a16:creationId xmlns:a16="http://schemas.microsoft.com/office/drawing/2014/main" id="{394C01F7-C288-971B-7F8C-CEFD7B420164}"/>
              </a:ext>
            </a:extLst>
          </p:cNvPr>
          <p:cNvGraphicFramePr>
            <a:graphicFrameLocks noChangeAspect="1"/>
          </p:cNvGraphicFramePr>
          <p:nvPr>
            <p:extLst>
              <p:ext uri="{D42A27DB-BD31-4B8C-83A1-F6EECF244321}">
                <p14:modId xmlns:p14="http://schemas.microsoft.com/office/powerpoint/2010/main" val="573112066"/>
              </p:ext>
            </p:extLst>
          </p:nvPr>
        </p:nvGraphicFramePr>
        <p:xfrm>
          <a:off x="3501859" y="3215121"/>
          <a:ext cx="1462577" cy="1892748"/>
        </p:xfrm>
        <a:graphic>
          <a:graphicData uri="http://schemas.openxmlformats.org/presentationml/2006/ole">
            <mc:AlternateContent xmlns:mc="http://schemas.openxmlformats.org/markup-compatibility/2006">
              <mc:Choice xmlns:v="urn:schemas-microsoft-com:vml" Requires="v">
                <p:oleObj name="Acrobat Document" r:id="rId12" imgW="3886096" imgH="5029200" progId="AcroExch.Document.2020">
                  <p:embed/>
                </p:oleObj>
              </mc:Choice>
              <mc:Fallback>
                <p:oleObj name="Acrobat Document" r:id="rId12" imgW="3886096" imgH="5029200" progId="AcroExch.Document.2020">
                  <p:embed/>
                  <p:pic>
                    <p:nvPicPr>
                      <p:cNvPr id="16" name="Object 15">
                        <a:extLst>
                          <a:ext uri="{FF2B5EF4-FFF2-40B4-BE49-F238E27FC236}">
                            <a16:creationId xmlns:a16="http://schemas.microsoft.com/office/drawing/2014/main" id="{394C01F7-C288-971B-7F8C-CEFD7B420164}"/>
                          </a:ext>
                        </a:extLst>
                      </p:cNvPr>
                      <p:cNvPicPr/>
                      <p:nvPr/>
                    </p:nvPicPr>
                    <p:blipFill>
                      <a:blip r:embed="rId13"/>
                      <a:stretch>
                        <a:fillRect/>
                      </a:stretch>
                    </p:blipFill>
                    <p:spPr>
                      <a:xfrm>
                        <a:off x="3501859" y="3215121"/>
                        <a:ext cx="1462577" cy="1892748"/>
                      </a:xfrm>
                      <a:prstGeom prst="rect">
                        <a:avLst/>
                      </a:prstGeom>
                      <a:ln>
                        <a:solidFill>
                          <a:schemeClr val="tx1"/>
                        </a:solidFill>
                      </a:ln>
                    </p:spPr>
                  </p:pic>
                </p:oleObj>
              </mc:Fallback>
            </mc:AlternateContent>
          </a:graphicData>
        </a:graphic>
      </p:graphicFrame>
      <p:sp>
        <p:nvSpPr>
          <p:cNvPr id="17" name="TextBox 16">
            <a:extLst>
              <a:ext uri="{FF2B5EF4-FFF2-40B4-BE49-F238E27FC236}">
                <a16:creationId xmlns:a16="http://schemas.microsoft.com/office/drawing/2014/main" id="{4326EF7C-39B0-070D-0D83-9DAA274C0A6E}"/>
              </a:ext>
            </a:extLst>
          </p:cNvPr>
          <p:cNvSpPr txBox="1"/>
          <p:nvPr/>
        </p:nvSpPr>
        <p:spPr>
          <a:xfrm>
            <a:off x="609600" y="3773328"/>
            <a:ext cx="1194011" cy="246221"/>
          </a:xfrm>
          <a:prstGeom prst="rect">
            <a:avLst/>
          </a:prstGeom>
          <a:noFill/>
        </p:spPr>
        <p:txBody>
          <a:bodyPr wrap="square">
            <a:spAutoFit/>
          </a:bodyPr>
          <a:lstStyle/>
          <a:p>
            <a:r>
              <a:rPr lang="en-US" sz="1000" dirty="0"/>
              <a:t>Double Click </a:t>
            </a:r>
            <a:r>
              <a:rPr lang="en-US" sz="1000" dirty="0">
                <a:sym typeface="Wingdings" panose="05000000000000000000" pitchFamily="2" charset="2"/>
              </a:rPr>
              <a:t></a:t>
            </a:r>
            <a:endParaRPr lang="en-US" sz="1000" dirty="0"/>
          </a:p>
        </p:txBody>
      </p:sp>
      <p:sp>
        <p:nvSpPr>
          <p:cNvPr id="4" name="Slide Number Placeholder 3">
            <a:extLst>
              <a:ext uri="{FF2B5EF4-FFF2-40B4-BE49-F238E27FC236}">
                <a16:creationId xmlns:a16="http://schemas.microsoft.com/office/drawing/2014/main" id="{787B2685-842C-BD63-50FB-3012C5A23D13}"/>
              </a:ext>
            </a:extLst>
          </p:cNvPr>
          <p:cNvSpPr>
            <a:spLocks noGrp="1"/>
          </p:cNvSpPr>
          <p:nvPr>
            <p:ph type="sldNum" sz="quarter" idx="12"/>
          </p:nvPr>
        </p:nvSpPr>
        <p:spPr/>
        <p:txBody>
          <a:bodyPr/>
          <a:lstStyle/>
          <a:p>
            <a:fld id="{5C76A076-0EB6-4ACF-BC93-AE169B35ECF5}" type="slidenum">
              <a:rPr lang="en-US" smtClean="0"/>
              <a:pPr/>
              <a:t>26</a:t>
            </a:fld>
            <a:endParaRPr lang="en-US" dirty="0"/>
          </a:p>
        </p:txBody>
      </p:sp>
    </p:spTree>
    <p:extLst>
      <p:ext uri="{BB962C8B-B14F-4D97-AF65-F5344CB8AC3E}">
        <p14:creationId xmlns:p14="http://schemas.microsoft.com/office/powerpoint/2010/main" val="162156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7432-9ED4-8147-A276-48D67FE99108}"/>
              </a:ext>
            </a:extLst>
          </p:cNvPr>
          <p:cNvSpPr>
            <a:spLocks noGrp="1"/>
          </p:cNvSpPr>
          <p:nvPr>
            <p:ph type="title"/>
          </p:nvPr>
        </p:nvSpPr>
        <p:spPr/>
        <p:txBody>
          <a:bodyPr/>
          <a:lstStyle/>
          <a:p>
            <a:r>
              <a:rPr lang="en-US" dirty="0"/>
              <a:t>Contact Information</a:t>
            </a:r>
          </a:p>
        </p:txBody>
      </p:sp>
      <p:pic>
        <p:nvPicPr>
          <p:cNvPr id="5" name="Content Placeholder 4" descr="A picture containing ground, sky, outdoor, power shovel&#10;&#10;AI-generated content may be incorrect.">
            <a:extLst>
              <a:ext uri="{FF2B5EF4-FFF2-40B4-BE49-F238E27FC236}">
                <a16:creationId xmlns:a16="http://schemas.microsoft.com/office/drawing/2014/main" id="{B2137BA7-7DF4-D29E-B8A2-A16EA640C7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700" y="740353"/>
            <a:ext cx="3330526" cy="2497895"/>
          </a:xfrm>
        </p:spPr>
      </p:pic>
      <p:pic>
        <p:nvPicPr>
          <p:cNvPr id="7" name="Picture 6" descr="A picture containing person, outdoor, sky, people&#10;&#10;AI-generated content may be incorrect.">
            <a:extLst>
              <a:ext uri="{FF2B5EF4-FFF2-40B4-BE49-F238E27FC236}">
                <a16:creationId xmlns:a16="http://schemas.microsoft.com/office/drawing/2014/main" id="{2BBED599-B4F2-B283-6A43-B4115688D344}"/>
              </a:ext>
            </a:extLst>
          </p:cNvPr>
          <p:cNvPicPr>
            <a:picLocks noChangeAspect="1"/>
          </p:cNvPicPr>
          <p:nvPr/>
        </p:nvPicPr>
        <p:blipFill>
          <a:blip r:embed="rId3">
            <a:extLst>
              <a:ext uri="{28A0092B-C50C-407E-A947-70E740481C1C}">
                <a14:useLocalDpi xmlns:a14="http://schemas.microsoft.com/office/drawing/2010/main" val="0"/>
              </a:ext>
            </a:extLst>
          </a:blip>
          <a:srcRect l="16274"/>
          <a:stretch/>
        </p:blipFill>
        <p:spPr>
          <a:xfrm>
            <a:off x="7141226" y="285750"/>
            <a:ext cx="2002774" cy="3189418"/>
          </a:xfrm>
          <a:prstGeom prst="rect">
            <a:avLst/>
          </a:prstGeom>
        </p:spPr>
      </p:pic>
      <p:pic>
        <p:nvPicPr>
          <p:cNvPr id="9" name="Picture 8" descr="A person and person posing for a picture&#10;&#10;AI-generated content may be incorrect.">
            <a:extLst>
              <a:ext uri="{FF2B5EF4-FFF2-40B4-BE49-F238E27FC236}">
                <a16:creationId xmlns:a16="http://schemas.microsoft.com/office/drawing/2014/main" id="{C5BFD9C1-BAE9-86D3-B86B-A6669113D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42803" y="3476404"/>
            <a:ext cx="1905251" cy="1428939"/>
          </a:xfrm>
          <a:prstGeom prst="rect">
            <a:avLst/>
          </a:prstGeom>
        </p:spPr>
      </p:pic>
      <p:pic>
        <p:nvPicPr>
          <p:cNvPr id="11" name="Picture 10">
            <a:extLst>
              <a:ext uri="{FF2B5EF4-FFF2-40B4-BE49-F238E27FC236}">
                <a16:creationId xmlns:a16="http://schemas.microsoft.com/office/drawing/2014/main" id="{1DEC92B8-A9F3-D878-ABBE-53D09C70500A}"/>
              </a:ext>
            </a:extLst>
          </p:cNvPr>
          <p:cNvPicPr>
            <a:picLocks noChangeAspect="1"/>
          </p:cNvPicPr>
          <p:nvPr/>
        </p:nvPicPr>
        <p:blipFill>
          <a:blip r:embed="rId5"/>
          <a:stretch>
            <a:fillRect/>
          </a:stretch>
        </p:blipFill>
        <p:spPr>
          <a:xfrm>
            <a:off x="-81571" y="714455"/>
            <a:ext cx="3892271" cy="2523794"/>
          </a:xfrm>
          <a:prstGeom prst="rect">
            <a:avLst/>
          </a:prstGeom>
        </p:spPr>
      </p:pic>
      <p:sp>
        <p:nvSpPr>
          <p:cNvPr id="12" name="TextBox 11">
            <a:extLst>
              <a:ext uri="{FF2B5EF4-FFF2-40B4-BE49-F238E27FC236}">
                <a16:creationId xmlns:a16="http://schemas.microsoft.com/office/drawing/2014/main" id="{F7D18014-06FB-424A-CF1C-767A0276116C}"/>
              </a:ext>
            </a:extLst>
          </p:cNvPr>
          <p:cNvSpPr txBox="1"/>
          <p:nvPr/>
        </p:nvSpPr>
        <p:spPr>
          <a:xfrm>
            <a:off x="125391" y="3468756"/>
            <a:ext cx="2133600" cy="923330"/>
          </a:xfrm>
          <a:prstGeom prst="rect">
            <a:avLst/>
          </a:prstGeom>
          <a:noFill/>
        </p:spPr>
        <p:txBody>
          <a:bodyPr wrap="square" rtlCol="0">
            <a:spAutoFit/>
          </a:bodyPr>
          <a:lstStyle/>
          <a:p>
            <a:r>
              <a:rPr lang="en-US" dirty="0"/>
              <a:t>Adam Guy, PE</a:t>
            </a:r>
          </a:p>
          <a:p>
            <a:r>
              <a:rPr lang="en-US" dirty="0">
                <a:hlinkClick r:id="rId6"/>
              </a:rPr>
              <a:t>Adam.Guy@tn.gov</a:t>
            </a:r>
            <a:endParaRPr lang="en-US" dirty="0"/>
          </a:p>
          <a:p>
            <a:r>
              <a:rPr lang="en-US" dirty="0"/>
              <a:t>615-741-1531</a:t>
            </a:r>
          </a:p>
        </p:txBody>
      </p:sp>
      <p:pic>
        <p:nvPicPr>
          <p:cNvPr id="14" name="Picture 13">
            <a:extLst>
              <a:ext uri="{FF2B5EF4-FFF2-40B4-BE49-F238E27FC236}">
                <a16:creationId xmlns:a16="http://schemas.microsoft.com/office/drawing/2014/main" id="{92F46F51-C796-D643-3C33-3C2E36CF9802}"/>
              </a:ext>
            </a:extLst>
          </p:cNvPr>
          <p:cNvPicPr>
            <a:picLocks noChangeAspect="1"/>
          </p:cNvPicPr>
          <p:nvPr/>
        </p:nvPicPr>
        <p:blipFill>
          <a:blip r:embed="rId7"/>
          <a:srcRect l="4530" r="1"/>
          <a:stretch/>
        </p:blipFill>
        <p:spPr>
          <a:xfrm>
            <a:off x="2325972" y="3238247"/>
            <a:ext cx="1453998" cy="1905251"/>
          </a:xfrm>
          <a:prstGeom prst="rect">
            <a:avLst/>
          </a:prstGeom>
        </p:spPr>
      </p:pic>
      <p:pic>
        <p:nvPicPr>
          <p:cNvPr id="16" name="Picture 15" descr="A group of men standing in front of a construction site&#10;&#10;AI-generated content may be incorrect.">
            <a:extLst>
              <a:ext uri="{FF2B5EF4-FFF2-40B4-BE49-F238E27FC236}">
                <a16:creationId xmlns:a16="http://schemas.microsoft.com/office/drawing/2014/main" id="{EE2EB145-E659-4BAC-889F-B53E8CAAF4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1212" y="3238248"/>
            <a:ext cx="2562520" cy="1921890"/>
          </a:xfrm>
          <a:prstGeom prst="rect">
            <a:avLst/>
          </a:prstGeom>
        </p:spPr>
      </p:pic>
      <p:pic>
        <p:nvPicPr>
          <p:cNvPr id="17" name="Picture 16">
            <a:extLst>
              <a:ext uri="{FF2B5EF4-FFF2-40B4-BE49-F238E27FC236}">
                <a16:creationId xmlns:a16="http://schemas.microsoft.com/office/drawing/2014/main" id="{9CDCA7AA-5A86-4CA9-A1AA-0EFD3FD78A39}"/>
              </a:ext>
            </a:extLst>
          </p:cNvPr>
          <p:cNvPicPr>
            <a:picLocks noChangeAspect="1"/>
          </p:cNvPicPr>
          <p:nvPr/>
        </p:nvPicPr>
        <p:blipFill>
          <a:blip r:embed="rId9"/>
          <a:stretch>
            <a:fillRect/>
          </a:stretch>
        </p:blipFill>
        <p:spPr>
          <a:xfrm>
            <a:off x="7704932" y="3608516"/>
            <a:ext cx="1457889" cy="923330"/>
          </a:xfrm>
          <a:prstGeom prst="rect">
            <a:avLst/>
          </a:prstGeom>
        </p:spPr>
      </p:pic>
      <p:sp>
        <p:nvSpPr>
          <p:cNvPr id="3" name="Slide Number Placeholder 2">
            <a:extLst>
              <a:ext uri="{FF2B5EF4-FFF2-40B4-BE49-F238E27FC236}">
                <a16:creationId xmlns:a16="http://schemas.microsoft.com/office/drawing/2014/main" id="{1CE9F59F-2727-F389-3D88-A3770AA4FAEB}"/>
              </a:ext>
            </a:extLst>
          </p:cNvPr>
          <p:cNvSpPr>
            <a:spLocks noGrp="1"/>
          </p:cNvSpPr>
          <p:nvPr>
            <p:ph type="sldNum" sz="quarter" idx="12"/>
          </p:nvPr>
        </p:nvSpPr>
        <p:spPr/>
        <p:txBody>
          <a:bodyPr/>
          <a:lstStyle/>
          <a:p>
            <a:fld id="{5C76A076-0EB6-4ACF-BC93-AE169B35ECF5}" type="slidenum">
              <a:rPr lang="en-US" smtClean="0"/>
              <a:pPr/>
              <a:t>27</a:t>
            </a:fld>
            <a:endParaRPr lang="en-US" dirty="0"/>
          </a:p>
        </p:txBody>
      </p:sp>
    </p:spTree>
    <p:extLst>
      <p:ext uri="{BB962C8B-B14F-4D97-AF65-F5344CB8AC3E}">
        <p14:creationId xmlns:p14="http://schemas.microsoft.com/office/powerpoint/2010/main" val="379939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a:t>
            </a:r>
          </a:p>
        </p:txBody>
      </p:sp>
      <p:sp>
        <p:nvSpPr>
          <p:cNvPr id="4" name="Content Placeholder 3"/>
          <p:cNvSpPr>
            <a:spLocks noGrp="1"/>
          </p:cNvSpPr>
          <p:nvPr>
            <p:ph idx="1"/>
          </p:nvPr>
        </p:nvSpPr>
        <p:spPr/>
        <p:txBody>
          <a:bodyPr/>
          <a:lstStyle/>
          <a:p>
            <a:r>
              <a:rPr lang="en-US" dirty="0"/>
              <a:t>Contractors are required to bid airport projects with significant bituminous, hauling, and earthwork quantities and hold their prices for an extended amount of time.</a:t>
            </a:r>
          </a:p>
          <a:p>
            <a:r>
              <a:rPr lang="en-US" dirty="0"/>
              <a:t>Contractors inflate prices as a contingency in the event of an unpredictable price increase of paving and fueling material.</a:t>
            </a:r>
          </a:p>
          <a:p>
            <a:pPr lvl="1"/>
            <a:r>
              <a:rPr lang="en-US" dirty="0"/>
              <a:t>Bituminous material, gasoline, &amp; diesel pricing can be volatile in nature</a:t>
            </a:r>
          </a:p>
          <a:p>
            <a:pPr marL="0" indent="0">
              <a:buNone/>
            </a:pPr>
            <a:endParaRPr lang="en-US" dirty="0"/>
          </a:p>
        </p:txBody>
      </p:sp>
      <p:sp>
        <p:nvSpPr>
          <p:cNvPr id="2" name="Slide Number Placeholder 1">
            <a:extLst>
              <a:ext uri="{FF2B5EF4-FFF2-40B4-BE49-F238E27FC236}">
                <a16:creationId xmlns:a16="http://schemas.microsoft.com/office/drawing/2014/main" id="{9917D09C-9B41-7D6D-62C3-B114FA1EEF42}"/>
              </a:ext>
            </a:extLst>
          </p:cNvPr>
          <p:cNvSpPr>
            <a:spLocks noGrp="1"/>
          </p:cNvSpPr>
          <p:nvPr>
            <p:ph type="sldNum" sz="quarter" idx="12"/>
          </p:nvPr>
        </p:nvSpPr>
        <p:spPr/>
        <p:txBody>
          <a:bodyPr/>
          <a:lstStyle/>
          <a:p>
            <a:fld id="{5C76A076-0EB6-4ACF-BC93-AE169B35ECF5}" type="slidenum">
              <a:rPr lang="en-US" smtClean="0"/>
              <a:pPr/>
              <a:t>3</a:t>
            </a:fld>
            <a:endParaRPr lang="en-US" dirty="0"/>
          </a:p>
        </p:txBody>
      </p:sp>
    </p:spTree>
    <p:extLst>
      <p:ext uri="{BB962C8B-B14F-4D97-AF65-F5344CB8AC3E}">
        <p14:creationId xmlns:p14="http://schemas.microsoft.com/office/powerpoint/2010/main" val="208218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752E-32C6-BBFE-F831-B45E8FD31E72}"/>
              </a:ext>
            </a:extLst>
          </p:cNvPr>
          <p:cNvSpPr>
            <a:spLocks noGrp="1"/>
          </p:cNvSpPr>
          <p:nvPr>
            <p:ph type="title"/>
          </p:nvPr>
        </p:nvSpPr>
        <p:spPr/>
        <p:txBody>
          <a:bodyPr/>
          <a:lstStyle/>
          <a:p>
            <a:r>
              <a:rPr lang="en-US" dirty="0"/>
              <a:t>Mission</a:t>
            </a:r>
          </a:p>
        </p:txBody>
      </p:sp>
      <p:graphicFrame>
        <p:nvGraphicFramePr>
          <p:cNvPr id="5" name="Diagram 4">
            <a:extLst>
              <a:ext uri="{FF2B5EF4-FFF2-40B4-BE49-F238E27FC236}">
                <a16:creationId xmlns:a16="http://schemas.microsoft.com/office/drawing/2014/main" id="{810E6758-A451-91EA-5F2A-861BF50A7184}"/>
              </a:ext>
            </a:extLst>
          </p:cNvPr>
          <p:cNvGraphicFramePr/>
          <p:nvPr>
            <p:extLst>
              <p:ext uri="{D42A27DB-BD31-4B8C-83A1-F6EECF244321}">
                <p14:modId xmlns:p14="http://schemas.microsoft.com/office/powerpoint/2010/main" val="2247940963"/>
              </p:ext>
            </p:extLst>
          </p:nvPr>
        </p:nvGraphicFramePr>
        <p:xfrm>
          <a:off x="1524000" y="844550"/>
          <a:ext cx="6553200"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Right 5">
            <a:extLst>
              <a:ext uri="{FF2B5EF4-FFF2-40B4-BE49-F238E27FC236}">
                <a16:creationId xmlns:a16="http://schemas.microsoft.com/office/drawing/2014/main" id="{632E94E6-E6D3-EB9F-053F-C3C369ABD906}"/>
              </a:ext>
            </a:extLst>
          </p:cNvPr>
          <p:cNvSpPr/>
          <p:nvPr/>
        </p:nvSpPr>
        <p:spPr>
          <a:xfrm>
            <a:off x="914400" y="1489081"/>
            <a:ext cx="838200" cy="381000"/>
          </a:xfrm>
          <a:prstGeom prst="rightArrow">
            <a:avLst/>
          </a:prstGeom>
          <a:solidFill>
            <a:schemeClr val="tx2"/>
          </a:solid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8B5AFB5-6559-2347-C760-0D7161C33F4B}"/>
              </a:ext>
            </a:extLst>
          </p:cNvPr>
          <p:cNvSpPr/>
          <p:nvPr/>
        </p:nvSpPr>
        <p:spPr>
          <a:xfrm>
            <a:off x="1328184" y="2774950"/>
            <a:ext cx="838200" cy="381000"/>
          </a:xfrm>
          <a:prstGeom prst="rightArrow">
            <a:avLst/>
          </a:prstGeom>
          <a:solidFill>
            <a:schemeClr val="tx2"/>
          </a:solid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A33B905-374E-6ADF-489F-FC0592B939E6}"/>
              </a:ext>
            </a:extLst>
          </p:cNvPr>
          <p:cNvSpPr/>
          <p:nvPr/>
        </p:nvSpPr>
        <p:spPr>
          <a:xfrm>
            <a:off x="1747284" y="4260854"/>
            <a:ext cx="838200" cy="381000"/>
          </a:xfrm>
          <a:prstGeom prst="rightArrow">
            <a:avLst/>
          </a:prstGeom>
          <a:solidFill>
            <a:schemeClr val="tx2"/>
          </a:solidFill>
          <a:ln>
            <a:solidFill>
              <a:srgbClr val="FF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D7D908F-120D-DD08-1514-6BD48B54F7B9}"/>
              </a:ext>
            </a:extLst>
          </p:cNvPr>
          <p:cNvSpPr>
            <a:spLocks noGrp="1"/>
          </p:cNvSpPr>
          <p:nvPr>
            <p:ph type="sldNum" sz="quarter" idx="12"/>
          </p:nvPr>
        </p:nvSpPr>
        <p:spPr/>
        <p:txBody>
          <a:bodyPr/>
          <a:lstStyle/>
          <a:p>
            <a:fld id="{5C76A076-0EB6-4ACF-BC93-AE169B35ECF5}" type="slidenum">
              <a:rPr lang="en-US" smtClean="0"/>
              <a:pPr/>
              <a:t>4</a:t>
            </a:fld>
            <a:endParaRPr lang="en-US" dirty="0"/>
          </a:p>
        </p:txBody>
      </p:sp>
    </p:spTree>
    <p:extLst>
      <p:ext uri="{BB962C8B-B14F-4D97-AF65-F5344CB8AC3E}">
        <p14:creationId xmlns:p14="http://schemas.microsoft.com/office/powerpoint/2010/main" val="4154039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9AA0-C37D-C2CC-C56E-3E98103963F1}"/>
              </a:ext>
            </a:extLst>
          </p:cNvPr>
          <p:cNvSpPr>
            <a:spLocks noGrp="1"/>
          </p:cNvSpPr>
          <p:nvPr>
            <p:ph type="title"/>
          </p:nvPr>
        </p:nvSpPr>
        <p:spPr/>
        <p:txBody>
          <a:bodyPr/>
          <a:lstStyle/>
          <a:p>
            <a:r>
              <a:rPr lang="en-US" dirty="0"/>
              <a:t>Important Federal Guidance</a:t>
            </a:r>
          </a:p>
        </p:txBody>
      </p:sp>
      <p:sp>
        <p:nvSpPr>
          <p:cNvPr id="3" name="Content Placeholder 2">
            <a:extLst>
              <a:ext uri="{FF2B5EF4-FFF2-40B4-BE49-F238E27FC236}">
                <a16:creationId xmlns:a16="http://schemas.microsoft.com/office/drawing/2014/main" id="{9D83EF64-BA7A-5057-6F18-C2F772ECFC60}"/>
              </a:ext>
            </a:extLst>
          </p:cNvPr>
          <p:cNvSpPr>
            <a:spLocks noGrp="1"/>
          </p:cNvSpPr>
          <p:nvPr>
            <p:ph idx="1"/>
          </p:nvPr>
        </p:nvSpPr>
        <p:spPr/>
        <p:txBody>
          <a:bodyPr/>
          <a:lstStyle/>
          <a:p>
            <a:r>
              <a:rPr lang="en-US" dirty="0">
                <a:hlinkClick r:id="rId2"/>
              </a:rPr>
              <a:t>FAA Reauthorization Act of 2024, Section 707 Price Adjustment Provisions</a:t>
            </a:r>
            <a:endParaRPr lang="en-US" dirty="0"/>
          </a:p>
          <a:p>
            <a:r>
              <a:rPr lang="en-US" dirty="0">
                <a:hlinkClick r:id="rId3"/>
              </a:rPr>
              <a:t>FAA R-PGL 25-05: Funding and Formula Changes</a:t>
            </a:r>
            <a:endParaRPr lang="en-US" dirty="0"/>
          </a:p>
          <a:p>
            <a:r>
              <a:rPr lang="en-US" dirty="0">
                <a:hlinkClick r:id="rId4"/>
              </a:rPr>
              <a:t>Draft FAA AC 150/5370-10J Standards for Specifying Construction of Airfields</a:t>
            </a:r>
            <a:endParaRPr lang="en-US" dirty="0"/>
          </a:p>
          <a:p>
            <a:r>
              <a:rPr lang="en-US" dirty="0"/>
              <a:t>FAA is now allowing submittal of MOS to allow for price adjustments in accordance with the project general specifications, since 10J is in draft version.</a:t>
            </a:r>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45F5B93-353A-FE61-0362-0350D4BE3D9E}"/>
              </a:ext>
            </a:extLst>
          </p:cNvPr>
          <p:cNvSpPr>
            <a:spLocks noGrp="1"/>
          </p:cNvSpPr>
          <p:nvPr>
            <p:ph type="sldNum" sz="quarter" idx="12"/>
          </p:nvPr>
        </p:nvSpPr>
        <p:spPr/>
        <p:txBody>
          <a:bodyPr/>
          <a:lstStyle/>
          <a:p>
            <a:fld id="{5C76A076-0EB6-4ACF-BC93-AE169B35ECF5}" type="slidenum">
              <a:rPr lang="en-US" smtClean="0"/>
              <a:pPr/>
              <a:t>5</a:t>
            </a:fld>
            <a:endParaRPr lang="en-US" dirty="0"/>
          </a:p>
        </p:txBody>
      </p:sp>
    </p:spTree>
    <p:extLst>
      <p:ext uri="{BB962C8B-B14F-4D97-AF65-F5344CB8AC3E}">
        <p14:creationId xmlns:p14="http://schemas.microsoft.com/office/powerpoint/2010/main" val="110641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BD67-591E-3A03-4102-74BA8989EE8F}"/>
              </a:ext>
            </a:extLst>
          </p:cNvPr>
          <p:cNvSpPr>
            <a:spLocks noGrp="1"/>
          </p:cNvSpPr>
          <p:nvPr>
            <p:ph type="title"/>
          </p:nvPr>
        </p:nvSpPr>
        <p:spPr/>
        <p:txBody>
          <a:bodyPr/>
          <a:lstStyle/>
          <a:p>
            <a:r>
              <a:rPr lang="en-US" dirty="0"/>
              <a:t>Aviation Special Provisions (ASP)</a:t>
            </a:r>
          </a:p>
        </p:txBody>
      </p:sp>
      <p:sp>
        <p:nvSpPr>
          <p:cNvPr id="3" name="Content Placeholder 2">
            <a:extLst>
              <a:ext uri="{FF2B5EF4-FFF2-40B4-BE49-F238E27FC236}">
                <a16:creationId xmlns:a16="http://schemas.microsoft.com/office/drawing/2014/main" id="{8D23ACFF-9541-5655-79F7-6FCAD7ECDEA2}"/>
              </a:ext>
            </a:extLst>
          </p:cNvPr>
          <p:cNvSpPr>
            <a:spLocks noGrp="1"/>
          </p:cNvSpPr>
          <p:nvPr>
            <p:ph idx="1"/>
          </p:nvPr>
        </p:nvSpPr>
        <p:spPr>
          <a:xfrm>
            <a:off x="190500" y="971550"/>
            <a:ext cx="8763000" cy="3718847"/>
          </a:xfrm>
        </p:spPr>
        <p:txBody>
          <a:bodyPr>
            <a:normAutofit lnSpcReduction="10000"/>
          </a:bodyPr>
          <a:lstStyle/>
          <a:p>
            <a:r>
              <a:rPr lang="en-US" dirty="0"/>
              <a:t>ASP109A and ASP109B were developed </a:t>
            </a:r>
          </a:p>
          <a:p>
            <a:pPr lvl="1"/>
            <a:r>
              <a:rPr lang="en-US" dirty="0"/>
              <a:t>Designed to mirror the way indexing is done on the TDOT Roadway side as contractors are accustomed to that already.</a:t>
            </a:r>
          </a:p>
          <a:p>
            <a:r>
              <a:rPr lang="en-US" dirty="0"/>
              <a:t>Designed to be added to contracts where material price volatility exists</a:t>
            </a:r>
          </a:p>
          <a:p>
            <a:r>
              <a:rPr lang="en-US" dirty="0"/>
              <a:t>If utilized, ASP109A and ASP109B should both be incorporated into the construction contract</a:t>
            </a:r>
          </a:p>
          <a:p>
            <a:pPr lvl="1"/>
            <a:r>
              <a:rPr lang="en-US" dirty="0"/>
              <a:t>“Peanut butter and Jelly”</a:t>
            </a:r>
          </a:p>
          <a:p>
            <a:r>
              <a:rPr lang="en-US" dirty="0"/>
              <a:t>Not intended to be precise, </a:t>
            </a:r>
            <a:r>
              <a:rPr lang="en-US" u="sng" dirty="0"/>
              <a:t>but accurate. </a:t>
            </a:r>
          </a:p>
          <a:p>
            <a:pPr lvl="1"/>
            <a:r>
              <a:rPr lang="en-US" dirty="0"/>
              <a:t>“Create a level playing field”</a:t>
            </a:r>
          </a:p>
        </p:txBody>
      </p:sp>
      <p:sp>
        <p:nvSpPr>
          <p:cNvPr id="4" name="Slide Number Placeholder 3">
            <a:extLst>
              <a:ext uri="{FF2B5EF4-FFF2-40B4-BE49-F238E27FC236}">
                <a16:creationId xmlns:a16="http://schemas.microsoft.com/office/drawing/2014/main" id="{8E96A2A4-37D4-2D42-E0E4-46D80DB58E84}"/>
              </a:ext>
            </a:extLst>
          </p:cNvPr>
          <p:cNvSpPr>
            <a:spLocks noGrp="1"/>
          </p:cNvSpPr>
          <p:nvPr>
            <p:ph type="sldNum" sz="quarter" idx="12"/>
          </p:nvPr>
        </p:nvSpPr>
        <p:spPr/>
        <p:txBody>
          <a:bodyPr/>
          <a:lstStyle/>
          <a:p>
            <a:fld id="{5C76A076-0EB6-4ACF-BC93-AE169B35ECF5}" type="slidenum">
              <a:rPr lang="en-US" smtClean="0"/>
              <a:pPr/>
              <a:t>6</a:t>
            </a:fld>
            <a:endParaRPr lang="en-US" dirty="0"/>
          </a:p>
        </p:txBody>
      </p:sp>
    </p:spTree>
    <p:extLst>
      <p:ext uri="{BB962C8B-B14F-4D97-AF65-F5344CB8AC3E}">
        <p14:creationId xmlns:p14="http://schemas.microsoft.com/office/powerpoint/2010/main" val="76115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59D5-81FC-41F1-2D5B-F648493F46AF}"/>
              </a:ext>
            </a:extLst>
          </p:cNvPr>
          <p:cNvSpPr>
            <a:spLocks noGrp="1"/>
          </p:cNvSpPr>
          <p:nvPr>
            <p:ph type="title"/>
          </p:nvPr>
        </p:nvSpPr>
        <p:spPr/>
        <p:txBody>
          <a:bodyPr/>
          <a:lstStyle/>
          <a:p>
            <a:r>
              <a:rPr lang="en-US" dirty="0"/>
              <a:t>How it works – ASP109A Fuel Indexing</a:t>
            </a:r>
          </a:p>
        </p:txBody>
      </p:sp>
      <p:sp>
        <p:nvSpPr>
          <p:cNvPr id="3" name="Content Placeholder 2">
            <a:extLst>
              <a:ext uri="{FF2B5EF4-FFF2-40B4-BE49-F238E27FC236}">
                <a16:creationId xmlns:a16="http://schemas.microsoft.com/office/drawing/2014/main" id="{D551AB1E-A7EA-C8A1-FC94-E55D59D185AD}"/>
              </a:ext>
            </a:extLst>
          </p:cNvPr>
          <p:cNvSpPr>
            <a:spLocks noGrp="1"/>
          </p:cNvSpPr>
          <p:nvPr>
            <p:ph idx="1"/>
          </p:nvPr>
        </p:nvSpPr>
        <p:spPr>
          <a:xfrm>
            <a:off x="114300" y="666750"/>
            <a:ext cx="8915400" cy="3962397"/>
          </a:xfrm>
        </p:spPr>
        <p:txBody>
          <a:bodyPr>
            <a:normAutofit fontScale="47500" lnSpcReduction="20000"/>
          </a:bodyPr>
          <a:lstStyle/>
          <a:p>
            <a:pPr marL="0" indent="0">
              <a:buNone/>
            </a:pPr>
            <a:endParaRPr lang="en-US" sz="3800" dirty="0"/>
          </a:p>
          <a:p>
            <a:r>
              <a:rPr lang="en-US" sz="3800" dirty="0"/>
              <a:t>A Basic Fuel Index will be established based on the established </a:t>
            </a:r>
            <a:r>
              <a:rPr lang="en-US" sz="3800" dirty="0">
                <a:hlinkClick r:id="rId2"/>
              </a:rPr>
              <a:t>TDOT “WEB Fuel Index” </a:t>
            </a:r>
            <a:r>
              <a:rPr lang="en-US" sz="3800" dirty="0"/>
              <a:t>at the time bids are opened. The Basic Index is set during the month of project advertisement.</a:t>
            </a:r>
          </a:p>
          <a:p>
            <a:pPr lvl="1"/>
            <a:r>
              <a:rPr lang="en-US" sz="3400" dirty="0"/>
              <a:t>An estimated price per gallon of fuel for the contract will be established, along with the fuel price index. See ASP109A $/GAL Table on TDOT Aero Website for this value.</a:t>
            </a:r>
          </a:p>
          <a:p>
            <a:pPr lvl="1"/>
            <a:r>
              <a:rPr lang="en-US" sz="3400" dirty="0"/>
              <a:t>The estimated price per gallon of fuel is calculated by a weighted sum (assumes 20% gasoline and 80% diesel), derived by TDOT.</a:t>
            </a:r>
          </a:p>
          <a:p>
            <a:r>
              <a:rPr lang="en-US" sz="3800" dirty="0"/>
              <a:t>A payment adjustment is made to compensate for increases and decreases of 5% or more in the basic fuel price index compared to the fuel price index of the month in which work is performed, barring an unauthorized contract time overrun</a:t>
            </a:r>
          </a:p>
          <a:p>
            <a:r>
              <a:rPr lang="en-US" sz="3800" dirty="0"/>
              <a:t>Price Adjustment computations shall be performed </a:t>
            </a:r>
            <a:r>
              <a:rPr lang="en-US" sz="3800" u="sng" dirty="0"/>
              <a:t>on a monthly basis</a:t>
            </a:r>
          </a:p>
          <a:p>
            <a:r>
              <a:rPr lang="en-US" sz="3800" dirty="0"/>
              <a:t>Payment adjustments can only made for items of work associated with the contract that are specifically listed in ASP109A</a:t>
            </a:r>
          </a:p>
          <a:p>
            <a:pPr lvl="1"/>
            <a:r>
              <a:rPr lang="en-US" sz="3400" dirty="0"/>
              <a:t>Major excavation, embankment, subgrade, subbase, hauling, &amp; paving items</a:t>
            </a:r>
          </a:p>
          <a:p>
            <a:endParaRPr lang="en-US" dirty="0"/>
          </a:p>
        </p:txBody>
      </p:sp>
      <p:sp>
        <p:nvSpPr>
          <p:cNvPr id="4" name="TextBox 3">
            <a:extLst>
              <a:ext uri="{FF2B5EF4-FFF2-40B4-BE49-F238E27FC236}">
                <a16:creationId xmlns:a16="http://schemas.microsoft.com/office/drawing/2014/main" id="{20948A42-CCC5-2643-7F13-677E7F52470A}"/>
              </a:ext>
            </a:extLst>
          </p:cNvPr>
          <p:cNvSpPr txBox="1"/>
          <p:nvPr/>
        </p:nvSpPr>
        <p:spPr>
          <a:xfrm rot="1311929">
            <a:off x="2456100" y="1924673"/>
            <a:ext cx="4878236" cy="1446550"/>
          </a:xfrm>
          <a:prstGeom prst="rect">
            <a:avLst/>
          </a:prstGeom>
          <a:noFill/>
          <a:ln>
            <a:noFill/>
          </a:ln>
        </p:spPr>
        <p:txBody>
          <a:bodyPr wrap="square" rtlCol="0">
            <a:spAutoFit/>
          </a:bodyPr>
          <a:lstStyle/>
          <a:p>
            <a:r>
              <a:rPr lang="en-US" sz="8800" dirty="0">
                <a:solidFill>
                  <a:schemeClr val="tx1">
                    <a:alpha val="9000"/>
                  </a:schemeClr>
                </a:solidFill>
              </a:rPr>
              <a:t>ASP109A</a:t>
            </a:r>
          </a:p>
        </p:txBody>
      </p:sp>
      <p:sp>
        <p:nvSpPr>
          <p:cNvPr id="5" name="Slide Number Placeholder 4">
            <a:extLst>
              <a:ext uri="{FF2B5EF4-FFF2-40B4-BE49-F238E27FC236}">
                <a16:creationId xmlns:a16="http://schemas.microsoft.com/office/drawing/2014/main" id="{E8C3F462-1BF6-F61F-74FC-8BA07C46568B}"/>
              </a:ext>
            </a:extLst>
          </p:cNvPr>
          <p:cNvSpPr>
            <a:spLocks noGrp="1"/>
          </p:cNvSpPr>
          <p:nvPr>
            <p:ph type="sldNum" sz="quarter" idx="12"/>
          </p:nvPr>
        </p:nvSpPr>
        <p:spPr/>
        <p:txBody>
          <a:bodyPr/>
          <a:lstStyle/>
          <a:p>
            <a:fld id="{5C76A076-0EB6-4ACF-BC93-AE169B35ECF5}" type="slidenum">
              <a:rPr lang="en-US" smtClean="0"/>
              <a:pPr/>
              <a:t>7</a:t>
            </a:fld>
            <a:endParaRPr lang="en-US" dirty="0"/>
          </a:p>
        </p:txBody>
      </p:sp>
    </p:spTree>
    <p:extLst>
      <p:ext uri="{BB962C8B-B14F-4D97-AF65-F5344CB8AC3E}">
        <p14:creationId xmlns:p14="http://schemas.microsoft.com/office/powerpoint/2010/main" val="317697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A13D-5778-43AB-552D-68F1994EA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DCC18-2D51-765D-28DB-77E9A1CF0A5E}"/>
              </a:ext>
            </a:extLst>
          </p:cNvPr>
          <p:cNvSpPr>
            <a:spLocks noGrp="1"/>
          </p:cNvSpPr>
          <p:nvPr>
            <p:ph type="title"/>
          </p:nvPr>
        </p:nvSpPr>
        <p:spPr/>
        <p:txBody>
          <a:bodyPr/>
          <a:lstStyle/>
          <a:p>
            <a:r>
              <a:rPr lang="en-US" sz="3000" dirty="0"/>
              <a:t>How it works – ASP109B Bituminous Indexing</a:t>
            </a:r>
          </a:p>
        </p:txBody>
      </p:sp>
      <p:sp>
        <p:nvSpPr>
          <p:cNvPr id="3" name="Content Placeholder 2">
            <a:extLst>
              <a:ext uri="{FF2B5EF4-FFF2-40B4-BE49-F238E27FC236}">
                <a16:creationId xmlns:a16="http://schemas.microsoft.com/office/drawing/2014/main" id="{CC47F6E8-FFBE-DAE4-553B-92E56464B2A9}"/>
              </a:ext>
            </a:extLst>
          </p:cNvPr>
          <p:cNvSpPr>
            <a:spLocks noGrp="1"/>
          </p:cNvSpPr>
          <p:nvPr>
            <p:ph idx="1"/>
          </p:nvPr>
        </p:nvSpPr>
        <p:spPr>
          <a:xfrm>
            <a:off x="155864" y="633413"/>
            <a:ext cx="8839200" cy="3876673"/>
          </a:xfrm>
        </p:spPr>
        <p:txBody>
          <a:bodyPr>
            <a:normAutofit fontScale="70000" lnSpcReduction="20000"/>
          </a:bodyPr>
          <a:lstStyle/>
          <a:p>
            <a:pPr marL="0" indent="0">
              <a:buNone/>
            </a:pPr>
            <a:r>
              <a:rPr lang="en-US" dirty="0"/>
              <a:t> </a:t>
            </a:r>
          </a:p>
          <a:p>
            <a:r>
              <a:rPr lang="en-US" dirty="0"/>
              <a:t>A Basic Bituminous Material Index will be established based on the established </a:t>
            </a:r>
            <a:r>
              <a:rPr lang="en-US" dirty="0">
                <a:hlinkClick r:id="rId2"/>
              </a:rPr>
              <a:t>TDOT “Monthly Bituminous Material Index”</a:t>
            </a:r>
            <a:r>
              <a:rPr lang="en-US" dirty="0"/>
              <a:t> at the time of project advertisement.</a:t>
            </a:r>
          </a:p>
          <a:p>
            <a:r>
              <a:rPr lang="en-US" dirty="0"/>
              <a:t>A payment adjustment is made to compensate for increases and decreases of 5% or more in the contractor’s material cost during the time of paving, barring an unauthorized contract time overrun </a:t>
            </a:r>
          </a:p>
          <a:p>
            <a:r>
              <a:rPr lang="en-US" dirty="0"/>
              <a:t>Price adjustment computations </a:t>
            </a:r>
            <a:r>
              <a:rPr lang="en-US" u="sng" dirty="0"/>
              <a:t>shall be performed monthly </a:t>
            </a:r>
          </a:p>
          <a:p>
            <a:r>
              <a:rPr lang="en-US" dirty="0"/>
              <a:t>Depending on if Virgin or Recycled Bituminous Material is placed, a specific formula is used from ASP109B. </a:t>
            </a:r>
          </a:p>
          <a:p>
            <a:pPr lvl="1"/>
            <a:r>
              <a:rPr lang="en-US" dirty="0"/>
              <a:t>The Asphalt Cement Percentage (AC %) from the Asphalt Job Mix Formula (</a:t>
            </a:r>
            <a:r>
              <a:rPr lang="en-US" i="1" dirty="0"/>
              <a:t>Mix Design</a:t>
            </a:r>
            <a:r>
              <a:rPr lang="en-US" dirty="0"/>
              <a:t>), approved by the Airport Engineer of Record (EOR), is utilized instead of actual placed AC % (</a:t>
            </a:r>
            <a:r>
              <a:rPr lang="en-US" b="1" dirty="0"/>
              <a:t>i.e. use the optimum/target AC).</a:t>
            </a:r>
          </a:p>
          <a:p>
            <a:r>
              <a:rPr lang="en-US" dirty="0"/>
              <a:t>Since FAA Specification </a:t>
            </a:r>
            <a:r>
              <a:rPr lang="en-US" dirty="0">
                <a:hlinkClick r:id="rId3"/>
              </a:rPr>
              <a:t>(AC 10H) </a:t>
            </a:r>
            <a:r>
              <a:rPr lang="en-US" dirty="0"/>
              <a:t>Surface Treatments are typically paid by unit area and indexing adjustments work by unit volume, the ASP109B TAD Bituminous Adjustment Tool incorporates average application rates and number of applications. ASP109B clarifies AC Residue % to be adjusted for each type of bituminous surface treatment. Adjustments are applied per Table ASP 109-1.</a:t>
            </a:r>
          </a:p>
          <a:p>
            <a:pPr marL="0" indent="0">
              <a:buNone/>
            </a:pPr>
            <a:endParaRPr lang="en-US" dirty="0"/>
          </a:p>
        </p:txBody>
      </p:sp>
      <p:sp>
        <p:nvSpPr>
          <p:cNvPr id="4" name="TextBox 3">
            <a:extLst>
              <a:ext uri="{FF2B5EF4-FFF2-40B4-BE49-F238E27FC236}">
                <a16:creationId xmlns:a16="http://schemas.microsoft.com/office/drawing/2014/main" id="{C0083551-10B2-507E-9CD7-8F3A17512F34}"/>
              </a:ext>
            </a:extLst>
          </p:cNvPr>
          <p:cNvSpPr txBox="1"/>
          <p:nvPr/>
        </p:nvSpPr>
        <p:spPr>
          <a:xfrm rot="1311929">
            <a:off x="2379901" y="1848475"/>
            <a:ext cx="4878236" cy="1446550"/>
          </a:xfrm>
          <a:prstGeom prst="rect">
            <a:avLst/>
          </a:prstGeom>
          <a:noFill/>
          <a:ln>
            <a:noFill/>
          </a:ln>
        </p:spPr>
        <p:txBody>
          <a:bodyPr wrap="square" rtlCol="0">
            <a:spAutoFit/>
          </a:bodyPr>
          <a:lstStyle/>
          <a:p>
            <a:r>
              <a:rPr lang="en-US" sz="8800" dirty="0">
                <a:solidFill>
                  <a:schemeClr val="tx1">
                    <a:alpha val="9000"/>
                  </a:schemeClr>
                </a:solidFill>
              </a:rPr>
              <a:t>ASP109B</a:t>
            </a:r>
          </a:p>
        </p:txBody>
      </p:sp>
      <p:sp>
        <p:nvSpPr>
          <p:cNvPr id="5" name="Slide Number Placeholder 4">
            <a:extLst>
              <a:ext uri="{FF2B5EF4-FFF2-40B4-BE49-F238E27FC236}">
                <a16:creationId xmlns:a16="http://schemas.microsoft.com/office/drawing/2014/main" id="{1A3A4AB1-362B-2EAB-D816-F494C5F2DFAF}"/>
              </a:ext>
            </a:extLst>
          </p:cNvPr>
          <p:cNvSpPr>
            <a:spLocks noGrp="1"/>
          </p:cNvSpPr>
          <p:nvPr>
            <p:ph type="sldNum" sz="quarter" idx="12"/>
          </p:nvPr>
        </p:nvSpPr>
        <p:spPr/>
        <p:txBody>
          <a:bodyPr/>
          <a:lstStyle/>
          <a:p>
            <a:fld id="{5C76A076-0EB6-4ACF-BC93-AE169B35ECF5}" type="slidenum">
              <a:rPr lang="en-US" smtClean="0"/>
              <a:pPr/>
              <a:t>8</a:t>
            </a:fld>
            <a:endParaRPr lang="en-US" dirty="0"/>
          </a:p>
        </p:txBody>
      </p:sp>
    </p:spTree>
    <p:extLst>
      <p:ext uri="{BB962C8B-B14F-4D97-AF65-F5344CB8AC3E}">
        <p14:creationId xmlns:p14="http://schemas.microsoft.com/office/powerpoint/2010/main" val="1688032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A686-B942-4B25-4D93-58EB8707D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99A32-EC8D-E5EA-FF54-98200AFB6201}"/>
              </a:ext>
            </a:extLst>
          </p:cNvPr>
          <p:cNvSpPr>
            <a:spLocks noGrp="1"/>
          </p:cNvSpPr>
          <p:nvPr>
            <p:ph type="title"/>
          </p:nvPr>
        </p:nvSpPr>
        <p:spPr/>
        <p:txBody>
          <a:bodyPr/>
          <a:lstStyle/>
          <a:p>
            <a:r>
              <a:rPr lang="en-US" dirty="0"/>
              <a:t>Example – Applying ASP109A and ASP109B</a:t>
            </a:r>
          </a:p>
        </p:txBody>
      </p:sp>
      <p:sp>
        <p:nvSpPr>
          <p:cNvPr id="8" name="TextBox 7">
            <a:extLst>
              <a:ext uri="{FF2B5EF4-FFF2-40B4-BE49-F238E27FC236}">
                <a16:creationId xmlns:a16="http://schemas.microsoft.com/office/drawing/2014/main" id="{052306B9-B184-3357-B1F9-45E174D9EBC9}"/>
              </a:ext>
            </a:extLst>
          </p:cNvPr>
          <p:cNvSpPr txBox="1"/>
          <p:nvPr/>
        </p:nvSpPr>
        <p:spPr>
          <a:xfrm>
            <a:off x="762000" y="1032734"/>
            <a:ext cx="3733800" cy="369332"/>
          </a:xfrm>
          <a:prstGeom prst="rect">
            <a:avLst/>
          </a:prstGeom>
          <a:noFill/>
        </p:spPr>
        <p:txBody>
          <a:bodyPr wrap="square" rtlCol="0">
            <a:spAutoFit/>
          </a:bodyPr>
          <a:lstStyle/>
          <a:p>
            <a:r>
              <a:rPr lang="en-US" b="1" dirty="0"/>
              <a:t>Fuel Payment Adjustment Formula</a:t>
            </a:r>
          </a:p>
        </p:txBody>
      </p:sp>
      <p:sp>
        <p:nvSpPr>
          <p:cNvPr id="10" name="TextBox 9">
            <a:extLst>
              <a:ext uri="{FF2B5EF4-FFF2-40B4-BE49-F238E27FC236}">
                <a16:creationId xmlns:a16="http://schemas.microsoft.com/office/drawing/2014/main" id="{0EF238BF-A9F7-DF51-2116-1762C92C08E3}"/>
              </a:ext>
            </a:extLst>
          </p:cNvPr>
          <p:cNvSpPr txBox="1"/>
          <p:nvPr/>
        </p:nvSpPr>
        <p:spPr>
          <a:xfrm>
            <a:off x="5132309" y="966185"/>
            <a:ext cx="4038600" cy="369332"/>
          </a:xfrm>
          <a:prstGeom prst="rect">
            <a:avLst/>
          </a:prstGeom>
          <a:noFill/>
        </p:spPr>
        <p:txBody>
          <a:bodyPr wrap="square">
            <a:spAutoFit/>
          </a:bodyPr>
          <a:lstStyle/>
          <a:p>
            <a:r>
              <a:rPr lang="en-US" b="1" dirty="0"/>
              <a:t>Fuel Payment Adjustment Eligible Items</a:t>
            </a:r>
          </a:p>
        </p:txBody>
      </p:sp>
      <p:pic>
        <p:nvPicPr>
          <p:cNvPr id="9" name="Picture 8">
            <a:extLst>
              <a:ext uri="{FF2B5EF4-FFF2-40B4-BE49-F238E27FC236}">
                <a16:creationId xmlns:a16="http://schemas.microsoft.com/office/drawing/2014/main" id="{1EAFECBB-08A7-59D3-AE5A-192EBF9D928C}"/>
              </a:ext>
            </a:extLst>
          </p:cNvPr>
          <p:cNvPicPr>
            <a:picLocks noChangeAspect="1"/>
          </p:cNvPicPr>
          <p:nvPr/>
        </p:nvPicPr>
        <p:blipFill>
          <a:blip r:embed="rId2"/>
          <a:stretch>
            <a:fillRect/>
          </a:stretch>
        </p:blipFill>
        <p:spPr>
          <a:xfrm>
            <a:off x="76200" y="1689574"/>
            <a:ext cx="4884555" cy="2558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1655C2A4-CD51-6B19-8C28-11D61C81AE3C}"/>
              </a:ext>
            </a:extLst>
          </p:cNvPr>
          <p:cNvPicPr>
            <a:picLocks noChangeAspect="1"/>
          </p:cNvPicPr>
          <p:nvPr/>
        </p:nvPicPr>
        <p:blipFill>
          <a:blip r:embed="rId3"/>
          <a:stretch>
            <a:fillRect/>
          </a:stretch>
        </p:blipFill>
        <p:spPr>
          <a:xfrm>
            <a:off x="5120368" y="1504723"/>
            <a:ext cx="3919723" cy="3075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7E20D722-AFFE-FD5A-D2D1-FA3FCF4EF22D}"/>
              </a:ext>
            </a:extLst>
          </p:cNvPr>
          <p:cNvSpPr>
            <a:spLocks noGrp="1"/>
          </p:cNvSpPr>
          <p:nvPr>
            <p:ph type="sldNum" sz="quarter" idx="12"/>
          </p:nvPr>
        </p:nvSpPr>
        <p:spPr/>
        <p:txBody>
          <a:bodyPr/>
          <a:lstStyle/>
          <a:p>
            <a:fld id="{5C76A076-0EB6-4ACF-BC93-AE169B35ECF5}" type="slidenum">
              <a:rPr lang="en-US" smtClean="0"/>
              <a:pPr/>
              <a:t>9</a:t>
            </a:fld>
            <a:endParaRPr lang="en-US" dirty="0"/>
          </a:p>
        </p:txBody>
      </p:sp>
    </p:spTree>
    <p:extLst>
      <p:ext uri="{BB962C8B-B14F-4D97-AF65-F5344CB8AC3E}">
        <p14:creationId xmlns:p14="http://schemas.microsoft.com/office/powerpoint/2010/main" val="1973397730"/>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e7cf25-91e2-42b0-b370-b0b8cfbb14c6" xsi:nil="true"/>
    <lcf76f155ced4ddcb4097134ff3c332f xmlns="f63a06a2-3898-4be1-805e-91d3284908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AD8BB2B2E3F14FB5B23528DDE7115A" ma:contentTypeVersion="16" ma:contentTypeDescription="Create a new document." ma:contentTypeScope="" ma:versionID="ad2cde92a7e60b30d9e67c3065110371">
  <xsd:schema xmlns:xsd="http://www.w3.org/2001/XMLSchema" xmlns:xs="http://www.w3.org/2001/XMLSchema" xmlns:p="http://schemas.microsoft.com/office/2006/metadata/properties" xmlns:ns2="f63a06a2-3898-4be1-805e-91d328490820" xmlns:ns3="6de7cf25-91e2-42b0-b370-b0b8cfbb14c6" targetNamespace="http://schemas.microsoft.com/office/2006/metadata/properties" ma:root="true" ma:fieldsID="bd91d7a2b4730c36fa5f10f25a80f67c" ns2:_="" ns3:_="">
    <xsd:import namespace="f63a06a2-3898-4be1-805e-91d328490820"/>
    <xsd:import namespace="6de7cf25-91e2-42b0-b370-b0b8cfbb14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a06a2-3898-4be1-805e-91d3284908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e7cf25-91e2-42b0-b370-b0b8cfbb14c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667596b-0e81-42ba-9c0c-619f5e5be131}" ma:internalName="TaxCatchAll" ma:showField="CatchAllData" ma:web="6de7cf25-91e2-42b0-b370-b0b8cfbb14c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7A861-6A81-4699-960B-5A154D5CEED0}">
  <ds:schemaRefs>
    <ds:schemaRef ds:uri="http://schemas.microsoft.com/office/2006/metadata/properties"/>
    <ds:schemaRef ds:uri="http://schemas.microsoft.com/office/infopath/2007/PartnerControls"/>
    <ds:schemaRef ds:uri="6de7cf25-91e2-42b0-b370-b0b8cfbb14c6"/>
    <ds:schemaRef ds:uri="f63a06a2-3898-4be1-805e-91d328490820"/>
  </ds:schemaRefs>
</ds:datastoreItem>
</file>

<file path=customXml/itemProps2.xml><?xml version="1.0" encoding="utf-8"?>
<ds:datastoreItem xmlns:ds="http://schemas.openxmlformats.org/officeDocument/2006/customXml" ds:itemID="{94EA81BC-E57E-4C9D-811B-5D2FC8DDA9AC}">
  <ds:schemaRefs>
    <ds:schemaRef ds:uri="http://schemas.microsoft.com/sharepoint/v3/contenttype/forms"/>
  </ds:schemaRefs>
</ds:datastoreItem>
</file>

<file path=customXml/itemProps3.xml><?xml version="1.0" encoding="utf-8"?>
<ds:datastoreItem xmlns:ds="http://schemas.openxmlformats.org/officeDocument/2006/customXml" ds:itemID="{8D61B6B1-8AEB-452E-8307-29BCCEE302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3a06a2-3898-4be1-805e-91d328490820"/>
    <ds:schemaRef ds:uri="6de7cf25-91e2-42b0-b370-b0b8cfbb14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1449</TotalTime>
  <Words>1804</Words>
  <Application>Microsoft Office PowerPoint</Application>
  <PresentationFormat>On-screen Show (16:9)</PresentationFormat>
  <Paragraphs>183</Paragraphs>
  <Slides>27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Aptos</vt:lpstr>
      <vt:lpstr>Arial</vt:lpstr>
      <vt:lpstr>Calibri</vt:lpstr>
      <vt:lpstr>Open Sans</vt:lpstr>
      <vt:lpstr>PermianSlabSerifTypeface</vt:lpstr>
      <vt:lpstr>Wingdings</vt:lpstr>
      <vt:lpstr>PowerPoint B</vt:lpstr>
      <vt:lpstr>Acrobat Document</vt:lpstr>
      <vt:lpstr>Fuel and Bituminous Payment Adjustments</vt:lpstr>
      <vt:lpstr>What is Bituminous Material?</vt:lpstr>
      <vt:lpstr>Problem</vt:lpstr>
      <vt:lpstr>Mission</vt:lpstr>
      <vt:lpstr>Important Federal Guidance</vt:lpstr>
      <vt:lpstr>Aviation Special Provisions (ASP)</vt:lpstr>
      <vt:lpstr>How it works – ASP109A Fuel Indexing</vt:lpstr>
      <vt:lpstr>How it works – ASP109B Bituminous Indexing</vt:lpstr>
      <vt:lpstr>Example – Applying ASP109A and ASP109B</vt:lpstr>
      <vt:lpstr>Example – Applying ASP109A and ASP109B</vt:lpstr>
      <vt:lpstr>Example – Applying ASP109A and ASP109B</vt:lpstr>
      <vt:lpstr>Example – Applying ASP109A and ASP109B</vt:lpstr>
      <vt:lpstr>Example – Applying ASP109A and ASP109B</vt:lpstr>
      <vt:lpstr>Example – Applying ASP109A and ASP109B</vt:lpstr>
      <vt:lpstr>Material Adjustment Spreadsheet </vt:lpstr>
      <vt:lpstr>Basic Steps to Use Spreadsheet</vt:lpstr>
      <vt:lpstr>Basic Steps to Use Spreadsheet</vt:lpstr>
      <vt:lpstr>Basic Steps to Use Spreadsheet</vt:lpstr>
      <vt:lpstr>Basic Steps to Use Spreadsheet</vt:lpstr>
      <vt:lpstr>Basic Steps to Use Spreadsheet</vt:lpstr>
      <vt:lpstr>Material Adjustment Spreadsheet - Summary</vt:lpstr>
      <vt:lpstr>Implementation</vt:lpstr>
      <vt:lpstr>Consideration</vt:lpstr>
      <vt:lpstr>Test Case 1</vt:lpstr>
      <vt:lpstr>Test Case 2</vt:lpstr>
      <vt:lpstr>Resources</vt:lpstr>
      <vt:lpstr>Contact Information</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Adam Guy</cp:lastModifiedBy>
  <cp:revision>6</cp:revision>
  <dcterms:created xsi:type="dcterms:W3CDTF">2015-04-20T20:04:50Z</dcterms:created>
  <dcterms:modified xsi:type="dcterms:W3CDTF">2026-04-09T20:40:36Z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0x0101002EAD8BB2B2E3F14FB5B23528DDE7115A</vt:lpwstr>
  </property>
  <property fmtid="{D5CDD505-2E9C-101B-9397-08002B2CF9AE}" pid="3" name="MediaServiceImageTags">
    <vt:lpwstr/>
  </property>
</Properties>
</file>