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78" r:id="rId3"/>
    <p:sldId id="264" r:id="rId4"/>
    <p:sldId id="270" r:id="rId5"/>
    <p:sldId id="272" r:id="rId6"/>
    <p:sldId id="262" r:id="rId7"/>
    <p:sldId id="258" r:id="rId8"/>
    <p:sldId id="268" r:id="rId9"/>
    <p:sldId id="256" r:id="rId10"/>
    <p:sldId id="276" r:id="rId11"/>
    <p:sldId id="266" r:id="rId12"/>
    <p:sldId id="274" r:id="rId13"/>
    <p:sldId id="260" r:id="rId14"/>
    <p:sldId id="2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99"/>
    <a:srgbClr val="00FF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AE08F-D8CF-47C4-A5D8-5F860B1F423D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2A640-D36B-49B2-BEBB-2A1B1FB7F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3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2A640-D36B-49B2-BEBB-2A1B1FB7FA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2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1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8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9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6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0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2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9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554B0-F56B-497E-94B9-F80CDEEF36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BE41-444F-41BC-90F4-BDBF92AD8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1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8229600" cy="2819400"/>
          </a:xfrm>
        </p:spPr>
        <p:txBody>
          <a:bodyPr>
            <a:noAutofit/>
          </a:bodyPr>
          <a:lstStyle/>
          <a:p>
            <a: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2018</a:t>
            </a:r>
            <a:b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National Association of State </a:t>
            </a:r>
            <a:b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Aviation Officials (NASAO) </a:t>
            </a:r>
            <a:b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Tennessee </a:t>
            </a:r>
            <a:b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sz="5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Art Contest Winners</a:t>
            </a:r>
            <a:endParaRPr lang="en-US" sz="56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801" y="838199"/>
            <a:ext cx="6858002" cy="518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5666" y="2971800"/>
            <a:ext cx="27404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Josephine Smith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Cascade High School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Senior 1</a:t>
            </a:r>
            <a:r>
              <a:rPr lang="en-US" sz="2400" b="0" cap="none" spc="0" baseline="30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</a:t>
            </a:r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84783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"/>
            <a:ext cx="9144000" cy="6856562"/>
          </a:xfrm>
        </p:spPr>
      </p:pic>
      <p:sp>
        <p:nvSpPr>
          <p:cNvPr id="8" name="Rectangle 7"/>
          <p:cNvSpPr/>
          <p:nvPr/>
        </p:nvSpPr>
        <p:spPr>
          <a:xfrm>
            <a:off x="228600" y="5562600"/>
            <a:ext cx="27404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Cody Hodge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Cascade High School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Senior 2</a:t>
            </a:r>
            <a:r>
              <a:rPr lang="en-US" sz="2400" b="0" cap="none" spc="0" baseline="30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</a:t>
            </a:r>
            <a:r>
              <a:rPr lang="en-US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14658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4720" y="5410199"/>
            <a:ext cx="30171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Jaycee Brown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Union City High School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Senior 3</a:t>
            </a:r>
            <a:r>
              <a:rPr lang="en-US" sz="2400" b="0" cap="none" spc="0" baseline="30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rd</a:t>
            </a:r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1648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377"/>
            <a:ext cx="7721600" cy="579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0580" y="5759569"/>
            <a:ext cx="44029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Lyndsey Patterson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Obion County Central High School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Senior Honorable Mention</a:t>
            </a:r>
          </a:p>
        </p:txBody>
      </p:sp>
    </p:spTree>
    <p:extLst>
      <p:ext uri="{BB962C8B-B14F-4D97-AF65-F5344CB8AC3E}">
        <p14:creationId xmlns:p14="http://schemas.microsoft.com/office/powerpoint/2010/main" val="31795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24400" y="3840761"/>
            <a:ext cx="4208585" cy="30172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3225" y="152400"/>
            <a:ext cx="8435975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</a:rPr>
              <a:t>                        </a:t>
            </a:r>
          </a:p>
          <a:p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400" b="1" dirty="0" smtClean="0">
                <a:solidFill>
                  <a:srgbClr val="FF0000"/>
                </a:solidFill>
                <a:latin typeface="Verdana" pitchFamily="34" charset="0"/>
                <a:cs typeface="Arial" pitchFamily="34" charset="0"/>
              </a:rPr>
              <a:t> 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cs typeface="Arial" pitchFamily="34" charset="0"/>
              </a:rPr>
              <a:t>Aeronautics Division Staff</a:t>
            </a:r>
            <a:r>
              <a:rPr lang="en-US" sz="2000" b="1" dirty="0"/>
              <a:t> </a:t>
            </a:r>
            <a:r>
              <a:rPr lang="en-US" sz="1400" b="1" dirty="0" smtClean="0"/>
              <a:t>	</a:t>
            </a:r>
            <a:endParaRPr lang="en-US" sz="1400" dirty="0"/>
          </a:p>
          <a:p>
            <a:r>
              <a:rPr lang="en-US" sz="1400" dirty="0"/>
              <a:t> 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Arial" pitchFamily="34" charset="0"/>
              </a:rPr>
              <a:t>             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Michelle Frazier, Director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               Vacant, Assistant Director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       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 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Vacant, Administrative Assistant Office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               Lyle Monroe, Transportation</a:t>
            </a:r>
            <a:r>
              <a:rPr kumimoji="0" lang="en-US" altLang="en-US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Manager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Transportation Program Monitoring 	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Flight Services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John Briggs, Transportation</a:t>
            </a:r>
            <a:r>
              <a:rPr kumimoji="0" lang="en-US" altLang="en-US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Manager 1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		</a:t>
            </a:r>
            <a:r>
              <a:rPr kumimoji="0" lang="en-US" altLang="en-US" sz="1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Vacant,</a:t>
            </a:r>
            <a:r>
              <a:rPr kumimoji="0" lang="en-US" altLang="en-US" sz="100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cs typeface="Arial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Chief Pilot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Brian Fedders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, 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Transportation Program Monitor 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Supervisor	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Carol Lane, Administrative Services Assistant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Evan Lester, Transportation Program Monitor 1		Wayne Trammell, Lead Pilot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Gregg Bennett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, Transportation Program Monitor 1		Brad Loveless, Lead Pilot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Ryan Traversa, Transportation Program Monitor 1		Jacob Rosser, Lead Pilot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David Demanette, Transportation Program Monitor 2		George Shotwell, Lead Pilot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Terri Tanner, 	Transportation Program Monitor 2		Wayne Trammell, Lead Pilot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				Elliott Jakes, Chief Aircraft Mechanic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Engineering</a:t>
            </a:r>
            <a:r>
              <a:rPr kumimoji="0" lang="en-US" altLang="en-US" sz="11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/ 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Project Management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	Billy Morgan,</a:t>
            </a:r>
            <a:r>
              <a:rPr kumimoji="0" lang="en-US" altLang="en-US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Aircraft Mechanic 2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John Paul Saalwaechter, Civil 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Engineer Manager 2 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		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Tyler Irwin, Aircraft Mechanic 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Chuck Hoskins, Transportation Project Specialist Supervisor 2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Jerry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Esaw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, Hangar Attendant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Steve Upshaw, Transportation Project Specialist Senior		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Allen 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Jones, Hangar Attendant 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Bill Burney, Transportation Project Specialist Senior				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Jim Currey, Transportation Project Specialist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Adam Guy, 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Transportation Project Specialist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Michael Stultz, Graduate Transportation Associate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Ben Knack, Graduate Transportation Associate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Jordan Gunn, Transportation Program Monitor 1 								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1" y="4876800"/>
            <a:ext cx="4203939" cy="1845304"/>
          </a:xfrm>
          <a:prstGeom prst="rect">
            <a:avLst/>
          </a:prstGeom>
          <a:solidFill>
            <a:srgbClr val="FFFF00"/>
          </a:solidFill>
          <a:ln w="76200" cmpd="tri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378" name="Picture 66" descr="TAC Memb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179" y="4155625"/>
            <a:ext cx="3517025" cy="225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3692" y="6420240"/>
            <a:ext cx="411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Left to Right: George </a:t>
            </a:r>
            <a:r>
              <a:rPr lang="en-US" sz="1300" b="1" dirty="0"/>
              <a:t>Huddleston, Jr., Butch West, Kirk Huddleston, Larry Mullins</a:t>
            </a:r>
            <a:r>
              <a:rPr lang="en-US" sz="1300" b="1" dirty="0" smtClean="0"/>
              <a:t>, and </a:t>
            </a:r>
            <a:r>
              <a:rPr lang="en-US" sz="1300" b="1" dirty="0"/>
              <a:t>Nisha Powers</a:t>
            </a:r>
          </a:p>
        </p:txBody>
      </p:sp>
      <p:pic>
        <p:nvPicPr>
          <p:cNvPr id="13380" name="Picture 6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b="19578"/>
          <a:stretch/>
        </p:blipFill>
        <p:spPr bwMode="auto">
          <a:xfrm>
            <a:off x="5017698" y="116457"/>
            <a:ext cx="3903785" cy="143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0644" y="3840761"/>
            <a:ext cx="4237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Tennessee Aeronautics Commission Members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763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JJ08788\Desktop\Kelsey Watson - 1st place Group I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48200" y="304799"/>
            <a:ext cx="31805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Kelsey Watson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E.A. Harrold Elementary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Junior </a:t>
            </a:r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2400" baseline="30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</a:t>
            </a:r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Place</a:t>
            </a:r>
            <a:endParaRPr lang="en-US" sz="2400" b="0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7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J08788\Desktop\Adysen Dickson - 2nd Place Group I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691"/>
            <a:ext cx="9144001" cy="68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2800" y="3352800"/>
            <a:ext cx="31805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Adysen</a:t>
            </a:r>
            <a:r>
              <a:rPr lang="en-US" sz="2400" b="0" cap="none" spc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Dickson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E.A. Harrold Elementary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Junior </a:t>
            </a:r>
            <a:r>
              <a:rPr lang="en-US" sz="24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2400" baseline="300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</a:t>
            </a:r>
            <a:r>
              <a:rPr lang="en-US" sz="24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0" cap="none" spc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Place</a:t>
            </a:r>
            <a:endParaRPr lang="en-US" sz="2400" b="0" cap="none" spc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1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J08788\Desktop\Jayme Tichenor - 3rd Place Group I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7587" y="4313"/>
            <a:ext cx="916772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6800" y="-5751"/>
            <a:ext cx="26847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Jayme </a:t>
            </a:r>
            <a:r>
              <a:rPr lang="en-US" sz="2000" b="0" cap="none" spc="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Tichenor</a:t>
            </a:r>
            <a:endParaRPr lang="en-US" sz="2000" b="0" cap="none" spc="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E.A. Harrold Elementary</a:t>
            </a:r>
          </a:p>
          <a:p>
            <a:pPr algn="ctr"/>
            <a:r>
              <a:rPr lang="en-US" sz="20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Junior </a:t>
            </a:r>
            <a:r>
              <a:rPr lang="en-US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2000" baseline="30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rd</a:t>
            </a:r>
            <a:r>
              <a:rPr lang="en-US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Place</a:t>
            </a:r>
            <a:endParaRPr lang="en-US" sz="2000" b="0" cap="none" spc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9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J08788\Desktop\Olivia Hart - Group I - Honorable Mention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0"/>
            <a:ext cx="91281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31105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Olivia Hart</a:t>
            </a:r>
          </a:p>
          <a:p>
            <a:pPr algn="ctr"/>
            <a:r>
              <a:rPr lang="en-US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Paris Elementary</a:t>
            </a:r>
          </a:p>
          <a:p>
            <a:pPr algn="ctr"/>
            <a:r>
              <a:rPr lang="en-US" sz="20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Junior </a:t>
            </a:r>
            <a:r>
              <a:rPr lang="en-US" sz="2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Honorable Mention</a:t>
            </a:r>
            <a:endParaRPr lang="en-US" sz="2000" b="0" cap="none" spc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J08788\Desktop\Angela Huo - 1st Place Group II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08182" y="2874"/>
            <a:ext cx="3419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Angela </a:t>
            </a:r>
            <a:r>
              <a:rPr lang="en-US" sz="2400" b="0" cap="none" spc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Huo</a:t>
            </a:r>
            <a:endParaRPr lang="en-US" sz="2400" b="0" cap="none" spc="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Brentwood Middle School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Intermediate </a:t>
            </a:r>
            <a:r>
              <a:rPr lang="en-U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2400" baseline="30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</a:t>
            </a:r>
            <a:r>
              <a:rPr lang="en-U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Place</a:t>
            </a:r>
          </a:p>
          <a:p>
            <a:pPr algn="ctr"/>
            <a:r>
              <a:rPr lang="en-US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*State &amp; National*</a:t>
            </a:r>
            <a:endParaRPr lang="en-US" sz="24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9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J08788\Desktop\Blake Olive - Group II - 2nd Place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933" y="0"/>
            <a:ext cx="9146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87812" y="-1786"/>
            <a:ext cx="30880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Blake Olive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Cascade Middle School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Intermediate </a:t>
            </a:r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2400" baseline="30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</a:t>
            </a:r>
            <a:r>
              <a:rPr lang="en-US" sz="2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757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26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62275" y="5657671"/>
            <a:ext cx="30293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Emily Brown</a:t>
            </a:r>
          </a:p>
          <a:p>
            <a:pPr algn="ctr"/>
            <a:r>
              <a:rPr lang="en-US" sz="2400" dirty="0" err="1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HomeLife</a:t>
            </a:r>
            <a:r>
              <a:rPr lang="en-US" sz="24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Academy</a:t>
            </a:r>
          </a:p>
          <a:p>
            <a:pPr algn="ctr"/>
            <a:r>
              <a:rPr lang="en-US" sz="2400" b="0" cap="none" spc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Intermediate </a:t>
            </a:r>
            <a:r>
              <a:rPr lang="en-US" sz="24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2400" baseline="300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rd</a:t>
            </a:r>
            <a:r>
              <a:rPr lang="en-US" sz="240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0" cap="none" spc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30579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2587" y="1016387"/>
            <a:ext cx="6882626" cy="4800600"/>
          </a:xfrm>
          <a:prstGeom prst="rect">
            <a:avLst/>
          </a:prstGeom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96218" y="5712039"/>
            <a:ext cx="36484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Elle Thompson</a:t>
            </a:r>
          </a:p>
          <a:p>
            <a:pPr algn="ctr"/>
            <a:r>
              <a:rPr lang="en-US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Cascade Middle School</a:t>
            </a:r>
          </a:p>
          <a:p>
            <a:pPr algn="ctr"/>
            <a:r>
              <a:rPr lang="en-US" sz="2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Intermediate </a:t>
            </a:r>
            <a:r>
              <a:rPr lang="en-US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Honorable Mention</a:t>
            </a:r>
            <a:endParaRPr lang="en-US" sz="2000" b="0" cap="none" spc="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138</Words>
  <Application>Microsoft Office PowerPoint</Application>
  <PresentationFormat>On-screen Show (4:3)</PresentationFormat>
  <Paragraphs>68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2018  National Association of State  Aviation Officials (NASAO)  Tennessee  Art Contest Winners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TDOT</dc:creator>
  <cp:lastModifiedBy>TDOT</cp:lastModifiedBy>
  <cp:revision>71</cp:revision>
  <dcterms:created xsi:type="dcterms:W3CDTF">2017-04-03T14:18:00Z</dcterms:created>
  <dcterms:modified xsi:type="dcterms:W3CDTF">2018-04-24T18:06:39Z</dcterms:modified>
</cp:coreProperties>
</file>