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8"/>
  </p:notesMasterIdLst>
  <p:handoutMasterIdLst>
    <p:handoutMasterId r:id="rId9"/>
  </p:handoutMasterIdLst>
  <p:sldIdLst>
    <p:sldId id="262" r:id="rId2"/>
    <p:sldId id="264" r:id="rId3"/>
    <p:sldId id="261" r:id="rId4"/>
    <p:sldId id="270" r:id="rId5"/>
    <p:sldId id="268" r:id="rId6"/>
    <p:sldId id="266" r:id="rId7"/>
  </p:sldIdLst>
  <p:sldSz cx="12192000" cy="6858000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irport City (XXX)" id="{5973CDC0-28E6-419C-AB69-7E91D7010BDD}">
          <p14:sldIdLst>
            <p14:sldId id="262"/>
            <p14:sldId id="264"/>
            <p14:sldId id="261"/>
            <p14:sldId id="270"/>
            <p14:sldId id="268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634" autoAdjust="0"/>
  </p:normalViewPr>
  <p:slideViewPr>
    <p:cSldViewPr>
      <p:cViewPr varScale="1">
        <p:scale>
          <a:sx n="94" d="100"/>
          <a:sy n="94" d="100"/>
        </p:scale>
        <p:origin x="119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90" y="72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Guy" userId="1d93bef6-5528-4838-b2eb-4c8eff0088aa" providerId="ADAL" clId="{98C7E7E8-4918-456F-A82C-75DC0D740506}"/>
    <pc:docChg chg="delSld modSection">
      <pc:chgData name="Adam Guy" userId="1d93bef6-5528-4838-b2eb-4c8eff0088aa" providerId="ADAL" clId="{98C7E7E8-4918-456F-A82C-75DC0D740506}" dt="2024-05-31T21:53:04.772" v="2" actId="2696"/>
      <pc:docMkLst>
        <pc:docMk/>
      </pc:docMkLst>
      <pc:sldChg chg="del">
        <pc:chgData name="Adam Guy" userId="1d93bef6-5528-4838-b2eb-4c8eff0088aa" providerId="ADAL" clId="{98C7E7E8-4918-456F-A82C-75DC0D740506}" dt="2024-05-31T15:06:38.132" v="0" actId="47"/>
        <pc:sldMkLst>
          <pc:docMk/>
          <pc:sldMk cId="2213985905" sldId="267"/>
        </pc:sldMkLst>
      </pc:sldChg>
      <pc:sldChg chg="del">
        <pc:chgData name="Adam Guy" userId="1d93bef6-5528-4838-b2eb-4c8eff0088aa" providerId="ADAL" clId="{98C7E7E8-4918-456F-A82C-75DC0D740506}" dt="2024-05-31T21:53:04.772" v="2" actId="2696"/>
        <pc:sldMkLst>
          <pc:docMk/>
          <pc:sldMk cId="2424057482" sldId="271"/>
        </pc:sldMkLst>
      </pc:sldChg>
      <pc:sldChg chg="del">
        <pc:chgData name="Adam Guy" userId="1d93bef6-5528-4838-b2eb-4c8eff0088aa" providerId="ADAL" clId="{98C7E7E8-4918-456F-A82C-75DC0D740506}" dt="2024-05-31T15:06:42.376" v="1" actId="47"/>
        <pc:sldMkLst>
          <pc:docMk/>
          <pc:sldMk cId="623628374" sldId="27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EC824-0641-464D-B77A-5993311C0924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8B9DA-4AD5-4EE5-BC9F-81D87BC6D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161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8A817D95-4DF8-4B8B-A899-5B5E38743A5B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684A96A4-018B-4ED2-81BE-A4AA81530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674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8866" indent="-348866">
              <a:buFont typeface="Arial" pitchFamily="34" charset="0"/>
              <a:buChar char="•"/>
            </a:pPr>
            <a:r>
              <a:rPr lang="en-US" sz="1600" b="1" dirty="0"/>
              <a:t>This is the TITLE SLIDE</a:t>
            </a:r>
          </a:p>
          <a:p>
            <a:pPr marL="806066" lvl="1" indent="-348866">
              <a:buFont typeface="Arial" pitchFamily="34" charset="0"/>
              <a:buChar char="•"/>
            </a:pPr>
            <a:r>
              <a:rPr lang="en-US" sz="1600" b="1" dirty="0"/>
              <a:t>This slide</a:t>
            </a:r>
            <a:r>
              <a:rPr lang="en-US" sz="1600" b="1" baseline="0" dirty="0"/>
              <a:t> is used as an identifier and should be the first slide for every project you submit</a:t>
            </a:r>
          </a:p>
          <a:p>
            <a:pPr marL="806066" lvl="1" indent="-348866">
              <a:buFont typeface="Arial" pitchFamily="34" charset="0"/>
              <a:buChar char="•"/>
            </a:pPr>
            <a:r>
              <a:rPr lang="en-US" sz="1600" b="1" baseline="0" dirty="0"/>
              <a:t>Use whatever picture you feel identifies your airport</a:t>
            </a:r>
          </a:p>
          <a:p>
            <a:pPr marL="806066" lvl="1" indent="-348866">
              <a:buFont typeface="Arial" pitchFamily="34" charset="0"/>
              <a:buChar char="•"/>
            </a:pPr>
            <a:r>
              <a:rPr lang="en-US" sz="1600" b="1" baseline="0" dirty="0"/>
              <a:t>Once you set up this slide, it should be identical with every project you submit</a:t>
            </a:r>
          </a:p>
          <a:p>
            <a:pPr marL="806066" lvl="1" indent="-348866">
              <a:buFont typeface="Arial" pitchFamily="34" charset="0"/>
              <a:buChar char="•"/>
            </a:pPr>
            <a:r>
              <a:rPr lang="en-US" sz="1600" b="1" baseline="0" dirty="0"/>
              <a:t>If you would like, TDOT will provide an aerial photo of your airport</a:t>
            </a: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dirty="0"/>
              <a:t>Include your airport’s logo at the bottom right corner</a:t>
            </a:r>
          </a:p>
          <a:p>
            <a:pPr marL="806066" lvl="1" indent="-348866">
              <a:buFont typeface="Arial" pitchFamily="34" charset="0"/>
              <a:buChar char="•"/>
            </a:pPr>
            <a:r>
              <a:rPr lang="en-US" sz="1600" b="1" dirty="0"/>
              <a:t>This logo will be used throughout</a:t>
            </a:r>
            <a:r>
              <a:rPr lang="en-US" sz="1600" b="1" baseline="0" dirty="0"/>
              <a:t> the slides</a:t>
            </a:r>
          </a:p>
          <a:p>
            <a:pPr marL="806066" lvl="1" indent="-348866">
              <a:buFont typeface="Arial" pitchFamily="34" charset="0"/>
              <a:buChar char="•"/>
            </a:pPr>
            <a:r>
              <a:rPr lang="en-US" sz="1600" b="1" baseline="0" dirty="0"/>
              <a:t>Please use the same logo for each page</a:t>
            </a:r>
          </a:p>
          <a:p>
            <a:pPr marL="806066" lvl="1" indent="-348866">
              <a:buFont typeface="Arial" pitchFamily="34" charset="0"/>
              <a:buChar char="•"/>
            </a:pPr>
            <a:r>
              <a:rPr lang="en-US" sz="1600" b="1" dirty="0"/>
              <a:t>If your airport does not have a logo, leave the logo block there and one will be created for you and emailed to you for future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A96A4-018B-4ED2-81BE-A4AA8153042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93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8866" indent="-348866">
              <a:buFont typeface="Arial" pitchFamily="34" charset="0"/>
              <a:buChar char="•"/>
            </a:pPr>
            <a:r>
              <a:rPr lang="en-US" sz="1600" b="1" dirty="0"/>
              <a:t>This is the PROJECT TITLE slide</a:t>
            </a:r>
            <a:endParaRPr lang="en-US" sz="1600" b="0" dirty="0"/>
          </a:p>
          <a:p>
            <a:pPr marL="348866" indent="-348866">
              <a:buFont typeface="Arial" pitchFamily="34" charset="0"/>
              <a:buChar char="•"/>
            </a:pPr>
            <a:endParaRPr lang="en-US" sz="1600" b="0" dirty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dirty="0"/>
              <a:t>Please</a:t>
            </a:r>
            <a:r>
              <a:rPr lang="en-US" sz="1600" b="1" baseline="0" dirty="0"/>
              <a:t> replace the words “Project Title” with the title of your project</a:t>
            </a:r>
          </a:p>
          <a:p>
            <a:endParaRPr lang="en-US" sz="1600" b="1" baseline="0" dirty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baseline="0" dirty="0"/>
              <a:t>Find a picture representation of your project and place it here.</a:t>
            </a:r>
            <a:r>
              <a:rPr lang="en-US" sz="1600" b="1" dirty="0"/>
              <a:t> This can include location of project, CAD file, etc.</a:t>
            </a:r>
          </a:p>
          <a:p>
            <a:endParaRPr lang="en-US" sz="1600" b="1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If you are unable to find a suitable picture please leave the existing picture in the slide and one can be provided for you</a:t>
            </a:r>
            <a:endParaRPr lang="en-US" sz="1600" b="1" baseline="0" dirty="0"/>
          </a:p>
          <a:p>
            <a:pPr marL="348866" indent="-348866">
              <a:buFont typeface="Arial" pitchFamily="34" charset="0"/>
              <a:buChar char="•"/>
            </a:pPr>
            <a:endParaRPr lang="en-US" sz="1600" b="1" baseline="0" dirty="0"/>
          </a:p>
          <a:p>
            <a:pPr marL="348866" marR="0" indent="-34886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="1" dirty="0"/>
              <a:t>The airport’s logo should be in the top right corner of this slide</a:t>
            </a:r>
          </a:p>
          <a:p>
            <a:pPr marL="348866" marR="0" indent="-34886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600" b="1" dirty="0">
              <a:solidFill>
                <a:prstClr val="black"/>
              </a:solidFill>
            </a:endParaRPr>
          </a:p>
          <a:p>
            <a:pPr marL="348866" marR="0" indent="-34886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="1" dirty="0">
                <a:solidFill>
                  <a:prstClr val="black"/>
                </a:solidFill>
              </a:rPr>
              <a:t>Do not hesitate to put multiple pictures/exhibits in the presentation </a:t>
            </a:r>
          </a:p>
          <a:p>
            <a:pPr marL="348866" indent="-348866">
              <a:buFont typeface="Arial" pitchFamily="34" charset="0"/>
              <a:buChar char="•"/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A96A4-018B-4ED2-81BE-A4AA815304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71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8866" indent="-348866">
              <a:buFont typeface="Arial" pitchFamily="34" charset="0"/>
              <a:buChar char="•"/>
            </a:pPr>
            <a:r>
              <a:rPr lang="en-US" sz="1600" b="1" dirty="0"/>
              <a:t>This is the PROJECT SUMMARY SLIDE</a:t>
            </a:r>
          </a:p>
          <a:p>
            <a:pPr marL="806066" lvl="1" indent="-348866">
              <a:buFont typeface="Arial" pitchFamily="34" charset="0"/>
              <a:buChar char="•"/>
            </a:pPr>
            <a:r>
              <a:rPr lang="en-US" sz="1600" b="1" dirty="0"/>
              <a:t>Please answer the questions</a:t>
            </a:r>
            <a:r>
              <a:rPr lang="en-US" sz="1600" b="1" baseline="0" dirty="0"/>
              <a:t> listed here for every project you submit</a:t>
            </a: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dirty="0"/>
              <a:t>Be clear and concise</a:t>
            </a:r>
          </a:p>
          <a:p>
            <a:pPr marL="348866" indent="-348866">
              <a:buFont typeface="Arial" pitchFamily="34" charset="0"/>
              <a:buChar char="•"/>
            </a:pP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dirty="0"/>
              <a:t>Use the bullet points as</a:t>
            </a:r>
            <a:r>
              <a:rPr lang="en-US" sz="1600" b="1" baseline="0" dirty="0"/>
              <a:t> </a:t>
            </a:r>
            <a:r>
              <a:rPr lang="en-US" sz="1600" b="1" dirty="0"/>
              <a:t>seen in this template</a:t>
            </a:r>
          </a:p>
          <a:p>
            <a:pPr marL="348866" indent="-348866">
              <a:buFont typeface="Arial" pitchFamily="34" charset="0"/>
              <a:buChar char="•"/>
            </a:pP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dirty="0"/>
              <a:t>The airport’s logo should be in the top right corner of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A96A4-018B-4ED2-81BE-A4AA815304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69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 this off the draft work order or work authorization your engineering consultant provided you. Break this out in as many rows needed.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A96A4-018B-4ED2-81BE-A4AA815304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46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Only use this if it is for a </a:t>
            </a:r>
            <a:r>
              <a:rPr lang="en-US" b="1" dirty="0"/>
              <a:t>design</a:t>
            </a:r>
            <a:r>
              <a:rPr lang="en-US" b="0" dirty="0"/>
              <a:t> funding request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A96A4-018B-4ED2-81BE-A4AA815304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63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/>
              <a:t>Please use this slide</a:t>
            </a:r>
            <a:r>
              <a:rPr lang="en-US" sz="1600" b="1" baseline="0" dirty="0"/>
              <a:t> if the proposed project is a non-amendment request.</a:t>
            </a:r>
            <a:endParaRPr lang="en-US" sz="1600" b="1" dirty="0"/>
          </a:p>
          <a:p>
            <a:r>
              <a:rPr lang="en-US" sz="1600" b="1" dirty="0"/>
              <a:t>Denote “NPE” if the federal portion is non-primary entitlement dollars (NPE)</a:t>
            </a:r>
          </a:p>
          <a:p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dirty="0"/>
              <a:t>This</a:t>
            </a:r>
            <a:r>
              <a:rPr lang="en-US" sz="1600" b="1" baseline="0" dirty="0"/>
              <a:t> is the FINANCIAL BREAKDOWN slide</a:t>
            </a: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dirty="0"/>
              <a:t>The cost should be divided into Federal, State, and Local funding</a:t>
            </a:r>
          </a:p>
          <a:p>
            <a:pPr marL="348866" indent="-348866">
              <a:buFont typeface="Arial" pitchFamily="34" charset="0"/>
              <a:buChar char="•"/>
            </a:pP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dirty="0"/>
              <a:t>A percentage of each type of funding should be included</a:t>
            </a:r>
          </a:p>
          <a:p>
            <a:pPr marL="348866" indent="-348866">
              <a:buFont typeface="Arial" pitchFamily="34" charset="0"/>
              <a:buChar char="•"/>
            </a:pP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dirty="0"/>
              <a:t>The airport’s logo should be in the top right corner of this slide</a:t>
            </a:r>
          </a:p>
          <a:p>
            <a:pPr marL="348866" indent="-348866">
              <a:buFont typeface="Arial" pitchFamily="34" charset="0"/>
              <a:buChar char="•"/>
            </a:pPr>
            <a:endParaRPr lang="en-US" sz="1600" b="1" dirty="0"/>
          </a:p>
          <a:p>
            <a:pPr marL="348866" indent="-348866">
              <a:buFont typeface="Arial" pitchFamily="34" charset="0"/>
              <a:buChar char="•"/>
            </a:pPr>
            <a:r>
              <a:rPr lang="en-US" sz="1600" b="1" dirty="0"/>
              <a:t>This should</a:t>
            </a:r>
            <a:r>
              <a:rPr lang="en-US" sz="1600" b="1" baseline="0" dirty="0"/>
              <a:t> always be the last slide of your project’s presentation</a:t>
            </a:r>
            <a:endParaRPr lang="en-US" sz="1600" b="1" dirty="0"/>
          </a:p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A96A4-018B-4ED2-81BE-A4AA815304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67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A30DEEB-DADD-475F-9D64-8E0C33C9ABB4}" type="datetime1">
              <a:rPr lang="en-US" smtClean="0"/>
              <a:t>5/31/2024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41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8CE5A3-9F06-4972-BDC5-6CE46525A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BEF2-6492-48B0-BA7E-FF4A859E1FAD}" type="datetime1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E5A3-9F06-4972-BDC5-6CE46525A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3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5"/>
            <a:ext cx="2946400" cy="365125"/>
          </a:xfrm>
        </p:spPr>
        <p:txBody>
          <a:bodyPr/>
          <a:lstStyle/>
          <a:p>
            <a:fld id="{C708FAA2-9F7A-4FDB-822F-A0D2AAB35783}" type="datetime1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3" y="6248210"/>
            <a:ext cx="74313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0B8CE5A3-9F06-4972-BDC5-6CE46525A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1F9F-9766-49AD-8F94-898727878832}" type="datetime1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8CE5A3-9F06-4972-BDC5-6CE46525A55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2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5E3-C3C2-493C-BD33-DE4E7B2CD817}" type="datetime1">
              <a:rPr lang="en-US" smtClean="0"/>
              <a:t>5/31/2024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B8CE5A3-9F06-4972-BDC5-6CE46525A55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164D7F5-8D88-4865-8EB0-F210C4ECE611}" type="datetime1">
              <a:rPr lang="en-US" smtClean="0"/>
              <a:t>5/31/2024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B8CE5A3-9F06-4972-BDC5-6CE46525A55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5E012F3-7697-40B0-9C5F-EAD575A7EB46}" type="datetime1">
              <a:rPr lang="en-US" smtClean="0"/>
              <a:t>5/31/2024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B8CE5A3-9F06-4972-BDC5-6CE46525A55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648D-181C-4E13-B874-E81AD8C27F13}" type="datetime1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8CE5A3-9F06-4972-BDC5-6CE46525A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C1B3-E4D8-4B43-A341-A42C44B44FA7}" type="datetime1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8CE5A3-9F06-4972-BDC5-6CE46525A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E7A5-8C80-462F-88C8-5A22D8B8E2F8}" type="datetime1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8CE5A3-9F06-4972-BDC5-6CE46525A55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3"/>
            <a:ext cx="3556000" cy="365125"/>
          </a:xfrm>
        </p:spPr>
        <p:txBody>
          <a:bodyPr rtlCol="0"/>
          <a:lstStyle/>
          <a:p>
            <a:fld id="{0FAAE1F1-9040-4772-8012-A3C4505C3159}" type="datetime1">
              <a:rPr lang="en-US" smtClean="0"/>
              <a:t>5/31/2024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B8CE5A3-9F06-4972-BDC5-6CE46525A55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9"/>
            <a:ext cx="609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3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17F792-9E3C-4FBC-A131-7E57F3C1E156}" type="datetime1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2" y="6248209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8CE5A3-9F06-4972-BDC5-6CE46525A5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n.gov/tdot/aeronautics/planning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sz="half" idx="2"/>
          </p:nvPr>
        </p:nvSpPr>
        <p:spPr>
          <a:xfrm>
            <a:off x="2007330" y="5652085"/>
            <a:ext cx="4419600" cy="977696"/>
          </a:xfrm>
        </p:spPr>
        <p:txBody>
          <a:bodyPr>
            <a:normAutofit/>
          </a:bodyPr>
          <a:lstStyle/>
          <a:p>
            <a:r>
              <a:rPr lang="en-US" sz="2400" dirty="0"/>
              <a:t>PRESENTER’S NAME</a:t>
            </a:r>
          </a:p>
          <a:p>
            <a:r>
              <a:rPr lang="en-US" sz="2400" dirty="0"/>
              <a:t>PRESENTER’S 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AIRPORT NAME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15600" y="5817767"/>
            <a:ext cx="1219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Airport Logo Here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22" y="191478"/>
            <a:ext cx="11528678" cy="438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015C9E-E506-4846-8BF4-DB136AAD75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8CE5A3-9F06-4972-BDC5-6CE46525A5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96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AFED562-5E3A-47C8-B63E-2C5E850B76E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524000"/>
            <a:ext cx="4572000" cy="4895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Scope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812800" y="1616558"/>
            <a:ext cx="3886200" cy="1382233"/>
          </a:xfrm>
        </p:spPr>
        <p:txBody>
          <a:bodyPr/>
          <a:lstStyle/>
          <a:p>
            <a:r>
              <a:rPr lang="en-US" dirty="0"/>
              <a:t>Scope here</a:t>
            </a:r>
          </a:p>
          <a:p>
            <a:r>
              <a:rPr lang="en-US" dirty="0"/>
              <a:t>Scope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5041900" y="1616972"/>
            <a:ext cx="3886200" cy="1687033"/>
          </a:xfrm>
        </p:spPr>
        <p:txBody>
          <a:bodyPr/>
          <a:lstStyle/>
          <a:p>
            <a:r>
              <a:rPr lang="en-US" dirty="0"/>
              <a:t>Scope here</a:t>
            </a:r>
          </a:p>
          <a:p>
            <a:r>
              <a:rPr lang="en-US" dirty="0"/>
              <a:t>Scope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60000" y="400734"/>
            <a:ext cx="1219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Airport Logo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3484" r="10833" b="30456"/>
          <a:stretch/>
        </p:blipFill>
        <p:spPr>
          <a:xfrm>
            <a:off x="224360" y="3767559"/>
            <a:ext cx="11743280" cy="2895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43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C81993-C999-4075-BB71-00C788204A5A}"/>
              </a:ext>
            </a:extLst>
          </p:cNvPr>
          <p:cNvSpPr txBox="1"/>
          <p:nvPr/>
        </p:nvSpPr>
        <p:spPr>
          <a:xfrm>
            <a:off x="1930400" y="2653603"/>
            <a:ext cx="9448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Insert project schematics as needed!</a:t>
            </a:r>
          </a:p>
          <a:p>
            <a:r>
              <a:rPr lang="en-US" sz="2000" b="1" dirty="0"/>
              <a:t>Add additional slides, if required, to fully detail the scope of the project:</a:t>
            </a:r>
          </a:p>
          <a:p>
            <a:r>
              <a:rPr lang="en-US" sz="2000" b="1" dirty="0"/>
              <a:t>[Do not leave any instructions in your presentation!]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E6D2A-BDCD-4B83-BC6E-C4DFD7BC29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0B8CE5A3-9F06-4972-BDC5-6CE46525A5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83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524000"/>
            <a:ext cx="4572000" cy="489527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Why is the project needed?</a:t>
            </a:r>
          </a:p>
          <a:p>
            <a:pPr lvl="1"/>
            <a:r>
              <a:rPr lang="en-US" b="1" dirty="0"/>
              <a:t>[Do not leave the questions in your presentations]</a:t>
            </a:r>
          </a:p>
          <a:p>
            <a:pPr lvl="2"/>
            <a:r>
              <a:rPr lang="en-US" dirty="0"/>
              <a:t>Use the bullet points provided in this format as needed.</a:t>
            </a:r>
          </a:p>
          <a:p>
            <a:r>
              <a:rPr lang="en-US" dirty="0"/>
              <a:t>What will the project consist of?</a:t>
            </a:r>
          </a:p>
          <a:p>
            <a:r>
              <a:rPr lang="en-US" dirty="0"/>
              <a:t>Where on the airport does the project take place?</a:t>
            </a:r>
          </a:p>
          <a:p>
            <a:r>
              <a:rPr lang="en-US" dirty="0"/>
              <a:t>If amendment explain why additional funds/scope of service are changing.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5936" y="382262"/>
            <a:ext cx="1219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Airport Logo Here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16864" y="210128"/>
            <a:ext cx="8915400" cy="990600"/>
          </a:xfrm>
        </p:spPr>
        <p:txBody>
          <a:bodyPr>
            <a:normAutofit/>
          </a:bodyPr>
          <a:lstStyle/>
          <a:p>
            <a:r>
              <a:rPr lang="en-US" dirty="0"/>
              <a:t>Project Title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9D8A86-5B43-474D-826A-F5CFD816A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B8CE5A3-9F06-4972-BDC5-6CE46525A5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68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7BB6D3-430B-4E88-A772-0F0E80F5A54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524000"/>
            <a:ext cx="4572000" cy="48952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3469DC-F838-446E-8A63-65A210D47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Cost Estimate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39C7415-A3C3-456D-9BED-511D5226FD3B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63804780"/>
              </p:ext>
            </p:extLst>
          </p:nvPr>
        </p:nvGraphicFramePr>
        <p:xfrm>
          <a:off x="1219200" y="1816662"/>
          <a:ext cx="9350924" cy="332553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6688903">
                  <a:extLst>
                    <a:ext uri="{9D8B030D-6E8A-4147-A177-3AD203B41FA5}">
                      <a16:colId xmlns:a16="http://schemas.microsoft.com/office/drawing/2014/main" val="126587857"/>
                    </a:ext>
                  </a:extLst>
                </a:gridCol>
                <a:gridCol w="2662021">
                  <a:extLst>
                    <a:ext uri="{9D8B030D-6E8A-4147-A177-3AD203B41FA5}">
                      <a16:colId xmlns:a16="http://schemas.microsoft.com/office/drawing/2014/main" val="2796716769"/>
                    </a:ext>
                  </a:extLst>
                </a:gridCol>
              </a:tblGrid>
              <a:tr h="6200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TOTAL COST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6488580"/>
                  </a:ext>
                </a:extLst>
              </a:tr>
              <a:tr h="956695"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 </a:t>
                      </a:r>
                      <a:r>
                        <a:rPr kumimoji="0"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2800" dirty="0"/>
                        <a:t>Engineering Design]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  100,000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804442"/>
                  </a:ext>
                </a:extLst>
              </a:tr>
              <a:tr h="1098428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Other Items like sponsor advertisement reimbursement, etc.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    250.00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853054"/>
                  </a:ext>
                </a:extLst>
              </a:tr>
              <a:tr h="650335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   100,250.00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67642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03F4DB7-FF2D-4837-81E1-A3B6D237B738}"/>
              </a:ext>
            </a:extLst>
          </p:cNvPr>
          <p:cNvSpPr txBox="1"/>
          <p:nvPr/>
        </p:nvSpPr>
        <p:spPr>
          <a:xfrm>
            <a:off x="2898648" y="52946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Note:</a:t>
            </a:r>
            <a:r>
              <a:rPr lang="en-US" dirty="0"/>
              <a:t> Per FAA SOP 11.00, given AIP money is planned, an Independent Fee Estimate was completed, validating proposed fees are fair and reasonable.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42B2E-A9A7-4349-A95D-EEB7498D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B8CE5A3-9F06-4972-BDC5-6CE46525A550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F5CF65-C027-4B5D-A4B0-0C50D09D54C2}"/>
              </a:ext>
            </a:extLst>
          </p:cNvPr>
          <p:cNvSpPr txBox="1"/>
          <p:nvPr/>
        </p:nvSpPr>
        <p:spPr>
          <a:xfrm>
            <a:off x="10155936" y="382262"/>
            <a:ext cx="1219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Airport Logo Here</a:t>
            </a:r>
          </a:p>
        </p:txBody>
      </p:sp>
    </p:spTree>
    <p:extLst>
      <p:ext uri="{BB962C8B-B14F-4D97-AF65-F5344CB8AC3E}">
        <p14:creationId xmlns:p14="http://schemas.microsoft.com/office/powerpoint/2010/main" val="4160058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BA0F36-98E5-44FE-A6C7-AD7B0FCD1E2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524000"/>
            <a:ext cx="4572000" cy="4895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291" y="228599"/>
            <a:ext cx="6473952" cy="990600"/>
          </a:xfrm>
        </p:spPr>
        <p:txBody>
          <a:bodyPr>
            <a:normAutofit/>
          </a:bodyPr>
          <a:lstStyle/>
          <a:p>
            <a:r>
              <a:rPr lang="en-US" dirty="0"/>
              <a:t>Project Schedule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64582553"/>
              </p:ext>
            </p:extLst>
          </p:nvPr>
        </p:nvGraphicFramePr>
        <p:xfrm>
          <a:off x="1600200" y="2517743"/>
          <a:ext cx="9377924" cy="3340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9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7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8002"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 dirty="0">
                          <a:effectLst/>
                        </a:rPr>
                        <a:t>Task 1-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4" marR="8264" marT="82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Month X, XXXX PSR/TAC Review/Approval 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4" marR="8264" marT="82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002"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 dirty="0">
                          <a:effectLst/>
                        </a:rPr>
                        <a:t>Task 2-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4" marR="8264" marT="826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Month X, XXXX Grant Execution Completion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4" marR="8264" marT="826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002"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 dirty="0">
                          <a:effectLst/>
                        </a:rPr>
                        <a:t>Task 3-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4" marR="8264" marT="82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Month X, XXXX Design Kickoff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4" marR="8264" marT="82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002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2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Task 4-</a:t>
                      </a:r>
                    </a:p>
                  </a:txBody>
                  <a:tcPr marL="8264" marR="8264" marT="826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2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 X, XXXX Design Completion</a:t>
                      </a:r>
                    </a:p>
                  </a:txBody>
                  <a:tcPr marL="8264" marR="8264" marT="826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002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2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Task 5-</a:t>
                      </a:r>
                    </a:p>
                  </a:txBody>
                  <a:tcPr marL="8264" marR="8264" marT="82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2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 X, XXXX Grant Closeout</a:t>
                      </a:r>
                    </a:p>
                  </a:txBody>
                  <a:tcPr marL="8264" marR="8264" marT="826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145557" y="344269"/>
            <a:ext cx="1219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Airport Logo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E5FED0-7D8E-4F1F-8E3F-800774E51D12}"/>
              </a:ext>
            </a:extLst>
          </p:cNvPr>
          <p:cNvSpPr txBox="1"/>
          <p:nvPr/>
        </p:nvSpPr>
        <p:spPr>
          <a:xfrm>
            <a:off x="2895600" y="16002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project milestone schedule in line with applicable dates: </a:t>
            </a:r>
            <a:r>
              <a:rPr lang="en-US" dirty="0">
                <a:hlinkClick r:id="rId4"/>
              </a:rPr>
              <a:t>https://www.tn.gov/tdot/aeronautics/planning.html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3447F-FCA1-4CAC-A90D-5DBE713E8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B8CE5A3-9F06-4972-BDC5-6CE46525A5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9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1622"/>
            <a:ext cx="7083552" cy="990600"/>
          </a:xfrm>
        </p:spPr>
        <p:txBody>
          <a:bodyPr>
            <a:normAutofit/>
          </a:bodyPr>
          <a:lstStyle/>
          <a:p>
            <a:r>
              <a:rPr lang="en-US" dirty="0"/>
              <a:t>Financial Breakdown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77351994"/>
              </p:ext>
            </p:extLst>
          </p:nvPr>
        </p:nvGraphicFramePr>
        <p:xfrm>
          <a:off x="1066799" y="2312510"/>
          <a:ext cx="10291823" cy="3326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23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7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157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Federal NPE Funds (0%):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2"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57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State Funds (0%):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2"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57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Local Funds (0%):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2" algn="l" fontAlgn="b"/>
                      <a:r>
                        <a:rPr lang="en-US" sz="2800" b="1" u="none" strike="noStrike" dirty="0">
                          <a:effectLst/>
                          <a:latin typeface="+mj-lt"/>
                        </a:rPr>
                        <a:t>$0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157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Requested Amount: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2"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39423" y="369864"/>
            <a:ext cx="1219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Airport Logo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A285AB-58A7-4E2E-969B-6E441DB40695}"/>
              </a:ext>
            </a:extLst>
          </p:cNvPr>
          <p:cNvSpPr txBox="1"/>
          <p:nvPr/>
        </p:nvSpPr>
        <p:spPr>
          <a:xfrm>
            <a:off x="8153400" y="1604107"/>
            <a:ext cx="37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Delete this after completing: Please round total to nearest $100, then split federal, state, and local.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62798E-B26D-46FF-8CEE-093987140E0B}"/>
              </a:ext>
            </a:extLst>
          </p:cNvPr>
          <p:cNvSpPr txBox="1"/>
          <p:nvPr/>
        </p:nvSpPr>
        <p:spPr>
          <a:xfrm>
            <a:off x="3200400" y="56388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All funding requests to be rounded to nearest $100.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E8A840-A714-48E4-92E3-36B0EE04E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B8CE5A3-9F06-4972-BDC5-6CE46525A5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655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1400</TotalTime>
  <Words>697</Words>
  <Application>Microsoft Office PowerPoint</Application>
  <PresentationFormat>Widescreen</PresentationFormat>
  <Paragraphs>112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Times New Roman</vt:lpstr>
      <vt:lpstr>Tw Cen MT</vt:lpstr>
      <vt:lpstr>Wingdings</vt:lpstr>
      <vt:lpstr>Wingdings 2</vt:lpstr>
      <vt:lpstr>Median</vt:lpstr>
      <vt:lpstr>AIRPORT NAME</vt:lpstr>
      <vt:lpstr>Project Scope</vt:lpstr>
      <vt:lpstr>Project Title </vt:lpstr>
      <vt:lpstr>Engineering Cost Estimate</vt:lpstr>
      <vt:lpstr>Project Schedule </vt:lpstr>
      <vt:lpstr>Financial Breakdown </vt:lpstr>
    </vt:vector>
  </TitlesOfParts>
  <Company>TDOT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TDOT</dc:creator>
  <cp:lastModifiedBy>Adam Guy</cp:lastModifiedBy>
  <cp:revision>108</cp:revision>
  <cp:lastPrinted>2013-08-22T23:53:41Z</cp:lastPrinted>
  <dcterms:created xsi:type="dcterms:W3CDTF">2013-07-22T16:15:00Z</dcterms:created>
  <dcterms:modified xsi:type="dcterms:W3CDTF">2024-05-31T21:53:06Z</dcterms:modified>
  <cp:contentStatus/>
</cp:coreProperties>
</file>