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85" r:id="rId2"/>
    <p:sldId id="373" r:id="rId3"/>
    <p:sldId id="374" r:id="rId4"/>
    <p:sldId id="375" r:id="rId5"/>
    <p:sldId id="376" r:id="rId6"/>
    <p:sldId id="377" r:id="rId7"/>
    <p:sldId id="313" r:id="rId8"/>
    <p:sldId id="288" r:id="rId9"/>
    <p:sldId id="289" r:id="rId10"/>
    <p:sldId id="290" r:id="rId11"/>
    <p:sldId id="291" r:id="rId12"/>
    <p:sldId id="292" r:id="rId13"/>
    <p:sldId id="293" r:id="rId14"/>
    <p:sldId id="295" r:id="rId15"/>
    <p:sldId id="368" r:id="rId16"/>
    <p:sldId id="296" r:id="rId17"/>
    <p:sldId id="299" r:id="rId18"/>
    <p:sldId id="300" r:id="rId19"/>
    <p:sldId id="301" r:id="rId20"/>
    <p:sldId id="302" r:id="rId21"/>
    <p:sldId id="303" r:id="rId22"/>
    <p:sldId id="304" r:id="rId23"/>
    <p:sldId id="305" r:id="rId24"/>
    <p:sldId id="306" r:id="rId25"/>
    <p:sldId id="308" r:id="rId26"/>
    <p:sldId id="310" r:id="rId27"/>
    <p:sldId id="312" r:id="rId28"/>
    <p:sldId id="353" r:id="rId29"/>
    <p:sldId id="314" r:id="rId30"/>
    <p:sldId id="356" r:id="rId31"/>
    <p:sldId id="315" r:id="rId32"/>
    <p:sldId id="316" r:id="rId33"/>
    <p:sldId id="317" r:id="rId34"/>
    <p:sldId id="318" r:id="rId35"/>
    <p:sldId id="319" r:id="rId36"/>
    <p:sldId id="321" r:id="rId37"/>
    <p:sldId id="322" r:id="rId38"/>
    <p:sldId id="323" r:id="rId39"/>
    <p:sldId id="365" r:id="rId40"/>
    <p:sldId id="324" r:id="rId41"/>
    <p:sldId id="325" r:id="rId42"/>
    <p:sldId id="366" r:id="rId43"/>
    <p:sldId id="327" r:id="rId44"/>
    <p:sldId id="328" r:id="rId45"/>
    <p:sldId id="329" r:id="rId46"/>
    <p:sldId id="367" r:id="rId47"/>
    <p:sldId id="331" r:id="rId48"/>
    <p:sldId id="352" r:id="rId49"/>
    <p:sldId id="371" r:id="rId50"/>
    <p:sldId id="372" r:id="rId51"/>
    <p:sldId id="333" r:id="rId52"/>
    <p:sldId id="334" r:id="rId53"/>
    <p:sldId id="357" r:id="rId54"/>
    <p:sldId id="358" r:id="rId55"/>
    <p:sldId id="336" r:id="rId56"/>
    <p:sldId id="337" r:id="rId57"/>
    <p:sldId id="338" r:id="rId58"/>
    <p:sldId id="339" r:id="rId59"/>
    <p:sldId id="340" r:id="rId60"/>
    <p:sldId id="341" r:id="rId61"/>
    <p:sldId id="359" r:id="rId62"/>
    <p:sldId id="343" r:id="rId63"/>
    <p:sldId id="344" r:id="rId64"/>
    <p:sldId id="342" r:id="rId65"/>
    <p:sldId id="360" r:id="rId66"/>
    <p:sldId id="379" r:id="rId67"/>
    <p:sldId id="364" r:id="rId68"/>
    <p:sldId id="380" r:id="rId69"/>
    <p:sldId id="348" r:id="rId70"/>
    <p:sldId id="347" r:id="rId71"/>
    <p:sldId id="363"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26"/>
      </p:cViewPr>
      <p:guideLst>
        <p:guide orient="horz" pos="2160"/>
        <p:guide pos="2880"/>
      </p:guideLst>
    </p:cSldViewPr>
  </p:slideViewPr>
  <p:notesTextViewPr>
    <p:cViewPr>
      <p:scale>
        <a:sx n="1" d="1"/>
        <a:sy n="1" d="1"/>
      </p:scale>
      <p:origin x="0" y="0"/>
    </p:cViewPr>
  </p:notesTextViewPr>
  <p:sorterViewPr>
    <p:cViewPr>
      <p:scale>
        <a:sx n="200" d="100"/>
        <a:sy n="200" d="100"/>
      </p:scale>
      <p:origin x="0" y="19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CC7FD5-9D17-4455-AC89-6659050E32B0}" type="datetimeFigureOut">
              <a:rPr lang="en-US" smtClean="0"/>
              <a:t>7/27/2023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CAFB69-B4B4-463D-A8B6-F12BD0915A54}" type="slidenum">
              <a:rPr lang="en-US" smtClean="0"/>
              <a:t>‹#›</a:t>
            </a:fld>
            <a:endParaRPr lang="en-US"/>
          </a:p>
        </p:txBody>
      </p:sp>
    </p:spTree>
    <p:extLst>
      <p:ext uri="{BB962C8B-B14F-4D97-AF65-F5344CB8AC3E}">
        <p14:creationId xmlns:p14="http://schemas.microsoft.com/office/powerpoint/2010/main" val="66447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03700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6208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845653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42592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9658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03838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E69A27F7-30CF-4AAC-8E5E-60961B13C0AA}" type="slidenum">
              <a:rPr lang="en-US" altLang="en-US" smtClean="0"/>
              <a:pPr>
                <a:spcBef>
                  <a:spcPct val="0"/>
                </a:spcBef>
              </a:pPr>
              <a:t>39</a:t>
            </a:fld>
            <a:endParaRPr lang="en-US" altLang="en-US"/>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4258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93302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92434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34D3FEC-B3BA-4535-94F0-D24E08235BEB}" type="slidenum">
              <a:rPr lang="en-US" altLang="en-US" smtClean="0"/>
              <a:pPr>
                <a:spcBef>
                  <a:spcPct val="0"/>
                </a:spcBef>
              </a:pPr>
              <a:t>42</a:t>
            </a:fld>
            <a:endParaRPr lang="en-US" alt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273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76083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690752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46302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5132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3CB1A7A8-958F-4824-8C71-1704E3720ADC}" type="slidenum">
              <a:rPr lang="en-US" altLang="en-US" smtClean="0"/>
              <a:pPr>
                <a:spcBef>
                  <a:spcPct val="0"/>
                </a:spcBef>
              </a:pPr>
              <a:t>46</a:t>
            </a:fld>
            <a:endParaRPr lang="en-US" altLang="en-US"/>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18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88182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7151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992835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2C3C45C-48BF-46C9-A5FC-DB01A8D7CCF4}" type="slidenum">
              <a:rPr lang="en-US" altLang="en-US" smtClean="0"/>
              <a:pPr>
                <a:spcBef>
                  <a:spcPct val="0"/>
                </a:spcBef>
              </a:pPr>
              <a:t>53</a:t>
            </a:fld>
            <a:endParaRPr lang="en-US" altLang="en-US"/>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840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22C3C45C-48BF-46C9-A5FC-DB01A8D7CCF4}" type="slidenum">
              <a:rPr lang="en-US" altLang="en-US" smtClean="0"/>
              <a:pPr>
                <a:spcBef>
                  <a:spcPct val="0"/>
                </a:spcBef>
              </a:pPr>
              <a:t>54</a:t>
            </a:fld>
            <a:endParaRPr lang="en-US" altLang="en-US"/>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209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4096773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54020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3028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698999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755932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926291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83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DE998BF0-FA88-4CA4-9280-784D26309C14}" type="slidenum">
              <a:rPr lang="en-US" altLang="en-US" smtClean="0"/>
              <a:pPr>
                <a:spcBef>
                  <a:spcPct val="0"/>
                </a:spcBef>
              </a:pPr>
              <a:t>61</a:t>
            </a:fld>
            <a:endParaRPr lang="en-US" altLang="en-US"/>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5570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71297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486262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67641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96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BB68FD8A-3D28-464F-84AC-175EEF8F4928}" type="slidenum">
              <a:rPr lang="en-US" altLang="en-US" smtClean="0"/>
              <a:pPr>
                <a:spcBef>
                  <a:spcPct val="0"/>
                </a:spcBef>
              </a:pPr>
              <a:t>65</a:t>
            </a:fld>
            <a:endParaRPr lang="en-US" altLang="en-US"/>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502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1003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1CC287E4-74F1-476D-A026-609BCADBECCC}" type="slidenum">
              <a:rPr lang="en-US" altLang="en-US" smtClean="0"/>
              <a:pPr>
                <a:spcBef>
                  <a:spcPct val="0"/>
                </a:spcBef>
              </a:pPr>
              <a:t>66</a:t>
            </a:fld>
            <a:endParaRPr lang="en-US" altLang="en-US"/>
          </a:p>
        </p:txBody>
      </p:sp>
      <p:sp>
        <p:nvSpPr>
          <p:cNvPr id="100356" name="Rectangle 2"/>
          <p:cNvSpPr>
            <a:spLocks noGrp="1" noRot="1" noChangeAspect="1" noChangeArrowheads="1" noTextEdit="1"/>
          </p:cNvSpPr>
          <p:nvPr>
            <p:ph type="sldImg"/>
          </p:nvPr>
        </p:nvSpPr>
        <p:spPr>
          <a:ln/>
        </p:spPr>
      </p:sp>
      <p:sp>
        <p:nvSpPr>
          <p:cNvPr id="100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215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102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64406962-A883-4DEF-B077-66D7CC5065A9}" type="slidenum">
              <a:rPr lang="en-US" altLang="en-US" smtClean="0"/>
              <a:pPr>
                <a:spcBef>
                  <a:spcPct val="0"/>
                </a:spcBef>
              </a:pPr>
              <a:t>67</a:t>
            </a:fld>
            <a:endParaRPr lang="en-US" altLang="en-US"/>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099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7D6C004E-AD22-463B-923C-8B4B5FD1FCBE}" type="slidenum">
              <a:rPr lang="en-US" altLang="en-US" smtClean="0"/>
              <a:pPr>
                <a:spcBef>
                  <a:spcPct val="0"/>
                </a:spcBef>
              </a:pPr>
              <a:t>4</a:t>
            </a:fld>
            <a:endParaRPr lang="en-US" altLang="en-US"/>
          </a:p>
        </p:txBody>
      </p:sp>
      <p:sp>
        <p:nvSpPr>
          <p:cNvPr id="23556" name="Rectangle 2"/>
          <p:cNvSpPr>
            <a:spLocks noGrp="1" noRot="1" noChangeAspect="1" noChangeArrowheads="1" noTextEdit="1"/>
          </p:cNvSpPr>
          <p:nvPr>
            <p:ph type="sldImg"/>
          </p:nvPr>
        </p:nvSpPr>
        <p:spPr>
          <a:solidFill>
            <a:srgbClr val="FFFFFF"/>
          </a:solidFill>
          <a:ln/>
        </p:spPr>
      </p:sp>
      <p:sp>
        <p:nvSpPr>
          <p:cNvPr id="2355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70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04818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32004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884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58016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r>
              <a:rPr lang="en-US" altLang="en-US"/>
              <a:t>TBI  March 2012</a:t>
            </a:r>
          </a:p>
        </p:txBody>
      </p:sp>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spcBef>
                <a:spcPct val="0"/>
              </a:spcBef>
            </a:pPr>
            <a:fld id="{AD5EBF02-A38D-456E-8E05-9C93378D90D8}" type="slidenum">
              <a:rPr lang="en-US" altLang="en-US" smtClean="0"/>
              <a:pPr>
                <a:spcBef>
                  <a:spcPct val="0"/>
                </a:spcBef>
              </a:pPr>
              <a:t>30</a:t>
            </a:fld>
            <a:endParaRPr lang="en-US" altLang="en-US"/>
          </a:p>
        </p:txBody>
      </p:sp>
      <p:sp>
        <p:nvSpPr>
          <p:cNvPr id="33796" name="Rectangle 2"/>
          <p:cNvSpPr>
            <a:spLocks noGrp="1" noRot="1" noChangeAspect="1" noChangeArrowheads="1" noTextEdit="1"/>
          </p:cNvSpPr>
          <p:nvPr>
            <p:ph type="sldImg"/>
          </p:nvPr>
        </p:nvSpPr>
        <p:spPr>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23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26"/>
          <p:cNvSpPr>
            <a:spLocks noGrp="1" noRot="1" noChangeAspect="1" noChangeArrowheads="1" noTextEdit="1"/>
          </p:cNvSpPr>
          <p:nvPr>
            <p:ph type="sldImg"/>
          </p:nvPr>
        </p:nvSpPr>
        <p:spPr>
          <a:ln/>
        </p:spPr>
      </p:sp>
      <p:sp>
        <p:nvSpPr>
          <p:cNvPr id="512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47299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388154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253917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71022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83715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877629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r>
              <a:rPr lang="en-US"/>
              <a:t>TBI – February 2015</a:t>
            </a:r>
          </a:p>
        </p:txBody>
      </p:sp>
      <p:sp>
        <p:nvSpPr>
          <p:cNvPr id="7" name="Rectangle 1038"/>
          <p:cNvSpPr>
            <a:spLocks noGrp="1" noChangeArrowheads="1"/>
          </p:cNvSpPr>
          <p:nvPr>
            <p:ph type="sldNum" sz="quarter" idx="12"/>
          </p:nvPr>
        </p:nvSpPr>
        <p:spPr>
          <a:ln/>
        </p:spPr>
        <p:txBody>
          <a:bodyPr/>
          <a:lstStyle>
            <a:lvl1pPr>
              <a:defRPr/>
            </a:lvl1pPr>
          </a:lstStyle>
          <a:p>
            <a:pPr>
              <a:defRPr/>
            </a:pPr>
            <a:fld id="{618DF613-AC84-4924-AE13-F49E69E0CB9D}" type="slidenum">
              <a:rPr lang="en-US"/>
              <a:pPr>
                <a:defRPr/>
              </a:pPr>
              <a:t>‹#›</a:t>
            </a:fld>
            <a:endParaRPr lang="en-US"/>
          </a:p>
        </p:txBody>
      </p:sp>
    </p:spTree>
    <p:extLst>
      <p:ext uri="{BB962C8B-B14F-4D97-AF65-F5344CB8AC3E}">
        <p14:creationId xmlns:p14="http://schemas.microsoft.com/office/powerpoint/2010/main" val="187083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068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3977F-B293-4472-A82D-2641570051C3}" type="datetimeFigureOut">
              <a:rPr lang="en-US" smtClean="0"/>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396015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1283693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3977F-B293-4472-A82D-2641570051C3}" type="datetimeFigureOut">
              <a:rPr lang="en-US" smtClean="0"/>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248742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3977F-B293-4472-A82D-2641570051C3}" type="datetimeFigureOut">
              <a:rPr lang="en-US" smtClean="0"/>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1173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3977F-B293-4472-A82D-2641570051C3}" type="datetimeFigureOut">
              <a:rPr lang="en-US" smtClean="0"/>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151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236686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83977F-B293-4472-A82D-2641570051C3}" type="datetimeFigureOut">
              <a:rPr lang="en-US" smtClean="0"/>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F2E7B-DA22-4F93-952A-1C22AB96C887}" type="slidenum">
              <a:rPr lang="en-US" smtClean="0"/>
              <a:t>‹#›</a:t>
            </a:fld>
            <a:endParaRPr lang="en-US"/>
          </a:p>
        </p:txBody>
      </p:sp>
    </p:spTree>
    <p:extLst>
      <p:ext uri="{BB962C8B-B14F-4D97-AF65-F5344CB8AC3E}">
        <p14:creationId xmlns:p14="http://schemas.microsoft.com/office/powerpoint/2010/main" val="426995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3977F-B293-4472-A82D-2641570051C3}" type="datetimeFigureOut">
              <a:rPr lang="en-US" smtClean="0"/>
              <a:t>7/27/2023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F2E7B-DA22-4F93-952A-1C22AB96C887}" type="slidenum">
              <a:rPr lang="en-US" smtClean="0"/>
              <a:t>‹#›</a:t>
            </a:fld>
            <a:endParaRPr lang="en-US"/>
          </a:p>
        </p:txBody>
      </p:sp>
    </p:spTree>
    <p:extLst>
      <p:ext uri="{BB962C8B-B14F-4D97-AF65-F5344CB8AC3E}">
        <p14:creationId xmlns:p14="http://schemas.microsoft.com/office/powerpoint/2010/main" val="3511274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tn.gov/tbi/law-enforcement-resources/law-enforcement-resources0/forensic-services/dna-law--submissions---tbi-contact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TBI.CODIS@tn.gov"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26"/>
          <p:cNvSpPr>
            <a:spLocks noChangeArrowheads="1"/>
          </p:cNvSpPr>
          <p:nvPr/>
        </p:nvSpPr>
        <p:spPr bwMode="auto">
          <a:xfrm>
            <a:off x="685800" y="1211996"/>
            <a:ext cx="7772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2400">
                <a:solidFill>
                  <a:schemeClr val="tx1"/>
                </a:solidFill>
                <a:latin typeface="Times New Roman" charset="0"/>
              </a:defRPr>
            </a:lvl1pPr>
            <a:lvl2pPr>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defRPr/>
            </a:pPr>
            <a:r>
              <a:rPr lang="en-US" altLang="en-US" sz="5400" b="1" dirty="0">
                <a:solidFill>
                  <a:schemeClr val="bg1"/>
                </a:solidFill>
                <a:effectLst>
                  <a:outerShdw blurRad="38100" dist="38100" dir="2700000" algn="tl">
                    <a:srgbClr val="000000"/>
                  </a:outerShdw>
                </a:effectLst>
                <a:latin typeface="Arial Black" pitchFamily="34" charset="0"/>
              </a:rPr>
              <a:t>Convicted Offender</a:t>
            </a:r>
          </a:p>
        </p:txBody>
      </p:sp>
      <p:sp>
        <p:nvSpPr>
          <p:cNvPr id="9" name="Rectangle 1027"/>
          <p:cNvSpPr>
            <a:spLocks noChangeArrowheads="1"/>
          </p:cNvSpPr>
          <p:nvPr/>
        </p:nvSpPr>
        <p:spPr bwMode="auto">
          <a:xfrm>
            <a:off x="1371600" y="2648813"/>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lgn="ctr">
              <a:spcBef>
                <a:spcPct val="20000"/>
              </a:spcBef>
              <a:defRPr/>
            </a:pPr>
            <a:r>
              <a:rPr lang="en-US" altLang="en-US" sz="3200" b="1" dirty="0">
                <a:solidFill>
                  <a:srgbClr val="FFFF00"/>
                </a:solidFill>
                <a:effectLst>
                  <a:outerShdw blurRad="38100" dist="38100" dir="2700000" algn="tl">
                    <a:srgbClr val="000000"/>
                  </a:outerShdw>
                </a:effectLst>
                <a:latin typeface="Arial Black" pitchFamily="34" charset="0"/>
              </a:rPr>
              <a:t>DNA Collection:  </a:t>
            </a:r>
          </a:p>
          <a:p>
            <a:pPr algn="ctr">
              <a:spcBef>
                <a:spcPct val="20000"/>
              </a:spcBef>
              <a:defRPr/>
            </a:pPr>
            <a:r>
              <a:rPr lang="en-US" altLang="en-US" sz="3200" b="1" dirty="0">
                <a:solidFill>
                  <a:srgbClr val="FFFF00"/>
                </a:solidFill>
                <a:effectLst>
                  <a:outerShdw blurRad="38100" dist="38100" dir="2700000" algn="tl">
                    <a:srgbClr val="000000"/>
                  </a:outerShdw>
                </a:effectLst>
                <a:latin typeface="Arial Black" pitchFamily="34" charset="0"/>
              </a:rPr>
              <a:t>An Overview</a:t>
            </a:r>
          </a:p>
        </p:txBody>
      </p:sp>
      <p:pic>
        <p:nvPicPr>
          <p:cNvPr id="5" name="Picture 2" descr="CODIS: Combined DNA Index Syste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8157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BI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5048250"/>
            <a:ext cx="1646504"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79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18706" cy="539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956316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430" y="228600"/>
            <a:ext cx="765814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5000" y="3497997"/>
            <a:ext cx="2247900" cy="461665"/>
          </a:xfrm>
          <a:prstGeom prst="rect">
            <a:avLst/>
          </a:prstGeom>
          <a:noFill/>
        </p:spPr>
        <p:txBody>
          <a:bodyPr wrap="square" rtlCol="0">
            <a:spAutoFit/>
          </a:bodyPr>
          <a:lstStyle/>
          <a:p>
            <a:r>
              <a:rPr lang="en-US" dirty="0">
                <a:solidFill>
                  <a:srgbClr val="FF0000"/>
                </a:solidFill>
              </a:rPr>
              <a:t>DNAcheck2014</a:t>
            </a:r>
          </a:p>
        </p:txBody>
      </p:sp>
      <p:sp>
        <p:nvSpPr>
          <p:cNvPr id="5" name="TextBox 4"/>
          <p:cNvSpPr txBox="1"/>
          <p:nvPr/>
        </p:nvSpPr>
        <p:spPr>
          <a:xfrm>
            <a:off x="5734050" y="3913496"/>
            <a:ext cx="2228850" cy="461665"/>
          </a:xfrm>
          <a:prstGeom prst="rect">
            <a:avLst/>
          </a:prstGeom>
          <a:noFill/>
        </p:spPr>
        <p:txBody>
          <a:bodyPr wrap="square" rtlCol="0">
            <a:spAutoFit/>
          </a:bodyPr>
          <a:lstStyle/>
          <a:p>
            <a:r>
              <a:rPr lang="en-US" dirty="0">
                <a:solidFill>
                  <a:srgbClr val="FF0000"/>
                </a:solidFill>
              </a:rPr>
              <a:t>CODIS@901!</a:t>
            </a:r>
          </a:p>
        </p:txBody>
      </p:sp>
      <p:pic>
        <p:nvPicPr>
          <p:cNvPr id="2" name="Picture 1"/>
          <p:cNvPicPr>
            <a:picLocks noChangeAspect="1"/>
          </p:cNvPicPr>
          <p:nvPr/>
        </p:nvPicPr>
        <p:blipFill>
          <a:blip r:embed="rId3"/>
          <a:stretch>
            <a:fillRect/>
          </a:stretch>
        </p:blipFill>
        <p:spPr>
          <a:xfrm>
            <a:off x="8305800" y="6008132"/>
            <a:ext cx="597460" cy="573074"/>
          </a:xfrm>
          <a:prstGeom prst="rect">
            <a:avLst/>
          </a:prstGeom>
        </p:spPr>
      </p:pic>
    </p:spTree>
    <p:extLst>
      <p:ext uri="{BB962C8B-B14F-4D97-AF65-F5344CB8AC3E}">
        <p14:creationId xmlns:p14="http://schemas.microsoft.com/office/powerpoint/2010/main" val="292698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10600" cy="425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83821" y="6019800"/>
            <a:ext cx="597460" cy="573074"/>
          </a:xfrm>
          <a:prstGeom prst="rect">
            <a:avLst/>
          </a:prstGeom>
        </p:spPr>
      </p:pic>
    </p:spTree>
    <p:extLst>
      <p:ext uri="{BB962C8B-B14F-4D97-AF65-F5344CB8AC3E}">
        <p14:creationId xmlns:p14="http://schemas.microsoft.com/office/powerpoint/2010/main" val="167164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417" y="1475096"/>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a:t>
            </a:r>
          </a:p>
        </p:txBody>
      </p:sp>
      <p:sp>
        <p:nvSpPr>
          <p:cNvPr id="6" name="Rectangle 5"/>
          <p:cNvSpPr/>
          <p:nvPr/>
        </p:nvSpPr>
        <p:spPr>
          <a:xfrm>
            <a:off x="288417" y="2514600"/>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a:t>
            </a:r>
          </a:p>
        </p:txBody>
      </p:sp>
      <p:sp>
        <p:nvSpPr>
          <p:cNvPr id="7" name="Rectangle 6"/>
          <p:cNvSpPr/>
          <p:nvPr/>
        </p:nvSpPr>
        <p:spPr>
          <a:xfrm>
            <a:off x="288417" y="3581400"/>
            <a:ext cx="497253"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3</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942003" cy="400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0754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215" y="1143000"/>
            <a:ext cx="7086600" cy="485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3"/>
          <p:cNvSpPr/>
          <p:nvPr/>
        </p:nvSpPr>
        <p:spPr>
          <a:xfrm>
            <a:off x="5029200" y="5105400"/>
            <a:ext cx="990600" cy="381000"/>
          </a:xfrm>
          <a:prstGeom prst="leftArrow">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pic>
        <p:nvPicPr>
          <p:cNvPr id="2" name="Picture 1"/>
          <p:cNvPicPr>
            <a:picLocks noChangeAspect="1"/>
          </p:cNvPicPr>
          <p:nvPr/>
        </p:nvPicPr>
        <p:blipFill>
          <a:blip r:embed="rId3"/>
          <a:stretch>
            <a:fillRect/>
          </a:stretch>
        </p:blipFill>
        <p:spPr>
          <a:xfrm>
            <a:off x="8305800" y="6096000"/>
            <a:ext cx="597460" cy="573074"/>
          </a:xfrm>
          <a:prstGeom prst="rect">
            <a:avLst/>
          </a:prstGeom>
        </p:spPr>
      </p:pic>
      <p:sp>
        <p:nvSpPr>
          <p:cNvPr id="3" name="Rectangle 2"/>
          <p:cNvSpPr/>
          <p:nvPr/>
        </p:nvSpPr>
        <p:spPr>
          <a:xfrm>
            <a:off x="774511" y="0"/>
            <a:ext cx="7467600" cy="1015663"/>
          </a:xfrm>
          <a:prstGeom prst="rect">
            <a:avLst/>
          </a:prstGeom>
        </p:spPr>
        <p:txBody>
          <a:bodyPr wrap="square">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If a match is found, you will be given the option to print a copy </a:t>
            </a:r>
          </a:p>
          <a:p>
            <a:pPr algn="ctr"/>
            <a:r>
              <a:rPr lang="en-US" sz="2000" dirty="0">
                <a:solidFill>
                  <a:schemeClr val="bg1"/>
                </a:solidFill>
                <a:latin typeface="Times New Roman" panose="02020603050405020304" pitchFamily="18" charset="0"/>
                <a:cs typeface="Times New Roman" panose="02020603050405020304" pitchFamily="18" charset="0"/>
              </a:rPr>
              <a:t>for the offender’s file to show that a sample has already been collected </a:t>
            </a:r>
          </a:p>
          <a:p>
            <a:pPr algn="ctr"/>
            <a:r>
              <a:rPr lang="en-US" sz="2000" dirty="0">
                <a:solidFill>
                  <a:schemeClr val="bg1"/>
                </a:solidFill>
                <a:latin typeface="Times New Roman" panose="02020603050405020304" pitchFamily="18" charset="0"/>
                <a:cs typeface="Times New Roman" panose="02020603050405020304" pitchFamily="18" charset="0"/>
              </a:rPr>
              <a:t>and no further collection is required.</a:t>
            </a:r>
          </a:p>
        </p:txBody>
      </p:sp>
    </p:spTree>
    <p:extLst>
      <p:ext uri="{BB962C8B-B14F-4D97-AF65-F5344CB8AC3E}">
        <p14:creationId xmlns:p14="http://schemas.microsoft.com/office/powerpoint/2010/main" val="8104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75" y="214650"/>
            <a:ext cx="7801063" cy="567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a:spLocks noChangeArrowheads="1"/>
          </p:cNvSpPr>
          <p:nvPr/>
        </p:nvSpPr>
        <p:spPr bwMode="auto">
          <a:xfrm>
            <a:off x="7405048" y="643162"/>
            <a:ext cx="422275" cy="838200"/>
          </a:xfrm>
          <a:prstGeom prst="upArrow">
            <a:avLst>
              <a:gd name="adj1" fmla="val 50000"/>
              <a:gd name="adj2" fmla="val 49982"/>
            </a:avLst>
          </a:prstGeom>
          <a:solidFill>
            <a:srgbClr val="FF0000"/>
          </a:solidFill>
          <a:ln w="9525" algn="ctr">
            <a:solidFill>
              <a:schemeClr val="tx1"/>
            </a:solidFill>
            <a:round/>
            <a:headEnd/>
            <a:tailEnd/>
          </a:ln>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7652" name="TextBox 5"/>
          <p:cNvSpPr txBox="1">
            <a:spLocks noChangeArrowheads="1"/>
          </p:cNvSpPr>
          <p:nvPr/>
        </p:nvSpPr>
        <p:spPr bwMode="auto">
          <a:xfrm>
            <a:off x="5711209" y="1670612"/>
            <a:ext cx="261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dirty="0">
                <a:solidFill>
                  <a:srgbClr val="FFFFFF"/>
                </a:solidFill>
              </a:rPr>
              <a:t>Use the browser’s print option or </a:t>
            </a:r>
            <a:r>
              <a:rPr lang="en-US" altLang="en-US" sz="2400" dirty="0" err="1">
                <a:solidFill>
                  <a:srgbClr val="FFFFFF"/>
                </a:solidFill>
              </a:rPr>
              <a:t>Ctrl+P</a:t>
            </a:r>
            <a:endParaRPr lang="en-US" altLang="en-US" sz="2400" dirty="0">
              <a:solidFill>
                <a:srgbClr val="FFFFFF"/>
              </a:solidFill>
            </a:endParaRPr>
          </a:p>
          <a:p>
            <a:pPr algn="ctr" eaLnBrk="1" hangingPunct="1">
              <a:spcBef>
                <a:spcPct val="0"/>
              </a:spcBef>
              <a:buFontTx/>
              <a:buNone/>
            </a:pPr>
            <a:r>
              <a:rPr lang="en-US" altLang="en-US" sz="2400" dirty="0">
                <a:solidFill>
                  <a:srgbClr val="FFFFFF"/>
                </a:solidFill>
              </a:rPr>
              <a:t>to print</a:t>
            </a:r>
          </a:p>
        </p:txBody>
      </p:sp>
      <p:pic>
        <p:nvPicPr>
          <p:cNvPr id="6" name="Picture 5"/>
          <p:cNvPicPr>
            <a:picLocks noChangeAspect="1"/>
          </p:cNvPicPr>
          <p:nvPr/>
        </p:nvPicPr>
        <p:blipFill>
          <a:blip r:embed="rId3"/>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3681454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 calcmode="lin" valueType="num">
                                      <p:cBhvr>
                                        <p:cTn id="9" dur="250" fill="hold"/>
                                        <p:tgtEl>
                                          <p:spTgt spid="5"/>
                                        </p:tgtEl>
                                        <p:attrNameLst>
                                          <p:attrName>style.rotation</p:attrName>
                                        </p:attrNameLst>
                                      </p:cBhvr>
                                      <p:tavLst>
                                        <p:tav tm="0">
                                          <p:val>
                                            <p:fltVal val="90"/>
                                          </p:val>
                                        </p:tav>
                                        <p:tav tm="100000">
                                          <p:val>
                                            <p:fltVal val="0"/>
                                          </p:val>
                                        </p:tav>
                                      </p:tavLst>
                                    </p:anim>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4953000" cy="648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59815"/>
            <a:ext cx="597460" cy="573074"/>
          </a:xfrm>
          <a:prstGeom prst="rect">
            <a:avLst/>
          </a:prstGeom>
        </p:spPr>
      </p:pic>
    </p:spTree>
    <p:extLst>
      <p:ext uri="{BB962C8B-B14F-4D97-AF65-F5344CB8AC3E}">
        <p14:creationId xmlns:p14="http://schemas.microsoft.com/office/powerpoint/2010/main" val="474376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028021"/>
            <a:ext cx="7696202" cy="485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5029200" y="5410200"/>
            <a:ext cx="914400" cy="304800"/>
          </a:xfrm>
          <a:prstGeom prst="lef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p:cNvSpPr txBox="1"/>
          <p:nvPr/>
        </p:nvSpPr>
        <p:spPr>
          <a:xfrm>
            <a:off x="1629423" y="6172200"/>
            <a:ext cx="6116851"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Select the record that matches the person you are searching</a:t>
            </a:r>
            <a:r>
              <a:rPr lang="en-US" dirty="0">
                <a:solidFill>
                  <a:srgbClr val="FFFFFF"/>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143000" y="115963"/>
            <a:ext cx="6629400" cy="646331"/>
          </a:xfrm>
          <a:prstGeom prst="rect">
            <a:avLst/>
          </a:prstGeom>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Some searches can result in multiple returns.  If that happens, you will see a grid appear at the bottom of the screen.</a:t>
            </a:r>
          </a:p>
        </p:txBody>
      </p:sp>
      <p:pic>
        <p:nvPicPr>
          <p:cNvPr id="5" name="Picture 4"/>
          <p:cNvPicPr>
            <a:picLocks noChangeAspect="1"/>
          </p:cNvPicPr>
          <p:nvPr/>
        </p:nvPicPr>
        <p:blipFill>
          <a:blip r:embed="rId3"/>
          <a:stretch>
            <a:fillRect/>
          </a:stretch>
        </p:blipFill>
        <p:spPr>
          <a:xfrm>
            <a:off x="8305801" y="6046403"/>
            <a:ext cx="597460" cy="573074"/>
          </a:xfrm>
          <a:prstGeom prst="rect">
            <a:avLst/>
          </a:prstGeom>
        </p:spPr>
      </p:pic>
    </p:spTree>
    <p:extLst>
      <p:ext uri="{BB962C8B-B14F-4D97-AF65-F5344CB8AC3E}">
        <p14:creationId xmlns:p14="http://schemas.microsoft.com/office/powerpoint/2010/main" val="21957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019108" cy="5489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797546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534399" cy="361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685800" y="1600200"/>
            <a:ext cx="445047" cy="566977"/>
          </a:xfrm>
          <a:prstGeom prst="rect">
            <a:avLst/>
          </a:prstGeom>
        </p:spPr>
      </p:pic>
      <p:pic>
        <p:nvPicPr>
          <p:cNvPr id="3" name="Picture 2"/>
          <p:cNvPicPr>
            <a:picLocks noChangeAspect="1"/>
          </p:cNvPicPr>
          <p:nvPr/>
        </p:nvPicPr>
        <p:blipFill>
          <a:blip r:embed="rId4"/>
          <a:stretch>
            <a:fillRect/>
          </a:stretch>
        </p:blipFill>
        <p:spPr>
          <a:xfrm>
            <a:off x="8255387" y="6019800"/>
            <a:ext cx="597460" cy="573074"/>
          </a:xfrm>
          <a:prstGeom prst="rect">
            <a:avLst/>
          </a:prstGeom>
        </p:spPr>
      </p:pic>
    </p:spTree>
    <p:extLst>
      <p:ext uri="{BB962C8B-B14F-4D97-AF65-F5344CB8AC3E}">
        <p14:creationId xmlns:p14="http://schemas.microsoft.com/office/powerpoint/2010/main" val="1320429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64356" y="2209800"/>
            <a:ext cx="80914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000" dirty="0">
                <a:solidFill>
                  <a:srgbClr val="FFFFFF"/>
                </a:solidFill>
              </a:rPr>
              <a:t>A </a:t>
            </a:r>
            <a:r>
              <a:rPr lang="en-US" altLang="en-US" sz="4000" b="1" i="1" dirty="0">
                <a:solidFill>
                  <a:srgbClr val="FFC000"/>
                </a:solidFill>
                <a:effectLst>
                  <a:outerShdw blurRad="38100" dist="38100" dir="2700000" algn="tl">
                    <a:srgbClr val="000000">
                      <a:alpha val="43137"/>
                    </a:srgbClr>
                  </a:outerShdw>
                </a:effectLst>
              </a:rPr>
              <a:t>Convicted Offender</a:t>
            </a:r>
            <a:r>
              <a:rPr lang="en-US" altLang="en-US" sz="4000" i="1" dirty="0">
                <a:solidFill>
                  <a:srgbClr val="FFC000"/>
                </a:solidFill>
                <a:effectLst>
                  <a:outerShdw blurRad="38100" dist="38100" dir="2700000" algn="tl">
                    <a:srgbClr val="000000">
                      <a:alpha val="43137"/>
                    </a:srgbClr>
                  </a:outerShdw>
                </a:effectLst>
              </a:rPr>
              <a:t> </a:t>
            </a:r>
            <a:r>
              <a:rPr lang="en-US" altLang="en-US" sz="4000" dirty="0">
                <a:solidFill>
                  <a:srgbClr val="FFFFFF"/>
                </a:solidFill>
              </a:rPr>
              <a:t>is </a:t>
            </a:r>
          </a:p>
          <a:p>
            <a:pPr algn="ctr" eaLnBrk="1" hangingPunct="1">
              <a:spcBef>
                <a:spcPct val="0"/>
              </a:spcBef>
              <a:buFontTx/>
              <a:buNone/>
            </a:pPr>
            <a:r>
              <a:rPr lang="en-US" altLang="en-US" sz="4000" dirty="0">
                <a:solidFill>
                  <a:srgbClr val="FFFFFF"/>
                </a:solidFill>
              </a:rPr>
              <a:t>anyone convicted of any felony </a:t>
            </a:r>
          </a:p>
          <a:p>
            <a:pPr algn="ctr" eaLnBrk="1" hangingPunct="1">
              <a:spcBef>
                <a:spcPct val="0"/>
              </a:spcBef>
              <a:buFontTx/>
              <a:buNone/>
            </a:pPr>
            <a:r>
              <a:rPr lang="en-US" altLang="en-US" sz="4000" dirty="0">
                <a:solidFill>
                  <a:srgbClr val="FFFFFF"/>
                </a:solidFill>
              </a:rPr>
              <a:t>from July 1, 1998 to today.</a:t>
            </a:r>
          </a:p>
          <a:p>
            <a:pPr algn="ctr" eaLnBrk="1" hangingPunct="1">
              <a:spcBef>
                <a:spcPct val="0"/>
              </a:spcBef>
              <a:buFontTx/>
              <a:buNone/>
            </a:pPr>
            <a:r>
              <a:rPr lang="en-US" altLang="en-US" sz="4000" dirty="0">
                <a:solidFill>
                  <a:srgbClr val="FFFFFF"/>
                </a:solidFill>
              </a:rPr>
              <a:t>(TCA Code 40-35-321)</a:t>
            </a:r>
          </a:p>
        </p:txBody>
      </p:sp>
      <p:sp>
        <p:nvSpPr>
          <p:cNvPr id="18435" name="Text Box 4"/>
          <p:cNvSpPr txBox="1">
            <a:spLocks noChangeArrowheads="1"/>
          </p:cNvSpPr>
          <p:nvPr/>
        </p:nvSpPr>
        <p:spPr bwMode="auto">
          <a:xfrm>
            <a:off x="1219200" y="685800"/>
            <a:ext cx="6781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800" b="1" dirty="0">
                <a:solidFill>
                  <a:srgbClr val="FFFF00"/>
                </a:solidFill>
                <a:effectLst>
                  <a:outerShdw blurRad="38100" dist="38100" dir="2700000" algn="tl">
                    <a:srgbClr val="000000">
                      <a:alpha val="43137"/>
                    </a:srgbClr>
                  </a:outerShdw>
                </a:effectLst>
              </a:rPr>
              <a:t>In CODIS Terms</a:t>
            </a:r>
          </a:p>
        </p:txBody>
      </p:sp>
      <p:pic>
        <p:nvPicPr>
          <p:cNvPr id="4" name="Picture 3"/>
          <p:cNvPicPr>
            <a:picLocks noChangeAspect="1"/>
          </p:cNvPicPr>
          <p:nvPr/>
        </p:nvPicPr>
        <p:blipFill>
          <a:blip r:embed="rId3"/>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216483195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63000" cy="3623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a:stretch>
            <a:fillRect/>
          </a:stretch>
        </p:blipFill>
        <p:spPr>
          <a:xfrm>
            <a:off x="685800" y="2802337"/>
            <a:ext cx="445047" cy="566977"/>
          </a:xfrm>
          <a:prstGeom prst="rect">
            <a:avLst/>
          </a:prstGeom>
        </p:spPr>
      </p:pic>
      <p:pic>
        <p:nvPicPr>
          <p:cNvPr id="3" name="Picture 2"/>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165773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34400" cy="261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Up Arrow 3"/>
          <p:cNvSpPr/>
          <p:nvPr/>
        </p:nvSpPr>
        <p:spPr>
          <a:xfrm>
            <a:off x="246017" y="3200400"/>
            <a:ext cx="3810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165540" y="6019800"/>
            <a:ext cx="597460" cy="573074"/>
          </a:xfrm>
          <a:prstGeom prst="rect">
            <a:avLst/>
          </a:prstGeom>
        </p:spPr>
      </p:pic>
    </p:spTree>
    <p:extLst>
      <p:ext uri="{BB962C8B-B14F-4D97-AF65-F5344CB8AC3E}">
        <p14:creationId xmlns:p14="http://schemas.microsoft.com/office/powerpoint/2010/main" val="15313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35379"/>
            <a:ext cx="8504154" cy="364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886200" y="4361904"/>
            <a:ext cx="1143000" cy="38100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4724400" y="3733800"/>
            <a:ext cx="3810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8244476" y="6019800"/>
            <a:ext cx="597460" cy="573074"/>
          </a:xfrm>
          <a:prstGeom prst="rect">
            <a:avLst/>
          </a:prstGeom>
        </p:spPr>
      </p:pic>
    </p:spTree>
    <p:extLst>
      <p:ext uri="{BB962C8B-B14F-4D97-AF65-F5344CB8AC3E}">
        <p14:creationId xmlns:p14="http://schemas.microsoft.com/office/powerpoint/2010/main" val="131022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0"/>
            <a:ext cx="4800600" cy="6199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291135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229600" cy="1143000"/>
          </a:xfrm>
        </p:spPr>
        <p:txBody>
          <a:bodyPr>
            <a:noAutofit/>
          </a:bodyPr>
          <a:lstStyle/>
          <a:p>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Couple of Things You </a:t>
            </a:r>
            <a:r>
              <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Can’t</a:t>
            </a:r>
            <a:r>
              <a:rPr lang="en-US" sz="6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 With The Website</a:t>
            </a:r>
          </a:p>
        </p:txBody>
      </p:sp>
      <p:pic>
        <p:nvPicPr>
          <p:cNvPr id="3" name="Picture 2"/>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052992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8762999" cy="266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304800"/>
            <a:ext cx="8534400"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All three search options must be attempted prior to being </a:t>
            </a:r>
          </a:p>
          <a:p>
            <a:pPr algn="ctr"/>
            <a:r>
              <a:rPr lang="en-US" sz="2400" dirty="0">
                <a:solidFill>
                  <a:schemeClr val="bg1"/>
                </a:solidFill>
                <a:latin typeface="Times New Roman" panose="02020603050405020304" pitchFamily="18" charset="0"/>
                <a:cs typeface="Times New Roman" panose="02020603050405020304" pitchFamily="18" charset="0"/>
              </a:rPr>
              <a:t>provided with the print option.</a:t>
            </a:r>
          </a:p>
        </p:txBody>
      </p:sp>
      <p:sp>
        <p:nvSpPr>
          <p:cNvPr id="2" name="Rectangle 1"/>
          <p:cNvSpPr/>
          <p:nvPr/>
        </p:nvSpPr>
        <p:spPr>
          <a:xfrm>
            <a:off x="533399" y="4419600"/>
            <a:ext cx="8229600" cy="1200329"/>
          </a:xfrm>
          <a:prstGeom prst="rect">
            <a:avLst/>
          </a:prstGeom>
        </p:spPr>
        <p:txBody>
          <a:bodyPr wrap="square">
            <a:spAutoFit/>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r>
              <a:rPr lang="en-US" sz="2400" dirty="0">
                <a:solidFill>
                  <a:schemeClr val="bg1"/>
                </a:solidFill>
                <a:latin typeface="Times New Roman" panose="02020603050405020304" pitchFamily="18" charset="0"/>
                <a:cs typeface="Times New Roman" panose="02020603050405020304" pitchFamily="18" charset="0"/>
              </a:rPr>
              <a:t>You can’t fill in all three search options, then hit the search button on just one.  The website will not search all three at once.</a:t>
            </a:r>
          </a:p>
        </p:txBody>
      </p:sp>
      <p:pic>
        <p:nvPicPr>
          <p:cNvPr id="3" name="Picture 2"/>
          <p:cNvPicPr>
            <a:picLocks noChangeAspect="1"/>
          </p:cNvPicPr>
          <p:nvPr/>
        </p:nvPicPr>
        <p:blipFill>
          <a:blip r:embed="rId3"/>
          <a:stretch>
            <a:fillRect/>
          </a:stretch>
        </p:blipFill>
        <p:spPr>
          <a:xfrm>
            <a:off x="8200796" y="5981693"/>
            <a:ext cx="597460" cy="573074"/>
          </a:xfrm>
          <a:prstGeom prst="rect">
            <a:avLst/>
          </a:prstGeom>
        </p:spPr>
      </p:pic>
    </p:spTree>
    <p:extLst>
      <p:ext uri="{BB962C8B-B14F-4D97-AF65-F5344CB8AC3E}">
        <p14:creationId xmlns:p14="http://schemas.microsoft.com/office/powerpoint/2010/main" val="419445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80" y="1135797"/>
            <a:ext cx="8780383"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a:off x="231322" y="1605697"/>
            <a:ext cx="381000" cy="6858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695012" y="1623894"/>
            <a:ext cx="381000" cy="68580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060" y="186239"/>
            <a:ext cx="8991600" cy="954107"/>
          </a:xfrm>
          <a:prstGeom prst="rect">
            <a:avLst/>
          </a:prstGeom>
        </p:spPr>
        <p:txBody>
          <a:bodyPr wrap="square">
            <a:spAutoFit/>
          </a:bodyPr>
          <a:lstStyle/>
          <a:p>
            <a:pPr algn="ctr"/>
            <a:r>
              <a:rPr lang="en-US" sz="2800" dirty="0">
                <a:solidFill>
                  <a:schemeClr val="bg1"/>
                </a:solidFill>
                <a:latin typeface="Times New Roman" panose="02020603050405020304" pitchFamily="18" charset="0"/>
                <a:cs typeface="Times New Roman" panose="02020603050405020304" pitchFamily="18" charset="0"/>
              </a:rPr>
              <a:t>Now let me direct your attention to </a:t>
            </a:r>
          </a:p>
          <a:p>
            <a:pPr algn="ctr"/>
            <a:r>
              <a:rPr lang="en-US" sz="2800" dirty="0">
                <a:solidFill>
                  <a:schemeClr val="bg1"/>
                </a:solidFill>
                <a:latin typeface="Times New Roman" panose="02020603050405020304" pitchFamily="18" charset="0"/>
                <a:cs typeface="Times New Roman" panose="02020603050405020304" pitchFamily="18" charset="0"/>
              </a:rPr>
              <a:t>the upper left corner…</a:t>
            </a:r>
          </a:p>
        </p:txBody>
      </p:sp>
      <p:pic>
        <p:nvPicPr>
          <p:cNvPr id="5" name="Picture 4"/>
          <p:cNvPicPr>
            <a:picLocks noChangeAspect="1"/>
          </p:cNvPicPr>
          <p:nvPr/>
        </p:nvPicPr>
        <p:blipFill>
          <a:blip r:embed="rId3"/>
          <a:stretch>
            <a:fillRect/>
          </a:stretch>
        </p:blipFill>
        <p:spPr>
          <a:xfrm>
            <a:off x="8229600" y="6023657"/>
            <a:ext cx="597460" cy="573074"/>
          </a:xfrm>
          <a:prstGeom prst="rect">
            <a:avLst/>
          </a:prstGeom>
        </p:spPr>
      </p:pic>
    </p:spTree>
    <p:extLst>
      <p:ext uri="{BB962C8B-B14F-4D97-AF65-F5344CB8AC3E}">
        <p14:creationId xmlns:p14="http://schemas.microsoft.com/office/powerpoint/2010/main" val="14035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0907"/>
          <a:stretch/>
        </p:blipFill>
        <p:spPr>
          <a:xfrm>
            <a:off x="76200" y="457200"/>
            <a:ext cx="8915400" cy="3276600"/>
          </a:xfrm>
          <a:prstGeom prst="rect">
            <a:avLst/>
          </a:prstGeom>
        </p:spPr>
      </p:pic>
      <p:sp>
        <p:nvSpPr>
          <p:cNvPr id="2" name="Rectangle 1"/>
          <p:cNvSpPr/>
          <p:nvPr/>
        </p:nvSpPr>
        <p:spPr>
          <a:xfrm>
            <a:off x="838200" y="2438400"/>
            <a:ext cx="73152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631787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1113"/>
          <a:stretch/>
        </p:blipFill>
        <p:spPr>
          <a:xfrm>
            <a:off x="152400" y="1066800"/>
            <a:ext cx="8856617" cy="3200400"/>
          </a:xfrm>
          <a:prstGeom prst="rect">
            <a:avLst/>
          </a:prstGeom>
        </p:spPr>
      </p:pic>
      <p:sp>
        <p:nvSpPr>
          <p:cNvPr id="2" name="Rectangle 1"/>
          <p:cNvSpPr/>
          <p:nvPr/>
        </p:nvSpPr>
        <p:spPr>
          <a:xfrm>
            <a:off x="1371600" y="3886200"/>
            <a:ext cx="6324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305800" y="6096000"/>
            <a:ext cx="597460" cy="573074"/>
          </a:xfrm>
          <a:prstGeom prst="rect">
            <a:avLst/>
          </a:prstGeom>
        </p:spPr>
      </p:pic>
    </p:spTree>
    <p:extLst>
      <p:ext uri="{BB962C8B-B14F-4D97-AF65-F5344CB8AC3E}">
        <p14:creationId xmlns:p14="http://schemas.microsoft.com/office/powerpoint/2010/main" val="2791122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755930" y="228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4400" b="1" dirty="0">
                <a:solidFill>
                  <a:srgbClr val="FFFF00"/>
                </a:solidFill>
                <a:effectLst>
                  <a:outerShdw blurRad="38100" dist="38100" dir="2700000" algn="tl">
                    <a:srgbClr val="000000">
                      <a:alpha val="43137"/>
                    </a:srgbClr>
                  </a:outerShdw>
                </a:effectLst>
              </a:rPr>
              <a:t>I have my kit…now what?!?!?!</a:t>
            </a:r>
          </a:p>
        </p:txBody>
      </p:sp>
      <p:pic>
        <p:nvPicPr>
          <p:cNvPr id="9220" name="Picture 3" descr="C:\Documents and Settings\dh06425.NET\Desktop\CO Buccal Pictures\CO Buccal Pictures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930" y="1169158"/>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229600" y="6034016"/>
            <a:ext cx="597460" cy="573074"/>
          </a:xfrm>
          <a:prstGeom prst="rect">
            <a:avLst/>
          </a:prstGeom>
        </p:spPr>
      </p:pic>
    </p:spTree>
    <p:extLst>
      <p:ext uri="{BB962C8B-B14F-4D97-AF65-F5344CB8AC3E}">
        <p14:creationId xmlns:p14="http://schemas.microsoft.com/office/powerpoint/2010/main" val="173685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990600" y="27432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p>
        </p:txBody>
      </p:sp>
      <p:sp>
        <p:nvSpPr>
          <p:cNvPr id="20483" name="Text Box 3"/>
          <p:cNvSpPr txBox="1">
            <a:spLocks noChangeArrowheads="1"/>
          </p:cNvSpPr>
          <p:nvPr/>
        </p:nvSpPr>
        <p:spPr bwMode="auto">
          <a:xfrm>
            <a:off x="914400" y="1752600"/>
            <a:ext cx="7010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dirty="0">
                <a:solidFill>
                  <a:srgbClr val="FFFFFF"/>
                </a:solidFill>
                <a:cs typeface="Times New Roman" panose="02020603050405020304" pitchFamily="18" charset="0"/>
              </a:rPr>
              <a:t>If the felony offense was committed on or after July 1, 1998 and a conviction resulted, or an offender is a Registered Sex Offender, regardless of date of conviction, then the offender qualifies to have a DNA sample collected.</a:t>
            </a:r>
          </a:p>
        </p:txBody>
      </p:sp>
      <p:sp>
        <p:nvSpPr>
          <p:cNvPr id="20484" name="Text Box 4"/>
          <p:cNvSpPr txBox="1">
            <a:spLocks noChangeArrowheads="1"/>
          </p:cNvSpPr>
          <p:nvPr/>
        </p:nvSpPr>
        <p:spPr bwMode="auto">
          <a:xfrm>
            <a:off x="762000" y="609600"/>
            <a:ext cx="7010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400" b="1" dirty="0">
                <a:solidFill>
                  <a:srgbClr val="FFFF00"/>
                </a:solidFill>
                <a:effectLst>
                  <a:outerShdw blurRad="38100" dist="38100" dir="2700000" algn="tl">
                    <a:srgbClr val="000000">
                      <a:alpha val="43137"/>
                    </a:srgbClr>
                  </a:outerShdw>
                </a:effectLst>
                <a:cs typeface="Times New Roman" panose="02020603050405020304" pitchFamily="18" charset="0"/>
              </a:rPr>
              <a:t>TCA Code 40-35-321</a:t>
            </a:r>
          </a:p>
        </p:txBody>
      </p:sp>
      <p:pic>
        <p:nvPicPr>
          <p:cNvPr id="5" name="Picture 4"/>
          <p:cNvPicPr>
            <a:picLocks noChangeAspect="1"/>
          </p:cNvPicPr>
          <p:nvPr/>
        </p:nvPicPr>
        <p:blipFill>
          <a:blip r:embed="rId3"/>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874340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595593" y="1219394"/>
            <a:ext cx="82296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marL="342900" indent="-342900" eaLnBrk="1" hangingPunct="1">
              <a:spcBef>
                <a:spcPct val="0"/>
              </a:spcBef>
              <a:buClrTx/>
              <a:buSzTx/>
              <a:defRPr/>
            </a:pPr>
            <a:r>
              <a:rPr lang="en-US" altLang="en-US" sz="2800" dirty="0">
                <a:solidFill>
                  <a:schemeClr val="bg1"/>
                </a:solidFill>
              </a:rPr>
              <a:t>Each kit has everything needed to collect from one individual.</a:t>
            </a:r>
          </a:p>
          <a:p>
            <a:pPr marL="342900" indent="-342900" eaLnBrk="1" hangingPunct="1">
              <a:spcBef>
                <a:spcPct val="0"/>
              </a:spcBef>
              <a:buClrTx/>
              <a:buSzTx/>
              <a:defRPr/>
            </a:pPr>
            <a:endParaRPr lang="en-US" altLang="en-US" sz="2800" dirty="0">
              <a:solidFill>
                <a:schemeClr val="bg1"/>
              </a:solidFill>
            </a:endParaRPr>
          </a:p>
          <a:p>
            <a:pPr marL="342900" indent="-342900" eaLnBrk="1" hangingPunct="1">
              <a:spcBef>
                <a:spcPct val="0"/>
              </a:spcBef>
              <a:buClrTx/>
              <a:buSzTx/>
              <a:defRPr/>
            </a:pPr>
            <a:r>
              <a:rPr lang="en-US" altLang="en-US" sz="2800" dirty="0">
                <a:solidFill>
                  <a:schemeClr val="bg1"/>
                </a:solidFill>
              </a:rPr>
              <a:t>Inside </a:t>
            </a:r>
            <a:r>
              <a:rPr lang="en-US" altLang="en-US" sz="2800">
                <a:solidFill>
                  <a:schemeClr val="bg1"/>
                </a:solidFill>
              </a:rPr>
              <a:t>the manila </a:t>
            </a:r>
            <a:r>
              <a:rPr lang="en-US" altLang="en-US" sz="2800" dirty="0">
                <a:solidFill>
                  <a:schemeClr val="bg1"/>
                </a:solidFill>
              </a:rPr>
              <a:t>mailing envelope you will find a middle white envelope with instructions and qualifying offenses, a pair of biohazard barrier gloves, proper seals, four swabs, swab envelope, and a Convicted Offender DNA Sample Submittal Form.  </a:t>
            </a:r>
          </a:p>
          <a:p>
            <a:pPr marL="342900" indent="-342900" eaLnBrk="1" hangingPunct="1">
              <a:spcBef>
                <a:spcPct val="0"/>
              </a:spcBef>
              <a:buClrTx/>
              <a:buSzTx/>
              <a:defRPr/>
            </a:pPr>
            <a:endParaRPr lang="en-US" altLang="en-US" sz="2800" dirty="0">
              <a:solidFill>
                <a:schemeClr val="bg1"/>
              </a:solidFill>
            </a:endParaRPr>
          </a:p>
          <a:p>
            <a:pPr marL="342900" indent="-342900" eaLnBrk="1" hangingPunct="1">
              <a:spcBef>
                <a:spcPct val="50000"/>
              </a:spcBef>
              <a:buClrTx/>
              <a:buSzTx/>
              <a:defRPr/>
            </a:pPr>
            <a:r>
              <a:rPr lang="en-US" altLang="en-US" sz="2800" dirty="0">
                <a:solidFill>
                  <a:schemeClr val="bg1"/>
                </a:solidFill>
              </a:rPr>
              <a:t>It is not necessary for Medical Personnel to collect this sample.</a:t>
            </a:r>
          </a:p>
          <a:p>
            <a:pPr eaLnBrk="1" hangingPunct="1">
              <a:spcBef>
                <a:spcPct val="0"/>
              </a:spcBef>
              <a:buClrTx/>
              <a:buSzTx/>
              <a:buFontTx/>
              <a:buNone/>
              <a:defRPr/>
            </a:pPr>
            <a:endParaRPr lang="en-US" altLang="en-US" sz="2800" dirty="0"/>
          </a:p>
        </p:txBody>
      </p:sp>
      <p:sp>
        <p:nvSpPr>
          <p:cNvPr id="32771" name="Text Box 7"/>
          <p:cNvSpPr txBox="1">
            <a:spLocks noChangeArrowheads="1"/>
          </p:cNvSpPr>
          <p:nvPr/>
        </p:nvSpPr>
        <p:spPr bwMode="auto">
          <a:xfrm>
            <a:off x="7696200" y="63246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32772" name="Picture 8"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7138" y="228600"/>
            <a:ext cx="8143875" cy="1138773"/>
          </a:xfrm>
          <a:prstGeom prst="rect">
            <a:avLst/>
          </a:prstGeom>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have my kit…now what?!?!?!</a:t>
            </a:r>
          </a:p>
          <a:p>
            <a:pPr algn="ct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62947330"/>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723900" y="152400"/>
            <a:ext cx="7772400" cy="608013"/>
          </a:xfrm>
        </p:spPr>
        <p:txBody>
          <a:bodyPr>
            <a:normAutofit/>
          </a:bodyPr>
          <a:lstStyle/>
          <a:p>
            <a:pPr eaLnBrk="1" hangingPunct="1"/>
            <a:r>
              <a:rPr lang="en-US" altLang="en-US" sz="3200" b="1" dirty="0">
                <a:solidFill>
                  <a:srgbClr val="FFFF00"/>
                </a:solidFill>
                <a:latin typeface="Times New Roman" panose="02020603050405020304" pitchFamily="18" charset="0"/>
                <a:cs typeface="Times New Roman" panose="02020603050405020304" pitchFamily="18" charset="0"/>
              </a:rPr>
              <a:t>The Kit and its Contents</a:t>
            </a:r>
          </a:p>
        </p:txBody>
      </p:sp>
      <p:pic>
        <p:nvPicPr>
          <p:cNvPr id="10244" name="Picture 4" descr="C:\Documents and Settings\dh06425.NET\Desktop\CO Buccal Pictures\CO Buccal Pictures 0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893478"/>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197570" y="5998594"/>
            <a:ext cx="597460" cy="573074"/>
          </a:xfrm>
          <a:prstGeom prst="rect">
            <a:avLst/>
          </a:prstGeom>
        </p:spPr>
      </p:pic>
    </p:spTree>
    <p:extLst>
      <p:ext uri="{BB962C8B-B14F-4D97-AF65-F5344CB8AC3E}">
        <p14:creationId xmlns:p14="http://schemas.microsoft.com/office/powerpoint/2010/main" val="422087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027" descr="C:\Documents and Settings\dh06425.NET\Desktop\CO Buccal Pictures\CO Buccal Pictures 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762000"/>
            <a:ext cx="69723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4343400" y="7620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11269" name="TextBox 4"/>
          <p:cNvSpPr txBox="1">
            <a:spLocks noChangeArrowheads="1"/>
          </p:cNvSpPr>
          <p:nvPr/>
        </p:nvSpPr>
        <p:spPr bwMode="auto">
          <a:xfrm>
            <a:off x="2438400" y="161984"/>
            <a:ext cx="47466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Put on biohazard barrier gloves.</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98872093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027" descr="C:\Documents and Settings\dh06425.NET\Desktop\CO Buccal Pictures\CO Buccal Pictures 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999" y="7620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p:cNvSpPr txBox="1">
            <a:spLocks noChangeArrowheads="1"/>
          </p:cNvSpPr>
          <p:nvPr/>
        </p:nvSpPr>
        <p:spPr bwMode="auto">
          <a:xfrm>
            <a:off x="1092905" y="152400"/>
            <a:ext cx="69581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Read the instructions on the middle envelope carefully.</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967289440"/>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Documents and Settings\dh06425.NET\Desktop\CO Buccal Pictures\CO Buccal Pictures 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962859"/>
            <a:ext cx="6553200" cy="472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2514600" y="5759585"/>
            <a:ext cx="43765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Open one swab package at a time.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47588"/>
            <a:ext cx="597460" cy="573074"/>
          </a:xfrm>
          <a:prstGeom prst="rect">
            <a:avLst/>
          </a:prstGeom>
        </p:spPr>
      </p:pic>
      <p:sp>
        <p:nvSpPr>
          <p:cNvPr id="4" name="Rectangle 3"/>
          <p:cNvSpPr/>
          <p:nvPr/>
        </p:nvSpPr>
        <p:spPr>
          <a:xfrm>
            <a:off x="685800" y="65066"/>
            <a:ext cx="7315200" cy="830997"/>
          </a:xfrm>
          <a:prstGeom prst="rect">
            <a:avLst/>
          </a:prstGeom>
        </p:spPr>
        <p:txBody>
          <a:bodyPr wrap="squar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Have the Offender rinse their mouth out if they have been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eating or chewing tobacco prior to collection. </a:t>
            </a:r>
          </a:p>
        </p:txBody>
      </p:sp>
    </p:spTree>
    <p:extLst>
      <p:ext uri="{BB962C8B-B14F-4D97-AF65-F5344CB8AC3E}">
        <p14:creationId xmlns:p14="http://schemas.microsoft.com/office/powerpoint/2010/main" val="3313821291"/>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1027" descr="C:\Documents and Settings\dh06425.NET\Desktop\CO Buccal Pictures\CO Buccal Pictures 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90600"/>
            <a:ext cx="593407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1214437" y="114134"/>
            <a:ext cx="640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Using one swab at a time, rub the inside of </a:t>
            </a:r>
          </a:p>
          <a:p>
            <a:pPr algn="ctr" eaLnBrk="1" hangingPunct="1">
              <a:spcBef>
                <a:spcPct val="0"/>
              </a:spcBef>
              <a:buFontTx/>
              <a:buNone/>
            </a:pPr>
            <a:r>
              <a:rPr lang="en-US" altLang="en-US" sz="2400" dirty="0">
                <a:solidFill>
                  <a:schemeClr val="bg1"/>
                </a:solidFill>
                <a:cs typeface="Times New Roman" charset="0"/>
              </a:rPr>
              <a:t>the individual’s cheek for 5 to 10 seconds.</a:t>
            </a:r>
          </a:p>
          <a:p>
            <a:pPr eaLnBrk="1" hangingPunct="1">
              <a:spcBef>
                <a:spcPct val="0"/>
              </a:spcBef>
              <a:buFontTx/>
              <a:buNone/>
            </a:pPr>
            <a:endParaRPr lang="en-US" altLang="en-US" sz="2400" dirty="0">
              <a:solidFill>
                <a:srgbClr val="FFFF00"/>
              </a:solidFill>
            </a:endParaRPr>
          </a:p>
        </p:txBody>
      </p:sp>
      <p:sp>
        <p:nvSpPr>
          <p:cNvPr id="5" name="Rectangle 4"/>
          <p:cNvSpPr/>
          <p:nvPr/>
        </p:nvSpPr>
        <p:spPr>
          <a:xfrm>
            <a:off x="773373" y="5594866"/>
            <a:ext cx="7467600" cy="461665"/>
          </a:xfrm>
          <a:prstGeom prst="rect">
            <a:avLst/>
          </a:prstGeom>
        </p:spPr>
        <p:txBody>
          <a:bodyPr>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Use all 4 swabs and both sides of the mouth.</a:t>
            </a:r>
          </a:p>
        </p:txBody>
      </p:sp>
      <p:pic>
        <p:nvPicPr>
          <p:cNvPr id="2" name="Picture 1"/>
          <p:cNvPicPr>
            <a:picLocks noChangeAspect="1"/>
          </p:cNvPicPr>
          <p:nvPr/>
        </p:nvPicPr>
        <p:blipFill>
          <a:blip r:embed="rId4"/>
          <a:stretch>
            <a:fillRect/>
          </a:stretch>
        </p:blipFill>
        <p:spPr>
          <a:xfrm>
            <a:off x="8229600" y="6056531"/>
            <a:ext cx="597460" cy="573074"/>
          </a:xfrm>
          <a:prstGeom prst="rect">
            <a:avLst/>
          </a:prstGeom>
        </p:spPr>
      </p:pic>
    </p:spTree>
    <p:extLst>
      <p:ext uri="{BB962C8B-B14F-4D97-AF65-F5344CB8AC3E}">
        <p14:creationId xmlns:p14="http://schemas.microsoft.com/office/powerpoint/2010/main" val="3076179213"/>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Documents and Settings\dh06425.NET\Desktop\CO Buccal Pictures\CO Buccal Pictures 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01027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p:cNvSpPr txBox="1">
            <a:spLocks noChangeArrowheads="1"/>
          </p:cNvSpPr>
          <p:nvPr/>
        </p:nvSpPr>
        <p:spPr bwMode="auto">
          <a:xfrm>
            <a:off x="2362200" y="5649913"/>
            <a:ext cx="4452373" cy="1200329"/>
          </a:xfrm>
          <a:prstGeom prst="rect">
            <a:avLst/>
          </a:prstGeom>
          <a:noFill/>
          <a:ln w="9525">
            <a:noFill/>
            <a:miter lim="800000"/>
            <a:headEnd/>
            <a:tailEnd/>
          </a:ln>
        </p:spPr>
        <p:txBody>
          <a:bodyPr wrap="none">
            <a:spAutoFit/>
          </a:bodyPr>
          <a:lstStyle/>
          <a:p>
            <a:pPr algn="ctr">
              <a:defRPr/>
            </a:pPr>
            <a:r>
              <a:rPr lang="en-US" altLang="en-US" sz="2400" dirty="0">
                <a:solidFill>
                  <a:schemeClr val="bg1"/>
                </a:solidFill>
                <a:latin typeface="Times New Roman" panose="02020603050405020304" pitchFamily="18" charset="0"/>
                <a:cs typeface="Times New Roman" panose="02020603050405020304" pitchFamily="18" charset="0"/>
              </a:rPr>
              <a:t>Allow the swabs to air dry at least </a:t>
            </a:r>
          </a:p>
          <a:p>
            <a:pPr algn="ctr">
              <a:defRPr/>
            </a:pPr>
            <a:r>
              <a:rPr lang="en-US" altLang="en-US" sz="2400" dirty="0">
                <a:solidFill>
                  <a:schemeClr val="bg1"/>
                </a:solidFill>
                <a:latin typeface="Times New Roman" panose="02020603050405020304" pitchFamily="18" charset="0"/>
                <a:cs typeface="Times New Roman" panose="02020603050405020304" pitchFamily="18" charset="0"/>
              </a:rPr>
              <a:t>1-2 minutes before packaging.</a:t>
            </a:r>
          </a:p>
          <a:p>
            <a:pPr algn="ctr">
              <a:defRPr/>
            </a:pP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6389" name="TextBox 4"/>
          <p:cNvSpPr txBox="1">
            <a:spLocks noChangeArrowheads="1"/>
          </p:cNvSpPr>
          <p:nvPr/>
        </p:nvSpPr>
        <p:spPr bwMode="auto">
          <a:xfrm>
            <a:off x="609600" y="152400"/>
            <a:ext cx="753745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buNone/>
              <a:defRPr/>
            </a:pPr>
            <a:r>
              <a:rPr lang="en-US" sz="2400" dirty="0">
                <a:solidFill>
                  <a:schemeClr val="bg1"/>
                </a:solidFill>
                <a:latin typeface="Times New Roman" panose="02020603050405020304" pitchFamily="18" charset="0"/>
                <a:cs typeface="Times New Roman" panose="02020603050405020304" pitchFamily="18" charset="0"/>
              </a:rPr>
              <a:t>The swab packet can be used to rest the </a:t>
            </a:r>
          </a:p>
          <a:p>
            <a:pPr algn="ctr">
              <a:buNone/>
              <a:defRPr/>
            </a:pPr>
            <a:r>
              <a:rPr lang="en-US" sz="2400" dirty="0">
                <a:solidFill>
                  <a:schemeClr val="bg1"/>
                </a:solidFill>
                <a:latin typeface="Times New Roman" panose="02020603050405020304" pitchFamily="18" charset="0"/>
                <a:cs typeface="Times New Roman" panose="02020603050405020304" pitchFamily="18" charset="0"/>
              </a:rPr>
              <a:t>swabs on as they air dry.</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305800" y="6065411"/>
            <a:ext cx="597460" cy="573074"/>
          </a:xfrm>
          <a:prstGeom prst="rect">
            <a:avLst/>
          </a:prstGeom>
        </p:spPr>
      </p:pic>
    </p:spTree>
    <p:extLst>
      <p:ext uri="{BB962C8B-B14F-4D97-AF65-F5344CB8AC3E}">
        <p14:creationId xmlns:p14="http://schemas.microsoft.com/office/powerpoint/2010/main" val="104519430"/>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Documents and Settings\dh06425.NET\Desktop\CO Buccal Pictures\CO Buccal Pictures 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897" y="990600"/>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2020182" y="90754"/>
            <a:ext cx="50754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Place all 4 swabs inside the </a:t>
            </a:r>
          </a:p>
          <a:p>
            <a:pPr algn="ctr" eaLnBrk="1" hangingPunct="1">
              <a:spcBef>
                <a:spcPct val="0"/>
              </a:spcBef>
              <a:buFontTx/>
              <a:buNone/>
            </a:pPr>
            <a:r>
              <a:rPr lang="en-US" altLang="en-US" sz="2400" dirty="0">
                <a:solidFill>
                  <a:schemeClr val="bg1"/>
                </a:solidFill>
                <a:cs typeface="Times New Roman" charset="0"/>
              </a:rPr>
              <a:t>small white envelope </a:t>
            </a:r>
            <a:r>
              <a:rPr lang="en-US" altLang="en-US" sz="2400" b="1" dirty="0">
                <a:solidFill>
                  <a:srgbClr val="FFC000"/>
                </a:solidFill>
                <a:cs typeface="Times New Roman" charset="0"/>
              </a:rPr>
              <a:t>bulb end down</a:t>
            </a:r>
            <a:r>
              <a:rPr lang="en-US" altLang="en-US" sz="2400" dirty="0">
                <a:solidFill>
                  <a:schemeClr val="bg1"/>
                </a:solidFill>
                <a:cs typeface="Times New Roman" charset="0"/>
              </a:rPr>
              <a:t>.</a:t>
            </a:r>
          </a:p>
          <a:p>
            <a:pPr eaLnBrk="1" hangingPunct="1">
              <a:spcBef>
                <a:spcPct val="0"/>
              </a:spcBef>
              <a:buFontTx/>
              <a:buNone/>
            </a:pPr>
            <a:endParaRPr lang="en-US" altLang="en-US" sz="2400" dirty="0"/>
          </a:p>
        </p:txBody>
      </p:sp>
      <p:sp>
        <p:nvSpPr>
          <p:cNvPr id="26629" name="TextBox 4"/>
          <p:cNvSpPr txBox="1">
            <a:spLocks noChangeArrowheads="1"/>
          </p:cNvSpPr>
          <p:nvPr/>
        </p:nvSpPr>
        <p:spPr bwMode="auto">
          <a:xfrm>
            <a:off x="2123844" y="5272058"/>
            <a:ext cx="5160900" cy="830997"/>
          </a:xfrm>
          <a:prstGeom prst="rect">
            <a:avLst/>
          </a:prstGeom>
          <a:noFill/>
          <a:ln w="9525">
            <a:noFill/>
            <a:miter lim="800000"/>
            <a:headEnd/>
            <a:tailEnd/>
          </a:ln>
        </p:spPr>
        <p:txBody>
          <a:bodyPr wrap="non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Do not place swabs back into the paper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wrappers from which they came.</a:t>
            </a: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154867734"/>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3"/>
          <p:cNvSpPr txBox="1">
            <a:spLocks noChangeArrowheads="1"/>
          </p:cNvSpPr>
          <p:nvPr/>
        </p:nvSpPr>
        <p:spPr bwMode="auto">
          <a:xfrm>
            <a:off x="1959100" y="152400"/>
            <a:ext cx="48061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Seal the small swab envelope with </a:t>
            </a:r>
          </a:p>
          <a:p>
            <a:pPr algn="ctr" eaLnBrk="1" hangingPunct="1">
              <a:spcBef>
                <a:spcPct val="0"/>
              </a:spcBef>
              <a:buFontTx/>
              <a:buNone/>
            </a:pPr>
            <a:r>
              <a:rPr lang="en-US" altLang="en-US" sz="2400" dirty="0">
                <a:solidFill>
                  <a:schemeClr val="bg1"/>
                </a:solidFill>
                <a:cs typeface="Times New Roman" charset="0"/>
              </a:rPr>
              <a:t>one of the red seals.</a:t>
            </a:r>
          </a:p>
          <a:p>
            <a:pPr eaLnBrk="1" hangingPunct="1">
              <a:spcBef>
                <a:spcPct val="0"/>
              </a:spcBef>
              <a:buFontTx/>
              <a:buNone/>
            </a:pPr>
            <a:endParaRPr lang="en-US" altLang="en-US" sz="2400" dirty="0"/>
          </a:p>
        </p:txBody>
      </p:sp>
      <p:pic>
        <p:nvPicPr>
          <p:cNvPr id="18436" name="Picture 1027" descr="C:\Documents and Settings\dh06425.NET\Desktop\CO Buccal Pictures\CO Buccal Pictures 0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066800"/>
            <a:ext cx="6324600" cy="474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90486518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SC0013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138" y="1135062"/>
            <a:ext cx="5992724"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2286000" y="152400"/>
            <a:ext cx="4953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400" dirty="0">
                <a:solidFill>
                  <a:srgbClr val="FFFFFF"/>
                </a:solidFill>
              </a:rPr>
              <a:t>Remember this is not evidence even though the seal says “Evidence”.</a:t>
            </a:r>
          </a:p>
        </p:txBody>
      </p:sp>
      <p:sp>
        <p:nvSpPr>
          <p:cNvPr id="51204" name="Text Box 4"/>
          <p:cNvSpPr txBox="1">
            <a:spLocks noChangeArrowheads="1"/>
          </p:cNvSpPr>
          <p:nvPr/>
        </p:nvSpPr>
        <p:spPr bwMode="auto">
          <a:xfrm>
            <a:off x="7543800" y="6172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51205" name="Picture 5" descr="C:\Documents and Settings\dh06368\My Documents\My Pictures\TBI_S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208483"/>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7162800" y="60960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22531" name="Picture 5"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5"/>
          <p:cNvSpPr txBox="1">
            <a:spLocks noChangeArrowheads="1"/>
          </p:cNvSpPr>
          <p:nvPr/>
        </p:nvSpPr>
        <p:spPr bwMode="auto">
          <a:xfrm>
            <a:off x="452437" y="228600"/>
            <a:ext cx="807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b="1" dirty="0">
                <a:solidFill>
                  <a:srgbClr val="FFFF00"/>
                </a:solidFill>
                <a:effectLst>
                  <a:outerShdw blurRad="38100" dist="38100" dir="2700000" algn="tl">
                    <a:srgbClr val="000000">
                      <a:alpha val="43137"/>
                    </a:srgbClr>
                  </a:outerShdw>
                </a:effectLst>
              </a:rPr>
              <a:t>How do I obtain Convicted Offender DNA Kits?</a:t>
            </a:r>
          </a:p>
        </p:txBody>
      </p:sp>
      <p:sp>
        <p:nvSpPr>
          <p:cNvPr id="22533" name="Rectangle 6"/>
          <p:cNvSpPr>
            <a:spLocks noChangeArrowheads="1"/>
          </p:cNvSpPr>
          <p:nvPr/>
        </p:nvSpPr>
        <p:spPr bwMode="auto">
          <a:xfrm>
            <a:off x="838200" y="1066800"/>
            <a:ext cx="7620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lnSpc>
                <a:spcPct val="90000"/>
              </a:lnSpc>
              <a:spcBef>
                <a:spcPct val="0"/>
              </a:spcBef>
              <a:buClrTx/>
              <a:buSzTx/>
            </a:pPr>
            <a:r>
              <a:rPr lang="en-US" altLang="en-US" sz="2400" dirty="0">
                <a:solidFill>
                  <a:srgbClr val="FFFFFF"/>
                </a:solidFill>
              </a:rPr>
              <a:t>Each agency should designate one individual responsible for ordering and maintaining Convicted Offender DNA kits.</a:t>
            </a:r>
          </a:p>
          <a:p>
            <a:pPr eaLnBrk="1" hangingPunct="1">
              <a:lnSpc>
                <a:spcPct val="90000"/>
              </a:lnSpc>
              <a:spcBef>
                <a:spcPct val="0"/>
              </a:spcBef>
              <a:buClrTx/>
              <a:buSzTx/>
            </a:pPr>
            <a:endParaRPr lang="en-US" altLang="en-US" sz="2400" dirty="0">
              <a:solidFill>
                <a:srgbClr val="FFFFFF"/>
              </a:solidFill>
            </a:endParaRPr>
          </a:p>
          <a:p>
            <a:pPr eaLnBrk="1" hangingPunct="1">
              <a:lnSpc>
                <a:spcPct val="90000"/>
              </a:lnSpc>
              <a:spcBef>
                <a:spcPct val="0"/>
              </a:spcBef>
              <a:buClrTx/>
              <a:buSzTx/>
            </a:pPr>
            <a:r>
              <a:rPr lang="en-US" altLang="en-US" sz="2400" dirty="0">
                <a:solidFill>
                  <a:srgbClr val="FFFFFF"/>
                </a:solidFill>
              </a:rPr>
              <a:t>We ship out kits based on your agency’s current monthly average.  </a:t>
            </a:r>
          </a:p>
          <a:p>
            <a:pPr eaLnBrk="1" hangingPunct="1">
              <a:lnSpc>
                <a:spcPct val="90000"/>
              </a:lnSpc>
              <a:spcBef>
                <a:spcPct val="0"/>
              </a:spcBef>
              <a:buClrTx/>
              <a:buSzTx/>
            </a:pPr>
            <a:endParaRPr lang="en-US" altLang="en-US" sz="2400" dirty="0">
              <a:solidFill>
                <a:srgbClr val="FFFFFF"/>
              </a:solidFill>
            </a:endParaRPr>
          </a:p>
          <a:p>
            <a:pPr eaLnBrk="1" hangingPunct="1">
              <a:lnSpc>
                <a:spcPct val="90000"/>
              </a:lnSpc>
              <a:spcBef>
                <a:spcPct val="0"/>
              </a:spcBef>
              <a:buClrTx/>
              <a:buSzTx/>
            </a:pPr>
            <a:r>
              <a:rPr lang="en-US" altLang="en-US" sz="2400" dirty="0">
                <a:solidFill>
                  <a:srgbClr val="FFFFFF"/>
                </a:solidFill>
              </a:rPr>
              <a:t>Order kits as often as necessary and the average will be adjusted accordingly.</a:t>
            </a:r>
          </a:p>
          <a:p>
            <a:pPr eaLnBrk="1" hangingPunct="1">
              <a:lnSpc>
                <a:spcPct val="90000"/>
              </a:lnSpc>
              <a:spcBef>
                <a:spcPct val="0"/>
              </a:spcBef>
              <a:buClrTx/>
              <a:buSzTx/>
            </a:pPr>
            <a:endParaRPr lang="en-US" altLang="en-US" sz="2400" dirty="0">
              <a:solidFill>
                <a:srgbClr val="FFFFFF"/>
              </a:solidFill>
            </a:endParaRPr>
          </a:p>
          <a:p>
            <a:pPr eaLnBrk="1" hangingPunct="1">
              <a:lnSpc>
                <a:spcPct val="90000"/>
              </a:lnSpc>
              <a:spcBef>
                <a:spcPct val="0"/>
              </a:spcBef>
              <a:buClrTx/>
              <a:buSzTx/>
            </a:pPr>
            <a:r>
              <a:rPr lang="en-US" altLang="en-US" sz="2400" b="1" dirty="0">
                <a:solidFill>
                  <a:srgbClr val="FFC000"/>
                </a:solidFill>
              </a:rPr>
              <a:t>Do not wait until your agency is completely out of kits to reorder.  </a:t>
            </a:r>
            <a:r>
              <a:rPr lang="en-US" altLang="en-US" sz="2400" dirty="0">
                <a:solidFill>
                  <a:srgbClr val="FFFFFF"/>
                </a:solidFill>
              </a:rPr>
              <a:t>Once your agency is down to 2-3 kits, go ahead and contact us so the new shipment will arrive before you run out. </a:t>
            </a:r>
          </a:p>
          <a:p>
            <a:pPr eaLnBrk="1" hangingPunct="1">
              <a:lnSpc>
                <a:spcPct val="90000"/>
              </a:lnSpc>
              <a:spcBef>
                <a:spcPct val="0"/>
              </a:spcBef>
              <a:buClrTx/>
              <a:buSzTx/>
              <a:buFontTx/>
              <a:buNone/>
            </a:pPr>
            <a:endParaRPr lang="en-US" altLang="en-US" sz="2400" dirty="0"/>
          </a:p>
          <a:p>
            <a:pPr eaLnBrk="1" hangingPunct="1">
              <a:lnSpc>
                <a:spcPct val="90000"/>
              </a:lnSpc>
              <a:spcBef>
                <a:spcPct val="0"/>
              </a:spcBef>
              <a:buClrTx/>
              <a:buSzTx/>
              <a:buFontTx/>
              <a:buNone/>
            </a:pPr>
            <a:endParaRPr lang="en-US" altLang="en-US" sz="2400" dirty="0"/>
          </a:p>
        </p:txBody>
      </p:sp>
    </p:spTree>
    <p:extLst>
      <p:ext uri="{BB962C8B-B14F-4D97-AF65-F5344CB8AC3E}">
        <p14:creationId xmlns:p14="http://schemas.microsoft.com/office/powerpoint/2010/main" val="3515902847"/>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892175" y="827713"/>
            <a:ext cx="7664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4800" b="1" dirty="0">
                <a:solidFill>
                  <a:srgbClr val="FFFF00"/>
                </a:solidFill>
                <a:effectLst>
                  <a:outerShdw blurRad="38100" dist="38100" dir="2700000" algn="tl">
                    <a:srgbClr val="000000">
                      <a:alpha val="43137"/>
                    </a:srgbClr>
                  </a:outerShdw>
                </a:effectLst>
                <a:cs typeface="Times New Roman" charset="0"/>
              </a:rPr>
              <a:t>DO NOT LICK ENVELOPE TO SEAL!!</a:t>
            </a:r>
          </a:p>
        </p:txBody>
      </p:sp>
      <p:pic>
        <p:nvPicPr>
          <p:cNvPr id="19460" name="Picture 3" descr="C:\Documents and Settings\serology\My Documents\My Pictures\man licking envelop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320" y="3503612"/>
            <a:ext cx="18732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C:\Documents and Settings\serology\My Documents\My Pictures\licking envelop -.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82" y="3854166"/>
            <a:ext cx="20574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descr="C:\Documents and Settings\serology\My Documents\My Pictures\licking envelope 2.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810000"/>
            <a:ext cx="2027238"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6"/>
          <p:cNvSpPr txBox="1">
            <a:spLocks noChangeArrowheads="1"/>
          </p:cNvSpPr>
          <p:nvPr/>
        </p:nvSpPr>
        <p:spPr bwMode="auto">
          <a:xfrm>
            <a:off x="1667082" y="4523391"/>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sp>
        <p:nvSpPr>
          <p:cNvPr id="19464" name="Text Box 6"/>
          <p:cNvSpPr txBox="1">
            <a:spLocks noChangeArrowheads="1"/>
          </p:cNvSpPr>
          <p:nvPr/>
        </p:nvSpPr>
        <p:spPr bwMode="auto">
          <a:xfrm>
            <a:off x="4097545" y="5102829"/>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sp>
        <p:nvSpPr>
          <p:cNvPr id="19465" name="Text Box 6"/>
          <p:cNvSpPr txBox="1">
            <a:spLocks noChangeArrowheads="1"/>
          </p:cNvSpPr>
          <p:nvPr/>
        </p:nvSpPr>
        <p:spPr bwMode="auto">
          <a:xfrm>
            <a:off x="6339237" y="4725537"/>
            <a:ext cx="106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b="1" dirty="0">
                <a:solidFill>
                  <a:srgbClr val="FF0000"/>
                </a:solidFill>
                <a:effectLst>
                  <a:outerShdw blurRad="38100" dist="38100" dir="2700000" algn="tl">
                    <a:srgbClr val="000000">
                      <a:alpha val="43137"/>
                    </a:srgbClr>
                  </a:outerShdw>
                </a:effectLst>
              </a:rPr>
              <a:t>NO</a:t>
            </a:r>
          </a:p>
        </p:txBody>
      </p:sp>
      <p:pic>
        <p:nvPicPr>
          <p:cNvPr id="2" name="Picture 1"/>
          <p:cNvPicPr>
            <a:picLocks noChangeAspect="1"/>
          </p:cNvPicPr>
          <p:nvPr/>
        </p:nvPicPr>
        <p:blipFill>
          <a:blip r:embed="rId6"/>
          <a:stretch>
            <a:fillRect/>
          </a:stretch>
        </p:blipFill>
        <p:spPr>
          <a:xfrm>
            <a:off x="8129308" y="5943600"/>
            <a:ext cx="597460" cy="573074"/>
          </a:xfrm>
          <a:prstGeom prst="rect">
            <a:avLst/>
          </a:prstGeom>
        </p:spPr>
      </p:pic>
    </p:spTree>
    <p:extLst>
      <p:ext uri="{BB962C8B-B14F-4D97-AF65-F5344CB8AC3E}">
        <p14:creationId xmlns:p14="http://schemas.microsoft.com/office/powerpoint/2010/main" val="2983735580"/>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Documents and Settings\dh06425.NET\Desktop\CO Buccal Pictures\CO Buccal Pictures 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3411" y="910838"/>
            <a:ext cx="5887990" cy="441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1208290" y="37531"/>
            <a:ext cx="67425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ClrTx/>
              <a:buSzTx/>
              <a:buFontTx/>
              <a:buNone/>
            </a:pPr>
            <a:r>
              <a:rPr lang="en-US" altLang="en-US" sz="2400" dirty="0">
                <a:solidFill>
                  <a:srgbClr val="FFFFFF"/>
                </a:solidFill>
              </a:rPr>
              <a:t>The person collecting the sample, </a:t>
            </a:r>
            <a:r>
              <a:rPr lang="en-US" altLang="en-US" sz="2400" b="1" dirty="0">
                <a:solidFill>
                  <a:srgbClr val="FFC000"/>
                </a:solidFill>
              </a:rPr>
              <a:t>not the offender</a:t>
            </a:r>
            <a:r>
              <a:rPr lang="en-US" altLang="en-US" sz="2400" dirty="0">
                <a:solidFill>
                  <a:srgbClr val="FFFFFF"/>
                </a:solidFill>
              </a:rPr>
              <a:t>,</a:t>
            </a:r>
            <a:r>
              <a:rPr lang="en-US" altLang="en-US" sz="2400" dirty="0"/>
              <a:t> </a:t>
            </a:r>
          </a:p>
          <a:p>
            <a:pPr algn="ctr" eaLnBrk="1" hangingPunct="1">
              <a:spcBef>
                <a:spcPct val="0"/>
              </a:spcBef>
              <a:buClrTx/>
              <a:buSzTx/>
              <a:buFontTx/>
              <a:buNone/>
            </a:pPr>
            <a:r>
              <a:rPr lang="en-US" altLang="en-US" sz="2400" dirty="0">
                <a:solidFill>
                  <a:srgbClr val="FFFFFF"/>
                </a:solidFill>
              </a:rPr>
              <a:t>should initial and date the seal.</a:t>
            </a:r>
          </a:p>
          <a:p>
            <a:pPr eaLnBrk="1" hangingPunct="1">
              <a:spcBef>
                <a:spcPct val="0"/>
              </a:spcBef>
              <a:buFontTx/>
              <a:buNone/>
            </a:pPr>
            <a:endParaRPr lang="en-US" altLang="en-US" sz="2400" dirty="0"/>
          </a:p>
        </p:txBody>
      </p:sp>
      <p:sp>
        <p:nvSpPr>
          <p:cNvPr id="20485" name="TextBox 4"/>
          <p:cNvSpPr txBox="1">
            <a:spLocks noChangeArrowheads="1"/>
          </p:cNvSpPr>
          <p:nvPr/>
        </p:nvSpPr>
        <p:spPr bwMode="auto">
          <a:xfrm>
            <a:off x="1600200" y="5455247"/>
            <a:ext cx="61606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Use a Sharpie or ball point pen to write initials.  </a:t>
            </a:r>
          </a:p>
          <a:p>
            <a:pPr algn="ctr" eaLnBrk="1" hangingPunct="1">
              <a:spcBef>
                <a:spcPct val="0"/>
              </a:spcBef>
              <a:buFontTx/>
              <a:buNone/>
            </a:pPr>
            <a:r>
              <a:rPr lang="en-US" altLang="en-US" sz="2400" dirty="0">
                <a:solidFill>
                  <a:schemeClr val="bg1"/>
                </a:solidFill>
                <a:cs typeface="Times New Roman" charset="0"/>
              </a:rPr>
              <a:t>Gel pens tend to smear.</a:t>
            </a:r>
          </a:p>
        </p:txBody>
      </p:sp>
      <p:pic>
        <p:nvPicPr>
          <p:cNvPr id="2" name="Picture 1"/>
          <p:cNvPicPr>
            <a:picLocks noChangeAspect="1"/>
          </p:cNvPicPr>
          <p:nvPr/>
        </p:nvPicPr>
        <p:blipFill>
          <a:blip r:embed="rId4"/>
          <a:stretch>
            <a:fillRect/>
          </a:stretch>
        </p:blipFill>
        <p:spPr>
          <a:xfrm>
            <a:off x="8229600" y="5978098"/>
            <a:ext cx="597460" cy="573074"/>
          </a:xfrm>
          <a:prstGeom prst="rect">
            <a:avLst/>
          </a:prstGeom>
        </p:spPr>
      </p:pic>
    </p:spTree>
    <p:extLst>
      <p:ext uri="{BB962C8B-B14F-4D97-AF65-F5344CB8AC3E}">
        <p14:creationId xmlns:p14="http://schemas.microsoft.com/office/powerpoint/2010/main" val="1249792033"/>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6781800" y="5638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57347" name="Picture 6"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2"/>
          <p:cNvSpPr txBox="1">
            <a:spLocks noChangeArrowheads="1"/>
          </p:cNvSpPr>
          <p:nvPr/>
        </p:nvSpPr>
        <p:spPr bwMode="auto">
          <a:xfrm>
            <a:off x="1219200" y="152400"/>
            <a:ext cx="69342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b="1" dirty="0">
                <a:solidFill>
                  <a:srgbClr val="FFC000"/>
                </a:solidFill>
              </a:rPr>
              <a:t>DO NOT </a:t>
            </a:r>
            <a:r>
              <a:rPr lang="en-US" altLang="en-US" sz="2400" dirty="0">
                <a:solidFill>
                  <a:srgbClr val="FFFFFF"/>
                </a:solidFill>
              </a:rPr>
              <a:t>write on the swab envelope other than the initials and date on the seal.</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332" t="20741" r="9028" b="12407"/>
          <a:stretch/>
        </p:blipFill>
        <p:spPr>
          <a:xfrm rot="5400000">
            <a:off x="6748" y="2248752"/>
            <a:ext cx="4228324" cy="2565420"/>
          </a:xfrm>
          <a:prstGeom prst="rect">
            <a:avLst/>
          </a:prstGeom>
        </p:spPr>
      </p:pic>
      <p:pic>
        <p:nvPicPr>
          <p:cNvPr id="7" name="Picture 5" descr="C:\Documents and Settings\dh06425.NET\Desktop\CO Buccal Pictures\CO Buccal Pictures 056.jpg"/>
          <p:cNvPicPr>
            <a:picLocks noChangeAspect="1" noChangeArrowheads="1"/>
          </p:cNvPicPr>
          <p:nvPr/>
        </p:nvPicPr>
        <p:blipFill rotWithShape="1">
          <a:blip r:embed="rId5">
            <a:extLst>
              <a:ext uri="{28A0092B-C50C-407E-A947-70E740481C1C}">
                <a14:useLocalDpi xmlns:a14="http://schemas.microsoft.com/office/drawing/2010/main" val="0"/>
              </a:ext>
            </a:extLst>
          </a:blip>
          <a:srcRect l="31247" t="25882" r="16545" b="22614"/>
          <a:stretch/>
        </p:blipFill>
        <p:spPr bwMode="auto">
          <a:xfrm>
            <a:off x="4348550" y="1417300"/>
            <a:ext cx="3666349" cy="422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2918416"/>
            <a:ext cx="4572000" cy="830997"/>
          </a:xfrm>
          <a:prstGeom prst="rect">
            <a:avLst/>
          </a:prstGeom>
        </p:spPr>
        <p:txBody>
          <a:bodyPr>
            <a:spAutoFit/>
          </a:bodyPr>
          <a:lstStyle/>
          <a:p>
            <a:pPr algn="ctr">
              <a:spcBef>
                <a:spcPct val="0"/>
              </a:spcBef>
            </a:pPr>
            <a:r>
              <a:rPr lang="en-US" altLang="en-US" sz="2400" b="1" dirty="0">
                <a:solidFill>
                  <a:srgbClr val="FF0000"/>
                </a:solidFill>
                <a:latin typeface="Times New Roman" panose="02020603050405020304" pitchFamily="18" charset="0"/>
                <a:cs typeface="Times New Roman" panose="02020603050405020304" pitchFamily="18" charset="0"/>
              </a:rPr>
              <a:t>NO WRITING</a:t>
            </a:r>
          </a:p>
          <a:p>
            <a:pPr algn="ctr">
              <a:spcBef>
                <a:spcPct val="0"/>
              </a:spcBef>
            </a:pPr>
            <a:r>
              <a:rPr lang="en-US" altLang="en-US" sz="2400" b="1" dirty="0">
                <a:solidFill>
                  <a:srgbClr val="FF0000"/>
                </a:solidFill>
                <a:latin typeface="Times New Roman" panose="02020603050405020304" pitchFamily="18" charset="0"/>
                <a:cs typeface="Times New Roman" panose="02020603050405020304" pitchFamily="18" charset="0"/>
              </a:rPr>
              <a:t>on the envelope</a:t>
            </a:r>
          </a:p>
        </p:txBody>
      </p:sp>
    </p:spTree>
    <p:extLst>
      <p:ext uri="{BB962C8B-B14F-4D97-AF65-F5344CB8AC3E}">
        <p14:creationId xmlns:p14="http://schemas.microsoft.com/office/powerpoint/2010/main" val="28729690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Documents and Settings\dh06425.NET\Desktop\CO Buccal Pictures\CO Buccal Pictures 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43000"/>
            <a:ext cx="5629127"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3"/>
          <p:cNvSpPr txBox="1">
            <a:spLocks noChangeArrowheads="1"/>
          </p:cNvSpPr>
          <p:nvPr/>
        </p:nvSpPr>
        <p:spPr bwMode="auto">
          <a:xfrm>
            <a:off x="1592283" y="228600"/>
            <a:ext cx="61021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Place small swab envelope into</a:t>
            </a:r>
          </a:p>
          <a:p>
            <a:pPr algn="ctr" eaLnBrk="1" hangingPunct="1">
              <a:spcBef>
                <a:spcPct val="0"/>
              </a:spcBef>
              <a:buFontTx/>
              <a:buNone/>
            </a:pPr>
            <a:r>
              <a:rPr lang="en-US" altLang="en-US" sz="2400" dirty="0">
                <a:solidFill>
                  <a:schemeClr val="bg1"/>
                </a:solidFill>
                <a:cs typeface="Times New Roman" charset="0"/>
              </a:rPr>
              <a:t> the middle white envelope.</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
        <p:nvSpPr>
          <p:cNvPr id="3" name="Rectangle 2"/>
          <p:cNvSpPr/>
          <p:nvPr/>
        </p:nvSpPr>
        <p:spPr>
          <a:xfrm>
            <a:off x="2005424" y="5558135"/>
            <a:ext cx="5532284" cy="461665"/>
          </a:xfrm>
          <a:prstGeom prst="rect">
            <a:avLst/>
          </a:prstGeom>
        </p:spPr>
        <p:txBody>
          <a:bodyPr wrap="none">
            <a:spAutoFit/>
          </a:bodyPr>
          <a:lstStyle/>
          <a:p>
            <a:pP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Do not staple paperwork to swab envelope!</a:t>
            </a:r>
          </a:p>
        </p:txBody>
      </p:sp>
    </p:spTree>
    <p:extLst>
      <p:ext uri="{BB962C8B-B14F-4D97-AF65-F5344CB8AC3E}">
        <p14:creationId xmlns:p14="http://schemas.microsoft.com/office/powerpoint/2010/main" val="2526847857"/>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Documents and Settings\dh06425.NET\Desktop\CO Buccal Pictures\CO Buccal Pictures 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382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3"/>
          <p:cNvSpPr txBox="1">
            <a:spLocks noChangeArrowheads="1"/>
          </p:cNvSpPr>
          <p:nvPr/>
        </p:nvSpPr>
        <p:spPr bwMode="auto">
          <a:xfrm>
            <a:off x="945904" y="152400"/>
            <a:ext cx="7404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Seal with the middle envelope with the remaining red seal.</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3440154582"/>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027" descr="C:\Documents and Settings\dh06425.NET\Desktop\CO Buccal Pictures\CO Buccal Pictures 0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838200"/>
            <a:ext cx="6410404" cy="480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3"/>
          <p:cNvSpPr txBox="1">
            <a:spLocks noChangeArrowheads="1"/>
          </p:cNvSpPr>
          <p:nvPr/>
        </p:nvSpPr>
        <p:spPr bwMode="auto">
          <a:xfrm>
            <a:off x="3657600" y="533400"/>
            <a:ext cx="7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24581" name="TextBox 4"/>
          <p:cNvSpPr txBox="1">
            <a:spLocks noChangeArrowheads="1"/>
          </p:cNvSpPr>
          <p:nvPr/>
        </p:nvSpPr>
        <p:spPr bwMode="auto">
          <a:xfrm>
            <a:off x="1371600" y="166641"/>
            <a:ext cx="64988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chemeClr val="bg1"/>
                </a:solidFill>
                <a:cs typeface="Times New Roman" charset="0"/>
              </a:rPr>
              <a:t>Initial and date the 2</a:t>
            </a:r>
            <a:r>
              <a:rPr lang="en-US" altLang="en-US" sz="2400" baseline="30000" dirty="0">
                <a:solidFill>
                  <a:schemeClr val="bg1"/>
                </a:solidFill>
                <a:cs typeface="Times New Roman" charset="0"/>
              </a:rPr>
              <a:t>nd</a:t>
            </a:r>
            <a:r>
              <a:rPr lang="en-US" altLang="en-US" sz="2400" dirty="0">
                <a:solidFill>
                  <a:schemeClr val="bg1"/>
                </a:solidFill>
                <a:cs typeface="Times New Roman" charset="0"/>
              </a:rPr>
              <a:t> seal on the middle envelope.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609221545"/>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81000" y="381000"/>
            <a:ext cx="8610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dirty="0">
                <a:solidFill>
                  <a:srgbClr val="FFFFFF"/>
                </a:solidFill>
              </a:rPr>
              <a:t>Fill out all of the requested information on the Convicted Offender DNA Sample Submittal Form.</a:t>
            </a:r>
          </a:p>
          <a:p>
            <a:pPr algn="ctr" eaLnBrk="1" hangingPunct="1">
              <a:spcBef>
                <a:spcPct val="0"/>
              </a:spcBef>
              <a:buClrTx/>
              <a:buSzTx/>
              <a:buFontTx/>
              <a:buNone/>
            </a:pPr>
            <a:endParaRPr lang="en-US" altLang="en-US" sz="2800" dirty="0"/>
          </a:p>
          <a:p>
            <a:pPr algn="ctr" eaLnBrk="1" hangingPunct="1">
              <a:spcBef>
                <a:spcPct val="0"/>
              </a:spcBef>
              <a:buClrTx/>
              <a:buSzTx/>
              <a:buFontTx/>
              <a:buNone/>
            </a:pPr>
            <a:endParaRPr lang="en-US" altLang="en-US" sz="2800" b="1" dirty="0"/>
          </a:p>
        </p:txBody>
      </p:sp>
      <p:sp>
        <p:nvSpPr>
          <p:cNvPr id="65539" name="Text Box 3"/>
          <p:cNvSpPr txBox="1">
            <a:spLocks noChangeArrowheads="1"/>
          </p:cNvSpPr>
          <p:nvPr/>
        </p:nvSpPr>
        <p:spPr bwMode="auto">
          <a:xfrm>
            <a:off x="7848600" y="62484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6554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2"/>
          <p:cNvSpPr txBox="1">
            <a:spLocks noChangeArrowheads="1"/>
          </p:cNvSpPr>
          <p:nvPr/>
        </p:nvSpPr>
        <p:spPr bwMode="auto">
          <a:xfrm>
            <a:off x="990600" y="1905000"/>
            <a:ext cx="7391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3600" b="1" dirty="0">
                <a:solidFill>
                  <a:srgbClr val="FFC000"/>
                </a:solidFill>
              </a:rPr>
              <a:t>PLEASE Print Legibly</a:t>
            </a:r>
          </a:p>
          <a:p>
            <a:pPr algn="ctr">
              <a:spcBef>
                <a:spcPct val="50000"/>
              </a:spcBef>
              <a:buClrTx/>
              <a:buSzTx/>
              <a:buNone/>
            </a:pPr>
            <a:endParaRPr lang="en-US" altLang="en-US" b="1" dirty="0"/>
          </a:p>
          <a:p>
            <a:pPr algn="ctr" eaLnBrk="1" hangingPunct="1">
              <a:spcBef>
                <a:spcPct val="50000"/>
              </a:spcBef>
              <a:buClrTx/>
              <a:buSzTx/>
              <a:buNone/>
            </a:pPr>
            <a:r>
              <a:rPr lang="en-US" altLang="en-US" sz="2800" dirty="0">
                <a:solidFill>
                  <a:srgbClr val="FFFFFF"/>
                </a:solidFill>
              </a:rPr>
              <a:t>The Submittal Form may be hand written or filled out electronically.</a:t>
            </a:r>
          </a:p>
          <a:p>
            <a:pPr algn="ctr">
              <a:spcBef>
                <a:spcPct val="50000"/>
              </a:spcBef>
              <a:buClrTx/>
              <a:buSzTx/>
              <a:buNone/>
            </a:pPr>
            <a:r>
              <a:rPr lang="en-US" altLang="en-US" sz="2800" dirty="0">
                <a:solidFill>
                  <a:srgbClr val="FFFFFF"/>
                </a:solidFill>
              </a:rPr>
              <a:t>A fillable PDF version is available on the TBI website (</a:t>
            </a:r>
            <a:r>
              <a:rPr lang="en-US" sz="2800" dirty="0">
                <a:hlinkClick r:id="rId4"/>
              </a:rPr>
              <a:t>https://www.tn.gov/tbi/law-enforcement-resources/law-enforcement-resources0/forensic-services/dna-law--submissions---tbi-contacts.html</a:t>
            </a:r>
            <a:r>
              <a:rPr lang="en-US" altLang="en-US" sz="2800" dirty="0">
                <a:solidFill>
                  <a:srgbClr val="FFFFFF"/>
                </a:solidFill>
              </a:rPr>
              <a:t>).</a:t>
            </a:r>
          </a:p>
          <a:p>
            <a:pPr eaLnBrk="1" hangingPunct="1">
              <a:spcBef>
                <a:spcPct val="50000"/>
              </a:spcBef>
              <a:buClrTx/>
              <a:buSzTx/>
              <a:buFontTx/>
              <a:buNone/>
            </a:pPr>
            <a:endParaRPr lang="en-US" altLang="en-US" sz="4000" b="1" dirty="0"/>
          </a:p>
        </p:txBody>
      </p:sp>
    </p:spTree>
    <p:extLst>
      <p:ext uri="{BB962C8B-B14F-4D97-AF65-F5344CB8AC3E}">
        <p14:creationId xmlns:p14="http://schemas.microsoft.com/office/powerpoint/2010/main" val="3643908203"/>
      </p:ext>
    </p:extLst>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50000"/>
              </a:spcBef>
              <a:buFontTx/>
              <a:buNone/>
            </a:pPr>
            <a:r>
              <a:rPr lang="en-US" altLang="en-US" sz="1400" dirty="0"/>
              <a:t>TBI – October 2015</a:t>
            </a:r>
          </a:p>
        </p:txBody>
      </p:sp>
      <p:sp>
        <p:nvSpPr>
          <p:cNvPr id="26627" name="Text Box 5"/>
          <p:cNvSpPr txBox="1">
            <a:spLocks noChangeArrowheads="1"/>
          </p:cNvSpPr>
          <p:nvPr/>
        </p:nvSpPr>
        <p:spPr bwMode="auto">
          <a:xfrm>
            <a:off x="6948944" y="2654102"/>
            <a:ext cx="17526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None/>
            </a:pPr>
            <a:r>
              <a:rPr lang="en-US" altLang="en-US" sz="2000" dirty="0">
                <a:solidFill>
                  <a:schemeClr val="bg1"/>
                </a:solidFill>
              </a:rPr>
              <a:t>Full Date of Conviction</a:t>
            </a:r>
          </a:p>
          <a:p>
            <a:pPr algn="ctr" eaLnBrk="1" hangingPunct="1">
              <a:spcBef>
                <a:spcPct val="50000"/>
              </a:spcBef>
              <a:buNone/>
            </a:pPr>
            <a:endParaRPr lang="en-US" altLang="en-US" sz="2000" dirty="0">
              <a:solidFill>
                <a:schemeClr val="bg1"/>
              </a:solidFill>
            </a:endParaRPr>
          </a:p>
          <a:p>
            <a:pPr algn="ctr" eaLnBrk="1" hangingPunct="1">
              <a:spcBef>
                <a:spcPct val="50000"/>
              </a:spcBef>
              <a:buNone/>
            </a:pPr>
            <a:r>
              <a:rPr lang="en-US" altLang="en-US" sz="2000" dirty="0">
                <a:solidFill>
                  <a:schemeClr val="bg1"/>
                </a:solidFill>
              </a:rPr>
              <a:t>Complete Address</a:t>
            </a:r>
          </a:p>
          <a:p>
            <a:pPr algn="ctr" eaLnBrk="1" hangingPunct="1">
              <a:spcBef>
                <a:spcPct val="50000"/>
              </a:spcBef>
              <a:buNone/>
            </a:pPr>
            <a:endParaRPr lang="en-US" altLang="en-US" sz="2000" dirty="0">
              <a:solidFill>
                <a:schemeClr val="bg1"/>
              </a:solidFill>
            </a:endParaRPr>
          </a:p>
          <a:p>
            <a:pPr algn="ctr" eaLnBrk="1" hangingPunct="1">
              <a:spcBef>
                <a:spcPct val="50000"/>
              </a:spcBef>
              <a:buNone/>
            </a:pPr>
            <a:r>
              <a:rPr lang="en-US" altLang="en-US" sz="2000" dirty="0">
                <a:solidFill>
                  <a:schemeClr val="bg1"/>
                </a:solidFill>
              </a:rPr>
              <a:t>Offender’s Thumb prints</a:t>
            </a:r>
          </a:p>
          <a:p>
            <a:pPr algn="ctr" eaLnBrk="1" hangingPunct="1">
              <a:spcBef>
                <a:spcPct val="50000"/>
              </a:spcBef>
              <a:buFontTx/>
              <a:buNone/>
            </a:pPr>
            <a:endParaRPr lang="en-US" altLang="en-US" sz="2000" b="1" dirty="0">
              <a:solidFill>
                <a:srgbClr val="FFFF00"/>
              </a:solidFill>
            </a:endParaRPr>
          </a:p>
        </p:txBody>
      </p:sp>
      <p:sp>
        <p:nvSpPr>
          <p:cNvPr id="26630" name="TextBox 9"/>
          <p:cNvSpPr txBox="1">
            <a:spLocks noChangeArrowheads="1"/>
          </p:cNvSpPr>
          <p:nvPr/>
        </p:nvSpPr>
        <p:spPr bwMode="auto">
          <a:xfrm>
            <a:off x="215501" y="2752328"/>
            <a:ext cx="1676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None/>
            </a:pPr>
            <a:r>
              <a:rPr lang="en-US" altLang="en-US" sz="2000" dirty="0">
                <a:solidFill>
                  <a:schemeClr val="bg1"/>
                </a:solidFill>
              </a:rPr>
              <a:t>SID #</a:t>
            </a:r>
          </a:p>
          <a:p>
            <a:pPr algn="ctr" eaLnBrk="1" hangingPunct="1">
              <a:spcBef>
                <a:spcPct val="0"/>
              </a:spcBef>
              <a:buNone/>
            </a:pPr>
            <a:endParaRPr lang="en-US" altLang="en-US" sz="2000" dirty="0">
              <a:solidFill>
                <a:schemeClr val="bg1"/>
              </a:solidFill>
            </a:endParaRPr>
          </a:p>
          <a:p>
            <a:pPr algn="ctr" eaLnBrk="1" hangingPunct="1">
              <a:spcBef>
                <a:spcPct val="0"/>
              </a:spcBef>
              <a:buNone/>
            </a:pPr>
            <a:endParaRPr lang="en-US" altLang="en-US" sz="2000" dirty="0">
              <a:solidFill>
                <a:schemeClr val="bg1"/>
              </a:solidFill>
            </a:endParaRPr>
          </a:p>
          <a:p>
            <a:pPr algn="ctr" eaLnBrk="1" hangingPunct="1">
              <a:spcBef>
                <a:spcPct val="0"/>
              </a:spcBef>
              <a:buNone/>
            </a:pPr>
            <a:r>
              <a:rPr lang="en-US" altLang="en-US" sz="2000" dirty="0">
                <a:solidFill>
                  <a:schemeClr val="bg1"/>
                </a:solidFill>
              </a:rPr>
              <a:t>Specific Conviction Offense</a:t>
            </a:r>
          </a:p>
          <a:p>
            <a:pPr algn="ctr" eaLnBrk="1" hangingPunct="1">
              <a:spcBef>
                <a:spcPct val="0"/>
              </a:spcBef>
              <a:buNone/>
            </a:pPr>
            <a:endParaRPr lang="en-US" altLang="en-US" sz="2000" dirty="0">
              <a:solidFill>
                <a:schemeClr val="bg1"/>
              </a:solidFill>
            </a:endParaRPr>
          </a:p>
          <a:p>
            <a:pPr algn="ctr" eaLnBrk="1" hangingPunct="1">
              <a:spcBef>
                <a:spcPct val="0"/>
              </a:spcBef>
              <a:buNone/>
            </a:pPr>
            <a:r>
              <a:rPr lang="en-US" altLang="en-US" sz="2000" dirty="0">
                <a:solidFill>
                  <a:schemeClr val="bg1"/>
                </a:solidFill>
              </a:rPr>
              <a:t>Requesting Agency</a:t>
            </a:r>
          </a:p>
          <a:p>
            <a:pPr eaLnBrk="1" hangingPunct="1">
              <a:spcBef>
                <a:spcPct val="0"/>
              </a:spcBef>
            </a:pPr>
            <a:endParaRPr lang="en-US" altLang="en-US" sz="2000" b="1" dirty="0">
              <a:solidFill>
                <a:srgbClr val="FFFF00"/>
              </a:solidFill>
            </a:endParaRPr>
          </a:p>
        </p:txBody>
      </p:sp>
      <p:pic>
        <p:nvPicPr>
          <p:cNvPr id="1026" name="Picture 2" descr="G:\Data\Lab\DNA\Technician\DDSSFormR15withFA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3424" y="567763"/>
            <a:ext cx="4756113" cy="6153712"/>
          </a:xfrm>
          <a:prstGeom prst="rect">
            <a:avLst/>
          </a:prstGeom>
          <a:noFill/>
          <a:extLst>
            <a:ext uri="{909E8E84-426E-40DD-AFC4-6F175D3DCCD1}">
              <a14:hiddenFill xmlns:a14="http://schemas.microsoft.com/office/drawing/2010/main">
                <a:solidFill>
                  <a:srgbClr val="FFFFFF"/>
                </a:solidFill>
              </a14:hiddenFill>
            </a:ext>
          </a:extLst>
        </p:spPr>
      </p:pic>
      <p:sp>
        <p:nvSpPr>
          <p:cNvPr id="26628" name="Line 16"/>
          <p:cNvSpPr>
            <a:spLocks noChangeShapeType="1"/>
          </p:cNvSpPr>
          <p:nvPr/>
        </p:nvSpPr>
        <p:spPr bwMode="auto">
          <a:xfrm flipH="1">
            <a:off x="4876800" y="5181600"/>
            <a:ext cx="2057400" cy="543253"/>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6629" name="Line 17"/>
          <p:cNvSpPr>
            <a:spLocks noChangeShapeType="1"/>
          </p:cNvSpPr>
          <p:nvPr/>
        </p:nvSpPr>
        <p:spPr bwMode="auto">
          <a:xfrm flipH="1">
            <a:off x="6296823" y="5181600"/>
            <a:ext cx="637377" cy="695653"/>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26632" name="Straight Arrow Connector 4"/>
          <p:cNvCxnSpPr>
            <a:cxnSpLocks noChangeShapeType="1"/>
          </p:cNvCxnSpPr>
          <p:nvPr/>
        </p:nvCxnSpPr>
        <p:spPr bwMode="auto">
          <a:xfrm flipV="1">
            <a:off x="1693863" y="2959100"/>
            <a:ext cx="1784350" cy="76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3" name="Straight Arrow Connector 15"/>
          <p:cNvCxnSpPr>
            <a:cxnSpLocks noChangeShapeType="1"/>
          </p:cNvCxnSpPr>
          <p:nvPr/>
        </p:nvCxnSpPr>
        <p:spPr bwMode="auto">
          <a:xfrm flipV="1">
            <a:off x="1693863" y="4227611"/>
            <a:ext cx="67945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4" name="Straight Arrow Connector 17"/>
          <p:cNvCxnSpPr>
            <a:cxnSpLocks noChangeShapeType="1"/>
          </p:cNvCxnSpPr>
          <p:nvPr/>
        </p:nvCxnSpPr>
        <p:spPr bwMode="auto">
          <a:xfrm flipH="1">
            <a:off x="4967744" y="3265652"/>
            <a:ext cx="1981200" cy="381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5" name="Straight Arrow Connector 19"/>
          <p:cNvCxnSpPr>
            <a:cxnSpLocks noChangeShapeType="1"/>
          </p:cNvCxnSpPr>
          <p:nvPr/>
        </p:nvCxnSpPr>
        <p:spPr bwMode="auto">
          <a:xfrm flipH="1">
            <a:off x="3259537" y="4204773"/>
            <a:ext cx="3810000" cy="26521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7" name="Straight Arrow Connector 23"/>
          <p:cNvCxnSpPr>
            <a:cxnSpLocks noChangeShapeType="1"/>
          </p:cNvCxnSpPr>
          <p:nvPr/>
        </p:nvCxnSpPr>
        <p:spPr bwMode="auto">
          <a:xfrm flipV="1">
            <a:off x="1722793" y="3502571"/>
            <a:ext cx="679450" cy="5588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Rectangle 1"/>
          <p:cNvSpPr/>
          <p:nvPr/>
        </p:nvSpPr>
        <p:spPr>
          <a:xfrm>
            <a:off x="2187537" y="0"/>
            <a:ext cx="4572000" cy="646331"/>
          </a:xfrm>
          <a:prstGeom prst="rect">
            <a:avLst/>
          </a:prstGeom>
        </p:spPr>
        <p:txBody>
          <a:bodyPr>
            <a:spAutoFit/>
          </a:bodyPr>
          <a:lstStyle/>
          <a:p>
            <a:pPr algn="ctr">
              <a:spcBef>
                <a:spcPct val="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Fill out all the information on the Database   DNA Sample Submittal Form. </a:t>
            </a:r>
          </a:p>
        </p:txBody>
      </p:sp>
      <p:pic>
        <p:nvPicPr>
          <p:cNvPr id="3" name="Picture 2"/>
          <p:cNvPicPr>
            <a:picLocks noChangeAspect="1"/>
          </p:cNvPicPr>
          <p:nvPr/>
        </p:nvPicPr>
        <p:blipFill>
          <a:blip r:embed="rId4"/>
          <a:stretch>
            <a:fillRect/>
          </a:stretch>
        </p:blipFill>
        <p:spPr>
          <a:xfrm>
            <a:off x="8214243" y="6069813"/>
            <a:ext cx="597460" cy="573074"/>
          </a:xfrm>
          <a:prstGeom prst="rect">
            <a:avLst/>
          </a:prstGeom>
        </p:spPr>
      </p:pic>
    </p:spTree>
    <p:extLst>
      <p:ext uri="{BB962C8B-B14F-4D97-AF65-F5344CB8AC3E}">
        <p14:creationId xmlns:p14="http://schemas.microsoft.com/office/powerpoint/2010/main" val="3056679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Required Information</a:t>
            </a:r>
          </a:p>
        </p:txBody>
      </p:sp>
      <p:sp>
        <p:nvSpPr>
          <p:cNvPr id="3" name="Content Placeholder 2"/>
          <p:cNvSpPr>
            <a:spLocks noGrp="1"/>
          </p:cNvSpPr>
          <p:nvPr>
            <p:ph idx="1"/>
          </p:nvPr>
        </p:nvSpPr>
        <p:spPr>
          <a:xfrm>
            <a:off x="476534" y="1542263"/>
            <a:ext cx="8229600" cy="4525963"/>
          </a:xfrm>
        </p:spPr>
        <p:txBody>
          <a:bodyPr/>
          <a:lstStyle/>
          <a:p>
            <a:r>
              <a:rPr lang="en-US" sz="2400" dirty="0">
                <a:solidFill>
                  <a:schemeClr val="bg1"/>
                </a:solidFill>
                <a:latin typeface="Times New Roman" panose="02020603050405020304" pitchFamily="18" charset="0"/>
                <a:cs typeface="Times New Roman" panose="02020603050405020304" pitchFamily="18" charset="0"/>
              </a:rPr>
              <a:t>Full name, date of birth, race, sex, and SSN</a:t>
            </a:r>
          </a:p>
          <a:p>
            <a:r>
              <a:rPr lang="en-US" sz="2400" dirty="0">
                <a:solidFill>
                  <a:schemeClr val="bg1"/>
                </a:solidFill>
                <a:latin typeface="Times New Roman" panose="02020603050405020304" pitchFamily="18" charset="0"/>
                <a:cs typeface="Times New Roman" panose="02020603050405020304" pitchFamily="18" charset="0"/>
              </a:rPr>
              <a:t>TOMIS/SO Number</a:t>
            </a:r>
          </a:p>
          <a:p>
            <a:r>
              <a:rPr lang="en-US" sz="2400">
                <a:solidFill>
                  <a:schemeClr val="bg1"/>
                </a:solidFill>
                <a:latin typeface="Times New Roman" panose="02020603050405020304" pitchFamily="18" charset="0"/>
                <a:cs typeface="Times New Roman" panose="02020603050405020304" pitchFamily="18" charset="0"/>
              </a:rPr>
              <a:t>SID number - </a:t>
            </a:r>
            <a:r>
              <a:rPr lang="en-US" sz="2400" dirty="0">
                <a:solidFill>
                  <a:schemeClr val="bg1"/>
                </a:solidFill>
                <a:latin typeface="Times New Roman" panose="02020603050405020304" pitchFamily="18" charset="0"/>
                <a:cs typeface="Times New Roman" panose="02020603050405020304" pitchFamily="18" charset="0"/>
              </a:rPr>
              <a:t>TN SID or can be out of </a:t>
            </a:r>
            <a:r>
              <a:rPr lang="en-US" sz="2400">
                <a:solidFill>
                  <a:schemeClr val="bg1"/>
                </a:solidFill>
                <a:latin typeface="Times New Roman" panose="02020603050405020304" pitchFamily="18" charset="0"/>
                <a:cs typeface="Times New Roman" panose="02020603050405020304" pitchFamily="18" charset="0"/>
              </a:rPr>
              <a:t>state SID</a:t>
            </a:r>
            <a:endParaRPr lang="en-US"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Felony conviction offense </a:t>
            </a:r>
          </a:p>
          <a:p>
            <a:r>
              <a:rPr lang="en-US" sz="2400" dirty="0">
                <a:solidFill>
                  <a:schemeClr val="bg1"/>
                </a:solidFill>
                <a:latin typeface="Times New Roman" panose="02020603050405020304" pitchFamily="18" charset="0"/>
                <a:cs typeface="Times New Roman" panose="02020603050405020304" pitchFamily="18" charset="0"/>
              </a:rPr>
              <a:t>Date of conviction</a:t>
            </a:r>
          </a:p>
          <a:p>
            <a:r>
              <a:rPr lang="en-US" sz="2400" dirty="0">
                <a:solidFill>
                  <a:schemeClr val="bg1"/>
                </a:solidFill>
                <a:latin typeface="Times New Roman" panose="02020603050405020304" pitchFamily="18" charset="0"/>
                <a:cs typeface="Times New Roman" panose="02020603050405020304" pitchFamily="18" charset="0"/>
              </a:rPr>
              <a:t>Your agency and address</a:t>
            </a:r>
          </a:p>
          <a:p>
            <a:pPr lvl="1"/>
            <a:r>
              <a:rPr lang="en-US" sz="2400" b="1" dirty="0">
                <a:solidFill>
                  <a:srgbClr val="FFC000"/>
                </a:solidFill>
                <a:latin typeface="Times New Roman" panose="02020603050405020304" pitchFamily="18" charset="0"/>
                <a:cs typeface="Times New Roman" panose="02020603050405020304" pitchFamily="18" charset="0"/>
              </a:rPr>
              <a:t>DO NOT USE THE OFFENDER’S ADDRESS!!!</a:t>
            </a:r>
          </a:p>
          <a:p>
            <a:r>
              <a:rPr lang="en-US" sz="2400" dirty="0">
                <a:solidFill>
                  <a:schemeClr val="bg1"/>
                </a:solidFill>
                <a:latin typeface="Times New Roman" panose="02020603050405020304" pitchFamily="18" charset="0"/>
                <a:cs typeface="Times New Roman" panose="02020603050405020304" pitchFamily="18" charset="0"/>
              </a:rPr>
              <a:t>Offender’s thumb prints</a:t>
            </a:r>
          </a:p>
          <a:p>
            <a:pPr lvl="1"/>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229600" y="6068226"/>
            <a:ext cx="597460" cy="573074"/>
          </a:xfrm>
          <a:prstGeom prst="rect">
            <a:avLst/>
          </a:prstGeom>
        </p:spPr>
      </p:pic>
    </p:spTree>
    <p:extLst>
      <p:ext uri="{BB962C8B-B14F-4D97-AF65-F5344CB8AC3E}">
        <p14:creationId xmlns:p14="http://schemas.microsoft.com/office/powerpoint/2010/main" val="14626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228600"/>
            <a:ext cx="7772400" cy="9144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Fee Box</a:t>
            </a:r>
          </a:p>
        </p:txBody>
      </p:sp>
      <p:sp>
        <p:nvSpPr>
          <p:cNvPr id="70659" name="Rectangle 3"/>
          <p:cNvSpPr>
            <a:spLocks noGrp="1" noChangeArrowheads="1"/>
          </p:cNvSpPr>
          <p:nvPr>
            <p:ph idx="1"/>
          </p:nvPr>
        </p:nvSpPr>
        <p:spPr>
          <a:xfrm>
            <a:off x="838200" y="1143000"/>
            <a:ext cx="7772400" cy="53340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All offenders collected after May 10, 2012, must pay a $37 fee unless they are indigent.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Do not send money with the DNA kit.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All questions pertaining to the DNA fee need to be addressed through TDOC/BOP management </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302318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98500" y="769938"/>
            <a:ext cx="7772400" cy="655638"/>
          </a:xfrm>
        </p:spPr>
        <p:txBody>
          <a:bodyPr>
            <a:normAutofit fontScale="90000"/>
          </a:bodyPr>
          <a:lstStyle/>
          <a:p>
            <a:r>
              <a:rPr lang="en-US" altLang="en-US" sz="31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How do I obtain Convicted Offender DNA Kits? </a:t>
            </a:r>
            <a:r>
              <a:rPr lang="en-US" altLang="en-US" sz="27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(Cont’d.)</a:t>
            </a:r>
            <a:br>
              <a:rPr lang="en-US" altLang="en-US" dirty="0">
                <a:solidFill>
                  <a:srgbClr val="FFC000"/>
                </a:solidFill>
              </a:rPr>
            </a:br>
            <a:endParaRPr lang="en-US" altLang="en-US" dirty="0"/>
          </a:p>
        </p:txBody>
      </p:sp>
      <p:sp>
        <p:nvSpPr>
          <p:cNvPr id="3" name="Content Placeholder 2"/>
          <p:cNvSpPr>
            <a:spLocks noGrp="1"/>
          </p:cNvSpPr>
          <p:nvPr>
            <p:ph idx="1"/>
          </p:nvPr>
        </p:nvSpPr>
        <p:spPr>
          <a:xfrm>
            <a:off x="609600" y="1524000"/>
            <a:ext cx="7772400" cy="4114800"/>
          </a:xfrm>
        </p:spPr>
        <p:txBody>
          <a:bodyPr/>
          <a:lstStyle/>
          <a:p>
            <a:pPr eaLnBrk="1" hangingPunct="1">
              <a:lnSpc>
                <a:spcPct val="90000"/>
              </a:lnSpc>
              <a:spcBef>
                <a:spcPct val="0"/>
              </a:spcBef>
              <a:buClrTx/>
              <a:buSzTx/>
              <a:defRPr/>
            </a:pPr>
            <a:r>
              <a:rPr lang="en-US" altLang="en-US" sz="2400" dirty="0">
                <a:solidFill>
                  <a:srgbClr val="FFFFFF"/>
                </a:solidFill>
                <a:latin typeface="Times New Roman" panose="02020603050405020304" pitchFamily="18" charset="0"/>
                <a:cs typeface="Times New Roman" panose="02020603050405020304" pitchFamily="18" charset="0"/>
              </a:rPr>
              <a:t>Email</a:t>
            </a: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FFC000"/>
                </a:solidFill>
                <a:latin typeface="Times New Roman" panose="02020603050405020304" pitchFamily="18" charset="0"/>
                <a:cs typeface="Times New Roman" panose="02020603050405020304" pitchFamily="18" charset="0"/>
              </a:rPr>
              <a:t>TBI.CODIS@tn.gov</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FFFFFF"/>
                </a:solidFill>
                <a:latin typeface="Times New Roman" panose="02020603050405020304" pitchFamily="18" charset="0"/>
                <a:cs typeface="Times New Roman" panose="02020603050405020304" pitchFamily="18" charset="0"/>
              </a:rPr>
              <a:t>to order kits.  Include your name, your agency’s name, full address and phone number, as well as the type of kit you are requesting.</a:t>
            </a:r>
          </a:p>
          <a:p>
            <a:pPr eaLnBrk="1" hangingPunct="1">
              <a:lnSpc>
                <a:spcPct val="90000"/>
              </a:lnSpc>
              <a:spcBef>
                <a:spcPct val="0"/>
              </a:spcBef>
              <a:buClrTx/>
              <a:buSzTx/>
              <a:defRPr/>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ClrTx/>
              <a:buSzTx/>
              <a:defRPr/>
            </a:pPr>
            <a:r>
              <a:rPr lang="en-US" altLang="en-US" sz="2400" dirty="0">
                <a:solidFill>
                  <a:srgbClr val="FFFFFF"/>
                </a:solidFill>
                <a:latin typeface="Times New Roman" panose="02020603050405020304" pitchFamily="18" charset="0"/>
                <a:cs typeface="Times New Roman" panose="02020603050405020304" pitchFamily="18" charset="0"/>
              </a:rPr>
              <a:t>Kits will be shipped to you via FedEx Ground and typically arrive within 2-3 business days.  </a:t>
            </a:r>
          </a:p>
          <a:p>
            <a:pPr eaLnBrk="1" hangingPunct="1">
              <a:lnSpc>
                <a:spcPct val="90000"/>
              </a:lnSpc>
              <a:spcBef>
                <a:spcPct val="0"/>
              </a:spcBef>
              <a:buClrTx/>
              <a:buSzTx/>
              <a:defRPr/>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lnSpc>
                <a:spcPct val="90000"/>
              </a:lnSpc>
              <a:spcBef>
                <a:spcPct val="0"/>
              </a:spcBef>
              <a:buClrTx/>
              <a:buSzTx/>
              <a:defRPr/>
            </a:pPr>
            <a:r>
              <a:rPr lang="en-US" altLang="en-US" sz="2400" dirty="0">
                <a:solidFill>
                  <a:srgbClr val="FFFFFF"/>
                </a:solidFill>
                <a:latin typeface="Times New Roman" panose="02020603050405020304" pitchFamily="18" charset="0"/>
                <a:cs typeface="Times New Roman" panose="02020603050405020304" pitchFamily="18" charset="0"/>
              </a:rPr>
              <a:t>If you are dropping off evidence at the Nashville Crime Lab and would like to pick up kits then, we ask you to contact the CODIS unit at least 24 hours in advance so we will have enough time to get them ready and down to the Evidence Receiving lobby in time for your arrival.</a:t>
            </a:r>
          </a:p>
          <a:p>
            <a:pPr>
              <a:defRPr/>
            </a:pPr>
            <a:endParaRPr lang="en-US" sz="2000" dirty="0"/>
          </a:p>
        </p:txBody>
      </p:sp>
      <p:pic>
        <p:nvPicPr>
          <p:cNvPr id="24580" name="Picture 5" descr="C:\Documents and Settings\dh06368\My Documents\My Pictures\TBI_S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5449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228600"/>
            <a:ext cx="7772400" cy="838200"/>
          </a:xfrm>
        </p:spPr>
        <p:txBody>
          <a:bodyPr/>
          <a:lstStyle/>
          <a:p>
            <a:pPr eaLnBrk="1" hangingPunct="1"/>
            <a:r>
              <a:rPr lang="en-US" altLang="en-US" b="1" dirty="0" err="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Indigency</a:t>
            </a:r>
            <a:endPar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1683" name="Rectangle 3"/>
          <p:cNvSpPr>
            <a:spLocks noGrp="1" noChangeArrowheads="1"/>
          </p:cNvSpPr>
          <p:nvPr>
            <p:ph idx="1"/>
          </p:nvPr>
        </p:nvSpPr>
        <p:spPr>
          <a:xfrm>
            <a:off x="685800" y="1143000"/>
            <a:ext cx="7772400" cy="49530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Supporting paperwork must accompany a kit on an offender marked indigent.</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An offender is not declared indigent due to receiving disability, being on Social Security, or having a Public Defender.</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41601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
          <p:cNvSpPr txBox="1">
            <a:spLocks noChangeArrowheads="1"/>
          </p:cNvSpPr>
          <p:nvPr/>
        </p:nvSpPr>
        <p:spPr bwMode="auto">
          <a:xfrm>
            <a:off x="2895600" y="304800"/>
            <a:ext cx="35877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4400" b="1" dirty="0">
                <a:solidFill>
                  <a:srgbClr val="FFFF00"/>
                </a:solidFill>
                <a:effectLst>
                  <a:outerShdw blurRad="38100" dist="38100" dir="2700000" algn="tl">
                    <a:srgbClr val="000000">
                      <a:alpha val="43137"/>
                    </a:srgbClr>
                  </a:outerShdw>
                </a:effectLst>
                <a:cs typeface="Times New Roman" charset="0"/>
              </a:rPr>
              <a:t>Thumb Prints</a:t>
            </a:r>
          </a:p>
        </p:txBody>
      </p:sp>
      <p:sp>
        <p:nvSpPr>
          <p:cNvPr id="28676" name="Text Box 4"/>
          <p:cNvSpPr txBox="1">
            <a:spLocks noChangeArrowheads="1"/>
          </p:cNvSpPr>
          <p:nvPr/>
        </p:nvSpPr>
        <p:spPr bwMode="auto">
          <a:xfrm>
            <a:off x="1222375" y="1074738"/>
            <a:ext cx="6934200"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2800" dirty="0">
                <a:solidFill>
                  <a:schemeClr val="bg1"/>
                </a:solidFill>
              </a:rPr>
              <a:t>Please </a:t>
            </a:r>
            <a:r>
              <a:rPr lang="en-US" altLang="en-US" sz="2800" b="1" dirty="0">
                <a:solidFill>
                  <a:srgbClr val="FFC000"/>
                </a:solidFill>
              </a:rPr>
              <a:t>do not include 10 print cards </a:t>
            </a:r>
            <a:r>
              <a:rPr lang="en-US" altLang="en-US" sz="2800" dirty="0">
                <a:solidFill>
                  <a:schemeClr val="bg1"/>
                </a:solidFill>
              </a:rPr>
              <a:t>as a substitute or indicate that they are “</a:t>
            </a:r>
            <a:r>
              <a:rPr lang="en-US" altLang="en-US" sz="2800" b="1" dirty="0">
                <a:solidFill>
                  <a:srgbClr val="FFC000"/>
                </a:solidFill>
              </a:rPr>
              <a:t>On file</a:t>
            </a:r>
            <a:r>
              <a:rPr lang="en-US" altLang="en-US" sz="2800" dirty="0">
                <a:solidFill>
                  <a:schemeClr val="bg1"/>
                </a:solidFill>
              </a:rPr>
              <a:t>”. </a:t>
            </a:r>
          </a:p>
          <a:p>
            <a:pPr algn="ctr" eaLnBrk="1" hangingPunct="1">
              <a:spcBef>
                <a:spcPct val="50000"/>
              </a:spcBef>
              <a:buFontTx/>
              <a:buNone/>
            </a:pPr>
            <a:r>
              <a:rPr lang="en-US" altLang="en-US" sz="2800" dirty="0">
                <a:solidFill>
                  <a:schemeClr val="bg1"/>
                </a:solidFill>
              </a:rPr>
              <a:t>It is the agency’s responsibility to acquire ink pads for the purpose of collecting the offender’s thumb prints.</a:t>
            </a:r>
          </a:p>
          <a:p>
            <a:pPr algn="ctr" eaLnBrk="1" hangingPunct="1">
              <a:spcBef>
                <a:spcPct val="50000"/>
              </a:spcBef>
              <a:buFontTx/>
              <a:buNone/>
            </a:pPr>
            <a:r>
              <a:rPr lang="en-US" altLang="en-US" sz="2800" dirty="0">
                <a:solidFill>
                  <a:schemeClr val="bg1"/>
                </a:solidFill>
              </a:rPr>
              <a:t>No special ink is necessary such as UV ink.  Any color is acceptable </a:t>
            </a:r>
            <a:r>
              <a:rPr lang="en-US" altLang="en-US" sz="2800" b="1" dirty="0">
                <a:solidFill>
                  <a:srgbClr val="FFC000"/>
                </a:solidFill>
              </a:rPr>
              <a:t>as long as we can see ridge detail </a:t>
            </a:r>
            <a:r>
              <a:rPr lang="en-US" altLang="en-US" sz="2800" dirty="0">
                <a:solidFill>
                  <a:schemeClr val="bg1"/>
                </a:solidFill>
              </a:rPr>
              <a:t>in the thumb print.</a:t>
            </a:r>
          </a:p>
          <a:p>
            <a:pPr algn="ctr" eaLnBrk="1" hangingPunct="1">
              <a:spcBef>
                <a:spcPct val="50000"/>
              </a:spcBef>
              <a:buNone/>
            </a:pPr>
            <a:r>
              <a:rPr lang="en-US" altLang="en-US" sz="2800" dirty="0">
                <a:solidFill>
                  <a:schemeClr val="bg1"/>
                </a:solidFill>
              </a:rPr>
              <a:t>If you do not have an ink pad, email </a:t>
            </a:r>
            <a:r>
              <a:rPr lang="en-US" altLang="en-US" sz="2800" b="1" dirty="0">
                <a:solidFill>
                  <a:schemeClr val="bg1"/>
                </a:solidFill>
                <a:hlinkClick r:id="rId3"/>
              </a:rPr>
              <a:t>TBI.CODIS@tn.gov</a:t>
            </a:r>
            <a:r>
              <a:rPr lang="en-US" altLang="en-US" sz="2800" b="1" dirty="0">
                <a:solidFill>
                  <a:schemeClr val="bg1"/>
                </a:solidFill>
              </a:rPr>
              <a:t> </a:t>
            </a:r>
            <a:r>
              <a:rPr lang="en-US" altLang="en-US" sz="2800" dirty="0">
                <a:solidFill>
                  <a:schemeClr val="bg1"/>
                </a:solidFill>
              </a:rPr>
              <a:t>and we can ship one to you.</a:t>
            </a:r>
          </a:p>
          <a:p>
            <a:pPr algn="ctr" eaLnBrk="1" hangingPunct="1">
              <a:spcBef>
                <a:spcPct val="50000"/>
              </a:spcBef>
              <a:buFontTx/>
              <a:buNone/>
            </a:pPr>
            <a:endParaRPr lang="en-US" altLang="en-US" sz="2800" dirty="0">
              <a:solidFill>
                <a:schemeClr val="bg1"/>
              </a:solidFill>
            </a:endParaRPr>
          </a:p>
          <a:p>
            <a:pPr algn="ctr" eaLnBrk="1" hangingPunct="1">
              <a:spcBef>
                <a:spcPct val="50000"/>
              </a:spcBef>
              <a:buFontTx/>
              <a:buNone/>
            </a:pPr>
            <a:endParaRPr lang="en-US" altLang="en-US" sz="2400" dirty="0">
              <a:solidFill>
                <a:schemeClr val="bg1"/>
              </a:solidFill>
            </a:endParaRPr>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1938135398"/>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Documents and Settings\dh06425.NET\Desktop\CO Buccal Pictures\CO Buccal Pictures 0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04800"/>
            <a:ext cx="3175000" cy="238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descr="C:\Documents and Settings\dh06425.NET\Desktop\CO Buccal Pictures\CO Buccal Pictures 0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04800"/>
            <a:ext cx="3048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26" descr="C:\Documents and Settings\dh06425.NET\Desktop\CO Buccal Pictures\CO Buccal Pictures 0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799" y="3358890"/>
            <a:ext cx="3124201" cy="240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26" descr="C:\Documents and Settings\dh06425.NET\Desktop\CO Buccal Pictures\CO Buccal Pictures 0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352800"/>
            <a:ext cx="3048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8235670" y="5942813"/>
            <a:ext cx="597460" cy="573074"/>
          </a:xfrm>
          <a:prstGeom prst="rect">
            <a:avLst/>
          </a:prstGeom>
        </p:spPr>
      </p:pic>
    </p:spTree>
    <p:extLst>
      <p:ext uri="{BB962C8B-B14F-4D97-AF65-F5344CB8AC3E}">
        <p14:creationId xmlns:p14="http://schemas.microsoft.com/office/powerpoint/2010/main" val="1985755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5257800" y="4953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72707"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descr="G:\Data\Lab\DNA\Arrestee\Thumbprint 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717550"/>
            <a:ext cx="4419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
          <p:cNvSpPr>
            <a:spLocks noChangeArrowheads="1"/>
          </p:cNvSpPr>
          <p:nvPr/>
        </p:nvSpPr>
        <p:spPr bwMode="auto">
          <a:xfrm>
            <a:off x="1447800" y="76200"/>
            <a:ext cx="609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dirty="0">
                <a:solidFill>
                  <a:srgbClr val="FFFF00"/>
                </a:solidFill>
                <a:effectLst>
                  <a:outerShdw blurRad="38100" dist="38100" dir="2700000" algn="tl">
                    <a:srgbClr val="000000">
                      <a:alpha val="43137"/>
                    </a:srgbClr>
                  </a:outerShdw>
                </a:effectLst>
              </a:rPr>
              <a:t>An Example of Acceptable Prints</a:t>
            </a:r>
          </a:p>
        </p:txBody>
      </p:sp>
    </p:spTree>
    <p:extLst>
      <p:ext uri="{BB962C8B-B14F-4D97-AF65-F5344CB8AC3E}">
        <p14:creationId xmlns:p14="http://schemas.microsoft.com/office/powerpoint/2010/main" val="974989344"/>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5675373" y="462700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72707"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
          <p:cNvSpPr>
            <a:spLocks noChangeArrowheads="1"/>
          </p:cNvSpPr>
          <p:nvPr/>
        </p:nvSpPr>
        <p:spPr bwMode="auto">
          <a:xfrm>
            <a:off x="1447800" y="118371"/>
            <a:ext cx="647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b="1" dirty="0">
                <a:solidFill>
                  <a:srgbClr val="FFFF00"/>
                </a:solidFill>
                <a:effectLst>
                  <a:outerShdw blurRad="38100" dist="38100" dir="2700000" algn="tl">
                    <a:srgbClr val="000000">
                      <a:alpha val="43137"/>
                    </a:srgbClr>
                  </a:outerShdw>
                </a:effectLst>
              </a:rPr>
              <a:t>An Example of Unacceptable Prints</a:t>
            </a:r>
          </a:p>
        </p:txBody>
      </p:sp>
      <p:pic>
        <p:nvPicPr>
          <p:cNvPr id="2" name="Picture 1"/>
          <p:cNvPicPr>
            <a:picLocks noChangeAspect="1"/>
          </p:cNvPicPr>
          <p:nvPr/>
        </p:nvPicPr>
        <p:blipFill>
          <a:blip r:embed="rId4"/>
          <a:stretch>
            <a:fillRect/>
          </a:stretch>
        </p:blipFill>
        <p:spPr>
          <a:xfrm>
            <a:off x="374731" y="1981200"/>
            <a:ext cx="3974937" cy="2511770"/>
          </a:xfrm>
          <a:prstGeom prst="rect">
            <a:avLst/>
          </a:prstGeom>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4005" y="1981200"/>
            <a:ext cx="4212536" cy="251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94273" y="4633400"/>
            <a:ext cx="4572000" cy="461665"/>
          </a:xfrm>
          <a:prstGeom prst="rect">
            <a:avLst/>
          </a:prstGeom>
        </p:spPr>
        <p:txBody>
          <a:bodyP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TOO</a:t>
            </a:r>
            <a:r>
              <a:rPr lang="en-US" dirty="0">
                <a:solidFill>
                  <a:schemeClr val="bg1"/>
                </a:solidFill>
                <a:latin typeface="Times New Roman" panose="02020603050405020304" pitchFamily="18" charset="0"/>
                <a:cs typeface="Times New Roman" panose="02020603050405020304" pitchFamily="18" charset="0"/>
              </a:rPr>
              <a:t> light</a:t>
            </a:r>
          </a:p>
        </p:txBody>
      </p:sp>
      <p:sp>
        <p:nvSpPr>
          <p:cNvPr id="4" name="Rectangle 3"/>
          <p:cNvSpPr/>
          <p:nvPr/>
        </p:nvSpPr>
        <p:spPr>
          <a:xfrm>
            <a:off x="148419" y="4629834"/>
            <a:ext cx="4572000" cy="461665"/>
          </a:xfrm>
          <a:prstGeom prst="rect">
            <a:avLst/>
          </a:prstGeom>
        </p:spPr>
        <p:txBody>
          <a:bodyP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TOO</a:t>
            </a:r>
            <a:r>
              <a:rPr lang="en-US" sz="2400" dirty="0">
                <a:solidFill>
                  <a:schemeClr val="bg1"/>
                </a:solidFill>
                <a:latin typeface="Times New Roman" panose="02020603050405020304" pitchFamily="18" charset="0"/>
                <a:cs typeface="Times New Roman" panose="02020603050405020304" pitchFamily="18" charset="0"/>
              </a:rPr>
              <a:t> dark</a:t>
            </a:r>
          </a:p>
        </p:txBody>
      </p:sp>
    </p:spTree>
    <p:extLst>
      <p:ext uri="{BB962C8B-B14F-4D97-AF65-F5344CB8AC3E}">
        <p14:creationId xmlns:p14="http://schemas.microsoft.com/office/powerpoint/2010/main" val="357720530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685800" y="228600"/>
            <a:ext cx="7772400" cy="9144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Missing Thumb Prints</a:t>
            </a:r>
          </a:p>
        </p:txBody>
      </p:sp>
      <p:sp>
        <p:nvSpPr>
          <p:cNvPr id="31748" name="Rectangle 3"/>
          <p:cNvSpPr>
            <a:spLocks noGrp="1" noChangeArrowheads="1"/>
          </p:cNvSpPr>
          <p:nvPr>
            <p:ph idx="1"/>
          </p:nvPr>
        </p:nvSpPr>
        <p:spPr>
          <a:xfrm>
            <a:off x="685800" y="1371600"/>
            <a:ext cx="7772400" cy="4114800"/>
          </a:xfrm>
        </p:spPr>
        <p:txBody>
          <a:bodyPr/>
          <a:lstStyle/>
          <a:p>
            <a:pPr eaLnBrk="1" hangingPunct="1">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If a kit is received without thumb prints it will be mailed back for re-submittal.  If sent more than once, it may also be sent to the Supervising Officer.</a:t>
            </a:r>
          </a:p>
          <a:p>
            <a:pPr eaLnBrk="1" hangingPunct="1">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The offender should be called as soon as possible for thumb print collection.</a:t>
            </a:r>
          </a:p>
          <a:p>
            <a:pPr eaLnBrk="1" hangingPunct="1">
              <a:lnSpc>
                <a:spcPct val="90000"/>
              </a:lnSpc>
              <a:spcBef>
                <a:spcPct val="50000"/>
              </a:spcBef>
            </a:pPr>
            <a:r>
              <a:rPr lang="en-US" altLang="en-US" sz="2400" b="1" dirty="0">
                <a:solidFill>
                  <a:srgbClr val="FFC000"/>
                </a:solidFill>
                <a:latin typeface="Times New Roman" panose="02020603050405020304" pitchFamily="18" charset="0"/>
                <a:cs typeface="Times New Roman" panose="02020603050405020304" pitchFamily="18" charset="0"/>
              </a:rPr>
              <a:t>The form with original thumb prints needs to be mailed to the TBI Attn: CODIS Unit as soon as possible</a:t>
            </a:r>
            <a:r>
              <a:rPr lang="en-US" altLang="en-US" sz="2400" dirty="0">
                <a:solidFill>
                  <a:srgbClr val="FFC000"/>
                </a:solidFill>
                <a:latin typeface="Times New Roman" panose="02020603050405020304" pitchFamily="18" charset="0"/>
                <a:cs typeface="Times New Roman" panose="02020603050405020304" pitchFamily="18" charset="0"/>
              </a:rPr>
              <a:t>.</a:t>
            </a:r>
          </a:p>
          <a:p>
            <a:pPr eaLnBrk="1" hangingPunct="1">
              <a:lnSpc>
                <a:spcPct val="90000"/>
              </a:lnSpc>
              <a:spcBef>
                <a:spcPct val="50000"/>
              </a:spcBef>
            </a:pPr>
            <a:r>
              <a:rPr lang="en-US" altLang="en-US" sz="2400" dirty="0">
                <a:solidFill>
                  <a:schemeClr val="bg1"/>
                </a:solidFill>
                <a:latin typeface="Times New Roman" panose="02020603050405020304" pitchFamily="18" charset="0"/>
                <a:cs typeface="Times New Roman" panose="02020603050405020304" pitchFamily="18" charset="0"/>
              </a:rPr>
              <a:t>We cannot process the DNA sample until thumb prints are received.</a:t>
            </a:r>
          </a:p>
          <a:p>
            <a:pPr eaLnBrk="1" hangingPunct="1">
              <a:lnSpc>
                <a:spcPct val="90000"/>
              </a:lnSpc>
              <a:spcBef>
                <a:spcPct val="50000"/>
              </a:spcBef>
            </a:pPr>
            <a:r>
              <a:rPr lang="en-US" altLang="en-US" sz="2400" b="1" dirty="0">
                <a:solidFill>
                  <a:srgbClr val="FFC000"/>
                </a:solidFill>
                <a:latin typeface="Times New Roman" panose="02020603050405020304" pitchFamily="18" charset="0"/>
                <a:cs typeface="Times New Roman" panose="02020603050405020304" pitchFamily="18" charset="0"/>
              </a:rPr>
              <a:t>Collection of a new kit is not necessary.</a:t>
            </a:r>
          </a:p>
          <a:p>
            <a:pPr eaLnBrk="1" hangingPunct="1">
              <a:lnSpc>
                <a:spcPct val="90000"/>
              </a:lnSpc>
            </a:pPr>
            <a:endParaRPr lang="en-US" altLang="en-US" sz="2800" dirty="0">
              <a:solidFill>
                <a:schemeClr val="bg1"/>
              </a:solidFill>
            </a:endParaRPr>
          </a:p>
        </p:txBody>
      </p:sp>
      <p:pic>
        <p:nvPicPr>
          <p:cNvPr id="2" name="Picture 1"/>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439296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C:\Documents and Settings\dh06425.NET\Desktop\CO Buccal Pictures\CO Buccal Pictures 0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65" y="1510352"/>
            <a:ext cx="4257675"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114300" y="205770"/>
            <a:ext cx="8991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200" dirty="0">
                <a:solidFill>
                  <a:schemeClr val="bg1"/>
                </a:solidFill>
                <a:cs typeface="Times New Roman" charset="0"/>
              </a:rPr>
              <a:t>After the thumb prints are dry, make a copy of the completed form </a:t>
            </a:r>
          </a:p>
          <a:p>
            <a:pPr algn="ctr" eaLnBrk="1" hangingPunct="1">
              <a:spcBef>
                <a:spcPct val="0"/>
              </a:spcBef>
              <a:buFontTx/>
              <a:buNone/>
            </a:pPr>
            <a:r>
              <a:rPr lang="en-US" altLang="en-US" sz="2200" dirty="0">
                <a:solidFill>
                  <a:schemeClr val="bg1"/>
                </a:solidFill>
                <a:cs typeface="Times New Roman" charset="0"/>
              </a:rPr>
              <a:t>for your records.  Fold submittal form and put the form and </a:t>
            </a:r>
          </a:p>
          <a:p>
            <a:pPr algn="ctr" eaLnBrk="1" hangingPunct="1">
              <a:spcBef>
                <a:spcPct val="0"/>
              </a:spcBef>
              <a:buFontTx/>
              <a:buNone/>
            </a:pPr>
            <a:r>
              <a:rPr lang="en-US" altLang="en-US" sz="2200" dirty="0">
                <a:solidFill>
                  <a:schemeClr val="bg1"/>
                </a:solidFill>
                <a:cs typeface="Times New Roman" charset="0"/>
              </a:rPr>
              <a:t>the middle white sealed envelope into the larger manila mailing envelope.</a:t>
            </a:r>
          </a:p>
        </p:txBody>
      </p:sp>
      <p:sp>
        <p:nvSpPr>
          <p:cNvPr id="43013" name="TextBox 5"/>
          <p:cNvSpPr txBox="1">
            <a:spLocks noChangeArrowheads="1"/>
          </p:cNvSpPr>
          <p:nvPr/>
        </p:nvSpPr>
        <p:spPr bwMode="auto">
          <a:xfrm>
            <a:off x="614520" y="4934436"/>
            <a:ext cx="8305800" cy="1200329"/>
          </a:xfrm>
          <a:prstGeom prst="rect">
            <a:avLst/>
          </a:prstGeom>
          <a:noFill/>
          <a:ln w="9525">
            <a:noFill/>
            <a:miter lim="800000"/>
            <a:headEnd/>
            <a:tailEnd/>
          </a:ln>
        </p:spPr>
        <p:txBody>
          <a:bodyPr>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To prevent paperwork contamination, please do not put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paperwork inside the middle envelope with </a:t>
            </a:r>
          </a:p>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the swab envelope.</a:t>
            </a:r>
          </a:p>
        </p:txBody>
      </p:sp>
      <p:pic>
        <p:nvPicPr>
          <p:cNvPr id="32774" name="Picture 2" descr="C:\Documents and Settings\dh06425.NET\Desktop\CO Buccal Pictures\CO Buccal Pictures 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120" y="1502415"/>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2860697710"/>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990600" y="838200"/>
            <a:ext cx="7086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en-US" altLang="en-US" sz="6000" b="1" dirty="0">
                <a:solidFill>
                  <a:schemeClr val="bg1"/>
                </a:solidFill>
                <a:effectLst>
                  <a:outerShdw blurRad="38100" dist="38100" dir="2700000" algn="tl">
                    <a:srgbClr val="000000">
                      <a:alpha val="43137"/>
                    </a:srgbClr>
                  </a:outerShdw>
                </a:effectLst>
              </a:rPr>
              <a:t>It is </a:t>
            </a:r>
            <a:r>
              <a:rPr lang="en-US" altLang="en-US" sz="6000" b="1" dirty="0">
                <a:solidFill>
                  <a:srgbClr val="FFC000"/>
                </a:solidFill>
                <a:effectLst>
                  <a:outerShdw blurRad="38100" dist="38100" dir="2700000" algn="tl">
                    <a:srgbClr val="000000">
                      <a:alpha val="43137"/>
                    </a:srgbClr>
                  </a:outerShdw>
                </a:effectLst>
              </a:rPr>
              <a:t>IMPERATIVE</a:t>
            </a:r>
            <a:r>
              <a:rPr lang="en-US" altLang="en-US" sz="6000" b="1" dirty="0">
                <a:solidFill>
                  <a:schemeClr val="bg1"/>
                </a:solidFill>
                <a:effectLst>
                  <a:outerShdw blurRad="38100" dist="38100" dir="2700000" algn="tl">
                    <a:srgbClr val="000000">
                      <a:alpha val="43137"/>
                    </a:srgbClr>
                  </a:outerShdw>
                </a:effectLst>
              </a:rPr>
              <a:t> that you keep detailed records of the offenders you collect!</a:t>
            </a:r>
          </a:p>
        </p:txBody>
      </p:sp>
      <p:pic>
        <p:nvPicPr>
          <p:cNvPr id="2" name="Picture 1"/>
          <p:cNvPicPr>
            <a:picLocks noChangeAspect="1"/>
          </p:cNvPicPr>
          <p:nvPr/>
        </p:nvPicPr>
        <p:blipFill>
          <a:blip r:embed="rId3"/>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1938362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Documents and Settings\dh06425.NET\Desktop\CO Buccal Pictures\CO Buccal Pictures 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914400"/>
            <a:ext cx="6162675"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3"/>
          <p:cNvSpPr txBox="1">
            <a:spLocks noChangeArrowheads="1"/>
          </p:cNvSpPr>
          <p:nvPr/>
        </p:nvSpPr>
        <p:spPr bwMode="auto">
          <a:xfrm>
            <a:off x="4572000" y="1143000"/>
            <a:ext cx="4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en-US" sz="2400"/>
          </a:p>
        </p:txBody>
      </p:sp>
      <p:sp>
        <p:nvSpPr>
          <p:cNvPr id="34821" name="TextBox 4"/>
          <p:cNvSpPr txBox="1">
            <a:spLocks noChangeArrowheads="1"/>
          </p:cNvSpPr>
          <p:nvPr/>
        </p:nvSpPr>
        <p:spPr bwMode="auto">
          <a:xfrm>
            <a:off x="1385243" y="312003"/>
            <a:ext cx="5852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FF"/>
                </a:solidFill>
                <a:cs typeface="Times New Roman" charset="0"/>
              </a:rPr>
              <a:t>Seal the outer envelope with kit shipping seal.</a:t>
            </a:r>
          </a:p>
          <a:p>
            <a:pPr eaLnBrk="1" hangingPunct="1">
              <a:spcBef>
                <a:spcPct val="0"/>
              </a:spcBef>
              <a:buFontTx/>
              <a:buNone/>
            </a:pPr>
            <a:endParaRPr lang="en-US" altLang="en-US" sz="2400" dirty="0"/>
          </a:p>
        </p:txBody>
      </p:sp>
      <p:pic>
        <p:nvPicPr>
          <p:cNvPr id="2" name="Picture 1"/>
          <p:cNvPicPr>
            <a:picLocks noChangeAspect="1"/>
          </p:cNvPicPr>
          <p:nvPr/>
        </p:nvPicPr>
        <p:blipFill>
          <a:blip r:embed="rId4"/>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393631684"/>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Documents and Settings\dh06425.NET\Desktop\CO Buccal Pictures\CO Buccal Pictures 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9454" y="1295400"/>
            <a:ext cx="6019800" cy="451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1600200" y="381000"/>
            <a:ext cx="59090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rgbClr val="FFFFFF"/>
                </a:solidFill>
                <a:cs typeface="Times New Roman" charset="0"/>
              </a:rPr>
              <a:t>Put return address on the mailing envelope </a:t>
            </a:r>
          </a:p>
          <a:p>
            <a:pPr algn="ctr" eaLnBrk="1" hangingPunct="1">
              <a:spcBef>
                <a:spcPct val="0"/>
              </a:spcBef>
              <a:buFontTx/>
              <a:buNone/>
            </a:pPr>
            <a:r>
              <a:rPr lang="en-US" altLang="en-US" sz="2400" dirty="0">
                <a:solidFill>
                  <a:srgbClr val="FFFFFF"/>
                </a:solidFill>
                <a:cs typeface="Times New Roman" charset="0"/>
              </a:rPr>
              <a:t>even if you are hand delivering kits.</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5943600"/>
            <a:ext cx="597460" cy="573074"/>
          </a:xfrm>
          <a:prstGeom prst="rect">
            <a:avLst/>
          </a:prstGeom>
        </p:spPr>
      </p:pic>
    </p:spTree>
    <p:extLst>
      <p:ext uri="{BB962C8B-B14F-4D97-AF65-F5344CB8AC3E}">
        <p14:creationId xmlns:p14="http://schemas.microsoft.com/office/powerpoint/2010/main" val="2283723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800100" y="368300"/>
            <a:ext cx="7772400" cy="1143000"/>
          </a:xfrm>
        </p:spPr>
        <p:txBody>
          <a:bodyPr/>
          <a:lstStyle/>
          <a:p>
            <a:pPr eaLnBrk="1" hangingPunct="1"/>
            <a:r>
              <a:rPr lang="en-US" altLang="en-US" sz="4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Consistency</a:t>
            </a:r>
          </a:p>
        </p:txBody>
      </p:sp>
      <p:sp>
        <p:nvSpPr>
          <p:cNvPr id="32771" name="Content Placeholder 2"/>
          <p:cNvSpPr>
            <a:spLocks noGrp="1"/>
          </p:cNvSpPr>
          <p:nvPr>
            <p:ph idx="1"/>
          </p:nvPr>
        </p:nvSpPr>
        <p:spPr>
          <a:xfrm>
            <a:off x="762000" y="1524000"/>
            <a:ext cx="7772400" cy="4114800"/>
          </a:xfrm>
        </p:spPr>
        <p:txBody>
          <a:bodyPr>
            <a:normAutofit lnSpcReduction="10000"/>
          </a:bodyPr>
          <a:lstStyle/>
          <a:p>
            <a:pPr marL="0" indent="0" algn="ctr" eaLnBrk="1" hangingPunct="1">
              <a:buNone/>
            </a:pPr>
            <a:r>
              <a:rPr lang="en-US" altLang="en-US" dirty="0">
                <a:solidFill>
                  <a:srgbClr val="FFFFFF"/>
                </a:solidFill>
                <a:latin typeface="Times New Roman" panose="02020603050405020304" pitchFamily="18" charset="0"/>
                <a:cs typeface="Times New Roman" panose="02020603050405020304" pitchFamily="18" charset="0"/>
              </a:rPr>
              <a:t>If your agency chooses to designate an individual to collect samples for the entire office (i.e., administrative assistant), it is important to specify the name of the supervising officer in the “Requesting Agency” field.</a:t>
            </a:r>
          </a:p>
          <a:p>
            <a:pPr marL="0" indent="0" algn="ctr" eaLnBrk="1" hangingPunct="1">
              <a:buNone/>
            </a:pPr>
            <a:endParaRPr lang="en-US" altLang="en-US" dirty="0">
              <a:solidFill>
                <a:srgbClr val="FFFFFF"/>
              </a:solidFill>
              <a:latin typeface="Times New Roman" panose="02020603050405020304" pitchFamily="18" charset="0"/>
              <a:cs typeface="Times New Roman" panose="02020603050405020304" pitchFamily="18" charset="0"/>
            </a:endParaRPr>
          </a:p>
          <a:p>
            <a:pPr marL="0" indent="0" algn="ctr" eaLnBrk="1" hangingPunct="1">
              <a:buNone/>
            </a:pPr>
            <a:r>
              <a:rPr lang="en-US" altLang="en-US" dirty="0">
                <a:solidFill>
                  <a:srgbClr val="FFFFFF"/>
                </a:solidFill>
                <a:latin typeface="Times New Roman" panose="02020603050405020304" pitchFamily="18" charset="0"/>
                <a:cs typeface="Times New Roman" panose="02020603050405020304" pitchFamily="18" charset="0"/>
              </a:rPr>
              <a:t>Example: TDOC/BOPP-John Smith</a:t>
            </a:r>
          </a:p>
        </p:txBody>
      </p:sp>
      <p:pic>
        <p:nvPicPr>
          <p:cNvPr id="4" name="Picture 3"/>
          <p:cNvPicPr>
            <a:picLocks noChangeAspect="1"/>
          </p:cNvPicPr>
          <p:nvPr/>
        </p:nvPicPr>
        <p:blipFill>
          <a:blip r:embed="rId2"/>
          <a:stretch>
            <a:fillRect/>
          </a:stretch>
        </p:blipFill>
        <p:spPr>
          <a:xfrm>
            <a:off x="8305800" y="6077400"/>
            <a:ext cx="597460" cy="573074"/>
          </a:xfrm>
          <a:prstGeom prst="rect">
            <a:avLst/>
          </a:prstGeom>
        </p:spPr>
      </p:pic>
    </p:spTree>
    <p:extLst>
      <p:ext uri="{BB962C8B-B14F-4D97-AF65-F5344CB8AC3E}">
        <p14:creationId xmlns:p14="http://schemas.microsoft.com/office/powerpoint/2010/main" val="2664303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Documents and Settings\dh06425.NET\Desktop\CO Buccal Pictures\CO Buccal Pictures 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3620" y="838200"/>
            <a:ext cx="4959560" cy="371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3"/>
          <p:cNvSpPr txBox="1">
            <a:spLocks noChangeArrowheads="1"/>
          </p:cNvSpPr>
          <p:nvPr/>
        </p:nvSpPr>
        <p:spPr bwMode="auto">
          <a:xfrm>
            <a:off x="1162843" y="232569"/>
            <a:ext cx="65934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FF"/>
                </a:solidFill>
                <a:cs typeface="Times New Roman" charset="0"/>
              </a:rPr>
              <a:t>If the kit is mailed, please attach the proper postage.</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4038600" y="1669197"/>
            <a:ext cx="2063550" cy="1481261"/>
          </a:xfrm>
          <a:prstGeom prst="rect">
            <a:avLst/>
          </a:prstGeom>
        </p:spPr>
      </p:pic>
      <p:sp>
        <p:nvSpPr>
          <p:cNvPr id="3" name="Rectangle 2"/>
          <p:cNvSpPr/>
          <p:nvPr/>
        </p:nvSpPr>
        <p:spPr>
          <a:xfrm>
            <a:off x="1983079" y="4686668"/>
            <a:ext cx="4953000" cy="1200329"/>
          </a:xfrm>
          <a:prstGeom prst="rect">
            <a:avLst/>
          </a:prstGeom>
        </p:spPr>
        <p:txBody>
          <a:bodyPr wrap="square">
            <a:spAutoFit/>
          </a:bodyPr>
          <a:lstStyle/>
          <a:p>
            <a:pPr algn="ctr"/>
            <a:r>
              <a:rPr lang="en-US" sz="2400">
                <a:solidFill>
                  <a:srgbClr val="FFFFFF"/>
                </a:solidFill>
                <a:latin typeface="Times New Roman" panose="02020603050405020304" pitchFamily="18" charset="0"/>
                <a:cs typeface="Times New Roman" panose="02020603050405020304" pitchFamily="18" charset="0"/>
              </a:rPr>
              <a:t>The US Postal Service considers the kits to be a package and, as of December 2022 $4.50 per kit to ship.</a:t>
            </a:r>
            <a:endParaRPr lang="en-US" sz="2400" dirty="0">
              <a:solidFill>
                <a:srgbClr val="FFFF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597477966"/>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Text Box 5"/>
          <p:cNvSpPr txBox="1">
            <a:spLocks noChangeArrowheads="1"/>
          </p:cNvSpPr>
          <p:nvPr/>
        </p:nvSpPr>
        <p:spPr bwMode="auto">
          <a:xfrm>
            <a:off x="7620000" y="5943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sp>
        <p:nvSpPr>
          <p:cNvPr id="82949" name="TextBox 5"/>
          <p:cNvSpPr txBox="1">
            <a:spLocks noChangeArrowheads="1"/>
          </p:cNvSpPr>
          <p:nvPr/>
        </p:nvSpPr>
        <p:spPr bwMode="auto">
          <a:xfrm>
            <a:off x="1435100" y="152400"/>
            <a:ext cx="61849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dirty="0">
                <a:solidFill>
                  <a:srgbClr val="FFFFFF"/>
                </a:solidFill>
              </a:rPr>
              <a:t>If you are planning to mail multiple kits at once in a larger package, please note that the U.S. Postal Service requires you to have either the biohazard symbol, or “</a:t>
            </a:r>
            <a:r>
              <a:rPr lang="en-US" altLang="en-US" sz="2400" b="1" dirty="0">
                <a:solidFill>
                  <a:srgbClr val="FFC000"/>
                </a:solidFill>
              </a:rPr>
              <a:t>BIOHAZARD</a:t>
            </a:r>
            <a:r>
              <a:rPr lang="en-US" altLang="en-US" sz="2400" dirty="0">
                <a:solidFill>
                  <a:srgbClr val="FFFFFF"/>
                </a:solidFill>
              </a:rPr>
              <a:t>” written out on the outer packaging.  </a:t>
            </a:r>
          </a:p>
          <a:p>
            <a:pPr eaLnBrk="1" hangingPunct="1">
              <a:spcBef>
                <a:spcPct val="0"/>
              </a:spcBef>
              <a:buClrTx/>
              <a:buSzTx/>
              <a:buFontTx/>
              <a:buNone/>
            </a:pPr>
            <a:endParaRPr lang="en-US" altLang="en-US" sz="2400" dirty="0"/>
          </a:p>
          <a:p>
            <a:pPr eaLnBrk="1" hangingPunct="1">
              <a:spcBef>
                <a:spcPct val="0"/>
              </a:spcBef>
              <a:buClrTx/>
              <a:buSzTx/>
              <a:buFontTx/>
              <a:buNone/>
            </a:pPr>
            <a:endParaRPr lang="en-US" altLang="en-US" sz="2400" dirty="0">
              <a:solidFill>
                <a:schemeClr val="bg2"/>
              </a:solidFill>
            </a:endParaRPr>
          </a:p>
        </p:txBody>
      </p:sp>
      <p:pic>
        <p:nvPicPr>
          <p:cNvPr id="8295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969211" y="2205190"/>
            <a:ext cx="5346700" cy="4011329"/>
          </a:xfrm>
          <a:prstGeom prst="rect">
            <a:avLst/>
          </a:prstGeom>
        </p:spPr>
      </p:pic>
      <p:sp>
        <p:nvSpPr>
          <p:cNvPr id="8" name="Oval 4"/>
          <p:cNvSpPr>
            <a:spLocks noChangeArrowheads="1"/>
          </p:cNvSpPr>
          <p:nvPr/>
        </p:nvSpPr>
        <p:spPr bwMode="auto">
          <a:xfrm>
            <a:off x="1882443" y="4813300"/>
            <a:ext cx="1860550" cy="1206500"/>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solidFill>
                <a:schemeClr val="bg2"/>
              </a:solidFill>
            </a:endParaRPr>
          </a:p>
        </p:txBody>
      </p:sp>
    </p:spTree>
    <p:extLst>
      <p:ext uri="{BB962C8B-B14F-4D97-AF65-F5344CB8AC3E}">
        <p14:creationId xmlns:p14="http://schemas.microsoft.com/office/powerpoint/2010/main" val="2944286592"/>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Documents and Settings\dh06425.NET\Desktop\CO Buccal Pictures\CO Buccal Pictures 0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730" y="1066421"/>
            <a:ext cx="5562600" cy="417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3"/>
          <p:cNvSpPr txBox="1">
            <a:spLocks noChangeArrowheads="1"/>
          </p:cNvSpPr>
          <p:nvPr/>
        </p:nvSpPr>
        <p:spPr bwMode="auto">
          <a:xfrm>
            <a:off x="679730" y="228600"/>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rgbClr val="FFFFFF"/>
                </a:solidFill>
                <a:cs typeface="Times New Roman" charset="0"/>
              </a:rPr>
              <a:t>The remains of the seals may be disposed of in regular trash.</a:t>
            </a:r>
          </a:p>
          <a:p>
            <a:pPr eaLnBrk="1" hangingPunct="1">
              <a:spcBef>
                <a:spcPct val="0"/>
              </a:spcBef>
              <a:buFontTx/>
              <a:buNone/>
            </a:pPr>
            <a:endParaRPr lang="en-US" altLang="en-US" sz="2400" dirty="0">
              <a:solidFill>
                <a:srgbClr val="FFFF00"/>
              </a:solidFill>
            </a:endParaRPr>
          </a:p>
        </p:txBody>
      </p:sp>
      <p:pic>
        <p:nvPicPr>
          <p:cNvPr id="2" name="Picture 1"/>
          <p:cNvPicPr>
            <a:picLocks noChangeAspect="1"/>
          </p:cNvPicPr>
          <p:nvPr/>
        </p:nvPicPr>
        <p:blipFill>
          <a:blip r:embed="rId4"/>
          <a:stretch>
            <a:fillRect/>
          </a:stretch>
        </p:blipFill>
        <p:spPr>
          <a:xfrm>
            <a:off x="8229600" y="6030126"/>
            <a:ext cx="597460" cy="573074"/>
          </a:xfrm>
          <a:prstGeom prst="rect">
            <a:avLst/>
          </a:prstGeom>
        </p:spPr>
      </p:pic>
    </p:spTree>
    <p:extLst>
      <p:ext uri="{BB962C8B-B14F-4D97-AF65-F5344CB8AC3E}">
        <p14:creationId xmlns:p14="http://schemas.microsoft.com/office/powerpoint/2010/main" val="2929374956"/>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2"/>
          <p:cNvSpPr txBox="1">
            <a:spLocks noChangeArrowheads="1"/>
          </p:cNvSpPr>
          <p:nvPr/>
        </p:nvSpPr>
        <p:spPr bwMode="auto">
          <a:xfrm>
            <a:off x="1066800" y="250880"/>
            <a:ext cx="73596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800" dirty="0">
                <a:solidFill>
                  <a:srgbClr val="FFFFFF"/>
                </a:solidFill>
                <a:cs typeface="Times New Roman" charset="0"/>
              </a:rPr>
              <a:t>The swab packets (if used in the drying of the swabs) and biohazard barrier gloves should be disposed of by following your departments recommended OSHA procedures.</a:t>
            </a:r>
          </a:p>
        </p:txBody>
      </p:sp>
      <p:pic>
        <p:nvPicPr>
          <p:cNvPr id="39940" name="Picture 1027" descr="C:\Documents and Settings\dh06425.NET\Desktop\CO Buccal Pictures\CO Buccal Pictures 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17641"/>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3" descr="C:\Documents and Settings\dh06425.NET\Desktop\CO Buccal Pictures\CO Buccal Pictures 1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25" y="2317641"/>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291261" y="6019800"/>
            <a:ext cx="597460" cy="573074"/>
          </a:xfrm>
          <a:prstGeom prst="rect">
            <a:avLst/>
          </a:prstGeom>
        </p:spPr>
      </p:pic>
      <p:sp>
        <p:nvSpPr>
          <p:cNvPr id="3" name="Rectangle 2"/>
          <p:cNvSpPr/>
          <p:nvPr/>
        </p:nvSpPr>
        <p:spPr>
          <a:xfrm>
            <a:off x="1858962" y="5744817"/>
            <a:ext cx="5775325" cy="830997"/>
          </a:xfrm>
          <a:prstGeom prst="rect">
            <a:avLst/>
          </a:prstGeom>
        </p:spPr>
        <p:txBody>
          <a:bodyPr wrap="square">
            <a:spAutoFit/>
          </a:bodyPr>
          <a:lstStyle/>
          <a:p>
            <a:pPr algn="ctr">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Please do not put the used gloves back in the envelope to be mailed back with the kit. </a:t>
            </a:r>
          </a:p>
        </p:txBody>
      </p:sp>
    </p:spTree>
    <p:extLst>
      <p:ext uri="{BB962C8B-B14F-4D97-AF65-F5344CB8AC3E}">
        <p14:creationId xmlns:p14="http://schemas.microsoft.com/office/powerpoint/2010/main" val="1283662872"/>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2"/>
          <p:cNvSpPr txBox="1">
            <a:spLocks noChangeArrowheads="1"/>
          </p:cNvSpPr>
          <p:nvPr/>
        </p:nvSpPr>
        <p:spPr bwMode="auto">
          <a:xfrm>
            <a:off x="381000" y="1752600"/>
            <a:ext cx="82284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800" dirty="0">
                <a:solidFill>
                  <a:schemeClr val="bg1"/>
                </a:solidFill>
                <a:cs typeface="Times New Roman" charset="0"/>
              </a:rPr>
              <a:t>The kit is ready to be hand delivered or mailed to </a:t>
            </a:r>
          </a:p>
          <a:p>
            <a:pPr algn="ctr" eaLnBrk="1" hangingPunct="1">
              <a:spcBef>
                <a:spcPct val="0"/>
              </a:spcBef>
              <a:buFontTx/>
              <a:buNone/>
            </a:pPr>
            <a:r>
              <a:rPr lang="en-US" altLang="en-US" sz="2800" dirty="0">
                <a:solidFill>
                  <a:schemeClr val="bg1"/>
                </a:solidFill>
                <a:cs typeface="Times New Roman" charset="0"/>
              </a:rPr>
              <a:t>TBI Nashville</a:t>
            </a:r>
          </a:p>
          <a:p>
            <a:pPr algn="ctr" eaLnBrk="1" hangingPunct="1">
              <a:spcBef>
                <a:spcPct val="0"/>
              </a:spcBef>
              <a:buFontTx/>
              <a:buNone/>
            </a:pPr>
            <a:endParaRPr lang="en-US" altLang="en-US" sz="2800" dirty="0">
              <a:solidFill>
                <a:schemeClr val="bg1"/>
              </a:solidFill>
              <a:cs typeface="Times New Roman" charset="0"/>
            </a:endParaRPr>
          </a:p>
          <a:p>
            <a:pPr algn="ctr" eaLnBrk="1" hangingPunct="1">
              <a:spcBef>
                <a:spcPct val="0"/>
              </a:spcBef>
              <a:buFontTx/>
              <a:buNone/>
            </a:pPr>
            <a:r>
              <a:rPr lang="en-US" altLang="en-US" sz="2800" dirty="0">
                <a:solidFill>
                  <a:schemeClr val="bg1"/>
                </a:solidFill>
                <a:cs typeface="Times New Roman" charset="0"/>
              </a:rPr>
              <a:t>Due to the sensitive nature of Convicted Offender/SOR </a:t>
            </a:r>
          </a:p>
          <a:p>
            <a:pPr algn="ctr" eaLnBrk="1" hangingPunct="1">
              <a:spcBef>
                <a:spcPct val="0"/>
              </a:spcBef>
              <a:buFontTx/>
              <a:buNone/>
            </a:pPr>
            <a:r>
              <a:rPr lang="en-US" altLang="en-US" sz="2800" dirty="0">
                <a:solidFill>
                  <a:schemeClr val="bg1"/>
                </a:solidFill>
                <a:cs typeface="Times New Roman" charset="0"/>
              </a:rPr>
              <a:t>DNA, kits should be hand delivered or </a:t>
            </a:r>
          </a:p>
          <a:p>
            <a:pPr algn="ctr" eaLnBrk="1" hangingPunct="1">
              <a:spcBef>
                <a:spcPct val="0"/>
              </a:spcBef>
              <a:buFontTx/>
              <a:buNone/>
            </a:pPr>
            <a:r>
              <a:rPr lang="en-US" altLang="en-US" sz="2800" dirty="0">
                <a:solidFill>
                  <a:schemeClr val="bg1"/>
                </a:solidFill>
                <a:cs typeface="Times New Roman" charset="0"/>
              </a:rPr>
              <a:t>mailed in a timely manner.</a:t>
            </a:r>
          </a:p>
        </p:txBody>
      </p:sp>
      <p:pic>
        <p:nvPicPr>
          <p:cNvPr id="3" name="Picture 2"/>
          <p:cNvPicPr>
            <a:picLocks noChangeAspect="1"/>
          </p:cNvPicPr>
          <p:nvPr/>
        </p:nvPicPr>
        <p:blipFill>
          <a:blip r:embed="rId3"/>
          <a:stretch>
            <a:fillRect/>
          </a:stretch>
        </p:blipFill>
        <p:spPr>
          <a:xfrm>
            <a:off x="8291261" y="6019800"/>
            <a:ext cx="597460" cy="573074"/>
          </a:xfrm>
          <a:prstGeom prst="rect">
            <a:avLst/>
          </a:prstGeom>
        </p:spPr>
      </p:pic>
    </p:spTree>
    <p:extLst>
      <p:ext uri="{BB962C8B-B14F-4D97-AF65-F5344CB8AC3E}">
        <p14:creationId xmlns:p14="http://schemas.microsoft.com/office/powerpoint/2010/main" val="3188169516"/>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5"/>
          <p:cNvSpPr txBox="1">
            <a:spLocks noChangeArrowheads="1"/>
          </p:cNvSpPr>
          <p:nvPr/>
        </p:nvSpPr>
        <p:spPr bwMode="auto">
          <a:xfrm>
            <a:off x="571500" y="4328892"/>
            <a:ext cx="7620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400" dirty="0">
                <a:solidFill>
                  <a:srgbClr val="FFFFFF"/>
                </a:solidFill>
              </a:rPr>
              <a:t>If a Convicted Offender kit is sent in as evidence </a:t>
            </a:r>
          </a:p>
          <a:p>
            <a:pPr algn="ctr" eaLnBrk="1" hangingPunct="1">
              <a:spcBef>
                <a:spcPct val="0"/>
              </a:spcBef>
              <a:buClrTx/>
              <a:buSzTx/>
              <a:buFontTx/>
              <a:buNone/>
            </a:pPr>
            <a:r>
              <a:rPr lang="en-US" altLang="en-US" sz="2400" dirty="0">
                <a:solidFill>
                  <a:srgbClr val="FFFFFF"/>
                </a:solidFill>
              </a:rPr>
              <a:t>(the kit plainly states that it is not to be used as evidence) </a:t>
            </a:r>
          </a:p>
          <a:p>
            <a:pPr algn="ctr" eaLnBrk="1" hangingPunct="1">
              <a:spcBef>
                <a:spcPct val="0"/>
              </a:spcBef>
              <a:buClrTx/>
              <a:buSzTx/>
              <a:buFontTx/>
              <a:buNone/>
            </a:pPr>
            <a:r>
              <a:rPr lang="en-US" altLang="en-US" sz="2400" dirty="0">
                <a:solidFill>
                  <a:srgbClr val="FFFFFF"/>
                </a:solidFill>
              </a:rPr>
              <a:t>the sample will not be worked and the submitting officer will be contacted and told that the sample is not acceptable. </a:t>
            </a:r>
          </a:p>
          <a:p>
            <a:pPr algn="ctr" eaLnBrk="1" hangingPunct="1">
              <a:spcBef>
                <a:spcPct val="0"/>
              </a:spcBef>
              <a:buClrTx/>
              <a:buSzTx/>
              <a:buFontTx/>
              <a:buNone/>
            </a:pPr>
            <a:r>
              <a:rPr lang="en-US" altLang="en-US" sz="2400" dirty="0">
                <a:solidFill>
                  <a:srgbClr val="FFFFFF"/>
                </a:solidFill>
              </a:rPr>
              <a:t> </a:t>
            </a:r>
          </a:p>
          <a:p>
            <a:pPr eaLnBrk="1" hangingPunct="1">
              <a:spcBef>
                <a:spcPct val="0"/>
              </a:spcBef>
              <a:buClrTx/>
              <a:buSzTx/>
              <a:buFontTx/>
              <a:buNone/>
            </a:pPr>
            <a:endParaRPr lang="en-US" altLang="en-US" sz="2800" b="1" dirty="0"/>
          </a:p>
        </p:txBody>
      </p:sp>
      <p:sp>
        <p:nvSpPr>
          <p:cNvPr id="95236" name="Text Box 6"/>
          <p:cNvSpPr txBox="1">
            <a:spLocks noChangeArrowheads="1"/>
          </p:cNvSpPr>
          <p:nvPr/>
        </p:nvSpPr>
        <p:spPr bwMode="auto">
          <a:xfrm>
            <a:off x="8153400" y="6477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95237" name="Picture 7"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905000" y="276379"/>
            <a:ext cx="5346700" cy="4011329"/>
          </a:xfrm>
          <a:prstGeom prst="rect">
            <a:avLst/>
          </a:prstGeom>
        </p:spPr>
      </p:pic>
      <p:sp>
        <p:nvSpPr>
          <p:cNvPr id="7" name="Line 4"/>
          <p:cNvSpPr>
            <a:spLocks noChangeShapeType="1"/>
          </p:cNvSpPr>
          <p:nvPr/>
        </p:nvSpPr>
        <p:spPr bwMode="auto">
          <a:xfrm>
            <a:off x="1904999" y="276379"/>
            <a:ext cx="5346701" cy="4011330"/>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3"/>
          <p:cNvSpPr>
            <a:spLocks noChangeShapeType="1"/>
          </p:cNvSpPr>
          <p:nvPr/>
        </p:nvSpPr>
        <p:spPr bwMode="auto">
          <a:xfrm flipV="1">
            <a:off x="1904999" y="276378"/>
            <a:ext cx="5346701" cy="4011330"/>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19066041"/>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5"/>
          <p:cNvSpPr txBox="1">
            <a:spLocks noChangeArrowheads="1"/>
          </p:cNvSpPr>
          <p:nvPr/>
        </p:nvSpPr>
        <p:spPr bwMode="auto">
          <a:xfrm>
            <a:off x="381000" y="3951744"/>
            <a:ext cx="822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a:spcBef>
                <a:spcPct val="0"/>
              </a:spcBef>
              <a:buClrTx/>
              <a:buSzTx/>
              <a:buNone/>
            </a:pPr>
            <a:r>
              <a:rPr lang="en-US" altLang="en-US" sz="2800" dirty="0">
                <a:solidFill>
                  <a:srgbClr val="FFFFFF"/>
                </a:solidFill>
              </a:rPr>
              <a:t>If a sample is collected from an individual who does </a:t>
            </a:r>
          </a:p>
          <a:p>
            <a:pPr algn="ctr">
              <a:spcBef>
                <a:spcPct val="0"/>
              </a:spcBef>
              <a:buClrTx/>
              <a:buSzTx/>
              <a:buNone/>
            </a:pPr>
            <a:r>
              <a:rPr lang="en-US" altLang="en-US" sz="2800" dirty="0">
                <a:solidFill>
                  <a:srgbClr val="FFFFFF"/>
                </a:solidFill>
              </a:rPr>
              <a:t>not meet the qualifications or if the paperwork is not filled out </a:t>
            </a:r>
            <a:r>
              <a:rPr lang="en-US" altLang="en-US" sz="2800" b="1" dirty="0">
                <a:solidFill>
                  <a:srgbClr val="FFC000"/>
                </a:solidFill>
              </a:rPr>
              <a:t>COMPLETELY</a:t>
            </a:r>
            <a:r>
              <a:rPr lang="en-US" altLang="en-US" sz="2800" dirty="0">
                <a:solidFill>
                  <a:srgbClr val="FFC000"/>
                </a:solidFill>
              </a:rPr>
              <a:t> </a:t>
            </a:r>
            <a:r>
              <a:rPr lang="en-US" altLang="en-US" sz="2800" dirty="0">
                <a:solidFill>
                  <a:srgbClr val="FFFFFF"/>
                </a:solidFill>
              </a:rPr>
              <a:t>and</a:t>
            </a:r>
            <a:r>
              <a:rPr lang="en-US" altLang="en-US" sz="2800" dirty="0">
                <a:solidFill>
                  <a:srgbClr val="FFC000"/>
                </a:solidFill>
              </a:rPr>
              <a:t> </a:t>
            </a:r>
            <a:r>
              <a:rPr lang="en-US" altLang="en-US" sz="2800" b="1" dirty="0">
                <a:solidFill>
                  <a:srgbClr val="FFC000"/>
                </a:solidFill>
              </a:rPr>
              <a:t>CORRECTLY</a:t>
            </a:r>
            <a:r>
              <a:rPr lang="en-US" altLang="en-US" sz="2800" dirty="0">
                <a:solidFill>
                  <a:srgbClr val="FFFFFF"/>
                </a:solidFill>
              </a:rPr>
              <a:t>,</a:t>
            </a:r>
          </a:p>
          <a:p>
            <a:pPr algn="ctr">
              <a:spcBef>
                <a:spcPct val="0"/>
              </a:spcBef>
              <a:buClrTx/>
              <a:buSzTx/>
              <a:buNone/>
            </a:pPr>
            <a:r>
              <a:rPr lang="en-US" altLang="en-US" sz="2800" dirty="0">
                <a:solidFill>
                  <a:srgbClr val="FFFFFF"/>
                </a:solidFill>
              </a:rPr>
              <a:t>the kit will be returned to the submitting </a:t>
            </a:r>
          </a:p>
          <a:p>
            <a:pPr algn="ctr">
              <a:spcBef>
                <a:spcPct val="0"/>
              </a:spcBef>
              <a:buClrTx/>
              <a:buSzTx/>
              <a:buNone/>
            </a:pPr>
            <a:r>
              <a:rPr lang="en-US" altLang="en-US" sz="2800" dirty="0">
                <a:solidFill>
                  <a:srgbClr val="FFFFFF"/>
                </a:solidFill>
              </a:rPr>
              <a:t>agency for correction and re-submittal.</a:t>
            </a:r>
          </a:p>
          <a:p>
            <a:pPr algn="ctr" eaLnBrk="1" hangingPunct="1">
              <a:spcBef>
                <a:spcPct val="0"/>
              </a:spcBef>
              <a:buClrTx/>
              <a:buSzTx/>
              <a:buFontTx/>
              <a:buNone/>
            </a:pPr>
            <a:endParaRPr lang="en-US" altLang="en-US" sz="2800" dirty="0"/>
          </a:p>
        </p:txBody>
      </p:sp>
      <p:sp>
        <p:nvSpPr>
          <p:cNvPr id="99332" name="Text Box 6"/>
          <p:cNvSpPr txBox="1">
            <a:spLocks noChangeArrowheads="1"/>
          </p:cNvSpPr>
          <p:nvPr/>
        </p:nvSpPr>
        <p:spPr bwMode="auto">
          <a:xfrm>
            <a:off x="7315200" y="61722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99333" name="Picture 7"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stretch>
            <a:fillRect/>
          </a:stretch>
        </p:blipFill>
        <p:spPr>
          <a:xfrm>
            <a:off x="4032069" y="513555"/>
            <a:ext cx="4191000" cy="3144272"/>
          </a:xfrm>
          <a:prstGeom prst="rect">
            <a:avLst/>
          </a:prstGeom>
        </p:spPr>
      </p:pic>
      <p:sp>
        <p:nvSpPr>
          <p:cNvPr id="10" name="Line 3"/>
          <p:cNvSpPr>
            <a:spLocks noChangeShapeType="1"/>
          </p:cNvSpPr>
          <p:nvPr/>
        </p:nvSpPr>
        <p:spPr bwMode="auto">
          <a:xfrm flipV="1">
            <a:off x="4032069" y="550862"/>
            <a:ext cx="4191000" cy="3081337"/>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4"/>
          <p:cNvSpPr>
            <a:spLocks noChangeShapeType="1"/>
          </p:cNvSpPr>
          <p:nvPr/>
        </p:nvSpPr>
        <p:spPr bwMode="auto">
          <a:xfrm>
            <a:off x="4032069" y="525234"/>
            <a:ext cx="4191000" cy="3105015"/>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 name="Picture 2" descr="G:\Data\Lab\DNA\Technician\DDSSFormR15withFAX.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31198"/>
            <a:ext cx="2438400" cy="315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060199"/>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0" y="1265237"/>
            <a:ext cx="6477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pPr>
            <a:r>
              <a:rPr lang="en-US" altLang="en-US" sz="2400" dirty="0">
                <a:solidFill>
                  <a:srgbClr val="FFFFFF"/>
                </a:solidFill>
              </a:rPr>
              <a:t>If a kit is returned to your Agency, please check to see why it is being returned.  </a:t>
            </a:r>
          </a:p>
          <a:p>
            <a:pPr eaLnBrk="1" hangingPunct="1">
              <a:spcBef>
                <a:spcPct val="50000"/>
              </a:spcBef>
              <a:buClrTx/>
              <a:buSzTx/>
              <a:buFontTx/>
              <a:buNone/>
            </a:pPr>
            <a:endParaRPr lang="en-US" altLang="en-US" sz="1200" dirty="0">
              <a:solidFill>
                <a:srgbClr val="FFFFFF"/>
              </a:solidFill>
            </a:endParaRPr>
          </a:p>
          <a:p>
            <a:pPr eaLnBrk="1" hangingPunct="1">
              <a:spcBef>
                <a:spcPct val="50000"/>
              </a:spcBef>
              <a:buClrTx/>
              <a:buSzTx/>
            </a:pPr>
            <a:r>
              <a:rPr lang="en-US" altLang="en-US" sz="2400" dirty="0">
                <a:solidFill>
                  <a:srgbClr val="FFFFFF"/>
                </a:solidFill>
              </a:rPr>
              <a:t>A memo is included with each kit with an explanation as to why it was returned to you.</a:t>
            </a:r>
          </a:p>
          <a:p>
            <a:pPr eaLnBrk="1" hangingPunct="1">
              <a:spcBef>
                <a:spcPct val="50000"/>
              </a:spcBef>
              <a:buClrTx/>
              <a:buSzTx/>
              <a:buFontTx/>
              <a:buNone/>
            </a:pPr>
            <a:endParaRPr lang="en-US" altLang="en-US" sz="1200" dirty="0">
              <a:solidFill>
                <a:srgbClr val="FFFFFF"/>
              </a:solidFill>
            </a:endParaRPr>
          </a:p>
          <a:p>
            <a:pPr eaLnBrk="1" hangingPunct="1">
              <a:spcBef>
                <a:spcPct val="50000"/>
              </a:spcBef>
              <a:buClrTx/>
              <a:buSzTx/>
            </a:pPr>
            <a:r>
              <a:rPr lang="en-US" altLang="en-US" sz="2400" dirty="0">
                <a:solidFill>
                  <a:srgbClr val="FFFFFF"/>
                </a:solidFill>
              </a:rPr>
              <a:t>Please correct the paperwork, reseal the envelope with tape and initial.  Return kit to the lab for processing.</a:t>
            </a:r>
          </a:p>
          <a:p>
            <a:pPr eaLnBrk="1" hangingPunct="1">
              <a:spcBef>
                <a:spcPct val="50000"/>
              </a:spcBef>
              <a:buClrTx/>
              <a:buSzTx/>
              <a:buFontTx/>
              <a:buNone/>
            </a:pPr>
            <a:endParaRPr lang="en-US" altLang="en-US" sz="1000" dirty="0">
              <a:solidFill>
                <a:srgbClr val="FFFFFF"/>
              </a:solidFill>
            </a:endParaRPr>
          </a:p>
          <a:p>
            <a:pPr eaLnBrk="1" hangingPunct="1">
              <a:spcBef>
                <a:spcPct val="50000"/>
              </a:spcBef>
              <a:buClrTx/>
              <a:buSzTx/>
            </a:pPr>
            <a:r>
              <a:rPr lang="en-US" altLang="en-US" sz="2400" b="1" dirty="0">
                <a:solidFill>
                  <a:srgbClr val="FFC000"/>
                </a:solidFill>
              </a:rPr>
              <a:t>DO NOT </a:t>
            </a:r>
            <a:r>
              <a:rPr lang="en-US" altLang="en-US" sz="2400" dirty="0">
                <a:solidFill>
                  <a:srgbClr val="FFFFFF"/>
                </a:solidFill>
              </a:rPr>
              <a:t>collect a whole new kit or take another kit apart to use the mailing envelope</a:t>
            </a:r>
            <a:r>
              <a:rPr lang="en-US" altLang="en-US" sz="2400" dirty="0"/>
              <a:t>. </a:t>
            </a:r>
          </a:p>
        </p:txBody>
      </p:sp>
      <p:sp>
        <p:nvSpPr>
          <p:cNvPr id="101379" name="Text Box 3"/>
          <p:cNvSpPr txBox="1">
            <a:spLocks noChangeArrowheads="1"/>
          </p:cNvSpPr>
          <p:nvPr/>
        </p:nvSpPr>
        <p:spPr bwMode="auto">
          <a:xfrm>
            <a:off x="7086600" y="61722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endParaRPr lang="en-US" altLang="en-US" sz="2400"/>
          </a:p>
        </p:txBody>
      </p:sp>
      <p:pic>
        <p:nvPicPr>
          <p:cNvPr id="101380" name="Picture 4" descr="C:\Documents and Settings\dh06368\My Documents\My Pictures\TBI_Se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019800"/>
            <a:ext cx="600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6"/>
          <p:cNvSpPr txBox="1">
            <a:spLocks noChangeArrowheads="1"/>
          </p:cNvSpPr>
          <p:nvPr/>
        </p:nvSpPr>
        <p:spPr bwMode="auto">
          <a:xfrm>
            <a:off x="304800" y="228600"/>
            <a:ext cx="838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4400" b="1" dirty="0">
                <a:solidFill>
                  <a:srgbClr val="FFFF00"/>
                </a:solidFill>
              </a:rPr>
              <a:t> </a:t>
            </a:r>
            <a:r>
              <a:rPr lang="en-US" altLang="en-US" sz="4400" b="1" dirty="0">
                <a:solidFill>
                  <a:srgbClr val="FFFF00"/>
                </a:solidFill>
                <a:effectLst>
                  <a:outerShdw blurRad="38100" dist="38100" dir="2700000" algn="tl">
                    <a:srgbClr val="000000">
                      <a:alpha val="43137"/>
                    </a:srgbClr>
                  </a:outerShdw>
                </a:effectLst>
              </a:rPr>
              <a:t>Convicted Offender Kit Returns</a:t>
            </a:r>
          </a:p>
        </p:txBody>
      </p:sp>
    </p:spTree>
    <p:extLst>
      <p:ext uri="{BB962C8B-B14F-4D97-AF65-F5344CB8AC3E}">
        <p14:creationId xmlns:p14="http://schemas.microsoft.com/office/powerpoint/2010/main" val="1989834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85800" y="152400"/>
            <a:ext cx="7772400" cy="11430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Few Things to Keep in Mind</a:t>
            </a:r>
          </a:p>
        </p:txBody>
      </p:sp>
      <p:sp>
        <p:nvSpPr>
          <p:cNvPr id="40964" name="Rectangle 3"/>
          <p:cNvSpPr>
            <a:spLocks noGrp="1" noChangeArrowheads="1"/>
          </p:cNvSpPr>
          <p:nvPr>
            <p:ph type="body" idx="1"/>
          </p:nvPr>
        </p:nvSpPr>
        <p:spPr>
          <a:xfrm>
            <a:off x="685800" y="1447800"/>
            <a:ext cx="7772400" cy="4648200"/>
          </a:xfrm>
        </p:spPr>
        <p:txBody>
          <a:bodyPr>
            <a:normAutofit fontScale="62500" lnSpcReduction="20000"/>
          </a:bodyPr>
          <a:lstStyle/>
          <a:p>
            <a:pPr eaLnBrk="1" hangingPunct="1">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Offenders are not allowed to swab or print themselves</a:t>
            </a:r>
          </a:p>
          <a:p>
            <a:pPr eaLnBrk="1" hangingPunct="1">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Offenders are not allowed to fill out the paperwork</a:t>
            </a:r>
          </a:p>
          <a:p>
            <a:pPr eaLnBrk="1" hangingPunct="1">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Be familiar with the instructions before starting</a:t>
            </a:r>
          </a:p>
          <a:p>
            <a:pPr eaLnBrk="1" hangingPunct="1">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b="1" dirty="0">
                <a:solidFill>
                  <a:srgbClr val="FFC000"/>
                </a:solidFill>
                <a:latin typeface="Times New Roman" panose="02020603050405020304" pitchFamily="18" charset="0"/>
                <a:cs typeface="Times New Roman" panose="02020603050405020304" pitchFamily="18" charset="0"/>
              </a:rPr>
              <a:t>If you realize that you have left something out of the kit, you may open the kit and reseal with tape. </a:t>
            </a:r>
          </a:p>
          <a:p>
            <a:pPr eaLnBrk="1" hangingPunct="1">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sz="2400" dirty="0">
                <a:solidFill>
                  <a:srgbClr val="FFFFFF"/>
                </a:solidFill>
                <a:latin typeface="Times New Roman" panose="02020603050405020304" pitchFamily="18" charset="0"/>
                <a:cs typeface="Times New Roman" panose="02020603050405020304" pitchFamily="18" charset="0"/>
              </a:rPr>
              <a:t>Once sent to the lab the profile obtained from this sample will be put into the Convicted Offender Database</a:t>
            </a:r>
          </a:p>
          <a:p>
            <a:pPr marL="0" indent="0" eaLnBrk="1" hangingPunct="1">
              <a:spcBef>
                <a:spcPct val="0"/>
              </a:spcBef>
              <a:buNone/>
            </a:pPr>
            <a:endParaRPr lang="en-US" altLang="en-US" sz="2400" dirty="0">
              <a:solidFill>
                <a:srgbClr val="FFFFFF"/>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Collect from only one person at a time</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Place the swabs in the swab envelope bulb end down</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Do not touch the cotton bulb of the swab</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Buccal samples should be handled and processed as if they are potentially biohazardous</a:t>
            </a:r>
          </a:p>
          <a:p>
            <a:pPr>
              <a:spcBef>
                <a:spcPct val="0"/>
              </a:spcBef>
            </a:pPr>
            <a:endParaRPr lang="en-US" altLang="en-US" sz="2400" dirty="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en-US" sz="2400" dirty="0">
                <a:solidFill>
                  <a:schemeClr val="bg1"/>
                </a:solidFill>
                <a:latin typeface="Times New Roman" panose="02020603050405020304" pitchFamily="18" charset="0"/>
                <a:cs typeface="Times New Roman" panose="02020603050405020304" pitchFamily="18" charset="0"/>
              </a:rPr>
              <a:t>Only fold the paperwork once to put in the envelope.</a:t>
            </a:r>
          </a:p>
          <a:p>
            <a:pPr eaLnBrk="1" hangingPunct="1">
              <a:spcBef>
                <a:spcPct val="0"/>
              </a:spcBef>
            </a:pPr>
            <a:endParaRPr lang="en-US" altLang="en-US" sz="24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400" dirty="0">
              <a:solidFill>
                <a:srgbClr val="FFFFFF"/>
              </a:solidFill>
              <a:cs typeface="Times New Roman" charset="0"/>
            </a:endParaRPr>
          </a:p>
        </p:txBody>
      </p:sp>
      <p:pic>
        <p:nvPicPr>
          <p:cNvPr id="2" name="Picture 1"/>
          <p:cNvPicPr>
            <a:picLocks noChangeAspect="1"/>
          </p:cNvPicPr>
          <p:nvPr/>
        </p:nvPicPr>
        <p:blipFill>
          <a:blip r:embed="rId2"/>
          <a:stretch>
            <a:fillRect/>
          </a:stretch>
        </p:blipFill>
        <p:spPr>
          <a:xfrm>
            <a:off x="8229600" y="6022188"/>
            <a:ext cx="597460" cy="573074"/>
          </a:xfrm>
          <a:prstGeom prst="rect">
            <a:avLst/>
          </a:prstGeom>
        </p:spPr>
      </p:pic>
    </p:spTree>
    <p:extLst>
      <p:ext uri="{BB962C8B-B14F-4D97-AF65-F5344CB8AC3E}">
        <p14:creationId xmlns:p14="http://schemas.microsoft.com/office/powerpoint/2010/main" val="165115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4">
                                            <p:txEl>
                                              <p:pRg st="0" end="0"/>
                                            </p:txEl>
                                          </p:spTgt>
                                        </p:tgtEl>
                                        <p:attrNameLst>
                                          <p:attrName>style.visibility</p:attrName>
                                        </p:attrNameLst>
                                      </p:cBhvr>
                                      <p:to>
                                        <p:strVal val="visible"/>
                                      </p:to>
                                    </p:set>
                                    <p:anim calcmode="lin" valueType="num">
                                      <p:cBhvr additive="base">
                                        <p:cTn id="7" dur="5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4">
                                            <p:txEl>
                                              <p:pRg st="2" end="2"/>
                                            </p:txEl>
                                          </p:spTgt>
                                        </p:tgtEl>
                                        <p:attrNameLst>
                                          <p:attrName>style.visibility</p:attrName>
                                        </p:attrNameLst>
                                      </p:cBhvr>
                                      <p:to>
                                        <p:strVal val="visible"/>
                                      </p:to>
                                    </p:set>
                                    <p:anim calcmode="lin" valueType="num">
                                      <p:cBhvr additive="base">
                                        <p:cTn id="13" dur="500" fill="hold"/>
                                        <p:tgtEl>
                                          <p:spTgt spid="4096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4">
                                            <p:txEl>
                                              <p:pRg st="4" end="4"/>
                                            </p:txEl>
                                          </p:spTgt>
                                        </p:tgtEl>
                                        <p:attrNameLst>
                                          <p:attrName>style.visibility</p:attrName>
                                        </p:attrNameLst>
                                      </p:cBhvr>
                                      <p:to>
                                        <p:strVal val="visible"/>
                                      </p:to>
                                    </p:set>
                                    <p:anim calcmode="lin" valueType="num">
                                      <p:cBhvr additive="base">
                                        <p:cTn id="19" dur="500" fill="hold"/>
                                        <p:tgtEl>
                                          <p:spTgt spid="4096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4">
                                            <p:txEl>
                                              <p:pRg st="6" end="6"/>
                                            </p:txEl>
                                          </p:spTgt>
                                        </p:tgtEl>
                                        <p:attrNameLst>
                                          <p:attrName>style.visibility</p:attrName>
                                        </p:attrNameLst>
                                      </p:cBhvr>
                                      <p:to>
                                        <p:strVal val="visible"/>
                                      </p:to>
                                    </p:set>
                                    <p:anim calcmode="lin" valueType="num">
                                      <p:cBhvr additive="base">
                                        <p:cTn id="25" dur="500" fill="hold"/>
                                        <p:tgtEl>
                                          <p:spTgt spid="4096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4">
                                            <p:txEl>
                                              <p:pRg st="8" end="8"/>
                                            </p:txEl>
                                          </p:spTgt>
                                        </p:tgtEl>
                                        <p:attrNameLst>
                                          <p:attrName>style.visibility</p:attrName>
                                        </p:attrNameLst>
                                      </p:cBhvr>
                                      <p:to>
                                        <p:strVal val="visible"/>
                                      </p:to>
                                    </p:set>
                                    <p:anim calcmode="lin" valueType="num">
                                      <p:cBhvr additive="base">
                                        <p:cTn id="31" dur="500" fill="hold"/>
                                        <p:tgtEl>
                                          <p:spTgt spid="4096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4">
                                            <p:txEl>
                                              <p:pRg st="10" end="10"/>
                                            </p:txEl>
                                          </p:spTgt>
                                        </p:tgtEl>
                                        <p:attrNameLst>
                                          <p:attrName>style.visibility</p:attrName>
                                        </p:attrNameLst>
                                      </p:cBhvr>
                                      <p:to>
                                        <p:strVal val="visible"/>
                                      </p:to>
                                    </p:set>
                                    <p:anim calcmode="lin" valueType="num">
                                      <p:cBhvr additive="base">
                                        <p:cTn id="37" dur="500" fill="hold"/>
                                        <p:tgtEl>
                                          <p:spTgt spid="40964">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4">
                                            <p:txEl>
                                              <p:pRg st="12" end="12"/>
                                            </p:txEl>
                                          </p:spTgt>
                                        </p:tgtEl>
                                        <p:attrNameLst>
                                          <p:attrName>style.visibility</p:attrName>
                                        </p:attrNameLst>
                                      </p:cBhvr>
                                      <p:to>
                                        <p:strVal val="visible"/>
                                      </p:to>
                                    </p:set>
                                    <p:anim calcmode="lin" valueType="num">
                                      <p:cBhvr additive="base">
                                        <p:cTn id="43" dur="500" fill="hold"/>
                                        <p:tgtEl>
                                          <p:spTgt spid="40964">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964">
                                            <p:txEl>
                                              <p:pRg st="14" end="14"/>
                                            </p:txEl>
                                          </p:spTgt>
                                        </p:tgtEl>
                                        <p:attrNameLst>
                                          <p:attrName>style.visibility</p:attrName>
                                        </p:attrNameLst>
                                      </p:cBhvr>
                                      <p:to>
                                        <p:strVal val="visible"/>
                                      </p:to>
                                    </p:set>
                                    <p:anim calcmode="lin" valueType="num">
                                      <p:cBhvr additive="base">
                                        <p:cTn id="49" dur="500" fill="hold"/>
                                        <p:tgtEl>
                                          <p:spTgt spid="40964">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096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0964">
                                            <p:txEl>
                                              <p:pRg st="16" end="16"/>
                                            </p:txEl>
                                          </p:spTgt>
                                        </p:tgtEl>
                                        <p:attrNameLst>
                                          <p:attrName>style.visibility</p:attrName>
                                        </p:attrNameLst>
                                      </p:cBhvr>
                                      <p:to>
                                        <p:strVal val="visible"/>
                                      </p:to>
                                    </p:set>
                                    <p:anim calcmode="lin" valueType="num">
                                      <p:cBhvr additive="base">
                                        <p:cTn id="55" dur="500" fill="hold"/>
                                        <p:tgtEl>
                                          <p:spTgt spid="40964">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0964">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964">
                                            <p:txEl>
                                              <p:pRg st="18" end="18"/>
                                            </p:txEl>
                                          </p:spTgt>
                                        </p:tgtEl>
                                        <p:attrNameLst>
                                          <p:attrName>style.visibility</p:attrName>
                                        </p:attrNameLst>
                                      </p:cBhvr>
                                      <p:to>
                                        <p:strVal val="visible"/>
                                      </p:to>
                                    </p:set>
                                    <p:anim calcmode="lin" valueType="num">
                                      <p:cBhvr additive="base">
                                        <p:cTn id="61" dur="500" fill="hold"/>
                                        <p:tgtEl>
                                          <p:spTgt spid="40964">
                                            <p:txEl>
                                              <p:pRg st="18" end="1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096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ext Box 3"/>
          <p:cNvSpPr>
            <a:spLocks noGrp="1" noChangeArrowheads="1"/>
          </p:cNvSpPr>
          <p:nvPr>
            <p:ph type="title"/>
          </p:nvPr>
        </p:nvSpPr>
        <p:spPr>
          <a:xfrm>
            <a:off x="685800" y="533400"/>
            <a:ext cx="7772400" cy="769938"/>
          </a:xfrm>
          <a:noFill/>
        </p:spPr>
        <p:txBody>
          <a:bodyPr anchor="b">
            <a:spAutoFit/>
          </a:bodyPr>
          <a:lstStyle/>
          <a:p>
            <a:pPr eaLnBrk="1" hangingPunct="1">
              <a:spcBef>
                <a:spcPct val="5000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Verify, Verify, Verify</a:t>
            </a:r>
          </a:p>
        </p:txBody>
      </p:sp>
      <p:sp>
        <p:nvSpPr>
          <p:cNvPr id="48131" name="Content Placeholder 1"/>
          <p:cNvSpPr>
            <a:spLocks noGrp="1"/>
          </p:cNvSpPr>
          <p:nvPr>
            <p:ph idx="1"/>
          </p:nvPr>
        </p:nvSpPr>
        <p:spPr>
          <a:xfrm>
            <a:off x="685800" y="1981200"/>
            <a:ext cx="7772400" cy="4114800"/>
          </a:xfrm>
        </p:spPr>
        <p:txBody>
          <a:bodyPr/>
          <a:lstStyle/>
          <a:p>
            <a:pPr>
              <a:defRPr/>
            </a:pPr>
            <a:r>
              <a:rPr lang="en-US" altLang="en-US" sz="2400" dirty="0">
                <a:solidFill>
                  <a:schemeClr val="bg1"/>
                </a:solidFill>
                <a:latin typeface="Times New Roman" panose="02020603050405020304" pitchFamily="18" charset="0"/>
                <a:cs typeface="Times New Roman" panose="02020603050405020304" pitchFamily="18" charset="0"/>
              </a:rPr>
              <a:t>If you are unsure if your offender has had DNA completed in the past, please use the DNA Verification Website </a:t>
            </a:r>
          </a:p>
          <a:p>
            <a:pPr marL="0" indent="0">
              <a:buFontTx/>
              <a:buNone/>
              <a:defRPr/>
            </a:pP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b="1" dirty="0">
                <a:solidFill>
                  <a:srgbClr val="FFC000"/>
                </a:solidFill>
                <a:latin typeface="Times New Roman" panose="02020603050405020304" pitchFamily="18" charset="0"/>
                <a:cs typeface="Times New Roman" panose="02020603050405020304" pitchFamily="18" charset="0"/>
              </a:rPr>
              <a:t>https://codis.tbi.tn.gov</a:t>
            </a:r>
          </a:p>
          <a:p>
            <a:pPr>
              <a:defRPr/>
            </a:pPr>
            <a:endParaRPr lang="en-US" altLang="en-US" sz="2400" dirty="0">
              <a:solidFill>
                <a:schemeClr val="bg1"/>
              </a:solidFill>
              <a:latin typeface="Times New Roman" panose="02020603050405020304" pitchFamily="18" charset="0"/>
              <a:cs typeface="Times New Roman" panose="02020603050405020304" pitchFamily="18" charset="0"/>
            </a:endParaRPr>
          </a:p>
          <a:p>
            <a:pPr>
              <a:defRPr/>
            </a:pPr>
            <a:r>
              <a:rPr lang="en-US" altLang="en-US" sz="2400" dirty="0">
                <a:solidFill>
                  <a:schemeClr val="bg1"/>
                </a:solidFill>
                <a:latin typeface="Times New Roman" panose="02020603050405020304" pitchFamily="18" charset="0"/>
                <a:cs typeface="Times New Roman" panose="02020603050405020304" pitchFamily="18" charset="0"/>
              </a:rPr>
              <a:t>This eliminates repeat samples. </a:t>
            </a:r>
            <a:br>
              <a:rPr lang="en-US" altLang="en-US" dirty="0">
                <a:solidFill>
                  <a:schemeClr val="bg1"/>
                </a:solidFill>
              </a:rPr>
            </a:br>
            <a:endParaRPr lang="en-US" altLang="en-US" dirty="0">
              <a:solidFill>
                <a:schemeClr val="bg1"/>
              </a:solidFill>
            </a:endParaRPr>
          </a:p>
        </p:txBody>
      </p:sp>
      <p:pic>
        <p:nvPicPr>
          <p:cNvPr id="2" name="Picture 1"/>
          <p:cNvPicPr>
            <a:picLocks noChangeAspect="1"/>
          </p:cNvPicPr>
          <p:nvPr/>
        </p:nvPicPr>
        <p:blipFill>
          <a:blip r:embed="rId3"/>
          <a:stretch>
            <a:fillRect/>
          </a:stretch>
        </p:blipFill>
        <p:spPr>
          <a:xfrm>
            <a:off x="8159470" y="5943600"/>
            <a:ext cx="597460" cy="573074"/>
          </a:xfrm>
          <a:prstGeom prst="rect">
            <a:avLst/>
          </a:prstGeom>
        </p:spPr>
      </p:pic>
    </p:spTree>
    <p:extLst>
      <p:ext uri="{BB962C8B-B14F-4D97-AF65-F5344CB8AC3E}">
        <p14:creationId xmlns:p14="http://schemas.microsoft.com/office/powerpoint/2010/main" val="1647844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304800"/>
            <a:ext cx="7772400" cy="1143000"/>
          </a:xfrm>
        </p:spPr>
        <p:txBody>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Verifications</a:t>
            </a:r>
          </a:p>
        </p:txBody>
      </p:sp>
      <p:sp>
        <p:nvSpPr>
          <p:cNvPr id="8196" name="Rectangle 3"/>
          <p:cNvSpPr>
            <a:spLocks noGrp="1" noChangeArrowheads="1"/>
          </p:cNvSpPr>
          <p:nvPr>
            <p:ph idx="1"/>
          </p:nvPr>
        </p:nvSpPr>
        <p:spPr>
          <a:xfrm>
            <a:off x="685800" y="1371600"/>
            <a:ext cx="7772400" cy="4724400"/>
          </a:xfrm>
        </p:spPr>
        <p:txBody>
          <a:bodyPr/>
          <a:lstStyle/>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TOMIS or the SOR should </a:t>
            </a:r>
            <a:r>
              <a:rPr lang="en-US" altLang="en-US" sz="2800" b="1" dirty="0">
                <a:solidFill>
                  <a:srgbClr val="FFC000"/>
                </a:solidFill>
                <a:latin typeface="Times New Roman" panose="02020603050405020304" pitchFamily="18" charset="0"/>
                <a:cs typeface="Times New Roman" panose="02020603050405020304" pitchFamily="18" charset="0"/>
              </a:rPr>
              <a:t>NOT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dirty="0">
                <a:solidFill>
                  <a:srgbClr val="FFFFFF"/>
                </a:solidFill>
                <a:latin typeface="Times New Roman" panose="02020603050405020304" pitchFamily="18" charset="0"/>
                <a:cs typeface="Times New Roman" panose="02020603050405020304" pitchFamily="18" charset="0"/>
              </a:rPr>
              <a:t>be used as a verifying tool.</a:t>
            </a:r>
          </a:p>
          <a:p>
            <a:pPr eaLnBrk="1" hangingPunct="1"/>
            <a:r>
              <a:rPr lang="en-US" altLang="en-US" sz="2800" b="1" dirty="0">
                <a:solidFill>
                  <a:srgbClr val="FFC000"/>
                </a:solidFill>
                <a:latin typeface="Times New Roman" panose="02020603050405020304" pitchFamily="18" charset="0"/>
                <a:cs typeface="Times New Roman" panose="02020603050405020304" pitchFamily="18" charset="0"/>
              </a:rPr>
              <a:t>CODIS is the only entity that can accurately verify DNA submission.</a:t>
            </a:r>
          </a:p>
          <a:p>
            <a:pPr eaLnBrk="1" hangingPunct="1"/>
            <a:r>
              <a:rPr lang="en-US" altLang="en-US" sz="2800" dirty="0">
                <a:solidFill>
                  <a:srgbClr val="FFFFFF"/>
                </a:solidFill>
                <a:latin typeface="Times New Roman" panose="02020603050405020304" pitchFamily="18" charset="0"/>
                <a:cs typeface="Times New Roman" panose="02020603050405020304" pitchFamily="18" charset="0"/>
              </a:rPr>
              <a:t>Verifications are important in order to cut down on the number of repeats.  Therefore, saving kits and your time.</a:t>
            </a:r>
          </a:p>
          <a:p>
            <a:r>
              <a:rPr lang="en-US" altLang="en-US" sz="2800" dirty="0">
                <a:solidFill>
                  <a:srgbClr val="FFFFFF"/>
                </a:solidFill>
                <a:latin typeface="Times New Roman" panose="02020603050405020304" pitchFamily="18" charset="0"/>
                <a:cs typeface="Times New Roman" panose="02020603050405020304" pitchFamily="18" charset="0"/>
              </a:rPr>
              <a:t>Make a copy of the submittal form as your proof of collection.</a:t>
            </a:r>
          </a:p>
          <a:p>
            <a:pPr eaLnBrk="1" hangingPunct="1"/>
            <a:endParaRPr lang="en-US" altLang="en-US" sz="2800" dirty="0">
              <a:solidFill>
                <a:srgbClr val="FFFF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229600" y="6019800"/>
            <a:ext cx="597460" cy="573074"/>
          </a:xfrm>
          <a:prstGeom prst="rect">
            <a:avLst/>
          </a:prstGeom>
        </p:spPr>
      </p:pic>
    </p:spTree>
    <p:extLst>
      <p:ext uri="{BB962C8B-B14F-4D97-AF65-F5344CB8AC3E}">
        <p14:creationId xmlns:p14="http://schemas.microsoft.com/office/powerpoint/2010/main" val="21784702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905000" y="2895600"/>
            <a:ext cx="5410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US" altLang="en-US" sz="2400" dirty="0">
                <a:solidFill>
                  <a:schemeClr val="bg1"/>
                </a:solidFill>
                <a:cs typeface="Times New Roman" charset="0"/>
              </a:rPr>
              <a:t>There is no chain of custody on this kit.</a:t>
            </a:r>
          </a:p>
          <a:p>
            <a:pPr algn="ctr" eaLnBrk="1" hangingPunct="1">
              <a:spcBef>
                <a:spcPct val="0"/>
              </a:spcBef>
              <a:buFontTx/>
              <a:buNone/>
            </a:pPr>
            <a:endParaRPr lang="en-US" altLang="en-US" sz="2400" dirty="0">
              <a:solidFill>
                <a:schemeClr val="bg1"/>
              </a:solidFill>
              <a:cs typeface="Times New Roman" charset="0"/>
            </a:endParaRPr>
          </a:p>
          <a:p>
            <a:pPr algn="ctr" eaLnBrk="1" hangingPunct="1">
              <a:spcBef>
                <a:spcPct val="0"/>
              </a:spcBef>
              <a:buFontTx/>
              <a:buNone/>
            </a:pPr>
            <a:r>
              <a:rPr lang="en-US" altLang="en-US" sz="2400" dirty="0">
                <a:solidFill>
                  <a:schemeClr val="bg1"/>
                </a:solidFill>
                <a:cs typeface="Times New Roman" charset="0"/>
              </a:rPr>
              <a:t>This collection kit is not evidence.</a:t>
            </a:r>
          </a:p>
          <a:p>
            <a:pPr algn="ctr" eaLnBrk="1" hangingPunct="1">
              <a:spcBef>
                <a:spcPct val="0"/>
              </a:spcBef>
              <a:buFontTx/>
              <a:buNone/>
            </a:pPr>
            <a:endParaRPr lang="en-US" altLang="en-US" sz="2400" dirty="0">
              <a:solidFill>
                <a:schemeClr val="bg1"/>
              </a:solidFill>
              <a:cs typeface="Times New Roman" charset="0"/>
            </a:endParaRPr>
          </a:p>
          <a:p>
            <a:pPr algn="ctr" eaLnBrk="1" hangingPunct="1">
              <a:spcBef>
                <a:spcPct val="0"/>
              </a:spcBef>
              <a:buFontTx/>
              <a:buNone/>
            </a:pPr>
            <a:r>
              <a:rPr lang="en-US" altLang="en-US" sz="2400" b="1" dirty="0">
                <a:solidFill>
                  <a:srgbClr val="FFC000"/>
                </a:solidFill>
                <a:cs typeface="Times New Roman" charset="0"/>
              </a:rPr>
              <a:t>IT SHOULD NOT BE USED TO COLLECT EVIDENCE.</a:t>
            </a:r>
          </a:p>
          <a:p>
            <a:pPr eaLnBrk="1" hangingPunct="1">
              <a:spcBef>
                <a:spcPct val="0"/>
              </a:spcBef>
              <a:buFontTx/>
              <a:buNone/>
            </a:pPr>
            <a:endParaRPr lang="en-US" altLang="en-US" sz="2400" b="1" dirty="0">
              <a:solidFill>
                <a:schemeClr val="bg1"/>
              </a:solidFill>
              <a:cs typeface="Times New Roman" charset="0"/>
            </a:endParaRPr>
          </a:p>
          <a:p>
            <a:pPr eaLnBrk="1" hangingPunct="1">
              <a:spcBef>
                <a:spcPct val="0"/>
              </a:spcBef>
              <a:buFontTx/>
              <a:buNone/>
            </a:pPr>
            <a:endParaRPr lang="en-US" altLang="en-US" sz="2400" b="1" dirty="0">
              <a:solidFill>
                <a:schemeClr val="bg1"/>
              </a:solidFill>
              <a:cs typeface="Times New Roman" charset="0"/>
            </a:endParaRPr>
          </a:p>
          <a:p>
            <a:pPr eaLnBrk="1" hangingPunct="1">
              <a:spcBef>
                <a:spcPct val="0"/>
              </a:spcBef>
              <a:buFontTx/>
              <a:buNone/>
            </a:pPr>
            <a:endParaRPr lang="en-US" altLang="en-US" sz="2400" dirty="0">
              <a:solidFill>
                <a:schemeClr val="bg1"/>
              </a:solidFill>
              <a:cs typeface="Times New Roman" charset="0"/>
            </a:endParaRPr>
          </a:p>
        </p:txBody>
      </p:sp>
      <p:pic>
        <p:nvPicPr>
          <p:cNvPr id="43012" name="Picture 5" descr="C:\Documents and Settings\dh06316.NET\Local Settings\Temporary Internet Files\Content.IE5\9PWWEFG3\MC90030367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893" y="785812"/>
            <a:ext cx="1776413"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3785654" y="1447799"/>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2400" dirty="0">
                <a:solidFill>
                  <a:srgbClr val="FFFF00"/>
                </a:solidFill>
              </a:rPr>
              <a:t>EVIDENCE</a:t>
            </a:r>
          </a:p>
        </p:txBody>
      </p:sp>
      <p:pic>
        <p:nvPicPr>
          <p:cNvPr id="2" name="Picture 1"/>
          <p:cNvPicPr>
            <a:picLocks noChangeAspect="1"/>
          </p:cNvPicPr>
          <p:nvPr/>
        </p:nvPicPr>
        <p:blipFill>
          <a:blip r:embed="rId4"/>
          <a:stretch>
            <a:fillRect/>
          </a:stretch>
        </p:blipFill>
        <p:spPr>
          <a:xfrm>
            <a:off x="8153400" y="6025383"/>
            <a:ext cx="597460" cy="573074"/>
          </a:xfrm>
          <a:prstGeom prst="rect">
            <a:avLst/>
          </a:prstGeom>
        </p:spPr>
      </p:pic>
    </p:spTree>
    <p:extLst>
      <p:ext uri="{BB962C8B-B14F-4D97-AF65-F5344CB8AC3E}">
        <p14:creationId xmlns:p14="http://schemas.microsoft.com/office/powerpoint/2010/main" val="1194695245"/>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303338" y="429620"/>
            <a:ext cx="6096000" cy="608013"/>
          </a:xfrm>
        </p:spPr>
        <p:txBody>
          <a:bodyPr>
            <a:noAutofit/>
          </a:bodyPr>
          <a:lstStyle/>
          <a:p>
            <a:pPr eaLnBrk="1" hangingPunct="1"/>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TBI CODIS </a:t>
            </a:r>
            <a:b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Contact Information</a:t>
            </a:r>
          </a:p>
        </p:txBody>
      </p:sp>
      <p:sp>
        <p:nvSpPr>
          <p:cNvPr id="37892" name="Rectangle 4"/>
          <p:cNvSpPr>
            <a:spLocks noGrp="1" noChangeArrowheads="1"/>
          </p:cNvSpPr>
          <p:nvPr>
            <p:ph type="body" sz="half" idx="2"/>
          </p:nvPr>
        </p:nvSpPr>
        <p:spPr>
          <a:xfrm>
            <a:off x="457200" y="2133600"/>
            <a:ext cx="3352800" cy="4267200"/>
          </a:xfrm>
        </p:spPr>
        <p:txBody>
          <a:bodyPr/>
          <a:lstStyle/>
          <a:p>
            <a:pPr algn="ctr">
              <a:buNone/>
              <a:defRPr/>
            </a:pPr>
            <a:r>
              <a:rPr lang="en-US" altLang="en-US" sz="2800" b="1" dirty="0">
                <a:solidFill>
                  <a:srgbClr val="FFC000"/>
                </a:solidFill>
                <a:latin typeface="Times New Roman" panose="02020603050405020304" pitchFamily="18" charset="0"/>
                <a:cs typeface="Times New Roman" panose="02020603050405020304" pitchFamily="18" charset="0"/>
              </a:rPr>
              <a:t>Andrea Parsons</a:t>
            </a:r>
          </a:p>
          <a:p>
            <a:pPr algn="ctr">
              <a:buNone/>
              <a:defRPr/>
            </a:pPr>
            <a:r>
              <a:rPr lang="en-US" altLang="en-US" sz="2800" dirty="0">
                <a:solidFill>
                  <a:srgbClr val="FFFFFF"/>
                </a:solidFill>
                <a:latin typeface="Times New Roman" panose="02020603050405020304" pitchFamily="18" charset="0"/>
                <a:cs typeface="Times New Roman" panose="02020603050405020304" pitchFamily="18" charset="0"/>
              </a:rPr>
              <a:t>615-744-4309</a:t>
            </a:r>
          </a:p>
          <a:p>
            <a:pPr algn="ctr">
              <a:buNone/>
              <a:defRPr/>
            </a:pPr>
            <a:endParaRPr lang="en-US" altLang="en-US" sz="2800" dirty="0"/>
          </a:p>
          <a:p>
            <a:pPr marL="0" indent="0" algn="ctr">
              <a:buNone/>
              <a:defRPr/>
            </a:pPr>
            <a:r>
              <a:rPr lang="en-US" altLang="en-US" sz="2800" b="1" dirty="0">
                <a:solidFill>
                  <a:srgbClr val="FFC000"/>
                </a:solidFill>
                <a:latin typeface="Times New Roman" panose="02020603050405020304" pitchFamily="18" charset="0"/>
                <a:cs typeface="Times New Roman" panose="02020603050405020304" pitchFamily="18" charset="0"/>
              </a:rPr>
              <a:t>Mark Gutknecht</a:t>
            </a:r>
          </a:p>
          <a:p>
            <a:pPr marL="0" indent="0" algn="ctr">
              <a:buNone/>
              <a:defRPr/>
            </a:pPr>
            <a:r>
              <a:rPr lang="en-US" altLang="en-US" sz="2800">
                <a:solidFill>
                  <a:srgbClr val="FFFFFF"/>
                </a:solidFill>
                <a:latin typeface="Times New Roman" panose="02020603050405020304" pitchFamily="18" charset="0"/>
                <a:cs typeface="Times New Roman" panose="02020603050405020304" pitchFamily="18" charset="0"/>
              </a:rPr>
              <a:t>615-744-4261</a:t>
            </a:r>
          </a:p>
          <a:p>
            <a:pPr algn="ctr" eaLnBrk="1" hangingPunct="1">
              <a:buFontTx/>
              <a:buNone/>
              <a:defRPr/>
            </a:pPr>
            <a:endParaRPr lang="en-US" altLang="en-US" sz="2800" dirty="0"/>
          </a:p>
        </p:txBody>
      </p:sp>
      <p:sp>
        <p:nvSpPr>
          <p:cNvPr id="103428" name="Text Box 6"/>
          <p:cNvSpPr txBox="1">
            <a:spLocks noChangeArrowheads="1"/>
          </p:cNvSpPr>
          <p:nvPr/>
        </p:nvSpPr>
        <p:spPr bwMode="auto">
          <a:xfrm>
            <a:off x="4333409" y="1784443"/>
            <a:ext cx="3810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lr>
                <a:schemeClr val="tx2"/>
              </a:buClr>
              <a:buSzPct val="115000"/>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lr>
                <a:schemeClr val="tx2"/>
              </a:buClr>
              <a:buSzPct val="11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110000"/>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n-US" sz="2800" dirty="0">
                <a:solidFill>
                  <a:srgbClr val="FFFFFF"/>
                </a:solidFill>
              </a:rPr>
              <a:t>Fax:  615-744-4391</a:t>
            </a:r>
          </a:p>
          <a:p>
            <a:pPr algn="ctr" eaLnBrk="1" hangingPunct="1">
              <a:spcBef>
                <a:spcPct val="50000"/>
              </a:spcBef>
              <a:buClrTx/>
              <a:buSzTx/>
              <a:buFontTx/>
              <a:buNone/>
            </a:pPr>
            <a:r>
              <a:rPr lang="en-US" altLang="en-US" sz="2800" dirty="0">
                <a:solidFill>
                  <a:srgbClr val="FFFFFF"/>
                </a:solidFill>
              </a:rPr>
              <a:t>TBI.</a:t>
            </a:r>
            <a:r>
              <a:rPr lang="en-US" altLang="en-US" sz="2800">
                <a:solidFill>
                  <a:srgbClr val="FFFFFF"/>
                </a:solidFill>
              </a:rPr>
              <a:t>CODIS@tbi.tn</a:t>
            </a:r>
            <a:r>
              <a:rPr lang="en-US" altLang="en-US" sz="2800" dirty="0">
                <a:solidFill>
                  <a:srgbClr val="FFFFFF"/>
                </a:solidFill>
              </a:rPr>
              <a:t>.gov</a:t>
            </a:r>
          </a:p>
        </p:txBody>
      </p:sp>
      <p:sp>
        <p:nvSpPr>
          <p:cNvPr id="6" name="Rectangle 2"/>
          <p:cNvSpPr txBox="1">
            <a:spLocks noChangeArrowheads="1"/>
          </p:cNvSpPr>
          <p:nvPr/>
        </p:nvSpPr>
        <p:spPr bwMode="auto">
          <a:xfrm>
            <a:off x="3048000" y="3017291"/>
            <a:ext cx="609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en-US" altLang="en-US" sz="3000" b="1" kern="0" dirty="0">
                <a:solidFill>
                  <a:srgbClr val="FFC000"/>
                </a:solidFill>
                <a:latin typeface="Times New Roman" panose="02020603050405020304" pitchFamily="18" charset="0"/>
                <a:cs typeface="Times New Roman" panose="02020603050405020304" pitchFamily="18" charset="0"/>
              </a:rPr>
              <a:t>Kendall Stoner</a:t>
            </a:r>
          </a:p>
          <a:p>
            <a:pPr eaLnBrk="1" hangingPunct="1">
              <a:defRPr/>
            </a:pPr>
            <a:r>
              <a:rPr lang="en-US" altLang="en-US" sz="3000" b="1" kern="0" dirty="0">
                <a:solidFill>
                  <a:srgbClr val="FFC000"/>
                </a:solidFill>
                <a:latin typeface="Times New Roman" panose="02020603050405020304" pitchFamily="18" charset="0"/>
                <a:cs typeface="Times New Roman" panose="02020603050405020304" pitchFamily="18" charset="0"/>
              </a:rPr>
              <a:t>CODIS Unit Supervisor</a:t>
            </a:r>
          </a:p>
          <a:p>
            <a:pPr eaLnBrk="1" hangingPunct="1">
              <a:defRPr/>
            </a:pPr>
            <a:r>
              <a:rPr lang="en-US" altLang="en-US" sz="3000" kern="0" dirty="0">
                <a:solidFill>
                  <a:srgbClr val="FFFFFF"/>
                </a:solidFill>
                <a:latin typeface="Times New Roman" panose="02020603050405020304" pitchFamily="18" charset="0"/>
                <a:cs typeface="Times New Roman" panose="02020603050405020304" pitchFamily="18" charset="0"/>
              </a:rPr>
              <a:t>615-744-4291</a:t>
            </a:r>
          </a:p>
          <a:p>
            <a:pPr eaLnBrk="1" hangingPunct="1">
              <a:defRPr/>
            </a:pPr>
            <a:r>
              <a:rPr lang="en-US" altLang="en-US" sz="3000" kern="0" dirty="0">
                <a:solidFill>
                  <a:srgbClr val="FFFFFF"/>
                </a:solidFill>
                <a:latin typeface="Times New Roman" panose="02020603050405020304" pitchFamily="18" charset="0"/>
                <a:cs typeface="Times New Roman" panose="02020603050405020304" pitchFamily="18" charset="0"/>
              </a:rPr>
              <a:t>kendall.</a:t>
            </a:r>
            <a:r>
              <a:rPr lang="en-US" altLang="en-US" sz="3000" kern="0">
                <a:solidFill>
                  <a:srgbClr val="FFFFFF"/>
                </a:solidFill>
                <a:latin typeface="Times New Roman" panose="02020603050405020304" pitchFamily="18" charset="0"/>
                <a:cs typeface="Times New Roman" panose="02020603050405020304" pitchFamily="18" charset="0"/>
              </a:rPr>
              <a:t>stoner@tbi.tn</a:t>
            </a:r>
            <a:r>
              <a:rPr lang="en-US" altLang="en-US" sz="3000" kern="0" dirty="0">
                <a:solidFill>
                  <a:srgbClr val="FFFFFF"/>
                </a:solidFill>
                <a:latin typeface="Times New Roman" panose="02020603050405020304" pitchFamily="18" charset="0"/>
                <a:cs typeface="Times New Roman" panose="02020603050405020304" pitchFamily="18" charset="0"/>
              </a:rPr>
              <a:t>.gov</a:t>
            </a:r>
          </a:p>
        </p:txBody>
      </p:sp>
      <p:pic>
        <p:nvPicPr>
          <p:cNvPr id="2" name="Picture 1"/>
          <p:cNvPicPr>
            <a:picLocks noChangeAspect="1"/>
          </p:cNvPicPr>
          <p:nvPr/>
        </p:nvPicPr>
        <p:blipFill>
          <a:blip r:embed="rId3"/>
          <a:stretch>
            <a:fillRect/>
          </a:stretch>
        </p:blipFill>
        <p:spPr>
          <a:xfrm>
            <a:off x="8123238" y="5980126"/>
            <a:ext cx="597460" cy="573074"/>
          </a:xfrm>
          <a:prstGeom prst="rect">
            <a:avLst/>
          </a:prstGeom>
        </p:spPr>
      </p:pic>
    </p:spTree>
    <p:extLst>
      <p:ext uri="{BB962C8B-B14F-4D97-AF65-F5344CB8AC3E}">
        <p14:creationId xmlns:p14="http://schemas.microsoft.com/office/powerpoint/2010/main" val="26066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050"/>
          <p:cNvSpPr>
            <a:spLocks noGrp="1" noChangeArrowheads="1"/>
          </p:cNvSpPr>
          <p:nvPr>
            <p:ph type="title"/>
          </p:nvPr>
        </p:nvSpPr>
        <p:spPr>
          <a:xfrm>
            <a:off x="640307" y="-35050"/>
            <a:ext cx="7772400" cy="113877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DNA Verifications</a:t>
            </a:r>
            <a:br>
              <a:rPr lang="en-US" alt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(Cont’d)</a:t>
            </a:r>
          </a:p>
        </p:txBody>
      </p:sp>
      <p:sp>
        <p:nvSpPr>
          <p:cNvPr id="6148" name="Text Box 2051"/>
          <p:cNvSpPr>
            <a:spLocks noGrp="1" noChangeArrowheads="1"/>
          </p:cNvSpPr>
          <p:nvPr>
            <p:ph idx="1"/>
          </p:nvPr>
        </p:nvSpPr>
        <p:spPr>
          <a:xfrm>
            <a:off x="640307" y="983678"/>
            <a:ext cx="7772400" cy="5724644"/>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When an offender comes to your office, you will need to perform a DNA verification prior to collection.</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You must perform a DNA Verification on </a:t>
            </a:r>
            <a:r>
              <a:rPr lang="en-US" altLang="en-US" sz="2400" b="1" dirty="0">
                <a:solidFill>
                  <a:srgbClr val="FFC000"/>
                </a:solidFill>
                <a:latin typeface="Times New Roman" panose="02020603050405020304" pitchFamily="18" charset="0"/>
                <a:cs typeface="Times New Roman" panose="02020603050405020304" pitchFamily="18" charset="0"/>
              </a:rPr>
              <a:t>EVERY</a:t>
            </a:r>
            <a:r>
              <a:rPr lang="en-US" altLang="en-US" sz="2400" dirty="0">
                <a:solidFill>
                  <a:srgbClr val="FFFFFF"/>
                </a:solidFill>
                <a:latin typeface="Times New Roman" panose="02020603050405020304" pitchFamily="18" charset="0"/>
                <a:cs typeface="Times New Roman" panose="02020603050405020304" pitchFamily="18" charset="0"/>
              </a:rPr>
              <a:t> offender you supervise</a:t>
            </a:r>
            <a:r>
              <a:rPr lang="en-US" altLang="en-US" sz="2400" dirty="0">
                <a:solidFill>
                  <a:srgbClr val="FFC000"/>
                </a:solidFill>
                <a:latin typeface="Times New Roman" panose="02020603050405020304" pitchFamily="18" charset="0"/>
                <a:cs typeface="Times New Roman" panose="02020603050405020304" pitchFamily="18" charset="0"/>
              </a:rPr>
              <a:t> </a:t>
            </a:r>
            <a:r>
              <a:rPr lang="en-US" altLang="en-US" sz="2400" b="1" dirty="0">
                <a:solidFill>
                  <a:srgbClr val="FFC000"/>
                </a:solidFill>
                <a:latin typeface="Times New Roman" panose="02020603050405020304" pitchFamily="18" charset="0"/>
                <a:cs typeface="Times New Roman" panose="02020603050405020304" pitchFamily="18" charset="0"/>
              </a:rPr>
              <a:t>BEFORE</a:t>
            </a:r>
            <a:r>
              <a:rPr lang="en-US" altLang="en-US" sz="2400" dirty="0">
                <a:solidFill>
                  <a:srgbClr val="FFC000"/>
                </a:solidFill>
                <a:latin typeface="Times New Roman" panose="02020603050405020304" pitchFamily="18" charset="0"/>
                <a:cs typeface="Times New Roman" panose="02020603050405020304" pitchFamily="18" charset="0"/>
              </a:rPr>
              <a:t> </a:t>
            </a:r>
            <a:r>
              <a:rPr lang="en-US" altLang="en-US" sz="2400" dirty="0">
                <a:solidFill>
                  <a:srgbClr val="FFFFFF"/>
                </a:solidFill>
                <a:latin typeface="Times New Roman" panose="02020603050405020304" pitchFamily="18" charset="0"/>
                <a:cs typeface="Times New Roman" panose="02020603050405020304" pitchFamily="18" charset="0"/>
              </a:rPr>
              <a:t>collecting a kit.  This includes juveniles, offenders from out-of-state, and anyone new to SOR.</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Go to </a:t>
            </a:r>
            <a:r>
              <a:rPr lang="en-US" altLang="en-US" sz="36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https://codis.tbi.tn.gov/login.aspx</a:t>
            </a: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Enter Username:  </a:t>
            </a:r>
            <a:r>
              <a:rPr lang="en-US" altLang="en-US" sz="2400" b="1" dirty="0">
                <a:solidFill>
                  <a:srgbClr val="FFC000"/>
                </a:solidFill>
                <a:latin typeface="Times New Roman" panose="02020603050405020304" pitchFamily="18" charset="0"/>
                <a:cs typeface="Times New Roman" panose="02020603050405020304" pitchFamily="18" charset="0"/>
              </a:rPr>
              <a:t>DNAcheck2014</a:t>
            </a:r>
            <a:r>
              <a:rPr lang="en-US" altLang="en-US" sz="2400" b="1" dirty="0">
                <a:solidFill>
                  <a:srgbClr val="FFFFFF"/>
                </a:solidFill>
                <a:latin typeface="Times New Roman" panose="02020603050405020304" pitchFamily="18" charset="0"/>
                <a:cs typeface="Times New Roman" panose="02020603050405020304" pitchFamily="18" charset="0"/>
              </a:rPr>
              <a:t> </a:t>
            </a:r>
          </a:p>
          <a:p>
            <a:pPr marL="0" indent="0">
              <a:spcBef>
                <a:spcPct val="50000"/>
              </a:spcBef>
              <a:buFontTx/>
              <a:buNone/>
              <a:defRPr/>
            </a:pPr>
            <a:r>
              <a:rPr lang="en-US" altLang="en-US" sz="2400" dirty="0">
                <a:solidFill>
                  <a:srgbClr val="FFFFFF"/>
                </a:solidFill>
                <a:latin typeface="Times New Roman" panose="02020603050405020304" pitchFamily="18" charset="0"/>
                <a:cs typeface="Times New Roman" panose="02020603050405020304" pitchFamily="18" charset="0"/>
              </a:rPr>
              <a:t>               Password:  </a:t>
            </a:r>
            <a:r>
              <a:rPr lang="en-US" altLang="en-US" sz="2400" b="1" dirty="0">
                <a:solidFill>
                  <a:srgbClr val="FFC000"/>
                </a:solidFill>
                <a:latin typeface="Times New Roman" panose="02020603050405020304" pitchFamily="18" charset="0"/>
                <a:cs typeface="Times New Roman" panose="02020603050405020304" pitchFamily="18" charset="0"/>
              </a:rPr>
              <a:t>CODIS@901!</a:t>
            </a:r>
            <a:endParaRPr lang="en-US" altLang="en-US" sz="2000" b="1" dirty="0">
              <a:solidFill>
                <a:srgbClr val="FFC000"/>
              </a:solidFill>
              <a:latin typeface="Times New Roman" panose="02020603050405020304" pitchFamily="18" charset="0"/>
              <a:cs typeface="Times New Roman" panose="02020603050405020304" pitchFamily="18" charset="0"/>
            </a:endParaRPr>
          </a:p>
          <a:p>
            <a:pPr>
              <a:spcBef>
                <a:spcPct val="50000"/>
              </a:spcBef>
              <a:defRPr/>
            </a:pPr>
            <a:r>
              <a:rPr lang="en-US" altLang="en-US" sz="2400" dirty="0">
                <a:solidFill>
                  <a:srgbClr val="FFFFFF"/>
                </a:solidFill>
                <a:latin typeface="Times New Roman" panose="02020603050405020304" pitchFamily="18" charset="0"/>
                <a:cs typeface="Times New Roman" panose="02020603050405020304" pitchFamily="18" charset="0"/>
              </a:rPr>
              <a:t>If, after completing your search using all 3 search criteria, you find that the offender does not have a sample on file, collect the convicted offender DNA kit.</a:t>
            </a:r>
          </a:p>
        </p:txBody>
      </p:sp>
      <p:pic>
        <p:nvPicPr>
          <p:cNvPr id="2" name="Picture 1"/>
          <p:cNvPicPr>
            <a:picLocks noChangeAspect="1"/>
          </p:cNvPicPr>
          <p:nvPr/>
        </p:nvPicPr>
        <p:blipFill>
          <a:blip r:embed="rId2"/>
          <a:stretch>
            <a:fillRect/>
          </a:stretch>
        </p:blipFill>
        <p:spPr>
          <a:xfrm>
            <a:off x="8305800" y="6019800"/>
            <a:ext cx="597460" cy="573074"/>
          </a:xfrm>
          <a:prstGeom prst="rect">
            <a:avLst/>
          </a:prstGeom>
        </p:spPr>
      </p:pic>
    </p:spTree>
    <p:extLst>
      <p:ext uri="{BB962C8B-B14F-4D97-AF65-F5344CB8AC3E}">
        <p14:creationId xmlns:p14="http://schemas.microsoft.com/office/powerpoint/2010/main" val="2140431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42" y="685800"/>
            <a:ext cx="733455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9750" y="3755304"/>
            <a:ext cx="2324100" cy="461665"/>
          </a:xfrm>
          <a:prstGeom prst="rect">
            <a:avLst/>
          </a:prstGeom>
          <a:noFill/>
        </p:spPr>
        <p:txBody>
          <a:bodyPr wrap="square" rtlCol="0">
            <a:spAutoFit/>
          </a:bodyPr>
          <a:lstStyle/>
          <a:p>
            <a:r>
              <a:rPr lang="en-US" dirty="0">
                <a:solidFill>
                  <a:srgbClr val="FF0000"/>
                </a:solidFill>
              </a:rPr>
              <a:t>DNAcheck2014</a:t>
            </a:r>
          </a:p>
        </p:txBody>
      </p:sp>
      <p:sp>
        <p:nvSpPr>
          <p:cNvPr id="5" name="TextBox 4"/>
          <p:cNvSpPr txBox="1"/>
          <p:nvPr/>
        </p:nvSpPr>
        <p:spPr>
          <a:xfrm>
            <a:off x="5715000" y="4118065"/>
            <a:ext cx="2228850" cy="461665"/>
          </a:xfrm>
          <a:prstGeom prst="rect">
            <a:avLst/>
          </a:prstGeom>
          <a:noFill/>
        </p:spPr>
        <p:txBody>
          <a:bodyPr wrap="square" rtlCol="0">
            <a:spAutoFit/>
          </a:bodyPr>
          <a:lstStyle/>
          <a:p>
            <a:r>
              <a:rPr lang="en-US" dirty="0">
                <a:solidFill>
                  <a:srgbClr val="FF0000"/>
                </a:solidFill>
              </a:rPr>
              <a:t>CODIS@901!</a:t>
            </a:r>
          </a:p>
        </p:txBody>
      </p:sp>
      <p:sp>
        <p:nvSpPr>
          <p:cNvPr id="6" name="Right Arrow 5"/>
          <p:cNvSpPr/>
          <p:nvPr/>
        </p:nvSpPr>
        <p:spPr>
          <a:xfrm>
            <a:off x="2590800" y="4876800"/>
            <a:ext cx="1219200" cy="457200"/>
          </a:xfrm>
          <a:prstGeom prst="rightArrow">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Picture 1"/>
          <p:cNvPicPr>
            <a:picLocks noChangeAspect="1"/>
          </p:cNvPicPr>
          <p:nvPr/>
        </p:nvPicPr>
        <p:blipFill>
          <a:blip r:embed="rId3"/>
          <a:stretch>
            <a:fillRect/>
          </a:stretch>
        </p:blipFill>
        <p:spPr>
          <a:xfrm>
            <a:off x="8253864" y="5999328"/>
            <a:ext cx="597460" cy="573074"/>
          </a:xfrm>
          <a:prstGeom prst="rect">
            <a:avLst/>
          </a:prstGeom>
        </p:spPr>
      </p:pic>
    </p:spTree>
    <p:extLst>
      <p:ext uri="{BB962C8B-B14F-4D97-AF65-F5344CB8AC3E}">
        <p14:creationId xmlns:p14="http://schemas.microsoft.com/office/powerpoint/2010/main" val="18222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659</TotalTime>
  <Words>2181</Words>
  <Application>Microsoft Office PowerPoint</Application>
  <PresentationFormat>On-screen Show (4:3)</PresentationFormat>
  <Paragraphs>261</Paragraphs>
  <Slides>71</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vt:lpstr>
      <vt:lpstr>Arial Black</vt:lpstr>
      <vt:lpstr>Calibri</vt:lpstr>
      <vt:lpstr>Times New Roman</vt:lpstr>
      <vt:lpstr>Office Theme</vt:lpstr>
      <vt:lpstr>PowerPoint Presentation</vt:lpstr>
      <vt:lpstr>PowerPoint Presentation</vt:lpstr>
      <vt:lpstr>PowerPoint Presentation</vt:lpstr>
      <vt:lpstr>PowerPoint Presentation</vt:lpstr>
      <vt:lpstr>How do I obtain Convicted Offender DNA Kits? (Cont’d.) </vt:lpstr>
      <vt:lpstr>Consistency</vt:lpstr>
      <vt:lpstr>DNA Verifications</vt:lpstr>
      <vt:lpstr>DNA Verifications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Couple of Things You Can’t Do With The Website</vt:lpstr>
      <vt:lpstr>PowerPoint Presentation</vt:lpstr>
      <vt:lpstr>PowerPoint Presentation</vt:lpstr>
      <vt:lpstr>PowerPoint Presentation</vt:lpstr>
      <vt:lpstr>PowerPoint Presentation</vt:lpstr>
      <vt:lpstr>PowerPoint Presentation</vt:lpstr>
      <vt:lpstr>PowerPoint Presentation</vt:lpstr>
      <vt:lpstr>The Kit and its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Information</vt:lpstr>
      <vt:lpstr>Fee Box</vt:lpstr>
      <vt:lpstr>Indigency</vt:lpstr>
      <vt:lpstr>PowerPoint Presentation</vt:lpstr>
      <vt:lpstr>PowerPoint Presentation</vt:lpstr>
      <vt:lpstr>PowerPoint Presentation</vt:lpstr>
      <vt:lpstr>PowerPoint Presentation</vt:lpstr>
      <vt:lpstr>Missing Thumb 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Things to Keep in Mind</vt:lpstr>
      <vt:lpstr>Verify, Verify, Verify</vt:lpstr>
      <vt:lpstr>PowerPoint Presentation</vt:lpstr>
      <vt:lpstr>TBI CODIS  Contact Information</vt:lpstr>
    </vt:vector>
  </TitlesOfParts>
  <Company>Tennessee Bureau of Investigation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Hardy</dc:creator>
  <cp:lastModifiedBy>Andrea Parsons</cp:lastModifiedBy>
  <cp:revision>95</cp:revision>
  <dcterms:created xsi:type="dcterms:W3CDTF">2015-10-07T20:06:12Z</dcterms:created>
  <dcterms:modified xsi:type="dcterms:W3CDTF">2023-07-27T13:23:36Z</dcterms:modified>
</cp:coreProperties>
</file>