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81" r:id="rId2"/>
    <p:sldId id="382" r:id="rId3"/>
    <p:sldId id="383" r:id="rId4"/>
    <p:sldId id="384" r:id="rId5"/>
    <p:sldId id="385" r:id="rId6"/>
    <p:sldId id="386" r:id="rId7"/>
    <p:sldId id="387" r:id="rId8"/>
    <p:sldId id="388" r:id="rId9"/>
    <p:sldId id="314" r:id="rId10"/>
    <p:sldId id="389" r:id="rId11"/>
    <p:sldId id="390" r:id="rId12"/>
    <p:sldId id="316" r:id="rId13"/>
    <p:sldId id="317" r:id="rId14"/>
    <p:sldId id="318" r:id="rId15"/>
    <p:sldId id="319" r:id="rId16"/>
    <p:sldId id="321" r:id="rId17"/>
    <p:sldId id="322" r:id="rId18"/>
    <p:sldId id="323" r:id="rId19"/>
    <p:sldId id="365" r:id="rId20"/>
    <p:sldId id="324" r:id="rId21"/>
    <p:sldId id="325" r:id="rId22"/>
    <p:sldId id="366" r:id="rId23"/>
    <p:sldId id="327" r:id="rId24"/>
    <p:sldId id="328" r:id="rId25"/>
    <p:sldId id="329" r:id="rId26"/>
    <p:sldId id="367" r:id="rId27"/>
    <p:sldId id="391" r:id="rId28"/>
    <p:sldId id="392" r:id="rId29"/>
    <p:sldId id="333" r:id="rId30"/>
    <p:sldId id="334" r:id="rId31"/>
    <p:sldId id="357" r:id="rId32"/>
    <p:sldId id="358" r:id="rId33"/>
    <p:sldId id="393" r:id="rId34"/>
    <p:sldId id="394" r:id="rId35"/>
    <p:sldId id="395" r:id="rId36"/>
    <p:sldId id="396" r:id="rId37"/>
    <p:sldId id="359" r:id="rId38"/>
    <p:sldId id="343" r:id="rId39"/>
    <p:sldId id="344" r:id="rId40"/>
    <p:sldId id="342" r:id="rId41"/>
    <p:sldId id="397" r:id="rId42"/>
    <p:sldId id="379" r:id="rId43"/>
    <p:sldId id="399" r:id="rId44"/>
    <p:sldId id="400" r:id="rId45"/>
    <p:sldId id="347" r:id="rId46"/>
    <p:sldId id="36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32"/>
      </p:cViewPr>
      <p:guideLst>
        <p:guide orient="horz" pos="2160"/>
        <p:guide pos="2880"/>
      </p:guideLst>
    </p:cSldViewPr>
  </p:slideViewPr>
  <p:notesTextViewPr>
    <p:cViewPr>
      <p:scale>
        <a:sx n="1" d="1"/>
        <a:sy n="1" d="1"/>
      </p:scale>
      <p:origin x="0" y="0"/>
    </p:cViewPr>
  </p:notesTextViewPr>
  <p:sorterViewPr>
    <p:cViewPr>
      <p:scale>
        <a:sx n="200" d="100"/>
        <a:sy n="200" d="100"/>
      </p:scale>
      <p:origin x="0" y="19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C7FD5-9D17-4455-AC89-6659050E32B0}" type="datetimeFigureOut">
              <a:rPr lang="en-US" smtClean="0"/>
              <a:t>7/27/2023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AFB69-B4B4-463D-A8B6-F12BD0915A54}" type="slidenum">
              <a:rPr lang="en-US" smtClean="0"/>
              <a:t>‹#›</a:t>
            </a:fld>
            <a:endParaRPr lang="en-US"/>
          </a:p>
        </p:txBody>
      </p:sp>
    </p:spTree>
    <p:extLst>
      <p:ext uri="{BB962C8B-B14F-4D97-AF65-F5344CB8AC3E}">
        <p14:creationId xmlns:p14="http://schemas.microsoft.com/office/powerpoint/2010/main" val="66447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17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E4C8958-0074-4232-B981-A997C8755603}" type="slidenum">
              <a:rPr lang="en-US" altLang="en-US" smtClean="0"/>
              <a:pPr>
                <a:spcBef>
                  <a:spcPct val="0"/>
                </a:spcBef>
              </a:pPr>
              <a:t>1</a:t>
            </a:fld>
            <a:endParaRPr lang="en-US" altLang="en-US"/>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83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88154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53917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86208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845653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42592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89658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03838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69A27F7-30CF-4AAC-8E5E-60961B13C0AA}" type="slidenum">
              <a:rPr lang="en-US" altLang="en-US" smtClean="0"/>
              <a:pPr>
                <a:spcBef>
                  <a:spcPct val="0"/>
                </a:spcBef>
              </a:pPr>
              <a:t>19</a:t>
            </a:fld>
            <a:endParaRPr lang="en-US" altLang="en-US"/>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25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93302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9243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1F57AAA-A765-4D57-9E38-C1F0AE3C828C}" type="slidenum">
              <a:rPr lang="en-US" altLang="en-US" smtClean="0"/>
              <a:pPr>
                <a:spcBef>
                  <a:spcPct val="0"/>
                </a:spcBef>
              </a:pPr>
              <a:t>2</a:t>
            </a:fld>
            <a:endParaRPr lang="en-US" altLang="en-US"/>
          </a:p>
        </p:txBody>
      </p:sp>
      <p:sp>
        <p:nvSpPr>
          <p:cNvPr id="19460" name="Rectangle 2"/>
          <p:cNvSpPr>
            <a:spLocks noGrp="1" noRot="1" noChangeAspect="1" noChangeArrowheads="1" noTextEdit="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36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34D3FEC-B3BA-4535-94F0-D24E08235BEB}" type="slidenum">
              <a:rPr lang="en-US" altLang="en-US" smtClean="0"/>
              <a:pPr>
                <a:spcBef>
                  <a:spcPct val="0"/>
                </a:spcBef>
              </a:pPr>
              <a:t>22</a:t>
            </a:fld>
            <a:endParaRPr lang="en-US" altLang="en-US"/>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27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760838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46302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5132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CB1A7A8-958F-4824-8C71-1704E3720ADC}" type="slidenum">
              <a:rPr lang="en-US" altLang="en-US" smtClean="0"/>
              <a:pPr>
                <a:spcBef>
                  <a:spcPct val="0"/>
                </a:spcBef>
              </a:pPr>
              <a:t>26</a:t>
            </a:fld>
            <a:endParaRPr lang="en-US" alt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186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F3BF14B-2B32-4837-B1CE-8A1EC6806CAB}" type="slidenum">
              <a:rPr lang="en-US" altLang="en-US" smtClean="0"/>
              <a:pPr>
                <a:spcBef>
                  <a:spcPct val="0"/>
                </a:spcBef>
              </a:pPr>
              <a:t>27</a:t>
            </a:fld>
            <a:endParaRPr lang="en-US" altLang="en-US"/>
          </a:p>
        </p:txBody>
      </p:sp>
      <p:sp>
        <p:nvSpPr>
          <p:cNvPr id="68612" name="Rectangle 2"/>
          <p:cNvSpPr>
            <a:spLocks noGrp="1" noRot="1" noChangeAspect="1" noChangeArrowheads="1" noTextEdit="1"/>
          </p:cNvSpPr>
          <p:nvPr>
            <p:ph type="sldImg"/>
          </p:nvPr>
        </p:nvSpPr>
        <p:spPr>
          <a:solidFill>
            <a:srgbClr val="FFFFFF"/>
          </a:solidFill>
          <a:ln/>
        </p:spPr>
      </p:sp>
      <p:sp>
        <p:nvSpPr>
          <p:cNvPr id="6861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03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371516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992835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2C3C45C-48BF-46C9-A5FC-DB01A8D7CCF4}" type="slidenum">
              <a:rPr lang="en-US" altLang="en-US" smtClean="0"/>
              <a:pPr>
                <a:spcBef>
                  <a:spcPct val="0"/>
                </a:spcBef>
              </a:pPr>
              <a:t>31</a:t>
            </a:fld>
            <a:endParaRPr lang="en-US" alt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840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2C3C45C-48BF-46C9-A5FC-DB01A8D7CCF4}" type="slidenum">
              <a:rPr lang="en-US" altLang="en-US" smtClean="0"/>
              <a:pPr>
                <a:spcBef>
                  <a:spcPct val="0"/>
                </a:spcBef>
              </a:pPr>
              <a:t>32</a:t>
            </a:fld>
            <a:endParaRPr lang="en-US" alt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20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4FD0D4C-F421-4EE8-B862-9A8135C240F6}" type="slidenum">
              <a:rPr lang="en-US" altLang="en-US" smtClean="0"/>
              <a:pPr>
                <a:spcBef>
                  <a:spcPct val="0"/>
                </a:spcBef>
              </a:pPr>
              <a:t>3</a:t>
            </a:fld>
            <a:endParaRPr lang="en-US" altLang="en-US"/>
          </a:p>
        </p:txBody>
      </p:sp>
      <p:sp>
        <p:nvSpPr>
          <p:cNvPr id="21508" name="Rectangle 2"/>
          <p:cNvSpPr>
            <a:spLocks noGrp="1" noRot="1" noChangeAspect="1" noChangeArrowheads="1" noTextEdit="1"/>
          </p:cNvSpPr>
          <p:nvPr>
            <p:ph type="sldImg"/>
          </p:nvPr>
        </p:nvSpPr>
        <p:spPr>
          <a:solidFill>
            <a:srgbClr val="FFFFFF"/>
          </a:solidFill>
          <a:ln/>
        </p:spPr>
      </p:sp>
      <p:sp>
        <p:nvSpPr>
          <p:cNvPr id="2150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583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79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4347EEE-53C0-44A1-A9E1-A3ADB1708CCC}" type="slidenum">
              <a:rPr lang="en-US" altLang="en-US" smtClean="0"/>
              <a:pPr>
                <a:spcBef>
                  <a:spcPct val="0"/>
                </a:spcBef>
              </a:pPr>
              <a:t>33</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822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81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0778980-EBFA-4E19-9D9F-D48A2253F649}" type="slidenum">
              <a:rPr lang="en-US" altLang="en-US" smtClean="0"/>
              <a:pPr>
                <a:spcBef>
                  <a:spcPct val="0"/>
                </a:spcBef>
              </a:pPr>
              <a:t>34</a:t>
            </a:fld>
            <a:endParaRPr lang="en-US" alt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913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83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B97CCB6-A9AB-4B3A-B4D7-01A29846FEB9}" type="slidenum">
              <a:rPr lang="en-US" altLang="en-US" smtClean="0"/>
              <a:pPr>
                <a:spcBef>
                  <a:spcPct val="0"/>
                </a:spcBef>
              </a:pPr>
              <a:t>35</a:t>
            </a:fld>
            <a:endParaRPr lang="en-US" alt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32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AB1050C-087D-463C-8076-F34CEDCC4908}" type="slidenum">
              <a:rPr lang="en-US" altLang="en-US" smtClean="0"/>
              <a:pPr>
                <a:spcBef>
                  <a:spcPct val="0"/>
                </a:spcBef>
              </a:pPr>
              <a:t>36</a:t>
            </a:fld>
            <a:endParaRPr lang="en-US" altLang="en-US"/>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074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83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E998BF0-FA88-4CA4-9280-784D26309C14}" type="slidenum">
              <a:rPr lang="en-US" altLang="en-US" smtClean="0"/>
              <a:pPr>
                <a:spcBef>
                  <a:spcPct val="0"/>
                </a:spcBef>
              </a:pPr>
              <a:t>37</a:t>
            </a:fld>
            <a:endParaRPr lang="en-US" alt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570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71297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486262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367641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96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FDEE397-85D8-4417-9784-FF571CD9D03D}" type="slidenum">
              <a:rPr lang="en-US" altLang="en-US" smtClean="0"/>
              <a:pPr>
                <a:spcBef>
                  <a:spcPct val="0"/>
                </a:spcBef>
              </a:pPr>
              <a:t>41</a:t>
            </a:fld>
            <a:endParaRPr lang="en-US" altLang="en-US"/>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967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CC287E4-74F1-476D-A026-609BCADBECCC}" type="slidenum">
              <a:rPr lang="en-US" altLang="en-US" smtClean="0"/>
              <a:pPr>
                <a:spcBef>
                  <a:spcPct val="0"/>
                </a:spcBef>
              </a:pPr>
              <a:t>42</a:t>
            </a:fld>
            <a:endParaRPr lang="en-US" altLang="en-US"/>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21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23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FB4207E-0C5F-4CFE-82C9-9D6E489DEF61}" type="slidenum">
              <a:rPr lang="en-US" altLang="en-US" smtClean="0"/>
              <a:pPr>
                <a:spcBef>
                  <a:spcPct val="0"/>
                </a:spcBef>
              </a:pPr>
              <a:t>4</a:t>
            </a:fld>
            <a:endParaRPr lang="en-US" altLang="en-US"/>
          </a:p>
        </p:txBody>
      </p:sp>
      <p:sp>
        <p:nvSpPr>
          <p:cNvPr id="23556" name="Rectangle 2"/>
          <p:cNvSpPr>
            <a:spLocks noGrp="1" noRot="1" noChangeAspect="1" noChangeArrowheads="1" noTextEdit="1"/>
          </p:cNvSpPr>
          <p:nvPr>
            <p:ph type="sldImg"/>
          </p:nvPr>
        </p:nvSpPr>
        <p:spPr>
          <a:solidFill>
            <a:srgbClr val="FFFFFF"/>
          </a:solidFill>
          <a:ln/>
        </p:spPr>
      </p:sp>
      <p:sp>
        <p:nvSpPr>
          <p:cNvPr id="2355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967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102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ED6C279-7015-4E68-A93D-F6D96EB842C9}" type="slidenum">
              <a:rPr lang="en-US" altLang="en-US" smtClean="0"/>
              <a:pPr>
                <a:spcBef>
                  <a:spcPct val="0"/>
                </a:spcBef>
              </a:pPr>
              <a:t>43</a:t>
            </a:fld>
            <a:endParaRPr lang="en-US" altLang="en-US"/>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766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104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A010693-1882-4584-BCA0-50E3A09B8869}" type="slidenum">
              <a:rPr lang="en-US" altLang="en-US" smtClean="0"/>
              <a:pPr>
                <a:spcBef>
                  <a:spcPct val="0"/>
                </a:spcBef>
              </a:pPr>
              <a:t>44</a:t>
            </a:fld>
            <a:endParaRPr lang="en-US" altLang="en-US"/>
          </a:p>
        </p:txBody>
      </p:sp>
      <p:sp>
        <p:nvSpPr>
          <p:cNvPr id="104452" name="Rectangle 2"/>
          <p:cNvSpPr>
            <a:spLocks noGrp="1" noRot="1" noChangeAspect="1" noChangeArrowheads="1" noTextEdit="1"/>
          </p:cNvSpPr>
          <p:nvPr>
            <p:ph type="sldImg"/>
          </p:nvPr>
        </p:nvSpPr>
        <p:spPr>
          <a:solidFill>
            <a:srgbClr val="FFFFFF"/>
          </a:solidFill>
          <a:ln/>
        </p:spPr>
      </p:sp>
      <p:sp>
        <p:nvSpPr>
          <p:cNvPr id="10445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207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32004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88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354B398-6661-4FF4-8E68-368CA3FDE9F0}" type="slidenum">
              <a:rPr lang="en-US" altLang="en-US" smtClean="0"/>
              <a:pPr>
                <a:spcBef>
                  <a:spcPct val="0"/>
                </a:spcBef>
              </a:pPr>
              <a:t>6</a:t>
            </a:fld>
            <a:endParaRPr lang="en-US" altLang="en-US"/>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79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BDB8E01-1CCB-4C47-8466-C90C766D9A32}" type="slidenum">
              <a:rPr lang="en-US" altLang="en-US" smtClean="0"/>
              <a:pPr>
                <a:spcBef>
                  <a:spcPct val="0"/>
                </a:spcBef>
              </a:pPr>
              <a:t>7</a:t>
            </a:fld>
            <a:endParaRPr lang="en-US" altLang="en-US"/>
          </a:p>
        </p:txBody>
      </p:sp>
      <p:sp>
        <p:nvSpPr>
          <p:cNvPr id="28676" name="Rectangle 2"/>
          <p:cNvSpPr>
            <a:spLocks noGrp="1" noRot="1" noChangeAspect="1" noChangeArrowheads="1" noTextEdit="1"/>
          </p:cNvSpPr>
          <p:nvPr>
            <p:ph type="sldImg"/>
          </p:nvPr>
        </p:nvSpPr>
        <p:spPr>
          <a:solidFill>
            <a:srgbClr val="FFFFFF"/>
          </a:solidFill>
          <a:ln/>
        </p:spPr>
      </p:sp>
      <p:sp>
        <p:nvSpPr>
          <p:cNvPr id="2867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4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58016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E06E477-12AC-4A51-8D8A-7378886F2FA5}" type="slidenum">
              <a:rPr lang="en-US" altLang="en-US" smtClean="0"/>
              <a:pPr>
                <a:spcBef>
                  <a:spcPct val="0"/>
                </a:spcBef>
              </a:pPr>
              <a:t>10</a:t>
            </a:fld>
            <a:endParaRPr lang="en-US" altLang="en-US"/>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94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r>
              <a:rPr lang="en-US" altLang="en-US"/>
              <a:t>TBI  March 2012</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96D1535-CBB0-4B06-8CA4-CA8EE01002B1}" type="slidenum">
              <a:rPr lang="en-US" altLang="en-US" smtClean="0"/>
              <a:pPr>
                <a:spcBef>
                  <a:spcPct val="0"/>
                </a:spcBef>
              </a:pPr>
              <a:t>11</a:t>
            </a:fld>
            <a:endParaRPr lang="en-US" altLang="en-US"/>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4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83977F-B293-4472-A82D-2641570051C3}"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7102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3977F-B293-4472-A82D-2641570051C3}"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83715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3977F-B293-4472-A82D-2641570051C3}"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87762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p:cNvSpPr>
            <a:spLocks noGrp="1" noChangeArrowheads="1"/>
          </p:cNvSpPr>
          <p:nvPr>
            <p:ph type="dt" sz="half" idx="10"/>
          </p:nvPr>
        </p:nvSpPr>
        <p:spPr>
          <a:ln/>
        </p:spPr>
        <p:txBody>
          <a:bodyPr/>
          <a:lstStyle>
            <a:lvl1pPr>
              <a:defRPr/>
            </a:lvl1pPr>
          </a:lstStyle>
          <a:p>
            <a:pPr>
              <a:defRPr/>
            </a:pPr>
            <a:endParaRPr lang="en-US"/>
          </a:p>
        </p:txBody>
      </p:sp>
      <p:sp>
        <p:nvSpPr>
          <p:cNvPr id="6" name="Rectangle 1037"/>
          <p:cNvSpPr>
            <a:spLocks noGrp="1" noChangeArrowheads="1"/>
          </p:cNvSpPr>
          <p:nvPr>
            <p:ph type="ftr" sz="quarter" idx="11"/>
          </p:nvPr>
        </p:nvSpPr>
        <p:spPr>
          <a:ln/>
        </p:spPr>
        <p:txBody>
          <a:bodyPr/>
          <a:lstStyle>
            <a:lvl1pPr>
              <a:defRPr/>
            </a:lvl1pPr>
          </a:lstStyle>
          <a:p>
            <a:pPr>
              <a:defRPr/>
            </a:pPr>
            <a:r>
              <a:rPr lang="en-US"/>
              <a:t>TBI – February 2015</a:t>
            </a:r>
          </a:p>
        </p:txBody>
      </p:sp>
      <p:sp>
        <p:nvSpPr>
          <p:cNvPr id="7" name="Rectangle 1038"/>
          <p:cNvSpPr>
            <a:spLocks noGrp="1" noChangeArrowheads="1"/>
          </p:cNvSpPr>
          <p:nvPr>
            <p:ph type="sldNum" sz="quarter" idx="12"/>
          </p:nvPr>
        </p:nvSpPr>
        <p:spPr>
          <a:ln/>
        </p:spPr>
        <p:txBody>
          <a:bodyPr/>
          <a:lstStyle>
            <a:lvl1pPr>
              <a:defRPr/>
            </a:lvl1pPr>
          </a:lstStyle>
          <a:p>
            <a:pPr>
              <a:defRPr/>
            </a:pPr>
            <a:fld id="{618DF613-AC84-4924-AE13-F49E69E0CB9D}" type="slidenum">
              <a:rPr lang="en-US"/>
              <a:pPr>
                <a:defRPr/>
              </a:pPr>
              <a:t>‹#›</a:t>
            </a:fld>
            <a:endParaRPr lang="en-US"/>
          </a:p>
        </p:txBody>
      </p:sp>
    </p:spTree>
    <p:extLst>
      <p:ext uri="{BB962C8B-B14F-4D97-AF65-F5344CB8AC3E}">
        <p14:creationId xmlns:p14="http://schemas.microsoft.com/office/powerpoint/2010/main" val="187083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3977F-B293-4472-A82D-2641570051C3}"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23068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3977F-B293-4472-A82D-2641570051C3}"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396015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83977F-B293-4472-A82D-2641570051C3}"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128369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3977F-B293-4472-A82D-2641570051C3}"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224874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83977F-B293-4472-A82D-2641570051C3}"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1173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3977F-B293-4472-A82D-2641570051C3}"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23151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3977F-B293-4472-A82D-2641570051C3}"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236686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3977F-B293-4472-A82D-2641570051C3}"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F2E7B-DA22-4F93-952A-1C22AB96C887}" type="slidenum">
              <a:rPr lang="en-US" smtClean="0"/>
              <a:t>‹#›</a:t>
            </a:fld>
            <a:endParaRPr lang="en-US"/>
          </a:p>
        </p:txBody>
      </p:sp>
    </p:spTree>
    <p:extLst>
      <p:ext uri="{BB962C8B-B14F-4D97-AF65-F5344CB8AC3E}">
        <p14:creationId xmlns:p14="http://schemas.microsoft.com/office/powerpoint/2010/main" val="426995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3977F-B293-4472-A82D-2641570051C3}" type="datetimeFigureOut">
              <a:rPr lang="en-US" smtClean="0"/>
              <a:t>7/27/2023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F2E7B-DA22-4F93-952A-1C22AB96C887}" type="slidenum">
              <a:rPr lang="en-US" smtClean="0"/>
              <a:t>‹#›</a:t>
            </a:fld>
            <a:endParaRPr lang="en-US"/>
          </a:p>
        </p:txBody>
      </p:sp>
    </p:spTree>
    <p:extLst>
      <p:ext uri="{BB962C8B-B14F-4D97-AF65-F5344CB8AC3E}">
        <p14:creationId xmlns:p14="http://schemas.microsoft.com/office/powerpoint/2010/main" val="351127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tn.gov/tbi/law-enforcement-resources/law-enforcement-resources0/forensic-services/dna-law--submissions---tbi-contact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TBI.CODIS@tn.gov"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66800" y="25146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defRPr/>
            </a:pPr>
            <a:r>
              <a:rPr lang="en-US" altLang="en-US" b="1" dirty="0">
                <a:solidFill>
                  <a:srgbClr val="FFFF00"/>
                </a:solidFill>
                <a:effectLst>
                  <a:outerShdw blurRad="38100" dist="38100" dir="2700000" algn="tl">
                    <a:srgbClr val="000000">
                      <a:alpha val="43137"/>
                    </a:srgbClr>
                  </a:outerShdw>
                </a:effectLst>
                <a:latin typeface="Arial Black" panose="020B0A04020102020204" pitchFamily="34" charset="0"/>
              </a:rPr>
              <a:t>DNA Collection: </a:t>
            </a:r>
          </a:p>
          <a:p>
            <a:pPr algn="ctr" eaLnBrk="1" hangingPunct="1">
              <a:spcBef>
                <a:spcPct val="0"/>
              </a:spcBef>
              <a:buClrTx/>
              <a:buSzTx/>
              <a:buFontTx/>
              <a:buNone/>
              <a:defRPr/>
            </a:pPr>
            <a:r>
              <a:rPr lang="en-US" altLang="en-US" b="1" dirty="0">
                <a:solidFill>
                  <a:srgbClr val="FFFF00"/>
                </a:solidFill>
                <a:effectLst>
                  <a:outerShdw blurRad="38100" dist="38100" dir="2700000" algn="tl">
                    <a:srgbClr val="000000">
                      <a:alpha val="43137"/>
                    </a:srgbClr>
                  </a:outerShdw>
                </a:effectLst>
                <a:latin typeface="Arial Black" panose="020B0A04020102020204" pitchFamily="34" charset="0"/>
              </a:rPr>
              <a:t>An Overview</a:t>
            </a:r>
          </a:p>
        </p:txBody>
      </p:sp>
      <p:pic>
        <p:nvPicPr>
          <p:cNvPr id="16387" name="Picture 3"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065713"/>
            <a:ext cx="15906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0863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ChangeArrowheads="1"/>
          </p:cNvSpPr>
          <p:nvPr/>
        </p:nvSpPr>
        <p:spPr bwMode="auto">
          <a:xfrm>
            <a:off x="1981200" y="855663"/>
            <a:ext cx="5410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en-US" altLang="en-US" sz="5400" b="1" dirty="0">
                <a:solidFill>
                  <a:srgbClr val="FFFFFF"/>
                </a:solidFill>
                <a:effectLst>
                  <a:outerShdw blurRad="38100" dist="38100" dir="2700000" algn="tl">
                    <a:srgbClr val="000000">
                      <a:alpha val="43137"/>
                    </a:srgbClr>
                  </a:outerShdw>
                </a:effectLst>
                <a:latin typeface="Arial Black" panose="020B0A04020102020204" pitchFamily="34" charset="0"/>
              </a:rPr>
              <a:t>Arrestee</a:t>
            </a:r>
          </a:p>
        </p:txBody>
      </p:sp>
    </p:spTree>
    <p:extLst>
      <p:ext uri="{BB962C8B-B14F-4D97-AF65-F5344CB8AC3E}">
        <p14:creationId xmlns:p14="http://schemas.microsoft.com/office/powerpoint/2010/main" val="3903816119"/>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57200" y="1087438"/>
            <a:ext cx="82296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marL="342900" indent="-342900" eaLnBrk="1" hangingPunct="1">
              <a:spcBef>
                <a:spcPct val="0"/>
              </a:spcBef>
              <a:buClrTx/>
              <a:buSzTx/>
              <a:defRPr/>
            </a:pPr>
            <a:r>
              <a:rPr lang="en-US" altLang="en-US" sz="2800" dirty="0">
                <a:solidFill>
                  <a:srgbClr val="FFFFFF"/>
                </a:solidFill>
              </a:rPr>
              <a:t>Each kit has everything needed to collect from one individual.</a:t>
            </a:r>
          </a:p>
          <a:p>
            <a:pPr marL="342900" indent="-342900" eaLnBrk="1" hangingPunct="1">
              <a:spcBef>
                <a:spcPct val="0"/>
              </a:spcBef>
              <a:buClrTx/>
              <a:buSzTx/>
              <a:defRPr/>
            </a:pPr>
            <a:endParaRPr lang="en-US" altLang="en-US" sz="2800" dirty="0">
              <a:solidFill>
                <a:srgbClr val="FFFFFF"/>
              </a:solidFill>
            </a:endParaRPr>
          </a:p>
          <a:p>
            <a:pPr marL="342900" indent="-342900" eaLnBrk="1" hangingPunct="1">
              <a:spcBef>
                <a:spcPct val="0"/>
              </a:spcBef>
              <a:buClrTx/>
              <a:buSzTx/>
              <a:defRPr/>
            </a:pPr>
            <a:r>
              <a:rPr lang="en-US" altLang="en-US" sz="2800" dirty="0">
                <a:solidFill>
                  <a:srgbClr val="FFFFFF"/>
                </a:solidFill>
              </a:rPr>
              <a:t>Inside the white mailing envelope you will find a middle white envelope with instructions and qualifying offenses, a pair of biohazard barrier gloves, proper seals, four swabs, swab envelope, and an Arrestee DNA Sample Submittal Form.  </a:t>
            </a:r>
          </a:p>
          <a:p>
            <a:pPr marL="342900" indent="-342900" eaLnBrk="1" hangingPunct="1">
              <a:spcBef>
                <a:spcPct val="0"/>
              </a:spcBef>
              <a:buClrTx/>
              <a:buSzTx/>
              <a:defRPr/>
            </a:pPr>
            <a:endParaRPr lang="en-US" altLang="en-US" sz="2800" dirty="0">
              <a:solidFill>
                <a:srgbClr val="FFFFFF"/>
              </a:solidFill>
            </a:endParaRPr>
          </a:p>
          <a:p>
            <a:pPr marL="342900" indent="-342900" eaLnBrk="1" hangingPunct="1">
              <a:spcBef>
                <a:spcPct val="50000"/>
              </a:spcBef>
              <a:buClrTx/>
              <a:buSzTx/>
              <a:defRPr/>
            </a:pPr>
            <a:r>
              <a:rPr lang="en-US" altLang="en-US" sz="2800" dirty="0">
                <a:solidFill>
                  <a:srgbClr val="FFFFFF"/>
                </a:solidFill>
              </a:rPr>
              <a:t>It is not necessary for Medical Personnel to collect this sample.</a:t>
            </a:r>
          </a:p>
          <a:p>
            <a:pPr eaLnBrk="1" hangingPunct="1">
              <a:spcBef>
                <a:spcPct val="0"/>
              </a:spcBef>
              <a:buClrTx/>
              <a:buSzTx/>
              <a:buFontTx/>
              <a:buNone/>
              <a:defRPr/>
            </a:pPr>
            <a:endParaRPr lang="en-US" altLang="en-US" sz="2800" dirty="0"/>
          </a:p>
        </p:txBody>
      </p:sp>
      <p:sp>
        <p:nvSpPr>
          <p:cNvPr id="32771" name="Text Box 7"/>
          <p:cNvSpPr txBox="1">
            <a:spLocks noChangeArrowheads="1"/>
          </p:cNvSpPr>
          <p:nvPr/>
        </p:nvSpPr>
        <p:spPr bwMode="auto">
          <a:xfrm>
            <a:off x="7696200" y="6324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32772" name="Picture 8"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1400" y="76200"/>
            <a:ext cx="7188200" cy="1077218"/>
          </a:xfrm>
          <a:prstGeom prst="rect">
            <a:avLst/>
          </a:prstGeom>
        </p:spPr>
        <p:txBody>
          <a:bodyPr>
            <a:spAutoFit/>
          </a:bodyPr>
          <a:lstStyle/>
          <a:p>
            <a:pPr algn="ctr">
              <a:defRPr/>
            </a:pPr>
            <a:r>
              <a:rPr lang="en-US"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my kit…now what?!?!?</a:t>
            </a:r>
          </a:p>
          <a:p>
            <a:pPr algn="ctr">
              <a:defRPr/>
            </a:pP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60235479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serology\My Documents\My Pictures\arrestee whit envelope\arrestee whit envelope 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533400" y="58674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b="1">
                <a:solidFill>
                  <a:srgbClr val="FFFFFF"/>
                </a:solidFill>
              </a:rPr>
              <a:t>Swab packets</a:t>
            </a:r>
          </a:p>
        </p:txBody>
      </p:sp>
      <p:sp>
        <p:nvSpPr>
          <p:cNvPr id="34820" name="Line 4"/>
          <p:cNvSpPr>
            <a:spLocks noChangeShapeType="1"/>
          </p:cNvSpPr>
          <p:nvPr/>
        </p:nvSpPr>
        <p:spPr bwMode="auto">
          <a:xfrm flipV="1">
            <a:off x="1295400" y="5562600"/>
            <a:ext cx="76200" cy="3048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1" name="Text Box 5"/>
          <p:cNvSpPr txBox="1">
            <a:spLocks noChangeArrowheads="1"/>
          </p:cNvSpPr>
          <p:nvPr/>
        </p:nvSpPr>
        <p:spPr bwMode="auto">
          <a:xfrm>
            <a:off x="403225" y="1211263"/>
            <a:ext cx="1196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a:solidFill>
                  <a:srgbClr val="FFFFFF"/>
                </a:solidFill>
              </a:rPr>
              <a:t>Gloves</a:t>
            </a:r>
          </a:p>
        </p:txBody>
      </p:sp>
      <p:sp>
        <p:nvSpPr>
          <p:cNvPr id="34822" name="Line 6"/>
          <p:cNvSpPr>
            <a:spLocks noChangeShapeType="1"/>
          </p:cNvSpPr>
          <p:nvPr/>
        </p:nvSpPr>
        <p:spPr bwMode="auto">
          <a:xfrm>
            <a:off x="1219200" y="1447800"/>
            <a:ext cx="228600" cy="1524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3" name="Text Box 7"/>
          <p:cNvSpPr txBox="1">
            <a:spLocks noChangeArrowheads="1"/>
          </p:cNvSpPr>
          <p:nvPr/>
        </p:nvSpPr>
        <p:spPr bwMode="auto">
          <a:xfrm>
            <a:off x="685800" y="609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a:solidFill>
                  <a:srgbClr val="FFFFFF"/>
                </a:solidFill>
              </a:rPr>
              <a:t>Small white envelope</a:t>
            </a:r>
          </a:p>
        </p:txBody>
      </p:sp>
      <p:sp>
        <p:nvSpPr>
          <p:cNvPr id="34824" name="Line 8"/>
          <p:cNvSpPr>
            <a:spLocks noChangeShapeType="1"/>
          </p:cNvSpPr>
          <p:nvPr/>
        </p:nvSpPr>
        <p:spPr bwMode="auto">
          <a:xfrm>
            <a:off x="2514600" y="914400"/>
            <a:ext cx="76200" cy="2286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Text Box 9"/>
          <p:cNvSpPr txBox="1">
            <a:spLocks noChangeArrowheads="1"/>
          </p:cNvSpPr>
          <p:nvPr/>
        </p:nvSpPr>
        <p:spPr bwMode="auto">
          <a:xfrm>
            <a:off x="5715000" y="381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1800">
                <a:solidFill>
                  <a:srgbClr val="FFFFFF"/>
                </a:solidFill>
              </a:rPr>
              <a:t>Seals</a:t>
            </a:r>
          </a:p>
        </p:txBody>
      </p:sp>
      <p:sp>
        <p:nvSpPr>
          <p:cNvPr id="34826" name="Line 10"/>
          <p:cNvSpPr>
            <a:spLocks noChangeShapeType="1"/>
          </p:cNvSpPr>
          <p:nvPr/>
        </p:nvSpPr>
        <p:spPr bwMode="auto">
          <a:xfrm flipH="1">
            <a:off x="5943600" y="685800"/>
            <a:ext cx="304800" cy="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Text Box 11"/>
          <p:cNvSpPr txBox="1">
            <a:spLocks noChangeArrowheads="1"/>
          </p:cNvSpPr>
          <p:nvPr/>
        </p:nvSpPr>
        <p:spPr bwMode="auto">
          <a:xfrm>
            <a:off x="7239000" y="5562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a:solidFill>
                  <a:srgbClr val="FFFFFF"/>
                </a:solidFill>
              </a:rPr>
              <a:t>Submittal form</a:t>
            </a:r>
          </a:p>
        </p:txBody>
      </p:sp>
      <p:sp>
        <p:nvSpPr>
          <p:cNvPr id="34828" name="Line 13"/>
          <p:cNvSpPr>
            <a:spLocks noChangeShapeType="1"/>
          </p:cNvSpPr>
          <p:nvPr/>
        </p:nvSpPr>
        <p:spPr bwMode="auto">
          <a:xfrm flipH="1" flipV="1">
            <a:off x="7086600" y="4953000"/>
            <a:ext cx="685800" cy="6096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9" name="Line 14"/>
          <p:cNvSpPr>
            <a:spLocks noChangeShapeType="1"/>
          </p:cNvSpPr>
          <p:nvPr/>
        </p:nvSpPr>
        <p:spPr bwMode="auto">
          <a:xfrm>
            <a:off x="6705600" y="685800"/>
            <a:ext cx="76200" cy="1524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0" name="Text Box 15"/>
          <p:cNvSpPr txBox="1">
            <a:spLocks noChangeArrowheads="1"/>
          </p:cNvSpPr>
          <p:nvPr/>
        </p:nvSpPr>
        <p:spPr bwMode="auto">
          <a:xfrm>
            <a:off x="7696200" y="6477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34831" name="Picture 16" descr="C:\Documents and Settings\dh06368\My Documents\My Pictures\TBI_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 Box 19"/>
          <p:cNvSpPr txBox="1">
            <a:spLocks noChangeArrowheads="1"/>
          </p:cNvSpPr>
          <p:nvPr/>
        </p:nvSpPr>
        <p:spPr bwMode="auto">
          <a:xfrm>
            <a:off x="7543800" y="914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a:t>Instructions</a:t>
            </a:r>
          </a:p>
        </p:txBody>
      </p:sp>
      <p:sp>
        <p:nvSpPr>
          <p:cNvPr id="34833" name="Line 20"/>
          <p:cNvSpPr>
            <a:spLocks noChangeShapeType="1"/>
          </p:cNvSpPr>
          <p:nvPr/>
        </p:nvSpPr>
        <p:spPr bwMode="auto">
          <a:xfrm flipH="1">
            <a:off x="7848600" y="1295400"/>
            <a:ext cx="304800" cy="3810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4026204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027" descr="C:\Documents and Settings\dh06425.NET\Desktop\CO Buccal Pictures\CO Buccal Pictures 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762000"/>
            <a:ext cx="69723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3"/>
          <p:cNvSpPr txBox="1">
            <a:spLocks noChangeArrowheads="1"/>
          </p:cNvSpPr>
          <p:nvPr/>
        </p:nvSpPr>
        <p:spPr bwMode="auto">
          <a:xfrm>
            <a:off x="4343400" y="762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11269" name="TextBox 4"/>
          <p:cNvSpPr txBox="1">
            <a:spLocks noChangeArrowheads="1"/>
          </p:cNvSpPr>
          <p:nvPr/>
        </p:nvSpPr>
        <p:spPr bwMode="auto">
          <a:xfrm>
            <a:off x="2438400" y="161984"/>
            <a:ext cx="4746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solidFill>
                  <a:schemeClr val="bg1"/>
                </a:solidFill>
                <a:cs typeface="Times New Roman" charset="0"/>
              </a:rPr>
              <a:t>Put on biohazard barrier gloves.</a:t>
            </a:r>
          </a:p>
          <a:p>
            <a:pPr eaLnBrk="1" hangingPunct="1">
              <a:spcBef>
                <a:spcPct val="0"/>
              </a:spcBef>
              <a:buFontTx/>
              <a:buNone/>
            </a:pPr>
            <a:endParaRPr lang="en-US" altLang="en-US" sz="2400" dirty="0">
              <a:solidFill>
                <a:srgbClr val="FFFF00"/>
              </a:solidFill>
            </a:endParaRPr>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298872093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027" descr="C:\Documents and Settings\dh06425.NET\Desktop\CO Buccal Pictures\CO Buccal Pictures 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7620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1092905" y="152400"/>
            <a:ext cx="6958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solidFill>
                  <a:schemeClr val="bg1"/>
                </a:solidFill>
                <a:cs typeface="Times New Roman" charset="0"/>
              </a:rPr>
              <a:t>Read the instructions on the middle envelope carefully.</a:t>
            </a:r>
          </a:p>
          <a:p>
            <a:pPr eaLnBrk="1" hangingPunct="1">
              <a:spcBef>
                <a:spcPct val="0"/>
              </a:spcBef>
              <a:buFontTx/>
              <a:buNone/>
            </a:pPr>
            <a:endParaRPr lang="en-US" altLang="en-US" sz="2400" dirty="0">
              <a:solidFill>
                <a:srgbClr val="FFFF00"/>
              </a:solidFill>
            </a:endParaRPr>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396728944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Documents and Settings\dh06425.NET\Desktop\CO Buccal Pictures\CO Buccal Pictures 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962859"/>
            <a:ext cx="6553200" cy="472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2514600" y="5759585"/>
            <a:ext cx="4376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solidFill>
                  <a:schemeClr val="bg1"/>
                </a:solidFill>
                <a:cs typeface="Times New Roman" charset="0"/>
              </a:rPr>
              <a:t>Open one swab package at a time.</a:t>
            </a:r>
          </a:p>
          <a:p>
            <a:pPr eaLnBrk="1" hangingPunct="1">
              <a:spcBef>
                <a:spcPct val="0"/>
              </a:spcBef>
              <a:buFontTx/>
              <a:buNone/>
            </a:pPr>
            <a:endParaRPr lang="en-US" altLang="en-US" sz="2400" dirty="0">
              <a:solidFill>
                <a:srgbClr val="FFFF00"/>
              </a:solidFill>
            </a:endParaRPr>
          </a:p>
        </p:txBody>
      </p:sp>
      <p:pic>
        <p:nvPicPr>
          <p:cNvPr id="2" name="Picture 1"/>
          <p:cNvPicPr>
            <a:picLocks noChangeAspect="1"/>
          </p:cNvPicPr>
          <p:nvPr/>
        </p:nvPicPr>
        <p:blipFill>
          <a:blip r:embed="rId4"/>
          <a:stretch>
            <a:fillRect/>
          </a:stretch>
        </p:blipFill>
        <p:spPr>
          <a:xfrm>
            <a:off x="8229600" y="6047588"/>
            <a:ext cx="597460" cy="573074"/>
          </a:xfrm>
          <a:prstGeom prst="rect">
            <a:avLst/>
          </a:prstGeom>
        </p:spPr>
      </p:pic>
      <p:sp>
        <p:nvSpPr>
          <p:cNvPr id="4" name="Rectangle 3"/>
          <p:cNvSpPr/>
          <p:nvPr/>
        </p:nvSpPr>
        <p:spPr>
          <a:xfrm>
            <a:off x="685800" y="65066"/>
            <a:ext cx="7315200" cy="830997"/>
          </a:xfrm>
          <a:prstGeom prst="rect">
            <a:avLst/>
          </a:prstGeom>
        </p:spPr>
        <p:txBody>
          <a:bodyPr wrap="square">
            <a:spAutoFit/>
          </a:bodyPr>
          <a:lstStyle/>
          <a:p>
            <a:pPr algn="ct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Have the Arrestee rinse their mouth out if they have been </a:t>
            </a:r>
          </a:p>
          <a:p>
            <a:pPr algn="ct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eating or chewing tobacco prior to collection. </a:t>
            </a:r>
          </a:p>
        </p:txBody>
      </p:sp>
    </p:spTree>
    <p:extLst>
      <p:ext uri="{BB962C8B-B14F-4D97-AF65-F5344CB8AC3E}">
        <p14:creationId xmlns:p14="http://schemas.microsoft.com/office/powerpoint/2010/main" val="331382129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027" descr="C:\Documents and Settings\dh06425.NET\Desktop\CO Buccal Pictures\CO Buccal Pictures 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93407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1214437" y="114134"/>
            <a:ext cx="64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chemeClr val="bg1"/>
                </a:solidFill>
                <a:cs typeface="Times New Roman" charset="0"/>
              </a:rPr>
              <a:t>Using one swab at a time, rub the inside of </a:t>
            </a:r>
          </a:p>
          <a:p>
            <a:pPr algn="ctr" eaLnBrk="1" hangingPunct="1">
              <a:spcBef>
                <a:spcPct val="0"/>
              </a:spcBef>
              <a:buFontTx/>
              <a:buNone/>
            </a:pPr>
            <a:r>
              <a:rPr lang="en-US" altLang="en-US" sz="2400" dirty="0">
                <a:solidFill>
                  <a:schemeClr val="bg1"/>
                </a:solidFill>
                <a:cs typeface="Times New Roman" charset="0"/>
              </a:rPr>
              <a:t>the individual’s cheek for 5 to 10 seconds.</a:t>
            </a:r>
          </a:p>
          <a:p>
            <a:pPr eaLnBrk="1" hangingPunct="1">
              <a:spcBef>
                <a:spcPct val="0"/>
              </a:spcBef>
              <a:buFontTx/>
              <a:buNone/>
            </a:pPr>
            <a:endParaRPr lang="en-US" altLang="en-US" sz="2400" dirty="0">
              <a:solidFill>
                <a:srgbClr val="FFFF00"/>
              </a:solidFill>
            </a:endParaRPr>
          </a:p>
        </p:txBody>
      </p:sp>
      <p:sp>
        <p:nvSpPr>
          <p:cNvPr id="5" name="Rectangle 4"/>
          <p:cNvSpPr/>
          <p:nvPr/>
        </p:nvSpPr>
        <p:spPr>
          <a:xfrm>
            <a:off x="773373" y="5594866"/>
            <a:ext cx="7467600" cy="461665"/>
          </a:xfrm>
          <a:prstGeom prst="rect">
            <a:avLst/>
          </a:prstGeom>
        </p:spPr>
        <p:txBody>
          <a:bodyPr>
            <a:spAutoFit/>
          </a:bodyPr>
          <a:lstStyle/>
          <a:p>
            <a:pPr algn="ct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Use all 4 swabs and both sides of the mouth.</a:t>
            </a:r>
          </a:p>
        </p:txBody>
      </p:sp>
      <p:pic>
        <p:nvPicPr>
          <p:cNvPr id="2" name="Picture 1"/>
          <p:cNvPicPr>
            <a:picLocks noChangeAspect="1"/>
          </p:cNvPicPr>
          <p:nvPr/>
        </p:nvPicPr>
        <p:blipFill>
          <a:blip r:embed="rId4"/>
          <a:stretch>
            <a:fillRect/>
          </a:stretch>
        </p:blipFill>
        <p:spPr>
          <a:xfrm>
            <a:off x="8229600" y="6056531"/>
            <a:ext cx="597460" cy="573074"/>
          </a:xfrm>
          <a:prstGeom prst="rect">
            <a:avLst/>
          </a:prstGeom>
        </p:spPr>
      </p:pic>
    </p:spTree>
    <p:extLst>
      <p:ext uri="{BB962C8B-B14F-4D97-AF65-F5344CB8AC3E}">
        <p14:creationId xmlns:p14="http://schemas.microsoft.com/office/powerpoint/2010/main" val="307617921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Documents and Settings\dh06425.NET\Desktop\CO Buccal Pictures\CO Buccal Pictures 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010275"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2362200" y="5649913"/>
            <a:ext cx="4452373" cy="1200329"/>
          </a:xfrm>
          <a:prstGeom prst="rect">
            <a:avLst/>
          </a:prstGeom>
          <a:noFill/>
          <a:ln w="9525">
            <a:noFill/>
            <a:miter lim="800000"/>
            <a:headEnd/>
            <a:tailEnd/>
          </a:ln>
        </p:spPr>
        <p:txBody>
          <a:bodyPr wrap="none">
            <a:spAutoFit/>
          </a:bodyPr>
          <a:lstStyle/>
          <a:p>
            <a:pPr algn="ctr">
              <a:defRPr/>
            </a:pPr>
            <a:r>
              <a:rPr lang="en-US" altLang="en-US" sz="2400" dirty="0">
                <a:solidFill>
                  <a:schemeClr val="bg1"/>
                </a:solidFill>
                <a:latin typeface="Times New Roman" panose="02020603050405020304" pitchFamily="18" charset="0"/>
                <a:cs typeface="Times New Roman" panose="02020603050405020304" pitchFamily="18" charset="0"/>
              </a:rPr>
              <a:t>Allow the swabs to air dry at least </a:t>
            </a:r>
          </a:p>
          <a:p>
            <a:pPr algn="ctr">
              <a:defRPr/>
            </a:pPr>
            <a:r>
              <a:rPr lang="en-US" altLang="en-US" sz="2400" dirty="0">
                <a:solidFill>
                  <a:schemeClr val="bg1"/>
                </a:solidFill>
                <a:latin typeface="Times New Roman" panose="02020603050405020304" pitchFamily="18" charset="0"/>
                <a:cs typeface="Times New Roman" panose="02020603050405020304" pitchFamily="18" charset="0"/>
              </a:rPr>
              <a:t>1-2 minutes before packaging.</a:t>
            </a:r>
          </a:p>
          <a:p>
            <a:pPr algn="ctr">
              <a:defRPr/>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389" name="TextBox 4"/>
          <p:cNvSpPr txBox="1">
            <a:spLocks noChangeArrowheads="1"/>
          </p:cNvSpPr>
          <p:nvPr/>
        </p:nvSpPr>
        <p:spPr bwMode="auto">
          <a:xfrm>
            <a:off x="609600" y="152400"/>
            <a:ext cx="753745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buNone/>
              <a:defRPr/>
            </a:pPr>
            <a:r>
              <a:rPr lang="en-US" sz="2400" dirty="0">
                <a:solidFill>
                  <a:schemeClr val="bg1"/>
                </a:solidFill>
                <a:latin typeface="Times New Roman" panose="02020603050405020304" pitchFamily="18" charset="0"/>
                <a:cs typeface="Times New Roman" panose="02020603050405020304" pitchFamily="18" charset="0"/>
              </a:rPr>
              <a:t>The swab packet can be used to rest the </a:t>
            </a:r>
          </a:p>
          <a:p>
            <a:pPr algn="ctr">
              <a:buNone/>
              <a:defRPr/>
            </a:pPr>
            <a:r>
              <a:rPr lang="en-US" sz="2400" dirty="0">
                <a:solidFill>
                  <a:schemeClr val="bg1"/>
                </a:solidFill>
                <a:latin typeface="Times New Roman" panose="02020603050405020304" pitchFamily="18" charset="0"/>
                <a:cs typeface="Times New Roman" panose="02020603050405020304" pitchFamily="18" charset="0"/>
              </a:rPr>
              <a:t>swabs on as they air dry.</a:t>
            </a:r>
          </a:p>
          <a:p>
            <a:pPr eaLnBrk="1" hangingPunct="1">
              <a:spcBef>
                <a:spcPct val="0"/>
              </a:spcBef>
              <a:buFontTx/>
              <a:buNone/>
            </a:pPr>
            <a:endParaRPr lang="en-US" altLang="en-US" sz="2400" dirty="0"/>
          </a:p>
        </p:txBody>
      </p:sp>
      <p:pic>
        <p:nvPicPr>
          <p:cNvPr id="2" name="Picture 1"/>
          <p:cNvPicPr>
            <a:picLocks noChangeAspect="1"/>
          </p:cNvPicPr>
          <p:nvPr/>
        </p:nvPicPr>
        <p:blipFill>
          <a:blip r:embed="rId4"/>
          <a:stretch>
            <a:fillRect/>
          </a:stretch>
        </p:blipFill>
        <p:spPr>
          <a:xfrm>
            <a:off x="8305800" y="6065411"/>
            <a:ext cx="597460" cy="573074"/>
          </a:xfrm>
          <a:prstGeom prst="rect">
            <a:avLst/>
          </a:prstGeom>
        </p:spPr>
      </p:pic>
    </p:spTree>
    <p:extLst>
      <p:ext uri="{BB962C8B-B14F-4D97-AF65-F5344CB8AC3E}">
        <p14:creationId xmlns:p14="http://schemas.microsoft.com/office/powerpoint/2010/main" val="10451943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Documents and Settings\dh06425.NET\Desktop\CO Buccal Pictures\CO Buccal Pictures 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897" y="990600"/>
            <a:ext cx="558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2020182" y="90754"/>
            <a:ext cx="50754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chemeClr val="bg1"/>
                </a:solidFill>
                <a:cs typeface="Times New Roman" charset="0"/>
              </a:rPr>
              <a:t>Place all 4 swabs inside the </a:t>
            </a:r>
          </a:p>
          <a:p>
            <a:pPr algn="ctr" eaLnBrk="1" hangingPunct="1">
              <a:spcBef>
                <a:spcPct val="0"/>
              </a:spcBef>
              <a:buFontTx/>
              <a:buNone/>
            </a:pPr>
            <a:r>
              <a:rPr lang="en-US" altLang="en-US" sz="2400" dirty="0">
                <a:solidFill>
                  <a:schemeClr val="bg1"/>
                </a:solidFill>
                <a:cs typeface="Times New Roman" charset="0"/>
              </a:rPr>
              <a:t>small white envelope </a:t>
            </a:r>
            <a:r>
              <a:rPr lang="en-US" altLang="en-US" sz="2400" b="1" dirty="0">
                <a:solidFill>
                  <a:srgbClr val="FFC000"/>
                </a:solidFill>
                <a:cs typeface="Times New Roman" charset="0"/>
              </a:rPr>
              <a:t>bulb end down</a:t>
            </a:r>
            <a:r>
              <a:rPr lang="en-US" altLang="en-US" sz="2400" dirty="0">
                <a:solidFill>
                  <a:schemeClr val="bg1"/>
                </a:solidFill>
                <a:cs typeface="Times New Roman" charset="0"/>
              </a:rPr>
              <a:t>.</a:t>
            </a:r>
          </a:p>
          <a:p>
            <a:pPr eaLnBrk="1" hangingPunct="1">
              <a:spcBef>
                <a:spcPct val="0"/>
              </a:spcBef>
              <a:buFontTx/>
              <a:buNone/>
            </a:pPr>
            <a:endParaRPr lang="en-US" altLang="en-US" sz="2400" dirty="0"/>
          </a:p>
        </p:txBody>
      </p:sp>
      <p:sp>
        <p:nvSpPr>
          <p:cNvPr id="26629" name="TextBox 4"/>
          <p:cNvSpPr txBox="1">
            <a:spLocks noChangeArrowheads="1"/>
          </p:cNvSpPr>
          <p:nvPr/>
        </p:nvSpPr>
        <p:spPr bwMode="auto">
          <a:xfrm>
            <a:off x="2123844" y="5272058"/>
            <a:ext cx="5160900" cy="830997"/>
          </a:xfrm>
          <a:prstGeom prst="rect">
            <a:avLst/>
          </a:prstGeom>
          <a:noFill/>
          <a:ln w="9525">
            <a:noFill/>
            <a:miter lim="800000"/>
            <a:headEnd/>
            <a:tailEnd/>
          </a:ln>
        </p:spPr>
        <p:txBody>
          <a:bodyPr wrap="none">
            <a:spAutoFit/>
          </a:bodyPr>
          <a:lstStyle/>
          <a:p>
            <a:pPr algn="ct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Do not place swabs back into the paper </a:t>
            </a:r>
          </a:p>
          <a:p>
            <a:pPr algn="ct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wrappers from which they came.</a:t>
            </a:r>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315486773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3"/>
          <p:cNvSpPr txBox="1">
            <a:spLocks noChangeArrowheads="1"/>
          </p:cNvSpPr>
          <p:nvPr/>
        </p:nvSpPr>
        <p:spPr bwMode="auto">
          <a:xfrm>
            <a:off x="1959100" y="152400"/>
            <a:ext cx="48061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chemeClr val="bg1"/>
                </a:solidFill>
                <a:cs typeface="Times New Roman" charset="0"/>
              </a:rPr>
              <a:t>Seal the small swab envelope with </a:t>
            </a:r>
          </a:p>
          <a:p>
            <a:pPr algn="ctr" eaLnBrk="1" hangingPunct="1">
              <a:spcBef>
                <a:spcPct val="0"/>
              </a:spcBef>
              <a:buFontTx/>
              <a:buNone/>
            </a:pPr>
            <a:r>
              <a:rPr lang="en-US" altLang="en-US" sz="2400" dirty="0">
                <a:solidFill>
                  <a:schemeClr val="bg1"/>
                </a:solidFill>
                <a:cs typeface="Times New Roman" charset="0"/>
              </a:rPr>
              <a:t>one of the red seals.</a:t>
            </a:r>
          </a:p>
          <a:p>
            <a:pPr eaLnBrk="1" hangingPunct="1">
              <a:spcBef>
                <a:spcPct val="0"/>
              </a:spcBef>
              <a:buFontTx/>
              <a:buNone/>
            </a:pPr>
            <a:endParaRPr lang="en-US" altLang="en-US" sz="2400" dirty="0"/>
          </a:p>
        </p:txBody>
      </p:sp>
      <p:pic>
        <p:nvPicPr>
          <p:cNvPr id="18436" name="Picture 1027" descr="C:\Documents and Settings\dh06425.NET\Desktop\CO Buccal Pictures\CO Buccal Pictures 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066800"/>
            <a:ext cx="6324600" cy="47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290486518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SC001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138" y="1135062"/>
            <a:ext cx="5992724"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2286000" y="152400"/>
            <a:ext cx="495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400" dirty="0">
                <a:solidFill>
                  <a:srgbClr val="FFFFFF"/>
                </a:solidFill>
              </a:rPr>
              <a:t>Remember this is not evidence even though the seal says “Evidence”.</a:t>
            </a:r>
          </a:p>
        </p:txBody>
      </p:sp>
      <p:sp>
        <p:nvSpPr>
          <p:cNvPr id="51204" name="Text Box 4"/>
          <p:cNvSpPr txBox="1">
            <a:spLocks noChangeArrowheads="1"/>
          </p:cNvSpPr>
          <p:nvPr/>
        </p:nvSpPr>
        <p:spPr bwMode="auto">
          <a:xfrm>
            <a:off x="7543800" y="6172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51205" name="Picture 5" descr="C:\Documents and Settings\dh06368\My Documents\My Pictures\TBI_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20848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122"/>
          <p:cNvSpPr>
            <a:spLocks noGrp="1" noChangeArrowheads="1"/>
          </p:cNvSpPr>
          <p:nvPr>
            <p:ph type="title"/>
          </p:nvPr>
        </p:nvSpPr>
        <p:spPr>
          <a:xfrm>
            <a:off x="698500" y="403225"/>
            <a:ext cx="7772400" cy="1143000"/>
          </a:xfrm>
        </p:spPr>
        <p:txBody>
          <a:bodyPr>
            <a:normAutofit fontScale="90000"/>
          </a:bodyPr>
          <a:lstStyle/>
          <a:p>
            <a:pPr eaLnBrk="1" hangingPunct="1">
              <a:defRPr/>
            </a:pPr>
            <a:br>
              <a:rPr lang="en-US" altLang="en-US" sz="4800" dirty="0">
                <a:solidFill>
                  <a:schemeClr val="tx1"/>
                </a:solidFill>
              </a:rPr>
            </a:br>
            <a:r>
              <a:rPr lang="en-US" altLang="en-US" sz="49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CODIS Terms</a:t>
            </a:r>
            <a:br>
              <a:rPr lang="en-US" altLang="en-US" sz="4800" dirty="0">
                <a:solidFill>
                  <a:schemeClr val="tx1"/>
                </a:solidFill>
              </a:rPr>
            </a:br>
            <a:endParaRPr lang="en-US" altLang="en-US" sz="4800" dirty="0">
              <a:solidFill>
                <a:schemeClr val="tx1"/>
              </a:solidFill>
            </a:endParaRPr>
          </a:p>
        </p:txBody>
      </p:sp>
      <p:sp>
        <p:nvSpPr>
          <p:cNvPr id="18435" name="Rectangle 5123"/>
          <p:cNvSpPr>
            <a:spLocks noGrp="1" noChangeArrowheads="1"/>
          </p:cNvSpPr>
          <p:nvPr>
            <p:ph idx="1"/>
          </p:nvPr>
        </p:nvSpPr>
        <p:spPr/>
        <p:txBody>
          <a:bodyPr/>
          <a:lstStyle/>
          <a:p>
            <a:pPr algn="ctr" eaLnBrk="1" hangingPunct="1">
              <a:lnSpc>
                <a:spcPct val="90000"/>
              </a:lnSpc>
              <a:buFontTx/>
              <a:buNone/>
            </a:pPr>
            <a:r>
              <a:rPr lang="en-US" altLang="en-US" sz="3600" dirty="0">
                <a:solidFill>
                  <a:srgbClr val="FFFFFF"/>
                </a:solidFill>
                <a:latin typeface="Times New Roman" panose="02020603050405020304" pitchFamily="18" charset="0"/>
                <a:cs typeface="Times New Roman" panose="02020603050405020304" pitchFamily="18" charset="0"/>
              </a:rPr>
              <a:t>When a person is arrested for violent felonies that qualify under the Arrestee Law (TCA 40-35-321(e)(1)), a DNA sample is collected.  </a:t>
            </a:r>
          </a:p>
          <a:p>
            <a:pPr algn="ctr" eaLnBrk="1" hangingPunct="1">
              <a:lnSpc>
                <a:spcPct val="90000"/>
              </a:lnSpc>
              <a:buFontTx/>
              <a:buNone/>
            </a:pPr>
            <a:endParaRPr lang="en-US" altLang="en-US" sz="3600" dirty="0">
              <a:solidFill>
                <a:srgbClr val="FFFFFF"/>
              </a:solidFill>
              <a:latin typeface="Times New Roman" panose="02020603050405020304" pitchFamily="18" charset="0"/>
              <a:cs typeface="Times New Roman" panose="02020603050405020304" pitchFamily="18" charset="0"/>
            </a:endParaRPr>
          </a:p>
          <a:p>
            <a:pPr algn="ctr" eaLnBrk="1" hangingPunct="1">
              <a:lnSpc>
                <a:spcPct val="90000"/>
              </a:lnSpc>
              <a:buFontTx/>
              <a:buNone/>
            </a:pPr>
            <a:r>
              <a:rPr lang="en-US" altLang="en-US" sz="3600" dirty="0">
                <a:solidFill>
                  <a:srgbClr val="FFFFFF"/>
                </a:solidFill>
                <a:latin typeface="Times New Roman" panose="02020603050405020304" pitchFamily="18" charset="0"/>
                <a:cs typeface="Times New Roman" panose="02020603050405020304" pitchFamily="18" charset="0"/>
              </a:rPr>
              <a:t>The sample can be collected by either the arresting or booking agency.</a:t>
            </a:r>
          </a:p>
          <a:p>
            <a:pPr algn="ctr" eaLnBrk="1" hangingPunct="1">
              <a:lnSpc>
                <a:spcPct val="90000"/>
              </a:lnSpc>
              <a:buFontTx/>
              <a:buNone/>
            </a:pPr>
            <a:endParaRPr lang="en-US" altLang="en-US" dirty="0"/>
          </a:p>
          <a:p>
            <a:pPr eaLnBrk="1" hangingPunct="1">
              <a:lnSpc>
                <a:spcPct val="90000"/>
              </a:lnSpc>
              <a:buFontTx/>
              <a:buNone/>
            </a:pPr>
            <a:endParaRPr lang="en-US" altLang="en-US" dirty="0"/>
          </a:p>
          <a:p>
            <a:pPr eaLnBrk="1" hangingPunct="1">
              <a:lnSpc>
                <a:spcPct val="90000"/>
              </a:lnSpc>
              <a:buFontTx/>
              <a:buNone/>
            </a:pPr>
            <a:endParaRPr lang="en-US" altLang="en-US" dirty="0"/>
          </a:p>
        </p:txBody>
      </p:sp>
      <p:sp>
        <p:nvSpPr>
          <p:cNvPr id="18436" name="Text Box 5124"/>
          <p:cNvSpPr txBox="1">
            <a:spLocks noChangeArrowheads="1"/>
          </p:cNvSpPr>
          <p:nvPr/>
        </p:nvSpPr>
        <p:spPr bwMode="auto">
          <a:xfrm>
            <a:off x="7162800" y="6096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18437" name="Picture 5125"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2994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892175" y="827713"/>
            <a:ext cx="76644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800" b="1" dirty="0">
                <a:solidFill>
                  <a:srgbClr val="FFFF00"/>
                </a:solidFill>
                <a:effectLst>
                  <a:outerShdw blurRad="38100" dist="38100" dir="2700000" algn="tl">
                    <a:srgbClr val="000000">
                      <a:alpha val="43137"/>
                    </a:srgbClr>
                  </a:outerShdw>
                </a:effectLst>
                <a:cs typeface="Times New Roman" charset="0"/>
              </a:rPr>
              <a:t>DO NOT LICK ENVELOPE TO SEAL!!</a:t>
            </a:r>
          </a:p>
        </p:txBody>
      </p:sp>
      <p:pic>
        <p:nvPicPr>
          <p:cNvPr id="19460" name="Picture 3" descr="C:\Documents and Settings\serology\My Documents\My Pictures\man licking envelop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320" y="3503612"/>
            <a:ext cx="1873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C:\Documents and Settings\serology\My Documents\My Pictures\licking envelop -.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82" y="3854166"/>
            <a:ext cx="2057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C:\Documents and Settings\serology\My Documents\My Pictures\licking envelope 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810000"/>
            <a:ext cx="20272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6"/>
          <p:cNvSpPr txBox="1">
            <a:spLocks noChangeArrowheads="1"/>
          </p:cNvSpPr>
          <p:nvPr/>
        </p:nvSpPr>
        <p:spPr bwMode="auto">
          <a:xfrm>
            <a:off x="1667082" y="4523391"/>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b="1" dirty="0">
                <a:solidFill>
                  <a:srgbClr val="FF0000"/>
                </a:solidFill>
                <a:effectLst>
                  <a:outerShdw blurRad="38100" dist="38100" dir="2700000" algn="tl">
                    <a:srgbClr val="000000">
                      <a:alpha val="43137"/>
                    </a:srgbClr>
                  </a:outerShdw>
                </a:effectLst>
              </a:rPr>
              <a:t>NO</a:t>
            </a:r>
          </a:p>
        </p:txBody>
      </p:sp>
      <p:sp>
        <p:nvSpPr>
          <p:cNvPr id="19464" name="Text Box 6"/>
          <p:cNvSpPr txBox="1">
            <a:spLocks noChangeArrowheads="1"/>
          </p:cNvSpPr>
          <p:nvPr/>
        </p:nvSpPr>
        <p:spPr bwMode="auto">
          <a:xfrm>
            <a:off x="4097545" y="5102829"/>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b="1" dirty="0">
                <a:solidFill>
                  <a:srgbClr val="FF0000"/>
                </a:solidFill>
                <a:effectLst>
                  <a:outerShdw blurRad="38100" dist="38100" dir="2700000" algn="tl">
                    <a:srgbClr val="000000">
                      <a:alpha val="43137"/>
                    </a:srgbClr>
                  </a:outerShdw>
                </a:effectLst>
              </a:rPr>
              <a:t>NO</a:t>
            </a:r>
          </a:p>
        </p:txBody>
      </p:sp>
      <p:sp>
        <p:nvSpPr>
          <p:cNvPr id="19465" name="Text Box 6"/>
          <p:cNvSpPr txBox="1">
            <a:spLocks noChangeArrowheads="1"/>
          </p:cNvSpPr>
          <p:nvPr/>
        </p:nvSpPr>
        <p:spPr bwMode="auto">
          <a:xfrm>
            <a:off x="6339237" y="4725537"/>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b="1" dirty="0">
                <a:solidFill>
                  <a:srgbClr val="FF0000"/>
                </a:solidFill>
                <a:effectLst>
                  <a:outerShdw blurRad="38100" dist="38100" dir="2700000" algn="tl">
                    <a:srgbClr val="000000">
                      <a:alpha val="43137"/>
                    </a:srgbClr>
                  </a:outerShdw>
                </a:effectLst>
              </a:rPr>
              <a:t>NO</a:t>
            </a:r>
          </a:p>
        </p:txBody>
      </p:sp>
      <p:pic>
        <p:nvPicPr>
          <p:cNvPr id="2" name="Picture 1"/>
          <p:cNvPicPr>
            <a:picLocks noChangeAspect="1"/>
          </p:cNvPicPr>
          <p:nvPr/>
        </p:nvPicPr>
        <p:blipFill>
          <a:blip r:embed="rId6"/>
          <a:stretch>
            <a:fillRect/>
          </a:stretch>
        </p:blipFill>
        <p:spPr>
          <a:xfrm>
            <a:off x="8129308" y="5943600"/>
            <a:ext cx="597460" cy="573074"/>
          </a:xfrm>
          <a:prstGeom prst="rect">
            <a:avLst/>
          </a:prstGeom>
        </p:spPr>
      </p:pic>
    </p:spTree>
    <p:extLst>
      <p:ext uri="{BB962C8B-B14F-4D97-AF65-F5344CB8AC3E}">
        <p14:creationId xmlns:p14="http://schemas.microsoft.com/office/powerpoint/2010/main" val="2983735580"/>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Documents and Settings\dh06425.NET\Desktop\CO Buccal Pictures\CO Buccal Pictures 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411" y="910838"/>
            <a:ext cx="5887990" cy="44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1254040" y="37531"/>
            <a:ext cx="66510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ClrTx/>
              <a:buSzTx/>
              <a:buFontTx/>
              <a:buNone/>
            </a:pPr>
            <a:r>
              <a:rPr lang="en-US" altLang="en-US" sz="2400" dirty="0">
                <a:solidFill>
                  <a:srgbClr val="FFFFFF"/>
                </a:solidFill>
              </a:rPr>
              <a:t>The person collecting the sample, </a:t>
            </a:r>
            <a:r>
              <a:rPr lang="en-US" altLang="en-US" sz="2400" b="1" dirty="0">
                <a:solidFill>
                  <a:srgbClr val="FFC000"/>
                </a:solidFill>
              </a:rPr>
              <a:t>not the Arrestee</a:t>
            </a:r>
            <a:r>
              <a:rPr lang="en-US" altLang="en-US" sz="2400" dirty="0">
                <a:solidFill>
                  <a:srgbClr val="FFFFFF"/>
                </a:solidFill>
              </a:rPr>
              <a:t>,</a:t>
            </a:r>
            <a:r>
              <a:rPr lang="en-US" altLang="en-US" sz="2400" dirty="0"/>
              <a:t> </a:t>
            </a:r>
          </a:p>
          <a:p>
            <a:pPr algn="ctr" eaLnBrk="1" hangingPunct="1">
              <a:spcBef>
                <a:spcPct val="0"/>
              </a:spcBef>
              <a:buClrTx/>
              <a:buSzTx/>
              <a:buFontTx/>
              <a:buNone/>
            </a:pPr>
            <a:r>
              <a:rPr lang="en-US" altLang="en-US" sz="2400" dirty="0">
                <a:solidFill>
                  <a:srgbClr val="FFFFFF"/>
                </a:solidFill>
              </a:rPr>
              <a:t>should initial and date the seal.</a:t>
            </a:r>
          </a:p>
          <a:p>
            <a:pPr eaLnBrk="1" hangingPunct="1">
              <a:spcBef>
                <a:spcPct val="0"/>
              </a:spcBef>
              <a:buFontTx/>
              <a:buNone/>
            </a:pPr>
            <a:endParaRPr lang="en-US" altLang="en-US" sz="2400" dirty="0"/>
          </a:p>
        </p:txBody>
      </p:sp>
      <p:sp>
        <p:nvSpPr>
          <p:cNvPr id="20485" name="TextBox 4"/>
          <p:cNvSpPr txBox="1">
            <a:spLocks noChangeArrowheads="1"/>
          </p:cNvSpPr>
          <p:nvPr/>
        </p:nvSpPr>
        <p:spPr bwMode="auto">
          <a:xfrm>
            <a:off x="1600200" y="5455247"/>
            <a:ext cx="61606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chemeClr val="bg1"/>
                </a:solidFill>
                <a:cs typeface="Times New Roman" charset="0"/>
              </a:rPr>
              <a:t>Use a Sharpie or ball point pen to write initials.  </a:t>
            </a:r>
          </a:p>
          <a:p>
            <a:pPr algn="ctr" eaLnBrk="1" hangingPunct="1">
              <a:spcBef>
                <a:spcPct val="0"/>
              </a:spcBef>
              <a:buFontTx/>
              <a:buNone/>
            </a:pPr>
            <a:r>
              <a:rPr lang="en-US" altLang="en-US" sz="2400" dirty="0">
                <a:solidFill>
                  <a:schemeClr val="bg1"/>
                </a:solidFill>
                <a:cs typeface="Times New Roman" charset="0"/>
              </a:rPr>
              <a:t>Gel pens tend to smear.</a:t>
            </a:r>
          </a:p>
        </p:txBody>
      </p:sp>
      <p:pic>
        <p:nvPicPr>
          <p:cNvPr id="2" name="Picture 1"/>
          <p:cNvPicPr>
            <a:picLocks noChangeAspect="1"/>
          </p:cNvPicPr>
          <p:nvPr/>
        </p:nvPicPr>
        <p:blipFill>
          <a:blip r:embed="rId4"/>
          <a:stretch>
            <a:fillRect/>
          </a:stretch>
        </p:blipFill>
        <p:spPr>
          <a:xfrm>
            <a:off x="8229600" y="5978098"/>
            <a:ext cx="597460" cy="573074"/>
          </a:xfrm>
          <a:prstGeom prst="rect">
            <a:avLst/>
          </a:prstGeom>
        </p:spPr>
      </p:pic>
    </p:spTree>
    <p:extLst>
      <p:ext uri="{BB962C8B-B14F-4D97-AF65-F5344CB8AC3E}">
        <p14:creationId xmlns:p14="http://schemas.microsoft.com/office/powerpoint/2010/main" val="124979203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6781800" y="563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57347" name="Picture 6"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2"/>
          <p:cNvSpPr txBox="1">
            <a:spLocks noChangeArrowheads="1"/>
          </p:cNvSpPr>
          <p:nvPr/>
        </p:nvSpPr>
        <p:spPr bwMode="auto">
          <a:xfrm>
            <a:off x="1219200" y="152400"/>
            <a:ext cx="6934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a:solidFill>
                  <a:srgbClr val="FFC000"/>
                </a:solidFill>
              </a:rPr>
              <a:t>DO NOT </a:t>
            </a:r>
            <a:r>
              <a:rPr lang="en-US" altLang="en-US" sz="2400" dirty="0">
                <a:solidFill>
                  <a:srgbClr val="FFFFFF"/>
                </a:solidFill>
              </a:rPr>
              <a:t>write on the swab envelope other than the initials and date on the seal.</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332" t="20741" r="9028" b="12407"/>
          <a:stretch/>
        </p:blipFill>
        <p:spPr>
          <a:xfrm rot="5400000">
            <a:off x="6748" y="2248752"/>
            <a:ext cx="4228324" cy="2565420"/>
          </a:xfrm>
          <a:prstGeom prst="rect">
            <a:avLst/>
          </a:prstGeom>
        </p:spPr>
      </p:pic>
      <p:pic>
        <p:nvPicPr>
          <p:cNvPr id="7" name="Picture 5" descr="C:\Documents and Settings\dh06425.NET\Desktop\CO Buccal Pictures\CO Buccal Pictures 056.jpg"/>
          <p:cNvPicPr>
            <a:picLocks noChangeAspect="1" noChangeArrowheads="1"/>
          </p:cNvPicPr>
          <p:nvPr/>
        </p:nvPicPr>
        <p:blipFill rotWithShape="1">
          <a:blip r:embed="rId5">
            <a:extLst>
              <a:ext uri="{28A0092B-C50C-407E-A947-70E740481C1C}">
                <a14:useLocalDpi xmlns:a14="http://schemas.microsoft.com/office/drawing/2010/main" val="0"/>
              </a:ext>
            </a:extLst>
          </a:blip>
          <a:srcRect l="31247" t="25882" r="16545" b="22614"/>
          <a:stretch/>
        </p:blipFill>
        <p:spPr bwMode="auto">
          <a:xfrm>
            <a:off x="4348550" y="1417300"/>
            <a:ext cx="3666349" cy="42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2918416"/>
            <a:ext cx="4572000" cy="830997"/>
          </a:xfrm>
          <a:prstGeom prst="rect">
            <a:avLst/>
          </a:prstGeom>
        </p:spPr>
        <p:txBody>
          <a:bodyPr>
            <a:spAutoFit/>
          </a:bodyPr>
          <a:lstStyle/>
          <a:p>
            <a:pPr algn="ctr">
              <a:spcBef>
                <a:spcPct val="0"/>
              </a:spcBef>
            </a:pPr>
            <a:r>
              <a:rPr lang="en-US" altLang="en-US" sz="2400" b="1" dirty="0">
                <a:solidFill>
                  <a:srgbClr val="FF0000"/>
                </a:solidFill>
                <a:latin typeface="Times New Roman" panose="02020603050405020304" pitchFamily="18" charset="0"/>
                <a:cs typeface="Times New Roman" panose="02020603050405020304" pitchFamily="18" charset="0"/>
              </a:rPr>
              <a:t>NO WRITING</a:t>
            </a:r>
          </a:p>
          <a:p>
            <a:pPr algn="ctr">
              <a:spcBef>
                <a:spcPct val="0"/>
              </a:spcBef>
            </a:pPr>
            <a:r>
              <a:rPr lang="en-US" altLang="en-US" sz="2400" b="1" dirty="0">
                <a:solidFill>
                  <a:srgbClr val="FF0000"/>
                </a:solidFill>
                <a:latin typeface="Times New Roman" panose="02020603050405020304" pitchFamily="18" charset="0"/>
                <a:cs typeface="Times New Roman" panose="02020603050405020304" pitchFamily="18" charset="0"/>
              </a:rPr>
              <a:t>on the envelope</a:t>
            </a:r>
          </a:p>
        </p:txBody>
      </p:sp>
    </p:spTree>
    <p:extLst>
      <p:ext uri="{BB962C8B-B14F-4D97-AF65-F5344CB8AC3E}">
        <p14:creationId xmlns:p14="http://schemas.microsoft.com/office/powerpoint/2010/main" val="28729690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Documents and Settings\dh06425.NET\Desktop\CO Buccal Pictures\CO Buccal Pictures 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143000"/>
            <a:ext cx="5629127"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1592283" y="228600"/>
            <a:ext cx="6102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chemeClr val="bg1"/>
                </a:solidFill>
                <a:cs typeface="Times New Roman" charset="0"/>
              </a:rPr>
              <a:t>Place small swab envelope into</a:t>
            </a:r>
          </a:p>
          <a:p>
            <a:pPr algn="ctr" eaLnBrk="1" hangingPunct="1">
              <a:spcBef>
                <a:spcPct val="0"/>
              </a:spcBef>
              <a:buFontTx/>
              <a:buNone/>
            </a:pPr>
            <a:r>
              <a:rPr lang="en-US" altLang="en-US" sz="2400" dirty="0">
                <a:solidFill>
                  <a:schemeClr val="bg1"/>
                </a:solidFill>
                <a:cs typeface="Times New Roman" charset="0"/>
              </a:rPr>
              <a:t> the middle white envelope.</a:t>
            </a:r>
          </a:p>
          <a:p>
            <a:pPr eaLnBrk="1" hangingPunct="1">
              <a:spcBef>
                <a:spcPct val="0"/>
              </a:spcBef>
              <a:buFontTx/>
              <a:buNone/>
            </a:pPr>
            <a:endParaRPr lang="en-US" altLang="en-US" sz="2400" dirty="0"/>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
        <p:nvSpPr>
          <p:cNvPr id="3" name="Rectangle 2"/>
          <p:cNvSpPr/>
          <p:nvPr/>
        </p:nvSpPr>
        <p:spPr>
          <a:xfrm>
            <a:off x="2005424" y="5558135"/>
            <a:ext cx="5532284" cy="461665"/>
          </a:xfrm>
          <a:prstGeom prst="rect">
            <a:avLst/>
          </a:prstGeom>
        </p:spPr>
        <p:txBody>
          <a:bodyPr wrap="none">
            <a:spAutoFit/>
          </a:bodyPr>
          <a:lstStyle/>
          <a:p>
            <a:pP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Do not staple paperwork to swab envelope!</a:t>
            </a:r>
          </a:p>
        </p:txBody>
      </p:sp>
    </p:spTree>
    <p:extLst>
      <p:ext uri="{BB962C8B-B14F-4D97-AF65-F5344CB8AC3E}">
        <p14:creationId xmlns:p14="http://schemas.microsoft.com/office/powerpoint/2010/main" val="252684785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Documents and Settings\dh06425.NET\Desktop\CO Buccal Pictures\CO Buccal Pictures 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945904" y="152400"/>
            <a:ext cx="7404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solidFill>
                  <a:schemeClr val="bg1"/>
                </a:solidFill>
                <a:cs typeface="Times New Roman" charset="0"/>
              </a:rPr>
              <a:t>Seal with the middle envelope with the remaining red seal.</a:t>
            </a:r>
          </a:p>
          <a:p>
            <a:pPr eaLnBrk="1" hangingPunct="1">
              <a:spcBef>
                <a:spcPct val="0"/>
              </a:spcBef>
              <a:buFontTx/>
              <a:buNone/>
            </a:pPr>
            <a:endParaRPr lang="en-US" altLang="en-US" sz="2400" dirty="0">
              <a:solidFill>
                <a:srgbClr val="FFFF00"/>
              </a:solidFill>
            </a:endParaRPr>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344015458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027" descr="C:\Documents and Settings\dh06425.NET\Desktop\CO Buccal Pictures\CO Buccal Pictures 0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838200"/>
            <a:ext cx="6410404" cy="480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3657600" y="533400"/>
            <a:ext cx="7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24581" name="TextBox 4"/>
          <p:cNvSpPr txBox="1">
            <a:spLocks noChangeArrowheads="1"/>
          </p:cNvSpPr>
          <p:nvPr/>
        </p:nvSpPr>
        <p:spPr bwMode="auto">
          <a:xfrm>
            <a:off x="1371600" y="166641"/>
            <a:ext cx="6498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solidFill>
                  <a:schemeClr val="bg1"/>
                </a:solidFill>
                <a:cs typeface="Times New Roman" charset="0"/>
              </a:rPr>
              <a:t>Initial and date the 2</a:t>
            </a:r>
            <a:r>
              <a:rPr lang="en-US" altLang="en-US" sz="2400" baseline="30000" dirty="0">
                <a:solidFill>
                  <a:schemeClr val="bg1"/>
                </a:solidFill>
                <a:cs typeface="Times New Roman" charset="0"/>
              </a:rPr>
              <a:t>nd</a:t>
            </a:r>
            <a:r>
              <a:rPr lang="en-US" altLang="en-US" sz="2400" dirty="0">
                <a:solidFill>
                  <a:schemeClr val="bg1"/>
                </a:solidFill>
                <a:cs typeface="Times New Roman" charset="0"/>
              </a:rPr>
              <a:t> seal on the middle envelope.</a:t>
            </a:r>
          </a:p>
          <a:p>
            <a:pPr eaLnBrk="1" hangingPunct="1">
              <a:spcBef>
                <a:spcPct val="0"/>
              </a:spcBef>
              <a:buFontTx/>
              <a:buNone/>
            </a:pPr>
            <a:endParaRPr lang="en-US" altLang="en-US" sz="2400" dirty="0">
              <a:solidFill>
                <a:srgbClr val="FFFF00"/>
              </a:solidFill>
            </a:endParaRPr>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260922154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81000" y="381000"/>
            <a:ext cx="8610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dirty="0">
                <a:solidFill>
                  <a:srgbClr val="FFFFFF"/>
                </a:solidFill>
              </a:rPr>
              <a:t>Fill out all of the requested information on the Arrestee DNA Sample Submittal Form.</a:t>
            </a:r>
          </a:p>
          <a:p>
            <a:pPr algn="ctr" eaLnBrk="1" hangingPunct="1">
              <a:spcBef>
                <a:spcPct val="0"/>
              </a:spcBef>
              <a:buClrTx/>
              <a:buSzTx/>
              <a:buFontTx/>
              <a:buNone/>
            </a:pPr>
            <a:endParaRPr lang="en-US" altLang="en-US" sz="2800" dirty="0"/>
          </a:p>
          <a:p>
            <a:pPr algn="ctr" eaLnBrk="1" hangingPunct="1">
              <a:spcBef>
                <a:spcPct val="0"/>
              </a:spcBef>
              <a:buClrTx/>
              <a:buSzTx/>
              <a:buFontTx/>
              <a:buNone/>
            </a:pPr>
            <a:endParaRPr lang="en-US" altLang="en-US" sz="2800" b="1" dirty="0"/>
          </a:p>
        </p:txBody>
      </p:sp>
      <p:sp>
        <p:nvSpPr>
          <p:cNvPr id="65539" name="Text Box 3"/>
          <p:cNvSpPr txBox="1">
            <a:spLocks noChangeArrowheads="1"/>
          </p:cNvSpPr>
          <p:nvPr/>
        </p:nvSpPr>
        <p:spPr bwMode="auto">
          <a:xfrm>
            <a:off x="7848600" y="6248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65540"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2"/>
          <p:cNvSpPr txBox="1">
            <a:spLocks noChangeArrowheads="1"/>
          </p:cNvSpPr>
          <p:nvPr/>
        </p:nvSpPr>
        <p:spPr bwMode="auto">
          <a:xfrm>
            <a:off x="990600" y="1905000"/>
            <a:ext cx="7391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3600" b="1" dirty="0">
                <a:solidFill>
                  <a:srgbClr val="FFC000"/>
                </a:solidFill>
              </a:rPr>
              <a:t>PLEASE Print Legibly</a:t>
            </a:r>
          </a:p>
          <a:p>
            <a:pPr algn="ctr">
              <a:spcBef>
                <a:spcPct val="50000"/>
              </a:spcBef>
              <a:buClrTx/>
              <a:buSzTx/>
              <a:buNone/>
            </a:pPr>
            <a:endParaRPr lang="en-US" altLang="en-US" b="1" dirty="0"/>
          </a:p>
          <a:p>
            <a:pPr algn="ctr" eaLnBrk="1" hangingPunct="1">
              <a:spcBef>
                <a:spcPct val="50000"/>
              </a:spcBef>
              <a:buClrTx/>
              <a:buSzTx/>
              <a:buNone/>
            </a:pPr>
            <a:r>
              <a:rPr lang="en-US" altLang="en-US" sz="2800" dirty="0">
                <a:solidFill>
                  <a:srgbClr val="FFFFFF"/>
                </a:solidFill>
              </a:rPr>
              <a:t>The Submittal Form may be hand written or filled out electronically.</a:t>
            </a:r>
          </a:p>
          <a:p>
            <a:pPr algn="ctr">
              <a:spcBef>
                <a:spcPct val="50000"/>
              </a:spcBef>
              <a:buClrTx/>
              <a:buSzTx/>
              <a:buNone/>
            </a:pPr>
            <a:r>
              <a:rPr lang="en-US" altLang="en-US" sz="2800" dirty="0">
                <a:solidFill>
                  <a:srgbClr val="FFFFFF"/>
                </a:solidFill>
              </a:rPr>
              <a:t>A fillable PDF version is available on the TBI </a:t>
            </a:r>
            <a:r>
              <a:rPr lang="en-US" altLang="en-US" sz="2800">
                <a:solidFill>
                  <a:srgbClr val="FFFFFF"/>
                </a:solidFill>
              </a:rPr>
              <a:t>website (</a:t>
            </a:r>
            <a:r>
              <a:rPr lang="en-US" sz="2800">
                <a:hlinkClick r:id="rId4"/>
              </a:rPr>
              <a:t>https://www.tn.gov/tbi/law-enforcement-resources/law-enforcement-resources0/forensic-services/dna-law--submissions---tbi-contacts.html</a:t>
            </a:r>
            <a:r>
              <a:rPr lang="en-US" altLang="en-US" sz="2800">
                <a:solidFill>
                  <a:srgbClr val="FFFFFF"/>
                </a:solidFill>
              </a:rPr>
              <a:t>).</a:t>
            </a:r>
            <a:endParaRPr lang="en-US" altLang="en-US" sz="2800" dirty="0">
              <a:solidFill>
                <a:srgbClr val="FFFFFF"/>
              </a:solidFill>
            </a:endParaRPr>
          </a:p>
          <a:p>
            <a:pPr eaLnBrk="1" hangingPunct="1">
              <a:spcBef>
                <a:spcPct val="50000"/>
              </a:spcBef>
              <a:buClrTx/>
              <a:buSzTx/>
              <a:buFontTx/>
              <a:buNone/>
            </a:pPr>
            <a:endParaRPr lang="en-US" altLang="en-US" sz="4000" b="1" dirty="0"/>
          </a:p>
        </p:txBody>
      </p:sp>
    </p:spTree>
    <p:extLst>
      <p:ext uri="{BB962C8B-B14F-4D97-AF65-F5344CB8AC3E}">
        <p14:creationId xmlns:p14="http://schemas.microsoft.com/office/powerpoint/2010/main" val="364390820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8382000" y="6019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67587" name="Picture 3"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6"/>
          <p:cNvSpPr txBox="1">
            <a:spLocks noChangeArrowheads="1"/>
          </p:cNvSpPr>
          <p:nvPr/>
        </p:nvSpPr>
        <p:spPr bwMode="auto">
          <a:xfrm>
            <a:off x="7340600" y="197643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Full agency name. No initials.</a:t>
            </a:r>
          </a:p>
        </p:txBody>
      </p:sp>
      <p:sp>
        <p:nvSpPr>
          <p:cNvPr id="67589" name="Text Box 9"/>
          <p:cNvSpPr txBox="1">
            <a:spLocks noChangeArrowheads="1"/>
          </p:cNvSpPr>
          <p:nvPr/>
        </p:nvSpPr>
        <p:spPr bwMode="auto">
          <a:xfrm>
            <a:off x="7302500" y="2717800"/>
            <a:ext cx="1931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Complete address including city and zip code</a:t>
            </a:r>
          </a:p>
        </p:txBody>
      </p:sp>
      <p:sp>
        <p:nvSpPr>
          <p:cNvPr id="67590" name="Text Box 11"/>
          <p:cNvSpPr txBox="1">
            <a:spLocks noChangeArrowheads="1"/>
          </p:cNvSpPr>
          <p:nvPr/>
        </p:nvSpPr>
        <p:spPr bwMode="auto">
          <a:xfrm>
            <a:off x="133350" y="3159125"/>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Complete address including city and zip code (if different)</a:t>
            </a:r>
          </a:p>
        </p:txBody>
      </p:sp>
      <p:sp>
        <p:nvSpPr>
          <p:cNvPr id="67591" name="Text Box 15"/>
          <p:cNvSpPr txBox="1">
            <a:spLocks noChangeArrowheads="1"/>
          </p:cNvSpPr>
          <p:nvPr/>
        </p:nvSpPr>
        <p:spPr bwMode="auto">
          <a:xfrm>
            <a:off x="7418388" y="4291013"/>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Complete Date of Arrest</a:t>
            </a:r>
          </a:p>
        </p:txBody>
      </p:sp>
      <p:sp>
        <p:nvSpPr>
          <p:cNvPr id="67592" name="Text Box 17"/>
          <p:cNvSpPr txBox="1">
            <a:spLocks noChangeArrowheads="1"/>
          </p:cNvSpPr>
          <p:nvPr/>
        </p:nvSpPr>
        <p:spPr bwMode="auto">
          <a:xfrm>
            <a:off x="7412038" y="5287963"/>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Arrestee Thumb prints</a:t>
            </a:r>
          </a:p>
        </p:txBody>
      </p:sp>
      <p:sp>
        <p:nvSpPr>
          <p:cNvPr id="67593" name="Text Box 13"/>
          <p:cNvSpPr txBox="1">
            <a:spLocks noChangeArrowheads="1"/>
          </p:cNvSpPr>
          <p:nvPr/>
        </p:nvSpPr>
        <p:spPr bwMode="auto">
          <a:xfrm>
            <a:off x="120650" y="16510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Complete Name, R/S, DOB, and SSN</a:t>
            </a:r>
          </a:p>
        </p:txBody>
      </p:sp>
      <p:sp>
        <p:nvSpPr>
          <p:cNvPr id="67594" name="Text Box 20"/>
          <p:cNvSpPr txBox="1">
            <a:spLocks noChangeArrowheads="1"/>
          </p:cNvSpPr>
          <p:nvPr/>
        </p:nvSpPr>
        <p:spPr bwMode="auto">
          <a:xfrm>
            <a:off x="80963" y="4681538"/>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600" b="1">
                <a:solidFill>
                  <a:schemeClr val="bg2"/>
                </a:solidFill>
              </a:rPr>
              <a:t>Qualifying Offense and corresponding TCA Code</a:t>
            </a:r>
          </a:p>
        </p:txBody>
      </p:sp>
      <p:pic>
        <p:nvPicPr>
          <p:cNvPr id="67595" name="Picture 22" descr="G:\Data\Lab\DNA\Technician\ADSSFormR10withFa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631825"/>
            <a:ext cx="4713287"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Line 14"/>
          <p:cNvSpPr>
            <a:spLocks noChangeShapeType="1"/>
          </p:cNvSpPr>
          <p:nvPr/>
        </p:nvSpPr>
        <p:spPr bwMode="auto">
          <a:xfrm>
            <a:off x="1346200" y="2220913"/>
            <a:ext cx="1524000" cy="134937"/>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7" name="Text Box 13"/>
          <p:cNvSpPr txBox="1">
            <a:spLocks noChangeArrowheads="1"/>
          </p:cNvSpPr>
          <p:nvPr/>
        </p:nvSpPr>
        <p:spPr bwMode="auto">
          <a:xfrm>
            <a:off x="146050" y="2408238"/>
            <a:ext cx="190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600" b="1">
                <a:solidFill>
                  <a:schemeClr val="bg2"/>
                </a:solidFill>
              </a:rPr>
              <a:t>State ID#</a:t>
            </a:r>
          </a:p>
        </p:txBody>
      </p:sp>
      <p:sp>
        <p:nvSpPr>
          <p:cNvPr id="67598" name="Line 14"/>
          <p:cNvSpPr>
            <a:spLocks noChangeShapeType="1"/>
          </p:cNvSpPr>
          <p:nvPr/>
        </p:nvSpPr>
        <p:spPr bwMode="auto">
          <a:xfrm>
            <a:off x="1663700" y="2579688"/>
            <a:ext cx="1066800" cy="18732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9" name="Line 12"/>
          <p:cNvSpPr>
            <a:spLocks noChangeShapeType="1"/>
          </p:cNvSpPr>
          <p:nvPr/>
        </p:nvSpPr>
        <p:spPr bwMode="auto">
          <a:xfrm>
            <a:off x="1905000" y="3595688"/>
            <a:ext cx="2209800" cy="40957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0" name="Line 21"/>
          <p:cNvSpPr>
            <a:spLocks noChangeShapeType="1"/>
          </p:cNvSpPr>
          <p:nvPr/>
        </p:nvSpPr>
        <p:spPr bwMode="auto">
          <a:xfrm>
            <a:off x="1698625" y="5019675"/>
            <a:ext cx="1066800" cy="762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1" name="Line 8"/>
          <p:cNvSpPr>
            <a:spLocks noChangeShapeType="1"/>
          </p:cNvSpPr>
          <p:nvPr/>
        </p:nvSpPr>
        <p:spPr bwMode="auto">
          <a:xfrm flipH="1">
            <a:off x="5175250" y="2336800"/>
            <a:ext cx="2133600" cy="762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2" name="Line 10"/>
          <p:cNvSpPr>
            <a:spLocks noChangeShapeType="1"/>
          </p:cNvSpPr>
          <p:nvPr/>
        </p:nvSpPr>
        <p:spPr bwMode="auto">
          <a:xfrm flipH="1">
            <a:off x="5154613" y="3098800"/>
            <a:ext cx="2057400" cy="33972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3" name="Line 16"/>
          <p:cNvSpPr>
            <a:spLocks noChangeShapeType="1"/>
          </p:cNvSpPr>
          <p:nvPr/>
        </p:nvSpPr>
        <p:spPr bwMode="auto">
          <a:xfrm flipH="1">
            <a:off x="6248400" y="4583113"/>
            <a:ext cx="1144588" cy="1524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4" name="Line 18"/>
          <p:cNvSpPr>
            <a:spLocks noChangeShapeType="1"/>
          </p:cNvSpPr>
          <p:nvPr/>
        </p:nvSpPr>
        <p:spPr bwMode="auto">
          <a:xfrm flipH="1" flipV="1">
            <a:off x="6221413" y="5000625"/>
            <a:ext cx="114300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5" name="Line 19"/>
          <p:cNvSpPr>
            <a:spLocks noChangeShapeType="1"/>
          </p:cNvSpPr>
          <p:nvPr/>
        </p:nvSpPr>
        <p:spPr bwMode="auto">
          <a:xfrm flipH="1">
            <a:off x="6172200" y="5757863"/>
            <a:ext cx="1143000" cy="2286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606" name="Rectangle 1"/>
          <p:cNvSpPr>
            <a:spLocks noChangeArrowheads="1"/>
          </p:cNvSpPr>
          <p:nvPr/>
        </p:nvSpPr>
        <p:spPr bwMode="auto">
          <a:xfrm>
            <a:off x="2373313" y="1111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en-US" altLang="en-US" sz="1800" b="1" dirty="0">
                <a:solidFill>
                  <a:srgbClr val="FFFF00"/>
                </a:solidFill>
                <a:effectLst>
                  <a:outerShdw blurRad="38100" dist="38100" dir="2700000" algn="tl">
                    <a:srgbClr val="000000">
                      <a:alpha val="43137"/>
                    </a:srgbClr>
                  </a:outerShdw>
                </a:effectLst>
              </a:rPr>
              <a:t>Fill out all the information on the Database   DNA Sample Submittal Form. </a:t>
            </a:r>
          </a:p>
        </p:txBody>
      </p:sp>
    </p:spTree>
    <p:extLst>
      <p:ext uri="{BB962C8B-B14F-4D97-AF65-F5344CB8AC3E}">
        <p14:creationId xmlns:p14="http://schemas.microsoft.com/office/powerpoint/2010/main" val="188245813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320800" y="1524000"/>
            <a:ext cx="632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400" dirty="0">
                <a:solidFill>
                  <a:srgbClr val="FFFFFF"/>
                </a:solidFill>
              </a:rPr>
              <a:t>If the arrestee is a Juvenile at the time of arrest, you must notate that he/she will be bound over as an adult. </a:t>
            </a:r>
          </a:p>
          <a:p>
            <a:pPr algn="ctr" eaLnBrk="1" hangingPunct="1">
              <a:spcBef>
                <a:spcPct val="50000"/>
              </a:spcBef>
              <a:buClrTx/>
              <a:buSzTx/>
              <a:buFontTx/>
              <a:buNone/>
            </a:pPr>
            <a:r>
              <a:rPr lang="en-US" altLang="en-US" sz="2400" dirty="0">
                <a:solidFill>
                  <a:srgbClr val="FFFFFF"/>
                </a:solidFill>
              </a:rPr>
              <a:t>You </a:t>
            </a:r>
            <a:r>
              <a:rPr lang="en-US" altLang="en-US" sz="2400">
                <a:solidFill>
                  <a:srgbClr val="FFFFFF"/>
                </a:solidFill>
              </a:rPr>
              <a:t>must include </a:t>
            </a:r>
            <a:r>
              <a:rPr lang="en-US" altLang="en-US" sz="2400" dirty="0">
                <a:solidFill>
                  <a:srgbClr val="FFFFFF"/>
                </a:solidFill>
              </a:rPr>
              <a:t>a copy of the Bound Over paperwork.</a:t>
            </a:r>
          </a:p>
          <a:p>
            <a:pPr algn="ctr" eaLnBrk="1" hangingPunct="1">
              <a:spcBef>
                <a:spcPct val="50000"/>
              </a:spcBef>
              <a:buClrTx/>
              <a:buSzTx/>
              <a:buFontTx/>
              <a:buNone/>
            </a:pPr>
            <a:r>
              <a:rPr lang="en-US" altLang="en-US" sz="2400" dirty="0">
                <a:solidFill>
                  <a:srgbClr val="FFFFFF"/>
                </a:solidFill>
              </a:rPr>
              <a:t>Writing “Adjudicated Juvenile” is not sufficient.</a:t>
            </a:r>
          </a:p>
        </p:txBody>
      </p:sp>
      <p:sp>
        <p:nvSpPr>
          <p:cNvPr id="69635" name="Text Box 3"/>
          <p:cNvSpPr txBox="1">
            <a:spLocks noChangeArrowheads="1"/>
          </p:cNvSpPr>
          <p:nvPr/>
        </p:nvSpPr>
        <p:spPr bwMode="auto">
          <a:xfrm>
            <a:off x="7620000" y="6172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69636" name="Picture 4" descr="C:\Documents and Settings\dh06368\My Documents\My Pictures\TBI_S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p:cNvSpPr txBox="1">
            <a:spLocks noChangeArrowheads="1"/>
          </p:cNvSpPr>
          <p:nvPr/>
        </p:nvSpPr>
        <p:spPr bwMode="auto">
          <a:xfrm>
            <a:off x="3276600" y="5334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en-US" altLang="en-US" sz="4000" b="1" dirty="0">
                <a:solidFill>
                  <a:srgbClr val="FFFF00"/>
                </a:solidFill>
                <a:effectLst>
                  <a:outerShdw blurRad="38100" dist="38100" dir="2700000" algn="tl">
                    <a:srgbClr val="000000">
                      <a:alpha val="43137"/>
                    </a:srgbClr>
                  </a:outerShdw>
                </a:effectLst>
              </a:rPr>
              <a:t>Juveniles</a:t>
            </a:r>
          </a:p>
        </p:txBody>
      </p:sp>
    </p:spTree>
    <p:extLst>
      <p:ext uri="{BB962C8B-B14F-4D97-AF65-F5344CB8AC3E}">
        <p14:creationId xmlns:p14="http://schemas.microsoft.com/office/powerpoint/2010/main" val="194155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2895600" y="304800"/>
            <a:ext cx="3587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400" b="1" dirty="0">
                <a:solidFill>
                  <a:srgbClr val="FFFF00"/>
                </a:solidFill>
                <a:effectLst>
                  <a:outerShdw blurRad="38100" dist="38100" dir="2700000" algn="tl">
                    <a:srgbClr val="000000">
                      <a:alpha val="43137"/>
                    </a:srgbClr>
                  </a:outerShdw>
                </a:effectLst>
                <a:cs typeface="Times New Roman" charset="0"/>
              </a:rPr>
              <a:t>Thumb Prints</a:t>
            </a:r>
          </a:p>
        </p:txBody>
      </p:sp>
      <p:sp>
        <p:nvSpPr>
          <p:cNvPr id="28676" name="Text Box 4"/>
          <p:cNvSpPr txBox="1">
            <a:spLocks noChangeArrowheads="1"/>
          </p:cNvSpPr>
          <p:nvPr/>
        </p:nvSpPr>
        <p:spPr bwMode="auto">
          <a:xfrm>
            <a:off x="1143000" y="1371600"/>
            <a:ext cx="693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sz="2400" dirty="0">
                <a:solidFill>
                  <a:schemeClr val="bg1"/>
                </a:solidFill>
              </a:rPr>
              <a:t>Please </a:t>
            </a:r>
            <a:r>
              <a:rPr lang="en-US" altLang="en-US" sz="2400" b="1" dirty="0">
                <a:solidFill>
                  <a:srgbClr val="FFC000"/>
                </a:solidFill>
              </a:rPr>
              <a:t>do not include 10 print cards </a:t>
            </a:r>
            <a:r>
              <a:rPr lang="en-US" altLang="en-US" sz="2400" dirty="0">
                <a:solidFill>
                  <a:schemeClr val="bg1"/>
                </a:solidFill>
              </a:rPr>
              <a:t>as a substitute or indicate that they are “</a:t>
            </a:r>
            <a:r>
              <a:rPr lang="en-US" altLang="en-US" sz="2400" b="1" dirty="0">
                <a:solidFill>
                  <a:srgbClr val="FFC000"/>
                </a:solidFill>
              </a:rPr>
              <a:t>On file</a:t>
            </a:r>
            <a:r>
              <a:rPr lang="en-US" altLang="en-US" sz="2400" dirty="0">
                <a:solidFill>
                  <a:schemeClr val="bg1"/>
                </a:solidFill>
              </a:rPr>
              <a:t>”. </a:t>
            </a:r>
          </a:p>
          <a:p>
            <a:pPr algn="ctr" eaLnBrk="1" hangingPunct="1">
              <a:spcBef>
                <a:spcPct val="50000"/>
              </a:spcBef>
              <a:buFontTx/>
              <a:buNone/>
            </a:pPr>
            <a:r>
              <a:rPr lang="en-US" altLang="en-US" sz="2400" dirty="0">
                <a:solidFill>
                  <a:schemeClr val="bg1"/>
                </a:solidFill>
              </a:rPr>
              <a:t>It is the agency’s responsibility to acquire ink pads for the purpose of collecting the Arrestee’s thumb prints.</a:t>
            </a:r>
          </a:p>
          <a:p>
            <a:pPr algn="ctr" eaLnBrk="1" hangingPunct="1">
              <a:spcBef>
                <a:spcPct val="50000"/>
              </a:spcBef>
              <a:buFontTx/>
              <a:buNone/>
            </a:pPr>
            <a:r>
              <a:rPr lang="en-US" altLang="en-US" sz="2400" dirty="0">
                <a:solidFill>
                  <a:schemeClr val="bg1"/>
                </a:solidFill>
              </a:rPr>
              <a:t>No special ink is necessary such as UV ink.  Any color is acceptable </a:t>
            </a:r>
            <a:r>
              <a:rPr lang="en-US" altLang="en-US" sz="2400" b="1" dirty="0">
                <a:solidFill>
                  <a:srgbClr val="FFC000"/>
                </a:solidFill>
              </a:rPr>
              <a:t>as long as we can see ridge detail </a:t>
            </a:r>
            <a:r>
              <a:rPr lang="en-US" altLang="en-US" sz="2400" dirty="0">
                <a:solidFill>
                  <a:schemeClr val="bg1"/>
                </a:solidFill>
              </a:rPr>
              <a:t>in the thumb print.</a:t>
            </a:r>
          </a:p>
          <a:p>
            <a:pPr algn="ctr" eaLnBrk="1" hangingPunct="1">
              <a:spcBef>
                <a:spcPct val="50000"/>
              </a:spcBef>
              <a:buFontTx/>
              <a:buNone/>
            </a:pPr>
            <a:r>
              <a:rPr lang="en-US" altLang="en-US" sz="2400" dirty="0">
                <a:solidFill>
                  <a:schemeClr val="bg1"/>
                </a:solidFill>
              </a:rPr>
              <a:t>If you do not have an ink pad, email </a:t>
            </a:r>
            <a:r>
              <a:rPr lang="en-US" altLang="en-US" sz="2400" b="1" dirty="0">
                <a:solidFill>
                  <a:schemeClr val="bg1"/>
                </a:solidFill>
                <a:hlinkClick r:id="rId3"/>
              </a:rPr>
              <a:t>TBI.CODIS@tn.gov</a:t>
            </a:r>
            <a:r>
              <a:rPr lang="en-US" altLang="en-US" sz="2400" b="1" dirty="0">
                <a:solidFill>
                  <a:schemeClr val="bg1"/>
                </a:solidFill>
              </a:rPr>
              <a:t> </a:t>
            </a:r>
            <a:r>
              <a:rPr lang="en-US" altLang="en-US" sz="2400" dirty="0">
                <a:solidFill>
                  <a:schemeClr val="bg1"/>
                </a:solidFill>
              </a:rPr>
              <a:t>and we can ship one to you.</a:t>
            </a:r>
          </a:p>
          <a:p>
            <a:pPr algn="ctr" eaLnBrk="1" hangingPunct="1">
              <a:spcBef>
                <a:spcPct val="50000"/>
              </a:spcBef>
              <a:buFontTx/>
              <a:buNone/>
            </a:pPr>
            <a:endParaRPr lang="en-US" altLang="en-US" sz="2400" dirty="0">
              <a:solidFill>
                <a:schemeClr val="bg1"/>
              </a:solidFill>
            </a:endParaRPr>
          </a:p>
        </p:txBody>
      </p:sp>
      <p:pic>
        <p:nvPicPr>
          <p:cNvPr id="2" name="Picture 1"/>
          <p:cNvPicPr>
            <a:picLocks noChangeAspect="1"/>
          </p:cNvPicPr>
          <p:nvPr/>
        </p:nvPicPr>
        <p:blipFill>
          <a:blip r:embed="rId4"/>
          <a:stretch>
            <a:fillRect/>
          </a:stretch>
        </p:blipFill>
        <p:spPr>
          <a:xfrm>
            <a:off x="8229600" y="6019800"/>
            <a:ext cx="597460" cy="573074"/>
          </a:xfrm>
          <a:prstGeom prst="rect">
            <a:avLst/>
          </a:prstGeom>
        </p:spPr>
      </p:pic>
    </p:spTree>
    <p:extLst>
      <p:ext uri="{BB962C8B-B14F-4D97-AF65-F5344CB8AC3E}">
        <p14:creationId xmlns:p14="http://schemas.microsoft.com/office/powerpoint/2010/main" val="193813539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757237" y="838200"/>
            <a:ext cx="7772400" cy="4114800"/>
          </a:xfrm>
        </p:spPr>
        <p:txBody>
          <a:bodyPr>
            <a:normAutofit fontScale="77500" lnSpcReduction="20000"/>
          </a:bodyPr>
          <a:lstStyle/>
          <a:p>
            <a:pPr algn="ctr" eaLnBrk="1" hangingPunct="1">
              <a:buFontTx/>
              <a:buNone/>
              <a:defRPr/>
            </a:pPr>
            <a:r>
              <a:rPr lang="en-US" altLang="en-US" sz="5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TCA Code 40-35-321 (e)(1)</a:t>
            </a:r>
          </a:p>
          <a:p>
            <a:pPr algn="ctr" eaLnBrk="1" hangingPunct="1">
              <a:buFontTx/>
              <a:buNone/>
              <a:defRPr/>
            </a:pPr>
            <a:endParaRPr lang="en-US" altLang="en-US" sz="1800" dirty="0"/>
          </a:p>
          <a:p>
            <a:pPr eaLnBrk="1" hangingPunct="1">
              <a:buFontTx/>
              <a:buNone/>
              <a:defRPr/>
            </a:pPr>
            <a:r>
              <a:rPr lang="en-US" altLang="en-US" sz="4200" dirty="0">
                <a:solidFill>
                  <a:srgbClr val="FFFFFF"/>
                </a:solidFill>
                <a:latin typeface="Times New Roman" panose="02020603050405020304" pitchFamily="18" charset="0"/>
                <a:cs typeface="Times New Roman" panose="02020603050405020304" pitchFamily="18" charset="0"/>
              </a:rPr>
              <a:t>	“When a person is arrested on or after January 1, 2008, for the commission of a violent felony as defined in subdivision (e)(3), the person shall have a biological specimen taken for the purpose of DNA analysis to determine identification characteristics specific to the person.”</a:t>
            </a:r>
          </a:p>
          <a:p>
            <a:pPr algn="ct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p:txBody>
      </p:sp>
      <p:sp>
        <p:nvSpPr>
          <p:cNvPr id="20483" name="Text Box 4"/>
          <p:cNvSpPr txBox="1">
            <a:spLocks noChangeArrowheads="1"/>
          </p:cNvSpPr>
          <p:nvPr/>
        </p:nvSpPr>
        <p:spPr bwMode="auto">
          <a:xfrm>
            <a:off x="7162800" y="6096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20484" name="Picture 5"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382448"/>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C:\Documents and Settings\dh06425.NET\Desktop\CO Buccal Pictures\CO Buccal Pictures 0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04800"/>
            <a:ext cx="3175000" cy="238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C:\Documents and Settings\dh06425.NET\Desktop\CO Buccal Pictures\CO Buccal Pictures 0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04800"/>
            <a:ext cx="3048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26" descr="C:\Documents and Settings\dh06425.NET\Desktop\CO Buccal Pictures\CO Buccal Pictures 0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3799" y="3358890"/>
            <a:ext cx="3124201" cy="24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26" descr="C:\Documents and Settings\dh06425.NET\Desktop\CO Buccal Pictures\CO Buccal Pictures 0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352800"/>
            <a:ext cx="3048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8235670" y="5942813"/>
            <a:ext cx="597460" cy="573074"/>
          </a:xfrm>
          <a:prstGeom prst="rect">
            <a:avLst/>
          </a:prstGeom>
        </p:spPr>
      </p:pic>
    </p:spTree>
    <p:extLst>
      <p:ext uri="{BB962C8B-B14F-4D97-AF65-F5344CB8AC3E}">
        <p14:creationId xmlns:p14="http://schemas.microsoft.com/office/powerpoint/2010/main" val="1985755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5257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72707"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6" descr="G:\Data\Lab\DNA\Arrestee\Thumbprint 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17550"/>
            <a:ext cx="44196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
          <p:cNvSpPr>
            <a:spLocks noChangeArrowheads="1"/>
          </p:cNvSpPr>
          <p:nvPr/>
        </p:nvSpPr>
        <p:spPr bwMode="auto">
          <a:xfrm>
            <a:off x="1447800" y="762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b="1" dirty="0">
                <a:solidFill>
                  <a:srgbClr val="FFFF00"/>
                </a:solidFill>
                <a:effectLst>
                  <a:outerShdw blurRad="38100" dist="38100" dir="2700000" algn="tl">
                    <a:srgbClr val="000000">
                      <a:alpha val="43137"/>
                    </a:srgbClr>
                  </a:outerShdw>
                </a:effectLst>
              </a:rPr>
              <a:t>An Example of Acceptable Prints</a:t>
            </a:r>
          </a:p>
        </p:txBody>
      </p:sp>
    </p:spTree>
    <p:extLst>
      <p:ext uri="{BB962C8B-B14F-4D97-AF65-F5344CB8AC3E}">
        <p14:creationId xmlns:p14="http://schemas.microsoft.com/office/powerpoint/2010/main" val="97498934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5675373" y="462700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72707"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
          <p:cNvSpPr>
            <a:spLocks noChangeArrowheads="1"/>
          </p:cNvSpPr>
          <p:nvPr/>
        </p:nvSpPr>
        <p:spPr bwMode="auto">
          <a:xfrm>
            <a:off x="1447800" y="118371"/>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b="1" dirty="0">
                <a:solidFill>
                  <a:srgbClr val="FFFF00"/>
                </a:solidFill>
                <a:effectLst>
                  <a:outerShdw blurRad="38100" dist="38100" dir="2700000" algn="tl">
                    <a:srgbClr val="000000">
                      <a:alpha val="43137"/>
                    </a:srgbClr>
                  </a:outerShdw>
                </a:effectLst>
              </a:rPr>
              <a:t>An Example of Unacceptable Prints</a:t>
            </a:r>
          </a:p>
        </p:txBody>
      </p:sp>
      <p:pic>
        <p:nvPicPr>
          <p:cNvPr id="2" name="Picture 1"/>
          <p:cNvPicPr>
            <a:picLocks noChangeAspect="1"/>
          </p:cNvPicPr>
          <p:nvPr/>
        </p:nvPicPr>
        <p:blipFill>
          <a:blip r:embed="rId4"/>
          <a:stretch>
            <a:fillRect/>
          </a:stretch>
        </p:blipFill>
        <p:spPr>
          <a:xfrm>
            <a:off x="374731" y="1981200"/>
            <a:ext cx="3974937" cy="2511770"/>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005" y="1981200"/>
            <a:ext cx="4212536" cy="25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94273" y="4633400"/>
            <a:ext cx="4572000" cy="461665"/>
          </a:xfrm>
          <a:prstGeom prst="rect">
            <a:avLst/>
          </a:prstGeom>
        </p:spPr>
        <p:txBody>
          <a:bodyP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TOO</a:t>
            </a:r>
            <a:r>
              <a:rPr lang="en-US" dirty="0">
                <a:solidFill>
                  <a:schemeClr val="bg1"/>
                </a:solidFill>
                <a:latin typeface="Times New Roman" panose="02020603050405020304" pitchFamily="18" charset="0"/>
                <a:cs typeface="Times New Roman" panose="02020603050405020304" pitchFamily="18" charset="0"/>
              </a:rPr>
              <a:t> light</a:t>
            </a:r>
          </a:p>
        </p:txBody>
      </p:sp>
      <p:sp>
        <p:nvSpPr>
          <p:cNvPr id="4" name="Rectangle 3"/>
          <p:cNvSpPr/>
          <p:nvPr/>
        </p:nvSpPr>
        <p:spPr>
          <a:xfrm>
            <a:off x="148419" y="4629834"/>
            <a:ext cx="4572000" cy="461665"/>
          </a:xfrm>
          <a:prstGeom prst="rect">
            <a:avLst/>
          </a:prstGeom>
        </p:spPr>
        <p:txBody>
          <a:bodyP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TOO</a:t>
            </a:r>
            <a:r>
              <a:rPr lang="en-US" sz="2400" dirty="0">
                <a:solidFill>
                  <a:schemeClr val="bg1"/>
                </a:solidFill>
                <a:latin typeface="Times New Roman" panose="02020603050405020304" pitchFamily="18" charset="0"/>
                <a:cs typeface="Times New Roman" panose="02020603050405020304" pitchFamily="18" charset="0"/>
              </a:rPr>
              <a:t> dark</a:t>
            </a:r>
          </a:p>
        </p:txBody>
      </p:sp>
    </p:spTree>
    <p:extLst>
      <p:ext uri="{BB962C8B-B14F-4D97-AF65-F5344CB8AC3E}">
        <p14:creationId xmlns:p14="http://schemas.microsoft.com/office/powerpoint/2010/main" val="35772053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74676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78851"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7"/>
          <p:cNvSpPr txBox="1">
            <a:spLocks noChangeArrowheads="1"/>
          </p:cNvSpPr>
          <p:nvPr/>
        </p:nvSpPr>
        <p:spPr bwMode="auto">
          <a:xfrm>
            <a:off x="381000" y="15240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solidFill>
                  <a:srgbClr val="FFFFFF"/>
                </a:solidFill>
              </a:rPr>
              <a:t>After the thumb prints are dry, make a copy of the completed form for your records.  Fold submittal form and put the form and </a:t>
            </a:r>
          </a:p>
          <a:p>
            <a:pPr algn="ctr" eaLnBrk="1" hangingPunct="1">
              <a:spcBef>
                <a:spcPct val="0"/>
              </a:spcBef>
              <a:buFontTx/>
              <a:buNone/>
            </a:pPr>
            <a:r>
              <a:rPr lang="en-US" altLang="en-US" sz="2400" dirty="0">
                <a:solidFill>
                  <a:srgbClr val="FFFFFF"/>
                </a:solidFill>
              </a:rPr>
              <a:t>the middle white sealed envelope into the larger mailing envelope.</a:t>
            </a:r>
          </a:p>
          <a:p>
            <a:pPr eaLnBrk="1" hangingPunct="1">
              <a:spcBef>
                <a:spcPct val="0"/>
              </a:spcBef>
              <a:buClrTx/>
              <a:buSzTx/>
              <a:buFontTx/>
              <a:buNone/>
            </a:pPr>
            <a:endParaRPr lang="en-US" altLang="en-US" sz="2400" dirty="0">
              <a:solidFill>
                <a:schemeClr val="bg2"/>
              </a:solidFill>
            </a:endParaRPr>
          </a:p>
        </p:txBody>
      </p:sp>
      <p:pic>
        <p:nvPicPr>
          <p:cNvPr id="78853" name="Picture 11" descr="DSC0075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295275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12" descr="DSC0075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1517650"/>
            <a:ext cx="29337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Box 13"/>
          <p:cNvSpPr txBox="1">
            <a:spLocks noChangeArrowheads="1"/>
          </p:cNvSpPr>
          <p:nvPr/>
        </p:nvSpPr>
        <p:spPr bwMode="auto">
          <a:xfrm>
            <a:off x="685800" y="5287963"/>
            <a:ext cx="7772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solidFill>
                  <a:srgbClr val="FFFFFF"/>
                </a:solidFill>
              </a:rPr>
              <a:t>To prevent paperwork contamination, please do not put paperwork inside the middle envelope with </a:t>
            </a:r>
          </a:p>
          <a:p>
            <a:pPr algn="ctr" eaLnBrk="1" hangingPunct="1">
              <a:spcBef>
                <a:spcPct val="0"/>
              </a:spcBef>
              <a:buClrTx/>
              <a:buSzTx/>
              <a:buFontTx/>
              <a:buNone/>
            </a:pPr>
            <a:r>
              <a:rPr lang="en-US" altLang="en-US" sz="2400" dirty="0">
                <a:solidFill>
                  <a:srgbClr val="FFFFFF"/>
                </a:solidFill>
              </a:rPr>
              <a:t>the swab envelope.</a:t>
            </a:r>
          </a:p>
          <a:p>
            <a:pPr eaLnBrk="1" hangingPunct="1">
              <a:spcBef>
                <a:spcPct val="0"/>
              </a:spcBef>
              <a:buClrTx/>
              <a:buSzTx/>
              <a:buFontTx/>
              <a:buNone/>
            </a:pPr>
            <a:endParaRPr lang="en-US" altLang="en-US" sz="2400" dirty="0">
              <a:solidFill>
                <a:schemeClr val="bg2"/>
              </a:solidFill>
            </a:endParaRPr>
          </a:p>
        </p:txBody>
      </p:sp>
    </p:spTree>
    <p:extLst>
      <p:ext uri="{BB962C8B-B14F-4D97-AF65-F5344CB8AC3E}">
        <p14:creationId xmlns:p14="http://schemas.microsoft.com/office/powerpoint/2010/main" val="254198548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985838" y="3810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solidFill>
                  <a:srgbClr val="FFFFFF"/>
                </a:solidFill>
              </a:rPr>
              <a:t>Seal the outer mailing envelope with the kit shipping seal.</a:t>
            </a:r>
          </a:p>
        </p:txBody>
      </p:sp>
      <p:sp>
        <p:nvSpPr>
          <p:cNvPr id="80899" name="Text Box 3"/>
          <p:cNvSpPr txBox="1">
            <a:spLocks noChangeArrowheads="1"/>
          </p:cNvSpPr>
          <p:nvPr/>
        </p:nvSpPr>
        <p:spPr bwMode="auto">
          <a:xfrm>
            <a:off x="7696200" y="6019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80900"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DSC0075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340995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DSC00756.JPG"/>
          <p:cNvPicPr>
            <a:picLocks noChangeAspect="1"/>
          </p:cNvPicPr>
          <p:nvPr/>
        </p:nvPicPr>
        <p:blipFill>
          <a:blip r:embed="rId5">
            <a:lum bright="20000" contrast="26000"/>
            <a:extLst>
              <a:ext uri="{28A0092B-C50C-407E-A947-70E740481C1C}">
                <a14:useLocalDpi xmlns:a14="http://schemas.microsoft.com/office/drawing/2010/main" val="0"/>
              </a:ext>
            </a:extLst>
          </a:blip>
          <a:srcRect/>
          <a:stretch>
            <a:fillRect/>
          </a:stretch>
        </p:blipFill>
        <p:spPr bwMode="auto">
          <a:xfrm>
            <a:off x="5010150" y="137160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40630"/>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Documents and Settings\serology\My Documents\My Pictures\arrestee whit envelope\arrestee whit envelope 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715000" cy="4286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47" name="Text Box 10"/>
          <p:cNvSpPr txBox="1">
            <a:spLocks noChangeArrowheads="1"/>
          </p:cNvSpPr>
          <p:nvPr/>
        </p:nvSpPr>
        <p:spPr bwMode="auto">
          <a:xfrm>
            <a:off x="7848600" y="6019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sp>
        <p:nvSpPr>
          <p:cNvPr id="82948" name="Oval 8"/>
          <p:cNvSpPr>
            <a:spLocks noChangeArrowheads="1"/>
          </p:cNvSpPr>
          <p:nvPr/>
        </p:nvSpPr>
        <p:spPr bwMode="auto">
          <a:xfrm>
            <a:off x="2362200" y="1981200"/>
            <a:ext cx="2362200" cy="1295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solidFill>
                <a:srgbClr val="FF0000"/>
              </a:solidFill>
            </a:endParaRPr>
          </a:p>
        </p:txBody>
      </p:sp>
      <p:sp>
        <p:nvSpPr>
          <p:cNvPr id="82949" name="TextBox 16"/>
          <p:cNvSpPr txBox="1">
            <a:spLocks noChangeArrowheads="1"/>
          </p:cNvSpPr>
          <p:nvPr/>
        </p:nvSpPr>
        <p:spPr bwMode="auto">
          <a:xfrm>
            <a:off x="438150" y="76200"/>
            <a:ext cx="8091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FFFFFF"/>
                </a:solidFill>
              </a:rPr>
              <a:t>Put return address on the mailing envelope </a:t>
            </a:r>
          </a:p>
          <a:p>
            <a:pPr algn="ctr" eaLnBrk="1" hangingPunct="1">
              <a:spcBef>
                <a:spcPct val="0"/>
              </a:spcBef>
              <a:buFontTx/>
              <a:buNone/>
            </a:pPr>
            <a:r>
              <a:rPr lang="en-US" altLang="en-US" sz="2400">
                <a:solidFill>
                  <a:srgbClr val="FFFFFF"/>
                </a:solidFill>
              </a:rPr>
              <a:t>even if you are hand delivering kits.</a:t>
            </a:r>
          </a:p>
          <a:p>
            <a:pPr eaLnBrk="1" hangingPunct="1">
              <a:spcBef>
                <a:spcPct val="0"/>
              </a:spcBef>
              <a:buClrTx/>
              <a:buSzTx/>
              <a:buFontTx/>
              <a:buNone/>
            </a:pPr>
            <a:endParaRPr lang="en-US" altLang="en-US" sz="2400">
              <a:solidFill>
                <a:schemeClr val="bg2"/>
              </a:solidFill>
            </a:endParaRPr>
          </a:p>
        </p:txBody>
      </p:sp>
      <p:sp>
        <p:nvSpPr>
          <p:cNvPr id="82950" name="TextBox 17"/>
          <p:cNvSpPr txBox="1">
            <a:spLocks noChangeArrowheads="1"/>
          </p:cNvSpPr>
          <p:nvPr/>
        </p:nvSpPr>
        <p:spPr bwMode="auto">
          <a:xfrm>
            <a:off x="139700" y="5381625"/>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solidFill>
                  <a:srgbClr val="FFFFFF"/>
                </a:solidFill>
              </a:rPr>
              <a:t>If you are collecting the sample for an arresting agency, </a:t>
            </a:r>
          </a:p>
          <a:p>
            <a:pPr algn="ctr" eaLnBrk="1" hangingPunct="1">
              <a:spcBef>
                <a:spcPct val="0"/>
              </a:spcBef>
              <a:buClrTx/>
              <a:buSzTx/>
              <a:buFontTx/>
              <a:buNone/>
            </a:pPr>
            <a:r>
              <a:rPr lang="en-US" altLang="en-US" sz="2400" dirty="0">
                <a:solidFill>
                  <a:srgbClr val="FFFFFF"/>
                </a:solidFill>
              </a:rPr>
              <a:t>put the Arresting Agency name on the mailing envelope.</a:t>
            </a:r>
          </a:p>
        </p:txBody>
      </p:sp>
      <p:pic>
        <p:nvPicPr>
          <p:cNvPr id="82951" name="Picture 4" descr="C:\Documents and Settings\dh06368\My Documents\My Pictures\TBI_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01794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Documents and Settings\serology\My Documents\My Pictures\arrestee whit envelope\arrestee whit envelope 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63" y="990600"/>
            <a:ext cx="48355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Oval 4"/>
          <p:cNvSpPr>
            <a:spLocks noChangeArrowheads="1"/>
          </p:cNvSpPr>
          <p:nvPr/>
        </p:nvSpPr>
        <p:spPr bwMode="auto">
          <a:xfrm>
            <a:off x="5562600" y="1931988"/>
            <a:ext cx="1219200" cy="871537"/>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solidFill>
                <a:schemeClr val="bg2"/>
              </a:solidFill>
            </a:endParaRPr>
          </a:p>
        </p:txBody>
      </p:sp>
      <p:sp>
        <p:nvSpPr>
          <p:cNvPr id="84996" name="Text Box 5"/>
          <p:cNvSpPr txBox="1">
            <a:spLocks noChangeArrowheads="1"/>
          </p:cNvSpPr>
          <p:nvPr/>
        </p:nvSpPr>
        <p:spPr bwMode="auto">
          <a:xfrm>
            <a:off x="7620000" y="5943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sp>
        <p:nvSpPr>
          <p:cNvPr id="84997" name="TextBox 5"/>
          <p:cNvSpPr txBox="1">
            <a:spLocks noChangeArrowheads="1"/>
          </p:cNvSpPr>
          <p:nvPr/>
        </p:nvSpPr>
        <p:spPr bwMode="auto">
          <a:xfrm>
            <a:off x="1249363" y="23495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solidFill>
                  <a:srgbClr val="FFFFFF"/>
                </a:solidFill>
              </a:rPr>
              <a:t>If being mailed, please attach the proper postage.</a:t>
            </a:r>
          </a:p>
          <a:p>
            <a:pPr eaLnBrk="1" hangingPunct="1">
              <a:spcBef>
                <a:spcPct val="0"/>
              </a:spcBef>
              <a:buClrTx/>
              <a:buSzTx/>
              <a:buFontTx/>
              <a:buNone/>
            </a:pPr>
            <a:endParaRPr lang="en-US" altLang="en-US" sz="2400" dirty="0"/>
          </a:p>
          <a:p>
            <a:pPr eaLnBrk="1" hangingPunct="1">
              <a:spcBef>
                <a:spcPct val="0"/>
              </a:spcBef>
              <a:buClrTx/>
              <a:buSzTx/>
              <a:buFontTx/>
              <a:buNone/>
            </a:pPr>
            <a:endParaRPr lang="en-US" altLang="en-US" sz="2400" dirty="0">
              <a:solidFill>
                <a:schemeClr val="bg2"/>
              </a:solidFill>
            </a:endParaRPr>
          </a:p>
        </p:txBody>
      </p:sp>
      <p:pic>
        <p:nvPicPr>
          <p:cNvPr id="84998" name="Picture 4" descr="C:\Documents and Settings\dh06368\My Documents\My Pictures\TBI_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Rectangle 1"/>
          <p:cNvSpPr>
            <a:spLocks noChangeArrowheads="1"/>
          </p:cNvSpPr>
          <p:nvPr/>
        </p:nvSpPr>
        <p:spPr bwMode="auto">
          <a:xfrm>
            <a:off x="2198688" y="4830763"/>
            <a:ext cx="4968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a:buNone/>
            </a:pPr>
            <a:r>
              <a:rPr lang="en-US" sz="2400">
                <a:solidFill>
                  <a:srgbClr val="FFFFFF"/>
                </a:solidFill>
                <a:latin typeface="Times New Roman" panose="02020603050405020304" pitchFamily="18" charset="0"/>
                <a:cs typeface="Times New Roman" panose="02020603050405020304" pitchFamily="18" charset="0"/>
              </a:rPr>
              <a:t>The </a:t>
            </a:r>
            <a:r>
              <a:rPr lang="en-US" sz="2400" dirty="0">
                <a:solidFill>
                  <a:srgbClr val="FFFFFF"/>
                </a:solidFill>
                <a:latin typeface="Times New Roman" panose="02020603050405020304" pitchFamily="18" charset="0"/>
                <a:cs typeface="Times New Roman" panose="02020603050405020304" pitchFamily="18" charset="0"/>
              </a:rPr>
              <a:t>US Postal Service considers the kits to be a package and, as of December 2022 $4.50 per kit to ship.</a:t>
            </a:r>
          </a:p>
        </p:txBody>
      </p:sp>
    </p:spTree>
    <p:extLst>
      <p:ext uri="{BB962C8B-B14F-4D97-AF65-F5344CB8AC3E}">
        <p14:creationId xmlns:p14="http://schemas.microsoft.com/office/powerpoint/2010/main" val="58356629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5"/>
          <p:cNvSpPr txBox="1">
            <a:spLocks noChangeArrowheads="1"/>
          </p:cNvSpPr>
          <p:nvPr/>
        </p:nvSpPr>
        <p:spPr bwMode="auto">
          <a:xfrm>
            <a:off x="7620000" y="5943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sp>
        <p:nvSpPr>
          <p:cNvPr id="82949" name="TextBox 5"/>
          <p:cNvSpPr txBox="1">
            <a:spLocks noChangeArrowheads="1"/>
          </p:cNvSpPr>
          <p:nvPr/>
        </p:nvSpPr>
        <p:spPr bwMode="auto">
          <a:xfrm>
            <a:off x="1435100" y="152400"/>
            <a:ext cx="61849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solidFill>
                  <a:srgbClr val="FFFFFF"/>
                </a:solidFill>
              </a:rPr>
              <a:t>If you are planning to mail multiple kits at once in a larger package, please note that the U.S. Postal Service requires you to have either the biohazard symbol, or “</a:t>
            </a:r>
            <a:r>
              <a:rPr lang="en-US" altLang="en-US" sz="2400" b="1" dirty="0">
                <a:solidFill>
                  <a:srgbClr val="FFC000"/>
                </a:solidFill>
              </a:rPr>
              <a:t>BIOHAZARD</a:t>
            </a:r>
            <a:r>
              <a:rPr lang="en-US" altLang="en-US" sz="2400" dirty="0">
                <a:solidFill>
                  <a:srgbClr val="FFFFFF"/>
                </a:solidFill>
              </a:rPr>
              <a:t>” written out on the outer packaging.  </a:t>
            </a:r>
          </a:p>
          <a:p>
            <a:pPr eaLnBrk="1" hangingPunct="1">
              <a:spcBef>
                <a:spcPct val="0"/>
              </a:spcBef>
              <a:buClrTx/>
              <a:buSzTx/>
              <a:buFontTx/>
              <a:buNone/>
            </a:pPr>
            <a:endParaRPr lang="en-US" altLang="en-US" sz="2400" dirty="0"/>
          </a:p>
          <a:p>
            <a:pPr eaLnBrk="1" hangingPunct="1">
              <a:spcBef>
                <a:spcPct val="0"/>
              </a:spcBef>
              <a:buClrTx/>
              <a:buSzTx/>
              <a:buFontTx/>
              <a:buNone/>
            </a:pPr>
            <a:endParaRPr lang="en-US" altLang="en-US" sz="2400" dirty="0">
              <a:solidFill>
                <a:schemeClr val="bg2"/>
              </a:solidFill>
            </a:endParaRPr>
          </a:p>
        </p:txBody>
      </p:sp>
      <p:pic>
        <p:nvPicPr>
          <p:cNvPr id="82950"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serology\My Documents\My Pictures\arrestee whit envelope\arrestee whit envelope 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730" y="2126189"/>
            <a:ext cx="5893766" cy="442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1676400" y="5340350"/>
            <a:ext cx="1860550" cy="12065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solidFill>
                <a:schemeClr val="bg2"/>
              </a:solidFill>
            </a:endParaRPr>
          </a:p>
        </p:txBody>
      </p:sp>
    </p:spTree>
    <p:extLst>
      <p:ext uri="{BB962C8B-B14F-4D97-AF65-F5344CB8AC3E}">
        <p14:creationId xmlns:p14="http://schemas.microsoft.com/office/powerpoint/2010/main" val="294428659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h06425.NET\Desktop\CO Buccal Pictures\CO Buccal Pictures 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730" y="1066421"/>
            <a:ext cx="5562600" cy="41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679730" y="2286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rgbClr val="FFFFFF"/>
                </a:solidFill>
                <a:cs typeface="Times New Roman" charset="0"/>
              </a:rPr>
              <a:t>The remains of the seals may be disposed of in regular trash.</a:t>
            </a:r>
          </a:p>
          <a:p>
            <a:pPr eaLnBrk="1" hangingPunct="1">
              <a:spcBef>
                <a:spcPct val="0"/>
              </a:spcBef>
              <a:buFontTx/>
              <a:buNone/>
            </a:pPr>
            <a:endParaRPr lang="en-US" altLang="en-US" sz="2400" dirty="0">
              <a:solidFill>
                <a:srgbClr val="FFFF00"/>
              </a:solidFill>
            </a:endParaRPr>
          </a:p>
        </p:txBody>
      </p:sp>
      <p:pic>
        <p:nvPicPr>
          <p:cNvPr id="2" name="Picture 1"/>
          <p:cNvPicPr>
            <a:picLocks noChangeAspect="1"/>
          </p:cNvPicPr>
          <p:nvPr/>
        </p:nvPicPr>
        <p:blipFill>
          <a:blip r:embed="rId4"/>
          <a:stretch>
            <a:fillRect/>
          </a:stretch>
        </p:blipFill>
        <p:spPr>
          <a:xfrm>
            <a:off x="8229600" y="6030126"/>
            <a:ext cx="597460" cy="573074"/>
          </a:xfrm>
          <a:prstGeom prst="rect">
            <a:avLst/>
          </a:prstGeom>
        </p:spPr>
      </p:pic>
    </p:spTree>
    <p:extLst>
      <p:ext uri="{BB962C8B-B14F-4D97-AF65-F5344CB8AC3E}">
        <p14:creationId xmlns:p14="http://schemas.microsoft.com/office/powerpoint/2010/main" val="292937495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1066800" y="250880"/>
            <a:ext cx="73596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800" dirty="0">
                <a:solidFill>
                  <a:srgbClr val="FFFFFF"/>
                </a:solidFill>
                <a:cs typeface="Times New Roman" charset="0"/>
              </a:rPr>
              <a:t>The swab packets (if used in the drying of the swabs) and biohazard barrier gloves should be disposed of by following your departments recommended OSHA procedures.</a:t>
            </a:r>
          </a:p>
        </p:txBody>
      </p:sp>
      <p:pic>
        <p:nvPicPr>
          <p:cNvPr id="39940" name="Picture 1027" descr="C:\Documents and Settings\dh06425.NET\Desktop\CO Buccal Pictures\CO Buccal Pictures 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17641"/>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C:\Documents and Settings\dh06425.NET\Desktop\CO Buccal Pictures\CO Buccal Pictures 1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2317641"/>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291261" y="6019800"/>
            <a:ext cx="597460" cy="573074"/>
          </a:xfrm>
          <a:prstGeom prst="rect">
            <a:avLst/>
          </a:prstGeom>
        </p:spPr>
      </p:pic>
      <p:sp>
        <p:nvSpPr>
          <p:cNvPr id="3" name="Rectangle 2"/>
          <p:cNvSpPr/>
          <p:nvPr/>
        </p:nvSpPr>
        <p:spPr>
          <a:xfrm>
            <a:off x="1858962" y="5744817"/>
            <a:ext cx="5775325" cy="830997"/>
          </a:xfrm>
          <a:prstGeom prst="rect">
            <a:avLst/>
          </a:prstGeom>
        </p:spPr>
        <p:txBody>
          <a:bodyPr wrap="square">
            <a:spAutoFit/>
          </a:bodyPr>
          <a:lstStyle/>
          <a:p>
            <a:pPr algn="ctr">
              <a:spcBef>
                <a:spcPct val="0"/>
              </a:spcBef>
            </a:pPr>
            <a:r>
              <a:rPr lang="en-US" altLang="en-US" sz="2400" dirty="0">
                <a:solidFill>
                  <a:srgbClr val="FFFFFF"/>
                </a:solidFill>
                <a:latin typeface="Times New Roman" panose="02020603050405020304" pitchFamily="18" charset="0"/>
                <a:cs typeface="Times New Roman" panose="02020603050405020304" pitchFamily="18" charset="0"/>
              </a:rPr>
              <a:t>Please do not put the used gloves back in the envelope to be mailed back with the kit. </a:t>
            </a:r>
          </a:p>
        </p:txBody>
      </p:sp>
    </p:spTree>
    <p:extLst>
      <p:ext uri="{BB962C8B-B14F-4D97-AF65-F5344CB8AC3E}">
        <p14:creationId xmlns:p14="http://schemas.microsoft.com/office/powerpoint/2010/main" val="128366287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162800" y="6096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22531" name="Picture 5"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p:cNvSpPr txBox="1">
            <a:spLocks noChangeArrowheads="1"/>
          </p:cNvSpPr>
          <p:nvPr/>
        </p:nvSpPr>
        <p:spPr bwMode="auto">
          <a:xfrm>
            <a:off x="452438" y="2286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defRPr/>
            </a:pPr>
            <a:r>
              <a:rPr lang="en-US" altLang="en-US" sz="3600" b="1" dirty="0">
                <a:solidFill>
                  <a:srgbClr val="FFFF00"/>
                </a:solidFill>
                <a:effectLst>
                  <a:outerShdw blurRad="38100" dist="38100" dir="2700000" algn="tl">
                    <a:srgbClr val="000000">
                      <a:alpha val="43137"/>
                    </a:srgbClr>
                  </a:outerShdw>
                </a:effectLst>
              </a:rPr>
              <a:t>How do I obtain Arrestee DNA Kits?</a:t>
            </a:r>
          </a:p>
        </p:txBody>
      </p:sp>
      <p:sp>
        <p:nvSpPr>
          <p:cNvPr id="22533" name="Rectangle 6"/>
          <p:cNvSpPr>
            <a:spLocks noChangeArrowheads="1"/>
          </p:cNvSpPr>
          <p:nvPr/>
        </p:nvSpPr>
        <p:spPr bwMode="auto">
          <a:xfrm>
            <a:off x="838200" y="1066800"/>
            <a:ext cx="7620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lnSpc>
                <a:spcPct val="90000"/>
              </a:lnSpc>
              <a:spcBef>
                <a:spcPct val="0"/>
              </a:spcBef>
              <a:buClrTx/>
              <a:buSzTx/>
            </a:pPr>
            <a:r>
              <a:rPr lang="en-US" altLang="en-US" sz="2400" dirty="0">
                <a:solidFill>
                  <a:srgbClr val="FFFFFF"/>
                </a:solidFill>
              </a:rPr>
              <a:t>Each agency should designate one individual responsible for ordering and maintaining Arrestee DNA kits.</a:t>
            </a:r>
          </a:p>
          <a:p>
            <a:pPr eaLnBrk="1" hangingPunct="1">
              <a:lnSpc>
                <a:spcPct val="90000"/>
              </a:lnSpc>
              <a:spcBef>
                <a:spcPct val="0"/>
              </a:spcBef>
              <a:buClrTx/>
              <a:buSzTx/>
            </a:pPr>
            <a:endParaRPr lang="en-US" altLang="en-US" sz="2400" dirty="0">
              <a:solidFill>
                <a:srgbClr val="FFFFFF"/>
              </a:solidFill>
            </a:endParaRPr>
          </a:p>
          <a:p>
            <a:pPr eaLnBrk="1" hangingPunct="1">
              <a:lnSpc>
                <a:spcPct val="90000"/>
              </a:lnSpc>
              <a:spcBef>
                <a:spcPct val="0"/>
              </a:spcBef>
              <a:buClrTx/>
              <a:buSzTx/>
            </a:pPr>
            <a:r>
              <a:rPr lang="en-US" altLang="en-US" sz="2400" dirty="0">
                <a:solidFill>
                  <a:srgbClr val="FFFFFF"/>
                </a:solidFill>
              </a:rPr>
              <a:t>We ship out kits based on your agency’s current monthly average.  </a:t>
            </a:r>
          </a:p>
          <a:p>
            <a:pPr eaLnBrk="1" hangingPunct="1">
              <a:lnSpc>
                <a:spcPct val="90000"/>
              </a:lnSpc>
              <a:spcBef>
                <a:spcPct val="0"/>
              </a:spcBef>
              <a:buClrTx/>
              <a:buSzTx/>
            </a:pPr>
            <a:endParaRPr lang="en-US" altLang="en-US" sz="2400" dirty="0">
              <a:solidFill>
                <a:srgbClr val="FFFFFF"/>
              </a:solidFill>
            </a:endParaRPr>
          </a:p>
          <a:p>
            <a:pPr eaLnBrk="1" hangingPunct="1">
              <a:lnSpc>
                <a:spcPct val="90000"/>
              </a:lnSpc>
              <a:spcBef>
                <a:spcPct val="0"/>
              </a:spcBef>
              <a:buClrTx/>
              <a:buSzTx/>
            </a:pPr>
            <a:r>
              <a:rPr lang="en-US" altLang="en-US" sz="2400" dirty="0">
                <a:solidFill>
                  <a:srgbClr val="FFFFFF"/>
                </a:solidFill>
              </a:rPr>
              <a:t>Order kits as often as necessary and the average will be adjusted accordingly.</a:t>
            </a:r>
          </a:p>
          <a:p>
            <a:pPr eaLnBrk="1" hangingPunct="1">
              <a:lnSpc>
                <a:spcPct val="90000"/>
              </a:lnSpc>
              <a:spcBef>
                <a:spcPct val="0"/>
              </a:spcBef>
              <a:buClrTx/>
              <a:buSzTx/>
            </a:pPr>
            <a:endParaRPr lang="en-US" altLang="en-US" sz="2400" dirty="0"/>
          </a:p>
          <a:p>
            <a:pPr eaLnBrk="1" hangingPunct="1">
              <a:lnSpc>
                <a:spcPct val="90000"/>
              </a:lnSpc>
              <a:spcBef>
                <a:spcPct val="0"/>
              </a:spcBef>
              <a:buClrTx/>
              <a:buSzTx/>
            </a:pPr>
            <a:r>
              <a:rPr lang="en-US" altLang="en-US" sz="2400" b="1" dirty="0">
                <a:solidFill>
                  <a:srgbClr val="FFC000"/>
                </a:solidFill>
              </a:rPr>
              <a:t>Do not wait until your agency is completely out of kits to reorder.  </a:t>
            </a:r>
            <a:r>
              <a:rPr lang="en-US" altLang="en-US" sz="2400" dirty="0">
                <a:solidFill>
                  <a:srgbClr val="FFFFFF"/>
                </a:solidFill>
              </a:rPr>
              <a:t>Once your agency is down to one-third the kits you have received, go ahead and </a:t>
            </a:r>
            <a:r>
              <a:rPr lang="en-US" altLang="en-US" sz="2400">
                <a:solidFill>
                  <a:srgbClr val="FFFFFF"/>
                </a:solidFill>
              </a:rPr>
              <a:t>contact us </a:t>
            </a:r>
            <a:r>
              <a:rPr lang="en-US" altLang="en-US" sz="2400" dirty="0">
                <a:solidFill>
                  <a:srgbClr val="FFFFFF"/>
                </a:solidFill>
              </a:rPr>
              <a:t>so the new shipment will arrive before you run out. </a:t>
            </a:r>
          </a:p>
          <a:p>
            <a:pPr eaLnBrk="1" hangingPunct="1">
              <a:lnSpc>
                <a:spcPct val="90000"/>
              </a:lnSpc>
              <a:spcBef>
                <a:spcPct val="0"/>
              </a:spcBef>
              <a:buClrTx/>
              <a:buSzTx/>
              <a:buFontTx/>
              <a:buNone/>
            </a:pPr>
            <a:endParaRPr lang="en-US" altLang="en-US" sz="2400" dirty="0"/>
          </a:p>
          <a:p>
            <a:pPr eaLnBrk="1" hangingPunct="1">
              <a:lnSpc>
                <a:spcPct val="90000"/>
              </a:lnSpc>
              <a:spcBef>
                <a:spcPct val="0"/>
              </a:spcBef>
              <a:buClrTx/>
              <a:buSzTx/>
              <a:buFontTx/>
              <a:buNone/>
            </a:pPr>
            <a:endParaRPr lang="en-US" altLang="en-US" sz="2400" dirty="0"/>
          </a:p>
        </p:txBody>
      </p:sp>
    </p:spTree>
    <p:extLst>
      <p:ext uri="{BB962C8B-B14F-4D97-AF65-F5344CB8AC3E}">
        <p14:creationId xmlns:p14="http://schemas.microsoft.com/office/powerpoint/2010/main" val="716706992"/>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822594" y="1752600"/>
            <a:ext cx="73452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800" dirty="0">
                <a:solidFill>
                  <a:schemeClr val="bg1"/>
                </a:solidFill>
                <a:cs typeface="Times New Roman" charset="0"/>
              </a:rPr>
              <a:t>The kit is ready to be hand delivered or mailed to </a:t>
            </a:r>
          </a:p>
          <a:p>
            <a:pPr algn="ctr" eaLnBrk="1" hangingPunct="1">
              <a:spcBef>
                <a:spcPct val="0"/>
              </a:spcBef>
              <a:buFontTx/>
              <a:buNone/>
            </a:pPr>
            <a:r>
              <a:rPr lang="en-US" altLang="en-US" sz="2800" dirty="0">
                <a:solidFill>
                  <a:schemeClr val="bg1"/>
                </a:solidFill>
                <a:cs typeface="Times New Roman" charset="0"/>
              </a:rPr>
              <a:t>TBI Nashville</a:t>
            </a:r>
          </a:p>
          <a:p>
            <a:pPr algn="ctr" eaLnBrk="1" hangingPunct="1">
              <a:spcBef>
                <a:spcPct val="0"/>
              </a:spcBef>
              <a:buFontTx/>
              <a:buNone/>
            </a:pPr>
            <a:endParaRPr lang="en-US" altLang="en-US" sz="2800" dirty="0">
              <a:solidFill>
                <a:schemeClr val="bg1"/>
              </a:solidFill>
              <a:cs typeface="Times New Roman" charset="0"/>
            </a:endParaRPr>
          </a:p>
          <a:p>
            <a:pPr algn="ctr" eaLnBrk="1" hangingPunct="1">
              <a:spcBef>
                <a:spcPct val="0"/>
              </a:spcBef>
              <a:buFontTx/>
              <a:buNone/>
            </a:pPr>
            <a:r>
              <a:rPr lang="en-US" altLang="en-US" sz="2800" dirty="0">
                <a:solidFill>
                  <a:schemeClr val="bg1"/>
                </a:solidFill>
                <a:cs typeface="Times New Roman" charset="0"/>
              </a:rPr>
              <a:t>Due to the sensitive nature of Arrestee </a:t>
            </a:r>
          </a:p>
          <a:p>
            <a:pPr algn="ctr" eaLnBrk="1" hangingPunct="1">
              <a:spcBef>
                <a:spcPct val="0"/>
              </a:spcBef>
              <a:buFontTx/>
              <a:buNone/>
            </a:pPr>
            <a:r>
              <a:rPr lang="en-US" altLang="en-US" sz="2800" dirty="0">
                <a:solidFill>
                  <a:schemeClr val="bg1"/>
                </a:solidFill>
                <a:cs typeface="Times New Roman" charset="0"/>
              </a:rPr>
              <a:t>DNA, kits should be hand delivered or </a:t>
            </a:r>
          </a:p>
          <a:p>
            <a:pPr algn="ctr" eaLnBrk="1" hangingPunct="1">
              <a:spcBef>
                <a:spcPct val="0"/>
              </a:spcBef>
              <a:buFontTx/>
              <a:buNone/>
            </a:pPr>
            <a:r>
              <a:rPr lang="en-US" altLang="en-US" sz="2800" dirty="0">
                <a:solidFill>
                  <a:schemeClr val="bg1"/>
                </a:solidFill>
                <a:cs typeface="Times New Roman" charset="0"/>
              </a:rPr>
              <a:t>mailed in a timely manner.</a:t>
            </a:r>
          </a:p>
        </p:txBody>
      </p:sp>
      <p:pic>
        <p:nvPicPr>
          <p:cNvPr id="3" name="Picture 2"/>
          <p:cNvPicPr>
            <a:picLocks noChangeAspect="1"/>
          </p:cNvPicPr>
          <p:nvPr/>
        </p:nvPicPr>
        <p:blipFill>
          <a:blip r:embed="rId3"/>
          <a:stretch>
            <a:fillRect/>
          </a:stretch>
        </p:blipFill>
        <p:spPr>
          <a:xfrm>
            <a:off x="8291261" y="6019800"/>
            <a:ext cx="597460" cy="573074"/>
          </a:xfrm>
          <a:prstGeom prst="rect">
            <a:avLst/>
          </a:prstGeom>
        </p:spPr>
      </p:pic>
    </p:spTree>
    <p:extLst>
      <p:ext uri="{BB962C8B-B14F-4D97-AF65-F5344CB8AC3E}">
        <p14:creationId xmlns:p14="http://schemas.microsoft.com/office/powerpoint/2010/main" val="318816951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Documents and Settings\serology\My Documents\My Pictures\arrestee whit envelope\arrestee whit envelope 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5791200" cy="3905250"/>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95235" name="Text Box 5"/>
          <p:cNvSpPr txBox="1">
            <a:spLocks noChangeArrowheads="1"/>
          </p:cNvSpPr>
          <p:nvPr/>
        </p:nvSpPr>
        <p:spPr bwMode="auto">
          <a:xfrm>
            <a:off x="762000" y="4314825"/>
            <a:ext cx="769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solidFill>
                  <a:srgbClr val="FFFFFF"/>
                </a:solidFill>
              </a:rPr>
              <a:t>If an Arrestee kit is sent in as evidence </a:t>
            </a:r>
          </a:p>
          <a:p>
            <a:pPr algn="ctr" eaLnBrk="1" hangingPunct="1">
              <a:spcBef>
                <a:spcPct val="0"/>
              </a:spcBef>
              <a:buClrTx/>
              <a:buSzTx/>
              <a:buFontTx/>
              <a:buNone/>
            </a:pPr>
            <a:r>
              <a:rPr lang="en-US" altLang="en-US" sz="2400" dirty="0">
                <a:solidFill>
                  <a:srgbClr val="FFFFFF"/>
                </a:solidFill>
              </a:rPr>
              <a:t>(</a:t>
            </a:r>
            <a:r>
              <a:rPr lang="en-US" altLang="en-US" sz="2400" b="1" dirty="0">
                <a:solidFill>
                  <a:srgbClr val="FFC000"/>
                </a:solidFill>
              </a:rPr>
              <a:t>the kit plainly states that it is not to be used as evidence</a:t>
            </a:r>
            <a:r>
              <a:rPr lang="en-US" altLang="en-US" sz="2400" dirty="0">
                <a:solidFill>
                  <a:srgbClr val="FFFFFF"/>
                </a:solidFill>
              </a:rPr>
              <a:t>) the sample will not be worked and the submitting officer will be contacted and told that the sample is not acceptable.  </a:t>
            </a:r>
          </a:p>
          <a:p>
            <a:pPr eaLnBrk="1" hangingPunct="1">
              <a:spcBef>
                <a:spcPct val="0"/>
              </a:spcBef>
              <a:buClrTx/>
              <a:buSzTx/>
              <a:buFontTx/>
              <a:buNone/>
            </a:pPr>
            <a:endParaRPr lang="en-US" altLang="en-US" sz="2800" b="1" dirty="0"/>
          </a:p>
        </p:txBody>
      </p:sp>
      <p:sp>
        <p:nvSpPr>
          <p:cNvPr id="95236" name="Text Box 6"/>
          <p:cNvSpPr txBox="1">
            <a:spLocks noChangeArrowheads="1"/>
          </p:cNvSpPr>
          <p:nvPr/>
        </p:nvSpPr>
        <p:spPr bwMode="auto">
          <a:xfrm>
            <a:off x="8153400" y="6477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95237" name="Picture 7" descr="C:\Documents and Settings\dh06368\My Documents\My Pictures\TBI_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Line 4"/>
          <p:cNvSpPr>
            <a:spLocks noChangeShapeType="1"/>
          </p:cNvSpPr>
          <p:nvPr/>
        </p:nvSpPr>
        <p:spPr bwMode="auto">
          <a:xfrm>
            <a:off x="1587500" y="385763"/>
            <a:ext cx="5803900" cy="3900487"/>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9" name="Line 3"/>
          <p:cNvSpPr>
            <a:spLocks noChangeShapeType="1"/>
          </p:cNvSpPr>
          <p:nvPr/>
        </p:nvSpPr>
        <p:spPr bwMode="auto">
          <a:xfrm flipV="1">
            <a:off x="1587500" y="381000"/>
            <a:ext cx="5803900" cy="390525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18620549"/>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serology\My Documents\My Pictures\arrestee whit envelope\arrestee whit envelope 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9" y="474663"/>
            <a:ext cx="5021263" cy="3117850"/>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99331" name="Text Box 5"/>
          <p:cNvSpPr txBox="1">
            <a:spLocks noChangeArrowheads="1"/>
          </p:cNvSpPr>
          <p:nvPr/>
        </p:nvSpPr>
        <p:spPr bwMode="auto">
          <a:xfrm>
            <a:off x="236537" y="3784600"/>
            <a:ext cx="85264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a:spcBef>
                <a:spcPct val="0"/>
              </a:spcBef>
              <a:buClrTx/>
              <a:buSzTx/>
              <a:buNone/>
            </a:pPr>
            <a:r>
              <a:rPr lang="en-US" altLang="en-US" sz="2800" dirty="0">
                <a:solidFill>
                  <a:srgbClr val="FFFFFF"/>
                </a:solidFill>
              </a:rPr>
              <a:t>If a sample is collected from an individual who does </a:t>
            </a:r>
          </a:p>
          <a:p>
            <a:pPr algn="ctr">
              <a:spcBef>
                <a:spcPct val="0"/>
              </a:spcBef>
              <a:buClrTx/>
              <a:buSzTx/>
              <a:buNone/>
            </a:pPr>
            <a:r>
              <a:rPr lang="en-US" altLang="en-US" sz="2800" dirty="0">
                <a:solidFill>
                  <a:srgbClr val="FFFFFF"/>
                </a:solidFill>
              </a:rPr>
              <a:t>not meet the qualifications or if the paperwork is not filled out </a:t>
            </a:r>
            <a:r>
              <a:rPr lang="en-US" altLang="en-US" sz="2800" b="1" dirty="0">
                <a:solidFill>
                  <a:srgbClr val="FFC000"/>
                </a:solidFill>
              </a:rPr>
              <a:t>COMPLETELY</a:t>
            </a:r>
            <a:r>
              <a:rPr lang="en-US" altLang="en-US" sz="2800" dirty="0">
                <a:solidFill>
                  <a:srgbClr val="FFC000"/>
                </a:solidFill>
              </a:rPr>
              <a:t> </a:t>
            </a:r>
            <a:r>
              <a:rPr lang="en-US" altLang="en-US" sz="2800" dirty="0">
                <a:solidFill>
                  <a:srgbClr val="FFFFFF"/>
                </a:solidFill>
              </a:rPr>
              <a:t>and</a:t>
            </a:r>
            <a:r>
              <a:rPr lang="en-US" altLang="en-US" sz="2800" dirty="0">
                <a:solidFill>
                  <a:srgbClr val="FFC000"/>
                </a:solidFill>
              </a:rPr>
              <a:t> </a:t>
            </a:r>
            <a:r>
              <a:rPr lang="en-US" altLang="en-US" sz="2800" b="1" dirty="0">
                <a:solidFill>
                  <a:srgbClr val="FFC000"/>
                </a:solidFill>
              </a:rPr>
              <a:t>CORRECTLY</a:t>
            </a:r>
            <a:r>
              <a:rPr lang="en-US" altLang="en-US" sz="2800" dirty="0">
                <a:solidFill>
                  <a:srgbClr val="FFFFFF"/>
                </a:solidFill>
              </a:rPr>
              <a:t>,</a:t>
            </a:r>
          </a:p>
          <a:p>
            <a:pPr algn="ctr" eaLnBrk="1" hangingPunct="1">
              <a:spcBef>
                <a:spcPct val="0"/>
              </a:spcBef>
              <a:buClrTx/>
              <a:buSzTx/>
              <a:buFontTx/>
              <a:buNone/>
            </a:pPr>
            <a:r>
              <a:rPr lang="en-US" altLang="en-US" sz="2800" dirty="0">
                <a:solidFill>
                  <a:srgbClr val="FFFFFF"/>
                </a:solidFill>
              </a:rPr>
              <a:t>the kit will be returned to the submitting </a:t>
            </a:r>
          </a:p>
          <a:p>
            <a:pPr algn="ctr" eaLnBrk="1" hangingPunct="1">
              <a:spcBef>
                <a:spcPct val="0"/>
              </a:spcBef>
              <a:buClrTx/>
              <a:buSzTx/>
              <a:buFontTx/>
              <a:buNone/>
            </a:pPr>
            <a:r>
              <a:rPr lang="en-US" altLang="en-US" sz="2800" dirty="0">
                <a:solidFill>
                  <a:srgbClr val="FFFFFF"/>
                </a:solidFill>
              </a:rPr>
              <a:t>agency for correction and re-submittal.</a:t>
            </a:r>
          </a:p>
          <a:p>
            <a:pPr algn="ctr" eaLnBrk="1" hangingPunct="1">
              <a:spcBef>
                <a:spcPct val="0"/>
              </a:spcBef>
              <a:buClrTx/>
              <a:buSzTx/>
              <a:buFontTx/>
              <a:buNone/>
            </a:pPr>
            <a:endParaRPr lang="en-US" altLang="en-US" sz="2800" dirty="0"/>
          </a:p>
        </p:txBody>
      </p:sp>
      <p:sp>
        <p:nvSpPr>
          <p:cNvPr id="99332" name="Text Box 6"/>
          <p:cNvSpPr txBox="1">
            <a:spLocks noChangeArrowheads="1"/>
          </p:cNvSpPr>
          <p:nvPr/>
        </p:nvSpPr>
        <p:spPr bwMode="auto">
          <a:xfrm>
            <a:off x="7315200" y="6172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99333" name="Picture 7" descr="C:\Documents and Settings\dh06368\My Documents\My Pictures\TBI_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22" descr="G:\Data\Lab\DNA\Technician\ADSSFormR10withFa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533400"/>
            <a:ext cx="23955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Line 3"/>
          <p:cNvSpPr>
            <a:spLocks noChangeShapeType="1"/>
          </p:cNvSpPr>
          <p:nvPr/>
        </p:nvSpPr>
        <p:spPr bwMode="auto">
          <a:xfrm flipV="1">
            <a:off x="3525981" y="453449"/>
            <a:ext cx="5021263" cy="311785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6" name="Line 4"/>
          <p:cNvSpPr>
            <a:spLocks noChangeShapeType="1"/>
          </p:cNvSpPr>
          <p:nvPr/>
        </p:nvSpPr>
        <p:spPr bwMode="auto">
          <a:xfrm>
            <a:off x="3465512" y="437574"/>
            <a:ext cx="5021263" cy="311785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37060199"/>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447800" y="1295400"/>
            <a:ext cx="6477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pPr>
            <a:r>
              <a:rPr lang="en-US" altLang="en-US" sz="2400" dirty="0">
                <a:solidFill>
                  <a:srgbClr val="FFFFFF"/>
                </a:solidFill>
              </a:rPr>
              <a:t>If a kit is returned to your Agency, please check to see why it is being returned.  </a:t>
            </a:r>
          </a:p>
          <a:p>
            <a:pPr eaLnBrk="1" hangingPunct="1">
              <a:spcBef>
                <a:spcPct val="50000"/>
              </a:spcBef>
              <a:buClrTx/>
              <a:buSzTx/>
              <a:buFontTx/>
              <a:buNone/>
            </a:pPr>
            <a:endParaRPr lang="en-US" altLang="en-US" sz="1200" dirty="0">
              <a:solidFill>
                <a:srgbClr val="FFFFFF"/>
              </a:solidFill>
            </a:endParaRPr>
          </a:p>
          <a:p>
            <a:pPr eaLnBrk="1" hangingPunct="1">
              <a:spcBef>
                <a:spcPct val="50000"/>
              </a:spcBef>
              <a:buClrTx/>
              <a:buSzTx/>
            </a:pPr>
            <a:r>
              <a:rPr lang="en-US" altLang="en-US" sz="2400" dirty="0">
                <a:solidFill>
                  <a:srgbClr val="FFFFFF"/>
                </a:solidFill>
              </a:rPr>
              <a:t>A memo is included with each kit with an explanation as to why it was returned to you.</a:t>
            </a:r>
          </a:p>
          <a:p>
            <a:pPr eaLnBrk="1" hangingPunct="1">
              <a:spcBef>
                <a:spcPct val="50000"/>
              </a:spcBef>
              <a:buClrTx/>
              <a:buSzTx/>
              <a:buFontTx/>
              <a:buNone/>
            </a:pPr>
            <a:endParaRPr lang="en-US" altLang="en-US" sz="1200" dirty="0">
              <a:solidFill>
                <a:srgbClr val="FFFFFF"/>
              </a:solidFill>
            </a:endParaRPr>
          </a:p>
          <a:p>
            <a:pPr eaLnBrk="1" hangingPunct="1">
              <a:spcBef>
                <a:spcPct val="50000"/>
              </a:spcBef>
              <a:buClrTx/>
              <a:buSzTx/>
            </a:pPr>
            <a:r>
              <a:rPr lang="en-US" altLang="en-US" sz="2400" dirty="0">
                <a:solidFill>
                  <a:srgbClr val="FFFFFF"/>
                </a:solidFill>
              </a:rPr>
              <a:t>Please correct the paperwork, reseal the envelope with tape and initial.  Return kit to the lab for processing.</a:t>
            </a:r>
          </a:p>
          <a:p>
            <a:pPr eaLnBrk="1" hangingPunct="1">
              <a:spcBef>
                <a:spcPct val="50000"/>
              </a:spcBef>
              <a:buClrTx/>
              <a:buSzTx/>
              <a:buFontTx/>
              <a:buNone/>
            </a:pPr>
            <a:endParaRPr lang="en-US" altLang="en-US" sz="1000" dirty="0"/>
          </a:p>
          <a:p>
            <a:pPr eaLnBrk="1" hangingPunct="1">
              <a:spcBef>
                <a:spcPct val="50000"/>
              </a:spcBef>
              <a:buClrTx/>
              <a:buSzTx/>
            </a:pPr>
            <a:r>
              <a:rPr lang="en-US" altLang="en-US" sz="2400" b="1" dirty="0">
                <a:solidFill>
                  <a:srgbClr val="FFC000"/>
                </a:solidFill>
              </a:rPr>
              <a:t>DO NOT </a:t>
            </a:r>
            <a:r>
              <a:rPr lang="en-US" altLang="en-US" sz="2400" dirty="0">
                <a:solidFill>
                  <a:srgbClr val="FFFFFF"/>
                </a:solidFill>
              </a:rPr>
              <a:t>collect a whole new kit or take another kit apart to use the mailing envelope. </a:t>
            </a:r>
          </a:p>
        </p:txBody>
      </p:sp>
      <p:sp>
        <p:nvSpPr>
          <p:cNvPr id="101379" name="Text Box 3"/>
          <p:cNvSpPr txBox="1">
            <a:spLocks noChangeArrowheads="1"/>
          </p:cNvSpPr>
          <p:nvPr/>
        </p:nvSpPr>
        <p:spPr bwMode="auto">
          <a:xfrm>
            <a:off x="7086600" y="6172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101380"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6"/>
          <p:cNvSpPr txBox="1">
            <a:spLocks noChangeArrowheads="1"/>
          </p:cNvSpPr>
          <p:nvPr/>
        </p:nvSpPr>
        <p:spPr bwMode="auto">
          <a:xfrm>
            <a:off x="1447800" y="228600"/>
            <a:ext cx="594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4400" b="1" dirty="0">
                <a:solidFill>
                  <a:srgbClr val="FFFF00"/>
                </a:solidFill>
                <a:effectLst>
                  <a:outerShdw blurRad="38100" dist="38100" dir="2700000" algn="tl">
                    <a:srgbClr val="000000">
                      <a:alpha val="43137"/>
                    </a:srgbClr>
                  </a:outerShdw>
                </a:effectLst>
              </a:rPr>
              <a:t>Arrestee Kit Returns</a:t>
            </a:r>
          </a:p>
        </p:txBody>
      </p:sp>
    </p:spTree>
    <p:extLst>
      <p:ext uri="{BB962C8B-B14F-4D97-AF65-F5344CB8AC3E}">
        <p14:creationId xmlns:p14="http://schemas.microsoft.com/office/powerpoint/2010/main" val="2499926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44080" y="990602"/>
            <a:ext cx="7371195" cy="54168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pPr>
            <a:r>
              <a:rPr lang="en-US" altLang="en-US" sz="1400" dirty="0">
                <a:solidFill>
                  <a:srgbClr val="FFFFFF"/>
                </a:solidFill>
              </a:rPr>
              <a:t>Be familiar with the instructions before starting</a:t>
            </a:r>
          </a:p>
          <a:p>
            <a:pPr eaLnBrk="1" hangingPunct="1">
              <a:spcBef>
                <a:spcPct val="0"/>
              </a:spcBef>
              <a:buClrTx/>
              <a:buSzTx/>
            </a:pPr>
            <a:endParaRPr lang="en-US" altLang="en-US" sz="1400" dirty="0">
              <a:solidFill>
                <a:srgbClr val="FFFFFF"/>
              </a:solidFill>
            </a:endParaRPr>
          </a:p>
          <a:p>
            <a:pPr eaLnBrk="1" hangingPunct="1">
              <a:spcBef>
                <a:spcPct val="0"/>
              </a:spcBef>
              <a:buClrTx/>
              <a:buSzTx/>
            </a:pPr>
            <a:r>
              <a:rPr lang="en-US" altLang="en-US" sz="1400" dirty="0">
                <a:solidFill>
                  <a:srgbClr val="FFFFFF"/>
                </a:solidFill>
              </a:rPr>
              <a:t>To avoid a potential mix-up, please only process one kit at a time </a:t>
            </a:r>
          </a:p>
          <a:p>
            <a:pPr eaLnBrk="1" hangingPunct="1">
              <a:spcBef>
                <a:spcPct val="0"/>
              </a:spcBef>
              <a:buClrTx/>
              <a:buSzTx/>
            </a:pPr>
            <a:endParaRPr lang="en-US" altLang="en-US" sz="1400" dirty="0">
              <a:solidFill>
                <a:srgbClr val="FFFFFF"/>
              </a:solidFill>
            </a:endParaRPr>
          </a:p>
          <a:p>
            <a:pPr eaLnBrk="1" hangingPunct="1">
              <a:spcBef>
                <a:spcPct val="0"/>
              </a:spcBef>
              <a:buClrTx/>
              <a:buSzTx/>
            </a:pPr>
            <a:r>
              <a:rPr lang="en-US" altLang="en-US" sz="1400" dirty="0">
                <a:solidFill>
                  <a:srgbClr val="FFFFFF"/>
                </a:solidFill>
              </a:rPr>
              <a:t>Arrestees are not allowed to swab or print themselves</a:t>
            </a:r>
          </a:p>
          <a:p>
            <a:pPr eaLnBrk="1" hangingPunct="1">
              <a:spcBef>
                <a:spcPct val="0"/>
              </a:spcBef>
              <a:buClrTx/>
              <a:buSzTx/>
            </a:pPr>
            <a:endParaRPr lang="en-US" altLang="en-US" sz="1400" dirty="0">
              <a:solidFill>
                <a:srgbClr val="FFFFFF"/>
              </a:solidFill>
            </a:endParaRPr>
          </a:p>
          <a:p>
            <a:pPr eaLnBrk="1" hangingPunct="1">
              <a:spcBef>
                <a:spcPct val="0"/>
              </a:spcBef>
              <a:buClrTx/>
              <a:buSzTx/>
            </a:pPr>
            <a:r>
              <a:rPr lang="en-US" altLang="en-US" sz="1400" dirty="0">
                <a:solidFill>
                  <a:srgbClr val="FFFFFF"/>
                </a:solidFill>
              </a:rPr>
              <a:t>Arrestees are not allowed to fill out the paperwork or initial the     seals</a:t>
            </a:r>
          </a:p>
          <a:p>
            <a:pPr eaLnBrk="1" hangingPunct="1">
              <a:spcBef>
                <a:spcPct val="0"/>
              </a:spcBef>
              <a:buClrTx/>
              <a:buSzTx/>
              <a:buFontTx/>
              <a:buNone/>
            </a:pPr>
            <a:endParaRPr lang="en-US" altLang="en-US" sz="1400" dirty="0">
              <a:solidFill>
                <a:srgbClr val="FFFFFF"/>
              </a:solidFill>
            </a:endParaRPr>
          </a:p>
          <a:p>
            <a:pPr eaLnBrk="1" hangingPunct="1">
              <a:spcBef>
                <a:spcPct val="0"/>
              </a:spcBef>
              <a:buClrTx/>
              <a:buSzTx/>
            </a:pPr>
            <a:r>
              <a:rPr lang="en-US" altLang="en-US" sz="1400" dirty="0">
                <a:solidFill>
                  <a:srgbClr val="FFFFFF"/>
                </a:solidFill>
              </a:rPr>
              <a:t>Place the swabs in the swab envelope bulb end down</a:t>
            </a:r>
          </a:p>
          <a:p>
            <a:pPr eaLnBrk="1" hangingPunct="1">
              <a:spcBef>
                <a:spcPct val="0"/>
              </a:spcBef>
              <a:buClrTx/>
              <a:buSzTx/>
            </a:pPr>
            <a:endParaRPr lang="en-US" altLang="en-US" sz="1400" dirty="0">
              <a:solidFill>
                <a:srgbClr val="FFFFFF"/>
              </a:solidFill>
            </a:endParaRPr>
          </a:p>
          <a:p>
            <a:pPr eaLnBrk="1" hangingPunct="1">
              <a:spcBef>
                <a:spcPct val="0"/>
              </a:spcBef>
              <a:buClrTx/>
              <a:buSzTx/>
            </a:pPr>
            <a:r>
              <a:rPr lang="en-US" altLang="en-US" sz="1400" dirty="0">
                <a:solidFill>
                  <a:srgbClr val="FFFFFF"/>
                </a:solidFill>
              </a:rPr>
              <a:t>Do not touch the cotton bulb of the swab</a:t>
            </a:r>
          </a:p>
          <a:p>
            <a:pPr eaLnBrk="1" hangingPunct="1">
              <a:spcBef>
                <a:spcPct val="0"/>
              </a:spcBef>
              <a:buClrTx/>
              <a:buSzTx/>
            </a:pPr>
            <a:endParaRPr lang="en-US" altLang="en-US" sz="1400" dirty="0">
              <a:solidFill>
                <a:srgbClr val="FFFFFF"/>
              </a:solidFill>
            </a:endParaRPr>
          </a:p>
          <a:p>
            <a:pPr eaLnBrk="1" hangingPunct="1">
              <a:spcBef>
                <a:spcPct val="0"/>
              </a:spcBef>
              <a:buClrTx/>
              <a:buSzTx/>
            </a:pPr>
            <a:r>
              <a:rPr lang="en-US" altLang="en-US" sz="1400" dirty="0">
                <a:solidFill>
                  <a:srgbClr val="FFFFFF"/>
                </a:solidFill>
              </a:rPr>
              <a:t>Buccal samples should be handled and processed as if they are potentially biohazardous.</a:t>
            </a:r>
          </a:p>
          <a:p>
            <a:pPr>
              <a:spcBef>
                <a:spcPct val="0"/>
              </a:spcBef>
              <a:buClrTx/>
              <a:buSzTx/>
              <a:buNone/>
              <a:defRPr/>
            </a:pPr>
            <a:endParaRPr lang="en-US" altLang="en-US" sz="1400" dirty="0">
              <a:solidFill>
                <a:srgbClr val="FFFFFF"/>
              </a:solidFill>
            </a:endParaRPr>
          </a:p>
          <a:p>
            <a:pPr>
              <a:spcBef>
                <a:spcPct val="0"/>
              </a:spcBef>
              <a:buClrTx/>
              <a:buSzTx/>
              <a:defRPr/>
            </a:pPr>
            <a:r>
              <a:rPr lang="en-US" altLang="en-US" sz="1400" dirty="0">
                <a:solidFill>
                  <a:srgbClr val="FFFFFF"/>
                </a:solidFill>
              </a:rPr>
              <a:t>If you realize that you have left something out of the kit, you may   open the kit and reseal with tape. </a:t>
            </a:r>
          </a:p>
          <a:p>
            <a:pPr>
              <a:spcBef>
                <a:spcPct val="0"/>
              </a:spcBef>
              <a:buClrTx/>
              <a:buSzTx/>
              <a:defRPr/>
            </a:pPr>
            <a:endParaRPr lang="en-US" altLang="en-US" sz="1400" dirty="0">
              <a:solidFill>
                <a:srgbClr val="FFFFFF"/>
              </a:solidFill>
            </a:endParaRPr>
          </a:p>
          <a:p>
            <a:pPr>
              <a:spcBef>
                <a:spcPct val="0"/>
              </a:spcBef>
              <a:buClrTx/>
              <a:buSzTx/>
              <a:defRPr/>
            </a:pPr>
            <a:r>
              <a:rPr lang="en-US" altLang="en-US" sz="1400" dirty="0">
                <a:solidFill>
                  <a:srgbClr val="FFFFFF"/>
                </a:solidFill>
              </a:rPr>
              <a:t> Only fold the paperwork once to put in the envelope.</a:t>
            </a:r>
          </a:p>
          <a:p>
            <a:pPr>
              <a:spcBef>
                <a:spcPct val="0"/>
              </a:spcBef>
              <a:buClrTx/>
              <a:buSzTx/>
              <a:buNone/>
              <a:defRPr/>
            </a:pPr>
            <a:endParaRPr lang="en-US" altLang="en-US" sz="1400" dirty="0">
              <a:solidFill>
                <a:srgbClr val="FFFFFF"/>
              </a:solidFill>
            </a:endParaRPr>
          </a:p>
          <a:p>
            <a:pPr>
              <a:spcBef>
                <a:spcPct val="0"/>
              </a:spcBef>
              <a:buClrTx/>
              <a:buSzTx/>
              <a:defRPr/>
            </a:pPr>
            <a:r>
              <a:rPr lang="en-US" altLang="en-US" sz="1400" dirty="0">
                <a:solidFill>
                  <a:srgbClr val="FFFFFF"/>
                </a:solidFill>
              </a:rPr>
              <a:t>Once sent to the lab, the profile obtained from this sample will be put into the Arrestee Database</a:t>
            </a:r>
          </a:p>
          <a:p>
            <a:pPr eaLnBrk="1" hangingPunct="1">
              <a:spcBef>
                <a:spcPct val="0"/>
              </a:spcBef>
              <a:buClrTx/>
              <a:buSzTx/>
              <a:buNone/>
            </a:pPr>
            <a:endParaRPr lang="en-US" altLang="en-US" sz="1800" dirty="0"/>
          </a:p>
          <a:p>
            <a:pPr eaLnBrk="1" hangingPunct="1">
              <a:spcBef>
                <a:spcPct val="0"/>
              </a:spcBef>
              <a:buClrTx/>
              <a:buSzTx/>
              <a:buFontTx/>
              <a:buNone/>
            </a:pPr>
            <a:endParaRPr lang="en-US" altLang="en-US" sz="2400" dirty="0"/>
          </a:p>
          <a:p>
            <a:pPr eaLnBrk="1" hangingPunct="1">
              <a:spcBef>
                <a:spcPct val="0"/>
              </a:spcBef>
              <a:buClrTx/>
              <a:buSzTx/>
              <a:buFontTx/>
              <a:buNone/>
            </a:pPr>
            <a:endParaRPr lang="en-US" altLang="en-US" sz="2400" dirty="0"/>
          </a:p>
        </p:txBody>
      </p:sp>
      <p:sp>
        <p:nvSpPr>
          <p:cNvPr id="103427" name="Text Box 3"/>
          <p:cNvSpPr txBox="1">
            <a:spLocks noChangeArrowheads="1"/>
          </p:cNvSpPr>
          <p:nvPr/>
        </p:nvSpPr>
        <p:spPr bwMode="auto">
          <a:xfrm>
            <a:off x="7391400" y="609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103428" name="Picture 4"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 Box 6"/>
          <p:cNvSpPr txBox="1">
            <a:spLocks noChangeArrowheads="1"/>
          </p:cNvSpPr>
          <p:nvPr/>
        </p:nvSpPr>
        <p:spPr bwMode="auto">
          <a:xfrm>
            <a:off x="180975" y="220663"/>
            <a:ext cx="8610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4400" b="1" dirty="0">
                <a:solidFill>
                  <a:srgbClr val="FFFF00"/>
                </a:solidFill>
                <a:effectLst>
                  <a:outerShdw blurRad="38100" dist="38100" dir="2700000" algn="tl">
                    <a:srgbClr val="000000">
                      <a:alpha val="43137"/>
                    </a:srgbClr>
                  </a:outerShdw>
                </a:effectLst>
              </a:rPr>
              <a:t>A Few Things To Keep In Mind</a:t>
            </a:r>
          </a:p>
        </p:txBody>
      </p:sp>
    </p:spTree>
    <p:extLst>
      <p:ext uri="{BB962C8B-B14F-4D97-AF65-F5344CB8AC3E}">
        <p14:creationId xmlns:p14="http://schemas.microsoft.com/office/powerpoint/2010/main" val="405839436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905000" y="2895600"/>
            <a:ext cx="5410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400" dirty="0">
                <a:solidFill>
                  <a:schemeClr val="bg1"/>
                </a:solidFill>
                <a:cs typeface="Times New Roman" charset="0"/>
              </a:rPr>
              <a:t>There is no chain of custody on this kit.</a:t>
            </a:r>
          </a:p>
          <a:p>
            <a:pPr algn="ctr" eaLnBrk="1" hangingPunct="1">
              <a:spcBef>
                <a:spcPct val="0"/>
              </a:spcBef>
              <a:buFontTx/>
              <a:buNone/>
            </a:pPr>
            <a:endParaRPr lang="en-US" altLang="en-US" sz="2400" dirty="0">
              <a:solidFill>
                <a:schemeClr val="bg1"/>
              </a:solidFill>
              <a:cs typeface="Times New Roman" charset="0"/>
            </a:endParaRPr>
          </a:p>
          <a:p>
            <a:pPr algn="ctr" eaLnBrk="1" hangingPunct="1">
              <a:spcBef>
                <a:spcPct val="0"/>
              </a:spcBef>
              <a:buFontTx/>
              <a:buNone/>
            </a:pPr>
            <a:r>
              <a:rPr lang="en-US" altLang="en-US" sz="2400" dirty="0">
                <a:solidFill>
                  <a:schemeClr val="bg1"/>
                </a:solidFill>
                <a:cs typeface="Times New Roman" charset="0"/>
              </a:rPr>
              <a:t>This collection kit is not evidence.</a:t>
            </a:r>
          </a:p>
          <a:p>
            <a:pPr algn="ctr" eaLnBrk="1" hangingPunct="1">
              <a:spcBef>
                <a:spcPct val="0"/>
              </a:spcBef>
              <a:buFontTx/>
              <a:buNone/>
            </a:pPr>
            <a:endParaRPr lang="en-US" altLang="en-US" sz="2400" dirty="0">
              <a:solidFill>
                <a:schemeClr val="bg1"/>
              </a:solidFill>
              <a:cs typeface="Times New Roman" charset="0"/>
            </a:endParaRPr>
          </a:p>
          <a:p>
            <a:pPr algn="ctr" eaLnBrk="1" hangingPunct="1">
              <a:spcBef>
                <a:spcPct val="0"/>
              </a:spcBef>
              <a:buFontTx/>
              <a:buNone/>
            </a:pPr>
            <a:r>
              <a:rPr lang="en-US" altLang="en-US" sz="2400" b="1" dirty="0">
                <a:solidFill>
                  <a:srgbClr val="FFC000"/>
                </a:solidFill>
                <a:cs typeface="Times New Roman" charset="0"/>
              </a:rPr>
              <a:t>IT SHOULD NOT BE USED TO COLLECT EVIDENCE.</a:t>
            </a:r>
          </a:p>
          <a:p>
            <a:pPr eaLnBrk="1" hangingPunct="1">
              <a:spcBef>
                <a:spcPct val="0"/>
              </a:spcBef>
              <a:buFontTx/>
              <a:buNone/>
            </a:pPr>
            <a:endParaRPr lang="en-US" altLang="en-US" sz="2400" b="1" dirty="0">
              <a:solidFill>
                <a:schemeClr val="bg1"/>
              </a:solidFill>
              <a:cs typeface="Times New Roman" charset="0"/>
            </a:endParaRPr>
          </a:p>
          <a:p>
            <a:pPr eaLnBrk="1" hangingPunct="1">
              <a:spcBef>
                <a:spcPct val="0"/>
              </a:spcBef>
              <a:buFontTx/>
              <a:buNone/>
            </a:pPr>
            <a:endParaRPr lang="en-US" altLang="en-US" sz="2400" b="1" dirty="0">
              <a:solidFill>
                <a:schemeClr val="bg1"/>
              </a:solidFill>
              <a:cs typeface="Times New Roman" charset="0"/>
            </a:endParaRPr>
          </a:p>
          <a:p>
            <a:pPr eaLnBrk="1" hangingPunct="1">
              <a:spcBef>
                <a:spcPct val="0"/>
              </a:spcBef>
              <a:buFontTx/>
              <a:buNone/>
            </a:pPr>
            <a:endParaRPr lang="en-US" altLang="en-US" sz="2400" dirty="0">
              <a:solidFill>
                <a:schemeClr val="bg1"/>
              </a:solidFill>
              <a:cs typeface="Times New Roman" charset="0"/>
            </a:endParaRPr>
          </a:p>
        </p:txBody>
      </p:sp>
      <p:pic>
        <p:nvPicPr>
          <p:cNvPr id="43012" name="Picture 5" descr="C:\Documents and Settings\dh06316.NET\Local Settings\Temporary Internet Files\Content.IE5\9PWWEFG3\MC9003036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893" y="785812"/>
            <a:ext cx="17764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3785654" y="1447799"/>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solidFill>
                  <a:srgbClr val="FFFF00"/>
                </a:solidFill>
              </a:rPr>
              <a:t>EVIDENCE</a:t>
            </a:r>
          </a:p>
        </p:txBody>
      </p:sp>
      <p:pic>
        <p:nvPicPr>
          <p:cNvPr id="2" name="Picture 1"/>
          <p:cNvPicPr>
            <a:picLocks noChangeAspect="1"/>
          </p:cNvPicPr>
          <p:nvPr/>
        </p:nvPicPr>
        <p:blipFill>
          <a:blip r:embed="rId4"/>
          <a:stretch>
            <a:fillRect/>
          </a:stretch>
        </p:blipFill>
        <p:spPr>
          <a:xfrm>
            <a:off x="8153400" y="6025383"/>
            <a:ext cx="597460" cy="573074"/>
          </a:xfrm>
          <a:prstGeom prst="rect">
            <a:avLst/>
          </a:prstGeom>
        </p:spPr>
      </p:pic>
    </p:spTree>
    <p:extLst>
      <p:ext uri="{BB962C8B-B14F-4D97-AF65-F5344CB8AC3E}">
        <p14:creationId xmlns:p14="http://schemas.microsoft.com/office/powerpoint/2010/main" val="119469524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03338" y="429620"/>
            <a:ext cx="6096000" cy="608013"/>
          </a:xfrm>
        </p:spPr>
        <p:txBody>
          <a:bodyPr>
            <a:noAutofit/>
          </a:bodyPr>
          <a:lstStyle/>
          <a:p>
            <a:pPr eaLnBrk="1" hangingPunct="1"/>
            <a:r>
              <a:rPr lang="en-US" alt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TBI CODIS </a:t>
            </a:r>
            <a:br>
              <a:rPr lang="en-US" alt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Contact Information</a:t>
            </a:r>
          </a:p>
        </p:txBody>
      </p:sp>
      <p:sp>
        <p:nvSpPr>
          <p:cNvPr id="37892" name="Rectangle 4"/>
          <p:cNvSpPr>
            <a:spLocks noGrp="1" noChangeArrowheads="1"/>
          </p:cNvSpPr>
          <p:nvPr>
            <p:ph type="body" sz="half" idx="2"/>
          </p:nvPr>
        </p:nvSpPr>
        <p:spPr>
          <a:xfrm>
            <a:off x="457200" y="2133600"/>
            <a:ext cx="3352800" cy="4267200"/>
          </a:xfrm>
        </p:spPr>
        <p:txBody>
          <a:bodyPr/>
          <a:lstStyle/>
          <a:p>
            <a:pPr algn="ctr" eaLnBrk="1" hangingPunct="1">
              <a:buFontTx/>
              <a:buNone/>
              <a:defRPr/>
            </a:pPr>
            <a:r>
              <a:rPr lang="en-US" altLang="en-US" sz="2800" b="1" dirty="0">
                <a:solidFill>
                  <a:srgbClr val="FFC000"/>
                </a:solidFill>
                <a:latin typeface="Times New Roman" panose="02020603050405020304" pitchFamily="18" charset="0"/>
                <a:cs typeface="Times New Roman" panose="02020603050405020304" pitchFamily="18" charset="0"/>
              </a:rPr>
              <a:t>Andrea Parsons</a:t>
            </a:r>
          </a:p>
          <a:p>
            <a:pPr algn="ctr" eaLnBrk="1" hangingPunct="1">
              <a:buFontTx/>
              <a:buNone/>
              <a:defRPr/>
            </a:pPr>
            <a:r>
              <a:rPr lang="en-US" altLang="en-US" sz="2800" dirty="0">
                <a:solidFill>
                  <a:srgbClr val="FFFFFF"/>
                </a:solidFill>
                <a:latin typeface="Times New Roman" panose="02020603050405020304" pitchFamily="18" charset="0"/>
                <a:cs typeface="Times New Roman" panose="02020603050405020304" pitchFamily="18" charset="0"/>
              </a:rPr>
              <a:t>615-744-4309</a:t>
            </a:r>
          </a:p>
          <a:p>
            <a:pPr algn="ctr" eaLnBrk="1" hangingPunct="1">
              <a:buFontTx/>
              <a:buNone/>
              <a:defRPr/>
            </a:pPr>
            <a:endParaRPr lang="en-US" altLang="en-US" sz="2800" dirty="0"/>
          </a:p>
          <a:p>
            <a:pPr marL="0" indent="0" algn="ctr">
              <a:buNone/>
              <a:defRPr/>
            </a:pPr>
            <a:r>
              <a:rPr lang="en-US" altLang="en-US" sz="2800" b="1" dirty="0">
                <a:solidFill>
                  <a:srgbClr val="FFC000"/>
                </a:solidFill>
                <a:latin typeface="Times New Roman" panose="02020603050405020304" pitchFamily="18" charset="0"/>
                <a:cs typeface="Times New Roman" panose="02020603050405020304" pitchFamily="18" charset="0"/>
              </a:rPr>
              <a:t>Mark Gutknecht</a:t>
            </a:r>
          </a:p>
          <a:p>
            <a:pPr marL="0" indent="0" algn="ctr">
              <a:buNone/>
              <a:defRPr/>
            </a:pPr>
            <a:r>
              <a:rPr lang="en-US" altLang="en-US" sz="2800" dirty="0">
                <a:solidFill>
                  <a:srgbClr val="FFFFFF"/>
                </a:solidFill>
                <a:latin typeface="Times New Roman" panose="02020603050405020304" pitchFamily="18" charset="0"/>
                <a:cs typeface="Times New Roman" panose="02020603050405020304" pitchFamily="18" charset="0"/>
              </a:rPr>
              <a:t>615-744-4261</a:t>
            </a:r>
          </a:p>
          <a:p>
            <a:pPr algn="ctr" eaLnBrk="1" hangingPunct="1">
              <a:buFontTx/>
              <a:buNone/>
              <a:defRPr/>
            </a:pPr>
            <a:endParaRPr lang="en-US" altLang="en-US" sz="2800" dirty="0"/>
          </a:p>
        </p:txBody>
      </p:sp>
      <p:sp>
        <p:nvSpPr>
          <p:cNvPr id="103428" name="Text Box 6"/>
          <p:cNvSpPr txBox="1">
            <a:spLocks noChangeArrowheads="1"/>
          </p:cNvSpPr>
          <p:nvPr/>
        </p:nvSpPr>
        <p:spPr bwMode="auto">
          <a:xfrm>
            <a:off x="4333409" y="1784443"/>
            <a:ext cx="3810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800" dirty="0">
                <a:solidFill>
                  <a:srgbClr val="FFFFFF"/>
                </a:solidFill>
              </a:rPr>
              <a:t>Fax:  615-744-4391</a:t>
            </a:r>
          </a:p>
          <a:p>
            <a:pPr algn="ctr" eaLnBrk="1" hangingPunct="1">
              <a:spcBef>
                <a:spcPct val="50000"/>
              </a:spcBef>
              <a:buClrTx/>
              <a:buSzTx/>
              <a:buFontTx/>
              <a:buNone/>
            </a:pPr>
            <a:r>
              <a:rPr lang="en-US" altLang="en-US" sz="2800" dirty="0">
                <a:solidFill>
                  <a:srgbClr val="FFFFFF"/>
                </a:solidFill>
              </a:rPr>
              <a:t>TBI.</a:t>
            </a:r>
            <a:r>
              <a:rPr lang="en-US" altLang="en-US" sz="2800">
                <a:solidFill>
                  <a:srgbClr val="FFFFFF"/>
                </a:solidFill>
              </a:rPr>
              <a:t>CODIS@tbi.tn</a:t>
            </a:r>
            <a:r>
              <a:rPr lang="en-US" altLang="en-US" sz="2800" dirty="0">
                <a:solidFill>
                  <a:srgbClr val="FFFFFF"/>
                </a:solidFill>
              </a:rPr>
              <a:t>.gov</a:t>
            </a:r>
          </a:p>
        </p:txBody>
      </p:sp>
      <p:sp>
        <p:nvSpPr>
          <p:cNvPr id="6" name="Rectangle 2"/>
          <p:cNvSpPr txBox="1">
            <a:spLocks noChangeArrowheads="1"/>
          </p:cNvSpPr>
          <p:nvPr/>
        </p:nvSpPr>
        <p:spPr bwMode="auto">
          <a:xfrm>
            <a:off x="3048000" y="3017291"/>
            <a:ext cx="6096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3000" b="1" kern="0" dirty="0">
                <a:solidFill>
                  <a:srgbClr val="FFC000"/>
                </a:solidFill>
                <a:latin typeface="Times New Roman" panose="02020603050405020304" pitchFamily="18" charset="0"/>
                <a:cs typeface="Times New Roman" panose="02020603050405020304" pitchFamily="18" charset="0"/>
              </a:rPr>
              <a:t>Kendall Stoner</a:t>
            </a:r>
          </a:p>
          <a:p>
            <a:pPr eaLnBrk="1" hangingPunct="1">
              <a:defRPr/>
            </a:pPr>
            <a:r>
              <a:rPr lang="en-US" altLang="en-US" sz="3000" b="1" kern="0" dirty="0">
                <a:solidFill>
                  <a:srgbClr val="FFC000"/>
                </a:solidFill>
                <a:latin typeface="Times New Roman" panose="02020603050405020304" pitchFamily="18" charset="0"/>
                <a:cs typeface="Times New Roman" panose="02020603050405020304" pitchFamily="18" charset="0"/>
              </a:rPr>
              <a:t>CODIS Unit Supervisor</a:t>
            </a:r>
          </a:p>
          <a:p>
            <a:pPr eaLnBrk="1" hangingPunct="1">
              <a:defRPr/>
            </a:pPr>
            <a:r>
              <a:rPr lang="en-US" altLang="en-US" sz="3000" kern="0" dirty="0">
                <a:solidFill>
                  <a:srgbClr val="FFFFFF"/>
                </a:solidFill>
                <a:latin typeface="Times New Roman" panose="02020603050405020304" pitchFamily="18" charset="0"/>
                <a:cs typeface="Times New Roman" panose="02020603050405020304" pitchFamily="18" charset="0"/>
              </a:rPr>
              <a:t>615-744-4291</a:t>
            </a:r>
          </a:p>
          <a:p>
            <a:pPr eaLnBrk="1" hangingPunct="1">
              <a:defRPr/>
            </a:pPr>
            <a:r>
              <a:rPr lang="en-US" altLang="en-US" sz="3000" kern="0" dirty="0">
                <a:solidFill>
                  <a:srgbClr val="FFFFFF"/>
                </a:solidFill>
                <a:latin typeface="Times New Roman" panose="02020603050405020304" pitchFamily="18" charset="0"/>
                <a:cs typeface="Times New Roman" panose="02020603050405020304" pitchFamily="18" charset="0"/>
              </a:rPr>
              <a:t>kendall.</a:t>
            </a:r>
            <a:r>
              <a:rPr lang="en-US" altLang="en-US" sz="3000" kern="0">
                <a:solidFill>
                  <a:srgbClr val="FFFFFF"/>
                </a:solidFill>
                <a:latin typeface="Times New Roman" panose="02020603050405020304" pitchFamily="18" charset="0"/>
                <a:cs typeface="Times New Roman" panose="02020603050405020304" pitchFamily="18" charset="0"/>
              </a:rPr>
              <a:t>stoner@tbi.tn</a:t>
            </a:r>
            <a:r>
              <a:rPr lang="en-US" altLang="en-US" sz="3000" kern="0" dirty="0">
                <a:solidFill>
                  <a:srgbClr val="FFFFFF"/>
                </a:solidFill>
                <a:latin typeface="Times New Roman" panose="02020603050405020304" pitchFamily="18" charset="0"/>
                <a:cs typeface="Times New Roman" panose="02020603050405020304" pitchFamily="18" charset="0"/>
              </a:rPr>
              <a:t>.gov</a:t>
            </a:r>
          </a:p>
        </p:txBody>
      </p:sp>
      <p:pic>
        <p:nvPicPr>
          <p:cNvPr id="2" name="Picture 1"/>
          <p:cNvPicPr>
            <a:picLocks noChangeAspect="1"/>
          </p:cNvPicPr>
          <p:nvPr/>
        </p:nvPicPr>
        <p:blipFill>
          <a:blip r:embed="rId3"/>
          <a:stretch>
            <a:fillRect/>
          </a:stretch>
        </p:blipFill>
        <p:spPr>
          <a:xfrm>
            <a:off x="8123238" y="5980126"/>
            <a:ext cx="597460" cy="573074"/>
          </a:xfrm>
          <a:prstGeom prst="rect">
            <a:avLst/>
          </a:prstGeom>
        </p:spPr>
      </p:pic>
    </p:spTree>
    <p:extLst>
      <p:ext uri="{BB962C8B-B14F-4D97-AF65-F5344CB8AC3E}">
        <p14:creationId xmlns:p14="http://schemas.microsoft.com/office/powerpoint/2010/main" val="26066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98500" y="769938"/>
            <a:ext cx="7772400" cy="655637"/>
          </a:xfrm>
        </p:spPr>
        <p:txBody>
          <a:bodyPr>
            <a:normAutofit fontScale="90000"/>
          </a:bodyPr>
          <a:lstStyle/>
          <a:p>
            <a:pPr>
              <a:defRPr/>
            </a:pPr>
            <a:r>
              <a:rPr lang="en-US" alt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I obtain Arrestee DNA Kits? </a:t>
            </a:r>
            <a:br>
              <a:rPr lang="en-US" alt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a:t>
            </a:r>
            <a:br>
              <a:rPr lang="en-US" altLang="en-US" dirty="0">
                <a:solidFill>
                  <a:srgbClr val="FFC000"/>
                </a:solidFill>
              </a:rPr>
            </a:br>
            <a:endParaRPr lang="en-US" altLang="en-US" dirty="0"/>
          </a:p>
        </p:txBody>
      </p:sp>
      <p:sp>
        <p:nvSpPr>
          <p:cNvPr id="24579" name="Content Placeholder 2"/>
          <p:cNvSpPr>
            <a:spLocks noGrp="1"/>
          </p:cNvSpPr>
          <p:nvPr>
            <p:ph idx="1"/>
          </p:nvPr>
        </p:nvSpPr>
        <p:spPr>
          <a:xfrm>
            <a:off x="469900" y="1517028"/>
            <a:ext cx="8229600" cy="4525963"/>
          </a:xfrm>
        </p:spPr>
        <p:txBody>
          <a:bodyPr/>
          <a:lstStyle/>
          <a:p>
            <a:pPr eaLnBrk="1" hangingPunct="1">
              <a:lnSpc>
                <a:spcPct val="90000"/>
              </a:lnSpc>
              <a:spcBef>
                <a:spcPct val="0"/>
              </a:spcBef>
              <a:buClrTx/>
              <a:buSzTx/>
            </a:pPr>
            <a:r>
              <a:rPr lang="en-US" altLang="en-US" sz="2400" dirty="0">
                <a:solidFill>
                  <a:srgbClr val="FFFFFF"/>
                </a:solidFill>
                <a:latin typeface="Times New Roman" panose="02020603050405020304" pitchFamily="18" charset="0"/>
                <a:cs typeface="Times New Roman" panose="02020603050405020304" pitchFamily="18" charset="0"/>
              </a:rPr>
              <a:t>Email</a:t>
            </a: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FFC000"/>
                </a:solidFill>
                <a:latin typeface="Times New Roman" panose="02020603050405020304" pitchFamily="18" charset="0"/>
                <a:cs typeface="Times New Roman" panose="02020603050405020304" pitchFamily="18" charset="0"/>
              </a:rPr>
              <a:t>TBI.CODIS@tn.gov</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FFFFFF"/>
                </a:solidFill>
                <a:latin typeface="Times New Roman" panose="02020603050405020304" pitchFamily="18" charset="0"/>
                <a:cs typeface="Times New Roman" panose="02020603050405020304" pitchFamily="18" charset="0"/>
              </a:rPr>
              <a:t>to order kits.  Include your name, your agency’s name, full address and phone number, as well as the type of kit you are requesting.</a:t>
            </a:r>
          </a:p>
          <a:p>
            <a:pPr eaLnBrk="1" hangingPunct="1">
              <a:lnSpc>
                <a:spcPct val="90000"/>
              </a:lnSpc>
              <a:spcBef>
                <a:spcPct val="0"/>
              </a:spcBef>
              <a:buClrTx/>
              <a:buSzTx/>
            </a:pPr>
            <a:endParaRPr lang="en-US" altLang="en-US" sz="2400" dirty="0">
              <a:solidFill>
                <a:srgbClr val="FFFFFF"/>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ClrTx/>
              <a:buSzTx/>
            </a:pPr>
            <a:r>
              <a:rPr lang="en-US" altLang="en-US" sz="2400" dirty="0">
                <a:solidFill>
                  <a:srgbClr val="FFFFFF"/>
                </a:solidFill>
                <a:latin typeface="Times New Roman" panose="02020603050405020304" pitchFamily="18" charset="0"/>
                <a:cs typeface="Times New Roman" panose="02020603050405020304" pitchFamily="18" charset="0"/>
              </a:rPr>
              <a:t>Kits will be shipped to you via FedEx Ground and typically arrive within 2-3 business days.  </a:t>
            </a:r>
          </a:p>
          <a:p>
            <a:pPr eaLnBrk="1" hangingPunct="1">
              <a:lnSpc>
                <a:spcPct val="90000"/>
              </a:lnSpc>
              <a:spcBef>
                <a:spcPct val="0"/>
              </a:spcBef>
              <a:buClrTx/>
              <a:buSzTx/>
            </a:pPr>
            <a:endParaRPr lang="en-US" altLang="en-US" sz="2400" dirty="0">
              <a:solidFill>
                <a:srgbClr val="FFFFFF"/>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ClrTx/>
              <a:buSzTx/>
            </a:pPr>
            <a:r>
              <a:rPr lang="en-US" altLang="en-US" sz="2400" dirty="0">
                <a:solidFill>
                  <a:srgbClr val="FFFFFF"/>
                </a:solidFill>
                <a:latin typeface="Times New Roman" panose="02020603050405020304" pitchFamily="18" charset="0"/>
                <a:cs typeface="Times New Roman" panose="02020603050405020304" pitchFamily="18" charset="0"/>
              </a:rPr>
              <a:t>They are also available at Evidence Receiving in the Nashville Crime Lab, but if you want to pick up more than 10, we ask you to contact the CODIS unit at least 24 hours in advance as the stock kept on-hand in Evidence Receiving is low.</a:t>
            </a:r>
          </a:p>
          <a:p>
            <a:endParaRPr lang="en-US" altLang="en-US" sz="2000" dirty="0"/>
          </a:p>
        </p:txBody>
      </p:sp>
      <p:pic>
        <p:nvPicPr>
          <p:cNvPr id="24580" name="Picture 5" descr="C:\Documents and Settings\dh06368\My Documents\My Pictures\TBI_S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90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38400" y="381000"/>
            <a:ext cx="4244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defRPr/>
            </a:pPr>
            <a:r>
              <a:rPr lang="en-US" altLang="en-US" sz="4400" b="1" dirty="0">
                <a:solidFill>
                  <a:srgbClr val="FFFF00"/>
                </a:solidFill>
                <a:effectLst>
                  <a:outerShdw blurRad="38100" dist="38100" dir="2700000" algn="tl">
                    <a:srgbClr val="000000">
                      <a:alpha val="43137"/>
                    </a:srgbClr>
                  </a:outerShdw>
                </a:effectLst>
              </a:rPr>
              <a:t>Additional Notes</a:t>
            </a:r>
          </a:p>
        </p:txBody>
      </p:sp>
      <p:sp>
        <p:nvSpPr>
          <p:cNvPr id="25603" name="Text Box 5"/>
          <p:cNvSpPr txBox="1">
            <a:spLocks noChangeArrowheads="1"/>
          </p:cNvSpPr>
          <p:nvPr/>
        </p:nvSpPr>
        <p:spPr bwMode="auto">
          <a:xfrm>
            <a:off x="7772400" y="647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25604" name="Picture 6"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8"/>
          <p:cNvSpPr txBox="1">
            <a:spLocks noChangeArrowheads="1"/>
          </p:cNvSpPr>
          <p:nvPr/>
        </p:nvSpPr>
        <p:spPr bwMode="auto">
          <a:xfrm>
            <a:off x="990600" y="1524000"/>
            <a:ext cx="7010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pPr>
            <a:r>
              <a:rPr lang="en-US" altLang="en-US" sz="2800" dirty="0">
                <a:solidFill>
                  <a:srgbClr val="FFFFFF"/>
                </a:solidFill>
              </a:rPr>
              <a:t>Make sure that the individual is charged with one of the qualifying TCA Codes.</a:t>
            </a:r>
          </a:p>
          <a:p>
            <a:pPr eaLnBrk="1" hangingPunct="1">
              <a:spcBef>
                <a:spcPct val="50000"/>
              </a:spcBef>
              <a:buClrTx/>
              <a:buSzTx/>
            </a:pPr>
            <a:r>
              <a:rPr lang="en-US" altLang="en-US" sz="2800" dirty="0">
                <a:solidFill>
                  <a:srgbClr val="FFFFFF"/>
                </a:solidFill>
              </a:rPr>
              <a:t>Please note: As of May 10, 2012, 6 new qualifying offenses were added to the list.  </a:t>
            </a:r>
          </a:p>
          <a:p>
            <a:pPr eaLnBrk="1" hangingPunct="1">
              <a:spcBef>
                <a:spcPct val="50000"/>
              </a:spcBef>
              <a:buClrTx/>
              <a:buSzTx/>
            </a:pPr>
            <a:r>
              <a:rPr lang="en-US" altLang="en-US" sz="2800" dirty="0">
                <a:solidFill>
                  <a:srgbClr val="FFFFFF"/>
                </a:solidFill>
              </a:rPr>
              <a:t>A complete list is available on the back of the middle envelope of each Arrestee kit, as well as on the TBI website.</a:t>
            </a:r>
          </a:p>
        </p:txBody>
      </p:sp>
    </p:spTree>
    <p:extLst>
      <p:ext uri="{BB962C8B-B14F-4D97-AF65-F5344CB8AC3E}">
        <p14:creationId xmlns:p14="http://schemas.microsoft.com/office/powerpoint/2010/main" val="330907055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7239000" y="6019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27652" name="Picture 5" descr="C:\Documents and Settings\dh06368\My Documents\My Pictures\TBI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6C54A5C1-D75A-4187-98FB-BD0BF10F2E13}"/>
              </a:ext>
            </a:extLst>
          </p:cNvPr>
          <p:cNvGraphicFramePr>
            <a:graphicFrameLocks noChangeAspect="1"/>
          </p:cNvGraphicFramePr>
          <p:nvPr>
            <p:extLst>
              <p:ext uri="{D42A27DB-BD31-4B8C-83A1-F6EECF244321}">
                <p14:modId xmlns:p14="http://schemas.microsoft.com/office/powerpoint/2010/main" val="446381836"/>
              </p:ext>
            </p:extLst>
          </p:nvPr>
        </p:nvGraphicFramePr>
        <p:xfrm>
          <a:off x="1905000" y="97599"/>
          <a:ext cx="5486401" cy="6662802"/>
        </p:xfrm>
        <a:graphic>
          <a:graphicData uri="http://schemas.openxmlformats.org/presentationml/2006/ole">
            <mc:AlternateContent xmlns:mc="http://schemas.openxmlformats.org/markup-compatibility/2006">
              <mc:Choice xmlns:v="urn:schemas-microsoft-com:vml" Requires="v">
                <p:oleObj name="Worksheet" r:id="rId4" imgW="7820005" imgH="9496457" progId="Excel.Sheet.8">
                  <p:embed/>
                </p:oleObj>
              </mc:Choice>
              <mc:Fallback>
                <p:oleObj name="Worksheet" r:id="rId4" imgW="7820005" imgH="9496457" progId="Excel.Sheet.8">
                  <p:embed/>
                  <p:pic>
                    <p:nvPicPr>
                      <p:cNvPr id="0" name=""/>
                      <p:cNvPicPr/>
                      <p:nvPr/>
                    </p:nvPicPr>
                    <p:blipFill>
                      <a:blip r:embed="rId5"/>
                      <a:stretch>
                        <a:fillRect/>
                      </a:stretch>
                    </p:blipFill>
                    <p:spPr>
                      <a:xfrm>
                        <a:off x="1905000" y="97599"/>
                        <a:ext cx="5486401" cy="666280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4085055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28675" y="98425"/>
            <a:ext cx="7391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400" b="1" dirty="0">
                <a:solidFill>
                  <a:srgbClr val="FFC000"/>
                </a:solidFill>
              </a:rPr>
              <a:t>If the arrest is for one of the following, please use the corresponding TCA Code, in addition to the qualifying underlying offense.</a:t>
            </a:r>
            <a:endParaRPr lang="en-US" altLang="en-US" sz="2400" b="1" dirty="0"/>
          </a:p>
          <a:p>
            <a:pPr eaLnBrk="1" hangingPunct="1">
              <a:spcBef>
                <a:spcPct val="50000"/>
              </a:spcBef>
              <a:buClrTx/>
              <a:buSzTx/>
              <a:buFontTx/>
              <a:buNone/>
            </a:pPr>
            <a:r>
              <a:rPr lang="en-US" altLang="en-US" sz="2400" b="1" dirty="0">
                <a:solidFill>
                  <a:srgbClr val="FFFFFF"/>
                </a:solidFill>
              </a:rPr>
              <a:t>Criminal Responsibility  		39-11-402</a:t>
            </a:r>
          </a:p>
          <a:p>
            <a:pPr eaLnBrk="1" hangingPunct="1">
              <a:spcBef>
                <a:spcPct val="50000"/>
              </a:spcBef>
              <a:buClrTx/>
              <a:buSzTx/>
              <a:buFontTx/>
              <a:buNone/>
            </a:pPr>
            <a:r>
              <a:rPr lang="en-US" altLang="en-US" sz="2400" b="1" dirty="0">
                <a:solidFill>
                  <a:srgbClr val="FFFFFF"/>
                </a:solidFill>
              </a:rPr>
              <a:t>Facilitation				39-11-403</a:t>
            </a:r>
          </a:p>
          <a:p>
            <a:pPr eaLnBrk="1" hangingPunct="1">
              <a:spcBef>
                <a:spcPct val="50000"/>
              </a:spcBef>
              <a:buClrTx/>
              <a:buSzTx/>
              <a:buFontTx/>
              <a:buNone/>
            </a:pPr>
            <a:r>
              <a:rPr lang="en-US" altLang="en-US" sz="2400" b="1" dirty="0">
                <a:solidFill>
                  <a:srgbClr val="FFFFFF"/>
                </a:solidFill>
              </a:rPr>
              <a:t>Accessory After the Fact		39-11-411</a:t>
            </a:r>
          </a:p>
          <a:p>
            <a:pPr eaLnBrk="1" hangingPunct="1">
              <a:spcBef>
                <a:spcPct val="50000"/>
              </a:spcBef>
              <a:buClrTx/>
              <a:buSzTx/>
              <a:buFontTx/>
              <a:buNone/>
            </a:pPr>
            <a:r>
              <a:rPr lang="en-US" altLang="en-US" sz="2400" b="1" dirty="0">
                <a:solidFill>
                  <a:srgbClr val="FFFFFF"/>
                </a:solidFill>
              </a:rPr>
              <a:t>Attempted				39-12-101</a:t>
            </a:r>
          </a:p>
          <a:p>
            <a:pPr eaLnBrk="1" hangingPunct="1">
              <a:spcBef>
                <a:spcPct val="50000"/>
              </a:spcBef>
              <a:buClrTx/>
              <a:buSzTx/>
              <a:buFontTx/>
              <a:buNone/>
            </a:pPr>
            <a:r>
              <a:rPr lang="en-US" altLang="en-US" sz="2400" b="1" dirty="0">
                <a:solidFill>
                  <a:srgbClr val="FFFFFF"/>
                </a:solidFill>
              </a:rPr>
              <a:t>Solicitation				39-12-102</a:t>
            </a:r>
          </a:p>
          <a:p>
            <a:pPr eaLnBrk="1" hangingPunct="1">
              <a:spcBef>
                <a:spcPct val="50000"/>
              </a:spcBef>
              <a:buClrTx/>
              <a:buSzTx/>
              <a:buFontTx/>
              <a:buNone/>
            </a:pPr>
            <a:r>
              <a:rPr lang="en-US" altLang="en-US" sz="2400" b="1" dirty="0">
                <a:solidFill>
                  <a:srgbClr val="FFFFFF"/>
                </a:solidFill>
              </a:rPr>
              <a:t>Conspiracy 				39-12-103</a:t>
            </a:r>
          </a:p>
          <a:p>
            <a:pPr algn="ctr" eaLnBrk="1" hangingPunct="1">
              <a:spcBef>
                <a:spcPct val="50000"/>
              </a:spcBef>
              <a:buClrTx/>
              <a:buSzTx/>
              <a:buFontTx/>
              <a:buNone/>
            </a:pPr>
            <a:endParaRPr lang="en-US" altLang="en-US" sz="1600" dirty="0"/>
          </a:p>
          <a:p>
            <a:pPr algn="ctr" eaLnBrk="1" hangingPunct="1">
              <a:spcBef>
                <a:spcPct val="50000"/>
              </a:spcBef>
              <a:buClrTx/>
              <a:buSzTx/>
              <a:buFontTx/>
              <a:buNone/>
            </a:pPr>
            <a:r>
              <a:rPr lang="en-US" altLang="en-US" sz="2400" b="1" dirty="0">
                <a:solidFill>
                  <a:srgbClr val="FFC000"/>
                </a:solidFill>
              </a:rPr>
              <a:t>Example:  </a:t>
            </a:r>
          </a:p>
          <a:p>
            <a:pPr algn="ctr" eaLnBrk="1" hangingPunct="1">
              <a:spcBef>
                <a:spcPct val="50000"/>
              </a:spcBef>
              <a:buClrTx/>
              <a:buSzTx/>
              <a:buFontTx/>
              <a:buNone/>
            </a:pPr>
            <a:r>
              <a:rPr lang="en-US" altLang="en-US" sz="2400" b="1" dirty="0">
                <a:solidFill>
                  <a:srgbClr val="FFFFFF"/>
                </a:solidFill>
              </a:rPr>
              <a:t>Attempted Aggravated Assault  39-12-101 / 39-13-102</a:t>
            </a:r>
          </a:p>
        </p:txBody>
      </p:sp>
      <p:sp>
        <p:nvSpPr>
          <p:cNvPr id="29699" name="Text Box 3"/>
          <p:cNvSpPr txBox="1">
            <a:spLocks noChangeArrowheads="1"/>
          </p:cNvSpPr>
          <p:nvPr/>
        </p:nvSpPr>
        <p:spPr bwMode="auto">
          <a:xfrm>
            <a:off x="7620000" y="6172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a:p>
        </p:txBody>
      </p:sp>
      <p:pic>
        <p:nvPicPr>
          <p:cNvPr id="29700" name="Picture 4" descr="C:\Documents and Settings\dh06368\My Documents\My Pictures\TBI_S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019800"/>
            <a:ext cx="600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47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75593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sz="4400" b="1" dirty="0">
                <a:solidFill>
                  <a:srgbClr val="FFFF00"/>
                </a:solidFill>
                <a:effectLst>
                  <a:outerShdw blurRad="38100" dist="38100" dir="2700000" algn="tl">
                    <a:srgbClr val="000000">
                      <a:alpha val="43137"/>
                    </a:srgbClr>
                  </a:outerShdw>
                </a:effectLst>
              </a:rPr>
              <a:t>I have my kit…now what?!?!?!</a:t>
            </a:r>
          </a:p>
        </p:txBody>
      </p:sp>
      <p:pic>
        <p:nvPicPr>
          <p:cNvPr id="2" name="Picture 1"/>
          <p:cNvPicPr>
            <a:picLocks noChangeAspect="1"/>
          </p:cNvPicPr>
          <p:nvPr/>
        </p:nvPicPr>
        <p:blipFill>
          <a:blip r:embed="rId3"/>
          <a:stretch>
            <a:fillRect/>
          </a:stretch>
        </p:blipFill>
        <p:spPr>
          <a:xfrm>
            <a:off x="8229600" y="6034016"/>
            <a:ext cx="597460" cy="573074"/>
          </a:xfrm>
          <a:prstGeom prst="rect">
            <a:avLst/>
          </a:prstGeom>
        </p:spPr>
      </p:pic>
      <p:pic>
        <p:nvPicPr>
          <p:cNvPr id="5" name="Picture 2" descr="C:\Documents and Settings\serology\My Documents\My Pictures\arrestee whit envelope\arrestee whit envelope 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993913"/>
            <a:ext cx="6477000" cy="485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58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1829</Words>
  <Application>Microsoft Office PowerPoint</Application>
  <PresentationFormat>On-screen Show (4:3)</PresentationFormat>
  <Paragraphs>237</Paragraphs>
  <Slides>46</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Arial</vt:lpstr>
      <vt:lpstr>Arial Black</vt:lpstr>
      <vt:lpstr>Calibri</vt:lpstr>
      <vt:lpstr>Times New Roman</vt:lpstr>
      <vt:lpstr>Office Theme</vt:lpstr>
      <vt:lpstr>Worksheet</vt:lpstr>
      <vt:lpstr>PowerPoint Presentation</vt:lpstr>
      <vt:lpstr> In CODIS Terms </vt:lpstr>
      <vt:lpstr>PowerPoint Presentation</vt:lpstr>
      <vt:lpstr>PowerPoint Presentation</vt:lpstr>
      <vt:lpstr>How do I obtain Arrestee DNA Kits?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TBI CODIS  Contact Information</vt:lpstr>
    </vt:vector>
  </TitlesOfParts>
  <Company>Tennessee Bureau of Investigation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Hardy</dc:creator>
  <cp:lastModifiedBy>Andrea Parsons</cp:lastModifiedBy>
  <cp:revision>97</cp:revision>
  <dcterms:created xsi:type="dcterms:W3CDTF">2015-10-07T20:06:12Z</dcterms:created>
  <dcterms:modified xsi:type="dcterms:W3CDTF">2023-07-27T13:23:04Z</dcterms:modified>
</cp:coreProperties>
</file>