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4.xml" ContentType="application/vnd.openxmlformats-officedocument.presentationml.notesSlide+xml"/>
  <Override PartName="/ppt/comments/comment2.xml" ContentType="application/vnd.openxmlformats-officedocument.presentationml.comment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omments/comment3.xml" ContentType="application/vnd.openxmlformats-officedocument.presentationml.comments+xml"/>
  <Override PartName="/ppt/notesSlides/notesSlide10.xml" ContentType="application/vnd.openxmlformats-officedocument.presentationml.notesSlide+xml"/>
  <Override PartName="/ppt/comments/comment4.xml" ContentType="application/vnd.openxmlformats-officedocument.presentationml.comments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comments/comment5.xml" ContentType="application/vnd.openxmlformats-officedocument.presentationml.comments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comments/comment6.xml" ContentType="application/vnd.openxmlformats-officedocument.presentationml.comments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6"/>
  </p:notesMasterIdLst>
  <p:sldIdLst>
    <p:sldId id="344" r:id="rId2"/>
    <p:sldId id="347" r:id="rId3"/>
    <p:sldId id="349" r:id="rId4"/>
    <p:sldId id="390" r:id="rId5"/>
    <p:sldId id="447" r:id="rId6"/>
    <p:sldId id="448" r:id="rId7"/>
    <p:sldId id="350" r:id="rId8"/>
    <p:sldId id="352" r:id="rId9"/>
    <p:sldId id="353" r:id="rId10"/>
    <p:sldId id="354" r:id="rId11"/>
    <p:sldId id="355" r:id="rId12"/>
    <p:sldId id="356" r:id="rId13"/>
    <p:sldId id="357" r:id="rId14"/>
    <p:sldId id="446" r:id="rId15"/>
    <p:sldId id="359" r:id="rId16"/>
    <p:sldId id="360" r:id="rId17"/>
    <p:sldId id="362" r:id="rId18"/>
    <p:sldId id="453" r:id="rId19"/>
    <p:sldId id="452" r:id="rId20"/>
    <p:sldId id="363" r:id="rId21"/>
    <p:sldId id="364" r:id="rId22"/>
    <p:sldId id="365" r:id="rId23"/>
    <p:sldId id="366" r:id="rId24"/>
    <p:sldId id="438" r:id="rId25"/>
    <p:sldId id="439" r:id="rId26"/>
    <p:sldId id="373" r:id="rId27"/>
    <p:sldId id="374" r:id="rId28"/>
    <p:sldId id="455" r:id="rId29"/>
    <p:sldId id="454" r:id="rId30"/>
    <p:sldId id="376" r:id="rId31"/>
    <p:sldId id="378" r:id="rId32"/>
    <p:sldId id="379" r:id="rId33"/>
    <p:sldId id="381" r:id="rId34"/>
    <p:sldId id="441" r:id="rId35"/>
  </p:sldIdLst>
  <p:sldSz cx="9144000" cy="6858000" type="screen4x3"/>
  <p:notesSz cx="6858000" cy="9144000"/>
  <p:custDataLst>
    <p:tags r:id="rId37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essica Harris" initials="JH" lastIdx="10" clrIdx="0">
    <p:extLst>
      <p:ext uri="{19B8F6BF-5375-455C-9EA6-DF929625EA0E}">
        <p15:presenceInfo xmlns:p15="http://schemas.microsoft.com/office/powerpoint/2012/main" userId="S::DG12710@tn.gov::bc820e2b-73d4-471e-8007-ab1190d890b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F00"/>
    <a:srgbClr val="48705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465" autoAdjust="0"/>
    <p:restoredTop sz="69560" autoAdjust="0"/>
  </p:normalViewPr>
  <p:slideViewPr>
    <p:cSldViewPr>
      <p:cViewPr varScale="1">
        <p:scale>
          <a:sx n="50" d="100"/>
          <a:sy n="50" d="100"/>
        </p:scale>
        <p:origin x="1282" y="21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2" d="100"/>
          <a:sy n="52" d="100"/>
        </p:scale>
        <p:origin x="-2664" y="-8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gs" Target="tags/tag1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0-06-25T11:15:37.748" idx="1">
    <p:pos x="2281" y="2953"/>
    <p:text>Made red and bold</p:text>
    <p:extLst>
      <p:ext uri="{C676402C-5697-4E1C-873F-D02D1690AC5C}">
        <p15:threadingInfo xmlns:p15="http://schemas.microsoft.com/office/powerpoint/2012/main" timeZoneBias="300"/>
      </p:ext>
    </p:extLst>
  </p:cm>
  <p:cm authorId="1" dt="2020-06-25T11:17:17.732" idx="2">
    <p:pos x="2628" y="2434"/>
    <p:text>re-phrased</p:text>
    <p:extLst>
      <p:ext uri="{C676402C-5697-4E1C-873F-D02D1690AC5C}">
        <p15:threadingInfo xmlns:p15="http://schemas.microsoft.com/office/powerpoint/2012/main" timeZoneBias="300"/>
      </p:ext>
    </p:extLst>
  </p:cm>
</p:cmLst>
</file>

<file path=ppt/comments/comment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0-06-25T11:20:30.504" idx="3">
    <p:pos x="5160" y="795"/>
    <p:text>Seperated into two statements (easier to read and get points)</p:text>
    <p:extLst>
      <p:ext uri="{C676402C-5697-4E1C-873F-D02D1690AC5C}">
        <p15:threadingInfo xmlns:p15="http://schemas.microsoft.com/office/powerpoint/2012/main" timeZoneBias="300"/>
      </p:ext>
    </p:extLst>
  </p:cm>
  <p:cm authorId="1" dt="2020-06-25T11:23:16.632" idx="4">
    <p:pos x="2994" y="3148"/>
    <p:text>Seperated, made the second sentence a talking point</p:text>
    <p:extLst>
      <p:ext uri="{C676402C-5697-4E1C-873F-D02D1690AC5C}">
        <p15:threadingInfo xmlns:p15="http://schemas.microsoft.com/office/powerpoint/2012/main" timeZoneBias="300"/>
      </p:ext>
    </p:extLst>
  </p:cm>
</p:cmLst>
</file>

<file path=ppt/comments/comment3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0-06-25T11:32:50.464" idx="5">
    <p:pos x="5444" y="1817"/>
    <p:text>Made a sub bullet</p:text>
    <p:extLst>
      <p:ext uri="{C676402C-5697-4E1C-873F-D02D1690AC5C}">
        <p15:threadingInfo xmlns:p15="http://schemas.microsoft.com/office/powerpoint/2012/main" timeZoneBias="300"/>
      </p:ext>
    </p:extLst>
  </p:cm>
</p:cmLst>
</file>

<file path=ppt/comments/comment4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0-06-25T11:36:39.548" idx="6">
    <p:pos x="10" y="10"/>
    <p:text>made sub bullets</p:text>
    <p:extLst>
      <p:ext uri="{C676402C-5697-4E1C-873F-D02D1690AC5C}">
        <p15:threadingInfo xmlns:p15="http://schemas.microsoft.com/office/powerpoint/2012/main" timeZoneBias="300"/>
      </p:ext>
    </p:extLst>
  </p:cm>
</p:cmLst>
</file>

<file path=ppt/comments/comment5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0-06-25T14:17:14.485" idx="9">
    <p:pos x="10" y="10"/>
    <p:text>Reformated and rearranged this section</p:text>
    <p:extLst>
      <p:ext uri="{C676402C-5697-4E1C-873F-D02D1690AC5C}">
        <p15:threadingInfo xmlns:p15="http://schemas.microsoft.com/office/powerpoint/2012/main" timeZoneBias="300"/>
      </p:ext>
    </p:extLst>
  </p:cm>
</p:cmLst>
</file>

<file path=ppt/comments/comment6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0-06-25T14:16:58.172" idx="8">
    <p:pos x="1931" y="3651"/>
    <p:text/>
    <p:extLst>
      <p:ext uri="{C676402C-5697-4E1C-873F-D02D1690AC5C}">
        <p15:threadingInfo xmlns:p15="http://schemas.microsoft.com/office/powerpoint/2012/main" timeZoneBias="300"/>
      </p:ext>
    </p:extLst>
  </p:cm>
  <p:cm authorId="1" dt="2020-06-25T14:17:43.390" idx="10">
    <p:pos x="1931" y="3747"/>
    <p:text>removed slide</p:text>
    <p:extLst>
      <p:ext uri="{C676402C-5697-4E1C-873F-D02D1690AC5C}">
        <p15:threadingInfo xmlns:p15="http://schemas.microsoft.com/office/powerpoint/2012/main" timeZoneBias="300">
          <p15:parentCm authorId="1" idx="8"/>
        </p15:threadingInfo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38A0E6-963E-467C-AD1F-3AA9D544F01F}" type="datetimeFigureOut">
              <a:rPr lang="en-US" smtClean="0"/>
              <a:t>7/23/2020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AD9D72-ADC0-4EEC-9D24-88B334D1CA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69177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C997EF-A0F6-44A5-B6E0-D775289EBCE7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112668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C997EF-A0F6-44A5-B6E0-D775289EBCE7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710990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C997EF-A0F6-44A5-B6E0-D775289EBCE7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213293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C997EF-A0F6-44A5-B6E0-D775289EBCE7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096375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C997EF-A0F6-44A5-B6E0-D775289EBCE7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70461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*  </a:t>
            </a:r>
            <a:r>
              <a:rPr lang="en-US" dirty="0" err="1"/>
              <a:t>Out-of</a:t>
            </a:r>
            <a:r>
              <a:rPr lang="en-US" baseline="0" dirty="0"/>
              <a:t> State vending—emphasize to call the clerk line and be prepared to email </a:t>
            </a:r>
            <a:r>
              <a:rPr lang="en-US" baseline="0"/>
              <a:t>and application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AD9D72-ADC0-4EEC-9D24-88B334D1CA41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47098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C997EF-A0F6-44A5-B6E0-D775289EBCE7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186117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C997EF-A0F6-44A5-B6E0-D775289EBCE7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07776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C997EF-A0F6-44A5-B6E0-D775289EBCE7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063519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AD9D72-ADC0-4EEC-9D24-88B334D1CA41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25325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AD9D72-ADC0-4EEC-9D24-88B334D1CA41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60915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C997EF-A0F6-44A5-B6E0-D775289EBCE7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86755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C997EF-A0F6-44A5-B6E0-D775289EBCE7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18175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C997EF-A0F6-44A5-B6E0-D775289EBCE7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367858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C997EF-A0F6-44A5-B6E0-D775289EBCE7}" type="slidenum">
              <a:rPr lang="en-US" smtClean="0"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474985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C997EF-A0F6-44A5-B6E0-D775289EBCE7}" type="slidenum">
              <a:rPr lang="en-US" smtClean="0"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650400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C997EF-A0F6-44A5-B6E0-D775289EBCE7}" type="slidenum">
              <a:rPr lang="en-US" smtClean="0"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231615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C997EF-A0F6-44A5-B6E0-D775289EBCE7}" type="slidenum">
              <a:rPr lang="en-US" smtClean="0"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95911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C997EF-A0F6-44A5-B6E0-D775289EBCE7}" type="slidenum">
              <a:rPr lang="en-US" smtClean="0"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39440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C997EF-A0F6-44A5-B6E0-D775289EBCE7}" type="slidenum">
              <a:rPr lang="en-US" smtClean="0"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489052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C997EF-A0F6-44A5-B6E0-D775289EBCE7}" type="slidenum">
              <a:rPr lang="en-US" smtClean="0"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818526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C997EF-A0F6-44A5-B6E0-D775289EBCE7}" type="slidenum">
              <a:rPr lang="en-US" smtClean="0"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6537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Aft>
                <a:spcPts val="2355"/>
              </a:spcAft>
              <a:buClr>
                <a:schemeClr val="accent2">
                  <a:lumMod val="50000"/>
                </a:schemeClr>
              </a:buClr>
            </a:pPr>
            <a:r>
              <a:rPr lang="en-US" dirty="0">
                <a:ea typeface="Tahoma" panose="020B0604030504040204" pitchFamily="34" charset="0"/>
                <a:cs typeface="Tahoma" panose="020B0604030504040204" pitchFamily="34" charset="0"/>
              </a:rPr>
              <a:t>Two taxes: State and City tax</a:t>
            </a:r>
          </a:p>
          <a:p>
            <a:pPr>
              <a:spcAft>
                <a:spcPts val="2355"/>
              </a:spcAft>
              <a:buClr>
                <a:schemeClr val="accent2">
                  <a:lumMod val="50000"/>
                </a:schemeClr>
              </a:buClr>
            </a:pPr>
            <a:r>
              <a:rPr lang="en-US" dirty="0">
                <a:ea typeface="Tahoma" panose="020B0604030504040204" pitchFamily="34" charset="0"/>
                <a:cs typeface="Tahoma" panose="020B0604030504040204" pitchFamily="34" charset="0"/>
              </a:rPr>
              <a:t>Not imposed for cities unless locally adopted</a:t>
            </a:r>
          </a:p>
          <a:p>
            <a:pPr>
              <a:spcAft>
                <a:spcPts val="2355"/>
              </a:spcAft>
              <a:buClr>
                <a:schemeClr val="accent2">
                  <a:lumMod val="50000"/>
                </a:schemeClr>
              </a:buClr>
            </a:pPr>
            <a:r>
              <a:rPr lang="en-US" dirty="0"/>
              <a:t>Department of Revenue distributes tax back to local governments – about 60 cents of every dollar collected goes to cities and counties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C997EF-A0F6-44A5-B6E0-D775289EBCE7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652929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C997EF-A0F6-44A5-B6E0-D775289EBCE7}" type="slidenum">
              <a:rPr lang="en-US" smtClean="0"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586953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C997EF-A0F6-44A5-B6E0-D775289EBCE7}" type="slidenum">
              <a:rPr lang="en-US" smtClean="0"/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379072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C997EF-A0F6-44A5-B6E0-D775289EBCE7}" type="slidenum">
              <a:rPr lang="en-US" smtClean="0"/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5536284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C997EF-A0F6-44A5-B6E0-D775289EBCE7}" type="slidenum">
              <a:rPr lang="en-US" smtClean="0"/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663490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C997EF-A0F6-44A5-B6E0-D775289EBCE7}" type="slidenum">
              <a:rPr lang="en-US" smtClean="0"/>
              <a:t>34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75191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For the exception,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is considered to have a location in the jurisdiction where the commissary is located.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C997EF-A0F6-44A5-B6E0-D775289EBCE7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305913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C997EF-A0F6-44A5-B6E0-D775289EBCE7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37197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Aft>
                <a:spcPts val="2355"/>
              </a:spcAft>
              <a:buClr>
                <a:schemeClr val="accent2">
                  <a:lumMod val="50000"/>
                </a:schemeClr>
              </a:buClr>
            </a:pPr>
            <a:r>
              <a:rPr lang="en-US" dirty="0">
                <a:ea typeface="Tahoma" panose="020B0604030504040204" pitchFamily="34" charset="0"/>
                <a:cs typeface="Tahoma" panose="020B0604030504040204" pitchFamily="34" charset="0"/>
              </a:rPr>
              <a:t>Two taxes: State and City tax</a:t>
            </a:r>
          </a:p>
          <a:p>
            <a:pPr>
              <a:spcAft>
                <a:spcPts val="2355"/>
              </a:spcAft>
              <a:buClr>
                <a:schemeClr val="accent2">
                  <a:lumMod val="50000"/>
                </a:schemeClr>
              </a:buClr>
            </a:pPr>
            <a:r>
              <a:rPr lang="en-US" dirty="0">
                <a:ea typeface="Tahoma" panose="020B0604030504040204" pitchFamily="34" charset="0"/>
                <a:cs typeface="Tahoma" panose="020B0604030504040204" pitchFamily="34" charset="0"/>
              </a:rPr>
              <a:t>Not imposed for cities unless locally adopted</a:t>
            </a:r>
          </a:p>
          <a:p>
            <a:pPr>
              <a:spcAft>
                <a:spcPts val="2355"/>
              </a:spcAft>
              <a:buClr>
                <a:schemeClr val="accent2">
                  <a:lumMod val="50000"/>
                </a:schemeClr>
              </a:buClr>
            </a:pPr>
            <a:r>
              <a:rPr lang="en-US" dirty="0"/>
              <a:t>Department of Revenue distributes tax back to local governments – about 60 cents of every dollar collected goes to cities and counties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C997EF-A0F6-44A5-B6E0-D775289EBCE7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843224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C997EF-A0F6-44A5-B6E0-D775289EBCE7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460886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C997EF-A0F6-44A5-B6E0-D775289EBCE7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473776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C997EF-A0F6-44A5-B6E0-D775289EBCE7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93869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2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2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2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2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2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Stand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3886200"/>
            <a:ext cx="9144000" cy="2514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4038603"/>
            <a:ext cx="8839200" cy="1422399"/>
          </a:xfrm>
        </p:spPr>
        <p:txBody>
          <a:bodyPr>
            <a:normAutofit/>
          </a:bodyPr>
          <a:lstStyle>
            <a:lvl1pPr algn="ctr">
              <a:defRPr sz="4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ermianSlabSerifTypeface" pitchFamily="50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13"/>
          <p:cNvSpPr>
            <a:spLocks noGrp="1"/>
          </p:cNvSpPr>
          <p:nvPr>
            <p:ph type="body" sz="quarter" idx="12" hasCustomPrompt="1"/>
          </p:nvPr>
        </p:nvSpPr>
        <p:spPr>
          <a:xfrm>
            <a:off x="152400" y="5461001"/>
            <a:ext cx="8839200" cy="812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8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ermianSlabSerifTypeface" pitchFamily="50" charset="0"/>
              </a:defRPr>
            </a:lvl1pPr>
          </a:lstStyle>
          <a:p>
            <a:pPr lvl="0"/>
            <a:r>
              <a:rPr lang="en-US" dirty="0"/>
              <a:t>Sub-Title</a:t>
            </a:r>
          </a:p>
        </p:txBody>
      </p:sp>
      <p:sp>
        <p:nvSpPr>
          <p:cNvPr id="8" name="Text Placeholder 11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400800"/>
            <a:ext cx="9144000" cy="4572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100" baseline="0">
                <a:solidFill>
                  <a:schemeClr val="accent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Name, Position | Date</a:t>
            </a: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7400" y="1143000"/>
            <a:ext cx="5029200" cy="274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74236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ody -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77801"/>
            <a:ext cx="9144000" cy="812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77803"/>
            <a:ext cx="8839200" cy="825500"/>
          </a:xfrm>
        </p:spPr>
        <p:txBody>
          <a:bodyPr>
            <a:noAutofit/>
          </a:bodyPr>
          <a:lstStyle>
            <a:lvl1pPr algn="l">
              <a:defRPr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ermianSlabSerifTypeface" pitchFamily="50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93804"/>
            <a:ext cx="8763000" cy="4958462"/>
          </a:xfrm>
        </p:spPr>
        <p:txBody>
          <a:bodyPr>
            <a:normAutofit/>
          </a:bodyPr>
          <a:lstStyle>
            <a:lvl1pPr>
              <a:buClr>
                <a:schemeClr val="accent5">
                  <a:lumMod val="60000"/>
                  <a:lumOff val="40000"/>
                </a:schemeClr>
              </a:buClr>
              <a:defRPr sz="2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buClr>
                <a:schemeClr val="accent5">
                  <a:lumMod val="60000"/>
                  <a:lumOff val="40000"/>
                </a:schemeClr>
              </a:buClr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buClr>
                <a:schemeClr val="accent5">
                  <a:lumMod val="60000"/>
                  <a:lumOff val="40000"/>
                </a:schemeClr>
              </a:buClr>
              <a:defRPr sz="1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buClr>
                <a:schemeClr val="accent5">
                  <a:lumMod val="60000"/>
                  <a:lumOff val="40000"/>
                </a:schemeClr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buClr>
                <a:schemeClr val="accent5">
                  <a:lumMod val="60000"/>
                  <a:lumOff val="40000"/>
                </a:schemeClr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0" y="990602"/>
            <a:ext cx="9144000" cy="889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 userDrawn="1"/>
        </p:nvSpPr>
        <p:spPr>
          <a:xfrm>
            <a:off x="0" y="6152266"/>
            <a:ext cx="9144000" cy="70573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75400"/>
            <a:ext cx="2895600" cy="365125"/>
          </a:xfrm>
        </p:spPr>
        <p:txBody>
          <a:bodyPr anchor="b"/>
          <a:lstStyle>
            <a:lvl1pPr>
              <a:defRPr sz="100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58000" y="6375400"/>
            <a:ext cx="2133600" cy="365125"/>
          </a:xfrm>
          <a:prstGeom prst="rect">
            <a:avLst/>
          </a:prstGeom>
        </p:spPr>
        <p:txBody>
          <a:bodyPr anchor="b"/>
          <a:lstStyle>
            <a:lvl1pPr>
              <a:defRPr sz="100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5C76A076-0EB6-4ACF-BC93-AE169B35ECF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39372"/>
            <a:ext cx="1341120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31398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ody - Ta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77801"/>
            <a:ext cx="9144000" cy="812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77803"/>
            <a:ext cx="8839200" cy="825500"/>
          </a:xfrm>
        </p:spPr>
        <p:txBody>
          <a:bodyPr>
            <a:noAutofit/>
          </a:bodyPr>
          <a:lstStyle>
            <a:lvl1pPr algn="l">
              <a:defRPr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ermianSlabSerifTypeface" pitchFamily="50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93800"/>
            <a:ext cx="8763000" cy="4958465"/>
          </a:xfrm>
        </p:spPr>
        <p:txBody>
          <a:bodyPr>
            <a:normAutofit/>
          </a:bodyPr>
          <a:lstStyle>
            <a:lvl1pPr>
              <a:buClr>
                <a:schemeClr val="accent6"/>
              </a:buClr>
              <a:defRPr sz="2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buClr>
                <a:schemeClr val="accent6"/>
              </a:buClr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buClr>
                <a:schemeClr val="accent6"/>
              </a:buClr>
              <a:defRPr sz="1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buClr>
                <a:schemeClr val="accent6"/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buClr>
                <a:schemeClr val="accent6"/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0" y="990602"/>
            <a:ext cx="9144000" cy="889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 userDrawn="1"/>
        </p:nvSpPr>
        <p:spPr>
          <a:xfrm>
            <a:off x="0" y="6152266"/>
            <a:ext cx="9144000" cy="70573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75400"/>
            <a:ext cx="2895600" cy="365125"/>
          </a:xfrm>
        </p:spPr>
        <p:txBody>
          <a:bodyPr anchor="b"/>
          <a:lstStyle>
            <a:lvl1pPr>
              <a:defRPr sz="100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58000" y="6375400"/>
            <a:ext cx="2133600" cy="365125"/>
          </a:xfrm>
          <a:prstGeom prst="rect">
            <a:avLst/>
          </a:prstGeom>
        </p:spPr>
        <p:txBody>
          <a:bodyPr anchor="b"/>
          <a:lstStyle>
            <a:lvl1pPr>
              <a:defRPr sz="100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5C76A076-0EB6-4ACF-BC93-AE169B35ECF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39372"/>
            <a:ext cx="1341120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81855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uble-Column 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77801"/>
            <a:ext cx="9144000" cy="812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77803"/>
            <a:ext cx="8839200" cy="825500"/>
          </a:xfrm>
        </p:spPr>
        <p:txBody>
          <a:bodyPr>
            <a:noAutofit/>
          </a:bodyPr>
          <a:lstStyle>
            <a:lvl1pPr algn="l">
              <a:defRPr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ermianSlabSerifTypeface" pitchFamily="50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93804"/>
            <a:ext cx="4191000" cy="4958462"/>
          </a:xfrm>
        </p:spPr>
        <p:txBody>
          <a:bodyPr>
            <a:normAutofit/>
          </a:bodyPr>
          <a:lstStyle>
            <a:lvl1pPr>
              <a:buClr>
                <a:srgbClr val="FF0F00"/>
              </a:buClr>
              <a:defRPr sz="2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buClr>
                <a:srgbClr val="FF0F00"/>
              </a:buClr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buClr>
                <a:srgbClr val="FF0F00"/>
              </a:buClr>
              <a:defRPr sz="1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buClr>
                <a:srgbClr val="FF0F00"/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buClr>
                <a:srgbClr val="FF0F00"/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idx="13"/>
          </p:nvPr>
        </p:nvSpPr>
        <p:spPr>
          <a:xfrm>
            <a:off x="4724400" y="1193804"/>
            <a:ext cx="4191000" cy="4958462"/>
          </a:xfrm>
        </p:spPr>
        <p:txBody>
          <a:bodyPr>
            <a:normAutofit/>
          </a:bodyPr>
          <a:lstStyle>
            <a:lvl1pPr>
              <a:buClr>
                <a:srgbClr val="FF0000"/>
              </a:buClr>
              <a:defRPr sz="2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buClr>
                <a:srgbClr val="FF0000"/>
              </a:buClr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buClr>
                <a:srgbClr val="FF0000"/>
              </a:buClr>
              <a:defRPr sz="1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buClr>
                <a:srgbClr val="FF0000"/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buClr>
                <a:srgbClr val="FF0000"/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Rectangle 10"/>
          <p:cNvSpPr/>
          <p:nvPr userDrawn="1"/>
        </p:nvSpPr>
        <p:spPr>
          <a:xfrm>
            <a:off x="0" y="6152266"/>
            <a:ext cx="9144000" cy="70573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75400"/>
            <a:ext cx="2895600" cy="365125"/>
          </a:xfrm>
        </p:spPr>
        <p:txBody>
          <a:bodyPr anchor="b"/>
          <a:lstStyle>
            <a:lvl1pPr>
              <a:defRPr sz="100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58000" y="6375400"/>
            <a:ext cx="2133600" cy="365125"/>
          </a:xfrm>
          <a:prstGeom prst="rect">
            <a:avLst/>
          </a:prstGeom>
        </p:spPr>
        <p:txBody>
          <a:bodyPr anchor="b"/>
          <a:lstStyle>
            <a:lvl1pPr>
              <a:defRPr sz="100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5C76A076-0EB6-4ACF-BC93-AE169B35ECF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39372"/>
            <a:ext cx="1341120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45693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4445570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-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629934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- Orang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6299341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- YellowGreen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0067829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- Gray"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6299341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2972DA-8FD2-4458-AD13-5232D73D121F}" type="datetimeFigureOut">
              <a:rPr lang="en-US"/>
              <a:pPr>
                <a:defRPr/>
              </a:pPr>
              <a:t>7/23/2020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48FBE7-6A6C-4B08-B7F0-21ABFEBD7E0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8035422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BCEBCF-7B19-44A0-878E-23377DAE16C3}" type="datetimeFigureOut">
              <a:rPr lang="en-US"/>
              <a:pPr>
                <a:defRPr/>
              </a:pPr>
              <a:t>7/23/2020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9F699D-F1EA-483E-8111-2C48EEB611C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477595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4572000" y="0"/>
            <a:ext cx="4572000" cy="685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381000" y="2209801"/>
            <a:ext cx="3962400" cy="2235200"/>
          </a:xfrm>
        </p:spPr>
        <p:txBody>
          <a:bodyPr>
            <a:noAutofit/>
          </a:bodyPr>
          <a:lstStyle>
            <a:lvl1pPr marL="0" indent="0" algn="l">
              <a:defRPr sz="3600">
                <a:effectLst/>
                <a:latin typeface="PermianSlabSerifTypeface" pitchFamily="50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1" hasCustomPrompt="1"/>
          </p:nvPr>
        </p:nvSpPr>
        <p:spPr>
          <a:xfrm>
            <a:off x="381000" y="5562600"/>
            <a:ext cx="4038600" cy="1117600"/>
          </a:xfrm>
        </p:spPr>
        <p:txBody>
          <a:bodyPr anchor="b">
            <a:normAutofit/>
          </a:bodyPr>
          <a:lstStyle>
            <a:lvl1pPr marL="0" indent="0">
              <a:buNone/>
              <a:defRPr sz="1100">
                <a:solidFill>
                  <a:schemeClr val="accent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Name, Position</a:t>
            </a:r>
          </a:p>
          <a:p>
            <a:pPr lvl="0"/>
            <a:r>
              <a:rPr lang="en-US" dirty="0"/>
              <a:t>Date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2" hasCustomPrompt="1"/>
          </p:nvPr>
        </p:nvSpPr>
        <p:spPr>
          <a:xfrm>
            <a:off x="381000" y="4445001"/>
            <a:ext cx="3962400" cy="812800"/>
          </a:xfrm>
        </p:spPr>
        <p:txBody>
          <a:bodyPr>
            <a:normAutofit/>
          </a:bodyPr>
          <a:lstStyle>
            <a:lvl1pPr marL="0" indent="0">
              <a:buNone/>
              <a:defRPr sz="2800">
                <a:solidFill>
                  <a:schemeClr val="accent5"/>
                </a:solidFill>
                <a:latin typeface="PermianSlabSerifTypeface" pitchFamily="50" charset="0"/>
              </a:defRPr>
            </a:lvl1pPr>
          </a:lstStyle>
          <a:p>
            <a:pPr lvl="0"/>
            <a:r>
              <a:rPr lang="en-US" dirty="0"/>
              <a:t>Sub-Title</a:t>
            </a: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040" y="304800"/>
            <a:ext cx="2346960" cy="1280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597676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43000"/>
            <a:ext cx="7772400" cy="1470025"/>
          </a:xfrm>
        </p:spPr>
        <p:txBody>
          <a:bodyPr>
            <a:noAutofit/>
          </a:bodyPr>
          <a:lstStyle>
            <a:lvl1pPr>
              <a:defRPr sz="4800" b="1" cap="small" baseline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B778467-D1DF-41D5-AB0A-8A14ADA93265}" type="datetimeFigureOut">
              <a:rPr lang="en-US" smtClean="0"/>
              <a:t>7/23/2020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20EA4-87C2-4BDE-BECD-9F6A08E5BEC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0" y="5109514"/>
            <a:ext cx="9144000" cy="174848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Picture 3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979" b="100000" l="0" r="98075">
                        <a14:backgroundMark x1="73354" y1="83404" x2="73354" y2="83404"/>
                        <a14:backgroundMark x1="51064" y1="98298" x2="51064" y2="98298"/>
                        <a14:backgroundMark x1="70111" y1="83617" x2="70111" y2="83617"/>
                        <a14:backgroundMark x1="69200" y1="82766" x2="69200" y2="82766"/>
                        <a14:backgroundMark x1="95643" y1="55532" x2="95643" y2="5553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6414"/>
          <a:stretch/>
        </p:blipFill>
        <p:spPr bwMode="auto">
          <a:xfrm flipH="1">
            <a:off x="3581400" y="4648200"/>
            <a:ext cx="5562600" cy="2266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8"/>
          <p:cNvSpPr/>
          <p:nvPr userDrawn="1"/>
        </p:nvSpPr>
        <p:spPr>
          <a:xfrm>
            <a:off x="5029200" y="4905764"/>
            <a:ext cx="3581400" cy="195223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5334" y="5121988"/>
            <a:ext cx="2857029" cy="1558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770465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43000"/>
            <a:ext cx="7772400" cy="1470025"/>
          </a:xfrm>
        </p:spPr>
        <p:txBody>
          <a:bodyPr>
            <a:noAutofit/>
          </a:bodyPr>
          <a:lstStyle>
            <a:lvl1pPr>
              <a:defRPr sz="4800" b="1" cap="small" baseline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B778467-D1DF-41D5-AB0A-8A14ADA93265}" type="datetimeFigureOut">
              <a:rPr lang="en-US" smtClean="0"/>
              <a:t>7/23/2020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20EA4-87C2-4BDE-BECD-9F6A08E5BEC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0" y="5109514"/>
            <a:ext cx="9144000" cy="174848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Picture 3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979" b="100000" l="0" r="98075">
                        <a14:backgroundMark x1="73354" y1="83404" x2="73354" y2="83404"/>
                        <a14:backgroundMark x1="51064" y1="98298" x2="51064" y2="98298"/>
                        <a14:backgroundMark x1="70111" y1="83617" x2="70111" y2="83617"/>
                        <a14:backgroundMark x1="69200" y1="82766" x2="69200" y2="82766"/>
                        <a14:backgroundMark x1="95643" y1="55532" x2="95643" y2="5553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6414"/>
          <a:stretch/>
        </p:blipFill>
        <p:spPr bwMode="auto">
          <a:xfrm flipH="1">
            <a:off x="3581400" y="4648200"/>
            <a:ext cx="5562600" cy="2266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8"/>
          <p:cNvSpPr/>
          <p:nvPr userDrawn="1"/>
        </p:nvSpPr>
        <p:spPr>
          <a:xfrm>
            <a:off x="5029200" y="4905764"/>
            <a:ext cx="3581400" cy="195223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5334" y="5121988"/>
            <a:ext cx="2857029" cy="1558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770465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43000"/>
            <a:ext cx="7772400" cy="1470025"/>
          </a:xfrm>
        </p:spPr>
        <p:txBody>
          <a:bodyPr>
            <a:noAutofit/>
          </a:bodyPr>
          <a:lstStyle>
            <a:lvl1pPr>
              <a:defRPr sz="4800" b="1" cap="small" baseline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B778467-D1DF-41D5-AB0A-8A14ADA93265}" type="datetimeFigureOut">
              <a:rPr lang="en-US" smtClean="0"/>
              <a:t>7/23/2020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20EA4-87C2-4BDE-BECD-9F6A08E5BEC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0" y="5109514"/>
            <a:ext cx="9144000" cy="174848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Picture 3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979" b="100000" l="0" r="98075">
                        <a14:backgroundMark x1="73354" y1="83404" x2="73354" y2="83404"/>
                        <a14:backgroundMark x1="51064" y1="98298" x2="51064" y2="98298"/>
                        <a14:backgroundMark x1="70111" y1="83617" x2="70111" y2="83617"/>
                        <a14:backgroundMark x1="69200" y1="82766" x2="69200" y2="82766"/>
                        <a14:backgroundMark x1="95643" y1="55532" x2="95643" y2="5553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6414"/>
          <a:stretch/>
        </p:blipFill>
        <p:spPr bwMode="auto">
          <a:xfrm flipH="1">
            <a:off x="3581400" y="4648200"/>
            <a:ext cx="5562600" cy="2266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8"/>
          <p:cNvSpPr/>
          <p:nvPr userDrawn="1"/>
        </p:nvSpPr>
        <p:spPr>
          <a:xfrm>
            <a:off x="5029200" y="4905764"/>
            <a:ext cx="3581400" cy="195223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5334" y="5121988"/>
            <a:ext cx="2857029" cy="1558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770465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43000"/>
            <a:ext cx="7772400" cy="1470025"/>
          </a:xfrm>
        </p:spPr>
        <p:txBody>
          <a:bodyPr>
            <a:noAutofit/>
          </a:bodyPr>
          <a:lstStyle>
            <a:lvl1pPr>
              <a:defRPr sz="4800" b="1" cap="small" baseline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B778467-D1DF-41D5-AB0A-8A14ADA93265}" type="datetimeFigureOut">
              <a:rPr lang="en-US" smtClean="0"/>
              <a:t>7/23/2020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20EA4-87C2-4BDE-BECD-9F6A08E5BEC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0" y="5109514"/>
            <a:ext cx="9144000" cy="174848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Picture 3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979" b="100000" l="0" r="98075">
                        <a14:backgroundMark x1="73354" y1="83404" x2="73354" y2="83404"/>
                        <a14:backgroundMark x1="51064" y1="98298" x2="51064" y2="98298"/>
                        <a14:backgroundMark x1="70111" y1="83617" x2="70111" y2="83617"/>
                        <a14:backgroundMark x1="69200" y1="82766" x2="69200" y2="82766"/>
                        <a14:backgroundMark x1="95643" y1="55532" x2="95643" y2="5553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6414"/>
          <a:stretch/>
        </p:blipFill>
        <p:spPr bwMode="auto">
          <a:xfrm flipH="1">
            <a:off x="3581400" y="4648200"/>
            <a:ext cx="5562600" cy="2266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8"/>
          <p:cNvSpPr/>
          <p:nvPr userDrawn="1"/>
        </p:nvSpPr>
        <p:spPr>
          <a:xfrm>
            <a:off x="5029200" y="4905764"/>
            <a:ext cx="3581400" cy="195223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5334" y="5121988"/>
            <a:ext cx="2857029" cy="1558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770465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43000"/>
            <a:ext cx="7772400" cy="1470025"/>
          </a:xfrm>
        </p:spPr>
        <p:txBody>
          <a:bodyPr>
            <a:noAutofit/>
          </a:bodyPr>
          <a:lstStyle>
            <a:lvl1pPr>
              <a:defRPr sz="4800" b="1" cap="small" baseline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B778467-D1DF-41D5-AB0A-8A14ADA93265}" type="datetimeFigureOut">
              <a:rPr lang="en-US" smtClean="0"/>
              <a:t>7/23/2020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20EA4-87C2-4BDE-BECD-9F6A08E5BEC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0" y="5109514"/>
            <a:ext cx="9144000" cy="174848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Picture 3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979" b="100000" l="0" r="98075">
                        <a14:backgroundMark x1="73354" y1="83404" x2="73354" y2="83404"/>
                        <a14:backgroundMark x1="51064" y1="98298" x2="51064" y2="98298"/>
                        <a14:backgroundMark x1="70111" y1="83617" x2="70111" y2="83617"/>
                        <a14:backgroundMark x1="69200" y1="82766" x2="69200" y2="82766"/>
                        <a14:backgroundMark x1="95643" y1="55532" x2="95643" y2="5553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6414"/>
          <a:stretch/>
        </p:blipFill>
        <p:spPr bwMode="auto">
          <a:xfrm flipH="1">
            <a:off x="3581400" y="4648200"/>
            <a:ext cx="5562600" cy="2266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8"/>
          <p:cNvSpPr/>
          <p:nvPr userDrawn="1"/>
        </p:nvSpPr>
        <p:spPr>
          <a:xfrm>
            <a:off x="5029200" y="4905764"/>
            <a:ext cx="3581400" cy="195223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5334" y="5121988"/>
            <a:ext cx="2857029" cy="1558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770465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43000"/>
            <a:ext cx="7772400" cy="1470025"/>
          </a:xfrm>
        </p:spPr>
        <p:txBody>
          <a:bodyPr>
            <a:noAutofit/>
          </a:bodyPr>
          <a:lstStyle>
            <a:lvl1pPr>
              <a:defRPr sz="4800" b="1" cap="small" baseline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B778467-D1DF-41D5-AB0A-8A14ADA93265}" type="datetimeFigureOut">
              <a:rPr lang="en-US" smtClean="0"/>
              <a:t>7/23/2020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20EA4-87C2-4BDE-BECD-9F6A08E5BEC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0" y="5109514"/>
            <a:ext cx="9144000" cy="174848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Picture 3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979" b="100000" l="0" r="98075">
                        <a14:backgroundMark x1="73354" y1="83404" x2="73354" y2="83404"/>
                        <a14:backgroundMark x1="51064" y1="98298" x2="51064" y2="98298"/>
                        <a14:backgroundMark x1="70111" y1="83617" x2="70111" y2="83617"/>
                        <a14:backgroundMark x1="69200" y1="82766" x2="69200" y2="82766"/>
                        <a14:backgroundMark x1="95643" y1="55532" x2="95643" y2="5553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6414"/>
          <a:stretch/>
        </p:blipFill>
        <p:spPr bwMode="auto">
          <a:xfrm flipH="1">
            <a:off x="3581400" y="4648200"/>
            <a:ext cx="5562600" cy="2266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8"/>
          <p:cNvSpPr/>
          <p:nvPr userDrawn="1"/>
        </p:nvSpPr>
        <p:spPr>
          <a:xfrm>
            <a:off x="5029200" y="4905764"/>
            <a:ext cx="3581400" cy="195223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5334" y="5121988"/>
            <a:ext cx="2857029" cy="1558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25638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-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2590800" y="3874770"/>
            <a:ext cx="6553200" cy="22402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67000" y="3962400"/>
            <a:ext cx="6324600" cy="2057400"/>
          </a:xfrm>
        </p:spPr>
        <p:txBody>
          <a:bodyPr/>
          <a:lstStyle>
            <a:lvl1pPr algn="r">
              <a:defRPr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ermianSlabSerifTypeface" pitchFamily="50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09" t="13397" r="9549" b="13397"/>
          <a:stretch/>
        </p:blipFill>
        <p:spPr>
          <a:xfrm>
            <a:off x="152400" y="3766736"/>
            <a:ext cx="2514600" cy="24563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548909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ody - TN M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77801"/>
            <a:ext cx="9144000" cy="812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77803"/>
            <a:ext cx="8839200" cy="825500"/>
          </a:xfrm>
        </p:spPr>
        <p:txBody>
          <a:bodyPr>
            <a:noAutofit/>
          </a:bodyPr>
          <a:lstStyle>
            <a:lvl1pPr algn="l">
              <a:defRPr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ermianSlabSerifTypeface" pitchFamily="50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143000"/>
            <a:ext cx="8839200" cy="5562600"/>
          </a:xfrm>
        </p:spPr>
        <p:txBody>
          <a:bodyPr>
            <a:normAutofit/>
          </a:bodyPr>
          <a:lstStyle>
            <a:lvl1pPr>
              <a:buClr>
                <a:schemeClr val="bg2"/>
              </a:buClr>
              <a:defRPr sz="2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buClr>
                <a:schemeClr val="bg2"/>
              </a:buClr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buClr>
                <a:schemeClr val="bg2"/>
              </a:buClr>
              <a:defRPr sz="1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buClr>
                <a:schemeClr val="bg2"/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buClr>
                <a:schemeClr val="bg2"/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5800" y="6019800"/>
            <a:ext cx="866774" cy="866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99786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77801"/>
            <a:ext cx="9144000" cy="812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77803"/>
            <a:ext cx="8839200" cy="825500"/>
          </a:xfrm>
        </p:spPr>
        <p:txBody>
          <a:bodyPr>
            <a:noAutofit/>
          </a:bodyPr>
          <a:lstStyle>
            <a:lvl1pPr algn="l">
              <a:defRPr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ermianSlabSerifTypeface" pitchFamily="50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93804"/>
            <a:ext cx="8763000" cy="4958462"/>
          </a:xfrm>
        </p:spPr>
        <p:txBody>
          <a:bodyPr>
            <a:normAutofit/>
          </a:bodyPr>
          <a:lstStyle>
            <a:lvl1pPr>
              <a:buClr>
                <a:schemeClr val="bg2"/>
              </a:buClr>
              <a:defRPr sz="2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buClr>
                <a:schemeClr val="bg2"/>
              </a:buClr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buClr>
                <a:schemeClr val="bg2"/>
              </a:buClr>
              <a:defRPr sz="1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buClr>
                <a:schemeClr val="bg2"/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buClr>
                <a:schemeClr val="bg2"/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Rectangle 9"/>
          <p:cNvSpPr/>
          <p:nvPr userDrawn="1"/>
        </p:nvSpPr>
        <p:spPr>
          <a:xfrm>
            <a:off x="0" y="6152266"/>
            <a:ext cx="9144000" cy="70573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75400"/>
            <a:ext cx="2895600" cy="365125"/>
          </a:xfrm>
        </p:spPr>
        <p:txBody>
          <a:bodyPr anchor="b"/>
          <a:lstStyle>
            <a:lvl1pPr>
              <a:defRPr sz="100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58000" y="6375400"/>
            <a:ext cx="2133600" cy="365125"/>
          </a:xfrm>
          <a:prstGeom prst="rect">
            <a:avLst/>
          </a:prstGeom>
        </p:spPr>
        <p:txBody>
          <a:bodyPr anchor="b"/>
          <a:lstStyle>
            <a:lvl1pPr>
              <a:defRPr sz="100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5C76A076-0EB6-4ACF-BC93-AE169B35ECF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39372"/>
            <a:ext cx="1341120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38844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ody -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77801"/>
            <a:ext cx="9144000" cy="812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77803"/>
            <a:ext cx="8839200" cy="825500"/>
          </a:xfrm>
        </p:spPr>
        <p:txBody>
          <a:bodyPr>
            <a:noAutofit/>
          </a:bodyPr>
          <a:lstStyle>
            <a:lvl1pPr algn="l">
              <a:defRPr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ermianSlabSerifTypeface" pitchFamily="50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93800"/>
            <a:ext cx="8763000" cy="4958465"/>
          </a:xfrm>
        </p:spPr>
        <p:txBody>
          <a:bodyPr>
            <a:normAutofit/>
          </a:bodyPr>
          <a:lstStyle>
            <a:lvl1pPr>
              <a:buClr>
                <a:srgbClr val="FF0F00"/>
              </a:buClr>
              <a:defRPr sz="2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buClr>
                <a:srgbClr val="FF0F00"/>
              </a:buClr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buClr>
                <a:srgbClr val="FF0F00"/>
              </a:buClr>
              <a:defRPr sz="1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buClr>
                <a:srgbClr val="FF0F00"/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buClr>
                <a:srgbClr val="FF0F00"/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0" y="990602"/>
            <a:ext cx="9144000" cy="88900"/>
          </a:xfrm>
          <a:prstGeom prst="rect">
            <a:avLst/>
          </a:prstGeom>
          <a:solidFill>
            <a:srgbClr val="FF0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 userDrawn="1"/>
        </p:nvSpPr>
        <p:spPr>
          <a:xfrm>
            <a:off x="0" y="6152266"/>
            <a:ext cx="9144000" cy="70573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75400"/>
            <a:ext cx="2895600" cy="365125"/>
          </a:xfrm>
        </p:spPr>
        <p:txBody>
          <a:bodyPr anchor="b"/>
          <a:lstStyle>
            <a:lvl1pPr>
              <a:defRPr sz="100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58000" y="6375400"/>
            <a:ext cx="2133600" cy="365125"/>
          </a:xfrm>
          <a:prstGeom prst="rect">
            <a:avLst/>
          </a:prstGeom>
        </p:spPr>
        <p:txBody>
          <a:bodyPr anchor="b"/>
          <a:lstStyle>
            <a:lvl1pPr>
              <a:defRPr sz="100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5C76A076-0EB6-4ACF-BC93-AE169B35ECF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39372"/>
            <a:ext cx="1341120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06561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y -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177801"/>
            <a:ext cx="9144000" cy="812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152400" y="177803"/>
            <a:ext cx="8839200" cy="825500"/>
          </a:xfrm>
        </p:spPr>
        <p:txBody>
          <a:bodyPr>
            <a:noAutofit/>
          </a:bodyPr>
          <a:lstStyle>
            <a:lvl1pPr algn="l">
              <a:defRPr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ermianSlabSerifTypeface" pitchFamily="50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Content Placeholder 2"/>
          <p:cNvSpPr>
            <a:spLocks noGrp="1"/>
          </p:cNvSpPr>
          <p:nvPr>
            <p:ph idx="1"/>
          </p:nvPr>
        </p:nvSpPr>
        <p:spPr>
          <a:xfrm>
            <a:off x="228600" y="1193800"/>
            <a:ext cx="8763000" cy="4958465"/>
          </a:xfrm>
        </p:spPr>
        <p:txBody>
          <a:bodyPr>
            <a:normAutofit/>
          </a:bodyPr>
          <a:lstStyle>
            <a:lvl1pPr>
              <a:buClr>
                <a:schemeClr val="accent3"/>
              </a:buClr>
              <a:defRPr sz="2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buClr>
                <a:schemeClr val="accent3"/>
              </a:buClr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buClr>
                <a:schemeClr val="accent3"/>
              </a:buClr>
              <a:defRPr sz="1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buClr>
                <a:schemeClr val="accent3"/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buClr>
                <a:schemeClr val="accent3"/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7" name="Rectangle 16"/>
          <p:cNvSpPr/>
          <p:nvPr userDrawn="1"/>
        </p:nvSpPr>
        <p:spPr>
          <a:xfrm>
            <a:off x="0" y="990602"/>
            <a:ext cx="9144000" cy="889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 userDrawn="1"/>
        </p:nvSpPr>
        <p:spPr>
          <a:xfrm>
            <a:off x="0" y="6152266"/>
            <a:ext cx="9144000" cy="70573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75400"/>
            <a:ext cx="2895600" cy="365125"/>
          </a:xfrm>
        </p:spPr>
        <p:txBody>
          <a:bodyPr anchor="b"/>
          <a:lstStyle>
            <a:lvl1pPr>
              <a:defRPr sz="100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58000" y="6375400"/>
            <a:ext cx="2133600" cy="365125"/>
          </a:xfrm>
          <a:prstGeom prst="rect">
            <a:avLst/>
          </a:prstGeom>
        </p:spPr>
        <p:txBody>
          <a:bodyPr anchor="b"/>
          <a:lstStyle>
            <a:lvl1pPr>
              <a:defRPr sz="100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5C76A076-0EB6-4ACF-BC93-AE169B35ECF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39372"/>
            <a:ext cx="1341120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33957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ody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77801"/>
            <a:ext cx="9144000" cy="812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77803"/>
            <a:ext cx="8839200" cy="825500"/>
          </a:xfrm>
        </p:spPr>
        <p:txBody>
          <a:bodyPr>
            <a:noAutofit/>
          </a:bodyPr>
          <a:lstStyle>
            <a:lvl1pPr algn="l">
              <a:defRPr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ermianSlabSerifTypeface" pitchFamily="50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93800"/>
            <a:ext cx="8763000" cy="4958465"/>
          </a:xfrm>
        </p:spPr>
        <p:txBody>
          <a:bodyPr>
            <a:normAutofit/>
          </a:bodyPr>
          <a:lstStyle>
            <a:lvl1pPr>
              <a:buClr>
                <a:schemeClr val="accent1"/>
              </a:buClr>
              <a:defRPr sz="2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buClr>
                <a:schemeClr val="accent1"/>
              </a:buClr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buClr>
                <a:schemeClr val="accent1"/>
              </a:buClr>
              <a:defRPr sz="1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buClr>
                <a:schemeClr val="accent1"/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buClr>
                <a:schemeClr val="accent1"/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0" y="990602"/>
            <a:ext cx="9144000" cy="889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 userDrawn="1"/>
        </p:nvSpPr>
        <p:spPr>
          <a:xfrm>
            <a:off x="0" y="6152266"/>
            <a:ext cx="9144000" cy="70573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75400"/>
            <a:ext cx="2895600" cy="365125"/>
          </a:xfrm>
        </p:spPr>
        <p:txBody>
          <a:bodyPr anchor="b"/>
          <a:lstStyle>
            <a:lvl1pPr>
              <a:defRPr sz="100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58000" y="6375400"/>
            <a:ext cx="2133600" cy="365125"/>
          </a:xfrm>
          <a:prstGeom prst="rect">
            <a:avLst/>
          </a:prstGeom>
        </p:spPr>
        <p:txBody>
          <a:bodyPr anchor="b"/>
          <a:lstStyle>
            <a:lvl1pPr>
              <a:defRPr sz="100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5C76A076-0EB6-4ACF-BC93-AE169B35ECF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39372"/>
            <a:ext cx="1341120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51007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ody - Yellow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77801"/>
            <a:ext cx="9144000" cy="812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77803"/>
            <a:ext cx="8839200" cy="825500"/>
          </a:xfrm>
        </p:spPr>
        <p:txBody>
          <a:bodyPr>
            <a:noAutofit/>
          </a:bodyPr>
          <a:lstStyle>
            <a:lvl1pPr algn="l">
              <a:defRPr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ermianSlabSerifTypeface" pitchFamily="50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93800"/>
            <a:ext cx="8763000" cy="4958465"/>
          </a:xfrm>
        </p:spPr>
        <p:txBody>
          <a:bodyPr>
            <a:normAutofit/>
          </a:bodyPr>
          <a:lstStyle>
            <a:lvl1pPr>
              <a:buClr>
                <a:schemeClr val="accent2"/>
              </a:buClr>
              <a:defRPr sz="2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buClr>
                <a:schemeClr val="accent2"/>
              </a:buClr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buClr>
                <a:schemeClr val="accent2"/>
              </a:buClr>
              <a:defRPr sz="1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buClr>
                <a:schemeClr val="accent2"/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buClr>
                <a:schemeClr val="accent2"/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0" y="990602"/>
            <a:ext cx="9144000" cy="88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 userDrawn="1"/>
        </p:nvSpPr>
        <p:spPr>
          <a:xfrm>
            <a:off x="0" y="6152266"/>
            <a:ext cx="9144000" cy="70573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75400"/>
            <a:ext cx="2895600" cy="365125"/>
          </a:xfrm>
        </p:spPr>
        <p:txBody>
          <a:bodyPr anchor="b"/>
          <a:lstStyle>
            <a:lvl1pPr>
              <a:defRPr sz="100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58000" y="6375400"/>
            <a:ext cx="2133600" cy="365125"/>
          </a:xfrm>
          <a:prstGeom prst="rect">
            <a:avLst/>
          </a:prstGeom>
        </p:spPr>
        <p:txBody>
          <a:bodyPr anchor="b"/>
          <a:lstStyle>
            <a:lvl1pPr>
              <a:defRPr sz="100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5C76A076-0EB6-4ACF-BC93-AE169B35ECF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39372"/>
            <a:ext cx="1341120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32673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 i="1">
                <a:solidFill>
                  <a:schemeClr val="accent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58000" y="6410326"/>
            <a:ext cx="2133600" cy="365125"/>
          </a:xfrm>
          <a:prstGeom prst="rect">
            <a:avLst/>
          </a:prstGeom>
        </p:spPr>
        <p:txBody>
          <a:bodyPr anchor="b"/>
          <a:lstStyle>
            <a:lvl1pPr algn="r">
              <a:defRPr sz="1000" i="1">
                <a:solidFill>
                  <a:schemeClr val="accent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5C76A076-0EB6-4ACF-BC93-AE169B35ECF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30059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70" r:id="rId2"/>
    <p:sldLayoutId id="2147483649" r:id="rId3"/>
    <p:sldLayoutId id="2147483680" r:id="rId4"/>
    <p:sldLayoutId id="2147483671" r:id="rId5"/>
    <p:sldLayoutId id="2147483668" r:id="rId6"/>
    <p:sldLayoutId id="2147483665" r:id="rId7"/>
    <p:sldLayoutId id="2147483672" r:id="rId8"/>
    <p:sldLayoutId id="2147483673" r:id="rId9"/>
    <p:sldLayoutId id="2147483679" r:id="rId10"/>
    <p:sldLayoutId id="2147483674" r:id="rId11"/>
    <p:sldLayoutId id="2147483662" r:id="rId12"/>
    <p:sldLayoutId id="2147483663" r:id="rId13"/>
    <p:sldLayoutId id="2147483676" r:id="rId14"/>
    <p:sldLayoutId id="2147483677" r:id="rId15"/>
    <p:sldLayoutId id="2147483675" r:id="rId16"/>
    <p:sldLayoutId id="2147483678" r:id="rId17"/>
    <p:sldLayoutId id="2147483682" r:id="rId18"/>
    <p:sldLayoutId id="2147483683" r:id="rId19"/>
    <p:sldLayoutId id="2147483691" r:id="rId20"/>
    <p:sldLayoutId id="2147483692" r:id="rId21"/>
    <p:sldLayoutId id="2147483693" r:id="rId22"/>
    <p:sldLayoutId id="2147483694" r:id="rId23"/>
    <p:sldLayoutId id="2147483695" r:id="rId24"/>
    <p:sldLayoutId id="2147483700" r:id="rId25"/>
  </p:sldLayoutIdLst>
  <p:txStyles>
    <p:titleStyle>
      <a:lvl1pPr algn="ctr" defTabSz="914400" rtl="0" eaLnBrk="1" latinLnBrk="0" hangingPunct="1">
        <a:spcBef>
          <a:spcPct val="0"/>
        </a:spcBef>
        <a:buNone/>
        <a:defRPr sz="44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6.pn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4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0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tn.gov/revenue" TargetMode="Externa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5.xm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6.xm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tn.gov.revenue/" TargetMode="External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3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4648200"/>
            <a:ext cx="9144000" cy="22098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979" b="100000" l="0" r="98075">
                        <a14:backgroundMark x1="73354" y1="83404" x2="73354" y2="83404"/>
                        <a14:backgroundMark x1="51064" y1="98298" x2="51064" y2="98298"/>
                        <a14:backgroundMark x1="70111" y1="83617" x2="70111" y2="83617"/>
                        <a14:backgroundMark x1="69200" y1="82766" x2="69200" y2="82766"/>
                        <a14:backgroundMark x1="95643" y1="55532" x2="95643" y2="5553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6414"/>
          <a:stretch/>
        </p:blipFill>
        <p:spPr bwMode="auto">
          <a:xfrm flipH="1">
            <a:off x="3581400" y="4648200"/>
            <a:ext cx="5562600" cy="2266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5029200" y="4905764"/>
            <a:ext cx="3581400" cy="195223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0" y="533400"/>
            <a:ext cx="9144000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TENNESSEE DEPARTMENT OF REVENUE</a:t>
            </a:r>
          </a:p>
        </p:txBody>
      </p:sp>
      <p:sp>
        <p:nvSpPr>
          <p:cNvPr id="10" name="Rectangle 35"/>
          <p:cNvSpPr>
            <a:spLocks noChangeArrowheads="1"/>
          </p:cNvSpPr>
          <p:nvPr/>
        </p:nvSpPr>
        <p:spPr bwMode="auto">
          <a:xfrm>
            <a:off x="990600" y="1364397"/>
            <a:ext cx="7448820" cy="23694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US" sz="4800" b="1" dirty="0">
                <a:solidFill>
                  <a:schemeClr val="tx2">
                    <a:lumMod val="75000"/>
                  </a:schemeClr>
                </a:solidFill>
                <a:effectLst>
                  <a:outerShdw blurRad="50800" dist="38100" sx="99000" sy="99000" algn="l" rotWithShape="0">
                    <a:prstClr val="black">
                      <a:alpha val="40000"/>
                    </a:prstClr>
                  </a:outerShdw>
                </a:effectLst>
                <a:latin typeface="PermianSlabSerifTypeface" panose="02000000000000000000" pitchFamily="50" charset="0"/>
                <a:ea typeface="Open Sans" panose="020B0606030504020204" pitchFamily="34" charset="0"/>
                <a:cs typeface="Open Sans" panose="020B0606030504020204" pitchFamily="34" charset="0"/>
              </a:rPr>
              <a:t>Business Tax and Licensing in Tennessee</a:t>
            </a:r>
          </a:p>
        </p:txBody>
      </p:sp>
      <p:cxnSp>
        <p:nvCxnSpPr>
          <p:cNvPr id="9" name="Straight Connector 8"/>
          <p:cNvCxnSpPr/>
          <p:nvPr/>
        </p:nvCxnSpPr>
        <p:spPr>
          <a:xfrm>
            <a:off x="24467" y="4648200"/>
            <a:ext cx="1647963" cy="0"/>
          </a:xfrm>
          <a:prstGeom prst="line">
            <a:avLst/>
          </a:prstGeom>
          <a:ln w="57150">
            <a:solidFill>
              <a:schemeClr val="bg2">
                <a:lumMod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5236" y="5023586"/>
            <a:ext cx="2923839" cy="1594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6520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28600"/>
            <a:ext cx="9144000" cy="762000"/>
          </a:xfrm>
        </p:spPr>
        <p:txBody>
          <a:bodyPr>
            <a:normAutofit/>
          </a:bodyPr>
          <a:lstStyle/>
          <a:p>
            <a:pPr algn="ctr"/>
            <a:r>
              <a:rPr lang="en-US" dirty="0">
                <a:ea typeface="Open Sans" panose="020B0606030504020204" pitchFamily="34" charset="0"/>
                <a:cs typeface="Open Sans" panose="020B0606030504020204" pitchFamily="34" charset="0"/>
              </a:rPr>
              <a:t>Who is Subject to State Business Tax?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990600"/>
            <a:ext cx="8382000" cy="5181600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en-US" dirty="0"/>
              <a:t>Tennessee Retailers</a:t>
            </a:r>
          </a:p>
          <a:p>
            <a:pPr lvl="1">
              <a:spcBef>
                <a:spcPts val="0"/>
              </a:spcBef>
            </a:pPr>
            <a:r>
              <a:rPr lang="en-US" dirty="0">
                <a:solidFill>
                  <a:srgbClr val="000000"/>
                </a:solidFill>
              </a:rPr>
              <a:t>$10,000+ sales per county</a:t>
            </a:r>
          </a:p>
          <a:p>
            <a:pPr>
              <a:spcBef>
                <a:spcPts val="0"/>
              </a:spcBef>
            </a:pPr>
            <a:endParaRPr lang="en-US" dirty="0">
              <a:solidFill>
                <a:srgbClr val="000000"/>
              </a:solidFill>
            </a:endParaRPr>
          </a:p>
          <a:p>
            <a:pPr>
              <a:spcBef>
                <a:spcPts val="0"/>
              </a:spcBef>
            </a:pPr>
            <a:r>
              <a:rPr lang="en-US" dirty="0"/>
              <a:t>Out-of-State Retailers</a:t>
            </a:r>
          </a:p>
          <a:p>
            <a:pPr lvl="1">
              <a:spcBef>
                <a:spcPts val="0"/>
              </a:spcBef>
            </a:pPr>
            <a:r>
              <a:rPr lang="en-US" dirty="0"/>
              <a:t>p</a:t>
            </a:r>
            <a:r>
              <a:rPr lang="en-US" dirty="0">
                <a:solidFill>
                  <a:srgbClr val="000000"/>
                </a:solidFill>
              </a:rPr>
              <a:t>erforming activity that establishes nexus in Tennessee and having $10,000+ sales in any county</a:t>
            </a:r>
          </a:p>
          <a:p>
            <a:pPr>
              <a:spcBef>
                <a:spcPts val="0"/>
              </a:spcBef>
            </a:pPr>
            <a:endParaRPr lang="en-US" dirty="0">
              <a:solidFill>
                <a:srgbClr val="000000"/>
              </a:solidFill>
            </a:endParaRPr>
          </a:p>
          <a:p>
            <a:pPr>
              <a:spcBef>
                <a:spcPts val="0"/>
              </a:spcBef>
            </a:pPr>
            <a:r>
              <a:rPr lang="en-US" dirty="0"/>
              <a:t>Tennessee Contractors</a:t>
            </a:r>
          </a:p>
          <a:p>
            <a:pPr lvl="1">
              <a:spcBef>
                <a:spcPts val="0"/>
              </a:spcBef>
            </a:pPr>
            <a:r>
              <a:rPr lang="en-US" dirty="0">
                <a:solidFill>
                  <a:srgbClr val="000000"/>
                </a:solidFill>
              </a:rPr>
              <a:t>$10,000+ sales in their home county or more than $50,000 sales in any other county</a:t>
            </a:r>
          </a:p>
          <a:p>
            <a:pPr>
              <a:spcBef>
                <a:spcPts val="0"/>
              </a:spcBef>
            </a:pPr>
            <a:endParaRPr lang="en-US" dirty="0">
              <a:solidFill>
                <a:srgbClr val="000000"/>
              </a:solidFill>
            </a:endParaRPr>
          </a:p>
          <a:p>
            <a:pPr>
              <a:spcBef>
                <a:spcPts val="0"/>
              </a:spcBef>
            </a:pPr>
            <a:r>
              <a:rPr lang="en-US" dirty="0"/>
              <a:t>Out-of-State Contractors</a:t>
            </a:r>
          </a:p>
          <a:p>
            <a:pPr lvl="1">
              <a:spcBef>
                <a:spcPts val="0"/>
              </a:spcBef>
            </a:pPr>
            <a:r>
              <a:rPr lang="en-US" dirty="0">
                <a:solidFill>
                  <a:srgbClr val="000000"/>
                </a:solidFill>
              </a:rPr>
              <a:t>$10,000+ sales in any county</a:t>
            </a:r>
          </a:p>
        </p:txBody>
      </p:sp>
    </p:spTree>
    <p:extLst>
      <p:ext uri="{BB962C8B-B14F-4D97-AF65-F5344CB8AC3E}">
        <p14:creationId xmlns:p14="http://schemas.microsoft.com/office/powerpoint/2010/main" val="14506585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52400"/>
            <a:ext cx="9144000" cy="838200"/>
          </a:xfrm>
        </p:spPr>
        <p:txBody>
          <a:bodyPr>
            <a:normAutofit/>
          </a:bodyPr>
          <a:lstStyle/>
          <a:p>
            <a:pPr algn="ctr"/>
            <a:r>
              <a:rPr lang="en-US" dirty="0">
                <a:ea typeface="Open Sans" panose="020B0606030504020204" pitchFamily="34" charset="0"/>
                <a:cs typeface="Open Sans" panose="020B0606030504020204" pitchFamily="34" charset="0"/>
              </a:rPr>
              <a:t>Who is Subject to City Business Tax</a:t>
            </a: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990600"/>
            <a:ext cx="8382000" cy="5181600"/>
          </a:xfrm>
        </p:spPr>
        <p:txBody>
          <a:bodyPr>
            <a:normAutofit/>
          </a:bodyPr>
          <a:lstStyle/>
          <a:p>
            <a:r>
              <a:rPr lang="en-US" dirty="0"/>
              <a:t>Tennessee Retailers</a:t>
            </a:r>
          </a:p>
          <a:p>
            <a:pPr lvl="1"/>
            <a:r>
              <a:rPr lang="en-US" dirty="0">
                <a:solidFill>
                  <a:srgbClr val="000000"/>
                </a:solidFill>
              </a:rPr>
              <a:t>$10,000+ sales per municipality</a:t>
            </a:r>
          </a:p>
          <a:p>
            <a:pPr marL="514350" lvl="1" indent="0">
              <a:buNone/>
            </a:pPr>
            <a:endParaRPr lang="en-US" sz="2400" dirty="0">
              <a:solidFill>
                <a:srgbClr val="000000"/>
              </a:solidFill>
            </a:endParaRPr>
          </a:p>
          <a:p>
            <a:r>
              <a:rPr lang="en-US" dirty="0"/>
              <a:t>Tennessee Contractors</a:t>
            </a:r>
          </a:p>
          <a:p>
            <a:pPr lvl="1"/>
            <a:r>
              <a:rPr lang="en-US" dirty="0">
                <a:solidFill>
                  <a:srgbClr val="000000"/>
                </a:solidFill>
              </a:rPr>
              <a:t>$10,000+ sales in their home municipality or more than $50,000 sales in any other municipality</a:t>
            </a:r>
          </a:p>
          <a:p>
            <a:pPr marL="514350" lvl="1" indent="0">
              <a:buNone/>
            </a:pPr>
            <a:endParaRPr lang="en-US" sz="2400" dirty="0">
              <a:solidFill>
                <a:srgbClr val="000000"/>
              </a:solidFill>
            </a:endParaRPr>
          </a:p>
          <a:p>
            <a:r>
              <a:rPr lang="en-US" dirty="0"/>
              <a:t>Out-of-State Contractors</a:t>
            </a:r>
          </a:p>
          <a:p>
            <a:pPr lvl="1"/>
            <a:r>
              <a:rPr lang="en-US" dirty="0"/>
              <a:t>w</a:t>
            </a:r>
            <a:r>
              <a:rPr lang="en-US" dirty="0">
                <a:solidFill>
                  <a:srgbClr val="000000"/>
                </a:solidFill>
              </a:rPr>
              <a:t>ith more than $50,000 sales in any municipality</a:t>
            </a:r>
          </a:p>
        </p:txBody>
      </p:sp>
    </p:spTree>
    <p:extLst>
      <p:ext uri="{BB962C8B-B14F-4D97-AF65-F5344CB8AC3E}">
        <p14:creationId xmlns:p14="http://schemas.microsoft.com/office/powerpoint/2010/main" val="16663136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43000"/>
            <a:ext cx="7772400" cy="1676400"/>
          </a:xfrm>
        </p:spPr>
        <p:txBody>
          <a:bodyPr/>
          <a:lstStyle/>
          <a:p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PermianSlabSerifTypeface" panose="02000000000000000000" pitchFamily="50" charset="0"/>
                <a:ea typeface="Open Sans" panose="020B0606030504020204" pitchFamily="34" charset="0"/>
                <a:cs typeface="Open Sans" panose="020B0606030504020204" pitchFamily="34" charset="0"/>
              </a:rPr>
              <a:t>Taxpayer Responsibilities</a:t>
            </a:r>
          </a:p>
        </p:txBody>
      </p:sp>
    </p:spTree>
    <p:extLst>
      <p:ext uri="{BB962C8B-B14F-4D97-AF65-F5344CB8AC3E}">
        <p14:creationId xmlns:p14="http://schemas.microsoft.com/office/powerpoint/2010/main" val="18841868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ea typeface="Open Sans" panose="020B0606030504020204" pitchFamily="34" charset="0"/>
                <a:cs typeface="Open Sans" panose="020B0606030504020204" pitchFamily="34" charset="0"/>
              </a:rPr>
              <a:t>Registration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03303"/>
            <a:ext cx="8305800" cy="5168898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2600" dirty="0"/>
              <a:t>Every taxpayer must register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en-US" sz="2600" dirty="0"/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2600" dirty="0"/>
              <a:t>Every location must be registered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en-US" sz="2600" dirty="0"/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2600" dirty="0"/>
              <a:t>Keep contact information updated with both state and local government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en-US" sz="2600" dirty="0"/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2600" dirty="0"/>
              <a:t>In-state taxpayer can register with either a local official or TDOR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en-US" sz="2600" dirty="0"/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2600" dirty="0"/>
              <a:t>Out-of-state taxpayer must register with TDOR</a:t>
            </a:r>
          </a:p>
          <a:p>
            <a:pPr lvl="1">
              <a:lnSpc>
                <a:spcPct val="120000"/>
              </a:lnSpc>
              <a:spcBef>
                <a:spcPts val="0"/>
              </a:spcBef>
            </a:pPr>
            <a:r>
              <a:rPr lang="en-US" sz="2200" dirty="0"/>
              <a:t>Exception for contractors having more than $50,000 in receipts in any county or city</a:t>
            </a:r>
          </a:p>
        </p:txBody>
      </p:sp>
    </p:spTree>
    <p:extLst>
      <p:ext uri="{BB962C8B-B14F-4D97-AF65-F5344CB8AC3E}">
        <p14:creationId xmlns:p14="http://schemas.microsoft.com/office/powerpoint/2010/main" val="14583582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Important Registration Tips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003303"/>
            <a:ext cx="8382000" cy="5168897"/>
          </a:xfrm>
        </p:spPr>
        <p:txBody>
          <a:bodyPr>
            <a:normAutofit lnSpcReduction="10000"/>
          </a:bodyPr>
          <a:lstStyle/>
          <a:p>
            <a:pPr>
              <a:spcBef>
                <a:spcPts val="0"/>
              </a:spcBef>
            </a:pPr>
            <a:r>
              <a:rPr lang="en-US" dirty="0"/>
              <a:t>The city and county licenses must be of the same classification and type</a:t>
            </a:r>
          </a:p>
          <a:p>
            <a:pPr>
              <a:spcBef>
                <a:spcPts val="0"/>
              </a:spcBef>
            </a:pPr>
            <a:endParaRPr lang="en-US" dirty="0"/>
          </a:p>
          <a:p>
            <a:pPr>
              <a:spcBef>
                <a:spcPts val="0"/>
              </a:spcBef>
            </a:pPr>
            <a:r>
              <a:rPr lang="en-US" dirty="0"/>
              <a:t>Certain businesses are only required to have one license per jurisdiction:</a:t>
            </a:r>
          </a:p>
          <a:p>
            <a:pPr marL="0" indent="0">
              <a:spcBef>
                <a:spcPts val="0"/>
              </a:spcBef>
              <a:buNone/>
            </a:pPr>
            <a:endParaRPr lang="en-US" dirty="0"/>
          </a:p>
          <a:p>
            <a:pPr lvl="1">
              <a:spcBef>
                <a:spcPts val="0"/>
              </a:spcBef>
            </a:pPr>
            <a:r>
              <a:rPr lang="en-US" dirty="0"/>
              <a:t>Classification 4</a:t>
            </a:r>
          </a:p>
          <a:p>
            <a:pPr marL="457200" lvl="1" indent="0">
              <a:spcBef>
                <a:spcPts val="0"/>
              </a:spcBef>
              <a:buNone/>
            </a:pPr>
            <a:endParaRPr lang="en-US" dirty="0"/>
          </a:p>
          <a:p>
            <a:pPr lvl="1">
              <a:spcBef>
                <a:spcPts val="0"/>
              </a:spcBef>
            </a:pPr>
            <a:r>
              <a:rPr lang="en-US" dirty="0"/>
              <a:t>Cable Providers</a:t>
            </a:r>
          </a:p>
          <a:p>
            <a:pPr marL="457200" lvl="1" indent="0">
              <a:spcBef>
                <a:spcPts val="0"/>
              </a:spcBef>
              <a:buNone/>
            </a:pPr>
            <a:endParaRPr lang="en-US" dirty="0"/>
          </a:p>
          <a:p>
            <a:pPr lvl="1">
              <a:spcBef>
                <a:spcPts val="0"/>
              </a:spcBef>
            </a:pPr>
            <a:r>
              <a:rPr lang="en-US" dirty="0"/>
              <a:t>Out-of-State Vending Businesses</a:t>
            </a:r>
          </a:p>
          <a:p>
            <a:pPr lvl="2">
              <a:spcBef>
                <a:spcPts val="0"/>
              </a:spcBef>
            </a:pPr>
            <a:r>
              <a:rPr lang="en-US" dirty="0"/>
              <a:t>Businesses that operate out of vending machines</a:t>
            </a:r>
          </a:p>
          <a:p>
            <a:pPr marL="914400" lvl="2" indent="0">
              <a:spcBef>
                <a:spcPts val="0"/>
              </a:spcBef>
              <a:buNone/>
            </a:pPr>
            <a:endParaRPr lang="en-US" dirty="0"/>
          </a:p>
          <a:p>
            <a:pPr lvl="1">
              <a:spcBef>
                <a:spcPts val="0"/>
              </a:spcBef>
            </a:pPr>
            <a:r>
              <a:rPr lang="en-US" dirty="0"/>
              <a:t>Vacation Rentals</a:t>
            </a:r>
          </a:p>
          <a:p>
            <a:pPr lvl="1">
              <a:spcBef>
                <a:spcPts val="0"/>
              </a:spcBef>
            </a:pPr>
            <a:endParaRPr lang="en-US" dirty="0"/>
          </a:p>
          <a:p>
            <a:pPr lvl="1">
              <a:spcBef>
                <a:spcPts val="0"/>
              </a:spcBef>
            </a:pPr>
            <a:r>
              <a:rPr lang="en-US" dirty="0"/>
              <a:t>Mobile Telecommunications (Class 3)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12252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ea typeface="Open Sans" panose="020B0606030504020204" pitchFamily="34" charset="0"/>
                <a:cs typeface="Open Sans" panose="020B0606030504020204" pitchFamily="34" charset="0"/>
              </a:rPr>
              <a:t>Standard Licenses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003303"/>
            <a:ext cx="8382000" cy="5168897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en-US" dirty="0"/>
              <a:t>A business must get a </a:t>
            </a:r>
            <a:r>
              <a:rPr lang="en-US" b="1" dirty="0"/>
              <a:t>standard business license </a:t>
            </a:r>
            <a:r>
              <a:rPr lang="en-US" dirty="0"/>
              <a:t>for taxable sales of $10,000 </a:t>
            </a:r>
            <a:endParaRPr lang="en-US" b="1" dirty="0"/>
          </a:p>
          <a:p>
            <a:pPr lvl="1">
              <a:spcBef>
                <a:spcPts val="0"/>
              </a:spcBef>
            </a:pPr>
            <a:r>
              <a:rPr lang="en-US" dirty="0"/>
              <a:t>On a per-location basis</a:t>
            </a:r>
          </a:p>
          <a:p>
            <a:pPr>
              <a:spcBef>
                <a:spcPts val="0"/>
              </a:spcBef>
            </a:pPr>
            <a:endParaRPr lang="en-US" dirty="0"/>
          </a:p>
          <a:p>
            <a:pPr>
              <a:spcBef>
                <a:spcPts val="0"/>
              </a:spcBef>
            </a:pPr>
            <a:r>
              <a:rPr lang="en-US" dirty="0"/>
              <a:t>One-time $15 fee</a:t>
            </a:r>
          </a:p>
          <a:p>
            <a:pPr>
              <a:spcBef>
                <a:spcPts val="0"/>
              </a:spcBef>
            </a:pPr>
            <a:endParaRPr lang="en-US" dirty="0"/>
          </a:p>
          <a:p>
            <a:pPr>
              <a:spcBef>
                <a:spcPts val="0"/>
              </a:spcBef>
            </a:pPr>
            <a:r>
              <a:rPr lang="en-US" dirty="0"/>
              <a:t>Expires on the 15</a:t>
            </a:r>
            <a:r>
              <a:rPr lang="en-US" baseline="30000" dirty="0"/>
              <a:t>th</a:t>
            </a:r>
            <a:r>
              <a:rPr lang="en-US" dirty="0"/>
              <a:t> day of the 5</a:t>
            </a:r>
            <a:r>
              <a:rPr lang="en-US" baseline="30000" dirty="0"/>
              <a:t>th</a:t>
            </a:r>
            <a:r>
              <a:rPr lang="en-US" dirty="0"/>
              <a:t> month following the taxpayer’s fiscal year </a:t>
            </a:r>
          </a:p>
          <a:p>
            <a:pPr>
              <a:spcBef>
                <a:spcPts val="0"/>
              </a:spcBef>
            </a:pPr>
            <a:endParaRPr lang="en-US" dirty="0"/>
          </a:p>
          <a:p>
            <a:pPr>
              <a:spcBef>
                <a:spcPts val="0"/>
              </a:spcBef>
            </a:pPr>
            <a:r>
              <a:rPr lang="en-US" dirty="0"/>
              <a:t>Automatic renewal upon filed return and payment</a:t>
            </a:r>
          </a:p>
          <a:p>
            <a:pPr>
              <a:spcBef>
                <a:spcPts val="0"/>
              </a:spcBef>
            </a:pPr>
            <a:endParaRPr lang="en-US" dirty="0"/>
          </a:p>
          <a:p>
            <a:pPr>
              <a:spcBef>
                <a:spcPts val="0"/>
              </a:spcBef>
            </a:pPr>
            <a:r>
              <a:rPr lang="en-US" dirty="0"/>
              <a:t>Must be displayed </a:t>
            </a:r>
          </a:p>
          <a:p>
            <a:pPr>
              <a:spcBef>
                <a:spcPts val="0"/>
              </a:spcBef>
            </a:pPr>
            <a:endParaRPr lang="en-US" dirty="0"/>
          </a:p>
          <a:p>
            <a:pPr>
              <a:spcBef>
                <a:spcPts val="0"/>
              </a:spcBef>
            </a:pPr>
            <a:r>
              <a:rPr lang="en-US" dirty="0"/>
              <a:t>Cannot be transferred</a:t>
            </a:r>
          </a:p>
        </p:txBody>
      </p:sp>
    </p:spTree>
    <p:extLst>
      <p:ext uri="{BB962C8B-B14F-4D97-AF65-F5344CB8AC3E}">
        <p14:creationId xmlns:p14="http://schemas.microsoft.com/office/powerpoint/2010/main" val="271544098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33669"/>
            <a:ext cx="8229600" cy="609600"/>
          </a:xfrm>
        </p:spPr>
        <p:txBody>
          <a:bodyPr>
            <a:noAutofit/>
          </a:bodyPr>
          <a:lstStyle/>
          <a:p>
            <a:pPr algn="ctr"/>
            <a:r>
              <a:rPr lang="en-US" dirty="0">
                <a:ea typeface="Open Sans" panose="020B0606030504020204" pitchFamily="34" charset="0"/>
                <a:cs typeface="Open Sans" panose="020B0606030504020204" pitchFamily="34" charset="0"/>
              </a:rPr>
              <a:t>Minimal Activity Licenses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990600"/>
            <a:ext cx="8382000" cy="5181600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en-US" dirty="0"/>
              <a:t>If taxable sales are more than $3,000 but less than $10,000, a business can get a minimal activity license</a:t>
            </a:r>
          </a:p>
          <a:p>
            <a:pPr>
              <a:spcBef>
                <a:spcPts val="0"/>
              </a:spcBef>
            </a:pPr>
            <a:endParaRPr lang="en-US" b="1" i="1" dirty="0"/>
          </a:p>
          <a:p>
            <a:pPr>
              <a:spcBef>
                <a:spcPts val="0"/>
              </a:spcBef>
            </a:pPr>
            <a:r>
              <a:rPr lang="en-US" dirty="0"/>
              <a:t>On a per-location basis</a:t>
            </a:r>
          </a:p>
          <a:p>
            <a:pPr>
              <a:spcBef>
                <a:spcPts val="0"/>
              </a:spcBef>
            </a:pPr>
            <a:endParaRPr lang="en-US" dirty="0"/>
          </a:p>
          <a:p>
            <a:pPr>
              <a:spcBef>
                <a:spcPts val="0"/>
              </a:spcBef>
            </a:pPr>
            <a:r>
              <a:rPr lang="en-US" dirty="0"/>
              <a:t>$15 per year</a:t>
            </a:r>
          </a:p>
          <a:p>
            <a:pPr>
              <a:spcBef>
                <a:spcPts val="0"/>
              </a:spcBef>
            </a:pPr>
            <a:endParaRPr lang="en-US" dirty="0"/>
          </a:p>
          <a:p>
            <a:pPr>
              <a:spcBef>
                <a:spcPts val="0"/>
              </a:spcBef>
            </a:pPr>
            <a:r>
              <a:rPr lang="en-US" dirty="0"/>
              <a:t>Must renew each year</a:t>
            </a:r>
          </a:p>
          <a:p>
            <a:pPr>
              <a:spcBef>
                <a:spcPts val="0"/>
              </a:spcBef>
            </a:pPr>
            <a:endParaRPr lang="en-US" dirty="0"/>
          </a:p>
          <a:p>
            <a:pPr>
              <a:spcBef>
                <a:spcPts val="0"/>
              </a:spcBef>
            </a:pPr>
            <a:r>
              <a:rPr lang="en-US" dirty="0"/>
              <a:t>If taxable sales equal $3,000 or less, a business may get a minimal activity or standard license, but is not required</a:t>
            </a:r>
          </a:p>
        </p:txBody>
      </p:sp>
    </p:spTree>
    <p:extLst>
      <p:ext uri="{BB962C8B-B14F-4D97-AF65-F5344CB8AC3E}">
        <p14:creationId xmlns:p14="http://schemas.microsoft.com/office/powerpoint/2010/main" val="45664103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ea typeface="Open Sans" panose="020B0606030504020204" pitchFamily="34" charset="0"/>
                <a:cs typeface="Open Sans" panose="020B0606030504020204" pitchFamily="34" charset="0"/>
              </a:rPr>
              <a:t>Filing Return &amp; Paying Tax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003303"/>
            <a:ext cx="8382000" cy="5168897"/>
          </a:xfrm>
        </p:spPr>
        <p:txBody>
          <a:bodyPr>
            <a:normAutofit lnSpcReduction="10000"/>
          </a:bodyPr>
          <a:lstStyle/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US" dirty="0"/>
              <a:t>Required to file electronically</a:t>
            </a:r>
          </a:p>
          <a:p>
            <a:pPr lvl="1">
              <a:lnSpc>
                <a:spcPct val="110000"/>
              </a:lnSpc>
              <a:spcBef>
                <a:spcPts val="0"/>
              </a:spcBef>
            </a:pPr>
            <a:r>
              <a:rPr lang="en-US" dirty="0"/>
              <a:t>Unless a waiver is obtained from TDOR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US" dirty="0"/>
              <a:t>Returns are due by the </a:t>
            </a:r>
            <a:r>
              <a:rPr lang="en-US" b="1" dirty="0"/>
              <a:t>15</a:t>
            </a:r>
            <a:r>
              <a:rPr lang="en-US" b="1" baseline="30000" dirty="0"/>
              <a:t>th</a:t>
            </a:r>
            <a:r>
              <a:rPr lang="en-US" b="1" dirty="0"/>
              <a:t> day of the 4</a:t>
            </a:r>
            <a:r>
              <a:rPr lang="en-US" b="1" baseline="30000" dirty="0"/>
              <a:t>th</a:t>
            </a:r>
            <a:r>
              <a:rPr lang="en-US" b="1" dirty="0"/>
              <a:t> month </a:t>
            </a:r>
            <a:r>
              <a:rPr lang="en-US" dirty="0"/>
              <a:t>following the end of the taxpayer’s </a:t>
            </a:r>
            <a:r>
              <a:rPr lang="en-US" b="1" dirty="0"/>
              <a:t>fiscal year</a:t>
            </a:r>
          </a:p>
          <a:p>
            <a:pPr lvl="1">
              <a:lnSpc>
                <a:spcPct val="110000"/>
              </a:lnSpc>
              <a:spcBef>
                <a:spcPts val="0"/>
              </a:spcBef>
            </a:pPr>
            <a:r>
              <a:rPr lang="en-US" dirty="0"/>
              <a:t>Not the same as the expiration date on the license 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en-US" dirty="0">
              <a:solidFill>
                <a:schemeClr val="bg2"/>
              </a:solidFill>
            </a:endParaRP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US" dirty="0"/>
              <a:t>May receive one 30-day extension</a:t>
            </a:r>
          </a:p>
          <a:p>
            <a:pPr lvl="1">
              <a:lnSpc>
                <a:spcPct val="110000"/>
              </a:lnSpc>
              <a:spcBef>
                <a:spcPts val="0"/>
              </a:spcBef>
            </a:pPr>
            <a:r>
              <a:rPr lang="en-US" dirty="0"/>
              <a:t>For good cause</a:t>
            </a:r>
          </a:p>
          <a:p>
            <a:pPr lvl="1">
              <a:lnSpc>
                <a:spcPct val="110000"/>
              </a:lnSpc>
              <a:spcBef>
                <a:spcPts val="0"/>
              </a:spcBef>
            </a:pPr>
            <a:r>
              <a:rPr lang="en-US" dirty="0"/>
              <a:t>Must apply with TDOR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US" dirty="0"/>
              <a:t>A last return must be filed within 15 days after the entire entity is sold or ceases business</a:t>
            </a:r>
          </a:p>
          <a:p>
            <a:pPr lvl="1">
              <a:lnSpc>
                <a:spcPct val="110000"/>
              </a:lnSpc>
              <a:spcBef>
                <a:spcPts val="0"/>
              </a:spcBef>
            </a:pPr>
            <a:r>
              <a:rPr lang="en-US" dirty="0"/>
              <a:t>not for just one location</a:t>
            </a:r>
          </a:p>
        </p:txBody>
      </p:sp>
    </p:spTree>
    <p:extLst>
      <p:ext uri="{BB962C8B-B14F-4D97-AF65-F5344CB8AC3E}">
        <p14:creationId xmlns:p14="http://schemas.microsoft.com/office/powerpoint/2010/main" val="291002556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Moving a Business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003303"/>
            <a:ext cx="8382000" cy="5168897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en-US" dirty="0"/>
              <a:t>Same Jurisdiction</a:t>
            </a:r>
          </a:p>
          <a:p>
            <a:pPr lvl="1">
              <a:spcBef>
                <a:spcPts val="0"/>
              </a:spcBef>
            </a:pPr>
            <a:r>
              <a:rPr lang="en-US" dirty="0"/>
              <a:t>The address can be changed through TNTAP or written request</a:t>
            </a:r>
          </a:p>
          <a:p>
            <a:pPr>
              <a:spcBef>
                <a:spcPts val="0"/>
              </a:spcBef>
            </a:pPr>
            <a:endParaRPr lang="en-US" dirty="0"/>
          </a:p>
          <a:p>
            <a:pPr>
              <a:spcBef>
                <a:spcPts val="0"/>
              </a:spcBef>
            </a:pPr>
            <a:r>
              <a:rPr lang="en-US" dirty="0"/>
              <a:t>Changing Jurisdiction</a:t>
            </a:r>
          </a:p>
          <a:p>
            <a:pPr lvl="1">
              <a:spcBef>
                <a:spcPts val="0"/>
              </a:spcBef>
            </a:pPr>
            <a:r>
              <a:rPr lang="en-US" dirty="0"/>
              <a:t>Location closure request must be submitted</a:t>
            </a:r>
          </a:p>
          <a:p>
            <a:pPr lvl="1">
              <a:spcBef>
                <a:spcPts val="0"/>
              </a:spcBef>
            </a:pPr>
            <a:r>
              <a:rPr lang="en-US" dirty="0"/>
              <a:t>A new location must be registered for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124719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Closing a Business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003303"/>
            <a:ext cx="8382000" cy="5168897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en-US" dirty="0"/>
              <a:t>All locations</a:t>
            </a:r>
          </a:p>
          <a:p>
            <a:pPr lvl="1">
              <a:spcBef>
                <a:spcPts val="0"/>
              </a:spcBef>
            </a:pPr>
            <a:r>
              <a:rPr lang="en-US" dirty="0"/>
              <a:t>Closure request along with the last return and payment should be received within 15 days</a:t>
            </a:r>
          </a:p>
          <a:p>
            <a:pPr>
              <a:spcBef>
                <a:spcPts val="0"/>
              </a:spcBef>
            </a:pPr>
            <a:endParaRPr lang="en-US" dirty="0"/>
          </a:p>
          <a:p>
            <a:pPr>
              <a:spcBef>
                <a:spcPts val="0"/>
              </a:spcBef>
            </a:pPr>
            <a:r>
              <a:rPr lang="en-US" dirty="0"/>
              <a:t>One or some locations</a:t>
            </a:r>
          </a:p>
          <a:p>
            <a:pPr lvl="1">
              <a:spcBef>
                <a:spcPts val="0"/>
              </a:spcBef>
            </a:pPr>
            <a:r>
              <a:rPr lang="en-US" dirty="0"/>
              <a:t>Closure request should be received within 15 days and the taxpayer should wait until normal due date to file and pay the return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94721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PermianSlabSerifTypeface" panose="02000000000000000000" pitchFamily="50" charset="0"/>
                <a:ea typeface="Open Sans" panose="020B0606030504020204" pitchFamily="34" charset="0"/>
                <a:cs typeface="Open Sans" panose="020B0606030504020204" pitchFamily="34" charset="0"/>
              </a:rPr>
              <a:t>New for 2020</a:t>
            </a:r>
          </a:p>
        </p:txBody>
      </p:sp>
    </p:spTree>
    <p:extLst>
      <p:ext uri="{BB962C8B-B14F-4D97-AF65-F5344CB8AC3E}">
        <p14:creationId xmlns:p14="http://schemas.microsoft.com/office/powerpoint/2010/main" val="349101478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ea typeface="Open Sans" panose="020B0606030504020204" pitchFamily="34" charset="0"/>
                <a:cs typeface="Open Sans" panose="020B0606030504020204" pitchFamily="34" charset="0"/>
              </a:rPr>
              <a:t>Record Keeping &amp; Retention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03303"/>
            <a:ext cx="8305800" cy="5168897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en-US" dirty="0"/>
              <a:t>Records must be kept for at least three years from December 31</a:t>
            </a:r>
            <a:r>
              <a:rPr lang="en-US" baseline="30000" dirty="0"/>
              <a:t>st</a:t>
            </a:r>
            <a:r>
              <a:rPr lang="en-US" dirty="0"/>
              <a:t>  of the year the return is filed</a:t>
            </a:r>
          </a:p>
          <a:p>
            <a:pPr>
              <a:spcBef>
                <a:spcPts val="0"/>
              </a:spcBef>
            </a:pPr>
            <a:endParaRPr lang="en-US" dirty="0"/>
          </a:p>
          <a:p>
            <a:pPr>
              <a:spcBef>
                <a:spcPts val="0"/>
              </a:spcBef>
            </a:pPr>
            <a:r>
              <a:rPr lang="en-US" dirty="0"/>
              <a:t>Electronic records should be provided in a standard record format</a:t>
            </a:r>
          </a:p>
        </p:txBody>
      </p:sp>
    </p:spTree>
    <p:extLst>
      <p:ext uri="{BB962C8B-B14F-4D97-AF65-F5344CB8AC3E}">
        <p14:creationId xmlns:p14="http://schemas.microsoft.com/office/powerpoint/2010/main" val="368535412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PermianSlabSerifTypeface" panose="02000000000000000000" pitchFamily="50" charset="0"/>
                <a:ea typeface="Open Sans" panose="020B0606030504020204" pitchFamily="34" charset="0"/>
                <a:cs typeface="Open Sans" panose="020B0606030504020204" pitchFamily="34" charset="0"/>
              </a:rPr>
              <a:t>Classifications</a:t>
            </a:r>
          </a:p>
        </p:txBody>
      </p:sp>
    </p:spTree>
    <p:extLst>
      <p:ext uri="{BB962C8B-B14F-4D97-AF65-F5344CB8AC3E}">
        <p14:creationId xmlns:p14="http://schemas.microsoft.com/office/powerpoint/2010/main" val="98879972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ea typeface="Open Sans" panose="020B0606030504020204" pitchFamily="34" charset="0"/>
                <a:cs typeface="Open Sans" panose="020B0606030504020204" pitchFamily="34" charset="0"/>
              </a:rPr>
              <a:t>General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003303"/>
            <a:ext cx="8382000" cy="5168897"/>
          </a:xfrm>
        </p:spPr>
        <p:txBody>
          <a:bodyPr>
            <a:normAutofit fontScale="92500" lnSpcReduction="10000"/>
          </a:bodyPr>
          <a:lstStyle/>
          <a:p>
            <a:pPr>
              <a:spcBef>
                <a:spcPts val="0"/>
              </a:spcBef>
            </a:pPr>
            <a:r>
              <a:rPr lang="en-US" sz="2600" dirty="0"/>
              <a:t>Classified by dominant business activity</a:t>
            </a:r>
          </a:p>
          <a:p>
            <a:pPr>
              <a:spcBef>
                <a:spcPts val="0"/>
              </a:spcBef>
            </a:pPr>
            <a:endParaRPr lang="en-US" sz="2600" dirty="0"/>
          </a:p>
          <a:p>
            <a:pPr>
              <a:spcBef>
                <a:spcPts val="0"/>
              </a:spcBef>
            </a:pPr>
            <a:r>
              <a:rPr lang="en-US" sz="2600" dirty="0"/>
              <a:t>Classified on a per location basis</a:t>
            </a:r>
          </a:p>
          <a:p>
            <a:pPr>
              <a:spcBef>
                <a:spcPts val="0"/>
              </a:spcBef>
            </a:pPr>
            <a:endParaRPr lang="en-US" sz="2600" dirty="0"/>
          </a:p>
          <a:p>
            <a:pPr>
              <a:spcBef>
                <a:spcPts val="0"/>
              </a:spcBef>
            </a:pPr>
            <a:r>
              <a:rPr lang="en-US" sz="2600" dirty="0"/>
              <a:t>The classification for the city and county licenses must match</a:t>
            </a:r>
          </a:p>
          <a:p>
            <a:pPr>
              <a:spcBef>
                <a:spcPts val="0"/>
              </a:spcBef>
            </a:pPr>
            <a:endParaRPr lang="en-US" sz="2600" dirty="0"/>
          </a:p>
          <a:p>
            <a:pPr>
              <a:spcBef>
                <a:spcPts val="0"/>
              </a:spcBef>
            </a:pPr>
            <a:r>
              <a:rPr lang="en-US" sz="2600" dirty="0"/>
              <a:t>There are five different classifications</a:t>
            </a:r>
          </a:p>
          <a:p>
            <a:pPr>
              <a:spcBef>
                <a:spcPts val="0"/>
              </a:spcBef>
            </a:pPr>
            <a:endParaRPr lang="en-US" dirty="0"/>
          </a:p>
          <a:p>
            <a:pPr>
              <a:spcBef>
                <a:spcPts val="0"/>
              </a:spcBef>
            </a:pPr>
            <a:r>
              <a:rPr lang="en-US" sz="2600" dirty="0"/>
              <a:t>A separate category for antique malls, flea markets, craft shows, antique shows, gun shows, and auto shows</a:t>
            </a:r>
          </a:p>
          <a:p>
            <a:pPr lvl="1">
              <a:spcBef>
                <a:spcPts val="0"/>
              </a:spcBef>
            </a:pPr>
            <a:r>
              <a:rPr lang="en-US" sz="2200" dirty="0"/>
              <a:t>Administered locally by the city and county</a:t>
            </a:r>
          </a:p>
          <a:p>
            <a:pPr marL="400050" lvl="1" indent="0">
              <a:spcBef>
                <a:spcPts val="0"/>
              </a:spcBef>
              <a:buNone/>
            </a:pPr>
            <a:endParaRPr lang="en-US" sz="2200" dirty="0"/>
          </a:p>
          <a:p>
            <a:pPr lvl="1">
              <a:spcBef>
                <a:spcPts val="0"/>
              </a:spcBef>
            </a:pPr>
            <a:r>
              <a:rPr lang="en-US" sz="2200" dirty="0"/>
              <a:t>Review the Business Tax Guide at </a:t>
            </a:r>
            <a:r>
              <a:rPr lang="en-US" sz="220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www.TN.gov/revenue</a:t>
            </a:r>
            <a:r>
              <a:rPr lang="en-US" sz="2200" dirty="0"/>
              <a:t> for more information </a:t>
            </a:r>
            <a:endParaRPr lang="en-US" dirty="0"/>
          </a:p>
          <a:p>
            <a:pPr>
              <a:spcBef>
                <a:spcPts val="0"/>
              </a:spcBef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047740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ea typeface="Open Sans" panose="020B0606030504020204" pitchFamily="34" charset="0"/>
                <a:cs typeface="Open Sans" panose="020B0606030504020204" pitchFamily="34" charset="0"/>
              </a:rPr>
              <a:t>Classifications and Rates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53ED0A06-9F30-4BC3-B6C7-3B3E3F8081C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90341864"/>
              </p:ext>
            </p:extLst>
          </p:nvPr>
        </p:nvGraphicFramePr>
        <p:xfrm>
          <a:off x="304800" y="1003301"/>
          <a:ext cx="8458200" cy="5092697"/>
        </p:xfrm>
        <a:graphic>
          <a:graphicData uri="http://schemas.openxmlformats.org/drawingml/2006/table">
            <a:tbl>
              <a:tblPr/>
              <a:tblGrid>
                <a:gridCol w="16512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2682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0266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0141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7600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600846">
                <a:tc>
                  <a:txBody>
                    <a:bodyPr/>
                    <a:lstStyle/>
                    <a:p>
                      <a:pPr algn="l"/>
                      <a:r>
                        <a:rPr lang="en-US" sz="1300" b="1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Classification</a:t>
                      </a:r>
                      <a:endParaRPr lang="en-US" sz="1300" dirty="0"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66675" marR="66675" marT="66675" marB="6667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D1D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300" b="1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Primary Types of Businesses</a:t>
                      </a:r>
                    </a:p>
                  </a:txBody>
                  <a:tcPr marL="66675" marR="66675" marT="66675" marB="6667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D1D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300" b="1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Retailer Rates</a:t>
                      </a:r>
                      <a:endParaRPr lang="en-US" sz="1300" dirty="0"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66675" marR="66675" marT="66675" marB="6667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D1D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300" b="1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Wholesaler Rates</a:t>
                      </a:r>
                      <a:endParaRPr lang="en-US" sz="1300" dirty="0"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66675" marR="66675" marT="66675" marB="6667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D1D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300" b="1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General Rate</a:t>
                      </a:r>
                      <a:endParaRPr lang="en-US" sz="1300" dirty="0"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66675" marR="66675" marT="66675" marB="6667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D1D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6069">
                <a:tc>
                  <a:txBody>
                    <a:bodyPr/>
                    <a:lstStyle/>
                    <a:p>
                      <a:pPr algn="l"/>
                      <a:r>
                        <a:rPr lang="en-US" sz="13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Class 1A</a:t>
                      </a:r>
                    </a:p>
                  </a:txBody>
                  <a:tcPr marL="66675" marR="66675" marT="66675" marB="66675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D1D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1D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3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Groceries</a:t>
                      </a:r>
                    </a:p>
                  </a:txBody>
                  <a:tcPr marL="66675" marR="66675" marT="66675" marB="66675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D1D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1D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3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0.001</a:t>
                      </a:r>
                    </a:p>
                  </a:txBody>
                  <a:tcPr marL="66675" marR="66675" marT="66675" marB="66675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D1D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1D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3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0.00025</a:t>
                      </a:r>
                    </a:p>
                  </a:txBody>
                  <a:tcPr marL="66675" marR="66675" marT="66675" marB="66675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D1D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1D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30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 </a:t>
                      </a:r>
                    </a:p>
                  </a:txBody>
                  <a:tcPr marL="66675" marR="66675" marT="66675" marB="66675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D1D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1D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6069">
                <a:tc>
                  <a:txBody>
                    <a:bodyPr/>
                    <a:lstStyle/>
                    <a:p>
                      <a:pPr algn="l"/>
                      <a:r>
                        <a:rPr lang="en-US" sz="13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Class 1B </a:t>
                      </a:r>
                    </a:p>
                  </a:txBody>
                  <a:tcPr marL="66675" marR="66675" marT="66675" marB="66675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D1D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1D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3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Hardware stores</a:t>
                      </a:r>
                    </a:p>
                  </a:txBody>
                  <a:tcPr marL="66675" marR="66675" marT="66675" marB="66675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D1D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1D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3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0.001</a:t>
                      </a:r>
                    </a:p>
                  </a:txBody>
                  <a:tcPr marL="66675" marR="66675" marT="66675" marB="66675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D1D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1D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3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0.000375</a:t>
                      </a:r>
                    </a:p>
                  </a:txBody>
                  <a:tcPr marL="66675" marR="66675" marT="66675" marB="66675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D1D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1D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30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 </a:t>
                      </a:r>
                    </a:p>
                  </a:txBody>
                  <a:tcPr marL="66675" marR="66675" marT="66675" marB="66675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D1D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1D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606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Class 1C</a:t>
                      </a:r>
                    </a:p>
                  </a:txBody>
                  <a:tcPr marL="66675" marR="66675" marT="66675" marB="66675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D1D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1D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baseline="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Farm supply stores</a:t>
                      </a:r>
                      <a:endParaRPr lang="en-US" sz="1300" dirty="0"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66675" marR="66675" marT="66675" marB="66675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D1D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1D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3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0.001</a:t>
                      </a:r>
                    </a:p>
                  </a:txBody>
                  <a:tcPr marL="66675" marR="66675" marT="66675" marB="66675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D1D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1D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3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0.000375</a:t>
                      </a:r>
                    </a:p>
                  </a:txBody>
                  <a:tcPr marL="66675" marR="66675" marT="66675" marB="66675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D1D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1D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300" dirty="0"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66675" marR="66675" marT="66675" marB="66675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D1D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1D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6069">
                <a:tc>
                  <a:txBody>
                    <a:bodyPr/>
                    <a:lstStyle/>
                    <a:p>
                      <a:pPr algn="l"/>
                      <a:r>
                        <a:rPr lang="en-US" sz="13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Class 1D</a:t>
                      </a:r>
                    </a:p>
                  </a:txBody>
                  <a:tcPr marL="66675" marR="66675" marT="66675" marB="66675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D1D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1D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3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Gas stations</a:t>
                      </a:r>
                    </a:p>
                  </a:txBody>
                  <a:tcPr marL="66675" marR="66675" marT="66675" marB="66675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D1D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1D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3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0.0005</a:t>
                      </a:r>
                    </a:p>
                  </a:txBody>
                  <a:tcPr marL="66675" marR="66675" marT="66675" marB="66675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D1D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1D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3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n/a</a:t>
                      </a:r>
                    </a:p>
                  </a:txBody>
                  <a:tcPr marL="66675" marR="66675" marT="66675" marB="66675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D1D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1D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3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 </a:t>
                      </a:r>
                    </a:p>
                  </a:txBody>
                  <a:tcPr marL="66675" marR="66675" marT="66675" marB="66675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D1D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1D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6069">
                <a:tc>
                  <a:txBody>
                    <a:bodyPr/>
                    <a:lstStyle/>
                    <a:p>
                      <a:pPr algn="l"/>
                      <a:r>
                        <a:rPr lang="en-US" sz="13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Class 1E</a:t>
                      </a:r>
                    </a:p>
                  </a:txBody>
                  <a:tcPr marL="66675" marR="66675" marT="66675" marB="66675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D1D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1D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3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Fuel</a:t>
                      </a:r>
                      <a:r>
                        <a:rPr lang="en-US" sz="1300" baseline="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wholesalers</a:t>
                      </a:r>
                      <a:endParaRPr lang="en-US" sz="1300" dirty="0"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66675" marR="66675" marT="66675" marB="66675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D1D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1D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3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n/a </a:t>
                      </a:r>
                    </a:p>
                  </a:txBody>
                  <a:tcPr marL="66675" marR="66675" marT="66675" marB="66675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D1D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1D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3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0.0003125</a:t>
                      </a:r>
                    </a:p>
                  </a:txBody>
                  <a:tcPr marL="66675" marR="66675" marT="66675" marB="66675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D1D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1D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3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 </a:t>
                      </a:r>
                    </a:p>
                  </a:txBody>
                  <a:tcPr marL="66675" marR="66675" marT="66675" marB="66675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D1D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1D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00846">
                <a:tc>
                  <a:txBody>
                    <a:bodyPr/>
                    <a:lstStyle/>
                    <a:p>
                      <a:pPr algn="l"/>
                      <a:r>
                        <a:rPr lang="en-US" sz="130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Class 2</a:t>
                      </a:r>
                    </a:p>
                  </a:txBody>
                  <a:tcPr marL="66675" marR="66675" marT="66675" marB="66675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D1D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1D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3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General merchandise, automobiles &amp;</a:t>
                      </a:r>
                      <a:r>
                        <a:rPr lang="en-US" sz="1300" baseline="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restaurants</a:t>
                      </a:r>
                      <a:endParaRPr lang="en-US" sz="1300" dirty="0"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66675" marR="66675" marT="66675" marB="66675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D1D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1D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3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0.0015</a:t>
                      </a:r>
                    </a:p>
                  </a:txBody>
                  <a:tcPr marL="66675" marR="66675" marT="66675" marB="66675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D1D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1D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3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0.000375</a:t>
                      </a:r>
                    </a:p>
                  </a:txBody>
                  <a:tcPr marL="66675" marR="66675" marT="66675" marB="66675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D1D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1D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3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 </a:t>
                      </a:r>
                    </a:p>
                  </a:txBody>
                  <a:tcPr marL="66675" marR="66675" marT="66675" marB="66675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D1D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1D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00846">
                <a:tc>
                  <a:txBody>
                    <a:bodyPr/>
                    <a:lstStyle/>
                    <a:p>
                      <a:pPr algn="l"/>
                      <a:r>
                        <a:rPr lang="en-US" sz="130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Class 3</a:t>
                      </a:r>
                    </a:p>
                  </a:txBody>
                  <a:tcPr marL="66675" marR="66675" marT="66675" marB="66675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D1D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1D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3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Services</a:t>
                      </a:r>
                      <a:r>
                        <a:rPr lang="en-US" sz="1300" baseline="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&amp; m</a:t>
                      </a:r>
                      <a:r>
                        <a:rPr lang="en-US" sz="13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iscellaneous tangible personal property</a:t>
                      </a:r>
                    </a:p>
                  </a:txBody>
                  <a:tcPr marL="66675" marR="66675" marT="66675" marB="66675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D1D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1D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3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0.001875</a:t>
                      </a:r>
                    </a:p>
                  </a:txBody>
                  <a:tcPr marL="66675" marR="66675" marT="66675" marB="66675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D1D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1D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30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0.000375</a:t>
                      </a:r>
                    </a:p>
                  </a:txBody>
                  <a:tcPr marL="66675" marR="66675" marT="66675" marB="66675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D1D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1D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3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 </a:t>
                      </a:r>
                    </a:p>
                  </a:txBody>
                  <a:tcPr marL="66675" marR="66675" marT="66675" marB="66675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D1D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1D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6069">
                <a:tc>
                  <a:txBody>
                    <a:bodyPr/>
                    <a:lstStyle/>
                    <a:p>
                      <a:pPr algn="l"/>
                      <a:r>
                        <a:rPr lang="en-US" sz="13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Class 4</a:t>
                      </a:r>
                    </a:p>
                  </a:txBody>
                  <a:tcPr marL="66675" marR="66675" marT="66675" marB="66675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D1D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1D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3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Contractors</a:t>
                      </a:r>
                    </a:p>
                  </a:txBody>
                  <a:tcPr marL="66675" marR="66675" marT="66675" marB="66675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D1D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1D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3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n/a</a:t>
                      </a:r>
                    </a:p>
                  </a:txBody>
                  <a:tcPr marL="66675" marR="66675" marT="66675" marB="66675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D1D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1D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3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n/a</a:t>
                      </a:r>
                    </a:p>
                  </a:txBody>
                  <a:tcPr marL="66675" marR="66675" marT="66675" marB="66675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D1D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1D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3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0.001</a:t>
                      </a:r>
                    </a:p>
                  </a:txBody>
                  <a:tcPr marL="66675" marR="66675" marT="66675" marB="66675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D1D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1D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600846">
                <a:tc>
                  <a:txBody>
                    <a:bodyPr/>
                    <a:lstStyle/>
                    <a:p>
                      <a:pPr algn="l"/>
                      <a:r>
                        <a:rPr lang="en-US" sz="130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Class 5A</a:t>
                      </a:r>
                    </a:p>
                  </a:txBody>
                  <a:tcPr marL="66675" marR="66675" marT="66675" marB="66675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D1D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1D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3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Industrial loan and thrift</a:t>
                      </a:r>
                      <a:r>
                        <a:rPr lang="en-US" sz="1300" baseline="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companies</a:t>
                      </a:r>
                      <a:endParaRPr lang="en-US" sz="1300" dirty="0"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66675" marR="66675" marT="66675" marB="66675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D1D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1D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3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n/a</a:t>
                      </a:r>
                    </a:p>
                  </a:txBody>
                  <a:tcPr marL="66675" marR="66675" marT="66675" marB="66675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D1D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1D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3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n/a</a:t>
                      </a:r>
                    </a:p>
                  </a:txBody>
                  <a:tcPr marL="66675" marR="66675" marT="66675" marB="66675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D1D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1D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3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0.003</a:t>
                      </a:r>
                    </a:p>
                  </a:txBody>
                  <a:tcPr marL="66675" marR="66675" marT="66675" marB="66675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D1D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1D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32899">
                <a:tc>
                  <a:txBody>
                    <a:bodyPr/>
                    <a:lstStyle/>
                    <a:p>
                      <a:pPr algn="l"/>
                      <a:r>
                        <a:rPr lang="en-US" sz="13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Class 5B</a:t>
                      </a:r>
                    </a:p>
                  </a:txBody>
                  <a:tcPr marL="66675" marR="66675" marT="66675" marB="66675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D1D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1D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3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Natural</a:t>
                      </a:r>
                      <a:r>
                        <a:rPr lang="en-US" sz="1300" baseline="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gas marketers</a:t>
                      </a:r>
                      <a:endParaRPr lang="en-US" sz="1300" dirty="0"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66675" marR="66675" marT="66675" marB="66675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D1D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1D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3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n/a</a:t>
                      </a:r>
                    </a:p>
                  </a:txBody>
                  <a:tcPr marL="66675" marR="66675" marT="66675" marB="66675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D1D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1D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3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n/a</a:t>
                      </a:r>
                    </a:p>
                  </a:txBody>
                  <a:tcPr marL="66675" marR="66675" marT="66675" marB="66675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D1D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1D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3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0.0002</a:t>
                      </a:r>
                    </a:p>
                  </a:txBody>
                  <a:tcPr marL="66675" marR="66675" marT="66675" marB="66675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D1D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1D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2004919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PermianSlabSerifTypeface" panose="02000000000000000000" pitchFamily="50" charset="0"/>
                <a:ea typeface="Open Sans" panose="020B0606030504020204" pitchFamily="34" charset="0"/>
                <a:cs typeface="Open Sans" panose="020B0606030504020204" pitchFamily="34" charset="0"/>
              </a:rPr>
              <a:t>Contractors</a:t>
            </a:r>
          </a:p>
        </p:txBody>
      </p:sp>
    </p:spTree>
    <p:extLst>
      <p:ext uri="{BB962C8B-B14F-4D97-AF65-F5344CB8AC3E}">
        <p14:creationId xmlns:p14="http://schemas.microsoft.com/office/powerpoint/2010/main" val="95806015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ea typeface="Open Sans" panose="020B0606030504020204" pitchFamily="34" charset="0"/>
                <a:cs typeface="Open Sans" panose="020B0606030504020204" pitchFamily="34" charset="0"/>
              </a:rPr>
              <a:t>Contractors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03303"/>
            <a:ext cx="8305800" cy="5168897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en-US" dirty="0"/>
              <a:t>Receipts of </a:t>
            </a:r>
            <a:r>
              <a:rPr lang="en-US" b="1" dirty="0"/>
              <a:t>more than $50,000 </a:t>
            </a:r>
            <a:r>
              <a:rPr lang="en-US" dirty="0"/>
              <a:t>in any jurisdiction</a:t>
            </a:r>
          </a:p>
          <a:p>
            <a:pPr lvl="1">
              <a:spcBef>
                <a:spcPts val="0"/>
              </a:spcBef>
            </a:pPr>
            <a:r>
              <a:rPr lang="en-US" dirty="0"/>
              <a:t>Registration and license required for both city and/or county </a:t>
            </a:r>
          </a:p>
          <a:p>
            <a:pPr lvl="1">
              <a:spcBef>
                <a:spcPts val="0"/>
              </a:spcBef>
            </a:pPr>
            <a:r>
              <a:rPr lang="en-US" dirty="0"/>
              <a:t>Applies to both in-state and out-of-state contractors</a:t>
            </a:r>
          </a:p>
          <a:p>
            <a:pPr lvl="1">
              <a:spcBef>
                <a:spcPts val="0"/>
              </a:spcBef>
            </a:pPr>
            <a:endParaRPr lang="en-US" dirty="0"/>
          </a:p>
          <a:p>
            <a:pPr>
              <a:spcBef>
                <a:spcPts val="0"/>
              </a:spcBef>
            </a:pPr>
            <a:r>
              <a:rPr lang="en-US" u="sng" dirty="0"/>
              <a:t>In-state contractors</a:t>
            </a:r>
            <a:r>
              <a:rPr lang="en-US" dirty="0"/>
              <a:t> </a:t>
            </a:r>
          </a:p>
          <a:p>
            <a:pPr lvl="1">
              <a:spcBef>
                <a:spcPts val="0"/>
              </a:spcBef>
            </a:pPr>
            <a:r>
              <a:rPr lang="en-US" dirty="0"/>
              <a:t>Receipts of </a:t>
            </a:r>
            <a:r>
              <a:rPr lang="en-US" b="1" dirty="0"/>
              <a:t>$50,000 or less</a:t>
            </a:r>
            <a:r>
              <a:rPr lang="en-US" dirty="0"/>
              <a:t> in a jurisdiction, no additional license required</a:t>
            </a:r>
          </a:p>
          <a:p>
            <a:pPr lvl="1">
              <a:spcBef>
                <a:spcPts val="0"/>
              </a:spcBef>
            </a:pPr>
            <a:r>
              <a:rPr lang="en-US" dirty="0"/>
              <a:t>Report back to city and/or county of their domicile</a:t>
            </a:r>
          </a:p>
          <a:p>
            <a:pPr>
              <a:spcBef>
                <a:spcPts val="0"/>
              </a:spcBef>
            </a:pPr>
            <a:endParaRPr lang="en-US" dirty="0"/>
          </a:p>
          <a:p>
            <a:pPr>
              <a:spcBef>
                <a:spcPts val="0"/>
              </a:spcBef>
            </a:pPr>
            <a:r>
              <a:rPr lang="en-US" u="sng" dirty="0"/>
              <a:t>Out-of-state contractors</a:t>
            </a:r>
          </a:p>
          <a:p>
            <a:pPr lvl="1">
              <a:spcBef>
                <a:spcPts val="0"/>
              </a:spcBef>
            </a:pPr>
            <a:r>
              <a:rPr lang="en-US" dirty="0"/>
              <a:t>Receipts of </a:t>
            </a:r>
            <a:r>
              <a:rPr lang="en-US" b="1" dirty="0"/>
              <a:t>$10,000 - $50,000</a:t>
            </a:r>
            <a:r>
              <a:rPr lang="en-US" dirty="0"/>
              <a:t> in a county, must pay on state business tax return</a:t>
            </a:r>
          </a:p>
        </p:txBody>
      </p:sp>
    </p:spTree>
    <p:extLst>
      <p:ext uri="{BB962C8B-B14F-4D97-AF65-F5344CB8AC3E}">
        <p14:creationId xmlns:p14="http://schemas.microsoft.com/office/powerpoint/2010/main" val="417339031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Exemptions/Exclusions</a:t>
            </a:r>
          </a:p>
        </p:txBody>
      </p:sp>
    </p:spTree>
    <p:extLst>
      <p:ext uri="{BB962C8B-B14F-4D97-AF65-F5344CB8AC3E}">
        <p14:creationId xmlns:p14="http://schemas.microsoft.com/office/powerpoint/2010/main" val="44986719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ea typeface="Open Sans" panose="020B0606030504020204" pitchFamily="34" charset="0"/>
                <a:cs typeface="Open Sans" panose="020B0606030504020204" pitchFamily="34" charset="0"/>
              </a:rPr>
              <a:t>Exemptions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003303"/>
            <a:ext cx="8382000" cy="5168897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en-US" dirty="0"/>
              <a:t>Tenn. Code Ann. § 67-4-708(3)(C)(i)-(xvi)</a:t>
            </a:r>
          </a:p>
          <a:p>
            <a:pPr>
              <a:spcBef>
                <a:spcPts val="0"/>
              </a:spcBef>
            </a:pPr>
            <a:endParaRPr lang="en-US" dirty="0"/>
          </a:p>
          <a:p>
            <a:pPr>
              <a:spcBef>
                <a:spcPts val="0"/>
              </a:spcBef>
            </a:pPr>
            <a:r>
              <a:rPr lang="en-US" dirty="0"/>
              <a:t>Business Tax Guide</a:t>
            </a:r>
          </a:p>
          <a:p>
            <a:pPr lvl="1">
              <a:spcBef>
                <a:spcPts val="0"/>
              </a:spcBef>
            </a:pPr>
            <a:r>
              <a:rPr lang="en-US" dirty="0"/>
              <a:t>Pages 21-23</a:t>
            </a:r>
          </a:p>
          <a:p>
            <a:pPr>
              <a:spcBef>
                <a:spcPts val="0"/>
              </a:spcBef>
            </a:pPr>
            <a:endParaRPr lang="en-US" dirty="0"/>
          </a:p>
          <a:p>
            <a:pPr>
              <a:spcBef>
                <a:spcPts val="0"/>
              </a:spcBef>
            </a:pPr>
            <a:r>
              <a:rPr lang="en-US" dirty="0"/>
              <a:t>Still must pay tax on sales of TPP and taxable services</a:t>
            </a:r>
          </a:p>
          <a:p>
            <a:pPr>
              <a:spcBef>
                <a:spcPts val="0"/>
              </a:spcBef>
            </a:pPr>
            <a:endParaRPr lang="en-US" i="1" dirty="0"/>
          </a:p>
          <a:p>
            <a:pPr>
              <a:spcBef>
                <a:spcPts val="0"/>
              </a:spcBef>
            </a:pPr>
            <a:endParaRPr lang="en-US" dirty="0"/>
          </a:p>
          <a:p>
            <a:pPr marL="0" indent="0">
              <a:spcBef>
                <a:spcPts val="0"/>
              </a:spcBef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732349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ea typeface="Open Sans" panose="020B0606030504020204" pitchFamily="34" charset="0"/>
                <a:cs typeface="Open Sans" panose="020B0606030504020204" pitchFamily="34" charset="0"/>
              </a:rPr>
              <a:t>Exempt Individuals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003303"/>
            <a:ext cx="8382000" cy="5168897"/>
          </a:xfrm>
        </p:spPr>
        <p:txBody>
          <a:bodyPr>
            <a:normAutofit fontScale="25000" lnSpcReduction="20000"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9600" dirty="0"/>
              <a:t>Blind Individuals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en-US" sz="2900" dirty="0"/>
          </a:p>
          <a:p>
            <a:pPr lvl="1">
              <a:lnSpc>
                <a:spcPct val="120000"/>
              </a:lnSpc>
              <a:spcBef>
                <a:spcPts val="0"/>
              </a:spcBef>
            </a:pPr>
            <a:r>
              <a:rPr lang="en-US" sz="8000" dirty="0"/>
              <a:t>Total Blindness</a:t>
            </a:r>
          </a:p>
          <a:p>
            <a:pPr lvl="1">
              <a:lnSpc>
                <a:spcPct val="120000"/>
              </a:lnSpc>
              <a:spcBef>
                <a:spcPts val="0"/>
              </a:spcBef>
            </a:pPr>
            <a:r>
              <a:rPr lang="en-US" sz="8000" dirty="0"/>
              <a:t>Own less than $2,500 of unencumbered property anywhere </a:t>
            </a:r>
          </a:p>
          <a:p>
            <a:pPr lvl="1">
              <a:lnSpc>
                <a:spcPct val="120000"/>
              </a:lnSpc>
              <a:spcBef>
                <a:spcPts val="0"/>
              </a:spcBef>
            </a:pPr>
            <a:r>
              <a:rPr lang="en-US" sz="8000" dirty="0"/>
              <a:t>Own less than $2,500 of business capital</a:t>
            </a:r>
          </a:p>
          <a:p>
            <a:pPr lvl="1">
              <a:lnSpc>
                <a:spcPct val="120000"/>
              </a:lnSpc>
              <a:spcBef>
                <a:spcPts val="0"/>
              </a:spcBef>
            </a:pPr>
            <a:r>
              <a:rPr lang="en-US" sz="8000" dirty="0"/>
              <a:t>Tennessee resident, residing within TN</a:t>
            </a:r>
          </a:p>
          <a:p>
            <a:pPr lvl="1">
              <a:lnSpc>
                <a:spcPct val="120000"/>
              </a:lnSpc>
              <a:spcBef>
                <a:spcPts val="0"/>
              </a:spcBef>
            </a:pPr>
            <a:r>
              <a:rPr lang="en-US" sz="8000" dirty="0"/>
              <a:t>Sole beneficiary of the business</a:t>
            </a:r>
          </a:p>
          <a:p>
            <a:pPr marL="457200" lvl="1" indent="0">
              <a:lnSpc>
                <a:spcPct val="120000"/>
              </a:lnSpc>
              <a:spcBef>
                <a:spcPts val="0"/>
              </a:spcBef>
              <a:buNone/>
            </a:pPr>
            <a:endParaRPr lang="en-US" sz="8000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en-US" sz="5500" dirty="0"/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9600" dirty="0"/>
              <a:t>Disabled Veterans</a:t>
            </a:r>
          </a:p>
          <a:p>
            <a:pPr lvl="1">
              <a:lnSpc>
                <a:spcPct val="120000"/>
              </a:lnSpc>
              <a:spcBef>
                <a:spcPts val="0"/>
              </a:spcBef>
            </a:pPr>
            <a:endParaRPr lang="en-US" sz="2200" dirty="0"/>
          </a:p>
          <a:p>
            <a:pPr lvl="1">
              <a:lnSpc>
                <a:spcPct val="120000"/>
              </a:lnSpc>
              <a:spcBef>
                <a:spcPts val="0"/>
              </a:spcBef>
            </a:pPr>
            <a:r>
              <a:rPr lang="en-US" sz="8000" dirty="0"/>
              <a:t>Own less than $5,000 of unencumbered property anywhere</a:t>
            </a:r>
          </a:p>
          <a:p>
            <a:pPr lvl="1">
              <a:lnSpc>
                <a:spcPct val="120000"/>
              </a:lnSpc>
              <a:spcBef>
                <a:spcPts val="0"/>
              </a:spcBef>
            </a:pPr>
            <a:r>
              <a:rPr lang="en-US" sz="8000" dirty="0"/>
              <a:t>Own less than $5,000 of business capital</a:t>
            </a:r>
          </a:p>
          <a:p>
            <a:pPr lvl="1">
              <a:lnSpc>
                <a:spcPct val="120000"/>
              </a:lnSpc>
              <a:spcBef>
                <a:spcPts val="0"/>
              </a:spcBef>
            </a:pPr>
            <a:r>
              <a:rPr lang="en-US" sz="8000" dirty="0"/>
              <a:t>Citizen &amp; resident of the TN County of the claimed exemption</a:t>
            </a:r>
          </a:p>
          <a:p>
            <a:pPr lvl="1">
              <a:lnSpc>
                <a:spcPct val="120000"/>
              </a:lnSpc>
              <a:spcBef>
                <a:spcPts val="0"/>
              </a:spcBef>
            </a:pPr>
            <a:r>
              <a:rPr lang="en-US" sz="8000" dirty="0"/>
              <a:t>Sole beneficiary of the business</a:t>
            </a:r>
          </a:p>
          <a:p>
            <a:pPr marL="0" indent="0">
              <a:spcBef>
                <a:spcPts val="0"/>
              </a:spcBef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72625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ea typeface="Open Sans" panose="020B0606030504020204" pitchFamily="34" charset="0"/>
                <a:cs typeface="Open Sans" panose="020B0606030504020204" pitchFamily="34" charset="0"/>
              </a:rPr>
              <a:t>Exempt Services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3175" y="1003303"/>
            <a:ext cx="8305800" cy="5261554"/>
          </a:xfrm>
        </p:spPr>
        <p:txBody>
          <a:bodyPr numCol="2">
            <a:normAutofit lnSpcReduction="10000"/>
          </a:bodyPr>
          <a:lstStyle/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US" dirty="0"/>
              <a:t>Medical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US" dirty="0"/>
              <a:t>Legal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US" dirty="0"/>
              <a:t>Educational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US" dirty="0"/>
              <a:t>Accounting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US" dirty="0"/>
              <a:t>Architecture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US" dirty="0"/>
              <a:t>Engineering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US" dirty="0"/>
              <a:t>Surveying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en-US" dirty="0"/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US" dirty="0"/>
              <a:t>Veterinary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US" dirty="0"/>
              <a:t>Nonprofits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US" dirty="0"/>
              <a:t>Public utilities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US" dirty="0"/>
              <a:t>Religious &amp; Charitable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US" dirty="0"/>
              <a:t>Financial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US" dirty="0"/>
              <a:t>Insurance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US" dirty="0"/>
              <a:t>Domestic</a:t>
            </a:r>
          </a:p>
        </p:txBody>
      </p:sp>
    </p:spTree>
    <p:extLst>
      <p:ext uri="{BB962C8B-B14F-4D97-AF65-F5344CB8AC3E}">
        <p14:creationId xmlns:p14="http://schemas.microsoft.com/office/powerpoint/2010/main" val="32378407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ea typeface="Open Sans" panose="020B0606030504020204" pitchFamily="34" charset="0"/>
                <a:cs typeface="Open Sans" panose="020B0606030504020204" pitchFamily="34" charset="0"/>
              </a:rPr>
              <a:t>Mobile Telecommunications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03303"/>
            <a:ext cx="8229600" cy="5168898"/>
          </a:xfrm>
        </p:spPr>
        <p:txBody>
          <a:bodyPr>
            <a:normAutofit/>
          </a:bodyPr>
          <a:lstStyle/>
          <a:p>
            <a:r>
              <a:rPr lang="en-US" dirty="0"/>
              <a:t>Subject to Business Tax </a:t>
            </a:r>
          </a:p>
          <a:p>
            <a:endParaRPr lang="en-US" dirty="0"/>
          </a:p>
          <a:p>
            <a:r>
              <a:rPr lang="en-US" dirty="0"/>
              <a:t>Sourced to the customer’s place of primary use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Class 3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Report to each city that exceeds $10,000 per year</a:t>
            </a:r>
          </a:p>
          <a:p>
            <a:endParaRPr lang="en-US" dirty="0"/>
          </a:p>
          <a:p>
            <a:r>
              <a:rPr lang="en-US" dirty="0"/>
              <a:t>Internet service is </a:t>
            </a:r>
            <a:r>
              <a:rPr lang="en-US" b="1" dirty="0">
                <a:solidFill>
                  <a:srgbClr val="FF0000"/>
                </a:solidFill>
              </a:rPr>
              <a:t>not</a:t>
            </a:r>
            <a:r>
              <a:rPr lang="en-US" dirty="0"/>
              <a:t> taxable</a:t>
            </a:r>
          </a:p>
        </p:txBody>
      </p:sp>
    </p:spTree>
    <p:extLst>
      <p:ext uri="{BB962C8B-B14F-4D97-AF65-F5344CB8AC3E}">
        <p14:creationId xmlns:p14="http://schemas.microsoft.com/office/powerpoint/2010/main" val="48224733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228600"/>
            <a:ext cx="8839200" cy="825500"/>
          </a:xfrm>
        </p:spPr>
        <p:txBody>
          <a:bodyPr/>
          <a:lstStyle/>
          <a:p>
            <a:pPr algn="ctr"/>
            <a:r>
              <a:rPr lang="en-US" dirty="0">
                <a:ea typeface="Open Sans" panose="020B0606030504020204" pitchFamily="34" charset="0"/>
                <a:cs typeface="Open Sans" panose="020B0606030504020204" pitchFamily="34" charset="0"/>
              </a:rPr>
              <a:t>Exempt </a:t>
            </a:r>
            <a:r>
              <a:rPr lang="en-US">
                <a:ea typeface="Open Sans" panose="020B0606030504020204" pitchFamily="34" charset="0"/>
                <a:cs typeface="Open Sans" panose="020B0606030504020204" pitchFamily="34" charset="0"/>
              </a:rPr>
              <a:t>Businesses/Activities</a:t>
            </a:r>
            <a:endParaRPr lang="en-US" dirty="0"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054100"/>
            <a:ext cx="8382000" cy="5118100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en-US" dirty="0"/>
              <a:t>Lessors of agricultural, airport, forest, mining, oil, or public utility property</a:t>
            </a:r>
          </a:p>
          <a:p>
            <a:pPr>
              <a:spcBef>
                <a:spcPts val="0"/>
              </a:spcBef>
            </a:pPr>
            <a:endParaRPr lang="en-US" sz="2000" dirty="0"/>
          </a:p>
          <a:p>
            <a:pPr>
              <a:spcBef>
                <a:spcPts val="0"/>
              </a:spcBef>
            </a:pPr>
            <a:r>
              <a:rPr lang="en-US" dirty="0"/>
              <a:t>Farmers providing services to other farmers</a:t>
            </a:r>
          </a:p>
          <a:p>
            <a:pPr>
              <a:spcBef>
                <a:spcPts val="0"/>
              </a:spcBef>
            </a:pPr>
            <a:endParaRPr lang="en-US" sz="2000" dirty="0"/>
          </a:p>
          <a:p>
            <a:pPr>
              <a:spcBef>
                <a:spcPts val="0"/>
              </a:spcBef>
            </a:pPr>
            <a:r>
              <a:rPr lang="en-US" dirty="0"/>
              <a:t>Out-of-state entities responding to state-declared disasters</a:t>
            </a:r>
          </a:p>
          <a:p>
            <a:pPr marL="0" indent="0">
              <a:spcBef>
                <a:spcPts val="0"/>
              </a:spcBef>
              <a:buNone/>
            </a:pPr>
            <a:endParaRPr lang="en-US" sz="2000" dirty="0"/>
          </a:p>
          <a:p>
            <a:pPr>
              <a:spcBef>
                <a:spcPts val="0"/>
              </a:spcBef>
            </a:pPr>
            <a:r>
              <a:rPr lang="en-US" dirty="0"/>
              <a:t>Sales, Freight, and Destination Charges</a:t>
            </a:r>
          </a:p>
          <a:p>
            <a:pPr lvl="1">
              <a:spcBef>
                <a:spcPts val="0"/>
              </a:spcBef>
            </a:pPr>
            <a:r>
              <a:rPr lang="en-US" dirty="0"/>
              <a:t>When title of TPP passes to the vendee at point of origin (not point of destination)</a:t>
            </a:r>
          </a:p>
          <a:p>
            <a:pPr>
              <a:spcBef>
                <a:spcPts val="0"/>
              </a:spcBef>
            </a:pPr>
            <a:endParaRPr lang="en-US" sz="2000" dirty="0"/>
          </a:p>
          <a:p>
            <a:pPr>
              <a:spcBef>
                <a:spcPts val="0"/>
              </a:spcBef>
            </a:pPr>
            <a:r>
              <a:rPr lang="en-US" dirty="0"/>
              <a:t>Qualified amusements</a:t>
            </a:r>
          </a:p>
          <a:p>
            <a:pPr>
              <a:spcBef>
                <a:spcPts val="0"/>
              </a:spcBef>
            </a:pPr>
            <a:endParaRPr lang="en-US" sz="2000" dirty="0"/>
          </a:p>
          <a:p>
            <a:pPr>
              <a:spcBef>
                <a:spcPts val="0"/>
              </a:spcBef>
            </a:pPr>
            <a:r>
              <a:rPr lang="en-US" dirty="0"/>
              <a:t>Manufacturers </a:t>
            </a:r>
          </a:p>
          <a:p>
            <a:pPr>
              <a:spcBef>
                <a:spcPts val="0"/>
              </a:spcBef>
            </a:pPr>
            <a:endParaRPr lang="en-US" sz="2400" dirty="0"/>
          </a:p>
          <a:p>
            <a:pPr>
              <a:spcBef>
                <a:spcPts val="0"/>
              </a:spcBef>
            </a:pPr>
            <a:endParaRPr lang="en-US" sz="2000" dirty="0"/>
          </a:p>
          <a:p>
            <a:pPr>
              <a:spcBef>
                <a:spcPts val="0"/>
              </a:spcBef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56354463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PermianSlabSerifTypeface" panose="02000000000000000000" pitchFamily="50" charset="0"/>
                <a:ea typeface="Open Sans" panose="020B0606030504020204" pitchFamily="34" charset="0"/>
                <a:cs typeface="Open Sans" panose="020B0606030504020204" pitchFamily="34" charset="0"/>
              </a:rPr>
              <a:t>Deductions &amp; Credits</a:t>
            </a:r>
          </a:p>
        </p:txBody>
      </p:sp>
    </p:spTree>
    <p:extLst>
      <p:ext uri="{BB962C8B-B14F-4D97-AF65-F5344CB8AC3E}">
        <p14:creationId xmlns:p14="http://schemas.microsoft.com/office/powerpoint/2010/main" val="207432889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990601"/>
            <a:ext cx="8382000" cy="5181600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en-US" dirty="0"/>
              <a:t>Trade-in allowances</a:t>
            </a:r>
          </a:p>
          <a:p>
            <a:pPr>
              <a:spcBef>
                <a:spcPts val="0"/>
              </a:spcBef>
            </a:pPr>
            <a:endParaRPr lang="en-US" dirty="0"/>
          </a:p>
          <a:p>
            <a:pPr>
              <a:spcBef>
                <a:spcPts val="0"/>
              </a:spcBef>
            </a:pPr>
            <a:r>
              <a:rPr lang="en-US" dirty="0"/>
              <a:t>Amounts paid to subcontractors – Class 4 only!</a:t>
            </a:r>
          </a:p>
          <a:p>
            <a:pPr>
              <a:spcBef>
                <a:spcPts val="0"/>
              </a:spcBef>
            </a:pPr>
            <a:endParaRPr lang="en-US" dirty="0"/>
          </a:p>
          <a:p>
            <a:pPr>
              <a:spcBef>
                <a:spcPts val="0"/>
              </a:spcBef>
            </a:pPr>
            <a:r>
              <a:rPr lang="en-US" dirty="0"/>
              <a:t>Sales of services delivered to customers out-of-state </a:t>
            </a:r>
          </a:p>
          <a:p>
            <a:pPr>
              <a:spcBef>
                <a:spcPts val="0"/>
              </a:spcBef>
            </a:pPr>
            <a:endParaRPr lang="en-US" dirty="0"/>
          </a:p>
          <a:p>
            <a:pPr>
              <a:spcBef>
                <a:spcPts val="0"/>
              </a:spcBef>
            </a:pPr>
            <a:r>
              <a:rPr lang="en-US" dirty="0"/>
              <a:t>Sales of TPP in interstate commerce</a:t>
            </a:r>
          </a:p>
          <a:p>
            <a:pPr>
              <a:spcBef>
                <a:spcPts val="0"/>
              </a:spcBef>
            </a:pPr>
            <a:endParaRPr lang="en-US" dirty="0"/>
          </a:p>
          <a:p>
            <a:pPr>
              <a:spcBef>
                <a:spcPts val="0"/>
              </a:spcBef>
            </a:pPr>
            <a:r>
              <a:rPr lang="en-US" dirty="0"/>
              <a:t>Bad debts</a:t>
            </a:r>
          </a:p>
          <a:p>
            <a:pPr>
              <a:spcBef>
                <a:spcPts val="0"/>
              </a:spcBef>
            </a:pPr>
            <a:endParaRPr lang="en-US" dirty="0"/>
          </a:p>
          <a:p>
            <a:pPr>
              <a:spcBef>
                <a:spcPts val="0"/>
              </a:spcBef>
            </a:pPr>
            <a:r>
              <a:rPr lang="en-US" dirty="0"/>
              <a:t>Certain taxes</a:t>
            </a:r>
          </a:p>
        </p:txBody>
      </p:sp>
      <p:sp>
        <p:nvSpPr>
          <p:cNvPr id="2" name="Rectangle 1"/>
          <p:cNvSpPr/>
          <p:nvPr/>
        </p:nvSpPr>
        <p:spPr>
          <a:xfrm>
            <a:off x="685800" y="304800"/>
            <a:ext cx="79248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  <a:latin typeface="PermianSlabSerifTypeface" panose="02000000000000000000" pitchFamily="50" charset="0"/>
                <a:ea typeface="Open Sans" panose="020B0606030504020204" pitchFamily="34" charset="0"/>
                <a:cs typeface="Open Sans" panose="020B0606030504020204" pitchFamily="34" charset="0"/>
              </a:rPr>
              <a:t>Deductions Include</a:t>
            </a:r>
            <a:endParaRPr lang="en-US" sz="4000" b="1" dirty="0">
              <a:solidFill>
                <a:schemeClr val="accent2">
                  <a:lumMod val="75000"/>
                </a:schemeClr>
              </a:solidFill>
              <a:latin typeface="PermianSlabSerifTypeface" panose="02000000000000000000" pitchFamily="50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18897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990601"/>
            <a:ext cx="8382000" cy="5181600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en-US" dirty="0"/>
              <a:t>Credit can’t exceed 50% of amount owed</a:t>
            </a:r>
          </a:p>
          <a:p>
            <a:pPr>
              <a:spcBef>
                <a:spcPts val="0"/>
              </a:spcBef>
            </a:pPr>
            <a:endParaRPr lang="en-US" dirty="0"/>
          </a:p>
          <a:p>
            <a:pPr>
              <a:spcBef>
                <a:spcPts val="0"/>
              </a:spcBef>
            </a:pPr>
            <a:r>
              <a:rPr lang="en-US" dirty="0"/>
              <a:t>Property must be at the location for the return</a:t>
            </a:r>
          </a:p>
          <a:p>
            <a:pPr>
              <a:spcBef>
                <a:spcPts val="0"/>
              </a:spcBef>
            </a:pPr>
            <a:endParaRPr lang="en-US" dirty="0"/>
          </a:p>
          <a:p>
            <a:pPr>
              <a:spcBef>
                <a:spcPts val="0"/>
              </a:spcBef>
            </a:pPr>
            <a:r>
              <a:rPr lang="en-US" dirty="0"/>
              <a:t>This is </a:t>
            </a:r>
            <a:r>
              <a:rPr lang="en-US" b="1" dirty="0"/>
              <a:t>not</a:t>
            </a:r>
            <a:r>
              <a:rPr lang="en-US" dirty="0"/>
              <a:t> real estate property tax!  </a:t>
            </a:r>
          </a:p>
          <a:p>
            <a:pPr lvl="1">
              <a:spcBef>
                <a:spcPts val="0"/>
              </a:spcBef>
            </a:pPr>
            <a:r>
              <a:rPr lang="en-US" dirty="0"/>
              <a:t>Double-check returns to ensure the correct type of property tax is being claimed</a:t>
            </a:r>
          </a:p>
          <a:p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381000" y="304800"/>
            <a:ext cx="8458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2400"/>
              </a:spcAft>
            </a:pPr>
            <a:r>
              <a:rPr lang="en-US" sz="3200" b="1" dirty="0">
                <a:solidFill>
                  <a:schemeClr val="bg1"/>
                </a:solidFill>
                <a:latin typeface="PermianSlabSerifTypeface" panose="02000000000000000000" pitchFamily="50" charset="0"/>
                <a:ea typeface="Open Sans" panose="020B0606030504020204" pitchFamily="34" charset="0"/>
                <a:cs typeface="Open Sans" panose="020B0606030504020204" pitchFamily="34" charset="0"/>
              </a:rPr>
              <a:t>Personal Property Tax Credits</a:t>
            </a:r>
          </a:p>
        </p:txBody>
      </p:sp>
    </p:spTree>
    <p:extLst>
      <p:ext uri="{BB962C8B-B14F-4D97-AF65-F5344CB8AC3E}">
        <p14:creationId xmlns:p14="http://schemas.microsoft.com/office/powerpoint/2010/main" val="202593345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38252"/>
            <a:ext cx="8077200" cy="3647948"/>
          </a:xfrm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Thanks for your attention!</a:t>
            </a:r>
            <a:br>
              <a:rPr lang="en-US" sz="4800" b="1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br>
              <a:rPr lang="en-US" sz="4800" b="1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US" sz="3200" b="1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Visit </a:t>
            </a:r>
            <a:r>
              <a:rPr lang="en-US" sz="3200" b="1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3"/>
              </a:rPr>
              <a:t>www.TN.gov.revenue</a:t>
            </a:r>
            <a:r>
              <a:rPr lang="en-US" sz="3200" b="1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for more information.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1143000" y="4343400"/>
            <a:ext cx="7010400" cy="0"/>
          </a:xfrm>
          <a:prstGeom prst="line">
            <a:avLst/>
          </a:prstGeom>
          <a:ln>
            <a:solidFill>
              <a:schemeClr val="accent2">
                <a:lumMod val="50000"/>
              </a:schemeClr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0400" y="4572000"/>
            <a:ext cx="2723441" cy="1485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8752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>
                <a:ea typeface="Open Sans" panose="020B0606030504020204" pitchFamily="34" charset="0"/>
                <a:cs typeface="Open Sans" panose="020B0606030504020204" pitchFamily="34" charset="0"/>
              </a:rPr>
              <a:t>Food Trucks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03303"/>
            <a:ext cx="8229600" cy="5168897"/>
          </a:xfrm>
        </p:spPr>
        <p:txBody>
          <a:bodyPr>
            <a:normAutofit/>
          </a:bodyPr>
          <a:lstStyle/>
          <a:p>
            <a:r>
              <a:rPr lang="en-US" dirty="0"/>
              <a:t>Food trucks that travel into numerous jurisdictions should register in their home jurisdiction(s).</a:t>
            </a:r>
          </a:p>
          <a:p>
            <a:endParaRPr lang="en-US" dirty="0"/>
          </a:p>
          <a:p>
            <a:r>
              <a:rPr lang="en-US" dirty="0"/>
              <a:t>When outside of their home jurisdiction, they must carry a copy of their business license as proof of licensure.</a:t>
            </a:r>
          </a:p>
          <a:p>
            <a:pPr marL="0" indent="0">
              <a:buNone/>
            </a:pPr>
            <a:r>
              <a:rPr lang="en-US" dirty="0"/>
              <a:t> </a:t>
            </a:r>
          </a:p>
          <a:p>
            <a:r>
              <a:rPr lang="en-US" dirty="0"/>
              <a:t>Exception: Food trucks that pay a fee to utilize a commercial kitchen or commissary to prepare food and/or park the food truck.</a:t>
            </a:r>
          </a:p>
        </p:txBody>
      </p:sp>
    </p:spTree>
    <p:extLst>
      <p:ext uri="{BB962C8B-B14F-4D97-AF65-F5344CB8AC3E}">
        <p14:creationId xmlns:p14="http://schemas.microsoft.com/office/powerpoint/2010/main" val="8604599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PermianSlabSerifTypeface" panose="02000000000000000000" pitchFamily="50" charset="0"/>
                <a:ea typeface="Open Sans" panose="020B0606030504020204" pitchFamily="34" charset="0"/>
                <a:cs typeface="Open Sans" panose="020B0606030504020204" pitchFamily="34" charset="0"/>
              </a:rPr>
              <a:t>Overview of </a:t>
            </a:r>
            <a:br>
              <a:rPr lang="en-US" dirty="0">
                <a:solidFill>
                  <a:schemeClr val="tx2">
                    <a:lumMod val="75000"/>
                  </a:schemeClr>
                </a:solidFill>
                <a:latin typeface="PermianSlabSerifTypeface" panose="02000000000000000000" pitchFamily="50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PermianSlabSerifTypeface" panose="02000000000000000000" pitchFamily="50" charset="0"/>
                <a:ea typeface="Open Sans" panose="020B0606030504020204" pitchFamily="34" charset="0"/>
                <a:cs typeface="Open Sans" panose="020B0606030504020204" pitchFamily="34" charset="0"/>
              </a:rPr>
              <a:t>Business Tax</a:t>
            </a:r>
          </a:p>
        </p:txBody>
      </p:sp>
    </p:spTree>
    <p:extLst>
      <p:ext uri="{BB962C8B-B14F-4D97-AF65-F5344CB8AC3E}">
        <p14:creationId xmlns:p14="http://schemas.microsoft.com/office/powerpoint/2010/main" val="28766223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ea typeface="Open Sans" panose="020B0606030504020204" pitchFamily="34" charset="0"/>
                <a:cs typeface="Open Sans" panose="020B0606030504020204" pitchFamily="34" charset="0"/>
              </a:rPr>
              <a:t>General Information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03303"/>
            <a:ext cx="8229600" cy="5168898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en-US" dirty="0"/>
              <a:t>Tax on gross taxable sales of TPP and services</a:t>
            </a:r>
          </a:p>
          <a:p>
            <a:pPr>
              <a:spcBef>
                <a:spcPts val="0"/>
              </a:spcBef>
            </a:pPr>
            <a:endParaRPr lang="en-US" dirty="0"/>
          </a:p>
          <a:p>
            <a:pPr>
              <a:spcBef>
                <a:spcPts val="0"/>
              </a:spcBef>
            </a:pPr>
            <a:r>
              <a:rPr lang="it-IT" dirty="0"/>
              <a:t>Two taxes: state and municipality tax</a:t>
            </a:r>
          </a:p>
          <a:p>
            <a:pPr>
              <a:spcBef>
                <a:spcPts val="0"/>
              </a:spcBef>
            </a:pPr>
            <a:endParaRPr lang="it-IT" dirty="0"/>
          </a:p>
          <a:p>
            <a:pPr>
              <a:spcBef>
                <a:spcPts val="0"/>
              </a:spcBef>
            </a:pPr>
            <a:r>
              <a:rPr lang="en-US" dirty="0"/>
              <a:t>TDOR administers both the state and municipality tax</a:t>
            </a:r>
          </a:p>
          <a:p>
            <a:pPr>
              <a:spcBef>
                <a:spcPts val="0"/>
              </a:spcBef>
            </a:pPr>
            <a:endParaRPr lang="en-US" dirty="0"/>
          </a:p>
          <a:p>
            <a:pPr>
              <a:spcBef>
                <a:spcPts val="0"/>
              </a:spcBef>
            </a:pPr>
            <a:r>
              <a:rPr lang="en-US" dirty="0"/>
              <a:t>Tax is paid on a </a:t>
            </a:r>
            <a:r>
              <a:rPr lang="en-US" b="1" i="1" dirty="0"/>
              <a:t>per location </a:t>
            </a:r>
            <a:r>
              <a:rPr lang="en-US" dirty="0"/>
              <a:t>basis</a:t>
            </a:r>
          </a:p>
          <a:p>
            <a:pPr marL="0" indent="0">
              <a:spcBef>
                <a:spcPts val="0"/>
              </a:spcBef>
              <a:buNone/>
            </a:pPr>
            <a:endParaRPr lang="en-US" dirty="0"/>
          </a:p>
          <a:p>
            <a:pPr>
              <a:spcBef>
                <a:spcPts val="0"/>
              </a:spcBef>
            </a:pPr>
            <a:r>
              <a:rPr lang="en-US" dirty="0"/>
              <a:t>Filed on a </a:t>
            </a:r>
            <a:r>
              <a:rPr lang="en-US" b="1" i="1" dirty="0"/>
              <a:t>consolidated </a:t>
            </a:r>
            <a:r>
              <a:rPr lang="en-US" dirty="0"/>
              <a:t>basis via TNTAP</a:t>
            </a:r>
          </a:p>
          <a:p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40302495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ea typeface="Open Sans" panose="020B0606030504020204" pitchFamily="34" charset="0"/>
                <a:cs typeface="Open Sans" panose="020B0606030504020204" pitchFamily="34" charset="0"/>
              </a:rPr>
              <a:t>Taxes vs. Licenses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003303"/>
            <a:ext cx="8229600" cy="5092697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en-US" dirty="0"/>
              <a:t>Taxes are collected at the </a:t>
            </a:r>
            <a:r>
              <a:rPr lang="en-US" b="1" i="1" dirty="0"/>
              <a:t>state level</a:t>
            </a:r>
          </a:p>
          <a:p>
            <a:pPr>
              <a:spcBef>
                <a:spcPts val="0"/>
              </a:spcBef>
            </a:pPr>
            <a:endParaRPr lang="en-US" b="1" i="1" dirty="0"/>
          </a:p>
          <a:p>
            <a:pPr>
              <a:spcBef>
                <a:spcPts val="0"/>
              </a:spcBef>
            </a:pPr>
            <a:r>
              <a:rPr lang="en-US" dirty="0"/>
              <a:t>Licenses are issued at the </a:t>
            </a:r>
            <a:r>
              <a:rPr lang="en-US" b="1" i="1" dirty="0"/>
              <a:t>local level</a:t>
            </a:r>
          </a:p>
          <a:p>
            <a:pPr>
              <a:spcBef>
                <a:spcPts val="0"/>
              </a:spcBef>
            </a:pPr>
            <a:endParaRPr lang="en-US" b="1" i="1" dirty="0"/>
          </a:p>
          <a:p>
            <a:pPr>
              <a:spcBef>
                <a:spcPts val="0"/>
              </a:spcBef>
            </a:pPr>
            <a:r>
              <a:rPr lang="en-US" dirty="0"/>
              <a:t>Unless the business is exempt or does not have a location in Tennessee (</a:t>
            </a:r>
            <a:r>
              <a:rPr lang="en-US" i="1" dirty="0"/>
              <a:t>Classes 1-3</a:t>
            </a:r>
            <a:r>
              <a:rPr lang="en-US" dirty="0"/>
              <a:t>), it must always have a current business license!</a:t>
            </a:r>
          </a:p>
        </p:txBody>
      </p:sp>
    </p:spTree>
    <p:extLst>
      <p:ext uri="{BB962C8B-B14F-4D97-AF65-F5344CB8AC3E}">
        <p14:creationId xmlns:p14="http://schemas.microsoft.com/office/powerpoint/2010/main" val="27932904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>
                <a:ea typeface="Open Sans" panose="020B0606030504020204" pitchFamily="34" charset="0"/>
                <a:cs typeface="Open Sans" panose="020B0606030504020204" pitchFamily="34" charset="0"/>
              </a:rPr>
              <a:t>State Tax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003304"/>
            <a:ext cx="8458200" cy="5168896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en-US" dirty="0"/>
              <a:t>All businesses in Tennessee are subject to state tax</a:t>
            </a:r>
          </a:p>
          <a:p>
            <a:pPr>
              <a:spcBef>
                <a:spcPts val="0"/>
              </a:spcBef>
            </a:pPr>
            <a:endParaRPr lang="en-US" dirty="0"/>
          </a:p>
          <a:p>
            <a:pPr>
              <a:spcBef>
                <a:spcPts val="0"/>
              </a:spcBef>
            </a:pPr>
            <a:r>
              <a:rPr lang="en-US" dirty="0"/>
              <a:t>Out-of-state entities are subject to state tax if they have </a:t>
            </a:r>
            <a:r>
              <a:rPr lang="en-US" b="1" dirty="0"/>
              <a:t>nexus</a:t>
            </a:r>
            <a:r>
              <a:rPr lang="en-US" dirty="0"/>
              <a:t> in Tennessee:</a:t>
            </a:r>
          </a:p>
          <a:p>
            <a:pPr lvl="1">
              <a:spcBef>
                <a:spcPts val="0"/>
              </a:spcBef>
            </a:pPr>
            <a:r>
              <a:rPr lang="en-US" dirty="0"/>
              <a:t>Organized or commercially domiciled in Tennessee</a:t>
            </a:r>
          </a:p>
          <a:p>
            <a:pPr marL="457200" lvl="1" indent="0">
              <a:spcBef>
                <a:spcPts val="0"/>
              </a:spcBef>
              <a:buNone/>
            </a:pPr>
            <a:endParaRPr lang="en-US" dirty="0"/>
          </a:p>
          <a:p>
            <a:pPr lvl="1">
              <a:spcBef>
                <a:spcPts val="0"/>
              </a:spcBef>
            </a:pPr>
            <a:r>
              <a:rPr lang="en-US" dirty="0"/>
              <a:t>Owns or uses capital in Tennessee</a:t>
            </a:r>
          </a:p>
          <a:p>
            <a:pPr marL="457200" lvl="1" indent="0">
              <a:spcBef>
                <a:spcPts val="0"/>
              </a:spcBef>
              <a:buNone/>
            </a:pPr>
            <a:endParaRPr lang="en-US" dirty="0"/>
          </a:p>
          <a:p>
            <a:pPr lvl="1">
              <a:spcBef>
                <a:spcPts val="0"/>
              </a:spcBef>
            </a:pPr>
            <a:r>
              <a:rPr lang="en-US" dirty="0"/>
              <a:t>Has bright-line presence in Tennessee, if any:</a:t>
            </a:r>
          </a:p>
          <a:p>
            <a:pPr lvl="2">
              <a:spcBef>
                <a:spcPts val="0"/>
              </a:spcBef>
            </a:pPr>
            <a:r>
              <a:rPr lang="en-US" dirty="0"/>
              <a:t>Receipts: more than $500,000 or 25% of total receipts in TN</a:t>
            </a:r>
          </a:p>
          <a:p>
            <a:pPr lvl="2">
              <a:spcBef>
                <a:spcPts val="0"/>
              </a:spcBef>
            </a:pPr>
            <a:r>
              <a:rPr lang="en-US" dirty="0"/>
              <a:t>Property: more than $50,000 or 25% of total property by value in TN</a:t>
            </a:r>
          </a:p>
          <a:p>
            <a:pPr lvl="2">
              <a:spcBef>
                <a:spcPts val="0"/>
              </a:spcBef>
            </a:pPr>
            <a:r>
              <a:rPr lang="en-US" dirty="0"/>
              <a:t>Payroll: more than $50,000 or 25% of compensation is paid in TN</a:t>
            </a:r>
          </a:p>
          <a:p>
            <a:pPr marL="914400" lvl="2" indent="0">
              <a:spcBef>
                <a:spcPts val="0"/>
              </a:spcBef>
              <a:buNone/>
            </a:pPr>
            <a:endParaRPr lang="en-US" sz="2000" dirty="0"/>
          </a:p>
          <a:p>
            <a:pPr>
              <a:spcBef>
                <a:spcPts val="0"/>
              </a:spcBef>
            </a:pPr>
            <a:r>
              <a:rPr lang="en-US" dirty="0"/>
              <a:t>Contractors have special considerations</a:t>
            </a:r>
          </a:p>
        </p:txBody>
      </p:sp>
    </p:spTree>
    <p:extLst>
      <p:ext uri="{BB962C8B-B14F-4D97-AF65-F5344CB8AC3E}">
        <p14:creationId xmlns:p14="http://schemas.microsoft.com/office/powerpoint/2010/main" val="41026794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ea typeface="Open Sans" panose="020B0606030504020204" pitchFamily="34" charset="0"/>
                <a:cs typeface="Open Sans" panose="020B0606030504020204" pitchFamily="34" charset="0"/>
              </a:rPr>
              <a:t>Municipality Tax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003303"/>
            <a:ext cx="8382000" cy="5168898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en-US" dirty="0"/>
              <a:t>A business located in a city that has passed a business tax ordinance is subject to the municipality tax</a:t>
            </a:r>
          </a:p>
          <a:p>
            <a:pPr>
              <a:spcBef>
                <a:spcPts val="0"/>
              </a:spcBef>
            </a:pPr>
            <a:endParaRPr lang="en-US" dirty="0"/>
          </a:p>
          <a:p>
            <a:pPr>
              <a:spcBef>
                <a:spcPts val="0"/>
              </a:spcBef>
            </a:pPr>
            <a:r>
              <a:rPr lang="en-US" dirty="0"/>
              <a:t>Does not apply to out-of-state taxpayers</a:t>
            </a:r>
          </a:p>
          <a:p>
            <a:pPr lvl="1">
              <a:spcBef>
                <a:spcPts val="0"/>
              </a:spcBef>
            </a:pPr>
            <a:r>
              <a:rPr lang="en-US" dirty="0"/>
              <a:t>Except out-of-state contractors with a deemed location and mobile telecommunications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8065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SECTOMILLISECCONVERTED" val="1"/>
  <p:tag name="MMPROD_UIDATA" val="&lt;database version=&quot;11.0&quot;&gt;&lt;object type=&quot;1&quot; unique_id=&quot;10001&quot;&gt;&lt;object type=&quot;2&quot; unique_id=&quot;10088&quot;&gt;&lt;object type=&quot;3&quot; unique_id=&quot;10089&quot;&gt;&lt;property id=&quot;20148&quot; value=&quot;5&quot;/&gt;&lt;property id=&quot;20300&quot; value=&quot;Slide 1&quot;/&gt;&lt;property id=&quot;20307&quot; value=&quot;344&quot;/&gt;&lt;/object&gt;&lt;object type=&quot;3&quot; unique_id=&quot;10090&quot;&gt;&lt;property id=&quot;20148&quot; value=&quot;5&quot;/&gt;&lt;property id=&quot;20300&quot; value=&quot;Slide 2 - &amp;quot;New for 2020&amp;quot;&quot;/&gt;&lt;property id=&quot;20307&quot; value=&quot;347&quot;/&gt;&lt;/object&gt;&lt;object type=&quot;3&quot; unique_id=&quot;10091&quot;&gt;&lt;property id=&quot;20148&quot; value=&quot;5&quot;/&gt;&lt;property id=&quot;20300&quot; value=&quot;Slide 3 - &amp;quot;Mobile Telecommunications&amp;quot;&quot;/&gt;&lt;property id=&quot;20307&quot; value=&quot;349&quot;/&gt;&lt;/object&gt;&lt;object type=&quot;3&quot; unique_id=&quot;10092&quot;&gt;&lt;property id=&quot;20148&quot; value=&quot;5&quot;/&gt;&lt;property id=&quot;20300&quot; value=&quot;Slide 7 - &amp;quot;Taxes vs. Licenses&amp;quot;&quot;/&gt;&lt;property id=&quot;20307&quot; value=&quot;350&quot;/&gt;&lt;/object&gt;&lt;object type=&quot;3&quot; unique_id=&quot;10093&quot;&gt;&lt;property id=&quot;20148&quot; value=&quot;5&quot;/&gt;&lt;property id=&quot;20300&quot; value=&quot;Slide 8 - &amp;quot;State Tax&amp;quot;&quot;/&gt;&lt;property id=&quot;20307&quot; value=&quot;352&quot;/&gt;&lt;/object&gt;&lt;object type=&quot;3&quot; unique_id=&quot;10094&quot;&gt;&lt;property id=&quot;20148&quot; value=&quot;5&quot;/&gt;&lt;property id=&quot;20300&quot; value=&quot;Slide 9 - &amp;quot;Municipality Tax&amp;quot;&quot;/&gt;&lt;property id=&quot;20307&quot; value=&quot;353&quot;/&gt;&lt;/object&gt;&lt;object type=&quot;3&quot; unique_id=&quot;10095&quot;&gt;&lt;property id=&quot;20148&quot; value=&quot;5&quot;/&gt;&lt;property id=&quot;20300&quot; value=&quot;Slide 10 - &amp;quot;Who is Subject to State Business Tax?&amp;quot;&quot;/&gt;&lt;property id=&quot;20307&quot; value=&quot;354&quot;/&gt;&lt;/object&gt;&lt;object type=&quot;3&quot; unique_id=&quot;10096&quot;&gt;&lt;property id=&quot;20148&quot; value=&quot;5&quot;/&gt;&lt;property id=&quot;20300&quot; value=&quot;Slide 11 - &amp;quot;Who is Subject to City Business Tax?&amp;quot;&quot;/&gt;&lt;property id=&quot;20307&quot; value=&quot;355&quot;/&gt;&lt;/object&gt;&lt;object type=&quot;3&quot; unique_id=&quot;10097&quot;&gt;&lt;property id=&quot;20148&quot; value=&quot;5&quot;/&gt;&lt;property id=&quot;20300&quot; value=&quot;Slide 12 - &amp;quot;Taxpayer Responsibilities&amp;quot;&quot;/&gt;&lt;property id=&quot;20307&quot; value=&quot;356&quot;/&gt;&lt;/object&gt;&lt;object type=&quot;3&quot; unique_id=&quot;10098&quot;&gt;&lt;property id=&quot;20148&quot; value=&quot;5&quot;/&gt;&lt;property id=&quot;20300&quot; value=&quot;Slide 13 - &amp;quot;Registration&amp;quot;&quot;/&gt;&lt;property id=&quot;20307&quot; value=&quot;357&quot;/&gt;&lt;/object&gt;&lt;object type=&quot;3&quot; unique_id=&quot;10099&quot;&gt;&lt;property id=&quot;20148&quot; value=&quot;5&quot;/&gt;&lt;property id=&quot;20300&quot; value=&quot;Slide 15 - &amp;quot;Standard Licenses&amp;quot;&quot;/&gt;&lt;property id=&quot;20307&quot; value=&quot;359&quot;/&gt;&lt;/object&gt;&lt;object type=&quot;3&quot; unique_id=&quot;10100&quot;&gt;&lt;property id=&quot;20148&quot; value=&quot;5&quot;/&gt;&lt;property id=&quot;20300&quot; value=&quot;Slide 16 - &amp;quot;Minimal Activity Licenses&amp;quot;&quot;/&gt;&lt;property id=&quot;20307&quot; value=&quot;360&quot;/&gt;&lt;/object&gt;&lt;object type=&quot;3&quot; unique_id=&quot;10101&quot;&gt;&lt;property id=&quot;20148&quot; value=&quot;5&quot;/&gt;&lt;property id=&quot;20300&quot; value=&quot;Slide 17 - &amp;quot;Filing Return &amp;amp; Paying Tax&amp;quot;&quot;/&gt;&lt;property id=&quot;20307&quot; value=&quot;362&quot;/&gt;&lt;/object&gt;&lt;object type=&quot;3&quot; unique_id=&quot;10102&quot;&gt;&lt;property id=&quot;20148&quot; value=&quot;5&quot;/&gt;&lt;property id=&quot;20300&quot; value=&quot;Slide 20 - &amp;quot;Record Keeping &amp;amp; Retention&amp;quot;&quot;/&gt;&lt;property id=&quot;20307&quot; value=&quot;363&quot;/&gt;&lt;/object&gt;&lt;object type=&quot;3&quot; unique_id=&quot;10103&quot;&gt;&lt;property id=&quot;20148&quot; value=&quot;5&quot;/&gt;&lt;property id=&quot;20300&quot; value=&quot;Slide 21 - &amp;quot;Classifications&amp;quot;&quot;/&gt;&lt;property id=&quot;20307&quot; value=&quot;364&quot;/&gt;&lt;/object&gt;&lt;object type=&quot;3&quot; unique_id=&quot;10104&quot;&gt;&lt;property id=&quot;20148&quot; value=&quot;5&quot;/&gt;&lt;property id=&quot;20300&quot; value=&quot;Slide 22 - &amp;quot;General&amp;quot;&quot;/&gt;&lt;property id=&quot;20307&quot; value=&quot;365&quot;/&gt;&lt;/object&gt;&lt;object type=&quot;3&quot; unique_id=&quot;10105&quot;&gt;&lt;property id=&quot;20148&quot; value=&quot;5&quot;/&gt;&lt;property id=&quot;20300&quot; value=&quot;Slide 23 - &amp;quot;Classifications and Rates&amp;quot;&quot;/&gt;&lt;property id=&quot;20307&quot; value=&quot;366&quot;/&gt;&lt;/object&gt;&lt;object type=&quot;3&quot; unique_id=&quot;10112&quot;&gt;&lt;property id=&quot;20148&quot; value=&quot;5&quot;/&gt;&lt;property id=&quot;20300&quot; value=&quot;Slide 26 - &amp;quot;Exemptions/Exclusions&amp;quot;&quot;/&gt;&lt;property id=&quot;20307&quot; value=&quot;373&quot;/&gt;&lt;/object&gt;&lt;object type=&quot;3&quot; unique_id=&quot;10113&quot;&gt;&lt;property id=&quot;20148&quot; value=&quot;5&quot;/&gt;&lt;property id=&quot;20300&quot; value=&quot;Slide 27 - &amp;quot;Exemptions&amp;quot;&quot;/&gt;&lt;property id=&quot;20307&quot; value=&quot;374&quot;/&gt;&lt;/object&gt;&lt;object type=&quot;3&quot; unique_id=&quot;10115&quot;&gt;&lt;property id=&quot;20148&quot; value=&quot;5&quot;/&gt;&lt;property id=&quot;20300&quot; value=&quot;Slide 30 - &amp;quot;Exempt Businesses/Activities&amp;quot;&quot;/&gt;&lt;property id=&quot;20307&quot; value=&quot;376&quot;/&gt;&lt;/object&gt;&lt;object type=&quot;3&quot; unique_id=&quot;10116&quot;&gt;&lt;property id=&quot;20148&quot; value=&quot;5&quot;/&gt;&lt;property id=&quot;20300&quot; value=&quot;Slide 31 - &amp;quot;Deductions &amp;amp; Credits&amp;quot;&quot;/&gt;&lt;property id=&quot;20307&quot; value=&quot;378&quot;/&gt;&lt;/object&gt;&lt;object type=&quot;3&quot; unique_id=&quot;10117&quot;&gt;&lt;property id=&quot;20148&quot; value=&quot;5&quot;/&gt;&lt;property id=&quot;20300&quot; value=&quot;Slide 32&quot;/&gt;&lt;property id=&quot;20307&quot; value=&quot;379&quot;/&gt;&lt;/object&gt;&lt;object type=&quot;3&quot; unique_id=&quot;10119&quot;&gt;&lt;property id=&quot;20148&quot; value=&quot;5&quot;/&gt;&lt;property id=&quot;20300&quot; value=&quot;Slide 33&quot;/&gt;&lt;property id=&quot;20307&quot; value=&quot;381&quot;/&gt;&lt;/object&gt;&lt;object type=&quot;3&quot; unique_id=&quot;10126&quot;&gt;&lt;property id=&quot;20148&quot; value=&quot;5&quot;/&gt;&lt;property id=&quot;20300&quot; value=&quot;Slide 4 - &amp;quot;Food Trucks&amp;quot;&quot;/&gt;&lt;property id=&quot;20307&quot; value=&quot;390&quot;/&gt;&lt;/object&gt;&lt;object type=&quot;3&quot; unique_id=&quot;10128&quot;&gt;&lt;property id=&quot;20148&quot; value=&quot;5&quot;/&gt;&lt;property id=&quot;20300&quot; value=&quot;Slide 24 - &amp;quot;Contractors&amp;quot;&quot;/&gt;&lt;property id=&quot;20307&quot; value=&quot;438&quot;/&gt;&lt;/object&gt;&lt;object type=&quot;3&quot; unique_id=&quot;10129&quot;&gt;&lt;property id=&quot;20148&quot; value=&quot;5&quot;/&gt;&lt;property id=&quot;20300&quot; value=&quot;Slide 25 - &amp;quot;Contractors&amp;quot;&quot;/&gt;&lt;property id=&quot;20307&quot; value=&quot;439&quot;/&gt;&lt;/object&gt;&lt;object type=&quot;3&quot; unique_id=&quot;10132&quot;&gt;&lt;property id=&quot;20148&quot; value=&quot;5&quot;/&gt;&lt;property id=&quot;20300&quot; value=&quot;Slide 34 - &amp;quot;Thanks for your attention!  Visit www.TN.gov.revenue for more information.&amp;quot;&quot;/&gt;&lt;property id=&quot;20307&quot; value=&quot;441&quot;/&gt;&lt;/object&gt;&lt;object type=&quot;3&quot; unique_id=&quot;10460&quot;&gt;&lt;property id=&quot;20148&quot; value=&quot;5&quot;/&gt;&lt;property id=&quot;20300&quot; value=&quot;Slide 14 - &amp;quot;Important Registration Tips&amp;quot;&quot;/&gt;&lt;property id=&quot;20307&quot; value=&quot;446&quot;/&gt;&lt;/object&gt;&lt;object type=&quot;3&quot; unique_id=&quot;12671&quot;&gt;&lt;property id=&quot;20148&quot; value=&quot;5&quot;/&gt;&lt;property id=&quot;20300&quot; value=&quot;Slide 5 - &amp;quot;Overview of  Business Tax&amp;quot;&quot;/&gt;&lt;property id=&quot;20307&quot; value=&quot;447&quot;/&gt;&lt;/object&gt;&lt;object type=&quot;3&quot; unique_id=&quot;12672&quot;&gt;&lt;property id=&quot;20148&quot; value=&quot;5&quot;/&gt;&lt;property id=&quot;20300&quot; value=&quot;Slide 6 - &amp;quot;General Information&amp;quot;&quot;/&gt;&lt;property id=&quot;20307&quot; value=&quot;448&quot;/&gt;&lt;/object&gt;&lt;object type=&quot;3&quot; unique_id=&quot;12919&quot;&gt;&lt;property id=&quot;20148&quot; value=&quot;5&quot;/&gt;&lt;property id=&quot;20300&quot; value=&quot;Slide 18 - &amp;quot;Moving a Business&amp;quot;&quot;/&gt;&lt;property id=&quot;20307&quot; value=&quot;453&quot;/&gt;&lt;/object&gt;&lt;object type=&quot;3&quot; unique_id=&quot;12920&quot;&gt;&lt;property id=&quot;20148&quot; value=&quot;5&quot;/&gt;&lt;property id=&quot;20300&quot; value=&quot;Slide 19 - &amp;quot;Closing a Business&amp;quot;&quot;/&gt;&lt;property id=&quot;20307&quot; value=&quot;452&quot;/&gt;&lt;/object&gt;&lt;object type=&quot;3&quot; unique_id=&quot;12921&quot;&gt;&lt;property id=&quot;20148&quot; value=&quot;5&quot;/&gt;&lt;property id=&quot;20300&quot; value=&quot;Slide 28 - &amp;quot;Exempt Individuals&amp;quot;&quot;/&gt;&lt;property id=&quot;20307&quot; value=&quot;455&quot;/&gt;&lt;/object&gt;&lt;object type=&quot;3&quot; unique_id=&quot;12922&quot;&gt;&lt;property id=&quot;20148&quot; value=&quot;5&quot;/&gt;&lt;property id=&quot;20300&quot; value=&quot;Slide 29 - &amp;quot;Exempt Services&amp;quot;&quot;/&gt;&lt;property id=&quot;20307&quot; value=&quot;454&quot;/&gt;&lt;/object&gt;&lt;/object&gt;&lt;object type=&quot;8&quot; unique_id=&quot;10178&quot;&gt;&lt;/object&gt;&lt;/object&gt;&lt;/database&gt;"/>
</p:tagLst>
</file>

<file path=ppt/theme/theme1.xml><?xml version="1.0" encoding="utf-8"?>
<a:theme xmlns:a="http://schemas.openxmlformats.org/drawingml/2006/main" name="PowerPoint B">
  <a:themeElements>
    <a:clrScheme name="Brand Colors">
      <a:dk1>
        <a:sysClr val="windowText" lastClr="000000"/>
      </a:dk1>
      <a:lt1>
        <a:sysClr val="window" lastClr="FFFFFF"/>
      </a:lt1>
      <a:dk2>
        <a:srgbClr val="1B365D"/>
      </a:dk2>
      <a:lt2>
        <a:srgbClr val="FF0F00"/>
      </a:lt2>
      <a:accent1>
        <a:srgbClr val="2DCCD3"/>
      </a:accent1>
      <a:accent2>
        <a:srgbClr val="D2D755"/>
      </a:accent2>
      <a:accent3>
        <a:srgbClr val="E87722"/>
      </a:accent3>
      <a:accent4>
        <a:srgbClr val="7C2529"/>
      </a:accent4>
      <a:accent5>
        <a:srgbClr val="666666"/>
      </a:accent5>
      <a:accent6>
        <a:srgbClr val="E6D395"/>
      </a:accent6>
      <a:hlink>
        <a:srgbClr val="131E29"/>
      </a:hlink>
      <a:folHlink>
        <a:srgbClr val="CBC4BC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6958</TotalTime>
  <Words>1476</Words>
  <Application>Microsoft Office PowerPoint</Application>
  <PresentationFormat>On-screen Show (4:3)</PresentationFormat>
  <Paragraphs>367</Paragraphs>
  <Slides>34</Slides>
  <Notes>34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40" baseType="lpstr">
      <vt:lpstr>Arial</vt:lpstr>
      <vt:lpstr>Calibri</vt:lpstr>
      <vt:lpstr>Open Sans</vt:lpstr>
      <vt:lpstr>PermianSlabSerifTypeface</vt:lpstr>
      <vt:lpstr>Tahoma</vt:lpstr>
      <vt:lpstr>PowerPoint B</vt:lpstr>
      <vt:lpstr>PowerPoint Presentation</vt:lpstr>
      <vt:lpstr>New for 2020</vt:lpstr>
      <vt:lpstr>Mobile Telecommunications</vt:lpstr>
      <vt:lpstr>Food Trucks</vt:lpstr>
      <vt:lpstr>Overview of  Business Tax</vt:lpstr>
      <vt:lpstr>General Information</vt:lpstr>
      <vt:lpstr>Taxes vs. Licenses</vt:lpstr>
      <vt:lpstr>State Tax</vt:lpstr>
      <vt:lpstr>Municipality Tax</vt:lpstr>
      <vt:lpstr>Who is Subject to State Business Tax?</vt:lpstr>
      <vt:lpstr>Who is Subject to City Business Tax?</vt:lpstr>
      <vt:lpstr>Taxpayer Responsibilities</vt:lpstr>
      <vt:lpstr>Registration</vt:lpstr>
      <vt:lpstr>Important Registration Tips</vt:lpstr>
      <vt:lpstr>Standard Licenses</vt:lpstr>
      <vt:lpstr>Minimal Activity Licenses</vt:lpstr>
      <vt:lpstr>Filing Return &amp; Paying Tax</vt:lpstr>
      <vt:lpstr>Moving a Business</vt:lpstr>
      <vt:lpstr>Closing a Business</vt:lpstr>
      <vt:lpstr>Record Keeping &amp; Retention</vt:lpstr>
      <vt:lpstr>Classifications</vt:lpstr>
      <vt:lpstr>General</vt:lpstr>
      <vt:lpstr>Classifications and Rates</vt:lpstr>
      <vt:lpstr>Contractors</vt:lpstr>
      <vt:lpstr>Contractors</vt:lpstr>
      <vt:lpstr>Exemptions/Exclusions</vt:lpstr>
      <vt:lpstr>Exemptions</vt:lpstr>
      <vt:lpstr>Exempt Individuals</vt:lpstr>
      <vt:lpstr>Exempt Services</vt:lpstr>
      <vt:lpstr>Exempt Businesses/Activities</vt:lpstr>
      <vt:lpstr>Deductions &amp; Credits</vt:lpstr>
      <vt:lpstr>PowerPoint Presentation</vt:lpstr>
      <vt:lpstr>PowerPoint Presentation</vt:lpstr>
      <vt:lpstr>Thanks for your attention!  Visit www.TN.gov.revenue for more information.</vt:lpstr>
    </vt:vector>
  </TitlesOfParts>
  <Company>State of Tennessee: Finance &amp; Administration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Molly Wehlage</dc:creator>
  <cp:lastModifiedBy>Kaivanh Inthavong</cp:lastModifiedBy>
  <cp:revision>205</cp:revision>
  <cp:lastPrinted>2017-06-02T00:19:55Z</cp:lastPrinted>
  <dcterms:created xsi:type="dcterms:W3CDTF">2015-04-20T20:00:32Z</dcterms:created>
  <dcterms:modified xsi:type="dcterms:W3CDTF">2020-07-23T14:57:02Z</dcterms:modified>
</cp:coreProperties>
</file>