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10.xml" ContentType="application/vnd.openxmlformats-officedocument.presentationml.notesSlide+xml"/>
  <Override PartName="/ppt/comments/comment4.xml" ContentType="application/vnd.openxmlformats-officedocument.presentationml.comment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omments/comment5.xml" ContentType="application/vnd.openxmlformats-officedocument.presentationml.comments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comments/comment6.xml" ContentType="application/vnd.openxmlformats-officedocument.presentationml.comments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344" r:id="rId2"/>
    <p:sldId id="347" r:id="rId3"/>
    <p:sldId id="349" r:id="rId4"/>
    <p:sldId id="390" r:id="rId5"/>
    <p:sldId id="447" r:id="rId6"/>
    <p:sldId id="448" r:id="rId7"/>
    <p:sldId id="350" r:id="rId8"/>
    <p:sldId id="352" r:id="rId9"/>
    <p:sldId id="353" r:id="rId10"/>
    <p:sldId id="354" r:id="rId11"/>
    <p:sldId id="355" r:id="rId12"/>
    <p:sldId id="356" r:id="rId13"/>
    <p:sldId id="357" r:id="rId14"/>
    <p:sldId id="446" r:id="rId15"/>
    <p:sldId id="359" r:id="rId16"/>
    <p:sldId id="360" r:id="rId17"/>
    <p:sldId id="362" r:id="rId18"/>
    <p:sldId id="453" r:id="rId19"/>
    <p:sldId id="452" r:id="rId20"/>
    <p:sldId id="363" r:id="rId21"/>
    <p:sldId id="364" r:id="rId22"/>
    <p:sldId id="365" r:id="rId23"/>
    <p:sldId id="366" r:id="rId24"/>
    <p:sldId id="438" r:id="rId25"/>
    <p:sldId id="439" r:id="rId26"/>
    <p:sldId id="373" r:id="rId27"/>
    <p:sldId id="374" r:id="rId28"/>
    <p:sldId id="455" r:id="rId29"/>
    <p:sldId id="454" r:id="rId30"/>
    <p:sldId id="376" r:id="rId31"/>
    <p:sldId id="378" r:id="rId32"/>
    <p:sldId id="379" r:id="rId33"/>
    <p:sldId id="381" r:id="rId34"/>
    <p:sldId id="441" r:id="rId35"/>
  </p:sldIdLst>
  <p:sldSz cx="9144000" cy="6858000" type="screen4x3"/>
  <p:notesSz cx="6858000" cy="9144000"/>
  <p:custDataLst>
    <p:tags r:id="rId3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ssica Harris" initials="JH" lastIdx="10" clrIdx="0">
    <p:extLst>
      <p:ext uri="{19B8F6BF-5375-455C-9EA6-DF929625EA0E}">
        <p15:presenceInfo xmlns:p15="http://schemas.microsoft.com/office/powerpoint/2012/main" userId="S::DG12710@tn.gov::bc820e2b-73d4-471e-8007-ab1190d890b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F00"/>
    <a:srgbClr val="4870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5" autoAdjust="0"/>
    <p:restoredTop sz="69560" autoAdjust="0"/>
  </p:normalViewPr>
  <p:slideViewPr>
    <p:cSldViewPr>
      <p:cViewPr varScale="1">
        <p:scale>
          <a:sx n="50" d="100"/>
          <a:sy n="50" d="100"/>
        </p:scale>
        <p:origin x="1282" y="2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664" y="-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6-25T11:15:37.748" idx="1">
    <p:pos x="2281" y="2953"/>
    <p:text>Made red and bold</p:text>
    <p:extLst>
      <p:ext uri="{C676402C-5697-4E1C-873F-D02D1690AC5C}">
        <p15:threadingInfo xmlns:p15="http://schemas.microsoft.com/office/powerpoint/2012/main" timeZoneBias="300"/>
      </p:ext>
    </p:extLst>
  </p:cm>
  <p:cm authorId="1" dt="2020-06-25T11:17:17.732" idx="2">
    <p:pos x="2628" y="2434"/>
    <p:text>re-phrased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6-25T11:20:30.504" idx="3">
    <p:pos x="5160" y="795"/>
    <p:text>Seperated into two statements (easier to read and get points)</p:text>
    <p:extLst>
      <p:ext uri="{C676402C-5697-4E1C-873F-D02D1690AC5C}">
        <p15:threadingInfo xmlns:p15="http://schemas.microsoft.com/office/powerpoint/2012/main" timeZoneBias="300"/>
      </p:ext>
    </p:extLst>
  </p:cm>
  <p:cm authorId="1" dt="2020-06-25T11:23:16.632" idx="4">
    <p:pos x="2994" y="3148"/>
    <p:text>Seperated, made the second sentence a talking point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6-25T11:32:50.464" idx="5">
    <p:pos x="5444" y="1817"/>
    <p:text>Made a sub bullet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6-25T11:36:39.548" idx="6">
    <p:pos x="10" y="10"/>
    <p:text>made sub bullets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6-25T14:17:14.485" idx="9">
    <p:pos x="10" y="10"/>
    <p:text>Reformated and rearranged this section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6-25T14:16:58.172" idx="8">
    <p:pos x="1931" y="3651"/>
    <p:text/>
    <p:extLst>
      <p:ext uri="{C676402C-5697-4E1C-873F-D02D1690AC5C}">
        <p15:threadingInfo xmlns:p15="http://schemas.microsoft.com/office/powerpoint/2012/main" timeZoneBias="300"/>
      </p:ext>
    </p:extLst>
  </p:cm>
  <p:cm authorId="1" dt="2020-06-25T14:17:43.390" idx="10">
    <p:pos x="1931" y="3747"/>
    <p:text>removed slide</p:text>
    <p:extLst>
      <p:ext uri="{C676402C-5697-4E1C-873F-D02D1690AC5C}">
        <p15:threadingInfo xmlns:p15="http://schemas.microsoft.com/office/powerpoint/2012/main" timeZoneBias="300">
          <p15:parentCm authorId="1" idx="8"/>
        </p15:threadingInfo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38A0E6-963E-467C-AD1F-3AA9D544F01F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D9D72-ADC0-4EEC-9D24-88B334D1C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91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997EF-A0F6-44A5-B6E0-D775289EBCE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1266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997EF-A0F6-44A5-B6E0-D775289EBCE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1099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997EF-A0F6-44A5-B6E0-D775289EBCE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1329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997EF-A0F6-44A5-B6E0-D775289EBCE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9637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997EF-A0F6-44A5-B6E0-D775289EBCE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046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  </a:t>
            </a:r>
            <a:r>
              <a:rPr lang="en-US" dirty="0" err="1"/>
              <a:t>Out-of</a:t>
            </a:r>
            <a:r>
              <a:rPr lang="en-US" baseline="0" dirty="0"/>
              <a:t> State vending—emphasize to call the clerk line and be prepared to email </a:t>
            </a:r>
            <a:r>
              <a:rPr lang="en-US" baseline="0"/>
              <a:t>and application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D9D72-ADC0-4EEC-9D24-88B334D1CA4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09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997EF-A0F6-44A5-B6E0-D775289EBCE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8611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997EF-A0F6-44A5-B6E0-D775289EBCE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7776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997EF-A0F6-44A5-B6E0-D775289EBCE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6351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D9D72-ADC0-4EEC-9D24-88B334D1CA4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532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D9D72-ADC0-4EEC-9D24-88B334D1CA4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91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997EF-A0F6-44A5-B6E0-D775289EBCE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675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997EF-A0F6-44A5-B6E0-D775289EBCE7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817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997EF-A0F6-44A5-B6E0-D775289EBCE7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6785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997EF-A0F6-44A5-B6E0-D775289EBCE7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7498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997EF-A0F6-44A5-B6E0-D775289EBCE7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5040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997EF-A0F6-44A5-B6E0-D775289EBCE7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3161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997EF-A0F6-44A5-B6E0-D775289EBCE7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591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997EF-A0F6-44A5-B6E0-D775289EBCE7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944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997EF-A0F6-44A5-B6E0-D775289EBCE7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89052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997EF-A0F6-44A5-B6E0-D775289EBCE7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18526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997EF-A0F6-44A5-B6E0-D775289EBCE7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53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2355"/>
              </a:spcAft>
              <a:buClr>
                <a:schemeClr val="accent2">
                  <a:lumMod val="50000"/>
                </a:schemeClr>
              </a:buClr>
            </a:pPr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Two taxes: State and City tax</a:t>
            </a:r>
          </a:p>
          <a:p>
            <a:pPr>
              <a:spcAft>
                <a:spcPts val="2355"/>
              </a:spcAft>
              <a:buClr>
                <a:schemeClr val="accent2">
                  <a:lumMod val="50000"/>
                </a:schemeClr>
              </a:buClr>
            </a:pPr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Not imposed for cities unless locally adopted</a:t>
            </a:r>
          </a:p>
          <a:p>
            <a:pPr>
              <a:spcAft>
                <a:spcPts val="2355"/>
              </a:spcAft>
              <a:buClr>
                <a:schemeClr val="accent2">
                  <a:lumMod val="50000"/>
                </a:schemeClr>
              </a:buClr>
            </a:pPr>
            <a:r>
              <a:rPr lang="en-US" dirty="0"/>
              <a:t>Department of Revenue distributes tax back to local governments – about 60 cents of every dollar collected goes to cities and counties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997EF-A0F6-44A5-B6E0-D775289EBCE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52929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997EF-A0F6-44A5-B6E0-D775289EBCE7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86953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997EF-A0F6-44A5-B6E0-D775289EBCE7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79072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997EF-A0F6-44A5-B6E0-D775289EBCE7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53628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997EF-A0F6-44A5-B6E0-D775289EBCE7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63490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997EF-A0F6-44A5-B6E0-D775289EBCE7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519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the exception,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considered to have a location in the jurisdiction where the commissary is located.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997EF-A0F6-44A5-B6E0-D775289EBCE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0591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997EF-A0F6-44A5-B6E0-D775289EBCE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719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2355"/>
              </a:spcAft>
              <a:buClr>
                <a:schemeClr val="accent2">
                  <a:lumMod val="50000"/>
                </a:schemeClr>
              </a:buClr>
            </a:pPr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Two taxes: State and City tax</a:t>
            </a:r>
          </a:p>
          <a:p>
            <a:pPr>
              <a:spcAft>
                <a:spcPts val="2355"/>
              </a:spcAft>
              <a:buClr>
                <a:schemeClr val="accent2">
                  <a:lumMod val="50000"/>
                </a:schemeClr>
              </a:buClr>
            </a:pPr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Not imposed for cities unless locally adopted</a:t>
            </a:r>
          </a:p>
          <a:p>
            <a:pPr>
              <a:spcAft>
                <a:spcPts val="2355"/>
              </a:spcAft>
              <a:buClr>
                <a:schemeClr val="accent2">
                  <a:lumMod val="50000"/>
                </a:schemeClr>
              </a:buClr>
            </a:pPr>
            <a:r>
              <a:rPr lang="en-US" dirty="0"/>
              <a:t>Department of Revenue distributes tax back to local governments – about 60 cents of every dollar collected goes to cities and counties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997EF-A0F6-44A5-B6E0-D775289EBCE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4322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997EF-A0F6-44A5-B6E0-D775289EBCE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6088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997EF-A0F6-44A5-B6E0-D775289EBCE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7377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997EF-A0F6-44A5-B6E0-D775289EBCE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386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38603"/>
            <a:ext cx="88392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" y="5461001"/>
            <a:ext cx="88392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9144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Name, Position | Date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143000"/>
            <a:ext cx="5029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42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accent5">
                  <a:lumMod val="60000"/>
                  <a:lumOff val="40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9372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139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6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6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9372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85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7244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9372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69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4455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Yellow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78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Gray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972DA-8FD2-4458-AD13-5232D73D121F}" type="datetimeFigureOut">
              <a:rPr lang="en-US"/>
              <a:pPr>
                <a:defRPr/>
              </a:pPr>
              <a:t>7/23/2020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8FBE7-6A6C-4B08-B7F0-21ABFEBD7E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03542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CEBCF-7B19-44A0-878E-23377DAE16C3}" type="datetimeFigureOut">
              <a:rPr lang="en-US"/>
              <a:pPr>
                <a:defRPr/>
              </a:pPr>
              <a:t>7/23/2020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F699D-F1EA-483E-8111-2C48EEB611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775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209801"/>
            <a:ext cx="39624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5562600"/>
            <a:ext cx="40386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Name, Position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4445001"/>
            <a:ext cx="39624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" y="304800"/>
            <a:ext cx="234696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767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>
            <a:noAutofit/>
          </a:bodyPr>
          <a:lstStyle>
            <a:lvl1pPr>
              <a:defRPr sz="4800" b="1" cap="small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B778467-D1DF-41D5-AB0A-8A14ADA93265}" type="datetimeFigureOut">
              <a:rPr lang="en-US" smtClean="0"/>
              <a:t>7/23/2020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0EA4-87C2-4BDE-BECD-9F6A08E5BEC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5109514"/>
            <a:ext cx="9144000" cy="17484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979" b="100000" l="0" r="98075">
                        <a14:backgroundMark x1="73354" y1="83404" x2="73354" y2="83404"/>
                        <a14:backgroundMark x1="51064" y1="98298" x2="51064" y2="98298"/>
                        <a14:backgroundMark x1="70111" y1="83617" x2="70111" y2="83617"/>
                        <a14:backgroundMark x1="69200" y1="82766" x2="69200" y2="82766"/>
                        <a14:backgroundMark x1="95643" y1="55532" x2="95643" y2="5553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414"/>
          <a:stretch/>
        </p:blipFill>
        <p:spPr bwMode="auto">
          <a:xfrm flipH="1">
            <a:off x="3581400" y="4648200"/>
            <a:ext cx="55626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5029200" y="4905764"/>
            <a:ext cx="3581400" cy="19522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334" y="5121988"/>
            <a:ext cx="2857029" cy="1558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7046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>
            <a:noAutofit/>
          </a:bodyPr>
          <a:lstStyle>
            <a:lvl1pPr>
              <a:defRPr sz="4800" b="1" cap="small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B778467-D1DF-41D5-AB0A-8A14ADA93265}" type="datetimeFigureOut">
              <a:rPr lang="en-US" smtClean="0"/>
              <a:t>7/23/2020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0EA4-87C2-4BDE-BECD-9F6A08E5BEC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5109514"/>
            <a:ext cx="9144000" cy="17484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979" b="100000" l="0" r="98075">
                        <a14:backgroundMark x1="73354" y1="83404" x2="73354" y2="83404"/>
                        <a14:backgroundMark x1="51064" y1="98298" x2="51064" y2="98298"/>
                        <a14:backgroundMark x1="70111" y1="83617" x2="70111" y2="83617"/>
                        <a14:backgroundMark x1="69200" y1="82766" x2="69200" y2="82766"/>
                        <a14:backgroundMark x1="95643" y1="55532" x2="95643" y2="5553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414"/>
          <a:stretch/>
        </p:blipFill>
        <p:spPr bwMode="auto">
          <a:xfrm flipH="1">
            <a:off x="3581400" y="4648200"/>
            <a:ext cx="55626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5029200" y="4905764"/>
            <a:ext cx="3581400" cy="19522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334" y="5121988"/>
            <a:ext cx="2857029" cy="1558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7046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>
            <a:noAutofit/>
          </a:bodyPr>
          <a:lstStyle>
            <a:lvl1pPr>
              <a:defRPr sz="4800" b="1" cap="small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B778467-D1DF-41D5-AB0A-8A14ADA93265}" type="datetimeFigureOut">
              <a:rPr lang="en-US" smtClean="0"/>
              <a:t>7/23/2020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0EA4-87C2-4BDE-BECD-9F6A08E5BEC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5109514"/>
            <a:ext cx="9144000" cy="17484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979" b="100000" l="0" r="98075">
                        <a14:backgroundMark x1="73354" y1="83404" x2="73354" y2="83404"/>
                        <a14:backgroundMark x1="51064" y1="98298" x2="51064" y2="98298"/>
                        <a14:backgroundMark x1="70111" y1="83617" x2="70111" y2="83617"/>
                        <a14:backgroundMark x1="69200" y1="82766" x2="69200" y2="82766"/>
                        <a14:backgroundMark x1="95643" y1="55532" x2="95643" y2="5553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414"/>
          <a:stretch/>
        </p:blipFill>
        <p:spPr bwMode="auto">
          <a:xfrm flipH="1">
            <a:off x="3581400" y="4648200"/>
            <a:ext cx="55626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5029200" y="4905764"/>
            <a:ext cx="3581400" cy="19522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334" y="5121988"/>
            <a:ext cx="2857029" cy="1558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7046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>
            <a:noAutofit/>
          </a:bodyPr>
          <a:lstStyle>
            <a:lvl1pPr>
              <a:defRPr sz="4800" b="1" cap="small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B778467-D1DF-41D5-AB0A-8A14ADA93265}" type="datetimeFigureOut">
              <a:rPr lang="en-US" smtClean="0"/>
              <a:t>7/23/2020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0EA4-87C2-4BDE-BECD-9F6A08E5BEC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5109514"/>
            <a:ext cx="9144000" cy="17484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979" b="100000" l="0" r="98075">
                        <a14:backgroundMark x1="73354" y1="83404" x2="73354" y2="83404"/>
                        <a14:backgroundMark x1="51064" y1="98298" x2="51064" y2="98298"/>
                        <a14:backgroundMark x1="70111" y1="83617" x2="70111" y2="83617"/>
                        <a14:backgroundMark x1="69200" y1="82766" x2="69200" y2="82766"/>
                        <a14:backgroundMark x1="95643" y1="55532" x2="95643" y2="5553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414"/>
          <a:stretch/>
        </p:blipFill>
        <p:spPr bwMode="auto">
          <a:xfrm flipH="1">
            <a:off x="3581400" y="4648200"/>
            <a:ext cx="55626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5029200" y="4905764"/>
            <a:ext cx="3581400" cy="19522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334" y="5121988"/>
            <a:ext cx="2857029" cy="1558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7046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>
            <a:noAutofit/>
          </a:bodyPr>
          <a:lstStyle>
            <a:lvl1pPr>
              <a:defRPr sz="4800" b="1" cap="small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B778467-D1DF-41D5-AB0A-8A14ADA93265}" type="datetimeFigureOut">
              <a:rPr lang="en-US" smtClean="0"/>
              <a:t>7/23/2020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0EA4-87C2-4BDE-BECD-9F6A08E5BEC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5109514"/>
            <a:ext cx="9144000" cy="17484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979" b="100000" l="0" r="98075">
                        <a14:backgroundMark x1="73354" y1="83404" x2="73354" y2="83404"/>
                        <a14:backgroundMark x1="51064" y1="98298" x2="51064" y2="98298"/>
                        <a14:backgroundMark x1="70111" y1="83617" x2="70111" y2="83617"/>
                        <a14:backgroundMark x1="69200" y1="82766" x2="69200" y2="82766"/>
                        <a14:backgroundMark x1="95643" y1="55532" x2="95643" y2="5553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414"/>
          <a:stretch/>
        </p:blipFill>
        <p:spPr bwMode="auto">
          <a:xfrm flipH="1">
            <a:off x="3581400" y="4648200"/>
            <a:ext cx="55626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5029200" y="4905764"/>
            <a:ext cx="3581400" cy="19522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334" y="5121988"/>
            <a:ext cx="2857029" cy="1558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7046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>
            <a:noAutofit/>
          </a:bodyPr>
          <a:lstStyle>
            <a:lvl1pPr>
              <a:defRPr sz="4800" b="1" cap="small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B778467-D1DF-41D5-AB0A-8A14ADA93265}" type="datetimeFigureOut">
              <a:rPr lang="en-US" smtClean="0"/>
              <a:t>7/23/2020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0EA4-87C2-4BDE-BECD-9F6A08E5BEC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5109514"/>
            <a:ext cx="9144000" cy="17484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979" b="100000" l="0" r="98075">
                        <a14:backgroundMark x1="73354" y1="83404" x2="73354" y2="83404"/>
                        <a14:backgroundMark x1="51064" y1="98298" x2="51064" y2="98298"/>
                        <a14:backgroundMark x1="70111" y1="83617" x2="70111" y2="83617"/>
                        <a14:backgroundMark x1="69200" y1="82766" x2="69200" y2="82766"/>
                        <a14:backgroundMark x1="95643" y1="55532" x2="95643" y2="5553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414"/>
          <a:stretch/>
        </p:blipFill>
        <p:spPr bwMode="auto">
          <a:xfrm flipH="1">
            <a:off x="3581400" y="4648200"/>
            <a:ext cx="55626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5029200" y="4905764"/>
            <a:ext cx="3581400" cy="19522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334" y="5121988"/>
            <a:ext cx="2857029" cy="1558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563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590800" y="3874770"/>
            <a:ext cx="65532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3962400"/>
            <a:ext cx="63246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9" t="13397" r="9549" b="13397"/>
          <a:stretch/>
        </p:blipFill>
        <p:spPr>
          <a:xfrm>
            <a:off x="152400" y="3766736"/>
            <a:ext cx="2514600" cy="24563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489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6019800"/>
            <a:ext cx="866774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97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9372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8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9372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5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9372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9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1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1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9372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0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9372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6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0326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0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0" r:id="rId2"/>
    <p:sldLayoutId id="2147483649" r:id="rId3"/>
    <p:sldLayoutId id="2147483680" r:id="rId4"/>
    <p:sldLayoutId id="2147483671" r:id="rId5"/>
    <p:sldLayoutId id="2147483668" r:id="rId6"/>
    <p:sldLayoutId id="2147483665" r:id="rId7"/>
    <p:sldLayoutId id="2147483672" r:id="rId8"/>
    <p:sldLayoutId id="2147483673" r:id="rId9"/>
    <p:sldLayoutId id="2147483679" r:id="rId10"/>
    <p:sldLayoutId id="2147483674" r:id="rId11"/>
    <p:sldLayoutId id="2147483662" r:id="rId12"/>
    <p:sldLayoutId id="2147483663" r:id="rId13"/>
    <p:sldLayoutId id="2147483676" r:id="rId14"/>
    <p:sldLayoutId id="2147483677" r:id="rId15"/>
    <p:sldLayoutId id="2147483675" r:id="rId16"/>
    <p:sldLayoutId id="2147483678" r:id="rId17"/>
    <p:sldLayoutId id="2147483682" r:id="rId18"/>
    <p:sldLayoutId id="2147483683" r:id="rId19"/>
    <p:sldLayoutId id="2147483691" r:id="rId20"/>
    <p:sldLayoutId id="2147483692" r:id="rId21"/>
    <p:sldLayoutId id="2147483693" r:id="rId22"/>
    <p:sldLayoutId id="2147483694" r:id="rId23"/>
    <p:sldLayoutId id="2147483695" r:id="rId24"/>
    <p:sldLayoutId id="2147483700" r:id="rId25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n.gov/revenue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5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6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n.gov.revenue/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648200"/>
            <a:ext cx="9144000" cy="2209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979" b="100000" l="0" r="98075">
                        <a14:backgroundMark x1="73354" y1="83404" x2="73354" y2="83404"/>
                        <a14:backgroundMark x1="51064" y1="98298" x2="51064" y2="98298"/>
                        <a14:backgroundMark x1="70111" y1="83617" x2="70111" y2="83617"/>
                        <a14:backgroundMark x1="69200" y1="82766" x2="69200" y2="82766"/>
                        <a14:backgroundMark x1="95643" y1="55532" x2="95643" y2="5553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414"/>
          <a:stretch/>
        </p:blipFill>
        <p:spPr bwMode="auto">
          <a:xfrm flipH="1">
            <a:off x="3581400" y="4648200"/>
            <a:ext cx="55626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029200" y="4905764"/>
            <a:ext cx="3581400" cy="19522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533400"/>
            <a:ext cx="914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TENNESSEE DEPARTMENT OF REVENUE</a:t>
            </a:r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990600" y="1364397"/>
            <a:ext cx="7448820" cy="236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effectLst>
                  <a:outerShdw blurRad="50800" dist="38100" sx="99000" sy="99000" algn="l" rotWithShape="0">
                    <a:prstClr val="black">
                      <a:alpha val="40000"/>
                    </a:prstClr>
                  </a:outerShdw>
                </a:effectLst>
                <a:latin typeface="PermianSlabSerifTypeface" panose="020000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Business Tax and Licensing in Tennessee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4467" y="4648200"/>
            <a:ext cx="1647963" cy="0"/>
          </a:xfrm>
          <a:prstGeom prst="line">
            <a:avLst/>
          </a:prstGeom>
          <a:ln w="571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236" y="5023586"/>
            <a:ext cx="2923839" cy="1594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520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Who is Subject to State Business Tax?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181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Tennessee Retailers</a:t>
            </a:r>
          </a:p>
          <a:p>
            <a:pPr lvl="1"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</a:rPr>
              <a:t>$10,000+ sales per county</a:t>
            </a:r>
          </a:p>
          <a:p>
            <a:pPr>
              <a:spcBef>
                <a:spcPts val="0"/>
              </a:spcBef>
            </a:pPr>
            <a:endParaRPr lang="en-US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Out-of-State Retailers</a:t>
            </a:r>
          </a:p>
          <a:p>
            <a:pPr lvl="1">
              <a:spcBef>
                <a:spcPts val="0"/>
              </a:spcBef>
            </a:pPr>
            <a:r>
              <a:rPr lang="en-US" dirty="0"/>
              <a:t>p</a:t>
            </a:r>
            <a:r>
              <a:rPr lang="en-US" dirty="0">
                <a:solidFill>
                  <a:srgbClr val="000000"/>
                </a:solidFill>
              </a:rPr>
              <a:t>erforming activity that establishes nexus in Tennessee and having $10,000+ sales in any county</a:t>
            </a:r>
          </a:p>
          <a:p>
            <a:pPr>
              <a:spcBef>
                <a:spcPts val="0"/>
              </a:spcBef>
            </a:pPr>
            <a:endParaRPr lang="en-US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Tennessee Contractors</a:t>
            </a:r>
          </a:p>
          <a:p>
            <a:pPr lvl="1"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</a:rPr>
              <a:t>$10,000+ sales in their home county or more than $50,000 sales in any other county</a:t>
            </a:r>
          </a:p>
          <a:p>
            <a:pPr>
              <a:spcBef>
                <a:spcPts val="0"/>
              </a:spcBef>
            </a:pPr>
            <a:endParaRPr lang="en-US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Out-of-State Contractors</a:t>
            </a:r>
          </a:p>
          <a:p>
            <a:pPr lvl="1"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</a:rPr>
              <a:t>$10,000+ sales in any county</a:t>
            </a:r>
          </a:p>
        </p:txBody>
      </p:sp>
    </p:spTree>
    <p:extLst>
      <p:ext uri="{BB962C8B-B14F-4D97-AF65-F5344CB8AC3E}">
        <p14:creationId xmlns:p14="http://schemas.microsoft.com/office/powerpoint/2010/main" val="145065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Who is Subject to City Business Tax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181600"/>
          </a:xfrm>
        </p:spPr>
        <p:txBody>
          <a:bodyPr>
            <a:normAutofit/>
          </a:bodyPr>
          <a:lstStyle/>
          <a:p>
            <a:r>
              <a:rPr lang="en-US" dirty="0"/>
              <a:t>Tennessee Retailers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$10,000+ sales per municipality</a:t>
            </a:r>
          </a:p>
          <a:p>
            <a:pPr marL="514350" lvl="1" indent="0"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r>
              <a:rPr lang="en-US" dirty="0"/>
              <a:t>Tennessee Contractors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$10,000+ sales in their home municipality or more than $50,000 sales in any other municipality</a:t>
            </a:r>
          </a:p>
          <a:p>
            <a:pPr marL="514350" lvl="1" indent="0"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r>
              <a:rPr lang="en-US" dirty="0"/>
              <a:t>Out-of-State Contractors</a:t>
            </a:r>
          </a:p>
          <a:p>
            <a:pPr lvl="1"/>
            <a:r>
              <a:rPr lang="en-US" dirty="0"/>
              <a:t>w</a:t>
            </a:r>
            <a:r>
              <a:rPr lang="en-US" dirty="0">
                <a:solidFill>
                  <a:srgbClr val="000000"/>
                </a:solidFill>
              </a:rPr>
              <a:t>ith more than $50,000 sales in any municipality</a:t>
            </a:r>
          </a:p>
        </p:txBody>
      </p:sp>
    </p:spTree>
    <p:extLst>
      <p:ext uri="{BB962C8B-B14F-4D97-AF65-F5344CB8AC3E}">
        <p14:creationId xmlns:p14="http://schemas.microsoft.com/office/powerpoint/2010/main" val="1666313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676400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PermianSlabSerifTypeface" panose="020000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Taxpayer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1884186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Registration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3303"/>
            <a:ext cx="8305800" cy="516889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dirty="0"/>
              <a:t>Every taxpayer must register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2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dirty="0"/>
              <a:t>Every location must be registered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2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dirty="0"/>
              <a:t>Keep contact information updated with both state and local government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2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dirty="0"/>
              <a:t>In-state taxpayer can register with either a local official or TDOR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2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dirty="0"/>
              <a:t>Out-of-state taxpayer must register with TDOR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00" dirty="0"/>
              <a:t>Exception for contractors having more than $50,000 in receipts in any county or city</a:t>
            </a:r>
          </a:p>
        </p:txBody>
      </p:sp>
    </p:spTree>
    <p:extLst>
      <p:ext uri="{BB962C8B-B14F-4D97-AF65-F5344CB8AC3E}">
        <p14:creationId xmlns:p14="http://schemas.microsoft.com/office/powerpoint/2010/main" val="1458358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Important Registration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03303"/>
            <a:ext cx="8382000" cy="5168897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/>
              <a:t>The city and county licenses must be of the same classification and type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Certain businesses are only required to have one license per jurisdiction: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Classification 4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Cable Providers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Out-of-State Vending Businesses</a:t>
            </a:r>
          </a:p>
          <a:p>
            <a:pPr lvl="2">
              <a:spcBef>
                <a:spcPts val="0"/>
              </a:spcBef>
            </a:pPr>
            <a:r>
              <a:rPr lang="en-US" dirty="0"/>
              <a:t>Businesses that operate out of vending machines</a:t>
            </a:r>
          </a:p>
          <a:p>
            <a:pPr marL="914400" lvl="2" indent="0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Vacation Rentals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Mobile Telecommunications (Class 3)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225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Standard Licenses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03303"/>
            <a:ext cx="8382000" cy="516889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A business must get a </a:t>
            </a:r>
            <a:r>
              <a:rPr lang="en-US" b="1" dirty="0"/>
              <a:t>standard business license </a:t>
            </a:r>
            <a:r>
              <a:rPr lang="en-US" dirty="0"/>
              <a:t>for taxable sales of $10,000 </a:t>
            </a:r>
            <a:endParaRPr lang="en-US" b="1" dirty="0"/>
          </a:p>
          <a:p>
            <a:pPr lvl="1">
              <a:spcBef>
                <a:spcPts val="0"/>
              </a:spcBef>
            </a:pPr>
            <a:r>
              <a:rPr lang="en-US" dirty="0"/>
              <a:t>On a per-location basis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One-time $15 fee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Expires on the 15</a:t>
            </a:r>
            <a:r>
              <a:rPr lang="en-US" baseline="30000" dirty="0"/>
              <a:t>th</a:t>
            </a:r>
            <a:r>
              <a:rPr lang="en-US" dirty="0"/>
              <a:t> day of the 5</a:t>
            </a:r>
            <a:r>
              <a:rPr lang="en-US" baseline="30000" dirty="0"/>
              <a:t>th</a:t>
            </a:r>
            <a:r>
              <a:rPr lang="en-US" dirty="0"/>
              <a:t> month following the taxpayer’s fiscal year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Automatic renewal upon filed return and payment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Must be displayed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Cannot be transferred</a:t>
            </a:r>
          </a:p>
        </p:txBody>
      </p:sp>
    </p:spTree>
    <p:extLst>
      <p:ext uri="{BB962C8B-B14F-4D97-AF65-F5344CB8AC3E}">
        <p14:creationId xmlns:p14="http://schemas.microsoft.com/office/powerpoint/2010/main" val="27154409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669"/>
            <a:ext cx="8229600" cy="60960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Minimal Activity Licenses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181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If taxable sales are more than $3,000 but less than $10,000, a business can get a minimal activity license</a:t>
            </a:r>
          </a:p>
          <a:p>
            <a:pPr>
              <a:spcBef>
                <a:spcPts val="0"/>
              </a:spcBef>
            </a:pPr>
            <a:endParaRPr lang="en-US" b="1" i="1" dirty="0"/>
          </a:p>
          <a:p>
            <a:pPr>
              <a:spcBef>
                <a:spcPts val="0"/>
              </a:spcBef>
            </a:pPr>
            <a:r>
              <a:rPr lang="en-US" dirty="0"/>
              <a:t>On a per-location basis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$15 per year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Must renew each year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If taxable sales equal $3,000 or less, a business may get a minimal activity or standard license, but is not required</a:t>
            </a:r>
          </a:p>
        </p:txBody>
      </p:sp>
    </p:spTree>
    <p:extLst>
      <p:ext uri="{BB962C8B-B14F-4D97-AF65-F5344CB8AC3E}">
        <p14:creationId xmlns:p14="http://schemas.microsoft.com/office/powerpoint/2010/main" val="456641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Filing Return &amp; Paying 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03303"/>
            <a:ext cx="8382000" cy="5168897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Required to file electronically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Unless a waiver is obtained from TDOR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Returns are due by the </a:t>
            </a:r>
            <a:r>
              <a:rPr lang="en-US" b="1" dirty="0"/>
              <a:t>15</a:t>
            </a:r>
            <a:r>
              <a:rPr lang="en-US" b="1" baseline="30000" dirty="0"/>
              <a:t>th</a:t>
            </a:r>
            <a:r>
              <a:rPr lang="en-US" b="1" dirty="0"/>
              <a:t> day of the 4</a:t>
            </a:r>
            <a:r>
              <a:rPr lang="en-US" b="1" baseline="30000" dirty="0"/>
              <a:t>th</a:t>
            </a:r>
            <a:r>
              <a:rPr lang="en-US" b="1" dirty="0"/>
              <a:t> month </a:t>
            </a:r>
            <a:r>
              <a:rPr lang="en-US" dirty="0"/>
              <a:t>following the end of the taxpayer’s </a:t>
            </a:r>
            <a:r>
              <a:rPr lang="en-US" b="1" dirty="0"/>
              <a:t>fiscal year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Not the same as the expiration date on the license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dirty="0">
              <a:solidFill>
                <a:schemeClr val="bg2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May receive one 30-day extension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For good cause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Must apply with TDOR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 last return must be filed within 15 days after the entire entity is sold or ceases business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not for just one location</a:t>
            </a:r>
          </a:p>
        </p:txBody>
      </p:sp>
    </p:spTree>
    <p:extLst>
      <p:ext uri="{BB962C8B-B14F-4D97-AF65-F5344CB8AC3E}">
        <p14:creationId xmlns:p14="http://schemas.microsoft.com/office/powerpoint/2010/main" val="29100255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Moving a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03303"/>
            <a:ext cx="8382000" cy="516889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Same Jurisdiction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address can be changed through TNTAP or written request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Changing Jurisdiction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Location closure request must be submitted</a:t>
            </a:r>
          </a:p>
          <a:p>
            <a:pPr lvl="1">
              <a:spcBef>
                <a:spcPts val="0"/>
              </a:spcBef>
            </a:pPr>
            <a:r>
              <a:rPr lang="en-US" dirty="0"/>
              <a:t>A new location must be registered for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2471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Closing a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03303"/>
            <a:ext cx="8382000" cy="516889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All locations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Closure request along with the last return and payment should be received within 15 days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One or some locations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Closure request should be received within 15 days and the taxpayer should wait until normal due date to file and pay the return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472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PermianSlabSerifTypeface" panose="020000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New for 2020</a:t>
            </a:r>
          </a:p>
        </p:txBody>
      </p:sp>
    </p:spTree>
    <p:extLst>
      <p:ext uri="{BB962C8B-B14F-4D97-AF65-F5344CB8AC3E}">
        <p14:creationId xmlns:p14="http://schemas.microsoft.com/office/powerpoint/2010/main" val="34910147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Record Keeping &amp; Retention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3303"/>
            <a:ext cx="8305800" cy="516889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Records must be kept for at least three years from December 31</a:t>
            </a:r>
            <a:r>
              <a:rPr lang="en-US" baseline="30000" dirty="0"/>
              <a:t>st</a:t>
            </a:r>
            <a:r>
              <a:rPr lang="en-US" dirty="0"/>
              <a:t>  of the year the return is filed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Electronic records should be provided in a standard record format</a:t>
            </a:r>
          </a:p>
        </p:txBody>
      </p:sp>
    </p:spTree>
    <p:extLst>
      <p:ext uri="{BB962C8B-B14F-4D97-AF65-F5344CB8AC3E}">
        <p14:creationId xmlns:p14="http://schemas.microsoft.com/office/powerpoint/2010/main" val="36853541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PermianSlabSerifTypeface" panose="020000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Classifications</a:t>
            </a:r>
          </a:p>
        </p:txBody>
      </p:sp>
    </p:spTree>
    <p:extLst>
      <p:ext uri="{BB962C8B-B14F-4D97-AF65-F5344CB8AC3E}">
        <p14:creationId xmlns:p14="http://schemas.microsoft.com/office/powerpoint/2010/main" val="9887997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General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03303"/>
            <a:ext cx="8382000" cy="5168897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sz="2600" dirty="0"/>
              <a:t>Classified by dominant business activity</a:t>
            </a:r>
          </a:p>
          <a:p>
            <a:pPr>
              <a:spcBef>
                <a:spcPts val="0"/>
              </a:spcBef>
            </a:pPr>
            <a:endParaRPr lang="en-US" sz="2600" dirty="0"/>
          </a:p>
          <a:p>
            <a:pPr>
              <a:spcBef>
                <a:spcPts val="0"/>
              </a:spcBef>
            </a:pPr>
            <a:r>
              <a:rPr lang="en-US" sz="2600" dirty="0"/>
              <a:t>Classified on a per location basis</a:t>
            </a:r>
          </a:p>
          <a:p>
            <a:pPr>
              <a:spcBef>
                <a:spcPts val="0"/>
              </a:spcBef>
            </a:pPr>
            <a:endParaRPr lang="en-US" sz="2600" dirty="0"/>
          </a:p>
          <a:p>
            <a:pPr>
              <a:spcBef>
                <a:spcPts val="0"/>
              </a:spcBef>
            </a:pPr>
            <a:r>
              <a:rPr lang="en-US" sz="2600" dirty="0"/>
              <a:t>The classification for the city and county licenses must match</a:t>
            </a:r>
          </a:p>
          <a:p>
            <a:pPr>
              <a:spcBef>
                <a:spcPts val="0"/>
              </a:spcBef>
            </a:pPr>
            <a:endParaRPr lang="en-US" sz="2600" dirty="0"/>
          </a:p>
          <a:p>
            <a:pPr>
              <a:spcBef>
                <a:spcPts val="0"/>
              </a:spcBef>
            </a:pPr>
            <a:r>
              <a:rPr lang="en-US" sz="2600" dirty="0"/>
              <a:t>There are five different classifications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sz="2600" dirty="0"/>
              <a:t>A separate category for antique malls, flea markets, craft shows, antique shows, gun shows, and auto shows</a:t>
            </a:r>
          </a:p>
          <a:p>
            <a:pPr lvl="1">
              <a:spcBef>
                <a:spcPts val="0"/>
              </a:spcBef>
            </a:pPr>
            <a:r>
              <a:rPr lang="en-US" sz="2200" dirty="0"/>
              <a:t>Administered locally by the city and county</a:t>
            </a:r>
          </a:p>
          <a:p>
            <a:pPr marL="400050" lvl="1" indent="0">
              <a:spcBef>
                <a:spcPts val="0"/>
              </a:spcBef>
              <a:buNone/>
            </a:pPr>
            <a:endParaRPr lang="en-US" sz="2200" dirty="0"/>
          </a:p>
          <a:p>
            <a:pPr lvl="1">
              <a:spcBef>
                <a:spcPts val="0"/>
              </a:spcBef>
            </a:pPr>
            <a:r>
              <a:rPr lang="en-US" sz="2200" dirty="0"/>
              <a:t>Review the Business Tax Guide at </a:t>
            </a:r>
            <a:r>
              <a:rPr lang="en-US" sz="22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www.TN.gov/revenue</a:t>
            </a:r>
            <a:r>
              <a:rPr lang="en-US" sz="2200" dirty="0"/>
              <a:t> for more information </a:t>
            </a: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4774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Classifications and Rates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3ED0A06-9F30-4BC3-B6C7-3B3E3F8081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341864"/>
              </p:ext>
            </p:extLst>
          </p:nvPr>
        </p:nvGraphicFramePr>
        <p:xfrm>
          <a:off x="304800" y="1003301"/>
          <a:ext cx="8458200" cy="5092697"/>
        </p:xfrm>
        <a:graphic>
          <a:graphicData uri="http://schemas.openxmlformats.org/drawingml/2006/table">
            <a:tbl>
              <a:tblPr/>
              <a:tblGrid>
                <a:gridCol w="1651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6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26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14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60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0846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Classification</a:t>
                      </a:r>
                      <a:endParaRPr lang="en-US" sz="13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Primary Types of Businesses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Retailer Rates</a:t>
                      </a:r>
                      <a:endParaRPr lang="en-US" sz="13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Wholesaler Rates</a:t>
                      </a:r>
                      <a:endParaRPr lang="en-US" sz="13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General Rate</a:t>
                      </a:r>
                      <a:endParaRPr lang="en-US" sz="13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069"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Class 1A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Groceries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0.001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0.00025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069"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Class 1B 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Hardware stores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0.001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0.000375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0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Class 1C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aseline="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Farm supply stores</a:t>
                      </a:r>
                      <a:endParaRPr lang="en-US" sz="13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0.001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0.000375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3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069"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Class 1D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Gas stations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0.0005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n/a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069"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Class 1E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Fuel</a:t>
                      </a:r>
                      <a:r>
                        <a:rPr lang="en-US" sz="1300" baseline="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wholesalers</a:t>
                      </a:r>
                      <a:endParaRPr lang="en-US" sz="13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n/a 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0.0003125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0846">
                <a:tc>
                  <a:txBody>
                    <a:bodyPr/>
                    <a:lstStyle/>
                    <a:p>
                      <a:pPr algn="l"/>
                      <a:r>
                        <a:rPr lang="en-US" sz="13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Class 2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General merchandise, automobiles &amp;</a:t>
                      </a:r>
                      <a:r>
                        <a:rPr lang="en-US" sz="1300" baseline="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restaurants</a:t>
                      </a:r>
                      <a:endParaRPr lang="en-US" sz="13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0.0015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0.000375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0846">
                <a:tc>
                  <a:txBody>
                    <a:bodyPr/>
                    <a:lstStyle/>
                    <a:p>
                      <a:pPr algn="l"/>
                      <a:r>
                        <a:rPr lang="en-US" sz="13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Class 3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Services</a:t>
                      </a:r>
                      <a:r>
                        <a:rPr lang="en-US" sz="1300" baseline="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&amp; m</a:t>
                      </a:r>
                      <a:r>
                        <a:rPr lang="en-US" sz="13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iscellaneous tangible personal property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0.001875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0.000375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6069"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Class 4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Contractors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n/a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n/a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0.001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0846">
                <a:tc>
                  <a:txBody>
                    <a:bodyPr/>
                    <a:lstStyle/>
                    <a:p>
                      <a:pPr algn="l"/>
                      <a:r>
                        <a:rPr lang="en-US" sz="13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Class 5A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Industrial loan and thrift</a:t>
                      </a:r>
                      <a:r>
                        <a:rPr lang="en-US" sz="1300" baseline="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companies</a:t>
                      </a:r>
                      <a:endParaRPr lang="en-US" sz="13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n/a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n/a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0.003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899"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Class 5B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Natural</a:t>
                      </a:r>
                      <a:r>
                        <a:rPr lang="en-US" sz="1300" baseline="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gas marketers</a:t>
                      </a:r>
                      <a:endParaRPr lang="en-US" sz="13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n/a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n/a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0.0002</a:t>
                      </a: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1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00491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PermianSlabSerifTypeface" panose="020000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Contractors</a:t>
            </a:r>
          </a:p>
        </p:txBody>
      </p:sp>
    </p:spTree>
    <p:extLst>
      <p:ext uri="{BB962C8B-B14F-4D97-AF65-F5344CB8AC3E}">
        <p14:creationId xmlns:p14="http://schemas.microsoft.com/office/powerpoint/2010/main" val="9580601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Contractors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3303"/>
            <a:ext cx="8305800" cy="516889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Receipts of </a:t>
            </a:r>
            <a:r>
              <a:rPr lang="en-US" b="1" dirty="0"/>
              <a:t>more than $50,000 </a:t>
            </a:r>
            <a:r>
              <a:rPr lang="en-US" dirty="0"/>
              <a:t>in any jurisdiction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Registration and license required for both city and/or county </a:t>
            </a:r>
          </a:p>
          <a:p>
            <a:pPr lvl="1">
              <a:spcBef>
                <a:spcPts val="0"/>
              </a:spcBef>
            </a:pPr>
            <a:r>
              <a:rPr lang="en-US" dirty="0"/>
              <a:t>Applies to both in-state and out-of-state contractors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u="sng" dirty="0"/>
              <a:t>In-state contractors</a:t>
            </a:r>
            <a:r>
              <a:rPr lang="en-US" dirty="0"/>
              <a:t> 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Receipts of </a:t>
            </a:r>
            <a:r>
              <a:rPr lang="en-US" b="1" dirty="0"/>
              <a:t>$50,000 or less</a:t>
            </a:r>
            <a:r>
              <a:rPr lang="en-US" dirty="0"/>
              <a:t> in a jurisdiction, no additional license required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Report back to city and/or county of their domicile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u="sng" dirty="0"/>
              <a:t>Out-of-state contractors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Receipts of </a:t>
            </a:r>
            <a:r>
              <a:rPr lang="en-US" b="1" dirty="0"/>
              <a:t>$10,000 - $50,000</a:t>
            </a:r>
            <a:r>
              <a:rPr lang="en-US" dirty="0"/>
              <a:t> in a county, must pay on state business tax return</a:t>
            </a:r>
          </a:p>
        </p:txBody>
      </p:sp>
    </p:spTree>
    <p:extLst>
      <p:ext uri="{BB962C8B-B14F-4D97-AF65-F5344CB8AC3E}">
        <p14:creationId xmlns:p14="http://schemas.microsoft.com/office/powerpoint/2010/main" val="41733903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Exemptions/Exclusions</a:t>
            </a:r>
          </a:p>
        </p:txBody>
      </p:sp>
    </p:spTree>
    <p:extLst>
      <p:ext uri="{BB962C8B-B14F-4D97-AF65-F5344CB8AC3E}">
        <p14:creationId xmlns:p14="http://schemas.microsoft.com/office/powerpoint/2010/main" val="4498671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Exemptions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03303"/>
            <a:ext cx="8382000" cy="516889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Tenn. Code Ann. § 67-4-708(3)(C)(i)-(xvi)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Business Tax Guide</a:t>
            </a:r>
          </a:p>
          <a:p>
            <a:pPr lvl="1">
              <a:spcBef>
                <a:spcPts val="0"/>
              </a:spcBef>
            </a:pPr>
            <a:r>
              <a:rPr lang="en-US" dirty="0"/>
              <a:t>Pages 21-23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Still must pay tax on sales of TPP and taxable services</a:t>
            </a:r>
          </a:p>
          <a:p>
            <a:pPr>
              <a:spcBef>
                <a:spcPts val="0"/>
              </a:spcBef>
            </a:pPr>
            <a:endParaRPr lang="en-US" i="1" dirty="0"/>
          </a:p>
          <a:p>
            <a:pPr>
              <a:spcBef>
                <a:spcPts val="0"/>
              </a:spcBef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3234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Exempt Individuals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03303"/>
            <a:ext cx="8382000" cy="5168897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9600" dirty="0"/>
              <a:t>Blind Individuals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29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8000" dirty="0"/>
              <a:t>Total Blindness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8000" dirty="0"/>
              <a:t>Own less than $2,500 of unencumbered property anywhere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8000" dirty="0"/>
              <a:t>Own less than $2,500 of business capital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8000" dirty="0"/>
              <a:t>Tennessee resident, residing within TN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8000" dirty="0"/>
              <a:t>Sole beneficiary of the business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80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55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9600" dirty="0"/>
              <a:t>Disabled Veterans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sz="22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8000" dirty="0"/>
              <a:t>Own less than $5,000 of unencumbered property anywhere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8000" dirty="0"/>
              <a:t>Own less than $5,000 of business capital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8000" dirty="0"/>
              <a:t>Citizen &amp; resident of the TN County of the claimed exemption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8000" dirty="0"/>
              <a:t>Sole beneficiary of the business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262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Exempt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175" y="1003303"/>
            <a:ext cx="8305800" cy="5261554"/>
          </a:xfrm>
        </p:spPr>
        <p:txBody>
          <a:bodyPr numCol="2"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Medical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Legal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Educational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Accounting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Architecture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Engineering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Surveying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Veterinary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Nonprofits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Public utilities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Religious &amp; Charitable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Financial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Insurance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Domestic</a:t>
            </a:r>
          </a:p>
        </p:txBody>
      </p:sp>
    </p:spTree>
    <p:extLst>
      <p:ext uri="{BB962C8B-B14F-4D97-AF65-F5344CB8AC3E}">
        <p14:creationId xmlns:p14="http://schemas.microsoft.com/office/powerpoint/2010/main" val="3237840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Mobile Telecommunications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3303"/>
            <a:ext cx="8229600" cy="5168898"/>
          </a:xfrm>
        </p:spPr>
        <p:txBody>
          <a:bodyPr>
            <a:normAutofit/>
          </a:bodyPr>
          <a:lstStyle/>
          <a:p>
            <a:r>
              <a:rPr lang="en-US" dirty="0"/>
              <a:t>Subject to Business Tax </a:t>
            </a:r>
          </a:p>
          <a:p>
            <a:endParaRPr lang="en-US" dirty="0"/>
          </a:p>
          <a:p>
            <a:r>
              <a:rPr lang="en-US" dirty="0"/>
              <a:t>Sourced to the customer’s place of primary use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Class 3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Report to each city that exceeds $10,000 per year</a:t>
            </a:r>
          </a:p>
          <a:p>
            <a:endParaRPr lang="en-US" dirty="0"/>
          </a:p>
          <a:p>
            <a:r>
              <a:rPr lang="en-US" dirty="0"/>
              <a:t>Internet service is </a:t>
            </a:r>
            <a:r>
              <a:rPr lang="en-US" b="1" dirty="0">
                <a:solidFill>
                  <a:srgbClr val="FF0000"/>
                </a:solidFill>
              </a:rPr>
              <a:t>not</a:t>
            </a:r>
            <a:r>
              <a:rPr lang="en-US" dirty="0"/>
              <a:t> taxable</a:t>
            </a:r>
          </a:p>
        </p:txBody>
      </p:sp>
    </p:spTree>
    <p:extLst>
      <p:ext uri="{BB962C8B-B14F-4D97-AF65-F5344CB8AC3E}">
        <p14:creationId xmlns:p14="http://schemas.microsoft.com/office/powerpoint/2010/main" val="4822473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825500"/>
          </a:xfrm>
        </p:spPr>
        <p:txBody>
          <a:bodyPr/>
          <a:lstStyle/>
          <a:p>
            <a:pPr algn="ctr"/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Exempt </a:t>
            </a:r>
            <a:r>
              <a:rPr lang="en-US">
                <a:ea typeface="Open Sans" panose="020B0606030504020204" pitchFamily="34" charset="0"/>
                <a:cs typeface="Open Sans" panose="020B0606030504020204" pitchFamily="34" charset="0"/>
              </a:rPr>
              <a:t>Businesses/Activities</a:t>
            </a:r>
            <a:endParaRPr lang="en-US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54100"/>
            <a:ext cx="8382000" cy="51181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Lessors of agricultural, airport, forest, mining, oil, or public utility property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dirty="0"/>
              <a:t>Farmers providing services to other farmers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dirty="0"/>
              <a:t>Out-of-state entities responding to state-declared disasters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dirty="0"/>
              <a:t>Sales, Freight, and Destination Charges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When title of TPP passes to the vendee at point of origin (not point of destination)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dirty="0"/>
              <a:t>Qualified amusements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dirty="0"/>
              <a:t>Manufacturers </a:t>
            </a:r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635446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PermianSlabSerifTypeface" panose="020000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Deductions &amp; Credits</a:t>
            </a:r>
          </a:p>
        </p:txBody>
      </p:sp>
    </p:spTree>
    <p:extLst>
      <p:ext uri="{BB962C8B-B14F-4D97-AF65-F5344CB8AC3E}">
        <p14:creationId xmlns:p14="http://schemas.microsoft.com/office/powerpoint/2010/main" val="20743288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1"/>
            <a:ext cx="8382000" cy="5181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Trade-in allowances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Amounts paid to subcontractors – Class 4 only!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Sales of services delivered to customers out-of-state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Sales of TPP in interstate commerce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Bad debts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Certain taxes</a:t>
            </a:r>
          </a:p>
        </p:txBody>
      </p:sp>
      <p:sp>
        <p:nvSpPr>
          <p:cNvPr id="2" name="Rectangle 1"/>
          <p:cNvSpPr/>
          <p:nvPr/>
        </p:nvSpPr>
        <p:spPr>
          <a:xfrm>
            <a:off x="685800" y="304800"/>
            <a:ext cx="7924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ermianSlabSerifTypeface" panose="020000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Deductions Include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latin typeface="PermianSlabSerifTypeface" panose="02000000000000000000" pitchFamily="50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889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1"/>
            <a:ext cx="8382000" cy="5181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Credit can’t exceed 50% of amount owed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Property must be at the location for the return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This is </a:t>
            </a:r>
            <a:r>
              <a:rPr lang="en-US" b="1" dirty="0"/>
              <a:t>not</a:t>
            </a:r>
            <a:r>
              <a:rPr lang="en-US" dirty="0"/>
              <a:t> real estate property tax!  </a:t>
            </a:r>
          </a:p>
          <a:p>
            <a:pPr lvl="1">
              <a:spcBef>
                <a:spcPts val="0"/>
              </a:spcBef>
            </a:pPr>
            <a:r>
              <a:rPr lang="en-US" dirty="0"/>
              <a:t>Double-check returns to ensure the correct type of property tax is being claimed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3048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2400"/>
              </a:spcAft>
            </a:pPr>
            <a:r>
              <a:rPr lang="en-US" sz="3200" b="1" dirty="0">
                <a:solidFill>
                  <a:schemeClr val="bg1"/>
                </a:solidFill>
                <a:latin typeface="PermianSlabSerifTypeface" panose="020000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Personal Property Tax Credits</a:t>
            </a:r>
          </a:p>
        </p:txBody>
      </p:sp>
    </p:spTree>
    <p:extLst>
      <p:ext uri="{BB962C8B-B14F-4D97-AF65-F5344CB8AC3E}">
        <p14:creationId xmlns:p14="http://schemas.microsoft.com/office/powerpoint/2010/main" val="20259334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38252"/>
            <a:ext cx="8077200" cy="3647948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Thanks for your attention!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Visit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www.TN.gov.revenue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for more information.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143000" y="4343400"/>
            <a:ext cx="70104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572000"/>
            <a:ext cx="2723441" cy="1485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752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Food Trucks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3303"/>
            <a:ext cx="8229600" cy="5168897"/>
          </a:xfrm>
        </p:spPr>
        <p:txBody>
          <a:bodyPr>
            <a:normAutofit/>
          </a:bodyPr>
          <a:lstStyle/>
          <a:p>
            <a:r>
              <a:rPr lang="en-US" dirty="0"/>
              <a:t>Food trucks that travel into numerous jurisdictions should register in their home jurisdiction(s).</a:t>
            </a:r>
          </a:p>
          <a:p>
            <a:endParaRPr lang="en-US" dirty="0"/>
          </a:p>
          <a:p>
            <a:r>
              <a:rPr lang="en-US" dirty="0"/>
              <a:t>When outside of their home jurisdiction, they must carry a copy of their business license as proof of licensure.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Exception: Food trucks that pay a fee to utilize a commercial kitchen or commissary to prepare food and/or park the food truck.</a:t>
            </a:r>
          </a:p>
        </p:txBody>
      </p:sp>
    </p:spTree>
    <p:extLst>
      <p:ext uri="{BB962C8B-B14F-4D97-AF65-F5344CB8AC3E}">
        <p14:creationId xmlns:p14="http://schemas.microsoft.com/office/powerpoint/2010/main" val="860459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PermianSlabSerifTypeface" panose="020000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Overview of </a:t>
            </a:r>
            <a:br>
              <a:rPr lang="en-US" dirty="0">
                <a:solidFill>
                  <a:schemeClr val="tx2">
                    <a:lumMod val="75000"/>
                  </a:schemeClr>
                </a:solidFill>
                <a:latin typeface="PermianSlabSerifTypeface" panose="020000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PermianSlabSerifTypeface" panose="020000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Business Tax</a:t>
            </a:r>
          </a:p>
        </p:txBody>
      </p:sp>
    </p:spTree>
    <p:extLst>
      <p:ext uri="{BB962C8B-B14F-4D97-AF65-F5344CB8AC3E}">
        <p14:creationId xmlns:p14="http://schemas.microsoft.com/office/powerpoint/2010/main" val="2876622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General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3303"/>
            <a:ext cx="8229600" cy="516889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Tax on gross taxable sales of TPP and services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it-IT" dirty="0"/>
              <a:t>Two taxes: state and municipality tax</a:t>
            </a:r>
          </a:p>
          <a:p>
            <a:pPr>
              <a:spcBef>
                <a:spcPts val="0"/>
              </a:spcBef>
            </a:pPr>
            <a:endParaRPr lang="it-IT" dirty="0"/>
          </a:p>
          <a:p>
            <a:pPr>
              <a:spcBef>
                <a:spcPts val="0"/>
              </a:spcBef>
            </a:pPr>
            <a:r>
              <a:rPr lang="en-US" dirty="0"/>
              <a:t>TDOR administers both the state and municipality tax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Tax is paid on a </a:t>
            </a:r>
            <a:r>
              <a:rPr lang="en-US" b="1" i="1" dirty="0"/>
              <a:t>per location </a:t>
            </a:r>
            <a:r>
              <a:rPr lang="en-US" dirty="0"/>
              <a:t>basis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Filed on a </a:t>
            </a:r>
            <a:r>
              <a:rPr lang="en-US" b="1" i="1" dirty="0"/>
              <a:t>consolidated </a:t>
            </a:r>
            <a:r>
              <a:rPr lang="en-US" dirty="0"/>
              <a:t>basis via TNTAP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30249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Taxes vs. Licenses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03303"/>
            <a:ext cx="8229600" cy="509269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Taxes are collected at the </a:t>
            </a:r>
            <a:r>
              <a:rPr lang="en-US" b="1" i="1" dirty="0"/>
              <a:t>state level</a:t>
            </a:r>
          </a:p>
          <a:p>
            <a:pPr>
              <a:spcBef>
                <a:spcPts val="0"/>
              </a:spcBef>
            </a:pPr>
            <a:endParaRPr lang="en-US" b="1" i="1" dirty="0"/>
          </a:p>
          <a:p>
            <a:pPr>
              <a:spcBef>
                <a:spcPts val="0"/>
              </a:spcBef>
            </a:pPr>
            <a:r>
              <a:rPr lang="en-US" dirty="0"/>
              <a:t>Licenses are issued at the </a:t>
            </a:r>
            <a:r>
              <a:rPr lang="en-US" b="1" i="1" dirty="0"/>
              <a:t>local level</a:t>
            </a:r>
          </a:p>
          <a:p>
            <a:pPr>
              <a:spcBef>
                <a:spcPts val="0"/>
              </a:spcBef>
            </a:pPr>
            <a:endParaRPr lang="en-US" b="1" i="1" dirty="0"/>
          </a:p>
          <a:p>
            <a:pPr>
              <a:spcBef>
                <a:spcPts val="0"/>
              </a:spcBef>
            </a:pPr>
            <a:r>
              <a:rPr lang="en-US" dirty="0"/>
              <a:t>Unless the business is exempt or does not have a location in Tennessee (</a:t>
            </a:r>
            <a:r>
              <a:rPr lang="en-US" i="1" dirty="0"/>
              <a:t>Classes 1-3</a:t>
            </a:r>
            <a:r>
              <a:rPr lang="en-US" dirty="0"/>
              <a:t>), it must always have a current business license!</a:t>
            </a:r>
          </a:p>
        </p:txBody>
      </p:sp>
    </p:spTree>
    <p:extLst>
      <p:ext uri="{BB962C8B-B14F-4D97-AF65-F5344CB8AC3E}">
        <p14:creationId xmlns:p14="http://schemas.microsoft.com/office/powerpoint/2010/main" val="2793290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State 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03304"/>
            <a:ext cx="8458200" cy="516889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All businesses in Tennessee are subject to state tax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Out-of-state entities are subject to state tax if they have </a:t>
            </a:r>
            <a:r>
              <a:rPr lang="en-US" b="1" dirty="0"/>
              <a:t>nexus</a:t>
            </a:r>
            <a:r>
              <a:rPr lang="en-US" dirty="0"/>
              <a:t> in Tennessee:</a:t>
            </a:r>
          </a:p>
          <a:p>
            <a:pPr lvl="1">
              <a:spcBef>
                <a:spcPts val="0"/>
              </a:spcBef>
            </a:pPr>
            <a:r>
              <a:rPr lang="en-US" dirty="0"/>
              <a:t>Organized or commercially domiciled in Tennessee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Owns or uses capital in Tennessee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Has bright-line presence in Tennessee, if any:</a:t>
            </a:r>
          </a:p>
          <a:p>
            <a:pPr lvl="2">
              <a:spcBef>
                <a:spcPts val="0"/>
              </a:spcBef>
            </a:pPr>
            <a:r>
              <a:rPr lang="en-US" dirty="0"/>
              <a:t>Receipts: more than $500,000 or 25% of total receipts in TN</a:t>
            </a:r>
          </a:p>
          <a:p>
            <a:pPr lvl="2">
              <a:spcBef>
                <a:spcPts val="0"/>
              </a:spcBef>
            </a:pPr>
            <a:r>
              <a:rPr lang="en-US" dirty="0"/>
              <a:t>Property: more than $50,000 or 25% of total property by value in TN</a:t>
            </a:r>
          </a:p>
          <a:p>
            <a:pPr lvl="2">
              <a:spcBef>
                <a:spcPts val="0"/>
              </a:spcBef>
            </a:pPr>
            <a:r>
              <a:rPr lang="en-US" dirty="0"/>
              <a:t>Payroll: more than $50,000 or 25% of compensation is paid in TN</a:t>
            </a:r>
          </a:p>
          <a:p>
            <a:pPr marL="914400" lvl="2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dirty="0"/>
              <a:t>Contractors have special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4102679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Municipality 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03303"/>
            <a:ext cx="8382000" cy="516889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A business located in a city that has passed a business tax ordinance is subject to the municipality tax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Does not apply to out-of-state taxpayers</a:t>
            </a:r>
          </a:p>
          <a:p>
            <a:pPr lvl="1">
              <a:spcBef>
                <a:spcPts val="0"/>
              </a:spcBef>
            </a:pPr>
            <a:r>
              <a:rPr lang="en-US" dirty="0"/>
              <a:t>Except out-of-state contractors with a deemed location and mobile telecommunications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065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SECTOMILLISECCONVERTED" val="1"/>
  <p:tag name="MMPROD_UIDATA" val="&lt;database version=&quot;11.0&quot;&gt;&lt;object type=&quot;1&quot; unique_id=&quot;10001&quot;&gt;&lt;object type=&quot;2&quot; unique_id=&quot;10088&quot;&gt;&lt;object type=&quot;3&quot; unique_id=&quot;10089&quot;&gt;&lt;property id=&quot;20148&quot; value=&quot;5&quot;/&gt;&lt;property id=&quot;20300&quot; value=&quot;Slide 1&quot;/&gt;&lt;property id=&quot;20307&quot; value=&quot;344&quot;/&gt;&lt;/object&gt;&lt;object type=&quot;3&quot; unique_id=&quot;10090&quot;&gt;&lt;property id=&quot;20148&quot; value=&quot;5&quot;/&gt;&lt;property id=&quot;20300&quot; value=&quot;Slide 2 - &amp;quot;New for 2020&amp;quot;&quot;/&gt;&lt;property id=&quot;20307&quot; value=&quot;347&quot;/&gt;&lt;/object&gt;&lt;object type=&quot;3&quot; unique_id=&quot;10091&quot;&gt;&lt;property id=&quot;20148&quot; value=&quot;5&quot;/&gt;&lt;property id=&quot;20300&quot; value=&quot;Slide 3 - &amp;quot;Mobile Telecommunications&amp;quot;&quot;/&gt;&lt;property id=&quot;20307&quot; value=&quot;349&quot;/&gt;&lt;/object&gt;&lt;object type=&quot;3&quot; unique_id=&quot;10092&quot;&gt;&lt;property id=&quot;20148&quot; value=&quot;5&quot;/&gt;&lt;property id=&quot;20300&quot; value=&quot;Slide 7 - &amp;quot;Taxes vs. Licenses&amp;quot;&quot;/&gt;&lt;property id=&quot;20307&quot; value=&quot;350&quot;/&gt;&lt;/object&gt;&lt;object type=&quot;3&quot; unique_id=&quot;10093&quot;&gt;&lt;property id=&quot;20148&quot; value=&quot;5&quot;/&gt;&lt;property id=&quot;20300&quot; value=&quot;Slide 8 - &amp;quot;State Tax&amp;quot;&quot;/&gt;&lt;property id=&quot;20307&quot; value=&quot;352&quot;/&gt;&lt;/object&gt;&lt;object type=&quot;3&quot; unique_id=&quot;10094&quot;&gt;&lt;property id=&quot;20148&quot; value=&quot;5&quot;/&gt;&lt;property id=&quot;20300&quot; value=&quot;Slide 9 - &amp;quot;Municipality Tax&amp;quot;&quot;/&gt;&lt;property id=&quot;20307&quot; value=&quot;353&quot;/&gt;&lt;/object&gt;&lt;object type=&quot;3&quot; unique_id=&quot;10095&quot;&gt;&lt;property id=&quot;20148&quot; value=&quot;5&quot;/&gt;&lt;property id=&quot;20300&quot; value=&quot;Slide 10 - &amp;quot;Who is Subject to State Business Tax?&amp;quot;&quot;/&gt;&lt;property id=&quot;20307&quot; value=&quot;354&quot;/&gt;&lt;/object&gt;&lt;object type=&quot;3&quot; unique_id=&quot;10096&quot;&gt;&lt;property id=&quot;20148&quot; value=&quot;5&quot;/&gt;&lt;property id=&quot;20300&quot; value=&quot;Slide 11 - &amp;quot;Who is Subject to City Business Tax?&amp;quot;&quot;/&gt;&lt;property id=&quot;20307&quot; value=&quot;355&quot;/&gt;&lt;/object&gt;&lt;object type=&quot;3&quot; unique_id=&quot;10097&quot;&gt;&lt;property id=&quot;20148&quot; value=&quot;5&quot;/&gt;&lt;property id=&quot;20300&quot; value=&quot;Slide 12 - &amp;quot;Taxpayer Responsibilities&amp;quot;&quot;/&gt;&lt;property id=&quot;20307&quot; value=&quot;356&quot;/&gt;&lt;/object&gt;&lt;object type=&quot;3&quot; unique_id=&quot;10098&quot;&gt;&lt;property id=&quot;20148&quot; value=&quot;5&quot;/&gt;&lt;property id=&quot;20300&quot; value=&quot;Slide 13 - &amp;quot;Registration&amp;quot;&quot;/&gt;&lt;property id=&quot;20307&quot; value=&quot;357&quot;/&gt;&lt;/object&gt;&lt;object type=&quot;3&quot; unique_id=&quot;10099&quot;&gt;&lt;property id=&quot;20148&quot; value=&quot;5&quot;/&gt;&lt;property id=&quot;20300&quot; value=&quot;Slide 15 - &amp;quot;Standard Licenses&amp;quot;&quot;/&gt;&lt;property id=&quot;20307&quot; value=&quot;359&quot;/&gt;&lt;/object&gt;&lt;object type=&quot;3&quot; unique_id=&quot;10100&quot;&gt;&lt;property id=&quot;20148&quot; value=&quot;5&quot;/&gt;&lt;property id=&quot;20300&quot; value=&quot;Slide 16 - &amp;quot;Minimal Activity Licenses&amp;quot;&quot;/&gt;&lt;property id=&quot;20307&quot; value=&quot;360&quot;/&gt;&lt;/object&gt;&lt;object type=&quot;3&quot; unique_id=&quot;10101&quot;&gt;&lt;property id=&quot;20148&quot; value=&quot;5&quot;/&gt;&lt;property id=&quot;20300&quot; value=&quot;Slide 17 - &amp;quot;Filing Return &amp;amp; Paying Tax&amp;quot;&quot;/&gt;&lt;property id=&quot;20307&quot; value=&quot;362&quot;/&gt;&lt;/object&gt;&lt;object type=&quot;3&quot; unique_id=&quot;10102&quot;&gt;&lt;property id=&quot;20148&quot; value=&quot;5&quot;/&gt;&lt;property id=&quot;20300&quot; value=&quot;Slide 20 - &amp;quot;Record Keeping &amp;amp; Retention&amp;quot;&quot;/&gt;&lt;property id=&quot;20307&quot; value=&quot;363&quot;/&gt;&lt;/object&gt;&lt;object type=&quot;3&quot; unique_id=&quot;10103&quot;&gt;&lt;property id=&quot;20148&quot; value=&quot;5&quot;/&gt;&lt;property id=&quot;20300&quot; value=&quot;Slide 21 - &amp;quot;Classifications&amp;quot;&quot;/&gt;&lt;property id=&quot;20307&quot; value=&quot;364&quot;/&gt;&lt;/object&gt;&lt;object type=&quot;3&quot; unique_id=&quot;10104&quot;&gt;&lt;property id=&quot;20148&quot; value=&quot;5&quot;/&gt;&lt;property id=&quot;20300&quot; value=&quot;Slide 22 - &amp;quot;General&amp;quot;&quot;/&gt;&lt;property id=&quot;20307&quot; value=&quot;365&quot;/&gt;&lt;/object&gt;&lt;object type=&quot;3&quot; unique_id=&quot;10105&quot;&gt;&lt;property id=&quot;20148&quot; value=&quot;5&quot;/&gt;&lt;property id=&quot;20300&quot; value=&quot;Slide 23 - &amp;quot;Classifications and Rates&amp;quot;&quot;/&gt;&lt;property id=&quot;20307&quot; value=&quot;366&quot;/&gt;&lt;/object&gt;&lt;object type=&quot;3&quot; unique_id=&quot;10112&quot;&gt;&lt;property id=&quot;20148&quot; value=&quot;5&quot;/&gt;&lt;property id=&quot;20300&quot; value=&quot;Slide 26 - &amp;quot;Exemptions/Exclusions&amp;quot;&quot;/&gt;&lt;property id=&quot;20307&quot; value=&quot;373&quot;/&gt;&lt;/object&gt;&lt;object type=&quot;3&quot; unique_id=&quot;10113&quot;&gt;&lt;property id=&quot;20148&quot; value=&quot;5&quot;/&gt;&lt;property id=&quot;20300&quot; value=&quot;Slide 27 - &amp;quot;Exemptions&amp;quot;&quot;/&gt;&lt;property id=&quot;20307&quot; value=&quot;374&quot;/&gt;&lt;/object&gt;&lt;object type=&quot;3&quot; unique_id=&quot;10115&quot;&gt;&lt;property id=&quot;20148&quot; value=&quot;5&quot;/&gt;&lt;property id=&quot;20300&quot; value=&quot;Slide 30 - &amp;quot;Exempt Businesses/Activities&amp;quot;&quot;/&gt;&lt;property id=&quot;20307&quot; value=&quot;376&quot;/&gt;&lt;/object&gt;&lt;object type=&quot;3&quot; unique_id=&quot;10116&quot;&gt;&lt;property id=&quot;20148&quot; value=&quot;5&quot;/&gt;&lt;property id=&quot;20300&quot; value=&quot;Slide 31 - &amp;quot;Deductions &amp;amp; Credits&amp;quot;&quot;/&gt;&lt;property id=&quot;20307&quot; value=&quot;378&quot;/&gt;&lt;/object&gt;&lt;object type=&quot;3&quot; unique_id=&quot;10117&quot;&gt;&lt;property id=&quot;20148&quot; value=&quot;5&quot;/&gt;&lt;property id=&quot;20300&quot; value=&quot;Slide 32&quot;/&gt;&lt;property id=&quot;20307&quot; value=&quot;379&quot;/&gt;&lt;/object&gt;&lt;object type=&quot;3&quot; unique_id=&quot;10119&quot;&gt;&lt;property id=&quot;20148&quot; value=&quot;5&quot;/&gt;&lt;property id=&quot;20300&quot; value=&quot;Slide 33&quot;/&gt;&lt;property id=&quot;20307&quot; value=&quot;381&quot;/&gt;&lt;/object&gt;&lt;object type=&quot;3&quot; unique_id=&quot;10126&quot;&gt;&lt;property id=&quot;20148&quot; value=&quot;5&quot;/&gt;&lt;property id=&quot;20300&quot; value=&quot;Slide 4 - &amp;quot;Food Trucks&amp;quot;&quot;/&gt;&lt;property id=&quot;20307&quot; value=&quot;390&quot;/&gt;&lt;/object&gt;&lt;object type=&quot;3&quot; unique_id=&quot;10128&quot;&gt;&lt;property id=&quot;20148&quot; value=&quot;5&quot;/&gt;&lt;property id=&quot;20300&quot; value=&quot;Slide 24 - &amp;quot;Contractors&amp;quot;&quot;/&gt;&lt;property id=&quot;20307&quot; value=&quot;438&quot;/&gt;&lt;/object&gt;&lt;object type=&quot;3&quot; unique_id=&quot;10129&quot;&gt;&lt;property id=&quot;20148&quot; value=&quot;5&quot;/&gt;&lt;property id=&quot;20300&quot; value=&quot;Slide 25 - &amp;quot;Contractors&amp;quot;&quot;/&gt;&lt;property id=&quot;20307&quot; value=&quot;439&quot;/&gt;&lt;/object&gt;&lt;object type=&quot;3&quot; unique_id=&quot;10132&quot;&gt;&lt;property id=&quot;20148&quot; value=&quot;5&quot;/&gt;&lt;property id=&quot;20300&quot; value=&quot;Slide 34 - &amp;quot;Thanks for your attention!  Visit www.TN.gov.revenue for more information.&amp;quot;&quot;/&gt;&lt;property id=&quot;20307&quot; value=&quot;441&quot;/&gt;&lt;/object&gt;&lt;object type=&quot;3&quot; unique_id=&quot;10460&quot;&gt;&lt;property id=&quot;20148&quot; value=&quot;5&quot;/&gt;&lt;property id=&quot;20300&quot; value=&quot;Slide 14 - &amp;quot;Important Registration Tips&amp;quot;&quot;/&gt;&lt;property id=&quot;20307&quot; value=&quot;446&quot;/&gt;&lt;/object&gt;&lt;object type=&quot;3&quot; unique_id=&quot;12671&quot;&gt;&lt;property id=&quot;20148&quot; value=&quot;5&quot;/&gt;&lt;property id=&quot;20300&quot; value=&quot;Slide 5 - &amp;quot;Overview of  Business Tax&amp;quot;&quot;/&gt;&lt;property id=&quot;20307&quot; value=&quot;447&quot;/&gt;&lt;/object&gt;&lt;object type=&quot;3&quot; unique_id=&quot;12672&quot;&gt;&lt;property id=&quot;20148&quot; value=&quot;5&quot;/&gt;&lt;property id=&quot;20300&quot; value=&quot;Slide 6 - &amp;quot;General Information&amp;quot;&quot;/&gt;&lt;property id=&quot;20307&quot; value=&quot;448&quot;/&gt;&lt;/object&gt;&lt;object type=&quot;3&quot; unique_id=&quot;12919&quot;&gt;&lt;property id=&quot;20148&quot; value=&quot;5&quot;/&gt;&lt;property id=&quot;20300&quot; value=&quot;Slide 18 - &amp;quot;Moving a Business&amp;quot;&quot;/&gt;&lt;property id=&quot;20307&quot; value=&quot;453&quot;/&gt;&lt;/object&gt;&lt;object type=&quot;3&quot; unique_id=&quot;12920&quot;&gt;&lt;property id=&quot;20148&quot; value=&quot;5&quot;/&gt;&lt;property id=&quot;20300&quot; value=&quot;Slide 19 - &amp;quot;Closing a Business&amp;quot;&quot;/&gt;&lt;property id=&quot;20307&quot; value=&quot;452&quot;/&gt;&lt;/object&gt;&lt;object type=&quot;3&quot; unique_id=&quot;12921&quot;&gt;&lt;property id=&quot;20148&quot; value=&quot;5&quot;/&gt;&lt;property id=&quot;20300&quot; value=&quot;Slide 28 - &amp;quot;Exempt Individuals&amp;quot;&quot;/&gt;&lt;property id=&quot;20307&quot; value=&quot;455&quot;/&gt;&lt;/object&gt;&lt;object type=&quot;3&quot; unique_id=&quot;12922&quot;&gt;&lt;property id=&quot;20148&quot; value=&quot;5&quot;/&gt;&lt;property id=&quot;20300&quot; value=&quot;Slide 29 - &amp;quot;Exempt Services&amp;quot;&quot;/&gt;&lt;property id=&quot;20307&quot; value=&quot;454&quot;/&gt;&lt;/object&gt;&lt;/object&gt;&lt;object type=&quot;8&quot; unique_id=&quot;10178&quot;&gt;&lt;/object&gt;&lt;/object&gt;&lt;/database&gt;"/>
</p:tagLst>
</file>

<file path=ppt/theme/theme1.xml><?xml version="1.0" encoding="utf-8"?>
<a:theme xmlns:a="http://schemas.openxmlformats.org/drawingml/2006/main" name="PowerPoint B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6958</TotalTime>
  <Words>1476</Words>
  <Application>Microsoft Office PowerPoint</Application>
  <PresentationFormat>On-screen Show (4:3)</PresentationFormat>
  <Paragraphs>367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Open Sans</vt:lpstr>
      <vt:lpstr>PermianSlabSerifTypeface</vt:lpstr>
      <vt:lpstr>Tahoma</vt:lpstr>
      <vt:lpstr>PowerPoint B</vt:lpstr>
      <vt:lpstr>PowerPoint Presentation</vt:lpstr>
      <vt:lpstr>New for 2020</vt:lpstr>
      <vt:lpstr>Mobile Telecommunications</vt:lpstr>
      <vt:lpstr>Food Trucks</vt:lpstr>
      <vt:lpstr>Overview of  Business Tax</vt:lpstr>
      <vt:lpstr>General Information</vt:lpstr>
      <vt:lpstr>Taxes vs. Licenses</vt:lpstr>
      <vt:lpstr>State Tax</vt:lpstr>
      <vt:lpstr>Municipality Tax</vt:lpstr>
      <vt:lpstr>Who is Subject to State Business Tax?</vt:lpstr>
      <vt:lpstr>Who is Subject to City Business Tax?</vt:lpstr>
      <vt:lpstr>Taxpayer Responsibilities</vt:lpstr>
      <vt:lpstr>Registration</vt:lpstr>
      <vt:lpstr>Important Registration Tips</vt:lpstr>
      <vt:lpstr>Standard Licenses</vt:lpstr>
      <vt:lpstr>Minimal Activity Licenses</vt:lpstr>
      <vt:lpstr>Filing Return &amp; Paying Tax</vt:lpstr>
      <vt:lpstr>Moving a Business</vt:lpstr>
      <vt:lpstr>Closing a Business</vt:lpstr>
      <vt:lpstr>Record Keeping &amp; Retention</vt:lpstr>
      <vt:lpstr>Classifications</vt:lpstr>
      <vt:lpstr>General</vt:lpstr>
      <vt:lpstr>Classifications and Rates</vt:lpstr>
      <vt:lpstr>Contractors</vt:lpstr>
      <vt:lpstr>Contractors</vt:lpstr>
      <vt:lpstr>Exemptions/Exclusions</vt:lpstr>
      <vt:lpstr>Exemptions</vt:lpstr>
      <vt:lpstr>Exempt Individuals</vt:lpstr>
      <vt:lpstr>Exempt Services</vt:lpstr>
      <vt:lpstr>Exempt Businesses/Activities</vt:lpstr>
      <vt:lpstr>Deductions &amp; Credits</vt:lpstr>
      <vt:lpstr>PowerPoint Presentation</vt:lpstr>
      <vt:lpstr>PowerPoint Presentation</vt:lpstr>
      <vt:lpstr>Thanks for your attention!  Visit www.TN.gov.revenue for more information.</vt:lpstr>
    </vt:vector>
  </TitlesOfParts>
  <Company>State of Tennessee: Finance &amp;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Molly Wehlage</dc:creator>
  <cp:lastModifiedBy>Kaivanh Inthavong</cp:lastModifiedBy>
  <cp:revision>205</cp:revision>
  <cp:lastPrinted>2017-06-02T00:19:55Z</cp:lastPrinted>
  <dcterms:created xsi:type="dcterms:W3CDTF">2015-04-20T20:00:32Z</dcterms:created>
  <dcterms:modified xsi:type="dcterms:W3CDTF">2020-07-23T14:57:02Z</dcterms:modified>
</cp:coreProperties>
</file>