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3">
  <p:sldMasterIdLst>
    <p:sldMasterId id="2147483648" r:id="rId4"/>
    <p:sldMasterId id="2147483684" r:id="rId5"/>
    <p:sldMasterId id="2147483696" r:id="rId6"/>
  </p:sldMasterIdLst>
  <p:notesMasterIdLst>
    <p:notesMasterId r:id="rId127"/>
  </p:notesMasterIdLst>
  <p:handoutMasterIdLst>
    <p:handoutMasterId r:id="rId128"/>
  </p:handoutMasterIdLst>
  <p:sldIdLst>
    <p:sldId id="327" r:id="rId7"/>
    <p:sldId id="2147477576" r:id="rId8"/>
    <p:sldId id="2147477659" r:id="rId9"/>
    <p:sldId id="475" r:id="rId10"/>
    <p:sldId id="588" r:id="rId11"/>
    <p:sldId id="2147477668" r:id="rId12"/>
    <p:sldId id="2147477725" r:id="rId13"/>
    <p:sldId id="589" r:id="rId14"/>
    <p:sldId id="359" r:id="rId15"/>
    <p:sldId id="2147477774" r:id="rId16"/>
    <p:sldId id="2147477760" r:id="rId17"/>
    <p:sldId id="2147477775" r:id="rId18"/>
    <p:sldId id="2147477451" r:id="rId19"/>
    <p:sldId id="2147477452" r:id="rId20"/>
    <p:sldId id="2147477453" r:id="rId21"/>
    <p:sldId id="2147477702" r:id="rId22"/>
    <p:sldId id="2147477703" r:id="rId23"/>
    <p:sldId id="2147477704" r:id="rId24"/>
    <p:sldId id="2147477726" r:id="rId25"/>
    <p:sldId id="2147477711" r:id="rId26"/>
    <p:sldId id="2147477758" r:id="rId27"/>
    <p:sldId id="2147477609" r:id="rId28"/>
    <p:sldId id="2147477610" r:id="rId29"/>
    <p:sldId id="2147477759" r:id="rId30"/>
    <p:sldId id="2147477641" r:id="rId31"/>
    <p:sldId id="2147477650" r:id="rId32"/>
    <p:sldId id="2147477749" r:id="rId33"/>
    <p:sldId id="2147477750" r:id="rId34"/>
    <p:sldId id="2147477751" r:id="rId35"/>
    <p:sldId id="2147477752" r:id="rId36"/>
    <p:sldId id="2147477753" r:id="rId37"/>
    <p:sldId id="2147477626" r:id="rId38"/>
    <p:sldId id="2147477652" r:id="rId39"/>
    <p:sldId id="2147477693" r:id="rId40"/>
    <p:sldId id="410" r:id="rId41"/>
    <p:sldId id="411" r:id="rId42"/>
    <p:sldId id="476" r:id="rId43"/>
    <p:sldId id="2147477602" r:id="rId44"/>
    <p:sldId id="2147477589" r:id="rId45"/>
    <p:sldId id="2147477490" r:id="rId46"/>
    <p:sldId id="2147477592" r:id="rId47"/>
    <p:sldId id="2147477754" r:id="rId48"/>
    <p:sldId id="2147477765" r:id="rId49"/>
    <p:sldId id="2147477739" r:id="rId50"/>
    <p:sldId id="2147477756" r:id="rId51"/>
    <p:sldId id="2147477757" r:id="rId52"/>
    <p:sldId id="2147477712" r:id="rId53"/>
    <p:sldId id="2147477761" r:id="rId54"/>
    <p:sldId id="2147477762" r:id="rId55"/>
    <p:sldId id="2147477763" r:id="rId56"/>
    <p:sldId id="2147477764" r:id="rId57"/>
    <p:sldId id="2147477728" r:id="rId58"/>
    <p:sldId id="2147477738" r:id="rId59"/>
    <p:sldId id="2147477706" r:id="rId60"/>
    <p:sldId id="2147477690" r:id="rId61"/>
    <p:sldId id="2147477673" r:id="rId62"/>
    <p:sldId id="374" r:id="rId63"/>
    <p:sldId id="931" r:id="rId64"/>
    <p:sldId id="929" r:id="rId65"/>
    <p:sldId id="375" r:id="rId66"/>
    <p:sldId id="376" r:id="rId67"/>
    <p:sldId id="932" r:id="rId68"/>
    <p:sldId id="265" r:id="rId69"/>
    <p:sldId id="936" r:id="rId70"/>
    <p:sldId id="899" r:id="rId71"/>
    <p:sldId id="940" r:id="rId72"/>
    <p:sldId id="937" r:id="rId73"/>
    <p:sldId id="930" r:id="rId74"/>
    <p:sldId id="941" r:id="rId75"/>
    <p:sldId id="947" r:id="rId76"/>
    <p:sldId id="943" r:id="rId77"/>
    <p:sldId id="945" r:id="rId78"/>
    <p:sldId id="837" r:id="rId79"/>
    <p:sldId id="2147477731" r:id="rId80"/>
    <p:sldId id="2147477733" r:id="rId81"/>
    <p:sldId id="2147477732" r:id="rId82"/>
    <p:sldId id="2147477676" r:id="rId83"/>
    <p:sldId id="2147477755" r:id="rId84"/>
    <p:sldId id="2147477578" r:id="rId85"/>
    <p:sldId id="2147477583" r:id="rId86"/>
    <p:sldId id="2147477766" r:id="rId87"/>
    <p:sldId id="2147477709" r:id="rId88"/>
    <p:sldId id="2147477773" r:id="rId89"/>
    <p:sldId id="2147477685" r:id="rId90"/>
    <p:sldId id="2147477767" r:id="rId91"/>
    <p:sldId id="2147477710" r:id="rId92"/>
    <p:sldId id="2147477714" r:id="rId93"/>
    <p:sldId id="2147477768" r:id="rId94"/>
    <p:sldId id="2147477715" r:id="rId95"/>
    <p:sldId id="2147477769" r:id="rId96"/>
    <p:sldId id="2147477708" r:id="rId97"/>
    <p:sldId id="2147477770" r:id="rId98"/>
    <p:sldId id="2147477771" r:id="rId99"/>
    <p:sldId id="2147477718" r:id="rId100"/>
    <p:sldId id="2147477772" r:id="rId101"/>
    <p:sldId id="2147477698" r:id="rId102"/>
    <p:sldId id="2147477699" r:id="rId103"/>
    <p:sldId id="2147477700" r:id="rId104"/>
    <p:sldId id="2147477701" r:id="rId105"/>
    <p:sldId id="2147477543" r:id="rId106"/>
    <p:sldId id="2147477580" r:id="rId107"/>
    <p:sldId id="2147477622" r:id="rId108"/>
    <p:sldId id="2147477571" r:id="rId109"/>
    <p:sldId id="2147477660" r:id="rId110"/>
    <p:sldId id="490" r:id="rId111"/>
    <p:sldId id="488" r:id="rId112"/>
    <p:sldId id="489" r:id="rId113"/>
    <p:sldId id="2147477666" r:id="rId114"/>
    <p:sldId id="2147477468" r:id="rId115"/>
    <p:sldId id="2147477661" r:id="rId116"/>
    <p:sldId id="2147477716" r:id="rId117"/>
    <p:sldId id="2147477717" r:id="rId118"/>
    <p:sldId id="2147477662" r:id="rId119"/>
    <p:sldId id="2147477713" r:id="rId120"/>
    <p:sldId id="2147477721" r:id="rId121"/>
    <p:sldId id="2147477723" r:id="rId122"/>
    <p:sldId id="462" r:id="rId123"/>
    <p:sldId id="644" r:id="rId124"/>
    <p:sldId id="656" r:id="rId125"/>
    <p:sldId id="2147477505" r:id="rId126"/>
  </p:sldIdLst>
  <p:sldSz cx="9144000" cy="5143500" type="screen16x9"/>
  <p:notesSz cx="6950075"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957" userDrawn="1">
          <p15:clr>
            <a:srgbClr val="A4A3A4"/>
          </p15:clr>
        </p15:guide>
        <p15:guide id="2" pos="2237" userDrawn="1">
          <p15:clr>
            <a:srgbClr val="A4A3A4"/>
          </p15:clr>
        </p15:guide>
        <p15:guide id="3" orient="horz" pos="2909" userDrawn="1">
          <p15:clr>
            <a:srgbClr val="A4A3A4"/>
          </p15:clr>
        </p15:guide>
        <p15:guide id="4" pos="2189"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9A03452-1DBF-E2B3-EAAF-CE0E7C0EDB98}" name="Sam Boukli" initials="SB" userId="S::CI01925@tn.gov::fe2e3a4c-bc6c-480b-bce1-bbbadc00b9c6" providerId="AD"/>
  <p188:author id="{A0B1F388-2777-212C-2B8D-55773637FA42}" name="Mary Shelton" initials="MS" userId="S::CI01995@tn.gov::102d2bc3-f2ac-4559-bb7f-b4d9425b7aed"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Noelle Suarez-Murias" initials="NS" lastIdx="8" clrIdx="0"/>
  <p:cmAuthor id="1" name="Jessica Ivey" initials="JI" lastIdx="1" clrIdx="1">
    <p:extLst>
      <p:ext uri="{19B8F6BF-5375-455C-9EA6-DF929625EA0E}">
        <p15:presenceInfo xmlns:p15="http://schemas.microsoft.com/office/powerpoint/2012/main" userId="S::CI01919@tn.gov::5f41e384-7248-409d-a5d7-28b91c9d3c0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FF"/>
    <a:srgbClr val="66FF33"/>
    <a:srgbClr val="000000"/>
    <a:srgbClr val="0000FF"/>
    <a:srgbClr val="009ED6"/>
    <a:srgbClr val="71A21A"/>
    <a:srgbClr val="CDECEF"/>
    <a:srgbClr val="002C73"/>
    <a:srgbClr val="757B73"/>
    <a:srgbClr val="1B36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18" autoAdjust="0"/>
    <p:restoredTop sz="96247" autoAdjust="0"/>
  </p:normalViewPr>
  <p:slideViewPr>
    <p:cSldViewPr>
      <p:cViewPr varScale="1">
        <p:scale>
          <a:sx n="97" d="100"/>
          <a:sy n="97" d="100"/>
        </p:scale>
        <p:origin x="594" y="66"/>
      </p:cViewPr>
      <p:guideLst>
        <p:guide orient="horz" pos="1620"/>
        <p:guide pos="288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notesViewPr>
    <p:cSldViewPr>
      <p:cViewPr varScale="1">
        <p:scale>
          <a:sx n="68" d="100"/>
          <a:sy n="68" d="100"/>
        </p:scale>
        <p:origin x="-3240" y="-102"/>
      </p:cViewPr>
      <p:guideLst>
        <p:guide orient="horz" pos="2957"/>
        <p:guide pos="2237"/>
        <p:guide orient="horz" pos="2909"/>
        <p:guide pos="2189"/>
      </p:guideLst>
    </p:cSldViewPr>
  </p:notes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1.xml"/><Relationship Id="rId21" Type="http://schemas.openxmlformats.org/officeDocument/2006/relationships/slide" Target="slides/slide15.xml"/><Relationship Id="rId42" Type="http://schemas.openxmlformats.org/officeDocument/2006/relationships/slide" Target="slides/slide36.xml"/><Relationship Id="rId63" Type="http://schemas.openxmlformats.org/officeDocument/2006/relationships/slide" Target="slides/slide57.xml"/><Relationship Id="rId84" Type="http://schemas.openxmlformats.org/officeDocument/2006/relationships/slide" Target="slides/slide78.xml"/><Relationship Id="rId16" Type="http://schemas.openxmlformats.org/officeDocument/2006/relationships/slide" Target="slides/slide10.xml"/><Relationship Id="rId107" Type="http://schemas.openxmlformats.org/officeDocument/2006/relationships/slide" Target="slides/slide101.xml"/><Relationship Id="rId11" Type="http://schemas.openxmlformats.org/officeDocument/2006/relationships/slide" Target="slides/slide5.xml"/><Relationship Id="rId32" Type="http://schemas.openxmlformats.org/officeDocument/2006/relationships/slide" Target="slides/slide26.xml"/><Relationship Id="rId37" Type="http://schemas.openxmlformats.org/officeDocument/2006/relationships/slide" Target="slides/slide31.xml"/><Relationship Id="rId53" Type="http://schemas.openxmlformats.org/officeDocument/2006/relationships/slide" Target="slides/slide47.xml"/><Relationship Id="rId58" Type="http://schemas.openxmlformats.org/officeDocument/2006/relationships/slide" Target="slides/slide52.xml"/><Relationship Id="rId74" Type="http://schemas.openxmlformats.org/officeDocument/2006/relationships/slide" Target="slides/slide68.xml"/><Relationship Id="rId79" Type="http://schemas.openxmlformats.org/officeDocument/2006/relationships/slide" Target="slides/slide73.xml"/><Relationship Id="rId102" Type="http://schemas.openxmlformats.org/officeDocument/2006/relationships/slide" Target="slides/slide96.xml"/><Relationship Id="rId123" Type="http://schemas.openxmlformats.org/officeDocument/2006/relationships/slide" Target="slides/slide117.xml"/><Relationship Id="rId128" Type="http://schemas.openxmlformats.org/officeDocument/2006/relationships/handoutMaster" Target="handoutMasters/handoutMaster1.xml"/><Relationship Id="rId5" Type="http://schemas.openxmlformats.org/officeDocument/2006/relationships/slideMaster" Target="slideMasters/slideMaster2.xml"/><Relationship Id="rId90" Type="http://schemas.openxmlformats.org/officeDocument/2006/relationships/slide" Target="slides/slide84.xml"/><Relationship Id="rId95" Type="http://schemas.openxmlformats.org/officeDocument/2006/relationships/slide" Target="slides/slide89.xml"/><Relationship Id="rId22" Type="http://schemas.openxmlformats.org/officeDocument/2006/relationships/slide" Target="slides/slide16.xml"/><Relationship Id="rId27" Type="http://schemas.openxmlformats.org/officeDocument/2006/relationships/slide" Target="slides/slide21.xml"/><Relationship Id="rId43" Type="http://schemas.openxmlformats.org/officeDocument/2006/relationships/slide" Target="slides/slide37.xml"/><Relationship Id="rId48" Type="http://schemas.openxmlformats.org/officeDocument/2006/relationships/slide" Target="slides/slide42.xml"/><Relationship Id="rId64" Type="http://schemas.openxmlformats.org/officeDocument/2006/relationships/slide" Target="slides/slide58.xml"/><Relationship Id="rId69" Type="http://schemas.openxmlformats.org/officeDocument/2006/relationships/slide" Target="slides/slide63.xml"/><Relationship Id="rId113" Type="http://schemas.openxmlformats.org/officeDocument/2006/relationships/slide" Target="slides/slide107.xml"/><Relationship Id="rId118" Type="http://schemas.openxmlformats.org/officeDocument/2006/relationships/slide" Target="slides/slide112.xml"/><Relationship Id="rId134" Type="http://schemas.microsoft.com/office/2018/10/relationships/authors" Target="authors.xml"/><Relationship Id="rId80" Type="http://schemas.openxmlformats.org/officeDocument/2006/relationships/slide" Target="slides/slide74.xml"/><Relationship Id="rId85" Type="http://schemas.openxmlformats.org/officeDocument/2006/relationships/slide" Target="slides/slide79.xml"/><Relationship Id="rId12" Type="http://schemas.openxmlformats.org/officeDocument/2006/relationships/slide" Target="slides/slide6.xml"/><Relationship Id="rId17" Type="http://schemas.openxmlformats.org/officeDocument/2006/relationships/slide" Target="slides/slide11.xml"/><Relationship Id="rId33" Type="http://schemas.openxmlformats.org/officeDocument/2006/relationships/slide" Target="slides/slide27.xml"/><Relationship Id="rId38" Type="http://schemas.openxmlformats.org/officeDocument/2006/relationships/slide" Target="slides/slide32.xml"/><Relationship Id="rId59" Type="http://schemas.openxmlformats.org/officeDocument/2006/relationships/slide" Target="slides/slide53.xml"/><Relationship Id="rId103" Type="http://schemas.openxmlformats.org/officeDocument/2006/relationships/slide" Target="slides/slide97.xml"/><Relationship Id="rId108" Type="http://schemas.openxmlformats.org/officeDocument/2006/relationships/slide" Target="slides/slide102.xml"/><Relationship Id="rId124" Type="http://schemas.openxmlformats.org/officeDocument/2006/relationships/slide" Target="slides/slide118.xml"/><Relationship Id="rId129" Type="http://schemas.openxmlformats.org/officeDocument/2006/relationships/commentAuthors" Target="commentAuthors.xml"/><Relationship Id="rId54" Type="http://schemas.openxmlformats.org/officeDocument/2006/relationships/slide" Target="slides/slide48.xml"/><Relationship Id="rId70" Type="http://schemas.openxmlformats.org/officeDocument/2006/relationships/slide" Target="slides/slide64.xml"/><Relationship Id="rId75" Type="http://schemas.openxmlformats.org/officeDocument/2006/relationships/slide" Target="slides/slide69.xml"/><Relationship Id="rId91" Type="http://schemas.openxmlformats.org/officeDocument/2006/relationships/slide" Target="slides/slide85.xml"/><Relationship Id="rId96" Type="http://schemas.openxmlformats.org/officeDocument/2006/relationships/slide" Target="slides/slide90.xml"/><Relationship Id="rId1" Type="http://schemas.openxmlformats.org/officeDocument/2006/relationships/customXml" Target="../customXml/item1.xml"/><Relationship Id="rId6" Type="http://schemas.openxmlformats.org/officeDocument/2006/relationships/slideMaster" Target="slideMasters/slideMaster3.xml"/><Relationship Id="rId23" Type="http://schemas.openxmlformats.org/officeDocument/2006/relationships/slide" Target="slides/slide17.xml"/><Relationship Id="rId28" Type="http://schemas.openxmlformats.org/officeDocument/2006/relationships/slide" Target="slides/slide22.xml"/><Relationship Id="rId49" Type="http://schemas.openxmlformats.org/officeDocument/2006/relationships/slide" Target="slides/slide43.xml"/><Relationship Id="rId114" Type="http://schemas.openxmlformats.org/officeDocument/2006/relationships/slide" Target="slides/slide108.xml"/><Relationship Id="rId119" Type="http://schemas.openxmlformats.org/officeDocument/2006/relationships/slide" Target="slides/slide113.xml"/><Relationship Id="rId44" Type="http://schemas.openxmlformats.org/officeDocument/2006/relationships/slide" Target="slides/slide38.xml"/><Relationship Id="rId60" Type="http://schemas.openxmlformats.org/officeDocument/2006/relationships/slide" Target="slides/slide54.xml"/><Relationship Id="rId65" Type="http://schemas.openxmlformats.org/officeDocument/2006/relationships/slide" Target="slides/slide59.xml"/><Relationship Id="rId81" Type="http://schemas.openxmlformats.org/officeDocument/2006/relationships/slide" Target="slides/slide75.xml"/><Relationship Id="rId86" Type="http://schemas.openxmlformats.org/officeDocument/2006/relationships/slide" Target="slides/slide80.xml"/><Relationship Id="rId130" Type="http://schemas.openxmlformats.org/officeDocument/2006/relationships/presProps" Target="presProps.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109" Type="http://schemas.openxmlformats.org/officeDocument/2006/relationships/slide" Target="slides/slide10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97" Type="http://schemas.openxmlformats.org/officeDocument/2006/relationships/slide" Target="slides/slide91.xml"/><Relationship Id="rId104" Type="http://schemas.openxmlformats.org/officeDocument/2006/relationships/slide" Target="slides/slide98.xml"/><Relationship Id="rId120" Type="http://schemas.openxmlformats.org/officeDocument/2006/relationships/slide" Target="slides/slide114.xml"/><Relationship Id="rId125" Type="http://schemas.openxmlformats.org/officeDocument/2006/relationships/slide" Target="slides/slide119.xml"/><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slide" Target="slides/slide86.xml"/><Relationship Id="rId2" Type="http://schemas.openxmlformats.org/officeDocument/2006/relationships/customXml" Target="../customXml/item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87" Type="http://schemas.openxmlformats.org/officeDocument/2006/relationships/slide" Target="slides/slide81.xml"/><Relationship Id="rId110" Type="http://schemas.openxmlformats.org/officeDocument/2006/relationships/slide" Target="slides/slide104.xml"/><Relationship Id="rId115" Type="http://schemas.openxmlformats.org/officeDocument/2006/relationships/slide" Target="slides/slide109.xml"/><Relationship Id="rId131" Type="http://schemas.openxmlformats.org/officeDocument/2006/relationships/viewProps" Target="viewProps.xml"/><Relationship Id="rId61" Type="http://schemas.openxmlformats.org/officeDocument/2006/relationships/slide" Target="slides/slide55.xml"/><Relationship Id="rId82" Type="http://schemas.openxmlformats.org/officeDocument/2006/relationships/slide" Target="slides/slide76.xml"/><Relationship Id="rId19" Type="http://schemas.openxmlformats.org/officeDocument/2006/relationships/slide" Target="slides/slide13.xml"/><Relationship Id="rId14" Type="http://schemas.openxmlformats.org/officeDocument/2006/relationships/slide" Target="slides/slide8.xml"/><Relationship Id="rId30" Type="http://schemas.openxmlformats.org/officeDocument/2006/relationships/slide" Target="slides/slide24.xml"/><Relationship Id="rId35" Type="http://schemas.openxmlformats.org/officeDocument/2006/relationships/slide" Target="slides/slide29.xml"/><Relationship Id="rId56" Type="http://schemas.openxmlformats.org/officeDocument/2006/relationships/slide" Target="slides/slide50.xml"/><Relationship Id="rId77" Type="http://schemas.openxmlformats.org/officeDocument/2006/relationships/slide" Target="slides/slide71.xml"/><Relationship Id="rId100" Type="http://schemas.openxmlformats.org/officeDocument/2006/relationships/slide" Target="slides/slide94.xml"/><Relationship Id="rId105" Type="http://schemas.openxmlformats.org/officeDocument/2006/relationships/slide" Target="slides/slide99.xml"/><Relationship Id="rId126" Type="http://schemas.openxmlformats.org/officeDocument/2006/relationships/slide" Target="slides/slide120.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93" Type="http://schemas.openxmlformats.org/officeDocument/2006/relationships/slide" Target="slides/slide87.xml"/><Relationship Id="rId98" Type="http://schemas.openxmlformats.org/officeDocument/2006/relationships/slide" Target="slides/slide92.xml"/><Relationship Id="rId121" Type="http://schemas.openxmlformats.org/officeDocument/2006/relationships/slide" Target="slides/slide115.xml"/><Relationship Id="rId3" Type="http://schemas.openxmlformats.org/officeDocument/2006/relationships/customXml" Target="../customXml/item3.xml"/><Relationship Id="rId25" Type="http://schemas.openxmlformats.org/officeDocument/2006/relationships/slide" Target="slides/slide19.xml"/><Relationship Id="rId46" Type="http://schemas.openxmlformats.org/officeDocument/2006/relationships/slide" Target="slides/slide40.xml"/><Relationship Id="rId67" Type="http://schemas.openxmlformats.org/officeDocument/2006/relationships/slide" Target="slides/slide61.xml"/><Relationship Id="rId116" Type="http://schemas.openxmlformats.org/officeDocument/2006/relationships/slide" Target="slides/slide110.xml"/><Relationship Id="rId20" Type="http://schemas.openxmlformats.org/officeDocument/2006/relationships/slide" Target="slides/slide14.xml"/><Relationship Id="rId41" Type="http://schemas.openxmlformats.org/officeDocument/2006/relationships/slide" Target="slides/slide35.xml"/><Relationship Id="rId62" Type="http://schemas.openxmlformats.org/officeDocument/2006/relationships/slide" Target="slides/slide56.xml"/><Relationship Id="rId83" Type="http://schemas.openxmlformats.org/officeDocument/2006/relationships/slide" Target="slides/slide77.xml"/><Relationship Id="rId88" Type="http://schemas.openxmlformats.org/officeDocument/2006/relationships/slide" Target="slides/slide82.xml"/><Relationship Id="rId111" Type="http://schemas.openxmlformats.org/officeDocument/2006/relationships/slide" Target="slides/slide105.xml"/><Relationship Id="rId132" Type="http://schemas.openxmlformats.org/officeDocument/2006/relationships/theme" Target="theme/theme1.xml"/><Relationship Id="rId15" Type="http://schemas.openxmlformats.org/officeDocument/2006/relationships/slide" Target="slides/slide9.xml"/><Relationship Id="rId36" Type="http://schemas.openxmlformats.org/officeDocument/2006/relationships/slide" Target="slides/slide30.xml"/><Relationship Id="rId57" Type="http://schemas.openxmlformats.org/officeDocument/2006/relationships/slide" Target="slides/slide51.xml"/><Relationship Id="rId106" Type="http://schemas.openxmlformats.org/officeDocument/2006/relationships/slide" Target="slides/slide100.xml"/><Relationship Id="rId127" Type="http://schemas.openxmlformats.org/officeDocument/2006/relationships/notesMaster" Target="notesMasters/notesMaster1.xml"/><Relationship Id="rId10" Type="http://schemas.openxmlformats.org/officeDocument/2006/relationships/slide" Target="slides/slide4.xml"/><Relationship Id="rId31" Type="http://schemas.openxmlformats.org/officeDocument/2006/relationships/slide" Target="slides/slide25.xml"/><Relationship Id="rId52" Type="http://schemas.openxmlformats.org/officeDocument/2006/relationships/slide" Target="slides/slide46.xml"/><Relationship Id="rId73" Type="http://schemas.openxmlformats.org/officeDocument/2006/relationships/slide" Target="slides/slide67.xml"/><Relationship Id="rId78" Type="http://schemas.openxmlformats.org/officeDocument/2006/relationships/slide" Target="slides/slide72.xml"/><Relationship Id="rId94" Type="http://schemas.openxmlformats.org/officeDocument/2006/relationships/slide" Target="slides/slide88.xml"/><Relationship Id="rId99" Type="http://schemas.openxmlformats.org/officeDocument/2006/relationships/slide" Target="slides/slide93.xml"/><Relationship Id="rId101" Type="http://schemas.openxmlformats.org/officeDocument/2006/relationships/slide" Target="slides/slide95.xml"/><Relationship Id="rId122" Type="http://schemas.openxmlformats.org/officeDocument/2006/relationships/slide" Target="slides/slide116.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47" Type="http://schemas.openxmlformats.org/officeDocument/2006/relationships/slide" Target="slides/slide41.xml"/><Relationship Id="rId68" Type="http://schemas.openxmlformats.org/officeDocument/2006/relationships/slide" Target="slides/slide62.xml"/><Relationship Id="rId89" Type="http://schemas.openxmlformats.org/officeDocument/2006/relationships/slide" Target="slides/slide83.xml"/><Relationship Id="rId112" Type="http://schemas.openxmlformats.org/officeDocument/2006/relationships/slide" Target="slides/slide106.xml"/><Relationship Id="rId133"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2562269390239262"/>
          <c:y val="2.9107859726369451E-2"/>
          <c:w val="0.65505363460002286"/>
          <c:h val="0.94178428054726115"/>
        </c:manualLayout>
      </c:layout>
      <c:barChart>
        <c:barDir val="bar"/>
        <c:grouping val="clustered"/>
        <c:varyColors val="0"/>
        <c:ser>
          <c:idx val="0"/>
          <c:order val="0"/>
          <c:tx>
            <c:strRef>
              <c:f>Sheet1!$B$1</c:f>
              <c:strCache>
                <c:ptCount val="1"/>
                <c:pt idx="0">
                  <c:v>Count</c:v>
                </c:pt>
              </c:strCache>
            </c:strRef>
          </c:tx>
          <c:spPr>
            <a:solidFill>
              <a:srgbClr val="005195"/>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Gotham Book" pitchFamily="2" charset="0"/>
                    <a:ea typeface="+mn-ea"/>
                    <a:cs typeface="Gotham Book" pitchFamily="2"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Sheet1!$A$2:$A$21</c:f>
              <c:strCache>
                <c:ptCount val="20"/>
                <c:pt idx="0">
                  <c:v>Data collection/analysis</c:v>
                </c:pt>
                <c:pt idx="1">
                  <c:v>County settlement factsheets</c:v>
                </c:pt>
                <c:pt idx="2">
                  <c:v>Grant process assistance </c:v>
                </c:pt>
                <c:pt idx="3">
                  <c:v>Allowable use guidance</c:v>
                </c:pt>
                <c:pt idx="4">
                  <c:v>Presentations &amp; trainings</c:v>
                </c:pt>
                <c:pt idx="5">
                  <c:v>Initiative/program development</c:v>
                </c:pt>
                <c:pt idx="6">
                  <c:v>OAC annual reporting</c:v>
                </c:pt>
                <c:pt idx="7">
                  <c:v>Board meeting attendance/support</c:v>
                </c:pt>
                <c:pt idx="8">
                  <c:v>Toolkit/template creation</c:v>
                </c:pt>
                <c:pt idx="9">
                  <c:v>Spending priority identification</c:v>
                </c:pt>
                <c:pt idx="10">
                  <c:v>Summit/conference planning</c:v>
                </c:pt>
                <c:pt idx="11">
                  <c:v>Board formation/maintenance</c:v>
                </c:pt>
                <c:pt idx="12">
                  <c:v>Program evaluation</c:v>
                </c:pt>
                <c:pt idx="13">
                  <c:v>Community needs assessment</c:v>
                </c:pt>
                <c:pt idx="14">
                  <c:v>Grant assistance</c:v>
                </c:pt>
                <c:pt idx="15">
                  <c:v>LOA assistance</c:v>
                </c:pt>
                <c:pt idx="16">
                  <c:v>Overdose spike response (naloxone)</c:v>
                </c:pt>
                <c:pt idx="17">
                  <c:v>Pilot studies</c:v>
                </c:pt>
                <c:pt idx="18">
                  <c:v>Research assistance</c:v>
                </c:pt>
                <c:pt idx="19">
                  <c:v>Policy analysis</c:v>
                </c:pt>
              </c:strCache>
            </c:strRef>
          </c:cat>
          <c:val>
            <c:numRef>
              <c:f>Sheet1!$B$2:$B$21</c:f>
              <c:numCache>
                <c:formatCode>General</c:formatCode>
                <c:ptCount val="20"/>
                <c:pt idx="0">
                  <c:v>290</c:v>
                </c:pt>
                <c:pt idx="1">
                  <c:v>193</c:v>
                </c:pt>
                <c:pt idx="2">
                  <c:v>166</c:v>
                </c:pt>
                <c:pt idx="3">
                  <c:v>124</c:v>
                </c:pt>
                <c:pt idx="4">
                  <c:v>122</c:v>
                </c:pt>
                <c:pt idx="5">
                  <c:v>121</c:v>
                </c:pt>
                <c:pt idx="6">
                  <c:v>118</c:v>
                </c:pt>
                <c:pt idx="7">
                  <c:v>116</c:v>
                </c:pt>
                <c:pt idx="8">
                  <c:v>77</c:v>
                </c:pt>
                <c:pt idx="9">
                  <c:v>62</c:v>
                </c:pt>
                <c:pt idx="10">
                  <c:v>55</c:v>
                </c:pt>
                <c:pt idx="11">
                  <c:v>47</c:v>
                </c:pt>
                <c:pt idx="12">
                  <c:v>31</c:v>
                </c:pt>
                <c:pt idx="13">
                  <c:v>26</c:v>
                </c:pt>
                <c:pt idx="14">
                  <c:v>26</c:v>
                </c:pt>
                <c:pt idx="15">
                  <c:v>12</c:v>
                </c:pt>
                <c:pt idx="16">
                  <c:v>12</c:v>
                </c:pt>
                <c:pt idx="17">
                  <c:v>11</c:v>
                </c:pt>
                <c:pt idx="18">
                  <c:v>5</c:v>
                </c:pt>
                <c:pt idx="19">
                  <c:v>5</c:v>
                </c:pt>
              </c:numCache>
            </c:numRef>
          </c:val>
          <c:extLst>
            <c:ext xmlns:c16="http://schemas.microsoft.com/office/drawing/2014/chart" uri="{C3380CC4-5D6E-409C-BE32-E72D297353CC}">
              <c16:uniqueId val="{00000000-D017-9F42-91B8-2E0A9B799B2C}"/>
            </c:ext>
          </c:extLst>
        </c:ser>
        <c:dLbls>
          <c:showLegendKey val="0"/>
          <c:showVal val="0"/>
          <c:showCatName val="0"/>
          <c:showSerName val="0"/>
          <c:showPercent val="0"/>
          <c:showBubbleSize val="0"/>
        </c:dLbls>
        <c:gapWidth val="182"/>
        <c:axId val="1393121407"/>
        <c:axId val="1393126335"/>
      </c:barChart>
      <c:catAx>
        <c:axId val="1393121407"/>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Gotham Book" pitchFamily="2" charset="0"/>
                <a:ea typeface="+mn-ea"/>
                <a:cs typeface="Gotham Book" pitchFamily="2" charset="0"/>
              </a:defRPr>
            </a:pPr>
            <a:endParaRPr lang="en-US"/>
          </a:p>
        </c:txPr>
        <c:crossAx val="1393126335"/>
        <c:crosses val="autoZero"/>
        <c:auto val="1"/>
        <c:lblAlgn val="ctr"/>
        <c:lblOffset val="100"/>
        <c:noMultiLvlLbl val="0"/>
      </c:catAx>
      <c:valAx>
        <c:axId val="1393126335"/>
        <c:scaling>
          <c:orientation val="minMax"/>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1393121407"/>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b="0" i="0">
          <a:latin typeface="Gotham Book" pitchFamily="2" charset="0"/>
          <a:cs typeface="Gotham Book" pitchFamily="2"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BCF09A-1F2E-4AAE-A34E-2E32D64F076A}" type="doc">
      <dgm:prSet loTypeId="urn:microsoft.com/office/officeart/2008/layout/VerticalCurvedList" loCatId="list" qsTypeId="urn:microsoft.com/office/officeart/2005/8/quickstyle/simple1" qsCatId="simple" csTypeId="urn:microsoft.com/office/officeart/2005/8/colors/colorful3" csCatId="colorful" phldr="1"/>
      <dgm:spPr/>
      <dgm:t>
        <a:bodyPr/>
        <a:lstStyle/>
        <a:p>
          <a:endParaRPr lang="en-US"/>
        </a:p>
      </dgm:t>
    </dgm:pt>
    <dgm:pt modelId="{458030B6-CA00-4731-ABF2-226360635A3F}">
      <dgm:prSet phldrT="[Text]"/>
      <dgm:spPr/>
      <dgm:t>
        <a:bodyPr/>
        <a:lstStyle/>
        <a:p>
          <a:r>
            <a:rPr lang="en-US" b="1" dirty="0"/>
            <a:t>Qualification and Eligibility </a:t>
          </a:r>
          <a:r>
            <a:rPr lang="en-US" b="0" dirty="0"/>
            <a:t>review by Executive Director, Audit Director, Program Director, Grants Analysts </a:t>
          </a:r>
        </a:p>
      </dgm:t>
    </dgm:pt>
    <dgm:pt modelId="{D506B34E-8C25-4759-8609-251CDF1DCE3D}" type="parTrans" cxnId="{834D07F4-3B3A-4FBA-9FC9-D04E7E03BC2F}">
      <dgm:prSet/>
      <dgm:spPr/>
      <dgm:t>
        <a:bodyPr/>
        <a:lstStyle/>
        <a:p>
          <a:endParaRPr lang="en-US"/>
        </a:p>
      </dgm:t>
    </dgm:pt>
    <dgm:pt modelId="{34D48668-74D4-4037-80B4-6F574A9F673B}" type="sibTrans" cxnId="{834D07F4-3B3A-4FBA-9FC9-D04E7E03BC2F}">
      <dgm:prSet/>
      <dgm:spPr/>
      <dgm:t>
        <a:bodyPr/>
        <a:lstStyle/>
        <a:p>
          <a:endParaRPr lang="en-US"/>
        </a:p>
      </dgm:t>
    </dgm:pt>
    <dgm:pt modelId="{6390EF6A-EF03-43AD-8197-AB8BCDCBE596}">
      <dgm:prSet phldrT="[Text]"/>
      <dgm:spPr/>
      <dgm:t>
        <a:bodyPr/>
        <a:lstStyle/>
        <a:p>
          <a:r>
            <a:rPr lang="en-US" b="1" dirty="0"/>
            <a:t>Reading, Review and Summary of all eligible</a:t>
          </a:r>
          <a:r>
            <a:rPr lang="en-US" dirty="0"/>
            <a:t> </a:t>
          </a:r>
          <a:r>
            <a:rPr lang="en-US" b="1" dirty="0"/>
            <a:t>applications</a:t>
          </a:r>
          <a:r>
            <a:rPr lang="en-US" dirty="0"/>
            <a:t> by Grants Analyst/ designated OAC Office staff</a:t>
          </a:r>
        </a:p>
      </dgm:t>
    </dgm:pt>
    <dgm:pt modelId="{001C0358-FFFC-494C-961D-E7717737950A}" type="parTrans" cxnId="{95781D34-6FDA-4A9B-BEDE-21762990CA4F}">
      <dgm:prSet/>
      <dgm:spPr/>
      <dgm:t>
        <a:bodyPr/>
        <a:lstStyle/>
        <a:p>
          <a:endParaRPr lang="en-US"/>
        </a:p>
      </dgm:t>
    </dgm:pt>
    <dgm:pt modelId="{2932927F-EF5D-4202-A9A2-64E163B87D24}" type="sibTrans" cxnId="{95781D34-6FDA-4A9B-BEDE-21762990CA4F}">
      <dgm:prSet/>
      <dgm:spPr/>
      <dgm:t>
        <a:bodyPr/>
        <a:lstStyle/>
        <a:p>
          <a:endParaRPr lang="en-US"/>
        </a:p>
      </dgm:t>
    </dgm:pt>
    <dgm:pt modelId="{E8941A12-D92F-4B05-A8B3-A033CE16F1E7}">
      <dgm:prSet phldrT="[Text]"/>
      <dgm:spPr/>
      <dgm:t>
        <a:bodyPr/>
        <a:lstStyle/>
        <a:p>
          <a:r>
            <a:rPr lang="en-US" b="1" dirty="0"/>
            <a:t>Reading and Scoring </a:t>
          </a:r>
          <a:r>
            <a:rPr lang="en-US" dirty="0"/>
            <a:t>by 3 people 1) Grants Analyst or Program Director, 2) Deputy Director &amp; 3) OAC Member</a:t>
          </a:r>
        </a:p>
      </dgm:t>
    </dgm:pt>
    <dgm:pt modelId="{72401907-36A4-4DAF-B06B-5E4F76322660}" type="parTrans" cxnId="{B7A05F01-6E06-47F7-AFB6-F6A4A7B83DF6}">
      <dgm:prSet/>
      <dgm:spPr/>
      <dgm:t>
        <a:bodyPr/>
        <a:lstStyle/>
        <a:p>
          <a:endParaRPr lang="en-US"/>
        </a:p>
      </dgm:t>
    </dgm:pt>
    <dgm:pt modelId="{8DE12466-F9CA-4AC2-8974-EC19A67D3383}" type="sibTrans" cxnId="{B7A05F01-6E06-47F7-AFB6-F6A4A7B83DF6}">
      <dgm:prSet/>
      <dgm:spPr/>
      <dgm:t>
        <a:bodyPr/>
        <a:lstStyle/>
        <a:p>
          <a:endParaRPr lang="en-US"/>
        </a:p>
      </dgm:t>
    </dgm:pt>
    <dgm:pt modelId="{5FC52218-65FE-4FEB-A3BA-682522648EC9}">
      <dgm:prSet/>
      <dgm:spPr/>
      <dgm:t>
        <a:bodyPr/>
        <a:lstStyle/>
        <a:p>
          <a:r>
            <a:rPr lang="en-US" b="1" dirty="0"/>
            <a:t>Review</a:t>
          </a:r>
          <a:r>
            <a:rPr lang="en-US" dirty="0"/>
            <a:t> by all OAC Members during a Council meeting by strategy and packages; stratified by score and funding amount</a:t>
          </a:r>
        </a:p>
      </dgm:t>
    </dgm:pt>
    <dgm:pt modelId="{4409C2B3-B6D5-4BB8-B4D1-761371ABD01B}" type="parTrans" cxnId="{61F42B42-5FBB-480A-8A06-FFACD22155B4}">
      <dgm:prSet/>
      <dgm:spPr/>
      <dgm:t>
        <a:bodyPr/>
        <a:lstStyle/>
        <a:p>
          <a:endParaRPr lang="en-US"/>
        </a:p>
      </dgm:t>
    </dgm:pt>
    <dgm:pt modelId="{03450FCF-1CE5-440C-A4DE-4532B8D0A625}" type="sibTrans" cxnId="{61F42B42-5FBB-480A-8A06-FFACD22155B4}">
      <dgm:prSet/>
      <dgm:spPr/>
      <dgm:t>
        <a:bodyPr/>
        <a:lstStyle/>
        <a:p>
          <a:endParaRPr lang="en-US"/>
        </a:p>
      </dgm:t>
    </dgm:pt>
    <dgm:pt modelId="{BB9082A3-FF3D-49E8-AF0C-1A95D7BF9C71}">
      <dgm:prSet/>
      <dgm:spPr/>
      <dgm:t>
        <a:bodyPr/>
        <a:lstStyle/>
        <a:p>
          <a:r>
            <a:rPr lang="en-US" b="1" dirty="0"/>
            <a:t>Vote </a:t>
          </a:r>
          <a:r>
            <a:rPr lang="en-US" dirty="0"/>
            <a:t>by the Opioid Abatement Council to award or not to award the applications</a:t>
          </a:r>
        </a:p>
      </dgm:t>
    </dgm:pt>
    <dgm:pt modelId="{07910C8D-F1E6-4835-957F-E440880EA3AB}" type="parTrans" cxnId="{9DC07595-D6AE-4A47-9D0E-711DB2CDB2F1}">
      <dgm:prSet/>
      <dgm:spPr/>
      <dgm:t>
        <a:bodyPr/>
        <a:lstStyle/>
        <a:p>
          <a:endParaRPr lang="en-US"/>
        </a:p>
      </dgm:t>
    </dgm:pt>
    <dgm:pt modelId="{98EEE7BF-2C20-41B8-8AD5-C6E254DA0D04}" type="sibTrans" cxnId="{9DC07595-D6AE-4A47-9D0E-711DB2CDB2F1}">
      <dgm:prSet/>
      <dgm:spPr/>
      <dgm:t>
        <a:bodyPr/>
        <a:lstStyle/>
        <a:p>
          <a:endParaRPr lang="en-US"/>
        </a:p>
      </dgm:t>
    </dgm:pt>
    <dgm:pt modelId="{94E4DE31-E589-4373-9409-81A75F796FA7}">
      <dgm:prSet/>
      <dgm:spPr/>
      <dgm:t>
        <a:bodyPr/>
        <a:lstStyle/>
        <a:p>
          <a:r>
            <a:rPr lang="en-US" b="1" dirty="0"/>
            <a:t>Send out list </a:t>
          </a:r>
          <a:r>
            <a:rPr lang="en-US" dirty="0"/>
            <a:t>of </a:t>
          </a:r>
          <a:r>
            <a:rPr lang="en-US" b="1" dirty="0"/>
            <a:t>eligible </a:t>
          </a:r>
          <a:r>
            <a:rPr lang="en-US" dirty="0"/>
            <a:t>applicants to OAC members; let us know if provide either paid or volunteer services (COI) </a:t>
          </a:r>
        </a:p>
      </dgm:t>
    </dgm:pt>
    <dgm:pt modelId="{2F1B7289-C4AE-4B20-84EC-FCD3285E61C0}" type="parTrans" cxnId="{4BAEBD28-EEC5-4E05-84FC-93BFBD77795B}">
      <dgm:prSet/>
      <dgm:spPr/>
      <dgm:t>
        <a:bodyPr/>
        <a:lstStyle/>
        <a:p>
          <a:endParaRPr lang="en-US"/>
        </a:p>
      </dgm:t>
    </dgm:pt>
    <dgm:pt modelId="{0869897B-FC4B-4BBF-A028-3A494D69E35B}" type="sibTrans" cxnId="{4BAEBD28-EEC5-4E05-84FC-93BFBD77795B}">
      <dgm:prSet/>
      <dgm:spPr/>
      <dgm:t>
        <a:bodyPr/>
        <a:lstStyle/>
        <a:p>
          <a:endParaRPr lang="en-US"/>
        </a:p>
      </dgm:t>
    </dgm:pt>
    <dgm:pt modelId="{00066E41-29DC-441C-A30E-93B2C5F10AFC}">
      <dgm:prSet/>
      <dgm:spPr/>
      <dgm:t>
        <a:bodyPr/>
        <a:lstStyle/>
        <a:p>
          <a:r>
            <a:rPr lang="en-US" dirty="0"/>
            <a:t>If passes </a:t>
          </a:r>
          <a:r>
            <a:rPr lang="en-US" b="1" dirty="0"/>
            <a:t>qualifications and eligibility, </a:t>
          </a:r>
          <a:r>
            <a:rPr lang="en-US" dirty="0"/>
            <a:t>then moves to </a:t>
          </a:r>
          <a:r>
            <a:rPr lang="en-US" b="1" dirty="0"/>
            <a:t>Reading, Review and Summary </a:t>
          </a:r>
          <a:endParaRPr lang="en-US" dirty="0"/>
        </a:p>
      </dgm:t>
    </dgm:pt>
    <dgm:pt modelId="{92A1A3B9-C2ED-4B9D-B900-DCD04874BAD4}" type="parTrans" cxnId="{03A2EE7C-5321-4E6A-BB0F-A7B37ECDFDFF}">
      <dgm:prSet/>
      <dgm:spPr/>
      <dgm:t>
        <a:bodyPr/>
        <a:lstStyle/>
        <a:p>
          <a:endParaRPr lang="en-US"/>
        </a:p>
      </dgm:t>
    </dgm:pt>
    <dgm:pt modelId="{BBFA8225-9610-4A41-9B91-19E12DAC80A3}" type="sibTrans" cxnId="{03A2EE7C-5321-4E6A-BB0F-A7B37ECDFDFF}">
      <dgm:prSet/>
      <dgm:spPr/>
      <dgm:t>
        <a:bodyPr/>
        <a:lstStyle/>
        <a:p>
          <a:endParaRPr lang="en-US"/>
        </a:p>
      </dgm:t>
    </dgm:pt>
    <dgm:pt modelId="{6BBA4502-2A1C-4077-A7F3-A9A089EFF380}" type="pres">
      <dgm:prSet presAssocID="{2EBCF09A-1F2E-4AAE-A34E-2E32D64F076A}" presName="Name0" presStyleCnt="0">
        <dgm:presLayoutVars>
          <dgm:chMax val="7"/>
          <dgm:chPref val="7"/>
          <dgm:dir/>
        </dgm:presLayoutVars>
      </dgm:prSet>
      <dgm:spPr/>
    </dgm:pt>
    <dgm:pt modelId="{AB51A033-685D-455B-B9BB-E94B942390D3}" type="pres">
      <dgm:prSet presAssocID="{2EBCF09A-1F2E-4AAE-A34E-2E32D64F076A}" presName="Name1" presStyleCnt="0"/>
      <dgm:spPr/>
    </dgm:pt>
    <dgm:pt modelId="{8DC6038D-05F5-42CF-865A-68B6F119F3DF}" type="pres">
      <dgm:prSet presAssocID="{2EBCF09A-1F2E-4AAE-A34E-2E32D64F076A}" presName="cycle" presStyleCnt="0"/>
      <dgm:spPr/>
    </dgm:pt>
    <dgm:pt modelId="{3F450AAE-D8CA-41AE-879F-DBC7B6070843}" type="pres">
      <dgm:prSet presAssocID="{2EBCF09A-1F2E-4AAE-A34E-2E32D64F076A}" presName="srcNode" presStyleLbl="node1" presStyleIdx="0" presStyleCnt="7"/>
      <dgm:spPr/>
    </dgm:pt>
    <dgm:pt modelId="{F42672B9-90CF-44AC-A869-6A858CDC34C1}" type="pres">
      <dgm:prSet presAssocID="{2EBCF09A-1F2E-4AAE-A34E-2E32D64F076A}" presName="conn" presStyleLbl="parChTrans1D2" presStyleIdx="0" presStyleCnt="1"/>
      <dgm:spPr/>
    </dgm:pt>
    <dgm:pt modelId="{69D75963-2D57-4D71-8986-DCA6CF68FCD2}" type="pres">
      <dgm:prSet presAssocID="{2EBCF09A-1F2E-4AAE-A34E-2E32D64F076A}" presName="extraNode" presStyleLbl="node1" presStyleIdx="0" presStyleCnt="7"/>
      <dgm:spPr/>
    </dgm:pt>
    <dgm:pt modelId="{7683423A-5C63-44E6-B7A6-25E5BA1C3D4E}" type="pres">
      <dgm:prSet presAssocID="{2EBCF09A-1F2E-4AAE-A34E-2E32D64F076A}" presName="dstNode" presStyleLbl="node1" presStyleIdx="0" presStyleCnt="7"/>
      <dgm:spPr/>
    </dgm:pt>
    <dgm:pt modelId="{24E0C11F-A150-4EA3-98FE-0B371221D54C}" type="pres">
      <dgm:prSet presAssocID="{458030B6-CA00-4731-ABF2-226360635A3F}" presName="text_1" presStyleLbl="node1" presStyleIdx="0" presStyleCnt="7">
        <dgm:presLayoutVars>
          <dgm:bulletEnabled val="1"/>
        </dgm:presLayoutVars>
      </dgm:prSet>
      <dgm:spPr/>
    </dgm:pt>
    <dgm:pt modelId="{550D0186-0CB8-481F-B9CD-51D3EC04B5B3}" type="pres">
      <dgm:prSet presAssocID="{458030B6-CA00-4731-ABF2-226360635A3F}" presName="accent_1" presStyleCnt="0"/>
      <dgm:spPr/>
    </dgm:pt>
    <dgm:pt modelId="{36350C28-D5FD-4CEB-8329-EC50B05E5652}" type="pres">
      <dgm:prSet presAssocID="{458030B6-CA00-4731-ABF2-226360635A3F}" presName="accentRepeatNode" presStyleLbl="solidFgAcc1" presStyleIdx="0" presStyleCnt="7"/>
      <dgm:spPr/>
    </dgm:pt>
    <dgm:pt modelId="{69190100-9E55-4FB3-ABB8-C8545FF4EDFE}" type="pres">
      <dgm:prSet presAssocID="{00066E41-29DC-441C-A30E-93B2C5F10AFC}" presName="text_2" presStyleLbl="node1" presStyleIdx="1" presStyleCnt="7">
        <dgm:presLayoutVars>
          <dgm:bulletEnabled val="1"/>
        </dgm:presLayoutVars>
      </dgm:prSet>
      <dgm:spPr/>
    </dgm:pt>
    <dgm:pt modelId="{484D82DA-4DD0-4CD2-9136-1D0336D35505}" type="pres">
      <dgm:prSet presAssocID="{00066E41-29DC-441C-A30E-93B2C5F10AFC}" presName="accent_2" presStyleCnt="0"/>
      <dgm:spPr/>
    </dgm:pt>
    <dgm:pt modelId="{C1478B80-F844-463F-BE89-8AE14D9A9EDA}" type="pres">
      <dgm:prSet presAssocID="{00066E41-29DC-441C-A30E-93B2C5F10AFC}" presName="accentRepeatNode" presStyleLbl="solidFgAcc1" presStyleIdx="1" presStyleCnt="7"/>
      <dgm:spPr/>
    </dgm:pt>
    <dgm:pt modelId="{0A20EB8D-2BC3-46E0-AA5E-5E62AB8445C6}" type="pres">
      <dgm:prSet presAssocID="{6390EF6A-EF03-43AD-8197-AB8BCDCBE596}" presName="text_3" presStyleLbl="node1" presStyleIdx="2" presStyleCnt="7">
        <dgm:presLayoutVars>
          <dgm:bulletEnabled val="1"/>
        </dgm:presLayoutVars>
      </dgm:prSet>
      <dgm:spPr/>
    </dgm:pt>
    <dgm:pt modelId="{F9BE4FE5-31CA-400F-B5B4-8698571F3C2E}" type="pres">
      <dgm:prSet presAssocID="{6390EF6A-EF03-43AD-8197-AB8BCDCBE596}" presName="accent_3" presStyleCnt="0"/>
      <dgm:spPr/>
    </dgm:pt>
    <dgm:pt modelId="{D48C9BDC-9E91-4685-AFE7-5C662E2E3612}" type="pres">
      <dgm:prSet presAssocID="{6390EF6A-EF03-43AD-8197-AB8BCDCBE596}" presName="accentRepeatNode" presStyleLbl="solidFgAcc1" presStyleIdx="2" presStyleCnt="7"/>
      <dgm:spPr/>
    </dgm:pt>
    <dgm:pt modelId="{FA33EFB4-E531-43FB-9C8B-A548DD58FDC9}" type="pres">
      <dgm:prSet presAssocID="{94E4DE31-E589-4373-9409-81A75F796FA7}" presName="text_4" presStyleLbl="node1" presStyleIdx="3" presStyleCnt="7">
        <dgm:presLayoutVars>
          <dgm:bulletEnabled val="1"/>
        </dgm:presLayoutVars>
      </dgm:prSet>
      <dgm:spPr/>
    </dgm:pt>
    <dgm:pt modelId="{F9FC7160-3834-4285-888D-6779B29A281A}" type="pres">
      <dgm:prSet presAssocID="{94E4DE31-E589-4373-9409-81A75F796FA7}" presName="accent_4" presStyleCnt="0"/>
      <dgm:spPr/>
    </dgm:pt>
    <dgm:pt modelId="{E3A34308-B5A5-450E-AE46-5A0E0CBEAA3A}" type="pres">
      <dgm:prSet presAssocID="{94E4DE31-E589-4373-9409-81A75F796FA7}" presName="accentRepeatNode" presStyleLbl="solidFgAcc1" presStyleIdx="3" presStyleCnt="7"/>
      <dgm:spPr/>
    </dgm:pt>
    <dgm:pt modelId="{C6E7AA69-F901-4867-A1CA-0F96AD2164C4}" type="pres">
      <dgm:prSet presAssocID="{E8941A12-D92F-4B05-A8B3-A033CE16F1E7}" presName="text_5" presStyleLbl="node1" presStyleIdx="4" presStyleCnt="7">
        <dgm:presLayoutVars>
          <dgm:bulletEnabled val="1"/>
        </dgm:presLayoutVars>
      </dgm:prSet>
      <dgm:spPr/>
    </dgm:pt>
    <dgm:pt modelId="{D9C22F86-21C3-418A-870D-8DEA9D8F5BF6}" type="pres">
      <dgm:prSet presAssocID="{E8941A12-D92F-4B05-A8B3-A033CE16F1E7}" presName="accent_5" presStyleCnt="0"/>
      <dgm:spPr/>
    </dgm:pt>
    <dgm:pt modelId="{F07156A7-5D2E-4C3D-B672-A4B46AF0EDC3}" type="pres">
      <dgm:prSet presAssocID="{E8941A12-D92F-4B05-A8B3-A033CE16F1E7}" presName="accentRepeatNode" presStyleLbl="solidFgAcc1" presStyleIdx="4" presStyleCnt="7"/>
      <dgm:spPr/>
    </dgm:pt>
    <dgm:pt modelId="{6E8866C1-F9C1-488D-9E0F-193BBA25DF88}" type="pres">
      <dgm:prSet presAssocID="{5FC52218-65FE-4FEB-A3BA-682522648EC9}" presName="text_6" presStyleLbl="node1" presStyleIdx="5" presStyleCnt="7">
        <dgm:presLayoutVars>
          <dgm:bulletEnabled val="1"/>
        </dgm:presLayoutVars>
      </dgm:prSet>
      <dgm:spPr/>
    </dgm:pt>
    <dgm:pt modelId="{056B8BE3-4ED6-4D9B-B63F-282D07BB9E9F}" type="pres">
      <dgm:prSet presAssocID="{5FC52218-65FE-4FEB-A3BA-682522648EC9}" presName="accent_6" presStyleCnt="0"/>
      <dgm:spPr/>
    </dgm:pt>
    <dgm:pt modelId="{E83415FD-39A3-4B8B-8940-6E035B54FAD4}" type="pres">
      <dgm:prSet presAssocID="{5FC52218-65FE-4FEB-A3BA-682522648EC9}" presName="accentRepeatNode" presStyleLbl="solidFgAcc1" presStyleIdx="5" presStyleCnt="7"/>
      <dgm:spPr/>
    </dgm:pt>
    <dgm:pt modelId="{2673737F-4BF9-4F3E-A2FE-2FF43944FBBA}" type="pres">
      <dgm:prSet presAssocID="{BB9082A3-FF3D-49E8-AF0C-1A95D7BF9C71}" presName="text_7" presStyleLbl="node1" presStyleIdx="6" presStyleCnt="7">
        <dgm:presLayoutVars>
          <dgm:bulletEnabled val="1"/>
        </dgm:presLayoutVars>
      </dgm:prSet>
      <dgm:spPr/>
    </dgm:pt>
    <dgm:pt modelId="{593D07EF-1F5C-4801-9E54-1C1F6AD0B12D}" type="pres">
      <dgm:prSet presAssocID="{BB9082A3-FF3D-49E8-AF0C-1A95D7BF9C71}" presName="accent_7" presStyleCnt="0"/>
      <dgm:spPr/>
    </dgm:pt>
    <dgm:pt modelId="{F87CE3BB-4C4E-43EE-8832-CA433DE00365}" type="pres">
      <dgm:prSet presAssocID="{BB9082A3-FF3D-49E8-AF0C-1A95D7BF9C71}" presName="accentRepeatNode" presStyleLbl="solidFgAcc1" presStyleIdx="6" presStyleCnt="7"/>
      <dgm:spPr/>
    </dgm:pt>
  </dgm:ptLst>
  <dgm:cxnLst>
    <dgm:cxn modelId="{B7A05F01-6E06-47F7-AFB6-F6A4A7B83DF6}" srcId="{2EBCF09A-1F2E-4AAE-A34E-2E32D64F076A}" destId="{E8941A12-D92F-4B05-A8B3-A033CE16F1E7}" srcOrd="4" destOrd="0" parTransId="{72401907-36A4-4DAF-B06B-5E4F76322660}" sibTransId="{8DE12466-F9CA-4AC2-8974-EC19A67D3383}"/>
    <dgm:cxn modelId="{A34F3118-B4F4-4F9B-A51A-442AB0428BC4}" type="presOf" srcId="{6390EF6A-EF03-43AD-8197-AB8BCDCBE596}" destId="{0A20EB8D-2BC3-46E0-AA5E-5E62AB8445C6}" srcOrd="0" destOrd="0" presId="urn:microsoft.com/office/officeart/2008/layout/VerticalCurvedList"/>
    <dgm:cxn modelId="{4BAEBD28-EEC5-4E05-84FC-93BFBD77795B}" srcId="{2EBCF09A-1F2E-4AAE-A34E-2E32D64F076A}" destId="{94E4DE31-E589-4373-9409-81A75F796FA7}" srcOrd="3" destOrd="0" parTransId="{2F1B7289-C4AE-4B20-84EC-FCD3285E61C0}" sibTransId="{0869897B-FC4B-4BBF-A028-3A494D69E35B}"/>
    <dgm:cxn modelId="{95781D34-6FDA-4A9B-BEDE-21762990CA4F}" srcId="{2EBCF09A-1F2E-4AAE-A34E-2E32D64F076A}" destId="{6390EF6A-EF03-43AD-8197-AB8BCDCBE596}" srcOrd="2" destOrd="0" parTransId="{001C0358-FFFC-494C-961D-E7717737950A}" sibTransId="{2932927F-EF5D-4202-A9A2-64E163B87D24}"/>
    <dgm:cxn modelId="{3AE9AB5B-2778-4CDD-B487-4F79A49162A6}" type="presOf" srcId="{94E4DE31-E589-4373-9409-81A75F796FA7}" destId="{FA33EFB4-E531-43FB-9C8B-A548DD58FDC9}" srcOrd="0" destOrd="0" presId="urn:microsoft.com/office/officeart/2008/layout/VerticalCurvedList"/>
    <dgm:cxn modelId="{61F42B42-5FBB-480A-8A06-FFACD22155B4}" srcId="{2EBCF09A-1F2E-4AAE-A34E-2E32D64F076A}" destId="{5FC52218-65FE-4FEB-A3BA-682522648EC9}" srcOrd="5" destOrd="0" parTransId="{4409C2B3-B6D5-4BB8-B4D1-761371ABD01B}" sibTransId="{03450FCF-1CE5-440C-A4DE-4532B8D0A625}"/>
    <dgm:cxn modelId="{03A2EE7C-5321-4E6A-BB0F-A7B37ECDFDFF}" srcId="{2EBCF09A-1F2E-4AAE-A34E-2E32D64F076A}" destId="{00066E41-29DC-441C-A30E-93B2C5F10AFC}" srcOrd="1" destOrd="0" parTransId="{92A1A3B9-C2ED-4B9D-B900-DCD04874BAD4}" sibTransId="{BBFA8225-9610-4A41-9B91-19E12DAC80A3}"/>
    <dgm:cxn modelId="{481ED980-6E48-47FA-9D53-67CBCF4A2F33}" type="presOf" srcId="{5FC52218-65FE-4FEB-A3BA-682522648EC9}" destId="{6E8866C1-F9C1-488D-9E0F-193BBA25DF88}" srcOrd="0" destOrd="0" presId="urn:microsoft.com/office/officeart/2008/layout/VerticalCurvedList"/>
    <dgm:cxn modelId="{9DC07595-D6AE-4A47-9D0E-711DB2CDB2F1}" srcId="{2EBCF09A-1F2E-4AAE-A34E-2E32D64F076A}" destId="{BB9082A3-FF3D-49E8-AF0C-1A95D7BF9C71}" srcOrd="6" destOrd="0" parTransId="{07910C8D-F1E6-4835-957F-E440880EA3AB}" sibTransId="{98EEE7BF-2C20-41B8-8AD5-C6E254DA0D04}"/>
    <dgm:cxn modelId="{5DA0A496-BFD0-4DCE-B254-2E49AE134A33}" type="presOf" srcId="{34D48668-74D4-4037-80B4-6F574A9F673B}" destId="{F42672B9-90CF-44AC-A869-6A858CDC34C1}" srcOrd="0" destOrd="0" presId="urn:microsoft.com/office/officeart/2008/layout/VerticalCurvedList"/>
    <dgm:cxn modelId="{7225B19D-BDC3-4D00-90A0-2D8BD860E798}" type="presOf" srcId="{458030B6-CA00-4731-ABF2-226360635A3F}" destId="{24E0C11F-A150-4EA3-98FE-0B371221D54C}" srcOrd="0" destOrd="0" presId="urn:microsoft.com/office/officeart/2008/layout/VerticalCurvedList"/>
    <dgm:cxn modelId="{35F47CB7-05AC-4D40-88A1-20677C3018B6}" type="presOf" srcId="{2EBCF09A-1F2E-4AAE-A34E-2E32D64F076A}" destId="{6BBA4502-2A1C-4077-A7F3-A9A089EFF380}" srcOrd="0" destOrd="0" presId="urn:microsoft.com/office/officeart/2008/layout/VerticalCurvedList"/>
    <dgm:cxn modelId="{B57448BD-3363-47D1-89D2-07996D1192E6}" type="presOf" srcId="{BB9082A3-FF3D-49E8-AF0C-1A95D7BF9C71}" destId="{2673737F-4BF9-4F3E-A2FE-2FF43944FBBA}" srcOrd="0" destOrd="0" presId="urn:microsoft.com/office/officeart/2008/layout/VerticalCurvedList"/>
    <dgm:cxn modelId="{E75B89C1-0DD7-47B0-91A5-8895D7D7AF20}" type="presOf" srcId="{00066E41-29DC-441C-A30E-93B2C5F10AFC}" destId="{69190100-9E55-4FB3-ABB8-C8545FF4EDFE}" srcOrd="0" destOrd="0" presId="urn:microsoft.com/office/officeart/2008/layout/VerticalCurvedList"/>
    <dgm:cxn modelId="{EE65ADD1-742C-4094-9E9C-D63440DE69C4}" type="presOf" srcId="{E8941A12-D92F-4B05-A8B3-A033CE16F1E7}" destId="{C6E7AA69-F901-4867-A1CA-0F96AD2164C4}" srcOrd="0" destOrd="0" presId="urn:microsoft.com/office/officeart/2008/layout/VerticalCurvedList"/>
    <dgm:cxn modelId="{834D07F4-3B3A-4FBA-9FC9-D04E7E03BC2F}" srcId="{2EBCF09A-1F2E-4AAE-A34E-2E32D64F076A}" destId="{458030B6-CA00-4731-ABF2-226360635A3F}" srcOrd="0" destOrd="0" parTransId="{D506B34E-8C25-4759-8609-251CDF1DCE3D}" sibTransId="{34D48668-74D4-4037-80B4-6F574A9F673B}"/>
    <dgm:cxn modelId="{E73E5153-5F4C-4850-86B9-3E0EEB5A199A}" type="presParOf" srcId="{6BBA4502-2A1C-4077-A7F3-A9A089EFF380}" destId="{AB51A033-685D-455B-B9BB-E94B942390D3}" srcOrd="0" destOrd="0" presId="urn:microsoft.com/office/officeart/2008/layout/VerticalCurvedList"/>
    <dgm:cxn modelId="{40B4A215-CE12-4EBD-B191-17C090BFA47E}" type="presParOf" srcId="{AB51A033-685D-455B-B9BB-E94B942390D3}" destId="{8DC6038D-05F5-42CF-865A-68B6F119F3DF}" srcOrd="0" destOrd="0" presId="urn:microsoft.com/office/officeart/2008/layout/VerticalCurvedList"/>
    <dgm:cxn modelId="{966E9E4D-6A5D-432C-AD7C-77C833B948EC}" type="presParOf" srcId="{8DC6038D-05F5-42CF-865A-68B6F119F3DF}" destId="{3F450AAE-D8CA-41AE-879F-DBC7B6070843}" srcOrd="0" destOrd="0" presId="urn:microsoft.com/office/officeart/2008/layout/VerticalCurvedList"/>
    <dgm:cxn modelId="{BC53343C-CFC1-4FDA-8A8C-5C1C09C638A5}" type="presParOf" srcId="{8DC6038D-05F5-42CF-865A-68B6F119F3DF}" destId="{F42672B9-90CF-44AC-A869-6A858CDC34C1}" srcOrd="1" destOrd="0" presId="urn:microsoft.com/office/officeart/2008/layout/VerticalCurvedList"/>
    <dgm:cxn modelId="{768F9C34-2F20-4619-813F-C97202807F2E}" type="presParOf" srcId="{8DC6038D-05F5-42CF-865A-68B6F119F3DF}" destId="{69D75963-2D57-4D71-8986-DCA6CF68FCD2}" srcOrd="2" destOrd="0" presId="urn:microsoft.com/office/officeart/2008/layout/VerticalCurvedList"/>
    <dgm:cxn modelId="{26E9C34A-AAEB-496C-9DA3-8822F7394433}" type="presParOf" srcId="{8DC6038D-05F5-42CF-865A-68B6F119F3DF}" destId="{7683423A-5C63-44E6-B7A6-25E5BA1C3D4E}" srcOrd="3" destOrd="0" presId="urn:microsoft.com/office/officeart/2008/layout/VerticalCurvedList"/>
    <dgm:cxn modelId="{A14D0222-051A-4A7B-A3E9-F9BFA6F5CF55}" type="presParOf" srcId="{AB51A033-685D-455B-B9BB-E94B942390D3}" destId="{24E0C11F-A150-4EA3-98FE-0B371221D54C}" srcOrd="1" destOrd="0" presId="urn:microsoft.com/office/officeart/2008/layout/VerticalCurvedList"/>
    <dgm:cxn modelId="{A96C2858-F30F-458E-A4F4-DD651D4078DD}" type="presParOf" srcId="{AB51A033-685D-455B-B9BB-E94B942390D3}" destId="{550D0186-0CB8-481F-B9CD-51D3EC04B5B3}" srcOrd="2" destOrd="0" presId="urn:microsoft.com/office/officeart/2008/layout/VerticalCurvedList"/>
    <dgm:cxn modelId="{2AA9A744-9725-4560-874F-687FA5FF8CF6}" type="presParOf" srcId="{550D0186-0CB8-481F-B9CD-51D3EC04B5B3}" destId="{36350C28-D5FD-4CEB-8329-EC50B05E5652}" srcOrd="0" destOrd="0" presId="urn:microsoft.com/office/officeart/2008/layout/VerticalCurvedList"/>
    <dgm:cxn modelId="{356F4E2A-AA65-4B2C-BFE2-826799C82879}" type="presParOf" srcId="{AB51A033-685D-455B-B9BB-E94B942390D3}" destId="{69190100-9E55-4FB3-ABB8-C8545FF4EDFE}" srcOrd="3" destOrd="0" presId="urn:microsoft.com/office/officeart/2008/layout/VerticalCurvedList"/>
    <dgm:cxn modelId="{969FA81C-72CD-4DC3-A4CA-17753AB97C0C}" type="presParOf" srcId="{AB51A033-685D-455B-B9BB-E94B942390D3}" destId="{484D82DA-4DD0-4CD2-9136-1D0336D35505}" srcOrd="4" destOrd="0" presId="urn:microsoft.com/office/officeart/2008/layout/VerticalCurvedList"/>
    <dgm:cxn modelId="{FB48A95A-3175-4001-A7C3-CA6E01F0E3BE}" type="presParOf" srcId="{484D82DA-4DD0-4CD2-9136-1D0336D35505}" destId="{C1478B80-F844-463F-BE89-8AE14D9A9EDA}" srcOrd="0" destOrd="0" presId="urn:microsoft.com/office/officeart/2008/layout/VerticalCurvedList"/>
    <dgm:cxn modelId="{B5F2EC56-2759-45D9-A578-558D492BA630}" type="presParOf" srcId="{AB51A033-685D-455B-B9BB-E94B942390D3}" destId="{0A20EB8D-2BC3-46E0-AA5E-5E62AB8445C6}" srcOrd="5" destOrd="0" presId="urn:microsoft.com/office/officeart/2008/layout/VerticalCurvedList"/>
    <dgm:cxn modelId="{24FC796B-8FCF-482C-993B-59D545BDF05D}" type="presParOf" srcId="{AB51A033-685D-455B-B9BB-E94B942390D3}" destId="{F9BE4FE5-31CA-400F-B5B4-8698571F3C2E}" srcOrd="6" destOrd="0" presId="urn:microsoft.com/office/officeart/2008/layout/VerticalCurvedList"/>
    <dgm:cxn modelId="{9DE2802C-45AD-489A-963B-D8B4CC017B99}" type="presParOf" srcId="{F9BE4FE5-31CA-400F-B5B4-8698571F3C2E}" destId="{D48C9BDC-9E91-4685-AFE7-5C662E2E3612}" srcOrd="0" destOrd="0" presId="urn:microsoft.com/office/officeart/2008/layout/VerticalCurvedList"/>
    <dgm:cxn modelId="{9C3CF5AB-7309-4CD0-A000-B941E347E863}" type="presParOf" srcId="{AB51A033-685D-455B-B9BB-E94B942390D3}" destId="{FA33EFB4-E531-43FB-9C8B-A548DD58FDC9}" srcOrd="7" destOrd="0" presId="urn:microsoft.com/office/officeart/2008/layout/VerticalCurvedList"/>
    <dgm:cxn modelId="{2DFB770E-E844-4E2C-99F1-151CD932AC8E}" type="presParOf" srcId="{AB51A033-685D-455B-B9BB-E94B942390D3}" destId="{F9FC7160-3834-4285-888D-6779B29A281A}" srcOrd="8" destOrd="0" presId="urn:microsoft.com/office/officeart/2008/layout/VerticalCurvedList"/>
    <dgm:cxn modelId="{552CDDC5-E929-4920-AACC-C7355DCC958F}" type="presParOf" srcId="{F9FC7160-3834-4285-888D-6779B29A281A}" destId="{E3A34308-B5A5-450E-AE46-5A0E0CBEAA3A}" srcOrd="0" destOrd="0" presId="urn:microsoft.com/office/officeart/2008/layout/VerticalCurvedList"/>
    <dgm:cxn modelId="{1C1B370E-6650-4286-B95C-36A3105FC4AA}" type="presParOf" srcId="{AB51A033-685D-455B-B9BB-E94B942390D3}" destId="{C6E7AA69-F901-4867-A1CA-0F96AD2164C4}" srcOrd="9" destOrd="0" presId="urn:microsoft.com/office/officeart/2008/layout/VerticalCurvedList"/>
    <dgm:cxn modelId="{9A495B4E-FD1F-4422-A58F-7E212F1656A1}" type="presParOf" srcId="{AB51A033-685D-455B-B9BB-E94B942390D3}" destId="{D9C22F86-21C3-418A-870D-8DEA9D8F5BF6}" srcOrd="10" destOrd="0" presId="urn:microsoft.com/office/officeart/2008/layout/VerticalCurvedList"/>
    <dgm:cxn modelId="{51166A8C-7C48-43C4-8CD5-3DC329956780}" type="presParOf" srcId="{D9C22F86-21C3-418A-870D-8DEA9D8F5BF6}" destId="{F07156A7-5D2E-4C3D-B672-A4B46AF0EDC3}" srcOrd="0" destOrd="0" presId="urn:microsoft.com/office/officeart/2008/layout/VerticalCurvedList"/>
    <dgm:cxn modelId="{6F7BCBFF-EB19-4206-AA0F-CB2521ADCFC1}" type="presParOf" srcId="{AB51A033-685D-455B-B9BB-E94B942390D3}" destId="{6E8866C1-F9C1-488D-9E0F-193BBA25DF88}" srcOrd="11" destOrd="0" presId="urn:microsoft.com/office/officeart/2008/layout/VerticalCurvedList"/>
    <dgm:cxn modelId="{FD953B45-F4D7-4E43-B705-BC5577932533}" type="presParOf" srcId="{AB51A033-685D-455B-B9BB-E94B942390D3}" destId="{056B8BE3-4ED6-4D9B-B63F-282D07BB9E9F}" srcOrd="12" destOrd="0" presId="urn:microsoft.com/office/officeart/2008/layout/VerticalCurvedList"/>
    <dgm:cxn modelId="{471D2ADB-274F-4D5C-9B89-C9B4B73625F1}" type="presParOf" srcId="{056B8BE3-4ED6-4D9B-B63F-282D07BB9E9F}" destId="{E83415FD-39A3-4B8B-8940-6E035B54FAD4}" srcOrd="0" destOrd="0" presId="urn:microsoft.com/office/officeart/2008/layout/VerticalCurvedList"/>
    <dgm:cxn modelId="{63137186-4A51-4F8B-8CB4-91C9C24A6B08}" type="presParOf" srcId="{AB51A033-685D-455B-B9BB-E94B942390D3}" destId="{2673737F-4BF9-4F3E-A2FE-2FF43944FBBA}" srcOrd="13" destOrd="0" presId="urn:microsoft.com/office/officeart/2008/layout/VerticalCurvedList"/>
    <dgm:cxn modelId="{C44EC522-24A6-4B61-B6C8-E6465F8411AF}" type="presParOf" srcId="{AB51A033-685D-455B-B9BB-E94B942390D3}" destId="{593D07EF-1F5C-4801-9E54-1C1F6AD0B12D}" srcOrd="14" destOrd="0" presId="urn:microsoft.com/office/officeart/2008/layout/VerticalCurvedList"/>
    <dgm:cxn modelId="{EB2C757B-D99A-4D99-BB13-33ECF11CC8BC}" type="presParOf" srcId="{593D07EF-1F5C-4801-9E54-1C1F6AD0B12D}" destId="{F87CE3BB-4C4E-43EE-8832-CA433DE00365}"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84C6F2E-1452-44EB-929A-20C4774E5647}" type="doc">
      <dgm:prSet loTypeId="urn:microsoft.com/office/officeart/2005/8/layout/chevron1" loCatId="process" qsTypeId="urn:microsoft.com/office/officeart/2005/8/quickstyle/simple1" qsCatId="simple" csTypeId="urn:microsoft.com/office/officeart/2005/8/colors/colorful2" csCatId="colorful" phldr="1"/>
      <dgm:spPr/>
      <dgm:t>
        <a:bodyPr/>
        <a:lstStyle/>
        <a:p>
          <a:endParaRPr lang="en-US"/>
        </a:p>
      </dgm:t>
    </dgm:pt>
    <dgm:pt modelId="{6A4B0081-F117-4339-88AC-DFF801D5956C}">
      <dgm:prSet phldrT="[Text]" custT="1"/>
      <dgm:spPr/>
      <dgm:t>
        <a:bodyPr/>
        <a:lstStyle/>
        <a:p>
          <a:r>
            <a:rPr lang="en-US" sz="1600" b="1" dirty="0">
              <a:solidFill>
                <a:schemeClr val="tx1"/>
              </a:solidFill>
            </a:rPr>
            <a:t>Reviews for completion, eligibility and qualifications </a:t>
          </a:r>
        </a:p>
      </dgm:t>
    </dgm:pt>
    <dgm:pt modelId="{EF30FF58-C72C-47E7-952E-F19BEE872159}" type="parTrans" cxnId="{248DA5CE-5438-4144-BBDF-FB09B349FE68}">
      <dgm:prSet/>
      <dgm:spPr/>
      <dgm:t>
        <a:bodyPr/>
        <a:lstStyle/>
        <a:p>
          <a:endParaRPr lang="en-US"/>
        </a:p>
      </dgm:t>
    </dgm:pt>
    <dgm:pt modelId="{0ED65A75-888A-424E-9565-D79903BB742A}" type="sibTrans" cxnId="{248DA5CE-5438-4144-BBDF-FB09B349FE68}">
      <dgm:prSet/>
      <dgm:spPr/>
      <dgm:t>
        <a:bodyPr/>
        <a:lstStyle/>
        <a:p>
          <a:endParaRPr lang="en-US"/>
        </a:p>
      </dgm:t>
    </dgm:pt>
    <dgm:pt modelId="{1082FACD-2C85-45C1-BADA-6BC99232BDC2}">
      <dgm:prSet phldrT="[Text]" custT="1"/>
      <dgm:spPr/>
      <dgm:t>
        <a:bodyPr/>
        <a:lstStyle/>
        <a:p>
          <a:r>
            <a:rPr lang="en-US" sz="1400" b="1" dirty="0">
              <a:solidFill>
                <a:schemeClr val="tx1"/>
              </a:solidFill>
            </a:rPr>
            <a:t>Completes summary of Eligible Applications for the OAC Scorer to review </a:t>
          </a:r>
        </a:p>
      </dgm:t>
    </dgm:pt>
    <dgm:pt modelId="{9E828556-E743-420A-A76B-DE5BB6C64F7E}" type="parTrans" cxnId="{94BD43EE-4EBC-415A-9F46-3E4AE4EFBB22}">
      <dgm:prSet/>
      <dgm:spPr/>
      <dgm:t>
        <a:bodyPr/>
        <a:lstStyle/>
        <a:p>
          <a:endParaRPr lang="en-US"/>
        </a:p>
      </dgm:t>
    </dgm:pt>
    <dgm:pt modelId="{C1AE7656-0EE1-48DA-87B7-06E469D98FAE}" type="sibTrans" cxnId="{94BD43EE-4EBC-415A-9F46-3E4AE4EFBB22}">
      <dgm:prSet/>
      <dgm:spPr/>
      <dgm:t>
        <a:bodyPr/>
        <a:lstStyle/>
        <a:p>
          <a:endParaRPr lang="en-US"/>
        </a:p>
      </dgm:t>
    </dgm:pt>
    <dgm:pt modelId="{03ADB92E-265A-4F7C-BC83-C59C53357FB6}">
      <dgm:prSet custT="1"/>
      <dgm:spPr/>
      <dgm:t>
        <a:bodyPr/>
        <a:lstStyle/>
        <a:p>
          <a:r>
            <a:rPr lang="en-US" sz="1400" b="1" dirty="0">
              <a:solidFill>
                <a:schemeClr val="tx1"/>
              </a:solidFill>
            </a:rPr>
            <a:t>Reviews application, attached documents and provided links</a:t>
          </a:r>
        </a:p>
      </dgm:t>
    </dgm:pt>
    <dgm:pt modelId="{1AC282CD-22ED-43DA-9E62-D05371D9A164}" type="parTrans" cxnId="{6C03193E-C2FE-44A1-B4FF-8B8DED7A6DDD}">
      <dgm:prSet/>
      <dgm:spPr/>
      <dgm:t>
        <a:bodyPr/>
        <a:lstStyle/>
        <a:p>
          <a:endParaRPr lang="en-US"/>
        </a:p>
      </dgm:t>
    </dgm:pt>
    <dgm:pt modelId="{097CF81E-3BC8-400B-921C-E21AE41958DE}" type="sibTrans" cxnId="{6C03193E-C2FE-44A1-B4FF-8B8DED7A6DDD}">
      <dgm:prSet/>
      <dgm:spPr/>
      <dgm:t>
        <a:bodyPr/>
        <a:lstStyle/>
        <a:p>
          <a:endParaRPr lang="en-US"/>
        </a:p>
      </dgm:t>
    </dgm:pt>
    <dgm:pt modelId="{83B4EE09-F743-4EF5-9BA3-A52D268804B4}" type="pres">
      <dgm:prSet presAssocID="{284C6F2E-1452-44EB-929A-20C4774E5647}" presName="Name0" presStyleCnt="0">
        <dgm:presLayoutVars>
          <dgm:dir/>
          <dgm:animLvl val="lvl"/>
          <dgm:resizeHandles val="exact"/>
        </dgm:presLayoutVars>
      </dgm:prSet>
      <dgm:spPr/>
    </dgm:pt>
    <dgm:pt modelId="{6738ABD2-C06C-477B-87A6-9C5A84BFC9A0}" type="pres">
      <dgm:prSet presAssocID="{6A4B0081-F117-4339-88AC-DFF801D5956C}" presName="parTxOnly" presStyleLbl="node1" presStyleIdx="0" presStyleCnt="3" custLinFactY="-652" custLinFactNeighborX="30208" custLinFactNeighborY="-100000">
        <dgm:presLayoutVars>
          <dgm:chMax val="0"/>
          <dgm:chPref val="0"/>
          <dgm:bulletEnabled val="1"/>
        </dgm:presLayoutVars>
      </dgm:prSet>
      <dgm:spPr/>
    </dgm:pt>
    <dgm:pt modelId="{1D28F5B7-72E4-432D-986F-207C724335B8}" type="pres">
      <dgm:prSet presAssocID="{0ED65A75-888A-424E-9565-D79903BB742A}" presName="parTxOnlySpace" presStyleCnt="0"/>
      <dgm:spPr/>
    </dgm:pt>
    <dgm:pt modelId="{5E98F383-B975-4CD7-9261-1A243C97CF60}" type="pres">
      <dgm:prSet presAssocID="{03ADB92E-265A-4F7C-BC83-C59C53357FB6}" presName="parTxOnly" presStyleLbl="node1" presStyleIdx="1" presStyleCnt="3" custLinFactY="-652" custLinFactNeighborX="24141" custLinFactNeighborY="-100000">
        <dgm:presLayoutVars>
          <dgm:chMax val="0"/>
          <dgm:chPref val="0"/>
          <dgm:bulletEnabled val="1"/>
        </dgm:presLayoutVars>
      </dgm:prSet>
      <dgm:spPr/>
    </dgm:pt>
    <dgm:pt modelId="{945A38E0-EFA7-4F8D-9DEB-635559FEA4B3}" type="pres">
      <dgm:prSet presAssocID="{097CF81E-3BC8-400B-921C-E21AE41958DE}" presName="parTxOnlySpace" presStyleCnt="0"/>
      <dgm:spPr/>
    </dgm:pt>
    <dgm:pt modelId="{F05E9AE6-7580-44E7-BD6B-2A436FC8B745}" type="pres">
      <dgm:prSet presAssocID="{1082FACD-2C85-45C1-BADA-6BC99232BDC2}" presName="parTxOnly" presStyleLbl="node1" presStyleIdx="2" presStyleCnt="3" custLinFactY="-652" custLinFactNeighborX="8013" custLinFactNeighborY="-100000">
        <dgm:presLayoutVars>
          <dgm:chMax val="0"/>
          <dgm:chPref val="0"/>
          <dgm:bulletEnabled val="1"/>
        </dgm:presLayoutVars>
      </dgm:prSet>
      <dgm:spPr/>
    </dgm:pt>
  </dgm:ptLst>
  <dgm:cxnLst>
    <dgm:cxn modelId="{6C03193E-C2FE-44A1-B4FF-8B8DED7A6DDD}" srcId="{284C6F2E-1452-44EB-929A-20C4774E5647}" destId="{03ADB92E-265A-4F7C-BC83-C59C53357FB6}" srcOrd="1" destOrd="0" parTransId="{1AC282CD-22ED-43DA-9E62-D05371D9A164}" sibTransId="{097CF81E-3BC8-400B-921C-E21AE41958DE}"/>
    <dgm:cxn modelId="{1202348E-3313-4AAB-93E9-FEC97B9931E5}" type="presOf" srcId="{284C6F2E-1452-44EB-929A-20C4774E5647}" destId="{83B4EE09-F743-4EF5-9BA3-A52D268804B4}" srcOrd="0" destOrd="0" presId="urn:microsoft.com/office/officeart/2005/8/layout/chevron1"/>
    <dgm:cxn modelId="{F4AB0192-A648-4E6E-AEDF-C257DCEEC9D7}" type="presOf" srcId="{1082FACD-2C85-45C1-BADA-6BC99232BDC2}" destId="{F05E9AE6-7580-44E7-BD6B-2A436FC8B745}" srcOrd="0" destOrd="0" presId="urn:microsoft.com/office/officeart/2005/8/layout/chevron1"/>
    <dgm:cxn modelId="{AAAF819A-BB90-4E73-9A5F-5AA6952AB998}" type="presOf" srcId="{03ADB92E-265A-4F7C-BC83-C59C53357FB6}" destId="{5E98F383-B975-4CD7-9261-1A243C97CF60}" srcOrd="0" destOrd="0" presId="urn:microsoft.com/office/officeart/2005/8/layout/chevron1"/>
    <dgm:cxn modelId="{C9783DBD-BDD1-4F03-8B1A-1C547D7D24D2}" type="presOf" srcId="{6A4B0081-F117-4339-88AC-DFF801D5956C}" destId="{6738ABD2-C06C-477B-87A6-9C5A84BFC9A0}" srcOrd="0" destOrd="0" presId="urn:microsoft.com/office/officeart/2005/8/layout/chevron1"/>
    <dgm:cxn modelId="{248DA5CE-5438-4144-BBDF-FB09B349FE68}" srcId="{284C6F2E-1452-44EB-929A-20C4774E5647}" destId="{6A4B0081-F117-4339-88AC-DFF801D5956C}" srcOrd="0" destOrd="0" parTransId="{EF30FF58-C72C-47E7-952E-F19BEE872159}" sibTransId="{0ED65A75-888A-424E-9565-D79903BB742A}"/>
    <dgm:cxn modelId="{94BD43EE-4EBC-415A-9F46-3E4AE4EFBB22}" srcId="{284C6F2E-1452-44EB-929A-20C4774E5647}" destId="{1082FACD-2C85-45C1-BADA-6BC99232BDC2}" srcOrd="2" destOrd="0" parTransId="{9E828556-E743-420A-A76B-DE5BB6C64F7E}" sibTransId="{C1AE7656-0EE1-48DA-87B7-06E469D98FAE}"/>
    <dgm:cxn modelId="{D151AA72-1EA2-4E7B-A4D1-1ADB3A0631FD}" type="presParOf" srcId="{83B4EE09-F743-4EF5-9BA3-A52D268804B4}" destId="{6738ABD2-C06C-477B-87A6-9C5A84BFC9A0}" srcOrd="0" destOrd="0" presId="urn:microsoft.com/office/officeart/2005/8/layout/chevron1"/>
    <dgm:cxn modelId="{0E2564FC-125B-4C97-A870-132E877D63AF}" type="presParOf" srcId="{83B4EE09-F743-4EF5-9BA3-A52D268804B4}" destId="{1D28F5B7-72E4-432D-986F-207C724335B8}" srcOrd="1" destOrd="0" presId="urn:microsoft.com/office/officeart/2005/8/layout/chevron1"/>
    <dgm:cxn modelId="{FA6D9D5F-C761-429C-B202-B4A0FA2874B5}" type="presParOf" srcId="{83B4EE09-F743-4EF5-9BA3-A52D268804B4}" destId="{5E98F383-B975-4CD7-9261-1A243C97CF60}" srcOrd="2" destOrd="0" presId="urn:microsoft.com/office/officeart/2005/8/layout/chevron1"/>
    <dgm:cxn modelId="{D4C291BD-FF07-4934-8C5C-753C68C9971E}" type="presParOf" srcId="{83B4EE09-F743-4EF5-9BA3-A52D268804B4}" destId="{945A38E0-EFA7-4F8D-9DEB-635559FEA4B3}" srcOrd="3" destOrd="0" presId="urn:microsoft.com/office/officeart/2005/8/layout/chevron1"/>
    <dgm:cxn modelId="{81D08836-0AB4-47BB-BB10-525BA1627754}" type="presParOf" srcId="{83B4EE09-F743-4EF5-9BA3-A52D268804B4}" destId="{F05E9AE6-7580-44E7-BD6B-2A436FC8B745}"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D2B2E07-29F3-4C2E-B98B-91E9F2E8B7E4}" type="doc">
      <dgm:prSet loTypeId="urn:microsoft.com/office/officeart/2005/8/layout/chevron1" loCatId="process" qsTypeId="urn:microsoft.com/office/officeart/2005/8/quickstyle/simple1" qsCatId="simple" csTypeId="urn:microsoft.com/office/officeart/2005/8/colors/colorful4" csCatId="colorful" phldr="1"/>
      <dgm:spPr/>
    </dgm:pt>
    <dgm:pt modelId="{21336EC2-5B2C-457C-90B7-5C1881D3ABBC}">
      <dgm:prSet phldrT="[Text]"/>
      <dgm:spPr/>
      <dgm:t>
        <a:bodyPr/>
        <a:lstStyle/>
        <a:p>
          <a:r>
            <a:rPr lang="en-US" dirty="0"/>
            <a:t>Review Grants Analyst’s summary</a:t>
          </a:r>
        </a:p>
      </dgm:t>
    </dgm:pt>
    <dgm:pt modelId="{BC387E91-B33B-42A3-A143-D6B0D8D93E82}" type="parTrans" cxnId="{F29B4003-7FBE-4443-9CCB-566B911FA960}">
      <dgm:prSet/>
      <dgm:spPr/>
      <dgm:t>
        <a:bodyPr/>
        <a:lstStyle/>
        <a:p>
          <a:endParaRPr lang="en-US"/>
        </a:p>
      </dgm:t>
    </dgm:pt>
    <dgm:pt modelId="{92233EC7-0CC8-424A-998C-9702C2C50ABA}" type="sibTrans" cxnId="{F29B4003-7FBE-4443-9CCB-566B911FA960}">
      <dgm:prSet/>
      <dgm:spPr/>
      <dgm:t>
        <a:bodyPr/>
        <a:lstStyle/>
        <a:p>
          <a:endParaRPr lang="en-US"/>
        </a:p>
      </dgm:t>
    </dgm:pt>
    <dgm:pt modelId="{CC771722-6B93-44A2-851F-0C3A57E68C11}">
      <dgm:prSet phldrT="[Text]"/>
      <dgm:spPr/>
      <dgm:t>
        <a:bodyPr/>
        <a:lstStyle/>
        <a:p>
          <a:r>
            <a:rPr lang="en-US" dirty="0"/>
            <a:t>Read application</a:t>
          </a:r>
        </a:p>
      </dgm:t>
    </dgm:pt>
    <dgm:pt modelId="{240687E7-15D3-446D-8DBF-C5546F5D94AB}" type="parTrans" cxnId="{C6D4CC1E-9F17-46F1-8812-4A41C2D825C9}">
      <dgm:prSet/>
      <dgm:spPr/>
      <dgm:t>
        <a:bodyPr/>
        <a:lstStyle/>
        <a:p>
          <a:endParaRPr lang="en-US"/>
        </a:p>
      </dgm:t>
    </dgm:pt>
    <dgm:pt modelId="{839DCC09-0DCD-41A7-B873-E8AB11315ADB}" type="sibTrans" cxnId="{C6D4CC1E-9F17-46F1-8812-4A41C2D825C9}">
      <dgm:prSet/>
      <dgm:spPr/>
      <dgm:t>
        <a:bodyPr/>
        <a:lstStyle/>
        <a:p>
          <a:endParaRPr lang="en-US"/>
        </a:p>
      </dgm:t>
    </dgm:pt>
    <dgm:pt modelId="{420A553B-990B-4F14-94DF-8890C9183AF1}">
      <dgm:prSet phldrT="[Text]"/>
      <dgm:spPr/>
      <dgm:t>
        <a:bodyPr/>
        <a:lstStyle/>
        <a:p>
          <a:r>
            <a:rPr lang="en-US" dirty="0"/>
            <a:t>Score application based on rubric</a:t>
          </a:r>
        </a:p>
      </dgm:t>
    </dgm:pt>
    <dgm:pt modelId="{4BB4DA9E-BC85-43FA-B4A9-D78B278E5E6E}" type="parTrans" cxnId="{991B86D8-17E7-4164-AE71-D9C5742A9510}">
      <dgm:prSet/>
      <dgm:spPr/>
      <dgm:t>
        <a:bodyPr/>
        <a:lstStyle/>
        <a:p>
          <a:endParaRPr lang="en-US"/>
        </a:p>
      </dgm:t>
    </dgm:pt>
    <dgm:pt modelId="{4D05C016-C786-4E75-BCF8-6307B965F34F}" type="sibTrans" cxnId="{991B86D8-17E7-4164-AE71-D9C5742A9510}">
      <dgm:prSet/>
      <dgm:spPr/>
      <dgm:t>
        <a:bodyPr/>
        <a:lstStyle/>
        <a:p>
          <a:endParaRPr lang="en-US"/>
        </a:p>
      </dgm:t>
    </dgm:pt>
    <dgm:pt modelId="{41E78AF7-27B2-48D4-AD4E-06DC8953C89F}">
      <dgm:prSet/>
      <dgm:spPr/>
      <dgm:t>
        <a:bodyPr/>
        <a:lstStyle/>
        <a:p>
          <a:r>
            <a:rPr lang="en-US" dirty="0"/>
            <a:t>Review budget &amp; budget justification</a:t>
          </a:r>
        </a:p>
      </dgm:t>
    </dgm:pt>
    <dgm:pt modelId="{036761E3-6E09-40D4-9B53-6643AB5DA4DD}" type="parTrans" cxnId="{55D4DADA-D6EB-4546-9556-53A80F7361BC}">
      <dgm:prSet/>
      <dgm:spPr/>
      <dgm:t>
        <a:bodyPr/>
        <a:lstStyle/>
        <a:p>
          <a:endParaRPr lang="en-US"/>
        </a:p>
      </dgm:t>
    </dgm:pt>
    <dgm:pt modelId="{28EC0E05-1B1F-48A2-A3D3-7FF4E5C517BB}" type="sibTrans" cxnId="{55D4DADA-D6EB-4546-9556-53A80F7361BC}">
      <dgm:prSet/>
      <dgm:spPr/>
      <dgm:t>
        <a:bodyPr/>
        <a:lstStyle/>
        <a:p>
          <a:endParaRPr lang="en-US"/>
        </a:p>
      </dgm:t>
    </dgm:pt>
    <dgm:pt modelId="{B0310488-77EC-4191-9FB8-7A4451B92D0E}" type="pres">
      <dgm:prSet presAssocID="{CD2B2E07-29F3-4C2E-B98B-91E9F2E8B7E4}" presName="Name0" presStyleCnt="0">
        <dgm:presLayoutVars>
          <dgm:dir/>
          <dgm:animLvl val="lvl"/>
          <dgm:resizeHandles val="exact"/>
        </dgm:presLayoutVars>
      </dgm:prSet>
      <dgm:spPr/>
    </dgm:pt>
    <dgm:pt modelId="{E412228F-C7DE-4FC0-A8FF-6FD1777F80A6}" type="pres">
      <dgm:prSet presAssocID="{21336EC2-5B2C-457C-90B7-5C1881D3ABBC}" presName="parTxOnly" presStyleLbl="node1" presStyleIdx="0" presStyleCnt="4" custLinFactY="-652" custLinFactNeighborX="-11610" custLinFactNeighborY="-100000">
        <dgm:presLayoutVars>
          <dgm:chMax val="0"/>
          <dgm:chPref val="0"/>
          <dgm:bulletEnabled val="1"/>
        </dgm:presLayoutVars>
      </dgm:prSet>
      <dgm:spPr/>
    </dgm:pt>
    <dgm:pt modelId="{4BDB68EF-1F08-4B46-A8AD-DB0C7B160ED1}" type="pres">
      <dgm:prSet presAssocID="{92233EC7-0CC8-424A-998C-9702C2C50ABA}" presName="parTxOnlySpace" presStyleCnt="0"/>
      <dgm:spPr/>
    </dgm:pt>
    <dgm:pt modelId="{6EF7A34C-1AEF-4593-B813-B46989BDBF2D}" type="pres">
      <dgm:prSet presAssocID="{41E78AF7-27B2-48D4-AD4E-06DC8953C89F}" presName="parTxOnly" presStyleLbl="node1" presStyleIdx="1" presStyleCnt="4" custLinFactY="-652" custLinFactNeighborX="-7785" custLinFactNeighborY="-100000">
        <dgm:presLayoutVars>
          <dgm:chMax val="0"/>
          <dgm:chPref val="0"/>
          <dgm:bulletEnabled val="1"/>
        </dgm:presLayoutVars>
      </dgm:prSet>
      <dgm:spPr/>
    </dgm:pt>
    <dgm:pt modelId="{B6BCD504-E464-47D3-B3F6-26ABE38CBAC2}" type="pres">
      <dgm:prSet presAssocID="{28EC0E05-1B1F-48A2-A3D3-7FF4E5C517BB}" presName="parTxOnlySpace" presStyleCnt="0"/>
      <dgm:spPr/>
    </dgm:pt>
    <dgm:pt modelId="{88BE4002-B1E0-465D-B48C-5D8FF3BF0BF3}" type="pres">
      <dgm:prSet presAssocID="{CC771722-6B93-44A2-851F-0C3A57E68C11}" presName="parTxOnly" presStyleLbl="node1" presStyleIdx="2" presStyleCnt="4" custLinFactY="-652" custLinFactNeighborX="-13852" custLinFactNeighborY="-100000">
        <dgm:presLayoutVars>
          <dgm:chMax val="0"/>
          <dgm:chPref val="0"/>
          <dgm:bulletEnabled val="1"/>
        </dgm:presLayoutVars>
      </dgm:prSet>
      <dgm:spPr/>
    </dgm:pt>
    <dgm:pt modelId="{8E29D536-7A82-46F3-9939-F7724D5C20CA}" type="pres">
      <dgm:prSet presAssocID="{839DCC09-0DCD-41A7-B873-E8AB11315ADB}" presName="parTxOnlySpace" presStyleCnt="0"/>
      <dgm:spPr/>
    </dgm:pt>
    <dgm:pt modelId="{CBA5EC59-9DF4-4123-BFFB-0F0C76FB983E}" type="pres">
      <dgm:prSet presAssocID="{420A553B-990B-4F14-94DF-8890C9183AF1}" presName="parTxOnly" presStyleLbl="node1" presStyleIdx="3" presStyleCnt="4" custLinFactY="-652" custLinFactNeighborX="1269" custLinFactNeighborY="-100000">
        <dgm:presLayoutVars>
          <dgm:chMax val="0"/>
          <dgm:chPref val="0"/>
          <dgm:bulletEnabled val="1"/>
        </dgm:presLayoutVars>
      </dgm:prSet>
      <dgm:spPr/>
    </dgm:pt>
  </dgm:ptLst>
  <dgm:cxnLst>
    <dgm:cxn modelId="{F29B4003-7FBE-4443-9CCB-566B911FA960}" srcId="{CD2B2E07-29F3-4C2E-B98B-91E9F2E8B7E4}" destId="{21336EC2-5B2C-457C-90B7-5C1881D3ABBC}" srcOrd="0" destOrd="0" parTransId="{BC387E91-B33B-42A3-A143-D6B0D8D93E82}" sibTransId="{92233EC7-0CC8-424A-998C-9702C2C50ABA}"/>
    <dgm:cxn modelId="{E25FFB14-29EA-4B31-B2F5-BCFCE7C5AB90}" type="presOf" srcId="{21336EC2-5B2C-457C-90B7-5C1881D3ABBC}" destId="{E412228F-C7DE-4FC0-A8FF-6FD1777F80A6}" srcOrd="0" destOrd="0" presId="urn:microsoft.com/office/officeart/2005/8/layout/chevron1"/>
    <dgm:cxn modelId="{C6D4CC1E-9F17-46F1-8812-4A41C2D825C9}" srcId="{CD2B2E07-29F3-4C2E-B98B-91E9F2E8B7E4}" destId="{CC771722-6B93-44A2-851F-0C3A57E68C11}" srcOrd="2" destOrd="0" parTransId="{240687E7-15D3-446D-8DBF-C5546F5D94AB}" sibTransId="{839DCC09-0DCD-41A7-B873-E8AB11315ADB}"/>
    <dgm:cxn modelId="{F7593574-D528-47A0-9851-ED5C3CE11CE3}" type="presOf" srcId="{41E78AF7-27B2-48D4-AD4E-06DC8953C89F}" destId="{6EF7A34C-1AEF-4593-B813-B46989BDBF2D}" srcOrd="0" destOrd="0" presId="urn:microsoft.com/office/officeart/2005/8/layout/chevron1"/>
    <dgm:cxn modelId="{F222C399-7CB5-4BD2-B8F0-5C1E927BF6C8}" type="presOf" srcId="{420A553B-990B-4F14-94DF-8890C9183AF1}" destId="{CBA5EC59-9DF4-4123-BFFB-0F0C76FB983E}" srcOrd="0" destOrd="0" presId="urn:microsoft.com/office/officeart/2005/8/layout/chevron1"/>
    <dgm:cxn modelId="{991B86D8-17E7-4164-AE71-D9C5742A9510}" srcId="{CD2B2E07-29F3-4C2E-B98B-91E9F2E8B7E4}" destId="{420A553B-990B-4F14-94DF-8890C9183AF1}" srcOrd="3" destOrd="0" parTransId="{4BB4DA9E-BC85-43FA-B4A9-D78B278E5E6E}" sibTransId="{4D05C016-C786-4E75-BCF8-6307B965F34F}"/>
    <dgm:cxn modelId="{3D6D5CD9-ABD0-4224-8F10-2F7EB0B89252}" type="presOf" srcId="{CD2B2E07-29F3-4C2E-B98B-91E9F2E8B7E4}" destId="{B0310488-77EC-4191-9FB8-7A4451B92D0E}" srcOrd="0" destOrd="0" presId="urn:microsoft.com/office/officeart/2005/8/layout/chevron1"/>
    <dgm:cxn modelId="{55D4DADA-D6EB-4546-9556-53A80F7361BC}" srcId="{CD2B2E07-29F3-4C2E-B98B-91E9F2E8B7E4}" destId="{41E78AF7-27B2-48D4-AD4E-06DC8953C89F}" srcOrd="1" destOrd="0" parTransId="{036761E3-6E09-40D4-9B53-6643AB5DA4DD}" sibTransId="{28EC0E05-1B1F-48A2-A3D3-7FF4E5C517BB}"/>
    <dgm:cxn modelId="{475D4FFA-5FD9-48EE-B038-2FF127CC7D5D}" type="presOf" srcId="{CC771722-6B93-44A2-851F-0C3A57E68C11}" destId="{88BE4002-B1E0-465D-B48C-5D8FF3BF0BF3}" srcOrd="0" destOrd="0" presId="urn:microsoft.com/office/officeart/2005/8/layout/chevron1"/>
    <dgm:cxn modelId="{2494F786-1D2C-4250-9A5C-6D9ED63E63C0}" type="presParOf" srcId="{B0310488-77EC-4191-9FB8-7A4451B92D0E}" destId="{E412228F-C7DE-4FC0-A8FF-6FD1777F80A6}" srcOrd="0" destOrd="0" presId="urn:microsoft.com/office/officeart/2005/8/layout/chevron1"/>
    <dgm:cxn modelId="{599B70C7-8C58-4350-B12F-BE369C3ED81B}" type="presParOf" srcId="{B0310488-77EC-4191-9FB8-7A4451B92D0E}" destId="{4BDB68EF-1F08-4B46-A8AD-DB0C7B160ED1}" srcOrd="1" destOrd="0" presId="urn:microsoft.com/office/officeart/2005/8/layout/chevron1"/>
    <dgm:cxn modelId="{00446357-C0DD-4F61-B645-AB6EF00A6784}" type="presParOf" srcId="{B0310488-77EC-4191-9FB8-7A4451B92D0E}" destId="{6EF7A34C-1AEF-4593-B813-B46989BDBF2D}" srcOrd="2" destOrd="0" presId="urn:microsoft.com/office/officeart/2005/8/layout/chevron1"/>
    <dgm:cxn modelId="{65FD3A7B-F71F-4596-986E-2B19F586E398}" type="presParOf" srcId="{B0310488-77EC-4191-9FB8-7A4451B92D0E}" destId="{B6BCD504-E464-47D3-B3F6-26ABE38CBAC2}" srcOrd="3" destOrd="0" presId="urn:microsoft.com/office/officeart/2005/8/layout/chevron1"/>
    <dgm:cxn modelId="{5F97D05C-A4A5-4807-842C-E682068D8008}" type="presParOf" srcId="{B0310488-77EC-4191-9FB8-7A4451B92D0E}" destId="{88BE4002-B1E0-465D-B48C-5D8FF3BF0BF3}" srcOrd="4" destOrd="0" presId="urn:microsoft.com/office/officeart/2005/8/layout/chevron1"/>
    <dgm:cxn modelId="{CFBBD1B3-4A8E-43CE-B0B2-1E6F1DA4DCBB}" type="presParOf" srcId="{B0310488-77EC-4191-9FB8-7A4451B92D0E}" destId="{8E29D536-7A82-46F3-9939-F7724D5C20CA}" srcOrd="5" destOrd="0" presId="urn:microsoft.com/office/officeart/2005/8/layout/chevron1"/>
    <dgm:cxn modelId="{9E654F59-2E1C-4DDA-81B0-9BD7BD1FD14E}" type="presParOf" srcId="{B0310488-77EC-4191-9FB8-7A4451B92D0E}" destId="{CBA5EC59-9DF4-4123-BFFB-0F0C76FB983E}" srcOrd="6"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2672B9-90CF-44AC-A869-6A858CDC34C1}">
      <dsp:nvSpPr>
        <dsp:cNvPr id="0" name=""/>
        <dsp:cNvSpPr/>
      </dsp:nvSpPr>
      <dsp:spPr>
        <a:xfrm>
          <a:off x="-4715272" y="-722975"/>
          <a:ext cx="5617900" cy="5617900"/>
        </a:xfrm>
        <a:prstGeom prst="blockArc">
          <a:avLst>
            <a:gd name="adj1" fmla="val 18900000"/>
            <a:gd name="adj2" fmla="val 2700000"/>
            <a:gd name="adj3" fmla="val 384"/>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4E0C11F-A150-4EA3-98FE-0B371221D54C}">
      <dsp:nvSpPr>
        <dsp:cNvPr id="0" name=""/>
        <dsp:cNvSpPr/>
      </dsp:nvSpPr>
      <dsp:spPr>
        <a:xfrm>
          <a:off x="292662" y="189656"/>
          <a:ext cx="8490842" cy="37914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0948" tIns="27940" rIns="27940" bIns="27940" numCol="1" spcCol="1270" anchor="ctr" anchorCtr="0">
          <a:noAutofit/>
        </a:bodyPr>
        <a:lstStyle/>
        <a:p>
          <a:pPr marL="0" lvl="0" indent="0" algn="l" defTabSz="488950">
            <a:lnSpc>
              <a:spcPct val="90000"/>
            </a:lnSpc>
            <a:spcBef>
              <a:spcPct val="0"/>
            </a:spcBef>
            <a:spcAft>
              <a:spcPct val="35000"/>
            </a:spcAft>
            <a:buNone/>
          </a:pPr>
          <a:r>
            <a:rPr lang="en-US" sz="1100" b="1" kern="1200" dirty="0"/>
            <a:t>Qualification and Eligibility </a:t>
          </a:r>
          <a:r>
            <a:rPr lang="en-US" sz="1100" b="0" kern="1200" dirty="0"/>
            <a:t>review by Executive Director, Audit Director, Program Director, Grants Analysts </a:t>
          </a:r>
        </a:p>
      </dsp:txBody>
      <dsp:txXfrm>
        <a:off x="292662" y="189656"/>
        <a:ext cx="8490842" cy="379146"/>
      </dsp:txXfrm>
    </dsp:sp>
    <dsp:sp modelId="{36350C28-D5FD-4CEB-8329-EC50B05E5652}">
      <dsp:nvSpPr>
        <dsp:cNvPr id="0" name=""/>
        <dsp:cNvSpPr/>
      </dsp:nvSpPr>
      <dsp:spPr>
        <a:xfrm>
          <a:off x="55695" y="142263"/>
          <a:ext cx="473933" cy="473933"/>
        </a:xfrm>
        <a:prstGeom prst="ellipse">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9190100-9E55-4FB3-ABB8-C8545FF4EDFE}">
      <dsp:nvSpPr>
        <dsp:cNvPr id="0" name=""/>
        <dsp:cNvSpPr/>
      </dsp:nvSpPr>
      <dsp:spPr>
        <a:xfrm>
          <a:off x="636013" y="758710"/>
          <a:ext cx="8147490" cy="379146"/>
        </a:xfrm>
        <a:prstGeom prst="rect">
          <a:avLst/>
        </a:prstGeom>
        <a:solidFill>
          <a:schemeClr val="accent3">
            <a:hueOff val="3314877"/>
            <a:satOff val="-4518"/>
            <a:lumOff val="-343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0948" tIns="27940" rIns="27940" bIns="27940" numCol="1" spcCol="1270" anchor="ctr" anchorCtr="0">
          <a:noAutofit/>
        </a:bodyPr>
        <a:lstStyle/>
        <a:p>
          <a:pPr marL="0" lvl="0" indent="0" algn="l" defTabSz="488950">
            <a:lnSpc>
              <a:spcPct val="90000"/>
            </a:lnSpc>
            <a:spcBef>
              <a:spcPct val="0"/>
            </a:spcBef>
            <a:spcAft>
              <a:spcPct val="35000"/>
            </a:spcAft>
            <a:buNone/>
          </a:pPr>
          <a:r>
            <a:rPr lang="en-US" sz="1100" kern="1200" dirty="0"/>
            <a:t>If passes </a:t>
          </a:r>
          <a:r>
            <a:rPr lang="en-US" sz="1100" b="1" kern="1200" dirty="0"/>
            <a:t>qualifications and eligibility, </a:t>
          </a:r>
          <a:r>
            <a:rPr lang="en-US" sz="1100" kern="1200" dirty="0"/>
            <a:t>then moves to </a:t>
          </a:r>
          <a:r>
            <a:rPr lang="en-US" sz="1100" b="1" kern="1200" dirty="0"/>
            <a:t>Reading, Review and Summary </a:t>
          </a:r>
          <a:endParaRPr lang="en-US" sz="1100" kern="1200" dirty="0"/>
        </a:p>
      </dsp:txBody>
      <dsp:txXfrm>
        <a:off x="636013" y="758710"/>
        <a:ext cx="8147490" cy="379146"/>
      </dsp:txXfrm>
    </dsp:sp>
    <dsp:sp modelId="{C1478B80-F844-463F-BE89-8AE14D9A9EDA}">
      <dsp:nvSpPr>
        <dsp:cNvPr id="0" name=""/>
        <dsp:cNvSpPr/>
      </dsp:nvSpPr>
      <dsp:spPr>
        <a:xfrm>
          <a:off x="399047" y="711317"/>
          <a:ext cx="473933" cy="473933"/>
        </a:xfrm>
        <a:prstGeom prst="ellipse">
          <a:avLst/>
        </a:prstGeom>
        <a:solidFill>
          <a:schemeClr val="lt1">
            <a:hueOff val="0"/>
            <a:satOff val="0"/>
            <a:lumOff val="0"/>
            <a:alphaOff val="0"/>
          </a:schemeClr>
        </a:solidFill>
        <a:ln w="25400" cap="flat" cmpd="sng" algn="ctr">
          <a:solidFill>
            <a:schemeClr val="accent3">
              <a:hueOff val="3314877"/>
              <a:satOff val="-4518"/>
              <a:lumOff val="-3431"/>
              <a:alphaOff val="0"/>
            </a:schemeClr>
          </a:solidFill>
          <a:prstDash val="solid"/>
        </a:ln>
        <a:effectLst/>
      </dsp:spPr>
      <dsp:style>
        <a:lnRef idx="2">
          <a:scrgbClr r="0" g="0" b="0"/>
        </a:lnRef>
        <a:fillRef idx="1">
          <a:scrgbClr r="0" g="0" b="0"/>
        </a:fillRef>
        <a:effectRef idx="0">
          <a:scrgbClr r="0" g="0" b="0"/>
        </a:effectRef>
        <a:fontRef idx="minor"/>
      </dsp:style>
    </dsp:sp>
    <dsp:sp modelId="{0A20EB8D-2BC3-46E0-AA5E-5E62AB8445C6}">
      <dsp:nvSpPr>
        <dsp:cNvPr id="0" name=""/>
        <dsp:cNvSpPr/>
      </dsp:nvSpPr>
      <dsp:spPr>
        <a:xfrm>
          <a:off x="824168" y="1327347"/>
          <a:ext cx="7959335" cy="379146"/>
        </a:xfrm>
        <a:prstGeom prst="rect">
          <a:avLst/>
        </a:prstGeom>
        <a:solidFill>
          <a:schemeClr val="accent3">
            <a:hueOff val="6629754"/>
            <a:satOff val="-9036"/>
            <a:lumOff val="-686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0948" tIns="27940" rIns="27940" bIns="27940" numCol="1" spcCol="1270" anchor="ctr" anchorCtr="0">
          <a:noAutofit/>
        </a:bodyPr>
        <a:lstStyle/>
        <a:p>
          <a:pPr marL="0" lvl="0" indent="0" algn="l" defTabSz="488950">
            <a:lnSpc>
              <a:spcPct val="90000"/>
            </a:lnSpc>
            <a:spcBef>
              <a:spcPct val="0"/>
            </a:spcBef>
            <a:spcAft>
              <a:spcPct val="35000"/>
            </a:spcAft>
            <a:buNone/>
          </a:pPr>
          <a:r>
            <a:rPr lang="en-US" sz="1100" b="1" kern="1200" dirty="0"/>
            <a:t>Reading, Review and Summary of all eligible</a:t>
          </a:r>
          <a:r>
            <a:rPr lang="en-US" sz="1100" kern="1200" dirty="0"/>
            <a:t> </a:t>
          </a:r>
          <a:r>
            <a:rPr lang="en-US" sz="1100" b="1" kern="1200" dirty="0"/>
            <a:t>applications</a:t>
          </a:r>
          <a:r>
            <a:rPr lang="en-US" sz="1100" kern="1200" dirty="0"/>
            <a:t> by Grants Analyst/ designated OAC Office staff</a:t>
          </a:r>
        </a:p>
      </dsp:txBody>
      <dsp:txXfrm>
        <a:off x="824168" y="1327347"/>
        <a:ext cx="7959335" cy="379146"/>
      </dsp:txXfrm>
    </dsp:sp>
    <dsp:sp modelId="{D48C9BDC-9E91-4685-AFE7-5C662E2E3612}">
      <dsp:nvSpPr>
        <dsp:cNvPr id="0" name=""/>
        <dsp:cNvSpPr/>
      </dsp:nvSpPr>
      <dsp:spPr>
        <a:xfrm>
          <a:off x="587201" y="1279954"/>
          <a:ext cx="473933" cy="473933"/>
        </a:xfrm>
        <a:prstGeom prst="ellipse">
          <a:avLst/>
        </a:prstGeom>
        <a:solidFill>
          <a:schemeClr val="lt1">
            <a:hueOff val="0"/>
            <a:satOff val="0"/>
            <a:lumOff val="0"/>
            <a:alphaOff val="0"/>
          </a:schemeClr>
        </a:solidFill>
        <a:ln w="25400" cap="flat" cmpd="sng" algn="ctr">
          <a:solidFill>
            <a:schemeClr val="accent3">
              <a:hueOff val="6629754"/>
              <a:satOff val="-9036"/>
              <a:lumOff val="-6863"/>
              <a:alphaOff val="0"/>
            </a:schemeClr>
          </a:solidFill>
          <a:prstDash val="solid"/>
        </a:ln>
        <a:effectLst/>
      </dsp:spPr>
      <dsp:style>
        <a:lnRef idx="2">
          <a:scrgbClr r="0" g="0" b="0"/>
        </a:lnRef>
        <a:fillRef idx="1">
          <a:scrgbClr r="0" g="0" b="0"/>
        </a:fillRef>
        <a:effectRef idx="0">
          <a:scrgbClr r="0" g="0" b="0"/>
        </a:effectRef>
        <a:fontRef idx="minor"/>
      </dsp:style>
    </dsp:sp>
    <dsp:sp modelId="{FA33EFB4-E531-43FB-9C8B-A548DD58FDC9}">
      <dsp:nvSpPr>
        <dsp:cNvPr id="0" name=""/>
        <dsp:cNvSpPr/>
      </dsp:nvSpPr>
      <dsp:spPr>
        <a:xfrm>
          <a:off x="884244" y="1896401"/>
          <a:ext cx="7899259" cy="379146"/>
        </a:xfrm>
        <a:prstGeom prst="rect">
          <a:avLst/>
        </a:prstGeom>
        <a:solidFill>
          <a:schemeClr val="accent3">
            <a:hueOff val="9944630"/>
            <a:satOff val="-13554"/>
            <a:lumOff val="-1029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0948" tIns="27940" rIns="27940" bIns="27940" numCol="1" spcCol="1270" anchor="ctr" anchorCtr="0">
          <a:noAutofit/>
        </a:bodyPr>
        <a:lstStyle/>
        <a:p>
          <a:pPr marL="0" lvl="0" indent="0" algn="l" defTabSz="488950">
            <a:lnSpc>
              <a:spcPct val="90000"/>
            </a:lnSpc>
            <a:spcBef>
              <a:spcPct val="0"/>
            </a:spcBef>
            <a:spcAft>
              <a:spcPct val="35000"/>
            </a:spcAft>
            <a:buNone/>
          </a:pPr>
          <a:r>
            <a:rPr lang="en-US" sz="1100" b="1" kern="1200" dirty="0"/>
            <a:t>Send out list </a:t>
          </a:r>
          <a:r>
            <a:rPr lang="en-US" sz="1100" kern="1200" dirty="0"/>
            <a:t>of </a:t>
          </a:r>
          <a:r>
            <a:rPr lang="en-US" sz="1100" b="1" kern="1200" dirty="0"/>
            <a:t>eligible </a:t>
          </a:r>
          <a:r>
            <a:rPr lang="en-US" sz="1100" kern="1200" dirty="0"/>
            <a:t>applicants to OAC members; let us know if provide either paid or volunteer services (COI) </a:t>
          </a:r>
        </a:p>
      </dsp:txBody>
      <dsp:txXfrm>
        <a:off x="884244" y="1896401"/>
        <a:ext cx="7899259" cy="379146"/>
      </dsp:txXfrm>
    </dsp:sp>
    <dsp:sp modelId="{E3A34308-B5A5-450E-AE46-5A0E0CBEAA3A}">
      <dsp:nvSpPr>
        <dsp:cNvPr id="0" name=""/>
        <dsp:cNvSpPr/>
      </dsp:nvSpPr>
      <dsp:spPr>
        <a:xfrm>
          <a:off x="647278" y="1849008"/>
          <a:ext cx="473933" cy="473933"/>
        </a:xfrm>
        <a:prstGeom prst="ellipse">
          <a:avLst/>
        </a:prstGeom>
        <a:solidFill>
          <a:schemeClr val="lt1">
            <a:hueOff val="0"/>
            <a:satOff val="0"/>
            <a:lumOff val="0"/>
            <a:alphaOff val="0"/>
          </a:schemeClr>
        </a:solidFill>
        <a:ln w="25400" cap="flat" cmpd="sng" algn="ctr">
          <a:solidFill>
            <a:schemeClr val="accent3">
              <a:hueOff val="9944630"/>
              <a:satOff val="-13554"/>
              <a:lumOff val="-10294"/>
              <a:alphaOff val="0"/>
            </a:schemeClr>
          </a:solidFill>
          <a:prstDash val="solid"/>
        </a:ln>
        <a:effectLst/>
      </dsp:spPr>
      <dsp:style>
        <a:lnRef idx="2">
          <a:scrgbClr r="0" g="0" b="0"/>
        </a:lnRef>
        <a:fillRef idx="1">
          <a:scrgbClr r="0" g="0" b="0"/>
        </a:fillRef>
        <a:effectRef idx="0">
          <a:scrgbClr r="0" g="0" b="0"/>
        </a:effectRef>
        <a:fontRef idx="minor"/>
      </dsp:style>
    </dsp:sp>
    <dsp:sp modelId="{C6E7AA69-F901-4867-A1CA-0F96AD2164C4}">
      <dsp:nvSpPr>
        <dsp:cNvPr id="0" name=""/>
        <dsp:cNvSpPr/>
      </dsp:nvSpPr>
      <dsp:spPr>
        <a:xfrm>
          <a:off x="824168" y="2465455"/>
          <a:ext cx="7959335" cy="379146"/>
        </a:xfrm>
        <a:prstGeom prst="rect">
          <a:avLst/>
        </a:prstGeom>
        <a:solidFill>
          <a:schemeClr val="accent3">
            <a:hueOff val="13259507"/>
            <a:satOff val="-18073"/>
            <a:lumOff val="-1372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0948" tIns="27940" rIns="27940" bIns="27940" numCol="1" spcCol="1270" anchor="ctr" anchorCtr="0">
          <a:noAutofit/>
        </a:bodyPr>
        <a:lstStyle/>
        <a:p>
          <a:pPr marL="0" lvl="0" indent="0" algn="l" defTabSz="488950">
            <a:lnSpc>
              <a:spcPct val="90000"/>
            </a:lnSpc>
            <a:spcBef>
              <a:spcPct val="0"/>
            </a:spcBef>
            <a:spcAft>
              <a:spcPct val="35000"/>
            </a:spcAft>
            <a:buNone/>
          </a:pPr>
          <a:r>
            <a:rPr lang="en-US" sz="1100" b="1" kern="1200" dirty="0"/>
            <a:t>Reading and Scoring </a:t>
          </a:r>
          <a:r>
            <a:rPr lang="en-US" sz="1100" kern="1200" dirty="0"/>
            <a:t>by 3 people 1) Grants Analyst or Program Director, 2) Deputy Director &amp; 3) OAC Member</a:t>
          </a:r>
        </a:p>
      </dsp:txBody>
      <dsp:txXfrm>
        <a:off x="824168" y="2465455"/>
        <a:ext cx="7959335" cy="379146"/>
      </dsp:txXfrm>
    </dsp:sp>
    <dsp:sp modelId="{F07156A7-5D2E-4C3D-B672-A4B46AF0EDC3}">
      <dsp:nvSpPr>
        <dsp:cNvPr id="0" name=""/>
        <dsp:cNvSpPr/>
      </dsp:nvSpPr>
      <dsp:spPr>
        <a:xfrm>
          <a:off x="587201" y="2418062"/>
          <a:ext cx="473933" cy="473933"/>
        </a:xfrm>
        <a:prstGeom prst="ellipse">
          <a:avLst/>
        </a:prstGeom>
        <a:solidFill>
          <a:schemeClr val="lt1">
            <a:hueOff val="0"/>
            <a:satOff val="0"/>
            <a:lumOff val="0"/>
            <a:alphaOff val="0"/>
          </a:schemeClr>
        </a:solidFill>
        <a:ln w="25400" cap="flat" cmpd="sng" algn="ctr">
          <a:solidFill>
            <a:schemeClr val="accent3">
              <a:hueOff val="13259507"/>
              <a:satOff val="-18073"/>
              <a:lumOff val="-13726"/>
              <a:alphaOff val="0"/>
            </a:schemeClr>
          </a:solidFill>
          <a:prstDash val="solid"/>
        </a:ln>
        <a:effectLst/>
      </dsp:spPr>
      <dsp:style>
        <a:lnRef idx="2">
          <a:scrgbClr r="0" g="0" b="0"/>
        </a:lnRef>
        <a:fillRef idx="1">
          <a:scrgbClr r="0" g="0" b="0"/>
        </a:fillRef>
        <a:effectRef idx="0">
          <a:scrgbClr r="0" g="0" b="0"/>
        </a:effectRef>
        <a:fontRef idx="minor"/>
      </dsp:style>
    </dsp:sp>
    <dsp:sp modelId="{6E8866C1-F9C1-488D-9E0F-193BBA25DF88}">
      <dsp:nvSpPr>
        <dsp:cNvPr id="0" name=""/>
        <dsp:cNvSpPr/>
      </dsp:nvSpPr>
      <dsp:spPr>
        <a:xfrm>
          <a:off x="636013" y="3034092"/>
          <a:ext cx="8147490" cy="379146"/>
        </a:xfrm>
        <a:prstGeom prst="rect">
          <a:avLst/>
        </a:prstGeom>
        <a:solidFill>
          <a:schemeClr val="accent3">
            <a:hueOff val="16574383"/>
            <a:satOff val="-22591"/>
            <a:lumOff val="-17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0948" tIns="27940" rIns="27940" bIns="27940" numCol="1" spcCol="1270" anchor="ctr" anchorCtr="0">
          <a:noAutofit/>
        </a:bodyPr>
        <a:lstStyle/>
        <a:p>
          <a:pPr marL="0" lvl="0" indent="0" algn="l" defTabSz="488950">
            <a:lnSpc>
              <a:spcPct val="90000"/>
            </a:lnSpc>
            <a:spcBef>
              <a:spcPct val="0"/>
            </a:spcBef>
            <a:spcAft>
              <a:spcPct val="35000"/>
            </a:spcAft>
            <a:buNone/>
          </a:pPr>
          <a:r>
            <a:rPr lang="en-US" sz="1100" b="1" kern="1200" dirty="0"/>
            <a:t>Review</a:t>
          </a:r>
          <a:r>
            <a:rPr lang="en-US" sz="1100" kern="1200" dirty="0"/>
            <a:t> by all OAC Members during a Council meeting by strategy and packages; stratified by score and funding amount</a:t>
          </a:r>
        </a:p>
      </dsp:txBody>
      <dsp:txXfrm>
        <a:off x="636013" y="3034092"/>
        <a:ext cx="8147490" cy="379146"/>
      </dsp:txXfrm>
    </dsp:sp>
    <dsp:sp modelId="{E83415FD-39A3-4B8B-8940-6E035B54FAD4}">
      <dsp:nvSpPr>
        <dsp:cNvPr id="0" name=""/>
        <dsp:cNvSpPr/>
      </dsp:nvSpPr>
      <dsp:spPr>
        <a:xfrm>
          <a:off x="399047" y="2986699"/>
          <a:ext cx="473933" cy="473933"/>
        </a:xfrm>
        <a:prstGeom prst="ellipse">
          <a:avLst/>
        </a:prstGeom>
        <a:solidFill>
          <a:schemeClr val="lt1">
            <a:hueOff val="0"/>
            <a:satOff val="0"/>
            <a:lumOff val="0"/>
            <a:alphaOff val="0"/>
          </a:schemeClr>
        </a:solidFill>
        <a:ln w="25400" cap="flat" cmpd="sng" algn="ctr">
          <a:solidFill>
            <a:schemeClr val="accent3">
              <a:hueOff val="16574383"/>
              <a:satOff val="-22591"/>
              <a:lumOff val="-17157"/>
              <a:alphaOff val="0"/>
            </a:schemeClr>
          </a:solidFill>
          <a:prstDash val="solid"/>
        </a:ln>
        <a:effectLst/>
      </dsp:spPr>
      <dsp:style>
        <a:lnRef idx="2">
          <a:scrgbClr r="0" g="0" b="0"/>
        </a:lnRef>
        <a:fillRef idx="1">
          <a:scrgbClr r="0" g="0" b="0"/>
        </a:fillRef>
        <a:effectRef idx="0">
          <a:scrgbClr r="0" g="0" b="0"/>
        </a:effectRef>
        <a:fontRef idx="minor"/>
      </dsp:style>
    </dsp:sp>
    <dsp:sp modelId="{2673737F-4BF9-4F3E-A2FE-2FF43944FBBA}">
      <dsp:nvSpPr>
        <dsp:cNvPr id="0" name=""/>
        <dsp:cNvSpPr/>
      </dsp:nvSpPr>
      <dsp:spPr>
        <a:xfrm>
          <a:off x="292662" y="3603146"/>
          <a:ext cx="8490842" cy="379146"/>
        </a:xfrm>
        <a:prstGeom prst="rect">
          <a:avLst/>
        </a:prstGeom>
        <a:solidFill>
          <a:schemeClr val="accent3">
            <a:hueOff val="19889260"/>
            <a:satOff val="-27109"/>
            <a:lumOff val="-2058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0948" tIns="27940" rIns="27940" bIns="27940" numCol="1" spcCol="1270" anchor="ctr" anchorCtr="0">
          <a:noAutofit/>
        </a:bodyPr>
        <a:lstStyle/>
        <a:p>
          <a:pPr marL="0" lvl="0" indent="0" algn="l" defTabSz="488950">
            <a:lnSpc>
              <a:spcPct val="90000"/>
            </a:lnSpc>
            <a:spcBef>
              <a:spcPct val="0"/>
            </a:spcBef>
            <a:spcAft>
              <a:spcPct val="35000"/>
            </a:spcAft>
            <a:buNone/>
          </a:pPr>
          <a:r>
            <a:rPr lang="en-US" sz="1100" b="1" kern="1200" dirty="0"/>
            <a:t>Vote </a:t>
          </a:r>
          <a:r>
            <a:rPr lang="en-US" sz="1100" kern="1200" dirty="0"/>
            <a:t>by the Opioid Abatement Council to award or not to award the applications</a:t>
          </a:r>
        </a:p>
      </dsp:txBody>
      <dsp:txXfrm>
        <a:off x="292662" y="3603146"/>
        <a:ext cx="8490842" cy="379146"/>
      </dsp:txXfrm>
    </dsp:sp>
    <dsp:sp modelId="{F87CE3BB-4C4E-43EE-8832-CA433DE00365}">
      <dsp:nvSpPr>
        <dsp:cNvPr id="0" name=""/>
        <dsp:cNvSpPr/>
      </dsp:nvSpPr>
      <dsp:spPr>
        <a:xfrm>
          <a:off x="55695" y="3555752"/>
          <a:ext cx="473933" cy="473933"/>
        </a:xfrm>
        <a:prstGeom prst="ellipse">
          <a:avLst/>
        </a:prstGeom>
        <a:solidFill>
          <a:schemeClr val="lt1">
            <a:hueOff val="0"/>
            <a:satOff val="0"/>
            <a:lumOff val="0"/>
            <a:alphaOff val="0"/>
          </a:schemeClr>
        </a:solidFill>
        <a:ln w="25400" cap="flat" cmpd="sng" algn="ctr">
          <a:solidFill>
            <a:schemeClr val="accent3">
              <a:hueOff val="19889260"/>
              <a:satOff val="-27109"/>
              <a:lumOff val="-20589"/>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38ABD2-C06C-477B-87A6-9C5A84BFC9A0}">
      <dsp:nvSpPr>
        <dsp:cNvPr id="0" name=""/>
        <dsp:cNvSpPr/>
      </dsp:nvSpPr>
      <dsp:spPr>
        <a:xfrm>
          <a:off x="97896" y="184742"/>
          <a:ext cx="3155007" cy="1262002"/>
        </a:xfrm>
        <a:prstGeom prst="chevron">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rPr>
            <a:t>Reviews for completion, eligibility and qualifications </a:t>
          </a:r>
        </a:p>
      </dsp:txBody>
      <dsp:txXfrm>
        <a:off x="728897" y="184742"/>
        <a:ext cx="1893005" cy="1262002"/>
      </dsp:txXfrm>
    </dsp:sp>
    <dsp:sp modelId="{5E98F383-B975-4CD7-9261-1A243C97CF60}">
      <dsp:nvSpPr>
        <dsp:cNvPr id="0" name=""/>
        <dsp:cNvSpPr/>
      </dsp:nvSpPr>
      <dsp:spPr>
        <a:xfrm>
          <a:off x="2918261" y="184742"/>
          <a:ext cx="3155007" cy="1262002"/>
        </a:xfrm>
        <a:prstGeom prst="chevron">
          <a:avLst/>
        </a:prstGeom>
        <a:solidFill>
          <a:schemeClr val="accent2">
            <a:hueOff val="-1096534"/>
            <a:satOff val="9621"/>
            <a:lumOff val="-333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tx1"/>
              </a:solidFill>
            </a:rPr>
            <a:t>Reviews application, attached documents and provided links</a:t>
          </a:r>
        </a:p>
      </dsp:txBody>
      <dsp:txXfrm>
        <a:off x="3549262" y="184742"/>
        <a:ext cx="1893005" cy="1262002"/>
      </dsp:txXfrm>
    </dsp:sp>
    <dsp:sp modelId="{F05E9AE6-7580-44E7-BD6B-2A436FC8B745}">
      <dsp:nvSpPr>
        <dsp:cNvPr id="0" name=""/>
        <dsp:cNvSpPr/>
      </dsp:nvSpPr>
      <dsp:spPr>
        <a:xfrm>
          <a:off x="5684192" y="184742"/>
          <a:ext cx="3155007" cy="1262002"/>
        </a:xfrm>
        <a:prstGeom prst="chevron">
          <a:avLst/>
        </a:prstGeom>
        <a:solidFill>
          <a:schemeClr val="accent2">
            <a:hueOff val="-2193069"/>
            <a:satOff val="19242"/>
            <a:lumOff val="-66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tx1"/>
              </a:solidFill>
            </a:rPr>
            <a:t>Completes summary of Eligible Applications for the OAC Scorer to review </a:t>
          </a:r>
        </a:p>
      </dsp:txBody>
      <dsp:txXfrm>
        <a:off x="6315193" y="184742"/>
        <a:ext cx="1893005" cy="12620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12228F-C7DE-4FC0-A8FF-6FD1777F80A6}">
      <dsp:nvSpPr>
        <dsp:cNvPr id="0" name=""/>
        <dsp:cNvSpPr/>
      </dsp:nvSpPr>
      <dsp:spPr>
        <a:xfrm>
          <a:off x="0" y="647696"/>
          <a:ext cx="2386756" cy="954702"/>
        </a:xfrm>
        <a:prstGeom prst="chevron">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kern="1200" dirty="0"/>
            <a:t>Review Grants Analyst’s summary</a:t>
          </a:r>
        </a:p>
      </dsp:txBody>
      <dsp:txXfrm>
        <a:off x="477351" y="647696"/>
        <a:ext cx="1432054" cy="954702"/>
      </dsp:txXfrm>
    </dsp:sp>
    <dsp:sp modelId="{6EF7A34C-1AEF-4593-B813-B46989BDBF2D}">
      <dsp:nvSpPr>
        <dsp:cNvPr id="0" name=""/>
        <dsp:cNvSpPr/>
      </dsp:nvSpPr>
      <dsp:spPr>
        <a:xfrm>
          <a:off x="2133600" y="647696"/>
          <a:ext cx="2386756" cy="954702"/>
        </a:xfrm>
        <a:prstGeom prst="chevron">
          <a:avLst/>
        </a:prstGeom>
        <a:solidFill>
          <a:schemeClr val="accent4">
            <a:hueOff val="-7144881"/>
            <a:satOff val="-18013"/>
            <a:lumOff val="28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kern="1200" dirty="0"/>
            <a:t>Review budget &amp; budget justification</a:t>
          </a:r>
        </a:p>
      </dsp:txBody>
      <dsp:txXfrm>
        <a:off x="2610951" y="647696"/>
        <a:ext cx="1432054" cy="954702"/>
      </dsp:txXfrm>
    </dsp:sp>
    <dsp:sp modelId="{88BE4002-B1E0-465D-B48C-5D8FF3BF0BF3}">
      <dsp:nvSpPr>
        <dsp:cNvPr id="0" name=""/>
        <dsp:cNvSpPr/>
      </dsp:nvSpPr>
      <dsp:spPr>
        <a:xfrm>
          <a:off x="4267200" y="647696"/>
          <a:ext cx="2386756" cy="954702"/>
        </a:xfrm>
        <a:prstGeom prst="chevron">
          <a:avLst/>
        </a:prstGeom>
        <a:solidFill>
          <a:schemeClr val="accent4">
            <a:hueOff val="-14289761"/>
            <a:satOff val="-36025"/>
            <a:lumOff val="562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kern="1200" dirty="0"/>
            <a:t>Read application</a:t>
          </a:r>
        </a:p>
      </dsp:txBody>
      <dsp:txXfrm>
        <a:off x="4744551" y="647696"/>
        <a:ext cx="1432054" cy="954702"/>
      </dsp:txXfrm>
    </dsp:sp>
    <dsp:sp modelId="{CBA5EC59-9DF4-4123-BFFB-0F0C76FB983E}">
      <dsp:nvSpPr>
        <dsp:cNvPr id="0" name=""/>
        <dsp:cNvSpPr/>
      </dsp:nvSpPr>
      <dsp:spPr>
        <a:xfrm>
          <a:off x="6451371" y="647696"/>
          <a:ext cx="2386756" cy="954702"/>
        </a:xfrm>
        <a:prstGeom prst="chevron">
          <a:avLst/>
        </a:prstGeom>
        <a:solidFill>
          <a:schemeClr val="accent4">
            <a:hueOff val="-21434641"/>
            <a:satOff val="-54038"/>
            <a:lumOff val="843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kern="1200" dirty="0"/>
            <a:t>Score application based on rubric</a:t>
          </a:r>
        </a:p>
      </dsp:txBody>
      <dsp:txXfrm>
        <a:off x="6928722" y="647696"/>
        <a:ext cx="1432054" cy="954702"/>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11488" cy="461963"/>
          </a:xfrm>
          <a:prstGeom prst="rect">
            <a:avLst/>
          </a:prstGeom>
        </p:spPr>
        <p:txBody>
          <a:bodyPr vert="horz" lIns="91431" tIns="45715" rIns="91431" bIns="45715" rtlCol="0"/>
          <a:lstStyle>
            <a:lvl1pPr algn="l">
              <a:defRPr sz="1200"/>
            </a:lvl1pPr>
          </a:lstStyle>
          <a:p>
            <a:endParaRPr lang="en-US" dirty="0"/>
          </a:p>
        </p:txBody>
      </p:sp>
      <p:sp>
        <p:nvSpPr>
          <p:cNvPr id="3" name="Date Placeholder 2"/>
          <p:cNvSpPr>
            <a:spLocks noGrp="1"/>
          </p:cNvSpPr>
          <p:nvPr>
            <p:ph type="dt" sz="quarter" idx="1"/>
          </p:nvPr>
        </p:nvSpPr>
        <p:spPr>
          <a:xfrm>
            <a:off x="3937000" y="1"/>
            <a:ext cx="3011488" cy="461963"/>
          </a:xfrm>
          <a:prstGeom prst="rect">
            <a:avLst/>
          </a:prstGeom>
        </p:spPr>
        <p:txBody>
          <a:bodyPr vert="horz" lIns="91431" tIns="45715" rIns="91431" bIns="45715" rtlCol="0"/>
          <a:lstStyle>
            <a:lvl1pPr algn="r">
              <a:defRPr sz="1200"/>
            </a:lvl1pPr>
          </a:lstStyle>
          <a:p>
            <a:fld id="{2B34DA09-90C2-4358-ABF8-0E31D0204112}" type="datetimeFigureOut">
              <a:rPr lang="en-US" smtClean="0"/>
              <a:t>9/4/2026</a:t>
            </a:fld>
            <a:endParaRPr lang="en-US" dirty="0"/>
          </a:p>
        </p:txBody>
      </p:sp>
      <p:sp>
        <p:nvSpPr>
          <p:cNvPr id="4" name="Footer Placeholder 3"/>
          <p:cNvSpPr>
            <a:spLocks noGrp="1"/>
          </p:cNvSpPr>
          <p:nvPr>
            <p:ph type="ftr" sz="quarter" idx="2"/>
          </p:nvPr>
        </p:nvSpPr>
        <p:spPr>
          <a:xfrm>
            <a:off x="0" y="8772527"/>
            <a:ext cx="3011488" cy="461963"/>
          </a:xfrm>
          <a:prstGeom prst="rect">
            <a:avLst/>
          </a:prstGeom>
        </p:spPr>
        <p:txBody>
          <a:bodyPr vert="horz" lIns="91431" tIns="45715" rIns="91431" bIns="45715"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37000" y="8772527"/>
            <a:ext cx="3011488" cy="461963"/>
          </a:xfrm>
          <a:prstGeom prst="rect">
            <a:avLst/>
          </a:prstGeom>
        </p:spPr>
        <p:txBody>
          <a:bodyPr vert="horz" lIns="91431" tIns="45715" rIns="91431" bIns="45715" rtlCol="0" anchor="b"/>
          <a:lstStyle>
            <a:lvl1pPr algn="r">
              <a:defRPr sz="1200"/>
            </a:lvl1pPr>
          </a:lstStyle>
          <a:p>
            <a:fld id="{7E4BDAA3-F755-45E3-BCD4-DD8755BD4BD1}" type="slidenum">
              <a:rPr lang="en-US" smtClean="0"/>
              <a:t>‹#›</a:t>
            </a:fld>
            <a:endParaRPr lang="en-US" dirty="0"/>
          </a:p>
        </p:txBody>
      </p:sp>
    </p:spTree>
    <p:extLst>
      <p:ext uri="{BB962C8B-B14F-4D97-AF65-F5344CB8AC3E}">
        <p14:creationId xmlns:p14="http://schemas.microsoft.com/office/powerpoint/2010/main" val="23323002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11699" cy="461804"/>
          </a:xfrm>
          <a:prstGeom prst="rect">
            <a:avLst/>
          </a:prstGeom>
        </p:spPr>
        <p:txBody>
          <a:bodyPr vert="horz" lIns="92483" tIns="46240" rIns="92483" bIns="46240" rtlCol="0"/>
          <a:lstStyle>
            <a:lvl1pPr algn="l">
              <a:defRPr sz="1200"/>
            </a:lvl1pPr>
          </a:lstStyle>
          <a:p>
            <a:endParaRPr lang="en-US" dirty="0"/>
          </a:p>
        </p:txBody>
      </p:sp>
      <p:sp>
        <p:nvSpPr>
          <p:cNvPr id="3" name="Date Placeholder 2"/>
          <p:cNvSpPr>
            <a:spLocks noGrp="1"/>
          </p:cNvSpPr>
          <p:nvPr>
            <p:ph type="dt" idx="1"/>
          </p:nvPr>
        </p:nvSpPr>
        <p:spPr>
          <a:xfrm>
            <a:off x="3936771" y="0"/>
            <a:ext cx="3011699" cy="461804"/>
          </a:xfrm>
          <a:prstGeom prst="rect">
            <a:avLst/>
          </a:prstGeom>
        </p:spPr>
        <p:txBody>
          <a:bodyPr vert="horz" lIns="92483" tIns="46240" rIns="92483" bIns="46240" rtlCol="0"/>
          <a:lstStyle>
            <a:lvl1pPr algn="r">
              <a:defRPr sz="1200"/>
            </a:lvl1pPr>
          </a:lstStyle>
          <a:p>
            <a:fld id="{850A3D8E-6AA2-4F8C-A873-6BA45AEAF497}" type="datetimeFigureOut">
              <a:rPr lang="en-US" smtClean="0"/>
              <a:pPr/>
              <a:t>9/4/2026</a:t>
            </a:fld>
            <a:endParaRPr lang="en-US" dirty="0"/>
          </a:p>
        </p:txBody>
      </p:sp>
      <p:sp>
        <p:nvSpPr>
          <p:cNvPr id="4" name="Slide Image Placeholder 3"/>
          <p:cNvSpPr>
            <a:spLocks noGrp="1" noRot="1" noChangeAspect="1"/>
          </p:cNvSpPr>
          <p:nvPr>
            <p:ph type="sldImg" idx="2"/>
          </p:nvPr>
        </p:nvSpPr>
        <p:spPr>
          <a:xfrm>
            <a:off x="396875" y="692150"/>
            <a:ext cx="6156325" cy="3463925"/>
          </a:xfrm>
          <a:prstGeom prst="rect">
            <a:avLst/>
          </a:prstGeom>
          <a:noFill/>
          <a:ln w="12700">
            <a:solidFill>
              <a:prstClr val="black"/>
            </a:solidFill>
          </a:ln>
        </p:spPr>
        <p:txBody>
          <a:bodyPr vert="horz" lIns="92483" tIns="46240" rIns="92483" bIns="46240" rtlCol="0" anchor="ctr"/>
          <a:lstStyle/>
          <a:p>
            <a:endParaRPr lang="en-US" dirty="0"/>
          </a:p>
        </p:txBody>
      </p:sp>
      <p:sp>
        <p:nvSpPr>
          <p:cNvPr id="5" name="Notes Placeholder 4"/>
          <p:cNvSpPr>
            <a:spLocks noGrp="1"/>
          </p:cNvSpPr>
          <p:nvPr>
            <p:ph type="body" sz="quarter" idx="3"/>
          </p:nvPr>
        </p:nvSpPr>
        <p:spPr>
          <a:xfrm>
            <a:off x="695008" y="4387136"/>
            <a:ext cx="5560060" cy="4156234"/>
          </a:xfrm>
          <a:prstGeom prst="rect">
            <a:avLst/>
          </a:prstGeom>
        </p:spPr>
        <p:txBody>
          <a:bodyPr vert="horz" lIns="92483" tIns="46240" rIns="92483" bIns="4624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8772668"/>
            <a:ext cx="3011699" cy="461804"/>
          </a:xfrm>
          <a:prstGeom prst="rect">
            <a:avLst/>
          </a:prstGeom>
        </p:spPr>
        <p:txBody>
          <a:bodyPr vert="horz" lIns="92483" tIns="46240" rIns="92483" bIns="4624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36771" y="8772668"/>
            <a:ext cx="3011699" cy="461804"/>
          </a:xfrm>
          <a:prstGeom prst="rect">
            <a:avLst/>
          </a:prstGeom>
        </p:spPr>
        <p:txBody>
          <a:bodyPr vert="horz" lIns="92483" tIns="46240" rIns="92483" bIns="46240" rtlCol="0" anchor="b"/>
          <a:lstStyle>
            <a:lvl1pPr algn="r">
              <a:defRPr sz="1200"/>
            </a:lvl1pPr>
          </a:lstStyle>
          <a:p>
            <a:fld id="{1C257CBE-F8CC-476C-B4C3-CE557B6F8EC3}" type="slidenum">
              <a:rPr lang="en-US" smtClean="0"/>
              <a:pPr/>
              <a:t>‹#›</a:t>
            </a:fld>
            <a:endParaRPr lang="en-US" dirty="0"/>
          </a:p>
        </p:txBody>
      </p:sp>
    </p:spTree>
    <p:extLst>
      <p:ext uri="{BB962C8B-B14F-4D97-AF65-F5344CB8AC3E}">
        <p14:creationId xmlns:p14="http://schemas.microsoft.com/office/powerpoint/2010/main" val="24379510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Dr. </a:t>
            </a:r>
            <a:r>
              <a:rPr lang="en-US" dirty="0" err="1"/>
              <a:t>Loyd</a:t>
            </a:r>
            <a:endParaRPr lang="en-US" dirty="0"/>
          </a:p>
        </p:txBody>
      </p:sp>
      <p:sp>
        <p:nvSpPr>
          <p:cNvPr id="4" name="Slide Number Placeholder 3"/>
          <p:cNvSpPr>
            <a:spLocks noGrp="1"/>
          </p:cNvSpPr>
          <p:nvPr>
            <p:ph type="sldNum" sz="quarter" idx="5"/>
          </p:nvPr>
        </p:nvSpPr>
        <p:spPr/>
        <p:txBody>
          <a:bodyPr/>
          <a:lstStyle/>
          <a:p>
            <a:fld id="{1C257CBE-F8CC-476C-B4C3-CE557B6F8EC3}" type="slidenum">
              <a:rPr lang="en-US" smtClean="0"/>
              <a:pPr/>
              <a:t>1</a:t>
            </a:fld>
            <a:endParaRPr lang="en-US" dirty="0"/>
          </a:p>
        </p:txBody>
      </p:sp>
    </p:spTree>
    <p:extLst>
      <p:ext uri="{BB962C8B-B14F-4D97-AF65-F5344CB8AC3E}">
        <p14:creationId xmlns:p14="http://schemas.microsoft.com/office/powerpoint/2010/main" val="23838040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Mary / Steve</a:t>
            </a:r>
          </a:p>
        </p:txBody>
      </p:sp>
      <p:sp>
        <p:nvSpPr>
          <p:cNvPr id="4" name="Slide Number Placeholder 3"/>
          <p:cNvSpPr>
            <a:spLocks noGrp="1"/>
          </p:cNvSpPr>
          <p:nvPr>
            <p:ph type="sldNum" sz="quarter" idx="5"/>
          </p:nvPr>
        </p:nvSpPr>
        <p:spPr/>
        <p:txBody>
          <a:bodyPr/>
          <a:lstStyle/>
          <a:p>
            <a:fld id="{1C257CBE-F8CC-476C-B4C3-CE557B6F8EC3}" type="slidenum">
              <a:rPr lang="en-US" smtClean="0"/>
              <a:pPr/>
              <a:t>5</a:t>
            </a:fld>
            <a:endParaRPr lang="en-US" dirty="0"/>
          </a:p>
        </p:txBody>
      </p:sp>
    </p:spTree>
    <p:extLst>
      <p:ext uri="{BB962C8B-B14F-4D97-AF65-F5344CB8AC3E}">
        <p14:creationId xmlns:p14="http://schemas.microsoft.com/office/powerpoint/2010/main" val="28973888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4898E8-0295-70E0-8D75-B149D64A67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7B510C-D8C7-DFF5-05A4-0630E371B7B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213FB24-77D3-E8F5-ED3D-6D69D697D7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E53E22-205C-FA01-6733-75AEA6FA3425}"/>
              </a:ext>
            </a:extLst>
          </p:cNvPr>
          <p:cNvSpPr>
            <a:spLocks noGrp="1"/>
          </p:cNvSpPr>
          <p:nvPr>
            <p:ph type="sldNum" sz="quarter" idx="5"/>
          </p:nvPr>
        </p:nvSpPr>
        <p:spPr/>
        <p:txBody>
          <a:bodyPr/>
          <a:lstStyle/>
          <a:p>
            <a:fld id="{1C257CBE-F8CC-476C-B4C3-CE557B6F8EC3}" type="slidenum">
              <a:rPr lang="en-US" smtClean="0"/>
              <a:pPr/>
              <a:t>7</a:t>
            </a:fld>
            <a:endParaRPr lang="en-US" dirty="0"/>
          </a:p>
        </p:txBody>
      </p:sp>
    </p:spTree>
    <p:extLst>
      <p:ext uri="{BB962C8B-B14F-4D97-AF65-F5344CB8AC3E}">
        <p14:creationId xmlns:p14="http://schemas.microsoft.com/office/powerpoint/2010/main" val="37968754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Mary / Steve</a:t>
            </a:r>
          </a:p>
          <a:p>
            <a:endParaRPr lang="en-US" dirty="0"/>
          </a:p>
        </p:txBody>
      </p:sp>
      <p:sp>
        <p:nvSpPr>
          <p:cNvPr id="4" name="Slide Number Placeholder 3"/>
          <p:cNvSpPr>
            <a:spLocks noGrp="1"/>
          </p:cNvSpPr>
          <p:nvPr>
            <p:ph type="sldNum" sz="quarter" idx="5"/>
          </p:nvPr>
        </p:nvSpPr>
        <p:spPr/>
        <p:txBody>
          <a:bodyPr/>
          <a:lstStyle/>
          <a:p>
            <a:fld id="{1C257CBE-F8CC-476C-B4C3-CE557B6F8EC3}" type="slidenum">
              <a:rPr lang="en-US" smtClean="0"/>
              <a:pPr/>
              <a:t>8</a:t>
            </a:fld>
            <a:endParaRPr lang="en-US" dirty="0"/>
          </a:p>
        </p:txBody>
      </p:sp>
    </p:spTree>
    <p:extLst>
      <p:ext uri="{BB962C8B-B14F-4D97-AF65-F5344CB8AC3E}">
        <p14:creationId xmlns:p14="http://schemas.microsoft.com/office/powerpoint/2010/main" val="4510549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Mary / Steve</a:t>
            </a:r>
          </a:p>
          <a:p>
            <a:endParaRPr lang="en-US" dirty="0"/>
          </a:p>
        </p:txBody>
      </p:sp>
      <p:sp>
        <p:nvSpPr>
          <p:cNvPr id="4" name="Slide Number Placeholder 3"/>
          <p:cNvSpPr>
            <a:spLocks noGrp="1"/>
          </p:cNvSpPr>
          <p:nvPr>
            <p:ph type="sldNum" sz="quarter" idx="5"/>
          </p:nvPr>
        </p:nvSpPr>
        <p:spPr/>
        <p:txBody>
          <a:bodyPr/>
          <a:lstStyle/>
          <a:p>
            <a:fld id="{1C257CBE-F8CC-476C-B4C3-CE557B6F8EC3}" type="slidenum">
              <a:rPr lang="en-US" smtClean="0"/>
              <a:pPr/>
              <a:t>9</a:t>
            </a:fld>
            <a:endParaRPr lang="en-US" dirty="0"/>
          </a:p>
        </p:txBody>
      </p:sp>
    </p:spTree>
    <p:extLst>
      <p:ext uri="{BB962C8B-B14F-4D97-AF65-F5344CB8AC3E}">
        <p14:creationId xmlns:p14="http://schemas.microsoft.com/office/powerpoint/2010/main" val="6251106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E4B03A-817E-6432-4882-F3F7CF1421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848EEC-F7AE-2819-9550-7F6800CF845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8924B5E-715E-06A6-53BD-6A6B93AA9E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4FD01FD-5A5D-9C23-6C17-C9CF99A8C583}"/>
              </a:ext>
            </a:extLst>
          </p:cNvPr>
          <p:cNvSpPr>
            <a:spLocks noGrp="1"/>
          </p:cNvSpPr>
          <p:nvPr>
            <p:ph type="sldNum" sz="quarter" idx="5"/>
          </p:nvPr>
        </p:nvSpPr>
        <p:spPr/>
        <p:txBody>
          <a:bodyPr/>
          <a:lstStyle/>
          <a:p>
            <a:fld id="{1C257CBE-F8CC-476C-B4C3-CE557B6F8EC3}" type="slidenum">
              <a:rPr lang="en-US" smtClean="0"/>
              <a:pPr/>
              <a:t>25</a:t>
            </a:fld>
            <a:endParaRPr lang="en-US" dirty="0"/>
          </a:p>
        </p:txBody>
      </p:sp>
    </p:spTree>
    <p:extLst>
      <p:ext uri="{BB962C8B-B14F-4D97-AF65-F5344CB8AC3E}">
        <p14:creationId xmlns:p14="http://schemas.microsoft.com/office/powerpoint/2010/main" val="5809251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Kurt</a:t>
            </a:r>
          </a:p>
        </p:txBody>
      </p:sp>
      <p:sp>
        <p:nvSpPr>
          <p:cNvPr id="4" name="Slide Number Placeholder 3"/>
          <p:cNvSpPr>
            <a:spLocks noGrp="1"/>
          </p:cNvSpPr>
          <p:nvPr>
            <p:ph type="sldNum" sz="quarter" idx="5"/>
          </p:nvPr>
        </p:nvSpPr>
        <p:spPr/>
        <p:txBody>
          <a:bodyPr/>
          <a:lstStyle/>
          <a:p>
            <a:fld id="{1C257CBE-F8CC-476C-B4C3-CE557B6F8EC3}" type="slidenum">
              <a:rPr lang="en-US" smtClean="0"/>
              <a:pPr/>
              <a:t>28</a:t>
            </a:fld>
            <a:endParaRPr lang="en-US" dirty="0"/>
          </a:p>
        </p:txBody>
      </p:sp>
    </p:spTree>
    <p:extLst>
      <p:ext uri="{BB962C8B-B14F-4D97-AF65-F5344CB8AC3E}">
        <p14:creationId xmlns:p14="http://schemas.microsoft.com/office/powerpoint/2010/main" val="20661410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Kurt</a:t>
            </a:r>
          </a:p>
        </p:txBody>
      </p:sp>
      <p:sp>
        <p:nvSpPr>
          <p:cNvPr id="4" name="Slide Number Placeholder 3"/>
          <p:cNvSpPr>
            <a:spLocks noGrp="1"/>
          </p:cNvSpPr>
          <p:nvPr>
            <p:ph type="sldNum" sz="quarter" idx="5"/>
          </p:nvPr>
        </p:nvSpPr>
        <p:spPr/>
        <p:txBody>
          <a:bodyPr/>
          <a:lstStyle/>
          <a:p>
            <a:fld id="{1C257CBE-F8CC-476C-B4C3-CE557B6F8EC3}" type="slidenum">
              <a:rPr lang="en-US" smtClean="0"/>
              <a:pPr/>
              <a:t>29</a:t>
            </a:fld>
            <a:endParaRPr lang="en-US" dirty="0"/>
          </a:p>
        </p:txBody>
      </p:sp>
    </p:spTree>
    <p:extLst>
      <p:ext uri="{BB962C8B-B14F-4D97-AF65-F5344CB8AC3E}">
        <p14:creationId xmlns:p14="http://schemas.microsoft.com/office/powerpoint/2010/main" val="3181411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Kurt</a:t>
            </a:r>
          </a:p>
        </p:txBody>
      </p:sp>
      <p:sp>
        <p:nvSpPr>
          <p:cNvPr id="4" name="Slide Number Placeholder 3"/>
          <p:cNvSpPr>
            <a:spLocks noGrp="1"/>
          </p:cNvSpPr>
          <p:nvPr>
            <p:ph type="sldNum" sz="quarter" idx="5"/>
          </p:nvPr>
        </p:nvSpPr>
        <p:spPr/>
        <p:txBody>
          <a:bodyPr/>
          <a:lstStyle/>
          <a:p>
            <a:fld id="{1C257CBE-F8CC-476C-B4C3-CE557B6F8EC3}" type="slidenum">
              <a:rPr lang="en-US" smtClean="0"/>
              <a:pPr/>
              <a:t>30</a:t>
            </a:fld>
            <a:endParaRPr lang="en-US" dirty="0"/>
          </a:p>
        </p:txBody>
      </p:sp>
    </p:spTree>
    <p:extLst>
      <p:ext uri="{BB962C8B-B14F-4D97-AF65-F5344CB8AC3E}">
        <p14:creationId xmlns:p14="http://schemas.microsoft.com/office/powerpoint/2010/main" val="15110881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Kurt</a:t>
            </a:r>
          </a:p>
        </p:txBody>
      </p:sp>
      <p:sp>
        <p:nvSpPr>
          <p:cNvPr id="4" name="Slide Number Placeholder 3"/>
          <p:cNvSpPr>
            <a:spLocks noGrp="1"/>
          </p:cNvSpPr>
          <p:nvPr>
            <p:ph type="sldNum" sz="quarter" idx="5"/>
          </p:nvPr>
        </p:nvSpPr>
        <p:spPr/>
        <p:txBody>
          <a:bodyPr/>
          <a:lstStyle/>
          <a:p>
            <a:fld id="{1C257CBE-F8CC-476C-B4C3-CE557B6F8EC3}" type="slidenum">
              <a:rPr lang="en-US" smtClean="0"/>
              <a:pPr/>
              <a:t>31</a:t>
            </a:fld>
            <a:endParaRPr lang="en-US" dirty="0"/>
          </a:p>
        </p:txBody>
      </p:sp>
    </p:spTree>
    <p:extLst>
      <p:ext uri="{BB962C8B-B14F-4D97-AF65-F5344CB8AC3E}">
        <p14:creationId xmlns:p14="http://schemas.microsoft.com/office/powerpoint/2010/main" val="30115293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F8786-D363-2590-F816-64A0F66158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840A93-5B01-7B57-B35A-70822EE2E98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9D103B2-029C-6B65-E63B-40374002CF0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F0681C-6D43-AB4F-6401-F2F25F036097}"/>
              </a:ext>
            </a:extLst>
          </p:cNvPr>
          <p:cNvSpPr>
            <a:spLocks noGrp="1"/>
          </p:cNvSpPr>
          <p:nvPr>
            <p:ph type="sldNum" sz="quarter" idx="5"/>
          </p:nvPr>
        </p:nvSpPr>
        <p:spPr/>
        <p:txBody>
          <a:bodyPr/>
          <a:lstStyle/>
          <a:p>
            <a:fld id="{1C257CBE-F8CC-476C-B4C3-CE557B6F8EC3}" type="slidenum">
              <a:rPr lang="en-US" smtClean="0"/>
              <a:pPr/>
              <a:t>34</a:t>
            </a:fld>
            <a:endParaRPr lang="en-US" dirty="0"/>
          </a:p>
        </p:txBody>
      </p:sp>
    </p:spTree>
    <p:extLst>
      <p:ext uri="{BB962C8B-B14F-4D97-AF65-F5344CB8AC3E}">
        <p14:creationId xmlns:p14="http://schemas.microsoft.com/office/powerpoint/2010/main" val="27393395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Mary</a:t>
            </a:r>
          </a:p>
        </p:txBody>
      </p:sp>
      <p:sp>
        <p:nvSpPr>
          <p:cNvPr id="4" name="Slide Number Placeholder 3"/>
          <p:cNvSpPr>
            <a:spLocks noGrp="1"/>
          </p:cNvSpPr>
          <p:nvPr>
            <p:ph type="sldNum" sz="quarter" idx="5"/>
          </p:nvPr>
        </p:nvSpPr>
        <p:spPr/>
        <p:txBody>
          <a:bodyPr/>
          <a:lstStyle/>
          <a:p>
            <a:fld id="{1C257CBE-F8CC-476C-B4C3-CE557B6F8EC3}" type="slidenum">
              <a:rPr lang="en-US" smtClean="0"/>
              <a:pPr/>
              <a:t>35</a:t>
            </a:fld>
            <a:endParaRPr lang="en-US" dirty="0"/>
          </a:p>
        </p:txBody>
      </p:sp>
    </p:spTree>
    <p:extLst>
      <p:ext uri="{BB962C8B-B14F-4D97-AF65-F5344CB8AC3E}">
        <p14:creationId xmlns:p14="http://schemas.microsoft.com/office/powerpoint/2010/main" val="42826006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Mary</a:t>
            </a:r>
          </a:p>
        </p:txBody>
      </p:sp>
      <p:sp>
        <p:nvSpPr>
          <p:cNvPr id="4" name="Slide Number Placeholder 3"/>
          <p:cNvSpPr>
            <a:spLocks noGrp="1"/>
          </p:cNvSpPr>
          <p:nvPr>
            <p:ph type="sldNum" sz="quarter" idx="5"/>
          </p:nvPr>
        </p:nvSpPr>
        <p:spPr/>
        <p:txBody>
          <a:bodyPr/>
          <a:lstStyle/>
          <a:p>
            <a:fld id="{1C257CBE-F8CC-476C-B4C3-CE557B6F8EC3}" type="slidenum">
              <a:rPr lang="en-US" smtClean="0"/>
              <a:pPr/>
              <a:t>36</a:t>
            </a:fld>
            <a:endParaRPr lang="en-US" dirty="0"/>
          </a:p>
        </p:txBody>
      </p:sp>
    </p:spTree>
    <p:extLst>
      <p:ext uri="{BB962C8B-B14F-4D97-AF65-F5344CB8AC3E}">
        <p14:creationId xmlns:p14="http://schemas.microsoft.com/office/powerpoint/2010/main" val="3740536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Mary</a:t>
            </a:r>
          </a:p>
        </p:txBody>
      </p:sp>
      <p:sp>
        <p:nvSpPr>
          <p:cNvPr id="4" name="Slide Number Placeholder 3"/>
          <p:cNvSpPr>
            <a:spLocks noGrp="1"/>
          </p:cNvSpPr>
          <p:nvPr>
            <p:ph type="sldNum" sz="quarter" idx="5"/>
          </p:nvPr>
        </p:nvSpPr>
        <p:spPr/>
        <p:txBody>
          <a:bodyPr/>
          <a:lstStyle/>
          <a:p>
            <a:fld id="{1C257CBE-F8CC-476C-B4C3-CE557B6F8EC3}" type="slidenum">
              <a:rPr lang="en-US" smtClean="0"/>
              <a:pPr/>
              <a:t>37</a:t>
            </a:fld>
            <a:endParaRPr lang="en-US" dirty="0"/>
          </a:p>
        </p:txBody>
      </p:sp>
    </p:spTree>
    <p:extLst>
      <p:ext uri="{BB962C8B-B14F-4D97-AF65-F5344CB8AC3E}">
        <p14:creationId xmlns:p14="http://schemas.microsoft.com/office/powerpoint/2010/main" val="32032869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Will update February’s on 2/23/26.</a:t>
            </a:r>
          </a:p>
        </p:txBody>
      </p:sp>
      <p:sp>
        <p:nvSpPr>
          <p:cNvPr id="4" name="Slide Number Placeholder 3"/>
          <p:cNvSpPr>
            <a:spLocks noGrp="1"/>
          </p:cNvSpPr>
          <p:nvPr>
            <p:ph type="sldNum" sz="quarter" idx="5"/>
          </p:nvPr>
        </p:nvSpPr>
        <p:spPr/>
        <p:txBody>
          <a:bodyPr/>
          <a:lstStyle/>
          <a:p>
            <a:fld id="{1C257CBE-F8CC-476C-B4C3-CE557B6F8EC3}" type="slidenum">
              <a:rPr lang="en-US" smtClean="0"/>
              <a:pPr/>
              <a:t>39</a:t>
            </a:fld>
            <a:endParaRPr lang="en-US" dirty="0"/>
          </a:p>
        </p:txBody>
      </p:sp>
    </p:spTree>
    <p:extLst>
      <p:ext uri="{BB962C8B-B14F-4D97-AF65-F5344CB8AC3E}">
        <p14:creationId xmlns:p14="http://schemas.microsoft.com/office/powerpoint/2010/main" val="36064567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Monitored 45% of Community Grants, found less than 1% in unallowable costs. Add cutoff date (as of 1/31/26).</a:t>
            </a:r>
          </a:p>
          <a:p>
            <a:endParaRPr lang="en-US" dirty="0"/>
          </a:p>
        </p:txBody>
      </p:sp>
      <p:sp>
        <p:nvSpPr>
          <p:cNvPr id="4" name="Slide Number Placeholder 3"/>
          <p:cNvSpPr>
            <a:spLocks noGrp="1"/>
          </p:cNvSpPr>
          <p:nvPr>
            <p:ph type="sldNum" sz="quarter" idx="5"/>
          </p:nvPr>
        </p:nvSpPr>
        <p:spPr/>
        <p:txBody>
          <a:bodyPr/>
          <a:lstStyle/>
          <a:p>
            <a:fld id="{1C257CBE-F8CC-476C-B4C3-CE557B6F8EC3}" type="slidenum">
              <a:rPr lang="en-US" smtClean="0"/>
              <a:pPr/>
              <a:t>41</a:t>
            </a:fld>
            <a:endParaRPr lang="en-US" dirty="0"/>
          </a:p>
        </p:txBody>
      </p:sp>
    </p:spTree>
    <p:extLst>
      <p:ext uri="{BB962C8B-B14F-4D97-AF65-F5344CB8AC3E}">
        <p14:creationId xmlns:p14="http://schemas.microsoft.com/office/powerpoint/2010/main" val="35997629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7B5E2-7F22-AB92-CED1-0B40E35BFF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BFA4F-A49E-4939-C513-F86A4185960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13C90E2-527D-C79A-21D3-125790A9F39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8BB4AB2-1458-9902-CB0F-A2671F5FF11F}"/>
              </a:ext>
            </a:extLst>
          </p:cNvPr>
          <p:cNvSpPr>
            <a:spLocks noGrp="1"/>
          </p:cNvSpPr>
          <p:nvPr>
            <p:ph type="sldNum" sz="quarter" idx="5"/>
          </p:nvPr>
        </p:nvSpPr>
        <p:spPr/>
        <p:txBody>
          <a:bodyPr/>
          <a:lstStyle/>
          <a:p>
            <a:fld id="{1C257CBE-F8CC-476C-B4C3-CE557B6F8EC3}" type="slidenum">
              <a:rPr lang="en-US" smtClean="0"/>
              <a:pPr/>
              <a:t>46</a:t>
            </a:fld>
            <a:endParaRPr lang="en-US" dirty="0"/>
          </a:p>
        </p:txBody>
      </p:sp>
    </p:spTree>
    <p:extLst>
      <p:ext uri="{BB962C8B-B14F-4D97-AF65-F5344CB8AC3E}">
        <p14:creationId xmlns:p14="http://schemas.microsoft.com/office/powerpoint/2010/main" val="25865269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8B401-992A-E842-E9B2-7327E23005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7D1605-A38E-95C2-0401-6759FE4260D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250954A-C599-306E-FD96-B4C3854E8F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3334AD-1143-DEDC-85C2-1FCAFAEEAD51}"/>
              </a:ext>
            </a:extLst>
          </p:cNvPr>
          <p:cNvSpPr>
            <a:spLocks noGrp="1"/>
          </p:cNvSpPr>
          <p:nvPr>
            <p:ph type="sldNum" sz="quarter" idx="5"/>
          </p:nvPr>
        </p:nvSpPr>
        <p:spPr/>
        <p:txBody>
          <a:bodyPr/>
          <a:lstStyle/>
          <a:p>
            <a:fld id="{1C257CBE-F8CC-476C-B4C3-CE557B6F8EC3}" type="slidenum">
              <a:rPr lang="en-US" smtClean="0"/>
              <a:pPr/>
              <a:t>55</a:t>
            </a:fld>
            <a:endParaRPr lang="en-US" dirty="0"/>
          </a:p>
        </p:txBody>
      </p:sp>
    </p:spTree>
    <p:extLst>
      <p:ext uri="{BB962C8B-B14F-4D97-AF65-F5344CB8AC3E}">
        <p14:creationId xmlns:p14="http://schemas.microsoft.com/office/powerpoint/2010/main" val="6889063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txBody>
          <a:bodyPr/>
          <a:lstStyle/>
          <a:p>
            <a:endParaRPr lang="en-US"/>
          </a:p>
        </p:txBody>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8490707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txBody>
          <a:bodyPr/>
          <a:lstStyle/>
          <a:p>
            <a:endParaRPr lang="en-US"/>
          </a:p>
        </p:txBody>
      </p:sp>
      <p:sp>
        <p:nvSpPr>
          <p:cNvPr id="3" name="Notes Placeholder 2"/>
          <p:cNvSpPr>
            <a:spLocks noGrp="1"/>
          </p:cNvSpPr>
          <p:nvPr>
            <p:ph type="body" idx="1"/>
          </p:nvPr>
        </p:nvSpPr>
        <p:spPr/>
        <p:txBody>
          <a:bodyPr/>
          <a:lstStyle/>
          <a:p>
            <a:r>
              <a:rPr lang="en-US" dirty="0"/>
              <a:t>Highest Counties: </a:t>
            </a:r>
          </a:p>
          <a:p>
            <a:pPr rtl="0"/>
            <a:r>
              <a:rPr lang="en-US" sz="1100" b="1" i="0" u="none" strike="noStrike" cap="none" dirty="0">
                <a:solidFill>
                  <a:srgbClr val="000000"/>
                </a:solidFill>
                <a:effectLst/>
                <a:latin typeface="Arial"/>
                <a:ea typeface="Arial"/>
                <a:cs typeface="Arial"/>
                <a:sym typeface="Arial"/>
              </a:rPr>
              <a:t>Jefferson</a:t>
            </a:r>
            <a:r>
              <a:rPr lang="en-US" sz="1100" b="0" i="0" u="none" strike="noStrike" cap="none" dirty="0">
                <a:solidFill>
                  <a:srgbClr val="000000"/>
                </a:solidFill>
                <a:effectLst/>
                <a:latin typeface="Arial"/>
                <a:ea typeface="Arial"/>
                <a:cs typeface="Arial"/>
                <a:sym typeface="Arial"/>
              </a:rPr>
              <a:t>118</a:t>
            </a:r>
          </a:p>
          <a:p>
            <a:pPr rtl="0"/>
            <a:r>
              <a:rPr lang="en-US" sz="1100" b="1" i="0" u="none" strike="noStrike" cap="none" dirty="0">
                <a:solidFill>
                  <a:srgbClr val="000000"/>
                </a:solidFill>
                <a:effectLst/>
                <a:latin typeface="Arial"/>
                <a:ea typeface="Arial"/>
                <a:cs typeface="Arial"/>
                <a:sym typeface="Arial"/>
              </a:rPr>
              <a:t>Dyer</a:t>
            </a:r>
            <a:r>
              <a:rPr lang="en-US" sz="1100" b="0" i="0" u="none" strike="noStrike" cap="none" dirty="0">
                <a:solidFill>
                  <a:srgbClr val="000000"/>
                </a:solidFill>
                <a:effectLst/>
                <a:latin typeface="Arial"/>
                <a:ea typeface="Arial"/>
                <a:cs typeface="Arial"/>
                <a:sym typeface="Arial"/>
              </a:rPr>
              <a:t>64</a:t>
            </a:r>
          </a:p>
          <a:p>
            <a:pPr rtl="0"/>
            <a:r>
              <a:rPr lang="en-US" sz="1100" b="1" i="0" u="none" strike="noStrike" cap="none" dirty="0">
                <a:solidFill>
                  <a:srgbClr val="000000"/>
                </a:solidFill>
                <a:effectLst/>
                <a:latin typeface="Arial"/>
                <a:ea typeface="Arial"/>
                <a:cs typeface="Arial"/>
                <a:sym typeface="Arial"/>
              </a:rPr>
              <a:t>Sumner</a:t>
            </a:r>
            <a:r>
              <a:rPr lang="en-US" sz="1100" b="0" i="0" u="none" strike="noStrike" cap="none" dirty="0">
                <a:solidFill>
                  <a:srgbClr val="000000"/>
                </a:solidFill>
                <a:effectLst/>
                <a:latin typeface="Arial"/>
                <a:ea typeface="Arial"/>
                <a:cs typeface="Arial"/>
                <a:sym typeface="Arial"/>
              </a:rPr>
              <a:t>58</a:t>
            </a:r>
          </a:p>
          <a:p>
            <a:pPr rtl="0"/>
            <a:r>
              <a:rPr lang="en-US" sz="1100" b="1" i="0" u="none" strike="noStrike" cap="none" dirty="0">
                <a:solidFill>
                  <a:srgbClr val="000000"/>
                </a:solidFill>
                <a:effectLst/>
                <a:latin typeface="Arial"/>
                <a:ea typeface="Arial"/>
                <a:cs typeface="Arial"/>
                <a:sym typeface="Arial"/>
              </a:rPr>
              <a:t>Knox</a:t>
            </a:r>
            <a:r>
              <a:rPr lang="en-US" sz="1100" b="0" i="0" u="none" strike="noStrike" cap="none" dirty="0">
                <a:solidFill>
                  <a:srgbClr val="000000"/>
                </a:solidFill>
                <a:effectLst/>
                <a:latin typeface="Arial"/>
                <a:ea typeface="Arial"/>
                <a:cs typeface="Arial"/>
                <a:sym typeface="Arial"/>
              </a:rPr>
              <a:t>57</a:t>
            </a:r>
          </a:p>
          <a:p>
            <a:pPr rtl="0"/>
            <a:r>
              <a:rPr lang="en-US" sz="1100" b="1" i="0" u="none" strike="noStrike" cap="none" dirty="0">
                <a:solidFill>
                  <a:srgbClr val="000000"/>
                </a:solidFill>
                <a:effectLst/>
                <a:latin typeface="Arial"/>
                <a:ea typeface="Arial"/>
                <a:cs typeface="Arial"/>
                <a:sym typeface="Arial"/>
              </a:rPr>
              <a:t>Sequatchie</a:t>
            </a:r>
            <a:r>
              <a:rPr lang="en-US" sz="1100" b="0" i="0" u="none" strike="noStrike" cap="none" dirty="0">
                <a:solidFill>
                  <a:srgbClr val="000000"/>
                </a:solidFill>
                <a:effectLst/>
                <a:latin typeface="Arial"/>
                <a:ea typeface="Arial"/>
                <a:cs typeface="Arial"/>
                <a:sym typeface="Arial"/>
              </a:rPr>
              <a:t>57</a:t>
            </a:r>
          </a:p>
          <a:p>
            <a:pPr rtl="0"/>
            <a:r>
              <a:rPr lang="en-US" sz="1100" b="1" i="0" u="none" strike="noStrike" cap="none" dirty="0">
                <a:solidFill>
                  <a:srgbClr val="000000"/>
                </a:solidFill>
                <a:effectLst/>
                <a:latin typeface="Arial"/>
                <a:ea typeface="Arial"/>
                <a:cs typeface="Arial"/>
                <a:sym typeface="Arial"/>
              </a:rPr>
              <a:t>Marion</a:t>
            </a:r>
            <a:r>
              <a:rPr lang="en-US" sz="1100" b="0" i="0" u="none" strike="noStrike" cap="none" dirty="0">
                <a:solidFill>
                  <a:srgbClr val="000000"/>
                </a:solidFill>
                <a:effectLst/>
                <a:latin typeface="Arial"/>
                <a:ea typeface="Arial"/>
                <a:cs typeface="Arial"/>
                <a:sym typeface="Arial"/>
              </a:rPr>
              <a:t>49</a:t>
            </a:r>
          </a:p>
          <a:p>
            <a:pPr rtl="0"/>
            <a:endParaRPr lang="en-US" sz="1100" b="0" i="0" u="none" strike="noStrike" cap="none" dirty="0">
              <a:solidFill>
                <a:srgbClr val="000000"/>
              </a:solidFill>
              <a:effectLst/>
              <a:latin typeface="Arial"/>
              <a:ea typeface="Arial"/>
              <a:cs typeface="Arial"/>
              <a:sym typeface="Arial"/>
            </a:endParaRPr>
          </a:p>
          <a:p>
            <a:pPr rtl="0"/>
            <a:r>
              <a:rPr lang="en-US" sz="1100" b="0" i="0" u="none" strike="noStrike" cap="none" dirty="0">
                <a:solidFill>
                  <a:srgbClr val="000000"/>
                </a:solidFill>
                <a:effectLst/>
                <a:latin typeface="Arial"/>
                <a:ea typeface="Arial"/>
                <a:cs typeface="Arial"/>
                <a:sym typeface="Arial"/>
              </a:rPr>
              <a:t>Lowest Counties:</a:t>
            </a:r>
          </a:p>
          <a:p>
            <a:pPr rtl="0"/>
            <a:r>
              <a:rPr lang="en-US" sz="1100" b="1" i="0" u="none" strike="noStrike" cap="none" dirty="0">
                <a:solidFill>
                  <a:srgbClr val="000000"/>
                </a:solidFill>
                <a:effectLst/>
                <a:latin typeface="Arial"/>
                <a:ea typeface="Arial"/>
                <a:cs typeface="Arial"/>
                <a:sym typeface="Arial"/>
              </a:rPr>
              <a:t>Smith</a:t>
            </a:r>
            <a:r>
              <a:rPr lang="en-US" sz="1100" b="0" i="0" u="none" strike="noStrike" cap="none" dirty="0">
                <a:solidFill>
                  <a:srgbClr val="000000"/>
                </a:solidFill>
                <a:effectLst/>
                <a:latin typeface="Arial"/>
                <a:ea typeface="Arial"/>
                <a:cs typeface="Arial"/>
                <a:sym typeface="Arial"/>
              </a:rPr>
              <a:t>3</a:t>
            </a:r>
          </a:p>
          <a:p>
            <a:pPr rtl="0"/>
            <a:r>
              <a:rPr lang="en-US" sz="1100" b="1" i="0" u="none" strike="noStrike" cap="none" dirty="0">
                <a:solidFill>
                  <a:srgbClr val="000000"/>
                </a:solidFill>
                <a:effectLst/>
                <a:latin typeface="Arial"/>
                <a:ea typeface="Arial"/>
                <a:cs typeface="Arial"/>
                <a:sym typeface="Arial"/>
              </a:rPr>
              <a:t>Stewart</a:t>
            </a:r>
            <a:r>
              <a:rPr lang="en-US" sz="1100" b="0" i="0" u="none" strike="noStrike" cap="none" dirty="0">
                <a:solidFill>
                  <a:srgbClr val="000000"/>
                </a:solidFill>
                <a:effectLst/>
                <a:latin typeface="Arial"/>
                <a:ea typeface="Arial"/>
                <a:cs typeface="Arial"/>
                <a:sym typeface="Arial"/>
              </a:rPr>
              <a:t>3</a:t>
            </a:r>
          </a:p>
          <a:p>
            <a:pPr rtl="0"/>
            <a:r>
              <a:rPr lang="en-US" sz="1100" b="1" i="0" u="none" strike="noStrike" cap="none" dirty="0">
                <a:solidFill>
                  <a:srgbClr val="000000"/>
                </a:solidFill>
                <a:effectLst/>
                <a:latin typeface="Arial"/>
                <a:ea typeface="Arial"/>
                <a:cs typeface="Arial"/>
                <a:sym typeface="Arial"/>
              </a:rPr>
              <a:t>Blount</a:t>
            </a:r>
            <a:r>
              <a:rPr lang="en-US" sz="1100" b="0" i="0" u="none" strike="noStrike" cap="none" dirty="0">
                <a:solidFill>
                  <a:srgbClr val="000000"/>
                </a:solidFill>
                <a:effectLst/>
                <a:latin typeface="Arial"/>
                <a:ea typeface="Arial"/>
                <a:cs typeface="Arial"/>
                <a:sym typeface="Arial"/>
              </a:rPr>
              <a:t>2</a:t>
            </a:r>
          </a:p>
          <a:p>
            <a:pPr rtl="0"/>
            <a:r>
              <a:rPr lang="en-US" sz="1100" b="1" i="0" u="none" strike="noStrike" cap="none" dirty="0">
                <a:solidFill>
                  <a:srgbClr val="000000"/>
                </a:solidFill>
                <a:effectLst/>
                <a:latin typeface="Arial"/>
                <a:ea typeface="Arial"/>
                <a:cs typeface="Arial"/>
                <a:sym typeface="Arial"/>
              </a:rPr>
              <a:t>Johnson</a:t>
            </a:r>
            <a:r>
              <a:rPr lang="en-US" sz="1100" b="0" i="0" u="none" strike="noStrike" cap="none" dirty="0">
                <a:solidFill>
                  <a:srgbClr val="000000"/>
                </a:solidFill>
                <a:effectLst/>
                <a:latin typeface="Arial"/>
                <a:ea typeface="Arial"/>
                <a:cs typeface="Arial"/>
                <a:sym typeface="Arial"/>
              </a:rPr>
              <a:t>2</a:t>
            </a:r>
          </a:p>
          <a:p>
            <a:pPr rtl="0"/>
            <a:r>
              <a:rPr lang="en-US" sz="1100" b="1" i="0" u="none" strike="noStrike" cap="none" dirty="0">
                <a:solidFill>
                  <a:srgbClr val="000000"/>
                </a:solidFill>
                <a:effectLst/>
                <a:latin typeface="Arial"/>
                <a:ea typeface="Arial"/>
                <a:cs typeface="Arial"/>
                <a:sym typeface="Arial"/>
              </a:rPr>
              <a:t>Moore</a:t>
            </a:r>
            <a:r>
              <a:rPr lang="en-US" sz="1100" b="0" i="0" u="none" strike="noStrike" cap="none" dirty="0">
                <a:solidFill>
                  <a:srgbClr val="000000"/>
                </a:solidFill>
                <a:effectLst/>
                <a:latin typeface="Arial"/>
                <a:ea typeface="Arial"/>
                <a:cs typeface="Arial"/>
                <a:sym typeface="Arial"/>
              </a:rPr>
              <a:t>2</a:t>
            </a:r>
          </a:p>
          <a:p>
            <a:pPr rtl="0"/>
            <a:r>
              <a:rPr lang="en-US" sz="1100" b="1" i="0" u="none" strike="noStrike" cap="none" dirty="0">
                <a:solidFill>
                  <a:srgbClr val="000000"/>
                </a:solidFill>
                <a:effectLst/>
                <a:latin typeface="Arial"/>
                <a:ea typeface="Arial"/>
                <a:cs typeface="Arial"/>
                <a:sym typeface="Arial"/>
              </a:rPr>
              <a:t>Putnam</a:t>
            </a:r>
            <a:r>
              <a:rPr lang="en-US" sz="1100" b="0" i="0" u="none" strike="noStrike" cap="none" dirty="0">
                <a:solidFill>
                  <a:srgbClr val="000000"/>
                </a:solidFill>
                <a:effectLst/>
                <a:latin typeface="Arial"/>
                <a:ea typeface="Arial"/>
                <a:cs typeface="Arial"/>
                <a:sym typeface="Arial"/>
              </a:rPr>
              <a:t>2</a:t>
            </a:r>
          </a:p>
          <a:p>
            <a:pPr rtl="0"/>
            <a:endParaRPr lang="en-US"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39348178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txBody>
          <a:bodyPr/>
          <a:lstStyle/>
          <a:p>
            <a:endParaRPr lang="en-US"/>
          </a:p>
        </p:txBody>
      </p:sp>
      <p:sp>
        <p:nvSpPr>
          <p:cNvPr id="3" name="Notes Placeholder 2"/>
          <p:cNvSpPr>
            <a:spLocks noGrp="1"/>
          </p:cNvSpPr>
          <p:nvPr>
            <p:ph type="body" idx="1"/>
          </p:nvPr>
        </p:nvSpPr>
        <p:spPr/>
        <p:txBody>
          <a:bodyPr/>
          <a:lstStyle/>
          <a:p>
            <a:r>
              <a:rPr lang="en-US" dirty="0"/>
              <a:t>Asset &amp; gap – highlighting what they do have an highlighting gaps in what they need to fill in programing and geographical</a:t>
            </a:r>
          </a:p>
        </p:txBody>
      </p:sp>
    </p:spTree>
    <p:extLst>
      <p:ext uri="{BB962C8B-B14F-4D97-AF65-F5344CB8AC3E}">
        <p14:creationId xmlns:p14="http://schemas.microsoft.com/office/powerpoint/2010/main" val="33911825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txBody>
          <a:bodyPr/>
          <a:lstStyle/>
          <a:p>
            <a:endParaRPr lang="en-US"/>
          </a:p>
        </p:txBody>
      </p:sp>
      <p:sp>
        <p:nvSpPr>
          <p:cNvPr id="3" name="Notes Placeholder 2"/>
          <p:cNvSpPr>
            <a:spLocks noGrp="1"/>
          </p:cNvSpPr>
          <p:nvPr>
            <p:ph type="body" idx="1"/>
          </p:nvPr>
        </p:nvSpPr>
        <p:spPr/>
        <p:txBody>
          <a:bodyPr/>
          <a:lstStyle/>
          <a:p>
            <a:r>
              <a:rPr lang="en-US" dirty="0"/>
              <a:t>Mayors: 95 total – 47% new </a:t>
            </a:r>
          </a:p>
          <a:p>
            <a:r>
              <a:rPr lang="en-US" dirty="0"/>
              <a:t>CC: 1,640 total – 40% new</a:t>
            </a:r>
          </a:p>
        </p:txBody>
      </p:sp>
    </p:spTree>
    <p:extLst>
      <p:ext uri="{BB962C8B-B14F-4D97-AF65-F5344CB8AC3E}">
        <p14:creationId xmlns:p14="http://schemas.microsoft.com/office/powerpoint/2010/main" val="31722130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8E62C5-E19C-B6F7-1FF4-F733492F87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17E8C2-8053-967C-F28B-AE53DD57B1B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07ECEED-53DE-1B8B-D40C-10FB6190A5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9DC756A-A888-B794-62AF-CF29A82F6483}"/>
              </a:ext>
            </a:extLst>
          </p:cNvPr>
          <p:cNvSpPr>
            <a:spLocks noGrp="1"/>
          </p:cNvSpPr>
          <p:nvPr>
            <p:ph type="sldNum" sz="quarter" idx="5"/>
          </p:nvPr>
        </p:nvSpPr>
        <p:spPr/>
        <p:txBody>
          <a:bodyPr/>
          <a:lstStyle/>
          <a:p>
            <a:fld id="{1C257CBE-F8CC-476C-B4C3-CE557B6F8EC3}" type="slidenum">
              <a:rPr lang="en-US" smtClean="0"/>
              <a:pPr/>
              <a:t>77</a:t>
            </a:fld>
            <a:endParaRPr lang="en-US" dirty="0"/>
          </a:p>
        </p:txBody>
      </p:sp>
    </p:spTree>
    <p:extLst>
      <p:ext uri="{BB962C8B-B14F-4D97-AF65-F5344CB8AC3E}">
        <p14:creationId xmlns:p14="http://schemas.microsoft.com/office/powerpoint/2010/main" val="1480633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E7A6A7-DF18-8E2F-1520-712C11C958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CAD3B0-295D-DE40-E7AD-A5585A82F70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3281F71-8D44-0023-B04B-5AD30E510E6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3D83591-4037-F7A5-6F22-4396A9702011}"/>
              </a:ext>
            </a:extLst>
          </p:cNvPr>
          <p:cNvSpPr>
            <a:spLocks noGrp="1"/>
          </p:cNvSpPr>
          <p:nvPr>
            <p:ph type="sldNum" sz="quarter" idx="5"/>
          </p:nvPr>
        </p:nvSpPr>
        <p:spPr/>
        <p:txBody>
          <a:bodyPr/>
          <a:lstStyle/>
          <a:p>
            <a:fld id="{1C257CBE-F8CC-476C-B4C3-CE557B6F8EC3}" type="slidenum">
              <a:rPr lang="en-US" smtClean="0"/>
              <a:pPr/>
              <a:t>81</a:t>
            </a:fld>
            <a:endParaRPr lang="en-US" dirty="0"/>
          </a:p>
        </p:txBody>
      </p:sp>
    </p:spTree>
    <p:extLst>
      <p:ext uri="{BB962C8B-B14F-4D97-AF65-F5344CB8AC3E}">
        <p14:creationId xmlns:p14="http://schemas.microsoft.com/office/powerpoint/2010/main" val="15320664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61F50-1240-82E5-31E0-647C62A50E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72E5F5-15C4-AF54-E5E1-B3D87E83FCC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AC132A9-DD27-87F1-0709-599DEF675A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BD2C204-5352-3062-F97D-17559116FA4D}"/>
              </a:ext>
            </a:extLst>
          </p:cNvPr>
          <p:cNvSpPr>
            <a:spLocks noGrp="1"/>
          </p:cNvSpPr>
          <p:nvPr>
            <p:ph type="sldNum" sz="quarter" idx="5"/>
          </p:nvPr>
        </p:nvSpPr>
        <p:spPr/>
        <p:txBody>
          <a:bodyPr/>
          <a:lstStyle/>
          <a:p>
            <a:fld id="{1C257CBE-F8CC-476C-B4C3-CE557B6F8EC3}" type="slidenum">
              <a:rPr lang="en-US" smtClean="0"/>
              <a:pPr/>
              <a:t>82</a:t>
            </a:fld>
            <a:endParaRPr lang="en-US" dirty="0"/>
          </a:p>
        </p:txBody>
      </p:sp>
    </p:spTree>
    <p:extLst>
      <p:ext uri="{BB962C8B-B14F-4D97-AF65-F5344CB8AC3E}">
        <p14:creationId xmlns:p14="http://schemas.microsoft.com/office/powerpoint/2010/main" val="20602613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1E4E60-FDBE-E913-598D-9A08C1FC19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63C62D-6FA4-3AA9-3820-DA0BD426347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34AA98E-01CD-91EA-7183-69E9DE4270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5B1B7B-A038-BEB7-6A30-4F73A86C4446}"/>
              </a:ext>
            </a:extLst>
          </p:cNvPr>
          <p:cNvSpPr>
            <a:spLocks noGrp="1"/>
          </p:cNvSpPr>
          <p:nvPr>
            <p:ph type="sldNum" sz="quarter" idx="5"/>
          </p:nvPr>
        </p:nvSpPr>
        <p:spPr/>
        <p:txBody>
          <a:bodyPr/>
          <a:lstStyle/>
          <a:p>
            <a:fld id="{1C257CBE-F8CC-476C-B4C3-CE557B6F8EC3}" type="slidenum">
              <a:rPr lang="en-US" smtClean="0"/>
              <a:pPr/>
              <a:t>83</a:t>
            </a:fld>
            <a:endParaRPr lang="en-US" dirty="0"/>
          </a:p>
        </p:txBody>
      </p:sp>
    </p:spTree>
    <p:extLst>
      <p:ext uri="{BB962C8B-B14F-4D97-AF65-F5344CB8AC3E}">
        <p14:creationId xmlns:p14="http://schemas.microsoft.com/office/powerpoint/2010/main" val="18293883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9666D5-B5A8-D0CF-DB78-EA65621DC0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D1CEEA-D9AD-AE3B-F93E-CDCD4AF7E9F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952B59E-6DA9-E811-EDC4-DEB150DF23D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B519FC4-404B-834F-A001-9E3AC5EF0C51}"/>
              </a:ext>
            </a:extLst>
          </p:cNvPr>
          <p:cNvSpPr>
            <a:spLocks noGrp="1"/>
          </p:cNvSpPr>
          <p:nvPr>
            <p:ph type="sldNum" sz="quarter" idx="5"/>
          </p:nvPr>
        </p:nvSpPr>
        <p:spPr/>
        <p:txBody>
          <a:bodyPr/>
          <a:lstStyle/>
          <a:p>
            <a:fld id="{1C257CBE-F8CC-476C-B4C3-CE557B6F8EC3}" type="slidenum">
              <a:rPr lang="en-US" smtClean="0"/>
              <a:pPr/>
              <a:t>85</a:t>
            </a:fld>
            <a:endParaRPr lang="en-US" dirty="0"/>
          </a:p>
        </p:txBody>
      </p:sp>
    </p:spTree>
    <p:extLst>
      <p:ext uri="{BB962C8B-B14F-4D97-AF65-F5344CB8AC3E}">
        <p14:creationId xmlns:p14="http://schemas.microsoft.com/office/powerpoint/2010/main" val="11185958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A566B-E3D4-81BD-3C7C-C3017AB45F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6415DC-0864-56FF-04D3-A155B1646E1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0578564-AF93-A450-6AC2-C64E990459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7AFD19-EDCB-96C4-7A3D-979618F4F1BC}"/>
              </a:ext>
            </a:extLst>
          </p:cNvPr>
          <p:cNvSpPr>
            <a:spLocks noGrp="1"/>
          </p:cNvSpPr>
          <p:nvPr>
            <p:ph type="sldNum" sz="quarter" idx="5"/>
          </p:nvPr>
        </p:nvSpPr>
        <p:spPr/>
        <p:txBody>
          <a:bodyPr/>
          <a:lstStyle/>
          <a:p>
            <a:fld id="{1C257CBE-F8CC-476C-B4C3-CE557B6F8EC3}" type="slidenum">
              <a:rPr lang="en-US" smtClean="0"/>
              <a:pPr/>
              <a:t>86</a:t>
            </a:fld>
            <a:endParaRPr lang="en-US" dirty="0"/>
          </a:p>
        </p:txBody>
      </p:sp>
    </p:spTree>
    <p:extLst>
      <p:ext uri="{BB962C8B-B14F-4D97-AF65-F5344CB8AC3E}">
        <p14:creationId xmlns:p14="http://schemas.microsoft.com/office/powerpoint/2010/main" val="33885010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56F5FD-FD69-95E1-945F-8F5C07835E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7572E5-3BAE-02DB-D600-46301C59EB5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836EACD-0D94-B028-5377-4FB91ADCDE5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B2B7F24-DA4A-5BF8-9212-7DEBCB69DB60}"/>
              </a:ext>
            </a:extLst>
          </p:cNvPr>
          <p:cNvSpPr>
            <a:spLocks noGrp="1"/>
          </p:cNvSpPr>
          <p:nvPr>
            <p:ph type="sldNum" sz="quarter" idx="5"/>
          </p:nvPr>
        </p:nvSpPr>
        <p:spPr/>
        <p:txBody>
          <a:bodyPr/>
          <a:lstStyle/>
          <a:p>
            <a:fld id="{1C257CBE-F8CC-476C-B4C3-CE557B6F8EC3}" type="slidenum">
              <a:rPr lang="en-US" smtClean="0"/>
              <a:pPr/>
              <a:t>87</a:t>
            </a:fld>
            <a:endParaRPr lang="en-US" dirty="0"/>
          </a:p>
        </p:txBody>
      </p:sp>
    </p:spTree>
    <p:extLst>
      <p:ext uri="{BB962C8B-B14F-4D97-AF65-F5344CB8AC3E}">
        <p14:creationId xmlns:p14="http://schemas.microsoft.com/office/powerpoint/2010/main" val="1611685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262322-A1AE-A608-FC24-24BE3C4D3A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4F8DF2-032F-DAF7-CFD2-EA37B49766E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F2F04C1-723B-85B4-7474-EE0D8CF968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9C4B030-820F-CE00-A916-967D62FF0785}"/>
              </a:ext>
            </a:extLst>
          </p:cNvPr>
          <p:cNvSpPr>
            <a:spLocks noGrp="1"/>
          </p:cNvSpPr>
          <p:nvPr>
            <p:ph type="sldNum" sz="quarter" idx="5"/>
          </p:nvPr>
        </p:nvSpPr>
        <p:spPr/>
        <p:txBody>
          <a:bodyPr/>
          <a:lstStyle/>
          <a:p>
            <a:fld id="{1C257CBE-F8CC-476C-B4C3-CE557B6F8EC3}" type="slidenum">
              <a:rPr lang="en-US" smtClean="0"/>
              <a:pPr/>
              <a:t>88</a:t>
            </a:fld>
            <a:endParaRPr lang="en-US" dirty="0"/>
          </a:p>
        </p:txBody>
      </p:sp>
    </p:spTree>
    <p:extLst>
      <p:ext uri="{BB962C8B-B14F-4D97-AF65-F5344CB8AC3E}">
        <p14:creationId xmlns:p14="http://schemas.microsoft.com/office/powerpoint/2010/main" val="169848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8BDDCD-83AD-E86C-C003-0B7BB521FE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D25630-0C68-EA8B-3B9E-D4B286278F0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279FB9A-B02E-B5DD-7597-BF98C84143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27D0C0-D582-F67F-F745-C01A4A0666D5}"/>
              </a:ext>
            </a:extLst>
          </p:cNvPr>
          <p:cNvSpPr>
            <a:spLocks noGrp="1"/>
          </p:cNvSpPr>
          <p:nvPr>
            <p:ph type="sldNum" sz="quarter" idx="5"/>
          </p:nvPr>
        </p:nvSpPr>
        <p:spPr/>
        <p:txBody>
          <a:bodyPr/>
          <a:lstStyle/>
          <a:p>
            <a:fld id="{1C257CBE-F8CC-476C-B4C3-CE557B6F8EC3}" type="slidenum">
              <a:rPr lang="en-US" smtClean="0"/>
              <a:pPr/>
              <a:t>89</a:t>
            </a:fld>
            <a:endParaRPr lang="en-US" dirty="0"/>
          </a:p>
        </p:txBody>
      </p:sp>
    </p:spTree>
    <p:extLst>
      <p:ext uri="{BB962C8B-B14F-4D97-AF65-F5344CB8AC3E}">
        <p14:creationId xmlns:p14="http://schemas.microsoft.com/office/powerpoint/2010/main" val="39640813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9CA3B0-F89D-474E-F6BF-5D3A793D02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120F4A-5B06-1E9D-7619-064654B2F29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7627662-38F6-4C22-5D59-A00ACC6F4E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3A6FF73-D031-1040-E01A-AE33A70187F5}"/>
              </a:ext>
            </a:extLst>
          </p:cNvPr>
          <p:cNvSpPr>
            <a:spLocks noGrp="1"/>
          </p:cNvSpPr>
          <p:nvPr>
            <p:ph type="sldNum" sz="quarter" idx="5"/>
          </p:nvPr>
        </p:nvSpPr>
        <p:spPr/>
        <p:txBody>
          <a:bodyPr/>
          <a:lstStyle/>
          <a:p>
            <a:fld id="{1C257CBE-F8CC-476C-B4C3-CE557B6F8EC3}" type="slidenum">
              <a:rPr lang="en-US" smtClean="0"/>
              <a:pPr/>
              <a:t>90</a:t>
            </a:fld>
            <a:endParaRPr lang="en-US" dirty="0"/>
          </a:p>
        </p:txBody>
      </p:sp>
    </p:spTree>
    <p:extLst>
      <p:ext uri="{BB962C8B-B14F-4D97-AF65-F5344CB8AC3E}">
        <p14:creationId xmlns:p14="http://schemas.microsoft.com/office/powerpoint/2010/main" val="29924277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20651B-7301-11B3-8E37-A2B2716C6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6DC26F-C843-2479-595F-D861583C2BE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8B26FB5-47CC-96ED-D49C-089B5F71DF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F40BC6-0323-05A7-2B08-27A2A16EC43E}"/>
              </a:ext>
            </a:extLst>
          </p:cNvPr>
          <p:cNvSpPr>
            <a:spLocks noGrp="1"/>
          </p:cNvSpPr>
          <p:nvPr>
            <p:ph type="sldNum" sz="quarter" idx="5"/>
          </p:nvPr>
        </p:nvSpPr>
        <p:spPr/>
        <p:txBody>
          <a:bodyPr/>
          <a:lstStyle/>
          <a:p>
            <a:fld id="{1C257CBE-F8CC-476C-B4C3-CE557B6F8EC3}" type="slidenum">
              <a:rPr lang="en-US" smtClean="0"/>
              <a:pPr/>
              <a:t>91</a:t>
            </a:fld>
            <a:endParaRPr lang="en-US" dirty="0"/>
          </a:p>
        </p:txBody>
      </p:sp>
    </p:spTree>
    <p:extLst>
      <p:ext uri="{BB962C8B-B14F-4D97-AF65-F5344CB8AC3E}">
        <p14:creationId xmlns:p14="http://schemas.microsoft.com/office/powerpoint/2010/main" val="51068514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66A32D-8B04-A9F3-5605-0A61FB083A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42FC91-7A37-5CD5-4953-3317AC0110D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DABD603-4C05-627E-09D6-2181766ED87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3A3988-6AA8-5B31-0CF0-77301F0164A8}"/>
              </a:ext>
            </a:extLst>
          </p:cNvPr>
          <p:cNvSpPr>
            <a:spLocks noGrp="1"/>
          </p:cNvSpPr>
          <p:nvPr>
            <p:ph type="sldNum" sz="quarter" idx="5"/>
          </p:nvPr>
        </p:nvSpPr>
        <p:spPr/>
        <p:txBody>
          <a:bodyPr/>
          <a:lstStyle/>
          <a:p>
            <a:fld id="{1C257CBE-F8CC-476C-B4C3-CE557B6F8EC3}" type="slidenum">
              <a:rPr lang="en-US" smtClean="0"/>
              <a:pPr/>
              <a:t>92</a:t>
            </a:fld>
            <a:endParaRPr lang="en-US" dirty="0"/>
          </a:p>
        </p:txBody>
      </p:sp>
    </p:spTree>
    <p:extLst>
      <p:ext uri="{BB962C8B-B14F-4D97-AF65-F5344CB8AC3E}">
        <p14:creationId xmlns:p14="http://schemas.microsoft.com/office/powerpoint/2010/main" val="125984872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FDAA5D-AE15-1943-5E24-FB2C2BEE93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AC51D3-59AB-6B6A-0E77-65FCB56D7C7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90C1EFC-7AE1-002A-F5D5-0F1E8DF453C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DB908F1-7088-9CA5-53AE-4D63DD12B066}"/>
              </a:ext>
            </a:extLst>
          </p:cNvPr>
          <p:cNvSpPr>
            <a:spLocks noGrp="1"/>
          </p:cNvSpPr>
          <p:nvPr>
            <p:ph type="sldNum" sz="quarter" idx="5"/>
          </p:nvPr>
        </p:nvSpPr>
        <p:spPr/>
        <p:txBody>
          <a:bodyPr/>
          <a:lstStyle/>
          <a:p>
            <a:fld id="{1C257CBE-F8CC-476C-B4C3-CE557B6F8EC3}" type="slidenum">
              <a:rPr lang="en-US" smtClean="0"/>
              <a:pPr/>
              <a:t>93</a:t>
            </a:fld>
            <a:endParaRPr lang="en-US" dirty="0"/>
          </a:p>
        </p:txBody>
      </p:sp>
    </p:spTree>
    <p:extLst>
      <p:ext uri="{BB962C8B-B14F-4D97-AF65-F5344CB8AC3E}">
        <p14:creationId xmlns:p14="http://schemas.microsoft.com/office/powerpoint/2010/main" val="62180554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9D4768-28BC-094D-C8C0-26CFB63B47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8DD567-80D0-75F0-B07A-4371CB23DC5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C582C19-443E-DA0F-15AE-8FDC7D438E1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28016BA-0B01-DB82-165F-E1D2ACF76D0B}"/>
              </a:ext>
            </a:extLst>
          </p:cNvPr>
          <p:cNvSpPr>
            <a:spLocks noGrp="1"/>
          </p:cNvSpPr>
          <p:nvPr>
            <p:ph type="sldNum" sz="quarter" idx="5"/>
          </p:nvPr>
        </p:nvSpPr>
        <p:spPr/>
        <p:txBody>
          <a:bodyPr/>
          <a:lstStyle/>
          <a:p>
            <a:fld id="{1C257CBE-F8CC-476C-B4C3-CE557B6F8EC3}" type="slidenum">
              <a:rPr lang="en-US" smtClean="0"/>
              <a:pPr/>
              <a:t>94</a:t>
            </a:fld>
            <a:endParaRPr lang="en-US" dirty="0"/>
          </a:p>
        </p:txBody>
      </p:sp>
    </p:spTree>
    <p:extLst>
      <p:ext uri="{BB962C8B-B14F-4D97-AF65-F5344CB8AC3E}">
        <p14:creationId xmlns:p14="http://schemas.microsoft.com/office/powerpoint/2010/main" val="32709175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CDB163-E025-2D48-0D8C-812EE5D44B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9D138B-8260-BC3B-A41A-F18C6FD6C55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FD6B689-3012-4E46-EDA8-FB408B0579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4F3E76-7E3B-26D7-96FD-28BFF490B41B}"/>
              </a:ext>
            </a:extLst>
          </p:cNvPr>
          <p:cNvSpPr>
            <a:spLocks noGrp="1"/>
          </p:cNvSpPr>
          <p:nvPr>
            <p:ph type="sldNum" sz="quarter" idx="5"/>
          </p:nvPr>
        </p:nvSpPr>
        <p:spPr/>
        <p:txBody>
          <a:bodyPr/>
          <a:lstStyle/>
          <a:p>
            <a:fld id="{1C257CBE-F8CC-476C-B4C3-CE557B6F8EC3}" type="slidenum">
              <a:rPr lang="en-US" smtClean="0"/>
              <a:pPr/>
              <a:t>95</a:t>
            </a:fld>
            <a:endParaRPr lang="en-US" dirty="0"/>
          </a:p>
        </p:txBody>
      </p:sp>
    </p:spTree>
    <p:extLst>
      <p:ext uri="{BB962C8B-B14F-4D97-AF65-F5344CB8AC3E}">
        <p14:creationId xmlns:p14="http://schemas.microsoft.com/office/powerpoint/2010/main" val="376561352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This will require an update prior to March 5</a:t>
            </a:r>
          </a:p>
        </p:txBody>
      </p:sp>
      <p:sp>
        <p:nvSpPr>
          <p:cNvPr id="4" name="Slide Number Placeholder 3"/>
          <p:cNvSpPr>
            <a:spLocks noGrp="1"/>
          </p:cNvSpPr>
          <p:nvPr>
            <p:ph type="sldNum" sz="quarter" idx="5"/>
          </p:nvPr>
        </p:nvSpPr>
        <p:spPr/>
        <p:txBody>
          <a:bodyPr/>
          <a:lstStyle/>
          <a:p>
            <a:fld id="{1C257CBE-F8CC-476C-B4C3-CE557B6F8EC3}" type="slidenum">
              <a:rPr lang="en-US" smtClean="0"/>
              <a:pPr/>
              <a:t>99</a:t>
            </a:fld>
            <a:endParaRPr lang="en-US" dirty="0"/>
          </a:p>
        </p:txBody>
      </p:sp>
    </p:spTree>
    <p:extLst>
      <p:ext uri="{BB962C8B-B14F-4D97-AF65-F5344CB8AC3E}">
        <p14:creationId xmlns:p14="http://schemas.microsoft.com/office/powerpoint/2010/main" val="237305629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C257CBE-F8CC-476C-B4C3-CE557B6F8EC3}" type="slidenum">
              <a:rPr lang="en-US" smtClean="0"/>
              <a:pPr/>
              <a:t>105</a:t>
            </a:fld>
            <a:endParaRPr lang="en-US" dirty="0"/>
          </a:p>
        </p:txBody>
      </p:sp>
    </p:spTree>
    <p:extLst>
      <p:ext uri="{BB962C8B-B14F-4D97-AF65-F5344CB8AC3E}">
        <p14:creationId xmlns:p14="http://schemas.microsoft.com/office/powerpoint/2010/main" val="167231022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0DFE9-5A4B-B855-F7DD-376FF771D3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5D2E56-01AF-7CB0-F4D6-0DEDE7503D0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5A398CB-BBA0-FEF3-2A9F-491279A743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0B2C33-6E1D-FF6C-DA99-B05FEAABCB57}"/>
              </a:ext>
            </a:extLst>
          </p:cNvPr>
          <p:cNvSpPr>
            <a:spLocks noGrp="1"/>
          </p:cNvSpPr>
          <p:nvPr>
            <p:ph type="sldNum" sz="quarter" idx="5"/>
          </p:nvPr>
        </p:nvSpPr>
        <p:spPr/>
        <p:txBody>
          <a:bodyPr/>
          <a:lstStyle/>
          <a:p>
            <a:fld id="{1C257CBE-F8CC-476C-B4C3-CE557B6F8EC3}" type="slidenum">
              <a:rPr lang="en-US" smtClean="0"/>
              <a:pPr/>
              <a:t>113</a:t>
            </a:fld>
            <a:endParaRPr lang="en-US" dirty="0"/>
          </a:p>
        </p:txBody>
      </p:sp>
    </p:spTree>
    <p:extLst>
      <p:ext uri="{BB962C8B-B14F-4D97-AF65-F5344CB8AC3E}">
        <p14:creationId xmlns:p14="http://schemas.microsoft.com/office/powerpoint/2010/main" val="6692512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Steve</a:t>
            </a:r>
          </a:p>
        </p:txBody>
      </p:sp>
      <p:sp>
        <p:nvSpPr>
          <p:cNvPr id="4" name="Slide Number Placeholder 3"/>
          <p:cNvSpPr>
            <a:spLocks noGrp="1"/>
          </p:cNvSpPr>
          <p:nvPr>
            <p:ph type="sldNum" sz="quarter" idx="5"/>
          </p:nvPr>
        </p:nvSpPr>
        <p:spPr/>
        <p:txBody>
          <a:bodyPr/>
          <a:lstStyle/>
          <a:p>
            <a:fld id="{1C257CBE-F8CC-476C-B4C3-CE557B6F8EC3}" type="slidenum">
              <a:rPr lang="en-US" smtClean="0"/>
              <a:pPr/>
              <a:t>117</a:t>
            </a:fld>
            <a:endParaRPr lang="en-US" dirty="0"/>
          </a:p>
        </p:txBody>
      </p:sp>
    </p:spTree>
    <p:extLst>
      <p:ext uri="{BB962C8B-B14F-4D97-AF65-F5344CB8AC3E}">
        <p14:creationId xmlns:p14="http://schemas.microsoft.com/office/powerpoint/2010/main" val="22633481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Mary	</a:t>
            </a:r>
          </a:p>
        </p:txBody>
      </p:sp>
      <p:sp>
        <p:nvSpPr>
          <p:cNvPr id="4" name="Slide Number Placeholder 3"/>
          <p:cNvSpPr>
            <a:spLocks noGrp="1"/>
          </p:cNvSpPr>
          <p:nvPr>
            <p:ph type="sldNum" sz="quarter" idx="5"/>
          </p:nvPr>
        </p:nvSpPr>
        <p:spPr/>
        <p:txBody>
          <a:bodyPr/>
          <a:lstStyle/>
          <a:p>
            <a:fld id="{1C257CBE-F8CC-476C-B4C3-CE557B6F8EC3}" type="slidenum">
              <a:rPr lang="en-US" smtClean="0"/>
              <a:pPr/>
              <a:t>118</a:t>
            </a:fld>
            <a:endParaRPr lang="en-US" dirty="0"/>
          </a:p>
        </p:txBody>
      </p:sp>
    </p:spTree>
    <p:extLst>
      <p:ext uri="{BB962C8B-B14F-4D97-AF65-F5344CB8AC3E}">
        <p14:creationId xmlns:p14="http://schemas.microsoft.com/office/powerpoint/2010/main" val="265078933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Steve/ Mary</a:t>
            </a:r>
          </a:p>
        </p:txBody>
      </p:sp>
      <p:sp>
        <p:nvSpPr>
          <p:cNvPr id="4" name="Slide Number Placeholder 3"/>
          <p:cNvSpPr>
            <a:spLocks noGrp="1"/>
          </p:cNvSpPr>
          <p:nvPr>
            <p:ph type="sldNum" sz="quarter" idx="5"/>
          </p:nvPr>
        </p:nvSpPr>
        <p:spPr/>
        <p:txBody>
          <a:bodyPr/>
          <a:lstStyle/>
          <a:p>
            <a:fld id="{1C257CBE-F8CC-476C-B4C3-CE557B6F8EC3}" type="slidenum">
              <a:rPr lang="en-US" smtClean="0"/>
              <a:pPr/>
              <a:t>119</a:t>
            </a:fld>
            <a:endParaRPr lang="en-US" dirty="0"/>
          </a:p>
        </p:txBody>
      </p:sp>
    </p:spTree>
    <p:extLst>
      <p:ext uri="{BB962C8B-B14F-4D97-AF65-F5344CB8AC3E}">
        <p14:creationId xmlns:p14="http://schemas.microsoft.com/office/powerpoint/2010/main" val="40210764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Master" Target="../slideMasters/slideMaster3.xml"/><Relationship Id="rId1" Type="http://schemas.openxmlformats.org/officeDocument/2006/relationships/tags" Target="../tags/tag2.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slideMaster" Target="../slideMasters/slideMaster3.xml"/><Relationship Id="rId1" Type="http://schemas.openxmlformats.org/officeDocument/2006/relationships/tags" Target="../tags/tag3.xml"/></Relationships>
</file>

<file path=ppt/slideLayouts/_rels/slideLayout39.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4.xml"/></Relationships>
</file>

<file path=ppt/slideLayouts/_rels/slideLayout40.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5.xml"/></Relationships>
</file>

<file path=ppt/slideLayouts/_rels/slideLayout41.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6.xml"/></Relationships>
</file>

<file path=ppt/slideLayouts/_rels/slideLayout42.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7.xml"/></Relationships>
</file>

<file path=ppt/slideLayouts/_rels/slideLayout43.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8.xml"/></Relationships>
</file>

<file path=ppt/slideLayouts/_rels/slideLayout44.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9.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Master" Target="../slideMasters/slideMaster3.xml"/><Relationship Id="rId1" Type="http://schemas.openxmlformats.org/officeDocument/2006/relationships/tags" Target="../tags/tag10.xml"/></Relationships>
</file>

<file path=ppt/slideLayouts/_rels/slideLayout46.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11.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slideMaster" Target="../slideMasters/slideMaster3.xml"/><Relationship Id="rId1" Type="http://schemas.openxmlformats.org/officeDocument/2006/relationships/tags" Target="../tags/tag1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 Standard">
    <p:spTree>
      <p:nvGrpSpPr>
        <p:cNvPr id="1" name=""/>
        <p:cNvGrpSpPr/>
        <p:nvPr/>
      </p:nvGrpSpPr>
      <p:grpSpPr>
        <a:xfrm>
          <a:off x="0" y="0"/>
          <a:ext cx="0" cy="0"/>
          <a:chOff x="0" y="0"/>
          <a:chExt cx="0" cy="0"/>
        </a:xfrm>
      </p:grpSpPr>
      <p:sp>
        <p:nvSpPr>
          <p:cNvPr id="3" name="Rectangle 2"/>
          <p:cNvSpPr/>
          <p:nvPr userDrawn="1"/>
        </p:nvSpPr>
        <p:spPr>
          <a:xfrm>
            <a:off x="0" y="2914650"/>
            <a:ext cx="9144000" cy="18859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152400" y="3028953"/>
            <a:ext cx="8839200" cy="1066799"/>
          </a:xfrm>
        </p:spPr>
        <p:txBody>
          <a:bodyPr>
            <a:normAutofit/>
          </a:bodyPr>
          <a:lstStyle>
            <a:lvl1pPr algn="ctr">
              <a:defRPr sz="40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7" name="Text Placeholder 13"/>
          <p:cNvSpPr>
            <a:spLocks noGrp="1"/>
          </p:cNvSpPr>
          <p:nvPr>
            <p:ph type="body" sz="quarter" idx="12"/>
          </p:nvPr>
        </p:nvSpPr>
        <p:spPr>
          <a:xfrm>
            <a:off x="152400" y="4095751"/>
            <a:ext cx="8839200" cy="609600"/>
          </a:xfrm>
        </p:spPr>
        <p:txBody>
          <a:bodyPr anchor="ctr">
            <a:normAutofit/>
          </a:bodyPr>
          <a:lstStyle>
            <a:lvl1pPr marL="0" indent="0" algn="ctr">
              <a:buNone/>
              <a:defRPr sz="2800">
                <a:solidFill>
                  <a:schemeClr val="bg1"/>
                </a:solidFill>
                <a:effectLst>
                  <a:outerShdw blurRad="38100" dist="38100" dir="2700000" algn="tl">
                    <a:srgbClr val="000000">
                      <a:alpha val="43137"/>
                    </a:srgbClr>
                  </a:outerShdw>
                </a:effectLst>
                <a:latin typeface="PermianSlabSerifTypeface" pitchFamily="50" charset="0"/>
              </a:defRPr>
            </a:lvl1pPr>
          </a:lstStyle>
          <a:p>
            <a:pPr lvl="0"/>
            <a:r>
              <a:rPr lang="en-US"/>
              <a:t>Click to edit Master text styles</a:t>
            </a:r>
          </a:p>
        </p:txBody>
      </p:sp>
      <p:sp>
        <p:nvSpPr>
          <p:cNvPr id="8" name="Text Placeholder 11"/>
          <p:cNvSpPr>
            <a:spLocks noGrp="1"/>
          </p:cNvSpPr>
          <p:nvPr>
            <p:ph type="body" sz="quarter" idx="11" hasCustomPrompt="1"/>
          </p:nvPr>
        </p:nvSpPr>
        <p:spPr>
          <a:xfrm>
            <a:off x="0" y="4800600"/>
            <a:ext cx="9144000" cy="342900"/>
          </a:xfrm>
        </p:spPr>
        <p:txBody>
          <a:bodyPr anchor="ctr">
            <a:normAutofit/>
          </a:bodyPr>
          <a:lstStyle>
            <a:lvl1pPr marL="0" indent="0" algn="ctr">
              <a:buNone/>
              <a:defRPr sz="1100" baseline="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en-US" dirty="0"/>
              <a:t>Name, Position | Date</a:t>
            </a:r>
          </a:p>
        </p:txBody>
      </p:sp>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540659" y="339438"/>
            <a:ext cx="2062682" cy="2156112"/>
          </a:xfrm>
          <a:prstGeom prst="rect">
            <a:avLst/>
          </a:prstGeom>
        </p:spPr>
      </p:pic>
    </p:spTree>
    <p:extLst>
      <p:ext uri="{BB962C8B-B14F-4D97-AF65-F5344CB8AC3E}">
        <p14:creationId xmlns:p14="http://schemas.microsoft.com/office/powerpoint/2010/main" val="33574236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Footer Placeholder 2"/>
          <p:cNvSpPr>
            <a:spLocks noGrp="1"/>
          </p:cNvSpPr>
          <p:nvPr>
            <p:ph type="ftr" sz="quarter" idx="10"/>
          </p:nvPr>
        </p:nvSpPr>
        <p:spPr/>
        <p:txBody>
          <a:bodyPr/>
          <a:lstStyle/>
          <a:p>
            <a:endParaRPr lang="en-US" dirty="0"/>
          </a:p>
        </p:txBody>
      </p:sp>
      <p:sp>
        <p:nvSpPr>
          <p:cNvPr id="4" name="Slide Number Placeholder 3"/>
          <p:cNvSpPr>
            <a:spLocks noGrp="1"/>
          </p:cNvSpPr>
          <p:nvPr>
            <p:ph type="sldNum" sz="quarter" idx="11"/>
          </p:nvPr>
        </p:nvSpPr>
        <p:spPr/>
        <p:txBody>
          <a:bodyPr/>
          <a:lstStyle/>
          <a:p>
            <a:fld id="{5C76A076-0EB6-4ACF-BC93-AE169B35ECF5}" type="slidenum">
              <a:rPr lang="en-US" smtClean="0"/>
              <a:pPr/>
              <a:t>‹#›</a:t>
            </a:fld>
            <a:endParaRPr lang="en-US" dirty="0"/>
          </a:p>
        </p:txBody>
      </p:sp>
    </p:spTree>
    <p:extLst>
      <p:ext uri="{BB962C8B-B14F-4D97-AF65-F5344CB8AC3E}">
        <p14:creationId xmlns:p14="http://schemas.microsoft.com/office/powerpoint/2010/main" val="1476915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 Photo">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4572000" y="0"/>
            <a:ext cx="4572000" cy="5143500"/>
          </a:xfrm>
        </p:spPr>
        <p:txBody>
          <a:bodyPr/>
          <a:lstStyle>
            <a:lvl1pPr marL="0" indent="0">
              <a:buNone/>
              <a:defRPr/>
            </a:lvl1pPr>
          </a:lstStyle>
          <a:p>
            <a:r>
              <a:rPr lang="en-US" dirty="0"/>
              <a:t>Click icon to add picture</a:t>
            </a:r>
          </a:p>
        </p:txBody>
      </p:sp>
      <p:sp>
        <p:nvSpPr>
          <p:cNvPr id="10" name="Title 9"/>
          <p:cNvSpPr>
            <a:spLocks noGrp="1"/>
          </p:cNvSpPr>
          <p:nvPr>
            <p:ph type="title"/>
          </p:nvPr>
        </p:nvSpPr>
        <p:spPr>
          <a:xfrm>
            <a:off x="381000" y="1657351"/>
            <a:ext cx="3962400" cy="1676400"/>
          </a:xfrm>
        </p:spPr>
        <p:txBody>
          <a:bodyPr>
            <a:noAutofit/>
          </a:bodyPr>
          <a:lstStyle>
            <a:lvl1pPr marL="0" indent="0" algn="l">
              <a:defRPr sz="3600">
                <a:effectLst/>
                <a:latin typeface="PermianSlabSerifTypeface" pitchFamily="50" charset="0"/>
              </a:defRPr>
            </a:lvl1pPr>
          </a:lstStyle>
          <a:p>
            <a:r>
              <a:rPr lang="en-US"/>
              <a:t>Click to edit Master title style</a:t>
            </a:r>
            <a:endParaRPr lang="en-US" dirty="0"/>
          </a:p>
        </p:txBody>
      </p:sp>
      <p:sp>
        <p:nvSpPr>
          <p:cNvPr id="12" name="Text Placeholder 11"/>
          <p:cNvSpPr>
            <a:spLocks noGrp="1"/>
          </p:cNvSpPr>
          <p:nvPr>
            <p:ph type="body" sz="quarter" idx="11" hasCustomPrompt="1"/>
          </p:nvPr>
        </p:nvSpPr>
        <p:spPr>
          <a:xfrm>
            <a:off x="381000" y="4171950"/>
            <a:ext cx="4038600" cy="838200"/>
          </a:xfrm>
        </p:spPr>
        <p:txBody>
          <a:bodyPr anchor="b">
            <a:normAutofit/>
          </a:bodyPr>
          <a:lstStyle>
            <a:lvl1pPr marL="0" indent="0">
              <a:buNone/>
              <a:defRPr sz="11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en-US" dirty="0"/>
              <a:t>Name, Position</a:t>
            </a:r>
          </a:p>
          <a:p>
            <a:pPr lvl="0"/>
            <a:r>
              <a:rPr lang="en-US" dirty="0"/>
              <a:t>Date</a:t>
            </a:r>
          </a:p>
        </p:txBody>
      </p:sp>
      <p:sp>
        <p:nvSpPr>
          <p:cNvPr id="14" name="Text Placeholder 13"/>
          <p:cNvSpPr>
            <a:spLocks noGrp="1"/>
          </p:cNvSpPr>
          <p:nvPr>
            <p:ph type="body" sz="quarter" idx="12" hasCustomPrompt="1"/>
          </p:nvPr>
        </p:nvSpPr>
        <p:spPr>
          <a:xfrm>
            <a:off x="381000" y="3333751"/>
            <a:ext cx="3962400" cy="609600"/>
          </a:xfrm>
        </p:spPr>
        <p:txBody>
          <a:bodyPr>
            <a:normAutofit/>
          </a:bodyPr>
          <a:lstStyle>
            <a:lvl1pPr marL="0" indent="0">
              <a:buNone/>
              <a:defRPr sz="2800">
                <a:solidFill>
                  <a:schemeClr val="accent5"/>
                </a:solidFill>
                <a:latin typeface="PermianSlabSerifTypeface" pitchFamily="50" charset="0"/>
              </a:defRPr>
            </a:lvl1pPr>
          </a:lstStyle>
          <a:p>
            <a:pPr lvl="0"/>
            <a:r>
              <a:rPr lang="en-US" dirty="0"/>
              <a:t>Sub-Title</a:t>
            </a:r>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5229" y="133350"/>
            <a:ext cx="1355541" cy="1416942"/>
          </a:xfrm>
          <a:prstGeom prst="rect">
            <a:avLst/>
          </a:prstGeom>
        </p:spPr>
      </p:pic>
    </p:spTree>
    <p:extLst>
      <p:ext uri="{BB962C8B-B14F-4D97-AF65-F5344CB8AC3E}">
        <p14:creationId xmlns:p14="http://schemas.microsoft.com/office/powerpoint/2010/main" val="22559767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ub-Title">
    <p:spTree>
      <p:nvGrpSpPr>
        <p:cNvPr id="1" name=""/>
        <p:cNvGrpSpPr/>
        <p:nvPr/>
      </p:nvGrpSpPr>
      <p:grpSpPr>
        <a:xfrm>
          <a:off x="0" y="0"/>
          <a:ext cx="0" cy="0"/>
          <a:chOff x="0" y="0"/>
          <a:chExt cx="0" cy="0"/>
        </a:xfrm>
      </p:grpSpPr>
      <p:sp>
        <p:nvSpPr>
          <p:cNvPr id="4" name="Rectangle 3"/>
          <p:cNvSpPr/>
          <p:nvPr userDrawn="1"/>
        </p:nvSpPr>
        <p:spPr>
          <a:xfrm>
            <a:off x="2590800" y="2906078"/>
            <a:ext cx="6553200" cy="168021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2667000" y="2906078"/>
            <a:ext cx="6324600" cy="1680210"/>
          </a:xfrm>
        </p:spPr>
        <p:txBody>
          <a:bodyPr/>
          <a:lstStyle>
            <a:lvl1pPr algn="r">
              <a:defRPr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dirty="0"/>
              <a:t>Click to edit Master title style</a:t>
            </a:r>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32966" y="2905125"/>
            <a:ext cx="1608314" cy="1681163"/>
          </a:xfrm>
          <a:prstGeom prst="rect">
            <a:avLst/>
          </a:prstGeom>
        </p:spPr>
      </p:pic>
    </p:spTree>
    <p:extLst>
      <p:ext uri="{BB962C8B-B14F-4D97-AF65-F5344CB8AC3E}">
        <p14:creationId xmlns:p14="http://schemas.microsoft.com/office/powerpoint/2010/main" val="2854890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ody - TN Mark">
    <p:spTree>
      <p:nvGrpSpPr>
        <p:cNvPr id="1" name=""/>
        <p:cNvGrpSpPr/>
        <p:nvPr/>
      </p:nvGrpSpPr>
      <p:grpSpPr>
        <a:xfrm>
          <a:off x="0" y="0"/>
          <a:ext cx="0" cy="0"/>
          <a:chOff x="0" y="0"/>
          <a:chExt cx="0" cy="0"/>
        </a:xfrm>
      </p:grpSpPr>
      <p:sp>
        <p:nvSpPr>
          <p:cNvPr id="7" name="Rectangle 6"/>
          <p:cNvSpPr/>
          <p:nvPr userDrawn="1"/>
        </p:nvSpPr>
        <p:spPr>
          <a:xfrm>
            <a:off x="0" y="133351"/>
            <a:ext cx="9144000" cy="60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52400" y="133352"/>
            <a:ext cx="8839200" cy="619125"/>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152400" y="857250"/>
            <a:ext cx="8839200" cy="4171950"/>
          </a:xfrm>
        </p:spPr>
        <p:txBody>
          <a:bodyPr>
            <a:normAutofit/>
          </a:bodyPr>
          <a:lstStyle>
            <a:lvl1pPr>
              <a:buClr>
                <a:schemeClr val="bg2"/>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bg2"/>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bg2"/>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bg2"/>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bg2"/>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467549" y="4440182"/>
            <a:ext cx="564921" cy="590509"/>
          </a:xfrm>
          <a:prstGeom prst="rect">
            <a:avLst/>
          </a:prstGeom>
        </p:spPr>
      </p:pic>
    </p:spTree>
    <p:extLst>
      <p:ext uri="{BB962C8B-B14F-4D97-AF65-F5344CB8AC3E}">
        <p14:creationId xmlns:p14="http://schemas.microsoft.com/office/powerpoint/2010/main" val="1802857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Body">
    <p:spTree>
      <p:nvGrpSpPr>
        <p:cNvPr id="1" name=""/>
        <p:cNvGrpSpPr/>
        <p:nvPr/>
      </p:nvGrpSpPr>
      <p:grpSpPr>
        <a:xfrm>
          <a:off x="0" y="0"/>
          <a:ext cx="0" cy="0"/>
          <a:chOff x="0" y="0"/>
          <a:chExt cx="0" cy="0"/>
        </a:xfrm>
      </p:grpSpPr>
      <p:sp>
        <p:nvSpPr>
          <p:cNvPr id="7" name="Rectangle 6"/>
          <p:cNvSpPr/>
          <p:nvPr userDrawn="1"/>
        </p:nvSpPr>
        <p:spPr>
          <a:xfrm>
            <a:off x="0" y="133351"/>
            <a:ext cx="9144000" cy="60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52400" y="133352"/>
            <a:ext cx="8839200" cy="619125"/>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152400" y="857250"/>
            <a:ext cx="8839200" cy="3756950"/>
          </a:xfrm>
        </p:spPr>
        <p:txBody>
          <a:bodyPr>
            <a:normAutofit/>
          </a:bodyPr>
          <a:lstStyle>
            <a:lvl1pPr>
              <a:buClr>
                <a:schemeClr val="bg2"/>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bg2"/>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bg2"/>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bg2"/>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bg2"/>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Rectangle 9"/>
          <p:cNvSpPr/>
          <p:nvPr userDrawn="1"/>
        </p:nvSpPr>
        <p:spPr>
          <a:xfrm>
            <a:off x="0" y="4614200"/>
            <a:ext cx="9144000" cy="52930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ooter Placeholder 4"/>
          <p:cNvSpPr>
            <a:spLocks noGrp="1"/>
          </p:cNvSpPr>
          <p:nvPr>
            <p:ph type="ftr" sz="quarter" idx="11"/>
          </p:nvPr>
        </p:nvSpPr>
        <p:spPr>
          <a:xfrm>
            <a:off x="3124200" y="4812507"/>
            <a:ext cx="2895600" cy="273844"/>
          </a:xfrm>
        </p:spPr>
        <p:txBody>
          <a:bodyPr anchor="b"/>
          <a:lstStyle>
            <a:lvl1pP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6" name="Slide Number Placeholder 5"/>
          <p:cNvSpPr>
            <a:spLocks noGrp="1"/>
          </p:cNvSpPr>
          <p:nvPr>
            <p:ph type="sldNum" sz="quarter" idx="12"/>
          </p:nvPr>
        </p:nvSpPr>
        <p:spPr>
          <a:xfrm>
            <a:off x="6934200" y="4812507"/>
            <a:ext cx="2133600" cy="273844"/>
          </a:xfrm>
          <a:prstGeom prst="rect">
            <a:avLst/>
          </a:prstGeom>
        </p:spPr>
        <p:txBody>
          <a:bodyPr anchor="b"/>
          <a:lstStyle>
            <a:lvl1pPr>
              <a:defRPr sz="10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069" y="4637480"/>
            <a:ext cx="466876" cy="488024"/>
          </a:xfrm>
          <a:prstGeom prst="rect">
            <a:avLst/>
          </a:prstGeom>
        </p:spPr>
      </p:pic>
    </p:spTree>
    <p:extLst>
      <p:ext uri="{BB962C8B-B14F-4D97-AF65-F5344CB8AC3E}">
        <p14:creationId xmlns:p14="http://schemas.microsoft.com/office/powerpoint/2010/main" val="783884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Body - Red">
    <p:spTree>
      <p:nvGrpSpPr>
        <p:cNvPr id="1" name=""/>
        <p:cNvGrpSpPr/>
        <p:nvPr/>
      </p:nvGrpSpPr>
      <p:grpSpPr>
        <a:xfrm>
          <a:off x="0" y="0"/>
          <a:ext cx="0" cy="0"/>
          <a:chOff x="0" y="0"/>
          <a:chExt cx="0" cy="0"/>
        </a:xfrm>
      </p:grpSpPr>
      <p:sp>
        <p:nvSpPr>
          <p:cNvPr id="7" name="Rectangle 6"/>
          <p:cNvSpPr/>
          <p:nvPr userDrawn="1"/>
        </p:nvSpPr>
        <p:spPr>
          <a:xfrm>
            <a:off x="0" y="133351"/>
            <a:ext cx="9144000" cy="60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52400" y="133352"/>
            <a:ext cx="8839200" cy="619125"/>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152400" y="872202"/>
            <a:ext cx="8839200" cy="3756949"/>
          </a:xfrm>
        </p:spPr>
        <p:txBody>
          <a:bodyPr>
            <a:normAutofit/>
          </a:bodyPr>
          <a:lstStyle>
            <a:lvl1pPr>
              <a:buClr>
                <a:srgbClr val="FF0F00"/>
              </a:buClr>
              <a:defRPr sz="2400">
                <a:latin typeface="Open Sans" panose="020B0606030504020204" pitchFamily="34" charset="0"/>
                <a:ea typeface="Open Sans" panose="020B0606030504020204" pitchFamily="34" charset="0"/>
                <a:cs typeface="Open Sans" panose="020B0606030504020204" pitchFamily="34" charset="0"/>
              </a:defRPr>
            </a:lvl1pPr>
            <a:lvl2pPr>
              <a:buClr>
                <a:srgbClr val="FF0F00"/>
              </a:buClr>
              <a:defRPr sz="2000">
                <a:latin typeface="Open Sans" panose="020B0606030504020204" pitchFamily="34" charset="0"/>
                <a:ea typeface="Open Sans" panose="020B0606030504020204" pitchFamily="34" charset="0"/>
                <a:cs typeface="Open Sans" panose="020B0606030504020204" pitchFamily="34" charset="0"/>
              </a:defRPr>
            </a:lvl2pPr>
            <a:lvl3pPr>
              <a:buClr>
                <a:srgbClr val="FF0F00"/>
              </a:buClr>
              <a:defRPr sz="1800">
                <a:latin typeface="Open Sans" panose="020B0606030504020204" pitchFamily="34" charset="0"/>
                <a:ea typeface="Open Sans" panose="020B0606030504020204" pitchFamily="34" charset="0"/>
                <a:cs typeface="Open Sans" panose="020B0606030504020204" pitchFamily="34" charset="0"/>
              </a:defRPr>
            </a:lvl3pPr>
            <a:lvl4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4pPr>
            <a:lvl5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userDrawn="1"/>
        </p:nvSpPr>
        <p:spPr>
          <a:xfrm>
            <a:off x="0" y="742951"/>
            <a:ext cx="9144000" cy="66675"/>
          </a:xfrm>
          <a:prstGeom prst="rect">
            <a:avLst/>
          </a:prstGeom>
          <a:solidFill>
            <a:srgbClr val="FF0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userDrawn="1"/>
        </p:nvSpPr>
        <p:spPr>
          <a:xfrm>
            <a:off x="0" y="4614200"/>
            <a:ext cx="9144000" cy="52930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ooter Placeholder 4"/>
          <p:cNvSpPr>
            <a:spLocks noGrp="1"/>
          </p:cNvSpPr>
          <p:nvPr>
            <p:ph type="ftr" sz="quarter" idx="11"/>
          </p:nvPr>
        </p:nvSpPr>
        <p:spPr>
          <a:xfrm>
            <a:off x="3124200" y="4812507"/>
            <a:ext cx="2895600" cy="273844"/>
          </a:xfrm>
        </p:spPr>
        <p:txBody>
          <a:bodyPr anchor="b"/>
          <a:lstStyle>
            <a:lvl1pP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3" name="Slide Number Placeholder 5"/>
          <p:cNvSpPr>
            <a:spLocks noGrp="1"/>
          </p:cNvSpPr>
          <p:nvPr>
            <p:ph type="sldNum" sz="quarter" idx="12"/>
          </p:nvPr>
        </p:nvSpPr>
        <p:spPr>
          <a:xfrm>
            <a:off x="6934200" y="4812507"/>
            <a:ext cx="2133600" cy="273844"/>
          </a:xfrm>
          <a:prstGeom prst="rect">
            <a:avLst/>
          </a:prstGeom>
        </p:spPr>
        <p:txBody>
          <a:bodyPr anchor="b"/>
          <a:lstStyle>
            <a:lvl1pPr>
              <a:defRPr sz="10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15" name="Picture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069" y="4637480"/>
            <a:ext cx="466876" cy="488024"/>
          </a:xfrm>
          <a:prstGeom prst="rect">
            <a:avLst/>
          </a:prstGeom>
        </p:spPr>
      </p:pic>
    </p:spTree>
    <p:extLst>
      <p:ext uri="{BB962C8B-B14F-4D97-AF65-F5344CB8AC3E}">
        <p14:creationId xmlns:p14="http://schemas.microsoft.com/office/powerpoint/2010/main" val="27706561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ody - Orange">
    <p:spTree>
      <p:nvGrpSpPr>
        <p:cNvPr id="1" name=""/>
        <p:cNvGrpSpPr/>
        <p:nvPr/>
      </p:nvGrpSpPr>
      <p:grpSpPr>
        <a:xfrm>
          <a:off x="0" y="0"/>
          <a:ext cx="0" cy="0"/>
          <a:chOff x="0" y="0"/>
          <a:chExt cx="0" cy="0"/>
        </a:xfrm>
      </p:grpSpPr>
      <p:sp>
        <p:nvSpPr>
          <p:cNvPr id="12" name="Rectangle 11"/>
          <p:cNvSpPr/>
          <p:nvPr userDrawn="1"/>
        </p:nvSpPr>
        <p:spPr>
          <a:xfrm>
            <a:off x="0" y="133351"/>
            <a:ext cx="9144000" cy="60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itle 1"/>
          <p:cNvSpPr>
            <a:spLocks noGrp="1"/>
          </p:cNvSpPr>
          <p:nvPr>
            <p:ph type="title"/>
          </p:nvPr>
        </p:nvSpPr>
        <p:spPr>
          <a:xfrm>
            <a:off x="152400" y="133352"/>
            <a:ext cx="8839200" cy="619125"/>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14" name="Content Placeholder 2"/>
          <p:cNvSpPr>
            <a:spLocks noGrp="1"/>
          </p:cNvSpPr>
          <p:nvPr>
            <p:ph idx="1"/>
          </p:nvPr>
        </p:nvSpPr>
        <p:spPr>
          <a:xfrm>
            <a:off x="152400" y="895350"/>
            <a:ext cx="8839200" cy="3718849"/>
          </a:xfrm>
        </p:spPr>
        <p:txBody>
          <a:bodyPr>
            <a:normAutofit/>
          </a:bodyPr>
          <a:lstStyle>
            <a:lvl1pPr>
              <a:buClr>
                <a:schemeClr val="accent3"/>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3"/>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3"/>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3"/>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3"/>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Rectangle 16"/>
          <p:cNvSpPr/>
          <p:nvPr userDrawn="1"/>
        </p:nvSpPr>
        <p:spPr>
          <a:xfrm>
            <a:off x="0" y="742951"/>
            <a:ext cx="9144000" cy="6667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userDrawn="1"/>
        </p:nvSpPr>
        <p:spPr>
          <a:xfrm>
            <a:off x="0" y="4614199"/>
            <a:ext cx="9144000" cy="52930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ooter Placeholder 4"/>
          <p:cNvSpPr>
            <a:spLocks noGrp="1"/>
          </p:cNvSpPr>
          <p:nvPr>
            <p:ph type="ftr" sz="quarter" idx="11"/>
          </p:nvPr>
        </p:nvSpPr>
        <p:spPr>
          <a:xfrm>
            <a:off x="3124200" y="4812507"/>
            <a:ext cx="2895600" cy="273844"/>
          </a:xfrm>
        </p:spPr>
        <p:txBody>
          <a:bodyPr anchor="b"/>
          <a:lstStyle>
            <a:lvl1pP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6" name="Slide Number Placeholder 5"/>
          <p:cNvSpPr>
            <a:spLocks noGrp="1"/>
          </p:cNvSpPr>
          <p:nvPr>
            <p:ph type="sldNum" sz="quarter" idx="12"/>
          </p:nvPr>
        </p:nvSpPr>
        <p:spPr>
          <a:xfrm>
            <a:off x="6934200" y="4812507"/>
            <a:ext cx="2133600" cy="273844"/>
          </a:xfrm>
          <a:prstGeom prst="rect">
            <a:avLst/>
          </a:prstGeom>
        </p:spPr>
        <p:txBody>
          <a:bodyPr anchor="b"/>
          <a:lstStyle>
            <a:lvl1pPr>
              <a:defRPr sz="10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069" y="4637480"/>
            <a:ext cx="466876" cy="488024"/>
          </a:xfrm>
          <a:prstGeom prst="rect">
            <a:avLst/>
          </a:prstGeom>
        </p:spPr>
      </p:pic>
    </p:spTree>
    <p:extLst>
      <p:ext uri="{BB962C8B-B14F-4D97-AF65-F5344CB8AC3E}">
        <p14:creationId xmlns:p14="http://schemas.microsoft.com/office/powerpoint/2010/main" val="2563395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Body - Blue">
    <p:spTree>
      <p:nvGrpSpPr>
        <p:cNvPr id="1" name=""/>
        <p:cNvGrpSpPr/>
        <p:nvPr/>
      </p:nvGrpSpPr>
      <p:grpSpPr>
        <a:xfrm>
          <a:off x="0" y="0"/>
          <a:ext cx="0" cy="0"/>
          <a:chOff x="0" y="0"/>
          <a:chExt cx="0" cy="0"/>
        </a:xfrm>
      </p:grpSpPr>
      <p:sp>
        <p:nvSpPr>
          <p:cNvPr id="7" name="Rectangle 6"/>
          <p:cNvSpPr/>
          <p:nvPr userDrawn="1"/>
        </p:nvSpPr>
        <p:spPr>
          <a:xfrm>
            <a:off x="0" y="133351"/>
            <a:ext cx="9144000" cy="60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52400" y="133352"/>
            <a:ext cx="8839200" cy="619125"/>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152400" y="895350"/>
            <a:ext cx="8839200" cy="3718849"/>
          </a:xfrm>
        </p:spPr>
        <p:txBody>
          <a:bodyPr>
            <a:normAutofit/>
          </a:bodyPr>
          <a:lstStyle>
            <a:lvl1pPr>
              <a:buClr>
                <a:schemeClr val="accent1"/>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1"/>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1"/>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1"/>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1"/>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userDrawn="1"/>
        </p:nvSpPr>
        <p:spPr>
          <a:xfrm>
            <a:off x="0" y="742951"/>
            <a:ext cx="9144000" cy="66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userDrawn="1"/>
        </p:nvSpPr>
        <p:spPr>
          <a:xfrm>
            <a:off x="0" y="4614200"/>
            <a:ext cx="9144000" cy="52930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ooter Placeholder 4"/>
          <p:cNvSpPr>
            <a:spLocks noGrp="1"/>
          </p:cNvSpPr>
          <p:nvPr>
            <p:ph type="ftr" sz="quarter" idx="11"/>
          </p:nvPr>
        </p:nvSpPr>
        <p:spPr>
          <a:xfrm>
            <a:off x="3124200" y="4812507"/>
            <a:ext cx="2895600" cy="273844"/>
          </a:xfrm>
        </p:spPr>
        <p:txBody>
          <a:bodyPr anchor="b"/>
          <a:lstStyle>
            <a:lvl1pP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3" name="Slide Number Placeholder 5"/>
          <p:cNvSpPr>
            <a:spLocks noGrp="1"/>
          </p:cNvSpPr>
          <p:nvPr>
            <p:ph type="sldNum" sz="quarter" idx="12"/>
          </p:nvPr>
        </p:nvSpPr>
        <p:spPr>
          <a:xfrm>
            <a:off x="6934200" y="4812507"/>
            <a:ext cx="2133600" cy="273844"/>
          </a:xfrm>
          <a:prstGeom prst="rect">
            <a:avLst/>
          </a:prstGeom>
        </p:spPr>
        <p:txBody>
          <a:bodyPr anchor="b"/>
          <a:lstStyle>
            <a:lvl1pPr>
              <a:defRPr sz="10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069" y="4637480"/>
            <a:ext cx="466876" cy="488024"/>
          </a:xfrm>
          <a:prstGeom prst="rect">
            <a:avLst/>
          </a:prstGeom>
        </p:spPr>
      </p:pic>
    </p:spTree>
    <p:extLst>
      <p:ext uri="{BB962C8B-B14F-4D97-AF65-F5344CB8AC3E}">
        <p14:creationId xmlns:p14="http://schemas.microsoft.com/office/powerpoint/2010/main" val="2335100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Body - YellowGreen">
    <p:spTree>
      <p:nvGrpSpPr>
        <p:cNvPr id="1" name=""/>
        <p:cNvGrpSpPr/>
        <p:nvPr/>
      </p:nvGrpSpPr>
      <p:grpSpPr>
        <a:xfrm>
          <a:off x="0" y="0"/>
          <a:ext cx="0" cy="0"/>
          <a:chOff x="0" y="0"/>
          <a:chExt cx="0" cy="0"/>
        </a:xfrm>
      </p:grpSpPr>
      <p:sp>
        <p:nvSpPr>
          <p:cNvPr id="7" name="Rectangle 6"/>
          <p:cNvSpPr/>
          <p:nvPr userDrawn="1"/>
        </p:nvSpPr>
        <p:spPr>
          <a:xfrm>
            <a:off x="0" y="133351"/>
            <a:ext cx="9144000" cy="60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52400" y="133352"/>
            <a:ext cx="8839200" cy="619125"/>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152400" y="895350"/>
            <a:ext cx="8839200" cy="3718849"/>
          </a:xfrm>
        </p:spPr>
        <p:txBody>
          <a:bodyPr>
            <a:normAutofit/>
          </a:bodyPr>
          <a:lstStyle>
            <a:lvl1pPr>
              <a:buClr>
                <a:schemeClr val="accent2"/>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2"/>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2"/>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2"/>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2"/>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userDrawn="1"/>
        </p:nvSpPr>
        <p:spPr>
          <a:xfrm>
            <a:off x="0" y="742951"/>
            <a:ext cx="9144000" cy="666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userDrawn="1"/>
        </p:nvSpPr>
        <p:spPr>
          <a:xfrm>
            <a:off x="0" y="4614200"/>
            <a:ext cx="9144000" cy="52930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ooter Placeholder 4"/>
          <p:cNvSpPr>
            <a:spLocks noGrp="1"/>
          </p:cNvSpPr>
          <p:nvPr>
            <p:ph type="ftr" sz="quarter" idx="11"/>
          </p:nvPr>
        </p:nvSpPr>
        <p:spPr>
          <a:xfrm>
            <a:off x="3124200" y="4812507"/>
            <a:ext cx="2895600" cy="273844"/>
          </a:xfrm>
        </p:spPr>
        <p:txBody>
          <a:bodyPr anchor="b"/>
          <a:lstStyle>
            <a:lvl1pP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3" name="Slide Number Placeholder 5"/>
          <p:cNvSpPr>
            <a:spLocks noGrp="1"/>
          </p:cNvSpPr>
          <p:nvPr>
            <p:ph type="sldNum" sz="quarter" idx="12"/>
          </p:nvPr>
        </p:nvSpPr>
        <p:spPr>
          <a:xfrm>
            <a:off x="6934200" y="4812507"/>
            <a:ext cx="2133600" cy="273844"/>
          </a:xfrm>
          <a:prstGeom prst="rect">
            <a:avLst/>
          </a:prstGeom>
        </p:spPr>
        <p:txBody>
          <a:bodyPr anchor="b"/>
          <a:lstStyle>
            <a:lvl1pPr>
              <a:defRPr sz="10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069" y="4637480"/>
            <a:ext cx="466876" cy="488024"/>
          </a:xfrm>
          <a:prstGeom prst="rect">
            <a:avLst/>
          </a:prstGeom>
        </p:spPr>
      </p:pic>
    </p:spTree>
    <p:extLst>
      <p:ext uri="{BB962C8B-B14F-4D97-AF65-F5344CB8AC3E}">
        <p14:creationId xmlns:p14="http://schemas.microsoft.com/office/powerpoint/2010/main" val="28832673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Body - Gray">
    <p:spTree>
      <p:nvGrpSpPr>
        <p:cNvPr id="1" name=""/>
        <p:cNvGrpSpPr/>
        <p:nvPr/>
      </p:nvGrpSpPr>
      <p:grpSpPr>
        <a:xfrm>
          <a:off x="0" y="0"/>
          <a:ext cx="0" cy="0"/>
          <a:chOff x="0" y="0"/>
          <a:chExt cx="0" cy="0"/>
        </a:xfrm>
      </p:grpSpPr>
      <p:sp>
        <p:nvSpPr>
          <p:cNvPr id="7" name="Rectangle 6"/>
          <p:cNvSpPr/>
          <p:nvPr userDrawn="1"/>
        </p:nvSpPr>
        <p:spPr>
          <a:xfrm>
            <a:off x="0" y="133351"/>
            <a:ext cx="9144000" cy="60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52400" y="133352"/>
            <a:ext cx="8839200" cy="619125"/>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152400" y="895350"/>
            <a:ext cx="8839200" cy="3718849"/>
          </a:xfrm>
        </p:spPr>
        <p:txBody>
          <a:bodyPr>
            <a:normAutofit/>
          </a:bodyPr>
          <a:lstStyle>
            <a:lvl1pPr>
              <a:buClr>
                <a:schemeClr val="accent5">
                  <a:lumMod val="75000"/>
                </a:schemeClr>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5">
                  <a:lumMod val="75000"/>
                </a:schemeClr>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5">
                  <a:lumMod val="75000"/>
                </a:schemeClr>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5">
                  <a:lumMod val="75000"/>
                </a:schemeClr>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5">
                  <a:lumMod val="75000"/>
                </a:schemeClr>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userDrawn="1"/>
        </p:nvSpPr>
        <p:spPr>
          <a:xfrm>
            <a:off x="0" y="742951"/>
            <a:ext cx="9144000" cy="6667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userDrawn="1"/>
        </p:nvSpPr>
        <p:spPr>
          <a:xfrm>
            <a:off x="0" y="4614200"/>
            <a:ext cx="9144000" cy="52930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ooter Placeholder 4"/>
          <p:cNvSpPr>
            <a:spLocks noGrp="1"/>
          </p:cNvSpPr>
          <p:nvPr>
            <p:ph type="ftr" sz="quarter" idx="11"/>
          </p:nvPr>
        </p:nvSpPr>
        <p:spPr>
          <a:xfrm>
            <a:off x="3124200" y="4812507"/>
            <a:ext cx="2895600" cy="273844"/>
          </a:xfrm>
        </p:spPr>
        <p:txBody>
          <a:bodyPr anchor="b"/>
          <a:lstStyle>
            <a:lvl1pP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3" name="Slide Number Placeholder 5"/>
          <p:cNvSpPr>
            <a:spLocks noGrp="1"/>
          </p:cNvSpPr>
          <p:nvPr>
            <p:ph type="sldNum" sz="quarter" idx="12"/>
          </p:nvPr>
        </p:nvSpPr>
        <p:spPr>
          <a:xfrm>
            <a:off x="6934200" y="4812507"/>
            <a:ext cx="2133600" cy="273844"/>
          </a:xfrm>
          <a:prstGeom prst="rect">
            <a:avLst/>
          </a:prstGeom>
        </p:spPr>
        <p:txBody>
          <a:bodyPr anchor="b"/>
          <a:lstStyle>
            <a:lvl1pPr>
              <a:defRPr sz="10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069" y="4637480"/>
            <a:ext cx="466876" cy="488024"/>
          </a:xfrm>
          <a:prstGeom prst="rect">
            <a:avLst/>
          </a:prstGeom>
        </p:spPr>
      </p:pic>
    </p:spTree>
    <p:extLst>
      <p:ext uri="{BB962C8B-B14F-4D97-AF65-F5344CB8AC3E}">
        <p14:creationId xmlns:p14="http://schemas.microsoft.com/office/powerpoint/2010/main" val="14870148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Body - Tan">
    <p:spTree>
      <p:nvGrpSpPr>
        <p:cNvPr id="1" name=""/>
        <p:cNvGrpSpPr/>
        <p:nvPr/>
      </p:nvGrpSpPr>
      <p:grpSpPr>
        <a:xfrm>
          <a:off x="0" y="0"/>
          <a:ext cx="0" cy="0"/>
          <a:chOff x="0" y="0"/>
          <a:chExt cx="0" cy="0"/>
        </a:xfrm>
      </p:grpSpPr>
      <p:sp>
        <p:nvSpPr>
          <p:cNvPr id="7" name="Rectangle 6"/>
          <p:cNvSpPr/>
          <p:nvPr userDrawn="1"/>
        </p:nvSpPr>
        <p:spPr>
          <a:xfrm>
            <a:off x="0" y="133351"/>
            <a:ext cx="9144000" cy="60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52400" y="133352"/>
            <a:ext cx="8839200" cy="619125"/>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152400" y="895350"/>
            <a:ext cx="8839200" cy="3718849"/>
          </a:xfrm>
        </p:spPr>
        <p:txBody>
          <a:bodyPr>
            <a:normAutofit/>
          </a:bodyPr>
          <a:lstStyle>
            <a:lvl1pPr>
              <a:buClr>
                <a:schemeClr val="accent6"/>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6"/>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6"/>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6"/>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6"/>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userDrawn="1"/>
        </p:nvSpPr>
        <p:spPr>
          <a:xfrm>
            <a:off x="0" y="742951"/>
            <a:ext cx="9144000" cy="6667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userDrawn="1"/>
        </p:nvSpPr>
        <p:spPr>
          <a:xfrm>
            <a:off x="0" y="4614200"/>
            <a:ext cx="9144000" cy="52930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ooter Placeholder 4"/>
          <p:cNvSpPr>
            <a:spLocks noGrp="1"/>
          </p:cNvSpPr>
          <p:nvPr>
            <p:ph type="ftr" sz="quarter" idx="11"/>
          </p:nvPr>
        </p:nvSpPr>
        <p:spPr>
          <a:xfrm>
            <a:off x="3124200" y="4812507"/>
            <a:ext cx="2895600" cy="273844"/>
          </a:xfrm>
        </p:spPr>
        <p:txBody>
          <a:bodyPr anchor="b"/>
          <a:lstStyle>
            <a:lvl1pP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3" name="Slide Number Placeholder 5"/>
          <p:cNvSpPr>
            <a:spLocks noGrp="1"/>
          </p:cNvSpPr>
          <p:nvPr>
            <p:ph type="sldNum" sz="quarter" idx="12"/>
          </p:nvPr>
        </p:nvSpPr>
        <p:spPr>
          <a:xfrm>
            <a:off x="6934200" y="4812507"/>
            <a:ext cx="2133600" cy="273844"/>
          </a:xfrm>
          <a:prstGeom prst="rect">
            <a:avLst/>
          </a:prstGeom>
        </p:spPr>
        <p:txBody>
          <a:bodyPr anchor="b"/>
          <a:lstStyle>
            <a:lvl1pPr>
              <a:defRPr sz="10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069" y="4637480"/>
            <a:ext cx="466876" cy="488024"/>
          </a:xfrm>
          <a:prstGeom prst="rect">
            <a:avLst/>
          </a:prstGeom>
        </p:spPr>
      </p:pic>
    </p:spTree>
    <p:extLst>
      <p:ext uri="{BB962C8B-B14F-4D97-AF65-F5344CB8AC3E}">
        <p14:creationId xmlns:p14="http://schemas.microsoft.com/office/powerpoint/2010/main" val="24481855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ouble-Column Body">
    <p:spTree>
      <p:nvGrpSpPr>
        <p:cNvPr id="1" name=""/>
        <p:cNvGrpSpPr/>
        <p:nvPr/>
      </p:nvGrpSpPr>
      <p:grpSpPr>
        <a:xfrm>
          <a:off x="0" y="0"/>
          <a:ext cx="0" cy="0"/>
          <a:chOff x="0" y="0"/>
          <a:chExt cx="0" cy="0"/>
        </a:xfrm>
      </p:grpSpPr>
      <p:sp>
        <p:nvSpPr>
          <p:cNvPr id="7" name="Rectangle 6"/>
          <p:cNvSpPr/>
          <p:nvPr userDrawn="1"/>
        </p:nvSpPr>
        <p:spPr>
          <a:xfrm>
            <a:off x="0" y="133351"/>
            <a:ext cx="9144000" cy="60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52400" y="133352"/>
            <a:ext cx="8839200" cy="619125"/>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152400" y="873922"/>
            <a:ext cx="4343400" cy="3718847"/>
          </a:xfrm>
        </p:spPr>
        <p:txBody>
          <a:bodyPr>
            <a:normAutofit/>
          </a:bodyPr>
          <a:lstStyle>
            <a:lvl1pPr>
              <a:buClr>
                <a:srgbClr val="FF0F00"/>
              </a:buClr>
              <a:defRPr sz="2400">
                <a:latin typeface="Open Sans" panose="020B0606030504020204" pitchFamily="34" charset="0"/>
                <a:ea typeface="Open Sans" panose="020B0606030504020204" pitchFamily="34" charset="0"/>
                <a:cs typeface="Open Sans" panose="020B0606030504020204" pitchFamily="34" charset="0"/>
              </a:defRPr>
            </a:lvl1pPr>
            <a:lvl2pPr>
              <a:buClr>
                <a:srgbClr val="FF0F00"/>
              </a:buClr>
              <a:defRPr sz="2000">
                <a:latin typeface="Open Sans" panose="020B0606030504020204" pitchFamily="34" charset="0"/>
                <a:ea typeface="Open Sans" panose="020B0606030504020204" pitchFamily="34" charset="0"/>
                <a:cs typeface="Open Sans" panose="020B0606030504020204" pitchFamily="34" charset="0"/>
              </a:defRPr>
            </a:lvl2pPr>
            <a:lvl3pPr>
              <a:buClr>
                <a:srgbClr val="FF0F00"/>
              </a:buClr>
              <a:defRPr sz="1800">
                <a:latin typeface="Open Sans" panose="020B0606030504020204" pitchFamily="34" charset="0"/>
                <a:ea typeface="Open Sans" panose="020B0606030504020204" pitchFamily="34" charset="0"/>
                <a:cs typeface="Open Sans" panose="020B0606030504020204" pitchFamily="34" charset="0"/>
              </a:defRPr>
            </a:lvl3pPr>
            <a:lvl4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4pPr>
            <a:lvl5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Rectangle 10"/>
          <p:cNvSpPr/>
          <p:nvPr userDrawn="1"/>
        </p:nvSpPr>
        <p:spPr>
          <a:xfrm>
            <a:off x="0" y="4614200"/>
            <a:ext cx="9144000" cy="52930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ntent Placeholder 2"/>
          <p:cNvSpPr>
            <a:spLocks noGrp="1"/>
          </p:cNvSpPr>
          <p:nvPr>
            <p:ph idx="13"/>
          </p:nvPr>
        </p:nvSpPr>
        <p:spPr>
          <a:xfrm>
            <a:off x="4572000" y="881065"/>
            <a:ext cx="4343400" cy="3718847"/>
          </a:xfrm>
        </p:spPr>
        <p:txBody>
          <a:bodyPr>
            <a:normAutofit/>
          </a:bodyPr>
          <a:lstStyle>
            <a:lvl1pPr>
              <a:buClr>
                <a:srgbClr val="FF0F00"/>
              </a:buClr>
              <a:defRPr sz="2400">
                <a:latin typeface="Open Sans" panose="020B0606030504020204" pitchFamily="34" charset="0"/>
                <a:ea typeface="Open Sans" panose="020B0606030504020204" pitchFamily="34" charset="0"/>
                <a:cs typeface="Open Sans" panose="020B0606030504020204" pitchFamily="34" charset="0"/>
              </a:defRPr>
            </a:lvl1pPr>
            <a:lvl2pPr>
              <a:buClr>
                <a:srgbClr val="FF0F00"/>
              </a:buClr>
              <a:defRPr sz="2000">
                <a:latin typeface="Open Sans" panose="020B0606030504020204" pitchFamily="34" charset="0"/>
                <a:ea typeface="Open Sans" panose="020B0606030504020204" pitchFamily="34" charset="0"/>
                <a:cs typeface="Open Sans" panose="020B0606030504020204" pitchFamily="34" charset="0"/>
              </a:defRPr>
            </a:lvl2pPr>
            <a:lvl3pPr>
              <a:buClr>
                <a:srgbClr val="FF0F00"/>
              </a:buClr>
              <a:defRPr sz="1800">
                <a:latin typeface="Open Sans" panose="020B0606030504020204" pitchFamily="34" charset="0"/>
                <a:ea typeface="Open Sans" panose="020B0606030504020204" pitchFamily="34" charset="0"/>
                <a:cs typeface="Open Sans" panose="020B0606030504020204" pitchFamily="34" charset="0"/>
              </a:defRPr>
            </a:lvl3pPr>
            <a:lvl4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4pPr>
            <a:lvl5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Footer Placeholder 4"/>
          <p:cNvSpPr>
            <a:spLocks noGrp="1"/>
          </p:cNvSpPr>
          <p:nvPr>
            <p:ph type="ftr" sz="quarter" idx="11"/>
          </p:nvPr>
        </p:nvSpPr>
        <p:spPr>
          <a:xfrm>
            <a:off x="3124200" y="4812507"/>
            <a:ext cx="2895600" cy="273844"/>
          </a:xfrm>
        </p:spPr>
        <p:txBody>
          <a:bodyPr anchor="b"/>
          <a:lstStyle>
            <a:lvl1pP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8" name="Slide Number Placeholder 5"/>
          <p:cNvSpPr>
            <a:spLocks noGrp="1"/>
          </p:cNvSpPr>
          <p:nvPr>
            <p:ph type="sldNum" sz="quarter" idx="12"/>
          </p:nvPr>
        </p:nvSpPr>
        <p:spPr>
          <a:xfrm>
            <a:off x="6934200" y="4812507"/>
            <a:ext cx="2133600" cy="273844"/>
          </a:xfrm>
          <a:prstGeom prst="rect">
            <a:avLst/>
          </a:prstGeom>
        </p:spPr>
        <p:txBody>
          <a:bodyPr anchor="b"/>
          <a:lstStyle>
            <a:lvl1pPr>
              <a:defRPr sz="10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069" y="4637480"/>
            <a:ext cx="466876" cy="488024"/>
          </a:xfrm>
          <a:prstGeom prst="rect">
            <a:avLst/>
          </a:prstGeom>
        </p:spPr>
      </p:pic>
    </p:spTree>
    <p:extLst>
      <p:ext uri="{BB962C8B-B14F-4D97-AF65-F5344CB8AC3E}">
        <p14:creationId xmlns:p14="http://schemas.microsoft.com/office/powerpoint/2010/main" val="27645693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44557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lank - Blue">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29934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 Orange">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29934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 YellowGreen">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06782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nk - Gray">
    <p:bg>
      <p:bgPr>
        <a:solidFill>
          <a:schemeClr val="accent5">
            <a:lumMod val="20000"/>
            <a:lumOff val="8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29934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MART Title">
  <p:cSld name="SMART Title">
    <p:spTree>
      <p:nvGrpSpPr>
        <p:cNvPr id="1" name="Shape 11"/>
        <p:cNvGrpSpPr/>
        <p:nvPr/>
      </p:nvGrpSpPr>
      <p:grpSpPr>
        <a:xfrm>
          <a:off x="0" y="0"/>
          <a:ext cx="0" cy="0"/>
          <a:chOff x="0" y="0"/>
          <a:chExt cx="0" cy="0"/>
        </a:xfrm>
      </p:grpSpPr>
      <p:sp>
        <p:nvSpPr>
          <p:cNvPr id="12" name="Google Shape;12;p8"/>
          <p:cNvSpPr txBox="1">
            <a:spLocks noGrp="1"/>
          </p:cNvSpPr>
          <p:nvPr>
            <p:ph type="ctrTitle"/>
          </p:nvPr>
        </p:nvSpPr>
        <p:spPr>
          <a:xfrm>
            <a:off x="2976867" y="993483"/>
            <a:ext cx="5182565" cy="64545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4800"/>
              <a:buFont typeface="Century Gothic"/>
              <a:buNone/>
              <a:defRPr sz="3600" b="1" i="0">
                <a:solidFill>
                  <a:srgbClr val="005295"/>
                </a:solidFill>
                <a:latin typeface="Montserrat" pitchFamily="2" charset="77"/>
                <a:cs typeface="Gotham Bold" pitchFamily="2" charset="0"/>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dirty="0"/>
              <a:t>Click to edit Master title style</a:t>
            </a:r>
            <a:endParaRPr dirty="0"/>
          </a:p>
        </p:txBody>
      </p:sp>
      <p:cxnSp>
        <p:nvCxnSpPr>
          <p:cNvPr id="14" name="Google Shape;14;p8"/>
          <p:cNvCxnSpPr/>
          <p:nvPr/>
        </p:nvCxnSpPr>
        <p:spPr>
          <a:xfrm>
            <a:off x="824696" y="2294792"/>
            <a:ext cx="7925765" cy="0"/>
          </a:xfrm>
          <a:prstGeom prst="straightConnector1">
            <a:avLst/>
          </a:prstGeom>
          <a:noFill/>
          <a:ln w="9525" cap="flat" cmpd="sng">
            <a:solidFill>
              <a:srgbClr val="7F7F7F"/>
            </a:solidFill>
            <a:prstDash val="solid"/>
            <a:round/>
            <a:headEnd type="none" w="sm" len="sm"/>
            <a:tailEnd type="none" w="sm" len="sm"/>
          </a:ln>
        </p:spPr>
      </p:cxnSp>
      <p:sp>
        <p:nvSpPr>
          <p:cNvPr id="15" name="Google Shape;15;p8"/>
          <p:cNvSpPr/>
          <p:nvPr/>
        </p:nvSpPr>
        <p:spPr>
          <a:xfrm>
            <a:off x="1" y="0"/>
            <a:ext cx="2726473" cy="5143500"/>
          </a:xfrm>
          <a:custGeom>
            <a:avLst/>
            <a:gdLst/>
            <a:ahLst/>
            <a:cxnLst/>
            <a:rect l="l" t="t" r="r" b="b"/>
            <a:pathLst>
              <a:path w="9429730" h="11348757" extrusionOk="0">
                <a:moveTo>
                  <a:pt x="0" y="0"/>
                </a:moveTo>
                <a:lnTo>
                  <a:pt x="9429729" y="0"/>
                </a:lnTo>
                <a:lnTo>
                  <a:pt x="9429729" y="11348757"/>
                </a:lnTo>
                <a:lnTo>
                  <a:pt x="0" y="11348757"/>
                </a:lnTo>
                <a:lnTo>
                  <a:pt x="0" y="0"/>
                </a:lnTo>
                <a:close/>
              </a:path>
            </a:pathLst>
          </a:custGeom>
          <a:blipFill>
            <a:blip r:embed="rId2" cstate="hqprint">
              <a:extLst>
                <a:ext uri="{28A0092B-C50C-407E-A947-70E740481C1C}">
                  <a14:useLocalDpi xmlns:a14="http://schemas.microsoft.com/office/drawing/2010/main"/>
                </a:ext>
              </a:extLst>
            </a:blip>
            <a:stretch>
              <a:fillRect/>
            </a:stretch>
          </a:blipFill>
          <a:ln>
            <a:noFill/>
          </a:ln>
        </p:spPr>
        <p:txBody>
          <a:bodyPr/>
          <a:lstStyle/>
          <a:p>
            <a:endParaRPr lang="en-US" sz="1350" dirty="0"/>
          </a:p>
        </p:txBody>
      </p:sp>
      <p:sp>
        <p:nvSpPr>
          <p:cNvPr id="17" name="Google Shape;17;p8"/>
          <p:cNvSpPr txBox="1"/>
          <p:nvPr/>
        </p:nvSpPr>
        <p:spPr>
          <a:xfrm>
            <a:off x="2910587" y="3376336"/>
            <a:ext cx="5839874" cy="230832"/>
          </a:xfrm>
          <a:prstGeom prst="rect">
            <a:avLst/>
          </a:prstGeom>
          <a:noFill/>
          <a:ln>
            <a:noFill/>
          </a:ln>
        </p:spPr>
        <p:txBody>
          <a:bodyPr spcFirstLastPara="1" wrap="square" lIns="68580" tIns="0" rIns="0" bIns="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1500" b="0" i="0" u="none" strike="noStrike" cap="none" dirty="0">
                <a:solidFill>
                  <a:srgbClr val="005295"/>
                </a:solidFill>
                <a:latin typeface="Montserrat Medium" pitchFamily="2" charset="77"/>
                <a:ea typeface="Century Gothic"/>
                <a:cs typeface="Gotham Medium" pitchFamily="2" charset="0"/>
                <a:sym typeface="Century Gothic"/>
              </a:rPr>
              <a:t>Substance Misuse and Addiction Resource for Tennessee</a:t>
            </a:r>
            <a:endParaRPr sz="900" b="0" i="0" u="none" strike="noStrike" cap="none" dirty="0">
              <a:solidFill>
                <a:srgbClr val="005295"/>
              </a:solidFill>
              <a:latin typeface="Montserrat Medium" pitchFamily="2" charset="77"/>
              <a:ea typeface="Arial"/>
              <a:cs typeface="Gotham Medium" pitchFamily="2" charset="0"/>
              <a:sym typeface="Arial"/>
            </a:endParaRPr>
          </a:p>
        </p:txBody>
      </p:sp>
      <p:sp>
        <p:nvSpPr>
          <p:cNvPr id="18" name="Google Shape;18;p8"/>
          <p:cNvSpPr txBox="1"/>
          <p:nvPr/>
        </p:nvSpPr>
        <p:spPr>
          <a:xfrm>
            <a:off x="2910587" y="3555318"/>
            <a:ext cx="4100332" cy="388633"/>
          </a:xfrm>
          <a:prstGeom prst="rect">
            <a:avLst/>
          </a:prstGeom>
          <a:noFill/>
          <a:ln>
            <a:noFill/>
          </a:ln>
        </p:spPr>
        <p:txBody>
          <a:bodyPr spcFirstLastPara="1" wrap="square" lIns="68580" tIns="0" rIns="0" bIns="0" anchor="t" anchorCtr="0">
            <a:spAutoFit/>
          </a:bodyPr>
          <a:lstStyle/>
          <a:p>
            <a:pPr marL="0" marR="0" lvl="0" indent="0" algn="l" rtl="0">
              <a:lnSpc>
                <a:spcPct val="203818"/>
              </a:lnSpc>
              <a:spcBef>
                <a:spcPts val="0"/>
              </a:spcBef>
              <a:spcAft>
                <a:spcPts val="0"/>
              </a:spcAft>
              <a:buClr>
                <a:srgbClr val="000000"/>
              </a:buClr>
              <a:buSzPts val="1650"/>
              <a:buFont typeface="Arial"/>
              <a:buNone/>
            </a:pPr>
            <a:r>
              <a:rPr lang="en-US" sz="1238" b="0" i="0" u="none" strike="noStrike" cap="none" dirty="0">
                <a:solidFill>
                  <a:schemeClr val="tx1">
                    <a:lumMod val="65000"/>
                    <a:lumOff val="35000"/>
                  </a:schemeClr>
                </a:solidFill>
                <a:latin typeface="Montserrat" pitchFamily="2" charset="77"/>
                <a:ea typeface="Century Gothic"/>
                <a:cs typeface="Gotham Book" pitchFamily="2" charset="0"/>
                <a:sym typeface="Century Gothic"/>
              </a:rPr>
              <a:t>An Initiative of the UT Institute for Public Service</a:t>
            </a:r>
            <a:endParaRPr sz="1050" b="0" i="0" u="none" strike="noStrike" cap="none" dirty="0">
              <a:solidFill>
                <a:schemeClr val="tx1">
                  <a:lumMod val="65000"/>
                  <a:lumOff val="35000"/>
                </a:schemeClr>
              </a:solidFill>
              <a:latin typeface="Montserrat" pitchFamily="2" charset="77"/>
              <a:ea typeface="Arial"/>
              <a:cs typeface="Gotham Book" pitchFamily="2" charset="0"/>
              <a:sym typeface="Arial"/>
            </a:endParaRPr>
          </a:p>
        </p:txBody>
      </p:sp>
      <p:sp>
        <p:nvSpPr>
          <p:cNvPr id="20" name="Google Shape;20;p8"/>
          <p:cNvSpPr txBox="1">
            <a:spLocks noGrp="1"/>
          </p:cNvSpPr>
          <p:nvPr>
            <p:ph type="body" idx="1"/>
          </p:nvPr>
        </p:nvSpPr>
        <p:spPr>
          <a:xfrm>
            <a:off x="2976867" y="2586296"/>
            <a:ext cx="3868340" cy="287916"/>
          </a:xfrm>
          <a:prstGeom prst="rect">
            <a:avLst/>
          </a:prstGeom>
          <a:noFill/>
          <a:ln>
            <a:noFill/>
          </a:ln>
        </p:spPr>
        <p:txBody>
          <a:bodyPr spcFirstLastPara="1" wrap="square" lIns="0" tIns="45700" rIns="0" bIns="45700" anchor="ctr" anchorCtr="0">
            <a:noAutofit/>
          </a:bodyPr>
          <a:lstStyle>
            <a:lvl1pPr marL="8335" lvl="0" indent="0" algn="l">
              <a:lnSpc>
                <a:spcPct val="90000"/>
              </a:lnSpc>
              <a:spcBef>
                <a:spcPts val="750"/>
              </a:spcBef>
              <a:spcAft>
                <a:spcPts val="0"/>
              </a:spcAft>
              <a:buClr>
                <a:srgbClr val="F7941C"/>
              </a:buClr>
              <a:buSzPts val="1650"/>
              <a:buNone/>
              <a:tabLst/>
              <a:defRPr sz="1500" b="1" i="0" u="none" strike="noStrike" cap="none" dirty="0">
                <a:solidFill>
                  <a:srgbClr val="005295"/>
                </a:solidFill>
                <a:latin typeface="Montserrat" pitchFamily="2" charset="77"/>
                <a:ea typeface="Montserrat" pitchFamily="2" charset="77"/>
                <a:cs typeface="Gotham Bold" pitchFamily="2" charset="0"/>
                <a:sym typeface="Century Gothic"/>
              </a:defRPr>
            </a:lvl1pPr>
            <a:lvl2pPr marL="685800" lvl="1" indent="-171450" algn="l">
              <a:lnSpc>
                <a:spcPct val="90000"/>
              </a:lnSpc>
              <a:spcBef>
                <a:spcPts val="375"/>
              </a:spcBef>
              <a:spcAft>
                <a:spcPts val="0"/>
              </a:spcAft>
              <a:buClr>
                <a:schemeClr val="dk1"/>
              </a:buClr>
              <a:buSzPts val="2000"/>
              <a:buNone/>
              <a:defRPr sz="1500" b="1"/>
            </a:lvl2pPr>
            <a:lvl3pPr marL="1028700" lvl="2" indent="-171450" algn="l">
              <a:lnSpc>
                <a:spcPct val="90000"/>
              </a:lnSpc>
              <a:spcBef>
                <a:spcPts val="375"/>
              </a:spcBef>
              <a:spcAft>
                <a:spcPts val="0"/>
              </a:spcAft>
              <a:buClr>
                <a:schemeClr val="dk1"/>
              </a:buClr>
              <a:buSzPts val="1800"/>
              <a:buNone/>
              <a:defRPr sz="1350" b="1"/>
            </a:lvl3pPr>
            <a:lvl4pPr marL="1371600" lvl="3" indent="-171450" algn="l">
              <a:lnSpc>
                <a:spcPct val="90000"/>
              </a:lnSpc>
              <a:spcBef>
                <a:spcPts val="375"/>
              </a:spcBef>
              <a:spcAft>
                <a:spcPts val="0"/>
              </a:spcAft>
              <a:buClr>
                <a:schemeClr val="dk1"/>
              </a:buClr>
              <a:buSzPts val="1600"/>
              <a:buNone/>
              <a:defRPr sz="1200" b="1"/>
            </a:lvl4pPr>
            <a:lvl5pPr marL="1714500" lvl="4" indent="-171450" algn="l">
              <a:lnSpc>
                <a:spcPct val="90000"/>
              </a:lnSpc>
              <a:spcBef>
                <a:spcPts val="375"/>
              </a:spcBef>
              <a:spcAft>
                <a:spcPts val="0"/>
              </a:spcAft>
              <a:buClr>
                <a:schemeClr val="dk1"/>
              </a:buClr>
              <a:buSzPts val="1600"/>
              <a:buNone/>
              <a:defRPr sz="1200" b="1"/>
            </a:lvl5pPr>
            <a:lvl6pPr marL="2057400" lvl="5" indent="-171450" algn="l">
              <a:lnSpc>
                <a:spcPct val="90000"/>
              </a:lnSpc>
              <a:spcBef>
                <a:spcPts val="375"/>
              </a:spcBef>
              <a:spcAft>
                <a:spcPts val="0"/>
              </a:spcAft>
              <a:buClr>
                <a:schemeClr val="dk1"/>
              </a:buClr>
              <a:buSzPts val="1600"/>
              <a:buNone/>
              <a:defRPr sz="1200" b="1"/>
            </a:lvl6pPr>
            <a:lvl7pPr marL="2400300" lvl="6" indent="-171450" algn="l">
              <a:lnSpc>
                <a:spcPct val="90000"/>
              </a:lnSpc>
              <a:spcBef>
                <a:spcPts val="375"/>
              </a:spcBef>
              <a:spcAft>
                <a:spcPts val="0"/>
              </a:spcAft>
              <a:buClr>
                <a:schemeClr val="dk1"/>
              </a:buClr>
              <a:buSzPts val="1600"/>
              <a:buNone/>
              <a:defRPr sz="1200" b="1"/>
            </a:lvl7pPr>
            <a:lvl8pPr marL="2743200" lvl="7" indent="-171450" algn="l">
              <a:lnSpc>
                <a:spcPct val="90000"/>
              </a:lnSpc>
              <a:spcBef>
                <a:spcPts val="375"/>
              </a:spcBef>
              <a:spcAft>
                <a:spcPts val="0"/>
              </a:spcAft>
              <a:buClr>
                <a:schemeClr val="dk1"/>
              </a:buClr>
              <a:buSzPts val="1600"/>
              <a:buNone/>
              <a:defRPr sz="1200" b="1"/>
            </a:lvl8pPr>
            <a:lvl9pPr marL="3086100" lvl="8" indent="-171450" algn="l">
              <a:lnSpc>
                <a:spcPct val="90000"/>
              </a:lnSpc>
              <a:spcBef>
                <a:spcPts val="375"/>
              </a:spcBef>
              <a:spcAft>
                <a:spcPts val="0"/>
              </a:spcAft>
              <a:buClr>
                <a:schemeClr val="dk1"/>
              </a:buClr>
              <a:buSzPts val="1600"/>
              <a:buNone/>
              <a:defRPr sz="1200" b="1"/>
            </a:lvl9pPr>
          </a:lstStyle>
          <a:p>
            <a:pPr lvl="0"/>
            <a:r>
              <a:rPr lang="en-US" dirty="0"/>
              <a:t>Click to edit Master text styles</a:t>
            </a:r>
          </a:p>
        </p:txBody>
      </p:sp>
      <p:sp>
        <p:nvSpPr>
          <p:cNvPr id="21" name="Google Shape;21;p8"/>
          <p:cNvSpPr txBox="1">
            <a:spLocks noGrp="1"/>
          </p:cNvSpPr>
          <p:nvPr>
            <p:ph type="body" idx="2"/>
          </p:nvPr>
        </p:nvSpPr>
        <p:spPr>
          <a:xfrm>
            <a:off x="2976867" y="2906682"/>
            <a:ext cx="3868340" cy="179200"/>
          </a:xfrm>
          <a:prstGeom prst="rect">
            <a:avLst/>
          </a:prstGeom>
          <a:noFill/>
          <a:ln>
            <a:noFill/>
          </a:ln>
        </p:spPr>
        <p:txBody>
          <a:bodyPr spcFirstLastPara="1" wrap="square" lIns="0" tIns="45700" rIns="0" bIns="45700" anchor="ctr" anchorCtr="0">
            <a:noAutofit/>
          </a:bodyPr>
          <a:lstStyle>
            <a:lvl1pPr marL="8335" lvl="0" indent="0" algn="l">
              <a:lnSpc>
                <a:spcPct val="90000"/>
              </a:lnSpc>
              <a:spcBef>
                <a:spcPts val="750"/>
              </a:spcBef>
              <a:spcAft>
                <a:spcPts val="0"/>
              </a:spcAft>
              <a:buClr>
                <a:schemeClr val="dk1"/>
              </a:buClr>
              <a:buSzPts val="1400"/>
              <a:buNone/>
              <a:tabLst/>
              <a:defRPr sz="1050" b="0" i="0">
                <a:solidFill>
                  <a:schemeClr val="dk1"/>
                </a:solidFill>
                <a:latin typeface="Montserrat Medium" pitchFamily="2" charset="77"/>
                <a:ea typeface="Montserrat Medium" pitchFamily="2" charset="77"/>
                <a:cs typeface="Gotham Medium" pitchFamily="2" charset="0"/>
                <a:sym typeface="Century Gothic"/>
              </a:defRPr>
            </a:lvl1pPr>
            <a:lvl2pPr marL="685800" lvl="1" indent="-171450" algn="l">
              <a:lnSpc>
                <a:spcPct val="90000"/>
              </a:lnSpc>
              <a:spcBef>
                <a:spcPts val="375"/>
              </a:spcBef>
              <a:spcAft>
                <a:spcPts val="0"/>
              </a:spcAft>
              <a:buClr>
                <a:schemeClr val="dk1"/>
              </a:buClr>
              <a:buSzPts val="2000"/>
              <a:buNone/>
              <a:defRPr sz="1500" b="1"/>
            </a:lvl2pPr>
            <a:lvl3pPr marL="1028700" lvl="2" indent="-171450" algn="l">
              <a:lnSpc>
                <a:spcPct val="90000"/>
              </a:lnSpc>
              <a:spcBef>
                <a:spcPts val="375"/>
              </a:spcBef>
              <a:spcAft>
                <a:spcPts val="0"/>
              </a:spcAft>
              <a:buClr>
                <a:schemeClr val="dk1"/>
              </a:buClr>
              <a:buSzPts val="1800"/>
              <a:buNone/>
              <a:defRPr sz="1350" b="1"/>
            </a:lvl3pPr>
            <a:lvl4pPr marL="1371600" lvl="3" indent="-171450" algn="l">
              <a:lnSpc>
                <a:spcPct val="90000"/>
              </a:lnSpc>
              <a:spcBef>
                <a:spcPts val="375"/>
              </a:spcBef>
              <a:spcAft>
                <a:spcPts val="0"/>
              </a:spcAft>
              <a:buClr>
                <a:schemeClr val="dk1"/>
              </a:buClr>
              <a:buSzPts val="1600"/>
              <a:buNone/>
              <a:defRPr sz="1200" b="1"/>
            </a:lvl4pPr>
            <a:lvl5pPr marL="1714500" lvl="4" indent="-171450" algn="l">
              <a:lnSpc>
                <a:spcPct val="90000"/>
              </a:lnSpc>
              <a:spcBef>
                <a:spcPts val="375"/>
              </a:spcBef>
              <a:spcAft>
                <a:spcPts val="0"/>
              </a:spcAft>
              <a:buClr>
                <a:schemeClr val="dk1"/>
              </a:buClr>
              <a:buSzPts val="1600"/>
              <a:buNone/>
              <a:defRPr sz="1200" b="1"/>
            </a:lvl5pPr>
            <a:lvl6pPr marL="2057400" lvl="5" indent="-171450" algn="l">
              <a:lnSpc>
                <a:spcPct val="90000"/>
              </a:lnSpc>
              <a:spcBef>
                <a:spcPts val="375"/>
              </a:spcBef>
              <a:spcAft>
                <a:spcPts val="0"/>
              </a:spcAft>
              <a:buClr>
                <a:schemeClr val="dk1"/>
              </a:buClr>
              <a:buSzPts val="1600"/>
              <a:buNone/>
              <a:defRPr sz="1200" b="1"/>
            </a:lvl6pPr>
            <a:lvl7pPr marL="2400300" lvl="6" indent="-171450" algn="l">
              <a:lnSpc>
                <a:spcPct val="90000"/>
              </a:lnSpc>
              <a:spcBef>
                <a:spcPts val="375"/>
              </a:spcBef>
              <a:spcAft>
                <a:spcPts val="0"/>
              </a:spcAft>
              <a:buClr>
                <a:schemeClr val="dk1"/>
              </a:buClr>
              <a:buSzPts val="1600"/>
              <a:buNone/>
              <a:defRPr sz="1200" b="1"/>
            </a:lvl7pPr>
            <a:lvl8pPr marL="2743200" lvl="7" indent="-171450" algn="l">
              <a:lnSpc>
                <a:spcPct val="90000"/>
              </a:lnSpc>
              <a:spcBef>
                <a:spcPts val="375"/>
              </a:spcBef>
              <a:spcAft>
                <a:spcPts val="0"/>
              </a:spcAft>
              <a:buClr>
                <a:schemeClr val="dk1"/>
              </a:buClr>
              <a:buSzPts val="1600"/>
              <a:buNone/>
              <a:defRPr sz="1200" b="1"/>
            </a:lvl8pPr>
            <a:lvl9pPr marL="3086100" lvl="8" indent="-171450" algn="l">
              <a:lnSpc>
                <a:spcPct val="90000"/>
              </a:lnSpc>
              <a:spcBef>
                <a:spcPts val="375"/>
              </a:spcBef>
              <a:spcAft>
                <a:spcPts val="0"/>
              </a:spcAft>
              <a:buClr>
                <a:schemeClr val="dk1"/>
              </a:buClr>
              <a:buSzPts val="1600"/>
              <a:buNone/>
              <a:defRPr sz="1200" b="1"/>
            </a:lvl9pPr>
          </a:lstStyle>
          <a:p>
            <a:pPr lvl="0"/>
            <a:r>
              <a:rPr lang="en-US" dirty="0"/>
              <a:t>Click to edit Master text styles</a:t>
            </a:r>
          </a:p>
        </p:txBody>
      </p:sp>
      <p:sp>
        <p:nvSpPr>
          <p:cNvPr id="22" name="Google Shape;22;p8"/>
          <p:cNvSpPr txBox="1">
            <a:spLocks noGrp="1"/>
          </p:cNvSpPr>
          <p:nvPr>
            <p:ph type="body" idx="3"/>
          </p:nvPr>
        </p:nvSpPr>
        <p:spPr>
          <a:xfrm>
            <a:off x="2976867" y="1696039"/>
            <a:ext cx="5182565" cy="287916"/>
          </a:xfrm>
          <a:prstGeom prst="rect">
            <a:avLst/>
          </a:prstGeom>
          <a:noFill/>
          <a:ln>
            <a:noFill/>
          </a:ln>
        </p:spPr>
        <p:txBody>
          <a:bodyPr spcFirstLastPara="1" wrap="square" lIns="91425" tIns="45700" rIns="91425" bIns="45700" anchor="ctr" anchorCtr="0">
            <a:noAutofit/>
          </a:bodyPr>
          <a:lstStyle>
            <a:lvl1pPr marL="342900" lvl="0" indent="-171450" algn="l">
              <a:lnSpc>
                <a:spcPct val="90000"/>
              </a:lnSpc>
              <a:spcBef>
                <a:spcPts val="750"/>
              </a:spcBef>
              <a:spcAft>
                <a:spcPts val="0"/>
              </a:spcAft>
              <a:buClr>
                <a:schemeClr val="dk1"/>
              </a:buClr>
              <a:buSzPts val="3200"/>
              <a:buNone/>
              <a:defRPr sz="2400" b="0" i="0">
                <a:solidFill>
                  <a:schemeClr val="dk1"/>
                </a:solidFill>
                <a:latin typeface="Montserrat" pitchFamily="2" charset="77"/>
                <a:ea typeface="Montserrat" pitchFamily="2" charset="77"/>
                <a:cs typeface="Gotham Book" pitchFamily="2" charset="0"/>
                <a:sym typeface="Century Gothic"/>
              </a:defRPr>
            </a:lvl1pPr>
            <a:lvl2pPr marL="685800" lvl="1" indent="-171450" algn="l">
              <a:lnSpc>
                <a:spcPct val="90000"/>
              </a:lnSpc>
              <a:spcBef>
                <a:spcPts val="375"/>
              </a:spcBef>
              <a:spcAft>
                <a:spcPts val="0"/>
              </a:spcAft>
              <a:buClr>
                <a:schemeClr val="dk1"/>
              </a:buClr>
              <a:buSzPts val="2000"/>
              <a:buNone/>
              <a:defRPr sz="1500" b="1"/>
            </a:lvl2pPr>
            <a:lvl3pPr marL="1028700" lvl="2" indent="-171450" algn="l">
              <a:lnSpc>
                <a:spcPct val="90000"/>
              </a:lnSpc>
              <a:spcBef>
                <a:spcPts val="375"/>
              </a:spcBef>
              <a:spcAft>
                <a:spcPts val="0"/>
              </a:spcAft>
              <a:buClr>
                <a:schemeClr val="dk1"/>
              </a:buClr>
              <a:buSzPts val="1800"/>
              <a:buNone/>
              <a:defRPr sz="1350" b="1"/>
            </a:lvl3pPr>
            <a:lvl4pPr marL="1371600" lvl="3" indent="-171450" algn="l">
              <a:lnSpc>
                <a:spcPct val="90000"/>
              </a:lnSpc>
              <a:spcBef>
                <a:spcPts val="375"/>
              </a:spcBef>
              <a:spcAft>
                <a:spcPts val="0"/>
              </a:spcAft>
              <a:buClr>
                <a:schemeClr val="dk1"/>
              </a:buClr>
              <a:buSzPts val="1600"/>
              <a:buNone/>
              <a:defRPr sz="1200" b="1"/>
            </a:lvl4pPr>
            <a:lvl5pPr marL="1714500" lvl="4" indent="-171450" algn="l">
              <a:lnSpc>
                <a:spcPct val="90000"/>
              </a:lnSpc>
              <a:spcBef>
                <a:spcPts val="375"/>
              </a:spcBef>
              <a:spcAft>
                <a:spcPts val="0"/>
              </a:spcAft>
              <a:buClr>
                <a:schemeClr val="dk1"/>
              </a:buClr>
              <a:buSzPts val="1600"/>
              <a:buNone/>
              <a:defRPr sz="1200" b="1"/>
            </a:lvl5pPr>
            <a:lvl6pPr marL="2057400" lvl="5" indent="-171450" algn="l">
              <a:lnSpc>
                <a:spcPct val="90000"/>
              </a:lnSpc>
              <a:spcBef>
                <a:spcPts val="375"/>
              </a:spcBef>
              <a:spcAft>
                <a:spcPts val="0"/>
              </a:spcAft>
              <a:buClr>
                <a:schemeClr val="dk1"/>
              </a:buClr>
              <a:buSzPts val="1600"/>
              <a:buNone/>
              <a:defRPr sz="1200" b="1"/>
            </a:lvl6pPr>
            <a:lvl7pPr marL="2400300" lvl="6" indent="-171450" algn="l">
              <a:lnSpc>
                <a:spcPct val="90000"/>
              </a:lnSpc>
              <a:spcBef>
                <a:spcPts val="375"/>
              </a:spcBef>
              <a:spcAft>
                <a:spcPts val="0"/>
              </a:spcAft>
              <a:buClr>
                <a:schemeClr val="dk1"/>
              </a:buClr>
              <a:buSzPts val="1600"/>
              <a:buNone/>
              <a:defRPr sz="1200" b="1"/>
            </a:lvl7pPr>
            <a:lvl8pPr marL="2743200" lvl="7" indent="-171450" algn="l">
              <a:lnSpc>
                <a:spcPct val="90000"/>
              </a:lnSpc>
              <a:spcBef>
                <a:spcPts val="375"/>
              </a:spcBef>
              <a:spcAft>
                <a:spcPts val="0"/>
              </a:spcAft>
              <a:buClr>
                <a:schemeClr val="dk1"/>
              </a:buClr>
              <a:buSzPts val="1600"/>
              <a:buNone/>
              <a:defRPr sz="1200" b="1"/>
            </a:lvl8pPr>
            <a:lvl9pPr marL="3086100" lvl="8" indent="-171450" algn="l">
              <a:lnSpc>
                <a:spcPct val="90000"/>
              </a:lnSpc>
              <a:spcBef>
                <a:spcPts val="375"/>
              </a:spcBef>
              <a:spcAft>
                <a:spcPts val="0"/>
              </a:spcAft>
              <a:buClr>
                <a:schemeClr val="dk1"/>
              </a:buClr>
              <a:buSzPts val="1600"/>
              <a:buNone/>
              <a:defRPr sz="1200" b="1"/>
            </a:lvl9pPr>
          </a:lstStyle>
          <a:p>
            <a:pPr lvl="0"/>
            <a:r>
              <a:rPr lang="en-US" dirty="0"/>
              <a:t>Click to edit Master text styles</a:t>
            </a:r>
          </a:p>
        </p:txBody>
      </p:sp>
      <p:pic>
        <p:nvPicPr>
          <p:cNvPr id="3" name="Picture 2" descr="A black background with orange and blue logos&#10;&#10;AI-generated content may be incorrect.">
            <a:extLst>
              <a:ext uri="{FF2B5EF4-FFF2-40B4-BE49-F238E27FC236}">
                <a16:creationId xmlns:a16="http://schemas.microsoft.com/office/drawing/2014/main" id="{86597A68-61E3-0142-BCBA-D11FF39FC4B4}"/>
              </a:ext>
            </a:extLst>
          </p:cNvPr>
          <p:cNvPicPr>
            <a:picLocks noChangeAspect="1"/>
          </p:cNvPicPr>
          <p:nvPr userDrawn="1"/>
        </p:nvPicPr>
        <p:blipFill>
          <a:blip r:embed="rId3"/>
          <a:stretch>
            <a:fillRect/>
          </a:stretch>
        </p:blipFill>
        <p:spPr>
          <a:xfrm>
            <a:off x="2976867" y="3955755"/>
            <a:ext cx="1789712" cy="1082776"/>
          </a:xfrm>
          <a:prstGeom prst="rect">
            <a:avLst/>
          </a:prstGeom>
        </p:spPr>
      </p:pic>
    </p:spTree>
    <p:extLst>
      <p:ext uri="{BB962C8B-B14F-4D97-AF65-F5344CB8AC3E}">
        <p14:creationId xmlns:p14="http://schemas.microsoft.com/office/powerpoint/2010/main" val="37488898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663A0-AAA1-5716-29A4-598C45C7EB33}"/>
              </a:ext>
            </a:extLst>
          </p:cNvPr>
          <p:cNvSpPr>
            <a:spLocks noGrp="1"/>
          </p:cNvSpPr>
          <p:nvPr>
            <p:ph type="title"/>
          </p:nvPr>
        </p:nvSpPr>
        <p:spPr/>
        <p:txBody>
          <a:bodyPr/>
          <a:lstStyle>
            <a:lvl1pPr>
              <a:defRPr b="1" i="0"/>
            </a:lvl1pPr>
          </a:lstStyle>
          <a:p>
            <a:r>
              <a:rPr lang="en-US" dirty="0"/>
              <a:t>Click to edit Master title style</a:t>
            </a:r>
          </a:p>
        </p:txBody>
      </p:sp>
      <p:sp>
        <p:nvSpPr>
          <p:cNvPr id="3" name="Content Placeholder 2">
            <a:extLst>
              <a:ext uri="{FF2B5EF4-FFF2-40B4-BE49-F238E27FC236}">
                <a16:creationId xmlns:a16="http://schemas.microsoft.com/office/drawing/2014/main" id="{B73B9BC7-FD19-BFB2-8675-8961A9265246}"/>
              </a:ext>
            </a:extLst>
          </p:cNvPr>
          <p:cNvSpPr>
            <a:spLocks noGrp="1"/>
          </p:cNvSpPr>
          <p:nvPr>
            <p:ph idx="1"/>
          </p:nvPr>
        </p:nvSpPr>
        <p:spPr>
          <a:xfrm>
            <a:off x="628650" y="1369219"/>
            <a:ext cx="7886700" cy="2855171"/>
          </a:xfrm>
        </p:spPr>
        <p:txBody>
          <a:bodyPr/>
          <a:lstStyle>
            <a:lvl1pPr>
              <a:defRPr b="0" i="0"/>
            </a:lvl1pPr>
            <a:lvl2pPr>
              <a:defRPr b="0" i="0"/>
            </a:lvl2pPr>
            <a:lvl3pPr>
              <a:defRPr b="0" i="0"/>
            </a:lvl3pPr>
            <a:lvl4pPr>
              <a:defRPr b="0" i="0"/>
            </a:lvl4pPr>
            <a:lvl5pPr>
              <a:defRPr b="0" i="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Google Shape;41;p11">
            <a:extLst>
              <a:ext uri="{FF2B5EF4-FFF2-40B4-BE49-F238E27FC236}">
                <a16:creationId xmlns:a16="http://schemas.microsoft.com/office/drawing/2014/main" id="{40F2B83A-6D9D-03AC-1513-0FBA0F43CDDF}"/>
              </a:ext>
            </a:extLst>
          </p:cNvPr>
          <p:cNvSpPr txBox="1">
            <a:spLocks noGrp="1"/>
          </p:cNvSpPr>
          <p:nvPr>
            <p:ph type="body" idx="2"/>
          </p:nvPr>
        </p:nvSpPr>
        <p:spPr>
          <a:xfrm>
            <a:off x="2159343" y="4532304"/>
            <a:ext cx="6363566" cy="472162"/>
          </a:xfrm>
          <a:prstGeom prst="rect">
            <a:avLst/>
          </a:prstGeom>
          <a:noFill/>
          <a:ln>
            <a:noFill/>
          </a:ln>
        </p:spPr>
        <p:txBody>
          <a:bodyPr spcFirstLastPara="1" wrap="square" lIns="91425" tIns="45700" rIns="91425" bIns="45700" anchor="t" anchorCtr="0">
            <a:noAutofit/>
          </a:bodyPr>
          <a:lstStyle>
            <a:lvl1pPr marL="8335" lvl="0" indent="0" algn="l">
              <a:lnSpc>
                <a:spcPct val="90000"/>
              </a:lnSpc>
              <a:spcBef>
                <a:spcPts val="0"/>
              </a:spcBef>
              <a:spcAft>
                <a:spcPts val="0"/>
              </a:spcAft>
              <a:buClr>
                <a:schemeClr val="dk1"/>
              </a:buClr>
              <a:buSzPts val="1200"/>
              <a:buNone/>
              <a:tabLst/>
              <a:defRPr sz="900" b="0" i="0">
                <a:solidFill>
                  <a:schemeClr val="dk1"/>
                </a:solidFill>
                <a:latin typeface="Montserrat" pitchFamily="2" charset="77"/>
                <a:ea typeface="Montserrat" pitchFamily="2" charset="77"/>
                <a:cs typeface="Gotham Book" pitchFamily="2" charset="0"/>
                <a:sym typeface="Century Gothic"/>
              </a:defRPr>
            </a:lvl1pPr>
            <a:lvl2pPr marL="685800" lvl="1" indent="-171450" algn="l">
              <a:lnSpc>
                <a:spcPct val="90000"/>
              </a:lnSpc>
              <a:spcBef>
                <a:spcPts val="375"/>
              </a:spcBef>
              <a:spcAft>
                <a:spcPts val="0"/>
              </a:spcAft>
              <a:buClr>
                <a:schemeClr val="dk1"/>
              </a:buClr>
              <a:buSzPts val="2000"/>
              <a:buNone/>
              <a:defRPr sz="1500" b="1"/>
            </a:lvl2pPr>
            <a:lvl3pPr marL="1028700" lvl="2" indent="-171450" algn="l">
              <a:lnSpc>
                <a:spcPct val="90000"/>
              </a:lnSpc>
              <a:spcBef>
                <a:spcPts val="375"/>
              </a:spcBef>
              <a:spcAft>
                <a:spcPts val="0"/>
              </a:spcAft>
              <a:buClr>
                <a:schemeClr val="dk1"/>
              </a:buClr>
              <a:buSzPts val="1800"/>
              <a:buNone/>
              <a:defRPr sz="1350" b="1"/>
            </a:lvl3pPr>
            <a:lvl4pPr marL="1371600" lvl="3" indent="-171450" algn="l">
              <a:lnSpc>
                <a:spcPct val="90000"/>
              </a:lnSpc>
              <a:spcBef>
                <a:spcPts val="375"/>
              </a:spcBef>
              <a:spcAft>
                <a:spcPts val="0"/>
              </a:spcAft>
              <a:buClr>
                <a:schemeClr val="dk1"/>
              </a:buClr>
              <a:buSzPts val="1600"/>
              <a:buNone/>
              <a:defRPr sz="1200" b="1"/>
            </a:lvl4pPr>
            <a:lvl5pPr marL="1714500" lvl="4" indent="-171450" algn="l">
              <a:lnSpc>
                <a:spcPct val="90000"/>
              </a:lnSpc>
              <a:spcBef>
                <a:spcPts val="375"/>
              </a:spcBef>
              <a:spcAft>
                <a:spcPts val="0"/>
              </a:spcAft>
              <a:buClr>
                <a:schemeClr val="dk1"/>
              </a:buClr>
              <a:buSzPts val="1600"/>
              <a:buNone/>
              <a:defRPr sz="1200" b="1"/>
            </a:lvl5pPr>
            <a:lvl6pPr marL="2057400" lvl="5" indent="-171450" algn="l">
              <a:lnSpc>
                <a:spcPct val="90000"/>
              </a:lnSpc>
              <a:spcBef>
                <a:spcPts val="375"/>
              </a:spcBef>
              <a:spcAft>
                <a:spcPts val="0"/>
              </a:spcAft>
              <a:buClr>
                <a:schemeClr val="dk1"/>
              </a:buClr>
              <a:buSzPts val="1600"/>
              <a:buNone/>
              <a:defRPr sz="1200" b="1"/>
            </a:lvl6pPr>
            <a:lvl7pPr marL="2400300" lvl="6" indent="-171450" algn="l">
              <a:lnSpc>
                <a:spcPct val="90000"/>
              </a:lnSpc>
              <a:spcBef>
                <a:spcPts val="375"/>
              </a:spcBef>
              <a:spcAft>
                <a:spcPts val="0"/>
              </a:spcAft>
              <a:buClr>
                <a:schemeClr val="dk1"/>
              </a:buClr>
              <a:buSzPts val="1600"/>
              <a:buNone/>
              <a:defRPr sz="1200" b="1"/>
            </a:lvl7pPr>
            <a:lvl8pPr marL="2743200" lvl="7" indent="-171450" algn="l">
              <a:lnSpc>
                <a:spcPct val="90000"/>
              </a:lnSpc>
              <a:spcBef>
                <a:spcPts val="375"/>
              </a:spcBef>
              <a:spcAft>
                <a:spcPts val="0"/>
              </a:spcAft>
              <a:buClr>
                <a:schemeClr val="dk1"/>
              </a:buClr>
              <a:buSzPts val="1600"/>
              <a:buNone/>
              <a:defRPr sz="1200" b="1"/>
            </a:lvl8pPr>
            <a:lvl9pPr marL="3086100" lvl="8" indent="-171450" algn="l">
              <a:lnSpc>
                <a:spcPct val="90000"/>
              </a:lnSpc>
              <a:spcBef>
                <a:spcPts val="375"/>
              </a:spcBef>
              <a:spcAft>
                <a:spcPts val="0"/>
              </a:spcAft>
              <a:buClr>
                <a:schemeClr val="dk1"/>
              </a:buClr>
              <a:buSzPts val="1600"/>
              <a:buNone/>
              <a:defRPr sz="1200" b="1"/>
            </a:lvl9pPr>
          </a:lstStyle>
          <a:p>
            <a:pPr lvl="0"/>
            <a:r>
              <a:rPr lang="en-US" dirty="0"/>
              <a:t>Click to edit Master text styles</a:t>
            </a:r>
          </a:p>
        </p:txBody>
      </p:sp>
      <p:pic>
        <p:nvPicPr>
          <p:cNvPr id="8" name="Google Shape;36;p10">
            <a:extLst>
              <a:ext uri="{FF2B5EF4-FFF2-40B4-BE49-F238E27FC236}">
                <a16:creationId xmlns:a16="http://schemas.microsoft.com/office/drawing/2014/main" id="{E3FA982F-5EC3-B5FC-8F50-1E1DE3B4773D}"/>
              </a:ext>
            </a:extLst>
          </p:cNvPr>
          <p:cNvPicPr preferRelativeResize="0"/>
          <p:nvPr userDrawn="1"/>
        </p:nvPicPr>
        <p:blipFill>
          <a:blip r:embed="rId2"/>
          <a:srcRect/>
          <a:stretch/>
        </p:blipFill>
        <p:spPr>
          <a:xfrm>
            <a:off x="621092" y="4317183"/>
            <a:ext cx="1254257" cy="758826"/>
          </a:xfrm>
          <a:prstGeom prst="rect">
            <a:avLst/>
          </a:prstGeom>
          <a:noFill/>
          <a:ln>
            <a:noFill/>
          </a:ln>
        </p:spPr>
      </p:pic>
      <p:cxnSp>
        <p:nvCxnSpPr>
          <p:cNvPr id="9" name="Google Shape;38;p10">
            <a:extLst>
              <a:ext uri="{FF2B5EF4-FFF2-40B4-BE49-F238E27FC236}">
                <a16:creationId xmlns:a16="http://schemas.microsoft.com/office/drawing/2014/main" id="{17667C37-A136-DD0D-CBF6-9AC693555B3E}"/>
              </a:ext>
            </a:extLst>
          </p:cNvPr>
          <p:cNvCxnSpPr>
            <a:cxnSpLocks/>
          </p:cNvCxnSpPr>
          <p:nvPr userDrawn="1"/>
        </p:nvCxnSpPr>
        <p:spPr>
          <a:xfrm>
            <a:off x="2159343" y="4439515"/>
            <a:ext cx="6373090" cy="0"/>
          </a:xfrm>
          <a:prstGeom prst="straightConnector1">
            <a:avLst/>
          </a:prstGeom>
          <a:noFill/>
          <a:ln w="9525" cap="flat" cmpd="sng">
            <a:solidFill>
              <a:srgbClr val="7F7F7F"/>
            </a:solidFill>
            <a:prstDash val="solid"/>
            <a:round/>
            <a:headEnd type="none" w="sm" len="sm"/>
            <a:tailEnd type="none" w="sm" len="sm"/>
          </a:ln>
        </p:spPr>
      </p:cxnSp>
    </p:spTree>
    <p:extLst>
      <p:ext uri="{BB962C8B-B14F-4D97-AF65-F5344CB8AC3E}">
        <p14:creationId xmlns:p14="http://schemas.microsoft.com/office/powerpoint/2010/main" val="7449095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Title and Content logo">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73B9BC7-FD19-BFB2-8675-8961A9265246}"/>
              </a:ext>
            </a:extLst>
          </p:cNvPr>
          <p:cNvSpPr>
            <a:spLocks noGrp="1"/>
          </p:cNvSpPr>
          <p:nvPr>
            <p:ph idx="1"/>
          </p:nvPr>
        </p:nvSpPr>
        <p:spPr>
          <a:xfrm>
            <a:off x="628650" y="1369219"/>
            <a:ext cx="7886700" cy="2855171"/>
          </a:xfrm>
        </p:spPr>
        <p:txBody>
          <a:bodyPr/>
          <a:lstStyle>
            <a:lvl1pPr>
              <a:defRPr b="0" i="0"/>
            </a:lvl1pPr>
            <a:lvl2pPr>
              <a:defRPr b="0" i="0"/>
            </a:lvl2pPr>
            <a:lvl3pPr>
              <a:defRPr b="0" i="0"/>
            </a:lvl3pPr>
            <a:lvl4pPr>
              <a:defRPr b="0" i="0"/>
            </a:lvl4pPr>
            <a:lvl5pPr>
              <a:defRPr b="0" i="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Google Shape;41;p11">
            <a:extLst>
              <a:ext uri="{FF2B5EF4-FFF2-40B4-BE49-F238E27FC236}">
                <a16:creationId xmlns:a16="http://schemas.microsoft.com/office/drawing/2014/main" id="{40F2B83A-6D9D-03AC-1513-0FBA0F43CDDF}"/>
              </a:ext>
            </a:extLst>
          </p:cNvPr>
          <p:cNvSpPr txBox="1">
            <a:spLocks noGrp="1"/>
          </p:cNvSpPr>
          <p:nvPr>
            <p:ph type="body" idx="2"/>
          </p:nvPr>
        </p:nvSpPr>
        <p:spPr>
          <a:xfrm>
            <a:off x="2159343" y="4532304"/>
            <a:ext cx="6363566" cy="472162"/>
          </a:xfrm>
          <a:prstGeom prst="rect">
            <a:avLst/>
          </a:prstGeom>
          <a:noFill/>
          <a:ln>
            <a:noFill/>
          </a:ln>
        </p:spPr>
        <p:txBody>
          <a:bodyPr spcFirstLastPara="1" wrap="square" lIns="91425" tIns="45700" rIns="91425" bIns="45700" anchor="t" anchorCtr="0">
            <a:noAutofit/>
          </a:bodyPr>
          <a:lstStyle>
            <a:lvl1pPr marL="8335" lvl="0" indent="0" algn="l">
              <a:lnSpc>
                <a:spcPct val="90000"/>
              </a:lnSpc>
              <a:spcBef>
                <a:spcPts val="0"/>
              </a:spcBef>
              <a:spcAft>
                <a:spcPts val="0"/>
              </a:spcAft>
              <a:buClr>
                <a:schemeClr val="dk1"/>
              </a:buClr>
              <a:buSzPts val="1200"/>
              <a:buNone/>
              <a:tabLst/>
              <a:defRPr sz="900" b="0" i="0">
                <a:solidFill>
                  <a:schemeClr val="dk1"/>
                </a:solidFill>
                <a:latin typeface="Montserrat" pitchFamily="2" charset="77"/>
                <a:ea typeface="Montserrat" pitchFamily="2" charset="77"/>
                <a:cs typeface="Gotham Book" pitchFamily="2" charset="0"/>
                <a:sym typeface="Century Gothic"/>
              </a:defRPr>
            </a:lvl1pPr>
            <a:lvl2pPr marL="685800" lvl="1" indent="-171450" algn="l">
              <a:lnSpc>
                <a:spcPct val="90000"/>
              </a:lnSpc>
              <a:spcBef>
                <a:spcPts val="375"/>
              </a:spcBef>
              <a:spcAft>
                <a:spcPts val="0"/>
              </a:spcAft>
              <a:buClr>
                <a:schemeClr val="dk1"/>
              </a:buClr>
              <a:buSzPts val="2000"/>
              <a:buNone/>
              <a:defRPr sz="1500" b="1"/>
            </a:lvl2pPr>
            <a:lvl3pPr marL="1028700" lvl="2" indent="-171450" algn="l">
              <a:lnSpc>
                <a:spcPct val="90000"/>
              </a:lnSpc>
              <a:spcBef>
                <a:spcPts val="375"/>
              </a:spcBef>
              <a:spcAft>
                <a:spcPts val="0"/>
              </a:spcAft>
              <a:buClr>
                <a:schemeClr val="dk1"/>
              </a:buClr>
              <a:buSzPts val="1800"/>
              <a:buNone/>
              <a:defRPr sz="1350" b="1"/>
            </a:lvl3pPr>
            <a:lvl4pPr marL="1371600" lvl="3" indent="-171450" algn="l">
              <a:lnSpc>
                <a:spcPct val="90000"/>
              </a:lnSpc>
              <a:spcBef>
                <a:spcPts val="375"/>
              </a:spcBef>
              <a:spcAft>
                <a:spcPts val="0"/>
              </a:spcAft>
              <a:buClr>
                <a:schemeClr val="dk1"/>
              </a:buClr>
              <a:buSzPts val="1600"/>
              <a:buNone/>
              <a:defRPr sz="1200" b="1"/>
            </a:lvl4pPr>
            <a:lvl5pPr marL="1714500" lvl="4" indent="-171450" algn="l">
              <a:lnSpc>
                <a:spcPct val="90000"/>
              </a:lnSpc>
              <a:spcBef>
                <a:spcPts val="375"/>
              </a:spcBef>
              <a:spcAft>
                <a:spcPts val="0"/>
              </a:spcAft>
              <a:buClr>
                <a:schemeClr val="dk1"/>
              </a:buClr>
              <a:buSzPts val="1600"/>
              <a:buNone/>
              <a:defRPr sz="1200" b="1"/>
            </a:lvl5pPr>
            <a:lvl6pPr marL="2057400" lvl="5" indent="-171450" algn="l">
              <a:lnSpc>
                <a:spcPct val="90000"/>
              </a:lnSpc>
              <a:spcBef>
                <a:spcPts val="375"/>
              </a:spcBef>
              <a:spcAft>
                <a:spcPts val="0"/>
              </a:spcAft>
              <a:buClr>
                <a:schemeClr val="dk1"/>
              </a:buClr>
              <a:buSzPts val="1600"/>
              <a:buNone/>
              <a:defRPr sz="1200" b="1"/>
            </a:lvl6pPr>
            <a:lvl7pPr marL="2400300" lvl="6" indent="-171450" algn="l">
              <a:lnSpc>
                <a:spcPct val="90000"/>
              </a:lnSpc>
              <a:spcBef>
                <a:spcPts val="375"/>
              </a:spcBef>
              <a:spcAft>
                <a:spcPts val="0"/>
              </a:spcAft>
              <a:buClr>
                <a:schemeClr val="dk1"/>
              </a:buClr>
              <a:buSzPts val="1600"/>
              <a:buNone/>
              <a:defRPr sz="1200" b="1"/>
            </a:lvl7pPr>
            <a:lvl8pPr marL="2743200" lvl="7" indent="-171450" algn="l">
              <a:lnSpc>
                <a:spcPct val="90000"/>
              </a:lnSpc>
              <a:spcBef>
                <a:spcPts val="375"/>
              </a:spcBef>
              <a:spcAft>
                <a:spcPts val="0"/>
              </a:spcAft>
              <a:buClr>
                <a:schemeClr val="dk1"/>
              </a:buClr>
              <a:buSzPts val="1600"/>
              <a:buNone/>
              <a:defRPr sz="1200" b="1"/>
            </a:lvl8pPr>
            <a:lvl9pPr marL="3086100" lvl="8" indent="-171450" algn="l">
              <a:lnSpc>
                <a:spcPct val="90000"/>
              </a:lnSpc>
              <a:spcBef>
                <a:spcPts val="375"/>
              </a:spcBef>
              <a:spcAft>
                <a:spcPts val="0"/>
              </a:spcAft>
              <a:buClr>
                <a:schemeClr val="dk1"/>
              </a:buClr>
              <a:buSzPts val="1600"/>
              <a:buNone/>
              <a:defRPr sz="1200" b="1"/>
            </a:lvl9pPr>
          </a:lstStyle>
          <a:p>
            <a:pPr lvl="0"/>
            <a:r>
              <a:rPr lang="en-US" dirty="0"/>
              <a:t>Click to edit Master text styles</a:t>
            </a:r>
          </a:p>
        </p:txBody>
      </p:sp>
      <p:cxnSp>
        <p:nvCxnSpPr>
          <p:cNvPr id="9" name="Google Shape;38;p10">
            <a:extLst>
              <a:ext uri="{FF2B5EF4-FFF2-40B4-BE49-F238E27FC236}">
                <a16:creationId xmlns:a16="http://schemas.microsoft.com/office/drawing/2014/main" id="{17667C37-A136-DD0D-CBF6-9AC693555B3E}"/>
              </a:ext>
            </a:extLst>
          </p:cNvPr>
          <p:cNvCxnSpPr>
            <a:cxnSpLocks/>
          </p:cNvCxnSpPr>
          <p:nvPr userDrawn="1"/>
        </p:nvCxnSpPr>
        <p:spPr>
          <a:xfrm>
            <a:off x="2159343" y="4439515"/>
            <a:ext cx="6373090" cy="0"/>
          </a:xfrm>
          <a:prstGeom prst="straightConnector1">
            <a:avLst/>
          </a:prstGeom>
          <a:noFill/>
          <a:ln w="9525" cap="flat" cmpd="sng">
            <a:solidFill>
              <a:srgbClr val="7F7F7F"/>
            </a:solidFill>
            <a:prstDash val="solid"/>
            <a:round/>
            <a:headEnd type="none" w="sm" len="sm"/>
            <a:tailEnd type="none" w="sm" len="sm"/>
          </a:ln>
        </p:spPr>
      </p:cxnSp>
      <p:pic>
        <p:nvPicPr>
          <p:cNvPr id="4" name="Google Shape;36;p10">
            <a:extLst>
              <a:ext uri="{FF2B5EF4-FFF2-40B4-BE49-F238E27FC236}">
                <a16:creationId xmlns:a16="http://schemas.microsoft.com/office/drawing/2014/main" id="{777FEF0F-606F-0690-7A5B-61564A021EF3}"/>
              </a:ext>
            </a:extLst>
          </p:cNvPr>
          <p:cNvPicPr preferRelativeResize="0"/>
          <p:nvPr userDrawn="1"/>
        </p:nvPicPr>
        <p:blipFill>
          <a:blip r:embed="rId2"/>
          <a:srcRect/>
          <a:stretch/>
        </p:blipFill>
        <p:spPr>
          <a:xfrm>
            <a:off x="543753" y="4323562"/>
            <a:ext cx="1461344" cy="782863"/>
          </a:xfrm>
          <a:prstGeom prst="rect">
            <a:avLst/>
          </a:prstGeom>
          <a:noFill/>
          <a:ln>
            <a:noFill/>
          </a:ln>
        </p:spPr>
      </p:pic>
      <p:sp>
        <p:nvSpPr>
          <p:cNvPr id="5" name="Title 4">
            <a:extLst>
              <a:ext uri="{FF2B5EF4-FFF2-40B4-BE49-F238E27FC236}">
                <a16:creationId xmlns:a16="http://schemas.microsoft.com/office/drawing/2014/main" id="{D0C6FB8D-5F5A-38E5-2351-078483B97AFD}"/>
              </a:ext>
            </a:extLst>
          </p:cNvPr>
          <p:cNvSpPr>
            <a:spLocks noGrp="1"/>
          </p:cNvSpPr>
          <p:nvPr>
            <p:ph type="title"/>
          </p:nvPr>
        </p:nvSpPr>
        <p:spPr/>
        <p:txBody>
          <a:bodyPr/>
          <a:lstStyle>
            <a:lvl1pPr>
              <a:defRPr b="1" i="0"/>
            </a:lvl1pPr>
          </a:lstStyle>
          <a:p>
            <a:r>
              <a:rPr lang="en-US" dirty="0"/>
              <a:t>Click to edit Master title style</a:t>
            </a:r>
          </a:p>
        </p:txBody>
      </p:sp>
    </p:spTree>
    <p:extLst>
      <p:ext uri="{BB962C8B-B14F-4D97-AF65-F5344CB8AC3E}">
        <p14:creationId xmlns:p14="http://schemas.microsoft.com/office/powerpoint/2010/main" val="1915211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663A0-AAA1-5716-29A4-598C45C7EB33}"/>
              </a:ext>
            </a:extLst>
          </p:cNvPr>
          <p:cNvSpPr>
            <a:spLocks noGrp="1"/>
          </p:cNvSpPr>
          <p:nvPr>
            <p:ph type="title"/>
          </p:nvPr>
        </p:nvSpPr>
        <p:spPr/>
        <p:txBody>
          <a:bodyPr/>
          <a:lstStyle>
            <a:lvl1pPr>
              <a:defRPr b="1" i="0"/>
            </a:lvl1pPr>
          </a:lstStyle>
          <a:p>
            <a:r>
              <a:rPr lang="en-US" dirty="0"/>
              <a:t>Click to edit Master title style</a:t>
            </a:r>
          </a:p>
        </p:txBody>
      </p:sp>
      <p:sp>
        <p:nvSpPr>
          <p:cNvPr id="3" name="Content Placeholder 2">
            <a:extLst>
              <a:ext uri="{FF2B5EF4-FFF2-40B4-BE49-F238E27FC236}">
                <a16:creationId xmlns:a16="http://schemas.microsoft.com/office/drawing/2014/main" id="{B73B9BC7-FD19-BFB2-8675-8961A9265246}"/>
              </a:ext>
            </a:extLst>
          </p:cNvPr>
          <p:cNvSpPr>
            <a:spLocks noGrp="1"/>
          </p:cNvSpPr>
          <p:nvPr>
            <p:ph idx="1"/>
          </p:nvPr>
        </p:nvSpPr>
        <p:spPr>
          <a:xfrm>
            <a:off x="628650" y="1369219"/>
            <a:ext cx="7886700" cy="2855171"/>
          </a:xfrm>
        </p:spPr>
        <p:txBody>
          <a:bodyPr/>
          <a:lstStyle>
            <a:lvl1pPr>
              <a:defRPr b="0" i="0"/>
            </a:lvl1pPr>
            <a:lvl2pPr>
              <a:defRPr b="0" i="0"/>
            </a:lvl2pPr>
            <a:lvl3pPr>
              <a:defRPr b="0" i="0"/>
            </a:lvl3pPr>
            <a:lvl4pPr>
              <a:defRPr b="0" i="0"/>
            </a:lvl4pPr>
            <a:lvl5pPr>
              <a:defRPr b="0" i="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Google Shape;41;p11">
            <a:extLst>
              <a:ext uri="{FF2B5EF4-FFF2-40B4-BE49-F238E27FC236}">
                <a16:creationId xmlns:a16="http://schemas.microsoft.com/office/drawing/2014/main" id="{40F2B83A-6D9D-03AC-1513-0FBA0F43CDDF}"/>
              </a:ext>
            </a:extLst>
          </p:cNvPr>
          <p:cNvSpPr txBox="1">
            <a:spLocks noGrp="1"/>
          </p:cNvSpPr>
          <p:nvPr>
            <p:ph type="body" idx="2"/>
          </p:nvPr>
        </p:nvSpPr>
        <p:spPr>
          <a:xfrm>
            <a:off x="2159343" y="4532304"/>
            <a:ext cx="6363566" cy="472162"/>
          </a:xfrm>
          <a:prstGeom prst="rect">
            <a:avLst/>
          </a:prstGeom>
          <a:noFill/>
          <a:ln>
            <a:noFill/>
          </a:ln>
        </p:spPr>
        <p:txBody>
          <a:bodyPr spcFirstLastPara="1" wrap="square" lIns="91425" tIns="45700" rIns="91425" bIns="45700" anchor="t" anchorCtr="0">
            <a:noAutofit/>
          </a:bodyPr>
          <a:lstStyle>
            <a:lvl1pPr marL="8335" lvl="0" indent="0" algn="l">
              <a:lnSpc>
                <a:spcPct val="90000"/>
              </a:lnSpc>
              <a:spcBef>
                <a:spcPts val="0"/>
              </a:spcBef>
              <a:spcAft>
                <a:spcPts val="0"/>
              </a:spcAft>
              <a:buClr>
                <a:schemeClr val="dk1"/>
              </a:buClr>
              <a:buSzPts val="1200"/>
              <a:buNone/>
              <a:tabLst/>
              <a:defRPr sz="900" b="0" i="0">
                <a:solidFill>
                  <a:schemeClr val="dk1"/>
                </a:solidFill>
                <a:latin typeface="Montserrat" pitchFamily="2" charset="77"/>
                <a:ea typeface="Montserrat" pitchFamily="2" charset="77"/>
                <a:cs typeface="Gotham Book" pitchFamily="2" charset="0"/>
                <a:sym typeface="Century Gothic"/>
              </a:defRPr>
            </a:lvl1pPr>
            <a:lvl2pPr marL="685800" lvl="1" indent="-171450" algn="l">
              <a:lnSpc>
                <a:spcPct val="90000"/>
              </a:lnSpc>
              <a:spcBef>
                <a:spcPts val="375"/>
              </a:spcBef>
              <a:spcAft>
                <a:spcPts val="0"/>
              </a:spcAft>
              <a:buClr>
                <a:schemeClr val="dk1"/>
              </a:buClr>
              <a:buSzPts val="2000"/>
              <a:buNone/>
              <a:defRPr sz="1500" b="1"/>
            </a:lvl2pPr>
            <a:lvl3pPr marL="1028700" lvl="2" indent="-171450" algn="l">
              <a:lnSpc>
                <a:spcPct val="90000"/>
              </a:lnSpc>
              <a:spcBef>
                <a:spcPts val="375"/>
              </a:spcBef>
              <a:spcAft>
                <a:spcPts val="0"/>
              </a:spcAft>
              <a:buClr>
                <a:schemeClr val="dk1"/>
              </a:buClr>
              <a:buSzPts val="1800"/>
              <a:buNone/>
              <a:defRPr sz="1350" b="1"/>
            </a:lvl3pPr>
            <a:lvl4pPr marL="1371600" lvl="3" indent="-171450" algn="l">
              <a:lnSpc>
                <a:spcPct val="90000"/>
              </a:lnSpc>
              <a:spcBef>
                <a:spcPts val="375"/>
              </a:spcBef>
              <a:spcAft>
                <a:spcPts val="0"/>
              </a:spcAft>
              <a:buClr>
                <a:schemeClr val="dk1"/>
              </a:buClr>
              <a:buSzPts val="1600"/>
              <a:buNone/>
              <a:defRPr sz="1200" b="1"/>
            </a:lvl4pPr>
            <a:lvl5pPr marL="1714500" lvl="4" indent="-171450" algn="l">
              <a:lnSpc>
                <a:spcPct val="90000"/>
              </a:lnSpc>
              <a:spcBef>
                <a:spcPts val="375"/>
              </a:spcBef>
              <a:spcAft>
                <a:spcPts val="0"/>
              </a:spcAft>
              <a:buClr>
                <a:schemeClr val="dk1"/>
              </a:buClr>
              <a:buSzPts val="1600"/>
              <a:buNone/>
              <a:defRPr sz="1200" b="1"/>
            </a:lvl5pPr>
            <a:lvl6pPr marL="2057400" lvl="5" indent="-171450" algn="l">
              <a:lnSpc>
                <a:spcPct val="90000"/>
              </a:lnSpc>
              <a:spcBef>
                <a:spcPts val="375"/>
              </a:spcBef>
              <a:spcAft>
                <a:spcPts val="0"/>
              </a:spcAft>
              <a:buClr>
                <a:schemeClr val="dk1"/>
              </a:buClr>
              <a:buSzPts val="1600"/>
              <a:buNone/>
              <a:defRPr sz="1200" b="1"/>
            </a:lvl6pPr>
            <a:lvl7pPr marL="2400300" lvl="6" indent="-171450" algn="l">
              <a:lnSpc>
                <a:spcPct val="90000"/>
              </a:lnSpc>
              <a:spcBef>
                <a:spcPts val="375"/>
              </a:spcBef>
              <a:spcAft>
                <a:spcPts val="0"/>
              </a:spcAft>
              <a:buClr>
                <a:schemeClr val="dk1"/>
              </a:buClr>
              <a:buSzPts val="1600"/>
              <a:buNone/>
              <a:defRPr sz="1200" b="1"/>
            </a:lvl7pPr>
            <a:lvl8pPr marL="2743200" lvl="7" indent="-171450" algn="l">
              <a:lnSpc>
                <a:spcPct val="90000"/>
              </a:lnSpc>
              <a:spcBef>
                <a:spcPts val="375"/>
              </a:spcBef>
              <a:spcAft>
                <a:spcPts val="0"/>
              </a:spcAft>
              <a:buClr>
                <a:schemeClr val="dk1"/>
              </a:buClr>
              <a:buSzPts val="1600"/>
              <a:buNone/>
              <a:defRPr sz="1200" b="1"/>
            </a:lvl8pPr>
            <a:lvl9pPr marL="3086100" lvl="8" indent="-171450" algn="l">
              <a:lnSpc>
                <a:spcPct val="90000"/>
              </a:lnSpc>
              <a:spcBef>
                <a:spcPts val="375"/>
              </a:spcBef>
              <a:spcAft>
                <a:spcPts val="0"/>
              </a:spcAft>
              <a:buClr>
                <a:schemeClr val="dk1"/>
              </a:buClr>
              <a:buSzPts val="1600"/>
              <a:buNone/>
              <a:defRPr sz="1200" b="1"/>
            </a:lvl9pPr>
          </a:lstStyle>
          <a:p>
            <a:pPr lvl="0"/>
            <a:r>
              <a:rPr lang="en-US" dirty="0"/>
              <a:t>Click to edit Master text styles</a:t>
            </a:r>
          </a:p>
        </p:txBody>
      </p:sp>
      <p:pic>
        <p:nvPicPr>
          <p:cNvPr id="8" name="Google Shape;36;p10">
            <a:extLst>
              <a:ext uri="{FF2B5EF4-FFF2-40B4-BE49-F238E27FC236}">
                <a16:creationId xmlns:a16="http://schemas.microsoft.com/office/drawing/2014/main" id="{E3FA982F-5EC3-B5FC-8F50-1E1DE3B4773D}"/>
              </a:ext>
            </a:extLst>
          </p:cNvPr>
          <p:cNvPicPr preferRelativeResize="0"/>
          <p:nvPr userDrawn="1"/>
        </p:nvPicPr>
        <p:blipFill>
          <a:blip r:embed="rId2"/>
          <a:srcRect/>
          <a:stretch/>
        </p:blipFill>
        <p:spPr>
          <a:xfrm>
            <a:off x="621092" y="4317183"/>
            <a:ext cx="1254257" cy="758826"/>
          </a:xfrm>
          <a:prstGeom prst="rect">
            <a:avLst/>
          </a:prstGeom>
          <a:noFill/>
          <a:ln>
            <a:noFill/>
          </a:ln>
        </p:spPr>
      </p:pic>
      <p:cxnSp>
        <p:nvCxnSpPr>
          <p:cNvPr id="9" name="Google Shape;38;p10">
            <a:extLst>
              <a:ext uri="{FF2B5EF4-FFF2-40B4-BE49-F238E27FC236}">
                <a16:creationId xmlns:a16="http://schemas.microsoft.com/office/drawing/2014/main" id="{17667C37-A136-DD0D-CBF6-9AC693555B3E}"/>
              </a:ext>
            </a:extLst>
          </p:cNvPr>
          <p:cNvCxnSpPr>
            <a:cxnSpLocks/>
          </p:cNvCxnSpPr>
          <p:nvPr userDrawn="1"/>
        </p:nvCxnSpPr>
        <p:spPr>
          <a:xfrm>
            <a:off x="2159343" y="4439515"/>
            <a:ext cx="6373090" cy="0"/>
          </a:xfrm>
          <a:prstGeom prst="straightConnector1">
            <a:avLst/>
          </a:prstGeom>
          <a:noFill/>
          <a:ln w="9525" cap="flat" cmpd="sng">
            <a:solidFill>
              <a:srgbClr val="7F7F7F"/>
            </a:solidFill>
            <a:prstDash val="solid"/>
            <a:round/>
            <a:headEnd type="none" w="sm" len="sm"/>
            <a:tailEnd type="none" w="sm" len="sm"/>
          </a:ln>
        </p:spPr>
      </p:cxnSp>
    </p:spTree>
    <p:extLst>
      <p:ext uri="{BB962C8B-B14F-4D97-AF65-F5344CB8AC3E}">
        <p14:creationId xmlns:p14="http://schemas.microsoft.com/office/powerpoint/2010/main" val="8290594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F5219-900F-10CE-8A65-6B692DD5C742}"/>
              </a:ext>
            </a:extLst>
          </p:cNvPr>
          <p:cNvSpPr>
            <a:spLocks noGrp="1"/>
          </p:cNvSpPr>
          <p:nvPr>
            <p:ph type="title"/>
          </p:nvPr>
        </p:nvSpPr>
        <p:spPr/>
        <p:txBody>
          <a:bodyPr/>
          <a:lstStyle>
            <a:lvl1pPr>
              <a:defRPr b="1" i="0"/>
            </a:lvl1pPr>
          </a:lstStyle>
          <a:p>
            <a:r>
              <a:rPr lang="en-US" dirty="0"/>
              <a:t>Click to edit Master title style</a:t>
            </a:r>
          </a:p>
        </p:txBody>
      </p:sp>
      <p:sp>
        <p:nvSpPr>
          <p:cNvPr id="3" name="Content Placeholder 2">
            <a:extLst>
              <a:ext uri="{FF2B5EF4-FFF2-40B4-BE49-F238E27FC236}">
                <a16:creationId xmlns:a16="http://schemas.microsoft.com/office/drawing/2014/main" id="{59940194-0FDC-A0C6-959E-2967A9F51097}"/>
              </a:ext>
            </a:extLst>
          </p:cNvPr>
          <p:cNvSpPr>
            <a:spLocks noGrp="1"/>
          </p:cNvSpPr>
          <p:nvPr>
            <p:ph sz="half" idx="1"/>
          </p:nvPr>
        </p:nvSpPr>
        <p:spPr>
          <a:xfrm>
            <a:off x="628650" y="1369219"/>
            <a:ext cx="3886200" cy="2947962"/>
          </a:xfrm>
        </p:spPr>
        <p:txBody>
          <a:bodyPr/>
          <a:lstStyle>
            <a:lvl1pPr>
              <a:defRPr b="0" i="0"/>
            </a:lvl1pPr>
            <a:lvl2pPr>
              <a:defRPr b="0" i="0"/>
            </a:lvl2pPr>
            <a:lvl3pPr>
              <a:defRPr b="0" i="0"/>
            </a:lvl3pPr>
            <a:lvl4pPr>
              <a:defRPr b="0" i="0"/>
            </a:lvl4pPr>
            <a:lvl5pPr>
              <a:defRPr b="0" i="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D5227657-4976-B1E2-0310-0D58208C6AF8}"/>
              </a:ext>
            </a:extLst>
          </p:cNvPr>
          <p:cNvSpPr>
            <a:spLocks noGrp="1"/>
          </p:cNvSpPr>
          <p:nvPr>
            <p:ph sz="half" idx="2"/>
          </p:nvPr>
        </p:nvSpPr>
        <p:spPr>
          <a:xfrm>
            <a:off x="4629150" y="1369219"/>
            <a:ext cx="3886200" cy="2947964"/>
          </a:xfrm>
        </p:spPr>
        <p:txBody>
          <a:bodyPr/>
          <a:lstStyle>
            <a:lvl1pPr>
              <a:defRPr b="0" i="0"/>
            </a:lvl1pPr>
            <a:lvl2pPr>
              <a:defRPr b="0" i="0"/>
            </a:lvl2pPr>
            <a:lvl3pPr>
              <a:defRPr b="0" i="0"/>
            </a:lvl3pPr>
            <a:lvl4pPr>
              <a:defRPr b="0" i="0"/>
            </a:lvl4pPr>
            <a:lvl5pPr>
              <a:defRPr b="0" i="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Google Shape;41;p11">
            <a:extLst>
              <a:ext uri="{FF2B5EF4-FFF2-40B4-BE49-F238E27FC236}">
                <a16:creationId xmlns:a16="http://schemas.microsoft.com/office/drawing/2014/main" id="{CD628E09-A05F-0647-3E70-0100C1B1C29D}"/>
              </a:ext>
            </a:extLst>
          </p:cNvPr>
          <p:cNvSpPr txBox="1">
            <a:spLocks noGrp="1"/>
          </p:cNvSpPr>
          <p:nvPr>
            <p:ph type="body" idx="10"/>
          </p:nvPr>
        </p:nvSpPr>
        <p:spPr>
          <a:xfrm>
            <a:off x="2159343" y="4532304"/>
            <a:ext cx="6363566" cy="472162"/>
          </a:xfrm>
          <a:prstGeom prst="rect">
            <a:avLst/>
          </a:prstGeom>
          <a:noFill/>
          <a:ln>
            <a:noFill/>
          </a:ln>
        </p:spPr>
        <p:txBody>
          <a:bodyPr spcFirstLastPara="1" wrap="square" lIns="91425" tIns="45700" rIns="91425" bIns="45700" anchor="t" anchorCtr="0">
            <a:noAutofit/>
          </a:bodyPr>
          <a:lstStyle>
            <a:lvl1pPr marL="8335" lvl="0" indent="0" algn="l">
              <a:lnSpc>
                <a:spcPct val="90000"/>
              </a:lnSpc>
              <a:spcBef>
                <a:spcPts val="0"/>
              </a:spcBef>
              <a:spcAft>
                <a:spcPts val="0"/>
              </a:spcAft>
              <a:buClr>
                <a:schemeClr val="dk1"/>
              </a:buClr>
              <a:buSzPts val="1200"/>
              <a:buNone/>
              <a:tabLst/>
              <a:defRPr sz="900" b="0" i="0">
                <a:solidFill>
                  <a:schemeClr val="dk1"/>
                </a:solidFill>
                <a:latin typeface="Montserrat" pitchFamily="2" charset="77"/>
                <a:ea typeface="Montserrat" pitchFamily="2" charset="77"/>
                <a:cs typeface="Gotham Book" pitchFamily="2" charset="0"/>
                <a:sym typeface="Century Gothic"/>
              </a:defRPr>
            </a:lvl1pPr>
            <a:lvl2pPr marL="685800" lvl="1" indent="-171450" algn="l">
              <a:lnSpc>
                <a:spcPct val="90000"/>
              </a:lnSpc>
              <a:spcBef>
                <a:spcPts val="375"/>
              </a:spcBef>
              <a:spcAft>
                <a:spcPts val="0"/>
              </a:spcAft>
              <a:buClr>
                <a:schemeClr val="dk1"/>
              </a:buClr>
              <a:buSzPts val="2000"/>
              <a:buNone/>
              <a:defRPr sz="1500" b="1"/>
            </a:lvl2pPr>
            <a:lvl3pPr marL="1028700" lvl="2" indent="-171450" algn="l">
              <a:lnSpc>
                <a:spcPct val="90000"/>
              </a:lnSpc>
              <a:spcBef>
                <a:spcPts val="375"/>
              </a:spcBef>
              <a:spcAft>
                <a:spcPts val="0"/>
              </a:spcAft>
              <a:buClr>
                <a:schemeClr val="dk1"/>
              </a:buClr>
              <a:buSzPts val="1800"/>
              <a:buNone/>
              <a:defRPr sz="1350" b="1"/>
            </a:lvl3pPr>
            <a:lvl4pPr marL="1371600" lvl="3" indent="-171450" algn="l">
              <a:lnSpc>
                <a:spcPct val="90000"/>
              </a:lnSpc>
              <a:spcBef>
                <a:spcPts val="375"/>
              </a:spcBef>
              <a:spcAft>
                <a:spcPts val="0"/>
              </a:spcAft>
              <a:buClr>
                <a:schemeClr val="dk1"/>
              </a:buClr>
              <a:buSzPts val="1600"/>
              <a:buNone/>
              <a:defRPr sz="1200" b="1"/>
            </a:lvl4pPr>
            <a:lvl5pPr marL="1714500" lvl="4" indent="-171450" algn="l">
              <a:lnSpc>
                <a:spcPct val="90000"/>
              </a:lnSpc>
              <a:spcBef>
                <a:spcPts val="375"/>
              </a:spcBef>
              <a:spcAft>
                <a:spcPts val="0"/>
              </a:spcAft>
              <a:buClr>
                <a:schemeClr val="dk1"/>
              </a:buClr>
              <a:buSzPts val="1600"/>
              <a:buNone/>
              <a:defRPr sz="1200" b="1"/>
            </a:lvl5pPr>
            <a:lvl6pPr marL="2057400" lvl="5" indent="-171450" algn="l">
              <a:lnSpc>
                <a:spcPct val="90000"/>
              </a:lnSpc>
              <a:spcBef>
                <a:spcPts val="375"/>
              </a:spcBef>
              <a:spcAft>
                <a:spcPts val="0"/>
              </a:spcAft>
              <a:buClr>
                <a:schemeClr val="dk1"/>
              </a:buClr>
              <a:buSzPts val="1600"/>
              <a:buNone/>
              <a:defRPr sz="1200" b="1"/>
            </a:lvl6pPr>
            <a:lvl7pPr marL="2400300" lvl="6" indent="-171450" algn="l">
              <a:lnSpc>
                <a:spcPct val="90000"/>
              </a:lnSpc>
              <a:spcBef>
                <a:spcPts val="375"/>
              </a:spcBef>
              <a:spcAft>
                <a:spcPts val="0"/>
              </a:spcAft>
              <a:buClr>
                <a:schemeClr val="dk1"/>
              </a:buClr>
              <a:buSzPts val="1600"/>
              <a:buNone/>
              <a:defRPr sz="1200" b="1"/>
            </a:lvl7pPr>
            <a:lvl8pPr marL="2743200" lvl="7" indent="-171450" algn="l">
              <a:lnSpc>
                <a:spcPct val="90000"/>
              </a:lnSpc>
              <a:spcBef>
                <a:spcPts val="375"/>
              </a:spcBef>
              <a:spcAft>
                <a:spcPts val="0"/>
              </a:spcAft>
              <a:buClr>
                <a:schemeClr val="dk1"/>
              </a:buClr>
              <a:buSzPts val="1600"/>
              <a:buNone/>
              <a:defRPr sz="1200" b="1"/>
            </a:lvl8pPr>
            <a:lvl9pPr marL="3086100" lvl="8" indent="-171450" algn="l">
              <a:lnSpc>
                <a:spcPct val="90000"/>
              </a:lnSpc>
              <a:spcBef>
                <a:spcPts val="375"/>
              </a:spcBef>
              <a:spcAft>
                <a:spcPts val="0"/>
              </a:spcAft>
              <a:buClr>
                <a:schemeClr val="dk1"/>
              </a:buClr>
              <a:buSzPts val="1600"/>
              <a:buNone/>
              <a:defRPr sz="1200" b="1"/>
            </a:lvl9pPr>
          </a:lstStyle>
          <a:p>
            <a:pPr lvl="0"/>
            <a:r>
              <a:rPr lang="en-US" dirty="0"/>
              <a:t>Click to edit Master text styles</a:t>
            </a:r>
          </a:p>
        </p:txBody>
      </p:sp>
      <p:pic>
        <p:nvPicPr>
          <p:cNvPr id="9" name="Google Shape;36;p10">
            <a:extLst>
              <a:ext uri="{FF2B5EF4-FFF2-40B4-BE49-F238E27FC236}">
                <a16:creationId xmlns:a16="http://schemas.microsoft.com/office/drawing/2014/main" id="{860FCD7D-FF4A-EAE5-BAC6-D6A8D83722F9}"/>
              </a:ext>
            </a:extLst>
          </p:cNvPr>
          <p:cNvPicPr preferRelativeResize="0"/>
          <p:nvPr userDrawn="1"/>
        </p:nvPicPr>
        <p:blipFill>
          <a:blip r:embed="rId2"/>
          <a:srcRect/>
          <a:stretch/>
        </p:blipFill>
        <p:spPr>
          <a:xfrm>
            <a:off x="621092" y="4317183"/>
            <a:ext cx="1254257" cy="758826"/>
          </a:xfrm>
          <a:prstGeom prst="rect">
            <a:avLst/>
          </a:prstGeom>
          <a:noFill/>
          <a:ln>
            <a:noFill/>
          </a:ln>
        </p:spPr>
      </p:pic>
      <p:cxnSp>
        <p:nvCxnSpPr>
          <p:cNvPr id="10" name="Google Shape;38;p10">
            <a:extLst>
              <a:ext uri="{FF2B5EF4-FFF2-40B4-BE49-F238E27FC236}">
                <a16:creationId xmlns:a16="http://schemas.microsoft.com/office/drawing/2014/main" id="{7B6EC412-293F-AF9E-0BC3-593B315D1EC4}"/>
              </a:ext>
            </a:extLst>
          </p:cNvPr>
          <p:cNvCxnSpPr>
            <a:cxnSpLocks/>
          </p:cNvCxnSpPr>
          <p:nvPr userDrawn="1"/>
        </p:nvCxnSpPr>
        <p:spPr>
          <a:xfrm>
            <a:off x="2159343" y="4439515"/>
            <a:ext cx="6373090" cy="0"/>
          </a:xfrm>
          <a:prstGeom prst="straightConnector1">
            <a:avLst/>
          </a:prstGeom>
          <a:noFill/>
          <a:ln w="9525" cap="flat" cmpd="sng">
            <a:solidFill>
              <a:srgbClr val="7F7F7F"/>
            </a:solidFill>
            <a:prstDash val="solid"/>
            <a:round/>
            <a:headEnd type="none" w="sm" len="sm"/>
            <a:tailEnd type="none" w="sm" len="sm"/>
          </a:ln>
        </p:spPr>
      </p:cxnSp>
    </p:spTree>
    <p:extLst>
      <p:ext uri="{BB962C8B-B14F-4D97-AF65-F5344CB8AC3E}">
        <p14:creationId xmlns:p14="http://schemas.microsoft.com/office/powerpoint/2010/main" val="30897559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cSld name="1_Blank">
    <p:spTree>
      <p:nvGrpSpPr>
        <p:cNvPr id="1" name="Shape 83"/>
        <p:cNvGrpSpPr/>
        <p:nvPr/>
      </p:nvGrpSpPr>
      <p:grpSpPr>
        <a:xfrm>
          <a:off x="0" y="0"/>
          <a:ext cx="0" cy="0"/>
          <a:chOff x="0" y="0"/>
          <a:chExt cx="0" cy="0"/>
        </a:xfrm>
      </p:grpSpPr>
    </p:spTree>
    <p:extLst>
      <p:ext uri="{BB962C8B-B14F-4D97-AF65-F5344CB8AC3E}">
        <p14:creationId xmlns:p14="http://schemas.microsoft.com/office/powerpoint/2010/main" val="203010183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54225-5B21-BC1A-2C2C-BD04BE6BF7A9}"/>
              </a:ext>
            </a:extLst>
          </p:cNvPr>
          <p:cNvSpPr>
            <a:spLocks noGrp="1"/>
          </p:cNvSpPr>
          <p:nvPr>
            <p:ph type="ctrTitle"/>
          </p:nvPr>
        </p:nvSpPr>
        <p:spPr>
          <a:xfrm>
            <a:off x="1143000" y="841772"/>
            <a:ext cx="6858000" cy="1790700"/>
          </a:xfrm>
        </p:spPr>
        <p:txBody>
          <a:bodyPr anchor="b"/>
          <a:lstStyle>
            <a:lvl1pPr algn="ctr">
              <a:defRPr sz="4500" b="1" i="0"/>
            </a:lvl1pPr>
          </a:lstStyle>
          <a:p>
            <a:r>
              <a:rPr lang="en-US" dirty="0"/>
              <a:t>Click to edit Master title style</a:t>
            </a:r>
          </a:p>
        </p:txBody>
      </p:sp>
      <p:sp>
        <p:nvSpPr>
          <p:cNvPr id="3" name="Subtitle 2">
            <a:extLst>
              <a:ext uri="{FF2B5EF4-FFF2-40B4-BE49-F238E27FC236}">
                <a16:creationId xmlns:a16="http://schemas.microsoft.com/office/drawing/2014/main" id="{57BB4ECD-2595-142D-B1CB-1E9EFD4BFAF9}"/>
              </a:ext>
            </a:extLst>
          </p:cNvPr>
          <p:cNvSpPr>
            <a:spLocks noGrp="1"/>
          </p:cNvSpPr>
          <p:nvPr>
            <p:ph type="subTitle" idx="1"/>
          </p:nvPr>
        </p:nvSpPr>
        <p:spPr>
          <a:xfrm>
            <a:off x="1143000" y="2701528"/>
            <a:ext cx="6858000" cy="1241822"/>
          </a:xfrm>
        </p:spPr>
        <p:txBody>
          <a:bodyPr/>
          <a:lstStyle>
            <a:lvl1pPr marL="0" indent="0" algn="ctr">
              <a:buNone/>
              <a:defRPr sz="1800" b="0" i="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7" name="Google Shape;41;p11">
            <a:extLst>
              <a:ext uri="{FF2B5EF4-FFF2-40B4-BE49-F238E27FC236}">
                <a16:creationId xmlns:a16="http://schemas.microsoft.com/office/drawing/2014/main" id="{4DD9B46A-6FE8-6688-CA23-75B4254784E8}"/>
              </a:ext>
            </a:extLst>
          </p:cNvPr>
          <p:cNvSpPr txBox="1">
            <a:spLocks noGrp="1"/>
          </p:cNvSpPr>
          <p:nvPr>
            <p:ph type="body" idx="2"/>
          </p:nvPr>
        </p:nvSpPr>
        <p:spPr>
          <a:xfrm>
            <a:off x="2159343" y="4532304"/>
            <a:ext cx="6363566" cy="472162"/>
          </a:xfrm>
          <a:prstGeom prst="rect">
            <a:avLst/>
          </a:prstGeom>
          <a:noFill/>
          <a:ln>
            <a:noFill/>
          </a:ln>
        </p:spPr>
        <p:txBody>
          <a:bodyPr spcFirstLastPara="1" wrap="square" lIns="91425" tIns="45700" rIns="91425" bIns="45700" anchor="t" anchorCtr="0">
            <a:noAutofit/>
          </a:bodyPr>
          <a:lstStyle>
            <a:lvl1pPr marL="8335" lvl="0" indent="0" algn="l">
              <a:lnSpc>
                <a:spcPct val="90000"/>
              </a:lnSpc>
              <a:spcBef>
                <a:spcPts val="0"/>
              </a:spcBef>
              <a:spcAft>
                <a:spcPts val="0"/>
              </a:spcAft>
              <a:buClr>
                <a:schemeClr val="dk1"/>
              </a:buClr>
              <a:buSzPts val="1200"/>
              <a:buNone/>
              <a:tabLst/>
              <a:defRPr sz="900" b="0" i="0">
                <a:solidFill>
                  <a:schemeClr val="dk1"/>
                </a:solidFill>
                <a:latin typeface="Montserrat" pitchFamily="2" charset="77"/>
                <a:ea typeface="Montserrat" pitchFamily="2" charset="77"/>
                <a:cs typeface="Gotham Book" pitchFamily="2" charset="0"/>
                <a:sym typeface="Century Gothic"/>
              </a:defRPr>
            </a:lvl1pPr>
            <a:lvl2pPr marL="685800" lvl="1" indent="-171450" algn="l">
              <a:lnSpc>
                <a:spcPct val="90000"/>
              </a:lnSpc>
              <a:spcBef>
                <a:spcPts val="375"/>
              </a:spcBef>
              <a:spcAft>
                <a:spcPts val="0"/>
              </a:spcAft>
              <a:buClr>
                <a:schemeClr val="dk1"/>
              </a:buClr>
              <a:buSzPts val="2000"/>
              <a:buNone/>
              <a:defRPr sz="1500" b="1"/>
            </a:lvl2pPr>
            <a:lvl3pPr marL="1028700" lvl="2" indent="-171450" algn="l">
              <a:lnSpc>
                <a:spcPct val="90000"/>
              </a:lnSpc>
              <a:spcBef>
                <a:spcPts val="375"/>
              </a:spcBef>
              <a:spcAft>
                <a:spcPts val="0"/>
              </a:spcAft>
              <a:buClr>
                <a:schemeClr val="dk1"/>
              </a:buClr>
              <a:buSzPts val="1800"/>
              <a:buNone/>
              <a:defRPr sz="1350" b="1"/>
            </a:lvl3pPr>
            <a:lvl4pPr marL="1371600" lvl="3" indent="-171450" algn="l">
              <a:lnSpc>
                <a:spcPct val="90000"/>
              </a:lnSpc>
              <a:spcBef>
                <a:spcPts val="375"/>
              </a:spcBef>
              <a:spcAft>
                <a:spcPts val="0"/>
              </a:spcAft>
              <a:buClr>
                <a:schemeClr val="dk1"/>
              </a:buClr>
              <a:buSzPts val="1600"/>
              <a:buNone/>
              <a:defRPr sz="1200" b="1"/>
            </a:lvl4pPr>
            <a:lvl5pPr marL="1714500" lvl="4" indent="-171450" algn="l">
              <a:lnSpc>
                <a:spcPct val="90000"/>
              </a:lnSpc>
              <a:spcBef>
                <a:spcPts val="375"/>
              </a:spcBef>
              <a:spcAft>
                <a:spcPts val="0"/>
              </a:spcAft>
              <a:buClr>
                <a:schemeClr val="dk1"/>
              </a:buClr>
              <a:buSzPts val="1600"/>
              <a:buNone/>
              <a:defRPr sz="1200" b="1"/>
            </a:lvl5pPr>
            <a:lvl6pPr marL="2057400" lvl="5" indent="-171450" algn="l">
              <a:lnSpc>
                <a:spcPct val="90000"/>
              </a:lnSpc>
              <a:spcBef>
                <a:spcPts val="375"/>
              </a:spcBef>
              <a:spcAft>
                <a:spcPts val="0"/>
              </a:spcAft>
              <a:buClr>
                <a:schemeClr val="dk1"/>
              </a:buClr>
              <a:buSzPts val="1600"/>
              <a:buNone/>
              <a:defRPr sz="1200" b="1"/>
            </a:lvl6pPr>
            <a:lvl7pPr marL="2400300" lvl="6" indent="-171450" algn="l">
              <a:lnSpc>
                <a:spcPct val="90000"/>
              </a:lnSpc>
              <a:spcBef>
                <a:spcPts val="375"/>
              </a:spcBef>
              <a:spcAft>
                <a:spcPts val="0"/>
              </a:spcAft>
              <a:buClr>
                <a:schemeClr val="dk1"/>
              </a:buClr>
              <a:buSzPts val="1600"/>
              <a:buNone/>
              <a:defRPr sz="1200" b="1"/>
            </a:lvl7pPr>
            <a:lvl8pPr marL="2743200" lvl="7" indent="-171450" algn="l">
              <a:lnSpc>
                <a:spcPct val="90000"/>
              </a:lnSpc>
              <a:spcBef>
                <a:spcPts val="375"/>
              </a:spcBef>
              <a:spcAft>
                <a:spcPts val="0"/>
              </a:spcAft>
              <a:buClr>
                <a:schemeClr val="dk1"/>
              </a:buClr>
              <a:buSzPts val="1600"/>
              <a:buNone/>
              <a:defRPr sz="1200" b="1"/>
            </a:lvl8pPr>
            <a:lvl9pPr marL="3086100" lvl="8" indent="-171450" algn="l">
              <a:lnSpc>
                <a:spcPct val="90000"/>
              </a:lnSpc>
              <a:spcBef>
                <a:spcPts val="375"/>
              </a:spcBef>
              <a:spcAft>
                <a:spcPts val="0"/>
              </a:spcAft>
              <a:buClr>
                <a:schemeClr val="dk1"/>
              </a:buClr>
              <a:buSzPts val="1600"/>
              <a:buNone/>
              <a:defRPr sz="1200" b="1"/>
            </a:lvl9pPr>
          </a:lstStyle>
          <a:p>
            <a:pPr lvl="0"/>
            <a:r>
              <a:rPr lang="en-US" dirty="0"/>
              <a:t>Click to edit Master text styles</a:t>
            </a:r>
          </a:p>
        </p:txBody>
      </p:sp>
      <p:pic>
        <p:nvPicPr>
          <p:cNvPr id="8" name="Google Shape;36;p10">
            <a:extLst>
              <a:ext uri="{FF2B5EF4-FFF2-40B4-BE49-F238E27FC236}">
                <a16:creationId xmlns:a16="http://schemas.microsoft.com/office/drawing/2014/main" id="{3A525AEB-0D7A-7F11-E158-DE909F49E127}"/>
              </a:ext>
            </a:extLst>
          </p:cNvPr>
          <p:cNvPicPr preferRelativeResize="0"/>
          <p:nvPr userDrawn="1"/>
        </p:nvPicPr>
        <p:blipFill>
          <a:blip r:embed="rId2"/>
          <a:srcRect/>
          <a:stretch/>
        </p:blipFill>
        <p:spPr>
          <a:xfrm>
            <a:off x="621092" y="4317183"/>
            <a:ext cx="1254257" cy="758826"/>
          </a:xfrm>
          <a:prstGeom prst="rect">
            <a:avLst/>
          </a:prstGeom>
          <a:noFill/>
          <a:ln>
            <a:noFill/>
          </a:ln>
        </p:spPr>
      </p:pic>
      <p:cxnSp>
        <p:nvCxnSpPr>
          <p:cNvPr id="9" name="Google Shape;38;p10">
            <a:extLst>
              <a:ext uri="{FF2B5EF4-FFF2-40B4-BE49-F238E27FC236}">
                <a16:creationId xmlns:a16="http://schemas.microsoft.com/office/drawing/2014/main" id="{739710E1-8D4A-B5B1-AEAF-DC445BF4CC3F}"/>
              </a:ext>
            </a:extLst>
          </p:cNvPr>
          <p:cNvCxnSpPr>
            <a:cxnSpLocks/>
          </p:cNvCxnSpPr>
          <p:nvPr userDrawn="1"/>
        </p:nvCxnSpPr>
        <p:spPr>
          <a:xfrm>
            <a:off x="2159343" y="4439515"/>
            <a:ext cx="6373090" cy="0"/>
          </a:xfrm>
          <a:prstGeom prst="straightConnector1">
            <a:avLst/>
          </a:prstGeom>
          <a:noFill/>
          <a:ln w="9525" cap="flat" cmpd="sng">
            <a:solidFill>
              <a:srgbClr val="7F7F7F"/>
            </a:solidFill>
            <a:prstDash val="solid"/>
            <a:round/>
            <a:headEnd type="none" w="sm" len="sm"/>
            <a:tailEnd type="none" w="sm" len="sm"/>
          </a:ln>
        </p:spPr>
      </p:cxnSp>
    </p:spTree>
    <p:extLst>
      <p:ext uri="{BB962C8B-B14F-4D97-AF65-F5344CB8AC3E}">
        <p14:creationId xmlns:p14="http://schemas.microsoft.com/office/powerpoint/2010/main" val="224351107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26822498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213802759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391492793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210299207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163123797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93539217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179326340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346730616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221088585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61688501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79500446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SAS - Title">
    <p:bg>
      <p:bgPr>
        <a:solidFill>
          <a:schemeClr val="bg2"/>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F1FD6A3-53F9-5AA7-7099-CFD8CF29E43C}"/>
              </a:ext>
            </a:extLst>
          </p:cNvPr>
          <p:cNvPicPr>
            <a:picLocks noChangeAspect="1"/>
          </p:cNvPicPr>
          <p:nvPr userDrawn="1"/>
        </p:nvPicPr>
        <p:blipFill>
          <a:blip r:embed="rId3"/>
          <a:stretch>
            <a:fillRect/>
          </a:stretch>
        </p:blipFill>
        <p:spPr>
          <a:xfrm>
            <a:off x="7231899" y="4138488"/>
            <a:ext cx="1283451" cy="528762"/>
          </a:xfrm>
          <a:prstGeom prst="rect">
            <a:avLst/>
          </a:prstGeom>
        </p:spPr>
      </p:pic>
      <p:sp>
        <p:nvSpPr>
          <p:cNvPr id="7" name="Title Placeholder 1">
            <a:extLst>
              <a:ext uri="{FF2B5EF4-FFF2-40B4-BE49-F238E27FC236}">
                <a16:creationId xmlns:a16="http://schemas.microsoft.com/office/drawing/2014/main" id="{0B679E91-B2F1-7013-ED34-D7763B653081}"/>
              </a:ext>
            </a:extLst>
          </p:cNvPr>
          <p:cNvSpPr>
            <a:spLocks noGrp="1"/>
          </p:cNvSpPr>
          <p:nvPr>
            <p:ph type="title" hasCustomPrompt="1"/>
          </p:nvPr>
        </p:nvSpPr>
        <p:spPr>
          <a:xfrm>
            <a:off x="626216" y="1371421"/>
            <a:ext cx="7889135" cy="738664"/>
          </a:xfrm>
          <a:prstGeom prst="rect">
            <a:avLst/>
          </a:prstGeom>
        </p:spPr>
        <p:txBody>
          <a:bodyPr vert="horz" wrap="square" lIns="0" tIns="0" rIns="0" bIns="182880" rtlCol="0" anchor="b" anchorCtr="0">
            <a:spAutoFit/>
          </a:bodyPr>
          <a:lstStyle>
            <a:lvl1pPr>
              <a:lnSpc>
                <a:spcPct val="100000"/>
              </a:lnSpc>
              <a:spcBef>
                <a:spcPts val="300"/>
              </a:spcBef>
              <a:defRPr sz="3600">
                <a:solidFill>
                  <a:schemeClr val="bg1"/>
                </a:solidFill>
              </a:defRPr>
            </a:lvl1pPr>
          </a:lstStyle>
          <a:p>
            <a:r>
              <a:rPr lang="en-US" dirty="0"/>
              <a:t>Click to Add Slideshow Title</a:t>
            </a:r>
          </a:p>
        </p:txBody>
      </p:sp>
      <p:sp>
        <p:nvSpPr>
          <p:cNvPr id="14" name="Text Placeholder 13">
            <a:extLst>
              <a:ext uri="{FF2B5EF4-FFF2-40B4-BE49-F238E27FC236}">
                <a16:creationId xmlns:a16="http://schemas.microsoft.com/office/drawing/2014/main" id="{2A390F57-72E5-BAC5-624C-175BE96B8516}"/>
              </a:ext>
            </a:extLst>
          </p:cNvPr>
          <p:cNvSpPr>
            <a:spLocks noGrp="1"/>
          </p:cNvSpPr>
          <p:nvPr>
            <p:ph type="body" sz="quarter" idx="10" hasCustomPrompt="1"/>
          </p:nvPr>
        </p:nvSpPr>
        <p:spPr>
          <a:xfrm>
            <a:off x="626216" y="2110085"/>
            <a:ext cx="7889135" cy="461665"/>
          </a:xfrm>
        </p:spPr>
        <p:txBody>
          <a:bodyPr wrap="square">
            <a:noAutofit/>
          </a:bodyPr>
          <a:lstStyle>
            <a:lvl1pPr marL="0" indent="0">
              <a:lnSpc>
                <a:spcPct val="100000"/>
              </a:lnSpc>
              <a:spcBef>
                <a:spcPts val="300"/>
              </a:spcBef>
              <a:buNone/>
              <a:defRPr sz="2400">
                <a:solidFill>
                  <a:schemeClr val="accent3"/>
                </a:solidFill>
              </a:defRPr>
            </a:lvl1pPr>
            <a:lvl2pPr marL="182880" indent="0">
              <a:buNone/>
              <a:defRPr>
                <a:solidFill>
                  <a:schemeClr val="accent3"/>
                </a:solidFill>
              </a:defRPr>
            </a:lvl2pPr>
            <a:lvl3pPr marL="365760" indent="0">
              <a:buNone/>
              <a:defRPr>
                <a:solidFill>
                  <a:schemeClr val="accent3"/>
                </a:solidFill>
              </a:defRPr>
            </a:lvl3pPr>
            <a:lvl4pPr marL="1028700" indent="0">
              <a:buNone/>
              <a:defRPr>
                <a:solidFill>
                  <a:schemeClr val="accent3"/>
                </a:solidFill>
              </a:defRPr>
            </a:lvl4pPr>
            <a:lvl5pPr marL="1371600" indent="0">
              <a:buNone/>
              <a:defRPr>
                <a:solidFill>
                  <a:schemeClr val="accent3"/>
                </a:solidFill>
              </a:defRPr>
            </a:lvl5pPr>
          </a:lstStyle>
          <a:p>
            <a:pPr lvl="0"/>
            <a:r>
              <a:rPr lang="en-US" dirty="0"/>
              <a:t>Click to Add Slideshow Subtitle</a:t>
            </a:r>
          </a:p>
        </p:txBody>
      </p:sp>
      <p:sp>
        <p:nvSpPr>
          <p:cNvPr id="16" name="Text Placeholder 15">
            <a:extLst>
              <a:ext uri="{FF2B5EF4-FFF2-40B4-BE49-F238E27FC236}">
                <a16:creationId xmlns:a16="http://schemas.microsoft.com/office/drawing/2014/main" id="{30273A50-3E84-0E24-0D4A-64F939D590FA}"/>
              </a:ext>
            </a:extLst>
          </p:cNvPr>
          <p:cNvSpPr>
            <a:spLocks noGrp="1"/>
          </p:cNvSpPr>
          <p:nvPr>
            <p:ph type="body" sz="quarter" idx="11" hasCustomPrompt="1"/>
          </p:nvPr>
        </p:nvSpPr>
        <p:spPr>
          <a:xfrm>
            <a:off x="626216" y="4138489"/>
            <a:ext cx="6061861" cy="528761"/>
          </a:xfrm>
        </p:spPr>
        <p:txBody>
          <a:bodyPr wrap="square" anchor="ctr" anchorCtr="0">
            <a:noAutofit/>
          </a:bodyPr>
          <a:lstStyle>
            <a:lvl1pPr marL="0" indent="0">
              <a:lnSpc>
                <a:spcPct val="100000"/>
              </a:lnSpc>
              <a:spcBef>
                <a:spcPts val="300"/>
              </a:spcBef>
              <a:buNone/>
              <a:defRPr sz="1400">
                <a:solidFill>
                  <a:schemeClr val="accent3"/>
                </a:solidFill>
              </a:defRPr>
            </a:lvl1pPr>
            <a:lvl2pPr marL="182880" indent="0">
              <a:buNone/>
              <a:defRPr sz="1100">
                <a:solidFill>
                  <a:schemeClr val="accent3"/>
                </a:solidFill>
              </a:defRPr>
            </a:lvl2pPr>
            <a:lvl3pPr marL="365760" indent="0">
              <a:buNone/>
              <a:defRPr sz="1050">
                <a:solidFill>
                  <a:schemeClr val="accent3"/>
                </a:solidFill>
              </a:defRPr>
            </a:lvl3pPr>
            <a:lvl4pPr marL="1028700" indent="0">
              <a:buNone/>
              <a:defRPr sz="1000">
                <a:solidFill>
                  <a:schemeClr val="accent3"/>
                </a:solidFill>
              </a:defRPr>
            </a:lvl4pPr>
            <a:lvl5pPr marL="1371600" indent="0">
              <a:buNone/>
              <a:defRPr sz="1000">
                <a:solidFill>
                  <a:schemeClr val="accent3"/>
                </a:solidFill>
              </a:defRPr>
            </a:lvl5pPr>
          </a:lstStyle>
          <a:p>
            <a:pPr lvl="0"/>
            <a:r>
              <a:rPr lang="en-US" dirty="0"/>
              <a:t>Click to Add Presenter Info</a:t>
            </a:r>
          </a:p>
        </p:txBody>
      </p:sp>
      <p:sp>
        <p:nvSpPr>
          <p:cNvPr id="2" name="TextBox 4">
            <a:extLst>
              <a:ext uri="{FF2B5EF4-FFF2-40B4-BE49-F238E27FC236}">
                <a16:creationId xmlns:a16="http://schemas.microsoft.com/office/drawing/2014/main" id="{7F487846-7C90-09E0-AF50-CA2DB82BFEFD}"/>
              </a:ext>
            </a:extLst>
          </p:cNvPr>
          <p:cNvSpPr txBox="1"/>
          <p:nvPr userDrawn="1"/>
        </p:nvSpPr>
        <p:spPr>
          <a:xfrm>
            <a:off x="626216" y="4881511"/>
            <a:ext cx="2514600" cy="169277"/>
          </a:xfrm>
          <a:prstGeom prst="rect">
            <a:avLst/>
          </a:prstGeom>
          <a:noFill/>
        </p:spPr>
        <p:txBody>
          <a:bodyPr wrap="square" lIns="0" anchor="b" anchorCtr="0">
            <a:spAutoFit/>
          </a:bodyPr>
          <a:lstStyle/>
          <a:p>
            <a:pPr marL="0" marR="0" lvl="0" indent="0" algn="l" defTabSz="274313" rtl="0" eaLnBrk="0" fontAlgn="auto" latinLnBrk="0" hangingPunct="0">
              <a:lnSpc>
                <a:spcPct val="100000"/>
              </a:lnSpc>
              <a:spcBef>
                <a:spcPts val="0"/>
              </a:spcBef>
              <a:spcAft>
                <a:spcPts val="0"/>
              </a:spcAft>
              <a:buClrTx/>
              <a:buSzTx/>
              <a:buFontTx/>
              <a:buNone/>
              <a:tabLst/>
              <a:defRPr/>
            </a:pPr>
            <a:r>
              <a:rPr kumimoji="0" lang="en-US" sz="500" b="0" i="0" u="none" strike="noStrike" kern="300" cap="none" spc="50" normalizeH="0" baseline="0" noProof="0" dirty="0">
                <a:ln>
                  <a:noFill/>
                </a:ln>
                <a:solidFill>
                  <a:schemeClr val="accent3"/>
                </a:solidFill>
                <a:effectLst/>
                <a:uLnTx/>
                <a:uFillTx/>
                <a:latin typeface="Anova Light" panose="020B0403020203020204" pitchFamily="34" charset="0"/>
                <a:ea typeface="Anova Bold" panose="020B0703020203020204" pitchFamily="34" charset="0"/>
                <a:cs typeface="Anova Light" panose="020B0403020203020204" pitchFamily="34" charset="0"/>
              </a:rPr>
              <a:t>Copyright © SAS Institute Inc. All rights reserved.</a:t>
            </a:r>
          </a:p>
        </p:txBody>
      </p:sp>
    </p:spTree>
    <p:custDataLst>
      <p:tags r:id="rId1"/>
    </p:custDataLst>
    <p:extLst>
      <p:ext uri="{BB962C8B-B14F-4D97-AF65-F5344CB8AC3E}">
        <p14:creationId xmlns:p14="http://schemas.microsoft.com/office/powerpoint/2010/main" val="15919724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extLst>
    <p:ext uri="{DCECCB84-F9BA-43D5-87BE-67443E8EF086}">
      <p15:sldGuideLst xmlns:p15="http://schemas.microsoft.com/office/powerpoint/2012/main">
        <p15:guide id="1" orient="horz" pos="3240">
          <p15:clr>
            <a:srgbClr val="FBAE40"/>
          </p15:clr>
        </p15:guide>
        <p15:guide id="2" pos="576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SAS - Section">
    <p:bg>
      <p:bgPr>
        <a:solidFill>
          <a:schemeClr val="accent5"/>
        </a:solidFill>
        <a:effectLst/>
      </p:bgPr>
    </p:bg>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0B679E91-B2F1-7013-ED34-D7763B653081}"/>
              </a:ext>
            </a:extLst>
          </p:cNvPr>
          <p:cNvSpPr>
            <a:spLocks noGrp="1"/>
          </p:cNvSpPr>
          <p:nvPr>
            <p:ph type="title" hasCustomPrompt="1"/>
          </p:nvPr>
        </p:nvSpPr>
        <p:spPr>
          <a:xfrm>
            <a:off x="626216" y="1833086"/>
            <a:ext cx="6061861" cy="738664"/>
          </a:xfrm>
          <a:prstGeom prst="rect">
            <a:avLst/>
          </a:prstGeom>
        </p:spPr>
        <p:txBody>
          <a:bodyPr vert="horz" wrap="square" lIns="0" tIns="0" rIns="0" bIns="182880" rtlCol="0" anchor="b" anchorCtr="0">
            <a:spAutoFit/>
          </a:bodyPr>
          <a:lstStyle>
            <a:lvl1pPr>
              <a:lnSpc>
                <a:spcPct val="100000"/>
              </a:lnSpc>
              <a:spcBef>
                <a:spcPts val="300"/>
              </a:spcBef>
              <a:defRPr sz="3600">
                <a:solidFill>
                  <a:schemeClr val="bg1"/>
                </a:solidFill>
              </a:defRPr>
            </a:lvl1pPr>
          </a:lstStyle>
          <a:p>
            <a:r>
              <a:rPr lang="en-US" dirty="0"/>
              <a:t>Click to Add Section Title</a:t>
            </a:r>
          </a:p>
        </p:txBody>
      </p:sp>
      <p:sp>
        <p:nvSpPr>
          <p:cNvPr id="14" name="Text Placeholder 13">
            <a:extLst>
              <a:ext uri="{FF2B5EF4-FFF2-40B4-BE49-F238E27FC236}">
                <a16:creationId xmlns:a16="http://schemas.microsoft.com/office/drawing/2014/main" id="{2A390F57-72E5-BAC5-624C-175BE96B8516}"/>
              </a:ext>
            </a:extLst>
          </p:cNvPr>
          <p:cNvSpPr>
            <a:spLocks noGrp="1"/>
          </p:cNvSpPr>
          <p:nvPr>
            <p:ph type="body" sz="quarter" idx="10" hasCustomPrompt="1"/>
          </p:nvPr>
        </p:nvSpPr>
        <p:spPr>
          <a:xfrm>
            <a:off x="626216" y="2671377"/>
            <a:ext cx="6061861" cy="461665"/>
          </a:xfrm>
        </p:spPr>
        <p:txBody>
          <a:bodyPr wrap="square" anchor="t" anchorCtr="0">
            <a:noAutofit/>
          </a:bodyPr>
          <a:lstStyle>
            <a:lvl1pPr marL="0" indent="0">
              <a:lnSpc>
                <a:spcPct val="100000"/>
              </a:lnSpc>
              <a:spcBef>
                <a:spcPts val="300"/>
              </a:spcBef>
              <a:buNone/>
              <a:defRPr sz="2400">
                <a:solidFill>
                  <a:schemeClr val="bg1"/>
                </a:solidFill>
              </a:defRPr>
            </a:lvl1pPr>
            <a:lvl2pPr marL="182880" indent="0">
              <a:buNone/>
              <a:defRPr>
                <a:solidFill>
                  <a:schemeClr val="accent3"/>
                </a:solidFill>
              </a:defRPr>
            </a:lvl2pPr>
            <a:lvl3pPr marL="365760" indent="0">
              <a:buNone/>
              <a:defRPr>
                <a:solidFill>
                  <a:schemeClr val="accent3"/>
                </a:solidFill>
              </a:defRPr>
            </a:lvl3pPr>
            <a:lvl4pPr marL="1028700" indent="0">
              <a:buNone/>
              <a:defRPr>
                <a:solidFill>
                  <a:schemeClr val="accent3"/>
                </a:solidFill>
              </a:defRPr>
            </a:lvl4pPr>
            <a:lvl5pPr marL="1371600" indent="0">
              <a:buNone/>
              <a:defRPr>
                <a:solidFill>
                  <a:schemeClr val="accent3"/>
                </a:solidFill>
              </a:defRPr>
            </a:lvl5pPr>
          </a:lstStyle>
          <a:p>
            <a:pPr lvl="0"/>
            <a:r>
              <a:rPr lang="en-US" dirty="0"/>
              <a:t>Click to Add Section Subtitle</a:t>
            </a:r>
          </a:p>
        </p:txBody>
      </p:sp>
      <p:sp>
        <p:nvSpPr>
          <p:cNvPr id="2" name="TextBox 4">
            <a:extLst>
              <a:ext uri="{FF2B5EF4-FFF2-40B4-BE49-F238E27FC236}">
                <a16:creationId xmlns:a16="http://schemas.microsoft.com/office/drawing/2014/main" id="{BBE5A171-53B6-5D64-1680-262B90DACFE5}"/>
              </a:ext>
            </a:extLst>
          </p:cNvPr>
          <p:cNvSpPr txBox="1"/>
          <p:nvPr userDrawn="1"/>
        </p:nvSpPr>
        <p:spPr>
          <a:xfrm>
            <a:off x="626216" y="4881511"/>
            <a:ext cx="2514600" cy="169277"/>
          </a:xfrm>
          <a:prstGeom prst="rect">
            <a:avLst/>
          </a:prstGeom>
          <a:noFill/>
        </p:spPr>
        <p:txBody>
          <a:bodyPr wrap="square" lIns="0" anchor="b" anchorCtr="0">
            <a:spAutoFit/>
          </a:bodyPr>
          <a:lstStyle/>
          <a:p>
            <a:pPr marL="0" marR="0" lvl="0" indent="0" algn="l" defTabSz="274313" rtl="0" eaLnBrk="0" fontAlgn="auto" latinLnBrk="0" hangingPunct="0">
              <a:lnSpc>
                <a:spcPct val="100000"/>
              </a:lnSpc>
              <a:spcBef>
                <a:spcPts val="0"/>
              </a:spcBef>
              <a:spcAft>
                <a:spcPts val="0"/>
              </a:spcAft>
              <a:buClrTx/>
              <a:buSzTx/>
              <a:buFontTx/>
              <a:buNone/>
              <a:tabLst/>
              <a:defRPr/>
            </a:pPr>
            <a:r>
              <a:rPr kumimoji="0" lang="en-US" sz="500" b="0" i="0" u="none" strike="noStrike" kern="300" cap="none" spc="50" normalizeH="0" baseline="0" noProof="0" dirty="0">
                <a:ln>
                  <a:noFill/>
                </a:ln>
                <a:solidFill>
                  <a:schemeClr val="accent5">
                    <a:lumMod val="20000"/>
                    <a:lumOff val="80000"/>
                  </a:schemeClr>
                </a:solidFill>
                <a:effectLst/>
                <a:uLnTx/>
                <a:uFillTx/>
                <a:latin typeface="Anova Light" panose="020B0403020203020204" pitchFamily="34" charset="0"/>
                <a:ea typeface="Anova Bold" panose="020B0703020203020204" pitchFamily="34" charset="0"/>
                <a:cs typeface="Anova Light" panose="020B0403020203020204" pitchFamily="34" charset="0"/>
              </a:rPr>
              <a:t>Copyright © SAS Institute Inc. All rights reserved.</a:t>
            </a:r>
          </a:p>
        </p:txBody>
      </p:sp>
      <p:pic>
        <p:nvPicPr>
          <p:cNvPr id="3" name="Picture 6">
            <a:extLst>
              <a:ext uri="{FF2B5EF4-FFF2-40B4-BE49-F238E27FC236}">
                <a16:creationId xmlns:a16="http://schemas.microsoft.com/office/drawing/2014/main" id="{27780B26-6E86-E2AF-35C7-7B8BF24892A1}"/>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413079" y="4758272"/>
            <a:ext cx="556406" cy="230961"/>
          </a:xfrm>
          <a:prstGeom prst="rect">
            <a:avLst/>
          </a:prstGeom>
        </p:spPr>
      </p:pic>
    </p:spTree>
    <p:custDataLst>
      <p:tags r:id="rId1"/>
    </p:custDataLst>
    <p:extLst>
      <p:ext uri="{BB962C8B-B14F-4D97-AF65-F5344CB8AC3E}">
        <p14:creationId xmlns:p14="http://schemas.microsoft.com/office/powerpoint/2010/main" val="2338168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SAS - Title Only">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6F060396-EEE3-A20F-EF3B-666AF65526C8}"/>
              </a:ext>
            </a:extLst>
          </p:cNvPr>
          <p:cNvSpPr>
            <a:spLocks noGrp="1"/>
          </p:cNvSpPr>
          <p:nvPr>
            <p:ph type="title" hasCustomPrompt="1"/>
          </p:nvPr>
        </p:nvSpPr>
        <p:spPr>
          <a:xfrm>
            <a:off x="628650" y="355152"/>
            <a:ext cx="7886700" cy="387798"/>
          </a:xfrm>
          <a:prstGeom prst="rect">
            <a:avLst/>
          </a:prstGeom>
        </p:spPr>
        <p:txBody>
          <a:bodyPr vert="horz" lIns="0" tIns="0" rIns="0" bIns="0" rtlCol="0" anchor="ctr">
            <a:spAutoFit/>
          </a:bodyPr>
          <a:lstStyle/>
          <a:p>
            <a:r>
              <a:rPr lang="en-US" dirty="0"/>
              <a:t>Click to Add Slide Title</a:t>
            </a:r>
          </a:p>
        </p:txBody>
      </p:sp>
    </p:spTree>
    <p:custDataLst>
      <p:tags r:id="rId1"/>
    </p:custDataLst>
    <p:extLst>
      <p:ext uri="{BB962C8B-B14F-4D97-AF65-F5344CB8AC3E}">
        <p14:creationId xmlns:p14="http://schemas.microsoft.com/office/powerpoint/2010/main" val="2858689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SAS - Title &amp; Subtitle">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normAutofit/>
          </a:bodyPr>
          <a:lstStyle>
            <a:lvl1pPr algn="l">
              <a:defRPr>
                <a:solidFill>
                  <a:schemeClr val="accent5"/>
                </a:solidFill>
              </a:defRPr>
            </a:lvl1pPr>
          </a:lstStyle>
          <a:p>
            <a:r>
              <a:rPr lang="en-US" dirty="0"/>
              <a:t>Click to Add Slide Title</a:t>
            </a:r>
          </a:p>
        </p:txBody>
      </p:sp>
      <p:sp>
        <p:nvSpPr>
          <p:cNvPr id="5" name="Text Placeholder 4">
            <a:extLst>
              <a:ext uri="{FF2B5EF4-FFF2-40B4-BE49-F238E27FC236}">
                <a16:creationId xmlns:a16="http://schemas.microsoft.com/office/drawing/2014/main" id="{0040EF35-062A-4CF7-B99A-D6EF688F370B}"/>
              </a:ext>
            </a:extLst>
          </p:cNvPr>
          <p:cNvSpPr>
            <a:spLocks noGrp="1"/>
          </p:cNvSpPr>
          <p:nvPr>
            <p:ph type="body" sz="quarter" idx="10" hasCustomPrompt="1"/>
          </p:nvPr>
        </p:nvSpPr>
        <p:spPr>
          <a:xfrm>
            <a:off x="628650" y="781050"/>
            <a:ext cx="7886700" cy="274691"/>
          </a:xfrm>
          <a:prstGeom prst="rect">
            <a:avLst/>
          </a:prstGeom>
        </p:spPr>
        <p:txBody>
          <a:bodyPr anchor="t">
            <a:normAutofit/>
          </a:bodyPr>
          <a:lstStyle>
            <a:lvl1pPr marL="0" indent="0" algn="l">
              <a:buNone/>
              <a:defRPr>
                <a:solidFill>
                  <a:schemeClr val="bg2"/>
                </a:solidFill>
              </a:defRPr>
            </a:lvl1pPr>
            <a:lvl2pPr marL="182880" indent="0">
              <a:buNone/>
              <a:defRPr/>
            </a:lvl2pPr>
            <a:lvl3pPr marL="365760" indent="0">
              <a:buNone/>
              <a:defRPr/>
            </a:lvl3pPr>
            <a:lvl4pPr marL="1028700" indent="0">
              <a:buNone/>
              <a:defRPr/>
            </a:lvl4pPr>
            <a:lvl5pPr marL="1371600" indent="0">
              <a:buNone/>
              <a:defRPr/>
            </a:lvl5pPr>
          </a:lstStyle>
          <a:p>
            <a:pPr lvl="0"/>
            <a:r>
              <a:rPr lang="en-US" dirty="0"/>
              <a:t>Click to Add Subtitle</a:t>
            </a:r>
          </a:p>
        </p:txBody>
      </p:sp>
    </p:spTree>
    <p:custDataLst>
      <p:tags r:id="rId1"/>
    </p:custDataLst>
    <p:extLst>
      <p:ext uri="{BB962C8B-B14F-4D97-AF65-F5344CB8AC3E}">
        <p14:creationId xmlns:p14="http://schemas.microsoft.com/office/powerpoint/2010/main" val="2578281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SAS -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normAutofit/>
          </a:bodyPr>
          <a:lstStyle>
            <a:lvl1pPr>
              <a:defRPr>
                <a:solidFill>
                  <a:schemeClr val="accent5"/>
                </a:solidFill>
              </a:defRPr>
            </a:lvl1pPr>
          </a:lstStyle>
          <a:p>
            <a:r>
              <a:rPr lang="en-US" dirty="0"/>
              <a:t>Click to Add Slide Title</a:t>
            </a:r>
          </a:p>
        </p:txBody>
      </p:sp>
      <p:sp>
        <p:nvSpPr>
          <p:cNvPr id="4" name="Text Placeholder 2">
            <a:extLst>
              <a:ext uri="{FF2B5EF4-FFF2-40B4-BE49-F238E27FC236}">
                <a16:creationId xmlns:a16="http://schemas.microsoft.com/office/drawing/2014/main" id="{94E85CBA-188F-58DF-65B2-BD90C57AB500}"/>
              </a:ext>
            </a:extLst>
          </p:cNvPr>
          <p:cNvSpPr>
            <a:spLocks noGrp="1"/>
          </p:cNvSpPr>
          <p:nvPr>
            <p:ph idx="1"/>
          </p:nvPr>
        </p:nvSpPr>
        <p:spPr>
          <a:xfrm>
            <a:off x="628650" y="1200150"/>
            <a:ext cx="7886700" cy="3432573"/>
          </a:xfrm>
          <a:prstGeom prst="rect">
            <a:avLst/>
          </a:prstGeom>
        </p:spPr>
        <p:txBody>
          <a:bodyPr vert="horz" lIns="0" tIns="0" rIns="0" bIns="0" rtlCol="0">
            <a:normAutofit/>
          </a:bodyPr>
          <a:lstStyle>
            <a:lvl1pPr>
              <a:defRPr sz="1800"/>
            </a:lvl1pPr>
            <a:lvl2pPr>
              <a:defRPr sz="1400"/>
            </a:lvl2pPr>
            <a:lvl3pPr>
              <a:defRPr sz="1200">
                <a:latin typeface="+mn-lt"/>
              </a:defRPr>
            </a:lvl3pPr>
          </a:lstStyle>
          <a:p>
            <a:pPr lvl="0"/>
            <a:r>
              <a:rPr lang="en-US"/>
              <a:t>Click to edit Master text styles</a:t>
            </a:r>
          </a:p>
          <a:p>
            <a:pPr lvl="1"/>
            <a:r>
              <a:rPr lang="en-US"/>
              <a:t>Second level</a:t>
            </a:r>
          </a:p>
          <a:p>
            <a:pPr lvl="2"/>
            <a:r>
              <a:rPr lang="en-US"/>
              <a:t>Third level</a:t>
            </a:r>
          </a:p>
        </p:txBody>
      </p:sp>
      <p:sp>
        <p:nvSpPr>
          <p:cNvPr id="8" name="Text Placeholder 4">
            <a:extLst>
              <a:ext uri="{FF2B5EF4-FFF2-40B4-BE49-F238E27FC236}">
                <a16:creationId xmlns:a16="http://schemas.microsoft.com/office/drawing/2014/main" id="{9A71ABFD-7D9E-8B81-8F10-AD3B259CD532}"/>
              </a:ext>
            </a:extLst>
          </p:cNvPr>
          <p:cNvSpPr>
            <a:spLocks noGrp="1"/>
          </p:cNvSpPr>
          <p:nvPr>
            <p:ph type="body" sz="quarter" idx="10" hasCustomPrompt="1"/>
          </p:nvPr>
        </p:nvSpPr>
        <p:spPr>
          <a:xfrm>
            <a:off x="628650" y="781050"/>
            <a:ext cx="7886700" cy="274691"/>
          </a:xfrm>
          <a:prstGeom prst="rect">
            <a:avLst/>
          </a:prstGeom>
        </p:spPr>
        <p:txBody>
          <a:bodyPr anchor="t">
            <a:normAutofit/>
          </a:bodyPr>
          <a:lstStyle>
            <a:lvl1pPr marL="0" indent="0" algn="l">
              <a:buNone/>
              <a:defRPr>
                <a:solidFill>
                  <a:schemeClr val="bg2"/>
                </a:solidFill>
              </a:defRPr>
            </a:lvl1pPr>
            <a:lvl2pPr marL="182880" indent="0">
              <a:buNone/>
              <a:defRPr/>
            </a:lvl2pPr>
            <a:lvl3pPr marL="365760" indent="0">
              <a:buNone/>
              <a:defRPr/>
            </a:lvl3pPr>
            <a:lvl4pPr marL="1028700" indent="0">
              <a:buNone/>
              <a:defRPr/>
            </a:lvl4pPr>
            <a:lvl5pPr marL="1371600" indent="0">
              <a:buNone/>
              <a:defRPr/>
            </a:lvl5pPr>
          </a:lstStyle>
          <a:p>
            <a:pPr lvl="0"/>
            <a:r>
              <a:rPr lang="en-US" dirty="0"/>
              <a:t>Click to Add Subtitle</a:t>
            </a:r>
          </a:p>
        </p:txBody>
      </p:sp>
    </p:spTree>
    <p:custDataLst>
      <p:tags r:id="rId1"/>
    </p:custDataLst>
    <p:extLst>
      <p:ext uri="{BB962C8B-B14F-4D97-AF65-F5344CB8AC3E}">
        <p14:creationId xmlns:p14="http://schemas.microsoft.com/office/powerpoint/2010/main" val="2411489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SAS - Comparison">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normAutofit/>
          </a:bodyPr>
          <a:lstStyle>
            <a:lvl1pPr>
              <a:defRPr>
                <a:solidFill>
                  <a:schemeClr val="accent5"/>
                </a:solidFill>
              </a:defRPr>
            </a:lvl1pPr>
          </a:lstStyle>
          <a:p>
            <a:r>
              <a:rPr lang="en-US" dirty="0"/>
              <a:t>Click to Add Slide Title</a:t>
            </a:r>
          </a:p>
        </p:txBody>
      </p:sp>
      <p:sp>
        <p:nvSpPr>
          <p:cNvPr id="5" name="Text Placeholder 2">
            <a:extLst>
              <a:ext uri="{FF2B5EF4-FFF2-40B4-BE49-F238E27FC236}">
                <a16:creationId xmlns:a16="http://schemas.microsoft.com/office/drawing/2014/main" id="{B37A3D09-8DDB-0D78-49A3-63D553286BAA}"/>
              </a:ext>
            </a:extLst>
          </p:cNvPr>
          <p:cNvSpPr>
            <a:spLocks noGrp="1"/>
          </p:cNvSpPr>
          <p:nvPr>
            <p:ph idx="1"/>
          </p:nvPr>
        </p:nvSpPr>
        <p:spPr>
          <a:xfrm>
            <a:off x="628650" y="1200150"/>
            <a:ext cx="3870923" cy="3432573"/>
          </a:xfrm>
          <a:prstGeom prst="rect">
            <a:avLst/>
          </a:prstGeom>
        </p:spPr>
        <p:txBody>
          <a:bodyPr vert="horz" lIns="0" tIns="0" rIns="0" bIns="0" rtlCol="0">
            <a:normAutofit/>
          </a:bodyPr>
          <a:lstStyle>
            <a:lvl1pPr>
              <a:defRPr sz="1800"/>
            </a:lvl1pPr>
            <a:lvl2pPr>
              <a:defRPr sz="1400">
                <a:latin typeface="+mn-lt"/>
              </a:defRPr>
            </a:lvl2pPr>
            <a:lvl3pPr>
              <a:defRPr sz="1200">
                <a:latin typeface="+mn-lt"/>
              </a:defRPr>
            </a:lvl3pPr>
          </a:lstStyle>
          <a:p>
            <a:pPr lvl="0"/>
            <a:r>
              <a:rPr lang="en-US"/>
              <a:t>Click to edit Master text styles</a:t>
            </a:r>
          </a:p>
          <a:p>
            <a:pPr lvl="1"/>
            <a:r>
              <a:rPr lang="en-US"/>
              <a:t>Second level</a:t>
            </a:r>
          </a:p>
          <a:p>
            <a:pPr lvl="2"/>
            <a:r>
              <a:rPr lang="en-US"/>
              <a:t>Third level</a:t>
            </a:r>
          </a:p>
        </p:txBody>
      </p:sp>
      <p:sp>
        <p:nvSpPr>
          <p:cNvPr id="7" name="Text Placeholder 2">
            <a:extLst>
              <a:ext uri="{FF2B5EF4-FFF2-40B4-BE49-F238E27FC236}">
                <a16:creationId xmlns:a16="http://schemas.microsoft.com/office/drawing/2014/main" id="{9EB0C531-8D77-DB91-D733-89B75593C437}"/>
              </a:ext>
            </a:extLst>
          </p:cNvPr>
          <p:cNvSpPr>
            <a:spLocks noGrp="1"/>
          </p:cNvSpPr>
          <p:nvPr>
            <p:ph idx="11"/>
          </p:nvPr>
        </p:nvSpPr>
        <p:spPr>
          <a:xfrm>
            <a:off x="4644428" y="1200150"/>
            <a:ext cx="3870924" cy="3432573"/>
          </a:xfrm>
          <a:prstGeom prst="rect">
            <a:avLst/>
          </a:prstGeom>
        </p:spPr>
        <p:txBody>
          <a:bodyPr vert="horz" lIns="0" tIns="0" rIns="0" bIns="0" rtlCol="0">
            <a:normAutofit/>
          </a:bodyPr>
          <a:lstStyle>
            <a:lvl1pPr>
              <a:defRPr sz="1800"/>
            </a:lvl1pPr>
            <a:lvl2pPr>
              <a:defRPr sz="1400">
                <a:latin typeface="+mn-lt"/>
              </a:defRPr>
            </a:lvl2pPr>
            <a:lvl3pPr>
              <a:defRPr sz="1200">
                <a:latin typeface="+mn-lt"/>
              </a:defRPr>
            </a:lvl3pPr>
          </a:lstStyle>
          <a:p>
            <a:pPr lvl="0"/>
            <a:r>
              <a:rPr lang="en-US"/>
              <a:t>Click to edit Master text styles</a:t>
            </a:r>
          </a:p>
          <a:p>
            <a:pPr lvl="1"/>
            <a:r>
              <a:rPr lang="en-US"/>
              <a:t>Second level</a:t>
            </a:r>
          </a:p>
          <a:p>
            <a:pPr lvl="2"/>
            <a:r>
              <a:rPr lang="en-US"/>
              <a:t>Third level</a:t>
            </a:r>
          </a:p>
        </p:txBody>
      </p:sp>
      <p:sp>
        <p:nvSpPr>
          <p:cNvPr id="9" name="Text Placeholder 4">
            <a:extLst>
              <a:ext uri="{FF2B5EF4-FFF2-40B4-BE49-F238E27FC236}">
                <a16:creationId xmlns:a16="http://schemas.microsoft.com/office/drawing/2014/main" id="{528E5A1D-0F7C-C89E-926C-359A1E6C4B96}"/>
              </a:ext>
            </a:extLst>
          </p:cNvPr>
          <p:cNvSpPr>
            <a:spLocks noGrp="1"/>
          </p:cNvSpPr>
          <p:nvPr>
            <p:ph type="body" sz="quarter" idx="10" hasCustomPrompt="1"/>
          </p:nvPr>
        </p:nvSpPr>
        <p:spPr>
          <a:xfrm>
            <a:off x="628650" y="781050"/>
            <a:ext cx="7886700" cy="274691"/>
          </a:xfrm>
          <a:prstGeom prst="rect">
            <a:avLst/>
          </a:prstGeom>
        </p:spPr>
        <p:txBody>
          <a:bodyPr anchor="t">
            <a:normAutofit/>
          </a:bodyPr>
          <a:lstStyle>
            <a:lvl1pPr marL="0" indent="0" algn="l">
              <a:buNone/>
              <a:defRPr>
                <a:solidFill>
                  <a:schemeClr val="bg2"/>
                </a:solidFill>
              </a:defRPr>
            </a:lvl1pPr>
            <a:lvl2pPr marL="182880" indent="0">
              <a:buNone/>
              <a:defRPr/>
            </a:lvl2pPr>
            <a:lvl3pPr marL="365760" indent="0">
              <a:buNone/>
              <a:defRPr/>
            </a:lvl3pPr>
            <a:lvl4pPr marL="1028700" indent="0">
              <a:buNone/>
              <a:defRPr/>
            </a:lvl4pPr>
            <a:lvl5pPr marL="1371600" indent="0">
              <a:buNone/>
              <a:defRPr/>
            </a:lvl5pPr>
          </a:lstStyle>
          <a:p>
            <a:pPr lvl="0"/>
            <a:r>
              <a:rPr lang="en-US" dirty="0"/>
              <a:t>Click to Add Subtitle</a:t>
            </a:r>
          </a:p>
        </p:txBody>
      </p:sp>
    </p:spTree>
    <p:custDataLst>
      <p:tags r:id="rId1"/>
    </p:custDataLst>
    <p:extLst>
      <p:ext uri="{BB962C8B-B14F-4D97-AF65-F5344CB8AC3E}">
        <p14:creationId xmlns:p14="http://schemas.microsoft.com/office/powerpoint/2010/main" val="197303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SAS - Title Only Right">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7932B69-D114-4F04-8825-FD80DE780B3F}"/>
              </a:ext>
            </a:extLst>
          </p:cNvPr>
          <p:cNvSpPr>
            <a:spLocks noGrp="1"/>
          </p:cNvSpPr>
          <p:nvPr>
            <p:ph type="title" hasCustomPrompt="1"/>
          </p:nvPr>
        </p:nvSpPr>
        <p:spPr>
          <a:xfrm>
            <a:off x="628650" y="2183952"/>
            <a:ext cx="2214138" cy="775597"/>
          </a:xfrm>
          <a:prstGeom prst="rect">
            <a:avLst/>
          </a:prstGeom>
        </p:spPr>
        <p:txBody>
          <a:bodyPr vert="horz" wrap="square" lIns="0" tIns="0" rIns="0" bIns="0" rtlCol="0" anchor="ctr">
            <a:spAutoFit/>
          </a:bodyPr>
          <a:lstStyle/>
          <a:p>
            <a:r>
              <a:rPr lang="en-US" dirty="0"/>
              <a:t>Click to Add Slide Title</a:t>
            </a:r>
          </a:p>
        </p:txBody>
      </p:sp>
    </p:spTree>
    <p:custDataLst>
      <p:tags r:id="rId1"/>
    </p:custDataLst>
    <p:extLst>
      <p:ext uri="{BB962C8B-B14F-4D97-AF65-F5344CB8AC3E}">
        <p14:creationId xmlns:p14="http://schemas.microsoft.com/office/powerpoint/2010/main" val="2074320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SAS - Title &amp; Subtitle Right">
    <p:bg>
      <p:bgPr>
        <a:solidFill>
          <a:schemeClr val="bg1"/>
        </a:solidFill>
        <a:effectLst/>
      </p:bgPr>
    </p:bg>
    <p:spTree>
      <p:nvGrpSpPr>
        <p:cNvPr id="1" name=""/>
        <p:cNvGrpSpPr/>
        <p:nvPr/>
      </p:nvGrpSpPr>
      <p:grpSpPr>
        <a:xfrm>
          <a:off x="0" y="0"/>
          <a:ext cx="0" cy="0"/>
          <a:chOff x="0" y="0"/>
          <a:chExt cx="0" cy="0"/>
        </a:xfrm>
      </p:grpSpPr>
      <p:sp>
        <p:nvSpPr>
          <p:cNvPr id="2" name="Text Placeholder 4">
            <a:extLst>
              <a:ext uri="{FF2B5EF4-FFF2-40B4-BE49-F238E27FC236}">
                <a16:creationId xmlns:a16="http://schemas.microsoft.com/office/drawing/2014/main" id="{DCB0DC36-25B4-46CA-542D-A6308DDA0A46}"/>
              </a:ext>
            </a:extLst>
          </p:cNvPr>
          <p:cNvSpPr>
            <a:spLocks noGrp="1"/>
          </p:cNvSpPr>
          <p:nvPr>
            <p:ph type="body" sz="quarter" idx="10" hasCustomPrompt="1"/>
          </p:nvPr>
        </p:nvSpPr>
        <p:spPr>
          <a:xfrm>
            <a:off x="628650" y="2960498"/>
            <a:ext cx="2502175" cy="274691"/>
          </a:xfrm>
          <a:prstGeom prst="rect">
            <a:avLst/>
          </a:prstGeom>
        </p:spPr>
        <p:txBody>
          <a:bodyPr wrap="square" anchor="t">
            <a:noAutofit/>
          </a:bodyPr>
          <a:lstStyle>
            <a:lvl1pPr marL="0" indent="0" algn="l">
              <a:buNone/>
              <a:defRPr>
                <a:solidFill>
                  <a:schemeClr val="bg2"/>
                </a:solidFill>
              </a:defRPr>
            </a:lvl1pPr>
            <a:lvl2pPr marL="182880" indent="0">
              <a:buNone/>
              <a:defRPr/>
            </a:lvl2pPr>
            <a:lvl3pPr marL="365760" indent="0">
              <a:buNone/>
              <a:defRPr/>
            </a:lvl3pPr>
            <a:lvl4pPr marL="1028700" indent="0">
              <a:buNone/>
              <a:defRPr/>
            </a:lvl4pPr>
            <a:lvl5pPr marL="1371600" indent="0">
              <a:buNone/>
              <a:defRPr/>
            </a:lvl5pPr>
          </a:lstStyle>
          <a:p>
            <a:pPr lvl="0"/>
            <a:r>
              <a:rPr lang="en-US" dirty="0"/>
              <a:t>Click to Add Subtitle</a:t>
            </a:r>
          </a:p>
        </p:txBody>
      </p:sp>
      <p:sp>
        <p:nvSpPr>
          <p:cNvPr id="3" name="Title 2">
            <a:extLst>
              <a:ext uri="{FF2B5EF4-FFF2-40B4-BE49-F238E27FC236}">
                <a16:creationId xmlns:a16="http://schemas.microsoft.com/office/drawing/2014/main" id="{E84AF2B1-1A71-31A3-C679-D3E1148BD910}"/>
              </a:ext>
            </a:extLst>
          </p:cNvPr>
          <p:cNvSpPr>
            <a:spLocks noGrp="1"/>
          </p:cNvSpPr>
          <p:nvPr>
            <p:ph type="title" hasCustomPrompt="1"/>
          </p:nvPr>
        </p:nvSpPr>
        <p:spPr>
          <a:xfrm>
            <a:off x="626216" y="2076808"/>
            <a:ext cx="2500884" cy="775597"/>
          </a:xfrm>
        </p:spPr>
        <p:txBody>
          <a:bodyPr vert="horz" wrap="square" lIns="0" tIns="0" rIns="0" bIns="0" rtlCol="0" anchor="b" anchorCtr="0">
            <a:spAutoFit/>
          </a:bodyPr>
          <a:lstStyle>
            <a:lvl1pPr>
              <a:defRPr lang="en-US"/>
            </a:lvl1pPr>
          </a:lstStyle>
          <a:p>
            <a:pPr marL="0" lvl="0">
              <a:lnSpc>
                <a:spcPct val="90000"/>
              </a:lnSpc>
              <a:spcBef>
                <a:spcPct val="0"/>
              </a:spcBef>
              <a:buNone/>
            </a:pPr>
            <a:r>
              <a:rPr lang="en-US" dirty="0"/>
              <a:t>Click to Add Slide Title</a:t>
            </a:r>
          </a:p>
        </p:txBody>
      </p:sp>
    </p:spTree>
    <p:custDataLst>
      <p:tags r:id="rId1"/>
    </p:custDataLst>
    <p:extLst>
      <p:ext uri="{BB962C8B-B14F-4D97-AF65-F5344CB8AC3E}">
        <p14:creationId xmlns:p14="http://schemas.microsoft.com/office/powerpoint/2010/main" val="2803395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SAS - Closing">
    <p:bg>
      <p:bgPr>
        <a:solidFill>
          <a:schemeClr val="bg2"/>
        </a:solidFill>
        <a:effectLst/>
      </p:bgPr>
    </p:bg>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0B679E91-B2F1-7013-ED34-D7763B653081}"/>
              </a:ext>
            </a:extLst>
          </p:cNvPr>
          <p:cNvSpPr>
            <a:spLocks noGrp="1"/>
          </p:cNvSpPr>
          <p:nvPr>
            <p:ph type="title" hasCustomPrompt="1"/>
          </p:nvPr>
        </p:nvSpPr>
        <p:spPr>
          <a:xfrm>
            <a:off x="626216" y="1925420"/>
            <a:ext cx="6531567" cy="1292662"/>
          </a:xfrm>
          <a:prstGeom prst="rect">
            <a:avLst/>
          </a:prstGeom>
        </p:spPr>
        <p:txBody>
          <a:bodyPr vert="horz" wrap="square" lIns="0" tIns="0" rIns="0" bIns="182880" rtlCol="0" anchor="ctr" anchorCtr="0">
            <a:spAutoFit/>
          </a:bodyPr>
          <a:lstStyle>
            <a:lvl1pPr>
              <a:lnSpc>
                <a:spcPct val="100000"/>
              </a:lnSpc>
              <a:spcBef>
                <a:spcPts val="300"/>
              </a:spcBef>
              <a:defRPr sz="3600">
                <a:solidFill>
                  <a:schemeClr val="bg1"/>
                </a:solidFill>
              </a:defRPr>
            </a:lvl1pPr>
          </a:lstStyle>
          <a:p>
            <a:r>
              <a:rPr lang="en-US" dirty="0"/>
              <a:t>Click to Add Slideshow Closing</a:t>
            </a:r>
          </a:p>
        </p:txBody>
      </p:sp>
      <p:pic>
        <p:nvPicPr>
          <p:cNvPr id="9" name="Picture 8">
            <a:extLst>
              <a:ext uri="{FF2B5EF4-FFF2-40B4-BE49-F238E27FC236}">
                <a16:creationId xmlns:a16="http://schemas.microsoft.com/office/drawing/2014/main" id="{F6D7352C-47D5-1179-1891-95A57F7DA1B0}"/>
              </a:ext>
            </a:extLst>
          </p:cNvPr>
          <p:cNvPicPr>
            <a:picLocks noChangeAspect="1"/>
          </p:cNvPicPr>
          <p:nvPr userDrawn="1"/>
        </p:nvPicPr>
        <p:blipFill>
          <a:blip r:embed="rId3"/>
          <a:stretch>
            <a:fillRect/>
          </a:stretch>
        </p:blipFill>
        <p:spPr>
          <a:xfrm>
            <a:off x="7231899" y="4138488"/>
            <a:ext cx="1283451" cy="528762"/>
          </a:xfrm>
          <a:prstGeom prst="rect">
            <a:avLst/>
          </a:prstGeom>
        </p:spPr>
      </p:pic>
      <p:sp>
        <p:nvSpPr>
          <p:cNvPr id="2" name="Text Placeholder 15">
            <a:extLst>
              <a:ext uri="{FF2B5EF4-FFF2-40B4-BE49-F238E27FC236}">
                <a16:creationId xmlns:a16="http://schemas.microsoft.com/office/drawing/2014/main" id="{514B8423-CFFD-1921-7480-8BEC78F05FFD}"/>
              </a:ext>
            </a:extLst>
          </p:cNvPr>
          <p:cNvSpPr>
            <a:spLocks noGrp="1"/>
          </p:cNvSpPr>
          <p:nvPr>
            <p:ph type="body" sz="quarter" idx="11" hasCustomPrompt="1"/>
          </p:nvPr>
        </p:nvSpPr>
        <p:spPr>
          <a:xfrm>
            <a:off x="626216" y="4138489"/>
            <a:ext cx="6061861" cy="528761"/>
          </a:xfrm>
        </p:spPr>
        <p:txBody>
          <a:bodyPr wrap="square" anchor="ctr" anchorCtr="0">
            <a:noAutofit/>
          </a:bodyPr>
          <a:lstStyle>
            <a:lvl1pPr marL="0" indent="0">
              <a:lnSpc>
                <a:spcPct val="100000"/>
              </a:lnSpc>
              <a:spcBef>
                <a:spcPts val="300"/>
              </a:spcBef>
              <a:buNone/>
              <a:defRPr sz="1400">
                <a:solidFill>
                  <a:schemeClr val="accent3"/>
                </a:solidFill>
              </a:defRPr>
            </a:lvl1pPr>
            <a:lvl2pPr marL="182880" indent="0">
              <a:buNone/>
              <a:defRPr sz="1100">
                <a:solidFill>
                  <a:schemeClr val="accent3"/>
                </a:solidFill>
              </a:defRPr>
            </a:lvl2pPr>
            <a:lvl3pPr marL="365760" indent="0">
              <a:buNone/>
              <a:defRPr sz="1050">
                <a:solidFill>
                  <a:schemeClr val="accent3"/>
                </a:solidFill>
              </a:defRPr>
            </a:lvl3pPr>
            <a:lvl4pPr marL="1028700" indent="0">
              <a:buNone/>
              <a:defRPr sz="1000">
                <a:solidFill>
                  <a:schemeClr val="accent3"/>
                </a:solidFill>
              </a:defRPr>
            </a:lvl4pPr>
            <a:lvl5pPr marL="1371600" indent="0">
              <a:buNone/>
              <a:defRPr sz="1000">
                <a:solidFill>
                  <a:schemeClr val="accent3"/>
                </a:solidFill>
              </a:defRPr>
            </a:lvl5pPr>
          </a:lstStyle>
          <a:p>
            <a:pPr lvl="0"/>
            <a:r>
              <a:rPr lang="en-US" dirty="0"/>
              <a:t>Click to add a website or email</a:t>
            </a:r>
          </a:p>
        </p:txBody>
      </p:sp>
      <p:sp>
        <p:nvSpPr>
          <p:cNvPr id="3" name="TextBox 4">
            <a:extLst>
              <a:ext uri="{FF2B5EF4-FFF2-40B4-BE49-F238E27FC236}">
                <a16:creationId xmlns:a16="http://schemas.microsoft.com/office/drawing/2014/main" id="{50615BBA-3709-50D7-A61C-9CF9B79E7B6F}"/>
              </a:ext>
            </a:extLst>
          </p:cNvPr>
          <p:cNvSpPr txBox="1"/>
          <p:nvPr userDrawn="1"/>
        </p:nvSpPr>
        <p:spPr>
          <a:xfrm>
            <a:off x="626216" y="4881511"/>
            <a:ext cx="2514600" cy="169277"/>
          </a:xfrm>
          <a:prstGeom prst="rect">
            <a:avLst/>
          </a:prstGeom>
          <a:noFill/>
        </p:spPr>
        <p:txBody>
          <a:bodyPr wrap="square" lIns="0" anchor="b" anchorCtr="0">
            <a:spAutoFit/>
          </a:bodyPr>
          <a:lstStyle/>
          <a:p>
            <a:pPr marL="0" marR="0" lvl="0" indent="0" algn="l" defTabSz="274313" rtl="0" eaLnBrk="0" fontAlgn="auto" latinLnBrk="0" hangingPunct="0">
              <a:lnSpc>
                <a:spcPct val="100000"/>
              </a:lnSpc>
              <a:spcBef>
                <a:spcPts val="0"/>
              </a:spcBef>
              <a:spcAft>
                <a:spcPts val="0"/>
              </a:spcAft>
              <a:buClrTx/>
              <a:buSzTx/>
              <a:buFontTx/>
              <a:buNone/>
              <a:tabLst/>
              <a:defRPr/>
            </a:pPr>
            <a:r>
              <a:rPr kumimoji="0" lang="en-US" sz="500" b="0" i="0" u="none" strike="noStrike" kern="300" cap="none" spc="50" normalizeH="0" baseline="0" noProof="0" dirty="0">
                <a:ln>
                  <a:noFill/>
                </a:ln>
                <a:solidFill>
                  <a:schemeClr val="accent3"/>
                </a:solidFill>
                <a:effectLst/>
                <a:uLnTx/>
                <a:uFillTx/>
                <a:latin typeface="Anova Light" panose="020B0403020203020204" pitchFamily="34" charset="0"/>
                <a:ea typeface="Anova Bold" panose="020B0703020203020204" pitchFamily="34" charset="0"/>
                <a:cs typeface="Anova Light" panose="020B0403020203020204" pitchFamily="34" charset="0"/>
              </a:rPr>
              <a:t>Copyright © SAS Institute Inc. All rights reserved.</a:t>
            </a:r>
          </a:p>
        </p:txBody>
      </p:sp>
    </p:spTree>
    <p:custDataLst>
      <p:tags r:id="rId1"/>
    </p:custDataLst>
    <p:extLst>
      <p:ext uri="{BB962C8B-B14F-4D97-AF65-F5344CB8AC3E}">
        <p14:creationId xmlns:p14="http://schemas.microsoft.com/office/powerpoint/2010/main" val="40100888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SAS - Blank - White">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16495433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p:cSld name="SAS - Video Only">
    <p:bg>
      <p:bgPr>
        <a:solidFill>
          <a:schemeClr val="tx1"/>
        </a:solidFill>
        <a:effectLst/>
      </p:bgPr>
    </p:bg>
    <p:spTree>
      <p:nvGrpSpPr>
        <p:cNvPr id="1" name=""/>
        <p:cNvGrpSpPr/>
        <p:nvPr/>
      </p:nvGrpSpPr>
      <p:grpSpPr>
        <a:xfrm>
          <a:off x="0" y="0"/>
          <a:ext cx="0" cy="0"/>
          <a:chOff x="0" y="0"/>
          <a:chExt cx="0" cy="0"/>
        </a:xfrm>
      </p:grpSpPr>
      <p:sp>
        <p:nvSpPr>
          <p:cNvPr id="3" name="TextBox 4">
            <a:extLst>
              <a:ext uri="{FF2B5EF4-FFF2-40B4-BE49-F238E27FC236}">
                <a16:creationId xmlns:a16="http://schemas.microsoft.com/office/drawing/2014/main" id="{D68E8285-3BE2-9990-FA54-E6AF741CC812}"/>
              </a:ext>
            </a:extLst>
          </p:cNvPr>
          <p:cNvSpPr txBox="1"/>
          <p:nvPr userDrawn="1"/>
        </p:nvSpPr>
        <p:spPr>
          <a:xfrm>
            <a:off x="626216" y="4881511"/>
            <a:ext cx="2514600" cy="169277"/>
          </a:xfrm>
          <a:prstGeom prst="rect">
            <a:avLst/>
          </a:prstGeom>
          <a:noFill/>
        </p:spPr>
        <p:txBody>
          <a:bodyPr wrap="square" lIns="0" anchor="b" anchorCtr="0">
            <a:spAutoFit/>
          </a:bodyPr>
          <a:lstStyle/>
          <a:p>
            <a:pPr marL="0" marR="0" lvl="0" indent="0" algn="l" defTabSz="274313" rtl="0" eaLnBrk="0" fontAlgn="auto" latinLnBrk="0" hangingPunct="0">
              <a:lnSpc>
                <a:spcPct val="100000"/>
              </a:lnSpc>
              <a:spcBef>
                <a:spcPts val="0"/>
              </a:spcBef>
              <a:spcAft>
                <a:spcPts val="0"/>
              </a:spcAft>
              <a:buClrTx/>
              <a:buSzTx/>
              <a:buFontTx/>
              <a:buNone/>
              <a:tabLst/>
              <a:defRPr/>
            </a:pPr>
            <a:r>
              <a:rPr kumimoji="0" lang="en-US" sz="500" b="0" i="0" u="none" strike="noStrike" kern="300" cap="none" spc="50" normalizeH="0" baseline="0" noProof="0" dirty="0">
                <a:ln>
                  <a:noFill/>
                </a:ln>
                <a:solidFill>
                  <a:schemeClr val="accent5"/>
                </a:solidFill>
                <a:effectLst/>
                <a:uLnTx/>
                <a:uFillTx/>
                <a:latin typeface="Anova Light" panose="020B0403020203020204" pitchFamily="34" charset="0"/>
                <a:ea typeface="Anova Bold" panose="020B0703020203020204" pitchFamily="34" charset="0"/>
                <a:cs typeface="Anova Light" panose="020B0403020203020204" pitchFamily="34" charset="0"/>
              </a:rPr>
              <a:t>Copyright © SAS Institute Inc. All rights reserved.</a:t>
            </a:r>
          </a:p>
        </p:txBody>
      </p:sp>
      <p:pic>
        <p:nvPicPr>
          <p:cNvPr id="2" name="Picture 6">
            <a:extLst>
              <a:ext uri="{FF2B5EF4-FFF2-40B4-BE49-F238E27FC236}">
                <a16:creationId xmlns:a16="http://schemas.microsoft.com/office/drawing/2014/main" id="{9DCBE7B6-1449-C2E2-1508-3F2B78AA27F6}"/>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413079" y="4758272"/>
            <a:ext cx="556406" cy="230961"/>
          </a:xfrm>
          <a:prstGeom prst="rect">
            <a:avLst/>
          </a:prstGeom>
        </p:spPr>
      </p:pic>
    </p:spTree>
    <p:custDataLst>
      <p:tags r:id="rId1"/>
    </p:custDataLst>
    <p:extLst>
      <p:ext uri="{BB962C8B-B14F-4D97-AF65-F5344CB8AC3E}">
        <p14:creationId xmlns:p14="http://schemas.microsoft.com/office/powerpoint/2010/main" val="11286255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2.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ags" Target="../tags/tag1.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3.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image" Target="../media/image7.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7" name="Slide Number Placeholder 5"/>
          <p:cNvSpPr>
            <a:spLocks noGrp="1"/>
          </p:cNvSpPr>
          <p:nvPr>
            <p:ph type="sldNum" sz="quarter" idx="4"/>
          </p:nvPr>
        </p:nvSpPr>
        <p:spPr>
          <a:xfrm>
            <a:off x="6858000" y="4762503"/>
            <a:ext cx="2133600" cy="273844"/>
          </a:xfrm>
          <a:prstGeom prst="rect">
            <a:avLst/>
          </a:prstGeom>
        </p:spPr>
        <p:txBody>
          <a:bodyPr anchor="ctr"/>
          <a:lstStyle>
            <a:lvl1pPr algn="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spTree>
    <p:extLst>
      <p:ext uri="{BB962C8B-B14F-4D97-AF65-F5344CB8AC3E}">
        <p14:creationId xmlns:p14="http://schemas.microsoft.com/office/powerpoint/2010/main" val="1143005989"/>
      </p:ext>
    </p:extLst>
  </p:cSld>
  <p:clrMap bg1="lt1" tx1="dk1" bg2="lt2" tx2="dk2" accent1="accent1" accent2="accent2" accent3="accent3" accent4="accent4" accent5="accent5" accent6="accent6" hlink="hlink" folHlink="folHlink"/>
  <p:sldLayoutIdLst>
    <p:sldLayoutId id="2147483660" r:id="rId1"/>
    <p:sldLayoutId id="2147483683" r:id="rId2"/>
    <p:sldLayoutId id="2147483670" r:id="rId3"/>
    <p:sldLayoutId id="2147483649" r:id="rId4"/>
    <p:sldLayoutId id="2147483680" r:id="rId5"/>
    <p:sldLayoutId id="2147483671" r:id="rId6"/>
    <p:sldLayoutId id="2147483668" r:id="rId7"/>
    <p:sldLayoutId id="2147483665" r:id="rId8"/>
    <p:sldLayoutId id="2147483672" r:id="rId9"/>
    <p:sldLayoutId id="2147483673" r:id="rId10"/>
    <p:sldLayoutId id="2147483679" r:id="rId11"/>
    <p:sldLayoutId id="2147483674" r:id="rId12"/>
    <p:sldLayoutId id="2147483662" r:id="rId13"/>
    <p:sldLayoutId id="2147483663" r:id="rId14"/>
    <p:sldLayoutId id="2147483676" r:id="rId15"/>
    <p:sldLayoutId id="2147483677" r:id="rId16"/>
    <p:sldLayoutId id="2147483675" r:id="rId17"/>
    <p:sldLayoutId id="2147483678" r:id="rId18"/>
    <p:sldLayoutId id="2147483708" r:id="rId19"/>
    <p:sldLayoutId id="2147483709" r:id="rId20"/>
    <p:sldLayoutId id="2147483710" r:id="rId21"/>
    <p:sldLayoutId id="2147483711" r:id="rId22"/>
    <p:sldLayoutId id="2147483712" r:id="rId23"/>
    <p:sldLayoutId id="2147483713" r:id="rId24"/>
    <p:sldLayoutId id="2147483714" r:id="rId25"/>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CFDB7729-A949-4E8C-B9F0-4379D964C648}" type="slidenum">
              <a:rPr lang="en-US" smtClean="0"/>
              <a:t>‹#›</a:t>
            </a:fld>
            <a:endParaRPr lang="en-US" dirty="0"/>
          </a:p>
        </p:txBody>
      </p:sp>
    </p:spTree>
    <p:extLst>
      <p:ext uri="{BB962C8B-B14F-4D97-AF65-F5344CB8AC3E}">
        <p14:creationId xmlns:p14="http://schemas.microsoft.com/office/powerpoint/2010/main" val="138533799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7" name="TextBox 4">
            <a:extLst>
              <a:ext uri="{FF2B5EF4-FFF2-40B4-BE49-F238E27FC236}">
                <a16:creationId xmlns:a16="http://schemas.microsoft.com/office/drawing/2014/main" id="{1E37FEA7-CA51-4399-92F6-AB705B7FF650}"/>
              </a:ext>
            </a:extLst>
          </p:cNvPr>
          <p:cNvSpPr txBox="1"/>
          <p:nvPr userDrawn="1"/>
        </p:nvSpPr>
        <p:spPr>
          <a:xfrm>
            <a:off x="626216" y="4881511"/>
            <a:ext cx="2514600" cy="169277"/>
          </a:xfrm>
          <a:prstGeom prst="rect">
            <a:avLst/>
          </a:prstGeom>
          <a:noFill/>
        </p:spPr>
        <p:txBody>
          <a:bodyPr wrap="square" lIns="0" anchor="b" anchorCtr="0">
            <a:spAutoFit/>
          </a:bodyPr>
          <a:lstStyle/>
          <a:p>
            <a:pPr marL="0" marR="0" lvl="0" indent="0" algn="l" defTabSz="274313" rtl="0" eaLnBrk="0" fontAlgn="auto" latinLnBrk="0" hangingPunct="0">
              <a:lnSpc>
                <a:spcPct val="100000"/>
              </a:lnSpc>
              <a:spcBef>
                <a:spcPts val="0"/>
              </a:spcBef>
              <a:spcAft>
                <a:spcPts val="0"/>
              </a:spcAft>
              <a:buClrTx/>
              <a:buSzTx/>
              <a:buFontTx/>
              <a:buNone/>
              <a:tabLst/>
              <a:defRPr/>
            </a:pPr>
            <a:r>
              <a:rPr kumimoji="0" lang="en-US" sz="500" b="0" i="0" u="none" strike="noStrike" kern="300" cap="none" spc="50" normalizeH="0" baseline="0" noProof="0" dirty="0">
                <a:ln>
                  <a:noFill/>
                </a:ln>
                <a:solidFill>
                  <a:schemeClr val="accent5"/>
                </a:solidFill>
                <a:effectLst/>
                <a:uLnTx/>
                <a:uFillTx/>
                <a:latin typeface="Anova Light" panose="020B0403020203020204" pitchFamily="34" charset="0"/>
                <a:ea typeface="Anova Bold" panose="020B0703020203020204" pitchFamily="34" charset="0"/>
                <a:cs typeface="Anova Light" panose="020B0403020203020204" pitchFamily="34" charset="0"/>
              </a:rPr>
              <a:t>Copyright © SAS Institute Inc. All rights reserved.</a:t>
            </a:r>
          </a:p>
        </p:txBody>
      </p:sp>
      <p:sp>
        <p:nvSpPr>
          <p:cNvPr id="3" name="Text Placeholder 2"/>
          <p:cNvSpPr>
            <a:spLocks noGrp="1"/>
          </p:cNvSpPr>
          <p:nvPr>
            <p:ph type="body" idx="1"/>
          </p:nvPr>
        </p:nvSpPr>
        <p:spPr>
          <a:xfrm>
            <a:off x="626216" y="1200150"/>
            <a:ext cx="7886700" cy="3432573"/>
          </a:xfrm>
          <a:prstGeom prst="rect">
            <a:avLst/>
          </a:prstGeom>
        </p:spPr>
        <p:txBody>
          <a:bodyPr vert="horz" lIns="0" tIns="0" rIns="0" bIns="0" rtlCol="0">
            <a:normAutofit/>
          </a:bodyPr>
          <a:lstStyle/>
          <a:p>
            <a:pPr lvl="0"/>
            <a:r>
              <a:rPr lang="en-US" dirty="0"/>
              <a:t>Click to Edit Text</a:t>
            </a:r>
          </a:p>
          <a:p>
            <a:pPr lvl="1"/>
            <a:r>
              <a:rPr lang="en-US" dirty="0"/>
              <a:t>Second level</a:t>
            </a:r>
          </a:p>
          <a:p>
            <a:pPr lvl="2"/>
            <a:r>
              <a:rPr lang="en-US" dirty="0"/>
              <a:t>Third level</a:t>
            </a:r>
          </a:p>
        </p:txBody>
      </p:sp>
      <p:sp>
        <p:nvSpPr>
          <p:cNvPr id="2" name="Title Placeholder 1"/>
          <p:cNvSpPr>
            <a:spLocks noGrp="1"/>
          </p:cNvSpPr>
          <p:nvPr>
            <p:ph type="title"/>
          </p:nvPr>
        </p:nvSpPr>
        <p:spPr>
          <a:xfrm>
            <a:off x="626216" y="355152"/>
            <a:ext cx="7886700" cy="387798"/>
          </a:xfrm>
          <a:prstGeom prst="rect">
            <a:avLst/>
          </a:prstGeom>
        </p:spPr>
        <p:txBody>
          <a:bodyPr vert="horz" lIns="0" tIns="0" rIns="0" bIns="0" rtlCol="0" anchor="ctr">
            <a:normAutofit/>
          </a:bodyPr>
          <a:lstStyle/>
          <a:p>
            <a:r>
              <a:rPr lang="en-US" dirty="0"/>
              <a:t>Click to Add Slide Title</a:t>
            </a:r>
          </a:p>
        </p:txBody>
      </p:sp>
      <p:pic>
        <p:nvPicPr>
          <p:cNvPr id="5" name="Picture 6">
            <a:extLst>
              <a:ext uri="{FF2B5EF4-FFF2-40B4-BE49-F238E27FC236}">
                <a16:creationId xmlns:a16="http://schemas.microsoft.com/office/drawing/2014/main" id="{DCAC5147-3BF8-9198-FA11-9363F87D0F14}"/>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rcRect/>
          <a:stretch/>
        </p:blipFill>
        <p:spPr>
          <a:xfrm>
            <a:off x="8413079" y="4758272"/>
            <a:ext cx="556406" cy="230961"/>
          </a:xfrm>
          <a:prstGeom prst="rect">
            <a:avLst/>
          </a:prstGeom>
        </p:spPr>
      </p:pic>
    </p:spTree>
    <p:custDataLst>
      <p:tags r:id="rId13"/>
    </p:custDataLst>
    <p:extLst>
      <p:ext uri="{BB962C8B-B14F-4D97-AF65-F5344CB8AC3E}">
        <p14:creationId xmlns:p14="http://schemas.microsoft.com/office/powerpoint/2010/main" val="23150721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
      <p:transition spd="med">
        <p:fade/>
      </p:transition>
    </mc:Fallback>
  </mc:AlternateContent>
  <p:txStyles>
    <p:titleStyle>
      <a:lvl1pPr algn="l" defTabSz="685800" rtl="0" eaLnBrk="1" latinLnBrk="0" hangingPunct="1">
        <a:lnSpc>
          <a:spcPct val="90000"/>
        </a:lnSpc>
        <a:spcBef>
          <a:spcPct val="0"/>
        </a:spcBef>
        <a:buNone/>
        <a:defRPr sz="2800" b="1" i="0" kern="1200">
          <a:solidFill>
            <a:schemeClr val="accent5"/>
          </a:solidFill>
          <a:latin typeface="Anova Bold" panose="020B0503020203020204" pitchFamily="34" charset="0"/>
          <a:ea typeface="+mj-ea"/>
          <a:cs typeface="+mj-cs"/>
        </a:defRPr>
      </a:lvl1pPr>
    </p:titleStyle>
    <p:bodyStyle>
      <a:lvl1pPr marL="182880" indent="-182880" algn="l" defTabSz="685800" rtl="0" eaLnBrk="1" latinLnBrk="0" hangingPunct="1">
        <a:lnSpc>
          <a:spcPct val="85000"/>
        </a:lnSpc>
        <a:spcBef>
          <a:spcPts val="800"/>
        </a:spcBef>
        <a:buClr>
          <a:schemeClr val="accent5"/>
        </a:buClr>
        <a:buFont typeface="Anova Light" panose="020B0403020203020204" pitchFamily="34" charset="0"/>
        <a:buChar char="•"/>
        <a:defRPr sz="1800" b="0" i="0" kern="1200">
          <a:solidFill>
            <a:schemeClr val="tx1"/>
          </a:solidFill>
          <a:latin typeface="+mn-lt"/>
          <a:ea typeface="+mn-ea"/>
          <a:cs typeface="+mn-cs"/>
        </a:defRPr>
      </a:lvl1pPr>
      <a:lvl2pPr marL="365760" indent="-182880" algn="l" defTabSz="685800" rtl="0" eaLnBrk="1" latinLnBrk="0" hangingPunct="1">
        <a:lnSpc>
          <a:spcPct val="85000"/>
        </a:lnSpc>
        <a:spcBef>
          <a:spcPts val="800"/>
        </a:spcBef>
        <a:buClr>
          <a:schemeClr val="accent5"/>
        </a:buClr>
        <a:buFont typeface="Anova Light" panose="020B0403020203020204" pitchFamily="34" charset="0"/>
        <a:buChar char="–"/>
        <a:defRPr sz="1400" b="0" i="0" kern="1200">
          <a:solidFill>
            <a:schemeClr val="tx1"/>
          </a:solidFill>
          <a:latin typeface="+mn-lt"/>
          <a:ea typeface="+mn-ea"/>
          <a:cs typeface="+mn-cs"/>
        </a:defRPr>
      </a:lvl2pPr>
      <a:lvl3pPr marL="548640" indent="-182880" algn="l" defTabSz="685800" rtl="0" eaLnBrk="1" latinLnBrk="0" hangingPunct="1">
        <a:lnSpc>
          <a:spcPct val="85000"/>
        </a:lnSpc>
        <a:spcBef>
          <a:spcPts val="800"/>
        </a:spcBef>
        <a:buClr>
          <a:schemeClr val="accent5"/>
        </a:buClr>
        <a:buFont typeface="Anova Light" panose="020B0403020203020204" pitchFamily="34" charset="0"/>
        <a:buChar char="•"/>
        <a:defRPr sz="1200" b="0" i="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nova Light" panose="020B0403020203020204" pitchFamily="34" charset="0"/>
        <a:buChar char="•"/>
        <a:defRPr sz="1350" kern="1200">
          <a:solidFill>
            <a:schemeClr val="bg2"/>
          </a:solidFill>
          <a:latin typeface="+mj-lt"/>
          <a:ea typeface="+mn-ea"/>
          <a:cs typeface="+mn-cs"/>
        </a:defRPr>
      </a:lvl4pPr>
      <a:lvl5pPr marL="1543050" indent="-171450" algn="l" defTabSz="685800" rtl="0" eaLnBrk="1" latinLnBrk="0" hangingPunct="1">
        <a:lnSpc>
          <a:spcPct val="90000"/>
        </a:lnSpc>
        <a:spcBef>
          <a:spcPts val="375"/>
        </a:spcBef>
        <a:buFont typeface="Anova Light" panose="020B0403020203020204" pitchFamily="34" charset="0"/>
        <a:buChar char="•"/>
        <a:defRPr sz="1350" kern="1200">
          <a:solidFill>
            <a:schemeClr val="bg2"/>
          </a:solidFill>
          <a:latin typeface="+mj-lt"/>
          <a:ea typeface="+mn-ea"/>
          <a:cs typeface="+mn-cs"/>
        </a:defRPr>
      </a:lvl5pPr>
      <a:lvl6pPr marL="1885950" indent="-171450" algn="l" defTabSz="685800" rtl="0" eaLnBrk="1" latinLnBrk="0" hangingPunct="1">
        <a:lnSpc>
          <a:spcPct val="90000"/>
        </a:lnSpc>
        <a:spcBef>
          <a:spcPts val="375"/>
        </a:spcBef>
        <a:buFont typeface="Anova Light" panose="020B0403020203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nova Light" panose="020B0403020203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nova Light" panose="020B0403020203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nova Light" panose="020B0403020203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6.xml"/><Relationship Id="rId5" Type="http://schemas.openxmlformats.org/officeDocument/2006/relationships/image" Target="../media/image27.png"/><Relationship Id="rId4" Type="http://schemas.openxmlformats.org/officeDocument/2006/relationships/image" Target="../media/image26.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8.xml.rels><?xml version="1.0" encoding="UTF-8" standalone="yes"?>
<Relationships xmlns="http://schemas.openxmlformats.org/package/2006/relationships"><Relationship Id="rId8" Type="http://schemas.openxmlformats.org/officeDocument/2006/relationships/hyperlink" Target="https://smart.ips.tennessee.edu/team/jennifer-tourville" TargetMode="External"/><Relationship Id="rId13" Type="http://schemas.openxmlformats.org/officeDocument/2006/relationships/image" Target="../media/image37.png"/><Relationship Id="rId3" Type="http://schemas.openxmlformats.org/officeDocument/2006/relationships/image" Target="../media/image31.png"/><Relationship Id="rId7" Type="http://schemas.openxmlformats.org/officeDocument/2006/relationships/image" Target="../media/image34.png"/><Relationship Id="rId12" Type="http://schemas.openxmlformats.org/officeDocument/2006/relationships/image" Target="../media/image36.jpeg"/><Relationship Id="rId2" Type="http://schemas.openxmlformats.org/officeDocument/2006/relationships/notesSlide" Target="../notesSlides/notesSlide19.xml"/><Relationship Id="rId16" Type="http://schemas.openxmlformats.org/officeDocument/2006/relationships/hyperlink" Target="https://smart.ips.tennessee.edu/team/clint-brasher" TargetMode="External"/><Relationship Id="rId1" Type="http://schemas.openxmlformats.org/officeDocument/2006/relationships/slideLayout" Target="../slideLayouts/slideLayout20.xml"/><Relationship Id="rId6" Type="http://schemas.openxmlformats.org/officeDocument/2006/relationships/image" Target="../media/image33.png"/><Relationship Id="rId11" Type="http://schemas.openxmlformats.org/officeDocument/2006/relationships/image" Target="../media/image35.jpeg"/><Relationship Id="rId5" Type="http://schemas.openxmlformats.org/officeDocument/2006/relationships/image" Target="../media/image32.jpeg"/><Relationship Id="rId15" Type="http://schemas.openxmlformats.org/officeDocument/2006/relationships/hyperlink" Target="https://smart.ips.tennessee.edu/team/trevor-henderson" TargetMode="External"/><Relationship Id="rId10" Type="http://schemas.openxmlformats.org/officeDocument/2006/relationships/hyperlink" Target="https://smart.ips.tennessee.edu/team/channie-cavitt" TargetMode="External"/><Relationship Id="rId4" Type="http://schemas.openxmlformats.org/officeDocument/2006/relationships/hyperlink" Target="https://smart.ips.tennessee.edu/team/ellen-oakes" TargetMode="External"/><Relationship Id="rId9" Type="http://schemas.openxmlformats.org/officeDocument/2006/relationships/hyperlink" Target="https://smart.ips.tennessee.edu/team/jeremy-kourvelas" TargetMode="External"/><Relationship Id="rId14" Type="http://schemas.openxmlformats.org/officeDocument/2006/relationships/hyperlink" Target="https://smart.ips.tennessee.edu/team/sarah-haas" TargetMode="External"/></Relationships>
</file>

<file path=ppt/slides/_rels/slide5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1.xml"/></Relationships>
</file>

<file path=ppt/slides/_rels/slide60.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40.jpeg"/><Relationship Id="rId7" Type="http://schemas.openxmlformats.org/officeDocument/2006/relationships/image" Target="../media/image44.jpeg"/><Relationship Id="rId2" Type="http://schemas.openxmlformats.org/officeDocument/2006/relationships/image" Target="../media/image39.png"/><Relationship Id="rId1" Type="http://schemas.openxmlformats.org/officeDocument/2006/relationships/slideLayout" Target="../slideLayouts/slideLayout22.xml"/><Relationship Id="rId6" Type="http://schemas.openxmlformats.org/officeDocument/2006/relationships/image" Target="../media/image43.png"/><Relationship Id="rId5" Type="http://schemas.openxmlformats.org/officeDocument/2006/relationships/image" Target="../media/image42.jpeg"/><Relationship Id="rId4" Type="http://schemas.openxmlformats.org/officeDocument/2006/relationships/image" Target="../media/image41.png"/><Relationship Id="rId9" Type="http://schemas.openxmlformats.org/officeDocument/2006/relationships/image" Target="../media/image45.png"/></Relationships>
</file>

<file path=ppt/slides/_rels/slide6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6.png"/><Relationship Id="rId1" Type="http://schemas.openxmlformats.org/officeDocument/2006/relationships/slideLayout" Target="../slideLayouts/slideLayout23.xml"/></Relationships>
</file>

<file path=ppt/slides/_rels/slide6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23.xml"/><Relationship Id="rId5" Type="http://schemas.openxmlformats.org/officeDocument/2006/relationships/image" Target="../media/image48.png"/><Relationship Id="rId4" Type="http://schemas.openxmlformats.org/officeDocument/2006/relationships/image" Target="../media/image47.png"/></Relationships>
</file>

<file path=ppt/slides/_rels/slide63.xml.rels><?xml version="1.0" encoding="UTF-8" standalone="yes"?>
<Relationships xmlns="http://schemas.openxmlformats.org/package/2006/relationships"><Relationship Id="rId3" Type="http://schemas.openxmlformats.org/officeDocument/2006/relationships/image" Target="../media/image50.svg"/><Relationship Id="rId2" Type="http://schemas.openxmlformats.org/officeDocument/2006/relationships/image" Target="../media/image49.png"/><Relationship Id="rId1" Type="http://schemas.openxmlformats.org/officeDocument/2006/relationships/slideLayout" Target="../slideLayouts/slideLayout24.xml"/><Relationship Id="rId5" Type="http://schemas.openxmlformats.org/officeDocument/2006/relationships/image" Target="../media/image52.svg"/><Relationship Id="rId4" Type="http://schemas.openxmlformats.org/officeDocument/2006/relationships/image" Target="../media/image51.png"/></Relationships>
</file>

<file path=ppt/slides/_rels/slide64.xml.rels><?xml version="1.0" encoding="UTF-8" standalone="yes"?>
<Relationships xmlns="http://schemas.openxmlformats.org/package/2006/relationships"><Relationship Id="rId8" Type="http://schemas.openxmlformats.org/officeDocument/2006/relationships/image" Target="../media/image57.jpeg"/><Relationship Id="rId3" Type="http://schemas.openxmlformats.org/officeDocument/2006/relationships/image" Target="../media/image50.svg"/><Relationship Id="rId7" Type="http://schemas.openxmlformats.org/officeDocument/2006/relationships/image" Target="../media/image56.jpeg"/><Relationship Id="rId2" Type="http://schemas.openxmlformats.org/officeDocument/2006/relationships/image" Target="../media/image49.png"/><Relationship Id="rId1" Type="http://schemas.openxmlformats.org/officeDocument/2006/relationships/slideLayout" Target="../slideLayouts/slideLayout24.xml"/><Relationship Id="rId6" Type="http://schemas.openxmlformats.org/officeDocument/2006/relationships/image" Target="../media/image55.jpeg"/><Relationship Id="rId5" Type="http://schemas.openxmlformats.org/officeDocument/2006/relationships/image" Target="../media/image54.png"/><Relationship Id="rId4" Type="http://schemas.openxmlformats.org/officeDocument/2006/relationships/image" Target="../media/image53.png"/></Relationships>
</file>

<file path=ppt/slides/_rels/slide6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chart" Target="../charts/chart1.xml"/><Relationship Id="rId1" Type="http://schemas.openxmlformats.org/officeDocument/2006/relationships/slideLayout" Target="../slideLayouts/slideLayout20.xml"/></Relationships>
</file>

<file path=ppt/slides/_rels/slide66.xml.rels><?xml version="1.0" encoding="UTF-8" standalone="yes"?>
<Relationships xmlns="http://schemas.openxmlformats.org/package/2006/relationships"><Relationship Id="rId3" Type="http://schemas.openxmlformats.org/officeDocument/2006/relationships/image" Target="../media/image50.svg"/><Relationship Id="rId7" Type="http://schemas.openxmlformats.org/officeDocument/2006/relationships/image" Target="../media/image61.png"/><Relationship Id="rId2" Type="http://schemas.openxmlformats.org/officeDocument/2006/relationships/image" Target="../media/image49.png"/><Relationship Id="rId1" Type="http://schemas.openxmlformats.org/officeDocument/2006/relationships/slideLayout" Target="../slideLayouts/slideLayout24.xml"/><Relationship Id="rId6" Type="http://schemas.openxmlformats.org/officeDocument/2006/relationships/image" Target="../media/image60.jpeg"/><Relationship Id="rId5" Type="http://schemas.openxmlformats.org/officeDocument/2006/relationships/image" Target="../media/image59.jpg"/><Relationship Id="rId4" Type="http://schemas.openxmlformats.org/officeDocument/2006/relationships/image" Target="../media/image58.jpg"/></Relationships>
</file>

<file path=ppt/slides/_rels/slide67.xml.rels><?xml version="1.0" encoding="UTF-8" standalone="yes"?>
<Relationships xmlns="http://schemas.openxmlformats.org/package/2006/relationships"><Relationship Id="rId3" Type="http://schemas.openxmlformats.org/officeDocument/2006/relationships/image" Target="../media/image62.png"/><Relationship Id="rId7" Type="http://schemas.openxmlformats.org/officeDocument/2006/relationships/image" Target="../media/image65.png"/><Relationship Id="rId2" Type="http://schemas.openxmlformats.org/officeDocument/2006/relationships/notesSlide" Target="../notesSlides/notesSlide21.xml"/><Relationship Id="rId1" Type="http://schemas.openxmlformats.org/officeDocument/2006/relationships/slideLayout" Target="../slideLayouts/slideLayout24.xml"/><Relationship Id="rId6" Type="http://schemas.openxmlformats.org/officeDocument/2006/relationships/image" Target="../media/image64.png"/><Relationship Id="rId5" Type="http://schemas.openxmlformats.org/officeDocument/2006/relationships/image" Target="../media/image6.png"/><Relationship Id="rId4" Type="http://schemas.openxmlformats.org/officeDocument/2006/relationships/image" Target="../media/image63.png"/></Relationships>
</file>

<file path=ppt/slides/_rels/slide68.xml.rels><?xml version="1.0" encoding="UTF-8" standalone="yes"?>
<Relationships xmlns="http://schemas.openxmlformats.org/package/2006/relationships"><Relationship Id="rId3" Type="http://schemas.openxmlformats.org/officeDocument/2006/relationships/image" Target="../media/image66.svg"/><Relationship Id="rId2" Type="http://schemas.openxmlformats.org/officeDocument/2006/relationships/notesSlide" Target="../notesSlides/notesSlide22.xml"/><Relationship Id="rId1" Type="http://schemas.openxmlformats.org/officeDocument/2006/relationships/slideLayout" Target="../slideLayouts/slideLayout20.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svg"/></Relationships>
</file>

<file path=ppt/slides/_rels/slide69.xml.rels><?xml version="1.0" encoding="UTF-8" standalone="yes"?>
<Relationships xmlns="http://schemas.openxmlformats.org/package/2006/relationships"><Relationship Id="rId8" Type="http://schemas.openxmlformats.org/officeDocument/2006/relationships/image" Target="../media/image74.svg"/><Relationship Id="rId3" Type="http://schemas.openxmlformats.org/officeDocument/2006/relationships/image" Target="../media/image50.svg"/><Relationship Id="rId7" Type="http://schemas.openxmlformats.org/officeDocument/2006/relationships/image" Target="../media/image73.svg"/><Relationship Id="rId2" Type="http://schemas.openxmlformats.org/officeDocument/2006/relationships/image" Target="../media/image49.png"/><Relationship Id="rId1" Type="http://schemas.openxmlformats.org/officeDocument/2006/relationships/slideLayout" Target="../slideLayouts/slideLayout24.xml"/><Relationship Id="rId6" Type="http://schemas.openxmlformats.org/officeDocument/2006/relationships/image" Target="../media/image72.svg"/><Relationship Id="rId5" Type="http://schemas.openxmlformats.org/officeDocument/2006/relationships/image" Target="../media/image71.jpeg"/><Relationship Id="rId4" Type="http://schemas.openxmlformats.org/officeDocument/2006/relationships/image" Target="../media/image70.jpeg"/></Relationships>
</file>

<file path=ppt/slides/_rels/slide7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75.png"/><Relationship Id="rId1" Type="http://schemas.openxmlformats.org/officeDocument/2006/relationships/slideLayout" Target="../slideLayouts/slideLayout22.xml"/><Relationship Id="rId5" Type="http://schemas.openxmlformats.org/officeDocument/2006/relationships/image" Target="../media/image77.png"/><Relationship Id="rId4" Type="http://schemas.openxmlformats.org/officeDocument/2006/relationships/image" Target="../media/image76.pn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3.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hyperlink" Target="mailto:smart@tennessee.edu" TargetMode="External"/><Relationship Id="rId1" Type="http://schemas.openxmlformats.org/officeDocument/2006/relationships/slideLayout" Target="../slideLayouts/slideLayout25.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3.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5.xml"/></Relationships>
</file>

<file path=ppt/slides/_rels/slide104.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5.xml"/></Relationships>
</file>

<file path=ppt/slides/_rels/slide10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9.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8.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5.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1.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5.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5.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5.xml"/></Relationships>
</file>

<file path=ppt/slides/_rels/slide116.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5.xml"/></Relationships>
</file>

<file path=ppt/slides/_rels/slide117.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41.xml"/><Relationship Id="rId1" Type="http://schemas.openxmlformats.org/officeDocument/2006/relationships/slideLayout" Target="../slideLayouts/slideLayout5.xml"/><Relationship Id="rId4" Type="http://schemas.openxmlformats.org/officeDocument/2006/relationships/image" Target="cid:ii_mlensra31" TargetMode="Externa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1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 y="2876551"/>
            <a:ext cx="8839200" cy="1066799"/>
          </a:xfrm>
        </p:spPr>
        <p:txBody>
          <a:bodyPr>
            <a:noAutofit/>
          </a:bodyPr>
          <a:lstStyle/>
          <a:p>
            <a:r>
              <a:rPr lang="en-US" sz="3200" dirty="0"/>
              <a:t>Opioid Abatement Council Meeting</a:t>
            </a:r>
            <a:endParaRPr lang="en-US" sz="2400" dirty="0"/>
          </a:p>
        </p:txBody>
      </p:sp>
      <p:sp>
        <p:nvSpPr>
          <p:cNvPr id="6" name="Text Placeholder 5"/>
          <p:cNvSpPr>
            <a:spLocks noGrp="1"/>
          </p:cNvSpPr>
          <p:nvPr>
            <p:ph type="body" sz="quarter" idx="12"/>
          </p:nvPr>
        </p:nvSpPr>
        <p:spPr>
          <a:xfrm>
            <a:off x="120912" y="3714750"/>
            <a:ext cx="8839200" cy="838200"/>
          </a:xfrm>
        </p:spPr>
        <p:txBody>
          <a:bodyPr>
            <a:normAutofit/>
          </a:bodyPr>
          <a:lstStyle/>
          <a:p>
            <a:r>
              <a:rPr lang="en-US" sz="1400" dirty="0"/>
              <a:t>September 3, 2026</a:t>
            </a:r>
          </a:p>
          <a:p>
            <a:r>
              <a:rPr lang="en-US" sz="1400" dirty="0"/>
              <a:t>12:00 PM CT – 3:00 PM CT</a:t>
            </a:r>
          </a:p>
          <a:p>
            <a:r>
              <a:rPr lang="en-US" sz="1400" dirty="0"/>
              <a:t>UT IPS Training Center	Nashville, TN</a:t>
            </a:r>
          </a:p>
        </p:txBody>
      </p:sp>
    </p:spTree>
    <p:extLst>
      <p:ext uri="{BB962C8B-B14F-4D97-AF65-F5344CB8AC3E}">
        <p14:creationId xmlns:p14="http://schemas.microsoft.com/office/powerpoint/2010/main" val="2406620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EBEEC-EF48-15FD-AC47-F0E336521202}"/>
              </a:ext>
            </a:extLst>
          </p:cNvPr>
          <p:cNvSpPr>
            <a:spLocks noGrp="1"/>
          </p:cNvSpPr>
          <p:nvPr>
            <p:ph type="title"/>
          </p:nvPr>
        </p:nvSpPr>
        <p:spPr>
          <a:xfrm>
            <a:off x="381000" y="1657351"/>
            <a:ext cx="3962400" cy="1676400"/>
          </a:xfrm>
        </p:spPr>
        <p:txBody>
          <a:bodyPr anchor="ctr">
            <a:normAutofit/>
          </a:bodyPr>
          <a:lstStyle/>
          <a:p>
            <a:r>
              <a:rPr lang="en-US" dirty="0">
                <a:solidFill>
                  <a:schemeClr val="tx2">
                    <a:lumMod val="75000"/>
                  </a:schemeClr>
                </a:solidFill>
              </a:rPr>
              <a:t>Contact Us</a:t>
            </a:r>
          </a:p>
        </p:txBody>
      </p:sp>
      <p:sp>
        <p:nvSpPr>
          <p:cNvPr id="10" name="Text Placeholder 3">
            <a:extLst>
              <a:ext uri="{FF2B5EF4-FFF2-40B4-BE49-F238E27FC236}">
                <a16:creationId xmlns:a16="http://schemas.microsoft.com/office/drawing/2014/main" id="{42B2F518-592E-E301-FC7A-1B778C4C544B}"/>
              </a:ext>
            </a:extLst>
          </p:cNvPr>
          <p:cNvSpPr>
            <a:spLocks noGrp="1"/>
          </p:cNvSpPr>
          <p:nvPr>
            <p:ph type="body" sz="quarter" idx="11"/>
          </p:nvPr>
        </p:nvSpPr>
        <p:spPr>
          <a:xfrm>
            <a:off x="381000" y="3685996"/>
            <a:ext cx="4038600" cy="1019355"/>
          </a:xfrm>
        </p:spPr>
        <p:txBody>
          <a:bodyPr>
            <a:noAutofit/>
          </a:bodyPr>
          <a:lstStyle/>
          <a:p>
            <a:endParaRPr lang="en-US" sz="900" b="1" dirty="0">
              <a:solidFill>
                <a:schemeClr val="tx2">
                  <a:lumMod val="75000"/>
                </a:schemeClr>
              </a:solidFill>
            </a:endParaRPr>
          </a:p>
          <a:p>
            <a:r>
              <a:rPr lang="en-US" sz="1800" b="1" dirty="0">
                <a:solidFill>
                  <a:schemeClr val="tx2">
                    <a:lumMod val="75000"/>
                  </a:schemeClr>
                </a:solidFill>
              </a:rPr>
              <a:t>opioid.abatement@tn.gov</a:t>
            </a:r>
          </a:p>
          <a:p>
            <a:endParaRPr lang="en-US" sz="1800" b="1" dirty="0">
              <a:solidFill>
                <a:schemeClr val="tx2">
                  <a:lumMod val="75000"/>
                </a:schemeClr>
              </a:solidFill>
            </a:endParaRPr>
          </a:p>
          <a:p>
            <a:r>
              <a:rPr lang="en-US" sz="1800" b="1" dirty="0">
                <a:solidFill>
                  <a:schemeClr val="tx2">
                    <a:lumMod val="75000"/>
                  </a:schemeClr>
                </a:solidFill>
              </a:rPr>
              <a:t>tn.gov/</a:t>
            </a:r>
            <a:r>
              <a:rPr lang="en-US" sz="1800" b="1" dirty="0" err="1">
                <a:solidFill>
                  <a:schemeClr val="tx2">
                    <a:lumMod val="75000"/>
                  </a:schemeClr>
                </a:solidFill>
              </a:rPr>
              <a:t>oac</a:t>
            </a:r>
            <a:endParaRPr lang="en-US" sz="1800" b="1" dirty="0">
              <a:solidFill>
                <a:schemeClr val="tx2">
                  <a:lumMod val="75000"/>
                </a:schemeClr>
              </a:solidFill>
            </a:endParaRPr>
          </a:p>
        </p:txBody>
      </p:sp>
      <p:sp>
        <p:nvSpPr>
          <p:cNvPr id="12" name="Text Placeholder 4">
            <a:extLst>
              <a:ext uri="{FF2B5EF4-FFF2-40B4-BE49-F238E27FC236}">
                <a16:creationId xmlns:a16="http://schemas.microsoft.com/office/drawing/2014/main" id="{79A2EB8B-198C-460A-A39B-6B63767CDC6C}"/>
              </a:ext>
            </a:extLst>
          </p:cNvPr>
          <p:cNvSpPr>
            <a:spLocks noGrp="1"/>
          </p:cNvSpPr>
          <p:nvPr>
            <p:ph type="body" sz="quarter" idx="12"/>
          </p:nvPr>
        </p:nvSpPr>
        <p:spPr>
          <a:xfrm>
            <a:off x="419100" y="3028951"/>
            <a:ext cx="3962400" cy="609600"/>
          </a:xfrm>
        </p:spPr>
        <p:txBody>
          <a:bodyPr>
            <a:normAutofit fontScale="77500" lnSpcReduction="20000"/>
          </a:bodyPr>
          <a:lstStyle/>
          <a:p>
            <a:r>
              <a:rPr lang="en-US" dirty="0">
                <a:solidFill>
                  <a:schemeClr val="tx2">
                    <a:lumMod val="75000"/>
                  </a:schemeClr>
                </a:solidFill>
              </a:rPr>
              <a:t>Opioid Abatement Council</a:t>
            </a:r>
          </a:p>
        </p:txBody>
      </p:sp>
      <p:sp>
        <p:nvSpPr>
          <p:cNvPr id="4" name="Picture Placeholder 3">
            <a:extLst>
              <a:ext uri="{FF2B5EF4-FFF2-40B4-BE49-F238E27FC236}">
                <a16:creationId xmlns:a16="http://schemas.microsoft.com/office/drawing/2014/main" id="{FA59976D-F5C7-B130-4975-37016225A061}"/>
              </a:ext>
            </a:extLst>
          </p:cNvPr>
          <p:cNvSpPr>
            <a:spLocks noGrp="1"/>
          </p:cNvSpPr>
          <p:nvPr>
            <p:ph type="pic" sz="quarter" idx="10"/>
          </p:nvPr>
        </p:nvSpPr>
        <p:spPr/>
        <p:txBody>
          <a:bodyPr/>
          <a:lstStyle/>
          <a:p>
            <a:endParaRPr lang="en-US"/>
          </a:p>
        </p:txBody>
      </p:sp>
      <p:pic>
        <p:nvPicPr>
          <p:cNvPr id="7" name="Picture 6">
            <a:extLst>
              <a:ext uri="{FF2B5EF4-FFF2-40B4-BE49-F238E27FC236}">
                <a16:creationId xmlns:a16="http://schemas.microsoft.com/office/drawing/2014/main" id="{74B9BF8C-517E-426C-D390-BA9C9822B30D}"/>
              </a:ext>
            </a:extLst>
          </p:cNvPr>
          <p:cNvPicPr>
            <a:picLocks noChangeAspect="1"/>
          </p:cNvPicPr>
          <p:nvPr/>
        </p:nvPicPr>
        <p:blipFill>
          <a:blip r:embed="rId2"/>
          <a:stretch>
            <a:fillRect/>
          </a:stretch>
        </p:blipFill>
        <p:spPr>
          <a:xfrm>
            <a:off x="4572000" y="0"/>
            <a:ext cx="4559439" cy="5143500"/>
          </a:xfrm>
          <a:prstGeom prst="rect">
            <a:avLst/>
          </a:prstGeom>
        </p:spPr>
      </p:pic>
    </p:spTree>
    <p:extLst>
      <p:ext uri="{BB962C8B-B14F-4D97-AF65-F5344CB8AC3E}">
        <p14:creationId xmlns:p14="http://schemas.microsoft.com/office/powerpoint/2010/main" val="173901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Effect transition="in" filter="fade">
                                      <p:cBhvr>
                                        <p:cTn id="13" dur="1000"/>
                                        <p:tgtEl>
                                          <p:spTgt spid="10">
                                            <p:txEl>
                                              <p:pRg st="1" end="1"/>
                                            </p:txEl>
                                          </p:spTgt>
                                        </p:tgtEl>
                                      </p:cBhvr>
                                    </p:animEffect>
                                    <p:anim calcmode="lin" valueType="num">
                                      <p:cBhvr>
                                        <p:cTn id="14"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animEffect transition="in" filter="fade">
                                      <p:cBhvr>
                                        <p:cTn id="19" dur="1000"/>
                                        <p:tgtEl>
                                          <p:spTgt spid="10">
                                            <p:txEl>
                                              <p:pRg st="3" end="3"/>
                                            </p:txEl>
                                          </p:spTgt>
                                        </p:tgtEl>
                                      </p:cBhvr>
                                    </p:animEffect>
                                    <p:anim calcmode="lin" valueType="num">
                                      <p:cBhvr>
                                        <p:cTn id="20"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3E522D-9F91-F494-66B4-473265F9D7FB}"/>
              </a:ext>
            </a:extLst>
          </p:cNvPr>
          <p:cNvSpPr txBox="1"/>
          <p:nvPr/>
        </p:nvSpPr>
        <p:spPr>
          <a:xfrm>
            <a:off x="3048000" y="1733550"/>
            <a:ext cx="3048000" cy="1446550"/>
          </a:xfrm>
          <a:custGeom>
            <a:avLst/>
            <a:gdLst>
              <a:gd name="csX0" fmla="*/ 0 w 3048000"/>
              <a:gd name="csY0" fmla="*/ 0 h 1446550"/>
              <a:gd name="csX1" fmla="*/ 518160 w 3048000"/>
              <a:gd name="csY1" fmla="*/ 0 h 1446550"/>
              <a:gd name="csX2" fmla="*/ 1188720 w 3048000"/>
              <a:gd name="csY2" fmla="*/ 0 h 1446550"/>
              <a:gd name="csX3" fmla="*/ 1767840 w 3048000"/>
              <a:gd name="csY3" fmla="*/ 0 h 1446550"/>
              <a:gd name="csX4" fmla="*/ 2377440 w 3048000"/>
              <a:gd name="csY4" fmla="*/ 0 h 1446550"/>
              <a:gd name="csX5" fmla="*/ 3048000 w 3048000"/>
              <a:gd name="csY5" fmla="*/ 0 h 1446550"/>
              <a:gd name="csX6" fmla="*/ 3048000 w 3048000"/>
              <a:gd name="csY6" fmla="*/ 467718 h 1446550"/>
              <a:gd name="csX7" fmla="*/ 3048000 w 3048000"/>
              <a:gd name="csY7" fmla="*/ 920970 h 1446550"/>
              <a:gd name="csX8" fmla="*/ 3048000 w 3048000"/>
              <a:gd name="csY8" fmla="*/ 1446550 h 1446550"/>
              <a:gd name="csX9" fmla="*/ 2529840 w 3048000"/>
              <a:gd name="csY9" fmla="*/ 1446550 h 1446550"/>
              <a:gd name="csX10" fmla="*/ 1981200 w 3048000"/>
              <a:gd name="csY10" fmla="*/ 1446550 h 1446550"/>
              <a:gd name="csX11" fmla="*/ 1402080 w 3048000"/>
              <a:gd name="csY11" fmla="*/ 1446550 h 1446550"/>
              <a:gd name="csX12" fmla="*/ 731520 w 3048000"/>
              <a:gd name="csY12" fmla="*/ 1446550 h 1446550"/>
              <a:gd name="csX13" fmla="*/ 0 w 3048000"/>
              <a:gd name="csY13" fmla="*/ 1446550 h 1446550"/>
              <a:gd name="csX14" fmla="*/ 0 w 3048000"/>
              <a:gd name="csY14" fmla="*/ 993298 h 1446550"/>
              <a:gd name="csX15" fmla="*/ 0 w 3048000"/>
              <a:gd name="csY15" fmla="*/ 482183 h 1446550"/>
              <a:gd name="csX16" fmla="*/ 0 w 3048000"/>
              <a:gd name="csY16" fmla="*/ 0 h 14465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3048000" h="1446550" extrusionOk="0">
                <a:moveTo>
                  <a:pt x="0" y="0"/>
                </a:moveTo>
                <a:cubicBezTo>
                  <a:pt x="251315" y="-14314"/>
                  <a:pt x="367779" y="3996"/>
                  <a:pt x="518160" y="0"/>
                </a:cubicBezTo>
                <a:cubicBezTo>
                  <a:pt x="668541" y="-3996"/>
                  <a:pt x="912985" y="-6842"/>
                  <a:pt x="1188720" y="0"/>
                </a:cubicBezTo>
                <a:cubicBezTo>
                  <a:pt x="1464455" y="6842"/>
                  <a:pt x="1551181" y="14645"/>
                  <a:pt x="1767840" y="0"/>
                </a:cubicBezTo>
                <a:cubicBezTo>
                  <a:pt x="1984499" y="-14645"/>
                  <a:pt x="2213183" y="4063"/>
                  <a:pt x="2377440" y="0"/>
                </a:cubicBezTo>
                <a:cubicBezTo>
                  <a:pt x="2541697" y="-4063"/>
                  <a:pt x="2753065" y="24606"/>
                  <a:pt x="3048000" y="0"/>
                </a:cubicBezTo>
                <a:cubicBezTo>
                  <a:pt x="3028817" y="228402"/>
                  <a:pt x="3050933" y="351325"/>
                  <a:pt x="3048000" y="467718"/>
                </a:cubicBezTo>
                <a:cubicBezTo>
                  <a:pt x="3045067" y="584111"/>
                  <a:pt x="3067369" y="699298"/>
                  <a:pt x="3048000" y="920970"/>
                </a:cubicBezTo>
                <a:cubicBezTo>
                  <a:pt x="3028631" y="1142642"/>
                  <a:pt x="3028397" y="1212297"/>
                  <a:pt x="3048000" y="1446550"/>
                </a:cubicBezTo>
                <a:cubicBezTo>
                  <a:pt x="2816957" y="1459607"/>
                  <a:pt x="2674115" y="1468830"/>
                  <a:pt x="2529840" y="1446550"/>
                </a:cubicBezTo>
                <a:cubicBezTo>
                  <a:pt x="2385565" y="1424270"/>
                  <a:pt x="2249659" y="1472655"/>
                  <a:pt x="1981200" y="1446550"/>
                </a:cubicBezTo>
                <a:cubicBezTo>
                  <a:pt x="1712741" y="1420445"/>
                  <a:pt x="1614801" y="1450558"/>
                  <a:pt x="1402080" y="1446550"/>
                </a:cubicBezTo>
                <a:cubicBezTo>
                  <a:pt x="1189359" y="1442542"/>
                  <a:pt x="1004712" y="1449063"/>
                  <a:pt x="731520" y="1446550"/>
                </a:cubicBezTo>
                <a:cubicBezTo>
                  <a:pt x="458328" y="1444037"/>
                  <a:pt x="284161" y="1478674"/>
                  <a:pt x="0" y="1446550"/>
                </a:cubicBezTo>
                <a:cubicBezTo>
                  <a:pt x="17861" y="1321802"/>
                  <a:pt x="-12827" y="1149275"/>
                  <a:pt x="0" y="993298"/>
                </a:cubicBezTo>
                <a:cubicBezTo>
                  <a:pt x="12827" y="837321"/>
                  <a:pt x="-19330" y="659814"/>
                  <a:pt x="0" y="482183"/>
                </a:cubicBezTo>
                <a:cubicBezTo>
                  <a:pt x="19330" y="304553"/>
                  <a:pt x="-3901" y="238760"/>
                  <a:pt x="0" y="0"/>
                </a:cubicBezTo>
                <a:close/>
              </a:path>
            </a:pathLst>
          </a:custGeom>
          <a:noFill/>
          <a:ln w="57150">
            <a:solidFill>
              <a:schemeClr val="tx1"/>
            </a:solidFill>
            <a:extLst>
              <a:ext uri="{C807C97D-BFC1-408E-A445-0C87EB9F89A2}">
                <ask:lineSketchStyleProps xmlns:ask="http://schemas.microsoft.com/office/drawing/2018/sketchyshapes" sd="3203023695">
                  <a:prstGeom prst="rect">
                    <a:avLst/>
                  </a:prstGeom>
                  <ask:type>
                    <ask:lineSketchFreehand/>
                  </ask:type>
                </ask:lineSketchStyleProps>
              </a:ext>
            </a:extLst>
          </a:ln>
        </p:spPr>
        <p:txBody>
          <a:bodyPr wrap="square" rtlCol="0">
            <a:spAutoFit/>
          </a:bodyPr>
          <a:lstStyle/>
          <a:p>
            <a:pPr algn="ctr"/>
            <a:r>
              <a:rPr lang="en-US" sz="4400" b="1" dirty="0">
                <a:solidFill>
                  <a:schemeClr val="bg1"/>
                </a:solidFill>
              </a:rPr>
              <a:t>Record Meeting</a:t>
            </a:r>
          </a:p>
        </p:txBody>
      </p:sp>
    </p:spTree>
    <p:extLst>
      <p:ext uri="{BB962C8B-B14F-4D97-AF65-F5344CB8AC3E}">
        <p14:creationId xmlns:p14="http://schemas.microsoft.com/office/powerpoint/2010/main" val="2219480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0C030-0217-4C6D-5788-D42CAE49D0D3}"/>
              </a:ext>
            </a:extLst>
          </p:cNvPr>
          <p:cNvSpPr>
            <a:spLocks noGrp="1"/>
          </p:cNvSpPr>
          <p:nvPr>
            <p:ph type="title"/>
          </p:nvPr>
        </p:nvSpPr>
        <p:spPr/>
        <p:txBody>
          <a:bodyPr/>
          <a:lstStyle/>
          <a:p>
            <a:r>
              <a:rPr lang="en-US" dirty="0"/>
              <a:t>Opioid Abatement Council Meeting</a:t>
            </a:r>
          </a:p>
        </p:txBody>
      </p:sp>
      <p:sp>
        <p:nvSpPr>
          <p:cNvPr id="3" name="Content Placeholder 2">
            <a:extLst>
              <a:ext uri="{FF2B5EF4-FFF2-40B4-BE49-F238E27FC236}">
                <a16:creationId xmlns:a16="http://schemas.microsoft.com/office/drawing/2014/main" id="{024B3087-3F72-03CE-8656-B53AB4181912}"/>
              </a:ext>
            </a:extLst>
          </p:cNvPr>
          <p:cNvSpPr>
            <a:spLocks noGrp="1"/>
          </p:cNvSpPr>
          <p:nvPr>
            <p:ph idx="1"/>
          </p:nvPr>
        </p:nvSpPr>
        <p:spPr/>
        <p:txBody>
          <a:bodyPr>
            <a:normAutofit/>
          </a:bodyPr>
          <a:lstStyle/>
          <a:p>
            <a:r>
              <a:rPr lang="en-US" dirty="0"/>
              <a:t>Thank you for joining the Council meeting.</a:t>
            </a:r>
          </a:p>
          <a:p>
            <a:r>
              <a:rPr lang="en-US" dirty="0"/>
              <a:t>This meeting is being recorded and photographed, and the video and photos will be posted on the OAC website.</a:t>
            </a:r>
          </a:p>
          <a:p>
            <a:r>
              <a:rPr lang="en-US" dirty="0"/>
              <a:t>The meeting will begin at 12:00 PM CT.</a:t>
            </a:r>
          </a:p>
          <a:p>
            <a:endParaRPr lang="en-US" dirty="0"/>
          </a:p>
          <a:p>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sp>
        <p:nvSpPr>
          <p:cNvPr id="6" name="TextBox 5">
            <a:extLst>
              <a:ext uri="{FF2B5EF4-FFF2-40B4-BE49-F238E27FC236}">
                <a16:creationId xmlns:a16="http://schemas.microsoft.com/office/drawing/2014/main" id="{62E8B31E-F91D-3C9B-31FC-77F2223C1A26}"/>
              </a:ext>
            </a:extLst>
          </p:cNvPr>
          <p:cNvSpPr txBox="1"/>
          <p:nvPr/>
        </p:nvSpPr>
        <p:spPr>
          <a:xfrm>
            <a:off x="533400" y="2876550"/>
            <a:ext cx="8077200" cy="1200329"/>
          </a:xfrm>
          <a:prstGeom prst="rect">
            <a:avLst/>
          </a:prstGeom>
          <a:effectLst>
            <a:outerShdw blurRad="50800" dist="38100" dir="2700000" algn="tl" rotWithShape="0">
              <a:prstClr val="black">
                <a:alpha val="40000"/>
              </a:prstClr>
            </a:outerShdw>
          </a:effectLst>
        </p:spPr>
        <p:style>
          <a:lnRef idx="3">
            <a:schemeClr val="lt1"/>
          </a:lnRef>
          <a:fillRef idx="1">
            <a:schemeClr val="accent4"/>
          </a:fillRef>
          <a:effectRef idx="1">
            <a:schemeClr val="accent4"/>
          </a:effectRef>
          <a:fontRef idx="minor">
            <a:schemeClr val="lt1"/>
          </a:fontRef>
        </p:style>
        <p:txBody>
          <a:bodyPr wrap="square" rtlCol="0">
            <a:spAutoFit/>
          </a:bodyPr>
          <a:lstStyle/>
          <a:p>
            <a:r>
              <a:rPr lang="en-US" sz="2400" b="1" u="sng" dirty="0"/>
              <a:t>Attending Virtually?</a:t>
            </a:r>
          </a:p>
          <a:p>
            <a:pPr marL="342900" indent="-342900">
              <a:buFont typeface="Arial" panose="020B0604020202020204" pitchFamily="34" charset="0"/>
              <a:buChar char="•"/>
            </a:pPr>
            <a:r>
              <a:rPr lang="en-US" sz="2400" dirty="0"/>
              <a:t>If you are a </a:t>
            </a:r>
            <a:r>
              <a:rPr lang="en-US" sz="2400" b="1" dirty="0"/>
              <a:t>Guest – </a:t>
            </a:r>
            <a:r>
              <a:rPr lang="en-US" sz="2400" dirty="0"/>
              <a:t>you are joining as an </a:t>
            </a:r>
            <a:r>
              <a:rPr lang="en-US" sz="2400" b="1" dirty="0"/>
              <a:t>Attendee</a:t>
            </a:r>
            <a:r>
              <a:rPr lang="en-US" sz="2400" dirty="0"/>
              <a:t>,</a:t>
            </a:r>
            <a:r>
              <a:rPr lang="en-US" sz="2400" b="1" dirty="0"/>
              <a:t> </a:t>
            </a:r>
            <a:r>
              <a:rPr lang="en-US" sz="2400" dirty="0"/>
              <a:t>and your camera and microphone </a:t>
            </a:r>
            <a:r>
              <a:rPr lang="en-US" sz="2400"/>
              <a:t>are disabled.</a:t>
            </a:r>
            <a:endParaRPr lang="en-US" sz="2400" dirty="0"/>
          </a:p>
        </p:txBody>
      </p:sp>
    </p:spTree>
    <p:extLst>
      <p:ext uri="{BB962C8B-B14F-4D97-AF65-F5344CB8AC3E}">
        <p14:creationId xmlns:p14="http://schemas.microsoft.com/office/powerpoint/2010/main" val="27196209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5B85D-08C0-4327-93C1-9F6832EBDE78}"/>
              </a:ext>
            </a:extLst>
          </p:cNvPr>
          <p:cNvSpPr>
            <a:spLocks noGrp="1"/>
          </p:cNvSpPr>
          <p:nvPr>
            <p:ph type="title"/>
          </p:nvPr>
        </p:nvSpPr>
        <p:spPr>
          <a:xfrm>
            <a:off x="228600" y="361950"/>
            <a:ext cx="8839200" cy="619125"/>
          </a:xfrm>
        </p:spPr>
        <p:txBody>
          <a:bodyPr/>
          <a:lstStyle/>
          <a:p>
            <a:r>
              <a:rPr lang="en-US" dirty="0"/>
              <a:t>Introductions &amp; Roll Call</a:t>
            </a:r>
            <a:br>
              <a:rPr lang="en-US" dirty="0"/>
            </a:br>
            <a:endParaRPr lang="en-US" dirty="0"/>
          </a:p>
        </p:txBody>
      </p:sp>
      <p:sp>
        <p:nvSpPr>
          <p:cNvPr id="3" name="Content Placeholder 2">
            <a:extLst>
              <a:ext uri="{FF2B5EF4-FFF2-40B4-BE49-F238E27FC236}">
                <a16:creationId xmlns:a16="http://schemas.microsoft.com/office/drawing/2014/main" id="{A2CFFB07-3C26-43ED-808D-425EFEBB6A8A}"/>
              </a:ext>
            </a:extLst>
          </p:cNvPr>
          <p:cNvSpPr>
            <a:spLocks noGrp="1"/>
          </p:cNvSpPr>
          <p:nvPr>
            <p:ph idx="1"/>
          </p:nvPr>
        </p:nvSpPr>
        <p:spPr>
          <a:xfrm>
            <a:off x="152400" y="1276350"/>
            <a:ext cx="8839200" cy="3752850"/>
          </a:xfrm>
        </p:spPr>
        <p:txBody>
          <a:bodyPr/>
          <a:lstStyle/>
          <a:p>
            <a:r>
              <a:rPr lang="en-US" b="1" dirty="0"/>
              <a:t>Dr. Clay Jackson</a:t>
            </a:r>
            <a:r>
              <a:rPr lang="en-US" dirty="0"/>
              <a:t>- Vice Chair, Opioid Abatement Council</a:t>
            </a:r>
          </a:p>
          <a:p>
            <a:endParaRPr lang="en-US" dirty="0"/>
          </a:p>
          <a:p>
            <a:r>
              <a:rPr lang="en-US" b="1" dirty="0"/>
              <a:t>Mary Shelton</a:t>
            </a:r>
            <a:r>
              <a:rPr lang="en-US" dirty="0"/>
              <a:t>, Executive Director, Opioid Abatement 				Council</a:t>
            </a:r>
          </a:p>
          <a:p>
            <a:endParaRPr lang="en-US" dirty="0"/>
          </a:p>
          <a:p>
            <a:r>
              <a:rPr lang="en-US" b="1" dirty="0"/>
              <a:t>Determine if there is a quorum.</a:t>
            </a:r>
            <a:endParaRPr lang="en-US" dirty="0"/>
          </a:p>
          <a:p>
            <a:pPr marL="0" indent="0">
              <a:buNone/>
            </a:pPr>
            <a:endParaRPr lang="en-US" dirty="0"/>
          </a:p>
        </p:txBody>
      </p:sp>
    </p:spTree>
    <p:extLst>
      <p:ext uri="{BB962C8B-B14F-4D97-AF65-F5344CB8AC3E}">
        <p14:creationId xmlns:p14="http://schemas.microsoft.com/office/powerpoint/2010/main" val="9642217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09CA13-89C9-004F-A663-921F58A1CE2D}"/>
              </a:ext>
            </a:extLst>
          </p:cNvPr>
          <p:cNvSpPr>
            <a:spLocks noGrp="1"/>
          </p:cNvSpPr>
          <p:nvPr>
            <p:ph type="title"/>
          </p:nvPr>
        </p:nvSpPr>
        <p:spPr/>
        <p:txBody>
          <a:bodyPr/>
          <a:lstStyle/>
          <a:p>
            <a:r>
              <a:rPr lang="en-US" dirty="0"/>
              <a:t>Update on Next Steps for OAC Leadership</a:t>
            </a:r>
          </a:p>
        </p:txBody>
      </p:sp>
      <p:sp>
        <p:nvSpPr>
          <p:cNvPr id="3" name="Content Placeholder 2">
            <a:extLst>
              <a:ext uri="{FF2B5EF4-FFF2-40B4-BE49-F238E27FC236}">
                <a16:creationId xmlns:a16="http://schemas.microsoft.com/office/drawing/2014/main" id="{69EDDB8C-7FC3-7F62-45E7-BB6F04E197DA}"/>
              </a:ext>
            </a:extLst>
          </p:cNvPr>
          <p:cNvSpPr>
            <a:spLocks noGrp="1"/>
          </p:cNvSpPr>
          <p:nvPr>
            <p:ph idx="1"/>
          </p:nvPr>
        </p:nvSpPr>
        <p:spPr/>
        <p:txBody>
          <a:bodyPr/>
          <a:lstStyle/>
          <a:p>
            <a:r>
              <a:rPr lang="en-US" dirty="0"/>
              <a:t>The OAC Office spoke with the Governor’s Office in early June about the Chair vacancy</a:t>
            </a:r>
          </a:p>
          <a:p>
            <a:endParaRPr lang="en-US" dirty="0"/>
          </a:p>
          <a:p>
            <a:r>
              <a:rPr lang="en-US" dirty="0"/>
              <a:t>There are no further updates on the appointment of a Chair</a:t>
            </a:r>
          </a:p>
        </p:txBody>
      </p:sp>
    </p:spTree>
    <p:extLst>
      <p:ext uri="{BB962C8B-B14F-4D97-AF65-F5344CB8AC3E}">
        <p14:creationId xmlns:p14="http://schemas.microsoft.com/office/powerpoint/2010/main" val="19043283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9892B-D7EC-2970-099F-72DB00F391D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5BED736-B05D-AC12-4370-21A0EFE8E4F2}"/>
              </a:ext>
            </a:extLst>
          </p:cNvPr>
          <p:cNvSpPr>
            <a:spLocks noGrp="1"/>
          </p:cNvSpPr>
          <p:nvPr>
            <p:ph type="title"/>
          </p:nvPr>
        </p:nvSpPr>
        <p:spPr/>
        <p:txBody>
          <a:bodyPr/>
          <a:lstStyle/>
          <a:p>
            <a:r>
              <a:rPr lang="en-US" sz="2400" dirty="0"/>
              <a:t>Discussion and Decision Points</a:t>
            </a:r>
          </a:p>
        </p:txBody>
      </p:sp>
      <p:sp>
        <p:nvSpPr>
          <p:cNvPr id="3" name="Content Placeholder 2">
            <a:extLst>
              <a:ext uri="{FF2B5EF4-FFF2-40B4-BE49-F238E27FC236}">
                <a16:creationId xmlns:a16="http://schemas.microsoft.com/office/drawing/2014/main" id="{EF755718-D063-E169-5849-D29BB55FA718}"/>
              </a:ext>
            </a:extLst>
          </p:cNvPr>
          <p:cNvSpPr>
            <a:spLocks noGrp="1"/>
          </p:cNvSpPr>
          <p:nvPr>
            <p:ph idx="1"/>
          </p:nvPr>
        </p:nvSpPr>
        <p:spPr/>
        <p:txBody>
          <a:bodyPr>
            <a:normAutofit/>
          </a:bodyPr>
          <a:lstStyle/>
          <a:p>
            <a:pPr marL="0" indent="0">
              <a:buNone/>
            </a:pPr>
            <a:r>
              <a:rPr lang="en-US" dirty="0"/>
              <a:t>Will the OAC consider a motion to allow Vice Chair Dr. Clay Jackson to convene this September 3</a:t>
            </a:r>
            <a:r>
              <a:rPr lang="en-US" baseline="30000" dirty="0"/>
              <a:t>rd</a:t>
            </a:r>
            <a:r>
              <a:rPr lang="en-US" dirty="0"/>
              <a:t> meeting of the Opioid Abatement Council?</a:t>
            </a:r>
          </a:p>
          <a:p>
            <a:pPr marL="0" indent="0">
              <a:buNone/>
            </a:pPr>
            <a:endParaRPr lang="en-US" dirty="0"/>
          </a:p>
          <a:p>
            <a:pPr marL="0" lvl="0" indent="0">
              <a:buNone/>
            </a:pPr>
            <a:endParaRPr lang="en-US" dirty="0"/>
          </a:p>
          <a:p>
            <a:pPr marL="0" lvl="0" indent="0">
              <a:buNone/>
            </a:pPr>
            <a:endParaRPr lang="en-US" dirty="0"/>
          </a:p>
          <a:p>
            <a:pPr marL="0" lvl="0" indent="0">
              <a:buNone/>
            </a:pPr>
            <a:endParaRPr lang="en-US" dirty="0"/>
          </a:p>
        </p:txBody>
      </p:sp>
      <p:sp>
        <p:nvSpPr>
          <p:cNvPr id="4" name="TextBox 3">
            <a:extLst>
              <a:ext uri="{FF2B5EF4-FFF2-40B4-BE49-F238E27FC236}">
                <a16:creationId xmlns:a16="http://schemas.microsoft.com/office/drawing/2014/main" id="{DB547F30-17A3-BC68-94E7-4D6BD7181481}"/>
              </a:ext>
            </a:extLst>
          </p:cNvPr>
          <p:cNvSpPr txBox="1"/>
          <p:nvPr/>
        </p:nvSpPr>
        <p:spPr>
          <a:xfrm>
            <a:off x="2895600" y="3181350"/>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34475879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B748A-BCD2-37A8-2B7C-9F94A91F8A53}"/>
              </a:ext>
            </a:extLst>
          </p:cNvPr>
          <p:cNvSpPr>
            <a:spLocks noGrp="1"/>
          </p:cNvSpPr>
          <p:nvPr>
            <p:ph type="title"/>
          </p:nvPr>
        </p:nvSpPr>
        <p:spPr/>
        <p:txBody>
          <a:bodyPr/>
          <a:lstStyle/>
          <a:p>
            <a:r>
              <a:rPr lang="en-US" dirty="0"/>
              <a:t>Introductions </a:t>
            </a:r>
          </a:p>
        </p:txBody>
      </p:sp>
      <p:sp>
        <p:nvSpPr>
          <p:cNvPr id="3" name="Content Placeholder 2">
            <a:extLst>
              <a:ext uri="{FF2B5EF4-FFF2-40B4-BE49-F238E27FC236}">
                <a16:creationId xmlns:a16="http://schemas.microsoft.com/office/drawing/2014/main" id="{4996CF85-217C-9AA5-57DE-72B562725757}"/>
              </a:ext>
            </a:extLst>
          </p:cNvPr>
          <p:cNvSpPr>
            <a:spLocks noGrp="1"/>
          </p:cNvSpPr>
          <p:nvPr>
            <p:ph idx="1"/>
          </p:nvPr>
        </p:nvSpPr>
        <p:spPr/>
        <p:txBody>
          <a:bodyPr>
            <a:normAutofit/>
          </a:bodyPr>
          <a:lstStyle/>
          <a:p>
            <a:r>
              <a:rPr lang="en-US" b="1" dirty="0"/>
              <a:t>TDMHSAS Deputy Commissioner Matt Yancey</a:t>
            </a:r>
          </a:p>
          <a:p>
            <a:endParaRPr lang="en-US" b="1" dirty="0"/>
          </a:p>
          <a:p>
            <a:r>
              <a:rPr lang="en-US" b="1" dirty="0"/>
              <a:t>Shawn Smith</a:t>
            </a:r>
            <a:r>
              <a:rPr lang="en-US" dirty="0"/>
              <a:t>, Deputy Director, OAC</a:t>
            </a:r>
          </a:p>
          <a:p>
            <a:endParaRPr lang="en-US" dirty="0"/>
          </a:p>
          <a:p>
            <a:r>
              <a:rPr lang="en-US" b="1" dirty="0"/>
              <a:t>Sam Boukli</a:t>
            </a:r>
            <a:r>
              <a:rPr lang="en-US" dirty="0"/>
              <a:t>, Counsel to the OAC </a:t>
            </a:r>
            <a:r>
              <a:rPr lang="en-US" sz="2200" i="1" dirty="0"/>
              <a:t>(TDMHSAS Deputy General Counsel)</a:t>
            </a:r>
          </a:p>
          <a:p>
            <a:endParaRPr lang="en-US" b="1" dirty="0"/>
          </a:p>
          <a:p>
            <a:r>
              <a:rPr lang="en-US" b="1" dirty="0"/>
              <a:t>J.P. Urban</a:t>
            </a:r>
            <a:r>
              <a:rPr lang="en-US" dirty="0"/>
              <a:t>,</a:t>
            </a:r>
            <a:r>
              <a:rPr lang="en-US" b="1" dirty="0"/>
              <a:t> </a:t>
            </a:r>
            <a:r>
              <a:rPr lang="en-US" dirty="0"/>
              <a:t>Senior Deputy Attorney General, Financial &amp; Regulatory Section</a:t>
            </a:r>
          </a:p>
        </p:txBody>
      </p:sp>
    </p:spTree>
    <p:extLst>
      <p:ext uri="{BB962C8B-B14F-4D97-AF65-F5344CB8AC3E}">
        <p14:creationId xmlns:p14="http://schemas.microsoft.com/office/powerpoint/2010/main" val="25897273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0D8A34-66BB-43FB-AF3A-FF511DBB01D8}"/>
              </a:ext>
            </a:extLst>
          </p:cNvPr>
          <p:cNvSpPr>
            <a:spLocks noGrp="1"/>
          </p:cNvSpPr>
          <p:nvPr>
            <p:ph type="title"/>
          </p:nvPr>
        </p:nvSpPr>
        <p:spPr>
          <a:xfrm>
            <a:off x="152400" y="361950"/>
            <a:ext cx="8839200" cy="619125"/>
          </a:xfrm>
        </p:spPr>
        <p:txBody>
          <a:bodyPr/>
          <a:lstStyle/>
          <a:p>
            <a:r>
              <a:rPr lang="en-US" dirty="0"/>
              <a:t>Review &amp; Approval of Minutes</a:t>
            </a:r>
            <a:br>
              <a:rPr lang="en-US" dirty="0"/>
            </a:br>
            <a:endParaRPr lang="en-US" dirty="0"/>
          </a:p>
        </p:txBody>
      </p:sp>
      <p:sp>
        <p:nvSpPr>
          <p:cNvPr id="3" name="Content Placeholder 2">
            <a:extLst>
              <a:ext uri="{FF2B5EF4-FFF2-40B4-BE49-F238E27FC236}">
                <a16:creationId xmlns:a16="http://schemas.microsoft.com/office/drawing/2014/main" id="{20734779-6CB7-4AEF-9DE3-37D5392A47C8}"/>
              </a:ext>
            </a:extLst>
          </p:cNvPr>
          <p:cNvSpPr>
            <a:spLocks noGrp="1"/>
          </p:cNvSpPr>
          <p:nvPr>
            <p:ph idx="1"/>
          </p:nvPr>
        </p:nvSpPr>
        <p:spPr>
          <a:xfrm>
            <a:off x="136656" y="1123950"/>
            <a:ext cx="8839200" cy="3600450"/>
          </a:xfrm>
        </p:spPr>
        <p:txBody>
          <a:bodyPr/>
          <a:lstStyle/>
          <a:p>
            <a:r>
              <a:rPr lang="en-US" dirty="0"/>
              <a:t>Vice Chair Dr. Clay Jackson</a:t>
            </a:r>
          </a:p>
          <a:p>
            <a:endParaRPr lang="en-US" dirty="0"/>
          </a:p>
          <a:p>
            <a:pPr marL="0" indent="0">
              <a:buNone/>
            </a:pPr>
            <a:r>
              <a:rPr lang="en-US" b="1" dirty="0"/>
              <a:t>Minutes from:</a:t>
            </a:r>
          </a:p>
          <a:p>
            <a:r>
              <a:rPr lang="en-US" dirty="0"/>
              <a:t>June 2, 2026</a:t>
            </a:r>
          </a:p>
        </p:txBody>
      </p:sp>
    </p:spTree>
    <p:extLst>
      <p:ext uri="{BB962C8B-B14F-4D97-AF65-F5344CB8AC3E}">
        <p14:creationId xmlns:p14="http://schemas.microsoft.com/office/powerpoint/2010/main" val="24317385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FFCF41-4B1A-DB97-7583-923C70218C78}"/>
              </a:ext>
            </a:extLst>
          </p:cNvPr>
          <p:cNvPicPr>
            <a:picLocks noChangeAspect="1"/>
          </p:cNvPicPr>
          <p:nvPr/>
        </p:nvPicPr>
        <p:blipFill>
          <a:blip r:embed="rId2"/>
          <a:stretch>
            <a:fillRect/>
          </a:stretch>
        </p:blipFill>
        <p:spPr>
          <a:xfrm>
            <a:off x="152400" y="87669"/>
            <a:ext cx="8433489" cy="499868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331868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36202-F843-F542-66C0-FF6ECE6DCED2}"/>
              </a:ext>
            </a:extLst>
          </p:cNvPr>
          <p:cNvSpPr>
            <a:spLocks noGrp="1"/>
          </p:cNvSpPr>
          <p:nvPr>
            <p:ph type="title"/>
          </p:nvPr>
        </p:nvSpPr>
        <p:spPr/>
        <p:txBody>
          <a:bodyPr/>
          <a:lstStyle/>
          <a:p>
            <a:r>
              <a:rPr lang="en-US" dirty="0"/>
              <a:t>Our Why</a:t>
            </a:r>
          </a:p>
        </p:txBody>
      </p:sp>
      <p:pic>
        <p:nvPicPr>
          <p:cNvPr id="7" name="Content Placeholder 6">
            <a:extLst>
              <a:ext uri="{FF2B5EF4-FFF2-40B4-BE49-F238E27FC236}">
                <a16:creationId xmlns:a16="http://schemas.microsoft.com/office/drawing/2014/main" id="{179C1552-C342-4753-34E9-D72F72432DAD}"/>
              </a:ext>
            </a:extLst>
          </p:cNvPr>
          <p:cNvPicPr>
            <a:picLocks noGrp="1" noChangeAspect="1"/>
          </p:cNvPicPr>
          <p:nvPr>
            <p:ph idx="1"/>
          </p:nvPr>
        </p:nvPicPr>
        <p:blipFill>
          <a:blip r:embed="rId2"/>
          <a:stretch>
            <a:fillRect/>
          </a:stretch>
        </p:blipFill>
        <p:spPr>
          <a:xfrm>
            <a:off x="152400" y="1375153"/>
            <a:ext cx="4343400" cy="2717045"/>
          </a:xfrm>
          <a:prstGeom prst="rect">
            <a:avLst/>
          </a:prstGeom>
          <a:ln>
            <a:noFill/>
          </a:ln>
          <a:effectLst>
            <a:outerShdw blurRad="292100" dist="139700" dir="2700000" algn="tl" rotWithShape="0">
              <a:srgbClr val="333333">
                <a:alpha val="65000"/>
              </a:srgbClr>
            </a:outerShdw>
          </a:effectLst>
        </p:spPr>
      </p:pic>
      <p:sp>
        <p:nvSpPr>
          <p:cNvPr id="4" name="Content Placeholder 3">
            <a:extLst>
              <a:ext uri="{FF2B5EF4-FFF2-40B4-BE49-F238E27FC236}">
                <a16:creationId xmlns:a16="http://schemas.microsoft.com/office/drawing/2014/main" id="{39949053-2D43-0644-6519-BF0D5284AB8D}"/>
              </a:ext>
            </a:extLst>
          </p:cNvPr>
          <p:cNvSpPr>
            <a:spLocks noGrp="1"/>
          </p:cNvSpPr>
          <p:nvPr>
            <p:ph idx="13"/>
          </p:nvPr>
        </p:nvSpPr>
        <p:spPr/>
        <p:txBody>
          <a:bodyPr/>
          <a:lstStyle/>
          <a:p>
            <a:pPr marL="0" indent="0" algn="ctr">
              <a:buNone/>
            </a:pPr>
            <a:r>
              <a:rPr lang="en-US" b="1" dirty="0">
                <a:solidFill>
                  <a:schemeClr val="tx2">
                    <a:lumMod val="60000"/>
                    <a:lumOff val="40000"/>
                  </a:schemeClr>
                </a:solidFill>
                <a:effectLst>
                  <a:outerShdw blurRad="38100" dist="38100" dir="2700000" algn="tl">
                    <a:srgbClr val="000000">
                      <a:alpha val="43137"/>
                    </a:srgbClr>
                  </a:outerShdw>
                </a:effectLst>
              </a:rPr>
              <a:t>Tennesseans Served by OAC Funded Programs</a:t>
            </a:r>
          </a:p>
          <a:p>
            <a:pPr marL="0" indent="0">
              <a:buNone/>
            </a:pPr>
            <a:endParaRPr lang="en-US" dirty="0"/>
          </a:p>
        </p:txBody>
      </p:sp>
      <p:sp>
        <p:nvSpPr>
          <p:cNvPr id="5" name="Footer Placeholder 4">
            <a:extLst>
              <a:ext uri="{FF2B5EF4-FFF2-40B4-BE49-F238E27FC236}">
                <a16:creationId xmlns:a16="http://schemas.microsoft.com/office/drawing/2014/main" id="{A030181A-0F8D-A226-F651-1D3B5116EC14}"/>
              </a:ext>
            </a:extLst>
          </p:cNvPr>
          <p:cNvSpPr>
            <a:spLocks noGrp="1"/>
          </p:cNvSpPr>
          <p:nvPr>
            <p:ph type="ftr" sz="quarter" idx="11"/>
          </p:nvPr>
        </p:nvSpPr>
        <p:spPr>
          <a:xfrm>
            <a:off x="215537" y="4385548"/>
            <a:ext cx="4114800" cy="273844"/>
          </a:xfrm>
        </p:spPr>
        <p:txBody>
          <a:bodyPr/>
          <a:lstStyle/>
          <a:p>
            <a:r>
              <a:rPr lang="en-US" dirty="0">
                <a:solidFill>
                  <a:prstClr val="black"/>
                </a:solidFill>
                <a:latin typeface="Arial" panose="020B0604020202020204" pitchFamily="34" charset="0"/>
                <a:cs typeface="Arial" panose="020B0604020202020204" pitchFamily="34" charset="0"/>
              </a:rPr>
              <a:t>Source: https://www.cdc.gov/nchs/nvss/vsrr/drug-overdose-data.htm</a:t>
            </a:r>
          </a:p>
          <a:p>
            <a:endParaRPr lang="en-US" dirty="0"/>
          </a:p>
        </p:txBody>
      </p:sp>
      <p:graphicFrame>
        <p:nvGraphicFramePr>
          <p:cNvPr id="8" name="Table 7">
            <a:extLst>
              <a:ext uri="{FF2B5EF4-FFF2-40B4-BE49-F238E27FC236}">
                <a16:creationId xmlns:a16="http://schemas.microsoft.com/office/drawing/2014/main" id="{6ABD0ACC-8B2B-42FB-E8B4-73786457ECF1}"/>
              </a:ext>
            </a:extLst>
          </p:cNvPr>
          <p:cNvGraphicFramePr>
            <a:graphicFrameLocks noGrp="1"/>
          </p:cNvGraphicFramePr>
          <p:nvPr>
            <p:extLst>
              <p:ext uri="{D42A27DB-BD31-4B8C-83A1-F6EECF244321}">
                <p14:modId xmlns:p14="http://schemas.microsoft.com/office/powerpoint/2010/main" val="3511527974"/>
              </p:ext>
            </p:extLst>
          </p:nvPr>
        </p:nvGraphicFramePr>
        <p:xfrm>
          <a:off x="4737463" y="1717277"/>
          <a:ext cx="4191000" cy="2560320"/>
        </p:xfrm>
        <a:graphic>
          <a:graphicData uri="http://schemas.openxmlformats.org/drawingml/2006/table">
            <a:tbl>
              <a:tblPr firstRow="1" bandRow="1">
                <a:tableStyleId>{BDBED569-4797-4DF1-A0F4-6AAB3CD982D8}</a:tableStyleId>
              </a:tblPr>
              <a:tblGrid>
                <a:gridCol w="2675709">
                  <a:extLst>
                    <a:ext uri="{9D8B030D-6E8A-4147-A177-3AD203B41FA5}">
                      <a16:colId xmlns:a16="http://schemas.microsoft.com/office/drawing/2014/main" val="435255270"/>
                    </a:ext>
                  </a:extLst>
                </a:gridCol>
                <a:gridCol w="1515291">
                  <a:extLst>
                    <a:ext uri="{9D8B030D-6E8A-4147-A177-3AD203B41FA5}">
                      <a16:colId xmlns:a16="http://schemas.microsoft.com/office/drawing/2014/main" val="220136160"/>
                    </a:ext>
                  </a:extLst>
                </a:gridCol>
              </a:tblGrid>
              <a:tr h="267039">
                <a:tc>
                  <a:txBody>
                    <a:bodyPr/>
                    <a:lstStyle/>
                    <a:p>
                      <a:r>
                        <a:rPr lang="en-US" b="0" dirty="0"/>
                        <a:t>Primary Prevention</a:t>
                      </a:r>
                    </a:p>
                  </a:txBody>
                  <a:tcPr/>
                </a:tc>
                <a:tc>
                  <a:txBody>
                    <a:bodyPr/>
                    <a:lstStyle/>
                    <a:p>
                      <a:pPr algn="r"/>
                      <a:r>
                        <a:rPr lang="en-US" sz="1800" b="0" kern="1200" dirty="0">
                          <a:solidFill>
                            <a:schemeClr val="tx1"/>
                          </a:solidFill>
                          <a:effectLst/>
                          <a:latin typeface="+mn-lt"/>
                          <a:ea typeface="+mn-ea"/>
                          <a:cs typeface="+mn-cs"/>
                        </a:rPr>
                        <a:t>51,090</a:t>
                      </a:r>
                      <a:endParaRPr lang="en-US" b="0" dirty="0"/>
                    </a:p>
                  </a:txBody>
                  <a:tcPr/>
                </a:tc>
                <a:extLst>
                  <a:ext uri="{0D108BD9-81ED-4DB2-BD59-A6C34878D82A}">
                    <a16:rowId xmlns:a16="http://schemas.microsoft.com/office/drawing/2014/main" val="3219340827"/>
                  </a:ext>
                </a:extLst>
              </a:tr>
              <a:tr h="267039">
                <a:tc>
                  <a:txBody>
                    <a:bodyPr/>
                    <a:lstStyle/>
                    <a:p>
                      <a:r>
                        <a:rPr lang="en-US" b="0" dirty="0"/>
                        <a:t>Harm reduction</a:t>
                      </a:r>
                    </a:p>
                  </a:txBody>
                  <a:tcPr/>
                </a:tc>
                <a:tc>
                  <a:txBody>
                    <a:bodyPr/>
                    <a:lstStyle/>
                    <a:p>
                      <a:pPr algn="r"/>
                      <a:r>
                        <a:rPr lang="en-US" b="0" dirty="0"/>
                        <a:t>20,500</a:t>
                      </a:r>
                    </a:p>
                  </a:txBody>
                  <a:tcPr/>
                </a:tc>
                <a:extLst>
                  <a:ext uri="{0D108BD9-81ED-4DB2-BD59-A6C34878D82A}">
                    <a16:rowId xmlns:a16="http://schemas.microsoft.com/office/drawing/2014/main" val="172461776"/>
                  </a:ext>
                </a:extLst>
              </a:tr>
              <a:tr h="267039">
                <a:tc>
                  <a:txBody>
                    <a:bodyPr/>
                    <a:lstStyle/>
                    <a:p>
                      <a:r>
                        <a:rPr lang="en-US" b="0" dirty="0"/>
                        <a:t>Treatment</a:t>
                      </a:r>
                    </a:p>
                  </a:txBody>
                  <a:tcPr/>
                </a:tc>
                <a:tc>
                  <a:txBody>
                    <a:bodyPr/>
                    <a:lstStyle/>
                    <a:p>
                      <a:pPr algn="r"/>
                      <a:r>
                        <a:rPr lang="en-US" sz="1800" kern="1200" dirty="0">
                          <a:solidFill>
                            <a:schemeClr val="tx1"/>
                          </a:solidFill>
                          <a:effectLst/>
                          <a:latin typeface="+mn-lt"/>
                          <a:ea typeface="+mn-ea"/>
                          <a:cs typeface="+mn-cs"/>
                        </a:rPr>
                        <a:t>23,867</a:t>
                      </a:r>
                      <a:endParaRPr lang="en-US" b="0" dirty="0"/>
                    </a:p>
                  </a:txBody>
                  <a:tcPr/>
                </a:tc>
                <a:extLst>
                  <a:ext uri="{0D108BD9-81ED-4DB2-BD59-A6C34878D82A}">
                    <a16:rowId xmlns:a16="http://schemas.microsoft.com/office/drawing/2014/main" val="8909083"/>
                  </a:ext>
                </a:extLst>
              </a:tr>
              <a:tr h="267039">
                <a:tc>
                  <a:txBody>
                    <a:bodyPr/>
                    <a:lstStyle/>
                    <a:p>
                      <a:r>
                        <a:rPr lang="en-US" dirty="0"/>
                        <a:t>Recovery Support</a:t>
                      </a:r>
                    </a:p>
                  </a:txBody>
                  <a:tcPr/>
                </a:tc>
                <a:tc>
                  <a:txBody>
                    <a:bodyPr/>
                    <a:lstStyle/>
                    <a:p>
                      <a:pPr algn="r"/>
                      <a:r>
                        <a:rPr lang="en-US" sz="1800" kern="1200" dirty="0">
                          <a:solidFill>
                            <a:schemeClr val="tx1"/>
                          </a:solidFill>
                          <a:effectLst/>
                          <a:latin typeface="+mn-lt"/>
                          <a:ea typeface="+mn-ea"/>
                          <a:cs typeface="+mn-cs"/>
                        </a:rPr>
                        <a:t>20,837</a:t>
                      </a:r>
                      <a:endParaRPr lang="en-US" dirty="0"/>
                    </a:p>
                  </a:txBody>
                  <a:tcPr/>
                </a:tc>
                <a:extLst>
                  <a:ext uri="{0D108BD9-81ED-4DB2-BD59-A6C34878D82A}">
                    <a16:rowId xmlns:a16="http://schemas.microsoft.com/office/drawing/2014/main" val="504513822"/>
                  </a:ext>
                </a:extLst>
              </a:tr>
              <a:tr h="267039">
                <a:tc>
                  <a:txBody>
                    <a:bodyPr/>
                    <a:lstStyle/>
                    <a:p>
                      <a:r>
                        <a:rPr lang="en-US" dirty="0"/>
                        <a:t>Education &amp; Training</a:t>
                      </a:r>
                    </a:p>
                  </a:txBody>
                  <a:tcPr/>
                </a:tc>
                <a:tc>
                  <a:txBody>
                    <a:bodyPr/>
                    <a:lstStyle/>
                    <a:p>
                      <a:pPr algn="r"/>
                      <a:r>
                        <a:rPr lang="en-US" sz="1800" kern="1200" dirty="0">
                          <a:solidFill>
                            <a:schemeClr val="tx1"/>
                          </a:solidFill>
                          <a:effectLst/>
                          <a:latin typeface="+mn-lt"/>
                          <a:ea typeface="+mn-ea"/>
                          <a:cs typeface="+mn-cs"/>
                        </a:rPr>
                        <a:t>22,419</a:t>
                      </a:r>
                      <a:endParaRPr lang="en-US" dirty="0"/>
                    </a:p>
                  </a:txBody>
                  <a:tcPr/>
                </a:tc>
                <a:extLst>
                  <a:ext uri="{0D108BD9-81ED-4DB2-BD59-A6C34878D82A}">
                    <a16:rowId xmlns:a16="http://schemas.microsoft.com/office/drawing/2014/main" val="772604640"/>
                  </a:ext>
                </a:extLst>
              </a:tr>
              <a:tr h="267039">
                <a:tc>
                  <a:txBody>
                    <a:bodyPr/>
                    <a:lstStyle/>
                    <a:p>
                      <a:r>
                        <a:rPr lang="en-US" dirty="0"/>
                        <a:t>Research &amp; Evaluation</a:t>
                      </a:r>
                    </a:p>
                  </a:txBody>
                  <a:tcPr/>
                </a:tc>
                <a:tc>
                  <a:txBody>
                    <a:bodyPr/>
                    <a:lstStyle/>
                    <a:p>
                      <a:pPr algn="r"/>
                      <a:r>
                        <a:rPr lang="en-US" dirty="0"/>
                        <a:t>172</a:t>
                      </a:r>
                    </a:p>
                  </a:txBody>
                  <a:tcPr/>
                </a:tc>
                <a:extLst>
                  <a:ext uri="{0D108BD9-81ED-4DB2-BD59-A6C34878D82A}">
                    <a16:rowId xmlns:a16="http://schemas.microsoft.com/office/drawing/2014/main" val="2980589508"/>
                  </a:ext>
                </a:extLst>
              </a:tr>
              <a:tr h="267039">
                <a:tc>
                  <a:txBody>
                    <a:bodyPr/>
                    <a:lstStyle/>
                    <a:p>
                      <a:r>
                        <a:rPr lang="en-US" b="1" dirty="0"/>
                        <a:t>TOTAL </a:t>
                      </a:r>
                      <a:r>
                        <a:rPr lang="en-US" dirty="0"/>
                        <a:t> </a:t>
                      </a:r>
                    </a:p>
                  </a:txBody>
                  <a:tcPr/>
                </a:tc>
                <a:tc>
                  <a:txBody>
                    <a:bodyPr/>
                    <a:lstStyle/>
                    <a:p>
                      <a:pPr algn="r"/>
                      <a:r>
                        <a:rPr lang="en-US" b="1" dirty="0"/>
                        <a:t>138,885</a:t>
                      </a:r>
                    </a:p>
                  </a:txBody>
                  <a:tcPr/>
                </a:tc>
                <a:extLst>
                  <a:ext uri="{0D108BD9-81ED-4DB2-BD59-A6C34878D82A}">
                    <a16:rowId xmlns:a16="http://schemas.microsoft.com/office/drawing/2014/main" val="1344403994"/>
                  </a:ext>
                </a:extLst>
              </a:tr>
            </a:tbl>
          </a:graphicData>
        </a:graphic>
      </p:graphicFrame>
      <p:sp>
        <p:nvSpPr>
          <p:cNvPr id="3" name="TextBox 2">
            <a:extLst>
              <a:ext uri="{FF2B5EF4-FFF2-40B4-BE49-F238E27FC236}">
                <a16:creationId xmlns:a16="http://schemas.microsoft.com/office/drawing/2014/main" id="{162AEB7B-BE37-4C8F-AFD5-C9E974916BA0}"/>
              </a:ext>
            </a:extLst>
          </p:cNvPr>
          <p:cNvSpPr txBox="1"/>
          <p:nvPr/>
        </p:nvSpPr>
        <p:spPr>
          <a:xfrm>
            <a:off x="5153474" y="4323338"/>
            <a:ext cx="3076126" cy="230832"/>
          </a:xfrm>
          <a:prstGeom prst="rect">
            <a:avLst/>
          </a:prstGeom>
          <a:noFill/>
        </p:spPr>
        <p:txBody>
          <a:bodyPr wrap="square" rtlCol="0">
            <a:spAutoFit/>
          </a:bodyPr>
          <a:lstStyle/>
          <a:p>
            <a:r>
              <a:rPr lang="en-US" sz="900" b="1" i="1" dirty="0"/>
              <a:t>Source: Community Grants Cycle 1 Outcomes Reports</a:t>
            </a:r>
          </a:p>
        </p:txBody>
      </p:sp>
    </p:spTree>
    <p:extLst>
      <p:ext uri="{BB962C8B-B14F-4D97-AF65-F5344CB8AC3E}">
        <p14:creationId xmlns:p14="http://schemas.microsoft.com/office/powerpoint/2010/main" val="1274792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A69185E-55C3-AAD4-7CF6-42EEB5E5FB44}"/>
              </a:ext>
            </a:extLst>
          </p:cNvPr>
          <p:cNvSpPr>
            <a:spLocks noGrp="1"/>
          </p:cNvSpPr>
          <p:nvPr>
            <p:ph type="title"/>
          </p:nvPr>
        </p:nvSpPr>
        <p:spPr/>
        <p:txBody>
          <a:bodyPr/>
          <a:lstStyle/>
          <a:p>
            <a:r>
              <a:rPr lang="en-US" dirty="0"/>
              <a:t>Our Why</a:t>
            </a:r>
          </a:p>
        </p:txBody>
      </p:sp>
      <p:pic>
        <p:nvPicPr>
          <p:cNvPr id="7" name="Content Placeholder 6">
            <a:extLst>
              <a:ext uri="{FF2B5EF4-FFF2-40B4-BE49-F238E27FC236}">
                <a16:creationId xmlns:a16="http://schemas.microsoft.com/office/drawing/2014/main" id="{17DE1FB9-B04E-8378-B464-1472E4F4E0C3}"/>
              </a:ext>
            </a:extLst>
          </p:cNvPr>
          <p:cNvPicPr>
            <a:picLocks noGrp="1" noChangeAspect="1"/>
          </p:cNvPicPr>
          <p:nvPr>
            <p:ph idx="1"/>
          </p:nvPr>
        </p:nvPicPr>
        <p:blipFill>
          <a:blip r:embed="rId2"/>
          <a:stretch>
            <a:fillRect/>
          </a:stretch>
        </p:blipFill>
        <p:spPr>
          <a:xfrm>
            <a:off x="533400" y="803907"/>
            <a:ext cx="7696200" cy="431709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090368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AF5FB-66C6-405D-45F8-D7353B65533A}"/>
              </a:ext>
            </a:extLst>
          </p:cNvPr>
          <p:cNvSpPr>
            <a:spLocks noGrp="1"/>
          </p:cNvSpPr>
          <p:nvPr>
            <p:ph type="ctrTitle"/>
          </p:nvPr>
        </p:nvSpPr>
        <p:spPr/>
        <p:txBody>
          <a:bodyPr/>
          <a:lstStyle/>
          <a:p>
            <a:r>
              <a:rPr lang="en-US" dirty="0"/>
              <a:t>Motions from the Previous Meeting</a:t>
            </a:r>
          </a:p>
        </p:txBody>
      </p:sp>
    </p:spTree>
    <p:extLst>
      <p:ext uri="{BB962C8B-B14F-4D97-AF65-F5344CB8AC3E}">
        <p14:creationId xmlns:p14="http://schemas.microsoft.com/office/powerpoint/2010/main" val="6905217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CF3EE-73C0-EEC7-0954-DF2F4BB6452C}"/>
              </a:ext>
            </a:extLst>
          </p:cNvPr>
          <p:cNvSpPr>
            <a:spLocks noGrp="1"/>
          </p:cNvSpPr>
          <p:nvPr>
            <p:ph type="title"/>
          </p:nvPr>
        </p:nvSpPr>
        <p:spPr/>
        <p:txBody>
          <a:bodyPr/>
          <a:lstStyle/>
          <a:p>
            <a:r>
              <a:rPr lang="en-US" dirty="0"/>
              <a:t>Motions from the Previous Meeting</a:t>
            </a:r>
          </a:p>
        </p:txBody>
      </p:sp>
      <p:sp>
        <p:nvSpPr>
          <p:cNvPr id="3" name="Content Placeholder 2">
            <a:extLst>
              <a:ext uri="{FF2B5EF4-FFF2-40B4-BE49-F238E27FC236}">
                <a16:creationId xmlns:a16="http://schemas.microsoft.com/office/drawing/2014/main" id="{8E6CF6C1-899B-9F89-1E7C-4C5F56E74DCB}"/>
              </a:ext>
            </a:extLst>
          </p:cNvPr>
          <p:cNvSpPr>
            <a:spLocks noGrp="1"/>
          </p:cNvSpPr>
          <p:nvPr>
            <p:ph idx="1"/>
          </p:nvPr>
        </p:nvSpPr>
        <p:spPr/>
        <p:txBody>
          <a:bodyPr/>
          <a:lstStyle/>
          <a:p>
            <a:r>
              <a:rPr lang="en-US" dirty="0"/>
              <a:t>This is a recurring agenda item</a:t>
            </a:r>
          </a:p>
          <a:p>
            <a:endParaRPr lang="en-US" dirty="0"/>
          </a:p>
          <a:p>
            <a:r>
              <a:rPr lang="en-US" dirty="0"/>
              <a:t>The motions from the past meeting(s) will be shared at the following OAC Quarterly Meeting</a:t>
            </a:r>
          </a:p>
          <a:p>
            <a:endParaRPr lang="en-US" dirty="0"/>
          </a:p>
          <a:p>
            <a:r>
              <a:rPr lang="en-US" dirty="0"/>
              <a:t>This will assist with continuity of business between meetings</a:t>
            </a:r>
          </a:p>
        </p:txBody>
      </p:sp>
    </p:spTree>
    <p:extLst>
      <p:ext uri="{BB962C8B-B14F-4D97-AF65-F5344CB8AC3E}">
        <p14:creationId xmlns:p14="http://schemas.microsoft.com/office/powerpoint/2010/main" val="20529215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59361-7627-B7C1-E833-4C041F03C697}"/>
              </a:ext>
            </a:extLst>
          </p:cNvPr>
          <p:cNvSpPr>
            <a:spLocks noGrp="1"/>
          </p:cNvSpPr>
          <p:nvPr>
            <p:ph type="title"/>
          </p:nvPr>
        </p:nvSpPr>
        <p:spPr>
          <a:xfrm>
            <a:off x="152400" y="133352"/>
            <a:ext cx="8839200" cy="619125"/>
          </a:xfrm>
        </p:spPr>
        <p:txBody>
          <a:bodyPr anchor="ctr">
            <a:noAutofit/>
          </a:bodyPr>
          <a:lstStyle/>
          <a:p>
            <a:r>
              <a:rPr lang="en-US" sz="2800" dirty="0"/>
              <a:t>Motions from 6/02/2026 OAC meeting</a:t>
            </a:r>
          </a:p>
        </p:txBody>
      </p:sp>
      <p:graphicFrame>
        <p:nvGraphicFramePr>
          <p:cNvPr id="5" name="Table 4">
            <a:extLst>
              <a:ext uri="{FF2B5EF4-FFF2-40B4-BE49-F238E27FC236}">
                <a16:creationId xmlns:a16="http://schemas.microsoft.com/office/drawing/2014/main" id="{2F19D73F-D51F-C584-C4CF-9EEE4D35D3EF}"/>
              </a:ext>
            </a:extLst>
          </p:cNvPr>
          <p:cNvGraphicFramePr>
            <a:graphicFrameLocks noGrp="1"/>
          </p:cNvGraphicFramePr>
          <p:nvPr>
            <p:extLst>
              <p:ext uri="{D42A27DB-BD31-4B8C-83A1-F6EECF244321}">
                <p14:modId xmlns:p14="http://schemas.microsoft.com/office/powerpoint/2010/main" val="3555001335"/>
              </p:ext>
            </p:extLst>
          </p:nvPr>
        </p:nvGraphicFramePr>
        <p:xfrm>
          <a:off x="152400" y="833853"/>
          <a:ext cx="8915400" cy="3987733"/>
        </p:xfrm>
        <a:graphic>
          <a:graphicData uri="http://schemas.openxmlformats.org/drawingml/2006/table">
            <a:tbl>
              <a:tblPr firstRow="1" firstCol="1" bandRow="1">
                <a:tableStyleId>{17292A2E-F333-43FB-9621-5CBBE7FDCDCB}</a:tableStyleId>
              </a:tblPr>
              <a:tblGrid>
                <a:gridCol w="7086600">
                  <a:extLst>
                    <a:ext uri="{9D8B030D-6E8A-4147-A177-3AD203B41FA5}">
                      <a16:colId xmlns:a16="http://schemas.microsoft.com/office/drawing/2014/main" val="1200722182"/>
                    </a:ext>
                  </a:extLst>
                </a:gridCol>
                <a:gridCol w="1828800">
                  <a:extLst>
                    <a:ext uri="{9D8B030D-6E8A-4147-A177-3AD203B41FA5}">
                      <a16:colId xmlns:a16="http://schemas.microsoft.com/office/drawing/2014/main" val="758242170"/>
                    </a:ext>
                  </a:extLst>
                </a:gridCol>
              </a:tblGrid>
              <a:tr h="94723">
                <a:tc>
                  <a:txBody>
                    <a:bodyPr/>
                    <a:lstStyle/>
                    <a:p>
                      <a:pPr marL="0" marR="0">
                        <a:buNone/>
                      </a:pPr>
                      <a:r>
                        <a:rPr lang="en-US" sz="500" dirty="0">
                          <a:effectLst/>
                        </a:rPr>
                        <a:t>Motion</a:t>
                      </a:r>
                      <a:endParaRPr lang="en-US" sz="4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500">
                          <a:effectLst/>
                        </a:rPr>
                        <a:t>Voting Results</a:t>
                      </a:r>
                      <a:endParaRPr lang="en-US" sz="40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856536939"/>
                  </a:ext>
                </a:extLst>
              </a:tr>
              <a:tr h="94723">
                <a:tc>
                  <a:txBody>
                    <a:bodyPr/>
                    <a:lstStyle/>
                    <a:p>
                      <a:pPr marL="0" marR="0">
                        <a:buNone/>
                      </a:pPr>
                      <a:r>
                        <a:rPr lang="en-US" sz="800" dirty="0">
                          <a:effectLst/>
                        </a:rPr>
                        <a:t>Motion to approve minutes from March 5 and April 14 meetings</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800">
                          <a:effectLst/>
                        </a:rPr>
                        <a:t>carries</a:t>
                      </a:r>
                      <a:endParaRPr lang="en-US" sz="70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562364111"/>
                  </a:ext>
                </a:extLst>
              </a:tr>
              <a:tr h="94723">
                <a:tc>
                  <a:txBody>
                    <a:bodyPr/>
                    <a:lstStyle/>
                    <a:p>
                      <a:pPr marL="0" marR="0">
                        <a:buNone/>
                      </a:pPr>
                      <a:r>
                        <a:rPr lang="en-US" sz="800">
                          <a:effectLst/>
                        </a:rPr>
                        <a:t>Motion to approve Marissa Kluk for Region 1 Panel vacancy</a:t>
                      </a:r>
                      <a:endParaRPr lang="en-US" sz="70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800">
                          <a:effectLst/>
                        </a:rPr>
                        <a:t>carries</a:t>
                      </a:r>
                      <a:endParaRPr lang="en-US" sz="70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979997458"/>
                  </a:ext>
                </a:extLst>
              </a:tr>
              <a:tr h="180459">
                <a:tc>
                  <a:txBody>
                    <a:bodyPr/>
                    <a:lstStyle/>
                    <a:p>
                      <a:pPr marL="0" marR="0">
                        <a:buNone/>
                      </a:pPr>
                      <a:r>
                        <a:rPr lang="en-US" sz="800" dirty="0">
                          <a:effectLst/>
                        </a:rPr>
                        <a:t>Motion to authorize ED to contract with an SME to complete the Outcomes Report</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800">
                          <a:effectLst/>
                        </a:rPr>
                        <a:t>carries</a:t>
                      </a:r>
                      <a:endParaRPr lang="en-US" sz="70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917556242"/>
                  </a:ext>
                </a:extLst>
              </a:tr>
              <a:tr h="270690">
                <a:tc>
                  <a:txBody>
                    <a:bodyPr/>
                    <a:lstStyle/>
                    <a:p>
                      <a:pPr marL="0" marR="0">
                        <a:buNone/>
                      </a:pPr>
                      <a:r>
                        <a:rPr lang="en-US" sz="800" dirty="0">
                          <a:effectLst/>
                        </a:rPr>
                        <a:t>Motion to consider a motion authorizing ED to approve a one-time 12 month no cost extension to 3 Cycle grantees whose contract term ends 06.30.2026</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800">
                          <a:effectLst/>
                        </a:rPr>
                        <a:t>carries</a:t>
                      </a:r>
                      <a:endParaRPr lang="en-US" sz="70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479041638"/>
                  </a:ext>
                </a:extLst>
              </a:tr>
              <a:tr h="200888">
                <a:tc>
                  <a:txBody>
                    <a:bodyPr/>
                    <a:lstStyle/>
                    <a:p>
                      <a:pPr marL="0" marR="0">
                        <a:buNone/>
                      </a:pPr>
                      <a:r>
                        <a:rPr lang="en-US" sz="800" dirty="0">
                          <a:effectLst/>
                        </a:rPr>
                        <a:t>Motion for OAC to consider a motion to determine approval or denial of Community Grant carryover requests</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500" dirty="0">
                          <a:effectLst/>
                        </a:rPr>
                        <a:t>Discussion and decision to vote individually for each Grantee</a:t>
                      </a:r>
                      <a:endParaRPr lang="en-US" sz="4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998897320"/>
                  </a:ext>
                </a:extLst>
              </a:tr>
              <a:tr h="94723">
                <a:tc>
                  <a:txBody>
                    <a:bodyPr/>
                    <a:lstStyle/>
                    <a:p>
                      <a:pPr marL="0" marR="0">
                        <a:buNone/>
                      </a:pPr>
                      <a:r>
                        <a:rPr lang="en-US" sz="800" dirty="0">
                          <a:effectLst/>
                        </a:rPr>
                        <a:t>Motion to approve ETSU 84234 carryover request</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800">
                          <a:effectLst/>
                        </a:rPr>
                        <a:t>carries</a:t>
                      </a:r>
                      <a:endParaRPr lang="en-US" sz="70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394877649"/>
                  </a:ext>
                </a:extLst>
              </a:tr>
              <a:tr h="94723">
                <a:tc>
                  <a:txBody>
                    <a:bodyPr/>
                    <a:lstStyle/>
                    <a:p>
                      <a:pPr marL="0" marR="0">
                        <a:buNone/>
                      </a:pPr>
                      <a:r>
                        <a:rPr lang="en-US" sz="800" dirty="0">
                          <a:effectLst/>
                        </a:rPr>
                        <a:t>Motion to approve ETSU 85173 carryover request</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800">
                          <a:effectLst/>
                        </a:rPr>
                        <a:t>carries</a:t>
                      </a:r>
                      <a:endParaRPr lang="en-US" sz="70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247617158"/>
                  </a:ext>
                </a:extLst>
              </a:tr>
              <a:tr h="137160">
                <a:tc>
                  <a:txBody>
                    <a:bodyPr/>
                    <a:lstStyle/>
                    <a:p>
                      <a:pPr marL="0" marR="0">
                        <a:buNone/>
                      </a:pPr>
                      <a:r>
                        <a:rPr lang="en-US" sz="800" dirty="0">
                          <a:effectLst/>
                        </a:rPr>
                        <a:t>Motion to approve TAADAS 88566 carryover request</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600" dirty="0">
                          <a:effectLst/>
                        </a:rPr>
                        <a:t>There was a move to reject, and this was withdrawn</a:t>
                      </a:r>
                      <a:endParaRPr lang="en-US" sz="5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58701595"/>
                  </a:ext>
                </a:extLst>
              </a:tr>
              <a:tr h="94723">
                <a:tc>
                  <a:txBody>
                    <a:bodyPr/>
                    <a:lstStyle/>
                    <a:p>
                      <a:pPr marL="0" marR="0">
                        <a:buNone/>
                      </a:pPr>
                      <a:r>
                        <a:rPr lang="en-US" sz="800" dirty="0">
                          <a:effectLst/>
                        </a:rPr>
                        <a:t>Motion to approve Volunteer Treatment Center 85208 carryover request</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800">
                          <a:effectLst/>
                        </a:rPr>
                        <a:t>carries</a:t>
                      </a:r>
                      <a:endParaRPr lang="en-US" sz="70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950816889"/>
                  </a:ext>
                </a:extLst>
              </a:tr>
              <a:tr h="94723">
                <a:tc>
                  <a:txBody>
                    <a:bodyPr/>
                    <a:lstStyle/>
                    <a:p>
                      <a:pPr marL="0" marR="0">
                        <a:buNone/>
                      </a:pPr>
                      <a:r>
                        <a:rPr lang="en-US" sz="800" dirty="0">
                          <a:effectLst/>
                        </a:rPr>
                        <a:t>Motion to approve Vanderbilt UMC 85102 carryover request</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800">
                          <a:effectLst/>
                        </a:rPr>
                        <a:t>carries</a:t>
                      </a:r>
                      <a:endParaRPr lang="en-US" sz="70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919138245"/>
                  </a:ext>
                </a:extLst>
              </a:tr>
              <a:tr h="189447">
                <a:tc>
                  <a:txBody>
                    <a:bodyPr/>
                    <a:lstStyle/>
                    <a:p>
                      <a:pPr marL="0" marR="0">
                        <a:buNone/>
                      </a:pPr>
                      <a:r>
                        <a:rPr lang="en-US" sz="800" dirty="0">
                          <a:effectLst/>
                        </a:rPr>
                        <a:t>Motion for Mental Health Co-op 85386 contract amendment/modification -replace key staff member does not change goals or funds</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800" dirty="0">
                          <a:effectLst/>
                        </a:rPr>
                        <a:t>carries</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867359163"/>
                  </a:ext>
                </a:extLst>
              </a:tr>
              <a:tr h="189447">
                <a:tc>
                  <a:txBody>
                    <a:bodyPr/>
                    <a:lstStyle/>
                    <a:p>
                      <a:pPr marL="0" marR="0">
                        <a:buNone/>
                      </a:pPr>
                      <a:r>
                        <a:rPr lang="en-US" sz="800" dirty="0">
                          <a:effectLst/>
                        </a:rPr>
                        <a:t>Motion for Williamson County Veterans Treatment Court 85189 to amend/modify contract to reallocate funds due to vacant position </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800" dirty="0">
                          <a:effectLst/>
                        </a:rPr>
                        <a:t>carries</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731741277"/>
                  </a:ext>
                </a:extLst>
              </a:tr>
              <a:tr h="270690">
                <a:tc>
                  <a:txBody>
                    <a:bodyPr/>
                    <a:lstStyle/>
                    <a:p>
                      <a:pPr marL="0" marR="0">
                        <a:buNone/>
                      </a:pPr>
                      <a:r>
                        <a:rPr lang="en-US" sz="800" dirty="0">
                          <a:effectLst/>
                        </a:rPr>
                        <a:t>Motion for Mid Cumberland Human Resource Agency 86467 to amend/modify contract because one position never was filled due to capital project delay. </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800" dirty="0">
                          <a:effectLst/>
                        </a:rPr>
                        <a:t>carries</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555963872"/>
                  </a:ext>
                </a:extLst>
              </a:tr>
              <a:tr h="265353">
                <a:tc>
                  <a:txBody>
                    <a:bodyPr/>
                    <a:lstStyle/>
                    <a:p>
                      <a:pPr marL="0" marR="0">
                        <a:buNone/>
                      </a:pPr>
                      <a:r>
                        <a:rPr lang="en-US" sz="800" dirty="0">
                          <a:effectLst/>
                        </a:rPr>
                        <a:t>Motion for Shelby County Health Dept 90181 to amend/modify contract due to mobile unit that was going to be subcontracted but will now be funded by another grant. These funds to be used for naloxone vending machine and replacement of 1 key staff member</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800" dirty="0">
                          <a:effectLst/>
                        </a:rPr>
                        <a:t>carries</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51468668"/>
                  </a:ext>
                </a:extLst>
              </a:tr>
              <a:tr h="189447">
                <a:tc>
                  <a:txBody>
                    <a:bodyPr/>
                    <a:lstStyle/>
                    <a:p>
                      <a:pPr marL="0" marR="0">
                        <a:buNone/>
                      </a:pPr>
                      <a:r>
                        <a:rPr lang="en-US" sz="800" dirty="0">
                          <a:effectLst/>
                        </a:rPr>
                        <a:t>Motion for Maryville College 89873 to amend/modify contract to shift funds from one line item to another to fund key staff member</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800" dirty="0">
                          <a:effectLst/>
                        </a:rPr>
                        <a:t>carries</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87223419"/>
                  </a:ext>
                </a:extLst>
              </a:tr>
              <a:tr h="189447">
                <a:tc>
                  <a:txBody>
                    <a:bodyPr/>
                    <a:lstStyle/>
                    <a:p>
                      <a:pPr marL="0" marR="0">
                        <a:buNone/>
                      </a:pPr>
                      <a:r>
                        <a:rPr lang="en-US" sz="800" dirty="0">
                          <a:effectLst/>
                        </a:rPr>
                        <a:t>Motion to table approving the Capital Funding percentage of 8% for Cycle 3 until the September Council meeting </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800">
                          <a:effectLst/>
                        </a:rPr>
                        <a:t>carries</a:t>
                      </a:r>
                      <a:endParaRPr lang="en-US" sz="70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155009531"/>
                  </a:ext>
                </a:extLst>
              </a:tr>
              <a:tr h="193365">
                <a:tc>
                  <a:txBody>
                    <a:bodyPr/>
                    <a:lstStyle/>
                    <a:p>
                      <a:pPr marL="0" marR="0">
                        <a:buNone/>
                      </a:pPr>
                      <a:r>
                        <a:rPr lang="en-US" sz="800" dirty="0">
                          <a:effectLst/>
                        </a:rPr>
                        <a:t>Motion to allow applications to be eligible when the agency's 1st year funding request is below the agency's annual operating budget.</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600" dirty="0">
                          <a:effectLst/>
                        </a:rPr>
                        <a:t>Motion to reject this change. See next motion.</a:t>
                      </a:r>
                      <a:endParaRPr lang="en-US" sz="5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34832867"/>
                  </a:ext>
                </a:extLst>
              </a:tr>
              <a:tr h="284170">
                <a:tc>
                  <a:txBody>
                    <a:bodyPr/>
                    <a:lstStyle/>
                    <a:p>
                      <a:pPr marL="0" marR="0">
                        <a:buNone/>
                      </a:pPr>
                      <a:r>
                        <a:rPr lang="en-US" sz="800" dirty="0">
                          <a:effectLst/>
                        </a:rPr>
                        <a:t>Motion to reject the change in Cycle 3 language that would allow applications to be eligible when the agency's 1st year funding request is below the agency's annual operating budget.</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800" dirty="0">
                          <a:effectLst/>
                        </a:rPr>
                        <a:t>carries</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261959057"/>
                  </a:ext>
                </a:extLst>
              </a:tr>
              <a:tr h="94723">
                <a:tc>
                  <a:txBody>
                    <a:bodyPr/>
                    <a:lstStyle/>
                    <a:p>
                      <a:pPr marL="0" marR="0">
                        <a:buNone/>
                      </a:pPr>
                      <a:r>
                        <a:rPr lang="en-US" sz="800" dirty="0">
                          <a:effectLst/>
                        </a:rPr>
                        <a:t>Motion to approve Community Grants Process Policy</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800" dirty="0">
                          <a:effectLst/>
                        </a:rPr>
                        <a:t>carries</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864981489"/>
                  </a:ext>
                </a:extLst>
              </a:tr>
              <a:tr h="94723">
                <a:tc>
                  <a:txBody>
                    <a:bodyPr/>
                    <a:lstStyle/>
                    <a:p>
                      <a:pPr marL="0" marR="0">
                        <a:buNone/>
                      </a:pPr>
                      <a:r>
                        <a:rPr lang="en-US" sz="800" dirty="0">
                          <a:effectLst/>
                        </a:rPr>
                        <a:t>Motion to approve Communications Policy</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800" dirty="0">
                          <a:effectLst/>
                        </a:rPr>
                        <a:t>carries</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115086304"/>
                  </a:ext>
                </a:extLst>
              </a:tr>
              <a:tr h="94723">
                <a:tc>
                  <a:txBody>
                    <a:bodyPr/>
                    <a:lstStyle/>
                    <a:p>
                      <a:pPr marL="0" marR="0">
                        <a:buNone/>
                      </a:pPr>
                      <a:r>
                        <a:rPr lang="en-US" sz="800" dirty="0">
                          <a:effectLst/>
                        </a:rPr>
                        <a:t>Motion to approve Office Responsibilities Policy</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800" dirty="0">
                          <a:effectLst/>
                        </a:rPr>
                        <a:t>carries</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600941912"/>
                  </a:ext>
                </a:extLst>
              </a:tr>
              <a:tr h="189447">
                <a:tc>
                  <a:txBody>
                    <a:bodyPr/>
                    <a:lstStyle/>
                    <a:p>
                      <a:pPr marL="0" marR="0">
                        <a:buNone/>
                      </a:pPr>
                      <a:r>
                        <a:rPr lang="en-US" sz="800" dirty="0">
                          <a:effectLst/>
                        </a:rPr>
                        <a:t>Motion to approve revised remediation list to remove the term "harm reduction" to be consistent with federal language.</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R w="12700" cap="flat" cmpd="sng" algn="ctr">
                      <a:solidFill>
                        <a:schemeClr val="tx1"/>
                      </a:solidFill>
                      <a:prstDash val="solid"/>
                      <a:round/>
                      <a:headEnd type="none" w="med" len="med"/>
                      <a:tailEnd type="none" w="med" len="med"/>
                    </a:lnR>
                  </a:tcPr>
                </a:tc>
                <a:tc>
                  <a:txBody>
                    <a:bodyPr/>
                    <a:lstStyle/>
                    <a:p>
                      <a:pPr marL="0" marR="0">
                        <a:buNone/>
                      </a:pPr>
                      <a:r>
                        <a:rPr lang="en-US" sz="800" dirty="0">
                          <a:effectLst/>
                        </a:rPr>
                        <a:t>carries</a:t>
                      </a:r>
                      <a:endParaRPr lang="en-US" sz="700" dirty="0">
                        <a:effectLst/>
                        <a:latin typeface="Aptos" panose="020B0004020202020204" pitchFamily="34" charset="0"/>
                        <a:ea typeface="Aptos" panose="020B0004020202020204" pitchFamily="34" charset="0"/>
                        <a:cs typeface="Aptos" panose="020B0004020202020204" pitchFamily="34" charset="0"/>
                      </a:endParaRPr>
                    </a:p>
                  </a:txBody>
                  <a:tcPr marL="25713" marR="25713"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37533891"/>
                  </a:ext>
                </a:extLst>
              </a:tr>
            </a:tbl>
          </a:graphicData>
        </a:graphic>
      </p:graphicFrame>
    </p:spTree>
    <p:extLst>
      <p:ext uri="{BB962C8B-B14F-4D97-AF65-F5344CB8AC3E}">
        <p14:creationId xmlns:p14="http://schemas.microsoft.com/office/powerpoint/2010/main" val="18259971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9EC65-5E7B-F25A-AD54-8A263FC19B4E}"/>
              </a:ext>
            </a:extLst>
          </p:cNvPr>
          <p:cNvSpPr>
            <a:spLocks noGrp="1"/>
          </p:cNvSpPr>
          <p:nvPr>
            <p:ph type="ctrTitle"/>
          </p:nvPr>
        </p:nvSpPr>
        <p:spPr/>
        <p:txBody>
          <a:bodyPr/>
          <a:lstStyle/>
          <a:p>
            <a:r>
              <a:rPr lang="en-US" dirty="0"/>
              <a:t>OAC Member Updates</a:t>
            </a:r>
          </a:p>
        </p:txBody>
      </p:sp>
    </p:spTree>
    <p:extLst>
      <p:ext uri="{BB962C8B-B14F-4D97-AF65-F5344CB8AC3E}">
        <p14:creationId xmlns:p14="http://schemas.microsoft.com/office/powerpoint/2010/main" val="6960494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46808-6911-C433-C65A-A065E2A4C260}"/>
              </a:ext>
            </a:extLst>
          </p:cNvPr>
          <p:cNvSpPr>
            <a:spLocks noGrp="1"/>
          </p:cNvSpPr>
          <p:nvPr>
            <p:ph type="title"/>
          </p:nvPr>
        </p:nvSpPr>
        <p:spPr/>
        <p:txBody>
          <a:bodyPr/>
          <a:lstStyle/>
          <a:p>
            <a:r>
              <a:rPr lang="en-US" dirty="0"/>
              <a:t>OAC Welcomes Two New Members</a:t>
            </a:r>
          </a:p>
        </p:txBody>
      </p:sp>
      <p:sp>
        <p:nvSpPr>
          <p:cNvPr id="3" name="Content Placeholder 2">
            <a:extLst>
              <a:ext uri="{FF2B5EF4-FFF2-40B4-BE49-F238E27FC236}">
                <a16:creationId xmlns:a16="http://schemas.microsoft.com/office/drawing/2014/main" id="{B91F1B7F-5C90-4AFF-AFDC-CB92C52634C4}"/>
              </a:ext>
            </a:extLst>
          </p:cNvPr>
          <p:cNvSpPr>
            <a:spLocks noGrp="1"/>
          </p:cNvSpPr>
          <p:nvPr>
            <p:ph idx="1"/>
          </p:nvPr>
        </p:nvSpPr>
        <p:spPr/>
        <p:txBody>
          <a:bodyPr/>
          <a:lstStyle/>
          <a:p>
            <a:r>
              <a:rPr lang="en-US" dirty="0"/>
              <a:t>Two new OAC Members were appointed over the summer:</a:t>
            </a:r>
          </a:p>
          <a:p>
            <a:endParaRPr lang="en-US" dirty="0"/>
          </a:p>
          <a:p>
            <a:pPr lvl="1"/>
            <a:r>
              <a:rPr lang="en-US" sz="2400" b="1" dirty="0"/>
              <a:t>David Morgan</a:t>
            </a:r>
            <a:r>
              <a:rPr lang="en-US" sz="2400" dirty="0"/>
              <a:t>, appointed by Tennessee County Services Association; to a first term of 5 years ending June 30, 2031.</a:t>
            </a:r>
          </a:p>
          <a:p>
            <a:pPr lvl="1"/>
            <a:endParaRPr lang="en-US" sz="2400" dirty="0"/>
          </a:p>
          <a:p>
            <a:pPr lvl="1"/>
            <a:r>
              <a:rPr lang="en-US" sz="2400" b="1" dirty="0"/>
              <a:t>Steve Stone</a:t>
            </a:r>
            <a:r>
              <a:rPr lang="en-US" sz="2400" dirty="0"/>
              <a:t>, appointed by House Speaker Cameron Sexton; to a first term of 4 years ending June 30, 2030.</a:t>
            </a:r>
          </a:p>
        </p:txBody>
      </p:sp>
    </p:spTree>
    <p:extLst>
      <p:ext uri="{BB962C8B-B14F-4D97-AF65-F5344CB8AC3E}">
        <p14:creationId xmlns:p14="http://schemas.microsoft.com/office/powerpoint/2010/main" val="19694590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294C5-7CD5-DD49-C2DE-E186AD7E0E10}"/>
              </a:ext>
            </a:extLst>
          </p:cNvPr>
          <p:cNvSpPr>
            <a:spLocks noGrp="1"/>
          </p:cNvSpPr>
          <p:nvPr>
            <p:ph type="title"/>
          </p:nvPr>
        </p:nvSpPr>
        <p:spPr/>
        <p:txBody>
          <a:bodyPr/>
          <a:lstStyle/>
          <a:p>
            <a:r>
              <a:rPr lang="en-US" dirty="0"/>
              <a:t>David Morgan</a:t>
            </a:r>
          </a:p>
        </p:txBody>
      </p:sp>
      <p:sp>
        <p:nvSpPr>
          <p:cNvPr id="4" name="Content Placeholder 3">
            <a:extLst>
              <a:ext uri="{FF2B5EF4-FFF2-40B4-BE49-F238E27FC236}">
                <a16:creationId xmlns:a16="http://schemas.microsoft.com/office/drawing/2014/main" id="{4A7820A2-2B85-FB8C-41DC-14F42BF8E7D2}"/>
              </a:ext>
            </a:extLst>
          </p:cNvPr>
          <p:cNvSpPr>
            <a:spLocks noGrp="1"/>
          </p:cNvSpPr>
          <p:nvPr>
            <p:ph idx="1"/>
          </p:nvPr>
        </p:nvSpPr>
        <p:spPr/>
        <p:txBody>
          <a:bodyPr>
            <a:normAutofit lnSpcReduction="10000"/>
          </a:bodyPr>
          <a:lstStyle/>
          <a:p>
            <a:pPr marL="0" indent="0">
              <a:buNone/>
            </a:pPr>
            <a:r>
              <a:rPr lang="en-US" sz="1800" dirty="0"/>
              <a:t>David Morgan is a public servant, pastor, and community leader committed to strengthening communities and helping people reach their God-given potential. </a:t>
            </a:r>
          </a:p>
          <a:p>
            <a:pPr marL="0" indent="0">
              <a:buNone/>
            </a:pPr>
            <a:endParaRPr lang="en-US" sz="1800" dirty="0"/>
          </a:p>
          <a:p>
            <a:pPr marL="0" indent="0">
              <a:buNone/>
            </a:pPr>
            <a:r>
              <a:rPr lang="en-US" sz="1800" dirty="0"/>
              <a:t>He serves as County Executive of </a:t>
            </a:r>
            <a:r>
              <a:rPr lang="en-US" sz="1800" u="sng" dirty="0"/>
              <a:t>Lawrence County</a:t>
            </a:r>
            <a:r>
              <a:rPr lang="en-US" sz="1800" dirty="0"/>
              <a:t>, Tennessee, where he provides leadership focused on infrastructure modernization, economic development, and responsible stewardship of public resources.</a:t>
            </a:r>
          </a:p>
        </p:txBody>
      </p:sp>
      <p:pic>
        <p:nvPicPr>
          <p:cNvPr id="7" name="Content Placeholder 6">
            <a:extLst>
              <a:ext uri="{FF2B5EF4-FFF2-40B4-BE49-F238E27FC236}">
                <a16:creationId xmlns:a16="http://schemas.microsoft.com/office/drawing/2014/main" id="{CB4FDF99-0A25-D7BB-5D51-DE4B9994DCEB}"/>
              </a:ext>
            </a:extLst>
          </p:cNvPr>
          <p:cNvPicPr>
            <a:picLocks noGrp="1" noChangeAspect="1"/>
          </p:cNvPicPr>
          <p:nvPr>
            <p:ph idx="13"/>
          </p:nvPr>
        </p:nvPicPr>
        <p:blipFill>
          <a:blip r:embed="rId2"/>
          <a:stretch>
            <a:fillRect/>
          </a:stretch>
        </p:blipFill>
        <p:spPr>
          <a:xfrm>
            <a:off x="5181600" y="806522"/>
            <a:ext cx="3047999" cy="377423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422783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01886-70DE-67FB-7EE9-DE78D0DE6295}"/>
              </a:ext>
            </a:extLst>
          </p:cNvPr>
          <p:cNvSpPr>
            <a:spLocks noGrp="1"/>
          </p:cNvSpPr>
          <p:nvPr>
            <p:ph type="title"/>
          </p:nvPr>
        </p:nvSpPr>
        <p:spPr/>
        <p:txBody>
          <a:bodyPr/>
          <a:lstStyle/>
          <a:p>
            <a:r>
              <a:rPr lang="en-US" dirty="0"/>
              <a:t>Steve Stone</a:t>
            </a:r>
          </a:p>
        </p:txBody>
      </p:sp>
      <p:sp>
        <p:nvSpPr>
          <p:cNvPr id="3" name="Content Placeholder 2">
            <a:extLst>
              <a:ext uri="{FF2B5EF4-FFF2-40B4-BE49-F238E27FC236}">
                <a16:creationId xmlns:a16="http://schemas.microsoft.com/office/drawing/2014/main" id="{C69CD928-B3DB-AC1C-1B66-FB7C16B6FDD7}"/>
              </a:ext>
            </a:extLst>
          </p:cNvPr>
          <p:cNvSpPr>
            <a:spLocks noGrp="1"/>
          </p:cNvSpPr>
          <p:nvPr>
            <p:ph idx="1"/>
          </p:nvPr>
        </p:nvSpPr>
        <p:spPr/>
        <p:txBody>
          <a:bodyPr>
            <a:normAutofit fontScale="55000" lnSpcReduction="20000"/>
          </a:bodyPr>
          <a:lstStyle/>
          <a:p>
            <a:pPr marL="0" indent="0">
              <a:buNone/>
            </a:pPr>
            <a:r>
              <a:rPr lang="en-US" sz="2500" dirty="0"/>
              <a:t>Steve Stone graduated from Tennessee Technological University in 1977 with a degree in Business Management. He spent 42 years with Tap Publishing Company, where he served in various leadership roles before retiring as Chief Operating Officer in 2019.</a:t>
            </a:r>
          </a:p>
          <a:p>
            <a:pPr marL="0" indent="0">
              <a:buNone/>
            </a:pPr>
            <a:endParaRPr lang="en-US" sz="2500" dirty="0"/>
          </a:p>
          <a:p>
            <a:pPr marL="0" indent="0">
              <a:buNone/>
            </a:pPr>
            <a:r>
              <a:rPr lang="en-US" sz="2500" dirty="0"/>
              <a:t>Throughout his career and retirement, Steve has remained deeply committed to the well-being of his community. He is actively involved in numerous organizations throughout Cumberland County and the Upper Cumberland region. </a:t>
            </a:r>
          </a:p>
          <a:p>
            <a:pPr marL="0" indent="0">
              <a:buNone/>
            </a:pPr>
            <a:endParaRPr lang="en-US" sz="2500" dirty="0"/>
          </a:p>
          <a:p>
            <a:pPr marL="0" indent="0">
              <a:buNone/>
            </a:pPr>
            <a:r>
              <a:rPr lang="en-US" sz="2500" dirty="0"/>
              <a:t>His service includes membership and volunteer work with Cumberland Fellowship Church, as well as board service with the Cumberland County Foster Care Board, Cumberland Good Samaritans, Cumberland Prevention Coalition, and the Trauma-Informed Community Alliance.</a:t>
            </a:r>
          </a:p>
          <a:p>
            <a:pPr marL="0" indent="0">
              <a:buNone/>
            </a:pPr>
            <a:endParaRPr lang="en-US" dirty="0"/>
          </a:p>
        </p:txBody>
      </p:sp>
      <p:pic>
        <p:nvPicPr>
          <p:cNvPr id="7" name="Content Placeholder 6">
            <a:extLst>
              <a:ext uri="{FF2B5EF4-FFF2-40B4-BE49-F238E27FC236}">
                <a16:creationId xmlns:a16="http://schemas.microsoft.com/office/drawing/2014/main" id="{89130C01-2BC1-897B-F313-293917FDCCB1}"/>
              </a:ext>
            </a:extLst>
          </p:cNvPr>
          <p:cNvPicPr>
            <a:picLocks noGrp="1" noChangeAspect="1"/>
          </p:cNvPicPr>
          <p:nvPr>
            <p:ph idx="13"/>
          </p:nvPr>
        </p:nvPicPr>
        <p:blipFill>
          <a:blip r:embed="rId2"/>
          <a:stretch>
            <a:fillRect/>
          </a:stretch>
        </p:blipFill>
        <p:spPr>
          <a:xfrm>
            <a:off x="5257800" y="833544"/>
            <a:ext cx="2895600" cy="3716740"/>
          </a:xfrm>
          <a:prstGeom prst="rect">
            <a:avLst/>
          </a:prstGeom>
          <a:ln>
            <a:noFill/>
          </a:ln>
          <a:effectLst>
            <a:outerShdw blurRad="292100" dist="139700" dir="2700000" algn="tl" rotWithShape="0">
              <a:srgbClr val="333333">
                <a:alpha val="65000"/>
              </a:srgbClr>
            </a:outerShdw>
          </a:effectLst>
        </p:spPr>
      </p:pic>
      <p:sp>
        <p:nvSpPr>
          <p:cNvPr id="5" name="Footer Placeholder 4">
            <a:extLst>
              <a:ext uri="{FF2B5EF4-FFF2-40B4-BE49-F238E27FC236}">
                <a16:creationId xmlns:a16="http://schemas.microsoft.com/office/drawing/2014/main" id="{49A78DCE-8792-E204-208C-0C673D57F1B2}"/>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5719416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C90CFD-3334-24AC-E3D9-84160D876378}"/>
              </a:ext>
            </a:extLst>
          </p:cNvPr>
          <p:cNvSpPr>
            <a:spLocks noGrp="1"/>
          </p:cNvSpPr>
          <p:nvPr>
            <p:ph type="title"/>
          </p:nvPr>
        </p:nvSpPr>
        <p:spPr/>
        <p:txBody>
          <a:bodyPr/>
          <a:lstStyle/>
          <a:p>
            <a:r>
              <a:rPr lang="en-US" dirty="0"/>
              <a:t>This is the OAC’s 30</a:t>
            </a:r>
            <a:r>
              <a:rPr lang="en-US" baseline="30000" dirty="0"/>
              <a:t>th</a:t>
            </a:r>
            <a:r>
              <a:rPr lang="en-US" dirty="0"/>
              <a:t> Meeting</a:t>
            </a:r>
          </a:p>
        </p:txBody>
      </p:sp>
      <p:pic>
        <p:nvPicPr>
          <p:cNvPr id="5" name="Content Placeholder 4">
            <a:extLst>
              <a:ext uri="{FF2B5EF4-FFF2-40B4-BE49-F238E27FC236}">
                <a16:creationId xmlns:a16="http://schemas.microsoft.com/office/drawing/2014/main" id="{9E246387-9555-935B-4F86-07003955449D}"/>
              </a:ext>
            </a:extLst>
          </p:cNvPr>
          <p:cNvPicPr>
            <a:picLocks noGrp="1" noChangeAspect="1"/>
          </p:cNvPicPr>
          <p:nvPr>
            <p:ph idx="1"/>
          </p:nvPr>
        </p:nvPicPr>
        <p:blipFill>
          <a:blip r:embed="rId2"/>
          <a:stretch>
            <a:fillRect/>
          </a:stretch>
        </p:blipFill>
        <p:spPr>
          <a:xfrm>
            <a:off x="1676400" y="1045385"/>
            <a:ext cx="5562600" cy="364584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5787536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39EB73-C032-D7DA-D607-FD69B387E0E1}"/>
              </a:ext>
            </a:extLst>
          </p:cNvPr>
          <p:cNvSpPr>
            <a:spLocks noGrp="1"/>
          </p:cNvSpPr>
          <p:nvPr>
            <p:ph type="title"/>
          </p:nvPr>
        </p:nvSpPr>
        <p:spPr/>
        <p:txBody>
          <a:bodyPr/>
          <a:lstStyle/>
          <a:p>
            <a:r>
              <a:rPr lang="en-US" dirty="0"/>
              <a:t>Volunteer Hours from OAC Members</a:t>
            </a:r>
          </a:p>
        </p:txBody>
      </p:sp>
      <p:sp>
        <p:nvSpPr>
          <p:cNvPr id="3" name="Content Placeholder 2">
            <a:extLst>
              <a:ext uri="{FF2B5EF4-FFF2-40B4-BE49-F238E27FC236}">
                <a16:creationId xmlns:a16="http://schemas.microsoft.com/office/drawing/2014/main" id="{507CF3C8-0C40-158A-6A1D-7D8066DD7B16}"/>
              </a:ext>
            </a:extLst>
          </p:cNvPr>
          <p:cNvSpPr>
            <a:spLocks noGrp="1"/>
          </p:cNvSpPr>
          <p:nvPr>
            <p:ph idx="1"/>
          </p:nvPr>
        </p:nvSpPr>
        <p:spPr/>
        <p:txBody>
          <a:bodyPr/>
          <a:lstStyle/>
          <a:p>
            <a:pPr marL="0" indent="0">
              <a:buNone/>
            </a:pPr>
            <a:r>
              <a:rPr lang="en-US" dirty="0"/>
              <a:t>In the first OAC meeting in July 2022, then Attorney General Slatery stated this will be a working council….</a:t>
            </a:r>
          </a:p>
          <a:p>
            <a:endParaRPr lang="en-US" dirty="0"/>
          </a:p>
          <a:p>
            <a:pPr marL="0" indent="0">
              <a:buNone/>
            </a:pPr>
            <a:r>
              <a:rPr lang="en-US" dirty="0"/>
              <a:t>…we did some math:</a:t>
            </a:r>
          </a:p>
        </p:txBody>
      </p:sp>
      <p:graphicFrame>
        <p:nvGraphicFramePr>
          <p:cNvPr id="4" name="Table 3">
            <a:extLst>
              <a:ext uri="{FF2B5EF4-FFF2-40B4-BE49-F238E27FC236}">
                <a16:creationId xmlns:a16="http://schemas.microsoft.com/office/drawing/2014/main" id="{68A24C6A-932E-B4EE-18BC-80BD9EAB069D}"/>
              </a:ext>
            </a:extLst>
          </p:cNvPr>
          <p:cNvGraphicFramePr>
            <a:graphicFrameLocks noGrp="1"/>
          </p:cNvGraphicFramePr>
          <p:nvPr>
            <p:extLst>
              <p:ext uri="{D42A27DB-BD31-4B8C-83A1-F6EECF244321}">
                <p14:modId xmlns:p14="http://schemas.microsoft.com/office/powerpoint/2010/main" val="1564206799"/>
              </p:ext>
            </p:extLst>
          </p:nvPr>
        </p:nvGraphicFramePr>
        <p:xfrm>
          <a:off x="1295400" y="2647950"/>
          <a:ext cx="5867400" cy="1112520"/>
        </p:xfrm>
        <a:graphic>
          <a:graphicData uri="http://schemas.openxmlformats.org/drawingml/2006/table">
            <a:tbl>
              <a:tblPr firstRow="1" bandRow="1">
                <a:tableStyleId>{ED083AE6-46FA-4A59-8FB0-9F97EB10719F}</a:tableStyleId>
              </a:tblPr>
              <a:tblGrid>
                <a:gridCol w="4800600">
                  <a:extLst>
                    <a:ext uri="{9D8B030D-6E8A-4147-A177-3AD203B41FA5}">
                      <a16:colId xmlns:a16="http://schemas.microsoft.com/office/drawing/2014/main" val="967899628"/>
                    </a:ext>
                  </a:extLst>
                </a:gridCol>
                <a:gridCol w="1066800">
                  <a:extLst>
                    <a:ext uri="{9D8B030D-6E8A-4147-A177-3AD203B41FA5}">
                      <a16:colId xmlns:a16="http://schemas.microsoft.com/office/drawing/2014/main" val="2548485964"/>
                    </a:ext>
                  </a:extLst>
                </a:gridCol>
              </a:tblGrid>
              <a:tr h="370840">
                <a:tc>
                  <a:txBody>
                    <a:bodyPr/>
                    <a:lstStyle/>
                    <a:p>
                      <a:r>
                        <a:rPr lang="en-US" b="0" dirty="0"/>
                        <a:t>Total meeting time hours</a:t>
                      </a:r>
                    </a:p>
                  </a:txBody>
                  <a:tcPr/>
                </a:tc>
                <a:tc>
                  <a:txBody>
                    <a:bodyPr/>
                    <a:lstStyle/>
                    <a:p>
                      <a:pPr algn="ctr"/>
                      <a:r>
                        <a:rPr lang="en-US" b="0" dirty="0"/>
                        <a:t>1,000</a:t>
                      </a:r>
                    </a:p>
                  </a:txBody>
                  <a:tcPr/>
                </a:tc>
                <a:extLst>
                  <a:ext uri="{0D108BD9-81ED-4DB2-BD59-A6C34878D82A}">
                    <a16:rowId xmlns:a16="http://schemas.microsoft.com/office/drawing/2014/main" val="1466071968"/>
                  </a:ext>
                </a:extLst>
              </a:tr>
              <a:tr h="370840">
                <a:tc>
                  <a:txBody>
                    <a:bodyPr/>
                    <a:lstStyle/>
                    <a:p>
                      <a:r>
                        <a:rPr lang="en-US" dirty="0"/>
                        <a:t>Total scoring applications time hours</a:t>
                      </a:r>
                    </a:p>
                  </a:txBody>
                  <a:tcPr/>
                </a:tc>
                <a:tc>
                  <a:txBody>
                    <a:bodyPr/>
                    <a:lstStyle/>
                    <a:p>
                      <a:pPr algn="ctr"/>
                      <a:r>
                        <a:rPr lang="en-US" dirty="0"/>
                        <a:t>1,200</a:t>
                      </a:r>
                    </a:p>
                  </a:txBody>
                  <a:tcPr/>
                </a:tc>
                <a:extLst>
                  <a:ext uri="{0D108BD9-81ED-4DB2-BD59-A6C34878D82A}">
                    <a16:rowId xmlns:a16="http://schemas.microsoft.com/office/drawing/2014/main" val="1682142387"/>
                  </a:ext>
                </a:extLst>
              </a:tr>
              <a:tr h="370840">
                <a:tc>
                  <a:txBody>
                    <a:bodyPr/>
                    <a:lstStyle/>
                    <a:p>
                      <a:r>
                        <a:rPr lang="en-US" b="1" dirty="0"/>
                        <a:t>Total volunteer hours by OAC members</a:t>
                      </a:r>
                    </a:p>
                  </a:txBody>
                  <a:tcPr/>
                </a:tc>
                <a:tc>
                  <a:txBody>
                    <a:bodyPr/>
                    <a:lstStyle/>
                    <a:p>
                      <a:pPr algn="ctr"/>
                      <a:r>
                        <a:rPr lang="en-US" b="1" dirty="0"/>
                        <a:t>2,200</a:t>
                      </a:r>
                    </a:p>
                  </a:txBody>
                  <a:tcPr/>
                </a:tc>
                <a:extLst>
                  <a:ext uri="{0D108BD9-81ED-4DB2-BD59-A6C34878D82A}">
                    <a16:rowId xmlns:a16="http://schemas.microsoft.com/office/drawing/2014/main" val="2526364828"/>
                  </a:ext>
                </a:extLst>
              </a:tr>
            </a:tbl>
          </a:graphicData>
        </a:graphic>
      </p:graphicFrame>
      <p:pic>
        <p:nvPicPr>
          <p:cNvPr id="8" name="Picture 7">
            <a:extLst>
              <a:ext uri="{FF2B5EF4-FFF2-40B4-BE49-F238E27FC236}">
                <a16:creationId xmlns:a16="http://schemas.microsoft.com/office/drawing/2014/main" id="{734B8831-CA33-2262-42FA-FFC0535D9B71}"/>
              </a:ext>
            </a:extLst>
          </p:cNvPr>
          <p:cNvPicPr>
            <a:picLocks noChangeAspect="1"/>
          </p:cNvPicPr>
          <p:nvPr/>
        </p:nvPicPr>
        <p:blipFill>
          <a:blip r:embed="rId2"/>
          <a:stretch>
            <a:fillRect/>
          </a:stretch>
        </p:blipFill>
        <p:spPr>
          <a:xfrm>
            <a:off x="3200400" y="3888334"/>
            <a:ext cx="1925137" cy="1252721"/>
          </a:xfrm>
          <a:prstGeom prst="rect">
            <a:avLst/>
          </a:prstGeom>
        </p:spPr>
      </p:pic>
      <p:pic>
        <p:nvPicPr>
          <p:cNvPr id="10" name="Picture 9">
            <a:extLst>
              <a:ext uri="{FF2B5EF4-FFF2-40B4-BE49-F238E27FC236}">
                <a16:creationId xmlns:a16="http://schemas.microsoft.com/office/drawing/2014/main" id="{D6C070E1-8451-18AC-A6DE-13128090B0A7}"/>
              </a:ext>
            </a:extLst>
          </p:cNvPr>
          <p:cNvPicPr>
            <a:picLocks noChangeAspect="1"/>
          </p:cNvPicPr>
          <p:nvPr/>
        </p:nvPicPr>
        <p:blipFill>
          <a:blip r:embed="rId3"/>
          <a:stretch>
            <a:fillRect/>
          </a:stretch>
        </p:blipFill>
        <p:spPr>
          <a:xfrm>
            <a:off x="5317743" y="3888334"/>
            <a:ext cx="2086458" cy="1276016"/>
          </a:xfrm>
          <a:prstGeom prst="rect">
            <a:avLst/>
          </a:prstGeom>
        </p:spPr>
      </p:pic>
      <p:pic>
        <p:nvPicPr>
          <p:cNvPr id="12" name="Picture 11">
            <a:extLst>
              <a:ext uri="{FF2B5EF4-FFF2-40B4-BE49-F238E27FC236}">
                <a16:creationId xmlns:a16="http://schemas.microsoft.com/office/drawing/2014/main" id="{451C5A17-65EA-02FF-9825-FC953506C32D}"/>
              </a:ext>
            </a:extLst>
          </p:cNvPr>
          <p:cNvPicPr>
            <a:picLocks noChangeAspect="1"/>
          </p:cNvPicPr>
          <p:nvPr/>
        </p:nvPicPr>
        <p:blipFill>
          <a:blip r:embed="rId4"/>
          <a:stretch>
            <a:fillRect/>
          </a:stretch>
        </p:blipFill>
        <p:spPr>
          <a:xfrm>
            <a:off x="1066800" y="3881252"/>
            <a:ext cx="1929037" cy="1252721"/>
          </a:xfrm>
          <a:prstGeom prst="rect">
            <a:avLst/>
          </a:prstGeom>
        </p:spPr>
      </p:pic>
    </p:spTree>
    <p:extLst>
      <p:ext uri="{BB962C8B-B14F-4D97-AF65-F5344CB8AC3E}">
        <p14:creationId xmlns:p14="http://schemas.microsoft.com/office/powerpoint/2010/main" val="3432050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B2144-9E49-5338-5DCD-9676C32AB736}"/>
              </a:ext>
            </a:extLst>
          </p:cNvPr>
          <p:cNvSpPr>
            <a:spLocks noGrp="1"/>
          </p:cNvSpPr>
          <p:nvPr>
            <p:ph type="ctrTitle"/>
          </p:nvPr>
        </p:nvSpPr>
        <p:spPr/>
        <p:txBody>
          <a:bodyPr/>
          <a:lstStyle/>
          <a:p>
            <a:r>
              <a:rPr lang="en-US" dirty="0"/>
              <a:t>Community Advocacy Panel</a:t>
            </a:r>
          </a:p>
        </p:txBody>
      </p:sp>
    </p:spTree>
    <p:extLst>
      <p:ext uri="{BB962C8B-B14F-4D97-AF65-F5344CB8AC3E}">
        <p14:creationId xmlns:p14="http://schemas.microsoft.com/office/powerpoint/2010/main" val="5354562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9ADB2-6D24-B2BF-857D-CE8F832BCB6E}"/>
              </a:ext>
            </a:extLst>
          </p:cNvPr>
          <p:cNvSpPr>
            <a:spLocks noGrp="1"/>
          </p:cNvSpPr>
          <p:nvPr>
            <p:ph type="title"/>
          </p:nvPr>
        </p:nvSpPr>
        <p:spPr/>
        <p:txBody>
          <a:bodyPr/>
          <a:lstStyle/>
          <a:p>
            <a:r>
              <a:rPr lang="en-US" dirty="0"/>
              <a:t>Community Advocacy Panel</a:t>
            </a:r>
          </a:p>
        </p:txBody>
      </p:sp>
      <p:sp>
        <p:nvSpPr>
          <p:cNvPr id="3" name="Content Placeholder 2">
            <a:extLst>
              <a:ext uri="{FF2B5EF4-FFF2-40B4-BE49-F238E27FC236}">
                <a16:creationId xmlns:a16="http://schemas.microsoft.com/office/drawing/2014/main" id="{687EAD1E-0763-8569-93CC-1A56028688AC}"/>
              </a:ext>
            </a:extLst>
          </p:cNvPr>
          <p:cNvSpPr>
            <a:spLocks noGrp="1"/>
          </p:cNvSpPr>
          <p:nvPr>
            <p:ph idx="1"/>
          </p:nvPr>
        </p:nvSpPr>
        <p:spPr/>
        <p:txBody>
          <a:bodyPr>
            <a:normAutofit fontScale="92500" lnSpcReduction="10000"/>
          </a:bodyPr>
          <a:lstStyle/>
          <a:p>
            <a:r>
              <a:rPr lang="en-US" b="1" dirty="0"/>
              <a:t>This is a recurring agenda item to update the Council on the operations and progress of the Panel.</a:t>
            </a:r>
          </a:p>
          <a:p>
            <a:endParaRPr lang="en-US" b="1" dirty="0"/>
          </a:p>
          <a:p>
            <a:r>
              <a:rPr lang="en-US" dirty="0"/>
              <a:t>The current Chair is Betty Mason</a:t>
            </a:r>
          </a:p>
          <a:p>
            <a:endParaRPr lang="en-US" dirty="0"/>
          </a:p>
          <a:p>
            <a:r>
              <a:rPr lang="en-US" dirty="0"/>
              <a:t>The former Panel Co-Chair Patti van Eys stepped down. </a:t>
            </a:r>
          </a:p>
          <a:p>
            <a:endParaRPr lang="en-US" dirty="0"/>
          </a:p>
          <a:p>
            <a:r>
              <a:rPr lang="en-US" dirty="0"/>
              <a:t>The OAC Office asked a current Panel member to serve as Co-Chair.</a:t>
            </a:r>
          </a:p>
          <a:p>
            <a:endParaRPr lang="en-US" dirty="0"/>
          </a:p>
          <a:p>
            <a:r>
              <a:rPr lang="en-US" dirty="0"/>
              <a:t>The OAC Office recommends </a:t>
            </a:r>
            <a:r>
              <a:rPr lang="en-US" b="1" dirty="0"/>
              <a:t>Feylyn Lewis </a:t>
            </a:r>
            <a:r>
              <a:rPr lang="en-US" dirty="0"/>
              <a:t>to fill this vacancy. </a:t>
            </a:r>
          </a:p>
        </p:txBody>
      </p:sp>
    </p:spTree>
    <p:extLst>
      <p:ext uri="{BB962C8B-B14F-4D97-AF65-F5344CB8AC3E}">
        <p14:creationId xmlns:p14="http://schemas.microsoft.com/office/powerpoint/2010/main" val="23643246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02389-BA43-18EC-3B2B-330C8809E1A0}"/>
              </a:ext>
            </a:extLst>
          </p:cNvPr>
          <p:cNvSpPr>
            <a:spLocks noGrp="1"/>
          </p:cNvSpPr>
          <p:nvPr>
            <p:ph type="title"/>
          </p:nvPr>
        </p:nvSpPr>
        <p:spPr/>
        <p:txBody>
          <a:bodyPr/>
          <a:lstStyle/>
          <a:p>
            <a:r>
              <a:rPr lang="en-US" dirty="0"/>
              <a:t>Discussion &amp; Decision Points</a:t>
            </a:r>
          </a:p>
        </p:txBody>
      </p:sp>
      <p:sp>
        <p:nvSpPr>
          <p:cNvPr id="3" name="Content Placeholder 2">
            <a:extLst>
              <a:ext uri="{FF2B5EF4-FFF2-40B4-BE49-F238E27FC236}">
                <a16:creationId xmlns:a16="http://schemas.microsoft.com/office/drawing/2014/main" id="{3950AEBD-332A-DA34-D9E2-5D41872E8EC3}"/>
              </a:ext>
            </a:extLst>
          </p:cNvPr>
          <p:cNvSpPr>
            <a:spLocks noGrp="1"/>
          </p:cNvSpPr>
          <p:nvPr>
            <p:ph idx="1"/>
          </p:nvPr>
        </p:nvSpPr>
        <p:spPr/>
        <p:txBody>
          <a:bodyPr/>
          <a:lstStyle/>
          <a:p>
            <a:r>
              <a:rPr lang="en-US" dirty="0"/>
              <a:t>Will the OAC consider a motion to change the name of the role from “Co-Chair” to “Vice Chair”?</a:t>
            </a:r>
          </a:p>
        </p:txBody>
      </p:sp>
      <p:sp>
        <p:nvSpPr>
          <p:cNvPr id="7" name="TextBox 6">
            <a:extLst>
              <a:ext uri="{FF2B5EF4-FFF2-40B4-BE49-F238E27FC236}">
                <a16:creationId xmlns:a16="http://schemas.microsoft.com/office/drawing/2014/main" id="{1038F667-98E0-870D-DDBE-D89348BD6C6E}"/>
              </a:ext>
            </a:extLst>
          </p:cNvPr>
          <p:cNvSpPr txBox="1"/>
          <p:nvPr/>
        </p:nvSpPr>
        <p:spPr>
          <a:xfrm>
            <a:off x="3238500" y="2949575"/>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11417683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512D7B-3647-8423-8722-2B3EA1C105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87F3E9-7A15-EA4C-968E-9ED8142220AF}"/>
              </a:ext>
            </a:extLst>
          </p:cNvPr>
          <p:cNvSpPr>
            <a:spLocks noGrp="1"/>
          </p:cNvSpPr>
          <p:nvPr>
            <p:ph type="title"/>
          </p:nvPr>
        </p:nvSpPr>
        <p:spPr/>
        <p:txBody>
          <a:bodyPr/>
          <a:lstStyle/>
          <a:p>
            <a:r>
              <a:rPr lang="en-US" sz="2800" dirty="0"/>
              <a:t>Discussion and Decision Points</a:t>
            </a:r>
          </a:p>
        </p:txBody>
      </p:sp>
      <p:sp>
        <p:nvSpPr>
          <p:cNvPr id="3" name="Content Placeholder 2">
            <a:extLst>
              <a:ext uri="{FF2B5EF4-FFF2-40B4-BE49-F238E27FC236}">
                <a16:creationId xmlns:a16="http://schemas.microsoft.com/office/drawing/2014/main" id="{ADA33116-1711-29C9-C2BB-9427058B7A59}"/>
              </a:ext>
            </a:extLst>
          </p:cNvPr>
          <p:cNvSpPr>
            <a:spLocks noGrp="1"/>
          </p:cNvSpPr>
          <p:nvPr>
            <p:ph idx="1"/>
          </p:nvPr>
        </p:nvSpPr>
        <p:spPr/>
        <p:txBody>
          <a:bodyPr>
            <a:normAutofit/>
          </a:bodyPr>
          <a:lstStyle/>
          <a:p>
            <a:pPr marL="0" lvl="0" indent="0">
              <a:buNone/>
            </a:pPr>
            <a:r>
              <a:rPr lang="en-US" dirty="0"/>
              <a:t>Will the OAC consider a motion to approve </a:t>
            </a:r>
            <a:r>
              <a:rPr lang="en-US" b="1" dirty="0"/>
              <a:t>Feylyn Lewis </a:t>
            </a:r>
            <a:r>
              <a:rPr lang="en-US" dirty="0"/>
              <a:t>to serve as the Vice Chair on the Community Advocacy Panel?</a:t>
            </a:r>
          </a:p>
          <a:p>
            <a:pPr marL="0" lvl="0" indent="0">
              <a:buNone/>
            </a:pPr>
            <a:endParaRPr lang="en-US" dirty="0"/>
          </a:p>
          <a:p>
            <a:pPr marL="0" lvl="0" indent="0">
              <a:buNone/>
            </a:pPr>
            <a:endParaRPr lang="en-US" dirty="0"/>
          </a:p>
        </p:txBody>
      </p:sp>
      <p:sp>
        <p:nvSpPr>
          <p:cNvPr id="4" name="TextBox 3">
            <a:extLst>
              <a:ext uri="{FF2B5EF4-FFF2-40B4-BE49-F238E27FC236}">
                <a16:creationId xmlns:a16="http://schemas.microsoft.com/office/drawing/2014/main" id="{7C2952AC-AD9B-C172-B34B-39DF5D3BAB11}"/>
              </a:ext>
            </a:extLst>
          </p:cNvPr>
          <p:cNvSpPr txBox="1"/>
          <p:nvPr/>
        </p:nvSpPr>
        <p:spPr>
          <a:xfrm>
            <a:off x="3238500" y="2949575"/>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34945378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1B4E35-5D4E-12B2-3CCD-2AF2FBB3CA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9803C8F-4F91-D865-3019-3A33DFD25AD1}"/>
              </a:ext>
            </a:extLst>
          </p:cNvPr>
          <p:cNvSpPr>
            <a:spLocks noGrp="1"/>
          </p:cNvSpPr>
          <p:nvPr>
            <p:ph type="title"/>
          </p:nvPr>
        </p:nvSpPr>
        <p:spPr/>
        <p:txBody>
          <a:bodyPr/>
          <a:lstStyle/>
          <a:p>
            <a:r>
              <a:rPr lang="en-US" dirty="0"/>
              <a:t>Community Advocacy Panel </a:t>
            </a:r>
          </a:p>
        </p:txBody>
      </p:sp>
      <p:sp>
        <p:nvSpPr>
          <p:cNvPr id="3" name="Content Placeholder 2">
            <a:extLst>
              <a:ext uri="{FF2B5EF4-FFF2-40B4-BE49-F238E27FC236}">
                <a16:creationId xmlns:a16="http://schemas.microsoft.com/office/drawing/2014/main" id="{A54CA6FC-FA75-7743-D2D7-1D9A28CC7A37}"/>
              </a:ext>
            </a:extLst>
          </p:cNvPr>
          <p:cNvSpPr>
            <a:spLocks noGrp="1"/>
          </p:cNvSpPr>
          <p:nvPr>
            <p:ph idx="1"/>
          </p:nvPr>
        </p:nvSpPr>
        <p:spPr/>
        <p:txBody>
          <a:bodyPr/>
          <a:lstStyle/>
          <a:p>
            <a:pPr marL="0" indent="0">
              <a:buNone/>
            </a:pPr>
            <a:endParaRPr lang="en-US" dirty="0"/>
          </a:p>
          <a:p>
            <a:pPr marL="0" indent="0" algn="ctr">
              <a:buNone/>
            </a:pPr>
            <a:r>
              <a:rPr lang="en-US" dirty="0"/>
              <a:t>The OAC would like to recognize any Panel Members attending, both virtually and in-person. </a:t>
            </a:r>
          </a:p>
          <a:p>
            <a:pPr marL="0" indent="0" algn="ctr">
              <a:buNone/>
            </a:pPr>
            <a:endParaRPr lang="en-US" dirty="0"/>
          </a:p>
          <a:p>
            <a:pPr marL="0" indent="0" algn="ctr">
              <a:buNone/>
            </a:pPr>
            <a:r>
              <a:rPr lang="en-US" b="1" dirty="0">
                <a:solidFill>
                  <a:schemeClr val="tx2">
                    <a:lumMod val="60000"/>
                    <a:lumOff val="40000"/>
                  </a:schemeClr>
                </a:solidFill>
              </a:rPr>
              <a:t>Please raise your hand if you are attending this           OAC meeting.</a:t>
            </a:r>
          </a:p>
        </p:txBody>
      </p:sp>
    </p:spTree>
    <p:extLst>
      <p:ext uri="{BB962C8B-B14F-4D97-AF65-F5344CB8AC3E}">
        <p14:creationId xmlns:p14="http://schemas.microsoft.com/office/powerpoint/2010/main" val="34157601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D683B8-1980-7B8A-91F2-6A022F542438}"/>
              </a:ext>
            </a:extLst>
          </p:cNvPr>
          <p:cNvSpPr>
            <a:spLocks noGrp="1"/>
          </p:cNvSpPr>
          <p:nvPr>
            <p:ph type="ctrTitle"/>
          </p:nvPr>
        </p:nvSpPr>
        <p:spPr/>
        <p:txBody>
          <a:bodyPr>
            <a:normAutofit fontScale="90000"/>
          </a:bodyPr>
          <a:lstStyle/>
          <a:p>
            <a:r>
              <a:rPr lang="en-US" dirty="0"/>
              <a:t>TDMHSAS Planning and Policy Council Updates</a:t>
            </a:r>
          </a:p>
        </p:txBody>
      </p:sp>
    </p:spTree>
    <p:extLst>
      <p:ext uri="{BB962C8B-B14F-4D97-AF65-F5344CB8AC3E}">
        <p14:creationId xmlns:p14="http://schemas.microsoft.com/office/powerpoint/2010/main" val="41318550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88496-A35E-CBC4-FF89-B4FD29D3D5BE}"/>
              </a:ext>
            </a:extLst>
          </p:cNvPr>
          <p:cNvSpPr>
            <a:spLocks noGrp="1"/>
          </p:cNvSpPr>
          <p:nvPr>
            <p:ph type="title"/>
          </p:nvPr>
        </p:nvSpPr>
        <p:spPr/>
        <p:txBody>
          <a:bodyPr/>
          <a:lstStyle/>
          <a:p>
            <a:r>
              <a:rPr lang="en-US" sz="2400" dirty="0"/>
              <a:t>Requirement to hear from the Planning &amp; Policy Council</a:t>
            </a:r>
          </a:p>
        </p:txBody>
      </p:sp>
      <p:sp>
        <p:nvSpPr>
          <p:cNvPr id="3" name="Content Placeholder 2">
            <a:extLst>
              <a:ext uri="{FF2B5EF4-FFF2-40B4-BE49-F238E27FC236}">
                <a16:creationId xmlns:a16="http://schemas.microsoft.com/office/drawing/2014/main" id="{F46F0A92-D7FE-4B01-0681-5796D037B47A}"/>
              </a:ext>
            </a:extLst>
          </p:cNvPr>
          <p:cNvSpPr>
            <a:spLocks noGrp="1"/>
          </p:cNvSpPr>
          <p:nvPr>
            <p:ph idx="1"/>
          </p:nvPr>
        </p:nvSpPr>
        <p:spPr/>
        <p:txBody>
          <a:bodyPr/>
          <a:lstStyle/>
          <a:p>
            <a:pPr marL="0" indent="0">
              <a:buNone/>
            </a:pPr>
            <a:r>
              <a:rPr lang="en-US" dirty="0"/>
              <a:t>T.C.A. 33-11-105(a)</a:t>
            </a:r>
          </a:p>
          <a:p>
            <a:pPr marL="0" indent="0">
              <a:buNone/>
            </a:pPr>
            <a:endParaRPr lang="en-US" dirty="0"/>
          </a:p>
          <a:p>
            <a:r>
              <a:rPr lang="en-US" dirty="0"/>
              <a:t>Before rendering decisions regarding the disbursement of funds, the council shall receive input from the department's statewide planning and policy council's need assessment process, which is conducted with the assistance of seven (7) regional planning and policy councils</a:t>
            </a:r>
          </a:p>
        </p:txBody>
      </p:sp>
    </p:spTree>
    <p:extLst>
      <p:ext uri="{BB962C8B-B14F-4D97-AF65-F5344CB8AC3E}">
        <p14:creationId xmlns:p14="http://schemas.microsoft.com/office/powerpoint/2010/main" val="20802043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8109F0-231F-4E5E-8F02-1E9F75618A17}"/>
              </a:ext>
            </a:extLst>
          </p:cNvPr>
          <p:cNvSpPr>
            <a:spLocks noGrp="1"/>
          </p:cNvSpPr>
          <p:nvPr>
            <p:ph type="title"/>
          </p:nvPr>
        </p:nvSpPr>
        <p:spPr/>
        <p:txBody>
          <a:bodyPr/>
          <a:lstStyle/>
          <a:p>
            <a:r>
              <a:rPr lang="en-US" sz="2800" dirty="0"/>
              <a:t>TDMHSAS Statewide Planning &amp; Policy Council</a:t>
            </a:r>
          </a:p>
        </p:txBody>
      </p:sp>
      <p:pic>
        <p:nvPicPr>
          <p:cNvPr id="5" name="Content Placeholder 4">
            <a:extLst>
              <a:ext uri="{FF2B5EF4-FFF2-40B4-BE49-F238E27FC236}">
                <a16:creationId xmlns:a16="http://schemas.microsoft.com/office/drawing/2014/main" id="{2EA81BB8-BE00-4DDE-828D-11C1D54EC3D2}"/>
              </a:ext>
            </a:extLst>
          </p:cNvPr>
          <p:cNvPicPr>
            <a:picLocks noGrp="1" noChangeAspect="1"/>
          </p:cNvPicPr>
          <p:nvPr>
            <p:ph idx="1"/>
          </p:nvPr>
        </p:nvPicPr>
        <p:blipFill>
          <a:blip r:embed="rId3"/>
          <a:stretch>
            <a:fillRect/>
          </a:stretch>
        </p:blipFill>
        <p:spPr>
          <a:xfrm>
            <a:off x="3630783" y="971550"/>
            <a:ext cx="5429397" cy="30099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TextBox 5">
            <a:extLst>
              <a:ext uri="{FF2B5EF4-FFF2-40B4-BE49-F238E27FC236}">
                <a16:creationId xmlns:a16="http://schemas.microsoft.com/office/drawing/2014/main" id="{0D558091-24A3-487A-8BCB-16257B62F395}"/>
              </a:ext>
            </a:extLst>
          </p:cNvPr>
          <p:cNvSpPr txBox="1"/>
          <p:nvPr/>
        </p:nvSpPr>
        <p:spPr>
          <a:xfrm>
            <a:off x="89682" y="791119"/>
            <a:ext cx="3352800" cy="4278094"/>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marL="285750" indent="-285750">
              <a:buFont typeface="Arial" panose="020B0604020202020204" pitchFamily="34" charset="0"/>
              <a:buChar char="•"/>
            </a:pPr>
            <a:r>
              <a:rPr lang="en-US" sz="1600" dirty="0"/>
              <a:t>Councils and Committees consist of mental health and substance abuse service providers, consumers, family members, advocates and other stakeholders.</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7 Regional Councils and                  1 Statewide Council, which administers/partners with several committees, including the Adult Committee, the Children’s Committee, and Consumer Advisory Board.</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All Councils and Committees meet quarterly</a:t>
            </a:r>
            <a:endParaRPr lang="en-US" dirty="0"/>
          </a:p>
        </p:txBody>
      </p:sp>
    </p:spTree>
    <p:extLst>
      <p:ext uri="{BB962C8B-B14F-4D97-AF65-F5344CB8AC3E}">
        <p14:creationId xmlns:p14="http://schemas.microsoft.com/office/powerpoint/2010/main" val="5264569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D8F20-50B9-4928-8EA6-6CEF445F421E}"/>
              </a:ext>
            </a:extLst>
          </p:cNvPr>
          <p:cNvSpPr>
            <a:spLocks noGrp="1"/>
          </p:cNvSpPr>
          <p:nvPr>
            <p:ph type="title"/>
          </p:nvPr>
        </p:nvSpPr>
        <p:spPr/>
        <p:txBody>
          <a:bodyPr/>
          <a:lstStyle/>
          <a:p>
            <a:r>
              <a:rPr lang="en-US" dirty="0"/>
              <a:t>Needs Assessment</a:t>
            </a:r>
          </a:p>
        </p:txBody>
      </p:sp>
      <p:sp>
        <p:nvSpPr>
          <p:cNvPr id="3" name="Content Placeholder 2">
            <a:extLst>
              <a:ext uri="{FF2B5EF4-FFF2-40B4-BE49-F238E27FC236}">
                <a16:creationId xmlns:a16="http://schemas.microsoft.com/office/drawing/2014/main" id="{51A31F88-D37E-4B74-B9CD-DFBC9A4BAB36}"/>
              </a:ext>
            </a:extLst>
          </p:cNvPr>
          <p:cNvSpPr>
            <a:spLocks noGrp="1"/>
          </p:cNvSpPr>
          <p:nvPr>
            <p:ph idx="1"/>
          </p:nvPr>
        </p:nvSpPr>
        <p:spPr/>
        <p:txBody>
          <a:bodyPr>
            <a:normAutofit/>
          </a:bodyPr>
          <a:lstStyle/>
          <a:p>
            <a:r>
              <a:rPr lang="en-US" sz="1400" b="0" i="0" dirty="0">
                <a:solidFill>
                  <a:srgbClr val="131E29"/>
                </a:solidFill>
                <a:effectLst/>
                <a:latin typeface="Open Sans" panose="020B0606030504020204" pitchFamily="34" charset="0"/>
              </a:rPr>
              <a:t>The Tennessee Department of Mental Health and Substance Abuse Services completes an annual assessment of need in order to prioritize programming. </a:t>
            </a:r>
          </a:p>
          <a:p>
            <a:endParaRPr lang="en-US" sz="1400" b="0" i="0" dirty="0">
              <a:solidFill>
                <a:srgbClr val="131E29"/>
              </a:solidFill>
              <a:effectLst/>
              <a:latin typeface="Open Sans" panose="020B0606030504020204" pitchFamily="34" charset="0"/>
            </a:endParaRPr>
          </a:p>
          <a:p>
            <a:r>
              <a:rPr lang="en-US" sz="1400" b="0" i="0" dirty="0">
                <a:solidFill>
                  <a:srgbClr val="131E29"/>
                </a:solidFill>
                <a:effectLst/>
                <a:latin typeface="Open Sans" panose="020B0606030504020204" pitchFamily="34" charset="0"/>
              </a:rPr>
              <a:t>TDMHSAS ensures that the most relevant needs are prioritized by asking the Statewide and Regional Planning and Policy Councils to complete an annual Needs Assessment. </a:t>
            </a:r>
          </a:p>
          <a:p>
            <a:endParaRPr lang="en-US" sz="1400" b="0" i="0" dirty="0">
              <a:solidFill>
                <a:srgbClr val="131E29"/>
              </a:solidFill>
              <a:effectLst/>
              <a:latin typeface="Open Sans" panose="020B0606030504020204" pitchFamily="34" charset="0"/>
            </a:endParaRPr>
          </a:p>
          <a:p>
            <a:r>
              <a:rPr lang="en-US" sz="1400" b="0" i="0" dirty="0">
                <a:solidFill>
                  <a:srgbClr val="131E29"/>
                </a:solidFill>
                <a:effectLst/>
                <a:latin typeface="Open Sans" panose="020B0606030504020204" pitchFamily="34" charset="0"/>
              </a:rPr>
              <a:t>Each Spring, the seven Regional Planning and Policy Councils as well as the Statewide Planning and Policy Council’s Committees (Adult, Children’s, and Consumer Advisory Board) work independently to identify and prioritize up to three mental health and three substance abuse needs. </a:t>
            </a:r>
          </a:p>
          <a:p>
            <a:endParaRPr lang="en-US" sz="1400" b="0" i="0" dirty="0">
              <a:solidFill>
                <a:srgbClr val="131E29"/>
              </a:solidFill>
              <a:effectLst/>
              <a:latin typeface="Open Sans" panose="020B0606030504020204" pitchFamily="34" charset="0"/>
            </a:endParaRPr>
          </a:p>
          <a:p>
            <a:pPr marL="0" indent="0" algn="l">
              <a:buNone/>
            </a:pPr>
            <a:r>
              <a:rPr lang="en-US" sz="1400" b="1" i="0" dirty="0">
                <a:solidFill>
                  <a:srgbClr val="131E29"/>
                </a:solidFill>
                <a:effectLst/>
                <a:latin typeface="Open Sans" panose="020B0606030504020204" pitchFamily="34" charset="0"/>
              </a:rPr>
              <a:t>The process helps in two ways:</a:t>
            </a:r>
          </a:p>
          <a:p>
            <a:pPr algn="l">
              <a:buFont typeface="+mj-lt"/>
              <a:buAutoNum type="arabicPeriod"/>
            </a:pPr>
            <a:r>
              <a:rPr lang="en-US" sz="1400" b="0" i="0" dirty="0">
                <a:solidFill>
                  <a:srgbClr val="131E29"/>
                </a:solidFill>
                <a:effectLst/>
                <a:latin typeface="Open Sans" panose="020B0606030504020204" pitchFamily="34" charset="0"/>
              </a:rPr>
              <a:t>The planning and policy councils help identify regional needs and assets in order to influence the mental health and substance abuse system; and,</a:t>
            </a:r>
          </a:p>
          <a:p>
            <a:pPr algn="l">
              <a:buFont typeface="+mj-lt"/>
              <a:buAutoNum type="arabicPeriod"/>
            </a:pPr>
            <a:endParaRPr lang="en-US" sz="1400" b="0" i="0" dirty="0">
              <a:solidFill>
                <a:srgbClr val="131E29"/>
              </a:solidFill>
              <a:effectLst/>
              <a:latin typeface="Open Sans" panose="020B0606030504020204" pitchFamily="34" charset="0"/>
            </a:endParaRPr>
          </a:p>
          <a:p>
            <a:pPr algn="l">
              <a:buFont typeface="+mj-lt"/>
              <a:buAutoNum type="arabicPeriod"/>
            </a:pPr>
            <a:r>
              <a:rPr lang="en-US" sz="1400" b="0" i="0" dirty="0">
                <a:solidFill>
                  <a:srgbClr val="131E29"/>
                </a:solidFill>
                <a:effectLst/>
                <a:latin typeface="Open Sans" panose="020B0606030504020204" pitchFamily="34" charset="0"/>
              </a:rPr>
              <a:t>It provides a method for the Department to target limited state resources to more effectively and efficiently meet the identified needs.</a:t>
            </a:r>
          </a:p>
        </p:txBody>
      </p:sp>
    </p:spTree>
    <p:extLst>
      <p:ext uri="{BB962C8B-B14F-4D97-AF65-F5344CB8AC3E}">
        <p14:creationId xmlns:p14="http://schemas.microsoft.com/office/powerpoint/2010/main" val="15450843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40688-498E-417E-87BA-8518615F2F4C}"/>
              </a:ext>
            </a:extLst>
          </p:cNvPr>
          <p:cNvSpPr>
            <a:spLocks noGrp="1"/>
          </p:cNvSpPr>
          <p:nvPr>
            <p:ph type="title"/>
          </p:nvPr>
        </p:nvSpPr>
        <p:spPr/>
        <p:txBody>
          <a:bodyPr/>
          <a:lstStyle/>
          <a:p>
            <a:r>
              <a:rPr lang="en-US" sz="2800" dirty="0"/>
              <a:t>2026 Needs Assessment – Multiple Region Needs</a:t>
            </a:r>
          </a:p>
        </p:txBody>
      </p:sp>
      <p:sp>
        <p:nvSpPr>
          <p:cNvPr id="3" name="Content Placeholder 2">
            <a:extLst>
              <a:ext uri="{FF2B5EF4-FFF2-40B4-BE49-F238E27FC236}">
                <a16:creationId xmlns:a16="http://schemas.microsoft.com/office/drawing/2014/main" id="{AEA5C18C-F161-4047-A488-6FC51EA5B592}"/>
              </a:ext>
            </a:extLst>
          </p:cNvPr>
          <p:cNvSpPr>
            <a:spLocks noGrp="1"/>
          </p:cNvSpPr>
          <p:nvPr>
            <p:ph idx="1"/>
          </p:nvPr>
        </p:nvSpPr>
        <p:spPr/>
        <p:txBody>
          <a:bodyPr>
            <a:normAutofit fontScale="62500" lnSpcReduction="20000"/>
          </a:bodyPr>
          <a:lstStyle/>
          <a:p>
            <a:pPr marL="0" indent="0">
              <a:buNone/>
            </a:pPr>
            <a:r>
              <a:rPr lang="en-US" b="1" dirty="0"/>
              <a:t>In 2026, multiple regions identified identical/similar substance abuse-related needs:</a:t>
            </a:r>
          </a:p>
          <a:p>
            <a:pPr marL="0" indent="0">
              <a:buNone/>
            </a:pPr>
            <a:endParaRPr lang="en-US" b="1" dirty="0"/>
          </a:p>
          <a:p>
            <a:pPr>
              <a:buFont typeface="Wingdings" panose="05000000000000000000" pitchFamily="2" charset="2"/>
              <a:buChar char="v"/>
            </a:pPr>
            <a:r>
              <a:rPr lang="en-US" b="1" dirty="0"/>
              <a:t>Continue to increase funding/number of and access to residential services &amp; detox beds for adults and children </a:t>
            </a:r>
          </a:p>
          <a:p>
            <a:pPr lvl="1">
              <a:buFont typeface="Wingdings" panose="05000000000000000000" pitchFamily="2" charset="2"/>
              <a:buChar char="v"/>
            </a:pPr>
            <a:r>
              <a:rPr lang="en-US" dirty="0"/>
              <a:t>Regional Councils 3, 6 &amp; the Children’s Committee</a:t>
            </a:r>
          </a:p>
          <a:p>
            <a:pPr marL="457200" lvl="1" indent="0">
              <a:buNone/>
            </a:pPr>
            <a:endParaRPr lang="en-US" dirty="0"/>
          </a:p>
          <a:p>
            <a:pPr>
              <a:buFont typeface="Wingdings" panose="05000000000000000000" pitchFamily="2" charset="2"/>
              <a:buChar char="v"/>
            </a:pPr>
            <a:r>
              <a:rPr lang="en-US" b="1" dirty="0"/>
              <a:t>Continue to increase recovery housing</a:t>
            </a:r>
          </a:p>
          <a:p>
            <a:pPr lvl="1">
              <a:buFont typeface="Wingdings" panose="05000000000000000000" pitchFamily="2" charset="2"/>
              <a:buChar char="v"/>
            </a:pPr>
            <a:r>
              <a:rPr lang="en-US" dirty="0"/>
              <a:t>Regional Councils 1, 2, 5 &amp; the Adult Committee</a:t>
            </a:r>
          </a:p>
          <a:p>
            <a:pPr lvl="1">
              <a:buFont typeface="Wingdings" panose="05000000000000000000" pitchFamily="2" charset="2"/>
              <a:buChar char="v"/>
            </a:pPr>
            <a:endParaRPr lang="en-US" b="1" dirty="0"/>
          </a:p>
          <a:p>
            <a:pPr>
              <a:buFont typeface="Wingdings" panose="05000000000000000000" pitchFamily="2" charset="2"/>
              <a:buChar char="v"/>
            </a:pPr>
            <a:r>
              <a:rPr lang="en-US" b="1" dirty="0"/>
              <a:t>Continue to expand peer support services</a:t>
            </a:r>
          </a:p>
          <a:p>
            <a:pPr lvl="1">
              <a:buFont typeface="Wingdings" panose="05000000000000000000" pitchFamily="2" charset="2"/>
              <a:buChar char="v"/>
            </a:pPr>
            <a:r>
              <a:rPr lang="en-US" dirty="0"/>
              <a:t>Regional Councils 6, 7 &amp; the CAB</a:t>
            </a:r>
          </a:p>
          <a:p>
            <a:pPr marL="457200" lvl="1" indent="0">
              <a:buNone/>
            </a:pPr>
            <a:endParaRPr lang="en-US" dirty="0"/>
          </a:p>
          <a:p>
            <a:pPr>
              <a:buFont typeface="Wingdings" panose="05000000000000000000" pitchFamily="2" charset="2"/>
              <a:buChar char="v"/>
            </a:pPr>
            <a:r>
              <a:rPr lang="en-US" b="1" dirty="0"/>
              <a:t>Respite Services</a:t>
            </a:r>
          </a:p>
          <a:p>
            <a:pPr lvl="1">
              <a:buFont typeface="Wingdings" panose="05000000000000000000" pitchFamily="2" charset="2"/>
              <a:buChar char="v"/>
            </a:pPr>
            <a:r>
              <a:rPr lang="en-US" dirty="0"/>
              <a:t>Regional Councils 4, 5 &amp; the Adult Committee</a:t>
            </a:r>
          </a:p>
          <a:p>
            <a:pPr lvl="1">
              <a:buFont typeface="Wingdings" panose="05000000000000000000" pitchFamily="2" charset="2"/>
              <a:buChar char="v"/>
            </a:pPr>
            <a:endParaRPr lang="en-US" dirty="0">
              <a:effectLst/>
              <a:latin typeface="Times New Roman" panose="02020603050405020304" pitchFamily="18" charset="0"/>
            </a:endParaRPr>
          </a:p>
          <a:p>
            <a:pPr marL="457200" lvl="1" indent="0">
              <a:buNone/>
            </a:pPr>
            <a:r>
              <a:rPr lang="en-US" sz="1700" dirty="0">
                <a:effectLst/>
                <a:latin typeface="Times New Roman" panose="02020603050405020304" pitchFamily="18" charset="0"/>
              </a:rPr>
              <a:t>*</a:t>
            </a:r>
            <a:r>
              <a:rPr lang="en-US" sz="1700" i="1" dirty="0">
                <a:effectLst/>
                <a:latin typeface="Times New Roman" panose="02020603050405020304" pitchFamily="18" charset="0"/>
              </a:rPr>
              <a:t>The TDMHSAS Planning and Budget Committee of the Statewide Planning and Policy Council acknowledges</a:t>
            </a:r>
            <a:r>
              <a:rPr lang="en-US" sz="1700" i="1" dirty="0">
                <a:latin typeface="Times New Roman" panose="02020603050405020304" pitchFamily="18" charset="0"/>
              </a:rPr>
              <a:t> </a:t>
            </a:r>
            <a:r>
              <a:rPr lang="en-US" sz="1700" i="1" dirty="0">
                <a:effectLst/>
                <a:latin typeface="Times New Roman" panose="02020603050405020304" pitchFamily="18" charset="0"/>
              </a:rPr>
              <a:t>that the department has created or expanded programs to address these needs in the past and on an ongoing basis</a:t>
            </a:r>
            <a:r>
              <a:rPr lang="en-US" i="1" dirty="0">
                <a:effectLst/>
                <a:latin typeface="Times New Roman" panose="02020603050405020304" pitchFamily="18" charset="0"/>
              </a:rPr>
              <a:t>. </a:t>
            </a:r>
            <a:r>
              <a:rPr lang="en-US" sz="1800" i="1" dirty="0">
                <a:effectLst/>
                <a:latin typeface="Times New Roman" panose="02020603050405020304" pitchFamily="18" charset="0"/>
              </a:rPr>
              <a:t>The TDMHSAS Planning and Budget Committee of the Statewide Planning and Policy Council would also like to emphasize that workforce development remains an identified need among the Regional Planning and Policy Councils and Statewide Committees for both mental health and substance abuse.</a:t>
            </a:r>
            <a:endParaRPr lang="en-US" sz="1800" i="1" dirty="0"/>
          </a:p>
          <a:p>
            <a:pPr marL="0" indent="0">
              <a:buNone/>
            </a:pPr>
            <a:endParaRPr lang="en-US" i="1" dirty="0"/>
          </a:p>
        </p:txBody>
      </p:sp>
    </p:spTree>
    <p:extLst>
      <p:ext uri="{BB962C8B-B14F-4D97-AF65-F5344CB8AC3E}">
        <p14:creationId xmlns:p14="http://schemas.microsoft.com/office/powerpoint/2010/main" val="24869234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C1A6EE-C5B0-A8A5-3D20-4E3DFD71FBB5}"/>
              </a:ext>
            </a:extLst>
          </p:cNvPr>
          <p:cNvSpPr>
            <a:spLocks noGrp="1"/>
          </p:cNvSpPr>
          <p:nvPr>
            <p:ph type="ctrTitle"/>
          </p:nvPr>
        </p:nvSpPr>
        <p:spPr/>
        <p:txBody>
          <a:bodyPr/>
          <a:lstStyle/>
          <a:p>
            <a:r>
              <a:rPr lang="en-US" dirty="0">
                <a:effectLst/>
              </a:rPr>
              <a:t>Review of Policies</a:t>
            </a:r>
            <a:endParaRPr lang="en-US" dirty="0"/>
          </a:p>
        </p:txBody>
      </p:sp>
    </p:spTree>
    <p:extLst>
      <p:ext uri="{BB962C8B-B14F-4D97-AF65-F5344CB8AC3E}">
        <p14:creationId xmlns:p14="http://schemas.microsoft.com/office/powerpoint/2010/main" val="15293241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49C23-8CCA-F126-6174-0E8A7B1D0323}"/>
              </a:ext>
            </a:extLst>
          </p:cNvPr>
          <p:cNvSpPr>
            <a:spLocks noGrp="1"/>
          </p:cNvSpPr>
          <p:nvPr>
            <p:ph type="title"/>
          </p:nvPr>
        </p:nvSpPr>
        <p:spPr/>
        <p:txBody>
          <a:bodyPr/>
          <a:lstStyle/>
          <a:p>
            <a:r>
              <a:rPr lang="en-US" dirty="0"/>
              <a:t>Annual Policy Reviews</a:t>
            </a:r>
          </a:p>
        </p:txBody>
      </p:sp>
      <p:sp>
        <p:nvSpPr>
          <p:cNvPr id="3" name="Content Placeholder 2">
            <a:extLst>
              <a:ext uri="{FF2B5EF4-FFF2-40B4-BE49-F238E27FC236}">
                <a16:creationId xmlns:a16="http://schemas.microsoft.com/office/drawing/2014/main" id="{FD9E6CD9-E0C5-6AAE-328C-A78D3A6E3EB2}"/>
              </a:ext>
            </a:extLst>
          </p:cNvPr>
          <p:cNvSpPr>
            <a:spLocks noGrp="1"/>
          </p:cNvSpPr>
          <p:nvPr>
            <p:ph idx="1"/>
          </p:nvPr>
        </p:nvSpPr>
        <p:spPr/>
        <p:txBody>
          <a:bodyPr>
            <a:normAutofit fontScale="92500" lnSpcReduction="10000"/>
          </a:bodyPr>
          <a:lstStyle/>
          <a:p>
            <a:r>
              <a:rPr lang="en-US" dirty="0"/>
              <a:t>Two (2) OAC policies received an annual review</a:t>
            </a:r>
          </a:p>
          <a:p>
            <a:endParaRPr lang="en-US" dirty="0"/>
          </a:p>
          <a:p>
            <a:r>
              <a:rPr lang="en-US" dirty="0"/>
              <a:t>These policies were reviewed and revised by Mary, Shawn, Sam and J.P.</a:t>
            </a:r>
          </a:p>
          <a:p>
            <a:endParaRPr lang="en-US" dirty="0"/>
          </a:p>
          <a:p>
            <a:r>
              <a:rPr lang="en-US" dirty="0"/>
              <a:t>The Panel Policy was revised with “Vice Chair”</a:t>
            </a:r>
          </a:p>
          <a:p>
            <a:endParaRPr lang="en-US" dirty="0"/>
          </a:p>
          <a:p>
            <a:r>
              <a:rPr lang="en-US" dirty="0"/>
              <a:t>The policies are:</a:t>
            </a:r>
          </a:p>
          <a:p>
            <a:pPr lvl="1"/>
            <a:r>
              <a:rPr lang="en-US" sz="2400" dirty="0"/>
              <a:t>Policy Management</a:t>
            </a:r>
          </a:p>
          <a:p>
            <a:pPr lvl="1"/>
            <a:r>
              <a:rPr lang="en-US" sz="2400" dirty="0"/>
              <a:t>Conflict of Interest</a:t>
            </a:r>
          </a:p>
          <a:p>
            <a:pPr lvl="1"/>
            <a:r>
              <a:rPr lang="en-US" sz="2400" dirty="0"/>
              <a:t>Community Advocacy Panel</a:t>
            </a:r>
            <a:endParaRPr lang="en-US" dirty="0"/>
          </a:p>
          <a:p>
            <a:endParaRPr lang="en-US" dirty="0"/>
          </a:p>
          <a:p>
            <a:endParaRPr lang="en-US" dirty="0"/>
          </a:p>
        </p:txBody>
      </p:sp>
    </p:spTree>
    <p:extLst>
      <p:ext uri="{BB962C8B-B14F-4D97-AF65-F5344CB8AC3E}">
        <p14:creationId xmlns:p14="http://schemas.microsoft.com/office/powerpoint/2010/main" val="5109323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468DE-145A-193D-DC10-B856143E43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840E40-9661-2C86-1A82-CFF9E37C6192}"/>
              </a:ext>
            </a:extLst>
          </p:cNvPr>
          <p:cNvSpPr>
            <a:spLocks noGrp="1"/>
          </p:cNvSpPr>
          <p:nvPr>
            <p:ph type="title"/>
          </p:nvPr>
        </p:nvSpPr>
        <p:spPr/>
        <p:txBody>
          <a:bodyPr/>
          <a:lstStyle/>
          <a:p>
            <a:r>
              <a:rPr lang="en-US" sz="2800" dirty="0"/>
              <a:t>Discussion and Decision Points</a:t>
            </a:r>
          </a:p>
        </p:txBody>
      </p:sp>
      <p:sp>
        <p:nvSpPr>
          <p:cNvPr id="3" name="Content Placeholder 2">
            <a:extLst>
              <a:ext uri="{FF2B5EF4-FFF2-40B4-BE49-F238E27FC236}">
                <a16:creationId xmlns:a16="http://schemas.microsoft.com/office/drawing/2014/main" id="{F949A3D0-13E8-0097-A554-65248F2A1435}"/>
              </a:ext>
            </a:extLst>
          </p:cNvPr>
          <p:cNvSpPr>
            <a:spLocks noGrp="1"/>
          </p:cNvSpPr>
          <p:nvPr>
            <p:ph idx="1"/>
          </p:nvPr>
        </p:nvSpPr>
        <p:spPr/>
        <p:txBody>
          <a:bodyPr>
            <a:normAutofit/>
          </a:bodyPr>
          <a:lstStyle/>
          <a:p>
            <a:pPr marL="0" lvl="0" indent="0">
              <a:buNone/>
            </a:pPr>
            <a:r>
              <a:rPr lang="en-US" dirty="0"/>
              <a:t>Will the OAC consider a motion or motions to approve the revised policies?</a:t>
            </a:r>
          </a:p>
          <a:p>
            <a:pPr marL="0" lvl="0" indent="0">
              <a:buNone/>
            </a:pPr>
            <a:endParaRPr lang="en-US" dirty="0"/>
          </a:p>
          <a:p>
            <a:pPr marL="0" lvl="0" indent="0">
              <a:buNone/>
            </a:pPr>
            <a:endParaRPr lang="en-US" dirty="0"/>
          </a:p>
        </p:txBody>
      </p:sp>
      <p:sp>
        <p:nvSpPr>
          <p:cNvPr id="4" name="TextBox 3">
            <a:extLst>
              <a:ext uri="{FF2B5EF4-FFF2-40B4-BE49-F238E27FC236}">
                <a16:creationId xmlns:a16="http://schemas.microsoft.com/office/drawing/2014/main" id="{DF30326F-2B57-2EE7-70F3-AABC3F029E85}"/>
              </a:ext>
            </a:extLst>
          </p:cNvPr>
          <p:cNvSpPr txBox="1"/>
          <p:nvPr/>
        </p:nvSpPr>
        <p:spPr>
          <a:xfrm>
            <a:off x="3238500" y="2949575"/>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32576112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78DC5-9214-4B95-9FD7-2A77A57286C3}"/>
              </a:ext>
            </a:extLst>
          </p:cNvPr>
          <p:cNvSpPr>
            <a:spLocks noGrp="1"/>
          </p:cNvSpPr>
          <p:nvPr>
            <p:ph type="ctrTitle"/>
          </p:nvPr>
        </p:nvSpPr>
        <p:spPr/>
        <p:txBody>
          <a:bodyPr/>
          <a:lstStyle/>
          <a:p>
            <a:r>
              <a:rPr lang="en-US" dirty="0"/>
              <a:t>Fiscal Updates</a:t>
            </a:r>
          </a:p>
        </p:txBody>
      </p:sp>
    </p:spTree>
    <p:extLst>
      <p:ext uri="{BB962C8B-B14F-4D97-AF65-F5344CB8AC3E}">
        <p14:creationId xmlns:p14="http://schemas.microsoft.com/office/powerpoint/2010/main" val="36499900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A6B57-BD72-4150-9486-9AD0326D3EED}"/>
              </a:ext>
            </a:extLst>
          </p:cNvPr>
          <p:cNvSpPr>
            <a:spLocks noGrp="1"/>
          </p:cNvSpPr>
          <p:nvPr>
            <p:ph type="title"/>
          </p:nvPr>
        </p:nvSpPr>
        <p:spPr/>
        <p:txBody>
          <a:bodyPr/>
          <a:lstStyle/>
          <a:p>
            <a:r>
              <a:rPr lang="en-US" dirty="0"/>
              <a:t>Opioid Abatement Trust Fund</a:t>
            </a:r>
          </a:p>
        </p:txBody>
      </p:sp>
      <p:sp>
        <p:nvSpPr>
          <p:cNvPr id="3" name="Content Placeholder 2">
            <a:extLst>
              <a:ext uri="{FF2B5EF4-FFF2-40B4-BE49-F238E27FC236}">
                <a16:creationId xmlns:a16="http://schemas.microsoft.com/office/drawing/2014/main" id="{EE7CBFAB-59AE-4A98-B0FF-929C1D764446}"/>
              </a:ext>
            </a:extLst>
          </p:cNvPr>
          <p:cNvSpPr>
            <a:spLocks noGrp="1"/>
          </p:cNvSpPr>
          <p:nvPr>
            <p:ph idx="1"/>
          </p:nvPr>
        </p:nvSpPr>
        <p:spPr/>
        <p:txBody>
          <a:bodyPr/>
          <a:lstStyle/>
          <a:p>
            <a:r>
              <a:rPr lang="en-US" dirty="0"/>
              <a:t>At each meeting, the OAC Office will share the current monthly Opioid Abatement Trust Fund Statement</a:t>
            </a:r>
          </a:p>
          <a:p>
            <a:endParaRPr lang="en-US" dirty="0"/>
          </a:p>
          <a:p>
            <a:r>
              <a:rPr lang="en-US" dirty="0"/>
              <a:t>Please note that the information is current to date the statement was created</a:t>
            </a:r>
          </a:p>
        </p:txBody>
      </p:sp>
    </p:spTree>
    <p:extLst>
      <p:ext uri="{BB962C8B-B14F-4D97-AF65-F5344CB8AC3E}">
        <p14:creationId xmlns:p14="http://schemas.microsoft.com/office/powerpoint/2010/main" val="38821597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70C0C-A8FE-B3EA-D17B-BB56DDEF539B}"/>
              </a:ext>
            </a:extLst>
          </p:cNvPr>
          <p:cNvSpPr>
            <a:spLocks noGrp="1"/>
          </p:cNvSpPr>
          <p:nvPr>
            <p:ph type="title"/>
          </p:nvPr>
        </p:nvSpPr>
        <p:spPr/>
        <p:txBody>
          <a:bodyPr/>
          <a:lstStyle/>
          <a:p>
            <a:r>
              <a:rPr lang="en-US" sz="2400" dirty="0"/>
              <a:t>June 2026 Opioid Abatement Trust Fund Balance</a:t>
            </a:r>
          </a:p>
        </p:txBody>
      </p:sp>
      <p:pic>
        <p:nvPicPr>
          <p:cNvPr id="4" name="Picture 3">
            <a:extLst>
              <a:ext uri="{FF2B5EF4-FFF2-40B4-BE49-F238E27FC236}">
                <a16:creationId xmlns:a16="http://schemas.microsoft.com/office/drawing/2014/main" id="{0F35C686-CDFC-E712-9BCA-539AF4CD36D3}"/>
              </a:ext>
            </a:extLst>
          </p:cNvPr>
          <p:cNvPicPr>
            <a:picLocks noChangeAspect="1"/>
          </p:cNvPicPr>
          <p:nvPr/>
        </p:nvPicPr>
        <p:blipFill>
          <a:blip r:embed="rId3"/>
          <a:stretch>
            <a:fillRect/>
          </a:stretch>
        </p:blipFill>
        <p:spPr>
          <a:xfrm>
            <a:off x="2905630" y="752477"/>
            <a:ext cx="3332739" cy="437040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035398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ED7D3-B459-FEA6-1CC4-0E5B831E7BF6}"/>
              </a:ext>
            </a:extLst>
          </p:cNvPr>
          <p:cNvSpPr>
            <a:spLocks noGrp="1"/>
          </p:cNvSpPr>
          <p:nvPr>
            <p:ph type="title"/>
          </p:nvPr>
        </p:nvSpPr>
        <p:spPr/>
        <p:txBody>
          <a:bodyPr/>
          <a:lstStyle/>
          <a:p>
            <a:r>
              <a:rPr lang="en-US" dirty="0"/>
              <a:t>OAC Total Awarded &amp; Paid Funding</a:t>
            </a:r>
          </a:p>
        </p:txBody>
      </p:sp>
      <p:graphicFrame>
        <p:nvGraphicFramePr>
          <p:cNvPr id="8" name="Content Placeholder 7">
            <a:extLst>
              <a:ext uri="{FF2B5EF4-FFF2-40B4-BE49-F238E27FC236}">
                <a16:creationId xmlns:a16="http://schemas.microsoft.com/office/drawing/2014/main" id="{8302ECE7-7969-E220-CBAB-801868BACD0A}"/>
              </a:ext>
            </a:extLst>
          </p:cNvPr>
          <p:cNvGraphicFramePr>
            <a:graphicFrameLocks noGrp="1"/>
          </p:cNvGraphicFramePr>
          <p:nvPr>
            <p:ph idx="1"/>
            <p:extLst>
              <p:ext uri="{D42A27DB-BD31-4B8C-83A1-F6EECF244321}">
                <p14:modId xmlns:p14="http://schemas.microsoft.com/office/powerpoint/2010/main" val="3923831836"/>
              </p:ext>
            </p:extLst>
          </p:nvPr>
        </p:nvGraphicFramePr>
        <p:xfrm>
          <a:off x="381000" y="895350"/>
          <a:ext cx="8915399" cy="3824617"/>
        </p:xfrm>
        <a:graphic>
          <a:graphicData uri="http://schemas.openxmlformats.org/drawingml/2006/table">
            <a:tbl>
              <a:tblPr>
                <a:effectLst>
                  <a:outerShdw blurRad="50800" dist="38100" dir="2700000" algn="tl" rotWithShape="0">
                    <a:prstClr val="black">
                      <a:alpha val="40000"/>
                    </a:prstClr>
                  </a:outerShdw>
                </a:effectLst>
              </a:tblPr>
              <a:tblGrid>
                <a:gridCol w="2314575">
                  <a:extLst>
                    <a:ext uri="{9D8B030D-6E8A-4147-A177-3AD203B41FA5}">
                      <a16:colId xmlns:a16="http://schemas.microsoft.com/office/drawing/2014/main" val="4282928877"/>
                    </a:ext>
                  </a:extLst>
                </a:gridCol>
                <a:gridCol w="2181225">
                  <a:extLst>
                    <a:ext uri="{9D8B030D-6E8A-4147-A177-3AD203B41FA5}">
                      <a16:colId xmlns:a16="http://schemas.microsoft.com/office/drawing/2014/main" val="1915638623"/>
                    </a:ext>
                  </a:extLst>
                </a:gridCol>
                <a:gridCol w="2057400">
                  <a:extLst>
                    <a:ext uri="{9D8B030D-6E8A-4147-A177-3AD203B41FA5}">
                      <a16:colId xmlns:a16="http://schemas.microsoft.com/office/drawing/2014/main" val="815958283"/>
                    </a:ext>
                  </a:extLst>
                </a:gridCol>
                <a:gridCol w="838200">
                  <a:extLst>
                    <a:ext uri="{9D8B030D-6E8A-4147-A177-3AD203B41FA5}">
                      <a16:colId xmlns:a16="http://schemas.microsoft.com/office/drawing/2014/main" val="2391129248"/>
                    </a:ext>
                  </a:extLst>
                </a:gridCol>
                <a:gridCol w="1523999">
                  <a:extLst>
                    <a:ext uri="{9D8B030D-6E8A-4147-A177-3AD203B41FA5}">
                      <a16:colId xmlns:a16="http://schemas.microsoft.com/office/drawing/2014/main" val="1495782574"/>
                    </a:ext>
                  </a:extLst>
                </a:gridCol>
              </a:tblGrid>
              <a:tr h="634873">
                <a:tc>
                  <a:txBody>
                    <a:bodyPr/>
                    <a:lstStyle/>
                    <a:p>
                      <a:pPr algn="ctr" fontAlgn="ctr">
                        <a:buNone/>
                      </a:pPr>
                      <a:r>
                        <a:rPr lang="en-US" sz="1800" b="1" i="0" u="none" strike="noStrike" dirty="0">
                          <a:solidFill>
                            <a:schemeClr val="bg1"/>
                          </a:solidFill>
                          <a:effectLst>
                            <a:outerShdw blurRad="38100" dist="38100" dir="2700000" algn="tl">
                              <a:srgbClr val="000000">
                                <a:alpha val="43137"/>
                              </a:srgbClr>
                            </a:outerShdw>
                          </a:effectLst>
                          <a:latin typeface="Aptos Narrow" panose="020B0004020202020204" pitchFamily="34" charset="0"/>
                        </a:rPr>
                        <a:t>OAC</a:t>
                      </a:r>
                    </a:p>
                  </a:txBody>
                  <a:tcPr marL="7620" marR="7620" marT="76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lgn="ctr" fontAlgn="ctr">
                        <a:buNone/>
                      </a:pPr>
                      <a:r>
                        <a:rPr lang="en-US" sz="1800" b="1" i="0" u="none" strike="noStrike" dirty="0">
                          <a:solidFill>
                            <a:schemeClr val="bg1"/>
                          </a:solidFill>
                          <a:effectLst>
                            <a:outerShdw blurRad="38100" dist="38100" dir="2700000" algn="tl">
                              <a:srgbClr val="000000">
                                <a:alpha val="43137"/>
                              </a:srgbClr>
                            </a:outerShdw>
                          </a:effectLst>
                          <a:latin typeface="Aptos Narrow" panose="020B0004020202020204" pitchFamily="34" charset="0"/>
                        </a:rPr>
                        <a:t>Total Awarded Funding</a:t>
                      </a:r>
                    </a:p>
                  </a:txBody>
                  <a:tcPr marL="7620" marR="7620" marT="76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lgn="ctr" fontAlgn="ctr">
                        <a:buNone/>
                      </a:pPr>
                      <a:r>
                        <a:rPr lang="en-US" sz="1800" b="1" i="0" u="none" strike="noStrike" dirty="0">
                          <a:solidFill>
                            <a:schemeClr val="bg1"/>
                          </a:solidFill>
                          <a:effectLst>
                            <a:outerShdw blurRad="38100" dist="38100" dir="2700000" algn="tl">
                              <a:srgbClr val="000000">
                                <a:alpha val="43137"/>
                              </a:srgbClr>
                            </a:outerShdw>
                          </a:effectLst>
                          <a:latin typeface="Aptos Narrow" panose="020B0004020202020204" pitchFamily="34" charset="0"/>
                        </a:rPr>
                        <a:t>Total Paid Funding</a:t>
                      </a:r>
                    </a:p>
                  </a:txBody>
                  <a:tcPr marL="7620" marR="7620" marT="76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lgn="ctr" fontAlgn="ctr">
                        <a:buNone/>
                      </a:pPr>
                      <a:r>
                        <a:rPr lang="en-US" sz="1800" b="1" i="0" u="none" strike="noStrike" dirty="0">
                          <a:solidFill>
                            <a:schemeClr val="bg1"/>
                          </a:solidFill>
                          <a:effectLst>
                            <a:outerShdw blurRad="38100" dist="38100" dir="2700000" algn="tl">
                              <a:srgbClr val="000000">
                                <a:alpha val="43137"/>
                              </a:srgbClr>
                            </a:outerShdw>
                          </a:effectLst>
                          <a:latin typeface="Aptos Narrow" panose="020B0004020202020204" pitchFamily="34" charset="0"/>
                        </a:rPr>
                        <a:t>%</a:t>
                      </a:r>
                    </a:p>
                  </a:txBody>
                  <a:tcPr marL="7620" marR="7620" marT="76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lgn="l" fontAlgn="b">
                        <a:buNone/>
                      </a:pPr>
                      <a:endParaRPr lang="en-US" sz="1100" b="0" i="0" u="none" strike="noStrike" dirty="0">
                        <a:solidFill>
                          <a:srgbClr val="000000"/>
                        </a:solidFill>
                        <a:effectLst/>
                        <a:latin typeface="Aptos Narrow" panose="020B0004020202020204" pitchFamily="34" charset="0"/>
                      </a:endParaRPr>
                    </a:p>
                  </a:txBody>
                  <a:tcPr marL="7620" marR="7620" marT="7620" marB="0" anchor="b">
                    <a:lnL w="1270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3071083449"/>
                  </a:ext>
                </a:extLst>
              </a:tr>
              <a:tr h="306856">
                <a:tc>
                  <a:txBody>
                    <a:bodyPr/>
                    <a:lstStyle/>
                    <a:p>
                      <a:pPr algn="ctr" fontAlgn="b">
                        <a:buNone/>
                      </a:pPr>
                      <a:r>
                        <a:rPr lang="en-US" sz="1600" b="1" i="0" u="none" strike="noStrike">
                          <a:solidFill>
                            <a:srgbClr val="000000"/>
                          </a:solidFill>
                          <a:effectLst/>
                          <a:latin typeface="Aptos Narrow" panose="020B0004020202020204" pitchFamily="34" charset="0"/>
                        </a:rPr>
                        <a:t>Cycle 1</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l" fontAlgn="b">
                        <a:buNone/>
                      </a:pPr>
                      <a:r>
                        <a:rPr lang="en-US" sz="1600" b="1" i="0" u="none" strike="noStrike" dirty="0">
                          <a:solidFill>
                            <a:srgbClr val="000000"/>
                          </a:solidFill>
                          <a:effectLst/>
                          <a:latin typeface="Aptos Narrow" panose="020B0004020202020204" pitchFamily="34" charset="0"/>
                        </a:rPr>
                        <a:t> $             221,844,449.00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b">
                        <a:buNone/>
                      </a:pPr>
                      <a:r>
                        <a:rPr lang="en-US" sz="1600" b="1" i="0" u="none" strike="noStrike">
                          <a:solidFill>
                            <a:srgbClr val="000000"/>
                          </a:solidFill>
                          <a:effectLst/>
                          <a:latin typeface="Aptos Narrow" panose="020B0004020202020204" pitchFamily="34" charset="0"/>
                        </a:rPr>
                        <a:t> $             116,967,050.52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b">
                        <a:buNone/>
                      </a:pPr>
                      <a:r>
                        <a:rPr lang="en-US" sz="1600" b="1" i="0" u="none" strike="noStrike" dirty="0">
                          <a:solidFill>
                            <a:srgbClr val="000000"/>
                          </a:solidFill>
                          <a:effectLst/>
                          <a:latin typeface="Aptos Narrow" panose="020B0004020202020204" pitchFamily="34" charset="0"/>
                        </a:rPr>
                        <a:t>53%</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l" fontAlgn="b">
                        <a:buNone/>
                      </a:pPr>
                      <a:endParaRPr lang="en-US" sz="1100" b="0" i="0" u="none" strike="noStrike" dirty="0">
                        <a:solidFill>
                          <a:srgbClr val="000000"/>
                        </a:solidFill>
                        <a:effectLst/>
                        <a:latin typeface="Aptos Narrow" panose="020B00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1479850716"/>
                  </a:ext>
                </a:extLst>
              </a:tr>
              <a:tr h="355917">
                <a:tc>
                  <a:txBody>
                    <a:bodyPr/>
                    <a:lstStyle/>
                    <a:p>
                      <a:pPr algn="ctr" fontAlgn="b">
                        <a:buNone/>
                      </a:pPr>
                      <a:r>
                        <a:rPr lang="en-US" sz="1600" b="1" i="0" u="none" strike="noStrike">
                          <a:solidFill>
                            <a:srgbClr val="000000"/>
                          </a:solidFill>
                          <a:effectLst/>
                          <a:latin typeface="Aptos Narrow" panose="020B0004020202020204" pitchFamily="34" charset="0"/>
                        </a:rPr>
                        <a:t>Cycle 2</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l" fontAlgn="b">
                        <a:buNone/>
                      </a:pPr>
                      <a:r>
                        <a:rPr lang="en-US" sz="1600" b="1" i="0" u="none" strike="noStrike" dirty="0">
                          <a:solidFill>
                            <a:srgbClr val="000000"/>
                          </a:solidFill>
                          <a:effectLst/>
                          <a:latin typeface="Aptos Narrow" panose="020B0004020202020204" pitchFamily="34" charset="0"/>
                        </a:rPr>
                        <a:t> $                63,726,463.49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b">
                        <a:buNone/>
                      </a:pPr>
                      <a:r>
                        <a:rPr lang="en-US" sz="1600" b="1" i="0" u="none" strike="noStrike">
                          <a:solidFill>
                            <a:srgbClr val="000000"/>
                          </a:solidFill>
                          <a:effectLst/>
                          <a:latin typeface="Aptos Narrow" panose="020B0004020202020204" pitchFamily="34" charset="0"/>
                        </a:rPr>
                        <a:t> $                   5,826,677.75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b">
                        <a:buNone/>
                      </a:pPr>
                      <a:r>
                        <a:rPr lang="en-US" sz="1600" b="1" i="0" u="none" strike="noStrike" dirty="0">
                          <a:solidFill>
                            <a:srgbClr val="000000"/>
                          </a:solidFill>
                          <a:effectLst/>
                          <a:latin typeface="Aptos Narrow" panose="020B0004020202020204" pitchFamily="34" charset="0"/>
                        </a:rPr>
                        <a:t>9%</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l" fontAlgn="b">
                        <a:buNone/>
                      </a:pPr>
                      <a:endParaRPr lang="en-US" sz="1000" b="0" i="0" u="none" strike="noStrike" dirty="0">
                        <a:solidFill>
                          <a:srgbClr val="000000"/>
                        </a:solidFill>
                        <a:effectLst/>
                        <a:latin typeface="Aptos Narrow" panose="020B00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1813054083"/>
                  </a:ext>
                </a:extLst>
              </a:tr>
              <a:tr h="306856">
                <a:tc>
                  <a:txBody>
                    <a:bodyPr/>
                    <a:lstStyle/>
                    <a:p>
                      <a:pPr algn="ctr" fontAlgn="b">
                        <a:buNone/>
                      </a:pPr>
                      <a:r>
                        <a:rPr lang="en-US" sz="1600" b="1" i="0" u="none" strike="noStrike">
                          <a:solidFill>
                            <a:srgbClr val="000000"/>
                          </a:solidFill>
                          <a:effectLst/>
                          <a:latin typeface="Aptos Narrow" panose="020B0004020202020204" pitchFamily="34" charset="0"/>
                        </a:rPr>
                        <a:t>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600" b="1" i="0" u="none" strike="noStrike">
                          <a:solidFill>
                            <a:srgbClr val="000000"/>
                          </a:solidFill>
                          <a:effectLst/>
                          <a:latin typeface="Aptos Narrow" panose="020B0004020202020204" pitchFamily="34" charset="0"/>
                        </a:rPr>
                        <a:t>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n-US" sz="1600" b="1" i="0" u="none" strike="noStrike">
                          <a:solidFill>
                            <a:srgbClr val="000000"/>
                          </a:solidFill>
                          <a:effectLst/>
                          <a:latin typeface="Aptos Narrow" panose="020B0004020202020204" pitchFamily="34" charset="0"/>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600" b="1" i="0" u="none" strike="noStrike">
                          <a:solidFill>
                            <a:srgbClr val="000000"/>
                          </a:solidFill>
                          <a:effectLst/>
                          <a:latin typeface="Aptos Narrow" panose="020B0004020202020204" pitchFamily="34" charset="0"/>
                        </a:rPr>
                        <a:t>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endParaRPr lang="en-US" sz="1000" b="0" i="0" u="none" strike="noStrike" dirty="0">
                        <a:solidFill>
                          <a:srgbClr val="000000"/>
                        </a:solidFill>
                        <a:effectLst/>
                        <a:latin typeface="Aptos Narrow" panose="020B00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2958067408"/>
                  </a:ext>
                </a:extLst>
              </a:tr>
              <a:tr h="306856">
                <a:tc>
                  <a:txBody>
                    <a:bodyPr/>
                    <a:lstStyle/>
                    <a:p>
                      <a:pPr algn="ctr" fontAlgn="b">
                        <a:buNone/>
                      </a:pPr>
                      <a:r>
                        <a:rPr lang="en-US" sz="1600" b="1" i="0" u="none" strike="noStrike">
                          <a:solidFill>
                            <a:srgbClr val="000000"/>
                          </a:solidFill>
                          <a:effectLst/>
                          <a:latin typeface="Aptos Narrow" panose="020B0004020202020204" pitchFamily="34" charset="0"/>
                        </a:rPr>
                        <a:t>County FY23</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l" fontAlgn="b">
                        <a:buNone/>
                      </a:pPr>
                      <a:r>
                        <a:rPr lang="en-US" sz="1600" b="1" i="0" u="none" strike="noStrike">
                          <a:solidFill>
                            <a:srgbClr val="000000"/>
                          </a:solidFill>
                          <a:effectLst/>
                          <a:latin typeface="Aptos Narrow" panose="020B0004020202020204" pitchFamily="34" charset="0"/>
                        </a:rPr>
                        <a:t> $                31,425,152.77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r" fontAlgn="b">
                        <a:buNone/>
                      </a:pPr>
                      <a:r>
                        <a:rPr lang="en-US" sz="1600" b="1" i="0" u="none" strike="noStrike">
                          <a:solidFill>
                            <a:srgbClr val="000000"/>
                          </a:solidFill>
                          <a:effectLst/>
                          <a:latin typeface="Aptos Narrow" panose="020B0004020202020204" pitchFamily="34" charset="0"/>
                        </a:rPr>
                        <a:t> $                31,425,152.77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r" fontAlgn="b">
                        <a:buNone/>
                      </a:pPr>
                      <a:r>
                        <a:rPr lang="en-US" sz="1600" b="1" i="0" u="none" strike="noStrike">
                          <a:solidFill>
                            <a:srgbClr val="000000"/>
                          </a:solidFill>
                          <a:effectLst/>
                          <a:latin typeface="Aptos Narrow" panose="020B0004020202020204" pitchFamily="34" charset="0"/>
                        </a:rPr>
                        <a:t>100%</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l" fontAlgn="b">
                        <a:buNone/>
                      </a:pPr>
                      <a:endParaRPr lang="en-US" sz="1000" b="0" i="0" u="none" strike="noStrike" dirty="0">
                        <a:solidFill>
                          <a:srgbClr val="000000"/>
                        </a:solidFill>
                        <a:effectLst/>
                        <a:latin typeface="Aptos Narrow" panose="020B00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4242729835"/>
                  </a:ext>
                </a:extLst>
              </a:tr>
              <a:tr h="306856">
                <a:tc>
                  <a:txBody>
                    <a:bodyPr/>
                    <a:lstStyle/>
                    <a:p>
                      <a:pPr algn="ctr" fontAlgn="b">
                        <a:buNone/>
                      </a:pPr>
                      <a:r>
                        <a:rPr lang="en-US" sz="1600" b="1" i="0" u="none" strike="noStrike">
                          <a:solidFill>
                            <a:srgbClr val="000000"/>
                          </a:solidFill>
                          <a:effectLst/>
                          <a:latin typeface="Aptos Narrow" panose="020B0004020202020204" pitchFamily="34" charset="0"/>
                        </a:rPr>
                        <a:t>County FY24</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l" fontAlgn="b">
                        <a:buNone/>
                      </a:pPr>
                      <a:r>
                        <a:rPr lang="en-US" sz="1600" b="1" i="0" u="none" strike="noStrike">
                          <a:solidFill>
                            <a:srgbClr val="000000"/>
                          </a:solidFill>
                          <a:effectLst/>
                          <a:latin typeface="Aptos Narrow" panose="020B0004020202020204" pitchFamily="34" charset="0"/>
                        </a:rPr>
                        <a:t> $                31,073,223.55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r" fontAlgn="b">
                        <a:buNone/>
                      </a:pPr>
                      <a:r>
                        <a:rPr lang="en-US" sz="1600" b="1" i="0" u="none" strike="noStrike">
                          <a:solidFill>
                            <a:srgbClr val="000000"/>
                          </a:solidFill>
                          <a:effectLst/>
                          <a:latin typeface="Aptos Narrow" panose="020B0004020202020204" pitchFamily="34" charset="0"/>
                        </a:rPr>
                        <a:t> $                31,073,223.55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r" fontAlgn="b">
                        <a:buNone/>
                      </a:pPr>
                      <a:r>
                        <a:rPr lang="en-US" sz="1600" b="1" i="0" u="none" strike="noStrike">
                          <a:solidFill>
                            <a:srgbClr val="000000"/>
                          </a:solidFill>
                          <a:effectLst/>
                          <a:latin typeface="Aptos Narrow" panose="020B0004020202020204" pitchFamily="34" charset="0"/>
                        </a:rPr>
                        <a:t>100%</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l" fontAlgn="b">
                        <a:buNone/>
                      </a:pPr>
                      <a:endParaRPr lang="en-US" sz="1000" b="0" i="0" u="none" strike="noStrike">
                        <a:solidFill>
                          <a:srgbClr val="000000"/>
                        </a:solidFill>
                        <a:effectLst/>
                        <a:latin typeface="Aptos Narrow" panose="020B00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1823570509"/>
                  </a:ext>
                </a:extLst>
              </a:tr>
              <a:tr h="306856">
                <a:tc>
                  <a:txBody>
                    <a:bodyPr/>
                    <a:lstStyle/>
                    <a:p>
                      <a:pPr algn="ctr" fontAlgn="b">
                        <a:buNone/>
                      </a:pPr>
                      <a:r>
                        <a:rPr lang="en-US" sz="1600" b="1" i="0" u="none" strike="noStrike">
                          <a:solidFill>
                            <a:srgbClr val="000000"/>
                          </a:solidFill>
                          <a:effectLst/>
                          <a:latin typeface="Aptos Narrow" panose="020B0004020202020204" pitchFamily="34" charset="0"/>
                        </a:rPr>
                        <a:t>County FY25</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l" fontAlgn="b">
                        <a:buNone/>
                      </a:pPr>
                      <a:r>
                        <a:rPr lang="en-US" sz="1600" b="1" i="0" u="none" strike="noStrike">
                          <a:solidFill>
                            <a:srgbClr val="000000"/>
                          </a:solidFill>
                          <a:effectLst/>
                          <a:latin typeface="Aptos Narrow" panose="020B0004020202020204" pitchFamily="34" charset="0"/>
                        </a:rPr>
                        <a:t> $                24,462,584.99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r" fontAlgn="b">
                        <a:buNone/>
                      </a:pPr>
                      <a:r>
                        <a:rPr lang="en-US" sz="1600" b="1" i="0" u="none" strike="noStrike">
                          <a:solidFill>
                            <a:srgbClr val="000000"/>
                          </a:solidFill>
                          <a:effectLst/>
                          <a:latin typeface="Aptos Narrow" panose="020B0004020202020204" pitchFamily="34" charset="0"/>
                        </a:rPr>
                        <a:t> $                24,462,584.99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r" fontAlgn="b">
                        <a:buNone/>
                      </a:pPr>
                      <a:r>
                        <a:rPr lang="en-US" sz="1600" b="1" i="0" u="none" strike="noStrike">
                          <a:solidFill>
                            <a:srgbClr val="000000"/>
                          </a:solidFill>
                          <a:effectLst/>
                          <a:latin typeface="Aptos Narrow" panose="020B0004020202020204" pitchFamily="34" charset="0"/>
                        </a:rPr>
                        <a:t>100%</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l" fontAlgn="b">
                        <a:buNone/>
                      </a:pPr>
                      <a:endParaRPr lang="en-US" sz="1000" b="0" i="0" u="none" strike="noStrike">
                        <a:solidFill>
                          <a:srgbClr val="000000"/>
                        </a:solidFill>
                        <a:effectLst/>
                        <a:latin typeface="Aptos Narrow" panose="020B00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127078711"/>
                  </a:ext>
                </a:extLst>
              </a:tr>
              <a:tr h="294330">
                <a:tc>
                  <a:txBody>
                    <a:bodyPr/>
                    <a:lstStyle/>
                    <a:p>
                      <a:pPr algn="ctr" fontAlgn="b">
                        <a:buNone/>
                      </a:pPr>
                      <a:r>
                        <a:rPr lang="en-US" sz="1600" b="1" i="0" u="none" strike="noStrike">
                          <a:solidFill>
                            <a:srgbClr val="000000"/>
                          </a:solidFill>
                          <a:effectLst/>
                          <a:latin typeface="Aptos Narrow" panose="020B0004020202020204" pitchFamily="34" charset="0"/>
                        </a:rPr>
                        <a:t>County FY26</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l" fontAlgn="b">
                        <a:buNone/>
                      </a:pPr>
                      <a:r>
                        <a:rPr lang="en-US" sz="1600" b="1" i="0" u="none" strike="noStrike">
                          <a:solidFill>
                            <a:srgbClr val="000000"/>
                          </a:solidFill>
                          <a:effectLst/>
                          <a:latin typeface="Aptos Narrow" panose="020B0004020202020204" pitchFamily="34" charset="0"/>
                        </a:rPr>
                        <a:t> $                16,938,399.03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r" fontAlgn="b">
                        <a:buNone/>
                      </a:pPr>
                      <a:r>
                        <a:rPr lang="en-US" sz="1600" b="1" i="0" u="none" strike="noStrike">
                          <a:solidFill>
                            <a:srgbClr val="000000"/>
                          </a:solidFill>
                          <a:effectLst/>
                          <a:latin typeface="Aptos Narrow" panose="020B0004020202020204" pitchFamily="34" charset="0"/>
                        </a:rPr>
                        <a:t> $                16,938,399.03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r" fontAlgn="b">
                        <a:buNone/>
                      </a:pPr>
                      <a:r>
                        <a:rPr lang="en-US" sz="1600" b="1" i="0" u="none" strike="noStrike">
                          <a:solidFill>
                            <a:srgbClr val="000000"/>
                          </a:solidFill>
                          <a:effectLst/>
                          <a:latin typeface="Aptos Narrow" panose="020B0004020202020204" pitchFamily="34" charset="0"/>
                        </a:rPr>
                        <a:t>100%</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l" fontAlgn="b">
                        <a:buNone/>
                      </a:pPr>
                      <a:endParaRPr lang="en-US" sz="1000" b="0" i="0" u="none" strike="noStrike" dirty="0">
                        <a:solidFill>
                          <a:srgbClr val="000000"/>
                        </a:solidFill>
                        <a:effectLst/>
                        <a:latin typeface="Aptos Narrow" panose="020B00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1287965986"/>
                  </a:ext>
                </a:extLst>
              </a:tr>
              <a:tr h="306856">
                <a:tc>
                  <a:txBody>
                    <a:bodyPr/>
                    <a:lstStyle/>
                    <a:p>
                      <a:pPr algn="ctr" fontAlgn="b">
                        <a:buNone/>
                      </a:pPr>
                      <a:r>
                        <a:rPr lang="en-US" sz="1600" b="1" i="0" u="none" strike="noStrike">
                          <a:solidFill>
                            <a:srgbClr val="000000"/>
                          </a:solidFill>
                          <a:effectLst/>
                          <a:latin typeface="Aptos Narrow" panose="020B0004020202020204" pitchFamily="34" charset="0"/>
                        </a:rPr>
                        <a:t>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600" b="1" i="0" u="none" strike="noStrike">
                          <a:solidFill>
                            <a:srgbClr val="000000"/>
                          </a:solidFill>
                          <a:effectLst/>
                          <a:latin typeface="Aptos Narrow" panose="020B0004020202020204" pitchFamily="34" charset="0"/>
                        </a:rPr>
                        <a:t>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n-US" sz="1600" b="1" i="0" u="none" strike="noStrike">
                          <a:solidFill>
                            <a:srgbClr val="000000"/>
                          </a:solidFill>
                          <a:effectLst/>
                          <a:latin typeface="Aptos Narrow" panose="020B0004020202020204" pitchFamily="34" charset="0"/>
                        </a:rPr>
                        <a:t>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600" b="1" i="0" u="none" strike="noStrike">
                          <a:solidFill>
                            <a:srgbClr val="000000"/>
                          </a:solidFill>
                          <a:effectLst/>
                          <a:latin typeface="Aptos Narrow" panose="020B0004020202020204" pitchFamily="34" charset="0"/>
                        </a:rPr>
                        <a:t>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endParaRPr lang="en-US" sz="1100" b="0" i="0" u="none" strike="noStrike" dirty="0">
                        <a:solidFill>
                          <a:srgbClr val="000000"/>
                        </a:solidFill>
                        <a:effectLst/>
                        <a:latin typeface="Aptos Narrow" panose="020B00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3517583571"/>
                  </a:ext>
                </a:extLst>
              </a:tr>
              <a:tr h="306856">
                <a:tc>
                  <a:txBody>
                    <a:bodyPr/>
                    <a:lstStyle/>
                    <a:p>
                      <a:pPr algn="ctr" fontAlgn="b">
                        <a:buNone/>
                      </a:pPr>
                      <a:r>
                        <a:rPr lang="en-US" sz="1600" b="1" i="0" u="none" strike="noStrike">
                          <a:solidFill>
                            <a:srgbClr val="000000"/>
                          </a:solidFill>
                          <a:effectLst/>
                          <a:latin typeface="Aptos Narrow" panose="020B0004020202020204" pitchFamily="34" charset="0"/>
                        </a:rPr>
                        <a:t>Vendors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l" fontAlgn="b">
                        <a:buNone/>
                      </a:pPr>
                      <a:r>
                        <a:rPr lang="en-US" sz="1600" b="1" i="0" u="none" strike="noStrike">
                          <a:solidFill>
                            <a:srgbClr val="000000"/>
                          </a:solidFill>
                          <a:effectLst/>
                          <a:latin typeface="Aptos Narrow" panose="020B0004020202020204" pitchFamily="34" charset="0"/>
                        </a:rPr>
                        <a:t> $                                               -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buNone/>
                      </a:pPr>
                      <a:r>
                        <a:rPr lang="en-US" sz="1600" b="1" i="0" u="none" strike="noStrike">
                          <a:solidFill>
                            <a:srgbClr val="000000"/>
                          </a:solidFill>
                          <a:effectLst/>
                          <a:latin typeface="Aptos Narrow" panose="020B0004020202020204" pitchFamily="34" charset="0"/>
                        </a:rPr>
                        <a:t> $                   3,713,308.09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l" fontAlgn="b">
                        <a:buNone/>
                      </a:pPr>
                      <a:r>
                        <a:rPr lang="en-US" sz="1600" b="1" i="0" u="none" strike="noStrike">
                          <a:solidFill>
                            <a:srgbClr val="000000"/>
                          </a:solidFill>
                          <a:effectLst/>
                          <a:latin typeface="Aptos Narrow" panose="020B0004020202020204" pitchFamily="34" charset="0"/>
                        </a:rPr>
                        <a:t>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l" fontAlgn="b">
                        <a:buNone/>
                      </a:pPr>
                      <a:endParaRPr lang="en-US" sz="1100" b="0" i="0" u="none" strike="noStrike" dirty="0">
                        <a:solidFill>
                          <a:srgbClr val="000000"/>
                        </a:solidFill>
                        <a:effectLst/>
                        <a:latin typeface="Aptos Narrow" panose="020B00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2754383903"/>
                  </a:ext>
                </a:extLst>
              </a:tr>
              <a:tr h="391505">
                <a:tc>
                  <a:txBody>
                    <a:bodyPr/>
                    <a:lstStyle/>
                    <a:p>
                      <a:pPr algn="ctr" fontAlgn="b">
                        <a:buNone/>
                      </a:pPr>
                      <a:r>
                        <a:rPr lang="en-US" sz="1600" b="1" i="0" u="none" strike="noStrike">
                          <a:solidFill>
                            <a:srgbClr val="000000"/>
                          </a:solidFill>
                          <a:effectLst/>
                          <a:latin typeface="Aptos Narrow" panose="020B0004020202020204" pitchFamily="34" charset="0"/>
                        </a:rPr>
                        <a:t>TOTALS</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l" fontAlgn="b">
                        <a:buNone/>
                      </a:pPr>
                      <a:r>
                        <a:rPr lang="en-US" sz="1600" b="1" i="0" u="none" strike="noStrike">
                          <a:solidFill>
                            <a:srgbClr val="000000"/>
                          </a:solidFill>
                          <a:effectLst/>
                          <a:latin typeface="Aptos Narrow" panose="020B0004020202020204" pitchFamily="34" charset="0"/>
                        </a:rPr>
                        <a:t> $             389,470,272.83 </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r" fontAlgn="b">
                        <a:buNone/>
                      </a:pPr>
                      <a:r>
                        <a:rPr lang="en-US" sz="1600" b="1" i="0" u="none" strike="noStrike" dirty="0">
                          <a:solidFill>
                            <a:srgbClr val="000000"/>
                          </a:solidFill>
                          <a:effectLst/>
                          <a:latin typeface="Aptos Narrow" panose="020B0004020202020204" pitchFamily="34" charset="0"/>
                        </a:rPr>
                        <a:t> $             230,406,396.70 </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r" fontAlgn="b">
                        <a:buNone/>
                      </a:pPr>
                      <a:r>
                        <a:rPr lang="en-US" sz="1600" b="1" i="0" u="none" strike="noStrike" dirty="0">
                          <a:solidFill>
                            <a:srgbClr val="000000"/>
                          </a:solidFill>
                          <a:effectLst/>
                          <a:latin typeface="Aptos Narrow" panose="020B0004020202020204" pitchFamily="34" charset="0"/>
                        </a:rPr>
                        <a:t>60%</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c>
                  <a:txBody>
                    <a:bodyPr/>
                    <a:lstStyle/>
                    <a:p>
                      <a:pPr algn="l" fontAlgn="b">
                        <a:buNone/>
                      </a:pPr>
                      <a:endParaRPr lang="en-US" sz="1100" b="0" i="0" u="none" strike="noStrike" dirty="0">
                        <a:solidFill>
                          <a:srgbClr val="000000"/>
                        </a:solidFill>
                        <a:effectLst/>
                        <a:latin typeface="Aptos Narrow" panose="020B0004020202020204" pitchFamily="34" charset="0"/>
                      </a:endParaRPr>
                    </a:p>
                  </a:txBody>
                  <a:tcPr marL="7620" marR="7620" marT="7620" marB="0" anchor="b">
                    <a:lnL w="1270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417057077"/>
                  </a:ext>
                </a:extLst>
              </a:tr>
            </a:tbl>
          </a:graphicData>
        </a:graphic>
      </p:graphicFrame>
    </p:spTree>
    <p:extLst>
      <p:ext uri="{BB962C8B-B14F-4D97-AF65-F5344CB8AC3E}">
        <p14:creationId xmlns:p14="http://schemas.microsoft.com/office/powerpoint/2010/main" val="38353741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FE507-C7DB-FF58-719C-9C0AAD4BDF6D}"/>
              </a:ext>
            </a:extLst>
          </p:cNvPr>
          <p:cNvSpPr>
            <a:spLocks noGrp="1"/>
          </p:cNvSpPr>
          <p:nvPr>
            <p:ph type="title"/>
          </p:nvPr>
        </p:nvSpPr>
        <p:spPr/>
        <p:txBody>
          <a:bodyPr/>
          <a:lstStyle/>
          <a:p>
            <a:r>
              <a:rPr lang="en-US" dirty="0"/>
              <a:t>Community Grants Payments as of 8/31/26</a:t>
            </a:r>
          </a:p>
        </p:txBody>
      </p:sp>
      <p:graphicFrame>
        <p:nvGraphicFramePr>
          <p:cNvPr id="7" name="Content Placeholder 6">
            <a:extLst>
              <a:ext uri="{FF2B5EF4-FFF2-40B4-BE49-F238E27FC236}">
                <a16:creationId xmlns:a16="http://schemas.microsoft.com/office/drawing/2014/main" id="{89EA98E7-AB0E-67C8-44B0-3083EECBA4D9}"/>
              </a:ext>
            </a:extLst>
          </p:cNvPr>
          <p:cNvGraphicFramePr>
            <a:graphicFrameLocks noGrp="1"/>
          </p:cNvGraphicFramePr>
          <p:nvPr>
            <p:ph idx="1"/>
            <p:extLst>
              <p:ext uri="{D42A27DB-BD31-4B8C-83A1-F6EECF244321}">
                <p14:modId xmlns:p14="http://schemas.microsoft.com/office/powerpoint/2010/main" val="4105829137"/>
              </p:ext>
            </p:extLst>
          </p:nvPr>
        </p:nvGraphicFramePr>
        <p:xfrm>
          <a:off x="1752601" y="812072"/>
          <a:ext cx="4953000" cy="4229100"/>
        </p:xfrm>
        <a:graphic>
          <a:graphicData uri="http://schemas.openxmlformats.org/drawingml/2006/table">
            <a:tbl>
              <a:tblPr>
                <a:effectLst>
                  <a:outerShdw blurRad="50800" dist="38100" dir="2700000" algn="tl" rotWithShape="0">
                    <a:prstClr val="black">
                      <a:alpha val="40000"/>
                    </a:prstClr>
                  </a:outerShdw>
                </a:effectLst>
                <a:tableStyleId>{69C7853C-536D-4A76-A0AE-DD22124D55A5}</a:tableStyleId>
              </a:tblPr>
              <a:tblGrid>
                <a:gridCol w="1523999">
                  <a:extLst>
                    <a:ext uri="{9D8B030D-6E8A-4147-A177-3AD203B41FA5}">
                      <a16:colId xmlns:a16="http://schemas.microsoft.com/office/drawing/2014/main" val="2558289096"/>
                    </a:ext>
                  </a:extLst>
                </a:gridCol>
                <a:gridCol w="1295400">
                  <a:extLst>
                    <a:ext uri="{9D8B030D-6E8A-4147-A177-3AD203B41FA5}">
                      <a16:colId xmlns:a16="http://schemas.microsoft.com/office/drawing/2014/main" val="2403771958"/>
                    </a:ext>
                  </a:extLst>
                </a:gridCol>
                <a:gridCol w="2133601">
                  <a:extLst>
                    <a:ext uri="{9D8B030D-6E8A-4147-A177-3AD203B41FA5}">
                      <a16:colId xmlns:a16="http://schemas.microsoft.com/office/drawing/2014/main" val="2830181743"/>
                    </a:ext>
                  </a:extLst>
                </a:gridCol>
              </a:tblGrid>
              <a:tr h="228600">
                <a:tc>
                  <a:txBody>
                    <a:bodyPr/>
                    <a:lstStyle/>
                    <a:p>
                      <a:pPr algn="l" fontAlgn="b">
                        <a:buNone/>
                      </a:pPr>
                      <a:r>
                        <a:rPr lang="en-US" sz="1600" b="0" u="none" strike="noStrike" dirty="0">
                          <a:solidFill>
                            <a:schemeClr val="bg1"/>
                          </a:solidFill>
                          <a:effectLst/>
                        </a:rPr>
                        <a:t> </a:t>
                      </a:r>
                      <a:endParaRPr lang="en-US" sz="1600" b="0" i="0" u="none" strike="noStrike" dirty="0">
                        <a:solidFill>
                          <a:schemeClr val="bg1"/>
                        </a:solidFill>
                        <a:effectLst/>
                        <a:latin typeface="Calibri" panose="020F0502020204030204" pitchFamily="34" charset="0"/>
                      </a:endParaRPr>
                    </a:p>
                  </a:txBody>
                  <a:tcPr marL="7620" marR="7620" marT="7620" marB="0" anchor="b">
                    <a:solidFill>
                      <a:schemeClr val="accent3">
                        <a:lumMod val="75000"/>
                      </a:schemeClr>
                    </a:solidFill>
                  </a:tcPr>
                </a:tc>
                <a:tc>
                  <a:txBody>
                    <a:bodyPr/>
                    <a:lstStyle/>
                    <a:p>
                      <a:pPr algn="ctr" fontAlgn="b">
                        <a:buNone/>
                      </a:pPr>
                      <a:r>
                        <a:rPr lang="en-US" sz="1600" b="1" u="none" strike="noStrike" dirty="0">
                          <a:solidFill>
                            <a:schemeClr val="bg1"/>
                          </a:solidFill>
                          <a:effectLst/>
                        </a:rPr>
                        <a:t># of Invoices</a:t>
                      </a:r>
                      <a:endParaRPr lang="en-US" sz="1600" b="1" i="0" u="none" strike="noStrike" dirty="0">
                        <a:solidFill>
                          <a:schemeClr val="bg1"/>
                        </a:solidFill>
                        <a:effectLst/>
                        <a:latin typeface="Calibri" panose="020F0502020204030204" pitchFamily="34" charset="0"/>
                      </a:endParaRPr>
                    </a:p>
                  </a:txBody>
                  <a:tcPr marL="7620" marR="7620" marT="7620" marB="0" anchor="b">
                    <a:solidFill>
                      <a:schemeClr val="accent3">
                        <a:lumMod val="75000"/>
                      </a:schemeClr>
                    </a:solidFill>
                  </a:tcPr>
                </a:tc>
                <a:tc>
                  <a:txBody>
                    <a:bodyPr/>
                    <a:lstStyle/>
                    <a:p>
                      <a:pPr algn="ctr" fontAlgn="b">
                        <a:buNone/>
                      </a:pPr>
                      <a:r>
                        <a:rPr lang="en-US" sz="1600" b="1" u="none" strike="noStrike" dirty="0">
                          <a:solidFill>
                            <a:schemeClr val="bg1"/>
                          </a:solidFill>
                          <a:effectLst/>
                        </a:rPr>
                        <a:t>Amount Paid               (or in Process)</a:t>
                      </a:r>
                      <a:endParaRPr lang="en-US" sz="1600" b="1" i="0" u="none" strike="noStrike" dirty="0">
                        <a:solidFill>
                          <a:schemeClr val="bg1"/>
                        </a:solidFill>
                        <a:effectLst/>
                        <a:latin typeface="Calibri" panose="020F0502020204030204" pitchFamily="34" charset="0"/>
                      </a:endParaRPr>
                    </a:p>
                  </a:txBody>
                  <a:tcPr marL="7620" marR="7620" marT="7620" marB="0" anchor="b">
                    <a:solidFill>
                      <a:schemeClr val="accent3">
                        <a:lumMod val="75000"/>
                      </a:schemeClr>
                    </a:solidFill>
                  </a:tcPr>
                </a:tc>
                <a:extLst>
                  <a:ext uri="{0D108BD9-81ED-4DB2-BD59-A6C34878D82A}">
                    <a16:rowId xmlns:a16="http://schemas.microsoft.com/office/drawing/2014/main" val="2333803670"/>
                  </a:ext>
                </a:extLst>
              </a:tr>
              <a:tr h="228600">
                <a:tc>
                  <a:txBody>
                    <a:bodyPr/>
                    <a:lstStyle/>
                    <a:p>
                      <a:pPr algn="r" fontAlgn="b">
                        <a:buNone/>
                      </a:pPr>
                      <a:r>
                        <a:rPr lang="en-US" sz="1400" b="0" u="none" strike="noStrike" dirty="0">
                          <a:solidFill>
                            <a:srgbClr val="000000"/>
                          </a:solidFill>
                          <a:effectLst/>
                        </a:rPr>
                        <a:t>FY 2024</a:t>
                      </a:r>
                      <a:endParaRPr lang="en-US" sz="1400" b="0" i="0" u="none" strike="noStrike" dirty="0">
                        <a:solidFill>
                          <a:srgbClr val="000000"/>
                        </a:solidFill>
                        <a:effectLst/>
                        <a:latin typeface="Calibri" panose="020F0502020204030204" pitchFamily="34" charset="0"/>
                      </a:endParaRPr>
                    </a:p>
                  </a:txBody>
                  <a:tcPr marL="7620" marR="7620" marT="7620" marB="0" anchor="b">
                    <a:solidFill>
                      <a:schemeClr val="accent3">
                        <a:lumMod val="60000"/>
                        <a:lumOff val="40000"/>
                      </a:schemeClr>
                    </a:solidFill>
                  </a:tcPr>
                </a:tc>
                <a:tc>
                  <a:txBody>
                    <a:bodyPr/>
                    <a:lstStyle/>
                    <a:p>
                      <a:pPr algn="ctr" fontAlgn="b">
                        <a:buNone/>
                      </a:pPr>
                      <a:r>
                        <a:rPr lang="en-US" sz="1400" b="0" u="none" strike="noStrike" dirty="0">
                          <a:solidFill>
                            <a:srgbClr val="000000"/>
                          </a:solidFill>
                          <a:effectLst/>
                        </a:rPr>
                        <a:t>915</a:t>
                      </a:r>
                      <a:endParaRPr lang="en-US" sz="1400" b="0" i="0" u="none" strike="noStrike" dirty="0">
                        <a:solidFill>
                          <a:srgbClr val="000000"/>
                        </a:solidFill>
                        <a:effectLst/>
                        <a:latin typeface="Calibri" panose="020F0502020204030204" pitchFamily="34" charset="0"/>
                      </a:endParaRPr>
                    </a:p>
                  </a:txBody>
                  <a:tcPr marL="7620" marR="7620" marT="7620" marB="0" anchor="b">
                    <a:solidFill>
                      <a:schemeClr val="accent3">
                        <a:lumMod val="60000"/>
                        <a:lumOff val="40000"/>
                      </a:schemeClr>
                    </a:solidFill>
                  </a:tcPr>
                </a:tc>
                <a:tc>
                  <a:txBody>
                    <a:bodyPr/>
                    <a:lstStyle/>
                    <a:p>
                      <a:pPr algn="r" fontAlgn="b">
                        <a:buNone/>
                      </a:pPr>
                      <a:r>
                        <a:rPr lang="en-US" sz="1400" b="0" u="none" strike="noStrike" dirty="0">
                          <a:solidFill>
                            <a:srgbClr val="000000"/>
                          </a:solidFill>
                          <a:effectLst/>
                        </a:rPr>
                        <a:t> $        31,533,348.53 </a:t>
                      </a:r>
                      <a:endParaRPr lang="en-US" sz="1400" b="0" i="0" u="none" strike="noStrike" dirty="0">
                        <a:solidFill>
                          <a:srgbClr val="000000"/>
                        </a:solidFill>
                        <a:effectLst/>
                        <a:latin typeface="Calibri" panose="020F0502020204030204" pitchFamily="34" charset="0"/>
                      </a:endParaRPr>
                    </a:p>
                  </a:txBody>
                  <a:tcPr marL="7620" marR="7620" marT="7620" marB="0" anchor="b">
                    <a:solidFill>
                      <a:schemeClr val="accent3">
                        <a:lumMod val="60000"/>
                        <a:lumOff val="40000"/>
                      </a:schemeClr>
                    </a:solidFill>
                  </a:tcPr>
                </a:tc>
                <a:extLst>
                  <a:ext uri="{0D108BD9-81ED-4DB2-BD59-A6C34878D82A}">
                    <a16:rowId xmlns:a16="http://schemas.microsoft.com/office/drawing/2014/main" val="572061205"/>
                  </a:ext>
                </a:extLst>
              </a:tr>
              <a:tr h="228600">
                <a:tc>
                  <a:txBody>
                    <a:bodyPr/>
                    <a:lstStyle/>
                    <a:p>
                      <a:pPr algn="r" fontAlgn="b">
                        <a:buNone/>
                      </a:pPr>
                      <a:r>
                        <a:rPr lang="en-US" sz="1400" b="0" u="none" strike="noStrike" dirty="0">
                          <a:solidFill>
                            <a:srgbClr val="000000"/>
                          </a:solidFill>
                          <a:effectLst/>
                        </a:rPr>
                        <a:t>July-25</a:t>
                      </a:r>
                      <a:endParaRPr lang="en-US" sz="1400" b="0" i="0" u="none" strike="noStrike" dirty="0">
                        <a:solidFill>
                          <a:srgbClr val="000000"/>
                        </a:solidFill>
                        <a:effectLst/>
                        <a:latin typeface="Calibri" panose="020F0502020204030204" pitchFamily="34" charset="0"/>
                      </a:endParaRPr>
                    </a:p>
                  </a:txBody>
                  <a:tcPr marL="7620" marR="7620" marT="7620" marB="0" anchor="b">
                    <a:solidFill>
                      <a:schemeClr val="accent3">
                        <a:lumMod val="20000"/>
                        <a:lumOff val="80000"/>
                      </a:schemeClr>
                    </a:solidFill>
                  </a:tcPr>
                </a:tc>
                <a:tc>
                  <a:txBody>
                    <a:bodyPr/>
                    <a:lstStyle/>
                    <a:p>
                      <a:pPr algn="ctr" fontAlgn="b">
                        <a:buNone/>
                      </a:pPr>
                      <a:r>
                        <a:rPr lang="en-US" sz="1400" b="0" u="none" strike="noStrike">
                          <a:solidFill>
                            <a:srgbClr val="000000"/>
                          </a:solidFill>
                          <a:effectLst/>
                        </a:rPr>
                        <a:t>68</a:t>
                      </a:r>
                      <a:endParaRPr lang="en-US" sz="1400" b="0" i="0" u="none" strike="noStrike">
                        <a:solidFill>
                          <a:srgbClr val="000000"/>
                        </a:solidFill>
                        <a:effectLst/>
                        <a:latin typeface="Calibri" panose="020F0502020204030204" pitchFamily="34" charset="0"/>
                      </a:endParaRPr>
                    </a:p>
                  </a:txBody>
                  <a:tcPr marL="7620" marR="7620" marT="7620" marB="0" anchor="b">
                    <a:solidFill>
                      <a:schemeClr val="accent3">
                        <a:lumMod val="20000"/>
                        <a:lumOff val="80000"/>
                      </a:schemeClr>
                    </a:solidFill>
                  </a:tcPr>
                </a:tc>
                <a:tc>
                  <a:txBody>
                    <a:bodyPr/>
                    <a:lstStyle/>
                    <a:p>
                      <a:pPr algn="r" fontAlgn="b">
                        <a:buNone/>
                      </a:pPr>
                      <a:r>
                        <a:rPr lang="en-US" sz="1400" b="0" u="none" strike="noStrike" dirty="0">
                          <a:solidFill>
                            <a:srgbClr val="000000"/>
                          </a:solidFill>
                          <a:effectLst/>
                        </a:rPr>
                        <a:t> $          2,420,853.28 </a:t>
                      </a:r>
                      <a:endParaRPr lang="en-US" sz="1400" b="0" i="0" u="none" strike="noStrike" dirty="0">
                        <a:solidFill>
                          <a:srgbClr val="000000"/>
                        </a:solidFill>
                        <a:effectLst/>
                        <a:latin typeface="Calibri" panose="020F0502020204030204" pitchFamily="34" charset="0"/>
                      </a:endParaRPr>
                    </a:p>
                  </a:txBody>
                  <a:tcPr marL="7620" marR="7620" marT="7620" marB="0" anchor="b">
                    <a:solidFill>
                      <a:schemeClr val="accent3">
                        <a:lumMod val="20000"/>
                        <a:lumOff val="80000"/>
                      </a:schemeClr>
                    </a:solidFill>
                  </a:tcPr>
                </a:tc>
                <a:extLst>
                  <a:ext uri="{0D108BD9-81ED-4DB2-BD59-A6C34878D82A}">
                    <a16:rowId xmlns:a16="http://schemas.microsoft.com/office/drawing/2014/main" val="1346507587"/>
                  </a:ext>
                </a:extLst>
              </a:tr>
              <a:tr h="228600">
                <a:tc>
                  <a:txBody>
                    <a:bodyPr/>
                    <a:lstStyle/>
                    <a:p>
                      <a:pPr algn="r" fontAlgn="b">
                        <a:buNone/>
                      </a:pPr>
                      <a:r>
                        <a:rPr lang="en-US" sz="1400" b="0" u="none" strike="noStrike" dirty="0">
                          <a:solidFill>
                            <a:srgbClr val="000000"/>
                          </a:solidFill>
                          <a:effectLst/>
                        </a:rPr>
                        <a:t>August-25</a:t>
                      </a:r>
                      <a:endParaRPr lang="en-US" sz="1400" b="0" i="0" u="none" strike="noStrike" dirty="0">
                        <a:solidFill>
                          <a:srgbClr val="000000"/>
                        </a:solidFill>
                        <a:effectLst/>
                        <a:latin typeface="Calibri" panose="020F0502020204030204" pitchFamily="34" charset="0"/>
                      </a:endParaRPr>
                    </a:p>
                  </a:txBody>
                  <a:tcPr marL="7620" marR="7620" marT="7620" marB="0" anchor="b">
                    <a:solidFill>
                      <a:schemeClr val="accent3">
                        <a:lumMod val="20000"/>
                        <a:lumOff val="80000"/>
                      </a:schemeClr>
                    </a:solidFill>
                  </a:tcPr>
                </a:tc>
                <a:tc>
                  <a:txBody>
                    <a:bodyPr/>
                    <a:lstStyle/>
                    <a:p>
                      <a:pPr algn="ctr" fontAlgn="b">
                        <a:buNone/>
                      </a:pPr>
                      <a:r>
                        <a:rPr lang="en-US" sz="1400" b="0" u="none" strike="noStrike" dirty="0">
                          <a:solidFill>
                            <a:srgbClr val="000000"/>
                          </a:solidFill>
                          <a:effectLst/>
                        </a:rPr>
                        <a:t>74</a:t>
                      </a:r>
                      <a:endParaRPr lang="en-US" sz="1400" b="0" i="0" u="none" strike="noStrike" dirty="0">
                        <a:solidFill>
                          <a:srgbClr val="000000"/>
                        </a:solidFill>
                        <a:effectLst/>
                        <a:latin typeface="Calibri" panose="020F0502020204030204" pitchFamily="34" charset="0"/>
                      </a:endParaRPr>
                    </a:p>
                  </a:txBody>
                  <a:tcPr marL="7620" marR="7620" marT="7620" marB="0" anchor="b">
                    <a:solidFill>
                      <a:schemeClr val="accent3">
                        <a:lumMod val="20000"/>
                        <a:lumOff val="80000"/>
                      </a:schemeClr>
                    </a:solidFill>
                  </a:tcPr>
                </a:tc>
                <a:tc>
                  <a:txBody>
                    <a:bodyPr/>
                    <a:lstStyle/>
                    <a:p>
                      <a:pPr algn="r" fontAlgn="b">
                        <a:buNone/>
                      </a:pPr>
                      <a:r>
                        <a:rPr lang="en-US" sz="1400" b="0" u="none" strike="noStrike" dirty="0">
                          <a:solidFill>
                            <a:srgbClr val="000000"/>
                          </a:solidFill>
                          <a:effectLst/>
                        </a:rPr>
                        <a:t> $          5,153,353.51 </a:t>
                      </a:r>
                      <a:endParaRPr lang="en-US" sz="1400" b="0" i="0" u="none" strike="noStrike" dirty="0">
                        <a:solidFill>
                          <a:srgbClr val="000000"/>
                        </a:solidFill>
                        <a:effectLst/>
                        <a:latin typeface="Calibri" panose="020F0502020204030204" pitchFamily="34" charset="0"/>
                      </a:endParaRPr>
                    </a:p>
                  </a:txBody>
                  <a:tcPr marL="7620" marR="7620" marT="7620" marB="0" anchor="b">
                    <a:solidFill>
                      <a:schemeClr val="accent3">
                        <a:lumMod val="20000"/>
                        <a:lumOff val="80000"/>
                      </a:schemeClr>
                    </a:solidFill>
                  </a:tcPr>
                </a:tc>
                <a:extLst>
                  <a:ext uri="{0D108BD9-81ED-4DB2-BD59-A6C34878D82A}">
                    <a16:rowId xmlns:a16="http://schemas.microsoft.com/office/drawing/2014/main" val="3984294650"/>
                  </a:ext>
                </a:extLst>
              </a:tr>
              <a:tr h="228600">
                <a:tc>
                  <a:txBody>
                    <a:bodyPr/>
                    <a:lstStyle/>
                    <a:p>
                      <a:pPr algn="r" fontAlgn="b">
                        <a:buNone/>
                      </a:pPr>
                      <a:r>
                        <a:rPr lang="en-US" sz="1400" b="0" u="none" strike="noStrike" dirty="0">
                          <a:solidFill>
                            <a:srgbClr val="000000"/>
                          </a:solidFill>
                          <a:effectLst/>
                        </a:rPr>
                        <a:t>September-25</a:t>
                      </a:r>
                      <a:endParaRPr lang="en-US" sz="1400" b="0" i="0" u="none" strike="noStrike" dirty="0">
                        <a:solidFill>
                          <a:srgbClr val="000000"/>
                        </a:solidFill>
                        <a:effectLst/>
                        <a:latin typeface="Calibri" panose="020F0502020204030204" pitchFamily="34" charset="0"/>
                      </a:endParaRPr>
                    </a:p>
                  </a:txBody>
                  <a:tcPr marL="7620" marR="7620" marT="7620" marB="0" anchor="b">
                    <a:solidFill>
                      <a:schemeClr val="accent3">
                        <a:lumMod val="20000"/>
                        <a:lumOff val="80000"/>
                      </a:schemeClr>
                    </a:solidFill>
                  </a:tcPr>
                </a:tc>
                <a:tc>
                  <a:txBody>
                    <a:bodyPr/>
                    <a:lstStyle/>
                    <a:p>
                      <a:pPr algn="ctr" fontAlgn="b">
                        <a:buNone/>
                      </a:pPr>
                      <a:r>
                        <a:rPr lang="en-US" sz="1400" b="0" u="none" strike="noStrike">
                          <a:solidFill>
                            <a:srgbClr val="000000"/>
                          </a:solidFill>
                          <a:effectLst/>
                        </a:rPr>
                        <a:t>101</a:t>
                      </a:r>
                      <a:endParaRPr lang="en-US" sz="1400" b="0" i="0" u="none" strike="noStrike">
                        <a:solidFill>
                          <a:srgbClr val="000000"/>
                        </a:solidFill>
                        <a:effectLst/>
                        <a:latin typeface="Calibri" panose="020F0502020204030204" pitchFamily="34" charset="0"/>
                      </a:endParaRPr>
                    </a:p>
                  </a:txBody>
                  <a:tcPr marL="7620" marR="7620" marT="7620" marB="0" anchor="b">
                    <a:solidFill>
                      <a:schemeClr val="accent3">
                        <a:lumMod val="20000"/>
                        <a:lumOff val="80000"/>
                      </a:schemeClr>
                    </a:solidFill>
                  </a:tcPr>
                </a:tc>
                <a:tc>
                  <a:txBody>
                    <a:bodyPr/>
                    <a:lstStyle/>
                    <a:p>
                      <a:pPr algn="r" fontAlgn="b">
                        <a:buNone/>
                      </a:pPr>
                      <a:r>
                        <a:rPr lang="en-US" sz="1400" b="0" u="none" strike="noStrike" dirty="0">
                          <a:solidFill>
                            <a:srgbClr val="000000"/>
                          </a:solidFill>
                          <a:effectLst/>
                        </a:rPr>
                        <a:t> $          4,967,245.54 </a:t>
                      </a:r>
                      <a:endParaRPr lang="en-US" sz="1400" b="0" i="0" u="none" strike="noStrike" dirty="0">
                        <a:solidFill>
                          <a:srgbClr val="000000"/>
                        </a:solidFill>
                        <a:effectLst/>
                        <a:latin typeface="Calibri" panose="020F0502020204030204" pitchFamily="34" charset="0"/>
                      </a:endParaRPr>
                    </a:p>
                  </a:txBody>
                  <a:tcPr marL="7620" marR="7620" marT="7620" marB="0" anchor="b">
                    <a:solidFill>
                      <a:schemeClr val="accent3">
                        <a:lumMod val="20000"/>
                        <a:lumOff val="80000"/>
                      </a:schemeClr>
                    </a:solidFill>
                  </a:tcPr>
                </a:tc>
                <a:extLst>
                  <a:ext uri="{0D108BD9-81ED-4DB2-BD59-A6C34878D82A}">
                    <a16:rowId xmlns:a16="http://schemas.microsoft.com/office/drawing/2014/main" val="1136222295"/>
                  </a:ext>
                </a:extLst>
              </a:tr>
              <a:tr h="228600">
                <a:tc>
                  <a:txBody>
                    <a:bodyPr/>
                    <a:lstStyle/>
                    <a:p>
                      <a:pPr algn="r" fontAlgn="b">
                        <a:buNone/>
                      </a:pPr>
                      <a:r>
                        <a:rPr lang="en-US" sz="1400" b="0" u="none" strike="noStrike" dirty="0">
                          <a:solidFill>
                            <a:srgbClr val="000000"/>
                          </a:solidFill>
                          <a:effectLst/>
                        </a:rPr>
                        <a:t>October-25</a:t>
                      </a:r>
                      <a:endParaRPr lang="en-US" sz="1400" b="0" i="0" u="none" strike="noStrike" dirty="0">
                        <a:solidFill>
                          <a:srgbClr val="000000"/>
                        </a:solidFill>
                        <a:effectLst/>
                        <a:latin typeface="Calibri" panose="020F0502020204030204" pitchFamily="34" charset="0"/>
                      </a:endParaRPr>
                    </a:p>
                  </a:txBody>
                  <a:tcPr marL="7620" marR="7620" marT="7620" marB="0" anchor="b">
                    <a:solidFill>
                      <a:schemeClr val="accent3">
                        <a:lumMod val="20000"/>
                        <a:lumOff val="80000"/>
                      </a:schemeClr>
                    </a:solidFill>
                  </a:tcPr>
                </a:tc>
                <a:tc>
                  <a:txBody>
                    <a:bodyPr/>
                    <a:lstStyle/>
                    <a:p>
                      <a:pPr algn="ctr" fontAlgn="b">
                        <a:buNone/>
                      </a:pPr>
                      <a:r>
                        <a:rPr lang="en-US" sz="1400" b="0" u="none" strike="noStrike" dirty="0">
                          <a:solidFill>
                            <a:srgbClr val="000000"/>
                          </a:solidFill>
                          <a:effectLst/>
                        </a:rPr>
                        <a:t>93</a:t>
                      </a:r>
                      <a:endParaRPr lang="en-US" sz="1400" b="0" i="0" u="none" strike="noStrike" dirty="0">
                        <a:solidFill>
                          <a:srgbClr val="000000"/>
                        </a:solidFill>
                        <a:effectLst/>
                        <a:latin typeface="Calibri" panose="020F0502020204030204" pitchFamily="34" charset="0"/>
                      </a:endParaRPr>
                    </a:p>
                  </a:txBody>
                  <a:tcPr marL="7620" marR="7620" marT="7620" marB="0" anchor="b">
                    <a:solidFill>
                      <a:schemeClr val="accent3">
                        <a:lumMod val="20000"/>
                        <a:lumOff val="80000"/>
                      </a:schemeClr>
                    </a:solidFill>
                  </a:tcPr>
                </a:tc>
                <a:tc>
                  <a:txBody>
                    <a:bodyPr/>
                    <a:lstStyle/>
                    <a:p>
                      <a:pPr algn="r" fontAlgn="b">
                        <a:buNone/>
                      </a:pPr>
                      <a:r>
                        <a:rPr lang="en-US" sz="1400" b="0" u="none" strike="noStrike" dirty="0">
                          <a:solidFill>
                            <a:srgbClr val="000000"/>
                          </a:solidFill>
                          <a:effectLst/>
                        </a:rPr>
                        <a:t> $          4,757,859.66 </a:t>
                      </a:r>
                      <a:endParaRPr lang="en-US" sz="1400" b="0" i="0" u="none" strike="noStrike" dirty="0">
                        <a:solidFill>
                          <a:srgbClr val="000000"/>
                        </a:solidFill>
                        <a:effectLst/>
                        <a:latin typeface="Calibri" panose="020F0502020204030204" pitchFamily="34" charset="0"/>
                      </a:endParaRPr>
                    </a:p>
                  </a:txBody>
                  <a:tcPr marL="7620" marR="7620" marT="7620" marB="0" anchor="b">
                    <a:solidFill>
                      <a:schemeClr val="accent3">
                        <a:lumMod val="20000"/>
                        <a:lumOff val="80000"/>
                      </a:schemeClr>
                    </a:solidFill>
                  </a:tcPr>
                </a:tc>
                <a:extLst>
                  <a:ext uri="{0D108BD9-81ED-4DB2-BD59-A6C34878D82A}">
                    <a16:rowId xmlns:a16="http://schemas.microsoft.com/office/drawing/2014/main" val="4235107918"/>
                  </a:ext>
                </a:extLst>
              </a:tr>
              <a:tr h="228600">
                <a:tc>
                  <a:txBody>
                    <a:bodyPr/>
                    <a:lstStyle/>
                    <a:p>
                      <a:pPr algn="r" fontAlgn="b">
                        <a:buNone/>
                      </a:pPr>
                      <a:r>
                        <a:rPr lang="en-US" sz="1400" b="0" u="none" strike="noStrike">
                          <a:solidFill>
                            <a:srgbClr val="000000"/>
                          </a:solidFill>
                          <a:effectLst/>
                        </a:rPr>
                        <a:t>November-25</a:t>
                      </a:r>
                      <a:endParaRPr lang="en-US" sz="1400" b="0" i="0" u="none" strike="noStrike">
                        <a:solidFill>
                          <a:srgbClr val="000000"/>
                        </a:solidFill>
                        <a:effectLst/>
                        <a:latin typeface="Calibri" panose="020F0502020204030204" pitchFamily="34" charset="0"/>
                      </a:endParaRPr>
                    </a:p>
                  </a:txBody>
                  <a:tcPr marL="7620" marR="7620" marT="7620" marB="0" anchor="b">
                    <a:solidFill>
                      <a:schemeClr val="accent3">
                        <a:lumMod val="20000"/>
                        <a:lumOff val="80000"/>
                      </a:schemeClr>
                    </a:solidFill>
                  </a:tcPr>
                </a:tc>
                <a:tc>
                  <a:txBody>
                    <a:bodyPr/>
                    <a:lstStyle/>
                    <a:p>
                      <a:pPr algn="ctr" fontAlgn="b">
                        <a:buNone/>
                      </a:pPr>
                      <a:r>
                        <a:rPr lang="en-US" sz="1400" b="0" u="none" strike="noStrike" dirty="0">
                          <a:solidFill>
                            <a:srgbClr val="000000"/>
                          </a:solidFill>
                          <a:effectLst/>
                        </a:rPr>
                        <a:t>109</a:t>
                      </a:r>
                      <a:endParaRPr lang="en-US" sz="1400" b="0" i="0" u="none" strike="noStrike" dirty="0">
                        <a:solidFill>
                          <a:srgbClr val="000000"/>
                        </a:solidFill>
                        <a:effectLst/>
                        <a:latin typeface="Calibri" panose="020F0502020204030204" pitchFamily="34" charset="0"/>
                      </a:endParaRPr>
                    </a:p>
                  </a:txBody>
                  <a:tcPr marL="7620" marR="7620" marT="7620" marB="0" anchor="b">
                    <a:solidFill>
                      <a:schemeClr val="accent3">
                        <a:lumMod val="20000"/>
                        <a:lumOff val="80000"/>
                      </a:schemeClr>
                    </a:solidFill>
                  </a:tcPr>
                </a:tc>
                <a:tc>
                  <a:txBody>
                    <a:bodyPr/>
                    <a:lstStyle/>
                    <a:p>
                      <a:pPr algn="r" fontAlgn="b">
                        <a:buNone/>
                      </a:pPr>
                      <a:r>
                        <a:rPr lang="en-US" sz="1400" b="0" u="none" strike="noStrike" dirty="0">
                          <a:solidFill>
                            <a:srgbClr val="000000"/>
                          </a:solidFill>
                          <a:effectLst/>
                        </a:rPr>
                        <a:t> $          5,025,516.86 </a:t>
                      </a:r>
                      <a:endParaRPr lang="en-US" sz="1400" b="0" i="0" u="none" strike="noStrike" dirty="0">
                        <a:solidFill>
                          <a:srgbClr val="000000"/>
                        </a:solidFill>
                        <a:effectLst/>
                        <a:latin typeface="Calibri" panose="020F0502020204030204" pitchFamily="34" charset="0"/>
                      </a:endParaRPr>
                    </a:p>
                  </a:txBody>
                  <a:tcPr marL="7620" marR="7620" marT="7620" marB="0" anchor="b">
                    <a:solidFill>
                      <a:schemeClr val="accent3">
                        <a:lumMod val="20000"/>
                        <a:lumOff val="80000"/>
                      </a:schemeClr>
                    </a:solidFill>
                  </a:tcPr>
                </a:tc>
                <a:extLst>
                  <a:ext uri="{0D108BD9-81ED-4DB2-BD59-A6C34878D82A}">
                    <a16:rowId xmlns:a16="http://schemas.microsoft.com/office/drawing/2014/main" val="3270792515"/>
                  </a:ext>
                </a:extLst>
              </a:tr>
              <a:tr h="228600">
                <a:tc>
                  <a:txBody>
                    <a:bodyPr/>
                    <a:lstStyle/>
                    <a:p>
                      <a:pPr algn="r" fontAlgn="b">
                        <a:buNone/>
                      </a:pPr>
                      <a:r>
                        <a:rPr lang="en-US" sz="1400" b="0" u="none" strike="noStrike">
                          <a:solidFill>
                            <a:srgbClr val="000000"/>
                          </a:solidFill>
                          <a:effectLst/>
                        </a:rPr>
                        <a:t>December-25</a:t>
                      </a:r>
                      <a:endParaRPr lang="en-US" sz="1400" b="0" i="0" u="none" strike="noStrike">
                        <a:solidFill>
                          <a:srgbClr val="000000"/>
                        </a:solidFill>
                        <a:effectLst/>
                        <a:latin typeface="Calibri" panose="020F0502020204030204" pitchFamily="34" charset="0"/>
                      </a:endParaRPr>
                    </a:p>
                  </a:txBody>
                  <a:tcPr marL="7620" marR="7620" marT="7620" marB="0" anchor="b">
                    <a:solidFill>
                      <a:schemeClr val="accent3">
                        <a:lumMod val="20000"/>
                        <a:lumOff val="80000"/>
                      </a:schemeClr>
                    </a:solidFill>
                  </a:tcPr>
                </a:tc>
                <a:tc>
                  <a:txBody>
                    <a:bodyPr/>
                    <a:lstStyle/>
                    <a:p>
                      <a:pPr algn="ctr" fontAlgn="b">
                        <a:buNone/>
                      </a:pPr>
                      <a:r>
                        <a:rPr lang="en-US" sz="1400" b="0" u="none" strike="noStrike" dirty="0">
                          <a:solidFill>
                            <a:srgbClr val="000000"/>
                          </a:solidFill>
                          <a:effectLst/>
                        </a:rPr>
                        <a:t>109</a:t>
                      </a:r>
                      <a:endParaRPr lang="en-US" sz="1400" b="0" i="0" u="none" strike="noStrike" dirty="0">
                        <a:solidFill>
                          <a:srgbClr val="000000"/>
                        </a:solidFill>
                        <a:effectLst/>
                        <a:latin typeface="Calibri" panose="020F0502020204030204" pitchFamily="34" charset="0"/>
                      </a:endParaRPr>
                    </a:p>
                  </a:txBody>
                  <a:tcPr marL="7620" marR="7620" marT="7620" marB="0" anchor="b">
                    <a:solidFill>
                      <a:schemeClr val="accent3">
                        <a:lumMod val="20000"/>
                        <a:lumOff val="80000"/>
                      </a:schemeClr>
                    </a:solidFill>
                  </a:tcPr>
                </a:tc>
                <a:tc>
                  <a:txBody>
                    <a:bodyPr/>
                    <a:lstStyle/>
                    <a:p>
                      <a:pPr algn="r" fontAlgn="b">
                        <a:buNone/>
                      </a:pPr>
                      <a:r>
                        <a:rPr lang="en-US" sz="1400" b="0" u="none" strike="noStrike" dirty="0">
                          <a:solidFill>
                            <a:srgbClr val="000000"/>
                          </a:solidFill>
                          <a:effectLst/>
                        </a:rPr>
                        <a:t> $          6,616,788.21 </a:t>
                      </a:r>
                      <a:endParaRPr lang="en-US" sz="1400" b="0" i="0" u="none" strike="noStrike" dirty="0">
                        <a:solidFill>
                          <a:srgbClr val="000000"/>
                        </a:solidFill>
                        <a:effectLst/>
                        <a:latin typeface="Calibri" panose="020F0502020204030204" pitchFamily="34" charset="0"/>
                      </a:endParaRPr>
                    </a:p>
                  </a:txBody>
                  <a:tcPr marL="7620" marR="7620" marT="7620" marB="0" anchor="b">
                    <a:solidFill>
                      <a:schemeClr val="accent3">
                        <a:lumMod val="20000"/>
                        <a:lumOff val="80000"/>
                      </a:schemeClr>
                    </a:solidFill>
                  </a:tcPr>
                </a:tc>
                <a:extLst>
                  <a:ext uri="{0D108BD9-81ED-4DB2-BD59-A6C34878D82A}">
                    <a16:rowId xmlns:a16="http://schemas.microsoft.com/office/drawing/2014/main" val="460210615"/>
                  </a:ext>
                </a:extLst>
              </a:tr>
              <a:tr h="228600">
                <a:tc>
                  <a:txBody>
                    <a:bodyPr/>
                    <a:lstStyle/>
                    <a:p>
                      <a:pPr algn="r" fontAlgn="b">
                        <a:buNone/>
                      </a:pPr>
                      <a:r>
                        <a:rPr lang="en-US" sz="1400" b="0" u="none" strike="noStrike">
                          <a:solidFill>
                            <a:srgbClr val="000000"/>
                          </a:solidFill>
                          <a:effectLst/>
                        </a:rPr>
                        <a:t>January-26</a:t>
                      </a:r>
                      <a:endParaRPr lang="en-US" sz="14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buNone/>
                      </a:pPr>
                      <a:r>
                        <a:rPr lang="en-US" sz="1400" b="0" u="none" strike="noStrike">
                          <a:solidFill>
                            <a:srgbClr val="000000"/>
                          </a:solidFill>
                          <a:effectLst/>
                        </a:rPr>
                        <a:t>92</a:t>
                      </a:r>
                      <a:endParaRPr lang="en-US" sz="14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buNone/>
                      </a:pPr>
                      <a:r>
                        <a:rPr lang="en-US" sz="1400" b="0" u="none" strike="noStrike" dirty="0">
                          <a:solidFill>
                            <a:srgbClr val="000000"/>
                          </a:solidFill>
                          <a:effectLst/>
                        </a:rPr>
                        <a:t> $          5,251,188.13 </a:t>
                      </a:r>
                      <a:endParaRPr lang="en-US" sz="14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158482172"/>
                  </a:ext>
                </a:extLst>
              </a:tr>
              <a:tr h="228600">
                <a:tc>
                  <a:txBody>
                    <a:bodyPr/>
                    <a:lstStyle/>
                    <a:p>
                      <a:pPr algn="r" fontAlgn="b">
                        <a:buNone/>
                      </a:pPr>
                      <a:r>
                        <a:rPr lang="en-US" sz="1400" b="0" u="none" strike="noStrike">
                          <a:solidFill>
                            <a:srgbClr val="000000"/>
                          </a:solidFill>
                          <a:effectLst/>
                        </a:rPr>
                        <a:t>February-26</a:t>
                      </a:r>
                      <a:endParaRPr lang="en-US" sz="14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buNone/>
                      </a:pPr>
                      <a:r>
                        <a:rPr lang="en-US" sz="1400" b="0" u="none" strike="noStrike">
                          <a:solidFill>
                            <a:srgbClr val="000000"/>
                          </a:solidFill>
                          <a:effectLst/>
                        </a:rPr>
                        <a:t>112</a:t>
                      </a:r>
                      <a:endParaRPr lang="en-US" sz="14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buNone/>
                      </a:pPr>
                      <a:r>
                        <a:rPr lang="en-US" sz="1400" b="0" u="none" strike="noStrike" dirty="0">
                          <a:solidFill>
                            <a:srgbClr val="000000"/>
                          </a:solidFill>
                          <a:effectLst/>
                        </a:rPr>
                        <a:t> $          7,717,885.76 </a:t>
                      </a:r>
                      <a:endParaRPr lang="en-US" sz="14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901537017"/>
                  </a:ext>
                </a:extLst>
              </a:tr>
              <a:tr h="228600">
                <a:tc>
                  <a:txBody>
                    <a:bodyPr/>
                    <a:lstStyle/>
                    <a:p>
                      <a:pPr algn="r" fontAlgn="b">
                        <a:buNone/>
                      </a:pPr>
                      <a:r>
                        <a:rPr lang="en-US" sz="1400" b="0" u="none" strike="noStrike">
                          <a:solidFill>
                            <a:srgbClr val="000000"/>
                          </a:solidFill>
                          <a:effectLst/>
                        </a:rPr>
                        <a:t>March-26</a:t>
                      </a:r>
                      <a:endParaRPr lang="en-US" sz="14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buNone/>
                      </a:pPr>
                      <a:r>
                        <a:rPr lang="en-US" sz="1400" b="0" u="none" strike="noStrike">
                          <a:solidFill>
                            <a:srgbClr val="000000"/>
                          </a:solidFill>
                          <a:effectLst/>
                        </a:rPr>
                        <a:t>151</a:t>
                      </a:r>
                      <a:endParaRPr lang="en-US" sz="14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buNone/>
                      </a:pPr>
                      <a:r>
                        <a:rPr lang="en-US" sz="1400" b="0" u="none" strike="noStrike" dirty="0">
                          <a:solidFill>
                            <a:srgbClr val="000000"/>
                          </a:solidFill>
                          <a:effectLst/>
                        </a:rPr>
                        <a:t> $          7,977,610.83 </a:t>
                      </a:r>
                      <a:endParaRPr lang="en-US" sz="14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524787650"/>
                  </a:ext>
                </a:extLst>
              </a:tr>
              <a:tr h="228600">
                <a:tc>
                  <a:txBody>
                    <a:bodyPr/>
                    <a:lstStyle/>
                    <a:p>
                      <a:pPr algn="r" fontAlgn="b">
                        <a:buNone/>
                      </a:pPr>
                      <a:r>
                        <a:rPr lang="en-US" sz="1400" b="0" u="none" strike="noStrike">
                          <a:solidFill>
                            <a:srgbClr val="000000"/>
                          </a:solidFill>
                          <a:effectLst/>
                        </a:rPr>
                        <a:t>April-26</a:t>
                      </a:r>
                      <a:endParaRPr lang="en-US" sz="14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buNone/>
                      </a:pPr>
                      <a:r>
                        <a:rPr lang="en-US" sz="1400" b="0" u="none" strike="noStrike" dirty="0">
                          <a:solidFill>
                            <a:srgbClr val="000000"/>
                          </a:solidFill>
                          <a:effectLst/>
                        </a:rPr>
                        <a:t>127</a:t>
                      </a:r>
                      <a:endParaRPr lang="en-US" sz="14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buNone/>
                      </a:pPr>
                      <a:r>
                        <a:rPr lang="en-US" sz="1400" b="0" u="none" strike="noStrike" dirty="0">
                          <a:solidFill>
                            <a:srgbClr val="000000"/>
                          </a:solidFill>
                          <a:effectLst/>
                        </a:rPr>
                        <a:t> $          6,970,301.33 </a:t>
                      </a:r>
                      <a:endParaRPr lang="en-US" sz="14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6279109"/>
                  </a:ext>
                </a:extLst>
              </a:tr>
              <a:tr h="228600">
                <a:tc>
                  <a:txBody>
                    <a:bodyPr/>
                    <a:lstStyle/>
                    <a:p>
                      <a:pPr algn="r" fontAlgn="b">
                        <a:buNone/>
                      </a:pPr>
                      <a:r>
                        <a:rPr lang="en-US" sz="1400" b="0" u="none" strike="noStrike">
                          <a:solidFill>
                            <a:srgbClr val="000000"/>
                          </a:solidFill>
                          <a:effectLst/>
                        </a:rPr>
                        <a:t>May-26</a:t>
                      </a:r>
                      <a:endParaRPr lang="en-US" sz="14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buNone/>
                      </a:pPr>
                      <a:r>
                        <a:rPr lang="en-US" sz="1400" b="0" u="none" strike="noStrike">
                          <a:solidFill>
                            <a:srgbClr val="000000"/>
                          </a:solidFill>
                          <a:effectLst/>
                        </a:rPr>
                        <a:t>123</a:t>
                      </a:r>
                      <a:endParaRPr lang="en-US" sz="14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buNone/>
                      </a:pPr>
                      <a:r>
                        <a:rPr lang="en-US" sz="1400" b="0" u="none" strike="noStrike" dirty="0">
                          <a:solidFill>
                            <a:srgbClr val="000000"/>
                          </a:solidFill>
                          <a:effectLst/>
                        </a:rPr>
                        <a:t> $          6,341,788.99 </a:t>
                      </a:r>
                      <a:endParaRPr lang="en-US" sz="14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137038351"/>
                  </a:ext>
                </a:extLst>
              </a:tr>
              <a:tr h="228600">
                <a:tc>
                  <a:txBody>
                    <a:bodyPr/>
                    <a:lstStyle/>
                    <a:p>
                      <a:pPr algn="r" fontAlgn="b">
                        <a:buNone/>
                      </a:pPr>
                      <a:r>
                        <a:rPr lang="en-US" sz="1400" b="0" u="none" strike="noStrike">
                          <a:solidFill>
                            <a:srgbClr val="000000"/>
                          </a:solidFill>
                          <a:effectLst/>
                        </a:rPr>
                        <a:t>June-26</a:t>
                      </a:r>
                      <a:endParaRPr lang="en-US" sz="14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buNone/>
                      </a:pPr>
                      <a:r>
                        <a:rPr lang="en-US" sz="1400" b="0" u="none" strike="noStrike">
                          <a:solidFill>
                            <a:srgbClr val="000000"/>
                          </a:solidFill>
                          <a:effectLst/>
                        </a:rPr>
                        <a:t>121</a:t>
                      </a:r>
                      <a:endParaRPr lang="en-US" sz="14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buNone/>
                      </a:pPr>
                      <a:r>
                        <a:rPr lang="en-US" sz="1400" b="0" u="none" strike="noStrike" dirty="0">
                          <a:solidFill>
                            <a:srgbClr val="000000"/>
                          </a:solidFill>
                          <a:effectLst/>
                        </a:rPr>
                        <a:t> $          7,881,764.89 </a:t>
                      </a:r>
                      <a:endParaRPr lang="en-US" sz="14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709317431"/>
                  </a:ext>
                </a:extLst>
              </a:tr>
              <a:tr h="228600">
                <a:tc>
                  <a:txBody>
                    <a:bodyPr/>
                    <a:lstStyle/>
                    <a:p>
                      <a:pPr algn="r" fontAlgn="b">
                        <a:buNone/>
                      </a:pPr>
                      <a:r>
                        <a:rPr lang="en-US" sz="1400" b="0" u="none" strike="noStrike">
                          <a:solidFill>
                            <a:srgbClr val="000000"/>
                          </a:solidFill>
                          <a:effectLst/>
                        </a:rPr>
                        <a:t>July-26</a:t>
                      </a:r>
                      <a:endParaRPr lang="en-US" sz="14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buNone/>
                      </a:pPr>
                      <a:r>
                        <a:rPr lang="en-US" sz="1400" b="0" u="none" strike="noStrike" dirty="0">
                          <a:solidFill>
                            <a:srgbClr val="000000"/>
                          </a:solidFill>
                          <a:effectLst/>
                        </a:rPr>
                        <a:t>158</a:t>
                      </a:r>
                      <a:endParaRPr lang="en-US" sz="14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buNone/>
                      </a:pPr>
                      <a:r>
                        <a:rPr lang="en-US" sz="1400" b="0" u="none" strike="noStrike" dirty="0">
                          <a:solidFill>
                            <a:srgbClr val="000000"/>
                          </a:solidFill>
                          <a:effectLst/>
                        </a:rPr>
                        <a:t> $        10,405,197.59 </a:t>
                      </a:r>
                      <a:endParaRPr lang="en-US" sz="14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688762142"/>
                  </a:ext>
                </a:extLst>
              </a:tr>
              <a:tr h="228600">
                <a:tc>
                  <a:txBody>
                    <a:bodyPr/>
                    <a:lstStyle/>
                    <a:p>
                      <a:pPr algn="r" fontAlgn="b">
                        <a:buNone/>
                      </a:pPr>
                      <a:r>
                        <a:rPr lang="en-US" sz="1400" b="0" u="none" strike="noStrike">
                          <a:solidFill>
                            <a:srgbClr val="000000"/>
                          </a:solidFill>
                          <a:effectLst/>
                        </a:rPr>
                        <a:t>August-26</a:t>
                      </a:r>
                      <a:endParaRPr lang="en-US" sz="14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buNone/>
                      </a:pPr>
                      <a:r>
                        <a:rPr lang="en-US" sz="1400" b="0" u="none" strike="noStrike" dirty="0">
                          <a:solidFill>
                            <a:srgbClr val="000000"/>
                          </a:solidFill>
                          <a:effectLst/>
                        </a:rPr>
                        <a:t>159</a:t>
                      </a:r>
                      <a:endParaRPr lang="en-US" sz="14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n-US" sz="1400" b="0" i="0" u="none" strike="noStrike" dirty="0">
                          <a:solidFill>
                            <a:srgbClr val="000000"/>
                          </a:solidFill>
                          <a:effectLst/>
                          <a:latin typeface="Calibri" panose="020F0502020204030204" pitchFamily="34" charset="0"/>
                        </a:rPr>
                        <a:t>             $          </a:t>
                      </a:r>
                      <a:r>
                        <a:rPr lang="en-US" sz="1600" b="0" i="0" u="none" strike="noStrike" dirty="0">
                          <a:solidFill>
                            <a:srgbClr val="000000"/>
                          </a:solidFill>
                          <a:effectLst/>
                          <a:latin typeface="Calibri" panose="020F0502020204030204" pitchFamily="34" charset="0"/>
                        </a:rPr>
                        <a:t>9,773,025.16</a:t>
                      </a:r>
                      <a:r>
                        <a:rPr lang="en-US" sz="1400" b="0" i="0" u="none" strike="noStrike" dirty="0">
                          <a:solidFill>
                            <a:srgbClr val="000000"/>
                          </a:solidFill>
                          <a:effectLst/>
                          <a:latin typeface="Calibri" panose="020F0502020204030204" pitchFamily="34" charset="0"/>
                        </a:rPr>
                        <a:t> </a:t>
                      </a:r>
                    </a:p>
                  </a:txBody>
                  <a:tcPr marL="7620" marR="7620" marT="7620" marB="0" anchor="b"/>
                </a:tc>
                <a:extLst>
                  <a:ext uri="{0D108BD9-81ED-4DB2-BD59-A6C34878D82A}">
                    <a16:rowId xmlns:a16="http://schemas.microsoft.com/office/drawing/2014/main" val="772867198"/>
                  </a:ext>
                </a:extLst>
              </a:tr>
              <a:tr h="274320">
                <a:tc>
                  <a:txBody>
                    <a:bodyPr/>
                    <a:lstStyle/>
                    <a:p>
                      <a:pPr algn="l" fontAlgn="b">
                        <a:buNone/>
                      </a:pPr>
                      <a:r>
                        <a:rPr lang="en-US" sz="1600" b="1" u="none" strike="noStrike">
                          <a:solidFill>
                            <a:srgbClr val="000000"/>
                          </a:solidFill>
                          <a:effectLst/>
                        </a:rPr>
                        <a:t> </a:t>
                      </a:r>
                      <a:endParaRPr lang="en-US" sz="1600" b="1"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buNone/>
                      </a:pPr>
                      <a:r>
                        <a:rPr lang="en-US" sz="1600" b="1" u="none" strike="noStrike" dirty="0">
                          <a:solidFill>
                            <a:srgbClr val="000000"/>
                          </a:solidFill>
                          <a:effectLst/>
                        </a:rPr>
                        <a:t>2512</a:t>
                      </a:r>
                      <a:endParaRPr lang="en-US" sz="1600" b="1"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n-US" sz="1800" b="1" i="0" u="none" strike="noStrike" dirty="0">
                          <a:solidFill>
                            <a:srgbClr val="000000"/>
                          </a:solidFill>
                          <a:effectLst/>
                          <a:latin typeface="Calibri" panose="020F0502020204030204" pitchFamily="34" charset="0"/>
                        </a:rPr>
                        <a:t>       $   122,793,728.27 </a:t>
                      </a:r>
                    </a:p>
                  </a:txBody>
                  <a:tcPr marL="7620" marR="7620" marT="7620" marB="0" anchor="b"/>
                </a:tc>
                <a:extLst>
                  <a:ext uri="{0D108BD9-81ED-4DB2-BD59-A6C34878D82A}">
                    <a16:rowId xmlns:a16="http://schemas.microsoft.com/office/drawing/2014/main" val="2856324278"/>
                  </a:ext>
                </a:extLst>
              </a:tr>
            </a:tbl>
          </a:graphicData>
        </a:graphic>
      </p:graphicFrame>
    </p:spTree>
    <p:extLst>
      <p:ext uri="{BB962C8B-B14F-4D97-AF65-F5344CB8AC3E}">
        <p14:creationId xmlns:p14="http://schemas.microsoft.com/office/powerpoint/2010/main" val="17306069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0109D-DEAE-B25D-2802-C25BD2E76209}"/>
              </a:ext>
            </a:extLst>
          </p:cNvPr>
          <p:cNvSpPr>
            <a:spLocks noGrp="1"/>
          </p:cNvSpPr>
          <p:nvPr>
            <p:ph type="title"/>
          </p:nvPr>
        </p:nvSpPr>
        <p:spPr/>
        <p:txBody>
          <a:bodyPr/>
          <a:lstStyle/>
          <a:p>
            <a:r>
              <a:rPr lang="en-US" dirty="0"/>
              <a:t>OAC Office Discretionary Fund Update</a:t>
            </a:r>
          </a:p>
        </p:txBody>
      </p:sp>
      <p:sp>
        <p:nvSpPr>
          <p:cNvPr id="8" name="TextBox 7">
            <a:extLst>
              <a:ext uri="{FF2B5EF4-FFF2-40B4-BE49-F238E27FC236}">
                <a16:creationId xmlns:a16="http://schemas.microsoft.com/office/drawing/2014/main" id="{67E9DDDF-2C46-B46F-2133-15E492BE9C53}"/>
              </a:ext>
            </a:extLst>
          </p:cNvPr>
          <p:cNvSpPr txBox="1"/>
          <p:nvPr/>
        </p:nvSpPr>
        <p:spPr>
          <a:xfrm>
            <a:off x="381000" y="770750"/>
            <a:ext cx="8458200" cy="923330"/>
          </a:xfrm>
          <a:prstGeom prst="rect">
            <a:avLst/>
          </a:prstGeom>
          <a:solidFill>
            <a:schemeClr val="tx2">
              <a:lumMod val="20000"/>
              <a:lumOff val="80000"/>
            </a:schemeClr>
          </a:solidFill>
          <a:ln w="19050">
            <a:solidFill>
              <a:schemeClr val="tx2">
                <a:lumMod val="75000"/>
              </a:schemeClr>
            </a:solidFill>
          </a:ln>
          <a:effectLst>
            <a:outerShdw blurRad="50800" dist="38100" dir="2700000" algn="tl" rotWithShape="0">
              <a:prstClr val="black">
                <a:alpha val="40000"/>
              </a:prstClr>
            </a:outerShdw>
          </a:effectLst>
        </p:spPr>
        <p:txBody>
          <a:bodyPr wrap="square" rtlCol="0">
            <a:spAutoFit/>
          </a:bodyPr>
          <a:lstStyle/>
          <a:p>
            <a:pPr algn="ctr"/>
            <a:r>
              <a:rPr lang="en-US" dirty="0"/>
              <a:t>On April 28, 2025, the OAC approved a </a:t>
            </a:r>
            <a:r>
              <a:rPr lang="en-US" b="1" dirty="0"/>
              <a:t>$10,000/ year </a:t>
            </a:r>
            <a:r>
              <a:rPr lang="en-US" dirty="0"/>
              <a:t>discretionary fund for the Executive Director to spend on OAC expenses with no other restrictions.                                          The Fund is calculated on a calendar year basis.</a:t>
            </a:r>
          </a:p>
        </p:txBody>
      </p:sp>
      <p:pic>
        <p:nvPicPr>
          <p:cNvPr id="4" name="Picture 3">
            <a:extLst>
              <a:ext uri="{FF2B5EF4-FFF2-40B4-BE49-F238E27FC236}">
                <a16:creationId xmlns:a16="http://schemas.microsoft.com/office/drawing/2014/main" id="{69F75E4E-AABC-68D0-9991-6AC76483FEB8}"/>
              </a:ext>
            </a:extLst>
          </p:cNvPr>
          <p:cNvPicPr>
            <a:picLocks noChangeAspect="1"/>
          </p:cNvPicPr>
          <p:nvPr/>
        </p:nvPicPr>
        <p:blipFill>
          <a:blip r:embed="rId2"/>
          <a:stretch>
            <a:fillRect/>
          </a:stretch>
        </p:blipFill>
        <p:spPr>
          <a:xfrm>
            <a:off x="1474470" y="1962150"/>
            <a:ext cx="6271260" cy="2659380"/>
          </a:xfrm>
          <a:prstGeom prst="rect">
            <a:avLst/>
          </a:prstGeom>
        </p:spPr>
      </p:pic>
    </p:spTree>
    <p:extLst>
      <p:ext uri="{BB962C8B-B14F-4D97-AF65-F5344CB8AC3E}">
        <p14:creationId xmlns:p14="http://schemas.microsoft.com/office/powerpoint/2010/main" val="33759611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EAA84-45EF-5CBC-2C77-0CB74DB02235}"/>
              </a:ext>
            </a:extLst>
          </p:cNvPr>
          <p:cNvSpPr>
            <a:spLocks noGrp="1"/>
          </p:cNvSpPr>
          <p:nvPr>
            <p:ph type="title"/>
          </p:nvPr>
        </p:nvSpPr>
        <p:spPr/>
        <p:txBody>
          <a:bodyPr/>
          <a:lstStyle/>
          <a:p>
            <a:r>
              <a:rPr lang="en-US" dirty="0"/>
              <a:t>Community Grant Cycle 1 Fiscal Monitoring</a:t>
            </a:r>
          </a:p>
        </p:txBody>
      </p:sp>
      <p:sp>
        <p:nvSpPr>
          <p:cNvPr id="3" name="TextBox 2">
            <a:extLst>
              <a:ext uri="{FF2B5EF4-FFF2-40B4-BE49-F238E27FC236}">
                <a16:creationId xmlns:a16="http://schemas.microsoft.com/office/drawing/2014/main" id="{5E097DF8-FA21-D13E-3EB5-8C21B8A4E4F2}"/>
              </a:ext>
            </a:extLst>
          </p:cNvPr>
          <p:cNvSpPr txBox="1"/>
          <p:nvPr/>
        </p:nvSpPr>
        <p:spPr>
          <a:xfrm>
            <a:off x="3771900" y="895350"/>
            <a:ext cx="2362200" cy="3847207"/>
          </a:xfrm>
          <a:prstGeom prst="rect">
            <a:avLst/>
          </a:prstGeom>
          <a:solidFill>
            <a:schemeClr val="tx2">
              <a:lumMod val="20000"/>
              <a:lumOff val="80000"/>
            </a:schemeClr>
          </a:solidFill>
          <a:ln w="38100">
            <a:solidFill>
              <a:schemeClr val="tx2">
                <a:lumMod val="60000"/>
                <a:lumOff val="40000"/>
              </a:schemeClr>
            </a:solidFill>
          </a:ln>
        </p:spPr>
        <p:txBody>
          <a:bodyPr wrap="square" rtlCol="0">
            <a:spAutoFit/>
          </a:bodyPr>
          <a:lstStyle/>
          <a:p>
            <a:pPr algn="ctr"/>
            <a:endParaRPr lang="en-US" sz="2000" dirty="0"/>
          </a:p>
          <a:p>
            <a:pPr algn="ctr"/>
            <a:r>
              <a:rPr lang="en-US" sz="2000" dirty="0"/>
              <a:t>The unallowable costs </a:t>
            </a:r>
          </a:p>
          <a:p>
            <a:pPr algn="ctr"/>
            <a:r>
              <a:rPr lang="en-US" sz="2000" dirty="0"/>
              <a:t>represent </a:t>
            </a:r>
          </a:p>
          <a:p>
            <a:pPr algn="ctr"/>
            <a:r>
              <a:rPr lang="en-US" sz="2400" b="1" dirty="0">
                <a:solidFill>
                  <a:schemeClr val="bg2"/>
                </a:solidFill>
              </a:rPr>
              <a:t>0.30% </a:t>
            </a:r>
            <a:endParaRPr lang="en-US" sz="2000" b="1" dirty="0">
              <a:solidFill>
                <a:schemeClr val="bg2"/>
              </a:solidFill>
            </a:endParaRPr>
          </a:p>
          <a:p>
            <a:pPr algn="ctr"/>
            <a:r>
              <a:rPr lang="en-US" sz="2000" dirty="0"/>
              <a:t>of the </a:t>
            </a:r>
          </a:p>
          <a:p>
            <a:pPr algn="ctr"/>
            <a:r>
              <a:rPr lang="en-US" sz="2000" b="1" u="sng" dirty="0"/>
              <a:t>total</a:t>
            </a:r>
            <a:r>
              <a:rPr lang="en-US" sz="2000" b="1" dirty="0"/>
              <a:t> </a:t>
            </a:r>
          </a:p>
          <a:p>
            <a:pPr algn="ctr"/>
            <a:r>
              <a:rPr lang="en-US" sz="2000" dirty="0"/>
              <a:t>paid invoices since </a:t>
            </a:r>
          </a:p>
          <a:p>
            <a:pPr algn="ctr"/>
            <a:r>
              <a:rPr lang="en-US" sz="2000" dirty="0"/>
              <a:t>7/1/2024</a:t>
            </a:r>
          </a:p>
          <a:p>
            <a:pPr algn="ctr"/>
            <a:endParaRPr lang="en-US" sz="2000" dirty="0"/>
          </a:p>
          <a:p>
            <a:pPr algn="ctr"/>
            <a:endParaRPr lang="en-US" sz="2000" dirty="0"/>
          </a:p>
        </p:txBody>
      </p:sp>
      <p:sp>
        <p:nvSpPr>
          <p:cNvPr id="5" name="Content Placeholder 4">
            <a:extLst>
              <a:ext uri="{FF2B5EF4-FFF2-40B4-BE49-F238E27FC236}">
                <a16:creationId xmlns:a16="http://schemas.microsoft.com/office/drawing/2014/main" id="{ABF04DE7-9527-92D1-BD4F-690EB7278468}"/>
              </a:ext>
            </a:extLst>
          </p:cNvPr>
          <p:cNvSpPr txBox="1">
            <a:spLocks/>
          </p:cNvSpPr>
          <p:nvPr/>
        </p:nvSpPr>
        <p:spPr>
          <a:xfrm>
            <a:off x="152400" y="895350"/>
            <a:ext cx="3352800" cy="3847206"/>
          </a:xfrm>
          <a:prstGeom prst="rect">
            <a:avLst/>
          </a:prstGeom>
          <a:ln w="38100">
            <a:solidFill>
              <a:schemeClr val="tx2">
                <a:lumMod val="40000"/>
                <a:lumOff val="60000"/>
              </a:schemeClr>
            </a:solidFill>
          </a:ln>
          <a:effectLst>
            <a:outerShdw blurRad="50800" dist="38100" dir="2700000" algn="tl" rotWithShape="0">
              <a:prstClr val="black">
                <a:alpha val="40000"/>
              </a:prstClr>
            </a:outerShdw>
          </a:effectLst>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r>
              <a:rPr lang="en-US" sz="2000" b="1" u="sng" dirty="0"/>
              <a:t>Fiscal Monitoring</a:t>
            </a: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r>
              <a:rPr kumimoji="0" lang="en-US" sz="2000" b="1" i="0" u="none" strike="noStrike" kern="1200" cap="none" spc="0" normalizeH="0" baseline="0" noProof="0" dirty="0">
                <a:ln>
                  <a:noFill/>
                </a:ln>
                <a:solidFill>
                  <a:srgbClr val="1B365D">
                    <a:lumMod val="60000"/>
                    <a:lumOff val="40000"/>
                  </a:srgbClr>
                </a:solidFill>
                <a:effectLst/>
                <a:uLnTx/>
                <a:uFillTx/>
                <a:latin typeface="Open Sans" panose="020B0606030504020204" pitchFamily="34" charset="0"/>
                <a:ea typeface="Open Sans" panose="020B0606030504020204" pitchFamily="34" charset="0"/>
                <a:cs typeface="Open Sans" panose="020B0606030504020204" pitchFamily="34" charset="0"/>
              </a:rPr>
              <a:t>90 Site </a:t>
            </a:r>
            <a:r>
              <a:rPr lang="en-US" sz="2000" b="1" dirty="0">
                <a:solidFill>
                  <a:srgbClr val="1B365D">
                    <a:lumMod val="60000"/>
                    <a:lumOff val="40000"/>
                  </a:srgbClr>
                </a:solidFill>
                <a:latin typeface="Open Sans" panose="020B0606030504020204" pitchFamily="34" charset="0"/>
                <a:ea typeface="Open Sans" panose="020B0606030504020204" pitchFamily="34" charset="0"/>
                <a:cs typeface="Open Sans" panose="020B0606030504020204" pitchFamily="34" charset="0"/>
              </a:rPr>
              <a:t>Visits</a:t>
            </a:r>
            <a:endParaRPr kumimoji="0" lang="en-US" sz="2000" b="1" i="0" u="none" strike="noStrike" kern="1200" cap="none" spc="0" normalizeH="0" baseline="0" noProof="0" dirty="0">
              <a:ln>
                <a:noFill/>
              </a:ln>
              <a:solidFill>
                <a:srgbClr val="1B365D">
                  <a:lumMod val="60000"/>
                  <a:lumOff val="40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r>
              <a:rPr kumimoji="0" lang="en-US" sz="2400" b="0" i="1" u="none" strike="noStrike" kern="1200" cap="none" spc="0" normalizeH="0" baseline="0" noProof="0" dirty="0">
                <a:ln>
                  <a:noFill/>
                </a:ln>
                <a:solidFill>
                  <a:srgbClr val="1B365D">
                    <a:lumMod val="60000"/>
                    <a:lumOff val="40000"/>
                  </a:srgbClr>
                </a:solidFill>
                <a:effectLst/>
                <a:uLnTx/>
                <a:uFillTx/>
                <a:latin typeface="Open Sans" panose="020B0606030504020204" pitchFamily="34" charset="0"/>
                <a:ea typeface="Open Sans" panose="020B0606030504020204" pitchFamily="34" charset="0"/>
                <a:cs typeface="Open Sans" panose="020B0606030504020204" pitchFamily="34" charset="0"/>
              </a:rPr>
              <a:t>as of August 31, 2026</a:t>
            </a:r>
          </a:p>
          <a:p>
            <a:pPr marL="0" indent="0" algn="ctr">
              <a:buFont typeface="Arial" panose="020B0604020202020204" pitchFamily="34" charset="0"/>
              <a:buNone/>
            </a:pPr>
            <a:endParaRPr lang="en-US" sz="2000" dirty="0"/>
          </a:p>
          <a:p>
            <a:pPr marL="0" indent="0" algn="ctr">
              <a:buFont typeface="Arial" panose="020B0604020202020204" pitchFamily="34" charset="0"/>
              <a:buNone/>
            </a:pPr>
            <a:r>
              <a:rPr lang="en-US" sz="2000" dirty="0"/>
              <a:t>70 Recommendations</a:t>
            </a:r>
          </a:p>
          <a:p>
            <a:pPr marL="0" indent="0" algn="ctr">
              <a:buNone/>
            </a:pPr>
            <a:r>
              <a:rPr lang="en-US" sz="2000" dirty="0"/>
              <a:t>29 Discrepancies</a:t>
            </a:r>
          </a:p>
          <a:p>
            <a:pPr marL="0" indent="0" algn="ctr">
              <a:buFont typeface="Arial" panose="020B0604020202020204" pitchFamily="34" charset="0"/>
              <a:buNone/>
            </a:pPr>
            <a:r>
              <a:rPr lang="en-US" sz="2000" dirty="0"/>
              <a:t>18 Concerns</a:t>
            </a:r>
          </a:p>
          <a:p>
            <a:pPr marL="0" indent="0" algn="ctr">
              <a:buFont typeface="Arial" panose="020B0604020202020204" pitchFamily="34" charset="0"/>
              <a:buNone/>
            </a:pPr>
            <a:r>
              <a:rPr lang="en-US" sz="2000" dirty="0"/>
              <a:t>43 Findings</a:t>
            </a:r>
          </a:p>
          <a:p>
            <a:pPr marL="0" indent="0" algn="ctr">
              <a:buFont typeface="Arial" panose="020B0604020202020204" pitchFamily="34" charset="0"/>
              <a:buNone/>
            </a:pPr>
            <a:r>
              <a:rPr lang="en-US" sz="2000" b="1" dirty="0">
                <a:solidFill>
                  <a:srgbClr val="FF0000"/>
                </a:solidFill>
              </a:rPr>
              <a:t>$371,346.13</a:t>
            </a:r>
            <a:r>
              <a:rPr lang="en-US" sz="2000" dirty="0">
                <a:solidFill>
                  <a:srgbClr val="FF0000"/>
                </a:solidFill>
              </a:rPr>
              <a:t> </a:t>
            </a:r>
          </a:p>
          <a:p>
            <a:pPr marL="0" indent="0" algn="ctr">
              <a:buFont typeface="Arial" panose="020B0604020202020204" pitchFamily="34" charset="0"/>
              <a:buNone/>
            </a:pPr>
            <a:r>
              <a:rPr lang="en-US" sz="2000" dirty="0"/>
              <a:t>unallowable costs</a:t>
            </a:r>
          </a:p>
        </p:txBody>
      </p:sp>
      <p:graphicFrame>
        <p:nvGraphicFramePr>
          <p:cNvPr id="6" name="Table 5">
            <a:extLst>
              <a:ext uri="{FF2B5EF4-FFF2-40B4-BE49-F238E27FC236}">
                <a16:creationId xmlns:a16="http://schemas.microsoft.com/office/drawing/2014/main" id="{81C52E28-EF79-5BC2-9690-7EB290483459}"/>
              </a:ext>
            </a:extLst>
          </p:cNvPr>
          <p:cNvGraphicFramePr>
            <a:graphicFrameLocks noGrp="1"/>
          </p:cNvGraphicFramePr>
          <p:nvPr/>
        </p:nvGraphicFramePr>
        <p:xfrm>
          <a:off x="6324601" y="895350"/>
          <a:ext cx="2666999" cy="3840480"/>
        </p:xfrm>
        <a:graphic>
          <a:graphicData uri="http://schemas.openxmlformats.org/drawingml/2006/table">
            <a:tbl>
              <a:tblPr firstRow="1" firstCol="1" bandRow="1">
                <a:effectLst>
                  <a:outerShdw blurRad="50800" dist="38100" dir="2700000" algn="tl" rotWithShape="0">
                    <a:prstClr val="black">
                      <a:alpha val="40000"/>
                    </a:prstClr>
                  </a:outerShdw>
                </a:effectLst>
                <a:tableStyleId>{5C22544A-7EE6-4342-B048-85BDC9FD1C3A}</a:tableStyleId>
              </a:tblPr>
              <a:tblGrid>
                <a:gridCol w="1752600">
                  <a:extLst>
                    <a:ext uri="{9D8B030D-6E8A-4147-A177-3AD203B41FA5}">
                      <a16:colId xmlns:a16="http://schemas.microsoft.com/office/drawing/2014/main" val="392455944"/>
                    </a:ext>
                  </a:extLst>
                </a:gridCol>
                <a:gridCol w="914399">
                  <a:extLst>
                    <a:ext uri="{9D8B030D-6E8A-4147-A177-3AD203B41FA5}">
                      <a16:colId xmlns:a16="http://schemas.microsoft.com/office/drawing/2014/main" val="1532487912"/>
                    </a:ext>
                  </a:extLst>
                </a:gridCol>
              </a:tblGrid>
              <a:tr h="859367">
                <a:tc>
                  <a:txBody>
                    <a:bodyPr/>
                    <a:lstStyle/>
                    <a:p>
                      <a:pPr marL="0" marR="0" algn="ctr">
                        <a:buNone/>
                      </a:pPr>
                      <a:endParaRPr lang="en-US" sz="1400" dirty="0">
                        <a:solidFill>
                          <a:schemeClr val="tx1"/>
                        </a:solidFill>
                        <a:effectLst/>
                        <a:latin typeface="+mn-lt"/>
                      </a:endParaRPr>
                    </a:p>
                    <a:p>
                      <a:pPr marL="0" marR="0" algn="ctr">
                        <a:buNone/>
                      </a:pPr>
                      <a:r>
                        <a:rPr lang="en-US" sz="1400" dirty="0">
                          <a:solidFill>
                            <a:schemeClr val="tx1"/>
                          </a:solidFill>
                          <a:effectLst/>
                          <a:latin typeface="+mn-lt"/>
                        </a:rPr>
                        <a:t>Project Strategy</a:t>
                      </a:r>
                    </a:p>
                    <a:p>
                      <a:pPr marL="0" marR="0" algn="ctr">
                        <a:buNone/>
                      </a:pPr>
                      <a:endParaRPr lang="en-US" sz="1400" dirty="0">
                        <a:solidFill>
                          <a:schemeClr val="tx1"/>
                        </a:solidFill>
                        <a:effectLst/>
                        <a:latin typeface="+mn-lt"/>
                        <a:ea typeface="Aptos" panose="020B0004020202020204" pitchFamily="34" charset="0"/>
                        <a:cs typeface="Aptos" panose="020B0004020202020204" pitchFamily="34" charset="0"/>
                      </a:endParaRPr>
                    </a:p>
                    <a:p>
                      <a:pPr marL="0" marR="0" algn="ctr">
                        <a:buNone/>
                      </a:pPr>
                      <a:endParaRPr lang="en-US" sz="1600" dirty="0">
                        <a:solidFill>
                          <a:schemeClr val="tx1"/>
                        </a:solidFill>
                        <a:effectLst/>
                        <a:latin typeface="+mn-lt"/>
                        <a:ea typeface="Aptos" panose="020B0004020202020204" pitchFamily="34" charset="0"/>
                        <a:cs typeface="Aptos" panose="020B0004020202020204" pitchFamily="34" charset="0"/>
                      </a:endParaRPr>
                    </a:p>
                  </a:txBody>
                  <a:tcPr marL="68580" marR="68580" marT="0" marB="0" anchor="ctr">
                    <a:solidFill>
                      <a:schemeClr val="tx2">
                        <a:lumMod val="40000"/>
                        <a:lumOff val="60000"/>
                      </a:schemeClr>
                    </a:solidFill>
                  </a:tcPr>
                </a:tc>
                <a:tc>
                  <a:txBody>
                    <a:bodyPr/>
                    <a:lstStyle/>
                    <a:p>
                      <a:pPr marL="0" marR="0" algn="ctr">
                        <a:buNone/>
                      </a:pPr>
                      <a:r>
                        <a:rPr lang="en-US" sz="1600" dirty="0">
                          <a:solidFill>
                            <a:schemeClr val="tx1"/>
                          </a:solidFill>
                          <a:effectLst/>
                          <a:latin typeface="+mn-lt"/>
                        </a:rPr>
                        <a:t>% </a:t>
                      </a:r>
                      <a:r>
                        <a:rPr lang="en-US" sz="1100" dirty="0">
                          <a:solidFill>
                            <a:schemeClr val="tx1"/>
                          </a:solidFill>
                          <a:effectLst/>
                          <a:latin typeface="+mn-lt"/>
                        </a:rPr>
                        <a:t>of Unallowed Costs</a:t>
                      </a:r>
                      <a:endParaRPr lang="en-US" sz="1800" dirty="0">
                        <a:solidFill>
                          <a:schemeClr val="tx1"/>
                        </a:solidFill>
                        <a:effectLst/>
                        <a:latin typeface="+mn-lt"/>
                        <a:ea typeface="Aptos" panose="020B0004020202020204" pitchFamily="34" charset="0"/>
                        <a:cs typeface="Aptos" panose="020B0004020202020204" pitchFamily="34" charset="0"/>
                      </a:endParaRPr>
                    </a:p>
                  </a:txBody>
                  <a:tcPr marL="68580" marR="68580" marT="0" marB="0" anchor="ctr">
                    <a:solidFill>
                      <a:schemeClr val="tx2">
                        <a:lumMod val="40000"/>
                        <a:lumOff val="60000"/>
                      </a:schemeClr>
                    </a:solidFill>
                  </a:tcPr>
                </a:tc>
                <a:extLst>
                  <a:ext uri="{0D108BD9-81ED-4DB2-BD59-A6C34878D82A}">
                    <a16:rowId xmlns:a16="http://schemas.microsoft.com/office/drawing/2014/main" val="3980479796"/>
                  </a:ext>
                </a:extLst>
              </a:tr>
              <a:tr h="651933">
                <a:tc>
                  <a:txBody>
                    <a:bodyPr/>
                    <a:lstStyle/>
                    <a:p>
                      <a:pPr marL="0" marR="0">
                        <a:buNone/>
                      </a:pPr>
                      <a:r>
                        <a:rPr lang="en-US" sz="1400" dirty="0">
                          <a:solidFill>
                            <a:schemeClr val="tx1"/>
                          </a:solidFill>
                          <a:effectLst/>
                          <a:latin typeface="+mn-lt"/>
                        </a:rPr>
                        <a:t>Education/</a:t>
                      </a:r>
                    </a:p>
                    <a:p>
                      <a:pPr marL="0" marR="0">
                        <a:buNone/>
                      </a:pPr>
                      <a:r>
                        <a:rPr lang="en-US" sz="1400" dirty="0">
                          <a:solidFill>
                            <a:schemeClr val="tx1"/>
                          </a:solidFill>
                          <a:effectLst/>
                          <a:latin typeface="+mn-lt"/>
                        </a:rPr>
                        <a:t>Training</a:t>
                      </a:r>
                    </a:p>
                    <a:p>
                      <a:pPr marL="0" marR="0">
                        <a:buNone/>
                      </a:pPr>
                      <a:endParaRPr lang="en-US" sz="1600" dirty="0">
                        <a:solidFill>
                          <a:schemeClr val="tx1"/>
                        </a:solidFill>
                        <a:effectLst/>
                        <a:latin typeface="+mn-lt"/>
                        <a:ea typeface="Aptos" panose="020B0004020202020204" pitchFamily="34" charset="0"/>
                        <a:cs typeface="Aptos" panose="020B0004020202020204" pitchFamily="34" charset="0"/>
                      </a:endParaRPr>
                    </a:p>
                  </a:txBody>
                  <a:tcPr marL="68580" marR="68580" marT="0" marB="0">
                    <a:solidFill>
                      <a:schemeClr val="tx2">
                        <a:lumMod val="20000"/>
                        <a:lumOff val="80000"/>
                      </a:schemeClr>
                    </a:solidFill>
                  </a:tcPr>
                </a:tc>
                <a:tc>
                  <a:txBody>
                    <a:bodyPr/>
                    <a:lstStyle/>
                    <a:p>
                      <a:pPr marL="0" marR="0" algn="ctr">
                        <a:buNone/>
                      </a:pPr>
                      <a:r>
                        <a:rPr lang="en-US" sz="1400" b="1" dirty="0">
                          <a:solidFill>
                            <a:schemeClr val="tx1"/>
                          </a:solidFill>
                          <a:effectLst/>
                          <a:latin typeface="+mn-lt"/>
                        </a:rPr>
                        <a:t>4%</a:t>
                      </a:r>
                      <a:endParaRPr lang="en-US" sz="1600" b="1" dirty="0">
                        <a:solidFill>
                          <a:schemeClr val="tx1"/>
                        </a:solidFill>
                        <a:effectLst/>
                        <a:latin typeface="+mn-lt"/>
                        <a:ea typeface="Aptos" panose="020B0004020202020204" pitchFamily="34" charset="0"/>
                        <a:cs typeface="Aptos" panose="020B0004020202020204" pitchFamily="34" charset="0"/>
                      </a:endParaRPr>
                    </a:p>
                  </a:txBody>
                  <a:tcPr marL="68580" marR="68580" marT="0" marB="0">
                    <a:solidFill>
                      <a:schemeClr val="tx2">
                        <a:lumMod val="20000"/>
                        <a:lumOff val="80000"/>
                      </a:schemeClr>
                    </a:solidFill>
                  </a:tcPr>
                </a:tc>
                <a:extLst>
                  <a:ext uri="{0D108BD9-81ED-4DB2-BD59-A6C34878D82A}">
                    <a16:rowId xmlns:a16="http://schemas.microsoft.com/office/drawing/2014/main" val="786496930"/>
                  </a:ext>
                </a:extLst>
              </a:tr>
              <a:tr h="444500">
                <a:tc>
                  <a:txBody>
                    <a:bodyPr/>
                    <a:lstStyle/>
                    <a:p>
                      <a:pPr marL="0" marR="0">
                        <a:buNone/>
                      </a:pPr>
                      <a:r>
                        <a:rPr lang="en-US" sz="1400" dirty="0">
                          <a:solidFill>
                            <a:schemeClr val="tx1"/>
                          </a:solidFill>
                          <a:effectLst/>
                          <a:latin typeface="+mn-lt"/>
                        </a:rPr>
                        <a:t>Harm Reduction</a:t>
                      </a:r>
                    </a:p>
                    <a:p>
                      <a:pPr marL="0" marR="0">
                        <a:buNone/>
                      </a:pPr>
                      <a:endParaRPr lang="en-US" sz="1600" dirty="0">
                        <a:solidFill>
                          <a:schemeClr val="tx1"/>
                        </a:solidFill>
                        <a:effectLst/>
                        <a:latin typeface="+mn-lt"/>
                        <a:ea typeface="Aptos" panose="020B0004020202020204" pitchFamily="34" charset="0"/>
                        <a:cs typeface="Aptos" panose="020B0004020202020204" pitchFamily="34" charset="0"/>
                      </a:endParaRPr>
                    </a:p>
                  </a:txBody>
                  <a:tcPr marL="68580" marR="68580" marT="0" marB="0">
                    <a:solidFill>
                      <a:schemeClr val="tx2">
                        <a:lumMod val="20000"/>
                        <a:lumOff val="80000"/>
                      </a:schemeClr>
                    </a:solidFill>
                  </a:tcPr>
                </a:tc>
                <a:tc>
                  <a:txBody>
                    <a:bodyPr/>
                    <a:lstStyle/>
                    <a:p>
                      <a:pPr marL="0" marR="0" algn="ctr">
                        <a:buNone/>
                      </a:pPr>
                      <a:r>
                        <a:rPr lang="en-US" sz="1400" b="1" dirty="0">
                          <a:solidFill>
                            <a:schemeClr val="tx1"/>
                          </a:solidFill>
                          <a:effectLst/>
                          <a:latin typeface="+mn-lt"/>
                        </a:rPr>
                        <a:t>36%</a:t>
                      </a:r>
                      <a:endParaRPr lang="en-US" sz="1600" b="1" dirty="0">
                        <a:solidFill>
                          <a:schemeClr val="tx1"/>
                        </a:solidFill>
                        <a:effectLst/>
                        <a:latin typeface="+mn-lt"/>
                        <a:ea typeface="Aptos" panose="020B0004020202020204" pitchFamily="34" charset="0"/>
                        <a:cs typeface="Aptos" panose="020B0004020202020204" pitchFamily="34" charset="0"/>
                      </a:endParaRPr>
                    </a:p>
                  </a:txBody>
                  <a:tcPr marL="68580" marR="68580" marT="0" marB="0">
                    <a:solidFill>
                      <a:schemeClr val="tx2">
                        <a:lumMod val="20000"/>
                        <a:lumOff val="80000"/>
                      </a:schemeClr>
                    </a:solidFill>
                  </a:tcPr>
                </a:tc>
                <a:extLst>
                  <a:ext uri="{0D108BD9-81ED-4DB2-BD59-A6C34878D82A}">
                    <a16:rowId xmlns:a16="http://schemas.microsoft.com/office/drawing/2014/main" val="3361129659"/>
                  </a:ext>
                </a:extLst>
              </a:tr>
              <a:tr h="444500">
                <a:tc>
                  <a:txBody>
                    <a:bodyPr/>
                    <a:lstStyle/>
                    <a:p>
                      <a:pPr marL="0" marR="0">
                        <a:buNone/>
                      </a:pPr>
                      <a:r>
                        <a:rPr lang="en-US" sz="1400" dirty="0">
                          <a:solidFill>
                            <a:schemeClr val="tx1"/>
                          </a:solidFill>
                          <a:effectLst/>
                          <a:latin typeface="+mn-lt"/>
                        </a:rPr>
                        <a:t>Prevention</a:t>
                      </a:r>
                    </a:p>
                    <a:p>
                      <a:pPr marL="0" marR="0">
                        <a:buNone/>
                      </a:pPr>
                      <a:endParaRPr lang="en-US" sz="1600" dirty="0">
                        <a:solidFill>
                          <a:schemeClr val="tx1"/>
                        </a:solidFill>
                        <a:effectLst/>
                        <a:latin typeface="+mn-lt"/>
                        <a:ea typeface="Aptos" panose="020B0004020202020204" pitchFamily="34" charset="0"/>
                        <a:cs typeface="Aptos" panose="020B0004020202020204" pitchFamily="34" charset="0"/>
                      </a:endParaRPr>
                    </a:p>
                  </a:txBody>
                  <a:tcPr marL="68580" marR="68580" marT="0" marB="0">
                    <a:solidFill>
                      <a:schemeClr val="tx2">
                        <a:lumMod val="20000"/>
                        <a:lumOff val="80000"/>
                      </a:schemeClr>
                    </a:solidFill>
                  </a:tcPr>
                </a:tc>
                <a:tc>
                  <a:txBody>
                    <a:bodyPr/>
                    <a:lstStyle/>
                    <a:p>
                      <a:pPr marL="0" marR="0" algn="ctr">
                        <a:buNone/>
                      </a:pPr>
                      <a:r>
                        <a:rPr lang="en-US" sz="1400" b="1" dirty="0">
                          <a:solidFill>
                            <a:schemeClr val="tx1"/>
                          </a:solidFill>
                          <a:effectLst/>
                          <a:latin typeface="+mn-lt"/>
                        </a:rPr>
                        <a:t>3%</a:t>
                      </a:r>
                      <a:endParaRPr lang="en-US" sz="1600" b="1" dirty="0">
                        <a:solidFill>
                          <a:schemeClr val="tx1"/>
                        </a:solidFill>
                        <a:effectLst/>
                        <a:latin typeface="+mn-lt"/>
                        <a:ea typeface="Aptos" panose="020B0004020202020204" pitchFamily="34" charset="0"/>
                        <a:cs typeface="Aptos" panose="020B0004020202020204" pitchFamily="34" charset="0"/>
                      </a:endParaRPr>
                    </a:p>
                  </a:txBody>
                  <a:tcPr marL="68580" marR="68580" marT="0" marB="0">
                    <a:solidFill>
                      <a:schemeClr val="tx2">
                        <a:lumMod val="20000"/>
                        <a:lumOff val="80000"/>
                      </a:schemeClr>
                    </a:solidFill>
                  </a:tcPr>
                </a:tc>
                <a:extLst>
                  <a:ext uri="{0D108BD9-81ED-4DB2-BD59-A6C34878D82A}">
                    <a16:rowId xmlns:a16="http://schemas.microsoft.com/office/drawing/2014/main" val="3464475886"/>
                  </a:ext>
                </a:extLst>
              </a:tr>
              <a:tr h="444500">
                <a:tc>
                  <a:txBody>
                    <a:bodyPr/>
                    <a:lstStyle/>
                    <a:p>
                      <a:pPr marL="0" marR="0">
                        <a:buNone/>
                      </a:pPr>
                      <a:r>
                        <a:rPr lang="en-US" sz="1400" dirty="0">
                          <a:solidFill>
                            <a:schemeClr val="tx1"/>
                          </a:solidFill>
                          <a:effectLst/>
                          <a:latin typeface="+mn-lt"/>
                        </a:rPr>
                        <a:t>Recovery Support</a:t>
                      </a:r>
                    </a:p>
                    <a:p>
                      <a:pPr marL="0" marR="0">
                        <a:buNone/>
                      </a:pPr>
                      <a:endParaRPr lang="en-US" sz="1600" dirty="0">
                        <a:solidFill>
                          <a:schemeClr val="tx1"/>
                        </a:solidFill>
                        <a:effectLst/>
                        <a:latin typeface="+mn-lt"/>
                        <a:ea typeface="Aptos" panose="020B0004020202020204" pitchFamily="34" charset="0"/>
                        <a:cs typeface="Aptos" panose="020B0004020202020204" pitchFamily="34" charset="0"/>
                      </a:endParaRPr>
                    </a:p>
                  </a:txBody>
                  <a:tcPr marL="68580" marR="68580" marT="0" marB="0">
                    <a:solidFill>
                      <a:schemeClr val="tx2">
                        <a:lumMod val="20000"/>
                        <a:lumOff val="80000"/>
                      </a:schemeClr>
                    </a:solidFill>
                  </a:tcPr>
                </a:tc>
                <a:tc>
                  <a:txBody>
                    <a:bodyPr/>
                    <a:lstStyle/>
                    <a:p>
                      <a:pPr marL="0" marR="0" algn="ctr">
                        <a:buNone/>
                      </a:pPr>
                      <a:r>
                        <a:rPr lang="en-US" sz="1400" b="1" dirty="0">
                          <a:solidFill>
                            <a:schemeClr val="tx1"/>
                          </a:solidFill>
                          <a:effectLst/>
                          <a:latin typeface="+mn-lt"/>
                          <a:ea typeface="Aptos" panose="020B0004020202020204" pitchFamily="34" charset="0"/>
                          <a:cs typeface="Aptos" panose="020B0004020202020204" pitchFamily="34" charset="0"/>
                        </a:rPr>
                        <a:t>44%</a:t>
                      </a:r>
                      <a:endParaRPr lang="en-US" sz="1600" b="1" dirty="0">
                        <a:solidFill>
                          <a:schemeClr val="tx1"/>
                        </a:solidFill>
                        <a:effectLst/>
                        <a:latin typeface="+mn-lt"/>
                        <a:ea typeface="Aptos" panose="020B0004020202020204" pitchFamily="34" charset="0"/>
                        <a:cs typeface="Aptos" panose="020B0004020202020204" pitchFamily="34" charset="0"/>
                      </a:endParaRPr>
                    </a:p>
                  </a:txBody>
                  <a:tcPr marL="68580" marR="68580" marT="0" marB="0">
                    <a:solidFill>
                      <a:schemeClr val="tx2">
                        <a:lumMod val="20000"/>
                        <a:lumOff val="80000"/>
                      </a:schemeClr>
                    </a:solidFill>
                  </a:tcPr>
                </a:tc>
                <a:extLst>
                  <a:ext uri="{0D108BD9-81ED-4DB2-BD59-A6C34878D82A}">
                    <a16:rowId xmlns:a16="http://schemas.microsoft.com/office/drawing/2014/main" val="442683696"/>
                  </a:ext>
                </a:extLst>
              </a:tr>
              <a:tr h="444500">
                <a:tc>
                  <a:txBody>
                    <a:bodyPr/>
                    <a:lstStyle/>
                    <a:p>
                      <a:pPr marL="0" marR="0">
                        <a:buNone/>
                      </a:pPr>
                      <a:r>
                        <a:rPr lang="en-US" sz="1400" dirty="0">
                          <a:solidFill>
                            <a:schemeClr val="tx1"/>
                          </a:solidFill>
                          <a:effectLst/>
                          <a:latin typeface="+mn-lt"/>
                        </a:rPr>
                        <a:t>Treatment</a:t>
                      </a:r>
                      <a:endParaRPr lang="en-US" sz="1400" dirty="0">
                        <a:solidFill>
                          <a:schemeClr val="tx1"/>
                        </a:solidFill>
                        <a:effectLst/>
                        <a:latin typeface="+mn-lt"/>
                        <a:ea typeface="Aptos" panose="020B0004020202020204" pitchFamily="34" charset="0"/>
                        <a:cs typeface="Aptos" panose="020B0004020202020204" pitchFamily="34" charset="0"/>
                      </a:endParaRPr>
                    </a:p>
                    <a:p>
                      <a:pPr marL="0" marR="0">
                        <a:buNone/>
                      </a:pPr>
                      <a:endParaRPr lang="en-US" sz="1600" dirty="0">
                        <a:solidFill>
                          <a:schemeClr val="tx1"/>
                        </a:solidFill>
                        <a:effectLst/>
                        <a:latin typeface="+mn-lt"/>
                        <a:ea typeface="Aptos" panose="020B0004020202020204" pitchFamily="34" charset="0"/>
                        <a:cs typeface="Aptos" panose="020B0004020202020204" pitchFamily="34" charset="0"/>
                      </a:endParaRPr>
                    </a:p>
                  </a:txBody>
                  <a:tcPr marL="68580" marR="68580" marT="0" marB="0">
                    <a:solidFill>
                      <a:schemeClr val="tx2">
                        <a:lumMod val="20000"/>
                        <a:lumOff val="80000"/>
                      </a:schemeClr>
                    </a:solidFill>
                  </a:tcPr>
                </a:tc>
                <a:tc>
                  <a:txBody>
                    <a:bodyPr/>
                    <a:lstStyle/>
                    <a:p>
                      <a:pPr marL="0" marR="0" algn="ctr">
                        <a:buNone/>
                      </a:pPr>
                      <a:r>
                        <a:rPr lang="en-US" sz="1400" b="1" dirty="0">
                          <a:solidFill>
                            <a:schemeClr val="tx1"/>
                          </a:solidFill>
                          <a:effectLst/>
                          <a:latin typeface="+mn-lt"/>
                        </a:rPr>
                        <a:t>13%</a:t>
                      </a:r>
                      <a:endParaRPr lang="en-US" sz="1600" b="1" dirty="0">
                        <a:solidFill>
                          <a:schemeClr val="tx1"/>
                        </a:solidFill>
                        <a:effectLst/>
                        <a:latin typeface="+mn-lt"/>
                        <a:ea typeface="Aptos" panose="020B0004020202020204" pitchFamily="34" charset="0"/>
                        <a:cs typeface="Aptos" panose="020B0004020202020204" pitchFamily="34" charset="0"/>
                      </a:endParaRPr>
                    </a:p>
                  </a:txBody>
                  <a:tcPr marL="68580" marR="68580" marT="0" marB="0">
                    <a:solidFill>
                      <a:schemeClr val="tx2">
                        <a:lumMod val="20000"/>
                        <a:lumOff val="80000"/>
                      </a:schemeClr>
                    </a:solidFill>
                  </a:tcPr>
                </a:tc>
                <a:extLst>
                  <a:ext uri="{0D108BD9-81ED-4DB2-BD59-A6C34878D82A}">
                    <a16:rowId xmlns:a16="http://schemas.microsoft.com/office/drawing/2014/main" val="1544549038"/>
                  </a:ext>
                </a:extLst>
              </a:tr>
              <a:tr h="444500">
                <a:tc>
                  <a:txBody>
                    <a:bodyPr/>
                    <a:lstStyle/>
                    <a:p>
                      <a:pPr marL="0" marR="0">
                        <a:buNone/>
                      </a:pPr>
                      <a:r>
                        <a:rPr lang="en-US" sz="1400" dirty="0">
                          <a:solidFill>
                            <a:schemeClr val="tx1"/>
                          </a:solidFill>
                          <a:effectLst/>
                          <a:latin typeface="+mn-lt"/>
                        </a:rPr>
                        <a:t>Research</a:t>
                      </a:r>
                    </a:p>
                    <a:p>
                      <a:pPr marL="0" marR="0">
                        <a:buNone/>
                      </a:pPr>
                      <a:endParaRPr lang="en-US" sz="1600" dirty="0">
                        <a:solidFill>
                          <a:schemeClr val="tx1"/>
                        </a:solidFill>
                        <a:effectLst/>
                        <a:latin typeface="+mn-lt"/>
                        <a:ea typeface="Aptos" panose="020B0004020202020204" pitchFamily="34" charset="0"/>
                        <a:cs typeface="Aptos" panose="020B0004020202020204" pitchFamily="34" charset="0"/>
                      </a:endParaRPr>
                    </a:p>
                  </a:txBody>
                  <a:tcPr marL="68580" marR="68580" marT="0" marB="0">
                    <a:solidFill>
                      <a:schemeClr val="tx2">
                        <a:lumMod val="20000"/>
                        <a:lumOff val="80000"/>
                      </a:schemeClr>
                    </a:solidFill>
                  </a:tcPr>
                </a:tc>
                <a:tc>
                  <a:txBody>
                    <a:bodyPr/>
                    <a:lstStyle/>
                    <a:p>
                      <a:pPr marL="0" marR="0" algn="ctr">
                        <a:buNone/>
                      </a:pPr>
                      <a:r>
                        <a:rPr lang="en-US" sz="1400" b="1" dirty="0">
                          <a:solidFill>
                            <a:schemeClr val="tx1"/>
                          </a:solidFill>
                          <a:effectLst/>
                          <a:latin typeface="+mn-lt"/>
                        </a:rPr>
                        <a:t>0%</a:t>
                      </a:r>
                      <a:endParaRPr lang="en-US" sz="1600" b="1" dirty="0">
                        <a:solidFill>
                          <a:schemeClr val="tx1"/>
                        </a:solidFill>
                        <a:effectLst/>
                        <a:latin typeface="+mn-lt"/>
                        <a:ea typeface="Aptos" panose="020B0004020202020204" pitchFamily="34" charset="0"/>
                        <a:cs typeface="Aptos" panose="020B0004020202020204" pitchFamily="34" charset="0"/>
                      </a:endParaRPr>
                    </a:p>
                  </a:txBody>
                  <a:tcPr marL="68580" marR="68580" marT="0" marB="0">
                    <a:solidFill>
                      <a:schemeClr val="tx2">
                        <a:lumMod val="20000"/>
                        <a:lumOff val="80000"/>
                      </a:schemeClr>
                    </a:solidFill>
                  </a:tcPr>
                </a:tc>
                <a:extLst>
                  <a:ext uri="{0D108BD9-81ED-4DB2-BD59-A6C34878D82A}">
                    <a16:rowId xmlns:a16="http://schemas.microsoft.com/office/drawing/2014/main" val="2819545046"/>
                  </a:ext>
                </a:extLst>
              </a:tr>
            </a:tbl>
          </a:graphicData>
        </a:graphic>
      </p:graphicFrame>
    </p:spTree>
    <p:extLst>
      <p:ext uri="{BB962C8B-B14F-4D97-AF65-F5344CB8AC3E}">
        <p14:creationId xmlns:p14="http://schemas.microsoft.com/office/powerpoint/2010/main" val="36850663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98EFF-85C6-14F1-9583-42AE9E74F183}"/>
              </a:ext>
            </a:extLst>
          </p:cNvPr>
          <p:cNvSpPr>
            <a:spLocks noGrp="1"/>
          </p:cNvSpPr>
          <p:nvPr>
            <p:ph type="title"/>
          </p:nvPr>
        </p:nvSpPr>
        <p:spPr/>
        <p:txBody>
          <a:bodyPr/>
          <a:lstStyle/>
          <a:p>
            <a:r>
              <a:rPr lang="en-US" dirty="0"/>
              <a:t>Projected Cash Flow Statement</a:t>
            </a:r>
          </a:p>
        </p:txBody>
      </p:sp>
      <p:sp>
        <p:nvSpPr>
          <p:cNvPr id="4" name="Content Placeholder 3">
            <a:extLst>
              <a:ext uri="{FF2B5EF4-FFF2-40B4-BE49-F238E27FC236}">
                <a16:creationId xmlns:a16="http://schemas.microsoft.com/office/drawing/2014/main" id="{AD974AE1-6AA5-E602-0146-C2294EF520D1}"/>
              </a:ext>
            </a:extLst>
          </p:cNvPr>
          <p:cNvSpPr>
            <a:spLocks noGrp="1"/>
          </p:cNvSpPr>
          <p:nvPr>
            <p:ph idx="1"/>
          </p:nvPr>
        </p:nvSpPr>
        <p:spPr/>
        <p:txBody>
          <a:bodyPr>
            <a:normAutofit fontScale="92500" lnSpcReduction="20000"/>
          </a:bodyPr>
          <a:lstStyle/>
          <a:p>
            <a:r>
              <a:rPr lang="en-US" dirty="0"/>
              <a:t>The OAC Office created at the request of the Council a </a:t>
            </a:r>
            <a:r>
              <a:rPr lang="en-US" b="1" dirty="0"/>
              <a:t>cash flow grid </a:t>
            </a:r>
            <a:r>
              <a:rPr lang="en-US" dirty="0"/>
              <a:t>showing past revenues and expenses &amp; projected future revenues and expenses</a:t>
            </a:r>
          </a:p>
          <a:p>
            <a:endParaRPr lang="en-US" dirty="0"/>
          </a:p>
          <a:p>
            <a:r>
              <a:rPr lang="en-US" dirty="0"/>
              <a:t>FY2027 and beyond are </a:t>
            </a:r>
            <a:r>
              <a:rPr lang="en-US" b="1" dirty="0"/>
              <a:t>projections</a:t>
            </a:r>
            <a:r>
              <a:rPr lang="en-US" dirty="0"/>
              <a:t> and prepared for discussion only, at the request of the Council</a:t>
            </a:r>
          </a:p>
          <a:p>
            <a:endParaRPr lang="en-US" dirty="0"/>
          </a:p>
          <a:p>
            <a:r>
              <a:rPr lang="en-US" dirty="0"/>
              <a:t>FY2031 and beyond, the OAC Office admin was set at 7%, which is a </a:t>
            </a:r>
            <a:r>
              <a:rPr lang="en-US" b="1" dirty="0"/>
              <a:t>projection and for discussion only </a:t>
            </a:r>
            <a:r>
              <a:rPr lang="en-US" dirty="0"/>
              <a:t>(this also includes the SAS contract)</a:t>
            </a:r>
          </a:p>
          <a:p>
            <a:endParaRPr lang="en-US" dirty="0"/>
          </a:p>
          <a:p>
            <a:r>
              <a:rPr lang="en-US" dirty="0"/>
              <a:t>Based on expected revenue and expenses, the projections                end FY2042</a:t>
            </a:r>
          </a:p>
        </p:txBody>
      </p:sp>
    </p:spTree>
    <p:extLst>
      <p:ext uri="{BB962C8B-B14F-4D97-AF65-F5344CB8AC3E}">
        <p14:creationId xmlns:p14="http://schemas.microsoft.com/office/powerpoint/2010/main" val="21224650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EAACA70-95BB-0268-6E57-B7F2A02DDA1D}"/>
              </a:ext>
            </a:extLst>
          </p:cNvPr>
          <p:cNvPicPr>
            <a:picLocks noChangeAspect="1"/>
          </p:cNvPicPr>
          <p:nvPr/>
        </p:nvPicPr>
        <p:blipFill>
          <a:blip r:embed="rId2"/>
          <a:stretch>
            <a:fillRect/>
          </a:stretch>
        </p:blipFill>
        <p:spPr>
          <a:xfrm>
            <a:off x="0" y="0"/>
            <a:ext cx="6005597" cy="1740424"/>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43F69FF5-264A-8825-23D5-35B09E5170AF}"/>
              </a:ext>
            </a:extLst>
          </p:cNvPr>
          <p:cNvPicPr>
            <a:picLocks noChangeAspect="1"/>
          </p:cNvPicPr>
          <p:nvPr/>
        </p:nvPicPr>
        <p:blipFill>
          <a:blip r:embed="rId3"/>
          <a:stretch>
            <a:fillRect/>
          </a:stretch>
        </p:blipFill>
        <p:spPr>
          <a:xfrm>
            <a:off x="1981200" y="1754898"/>
            <a:ext cx="5420755" cy="1707002"/>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C87F9637-C6AD-33A4-2A31-A0B96227F0D5}"/>
              </a:ext>
            </a:extLst>
          </p:cNvPr>
          <p:cNvPicPr>
            <a:picLocks noChangeAspect="1"/>
          </p:cNvPicPr>
          <p:nvPr/>
        </p:nvPicPr>
        <p:blipFill>
          <a:blip r:embed="rId4"/>
          <a:stretch>
            <a:fillRect/>
          </a:stretch>
        </p:blipFill>
        <p:spPr>
          <a:xfrm>
            <a:off x="4906627" y="3476374"/>
            <a:ext cx="4224310" cy="1665620"/>
          </a:xfrm>
          <a:prstGeom prst="rect">
            <a:avLst/>
          </a:prstGeom>
          <a:ln>
            <a:noFill/>
          </a:ln>
          <a:effectLst>
            <a:outerShdw blurRad="292100" dist="139700" dir="2700000" algn="tl" rotWithShape="0">
              <a:srgbClr val="333333">
                <a:alpha val="65000"/>
              </a:srgbClr>
            </a:outerShdw>
          </a:effectLst>
        </p:spPr>
      </p:pic>
      <p:pic>
        <p:nvPicPr>
          <p:cNvPr id="1026" name="Picture 1">
            <a:extLst>
              <a:ext uri="{FF2B5EF4-FFF2-40B4-BE49-F238E27FC236}">
                <a16:creationId xmlns:a16="http://schemas.microsoft.com/office/drawing/2014/main" id="{A6CCD61C-E52F-AC4A-FC6A-C3CAD035C7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200" y="4476750"/>
            <a:ext cx="329247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a:extLst>
              <a:ext uri="{FF2B5EF4-FFF2-40B4-BE49-F238E27FC236}">
                <a16:creationId xmlns:a16="http://schemas.microsoft.com/office/drawing/2014/main" id="{EBCD345E-FABD-E579-B052-E5F082102F5F}"/>
              </a:ext>
            </a:extLst>
          </p:cNvPr>
          <p:cNvSpPr txBox="1"/>
          <p:nvPr/>
        </p:nvSpPr>
        <p:spPr>
          <a:xfrm>
            <a:off x="76200" y="3993832"/>
            <a:ext cx="3429000" cy="369332"/>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r>
              <a:rPr lang="en-US" dirty="0"/>
              <a:t>Projections for discussion only</a:t>
            </a:r>
          </a:p>
        </p:txBody>
      </p:sp>
    </p:spTree>
    <p:extLst>
      <p:ext uri="{BB962C8B-B14F-4D97-AF65-F5344CB8AC3E}">
        <p14:creationId xmlns:p14="http://schemas.microsoft.com/office/powerpoint/2010/main" val="10777697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38DA6-5377-89E2-6BC6-7C93959304DF}"/>
              </a:ext>
            </a:extLst>
          </p:cNvPr>
          <p:cNvSpPr>
            <a:spLocks noGrp="1"/>
          </p:cNvSpPr>
          <p:nvPr>
            <p:ph type="title"/>
          </p:nvPr>
        </p:nvSpPr>
        <p:spPr/>
        <p:txBody>
          <a:bodyPr/>
          <a:lstStyle/>
          <a:p>
            <a:r>
              <a:rPr lang="en-US" dirty="0"/>
              <a:t>Proposed Future Community Grants Cycles</a:t>
            </a:r>
          </a:p>
        </p:txBody>
      </p:sp>
      <p:graphicFrame>
        <p:nvGraphicFramePr>
          <p:cNvPr id="4" name="Content Placeholder 3">
            <a:extLst>
              <a:ext uri="{FF2B5EF4-FFF2-40B4-BE49-F238E27FC236}">
                <a16:creationId xmlns:a16="http://schemas.microsoft.com/office/drawing/2014/main" id="{D785E1CA-4BD3-D101-746E-A7E7A7BB59BC}"/>
              </a:ext>
            </a:extLst>
          </p:cNvPr>
          <p:cNvGraphicFramePr>
            <a:graphicFrameLocks noGrp="1"/>
          </p:cNvGraphicFramePr>
          <p:nvPr>
            <p:ph idx="1"/>
            <p:extLst>
              <p:ext uri="{D42A27DB-BD31-4B8C-83A1-F6EECF244321}">
                <p14:modId xmlns:p14="http://schemas.microsoft.com/office/powerpoint/2010/main" val="3925625782"/>
              </p:ext>
            </p:extLst>
          </p:nvPr>
        </p:nvGraphicFramePr>
        <p:xfrm>
          <a:off x="1714500" y="796722"/>
          <a:ext cx="5715000" cy="4213426"/>
        </p:xfrm>
        <a:graphic>
          <a:graphicData uri="http://schemas.openxmlformats.org/drawingml/2006/table">
            <a:tbl>
              <a:tblPr>
                <a:tableStyleId>{08FB837D-C827-4EFA-A057-4D05807E0F7C}</a:tableStyleId>
              </a:tblPr>
              <a:tblGrid>
                <a:gridCol w="434340">
                  <a:extLst>
                    <a:ext uri="{9D8B030D-6E8A-4147-A177-3AD203B41FA5}">
                      <a16:colId xmlns:a16="http://schemas.microsoft.com/office/drawing/2014/main" val="454803649"/>
                    </a:ext>
                  </a:extLst>
                </a:gridCol>
                <a:gridCol w="937260">
                  <a:extLst>
                    <a:ext uri="{9D8B030D-6E8A-4147-A177-3AD203B41FA5}">
                      <a16:colId xmlns:a16="http://schemas.microsoft.com/office/drawing/2014/main" val="1688696980"/>
                    </a:ext>
                  </a:extLst>
                </a:gridCol>
                <a:gridCol w="971551">
                  <a:extLst>
                    <a:ext uri="{9D8B030D-6E8A-4147-A177-3AD203B41FA5}">
                      <a16:colId xmlns:a16="http://schemas.microsoft.com/office/drawing/2014/main" val="311761960"/>
                    </a:ext>
                  </a:extLst>
                </a:gridCol>
                <a:gridCol w="1314448">
                  <a:extLst>
                    <a:ext uri="{9D8B030D-6E8A-4147-A177-3AD203B41FA5}">
                      <a16:colId xmlns:a16="http://schemas.microsoft.com/office/drawing/2014/main" val="1385014752"/>
                    </a:ext>
                  </a:extLst>
                </a:gridCol>
                <a:gridCol w="2057401">
                  <a:extLst>
                    <a:ext uri="{9D8B030D-6E8A-4147-A177-3AD203B41FA5}">
                      <a16:colId xmlns:a16="http://schemas.microsoft.com/office/drawing/2014/main" val="1952824876"/>
                    </a:ext>
                  </a:extLst>
                </a:gridCol>
              </a:tblGrid>
              <a:tr h="285040">
                <a:tc>
                  <a:txBody>
                    <a:bodyPr/>
                    <a:lstStyle/>
                    <a:p>
                      <a:pPr algn="ctr" fontAlgn="ctr">
                        <a:buNone/>
                      </a:pPr>
                      <a:r>
                        <a:rPr lang="en-US" sz="1050" b="1" u="none" strike="noStrike" dirty="0">
                          <a:solidFill>
                            <a:schemeClr val="tx1"/>
                          </a:solidFill>
                          <a:effectLst>
                            <a:outerShdw blurRad="38100" dist="38100" dir="2700000" algn="tl">
                              <a:srgbClr val="000000">
                                <a:alpha val="43137"/>
                              </a:srgbClr>
                            </a:outerShdw>
                          </a:effectLst>
                        </a:rPr>
                        <a:t>Cycle</a:t>
                      </a:r>
                      <a:endParaRPr lang="en-US" sz="1050" b="1" i="0" u="none" strike="noStrike" dirty="0">
                        <a:solidFill>
                          <a:schemeClr val="tx1"/>
                        </a:solidFill>
                        <a:effectLst>
                          <a:outerShdw blurRad="38100" dist="38100" dir="2700000" algn="tl">
                            <a:srgbClr val="000000">
                              <a:alpha val="43137"/>
                            </a:srgbClr>
                          </a:outerShdw>
                        </a:effectLst>
                        <a:latin typeface="Times New Roman" panose="02020603050405020304" pitchFamily="18" charset="0"/>
                      </a:endParaRPr>
                    </a:p>
                  </a:txBody>
                  <a:tcPr marL="6478" marR="6478" marT="6478" marB="0" anchor="ctr">
                    <a:solidFill>
                      <a:schemeClr val="accent6">
                        <a:lumMod val="75000"/>
                      </a:schemeClr>
                    </a:solidFill>
                  </a:tcPr>
                </a:tc>
                <a:tc>
                  <a:txBody>
                    <a:bodyPr/>
                    <a:lstStyle/>
                    <a:p>
                      <a:pPr algn="ctr" fontAlgn="ctr">
                        <a:buNone/>
                      </a:pPr>
                      <a:r>
                        <a:rPr lang="en-US" sz="1050" b="1" u="none" strike="noStrike" dirty="0">
                          <a:solidFill>
                            <a:schemeClr val="tx1"/>
                          </a:solidFill>
                          <a:effectLst>
                            <a:outerShdw blurRad="38100" dist="38100" dir="2700000" algn="tl">
                              <a:srgbClr val="000000">
                                <a:alpha val="43137"/>
                              </a:srgbClr>
                            </a:outerShdw>
                          </a:effectLst>
                        </a:rPr>
                        <a:t>Application Period</a:t>
                      </a:r>
                      <a:endParaRPr lang="en-US" sz="1050" b="1" i="0" u="none" strike="noStrike" dirty="0">
                        <a:solidFill>
                          <a:schemeClr val="tx1"/>
                        </a:solidFill>
                        <a:effectLst>
                          <a:outerShdw blurRad="38100" dist="38100" dir="2700000" algn="tl">
                            <a:srgbClr val="000000">
                              <a:alpha val="43137"/>
                            </a:srgbClr>
                          </a:outerShdw>
                        </a:effectLst>
                        <a:latin typeface="Times New Roman" panose="02020603050405020304" pitchFamily="18" charset="0"/>
                      </a:endParaRPr>
                    </a:p>
                  </a:txBody>
                  <a:tcPr marL="6478" marR="6478" marT="6478" marB="0" anchor="ctr">
                    <a:solidFill>
                      <a:schemeClr val="accent6">
                        <a:lumMod val="75000"/>
                      </a:schemeClr>
                    </a:solidFill>
                  </a:tcPr>
                </a:tc>
                <a:tc>
                  <a:txBody>
                    <a:bodyPr/>
                    <a:lstStyle/>
                    <a:p>
                      <a:pPr algn="ctr" fontAlgn="ctr">
                        <a:buNone/>
                      </a:pPr>
                      <a:r>
                        <a:rPr lang="en-US" sz="1050" b="1" u="none" strike="noStrike" dirty="0">
                          <a:solidFill>
                            <a:schemeClr val="tx1"/>
                          </a:solidFill>
                          <a:effectLst>
                            <a:outerShdw blurRad="38100" dist="38100" dir="2700000" algn="tl">
                              <a:srgbClr val="000000">
                                <a:alpha val="43137"/>
                              </a:srgbClr>
                            </a:outerShdw>
                          </a:effectLst>
                        </a:rPr>
                        <a:t>Awards Announced</a:t>
                      </a:r>
                      <a:endParaRPr lang="en-US" sz="1050" b="1" i="0" u="none" strike="noStrike" dirty="0">
                        <a:solidFill>
                          <a:schemeClr val="tx1"/>
                        </a:solidFill>
                        <a:effectLst>
                          <a:outerShdw blurRad="38100" dist="38100" dir="2700000" algn="tl">
                            <a:srgbClr val="000000">
                              <a:alpha val="43137"/>
                            </a:srgbClr>
                          </a:outerShdw>
                        </a:effectLst>
                        <a:latin typeface="Times New Roman" panose="02020603050405020304" pitchFamily="18" charset="0"/>
                      </a:endParaRPr>
                    </a:p>
                  </a:txBody>
                  <a:tcPr marL="6478" marR="6478" marT="6478" marB="0" anchor="ctr">
                    <a:solidFill>
                      <a:schemeClr val="accent6">
                        <a:lumMod val="75000"/>
                      </a:schemeClr>
                    </a:solidFill>
                  </a:tcPr>
                </a:tc>
                <a:tc>
                  <a:txBody>
                    <a:bodyPr/>
                    <a:lstStyle/>
                    <a:p>
                      <a:pPr algn="ctr" fontAlgn="ctr">
                        <a:buNone/>
                      </a:pPr>
                      <a:r>
                        <a:rPr lang="en-US" sz="1050" b="1" u="none" strike="noStrike" dirty="0">
                          <a:solidFill>
                            <a:schemeClr val="tx1"/>
                          </a:solidFill>
                          <a:effectLst>
                            <a:outerShdw blurRad="38100" dist="38100" dir="2700000" algn="tl">
                              <a:srgbClr val="000000">
                                <a:alpha val="43137"/>
                              </a:srgbClr>
                            </a:outerShdw>
                          </a:effectLst>
                        </a:rPr>
                        <a:t>Contract Term</a:t>
                      </a:r>
                      <a:endParaRPr lang="en-US" sz="1050" b="1" i="0" u="none" strike="noStrike" dirty="0">
                        <a:solidFill>
                          <a:schemeClr val="tx1"/>
                        </a:solidFill>
                        <a:effectLst>
                          <a:outerShdw blurRad="38100" dist="38100" dir="2700000" algn="tl">
                            <a:srgbClr val="000000">
                              <a:alpha val="43137"/>
                            </a:srgbClr>
                          </a:outerShdw>
                        </a:effectLst>
                        <a:latin typeface="Times New Roman" panose="02020603050405020304" pitchFamily="18" charset="0"/>
                      </a:endParaRPr>
                    </a:p>
                  </a:txBody>
                  <a:tcPr marL="6478" marR="6478" marT="6478" marB="0" anchor="ctr">
                    <a:solidFill>
                      <a:schemeClr val="accent6">
                        <a:lumMod val="75000"/>
                      </a:schemeClr>
                    </a:solidFill>
                  </a:tcPr>
                </a:tc>
                <a:tc>
                  <a:txBody>
                    <a:bodyPr/>
                    <a:lstStyle/>
                    <a:p>
                      <a:pPr algn="ctr" fontAlgn="ctr">
                        <a:buNone/>
                      </a:pPr>
                      <a:r>
                        <a:rPr lang="en-US" sz="1050" b="1" u="none" strike="noStrike" dirty="0">
                          <a:solidFill>
                            <a:schemeClr val="tx1"/>
                          </a:solidFill>
                          <a:effectLst>
                            <a:outerShdw blurRad="38100" dist="38100" dir="2700000" algn="tl">
                              <a:srgbClr val="000000">
                                <a:alpha val="43137"/>
                              </a:srgbClr>
                            </a:outerShdw>
                          </a:effectLst>
                        </a:rPr>
                        <a:t>Max $ Total 3 Years</a:t>
                      </a:r>
                      <a:endParaRPr lang="en-US" sz="1050" b="1" i="0" u="none" strike="noStrike" dirty="0">
                        <a:solidFill>
                          <a:schemeClr val="tx1"/>
                        </a:solidFill>
                        <a:effectLst>
                          <a:outerShdw blurRad="38100" dist="38100" dir="2700000" algn="tl">
                            <a:srgbClr val="000000">
                              <a:alpha val="43137"/>
                            </a:srgbClr>
                          </a:outerShdw>
                        </a:effectLst>
                        <a:latin typeface="Times New Roman" panose="02020603050405020304" pitchFamily="18" charset="0"/>
                      </a:endParaRPr>
                    </a:p>
                  </a:txBody>
                  <a:tcPr marL="6478" marR="6478" marT="6478" marB="0" anchor="ctr">
                    <a:solidFill>
                      <a:schemeClr val="accent6">
                        <a:lumMod val="75000"/>
                      </a:schemeClr>
                    </a:solidFill>
                  </a:tcPr>
                </a:tc>
                <a:extLst>
                  <a:ext uri="{0D108BD9-81ED-4DB2-BD59-A6C34878D82A}">
                    <a16:rowId xmlns:a16="http://schemas.microsoft.com/office/drawing/2014/main" val="2182653922"/>
                  </a:ext>
                </a:extLst>
              </a:tr>
              <a:tr h="323909">
                <a:tc>
                  <a:txBody>
                    <a:bodyPr/>
                    <a:lstStyle/>
                    <a:p>
                      <a:pPr algn="ctr" fontAlgn="ctr">
                        <a:buNone/>
                      </a:pPr>
                      <a:r>
                        <a:rPr lang="en-US" sz="900" u="none" strike="noStrike" dirty="0">
                          <a:effectLst/>
                        </a:rPr>
                        <a:t>1</a:t>
                      </a:r>
                      <a:endParaRPr lang="en-US" sz="900" b="0" i="0" u="none" strike="noStrike" dirty="0">
                        <a:solidFill>
                          <a:srgbClr val="131E29"/>
                        </a:solidFill>
                        <a:effectLst/>
                        <a:latin typeface="Open Sans" panose="020B0606030504020204" pitchFamily="34" charset="0"/>
                      </a:endParaRPr>
                    </a:p>
                  </a:txBody>
                  <a:tcPr marL="6478" marR="6478" marT="6478" marB="0" anchor="ctr">
                    <a:solidFill>
                      <a:schemeClr val="accent6">
                        <a:lumMod val="60000"/>
                        <a:lumOff val="40000"/>
                      </a:schemeClr>
                    </a:solidFill>
                  </a:tcPr>
                </a:tc>
                <a:tc>
                  <a:txBody>
                    <a:bodyPr/>
                    <a:lstStyle/>
                    <a:p>
                      <a:pPr algn="ctr" fontAlgn="ctr">
                        <a:buNone/>
                      </a:pPr>
                      <a:r>
                        <a:rPr lang="en-US" sz="900" u="none" strike="noStrike" dirty="0">
                          <a:effectLst/>
                        </a:rPr>
                        <a:t>Oct-23</a:t>
                      </a:r>
                      <a:endParaRPr lang="en-US" sz="900" b="0" i="0" u="none" strike="noStrike" dirty="0">
                        <a:solidFill>
                          <a:srgbClr val="131E29"/>
                        </a:solidFill>
                        <a:effectLst/>
                        <a:latin typeface="Open Sans" panose="020B0606030504020204" pitchFamily="34" charset="0"/>
                      </a:endParaRPr>
                    </a:p>
                  </a:txBody>
                  <a:tcPr marL="6478" marR="6478" marT="6478" marB="0" anchor="ctr">
                    <a:solidFill>
                      <a:schemeClr val="accent6">
                        <a:lumMod val="60000"/>
                        <a:lumOff val="40000"/>
                      </a:schemeClr>
                    </a:solidFill>
                  </a:tcPr>
                </a:tc>
                <a:tc>
                  <a:txBody>
                    <a:bodyPr/>
                    <a:lstStyle/>
                    <a:p>
                      <a:pPr algn="ctr" fontAlgn="ctr">
                        <a:buNone/>
                      </a:pPr>
                      <a:r>
                        <a:rPr lang="en-US" sz="900" u="none" strike="noStrike">
                          <a:effectLst/>
                        </a:rPr>
                        <a:t>Mar-24</a:t>
                      </a:r>
                      <a:endParaRPr lang="en-US" sz="900" b="0" i="0" u="none" strike="noStrike">
                        <a:solidFill>
                          <a:srgbClr val="131E29"/>
                        </a:solidFill>
                        <a:effectLst/>
                        <a:latin typeface="Open Sans" panose="020B0606030504020204" pitchFamily="34" charset="0"/>
                      </a:endParaRPr>
                    </a:p>
                  </a:txBody>
                  <a:tcPr marL="6478" marR="6478" marT="6478" marB="0" anchor="ctr">
                    <a:solidFill>
                      <a:schemeClr val="accent6">
                        <a:lumMod val="60000"/>
                        <a:lumOff val="40000"/>
                      </a:schemeClr>
                    </a:solidFill>
                  </a:tcPr>
                </a:tc>
                <a:tc>
                  <a:txBody>
                    <a:bodyPr/>
                    <a:lstStyle/>
                    <a:p>
                      <a:pPr algn="ctr" fontAlgn="ctr">
                        <a:buNone/>
                      </a:pPr>
                      <a:r>
                        <a:rPr lang="en-US" sz="900" u="none" strike="noStrike" dirty="0">
                          <a:effectLst/>
                        </a:rPr>
                        <a:t>July 2024 – June 2027</a:t>
                      </a:r>
                      <a:endParaRPr lang="en-US" sz="900" b="0" i="0" u="none" strike="noStrike" dirty="0">
                        <a:solidFill>
                          <a:srgbClr val="131E29"/>
                        </a:solidFill>
                        <a:effectLst/>
                        <a:latin typeface="Open Sans" panose="020B0606030504020204" pitchFamily="34" charset="0"/>
                      </a:endParaRPr>
                    </a:p>
                  </a:txBody>
                  <a:tcPr marL="6478" marR="6478" marT="6478" marB="0" anchor="ctr">
                    <a:solidFill>
                      <a:schemeClr val="accent6">
                        <a:lumMod val="60000"/>
                        <a:lumOff val="40000"/>
                      </a:schemeClr>
                    </a:solidFill>
                  </a:tcPr>
                </a:tc>
                <a:tc>
                  <a:txBody>
                    <a:bodyPr/>
                    <a:lstStyle/>
                    <a:p>
                      <a:pPr algn="r" fontAlgn="ctr">
                        <a:buNone/>
                      </a:pPr>
                      <a:r>
                        <a:rPr lang="en-US" sz="900" u="none" strike="noStrike" dirty="0">
                          <a:effectLst/>
                        </a:rPr>
                        <a:t>$243,000,000 ($230,000,000 actual)</a:t>
                      </a:r>
                      <a:endParaRPr lang="en-US" sz="900" b="0" i="0" u="none" strike="noStrike" dirty="0">
                        <a:solidFill>
                          <a:srgbClr val="131E29"/>
                        </a:solidFill>
                        <a:effectLst/>
                        <a:latin typeface="Open Sans" panose="020B0606030504020204" pitchFamily="34" charset="0"/>
                      </a:endParaRPr>
                    </a:p>
                  </a:txBody>
                  <a:tcPr marL="6478" marR="6478" marT="6478" marB="0" anchor="ctr">
                    <a:solidFill>
                      <a:schemeClr val="accent6">
                        <a:lumMod val="60000"/>
                        <a:lumOff val="40000"/>
                      </a:schemeClr>
                    </a:solidFill>
                  </a:tcPr>
                </a:tc>
                <a:extLst>
                  <a:ext uri="{0D108BD9-81ED-4DB2-BD59-A6C34878D82A}">
                    <a16:rowId xmlns:a16="http://schemas.microsoft.com/office/drawing/2014/main" val="3015123591"/>
                  </a:ext>
                </a:extLst>
              </a:tr>
              <a:tr h="323909">
                <a:tc>
                  <a:txBody>
                    <a:bodyPr/>
                    <a:lstStyle/>
                    <a:p>
                      <a:pPr algn="ctr" fontAlgn="ctr">
                        <a:buNone/>
                      </a:pPr>
                      <a:r>
                        <a:rPr lang="en-US" sz="900" u="none" strike="noStrike">
                          <a:effectLst/>
                        </a:rPr>
                        <a:t>2</a:t>
                      </a:r>
                      <a:endParaRPr lang="en-US" sz="900" b="0" i="0" u="none" strike="noStrike">
                        <a:solidFill>
                          <a:srgbClr val="131E29"/>
                        </a:solidFill>
                        <a:effectLst/>
                        <a:latin typeface="Open Sans" panose="020B0606030504020204" pitchFamily="34" charset="0"/>
                      </a:endParaRPr>
                    </a:p>
                  </a:txBody>
                  <a:tcPr marL="6478" marR="6478" marT="6478" marB="0" anchor="ctr">
                    <a:solidFill>
                      <a:schemeClr val="accent6">
                        <a:lumMod val="60000"/>
                        <a:lumOff val="40000"/>
                      </a:schemeClr>
                    </a:solidFill>
                  </a:tcPr>
                </a:tc>
                <a:tc>
                  <a:txBody>
                    <a:bodyPr/>
                    <a:lstStyle/>
                    <a:p>
                      <a:pPr algn="ctr" fontAlgn="ctr">
                        <a:buNone/>
                      </a:pPr>
                      <a:r>
                        <a:rPr lang="en-US" sz="900" u="none" strike="noStrike" dirty="0">
                          <a:effectLst/>
                        </a:rPr>
                        <a:t>Oct-24</a:t>
                      </a:r>
                      <a:endParaRPr lang="en-US" sz="900" b="0" i="0" u="none" strike="noStrike" dirty="0">
                        <a:solidFill>
                          <a:srgbClr val="131E29"/>
                        </a:solidFill>
                        <a:effectLst/>
                        <a:latin typeface="Open Sans" panose="020B0606030504020204" pitchFamily="34" charset="0"/>
                      </a:endParaRPr>
                    </a:p>
                  </a:txBody>
                  <a:tcPr marL="6478" marR="6478" marT="6478" marB="0" anchor="ctr">
                    <a:solidFill>
                      <a:schemeClr val="accent6">
                        <a:lumMod val="60000"/>
                        <a:lumOff val="40000"/>
                      </a:schemeClr>
                    </a:solidFill>
                  </a:tcPr>
                </a:tc>
                <a:tc>
                  <a:txBody>
                    <a:bodyPr/>
                    <a:lstStyle/>
                    <a:p>
                      <a:pPr algn="ctr" fontAlgn="ctr">
                        <a:buNone/>
                      </a:pPr>
                      <a:r>
                        <a:rPr lang="en-US" sz="900" u="none" strike="noStrike" dirty="0">
                          <a:effectLst/>
                        </a:rPr>
                        <a:t>Jul-25</a:t>
                      </a:r>
                      <a:endParaRPr lang="en-US" sz="900" b="0" i="0" u="none" strike="noStrike" dirty="0">
                        <a:solidFill>
                          <a:srgbClr val="131E29"/>
                        </a:solidFill>
                        <a:effectLst/>
                        <a:latin typeface="Open Sans" panose="020B0606030504020204" pitchFamily="34" charset="0"/>
                      </a:endParaRPr>
                    </a:p>
                  </a:txBody>
                  <a:tcPr marL="6478" marR="6478" marT="6478" marB="0" anchor="ctr">
                    <a:solidFill>
                      <a:schemeClr val="accent6">
                        <a:lumMod val="60000"/>
                        <a:lumOff val="40000"/>
                      </a:schemeClr>
                    </a:solidFill>
                  </a:tcPr>
                </a:tc>
                <a:tc>
                  <a:txBody>
                    <a:bodyPr/>
                    <a:lstStyle/>
                    <a:p>
                      <a:pPr algn="ctr" fontAlgn="ctr">
                        <a:buNone/>
                      </a:pPr>
                      <a:r>
                        <a:rPr lang="en-US" sz="900" u="none" strike="noStrike">
                          <a:effectLst/>
                        </a:rPr>
                        <a:t>Jan 2026 – Dec 2028</a:t>
                      </a:r>
                      <a:endParaRPr lang="en-US" sz="900" b="0" i="0" u="none" strike="noStrike">
                        <a:solidFill>
                          <a:srgbClr val="131E29"/>
                        </a:solidFill>
                        <a:effectLst/>
                        <a:latin typeface="Open Sans" panose="020B0606030504020204" pitchFamily="34" charset="0"/>
                      </a:endParaRPr>
                    </a:p>
                  </a:txBody>
                  <a:tcPr marL="6478" marR="6478" marT="6478" marB="0" anchor="ctr">
                    <a:solidFill>
                      <a:schemeClr val="accent6">
                        <a:lumMod val="60000"/>
                        <a:lumOff val="40000"/>
                      </a:schemeClr>
                    </a:solidFill>
                  </a:tcPr>
                </a:tc>
                <a:tc>
                  <a:txBody>
                    <a:bodyPr/>
                    <a:lstStyle/>
                    <a:p>
                      <a:pPr algn="r" fontAlgn="ctr">
                        <a:buNone/>
                      </a:pPr>
                      <a:r>
                        <a:rPr lang="en-US" sz="900" u="none" strike="noStrike" dirty="0">
                          <a:effectLst/>
                        </a:rPr>
                        <a:t>$75,000,000 ($63,726,463 actual)</a:t>
                      </a:r>
                      <a:endParaRPr lang="en-US" sz="900" b="0" i="0" u="none" strike="noStrike" dirty="0">
                        <a:solidFill>
                          <a:srgbClr val="131E29"/>
                        </a:solidFill>
                        <a:effectLst/>
                        <a:latin typeface="Open Sans" panose="020B0606030504020204" pitchFamily="34" charset="0"/>
                      </a:endParaRPr>
                    </a:p>
                  </a:txBody>
                  <a:tcPr marL="6478" marR="6478" marT="6478" marB="0" anchor="ctr">
                    <a:solidFill>
                      <a:schemeClr val="accent6">
                        <a:lumMod val="60000"/>
                        <a:lumOff val="40000"/>
                      </a:schemeClr>
                    </a:solidFill>
                  </a:tcPr>
                </a:tc>
                <a:extLst>
                  <a:ext uri="{0D108BD9-81ED-4DB2-BD59-A6C34878D82A}">
                    <a16:rowId xmlns:a16="http://schemas.microsoft.com/office/drawing/2014/main" val="1944227624"/>
                  </a:ext>
                </a:extLst>
              </a:tr>
              <a:tr h="323909">
                <a:tc>
                  <a:txBody>
                    <a:bodyPr/>
                    <a:lstStyle/>
                    <a:p>
                      <a:pPr algn="ctr" fontAlgn="ctr">
                        <a:buNone/>
                      </a:pPr>
                      <a:r>
                        <a:rPr lang="en-US" sz="900" u="none" strike="noStrike">
                          <a:effectLst/>
                        </a:rPr>
                        <a:t>3</a:t>
                      </a:r>
                      <a:endParaRPr lang="en-US" sz="900" b="0" i="0" u="none" strike="noStrike">
                        <a:solidFill>
                          <a:srgbClr val="131E29"/>
                        </a:solidFill>
                        <a:effectLst/>
                        <a:latin typeface="Open Sans" panose="020B0606030504020204" pitchFamily="34" charset="0"/>
                      </a:endParaRPr>
                    </a:p>
                  </a:txBody>
                  <a:tcPr marL="6478" marR="6478" marT="6478" marB="0" anchor="ctr">
                    <a:solidFill>
                      <a:schemeClr val="accent6">
                        <a:lumMod val="60000"/>
                        <a:lumOff val="40000"/>
                      </a:schemeClr>
                    </a:solidFill>
                  </a:tcPr>
                </a:tc>
                <a:tc>
                  <a:txBody>
                    <a:bodyPr/>
                    <a:lstStyle/>
                    <a:p>
                      <a:pPr algn="ctr" fontAlgn="ctr">
                        <a:buNone/>
                      </a:pPr>
                      <a:r>
                        <a:rPr lang="en-US" sz="900" u="none" strike="noStrike" dirty="0">
                          <a:effectLst/>
                        </a:rPr>
                        <a:t>Mar-26</a:t>
                      </a:r>
                      <a:endParaRPr lang="en-US" sz="900" b="0" i="0" u="none" strike="noStrike" dirty="0">
                        <a:solidFill>
                          <a:srgbClr val="131E29"/>
                        </a:solidFill>
                        <a:effectLst/>
                        <a:latin typeface="Open Sans" panose="020B0606030504020204" pitchFamily="34" charset="0"/>
                      </a:endParaRPr>
                    </a:p>
                  </a:txBody>
                  <a:tcPr marL="6478" marR="6478" marT="6478" marB="0" anchor="ctr">
                    <a:solidFill>
                      <a:schemeClr val="accent6">
                        <a:lumMod val="60000"/>
                        <a:lumOff val="40000"/>
                      </a:schemeClr>
                    </a:solidFill>
                  </a:tcPr>
                </a:tc>
                <a:tc>
                  <a:txBody>
                    <a:bodyPr/>
                    <a:lstStyle/>
                    <a:p>
                      <a:pPr algn="ctr" fontAlgn="ctr">
                        <a:buNone/>
                      </a:pPr>
                      <a:r>
                        <a:rPr lang="en-US" sz="900" u="none" strike="noStrike">
                          <a:effectLst/>
                        </a:rPr>
                        <a:t>Jan-27</a:t>
                      </a:r>
                      <a:endParaRPr lang="en-US" sz="900" b="0" i="0" u="none" strike="noStrike">
                        <a:solidFill>
                          <a:srgbClr val="131E29"/>
                        </a:solidFill>
                        <a:effectLst/>
                        <a:latin typeface="Open Sans" panose="020B0606030504020204" pitchFamily="34" charset="0"/>
                      </a:endParaRPr>
                    </a:p>
                  </a:txBody>
                  <a:tcPr marL="6478" marR="6478" marT="6478" marB="0" anchor="ctr">
                    <a:solidFill>
                      <a:schemeClr val="accent6">
                        <a:lumMod val="60000"/>
                        <a:lumOff val="40000"/>
                      </a:schemeClr>
                    </a:solidFill>
                  </a:tcPr>
                </a:tc>
                <a:tc>
                  <a:txBody>
                    <a:bodyPr/>
                    <a:lstStyle/>
                    <a:p>
                      <a:pPr algn="ctr" fontAlgn="ctr">
                        <a:buNone/>
                      </a:pPr>
                      <a:r>
                        <a:rPr lang="en-US" sz="900" u="none" strike="noStrike" dirty="0">
                          <a:effectLst/>
                        </a:rPr>
                        <a:t>July 2027 – June 2030</a:t>
                      </a:r>
                      <a:endParaRPr lang="en-US" sz="900" b="0" i="0" u="none" strike="noStrike" dirty="0">
                        <a:solidFill>
                          <a:srgbClr val="131E29"/>
                        </a:solidFill>
                        <a:effectLst/>
                        <a:latin typeface="Open Sans" panose="020B0606030504020204" pitchFamily="34" charset="0"/>
                      </a:endParaRPr>
                    </a:p>
                  </a:txBody>
                  <a:tcPr marL="6478" marR="6478" marT="6478" marB="0" anchor="ctr">
                    <a:solidFill>
                      <a:schemeClr val="accent6">
                        <a:lumMod val="60000"/>
                        <a:lumOff val="40000"/>
                      </a:schemeClr>
                    </a:solidFill>
                  </a:tcPr>
                </a:tc>
                <a:tc>
                  <a:txBody>
                    <a:bodyPr/>
                    <a:lstStyle/>
                    <a:p>
                      <a:pPr algn="r" fontAlgn="ctr">
                        <a:buNone/>
                      </a:pPr>
                      <a:r>
                        <a:rPr lang="en-US" sz="900" u="none" strike="noStrike" dirty="0">
                          <a:effectLst/>
                        </a:rPr>
                        <a:t>$84,000,000 </a:t>
                      </a:r>
                      <a:endParaRPr lang="en-US" sz="900" b="0" i="0" u="none" strike="noStrike" dirty="0">
                        <a:solidFill>
                          <a:srgbClr val="131E29"/>
                        </a:solidFill>
                        <a:effectLst/>
                        <a:latin typeface="Open Sans" panose="020B0606030504020204" pitchFamily="34" charset="0"/>
                      </a:endParaRPr>
                    </a:p>
                  </a:txBody>
                  <a:tcPr marL="6478" marR="6478" marT="6478" marB="0" anchor="ctr">
                    <a:solidFill>
                      <a:schemeClr val="accent6">
                        <a:lumMod val="60000"/>
                        <a:lumOff val="40000"/>
                      </a:schemeClr>
                    </a:solidFill>
                  </a:tcPr>
                </a:tc>
                <a:extLst>
                  <a:ext uri="{0D108BD9-81ED-4DB2-BD59-A6C34878D82A}">
                    <a16:rowId xmlns:a16="http://schemas.microsoft.com/office/drawing/2014/main" val="1714653927"/>
                  </a:ext>
                </a:extLst>
              </a:tr>
              <a:tr h="323909">
                <a:tc>
                  <a:txBody>
                    <a:bodyPr/>
                    <a:lstStyle/>
                    <a:p>
                      <a:pPr algn="ctr" fontAlgn="ctr">
                        <a:buNone/>
                      </a:pPr>
                      <a:r>
                        <a:rPr lang="en-US" sz="900" u="none" strike="noStrike">
                          <a:effectLst/>
                        </a:rPr>
                        <a:t>4</a:t>
                      </a:r>
                      <a:endParaRPr lang="en-US" sz="900" b="0" i="0" u="none" strike="noStrike">
                        <a:solidFill>
                          <a:srgbClr val="131E29"/>
                        </a:solidFill>
                        <a:effectLst/>
                        <a:latin typeface="Open Sans" panose="020B0606030504020204" pitchFamily="34" charset="0"/>
                      </a:endParaRPr>
                    </a:p>
                  </a:txBody>
                  <a:tcPr marL="6478" marR="6478" marT="6478" marB="0" anchor="ctr"/>
                </a:tc>
                <a:tc>
                  <a:txBody>
                    <a:bodyPr/>
                    <a:lstStyle/>
                    <a:p>
                      <a:pPr algn="ctr" fontAlgn="ctr">
                        <a:buNone/>
                      </a:pPr>
                      <a:r>
                        <a:rPr lang="en-US" sz="900" u="none" strike="noStrike" dirty="0">
                          <a:effectLst/>
                        </a:rPr>
                        <a:t>Oct-27</a:t>
                      </a:r>
                      <a:endParaRPr lang="en-US" sz="900" b="0" i="0" u="none" strike="noStrike" dirty="0">
                        <a:solidFill>
                          <a:srgbClr val="131E29"/>
                        </a:solidFill>
                        <a:effectLst/>
                        <a:latin typeface="Open Sans" panose="020B0606030504020204" pitchFamily="34" charset="0"/>
                      </a:endParaRPr>
                    </a:p>
                  </a:txBody>
                  <a:tcPr marL="6478" marR="6478" marT="6478" marB="0" anchor="ctr"/>
                </a:tc>
                <a:tc>
                  <a:txBody>
                    <a:bodyPr/>
                    <a:lstStyle/>
                    <a:p>
                      <a:pPr algn="ctr" fontAlgn="ctr">
                        <a:buNone/>
                      </a:pPr>
                      <a:r>
                        <a:rPr lang="en-US" sz="900" u="none" strike="noStrike">
                          <a:effectLst/>
                        </a:rPr>
                        <a:t>Jul-28</a:t>
                      </a:r>
                      <a:endParaRPr lang="en-US" sz="900" b="0" i="0" u="none" strike="noStrike">
                        <a:solidFill>
                          <a:srgbClr val="131E29"/>
                        </a:solidFill>
                        <a:effectLst/>
                        <a:latin typeface="Open Sans" panose="020B0606030504020204" pitchFamily="34" charset="0"/>
                      </a:endParaRPr>
                    </a:p>
                  </a:txBody>
                  <a:tcPr marL="6478" marR="6478" marT="6478" marB="0" anchor="ctr"/>
                </a:tc>
                <a:tc>
                  <a:txBody>
                    <a:bodyPr/>
                    <a:lstStyle/>
                    <a:p>
                      <a:pPr algn="ctr" fontAlgn="ctr">
                        <a:buNone/>
                      </a:pPr>
                      <a:r>
                        <a:rPr lang="en-US" sz="900" u="none" strike="noStrike" dirty="0">
                          <a:effectLst/>
                        </a:rPr>
                        <a:t>Jan 2029 – Dec 2031</a:t>
                      </a:r>
                      <a:endParaRPr lang="en-US" sz="900" b="0" i="0" u="none" strike="noStrike" dirty="0">
                        <a:solidFill>
                          <a:srgbClr val="131E29"/>
                        </a:solidFill>
                        <a:effectLst/>
                        <a:latin typeface="Open Sans" panose="020B0606030504020204" pitchFamily="34" charset="0"/>
                      </a:endParaRPr>
                    </a:p>
                  </a:txBody>
                  <a:tcPr marL="6478" marR="6478" marT="6478" marB="0" anchor="ctr"/>
                </a:tc>
                <a:tc>
                  <a:txBody>
                    <a:bodyPr/>
                    <a:lstStyle/>
                    <a:p>
                      <a:pPr algn="r" fontAlgn="ctr">
                        <a:buNone/>
                      </a:pPr>
                      <a:r>
                        <a:rPr lang="en-US" sz="900" u="none" strike="noStrike" dirty="0">
                          <a:effectLst/>
                        </a:rPr>
                        <a:t>$15,000,000</a:t>
                      </a:r>
                      <a:endParaRPr lang="en-US" sz="900" b="0" i="0" u="none" strike="noStrike" dirty="0">
                        <a:solidFill>
                          <a:srgbClr val="131E29"/>
                        </a:solidFill>
                        <a:effectLst/>
                        <a:latin typeface="Open Sans" panose="020B0606030504020204" pitchFamily="34" charset="0"/>
                      </a:endParaRPr>
                    </a:p>
                  </a:txBody>
                  <a:tcPr marL="6478" marR="6478" marT="6478" marB="0" anchor="ctr"/>
                </a:tc>
                <a:extLst>
                  <a:ext uri="{0D108BD9-81ED-4DB2-BD59-A6C34878D82A}">
                    <a16:rowId xmlns:a16="http://schemas.microsoft.com/office/drawing/2014/main" val="1727994933"/>
                  </a:ext>
                </a:extLst>
              </a:tr>
              <a:tr h="323909">
                <a:tc>
                  <a:txBody>
                    <a:bodyPr/>
                    <a:lstStyle/>
                    <a:p>
                      <a:pPr algn="ctr" fontAlgn="ctr">
                        <a:buNone/>
                      </a:pPr>
                      <a:r>
                        <a:rPr lang="en-US" sz="900" u="none" strike="noStrike">
                          <a:effectLst/>
                        </a:rPr>
                        <a:t>5</a:t>
                      </a:r>
                      <a:endParaRPr lang="en-US" sz="900" b="0" i="0" u="none" strike="noStrike">
                        <a:solidFill>
                          <a:srgbClr val="131E29"/>
                        </a:solidFill>
                        <a:effectLst/>
                        <a:latin typeface="Open Sans" panose="020B0606030504020204" pitchFamily="34" charset="0"/>
                      </a:endParaRPr>
                    </a:p>
                  </a:txBody>
                  <a:tcPr marL="6478" marR="6478" marT="6478" marB="0" anchor="ctr"/>
                </a:tc>
                <a:tc>
                  <a:txBody>
                    <a:bodyPr/>
                    <a:lstStyle/>
                    <a:p>
                      <a:pPr algn="ctr" fontAlgn="ctr">
                        <a:buNone/>
                      </a:pPr>
                      <a:r>
                        <a:rPr lang="en-US" sz="900" u="none" strike="noStrike">
                          <a:effectLst/>
                        </a:rPr>
                        <a:t>Mar-29</a:t>
                      </a:r>
                      <a:endParaRPr lang="en-US" sz="900" b="0" i="0" u="none" strike="noStrike">
                        <a:solidFill>
                          <a:srgbClr val="131E29"/>
                        </a:solidFill>
                        <a:effectLst/>
                        <a:latin typeface="Open Sans" panose="020B0606030504020204" pitchFamily="34" charset="0"/>
                      </a:endParaRPr>
                    </a:p>
                  </a:txBody>
                  <a:tcPr marL="6478" marR="6478" marT="6478" marB="0" anchor="ctr"/>
                </a:tc>
                <a:tc>
                  <a:txBody>
                    <a:bodyPr/>
                    <a:lstStyle/>
                    <a:p>
                      <a:pPr algn="ctr" fontAlgn="ctr">
                        <a:buNone/>
                      </a:pPr>
                      <a:r>
                        <a:rPr lang="en-US" sz="900" u="none" strike="noStrike" dirty="0">
                          <a:effectLst/>
                        </a:rPr>
                        <a:t>Jan-30</a:t>
                      </a:r>
                      <a:endParaRPr lang="en-US" sz="900" b="0" i="0" u="none" strike="noStrike" dirty="0">
                        <a:solidFill>
                          <a:srgbClr val="131E29"/>
                        </a:solidFill>
                        <a:effectLst/>
                        <a:latin typeface="Open Sans" panose="020B0606030504020204" pitchFamily="34" charset="0"/>
                      </a:endParaRPr>
                    </a:p>
                  </a:txBody>
                  <a:tcPr marL="6478" marR="6478" marT="6478" marB="0" anchor="ctr"/>
                </a:tc>
                <a:tc>
                  <a:txBody>
                    <a:bodyPr/>
                    <a:lstStyle/>
                    <a:p>
                      <a:pPr algn="ctr" fontAlgn="ctr">
                        <a:buNone/>
                      </a:pPr>
                      <a:r>
                        <a:rPr lang="en-US" sz="900" u="none" strike="noStrike" dirty="0">
                          <a:effectLst/>
                        </a:rPr>
                        <a:t>July 2030 – June 2033</a:t>
                      </a:r>
                      <a:endParaRPr lang="en-US" sz="900" b="0" i="0" u="none" strike="noStrike" dirty="0">
                        <a:solidFill>
                          <a:srgbClr val="131E29"/>
                        </a:solidFill>
                        <a:effectLst/>
                        <a:latin typeface="Open Sans" panose="020B0606030504020204" pitchFamily="34" charset="0"/>
                      </a:endParaRPr>
                    </a:p>
                  </a:txBody>
                  <a:tcPr marL="6478" marR="6478" marT="6478" marB="0" anchor="ctr"/>
                </a:tc>
                <a:tc>
                  <a:txBody>
                    <a:bodyPr/>
                    <a:lstStyle/>
                    <a:p>
                      <a:pPr algn="r" fontAlgn="ctr">
                        <a:buNone/>
                      </a:pPr>
                      <a:r>
                        <a:rPr lang="en-US" sz="900" u="none" strike="noStrike" dirty="0">
                          <a:effectLst/>
                        </a:rPr>
                        <a:t>$30,000,000</a:t>
                      </a:r>
                      <a:endParaRPr lang="en-US" sz="900" b="0" i="0" u="none" strike="noStrike" dirty="0">
                        <a:solidFill>
                          <a:srgbClr val="131E29"/>
                        </a:solidFill>
                        <a:effectLst/>
                        <a:latin typeface="Open Sans" panose="020B0606030504020204" pitchFamily="34" charset="0"/>
                      </a:endParaRPr>
                    </a:p>
                  </a:txBody>
                  <a:tcPr marL="6478" marR="6478" marT="6478" marB="0" anchor="ctr"/>
                </a:tc>
                <a:extLst>
                  <a:ext uri="{0D108BD9-81ED-4DB2-BD59-A6C34878D82A}">
                    <a16:rowId xmlns:a16="http://schemas.microsoft.com/office/drawing/2014/main" val="3538760838"/>
                  </a:ext>
                </a:extLst>
              </a:tr>
              <a:tr h="323909">
                <a:tc>
                  <a:txBody>
                    <a:bodyPr/>
                    <a:lstStyle/>
                    <a:p>
                      <a:pPr algn="ctr" fontAlgn="ctr">
                        <a:buNone/>
                      </a:pPr>
                      <a:r>
                        <a:rPr lang="en-US" sz="900" u="none" strike="noStrike">
                          <a:effectLst/>
                        </a:rPr>
                        <a:t>6</a:t>
                      </a:r>
                      <a:endParaRPr lang="en-US" sz="900" b="0" i="0" u="none" strike="noStrike">
                        <a:solidFill>
                          <a:srgbClr val="131E29"/>
                        </a:solidFill>
                        <a:effectLst/>
                        <a:latin typeface="Open Sans" panose="020B0606030504020204" pitchFamily="34" charset="0"/>
                      </a:endParaRPr>
                    </a:p>
                  </a:txBody>
                  <a:tcPr marL="6478" marR="6478" marT="6478" marB="0" anchor="ctr"/>
                </a:tc>
                <a:tc>
                  <a:txBody>
                    <a:bodyPr/>
                    <a:lstStyle/>
                    <a:p>
                      <a:pPr algn="ctr" fontAlgn="b">
                        <a:buNone/>
                      </a:pPr>
                      <a:r>
                        <a:rPr lang="en-US" sz="900" u="none" strike="noStrike">
                          <a:effectLst/>
                        </a:rPr>
                        <a:t> </a:t>
                      </a:r>
                      <a:endParaRPr lang="en-US" sz="900" b="0" i="0" u="none" strike="noStrike">
                        <a:solidFill>
                          <a:srgbClr val="000000"/>
                        </a:solidFill>
                        <a:effectLst/>
                        <a:latin typeface="Aptos Narrow" panose="020B0004020202020204" pitchFamily="34" charset="0"/>
                      </a:endParaRPr>
                    </a:p>
                  </a:txBody>
                  <a:tcPr marL="6478" marR="6478" marT="6478" marB="0" anchor="b"/>
                </a:tc>
                <a:tc>
                  <a:txBody>
                    <a:bodyPr/>
                    <a:lstStyle/>
                    <a:p>
                      <a:pPr algn="ctr" fontAlgn="b">
                        <a:buNone/>
                      </a:pPr>
                      <a:r>
                        <a:rPr lang="en-US" sz="900" u="none" strike="noStrike" dirty="0">
                          <a:effectLst/>
                        </a:rPr>
                        <a:t> </a:t>
                      </a:r>
                      <a:endParaRPr lang="en-US" sz="900" b="0" i="0" u="none" strike="noStrike" dirty="0">
                        <a:solidFill>
                          <a:srgbClr val="000000"/>
                        </a:solidFill>
                        <a:effectLst/>
                        <a:latin typeface="Aptos Narrow" panose="020B0004020202020204" pitchFamily="34" charset="0"/>
                      </a:endParaRPr>
                    </a:p>
                  </a:txBody>
                  <a:tcPr marL="6478" marR="6478" marT="6478" marB="0" anchor="b"/>
                </a:tc>
                <a:tc>
                  <a:txBody>
                    <a:bodyPr/>
                    <a:lstStyle/>
                    <a:p>
                      <a:pPr algn="ctr" fontAlgn="ctr">
                        <a:buNone/>
                      </a:pPr>
                      <a:r>
                        <a:rPr lang="en-US" sz="900" u="none" strike="noStrike" dirty="0">
                          <a:effectLst/>
                        </a:rPr>
                        <a:t>Jan 2032 - Dec 2034</a:t>
                      </a:r>
                      <a:endParaRPr lang="en-US" sz="900" b="0" i="0" u="none" strike="noStrike" dirty="0">
                        <a:solidFill>
                          <a:srgbClr val="131E29"/>
                        </a:solidFill>
                        <a:effectLst/>
                        <a:latin typeface="Open Sans" panose="020B0606030504020204" pitchFamily="34" charset="0"/>
                      </a:endParaRPr>
                    </a:p>
                  </a:txBody>
                  <a:tcPr marL="6478" marR="6478" marT="6478" marB="0" anchor="ctr"/>
                </a:tc>
                <a:tc>
                  <a:txBody>
                    <a:bodyPr/>
                    <a:lstStyle/>
                    <a:p>
                      <a:pPr algn="r" fontAlgn="ctr">
                        <a:buNone/>
                      </a:pPr>
                      <a:r>
                        <a:rPr lang="en-US" sz="900" u="none" strike="noStrike" dirty="0">
                          <a:effectLst/>
                        </a:rPr>
                        <a:t>$40,000,000</a:t>
                      </a:r>
                      <a:endParaRPr lang="en-US" sz="900" b="0" i="0" u="none" strike="noStrike" dirty="0">
                        <a:solidFill>
                          <a:srgbClr val="131E29"/>
                        </a:solidFill>
                        <a:effectLst/>
                        <a:latin typeface="Open Sans" panose="020B0606030504020204" pitchFamily="34" charset="0"/>
                      </a:endParaRPr>
                    </a:p>
                  </a:txBody>
                  <a:tcPr marL="6478" marR="6478" marT="6478" marB="0" anchor="ctr"/>
                </a:tc>
                <a:extLst>
                  <a:ext uri="{0D108BD9-81ED-4DB2-BD59-A6C34878D82A}">
                    <a16:rowId xmlns:a16="http://schemas.microsoft.com/office/drawing/2014/main" val="3146818509"/>
                  </a:ext>
                </a:extLst>
              </a:tr>
              <a:tr h="323909">
                <a:tc>
                  <a:txBody>
                    <a:bodyPr/>
                    <a:lstStyle/>
                    <a:p>
                      <a:pPr algn="ctr" fontAlgn="ctr">
                        <a:buNone/>
                      </a:pPr>
                      <a:r>
                        <a:rPr lang="en-US" sz="900" u="none" strike="noStrike">
                          <a:effectLst/>
                        </a:rPr>
                        <a:t>7</a:t>
                      </a:r>
                      <a:endParaRPr lang="en-US" sz="900" b="0" i="0" u="none" strike="noStrike">
                        <a:solidFill>
                          <a:srgbClr val="131E29"/>
                        </a:solidFill>
                        <a:effectLst/>
                        <a:latin typeface="Open Sans" panose="020B0606030504020204" pitchFamily="34" charset="0"/>
                      </a:endParaRPr>
                    </a:p>
                  </a:txBody>
                  <a:tcPr marL="6478" marR="6478" marT="6478" marB="0" anchor="ctr"/>
                </a:tc>
                <a:tc>
                  <a:txBody>
                    <a:bodyPr/>
                    <a:lstStyle/>
                    <a:p>
                      <a:pPr algn="ctr" fontAlgn="b">
                        <a:buNone/>
                      </a:pPr>
                      <a:r>
                        <a:rPr lang="en-US" sz="900" u="none" strike="noStrike">
                          <a:effectLst/>
                        </a:rPr>
                        <a:t> </a:t>
                      </a:r>
                      <a:endParaRPr lang="en-US" sz="900" b="0" i="0" u="none" strike="noStrike">
                        <a:solidFill>
                          <a:srgbClr val="000000"/>
                        </a:solidFill>
                        <a:effectLst/>
                        <a:latin typeface="Aptos Narrow" panose="020B0004020202020204" pitchFamily="34" charset="0"/>
                      </a:endParaRPr>
                    </a:p>
                  </a:txBody>
                  <a:tcPr marL="6478" marR="6478" marT="6478" marB="0" anchor="b"/>
                </a:tc>
                <a:tc>
                  <a:txBody>
                    <a:bodyPr/>
                    <a:lstStyle/>
                    <a:p>
                      <a:pPr algn="ctr" fontAlgn="b">
                        <a:buNone/>
                      </a:pPr>
                      <a:r>
                        <a:rPr lang="en-US" sz="900" u="none" strike="noStrike" dirty="0">
                          <a:effectLst/>
                        </a:rPr>
                        <a:t> </a:t>
                      </a:r>
                      <a:endParaRPr lang="en-US" sz="900" b="0" i="0" u="none" strike="noStrike" dirty="0">
                        <a:solidFill>
                          <a:srgbClr val="000000"/>
                        </a:solidFill>
                        <a:effectLst/>
                        <a:latin typeface="Aptos Narrow" panose="020B0004020202020204" pitchFamily="34" charset="0"/>
                      </a:endParaRPr>
                    </a:p>
                  </a:txBody>
                  <a:tcPr marL="6478" marR="6478" marT="6478" marB="0" anchor="b"/>
                </a:tc>
                <a:tc>
                  <a:txBody>
                    <a:bodyPr/>
                    <a:lstStyle/>
                    <a:p>
                      <a:pPr algn="ctr" fontAlgn="ctr">
                        <a:buNone/>
                      </a:pPr>
                      <a:r>
                        <a:rPr lang="en-US" sz="900" u="none" strike="noStrike">
                          <a:effectLst/>
                        </a:rPr>
                        <a:t>July 2033 - June 2036</a:t>
                      </a:r>
                      <a:endParaRPr lang="en-US" sz="900" b="0" i="0" u="none" strike="noStrike">
                        <a:solidFill>
                          <a:srgbClr val="131E29"/>
                        </a:solidFill>
                        <a:effectLst/>
                        <a:latin typeface="Open Sans" panose="020B0606030504020204" pitchFamily="34" charset="0"/>
                      </a:endParaRPr>
                    </a:p>
                  </a:txBody>
                  <a:tcPr marL="6478" marR="6478" marT="6478" marB="0" anchor="ctr"/>
                </a:tc>
                <a:tc>
                  <a:txBody>
                    <a:bodyPr/>
                    <a:lstStyle/>
                    <a:p>
                      <a:pPr algn="r" fontAlgn="ctr">
                        <a:buNone/>
                      </a:pPr>
                      <a:r>
                        <a:rPr lang="en-US" sz="900" u="none" strike="noStrike" dirty="0">
                          <a:effectLst/>
                        </a:rPr>
                        <a:t>$40,000,000</a:t>
                      </a:r>
                      <a:endParaRPr lang="en-US" sz="900" b="0" i="0" u="none" strike="noStrike" dirty="0">
                        <a:solidFill>
                          <a:srgbClr val="131E29"/>
                        </a:solidFill>
                        <a:effectLst/>
                        <a:latin typeface="Open Sans" panose="020B0606030504020204" pitchFamily="34" charset="0"/>
                      </a:endParaRPr>
                    </a:p>
                  </a:txBody>
                  <a:tcPr marL="6478" marR="6478" marT="6478" marB="0" anchor="ctr"/>
                </a:tc>
                <a:extLst>
                  <a:ext uri="{0D108BD9-81ED-4DB2-BD59-A6C34878D82A}">
                    <a16:rowId xmlns:a16="http://schemas.microsoft.com/office/drawing/2014/main" val="1501162369"/>
                  </a:ext>
                </a:extLst>
              </a:tr>
              <a:tr h="323909">
                <a:tc>
                  <a:txBody>
                    <a:bodyPr/>
                    <a:lstStyle/>
                    <a:p>
                      <a:pPr algn="ctr" fontAlgn="ctr">
                        <a:buNone/>
                      </a:pPr>
                      <a:r>
                        <a:rPr lang="en-US" sz="900" u="none" strike="noStrike">
                          <a:effectLst/>
                        </a:rPr>
                        <a:t>8</a:t>
                      </a:r>
                      <a:endParaRPr lang="en-US" sz="900" b="0" i="0" u="none" strike="noStrike">
                        <a:solidFill>
                          <a:srgbClr val="131E29"/>
                        </a:solidFill>
                        <a:effectLst/>
                        <a:latin typeface="Open Sans" panose="020B0606030504020204" pitchFamily="34" charset="0"/>
                      </a:endParaRPr>
                    </a:p>
                  </a:txBody>
                  <a:tcPr marL="6478" marR="6478" marT="6478" marB="0" anchor="ctr"/>
                </a:tc>
                <a:tc>
                  <a:txBody>
                    <a:bodyPr/>
                    <a:lstStyle/>
                    <a:p>
                      <a:pPr algn="ctr" fontAlgn="b">
                        <a:buNone/>
                      </a:pPr>
                      <a:r>
                        <a:rPr lang="en-US" sz="900" u="none" strike="noStrike">
                          <a:effectLst/>
                        </a:rPr>
                        <a:t> </a:t>
                      </a:r>
                      <a:endParaRPr lang="en-US" sz="900" b="0" i="0" u="none" strike="noStrike">
                        <a:solidFill>
                          <a:srgbClr val="000000"/>
                        </a:solidFill>
                        <a:effectLst/>
                        <a:latin typeface="Aptos Narrow" panose="020B0004020202020204" pitchFamily="34" charset="0"/>
                      </a:endParaRPr>
                    </a:p>
                  </a:txBody>
                  <a:tcPr marL="6478" marR="6478" marT="6478" marB="0" anchor="b"/>
                </a:tc>
                <a:tc>
                  <a:txBody>
                    <a:bodyPr/>
                    <a:lstStyle/>
                    <a:p>
                      <a:pPr algn="ctr" fontAlgn="b">
                        <a:buNone/>
                      </a:pPr>
                      <a:r>
                        <a:rPr lang="en-US" sz="900" u="none" strike="noStrike" dirty="0">
                          <a:effectLst/>
                        </a:rPr>
                        <a:t> </a:t>
                      </a:r>
                      <a:endParaRPr lang="en-US" sz="900" b="0" i="0" u="none" strike="noStrike" dirty="0">
                        <a:solidFill>
                          <a:srgbClr val="000000"/>
                        </a:solidFill>
                        <a:effectLst/>
                        <a:latin typeface="Aptos Narrow" panose="020B0004020202020204" pitchFamily="34" charset="0"/>
                      </a:endParaRPr>
                    </a:p>
                  </a:txBody>
                  <a:tcPr marL="6478" marR="6478" marT="6478" marB="0" anchor="b"/>
                </a:tc>
                <a:tc>
                  <a:txBody>
                    <a:bodyPr/>
                    <a:lstStyle/>
                    <a:p>
                      <a:pPr algn="ctr" fontAlgn="ctr">
                        <a:buNone/>
                      </a:pPr>
                      <a:r>
                        <a:rPr lang="en-US" sz="900" u="none" strike="noStrike" dirty="0">
                          <a:effectLst/>
                        </a:rPr>
                        <a:t>Jan 2035 - Dec 2037</a:t>
                      </a:r>
                      <a:endParaRPr lang="en-US" sz="900" b="0" i="0" u="none" strike="noStrike" dirty="0">
                        <a:solidFill>
                          <a:srgbClr val="131E29"/>
                        </a:solidFill>
                        <a:effectLst/>
                        <a:latin typeface="Open Sans" panose="020B0606030504020204" pitchFamily="34" charset="0"/>
                      </a:endParaRPr>
                    </a:p>
                  </a:txBody>
                  <a:tcPr marL="6478" marR="6478" marT="6478" marB="0" anchor="ctr"/>
                </a:tc>
                <a:tc>
                  <a:txBody>
                    <a:bodyPr/>
                    <a:lstStyle/>
                    <a:p>
                      <a:pPr algn="r" fontAlgn="ctr">
                        <a:buNone/>
                      </a:pPr>
                      <a:r>
                        <a:rPr lang="en-US" sz="900" u="none" strike="noStrike" dirty="0">
                          <a:effectLst/>
                        </a:rPr>
                        <a:t>$35,000,000</a:t>
                      </a:r>
                      <a:endParaRPr lang="en-US" sz="900" b="0" i="0" u="none" strike="noStrike" dirty="0">
                        <a:solidFill>
                          <a:srgbClr val="131E29"/>
                        </a:solidFill>
                        <a:effectLst/>
                        <a:latin typeface="Open Sans" panose="020B0606030504020204" pitchFamily="34" charset="0"/>
                      </a:endParaRPr>
                    </a:p>
                  </a:txBody>
                  <a:tcPr marL="6478" marR="6478" marT="6478" marB="0" anchor="ctr"/>
                </a:tc>
                <a:extLst>
                  <a:ext uri="{0D108BD9-81ED-4DB2-BD59-A6C34878D82A}">
                    <a16:rowId xmlns:a16="http://schemas.microsoft.com/office/drawing/2014/main" val="2112070245"/>
                  </a:ext>
                </a:extLst>
              </a:tr>
              <a:tr h="323909">
                <a:tc>
                  <a:txBody>
                    <a:bodyPr/>
                    <a:lstStyle/>
                    <a:p>
                      <a:pPr algn="ctr" fontAlgn="ctr">
                        <a:buNone/>
                      </a:pPr>
                      <a:r>
                        <a:rPr lang="en-US" sz="900" u="none" strike="noStrike">
                          <a:effectLst/>
                        </a:rPr>
                        <a:t>9</a:t>
                      </a:r>
                      <a:endParaRPr lang="en-US" sz="900" b="0" i="0" u="none" strike="noStrike">
                        <a:solidFill>
                          <a:srgbClr val="131E29"/>
                        </a:solidFill>
                        <a:effectLst/>
                        <a:latin typeface="Open Sans" panose="020B0606030504020204" pitchFamily="34" charset="0"/>
                      </a:endParaRPr>
                    </a:p>
                  </a:txBody>
                  <a:tcPr marL="6478" marR="6478" marT="6478" marB="0" anchor="ctr"/>
                </a:tc>
                <a:tc>
                  <a:txBody>
                    <a:bodyPr/>
                    <a:lstStyle/>
                    <a:p>
                      <a:pPr algn="ctr" fontAlgn="b">
                        <a:buNone/>
                      </a:pPr>
                      <a:r>
                        <a:rPr lang="en-US" sz="900" u="none" strike="noStrike">
                          <a:effectLst/>
                        </a:rPr>
                        <a:t> </a:t>
                      </a:r>
                      <a:endParaRPr lang="en-US" sz="900" b="0" i="0" u="none" strike="noStrike">
                        <a:solidFill>
                          <a:srgbClr val="000000"/>
                        </a:solidFill>
                        <a:effectLst/>
                        <a:latin typeface="Aptos Narrow" panose="020B0004020202020204" pitchFamily="34" charset="0"/>
                      </a:endParaRPr>
                    </a:p>
                  </a:txBody>
                  <a:tcPr marL="6478" marR="6478" marT="6478" marB="0" anchor="b"/>
                </a:tc>
                <a:tc>
                  <a:txBody>
                    <a:bodyPr/>
                    <a:lstStyle/>
                    <a:p>
                      <a:pPr algn="ctr" fontAlgn="b">
                        <a:buNone/>
                      </a:pPr>
                      <a:r>
                        <a:rPr lang="en-US" sz="900" u="none" strike="noStrike" dirty="0">
                          <a:effectLst/>
                        </a:rPr>
                        <a:t> </a:t>
                      </a:r>
                      <a:endParaRPr lang="en-US" sz="900" b="0" i="0" u="none" strike="noStrike" dirty="0">
                        <a:solidFill>
                          <a:srgbClr val="000000"/>
                        </a:solidFill>
                        <a:effectLst/>
                        <a:latin typeface="Aptos Narrow" panose="020B0004020202020204" pitchFamily="34" charset="0"/>
                      </a:endParaRPr>
                    </a:p>
                  </a:txBody>
                  <a:tcPr marL="6478" marR="6478" marT="6478" marB="0" anchor="b"/>
                </a:tc>
                <a:tc>
                  <a:txBody>
                    <a:bodyPr/>
                    <a:lstStyle/>
                    <a:p>
                      <a:pPr algn="ctr" fontAlgn="ctr">
                        <a:buNone/>
                      </a:pPr>
                      <a:r>
                        <a:rPr lang="en-US" sz="900" u="none" strike="noStrike" dirty="0">
                          <a:effectLst/>
                        </a:rPr>
                        <a:t>July 2036 - June 2039</a:t>
                      </a:r>
                      <a:endParaRPr lang="en-US" sz="900" b="0" i="0" u="none" strike="noStrike" dirty="0">
                        <a:solidFill>
                          <a:srgbClr val="131E29"/>
                        </a:solidFill>
                        <a:effectLst/>
                        <a:latin typeface="Open Sans" panose="020B0606030504020204" pitchFamily="34" charset="0"/>
                      </a:endParaRPr>
                    </a:p>
                  </a:txBody>
                  <a:tcPr marL="6478" marR="6478" marT="6478" marB="0" anchor="ctr"/>
                </a:tc>
                <a:tc>
                  <a:txBody>
                    <a:bodyPr/>
                    <a:lstStyle/>
                    <a:p>
                      <a:pPr algn="r" fontAlgn="ctr">
                        <a:buNone/>
                      </a:pPr>
                      <a:r>
                        <a:rPr lang="en-US" sz="900" u="none" strike="noStrike" dirty="0">
                          <a:effectLst/>
                        </a:rPr>
                        <a:t>$30,000,000</a:t>
                      </a:r>
                      <a:endParaRPr lang="en-US" sz="900" b="0" i="0" u="none" strike="noStrike" dirty="0">
                        <a:solidFill>
                          <a:srgbClr val="131E29"/>
                        </a:solidFill>
                        <a:effectLst/>
                        <a:latin typeface="Open Sans" panose="020B0606030504020204" pitchFamily="34" charset="0"/>
                      </a:endParaRPr>
                    </a:p>
                  </a:txBody>
                  <a:tcPr marL="6478" marR="6478" marT="6478" marB="0" anchor="ctr"/>
                </a:tc>
                <a:extLst>
                  <a:ext uri="{0D108BD9-81ED-4DB2-BD59-A6C34878D82A}">
                    <a16:rowId xmlns:a16="http://schemas.microsoft.com/office/drawing/2014/main" val="3821693456"/>
                  </a:ext>
                </a:extLst>
              </a:tr>
              <a:tr h="323909">
                <a:tc>
                  <a:txBody>
                    <a:bodyPr/>
                    <a:lstStyle/>
                    <a:p>
                      <a:pPr algn="ctr" fontAlgn="ctr">
                        <a:buNone/>
                      </a:pPr>
                      <a:r>
                        <a:rPr lang="en-US" sz="900" u="none" strike="noStrike">
                          <a:effectLst/>
                        </a:rPr>
                        <a:t>10</a:t>
                      </a:r>
                      <a:endParaRPr lang="en-US" sz="900" b="0" i="0" u="none" strike="noStrike">
                        <a:solidFill>
                          <a:srgbClr val="131E29"/>
                        </a:solidFill>
                        <a:effectLst/>
                        <a:latin typeface="Open Sans" panose="020B0606030504020204" pitchFamily="34" charset="0"/>
                      </a:endParaRPr>
                    </a:p>
                  </a:txBody>
                  <a:tcPr marL="6478" marR="6478" marT="6478" marB="0" anchor="ctr"/>
                </a:tc>
                <a:tc>
                  <a:txBody>
                    <a:bodyPr/>
                    <a:lstStyle/>
                    <a:p>
                      <a:pPr algn="ctr" fontAlgn="b">
                        <a:buNone/>
                      </a:pPr>
                      <a:r>
                        <a:rPr lang="en-US" sz="900" u="none" strike="noStrike">
                          <a:effectLst/>
                        </a:rPr>
                        <a:t> </a:t>
                      </a:r>
                      <a:endParaRPr lang="en-US" sz="900" b="0" i="0" u="none" strike="noStrike">
                        <a:solidFill>
                          <a:srgbClr val="000000"/>
                        </a:solidFill>
                        <a:effectLst/>
                        <a:latin typeface="Aptos Narrow" panose="020B0004020202020204" pitchFamily="34" charset="0"/>
                      </a:endParaRPr>
                    </a:p>
                  </a:txBody>
                  <a:tcPr marL="6478" marR="6478" marT="6478" marB="0" anchor="b"/>
                </a:tc>
                <a:tc>
                  <a:txBody>
                    <a:bodyPr/>
                    <a:lstStyle/>
                    <a:p>
                      <a:pPr algn="ctr" fontAlgn="b">
                        <a:buNone/>
                      </a:pPr>
                      <a:r>
                        <a:rPr lang="en-US" sz="900" u="none" strike="noStrike" dirty="0">
                          <a:effectLst/>
                        </a:rPr>
                        <a:t> </a:t>
                      </a:r>
                      <a:endParaRPr lang="en-US" sz="900" b="0" i="0" u="none" strike="noStrike" dirty="0">
                        <a:solidFill>
                          <a:srgbClr val="000000"/>
                        </a:solidFill>
                        <a:effectLst/>
                        <a:latin typeface="Aptos Narrow" panose="020B0004020202020204" pitchFamily="34" charset="0"/>
                      </a:endParaRPr>
                    </a:p>
                  </a:txBody>
                  <a:tcPr marL="6478" marR="6478" marT="6478" marB="0" anchor="b"/>
                </a:tc>
                <a:tc>
                  <a:txBody>
                    <a:bodyPr/>
                    <a:lstStyle/>
                    <a:p>
                      <a:pPr algn="ctr" fontAlgn="ctr">
                        <a:buNone/>
                      </a:pPr>
                      <a:r>
                        <a:rPr lang="en-US" sz="900" u="none" strike="noStrike" dirty="0">
                          <a:effectLst/>
                        </a:rPr>
                        <a:t>Jan 2038 - Dec 2040</a:t>
                      </a:r>
                      <a:endParaRPr lang="en-US" sz="900" b="0" i="0" u="none" strike="noStrike" dirty="0">
                        <a:solidFill>
                          <a:srgbClr val="131E29"/>
                        </a:solidFill>
                        <a:effectLst/>
                        <a:latin typeface="Open Sans" panose="020B0606030504020204" pitchFamily="34" charset="0"/>
                      </a:endParaRPr>
                    </a:p>
                  </a:txBody>
                  <a:tcPr marL="6478" marR="6478" marT="6478" marB="0" anchor="ctr"/>
                </a:tc>
                <a:tc>
                  <a:txBody>
                    <a:bodyPr/>
                    <a:lstStyle/>
                    <a:p>
                      <a:pPr algn="r" fontAlgn="ctr">
                        <a:buNone/>
                      </a:pPr>
                      <a:r>
                        <a:rPr lang="en-US" sz="900" u="none" strike="noStrike" dirty="0">
                          <a:effectLst/>
                        </a:rPr>
                        <a:t>$21,000,000</a:t>
                      </a:r>
                      <a:endParaRPr lang="en-US" sz="900" b="0" i="0" u="none" strike="noStrike" dirty="0">
                        <a:solidFill>
                          <a:srgbClr val="131E29"/>
                        </a:solidFill>
                        <a:effectLst/>
                        <a:latin typeface="Open Sans" panose="020B0606030504020204" pitchFamily="34" charset="0"/>
                      </a:endParaRPr>
                    </a:p>
                  </a:txBody>
                  <a:tcPr marL="6478" marR="6478" marT="6478" marB="0" anchor="ctr"/>
                </a:tc>
                <a:extLst>
                  <a:ext uri="{0D108BD9-81ED-4DB2-BD59-A6C34878D82A}">
                    <a16:rowId xmlns:a16="http://schemas.microsoft.com/office/drawing/2014/main" val="1154878823"/>
                  </a:ext>
                </a:extLst>
              </a:tr>
              <a:tr h="323909">
                <a:tc>
                  <a:txBody>
                    <a:bodyPr/>
                    <a:lstStyle/>
                    <a:p>
                      <a:pPr algn="ctr" fontAlgn="ctr">
                        <a:buNone/>
                      </a:pPr>
                      <a:r>
                        <a:rPr lang="en-US" sz="900" u="none" strike="noStrike">
                          <a:effectLst/>
                        </a:rPr>
                        <a:t>11</a:t>
                      </a:r>
                      <a:endParaRPr lang="en-US" sz="900" b="0" i="0" u="none" strike="noStrike">
                        <a:solidFill>
                          <a:srgbClr val="131E29"/>
                        </a:solidFill>
                        <a:effectLst/>
                        <a:latin typeface="Open Sans" panose="020B0606030504020204" pitchFamily="34" charset="0"/>
                      </a:endParaRPr>
                    </a:p>
                  </a:txBody>
                  <a:tcPr marL="6478" marR="6478" marT="6478" marB="0" anchor="ctr"/>
                </a:tc>
                <a:tc>
                  <a:txBody>
                    <a:bodyPr/>
                    <a:lstStyle/>
                    <a:p>
                      <a:pPr algn="ctr" fontAlgn="b">
                        <a:buNone/>
                      </a:pPr>
                      <a:r>
                        <a:rPr lang="en-US" sz="900" u="none" strike="noStrike">
                          <a:effectLst/>
                        </a:rPr>
                        <a:t> </a:t>
                      </a:r>
                      <a:endParaRPr lang="en-US" sz="900" b="0" i="0" u="none" strike="noStrike">
                        <a:solidFill>
                          <a:srgbClr val="000000"/>
                        </a:solidFill>
                        <a:effectLst/>
                        <a:latin typeface="Aptos Narrow" panose="020B0004020202020204" pitchFamily="34" charset="0"/>
                      </a:endParaRPr>
                    </a:p>
                  </a:txBody>
                  <a:tcPr marL="6478" marR="6478" marT="6478" marB="0" anchor="b"/>
                </a:tc>
                <a:tc>
                  <a:txBody>
                    <a:bodyPr/>
                    <a:lstStyle/>
                    <a:p>
                      <a:pPr algn="ctr" fontAlgn="b">
                        <a:buNone/>
                      </a:pPr>
                      <a:r>
                        <a:rPr lang="en-US" sz="900" u="none" strike="noStrike" dirty="0">
                          <a:effectLst/>
                        </a:rPr>
                        <a:t> </a:t>
                      </a:r>
                      <a:endParaRPr lang="en-US" sz="900" b="0" i="0" u="none" strike="noStrike" dirty="0">
                        <a:solidFill>
                          <a:srgbClr val="000000"/>
                        </a:solidFill>
                        <a:effectLst/>
                        <a:latin typeface="Aptos Narrow" panose="020B0004020202020204" pitchFamily="34" charset="0"/>
                      </a:endParaRPr>
                    </a:p>
                  </a:txBody>
                  <a:tcPr marL="6478" marR="6478" marT="6478" marB="0" anchor="b"/>
                </a:tc>
                <a:tc>
                  <a:txBody>
                    <a:bodyPr/>
                    <a:lstStyle/>
                    <a:p>
                      <a:pPr algn="ctr" fontAlgn="ctr">
                        <a:buNone/>
                      </a:pPr>
                      <a:r>
                        <a:rPr lang="en-US" sz="900" u="none" strike="noStrike" dirty="0">
                          <a:effectLst/>
                        </a:rPr>
                        <a:t>July 2039 - June 2041</a:t>
                      </a:r>
                      <a:endParaRPr lang="en-US" sz="900" b="0" i="0" u="none" strike="noStrike" dirty="0">
                        <a:solidFill>
                          <a:srgbClr val="131E29"/>
                        </a:solidFill>
                        <a:effectLst/>
                        <a:latin typeface="Open Sans" panose="020B0606030504020204" pitchFamily="34" charset="0"/>
                      </a:endParaRPr>
                    </a:p>
                  </a:txBody>
                  <a:tcPr marL="6478" marR="6478" marT="6478" marB="0" anchor="ctr"/>
                </a:tc>
                <a:tc>
                  <a:txBody>
                    <a:bodyPr/>
                    <a:lstStyle/>
                    <a:p>
                      <a:pPr algn="r" fontAlgn="ctr">
                        <a:buNone/>
                      </a:pPr>
                      <a:r>
                        <a:rPr lang="en-US" sz="900" u="none" strike="noStrike" dirty="0">
                          <a:effectLst/>
                        </a:rPr>
                        <a:t>$24,000,000</a:t>
                      </a:r>
                      <a:endParaRPr lang="en-US" sz="900" b="0" i="0" u="none" strike="noStrike" dirty="0">
                        <a:solidFill>
                          <a:srgbClr val="131E29"/>
                        </a:solidFill>
                        <a:effectLst/>
                        <a:latin typeface="Open Sans" panose="020B0606030504020204" pitchFamily="34" charset="0"/>
                      </a:endParaRPr>
                    </a:p>
                  </a:txBody>
                  <a:tcPr marL="6478" marR="6478" marT="6478" marB="0" anchor="ctr"/>
                </a:tc>
                <a:extLst>
                  <a:ext uri="{0D108BD9-81ED-4DB2-BD59-A6C34878D82A}">
                    <a16:rowId xmlns:a16="http://schemas.microsoft.com/office/drawing/2014/main" val="2634433936"/>
                  </a:ext>
                </a:extLst>
              </a:tr>
              <a:tr h="323909">
                <a:tc>
                  <a:txBody>
                    <a:bodyPr/>
                    <a:lstStyle/>
                    <a:p>
                      <a:pPr algn="ctr" fontAlgn="ctr">
                        <a:buNone/>
                      </a:pPr>
                      <a:r>
                        <a:rPr lang="en-US" sz="900" u="none" strike="noStrike">
                          <a:effectLst/>
                        </a:rPr>
                        <a:t>12</a:t>
                      </a:r>
                      <a:endParaRPr lang="en-US" sz="900" b="0" i="0" u="none" strike="noStrike">
                        <a:solidFill>
                          <a:srgbClr val="131E29"/>
                        </a:solidFill>
                        <a:effectLst/>
                        <a:latin typeface="Open Sans" panose="020B0606030504020204" pitchFamily="34" charset="0"/>
                      </a:endParaRPr>
                    </a:p>
                  </a:txBody>
                  <a:tcPr marL="6478" marR="6478" marT="6478" marB="0" anchor="ctr"/>
                </a:tc>
                <a:tc>
                  <a:txBody>
                    <a:bodyPr/>
                    <a:lstStyle/>
                    <a:p>
                      <a:pPr algn="ctr" fontAlgn="b">
                        <a:buNone/>
                      </a:pPr>
                      <a:r>
                        <a:rPr lang="en-US" sz="900" u="none" strike="noStrike">
                          <a:effectLst/>
                        </a:rPr>
                        <a:t> </a:t>
                      </a:r>
                      <a:endParaRPr lang="en-US" sz="900" b="0" i="0" u="none" strike="noStrike">
                        <a:solidFill>
                          <a:srgbClr val="000000"/>
                        </a:solidFill>
                        <a:effectLst/>
                        <a:latin typeface="Aptos Narrow" panose="020B0004020202020204" pitchFamily="34" charset="0"/>
                      </a:endParaRPr>
                    </a:p>
                  </a:txBody>
                  <a:tcPr marL="6478" marR="6478" marT="6478" marB="0" anchor="b"/>
                </a:tc>
                <a:tc>
                  <a:txBody>
                    <a:bodyPr/>
                    <a:lstStyle/>
                    <a:p>
                      <a:pPr algn="ctr" fontAlgn="b">
                        <a:buNone/>
                      </a:pPr>
                      <a:r>
                        <a:rPr lang="en-US" sz="900" u="none" strike="noStrike" dirty="0">
                          <a:effectLst/>
                        </a:rPr>
                        <a:t> </a:t>
                      </a:r>
                      <a:endParaRPr lang="en-US" sz="900" b="0" i="0" u="none" strike="noStrike" dirty="0">
                        <a:solidFill>
                          <a:srgbClr val="000000"/>
                        </a:solidFill>
                        <a:effectLst/>
                        <a:latin typeface="Aptos Narrow" panose="020B0004020202020204" pitchFamily="34" charset="0"/>
                      </a:endParaRPr>
                    </a:p>
                  </a:txBody>
                  <a:tcPr marL="6478" marR="6478" marT="6478" marB="0" anchor="b"/>
                </a:tc>
                <a:tc>
                  <a:txBody>
                    <a:bodyPr/>
                    <a:lstStyle/>
                    <a:p>
                      <a:pPr algn="ctr" fontAlgn="ctr">
                        <a:buNone/>
                      </a:pPr>
                      <a:r>
                        <a:rPr lang="en-US" sz="900" u="none" strike="noStrike" dirty="0">
                          <a:effectLst/>
                        </a:rPr>
                        <a:t>Jan 2041 - June 2042</a:t>
                      </a:r>
                      <a:endParaRPr lang="en-US" sz="900" b="0" i="0" u="none" strike="noStrike" dirty="0">
                        <a:solidFill>
                          <a:srgbClr val="131E29"/>
                        </a:solidFill>
                        <a:effectLst/>
                        <a:latin typeface="Open Sans" panose="020B0606030504020204" pitchFamily="34" charset="0"/>
                      </a:endParaRPr>
                    </a:p>
                  </a:txBody>
                  <a:tcPr marL="6478" marR="6478" marT="6478" marB="0" anchor="ctr"/>
                </a:tc>
                <a:tc>
                  <a:txBody>
                    <a:bodyPr/>
                    <a:lstStyle/>
                    <a:p>
                      <a:pPr algn="r" fontAlgn="ctr">
                        <a:buNone/>
                      </a:pPr>
                      <a:r>
                        <a:rPr lang="en-US" sz="900" u="none" strike="noStrike" dirty="0">
                          <a:effectLst/>
                        </a:rPr>
                        <a:t>$4,136,840</a:t>
                      </a:r>
                      <a:endParaRPr lang="en-US" sz="900" b="0" i="0" u="none" strike="noStrike" dirty="0">
                        <a:solidFill>
                          <a:srgbClr val="131E29"/>
                        </a:solidFill>
                        <a:effectLst/>
                        <a:latin typeface="Open Sans" panose="020B0606030504020204" pitchFamily="34" charset="0"/>
                      </a:endParaRPr>
                    </a:p>
                  </a:txBody>
                  <a:tcPr marL="6478" marR="6478" marT="6478" marB="0" anchor="ctr"/>
                </a:tc>
                <a:extLst>
                  <a:ext uri="{0D108BD9-81ED-4DB2-BD59-A6C34878D82A}">
                    <a16:rowId xmlns:a16="http://schemas.microsoft.com/office/drawing/2014/main" val="887921310"/>
                  </a:ext>
                </a:extLst>
              </a:tr>
            </a:tbl>
          </a:graphicData>
        </a:graphic>
      </p:graphicFrame>
    </p:spTree>
    <p:extLst>
      <p:ext uri="{BB962C8B-B14F-4D97-AF65-F5344CB8AC3E}">
        <p14:creationId xmlns:p14="http://schemas.microsoft.com/office/powerpoint/2010/main" val="35985861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06606-9155-BDE6-393A-51924A480B1D}"/>
              </a:ext>
            </a:extLst>
          </p:cNvPr>
          <p:cNvSpPr>
            <a:spLocks noGrp="1"/>
          </p:cNvSpPr>
          <p:nvPr>
            <p:ph type="title"/>
          </p:nvPr>
        </p:nvSpPr>
        <p:spPr/>
        <p:txBody>
          <a:bodyPr/>
          <a:lstStyle/>
          <a:p>
            <a:r>
              <a:rPr lang="en-US" dirty="0"/>
              <a:t>Proposed Future Community Grants Cycles</a:t>
            </a:r>
          </a:p>
        </p:txBody>
      </p:sp>
      <p:sp>
        <p:nvSpPr>
          <p:cNvPr id="3" name="Content Placeholder 2">
            <a:extLst>
              <a:ext uri="{FF2B5EF4-FFF2-40B4-BE49-F238E27FC236}">
                <a16:creationId xmlns:a16="http://schemas.microsoft.com/office/drawing/2014/main" id="{4BE5EFA7-768C-E1E7-E27E-823DACB534A8}"/>
              </a:ext>
            </a:extLst>
          </p:cNvPr>
          <p:cNvSpPr>
            <a:spLocks noGrp="1"/>
          </p:cNvSpPr>
          <p:nvPr>
            <p:ph idx="1"/>
          </p:nvPr>
        </p:nvSpPr>
        <p:spPr/>
        <p:txBody>
          <a:bodyPr/>
          <a:lstStyle/>
          <a:p>
            <a:r>
              <a:rPr lang="en-US" dirty="0"/>
              <a:t>The OAC Office is requesting approval for </a:t>
            </a:r>
            <a:r>
              <a:rPr lang="en-US" b="1" dirty="0"/>
              <a:t>at least one (1) </a:t>
            </a:r>
            <a:r>
              <a:rPr lang="en-US" dirty="0"/>
              <a:t>future Community Grants Cycle</a:t>
            </a:r>
          </a:p>
          <a:p>
            <a:endParaRPr lang="en-US" dirty="0"/>
          </a:p>
          <a:p>
            <a:r>
              <a:rPr lang="en-US" dirty="0"/>
              <a:t>This allows for planning &amp; preparation – staff resources, SmartSimple, Announcement of Funding, etc.</a:t>
            </a:r>
          </a:p>
        </p:txBody>
      </p:sp>
    </p:spTree>
    <p:extLst>
      <p:ext uri="{BB962C8B-B14F-4D97-AF65-F5344CB8AC3E}">
        <p14:creationId xmlns:p14="http://schemas.microsoft.com/office/powerpoint/2010/main" val="187155162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E6EDC5-CFAB-BCF1-D59F-7EB2FA8519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B0716B-6F14-D441-775A-EF3D49CFFB3F}"/>
              </a:ext>
            </a:extLst>
          </p:cNvPr>
          <p:cNvSpPr>
            <a:spLocks noGrp="1"/>
          </p:cNvSpPr>
          <p:nvPr>
            <p:ph type="title"/>
          </p:nvPr>
        </p:nvSpPr>
        <p:spPr/>
        <p:txBody>
          <a:bodyPr/>
          <a:lstStyle/>
          <a:p>
            <a:r>
              <a:rPr lang="en-US" sz="2800" dirty="0"/>
              <a:t>Discussion and Decision Points</a:t>
            </a:r>
          </a:p>
        </p:txBody>
      </p:sp>
      <p:sp>
        <p:nvSpPr>
          <p:cNvPr id="3" name="Content Placeholder 2">
            <a:extLst>
              <a:ext uri="{FF2B5EF4-FFF2-40B4-BE49-F238E27FC236}">
                <a16:creationId xmlns:a16="http://schemas.microsoft.com/office/drawing/2014/main" id="{2B65D708-9B89-D24A-9976-1C552A719406}"/>
              </a:ext>
            </a:extLst>
          </p:cNvPr>
          <p:cNvSpPr>
            <a:spLocks noGrp="1"/>
          </p:cNvSpPr>
          <p:nvPr>
            <p:ph idx="1"/>
          </p:nvPr>
        </p:nvSpPr>
        <p:spPr/>
        <p:txBody>
          <a:bodyPr>
            <a:normAutofit/>
          </a:bodyPr>
          <a:lstStyle/>
          <a:p>
            <a:pPr marL="0" indent="0">
              <a:buNone/>
            </a:pPr>
            <a:r>
              <a:rPr lang="en-US" dirty="0"/>
              <a:t>Will the OAC consider a motion approving at least one (1) future Community Grants Cycle?</a:t>
            </a:r>
          </a:p>
          <a:p>
            <a:pPr marL="0" indent="0">
              <a:buNone/>
            </a:pPr>
            <a:endParaRPr lang="en-US" dirty="0"/>
          </a:p>
          <a:p>
            <a:pPr marL="0" lvl="0" indent="0">
              <a:buNone/>
            </a:pPr>
            <a:endParaRPr lang="en-US" dirty="0"/>
          </a:p>
          <a:p>
            <a:pPr marL="0" lvl="0" indent="0">
              <a:buNone/>
            </a:pPr>
            <a:endParaRPr lang="en-US" dirty="0"/>
          </a:p>
          <a:p>
            <a:pPr marL="0" lvl="0" indent="0">
              <a:buNone/>
            </a:pPr>
            <a:endParaRPr lang="en-US" dirty="0"/>
          </a:p>
        </p:txBody>
      </p:sp>
      <p:sp>
        <p:nvSpPr>
          <p:cNvPr id="4" name="TextBox 3">
            <a:extLst>
              <a:ext uri="{FF2B5EF4-FFF2-40B4-BE49-F238E27FC236}">
                <a16:creationId xmlns:a16="http://schemas.microsoft.com/office/drawing/2014/main" id="{98A34706-1A8B-40DF-AEF1-64490DCC143E}"/>
              </a:ext>
            </a:extLst>
          </p:cNvPr>
          <p:cNvSpPr txBox="1"/>
          <p:nvPr/>
        </p:nvSpPr>
        <p:spPr>
          <a:xfrm>
            <a:off x="2895600" y="3181350"/>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217779515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EB0A4-EC6F-082E-65E8-75A1C0559CBE}"/>
              </a:ext>
            </a:extLst>
          </p:cNvPr>
          <p:cNvSpPr>
            <a:spLocks noGrp="1"/>
          </p:cNvSpPr>
          <p:nvPr>
            <p:ph type="ctrTitle"/>
          </p:nvPr>
        </p:nvSpPr>
        <p:spPr/>
        <p:txBody>
          <a:bodyPr/>
          <a:lstStyle/>
          <a:p>
            <a:r>
              <a:rPr lang="en-US"/>
              <a:t>OAC Dashboards</a:t>
            </a:r>
          </a:p>
        </p:txBody>
      </p:sp>
    </p:spTree>
    <p:extLst>
      <p:ext uri="{BB962C8B-B14F-4D97-AF65-F5344CB8AC3E}">
        <p14:creationId xmlns:p14="http://schemas.microsoft.com/office/powerpoint/2010/main" val="383555415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F16B8-1CB5-7BD7-CBC7-8F51C60862CF}"/>
              </a:ext>
            </a:extLst>
          </p:cNvPr>
          <p:cNvSpPr>
            <a:spLocks noGrp="1"/>
          </p:cNvSpPr>
          <p:nvPr>
            <p:ph type="title"/>
          </p:nvPr>
        </p:nvSpPr>
        <p:spPr/>
        <p:txBody>
          <a:bodyPr/>
          <a:lstStyle/>
          <a:p>
            <a:r>
              <a:rPr lang="en-US" dirty="0"/>
              <a:t>OAC Dashboards – </a:t>
            </a:r>
            <a:r>
              <a:rPr lang="en-US" sz="2800" dirty="0"/>
              <a:t>new recurring agenda item</a:t>
            </a:r>
            <a:endParaRPr lang="en-US" dirty="0"/>
          </a:p>
        </p:txBody>
      </p:sp>
      <p:sp>
        <p:nvSpPr>
          <p:cNvPr id="3" name="Content Placeholder 2">
            <a:extLst>
              <a:ext uri="{FF2B5EF4-FFF2-40B4-BE49-F238E27FC236}">
                <a16:creationId xmlns:a16="http://schemas.microsoft.com/office/drawing/2014/main" id="{8A9E5910-986A-0DCF-D8E5-48D101D7D766}"/>
              </a:ext>
            </a:extLst>
          </p:cNvPr>
          <p:cNvSpPr>
            <a:spLocks noGrp="1"/>
          </p:cNvSpPr>
          <p:nvPr>
            <p:ph idx="1"/>
          </p:nvPr>
        </p:nvSpPr>
        <p:spPr/>
        <p:txBody>
          <a:bodyPr/>
          <a:lstStyle/>
          <a:p>
            <a:r>
              <a:rPr lang="en-US" dirty="0"/>
              <a:t>New! </a:t>
            </a:r>
          </a:p>
          <a:p>
            <a:endParaRPr lang="en-US" dirty="0"/>
          </a:p>
          <a:p>
            <a:r>
              <a:rPr lang="en-US" dirty="0"/>
              <a:t>Displaying the Community Grants &amp; County Funding dashboard is a recurring item</a:t>
            </a:r>
          </a:p>
          <a:p>
            <a:endParaRPr lang="en-US" dirty="0"/>
          </a:p>
          <a:p>
            <a:r>
              <a:rPr lang="en-US" dirty="0"/>
              <a:t>The OAC Office plans to publish the County Funding Dashboard within the month </a:t>
            </a:r>
          </a:p>
        </p:txBody>
      </p:sp>
    </p:spTree>
    <p:extLst>
      <p:ext uri="{BB962C8B-B14F-4D97-AF65-F5344CB8AC3E}">
        <p14:creationId xmlns:p14="http://schemas.microsoft.com/office/powerpoint/2010/main" val="94424143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1ADA8-63E0-CFFF-9A28-AB86FAF68E5F}"/>
              </a:ext>
            </a:extLst>
          </p:cNvPr>
          <p:cNvSpPr>
            <a:spLocks noGrp="1"/>
          </p:cNvSpPr>
          <p:nvPr>
            <p:ph type="title"/>
          </p:nvPr>
        </p:nvSpPr>
        <p:spPr/>
        <p:txBody>
          <a:bodyPr/>
          <a:lstStyle/>
          <a:p>
            <a:r>
              <a:rPr lang="en-US" dirty="0"/>
              <a:t>Community Grants Dashboard</a:t>
            </a:r>
          </a:p>
        </p:txBody>
      </p:sp>
      <p:pic>
        <p:nvPicPr>
          <p:cNvPr id="5" name="Content Placeholder 4">
            <a:extLst>
              <a:ext uri="{FF2B5EF4-FFF2-40B4-BE49-F238E27FC236}">
                <a16:creationId xmlns:a16="http://schemas.microsoft.com/office/drawing/2014/main" id="{C3137B09-0967-0F94-03F9-A3480976B0FA}"/>
              </a:ext>
            </a:extLst>
          </p:cNvPr>
          <p:cNvPicPr>
            <a:picLocks noGrp="1" noChangeAspect="1"/>
          </p:cNvPicPr>
          <p:nvPr>
            <p:ph idx="1"/>
          </p:nvPr>
        </p:nvPicPr>
        <p:blipFill>
          <a:blip r:embed="rId2"/>
          <a:stretch>
            <a:fillRect/>
          </a:stretch>
        </p:blipFill>
        <p:spPr>
          <a:xfrm>
            <a:off x="152400" y="914826"/>
            <a:ext cx="8839200" cy="405679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2453656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7D0EF-9073-2799-CC2B-2DBE34A5C959}"/>
              </a:ext>
            </a:extLst>
          </p:cNvPr>
          <p:cNvSpPr>
            <a:spLocks noGrp="1"/>
          </p:cNvSpPr>
          <p:nvPr>
            <p:ph type="title"/>
          </p:nvPr>
        </p:nvSpPr>
        <p:spPr/>
        <p:txBody>
          <a:bodyPr/>
          <a:lstStyle/>
          <a:p>
            <a:r>
              <a:rPr lang="en-US" dirty="0"/>
              <a:t>County Funding Dashboard</a:t>
            </a:r>
          </a:p>
        </p:txBody>
      </p:sp>
      <p:pic>
        <p:nvPicPr>
          <p:cNvPr id="5" name="Content Placeholder 4">
            <a:extLst>
              <a:ext uri="{FF2B5EF4-FFF2-40B4-BE49-F238E27FC236}">
                <a16:creationId xmlns:a16="http://schemas.microsoft.com/office/drawing/2014/main" id="{DD74B132-A69E-5509-3408-1B57154E1EF7}"/>
              </a:ext>
            </a:extLst>
          </p:cNvPr>
          <p:cNvPicPr>
            <a:picLocks noGrp="1" noChangeAspect="1"/>
          </p:cNvPicPr>
          <p:nvPr>
            <p:ph idx="1"/>
          </p:nvPr>
        </p:nvPicPr>
        <p:blipFill>
          <a:blip r:embed="rId2"/>
          <a:stretch>
            <a:fillRect/>
          </a:stretch>
        </p:blipFill>
        <p:spPr>
          <a:xfrm>
            <a:off x="152400" y="948091"/>
            <a:ext cx="8839200" cy="399026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7221657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CFD6F-9D5D-2723-31BB-B077F9BD06C2}"/>
              </a:ext>
            </a:extLst>
          </p:cNvPr>
          <p:cNvSpPr>
            <a:spLocks noGrp="1"/>
          </p:cNvSpPr>
          <p:nvPr>
            <p:ph type="title"/>
          </p:nvPr>
        </p:nvSpPr>
        <p:spPr/>
        <p:txBody>
          <a:bodyPr/>
          <a:lstStyle/>
          <a:p>
            <a:r>
              <a:rPr lang="en-US" dirty="0"/>
              <a:t>County Funding Dashboard</a:t>
            </a:r>
          </a:p>
        </p:txBody>
      </p:sp>
      <p:pic>
        <p:nvPicPr>
          <p:cNvPr id="5" name="Picture 4">
            <a:extLst>
              <a:ext uri="{FF2B5EF4-FFF2-40B4-BE49-F238E27FC236}">
                <a16:creationId xmlns:a16="http://schemas.microsoft.com/office/drawing/2014/main" id="{659893DB-3EE5-E858-6925-D3C020544299}"/>
              </a:ext>
            </a:extLst>
          </p:cNvPr>
          <p:cNvPicPr>
            <a:picLocks noChangeAspect="1"/>
          </p:cNvPicPr>
          <p:nvPr/>
        </p:nvPicPr>
        <p:blipFill>
          <a:blip r:embed="rId2"/>
          <a:stretch>
            <a:fillRect/>
          </a:stretch>
        </p:blipFill>
        <p:spPr>
          <a:xfrm>
            <a:off x="6531" y="895350"/>
            <a:ext cx="9063446" cy="391913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5133233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243573-D3DD-3C8A-2998-56599AF5F54D}"/>
              </a:ext>
            </a:extLst>
          </p:cNvPr>
          <p:cNvSpPr>
            <a:spLocks noGrp="1"/>
          </p:cNvSpPr>
          <p:nvPr>
            <p:ph type="ctrTitle"/>
          </p:nvPr>
        </p:nvSpPr>
        <p:spPr/>
        <p:txBody>
          <a:bodyPr/>
          <a:lstStyle/>
          <a:p>
            <a:r>
              <a:rPr lang="en-US" dirty="0"/>
              <a:t>SAS Contract Renewal</a:t>
            </a:r>
          </a:p>
        </p:txBody>
      </p:sp>
    </p:spTree>
    <p:extLst>
      <p:ext uri="{BB962C8B-B14F-4D97-AF65-F5344CB8AC3E}">
        <p14:creationId xmlns:p14="http://schemas.microsoft.com/office/powerpoint/2010/main" val="15119220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DEF75-4F0E-70A1-2437-01018BB64F18}"/>
              </a:ext>
            </a:extLst>
          </p:cNvPr>
          <p:cNvSpPr>
            <a:spLocks noGrp="1"/>
          </p:cNvSpPr>
          <p:nvPr>
            <p:ph type="title"/>
          </p:nvPr>
        </p:nvSpPr>
        <p:spPr/>
        <p:txBody>
          <a:bodyPr/>
          <a:lstStyle/>
          <a:p>
            <a:r>
              <a:rPr lang="en-US" dirty="0"/>
              <a:t>SAS Paid Invoices</a:t>
            </a:r>
          </a:p>
        </p:txBody>
      </p:sp>
      <p:graphicFrame>
        <p:nvGraphicFramePr>
          <p:cNvPr id="4" name="Content Placeholder 3">
            <a:extLst>
              <a:ext uri="{FF2B5EF4-FFF2-40B4-BE49-F238E27FC236}">
                <a16:creationId xmlns:a16="http://schemas.microsoft.com/office/drawing/2014/main" id="{65572EC5-727D-D807-B569-0B2CD075F348}"/>
              </a:ext>
            </a:extLst>
          </p:cNvPr>
          <p:cNvGraphicFramePr>
            <a:graphicFrameLocks noGrp="1"/>
          </p:cNvGraphicFramePr>
          <p:nvPr>
            <p:ph idx="1"/>
            <p:extLst>
              <p:ext uri="{D42A27DB-BD31-4B8C-83A1-F6EECF244321}">
                <p14:modId xmlns:p14="http://schemas.microsoft.com/office/powerpoint/2010/main" val="1993195815"/>
              </p:ext>
            </p:extLst>
          </p:nvPr>
        </p:nvGraphicFramePr>
        <p:xfrm>
          <a:off x="2019300" y="1319213"/>
          <a:ext cx="5295900" cy="2667000"/>
        </p:xfrm>
        <a:graphic>
          <a:graphicData uri="http://schemas.openxmlformats.org/drawingml/2006/table">
            <a:tbl>
              <a:tblPr firstRow="1" firstCol="1" bandRow="1">
                <a:tableStyleId>{BDBED569-4797-4DF1-A0F4-6AAB3CD982D8}</a:tableStyleId>
              </a:tblPr>
              <a:tblGrid>
                <a:gridCol w="795436">
                  <a:extLst>
                    <a:ext uri="{9D8B030D-6E8A-4147-A177-3AD203B41FA5}">
                      <a16:colId xmlns:a16="http://schemas.microsoft.com/office/drawing/2014/main" val="378259823"/>
                    </a:ext>
                  </a:extLst>
                </a:gridCol>
                <a:gridCol w="1314904">
                  <a:extLst>
                    <a:ext uri="{9D8B030D-6E8A-4147-A177-3AD203B41FA5}">
                      <a16:colId xmlns:a16="http://schemas.microsoft.com/office/drawing/2014/main" val="1856436707"/>
                    </a:ext>
                  </a:extLst>
                </a:gridCol>
                <a:gridCol w="1461005">
                  <a:extLst>
                    <a:ext uri="{9D8B030D-6E8A-4147-A177-3AD203B41FA5}">
                      <a16:colId xmlns:a16="http://schemas.microsoft.com/office/drawing/2014/main" val="3036264351"/>
                    </a:ext>
                  </a:extLst>
                </a:gridCol>
                <a:gridCol w="1724555">
                  <a:extLst>
                    <a:ext uri="{9D8B030D-6E8A-4147-A177-3AD203B41FA5}">
                      <a16:colId xmlns:a16="http://schemas.microsoft.com/office/drawing/2014/main" val="2570824771"/>
                    </a:ext>
                  </a:extLst>
                </a:gridCol>
              </a:tblGrid>
              <a:tr h="328808">
                <a:tc>
                  <a:txBody>
                    <a:bodyPr/>
                    <a:lstStyle/>
                    <a:p>
                      <a:pPr marL="0" marR="0">
                        <a:buNone/>
                      </a:pPr>
                      <a:r>
                        <a:rPr lang="en-US" sz="1200" dirty="0">
                          <a:effectLst/>
                        </a:rPr>
                        <a:t> </a:t>
                      </a:r>
                      <a:endParaRPr lang="en-US" sz="1200" dirty="0">
                        <a:effectLst/>
                        <a:latin typeface="Aptos" panose="020B0004020202020204" pitchFamily="34" charset="0"/>
                        <a:ea typeface="Aptos" panose="020B0004020202020204" pitchFamily="34" charset="0"/>
                        <a:cs typeface="Aptos" panose="020B0004020202020204" pitchFamily="34" charset="0"/>
                      </a:endParaRPr>
                    </a:p>
                  </a:txBody>
                  <a:tcPr marL="68580" marR="68580" marT="0" marB="0" anchor="b">
                    <a:solidFill>
                      <a:schemeClr val="tx2">
                        <a:lumMod val="20000"/>
                        <a:lumOff val="80000"/>
                      </a:schemeClr>
                    </a:solidFill>
                  </a:tcPr>
                </a:tc>
                <a:tc>
                  <a:txBody>
                    <a:bodyPr/>
                    <a:lstStyle/>
                    <a:p>
                      <a:pPr marL="0" marR="0" algn="ctr">
                        <a:buNone/>
                      </a:pPr>
                      <a:r>
                        <a:rPr lang="en-US" sz="1400" dirty="0">
                          <a:effectLst/>
                        </a:rPr>
                        <a:t>Monthly</a:t>
                      </a:r>
                      <a:endParaRPr lang="en-US" sz="1400" dirty="0">
                        <a:effectLst/>
                        <a:latin typeface="Aptos" panose="020B0004020202020204" pitchFamily="34" charset="0"/>
                        <a:ea typeface="Aptos" panose="020B0004020202020204" pitchFamily="34" charset="0"/>
                        <a:cs typeface="Aptos" panose="020B0004020202020204" pitchFamily="34" charset="0"/>
                      </a:endParaRPr>
                    </a:p>
                  </a:txBody>
                  <a:tcPr marL="68580" marR="68580" marT="0" marB="0" anchor="b">
                    <a:solidFill>
                      <a:schemeClr val="tx2">
                        <a:lumMod val="20000"/>
                        <a:lumOff val="80000"/>
                      </a:schemeClr>
                    </a:solidFill>
                  </a:tcPr>
                </a:tc>
                <a:tc>
                  <a:txBody>
                    <a:bodyPr/>
                    <a:lstStyle/>
                    <a:p>
                      <a:pPr marL="0" marR="0" algn="ctr">
                        <a:buNone/>
                      </a:pPr>
                      <a:r>
                        <a:rPr lang="en-US" sz="1400" dirty="0">
                          <a:effectLst/>
                        </a:rPr>
                        <a:t>License</a:t>
                      </a:r>
                      <a:endParaRPr lang="en-US" sz="1400" dirty="0">
                        <a:effectLst/>
                        <a:latin typeface="Aptos" panose="020B0004020202020204" pitchFamily="34" charset="0"/>
                        <a:ea typeface="Aptos" panose="020B0004020202020204" pitchFamily="34" charset="0"/>
                        <a:cs typeface="Aptos" panose="020B0004020202020204" pitchFamily="34" charset="0"/>
                      </a:endParaRPr>
                    </a:p>
                  </a:txBody>
                  <a:tcPr marL="68580" marR="68580" marT="0" marB="0" anchor="b">
                    <a:solidFill>
                      <a:schemeClr val="tx2">
                        <a:lumMod val="20000"/>
                        <a:lumOff val="80000"/>
                      </a:schemeClr>
                    </a:solidFill>
                  </a:tcPr>
                </a:tc>
                <a:tc>
                  <a:txBody>
                    <a:bodyPr/>
                    <a:lstStyle/>
                    <a:p>
                      <a:pPr marL="0" marR="0" algn="ctr">
                        <a:buNone/>
                      </a:pPr>
                      <a:r>
                        <a:rPr lang="en-US" sz="1400" dirty="0">
                          <a:effectLst/>
                        </a:rPr>
                        <a:t>Total</a:t>
                      </a:r>
                      <a:endParaRPr lang="en-US" sz="1400" dirty="0">
                        <a:effectLst/>
                        <a:latin typeface="Aptos" panose="020B0004020202020204" pitchFamily="34" charset="0"/>
                        <a:ea typeface="Aptos" panose="020B0004020202020204" pitchFamily="34" charset="0"/>
                        <a:cs typeface="Aptos" panose="020B0004020202020204" pitchFamily="34" charset="0"/>
                      </a:endParaRPr>
                    </a:p>
                  </a:txBody>
                  <a:tcPr marL="68580" marR="68580" marT="0" marB="0" anchor="b">
                    <a:solidFill>
                      <a:schemeClr val="tx2">
                        <a:lumMod val="20000"/>
                        <a:lumOff val="80000"/>
                      </a:schemeClr>
                    </a:solidFill>
                  </a:tcPr>
                </a:tc>
                <a:extLst>
                  <a:ext uri="{0D108BD9-81ED-4DB2-BD59-A6C34878D82A}">
                    <a16:rowId xmlns:a16="http://schemas.microsoft.com/office/drawing/2014/main" val="1834907213"/>
                  </a:ext>
                </a:extLst>
              </a:tr>
              <a:tr h="584548">
                <a:tc>
                  <a:txBody>
                    <a:bodyPr/>
                    <a:lstStyle/>
                    <a:p>
                      <a:pPr marL="0" marR="0" algn="r">
                        <a:buNone/>
                      </a:pPr>
                      <a:r>
                        <a:rPr lang="en-US" sz="1200">
                          <a:effectLst/>
                        </a:rPr>
                        <a:t>2024</a:t>
                      </a:r>
                      <a:endParaRPr lang="en-US" sz="1200">
                        <a:effectLst/>
                        <a:latin typeface="Aptos" panose="020B0004020202020204" pitchFamily="34" charset="0"/>
                        <a:ea typeface="Aptos" panose="020B0004020202020204" pitchFamily="34" charset="0"/>
                        <a:cs typeface="Aptos" panose="020B0004020202020204" pitchFamily="34" charset="0"/>
                      </a:endParaRPr>
                    </a:p>
                  </a:txBody>
                  <a:tcPr marL="68580" marR="68580" marT="0" marB="0" anchor="b"/>
                </a:tc>
                <a:tc>
                  <a:txBody>
                    <a:bodyPr/>
                    <a:lstStyle/>
                    <a:p>
                      <a:pPr marL="0" marR="0">
                        <a:buNone/>
                      </a:pPr>
                      <a:r>
                        <a:rPr lang="en-US" sz="1200" dirty="0">
                          <a:effectLst/>
                        </a:rPr>
                        <a:t>$ 325,554.25 </a:t>
                      </a:r>
                      <a:endParaRPr lang="en-US" sz="1200" dirty="0">
                        <a:effectLst/>
                        <a:latin typeface="Aptos" panose="020B0004020202020204" pitchFamily="34" charset="0"/>
                        <a:ea typeface="Aptos" panose="020B0004020202020204" pitchFamily="34" charset="0"/>
                        <a:cs typeface="Aptos" panose="020B0004020202020204" pitchFamily="34" charset="0"/>
                      </a:endParaRPr>
                    </a:p>
                  </a:txBody>
                  <a:tcPr marL="68580" marR="68580" marT="0" marB="0" anchor="b"/>
                </a:tc>
                <a:tc>
                  <a:txBody>
                    <a:bodyPr/>
                    <a:lstStyle/>
                    <a:p>
                      <a:pPr marL="0" marR="0">
                        <a:buNone/>
                      </a:pPr>
                      <a:r>
                        <a:rPr lang="en-US" sz="1200">
                          <a:effectLst/>
                        </a:rPr>
                        <a:t> $    983,000.00 </a:t>
                      </a:r>
                      <a:endParaRPr lang="en-US" sz="1200">
                        <a:effectLst/>
                        <a:latin typeface="Aptos" panose="020B0004020202020204" pitchFamily="34" charset="0"/>
                        <a:ea typeface="Aptos" panose="020B0004020202020204" pitchFamily="34" charset="0"/>
                        <a:cs typeface="Aptos" panose="020B0004020202020204" pitchFamily="34" charset="0"/>
                      </a:endParaRPr>
                    </a:p>
                  </a:txBody>
                  <a:tcPr marL="68580" marR="68580" marT="0" marB="0" anchor="b"/>
                </a:tc>
                <a:tc>
                  <a:txBody>
                    <a:bodyPr/>
                    <a:lstStyle/>
                    <a:p>
                      <a:pPr marL="0" marR="0">
                        <a:buNone/>
                      </a:pPr>
                      <a:r>
                        <a:rPr lang="en-US" sz="1200" b="1" dirty="0">
                          <a:effectLst/>
                        </a:rPr>
                        <a:t> $ 1,308,554.25 </a:t>
                      </a:r>
                      <a:endParaRPr lang="en-US" sz="1200" b="1" dirty="0">
                        <a:effectLst/>
                        <a:latin typeface="Aptos" panose="020B0004020202020204" pitchFamily="34" charset="0"/>
                        <a:ea typeface="Aptos" panose="020B0004020202020204" pitchFamily="34" charset="0"/>
                        <a:cs typeface="Aptos" panose="020B0004020202020204" pitchFamily="34" charset="0"/>
                      </a:endParaRPr>
                    </a:p>
                  </a:txBody>
                  <a:tcPr marL="68580" marR="68580" marT="0" marB="0" anchor="b"/>
                </a:tc>
                <a:extLst>
                  <a:ext uri="{0D108BD9-81ED-4DB2-BD59-A6C34878D82A}">
                    <a16:rowId xmlns:a16="http://schemas.microsoft.com/office/drawing/2014/main" val="3041696744"/>
                  </a:ext>
                </a:extLst>
              </a:tr>
              <a:tr h="584548">
                <a:tc>
                  <a:txBody>
                    <a:bodyPr/>
                    <a:lstStyle/>
                    <a:p>
                      <a:pPr marL="0" marR="0" algn="r">
                        <a:buNone/>
                      </a:pPr>
                      <a:r>
                        <a:rPr lang="en-US" sz="1200">
                          <a:effectLst/>
                        </a:rPr>
                        <a:t>2025</a:t>
                      </a:r>
                      <a:endParaRPr lang="en-US" sz="1200">
                        <a:effectLst/>
                        <a:latin typeface="Aptos" panose="020B0004020202020204" pitchFamily="34" charset="0"/>
                        <a:ea typeface="Aptos" panose="020B0004020202020204" pitchFamily="34" charset="0"/>
                        <a:cs typeface="Aptos" panose="020B0004020202020204" pitchFamily="34" charset="0"/>
                      </a:endParaRPr>
                    </a:p>
                  </a:txBody>
                  <a:tcPr marL="68580" marR="68580" marT="0" marB="0" anchor="b"/>
                </a:tc>
                <a:tc>
                  <a:txBody>
                    <a:bodyPr/>
                    <a:lstStyle/>
                    <a:p>
                      <a:pPr marL="0" marR="0">
                        <a:buNone/>
                      </a:pPr>
                      <a:r>
                        <a:rPr lang="en-US" sz="1200">
                          <a:effectLst/>
                        </a:rPr>
                        <a:t>$ 108,657.16 </a:t>
                      </a:r>
                      <a:endParaRPr lang="en-US" sz="1200">
                        <a:effectLst/>
                        <a:latin typeface="Aptos" panose="020B0004020202020204" pitchFamily="34" charset="0"/>
                        <a:ea typeface="Aptos" panose="020B0004020202020204" pitchFamily="34" charset="0"/>
                        <a:cs typeface="Aptos" panose="020B0004020202020204" pitchFamily="34" charset="0"/>
                      </a:endParaRPr>
                    </a:p>
                  </a:txBody>
                  <a:tcPr marL="68580" marR="68580" marT="0" marB="0" anchor="b"/>
                </a:tc>
                <a:tc>
                  <a:txBody>
                    <a:bodyPr/>
                    <a:lstStyle/>
                    <a:p>
                      <a:pPr marL="0" marR="0">
                        <a:buNone/>
                      </a:pPr>
                      <a:r>
                        <a:rPr lang="en-US" sz="1200">
                          <a:effectLst/>
                        </a:rPr>
                        <a:t> $    446,050.00 </a:t>
                      </a:r>
                      <a:endParaRPr lang="en-US" sz="1200">
                        <a:effectLst/>
                        <a:latin typeface="Aptos" panose="020B0004020202020204" pitchFamily="34" charset="0"/>
                        <a:ea typeface="Aptos" panose="020B0004020202020204" pitchFamily="34" charset="0"/>
                        <a:cs typeface="Aptos" panose="020B0004020202020204" pitchFamily="34" charset="0"/>
                      </a:endParaRPr>
                    </a:p>
                  </a:txBody>
                  <a:tcPr marL="68580" marR="68580" marT="0" marB="0" anchor="b"/>
                </a:tc>
                <a:tc>
                  <a:txBody>
                    <a:bodyPr/>
                    <a:lstStyle/>
                    <a:p>
                      <a:pPr marL="0" marR="0">
                        <a:buNone/>
                      </a:pPr>
                      <a:r>
                        <a:rPr lang="en-US" sz="1200" b="1" dirty="0">
                          <a:effectLst/>
                        </a:rPr>
                        <a:t> $    554,707.16 </a:t>
                      </a:r>
                      <a:endParaRPr lang="en-US" sz="1200" b="1" dirty="0">
                        <a:effectLst/>
                        <a:latin typeface="Aptos" panose="020B0004020202020204" pitchFamily="34" charset="0"/>
                        <a:ea typeface="Aptos" panose="020B0004020202020204" pitchFamily="34" charset="0"/>
                        <a:cs typeface="Aptos" panose="020B0004020202020204" pitchFamily="34" charset="0"/>
                      </a:endParaRPr>
                    </a:p>
                  </a:txBody>
                  <a:tcPr marL="68580" marR="68580" marT="0" marB="0" anchor="b"/>
                </a:tc>
                <a:extLst>
                  <a:ext uri="{0D108BD9-81ED-4DB2-BD59-A6C34878D82A}">
                    <a16:rowId xmlns:a16="http://schemas.microsoft.com/office/drawing/2014/main" val="1492814719"/>
                  </a:ext>
                </a:extLst>
              </a:tr>
              <a:tr h="584548">
                <a:tc>
                  <a:txBody>
                    <a:bodyPr/>
                    <a:lstStyle/>
                    <a:p>
                      <a:pPr marL="0" marR="0" algn="r">
                        <a:buNone/>
                      </a:pPr>
                      <a:r>
                        <a:rPr lang="en-US" sz="1200">
                          <a:effectLst/>
                        </a:rPr>
                        <a:t>2026</a:t>
                      </a:r>
                      <a:endParaRPr lang="en-US" sz="1200">
                        <a:effectLst/>
                        <a:latin typeface="Aptos" panose="020B0004020202020204" pitchFamily="34" charset="0"/>
                        <a:ea typeface="Aptos" panose="020B0004020202020204" pitchFamily="34" charset="0"/>
                        <a:cs typeface="Aptos" panose="020B0004020202020204" pitchFamily="34" charset="0"/>
                      </a:endParaRPr>
                    </a:p>
                  </a:txBody>
                  <a:tcPr marL="68580" marR="68580" marT="0" marB="0" anchor="b"/>
                </a:tc>
                <a:tc>
                  <a:txBody>
                    <a:bodyPr/>
                    <a:lstStyle/>
                    <a:p>
                      <a:pPr marL="0" marR="0">
                        <a:buNone/>
                      </a:pPr>
                      <a:r>
                        <a:rPr lang="en-US" sz="1200">
                          <a:effectLst/>
                        </a:rPr>
                        <a:t>$   63,917.00 </a:t>
                      </a:r>
                      <a:endParaRPr lang="en-US" sz="1200">
                        <a:effectLst/>
                        <a:latin typeface="Aptos" panose="020B0004020202020204" pitchFamily="34" charset="0"/>
                        <a:ea typeface="Aptos" panose="020B0004020202020204" pitchFamily="34" charset="0"/>
                        <a:cs typeface="Aptos" panose="020B0004020202020204" pitchFamily="34" charset="0"/>
                      </a:endParaRPr>
                    </a:p>
                  </a:txBody>
                  <a:tcPr marL="68580" marR="68580" marT="0" marB="0" anchor="b"/>
                </a:tc>
                <a:tc>
                  <a:txBody>
                    <a:bodyPr/>
                    <a:lstStyle/>
                    <a:p>
                      <a:pPr marL="0" marR="0">
                        <a:buNone/>
                      </a:pPr>
                      <a:r>
                        <a:rPr lang="en-US" sz="1200">
                          <a:effectLst/>
                        </a:rPr>
                        <a:t> $    272,273.50 </a:t>
                      </a:r>
                      <a:endParaRPr lang="en-US" sz="1200">
                        <a:effectLst/>
                        <a:latin typeface="Aptos" panose="020B0004020202020204" pitchFamily="34" charset="0"/>
                        <a:ea typeface="Aptos" panose="020B0004020202020204" pitchFamily="34" charset="0"/>
                        <a:cs typeface="Aptos" panose="020B0004020202020204" pitchFamily="34" charset="0"/>
                      </a:endParaRPr>
                    </a:p>
                  </a:txBody>
                  <a:tcPr marL="68580" marR="68580" marT="0" marB="0" anchor="b"/>
                </a:tc>
                <a:tc>
                  <a:txBody>
                    <a:bodyPr/>
                    <a:lstStyle/>
                    <a:p>
                      <a:pPr marL="0" marR="0">
                        <a:buNone/>
                      </a:pPr>
                      <a:r>
                        <a:rPr lang="en-US" sz="1200" b="1" dirty="0">
                          <a:effectLst/>
                        </a:rPr>
                        <a:t> $    336,190.50* </a:t>
                      </a:r>
                      <a:endParaRPr lang="en-US" sz="1200" b="1" dirty="0">
                        <a:effectLst/>
                        <a:latin typeface="Aptos" panose="020B0004020202020204" pitchFamily="34" charset="0"/>
                        <a:ea typeface="Aptos" panose="020B0004020202020204" pitchFamily="34" charset="0"/>
                        <a:cs typeface="Aptos" panose="020B0004020202020204" pitchFamily="34" charset="0"/>
                      </a:endParaRPr>
                    </a:p>
                  </a:txBody>
                  <a:tcPr marL="68580" marR="68580" marT="0" marB="0" anchor="b"/>
                </a:tc>
                <a:extLst>
                  <a:ext uri="{0D108BD9-81ED-4DB2-BD59-A6C34878D82A}">
                    <a16:rowId xmlns:a16="http://schemas.microsoft.com/office/drawing/2014/main" val="2697772372"/>
                  </a:ext>
                </a:extLst>
              </a:tr>
              <a:tr h="584548">
                <a:tc>
                  <a:txBody>
                    <a:bodyPr/>
                    <a:lstStyle/>
                    <a:p>
                      <a:pPr marL="0" marR="0">
                        <a:buNone/>
                      </a:pPr>
                      <a:r>
                        <a:rPr lang="en-US" sz="1200">
                          <a:effectLst/>
                        </a:rPr>
                        <a:t> </a:t>
                      </a:r>
                      <a:endParaRPr lang="en-US" sz="1200">
                        <a:effectLst/>
                        <a:latin typeface="Aptos" panose="020B0004020202020204" pitchFamily="34" charset="0"/>
                        <a:ea typeface="Aptos" panose="020B0004020202020204" pitchFamily="34" charset="0"/>
                        <a:cs typeface="Aptos" panose="020B0004020202020204" pitchFamily="34" charset="0"/>
                      </a:endParaRPr>
                    </a:p>
                  </a:txBody>
                  <a:tcPr marL="68580" marR="68580" marT="0" marB="0" anchor="b"/>
                </a:tc>
                <a:tc>
                  <a:txBody>
                    <a:bodyPr/>
                    <a:lstStyle/>
                    <a:p>
                      <a:pPr marL="0" marR="0">
                        <a:buNone/>
                      </a:pPr>
                      <a:r>
                        <a:rPr lang="en-US" sz="1200">
                          <a:effectLst/>
                        </a:rPr>
                        <a:t>$ 498,128.41 </a:t>
                      </a:r>
                      <a:endParaRPr lang="en-US" sz="1200">
                        <a:effectLst/>
                        <a:latin typeface="Aptos" panose="020B0004020202020204" pitchFamily="34" charset="0"/>
                        <a:ea typeface="Aptos" panose="020B0004020202020204" pitchFamily="34" charset="0"/>
                        <a:cs typeface="Aptos" panose="020B0004020202020204" pitchFamily="34" charset="0"/>
                      </a:endParaRPr>
                    </a:p>
                  </a:txBody>
                  <a:tcPr marL="68580" marR="68580" marT="0" marB="0" anchor="b"/>
                </a:tc>
                <a:tc>
                  <a:txBody>
                    <a:bodyPr/>
                    <a:lstStyle/>
                    <a:p>
                      <a:pPr marL="0" marR="0">
                        <a:buNone/>
                      </a:pPr>
                      <a:r>
                        <a:rPr lang="en-US" sz="1200" dirty="0">
                          <a:effectLst/>
                        </a:rPr>
                        <a:t> $ 1,701,323.50 </a:t>
                      </a:r>
                      <a:endParaRPr lang="en-US" sz="1200" dirty="0">
                        <a:effectLst/>
                        <a:latin typeface="Aptos" panose="020B0004020202020204" pitchFamily="34" charset="0"/>
                        <a:ea typeface="Aptos" panose="020B0004020202020204" pitchFamily="34" charset="0"/>
                        <a:cs typeface="Aptos" panose="020B0004020202020204" pitchFamily="34" charset="0"/>
                      </a:endParaRPr>
                    </a:p>
                  </a:txBody>
                  <a:tcPr marL="68580" marR="68580" marT="0" marB="0" anchor="b"/>
                </a:tc>
                <a:tc>
                  <a:txBody>
                    <a:bodyPr/>
                    <a:lstStyle/>
                    <a:p>
                      <a:pPr marL="0" marR="0">
                        <a:buNone/>
                      </a:pPr>
                      <a:r>
                        <a:rPr lang="en-US" sz="1200" dirty="0">
                          <a:effectLst/>
                        </a:rPr>
                        <a:t> </a:t>
                      </a:r>
                      <a:r>
                        <a:rPr lang="en-US" sz="1600" b="1" dirty="0">
                          <a:effectLst/>
                        </a:rPr>
                        <a:t>$ 2,199,451.91 </a:t>
                      </a:r>
                      <a:endParaRPr lang="en-US" sz="1200" b="1" dirty="0">
                        <a:effectLst/>
                        <a:latin typeface="Aptos" panose="020B0004020202020204" pitchFamily="34" charset="0"/>
                        <a:ea typeface="Aptos" panose="020B0004020202020204" pitchFamily="34" charset="0"/>
                        <a:cs typeface="Aptos" panose="020B0004020202020204" pitchFamily="34" charset="0"/>
                      </a:endParaRPr>
                    </a:p>
                  </a:txBody>
                  <a:tcPr marL="68580" marR="68580" marT="0" marB="0" anchor="b"/>
                </a:tc>
                <a:extLst>
                  <a:ext uri="{0D108BD9-81ED-4DB2-BD59-A6C34878D82A}">
                    <a16:rowId xmlns:a16="http://schemas.microsoft.com/office/drawing/2014/main" val="4008745702"/>
                  </a:ext>
                </a:extLst>
              </a:tr>
            </a:tbl>
          </a:graphicData>
        </a:graphic>
      </p:graphicFrame>
      <p:sp>
        <p:nvSpPr>
          <p:cNvPr id="5" name="TextBox 4">
            <a:extLst>
              <a:ext uri="{FF2B5EF4-FFF2-40B4-BE49-F238E27FC236}">
                <a16:creationId xmlns:a16="http://schemas.microsoft.com/office/drawing/2014/main" id="{753B3D5D-109C-8D7B-D5F4-A5053EEE750D}"/>
              </a:ext>
            </a:extLst>
          </p:cNvPr>
          <p:cNvSpPr txBox="1"/>
          <p:nvPr/>
        </p:nvSpPr>
        <p:spPr>
          <a:xfrm>
            <a:off x="3771900" y="4399060"/>
            <a:ext cx="1600200" cy="307777"/>
          </a:xfrm>
          <a:prstGeom prst="rect">
            <a:avLst/>
          </a:prstGeom>
          <a:noFill/>
        </p:spPr>
        <p:txBody>
          <a:bodyPr wrap="square" rtlCol="0">
            <a:spAutoFit/>
          </a:bodyPr>
          <a:lstStyle/>
          <a:p>
            <a:r>
              <a:rPr lang="en-US" sz="1400" dirty="0"/>
              <a:t>*as of June 2026</a:t>
            </a:r>
          </a:p>
        </p:txBody>
      </p:sp>
    </p:spTree>
    <p:extLst>
      <p:ext uri="{BB962C8B-B14F-4D97-AF65-F5344CB8AC3E}">
        <p14:creationId xmlns:p14="http://schemas.microsoft.com/office/powerpoint/2010/main" val="28980784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C54D17-E4D8-5D45-0801-720662954951}"/>
              </a:ext>
            </a:extLst>
          </p:cNvPr>
          <p:cNvSpPr>
            <a:spLocks noGrp="1"/>
          </p:cNvSpPr>
          <p:nvPr>
            <p:ph type="title"/>
          </p:nvPr>
        </p:nvSpPr>
        <p:spPr/>
        <p:txBody>
          <a:bodyPr/>
          <a:lstStyle/>
          <a:p>
            <a:r>
              <a:rPr lang="en-US" dirty="0"/>
              <a:t>Request to Continue SAS Contract</a:t>
            </a:r>
          </a:p>
        </p:txBody>
      </p:sp>
      <p:sp>
        <p:nvSpPr>
          <p:cNvPr id="3" name="Content Placeholder 2">
            <a:extLst>
              <a:ext uri="{FF2B5EF4-FFF2-40B4-BE49-F238E27FC236}">
                <a16:creationId xmlns:a16="http://schemas.microsoft.com/office/drawing/2014/main" id="{D5074E04-47C3-E832-79F7-C5DF93C3141E}"/>
              </a:ext>
            </a:extLst>
          </p:cNvPr>
          <p:cNvSpPr>
            <a:spLocks noGrp="1"/>
          </p:cNvSpPr>
          <p:nvPr>
            <p:ph idx="1"/>
          </p:nvPr>
        </p:nvSpPr>
        <p:spPr/>
        <p:txBody>
          <a:bodyPr>
            <a:normAutofit fontScale="92500" lnSpcReduction="20000"/>
          </a:bodyPr>
          <a:lstStyle/>
          <a:p>
            <a:r>
              <a:rPr lang="en-US" dirty="0"/>
              <a:t>SAS is contracted to </a:t>
            </a:r>
            <a:r>
              <a:rPr lang="en-US" b="1" dirty="0"/>
              <a:t>create &amp; maintain </a:t>
            </a:r>
            <a:r>
              <a:rPr lang="en-US" dirty="0"/>
              <a:t>the Community Grants and the County Funds Dashboards</a:t>
            </a:r>
          </a:p>
          <a:p>
            <a:endParaRPr lang="en-US" dirty="0"/>
          </a:p>
          <a:p>
            <a:r>
              <a:rPr lang="en-US" dirty="0"/>
              <a:t>Dashboards </a:t>
            </a:r>
            <a:r>
              <a:rPr lang="en-US" b="1" dirty="0"/>
              <a:t>ensure transparency</a:t>
            </a:r>
            <a:r>
              <a:rPr lang="en-US" dirty="0"/>
              <a:t> for the awarding, disbursing, and spending of the Opioid Trust Funds</a:t>
            </a:r>
          </a:p>
          <a:p>
            <a:endParaRPr lang="en-US" dirty="0"/>
          </a:p>
          <a:p>
            <a:r>
              <a:rPr lang="en-US" dirty="0"/>
              <a:t>The OAC Office is requesting a </a:t>
            </a:r>
            <a:r>
              <a:rPr lang="en-US" b="1" dirty="0"/>
              <a:t>1-year</a:t>
            </a:r>
            <a:r>
              <a:rPr lang="en-US" dirty="0"/>
              <a:t> extension of the SAS contract</a:t>
            </a:r>
          </a:p>
          <a:p>
            <a:endParaRPr lang="en-US" dirty="0"/>
          </a:p>
          <a:p>
            <a:r>
              <a:rPr lang="en-US" dirty="0"/>
              <a:t>The estimated cost for the 1-year is </a:t>
            </a:r>
            <a:r>
              <a:rPr lang="en-US" sz="2800" b="1" dirty="0">
                <a:solidFill>
                  <a:schemeClr val="tx2">
                    <a:lumMod val="60000"/>
                    <a:lumOff val="40000"/>
                  </a:schemeClr>
                </a:solidFill>
              </a:rPr>
              <a:t>$441,245</a:t>
            </a:r>
          </a:p>
          <a:p>
            <a:endParaRPr lang="en-US" sz="2600" dirty="0"/>
          </a:p>
          <a:p>
            <a:r>
              <a:rPr lang="en-US" dirty="0"/>
              <a:t>The</a:t>
            </a:r>
            <a:r>
              <a:rPr lang="en-US" sz="2600" dirty="0"/>
              <a:t> OAC will only pay for hours billed by SAS</a:t>
            </a:r>
            <a:endParaRPr lang="en-US" sz="2200" dirty="0"/>
          </a:p>
        </p:txBody>
      </p:sp>
    </p:spTree>
    <p:extLst>
      <p:ext uri="{BB962C8B-B14F-4D97-AF65-F5344CB8AC3E}">
        <p14:creationId xmlns:p14="http://schemas.microsoft.com/office/powerpoint/2010/main" val="332119471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4E5DF2-237C-95A8-F197-879D8CE548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1531AF-0253-9FBD-0299-1CAE87815C34}"/>
              </a:ext>
            </a:extLst>
          </p:cNvPr>
          <p:cNvSpPr>
            <a:spLocks noGrp="1"/>
          </p:cNvSpPr>
          <p:nvPr>
            <p:ph type="title"/>
          </p:nvPr>
        </p:nvSpPr>
        <p:spPr/>
        <p:txBody>
          <a:bodyPr/>
          <a:lstStyle/>
          <a:p>
            <a:r>
              <a:rPr lang="en-US" sz="2800" dirty="0"/>
              <a:t>Discussion and Decision Points</a:t>
            </a:r>
          </a:p>
        </p:txBody>
      </p:sp>
      <p:sp>
        <p:nvSpPr>
          <p:cNvPr id="3" name="Content Placeholder 2">
            <a:extLst>
              <a:ext uri="{FF2B5EF4-FFF2-40B4-BE49-F238E27FC236}">
                <a16:creationId xmlns:a16="http://schemas.microsoft.com/office/drawing/2014/main" id="{91A30B68-9BC5-7F8E-C591-678E15B84DE3}"/>
              </a:ext>
            </a:extLst>
          </p:cNvPr>
          <p:cNvSpPr>
            <a:spLocks noGrp="1"/>
          </p:cNvSpPr>
          <p:nvPr>
            <p:ph idx="1"/>
          </p:nvPr>
        </p:nvSpPr>
        <p:spPr/>
        <p:txBody>
          <a:bodyPr>
            <a:normAutofit/>
          </a:bodyPr>
          <a:lstStyle/>
          <a:p>
            <a:pPr marL="0" indent="0">
              <a:buNone/>
            </a:pPr>
            <a:r>
              <a:rPr lang="en-US" dirty="0"/>
              <a:t>Will the OAC consider a motion authorizing the Executive Director to extend the SAS contract by 12 months (1 year)?</a:t>
            </a:r>
          </a:p>
          <a:p>
            <a:pPr marL="0" indent="0">
              <a:buNone/>
            </a:pPr>
            <a:endParaRPr lang="en-US" dirty="0"/>
          </a:p>
          <a:p>
            <a:pPr marL="0" lvl="0" indent="0">
              <a:buNone/>
            </a:pPr>
            <a:endParaRPr lang="en-US" dirty="0"/>
          </a:p>
          <a:p>
            <a:pPr marL="0" lvl="0" indent="0">
              <a:buNone/>
            </a:pPr>
            <a:endParaRPr lang="en-US" dirty="0"/>
          </a:p>
          <a:p>
            <a:pPr marL="0" lvl="0" indent="0">
              <a:buNone/>
            </a:pPr>
            <a:endParaRPr lang="en-US" dirty="0"/>
          </a:p>
        </p:txBody>
      </p:sp>
      <p:sp>
        <p:nvSpPr>
          <p:cNvPr id="4" name="TextBox 3">
            <a:extLst>
              <a:ext uri="{FF2B5EF4-FFF2-40B4-BE49-F238E27FC236}">
                <a16:creationId xmlns:a16="http://schemas.microsoft.com/office/drawing/2014/main" id="{6BBA0FC3-1108-A965-BF3E-BE23D8F9231A}"/>
              </a:ext>
            </a:extLst>
          </p:cNvPr>
          <p:cNvSpPr txBox="1"/>
          <p:nvPr/>
        </p:nvSpPr>
        <p:spPr>
          <a:xfrm>
            <a:off x="2895600" y="3181350"/>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240878673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4AF31-0F21-A9EE-C3BF-594E2B9CDCA3}"/>
              </a:ext>
            </a:extLst>
          </p:cNvPr>
          <p:cNvSpPr>
            <a:spLocks noGrp="1"/>
          </p:cNvSpPr>
          <p:nvPr>
            <p:ph type="ctrTitle"/>
          </p:nvPr>
        </p:nvSpPr>
        <p:spPr/>
        <p:txBody>
          <a:bodyPr/>
          <a:lstStyle/>
          <a:p>
            <a:r>
              <a:rPr lang="en-US" dirty="0"/>
              <a:t>SMART Initiative</a:t>
            </a:r>
          </a:p>
        </p:txBody>
      </p:sp>
    </p:spTree>
    <p:extLst>
      <p:ext uri="{BB962C8B-B14F-4D97-AF65-F5344CB8AC3E}">
        <p14:creationId xmlns:p14="http://schemas.microsoft.com/office/powerpoint/2010/main" val="317029992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F7CA7E-E12A-F644-B495-A2B586110407}"/>
              </a:ext>
            </a:extLst>
          </p:cNvPr>
          <p:cNvSpPr>
            <a:spLocks noGrp="1"/>
          </p:cNvSpPr>
          <p:nvPr>
            <p:ph type="ctrTitle"/>
          </p:nvPr>
        </p:nvSpPr>
        <p:spPr>
          <a:xfrm>
            <a:off x="2962907" y="523804"/>
            <a:ext cx="5799091" cy="1659928"/>
          </a:xfrm>
        </p:spPr>
        <p:txBody>
          <a:bodyPr>
            <a:normAutofit fontScale="90000"/>
          </a:bodyPr>
          <a:lstStyle/>
          <a:p>
            <a:r>
              <a:rPr lang="en-US" dirty="0">
                <a:latin typeface="Montserrat Black" pitchFamily="2" charset="77"/>
                <a:cs typeface="Gotham Black" pitchFamily="2" charset="0"/>
              </a:rPr>
              <a:t>Opioid Abatement</a:t>
            </a:r>
            <a:br>
              <a:rPr lang="en-US" dirty="0">
                <a:latin typeface="Montserrat Black" pitchFamily="2" charset="77"/>
                <a:cs typeface="Gotham Black" pitchFamily="2" charset="0"/>
              </a:rPr>
            </a:br>
            <a:r>
              <a:rPr lang="en-US" dirty="0">
                <a:latin typeface="Montserrat Black" pitchFamily="2" charset="77"/>
                <a:cs typeface="Gotham Black" pitchFamily="2" charset="0"/>
              </a:rPr>
              <a:t>Technical Assistance</a:t>
            </a:r>
            <a:br>
              <a:rPr lang="en-US" dirty="0">
                <a:latin typeface="Montserrat Black" pitchFamily="2" charset="77"/>
                <a:cs typeface="Gotham Black" pitchFamily="2" charset="0"/>
              </a:rPr>
            </a:br>
            <a:r>
              <a:rPr lang="en-US" dirty="0">
                <a:latin typeface="Montserrat Black" pitchFamily="2" charset="77"/>
                <a:cs typeface="Gotham Black" pitchFamily="2" charset="0"/>
              </a:rPr>
              <a:t>for Tennessee Counties</a:t>
            </a:r>
          </a:p>
        </p:txBody>
      </p:sp>
      <p:sp>
        <p:nvSpPr>
          <p:cNvPr id="3" name="Text Placeholder 2">
            <a:extLst>
              <a:ext uri="{FF2B5EF4-FFF2-40B4-BE49-F238E27FC236}">
                <a16:creationId xmlns:a16="http://schemas.microsoft.com/office/drawing/2014/main" id="{02239872-1C0B-F8F3-6E30-F620B7F829B0}"/>
              </a:ext>
            </a:extLst>
          </p:cNvPr>
          <p:cNvSpPr>
            <a:spLocks noGrp="1"/>
          </p:cNvSpPr>
          <p:nvPr>
            <p:ph type="body" idx="1"/>
          </p:nvPr>
        </p:nvSpPr>
        <p:spPr>
          <a:xfrm>
            <a:off x="2962907" y="2499561"/>
            <a:ext cx="3868340" cy="287916"/>
          </a:xfrm>
        </p:spPr>
        <p:txBody>
          <a:bodyPr/>
          <a:lstStyle/>
          <a:p>
            <a:r>
              <a:rPr lang="en-US" dirty="0"/>
              <a:t>Jennifer Tourville, DNP</a:t>
            </a:r>
          </a:p>
        </p:txBody>
      </p:sp>
      <p:sp>
        <p:nvSpPr>
          <p:cNvPr id="4" name="Text Placeholder 3">
            <a:extLst>
              <a:ext uri="{FF2B5EF4-FFF2-40B4-BE49-F238E27FC236}">
                <a16:creationId xmlns:a16="http://schemas.microsoft.com/office/drawing/2014/main" id="{A01F7FF3-C004-75F2-2E82-45DC3DF6ADC4}"/>
              </a:ext>
            </a:extLst>
          </p:cNvPr>
          <p:cNvSpPr>
            <a:spLocks noGrp="1"/>
          </p:cNvSpPr>
          <p:nvPr>
            <p:ph type="body" idx="2"/>
          </p:nvPr>
        </p:nvSpPr>
        <p:spPr>
          <a:xfrm>
            <a:off x="2962907" y="2850847"/>
            <a:ext cx="3868340" cy="179200"/>
          </a:xfrm>
        </p:spPr>
        <p:txBody>
          <a:bodyPr/>
          <a:lstStyle/>
          <a:p>
            <a:r>
              <a:rPr lang="en-US" dirty="0"/>
              <a:t>Executive Director</a:t>
            </a:r>
          </a:p>
        </p:txBody>
      </p:sp>
    </p:spTree>
    <p:extLst>
      <p:ext uri="{BB962C8B-B14F-4D97-AF65-F5344CB8AC3E}">
        <p14:creationId xmlns:p14="http://schemas.microsoft.com/office/powerpoint/2010/main" val="324511765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FF7152-37D6-1664-BA8A-28EEE056D1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212943-68BB-F15B-6B87-17542FD4A5D4}"/>
              </a:ext>
            </a:extLst>
          </p:cNvPr>
          <p:cNvSpPr>
            <a:spLocks noGrp="1"/>
          </p:cNvSpPr>
          <p:nvPr>
            <p:ph type="title"/>
          </p:nvPr>
        </p:nvSpPr>
        <p:spPr>
          <a:xfrm>
            <a:off x="628650" y="148317"/>
            <a:ext cx="7886700" cy="787461"/>
          </a:xfrm>
        </p:spPr>
        <p:txBody>
          <a:bodyPr/>
          <a:lstStyle/>
          <a:p>
            <a:pPr algn="ctr"/>
            <a:r>
              <a:rPr lang="en-US" dirty="0"/>
              <a:t>Our Team</a:t>
            </a:r>
          </a:p>
        </p:txBody>
      </p:sp>
      <p:grpSp>
        <p:nvGrpSpPr>
          <p:cNvPr id="5" name="Group 4">
            <a:extLst>
              <a:ext uri="{FF2B5EF4-FFF2-40B4-BE49-F238E27FC236}">
                <a16:creationId xmlns:a16="http://schemas.microsoft.com/office/drawing/2014/main" id="{2014AD4D-16F3-3DE9-DFFB-D6BD0DB61EBB}"/>
              </a:ext>
            </a:extLst>
          </p:cNvPr>
          <p:cNvGrpSpPr/>
          <p:nvPr/>
        </p:nvGrpSpPr>
        <p:grpSpPr>
          <a:xfrm>
            <a:off x="1129601" y="1009481"/>
            <a:ext cx="6610349" cy="3302745"/>
            <a:chOff x="1506134" y="1345975"/>
            <a:chExt cx="8813799" cy="4403659"/>
          </a:xfrm>
        </p:grpSpPr>
        <p:grpSp>
          <p:nvGrpSpPr>
            <p:cNvPr id="31" name="Group 30">
              <a:extLst>
                <a:ext uri="{FF2B5EF4-FFF2-40B4-BE49-F238E27FC236}">
                  <a16:creationId xmlns:a16="http://schemas.microsoft.com/office/drawing/2014/main" id="{93127595-5E24-DB8A-8999-8216E329A572}"/>
                </a:ext>
              </a:extLst>
            </p:cNvPr>
            <p:cNvGrpSpPr/>
            <p:nvPr/>
          </p:nvGrpSpPr>
          <p:grpSpPr>
            <a:xfrm>
              <a:off x="1506134" y="3661350"/>
              <a:ext cx="8813799" cy="2088284"/>
              <a:chOff x="1511450" y="3580415"/>
              <a:chExt cx="8813799" cy="2088284"/>
            </a:xfrm>
          </p:grpSpPr>
          <p:sp>
            <p:nvSpPr>
              <p:cNvPr id="9" name="Freeform 7">
                <a:extLst>
                  <a:ext uri="{FF2B5EF4-FFF2-40B4-BE49-F238E27FC236}">
                    <a16:creationId xmlns:a16="http://schemas.microsoft.com/office/drawing/2014/main" id="{2395B25E-8456-FD2C-899B-682551BA842F}"/>
                  </a:ext>
                </a:extLst>
              </p:cNvPr>
              <p:cNvSpPr>
                <a:spLocks noChangeAspect="1"/>
              </p:cNvSpPr>
              <p:nvPr/>
            </p:nvSpPr>
            <p:spPr>
              <a:xfrm>
                <a:off x="8775455" y="3589951"/>
                <a:ext cx="1549794" cy="1549794"/>
              </a:xfrm>
              <a:prstGeom prst="ellipse">
                <a:avLst/>
              </a:prstGeom>
              <a:blipFill>
                <a:blip r:embed="rId3" cstate="hqprint">
                  <a:extLst>
                    <a:ext uri="{28A0092B-C50C-407E-A947-70E740481C1C}">
                      <a14:useLocalDpi xmlns:a14="http://schemas.microsoft.com/office/drawing/2010/main"/>
                    </a:ext>
                  </a:extLst>
                </a:blip>
                <a:stretch>
                  <a:fillRect r="583"/>
                </a:stretch>
              </a:blipFill>
              <a:effectLst>
                <a:outerShdw blurRad="50800" dist="38100" dir="8100000" algn="tr" rotWithShape="0">
                  <a:prstClr val="black">
                    <a:alpha val="40000"/>
                  </a:prstClr>
                </a:outerShdw>
              </a:effectLst>
            </p:spPr>
            <p:txBody>
              <a:bodyPr/>
              <a:lstStyle/>
              <a:p>
                <a:endParaRPr lang="en-US" sz="1350" b="1" dirty="0">
                  <a:latin typeface="Montserrat" pitchFamily="2" charset="77"/>
                  <a:cs typeface="Gotham Bold" pitchFamily="2" charset="0"/>
                </a:endParaRPr>
              </a:p>
            </p:txBody>
          </p:sp>
          <p:sp>
            <p:nvSpPr>
              <p:cNvPr id="17" name="TextBox 16">
                <a:extLst>
                  <a:ext uri="{FF2B5EF4-FFF2-40B4-BE49-F238E27FC236}">
                    <a16:creationId xmlns:a16="http://schemas.microsoft.com/office/drawing/2014/main" id="{D7C616DE-0C39-1543-CEF4-8E506501FC7A}"/>
                  </a:ext>
                </a:extLst>
              </p:cNvPr>
              <p:cNvSpPr txBox="1"/>
              <p:nvPr/>
            </p:nvSpPr>
            <p:spPr>
              <a:xfrm>
                <a:off x="8837253" y="5199254"/>
                <a:ext cx="1426197" cy="461665"/>
              </a:xfrm>
              <a:prstGeom prst="rect">
                <a:avLst/>
              </a:prstGeom>
              <a:noFill/>
            </p:spPr>
            <p:txBody>
              <a:bodyPr wrap="square">
                <a:spAutoFit/>
              </a:bodyPr>
              <a:lstStyle/>
              <a:p>
                <a:pPr algn="ctr">
                  <a:buNone/>
                </a:pPr>
                <a:r>
                  <a:rPr lang="en-US" sz="900" b="1" dirty="0">
                    <a:solidFill>
                      <a:srgbClr val="015395"/>
                    </a:solidFill>
                    <a:latin typeface="Montserrat" pitchFamily="2" charset="77"/>
                    <a:cs typeface="Gotham Bold" pitchFamily="2" charset="0"/>
                    <a:hlinkClick r:id="rId4">
                      <a:extLst>
                        <a:ext uri="{A12FA001-AC4F-418D-AE19-62706E023703}">
                          <ahyp:hlinkClr xmlns:ahyp="http://schemas.microsoft.com/office/drawing/2018/hyperlinkcolor" val="tx"/>
                        </a:ext>
                      </a:extLst>
                    </a:hlinkClick>
                  </a:rPr>
                  <a:t>Ellen Oakes</a:t>
                </a:r>
                <a:endParaRPr lang="en-US" sz="900" b="1" dirty="0">
                  <a:solidFill>
                    <a:srgbClr val="015395"/>
                  </a:solidFill>
                  <a:latin typeface="Montserrat" pitchFamily="2" charset="77"/>
                  <a:cs typeface="Gotham Bold" pitchFamily="2" charset="0"/>
                </a:endParaRPr>
              </a:p>
              <a:p>
                <a:pPr algn="ctr">
                  <a:buNone/>
                </a:pPr>
                <a:r>
                  <a:rPr lang="en-US" sz="750" dirty="0">
                    <a:latin typeface="Montserrat" pitchFamily="2" charset="77"/>
                    <a:cs typeface="Gotham Book" pitchFamily="2" charset="0"/>
                  </a:rPr>
                  <a:t>Data Analyst</a:t>
                </a:r>
              </a:p>
            </p:txBody>
          </p:sp>
          <p:sp>
            <p:nvSpPr>
              <p:cNvPr id="7" name="Freeform 2">
                <a:extLst>
                  <a:ext uri="{FF2B5EF4-FFF2-40B4-BE49-F238E27FC236}">
                    <a16:creationId xmlns:a16="http://schemas.microsoft.com/office/drawing/2014/main" id="{8E812573-943C-CB5C-D12E-8A749B86C72A}"/>
                  </a:ext>
                </a:extLst>
              </p:cNvPr>
              <p:cNvSpPr>
                <a:spLocks noChangeAspect="1"/>
              </p:cNvSpPr>
              <p:nvPr/>
            </p:nvSpPr>
            <p:spPr>
              <a:xfrm>
                <a:off x="4147205" y="3580415"/>
                <a:ext cx="1550837" cy="1550837"/>
              </a:xfrm>
              <a:prstGeom prst="ellipse">
                <a:avLst/>
              </a:prstGeom>
              <a:blipFill>
                <a:blip r:embed="rId5" cstate="hqprint">
                  <a:extLst>
                    <a:ext uri="{28A0092B-C50C-407E-A947-70E740481C1C}">
                      <a14:useLocalDpi xmlns:a14="http://schemas.microsoft.com/office/drawing/2010/main"/>
                    </a:ext>
                  </a:extLst>
                </a:blip>
                <a:stretch>
                  <a:fillRect/>
                </a:stretch>
              </a:blipFill>
              <a:effectLst>
                <a:outerShdw blurRad="50800" dist="38100" dir="8100000" algn="tr" rotWithShape="0">
                  <a:prstClr val="black">
                    <a:alpha val="40000"/>
                  </a:prstClr>
                </a:outerShdw>
              </a:effectLst>
            </p:spPr>
            <p:txBody>
              <a:bodyPr/>
              <a:lstStyle/>
              <a:p>
                <a:endParaRPr lang="en-US" sz="1350" b="1" dirty="0">
                  <a:latin typeface="Montserrat" pitchFamily="2" charset="77"/>
                  <a:cs typeface="Gotham Bold" pitchFamily="2" charset="0"/>
                </a:endParaRPr>
              </a:p>
            </p:txBody>
          </p:sp>
          <p:sp>
            <p:nvSpPr>
              <p:cNvPr id="10" name="Freeform 8">
                <a:extLst>
                  <a:ext uri="{FF2B5EF4-FFF2-40B4-BE49-F238E27FC236}">
                    <a16:creationId xmlns:a16="http://schemas.microsoft.com/office/drawing/2014/main" id="{9C8A52A1-B117-577E-0561-E8479142F8B4}"/>
                  </a:ext>
                </a:extLst>
              </p:cNvPr>
              <p:cNvSpPr>
                <a:spLocks noChangeAspect="1"/>
              </p:cNvSpPr>
              <p:nvPr/>
            </p:nvSpPr>
            <p:spPr>
              <a:xfrm>
                <a:off x="1833080" y="3580415"/>
                <a:ext cx="1550837" cy="1550837"/>
              </a:xfrm>
              <a:prstGeom prst="ellipse">
                <a:avLst/>
              </a:prstGeom>
              <a:blipFill>
                <a:blip r:embed="rId6" cstate="hqprint">
                  <a:extLst>
                    <a:ext uri="{28A0092B-C50C-407E-A947-70E740481C1C}">
                      <a14:useLocalDpi xmlns:a14="http://schemas.microsoft.com/office/drawing/2010/main"/>
                    </a:ext>
                  </a:extLst>
                </a:blip>
                <a:stretch>
                  <a:fillRect t="1"/>
                </a:stretch>
              </a:blipFill>
              <a:effectLst>
                <a:outerShdw blurRad="50800" dist="38100" dir="8100000" algn="tr" rotWithShape="0">
                  <a:prstClr val="black">
                    <a:alpha val="40000"/>
                  </a:prstClr>
                </a:outerShdw>
              </a:effectLst>
            </p:spPr>
            <p:txBody>
              <a:bodyPr/>
              <a:lstStyle/>
              <a:p>
                <a:endParaRPr lang="en-US" sz="1350" b="1" dirty="0">
                  <a:latin typeface="Montserrat" pitchFamily="2" charset="77"/>
                  <a:cs typeface="Gotham Bold" pitchFamily="2" charset="0"/>
                </a:endParaRPr>
              </a:p>
            </p:txBody>
          </p:sp>
          <p:pic>
            <p:nvPicPr>
              <p:cNvPr id="12" name="Picture 11">
                <a:extLst>
                  <a:ext uri="{FF2B5EF4-FFF2-40B4-BE49-F238E27FC236}">
                    <a16:creationId xmlns:a16="http://schemas.microsoft.com/office/drawing/2014/main" id="{8E68FDC5-90B2-B777-5969-30EF8C537C5A}"/>
                  </a:ext>
                </a:extLst>
              </p:cNvPr>
              <p:cNvPicPr>
                <a:picLocks noChangeAspect="1"/>
              </p:cNvPicPr>
              <p:nvPr/>
            </p:nvPicPr>
            <p:blipFill>
              <a:blip r:embed="rId7" cstate="hqprint">
                <a:extLst>
                  <a:ext uri="{28A0092B-C50C-407E-A947-70E740481C1C}">
                    <a14:useLocalDpi xmlns:a14="http://schemas.microsoft.com/office/drawing/2010/main"/>
                  </a:ext>
                </a:extLst>
              </a:blip>
              <a:srcRect/>
              <a:stretch>
                <a:fillRect/>
              </a:stretch>
            </p:blipFill>
            <p:spPr>
              <a:xfrm>
                <a:off x="6461330" y="3588908"/>
                <a:ext cx="1550837" cy="1550837"/>
              </a:xfrm>
              <a:prstGeom prst="ellipse">
                <a:avLst/>
              </a:prstGeom>
              <a:effectLst>
                <a:outerShdw blurRad="50800" dist="38100" dir="8100000" algn="tr" rotWithShape="0">
                  <a:prstClr val="black">
                    <a:alpha val="40000"/>
                  </a:prstClr>
                </a:outerShdw>
              </a:effectLst>
            </p:spPr>
          </p:pic>
          <p:sp>
            <p:nvSpPr>
              <p:cNvPr id="15" name="TextBox 14">
                <a:extLst>
                  <a:ext uri="{FF2B5EF4-FFF2-40B4-BE49-F238E27FC236}">
                    <a16:creationId xmlns:a16="http://schemas.microsoft.com/office/drawing/2014/main" id="{C0B72DB4-DAFF-324E-60CF-DFAE0A61F929}"/>
                  </a:ext>
                </a:extLst>
              </p:cNvPr>
              <p:cNvSpPr txBox="1"/>
              <p:nvPr/>
            </p:nvSpPr>
            <p:spPr>
              <a:xfrm>
                <a:off x="1511450" y="5199254"/>
                <a:ext cx="2194096" cy="469445"/>
              </a:xfrm>
              <a:prstGeom prst="rect">
                <a:avLst/>
              </a:prstGeom>
              <a:noFill/>
            </p:spPr>
            <p:txBody>
              <a:bodyPr wrap="square">
                <a:spAutoFit/>
              </a:bodyPr>
              <a:lstStyle/>
              <a:p>
                <a:pPr algn="ctr">
                  <a:buNone/>
                </a:pPr>
                <a:r>
                  <a:rPr lang="en-US" sz="900" b="1" u="sng" dirty="0">
                    <a:solidFill>
                      <a:srgbClr val="015395"/>
                    </a:solidFill>
                    <a:latin typeface="Montserrat" pitchFamily="2" charset="77"/>
                    <a:cs typeface="Gotham Bold" pitchFamily="2" charset="0"/>
                    <a:hlinkClick r:id="rId8">
                      <a:extLst>
                        <a:ext uri="{A12FA001-AC4F-418D-AE19-62706E023703}">
                          <ahyp:hlinkClr xmlns:ahyp="http://schemas.microsoft.com/office/drawing/2018/hyperlinkcolor" val="tx"/>
                        </a:ext>
                      </a:extLst>
                    </a:hlinkClick>
                  </a:rPr>
                  <a:t>Jennifer Tourville</a:t>
                </a:r>
                <a:endParaRPr lang="en-US" sz="900" b="1" u="sng" dirty="0">
                  <a:solidFill>
                    <a:srgbClr val="015395"/>
                  </a:solidFill>
                  <a:latin typeface="Montserrat" pitchFamily="2" charset="77"/>
                  <a:cs typeface="Gotham Bold" pitchFamily="2" charset="0"/>
                </a:endParaRPr>
              </a:p>
              <a:p>
                <a:pPr algn="ctr">
                  <a:buNone/>
                </a:pPr>
                <a:r>
                  <a:rPr lang="en-US" sz="788" dirty="0">
                    <a:latin typeface="Montserrat" pitchFamily="2" charset="77"/>
                    <a:cs typeface="Gotham Book" pitchFamily="2" charset="0"/>
                  </a:rPr>
                  <a:t>Executive Director</a:t>
                </a:r>
              </a:p>
            </p:txBody>
          </p:sp>
          <p:sp>
            <p:nvSpPr>
              <p:cNvPr id="20" name="TextBox 19">
                <a:extLst>
                  <a:ext uri="{FF2B5EF4-FFF2-40B4-BE49-F238E27FC236}">
                    <a16:creationId xmlns:a16="http://schemas.microsoft.com/office/drawing/2014/main" id="{69FDC273-B24D-B53B-C24F-9C9E2FADC87D}"/>
                  </a:ext>
                </a:extLst>
              </p:cNvPr>
              <p:cNvSpPr txBox="1"/>
              <p:nvPr/>
            </p:nvSpPr>
            <p:spPr>
              <a:xfrm>
                <a:off x="4084711" y="5199254"/>
                <a:ext cx="1675821" cy="461665"/>
              </a:xfrm>
              <a:prstGeom prst="rect">
                <a:avLst/>
              </a:prstGeom>
              <a:noFill/>
            </p:spPr>
            <p:txBody>
              <a:bodyPr wrap="square">
                <a:spAutoFit/>
              </a:bodyPr>
              <a:lstStyle/>
              <a:p>
                <a:pPr algn="ctr">
                  <a:buNone/>
                </a:pPr>
                <a:r>
                  <a:rPr lang="en-US" sz="900" b="1" dirty="0">
                    <a:solidFill>
                      <a:srgbClr val="015395"/>
                    </a:solidFill>
                    <a:latin typeface="Montserrat" pitchFamily="2" charset="77"/>
                    <a:cs typeface="Gotham Bold" pitchFamily="2" charset="0"/>
                    <a:hlinkClick r:id="rId9">
                      <a:extLst>
                        <a:ext uri="{A12FA001-AC4F-418D-AE19-62706E023703}">
                          <ahyp:hlinkClr xmlns:ahyp="http://schemas.microsoft.com/office/drawing/2018/hyperlinkcolor" val="tx"/>
                        </a:ext>
                      </a:extLst>
                    </a:hlinkClick>
                  </a:rPr>
                  <a:t>Jeremy Kourvelas</a:t>
                </a:r>
                <a:endParaRPr lang="en-US" sz="900" b="1" dirty="0">
                  <a:solidFill>
                    <a:srgbClr val="015395"/>
                  </a:solidFill>
                  <a:latin typeface="Montserrat" pitchFamily="2" charset="77"/>
                  <a:cs typeface="Gotham Bold" pitchFamily="2" charset="0"/>
                </a:endParaRPr>
              </a:p>
              <a:p>
                <a:pPr algn="ctr">
                  <a:buNone/>
                </a:pPr>
                <a:r>
                  <a:rPr lang="en-US" sz="750" dirty="0">
                    <a:latin typeface="Montserrat" pitchFamily="2" charset="77"/>
                    <a:cs typeface="Gotham Book" pitchFamily="2" charset="0"/>
                  </a:rPr>
                  <a:t>Program Coordinator</a:t>
                </a:r>
              </a:p>
            </p:txBody>
          </p:sp>
          <p:sp>
            <p:nvSpPr>
              <p:cNvPr id="22" name="TextBox 21">
                <a:extLst>
                  <a:ext uri="{FF2B5EF4-FFF2-40B4-BE49-F238E27FC236}">
                    <a16:creationId xmlns:a16="http://schemas.microsoft.com/office/drawing/2014/main" id="{401CCE56-2D3D-471D-8040-5F6C7A28B736}"/>
                  </a:ext>
                </a:extLst>
              </p:cNvPr>
              <p:cNvSpPr txBox="1"/>
              <p:nvPr/>
            </p:nvSpPr>
            <p:spPr>
              <a:xfrm>
                <a:off x="6211370" y="5185023"/>
                <a:ext cx="2050755" cy="461665"/>
              </a:xfrm>
              <a:prstGeom prst="rect">
                <a:avLst/>
              </a:prstGeom>
              <a:noFill/>
            </p:spPr>
            <p:txBody>
              <a:bodyPr wrap="square">
                <a:spAutoFit/>
              </a:bodyPr>
              <a:lstStyle/>
              <a:p>
                <a:pPr algn="ctr">
                  <a:buNone/>
                </a:pPr>
                <a:r>
                  <a:rPr lang="en-US" sz="900" b="1" dirty="0">
                    <a:solidFill>
                      <a:srgbClr val="015395"/>
                    </a:solidFill>
                    <a:latin typeface="Montserrat" pitchFamily="2" charset="77"/>
                    <a:cs typeface="Gotham Bold" pitchFamily="2" charset="0"/>
                    <a:hlinkClick r:id="rId10">
                      <a:extLst>
                        <a:ext uri="{A12FA001-AC4F-418D-AE19-62706E023703}">
                          <ahyp:hlinkClr xmlns:ahyp="http://schemas.microsoft.com/office/drawing/2018/hyperlinkcolor" val="tx"/>
                        </a:ext>
                      </a:extLst>
                    </a:hlinkClick>
                  </a:rPr>
                  <a:t>Channie Cavitt</a:t>
                </a:r>
                <a:endParaRPr lang="en-US" sz="900" b="1" dirty="0">
                  <a:solidFill>
                    <a:srgbClr val="015395"/>
                  </a:solidFill>
                  <a:latin typeface="Montserrat" pitchFamily="2" charset="77"/>
                  <a:cs typeface="Gotham Bold" pitchFamily="2" charset="0"/>
                </a:endParaRPr>
              </a:p>
              <a:p>
                <a:pPr algn="ctr">
                  <a:buNone/>
                </a:pPr>
                <a:r>
                  <a:rPr lang="en-US" sz="750" dirty="0">
                    <a:latin typeface="Montserrat" pitchFamily="2" charset="77"/>
                    <a:cs typeface="Gotham Book" pitchFamily="2" charset="0"/>
                  </a:rPr>
                  <a:t>Field Services Coordinator</a:t>
                </a:r>
              </a:p>
            </p:txBody>
          </p:sp>
        </p:grpSp>
        <p:grpSp>
          <p:nvGrpSpPr>
            <p:cNvPr id="29" name="Group 28">
              <a:extLst>
                <a:ext uri="{FF2B5EF4-FFF2-40B4-BE49-F238E27FC236}">
                  <a16:creationId xmlns:a16="http://schemas.microsoft.com/office/drawing/2014/main" id="{1C6CA545-F9AE-4610-415A-A27106DDED3B}"/>
                </a:ext>
              </a:extLst>
            </p:cNvPr>
            <p:cNvGrpSpPr/>
            <p:nvPr/>
          </p:nvGrpSpPr>
          <p:grpSpPr>
            <a:xfrm>
              <a:off x="2876061" y="1345975"/>
              <a:ext cx="6439877" cy="2106108"/>
              <a:chOff x="1624272" y="3551522"/>
              <a:chExt cx="6439877" cy="2106109"/>
            </a:xfrm>
          </p:grpSpPr>
          <p:sp>
            <p:nvSpPr>
              <p:cNvPr id="8" name="Freeform 6">
                <a:extLst>
                  <a:ext uri="{FF2B5EF4-FFF2-40B4-BE49-F238E27FC236}">
                    <a16:creationId xmlns:a16="http://schemas.microsoft.com/office/drawing/2014/main" id="{DFBB1387-A617-2FB2-1BA6-7B4B1B004748}"/>
                  </a:ext>
                </a:extLst>
              </p:cNvPr>
              <p:cNvSpPr>
                <a:spLocks noChangeAspect="1"/>
              </p:cNvSpPr>
              <p:nvPr/>
            </p:nvSpPr>
            <p:spPr>
              <a:xfrm>
                <a:off x="6383491" y="3577649"/>
                <a:ext cx="1549794" cy="1549794"/>
              </a:xfrm>
              <a:prstGeom prst="ellipse">
                <a:avLst/>
              </a:prstGeom>
              <a:blipFill>
                <a:blip r:embed="rId11" cstate="hqprint">
                  <a:extLst>
                    <a:ext uri="{28A0092B-C50C-407E-A947-70E740481C1C}">
                      <a14:useLocalDpi xmlns:a14="http://schemas.microsoft.com/office/drawing/2010/main"/>
                    </a:ext>
                  </a:extLst>
                </a:blip>
                <a:stretch>
                  <a:fillRect/>
                </a:stretch>
              </a:blipFill>
              <a:effectLst>
                <a:outerShdw blurRad="50800" dist="38100" dir="8100000" algn="tr" rotWithShape="0">
                  <a:prstClr val="black">
                    <a:alpha val="40000"/>
                  </a:prstClr>
                </a:outerShdw>
              </a:effectLst>
            </p:spPr>
            <p:txBody>
              <a:bodyPr/>
              <a:lstStyle/>
              <a:p>
                <a:endParaRPr lang="en-US" sz="1350" b="1" dirty="0">
                  <a:latin typeface="Montserrat" pitchFamily="2" charset="77"/>
                  <a:cs typeface="Gotham Bold" pitchFamily="2" charset="0"/>
                </a:endParaRPr>
              </a:p>
            </p:txBody>
          </p:sp>
          <p:sp>
            <p:nvSpPr>
              <p:cNvPr id="11" name="Freeform 5">
                <a:extLst>
                  <a:ext uri="{FF2B5EF4-FFF2-40B4-BE49-F238E27FC236}">
                    <a16:creationId xmlns:a16="http://schemas.microsoft.com/office/drawing/2014/main" id="{B900097F-3F68-B455-4F4E-66F963FD6FBB}"/>
                  </a:ext>
                </a:extLst>
              </p:cNvPr>
              <p:cNvSpPr>
                <a:spLocks noChangeAspect="1"/>
              </p:cNvSpPr>
              <p:nvPr/>
            </p:nvSpPr>
            <p:spPr>
              <a:xfrm>
                <a:off x="1851757" y="3551522"/>
                <a:ext cx="1549794" cy="1549794"/>
              </a:xfrm>
              <a:prstGeom prst="ellipse">
                <a:avLst/>
              </a:prstGeom>
              <a:blipFill>
                <a:blip r:embed="rId12" cstate="hqprint">
                  <a:extLst>
                    <a:ext uri="{28A0092B-C50C-407E-A947-70E740481C1C}">
                      <a14:useLocalDpi xmlns:a14="http://schemas.microsoft.com/office/drawing/2010/main"/>
                    </a:ext>
                  </a:extLst>
                </a:blip>
                <a:stretch>
                  <a:fillRect/>
                </a:stretch>
              </a:blipFill>
              <a:effectLst>
                <a:outerShdw blurRad="50800" dist="38100" dir="8100000" algn="tr" rotWithShape="0">
                  <a:prstClr val="black">
                    <a:alpha val="40000"/>
                  </a:prstClr>
                </a:outerShdw>
              </a:effectLst>
            </p:spPr>
            <p:txBody>
              <a:bodyPr/>
              <a:lstStyle/>
              <a:p>
                <a:endParaRPr lang="en-US" sz="1350" b="1" dirty="0">
                  <a:latin typeface="Montserrat" pitchFamily="2" charset="77"/>
                  <a:cs typeface="Gotham Bold" pitchFamily="2" charset="0"/>
                </a:endParaRPr>
              </a:p>
            </p:txBody>
          </p:sp>
          <p:pic>
            <p:nvPicPr>
              <p:cNvPr id="13" name="Picture 12">
                <a:extLst>
                  <a:ext uri="{FF2B5EF4-FFF2-40B4-BE49-F238E27FC236}">
                    <a16:creationId xmlns:a16="http://schemas.microsoft.com/office/drawing/2014/main" id="{29DE4B3B-5E62-DB55-63C7-EB3359C6BC30}"/>
                  </a:ext>
                </a:extLst>
              </p:cNvPr>
              <p:cNvPicPr>
                <a:picLocks noChangeAspect="1"/>
              </p:cNvPicPr>
              <p:nvPr/>
            </p:nvPicPr>
            <p:blipFill>
              <a:blip r:embed="rId13" cstate="hqprint">
                <a:extLst>
                  <a:ext uri="{28A0092B-C50C-407E-A947-70E740481C1C}">
                    <a14:useLocalDpi xmlns:a14="http://schemas.microsoft.com/office/drawing/2010/main"/>
                  </a:ext>
                </a:extLst>
              </a:blip>
              <a:srcRect/>
              <a:stretch>
                <a:fillRect/>
              </a:stretch>
            </p:blipFill>
            <p:spPr>
              <a:xfrm>
                <a:off x="4117624" y="3577649"/>
                <a:ext cx="1549794" cy="1549794"/>
              </a:xfrm>
              <a:prstGeom prst="ellipse">
                <a:avLst/>
              </a:prstGeom>
              <a:effectLst>
                <a:outerShdw blurRad="50800" dist="38100" dir="8100000" algn="tr" rotWithShape="0">
                  <a:prstClr val="black">
                    <a:alpha val="40000"/>
                  </a:prstClr>
                </a:outerShdw>
              </a:effectLst>
            </p:spPr>
          </p:pic>
          <p:sp>
            <p:nvSpPr>
              <p:cNvPr id="24" name="TextBox 23">
                <a:extLst>
                  <a:ext uri="{FF2B5EF4-FFF2-40B4-BE49-F238E27FC236}">
                    <a16:creationId xmlns:a16="http://schemas.microsoft.com/office/drawing/2014/main" id="{20829A36-7EA8-4DF4-1556-E04BB7C91FA9}"/>
                  </a:ext>
                </a:extLst>
              </p:cNvPr>
              <p:cNvSpPr txBox="1"/>
              <p:nvPr/>
            </p:nvSpPr>
            <p:spPr>
              <a:xfrm>
                <a:off x="1624272" y="5192281"/>
                <a:ext cx="1954031" cy="461665"/>
              </a:xfrm>
              <a:prstGeom prst="rect">
                <a:avLst/>
              </a:prstGeom>
              <a:noFill/>
            </p:spPr>
            <p:txBody>
              <a:bodyPr wrap="square">
                <a:spAutoFit/>
              </a:bodyPr>
              <a:lstStyle/>
              <a:p>
                <a:pPr algn="ctr">
                  <a:buNone/>
                </a:pPr>
                <a:r>
                  <a:rPr lang="en-US" sz="900" b="1" dirty="0">
                    <a:solidFill>
                      <a:srgbClr val="015395"/>
                    </a:solidFill>
                    <a:latin typeface="Montserrat" pitchFamily="2" charset="77"/>
                    <a:cs typeface="Gotham Bold" pitchFamily="2" charset="0"/>
                    <a:hlinkClick r:id="rId14">
                      <a:extLst>
                        <a:ext uri="{A12FA001-AC4F-418D-AE19-62706E023703}">
                          <ahyp:hlinkClr xmlns:ahyp="http://schemas.microsoft.com/office/drawing/2018/hyperlinkcolor" val="tx"/>
                        </a:ext>
                      </a:extLst>
                    </a:hlinkClick>
                  </a:rPr>
                  <a:t>Sarah Haas</a:t>
                </a:r>
                <a:endParaRPr lang="en-US" sz="900" b="1" dirty="0">
                  <a:solidFill>
                    <a:srgbClr val="015395"/>
                  </a:solidFill>
                  <a:latin typeface="Montserrat" pitchFamily="2" charset="77"/>
                  <a:cs typeface="Gotham Bold" pitchFamily="2" charset="0"/>
                </a:endParaRPr>
              </a:p>
              <a:p>
                <a:pPr algn="ctr">
                  <a:buNone/>
                </a:pPr>
                <a:r>
                  <a:rPr lang="en-US" sz="750" dirty="0">
                    <a:latin typeface="Montserrat" pitchFamily="2" charset="77"/>
                    <a:cs typeface="Gotham Book" pitchFamily="2" charset="0"/>
                  </a:rPr>
                  <a:t>East TN Consultant</a:t>
                </a:r>
              </a:p>
            </p:txBody>
          </p:sp>
          <p:sp>
            <p:nvSpPr>
              <p:cNvPr id="26" name="TextBox 25">
                <a:extLst>
                  <a:ext uri="{FF2B5EF4-FFF2-40B4-BE49-F238E27FC236}">
                    <a16:creationId xmlns:a16="http://schemas.microsoft.com/office/drawing/2014/main" id="{0F5D44B1-B743-32C8-B55E-1208292A76C1}"/>
                  </a:ext>
                </a:extLst>
              </p:cNvPr>
              <p:cNvSpPr txBox="1"/>
              <p:nvPr/>
            </p:nvSpPr>
            <p:spPr>
              <a:xfrm>
                <a:off x="3986760" y="5193202"/>
                <a:ext cx="1811523" cy="461665"/>
              </a:xfrm>
              <a:prstGeom prst="rect">
                <a:avLst/>
              </a:prstGeom>
              <a:noFill/>
            </p:spPr>
            <p:txBody>
              <a:bodyPr wrap="square">
                <a:spAutoFit/>
              </a:bodyPr>
              <a:lstStyle/>
              <a:p>
                <a:pPr algn="ctr">
                  <a:buNone/>
                </a:pPr>
                <a:r>
                  <a:rPr lang="en-US" sz="900" b="1" dirty="0">
                    <a:solidFill>
                      <a:srgbClr val="015395"/>
                    </a:solidFill>
                    <a:latin typeface="Montserrat" pitchFamily="2" charset="77"/>
                    <a:cs typeface="Gotham Bold" pitchFamily="2" charset="0"/>
                    <a:hlinkClick r:id="rId15">
                      <a:extLst>
                        <a:ext uri="{A12FA001-AC4F-418D-AE19-62706E023703}">
                          <ahyp:hlinkClr xmlns:ahyp="http://schemas.microsoft.com/office/drawing/2018/hyperlinkcolor" val="tx"/>
                        </a:ext>
                      </a:extLst>
                    </a:hlinkClick>
                  </a:rPr>
                  <a:t>Trevor Henderson</a:t>
                </a:r>
                <a:endParaRPr lang="en-US" sz="900" b="1" dirty="0">
                  <a:solidFill>
                    <a:srgbClr val="015395"/>
                  </a:solidFill>
                  <a:latin typeface="Montserrat" pitchFamily="2" charset="77"/>
                  <a:cs typeface="Gotham Bold" pitchFamily="2" charset="0"/>
                </a:endParaRPr>
              </a:p>
              <a:p>
                <a:pPr algn="ctr">
                  <a:buNone/>
                </a:pPr>
                <a:r>
                  <a:rPr lang="en-US" sz="750" dirty="0">
                    <a:latin typeface="Montserrat" pitchFamily="2" charset="77"/>
                    <a:cs typeface="Gotham Book" pitchFamily="2" charset="0"/>
                  </a:rPr>
                  <a:t>Middle TN Consultant</a:t>
                </a:r>
              </a:p>
            </p:txBody>
          </p:sp>
          <p:sp>
            <p:nvSpPr>
              <p:cNvPr id="28" name="TextBox 27">
                <a:extLst>
                  <a:ext uri="{FF2B5EF4-FFF2-40B4-BE49-F238E27FC236}">
                    <a16:creationId xmlns:a16="http://schemas.microsoft.com/office/drawing/2014/main" id="{1684B8BA-A7EA-E33C-A1B4-CBD02D7D27DA}"/>
                  </a:ext>
                </a:extLst>
              </p:cNvPr>
              <p:cNvSpPr txBox="1"/>
              <p:nvPr/>
            </p:nvSpPr>
            <p:spPr>
              <a:xfrm>
                <a:off x="6252626" y="5195965"/>
                <a:ext cx="1811523" cy="461666"/>
              </a:xfrm>
              <a:prstGeom prst="rect">
                <a:avLst/>
              </a:prstGeom>
              <a:noFill/>
            </p:spPr>
            <p:txBody>
              <a:bodyPr wrap="square">
                <a:spAutoFit/>
              </a:bodyPr>
              <a:lstStyle/>
              <a:p>
                <a:pPr algn="ctr">
                  <a:buNone/>
                </a:pPr>
                <a:r>
                  <a:rPr lang="en-US" sz="900" b="1" dirty="0">
                    <a:solidFill>
                      <a:srgbClr val="015395"/>
                    </a:solidFill>
                    <a:latin typeface="Montserrat" pitchFamily="2" charset="77"/>
                    <a:cs typeface="Gotham Bold" pitchFamily="2" charset="0"/>
                    <a:hlinkClick r:id="rId16">
                      <a:extLst>
                        <a:ext uri="{A12FA001-AC4F-418D-AE19-62706E023703}">
                          <ahyp:hlinkClr xmlns:ahyp="http://schemas.microsoft.com/office/drawing/2018/hyperlinkcolor" val="tx"/>
                        </a:ext>
                      </a:extLst>
                    </a:hlinkClick>
                  </a:rPr>
                  <a:t>Clint Brasher</a:t>
                </a:r>
                <a:endParaRPr lang="en-US" sz="900" b="1" dirty="0">
                  <a:solidFill>
                    <a:srgbClr val="015395"/>
                  </a:solidFill>
                  <a:latin typeface="Montserrat" pitchFamily="2" charset="77"/>
                  <a:cs typeface="Gotham Bold" pitchFamily="2" charset="0"/>
                </a:endParaRPr>
              </a:p>
              <a:p>
                <a:pPr algn="ctr">
                  <a:buNone/>
                </a:pPr>
                <a:r>
                  <a:rPr lang="en-US" sz="750" dirty="0">
                    <a:latin typeface="Montserrat" pitchFamily="2" charset="77"/>
                    <a:cs typeface="Gotham Book" pitchFamily="2" charset="0"/>
                  </a:rPr>
                  <a:t>West TN Consultant</a:t>
                </a:r>
              </a:p>
            </p:txBody>
          </p:sp>
        </p:grpSp>
      </p:grpSp>
    </p:spTree>
    <p:extLst>
      <p:ext uri="{BB962C8B-B14F-4D97-AF65-F5344CB8AC3E}">
        <p14:creationId xmlns:p14="http://schemas.microsoft.com/office/powerpoint/2010/main" val="274102700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Shape 5">
            <a:extLst>
              <a:ext uri="{FF2B5EF4-FFF2-40B4-BE49-F238E27FC236}">
                <a16:creationId xmlns:a16="http://schemas.microsoft.com/office/drawing/2014/main" id="{DB8F96BB-2561-C88E-AC39-81527E53947D}"/>
              </a:ext>
            </a:extLst>
          </p:cNvPr>
          <p:cNvSpPr/>
          <p:nvPr/>
        </p:nvSpPr>
        <p:spPr>
          <a:xfrm>
            <a:off x="690689" y="1506603"/>
            <a:ext cx="7863764" cy="2540185"/>
          </a:xfrm>
          <a:prstGeom prst="rect">
            <a:avLst/>
          </a:prstGeom>
          <a:solidFill>
            <a:srgbClr val="015395"/>
          </a:solidFill>
          <a:ln w="12700">
            <a:noFill/>
            <a:prstDash val="solid"/>
          </a:ln>
        </p:spPr>
        <p:txBody>
          <a:bodyPr/>
          <a:lstStyle/>
          <a:p>
            <a:endParaRPr lang="en-US" sz="1400" dirty="0"/>
          </a:p>
        </p:txBody>
      </p:sp>
      <p:sp>
        <p:nvSpPr>
          <p:cNvPr id="30" name="Text 23">
            <a:extLst>
              <a:ext uri="{FF2B5EF4-FFF2-40B4-BE49-F238E27FC236}">
                <a16:creationId xmlns:a16="http://schemas.microsoft.com/office/drawing/2014/main" id="{129C8139-FABA-3B4D-CAC4-C809A0A22009}"/>
              </a:ext>
            </a:extLst>
          </p:cNvPr>
          <p:cNvSpPr/>
          <p:nvPr/>
        </p:nvSpPr>
        <p:spPr>
          <a:xfrm>
            <a:off x="4773168" y="4178808"/>
            <a:ext cx="457200" cy="457200"/>
          </a:xfrm>
          <a:prstGeom prst="rect">
            <a:avLst/>
          </a:prstGeom>
          <a:noFill/>
          <a:ln/>
        </p:spPr>
        <p:txBody>
          <a:bodyPr wrap="square" lIns="0" tIns="0" rIns="0" bIns="0" rtlCol="0" anchor="ctr"/>
          <a:lstStyle/>
          <a:p>
            <a:pPr algn="ctr"/>
            <a:endParaRPr lang="en-US" sz="1400" dirty="0"/>
          </a:p>
        </p:txBody>
      </p:sp>
      <p:sp>
        <p:nvSpPr>
          <p:cNvPr id="83" name="TextBox 82">
            <a:extLst>
              <a:ext uri="{FF2B5EF4-FFF2-40B4-BE49-F238E27FC236}">
                <a16:creationId xmlns:a16="http://schemas.microsoft.com/office/drawing/2014/main" id="{954E124F-2610-4062-A12A-7BC9B234716A}"/>
              </a:ext>
            </a:extLst>
          </p:cNvPr>
          <p:cNvSpPr txBox="1"/>
          <p:nvPr/>
        </p:nvSpPr>
        <p:spPr>
          <a:xfrm>
            <a:off x="1523467" y="2303402"/>
            <a:ext cx="6198207" cy="1246495"/>
          </a:xfrm>
          <a:prstGeom prst="rect">
            <a:avLst/>
          </a:prstGeom>
          <a:noFill/>
        </p:spPr>
        <p:txBody>
          <a:bodyPr wrap="square">
            <a:spAutoFit/>
          </a:bodyPr>
          <a:lstStyle/>
          <a:p>
            <a:pPr algn="ctr"/>
            <a:r>
              <a:rPr lang="en-US" sz="2400" dirty="0">
                <a:solidFill>
                  <a:schemeClr val="bg1"/>
                </a:solidFill>
                <a:latin typeface="Montserrat" pitchFamily="2" charset="77"/>
                <a:ea typeface="Calibri" pitchFamily="34" charset="-122"/>
                <a:cs typeface="Gotham Book" pitchFamily="2" charset="0"/>
              </a:rPr>
              <a:t>Provide TA to counties to support responsible stewardship of Opioid Abatement Trust funds and programs</a:t>
            </a:r>
            <a:r>
              <a:rPr lang="en-US" sz="2700" dirty="0">
                <a:solidFill>
                  <a:schemeClr val="bg1"/>
                </a:solidFill>
                <a:latin typeface="Montserrat" pitchFamily="2" charset="77"/>
                <a:ea typeface="Calibri" pitchFamily="34" charset="-122"/>
                <a:cs typeface="Gotham Book" pitchFamily="2" charset="0"/>
              </a:rPr>
              <a:t>.</a:t>
            </a:r>
            <a:endParaRPr lang="en-US" sz="2700" dirty="0">
              <a:solidFill>
                <a:schemeClr val="bg1"/>
              </a:solidFill>
              <a:latin typeface="Montserrat" pitchFamily="2" charset="77"/>
              <a:cs typeface="Gotham Book" pitchFamily="2" charset="0"/>
            </a:endParaRPr>
          </a:p>
        </p:txBody>
      </p:sp>
      <p:sp>
        <p:nvSpPr>
          <p:cNvPr id="85" name="Shape 5">
            <a:extLst>
              <a:ext uri="{FF2B5EF4-FFF2-40B4-BE49-F238E27FC236}">
                <a16:creationId xmlns:a16="http://schemas.microsoft.com/office/drawing/2014/main" id="{485D8226-555F-C65F-310E-DEA876FB8E0D}"/>
              </a:ext>
            </a:extLst>
          </p:cNvPr>
          <p:cNvSpPr/>
          <p:nvPr/>
        </p:nvSpPr>
        <p:spPr>
          <a:xfrm>
            <a:off x="-1" y="462372"/>
            <a:ext cx="7348039" cy="1410962"/>
          </a:xfrm>
          <a:prstGeom prst="rect">
            <a:avLst/>
          </a:prstGeom>
          <a:solidFill>
            <a:schemeClr val="bg1">
              <a:alpha val="93327"/>
            </a:schemeClr>
          </a:solidFill>
          <a:ln w="12700">
            <a:noFill/>
            <a:prstDash val="solid"/>
          </a:ln>
        </p:spPr>
        <p:txBody>
          <a:bodyPr/>
          <a:lstStyle/>
          <a:p>
            <a:endParaRPr lang="en-US" sz="1400" dirty="0"/>
          </a:p>
        </p:txBody>
      </p:sp>
      <p:sp>
        <p:nvSpPr>
          <p:cNvPr id="4" name="Title 3">
            <a:extLst>
              <a:ext uri="{FF2B5EF4-FFF2-40B4-BE49-F238E27FC236}">
                <a16:creationId xmlns:a16="http://schemas.microsoft.com/office/drawing/2014/main" id="{A4D4C042-0BC0-E62D-0024-9FF9FA07710F}"/>
              </a:ext>
            </a:extLst>
          </p:cNvPr>
          <p:cNvSpPr>
            <a:spLocks noGrp="1"/>
          </p:cNvSpPr>
          <p:nvPr>
            <p:ph type="title"/>
          </p:nvPr>
        </p:nvSpPr>
        <p:spPr>
          <a:xfrm>
            <a:off x="375233" y="636666"/>
            <a:ext cx="6783318" cy="1057461"/>
          </a:xfrm>
          <a:noFill/>
        </p:spPr>
        <p:txBody>
          <a:bodyPr>
            <a:noAutofit/>
          </a:bodyPr>
          <a:lstStyle/>
          <a:p>
            <a:pPr algn="ctr"/>
            <a:r>
              <a:rPr lang="en-US" sz="4050" dirty="0">
                <a:solidFill>
                  <a:srgbClr val="015395"/>
                </a:solidFill>
              </a:rPr>
              <a:t>UT SMART</a:t>
            </a:r>
            <a:br>
              <a:rPr lang="en-US" sz="4050" dirty="0">
                <a:solidFill>
                  <a:srgbClr val="015395"/>
                </a:solidFill>
              </a:rPr>
            </a:br>
            <a:r>
              <a:rPr lang="en-US" sz="3000" dirty="0">
                <a:solidFill>
                  <a:srgbClr val="015395"/>
                </a:solidFill>
              </a:rPr>
              <a:t>Technical Assistance Program</a:t>
            </a:r>
            <a:endParaRPr lang="en-US" sz="4050" dirty="0">
              <a:solidFill>
                <a:srgbClr val="015395"/>
              </a:solidFill>
            </a:endParaRPr>
          </a:p>
        </p:txBody>
      </p:sp>
      <p:sp>
        <p:nvSpPr>
          <p:cNvPr id="86" name="Shape 4">
            <a:extLst>
              <a:ext uri="{FF2B5EF4-FFF2-40B4-BE49-F238E27FC236}">
                <a16:creationId xmlns:a16="http://schemas.microsoft.com/office/drawing/2014/main" id="{BFF46CD2-B56F-8C40-2619-868C2B1411A5}"/>
              </a:ext>
            </a:extLst>
          </p:cNvPr>
          <p:cNvSpPr/>
          <p:nvPr/>
        </p:nvSpPr>
        <p:spPr>
          <a:xfrm>
            <a:off x="7348038" y="459916"/>
            <a:ext cx="93837" cy="1410962"/>
          </a:xfrm>
          <a:prstGeom prst="rect">
            <a:avLst/>
          </a:prstGeom>
          <a:solidFill>
            <a:srgbClr val="FF8200"/>
          </a:solidFill>
          <a:ln w="12700">
            <a:solidFill>
              <a:srgbClr val="FF8200"/>
            </a:solidFill>
            <a:prstDash val="solid"/>
          </a:ln>
        </p:spPr>
        <p:txBody>
          <a:bodyPr/>
          <a:lstStyle/>
          <a:p>
            <a:endParaRPr lang="en-US" sz="1350" dirty="0"/>
          </a:p>
        </p:txBody>
      </p:sp>
      <p:pic>
        <p:nvPicPr>
          <p:cNvPr id="5" name="Picture 4">
            <a:extLst>
              <a:ext uri="{FF2B5EF4-FFF2-40B4-BE49-F238E27FC236}">
                <a16:creationId xmlns:a16="http://schemas.microsoft.com/office/drawing/2014/main" id="{0B5077A4-5633-5605-5DF3-9EFE796415B4}"/>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6054140" y="4424195"/>
            <a:ext cx="2500313" cy="714375"/>
          </a:xfrm>
          <a:prstGeom prst="rect">
            <a:avLst/>
          </a:prstGeom>
        </p:spPr>
      </p:pic>
    </p:spTree>
    <p:extLst>
      <p:ext uri="{BB962C8B-B14F-4D97-AF65-F5344CB8AC3E}">
        <p14:creationId xmlns:p14="http://schemas.microsoft.com/office/powerpoint/2010/main" val="374898394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AA3A1-66CF-9900-5525-CAD1BAD5F2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06E7D0-546B-C871-E91F-F35EA1EEC4B0}"/>
              </a:ext>
            </a:extLst>
          </p:cNvPr>
          <p:cNvSpPr>
            <a:spLocks noGrp="1"/>
          </p:cNvSpPr>
          <p:nvPr>
            <p:ph type="title"/>
          </p:nvPr>
        </p:nvSpPr>
        <p:spPr/>
        <p:txBody>
          <a:bodyPr>
            <a:normAutofit/>
          </a:bodyPr>
          <a:lstStyle/>
          <a:p>
            <a:pPr algn="ctr"/>
            <a:r>
              <a:rPr lang="en-US" dirty="0"/>
              <a:t>Service Areas</a:t>
            </a:r>
          </a:p>
        </p:txBody>
      </p:sp>
      <p:sp>
        <p:nvSpPr>
          <p:cNvPr id="4" name="Text Placeholder 3">
            <a:extLst>
              <a:ext uri="{FF2B5EF4-FFF2-40B4-BE49-F238E27FC236}">
                <a16:creationId xmlns:a16="http://schemas.microsoft.com/office/drawing/2014/main" id="{2FBB4EFD-A669-1EEB-A5C4-DEC8A5BE03F5}"/>
              </a:ext>
            </a:extLst>
          </p:cNvPr>
          <p:cNvSpPr>
            <a:spLocks noGrp="1"/>
          </p:cNvSpPr>
          <p:nvPr>
            <p:ph type="body" idx="2"/>
          </p:nvPr>
        </p:nvSpPr>
        <p:spPr/>
        <p:txBody>
          <a:bodyPr/>
          <a:lstStyle/>
          <a:p>
            <a:endParaRPr lang="en-US" dirty="0"/>
          </a:p>
        </p:txBody>
      </p:sp>
      <p:grpSp>
        <p:nvGrpSpPr>
          <p:cNvPr id="25" name="Group 24">
            <a:extLst>
              <a:ext uri="{FF2B5EF4-FFF2-40B4-BE49-F238E27FC236}">
                <a16:creationId xmlns:a16="http://schemas.microsoft.com/office/drawing/2014/main" id="{664C0C18-3E6A-8A31-F369-5F8BC59935DF}"/>
              </a:ext>
            </a:extLst>
          </p:cNvPr>
          <p:cNvGrpSpPr/>
          <p:nvPr/>
        </p:nvGrpSpPr>
        <p:grpSpPr>
          <a:xfrm>
            <a:off x="573983" y="1015586"/>
            <a:ext cx="8335496" cy="3120159"/>
            <a:chOff x="765311" y="1354115"/>
            <a:chExt cx="11113994" cy="4160212"/>
          </a:xfrm>
        </p:grpSpPr>
        <p:pic>
          <p:nvPicPr>
            <p:cNvPr id="7" name="Picture 6" descr="A map of tennessee with blue and white text&#10;&#10;Description automatically generated">
              <a:extLst>
                <a:ext uri="{FF2B5EF4-FFF2-40B4-BE49-F238E27FC236}">
                  <a16:creationId xmlns:a16="http://schemas.microsoft.com/office/drawing/2014/main" id="{9FCFBD28-65E6-1BD9-02D3-D53E1E1796EF}"/>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765311" y="1354115"/>
              <a:ext cx="11113994" cy="2973286"/>
            </a:xfrm>
            <a:prstGeom prst="rect">
              <a:avLst/>
            </a:prstGeom>
          </p:spPr>
        </p:pic>
        <p:sp>
          <p:nvSpPr>
            <p:cNvPr id="5" name="Freeform 5">
              <a:extLst>
                <a:ext uri="{FF2B5EF4-FFF2-40B4-BE49-F238E27FC236}">
                  <a16:creationId xmlns:a16="http://schemas.microsoft.com/office/drawing/2014/main" id="{7B6D7425-AD36-BD94-FA95-289FCD9B29BD}"/>
                </a:ext>
              </a:extLst>
            </p:cNvPr>
            <p:cNvSpPr>
              <a:spLocks noChangeAspect="1"/>
            </p:cNvSpPr>
            <p:nvPr/>
          </p:nvSpPr>
          <p:spPr>
            <a:xfrm>
              <a:off x="8263427" y="2091293"/>
              <a:ext cx="1034154" cy="1034154"/>
            </a:xfrm>
            <a:prstGeom prst="ellipse">
              <a:avLst/>
            </a:prstGeom>
            <a:blipFill>
              <a:blip r:embed="rId3" cstate="hqprint">
                <a:extLst>
                  <a:ext uri="{28A0092B-C50C-407E-A947-70E740481C1C}">
                    <a14:useLocalDpi xmlns:a14="http://schemas.microsoft.com/office/drawing/2010/main"/>
                  </a:ext>
                </a:extLst>
              </a:blip>
              <a:stretch>
                <a:fillRect/>
              </a:stretch>
            </a:blipFill>
            <a:effectLst>
              <a:outerShdw blurRad="50800" dist="38100" dir="8100000" algn="tr" rotWithShape="0">
                <a:prstClr val="black">
                  <a:alpha val="40000"/>
                </a:prstClr>
              </a:outerShdw>
            </a:effectLst>
          </p:spPr>
          <p:txBody>
            <a:bodyPr/>
            <a:lstStyle/>
            <a:p>
              <a:endParaRPr lang="en-US" sz="1350"/>
            </a:p>
          </p:txBody>
        </p:sp>
        <p:pic>
          <p:nvPicPr>
            <p:cNvPr id="11" name="Picture 10">
              <a:extLst>
                <a:ext uri="{FF2B5EF4-FFF2-40B4-BE49-F238E27FC236}">
                  <a16:creationId xmlns:a16="http://schemas.microsoft.com/office/drawing/2014/main" id="{E79F0166-D94A-2551-49D5-1981D7EB25CF}"/>
                </a:ext>
              </a:extLst>
            </p:cNvPr>
            <p:cNvPicPr>
              <a:picLocks noChangeAspect="1"/>
            </p:cNvPicPr>
            <p:nvPr/>
          </p:nvPicPr>
          <p:blipFill>
            <a:blip r:embed="rId4" cstate="hqprint">
              <a:extLst>
                <a:ext uri="{28A0092B-C50C-407E-A947-70E740481C1C}">
                  <a14:useLocalDpi xmlns:a14="http://schemas.microsoft.com/office/drawing/2010/main"/>
                </a:ext>
              </a:extLst>
            </a:blip>
            <a:srcRect/>
            <a:stretch>
              <a:fillRect/>
            </a:stretch>
          </p:blipFill>
          <p:spPr>
            <a:xfrm>
              <a:off x="5031162" y="1909758"/>
              <a:ext cx="1034154" cy="1034154"/>
            </a:xfrm>
            <a:prstGeom prst="ellipse">
              <a:avLst/>
            </a:prstGeom>
            <a:effectLst>
              <a:outerShdw blurRad="50800" dist="38100" dir="8100000" algn="tr" rotWithShape="0">
                <a:prstClr val="black">
                  <a:alpha val="40000"/>
                </a:prstClr>
              </a:outerShdw>
            </a:effectLst>
          </p:spPr>
        </p:pic>
        <p:sp>
          <p:nvSpPr>
            <p:cNvPr id="12" name="Freeform 6">
              <a:extLst>
                <a:ext uri="{FF2B5EF4-FFF2-40B4-BE49-F238E27FC236}">
                  <a16:creationId xmlns:a16="http://schemas.microsoft.com/office/drawing/2014/main" id="{713D0A1F-0637-5F39-E934-26F0F32EDF08}"/>
                </a:ext>
              </a:extLst>
            </p:cNvPr>
            <p:cNvSpPr>
              <a:spLocks noChangeAspect="1"/>
            </p:cNvSpPr>
            <p:nvPr/>
          </p:nvSpPr>
          <p:spPr>
            <a:xfrm>
              <a:off x="2677693" y="2764502"/>
              <a:ext cx="1034154" cy="1034154"/>
            </a:xfrm>
            <a:prstGeom prst="ellipse">
              <a:avLst/>
            </a:prstGeom>
            <a:blipFill>
              <a:blip r:embed="rId5" cstate="hqprint">
                <a:extLst>
                  <a:ext uri="{28A0092B-C50C-407E-A947-70E740481C1C}">
                    <a14:useLocalDpi xmlns:a14="http://schemas.microsoft.com/office/drawing/2010/main"/>
                  </a:ext>
                </a:extLst>
              </a:blip>
              <a:stretch>
                <a:fillRect/>
              </a:stretch>
            </a:blipFill>
            <a:effectLst>
              <a:outerShdw blurRad="50800" dist="38100" dir="8100000" algn="tr" rotWithShape="0">
                <a:prstClr val="black">
                  <a:alpha val="40000"/>
                </a:prstClr>
              </a:outerShdw>
            </a:effectLst>
          </p:spPr>
          <p:txBody>
            <a:bodyPr/>
            <a:lstStyle/>
            <a:p>
              <a:endParaRPr lang="en-US" sz="1350"/>
            </a:p>
          </p:txBody>
        </p:sp>
        <p:sp>
          <p:nvSpPr>
            <p:cNvPr id="15" name="TextBox 14">
              <a:extLst>
                <a:ext uri="{FF2B5EF4-FFF2-40B4-BE49-F238E27FC236}">
                  <a16:creationId xmlns:a16="http://schemas.microsoft.com/office/drawing/2014/main" id="{3B54EEAA-8740-5361-3FD1-B719C66B6878}"/>
                </a:ext>
              </a:extLst>
            </p:cNvPr>
            <p:cNvSpPr txBox="1"/>
            <p:nvPr/>
          </p:nvSpPr>
          <p:spPr>
            <a:xfrm>
              <a:off x="1821840" y="4639110"/>
              <a:ext cx="1548036" cy="738664"/>
            </a:xfrm>
            <a:prstGeom prst="rect">
              <a:avLst/>
            </a:prstGeom>
            <a:noFill/>
          </p:spPr>
          <p:txBody>
            <a:bodyPr wrap="square">
              <a:spAutoFit/>
            </a:bodyPr>
            <a:lstStyle/>
            <a:p>
              <a:pPr algn="ctr">
                <a:buNone/>
              </a:pPr>
              <a:r>
                <a:rPr lang="en-US" sz="1500" dirty="0">
                  <a:latin typeface="Montserrat" pitchFamily="2" charset="77"/>
                </a:rPr>
                <a:t>Statewide Support:</a:t>
              </a:r>
            </a:p>
          </p:txBody>
        </p:sp>
        <p:grpSp>
          <p:nvGrpSpPr>
            <p:cNvPr id="16" name="Group 15">
              <a:extLst>
                <a:ext uri="{FF2B5EF4-FFF2-40B4-BE49-F238E27FC236}">
                  <a16:creationId xmlns:a16="http://schemas.microsoft.com/office/drawing/2014/main" id="{3358C5E9-DFB9-3D47-1AE9-E3CF6A2EB745}"/>
                </a:ext>
              </a:extLst>
            </p:cNvPr>
            <p:cNvGrpSpPr>
              <a:grpSpLocks noChangeAspect="1"/>
            </p:cNvGrpSpPr>
            <p:nvPr/>
          </p:nvGrpSpPr>
          <p:grpSpPr>
            <a:xfrm>
              <a:off x="3877437" y="4477427"/>
              <a:ext cx="5646996" cy="1036900"/>
              <a:chOff x="1833080" y="3580415"/>
              <a:chExt cx="8492169" cy="1559330"/>
            </a:xfrm>
          </p:grpSpPr>
          <p:sp>
            <p:nvSpPr>
              <p:cNvPr id="17" name="Freeform 7">
                <a:extLst>
                  <a:ext uri="{FF2B5EF4-FFF2-40B4-BE49-F238E27FC236}">
                    <a16:creationId xmlns:a16="http://schemas.microsoft.com/office/drawing/2014/main" id="{B5E051D3-A50C-E625-AE39-6B0C2E676E5A}"/>
                  </a:ext>
                </a:extLst>
              </p:cNvPr>
              <p:cNvSpPr>
                <a:spLocks noChangeAspect="1"/>
              </p:cNvSpPr>
              <p:nvPr/>
            </p:nvSpPr>
            <p:spPr>
              <a:xfrm>
                <a:off x="8775455" y="3589951"/>
                <a:ext cx="1549794" cy="1549794"/>
              </a:xfrm>
              <a:prstGeom prst="ellipse">
                <a:avLst/>
              </a:prstGeom>
              <a:blipFill>
                <a:blip r:embed="rId6" cstate="hqprint">
                  <a:extLst>
                    <a:ext uri="{28A0092B-C50C-407E-A947-70E740481C1C}">
                      <a14:useLocalDpi xmlns:a14="http://schemas.microsoft.com/office/drawing/2010/main"/>
                    </a:ext>
                  </a:extLst>
                </a:blip>
                <a:stretch>
                  <a:fillRect r="583"/>
                </a:stretch>
              </a:blipFill>
              <a:effectLst>
                <a:outerShdw blurRad="50800" dist="38100" dir="8100000" algn="tr" rotWithShape="0">
                  <a:prstClr val="black">
                    <a:alpha val="40000"/>
                  </a:prstClr>
                </a:outerShdw>
              </a:effectLst>
            </p:spPr>
            <p:txBody>
              <a:bodyPr/>
              <a:lstStyle/>
              <a:p>
                <a:endParaRPr lang="en-US" sz="1350"/>
              </a:p>
            </p:txBody>
          </p:sp>
          <p:sp>
            <p:nvSpPr>
              <p:cNvPr id="19" name="Freeform 2">
                <a:extLst>
                  <a:ext uri="{FF2B5EF4-FFF2-40B4-BE49-F238E27FC236}">
                    <a16:creationId xmlns:a16="http://schemas.microsoft.com/office/drawing/2014/main" id="{A12BB347-51C6-F42F-23F1-ED5F4EF98A36}"/>
                  </a:ext>
                </a:extLst>
              </p:cNvPr>
              <p:cNvSpPr>
                <a:spLocks noChangeAspect="1"/>
              </p:cNvSpPr>
              <p:nvPr/>
            </p:nvSpPr>
            <p:spPr>
              <a:xfrm>
                <a:off x="4147205" y="3580415"/>
                <a:ext cx="1550837" cy="1550837"/>
              </a:xfrm>
              <a:prstGeom prst="ellipse">
                <a:avLst/>
              </a:prstGeom>
              <a:blipFill>
                <a:blip r:embed="rId7" cstate="hqprint">
                  <a:extLst>
                    <a:ext uri="{28A0092B-C50C-407E-A947-70E740481C1C}">
                      <a14:useLocalDpi xmlns:a14="http://schemas.microsoft.com/office/drawing/2010/main"/>
                    </a:ext>
                  </a:extLst>
                </a:blip>
                <a:stretch>
                  <a:fillRect/>
                </a:stretch>
              </a:blipFill>
              <a:effectLst>
                <a:outerShdw blurRad="50800" dist="38100" dir="8100000" algn="tr" rotWithShape="0">
                  <a:prstClr val="black">
                    <a:alpha val="40000"/>
                  </a:prstClr>
                </a:outerShdw>
              </a:effectLst>
            </p:spPr>
            <p:txBody>
              <a:bodyPr/>
              <a:lstStyle/>
              <a:p>
                <a:endParaRPr lang="en-US" sz="1350"/>
              </a:p>
            </p:txBody>
          </p:sp>
          <p:sp>
            <p:nvSpPr>
              <p:cNvPr id="20" name="Freeform 8">
                <a:extLst>
                  <a:ext uri="{FF2B5EF4-FFF2-40B4-BE49-F238E27FC236}">
                    <a16:creationId xmlns:a16="http://schemas.microsoft.com/office/drawing/2014/main" id="{66B1C531-5279-C652-96DB-C3BF7BF61D19}"/>
                  </a:ext>
                </a:extLst>
              </p:cNvPr>
              <p:cNvSpPr>
                <a:spLocks noChangeAspect="1"/>
              </p:cNvSpPr>
              <p:nvPr/>
            </p:nvSpPr>
            <p:spPr>
              <a:xfrm>
                <a:off x="1833080" y="3580415"/>
                <a:ext cx="1550837" cy="1550837"/>
              </a:xfrm>
              <a:prstGeom prst="ellipse">
                <a:avLst/>
              </a:prstGeom>
              <a:blipFill>
                <a:blip r:embed="rId8" cstate="hqprint">
                  <a:extLst>
                    <a:ext uri="{28A0092B-C50C-407E-A947-70E740481C1C}">
                      <a14:useLocalDpi xmlns:a14="http://schemas.microsoft.com/office/drawing/2010/main"/>
                    </a:ext>
                  </a:extLst>
                </a:blip>
                <a:stretch>
                  <a:fillRect t="1"/>
                </a:stretch>
              </a:blipFill>
              <a:effectLst>
                <a:outerShdw blurRad="50800" dist="38100" dir="8100000" algn="tr" rotWithShape="0">
                  <a:prstClr val="black">
                    <a:alpha val="40000"/>
                  </a:prstClr>
                </a:outerShdw>
              </a:effectLst>
            </p:spPr>
            <p:txBody>
              <a:bodyPr/>
              <a:lstStyle/>
              <a:p>
                <a:endParaRPr lang="en-US" sz="1350"/>
              </a:p>
            </p:txBody>
          </p:sp>
          <p:pic>
            <p:nvPicPr>
              <p:cNvPr id="21" name="Picture 20">
                <a:extLst>
                  <a:ext uri="{FF2B5EF4-FFF2-40B4-BE49-F238E27FC236}">
                    <a16:creationId xmlns:a16="http://schemas.microsoft.com/office/drawing/2014/main" id="{6CEE1635-4B78-7013-BFE5-CA15D8CD7752}"/>
                  </a:ext>
                </a:extLst>
              </p:cNvPr>
              <p:cNvPicPr>
                <a:picLocks noChangeAspect="1"/>
              </p:cNvPicPr>
              <p:nvPr/>
            </p:nvPicPr>
            <p:blipFill>
              <a:blip r:embed="rId9" cstate="hqprint">
                <a:extLst>
                  <a:ext uri="{28A0092B-C50C-407E-A947-70E740481C1C}">
                    <a14:useLocalDpi xmlns:a14="http://schemas.microsoft.com/office/drawing/2010/main"/>
                  </a:ext>
                </a:extLst>
              </a:blip>
              <a:srcRect/>
              <a:stretch>
                <a:fillRect/>
              </a:stretch>
            </p:blipFill>
            <p:spPr>
              <a:xfrm>
                <a:off x="6461330" y="3588908"/>
                <a:ext cx="1550837" cy="1550837"/>
              </a:xfrm>
              <a:prstGeom prst="ellipse">
                <a:avLst/>
              </a:prstGeom>
              <a:effectLst>
                <a:outerShdw blurRad="50800" dist="38100" dir="8100000" algn="tr" rotWithShape="0">
                  <a:prstClr val="black">
                    <a:alpha val="40000"/>
                  </a:prstClr>
                </a:outerShdw>
              </a:effectLst>
            </p:spPr>
          </p:pic>
        </p:grpSp>
      </p:grpSp>
    </p:spTree>
    <p:extLst>
      <p:ext uri="{BB962C8B-B14F-4D97-AF65-F5344CB8AC3E}">
        <p14:creationId xmlns:p14="http://schemas.microsoft.com/office/powerpoint/2010/main" val="360600122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736C0-73ED-37FC-C2E4-6BF1520DE369}"/>
            </a:ext>
          </a:extLst>
        </p:cNvPr>
        <p:cNvGrpSpPr/>
        <p:nvPr/>
      </p:nvGrpSpPr>
      <p:grpSpPr>
        <a:xfrm>
          <a:off x="0" y="0"/>
          <a:ext cx="0" cy="0"/>
          <a:chOff x="0" y="0"/>
          <a:chExt cx="0" cy="0"/>
        </a:xfrm>
      </p:grpSpPr>
      <p:sp>
        <p:nvSpPr>
          <p:cNvPr id="4" name="Rounded Rectangle 3">
            <a:extLst>
              <a:ext uri="{FF2B5EF4-FFF2-40B4-BE49-F238E27FC236}">
                <a16:creationId xmlns:a16="http://schemas.microsoft.com/office/drawing/2014/main" id="{1ED0AF45-438C-A2B7-72B3-70C4398350E4}"/>
              </a:ext>
            </a:extLst>
          </p:cNvPr>
          <p:cNvSpPr/>
          <p:nvPr/>
        </p:nvSpPr>
        <p:spPr>
          <a:xfrm>
            <a:off x="2163296" y="1075328"/>
            <a:ext cx="4871197" cy="2328192"/>
          </a:xfrm>
          <a:prstGeom prst="roundRect">
            <a:avLst/>
          </a:prstGeom>
          <a:solidFill>
            <a:schemeClr val="bg1"/>
          </a:solidFill>
          <a:ln>
            <a:noFill/>
          </a:ln>
          <a:effectLst>
            <a:outerShdw blurRad="50800" dist="38100" dir="8100000" algn="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itle 1">
            <a:extLst>
              <a:ext uri="{FF2B5EF4-FFF2-40B4-BE49-F238E27FC236}">
                <a16:creationId xmlns:a16="http://schemas.microsoft.com/office/drawing/2014/main" id="{D9B79988-3413-3844-1412-CD19C80EB7C3}"/>
              </a:ext>
            </a:extLst>
          </p:cNvPr>
          <p:cNvSpPr>
            <a:spLocks noGrp="1"/>
          </p:cNvSpPr>
          <p:nvPr>
            <p:ph type="title"/>
          </p:nvPr>
        </p:nvSpPr>
        <p:spPr>
          <a:xfrm>
            <a:off x="628650" y="81156"/>
            <a:ext cx="7886700" cy="1003580"/>
          </a:xfrm>
        </p:spPr>
        <p:txBody>
          <a:bodyPr>
            <a:normAutofit/>
          </a:bodyPr>
          <a:lstStyle/>
          <a:p>
            <a:pPr algn="ctr"/>
            <a:r>
              <a:rPr lang="en-US" dirty="0"/>
              <a:t>Technical Assistance Impact</a:t>
            </a:r>
            <a:endParaRPr lang="en-US" u="sng" dirty="0">
              <a:solidFill>
                <a:srgbClr val="F7941D"/>
              </a:solidFill>
            </a:endParaRPr>
          </a:p>
        </p:txBody>
      </p:sp>
      <p:sp>
        <p:nvSpPr>
          <p:cNvPr id="7" name="Content Placeholder 6">
            <a:extLst>
              <a:ext uri="{FF2B5EF4-FFF2-40B4-BE49-F238E27FC236}">
                <a16:creationId xmlns:a16="http://schemas.microsoft.com/office/drawing/2014/main" id="{8F0C1945-0ABB-5FBA-AF7F-4A437C8527FF}"/>
              </a:ext>
            </a:extLst>
          </p:cNvPr>
          <p:cNvSpPr>
            <a:spLocks noGrp="1"/>
          </p:cNvSpPr>
          <p:nvPr>
            <p:ph sz="half" idx="1"/>
          </p:nvPr>
        </p:nvSpPr>
        <p:spPr>
          <a:xfrm>
            <a:off x="3824006" y="1348479"/>
            <a:ext cx="2781861" cy="636609"/>
          </a:xfrm>
        </p:spPr>
        <p:txBody>
          <a:bodyPr>
            <a:normAutofit fontScale="70000" lnSpcReduction="20000"/>
          </a:bodyPr>
          <a:lstStyle/>
          <a:p>
            <a:pPr marL="0" indent="0" algn="ctr">
              <a:spcAft>
                <a:spcPts val="900"/>
              </a:spcAft>
              <a:buNone/>
            </a:pPr>
            <a:r>
              <a:rPr lang="en-US" dirty="0"/>
              <a:t>counties engaged* with the last year</a:t>
            </a:r>
          </a:p>
        </p:txBody>
      </p:sp>
      <p:sp>
        <p:nvSpPr>
          <p:cNvPr id="13" name="TextBox 12">
            <a:extLst>
              <a:ext uri="{FF2B5EF4-FFF2-40B4-BE49-F238E27FC236}">
                <a16:creationId xmlns:a16="http://schemas.microsoft.com/office/drawing/2014/main" id="{C7003482-839A-2882-54B7-28280142F297}"/>
              </a:ext>
            </a:extLst>
          </p:cNvPr>
          <p:cNvSpPr txBox="1"/>
          <p:nvPr/>
        </p:nvSpPr>
        <p:spPr>
          <a:xfrm>
            <a:off x="2457698" y="1157134"/>
            <a:ext cx="1581713" cy="1015663"/>
          </a:xfrm>
          <a:prstGeom prst="rect">
            <a:avLst/>
          </a:prstGeom>
          <a:noFill/>
          <a:effectLst>
            <a:outerShdw blurRad="50800" dist="38100" dir="8100000" algn="tr" rotWithShape="0">
              <a:prstClr val="black">
                <a:alpha val="40000"/>
              </a:prstClr>
            </a:outerShdw>
          </a:effectLst>
        </p:spPr>
        <p:txBody>
          <a:bodyPr wrap="square" rtlCol="0">
            <a:spAutoFit/>
          </a:bodyPr>
          <a:lstStyle/>
          <a:p>
            <a:pPr algn="ctr"/>
            <a:r>
              <a:rPr lang="en-US" sz="6000" b="1" dirty="0">
                <a:solidFill>
                  <a:srgbClr val="015395"/>
                </a:solidFill>
                <a:latin typeface="Montserrat Black" pitchFamily="2" charset="77"/>
                <a:cs typeface="Gotham Black" pitchFamily="2" charset="0"/>
              </a:rPr>
              <a:t>78</a:t>
            </a:r>
            <a:endParaRPr lang="en-US" sz="1200" b="1" dirty="0">
              <a:solidFill>
                <a:srgbClr val="015395"/>
              </a:solidFill>
              <a:latin typeface="Montserrat Black" pitchFamily="2" charset="77"/>
              <a:cs typeface="Gotham Black" pitchFamily="2" charset="0"/>
            </a:endParaRPr>
          </a:p>
        </p:txBody>
      </p:sp>
      <p:pic>
        <p:nvPicPr>
          <p:cNvPr id="3" name="Picture 2">
            <a:extLst>
              <a:ext uri="{FF2B5EF4-FFF2-40B4-BE49-F238E27FC236}">
                <a16:creationId xmlns:a16="http://schemas.microsoft.com/office/drawing/2014/main" id="{06729464-851E-36A3-6F46-4E651D63AF9A}"/>
              </a:ext>
            </a:extLst>
          </p:cNvPr>
          <p:cNvPicPr>
            <a:picLocks noChangeAspect="1"/>
          </p:cNvPicPr>
          <p:nvPr/>
        </p:nvPicPr>
        <p:blipFill>
          <a:blip r:embed="rId2" cstate="hqprint">
            <a:extLst>
              <a:ext uri="{28A0092B-C50C-407E-A947-70E740481C1C}">
                <a14:useLocalDpi xmlns:a14="http://schemas.microsoft.com/office/drawing/2010/main"/>
              </a:ext>
            </a:extLst>
          </a:blip>
          <a:srcRect/>
          <a:stretch>
            <a:fillRect/>
          </a:stretch>
        </p:blipFill>
        <p:spPr>
          <a:xfrm>
            <a:off x="628650" y="1928588"/>
            <a:ext cx="8179174" cy="2249465"/>
          </a:xfrm>
          <a:prstGeom prst="rect">
            <a:avLst/>
          </a:prstGeom>
          <a:effectLst>
            <a:outerShdw blurRad="50800" dist="38100" dir="8100000" algn="tr" rotWithShape="0">
              <a:prstClr val="black">
                <a:alpha val="40000"/>
              </a:prstClr>
            </a:outerShdw>
          </a:effectLst>
        </p:spPr>
      </p:pic>
      <p:sp>
        <p:nvSpPr>
          <p:cNvPr id="5" name="TextBox 4">
            <a:extLst>
              <a:ext uri="{FF2B5EF4-FFF2-40B4-BE49-F238E27FC236}">
                <a16:creationId xmlns:a16="http://schemas.microsoft.com/office/drawing/2014/main" id="{C1277541-B7B2-FACB-5CFC-EFC4AD8E0F74}"/>
              </a:ext>
            </a:extLst>
          </p:cNvPr>
          <p:cNvSpPr txBox="1"/>
          <p:nvPr/>
        </p:nvSpPr>
        <p:spPr>
          <a:xfrm>
            <a:off x="1018615" y="1538007"/>
            <a:ext cx="184731" cy="300082"/>
          </a:xfrm>
          <a:prstGeom prst="rect">
            <a:avLst/>
          </a:prstGeom>
          <a:noFill/>
        </p:spPr>
        <p:txBody>
          <a:bodyPr wrap="none" rtlCol="0">
            <a:spAutoFit/>
          </a:bodyPr>
          <a:lstStyle/>
          <a:p>
            <a:endParaRPr lang="en-US" sz="1350" dirty="0"/>
          </a:p>
        </p:txBody>
      </p:sp>
      <p:sp>
        <p:nvSpPr>
          <p:cNvPr id="10" name="Content Placeholder 6">
            <a:extLst>
              <a:ext uri="{FF2B5EF4-FFF2-40B4-BE49-F238E27FC236}">
                <a16:creationId xmlns:a16="http://schemas.microsoft.com/office/drawing/2014/main" id="{822D369D-3D2E-E6D9-9AEC-0B9017D53431}"/>
              </a:ext>
            </a:extLst>
          </p:cNvPr>
          <p:cNvSpPr txBox="1">
            <a:spLocks/>
          </p:cNvSpPr>
          <p:nvPr/>
        </p:nvSpPr>
        <p:spPr>
          <a:xfrm>
            <a:off x="2163296" y="4524608"/>
            <a:ext cx="3890845" cy="497298"/>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Gotham Book" pitchFamily="2" charset="0"/>
                <a:ea typeface="+mn-ea"/>
                <a:cs typeface="Gotham Book"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Gotham Book" pitchFamily="2" charset="0"/>
                <a:ea typeface="+mn-ea"/>
                <a:cs typeface="Gotham Book"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Gotham Book" pitchFamily="2" charset="0"/>
                <a:ea typeface="+mn-ea"/>
                <a:cs typeface="Gotham Book"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otham Book" pitchFamily="2" charset="0"/>
                <a:ea typeface="+mn-ea"/>
                <a:cs typeface="Gotham Book"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otham Book" pitchFamily="2" charset="0"/>
                <a:ea typeface="+mn-ea"/>
                <a:cs typeface="Gotham Book"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Aft>
                <a:spcPts val="900"/>
              </a:spcAft>
              <a:buNone/>
            </a:pPr>
            <a:r>
              <a:rPr lang="en-US" sz="788" dirty="0">
                <a:latin typeface="Montserrat" pitchFamily="2" charset="77"/>
              </a:rPr>
              <a:t>Source: UT SMART internal data from Year 1 (April 2025 to March 2026) *Engaged = service counts of five or more</a:t>
            </a:r>
          </a:p>
          <a:p>
            <a:pPr marL="0" indent="0">
              <a:lnSpc>
                <a:spcPct val="120000"/>
              </a:lnSpc>
              <a:spcAft>
                <a:spcPts val="900"/>
              </a:spcAft>
              <a:buNone/>
            </a:pPr>
            <a:endParaRPr lang="en-US" sz="900" dirty="0">
              <a:latin typeface="Montserrat" pitchFamily="2" charset="77"/>
            </a:endParaRPr>
          </a:p>
        </p:txBody>
      </p:sp>
      <p:pic>
        <p:nvPicPr>
          <p:cNvPr id="11" name="Picture 10">
            <a:extLst>
              <a:ext uri="{FF2B5EF4-FFF2-40B4-BE49-F238E27FC236}">
                <a16:creationId xmlns:a16="http://schemas.microsoft.com/office/drawing/2014/main" id="{FEF2174B-045D-04BF-A3E7-AB0E2B76217B}"/>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6054140" y="4424195"/>
            <a:ext cx="2500313" cy="714375"/>
          </a:xfrm>
          <a:prstGeom prst="rect">
            <a:avLst/>
          </a:prstGeom>
        </p:spPr>
      </p:pic>
    </p:spTree>
    <p:extLst>
      <p:ext uri="{BB962C8B-B14F-4D97-AF65-F5344CB8AC3E}">
        <p14:creationId xmlns:p14="http://schemas.microsoft.com/office/powerpoint/2010/main" val="286021203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A0CD6-F6AC-9D4C-6C2C-4E218400702F}"/>
              </a:ext>
            </a:extLst>
          </p:cNvPr>
          <p:cNvSpPr>
            <a:spLocks noGrp="1"/>
          </p:cNvSpPr>
          <p:nvPr>
            <p:ph type="title"/>
          </p:nvPr>
        </p:nvSpPr>
        <p:spPr/>
        <p:txBody>
          <a:bodyPr/>
          <a:lstStyle/>
          <a:p>
            <a:pPr algn="ctr"/>
            <a:r>
              <a:rPr lang="en-US" dirty="0"/>
              <a:t>Engagement Heat Map</a:t>
            </a:r>
          </a:p>
        </p:txBody>
      </p:sp>
      <p:sp>
        <p:nvSpPr>
          <p:cNvPr id="5" name="Text Placeholder 4">
            <a:extLst>
              <a:ext uri="{FF2B5EF4-FFF2-40B4-BE49-F238E27FC236}">
                <a16:creationId xmlns:a16="http://schemas.microsoft.com/office/drawing/2014/main" id="{21FFE7DF-AB3E-ED25-BB44-47BFA6575131}"/>
              </a:ext>
            </a:extLst>
          </p:cNvPr>
          <p:cNvSpPr>
            <a:spLocks noGrp="1"/>
          </p:cNvSpPr>
          <p:nvPr>
            <p:ph type="body" idx="10"/>
          </p:nvPr>
        </p:nvSpPr>
        <p:spPr>
          <a:xfrm>
            <a:off x="2159343" y="4545301"/>
            <a:ext cx="3820499" cy="472162"/>
          </a:xfrm>
        </p:spPr>
        <p:txBody>
          <a:bodyPr/>
          <a:lstStyle/>
          <a:p>
            <a:r>
              <a:rPr lang="en-US" sz="788" dirty="0"/>
              <a:t>Source: UT SMART internal data from Year 1 (April 2025 to March 2026)</a:t>
            </a:r>
          </a:p>
        </p:txBody>
      </p:sp>
      <p:pic>
        <p:nvPicPr>
          <p:cNvPr id="7" name="Picture 6">
            <a:extLst>
              <a:ext uri="{FF2B5EF4-FFF2-40B4-BE49-F238E27FC236}">
                <a16:creationId xmlns:a16="http://schemas.microsoft.com/office/drawing/2014/main" id="{D0F216B0-A0E4-C574-C3EA-C2F3DE0C647E}"/>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6054140" y="4424195"/>
            <a:ext cx="2500313" cy="714375"/>
          </a:xfrm>
          <a:prstGeom prst="rect">
            <a:avLst/>
          </a:prstGeom>
        </p:spPr>
      </p:pic>
      <p:pic>
        <p:nvPicPr>
          <p:cNvPr id="9" name="Picture 8">
            <a:extLst>
              <a:ext uri="{FF2B5EF4-FFF2-40B4-BE49-F238E27FC236}">
                <a16:creationId xmlns:a16="http://schemas.microsoft.com/office/drawing/2014/main" id="{BB95C530-6383-D66E-CF2D-483B970E7F41}"/>
              </a:ext>
            </a:extLst>
          </p:cNvPr>
          <p:cNvPicPr>
            <a:picLocks noChangeAspect="1"/>
          </p:cNvPicPr>
          <p:nvPr/>
        </p:nvPicPr>
        <p:blipFill>
          <a:blip r:embed="rId4" cstate="hqprint">
            <a:extLst>
              <a:ext uri="{28A0092B-C50C-407E-A947-70E740481C1C}">
                <a14:useLocalDpi xmlns:a14="http://schemas.microsoft.com/office/drawing/2010/main"/>
              </a:ext>
            </a:extLst>
          </a:blip>
          <a:srcRect/>
          <a:stretch>
            <a:fillRect/>
          </a:stretch>
        </p:blipFill>
        <p:spPr>
          <a:xfrm>
            <a:off x="489631" y="1268016"/>
            <a:ext cx="8560171" cy="2188845"/>
          </a:xfrm>
          <a:prstGeom prst="rect">
            <a:avLst/>
          </a:prstGeom>
          <a:effectLst>
            <a:outerShdw blurRad="50800" dist="38100" dir="8100000" algn="tr" rotWithShape="0">
              <a:prstClr val="black">
                <a:alpha val="40000"/>
              </a:prstClr>
            </a:outerShdw>
          </a:effectLst>
        </p:spPr>
      </p:pic>
      <p:pic>
        <p:nvPicPr>
          <p:cNvPr id="10" name="Picture 9">
            <a:extLst>
              <a:ext uri="{FF2B5EF4-FFF2-40B4-BE49-F238E27FC236}">
                <a16:creationId xmlns:a16="http://schemas.microsoft.com/office/drawing/2014/main" id="{3552CA3A-89A8-3D24-69FF-739E19ECA172}"/>
              </a:ext>
            </a:extLst>
          </p:cNvPr>
          <p:cNvPicPr>
            <a:picLocks noChangeAspect="1"/>
          </p:cNvPicPr>
          <p:nvPr/>
        </p:nvPicPr>
        <p:blipFill>
          <a:blip r:embed="rId5" cstate="hqprint">
            <a:extLst>
              <a:ext uri="{28A0092B-C50C-407E-A947-70E740481C1C}">
                <a14:useLocalDpi xmlns:a14="http://schemas.microsoft.com/office/drawing/2010/main"/>
              </a:ext>
            </a:extLst>
          </a:blip>
          <a:srcRect r="-168" b="-2196"/>
          <a:stretch>
            <a:fillRect/>
          </a:stretch>
        </p:blipFill>
        <p:spPr>
          <a:xfrm>
            <a:off x="1375933" y="3763998"/>
            <a:ext cx="6392134" cy="294589"/>
          </a:xfrm>
          <a:prstGeom prst="rect">
            <a:avLst/>
          </a:prstGeom>
          <a:effectLst>
            <a:outerShdw blurRad="50800" dist="38100" dir="8100000" algn="tr" rotWithShape="0">
              <a:prstClr val="black">
                <a:alpha val="40000"/>
              </a:prstClr>
            </a:outerShdw>
          </a:effectLst>
        </p:spPr>
      </p:pic>
      <p:sp>
        <p:nvSpPr>
          <p:cNvPr id="12" name="Text Placeholder 4">
            <a:extLst>
              <a:ext uri="{FF2B5EF4-FFF2-40B4-BE49-F238E27FC236}">
                <a16:creationId xmlns:a16="http://schemas.microsoft.com/office/drawing/2014/main" id="{78887155-5F45-A3C8-03EB-4267DD9F1D8F}"/>
              </a:ext>
            </a:extLst>
          </p:cNvPr>
          <p:cNvSpPr txBox="1">
            <a:spLocks/>
          </p:cNvSpPr>
          <p:nvPr/>
        </p:nvSpPr>
        <p:spPr>
          <a:xfrm>
            <a:off x="1422692" y="3911292"/>
            <a:ext cx="1035342" cy="203242"/>
          </a:xfrm>
          <a:prstGeom prst="rect">
            <a:avLst/>
          </a:prstGeom>
          <a:noFill/>
          <a:ln>
            <a:noFill/>
          </a:ln>
        </p:spPr>
        <p:txBody>
          <a:bodyPr spcFirstLastPara="1" vert="horz" wrap="square" lIns="68569" tIns="34275" rIns="68569" bIns="34275" rtlCol="0" anchor="t" anchorCtr="0">
            <a:noAutofit/>
          </a:bodyPr>
          <a:lstStyle>
            <a:lvl1pPr marL="11113" lvl="0" indent="0" algn="l" defTabSz="914400" rtl="0" eaLnBrk="1" latinLnBrk="0" hangingPunct="1">
              <a:lnSpc>
                <a:spcPct val="90000"/>
              </a:lnSpc>
              <a:spcBef>
                <a:spcPts val="0"/>
              </a:spcBef>
              <a:spcAft>
                <a:spcPts val="0"/>
              </a:spcAft>
              <a:buClr>
                <a:schemeClr val="dk1"/>
              </a:buClr>
              <a:buSzPts val="1200"/>
              <a:buFont typeface="Arial" panose="020B0604020202020204" pitchFamily="34" charset="0"/>
              <a:buNone/>
              <a:tabLst/>
              <a:defRPr sz="1200" b="0" i="0" kern="1200">
                <a:solidFill>
                  <a:schemeClr val="dk1"/>
                </a:solidFill>
                <a:latin typeface="Gotham Book" pitchFamily="2" charset="0"/>
                <a:ea typeface="Gotham Book" pitchFamily="2" charset="0"/>
                <a:cs typeface="Gotham Book" pitchFamily="2" charset="0"/>
                <a:sym typeface="Century Gothic"/>
              </a:defRPr>
            </a:lvl1pPr>
            <a:lvl2pPr marL="914400" lvl="1" indent="-228600" algn="l" defTabSz="914400" rtl="0" eaLnBrk="1" latinLnBrk="0" hangingPunct="1">
              <a:lnSpc>
                <a:spcPct val="90000"/>
              </a:lnSpc>
              <a:spcBef>
                <a:spcPts val="500"/>
              </a:spcBef>
              <a:spcAft>
                <a:spcPts val="0"/>
              </a:spcAft>
              <a:buClr>
                <a:schemeClr val="dk1"/>
              </a:buClr>
              <a:buSzPts val="2000"/>
              <a:buFont typeface="Arial" panose="020B0604020202020204" pitchFamily="34" charset="0"/>
              <a:buNone/>
              <a:defRPr sz="2000" b="1" i="0" kern="1200">
                <a:solidFill>
                  <a:schemeClr val="tx1"/>
                </a:solidFill>
                <a:latin typeface="Gotham Book" pitchFamily="2" charset="0"/>
                <a:ea typeface="+mn-ea"/>
                <a:cs typeface="Gotham Book" pitchFamily="2" charset="0"/>
              </a:defRPr>
            </a:lvl2pPr>
            <a:lvl3pPr marL="1371600" lvl="2" indent="-228600" algn="l" defTabSz="914400" rtl="0" eaLnBrk="1" latinLnBrk="0" hangingPunct="1">
              <a:lnSpc>
                <a:spcPct val="90000"/>
              </a:lnSpc>
              <a:spcBef>
                <a:spcPts val="500"/>
              </a:spcBef>
              <a:spcAft>
                <a:spcPts val="0"/>
              </a:spcAft>
              <a:buClr>
                <a:schemeClr val="dk1"/>
              </a:buClr>
              <a:buSzPts val="1800"/>
              <a:buFont typeface="Arial" panose="020B0604020202020204" pitchFamily="34" charset="0"/>
              <a:buNone/>
              <a:defRPr sz="1800" b="1" i="0" kern="1200">
                <a:solidFill>
                  <a:schemeClr val="tx1"/>
                </a:solidFill>
                <a:latin typeface="Gotham Book" pitchFamily="2" charset="0"/>
                <a:ea typeface="+mn-ea"/>
                <a:cs typeface="Gotham Book" pitchFamily="2" charset="0"/>
              </a:defRPr>
            </a:lvl3pPr>
            <a:lvl4pPr marL="1828800" lvl="3" indent="-228600" algn="l" defTabSz="914400" rtl="0" eaLnBrk="1" latinLnBrk="0" hangingPunct="1">
              <a:lnSpc>
                <a:spcPct val="90000"/>
              </a:lnSpc>
              <a:spcBef>
                <a:spcPts val="500"/>
              </a:spcBef>
              <a:spcAft>
                <a:spcPts val="0"/>
              </a:spcAft>
              <a:buClr>
                <a:schemeClr val="dk1"/>
              </a:buClr>
              <a:buSzPts val="1600"/>
              <a:buFont typeface="Arial" panose="020B0604020202020204" pitchFamily="34" charset="0"/>
              <a:buNone/>
              <a:defRPr sz="1600" b="1" i="0" kern="1200">
                <a:solidFill>
                  <a:schemeClr val="tx1"/>
                </a:solidFill>
                <a:latin typeface="Gotham Book" pitchFamily="2" charset="0"/>
                <a:ea typeface="+mn-ea"/>
                <a:cs typeface="Gotham Book" pitchFamily="2" charset="0"/>
              </a:defRPr>
            </a:lvl4pPr>
            <a:lvl5pPr marL="2286000" lvl="4" indent="-228600" algn="l" defTabSz="914400" rtl="0" eaLnBrk="1" latinLnBrk="0" hangingPunct="1">
              <a:lnSpc>
                <a:spcPct val="90000"/>
              </a:lnSpc>
              <a:spcBef>
                <a:spcPts val="500"/>
              </a:spcBef>
              <a:spcAft>
                <a:spcPts val="0"/>
              </a:spcAft>
              <a:buClr>
                <a:schemeClr val="dk1"/>
              </a:buClr>
              <a:buSzPts val="1600"/>
              <a:buFont typeface="Arial" panose="020B0604020202020204" pitchFamily="34" charset="0"/>
              <a:buNone/>
              <a:defRPr sz="1600" b="1" i="0" kern="1200">
                <a:solidFill>
                  <a:schemeClr val="tx1"/>
                </a:solidFill>
                <a:latin typeface="Gotham Book" pitchFamily="2" charset="0"/>
                <a:ea typeface="+mn-ea"/>
                <a:cs typeface="Gotham Book" pitchFamily="2" charset="0"/>
              </a:defRPr>
            </a:lvl5pPr>
            <a:lvl6pPr marL="2743200" lvl="5" indent="-228600" algn="l" defTabSz="914400" rtl="0" eaLnBrk="1" latinLnBrk="0" hangingPunct="1">
              <a:lnSpc>
                <a:spcPct val="90000"/>
              </a:lnSpc>
              <a:spcBef>
                <a:spcPts val="500"/>
              </a:spcBef>
              <a:spcAft>
                <a:spcPts val="0"/>
              </a:spcAft>
              <a:buClr>
                <a:schemeClr val="dk1"/>
              </a:buClr>
              <a:buSzPts val="1600"/>
              <a:buFont typeface="Arial" panose="020B0604020202020204" pitchFamily="34" charset="0"/>
              <a:buNone/>
              <a:defRPr sz="1600" b="1" kern="1200">
                <a:solidFill>
                  <a:schemeClr val="tx1"/>
                </a:solidFill>
                <a:latin typeface="+mn-lt"/>
                <a:ea typeface="+mn-ea"/>
                <a:cs typeface="+mn-cs"/>
              </a:defRPr>
            </a:lvl6pPr>
            <a:lvl7pPr marL="3200400" lvl="6" indent="-228600" algn="l" defTabSz="914400" rtl="0" eaLnBrk="1" latinLnBrk="0" hangingPunct="1">
              <a:lnSpc>
                <a:spcPct val="90000"/>
              </a:lnSpc>
              <a:spcBef>
                <a:spcPts val="500"/>
              </a:spcBef>
              <a:spcAft>
                <a:spcPts val="0"/>
              </a:spcAft>
              <a:buClr>
                <a:schemeClr val="dk1"/>
              </a:buClr>
              <a:buSzPts val="1600"/>
              <a:buFont typeface="Arial" panose="020B0604020202020204" pitchFamily="34" charset="0"/>
              <a:buNone/>
              <a:defRPr sz="1600" b="1" kern="1200">
                <a:solidFill>
                  <a:schemeClr val="tx1"/>
                </a:solidFill>
                <a:latin typeface="+mn-lt"/>
                <a:ea typeface="+mn-ea"/>
                <a:cs typeface="+mn-cs"/>
              </a:defRPr>
            </a:lvl7pPr>
            <a:lvl8pPr marL="3657600" lvl="7" indent="-228600" algn="l" defTabSz="914400" rtl="0" eaLnBrk="1" latinLnBrk="0" hangingPunct="1">
              <a:lnSpc>
                <a:spcPct val="90000"/>
              </a:lnSpc>
              <a:spcBef>
                <a:spcPts val="500"/>
              </a:spcBef>
              <a:spcAft>
                <a:spcPts val="0"/>
              </a:spcAft>
              <a:buClr>
                <a:schemeClr val="dk1"/>
              </a:buClr>
              <a:buSzPts val="1600"/>
              <a:buFont typeface="Arial" panose="020B0604020202020204" pitchFamily="34" charset="0"/>
              <a:buNone/>
              <a:defRPr sz="1600" b="1" kern="1200">
                <a:solidFill>
                  <a:schemeClr val="tx1"/>
                </a:solidFill>
                <a:latin typeface="+mn-lt"/>
                <a:ea typeface="+mn-ea"/>
                <a:cs typeface="+mn-cs"/>
              </a:defRPr>
            </a:lvl8pPr>
            <a:lvl9pPr marL="4114800" lvl="8" indent="-228600" algn="l" defTabSz="914400" rtl="0" eaLnBrk="1" latinLnBrk="0" hangingPunct="1">
              <a:lnSpc>
                <a:spcPct val="90000"/>
              </a:lnSpc>
              <a:spcBef>
                <a:spcPts val="500"/>
              </a:spcBef>
              <a:spcAft>
                <a:spcPts val="0"/>
              </a:spcAft>
              <a:buClr>
                <a:schemeClr val="dk1"/>
              </a:buClr>
              <a:buSzPts val="1600"/>
              <a:buFont typeface="Arial" panose="020B0604020202020204" pitchFamily="34" charset="0"/>
              <a:buNone/>
              <a:defRPr sz="1600" b="1" kern="1200">
                <a:solidFill>
                  <a:schemeClr val="tx1"/>
                </a:solidFill>
                <a:latin typeface="+mn-lt"/>
                <a:ea typeface="+mn-ea"/>
                <a:cs typeface="+mn-cs"/>
              </a:defRPr>
            </a:lvl9pPr>
          </a:lstStyle>
          <a:p>
            <a:r>
              <a:rPr lang="en-US" sz="788" dirty="0">
                <a:solidFill>
                  <a:srgbClr val="595A5C"/>
                </a:solidFill>
                <a:latin typeface="Montserrat Medium" pitchFamily="2" charset="77"/>
                <a:cs typeface="Gotham Medium" pitchFamily="2" charset="0"/>
              </a:rPr>
              <a:t>Low</a:t>
            </a:r>
          </a:p>
          <a:p>
            <a:r>
              <a:rPr lang="en-US" sz="788" dirty="0">
                <a:solidFill>
                  <a:srgbClr val="595A5C"/>
                </a:solidFill>
                <a:latin typeface="Montserrat" pitchFamily="2" charset="77"/>
              </a:rPr>
              <a:t>2 service counts</a:t>
            </a:r>
          </a:p>
        </p:txBody>
      </p:sp>
      <p:sp>
        <p:nvSpPr>
          <p:cNvPr id="13" name="Text Placeholder 4">
            <a:extLst>
              <a:ext uri="{FF2B5EF4-FFF2-40B4-BE49-F238E27FC236}">
                <a16:creationId xmlns:a16="http://schemas.microsoft.com/office/drawing/2014/main" id="{9F1E37FA-582F-77C8-CDB6-EDDFDD15DC30}"/>
              </a:ext>
            </a:extLst>
          </p:cNvPr>
          <p:cNvSpPr txBox="1">
            <a:spLocks/>
          </p:cNvSpPr>
          <p:nvPr/>
        </p:nvSpPr>
        <p:spPr>
          <a:xfrm>
            <a:off x="6558223" y="3911292"/>
            <a:ext cx="1079680" cy="203242"/>
          </a:xfrm>
          <a:prstGeom prst="rect">
            <a:avLst/>
          </a:prstGeom>
          <a:noFill/>
          <a:ln>
            <a:noFill/>
          </a:ln>
        </p:spPr>
        <p:txBody>
          <a:bodyPr spcFirstLastPara="1" vert="horz" wrap="square" lIns="68569" tIns="34275" rIns="68569" bIns="34275" rtlCol="0" anchor="t" anchorCtr="0">
            <a:noAutofit/>
          </a:bodyPr>
          <a:lstStyle>
            <a:lvl1pPr marL="11113" lvl="0" indent="0" algn="l" defTabSz="914400" rtl="0" eaLnBrk="1" latinLnBrk="0" hangingPunct="1">
              <a:lnSpc>
                <a:spcPct val="90000"/>
              </a:lnSpc>
              <a:spcBef>
                <a:spcPts val="0"/>
              </a:spcBef>
              <a:spcAft>
                <a:spcPts val="0"/>
              </a:spcAft>
              <a:buClr>
                <a:schemeClr val="dk1"/>
              </a:buClr>
              <a:buSzPts val="1200"/>
              <a:buFont typeface="Arial" panose="020B0604020202020204" pitchFamily="34" charset="0"/>
              <a:buNone/>
              <a:tabLst/>
              <a:defRPr sz="1200" b="0" i="0" kern="1200">
                <a:solidFill>
                  <a:schemeClr val="dk1"/>
                </a:solidFill>
                <a:latin typeface="Gotham Book" pitchFamily="2" charset="0"/>
                <a:ea typeface="Gotham Book" pitchFamily="2" charset="0"/>
                <a:cs typeface="Gotham Book" pitchFamily="2" charset="0"/>
                <a:sym typeface="Century Gothic"/>
              </a:defRPr>
            </a:lvl1pPr>
            <a:lvl2pPr marL="914400" lvl="1" indent="-228600" algn="l" defTabSz="914400" rtl="0" eaLnBrk="1" latinLnBrk="0" hangingPunct="1">
              <a:lnSpc>
                <a:spcPct val="90000"/>
              </a:lnSpc>
              <a:spcBef>
                <a:spcPts val="500"/>
              </a:spcBef>
              <a:spcAft>
                <a:spcPts val="0"/>
              </a:spcAft>
              <a:buClr>
                <a:schemeClr val="dk1"/>
              </a:buClr>
              <a:buSzPts val="2000"/>
              <a:buFont typeface="Arial" panose="020B0604020202020204" pitchFamily="34" charset="0"/>
              <a:buNone/>
              <a:defRPr sz="2000" b="1" i="0" kern="1200">
                <a:solidFill>
                  <a:schemeClr val="tx1"/>
                </a:solidFill>
                <a:latin typeface="Gotham Book" pitchFamily="2" charset="0"/>
                <a:ea typeface="+mn-ea"/>
                <a:cs typeface="Gotham Book" pitchFamily="2" charset="0"/>
              </a:defRPr>
            </a:lvl2pPr>
            <a:lvl3pPr marL="1371600" lvl="2" indent="-228600" algn="l" defTabSz="914400" rtl="0" eaLnBrk="1" latinLnBrk="0" hangingPunct="1">
              <a:lnSpc>
                <a:spcPct val="90000"/>
              </a:lnSpc>
              <a:spcBef>
                <a:spcPts val="500"/>
              </a:spcBef>
              <a:spcAft>
                <a:spcPts val="0"/>
              </a:spcAft>
              <a:buClr>
                <a:schemeClr val="dk1"/>
              </a:buClr>
              <a:buSzPts val="1800"/>
              <a:buFont typeface="Arial" panose="020B0604020202020204" pitchFamily="34" charset="0"/>
              <a:buNone/>
              <a:defRPr sz="1800" b="1" i="0" kern="1200">
                <a:solidFill>
                  <a:schemeClr val="tx1"/>
                </a:solidFill>
                <a:latin typeface="Gotham Book" pitchFamily="2" charset="0"/>
                <a:ea typeface="+mn-ea"/>
                <a:cs typeface="Gotham Book" pitchFamily="2" charset="0"/>
              </a:defRPr>
            </a:lvl3pPr>
            <a:lvl4pPr marL="1828800" lvl="3" indent="-228600" algn="l" defTabSz="914400" rtl="0" eaLnBrk="1" latinLnBrk="0" hangingPunct="1">
              <a:lnSpc>
                <a:spcPct val="90000"/>
              </a:lnSpc>
              <a:spcBef>
                <a:spcPts val="500"/>
              </a:spcBef>
              <a:spcAft>
                <a:spcPts val="0"/>
              </a:spcAft>
              <a:buClr>
                <a:schemeClr val="dk1"/>
              </a:buClr>
              <a:buSzPts val="1600"/>
              <a:buFont typeface="Arial" panose="020B0604020202020204" pitchFamily="34" charset="0"/>
              <a:buNone/>
              <a:defRPr sz="1600" b="1" i="0" kern="1200">
                <a:solidFill>
                  <a:schemeClr val="tx1"/>
                </a:solidFill>
                <a:latin typeface="Gotham Book" pitchFamily="2" charset="0"/>
                <a:ea typeface="+mn-ea"/>
                <a:cs typeface="Gotham Book" pitchFamily="2" charset="0"/>
              </a:defRPr>
            </a:lvl4pPr>
            <a:lvl5pPr marL="2286000" lvl="4" indent="-228600" algn="l" defTabSz="914400" rtl="0" eaLnBrk="1" latinLnBrk="0" hangingPunct="1">
              <a:lnSpc>
                <a:spcPct val="90000"/>
              </a:lnSpc>
              <a:spcBef>
                <a:spcPts val="500"/>
              </a:spcBef>
              <a:spcAft>
                <a:spcPts val="0"/>
              </a:spcAft>
              <a:buClr>
                <a:schemeClr val="dk1"/>
              </a:buClr>
              <a:buSzPts val="1600"/>
              <a:buFont typeface="Arial" panose="020B0604020202020204" pitchFamily="34" charset="0"/>
              <a:buNone/>
              <a:defRPr sz="1600" b="1" i="0" kern="1200">
                <a:solidFill>
                  <a:schemeClr val="tx1"/>
                </a:solidFill>
                <a:latin typeface="Gotham Book" pitchFamily="2" charset="0"/>
                <a:ea typeface="+mn-ea"/>
                <a:cs typeface="Gotham Book" pitchFamily="2" charset="0"/>
              </a:defRPr>
            </a:lvl5pPr>
            <a:lvl6pPr marL="2743200" lvl="5" indent="-228600" algn="l" defTabSz="914400" rtl="0" eaLnBrk="1" latinLnBrk="0" hangingPunct="1">
              <a:lnSpc>
                <a:spcPct val="90000"/>
              </a:lnSpc>
              <a:spcBef>
                <a:spcPts val="500"/>
              </a:spcBef>
              <a:spcAft>
                <a:spcPts val="0"/>
              </a:spcAft>
              <a:buClr>
                <a:schemeClr val="dk1"/>
              </a:buClr>
              <a:buSzPts val="1600"/>
              <a:buFont typeface="Arial" panose="020B0604020202020204" pitchFamily="34" charset="0"/>
              <a:buNone/>
              <a:defRPr sz="1600" b="1" kern="1200">
                <a:solidFill>
                  <a:schemeClr val="tx1"/>
                </a:solidFill>
                <a:latin typeface="+mn-lt"/>
                <a:ea typeface="+mn-ea"/>
                <a:cs typeface="+mn-cs"/>
              </a:defRPr>
            </a:lvl6pPr>
            <a:lvl7pPr marL="3200400" lvl="6" indent="-228600" algn="l" defTabSz="914400" rtl="0" eaLnBrk="1" latinLnBrk="0" hangingPunct="1">
              <a:lnSpc>
                <a:spcPct val="90000"/>
              </a:lnSpc>
              <a:spcBef>
                <a:spcPts val="500"/>
              </a:spcBef>
              <a:spcAft>
                <a:spcPts val="0"/>
              </a:spcAft>
              <a:buClr>
                <a:schemeClr val="dk1"/>
              </a:buClr>
              <a:buSzPts val="1600"/>
              <a:buFont typeface="Arial" panose="020B0604020202020204" pitchFamily="34" charset="0"/>
              <a:buNone/>
              <a:defRPr sz="1600" b="1" kern="1200">
                <a:solidFill>
                  <a:schemeClr val="tx1"/>
                </a:solidFill>
                <a:latin typeface="+mn-lt"/>
                <a:ea typeface="+mn-ea"/>
                <a:cs typeface="+mn-cs"/>
              </a:defRPr>
            </a:lvl7pPr>
            <a:lvl8pPr marL="3657600" lvl="7" indent="-228600" algn="l" defTabSz="914400" rtl="0" eaLnBrk="1" latinLnBrk="0" hangingPunct="1">
              <a:lnSpc>
                <a:spcPct val="90000"/>
              </a:lnSpc>
              <a:spcBef>
                <a:spcPts val="500"/>
              </a:spcBef>
              <a:spcAft>
                <a:spcPts val="0"/>
              </a:spcAft>
              <a:buClr>
                <a:schemeClr val="dk1"/>
              </a:buClr>
              <a:buSzPts val="1600"/>
              <a:buFont typeface="Arial" panose="020B0604020202020204" pitchFamily="34" charset="0"/>
              <a:buNone/>
              <a:defRPr sz="1600" b="1" kern="1200">
                <a:solidFill>
                  <a:schemeClr val="tx1"/>
                </a:solidFill>
                <a:latin typeface="+mn-lt"/>
                <a:ea typeface="+mn-ea"/>
                <a:cs typeface="+mn-cs"/>
              </a:defRPr>
            </a:lvl8pPr>
            <a:lvl9pPr marL="4114800" lvl="8" indent="-228600" algn="l" defTabSz="914400" rtl="0" eaLnBrk="1" latinLnBrk="0" hangingPunct="1">
              <a:lnSpc>
                <a:spcPct val="90000"/>
              </a:lnSpc>
              <a:spcBef>
                <a:spcPts val="500"/>
              </a:spcBef>
              <a:spcAft>
                <a:spcPts val="0"/>
              </a:spcAft>
              <a:buClr>
                <a:schemeClr val="dk1"/>
              </a:buClr>
              <a:buSzPts val="1600"/>
              <a:buFont typeface="Arial" panose="020B0604020202020204" pitchFamily="34" charset="0"/>
              <a:buNone/>
              <a:defRPr sz="1600" b="1" kern="1200">
                <a:solidFill>
                  <a:schemeClr val="tx1"/>
                </a:solidFill>
                <a:latin typeface="+mn-lt"/>
                <a:ea typeface="+mn-ea"/>
                <a:cs typeface="+mn-cs"/>
              </a:defRPr>
            </a:lvl9pPr>
          </a:lstStyle>
          <a:p>
            <a:pPr algn="r"/>
            <a:r>
              <a:rPr lang="en-US" sz="788" dirty="0">
                <a:solidFill>
                  <a:srgbClr val="595A5C"/>
                </a:solidFill>
                <a:latin typeface="Montserrat Medium" pitchFamily="2" charset="77"/>
                <a:cs typeface="Gotham Medium" pitchFamily="2" charset="0"/>
              </a:rPr>
              <a:t>High</a:t>
            </a:r>
          </a:p>
          <a:p>
            <a:pPr algn="r"/>
            <a:r>
              <a:rPr lang="en-US" sz="788" dirty="0">
                <a:solidFill>
                  <a:srgbClr val="595A5C"/>
                </a:solidFill>
                <a:latin typeface="Montserrat" pitchFamily="2" charset="77"/>
              </a:rPr>
              <a:t>118 service counts</a:t>
            </a:r>
          </a:p>
        </p:txBody>
      </p:sp>
      <p:sp>
        <p:nvSpPr>
          <p:cNvPr id="14" name="Text Placeholder 4">
            <a:extLst>
              <a:ext uri="{FF2B5EF4-FFF2-40B4-BE49-F238E27FC236}">
                <a16:creationId xmlns:a16="http://schemas.microsoft.com/office/drawing/2014/main" id="{4A6ED6E3-EEC6-AB41-FFCB-847252336B76}"/>
              </a:ext>
            </a:extLst>
          </p:cNvPr>
          <p:cNvSpPr txBox="1">
            <a:spLocks/>
          </p:cNvSpPr>
          <p:nvPr/>
        </p:nvSpPr>
        <p:spPr>
          <a:xfrm>
            <a:off x="3822193" y="3508809"/>
            <a:ext cx="1499612" cy="203242"/>
          </a:xfrm>
          <a:prstGeom prst="rect">
            <a:avLst/>
          </a:prstGeom>
          <a:noFill/>
          <a:ln>
            <a:noFill/>
          </a:ln>
        </p:spPr>
        <p:txBody>
          <a:bodyPr spcFirstLastPara="1" vert="horz" wrap="square" lIns="68569" tIns="34275" rIns="68569" bIns="34275" rtlCol="0" anchor="t" anchorCtr="0">
            <a:noAutofit/>
          </a:bodyPr>
          <a:lstStyle>
            <a:lvl1pPr marL="11113" lvl="0" indent="0" algn="l" defTabSz="914400" rtl="0" eaLnBrk="1" latinLnBrk="0" hangingPunct="1">
              <a:lnSpc>
                <a:spcPct val="90000"/>
              </a:lnSpc>
              <a:spcBef>
                <a:spcPts val="0"/>
              </a:spcBef>
              <a:spcAft>
                <a:spcPts val="0"/>
              </a:spcAft>
              <a:buClr>
                <a:schemeClr val="dk1"/>
              </a:buClr>
              <a:buSzPts val="1200"/>
              <a:buFont typeface="Arial" panose="020B0604020202020204" pitchFamily="34" charset="0"/>
              <a:buNone/>
              <a:tabLst/>
              <a:defRPr sz="1200" b="0" i="0" kern="1200">
                <a:solidFill>
                  <a:schemeClr val="dk1"/>
                </a:solidFill>
                <a:latin typeface="Gotham Book" pitchFamily="2" charset="0"/>
                <a:ea typeface="Gotham Book" pitchFamily="2" charset="0"/>
                <a:cs typeface="Gotham Book" pitchFamily="2" charset="0"/>
                <a:sym typeface="Century Gothic"/>
              </a:defRPr>
            </a:lvl1pPr>
            <a:lvl2pPr marL="914400" lvl="1" indent="-228600" algn="l" defTabSz="914400" rtl="0" eaLnBrk="1" latinLnBrk="0" hangingPunct="1">
              <a:lnSpc>
                <a:spcPct val="90000"/>
              </a:lnSpc>
              <a:spcBef>
                <a:spcPts val="500"/>
              </a:spcBef>
              <a:spcAft>
                <a:spcPts val="0"/>
              </a:spcAft>
              <a:buClr>
                <a:schemeClr val="dk1"/>
              </a:buClr>
              <a:buSzPts val="2000"/>
              <a:buFont typeface="Arial" panose="020B0604020202020204" pitchFamily="34" charset="0"/>
              <a:buNone/>
              <a:defRPr sz="2000" b="1" i="0" kern="1200">
                <a:solidFill>
                  <a:schemeClr val="tx1"/>
                </a:solidFill>
                <a:latin typeface="Gotham Book" pitchFamily="2" charset="0"/>
                <a:ea typeface="+mn-ea"/>
                <a:cs typeface="Gotham Book" pitchFamily="2" charset="0"/>
              </a:defRPr>
            </a:lvl2pPr>
            <a:lvl3pPr marL="1371600" lvl="2" indent="-228600" algn="l" defTabSz="914400" rtl="0" eaLnBrk="1" latinLnBrk="0" hangingPunct="1">
              <a:lnSpc>
                <a:spcPct val="90000"/>
              </a:lnSpc>
              <a:spcBef>
                <a:spcPts val="500"/>
              </a:spcBef>
              <a:spcAft>
                <a:spcPts val="0"/>
              </a:spcAft>
              <a:buClr>
                <a:schemeClr val="dk1"/>
              </a:buClr>
              <a:buSzPts val="1800"/>
              <a:buFont typeface="Arial" panose="020B0604020202020204" pitchFamily="34" charset="0"/>
              <a:buNone/>
              <a:defRPr sz="1800" b="1" i="0" kern="1200">
                <a:solidFill>
                  <a:schemeClr val="tx1"/>
                </a:solidFill>
                <a:latin typeface="Gotham Book" pitchFamily="2" charset="0"/>
                <a:ea typeface="+mn-ea"/>
                <a:cs typeface="Gotham Book" pitchFamily="2" charset="0"/>
              </a:defRPr>
            </a:lvl3pPr>
            <a:lvl4pPr marL="1828800" lvl="3" indent="-228600" algn="l" defTabSz="914400" rtl="0" eaLnBrk="1" latinLnBrk="0" hangingPunct="1">
              <a:lnSpc>
                <a:spcPct val="90000"/>
              </a:lnSpc>
              <a:spcBef>
                <a:spcPts val="500"/>
              </a:spcBef>
              <a:spcAft>
                <a:spcPts val="0"/>
              </a:spcAft>
              <a:buClr>
                <a:schemeClr val="dk1"/>
              </a:buClr>
              <a:buSzPts val="1600"/>
              <a:buFont typeface="Arial" panose="020B0604020202020204" pitchFamily="34" charset="0"/>
              <a:buNone/>
              <a:defRPr sz="1600" b="1" i="0" kern="1200">
                <a:solidFill>
                  <a:schemeClr val="tx1"/>
                </a:solidFill>
                <a:latin typeface="Gotham Book" pitchFamily="2" charset="0"/>
                <a:ea typeface="+mn-ea"/>
                <a:cs typeface="Gotham Book" pitchFamily="2" charset="0"/>
              </a:defRPr>
            </a:lvl4pPr>
            <a:lvl5pPr marL="2286000" lvl="4" indent="-228600" algn="l" defTabSz="914400" rtl="0" eaLnBrk="1" latinLnBrk="0" hangingPunct="1">
              <a:lnSpc>
                <a:spcPct val="90000"/>
              </a:lnSpc>
              <a:spcBef>
                <a:spcPts val="500"/>
              </a:spcBef>
              <a:spcAft>
                <a:spcPts val="0"/>
              </a:spcAft>
              <a:buClr>
                <a:schemeClr val="dk1"/>
              </a:buClr>
              <a:buSzPts val="1600"/>
              <a:buFont typeface="Arial" panose="020B0604020202020204" pitchFamily="34" charset="0"/>
              <a:buNone/>
              <a:defRPr sz="1600" b="1" i="0" kern="1200">
                <a:solidFill>
                  <a:schemeClr val="tx1"/>
                </a:solidFill>
                <a:latin typeface="Gotham Book" pitchFamily="2" charset="0"/>
                <a:ea typeface="+mn-ea"/>
                <a:cs typeface="Gotham Book" pitchFamily="2" charset="0"/>
              </a:defRPr>
            </a:lvl5pPr>
            <a:lvl6pPr marL="2743200" lvl="5" indent="-228600" algn="l" defTabSz="914400" rtl="0" eaLnBrk="1" latinLnBrk="0" hangingPunct="1">
              <a:lnSpc>
                <a:spcPct val="90000"/>
              </a:lnSpc>
              <a:spcBef>
                <a:spcPts val="500"/>
              </a:spcBef>
              <a:spcAft>
                <a:spcPts val="0"/>
              </a:spcAft>
              <a:buClr>
                <a:schemeClr val="dk1"/>
              </a:buClr>
              <a:buSzPts val="1600"/>
              <a:buFont typeface="Arial" panose="020B0604020202020204" pitchFamily="34" charset="0"/>
              <a:buNone/>
              <a:defRPr sz="1600" b="1" kern="1200">
                <a:solidFill>
                  <a:schemeClr val="tx1"/>
                </a:solidFill>
                <a:latin typeface="+mn-lt"/>
                <a:ea typeface="+mn-ea"/>
                <a:cs typeface="+mn-cs"/>
              </a:defRPr>
            </a:lvl6pPr>
            <a:lvl7pPr marL="3200400" lvl="6" indent="-228600" algn="l" defTabSz="914400" rtl="0" eaLnBrk="1" latinLnBrk="0" hangingPunct="1">
              <a:lnSpc>
                <a:spcPct val="90000"/>
              </a:lnSpc>
              <a:spcBef>
                <a:spcPts val="500"/>
              </a:spcBef>
              <a:spcAft>
                <a:spcPts val="0"/>
              </a:spcAft>
              <a:buClr>
                <a:schemeClr val="dk1"/>
              </a:buClr>
              <a:buSzPts val="1600"/>
              <a:buFont typeface="Arial" panose="020B0604020202020204" pitchFamily="34" charset="0"/>
              <a:buNone/>
              <a:defRPr sz="1600" b="1" kern="1200">
                <a:solidFill>
                  <a:schemeClr val="tx1"/>
                </a:solidFill>
                <a:latin typeface="+mn-lt"/>
                <a:ea typeface="+mn-ea"/>
                <a:cs typeface="+mn-cs"/>
              </a:defRPr>
            </a:lvl7pPr>
            <a:lvl8pPr marL="3657600" lvl="7" indent="-228600" algn="l" defTabSz="914400" rtl="0" eaLnBrk="1" latinLnBrk="0" hangingPunct="1">
              <a:lnSpc>
                <a:spcPct val="90000"/>
              </a:lnSpc>
              <a:spcBef>
                <a:spcPts val="500"/>
              </a:spcBef>
              <a:spcAft>
                <a:spcPts val="0"/>
              </a:spcAft>
              <a:buClr>
                <a:schemeClr val="dk1"/>
              </a:buClr>
              <a:buSzPts val="1600"/>
              <a:buFont typeface="Arial" panose="020B0604020202020204" pitchFamily="34" charset="0"/>
              <a:buNone/>
              <a:defRPr sz="1600" b="1" kern="1200">
                <a:solidFill>
                  <a:schemeClr val="tx1"/>
                </a:solidFill>
                <a:latin typeface="+mn-lt"/>
                <a:ea typeface="+mn-ea"/>
                <a:cs typeface="+mn-cs"/>
              </a:defRPr>
            </a:lvl8pPr>
            <a:lvl9pPr marL="4114800" lvl="8" indent="-228600" algn="l" defTabSz="914400" rtl="0" eaLnBrk="1" latinLnBrk="0" hangingPunct="1">
              <a:lnSpc>
                <a:spcPct val="90000"/>
              </a:lnSpc>
              <a:spcBef>
                <a:spcPts val="500"/>
              </a:spcBef>
              <a:spcAft>
                <a:spcPts val="0"/>
              </a:spcAft>
              <a:buClr>
                <a:schemeClr val="dk1"/>
              </a:buClr>
              <a:buSzPts val="1600"/>
              <a:buFont typeface="Arial" panose="020B0604020202020204" pitchFamily="34" charset="0"/>
              <a:buNone/>
              <a:defRPr sz="1600" b="1" kern="1200">
                <a:solidFill>
                  <a:schemeClr val="tx1"/>
                </a:solidFill>
                <a:latin typeface="+mn-lt"/>
                <a:ea typeface="+mn-ea"/>
                <a:cs typeface="+mn-cs"/>
              </a:defRPr>
            </a:lvl9pPr>
          </a:lstStyle>
          <a:p>
            <a:pPr algn="ctr"/>
            <a:r>
              <a:rPr lang="en-US" sz="788" dirty="0">
                <a:solidFill>
                  <a:srgbClr val="595A5C"/>
                </a:solidFill>
                <a:latin typeface="Montserrat" pitchFamily="2" charset="77"/>
                <a:cs typeface="Gotham Bold" pitchFamily="2" charset="0"/>
              </a:rPr>
              <a:t>Level of Engagement</a:t>
            </a:r>
          </a:p>
        </p:txBody>
      </p:sp>
    </p:spTree>
    <p:extLst>
      <p:ext uri="{BB962C8B-B14F-4D97-AF65-F5344CB8AC3E}">
        <p14:creationId xmlns:p14="http://schemas.microsoft.com/office/powerpoint/2010/main" val="76291585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144000" cy="51435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cstate="hqprint">
              <a:extLst>
                <a:ext uri="{28A0092B-C50C-407E-A947-70E740481C1C}">
                  <a14:useLocalDpi xmlns:a14="http://schemas.microsoft.com/office/drawing/2010/main"/>
                </a:ext>
              </a:extLst>
            </a:blip>
            <a:stretch>
              <a:fillRect t="-5666" b="-5666"/>
            </a:stretch>
          </a:blipFill>
        </p:spPr>
        <p:txBody>
          <a:bodyPr/>
          <a:lstStyle/>
          <a:p>
            <a:endParaRPr lang="en-US" sz="700"/>
          </a:p>
        </p:txBody>
      </p:sp>
      <p:sp>
        <p:nvSpPr>
          <p:cNvPr id="4" name="Freeform 4"/>
          <p:cNvSpPr/>
          <p:nvPr/>
        </p:nvSpPr>
        <p:spPr>
          <a:xfrm>
            <a:off x="0" y="0"/>
            <a:ext cx="5143500" cy="5143500"/>
          </a:xfrm>
          <a:custGeom>
            <a:avLst/>
            <a:gdLst/>
            <a:ahLst/>
            <a:cxnLst/>
            <a:rect l="l" t="t" r="r" b="b"/>
            <a:pathLst>
              <a:path w="10287000" h="10287000">
                <a:moveTo>
                  <a:pt x="0" y="0"/>
                </a:moveTo>
                <a:lnTo>
                  <a:pt x="10287000" y="0"/>
                </a:lnTo>
                <a:lnTo>
                  <a:pt x="10287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sz="700"/>
          </a:p>
        </p:txBody>
      </p:sp>
      <p:sp>
        <p:nvSpPr>
          <p:cNvPr id="7" name="TextBox 7"/>
          <p:cNvSpPr txBox="1"/>
          <p:nvPr/>
        </p:nvSpPr>
        <p:spPr>
          <a:xfrm>
            <a:off x="730293" y="324550"/>
            <a:ext cx="4044331" cy="1371401"/>
          </a:xfrm>
          <a:prstGeom prst="rect">
            <a:avLst/>
          </a:prstGeom>
        </p:spPr>
        <p:txBody>
          <a:bodyPr wrap="square" lIns="0" tIns="0" rIns="0" bIns="0" rtlCol="0" anchor="t">
            <a:spAutoFit/>
          </a:bodyPr>
          <a:lstStyle/>
          <a:p>
            <a:pPr algn="ctr">
              <a:lnSpc>
                <a:spcPts val="3705"/>
              </a:lnSpc>
            </a:pPr>
            <a:r>
              <a:rPr lang="en-US" sz="3251" b="1" dirty="0">
                <a:solidFill>
                  <a:srgbClr val="FFFFFF"/>
                </a:solidFill>
                <a:latin typeface="Montserrat" pitchFamily="2" charset="77"/>
                <a:ea typeface="Gotham Bold"/>
                <a:cs typeface="Gotham Bold"/>
                <a:sym typeface="Gotham"/>
              </a:rPr>
              <a:t>Low </a:t>
            </a:r>
          </a:p>
          <a:p>
            <a:pPr algn="ctr">
              <a:lnSpc>
                <a:spcPts val="3705"/>
              </a:lnSpc>
            </a:pPr>
            <a:r>
              <a:rPr lang="en-US" sz="3251" b="1" dirty="0">
                <a:solidFill>
                  <a:srgbClr val="FFFFFF"/>
                </a:solidFill>
                <a:latin typeface="Montserrat" pitchFamily="2" charset="77"/>
                <a:ea typeface="Gotham Bold"/>
                <a:cs typeface="Gotham Bold"/>
                <a:sym typeface="Gotham"/>
              </a:rPr>
              <a:t>Engagement </a:t>
            </a:r>
            <a:r>
              <a:rPr lang="en-US" sz="2100" b="1" dirty="0">
                <a:solidFill>
                  <a:srgbClr val="FFFFFF"/>
                </a:solidFill>
                <a:latin typeface="Montserrat" pitchFamily="2" charset="77"/>
                <a:ea typeface="Gotham Bold"/>
                <a:cs typeface="Gotham Bold"/>
                <a:sym typeface="Gotham"/>
              </a:rPr>
              <a:t>Examples</a:t>
            </a:r>
            <a:endParaRPr lang="en-US" sz="3251" b="1" dirty="0">
              <a:solidFill>
                <a:srgbClr val="FFFFFF"/>
              </a:solidFill>
              <a:latin typeface="Montserrat" pitchFamily="2" charset="77"/>
              <a:ea typeface="Gotham Bold"/>
              <a:cs typeface="Gotham Bold"/>
              <a:sym typeface="Gotham"/>
            </a:endParaRPr>
          </a:p>
        </p:txBody>
      </p:sp>
      <p:pic>
        <p:nvPicPr>
          <p:cNvPr id="9" name="Picture 8">
            <a:extLst>
              <a:ext uri="{FF2B5EF4-FFF2-40B4-BE49-F238E27FC236}">
                <a16:creationId xmlns:a16="http://schemas.microsoft.com/office/drawing/2014/main" id="{68515199-389F-6B92-F3B4-AE1BBEB100F0}"/>
              </a:ext>
            </a:extLst>
          </p:cNvPr>
          <p:cNvPicPr>
            <a:picLocks noChangeAspect="1"/>
          </p:cNvPicPr>
          <p:nvPr/>
        </p:nvPicPr>
        <p:blipFill>
          <a:blip r:embed="rId4" cstate="hqprint">
            <a:extLst>
              <a:ext uri="{28A0092B-C50C-407E-A947-70E740481C1C}">
                <a14:useLocalDpi xmlns:a14="http://schemas.microsoft.com/office/drawing/2010/main"/>
              </a:ext>
            </a:extLst>
          </a:blip>
          <a:srcRect/>
          <a:stretch>
            <a:fillRect/>
          </a:stretch>
        </p:blipFill>
        <p:spPr>
          <a:xfrm>
            <a:off x="5219173" y="329379"/>
            <a:ext cx="3373991" cy="4406040"/>
          </a:xfrm>
          <a:prstGeom prst="rect">
            <a:avLst/>
          </a:prstGeom>
          <a:effectLst>
            <a:outerShdw blurRad="50800" dist="38100" dir="8100000" algn="tr" rotWithShape="0">
              <a:prstClr val="black">
                <a:alpha val="40000"/>
              </a:prstClr>
            </a:outerShdw>
          </a:effectLst>
        </p:spPr>
      </p:pic>
      <p:sp>
        <p:nvSpPr>
          <p:cNvPr id="10" name="Content Placeholder 2">
            <a:extLst>
              <a:ext uri="{FF2B5EF4-FFF2-40B4-BE49-F238E27FC236}">
                <a16:creationId xmlns:a16="http://schemas.microsoft.com/office/drawing/2014/main" id="{F0FA3070-5D81-09C6-7431-28E1FEDB65AE}"/>
              </a:ext>
            </a:extLst>
          </p:cNvPr>
          <p:cNvSpPr txBox="1">
            <a:spLocks/>
          </p:cNvSpPr>
          <p:nvPr/>
        </p:nvSpPr>
        <p:spPr>
          <a:xfrm>
            <a:off x="628650" y="1872546"/>
            <a:ext cx="4145973" cy="2132459"/>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Gotham Book" pitchFamily="2" charset="0"/>
                <a:ea typeface="+mn-ea"/>
                <a:cs typeface="Gotham Book"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Gotham Book" pitchFamily="2" charset="0"/>
                <a:ea typeface="+mn-ea"/>
                <a:cs typeface="Gotham Book"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Gotham Book" pitchFamily="2" charset="0"/>
                <a:ea typeface="+mn-ea"/>
                <a:cs typeface="Gotham Book"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otham Book" pitchFamily="2" charset="0"/>
                <a:ea typeface="+mn-ea"/>
                <a:cs typeface="Gotham Book"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otham Book" pitchFamily="2" charset="0"/>
                <a:ea typeface="+mn-ea"/>
                <a:cs typeface="Gotham Book"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US" sz="1350" dirty="0">
                <a:solidFill>
                  <a:schemeClr val="bg1"/>
                </a:solidFill>
                <a:latin typeface="Montserrat" pitchFamily="2" charset="77"/>
              </a:rPr>
              <a:t>Provide updated educational materials (e.g. factsheets on settlements dollars).</a:t>
            </a:r>
          </a:p>
          <a:p>
            <a:pPr marL="0" indent="0">
              <a:lnSpc>
                <a:spcPct val="100000"/>
              </a:lnSpc>
              <a:buNone/>
            </a:pPr>
            <a:endParaRPr lang="en-US" sz="788" dirty="0">
              <a:solidFill>
                <a:schemeClr val="bg1"/>
              </a:solidFill>
              <a:latin typeface="Montserrat" pitchFamily="2" charset="77"/>
            </a:endParaRPr>
          </a:p>
          <a:p>
            <a:pPr marL="0" indent="0">
              <a:lnSpc>
                <a:spcPct val="100000"/>
              </a:lnSpc>
              <a:buNone/>
            </a:pPr>
            <a:r>
              <a:rPr lang="en-US" sz="1350" dirty="0">
                <a:solidFill>
                  <a:schemeClr val="bg1"/>
                </a:solidFill>
                <a:latin typeface="Montserrat" pitchFamily="2" charset="77"/>
              </a:rPr>
              <a:t>Provide templates for county use</a:t>
            </a:r>
          </a:p>
          <a:p>
            <a:pPr marL="0" indent="0">
              <a:lnSpc>
                <a:spcPct val="100000"/>
              </a:lnSpc>
              <a:buNone/>
            </a:pPr>
            <a:endParaRPr lang="en-US" sz="788" dirty="0">
              <a:solidFill>
                <a:schemeClr val="bg1"/>
              </a:solidFill>
              <a:latin typeface="Montserrat" pitchFamily="2" charset="77"/>
            </a:endParaRPr>
          </a:p>
          <a:p>
            <a:pPr marL="0" indent="0">
              <a:lnSpc>
                <a:spcPct val="100000"/>
              </a:lnSpc>
              <a:buNone/>
            </a:pPr>
            <a:r>
              <a:rPr lang="en-US" sz="1350" dirty="0">
                <a:solidFill>
                  <a:schemeClr val="bg1"/>
                </a:solidFill>
                <a:latin typeface="Montserrat" pitchFamily="2" charset="77"/>
              </a:rPr>
              <a:t>Answer occasional questions about opioid abatement funds and/or strategies.</a:t>
            </a:r>
          </a:p>
        </p:txBody>
      </p:sp>
      <p:grpSp>
        <p:nvGrpSpPr>
          <p:cNvPr id="17" name="Group 16">
            <a:extLst>
              <a:ext uri="{FF2B5EF4-FFF2-40B4-BE49-F238E27FC236}">
                <a16:creationId xmlns:a16="http://schemas.microsoft.com/office/drawing/2014/main" id="{B3EDEE93-5CB1-945E-D1BD-89249CAEB074}"/>
              </a:ext>
            </a:extLst>
          </p:cNvPr>
          <p:cNvGrpSpPr/>
          <p:nvPr/>
        </p:nvGrpSpPr>
        <p:grpSpPr>
          <a:xfrm>
            <a:off x="896963" y="4005004"/>
            <a:ext cx="3609347" cy="689090"/>
            <a:chOff x="927598" y="5090610"/>
            <a:chExt cx="4812462" cy="918786"/>
          </a:xfrm>
        </p:grpSpPr>
        <p:sp>
          <p:nvSpPr>
            <p:cNvPr id="13" name="Freeform 4">
              <a:extLst>
                <a:ext uri="{FF2B5EF4-FFF2-40B4-BE49-F238E27FC236}">
                  <a16:creationId xmlns:a16="http://schemas.microsoft.com/office/drawing/2014/main" id="{8D022444-162D-1BCF-9718-52565FB88D4E}"/>
                </a:ext>
              </a:extLst>
            </p:cNvPr>
            <p:cNvSpPr>
              <a:spLocks noChangeAspect="1"/>
            </p:cNvSpPr>
            <p:nvPr/>
          </p:nvSpPr>
          <p:spPr>
            <a:xfrm>
              <a:off x="927598" y="5090610"/>
              <a:ext cx="487554" cy="407108"/>
            </a:xfrm>
            <a:custGeom>
              <a:avLst/>
              <a:gdLst/>
              <a:ahLst/>
              <a:cxnLst/>
              <a:rect l="l" t="t" r="r" b="b"/>
              <a:pathLst>
                <a:path w="1139505" h="951487">
                  <a:moveTo>
                    <a:pt x="0" y="0"/>
                  </a:moveTo>
                  <a:lnTo>
                    <a:pt x="1139505" y="0"/>
                  </a:lnTo>
                  <a:lnTo>
                    <a:pt x="1139505" y="951487"/>
                  </a:lnTo>
                  <a:lnTo>
                    <a:pt x="0" y="951487"/>
                  </a:lnTo>
                  <a:lnTo>
                    <a:pt x="0" y="0"/>
                  </a:lnTo>
                  <a:close/>
                </a:path>
              </a:pathLst>
            </a:custGeom>
            <a:blipFill>
              <a:blip>
                <a:extLst>
                  <a:ext uri="{96DAC541-7B7A-43D3-8B79-37D633B846F1}">
                    <asvg:svgBlip xmlns:asvg="http://schemas.microsoft.com/office/drawing/2016/SVG/main" r:embed="rId5"/>
                  </a:ext>
                </a:extLst>
              </a:blip>
              <a:stretch>
                <a:fillRect/>
              </a:stretch>
            </a:blipFill>
            <a:ln cap="sq">
              <a:noFill/>
              <a:prstDash val="lgDash"/>
              <a:miter/>
            </a:ln>
          </p:spPr>
          <p:txBody>
            <a:bodyPr/>
            <a:lstStyle/>
            <a:p>
              <a:endParaRPr lang="en-US" sz="1350" dirty="0"/>
            </a:p>
          </p:txBody>
        </p:sp>
        <p:sp>
          <p:nvSpPr>
            <p:cNvPr id="15" name="TextBox 14">
              <a:extLst>
                <a:ext uri="{FF2B5EF4-FFF2-40B4-BE49-F238E27FC236}">
                  <a16:creationId xmlns:a16="http://schemas.microsoft.com/office/drawing/2014/main" id="{6B1A22A4-BD66-60DB-A8BF-9364EA1F534F}"/>
                </a:ext>
              </a:extLst>
            </p:cNvPr>
            <p:cNvSpPr txBox="1"/>
            <p:nvPr/>
          </p:nvSpPr>
          <p:spPr>
            <a:xfrm>
              <a:off x="1025687" y="5231327"/>
              <a:ext cx="4714373" cy="738663"/>
            </a:xfrm>
            <a:prstGeom prst="rect">
              <a:avLst/>
            </a:prstGeom>
            <a:noFill/>
          </p:spPr>
          <p:txBody>
            <a:bodyPr wrap="square" rtlCol="0">
              <a:spAutoFit/>
            </a:bodyPr>
            <a:lstStyle/>
            <a:p>
              <a:pPr algn="ctr"/>
              <a:r>
                <a:rPr lang="en-US" sz="1500" dirty="0">
                  <a:solidFill>
                    <a:schemeClr val="bg1"/>
                  </a:solidFill>
                  <a:latin typeface="Montserrat Medium" pitchFamily="2" charset="77"/>
                  <a:cs typeface="Gotham Medium" pitchFamily="2" charset="0"/>
                </a:rPr>
                <a:t>What can the opioid abatement dollars be spent on?</a:t>
              </a:r>
            </a:p>
          </p:txBody>
        </p:sp>
        <p:sp>
          <p:nvSpPr>
            <p:cNvPr id="16" name="Freeform 4">
              <a:extLst>
                <a:ext uri="{FF2B5EF4-FFF2-40B4-BE49-F238E27FC236}">
                  <a16:creationId xmlns:a16="http://schemas.microsoft.com/office/drawing/2014/main" id="{C35DA4A2-F783-2372-64C0-00074B507985}"/>
                </a:ext>
              </a:extLst>
            </p:cNvPr>
            <p:cNvSpPr>
              <a:spLocks noChangeAspect="1"/>
            </p:cNvSpPr>
            <p:nvPr/>
          </p:nvSpPr>
          <p:spPr>
            <a:xfrm rot="10800000">
              <a:off x="5234441" y="5602288"/>
              <a:ext cx="487554" cy="407108"/>
            </a:xfrm>
            <a:custGeom>
              <a:avLst/>
              <a:gdLst/>
              <a:ahLst/>
              <a:cxnLst/>
              <a:rect l="l" t="t" r="r" b="b"/>
              <a:pathLst>
                <a:path w="1139505" h="951487">
                  <a:moveTo>
                    <a:pt x="0" y="0"/>
                  </a:moveTo>
                  <a:lnTo>
                    <a:pt x="1139505" y="0"/>
                  </a:lnTo>
                  <a:lnTo>
                    <a:pt x="1139505" y="951487"/>
                  </a:lnTo>
                  <a:lnTo>
                    <a:pt x="0" y="951487"/>
                  </a:lnTo>
                  <a:lnTo>
                    <a:pt x="0" y="0"/>
                  </a:lnTo>
                  <a:close/>
                </a:path>
              </a:pathLst>
            </a:custGeom>
            <a:blipFill>
              <a:blip>
                <a:extLst>
                  <a:ext uri="{96DAC541-7B7A-43D3-8B79-37D633B846F1}">
                    <asvg:svgBlip xmlns:asvg="http://schemas.microsoft.com/office/drawing/2016/SVG/main" r:embed="rId5"/>
                  </a:ext>
                </a:extLst>
              </a:blip>
              <a:stretch>
                <a:fillRect/>
              </a:stretch>
            </a:blipFill>
            <a:ln cap="sq">
              <a:noFill/>
              <a:prstDash val="lgDash"/>
              <a:miter/>
            </a:ln>
          </p:spPr>
          <p:txBody>
            <a:bodyPr/>
            <a:lstStyle/>
            <a:p>
              <a:endParaRPr lang="en-US" sz="1350"/>
            </a:p>
          </p:txBody>
        </p:sp>
      </p:gr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B4B91-C181-DD6B-3C3D-7139DD97194A}"/>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0BAA462F-E671-4D3A-2E88-35E8BFA4573C}"/>
              </a:ext>
            </a:extLst>
          </p:cNvPr>
          <p:cNvSpPr/>
          <p:nvPr/>
        </p:nvSpPr>
        <p:spPr>
          <a:xfrm>
            <a:off x="0" y="0"/>
            <a:ext cx="9144000" cy="51435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cstate="hqprint">
              <a:extLst>
                <a:ext uri="{28A0092B-C50C-407E-A947-70E740481C1C}">
                  <a14:useLocalDpi xmlns:a14="http://schemas.microsoft.com/office/drawing/2010/main"/>
                </a:ext>
              </a:extLst>
            </a:blip>
            <a:stretch>
              <a:fillRect t="-5666" b="-5666"/>
            </a:stretch>
          </a:blipFill>
        </p:spPr>
        <p:txBody>
          <a:bodyPr/>
          <a:lstStyle/>
          <a:p>
            <a:endParaRPr lang="en-US" sz="700"/>
          </a:p>
        </p:txBody>
      </p:sp>
      <p:sp>
        <p:nvSpPr>
          <p:cNvPr id="4" name="Freeform 4">
            <a:extLst>
              <a:ext uri="{FF2B5EF4-FFF2-40B4-BE49-F238E27FC236}">
                <a16:creationId xmlns:a16="http://schemas.microsoft.com/office/drawing/2014/main" id="{A2ADDAF6-9952-5AFD-F984-BE581E893741}"/>
              </a:ext>
            </a:extLst>
          </p:cNvPr>
          <p:cNvSpPr/>
          <p:nvPr/>
        </p:nvSpPr>
        <p:spPr>
          <a:xfrm rot="10800000">
            <a:off x="1574976" y="0"/>
            <a:ext cx="7587052" cy="5143500"/>
          </a:xfrm>
          <a:custGeom>
            <a:avLst/>
            <a:gdLst/>
            <a:ahLst/>
            <a:cxnLst/>
            <a:rect l="l" t="t" r="r" b="b"/>
            <a:pathLst>
              <a:path w="10287000" h="10287000">
                <a:moveTo>
                  <a:pt x="0" y="0"/>
                </a:moveTo>
                <a:lnTo>
                  <a:pt x="10287000" y="0"/>
                </a:lnTo>
                <a:lnTo>
                  <a:pt x="10287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sz="700"/>
          </a:p>
        </p:txBody>
      </p:sp>
      <p:sp>
        <p:nvSpPr>
          <p:cNvPr id="7" name="TextBox 7">
            <a:extLst>
              <a:ext uri="{FF2B5EF4-FFF2-40B4-BE49-F238E27FC236}">
                <a16:creationId xmlns:a16="http://schemas.microsoft.com/office/drawing/2014/main" id="{4F21B91D-2AAD-4D96-3398-5630BE909292}"/>
              </a:ext>
            </a:extLst>
          </p:cNvPr>
          <p:cNvSpPr txBox="1"/>
          <p:nvPr/>
        </p:nvSpPr>
        <p:spPr>
          <a:xfrm>
            <a:off x="5074827" y="361599"/>
            <a:ext cx="3841708" cy="1371401"/>
          </a:xfrm>
          <a:prstGeom prst="rect">
            <a:avLst/>
          </a:prstGeom>
        </p:spPr>
        <p:txBody>
          <a:bodyPr wrap="square" lIns="0" tIns="0" rIns="0" bIns="0" rtlCol="0" anchor="t">
            <a:spAutoFit/>
          </a:bodyPr>
          <a:lstStyle/>
          <a:p>
            <a:pPr algn="ctr">
              <a:lnSpc>
                <a:spcPts val="3705"/>
              </a:lnSpc>
            </a:pPr>
            <a:r>
              <a:rPr lang="en-US" sz="3251" b="1" dirty="0">
                <a:solidFill>
                  <a:srgbClr val="FFFFFF"/>
                </a:solidFill>
                <a:latin typeface="Montserrat" pitchFamily="2" charset="77"/>
                <a:ea typeface="Gotham Bold"/>
                <a:cs typeface="Gotham Bold"/>
                <a:sym typeface="Gotham"/>
              </a:rPr>
              <a:t>High </a:t>
            </a:r>
          </a:p>
          <a:p>
            <a:pPr algn="ctr">
              <a:lnSpc>
                <a:spcPts val="3705"/>
              </a:lnSpc>
            </a:pPr>
            <a:r>
              <a:rPr lang="en-US" sz="3251" b="1" dirty="0">
                <a:solidFill>
                  <a:srgbClr val="FFFFFF"/>
                </a:solidFill>
                <a:latin typeface="Montserrat" pitchFamily="2" charset="77"/>
                <a:ea typeface="Gotham Bold"/>
                <a:cs typeface="Gotham Bold"/>
                <a:sym typeface="Gotham"/>
              </a:rPr>
              <a:t>Engagement </a:t>
            </a:r>
            <a:r>
              <a:rPr lang="en-US" sz="2100" b="1" dirty="0">
                <a:solidFill>
                  <a:srgbClr val="FFFFFF"/>
                </a:solidFill>
                <a:latin typeface="Montserrat" pitchFamily="2" charset="77"/>
                <a:ea typeface="Gotham Bold"/>
                <a:cs typeface="Gotham Bold"/>
                <a:sym typeface="Gotham"/>
              </a:rPr>
              <a:t>Examples</a:t>
            </a:r>
            <a:endParaRPr lang="en-US" sz="3251" b="1" dirty="0">
              <a:solidFill>
                <a:srgbClr val="FFFFFF"/>
              </a:solidFill>
              <a:latin typeface="Montserrat" pitchFamily="2" charset="77"/>
              <a:ea typeface="Gotham Bold"/>
              <a:cs typeface="Gotham Bold"/>
              <a:sym typeface="Gotham"/>
            </a:endParaRPr>
          </a:p>
        </p:txBody>
      </p:sp>
      <p:sp>
        <p:nvSpPr>
          <p:cNvPr id="10" name="Content Placeholder 2">
            <a:extLst>
              <a:ext uri="{FF2B5EF4-FFF2-40B4-BE49-F238E27FC236}">
                <a16:creationId xmlns:a16="http://schemas.microsoft.com/office/drawing/2014/main" id="{7B7FE031-8E24-49FA-51A3-11506F299CBB}"/>
              </a:ext>
            </a:extLst>
          </p:cNvPr>
          <p:cNvSpPr txBox="1">
            <a:spLocks/>
          </p:cNvSpPr>
          <p:nvPr/>
        </p:nvSpPr>
        <p:spPr>
          <a:xfrm>
            <a:off x="5300934" y="1897453"/>
            <a:ext cx="3389494" cy="2670305"/>
          </a:xfrm>
          <a:prstGeom prst="rect">
            <a:avLst/>
          </a:prstGeom>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Gotham Book" pitchFamily="2" charset="0"/>
                <a:ea typeface="+mn-ea"/>
                <a:cs typeface="Gotham Book"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Gotham Book" pitchFamily="2" charset="0"/>
                <a:ea typeface="+mn-ea"/>
                <a:cs typeface="Gotham Book"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Gotham Book" pitchFamily="2" charset="0"/>
                <a:ea typeface="+mn-ea"/>
                <a:cs typeface="Gotham Book"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otham Book" pitchFamily="2" charset="0"/>
                <a:ea typeface="+mn-ea"/>
                <a:cs typeface="Gotham Book"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otham Book" pitchFamily="2" charset="0"/>
                <a:ea typeface="+mn-ea"/>
                <a:cs typeface="Gotham Book"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500" dirty="0">
                <a:solidFill>
                  <a:schemeClr val="bg1"/>
                </a:solidFill>
                <a:latin typeface="Montserrat" pitchFamily="2" charset="77"/>
              </a:rPr>
              <a:t>Provide regular consults on grant process or strategy for opioid abatement funds</a:t>
            </a:r>
          </a:p>
          <a:p>
            <a:pPr marL="0" indent="0">
              <a:buNone/>
            </a:pPr>
            <a:endParaRPr lang="en-US" sz="1500" dirty="0">
              <a:solidFill>
                <a:schemeClr val="bg1"/>
              </a:solidFill>
              <a:latin typeface="Montserrat" pitchFamily="2" charset="77"/>
            </a:endParaRPr>
          </a:p>
          <a:p>
            <a:pPr marL="0" indent="0">
              <a:buNone/>
            </a:pPr>
            <a:r>
              <a:rPr lang="en-US" sz="1500" dirty="0">
                <a:solidFill>
                  <a:schemeClr val="bg1"/>
                </a:solidFill>
                <a:latin typeface="Montserrat" pitchFamily="2" charset="77"/>
              </a:rPr>
              <a:t>Co-draft documents for grant processes (e.g. MOUs, RFPs, and scoring rubrics). </a:t>
            </a:r>
          </a:p>
          <a:p>
            <a:pPr marL="0" indent="0">
              <a:buNone/>
            </a:pPr>
            <a:endParaRPr lang="en-US" sz="1500" dirty="0">
              <a:solidFill>
                <a:schemeClr val="bg1"/>
              </a:solidFill>
              <a:latin typeface="Montserrat" pitchFamily="2" charset="77"/>
            </a:endParaRPr>
          </a:p>
          <a:p>
            <a:pPr marL="0" indent="0">
              <a:buNone/>
            </a:pPr>
            <a:r>
              <a:rPr lang="en-US" sz="1500" dirty="0">
                <a:solidFill>
                  <a:schemeClr val="bg1"/>
                </a:solidFill>
                <a:latin typeface="Montserrat" pitchFamily="2" charset="77"/>
              </a:rPr>
              <a:t>Support the tracking of funded projects and their impact. </a:t>
            </a:r>
          </a:p>
        </p:txBody>
      </p:sp>
      <p:pic>
        <p:nvPicPr>
          <p:cNvPr id="12" name="Picture 11">
            <a:extLst>
              <a:ext uri="{FF2B5EF4-FFF2-40B4-BE49-F238E27FC236}">
                <a16:creationId xmlns:a16="http://schemas.microsoft.com/office/drawing/2014/main" id="{DC9390AA-F92B-A573-9886-523DA203C9A3}"/>
              </a:ext>
            </a:extLst>
          </p:cNvPr>
          <p:cNvPicPr>
            <a:picLocks noChangeAspect="1"/>
          </p:cNvPicPr>
          <p:nvPr/>
        </p:nvPicPr>
        <p:blipFill>
          <a:blip r:embed="rId4"/>
          <a:stretch>
            <a:fillRect/>
          </a:stretch>
        </p:blipFill>
        <p:spPr>
          <a:xfrm>
            <a:off x="2279884" y="901634"/>
            <a:ext cx="2648657" cy="3426288"/>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632B0D46-A960-E646-7CC8-BA3B72077A11}"/>
              </a:ext>
            </a:extLst>
          </p:cNvPr>
          <p:cNvPicPr>
            <a:picLocks noChangeAspect="1"/>
          </p:cNvPicPr>
          <p:nvPr/>
        </p:nvPicPr>
        <p:blipFill>
          <a:blip r:embed="rId5"/>
          <a:stretch>
            <a:fillRect/>
          </a:stretch>
        </p:blipFill>
        <p:spPr>
          <a:xfrm>
            <a:off x="2047941" y="655455"/>
            <a:ext cx="2661763" cy="3434381"/>
          </a:xfrm>
          <a:prstGeom prst="rect">
            <a:avLst/>
          </a:prstGeom>
          <a:effectLst>
            <a:outerShdw blurRad="50800" dist="38100" dir="2700000" algn="tl" rotWithShape="0">
              <a:prstClr val="black">
                <a:alpha val="40000"/>
              </a:prstClr>
            </a:outerShdw>
          </a:effectLst>
        </p:spPr>
      </p:pic>
      <p:pic>
        <p:nvPicPr>
          <p:cNvPr id="14" name="Picture 13" descr="Sponsored Projects">
            <a:extLst>
              <a:ext uri="{FF2B5EF4-FFF2-40B4-BE49-F238E27FC236}">
                <a16:creationId xmlns:a16="http://schemas.microsoft.com/office/drawing/2014/main" id="{77E25CE8-D069-48AA-3D71-2FB24C1A2FC5}"/>
              </a:ext>
            </a:extLst>
          </p:cNvPr>
          <p:cNvPicPr>
            <a:picLocks noChangeAspect="1"/>
          </p:cNvPicPr>
          <p:nvPr/>
        </p:nvPicPr>
        <p:blipFill>
          <a:blip r:embed="rId6" cstate="hqprint">
            <a:extLst>
              <a:ext uri="{28A0092B-C50C-407E-A947-70E740481C1C}">
                <a14:useLocalDpi xmlns:a14="http://schemas.microsoft.com/office/drawing/2010/main"/>
              </a:ext>
            </a:extLst>
          </a:blip>
          <a:srcRect/>
          <a:stretch>
            <a:fillRect/>
          </a:stretch>
        </p:blipFill>
        <p:spPr>
          <a:xfrm>
            <a:off x="0" y="1624021"/>
            <a:ext cx="1633136" cy="1824926"/>
          </a:xfrm>
          <a:prstGeom prst="rect">
            <a:avLst/>
          </a:prstGeom>
        </p:spPr>
      </p:pic>
      <p:pic>
        <p:nvPicPr>
          <p:cNvPr id="17" name="Picture 16">
            <a:extLst>
              <a:ext uri="{FF2B5EF4-FFF2-40B4-BE49-F238E27FC236}">
                <a16:creationId xmlns:a16="http://schemas.microsoft.com/office/drawing/2014/main" id="{8F93C66A-BBDB-B786-94D5-103CE57C354D}"/>
              </a:ext>
            </a:extLst>
          </p:cNvPr>
          <p:cNvPicPr>
            <a:picLocks noChangeAspect="1"/>
          </p:cNvPicPr>
          <p:nvPr/>
        </p:nvPicPr>
        <p:blipFill>
          <a:blip r:embed="rId7" cstate="hqprint">
            <a:extLst>
              <a:ext uri="{28A0092B-C50C-407E-A947-70E740481C1C}">
                <a14:useLocalDpi xmlns:a14="http://schemas.microsoft.com/office/drawing/2010/main"/>
              </a:ext>
            </a:extLst>
          </a:blip>
          <a:srcRect/>
          <a:stretch>
            <a:fillRect/>
          </a:stretch>
        </p:blipFill>
        <p:spPr>
          <a:xfrm>
            <a:off x="0" y="0"/>
            <a:ext cx="1633136" cy="1624022"/>
          </a:xfrm>
          <a:prstGeom prst="rect">
            <a:avLst/>
          </a:prstGeom>
          <a:ln w="38100">
            <a:noFill/>
          </a:ln>
        </p:spPr>
      </p:pic>
      <p:pic>
        <p:nvPicPr>
          <p:cNvPr id="18" name="Picture 17">
            <a:extLst>
              <a:ext uri="{FF2B5EF4-FFF2-40B4-BE49-F238E27FC236}">
                <a16:creationId xmlns:a16="http://schemas.microsoft.com/office/drawing/2014/main" id="{F4E21209-4B7B-D07F-73C2-0BEC39184FF9}"/>
              </a:ext>
            </a:extLst>
          </p:cNvPr>
          <p:cNvPicPr>
            <a:picLocks noChangeAspect="1"/>
          </p:cNvPicPr>
          <p:nvPr/>
        </p:nvPicPr>
        <p:blipFill>
          <a:blip r:embed="rId8" cstate="hqprint">
            <a:extLst>
              <a:ext uri="{28A0092B-C50C-407E-A947-70E740481C1C}">
                <a14:useLocalDpi xmlns:a14="http://schemas.microsoft.com/office/drawing/2010/main"/>
              </a:ext>
            </a:extLst>
          </a:blip>
          <a:srcRect/>
          <a:stretch>
            <a:fillRect/>
          </a:stretch>
        </p:blipFill>
        <p:spPr>
          <a:xfrm>
            <a:off x="1" y="3448947"/>
            <a:ext cx="1633135" cy="1694554"/>
          </a:xfrm>
          <a:prstGeom prst="rect">
            <a:avLst/>
          </a:prstGeom>
          <a:ln w="38100">
            <a:noFill/>
          </a:ln>
        </p:spPr>
      </p:pic>
      <p:cxnSp>
        <p:nvCxnSpPr>
          <p:cNvPr id="20" name="Straight Connector 19">
            <a:extLst>
              <a:ext uri="{FF2B5EF4-FFF2-40B4-BE49-F238E27FC236}">
                <a16:creationId xmlns:a16="http://schemas.microsoft.com/office/drawing/2014/main" id="{1945DDBA-8A78-FBA7-654E-65037BDD4F16}"/>
              </a:ext>
            </a:extLst>
          </p:cNvPr>
          <p:cNvCxnSpPr>
            <a:cxnSpLocks/>
          </p:cNvCxnSpPr>
          <p:nvPr/>
        </p:nvCxnSpPr>
        <p:spPr>
          <a:xfrm>
            <a:off x="0" y="1624021"/>
            <a:ext cx="1633136" cy="0"/>
          </a:xfrm>
          <a:prstGeom prst="line">
            <a:avLst/>
          </a:prstGeom>
          <a:ln w="76200">
            <a:solidFill>
              <a:srgbClr val="015395"/>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CFE692ED-2CCC-503C-F4B8-883D6BC36998}"/>
              </a:ext>
            </a:extLst>
          </p:cNvPr>
          <p:cNvCxnSpPr>
            <a:cxnSpLocks/>
          </p:cNvCxnSpPr>
          <p:nvPr/>
        </p:nvCxnSpPr>
        <p:spPr>
          <a:xfrm>
            <a:off x="0" y="3448946"/>
            <a:ext cx="1633136" cy="0"/>
          </a:xfrm>
          <a:prstGeom prst="line">
            <a:avLst/>
          </a:prstGeom>
          <a:ln w="76200">
            <a:solidFill>
              <a:srgbClr val="015395"/>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881CDA55-3268-E93A-B80A-B7325BBF4597}"/>
              </a:ext>
            </a:extLst>
          </p:cNvPr>
          <p:cNvCxnSpPr>
            <a:cxnSpLocks/>
          </p:cNvCxnSpPr>
          <p:nvPr/>
        </p:nvCxnSpPr>
        <p:spPr>
          <a:xfrm flipV="1">
            <a:off x="1633136" y="-1"/>
            <a:ext cx="0" cy="5143501"/>
          </a:xfrm>
          <a:prstGeom prst="line">
            <a:avLst/>
          </a:prstGeom>
          <a:ln w="76200">
            <a:solidFill>
              <a:srgbClr val="015395"/>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9890208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792F42-7E53-2313-4EB7-132999FF68E0}"/>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13BDC58B-00A1-BBA2-9C9B-D187BC10F446}"/>
              </a:ext>
            </a:extLst>
          </p:cNvPr>
          <p:cNvSpPr>
            <a:spLocks noGrp="1"/>
          </p:cNvSpPr>
          <p:nvPr>
            <p:ph type="title"/>
          </p:nvPr>
        </p:nvSpPr>
        <p:spPr>
          <a:xfrm>
            <a:off x="571500" y="221090"/>
            <a:ext cx="7886700" cy="688115"/>
          </a:xfrm>
        </p:spPr>
        <p:txBody>
          <a:bodyPr>
            <a:normAutofit/>
          </a:bodyPr>
          <a:lstStyle/>
          <a:p>
            <a:pPr algn="ctr"/>
            <a:r>
              <a:rPr lang="en-US" sz="3000" dirty="0"/>
              <a:t>Technical Assistance Provided in Year 1</a:t>
            </a:r>
            <a:endParaRPr lang="en-US" sz="2250" b="0" dirty="0">
              <a:solidFill>
                <a:schemeClr val="tx1">
                  <a:lumMod val="75000"/>
                  <a:lumOff val="25000"/>
                </a:schemeClr>
              </a:solidFill>
              <a:latin typeface="Montserrat Medium" pitchFamily="2" charset="77"/>
            </a:endParaRPr>
          </a:p>
        </p:txBody>
      </p:sp>
      <p:sp>
        <p:nvSpPr>
          <p:cNvPr id="11" name="Text Placeholder 3">
            <a:extLst>
              <a:ext uri="{FF2B5EF4-FFF2-40B4-BE49-F238E27FC236}">
                <a16:creationId xmlns:a16="http://schemas.microsoft.com/office/drawing/2014/main" id="{6232853F-0994-B6C0-8315-23503D1E8966}"/>
              </a:ext>
            </a:extLst>
          </p:cNvPr>
          <p:cNvSpPr>
            <a:spLocks noGrp="1"/>
          </p:cNvSpPr>
          <p:nvPr>
            <p:ph type="body" idx="2"/>
          </p:nvPr>
        </p:nvSpPr>
        <p:spPr>
          <a:xfrm>
            <a:off x="2159343" y="4493485"/>
            <a:ext cx="3769789" cy="548654"/>
          </a:xfrm>
        </p:spPr>
        <p:txBody>
          <a:bodyPr/>
          <a:lstStyle/>
          <a:p>
            <a:r>
              <a:rPr lang="en-US" sz="788" dirty="0"/>
              <a:t>Source: UT SMART internal data, Year 1 (April 2025–March 2026). 1,619 encounters total. Note: One interaction with a county may involve multiple service encounters. Figures reflect encounters related to each service, not counts of service completion.</a:t>
            </a:r>
          </a:p>
        </p:txBody>
      </p:sp>
      <p:graphicFrame>
        <p:nvGraphicFramePr>
          <p:cNvPr id="2" name="Chart 1">
            <a:extLst>
              <a:ext uri="{FF2B5EF4-FFF2-40B4-BE49-F238E27FC236}">
                <a16:creationId xmlns:a16="http://schemas.microsoft.com/office/drawing/2014/main" id="{5E1526B0-A7CA-5ACF-4328-534AB15EB478}"/>
              </a:ext>
            </a:extLst>
          </p:cNvPr>
          <p:cNvGraphicFramePr/>
          <p:nvPr/>
        </p:nvGraphicFramePr>
        <p:xfrm>
          <a:off x="774410" y="771979"/>
          <a:ext cx="7886700" cy="3599543"/>
        </p:xfrm>
        <a:graphic>
          <a:graphicData uri="http://schemas.openxmlformats.org/drawingml/2006/chart">
            <c:chart xmlns:c="http://schemas.openxmlformats.org/drawingml/2006/chart" xmlns:r="http://schemas.openxmlformats.org/officeDocument/2006/relationships" r:id="rId2"/>
          </a:graphicData>
        </a:graphic>
      </p:graphicFrame>
      <p:pic>
        <p:nvPicPr>
          <p:cNvPr id="8" name="Picture 7">
            <a:extLst>
              <a:ext uri="{FF2B5EF4-FFF2-40B4-BE49-F238E27FC236}">
                <a16:creationId xmlns:a16="http://schemas.microsoft.com/office/drawing/2014/main" id="{363F2AE7-2D4B-1E02-C4BF-73D777D7B5D6}"/>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6054140" y="4424195"/>
            <a:ext cx="2500313" cy="714375"/>
          </a:xfrm>
          <a:prstGeom prst="rect">
            <a:avLst/>
          </a:prstGeom>
        </p:spPr>
      </p:pic>
    </p:spTree>
    <p:extLst>
      <p:ext uri="{BB962C8B-B14F-4D97-AF65-F5344CB8AC3E}">
        <p14:creationId xmlns:p14="http://schemas.microsoft.com/office/powerpoint/2010/main" val="61456848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C3385-8D8B-BD0A-6B57-84696EBC499E}"/>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C9486ADF-C564-5C7A-0AF5-EE2F1871E203}"/>
              </a:ext>
            </a:extLst>
          </p:cNvPr>
          <p:cNvSpPr/>
          <p:nvPr/>
        </p:nvSpPr>
        <p:spPr>
          <a:xfrm>
            <a:off x="0" y="0"/>
            <a:ext cx="9144000" cy="51435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cstate="hqprint">
              <a:extLst>
                <a:ext uri="{28A0092B-C50C-407E-A947-70E740481C1C}">
                  <a14:useLocalDpi xmlns:a14="http://schemas.microsoft.com/office/drawing/2010/main"/>
                </a:ext>
              </a:extLst>
            </a:blip>
            <a:stretch>
              <a:fillRect t="-5666" b="-5666"/>
            </a:stretch>
          </a:blipFill>
        </p:spPr>
        <p:txBody>
          <a:bodyPr/>
          <a:lstStyle/>
          <a:p>
            <a:endParaRPr lang="en-US" sz="700"/>
          </a:p>
        </p:txBody>
      </p:sp>
      <p:sp>
        <p:nvSpPr>
          <p:cNvPr id="4" name="Freeform 4">
            <a:extLst>
              <a:ext uri="{FF2B5EF4-FFF2-40B4-BE49-F238E27FC236}">
                <a16:creationId xmlns:a16="http://schemas.microsoft.com/office/drawing/2014/main" id="{7D0B445E-41EC-8975-6BDE-803ECB225450}"/>
              </a:ext>
            </a:extLst>
          </p:cNvPr>
          <p:cNvSpPr/>
          <p:nvPr/>
        </p:nvSpPr>
        <p:spPr>
          <a:xfrm>
            <a:off x="0" y="0"/>
            <a:ext cx="5143500" cy="5143500"/>
          </a:xfrm>
          <a:custGeom>
            <a:avLst/>
            <a:gdLst/>
            <a:ahLst/>
            <a:cxnLst/>
            <a:rect l="l" t="t" r="r" b="b"/>
            <a:pathLst>
              <a:path w="10287000" h="10287000">
                <a:moveTo>
                  <a:pt x="0" y="0"/>
                </a:moveTo>
                <a:lnTo>
                  <a:pt x="10287000" y="0"/>
                </a:lnTo>
                <a:lnTo>
                  <a:pt x="10287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sz="700"/>
          </a:p>
        </p:txBody>
      </p:sp>
      <p:sp>
        <p:nvSpPr>
          <p:cNvPr id="6" name="TextBox 7">
            <a:extLst>
              <a:ext uri="{FF2B5EF4-FFF2-40B4-BE49-F238E27FC236}">
                <a16:creationId xmlns:a16="http://schemas.microsoft.com/office/drawing/2014/main" id="{DCB76BB1-243D-14F3-D094-47365048C23C}"/>
              </a:ext>
            </a:extLst>
          </p:cNvPr>
          <p:cNvSpPr txBox="1"/>
          <p:nvPr/>
        </p:nvSpPr>
        <p:spPr>
          <a:xfrm>
            <a:off x="716821" y="1511144"/>
            <a:ext cx="3247631" cy="1845890"/>
          </a:xfrm>
          <a:prstGeom prst="rect">
            <a:avLst/>
          </a:prstGeom>
        </p:spPr>
        <p:txBody>
          <a:bodyPr wrap="square" lIns="0" tIns="0" rIns="0" bIns="0" rtlCol="0" anchor="t">
            <a:spAutoFit/>
          </a:bodyPr>
          <a:lstStyle/>
          <a:p>
            <a:pPr algn="ctr">
              <a:lnSpc>
                <a:spcPts val="3705"/>
              </a:lnSpc>
            </a:pPr>
            <a:r>
              <a:rPr lang="en-US" sz="3300" b="1" dirty="0">
                <a:solidFill>
                  <a:srgbClr val="FFFFFF"/>
                </a:solidFill>
                <a:latin typeface="Montserrat" pitchFamily="2" charset="77"/>
                <a:ea typeface="Gotham Bold"/>
                <a:cs typeface="Gotham Bold"/>
                <a:sym typeface="Gotham"/>
              </a:rPr>
              <a:t>Data Collection </a:t>
            </a:r>
          </a:p>
          <a:p>
            <a:pPr algn="ctr">
              <a:lnSpc>
                <a:spcPts val="3705"/>
              </a:lnSpc>
            </a:pPr>
            <a:r>
              <a:rPr lang="en-US" sz="3300" b="1" dirty="0">
                <a:solidFill>
                  <a:srgbClr val="FFFFFF"/>
                </a:solidFill>
                <a:latin typeface="Montserrat" pitchFamily="2" charset="77"/>
                <a:ea typeface="Gotham Bold"/>
                <a:cs typeface="Gotham Bold"/>
                <a:sym typeface="Gotham"/>
              </a:rPr>
              <a:t>&amp; Analysis</a:t>
            </a:r>
          </a:p>
          <a:p>
            <a:pPr algn="ctr">
              <a:lnSpc>
                <a:spcPts val="3705"/>
              </a:lnSpc>
            </a:pPr>
            <a:r>
              <a:rPr lang="en-US" sz="2100" b="1" dirty="0">
                <a:solidFill>
                  <a:srgbClr val="FFFFFF"/>
                </a:solidFill>
                <a:latin typeface="Montserrat" pitchFamily="2" charset="77"/>
                <a:ea typeface="Gotham Bold"/>
                <a:cs typeface="Gotham Bold"/>
                <a:sym typeface="Gotham"/>
              </a:rPr>
              <a:t>Examples</a:t>
            </a:r>
          </a:p>
        </p:txBody>
      </p:sp>
      <p:pic>
        <p:nvPicPr>
          <p:cNvPr id="14" name="Picture 13" descr="Technical Assistance">
            <a:extLst>
              <a:ext uri="{FF2B5EF4-FFF2-40B4-BE49-F238E27FC236}">
                <a16:creationId xmlns:a16="http://schemas.microsoft.com/office/drawing/2014/main" id="{B892572E-B642-FE53-350C-2B121FD0F14B}"/>
              </a:ext>
            </a:extLst>
          </p:cNvPr>
          <p:cNvPicPr>
            <a:picLocks noChangeAspect="1"/>
          </p:cNvPicPr>
          <p:nvPr/>
        </p:nvPicPr>
        <p:blipFill>
          <a:blip r:embed="rId4"/>
          <a:stretch>
            <a:fillRect/>
          </a:stretch>
        </p:blipFill>
        <p:spPr>
          <a:xfrm>
            <a:off x="7539096" y="0"/>
            <a:ext cx="1604905" cy="1604905"/>
          </a:xfrm>
          <a:prstGeom prst="rect">
            <a:avLst/>
          </a:prstGeom>
          <a:ln w="12700">
            <a:noFill/>
          </a:ln>
        </p:spPr>
      </p:pic>
      <p:pic>
        <p:nvPicPr>
          <p:cNvPr id="19" name="Picture 18" descr="Data Dashboards">
            <a:extLst>
              <a:ext uri="{FF2B5EF4-FFF2-40B4-BE49-F238E27FC236}">
                <a16:creationId xmlns:a16="http://schemas.microsoft.com/office/drawing/2014/main" id="{D5BECB67-5DBC-2F04-78E7-87F9DC985909}"/>
              </a:ext>
            </a:extLst>
          </p:cNvPr>
          <p:cNvPicPr>
            <a:picLocks noChangeAspect="1"/>
          </p:cNvPicPr>
          <p:nvPr/>
        </p:nvPicPr>
        <p:blipFill>
          <a:blip r:embed="rId5"/>
          <a:stretch>
            <a:fillRect/>
          </a:stretch>
        </p:blipFill>
        <p:spPr>
          <a:xfrm>
            <a:off x="6011208" y="0"/>
            <a:ext cx="1549549" cy="1549549"/>
          </a:xfrm>
          <a:prstGeom prst="rect">
            <a:avLst/>
          </a:prstGeom>
          <a:ln w="12700">
            <a:noFill/>
          </a:ln>
        </p:spPr>
      </p:pic>
      <p:pic>
        <p:nvPicPr>
          <p:cNvPr id="31" name="Picture 30">
            <a:extLst>
              <a:ext uri="{FF2B5EF4-FFF2-40B4-BE49-F238E27FC236}">
                <a16:creationId xmlns:a16="http://schemas.microsoft.com/office/drawing/2014/main" id="{40B1E8EA-94BA-A014-A5CA-B82895D2C694}"/>
              </a:ext>
            </a:extLst>
          </p:cNvPr>
          <p:cNvPicPr>
            <a:picLocks noChangeAspect="1"/>
          </p:cNvPicPr>
          <p:nvPr/>
        </p:nvPicPr>
        <p:blipFill>
          <a:blip r:embed="rId6" cstate="hqprint">
            <a:extLst>
              <a:ext uri="{28A0092B-C50C-407E-A947-70E740481C1C}">
                <a14:useLocalDpi xmlns:a14="http://schemas.microsoft.com/office/drawing/2010/main"/>
              </a:ext>
            </a:extLst>
          </a:blip>
          <a:srcRect/>
          <a:stretch>
            <a:fillRect/>
          </a:stretch>
        </p:blipFill>
        <p:spPr>
          <a:xfrm>
            <a:off x="4471782" y="0"/>
            <a:ext cx="1561252" cy="1785879"/>
          </a:xfrm>
          <a:prstGeom prst="rect">
            <a:avLst/>
          </a:prstGeom>
          <a:ln w="12700">
            <a:noFill/>
          </a:ln>
        </p:spPr>
      </p:pic>
      <p:cxnSp>
        <p:nvCxnSpPr>
          <p:cNvPr id="32" name="Straight Connector 31">
            <a:extLst>
              <a:ext uri="{FF2B5EF4-FFF2-40B4-BE49-F238E27FC236}">
                <a16:creationId xmlns:a16="http://schemas.microsoft.com/office/drawing/2014/main" id="{4DA148BE-8FDD-7F60-E3F3-ACE2C4CD6645}"/>
              </a:ext>
            </a:extLst>
          </p:cNvPr>
          <p:cNvCxnSpPr>
            <a:cxnSpLocks/>
          </p:cNvCxnSpPr>
          <p:nvPr/>
        </p:nvCxnSpPr>
        <p:spPr>
          <a:xfrm>
            <a:off x="4453712" y="-1"/>
            <a:ext cx="0" cy="5143501"/>
          </a:xfrm>
          <a:prstGeom prst="line">
            <a:avLst/>
          </a:prstGeom>
          <a:ln w="76200">
            <a:solidFill>
              <a:srgbClr val="015395"/>
            </a:solidFill>
          </a:ln>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3237240F-407E-3B2F-2C5B-F0C0135F3A9B}"/>
              </a:ext>
            </a:extLst>
          </p:cNvPr>
          <p:cNvCxnSpPr>
            <a:cxnSpLocks/>
          </p:cNvCxnSpPr>
          <p:nvPr/>
        </p:nvCxnSpPr>
        <p:spPr>
          <a:xfrm flipH="1">
            <a:off x="4453711" y="1497657"/>
            <a:ext cx="4690289" cy="0"/>
          </a:xfrm>
          <a:prstGeom prst="line">
            <a:avLst/>
          </a:prstGeom>
          <a:ln w="76200">
            <a:solidFill>
              <a:srgbClr val="015395"/>
            </a:solidFill>
          </a:ln>
        </p:spPr>
        <p:style>
          <a:lnRef idx="2">
            <a:schemeClr val="accent1"/>
          </a:lnRef>
          <a:fillRef idx="0">
            <a:schemeClr val="accent1"/>
          </a:fillRef>
          <a:effectRef idx="1">
            <a:schemeClr val="accent1"/>
          </a:effectRef>
          <a:fontRef idx="minor">
            <a:schemeClr val="tx1"/>
          </a:fontRef>
        </p:style>
      </p:cxnSp>
      <p:cxnSp>
        <p:nvCxnSpPr>
          <p:cNvPr id="36" name="Straight Connector 35">
            <a:extLst>
              <a:ext uri="{FF2B5EF4-FFF2-40B4-BE49-F238E27FC236}">
                <a16:creationId xmlns:a16="http://schemas.microsoft.com/office/drawing/2014/main" id="{A7FD3214-741E-F74C-5A44-2C6BBC120EA7}"/>
              </a:ext>
            </a:extLst>
          </p:cNvPr>
          <p:cNvCxnSpPr>
            <a:cxnSpLocks/>
          </p:cNvCxnSpPr>
          <p:nvPr/>
        </p:nvCxnSpPr>
        <p:spPr>
          <a:xfrm flipV="1">
            <a:off x="6033033" y="0"/>
            <a:ext cx="0" cy="1497657"/>
          </a:xfrm>
          <a:prstGeom prst="line">
            <a:avLst/>
          </a:prstGeom>
          <a:ln w="76200">
            <a:solidFill>
              <a:srgbClr val="015395"/>
            </a:solidFill>
          </a:ln>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554DCDD5-12DA-90D7-E42F-3638DF4E3047}"/>
              </a:ext>
            </a:extLst>
          </p:cNvPr>
          <p:cNvCxnSpPr>
            <a:cxnSpLocks/>
          </p:cNvCxnSpPr>
          <p:nvPr/>
        </p:nvCxnSpPr>
        <p:spPr>
          <a:xfrm flipV="1">
            <a:off x="7547225" y="-1"/>
            <a:ext cx="0" cy="1497657"/>
          </a:xfrm>
          <a:prstGeom prst="line">
            <a:avLst/>
          </a:prstGeom>
          <a:ln w="76200">
            <a:solidFill>
              <a:srgbClr val="015395"/>
            </a:solidFill>
          </a:ln>
        </p:spPr>
        <p:style>
          <a:lnRef idx="2">
            <a:schemeClr val="accent1"/>
          </a:lnRef>
          <a:fillRef idx="0">
            <a:schemeClr val="accent1"/>
          </a:fillRef>
          <a:effectRef idx="1">
            <a:schemeClr val="accent1"/>
          </a:effectRef>
          <a:fontRef idx="minor">
            <a:schemeClr val="tx1"/>
          </a:fontRef>
        </p:style>
      </p:cxnSp>
      <p:pic>
        <p:nvPicPr>
          <p:cNvPr id="41" name="Picture 40">
            <a:extLst>
              <a:ext uri="{FF2B5EF4-FFF2-40B4-BE49-F238E27FC236}">
                <a16:creationId xmlns:a16="http://schemas.microsoft.com/office/drawing/2014/main" id="{1264B810-BF80-FE26-206B-A7CF33CEFB95}"/>
              </a:ext>
            </a:extLst>
          </p:cNvPr>
          <p:cNvPicPr>
            <a:picLocks noChangeAspect="1"/>
          </p:cNvPicPr>
          <p:nvPr/>
        </p:nvPicPr>
        <p:blipFill>
          <a:blip r:embed="rId7" cstate="hqprint">
            <a:extLst>
              <a:ext uri="{28A0092B-C50C-407E-A947-70E740481C1C}">
                <a14:useLocalDpi xmlns:a14="http://schemas.microsoft.com/office/drawing/2010/main"/>
              </a:ext>
            </a:extLst>
          </a:blip>
          <a:srcRect/>
          <a:stretch>
            <a:fillRect/>
          </a:stretch>
        </p:blipFill>
        <p:spPr>
          <a:xfrm>
            <a:off x="4471782" y="1511143"/>
            <a:ext cx="4672218" cy="3632357"/>
          </a:xfrm>
          <a:prstGeom prst="rect">
            <a:avLst/>
          </a:prstGeom>
        </p:spPr>
      </p:pic>
    </p:spTree>
    <p:extLst>
      <p:ext uri="{BB962C8B-B14F-4D97-AF65-F5344CB8AC3E}">
        <p14:creationId xmlns:p14="http://schemas.microsoft.com/office/powerpoint/2010/main" val="339015018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523D3C6-9945-E9C8-84E5-2BAA0D06B900}"/>
              </a:ext>
            </a:extLst>
          </p:cNvPr>
          <p:cNvSpPr>
            <a:spLocks noGrp="1"/>
          </p:cNvSpPr>
          <p:nvPr>
            <p:ph type="title" idx="4294967295"/>
          </p:nvPr>
        </p:nvSpPr>
        <p:spPr>
          <a:xfrm>
            <a:off x="452437" y="280454"/>
            <a:ext cx="8239125" cy="944165"/>
          </a:xfrm>
        </p:spPr>
        <p:txBody>
          <a:bodyPr>
            <a:noAutofit/>
          </a:bodyPr>
          <a:lstStyle/>
          <a:p>
            <a:pPr algn="ctr"/>
            <a:r>
              <a:rPr lang="en-US" dirty="0"/>
              <a:t>Tool for Mapping &amp; Enhancing</a:t>
            </a:r>
            <a:br>
              <a:rPr lang="en-US" dirty="0"/>
            </a:br>
            <a:r>
              <a:rPr lang="en-US" dirty="0"/>
              <a:t>Recovery Ecosystems</a:t>
            </a:r>
          </a:p>
        </p:txBody>
      </p:sp>
      <p:pic>
        <p:nvPicPr>
          <p:cNvPr id="9" name="Picture 8">
            <a:extLst>
              <a:ext uri="{FF2B5EF4-FFF2-40B4-BE49-F238E27FC236}">
                <a16:creationId xmlns:a16="http://schemas.microsoft.com/office/drawing/2014/main" id="{5F01A952-2837-BDAD-9C0F-261E65F7EB73}"/>
              </a:ext>
            </a:extLst>
          </p:cNvPr>
          <p:cNvPicPr>
            <a:picLocks noChangeAspect="1"/>
          </p:cNvPicPr>
          <p:nvPr/>
        </p:nvPicPr>
        <p:blipFill>
          <a:blip r:embed="rId3" cstate="hqprint">
            <a:extLst>
              <a:ext uri="{28A0092B-C50C-407E-A947-70E740481C1C}">
                <a14:useLocalDpi xmlns:a14="http://schemas.microsoft.com/office/drawing/2010/main"/>
              </a:ext>
            </a:extLst>
          </a:blip>
          <a:srcRect/>
          <a:stretch>
            <a:fillRect/>
          </a:stretch>
        </p:blipFill>
        <p:spPr>
          <a:xfrm>
            <a:off x="275894" y="1441895"/>
            <a:ext cx="8592211" cy="2140682"/>
          </a:xfrm>
          <a:prstGeom prst="rect">
            <a:avLst/>
          </a:prstGeom>
          <a:ln>
            <a:noFill/>
          </a:ln>
          <a:effectLst>
            <a:softEdge rad="60564"/>
          </a:effectLst>
        </p:spPr>
      </p:pic>
      <p:pic>
        <p:nvPicPr>
          <p:cNvPr id="12" name="Picture 11">
            <a:extLst>
              <a:ext uri="{FF2B5EF4-FFF2-40B4-BE49-F238E27FC236}">
                <a16:creationId xmlns:a16="http://schemas.microsoft.com/office/drawing/2014/main" id="{B847707C-6AFD-F080-2978-00A949F665EB}"/>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726820" y="3802125"/>
            <a:ext cx="2462000" cy="687308"/>
          </a:xfrm>
          <a:prstGeom prst="rect">
            <a:avLst/>
          </a:prstGeom>
        </p:spPr>
      </p:pic>
      <p:pic>
        <p:nvPicPr>
          <p:cNvPr id="14" name="Picture 13">
            <a:extLst>
              <a:ext uri="{FF2B5EF4-FFF2-40B4-BE49-F238E27FC236}">
                <a16:creationId xmlns:a16="http://schemas.microsoft.com/office/drawing/2014/main" id="{95EEBEB5-B3CF-9D1B-50CA-17D0E964D187}"/>
              </a:ext>
            </a:extLst>
          </p:cNvPr>
          <p:cNvPicPr>
            <a:picLocks noChangeAspect="1"/>
          </p:cNvPicPr>
          <p:nvPr/>
        </p:nvPicPr>
        <p:blipFill>
          <a:blip r:embed="rId5"/>
          <a:stretch>
            <a:fillRect/>
          </a:stretch>
        </p:blipFill>
        <p:spPr>
          <a:xfrm>
            <a:off x="770859" y="3704337"/>
            <a:ext cx="1709092" cy="915585"/>
          </a:xfrm>
          <a:prstGeom prst="rect">
            <a:avLst/>
          </a:prstGeom>
        </p:spPr>
      </p:pic>
      <p:pic>
        <p:nvPicPr>
          <p:cNvPr id="18" name="Picture 17">
            <a:extLst>
              <a:ext uri="{FF2B5EF4-FFF2-40B4-BE49-F238E27FC236}">
                <a16:creationId xmlns:a16="http://schemas.microsoft.com/office/drawing/2014/main" id="{5B2DE7FC-0C72-5556-C520-C03AC0D2CFDC}"/>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2456830" y="3681459"/>
            <a:ext cx="1709053" cy="961342"/>
          </a:xfrm>
          <a:prstGeom prst="rect">
            <a:avLst/>
          </a:prstGeom>
        </p:spPr>
      </p:pic>
      <p:pic>
        <p:nvPicPr>
          <p:cNvPr id="20" name="Picture 19">
            <a:extLst>
              <a:ext uri="{FF2B5EF4-FFF2-40B4-BE49-F238E27FC236}">
                <a16:creationId xmlns:a16="http://schemas.microsoft.com/office/drawing/2014/main" id="{FB0FE7A9-E57A-62B8-EF54-951C29710AB9}"/>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3792458" y="3661926"/>
            <a:ext cx="1832982" cy="1031052"/>
          </a:xfrm>
          <a:prstGeom prst="rect">
            <a:avLst/>
          </a:prstGeom>
        </p:spPr>
      </p:pic>
      <p:sp>
        <p:nvSpPr>
          <p:cNvPr id="2" name="TextBox 1">
            <a:extLst>
              <a:ext uri="{FF2B5EF4-FFF2-40B4-BE49-F238E27FC236}">
                <a16:creationId xmlns:a16="http://schemas.microsoft.com/office/drawing/2014/main" id="{9FDA9754-08E0-DB3F-2453-A6D8AF959535}"/>
              </a:ext>
            </a:extLst>
          </p:cNvPr>
          <p:cNvSpPr txBox="1"/>
          <p:nvPr/>
        </p:nvSpPr>
        <p:spPr>
          <a:xfrm>
            <a:off x="1091554" y="4697824"/>
            <a:ext cx="7042085" cy="334835"/>
          </a:xfrm>
          <a:prstGeom prst="rect">
            <a:avLst/>
          </a:prstGeom>
          <a:noFill/>
        </p:spPr>
        <p:txBody>
          <a:bodyPr wrap="square">
            <a:spAutoFit/>
          </a:bodyPr>
          <a:lstStyle/>
          <a:p>
            <a:pPr algn="ctr" defTabSz="685800">
              <a:buClr>
                <a:srgbClr val="000000"/>
              </a:buClr>
              <a:defRPr/>
            </a:pPr>
            <a:r>
              <a:rPr lang="en-US" sz="788" kern="0" dirty="0">
                <a:solidFill>
                  <a:srgbClr val="000000"/>
                </a:solidFill>
                <a:latin typeface="Montserrat" pitchFamily="2" charset="77"/>
                <a:cs typeface="Gotham Book" pitchFamily="2" charset="0"/>
                <a:sym typeface="Arial"/>
              </a:rPr>
              <a:t>The creation of this map was funded by the University of Tennessee through an internal grant. </a:t>
            </a:r>
          </a:p>
          <a:p>
            <a:pPr algn="ctr" defTabSz="685800">
              <a:buClr>
                <a:srgbClr val="000000"/>
              </a:buClr>
              <a:defRPr/>
            </a:pPr>
            <a:r>
              <a:rPr lang="en-US" sz="788" kern="0" dirty="0">
                <a:solidFill>
                  <a:srgbClr val="000000"/>
                </a:solidFill>
                <a:latin typeface="Montserrat" pitchFamily="2" charset="77"/>
                <a:cs typeface="Gotham Book" pitchFamily="2" charset="0"/>
                <a:sym typeface="Arial"/>
              </a:rPr>
              <a:t>It is not work under the OAC contact but helped inform it and county processes.</a:t>
            </a:r>
          </a:p>
        </p:txBody>
      </p:sp>
    </p:spTree>
    <p:extLst>
      <p:ext uri="{BB962C8B-B14F-4D97-AF65-F5344CB8AC3E}">
        <p14:creationId xmlns:p14="http://schemas.microsoft.com/office/powerpoint/2010/main" val="254712095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1606C-CC84-C017-91E2-D66261AC3CCD}"/>
              </a:ext>
            </a:extLst>
          </p:cNvPr>
          <p:cNvSpPr>
            <a:spLocks noGrp="1"/>
          </p:cNvSpPr>
          <p:nvPr>
            <p:ph type="title"/>
          </p:nvPr>
        </p:nvSpPr>
        <p:spPr>
          <a:xfrm>
            <a:off x="463574" y="277110"/>
            <a:ext cx="8059335" cy="1190758"/>
          </a:xfrm>
        </p:spPr>
        <p:txBody>
          <a:bodyPr>
            <a:noAutofit/>
          </a:bodyPr>
          <a:lstStyle/>
          <a:p>
            <a:pPr algn="ctr"/>
            <a:r>
              <a:rPr lang="en-US" dirty="0"/>
              <a:t>Education for Newly Elected </a:t>
            </a:r>
            <a:br>
              <a:rPr lang="en-US" dirty="0"/>
            </a:br>
            <a:r>
              <a:rPr lang="en-US" dirty="0"/>
              <a:t>County Officials</a:t>
            </a:r>
          </a:p>
        </p:txBody>
      </p:sp>
      <p:sp>
        <p:nvSpPr>
          <p:cNvPr id="4" name="Text Placeholder 3">
            <a:extLst>
              <a:ext uri="{FF2B5EF4-FFF2-40B4-BE49-F238E27FC236}">
                <a16:creationId xmlns:a16="http://schemas.microsoft.com/office/drawing/2014/main" id="{4575F340-CA01-5AFD-D2D2-FA97043EB899}"/>
              </a:ext>
            </a:extLst>
          </p:cNvPr>
          <p:cNvSpPr>
            <a:spLocks noGrp="1"/>
          </p:cNvSpPr>
          <p:nvPr>
            <p:ph type="body" idx="2"/>
          </p:nvPr>
        </p:nvSpPr>
        <p:spPr/>
        <p:txBody>
          <a:bodyPr/>
          <a:lstStyle/>
          <a:p>
            <a:r>
              <a:rPr lang="en-US" sz="788" dirty="0"/>
              <a:t>Source: Preliminary numbers reported by UT CTAS, numbers are subject to change.</a:t>
            </a:r>
          </a:p>
        </p:txBody>
      </p:sp>
      <p:grpSp>
        <p:nvGrpSpPr>
          <p:cNvPr id="12" name="Group 11">
            <a:extLst>
              <a:ext uri="{FF2B5EF4-FFF2-40B4-BE49-F238E27FC236}">
                <a16:creationId xmlns:a16="http://schemas.microsoft.com/office/drawing/2014/main" id="{88EC3CE6-C5EC-09C6-11DC-93DCC90B40E2}"/>
              </a:ext>
            </a:extLst>
          </p:cNvPr>
          <p:cNvGrpSpPr/>
          <p:nvPr/>
        </p:nvGrpSpPr>
        <p:grpSpPr>
          <a:xfrm>
            <a:off x="739331" y="2920801"/>
            <a:ext cx="858707" cy="858707"/>
            <a:chOff x="3906253" y="1864895"/>
            <a:chExt cx="1371600" cy="1371600"/>
          </a:xfrm>
        </p:grpSpPr>
        <p:sp>
          <p:nvSpPr>
            <p:cNvPr id="11" name="Oval 10">
              <a:extLst>
                <a:ext uri="{FF2B5EF4-FFF2-40B4-BE49-F238E27FC236}">
                  <a16:creationId xmlns:a16="http://schemas.microsoft.com/office/drawing/2014/main" id="{9A488A9E-3647-BD15-46C4-5D155CAD19A0}"/>
                </a:ext>
              </a:extLst>
            </p:cNvPr>
            <p:cNvSpPr>
              <a:spLocks noChangeAspect="1"/>
            </p:cNvSpPr>
            <p:nvPr/>
          </p:nvSpPr>
          <p:spPr>
            <a:xfrm>
              <a:off x="3906253" y="1864895"/>
              <a:ext cx="1371600" cy="1371600"/>
            </a:xfrm>
            <a:prstGeom prst="ellipse">
              <a:avLst/>
            </a:prstGeom>
            <a:solidFill>
              <a:srgbClr val="01539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825"/>
            </a:p>
          </p:txBody>
        </p:sp>
        <p:pic>
          <p:nvPicPr>
            <p:cNvPr id="7" name="Graphic 6" descr="Users with solid fill">
              <a:extLst>
                <a:ext uri="{FF2B5EF4-FFF2-40B4-BE49-F238E27FC236}">
                  <a16:creationId xmlns:a16="http://schemas.microsoft.com/office/drawing/2014/main" id="{D2C69515-E899-B8AD-1F4F-28FE848F8FB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016943" y="1975585"/>
              <a:ext cx="1150219" cy="1150219"/>
            </a:xfrm>
            <a:prstGeom prst="rect">
              <a:avLst/>
            </a:prstGeom>
          </p:spPr>
        </p:pic>
      </p:grpSp>
      <p:sp>
        <p:nvSpPr>
          <p:cNvPr id="15" name="TextBox 14">
            <a:extLst>
              <a:ext uri="{FF2B5EF4-FFF2-40B4-BE49-F238E27FC236}">
                <a16:creationId xmlns:a16="http://schemas.microsoft.com/office/drawing/2014/main" id="{49A5DC99-8244-FE66-A0AA-3AC3C171F2F3}"/>
              </a:ext>
            </a:extLst>
          </p:cNvPr>
          <p:cNvSpPr txBox="1"/>
          <p:nvPr/>
        </p:nvSpPr>
        <p:spPr>
          <a:xfrm>
            <a:off x="1738913" y="2978005"/>
            <a:ext cx="1102259" cy="646331"/>
          </a:xfrm>
          <a:prstGeom prst="rect">
            <a:avLst/>
          </a:prstGeom>
          <a:noFill/>
        </p:spPr>
        <p:txBody>
          <a:bodyPr wrap="square" rtlCol="0">
            <a:spAutoFit/>
          </a:bodyPr>
          <a:lstStyle/>
          <a:p>
            <a:pPr algn="ctr"/>
            <a:r>
              <a:rPr lang="en-US" sz="3600" b="1" dirty="0">
                <a:solidFill>
                  <a:srgbClr val="015395"/>
                </a:solidFill>
                <a:latin typeface="Montserrat Black" pitchFamily="2" charset="77"/>
                <a:cs typeface="Gotham Black" pitchFamily="2" charset="0"/>
              </a:rPr>
              <a:t>653</a:t>
            </a:r>
          </a:p>
        </p:txBody>
      </p:sp>
      <p:sp>
        <p:nvSpPr>
          <p:cNvPr id="18" name="TextBox 17">
            <a:extLst>
              <a:ext uri="{FF2B5EF4-FFF2-40B4-BE49-F238E27FC236}">
                <a16:creationId xmlns:a16="http://schemas.microsoft.com/office/drawing/2014/main" id="{2709C85B-B7FB-84A6-54E4-3E381D60C8AC}"/>
              </a:ext>
            </a:extLst>
          </p:cNvPr>
          <p:cNvSpPr txBox="1"/>
          <p:nvPr/>
        </p:nvSpPr>
        <p:spPr>
          <a:xfrm>
            <a:off x="1738914" y="3480284"/>
            <a:ext cx="1840442" cy="300082"/>
          </a:xfrm>
          <a:prstGeom prst="rect">
            <a:avLst/>
          </a:prstGeom>
          <a:noFill/>
        </p:spPr>
        <p:txBody>
          <a:bodyPr wrap="square" rtlCol="0">
            <a:spAutoFit/>
          </a:bodyPr>
          <a:lstStyle/>
          <a:p>
            <a:pPr algn="ctr"/>
            <a:r>
              <a:rPr lang="en-US" sz="1350" dirty="0">
                <a:latin typeface="Montserrat Light" pitchFamily="2" charset="77"/>
                <a:cs typeface="Gotham Black" pitchFamily="2" charset="0"/>
              </a:rPr>
              <a:t> </a:t>
            </a:r>
            <a:r>
              <a:rPr lang="en-US" sz="1200" dirty="0">
                <a:latin typeface="Montserrat Light" pitchFamily="2" charset="77"/>
                <a:cs typeface="Gotham Black" pitchFamily="2" charset="0"/>
              </a:rPr>
              <a:t>New Commissioners</a:t>
            </a:r>
            <a:endParaRPr lang="en-US" sz="1200" b="1" dirty="0">
              <a:latin typeface="Montserrat Black" pitchFamily="2" charset="77"/>
              <a:cs typeface="Gotham Black" pitchFamily="2" charset="0"/>
            </a:endParaRPr>
          </a:p>
        </p:txBody>
      </p:sp>
      <p:grpSp>
        <p:nvGrpSpPr>
          <p:cNvPr id="8" name="Group 7">
            <a:extLst>
              <a:ext uri="{FF2B5EF4-FFF2-40B4-BE49-F238E27FC236}">
                <a16:creationId xmlns:a16="http://schemas.microsoft.com/office/drawing/2014/main" id="{557ECB05-AF50-16BE-C215-B983F6FFC63B}"/>
              </a:ext>
            </a:extLst>
          </p:cNvPr>
          <p:cNvGrpSpPr/>
          <p:nvPr/>
        </p:nvGrpSpPr>
        <p:grpSpPr>
          <a:xfrm>
            <a:off x="739331" y="1764981"/>
            <a:ext cx="2252448" cy="858707"/>
            <a:chOff x="985775" y="2422896"/>
            <a:chExt cx="3003264" cy="1144942"/>
          </a:xfrm>
        </p:grpSpPr>
        <p:grpSp>
          <p:nvGrpSpPr>
            <p:cNvPr id="13" name="Group 12">
              <a:extLst>
                <a:ext uri="{FF2B5EF4-FFF2-40B4-BE49-F238E27FC236}">
                  <a16:creationId xmlns:a16="http://schemas.microsoft.com/office/drawing/2014/main" id="{86F0A641-0A8D-D6CC-C935-61A5CC9F773D}"/>
                </a:ext>
              </a:extLst>
            </p:cNvPr>
            <p:cNvGrpSpPr/>
            <p:nvPr/>
          </p:nvGrpSpPr>
          <p:grpSpPr>
            <a:xfrm>
              <a:off x="985775" y="2422896"/>
              <a:ext cx="1144943" cy="1144942"/>
              <a:chOff x="1985211" y="1864895"/>
              <a:chExt cx="1371600" cy="1371600"/>
            </a:xfrm>
          </p:grpSpPr>
          <p:sp>
            <p:nvSpPr>
              <p:cNvPr id="10" name="Oval 9">
                <a:extLst>
                  <a:ext uri="{FF2B5EF4-FFF2-40B4-BE49-F238E27FC236}">
                    <a16:creationId xmlns:a16="http://schemas.microsoft.com/office/drawing/2014/main" id="{7C1C2E64-870C-DC2B-C7E1-8C817E805922}"/>
                  </a:ext>
                </a:extLst>
              </p:cNvPr>
              <p:cNvSpPr>
                <a:spLocks noChangeAspect="1"/>
              </p:cNvSpPr>
              <p:nvPr/>
            </p:nvSpPr>
            <p:spPr>
              <a:xfrm>
                <a:off x="1985211" y="1864895"/>
                <a:ext cx="1371600" cy="1371600"/>
              </a:xfrm>
              <a:prstGeom prst="ellipse">
                <a:avLst/>
              </a:prstGeom>
              <a:solidFill>
                <a:srgbClr val="01539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825"/>
              </a:p>
            </p:txBody>
          </p:sp>
          <p:pic>
            <p:nvPicPr>
              <p:cNvPr id="9" name="Graphic 8" descr="User with solid fill">
                <a:extLst>
                  <a:ext uri="{FF2B5EF4-FFF2-40B4-BE49-F238E27FC236}">
                    <a16:creationId xmlns:a16="http://schemas.microsoft.com/office/drawing/2014/main" id="{054FB0C2-E25A-03DC-64F7-51495263A20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095901" y="1943757"/>
                <a:ext cx="1150219" cy="1150219"/>
              </a:xfrm>
              <a:prstGeom prst="rect">
                <a:avLst/>
              </a:prstGeom>
            </p:spPr>
          </p:pic>
        </p:grpSp>
        <p:sp>
          <p:nvSpPr>
            <p:cNvPr id="14" name="TextBox 13">
              <a:extLst>
                <a:ext uri="{FF2B5EF4-FFF2-40B4-BE49-F238E27FC236}">
                  <a16:creationId xmlns:a16="http://schemas.microsoft.com/office/drawing/2014/main" id="{B22E379C-5771-3012-736C-EE5BCA60B960}"/>
                </a:ext>
              </a:extLst>
            </p:cNvPr>
            <p:cNvSpPr txBox="1"/>
            <p:nvPr/>
          </p:nvSpPr>
          <p:spPr>
            <a:xfrm>
              <a:off x="2318554" y="2422896"/>
              <a:ext cx="1144943" cy="861774"/>
            </a:xfrm>
            <a:prstGeom prst="rect">
              <a:avLst/>
            </a:prstGeom>
            <a:noFill/>
          </p:spPr>
          <p:txBody>
            <a:bodyPr wrap="square" rtlCol="0">
              <a:spAutoFit/>
            </a:bodyPr>
            <a:lstStyle/>
            <a:p>
              <a:pPr algn="ctr"/>
              <a:r>
                <a:rPr lang="en-US" sz="3600" b="1" dirty="0">
                  <a:solidFill>
                    <a:srgbClr val="015395"/>
                  </a:solidFill>
                  <a:latin typeface="Montserrat Black" pitchFamily="2" charset="77"/>
                  <a:cs typeface="Gotham Black" pitchFamily="2" charset="0"/>
                </a:rPr>
                <a:t>45</a:t>
              </a:r>
              <a:r>
                <a:rPr lang="en-US" sz="3600" b="1" dirty="0">
                  <a:latin typeface="Montserrat Black" pitchFamily="2" charset="77"/>
                  <a:cs typeface="Gotham Black" pitchFamily="2" charset="0"/>
                </a:rPr>
                <a:t> </a:t>
              </a:r>
            </a:p>
          </p:txBody>
        </p:sp>
        <p:sp>
          <p:nvSpPr>
            <p:cNvPr id="19" name="TextBox 18">
              <a:extLst>
                <a:ext uri="{FF2B5EF4-FFF2-40B4-BE49-F238E27FC236}">
                  <a16:creationId xmlns:a16="http://schemas.microsoft.com/office/drawing/2014/main" id="{0FCDAEB1-A6E8-657D-7811-1C9AE5EFA4E6}"/>
                </a:ext>
              </a:extLst>
            </p:cNvPr>
            <p:cNvSpPr txBox="1"/>
            <p:nvPr/>
          </p:nvSpPr>
          <p:spPr>
            <a:xfrm>
              <a:off x="2318551" y="3146701"/>
              <a:ext cx="1670488" cy="369332"/>
            </a:xfrm>
            <a:prstGeom prst="rect">
              <a:avLst/>
            </a:prstGeom>
            <a:noFill/>
          </p:spPr>
          <p:txBody>
            <a:bodyPr wrap="square" rtlCol="0">
              <a:spAutoFit/>
            </a:bodyPr>
            <a:lstStyle/>
            <a:p>
              <a:pPr algn="ctr"/>
              <a:r>
                <a:rPr lang="en-US" sz="1200" dirty="0">
                  <a:latin typeface="Montserrat Light" pitchFamily="2" charset="77"/>
                  <a:cs typeface="Gotham Black" pitchFamily="2" charset="0"/>
                </a:rPr>
                <a:t>New Mayors</a:t>
              </a:r>
              <a:endParaRPr lang="en-US" sz="2100" b="1" dirty="0">
                <a:latin typeface="Montserrat Black" pitchFamily="2" charset="77"/>
                <a:cs typeface="Gotham Black" pitchFamily="2" charset="0"/>
              </a:endParaRPr>
            </a:p>
          </p:txBody>
        </p:sp>
      </p:grpSp>
      <p:pic>
        <p:nvPicPr>
          <p:cNvPr id="3" name="Picture 2" descr="Banner reading “County Officials Orientation Program” with UT and CTAS Institute for Public Service logos on a blue-gray background.">
            <a:extLst>
              <a:ext uri="{FF2B5EF4-FFF2-40B4-BE49-F238E27FC236}">
                <a16:creationId xmlns:a16="http://schemas.microsoft.com/office/drawing/2014/main" id="{7ADE8A96-F7EE-7EB3-5ACB-5F34B7152FAE}"/>
              </a:ext>
            </a:extLst>
          </p:cNvPr>
          <p:cNvPicPr>
            <a:picLocks noChangeAspect="1"/>
          </p:cNvPicPr>
          <p:nvPr/>
        </p:nvPicPr>
        <p:blipFill>
          <a:blip r:embed="rId5"/>
          <a:stretch>
            <a:fillRect/>
          </a:stretch>
        </p:blipFill>
        <p:spPr>
          <a:xfrm>
            <a:off x="3940296" y="1859919"/>
            <a:ext cx="4582613" cy="763769"/>
          </a:xfrm>
          <a:prstGeom prst="rect">
            <a:avLst/>
          </a:prstGeom>
        </p:spPr>
      </p:pic>
      <p:pic>
        <p:nvPicPr>
          <p:cNvPr id="6" name="Picture 5">
            <a:extLst>
              <a:ext uri="{FF2B5EF4-FFF2-40B4-BE49-F238E27FC236}">
                <a16:creationId xmlns:a16="http://schemas.microsoft.com/office/drawing/2014/main" id="{DB0DBBEC-0335-DEF0-5F1D-7A58F4E37C9C}"/>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3940295" y="3042479"/>
            <a:ext cx="3898371" cy="875611"/>
          </a:xfrm>
          <a:prstGeom prst="rect">
            <a:avLst/>
          </a:prstGeom>
        </p:spPr>
      </p:pic>
    </p:spTree>
    <p:extLst>
      <p:ext uri="{BB962C8B-B14F-4D97-AF65-F5344CB8AC3E}">
        <p14:creationId xmlns:p14="http://schemas.microsoft.com/office/powerpoint/2010/main" val="239713317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2FCCB3-872A-B656-7874-878C9882F56E}"/>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60088313-7686-03E9-1288-C7C953BB1155}"/>
              </a:ext>
            </a:extLst>
          </p:cNvPr>
          <p:cNvSpPr/>
          <p:nvPr/>
        </p:nvSpPr>
        <p:spPr>
          <a:xfrm>
            <a:off x="0" y="0"/>
            <a:ext cx="9144000" cy="51435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cstate="hqprint">
              <a:extLst>
                <a:ext uri="{28A0092B-C50C-407E-A947-70E740481C1C}">
                  <a14:useLocalDpi xmlns:a14="http://schemas.microsoft.com/office/drawing/2010/main"/>
                </a:ext>
              </a:extLst>
            </a:blip>
            <a:stretch>
              <a:fillRect t="-5666" b="-5666"/>
            </a:stretch>
          </a:blipFill>
        </p:spPr>
        <p:txBody>
          <a:bodyPr/>
          <a:lstStyle/>
          <a:p>
            <a:endParaRPr lang="en-US" sz="700"/>
          </a:p>
        </p:txBody>
      </p:sp>
      <p:sp>
        <p:nvSpPr>
          <p:cNvPr id="4" name="Freeform 4">
            <a:extLst>
              <a:ext uri="{FF2B5EF4-FFF2-40B4-BE49-F238E27FC236}">
                <a16:creationId xmlns:a16="http://schemas.microsoft.com/office/drawing/2014/main" id="{24CDC60C-F8CB-F42E-5A7B-9A850CCE352A}"/>
              </a:ext>
            </a:extLst>
          </p:cNvPr>
          <p:cNvSpPr/>
          <p:nvPr/>
        </p:nvSpPr>
        <p:spPr>
          <a:xfrm rot="10800000">
            <a:off x="2403135" y="-1"/>
            <a:ext cx="6740866" cy="5143500"/>
          </a:xfrm>
          <a:custGeom>
            <a:avLst/>
            <a:gdLst/>
            <a:ahLst/>
            <a:cxnLst/>
            <a:rect l="l" t="t" r="r" b="b"/>
            <a:pathLst>
              <a:path w="10287000" h="10287000">
                <a:moveTo>
                  <a:pt x="0" y="0"/>
                </a:moveTo>
                <a:lnTo>
                  <a:pt x="10287000" y="0"/>
                </a:lnTo>
                <a:lnTo>
                  <a:pt x="10287000" y="10287000"/>
                </a:lnTo>
                <a:lnTo>
                  <a:pt x="0" y="102870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sz="700" dirty="0"/>
          </a:p>
        </p:txBody>
      </p:sp>
      <p:pic>
        <p:nvPicPr>
          <p:cNvPr id="3" name="Picture 2" descr="A group of people in a room with a projector screen&#10;&#10;AI-generated content may be incorrect.">
            <a:extLst>
              <a:ext uri="{FF2B5EF4-FFF2-40B4-BE49-F238E27FC236}">
                <a16:creationId xmlns:a16="http://schemas.microsoft.com/office/drawing/2014/main" id="{DC371E18-D11D-2B03-E91C-67B5642E29EE}"/>
              </a:ext>
            </a:extLst>
          </p:cNvPr>
          <p:cNvPicPr>
            <a:picLocks noChangeAspect="1"/>
          </p:cNvPicPr>
          <p:nvPr/>
        </p:nvPicPr>
        <p:blipFill>
          <a:blip r:embed="rId4" cstate="hqprint">
            <a:extLst>
              <a:ext uri="{28A0092B-C50C-407E-A947-70E740481C1C}">
                <a14:useLocalDpi xmlns:a14="http://schemas.microsoft.com/office/drawing/2010/main"/>
              </a:ext>
            </a:extLst>
          </a:blip>
          <a:srcRect t="-237"/>
          <a:stretch>
            <a:fillRect/>
          </a:stretch>
        </p:blipFill>
        <p:spPr>
          <a:xfrm>
            <a:off x="-1" y="-1"/>
            <a:ext cx="2923903" cy="2762215"/>
          </a:xfrm>
          <a:prstGeom prst="rect">
            <a:avLst/>
          </a:prstGeom>
          <a:ln w="9525">
            <a:noFill/>
          </a:ln>
        </p:spPr>
      </p:pic>
      <p:pic>
        <p:nvPicPr>
          <p:cNvPr id="5" name="Picture 4" descr="A group of people in a room&#10;&#10;AI-generated content may be incorrect.">
            <a:extLst>
              <a:ext uri="{FF2B5EF4-FFF2-40B4-BE49-F238E27FC236}">
                <a16:creationId xmlns:a16="http://schemas.microsoft.com/office/drawing/2014/main" id="{A93DF902-B2FB-549B-8A23-CA801E5E43D7}"/>
              </a:ext>
            </a:extLst>
          </p:cNvPr>
          <p:cNvPicPr>
            <a:picLocks noChangeAspect="1"/>
          </p:cNvPicPr>
          <p:nvPr/>
        </p:nvPicPr>
        <p:blipFill>
          <a:blip r:embed="rId5" cstate="hqprint">
            <a:extLst>
              <a:ext uri="{28A0092B-C50C-407E-A947-70E740481C1C}">
                <a14:useLocalDpi xmlns:a14="http://schemas.microsoft.com/office/drawing/2010/main"/>
              </a:ext>
            </a:extLst>
          </a:blip>
          <a:srcRect/>
          <a:stretch>
            <a:fillRect/>
          </a:stretch>
        </p:blipFill>
        <p:spPr>
          <a:xfrm>
            <a:off x="0" y="2602249"/>
            <a:ext cx="2923903" cy="2541251"/>
          </a:xfrm>
          <a:prstGeom prst="rect">
            <a:avLst/>
          </a:prstGeom>
          <a:ln w="12700">
            <a:noFill/>
          </a:ln>
        </p:spPr>
      </p:pic>
      <p:cxnSp>
        <p:nvCxnSpPr>
          <p:cNvPr id="6" name="Straight Connector 5">
            <a:extLst>
              <a:ext uri="{FF2B5EF4-FFF2-40B4-BE49-F238E27FC236}">
                <a16:creationId xmlns:a16="http://schemas.microsoft.com/office/drawing/2014/main" id="{8DC3B24A-3193-2DED-79C0-DC9015836AE7}"/>
              </a:ext>
            </a:extLst>
          </p:cNvPr>
          <p:cNvCxnSpPr>
            <a:cxnSpLocks/>
          </p:cNvCxnSpPr>
          <p:nvPr/>
        </p:nvCxnSpPr>
        <p:spPr>
          <a:xfrm>
            <a:off x="2923902" y="-1"/>
            <a:ext cx="0" cy="5143501"/>
          </a:xfrm>
          <a:prstGeom prst="line">
            <a:avLst/>
          </a:prstGeom>
          <a:ln w="76200">
            <a:solidFill>
              <a:srgbClr val="015395"/>
            </a:solidFill>
          </a:ln>
        </p:spPr>
        <p:style>
          <a:lnRef idx="2">
            <a:schemeClr val="accent1"/>
          </a:lnRef>
          <a:fillRef idx="0">
            <a:schemeClr val="accent1"/>
          </a:fillRef>
          <a:effectRef idx="1">
            <a:schemeClr val="accent1"/>
          </a:effectRef>
          <a:fontRef idx="minor">
            <a:schemeClr val="tx1"/>
          </a:fontRef>
        </p:style>
      </p:cxnSp>
      <p:cxnSp>
        <p:nvCxnSpPr>
          <p:cNvPr id="8" name="Straight Connector 7">
            <a:extLst>
              <a:ext uri="{FF2B5EF4-FFF2-40B4-BE49-F238E27FC236}">
                <a16:creationId xmlns:a16="http://schemas.microsoft.com/office/drawing/2014/main" id="{615F42D0-3D36-51F6-DD50-AB5E8E1D48B2}"/>
              </a:ext>
            </a:extLst>
          </p:cNvPr>
          <p:cNvCxnSpPr>
            <a:cxnSpLocks/>
          </p:cNvCxnSpPr>
          <p:nvPr/>
        </p:nvCxnSpPr>
        <p:spPr>
          <a:xfrm>
            <a:off x="0" y="2602250"/>
            <a:ext cx="2923902" cy="0"/>
          </a:xfrm>
          <a:prstGeom prst="line">
            <a:avLst/>
          </a:prstGeom>
          <a:ln w="76200">
            <a:solidFill>
              <a:srgbClr val="015395"/>
            </a:solidFill>
          </a:ln>
        </p:spPr>
        <p:style>
          <a:lnRef idx="2">
            <a:schemeClr val="accent1"/>
          </a:lnRef>
          <a:fillRef idx="0">
            <a:schemeClr val="accent1"/>
          </a:fillRef>
          <a:effectRef idx="1">
            <a:schemeClr val="accent1"/>
          </a:effectRef>
          <a:fontRef idx="minor">
            <a:schemeClr val="tx1"/>
          </a:fontRef>
        </p:style>
      </p:cxnSp>
      <p:sp>
        <p:nvSpPr>
          <p:cNvPr id="11" name="Title 3">
            <a:extLst>
              <a:ext uri="{FF2B5EF4-FFF2-40B4-BE49-F238E27FC236}">
                <a16:creationId xmlns:a16="http://schemas.microsoft.com/office/drawing/2014/main" id="{4BE859CE-2173-30B6-4F83-54ABE3357B69}"/>
              </a:ext>
            </a:extLst>
          </p:cNvPr>
          <p:cNvSpPr txBox="1">
            <a:spLocks/>
          </p:cNvSpPr>
          <p:nvPr/>
        </p:nvSpPr>
        <p:spPr>
          <a:xfrm>
            <a:off x="3446759" y="284617"/>
            <a:ext cx="5281605" cy="109649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b="1" i="0" kern="1200">
                <a:solidFill>
                  <a:srgbClr val="005295"/>
                </a:solidFill>
                <a:latin typeface="Gotham Black" pitchFamily="2" charset="0"/>
                <a:ea typeface="+mj-ea"/>
                <a:cs typeface="Gotham Black" pitchFamily="2" charset="0"/>
              </a:defRPr>
            </a:lvl1pPr>
          </a:lstStyle>
          <a:p>
            <a:pPr algn="ctr">
              <a:buClrTx/>
              <a:buFontTx/>
            </a:pPr>
            <a:r>
              <a:rPr lang="en-US" sz="3000" dirty="0">
                <a:solidFill>
                  <a:schemeClr val="bg1"/>
                </a:solidFill>
                <a:latin typeface="Montserrat Black" pitchFamily="2" charset="77"/>
              </a:rPr>
              <a:t>County Opioid Abatement Workshops</a:t>
            </a:r>
          </a:p>
        </p:txBody>
      </p:sp>
      <p:grpSp>
        <p:nvGrpSpPr>
          <p:cNvPr id="12" name="Group 11">
            <a:extLst>
              <a:ext uri="{FF2B5EF4-FFF2-40B4-BE49-F238E27FC236}">
                <a16:creationId xmlns:a16="http://schemas.microsoft.com/office/drawing/2014/main" id="{1B2BA668-4B2F-29FE-3540-20B8BD1D95E0}"/>
              </a:ext>
            </a:extLst>
          </p:cNvPr>
          <p:cNvGrpSpPr/>
          <p:nvPr/>
        </p:nvGrpSpPr>
        <p:grpSpPr>
          <a:xfrm>
            <a:off x="3727816" y="1719881"/>
            <a:ext cx="4719491" cy="3198061"/>
            <a:chOff x="4975220" y="1885509"/>
            <a:chExt cx="6292654" cy="4264081"/>
          </a:xfrm>
        </p:grpSpPr>
        <p:sp>
          <p:nvSpPr>
            <p:cNvPr id="14" name="Content Placeholder 1">
              <a:extLst>
                <a:ext uri="{FF2B5EF4-FFF2-40B4-BE49-F238E27FC236}">
                  <a16:creationId xmlns:a16="http://schemas.microsoft.com/office/drawing/2014/main" id="{68DEDA13-84B2-42BA-3B97-018CF266F39E}"/>
                </a:ext>
              </a:extLst>
            </p:cNvPr>
            <p:cNvSpPr txBox="1">
              <a:spLocks/>
            </p:cNvSpPr>
            <p:nvPr/>
          </p:nvSpPr>
          <p:spPr>
            <a:xfrm>
              <a:off x="6253836" y="1885509"/>
              <a:ext cx="5014038" cy="426408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Gotham Book" pitchFamily="2" charset="0"/>
                  <a:ea typeface="+mn-ea"/>
                  <a:cs typeface="Gotham Book"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Gotham Book" pitchFamily="2" charset="0"/>
                  <a:ea typeface="+mn-ea"/>
                  <a:cs typeface="Gotham Book"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Gotham Book" pitchFamily="2" charset="0"/>
                  <a:ea typeface="+mn-ea"/>
                  <a:cs typeface="Gotham Book"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otham Book" pitchFamily="2" charset="0"/>
                  <a:ea typeface="+mn-ea"/>
                  <a:cs typeface="Gotham Book"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otham Book" pitchFamily="2" charset="0"/>
                  <a:ea typeface="+mn-ea"/>
                  <a:cs typeface="Gotham Book"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0"/>
                </a:spcBef>
                <a:buClr>
                  <a:schemeClr val="dk1"/>
                </a:buClr>
                <a:buSzPts val="2400"/>
                <a:buNone/>
              </a:pPr>
              <a:r>
                <a:rPr lang="en-US" sz="1500" dirty="0">
                  <a:solidFill>
                    <a:schemeClr val="bg1"/>
                  </a:solidFill>
                  <a:latin typeface="Montserrat" pitchFamily="2" charset="77"/>
                </a:rPr>
                <a:t>Strengthens knowledge &amp; prepares new officials </a:t>
              </a:r>
            </a:p>
            <a:p>
              <a:pPr marL="0" indent="0">
                <a:lnSpc>
                  <a:spcPct val="150000"/>
                </a:lnSpc>
                <a:spcBef>
                  <a:spcPts val="0"/>
                </a:spcBef>
                <a:buClr>
                  <a:schemeClr val="dk1"/>
                </a:buClr>
                <a:buSzPts val="2400"/>
                <a:buNone/>
              </a:pPr>
              <a:endParaRPr lang="en-US" sz="1500" dirty="0">
                <a:solidFill>
                  <a:schemeClr val="bg1"/>
                </a:solidFill>
                <a:latin typeface="Montserrat" pitchFamily="2" charset="77"/>
              </a:endParaRPr>
            </a:p>
            <a:p>
              <a:pPr marL="0" indent="0">
                <a:lnSpc>
                  <a:spcPct val="150000"/>
                </a:lnSpc>
                <a:spcBef>
                  <a:spcPts val="0"/>
                </a:spcBef>
                <a:buClr>
                  <a:schemeClr val="dk1"/>
                </a:buClr>
                <a:buSzPts val="2400"/>
                <a:buNone/>
              </a:pPr>
              <a:r>
                <a:rPr lang="en-US" sz="1500" dirty="0">
                  <a:solidFill>
                    <a:schemeClr val="bg1"/>
                  </a:solidFill>
                  <a:latin typeface="Montserrat" pitchFamily="2" charset="77"/>
                </a:rPr>
                <a:t>Enables peer learning &amp;</a:t>
              </a:r>
            </a:p>
            <a:p>
              <a:pPr marL="0" indent="0">
                <a:lnSpc>
                  <a:spcPct val="150000"/>
                </a:lnSpc>
                <a:spcBef>
                  <a:spcPts val="0"/>
                </a:spcBef>
                <a:buClr>
                  <a:schemeClr val="dk1"/>
                </a:buClr>
                <a:buSzPts val="2400"/>
                <a:buNone/>
              </a:pPr>
              <a:r>
                <a:rPr lang="en-US" sz="1500" dirty="0">
                  <a:solidFill>
                    <a:schemeClr val="bg1"/>
                  </a:solidFill>
                  <a:latin typeface="Montserrat" pitchFamily="2" charset="77"/>
                </a:rPr>
                <a:t>connection</a:t>
              </a:r>
            </a:p>
            <a:p>
              <a:pPr marL="0" indent="0">
                <a:lnSpc>
                  <a:spcPct val="150000"/>
                </a:lnSpc>
                <a:spcBef>
                  <a:spcPts val="0"/>
                </a:spcBef>
                <a:buClr>
                  <a:schemeClr val="dk1"/>
                </a:buClr>
                <a:buSzPts val="2400"/>
                <a:buNone/>
              </a:pPr>
              <a:endParaRPr lang="en-US" sz="1500" dirty="0">
                <a:solidFill>
                  <a:schemeClr val="bg1"/>
                </a:solidFill>
                <a:latin typeface="Montserrat" pitchFamily="2" charset="77"/>
              </a:endParaRPr>
            </a:p>
            <a:p>
              <a:pPr marL="0" indent="0">
                <a:lnSpc>
                  <a:spcPct val="150000"/>
                </a:lnSpc>
                <a:spcBef>
                  <a:spcPts val="0"/>
                </a:spcBef>
                <a:buClr>
                  <a:schemeClr val="dk1"/>
                </a:buClr>
                <a:buSzPts val="2400"/>
                <a:buNone/>
              </a:pPr>
              <a:r>
                <a:rPr lang="en-US" sz="1500" dirty="0">
                  <a:solidFill>
                    <a:schemeClr val="bg1"/>
                  </a:solidFill>
                  <a:latin typeface="Montserrat" pitchFamily="2" charset="77"/>
                </a:rPr>
                <a:t>Encourages evidence-based strategies &amp; innovative approaches</a:t>
              </a:r>
            </a:p>
            <a:p>
              <a:pPr marL="0" indent="0">
                <a:lnSpc>
                  <a:spcPct val="150000"/>
                </a:lnSpc>
                <a:spcBef>
                  <a:spcPts val="0"/>
                </a:spcBef>
                <a:buClr>
                  <a:schemeClr val="dk1"/>
                </a:buClr>
                <a:buSzPts val="2400"/>
                <a:buNone/>
              </a:pPr>
              <a:endParaRPr lang="en-US" sz="1500" dirty="0">
                <a:solidFill>
                  <a:schemeClr val="bg1"/>
                </a:solidFill>
                <a:latin typeface="Montserrat Light" pitchFamily="2" charset="77"/>
              </a:endParaRPr>
            </a:p>
          </p:txBody>
        </p:sp>
        <p:pic>
          <p:nvPicPr>
            <p:cNvPr id="18" name="Graphic 17" descr="Boardroom with solid fill">
              <a:extLst>
                <a:ext uri="{FF2B5EF4-FFF2-40B4-BE49-F238E27FC236}">
                  <a16:creationId xmlns:a16="http://schemas.microsoft.com/office/drawing/2014/main" id="{44678107-B074-06DF-6D25-44CF9DFE2C5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975220" y="3201478"/>
              <a:ext cx="962948" cy="962948"/>
            </a:xfrm>
            <a:prstGeom prst="rect">
              <a:avLst/>
            </a:prstGeom>
          </p:spPr>
        </p:pic>
        <p:pic>
          <p:nvPicPr>
            <p:cNvPr id="19" name="Graphic 18" descr="Building Brick Wall with solid fill">
              <a:extLst>
                <a:ext uri="{FF2B5EF4-FFF2-40B4-BE49-F238E27FC236}">
                  <a16:creationId xmlns:a16="http://schemas.microsoft.com/office/drawing/2014/main" id="{CBEF3E1E-B704-51C8-EEE5-E0051D67DCDD}"/>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975220" y="1885510"/>
              <a:ext cx="962947" cy="962947"/>
            </a:xfrm>
            <a:prstGeom prst="rect">
              <a:avLst/>
            </a:prstGeom>
          </p:spPr>
        </p:pic>
        <p:pic>
          <p:nvPicPr>
            <p:cNvPr id="20" name="Graphic 19" descr="Lights On with solid fill">
              <a:extLst>
                <a:ext uri="{FF2B5EF4-FFF2-40B4-BE49-F238E27FC236}">
                  <a16:creationId xmlns:a16="http://schemas.microsoft.com/office/drawing/2014/main" id="{5C16B248-F1A9-C5EF-72FF-6113B692658B}"/>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041000" y="4682667"/>
              <a:ext cx="831385" cy="831385"/>
            </a:xfrm>
            <a:prstGeom prst="rect">
              <a:avLst/>
            </a:prstGeom>
          </p:spPr>
        </p:pic>
      </p:grpSp>
    </p:spTree>
    <p:extLst>
      <p:ext uri="{BB962C8B-B14F-4D97-AF65-F5344CB8AC3E}">
        <p14:creationId xmlns:p14="http://schemas.microsoft.com/office/powerpoint/2010/main" val="323813417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007EB-8F53-88B3-B1F7-F93759C95417}"/>
              </a:ext>
            </a:extLst>
          </p:cNvPr>
          <p:cNvSpPr>
            <a:spLocks noGrp="1"/>
          </p:cNvSpPr>
          <p:nvPr>
            <p:ph type="title"/>
          </p:nvPr>
        </p:nvSpPr>
        <p:spPr>
          <a:xfrm>
            <a:off x="628650" y="273844"/>
            <a:ext cx="7867335" cy="994172"/>
          </a:xfrm>
        </p:spPr>
        <p:txBody>
          <a:bodyPr>
            <a:normAutofit fontScale="90000"/>
          </a:bodyPr>
          <a:lstStyle/>
          <a:p>
            <a:pPr algn="ctr"/>
            <a:r>
              <a:rPr lang="en-US" dirty="0"/>
              <a:t>Opioid Abatement </a:t>
            </a:r>
            <a:br>
              <a:rPr lang="en-US" dirty="0"/>
            </a:br>
            <a:r>
              <a:rPr lang="en-US" dirty="0"/>
              <a:t>Trust Fund Reports</a:t>
            </a:r>
          </a:p>
        </p:txBody>
      </p:sp>
      <p:sp>
        <p:nvSpPr>
          <p:cNvPr id="3" name="Content Placeholder 2">
            <a:extLst>
              <a:ext uri="{FF2B5EF4-FFF2-40B4-BE49-F238E27FC236}">
                <a16:creationId xmlns:a16="http://schemas.microsoft.com/office/drawing/2014/main" id="{8E93C88C-ED14-9570-02B3-417F31712125}"/>
              </a:ext>
            </a:extLst>
          </p:cNvPr>
          <p:cNvSpPr>
            <a:spLocks noGrp="1"/>
          </p:cNvSpPr>
          <p:nvPr>
            <p:ph idx="1"/>
          </p:nvPr>
        </p:nvSpPr>
        <p:spPr>
          <a:xfrm>
            <a:off x="628651" y="1410851"/>
            <a:ext cx="4296641" cy="3017098"/>
          </a:xfrm>
        </p:spPr>
        <p:txBody>
          <a:bodyPr>
            <a:normAutofit/>
          </a:bodyPr>
          <a:lstStyle/>
          <a:p>
            <a:pPr marL="0" indent="0">
              <a:buNone/>
            </a:pPr>
            <a:r>
              <a:rPr lang="en-US" b="1" dirty="0">
                <a:solidFill>
                  <a:srgbClr val="015395"/>
                </a:solidFill>
                <a:latin typeface="Montserrat" pitchFamily="2" charset="77"/>
                <a:cs typeface="Gotham Bold" pitchFamily="2" charset="0"/>
              </a:rPr>
              <a:t>Worked closely with OAC office to: </a:t>
            </a:r>
          </a:p>
          <a:p>
            <a:pPr marL="0" indent="0">
              <a:buNone/>
            </a:pPr>
            <a:endParaRPr lang="en-US" sz="100" dirty="0"/>
          </a:p>
          <a:p>
            <a:pPr marL="0" indent="0">
              <a:buNone/>
            </a:pPr>
            <a:r>
              <a:rPr lang="en-US" sz="1500" dirty="0"/>
              <a:t>Improve reporting accuracy and completeness</a:t>
            </a:r>
          </a:p>
          <a:p>
            <a:pPr marL="0" indent="0">
              <a:buNone/>
            </a:pPr>
            <a:endParaRPr lang="en-US" sz="825" dirty="0"/>
          </a:p>
          <a:p>
            <a:pPr marL="0" indent="0">
              <a:buNone/>
            </a:pPr>
            <a:r>
              <a:rPr lang="en-US" sz="1500" dirty="0"/>
              <a:t>Rebuild reporting with new features: </a:t>
            </a:r>
          </a:p>
          <a:p>
            <a:pPr>
              <a:lnSpc>
                <a:spcPct val="100000"/>
              </a:lnSpc>
            </a:pPr>
            <a:r>
              <a:rPr lang="en-US" sz="1350" dirty="0"/>
              <a:t>Snapshot of previous reports</a:t>
            </a:r>
          </a:p>
          <a:p>
            <a:pPr>
              <a:lnSpc>
                <a:spcPct val="100000"/>
              </a:lnSpc>
            </a:pPr>
            <a:r>
              <a:rPr lang="en-US" sz="1350" dirty="0" err="1"/>
              <a:t>Autopopulation</a:t>
            </a:r>
            <a:r>
              <a:rPr lang="en-US" sz="1350" dirty="0"/>
              <a:t> &amp; </a:t>
            </a:r>
            <a:r>
              <a:rPr lang="en-US" sz="1350" dirty="0" err="1"/>
              <a:t>autocalculation</a:t>
            </a:r>
            <a:endParaRPr lang="en-US" sz="1350" dirty="0"/>
          </a:p>
        </p:txBody>
      </p:sp>
      <p:pic>
        <p:nvPicPr>
          <p:cNvPr id="8" name="Picture 7">
            <a:extLst>
              <a:ext uri="{FF2B5EF4-FFF2-40B4-BE49-F238E27FC236}">
                <a16:creationId xmlns:a16="http://schemas.microsoft.com/office/drawing/2014/main" id="{27E3D808-65CB-789C-91C0-1331A6B922EF}"/>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5132671" y="1467528"/>
            <a:ext cx="3382679" cy="2675611"/>
          </a:xfrm>
          <a:prstGeom prst="rect">
            <a:avLst/>
          </a:prstGeom>
        </p:spPr>
      </p:pic>
      <p:pic>
        <p:nvPicPr>
          <p:cNvPr id="9" name="Picture 8">
            <a:extLst>
              <a:ext uri="{FF2B5EF4-FFF2-40B4-BE49-F238E27FC236}">
                <a16:creationId xmlns:a16="http://schemas.microsoft.com/office/drawing/2014/main" id="{66FC2B71-515E-AB2F-83CA-17B18845ED40}"/>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6054140" y="4424195"/>
            <a:ext cx="2500313" cy="714375"/>
          </a:xfrm>
          <a:prstGeom prst="rect">
            <a:avLst/>
          </a:prstGeom>
        </p:spPr>
      </p:pic>
      <p:grpSp>
        <p:nvGrpSpPr>
          <p:cNvPr id="10" name="Group 9">
            <a:extLst>
              <a:ext uri="{FF2B5EF4-FFF2-40B4-BE49-F238E27FC236}">
                <a16:creationId xmlns:a16="http://schemas.microsoft.com/office/drawing/2014/main" id="{AB982FA9-FAC3-B01E-B544-E8FFD835F8CB}"/>
              </a:ext>
            </a:extLst>
          </p:cNvPr>
          <p:cNvGrpSpPr>
            <a:grpSpLocks noChangeAspect="1"/>
          </p:cNvGrpSpPr>
          <p:nvPr/>
        </p:nvGrpSpPr>
        <p:grpSpPr>
          <a:xfrm>
            <a:off x="7139442" y="3558780"/>
            <a:ext cx="1533197" cy="718667"/>
            <a:chOff x="4703624" y="3588908"/>
            <a:chExt cx="3308543" cy="1550837"/>
          </a:xfrm>
        </p:grpSpPr>
        <p:sp>
          <p:nvSpPr>
            <p:cNvPr id="11" name="Freeform 7">
              <a:extLst>
                <a:ext uri="{FF2B5EF4-FFF2-40B4-BE49-F238E27FC236}">
                  <a16:creationId xmlns:a16="http://schemas.microsoft.com/office/drawing/2014/main" id="{02790770-C299-4820-F212-264573FA5C75}"/>
                </a:ext>
              </a:extLst>
            </p:cNvPr>
            <p:cNvSpPr>
              <a:spLocks noChangeAspect="1"/>
            </p:cNvSpPr>
            <p:nvPr/>
          </p:nvSpPr>
          <p:spPr>
            <a:xfrm>
              <a:off x="4703624" y="3589952"/>
              <a:ext cx="1549794" cy="1549793"/>
            </a:xfrm>
            <a:prstGeom prst="ellipse">
              <a:avLst/>
            </a:prstGeom>
            <a:blipFill>
              <a:blip r:embed="rId4" cstate="hqprint">
                <a:extLst>
                  <a:ext uri="{28A0092B-C50C-407E-A947-70E740481C1C}">
                    <a14:useLocalDpi xmlns:a14="http://schemas.microsoft.com/office/drawing/2010/main"/>
                  </a:ext>
                </a:extLst>
              </a:blip>
              <a:stretch>
                <a:fillRect r="583"/>
              </a:stretch>
            </a:blipFill>
            <a:effectLst>
              <a:outerShdw blurRad="50800" dist="38100" dir="8100000" algn="tr" rotWithShape="0">
                <a:prstClr val="black">
                  <a:alpha val="40000"/>
                </a:prstClr>
              </a:outerShdw>
            </a:effectLst>
          </p:spPr>
          <p:txBody>
            <a:bodyPr/>
            <a:lstStyle/>
            <a:p>
              <a:endParaRPr lang="en-US" sz="1350"/>
            </a:p>
          </p:txBody>
        </p:sp>
        <p:pic>
          <p:nvPicPr>
            <p:cNvPr id="14" name="Picture 13">
              <a:extLst>
                <a:ext uri="{FF2B5EF4-FFF2-40B4-BE49-F238E27FC236}">
                  <a16:creationId xmlns:a16="http://schemas.microsoft.com/office/drawing/2014/main" id="{F4E12B8C-2C24-9CB1-D404-F6E0893E85B9}"/>
                </a:ext>
              </a:extLst>
            </p:cNvPr>
            <p:cNvPicPr>
              <a:picLocks noChangeAspect="1"/>
            </p:cNvPicPr>
            <p:nvPr/>
          </p:nvPicPr>
          <p:blipFill>
            <a:blip r:embed="rId5" cstate="hqprint">
              <a:extLst>
                <a:ext uri="{28A0092B-C50C-407E-A947-70E740481C1C}">
                  <a14:useLocalDpi xmlns:a14="http://schemas.microsoft.com/office/drawing/2010/main"/>
                </a:ext>
              </a:extLst>
            </a:blip>
            <a:srcRect/>
            <a:stretch>
              <a:fillRect/>
            </a:stretch>
          </p:blipFill>
          <p:spPr>
            <a:xfrm>
              <a:off x="6461330" y="3588908"/>
              <a:ext cx="1550837" cy="1550837"/>
            </a:xfrm>
            <a:prstGeom prst="ellipse">
              <a:avLst/>
            </a:prstGeom>
            <a:effectLst>
              <a:outerShdw blurRad="50800" dist="38100" dir="8100000" algn="tr" rotWithShape="0">
                <a:prstClr val="black">
                  <a:alpha val="40000"/>
                </a:prstClr>
              </a:outerShdw>
            </a:effectLst>
          </p:spPr>
        </p:pic>
      </p:grpSp>
    </p:spTree>
    <p:extLst>
      <p:ext uri="{BB962C8B-B14F-4D97-AF65-F5344CB8AC3E}">
        <p14:creationId xmlns:p14="http://schemas.microsoft.com/office/powerpoint/2010/main" val="347617458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8836FE-1FFC-3CA2-9751-3239FADC39BC}"/>
              </a:ext>
            </a:extLst>
          </p:cNvPr>
          <p:cNvSpPr>
            <a:spLocks noGrp="1"/>
          </p:cNvSpPr>
          <p:nvPr>
            <p:ph type="title"/>
          </p:nvPr>
        </p:nvSpPr>
        <p:spPr/>
        <p:txBody>
          <a:bodyPr>
            <a:normAutofit fontScale="90000"/>
          </a:bodyPr>
          <a:lstStyle/>
          <a:p>
            <a:pPr algn="ctr"/>
            <a:r>
              <a:rPr lang="en-US" dirty="0"/>
              <a:t>County Satisfaction and Impact</a:t>
            </a:r>
          </a:p>
        </p:txBody>
      </p:sp>
      <p:sp>
        <p:nvSpPr>
          <p:cNvPr id="4" name="Text Placeholder 3">
            <a:extLst>
              <a:ext uri="{FF2B5EF4-FFF2-40B4-BE49-F238E27FC236}">
                <a16:creationId xmlns:a16="http://schemas.microsoft.com/office/drawing/2014/main" id="{DB3FCC55-A6DB-3EF6-A02A-9EEA915F4100}"/>
              </a:ext>
            </a:extLst>
          </p:cNvPr>
          <p:cNvSpPr>
            <a:spLocks noGrp="1"/>
          </p:cNvSpPr>
          <p:nvPr>
            <p:ph type="body" idx="2"/>
          </p:nvPr>
        </p:nvSpPr>
        <p:spPr/>
        <p:txBody>
          <a:bodyPr/>
          <a:lstStyle/>
          <a:p>
            <a:r>
              <a:rPr lang="en-US" sz="788" dirty="0"/>
              <a:t>Source: UT SMART data from survey sent to all county officials and offices and shared with additional contacts involved in the local opioid abatement process. </a:t>
            </a:r>
          </a:p>
        </p:txBody>
      </p:sp>
      <p:sp>
        <p:nvSpPr>
          <p:cNvPr id="25" name="Rounded Rectangle 24">
            <a:extLst>
              <a:ext uri="{FF2B5EF4-FFF2-40B4-BE49-F238E27FC236}">
                <a16:creationId xmlns:a16="http://schemas.microsoft.com/office/drawing/2014/main" id="{A10D1A1B-9424-B679-33A8-A24BD55AA3BF}"/>
              </a:ext>
            </a:extLst>
          </p:cNvPr>
          <p:cNvSpPr/>
          <p:nvPr/>
        </p:nvSpPr>
        <p:spPr>
          <a:xfrm>
            <a:off x="4619232" y="1677599"/>
            <a:ext cx="3903677" cy="1066067"/>
          </a:xfrm>
          <a:prstGeom prst="roundRect">
            <a:avLst/>
          </a:prstGeom>
          <a:solidFill>
            <a:schemeClr val="bg1"/>
          </a:solidFill>
          <a:ln>
            <a:noFill/>
          </a:ln>
          <a:effectLst>
            <a:outerShdw blurRad="50800" dist="38100" dir="8100000" algn="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9" name="Rounded Rectangle 8">
            <a:extLst>
              <a:ext uri="{FF2B5EF4-FFF2-40B4-BE49-F238E27FC236}">
                <a16:creationId xmlns:a16="http://schemas.microsoft.com/office/drawing/2014/main" id="{2E823426-5171-401D-0068-1B2C34C151CF}"/>
              </a:ext>
            </a:extLst>
          </p:cNvPr>
          <p:cNvSpPr/>
          <p:nvPr/>
        </p:nvSpPr>
        <p:spPr>
          <a:xfrm>
            <a:off x="573390" y="1677599"/>
            <a:ext cx="3903677" cy="1066067"/>
          </a:xfrm>
          <a:prstGeom prst="roundRect">
            <a:avLst/>
          </a:prstGeom>
          <a:solidFill>
            <a:schemeClr val="bg1"/>
          </a:solidFill>
          <a:ln>
            <a:noFill/>
          </a:ln>
          <a:effectLst>
            <a:outerShdw blurRad="50800" dist="38100" dir="8100000" algn="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1" name="Rounded Rectangle 10">
            <a:extLst>
              <a:ext uri="{FF2B5EF4-FFF2-40B4-BE49-F238E27FC236}">
                <a16:creationId xmlns:a16="http://schemas.microsoft.com/office/drawing/2014/main" id="{4AF935EB-F911-EB29-115F-169D6474DB51}"/>
              </a:ext>
            </a:extLst>
          </p:cNvPr>
          <p:cNvSpPr/>
          <p:nvPr/>
        </p:nvSpPr>
        <p:spPr>
          <a:xfrm>
            <a:off x="4619232" y="2928094"/>
            <a:ext cx="3903677" cy="1066067"/>
          </a:xfrm>
          <a:prstGeom prst="roundRect">
            <a:avLst/>
          </a:prstGeom>
          <a:solidFill>
            <a:schemeClr val="bg1"/>
          </a:solidFill>
          <a:ln>
            <a:noFill/>
          </a:ln>
          <a:effectLst>
            <a:outerShdw blurRad="50800" dist="38100" dir="8100000" algn="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4" name="Rounded Rectangle 23">
            <a:extLst>
              <a:ext uri="{FF2B5EF4-FFF2-40B4-BE49-F238E27FC236}">
                <a16:creationId xmlns:a16="http://schemas.microsoft.com/office/drawing/2014/main" id="{1A5F0724-1BB1-4F4F-C2D3-F9D2CF5883A1}"/>
              </a:ext>
            </a:extLst>
          </p:cNvPr>
          <p:cNvSpPr/>
          <p:nvPr/>
        </p:nvSpPr>
        <p:spPr>
          <a:xfrm>
            <a:off x="573389" y="2928093"/>
            <a:ext cx="3903677" cy="1066067"/>
          </a:xfrm>
          <a:prstGeom prst="roundRect">
            <a:avLst/>
          </a:prstGeom>
          <a:solidFill>
            <a:schemeClr val="bg1"/>
          </a:solidFill>
          <a:ln>
            <a:noFill/>
          </a:ln>
          <a:effectLst>
            <a:outerShdw blurRad="50800" dist="38100" dir="8100000" algn="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 name="TextBox 11">
            <a:extLst>
              <a:ext uri="{FF2B5EF4-FFF2-40B4-BE49-F238E27FC236}">
                <a16:creationId xmlns:a16="http://schemas.microsoft.com/office/drawing/2014/main" id="{EA79C0AB-202A-7EF7-D5C8-DF0333B5F83F}"/>
              </a:ext>
            </a:extLst>
          </p:cNvPr>
          <p:cNvSpPr txBox="1"/>
          <p:nvPr/>
        </p:nvSpPr>
        <p:spPr>
          <a:xfrm>
            <a:off x="4801545" y="1769256"/>
            <a:ext cx="1654988" cy="923330"/>
          </a:xfrm>
          <a:prstGeom prst="rect">
            <a:avLst/>
          </a:prstGeom>
          <a:noFill/>
          <a:effectLst/>
        </p:spPr>
        <p:txBody>
          <a:bodyPr wrap="square" rtlCol="0">
            <a:spAutoFit/>
          </a:bodyPr>
          <a:lstStyle/>
          <a:p>
            <a:pPr algn="ctr"/>
            <a:r>
              <a:rPr lang="en-US" sz="5400" b="1" dirty="0">
                <a:solidFill>
                  <a:srgbClr val="015395"/>
                </a:solidFill>
                <a:latin typeface="Montserrat Black" pitchFamily="2" charset="77"/>
                <a:cs typeface="Gotham Black" pitchFamily="2" charset="0"/>
              </a:rPr>
              <a:t>9.9</a:t>
            </a:r>
            <a:r>
              <a:rPr lang="en-US" b="1" dirty="0">
                <a:solidFill>
                  <a:srgbClr val="015395"/>
                </a:solidFill>
                <a:latin typeface="Montserrat Black" pitchFamily="2" charset="77"/>
                <a:cs typeface="Gotham Black" pitchFamily="2" charset="0"/>
              </a:rPr>
              <a:t>/10</a:t>
            </a:r>
            <a:endParaRPr lang="en-US" sz="1350" b="1" dirty="0">
              <a:solidFill>
                <a:srgbClr val="015395"/>
              </a:solidFill>
              <a:latin typeface="Montserrat Black" pitchFamily="2" charset="77"/>
              <a:cs typeface="Gotham Black" pitchFamily="2" charset="0"/>
            </a:endParaRPr>
          </a:p>
        </p:txBody>
      </p:sp>
      <p:sp>
        <p:nvSpPr>
          <p:cNvPr id="15" name="TextBox 14">
            <a:extLst>
              <a:ext uri="{FF2B5EF4-FFF2-40B4-BE49-F238E27FC236}">
                <a16:creationId xmlns:a16="http://schemas.microsoft.com/office/drawing/2014/main" id="{35386176-38CF-BCD1-85D1-A0D3601D23B2}"/>
              </a:ext>
            </a:extLst>
          </p:cNvPr>
          <p:cNvSpPr txBox="1"/>
          <p:nvPr/>
        </p:nvSpPr>
        <p:spPr>
          <a:xfrm>
            <a:off x="6432682" y="1977004"/>
            <a:ext cx="2114078" cy="715581"/>
          </a:xfrm>
          <a:prstGeom prst="rect">
            <a:avLst/>
          </a:prstGeom>
          <a:noFill/>
        </p:spPr>
        <p:txBody>
          <a:bodyPr wrap="square">
            <a:spAutoFit/>
          </a:bodyPr>
          <a:lstStyle/>
          <a:p>
            <a:r>
              <a:rPr lang="en-US" sz="1350" dirty="0">
                <a:latin typeface="Montserrat" pitchFamily="2" charset="77"/>
                <a:cs typeface="Gotham Book" pitchFamily="2" charset="0"/>
              </a:rPr>
              <a:t>average likelihood</a:t>
            </a:r>
          </a:p>
          <a:p>
            <a:r>
              <a:rPr lang="en-US" sz="1350" dirty="0">
                <a:latin typeface="Montserrat" pitchFamily="2" charset="77"/>
                <a:cs typeface="Gotham Book" pitchFamily="2" charset="0"/>
              </a:rPr>
              <a:t>to recommend SMART</a:t>
            </a:r>
          </a:p>
        </p:txBody>
      </p:sp>
      <p:sp>
        <p:nvSpPr>
          <p:cNvPr id="16" name="TextBox 15">
            <a:extLst>
              <a:ext uri="{FF2B5EF4-FFF2-40B4-BE49-F238E27FC236}">
                <a16:creationId xmlns:a16="http://schemas.microsoft.com/office/drawing/2014/main" id="{12C010BA-B6A6-9774-0DE6-CF9D2801FD36}"/>
              </a:ext>
            </a:extLst>
          </p:cNvPr>
          <p:cNvSpPr txBox="1"/>
          <p:nvPr/>
        </p:nvSpPr>
        <p:spPr>
          <a:xfrm>
            <a:off x="759480" y="3011004"/>
            <a:ext cx="1654989" cy="923330"/>
          </a:xfrm>
          <a:prstGeom prst="rect">
            <a:avLst/>
          </a:prstGeom>
          <a:noFill/>
          <a:effectLst/>
        </p:spPr>
        <p:txBody>
          <a:bodyPr wrap="square" rtlCol="0">
            <a:spAutoFit/>
          </a:bodyPr>
          <a:lstStyle/>
          <a:p>
            <a:pPr algn="ctr"/>
            <a:r>
              <a:rPr lang="en-US" sz="5400" b="1" dirty="0">
                <a:solidFill>
                  <a:srgbClr val="015395"/>
                </a:solidFill>
                <a:latin typeface="Montserrat Black" pitchFamily="2" charset="77"/>
                <a:cs typeface="Gotham Black" pitchFamily="2" charset="0"/>
              </a:rPr>
              <a:t>100</a:t>
            </a:r>
            <a:r>
              <a:rPr lang="en-US" b="1" dirty="0">
                <a:solidFill>
                  <a:srgbClr val="015395"/>
                </a:solidFill>
                <a:latin typeface="Montserrat Black" pitchFamily="2" charset="77"/>
                <a:cs typeface="Gotham Black" pitchFamily="2" charset="0"/>
              </a:rPr>
              <a:t>%</a:t>
            </a:r>
            <a:endParaRPr lang="en-US" sz="1350" b="1" dirty="0">
              <a:solidFill>
                <a:srgbClr val="015395"/>
              </a:solidFill>
              <a:latin typeface="Montserrat Black" pitchFamily="2" charset="77"/>
              <a:cs typeface="Gotham Black" pitchFamily="2" charset="0"/>
            </a:endParaRPr>
          </a:p>
        </p:txBody>
      </p:sp>
      <p:sp>
        <p:nvSpPr>
          <p:cNvPr id="17" name="TextBox 16">
            <a:extLst>
              <a:ext uri="{FF2B5EF4-FFF2-40B4-BE49-F238E27FC236}">
                <a16:creationId xmlns:a16="http://schemas.microsoft.com/office/drawing/2014/main" id="{D4CAC2DC-C0C6-0F31-40BE-8EBFD9825026}"/>
              </a:ext>
            </a:extLst>
          </p:cNvPr>
          <p:cNvSpPr txBox="1"/>
          <p:nvPr/>
        </p:nvSpPr>
        <p:spPr>
          <a:xfrm>
            <a:off x="4801544" y="3011004"/>
            <a:ext cx="1654989" cy="923330"/>
          </a:xfrm>
          <a:prstGeom prst="rect">
            <a:avLst/>
          </a:prstGeom>
          <a:noFill/>
          <a:effectLst/>
        </p:spPr>
        <p:txBody>
          <a:bodyPr wrap="square" rtlCol="0">
            <a:spAutoFit/>
          </a:bodyPr>
          <a:lstStyle/>
          <a:p>
            <a:pPr algn="ctr"/>
            <a:r>
              <a:rPr lang="en-US" sz="5400" b="1" dirty="0">
                <a:solidFill>
                  <a:srgbClr val="015395"/>
                </a:solidFill>
                <a:latin typeface="Montserrat Black" pitchFamily="2" charset="77"/>
                <a:cs typeface="Gotham Black" pitchFamily="2" charset="0"/>
              </a:rPr>
              <a:t>100</a:t>
            </a:r>
            <a:r>
              <a:rPr lang="en-US" b="1" dirty="0">
                <a:solidFill>
                  <a:srgbClr val="015395"/>
                </a:solidFill>
                <a:latin typeface="Montserrat Black" pitchFamily="2" charset="77"/>
                <a:cs typeface="Gotham Black" pitchFamily="2" charset="0"/>
              </a:rPr>
              <a:t>%</a:t>
            </a:r>
            <a:endParaRPr lang="en-US" sz="1350" b="1" dirty="0">
              <a:solidFill>
                <a:srgbClr val="015395"/>
              </a:solidFill>
              <a:latin typeface="Montserrat Black" pitchFamily="2" charset="77"/>
              <a:cs typeface="Gotham Black" pitchFamily="2" charset="0"/>
            </a:endParaRPr>
          </a:p>
        </p:txBody>
      </p:sp>
      <p:sp>
        <p:nvSpPr>
          <p:cNvPr id="18" name="TextBox 17">
            <a:extLst>
              <a:ext uri="{FF2B5EF4-FFF2-40B4-BE49-F238E27FC236}">
                <a16:creationId xmlns:a16="http://schemas.microsoft.com/office/drawing/2014/main" id="{F4F7778F-79E6-D3EF-770C-203648952CA1}"/>
              </a:ext>
            </a:extLst>
          </p:cNvPr>
          <p:cNvSpPr txBox="1"/>
          <p:nvPr/>
        </p:nvSpPr>
        <p:spPr>
          <a:xfrm>
            <a:off x="2414470" y="3218753"/>
            <a:ext cx="2062598" cy="507831"/>
          </a:xfrm>
          <a:prstGeom prst="rect">
            <a:avLst/>
          </a:prstGeom>
          <a:noFill/>
        </p:spPr>
        <p:txBody>
          <a:bodyPr wrap="square">
            <a:spAutoFit/>
          </a:bodyPr>
          <a:lstStyle/>
          <a:p>
            <a:r>
              <a:rPr lang="en-US" sz="1350" dirty="0">
                <a:latin typeface="Montserrat" pitchFamily="2" charset="77"/>
                <a:cs typeface="Gotham Book" pitchFamily="2" charset="0"/>
              </a:rPr>
              <a:t>rated SMART staff “very knowledgeable”  </a:t>
            </a:r>
          </a:p>
        </p:txBody>
      </p:sp>
      <p:sp>
        <p:nvSpPr>
          <p:cNvPr id="19" name="TextBox 18">
            <a:extLst>
              <a:ext uri="{FF2B5EF4-FFF2-40B4-BE49-F238E27FC236}">
                <a16:creationId xmlns:a16="http://schemas.microsoft.com/office/drawing/2014/main" id="{9B350B3E-B54E-52F9-D14A-2F4B2051C285}"/>
              </a:ext>
            </a:extLst>
          </p:cNvPr>
          <p:cNvSpPr txBox="1"/>
          <p:nvPr/>
        </p:nvSpPr>
        <p:spPr>
          <a:xfrm>
            <a:off x="6456532" y="3218753"/>
            <a:ext cx="2016782" cy="507831"/>
          </a:xfrm>
          <a:prstGeom prst="rect">
            <a:avLst/>
          </a:prstGeom>
          <a:noFill/>
        </p:spPr>
        <p:txBody>
          <a:bodyPr wrap="square">
            <a:spAutoFit/>
          </a:bodyPr>
          <a:lstStyle/>
          <a:p>
            <a:r>
              <a:rPr lang="en-US" sz="1350" dirty="0">
                <a:latin typeface="Montserrat" pitchFamily="2" charset="77"/>
                <a:cs typeface="Gotham Book" pitchFamily="2" charset="0"/>
              </a:rPr>
              <a:t>rated response timeliness “excellent”</a:t>
            </a:r>
          </a:p>
        </p:txBody>
      </p:sp>
      <p:sp>
        <p:nvSpPr>
          <p:cNvPr id="20" name="TextBox 19">
            <a:extLst>
              <a:ext uri="{FF2B5EF4-FFF2-40B4-BE49-F238E27FC236}">
                <a16:creationId xmlns:a16="http://schemas.microsoft.com/office/drawing/2014/main" id="{C1BFBE2A-C533-F122-0882-2A609EF14B0F}"/>
              </a:ext>
            </a:extLst>
          </p:cNvPr>
          <p:cNvSpPr txBox="1"/>
          <p:nvPr/>
        </p:nvSpPr>
        <p:spPr>
          <a:xfrm>
            <a:off x="2414469" y="1974880"/>
            <a:ext cx="1890831" cy="507831"/>
          </a:xfrm>
          <a:prstGeom prst="rect">
            <a:avLst/>
          </a:prstGeom>
          <a:noFill/>
        </p:spPr>
        <p:txBody>
          <a:bodyPr wrap="square">
            <a:spAutoFit/>
          </a:bodyPr>
          <a:lstStyle/>
          <a:p>
            <a:pPr>
              <a:buClrTx/>
            </a:pPr>
            <a:r>
              <a:rPr lang="en-US" sz="1350" dirty="0">
                <a:latin typeface="Montserrat" pitchFamily="2" charset="77"/>
                <a:cs typeface="Gotham Book" pitchFamily="2" charset="0"/>
              </a:rPr>
              <a:t>responded across the grand divisions</a:t>
            </a:r>
            <a:endParaRPr lang="en-US" sz="1350" dirty="0">
              <a:solidFill>
                <a:srgbClr val="015395"/>
              </a:solidFill>
              <a:latin typeface="Montserrat" pitchFamily="2" charset="77"/>
              <a:cs typeface="Gotham Book" pitchFamily="2" charset="0"/>
            </a:endParaRPr>
          </a:p>
        </p:txBody>
      </p:sp>
      <p:sp>
        <p:nvSpPr>
          <p:cNvPr id="21" name="TextBox 20">
            <a:extLst>
              <a:ext uri="{FF2B5EF4-FFF2-40B4-BE49-F238E27FC236}">
                <a16:creationId xmlns:a16="http://schemas.microsoft.com/office/drawing/2014/main" id="{CF60DA73-99E3-66FE-84CB-E13ECC921882}"/>
              </a:ext>
            </a:extLst>
          </p:cNvPr>
          <p:cNvSpPr txBox="1"/>
          <p:nvPr/>
        </p:nvSpPr>
        <p:spPr>
          <a:xfrm>
            <a:off x="759480" y="1744569"/>
            <a:ext cx="1654989" cy="923330"/>
          </a:xfrm>
          <a:prstGeom prst="rect">
            <a:avLst/>
          </a:prstGeom>
          <a:noFill/>
          <a:effectLst/>
        </p:spPr>
        <p:txBody>
          <a:bodyPr wrap="square" rtlCol="0">
            <a:spAutoFit/>
          </a:bodyPr>
          <a:lstStyle/>
          <a:p>
            <a:pPr algn="ctr"/>
            <a:r>
              <a:rPr lang="en-US" sz="5400" b="1" dirty="0">
                <a:solidFill>
                  <a:srgbClr val="015395"/>
                </a:solidFill>
                <a:latin typeface="Montserrat Black" pitchFamily="2" charset="77"/>
                <a:cs typeface="Gotham Black" pitchFamily="2" charset="0"/>
              </a:rPr>
              <a:t>16</a:t>
            </a:r>
            <a:r>
              <a:rPr lang="en-US" sz="1200" b="1" dirty="0">
                <a:solidFill>
                  <a:srgbClr val="015395"/>
                </a:solidFill>
                <a:latin typeface="Montserrat Black" pitchFamily="2" charset="77"/>
                <a:cs typeface="Gotham Black" pitchFamily="2" charset="0"/>
              </a:rPr>
              <a:t>counties</a:t>
            </a:r>
            <a:endParaRPr lang="en-US" sz="1350" b="1" dirty="0">
              <a:solidFill>
                <a:srgbClr val="015395"/>
              </a:solidFill>
              <a:latin typeface="Montserrat Black" pitchFamily="2" charset="77"/>
              <a:cs typeface="Gotham Black" pitchFamily="2" charset="0"/>
            </a:endParaRPr>
          </a:p>
        </p:txBody>
      </p:sp>
      <p:sp>
        <p:nvSpPr>
          <p:cNvPr id="23" name="TextBox 22">
            <a:extLst>
              <a:ext uri="{FF2B5EF4-FFF2-40B4-BE49-F238E27FC236}">
                <a16:creationId xmlns:a16="http://schemas.microsoft.com/office/drawing/2014/main" id="{4C8FAE1A-6994-3BD7-6208-1F8AEDB99D77}"/>
              </a:ext>
            </a:extLst>
          </p:cNvPr>
          <p:cNvSpPr txBox="1"/>
          <p:nvPr/>
        </p:nvSpPr>
        <p:spPr>
          <a:xfrm>
            <a:off x="255995" y="1192852"/>
            <a:ext cx="8632011" cy="276999"/>
          </a:xfrm>
          <a:prstGeom prst="rect">
            <a:avLst/>
          </a:prstGeom>
          <a:noFill/>
        </p:spPr>
        <p:txBody>
          <a:bodyPr wrap="square">
            <a:spAutoFit/>
          </a:bodyPr>
          <a:lstStyle/>
          <a:p>
            <a:pPr algn="ctr"/>
            <a:r>
              <a:rPr lang="en-US" sz="1200" dirty="0">
                <a:latin typeface="Montserrat" pitchFamily="2" charset="77"/>
                <a:cs typeface="Gotham Book" pitchFamily="2" charset="0"/>
              </a:rPr>
              <a:t>Nearly every service area rated "very high" value — from grant process management to OAC reporting support</a:t>
            </a:r>
          </a:p>
        </p:txBody>
      </p:sp>
    </p:spTree>
    <p:extLst>
      <p:ext uri="{BB962C8B-B14F-4D97-AF65-F5344CB8AC3E}">
        <p14:creationId xmlns:p14="http://schemas.microsoft.com/office/powerpoint/2010/main" val="163762251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78D425-F97E-6D2B-F794-71FFF0F36D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ABE17B-0ABD-3828-0084-BE8428D29C80}"/>
              </a:ext>
            </a:extLst>
          </p:cNvPr>
          <p:cNvSpPr>
            <a:spLocks noGrp="1"/>
          </p:cNvSpPr>
          <p:nvPr>
            <p:ph type="title"/>
          </p:nvPr>
        </p:nvSpPr>
        <p:spPr/>
        <p:txBody>
          <a:bodyPr/>
          <a:lstStyle/>
          <a:p>
            <a:pPr algn="ctr"/>
            <a:r>
              <a:rPr lang="en-US" dirty="0"/>
              <a:t>Qualitative Feedback</a:t>
            </a:r>
          </a:p>
        </p:txBody>
      </p:sp>
      <p:sp>
        <p:nvSpPr>
          <p:cNvPr id="4" name="Text Placeholder 3">
            <a:extLst>
              <a:ext uri="{FF2B5EF4-FFF2-40B4-BE49-F238E27FC236}">
                <a16:creationId xmlns:a16="http://schemas.microsoft.com/office/drawing/2014/main" id="{E2727A29-EE99-A35A-60D0-078363ABA467}"/>
              </a:ext>
            </a:extLst>
          </p:cNvPr>
          <p:cNvSpPr>
            <a:spLocks noGrp="1"/>
          </p:cNvSpPr>
          <p:nvPr>
            <p:ph type="body" idx="2"/>
          </p:nvPr>
        </p:nvSpPr>
        <p:spPr/>
        <p:txBody>
          <a:bodyPr/>
          <a:lstStyle/>
          <a:p>
            <a:r>
              <a:rPr lang="en-US" sz="788" dirty="0"/>
              <a:t>Source: UT SMART survey sent to county officials and those involved in the local opioid abatement process. </a:t>
            </a:r>
          </a:p>
        </p:txBody>
      </p:sp>
      <p:grpSp>
        <p:nvGrpSpPr>
          <p:cNvPr id="24" name="Group 23">
            <a:extLst>
              <a:ext uri="{FF2B5EF4-FFF2-40B4-BE49-F238E27FC236}">
                <a16:creationId xmlns:a16="http://schemas.microsoft.com/office/drawing/2014/main" id="{D2E688EB-5267-BD85-DE61-DEDB523F0A72}"/>
              </a:ext>
            </a:extLst>
          </p:cNvPr>
          <p:cNvGrpSpPr/>
          <p:nvPr/>
        </p:nvGrpSpPr>
        <p:grpSpPr>
          <a:xfrm>
            <a:off x="4029784" y="1311594"/>
            <a:ext cx="4493125" cy="2786681"/>
            <a:chOff x="5788681" y="1675262"/>
            <a:chExt cx="5575197" cy="3869113"/>
          </a:xfrm>
        </p:grpSpPr>
        <p:sp>
          <p:nvSpPr>
            <p:cNvPr id="8" name="Rounded Rectangle 7">
              <a:extLst>
                <a:ext uri="{FF2B5EF4-FFF2-40B4-BE49-F238E27FC236}">
                  <a16:creationId xmlns:a16="http://schemas.microsoft.com/office/drawing/2014/main" id="{5FB905BD-0539-3EC0-7683-6DD2AB5702C5}"/>
                </a:ext>
              </a:extLst>
            </p:cNvPr>
            <p:cNvSpPr/>
            <p:nvPr/>
          </p:nvSpPr>
          <p:spPr>
            <a:xfrm>
              <a:off x="5788681" y="1675262"/>
              <a:ext cx="5575197" cy="1114695"/>
            </a:xfrm>
            <a:prstGeom prst="roundRect">
              <a:avLst/>
            </a:prstGeom>
            <a:solidFill>
              <a:schemeClr val="bg1"/>
            </a:solidFill>
            <a:ln>
              <a:noFill/>
            </a:ln>
            <a:effectLst>
              <a:outerShdw blurRad="50800" dist="38100" dir="8100000" algn="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4" name="Rounded Rectangle 13">
              <a:extLst>
                <a:ext uri="{FF2B5EF4-FFF2-40B4-BE49-F238E27FC236}">
                  <a16:creationId xmlns:a16="http://schemas.microsoft.com/office/drawing/2014/main" id="{49CD9675-6689-BEF5-562D-52878C5EB604}"/>
                </a:ext>
              </a:extLst>
            </p:cNvPr>
            <p:cNvSpPr/>
            <p:nvPr/>
          </p:nvSpPr>
          <p:spPr>
            <a:xfrm>
              <a:off x="5788681" y="4429680"/>
              <a:ext cx="5575197" cy="1114695"/>
            </a:xfrm>
            <a:prstGeom prst="roundRect">
              <a:avLst/>
            </a:prstGeom>
            <a:solidFill>
              <a:schemeClr val="bg1"/>
            </a:solidFill>
            <a:ln>
              <a:noFill/>
            </a:ln>
            <a:effectLst>
              <a:outerShdw blurRad="50800" dist="38100" dir="8100000" algn="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9" name="Rounded Rectangle 8">
              <a:extLst>
                <a:ext uri="{FF2B5EF4-FFF2-40B4-BE49-F238E27FC236}">
                  <a16:creationId xmlns:a16="http://schemas.microsoft.com/office/drawing/2014/main" id="{B69A54B4-73D4-AE27-893D-6398AB807BEE}"/>
                </a:ext>
              </a:extLst>
            </p:cNvPr>
            <p:cNvSpPr/>
            <p:nvPr/>
          </p:nvSpPr>
          <p:spPr>
            <a:xfrm>
              <a:off x="5788681" y="2949168"/>
              <a:ext cx="5575197" cy="1325563"/>
            </a:xfrm>
            <a:prstGeom prst="roundRect">
              <a:avLst/>
            </a:prstGeom>
            <a:solidFill>
              <a:schemeClr val="bg1"/>
            </a:solidFill>
            <a:ln>
              <a:noFill/>
            </a:ln>
            <a:effectLst>
              <a:outerShdw blurRad="50800" dist="38100" dir="8100000" algn="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1" name="TextBox 20">
              <a:extLst>
                <a:ext uri="{FF2B5EF4-FFF2-40B4-BE49-F238E27FC236}">
                  <a16:creationId xmlns:a16="http://schemas.microsoft.com/office/drawing/2014/main" id="{611BAE4C-1C70-8C42-818A-5E2BD4C01EBF}"/>
                </a:ext>
              </a:extLst>
            </p:cNvPr>
            <p:cNvSpPr txBox="1"/>
            <p:nvPr/>
          </p:nvSpPr>
          <p:spPr>
            <a:xfrm>
              <a:off x="6010668" y="4618476"/>
              <a:ext cx="5131221" cy="769188"/>
            </a:xfrm>
            <a:prstGeom prst="rect">
              <a:avLst/>
            </a:prstGeom>
            <a:noFill/>
            <a:effectLst/>
          </p:spPr>
          <p:txBody>
            <a:bodyPr wrap="square" rtlCol="0">
              <a:spAutoFit/>
            </a:bodyPr>
            <a:lstStyle/>
            <a:p>
              <a:pPr algn="ctr"/>
              <a:r>
                <a:rPr lang="en-US" sz="1500" dirty="0">
                  <a:solidFill>
                    <a:srgbClr val="015395"/>
                  </a:solidFill>
                  <a:latin typeface="Montserrat" pitchFamily="2" charset="77"/>
                  <a:cs typeface="Gotham Book" pitchFamily="2" charset="0"/>
                </a:rPr>
                <a:t>“They have been a life saver... they help us through all stages of the process.”</a:t>
              </a:r>
            </a:p>
          </p:txBody>
        </p:sp>
        <p:sp>
          <p:nvSpPr>
            <p:cNvPr id="3" name="TextBox 2">
              <a:extLst>
                <a:ext uri="{FF2B5EF4-FFF2-40B4-BE49-F238E27FC236}">
                  <a16:creationId xmlns:a16="http://schemas.microsoft.com/office/drawing/2014/main" id="{22063680-B34B-3A5E-80A2-FBF3346C1348}"/>
                </a:ext>
              </a:extLst>
            </p:cNvPr>
            <p:cNvSpPr txBox="1"/>
            <p:nvPr/>
          </p:nvSpPr>
          <p:spPr>
            <a:xfrm>
              <a:off x="6010668" y="1866005"/>
              <a:ext cx="5151057" cy="769188"/>
            </a:xfrm>
            <a:prstGeom prst="rect">
              <a:avLst/>
            </a:prstGeom>
            <a:noFill/>
            <a:effectLst/>
          </p:spPr>
          <p:txBody>
            <a:bodyPr wrap="square" rtlCol="0">
              <a:spAutoFit/>
            </a:bodyPr>
            <a:lstStyle/>
            <a:p>
              <a:pPr algn="ctr"/>
              <a:r>
                <a:rPr lang="en-US" sz="1500" dirty="0">
                  <a:solidFill>
                    <a:srgbClr val="015395"/>
                  </a:solidFill>
                  <a:latin typeface="Montserrat" pitchFamily="2" charset="77"/>
                  <a:cs typeface="Gotham Book" pitchFamily="2" charset="0"/>
                </a:rPr>
                <a:t>“You are a great resource and much appreciated!”</a:t>
              </a:r>
            </a:p>
          </p:txBody>
        </p:sp>
        <p:sp>
          <p:nvSpPr>
            <p:cNvPr id="7" name="TextBox 6">
              <a:extLst>
                <a:ext uri="{FF2B5EF4-FFF2-40B4-BE49-F238E27FC236}">
                  <a16:creationId xmlns:a16="http://schemas.microsoft.com/office/drawing/2014/main" id="{1DFAA41C-7D60-A399-17B7-360CFAD3618D}"/>
                </a:ext>
              </a:extLst>
            </p:cNvPr>
            <p:cNvSpPr txBox="1"/>
            <p:nvPr/>
          </p:nvSpPr>
          <p:spPr>
            <a:xfrm>
              <a:off x="6010669" y="3104117"/>
              <a:ext cx="5131220" cy="1089682"/>
            </a:xfrm>
            <a:prstGeom prst="rect">
              <a:avLst/>
            </a:prstGeom>
            <a:noFill/>
          </p:spPr>
          <p:txBody>
            <a:bodyPr wrap="square">
              <a:spAutoFit/>
            </a:bodyPr>
            <a:lstStyle/>
            <a:p>
              <a:pPr algn="ctr">
                <a:buNone/>
              </a:pPr>
              <a:r>
                <a:rPr lang="en-US" sz="1500" dirty="0">
                  <a:solidFill>
                    <a:srgbClr val="015395"/>
                  </a:solidFill>
                  <a:latin typeface="Montserrat" pitchFamily="2" charset="77"/>
                  <a:cs typeface="Gotham Book" pitchFamily="2" charset="0"/>
                </a:rPr>
                <a:t>“[The] County is headed in a better and more positive direction as a direct result of the SMART team's work.”</a:t>
              </a:r>
            </a:p>
          </p:txBody>
        </p:sp>
      </p:grpSp>
      <p:sp>
        <p:nvSpPr>
          <p:cNvPr id="22" name="TextBox 21">
            <a:extLst>
              <a:ext uri="{FF2B5EF4-FFF2-40B4-BE49-F238E27FC236}">
                <a16:creationId xmlns:a16="http://schemas.microsoft.com/office/drawing/2014/main" id="{9C8FC480-7687-D79D-A0A9-E9E4CE3D3193}"/>
              </a:ext>
            </a:extLst>
          </p:cNvPr>
          <p:cNvSpPr txBox="1"/>
          <p:nvPr/>
        </p:nvSpPr>
        <p:spPr>
          <a:xfrm>
            <a:off x="553434" y="1256447"/>
            <a:ext cx="3431007" cy="2908489"/>
          </a:xfrm>
          <a:prstGeom prst="rect">
            <a:avLst/>
          </a:prstGeom>
          <a:noFill/>
          <a:effectLst/>
        </p:spPr>
        <p:txBody>
          <a:bodyPr wrap="square" rtlCol="0">
            <a:spAutoFit/>
          </a:bodyPr>
          <a:lstStyle/>
          <a:p>
            <a:r>
              <a:rPr lang="en-US" sz="2100" b="1" dirty="0">
                <a:solidFill>
                  <a:srgbClr val="015395"/>
                </a:solidFill>
                <a:latin typeface="Montserrat" pitchFamily="2" charset="77"/>
                <a:cs typeface="Gotham Bold" pitchFamily="2" charset="0"/>
              </a:rPr>
              <a:t>Top requested future services: </a:t>
            </a:r>
          </a:p>
          <a:p>
            <a:endParaRPr lang="en-US" dirty="0">
              <a:latin typeface="Montserrat Medium" pitchFamily="2" charset="77"/>
              <a:cs typeface="Gotham Medium" pitchFamily="2" charset="0"/>
            </a:endParaRPr>
          </a:p>
          <a:p>
            <a:pPr marL="257175" indent="-257175">
              <a:buFont typeface="Arial" panose="020B0604020202020204" pitchFamily="34" charset="0"/>
              <a:buChar char="•"/>
            </a:pPr>
            <a:r>
              <a:rPr lang="en-US" dirty="0">
                <a:latin typeface="Montserrat" pitchFamily="2" charset="77"/>
                <a:cs typeface="Gotham Book" pitchFamily="2" charset="0"/>
              </a:rPr>
              <a:t>Grant process management</a:t>
            </a:r>
          </a:p>
          <a:p>
            <a:pPr marL="257175" indent="-257175">
              <a:buFont typeface="Arial" panose="020B0604020202020204" pitchFamily="34" charset="0"/>
              <a:buChar char="•"/>
            </a:pPr>
            <a:endParaRPr lang="en-US" dirty="0">
              <a:latin typeface="Montserrat" pitchFamily="2" charset="77"/>
              <a:cs typeface="Gotham Book" pitchFamily="2" charset="0"/>
            </a:endParaRPr>
          </a:p>
          <a:p>
            <a:pPr marL="257175" indent="-257175">
              <a:buFont typeface="Arial" panose="020B0604020202020204" pitchFamily="34" charset="0"/>
              <a:buChar char="•"/>
            </a:pPr>
            <a:r>
              <a:rPr lang="en-US" dirty="0">
                <a:latin typeface="Montserrat" pitchFamily="2" charset="77"/>
                <a:cs typeface="Gotham Book" pitchFamily="2" charset="0"/>
              </a:rPr>
              <a:t>Spending priorities</a:t>
            </a:r>
          </a:p>
          <a:p>
            <a:endParaRPr lang="en-US" dirty="0">
              <a:latin typeface="Montserrat" pitchFamily="2" charset="77"/>
              <a:cs typeface="Gotham Book" pitchFamily="2" charset="0"/>
            </a:endParaRPr>
          </a:p>
          <a:p>
            <a:pPr marL="257175" indent="-257175">
              <a:buFont typeface="Arial" panose="020B0604020202020204" pitchFamily="34" charset="0"/>
              <a:buChar char="•"/>
            </a:pPr>
            <a:r>
              <a:rPr lang="en-US" dirty="0">
                <a:latin typeface="Montserrat" pitchFamily="2" charset="77"/>
                <a:cs typeface="Gotham Book" pitchFamily="2" charset="0"/>
              </a:rPr>
              <a:t>Training and workshops</a:t>
            </a:r>
          </a:p>
          <a:p>
            <a:pPr marL="257175" indent="-257175">
              <a:buFont typeface="Arial" panose="020B0604020202020204" pitchFamily="34" charset="0"/>
              <a:buChar char="•"/>
            </a:pPr>
            <a:endParaRPr lang="en-US" sz="1500" dirty="0">
              <a:solidFill>
                <a:srgbClr val="015395"/>
              </a:solidFill>
              <a:latin typeface="Montserrat Medium" pitchFamily="2" charset="77"/>
              <a:cs typeface="Gotham Medium" pitchFamily="2" charset="0"/>
            </a:endParaRPr>
          </a:p>
        </p:txBody>
      </p:sp>
    </p:spTree>
    <p:extLst>
      <p:ext uri="{BB962C8B-B14F-4D97-AF65-F5344CB8AC3E}">
        <p14:creationId xmlns:p14="http://schemas.microsoft.com/office/powerpoint/2010/main" val="265447707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Google Shape;38;p10">
            <a:extLst>
              <a:ext uri="{FF2B5EF4-FFF2-40B4-BE49-F238E27FC236}">
                <a16:creationId xmlns:a16="http://schemas.microsoft.com/office/drawing/2014/main" id="{DE563F58-FA4A-EBB4-0144-D43C1862B326}"/>
              </a:ext>
            </a:extLst>
          </p:cNvPr>
          <p:cNvCxnSpPr>
            <a:cxnSpLocks/>
          </p:cNvCxnSpPr>
          <p:nvPr/>
        </p:nvCxnSpPr>
        <p:spPr>
          <a:xfrm>
            <a:off x="720010" y="2199216"/>
            <a:ext cx="7704323" cy="0"/>
          </a:xfrm>
          <a:prstGeom prst="straightConnector1">
            <a:avLst/>
          </a:prstGeom>
          <a:noFill/>
          <a:ln w="9525" cap="flat" cmpd="sng">
            <a:solidFill>
              <a:srgbClr val="7F7F7F"/>
            </a:solidFill>
            <a:prstDash val="solid"/>
            <a:round/>
            <a:headEnd type="none" w="sm" len="sm"/>
            <a:tailEnd type="none" w="sm" len="sm"/>
          </a:ln>
        </p:spPr>
      </p:cxnSp>
      <p:grpSp>
        <p:nvGrpSpPr>
          <p:cNvPr id="15" name="Group 14">
            <a:extLst>
              <a:ext uri="{FF2B5EF4-FFF2-40B4-BE49-F238E27FC236}">
                <a16:creationId xmlns:a16="http://schemas.microsoft.com/office/drawing/2014/main" id="{8C6F5163-A9D1-6A06-ACF5-B99CC5290C4B}"/>
              </a:ext>
            </a:extLst>
          </p:cNvPr>
          <p:cNvGrpSpPr/>
          <p:nvPr/>
        </p:nvGrpSpPr>
        <p:grpSpPr>
          <a:xfrm>
            <a:off x="1046839" y="2571750"/>
            <a:ext cx="7050320" cy="1003434"/>
            <a:chOff x="1572374" y="3429000"/>
            <a:chExt cx="9400426" cy="1337912"/>
          </a:xfrm>
        </p:grpSpPr>
        <p:sp>
          <p:nvSpPr>
            <p:cNvPr id="12" name="Google Shape;547;p29">
              <a:extLst>
                <a:ext uri="{FF2B5EF4-FFF2-40B4-BE49-F238E27FC236}">
                  <a16:creationId xmlns:a16="http://schemas.microsoft.com/office/drawing/2014/main" id="{3183EF6A-7299-46C2-A651-15B8BD2B3B26}"/>
                </a:ext>
              </a:extLst>
            </p:cNvPr>
            <p:cNvSpPr txBox="1"/>
            <p:nvPr/>
          </p:nvSpPr>
          <p:spPr>
            <a:xfrm>
              <a:off x="3235226" y="3429000"/>
              <a:ext cx="7737574" cy="1100643"/>
            </a:xfrm>
            <a:prstGeom prst="rect">
              <a:avLst/>
            </a:prstGeom>
            <a:noFill/>
            <a:ln>
              <a:noFill/>
            </a:ln>
          </p:spPr>
          <p:txBody>
            <a:bodyPr spcFirstLastPara="1" wrap="square" lIns="0" tIns="0" rIns="0" bIns="0" anchor="t" anchorCtr="0">
              <a:spAutoFit/>
            </a:bodyPr>
            <a:lstStyle/>
            <a:p>
              <a:pPr>
                <a:lnSpc>
                  <a:spcPct val="148750"/>
                </a:lnSpc>
              </a:pPr>
              <a:r>
                <a:rPr lang="en-US" sz="3600" u="sng" dirty="0">
                  <a:solidFill>
                    <a:srgbClr val="005396"/>
                  </a:solidFill>
                  <a:latin typeface="Montserrat Medium" pitchFamily="2" charset="77"/>
                  <a:ea typeface="Century Gothic"/>
                  <a:cs typeface="Gotham Medium" pitchFamily="2" charset="0"/>
                  <a:sym typeface="Century Gothic"/>
                  <a:hlinkClick r:id="rId2">
                    <a:extLst>
                      <a:ext uri="{A12FA001-AC4F-418D-AE19-62706E023703}">
                        <ahyp:hlinkClr xmlns:ahyp="http://schemas.microsoft.com/office/drawing/2018/hyperlinkcolor" val="tx"/>
                      </a:ext>
                    </a:extLst>
                  </a:hlinkClick>
                </a:rPr>
                <a:t>smart@tennessee.edu</a:t>
              </a:r>
              <a:endParaRPr sz="3600" dirty="0">
                <a:solidFill>
                  <a:srgbClr val="005396"/>
                </a:solidFill>
                <a:latin typeface="Montserrat Medium" pitchFamily="2" charset="77"/>
                <a:ea typeface="Century Gothic"/>
                <a:cs typeface="Gotham Medium" pitchFamily="2" charset="0"/>
                <a:sym typeface="Century Gothic"/>
              </a:endParaRPr>
            </a:p>
          </p:txBody>
        </p:sp>
        <p:sp>
          <p:nvSpPr>
            <p:cNvPr id="13" name="Google Shape;546;p29">
              <a:extLst>
                <a:ext uri="{FF2B5EF4-FFF2-40B4-BE49-F238E27FC236}">
                  <a16:creationId xmlns:a16="http://schemas.microsoft.com/office/drawing/2014/main" id="{070BCFC9-302A-4FC5-07B8-455DB37FA64D}"/>
                </a:ext>
              </a:extLst>
            </p:cNvPr>
            <p:cNvSpPr>
              <a:spLocks noChangeAspect="1"/>
            </p:cNvSpPr>
            <p:nvPr/>
          </p:nvSpPr>
          <p:spPr>
            <a:xfrm>
              <a:off x="1572374" y="3530600"/>
              <a:ext cx="1256673" cy="1236312"/>
            </a:xfrm>
            <a:custGeom>
              <a:avLst/>
              <a:gdLst/>
              <a:ahLst/>
              <a:cxnLst/>
              <a:rect l="l" t="t" r="r" b="b"/>
              <a:pathLst>
                <a:path w="1071764" h="1071764" extrusionOk="0">
                  <a:moveTo>
                    <a:pt x="0" y="0"/>
                  </a:moveTo>
                  <a:lnTo>
                    <a:pt x="1071764" y="0"/>
                  </a:lnTo>
                  <a:lnTo>
                    <a:pt x="1071764" y="1071764"/>
                  </a:lnTo>
                  <a:lnTo>
                    <a:pt x="0" y="1071764"/>
                  </a:lnTo>
                  <a:lnTo>
                    <a:pt x="0" y="0"/>
                  </a:lnTo>
                  <a:close/>
                </a:path>
              </a:pathLst>
            </a:custGeom>
            <a:blipFill rotWithShape="1">
              <a:blip r:embed="rId3" cstate="hqprint">
                <a:alphaModFix/>
                <a:extLst>
                  <a:ext uri="{28A0092B-C50C-407E-A947-70E740481C1C}">
                    <a14:useLocalDpi xmlns:a14="http://schemas.microsoft.com/office/drawing/2010/main"/>
                  </a:ext>
                </a:extLst>
              </a:blip>
              <a:stretch>
                <a:fillRect/>
              </a:stretch>
            </a:blipFill>
            <a:ln>
              <a:noFill/>
            </a:ln>
          </p:spPr>
          <p:txBody>
            <a:bodyPr spcFirstLastPara="1" wrap="square" lIns="68569" tIns="34275" rIns="68569" bIns="34275" anchor="t" anchorCtr="0">
              <a:noAutofit/>
            </a:bodyPr>
            <a:lstStyle/>
            <a:p>
              <a:endParaRPr sz="1350">
                <a:solidFill>
                  <a:schemeClr val="dk1"/>
                </a:solidFill>
                <a:latin typeface="Calibri"/>
                <a:ea typeface="Calibri"/>
                <a:cs typeface="Calibri"/>
                <a:sym typeface="Calibri"/>
              </a:endParaRPr>
            </a:p>
          </p:txBody>
        </p:sp>
      </p:grpSp>
      <p:sp>
        <p:nvSpPr>
          <p:cNvPr id="4" name="Title 3">
            <a:extLst>
              <a:ext uri="{FF2B5EF4-FFF2-40B4-BE49-F238E27FC236}">
                <a16:creationId xmlns:a16="http://schemas.microsoft.com/office/drawing/2014/main" id="{D8186BA4-EA33-F423-6FBA-C40C3564C1E5}"/>
              </a:ext>
            </a:extLst>
          </p:cNvPr>
          <p:cNvSpPr>
            <a:spLocks noGrp="1"/>
          </p:cNvSpPr>
          <p:nvPr>
            <p:ph type="ctrTitle"/>
          </p:nvPr>
        </p:nvSpPr>
        <p:spPr>
          <a:xfrm>
            <a:off x="1143000" y="841773"/>
            <a:ext cx="6858000" cy="1148536"/>
          </a:xfrm>
        </p:spPr>
        <p:txBody>
          <a:bodyPr/>
          <a:lstStyle/>
          <a:p>
            <a:r>
              <a:rPr lang="en-US" dirty="0"/>
              <a:t>Thank you!</a:t>
            </a:r>
          </a:p>
        </p:txBody>
      </p:sp>
    </p:spTree>
    <p:extLst>
      <p:ext uri="{BB962C8B-B14F-4D97-AF65-F5344CB8AC3E}">
        <p14:creationId xmlns:p14="http://schemas.microsoft.com/office/powerpoint/2010/main" val="331816946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741E8-F26B-9623-97B5-A2D823FCE092}"/>
              </a:ext>
            </a:extLst>
          </p:cNvPr>
          <p:cNvSpPr>
            <a:spLocks noGrp="1"/>
          </p:cNvSpPr>
          <p:nvPr>
            <p:ph type="title"/>
          </p:nvPr>
        </p:nvSpPr>
        <p:spPr/>
        <p:txBody>
          <a:bodyPr/>
          <a:lstStyle/>
          <a:p>
            <a:r>
              <a:rPr lang="en-US" dirty="0"/>
              <a:t>SMART Initiative</a:t>
            </a:r>
          </a:p>
        </p:txBody>
      </p:sp>
      <p:sp>
        <p:nvSpPr>
          <p:cNvPr id="3" name="Content Placeholder 2">
            <a:extLst>
              <a:ext uri="{FF2B5EF4-FFF2-40B4-BE49-F238E27FC236}">
                <a16:creationId xmlns:a16="http://schemas.microsoft.com/office/drawing/2014/main" id="{65E1B4F5-3B0C-7626-C660-4A48081CF63A}"/>
              </a:ext>
            </a:extLst>
          </p:cNvPr>
          <p:cNvSpPr>
            <a:spLocks noGrp="1"/>
          </p:cNvSpPr>
          <p:nvPr>
            <p:ph idx="1"/>
          </p:nvPr>
        </p:nvSpPr>
        <p:spPr/>
        <p:txBody>
          <a:bodyPr/>
          <a:lstStyle/>
          <a:p>
            <a:r>
              <a:rPr lang="en-US" dirty="0"/>
              <a:t>On October 28, 2024, the OAC voted to approve a 2-year contract with SMART Initiative</a:t>
            </a:r>
          </a:p>
          <a:p>
            <a:endParaRPr lang="en-US" dirty="0"/>
          </a:p>
          <a:p>
            <a:r>
              <a:rPr lang="en-US" dirty="0"/>
              <a:t>The contract began on 4/1/2025 and ends on 3/31/2027</a:t>
            </a:r>
          </a:p>
          <a:p>
            <a:endParaRPr lang="en-US" dirty="0"/>
          </a:p>
          <a:p>
            <a:r>
              <a:rPr lang="en-US" dirty="0"/>
              <a:t>The contract total is: </a:t>
            </a:r>
            <a:r>
              <a:rPr lang="en-US" b="1" dirty="0">
                <a:solidFill>
                  <a:schemeClr val="tx2">
                    <a:lumMod val="60000"/>
                    <a:lumOff val="40000"/>
                  </a:schemeClr>
                </a:solidFill>
              </a:rPr>
              <a:t>$2,483,713</a:t>
            </a:r>
          </a:p>
          <a:p>
            <a:endParaRPr lang="en-US" dirty="0"/>
          </a:p>
          <a:p>
            <a:r>
              <a:rPr lang="en-US" dirty="0"/>
              <a:t>As of July 2026,</a:t>
            </a:r>
            <a:r>
              <a:rPr lang="en-US" b="1" dirty="0">
                <a:solidFill>
                  <a:schemeClr val="tx2">
                    <a:lumMod val="60000"/>
                    <a:lumOff val="40000"/>
                  </a:schemeClr>
                </a:solidFill>
              </a:rPr>
              <a:t> $1,309,679 </a:t>
            </a:r>
            <a:r>
              <a:rPr lang="en-US" dirty="0"/>
              <a:t>has been invoiced</a:t>
            </a:r>
          </a:p>
          <a:p>
            <a:endParaRPr lang="en-US" dirty="0"/>
          </a:p>
          <a:p>
            <a:endParaRPr lang="en-US" dirty="0"/>
          </a:p>
        </p:txBody>
      </p:sp>
    </p:spTree>
    <p:extLst>
      <p:ext uri="{BB962C8B-B14F-4D97-AF65-F5344CB8AC3E}">
        <p14:creationId xmlns:p14="http://schemas.microsoft.com/office/powerpoint/2010/main" val="120665077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49D1D-8085-1A5E-EEF4-9DFEE2407C65}"/>
              </a:ext>
            </a:extLst>
          </p:cNvPr>
          <p:cNvSpPr>
            <a:spLocks noGrp="1"/>
          </p:cNvSpPr>
          <p:nvPr>
            <p:ph type="title"/>
          </p:nvPr>
        </p:nvSpPr>
        <p:spPr/>
        <p:txBody>
          <a:bodyPr/>
          <a:lstStyle/>
          <a:p>
            <a:r>
              <a:rPr lang="en-US" dirty="0"/>
              <a:t>SMART Initiative – Extending Contract</a:t>
            </a:r>
          </a:p>
        </p:txBody>
      </p:sp>
      <p:sp>
        <p:nvSpPr>
          <p:cNvPr id="3" name="Content Placeholder 2">
            <a:extLst>
              <a:ext uri="{FF2B5EF4-FFF2-40B4-BE49-F238E27FC236}">
                <a16:creationId xmlns:a16="http://schemas.microsoft.com/office/drawing/2014/main" id="{40E56CFF-B901-6021-DF61-DED1AEDBE2CE}"/>
              </a:ext>
            </a:extLst>
          </p:cNvPr>
          <p:cNvSpPr>
            <a:spLocks noGrp="1"/>
          </p:cNvSpPr>
          <p:nvPr>
            <p:ph idx="1"/>
          </p:nvPr>
        </p:nvSpPr>
        <p:spPr/>
        <p:txBody>
          <a:bodyPr>
            <a:normAutofit fontScale="92500" lnSpcReduction="20000"/>
          </a:bodyPr>
          <a:lstStyle/>
          <a:p>
            <a:r>
              <a:rPr lang="en-US" dirty="0"/>
              <a:t>The OAC Office is requesting to extend the SMART Initiative contract for an additional </a:t>
            </a:r>
            <a:r>
              <a:rPr lang="en-US" b="1" dirty="0"/>
              <a:t>two (2) years</a:t>
            </a:r>
          </a:p>
          <a:p>
            <a:endParaRPr lang="en-US" dirty="0"/>
          </a:p>
          <a:p>
            <a:r>
              <a:rPr lang="en-US" dirty="0"/>
              <a:t>The OAC Office is pleased with the work SMART Initiative has accomplished over the past two (2) years</a:t>
            </a:r>
          </a:p>
          <a:p>
            <a:endParaRPr lang="en-US" dirty="0"/>
          </a:p>
          <a:p>
            <a:r>
              <a:rPr lang="en-US" dirty="0"/>
              <a:t>This allows for technical assistance services delivery until April 2029</a:t>
            </a:r>
          </a:p>
          <a:p>
            <a:endParaRPr lang="en-US" dirty="0"/>
          </a:p>
          <a:p>
            <a:r>
              <a:rPr lang="en-US" dirty="0"/>
              <a:t>SMART submitted an application for Community Grants Cycle 3 and it is currently being scored</a:t>
            </a:r>
          </a:p>
          <a:p>
            <a:pPr marL="0" indent="0">
              <a:buNone/>
            </a:pPr>
            <a:endParaRPr lang="en-US" dirty="0"/>
          </a:p>
          <a:p>
            <a:r>
              <a:rPr lang="en-US" dirty="0"/>
              <a:t>The total requested funding is: </a:t>
            </a:r>
            <a:r>
              <a:rPr lang="en-US" b="1" dirty="0">
                <a:solidFill>
                  <a:schemeClr val="tx2">
                    <a:lumMod val="60000"/>
                    <a:lumOff val="40000"/>
                  </a:schemeClr>
                </a:solidFill>
              </a:rPr>
              <a:t>$1,999,896</a:t>
            </a:r>
            <a:endParaRPr lang="en-US" dirty="0">
              <a:solidFill>
                <a:schemeClr val="tx2">
                  <a:lumMod val="60000"/>
                  <a:lumOff val="40000"/>
                </a:schemeClr>
              </a:solidFill>
            </a:endParaRPr>
          </a:p>
        </p:txBody>
      </p:sp>
    </p:spTree>
    <p:extLst>
      <p:ext uri="{BB962C8B-B14F-4D97-AF65-F5344CB8AC3E}">
        <p14:creationId xmlns:p14="http://schemas.microsoft.com/office/powerpoint/2010/main" val="395048625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EEAF8-649F-BEF6-859A-B41D0366B366}"/>
              </a:ext>
            </a:extLst>
          </p:cNvPr>
          <p:cNvSpPr>
            <a:spLocks noGrp="1"/>
          </p:cNvSpPr>
          <p:nvPr>
            <p:ph type="title"/>
          </p:nvPr>
        </p:nvSpPr>
        <p:spPr/>
        <p:txBody>
          <a:bodyPr/>
          <a:lstStyle/>
          <a:p>
            <a:r>
              <a:rPr lang="en-US" dirty="0"/>
              <a:t>SMART Initiative – Extending Contract</a:t>
            </a:r>
          </a:p>
        </p:txBody>
      </p:sp>
      <p:graphicFrame>
        <p:nvGraphicFramePr>
          <p:cNvPr id="4" name="Content Placeholder 3">
            <a:extLst>
              <a:ext uri="{FF2B5EF4-FFF2-40B4-BE49-F238E27FC236}">
                <a16:creationId xmlns:a16="http://schemas.microsoft.com/office/drawing/2014/main" id="{2164951F-964D-5526-36CC-884AEC5C081B}"/>
              </a:ext>
            </a:extLst>
          </p:cNvPr>
          <p:cNvGraphicFramePr>
            <a:graphicFrameLocks noGrp="1"/>
          </p:cNvGraphicFramePr>
          <p:nvPr>
            <p:ph idx="1"/>
            <p:extLst>
              <p:ext uri="{D42A27DB-BD31-4B8C-83A1-F6EECF244321}">
                <p14:modId xmlns:p14="http://schemas.microsoft.com/office/powerpoint/2010/main" val="3463014939"/>
              </p:ext>
            </p:extLst>
          </p:nvPr>
        </p:nvGraphicFramePr>
        <p:xfrm>
          <a:off x="1200150" y="2443843"/>
          <a:ext cx="6743700" cy="1813560"/>
        </p:xfrm>
        <a:graphic>
          <a:graphicData uri="http://schemas.openxmlformats.org/drawingml/2006/table">
            <a:tbl>
              <a:tblPr>
                <a:tableStyleId>{08FB837D-C827-4EFA-A057-4D05807E0F7C}</a:tableStyleId>
              </a:tblPr>
              <a:tblGrid>
                <a:gridCol w="2933700">
                  <a:extLst>
                    <a:ext uri="{9D8B030D-6E8A-4147-A177-3AD203B41FA5}">
                      <a16:colId xmlns:a16="http://schemas.microsoft.com/office/drawing/2014/main" val="2636215278"/>
                    </a:ext>
                  </a:extLst>
                </a:gridCol>
                <a:gridCol w="1295400">
                  <a:extLst>
                    <a:ext uri="{9D8B030D-6E8A-4147-A177-3AD203B41FA5}">
                      <a16:colId xmlns:a16="http://schemas.microsoft.com/office/drawing/2014/main" val="3496873089"/>
                    </a:ext>
                  </a:extLst>
                </a:gridCol>
                <a:gridCol w="1295859">
                  <a:extLst>
                    <a:ext uri="{9D8B030D-6E8A-4147-A177-3AD203B41FA5}">
                      <a16:colId xmlns:a16="http://schemas.microsoft.com/office/drawing/2014/main" val="728408203"/>
                    </a:ext>
                  </a:extLst>
                </a:gridCol>
                <a:gridCol w="1218741">
                  <a:extLst>
                    <a:ext uri="{9D8B030D-6E8A-4147-A177-3AD203B41FA5}">
                      <a16:colId xmlns:a16="http://schemas.microsoft.com/office/drawing/2014/main" val="1926364304"/>
                    </a:ext>
                  </a:extLst>
                </a:gridCol>
              </a:tblGrid>
              <a:tr h="198120">
                <a:tc>
                  <a:txBody>
                    <a:bodyPr/>
                    <a:lstStyle/>
                    <a:p>
                      <a:pPr algn="l" fontAlgn="b">
                        <a:buNone/>
                      </a:pPr>
                      <a:endParaRPr lang="en-US" sz="1200" b="0" i="0" u="none" strike="noStrike" dirty="0">
                        <a:solidFill>
                          <a:srgbClr val="000000"/>
                        </a:solidFill>
                        <a:effectLst/>
                        <a:latin typeface="Aptos Narrow" panose="020B0004020202020204" pitchFamily="34" charset="0"/>
                      </a:endParaRPr>
                    </a:p>
                  </a:txBody>
                  <a:tcPr marL="7620" marR="7620" marT="7620" marB="0" anchor="b"/>
                </a:tc>
                <a:tc>
                  <a:txBody>
                    <a:bodyPr/>
                    <a:lstStyle/>
                    <a:p>
                      <a:pPr algn="ctr" fontAlgn="b">
                        <a:buNone/>
                      </a:pPr>
                      <a:r>
                        <a:rPr lang="en-US" sz="1200" b="1" u="none" strike="noStrike" dirty="0">
                          <a:solidFill>
                            <a:srgbClr val="000000"/>
                          </a:solidFill>
                          <a:effectLst/>
                        </a:rPr>
                        <a:t>Year 1</a:t>
                      </a:r>
                      <a:endParaRPr lang="en-US" sz="1200" b="1" i="0" u="none" strike="noStrike" dirty="0">
                        <a:solidFill>
                          <a:srgbClr val="000000"/>
                        </a:solidFill>
                        <a:effectLst/>
                        <a:latin typeface="Aptos Narrow" panose="020B0004020202020204" pitchFamily="34" charset="0"/>
                      </a:endParaRPr>
                    </a:p>
                  </a:txBody>
                  <a:tcPr marL="7620" marR="7620" marT="7620" marB="0" anchor="b"/>
                </a:tc>
                <a:tc>
                  <a:txBody>
                    <a:bodyPr/>
                    <a:lstStyle/>
                    <a:p>
                      <a:pPr algn="ctr" fontAlgn="b">
                        <a:buNone/>
                      </a:pPr>
                      <a:r>
                        <a:rPr lang="en-US" sz="1200" b="1" u="none" strike="noStrike">
                          <a:solidFill>
                            <a:srgbClr val="000000"/>
                          </a:solidFill>
                          <a:effectLst/>
                        </a:rPr>
                        <a:t>Year 2</a:t>
                      </a:r>
                      <a:endParaRPr lang="en-US" sz="1200" b="1" i="0" u="none" strike="noStrike">
                        <a:solidFill>
                          <a:srgbClr val="000000"/>
                        </a:solidFill>
                        <a:effectLst/>
                        <a:latin typeface="Aptos Narrow" panose="020B0004020202020204" pitchFamily="34" charset="0"/>
                      </a:endParaRPr>
                    </a:p>
                  </a:txBody>
                  <a:tcPr marL="7620" marR="7620" marT="7620" marB="0" anchor="b"/>
                </a:tc>
                <a:tc>
                  <a:txBody>
                    <a:bodyPr/>
                    <a:lstStyle/>
                    <a:p>
                      <a:pPr algn="ctr" fontAlgn="b">
                        <a:buNone/>
                      </a:pPr>
                      <a:r>
                        <a:rPr lang="en-US" sz="1200" b="1" u="none" strike="noStrike">
                          <a:solidFill>
                            <a:srgbClr val="000000"/>
                          </a:solidFill>
                          <a:effectLst/>
                        </a:rPr>
                        <a:t>Total</a:t>
                      </a:r>
                      <a:endParaRPr lang="en-US" sz="1200" b="1" i="0" u="none" strike="noStrike">
                        <a:solidFill>
                          <a:srgbClr val="000000"/>
                        </a:solidFill>
                        <a:effectLst/>
                        <a:latin typeface="Aptos Narrow" panose="020B0004020202020204" pitchFamily="34" charset="0"/>
                      </a:endParaRPr>
                    </a:p>
                  </a:txBody>
                  <a:tcPr marL="7620" marR="7620" marT="7620" marB="0" anchor="b"/>
                </a:tc>
                <a:extLst>
                  <a:ext uri="{0D108BD9-81ED-4DB2-BD59-A6C34878D82A}">
                    <a16:rowId xmlns:a16="http://schemas.microsoft.com/office/drawing/2014/main" val="2779070454"/>
                  </a:ext>
                </a:extLst>
              </a:tr>
              <a:tr h="198120">
                <a:tc>
                  <a:txBody>
                    <a:bodyPr/>
                    <a:lstStyle/>
                    <a:p>
                      <a:pPr algn="l" fontAlgn="b">
                        <a:buNone/>
                      </a:pPr>
                      <a:r>
                        <a:rPr lang="en-US" sz="1200" b="1" u="none" strike="noStrike">
                          <a:solidFill>
                            <a:srgbClr val="000000"/>
                          </a:solidFill>
                          <a:effectLst/>
                        </a:rPr>
                        <a:t>Salaries</a:t>
                      </a:r>
                      <a:endParaRPr lang="en-US" sz="1200" b="1" i="0" u="none" strike="noStrike">
                        <a:solidFill>
                          <a:srgbClr val="000000"/>
                        </a:solidFill>
                        <a:effectLst/>
                        <a:latin typeface="Aptos Narrow" panose="020B0004020202020204" pitchFamily="34" charset="0"/>
                      </a:endParaRPr>
                    </a:p>
                  </a:txBody>
                  <a:tcPr marL="7620" marR="7620" marT="7620" marB="0" anchor="b"/>
                </a:tc>
                <a:tc>
                  <a:txBody>
                    <a:bodyPr/>
                    <a:lstStyle/>
                    <a:p>
                      <a:pPr algn="r" fontAlgn="b">
                        <a:buNone/>
                      </a:pPr>
                      <a:r>
                        <a:rPr lang="en-US" sz="1200" b="0" u="none" strike="noStrike" dirty="0">
                          <a:solidFill>
                            <a:srgbClr val="000000"/>
                          </a:solidFill>
                          <a:effectLst/>
                        </a:rPr>
                        <a:t> $        590,249 </a:t>
                      </a:r>
                      <a:endParaRPr lang="en-US" sz="1200" b="0" i="0" u="none" strike="noStrike" dirty="0">
                        <a:solidFill>
                          <a:srgbClr val="000000"/>
                        </a:solidFill>
                        <a:effectLst/>
                        <a:latin typeface="Aptos Narrow" panose="020B0004020202020204" pitchFamily="34" charset="0"/>
                      </a:endParaRPr>
                    </a:p>
                  </a:txBody>
                  <a:tcPr marL="7620" marR="7620" marT="7620" marB="0" anchor="b"/>
                </a:tc>
                <a:tc>
                  <a:txBody>
                    <a:bodyPr/>
                    <a:lstStyle/>
                    <a:p>
                      <a:pPr algn="r" fontAlgn="b">
                        <a:buNone/>
                      </a:pPr>
                      <a:r>
                        <a:rPr lang="en-US" sz="1200" b="0" u="none" strike="noStrike">
                          <a:solidFill>
                            <a:srgbClr val="000000"/>
                          </a:solidFill>
                          <a:effectLst/>
                        </a:rPr>
                        <a:t> $            599,973 </a:t>
                      </a:r>
                      <a:endParaRPr lang="en-US" sz="1200" b="0" i="0" u="none" strike="noStrike">
                        <a:solidFill>
                          <a:srgbClr val="000000"/>
                        </a:solidFill>
                        <a:effectLst/>
                        <a:latin typeface="Aptos Narrow" panose="020B0004020202020204" pitchFamily="34" charset="0"/>
                      </a:endParaRPr>
                    </a:p>
                  </a:txBody>
                  <a:tcPr marL="7620" marR="7620" marT="7620" marB="0" anchor="b"/>
                </a:tc>
                <a:tc>
                  <a:txBody>
                    <a:bodyPr/>
                    <a:lstStyle/>
                    <a:p>
                      <a:pPr algn="r" fontAlgn="b">
                        <a:buNone/>
                      </a:pPr>
                      <a:r>
                        <a:rPr lang="en-US" sz="1200" b="0" u="none" strike="noStrike" dirty="0">
                          <a:solidFill>
                            <a:srgbClr val="000000"/>
                          </a:solidFill>
                          <a:effectLst/>
                        </a:rPr>
                        <a:t> $   1,190,222 </a:t>
                      </a:r>
                      <a:endParaRPr lang="en-US" sz="1200" b="0" i="0" u="none" strike="noStrike" dirty="0">
                        <a:solidFill>
                          <a:srgbClr val="000000"/>
                        </a:solidFill>
                        <a:effectLst/>
                        <a:latin typeface="Aptos Narrow" panose="020B0004020202020204" pitchFamily="34" charset="0"/>
                      </a:endParaRPr>
                    </a:p>
                  </a:txBody>
                  <a:tcPr marL="7620" marR="7620" marT="7620" marB="0" anchor="b">
                    <a:solidFill>
                      <a:schemeClr val="accent6">
                        <a:lumMod val="60000"/>
                        <a:lumOff val="40000"/>
                      </a:schemeClr>
                    </a:solidFill>
                  </a:tcPr>
                </a:tc>
                <a:extLst>
                  <a:ext uri="{0D108BD9-81ED-4DB2-BD59-A6C34878D82A}">
                    <a16:rowId xmlns:a16="http://schemas.microsoft.com/office/drawing/2014/main" val="3677772180"/>
                  </a:ext>
                </a:extLst>
              </a:tr>
              <a:tr h="198120">
                <a:tc>
                  <a:txBody>
                    <a:bodyPr/>
                    <a:lstStyle/>
                    <a:p>
                      <a:pPr algn="l" fontAlgn="b">
                        <a:buNone/>
                      </a:pPr>
                      <a:r>
                        <a:rPr lang="en-US" sz="1200" b="1" u="none" strike="noStrike">
                          <a:solidFill>
                            <a:srgbClr val="000000"/>
                          </a:solidFill>
                          <a:effectLst/>
                        </a:rPr>
                        <a:t>Fringe</a:t>
                      </a:r>
                      <a:endParaRPr lang="en-US" sz="1200" b="1" i="0" u="none" strike="noStrike">
                        <a:solidFill>
                          <a:srgbClr val="000000"/>
                        </a:solidFill>
                        <a:effectLst/>
                        <a:latin typeface="Aptos Narrow" panose="020B0004020202020204" pitchFamily="34" charset="0"/>
                      </a:endParaRPr>
                    </a:p>
                  </a:txBody>
                  <a:tcPr marL="7620" marR="7620" marT="7620" marB="0" anchor="b"/>
                </a:tc>
                <a:tc>
                  <a:txBody>
                    <a:bodyPr/>
                    <a:lstStyle/>
                    <a:p>
                      <a:pPr algn="r" fontAlgn="b">
                        <a:buNone/>
                      </a:pPr>
                      <a:r>
                        <a:rPr lang="en-US" sz="1200" b="0" u="none" strike="noStrike" dirty="0">
                          <a:solidFill>
                            <a:srgbClr val="000000"/>
                          </a:solidFill>
                          <a:effectLst/>
                        </a:rPr>
                        <a:t> $        204,226 </a:t>
                      </a:r>
                      <a:endParaRPr lang="en-US" sz="1200" b="0" i="0" u="none" strike="noStrike" dirty="0">
                        <a:solidFill>
                          <a:srgbClr val="000000"/>
                        </a:solidFill>
                        <a:effectLst/>
                        <a:latin typeface="Aptos Narrow" panose="020B0004020202020204" pitchFamily="34" charset="0"/>
                      </a:endParaRPr>
                    </a:p>
                  </a:txBody>
                  <a:tcPr marL="7620" marR="7620" marT="7620" marB="0" anchor="b"/>
                </a:tc>
                <a:tc>
                  <a:txBody>
                    <a:bodyPr/>
                    <a:lstStyle/>
                    <a:p>
                      <a:pPr algn="r" fontAlgn="b">
                        <a:buNone/>
                      </a:pPr>
                      <a:r>
                        <a:rPr lang="en-US" sz="1200" b="0" u="none" strike="noStrike">
                          <a:solidFill>
                            <a:srgbClr val="000000"/>
                          </a:solidFill>
                          <a:effectLst/>
                        </a:rPr>
                        <a:t> $            207,592 </a:t>
                      </a:r>
                      <a:endParaRPr lang="en-US" sz="1200" b="0" i="0" u="none" strike="noStrike">
                        <a:solidFill>
                          <a:srgbClr val="000000"/>
                        </a:solidFill>
                        <a:effectLst/>
                        <a:latin typeface="Aptos Narrow" panose="020B0004020202020204" pitchFamily="34" charset="0"/>
                      </a:endParaRPr>
                    </a:p>
                  </a:txBody>
                  <a:tcPr marL="7620" marR="7620" marT="7620" marB="0" anchor="b"/>
                </a:tc>
                <a:tc>
                  <a:txBody>
                    <a:bodyPr/>
                    <a:lstStyle/>
                    <a:p>
                      <a:pPr algn="r" fontAlgn="b">
                        <a:buNone/>
                      </a:pPr>
                      <a:r>
                        <a:rPr lang="en-US" sz="1200" b="0" u="none" strike="noStrike">
                          <a:solidFill>
                            <a:srgbClr val="000000"/>
                          </a:solidFill>
                          <a:effectLst/>
                        </a:rPr>
                        <a:t> $      411,818 </a:t>
                      </a:r>
                      <a:endParaRPr lang="en-US" sz="1200" b="0" i="0" u="none" strike="noStrike">
                        <a:solidFill>
                          <a:srgbClr val="000000"/>
                        </a:solidFill>
                        <a:effectLst/>
                        <a:latin typeface="Aptos Narrow" panose="020B0004020202020204" pitchFamily="34" charset="0"/>
                      </a:endParaRPr>
                    </a:p>
                  </a:txBody>
                  <a:tcPr marL="7620" marR="7620" marT="7620" marB="0" anchor="b">
                    <a:solidFill>
                      <a:schemeClr val="accent6">
                        <a:lumMod val="60000"/>
                        <a:lumOff val="40000"/>
                      </a:schemeClr>
                    </a:solidFill>
                  </a:tcPr>
                </a:tc>
                <a:extLst>
                  <a:ext uri="{0D108BD9-81ED-4DB2-BD59-A6C34878D82A}">
                    <a16:rowId xmlns:a16="http://schemas.microsoft.com/office/drawing/2014/main" val="2439976425"/>
                  </a:ext>
                </a:extLst>
              </a:tr>
              <a:tr h="198120">
                <a:tc>
                  <a:txBody>
                    <a:bodyPr/>
                    <a:lstStyle/>
                    <a:p>
                      <a:pPr algn="l" fontAlgn="b">
                        <a:buNone/>
                      </a:pPr>
                      <a:r>
                        <a:rPr lang="en-US" sz="1200" b="1" u="none" strike="noStrike">
                          <a:solidFill>
                            <a:srgbClr val="000000"/>
                          </a:solidFill>
                          <a:effectLst/>
                        </a:rPr>
                        <a:t>Travel</a:t>
                      </a:r>
                      <a:endParaRPr lang="en-US" sz="1200" b="1" i="0" u="none" strike="noStrike">
                        <a:solidFill>
                          <a:srgbClr val="000000"/>
                        </a:solidFill>
                        <a:effectLst/>
                        <a:latin typeface="Aptos Narrow" panose="020B0004020202020204" pitchFamily="34" charset="0"/>
                      </a:endParaRPr>
                    </a:p>
                  </a:txBody>
                  <a:tcPr marL="7620" marR="7620" marT="7620" marB="0" anchor="b"/>
                </a:tc>
                <a:tc>
                  <a:txBody>
                    <a:bodyPr/>
                    <a:lstStyle/>
                    <a:p>
                      <a:pPr algn="r" fontAlgn="b">
                        <a:buNone/>
                      </a:pPr>
                      <a:r>
                        <a:rPr lang="en-US" sz="1200" b="0" u="none" strike="noStrike" dirty="0">
                          <a:solidFill>
                            <a:srgbClr val="000000"/>
                          </a:solidFill>
                          <a:effectLst/>
                        </a:rPr>
                        <a:t> $          64,500 </a:t>
                      </a:r>
                      <a:endParaRPr lang="en-US" sz="1200" b="0" i="0" u="none" strike="noStrike" dirty="0">
                        <a:solidFill>
                          <a:srgbClr val="000000"/>
                        </a:solidFill>
                        <a:effectLst/>
                        <a:latin typeface="Aptos Narrow" panose="020B0004020202020204" pitchFamily="34" charset="0"/>
                      </a:endParaRPr>
                    </a:p>
                  </a:txBody>
                  <a:tcPr marL="7620" marR="7620" marT="7620" marB="0" anchor="b"/>
                </a:tc>
                <a:tc>
                  <a:txBody>
                    <a:bodyPr/>
                    <a:lstStyle/>
                    <a:p>
                      <a:pPr algn="r" fontAlgn="b">
                        <a:buNone/>
                      </a:pPr>
                      <a:r>
                        <a:rPr lang="en-US" sz="1200" b="0" u="none" strike="noStrike" dirty="0">
                          <a:solidFill>
                            <a:srgbClr val="000000"/>
                          </a:solidFill>
                          <a:effectLst/>
                        </a:rPr>
                        <a:t> $              55,500 </a:t>
                      </a:r>
                      <a:endParaRPr lang="en-US" sz="1200" b="0" i="0" u="none" strike="noStrike" dirty="0">
                        <a:solidFill>
                          <a:srgbClr val="000000"/>
                        </a:solidFill>
                        <a:effectLst/>
                        <a:latin typeface="Aptos Narrow" panose="020B0004020202020204" pitchFamily="34" charset="0"/>
                      </a:endParaRPr>
                    </a:p>
                  </a:txBody>
                  <a:tcPr marL="7620" marR="7620" marT="7620" marB="0" anchor="b"/>
                </a:tc>
                <a:tc>
                  <a:txBody>
                    <a:bodyPr/>
                    <a:lstStyle/>
                    <a:p>
                      <a:pPr algn="r" fontAlgn="b">
                        <a:buNone/>
                      </a:pPr>
                      <a:r>
                        <a:rPr lang="en-US" sz="1200" b="0" u="none" strike="noStrike" dirty="0">
                          <a:solidFill>
                            <a:srgbClr val="000000"/>
                          </a:solidFill>
                          <a:effectLst/>
                        </a:rPr>
                        <a:t> $      120,000 </a:t>
                      </a:r>
                      <a:endParaRPr lang="en-US" sz="1200" b="0" i="0" u="none" strike="noStrike" dirty="0">
                        <a:solidFill>
                          <a:srgbClr val="000000"/>
                        </a:solidFill>
                        <a:effectLst/>
                        <a:latin typeface="Aptos Narrow" panose="020B0004020202020204" pitchFamily="34" charset="0"/>
                      </a:endParaRPr>
                    </a:p>
                  </a:txBody>
                  <a:tcPr marL="7620" marR="7620" marT="7620" marB="0" anchor="b">
                    <a:solidFill>
                      <a:schemeClr val="accent6">
                        <a:lumMod val="60000"/>
                        <a:lumOff val="40000"/>
                      </a:schemeClr>
                    </a:solidFill>
                  </a:tcPr>
                </a:tc>
                <a:extLst>
                  <a:ext uri="{0D108BD9-81ED-4DB2-BD59-A6C34878D82A}">
                    <a16:rowId xmlns:a16="http://schemas.microsoft.com/office/drawing/2014/main" val="2332827142"/>
                  </a:ext>
                </a:extLst>
              </a:tr>
              <a:tr h="198120">
                <a:tc>
                  <a:txBody>
                    <a:bodyPr/>
                    <a:lstStyle/>
                    <a:p>
                      <a:pPr algn="l" fontAlgn="b">
                        <a:buNone/>
                      </a:pPr>
                      <a:r>
                        <a:rPr lang="en-US" sz="1200" b="1" u="none" strike="noStrike">
                          <a:solidFill>
                            <a:srgbClr val="000000"/>
                          </a:solidFill>
                          <a:effectLst/>
                        </a:rPr>
                        <a:t>Materials &amp; Supplies</a:t>
                      </a:r>
                      <a:endParaRPr lang="en-US" sz="1200" b="1" i="0" u="none" strike="noStrike">
                        <a:solidFill>
                          <a:srgbClr val="000000"/>
                        </a:solidFill>
                        <a:effectLst/>
                        <a:latin typeface="Aptos Narrow" panose="020B0004020202020204" pitchFamily="34" charset="0"/>
                      </a:endParaRPr>
                    </a:p>
                  </a:txBody>
                  <a:tcPr marL="7620" marR="7620" marT="7620" marB="0" anchor="b"/>
                </a:tc>
                <a:tc>
                  <a:txBody>
                    <a:bodyPr/>
                    <a:lstStyle/>
                    <a:p>
                      <a:pPr algn="r" fontAlgn="b">
                        <a:buNone/>
                      </a:pPr>
                      <a:r>
                        <a:rPr lang="en-US" sz="1200" b="0" u="none" strike="noStrike" dirty="0">
                          <a:solidFill>
                            <a:srgbClr val="000000"/>
                          </a:solidFill>
                          <a:effectLst/>
                        </a:rPr>
                        <a:t> $            8,000 </a:t>
                      </a:r>
                      <a:endParaRPr lang="en-US" sz="1200" b="0" i="0" u="none" strike="noStrike" dirty="0">
                        <a:solidFill>
                          <a:srgbClr val="000000"/>
                        </a:solidFill>
                        <a:effectLst/>
                        <a:latin typeface="Aptos Narrow" panose="020B0004020202020204" pitchFamily="34" charset="0"/>
                      </a:endParaRPr>
                    </a:p>
                  </a:txBody>
                  <a:tcPr marL="7620" marR="7620" marT="7620" marB="0" anchor="b"/>
                </a:tc>
                <a:tc>
                  <a:txBody>
                    <a:bodyPr/>
                    <a:lstStyle/>
                    <a:p>
                      <a:pPr algn="r" fontAlgn="b">
                        <a:buNone/>
                      </a:pPr>
                      <a:r>
                        <a:rPr lang="en-US" sz="1200" b="0" u="none" strike="noStrike" dirty="0">
                          <a:solidFill>
                            <a:srgbClr val="000000"/>
                          </a:solidFill>
                          <a:effectLst/>
                        </a:rPr>
                        <a:t> $                4,000 </a:t>
                      </a:r>
                      <a:endParaRPr lang="en-US" sz="1200" b="0" i="0" u="none" strike="noStrike" dirty="0">
                        <a:solidFill>
                          <a:srgbClr val="000000"/>
                        </a:solidFill>
                        <a:effectLst/>
                        <a:latin typeface="Aptos Narrow" panose="020B0004020202020204" pitchFamily="34" charset="0"/>
                      </a:endParaRPr>
                    </a:p>
                  </a:txBody>
                  <a:tcPr marL="7620" marR="7620" marT="7620" marB="0" anchor="b"/>
                </a:tc>
                <a:tc>
                  <a:txBody>
                    <a:bodyPr/>
                    <a:lstStyle/>
                    <a:p>
                      <a:pPr algn="r" fontAlgn="b">
                        <a:buNone/>
                      </a:pPr>
                      <a:r>
                        <a:rPr lang="en-US" sz="1200" b="0" u="none" strike="noStrike" dirty="0">
                          <a:solidFill>
                            <a:srgbClr val="000000"/>
                          </a:solidFill>
                          <a:effectLst/>
                        </a:rPr>
                        <a:t> $        12,000 </a:t>
                      </a:r>
                      <a:endParaRPr lang="en-US" sz="1200" b="0" i="0" u="none" strike="noStrike" dirty="0">
                        <a:solidFill>
                          <a:srgbClr val="000000"/>
                        </a:solidFill>
                        <a:effectLst/>
                        <a:latin typeface="Aptos Narrow" panose="020B0004020202020204" pitchFamily="34" charset="0"/>
                      </a:endParaRPr>
                    </a:p>
                  </a:txBody>
                  <a:tcPr marL="7620" marR="7620" marT="7620" marB="0" anchor="b">
                    <a:solidFill>
                      <a:schemeClr val="accent6">
                        <a:lumMod val="60000"/>
                        <a:lumOff val="40000"/>
                      </a:schemeClr>
                    </a:solidFill>
                  </a:tcPr>
                </a:tc>
                <a:extLst>
                  <a:ext uri="{0D108BD9-81ED-4DB2-BD59-A6C34878D82A}">
                    <a16:rowId xmlns:a16="http://schemas.microsoft.com/office/drawing/2014/main" val="2659534291"/>
                  </a:ext>
                </a:extLst>
              </a:tr>
              <a:tr h="198120">
                <a:tc>
                  <a:txBody>
                    <a:bodyPr/>
                    <a:lstStyle/>
                    <a:p>
                      <a:pPr algn="l" fontAlgn="b">
                        <a:buNone/>
                      </a:pPr>
                      <a:r>
                        <a:rPr lang="en-US" sz="1200" b="1" u="none" strike="noStrike" dirty="0">
                          <a:solidFill>
                            <a:srgbClr val="000000"/>
                          </a:solidFill>
                          <a:effectLst/>
                        </a:rPr>
                        <a:t>Professional Services &amp; Memberships</a:t>
                      </a:r>
                      <a:endParaRPr lang="en-US" sz="1200" b="1" i="0" u="none" strike="noStrike" dirty="0">
                        <a:solidFill>
                          <a:srgbClr val="000000"/>
                        </a:solidFill>
                        <a:effectLst/>
                        <a:latin typeface="Aptos Narrow" panose="020B0004020202020204" pitchFamily="34" charset="0"/>
                      </a:endParaRPr>
                    </a:p>
                  </a:txBody>
                  <a:tcPr marL="7620" marR="7620" marT="7620" marB="0" anchor="b"/>
                </a:tc>
                <a:tc>
                  <a:txBody>
                    <a:bodyPr/>
                    <a:lstStyle/>
                    <a:p>
                      <a:pPr algn="r" fontAlgn="b">
                        <a:buNone/>
                      </a:pPr>
                      <a:r>
                        <a:rPr lang="en-US" sz="1200" b="0" u="none" strike="noStrike" dirty="0">
                          <a:solidFill>
                            <a:srgbClr val="000000"/>
                          </a:solidFill>
                          <a:effectLst/>
                        </a:rPr>
                        <a:t> $            2,500 </a:t>
                      </a:r>
                      <a:endParaRPr lang="en-US" sz="1200" b="0" i="0" u="none" strike="noStrike" dirty="0">
                        <a:solidFill>
                          <a:srgbClr val="000000"/>
                        </a:solidFill>
                        <a:effectLst/>
                        <a:latin typeface="Aptos Narrow" panose="020B0004020202020204" pitchFamily="34" charset="0"/>
                      </a:endParaRPr>
                    </a:p>
                  </a:txBody>
                  <a:tcPr marL="7620" marR="7620" marT="7620" marB="0" anchor="b"/>
                </a:tc>
                <a:tc>
                  <a:txBody>
                    <a:bodyPr/>
                    <a:lstStyle/>
                    <a:p>
                      <a:pPr algn="r" fontAlgn="b">
                        <a:buNone/>
                      </a:pPr>
                      <a:r>
                        <a:rPr lang="en-US" sz="1200" b="0" u="none" strike="noStrike" dirty="0">
                          <a:solidFill>
                            <a:srgbClr val="000000"/>
                          </a:solidFill>
                          <a:effectLst/>
                        </a:rPr>
                        <a:t> $                2,500 </a:t>
                      </a:r>
                      <a:endParaRPr lang="en-US" sz="1200" b="0" i="0" u="none" strike="noStrike" dirty="0">
                        <a:solidFill>
                          <a:srgbClr val="000000"/>
                        </a:solidFill>
                        <a:effectLst/>
                        <a:latin typeface="Aptos Narrow" panose="020B0004020202020204" pitchFamily="34" charset="0"/>
                      </a:endParaRPr>
                    </a:p>
                  </a:txBody>
                  <a:tcPr marL="7620" marR="7620" marT="7620" marB="0" anchor="b"/>
                </a:tc>
                <a:tc>
                  <a:txBody>
                    <a:bodyPr/>
                    <a:lstStyle/>
                    <a:p>
                      <a:pPr algn="r" fontAlgn="b">
                        <a:buNone/>
                      </a:pPr>
                      <a:r>
                        <a:rPr lang="en-US" sz="1200" b="0" u="none" strike="noStrike" dirty="0">
                          <a:solidFill>
                            <a:srgbClr val="000000"/>
                          </a:solidFill>
                          <a:effectLst/>
                        </a:rPr>
                        <a:t> $          5,000 </a:t>
                      </a:r>
                      <a:endParaRPr lang="en-US" sz="1200" b="0" i="0" u="none" strike="noStrike" dirty="0">
                        <a:solidFill>
                          <a:srgbClr val="000000"/>
                        </a:solidFill>
                        <a:effectLst/>
                        <a:latin typeface="Aptos Narrow" panose="020B0004020202020204" pitchFamily="34" charset="0"/>
                      </a:endParaRPr>
                    </a:p>
                  </a:txBody>
                  <a:tcPr marL="7620" marR="7620" marT="7620" marB="0" anchor="b">
                    <a:solidFill>
                      <a:schemeClr val="accent6">
                        <a:lumMod val="60000"/>
                        <a:lumOff val="40000"/>
                      </a:schemeClr>
                    </a:solidFill>
                  </a:tcPr>
                </a:tc>
                <a:extLst>
                  <a:ext uri="{0D108BD9-81ED-4DB2-BD59-A6C34878D82A}">
                    <a16:rowId xmlns:a16="http://schemas.microsoft.com/office/drawing/2014/main" val="3282444640"/>
                  </a:ext>
                </a:extLst>
              </a:tr>
              <a:tr h="0">
                <a:tc>
                  <a:txBody>
                    <a:bodyPr/>
                    <a:lstStyle/>
                    <a:p>
                      <a:pPr algn="l" fontAlgn="b">
                        <a:buNone/>
                      </a:pPr>
                      <a:r>
                        <a:rPr lang="en-US" sz="1200" b="1" u="none" strike="noStrike">
                          <a:solidFill>
                            <a:srgbClr val="000000"/>
                          </a:solidFill>
                          <a:effectLst/>
                        </a:rPr>
                        <a:t>Indirect Costs</a:t>
                      </a:r>
                      <a:endParaRPr lang="en-US" sz="1200" b="1" i="0" u="none" strike="noStrike">
                        <a:solidFill>
                          <a:srgbClr val="000000"/>
                        </a:solidFill>
                        <a:effectLst/>
                        <a:latin typeface="Aptos Narrow" panose="020B0004020202020204" pitchFamily="34" charset="0"/>
                      </a:endParaRPr>
                    </a:p>
                  </a:txBody>
                  <a:tcPr marL="7620" marR="7620" marT="7620" marB="0" anchor="b"/>
                </a:tc>
                <a:tc>
                  <a:txBody>
                    <a:bodyPr/>
                    <a:lstStyle/>
                    <a:p>
                      <a:pPr algn="r" fontAlgn="b">
                        <a:buNone/>
                      </a:pPr>
                      <a:r>
                        <a:rPr lang="en-US" sz="1200" b="0" u="none" strike="noStrike">
                          <a:solidFill>
                            <a:srgbClr val="000000"/>
                          </a:solidFill>
                          <a:effectLst/>
                        </a:rPr>
                        <a:t> $        130,421 </a:t>
                      </a:r>
                      <a:endParaRPr lang="en-US" sz="1200" b="0" i="0" u="none" strike="noStrike">
                        <a:solidFill>
                          <a:srgbClr val="000000"/>
                        </a:solidFill>
                        <a:effectLst/>
                        <a:latin typeface="Aptos Narrow" panose="020B0004020202020204" pitchFamily="34" charset="0"/>
                      </a:endParaRPr>
                    </a:p>
                  </a:txBody>
                  <a:tcPr marL="7620" marR="7620" marT="7620" marB="0" anchor="b"/>
                </a:tc>
                <a:tc>
                  <a:txBody>
                    <a:bodyPr/>
                    <a:lstStyle/>
                    <a:p>
                      <a:pPr algn="r" fontAlgn="b">
                        <a:buNone/>
                      </a:pPr>
                      <a:r>
                        <a:rPr lang="en-US" sz="1200" b="0" u="none" strike="noStrike" dirty="0">
                          <a:solidFill>
                            <a:srgbClr val="000000"/>
                          </a:solidFill>
                          <a:effectLst/>
                        </a:rPr>
                        <a:t> $           130,435 </a:t>
                      </a:r>
                      <a:endParaRPr lang="en-US" sz="1200" b="0" i="0" u="none" strike="noStrike" dirty="0">
                        <a:solidFill>
                          <a:srgbClr val="000000"/>
                        </a:solidFill>
                        <a:effectLst/>
                        <a:latin typeface="Aptos Narrow" panose="020B0004020202020204" pitchFamily="34" charset="0"/>
                      </a:endParaRPr>
                    </a:p>
                  </a:txBody>
                  <a:tcPr marL="7620" marR="7620" marT="7620" marB="0" anchor="b"/>
                </a:tc>
                <a:tc>
                  <a:txBody>
                    <a:bodyPr/>
                    <a:lstStyle/>
                    <a:p>
                      <a:pPr algn="r" fontAlgn="b">
                        <a:buNone/>
                      </a:pPr>
                      <a:r>
                        <a:rPr lang="en-US" sz="1200" b="0" u="none" strike="noStrike" dirty="0">
                          <a:solidFill>
                            <a:srgbClr val="000000"/>
                          </a:solidFill>
                          <a:effectLst/>
                        </a:rPr>
                        <a:t> $     260,856 </a:t>
                      </a:r>
                      <a:endParaRPr lang="en-US" sz="1200" b="0" i="0" u="none" strike="noStrike" dirty="0">
                        <a:solidFill>
                          <a:srgbClr val="000000"/>
                        </a:solidFill>
                        <a:effectLst/>
                        <a:latin typeface="Aptos Narrow" panose="020B0004020202020204" pitchFamily="34" charset="0"/>
                      </a:endParaRPr>
                    </a:p>
                  </a:txBody>
                  <a:tcPr marL="7620" marR="7620" marT="7620" marB="0" anchor="b">
                    <a:solidFill>
                      <a:schemeClr val="accent6">
                        <a:lumMod val="60000"/>
                        <a:lumOff val="40000"/>
                      </a:schemeClr>
                    </a:solidFill>
                  </a:tcPr>
                </a:tc>
                <a:extLst>
                  <a:ext uri="{0D108BD9-81ED-4DB2-BD59-A6C34878D82A}">
                    <a16:rowId xmlns:a16="http://schemas.microsoft.com/office/drawing/2014/main" val="3481205601"/>
                  </a:ext>
                </a:extLst>
              </a:tr>
              <a:tr h="198120">
                <a:tc>
                  <a:txBody>
                    <a:bodyPr/>
                    <a:lstStyle/>
                    <a:p>
                      <a:pPr algn="l" fontAlgn="b">
                        <a:buNone/>
                      </a:pPr>
                      <a:r>
                        <a:rPr lang="en-US" sz="1400" b="1" u="none" strike="noStrike" dirty="0">
                          <a:solidFill>
                            <a:srgbClr val="000000"/>
                          </a:solidFill>
                          <a:effectLst/>
                        </a:rPr>
                        <a:t>Total </a:t>
                      </a:r>
                      <a:endParaRPr lang="en-US" sz="1400" b="1" i="0" u="none" strike="noStrike" dirty="0">
                        <a:solidFill>
                          <a:srgbClr val="000000"/>
                        </a:solidFill>
                        <a:effectLst/>
                        <a:latin typeface="Aptos Narrow" panose="020B0004020202020204" pitchFamily="34" charset="0"/>
                      </a:endParaRPr>
                    </a:p>
                  </a:txBody>
                  <a:tcPr marL="7620" marR="7620" marT="7620" marB="0" anchor="b"/>
                </a:tc>
                <a:tc>
                  <a:txBody>
                    <a:bodyPr/>
                    <a:lstStyle/>
                    <a:p>
                      <a:pPr algn="r" fontAlgn="b">
                        <a:buNone/>
                      </a:pPr>
                      <a:r>
                        <a:rPr lang="en-US" sz="1400" b="1" u="none" strike="noStrike" dirty="0">
                          <a:solidFill>
                            <a:srgbClr val="000000"/>
                          </a:solidFill>
                          <a:effectLst/>
                        </a:rPr>
                        <a:t> $        999,896 </a:t>
                      </a:r>
                      <a:endParaRPr lang="en-US" sz="1400" b="1" i="0" u="none" strike="noStrike" dirty="0">
                        <a:solidFill>
                          <a:srgbClr val="000000"/>
                        </a:solidFill>
                        <a:effectLst/>
                        <a:latin typeface="Aptos Narrow" panose="020B0004020202020204" pitchFamily="34" charset="0"/>
                      </a:endParaRPr>
                    </a:p>
                  </a:txBody>
                  <a:tcPr marL="7620" marR="7620" marT="7620" marB="0" anchor="b"/>
                </a:tc>
                <a:tc>
                  <a:txBody>
                    <a:bodyPr/>
                    <a:lstStyle/>
                    <a:p>
                      <a:pPr algn="r" fontAlgn="b">
                        <a:buNone/>
                      </a:pPr>
                      <a:r>
                        <a:rPr lang="en-US" sz="1400" b="1" u="none" strike="noStrike" dirty="0">
                          <a:solidFill>
                            <a:srgbClr val="000000"/>
                          </a:solidFill>
                          <a:effectLst/>
                        </a:rPr>
                        <a:t> $        1,000,000 </a:t>
                      </a:r>
                      <a:endParaRPr lang="en-US" sz="1400" b="1" i="0" u="none" strike="noStrike" dirty="0">
                        <a:solidFill>
                          <a:srgbClr val="000000"/>
                        </a:solidFill>
                        <a:effectLst/>
                        <a:latin typeface="Aptos Narrow" panose="020B0004020202020204" pitchFamily="34" charset="0"/>
                      </a:endParaRPr>
                    </a:p>
                  </a:txBody>
                  <a:tcPr marL="7620" marR="7620" marT="7620" marB="0" anchor="b"/>
                </a:tc>
                <a:tc>
                  <a:txBody>
                    <a:bodyPr/>
                    <a:lstStyle/>
                    <a:p>
                      <a:pPr algn="r" fontAlgn="b">
                        <a:buNone/>
                      </a:pPr>
                      <a:r>
                        <a:rPr lang="en-US" sz="1600" b="1" u="none" strike="noStrike" dirty="0">
                          <a:solidFill>
                            <a:srgbClr val="000000"/>
                          </a:solidFill>
                          <a:effectLst/>
                        </a:rPr>
                        <a:t> $  1,999,896 </a:t>
                      </a:r>
                      <a:endParaRPr lang="en-US" sz="1600" b="1" i="0" u="none" strike="noStrike" dirty="0">
                        <a:solidFill>
                          <a:srgbClr val="000000"/>
                        </a:solidFill>
                        <a:effectLst/>
                        <a:latin typeface="Aptos Narrow" panose="020B0004020202020204" pitchFamily="34" charset="0"/>
                      </a:endParaRPr>
                    </a:p>
                  </a:txBody>
                  <a:tcPr marL="7620" marR="7620" marT="7620" marB="0" anchor="b">
                    <a:solidFill>
                      <a:schemeClr val="accent6">
                        <a:lumMod val="60000"/>
                        <a:lumOff val="40000"/>
                      </a:schemeClr>
                    </a:solidFill>
                  </a:tcPr>
                </a:tc>
                <a:extLst>
                  <a:ext uri="{0D108BD9-81ED-4DB2-BD59-A6C34878D82A}">
                    <a16:rowId xmlns:a16="http://schemas.microsoft.com/office/drawing/2014/main" val="682382223"/>
                  </a:ext>
                </a:extLst>
              </a:tr>
            </a:tbl>
          </a:graphicData>
        </a:graphic>
      </p:graphicFrame>
      <p:sp>
        <p:nvSpPr>
          <p:cNvPr id="5" name="TextBox 4">
            <a:extLst>
              <a:ext uri="{FF2B5EF4-FFF2-40B4-BE49-F238E27FC236}">
                <a16:creationId xmlns:a16="http://schemas.microsoft.com/office/drawing/2014/main" id="{48886DDE-BF8C-4D5B-23AC-5CC5678F67A9}"/>
              </a:ext>
            </a:extLst>
          </p:cNvPr>
          <p:cNvSpPr txBox="1"/>
          <p:nvPr/>
        </p:nvSpPr>
        <p:spPr>
          <a:xfrm>
            <a:off x="1828800" y="895350"/>
            <a:ext cx="5486400" cy="1200329"/>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endParaRPr lang="en-US" b="1" dirty="0">
              <a:solidFill>
                <a:schemeClr val="tx1"/>
              </a:solidFill>
            </a:endParaRPr>
          </a:p>
          <a:p>
            <a:pPr algn="ctr"/>
            <a:r>
              <a:rPr lang="en-US" b="1" dirty="0">
                <a:solidFill>
                  <a:schemeClr val="tx1"/>
                </a:solidFill>
              </a:rPr>
              <a:t>Proposed SMART Initiative Budget</a:t>
            </a:r>
          </a:p>
          <a:p>
            <a:pPr algn="ctr"/>
            <a:r>
              <a:rPr lang="en-US" b="1" dirty="0">
                <a:solidFill>
                  <a:schemeClr val="tx1"/>
                </a:solidFill>
              </a:rPr>
              <a:t>2027 – 2029</a:t>
            </a:r>
          </a:p>
          <a:p>
            <a:pPr algn="ctr"/>
            <a:endParaRPr lang="en-US" b="1" dirty="0">
              <a:solidFill>
                <a:schemeClr val="tx1"/>
              </a:solidFill>
            </a:endParaRPr>
          </a:p>
        </p:txBody>
      </p:sp>
    </p:spTree>
    <p:extLst>
      <p:ext uri="{BB962C8B-B14F-4D97-AF65-F5344CB8AC3E}">
        <p14:creationId xmlns:p14="http://schemas.microsoft.com/office/powerpoint/2010/main" val="57807350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A045F5-7D40-95B4-5B22-6642852333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0B58D0-486C-9E57-02F6-D5DBAB8B4EC3}"/>
              </a:ext>
            </a:extLst>
          </p:cNvPr>
          <p:cNvSpPr>
            <a:spLocks noGrp="1"/>
          </p:cNvSpPr>
          <p:nvPr>
            <p:ph type="title"/>
          </p:nvPr>
        </p:nvSpPr>
        <p:spPr/>
        <p:txBody>
          <a:bodyPr/>
          <a:lstStyle/>
          <a:p>
            <a:r>
              <a:rPr lang="en-US" sz="2800" dirty="0"/>
              <a:t>Discussion and Decision Points</a:t>
            </a:r>
          </a:p>
        </p:txBody>
      </p:sp>
      <p:sp>
        <p:nvSpPr>
          <p:cNvPr id="3" name="Content Placeholder 2">
            <a:extLst>
              <a:ext uri="{FF2B5EF4-FFF2-40B4-BE49-F238E27FC236}">
                <a16:creationId xmlns:a16="http://schemas.microsoft.com/office/drawing/2014/main" id="{7BA9F08A-7DE5-6AF1-CCCE-64CA4C883E13}"/>
              </a:ext>
            </a:extLst>
          </p:cNvPr>
          <p:cNvSpPr>
            <a:spLocks noGrp="1"/>
          </p:cNvSpPr>
          <p:nvPr>
            <p:ph idx="1"/>
          </p:nvPr>
        </p:nvSpPr>
        <p:spPr/>
        <p:txBody>
          <a:bodyPr>
            <a:normAutofit/>
          </a:bodyPr>
          <a:lstStyle/>
          <a:p>
            <a:pPr marL="0" lvl="0" indent="0">
              <a:buNone/>
            </a:pPr>
            <a:r>
              <a:rPr lang="en-US" dirty="0"/>
              <a:t>Will the OAC consider a motion for the SMART Initiative contract?</a:t>
            </a:r>
          </a:p>
          <a:p>
            <a:r>
              <a:rPr lang="en-US" dirty="0"/>
              <a:t>Allow Contract to end?</a:t>
            </a:r>
          </a:p>
          <a:p>
            <a:r>
              <a:rPr lang="en-US" dirty="0"/>
              <a:t>Extend the Contract for 2-years?</a:t>
            </a:r>
          </a:p>
          <a:p>
            <a:r>
              <a:rPr lang="en-US" dirty="0"/>
              <a:t>Remove from Community Grants application?</a:t>
            </a:r>
          </a:p>
          <a:p>
            <a:pPr marL="0" lvl="0" indent="0">
              <a:buNone/>
            </a:pPr>
            <a:endParaRPr lang="en-US" dirty="0"/>
          </a:p>
          <a:p>
            <a:pPr marL="0" lvl="0" indent="0">
              <a:buNone/>
            </a:pPr>
            <a:endParaRPr lang="en-US" dirty="0"/>
          </a:p>
        </p:txBody>
      </p:sp>
      <p:sp>
        <p:nvSpPr>
          <p:cNvPr id="4" name="TextBox 3">
            <a:extLst>
              <a:ext uri="{FF2B5EF4-FFF2-40B4-BE49-F238E27FC236}">
                <a16:creationId xmlns:a16="http://schemas.microsoft.com/office/drawing/2014/main" id="{D11A5A7E-224A-F068-5822-5F0B5CF6193B}"/>
              </a:ext>
            </a:extLst>
          </p:cNvPr>
          <p:cNvSpPr txBox="1"/>
          <p:nvPr/>
        </p:nvSpPr>
        <p:spPr>
          <a:xfrm>
            <a:off x="3238500" y="3105150"/>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24449641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3C0BB6-672E-1470-809F-17E5978D8B8C}"/>
              </a:ext>
            </a:extLst>
          </p:cNvPr>
          <p:cNvSpPr>
            <a:spLocks noGrp="1"/>
          </p:cNvSpPr>
          <p:nvPr>
            <p:ph type="ctrTitle"/>
          </p:nvPr>
        </p:nvSpPr>
        <p:spPr/>
        <p:txBody>
          <a:bodyPr/>
          <a:lstStyle/>
          <a:p>
            <a:r>
              <a:rPr lang="en-US" dirty="0"/>
              <a:t>Community Grants Cycle 1</a:t>
            </a:r>
          </a:p>
        </p:txBody>
      </p:sp>
    </p:spTree>
    <p:extLst>
      <p:ext uri="{BB962C8B-B14F-4D97-AF65-F5344CB8AC3E}">
        <p14:creationId xmlns:p14="http://schemas.microsoft.com/office/powerpoint/2010/main" val="227730280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DF186-C494-D513-4553-8C72AB704E8D}"/>
              </a:ext>
            </a:extLst>
          </p:cNvPr>
          <p:cNvSpPr>
            <a:spLocks noGrp="1"/>
          </p:cNvSpPr>
          <p:nvPr>
            <p:ph type="title"/>
          </p:nvPr>
        </p:nvSpPr>
        <p:spPr/>
        <p:txBody>
          <a:bodyPr/>
          <a:lstStyle/>
          <a:p>
            <a:r>
              <a:rPr lang="en-US" dirty="0"/>
              <a:t>Community Grants Cycle 1</a:t>
            </a:r>
          </a:p>
        </p:txBody>
      </p:sp>
      <p:sp>
        <p:nvSpPr>
          <p:cNvPr id="4" name="TextBox 3">
            <a:extLst>
              <a:ext uri="{FF2B5EF4-FFF2-40B4-BE49-F238E27FC236}">
                <a16:creationId xmlns:a16="http://schemas.microsoft.com/office/drawing/2014/main" id="{32B19D7E-4193-5873-AE66-F62A981114C3}"/>
              </a:ext>
            </a:extLst>
          </p:cNvPr>
          <p:cNvSpPr txBox="1"/>
          <p:nvPr/>
        </p:nvSpPr>
        <p:spPr>
          <a:xfrm>
            <a:off x="1714500" y="895350"/>
            <a:ext cx="5715000" cy="4001095"/>
          </a:xfrm>
          <a:prstGeom prst="rect">
            <a:avLst/>
          </a:prstGeom>
          <a:solidFill>
            <a:schemeClr val="tx2">
              <a:lumMod val="40000"/>
              <a:lumOff val="60000"/>
            </a:schemeClr>
          </a:solidFill>
          <a:ln w="38100">
            <a:solidFill>
              <a:schemeClr val="tx2">
                <a:lumMod val="75000"/>
              </a:schemeClr>
            </a:solidFill>
          </a:ln>
          <a:effectLst>
            <a:outerShdw blurRad="50800" dist="38100" dir="2700000" algn="tl" rotWithShape="0">
              <a:prstClr val="black">
                <a:alpha val="40000"/>
              </a:prstClr>
            </a:outerShdw>
          </a:effectLst>
        </p:spPr>
        <p:txBody>
          <a:bodyPr wrap="square" rtlCol="0">
            <a:spAutoFit/>
          </a:bodyPr>
          <a:lstStyle/>
          <a:p>
            <a:r>
              <a:rPr lang="en-US" sz="2000" b="1" dirty="0"/>
              <a:t>Executive Leader: Shawn Smith</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Grantees are invoicing, receiving reimbursements &amp; submitting Outcome Reporting Plans</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The OAC Office is monitoring for fiscal &amp; programmatic compliance</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The OAC Office is compiling data from the Outcome Reporting Plans </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Grantees are submitting Carryover Requests</a:t>
            </a:r>
          </a:p>
          <a:p>
            <a:pPr marL="285750" indent="-285750">
              <a:buFont typeface="Arial" panose="020B0604020202020204" pitchFamily="34" charset="0"/>
              <a:buChar char="•"/>
            </a:pPr>
            <a:endParaRPr lang="en-US" b="1" dirty="0"/>
          </a:p>
        </p:txBody>
      </p:sp>
    </p:spTree>
    <p:extLst>
      <p:ext uri="{BB962C8B-B14F-4D97-AF65-F5344CB8AC3E}">
        <p14:creationId xmlns:p14="http://schemas.microsoft.com/office/powerpoint/2010/main" val="52125743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C12DCE-BD0C-BD5B-B83F-9F70571B9C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6391CE-C623-399D-6D20-74143CEC4012}"/>
              </a:ext>
            </a:extLst>
          </p:cNvPr>
          <p:cNvSpPr>
            <a:spLocks noGrp="1"/>
          </p:cNvSpPr>
          <p:nvPr>
            <p:ph type="title"/>
          </p:nvPr>
        </p:nvSpPr>
        <p:spPr/>
        <p:txBody>
          <a:bodyPr/>
          <a:lstStyle/>
          <a:p>
            <a:r>
              <a:rPr lang="en-US" dirty="0"/>
              <a:t>Community Grants Cycle 1</a:t>
            </a:r>
          </a:p>
        </p:txBody>
      </p:sp>
      <p:sp>
        <p:nvSpPr>
          <p:cNvPr id="4" name="TextBox 3">
            <a:extLst>
              <a:ext uri="{FF2B5EF4-FFF2-40B4-BE49-F238E27FC236}">
                <a16:creationId xmlns:a16="http://schemas.microsoft.com/office/drawing/2014/main" id="{35657A98-6A5A-005E-01C0-4CE78F440402}"/>
              </a:ext>
            </a:extLst>
          </p:cNvPr>
          <p:cNvSpPr txBox="1"/>
          <p:nvPr/>
        </p:nvSpPr>
        <p:spPr>
          <a:xfrm>
            <a:off x="1524000" y="1352550"/>
            <a:ext cx="6629400" cy="2726900"/>
          </a:xfrm>
          <a:prstGeom prst="rect">
            <a:avLst/>
          </a:prstGeom>
          <a:solidFill>
            <a:schemeClr val="bg2">
              <a:lumMod val="40000"/>
              <a:lumOff val="60000"/>
            </a:schemeClr>
          </a:solidFill>
          <a:ln>
            <a:noFill/>
          </a:ln>
          <a:effectLst>
            <a:glow rad="139700">
              <a:schemeClr val="accent4">
                <a:satMod val="175000"/>
                <a:alpha val="40000"/>
              </a:schemeClr>
            </a:glow>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endParaRPr kumimoji="0" lang="en-US" sz="3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r>
              <a:rPr lang="en-US" sz="3200" b="1" dirty="0">
                <a:solidFill>
                  <a:prstClr val="black"/>
                </a:solidFill>
                <a:latin typeface="Open Sans" panose="020B0606030504020204" pitchFamily="34" charset="0"/>
                <a:ea typeface="Open Sans" panose="020B0606030504020204" pitchFamily="34" charset="0"/>
                <a:cs typeface="Open Sans" panose="020B0606030504020204" pitchFamily="34" charset="0"/>
              </a:rPr>
              <a:t>113</a:t>
            </a:r>
            <a:r>
              <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executed Community Grants </a:t>
            </a: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$222.8 million</a:t>
            </a: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funding over 3 years </a:t>
            </a: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56497216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3805B-2BF3-28BA-6E44-F7D807BA92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3776E48-0AA0-6EE1-0279-B4D142E2255D}"/>
              </a:ext>
            </a:extLst>
          </p:cNvPr>
          <p:cNvSpPr>
            <a:spLocks noGrp="1"/>
          </p:cNvSpPr>
          <p:nvPr>
            <p:ph type="title"/>
          </p:nvPr>
        </p:nvSpPr>
        <p:spPr/>
        <p:txBody>
          <a:bodyPr/>
          <a:lstStyle/>
          <a:p>
            <a:r>
              <a:rPr lang="en-US" sz="2800" dirty="0"/>
              <a:t>FY26 Carryover Requests- Overview </a:t>
            </a:r>
            <a:endParaRPr lang="en-US" sz="2000" dirty="0"/>
          </a:p>
        </p:txBody>
      </p:sp>
      <p:sp>
        <p:nvSpPr>
          <p:cNvPr id="3" name="Content Placeholder 2">
            <a:extLst>
              <a:ext uri="{FF2B5EF4-FFF2-40B4-BE49-F238E27FC236}">
                <a16:creationId xmlns:a16="http://schemas.microsoft.com/office/drawing/2014/main" id="{B1C77BD2-F925-D9AC-3646-855D2FED78FE}"/>
              </a:ext>
            </a:extLst>
          </p:cNvPr>
          <p:cNvSpPr>
            <a:spLocks noGrp="1"/>
          </p:cNvSpPr>
          <p:nvPr>
            <p:ph idx="1"/>
          </p:nvPr>
        </p:nvSpPr>
        <p:spPr>
          <a:xfrm>
            <a:off x="152400" y="838198"/>
            <a:ext cx="8839200" cy="4171950"/>
          </a:xfrm>
        </p:spPr>
        <p:txBody>
          <a:bodyPr>
            <a:normAutofit/>
          </a:bodyPr>
          <a:lstStyle/>
          <a:p>
            <a:pPr marL="0" indent="0">
              <a:buNone/>
            </a:pPr>
            <a:r>
              <a:rPr lang="en-US" sz="1400" dirty="0"/>
              <a:t>At the June 3 OAC meeting, the Council approved FY26 carryover requests for a total of </a:t>
            </a:r>
            <a:r>
              <a:rPr lang="en-US" sz="1400" b="1" dirty="0"/>
              <a:t>four (4)</a:t>
            </a:r>
            <a:r>
              <a:rPr lang="en-US" sz="1400" dirty="0"/>
              <a:t> Cycle 1 Grantees. The Council deferred action for </a:t>
            </a:r>
            <a:r>
              <a:rPr lang="en-US" sz="1400" b="1" dirty="0"/>
              <a:t>one (1)</a:t>
            </a:r>
            <a:r>
              <a:rPr lang="en-US" sz="1400" dirty="0"/>
              <a:t> carryover request (TAADAS, Pathways Scholarship). </a:t>
            </a:r>
            <a:endParaRPr lang="en-US" sz="1400" b="1" dirty="0"/>
          </a:p>
          <a:p>
            <a:pPr marL="0" indent="0">
              <a:buNone/>
            </a:pPr>
            <a:endParaRPr lang="en-US" sz="1400" dirty="0"/>
          </a:p>
          <a:p>
            <a:pPr marL="0" indent="0">
              <a:buNone/>
            </a:pPr>
            <a:r>
              <a:rPr lang="en-US" sz="1400" dirty="0"/>
              <a:t>Since June, the OAC Office has received </a:t>
            </a:r>
            <a:r>
              <a:rPr lang="en-US" sz="1400" b="1" dirty="0"/>
              <a:t>forty-eight (48) </a:t>
            </a:r>
            <a:r>
              <a:rPr lang="en-US" sz="1400" dirty="0"/>
              <a:t>additional carryover requests from Cycle 1 Grantees, seeking to carryover unspent Community Grant funds from FY26 to FY27. </a:t>
            </a:r>
          </a:p>
          <a:p>
            <a:pPr marL="0" indent="0">
              <a:buNone/>
            </a:pPr>
            <a:endParaRPr lang="en-US" sz="1400" dirty="0"/>
          </a:p>
          <a:p>
            <a:pPr marL="0" indent="0">
              <a:buNone/>
            </a:pPr>
            <a:r>
              <a:rPr lang="en-US" sz="1400" dirty="0"/>
              <a:t>As a condition of the carryover request process, Grantees were instructed </a:t>
            </a:r>
            <a:r>
              <a:rPr lang="en-US" sz="1400" b="1" dirty="0"/>
              <a:t>to request only the amount they could fully expend in the next budget year</a:t>
            </a:r>
            <a:r>
              <a:rPr lang="en-US" sz="1400" dirty="0"/>
              <a:t>. </a:t>
            </a:r>
          </a:p>
          <a:p>
            <a:pPr marL="0" indent="0">
              <a:buNone/>
            </a:pPr>
            <a:endParaRPr lang="en-US" sz="1400" dirty="0"/>
          </a:p>
          <a:p>
            <a:pPr marL="0" indent="0">
              <a:buNone/>
            </a:pPr>
            <a:r>
              <a:rPr lang="en-US" sz="1400" dirty="0"/>
              <a:t>The carryover requests are grouped into </a:t>
            </a:r>
            <a:r>
              <a:rPr lang="en-US" sz="1400" b="1" dirty="0"/>
              <a:t>three (3) risk </a:t>
            </a:r>
            <a:r>
              <a:rPr lang="en-US" sz="1400" dirty="0"/>
              <a:t>categories, </a:t>
            </a:r>
            <a:r>
              <a:rPr lang="en-US" sz="1400" b="1" dirty="0"/>
              <a:t>based on the criteria outlined in the Community Grant Carryover Request Decision Matrix: low, moderate and high</a:t>
            </a:r>
            <a:r>
              <a:rPr lang="en-US" sz="1400" dirty="0"/>
              <a:t>. </a:t>
            </a:r>
          </a:p>
          <a:p>
            <a:r>
              <a:rPr lang="en-US" sz="1400" dirty="0"/>
              <a:t>Risk levels are based entirely on the percentage of the requested carryover amount from the Grantee’s FY26 budget. </a:t>
            </a:r>
          </a:p>
          <a:p>
            <a:r>
              <a:rPr lang="en-US" sz="1400" dirty="0"/>
              <a:t>All carryover requests are from Community Grantees in good standing as determined by the review factors in the Community Grant Carryover Request Decision Matrix. </a:t>
            </a:r>
          </a:p>
          <a:p>
            <a:endParaRPr lang="en-US" sz="1400" dirty="0"/>
          </a:p>
          <a:p>
            <a:pPr marL="0" indent="0">
              <a:buNone/>
            </a:pPr>
            <a:endParaRPr lang="en-US" dirty="0"/>
          </a:p>
          <a:p>
            <a:pPr marL="0" indent="0">
              <a:buNone/>
            </a:pPr>
            <a:endParaRPr lang="en-US" sz="2100" dirty="0"/>
          </a:p>
          <a:p>
            <a:pPr marL="0" lvl="0" indent="0">
              <a:buNone/>
            </a:pPr>
            <a:endParaRPr lang="en-US" sz="2300" dirty="0"/>
          </a:p>
          <a:p>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292277221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A13528-BCA6-425E-9FC9-351520E4E8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F3BF1D-7186-47C1-DBC5-B374ADBF0888}"/>
              </a:ext>
            </a:extLst>
          </p:cNvPr>
          <p:cNvSpPr>
            <a:spLocks noGrp="1"/>
          </p:cNvSpPr>
          <p:nvPr>
            <p:ph type="title"/>
          </p:nvPr>
        </p:nvSpPr>
        <p:spPr/>
        <p:txBody>
          <a:bodyPr/>
          <a:lstStyle/>
          <a:p>
            <a:r>
              <a:rPr lang="en-US" sz="2000" dirty="0"/>
              <a:t>FY26 Carryover Requests- TAADAS (Pathways Scholarship Program)</a:t>
            </a:r>
          </a:p>
        </p:txBody>
      </p:sp>
      <p:sp>
        <p:nvSpPr>
          <p:cNvPr id="3" name="Content Placeholder 2">
            <a:extLst>
              <a:ext uri="{FF2B5EF4-FFF2-40B4-BE49-F238E27FC236}">
                <a16:creationId xmlns:a16="http://schemas.microsoft.com/office/drawing/2014/main" id="{B1CE8F4D-279E-6B50-4FC5-AF836ED35A44}"/>
              </a:ext>
            </a:extLst>
          </p:cNvPr>
          <p:cNvSpPr>
            <a:spLocks noGrp="1"/>
          </p:cNvSpPr>
          <p:nvPr>
            <p:ph idx="1"/>
          </p:nvPr>
        </p:nvSpPr>
        <p:spPr>
          <a:xfrm>
            <a:off x="152400" y="838198"/>
            <a:ext cx="8839200" cy="4171950"/>
          </a:xfrm>
        </p:spPr>
        <p:txBody>
          <a:bodyPr>
            <a:normAutofit fontScale="70000" lnSpcReduction="20000"/>
          </a:bodyPr>
          <a:lstStyle/>
          <a:p>
            <a:pPr marL="0" indent="0">
              <a:buNone/>
            </a:pPr>
            <a:r>
              <a:rPr lang="en-US" sz="1800" dirty="0"/>
              <a:t>At the OAC’s June 3 meeting, the Council deferred action on TAADAS’s FY26 carryover request, pending responses to additional questions. At that time, TAADAS’s request was to carryover approximately $373k of its $500k FY26 Pathways Scholarship grant budget. </a:t>
            </a:r>
          </a:p>
          <a:p>
            <a:pPr marL="0" indent="0">
              <a:buNone/>
            </a:pPr>
            <a:endParaRPr lang="en-US" sz="1800" dirty="0"/>
          </a:p>
          <a:p>
            <a:pPr marL="0" indent="0">
              <a:buNone/>
            </a:pPr>
            <a:r>
              <a:rPr lang="en-US" sz="1800" dirty="0"/>
              <a:t>Since TAADAS’s original carryover request submission, the scholarship portal was reopened and TAADAS received 82 completed scholarship applications and additional scholarship were awarded. </a:t>
            </a:r>
            <a:r>
              <a:rPr lang="en-US" sz="1800" b="1" dirty="0"/>
              <a:t>As a result, TAADAS has reduced its FY26 carryover request to $37,342.13. </a:t>
            </a:r>
          </a:p>
          <a:p>
            <a:pPr marL="0" indent="0">
              <a:buNone/>
            </a:pPr>
            <a:endParaRPr lang="en-US" sz="1800" b="1" dirty="0"/>
          </a:p>
          <a:p>
            <a:pPr marL="0" indent="0">
              <a:buNone/>
            </a:pPr>
            <a:r>
              <a:rPr lang="en-US" sz="1800" dirty="0"/>
              <a:t>Responses to the Council’s additional questions are provided as follows:</a:t>
            </a:r>
          </a:p>
          <a:p>
            <a:pPr lvl="1"/>
            <a:r>
              <a:rPr lang="en-US" sz="1800" dirty="0"/>
              <a:t>How many students will be affected by the requested carryover amount? </a:t>
            </a:r>
            <a:r>
              <a:rPr lang="en-US" sz="1800" b="1" dirty="0">
                <a:solidFill>
                  <a:srgbClr val="0070C0"/>
                </a:solidFill>
              </a:rPr>
              <a:t>TAADAS estimates an average expenditure of $10,000 per applicant, per academic year. Therefore, this carryover would allow TAADAS to fund approximately three (3) new applicants using funds remaining from the previous fiscal year. </a:t>
            </a:r>
          </a:p>
          <a:p>
            <a:pPr lvl="1"/>
            <a:endParaRPr lang="en-US" sz="1800" dirty="0">
              <a:solidFill>
                <a:srgbClr val="0070C0"/>
              </a:solidFill>
            </a:endParaRPr>
          </a:p>
          <a:p>
            <a:pPr lvl="1"/>
            <a:r>
              <a:rPr lang="en-US" sz="1800" dirty="0"/>
              <a:t>Will rejecting the carryover request affect students already enrolled? </a:t>
            </a:r>
            <a:r>
              <a:rPr lang="en-US" sz="1800" b="1" dirty="0">
                <a:solidFill>
                  <a:srgbClr val="0070C0"/>
                </a:solidFill>
              </a:rPr>
              <a:t>No</a:t>
            </a:r>
            <a:r>
              <a:rPr lang="en-US" sz="1800" b="1" dirty="0">
                <a:solidFill>
                  <a:schemeClr val="tx2"/>
                </a:solidFill>
              </a:rPr>
              <a:t> </a:t>
            </a:r>
          </a:p>
          <a:p>
            <a:pPr lvl="1"/>
            <a:endParaRPr lang="en-US" sz="1800" dirty="0"/>
          </a:p>
          <a:p>
            <a:pPr lvl="1"/>
            <a:r>
              <a:rPr lang="en-US" sz="1800" dirty="0"/>
              <a:t>How many students are currently enrolled in the program? </a:t>
            </a:r>
            <a:r>
              <a:rPr lang="en-US" sz="1800" b="1" dirty="0">
                <a:solidFill>
                  <a:srgbClr val="0070C0"/>
                </a:solidFill>
              </a:rPr>
              <a:t>For FY26, TAADAS funded a total of thirty-five (35) applicants</a:t>
            </a:r>
          </a:p>
          <a:p>
            <a:pPr lvl="1"/>
            <a:endParaRPr lang="en-US" sz="1800" dirty="0">
              <a:solidFill>
                <a:srgbClr val="0070C0"/>
              </a:solidFill>
            </a:endParaRPr>
          </a:p>
          <a:p>
            <a:pPr lvl="1"/>
            <a:r>
              <a:rPr lang="en-US" sz="1800" dirty="0"/>
              <a:t>How many students are anticipated to be enrolled in FY27? </a:t>
            </a:r>
            <a:r>
              <a:rPr lang="en-US" sz="1800" b="1" dirty="0">
                <a:solidFill>
                  <a:srgbClr val="0070C0"/>
                </a:solidFill>
              </a:rPr>
              <a:t>For FY27, TAADAS has accepted fifteen (15) new applicants, and had one (1) graduate, bringing our total number of enrollees to forty-nine (49).</a:t>
            </a:r>
          </a:p>
          <a:p>
            <a:pPr lvl="1"/>
            <a:endParaRPr lang="en-US" sz="1700" dirty="0"/>
          </a:p>
          <a:p>
            <a:pPr marL="0" lvl="0" indent="0">
              <a:buNone/>
            </a:pPr>
            <a:endParaRPr lang="en-US" sz="2300" dirty="0"/>
          </a:p>
          <a:p>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84773320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5502F5-9B3E-B62A-54E8-CEE167C718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D92A22-1724-5C71-3AD3-BE5A6ACBDB9F}"/>
              </a:ext>
            </a:extLst>
          </p:cNvPr>
          <p:cNvSpPr>
            <a:spLocks noGrp="1"/>
          </p:cNvSpPr>
          <p:nvPr>
            <p:ph type="title"/>
          </p:nvPr>
        </p:nvSpPr>
        <p:spPr/>
        <p:txBody>
          <a:bodyPr/>
          <a:lstStyle/>
          <a:p>
            <a:r>
              <a:rPr lang="en-US" sz="2400" dirty="0"/>
              <a:t>Discussion and Decision Points</a:t>
            </a:r>
          </a:p>
        </p:txBody>
      </p:sp>
      <p:sp>
        <p:nvSpPr>
          <p:cNvPr id="3" name="Content Placeholder 2">
            <a:extLst>
              <a:ext uri="{FF2B5EF4-FFF2-40B4-BE49-F238E27FC236}">
                <a16:creationId xmlns:a16="http://schemas.microsoft.com/office/drawing/2014/main" id="{274BCD28-7659-4C80-8696-5AF6981B93CF}"/>
              </a:ext>
            </a:extLst>
          </p:cNvPr>
          <p:cNvSpPr>
            <a:spLocks noGrp="1"/>
          </p:cNvSpPr>
          <p:nvPr>
            <p:ph idx="1"/>
          </p:nvPr>
        </p:nvSpPr>
        <p:spPr/>
        <p:txBody>
          <a:bodyPr>
            <a:normAutofit/>
          </a:bodyPr>
          <a:lstStyle/>
          <a:p>
            <a:pPr marL="0" indent="0">
              <a:buNone/>
            </a:pPr>
            <a:r>
              <a:rPr lang="en-US" dirty="0"/>
              <a:t>Will the OAC consider a motion authorizing the OAC Executive Director to approve the FY26 carryover request in the amount of </a:t>
            </a:r>
            <a:r>
              <a:rPr lang="en-US" b="1" dirty="0">
                <a:solidFill>
                  <a:schemeClr val="tx2">
                    <a:lumMod val="60000"/>
                    <a:lumOff val="40000"/>
                  </a:schemeClr>
                </a:solidFill>
              </a:rPr>
              <a:t>$37,342.13 </a:t>
            </a:r>
            <a:r>
              <a:rPr lang="en-US" dirty="0"/>
              <a:t>for </a:t>
            </a:r>
            <a:r>
              <a:rPr lang="en-US" b="1" dirty="0"/>
              <a:t>TAADAS’s Pathways Scholarship grant</a:t>
            </a:r>
            <a:r>
              <a:rPr lang="en-US" dirty="0"/>
              <a:t>?</a:t>
            </a:r>
          </a:p>
          <a:p>
            <a:pPr marL="0" indent="0">
              <a:buNone/>
            </a:pPr>
            <a:endParaRPr lang="en-US" dirty="0"/>
          </a:p>
          <a:p>
            <a:pPr marL="0" lvl="0" indent="0">
              <a:buNone/>
            </a:pPr>
            <a:endParaRPr lang="en-US" dirty="0"/>
          </a:p>
          <a:p>
            <a:pPr marL="0" lvl="0" indent="0">
              <a:buNone/>
            </a:pPr>
            <a:endParaRPr lang="en-US" dirty="0"/>
          </a:p>
          <a:p>
            <a:pPr marL="0" lvl="0" indent="0">
              <a:buNone/>
            </a:pPr>
            <a:endParaRPr lang="en-US" dirty="0"/>
          </a:p>
        </p:txBody>
      </p:sp>
      <p:sp>
        <p:nvSpPr>
          <p:cNvPr id="4" name="TextBox 3">
            <a:extLst>
              <a:ext uri="{FF2B5EF4-FFF2-40B4-BE49-F238E27FC236}">
                <a16:creationId xmlns:a16="http://schemas.microsoft.com/office/drawing/2014/main" id="{862543F3-3190-6263-EF36-6B631862AA52}"/>
              </a:ext>
            </a:extLst>
          </p:cNvPr>
          <p:cNvSpPr txBox="1"/>
          <p:nvPr/>
        </p:nvSpPr>
        <p:spPr>
          <a:xfrm>
            <a:off x="2895600" y="3181350"/>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116161419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410ACC-B9F0-A279-B51A-9E20AD7C9BFF}"/>
              </a:ext>
            </a:extLst>
          </p:cNvPr>
          <p:cNvSpPr>
            <a:spLocks noGrp="1"/>
          </p:cNvSpPr>
          <p:nvPr>
            <p:ph type="title"/>
          </p:nvPr>
        </p:nvSpPr>
        <p:spPr/>
        <p:txBody>
          <a:bodyPr/>
          <a:lstStyle/>
          <a:p>
            <a:r>
              <a:rPr lang="en-US" sz="2400" dirty="0"/>
              <a:t>Community Grant Carryover Request Decision Matrix</a:t>
            </a:r>
          </a:p>
        </p:txBody>
      </p:sp>
      <p:graphicFrame>
        <p:nvGraphicFramePr>
          <p:cNvPr id="4" name="Content Placeholder 3">
            <a:extLst>
              <a:ext uri="{FF2B5EF4-FFF2-40B4-BE49-F238E27FC236}">
                <a16:creationId xmlns:a16="http://schemas.microsoft.com/office/drawing/2014/main" id="{50C04842-46EF-1551-CACF-5AA04061EF9E}"/>
              </a:ext>
            </a:extLst>
          </p:cNvPr>
          <p:cNvGraphicFramePr>
            <a:graphicFrameLocks noGrp="1"/>
          </p:cNvGraphicFramePr>
          <p:nvPr>
            <p:ph idx="1"/>
          </p:nvPr>
        </p:nvGraphicFramePr>
        <p:xfrm>
          <a:off x="1524000" y="819150"/>
          <a:ext cx="6324600" cy="4337667"/>
        </p:xfrm>
        <a:graphic>
          <a:graphicData uri="http://schemas.openxmlformats.org/drawingml/2006/table">
            <a:tbl>
              <a:tblPr firstRow="1" firstCol="1" bandRow="1"/>
              <a:tblGrid>
                <a:gridCol w="1965325">
                  <a:extLst>
                    <a:ext uri="{9D8B030D-6E8A-4147-A177-3AD203B41FA5}">
                      <a16:colId xmlns:a16="http://schemas.microsoft.com/office/drawing/2014/main" val="1178225240"/>
                    </a:ext>
                  </a:extLst>
                </a:gridCol>
                <a:gridCol w="1454219">
                  <a:extLst>
                    <a:ext uri="{9D8B030D-6E8A-4147-A177-3AD203B41FA5}">
                      <a16:colId xmlns:a16="http://schemas.microsoft.com/office/drawing/2014/main" val="1835541353"/>
                    </a:ext>
                  </a:extLst>
                </a:gridCol>
                <a:gridCol w="1477880">
                  <a:extLst>
                    <a:ext uri="{9D8B030D-6E8A-4147-A177-3AD203B41FA5}">
                      <a16:colId xmlns:a16="http://schemas.microsoft.com/office/drawing/2014/main" val="416678535"/>
                    </a:ext>
                  </a:extLst>
                </a:gridCol>
                <a:gridCol w="1427176">
                  <a:extLst>
                    <a:ext uri="{9D8B030D-6E8A-4147-A177-3AD203B41FA5}">
                      <a16:colId xmlns:a16="http://schemas.microsoft.com/office/drawing/2014/main" val="368109384"/>
                    </a:ext>
                  </a:extLst>
                </a:gridCol>
              </a:tblGrid>
              <a:tr h="165334">
                <a:tc>
                  <a:txBody>
                    <a:bodyPr/>
                    <a:lstStyle/>
                    <a:p>
                      <a:pPr marL="0" marR="0">
                        <a:lnSpc>
                          <a:spcPct val="115000"/>
                        </a:lnSpc>
                        <a:spcAft>
                          <a:spcPts val="800"/>
                        </a:spcAft>
                        <a:buNone/>
                      </a:pPr>
                      <a:r>
                        <a:rPr lang="en-US" sz="10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Review Factor</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marL="0" marR="0">
                        <a:lnSpc>
                          <a:spcPct val="115000"/>
                        </a:lnSpc>
                        <a:spcAft>
                          <a:spcPts val="800"/>
                        </a:spcAft>
                        <a:buNone/>
                      </a:pPr>
                      <a:r>
                        <a:rPr lang="en-US" sz="10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Low Risk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marL="0" marR="0">
                        <a:lnSpc>
                          <a:spcPct val="115000"/>
                        </a:lnSpc>
                        <a:spcAft>
                          <a:spcPts val="800"/>
                        </a:spcAft>
                        <a:buNone/>
                      </a:pPr>
                      <a:r>
                        <a:rPr lang="en-US" sz="10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Moderate Risk</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marL="0" marR="0">
                        <a:lnSpc>
                          <a:spcPct val="115000"/>
                        </a:lnSpc>
                        <a:spcAft>
                          <a:spcPts val="800"/>
                        </a:spcAft>
                        <a:buNone/>
                      </a:pPr>
                      <a:r>
                        <a:rPr lang="en-US" sz="10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High Risk</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extLst>
                  <a:ext uri="{0D108BD9-81ED-4DB2-BD59-A6C34878D82A}">
                    <a16:rowId xmlns:a16="http://schemas.microsoft.com/office/drawing/2014/main" val="3474940953"/>
                  </a:ext>
                </a:extLst>
              </a:tr>
              <a:tr h="750073">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Amount of Carryover</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dirty="0">
                          <a:effectLst/>
                          <a:latin typeface="Aptos" panose="020B0004020202020204" pitchFamily="34" charset="0"/>
                          <a:ea typeface="Aptos" panose="020B0004020202020204" pitchFamily="34" charset="0"/>
                          <a:cs typeface="Times New Roman" panose="02020603050405020304" pitchFamily="18" charset="0"/>
                        </a:rPr>
                        <a:t>10-15% of the fiscal year grant budget from which the funds are being carried over</a:t>
                      </a:r>
                      <a:endParaRPr lang="en-US" sz="1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15-25% of the fiscal year grant budget from which the funds are being carried over</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More than 25-30% of the fiscal year grant budget from which the funds are being carried over</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54676894"/>
                  </a:ext>
                </a:extLst>
              </a:tr>
              <a:tr h="1150614">
                <a:tc>
                  <a:txBody>
                    <a:bodyPr/>
                    <a:lstStyle/>
                    <a:p>
                      <a:pPr marL="0" marR="0">
                        <a:lnSpc>
                          <a:spcPct val="115000"/>
                        </a:lnSpc>
                        <a:spcAft>
                          <a:spcPts val="800"/>
                        </a:spcAft>
                        <a:buNone/>
                      </a:pPr>
                      <a:r>
                        <a:rPr lang="en-US" sz="900" b="1" kern="100" dirty="0">
                          <a:effectLst/>
                          <a:latin typeface="Aptos" panose="020B0004020202020204" pitchFamily="34" charset="0"/>
                          <a:ea typeface="Aptos" panose="020B0004020202020204" pitchFamily="34" charset="0"/>
                          <a:cs typeface="Times New Roman" panose="02020603050405020304" pitchFamily="18" charset="0"/>
                        </a:rPr>
                        <a:t>Programmatic Justification </a:t>
                      </a:r>
                      <a:endParaRPr lang="en-US" sz="1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dirty="0">
                          <a:effectLst/>
                          <a:latin typeface="Aptos" panose="020B0004020202020204" pitchFamily="34" charset="0"/>
                          <a:ea typeface="Aptos" panose="020B0004020202020204" pitchFamily="34" charset="0"/>
                          <a:cs typeface="Times New Roman" panose="02020603050405020304" pitchFamily="18" charset="0"/>
                        </a:rPr>
                        <a:t>Circumstances outside of Grantee control (e.g., staff vacancy, vendor delays, grant contract execution delays, capital project delays)</a:t>
                      </a:r>
                      <a:endParaRPr lang="en-US" sz="1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Mixed factors (some operational delays)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Lack of implementation, poor planning, inactivity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22880314"/>
                  </a:ext>
                </a:extLst>
              </a:tr>
              <a:tr h="461790">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Community Grant Project Progress</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Grant Project substantially underway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Some activities underway but behind schedule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Grant project not yet initiated or minimal progress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67342508"/>
                  </a:ext>
                </a:extLst>
              </a:tr>
              <a:tr h="716446">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Compliance with Community Grant Requirements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All reports submitted on time; fiscal and/or program monitoring good standing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Minor reporting delays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Repeated reporting issues or compliance concerns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40916528"/>
                  </a:ext>
                </a:extLst>
              </a:tr>
              <a:tr h="774816">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Invoicing History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Grantee consistently submits invoices at least once per quarter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Grantee does not consistently submit invoices at least one per quarter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Grantee has missed more than two consecutive quarters without submitting invoices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79172838"/>
                  </a:ext>
                </a:extLst>
              </a:tr>
              <a:tr h="234810">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Prior Carryover History</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No prior carryover requests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One prior carryover request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dirty="0">
                          <a:effectLst/>
                          <a:latin typeface="Aptos" panose="020B0004020202020204" pitchFamily="34" charset="0"/>
                          <a:ea typeface="Aptos" panose="020B0004020202020204" pitchFamily="34" charset="0"/>
                          <a:cs typeface="Times New Roman" panose="02020603050405020304" pitchFamily="18" charset="0"/>
                        </a:rPr>
                        <a:t>Multiple carryover requests </a:t>
                      </a:r>
                      <a:endParaRPr lang="en-US" sz="1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40397055"/>
                  </a:ext>
                </a:extLst>
              </a:tr>
            </a:tbl>
          </a:graphicData>
        </a:graphic>
      </p:graphicFrame>
    </p:spTree>
    <p:extLst>
      <p:ext uri="{BB962C8B-B14F-4D97-AF65-F5344CB8AC3E}">
        <p14:creationId xmlns:p14="http://schemas.microsoft.com/office/powerpoint/2010/main" val="79887419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E7D51B-0A61-AFAE-0E78-31C1774EEE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4477E7-5B66-B20A-3512-2173F0C89D40}"/>
              </a:ext>
            </a:extLst>
          </p:cNvPr>
          <p:cNvSpPr>
            <a:spLocks noGrp="1"/>
          </p:cNvSpPr>
          <p:nvPr>
            <p:ph type="title"/>
          </p:nvPr>
        </p:nvSpPr>
        <p:spPr/>
        <p:txBody>
          <a:bodyPr/>
          <a:lstStyle/>
          <a:p>
            <a:r>
              <a:rPr lang="en-US" sz="2800" dirty="0"/>
              <a:t>FY26 Carryover Requests- Low Risk</a:t>
            </a:r>
            <a:endParaRPr lang="en-US" sz="2000" dirty="0"/>
          </a:p>
        </p:txBody>
      </p:sp>
      <p:sp>
        <p:nvSpPr>
          <p:cNvPr id="3" name="Content Placeholder 2">
            <a:extLst>
              <a:ext uri="{FF2B5EF4-FFF2-40B4-BE49-F238E27FC236}">
                <a16:creationId xmlns:a16="http://schemas.microsoft.com/office/drawing/2014/main" id="{F3B19849-DD4D-129B-B39E-5A6FE8517AC3}"/>
              </a:ext>
            </a:extLst>
          </p:cNvPr>
          <p:cNvSpPr>
            <a:spLocks noGrp="1"/>
          </p:cNvSpPr>
          <p:nvPr>
            <p:ph idx="1"/>
          </p:nvPr>
        </p:nvSpPr>
        <p:spPr>
          <a:xfrm>
            <a:off x="152400" y="838198"/>
            <a:ext cx="8839200" cy="4171950"/>
          </a:xfrm>
        </p:spPr>
        <p:txBody>
          <a:bodyPr>
            <a:normAutofit/>
          </a:bodyPr>
          <a:lstStyle/>
          <a:p>
            <a:pPr marL="0" indent="0">
              <a:buNone/>
            </a:pPr>
            <a:r>
              <a:rPr lang="en-US" sz="1800" b="1" dirty="0"/>
              <a:t>Low Risk (25): </a:t>
            </a:r>
            <a:r>
              <a:rPr lang="en-US" sz="1600" dirty="0"/>
              <a:t>Refers to a Grantee in good standing, where the carryover request </a:t>
            </a:r>
            <a:r>
              <a:rPr lang="en-US" sz="1600" b="1" dirty="0"/>
              <a:t>represents less than 15% </a:t>
            </a:r>
            <a:r>
              <a:rPr lang="en-US" sz="1600" dirty="0"/>
              <a:t>of the Grantee’s FY26 budget </a:t>
            </a:r>
            <a:r>
              <a:rPr lang="en-US" sz="1600" kern="100" dirty="0">
                <a:ea typeface="Aptos" panose="020B0004020202020204" pitchFamily="34" charset="0"/>
                <a:cs typeface="Times New Roman" panose="02020603050405020304" pitchFamily="18" charset="0"/>
              </a:rPr>
              <a:t>from which the funds are being carried over</a:t>
            </a:r>
            <a:r>
              <a:rPr lang="en-US" sz="2000" kern="100" dirty="0">
                <a:ea typeface="Aptos" panose="020B0004020202020204" pitchFamily="34" charset="0"/>
                <a:cs typeface="Times New Roman" panose="02020603050405020304" pitchFamily="18" charset="0"/>
              </a:rPr>
              <a:t>. </a:t>
            </a:r>
            <a:endParaRPr lang="en-US" sz="2000" dirty="0"/>
          </a:p>
          <a:p>
            <a:pPr marL="0" indent="0">
              <a:buNone/>
            </a:pPr>
            <a:endParaRPr lang="en-US" sz="2100" dirty="0"/>
          </a:p>
          <a:p>
            <a:pPr marL="0" lvl="0" indent="0">
              <a:buNone/>
            </a:pPr>
            <a:endParaRPr lang="en-US" sz="2300" dirty="0"/>
          </a:p>
          <a:p>
            <a:endParaRPr lang="en-US" dirty="0"/>
          </a:p>
          <a:p>
            <a:pPr marL="0" indent="0">
              <a:buNone/>
            </a:pPr>
            <a:endParaRPr lang="en-US" dirty="0"/>
          </a:p>
          <a:p>
            <a:pPr marL="0" indent="0">
              <a:buNone/>
            </a:pPr>
            <a:endParaRPr lang="en-US" dirty="0"/>
          </a:p>
        </p:txBody>
      </p:sp>
      <p:graphicFrame>
        <p:nvGraphicFramePr>
          <p:cNvPr id="5" name="Table 4">
            <a:extLst>
              <a:ext uri="{FF2B5EF4-FFF2-40B4-BE49-F238E27FC236}">
                <a16:creationId xmlns:a16="http://schemas.microsoft.com/office/drawing/2014/main" id="{D7A28A7B-0C3A-D8F4-6949-89353FB14BA8}"/>
              </a:ext>
            </a:extLst>
          </p:cNvPr>
          <p:cNvGraphicFramePr>
            <a:graphicFrameLocks noGrp="1"/>
          </p:cNvGraphicFramePr>
          <p:nvPr>
            <p:extLst>
              <p:ext uri="{D42A27DB-BD31-4B8C-83A1-F6EECF244321}">
                <p14:modId xmlns:p14="http://schemas.microsoft.com/office/powerpoint/2010/main" val="2426479840"/>
              </p:ext>
            </p:extLst>
          </p:nvPr>
        </p:nvGraphicFramePr>
        <p:xfrm>
          <a:off x="304801" y="1809750"/>
          <a:ext cx="8000999" cy="3124209"/>
        </p:xfrm>
        <a:graphic>
          <a:graphicData uri="http://schemas.openxmlformats.org/drawingml/2006/table">
            <a:tbl>
              <a:tblPr/>
              <a:tblGrid>
                <a:gridCol w="2720339">
                  <a:extLst>
                    <a:ext uri="{9D8B030D-6E8A-4147-A177-3AD203B41FA5}">
                      <a16:colId xmlns:a16="http://schemas.microsoft.com/office/drawing/2014/main" val="1285997058"/>
                    </a:ext>
                  </a:extLst>
                </a:gridCol>
                <a:gridCol w="800100">
                  <a:extLst>
                    <a:ext uri="{9D8B030D-6E8A-4147-A177-3AD203B41FA5}">
                      <a16:colId xmlns:a16="http://schemas.microsoft.com/office/drawing/2014/main" val="3968591404"/>
                    </a:ext>
                  </a:extLst>
                </a:gridCol>
                <a:gridCol w="1360170">
                  <a:extLst>
                    <a:ext uri="{9D8B030D-6E8A-4147-A177-3AD203B41FA5}">
                      <a16:colId xmlns:a16="http://schemas.microsoft.com/office/drawing/2014/main" val="2040327010"/>
                    </a:ext>
                  </a:extLst>
                </a:gridCol>
                <a:gridCol w="1120140">
                  <a:extLst>
                    <a:ext uri="{9D8B030D-6E8A-4147-A177-3AD203B41FA5}">
                      <a16:colId xmlns:a16="http://schemas.microsoft.com/office/drawing/2014/main" val="1582033314"/>
                    </a:ext>
                  </a:extLst>
                </a:gridCol>
                <a:gridCol w="1085850">
                  <a:extLst>
                    <a:ext uri="{9D8B030D-6E8A-4147-A177-3AD203B41FA5}">
                      <a16:colId xmlns:a16="http://schemas.microsoft.com/office/drawing/2014/main" val="2929935627"/>
                    </a:ext>
                  </a:extLst>
                </a:gridCol>
                <a:gridCol w="914400">
                  <a:extLst>
                    <a:ext uri="{9D8B030D-6E8A-4147-A177-3AD203B41FA5}">
                      <a16:colId xmlns:a16="http://schemas.microsoft.com/office/drawing/2014/main" val="1783140947"/>
                    </a:ext>
                  </a:extLst>
                </a:gridCol>
              </a:tblGrid>
              <a:tr h="462322">
                <a:tc>
                  <a:txBody>
                    <a:bodyPr/>
                    <a:lstStyle/>
                    <a:p>
                      <a:pPr algn="ctr" fontAlgn="b">
                        <a:buNone/>
                      </a:pPr>
                      <a:r>
                        <a:rPr lang="en-US" sz="1400" b="1" i="0" u="none" strike="noStrike" dirty="0">
                          <a:solidFill>
                            <a:srgbClr val="000000"/>
                          </a:solidFill>
                          <a:effectLst/>
                          <a:latin typeface="Aptos Narrow" panose="020B0004020202020204" pitchFamily="34" charset="0"/>
                        </a:rPr>
                        <a:t>Grantee Name</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400" b="1" i="0" u="none" strike="noStrike" dirty="0">
                          <a:solidFill>
                            <a:srgbClr val="000000"/>
                          </a:solidFill>
                          <a:effectLst/>
                          <a:latin typeface="Aptos Narrow" panose="020B0004020202020204" pitchFamily="34" charset="0"/>
                        </a:rPr>
                        <a:t>Contract ID</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400" b="1" i="0" u="none" strike="noStrike" dirty="0">
                          <a:solidFill>
                            <a:srgbClr val="000000"/>
                          </a:solidFill>
                          <a:effectLst/>
                          <a:latin typeface="Aptos Narrow" panose="020B0004020202020204" pitchFamily="34" charset="0"/>
                        </a:rPr>
                        <a:t>Grant Project Strategy</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400" b="1" i="0" u="none" strike="noStrike" dirty="0">
                          <a:solidFill>
                            <a:srgbClr val="000000"/>
                          </a:solidFill>
                          <a:effectLst/>
                          <a:latin typeface="Aptos Narrow" panose="020B0004020202020204" pitchFamily="34" charset="0"/>
                        </a:rPr>
                        <a:t>FY26 Grant Budget</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400" b="1" i="0" u="none" strike="noStrike" dirty="0">
                          <a:solidFill>
                            <a:srgbClr val="000000"/>
                          </a:solidFill>
                          <a:effectLst/>
                          <a:latin typeface="Aptos Narrow" panose="020B0004020202020204" pitchFamily="34" charset="0"/>
                        </a:rPr>
                        <a:t>Requested Carryover</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400" b="1" i="0" u="none" strike="noStrike" dirty="0">
                          <a:solidFill>
                            <a:srgbClr val="000000"/>
                          </a:solidFill>
                          <a:effectLst/>
                          <a:latin typeface="Aptos Narrow" panose="020B0004020202020204" pitchFamily="34" charset="0"/>
                        </a:rPr>
                        <a:t>Percentage</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extLst>
                  <a:ext uri="{0D108BD9-81ED-4DB2-BD59-A6C34878D82A}">
                    <a16:rowId xmlns:a16="http://schemas.microsoft.com/office/drawing/2014/main" val="1345313072"/>
                  </a:ext>
                </a:extLst>
              </a:tr>
              <a:tr h="243328">
                <a:tc>
                  <a:txBody>
                    <a:bodyPr/>
                    <a:lstStyle/>
                    <a:p>
                      <a:pPr algn="l" fontAlgn="b">
                        <a:buNone/>
                      </a:pPr>
                      <a:r>
                        <a:rPr lang="en-US" sz="1050" b="0" i="0" u="none" strike="noStrike" dirty="0" err="1">
                          <a:solidFill>
                            <a:srgbClr val="000000"/>
                          </a:solidFill>
                          <a:effectLst/>
                          <a:latin typeface="Aptos Narrow" panose="020B0004020202020204" pitchFamily="34" charset="0"/>
                        </a:rPr>
                        <a:t>ReVIDA</a:t>
                      </a:r>
                      <a:r>
                        <a:rPr lang="en-US" sz="1050" b="0" i="0" u="none" strike="noStrike" dirty="0">
                          <a:solidFill>
                            <a:srgbClr val="000000"/>
                          </a:solidFill>
                          <a:effectLst/>
                          <a:latin typeface="Aptos Narrow" panose="020B0004020202020204" pitchFamily="34" charset="0"/>
                        </a:rPr>
                        <a:t> Recovery Centers PC</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dirty="0">
                          <a:solidFill>
                            <a:srgbClr val="000000"/>
                          </a:solidFill>
                          <a:effectLst/>
                          <a:latin typeface="Aptos Narrow" panose="020B0004020202020204" pitchFamily="34" charset="0"/>
                        </a:rPr>
                        <a:t>84912</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50" b="0" i="0" u="none" strike="noStrike">
                          <a:solidFill>
                            <a:srgbClr val="000000"/>
                          </a:solidFill>
                          <a:effectLst/>
                          <a:latin typeface="Aptos Narrow" panose="020B0004020202020204" pitchFamily="34" charset="0"/>
                        </a:rPr>
                        <a:t>Treatment </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n-US" sz="1050" b="0" i="0" u="none" strike="noStrike" dirty="0">
                          <a:solidFill>
                            <a:srgbClr val="000000"/>
                          </a:solidFill>
                          <a:effectLst/>
                          <a:latin typeface="Aptos Narrow" panose="020B0004020202020204" pitchFamily="34" charset="0"/>
                        </a:rPr>
                        <a:t>$2,159,230.00</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n-US" sz="1050" b="1" i="0" u="none" strike="noStrike" dirty="0">
                          <a:solidFill>
                            <a:srgbClr val="000000"/>
                          </a:solidFill>
                          <a:effectLst/>
                          <a:latin typeface="Aptos Narrow" panose="020B0004020202020204" pitchFamily="34" charset="0"/>
                        </a:rPr>
                        <a:t>$8,750.49</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a:solidFill>
                            <a:srgbClr val="000000"/>
                          </a:solidFill>
                          <a:effectLst/>
                          <a:latin typeface="Aptos Narrow" panose="020B0004020202020204" pitchFamily="34" charset="0"/>
                        </a:rPr>
                        <a:t>0%</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50967674"/>
                  </a:ext>
                </a:extLst>
              </a:tr>
              <a:tr h="243328">
                <a:tc>
                  <a:txBody>
                    <a:bodyPr/>
                    <a:lstStyle/>
                    <a:p>
                      <a:pPr algn="l" fontAlgn="ctr">
                        <a:buNone/>
                      </a:pPr>
                      <a:r>
                        <a:rPr lang="en-US" sz="1050" b="0" i="0" u="none" strike="noStrike">
                          <a:solidFill>
                            <a:srgbClr val="000000"/>
                          </a:solidFill>
                          <a:effectLst/>
                          <a:latin typeface="Aptos Narrow" panose="020B0004020202020204" pitchFamily="34" charset="0"/>
                        </a:rPr>
                        <a:t>A.C.T.I.O.N. Coalition</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dirty="0">
                          <a:solidFill>
                            <a:srgbClr val="000000"/>
                          </a:solidFill>
                          <a:effectLst/>
                          <a:latin typeface="Aptos Narrow" panose="020B0004020202020204" pitchFamily="34" charset="0"/>
                        </a:rPr>
                        <a:t>84798</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50" b="0" i="0" u="none" strike="noStrike">
                          <a:solidFill>
                            <a:srgbClr val="000000"/>
                          </a:solidFill>
                          <a:effectLst/>
                          <a:latin typeface="Aptos Narrow" panose="020B0004020202020204" pitchFamily="34" charset="0"/>
                        </a:rPr>
                        <a:t>Recovery Support </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dirty="0">
                          <a:solidFill>
                            <a:srgbClr val="000000"/>
                          </a:solidFill>
                          <a:effectLst/>
                          <a:latin typeface="Aptos Narrow" panose="020B0004020202020204" pitchFamily="34" charset="0"/>
                        </a:rPr>
                        <a:t>$281,405.61</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1" i="0" u="none" strike="noStrike" dirty="0">
                          <a:solidFill>
                            <a:srgbClr val="000000"/>
                          </a:solidFill>
                          <a:effectLst/>
                          <a:latin typeface="Aptos Narrow" panose="020B0004020202020204" pitchFamily="34" charset="0"/>
                        </a:rPr>
                        <a:t>$4,135.00</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a:solidFill>
                            <a:srgbClr val="000000"/>
                          </a:solidFill>
                          <a:effectLst/>
                          <a:latin typeface="Aptos Narrow" panose="020B0004020202020204" pitchFamily="34" charset="0"/>
                        </a:rPr>
                        <a:t>1%</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3726987"/>
                  </a:ext>
                </a:extLst>
              </a:tr>
              <a:tr h="228607">
                <a:tc>
                  <a:txBody>
                    <a:bodyPr/>
                    <a:lstStyle/>
                    <a:p>
                      <a:pPr algn="l" fontAlgn="b">
                        <a:buNone/>
                      </a:pPr>
                      <a:r>
                        <a:rPr lang="en-US" sz="1050" b="0" i="0" u="none" strike="noStrike">
                          <a:solidFill>
                            <a:srgbClr val="000000"/>
                          </a:solidFill>
                          <a:effectLst/>
                          <a:latin typeface="Aptos Narrow" panose="020B0004020202020204" pitchFamily="34" charset="0"/>
                        </a:rPr>
                        <a:t>Mental Health Association of East TN</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0" i="0" u="none" strike="noStrike" dirty="0">
                          <a:solidFill>
                            <a:srgbClr val="000000"/>
                          </a:solidFill>
                          <a:effectLst/>
                          <a:latin typeface="Aptos Narrow" panose="020B0004020202020204" pitchFamily="34" charset="0"/>
                        </a:rPr>
                        <a:t>84281</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1050" b="0" i="0" u="none" strike="noStrike">
                          <a:solidFill>
                            <a:srgbClr val="000000"/>
                          </a:solidFill>
                          <a:effectLst/>
                          <a:latin typeface="Aptos Narrow" panose="020B0004020202020204" pitchFamily="34" charset="0"/>
                        </a:rPr>
                        <a:t>Primary Prevention </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0" i="0" u="none" strike="noStrike" dirty="0">
                          <a:solidFill>
                            <a:srgbClr val="000000"/>
                          </a:solidFill>
                          <a:effectLst/>
                          <a:latin typeface="Aptos Narrow" panose="020B0004020202020204" pitchFamily="34" charset="0"/>
                        </a:rPr>
                        <a:t>$877,845.26</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1" i="0" u="none" strike="noStrike" dirty="0">
                          <a:solidFill>
                            <a:srgbClr val="000000"/>
                          </a:solidFill>
                          <a:effectLst/>
                          <a:latin typeface="Aptos Narrow" panose="020B0004020202020204" pitchFamily="34" charset="0"/>
                        </a:rPr>
                        <a:t>$17,141.45</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a:solidFill>
                            <a:srgbClr val="000000"/>
                          </a:solidFill>
                          <a:effectLst/>
                          <a:latin typeface="Aptos Narrow" panose="020B0004020202020204" pitchFamily="34" charset="0"/>
                        </a:rPr>
                        <a:t>2%</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15875614"/>
                  </a:ext>
                </a:extLst>
              </a:tr>
              <a:tr h="243328">
                <a:tc>
                  <a:txBody>
                    <a:bodyPr/>
                    <a:lstStyle/>
                    <a:p>
                      <a:pPr algn="l" fontAlgn="b">
                        <a:buNone/>
                      </a:pPr>
                      <a:r>
                        <a:rPr lang="en-US" sz="1050" b="0" i="0" u="none" strike="noStrike">
                          <a:solidFill>
                            <a:srgbClr val="000000"/>
                          </a:solidFill>
                          <a:effectLst/>
                          <a:latin typeface="Aptos Narrow" panose="020B0004020202020204" pitchFamily="34" charset="0"/>
                        </a:rPr>
                        <a:t>Recovery Court of Sumner County</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0" i="0" u="none" strike="noStrike">
                          <a:solidFill>
                            <a:srgbClr val="000000"/>
                          </a:solidFill>
                          <a:effectLst/>
                          <a:latin typeface="Aptos Narrow" panose="020B0004020202020204" pitchFamily="34" charset="0"/>
                        </a:rPr>
                        <a:t>84928</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1050" b="0" i="0" u="none" strike="noStrike">
                          <a:solidFill>
                            <a:srgbClr val="000000"/>
                          </a:solidFill>
                          <a:effectLst/>
                          <a:latin typeface="Aptos Narrow" panose="020B0004020202020204" pitchFamily="34" charset="0"/>
                        </a:rPr>
                        <a:t>Recovery Support </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0" i="0" u="none" strike="noStrike">
                          <a:solidFill>
                            <a:srgbClr val="000000"/>
                          </a:solidFill>
                          <a:effectLst/>
                          <a:latin typeface="Aptos Narrow" panose="020B0004020202020204" pitchFamily="34" charset="0"/>
                        </a:rPr>
                        <a:t>$315,455.30</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1" i="0" u="none" strike="noStrike" dirty="0">
                          <a:solidFill>
                            <a:srgbClr val="000000"/>
                          </a:solidFill>
                          <a:effectLst/>
                          <a:latin typeface="Aptos Narrow" panose="020B0004020202020204" pitchFamily="34" charset="0"/>
                        </a:rPr>
                        <a:t>$10,351.12</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1" i="0" u="none" strike="noStrike">
                          <a:solidFill>
                            <a:srgbClr val="000000"/>
                          </a:solidFill>
                          <a:effectLst/>
                          <a:latin typeface="Aptos Narrow" panose="020B0004020202020204" pitchFamily="34" charset="0"/>
                        </a:rPr>
                        <a:t>3%</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64847418"/>
                  </a:ext>
                </a:extLst>
              </a:tr>
              <a:tr h="243328">
                <a:tc>
                  <a:txBody>
                    <a:bodyPr/>
                    <a:lstStyle/>
                    <a:p>
                      <a:pPr algn="l" fontAlgn="ctr">
                        <a:buNone/>
                      </a:pPr>
                      <a:r>
                        <a:rPr lang="en-US" sz="1050" b="0" i="0" u="none" strike="noStrike">
                          <a:solidFill>
                            <a:srgbClr val="000000"/>
                          </a:solidFill>
                          <a:effectLst/>
                          <a:latin typeface="Aptos Narrow" panose="020B0004020202020204" pitchFamily="34" charset="0"/>
                        </a:rPr>
                        <a:t>Allied Behavioral</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a:solidFill>
                            <a:srgbClr val="000000"/>
                          </a:solidFill>
                          <a:effectLst/>
                          <a:latin typeface="Aptos Narrow" panose="020B0004020202020204" pitchFamily="34" charset="0"/>
                        </a:rPr>
                        <a:t>86631</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50" b="0" i="0" u="none" strike="noStrike">
                          <a:solidFill>
                            <a:srgbClr val="000000"/>
                          </a:solidFill>
                          <a:effectLst/>
                          <a:latin typeface="Aptos Narrow" panose="020B0004020202020204" pitchFamily="34" charset="0"/>
                        </a:rPr>
                        <a:t>Treatment </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dirty="0">
                          <a:solidFill>
                            <a:srgbClr val="000000"/>
                          </a:solidFill>
                          <a:effectLst/>
                          <a:latin typeface="Aptos Narrow" panose="020B0004020202020204" pitchFamily="34" charset="0"/>
                        </a:rPr>
                        <a:t>$2,936,312.82</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1" i="0" u="none" strike="noStrike" dirty="0">
                          <a:solidFill>
                            <a:srgbClr val="000000"/>
                          </a:solidFill>
                          <a:effectLst/>
                          <a:latin typeface="Aptos Narrow" panose="020B0004020202020204" pitchFamily="34" charset="0"/>
                        </a:rPr>
                        <a:t>$102,450.89</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a:solidFill>
                            <a:srgbClr val="000000"/>
                          </a:solidFill>
                          <a:effectLst/>
                          <a:latin typeface="Aptos Narrow" panose="020B0004020202020204" pitchFamily="34" charset="0"/>
                        </a:rPr>
                        <a:t>3%</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17374335"/>
                  </a:ext>
                </a:extLst>
              </a:tr>
              <a:tr h="243328">
                <a:tc>
                  <a:txBody>
                    <a:bodyPr/>
                    <a:lstStyle/>
                    <a:p>
                      <a:pPr algn="l" fontAlgn="ctr">
                        <a:buNone/>
                      </a:pPr>
                      <a:r>
                        <a:rPr lang="en-US" sz="1050" b="0" i="0" u="none" strike="noStrike" dirty="0">
                          <a:solidFill>
                            <a:srgbClr val="000000"/>
                          </a:solidFill>
                          <a:effectLst/>
                          <a:latin typeface="Aptos Narrow" panose="020B0004020202020204" pitchFamily="34" charset="0"/>
                        </a:rPr>
                        <a:t>Cumberland Heights </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dirty="0">
                          <a:solidFill>
                            <a:srgbClr val="000000"/>
                          </a:solidFill>
                          <a:effectLst/>
                          <a:latin typeface="Aptos Narrow" panose="020B0004020202020204" pitchFamily="34" charset="0"/>
                        </a:rPr>
                        <a:t>84464</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50" b="0" i="0" u="none" strike="noStrike">
                          <a:solidFill>
                            <a:srgbClr val="000000"/>
                          </a:solidFill>
                          <a:effectLst/>
                          <a:latin typeface="Aptos Narrow" panose="020B0004020202020204" pitchFamily="34" charset="0"/>
                        </a:rPr>
                        <a:t>Recovery Suppport </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a:solidFill>
                            <a:srgbClr val="000000"/>
                          </a:solidFill>
                          <a:effectLst/>
                          <a:latin typeface="Aptos Narrow" panose="020B0004020202020204" pitchFamily="34" charset="0"/>
                        </a:rPr>
                        <a:t>$673,569.88</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1" i="0" u="none" strike="noStrike" dirty="0">
                          <a:solidFill>
                            <a:srgbClr val="000000"/>
                          </a:solidFill>
                          <a:effectLst/>
                          <a:latin typeface="Aptos Narrow" panose="020B0004020202020204" pitchFamily="34" charset="0"/>
                        </a:rPr>
                        <a:t>$33,971.17</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dirty="0">
                          <a:solidFill>
                            <a:srgbClr val="000000"/>
                          </a:solidFill>
                          <a:effectLst/>
                          <a:latin typeface="Aptos Narrow" panose="020B0004020202020204" pitchFamily="34" charset="0"/>
                        </a:rPr>
                        <a:t>5%</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52069250"/>
                  </a:ext>
                </a:extLst>
              </a:tr>
              <a:tr h="243328">
                <a:tc>
                  <a:txBody>
                    <a:bodyPr/>
                    <a:lstStyle/>
                    <a:p>
                      <a:pPr algn="l" fontAlgn="b">
                        <a:buNone/>
                      </a:pPr>
                      <a:r>
                        <a:rPr lang="en-US" sz="1050" b="0" i="0" u="none" strike="noStrike">
                          <a:solidFill>
                            <a:srgbClr val="000000"/>
                          </a:solidFill>
                          <a:effectLst/>
                          <a:latin typeface="Aptos Narrow" panose="020B0004020202020204" pitchFamily="34" charset="0"/>
                        </a:rPr>
                        <a:t>University Health System, Inc.</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a:solidFill>
                            <a:srgbClr val="000000"/>
                          </a:solidFill>
                          <a:effectLst/>
                          <a:latin typeface="Aptos Narrow" panose="020B0004020202020204" pitchFamily="34" charset="0"/>
                        </a:rPr>
                        <a:t>84162</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50" b="0" i="0" u="none" strike="noStrike">
                          <a:solidFill>
                            <a:srgbClr val="000000"/>
                          </a:solidFill>
                          <a:effectLst/>
                          <a:latin typeface="Aptos Narrow" panose="020B0004020202020204" pitchFamily="34" charset="0"/>
                        </a:rPr>
                        <a:t>Primary Prevention </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t">
                        <a:buNone/>
                      </a:pPr>
                      <a:r>
                        <a:rPr lang="en-US" sz="1050" b="0" i="0" u="none" strike="noStrike" dirty="0">
                          <a:solidFill>
                            <a:srgbClr val="000000"/>
                          </a:solidFill>
                          <a:effectLst/>
                          <a:latin typeface="Aptos Narrow" panose="020B0004020202020204" pitchFamily="34" charset="0"/>
                        </a:rPr>
                        <a:t>$490,215.00 </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t">
                        <a:buNone/>
                      </a:pPr>
                      <a:r>
                        <a:rPr lang="en-US" sz="1050" b="1" i="0" u="none" strike="noStrike" dirty="0">
                          <a:solidFill>
                            <a:srgbClr val="000000"/>
                          </a:solidFill>
                          <a:effectLst/>
                          <a:latin typeface="Aptos Narrow" panose="020B0004020202020204" pitchFamily="34" charset="0"/>
                        </a:rPr>
                        <a:t>$25,000.00 </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a:solidFill>
                            <a:srgbClr val="000000"/>
                          </a:solidFill>
                          <a:effectLst/>
                          <a:latin typeface="Aptos Narrow" panose="020B0004020202020204" pitchFamily="34" charset="0"/>
                        </a:rPr>
                        <a:t>5%</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35939951"/>
                  </a:ext>
                </a:extLst>
              </a:tr>
              <a:tr h="243328">
                <a:tc>
                  <a:txBody>
                    <a:bodyPr/>
                    <a:lstStyle/>
                    <a:p>
                      <a:pPr algn="l" fontAlgn="b">
                        <a:buNone/>
                      </a:pPr>
                      <a:r>
                        <a:rPr lang="en-US" sz="1050" b="0" i="0" u="none" strike="noStrike">
                          <a:solidFill>
                            <a:srgbClr val="000000"/>
                          </a:solidFill>
                          <a:effectLst/>
                          <a:latin typeface="Aptos Narrow" panose="020B0004020202020204" pitchFamily="34" charset="0"/>
                        </a:rPr>
                        <a:t>University Health System, Inc.</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dirty="0">
                          <a:solidFill>
                            <a:srgbClr val="000000"/>
                          </a:solidFill>
                          <a:effectLst/>
                          <a:latin typeface="Aptos Narrow" panose="020B0004020202020204" pitchFamily="34" charset="0"/>
                        </a:rPr>
                        <a:t>84504</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50" b="0" i="0" u="none" strike="noStrike">
                          <a:solidFill>
                            <a:srgbClr val="000000"/>
                          </a:solidFill>
                          <a:effectLst/>
                          <a:latin typeface="Aptos Narrow" panose="020B0004020202020204" pitchFamily="34" charset="0"/>
                        </a:rPr>
                        <a:t>Recovery Support</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t">
                        <a:buNone/>
                      </a:pPr>
                      <a:r>
                        <a:rPr lang="en-US" sz="1050" b="0" i="0" u="none" strike="noStrike" dirty="0">
                          <a:solidFill>
                            <a:srgbClr val="000000"/>
                          </a:solidFill>
                          <a:effectLst/>
                          <a:latin typeface="Aptos Narrow" panose="020B0004020202020204" pitchFamily="34" charset="0"/>
                        </a:rPr>
                        <a:t>$1,131,913.11 </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t">
                        <a:buNone/>
                      </a:pPr>
                      <a:r>
                        <a:rPr lang="en-US" sz="1050" b="1" i="0" u="none" strike="noStrike" dirty="0">
                          <a:solidFill>
                            <a:srgbClr val="000000"/>
                          </a:solidFill>
                          <a:effectLst/>
                          <a:latin typeface="Aptos Narrow" panose="020B0004020202020204" pitchFamily="34" charset="0"/>
                        </a:rPr>
                        <a:t>$76,726.00 </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dirty="0">
                          <a:solidFill>
                            <a:srgbClr val="000000"/>
                          </a:solidFill>
                          <a:effectLst/>
                          <a:latin typeface="Aptos Narrow" panose="020B0004020202020204" pitchFamily="34" charset="0"/>
                        </a:rPr>
                        <a:t>7%</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59920632"/>
                  </a:ext>
                </a:extLst>
              </a:tr>
              <a:tr h="243328">
                <a:tc>
                  <a:txBody>
                    <a:bodyPr/>
                    <a:lstStyle/>
                    <a:p>
                      <a:pPr algn="l" fontAlgn="ctr">
                        <a:buNone/>
                      </a:pPr>
                      <a:r>
                        <a:rPr lang="en-US" sz="1050" b="0" i="0" u="none" strike="noStrike">
                          <a:solidFill>
                            <a:srgbClr val="000000"/>
                          </a:solidFill>
                          <a:effectLst/>
                          <a:latin typeface="Aptos Narrow" panose="020B0004020202020204" pitchFamily="34" charset="0"/>
                        </a:rPr>
                        <a:t>Mountain Hope Good Shepherd</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dirty="0">
                          <a:solidFill>
                            <a:srgbClr val="000000"/>
                          </a:solidFill>
                          <a:effectLst/>
                          <a:latin typeface="Aptos Narrow" panose="020B0004020202020204" pitchFamily="34" charset="0"/>
                        </a:rPr>
                        <a:t>85174</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50" b="0" i="0" u="none" strike="noStrike">
                          <a:solidFill>
                            <a:srgbClr val="000000"/>
                          </a:solidFill>
                          <a:effectLst/>
                          <a:latin typeface="Aptos Narrow" panose="020B0004020202020204" pitchFamily="34" charset="0"/>
                        </a:rPr>
                        <a:t>Treatment </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a:solidFill>
                            <a:srgbClr val="000000"/>
                          </a:solidFill>
                          <a:effectLst/>
                          <a:latin typeface="Aptos Narrow" panose="020B0004020202020204" pitchFamily="34" charset="0"/>
                        </a:rPr>
                        <a:t>$385,759.45</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1" i="0" u="none" strike="noStrike" dirty="0">
                          <a:solidFill>
                            <a:srgbClr val="000000"/>
                          </a:solidFill>
                          <a:effectLst/>
                          <a:latin typeface="Aptos Narrow" panose="020B0004020202020204" pitchFamily="34" charset="0"/>
                        </a:rPr>
                        <a:t>$26,355.64</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dirty="0">
                          <a:solidFill>
                            <a:srgbClr val="000000"/>
                          </a:solidFill>
                          <a:effectLst/>
                          <a:latin typeface="Aptos Narrow" panose="020B0004020202020204" pitchFamily="34" charset="0"/>
                        </a:rPr>
                        <a:t>7%</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72559152"/>
                  </a:ext>
                </a:extLst>
              </a:tr>
              <a:tr h="243328">
                <a:tc>
                  <a:txBody>
                    <a:bodyPr/>
                    <a:lstStyle/>
                    <a:p>
                      <a:pPr algn="l" fontAlgn="ctr">
                        <a:buNone/>
                      </a:pPr>
                      <a:r>
                        <a:rPr lang="en-US" sz="1050" b="0" i="0" u="none" strike="noStrike">
                          <a:solidFill>
                            <a:srgbClr val="000000"/>
                          </a:solidFill>
                          <a:effectLst/>
                          <a:latin typeface="Aptos Narrow" panose="020B0004020202020204" pitchFamily="34" charset="0"/>
                        </a:rPr>
                        <a:t>Erlanger</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dirty="0">
                          <a:solidFill>
                            <a:srgbClr val="000000"/>
                          </a:solidFill>
                          <a:effectLst/>
                          <a:latin typeface="Aptos Narrow" panose="020B0004020202020204" pitchFamily="34" charset="0"/>
                        </a:rPr>
                        <a:t>84806</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50" b="0" i="0" u="none" strike="noStrike">
                          <a:solidFill>
                            <a:srgbClr val="000000"/>
                          </a:solidFill>
                          <a:effectLst/>
                          <a:latin typeface="Aptos Narrow" panose="020B0004020202020204" pitchFamily="34" charset="0"/>
                        </a:rPr>
                        <a:t>Recovery Support</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a:solidFill>
                            <a:srgbClr val="000000"/>
                          </a:solidFill>
                          <a:effectLst/>
                          <a:latin typeface="Aptos Narrow" panose="020B0004020202020204" pitchFamily="34" charset="0"/>
                        </a:rPr>
                        <a:t>$110,856.47</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1" i="0" u="none" strike="noStrike" dirty="0">
                          <a:solidFill>
                            <a:srgbClr val="000000"/>
                          </a:solidFill>
                          <a:effectLst/>
                          <a:latin typeface="Aptos Narrow" panose="020B0004020202020204" pitchFamily="34" charset="0"/>
                        </a:rPr>
                        <a:t>$7,746.47</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dirty="0">
                          <a:solidFill>
                            <a:srgbClr val="000000"/>
                          </a:solidFill>
                          <a:effectLst/>
                          <a:latin typeface="Aptos Narrow" panose="020B0004020202020204" pitchFamily="34" charset="0"/>
                        </a:rPr>
                        <a:t>7%</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99052639"/>
                  </a:ext>
                </a:extLst>
              </a:tr>
              <a:tr h="243328">
                <a:tc>
                  <a:txBody>
                    <a:bodyPr/>
                    <a:lstStyle/>
                    <a:p>
                      <a:pPr algn="l" fontAlgn="ctr">
                        <a:buNone/>
                      </a:pPr>
                      <a:r>
                        <a:rPr lang="en-US" sz="1050" b="0" i="0" u="none" strike="noStrike">
                          <a:solidFill>
                            <a:srgbClr val="000000"/>
                          </a:solidFill>
                          <a:effectLst/>
                          <a:latin typeface="Aptos Narrow" panose="020B0004020202020204" pitchFamily="34" charset="0"/>
                        </a:rPr>
                        <a:t>Cumberland Heights </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dirty="0">
                          <a:solidFill>
                            <a:srgbClr val="000000"/>
                          </a:solidFill>
                          <a:effectLst/>
                          <a:latin typeface="Aptos Narrow" panose="020B0004020202020204" pitchFamily="34" charset="0"/>
                        </a:rPr>
                        <a:t>85268</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50" b="0" i="0" u="none" strike="noStrike">
                          <a:solidFill>
                            <a:srgbClr val="000000"/>
                          </a:solidFill>
                          <a:effectLst/>
                          <a:latin typeface="Aptos Narrow" panose="020B0004020202020204" pitchFamily="34" charset="0"/>
                        </a:rPr>
                        <a:t>Research/Evaluation </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a:solidFill>
                            <a:srgbClr val="000000"/>
                          </a:solidFill>
                          <a:effectLst/>
                          <a:latin typeface="Aptos Narrow" panose="020B0004020202020204" pitchFamily="34" charset="0"/>
                        </a:rPr>
                        <a:t>$163,972.00</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1" i="0" u="none" strike="noStrike" dirty="0">
                          <a:solidFill>
                            <a:srgbClr val="000000"/>
                          </a:solidFill>
                          <a:effectLst/>
                          <a:latin typeface="Aptos Narrow" panose="020B0004020202020204" pitchFamily="34" charset="0"/>
                        </a:rPr>
                        <a:t>$13,662.08</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dirty="0">
                          <a:solidFill>
                            <a:srgbClr val="000000"/>
                          </a:solidFill>
                          <a:effectLst/>
                          <a:latin typeface="Aptos Narrow" panose="020B0004020202020204" pitchFamily="34" charset="0"/>
                        </a:rPr>
                        <a:t>8%</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20441151"/>
                  </a:ext>
                </a:extLst>
              </a:tr>
            </a:tbl>
          </a:graphicData>
        </a:graphic>
      </p:graphicFrame>
    </p:spTree>
    <p:extLst>
      <p:ext uri="{BB962C8B-B14F-4D97-AF65-F5344CB8AC3E}">
        <p14:creationId xmlns:p14="http://schemas.microsoft.com/office/powerpoint/2010/main" val="323488684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D08E70-D276-B211-0A1F-6DDBFF7E33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F7A597-194C-CB45-A842-616CD102DBAB}"/>
              </a:ext>
            </a:extLst>
          </p:cNvPr>
          <p:cNvSpPr>
            <a:spLocks noGrp="1"/>
          </p:cNvSpPr>
          <p:nvPr>
            <p:ph type="title"/>
          </p:nvPr>
        </p:nvSpPr>
        <p:spPr/>
        <p:txBody>
          <a:bodyPr/>
          <a:lstStyle/>
          <a:p>
            <a:r>
              <a:rPr lang="en-US" sz="2800" dirty="0"/>
              <a:t>FY26 Carryover Requests- Low Risk Continued</a:t>
            </a:r>
            <a:endParaRPr lang="en-US" sz="2000" dirty="0"/>
          </a:p>
        </p:txBody>
      </p:sp>
      <p:sp>
        <p:nvSpPr>
          <p:cNvPr id="3" name="Content Placeholder 2">
            <a:extLst>
              <a:ext uri="{FF2B5EF4-FFF2-40B4-BE49-F238E27FC236}">
                <a16:creationId xmlns:a16="http://schemas.microsoft.com/office/drawing/2014/main" id="{04C4D6A4-6E08-5184-A6A7-7B60413AE22C}"/>
              </a:ext>
            </a:extLst>
          </p:cNvPr>
          <p:cNvSpPr>
            <a:spLocks noGrp="1"/>
          </p:cNvSpPr>
          <p:nvPr>
            <p:ph idx="1"/>
          </p:nvPr>
        </p:nvSpPr>
        <p:spPr>
          <a:xfrm>
            <a:off x="152400" y="838198"/>
            <a:ext cx="8839200" cy="4171950"/>
          </a:xfrm>
        </p:spPr>
        <p:txBody>
          <a:bodyPr>
            <a:normAutofit/>
          </a:bodyPr>
          <a:lstStyle/>
          <a:p>
            <a:pPr marL="0" indent="0">
              <a:buNone/>
            </a:pPr>
            <a:endParaRPr lang="en-US" sz="2100" dirty="0"/>
          </a:p>
          <a:p>
            <a:pPr marL="0" lvl="0" indent="0">
              <a:buNone/>
            </a:pPr>
            <a:endParaRPr lang="en-US" sz="2300" dirty="0"/>
          </a:p>
          <a:p>
            <a:endParaRPr lang="en-US" dirty="0"/>
          </a:p>
          <a:p>
            <a:pPr marL="0" indent="0">
              <a:buNone/>
            </a:pPr>
            <a:endParaRPr lang="en-US" dirty="0"/>
          </a:p>
          <a:p>
            <a:pPr marL="0" indent="0">
              <a:buNone/>
            </a:pPr>
            <a:endParaRPr lang="en-US" dirty="0"/>
          </a:p>
        </p:txBody>
      </p:sp>
      <p:graphicFrame>
        <p:nvGraphicFramePr>
          <p:cNvPr id="5" name="Table 4">
            <a:extLst>
              <a:ext uri="{FF2B5EF4-FFF2-40B4-BE49-F238E27FC236}">
                <a16:creationId xmlns:a16="http://schemas.microsoft.com/office/drawing/2014/main" id="{CEDFA1BC-BA20-540B-6E6E-4363AE041E36}"/>
              </a:ext>
            </a:extLst>
          </p:cNvPr>
          <p:cNvGraphicFramePr>
            <a:graphicFrameLocks noGrp="1"/>
          </p:cNvGraphicFramePr>
          <p:nvPr>
            <p:extLst>
              <p:ext uri="{D42A27DB-BD31-4B8C-83A1-F6EECF244321}">
                <p14:modId xmlns:p14="http://schemas.microsoft.com/office/powerpoint/2010/main" val="612997182"/>
              </p:ext>
            </p:extLst>
          </p:nvPr>
        </p:nvGraphicFramePr>
        <p:xfrm>
          <a:off x="304800" y="853982"/>
          <a:ext cx="8153399" cy="4079049"/>
        </p:xfrm>
        <a:graphic>
          <a:graphicData uri="http://schemas.openxmlformats.org/drawingml/2006/table">
            <a:tbl>
              <a:tblPr/>
              <a:tblGrid>
                <a:gridCol w="3276600">
                  <a:extLst>
                    <a:ext uri="{9D8B030D-6E8A-4147-A177-3AD203B41FA5}">
                      <a16:colId xmlns:a16="http://schemas.microsoft.com/office/drawing/2014/main" val="2952311386"/>
                    </a:ext>
                  </a:extLst>
                </a:gridCol>
                <a:gridCol w="838200">
                  <a:extLst>
                    <a:ext uri="{9D8B030D-6E8A-4147-A177-3AD203B41FA5}">
                      <a16:colId xmlns:a16="http://schemas.microsoft.com/office/drawing/2014/main" val="2592131829"/>
                    </a:ext>
                  </a:extLst>
                </a:gridCol>
                <a:gridCol w="1371600">
                  <a:extLst>
                    <a:ext uri="{9D8B030D-6E8A-4147-A177-3AD203B41FA5}">
                      <a16:colId xmlns:a16="http://schemas.microsoft.com/office/drawing/2014/main" val="2979182744"/>
                    </a:ext>
                  </a:extLst>
                </a:gridCol>
                <a:gridCol w="1101602">
                  <a:extLst>
                    <a:ext uri="{9D8B030D-6E8A-4147-A177-3AD203B41FA5}">
                      <a16:colId xmlns:a16="http://schemas.microsoft.com/office/drawing/2014/main" val="1251290657"/>
                    </a:ext>
                  </a:extLst>
                </a:gridCol>
                <a:gridCol w="803398">
                  <a:extLst>
                    <a:ext uri="{9D8B030D-6E8A-4147-A177-3AD203B41FA5}">
                      <a16:colId xmlns:a16="http://schemas.microsoft.com/office/drawing/2014/main" val="3356816027"/>
                    </a:ext>
                  </a:extLst>
                </a:gridCol>
                <a:gridCol w="761999">
                  <a:extLst>
                    <a:ext uri="{9D8B030D-6E8A-4147-A177-3AD203B41FA5}">
                      <a16:colId xmlns:a16="http://schemas.microsoft.com/office/drawing/2014/main" val="1523236074"/>
                    </a:ext>
                  </a:extLst>
                </a:gridCol>
              </a:tblGrid>
              <a:tr h="486073">
                <a:tc>
                  <a:txBody>
                    <a:bodyPr/>
                    <a:lstStyle/>
                    <a:p>
                      <a:pPr algn="ctr" fontAlgn="b">
                        <a:buNone/>
                      </a:pPr>
                      <a:r>
                        <a:rPr lang="en-US" sz="1200" b="1" i="0" u="none" strike="noStrike" dirty="0">
                          <a:solidFill>
                            <a:srgbClr val="000000"/>
                          </a:solidFill>
                          <a:effectLst/>
                          <a:latin typeface="Aptos Narrow" panose="020B0004020202020204" pitchFamily="34" charset="0"/>
                        </a:rPr>
                        <a:t>Grantee Name</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200" b="1" i="0" u="none" strike="noStrike" dirty="0">
                          <a:solidFill>
                            <a:srgbClr val="000000"/>
                          </a:solidFill>
                          <a:effectLst/>
                          <a:latin typeface="Aptos Narrow" panose="020B0004020202020204" pitchFamily="34" charset="0"/>
                        </a:rPr>
                        <a:t>Contract ID</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200" b="1" i="0" u="none" strike="noStrike" dirty="0">
                          <a:solidFill>
                            <a:srgbClr val="000000"/>
                          </a:solidFill>
                          <a:effectLst/>
                          <a:latin typeface="Aptos Narrow" panose="020B0004020202020204" pitchFamily="34" charset="0"/>
                        </a:rPr>
                        <a:t>Grant Project Strategy</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200" b="1" i="0" u="none" strike="noStrike" dirty="0">
                          <a:solidFill>
                            <a:srgbClr val="000000"/>
                          </a:solidFill>
                          <a:effectLst/>
                          <a:latin typeface="Aptos Narrow" panose="020B0004020202020204" pitchFamily="34" charset="0"/>
                        </a:rPr>
                        <a:t>FY26 Grant Budget</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200" b="1" i="0" u="none" strike="noStrike" dirty="0">
                          <a:solidFill>
                            <a:srgbClr val="000000"/>
                          </a:solidFill>
                          <a:effectLst/>
                          <a:latin typeface="Aptos Narrow" panose="020B0004020202020204" pitchFamily="34" charset="0"/>
                        </a:rPr>
                        <a:t>Requested Carryover</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200" b="1" i="0" u="none" strike="noStrike" dirty="0">
                          <a:solidFill>
                            <a:srgbClr val="000000"/>
                          </a:solidFill>
                          <a:effectLst/>
                          <a:latin typeface="Aptos Narrow" panose="020B0004020202020204" pitchFamily="34" charset="0"/>
                        </a:rPr>
                        <a:t>Percentage</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extLst>
                  <a:ext uri="{0D108BD9-81ED-4DB2-BD59-A6C34878D82A}">
                    <a16:rowId xmlns:a16="http://schemas.microsoft.com/office/drawing/2014/main" val="2566633322"/>
                  </a:ext>
                </a:extLst>
              </a:tr>
              <a:tr h="330009">
                <a:tc>
                  <a:txBody>
                    <a:bodyPr/>
                    <a:lstStyle/>
                    <a:p>
                      <a:pPr algn="l" fontAlgn="ctr">
                        <a:buNone/>
                      </a:pPr>
                      <a:r>
                        <a:rPr lang="en-US" sz="1050" b="0" i="0" u="none" strike="noStrike" dirty="0">
                          <a:solidFill>
                            <a:srgbClr val="000000"/>
                          </a:solidFill>
                          <a:effectLst/>
                          <a:latin typeface="Aptos Narrow" panose="020B0004020202020204" pitchFamily="34" charset="0"/>
                        </a:rPr>
                        <a:t>TN Coalition to End Domestic Violence</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dirty="0">
                          <a:solidFill>
                            <a:srgbClr val="000000"/>
                          </a:solidFill>
                          <a:effectLst/>
                          <a:latin typeface="Aptos Narrow" panose="020B0004020202020204" pitchFamily="34" charset="0"/>
                        </a:rPr>
                        <a:t>84336</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50" b="0" i="0" u="none" strike="noStrike">
                          <a:solidFill>
                            <a:srgbClr val="000000"/>
                          </a:solidFill>
                          <a:effectLst/>
                          <a:latin typeface="Aptos Narrow" panose="020B0004020202020204" pitchFamily="34" charset="0"/>
                        </a:rPr>
                        <a:t>Primary Prevention </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dirty="0">
                          <a:solidFill>
                            <a:srgbClr val="000000"/>
                          </a:solidFill>
                          <a:effectLst/>
                          <a:latin typeface="Aptos Narrow" panose="020B0004020202020204" pitchFamily="34" charset="0"/>
                        </a:rPr>
                        <a:t>$1,042,053.86</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1" i="0" u="none" strike="noStrike" dirty="0">
                          <a:solidFill>
                            <a:srgbClr val="000000"/>
                          </a:solidFill>
                          <a:effectLst/>
                          <a:latin typeface="Aptos Narrow" panose="020B0004020202020204" pitchFamily="34" charset="0"/>
                        </a:rPr>
                        <a:t>$89,255.00</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a:solidFill>
                            <a:srgbClr val="000000"/>
                          </a:solidFill>
                          <a:effectLst/>
                          <a:latin typeface="Aptos Narrow" panose="020B0004020202020204" pitchFamily="34" charset="0"/>
                        </a:rPr>
                        <a:t>9%</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44915439"/>
                  </a:ext>
                </a:extLst>
              </a:tr>
              <a:tr h="250718">
                <a:tc>
                  <a:txBody>
                    <a:bodyPr/>
                    <a:lstStyle/>
                    <a:p>
                      <a:pPr algn="l" fontAlgn="b">
                        <a:buNone/>
                      </a:pPr>
                      <a:r>
                        <a:rPr lang="en-US" sz="1050" b="0" i="0" u="none" strike="noStrike" dirty="0">
                          <a:solidFill>
                            <a:srgbClr val="000000"/>
                          </a:solidFill>
                          <a:effectLst/>
                          <a:latin typeface="Aptos Narrow" panose="020B0004020202020204" pitchFamily="34" charset="0"/>
                        </a:rPr>
                        <a:t>Helen Ross McNabb Center</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0" i="0" u="none" strike="noStrike" dirty="0">
                          <a:solidFill>
                            <a:srgbClr val="000000"/>
                          </a:solidFill>
                          <a:effectLst/>
                          <a:latin typeface="Aptos Narrow" panose="020B0004020202020204" pitchFamily="34" charset="0"/>
                        </a:rPr>
                        <a:t>84618</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1050" b="0" i="0" u="none" strike="noStrike">
                          <a:solidFill>
                            <a:srgbClr val="000000"/>
                          </a:solidFill>
                          <a:effectLst/>
                          <a:latin typeface="Aptos Narrow" panose="020B0004020202020204" pitchFamily="34" charset="0"/>
                        </a:rPr>
                        <a:t>Recovery Support </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0" i="0" u="none" strike="noStrike" dirty="0">
                          <a:solidFill>
                            <a:srgbClr val="000000"/>
                          </a:solidFill>
                          <a:effectLst/>
                          <a:latin typeface="Aptos Narrow" panose="020B0004020202020204" pitchFamily="34" charset="0"/>
                        </a:rPr>
                        <a:t>$1,950,000.00</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1" i="0" u="none" strike="noStrike" dirty="0">
                          <a:solidFill>
                            <a:srgbClr val="000000"/>
                          </a:solidFill>
                          <a:effectLst/>
                          <a:latin typeface="Aptos Narrow" panose="020B0004020202020204" pitchFamily="34" charset="0"/>
                        </a:rPr>
                        <a:t>$168,296.28</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1" i="0" u="none" strike="noStrike">
                          <a:solidFill>
                            <a:srgbClr val="000000"/>
                          </a:solidFill>
                          <a:effectLst/>
                          <a:latin typeface="Aptos Narrow" panose="020B0004020202020204" pitchFamily="34" charset="0"/>
                        </a:rPr>
                        <a:t>9%</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0627598"/>
                  </a:ext>
                </a:extLst>
              </a:tr>
              <a:tr h="228600">
                <a:tc>
                  <a:txBody>
                    <a:bodyPr/>
                    <a:lstStyle/>
                    <a:p>
                      <a:pPr algn="l" fontAlgn="b">
                        <a:buNone/>
                      </a:pPr>
                      <a:r>
                        <a:rPr lang="en-US" sz="1050" b="0" i="0" u="none" strike="noStrike" dirty="0">
                          <a:solidFill>
                            <a:srgbClr val="000000"/>
                          </a:solidFill>
                          <a:effectLst/>
                          <a:latin typeface="Aptos Narrow" panose="020B0004020202020204" pitchFamily="34" charset="0"/>
                        </a:rPr>
                        <a:t>Bethany Christian Services of Tennessee</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a:solidFill>
                            <a:srgbClr val="000000"/>
                          </a:solidFill>
                          <a:effectLst/>
                          <a:latin typeface="Aptos Narrow" panose="020B0004020202020204" pitchFamily="34" charset="0"/>
                        </a:rPr>
                        <a:t>84457</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50" b="0" i="0" u="none" strike="noStrike">
                          <a:solidFill>
                            <a:srgbClr val="000000"/>
                          </a:solidFill>
                          <a:effectLst/>
                          <a:latin typeface="Aptos Narrow" panose="020B0004020202020204" pitchFamily="34" charset="0"/>
                        </a:rPr>
                        <a:t>Primary Prevention </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n-US" sz="1050" b="0" i="0" u="none" strike="noStrike">
                          <a:solidFill>
                            <a:srgbClr val="000000"/>
                          </a:solidFill>
                          <a:effectLst/>
                          <a:latin typeface="Aptos Narrow" panose="020B0004020202020204" pitchFamily="34" charset="0"/>
                        </a:rPr>
                        <a:t>$576,236.06</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n-US" sz="1050" b="1" i="0" u="none" strike="noStrike">
                          <a:solidFill>
                            <a:srgbClr val="000000"/>
                          </a:solidFill>
                          <a:effectLst/>
                          <a:latin typeface="Aptos Narrow" panose="020B0004020202020204" pitchFamily="34" charset="0"/>
                        </a:rPr>
                        <a:t>$56,743.42</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a:solidFill>
                            <a:srgbClr val="000000"/>
                          </a:solidFill>
                          <a:effectLst/>
                          <a:latin typeface="Aptos Narrow" panose="020B0004020202020204" pitchFamily="34" charset="0"/>
                        </a:rPr>
                        <a:t>10%</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34845009"/>
                  </a:ext>
                </a:extLst>
              </a:tr>
              <a:tr h="228600">
                <a:tc>
                  <a:txBody>
                    <a:bodyPr/>
                    <a:lstStyle/>
                    <a:p>
                      <a:pPr algn="l" fontAlgn="b">
                        <a:buNone/>
                      </a:pPr>
                      <a:r>
                        <a:rPr lang="en-US" sz="1050" b="0" i="0" u="none" strike="noStrike" dirty="0">
                          <a:solidFill>
                            <a:srgbClr val="000000"/>
                          </a:solidFill>
                          <a:effectLst/>
                          <a:latin typeface="Aptos Narrow" panose="020B0004020202020204" pitchFamily="34" charset="0"/>
                        </a:rPr>
                        <a:t>Prevention Coalition for Success</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0" i="0" u="none" strike="noStrike">
                          <a:solidFill>
                            <a:srgbClr val="000000"/>
                          </a:solidFill>
                          <a:effectLst/>
                          <a:latin typeface="Aptos Narrow" panose="020B0004020202020204" pitchFamily="34" charset="0"/>
                        </a:rPr>
                        <a:t>84190</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1050" b="0" i="0" u="none" strike="noStrike">
                          <a:solidFill>
                            <a:srgbClr val="000000"/>
                          </a:solidFill>
                          <a:effectLst/>
                          <a:latin typeface="Aptos Narrow" panose="020B0004020202020204" pitchFamily="34" charset="0"/>
                        </a:rPr>
                        <a:t>Primary Prevention </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0" i="0" u="none" strike="noStrike">
                          <a:solidFill>
                            <a:srgbClr val="000000"/>
                          </a:solidFill>
                          <a:effectLst/>
                          <a:latin typeface="Aptos Narrow" panose="020B0004020202020204" pitchFamily="34" charset="0"/>
                        </a:rPr>
                        <a:t>$201,500.00</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1" i="0" u="none" strike="noStrike">
                          <a:solidFill>
                            <a:srgbClr val="000000"/>
                          </a:solidFill>
                          <a:effectLst/>
                          <a:latin typeface="Aptos Narrow" panose="020B0004020202020204" pitchFamily="34" charset="0"/>
                        </a:rPr>
                        <a:t>$20,604.29</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dirty="0">
                          <a:solidFill>
                            <a:srgbClr val="000000"/>
                          </a:solidFill>
                          <a:effectLst/>
                          <a:latin typeface="Aptos Narrow" panose="020B0004020202020204" pitchFamily="34" charset="0"/>
                        </a:rPr>
                        <a:t>10%</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9596862"/>
                  </a:ext>
                </a:extLst>
              </a:tr>
              <a:tr h="228600">
                <a:tc>
                  <a:txBody>
                    <a:bodyPr/>
                    <a:lstStyle/>
                    <a:p>
                      <a:pPr algn="l" fontAlgn="ctr">
                        <a:buNone/>
                      </a:pPr>
                      <a:r>
                        <a:rPr lang="en-US" sz="1050" b="0" i="0" u="none" strike="noStrike" dirty="0">
                          <a:solidFill>
                            <a:srgbClr val="000000"/>
                          </a:solidFill>
                          <a:effectLst/>
                          <a:latin typeface="Aptos Narrow" panose="020B0004020202020204" pitchFamily="34" charset="0"/>
                        </a:rPr>
                        <a:t>Men of Valor </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dirty="0">
                          <a:solidFill>
                            <a:srgbClr val="000000"/>
                          </a:solidFill>
                          <a:effectLst/>
                          <a:latin typeface="Aptos Narrow" panose="020B0004020202020204" pitchFamily="34" charset="0"/>
                        </a:rPr>
                        <a:t>84461</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50" b="0" i="0" u="none" strike="noStrike">
                          <a:solidFill>
                            <a:srgbClr val="000000"/>
                          </a:solidFill>
                          <a:effectLst/>
                          <a:latin typeface="Aptos Narrow" panose="020B0004020202020204" pitchFamily="34" charset="0"/>
                        </a:rPr>
                        <a:t>Recovery Support</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a:solidFill>
                            <a:srgbClr val="000000"/>
                          </a:solidFill>
                          <a:effectLst/>
                          <a:latin typeface="Aptos Narrow" panose="020B0004020202020204" pitchFamily="34" charset="0"/>
                        </a:rPr>
                        <a:t>$476,896.26</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1" i="0" u="none" strike="noStrike" dirty="0">
                          <a:solidFill>
                            <a:srgbClr val="000000"/>
                          </a:solidFill>
                          <a:effectLst/>
                          <a:latin typeface="Aptos Narrow" panose="020B0004020202020204" pitchFamily="34" charset="0"/>
                        </a:rPr>
                        <a:t>$50,000.00</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a:solidFill>
                            <a:srgbClr val="000000"/>
                          </a:solidFill>
                          <a:effectLst/>
                          <a:latin typeface="Aptos Narrow" panose="020B0004020202020204" pitchFamily="34" charset="0"/>
                        </a:rPr>
                        <a:t>10%</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34158781"/>
                  </a:ext>
                </a:extLst>
              </a:tr>
              <a:tr h="228600">
                <a:tc>
                  <a:txBody>
                    <a:bodyPr/>
                    <a:lstStyle/>
                    <a:p>
                      <a:pPr algn="l" fontAlgn="b">
                        <a:buNone/>
                      </a:pPr>
                      <a:r>
                        <a:rPr lang="en-US" sz="1050" b="0" i="0" u="none" strike="noStrike">
                          <a:solidFill>
                            <a:srgbClr val="000000"/>
                          </a:solidFill>
                          <a:effectLst/>
                          <a:latin typeface="Aptos Narrow" panose="020B0004020202020204" pitchFamily="34" charset="0"/>
                        </a:rPr>
                        <a:t>First TN Development District </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0" i="0" u="none" strike="noStrike">
                          <a:solidFill>
                            <a:srgbClr val="000000"/>
                          </a:solidFill>
                          <a:effectLst/>
                          <a:latin typeface="Aptos Narrow" panose="020B0004020202020204" pitchFamily="34" charset="0"/>
                        </a:rPr>
                        <a:t>84915</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1050" b="0" i="0" u="none" strike="noStrike">
                          <a:solidFill>
                            <a:srgbClr val="000000"/>
                          </a:solidFill>
                          <a:effectLst/>
                          <a:latin typeface="Aptos Narrow" panose="020B0004020202020204" pitchFamily="34" charset="0"/>
                        </a:rPr>
                        <a:t>Recovery Support </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0" i="0" u="none" strike="noStrike">
                          <a:solidFill>
                            <a:srgbClr val="000000"/>
                          </a:solidFill>
                          <a:effectLst/>
                          <a:latin typeface="Aptos Narrow" panose="020B0004020202020204" pitchFamily="34" charset="0"/>
                        </a:rPr>
                        <a:t>$1,458,559.69</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1" i="0" u="none" strike="noStrike" dirty="0">
                          <a:solidFill>
                            <a:srgbClr val="000000"/>
                          </a:solidFill>
                          <a:effectLst/>
                          <a:latin typeface="Aptos Narrow" panose="020B0004020202020204" pitchFamily="34" charset="0"/>
                        </a:rPr>
                        <a:t>$162,734.00</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dirty="0">
                          <a:solidFill>
                            <a:srgbClr val="000000"/>
                          </a:solidFill>
                          <a:effectLst/>
                          <a:latin typeface="Aptos Narrow" panose="020B0004020202020204" pitchFamily="34" charset="0"/>
                        </a:rPr>
                        <a:t>11%</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51352412"/>
                  </a:ext>
                </a:extLst>
              </a:tr>
              <a:tr h="228600">
                <a:tc>
                  <a:txBody>
                    <a:bodyPr/>
                    <a:lstStyle/>
                    <a:p>
                      <a:pPr algn="l" fontAlgn="b">
                        <a:buNone/>
                      </a:pPr>
                      <a:r>
                        <a:rPr lang="en-US" sz="1050" b="0" i="0" u="none" strike="noStrike" dirty="0">
                          <a:solidFill>
                            <a:srgbClr val="000000"/>
                          </a:solidFill>
                          <a:effectLst/>
                          <a:latin typeface="Aptos Narrow" panose="020B0004020202020204" pitchFamily="34" charset="0"/>
                        </a:rPr>
                        <a:t>Tennessee Medical Foundation, Inc.</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a:solidFill>
                            <a:srgbClr val="000000"/>
                          </a:solidFill>
                          <a:effectLst/>
                          <a:latin typeface="Aptos Narrow" panose="020B0004020202020204" pitchFamily="34" charset="0"/>
                        </a:rPr>
                        <a:t>83830</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50" b="0" i="0" u="none" strike="noStrike">
                          <a:solidFill>
                            <a:srgbClr val="000000"/>
                          </a:solidFill>
                          <a:effectLst/>
                          <a:latin typeface="Aptos Narrow" panose="020B0004020202020204" pitchFamily="34" charset="0"/>
                        </a:rPr>
                        <a:t>Education/Training</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t">
                        <a:buNone/>
                      </a:pPr>
                      <a:r>
                        <a:rPr lang="en-US" sz="1050" b="0" i="0" u="none" strike="noStrike">
                          <a:solidFill>
                            <a:srgbClr val="000000"/>
                          </a:solidFill>
                          <a:effectLst/>
                          <a:latin typeface="Aptos Narrow" panose="020B0004020202020204" pitchFamily="34" charset="0"/>
                        </a:rPr>
                        <a:t>$379,997.30 </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t">
                        <a:buNone/>
                      </a:pPr>
                      <a:r>
                        <a:rPr lang="en-US" sz="1050" b="1" i="0" u="none" strike="noStrike">
                          <a:solidFill>
                            <a:srgbClr val="000000"/>
                          </a:solidFill>
                          <a:effectLst/>
                          <a:latin typeface="Aptos Narrow" panose="020B0004020202020204" pitchFamily="34" charset="0"/>
                        </a:rPr>
                        <a:t>$43,547.60 </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a:solidFill>
                            <a:srgbClr val="000000"/>
                          </a:solidFill>
                          <a:effectLst/>
                          <a:latin typeface="Aptos Narrow" panose="020B0004020202020204" pitchFamily="34" charset="0"/>
                        </a:rPr>
                        <a:t>11%</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09637738"/>
                  </a:ext>
                </a:extLst>
              </a:tr>
              <a:tr h="228600">
                <a:tc>
                  <a:txBody>
                    <a:bodyPr/>
                    <a:lstStyle/>
                    <a:p>
                      <a:pPr algn="l" fontAlgn="b">
                        <a:buNone/>
                      </a:pPr>
                      <a:r>
                        <a:rPr lang="en-US" sz="1050" b="0" i="0" u="none" strike="noStrike">
                          <a:solidFill>
                            <a:srgbClr val="000000"/>
                          </a:solidFill>
                          <a:effectLst/>
                          <a:latin typeface="Aptos Narrow" panose="020B0004020202020204" pitchFamily="34" charset="0"/>
                        </a:rPr>
                        <a:t>ETSU</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0" i="0" u="none" strike="noStrike" dirty="0">
                          <a:solidFill>
                            <a:srgbClr val="000000"/>
                          </a:solidFill>
                          <a:effectLst/>
                          <a:latin typeface="Aptos Narrow" panose="020B0004020202020204" pitchFamily="34" charset="0"/>
                        </a:rPr>
                        <a:t>84157</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1050" b="0" i="0" u="none" strike="noStrike">
                          <a:solidFill>
                            <a:srgbClr val="000000"/>
                          </a:solidFill>
                          <a:effectLst/>
                          <a:latin typeface="Aptos Narrow" panose="020B0004020202020204" pitchFamily="34" charset="0"/>
                        </a:rPr>
                        <a:t>Education/Training</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0" i="0" u="none" strike="noStrike">
                          <a:solidFill>
                            <a:srgbClr val="000000"/>
                          </a:solidFill>
                          <a:effectLst/>
                          <a:latin typeface="Aptos Narrow" panose="020B0004020202020204" pitchFamily="34" charset="0"/>
                        </a:rPr>
                        <a:t>$345,351.74</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1" i="0" u="none" strike="noStrike">
                          <a:solidFill>
                            <a:srgbClr val="000000"/>
                          </a:solidFill>
                          <a:effectLst/>
                          <a:latin typeface="Aptos Narrow" panose="020B0004020202020204" pitchFamily="34" charset="0"/>
                        </a:rPr>
                        <a:t>$42,773.16</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dirty="0">
                          <a:solidFill>
                            <a:srgbClr val="000000"/>
                          </a:solidFill>
                          <a:effectLst/>
                          <a:latin typeface="Aptos Narrow" panose="020B0004020202020204" pitchFamily="34" charset="0"/>
                        </a:rPr>
                        <a:t>12%</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08322636"/>
                  </a:ext>
                </a:extLst>
              </a:tr>
              <a:tr h="228600">
                <a:tc>
                  <a:txBody>
                    <a:bodyPr/>
                    <a:lstStyle/>
                    <a:p>
                      <a:pPr algn="l" fontAlgn="ctr">
                        <a:buNone/>
                      </a:pPr>
                      <a:r>
                        <a:rPr lang="en-US" sz="1050" b="0" i="0" u="none" strike="noStrike">
                          <a:solidFill>
                            <a:srgbClr val="000000"/>
                          </a:solidFill>
                          <a:effectLst/>
                          <a:latin typeface="Aptos Narrow" panose="020B0004020202020204" pitchFamily="34" charset="0"/>
                        </a:rPr>
                        <a:t>Nashville Cares</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a:solidFill>
                            <a:srgbClr val="000000"/>
                          </a:solidFill>
                          <a:effectLst/>
                          <a:latin typeface="Aptos Narrow" panose="020B0004020202020204" pitchFamily="34" charset="0"/>
                        </a:rPr>
                        <a:t>84317</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50" b="0" i="0" u="none" strike="noStrike">
                          <a:solidFill>
                            <a:srgbClr val="000000"/>
                          </a:solidFill>
                          <a:effectLst/>
                          <a:latin typeface="Aptos Narrow" panose="020B0004020202020204" pitchFamily="34" charset="0"/>
                        </a:rPr>
                        <a:t>Harm Reduction </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a:solidFill>
                            <a:srgbClr val="000000"/>
                          </a:solidFill>
                          <a:effectLst/>
                          <a:latin typeface="Aptos Narrow" panose="020B0004020202020204" pitchFamily="34" charset="0"/>
                        </a:rPr>
                        <a:t>$594,097.11</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1" i="0" u="none" strike="noStrike">
                          <a:solidFill>
                            <a:srgbClr val="000000"/>
                          </a:solidFill>
                          <a:effectLst/>
                          <a:latin typeface="Aptos Narrow" panose="020B0004020202020204" pitchFamily="34" charset="0"/>
                        </a:rPr>
                        <a:t>$73,738.04</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dirty="0">
                          <a:solidFill>
                            <a:srgbClr val="000000"/>
                          </a:solidFill>
                          <a:effectLst/>
                          <a:latin typeface="Aptos Narrow" panose="020B0004020202020204" pitchFamily="34" charset="0"/>
                        </a:rPr>
                        <a:t>12%</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83294885"/>
                  </a:ext>
                </a:extLst>
              </a:tr>
              <a:tr h="304800">
                <a:tc>
                  <a:txBody>
                    <a:bodyPr/>
                    <a:lstStyle/>
                    <a:p>
                      <a:pPr algn="l" fontAlgn="b">
                        <a:buNone/>
                      </a:pPr>
                      <a:r>
                        <a:rPr lang="en-US" sz="1050" b="0" i="0" u="none" strike="noStrike">
                          <a:solidFill>
                            <a:srgbClr val="000000"/>
                          </a:solidFill>
                          <a:effectLst/>
                          <a:latin typeface="Aptos Narrow" panose="020B0004020202020204" pitchFamily="34" charset="0"/>
                        </a:rPr>
                        <a:t>Belmont University</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a:solidFill>
                            <a:srgbClr val="000000"/>
                          </a:solidFill>
                          <a:effectLst/>
                          <a:latin typeface="Aptos Narrow" panose="020B0004020202020204" pitchFamily="34" charset="0"/>
                        </a:rPr>
                        <a:t>85258</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50" b="0" i="0" u="none" strike="noStrike" dirty="0">
                          <a:solidFill>
                            <a:srgbClr val="000000"/>
                          </a:solidFill>
                          <a:effectLst/>
                          <a:latin typeface="Aptos Narrow" panose="020B0004020202020204" pitchFamily="34" charset="0"/>
                        </a:rPr>
                        <a:t>Harm Reduction </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n-US" sz="1050" b="0" i="0" u="none" strike="noStrike">
                          <a:solidFill>
                            <a:srgbClr val="000000"/>
                          </a:solidFill>
                          <a:effectLst/>
                          <a:latin typeface="Aptos Narrow" panose="020B0004020202020204" pitchFamily="34" charset="0"/>
                        </a:rPr>
                        <a:t>$3,846,440.60</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n-US" sz="1050" b="1" i="0" u="none" strike="noStrike">
                          <a:solidFill>
                            <a:srgbClr val="000000"/>
                          </a:solidFill>
                          <a:effectLst/>
                          <a:latin typeface="Aptos Narrow" panose="020B0004020202020204" pitchFamily="34" charset="0"/>
                        </a:rPr>
                        <a:t>$501,615.00</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dirty="0">
                          <a:solidFill>
                            <a:srgbClr val="000000"/>
                          </a:solidFill>
                          <a:effectLst/>
                          <a:latin typeface="Aptos Narrow" panose="020B0004020202020204" pitchFamily="34" charset="0"/>
                        </a:rPr>
                        <a:t>13%</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51521829"/>
                  </a:ext>
                </a:extLst>
              </a:tr>
              <a:tr h="167984">
                <a:tc>
                  <a:txBody>
                    <a:bodyPr/>
                    <a:lstStyle/>
                    <a:p>
                      <a:pPr algn="l" fontAlgn="b">
                        <a:buNone/>
                      </a:pPr>
                      <a:r>
                        <a:rPr lang="en-US" sz="1050" b="0" i="0" u="none" strike="noStrike">
                          <a:solidFill>
                            <a:srgbClr val="000000"/>
                          </a:solidFill>
                          <a:effectLst/>
                          <a:latin typeface="Aptos Narrow" panose="020B0004020202020204" pitchFamily="34" charset="0"/>
                        </a:rPr>
                        <a:t>Tennessee Independent Colleges &amp; Universities Association (TICUA)</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a:solidFill>
                            <a:srgbClr val="000000"/>
                          </a:solidFill>
                          <a:effectLst/>
                          <a:latin typeface="Aptos Narrow" panose="020B0004020202020204" pitchFamily="34" charset="0"/>
                        </a:rPr>
                        <a:t>84002</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50" b="0" i="0" u="none" strike="noStrike" dirty="0">
                          <a:solidFill>
                            <a:srgbClr val="000000"/>
                          </a:solidFill>
                          <a:effectLst/>
                          <a:latin typeface="Aptos Narrow" panose="020B0004020202020204" pitchFamily="34" charset="0"/>
                        </a:rPr>
                        <a:t>Harm Reduction </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t">
                        <a:buNone/>
                      </a:pPr>
                      <a:r>
                        <a:rPr lang="en-US" sz="1050" b="0" i="0" u="none" strike="noStrike">
                          <a:solidFill>
                            <a:srgbClr val="000000"/>
                          </a:solidFill>
                          <a:effectLst/>
                          <a:latin typeface="Aptos Narrow" panose="020B0004020202020204" pitchFamily="34" charset="0"/>
                        </a:rPr>
                        <a:t>$694,780.12 </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t">
                        <a:buNone/>
                      </a:pPr>
                      <a:r>
                        <a:rPr lang="en-US" sz="1050" b="1" i="0" u="none" strike="noStrike">
                          <a:solidFill>
                            <a:srgbClr val="000000"/>
                          </a:solidFill>
                          <a:effectLst/>
                          <a:latin typeface="Aptos Narrow" panose="020B0004020202020204" pitchFamily="34" charset="0"/>
                        </a:rPr>
                        <a:t>$91,788.13 </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dirty="0">
                          <a:solidFill>
                            <a:srgbClr val="000000"/>
                          </a:solidFill>
                          <a:effectLst/>
                          <a:latin typeface="Aptos Narrow" panose="020B0004020202020204" pitchFamily="34" charset="0"/>
                        </a:rPr>
                        <a:t>13%</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27788642"/>
                  </a:ext>
                </a:extLst>
              </a:tr>
              <a:tr h="222994">
                <a:tc>
                  <a:txBody>
                    <a:bodyPr/>
                    <a:lstStyle/>
                    <a:p>
                      <a:pPr algn="l" fontAlgn="b">
                        <a:buNone/>
                      </a:pPr>
                      <a:r>
                        <a:rPr lang="en-US" sz="1050" b="0" i="0" u="none" strike="noStrike">
                          <a:solidFill>
                            <a:srgbClr val="000000"/>
                          </a:solidFill>
                          <a:effectLst/>
                          <a:latin typeface="Aptos Narrow" panose="020B0004020202020204" pitchFamily="34" charset="0"/>
                        </a:rPr>
                        <a:t>ReVIDA Recovery Centers PC </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a:solidFill>
                            <a:srgbClr val="000000"/>
                          </a:solidFill>
                          <a:effectLst/>
                          <a:latin typeface="Aptos Narrow" panose="020B0004020202020204" pitchFamily="34" charset="0"/>
                        </a:rPr>
                        <a:t>84776</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50" b="0" i="0" u="none" strike="noStrike" dirty="0">
                          <a:solidFill>
                            <a:srgbClr val="000000"/>
                          </a:solidFill>
                          <a:effectLst/>
                          <a:latin typeface="Aptos Narrow" panose="020B0004020202020204" pitchFamily="34" charset="0"/>
                        </a:rPr>
                        <a:t>Recovery Support</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n-US" sz="1050" b="0" i="0" u="none" strike="noStrike">
                          <a:solidFill>
                            <a:srgbClr val="000000"/>
                          </a:solidFill>
                          <a:effectLst/>
                          <a:latin typeface="Aptos Narrow" panose="020B0004020202020204" pitchFamily="34" charset="0"/>
                        </a:rPr>
                        <a:t>$622,621.07</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n-US" sz="1050" b="1" i="0" u="none" strike="noStrike">
                          <a:solidFill>
                            <a:srgbClr val="000000"/>
                          </a:solidFill>
                          <a:effectLst/>
                          <a:latin typeface="Aptos Narrow" panose="020B0004020202020204" pitchFamily="34" charset="0"/>
                        </a:rPr>
                        <a:t>$83,292.83</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dirty="0">
                          <a:solidFill>
                            <a:srgbClr val="000000"/>
                          </a:solidFill>
                          <a:effectLst/>
                          <a:latin typeface="Aptos Narrow" panose="020B0004020202020204" pitchFamily="34" charset="0"/>
                        </a:rPr>
                        <a:t>13%</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75616341"/>
                  </a:ext>
                </a:extLst>
              </a:tr>
              <a:tr h="228600">
                <a:tc>
                  <a:txBody>
                    <a:bodyPr/>
                    <a:lstStyle/>
                    <a:p>
                      <a:pPr algn="l" fontAlgn="b">
                        <a:buNone/>
                      </a:pPr>
                      <a:r>
                        <a:rPr lang="en-US" sz="1050" b="0" i="0" u="none" strike="noStrike" dirty="0">
                          <a:solidFill>
                            <a:srgbClr val="000000"/>
                          </a:solidFill>
                          <a:effectLst/>
                          <a:latin typeface="Aptos Narrow" panose="020B0004020202020204" pitchFamily="34" charset="0"/>
                        </a:rPr>
                        <a:t>MTSU</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0" i="0" u="none" strike="noStrike">
                          <a:solidFill>
                            <a:srgbClr val="000000"/>
                          </a:solidFill>
                          <a:effectLst/>
                          <a:latin typeface="Aptos Narrow" panose="020B0004020202020204" pitchFamily="34" charset="0"/>
                        </a:rPr>
                        <a:t>87504</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1050" b="0" i="0" u="none" strike="noStrike" dirty="0">
                          <a:solidFill>
                            <a:srgbClr val="000000"/>
                          </a:solidFill>
                          <a:effectLst/>
                          <a:latin typeface="Aptos Narrow" panose="020B0004020202020204" pitchFamily="34" charset="0"/>
                        </a:rPr>
                        <a:t>Recovery Support </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0" i="0" u="none" strike="noStrike">
                          <a:solidFill>
                            <a:srgbClr val="000000"/>
                          </a:solidFill>
                          <a:effectLst/>
                          <a:latin typeface="Aptos Narrow" panose="020B0004020202020204" pitchFamily="34" charset="0"/>
                        </a:rPr>
                        <a:t>$1,270,440.04</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1" i="0" u="none" strike="noStrike">
                          <a:solidFill>
                            <a:srgbClr val="000000"/>
                          </a:solidFill>
                          <a:effectLst/>
                          <a:latin typeface="Aptos Narrow" panose="020B0004020202020204" pitchFamily="34" charset="0"/>
                        </a:rPr>
                        <a:t>$174,289.11</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dirty="0">
                          <a:solidFill>
                            <a:srgbClr val="000000"/>
                          </a:solidFill>
                          <a:effectLst/>
                          <a:latin typeface="Aptos Narrow" panose="020B0004020202020204" pitchFamily="34" charset="0"/>
                        </a:rPr>
                        <a:t>14%</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5134326"/>
                  </a:ext>
                </a:extLst>
              </a:tr>
              <a:tr h="330009">
                <a:tc>
                  <a:txBody>
                    <a:bodyPr/>
                    <a:lstStyle/>
                    <a:p>
                      <a:pPr algn="l" fontAlgn="ctr">
                        <a:buNone/>
                      </a:pPr>
                      <a:r>
                        <a:rPr lang="en-US" sz="1050" b="0" i="0" u="none" strike="noStrike" dirty="0">
                          <a:solidFill>
                            <a:srgbClr val="000000"/>
                          </a:solidFill>
                          <a:effectLst/>
                          <a:latin typeface="Aptos Narrow" panose="020B0004020202020204" pitchFamily="34" charset="0"/>
                        </a:rPr>
                        <a:t>Buffalo Valley</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dirty="0">
                          <a:solidFill>
                            <a:srgbClr val="000000"/>
                          </a:solidFill>
                          <a:effectLst/>
                          <a:latin typeface="Aptos Narrow" panose="020B0004020202020204" pitchFamily="34" charset="0"/>
                        </a:rPr>
                        <a:t>85400</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50" b="0" i="0" u="none" strike="noStrike" dirty="0">
                          <a:solidFill>
                            <a:srgbClr val="000000"/>
                          </a:solidFill>
                          <a:effectLst/>
                          <a:latin typeface="Aptos Narrow" panose="020B0004020202020204" pitchFamily="34" charset="0"/>
                        </a:rPr>
                        <a:t>Recovery Support</a:t>
                      </a:r>
                    </a:p>
                  </a:txBody>
                  <a:tcPr marL="5606" marR="5606" marT="560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0" i="0" u="none" strike="noStrike">
                          <a:solidFill>
                            <a:srgbClr val="000000"/>
                          </a:solidFill>
                          <a:effectLst/>
                          <a:latin typeface="Aptos Narrow" panose="020B0004020202020204" pitchFamily="34" charset="0"/>
                        </a:rPr>
                        <a:t>$1,521,327.00</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50" b="1" i="0" u="none" strike="noStrike">
                          <a:solidFill>
                            <a:srgbClr val="000000"/>
                          </a:solidFill>
                          <a:effectLst/>
                          <a:latin typeface="Aptos Narrow" panose="020B0004020202020204" pitchFamily="34" charset="0"/>
                        </a:rPr>
                        <a:t>$214,257.00</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50" b="1" i="0" u="none" strike="noStrike" dirty="0">
                          <a:solidFill>
                            <a:srgbClr val="000000"/>
                          </a:solidFill>
                          <a:effectLst/>
                          <a:latin typeface="Aptos Narrow" panose="020B0004020202020204" pitchFamily="34" charset="0"/>
                        </a:rPr>
                        <a:t>14%</a:t>
                      </a:r>
                    </a:p>
                  </a:txBody>
                  <a:tcPr marL="5606" marR="5606" marT="560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68806905"/>
                  </a:ext>
                </a:extLst>
              </a:tr>
            </a:tbl>
          </a:graphicData>
        </a:graphic>
      </p:graphicFrame>
    </p:spTree>
    <p:extLst>
      <p:ext uri="{BB962C8B-B14F-4D97-AF65-F5344CB8AC3E}">
        <p14:creationId xmlns:p14="http://schemas.microsoft.com/office/powerpoint/2010/main" val="66099287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998695-C976-17F9-128D-E4E5C63228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08F7CB-4CEF-A28C-3FBB-A0B8FA195F45}"/>
              </a:ext>
            </a:extLst>
          </p:cNvPr>
          <p:cNvSpPr>
            <a:spLocks noGrp="1"/>
          </p:cNvSpPr>
          <p:nvPr>
            <p:ph type="title"/>
          </p:nvPr>
        </p:nvSpPr>
        <p:spPr/>
        <p:txBody>
          <a:bodyPr/>
          <a:lstStyle/>
          <a:p>
            <a:r>
              <a:rPr lang="en-US" sz="2400" dirty="0"/>
              <a:t>Discussion and Decision Points</a:t>
            </a:r>
          </a:p>
        </p:txBody>
      </p:sp>
      <p:sp>
        <p:nvSpPr>
          <p:cNvPr id="3" name="Content Placeholder 2">
            <a:extLst>
              <a:ext uri="{FF2B5EF4-FFF2-40B4-BE49-F238E27FC236}">
                <a16:creationId xmlns:a16="http://schemas.microsoft.com/office/drawing/2014/main" id="{75EF25C8-6285-6B95-7E9C-24D6CDBD4BA2}"/>
              </a:ext>
            </a:extLst>
          </p:cNvPr>
          <p:cNvSpPr>
            <a:spLocks noGrp="1"/>
          </p:cNvSpPr>
          <p:nvPr>
            <p:ph idx="1"/>
          </p:nvPr>
        </p:nvSpPr>
        <p:spPr/>
        <p:txBody>
          <a:bodyPr>
            <a:normAutofit/>
          </a:bodyPr>
          <a:lstStyle/>
          <a:p>
            <a:pPr marL="0" indent="0">
              <a:buNone/>
            </a:pPr>
            <a:r>
              <a:rPr lang="en-US" dirty="0"/>
              <a:t>Will the OAC consider a motion authorizing the OAC Executive Director to approve all FY26 carryover requests from Cycle 1 Grantees determined to be </a:t>
            </a:r>
            <a:r>
              <a:rPr lang="en-US" b="1" dirty="0"/>
              <a:t>low risk</a:t>
            </a:r>
            <a:r>
              <a:rPr lang="en-US" dirty="0"/>
              <a:t>? </a:t>
            </a:r>
          </a:p>
          <a:p>
            <a:pPr marL="0" indent="0">
              <a:buNone/>
            </a:pPr>
            <a:endParaRPr lang="en-US" dirty="0"/>
          </a:p>
          <a:p>
            <a:pPr marL="0" lvl="0" indent="0">
              <a:buNone/>
            </a:pPr>
            <a:endParaRPr lang="en-US" dirty="0"/>
          </a:p>
          <a:p>
            <a:pPr marL="0" lvl="0" indent="0">
              <a:buNone/>
            </a:pPr>
            <a:endParaRPr lang="en-US" dirty="0"/>
          </a:p>
          <a:p>
            <a:pPr marL="0" lvl="0" indent="0">
              <a:buNone/>
            </a:pPr>
            <a:endParaRPr lang="en-US" dirty="0"/>
          </a:p>
        </p:txBody>
      </p:sp>
      <p:sp>
        <p:nvSpPr>
          <p:cNvPr id="4" name="TextBox 3">
            <a:extLst>
              <a:ext uri="{FF2B5EF4-FFF2-40B4-BE49-F238E27FC236}">
                <a16:creationId xmlns:a16="http://schemas.microsoft.com/office/drawing/2014/main" id="{CF9D3B7E-AB9E-58A5-3397-C7D6100D5437}"/>
              </a:ext>
            </a:extLst>
          </p:cNvPr>
          <p:cNvSpPr txBox="1"/>
          <p:nvPr/>
        </p:nvSpPr>
        <p:spPr>
          <a:xfrm>
            <a:off x="2895600" y="3181350"/>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389813520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7C3B3-3748-F2F7-90A8-79AB5B5FD7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511D18-341B-12C9-A8B3-D6A5472114D7}"/>
              </a:ext>
            </a:extLst>
          </p:cNvPr>
          <p:cNvSpPr>
            <a:spLocks noGrp="1"/>
          </p:cNvSpPr>
          <p:nvPr>
            <p:ph type="title"/>
          </p:nvPr>
        </p:nvSpPr>
        <p:spPr/>
        <p:txBody>
          <a:bodyPr/>
          <a:lstStyle/>
          <a:p>
            <a:r>
              <a:rPr lang="en-US" sz="2800" dirty="0"/>
              <a:t>FY26 Carryover Requests- Moderate Risk</a:t>
            </a:r>
            <a:endParaRPr lang="en-US" sz="2000" dirty="0"/>
          </a:p>
        </p:txBody>
      </p:sp>
      <p:sp>
        <p:nvSpPr>
          <p:cNvPr id="3" name="Content Placeholder 2">
            <a:extLst>
              <a:ext uri="{FF2B5EF4-FFF2-40B4-BE49-F238E27FC236}">
                <a16:creationId xmlns:a16="http://schemas.microsoft.com/office/drawing/2014/main" id="{27F40ED9-1220-0F98-25AD-AC36E130C099}"/>
              </a:ext>
            </a:extLst>
          </p:cNvPr>
          <p:cNvSpPr>
            <a:spLocks noGrp="1"/>
          </p:cNvSpPr>
          <p:nvPr>
            <p:ph idx="1"/>
          </p:nvPr>
        </p:nvSpPr>
        <p:spPr>
          <a:xfrm>
            <a:off x="0" y="811528"/>
            <a:ext cx="9144000" cy="4171950"/>
          </a:xfrm>
        </p:spPr>
        <p:txBody>
          <a:bodyPr>
            <a:normAutofit/>
          </a:bodyPr>
          <a:lstStyle/>
          <a:p>
            <a:pPr marL="0" indent="0">
              <a:buNone/>
            </a:pPr>
            <a:r>
              <a:rPr lang="en-US" sz="1800" b="1" dirty="0"/>
              <a:t>Moderate Risk (9</a:t>
            </a:r>
            <a:r>
              <a:rPr lang="en-US" sz="1600" b="1" dirty="0"/>
              <a:t>): </a:t>
            </a:r>
            <a:r>
              <a:rPr lang="en-US" sz="1400" dirty="0"/>
              <a:t>The Grantee is in good standing; however, the carryover request </a:t>
            </a:r>
            <a:r>
              <a:rPr lang="en-US" sz="1400" b="1" dirty="0"/>
              <a:t>represents 15 to 25 precent </a:t>
            </a:r>
            <a:r>
              <a:rPr lang="en-US" sz="1400" dirty="0"/>
              <a:t>of the Grantee’s FY26 budget from which the funds are being carried over. </a:t>
            </a:r>
            <a:endParaRPr lang="en-US" sz="1400" b="1" dirty="0"/>
          </a:p>
          <a:p>
            <a:pPr marL="0" indent="0">
              <a:buNone/>
            </a:pPr>
            <a:endParaRPr lang="en-US" sz="2100" dirty="0"/>
          </a:p>
          <a:p>
            <a:pPr marL="0" lvl="0" indent="0">
              <a:buNone/>
            </a:pPr>
            <a:endParaRPr lang="en-US" sz="2300" dirty="0"/>
          </a:p>
          <a:p>
            <a:endParaRPr lang="en-US" dirty="0"/>
          </a:p>
          <a:p>
            <a:pPr marL="0" indent="0">
              <a:buNone/>
            </a:pPr>
            <a:endParaRPr lang="en-US" dirty="0"/>
          </a:p>
          <a:p>
            <a:pPr marL="0" indent="0">
              <a:buNone/>
            </a:pPr>
            <a:endParaRPr lang="en-US" dirty="0"/>
          </a:p>
        </p:txBody>
      </p:sp>
      <p:graphicFrame>
        <p:nvGraphicFramePr>
          <p:cNvPr id="5" name="Table 4">
            <a:extLst>
              <a:ext uri="{FF2B5EF4-FFF2-40B4-BE49-F238E27FC236}">
                <a16:creationId xmlns:a16="http://schemas.microsoft.com/office/drawing/2014/main" id="{A8184D2D-2484-6CA0-B7CB-CB95475D178F}"/>
              </a:ext>
            </a:extLst>
          </p:cNvPr>
          <p:cNvGraphicFramePr>
            <a:graphicFrameLocks noGrp="1"/>
          </p:cNvGraphicFramePr>
          <p:nvPr>
            <p:extLst>
              <p:ext uri="{D42A27DB-BD31-4B8C-83A1-F6EECF244321}">
                <p14:modId xmlns:p14="http://schemas.microsoft.com/office/powerpoint/2010/main" val="214973941"/>
              </p:ext>
            </p:extLst>
          </p:nvPr>
        </p:nvGraphicFramePr>
        <p:xfrm>
          <a:off x="152400" y="1352551"/>
          <a:ext cx="8458201" cy="3716520"/>
        </p:xfrm>
        <a:graphic>
          <a:graphicData uri="http://schemas.openxmlformats.org/drawingml/2006/table">
            <a:tbl>
              <a:tblPr/>
              <a:tblGrid>
                <a:gridCol w="1524000">
                  <a:extLst>
                    <a:ext uri="{9D8B030D-6E8A-4147-A177-3AD203B41FA5}">
                      <a16:colId xmlns:a16="http://schemas.microsoft.com/office/drawing/2014/main" val="2342432052"/>
                    </a:ext>
                  </a:extLst>
                </a:gridCol>
                <a:gridCol w="609600">
                  <a:extLst>
                    <a:ext uri="{9D8B030D-6E8A-4147-A177-3AD203B41FA5}">
                      <a16:colId xmlns:a16="http://schemas.microsoft.com/office/drawing/2014/main" val="3733284815"/>
                    </a:ext>
                  </a:extLst>
                </a:gridCol>
                <a:gridCol w="990600">
                  <a:extLst>
                    <a:ext uri="{9D8B030D-6E8A-4147-A177-3AD203B41FA5}">
                      <a16:colId xmlns:a16="http://schemas.microsoft.com/office/drawing/2014/main" val="1608484212"/>
                    </a:ext>
                  </a:extLst>
                </a:gridCol>
                <a:gridCol w="762000">
                  <a:extLst>
                    <a:ext uri="{9D8B030D-6E8A-4147-A177-3AD203B41FA5}">
                      <a16:colId xmlns:a16="http://schemas.microsoft.com/office/drawing/2014/main" val="1747333442"/>
                    </a:ext>
                  </a:extLst>
                </a:gridCol>
                <a:gridCol w="685800">
                  <a:extLst>
                    <a:ext uri="{9D8B030D-6E8A-4147-A177-3AD203B41FA5}">
                      <a16:colId xmlns:a16="http://schemas.microsoft.com/office/drawing/2014/main" val="1918340358"/>
                    </a:ext>
                  </a:extLst>
                </a:gridCol>
                <a:gridCol w="381000">
                  <a:extLst>
                    <a:ext uri="{9D8B030D-6E8A-4147-A177-3AD203B41FA5}">
                      <a16:colId xmlns:a16="http://schemas.microsoft.com/office/drawing/2014/main" val="708399717"/>
                    </a:ext>
                  </a:extLst>
                </a:gridCol>
                <a:gridCol w="3505201">
                  <a:extLst>
                    <a:ext uri="{9D8B030D-6E8A-4147-A177-3AD203B41FA5}">
                      <a16:colId xmlns:a16="http://schemas.microsoft.com/office/drawing/2014/main" val="2981693880"/>
                    </a:ext>
                  </a:extLst>
                </a:gridCol>
              </a:tblGrid>
              <a:tr h="264076">
                <a:tc>
                  <a:txBody>
                    <a:bodyPr/>
                    <a:lstStyle/>
                    <a:p>
                      <a:pPr algn="ctr" fontAlgn="b">
                        <a:buNone/>
                      </a:pPr>
                      <a:r>
                        <a:rPr lang="en-US" sz="1050" b="1" i="0" u="none" strike="noStrike" dirty="0">
                          <a:solidFill>
                            <a:srgbClr val="000000"/>
                          </a:solidFill>
                          <a:effectLst/>
                          <a:latin typeface="Aptos Narrow" panose="020B0004020202020204" pitchFamily="34" charset="0"/>
                        </a:rPr>
                        <a:t>Grantee Name</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50" b="1" i="0" u="none" strike="noStrike" dirty="0">
                          <a:solidFill>
                            <a:srgbClr val="000000"/>
                          </a:solidFill>
                          <a:effectLst/>
                          <a:latin typeface="Aptos Narrow" panose="020B0004020202020204" pitchFamily="34" charset="0"/>
                        </a:rPr>
                        <a:t>Contract ID</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50" b="1" i="0" u="none" strike="noStrike" dirty="0">
                          <a:solidFill>
                            <a:srgbClr val="000000"/>
                          </a:solidFill>
                          <a:effectLst/>
                          <a:latin typeface="Aptos Narrow" panose="020B0004020202020204" pitchFamily="34" charset="0"/>
                        </a:rPr>
                        <a:t>Grant Project Strategy</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50" b="1" i="0" u="none" strike="noStrike" dirty="0">
                          <a:solidFill>
                            <a:srgbClr val="000000"/>
                          </a:solidFill>
                          <a:effectLst/>
                          <a:latin typeface="Aptos Narrow" panose="020B0004020202020204" pitchFamily="34" charset="0"/>
                        </a:rPr>
                        <a:t>FY26 Grant Budget</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50" b="1" i="0" u="none" strike="noStrike" dirty="0">
                          <a:solidFill>
                            <a:srgbClr val="000000"/>
                          </a:solidFill>
                          <a:effectLst/>
                          <a:latin typeface="Aptos Narrow" panose="020B0004020202020204" pitchFamily="34" charset="0"/>
                        </a:rPr>
                        <a:t>Requested Carryover</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50" b="1" i="0" u="none" strike="noStrike" dirty="0">
                          <a:solidFill>
                            <a:srgbClr val="000000"/>
                          </a:solidFill>
                          <a:effectLst/>
                          <a:latin typeface="Aptos Narrow" panose="020B0004020202020204" pitchFamily="34" charset="0"/>
                        </a:rPr>
                        <a:t>%</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50" b="1" i="0" u="none" strike="noStrike" dirty="0">
                          <a:solidFill>
                            <a:srgbClr val="000000"/>
                          </a:solidFill>
                          <a:effectLst/>
                          <a:latin typeface="Aptos Narrow" panose="020B0004020202020204" pitchFamily="34" charset="0"/>
                        </a:rPr>
                        <a:t>Rationale/Impact</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extLst>
                  <a:ext uri="{0D108BD9-81ED-4DB2-BD59-A6C34878D82A}">
                    <a16:rowId xmlns:a16="http://schemas.microsoft.com/office/drawing/2014/main" val="1024583644"/>
                  </a:ext>
                </a:extLst>
              </a:tr>
              <a:tr h="523623">
                <a:tc>
                  <a:txBody>
                    <a:bodyPr/>
                    <a:lstStyle/>
                    <a:p>
                      <a:pPr algn="l" fontAlgn="b">
                        <a:buNone/>
                      </a:pPr>
                      <a:r>
                        <a:rPr lang="en-US" sz="1000" b="0" i="0" u="none" strike="noStrike" dirty="0">
                          <a:solidFill>
                            <a:srgbClr val="000000"/>
                          </a:solidFill>
                          <a:effectLst/>
                          <a:latin typeface="Aptos Narrow" panose="020B0004020202020204" pitchFamily="34" charset="0"/>
                        </a:rPr>
                        <a:t>Live Free Claiborne</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0" i="0" u="none" strike="noStrike" dirty="0">
                          <a:solidFill>
                            <a:srgbClr val="000000"/>
                          </a:solidFill>
                          <a:effectLst/>
                          <a:latin typeface="Aptos Narrow" panose="020B0004020202020204" pitchFamily="34" charset="0"/>
                        </a:rPr>
                        <a:t>84816</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00" b="0" i="0" u="none" strike="noStrike" dirty="0">
                          <a:solidFill>
                            <a:srgbClr val="000000"/>
                          </a:solidFill>
                          <a:effectLst/>
                          <a:latin typeface="Aptos Narrow" panose="020B0004020202020204" pitchFamily="34" charset="0"/>
                        </a:rPr>
                        <a:t>Harm Reduction </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0" i="0" u="none" strike="noStrike">
                          <a:solidFill>
                            <a:srgbClr val="000000"/>
                          </a:solidFill>
                          <a:effectLst/>
                          <a:latin typeface="Aptos Narrow" panose="020B0004020202020204" pitchFamily="34" charset="0"/>
                        </a:rPr>
                        <a:t>$177,028.48</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$27,674.32</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1" i="0" u="none" strike="noStrike">
                          <a:solidFill>
                            <a:srgbClr val="000000"/>
                          </a:solidFill>
                          <a:effectLst/>
                          <a:latin typeface="Aptos Narrow" panose="020B0004020202020204" pitchFamily="34" charset="0"/>
                        </a:rPr>
                        <a:t>16%</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900" b="1" i="0" u="none" strike="noStrike" dirty="0">
                          <a:solidFill>
                            <a:srgbClr val="000000"/>
                          </a:solidFill>
                          <a:effectLst/>
                          <a:latin typeface="Aptos Narrow" panose="020B0004020202020204" pitchFamily="34" charset="0"/>
                        </a:rPr>
                        <a:t>Impact</a:t>
                      </a:r>
                      <a:r>
                        <a:rPr lang="en-US" sz="900" b="0" i="0" u="none" strike="noStrike" dirty="0">
                          <a:solidFill>
                            <a:srgbClr val="000000"/>
                          </a:solidFill>
                          <a:effectLst/>
                          <a:latin typeface="Aptos Narrow" panose="020B0004020202020204" pitchFamily="34" charset="0"/>
                        </a:rPr>
                        <a:t>: The Grantee is fully confident that all carryover funds will be spent in FY27. Funds will cover client deposits for evidence-based sober living homes and purchasing supplies for a second Syringe Service Program (SSP) site. </a:t>
                      </a:r>
                    </a:p>
                  </a:txBody>
                  <a:tcPr marL="4255" marR="4255" marT="425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82348984"/>
                  </a:ext>
                </a:extLst>
              </a:tr>
              <a:tr h="1042716">
                <a:tc>
                  <a:txBody>
                    <a:bodyPr/>
                    <a:lstStyle/>
                    <a:p>
                      <a:pPr algn="l" fontAlgn="b">
                        <a:buNone/>
                      </a:pPr>
                      <a:r>
                        <a:rPr lang="en-US" sz="1000" b="0" i="0" u="none" strike="noStrike" dirty="0">
                          <a:solidFill>
                            <a:srgbClr val="000000"/>
                          </a:solidFill>
                          <a:effectLst/>
                          <a:latin typeface="Aptos Narrow" panose="020B0004020202020204" pitchFamily="34" charset="0"/>
                        </a:rPr>
                        <a:t>Tennessee Foundation for Quality Patient Healthcare</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0" i="0" u="none" strike="noStrike" dirty="0">
                          <a:solidFill>
                            <a:srgbClr val="000000"/>
                          </a:solidFill>
                          <a:effectLst/>
                          <a:latin typeface="Aptos Narrow" panose="020B0004020202020204" pitchFamily="34" charset="0"/>
                        </a:rPr>
                        <a:t>83869</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00" b="0" i="0" u="none" strike="noStrike" dirty="0">
                          <a:solidFill>
                            <a:srgbClr val="000000"/>
                          </a:solidFill>
                          <a:effectLst/>
                          <a:latin typeface="Aptos Narrow" panose="020B0004020202020204" pitchFamily="34" charset="0"/>
                        </a:rPr>
                        <a:t>Education/Training</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0" i="0" u="none" strike="noStrike" dirty="0">
                          <a:solidFill>
                            <a:srgbClr val="000000"/>
                          </a:solidFill>
                          <a:effectLst/>
                          <a:latin typeface="Aptos Narrow" panose="020B0004020202020204" pitchFamily="34" charset="0"/>
                        </a:rPr>
                        <a:t>$583,837.97 </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1" i="0" u="none" strike="noStrike" dirty="0">
                          <a:solidFill>
                            <a:srgbClr val="000000"/>
                          </a:solidFill>
                          <a:effectLst/>
                          <a:latin typeface="Aptos Narrow" panose="020B0004020202020204" pitchFamily="34" charset="0"/>
                        </a:rPr>
                        <a:t>$91,788.13 </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1" i="0" u="none" strike="noStrike" dirty="0">
                          <a:solidFill>
                            <a:srgbClr val="000000"/>
                          </a:solidFill>
                          <a:effectLst/>
                          <a:latin typeface="Aptos Narrow" panose="020B0004020202020204" pitchFamily="34" charset="0"/>
                        </a:rPr>
                        <a:t>16%</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900" b="1" i="0" u="none" strike="noStrike" dirty="0">
                          <a:solidFill>
                            <a:srgbClr val="15232B"/>
                          </a:solidFill>
                          <a:effectLst/>
                          <a:latin typeface="Aptos Narrow" panose="020B0004020202020204" pitchFamily="34" charset="0"/>
                        </a:rPr>
                        <a:t>Impact:</a:t>
                      </a:r>
                      <a:r>
                        <a:rPr lang="en-US" sz="900" b="0" i="0" u="none" strike="noStrike" dirty="0">
                          <a:solidFill>
                            <a:srgbClr val="15232B"/>
                          </a:solidFill>
                          <a:effectLst/>
                          <a:latin typeface="Aptos Narrow" panose="020B0004020202020204" pitchFamily="34" charset="0"/>
                        </a:rPr>
                        <a:t> Carryover funds will allow the grantee to reach more prescribers for the grant project's </a:t>
                      </a:r>
                      <a:r>
                        <a:rPr lang="en-US" sz="900" b="0" i="1" u="none" strike="noStrike" dirty="0">
                          <a:solidFill>
                            <a:srgbClr val="15232B"/>
                          </a:solidFill>
                          <a:effectLst/>
                          <a:latin typeface="Aptos Narrow" panose="020B0004020202020204" pitchFamily="34" charset="0"/>
                        </a:rPr>
                        <a:t>The Know More</a:t>
                      </a:r>
                      <a:r>
                        <a:rPr lang="en-US" sz="900" b="0" i="0" u="none" strike="noStrike" dirty="0">
                          <a:solidFill>
                            <a:srgbClr val="15232B"/>
                          </a:solidFill>
                          <a:effectLst/>
                          <a:latin typeface="Aptos Narrow" panose="020B0004020202020204" pitchFamily="34" charset="0"/>
                        </a:rPr>
                        <a:t> online course. New marketing strategies (e.g., including targeted email marketing, direct mail campaigns, social media ads, and trade publication ads) has resulted in an increase in the number of participants registering for the online course. In addition, the grantee has started attending specialty conferences and implementing grassroots efforts to market the course. </a:t>
                      </a:r>
                    </a:p>
                  </a:txBody>
                  <a:tcPr marL="4255" marR="4255" marT="425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43695226"/>
                  </a:ext>
                </a:extLst>
              </a:tr>
              <a:tr h="912943">
                <a:tc>
                  <a:txBody>
                    <a:bodyPr/>
                    <a:lstStyle/>
                    <a:p>
                      <a:pPr algn="l" fontAlgn="b">
                        <a:buNone/>
                      </a:pPr>
                      <a:r>
                        <a:rPr lang="en-US" sz="1000" b="0" i="0" u="none" strike="noStrike">
                          <a:solidFill>
                            <a:srgbClr val="000000"/>
                          </a:solidFill>
                          <a:effectLst/>
                          <a:latin typeface="Aptos Narrow" panose="020B0004020202020204" pitchFamily="34" charset="0"/>
                        </a:rPr>
                        <a:t>Christ Community Health Services</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0" i="0" u="none" strike="noStrike" dirty="0">
                          <a:solidFill>
                            <a:srgbClr val="000000"/>
                          </a:solidFill>
                          <a:effectLst/>
                          <a:latin typeface="Aptos Narrow" panose="020B0004020202020204" pitchFamily="34" charset="0"/>
                        </a:rPr>
                        <a:t>84926</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00" b="0" i="0" u="none" strike="noStrike" dirty="0">
                          <a:solidFill>
                            <a:srgbClr val="000000"/>
                          </a:solidFill>
                          <a:effectLst/>
                          <a:latin typeface="Aptos Narrow" panose="020B0004020202020204" pitchFamily="34" charset="0"/>
                        </a:rPr>
                        <a:t>Treatment </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0" i="0" u="none" strike="noStrike" dirty="0">
                          <a:solidFill>
                            <a:srgbClr val="000000"/>
                          </a:solidFill>
                          <a:effectLst/>
                          <a:latin typeface="Aptos Narrow" panose="020B0004020202020204" pitchFamily="34" charset="0"/>
                        </a:rPr>
                        <a:t>$241,122.06</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1" i="0" u="none" strike="noStrike" dirty="0">
                          <a:solidFill>
                            <a:srgbClr val="000000"/>
                          </a:solidFill>
                          <a:effectLst/>
                          <a:latin typeface="Aptos Narrow" panose="020B0004020202020204" pitchFamily="34" charset="0"/>
                        </a:rPr>
                        <a:t>$40,215.59</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1" i="0" u="none" strike="noStrike" dirty="0">
                          <a:solidFill>
                            <a:srgbClr val="000000"/>
                          </a:solidFill>
                          <a:effectLst/>
                          <a:latin typeface="Aptos Narrow" panose="020B0004020202020204" pitchFamily="34" charset="0"/>
                        </a:rPr>
                        <a:t>17%</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900" b="1" i="0" u="none" strike="noStrike" dirty="0">
                          <a:solidFill>
                            <a:srgbClr val="15232B"/>
                          </a:solidFill>
                          <a:effectLst/>
                          <a:latin typeface="Aptos Narrow" panose="020B0004020202020204" pitchFamily="34" charset="0"/>
                        </a:rPr>
                        <a:t>Rationale:</a:t>
                      </a:r>
                      <a:r>
                        <a:rPr lang="en-US" sz="900" b="0" i="0" u="none" strike="noStrike" dirty="0">
                          <a:solidFill>
                            <a:srgbClr val="15232B"/>
                          </a:solidFill>
                          <a:effectLst/>
                          <a:latin typeface="Aptos Narrow" panose="020B0004020202020204" pitchFamily="34" charset="0"/>
                        </a:rPr>
                        <a:t> The grantee experienced considerable staffing issues resulting in delayed full implementation of the grant project (i.e., CEO and CFO transitions over the past two fiscal years and inability to successfully recruit and retain one grant-funded position. The vacancy delayed full implementation of program activities and reduced the anticipated personnel-related expenditures tied to the grant project.</a:t>
                      </a:r>
                    </a:p>
                  </a:txBody>
                  <a:tcPr marL="4255" marR="4255" marT="425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05289865"/>
                  </a:ext>
                </a:extLst>
              </a:tr>
              <a:tr h="912943">
                <a:tc>
                  <a:txBody>
                    <a:bodyPr/>
                    <a:lstStyle/>
                    <a:p>
                      <a:pPr algn="l" fontAlgn="b">
                        <a:buNone/>
                      </a:pPr>
                      <a:r>
                        <a:rPr lang="en-US" sz="1000" b="0" i="0" u="none" strike="noStrike" dirty="0">
                          <a:solidFill>
                            <a:srgbClr val="000000"/>
                          </a:solidFill>
                          <a:effectLst/>
                          <a:latin typeface="Aptos Narrow" panose="020B0004020202020204" pitchFamily="34" charset="0"/>
                        </a:rPr>
                        <a:t>Metropolitan Government of Nashville &amp; Davidson County</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0" i="0" u="none" strike="noStrike" dirty="0">
                          <a:solidFill>
                            <a:srgbClr val="000000"/>
                          </a:solidFill>
                          <a:effectLst/>
                          <a:latin typeface="Aptos Narrow" panose="020B0004020202020204" pitchFamily="34" charset="0"/>
                        </a:rPr>
                        <a:t>85256</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00" b="0" i="0" u="none" strike="noStrike">
                          <a:solidFill>
                            <a:srgbClr val="000000"/>
                          </a:solidFill>
                          <a:effectLst/>
                          <a:latin typeface="Aptos Narrow" panose="020B0004020202020204" pitchFamily="34" charset="0"/>
                        </a:rPr>
                        <a:t>Primary Prevention </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0" i="0" u="none" strike="noStrike" dirty="0">
                          <a:solidFill>
                            <a:srgbClr val="000000"/>
                          </a:solidFill>
                          <a:effectLst/>
                          <a:latin typeface="Aptos Narrow" panose="020B0004020202020204" pitchFamily="34" charset="0"/>
                        </a:rPr>
                        <a:t>$3,338,639.70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1" i="0" u="none" strike="noStrike" dirty="0">
                          <a:solidFill>
                            <a:srgbClr val="000000"/>
                          </a:solidFill>
                          <a:effectLst/>
                          <a:latin typeface="Aptos Narrow" panose="020B0004020202020204" pitchFamily="34" charset="0"/>
                        </a:rPr>
                        <a:t>$597,399.00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1" i="0" u="none" strike="noStrike" dirty="0">
                          <a:solidFill>
                            <a:srgbClr val="000000"/>
                          </a:solidFill>
                          <a:effectLst/>
                          <a:latin typeface="Aptos Narrow" panose="020B0004020202020204" pitchFamily="34" charset="0"/>
                        </a:rPr>
                        <a:t>18%</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900" b="1" i="0" u="none" strike="noStrike" dirty="0">
                          <a:solidFill>
                            <a:srgbClr val="15232B"/>
                          </a:solidFill>
                          <a:effectLst/>
                          <a:latin typeface="Aptos Narrow" panose="020B0004020202020204" pitchFamily="34" charset="0"/>
                        </a:rPr>
                        <a:t>Rationale:</a:t>
                      </a:r>
                      <a:r>
                        <a:rPr lang="en-US" sz="900" b="0" i="0" u="none" strike="noStrike" dirty="0">
                          <a:solidFill>
                            <a:srgbClr val="15232B"/>
                          </a:solidFill>
                          <a:effectLst/>
                          <a:latin typeface="Aptos Narrow" panose="020B0004020202020204" pitchFamily="34" charset="0"/>
                        </a:rPr>
                        <a:t> Personnel changes in several key positions resulted in staffing vacancies that could not be filled immediately due to an organization wide hiring freeze. </a:t>
                      </a:r>
                      <a:r>
                        <a:rPr lang="en-US" sz="900" b="1" i="0" u="none" strike="noStrike" dirty="0">
                          <a:solidFill>
                            <a:srgbClr val="15232B"/>
                          </a:solidFill>
                          <a:effectLst/>
                          <a:latin typeface="Aptos Narrow" panose="020B0004020202020204" pitchFamily="34" charset="0"/>
                        </a:rPr>
                        <a:t>Impact:</a:t>
                      </a:r>
                      <a:r>
                        <a:rPr lang="en-US" sz="900" b="0" i="0" u="none" strike="noStrike" dirty="0">
                          <a:solidFill>
                            <a:srgbClr val="15232B"/>
                          </a:solidFill>
                          <a:effectLst/>
                          <a:latin typeface="Aptos Narrow" panose="020B0004020202020204" pitchFamily="34" charset="0"/>
                        </a:rPr>
                        <a:t> In FY27, the grantee intends to fill the remaining vacancies, engage in the community-wide prevention and response media campaigns, continue listening sessions with representative communities, and continue harm reduction efforts. </a:t>
                      </a:r>
                    </a:p>
                  </a:txBody>
                  <a:tcPr marL="4255" marR="4255" marT="425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18037033"/>
                  </a:ext>
                </a:extLst>
              </a:tr>
            </a:tbl>
          </a:graphicData>
        </a:graphic>
      </p:graphicFrame>
    </p:spTree>
    <p:extLst>
      <p:ext uri="{BB962C8B-B14F-4D97-AF65-F5344CB8AC3E}">
        <p14:creationId xmlns:p14="http://schemas.microsoft.com/office/powerpoint/2010/main" val="332322731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54CB9-47F2-21DA-FD5B-D33AEE3B96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6A3D30-0373-C1E7-43A0-F800B88E5D8A}"/>
              </a:ext>
            </a:extLst>
          </p:cNvPr>
          <p:cNvSpPr>
            <a:spLocks noGrp="1"/>
          </p:cNvSpPr>
          <p:nvPr>
            <p:ph type="title"/>
          </p:nvPr>
        </p:nvSpPr>
        <p:spPr/>
        <p:txBody>
          <a:bodyPr/>
          <a:lstStyle/>
          <a:p>
            <a:r>
              <a:rPr lang="en-US" sz="2800" dirty="0"/>
              <a:t>FY26 Carryover Requests- Moderate Risk</a:t>
            </a:r>
            <a:endParaRPr lang="en-US" sz="2000" dirty="0"/>
          </a:p>
        </p:txBody>
      </p:sp>
      <p:sp>
        <p:nvSpPr>
          <p:cNvPr id="3" name="Content Placeholder 2">
            <a:extLst>
              <a:ext uri="{FF2B5EF4-FFF2-40B4-BE49-F238E27FC236}">
                <a16:creationId xmlns:a16="http://schemas.microsoft.com/office/drawing/2014/main" id="{3783357A-EB04-CF1B-E637-C00DA3FDCAEB}"/>
              </a:ext>
            </a:extLst>
          </p:cNvPr>
          <p:cNvSpPr>
            <a:spLocks noGrp="1"/>
          </p:cNvSpPr>
          <p:nvPr>
            <p:ph idx="1"/>
          </p:nvPr>
        </p:nvSpPr>
        <p:spPr>
          <a:xfrm>
            <a:off x="152400" y="811528"/>
            <a:ext cx="8839200" cy="4171950"/>
          </a:xfrm>
        </p:spPr>
        <p:txBody>
          <a:bodyPr>
            <a:normAutofit/>
          </a:bodyPr>
          <a:lstStyle/>
          <a:p>
            <a:pPr marL="0" indent="0">
              <a:buNone/>
            </a:pPr>
            <a:r>
              <a:rPr lang="en-US" sz="1600" b="1" dirty="0"/>
              <a:t>Moderate Risk (9): </a:t>
            </a:r>
            <a:r>
              <a:rPr lang="en-US" sz="1400" dirty="0"/>
              <a:t>The Grantee is in good standing; however, the carryover request </a:t>
            </a:r>
            <a:r>
              <a:rPr lang="en-US" sz="1400" b="1" dirty="0"/>
              <a:t>represents 15 to 25 precent </a:t>
            </a:r>
            <a:r>
              <a:rPr lang="en-US" sz="1400" dirty="0"/>
              <a:t>of the Grantee’s FY26 budget from which the funds are being carried over. </a:t>
            </a:r>
            <a:endParaRPr lang="en-US" sz="1400" b="1" dirty="0"/>
          </a:p>
          <a:p>
            <a:pPr marL="0" indent="0">
              <a:buNone/>
            </a:pPr>
            <a:endParaRPr lang="en-US" sz="2100" dirty="0"/>
          </a:p>
          <a:p>
            <a:pPr marL="0" lvl="0" indent="0">
              <a:buNone/>
            </a:pPr>
            <a:endParaRPr lang="en-US" sz="2300" dirty="0"/>
          </a:p>
          <a:p>
            <a:endParaRPr lang="en-US" dirty="0"/>
          </a:p>
          <a:p>
            <a:pPr marL="0" indent="0">
              <a:buNone/>
            </a:pPr>
            <a:endParaRPr lang="en-US" dirty="0"/>
          </a:p>
          <a:p>
            <a:pPr marL="0" indent="0">
              <a:buNone/>
            </a:pPr>
            <a:endParaRPr lang="en-US" dirty="0"/>
          </a:p>
        </p:txBody>
      </p:sp>
      <p:graphicFrame>
        <p:nvGraphicFramePr>
          <p:cNvPr id="4" name="Table 3">
            <a:extLst>
              <a:ext uri="{FF2B5EF4-FFF2-40B4-BE49-F238E27FC236}">
                <a16:creationId xmlns:a16="http://schemas.microsoft.com/office/drawing/2014/main" id="{D3466E97-0BDB-F423-88F6-511992D7883F}"/>
              </a:ext>
            </a:extLst>
          </p:cNvPr>
          <p:cNvGraphicFramePr>
            <a:graphicFrameLocks noGrp="1"/>
          </p:cNvGraphicFramePr>
          <p:nvPr>
            <p:extLst>
              <p:ext uri="{D42A27DB-BD31-4B8C-83A1-F6EECF244321}">
                <p14:modId xmlns:p14="http://schemas.microsoft.com/office/powerpoint/2010/main" val="2659568579"/>
              </p:ext>
            </p:extLst>
          </p:nvPr>
        </p:nvGraphicFramePr>
        <p:xfrm>
          <a:off x="228600" y="1313803"/>
          <a:ext cx="8305799" cy="3829697"/>
        </p:xfrm>
        <a:graphic>
          <a:graphicData uri="http://schemas.openxmlformats.org/drawingml/2006/table">
            <a:tbl>
              <a:tblPr/>
              <a:tblGrid>
                <a:gridCol w="1596743">
                  <a:extLst>
                    <a:ext uri="{9D8B030D-6E8A-4147-A177-3AD203B41FA5}">
                      <a16:colId xmlns:a16="http://schemas.microsoft.com/office/drawing/2014/main" val="3845519058"/>
                    </a:ext>
                  </a:extLst>
                </a:gridCol>
                <a:gridCol w="588274">
                  <a:extLst>
                    <a:ext uri="{9D8B030D-6E8A-4147-A177-3AD203B41FA5}">
                      <a16:colId xmlns:a16="http://schemas.microsoft.com/office/drawing/2014/main" val="349203055"/>
                    </a:ext>
                  </a:extLst>
                </a:gridCol>
                <a:gridCol w="840392">
                  <a:extLst>
                    <a:ext uri="{9D8B030D-6E8A-4147-A177-3AD203B41FA5}">
                      <a16:colId xmlns:a16="http://schemas.microsoft.com/office/drawing/2014/main" val="2585419131"/>
                    </a:ext>
                  </a:extLst>
                </a:gridCol>
                <a:gridCol w="756353">
                  <a:extLst>
                    <a:ext uri="{9D8B030D-6E8A-4147-A177-3AD203B41FA5}">
                      <a16:colId xmlns:a16="http://schemas.microsoft.com/office/drawing/2014/main" val="1807841937"/>
                    </a:ext>
                  </a:extLst>
                </a:gridCol>
                <a:gridCol w="672313">
                  <a:extLst>
                    <a:ext uri="{9D8B030D-6E8A-4147-A177-3AD203B41FA5}">
                      <a16:colId xmlns:a16="http://schemas.microsoft.com/office/drawing/2014/main" val="3251077596"/>
                    </a:ext>
                  </a:extLst>
                </a:gridCol>
                <a:gridCol w="504235">
                  <a:extLst>
                    <a:ext uri="{9D8B030D-6E8A-4147-A177-3AD203B41FA5}">
                      <a16:colId xmlns:a16="http://schemas.microsoft.com/office/drawing/2014/main" val="3071649217"/>
                    </a:ext>
                  </a:extLst>
                </a:gridCol>
                <a:gridCol w="3347489">
                  <a:extLst>
                    <a:ext uri="{9D8B030D-6E8A-4147-A177-3AD203B41FA5}">
                      <a16:colId xmlns:a16="http://schemas.microsoft.com/office/drawing/2014/main" val="2839113756"/>
                    </a:ext>
                  </a:extLst>
                </a:gridCol>
              </a:tblGrid>
              <a:tr h="371827">
                <a:tc>
                  <a:txBody>
                    <a:bodyPr/>
                    <a:lstStyle/>
                    <a:p>
                      <a:pPr algn="ctr" fontAlgn="b">
                        <a:buNone/>
                      </a:pPr>
                      <a:r>
                        <a:rPr lang="en-US" sz="1000" b="1" i="0" u="none" strike="noStrike" dirty="0">
                          <a:solidFill>
                            <a:srgbClr val="000000"/>
                          </a:solidFill>
                          <a:effectLst/>
                          <a:latin typeface="Aptos Narrow" panose="020B0004020202020204" pitchFamily="34" charset="0"/>
                        </a:rPr>
                        <a:t>Grantee Name</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Contract ID</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Grant Project Strategy</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FY26 Grant Budget</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Requested Carryover</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Rationale/Impact</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extLst>
                  <a:ext uri="{0D108BD9-81ED-4DB2-BD59-A6C34878D82A}">
                    <a16:rowId xmlns:a16="http://schemas.microsoft.com/office/drawing/2014/main" val="2824682308"/>
                  </a:ext>
                </a:extLst>
              </a:tr>
              <a:tr h="402423">
                <a:tc>
                  <a:txBody>
                    <a:bodyPr/>
                    <a:lstStyle/>
                    <a:p>
                      <a:pPr algn="l" fontAlgn="b">
                        <a:buNone/>
                      </a:pPr>
                      <a:r>
                        <a:rPr lang="en-US" sz="900" b="0" i="0" u="none" strike="noStrike" dirty="0">
                          <a:solidFill>
                            <a:srgbClr val="000000"/>
                          </a:solidFill>
                          <a:effectLst/>
                          <a:latin typeface="Aptos Narrow" panose="020B0004020202020204" pitchFamily="34" charset="0"/>
                        </a:rPr>
                        <a:t>21st District Recovery Court, Inc.</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0" i="0" u="none" strike="noStrike">
                          <a:solidFill>
                            <a:srgbClr val="000000"/>
                          </a:solidFill>
                          <a:effectLst/>
                          <a:latin typeface="Aptos Narrow" panose="020B0004020202020204" pitchFamily="34" charset="0"/>
                        </a:rPr>
                        <a:t>85250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900" b="0" i="0" u="none" strike="noStrike" dirty="0">
                          <a:solidFill>
                            <a:srgbClr val="000000"/>
                          </a:solidFill>
                          <a:effectLst/>
                          <a:latin typeface="Aptos Narrow" panose="020B0004020202020204" pitchFamily="34" charset="0"/>
                        </a:rPr>
                        <a:t>Treatment </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0" i="0" u="none" strike="noStrike">
                          <a:solidFill>
                            <a:srgbClr val="000000"/>
                          </a:solidFill>
                          <a:effectLst/>
                          <a:latin typeface="Aptos Narrow" panose="020B0004020202020204" pitchFamily="34" charset="0"/>
                        </a:rPr>
                        <a:t>$131,100.00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1" i="0" u="none" strike="noStrike" dirty="0">
                          <a:solidFill>
                            <a:srgbClr val="000000"/>
                          </a:solidFill>
                          <a:effectLst/>
                          <a:latin typeface="Aptos Narrow" panose="020B0004020202020204" pitchFamily="34" charset="0"/>
                        </a:rPr>
                        <a:t>$27,266.65</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1" i="0" u="none" strike="noStrike">
                          <a:solidFill>
                            <a:srgbClr val="000000"/>
                          </a:solidFill>
                          <a:effectLst/>
                          <a:latin typeface="Aptos Narrow" panose="020B0004020202020204" pitchFamily="34" charset="0"/>
                        </a:rPr>
                        <a:t>21%</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900" b="1" i="0" u="none" strike="noStrike" dirty="0">
                          <a:solidFill>
                            <a:srgbClr val="15232B"/>
                          </a:solidFill>
                          <a:effectLst/>
                          <a:latin typeface="Aptos Narrow" panose="020B0004020202020204" pitchFamily="34" charset="0"/>
                        </a:rPr>
                        <a:t>Rationale:</a:t>
                      </a:r>
                      <a:r>
                        <a:rPr lang="en-US" sz="900" b="0" i="0" u="none" strike="noStrike" dirty="0">
                          <a:solidFill>
                            <a:srgbClr val="15232B"/>
                          </a:solidFill>
                          <a:effectLst/>
                          <a:latin typeface="Aptos Narrow" panose="020B0004020202020204" pitchFamily="34" charset="0"/>
                        </a:rPr>
                        <a:t> Due to personnel changes, treatment services were less than anticipated. The grantee confirms this will not be an issue moving forward </a:t>
                      </a:r>
                    </a:p>
                  </a:txBody>
                  <a:tcPr marL="4255" marR="4255" marT="425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77030369"/>
                  </a:ext>
                </a:extLst>
              </a:tr>
              <a:tr h="667619">
                <a:tc>
                  <a:txBody>
                    <a:bodyPr/>
                    <a:lstStyle/>
                    <a:p>
                      <a:pPr algn="l" fontAlgn="b">
                        <a:buNone/>
                      </a:pPr>
                      <a:r>
                        <a:rPr lang="en-US" sz="900" b="0" i="0" u="none" strike="noStrike" dirty="0">
                          <a:solidFill>
                            <a:srgbClr val="000000"/>
                          </a:solidFill>
                          <a:effectLst/>
                          <a:latin typeface="Aptos Narrow" panose="020B0004020202020204" pitchFamily="34" charset="0"/>
                        </a:rPr>
                        <a:t>Pathways of TN, Inc.</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0" i="0" u="none" strike="noStrike" dirty="0">
                          <a:solidFill>
                            <a:srgbClr val="000000"/>
                          </a:solidFill>
                          <a:effectLst/>
                          <a:latin typeface="Aptos Narrow" panose="020B0004020202020204" pitchFamily="34" charset="0"/>
                        </a:rPr>
                        <a:t>85142</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900" b="0" i="0" u="none" strike="noStrike">
                          <a:solidFill>
                            <a:srgbClr val="000000"/>
                          </a:solidFill>
                          <a:effectLst/>
                          <a:latin typeface="Aptos Narrow" panose="020B0004020202020204" pitchFamily="34" charset="0"/>
                        </a:rPr>
                        <a:t>Treatment </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0" i="0" u="none" strike="noStrike">
                          <a:solidFill>
                            <a:srgbClr val="000000"/>
                          </a:solidFill>
                          <a:effectLst/>
                          <a:latin typeface="Aptos Narrow" panose="020B0004020202020204" pitchFamily="34" charset="0"/>
                        </a:rPr>
                        <a:t>$960,587.47</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900" b="1" i="0" u="none" strike="noStrike" dirty="0">
                          <a:solidFill>
                            <a:srgbClr val="000000"/>
                          </a:solidFill>
                          <a:effectLst/>
                          <a:latin typeface="Aptos Narrow" panose="020B0004020202020204" pitchFamily="34" charset="0"/>
                        </a:rPr>
                        <a:t>$217,400.00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1" i="0" u="none" strike="noStrike">
                          <a:solidFill>
                            <a:srgbClr val="000000"/>
                          </a:solidFill>
                          <a:effectLst/>
                          <a:latin typeface="Aptos Narrow" panose="020B0004020202020204" pitchFamily="34" charset="0"/>
                        </a:rPr>
                        <a:t>23%</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900" b="1" i="0" u="none" strike="noStrike" dirty="0">
                          <a:solidFill>
                            <a:srgbClr val="000000"/>
                          </a:solidFill>
                          <a:effectLst/>
                          <a:latin typeface="Aptos Narrow" panose="020B0004020202020204" pitchFamily="34" charset="0"/>
                        </a:rPr>
                        <a:t>Rationale: </a:t>
                      </a:r>
                      <a:r>
                        <a:rPr lang="en-US" sz="900" b="0" i="0" u="none" strike="noStrike" dirty="0">
                          <a:solidFill>
                            <a:srgbClr val="000000"/>
                          </a:solidFill>
                          <a:effectLst/>
                          <a:latin typeface="Aptos Narrow" panose="020B0004020202020204" pitchFamily="34" charset="0"/>
                        </a:rPr>
                        <a:t>Carryover request is due to unfilled grant-funded positions. Since the grant project began, full staffing has only been achieved within the past 3-4 months. Costs such as supplies, travel, occupancy and phone allocation, as well as 15% indirect costs are all contingent on staffing levels.   </a:t>
                      </a:r>
                    </a:p>
                  </a:txBody>
                  <a:tcPr marL="4255" marR="4255" marT="425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40151131"/>
                  </a:ext>
                </a:extLst>
              </a:tr>
              <a:tr h="1007718">
                <a:tc>
                  <a:txBody>
                    <a:bodyPr/>
                    <a:lstStyle/>
                    <a:p>
                      <a:pPr algn="l" fontAlgn="b">
                        <a:buNone/>
                      </a:pPr>
                      <a:r>
                        <a:rPr lang="en-US" sz="900" b="0" i="0" u="none" strike="noStrike">
                          <a:solidFill>
                            <a:srgbClr val="000000"/>
                          </a:solidFill>
                          <a:effectLst/>
                          <a:latin typeface="Aptos Narrow" panose="020B0004020202020204" pitchFamily="34" charset="0"/>
                        </a:rPr>
                        <a:t>Centerstone</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0" i="0" u="none" strike="noStrike" dirty="0">
                          <a:solidFill>
                            <a:srgbClr val="000000"/>
                          </a:solidFill>
                          <a:effectLst/>
                          <a:latin typeface="Aptos Narrow" panose="020B0004020202020204" pitchFamily="34" charset="0"/>
                        </a:rPr>
                        <a:t>84899</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900" b="0" i="0" u="none" strike="noStrike" dirty="0">
                          <a:solidFill>
                            <a:srgbClr val="000000"/>
                          </a:solidFill>
                          <a:effectLst/>
                          <a:latin typeface="Aptos Narrow" panose="020B0004020202020204" pitchFamily="34" charset="0"/>
                        </a:rPr>
                        <a:t>Treatment </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0" i="0" u="none" strike="noStrike">
                          <a:solidFill>
                            <a:srgbClr val="000000"/>
                          </a:solidFill>
                          <a:effectLst/>
                          <a:latin typeface="Aptos Narrow" panose="020B0004020202020204" pitchFamily="34" charset="0"/>
                        </a:rPr>
                        <a:t>$993,702.50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900" b="1" i="0" u="none" strike="noStrike" dirty="0">
                          <a:solidFill>
                            <a:srgbClr val="000000"/>
                          </a:solidFill>
                          <a:effectLst/>
                          <a:latin typeface="Aptos Narrow" panose="020B0004020202020204" pitchFamily="34" charset="0"/>
                        </a:rPr>
                        <a:t>$240,286.00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1" i="0" u="none" strike="noStrike" dirty="0">
                          <a:solidFill>
                            <a:srgbClr val="000000"/>
                          </a:solidFill>
                          <a:effectLst/>
                          <a:latin typeface="Aptos Narrow" panose="020B0004020202020204" pitchFamily="34" charset="0"/>
                        </a:rPr>
                        <a:t>24%</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900" b="1" i="0" u="none" strike="noStrike" dirty="0">
                          <a:solidFill>
                            <a:srgbClr val="15232B"/>
                          </a:solidFill>
                          <a:effectLst/>
                          <a:latin typeface="Aptos Narrow" panose="020B0004020202020204" pitchFamily="34" charset="0"/>
                        </a:rPr>
                        <a:t>Rationale:</a:t>
                      </a:r>
                      <a:r>
                        <a:rPr lang="en-US" sz="900" b="0" i="0" u="none" strike="noStrike" dirty="0">
                          <a:solidFill>
                            <a:srgbClr val="15232B"/>
                          </a:solidFill>
                          <a:effectLst/>
                          <a:latin typeface="Aptos Narrow" panose="020B0004020202020204" pitchFamily="34" charset="0"/>
                        </a:rPr>
                        <a:t> Reduced spending during the FY26 budget period resulting from multiple staff vacancies. These vacancies led to lower than anticipated expenditures for salaries, benefits, training, travel, and other position dependent operational expenses. </a:t>
                      </a:r>
                      <a:r>
                        <a:rPr lang="en-US" sz="900" b="1" i="0" u="none" strike="noStrike" dirty="0">
                          <a:solidFill>
                            <a:srgbClr val="15232B"/>
                          </a:solidFill>
                          <a:effectLst/>
                          <a:latin typeface="Aptos Narrow" panose="020B0004020202020204" pitchFamily="34" charset="0"/>
                        </a:rPr>
                        <a:t>Impact:</a:t>
                      </a:r>
                      <a:r>
                        <a:rPr lang="en-US" sz="900" b="0" i="0" u="none" strike="noStrike" dirty="0">
                          <a:solidFill>
                            <a:srgbClr val="15232B"/>
                          </a:solidFill>
                          <a:effectLst/>
                          <a:latin typeface="Aptos Narrow" panose="020B0004020202020204" pitchFamily="34" charset="0"/>
                        </a:rPr>
                        <a:t> Carryover funds will allow the grantee to fully support grant project activities and ensure resources are used as originally intended to strengthen service delivery and achieve grant outcomes.</a:t>
                      </a:r>
                    </a:p>
                  </a:txBody>
                  <a:tcPr marL="4255" marR="4255" marT="425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33880827"/>
                  </a:ext>
                </a:extLst>
              </a:tr>
              <a:tr h="667619">
                <a:tc>
                  <a:txBody>
                    <a:bodyPr/>
                    <a:lstStyle/>
                    <a:p>
                      <a:pPr algn="l" fontAlgn="b">
                        <a:buNone/>
                      </a:pPr>
                      <a:r>
                        <a:rPr lang="en-US" sz="900" b="0" i="0" u="none" strike="noStrike">
                          <a:solidFill>
                            <a:srgbClr val="000000"/>
                          </a:solidFill>
                          <a:effectLst/>
                          <a:latin typeface="Aptos Narrow" panose="020B0004020202020204" pitchFamily="34" charset="0"/>
                        </a:rPr>
                        <a:t>Upper Cumberland Human Resource Agency</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0" i="0" u="none" strike="noStrike">
                          <a:solidFill>
                            <a:srgbClr val="000000"/>
                          </a:solidFill>
                          <a:effectLst/>
                          <a:latin typeface="Aptos Narrow" panose="020B0004020202020204" pitchFamily="34" charset="0"/>
                        </a:rPr>
                        <a:t>85018</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900" b="0" i="0" u="none" strike="noStrike" dirty="0">
                          <a:solidFill>
                            <a:srgbClr val="000000"/>
                          </a:solidFill>
                          <a:effectLst/>
                          <a:latin typeface="Aptos Narrow" panose="020B0004020202020204" pitchFamily="34" charset="0"/>
                        </a:rPr>
                        <a:t>Recovery Support</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0" i="0" u="none" strike="noStrike" dirty="0">
                          <a:solidFill>
                            <a:srgbClr val="000000"/>
                          </a:solidFill>
                          <a:effectLst/>
                          <a:latin typeface="Aptos Narrow" panose="020B0004020202020204" pitchFamily="34" charset="0"/>
                        </a:rPr>
                        <a:t>$2,534,752.45</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1" i="0" u="none" strike="noStrike" dirty="0">
                          <a:solidFill>
                            <a:srgbClr val="000000"/>
                          </a:solidFill>
                          <a:effectLst/>
                          <a:latin typeface="Aptos Narrow" panose="020B0004020202020204" pitchFamily="34" charset="0"/>
                        </a:rPr>
                        <a:t>$623,877.11</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1" i="0" u="none" strike="noStrike" dirty="0">
                          <a:solidFill>
                            <a:srgbClr val="000000"/>
                          </a:solidFill>
                          <a:effectLst/>
                          <a:latin typeface="Aptos Narrow" panose="020B0004020202020204" pitchFamily="34" charset="0"/>
                        </a:rPr>
                        <a:t>25%</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900" b="1" i="0" u="none" strike="noStrike" dirty="0">
                          <a:solidFill>
                            <a:srgbClr val="15232B"/>
                          </a:solidFill>
                          <a:effectLst/>
                          <a:latin typeface="Aptos Narrow" panose="020B0004020202020204" pitchFamily="34" charset="0"/>
                        </a:rPr>
                        <a:t>Impact:</a:t>
                      </a:r>
                      <a:r>
                        <a:rPr lang="en-US" sz="900" b="0" i="0" u="none" strike="noStrike" dirty="0">
                          <a:solidFill>
                            <a:srgbClr val="15232B"/>
                          </a:solidFill>
                          <a:effectLst/>
                          <a:latin typeface="Aptos Narrow" panose="020B0004020202020204" pitchFamily="34" charset="0"/>
                        </a:rPr>
                        <a:t> Carryover funds will ensure uninterrupted multi-year service continuity for the UCHRA Recovery CONNECT program (i.e., client intakes, direct wrap-around services, substance use disorder recovery, peer recovery coaching, transportation, and clinical referrals).  </a:t>
                      </a:r>
                    </a:p>
                  </a:txBody>
                  <a:tcPr marL="4255" marR="4255" marT="425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63242128"/>
                  </a:ext>
                </a:extLst>
              </a:tr>
              <a:tr h="667619">
                <a:tc>
                  <a:txBody>
                    <a:bodyPr/>
                    <a:lstStyle/>
                    <a:p>
                      <a:pPr algn="l" fontAlgn="b">
                        <a:buNone/>
                      </a:pPr>
                      <a:r>
                        <a:rPr lang="en-US" sz="900" b="0" i="0" u="none" strike="noStrike">
                          <a:solidFill>
                            <a:srgbClr val="000000"/>
                          </a:solidFill>
                          <a:effectLst/>
                          <a:latin typeface="Aptos Narrow" panose="020B0004020202020204" pitchFamily="34" charset="0"/>
                        </a:rPr>
                        <a:t>Tennessee Department of Health</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0" i="0" u="none" strike="noStrike" dirty="0">
                          <a:solidFill>
                            <a:srgbClr val="000000"/>
                          </a:solidFill>
                          <a:effectLst/>
                          <a:latin typeface="Aptos Narrow" panose="020B0004020202020204" pitchFamily="34" charset="0"/>
                        </a:rPr>
                        <a:t>84739</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900" b="0" i="0" u="none" strike="noStrike">
                          <a:solidFill>
                            <a:srgbClr val="000000"/>
                          </a:solidFill>
                          <a:effectLst/>
                          <a:latin typeface="Aptos Narrow" panose="020B0004020202020204" pitchFamily="34" charset="0"/>
                        </a:rPr>
                        <a:t>Recovery Support</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0" i="0" u="none" strike="noStrike" dirty="0">
                          <a:solidFill>
                            <a:srgbClr val="000000"/>
                          </a:solidFill>
                          <a:effectLst/>
                          <a:latin typeface="Aptos Narrow" panose="020B0004020202020204" pitchFamily="34" charset="0"/>
                        </a:rPr>
                        <a:t>$1,213,438.12</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900" b="1" i="0" u="none" strike="noStrike" dirty="0">
                          <a:solidFill>
                            <a:srgbClr val="000000"/>
                          </a:solidFill>
                          <a:effectLst/>
                          <a:latin typeface="Aptos Narrow" panose="020B0004020202020204" pitchFamily="34" charset="0"/>
                        </a:rPr>
                        <a:t>$300,000.00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900" b="1" i="0" u="none" strike="noStrike" dirty="0">
                          <a:solidFill>
                            <a:srgbClr val="000000"/>
                          </a:solidFill>
                          <a:effectLst/>
                          <a:latin typeface="Aptos Narrow" panose="020B0004020202020204" pitchFamily="34" charset="0"/>
                        </a:rPr>
                        <a:t>25%</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900" b="1" i="0" u="none" strike="noStrike" dirty="0">
                          <a:solidFill>
                            <a:srgbClr val="000000"/>
                          </a:solidFill>
                          <a:effectLst/>
                          <a:latin typeface="Aptos Narrow" panose="020B0004020202020204" pitchFamily="34" charset="0"/>
                        </a:rPr>
                        <a:t>Impact:</a:t>
                      </a:r>
                      <a:r>
                        <a:rPr lang="en-US" sz="900" b="0" i="0" u="none" strike="noStrike" dirty="0">
                          <a:solidFill>
                            <a:srgbClr val="000000"/>
                          </a:solidFill>
                          <a:effectLst/>
                          <a:latin typeface="Aptos Narrow" panose="020B0004020202020204" pitchFamily="34" charset="0"/>
                        </a:rPr>
                        <a:t> The grant project will expand naloxone distribution to all 95 counties and encourage widespread distribution, which is especially necessary rising demand from additional regional and local health departments who request naloxone and overdose prevention kits provided through the grant project.   </a:t>
                      </a:r>
                    </a:p>
                  </a:txBody>
                  <a:tcPr marL="4255" marR="4255" marT="425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4827004"/>
                  </a:ext>
                </a:extLst>
              </a:tr>
            </a:tbl>
          </a:graphicData>
        </a:graphic>
      </p:graphicFrame>
    </p:spTree>
    <p:extLst>
      <p:ext uri="{BB962C8B-B14F-4D97-AF65-F5344CB8AC3E}">
        <p14:creationId xmlns:p14="http://schemas.microsoft.com/office/powerpoint/2010/main" val="377941696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AFEC6-432A-B01B-8B13-EAACC0FBBC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12C4CB-E47B-388B-507F-204D994A04A9}"/>
              </a:ext>
            </a:extLst>
          </p:cNvPr>
          <p:cNvSpPr>
            <a:spLocks noGrp="1"/>
          </p:cNvSpPr>
          <p:nvPr>
            <p:ph type="title"/>
          </p:nvPr>
        </p:nvSpPr>
        <p:spPr/>
        <p:txBody>
          <a:bodyPr/>
          <a:lstStyle/>
          <a:p>
            <a:r>
              <a:rPr lang="en-US" sz="2400" dirty="0"/>
              <a:t>Discussion and Decision Points</a:t>
            </a:r>
          </a:p>
        </p:txBody>
      </p:sp>
      <p:sp>
        <p:nvSpPr>
          <p:cNvPr id="3" name="Content Placeholder 2">
            <a:extLst>
              <a:ext uri="{FF2B5EF4-FFF2-40B4-BE49-F238E27FC236}">
                <a16:creationId xmlns:a16="http://schemas.microsoft.com/office/drawing/2014/main" id="{AE297533-B55C-94B2-2CEF-A311E3F5468D}"/>
              </a:ext>
            </a:extLst>
          </p:cNvPr>
          <p:cNvSpPr>
            <a:spLocks noGrp="1"/>
          </p:cNvSpPr>
          <p:nvPr>
            <p:ph idx="1"/>
          </p:nvPr>
        </p:nvSpPr>
        <p:spPr/>
        <p:txBody>
          <a:bodyPr>
            <a:normAutofit/>
          </a:bodyPr>
          <a:lstStyle/>
          <a:p>
            <a:pPr marL="0" indent="0">
              <a:buNone/>
            </a:pPr>
            <a:r>
              <a:rPr lang="en-US" dirty="0"/>
              <a:t>Will the OAC consider a motion authorizing the OAC Executive Director to approve all FY26 carryover requests from Cycle 1 Grantees determined to be </a:t>
            </a:r>
            <a:r>
              <a:rPr lang="en-US" b="1" dirty="0"/>
              <a:t>moderate risk</a:t>
            </a:r>
            <a:r>
              <a:rPr lang="en-US" dirty="0"/>
              <a:t>? </a:t>
            </a:r>
          </a:p>
          <a:p>
            <a:pPr marL="0" indent="0">
              <a:buNone/>
            </a:pPr>
            <a:endParaRPr lang="en-US" dirty="0"/>
          </a:p>
          <a:p>
            <a:pPr marL="0" lvl="0" indent="0">
              <a:buNone/>
            </a:pPr>
            <a:endParaRPr lang="en-US" dirty="0"/>
          </a:p>
          <a:p>
            <a:pPr marL="0" lvl="0" indent="0">
              <a:buNone/>
            </a:pPr>
            <a:endParaRPr lang="en-US" dirty="0"/>
          </a:p>
          <a:p>
            <a:pPr marL="0" lvl="0" indent="0">
              <a:buNone/>
            </a:pPr>
            <a:endParaRPr lang="en-US" dirty="0"/>
          </a:p>
        </p:txBody>
      </p:sp>
      <p:sp>
        <p:nvSpPr>
          <p:cNvPr id="4" name="TextBox 3">
            <a:extLst>
              <a:ext uri="{FF2B5EF4-FFF2-40B4-BE49-F238E27FC236}">
                <a16:creationId xmlns:a16="http://schemas.microsoft.com/office/drawing/2014/main" id="{04197C50-5CAB-90FE-F639-BDF6E43598C2}"/>
              </a:ext>
            </a:extLst>
          </p:cNvPr>
          <p:cNvSpPr txBox="1"/>
          <p:nvPr/>
        </p:nvSpPr>
        <p:spPr>
          <a:xfrm>
            <a:off x="2895600" y="3181350"/>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231635670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1FF2B-DB1E-5DFA-37D2-BF80292E38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42018B-793D-5AFC-00B9-BC006C57E1DF}"/>
              </a:ext>
            </a:extLst>
          </p:cNvPr>
          <p:cNvSpPr>
            <a:spLocks noGrp="1"/>
          </p:cNvSpPr>
          <p:nvPr>
            <p:ph type="title"/>
          </p:nvPr>
        </p:nvSpPr>
        <p:spPr/>
        <p:txBody>
          <a:bodyPr/>
          <a:lstStyle/>
          <a:p>
            <a:r>
              <a:rPr lang="en-US" sz="2800" dirty="0"/>
              <a:t>FY26 Carryover Requests- High Risk</a:t>
            </a:r>
            <a:endParaRPr lang="en-US" sz="2000" dirty="0"/>
          </a:p>
        </p:txBody>
      </p:sp>
      <p:sp>
        <p:nvSpPr>
          <p:cNvPr id="3" name="Content Placeholder 2">
            <a:extLst>
              <a:ext uri="{FF2B5EF4-FFF2-40B4-BE49-F238E27FC236}">
                <a16:creationId xmlns:a16="http://schemas.microsoft.com/office/drawing/2014/main" id="{93937397-9272-027C-8324-BDD24344547F}"/>
              </a:ext>
            </a:extLst>
          </p:cNvPr>
          <p:cNvSpPr>
            <a:spLocks noGrp="1"/>
          </p:cNvSpPr>
          <p:nvPr>
            <p:ph idx="1"/>
          </p:nvPr>
        </p:nvSpPr>
        <p:spPr>
          <a:xfrm>
            <a:off x="152400" y="838198"/>
            <a:ext cx="8839200" cy="4171950"/>
          </a:xfrm>
        </p:spPr>
        <p:txBody>
          <a:bodyPr>
            <a:normAutofit/>
          </a:bodyPr>
          <a:lstStyle/>
          <a:p>
            <a:pPr marL="0" indent="0">
              <a:buNone/>
            </a:pPr>
            <a:r>
              <a:rPr lang="en-US" sz="1600" b="1" dirty="0"/>
              <a:t>High Risk (14): </a:t>
            </a:r>
            <a:r>
              <a:rPr lang="en-US" sz="1600" dirty="0"/>
              <a:t>Applies to Grantees in good standing, but the carryover request is </a:t>
            </a:r>
            <a:r>
              <a:rPr lang="en-US" sz="1600" b="1" dirty="0"/>
              <a:t>more than 25 percent</a:t>
            </a:r>
            <a:r>
              <a:rPr lang="en-US" sz="1600" dirty="0"/>
              <a:t> of the Grantee’s FY26 budget from which the funds are being carried over. </a:t>
            </a:r>
            <a:endParaRPr lang="en-US" sz="2000" dirty="0"/>
          </a:p>
          <a:p>
            <a:pPr marL="0" indent="0">
              <a:buNone/>
            </a:pPr>
            <a:endParaRPr lang="en-US" sz="2100" dirty="0"/>
          </a:p>
          <a:p>
            <a:pPr marL="0" lvl="0" indent="0">
              <a:buNone/>
            </a:pPr>
            <a:endParaRPr lang="en-US" sz="2300" dirty="0"/>
          </a:p>
          <a:p>
            <a:endParaRPr lang="en-US" dirty="0"/>
          </a:p>
          <a:p>
            <a:pPr marL="0" indent="0">
              <a:buNone/>
            </a:pPr>
            <a:endParaRPr lang="en-US" dirty="0"/>
          </a:p>
          <a:p>
            <a:pPr marL="0" indent="0">
              <a:buNone/>
            </a:pPr>
            <a:endParaRPr lang="en-US" dirty="0"/>
          </a:p>
        </p:txBody>
      </p:sp>
      <p:graphicFrame>
        <p:nvGraphicFramePr>
          <p:cNvPr id="4" name="Table 3">
            <a:extLst>
              <a:ext uri="{FF2B5EF4-FFF2-40B4-BE49-F238E27FC236}">
                <a16:creationId xmlns:a16="http://schemas.microsoft.com/office/drawing/2014/main" id="{BBEC23D5-F4D9-D4D3-A96E-EE065E899F35}"/>
              </a:ext>
            </a:extLst>
          </p:cNvPr>
          <p:cNvGraphicFramePr>
            <a:graphicFrameLocks noGrp="1"/>
          </p:cNvGraphicFramePr>
          <p:nvPr>
            <p:extLst>
              <p:ext uri="{D42A27DB-BD31-4B8C-83A1-F6EECF244321}">
                <p14:modId xmlns:p14="http://schemas.microsoft.com/office/powerpoint/2010/main" val="1515102389"/>
              </p:ext>
            </p:extLst>
          </p:nvPr>
        </p:nvGraphicFramePr>
        <p:xfrm>
          <a:off x="152400" y="1428750"/>
          <a:ext cx="8458201" cy="3625383"/>
        </p:xfrm>
        <a:graphic>
          <a:graphicData uri="http://schemas.openxmlformats.org/drawingml/2006/table">
            <a:tbl>
              <a:tblPr/>
              <a:tblGrid>
                <a:gridCol w="1163973">
                  <a:extLst>
                    <a:ext uri="{9D8B030D-6E8A-4147-A177-3AD203B41FA5}">
                      <a16:colId xmlns:a16="http://schemas.microsoft.com/office/drawing/2014/main" val="2389202834"/>
                    </a:ext>
                  </a:extLst>
                </a:gridCol>
                <a:gridCol w="543187">
                  <a:extLst>
                    <a:ext uri="{9D8B030D-6E8A-4147-A177-3AD203B41FA5}">
                      <a16:colId xmlns:a16="http://schemas.microsoft.com/office/drawing/2014/main" val="325009124"/>
                    </a:ext>
                  </a:extLst>
                </a:gridCol>
                <a:gridCol w="931178">
                  <a:extLst>
                    <a:ext uri="{9D8B030D-6E8A-4147-A177-3AD203B41FA5}">
                      <a16:colId xmlns:a16="http://schemas.microsoft.com/office/drawing/2014/main" val="3921554544"/>
                    </a:ext>
                  </a:extLst>
                </a:gridCol>
                <a:gridCol w="790662">
                  <a:extLst>
                    <a:ext uri="{9D8B030D-6E8A-4147-A177-3AD203B41FA5}">
                      <a16:colId xmlns:a16="http://schemas.microsoft.com/office/drawing/2014/main" val="178936804"/>
                    </a:ext>
                  </a:extLst>
                </a:gridCol>
                <a:gridCol w="685800">
                  <a:extLst>
                    <a:ext uri="{9D8B030D-6E8A-4147-A177-3AD203B41FA5}">
                      <a16:colId xmlns:a16="http://schemas.microsoft.com/office/drawing/2014/main" val="2024175579"/>
                    </a:ext>
                  </a:extLst>
                </a:gridCol>
                <a:gridCol w="304800">
                  <a:extLst>
                    <a:ext uri="{9D8B030D-6E8A-4147-A177-3AD203B41FA5}">
                      <a16:colId xmlns:a16="http://schemas.microsoft.com/office/drawing/2014/main" val="855769615"/>
                    </a:ext>
                  </a:extLst>
                </a:gridCol>
                <a:gridCol w="4038601">
                  <a:extLst>
                    <a:ext uri="{9D8B030D-6E8A-4147-A177-3AD203B41FA5}">
                      <a16:colId xmlns:a16="http://schemas.microsoft.com/office/drawing/2014/main" val="4064419944"/>
                    </a:ext>
                  </a:extLst>
                </a:gridCol>
              </a:tblGrid>
              <a:tr h="294237">
                <a:tc>
                  <a:txBody>
                    <a:bodyPr/>
                    <a:lstStyle/>
                    <a:p>
                      <a:pPr algn="ctr" fontAlgn="b">
                        <a:buNone/>
                      </a:pPr>
                      <a:r>
                        <a:rPr lang="en-US" sz="1000" b="1" i="0" u="none" strike="noStrike" dirty="0">
                          <a:solidFill>
                            <a:srgbClr val="000000"/>
                          </a:solidFill>
                          <a:effectLst/>
                          <a:latin typeface="Aptos Narrow" panose="020B0004020202020204" pitchFamily="34" charset="0"/>
                        </a:rPr>
                        <a:t>Grantee Name</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a:solidFill>
                            <a:srgbClr val="000000"/>
                          </a:solidFill>
                          <a:effectLst/>
                          <a:latin typeface="Aptos Narrow" panose="020B0004020202020204" pitchFamily="34" charset="0"/>
                        </a:rPr>
                        <a:t>Contract ID</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Grant Project Strategy</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a:solidFill>
                            <a:srgbClr val="000000"/>
                          </a:solidFill>
                          <a:effectLst/>
                          <a:latin typeface="Aptos Narrow" panose="020B0004020202020204" pitchFamily="34" charset="0"/>
                        </a:rPr>
                        <a:t>FY26 Grant Budget</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a:solidFill>
                            <a:srgbClr val="000000"/>
                          </a:solidFill>
                          <a:effectLst/>
                          <a:latin typeface="Aptos Narrow" panose="020B0004020202020204" pitchFamily="34" charset="0"/>
                        </a:rPr>
                        <a:t>Requested Carryover</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Rationale/Impact</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extLst>
                  <a:ext uri="{0D108BD9-81ED-4DB2-BD59-A6C34878D82A}">
                    <a16:rowId xmlns:a16="http://schemas.microsoft.com/office/drawing/2014/main" val="376110924"/>
                  </a:ext>
                </a:extLst>
              </a:tr>
              <a:tr h="1138361">
                <a:tc>
                  <a:txBody>
                    <a:bodyPr/>
                    <a:lstStyle/>
                    <a:p>
                      <a:pPr algn="l" fontAlgn="b">
                        <a:buNone/>
                      </a:pPr>
                      <a:r>
                        <a:rPr lang="en-US" sz="900" b="0" i="0" u="none" strike="noStrike" dirty="0">
                          <a:solidFill>
                            <a:srgbClr val="000000"/>
                          </a:solidFill>
                          <a:effectLst/>
                          <a:latin typeface="Aptos Narrow" panose="020B0004020202020204" pitchFamily="34" charset="0"/>
                        </a:rPr>
                        <a:t>Williamson County DUI Recovery Court </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0" i="0" u="none" strike="noStrike" dirty="0">
                          <a:solidFill>
                            <a:srgbClr val="000000"/>
                          </a:solidFill>
                          <a:effectLst/>
                          <a:latin typeface="Aptos Narrow" panose="020B0004020202020204" pitchFamily="34" charset="0"/>
                        </a:rPr>
                        <a:t>84920</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900" b="0" i="0" u="none" strike="noStrike" dirty="0">
                          <a:solidFill>
                            <a:srgbClr val="000000"/>
                          </a:solidFill>
                          <a:effectLst/>
                          <a:latin typeface="Aptos Narrow" panose="020B0004020202020204" pitchFamily="34" charset="0"/>
                        </a:rPr>
                        <a:t>Recovery Support</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0" i="0" u="none" strike="noStrike" dirty="0">
                          <a:solidFill>
                            <a:srgbClr val="000000"/>
                          </a:solidFill>
                          <a:effectLst/>
                          <a:latin typeface="Aptos Narrow" panose="020B0004020202020204" pitchFamily="34" charset="0"/>
                        </a:rPr>
                        <a:t>$244,250.36</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1" i="0" u="none" strike="noStrike" dirty="0">
                          <a:solidFill>
                            <a:srgbClr val="000000"/>
                          </a:solidFill>
                          <a:effectLst/>
                          <a:latin typeface="Aptos Narrow" panose="020B0004020202020204" pitchFamily="34" charset="0"/>
                        </a:rPr>
                        <a:t>$66,220.00</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1" i="0" u="none" strike="noStrike" dirty="0">
                          <a:solidFill>
                            <a:srgbClr val="000000"/>
                          </a:solidFill>
                          <a:effectLst/>
                          <a:latin typeface="Aptos Narrow" panose="020B0004020202020204" pitchFamily="34" charset="0"/>
                        </a:rPr>
                        <a:t>27%</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1000" b="1" i="0" u="none" strike="noStrike" dirty="0">
                          <a:solidFill>
                            <a:srgbClr val="15232B"/>
                          </a:solidFill>
                          <a:effectLst/>
                          <a:latin typeface="Aptos Narrow" panose="020B0004020202020204" pitchFamily="34" charset="0"/>
                        </a:rPr>
                        <a:t>Rationale:</a:t>
                      </a:r>
                      <a:r>
                        <a:rPr lang="en-US" sz="1000" b="0" i="0" u="none" strike="noStrike" dirty="0">
                          <a:solidFill>
                            <a:srgbClr val="15232B"/>
                          </a:solidFill>
                          <a:effectLst/>
                          <a:latin typeface="Aptos Narrow" panose="020B0004020202020204" pitchFamily="34" charset="0"/>
                        </a:rPr>
                        <a:t> Due to recruitment challenges, the grant-funded Compliance Officer position remained vacant during a portion of FY26, resulting in personnel savings. Additionally, participant enrollment was lower than projected during FY26, resulting in lower utilization of contracted services. </a:t>
                      </a:r>
                      <a:r>
                        <a:rPr lang="en-US" sz="1000" b="1" i="0" u="none" strike="noStrike" dirty="0">
                          <a:solidFill>
                            <a:srgbClr val="15232B"/>
                          </a:solidFill>
                          <a:effectLst/>
                          <a:latin typeface="Aptos Narrow" panose="020B0004020202020204" pitchFamily="34" charset="0"/>
                        </a:rPr>
                        <a:t>Impact:</a:t>
                      </a:r>
                      <a:r>
                        <a:rPr lang="en-US" sz="1000" b="0" i="0" u="none" strike="noStrike" dirty="0">
                          <a:solidFill>
                            <a:srgbClr val="15232B"/>
                          </a:solidFill>
                          <a:effectLst/>
                          <a:latin typeface="Aptos Narrow" panose="020B0004020202020204" pitchFamily="34" charset="0"/>
                        </a:rPr>
                        <a:t> Carryover funds will be used to supplement the salary and fringe benefits for the grant-funded Compliance Officer position, and the provision of other services such as support for Medication-Assisted Treatment (MAT), and interpreter services. </a:t>
                      </a:r>
                    </a:p>
                  </a:txBody>
                  <a:tcPr marL="4639" marR="4639" marT="463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29543484"/>
                  </a:ext>
                </a:extLst>
              </a:tr>
              <a:tr h="339505">
                <a:tc>
                  <a:txBody>
                    <a:bodyPr/>
                    <a:lstStyle/>
                    <a:p>
                      <a:pPr algn="l" fontAlgn="b">
                        <a:buNone/>
                      </a:pPr>
                      <a:r>
                        <a:rPr lang="en-US" sz="900" b="0" i="0" u="none" strike="noStrike">
                          <a:solidFill>
                            <a:srgbClr val="000000"/>
                          </a:solidFill>
                          <a:effectLst/>
                          <a:latin typeface="Aptos Narrow" panose="020B0004020202020204" pitchFamily="34" charset="0"/>
                        </a:rPr>
                        <a:t>East Tennessee State University </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0" i="0" u="none" strike="noStrike" dirty="0">
                          <a:solidFill>
                            <a:srgbClr val="000000"/>
                          </a:solidFill>
                          <a:effectLst/>
                          <a:latin typeface="Aptos Narrow" panose="020B0004020202020204" pitchFamily="34" charset="0"/>
                        </a:rPr>
                        <a:t>84994</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900" b="0" i="0" u="none" strike="noStrike" dirty="0">
                          <a:solidFill>
                            <a:srgbClr val="000000"/>
                          </a:solidFill>
                          <a:effectLst/>
                          <a:latin typeface="Aptos Narrow" panose="020B0004020202020204" pitchFamily="34" charset="0"/>
                        </a:rPr>
                        <a:t>Recovery Support</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0" i="0" u="none" strike="noStrike" dirty="0">
                          <a:solidFill>
                            <a:srgbClr val="000000"/>
                          </a:solidFill>
                          <a:effectLst/>
                          <a:latin typeface="Aptos Narrow" panose="020B0004020202020204" pitchFamily="34" charset="0"/>
                        </a:rPr>
                        <a:t>$747,101.23</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1" i="0" u="none" strike="noStrike" dirty="0">
                          <a:solidFill>
                            <a:srgbClr val="000000"/>
                          </a:solidFill>
                          <a:effectLst/>
                          <a:latin typeface="Aptos Narrow" panose="020B0004020202020204" pitchFamily="34" charset="0"/>
                        </a:rPr>
                        <a:t>$208,900.37</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1" i="0" u="none" strike="noStrike" dirty="0">
                          <a:solidFill>
                            <a:srgbClr val="000000"/>
                          </a:solidFill>
                          <a:effectLst/>
                          <a:latin typeface="Aptos Narrow" panose="020B0004020202020204" pitchFamily="34" charset="0"/>
                        </a:rPr>
                        <a:t>28%</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1000" b="1" i="0" u="none" strike="noStrike" dirty="0">
                          <a:solidFill>
                            <a:srgbClr val="000000"/>
                          </a:solidFill>
                          <a:effectLst/>
                          <a:latin typeface="Aptos Narrow" panose="020B0004020202020204" pitchFamily="34" charset="0"/>
                        </a:rPr>
                        <a:t>Rationale:</a:t>
                      </a:r>
                      <a:r>
                        <a:rPr lang="en-US" sz="1000" b="0" i="0" u="none" strike="noStrike" dirty="0">
                          <a:solidFill>
                            <a:srgbClr val="000000"/>
                          </a:solidFill>
                          <a:effectLst/>
                          <a:latin typeface="Aptos Narrow" panose="020B0004020202020204" pitchFamily="34" charset="0"/>
                        </a:rPr>
                        <a:t> Carryover funds due to unfilled grant-funded positions. </a:t>
                      </a:r>
                      <a:r>
                        <a:rPr lang="en-US" sz="1000" b="1" i="0" u="none" strike="noStrike" dirty="0">
                          <a:solidFill>
                            <a:srgbClr val="000000"/>
                          </a:solidFill>
                          <a:effectLst/>
                          <a:latin typeface="Aptos Narrow" panose="020B0004020202020204" pitchFamily="34" charset="0"/>
                        </a:rPr>
                        <a:t>Impact:</a:t>
                      </a:r>
                      <a:r>
                        <a:rPr lang="en-US" sz="1000" b="0" i="0" u="none" strike="noStrike" dirty="0">
                          <a:solidFill>
                            <a:srgbClr val="000000"/>
                          </a:solidFill>
                          <a:effectLst/>
                          <a:latin typeface="Aptos Narrow" panose="020B0004020202020204" pitchFamily="34" charset="0"/>
                        </a:rPr>
                        <a:t> Carryover funds will support anticipated staffing and travel needs in FY27. </a:t>
                      </a:r>
                    </a:p>
                  </a:txBody>
                  <a:tcPr marL="4639" marR="4639" marT="463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31428759"/>
                  </a:ext>
                </a:extLst>
              </a:tr>
              <a:tr h="894029">
                <a:tc>
                  <a:txBody>
                    <a:bodyPr/>
                    <a:lstStyle/>
                    <a:p>
                      <a:pPr algn="l" fontAlgn="b">
                        <a:buNone/>
                      </a:pPr>
                      <a:r>
                        <a:rPr lang="en-US" sz="900" b="0" i="0" u="none" strike="noStrike">
                          <a:solidFill>
                            <a:srgbClr val="000000"/>
                          </a:solidFill>
                          <a:effectLst/>
                          <a:latin typeface="Aptos Narrow" panose="020B0004020202020204" pitchFamily="34" charset="0"/>
                        </a:rPr>
                        <a:t>East Tennessee State University</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0" i="0" u="none" strike="noStrike" dirty="0">
                          <a:solidFill>
                            <a:srgbClr val="000000"/>
                          </a:solidFill>
                          <a:effectLst/>
                          <a:latin typeface="Aptos Narrow" panose="020B0004020202020204" pitchFamily="34" charset="0"/>
                        </a:rPr>
                        <a:t>84156</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900" b="0" i="0" u="none" strike="noStrike" dirty="0">
                          <a:solidFill>
                            <a:srgbClr val="000000"/>
                          </a:solidFill>
                          <a:effectLst/>
                          <a:latin typeface="Aptos Narrow" panose="020B0004020202020204" pitchFamily="34" charset="0"/>
                        </a:rPr>
                        <a:t>Education/Training</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0" i="0" u="none" strike="noStrike" dirty="0">
                          <a:solidFill>
                            <a:srgbClr val="000000"/>
                          </a:solidFill>
                          <a:effectLst/>
                          <a:latin typeface="Aptos Narrow" panose="020B0004020202020204" pitchFamily="34" charset="0"/>
                        </a:rPr>
                        <a:t>$162,615.00</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1" i="0" u="none" strike="noStrike" dirty="0">
                          <a:solidFill>
                            <a:srgbClr val="000000"/>
                          </a:solidFill>
                          <a:effectLst/>
                          <a:latin typeface="Aptos Narrow" panose="020B0004020202020204" pitchFamily="34" charset="0"/>
                        </a:rPr>
                        <a:t>$47,684.12</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1" i="0" u="none" strike="noStrike" dirty="0">
                          <a:solidFill>
                            <a:srgbClr val="000000"/>
                          </a:solidFill>
                          <a:effectLst/>
                          <a:latin typeface="Aptos Narrow" panose="020B0004020202020204" pitchFamily="34" charset="0"/>
                        </a:rPr>
                        <a:t>29%</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1000" b="1" i="0" u="none" strike="noStrike" dirty="0">
                          <a:solidFill>
                            <a:srgbClr val="000000"/>
                          </a:solidFill>
                          <a:effectLst/>
                          <a:latin typeface="Aptos Narrow" panose="020B0004020202020204" pitchFamily="34" charset="0"/>
                        </a:rPr>
                        <a:t>Rationale:</a:t>
                      </a:r>
                      <a:r>
                        <a:rPr lang="en-US" sz="1000" b="0" i="0" u="none" strike="noStrike" dirty="0">
                          <a:solidFill>
                            <a:srgbClr val="000000"/>
                          </a:solidFill>
                          <a:effectLst/>
                          <a:latin typeface="Aptos Narrow" panose="020B0004020202020204" pitchFamily="34" charset="0"/>
                        </a:rPr>
                        <a:t> Grant project spending was delayed because building relationships with the eight (8) jails in Northeast Tennessee took longer than the grantee had anticipated. </a:t>
                      </a:r>
                      <a:r>
                        <a:rPr lang="en-US" sz="1000" b="1" i="0" u="none" strike="noStrike" dirty="0">
                          <a:solidFill>
                            <a:srgbClr val="000000"/>
                          </a:solidFill>
                          <a:effectLst/>
                          <a:latin typeface="Aptos Narrow" panose="020B0004020202020204" pitchFamily="34" charset="0"/>
                        </a:rPr>
                        <a:t>Impact: </a:t>
                      </a:r>
                      <a:r>
                        <a:rPr lang="en-US" sz="1000" b="0" i="0" u="none" strike="noStrike" dirty="0">
                          <a:solidFill>
                            <a:srgbClr val="000000"/>
                          </a:solidFill>
                          <a:effectLst/>
                          <a:latin typeface="Aptos Narrow" panose="020B0004020202020204" pitchFamily="34" charset="0"/>
                        </a:rPr>
                        <a:t>Through steady outreach, the grantee has contacted several jails and scheduled grant-funded trainings for correctional staff. Carryover funds will be spent on training costs originally targeted for FY26. Carryover funds will also be used to provide transportation assistance to jails who elect to travel to any MOUD programs. </a:t>
                      </a:r>
                    </a:p>
                  </a:txBody>
                  <a:tcPr marL="4639" marR="4639" marT="463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4280127"/>
                  </a:ext>
                </a:extLst>
              </a:tr>
              <a:tr h="622426">
                <a:tc>
                  <a:txBody>
                    <a:bodyPr/>
                    <a:lstStyle/>
                    <a:p>
                      <a:pPr algn="l" fontAlgn="b">
                        <a:buNone/>
                      </a:pPr>
                      <a:r>
                        <a:rPr lang="en-US" sz="900" b="0" i="0" u="none" strike="noStrike">
                          <a:solidFill>
                            <a:srgbClr val="000000"/>
                          </a:solidFill>
                          <a:effectLst/>
                          <a:latin typeface="Aptos Narrow" panose="020B0004020202020204" pitchFamily="34" charset="0"/>
                        </a:rPr>
                        <a:t>Street Works/ Todays Hope</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0" i="0" u="none" strike="noStrike" dirty="0">
                          <a:solidFill>
                            <a:srgbClr val="000000"/>
                          </a:solidFill>
                          <a:effectLst/>
                          <a:latin typeface="Aptos Narrow" panose="020B0004020202020204" pitchFamily="34" charset="0"/>
                        </a:rPr>
                        <a:t>84155</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900" b="0" i="0" u="none" strike="noStrike">
                          <a:solidFill>
                            <a:srgbClr val="000000"/>
                          </a:solidFill>
                          <a:effectLst/>
                          <a:latin typeface="Aptos Narrow" panose="020B0004020202020204" pitchFamily="34" charset="0"/>
                        </a:rPr>
                        <a:t>Primary Prevention </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0" i="0" u="none" strike="noStrike" dirty="0">
                          <a:solidFill>
                            <a:srgbClr val="000000"/>
                          </a:solidFill>
                          <a:effectLst/>
                          <a:latin typeface="Aptos Narrow" panose="020B0004020202020204" pitchFamily="34" charset="0"/>
                        </a:rPr>
                        <a:t>$870,875.17</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1" i="0" u="none" strike="noStrike" dirty="0">
                          <a:solidFill>
                            <a:srgbClr val="000000"/>
                          </a:solidFill>
                          <a:effectLst/>
                          <a:latin typeface="Aptos Narrow" panose="020B0004020202020204" pitchFamily="34" charset="0"/>
                        </a:rPr>
                        <a:t>$260,236.87</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900" b="1" i="0" u="none" strike="noStrike" dirty="0">
                          <a:solidFill>
                            <a:srgbClr val="000000"/>
                          </a:solidFill>
                          <a:effectLst/>
                          <a:latin typeface="Aptos Narrow" panose="020B0004020202020204" pitchFamily="34" charset="0"/>
                        </a:rPr>
                        <a:t>30%</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1000" b="1" i="0" u="none" strike="noStrike" dirty="0">
                          <a:solidFill>
                            <a:srgbClr val="000000"/>
                          </a:solidFill>
                          <a:effectLst/>
                          <a:latin typeface="Aptos Narrow" panose="020B0004020202020204" pitchFamily="34" charset="0"/>
                        </a:rPr>
                        <a:t>Rationale:</a:t>
                      </a:r>
                      <a:r>
                        <a:rPr lang="en-US" sz="1000" b="0" i="0" u="none" strike="noStrike" dirty="0">
                          <a:solidFill>
                            <a:srgbClr val="000000"/>
                          </a:solidFill>
                          <a:effectLst/>
                          <a:latin typeface="Aptos Narrow" panose="020B0004020202020204" pitchFamily="34" charset="0"/>
                        </a:rPr>
                        <a:t> The grantee encountered internal operational challenges in FY26, which are now being addressed.</a:t>
                      </a:r>
                      <a:r>
                        <a:rPr lang="en-US" sz="1000" b="1" i="0" u="none" strike="noStrike" dirty="0">
                          <a:solidFill>
                            <a:srgbClr val="000000"/>
                          </a:solidFill>
                          <a:effectLst/>
                          <a:latin typeface="Aptos Narrow" panose="020B0004020202020204" pitchFamily="34" charset="0"/>
                        </a:rPr>
                        <a:t> Impact: </a:t>
                      </a:r>
                      <a:r>
                        <a:rPr lang="en-US" sz="1000" b="0" i="0" u="none" strike="noStrike" dirty="0">
                          <a:solidFill>
                            <a:srgbClr val="000000"/>
                          </a:solidFill>
                          <a:effectLst/>
                          <a:latin typeface="Aptos Narrow" panose="020B0004020202020204" pitchFamily="34" charset="0"/>
                        </a:rPr>
                        <a:t>The carryover funds will allow the grant project to reach its full potential through investing in new prevention technology and expanding the capacity of the teach to reach more individuals and serve the community better. </a:t>
                      </a:r>
                    </a:p>
                  </a:txBody>
                  <a:tcPr marL="4639" marR="4639" marT="463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69159862"/>
                  </a:ext>
                </a:extLst>
              </a:tr>
            </a:tbl>
          </a:graphicData>
        </a:graphic>
      </p:graphicFrame>
    </p:spTree>
    <p:extLst>
      <p:ext uri="{BB962C8B-B14F-4D97-AF65-F5344CB8AC3E}">
        <p14:creationId xmlns:p14="http://schemas.microsoft.com/office/powerpoint/2010/main" val="214043044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D79B7B-481D-03AC-AC54-03D95C3613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F0BF62-FDF1-49E8-8874-FEE3AB388E6E}"/>
              </a:ext>
            </a:extLst>
          </p:cNvPr>
          <p:cNvSpPr>
            <a:spLocks noGrp="1"/>
          </p:cNvSpPr>
          <p:nvPr>
            <p:ph type="title"/>
          </p:nvPr>
        </p:nvSpPr>
        <p:spPr/>
        <p:txBody>
          <a:bodyPr/>
          <a:lstStyle/>
          <a:p>
            <a:r>
              <a:rPr lang="en-US" sz="2800" dirty="0"/>
              <a:t>FY26 Carryover Requests- High Risk</a:t>
            </a:r>
            <a:endParaRPr lang="en-US" sz="2000" dirty="0"/>
          </a:p>
        </p:txBody>
      </p:sp>
      <p:sp>
        <p:nvSpPr>
          <p:cNvPr id="3" name="Content Placeholder 2">
            <a:extLst>
              <a:ext uri="{FF2B5EF4-FFF2-40B4-BE49-F238E27FC236}">
                <a16:creationId xmlns:a16="http://schemas.microsoft.com/office/drawing/2014/main" id="{99BE2A23-0159-B268-D635-0116D482AD54}"/>
              </a:ext>
            </a:extLst>
          </p:cNvPr>
          <p:cNvSpPr>
            <a:spLocks noGrp="1"/>
          </p:cNvSpPr>
          <p:nvPr>
            <p:ph idx="1"/>
          </p:nvPr>
        </p:nvSpPr>
        <p:spPr>
          <a:xfrm>
            <a:off x="152400" y="838198"/>
            <a:ext cx="8839200" cy="4171950"/>
          </a:xfrm>
        </p:spPr>
        <p:txBody>
          <a:bodyPr>
            <a:normAutofit/>
          </a:bodyPr>
          <a:lstStyle/>
          <a:p>
            <a:pPr marL="0" indent="0">
              <a:buNone/>
            </a:pPr>
            <a:r>
              <a:rPr lang="en-US" sz="1600" b="1" dirty="0"/>
              <a:t>High Risk (14): </a:t>
            </a:r>
            <a:r>
              <a:rPr lang="en-US" sz="1600" dirty="0"/>
              <a:t>Applies to Grantees in good standing, but the carryover request is </a:t>
            </a:r>
            <a:r>
              <a:rPr lang="en-US" sz="1600" b="1" dirty="0"/>
              <a:t>more than 25 percent</a:t>
            </a:r>
            <a:r>
              <a:rPr lang="en-US" sz="1600" dirty="0"/>
              <a:t> of the Grantee’s FY26 budget from which the funds are being carried over. </a:t>
            </a:r>
            <a:endParaRPr lang="en-US" sz="2000" dirty="0"/>
          </a:p>
          <a:p>
            <a:pPr marL="0" indent="0">
              <a:buNone/>
            </a:pPr>
            <a:endParaRPr lang="en-US" sz="2100" dirty="0"/>
          </a:p>
          <a:p>
            <a:pPr marL="0" lvl="0" indent="0">
              <a:buNone/>
            </a:pPr>
            <a:endParaRPr lang="en-US" sz="2300" dirty="0"/>
          </a:p>
          <a:p>
            <a:endParaRPr lang="en-US" dirty="0"/>
          </a:p>
          <a:p>
            <a:pPr marL="0" indent="0">
              <a:buNone/>
            </a:pPr>
            <a:endParaRPr lang="en-US" dirty="0"/>
          </a:p>
          <a:p>
            <a:pPr marL="0" indent="0">
              <a:buNone/>
            </a:pPr>
            <a:endParaRPr lang="en-US" dirty="0"/>
          </a:p>
        </p:txBody>
      </p:sp>
      <p:graphicFrame>
        <p:nvGraphicFramePr>
          <p:cNvPr id="4" name="Table 3">
            <a:extLst>
              <a:ext uri="{FF2B5EF4-FFF2-40B4-BE49-F238E27FC236}">
                <a16:creationId xmlns:a16="http://schemas.microsoft.com/office/drawing/2014/main" id="{C83DF921-860F-9E85-7E78-A445E245FA6D}"/>
              </a:ext>
            </a:extLst>
          </p:cNvPr>
          <p:cNvGraphicFramePr>
            <a:graphicFrameLocks noGrp="1"/>
          </p:cNvGraphicFramePr>
          <p:nvPr>
            <p:extLst>
              <p:ext uri="{D42A27DB-BD31-4B8C-83A1-F6EECF244321}">
                <p14:modId xmlns:p14="http://schemas.microsoft.com/office/powerpoint/2010/main" val="3729953813"/>
              </p:ext>
            </p:extLst>
          </p:nvPr>
        </p:nvGraphicFramePr>
        <p:xfrm>
          <a:off x="457200" y="1428750"/>
          <a:ext cx="8000999" cy="3645813"/>
        </p:xfrm>
        <a:graphic>
          <a:graphicData uri="http://schemas.openxmlformats.org/drawingml/2006/table">
            <a:tbl>
              <a:tblPr/>
              <a:tblGrid>
                <a:gridCol w="914400">
                  <a:extLst>
                    <a:ext uri="{9D8B030D-6E8A-4147-A177-3AD203B41FA5}">
                      <a16:colId xmlns:a16="http://schemas.microsoft.com/office/drawing/2014/main" val="329558024"/>
                    </a:ext>
                  </a:extLst>
                </a:gridCol>
                <a:gridCol w="609600">
                  <a:extLst>
                    <a:ext uri="{9D8B030D-6E8A-4147-A177-3AD203B41FA5}">
                      <a16:colId xmlns:a16="http://schemas.microsoft.com/office/drawing/2014/main" val="1539482207"/>
                    </a:ext>
                  </a:extLst>
                </a:gridCol>
                <a:gridCol w="1066800">
                  <a:extLst>
                    <a:ext uri="{9D8B030D-6E8A-4147-A177-3AD203B41FA5}">
                      <a16:colId xmlns:a16="http://schemas.microsoft.com/office/drawing/2014/main" val="1566084961"/>
                    </a:ext>
                  </a:extLst>
                </a:gridCol>
                <a:gridCol w="762000">
                  <a:extLst>
                    <a:ext uri="{9D8B030D-6E8A-4147-A177-3AD203B41FA5}">
                      <a16:colId xmlns:a16="http://schemas.microsoft.com/office/drawing/2014/main" val="4280472271"/>
                    </a:ext>
                  </a:extLst>
                </a:gridCol>
                <a:gridCol w="762000">
                  <a:extLst>
                    <a:ext uri="{9D8B030D-6E8A-4147-A177-3AD203B41FA5}">
                      <a16:colId xmlns:a16="http://schemas.microsoft.com/office/drawing/2014/main" val="1072777287"/>
                    </a:ext>
                  </a:extLst>
                </a:gridCol>
                <a:gridCol w="304800">
                  <a:extLst>
                    <a:ext uri="{9D8B030D-6E8A-4147-A177-3AD203B41FA5}">
                      <a16:colId xmlns:a16="http://schemas.microsoft.com/office/drawing/2014/main" val="972988031"/>
                    </a:ext>
                  </a:extLst>
                </a:gridCol>
                <a:gridCol w="3581399">
                  <a:extLst>
                    <a:ext uri="{9D8B030D-6E8A-4147-A177-3AD203B41FA5}">
                      <a16:colId xmlns:a16="http://schemas.microsoft.com/office/drawing/2014/main" val="3316616316"/>
                    </a:ext>
                  </a:extLst>
                </a:gridCol>
              </a:tblGrid>
              <a:tr h="167196">
                <a:tc>
                  <a:txBody>
                    <a:bodyPr/>
                    <a:lstStyle/>
                    <a:p>
                      <a:pPr algn="ctr" fontAlgn="b">
                        <a:buNone/>
                      </a:pPr>
                      <a:r>
                        <a:rPr lang="en-US" sz="1000" b="1" i="0" u="none" strike="noStrike" dirty="0">
                          <a:solidFill>
                            <a:srgbClr val="000000"/>
                          </a:solidFill>
                          <a:effectLst/>
                          <a:latin typeface="Aptos Narrow" panose="020B0004020202020204" pitchFamily="34" charset="0"/>
                        </a:rPr>
                        <a:t>Grantee Name</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Contract ID</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Grant Project Strategy</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FY26 Grant Budget</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Requested Carryover</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Rationale/Impact</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extLst>
                  <a:ext uri="{0D108BD9-81ED-4DB2-BD59-A6C34878D82A}">
                    <a16:rowId xmlns:a16="http://schemas.microsoft.com/office/drawing/2014/main" val="3862431708"/>
                  </a:ext>
                </a:extLst>
              </a:tr>
              <a:tr h="853577">
                <a:tc>
                  <a:txBody>
                    <a:bodyPr/>
                    <a:lstStyle/>
                    <a:p>
                      <a:pPr algn="l" fontAlgn="b">
                        <a:buNone/>
                      </a:pPr>
                      <a:r>
                        <a:rPr lang="en-US" sz="1000" b="0" i="0" u="none" strike="noStrike" dirty="0">
                          <a:solidFill>
                            <a:srgbClr val="000000"/>
                          </a:solidFill>
                          <a:effectLst/>
                          <a:latin typeface="Aptos Narrow" panose="020B0004020202020204" pitchFamily="34" charset="0"/>
                        </a:rPr>
                        <a:t>Men of Valor</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0" i="0" u="none" strike="noStrike" dirty="0">
                          <a:solidFill>
                            <a:srgbClr val="000000"/>
                          </a:solidFill>
                          <a:effectLst/>
                          <a:latin typeface="Aptos Narrow" panose="020B0004020202020204" pitchFamily="34" charset="0"/>
                        </a:rPr>
                        <a:t>84462</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00" b="0" i="0" u="none" strike="noStrike">
                          <a:solidFill>
                            <a:srgbClr val="000000"/>
                          </a:solidFill>
                          <a:effectLst/>
                          <a:latin typeface="Aptos Narrow" panose="020B0004020202020204" pitchFamily="34" charset="0"/>
                        </a:rPr>
                        <a:t>Recovery Support</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0" i="0" u="none" strike="noStrike" dirty="0">
                          <a:solidFill>
                            <a:srgbClr val="000000"/>
                          </a:solidFill>
                          <a:effectLst/>
                          <a:latin typeface="Aptos Narrow" panose="020B0004020202020204" pitchFamily="34" charset="0"/>
                        </a:rPr>
                        <a:t>$666,204.62</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$205,000.00</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1" i="0" u="none" strike="noStrike">
                          <a:solidFill>
                            <a:srgbClr val="000000"/>
                          </a:solidFill>
                          <a:effectLst/>
                          <a:latin typeface="Aptos Narrow" panose="020B0004020202020204" pitchFamily="34" charset="0"/>
                        </a:rPr>
                        <a:t>31%</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900" b="1" i="0" u="none" strike="noStrike" dirty="0">
                          <a:solidFill>
                            <a:srgbClr val="15232B"/>
                          </a:solidFill>
                          <a:effectLst/>
                          <a:latin typeface="Aptos Narrow" panose="020B0004020202020204" pitchFamily="34" charset="0"/>
                        </a:rPr>
                        <a:t>Impact:</a:t>
                      </a:r>
                      <a:r>
                        <a:rPr lang="en-US" sz="900" b="0" i="0" u="none" strike="noStrike" dirty="0">
                          <a:solidFill>
                            <a:srgbClr val="15232B"/>
                          </a:solidFill>
                          <a:effectLst/>
                          <a:latin typeface="Aptos Narrow" panose="020B0004020202020204" pitchFamily="34" charset="0"/>
                        </a:rPr>
                        <a:t> The carryover funds will be applied to the grant project's program such as professional fees, supplies, specific assistance to individuals and other non-personnel costs (e.g., hiring a Nurse Practitioner to assist the doctor with the healthcare needs for the participants, increase the number of participants for transitional housing and medical/dental fees and transportation requirements, so the participants have access to more community services)</a:t>
                      </a:r>
                    </a:p>
                  </a:txBody>
                  <a:tcPr marL="4639" marR="4639" marT="463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40429191"/>
                  </a:ext>
                </a:extLst>
              </a:tr>
              <a:tr h="742241">
                <a:tc>
                  <a:txBody>
                    <a:bodyPr/>
                    <a:lstStyle/>
                    <a:p>
                      <a:pPr algn="l" fontAlgn="b">
                        <a:buNone/>
                      </a:pPr>
                      <a:r>
                        <a:rPr lang="en-US" sz="1000" b="0" i="0" u="none" strike="noStrike">
                          <a:solidFill>
                            <a:srgbClr val="000000"/>
                          </a:solidFill>
                          <a:effectLst/>
                          <a:latin typeface="Aptos Narrow" panose="020B0004020202020204" pitchFamily="34" charset="0"/>
                        </a:rPr>
                        <a:t>MTSU</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0" i="0" u="none" strike="noStrike" dirty="0">
                          <a:solidFill>
                            <a:srgbClr val="000000"/>
                          </a:solidFill>
                          <a:effectLst/>
                          <a:latin typeface="Aptos Narrow" panose="020B0004020202020204" pitchFamily="34" charset="0"/>
                        </a:rPr>
                        <a:t>85202</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1000" b="0" i="0" u="none" strike="noStrike" dirty="0">
                          <a:solidFill>
                            <a:srgbClr val="000000"/>
                          </a:solidFill>
                          <a:effectLst/>
                          <a:latin typeface="Aptos Narrow" panose="020B0004020202020204" pitchFamily="34" charset="0"/>
                        </a:rPr>
                        <a:t>Research/Evaluation </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0" i="0" u="none" strike="noStrike" dirty="0">
                          <a:solidFill>
                            <a:srgbClr val="000000"/>
                          </a:solidFill>
                          <a:effectLst/>
                          <a:latin typeface="Aptos Narrow" panose="020B0004020202020204" pitchFamily="34" charset="0"/>
                        </a:rPr>
                        <a:t>$233,440.28</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$72,225.56</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1" i="0" u="none" strike="noStrike" dirty="0">
                          <a:solidFill>
                            <a:srgbClr val="000000"/>
                          </a:solidFill>
                          <a:effectLst/>
                          <a:latin typeface="Aptos Narrow" panose="020B0004020202020204" pitchFamily="34" charset="0"/>
                        </a:rPr>
                        <a:t>31%</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900" b="1" i="0" u="none" strike="noStrike" dirty="0">
                          <a:solidFill>
                            <a:srgbClr val="000000"/>
                          </a:solidFill>
                          <a:effectLst/>
                          <a:latin typeface="Aptos Narrow" panose="020B0004020202020204" pitchFamily="34" charset="0"/>
                        </a:rPr>
                        <a:t>Rationale:</a:t>
                      </a:r>
                      <a:r>
                        <a:rPr lang="en-US" sz="900" b="0" i="0" u="none" strike="noStrike" dirty="0">
                          <a:solidFill>
                            <a:srgbClr val="000000"/>
                          </a:solidFill>
                          <a:effectLst/>
                          <a:latin typeface="Aptos Narrow" panose="020B0004020202020204" pitchFamily="34" charset="0"/>
                        </a:rPr>
                        <a:t> Initial delays in fully executing the grant contract  in year one (approximately five months after the start of the project) resulted in a delay in launching the grant project. Delays extended into Year 2.</a:t>
                      </a:r>
                      <a:r>
                        <a:rPr lang="en-US" sz="900" b="1" i="0" u="none" strike="noStrike" dirty="0">
                          <a:solidFill>
                            <a:srgbClr val="000000"/>
                          </a:solidFill>
                          <a:effectLst/>
                          <a:latin typeface="Aptos Narrow" panose="020B0004020202020204" pitchFamily="34" charset="0"/>
                        </a:rPr>
                        <a:t> Impact:</a:t>
                      </a:r>
                      <a:r>
                        <a:rPr lang="en-US" sz="900" b="0" i="0" u="none" strike="noStrike" dirty="0">
                          <a:solidFill>
                            <a:srgbClr val="000000"/>
                          </a:solidFill>
                          <a:effectLst/>
                          <a:latin typeface="Aptos Narrow" panose="020B0004020202020204" pitchFamily="34" charset="0"/>
                        </a:rPr>
                        <a:t> Carryover funds are necessary to complete the grant project activities that were delayed because of the compressed implementation timeline, and to fully implement the approved objectives of the grant-funded Statewide Technical Assistance project. </a:t>
                      </a:r>
                    </a:p>
                  </a:txBody>
                  <a:tcPr marL="4639" marR="4639" marT="463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6155172"/>
                  </a:ext>
                </a:extLst>
              </a:tr>
              <a:tr h="398955">
                <a:tc>
                  <a:txBody>
                    <a:bodyPr/>
                    <a:lstStyle/>
                    <a:p>
                      <a:pPr algn="l" fontAlgn="b">
                        <a:buNone/>
                      </a:pPr>
                      <a:r>
                        <a:rPr lang="en-US" sz="1000" b="0" i="0" u="none" strike="noStrike">
                          <a:solidFill>
                            <a:srgbClr val="000000"/>
                          </a:solidFill>
                          <a:effectLst/>
                          <a:latin typeface="Aptos Narrow" panose="020B0004020202020204" pitchFamily="34" charset="0"/>
                        </a:rPr>
                        <a:t>A Betor Way</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0" i="0" u="none" strike="noStrike" dirty="0">
                          <a:solidFill>
                            <a:srgbClr val="000000"/>
                          </a:solidFill>
                          <a:effectLst/>
                          <a:latin typeface="Aptos Narrow" panose="020B0004020202020204" pitchFamily="34" charset="0"/>
                        </a:rPr>
                        <a:t>84206</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00" b="0" i="0" u="none" strike="noStrike">
                          <a:solidFill>
                            <a:srgbClr val="000000"/>
                          </a:solidFill>
                          <a:effectLst/>
                          <a:latin typeface="Aptos Narrow" panose="020B0004020202020204" pitchFamily="34" charset="0"/>
                        </a:rPr>
                        <a:t>Harm Reduction </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0" i="0" u="none" strike="noStrike" dirty="0">
                          <a:solidFill>
                            <a:srgbClr val="000000"/>
                          </a:solidFill>
                          <a:effectLst/>
                          <a:latin typeface="Aptos Narrow" panose="020B0004020202020204" pitchFamily="34" charset="0"/>
                        </a:rPr>
                        <a:t>$557,973.84 </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1" i="0" u="none" strike="noStrike" dirty="0">
                          <a:solidFill>
                            <a:srgbClr val="000000"/>
                          </a:solidFill>
                          <a:effectLst/>
                          <a:latin typeface="Aptos Narrow" panose="020B0004020202020204" pitchFamily="34" charset="0"/>
                        </a:rPr>
                        <a:t>$183,865.78 </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1" i="0" u="none" strike="noStrike" dirty="0">
                          <a:solidFill>
                            <a:srgbClr val="000000"/>
                          </a:solidFill>
                          <a:effectLst/>
                          <a:latin typeface="Aptos Narrow" panose="020B0004020202020204" pitchFamily="34" charset="0"/>
                        </a:rPr>
                        <a:t>33%</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900" b="1" i="0" u="none" strike="noStrike" dirty="0">
                          <a:solidFill>
                            <a:srgbClr val="15232B"/>
                          </a:solidFill>
                          <a:effectLst/>
                          <a:latin typeface="Aptos Narrow" panose="020B0004020202020204" pitchFamily="34" charset="0"/>
                        </a:rPr>
                        <a:t>Rationale:</a:t>
                      </a:r>
                      <a:r>
                        <a:rPr lang="en-US" sz="900" b="0" i="0" u="none" strike="noStrike" dirty="0">
                          <a:solidFill>
                            <a:srgbClr val="15232B"/>
                          </a:solidFill>
                          <a:effectLst/>
                          <a:latin typeface="Aptos Narrow" panose="020B0004020202020204" pitchFamily="34" charset="0"/>
                        </a:rPr>
                        <a:t> Grant expenditures were lower than expected due an increase in donations. The grantee expects grant expenditures to increase in FY27. </a:t>
                      </a:r>
                      <a:r>
                        <a:rPr lang="en-US" sz="900" b="1" i="0" u="none" strike="noStrike" dirty="0">
                          <a:solidFill>
                            <a:srgbClr val="15232B"/>
                          </a:solidFill>
                          <a:effectLst/>
                          <a:latin typeface="Aptos Narrow" panose="020B0004020202020204" pitchFamily="34" charset="0"/>
                        </a:rPr>
                        <a:t>Impact:</a:t>
                      </a:r>
                      <a:r>
                        <a:rPr lang="en-US" sz="900" b="0" i="0" u="none" strike="noStrike" dirty="0">
                          <a:solidFill>
                            <a:srgbClr val="15232B"/>
                          </a:solidFill>
                          <a:effectLst/>
                          <a:latin typeface="Aptos Narrow" panose="020B0004020202020204" pitchFamily="34" charset="0"/>
                        </a:rPr>
                        <a:t> The grantee plans to hire additional staff as outline the approved grant budget. </a:t>
                      </a:r>
                    </a:p>
                  </a:txBody>
                  <a:tcPr marL="4639" marR="4639" marT="463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25580963"/>
                  </a:ext>
                </a:extLst>
              </a:tr>
              <a:tr h="848938">
                <a:tc>
                  <a:txBody>
                    <a:bodyPr/>
                    <a:lstStyle/>
                    <a:p>
                      <a:pPr algn="l" fontAlgn="b">
                        <a:buNone/>
                      </a:pPr>
                      <a:r>
                        <a:rPr lang="en-US" sz="1000" b="0" i="0" u="none" strike="noStrike">
                          <a:solidFill>
                            <a:srgbClr val="000000"/>
                          </a:solidFill>
                          <a:effectLst/>
                          <a:latin typeface="Aptos Narrow" panose="020B0004020202020204" pitchFamily="34" charset="0"/>
                        </a:rPr>
                        <a:t>Tennessee Independent Colleges and Universities </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0" i="0" u="none" strike="noStrike" dirty="0">
                          <a:solidFill>
                            <a:srgbClr val="000000"/>
                          </a:solidFill>
                          <a:effectLst/>
                          <a:latin typeface="Aptos Narrow" panose="020B0004020202020204" pitchFamily="34" charset="0"/>
                        </a:rPr>
                        <a:t>84002</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1000" b="0" i="0" u="none" strike="noStrike">
                          <a:solidFill>
                            <a:srgbClr val="000000"/>
                          </a:solidFill>
                          <a:effectLst/>
                          <a:latin typeface="Aptos Narrow" panose="020B0004020202020204" pitchFamily="34" charset="0"/>
                        </a:rPr>
                        <a:t>Harm Reduction </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0" i="0" u="none" strike="noStrike" dirty="0">
                          <a:solidFill>
                            <a:srgbClr val="000000"/>
                          </a:solidFill>
                          <a:effectLst/>
                          <a:latin typeface="Aptos Narrow" panose="020B0004020202020204" pitchFamily="34" charset="0"/>
                        </a:rPr>
                        <a:t>$694,780.12</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$300,000.00</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1" i="0" u="none" strike="noStrike" dirty="0">
                          <a:solidFill>
                            <a:srgbClr val="000000"/>
                          </a:solidFill>
                          <a:effectLst/>
                          <a:latin typeface="Aptos Narrow" panose="020B0004020202020204" pitchFamily="34" charset="0"/>
                        </a:rPr>
                        <a:t>43%</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900" b="1" i="0" u="none" strike="noStrike" dirty="0">
                          <a:solidFill>
                            <a:srgbClr val="15232B"/>
                          </a:solidFill>
                          <a:effectLst/>
                          <a:latin typeface="Aptos Narrow" panose="020B0004020202020204" pitchFamily="34" charset="0"/>
                        </a:rPr>
                        <a:t>Impact:</a:t>
                      </a:r>
                      <a:r>
                        <a:rPr lang="en-US" sz="900" b="0" i="0" u="none" strike="noStrike" dirty="0">
                          <a:solidFill>
                            <a:srgbClr val="15232B"/>
                          </a:solidFill>
                          <a:effectLst/>
                          <a:latin typeface="Aptos Narrow" panose="020B0004020202020204" pitchFamily="34" charset="0"/>
                        </a:rPr>
                        <a:t> Carryover funds will help support the grantee's final year of the contract. </a:t>
                      </a:r>
                      <a:r>
                        <a:rPr lang="en-US" sz="900" b="1" i="0" u="none" strike="noStrike" dirty="0">
                          <a:solidFill>
                            <a:srgbClr val="15232B"/>
                          </a:solidFill>
                          <a:effectLst/>
                          <a:latin typeface="Aptos Narrow" panose="020B0004020202020204" pitchFamily="34" charset="0"/>
                        </a:rPr>
                        <a:t>Salary: Move $20,000 </a:t>
                      </a:r>
                      <a:r>
                        <a:rPr lang="en-US" sz="900" b="0" i="0" u="none" strike="noStrike" dirty="0">
                          <a:solidFill>
                            <a:srgbClr val="15232B"/>
                          </a:solidFill>
                          <a:effectLst/>
                          <a:latin typeface="Aptos Narrow" panose="020B0004020202020204" pitchFamily="34" charset="0"/>
                        </a:rPr>
                        <a:t>to help cover hours and additional support staff.</a:t>
                      </a:r>
                      <a:r>
                        <a:rPr lang="en-US" sz="900" b="1" i="0" u="none" strike="noStrike" dirty="0">
                          <a:solidFill>
                            <a:srgbClr val="15232B"/>
                          </a:solidFill>
                          <a:effectLst/>
                          <a:latin typeface="Aptos Narrow" panose="020B0004020202020204" pitchFamily="34" charset="0"/>
                        </a:rPr>
                        <a:t> Professional Fees: $120,000 </a:t>
                      </a:r>
                      <a:r>
                        <a:rPr lang="en-US" sz="900" b="0" i="0" u="none" strike="noStrike" dirty="0">
                          <a:solidFill>
                            <a:srgbClr val="15232B"/>
                          </a:solidFill>
                          <a:effectLst/>
                          <a:latin typeface="Aptos Narrow" panose="020B0004020202020204" pitchFamily="34" charset="0"/>
                        </a:rPr>
                        <a:t>to help cover the cost of subcontracts to develop videos, write evaluation report, and develop educational materials. </a:t>
                      </a:r>
                      <a:r>
                        <a:rPr lang="en-US" sz="900" b="1" i="0" u="none" strike="noStrike" dirty="0">
                          <a:solidFill>
                            <a:srgbClr val="15232B"/>
                          </a:solidFill>
                          <a:effectLst/>
                          <a:latin typeface="Aptos Narrow" panose="020B0004020202020204" pitchFamily="34" charset="0"/>
                        </a:rPr>
                        <a:t>Supplies: $5,000</a:t>
                      </a:r>
                      <a:r>
                        <a:rPr lang="en-US" sz="900" b="0" i="0" u="none" strike="noStrike" dirty="0">
                          <a:solidFill>
                            <a:srgbClr val="15232B"/>
                          </a:solidFill>
                          <a:effectLst/>
                          <a:latin typeface="Aptos Narrow" panose="020B0004020202020204" pitchFamily="34" charset="0"/>
                        </a:rPr>
                        <a:t> to cover the cost of shipping and office supplies as needed. </a:t>
                      </a:r>
                      <a:r>
                        <a:rPr lang="en-US" sz="900" b="1" i="0" u="none" strike="noStrike" dirty="0">
                          <a:solidFill>
                            <a:srgbClr val="15232B"/>
                          </a:solidFill>
                          <a:effectLst/>
                          <a:latin typeface="Aptos Narrow" panose="020B0004020202020204" pitchFamily="34" charset="0"/>
                        </a:rPr>
                        <a:t>Travel: $5,000 </a:t>
                      </a:r>
                      <a:r>
                        <a:rPr lang="en-US" sz="900" b="0" i="0" u="none" strike="noStrike" dirty="0">
                          <a:solidFill>
                            <a:srgbClr val="15232B"/>
                          </a:solidFill>
                          <a:effectLst/>
                          <a:latin typeface="Aptos Narrow" panose="020B0004020202020204" pitchFamily="34" charset="0"/>
                        </a:rPr>
                        <a:t>to cover the cost of travel for conferences and meetings as needed. </a:t>
                      </a:r>
                      <a:r>
                        <a:rPr lang="en-US" sz="900" b="1" i="0" u="none" strike="noStrike" dirty="0">
                          <a:solidFill>
                            <a:srgbClr val="15232B"/>
                          </a:solidFill>
                          <a:effectLst/>
                          <a:latin typeface="Aptos Narrow" panose="020B0004020202020204" pitchFamily="34" charset="0"/>
                        </a:rPr>
                        <a:t>Other Non: $135,000 </a:t>
                      </a:r>
                      <a:r>
                        <a:rPr lang="en-US" sz="900" b="0" i="0" u="none" strike="noStrike" dirty="0">
                          <a:solidFill>
                            <a:srgbClr val="15232B"/>
                          </a:solidFill>
                          <a:effectLst/>
                          <a:latin typeface="Aptos Narrow" panose="020B0004020202020204" pitchFamily="34" charset="0"/>
                        </a:rPr>
                        <a:t>to help cover the cost of overdose response kits and related items for campuses across the state</a:t>
                      </a:r>
                    </a:p>
                  </a:txBody>
                  <a:tcPr marL="4639" marR="4639" marT="463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04042222"/>
                  </a:ext>
                </a:extLst>
              </a:tr>
            </a:tbl>
          </a:graphicData>
        </a:graphic>
      </p:graphicFrame>
    </p:spTree>
    <p:extLst>
      <p:ext uri="{BB962C8B-B14F-4D97-AF65-F5344CB8AC3E}">
        <p14:creationId xmlns:p14="http://schemas.microsoft.com/office/powerpoint/2010/main" val="2761497943"/>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789DF0-9FE8-4223-AE89-86633808C4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E3D79F3-9ACF-827D-EAA5-ACAC0536B224}"/>
              </a:ext>
            </a:extLst>
          </p:cNvPr>
          <p:cNvSpPr>
            <a:spLocks noGrp="1"/>
          </p:cNvSpPr>
          <p:nvPr>
            <p:ph type="title"/>
          </p:nvPr>
        </p:nvSpPr>
        <p:spPr/>
        <p:txBody>
          <a:bodyPr/>
          <a:lstStyle/>
          <a:p>
            <a:r>
              <a:rPr lang="en-US" sz="2800" dirty="0"/>
              <a:t>FY26 Carryover Requests- High Risk</a:t>
            </a:r>
            <a:endParaRPr lang="en-US" sz="2000" dirty="0"/>
          </a:p>
        </p:txBody>
      </p:sp>
      <p:sp>
        <p:nvSpPr>
          <p:cNvPr id="3" name="Content Placeholder 2">
            <a:extLst>
              <a:ext uri="{FF2B5EF4-FFF2-40B4-BE49-F238E27FC236}">
                <a16:creationId xmlns:a16="http://schemas.microsoft.com/office/drawing/2014/main" id="{309957BD-D54A-BB8E-9371-27A44C290670}"/>
              </a:ext>
            </a:extLst>
          </p:cNvPr>
          <p:cNvSpPr>
            <a:spLocks noGrp="1"/>
          </p:cNvSpPr>
          <p:nvPr>
            <p:ph idx="1"/>
          </p:nvPr>
        </p:nvSpPr>
        <p:spPr>
          <a:xfrm>
            <a:off x="152400" y="838198"/>
            <a:ext cx="8839200" cy="4171950"/>
          </a:xfrm>
        </p:spPr>
        <p:txBody>
          <a:bodyPr>
            <a:normAutofit/>
          </a:bodyPr>
          <a:lstStyle/>
          <a:p>
            <a:pPr marL="0" indent="0">
              <a:buNone/>
            </a:pPr>
            <a:r>
              <a:rPr lang="en-US" sz="1600" b="1" dirty="0"/>
              <a:t>High Risk (14): </a:t>
            </a:r>
            <a:r>
              <a:rPr lang="en-US" sz="1600" dirty="0"/>
              <a:t>Applies to Grantees in good standing, but the carryover request is </a:t>
            </a:r>
            <a:r>
              <a:rPr lang="en-US" sz="1600" b="1" dirty="0"/>
              <a:t>more than 25 percent</a:t>
            </a:r>
            <a:r>
              <a:rPr lang="en-US" sz="1600" dirty="0"/>
              <a:t> of the Grantee’s FY26 budget from which the funds are being carried over. </a:t>
            </a:r>
            <a:endParaRPr lang="en-US" sz="2000" dirty="0"/>
          </a:p>
          <a:p>
            <a:pPr marL="0" indent="0">
              <a:buNone/>
            </a:pPr>
            <a:endParaRPr lang="en-US" sz="2100" dirty="0"/>
          </a:p>
          <a:p>
            <a:pPr marL="0" lvl="0" indent="0">
              <a:buNone/>
            </a:pPr>
            <a:endParaRPr lang="en-US" sz="2300" dirty="0"/>
          </a:p>
          <a:p>
            <a:endParaRPr lang="en-US" dirty="0"/>
          </a:p>
          <a:p>
            <a:pPr marL="0" indent="0">
              <a:buNone/>
            </a:pPr>
            <a:endParaRPr lang="en-US" dirty="0"/>
          </a:p>
          <a:p>
            <a:pPr marL="0" indent="0">
              <a:buNone/>
            </a:pPr>
            <a:endParaRPr lang="en-US" dirty="0"/>
          </a:p>
        </p:txBody>
      </p:sp>
      <p:graphicFrame>
        <p:nvGraphicFramePr>
          <p:cNvPr id="5" name="Table 4">
            <a:extLst>
              <a:ext uri="{FF2B5EF4-FFF2-40B4-BE49-F238E27FC236}">
                <a16:creationId xmlns:a16="http://schemas.microsoft.com/office/drawing/2014/main" id="{1B458A9C-2C7A-DE21-B6D5-855D0014EC51}"/>
              </a:ext>
            </a:extLst>
          </p:cNvPr>
          <p:cNvGraphicFramePr>
            <a:graphicFrameLocks noGrp="1"/>
          </p:cNvGraphicFramePr>
          <p:nvPr>
            <p:extLst>
              <p:ext uri="{D42A27DB-BD31-4B8C-83A1-F6EECF244321}">
                <p14:modId xmlns:p14="http://schemas.microsoft.com/office/powerpoint/2010/main" val="245981314"/>
              </p:ext>
            </p:extLst>
          </p:nvPr>
        </p:nvGraphicFramePr>
        <p:xfrm>
          <a:off x="152400" y="1404389"/>
          <a:ext cx="8382001" cy="3739111"/>
        </p:xfrm>
        <a:graphic>
          <a:graphicData uri="http://schemas.openxmlformats.org/drawingml/2006/table">
            <a:tbl>
              <a:tblPr/>
              <a:tblGrid>
                <a:gridCol w="1076587">
                  <a:extLst>
                    <a:ext uri="{9D8B030D-6E8A-4147-A177-3AD203B41FA5}">
                      <a16:colId xmlns:a16="http://schemas.microsoft.com/office/drawing/2014/main" val="2737864475"/>
                    </a:ext>
                  </a:extLst>
                </a:gridCol>
                <a:gridCol w="692092">
                  <a:extLst>
                    <a:ext uri="{9D8B030D-6E8A-4147-A177-3AD203B41FA5}">
                      <a16:colId xmlns:a16="http://schemas.microsoft.com/office/drawing/2014/main" val="4116708407"/>
                    </a:ext>
                  </a:extLst>
                </a:gridCol>
                <a:gridCol w="845890">
                  <a:extLst>
                    <a:ext uri="{9D8B030D-6E8A-4147-A177-3AD203B41FA5}">
                      <a16:colId xmlns:a16="http://schemas.microsoft.com/office/drawing/2014/main" val="3035331009"/>
                    </a:ext>
                  </a:extLst>
                </a:gridCol>
                <a:gridCol w="926277">
                  <a:extLst>
                    <a:ext uri="{9D8B030D-6E8A-4147-A177-3AD203B41FA5}">
                      <a16:colId xmlns:a16="http://schemas.microsoft.com/office/drawing/2014/main" val="4128318721"/>
                    </a:ext>
                  </a:extLst>
                </a:gridCol>
                <a:gridCol w="842402">
                  <a:extLst>
                    <a:ext uri="{9D8B030D-6E8A-4147-A177-3AD203B41FA5}">
                      <a16:colId xmlns:a16="http://schemas.microsoft.com/office/drawing/2014/main" val="1591155247"/>
                    </a:ext>
                  </a:extLst>
                </a:gridCol>
                <a:gridCol w="497919">
                  <a:extLst>
                    <a:ext uri="{9D8B030D-6E8A-4147-A177-3AD203B41FA5}">
                      <a16:colId xmlns:a16="http://schemas.microsoft.com/office/drawing/2014/main" val="2706007474"/>
                    </a:ext>
                  </a:extLst>
                </a:gridCol>
                <a:gridCol w="3500834">
                  <a:extLst>
                    <a:ext uri="{9D8B030D-6E8A-4147-A177-3AD203B41FA5}">
                      <a16:colId xmlns:a16="http://schemas.microsoft.com/office/drawing/2014/main" val="4011852322"/>
                    </a:ext>
                  </a:extLst>
                </a:gridCol>
              </a:tblGrid>
              <a:tr h="237332">
                <a:tc>
                  <a:txBody>
                    <a:bodyPr/>
                    <a:lstStyle/>
                    <a:p>
                      <a:pPr algn="ctr" fontAlgn="b">
                        <a:buNone/>
                      </a:pPr>
                      <a:r>
                        <a:rPr lang="en-US" sz="1000" b="1" i="0" u="none" strike="noStrike" dirty="0">
                          <a:solidFill>
                            <a:srgbClr val="000000"/>
                          </a:solidFill>
                          <a:effectLst/>
                          <a:latin typeface="Aptos Narrow" panose="020B0004020202020204" pitchFamily="34" charset="0"/>
                        </a:rPr>
                        <a:t>Grantee Name</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Contract ID</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Grant Project Strategy</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a:solidFill>
                            <a:srgbClr val="000000"/>
                          </a:solidFill>
                          <a:effectLst/>
                          <a:latin typeface="Aptos Narrow" panose="020B0004020202020204" pitchFamily="34" charset="0"/>
                        </a:rPr>
                        <a:t>FY26 Grant Budget</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Requested Carryover</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Rationale/Impact</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extLst>
                  <a:ext uri="{0D108BD9-81ED-4DB2-BD59-A6C34878D82A}">
                    <a16:rowId xmlns:a16="http://schemas.microsoft.com/office/drawing/2014/main" val="361496799"/>
                  </a:ext>
                </a:extLst>
              </a:tr>
              <a:tr h="928141">
                <a:tc>
                  <a:txBody>
                    <a:bodyPr/>
                    <a:lstStyle/>
                    <a:p>
                      <a:pPr algn="l" fontAlgn="b">
                        <a:buNone/>
                      </a:pPr>
                      <a:r>
                        <a:rPr lang="en-US" sz="1000" b="0" i="0" u="none" strike="noStrike">
                          <a:solidFill>
                            <a:srgbClr val="000000"/>
                          </a:solidFill>
                          <a:effectLst/>
                          <a:latin typeface="Aptos Narrow" panose="020B0004020202020204" pitchFamily="34" charset="0"/>
                        </a:rPr>
                        <a:t>East Tennessee State University</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0" i="0" u="none" strike="noStrike" dirty="0">
                          <a:solidFill>
                            <a:srgbClr val="000000"/>
                          </a:solidFill>
                          <a:effectLst/>
                          <a:latin typeface="Aptos Narrow" panose="020B0004020202020204" pitchFamily="34" charset="0"/>
                        </a:rPr>
                        <a:t>84864</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0" i="0" u="none" strike="noStrike" dirty="0">
                          <a:solidFill>
                            <a:srgbClr val="000000"/>
                          </a:solidFill>
                          <a:effectLst/>
                          <a:latin typeface="Aptos Narrow" panose="020B0004020202020204" pitchFamily="34" charset="0"/>
                        </a:rPr>
                        <a:t>Recovery Support</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0" i="0" u="none" strike="noStrike" dirty="0">
                          <a:solidFill>
                            <a:srgbClr val="000000"/>
                          </a:solidFill>
                          <a:effectLst/>
                          <a:latin typeface="Aptos Narrow" panose="020B0004020202020204" pitchFamily="34" charset="0"/>
                        </a:rPr>
                        <a:t>$883,497.41</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1" i="0" u="none" strike="noStrike" dirty="0">
                          <a:solidFill>
                            <a:srgbClr val="000000"/>
                          </a:solidFill>
                          <a:effectLst/>
                          <a:latin typeface="Aptos Narrow" panose="020B0004020202020204" pitchFamily="34" charset="0"/>
                        </a:rPr>
                        <a:t>$387,583.24</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1" i="0" u="none" strike="noStrike">
                          <a:solidFill>
                            <a:srgbClr val="000000"/>
                          </a:solidFill>
                          <a:effectLst/>
                          <a:latin typeface="Aptos Narrow" panose="020B0004020202020204" pitchFamily="34" charset="0"/>
                        </a:rPr>
                        <a:t>44%</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800" b="1" i="0" u="none" strike="noStrike" dirty="0">
                          <a:solidFill>
                            <a:srgbClr val="15232B"/>
                          </a:solidFill>
                          <a:effectLst/>
                          <a:latin typeface="Aptos Narrow" panose="020B0004020202020204" pitchFamily="34" charset="0"/>
                        </a:rPr>
                        <a:t>Rationale: </a:t>
                      </a:r>
                      <a:r>
                        <a:rPr lang="en-US" sz="800" b="0" i="0" u="none" strike="noStrike" dirty="0">
                          <a:solidFill>
                            <a:srgbClr val="15232B"/>
                          </a:solidFill>
                          <a:effectLst/>
                          <a:latin typeface="Aptos Narrow" panose="020B0004020202020204" pitchFamily="34" charset="0"/>
                        </a:rPr>
                        <a:t>The carryover is primarily a result from delays in hiring personnel during Year 1. Some personnel delays resulted from workforce shortage (i.e. behavioral health). </a:t>
                      </a:r>
                      <a:r>
                        <a:rPr lang="en-US" sz="800" b="1" i="0" u="none" strike="noStrike" dirty="0">
                          <a:solidFill>
                            <a:srgbClr val="15232B"/>
                          </a:solidFill>
                          <a:effectLst/>
                          <a:latin typeface="Aptos Narrow" panose="020B0004020202020204" pitchFamily="34" charset="0"/>
                        </a:rPr>
                        <a:t>Impact: </a:t>
                      </a:r>
                      <a:r>
                        <a:rPr lang="en-US" sz="800" b="0" i="0" u="none" strike="noStrike" dirty="0">
                          <a:solidFill>
                            <a:srgbClr val="15232B"/>
                          </a:solidFill>
                          <a:effectLst/>
                          <a:latin typeface="Aptos Narrow" panose="020B0004020202020204" pitchFamily="34" charset="0"/>
                        </a:rPr>
                        <a:t>Carryover funds will be used to pay for costs related to an increase in program participation and engagement in clinics, events, and regional and state meetings with partners (i.e. TIPQC), and increase personnel expenses. The grantee plans to hire additional grant-funded staff (e.g., occupational therapist, medical director, and care coordination) to effectively coordinate and sustain services.  </a:t>
                      </a:r>
                    </a:p>
                  </a:txBody>
                  <a:tcPr marL="4525" marR="4525" marT="4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65409955"/>
                  </a:ext>
                </a:extLst>
              </a:tr>
              <a:tr h="1101507">
                <a:tc>
                  <a:txBody>
                    <a:bodyPr/>
                    <a:lstStyle/>
                    <a:p>
                      <a:pPr algn="l" fontAlgn="b">
                        <a:buNone/>
                      </a:pPr>
                      <a:r>
                        <a:rPr lang="en-US" sz="1000" b="0" i="0" u="none" strike="noStrike" dirty="0">
                          <a:solidFill>
                            <a:srgbClr val="000000"/>
                          </a:solidFill>
                          <a:effectLst/>
                          <a:latin typeface="Aptos Narrow" panose="020B0004020202020204" pitchFamily="34" charset="0"/>
                        </a:rPr>
                        <a:t>Hope Family Health Services</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0" i="0" u="none" strike="noStrike" dirty="0">
                          <a:solidFill>
                            <a:srgbClr val="000000"/>
                          </a:solidFill>
                          <a:effectLst/>
                          <a:latin typeface="Aptos Narrow" panose="020B0004020202020204" pitchFamily="34" charset="0"/>
                        </a:rPr>
                        <a:t>84288</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0" i="0" u="none" strike="noStrike" dirty="0">
                          <a:solidFill>
                            <a:srgbClr val="000000"/>
                          </a:solidFill>
                          <a:effectLst/>
                          <a:latin typeface="Aptos Narrow" panose="020B0004020202020204" pitchFamily="34" charset="0"/>
                        </a:rPr>
                        <a:t>Primary Prevention </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0" i="0" u="none" strike="noStrike">
                          <a:solidFill>
                            <a:srgbClr val="000000"/>
                          </a:solidFill>
                          <a:effectLst/>
                          <a:latin typeface="Aptos Narrow" panose="020B0004020202020204" pitchFamily="34" charset="0"/>
                        </a:rPr>
                        <a:t>$828,395.59</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1" i="0" u="none" strike="noStrike" dirty="0">
                          <a:solidFill>
                            <a:srgbClr val="000000"/>
                          </a:solidFill>
                          <a:effectLst/>
                          <a:latin typeface="Aptos Narrow" panose="020B0004020202020204" pitchFamily="34" charset="0"/>
                        </a:rPr>
                        <a:t>$363,647.94</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000" b="1" i="0" u="none" strike="noStrike" dirty="0">
                          <a:solidFill>
                            <a:srgbClr val="000000"/>
                          </a:solidFill>
                          <a:effectLst/>
                          <a:latin typeface="Aptos Narrow" panose="020B0004020202020204" pitchFamily="34" charset="0"/>
                        </a:rPr>
                        <a:t>44%</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800" b="1" i="0" u="none" strike="noStrike" dirty="0">
                          <a:solidFill>
                            <a:srgbClr val="15232B"/>
                          </a:solidFill>
                          <a:effectLst/>
                          <a:latin typeface="Aptos Narrow" panose="020B0004020202020204" pitchFamily="34" charset="0"/>
                        </a:rPr>
                        <a:t>Rationale:</a:t>
                      </a:r>
                      <a:r>
                        <a:rPr lang="en-US" sz="800" b="0" i="0" u="none" strike="noStrike" dirty="0">
                          <a:solidFill>
                            <a:srgbClr val="15232B"/>
                          </a:solidFill>
                          <a:effectLst/>
                          <a:latin typeface="Aptos Narrow" panose="020B0004020202020204" pitchFamily="34" charset="0"/>
                        </a:rPr>
                        <a:t> The grantee has continued to experience challenges recruiting and retaining behavioral health therapists, resulting in intermittent staffing vacancies throughout the grant project period. Staffing levels have improved, and the program expenditures have accelerated, and project momentum has continued to increase. </a:t>
                      </a:r>
                      <a:r>
                        <a:rPr lang="en-US" sz="800" b="1" i="0" u="none" strike="noStrike" dirty="0">
                          <a:solidFill>
                            <a:srgbClr val="15232B"/>
                          </a:solidFill>
                          <a:effectLst/>
                          <a:latin typeface="Aptos Narrow" panose="020B0004020202020204" pitchFamily="34" charset="0"/>
                        </a:rPr>
                        <a:t>Impact</a:t>
                      </a:r>
                      <a:r>
                        <a:rPr lang="en-US" sz="800" b="0" i="0" u="none" strike="noStrike" dirty="0">
                          <a:solidFill>
                            <a:srgbClr val="15232B"/>
                          </a:solidFill>
                          <a:effectLst/>
                          <a:latin typeface="Aptos Narrow" panose="020B0004020202020204" pitchFamily="34" charset="0"/>
                        </a:rPr>
                        <a:t>: Carryover funds will apply to costs related to direct patient supplies that support program participation and advance the original objectives of the Primary Prevention project, provide trauma-informed screening, behavioral health interventions, direct patient support, and other approved prevention services.</a:t>
                      </a:r>
                    </a:p>
                  </a:txBody>
                  <a:tcPr marL="4525" marR="4525" marT="4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39953745"/>
                  </a:ext>
                </a:extLst>
              </a:tr>
              <a:tr h="763712">
                <a:tc>
                  <a:txBody>
                    <a:bodyPr/>
                    <a:lstStyle/>
                    <a:p>
                      <a:pPr algn="l" fontAlgn="b">
                        <a:buNone/>
                      </a:pPr>
                      <a:r>
                        <a:rPr lang="en-US" sz="1000" b="0" i="0" u="none" strike="noStrike">
                          <a:solidFill>
                            <a:srgbClr val="000000"/>
                          </a:solidFill>
                          <a:effectLst/>
                          <a:latin typeface="Aptos Narrow" panose="020B0004020202020204" pitchFamily="34" charset="0"/>
                        </a:rPr>
                        <a:t>Vanderbilt University Medical Center</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0" i="0" u="none" strike="noStrike">
                          <a:solidFill>
                            <a:srgbClr val="000000"/>
                          </a:solidFill>
                          <a:effectLst/>
                          <a:latin typeface="Aptos Narrow" panose="020B0004020202020204" pitchFamily="34" charset="0"/>
                        </a:rPr>
                        <a:t>84515</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0" i="0" u="none" strike="noStrike" dirty="0">
                          <a:solidFill>
                            <a:srgbClr val="000000"/>
                          </a:solidFill>
                          <a:effectLst/>
                          <a:latin typeface="Aptos Narrow" panose="020B0004020202020204" pitchFamily="34" charset="0"/>
                        </a:rPr>
                        <a:t>Recovery Support</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0" i="0" u="none" strike="noStrike">
                          <a:solidFill>
                            <a:srgbClr val="000000"/>
                          </a:solidFill>
                          <a:effectLst/>
                          <a:latin typeface="Aptos Narrow" panose="020B0004020202020204" pitchFamily="34" charset="0"/>
                        </a:rPr>
                        <a:t>$3,060,978.80</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1" i="0" u="none" strike="noStrike">
                          <a:solidFill>
                            <a:srgbClr val="000000"/>
                          </a:solidFill>
                          <a:effectLst/>
                          <a:latin typeface="Aptos Narrow" panose="020B0004020202020204" pitchFamily="34" charset="0"/>
                        </a:rPr>
                        <a:t>$1,541,052.36 </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50%</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800" b="1" i="0" u="none" strike="noStrike" dirty="0">
                          <a:solidFill>
                            <a:srgbClr val="15232B"/>
                          </a:solidFill>
                          <a:effectLst/>
                          <a:latin typeface="Aptos Narrow" panose="020B0004020202020204" pitchFamily="34" charset="0"/>
                        </a:rPr>
                        <a:t>Rationale:</a:t>
                      </a:r>
                      <a:r>
                        <a:rPr lang="en-US" sz="800" b="0" i="0" u="none" strike="noStrike" dirty="0">
                          <a:solidFill>
                            <a:srgbClr val="15232B"/>
                          </a:solidFill>
                          <a:effectLst/>
                          <a:latin typeface="Aptos Narrow" panose="020B0004020202020204" pitchFamily="34" charset="0"/>
                        </a:rPr>
                        <a:t> Upon initiation of the grant project, the grantee encountered several delays, including challenges related to hiring and onboarding staff, as well as delays in grant contracting. </a:t>
                      </a:r>
                      <a:r>
                        <a:rPr lang="en-US" sz="800" b="1" i="0" u="none" strike="noStrike" dirty="0">
                          <a:solidFill>
                            <a:srgbClr val="15232B"/>
                          </a:solidFill>
                          <a:effectLst/>
                          <a:latin typeface="Aptos Narrow" panose="020B0004020202020204" pitchFamily="34" charset="0"/>
                        </a:rPr>
                        <a:t>Impact:</a:t>
                      </a:r>
                      <a:r>
                        <a:rPr lang="en-US" sz="800" b="0" i="0" u="none" strike="noStrike" dirty="0">
                          <a:solidFill>
                            <a:srgbClr val="15232B"/>
                          </a:solidFill>
                          <a:effectLst/>
                          <a:latin typeface="Aptos Narrow" panose="020B0004020202020204" pitchFamily="34" charset="0"/>
                        </a:rPr>
                        <a:t> Carryover funds will be used to support the continued implementation of the Firefly Synchronicity project (e.g., grant-funded staff to maintain continuity of care for existing patient caseloads, patient assistance efforts, and the peer recovery specialist program). </a:t>
                      </a:r>
                    </a:p>
                  </a:txBody>
                  <a:tcPr marL="4525" marR="4525" marT="4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93211483"/>
                  </a:ext>
                </a:extLst>
              </a:tr>
              <a:tr h="636426">
                <a:tc>
                  <a:txBody>
                    <a:bodyPr/>
                    <a:lstStyle/>
                    <a:p>
                      <a:pPr algn="l" fontAlgn="b">
                        <a:buNone/>
                      </a:pPr>
                      <a:r>
                        <a:rPr lang="en-US" sz="1000" b="0" i="0" u="none" strike="noStrike">
                          <a:solidFill>
                            <a:srgbClr val="000000"/>
                          </a:solidFill>
                          <a:effectLst/>
                          <a:latin typeface="Aptos Narrow" panose="020B0004020202020204" pitchFamily="34" charset="0"/>
                        </a:rPr>
                        <a:t>MTSU</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0" i="0" u="none" strike="noStrike">
                          <a:solidFill>
                            <a:srgbClr val="000000"/>
                          </a:solidFill>
                          <a:effectLst/>
                          <a:latin typeface="Aptos Narrow" panose="020B0004020202020204" pitchFamily="34" charset="0"/>
                        </a:rPr>
                        <a:t>87503</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0" i="0" u="none" strike="noStrike" dirty="0">
                          <a:solidFill>
                            <a:srgbClr val="000000"/>
                          </a:solidFill>
                          <a:effectLst/>
                          <a:latin typeface="Aptos Narrow" panose="020B0004020202020204" pitchFamily="34" charset="0"/>
                        </a:rPr>
                        <a:t>Recovery Support </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0" i="0" u="none" strike="noStrike">
                          <a:solidFill>
                            <a:srgbClr val="000000"/>
                          </a:solidFill>
                          <a:effectLst/>
                          <a:latin typeface="Aptos Narrow" panose="020B0004020202020204" pitchFamily="34" charset="0"/>
                        </a:rPr>
                        <a:t>$3,018,333.14</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1" i="0" u="none" strike="noStrike">
                          <a:solidFill>
                            <a:srgbClr val="000000"/>
                          </a:solidFill>
                          <a:effectLst/>
                          <a:latin typeface="Aptos Narrow" panose="020B0004020202020204" pitchFamily="34" charset="0"/>
                        </a:rPr>
                        <a:t>$1,608,216.24</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53%</a:t>
                      </a:r>
                    </a:p>
                  </a:txBody>
                  <a:tcPr marL="4525" marR="4525" marT="4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800" b="1" i="0" u="none" strike="noStrike" dirty="0">
                          <a:solidFill>
                            <a:srgbClr val="15232B"/>
                          </a:solidFill>
                          <a:effectLst/>
                          <a:latin typeface="Aptos Narrow" panose="020B0004020202020204" pitchFamily="34" charset="0"/>
                        </a:rPr>
                        <a:t>Rationale:</a:t>
                      </a:r>
                      <a:r>
                        <a:rPr lang="en-US" sz="800" b="0" i="0" u="none" strike="noStrike" dirty="0">
                          <a:solidFill>
                            <a:srgbClr val="15232B"/>
                          </a:solidFill>
                          <a:effectLst/>
                          <a:latin typeface="Aptos Narrow" panose="020B0004020202020204" pitchFamily="34" charset="0"/>
                        </a:rPr>
                        <a:t> The execution of the grant contract occurred more than 11 months into the first grant year, delaying the startup of the HUSTLE Recovery Respite Housing Project. This delay affected key implementation activities, including securing leases for respite homes, hiring and onboarding staff, and initiating client services. </a:t>
                      </a:r>
                      <a:r>
                        <a:rPr lang="en-US" sz="800" b="1" i="0" u="none" strike="noStrike" dirty="0">
                          <a:solidFill>
                            <a:srgbClr val="15232B"/>
                          </a:solidFill>
                          <a:effectLst/>
                          <a:latin typeface="Aptos Narrow" panose="020B0004020202020204" pitchFamily="34" charset="0"/>
                        </a:rPr>
                        <a:t>Impact</a:t>
                      </a:r>
                      <a:r>
                        <a:rPr lang="en-US" sz="800" b="0" i="0" u="none" strike="noStrike" dirty="0">
                          <a:solidFill>
                            <a:srgbClr val="15232B"/>
                          </a:solidFill>
                          <a:effectLst/>
                          <a:latin typeface="Aptos Narrow" panose="020B0004020202020204" pitchFamily="34" charset="0"/>
                        </a:rPr>
                        <a:t>: Carryover funds will be used to support program expenditures in FY27. </a:t>
                      </a:r>
                    </a:p>
                  </a:txBody>
                  <a:tcPr marL="4525" marR="4525" marT="4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81122628"/>
                  </a:ext>
                </a:extLst>
              </a:tr>
            </a:tbl>
          </a:graphicData>
        </a:graphic>
      </p:graphicFrame>
    </p:spTree>
    <p:extLst>
      <p:ext uri="{BB962C8B-B14F-4D97-AF65-F5344CB8AC3E}">
        <p14:creationId xmlns:p14="http://schemas.microsoft.com/office/powerpoint/2010/main" val="4280367438"/>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209B1-9D7E-7334-2A5A-EF05A22523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0090A5-0B76-3B09-5822-33F19954BB99}"/>
              </a:ext>
            </a:extLst>
          </p:cNvPr>
          <p:cNvSpPr>
            <a:spLocks noGrp="1"/>
          </p:cNvSpPr>
          <p:nvPr>
            <p:ph type="title"/>
          </p:nvPr>
        </p:nvSpPr>
        <p:spPr/>
        <p:txBody>
          <a:bodyPr/>
          <a:lstStyle/>
          <a:p>
            <a:r>
              <a:rPr lang="en-US" sz="2800" dirty="0"/>
              <a:t>FY26 Carryover Requests- High Risk</a:t>
            </a:r>
            <a:endParaRPr lang="en-US" sz="2000" dirty="0"/>
          </a:p>
        </p:txBody>
      </p:sp>
      <p:sp>
        <p:nvSpPr>
          <p:cNvPr id="3" name="Content Placeholder 2">
            <a:extLst>
              <a:ext uri="{FF2B5EF4-FFF2-40B4-BE49-F238E27FC236}">
                <a16:creationId xmlns:a16="http://schemas.microsoft.com/office/drawing/2014/main" id="{A3CBED99-4437-6C48-6E42-3B3FE1232146}"/>
              </a:ext>
            </a:extLst>
          </p:cNvPr>
          <p:cNvSpPr>
            <a:spLocks noGrp="1"/>
          </p:cNvSpPr>
          <p:nvPr>
            <p:ph idx="1"/>
          </p:nvPr>
        </p:nvSpPr>
        <p:spPr>
          <a:xfrm>
            <a:off x="152400" y="838198"/>
            <a:ext cx="8839200" cy="4171950"/>
          </a:xfrm>
        </p:spPr>
        <p:txBody>
          <a:bodyPr>
            <a:normAutofit/>
          </a:bodyPr>
          <a:lstStyle/>
          <a:p>
            <a:pPr marL="0" indent="0">
              <a:buNone/>
            </a:pPr>
            <a:r>
              <a:rPr lang="en-US" sz="1600" b="1" dirty="0"/>
              <a:t>High Risk (14): </a:t>
            </a:r>
            <a:r>
              <a:rPr lang="en-US" sz="1600" dirty="0"/>
              <a:t>Applies to Grantees in good standing, but the carryover request is </a:t>
            </a:r>
            <a:r>
              <a:rPr lang="en-US" sz="1600" b="1" dirty="0"/>
              <a:t>more than 25 percent</a:t>
            </a:r>
            <a:r>
              <a:rPr lang="en-US" sz="1600" dirty="0"/>
              <a:t> of the Grantee’s FY26 budget from which the funds are being carried over. </a:t>
            </a:r>
            <a:endParaRPr lang="en-US" sz="2000" dirty="0"/>
          </a:p>
          <a:p>
            <a:pPr marL="0" indent="0">
              <a:buNone/>
            </a:pPr>
            <a:endParaRPr lang="en-US" sz="2100" dirty="0"/>
          </a:p>
          <a:p>
            <a:pPr marL="0" lvl="0" indent="0">
              <a:buNone/>
            </a:pPr>
            <a:endParaRPr lang="en-US" sz="2300" dirty="0"/>
          </a:p>
          <a:p>
            <a:endParaRPr lang="en-US" dirty="0"/>
          </a:p>
          <a:p>
            <a:pPr marL="0" indent="0">
              <a:buNone/>
            </a:pPr>
            <a:endParaRPr lang="en-US" dirty="0"/>
          </a:p>
          <a:p>
            <a:pPr marL="0" indent="0">
              <a:buNone/>
            </a:pPr>
            <a:endParaRPr lang="en-US" dirty="0"/>
          </a:p>
        </p:txBody>
      </p:sp>
      <p:graphicFrame>
        <p:nvGraphicFramePr>
          <p:cNvPr id="4" name="Table 3">
            <a:extLst>
              <a:ext uri="{FF2B5EF4-FFF2-40B4-BE49-F238E27FC236}">
                <a16:creationId xmlns:a16="http://schemas.microsoft.com/office/drawing/2014/main" id="{212411E6-F826-0E48-8C9C-9FBF543E8C39}"/>
              </a:ext>
            </a:extLst>
          </p:cNvPr>
          <p:cNvGraphicFramePr>
            <a:graphicFrameLocks noGrp="1"/>
          </p:cNvGraphicFramePr>
          <p:nvPr>
            <p:extLst>
              <p:ext uri="{D42A27DB-BD31-4B8C-83A1-F6EECF244321}">
                <p14:modId xmlns:p14="http://schemas.microsoft.com/office/powerpoint/2010/main" val="1809719846"/>
              </p:ext>
            </p:extLst>
          </p:nvPr>
        </p:nvGraphicFramePr>
        <p:xfrm>
          <a:off x="304800" y="1428751"/>
          <a:ext cx="8077200" cy="3671517"/>
        </p:xfrm>
        <a:graphic>
          <a:graphicData uri="http://schemas.openxmlformats.org/drawingml/2006/table">
            <a:tbl>
              <a:tblPr/>
              <a:tblGrid>
                <a:gridCol w="1341097">
                  <a:extLst>
                    <a:ext uri="{9D8B030D-6E8A-4147-A177-3AD203B41FA5}">
                      <a16:colId xmlns:a16="http://schemas.microsoft.com/office/drawing/2014/main" val="2742212953"/>
                    </a:ext>
                  </a:extLst>
                </a:gridCol>
                <a:gridCol w="754367">
                  <a:extLst>
                    <a:ext uri="{9D8B030D-6E8A-4147-A177-3AD203B41FA5}">
                      <a16:colId xmlns:a16="http://schemas.microsoft.com/office/drawing/2014/main" val="3329647361"/>
                    </a:ext>
                  </a:extLst>
                </a:gridCol>
                <a:gridCol w="632277">
                  <a:extLst>
                    <a:ext uri="{9D8B030D-6E8A-4147-A177-3AD203B41FA5}">
                      <a16:colId xmlns:a16="http://schemas.microsoft.com/office/drawing/2014/main" val="936512758"/>
                    </a:ext>
                  </a:extLst>
                </a:gridCol>
                <a:gridCol w="960276">
                  <a:extLst>
                    <a:ext uri="{9D8B030D-6E8A-4147-A177-3AD203B41FA5}">
                      <a16:colId xmlns:a16="http://schemas.microsoft.com/office/drawing/2014/main" val="2187676414"/>
                    </a:ext>
                  </a:extLst>
                </a:gridCol>
                <a:gridCol w="670549">
                  <a:extLst>
                    <a:ext uri="{9D8B030D-6E8A-4147-A177-3AD203B41FA5}">
                      <a16:colId xmlns:a16="http://schemas.microsoft.com/office/drawing/2014/main" val="725382207"/>
                    </a:ext>
                  </a:extLst>
                </a:gridCol>
                <a:gridCol w="345101">
                  <a:extLst>
                    <a:ext uri="{9D8B030D-6E8A-4147-A177-3AD203B41FA5}">
                      <a16:colId xmlns:a16="http://schemas.microsoft.com/office/drawing/2014/main" val="962300875"/>
                    </a:ext>
                  </a:extLst>
                </a:gridCol>
                <a:gridCol w="3373533">
                  <a:extLst>
                    <a:ext uri="{9D8B030D-6E8A-4147-A177-3AD203B41FA5}">
                      <a16:colId xmlns:a16="http://schemas.microsoft.com/office/drawing/2014/main" val="2224778611"/>
                    </a:ext>
                  </a:extLst>
                </a:gridCol>
              </a:tblGrid>
              <a:tr h="450503">
                <a:tc>
                  <a:txBody>
                    <a:bodyPr/>
                    <a:lstStyle/>
                    <a:p>
                      <a:pPr algn="ctr" fontAlgn="b">
                        <a:buNone/>
                      </a:pPr>
                      <a:r>
                        <a:rPr lang="en-US" sz="1000" b="1" i="0" u="none" strike="noStrike" dirty="0">
                          <a:solidFill>
                            <a:srgbClr val="000000"/>
                          </a:solidFill>
                          <a:effectLst/>
                          <a:latin typeface="Aptos Narrow" panose="020B0004020202020204" pitchFamily="34" charset="0"/>
                        </a:rPr>
                        <a:t>Grantee Name</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Contract ID</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Grant Project Strategy</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FY26 Grant Budget</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Requested Carryover</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Rationale/Impact</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D973"/>
                    </a:solidFill>
                  </a:tcPr>
                </a:tc>
                <a:extLst>
                  <a:ext uri="{0D108BD9-81ED-4DB2-BD59-A6C34878D82A}">
                    <a16:rowId xmlns:a16="http://schemas.microsoft.com/office/drawing/2014/main" val="2018455794"/>
                  </a:ext>
                </a:extLst>
              </a:tr>
              <a:tr h="1937096">
                <a:tc>
                  <a:txBody>
                    <a:bodyPr/>
                    <a:lstStyle/>
                    <a:p>
                      <a:pPr algn="l" fontAlgn="b">
                        <a:buNone/>
                      </a:pPr>
                      <a:r>
                        <a:rPr lang="en-US" sz="1000" b="0" i="0" u="none" strike="noStrike" dirty="0">
                          <a:solidFill>
                            <a:srgbClr val="000000"/>
                          </a:solidFill>
                          <a:effectLst/>
                          <a:latin typeface="Aptos Narrow" panose="020B0004020202020204" pitchFamily="34" charset="0"/>
                        </a:rPr>
                        <a:t>Pathway Healthcare</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0" i="0" u="none" strike="noStrike" dirty="0">
                          <a:solidFill>
                            <a:srgbClr val="000000"/>
                          </a:solidFill>
                          <a:effectLst/>
                          <a:latin typeface="Aptos Narrow" panose="020B0004020202020204" pitchFamily="34" charset="0"/>
                        </a:rPr>
                        <a:t>85155</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1000" b="0" i="0" u="none" strike="noStrike" dirty="0">
                          <a:solidFill>
                            <a:srgbClr val="000000"/>
                          </a:solidFill>
                          <a:effectLst/>
                          <a:latin typeface="Aptos Narrow" panose="020B0004020202020204" pitchFamily="34" charset="0"/>
                        </a:rPr>
                        <a:t>Treatment </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0" i="0" u="none" strike="noStrike" dirty="0">
                          <a:solidFill>
                            <a:srgbClr val="000000"/>
                          </a:solidFill>
                          <a:effectLst/>
                          <a:latin typeface="Aptos Narrow" panose="020B0004020202020204" pitchFamily="34" charset="0"/>
                        </a:rPr>
                        <a:t>$1,475,902.34</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$941,411.89</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64%</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1000" b="1" i="0" u="none" strike="noStrike" dirty="0">
                          <a:solidFill>
                            <a:srgbClr val="000000"/>
                          </a:solidFill>
                          <a:effectLst/>
                          <a:latin typeface="Aptos Narrow" panose="020B0004020202020204" pitchFamily="34" charset="0"/>
                        </a:rPr>
                        <a:t>Rationale:</a:t>
                      </a:r>
                      <a:r>
                        <a:rPr lang="en-US" sz="1000" b="0" i="0" u="none" strike="noStrike" dirty="0">
                          <a:solidFill>
                            <a:srgbClr val="000000"/>
                          </a:solidFill>
                          <a:effectLst/>
                          <a:latin typeface="Aptos Narrow" panose="020B0004020202020204" pitchFamily="34" charset="0"/>
                        </a:rPr>
                        <a:t> The grant project involves a mobile unit that provides accessible, evidence-based treatment to adults with OUD in rural and underserved areas in TN. Following an accident involving the mobile unit, operations were paused due to repairs. With the repair complete, coverage nearly in place, and recruitment of grant-funded staff underway, the grantee anticipates reestablishing the mobile unit services in August 2026.</a:t>
                      </a:r>
                      <a:r>
                        <a:rPr lang="en-US" sz="1000" b="1" i="0" u="none" strike="noStrike" dirty="0">
                          <a:solidFill>
                            <a:srgbClr val="000000"/>
                          </a:solidFill>
                          <a:effectLst/>
                          <a:latin typeface="Aptos Narrow" panose="020B0004020202020204" pitchFamily="34" charset="0"/>
                        </a:rPr>
                        <a:t> Impact:</a:t>
                      </a:r>
                      <a:r>
                        <a:rPr lang="en-US" sz="1000" b="0" i="0" u="none" strike="noStrike" dirty="0">
                          <a:solidFill>
                            <a:srgbClr val="000000"/>
                          </a:solidFill>
                          <a:effectLst/>
                          <a:latin typeface="Aptos Narrow" panose="020B0004020202020204" pitchFamily="34" charset="0"/>
                        </a:rPr>
                        <a:t> Because the mobile unit services mirror the grantee's existing infrastructure and clinical operations, the grantee expects a rapid rollout once the mobile unit is on the road.</a:t>
                      </a:r>
                      <a:br>
                        <a:rPr lang="en-US" sz="1000" b="0" i="0" u="none" strike="noStrike" dirty="0">
                          <a:solidFill>
                            <a:srgbClr val="000000"/>
                          </a:solidFill>
                          <a:effectLst/>
                          <a:latin typeface="Aptos Narrow" panose="020B0004020202020204" pitchFamily="34" charset="0"/>
                        </a:rPr>
                      </a:br>
                      <a:br>
                        <a:rPr lang="en-US" sz="1000" b="0" i="0" u="none" strike="noStrike" dirty="0">
                          <a:solidFill>
                            <a:srgbClr val="000000"/>
                          </a:solidFill>
                          <a:effectLst/>
                          <a:latin typeface="Aptos Narrow" panose="020B0004020202020204" pitchFamily="34" charset="0"/>
                        </a:rPr>
                      </a:br>
                      <a:br>
                        <a:rPr lang="en-US" sz="1000" b="0" i="0" u="none" strike="noStrike" dirty="0">
                          <a:solidFill>
                            <a:srgbClr val="000000"/>
                          </a:solidFill>
                          <a:effectLst/>
                          <a:latin typeface="Aptos Narrow" panose="020B0004020202020204" pitchFamily="34" charset="0"/>
                        </a:rPr>
                      </a:br>
                      <a:endParaRPr lang="en-US" sz="1000" b="0" i="0" u="none" strike="noStrike" dirty="0">
                        <a:solidFill>
                          <a:srgbClr val="000000"/>
                        </a:solidFill>
                        <a:effectLst/>
                        <a:latin typeface="Aptos Narrow" panose="020B0004020202020204" pitchFamily="34" charset="0"/>
                      </a:endParaRPr>
                    </a:p>
                  </a:txBody>
                  <a:tcPr marL="4639" marR="4639" marT="463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79509298"/>
                  </a:ext>
                </a:extLst>
              </a:tr>
              <a:tr h="1193799">
                <a:tc>
                  <a:txBody>
                    <a:bodyPr/>
                    <a:lstStyle/>
                    <a:p>
                      <a:pPr algn="l" fontAlgn="b">
                        <a:buNone/>
                      </a:pPr>
                      <a:r>
                        <a:rPr lang="en-US" sz="1000" b="0" i="0" u="none" strike="noStrike">
                          <a:solidFill>
                            <a:srgbClr val="000000"/>
                          </a:solidFill>
                          <a:effectLst/>
                          <a:latin typeface="Aptos Narrow" panose="020B0004020202020204" pitchFamily="34" charset="0"/>
                        </a:rPr>
                        <a:t>Williamson County Veterans Treatment Court</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0" i="0" u="none" strike="noStrike" dirty="0">
                          <a:solidFill>
                            <a:srgbClr val="000000"/>
                          </a:solidFill>
                          <a:effectLst/>
                          <a:latin typeface="Aptos Narrow" panose="020B0004020202020204" pitchFamily="34" charset="0"/>
                        </a:rPr>
                        <a:t>85189</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1000" b="0" i="0" u="none" strike="noStrike" dirty="0">
                          <a:solidFill>
                            <a:srgbClr val="000000"/>
                          </a:solidFill>
                          <a:effectLst/>
                          <a:latin typeface="Aptos Narrow" panose="020B0004020202020204" pitchFamily="34" charset="0"/>
                        </a:rPr>
                        <a:t>Treatment </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0" i="0" u="none" strike="noStrike" dirty="0">
                          <a:solidFill>
                            <a:srgbClr val="000000"/>
                          </a:solidFill>
                          <a:effectLst/>
                          <a:latin typeface="Aptos Narrow" panose="020B0004020202020204" pitchFamily="34" charset="0"/>
                        </a:rPr>
                        <a:t>$232,206.00</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$160,529.00</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1" i="0" u="none" strike="noStrike" dirty="0">
                          <a:solidFill>
                            <a:srgbClr val="000000"/>
                          </a:solidFill>
                          <a:effectLst/>
                          <a:latin typeface="Aptos Narrow" panose="020B0004020202020204" pitchFamily="34" charset="0"/>
                        </a:rPr>
                        <a:t>69%</a:t>
                      </a:r>
                    </a:p>
                  </a:txBody>
                  <a:tcPr marL="4639" marR="4639" marT="463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n-US" sz="1000" b="1" i="0" u="none" strike="noStrike" dirty="0">
                          <a:solidFill>
                            <a:srgbClr val="000000"/>
                          </a:solidFill>
                          <a:effectLst/>
                          <a:latin typeface="Aptos Narrow" panose="020B0004020202020204" pitchFamily="34" charset="0"/>
                        </a:rPr>
                        <a:t>Rationale:</a:t>
                      </a:r>
                      <a:r>
                        <a:rPr lang="en-US" sz="1000" b="0" i="0" u="none" strike="noStrike" dirty="0">
                          <a:solidFill>
                            <a:srgbClr val="000000"/>
                          </a:solidFill>
                          <a:effectLst/>
                          <a:latin typeface="Aptos Narrow" panose="020B0004020202020204" pitchFamily="34" charset="0"/>
                        </a:rPr>
                        <a:t> Throughout FY26, the grantee experienced a Certified Peer Recovery Specialist (CPRS) vacancy due to a lack of qualified applicants in the local labor market. </a:t>
                      </a:r>
                      <a:r>
                        <a:rPr lang="en-US" sz="1000" b="1" i="0" u="none" strike="noStrike" dirty="0">
                          <a:solidFill>
                            <a:srgbClr val="000000"/>
                          </a:solidFill>
                          <a:effectLst/>
                          <a:latin typeface="Aptos Narrow" panose="020B0004020202020204" pitchFamily="34" charset="0"/>
                        </a:rPr>
                        <a:t>Impact:</a:t>
                      </a:r>
                      <a:r>
                        <a:rPr lang="en-US" sz="1000" b="0" i="0" u="none" strike="noStrike" dirty="0">
                          <a:solidFill>
                            <a:srgbClr val="000000"/>
                          </a:solidFill>
                          <a:effectLst/>
                          <a:latin typeface="Aptos Narrow" panose="020B0004020202020204" pitchFamily="34" charset="0"/>
                        </a:rPr>
                        <a:t> This carryover funds will be applied to grant related costs related to  housing assistance, transportation support, drug testing through Resolve Diagnostics, and medication copay assistance for participants who are uninsured, underinsured, or unemployed and cannot otherwise afford prescribed treatment medications.</a:t>
                      </a:r>
                    </a:p>
                  </a:txBody>
                  <a:tcPr marL="4639" marR="4639" marT="463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19039046"/>
                  </a:ext>
                </a:extLst>
              </a:tr>
            </a:tbl>
          </a:graphicData>
        </a:graphic>
      </p:graphicFrame>
    </p:spTree>
    <p:extLst>
      <p:ext uri="{BB962C8B-B14F-4D97-AF65-F5344CB8AC3E}">
        <p14:creationId xmlns:p14="http://schemas.microsoft.com/office/powerpoint/2010/main" val="8736723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4ABC0-B7D0-3222-81ED-0AD12EF45D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2FCDE7-74CE-7826-B8E6-ED89ED5AA989}"/>
              </a:ext>
            </a:extLst>
          </p:cNvPr>
          <p:cNvSpPr>
            <a:spLocks noGrp="1"/>
          </p:cNvSpPr>
          <p:nvPr>
            <p:ph type="title"/>
          </p:nvPr>
        </p:nvSpPr>
        <p:spPr/>
        <p:txBody>
          <a:bodyPr/>
          <a:lstStyle/>
          <a:p>
            <a:r>
              <a:rPr lang="en-US" sz="2400" dirty="0"/>
              <a:t>Discussion and Decision Points</a:t>
            </a:r>
          </a:p>
        </p:txBody>
      </p:sp>
      <p:sp>
        <p:nvSpPr>
          <p:cNvPr id="3" name="Content Placeholder 2">
            <a:extLst>
              <a:ext uri="{FF2B5EF4-FFF2-40B4-BE49-F238E27FC236}">
                <a16:creationId xmlns:a16="http://schemas.microsoft.com/office/drawing/2014/main" id="{6A43EB8B-B0A8-811C-13D3-F714465A8043}"/>
              </a:ext>
            </a:extLst>
          </p:cNvPr>
          <p:cNvSpPr>
            <a:spLocks noGrp="1"/>
          </p:cNvSpPr>
          <p:nvPr>
            <p:ph idx="1"/>
          </p:nvPr>
        </p:nvSpPr>
        <p:spPr/>
        <p:txBody>
          <a:bodyPr>
            <a:normAutofit/>
          </a:bodyPr>
          <a:lstStyle/>
          <a:p>
            <a:pPr marL="0" indent="0">
              <a:buNone/>
            </a:pPr>
            <a:r>
              <a:rPr lang="en-US" dirty="0"/>
              <a:t>Will the OAC consider a motion authorizing the OAC Executive Director to approve all FY26 carryover requests from Cycle 1 Grantees determined to be </a:t>
            </a:r>
            <a:r>
              <a:rPr lang="en-US" b="1" dirty="0"/>
              <a:t>high risk</a:t>
            </a:r>
            <a:r>
              <a:rPr lang="en-US" dirty="0"/>
              <a:t>? </a:t>
            </a:r>
          </a:p>
          <a:p>
            <a:pPr marL="0" indent="0">
              <a:buNone/>
            </a:pPr>
            <a:endParaRPr lang="en-US" dirty="0"/>
          </a:p>
          <a:p>
            <a:pPr marL="0" lvl="0" indent="0">
              <a:buNone/>
            </a:pPr>
            <a:endParaRPr lang="en-US" dirty="0"/>
          </a:p>
          <a:p>
            <a:pPr marL="0" lvl="0" indent="0">
              <a:buNone/>
            </a:pPr>
            <a:endParaRPr lang="en-US" dirty="0"/>
          </a:p>
          <a:p>
            <a:pPr marL="0" lvl="0" indent="0">
              <a:buNone/>
            </a:pPr>
            <a:endParaRPr lang="en-US" dirty="0"/>
          </a:p>
        </p:txBody>
      </p:sp>
      <p:sp>
        <p:nvSpPr>
          <p:cNvPr id="4" name="TextBox 3">
            <a:extLst>
              <a:ext uri="{FF2B5EF4-FFF2-40B4-BE49-F238E27FC236}">
                <a16:creationId xmlns:a16="http://schemas.microsoft.com/office/drawing/2014/main" id="{CAA71E1C-744E-A3C9-7944-BC6BA2A491AC}"/>
              </a:ext>
            </a:extLst>
          </p:cNvPr>
          <p:cNvSpPr txBox="1"/>
          <p:nvPr/>
        </p:nvSpPr>
        <p:spPr>
          <a:xfrm>
            <a:off x="2895600" y="3181350"/>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418622767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316DB9-F886-0A0F-A584-3CA1EE1789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9E8139-9DDD-FEE1-E1FA-EEE5BF5BD1FE}"/>
              </a:ext>
            </a:extLst>
          </p:cNvPr>
          <p:cNvSpPr>
            <a:spLocks noGrp="1"/>
          </p:cNvSpPr>
          <p:nvPr>
            <p:ph type="ctrTitle"/>
          </p:nvPr>
        </p:nvSpPr>
        <p:spPr/>
        <p:txBody>
          <a:bodyPr/>
          <a:lstStyle/>
          <a:p>
            <a:r>
              <a:rPr lang="en-US" dirty="0"/>
              <a:t>Community Grants Cycle 2</a:t>
            </a:r>
          </a:p>
        </p:txBody>
      </p:sp>
    </p:spTree>
    <p:extLst>
      <p:ext uri="{BB962C8B-B14F-4D97-AF65-F5344CB8AC3E}">
        <p14:creationId xmlns:p14="http://schemas.microsoft.com/office/powerpoint/2010/main" val="383910186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60345D-01E8-2B6F-B759-135F9F1C90F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D525A6-94E1-3074-FDC8-53420CF78521}"/>
              </a:ext>
            </a:extLst>
          </p:cNvPr>
          <p:cNvSpPr>
            <a:spLocks noGrp="1"/>
          </p:cNvSpPr>
          <p:nvPr>
            <p:ph type="title"/>
          </p:nvPr>
        </p:nvSpPr>
        <p:spPr/>
        <p:txBody>
          <a:bodyPr/>
          <a:lstStyle/>
          <a:p>
            <a:r>
              <a:rPr lang="en-US" dirty="0"/>
              <a:t>Community Grants Cycle 2</a:t>
            </a:r>
          </a:p>
        </p:txBody>
      </p:sp>
      <p:sp>
        <p:nvSpPr>
          <p:cNvPr id="4" name="TextBox 3">
            <a:extLst>
              <a:ext uri="{FF2B5EF4-FFF2-40B4-BE49-F238E27FC236}">
                <a16:creationId xmlns:a16="http://schemas.microsoft.com/office/drawing/2014/main" id="{C552CF3C-095A-1EBE-A8FF-B0A601486D68}"/>
              </a:ext>
            </a:extLst>
          </p:cNvPr>
          <p:cNvSpPr txBox="1"/>
          <p:nvPr/>
        </p:nvSpPr>
        <p:spPr>
          <a:xfrm>
            <a:off x="1485900" y="1125200"/>
            <a:ext cx="6172200" cy="2893100"/>
          </a:xfrm>
          <a:prstGeom prst="rect">
            <a:avLst/>
          </a:prstGeom>
          <a:solidFill>
            <a:schemeClr val="tx2">
              <a:lumMod val="40000"/>
              <a:lumOff val="60000"/>
            </a:schemeClr>
          </a:solidFill>
          <a:ln w="38100">
            <a:solidFill>
              <a:schemeClr val="tx2">
                <a:lumMod val="75000"/>
              </a:schemeClr>
            </a:solidFill>
          </a:ln>
          <a:effectLst>
            <a:outerShdw blurRad="50800" dist="38100" dir="2700000" algn="tl" rotWithShape="0">
              <a:prstClr val="black">
                <a:alpha val="40000"/>
              </a:prstClr>
            </a:outerShdw>
          </a:effectLst>
        </p:spPr>
        <p:txBody>
          <a:bodyPr wrap="square" rtlCol="0">
            <a:spAutoFit/>
          </a:bodyPr>
          <a:lstStyle/>
          <a:p>
            <a:r>
              <a:rPr lang="en-US" sz="2000" b="1" dirty="0"/>
              <a:t>Executive Leader: Shawn Smith</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Grant contracts are all executed</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Grantees are submitting invoices </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Grantees are selecting their process &amp; performance measures for the Outcome Reporting Plans</a:t>
            </a:r>
          </a:p>
          <a:p>
            <a:pPr marL="285750" indent="-285750">
              <a:buFont typeface="Arial" panose="020B0604020202020204" pitchFamily="34" charset="0"/>
              <a:buChar char="•"/>
            </a:pPr>
            <a:endParaRPr lang="en-US" b="1" dirty="0"/>
          </a:p>
        </p:txBody>
      </p:sp>
    </p:spTree>
    <p:extLst>
      <p:ext uri="{BB962C8B-B14F-4D97-AF65-F5344CB8AC3E}">
        <p14:creationId xmlns:p14="http://schemas.microsoft.com/office/powerpoint/2010/main" val="245128824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9D970-CA7E-A918-7B91-9A9BC687D7D6}"/>
              </a:ext>
            </a:extLst>
          </p:cNvPr>
          <p:cNvSpPr>
            <a:spLocks noGrp="1"/>
          </p:cNvSpPr>
          <p:nvPr>
            <p:ph type="title"/>
          </p:nvPr>
        </p:nvSpPr>
        <p:spPr/>
        <p:txBody>
          <a:bodyPr/>
          <a:lstStyle/>
          <a:p>
            <a:r>
              <a:rPr lang="en-US" dirty="0"/>
              <a:t>Community Grants Cycle 2</a:t>
            </a:r>
          </a:p>
        </p:txBody>
      </p:sp>
      <p:sp>
        <p:nvSpPr>
          <p:cNvPr id="5" name="TextBox 4">
            <a:extLst>
              <a:ext uri="{FF2B5EF4-FFF2-40B4-BE49-F238E27FC236}">
                <a16:creationId xmlns:a16="http://schemas.microsoft.com/office/drawing/2014/main" id="{45425316-A8C3-F8C1-5CB6-E29C60A8DACC}"/>
              </a:ext>
            </a:extLst>
          </p:cNvPr>
          <p:cNvSpPr txBox="1"/>
          <p:nvPr/>
        </p:nvSpPr>
        <p:spPr>
          <a:xfrm>
            <a:off x="1524000" y="1352550"/>
            <a:ext cx="6629400" cy="2726900"/>
          </a:xfrm>
          <a:prstGeom prst="rect">
            <a:avLst/>
          </a:prstGeom>
          <a:solidFill>
            <a:schemeClr val="bg2">
              <a:lumMod val="40000"/>
              <a:lumOff val="60000"/>
            </a:schemeClr>
          </a:solidFill>
          <a:ln>
            <a:noFill/>
          </a:ln>
          <a:effectLst>
            <a:glow rad="139700">
              <a:schemeClr val="accent4">
                <a:satMod val="175000"/>
                <a:alpha val="40000"/>
              </a:schemeClr>
            </a:glow>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endParaRPr kumimoji="0" lang="en-US" sz="3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r>
              <a:rPr lang="en-US" sz="3200" b="1" dirty="0">
                <a:solidFill>
                  <a:prstClr val="black"/>
                </a:solidFill>
                <a:latin typeface="Open Sans" panose="020B0606030504020204" pitchFamily="34" charset="0"/>
                <a:ea typeface="Open Sans" panose="020B0606030504020204" pitchFamily="34" charset="0"/>
                <a:cs typeface="Open Sans" panose="020B0606030504020204" pitchFamily="34" charset="0"/>
              </a:rPr>
              <a:t>40</a:t>
            </a:r>
            <a:r>
              <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executed Community Grants </a:t>
            </a:r>
          </a:p>
          <a:p>
            <a:pPr lvl="0" algn="ctr">
              <a:spcBef>
                <a:spcPct val="20000"/>
              </a:spcBef>
              <a:buClr>
                <a:srgbClr val="FF0F00"/>
              </a:buClr>
              <a:defRPr/>
            </a:pPr>
            <a:r>
              <a:rPr kumimoji="0" lang="en-US" sz="28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a:t>
            </a:r>
            <a:r>
              <a:rPr lang="en-US" sz="2800" b="1" dirty="0"/>
              <a:t>61.3</a:t>
            </a:r>
            <a:r>
              <a:rPr kumimoji="0" lang="en-US" sz="28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million</a:t>
            </a: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funding over 3 years </a:t>
            </a: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138465405"/>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47E75-53EF-8568-36FD-81B612A672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CD67F9-1071-AB7C-9CA5-6B57D7A5FA25}"/>
              </a:ext>
            </a:extLst>
          </p:cNvPr>
          <p:cNvSpPr>
            <a:spLocks noGrp="1"/>
          </p:cNvSpPr>
          <p:nvPr>
            <p:ph type="title"/>
          </p:nvPr>
        </p:nvSpPr>
        <p:spPr/>
        <p:txBody>
          <a:bodyPr/>
          <a:lstStyle/>
          <a:p>
            <a:r>
              <a:rPr lang="en-US" sz="2400" dirty="0"/>
              <a:t>Cycle 2 Updates: Contracting </a:t>
            </a:r>
          </a:p>
        </p:txBody>
      </p:sp>
      <p:sp>
        <p:nvSpPr>
          <p:cNvPr id="3" name="Content Placeholder 2">
            <a:extLst>
              <a:ext uri="{FF2B5EF4-FFF2-40B4-BE49-F238E27FC236}">
                <a16:creationId xmlns:a16="http://schemas.microsoft.com/office/drawing/2014/main" id="{76D16892-1713-E35A-353A-848601ED1C80}"/>
              </a:ext>
            </a:extLst>
          </p:cNvPr>
          <p:cNvSpPr>
            <a:spLocks noGrp="1"/>
          </p:cNvSpPr>
          <p:nvPr>
            <p:ph idx="1"/>
          </p:nvPr>
        </p:nvSpPr>
        <p:spPr/>
        <p:txBody>
          <a:bodyPr>
            <a:normAutofit/>
          </a:bodyPr>
          <a:lstStyle/>
          <a:p>
            <a:pPr marL="0" indent="0" fontAlgn="ctr">
              <a:buNone/>
            </a:pPr>
            <a:endParaRPr lang="en-US" dirty="0"/>
          </a:p>
          <a:p>
            <a:pPr marL="0" lvl="0" indent="0">
              <a:buNone/>
            </a:pPr>
            <a:endParaRPr lang="en-US" dirty="0"/>
          </a:p>
        </p:txBody>
      </p:sp>
      <p:sp>
        <p:nvSpPr>
          <p:cNvPr id="8" name="Rectangle 2">
            <a:extLst>
              <a:ext uri="{FF2B5EF4-FFF2-40B4-BE49-F238E27FC236}">
                <a16:creationId xmlns:a16="http://schemas.microsoft.com/office/drawing/2014/main" id="{E1128EBA-F2E1-8709-5123-956FA7DD1ABA}"/>
              </a:ext>
            </a:extLst>
          </p:cNvPr>
          <p:cNvSpPr>
            <a:spLocks noChangeArrowheads="1"/>
          </p:cNvSpPr>
          <p:nvPr/>
        </p:nvSpPr>
        <p:spPr bwMode="auto">
          <a:xfrm>
            <a:off x="291895" y="1395413"/>
            <a:ext cx="1132676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graphicFrame>
        <p:nvGraphicFramePr>
          <p:cNvPr id="4" name="Table 3">
            <a:extLst>
              <a:ext uri="{FF2B5EF4-FFF2-40B4-BE49-F238E27FC236}">
                <a16:creationId xmlns:a16="http://schemas.microsoft.com/office/drawing/2014/main" id="{61FC3191-0026-44A2-D5FD-7F0DEF726125}"/>
              </a:ext>
            </a:extLst>
          </p:cNvPr>
          <p:cNvGraphicFramePr>
            <a:graphicFrameLocks noGrp="1"/>
          </p:cNvGraphicFramePr>
          <p:nvPr/>
        </p:nvGraphicFramePr>
        <p:xfrm>
          <a:off x="1143000" y="1239572"/>
          <a:ext cx="7010400" cy="2579588"/>
        </p:xfrm>
        <a:graphic>
          <a:graphicData uri="http://schemas.openxmlformats.org/drawingml/2006/table">
            <a:tbl>
              <a:tblPr>
                <a:effectLst>
                  <a:outerShdw blurRad="50800" dist="38100" dir="2700000" algn="tl" rotWithShape="0">
                    <a:prstClr val="black">
                      <a:alpha val="40000"/>
                    </a:prstClr>
                  </a:outerShdw>
                </a:effectLst>
              </a:tblPr>
              <a:tblGrid>
                <a:gridCol w="6081311">
                  <a:extLst>
                    <a:ext uri="{9D8B030D-6E8A-4147-A177-3AD203B41FA5}">
                      <a16:colId xmlns:a16="http://schemas.microsoft.com/office/drawing/2014/main" val="2192059297"/>
                    </a:ext>
                  </a:extLst>
                </a:gridCol>
                <a:gridCol w="929089">
                  <a:extLst>
                    <a:ext uri="{9D8B030D-6E8A-4147-A177-3AD203B41FA5}">
                      <a16:colId xmlns:a16="http://schemas.microsoft.com/office/drawing/2014/main" val="3246216147"/>
                    </a:ext>
                  </a:extLst>
                </a:gridCol>
              </a:tblGrid>
              <a:tr h="486140">
                <a:tc gridSpan="2">
                  <a:txBody>
                    <a:bodyPr/>
                    <a:lstStyle/>
                    <a:p>
                      <a:pPr marL="0" marR="0" algn="ctr" fontAlgn="t">
                        <a:buNone/>
                      </a:pPr>
                      <a:r>
                        <a:rPr lang="en-US" sz="1800" b="1" dirty="0">
                          <a:solidFill>
                            <a:srgbClr val="000000"/>
                          </a:solidFill>
                          <a:effectLst/>
                          <a:latin typeface="Aptos Narrow" panose="020B0004020202020204" pitchFamily="34" charset="0"/>
                        </a:rPr>
                        <a:t>Community Grants Cycle 2 Contract Status</a:t>
                      </a:r>
                      <a:endParaRPr lang="en-US" sz="1800" dirty="0">
                        <a:solidFill>
                          <a:srgbClr val="000000"/>
                        </a:solidFill>
                        <a:effectLst/>
                        <a:latin typeface="Aptos Narrow" panose="020B0004020202020204" pitchFamily="34" charset="0"/>
                      </a:endParaRPr>
                    </a:p>
                  </a:txBody>
                  <a:tcPr marL="50800" marR="50800" marT="50800" marB="50800">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solidFill>
                      <a:srgbClr val="DAF2D0"/>
                    </a:solidFill>
                  </a:tcPr>
                </a:tc>
                <a:tc hMerge="1">
                  <a:txBody>
                    <a:bodyPr/>
                    <a:lstStyle/>
                    <a:p>
                      <a:endParaRPr lang="en-US"/>
                    </a:p>
                  </a:txBody>
                  <a:tcPr/>
                </a:tc>
                <a:extLst>
                  <a:ext uri="{0D108BD9-81ED-4DB2-BD59-A6C34878D82A}">
                    <a16:rowId xmlns:a16="http://schemas.microsoft.com/office/drawing/2014/main" val="1137236284"/>
                  </a:ext>
                </a:extLst>
              </a:tr>
              <a:tr h="486140">
                <a:tc>
                  <a:txBody>
                    <a:bodyPr/>
                    <a:lstStyle/>
                    <a:p>
                      <a:pPr marL="0" marR="0" fontAlgn="t">
                        <a:buNone/>
                      </a:pPr>
                      <a:r>
                        <a:rPr lang="en-US" sz="1400" dirty="0">
                          <a:solidFill>
                            <a:srgbClr val="000000"/>
                          </a:solidFill>
                          <a:effectLst/>
                          <a:latin typeface="Aptos Narrow" panose="020B0004020202020204" pitchFamily="34" charset="0"/>
                        </a:rPr>
                        <a:t>Fully Executed Community Grant Contracts</a:t>
                      </a:r>
                    </a:p>
                  </a:txBody>
                  <a:tcPr marL="50800" marR="50800" marT="50800" marB="50800" anchor="ctr">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solidFill>
                      <a:srgbClr val="B5E6A2"/>
                    </a:solidFill>
                  </a:tcPr>
                </a:tc>
                <a:tc>
                  <a:txBody>
                    <a:bodyPr/>
                    <a:lstStyle/>
                    <a:p>
                      <a:pPr marL="0" marR="0" algn="ctr" fontAlgn="t">
                        <a:buNone/>
                      </a:pPr>
                      <a:r>
                        <a:rPr lang="en-US" sz="1800" b="1" dirty="0">
                          <a:solidFill>
                            <a:srgbClr val="000000"/>
                          </a:solidFill>
                          <a:effectLst/>
                          <a:latin typeface="Aptos Narrow" panose="020B0004020202020204" pitchFamily="34" charset="0"/>
                        </a:rPr>
                        <a:t>40</a:t>
                      </a:r>
                      <a:endParaRPr lang="en-US" sz="1800" dirty="0">
                        <a:solidFill>
                          <a:srgbClr val="000000"/>
                        </a:solidFill>
                        <a:effectLst/>
                        <a:latin typeface="Aptos Narrow" panose="020B0004020202020204" pitchFamily="34" charset="0"/>
                      </a:endParaRPr>
                    </a:p>
                  </a:txBody>
                  <a:tcPr marL="50800" marR="50800" marT="50800" marB="50800">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solidFill>
                      <a:srgbClr val="B5E6A2"/>
                    </a:solidFill>
                  </a:tcPr>
                </a:tc>
                <a:extLst>
                  <a:ext uri="{0D108BD9-81ED-4DB2-BD59-A6C34878D82A}">
                    <a16:rowId xmlns:a16="http://schemas.microsoft.com/office/drawing/2014/main" val="4269972557"/>
                  </a:ext>
                </a:extLst>
              </a:tr>
              <a:tr h="1121168">
                <a:tc>
                  <a:txBody>
                    <a:bodyPr/>
                    <a:lstStyle/>
                    <a:p>
                      <a:pPr marL="0" marR="0" fontAlgn="t">
                        <a:buNone/>
                      </a:pPr>
                      <a:r>
                        <a:rPr lang="en-US" sz="1400" dirty="0">
                          <a:solidFill>
                            <a:srgbClr val="000000"/>
                          </a:solidFill>
                          <a:effectLst/>
                          <a:latin typeface="Aptos Narrow" panose="020B0004020202020204" pitchFamily="34" charset="0"/>
                        </a:rPr>
                        <a:t>Withdrawn Applications: </a:t>
                      </a:r>
                    </a:p>
                    <a:p>
                      <a:pPr marL="0" marR="0" fontAlgn="t">
                        <a:buNone/>
                      </a:pPr>
                      <a:r>
                        <a:rPr lang="en-US" sz="1400" dirty="0">
                          <a:solidFill>
                            <a:srgbClr val="000000"/>
                          </a:solidFill>
                          <a:effectLst/>
                          <a:latin typeface="Aptos Narrow" panose="020B0004020202020204" pitchFamily="34" charset="0"/>
                        </a:rPr>
                        <a:t>          •  Hamblen Co. (2024-1536)- 3yr Contract-$1.5M </a:t>
                      </a:r>
                    </a:p>
                    <a:p>
                      <a:pPr marL="0" marR="0" fontAlgn="t">
                        <a:buNone/>
                      </a:pPr>
                      <a:r>
                        <a:rPr lang="en-US" sz="1400" dirty="0">
                          <a:solidFill>
                            <a:srgbClr val="000000"/>
                          </a:solidFill>
                          <a:effectLst/>
                          <a:latin typeface="Aptos Narrow" panose="020B0004020202020204" pitchFamily="34" charset="0"/>
                        </a:rPr>
                        <a:t>          •  Restoration House (2024-1932 )- 1yr Contract-$880k; </a:t>
                      </a:r>
                      <a:r>
                        <a:rPr lang="en-US" sz="1400" b="1" dirty="0">
                          <a:solidFill>
                            <a:srgbClr val="FF0000"/>
                          </a:solidFill>
                          <a:effectLst/>
                          <a:latin typeface="Aptos Narrow" panose="020B0004020202020204" pitchFamily="34" charset="0"/>
                        </a:rPr>
                        <a:t>Capital Funding: $875k  </a:t>
                      </a:r>
                    </a:p>
                  </a:txBody>
                  <a:tcPr marL="50800" marR="50800" marT="50800" marB="50800" anchor="ctr">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solidFill>
                      <a:srgbClr val="B5E6A2"/>
                    </a:solidFill>
                  </a:tcPr>
                </a:tc>
                <a:tc>
                  <a:txBody>
                    <a:bodyPr/>
                    <a:lstStyle/>
                    <a:p>
                      <a:pPr marL="0" marR="0" algn="ctr" fontAlgn="t">
                        <a:buNone/>
                      </a:pPr>
                      <a:r>
                        <a:rPr lang="en-US" sz="1800" b="1" dirty="0">
                          <a:solidFill>
                            <a:srgbClr val="000000"/>
                          </a:solidFill>
                          <a:effectLst/>
                          <a:latin typeface="Aptos Narrow" panose="020B0004020202020204" pitchFamily="34" charset="0"/>
                        </a:rPr>
                        <a:t>2</a:t>
                      </a:r>
                      <a:endParaRPr lang="en-US" sz="1800" dirty="0">
                        <a:solidFill>
                          <a:srgbClr val="000000"/>
                        </a:solidFill>
                        <a:effectLst/>
                        <a:latin typeface="Aptos Narrow" panose="020B0004020202020204" pitchFamily="34" charset="0"/>
                      </a:endParaRPr>
                    </a:p>
                  </a:txBody>
                  <a:tcPr marL="50800" marR="50800" marT="50800" marB="50800">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solidFill>
                      <a:srgbClr val="B5E6A2"/>
                    </a:solidFill>
                  </a:tcPr>
                </a:tc>
                <a:extLst>
                  <a:ext uri="{0D108BD9-81ED-4DB2-BD59-A6C34878D82A}">
                    <a16:rowId xmlns:a16="http://schemas.microsoft.com/office/drawing/2014/main" val="1341471068"/>
                  </a:ext>
                </a:extLst>
              </a:tr>
              <a:tr h="486140">
                <a:tc>
                  <a:txBody>
                    <a:bodyPr/>
                    <a:lstStyle/>
                    <a:p>
                      <a:pPr marL="0" marR="0" fontAlgn="t">
                        <a:buNone/>
                      </a:pPr>
                      <a:r>
                        <a:rPr lang="en-US" sz="1800" b="1" dirty="0">
                          <a:solidFill>
                            <a:srgbClr val="000000"/>
                          </a:solidFill>
                          <a:effectLst/>
                          <a:latin typeface="Aptos Narrow" panose="020B0004020202020204" pitchFamily="34" charset="0"/>
                        </a:rPr>
                        <a:t>Total </a:t>
                      </a:r>
                      <a:endParaRPr lang="en-US" sz="1800" dirty="0">
                        <a:solidFill>
                          <a:srgbClr val="000000"/>
                        </a:solidFill>
                        <a:effectLst/>
                        <a:latin typeface="Aptos Narrow" panose="020B0004020202020204" pitchFamily="34" charset="0"/>
                      </a:endParaRPr>
                    </a:p>
                  </a:txBody>
                  <a:tcPr marL="50800" marR="50800" marT="50800" marB="50800">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solidFill>
                      <a:srgbClr val="DAF2D0"/>
                    </a:solidFill>
                  </a:tcPr>
                </a:tc>
                <a:tc>
                  <a:txBody>
                    <a:bodyPr/>
                    <a:lstStyle/>
                    <a:p>
                      <a:pPr marL="0" marR="0" algn="ctr" fontAlgn="t">
                        <a:buNone/>
                      </a:pPr>
                      <a:r>
                        <a:rPr lang="en-US" sz="1800" b="1" dirty="0">
                          <a:solidFill>
                            <a:srgbClr val="000000"/>
                          </a:solidFill>
                          <a:effectLst/>
                          <a:latin typeface="Aptos Narrow" panose="020B0004020202020204" pitchFamily="34" charset="0"/>
                        </a:rPr>
                        <a:t>42</a:t>
                      </a:r>
                      <a:endParaRPr lang="en-US" sz="1800" dirty="0">
                        <a:solidFill>
                          <a:srgbClr val="000000"/>
                        </a:solidFill>
                        <a:effectLst/>
                        <a:latin typeface="Aptos Narrow" panose="020B0004020202020204" pitchFamily="34" charset="0"/>
                      </a:endParaRPr>
                    </a:p>
                  </a:txBody>
                  <a:tcPr marL="50800" marR="50800" marT="50800" marB="50800">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solidFill>
                      <a:srgbClr val="DAF2D0"/>
                    </a:solidFill>
                  </a:tcPr>
                </a:tc>
                <a:extLst>
                  <a:ext uri="{0D108BD9-81ED-4DB2-BD59-A6C34878D82A}">
                    <a16:rowId xmlns:a16="http://schemas.microsoft.com/office/drawing/2014/main" val="3736011053"/>
                  </a:ext>
                </a:extLst>
              </a:tr>
            </a:tbl>
          </a:graphicData>
        </a:graphic>
      </p:graphicFrame>
    </p:spTree>
    <p:extLst>
      <p:ext uri="{BB962C8B-B14F-4D97-AF65-F5344CB8AC3E}">
        <p14:creationId xmlns:p14="http://schemas.microsoft.com/office/powerpoint/2010/main" val="2950884697"/>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6329D-255C-9A5B-B3AE-6FDFE5788F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C7B190-CEAC-6A29-065A-476B005E21DD}"/>
              </a:ext>
            </a:extLst>
          </p:cNvPr>
          <p:cNvSpPr>
            <a:spLocks noGrp="1"/>
          </p:cNvSpPr>
          <p:nvPr>
            <p:ph type="ctrTitle"/>
          </p:nvPr>
        </p:nvSpPr>
        <p:spPr/>
        <p:txBody>
          <a:bodyPr/>
          <a:lstStyle/>
          <a:p>
            <a:r>
              <a:rPr lang="en-US" dirty="0"/>
              <a:t>Community Grants Cycle 3</a:t>
            </a:r>
          </a:p>
        </p:txBody>
      </p:sp>
    </p:spTree>
    <p:extLst>
      <p:ext uri="{BB962C8B-B14F-4D97-AF65-F5344CB8AC3E}">
        <p14:creationId xmlns:p14="http://schemas.microsoft.com/office/powerpoint/2010/main" val="3962064031"/>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DE2AE1-B4BF-5B8B-234A-41B321D0260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76DC4C-98F9-8CF0-1055-A6E0B8D6A134}"/>
              </a:ext>
            </a:extLst>
          </p:cNvPr>
          <p:cNvSpPr>
            <a:spLocks noGrp="1"/>
          </p:cNvSpPr>
          <p:nvPr>
            <p:ph type="title"/>
          </p:nvPr>
        </p:nvSpPr>
        <p:spPr/>
        <p:txBody>
          <a:bodyPr/>
          <a:lstStyle/>
          <a:p>
            <a:r>
              <a:rPr lang="en-US" dirty="0"/>
              <a:t>Community Grants Cycle 3</a:t>
            </a:r>
          </a:p>
        </p:txBody>
      </p:sp>
      <p:sp>
        <p:nvSpPr>
          <p:cNvPr id="4" name="TextBox 3">
            <a:extLst>
              <a:ext uri="{FF2B5EF4-FFF2-40B4-BE49-F238E27FC236}">
                <a16:creationId xmlns:a16="http://schemas.microsoft.com/office/drawing/2014/main" id="{0493BCD8-1BD9-E1C9-B028-D07478130875}"/>
              </a:ext>
            </a:extLst>
          </p:cNvPr>
          <p:cNvSpPr txBox="1"/>
          <p:nvPr/>
        </p:nvSpPr>
        <p:spPr>
          <a:xfrm>
            <a:off x="1866900" y="1276350"/>
            <a:ext cx="5410200" cy="2339102"/>
          </a:xfrm>
          <a:prstGeom prst="rect">
            <a:avLst/>
          </a:prstGeom>
          <a:solidFill>
            <a:schemeClr val="tx2">
              <a:lumMod val="40000"/>
              <a:lumOff val="60000"/>
            </a:schemeClr>
          </a:solidFill>
          <a:ln w="38100">
            <a:solidFill>
              <a:schemeClr val="tx2">
                <a:lumMod val="75000"/>
              </a:schemeClr>
            </a:solidFill>
          </a:ln>
          <a:effectLst>
            <a:outerShdw blurRad="50800" dist="38100" dir="2700000" algn="tl" rotWithShape="0">
              <a:prstClr val="black">
                <a:alpha val="40000"/>
              </a:prstClr>
            </a:outerShdw>
          </a:effectLst>
        </p:spPr>
        <p:txBody>
          <a:bodyPr wrap="square" rtlCol="0">
            <a:spAutoFit/>
          </a:bodyPr>
          <a:lstStyle/>
          <a:p>
            <a:r>
              <a:rPr lang="en-US" sz="2000" b="1" dirty="0"/>
              <a:t>Executive Leader: Mary Shelton</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Community Grants Cycle 3 is currently in the scoring phase </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The Council is scheduled to vote to award Community Grants on December 1, 2026</a:t>
            </a:r>
          </a:p>
          <a:p>
            <a:pPr marL="285750" indent="-285750">
              <a:buFont typeface="Arial" panose="020B0604020202020204" pitchFamily="34" charset="0"/>
              <a:buChar char="•"/>
            </a:pPr>
            <a:endParaRPr lang="en-US" b="1" dirty="0"/>
          </a:p>
        </p:txBody>
      </p:sp>
    </p:spTree>
    <p:extLst>
      <p:ext uri="{BB962C8B-B14F-4D97-AF65-F5344CB8AC3E}">
        <p14:creationId xmlns:p14="http://schemas.microsoft.com/office/powerpoint/2010/main" val="1327792068"/>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98D9B-FBBD-6914-7C9D-3EF2CBB88B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93245C-44FD-E311-BFDD-ED4332F18CFF}"/>
              </a:ext>
            </a:extLst>
          </p:cNvPr>
          <p:cNvSpPr>
            <a:spLocks noGrp="1"/>
          </p:cNvSpPr>
          <p:nvPr>
            <p:ph type="title"/>
          </p:nvPr>
        </p:nvSpPr>
        <p:spPr/>
        <p:txBody>
          <a:bodyPr/>
          <a:lstStyle/>
          <a:p>
            <a:r>
              <a:rPr lang="en-US" dirty="0"/>
              <a:t>Community Grants Cycle 3</a:t>
            </a:r>
          </a:p>
        </p:txBody>
      </p:sp>
      <p:sp>
        <p:nvSpPr>
          <p:cNvPr id="4" name="TextBox 3">
            <a:extLst>
              <a:ext uri="{FF2B5EF4-FFF2-40B4-BE49-F238E27FC236}">
                <a16:creationId xmlns:a16="http://schemas.microsoft.com/office/drawing/2014/main" id="{D9193659-240E-51D4-3633-4D6260ECAD89}"/>
              </a:ext>
            </a:extLst>
          </p:cNvPr>
          <p:cNvSpPr txBox="1"/>
          <p:nvPr/>
        </p:nvSpPr>
        <p:spPr>
          <a:xfrm>
            <a:off x="1524000" y="1356032"/>
            <a:ext cx="6629400" cy="2874633"/>
          </a:xfrm>
          <a:prstGeom prst="rect">
            <a:avLst/>
          </a:prstGeom>
          <a:solidFill>
            <a:schemeClr val="bg2">
              <a:lumMod val="40000"/>
              <a:lumOff val="60000"/>
            </a:schemeClr>
          </a:solidFill>
          <a:ln>
            <a:noFill/>
          </a:ln>
          <a:effectLst>
            <a:glow rad="139700">
              <a:schemeClr val="accent4">
                <a:satMod val="175000"/>
                <a:alpha val="40000"/>
              </a:schemeClr>
            </a:glow>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endParaRPr kumimoji="0" lang="en-US" sz="3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r>
              <a:rPr lang="en-US" sz="3200" b="1" dirty="0">
                <a:solidFill>
                  <a:prstClr val="black"/>
                </a:solidFill>
                <a:latin typeface="Open Sans" panose="020B0606030504020204" pitchFamily="34" charset="0"/>
                <a:ea typeface="Open Sans" panose="020B0606030504020204" pitchFamily="34" charset="0"/>
                <a:cs typeface="Open Sans" panose="020B0606030504020204" pitchFamily="34" charset="0"/>
              </a:rPr>
              <a:t>Approved Budget</a:t>
            </a: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r>
              <a:rPr kumimoji="0" lang="en-US" sz="3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$28 million </a:t>
            </a:r>
            <a:r>
              <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first year funding</a:t>
            </a: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r>
              <a:rPr kumimoji="0" lang="en-US" sz="3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a:t>
            </a:r>
            <a:r>
              <a:rPr lang="en-US" sz="3200" b="1" dirty="0">
                <a:solidFill>
                  <a:prstClr val="black"/>
                </a:solidFill>
                <a:latin typeface="Open Sans" panose="020B0606030504020204" pitchFamily="34" charset="0"/>
                <a:ea typeface="Open Sans" panose="020B0606030504020204" pitchFamily="34" charset="0"/>
                <a:cs typeface="Open Sans" panose="020B0606030504020204" pitchFamily="34" charset="0"/>
              </a:rPr>
              <a:t>84</a:t>
            </a:r>
            <a:r>
              <a:rPr kumimoji="0" lang="en-US" sz="3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million </a:t>
            </a:r>
            <a:r>
              <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funding over 3 years </a:t>
            </a: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57051598"/>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D4D1E-25FA-3B1C-1B1F-2483524C0A05}"/>
              </a:ext>
            </a:extLst>
          </p:cNvPr>
          <p:cNvSpPr>
            <a:spLocks noGrp="1"/>
          </p:cNvSpPr>
          <p:nvPr>
            <p:ph type="title"/>
          </p:nvPr>
        </p:nvSpPr>
        <p:spPr/>
        <p:txBody>
          <a:bodyPr/>
          <a:lstStyle/>
          <a:p>
            <a:r>
              <a:rPr lang="en-US" sz="2800" dirty="0"/>
              <a:t>Timeline for Community Grants Cycle 3</a:t>
            </a:r>
          </a:p>
        </p:txBody>
      </p:sp>
      <p:pic>
        <p:nvPicPr>
          <p:cNvPr id="5" name="Picture 4">
            <a:extLst>
              <a:ext uri="{FF2B5EF4-FFF2-40B4-BE49-F238E27FC236}">
                <a16:creationId xmlns:a16="http://schemas.microsoft.com/office/drawing/2014/main" id="{CE2C1608-D772-553F-0591-FB2019C972A6}"/>
              </a:ext>
            </a:extLst>
          </p:cNvPr>
          <p:cNvPicPr>
            <a:picLocks noChangeAspect="1"/>
          </p:cNvPicPr>
          <p:nvPr/>
        </p:nvPicPr>
        <p:blipFill>
          <a:blip r:embed="rId2"/>
          <a:stretch>
            <a:fillRect/>
          </a:stretch>
        </p:blipFill>
        <p:spPr>
          <a:xfrm>
            <a:off x="2208682" y="890752"/>
            <a:ext cx="4726635" cy="4087283"/>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419608284"/>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EA218-474C-E9F6-7741-8EB29A7F27AA}"/>
              </a:ext>
            </a:extLst>
          </p:cNvPr>
          <p:cNvSpPr>
            <a:spLocks noGrp="1"/>
          </p:cNvSpPr>
          <p:nvPr>
            <p:ph type="title"/>
          </p:nvPr>
        </p:nvSpPr>
        <p:spPr/>
        <p:txBody>
          <a:bodyPr/>
          <a:lstStyle/>
          <a:p>
            <a:r>
              <a:rPr lang="en-US" dirty="0"/>
              <a:t>Community Grants Cycle 3 Applications</a:t>
            </a:r>
          </a:p>
        </p:txBody>
      </p:sp>
      <p:pic>
        <p:nvPicPr>
          <p:cNvPr id="5" name="Picture 4">
            <a:extLst>
              <a:ext uri="{FF2B5EF4-FFF2-40B4-BE49-F238E27FC236}">
                <a16:creationId xmlns:a16="http://schemas.microsoft.com/office/drawing/2014/main" id="{E92231FE-C9CA-CFC1-03B1-A20D3C9EA48A}"/>
              </a:ext>
            </a:extLst>
          </p:cNvPr>
          <p:cNvPicPr>
            <a:picLocks noChangeAspect="1"/>
          </p:cNvPicPr>
          <p:nvPr/>
        </p:nvPicPr>
        <p:blipFill>
          <a:blip r:embed="rId2"/>
          <a:stretch>
            <a:fillRect/>
          </a:stretch>
        </p:blipFill>
        <p:spPr>
          <a:xfrm>
            <a:off x="2521378" y="819150"/>
            <a:ext cx="4101243" cy="4065268"/>
          </a:xfrm>
          <a:prstGeom prst="rect">
            <a:avLst/>
          </a:prstGeom>
          <a:ln w="12700">
            <a:solidFill>
              <a:schemeClr val="tx1"/>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21546135"/>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1185B-E61E-9EE3-58C7-0AC3C69D8FB4}"/>
              </a:ext>
            </a:extLst>
          </p:cNvPr>
          <p:cNvSpPr>
            <a:spLocks noGrp="1"/>
          </p:cNvSpPr>
          <p:nvPr>
            <p:ph type="title"/>
          </p:nvPr>
        </p:nvSpPr>
        <p:spPr/>
        <p:txBody>
          <a:bodyPr/>
          <a:lstStyle/>
          <a:p>
            <a:r>
              <a:rPr lang="en-US" dirty="0"/>
              <a:t>Cycle 3 Application Review Process</a:t>
            </a:r>
          </a:p>
        </p:txBody>
      </p:sp>
      <p:graphicFrame>
        <p:nvGraphicFramePr>
          <p:cNvPr id="7" name="Content Placeholder 6">
            <a:extLst>
              <a:ext uri="{FF2B5EF4-FFF2-40B4-BE49-F238E27FC236}">
                <a16:creationId xmlns:a16="http://schemas.microsoft.com/office/drawing/2014/main" id="{8E6C2510-6FB3-CF0D-DC3A-3D9839A12B79}"/>
              </a:ext>
            </a:extLst>
          </p:cNvPr>
          <p:cNvGraphicFramePr>
            <a:graphicFrameLocks noGrp="1"/>
          </p:cNvGraphicFramePr>
          <p:nvPr>
            <p:ph idx="1"/>
            <p:extLst>
              <p:ext uri="{D42A27DB-BD31-4B8C-83A1-F6EECF244321}">
                <p14:modId xmlns:p14="http://schemas.microsoft.com/office/powerpoint/2010/main" val="1425792504"/>
              </p:ext>
            </p:extLst>
          </p:nvPr>
        </p:nvGraphicFramePr>
        <p:xfrm>
          <a:off x="152400" y="857250"/>
          <a:ext cx="8839200" cy="41719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5508385"/>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584619-6105-33FA-6DD0-9138D947F084}"/>
              </a:ext>
            </a:extLst>
          </p:cNvPr>
          <p:cNvSpPr>
            <a:spLocks noGrp="1"/>
          </p:cNvSpPr>
          <p:nvPr>
            <p:ph type="title"/>
          </p:nvPr>
        </p:nvSpPr>
        <p:spPr/>
        <p:txBody>
          <a:bodyPr/>
          <a:lstStyle/>
          <a:p>
            <a:r>
              <a:rPr lang="en-US" sz="2800" dirty="0"/>
              <a:t>Review &amp; Summary: OAC Office </a:t>
            </a:r>
          </a:p>
        </p:txBody>
      </p:sp>
      <p:graphicFrame>
        <p:nvGraphicFramePr>
          <p:cNvPr id="4" name="Content Placeholder 3">
            <a:extLst>
              <a:ext uri="{FF2B5EF4-FFF2-40B4-BE49-F238E27FC236}">
                <a16:creationId xmlns:a16="http://schemas.microsoft.com/office/drawing/2014/main" id="{1524AB9B-EED7-E232-4C11-3203054B1299}"/>
              </a:ext>
            </a:extLst>
          </p:cNvPr>
          <p:cNvGraphicFramePr>
            <a:graphicFrameLocks noGrp="1"/>
          </p:cNvGraphicFramePr>
          <p:nvPr>
            <p:ph idx="1"/>
            <p:extLst>
              <p:ext uri="{D42A27DB-BD31-4B8C-83A1-F6EECF244321}">
                <p14:modId xmlns:p14="http://schemas.microsoft.com/office/powerpoint/2010/main" val="2967243073"/>
              </p:ext>
            </p:extLst>
          </p:nvPr>
        </p:nvGraphicFramePr>
        <p:xfrm>
          <a:off x="152400" y="857250"/>
          <a:ext cx="8839200" cy="41719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83297421"/>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D22CF4-5724-BC68-7E18-60BF6C765E86}"/>
              </a:ext>
            </a:extLst>
          </p:cNvPr>
          <p:cNvSpPr>
            <a:spLocks noGrp="1"/>
          </p:cNvSpPr>
          <p:nvPr>
            <p:ph type="title"/>
          </p:nvPr>
        </p:nvSpPr>
        <p:spPr/>
        <p:txBody>
          <a:bodyPr/>
          <a:lstStyle/>
          <a:p>
            <a:r>
              <a:rPr lang="en-US" dirty="0"/>
              <a:t>Scoring: OAC Member &amp; OAC Office    </a:t>
            </a:r>
          </a:p>
        </p:txBody>
      </p:sp>
      <p:graphicFrame>
        <p:nvGraphicFramePr>
          <p:cNvPr id="4" name="Content Placeholder 3">
            <a:extLst>
              <a:ext uri="{FF2B5EF4-FFF2-40B4-BE49-F238E27FC236}">
                <a16:creationId xmlns:a16="http://schemas.microsoft.com/office/drawing/2014/main" id="{F103E965-1924-FB19-6A38-A23763ACDB8A}"/>
              </a:ext>
            </a:extLst>
          </p:cNvPr>
          <p:cNvGraphicFramePr>
            <a:graphicFrameLocks noGrp="1"/>
          </p:cNvGraphicFramePr>
          <p:nvPr>
            <p:ph idx="1"/>
          </p:nvPr>
        </p:nvGraphicFramePr>
        <p:xfrm>
          <a:off x="152400" y="857250"/>
          <a:ext cx="8839200" cy="41719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3A4EA3EE-62AA-7F62-E136-57BE3BC8188D}"/>
              </a:ext>
            </a:extLst>
          </p:cNvPr>
          <p:cNvSpPr txBox="1"/>
          <p:nvPr/>
        </p:nvSpPr>
        <p:spPr>
          <a:xfrm>
            <a:off x="533400" y="2876550"/>
            <a:ext cx="8077200" cy="2031325"/>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marL="285750" indent="-285750">
              <a:buFont typeface="Arial" panose="020B0604020202020204" pitchFamily="34" charset="0"/>
              <a:buChar char="•"/>
            </a:pPr>
            <a:r>
              <a:rPr lang="en-US" dirty="0"/>
              <a:t>OAC Deputy Director will score ALL eligible applications</a:t>
            </a:r>
          </a:p>
          <a:p>
            <a:pPr marL="285750" indent="-285750">
              <a:buFont typeface="Arial" panose="020B0604020202020204" pitchFamily="34" charset="0"/>
              <a:buChar char="•"/>
            </a:pPr>
            <a:r>
              <a:rPr lang="en-US" dirty="0"/>
              <a:t>OAC Grants Analysts will score ALL eligible applications (</a:t>
            </a:r>
            <a:r>
              <a:rPr lang="en-US" i="1" dirty="0"/>
              <a:t>divided in ½</a:t>
            </a:r>
            <a:r>
              <a:rPr lang="en-US" dirty="0"/>
              <a:t>)</a:t>
            </a:r>
          </a:p>
          <a:p>
            <a:pPr marL="285750" indent="-285750">
              <a:buFont typeface="Arial" panose="020B0604020202020204" pitchFamily="34" charset="0"/>
              <a:buChar char="•"/>
            </a:pPr>
            <a:r>
              <a:rPr lang="en-US" dirty="0"/>
              <a:t>OAC Program Director will score eligible Jail Pilot applications (</a:t>
            </a:r>
            <a:r>
              <a:rPr lang="en-US" i="1" dirty="0"/>
              <a:t>1 score</a:t>
            </a:r>
            <a:r>
              <a:rPr lang="en-US" dirty="0"/>
              <a:t>)</a:t>
            </a:r>
          </a:p>
          <a:p>
            <a:pPr marL="285750" indent="-285750">
              <a:buFont typeface="Arial" panose="020B0604020202020204" pitchFamily="34" charset="0"/>
              <a:buChar char="•"/>
            </a:pPr>
            <a:r>
              <a:rPr lang="en-US" dirty="0"/>
              <a:t>OAC Members will score ALL eligible applications (</a:t>
            </a:r>
            <a:r>
              <a:rPr lang="en-US" i="1" dirty="0"/>
              <a:t>divided by 13</a:t>
            </a:r>
            <a:r>
              <a:rPr lang="en-US" dirty="0"/>
              <a:t>)</a:t>
            </a:r>
          </a:p>
          <a:p>
            <a:pPr marL="742950" lvl="1" indent="-285750">
              <a:buFont typeface="Arial" panose="020B0604020202020204" pitchFamily="34" charset="0"/>
              <a:buChar char="•"/>
            </a:pPr>
            <a:r>
              <a:rPr lang="en-US" dirty="0"/>
              <a:t>Targeting 1 hour per application</a:t>
            </a:r>
          </a:p>
          <a:p>
            <a:pPr marL="742950" lvl="1" indent="-285750">
              <a:buFont typeface="Arial" panose="020B0604020202020204" pitchFamily="34" charset="0"/>
              <a:buChar char="•"/>
            </a:pPr>
            <a:r>
              <a:rPr lang="en-US" dirty="0"/>
              <a:t>The first few applications may take longer to acclimate to the Portal and process</a:t>
            </a:r>
          </a:p>
        </p:txBody>
      </p:sp>
    </p:spTree>
    <p:extLst>
      <p:ext uri="{BB962C8B-B14F-4D97-AF65-F5344CB8AC3E}">
        <p14:creationId xmlns:p14="http://schemas.microsoft.com/office/powerpoint/2010/main" val="2615741676"/>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6655B-7EA8-BA4E-A53D-EC236B32B1CC}"/>
              </a:ext>
            </a:extLst>
          </p:cNvPr>
          <p:cNvSpPr>
            <a:spLocks noGrp="1"/>
          </p:cNvSpPr>
          <p:nvPr>
            <p:ph type="title"/>
          </p:nvPr>
        </p:nvSpPr>
        <p:spPr/>
        <p:txBody>
          <a:bodyPr/>
          <a:lstStyle/>
          <a:p>
            <a:r>
              <a:rPr lang="en-US" dirty="0"/>
              <a:t>Cycle 3 Allocation Percentages</a:t>
            </a:r>
          </a:p>
        </p:txBody>
      </p:sp>
      <p:pic>
        <p:nvPicPr>
          <p:cNvPr id="7" name="Content Placeholder 6">
            <a:extLst>
              <a:ext uri="{FF2B5EF4-FFF2-40B4-BE49-F238E27FC236}">
                <a16:creationId xmlns:a16="http://schemas.microsoft.com/office/drawing/2014/main" id="{03AF93DC-C63B-9583-9C3A-8241C58AF622}"/>
              </a:ext>
            </a:extLst>
          </p:cNvPr>
          <p:cNvPicPr>
            <a:picLocks noGrp="1" noChangeAspect="1"/>
          </p:cNvPicPr>
          <p:nvPr>
            <p:ph idx="1"/>
          </p:nvPr>
        </p:nvPicPr>
        <p:blipFill>
          <a:blip r:embed="rId2"/>
          <a:stretch>
            <a:fillRect/>
          </a:stretch>
        </p:blipFill>
        <p:spPr>
          <a:xfrm>
            <a:off x="2209800" y="1116663"/>
            <a:ext cx="4739612" cy="3664887"/>
          </a:xfrm>
          <a:prstGeom prst="rect">
            <a:avLst/>
          </a:prstGeom>
        </p:spPr>
      </p:pic>
    </p:spTree>
    <p:extLst>
      <p:ext uri="{BB962C8B-B14F-4D97-AF65-F5344CB8AC3E}">
        <p14:creationId xmlns:p14="http://schemas.microsoft.com/office/powerpoint/2010/main" val="309776982"/>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4132E-2A21-058C-D052-2192B40B2496}"/>
              </a:ext>
            </a:extLst>
          </p:cNvPr>
          <p:cNvSpPr>
            <a:spLocks noGrp="1"/>
          </p:cNvSpPr>
          <p:nvPr>
            <p:ph type="title"/>
          </p:nvPr>
        </p:nvSpPr>
        <p:spPr/>
        <p:txBody>
          <a:bodyPr/>
          <a:lstStyle/>
          <a:p>
            <a:r>
              <a:rPr lang="en-US" dirty="0"/>
              <a:t>Cycle 3 Expected Funding Over 3-Years</a:t>
            </a:r>
          </a:p>
        </p:txBody>
      </p:sp>
      <p:graphicFrame>
        <p:nvGraphicFramePr>
          <p:cNvPr id="9" name="Content Placeholder 8">
            <a:extLst>
              <a:ext uri="{FF2B5EF4-FFF2-40B4-BE49-F238E27FC236}">
                <a16:creationId xmlns:a16="http://schemas.microsoft.com/office/drawing/2014/main" id="{FD27AC3F-B916-3335-6950-6571A27F0057}"/>
              </a:ext>
            </a:extLst>
          </p:cNvPr>
          <p:cNvGraphicFramePr>
            <a:graphicFrameLocks noGrp="1"/>
          </p:cNvGraphicFramePr>
          <p:nvPr>
            <p:ph idx="1"/>
            <p:extLst>
              <p:ext uri="{D42A27DB-BD31-4B8C-83A1-F6EECF244321}">
                <p14:modId xmlns:p14="http://schemas.microsoft.com/office/powerpoint/2010/main" val="4197390653"/>
              </p:ext>
            </p:extLst>
          </p:nvPr>
        </p:nvGraphicFramePr>
        <p:xfrm>
          <a:off x="1828800" y="895350"/>
          <a:ext cx="5410200" cy="3810003"/>
        </p:xfrm>
        <a:graphic>
          <a:graphicData uri="http://schemas.openxmlformats.org/drawingml/2006/table">
            <a:tbl>
              <a:tblPr/>
              <a:tblGrid>
                <a:gridCol w="2349450">
                  <a:extLst>
                    <a:ext uri="{9D8B030D-6E8A-4147-A177-3AD203B41FA5}">
                      <a16:colId xmlns:a16="http://schemas.microsoft.com/office/drawing/2014/main" val="337773196"/>
                    </a:ext>
                  </a:extLst>
                </a:gridCol>
                <a:gridCol w="1207056">
                  <a:extLst>
                    <a:ext uri="{9D8B030D-6E8A-4147-A177-3AD203B41FA5}">
                      <a16:colId xmlns:a16="http://schemas.microsoft.com/office/drawing/2014/main" val="247836861"/>
                    </a:ext>
                  </a:extLst>
                </a:gridCol>
                <a:gridCol w="1853694">
                  <a:extLst>
                    <a:ext uri="{9D8B030D-6E8A-4147-A177-3AD203B41FA5}">
                      <a16:colId xmlns:a16="http://schemas.microsoft.com/office/drawing/2014/main" val="4202433505"/>
                    </a:ext>
                  </a:extLst>
                </a:gridCol>
              </a:tblGrid>
              <a:tr h="314227">
                <a:tc>
                  <a:txBody>
                    <a:bodyPr/>
                    <a:lstStyle/>
                    <a:p>
                      <a:pPr algn="ctr" fontAlgn="ctr">
                        <a:buNone/>
                      </a:pPr>
                      <a:r>
                        <a:rPr lang="en-US" sz="1800" b="1" i="0" u="none" strike="noStrike" dirty="0">
                          <a:solidFill>
                            <a:schemeClr val="bg1"/>
                          </a:solidFill>
                          <a:effectLst>
                            <a:outerShdw blurRad="38100" dist="38100" dir="2700000" algn="tl">
                              <a:srgbClr val="000000">
                                <a:alpha val="43137"/>
                              </a:srgbClr>
                            </a:outerShdw>
                          </a:effectLst>
                          <a:latin typeface="Aptos Narrow" panose="020B0004020202020204" pitchFamily="34" charset="0"/>
                        </a:rPr>
                        <a:t>Strategy</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75000"/>
                      </a:schemeClr>
                    </a:solidFill>
                  </a:tcPr>
                </a:tc>
                <a:tc>
                  <a:txBody>
                    <a:bodyPr/>
                    <a:lstStyle/>
                    <a:p>
                      <a:pPr algn="ctr" fontAlgn="ctr">
                        <a:buNone/>
                      </a:pPr>
                      <a:r>
                        <a:rPr lang="en-US" sz="1800" b="1" i="0" u="none" strike="noStrike" dirty="0">
                          <a:solidFill>
                            <a:schemeClr val="bg1"/>
                          </a:solidFill>
                          <a:effectLst>
                            <a:outerShdw blurRad="38100" dist="38100" dir="2700000" algn="tl">
                              <a:srgbClr val="000000">
                                <a:alpha val="43137"/>
                              </a:srgbClr>
                            </a:outerShdw>
                          </a:effectLst>
                          <a:latin typeface="Aptos Narrow" panose="020B0004020202020204" pitchFamily="34" charset="0"/>
                        </a:rPr>
                        <a:t>Percentage</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75000"/>
                      </a:schemeClr>
                    </a:solidFill>
                  </a:tcPr>
                </a:tc>
                <a:tc>
                  <a:txBody>
                    <a:bodyPr/>
                    <a:lstStyle/>
                    <a:p>
                      <a:pPr algn="ctr" fontAlgn="ctr">
                        <a:buNone/>
                      </a:pPr>
                      <a:r>
                        <a:rPr lang="en-US" sz="1800" b="1" i="0" u="none" strike="noStrike" dirty="0">
                          <a:solidFill>
                            <a:schemeClr val="bg1"/>
                          </a:solidFill>
                          <a:effectLst>
                            <a:outerShdw blurRad="38100" dist="38100" dir="2700000" algn="tl">
                              <a:srgbClr val="000000">
                                <a:alpha val="43137"/>
                              </a:srgbClr>
                            </a:outerShdw>
                          </a:effectLst>
                          <a:latin typeface="Aptos Narrow" panose="020B0004020202020204" pitchFamily="34" charset="0"/>
                        </a:rPr>
                        <a:t>Expected Funding</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75000"/>
                      </a:schemeClr>
                    </a:solidFill>
                  </a:tcPr>
                </a:tc>
                <a:extLst>
                  <a:ext uri="{0D108BD9-81ED-4DB2-BD59-A6C34878D82A}">
                    <a16:rowId xmlns:a16="http://schemas.microsoft.com/office/drawing/2014/main" val="3809426867"/>
                  </a:ext>
                </a:extLst>
              </a:tr>
              <a:tr h="314227">
                <a:tc>
                  <a:txBody>
                    <a:bodyPr/>
                    <a:lstStyle/>
                    <a:p>
                      <a:pPr algn="l" fontAlgn="b">
                        <a:buNone/>
                      </a:pPr>
                      <a:r>
                        <a:rPr lang="en-US" sz="1600" b="0" i="0" u="none" strike="noStrike" dirty="0">
                          <a:solidFill>
                            <a:srgbClr val="000000"/>
                          </a:solidFill>
                          <a:effectLst/>
                          <a:latin typeface="Aptos Narrow" panose="020B0004020202020204" pitchFamily="34" charset="0"/>
                        </a:rPr>
                        <a:t>Primary Prevention</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noFill/>
                  </a:tcPr>
                </a:tc>
                <a:tc>
                  <a:txBody>
                    <a:bodyPr/>
                    <a:lstStyle/>
                    <a:p>
                      <a:pPr algn="ctr" fontAlgn="b">
                        <a:buNone/>
                      </a:pPr>
                      <a:r>
                        <a:rPr lang="en-US" sz="1600" b="0" i="0" u="none" strike="noStrike" dirty="0">
                          <a:solidFill>
                            <a:srgbClr val="000000"/>
                          </a:solidFill>
                          <a:effectLst/>
                          <a:latin typeface="Aptos Narrow" panose="020B0004020202020204" pitchFamily="34" charset="0"/>
                        </a:rPr>
                        <a:t>15%</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noFill/>
                  </a:tcPr>
                </a:tc>
                <a:tc>
                  <a:txBody>
                    <a:bodyPr/>
                    <a:lstStyle/>
                    <a:p>
                      <a:pPr algn="r" fontAlgn="b">
                        <a:buNone/>
                      </a:pPr>
                      <a:r>
                        <a:rPr lang="en-US" sz="1600" b="0" i="0" u="none" strike="noStrike" dirty="0">
                          <a:solidFill>
                            <a:srgbClr val="000000"/>
                          </a:solidFill>
                          <a:effectLst/>
                          <a:latin typeface="Aptos Narrow" panose="020B0004020202020204" pitchFamily="34" charset="0"/>
                        </a:rPr>
                        <a:t> $     11,850,000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noFill/>
                  </a:tcPr>
                </a:tc>
                <a:extLst>
                  <a:ext uri="{0D108BD9-81ED-4DB2-BD59-A6C34878D82A}">
                    <a16:rowId xmlns:a16="http://schemas.microsoft.com/office/drawing/2014/main" val="1101043824"/>
                  </a:ext>
                </a:extLst>
              </a:tr>
              <a:tr h="314227">
                <a:tc>
                  <a:txBody>
                    <a:bodyPr/>
                    <a:lstStyle/>
                    <a:p>
                      <a:pPr algn="l" fontAlgn="b">
                        <a:buNone/>
                      </a:pPr>
                      <a:r>
                        <a:rPr lang="en-US" sz="1600" b="0" i="0" u="none" strike="noStrike" dirty="0">
                          <a:solidFill>
                            <a:srgbClr val="000000"/>
                          </a:solidFill>
                          <a:effectLst/>
                          <a:latin typeface="Aptos Narrow" panose="020B0004020202020204" pitchFamily="34" charset="0"/>
                        </a:rPr>
                        <a:t>Harm Reduction</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noFill/>
                  </a:tcPr>
                </a:tc>
                <a:tc>
                  <a:txBody>
                    <a:bodyPr/>
                    <a:lstStyle/>
                    <a:p>
                      <a:pPr algn="ctr" fontAlgn="b">
                        <a:buNone/>
                      </a:pPr>
                      <a:r>
                        <a:rPr lang="en-US" sz="1600" b="0" i="0" u="none" strike="noStrike" dirty="0">
                          <a:solidFill>
                            <a:srgbClr val="000000"/>
                          </a:solidFill>
                          <a:effectLst/>
                          <a:latin typeface="Aptos Narrow" panose="020B0004020202020204" pitchFamily="34" charset="0"/>
                        </a:rPr>
                        <a:t>10%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noFill/>
                  </a:tcPr>
                </a:tc>
                <a:tc>
                  <a:txBody>
                    <a:bodyPr/>
                    <a:lstStyle/>
                    <a:p>
                      <a:pPr algn="r" fontAlgn="b">
                        <a:buNone/>
                      </a:pPr>
                      <a:r>
                        <a:rPr lang="en-US" sz="1600" b="0" i="0" u="none" strike="noStrike" dirty="0">
                          <a:solidFill>
                            <a:srgbClr val="000000"/>
                          </a:solidFill>
                          <a:effectLst/>
                          <a:latin typeface="Aptos Narrow" panose="020B0004020202020204" pitchFamily="34" charset="0"/>
                        </a:rPr>
                        <a:t> $        7,900,000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noFill/>
                  </a:tcPr>
                </a:tc>
                <a:extLst>
                  <a:ext uri="{0D108BD9-81ED-4DB2-BD59-A6C34878D82A}">
                    <a16:rowId xmlns:a16="http://schemas.microsoft.com/office/drawing/2014/main" val="519164772"/>
                  </a:ext>
                </a:extLst>
              </a:tr>
              <a:tr h="314227">
                <a:tc>
                  <a:txBody>
                    <a:bodyPr/>
                    <a:lstStyle/>
                    <a:p>
                      <a:pPr algn="l" fontAlgn="b">
                        <a:buNone/>
                      </a:pPr>
                      <a:r>
                        <a:rPr lang="en-US" sz="1600" b="0" i="0" u="none" strike="noStrike">
                          <a:solidFill>
                            <a:srgbClr val="000000"/>
                          </a:solidFill>
                          <a:effectLst/>
                          <a:latin typeface="Aptos Narrow" panose="020B0004020202020204" pitchFamily="34" charset="0"/>
                        </a:rPr>
                        <a:t>Treatment</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noFill/>
                  </a:tcPr>
                </a:tc>
                <a:tc>
                  <a:txBody>
                    <a:bodyPr/>
                    <a:lstStyle/>
                    <a:p>
                      <a:pPr algn="ctr" fontAlgn="b">
                        <a:buNone/>
                      </a:pPr>
                      <a:r>
                        <a:rPr lang="en-US" sz="1600" b="0" i="0" u="none" strike="noStrike" dirty="0">
                          <a:solidFill>
                            <a:srgbClr val="000000"/>
                          </a:solidFill>
                          <a:effectLst/>
                          <a:latin typeface="Aptos Narrow" panose="020B0004020202020204" pitchFamily="34" charset="0"/>
                        </a:rPr>
                        <a:t>40%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noFill/>
                  </a:tcPr>
                </a:tc>
                <a:tc>
                  <a:txBody>
                    <a:bodyPr/>
                    <a:lstStyle/>
                    <a:p>
                      <a:pPr algn="r" fontAlgn="b">
                        <a:buNone/>
                      </a:pPr>
                      <a:r>
                        <a:rPr lang="en-US" sz="1600" b="0" i="0" u="none" strike="noStrike" dirty="0">
                          <a:solidFill>
                            <a:srgbClr val="000000"/>
                          </a:solidFill>
                          <a:effectLst/>
                          <a:latin typeface="Aptos Narrow" panose="020B0004020202020204" pitchFamily="34" charset="0"/>
                        </a:rPr>
                        <a:t> $     31,600,000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noFill/>
                  </a:tcPr>
                </a:tc>
                <a:extLst>
                  <a:ext uri="{0D108BD9-81ED-4DB2-BD59-A6C34878D82A}">
                    <a16:rowId xmlns:a16="http://schemas.microsoft.com/office/drawing/2014/main" val="1429564391"/>
                  </a:ext>
                </a:extLst>
              </a:tr>
              <a:tr h="314227">
                <a:tc>
                  <a:txBody>
                    <a:bodyPr/>
                    <a:lstStyle/>
                    <a:p>
                      <a:pPr algn="l" fontAlgn="b">
                        <a:buNone/>
                      </a:pPr>
                      <a:r>
                        <a:rPr lang="en-US" sz="1600" b="0" i="0" u="none" strike="noStrike" dirty="0">
                          <a:solidFill>
                            <a:srgbClr val="000000"/>
                          </a:solidFill>
                          <a:effectLst/>
                          <a:latin typeface="Aptos Narrow" panose="020B0004020202020204" pitchFamily="34" charset="0"/>
                        </a:rPr>
                        <a:t>Recovery Support</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noFill/>
                  </a:tcPr>
                </a:tc>
                <a:tc>
                  <a:txBody>
                    <a:bodyPr/>
                    <a:lstStyle/>
                    <a:p>
                      <a:pPr algn="ctr" fontAlgn="b">
                        <a:buNone/>
                      </a:pPr>
                      <a:r>
                        <a:rPr lang="en-US" sz="1600" b="0" i="0" u="none" strike="noStrike" dirty="0">
                          <a:solidFill>
                            <a:srgbClr val="000000"/>
                          </a:solidFill>
                          <a:effectLst/>
                          <a:latin typeface="Aptos Narrow" panose="020B0004020202020204" pitchFamily="34" charset="0"/>
                        </a:rPr>
                        <a:t>20%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noFill/>
                  </a:tcPr>
                </a:tc>
                <a:tc>
                  <a:txBody>
                    <a:bodyPr/>
                    <a:lstStyle/>
                    <a:p>
                      <a:pPr algn="r" fontAlgn="b">
                        <a:buNone/>
                      </a:pPr>
                      <a:r>
                        <a:rPr lang="en-US" sz="1600" b="0" i="0" u="none" strike="noStrike" dirty="0">
                          <a:solidFill>
                            <a:srgbClr val="000000"/>
                          </a:solidFill>
                          <a:effectLst/>
                          <a:latin typeface="Aptos Narrow" panose="020B0004020202020204" pitchFamily="34" charset="0"/>
                        </a:rPr>
                        <a:t> $     15,800,000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noFill/>
                  </a:tcPr>
                </a:tc>
                <a:extLst>
                  <a:ext uri="{0D108BD9-81ED-4DB2-BD59-A6C34878D82A}">
                    <a16:rowId xmlns:a16="http://schemas.microsoft.com/office/drawing/2014/main" val="3469031654"/>
                  </a:ext>
                </a:extLst>
              </a:tr>
              <a:tr h="314227">
                <a:tc>
                  <a:txBody>
                    <a:bodyPr/>
                    <a:lstStyle/>
                    <a:p>
                      <a:pPr algn="l" fontAlgn="b">
                        <a:buNone/>
                      </a:pPr>
                      <a:r>
                        <a:rPr lang="en-US" sz="1600" b="0" i="0" u="none" strike="noStrike">
                          <a:solidFill>
                            <a:srgbClr val="000000"/>
                          </a:solidFill>
                          <a:effectLst/>
                          <a:latin typeface="Aptos Narrow" panose="020B0004020202020204" pitchFamily="34" charset="0"/>
                        </a:rPr>
                        <a:t>Education &amp; Training</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noFill/>
                  </a:tcPr>
                </a:tc>
                <a:tc>
                  <a:txBody>
                    <a:bodyPr/>
                    <a:lstStyle/>
                    <a:p>
                      <a:pPr algn="ctr" fontAlgn="b">
                        <a:buNone/>
                      </a:pPr>
                      <a:r>
                        <a:rPr lang="en-US" sz="1600" b="0" i="0" u="none" strike="noStrike" dirty="0">
                          <a:solidFill>
                            <a:srgbClr val="000000"/>
                          </a:solidFill>
                          <a:effectLst/>
                          <a:latin typeface="Aptos Narrow" panose="020B0004020202020204" pitchFamily="34" charset="0"/>
                        </a:rPr>
                        <a:t>10%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noFill/>
                  </a:tcPr>
                </a:tc>
                <a:tc>
                  <a:txBody>
                    <a:bodyPr/>
                    <a:lstStyle/>
                    <a:p>
                      <a:pPr algn="r" fontAlgn="b">
                        <a:buNone/>
                      </a:pPr>
                      <a:r>
                        <a:rPr lang="en-US" sz="1600" b="0" i="0" u="none" strike="noStrike" dirty="0">
                          <a:solidFill>
                            <a:srgbClr val="000000"/>
                          </a:solidFill>
                          <a:effectLst/>
                          <a:latin typeface="Aptos Narrow" panose="020B0004020202020204" pitchFamily="34" charset="0"/>
                        </a:rPr>
                        <a:t> $        7,900,000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noFill/>
                  </a:tcPr>
                </a:tc>
                <a:extLst>
                  <a:ext uri="{0D108BD9-81ED-4DB2-BD59-A6C34878D82A}">
                    <a16:rowId xmlns:a16="http://schemas.microsoft.com/office/drawing/2014/main" val="180924094"/>
                  </a:ext>
                </a:extLst>
              </a:tr>
              <a:tr h="314227">
                <a:tc>
                  <a:txBody>
                    <a:bodyPr/>
                    <a:lstStyle/>
                    <a:p>
                      <a:pPr algn="l" fontAlgn="b">
                        <a:buNone/>
                      </a:pPr>
                      <a:r>
                        <a:rPr lang="en-US" sz="1600" b="0" i="0" u="none" strike="noStrike">
                          <a:solidFill>
                            <a:srgbClr val="000000"/>
                          </a:solidFill>
                          <a:effectLst/>
                          <a:latin typeface="Aptos Narrow" panose="020B0004020202020204" pitchFamily="34" charset="0"/>
                        </a:rPr>
                        <a:t>Research &amp; Evaluation</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ctr" fontAlgn="b">
                        <a:buNone/>
                      </a:pPr>
                      <a:r>
                        <a:rPr lang="en-US" sz="1600" b="0" i="0" u="none" strike="noStrike" dirty="0">
                          <a:solidFill>
                            <a:srgbClr val="000000"/>
                          </a:solidFill>
                          <a:effectLst/>
                          <a:latin typeface="Aptos Narrow" panose="020B0004020202020204" pitchFamily="34" charset="0"/>
                        </a:rPr>
                        <a:t>5%</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r" fontAlgn="b">
                        <a:buNone/>
                      </a:pPr>
                      <a:r>
                        <a:rPr lang="en-US" sz="1600" b="0" i="0" u="none" strike="noStrike" dirty="0">
                          <a:solidFill>
                            <a:srgbClr val="000000"/>
                          </a:solidFill>
                          <a:effectLst/>
                          <a:latin typeface="Aptos Narrow" panose="020B0004020202020204" pitchFamily="34" charset="0"/>
                        </a:rPr>
                        <a:t> $        3,950,000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67355113"/>
                  </a:ext>
                </a:extLst>
              </a:tr>
              <a:tr h="327320">
                <a:tc>
                  <a:txBody>
                    <a:bodyPr/>
                    <a:lstStyle/>
                    <a:p>
                      <a:pPr algn="l" fontAlgn="b">
                        <a:buNone/>
                      </a:pPr>
                      <a:r>
                        <a:rPr lang="en-US" sz="1600" b="1" i="0" u="none" strike="noStrike">
                          <a:solidFill>
                            <a:srgbClr val="000000"/>
                          </a:solidFill>
                          <a:effectLst/>
                          <a:latin typeface="Aptos Narrow" panose="020B0004020202020204" pitchFamily="34"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noFill/>
                  </a:tcPr>
                </a:tc>
                <a:tc>
                  <a:txBody>
                    <a:bodyPr/>
                    <a:lstStyle/>
                    <a:p>
                      <a:pPr algn="ctr" fontAlgn="b">
                        <a:buNone/>
                      </a:pPr>
                      <a:r>
                        <a:rPr lang="en-US" sz="1600" b="1" i="0" u="none" strike="noStrike" dirty="0">
                          <a:solidFill>
                            <a:srgbClr val="000000"/>
                          </a:solidFill>
                          <a:effectLst/>
                          <a:latin typeface="Aptos Narrow" panose="020B0004020202020204" pitchFamily="34" charset="0"/>
                        </a:rPr>
                        <a:t>100%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noFill/>
                  </a:tcPr>
                </a:tc>
                <a:tc>
                  <a:txBody>
                    <a:bodyPr/>
                    <a:lstStyle/>
                    <a:p>
                      <a:pPr algn="r" fontAlgn="b">
                        <a:buNone/>
                      </a:pPr>
                      <a:r>
                        <a:rPr lang="en-US" sz="1600" b="1" i="0" u="none" strike="noStrike" dirty="0">
                          <a:solidFill>
                            <a:srgbClr val="000000"/>
                          </a:solidFill>
                          <a:effectLst/>
                          <a:latin typeface="Aptos Narrow" panose="020B0004020202020204" pitchFamily="34" charset="0"/>
                        </a:rPr>
                        <a:t> $     79,000,000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noFill/>
                  </a:tcPr>
                </a:tc>
                <a:extLst>
                  <a:ext uri="{0D108BD9-81ED-4DB2-BD59-A6C34878D82A}">
                    <a16:rowId xmlns:a16="http://schemas.microsoft.com/office/drawing/2014/main" val="2631636602"/>
                  </a:ext>
                </a:extLst>
              </a:tr>
              <a:tr h="327320">
                <a:tc>
                  <a:txBody>
                    <a:bodyPr/>
                    <a:lstStyle/>
                    <a:p>
                      <a:pPr algn="l" fontAlgn="b">
                        <a:buNone/>
                      </a:pPr>
                      <a:endParaRPr lang="en-US" sz="1600" b="0" i="0" u="none" strike="noStrike">
                        <a:solidFill>
                          <a:srgbClr val="000000"/>
                        </a:solidFill>
                        <a:effectLst/>
                        <a:latin typeface="Aptos Narrow" panose="020B00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5400" cap="flat" cmpd="dbl" algn="ctr">
                      <a:solidFill>
                        <a:srgbClr val="000000"/>
                      </a:solidFill>
                      <a:prstDash val="solid"/>
                      <a:round/>
                      <a:headEnd type="none" w="med" len="med"/>
                      <a:tailEnd type="none" w="med" len="med"/>
                    </a:lnT>
                    <a:lnB>
                      <a:noFill/>
                    </a:lnB>
                    <a:noFill/>
                  </a:tcPr>
                </a:tc>
                <a:tc>
                  <a:txBody>
                    <a:bodyPr/>
                    <a:lstStyle/>
                    <a:p>
                      <a:pPr algn="ctr" fontAlgn="b">
                        <a:buNone/>
                      </a:pPr>
                      <a:endParaRPr lang="en-US" sz="1600" b="0" i="0" u="none" strike="noStrike" dirty="0">
                        <a:solidFill>
                          <a:srgbClr val="000000"/>
                        </a:solidFill>
                        <a:effectLst/>
                        <a:latin typeface="Aptos Narrow" panose="020B00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5400" cap="flat" cmpd="dbl" algn="ctr">
                      <a:solidFill>
                        <a:srgbClr val="000000"/>
                      </a:solidFill>
                      <a:prstDash val="solid"/>
                      <a:round/>
                      <a:headEnd type="none" w="med" len="med"/>
                      <a:tailEnd type="none" w="med" len="med"/>
                    </a:lnT>
                    <a:lnB>
                      <a:noFill/>
                    </a:lnB>
                    <a:noFill/>
                  </a:tcPr>
                </a:tc>
                <a:tc>
                  <a:txBody>
                    <a:bodyPr/>
                    <a:lstStyle/>
                    <a:p>
                      <a:pPr algn="r" fontAlgn="b">
                        <a:buNone/>
                      </a:pPr>
                      <a:endParaRPr lang="en-US" sz="1600" b="0" i="0" u="none" strike="noStrike" dirty="0">
                        <a:solidFill>
                          <a:srgbClr val="000000"/>
                        </a:solidFill>
                        <a:effectLst/>
                        <a:latin typeface="Aptos Narrow" panose="020B00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5400" cap="flat" cmpd="dbl"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1685830215"/>
                  </a:ext>
                </a:extLst>
              </a:tr>
              <a:tr h="314227">
                <a:tc>
                  <a:txBody>
                    <a:bodyPr/>
                    <a:lstStyle/>
                    <a:p>
                      <a:pPr algn="l" fontAlgn="b">
                        <a:buNone/>
                      </a:pPr>
                      <a:r>
                        <a:rPr lang="en-US" sz="1600" b="0" i="0" u="none" strike="noStrike">
                          <a:solidFill>
                            <a:srgbClr val="000000"/>
                          </a:solidFill>
                          <a:effectLst/>
                          <a:latin typeface="Aptos Narrow" panose="020B0004020202020204" pitchFamily="34" charset="0"/>
                        </a:rPr>
                        <a:t>Project RISE</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solidFill>
                      <a:schemeClr val="accent2">
                        <a:lumMod val="60000"/>
                        <a:lumOff val="40000"/>
                      </a:schemeClr>
                    </a:solidFill>
                  </a:tcPr>
                </a:tc>
                <a:tc>
                  <a:txBody>
                    <a:bodyPr/>
                    <a:lstStyle/>
                    <a:p>
                      <a:pPr algn="ctr" fontAlgn="b">
                        <a:buNone/>
                      </a:pPr>
                      <a:r>
                        <a:rPr lang="en-US" sz="1600" b="0" i="0" u="none" strike="noStrike" dirty="0">
                          <a:solidFill>
                            <a:srgbClr val="000000"/>
                          </a:solidFill>
                          <a:effectLst/>
                          <a:latin typeface="Aptos Narrow" panose="020B0004020202020204" pitchFamily="34" charset="0"/>
                        </a:rPr>
                        <a:t>6%</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solidFill>
                      <a:schemeClr val="accent2">
                        <a:lumMod val="60000"/>
                        <a:lumOff val="40000"/>
                      </a:schemeClr>
                    </a:solidFill>
                  </a:tcPr>
                </a:tc>
                <a:tc>
                  <a:txBody>
                    <a:bodyPr/>
                    <a:lstStyle/>
                    <a:p>
                      <a:pPr algn="r" fontAlgn="b">
                        <a:buNone/>
                      </a:pPr>
                      <a:r>
                        <a:rPr lang="en-US" sz="1600" b="0" i="0" u="none" strike="noStrike" dirty="0">
                          <a:solidFill>
                            <a:srgbClr val="000000"/>
                          </a:solidFill>
                          <a:effectLst/>
                          <a:latin typeface="Aptos Narrow" panose="020B0004020202020204" pitchFamily="34" charset="0"/>
                        </a:rPr>
                        <a:t> $        5,000,000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solidFill>
                      <a:schemeClr val="accent2">
                        <a:lumMod val="60000"/>
                        <a:lumOff val="40000"/>
                      </a:schemeClr>
                    </a:solidFill>
                  </a:tcPr>
                </a:tc>
                <a:extLst>
                  <a:ext uri="{0D108BD9-81ED-4DB2-BD59-A6C34878D82A}">
                    <a16:rowId xmlns:a16="http://schemas.microsoft.com/office/drawing/2014/main" val="144424283"/>
                  </a:ext>
                </a:extLst>
              </a:tr>
              <a:tr h="314227">
                <a:tc>
                  <a:txBody>
                    <a:bodyPr/>
                    <a:lstStyle/>
                    <a:p>
                      <a:pPr algn="l" fontAlgn="b">
                        <a:buNone/>
                      </a:pPr>
                      <a:endParaRPr lang="en-US" sz="1600" b="0" i="0" u="none" strike="noStrike">
                        <a:solidFill>
                          <a:srgbClr val="000000"/>
                        </a:solidFill>
                        <a:effectLst/>
                        <a:latin typeface="Aptos Narrow" panose="020B00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ctr" fontAlgn="b">
                        <a:buNone/>
                      </a:pPr>
                      <a:endParaRPr lang="en-US" sz="1600" b="0" i="0" u="none" strike="noStrike" dirty="0">
                        <a:solidFill>
                          <a:srgbClr val="000000"/>
                        </a:solidFill>
                        <a:effectLst/>
                        <a:latin typeface="Aptos Narrow" panose="020B00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r" fontAlgn="b">
                        <a:buNone/>
                      </a:pPr>
                      <a:endParaRPr lang="en-US" sz="1600" b="0" i="0" u="none" strike="noStrike" dirty="0">
                        <a:solidFill>
                          <a:srgbClr val="000000"/>
                        </a:solidFill>
                        <a:effectLst/>
                        <a:latin typeface="Aptos Narrow" panose="020B00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31009182"/>
                  </a:ext>
                </a:extLst>
              </a:tr>
              <a:tr h="327320">
                <a:tc>
                  <a:txBody>
                    <a:bodyPr/>
                    <a:lstStyle/>
                    <a:p>
                      <a:pPr algn="l" fontAlgn="b">
                        <a:buNone/>
                      </a:pPr>
                      <a:r>
                        <a:rPr lang="en-US" sz="1100" b="1" i="0" u="none" strike="noStrike">
                          <a:solidFill>
                            <a:srgbClr val="000000"/>
                          </a:solidFill>
                          <a:effectLst/>
                          <a:latin typeface="Aptos Narrow" panose="020B0004020202020204" pitchFamily="34"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buNone/>
                      </a:pPr>
                      <a:r>
                        <a:rPr lang="en-US" sz="1100" b="1" i="0" u="none" strike="noStrike" dirty="0">
                          <a:solidFill>
                            <a:srgbClr val="000000"/>
                          </a:solidFill>
                          <a:effectLst/>
                          <a:latin typeface="Aptos Narrow" panose="020B0004020202020204" pitchFamily="34"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buNone/>
                      </a:pPr>
                      <a:r>
                        <a:rPr lang="en-US" sz="1100" b="1" i="0" u="none" strike="noStrike" dirty="0">
                          <a:solidFill>
                            <a:srgbClr val="000000"/>
                          </a:solidFill>
                          <a:effectLst/>
                          <a:latin typeface="Aptos Narrow" panose="020B0004020202020204" pitchFamily="34" charset="0"/>
                        </a:rPr>
                        <a:t> </a:t>
                      </a:r>
                      <a:r>
                        <a:rPr lang="en-US" sz="1800" b="1" i="0" u="none" strike="noStrike" dirty="0">
                          <a:solidFill>
                            <a:srgbClr val="000000"/>
                          </a:solidFill>
                          <a:effectLst/>
                          <a:latin typeface="Aptos Narrow" panose="020B0004020202020204" pitchFamily="34" charset="0"/>
                        </a:rPr>
                        <a:t>$     84,000,000 </a:t>
                      </a:r>
                      <a:endParaRPr lang="en-US" sz="1100" b="1" i="0" u="none" strike="noStrike" dirty="0">
                        <a:solidFill>
                          <a:srgbClr val="000000"/>
                        </a:solidFill>
                        <a:effectLst/>
                        <a:latin typeface="Aptos Narrow" panose="020B00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44703060"/>
                  </a:ext>
                </a:extLst>
              </a:tr>
            </a:tbl>
          </a:graphicData>
        </a:graphic>
      </p:graphicFrame>
    </p:spTree>
    <p:extLst>
      <p:ext uri="{BB962C8B-B14F-4D97-AF65-F5344CB8AC3E}">
        <p14:creationId xmlns:p14="http://schemas.microsoft.com/office/powerpoint/2010/main" val="2007916491"/>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E9235-F340-2D35-B9F8-258662E3FFE3}"/>
              </a:ext>
            </a:extLst>
          </p:cNvPr>
          <p:cNvSpPr>
            <a:spLocks noGrp="1"/>
          </p:cNvSpPr>
          <p:nvPr>
            <p:ph type="title"/>
          </p:nvPr>
        </p:nvSpPr>
        <p:spPr/>
        <p:txBody>
          <a:bodyPr/>
          <a:lstStyle/>
          <a:p>
            <a:r>
              <a:rPr lang="en-US" dirty="0"/>
              <a:t>Cycle 3 Capital Projects Funding</a:t>
            </a:r>
          </a:p>
        </p:txBody>
      </p:sp>
      <p:sp>
        <p:nvSpPr>
          <p:cNvPr id="3" name="Content Placeholder 2">
            <a:extLst>
              <a:ext uri="{FF2B5EF4-FFF2-40B4-BE49-F238E27FC236}">
                <a16:creationId xmlns:a16="http://schemas.microsoft.com/office/drawing/2014/main" id="{B716A712-6325-59A5-4F5E-4467936A56AA}"/>
              </a:ext>
            </a:extLst>
          </p:cNvPr>
          <p:cNvSpPr>
            <a:spLocks noGrp="1"/>
          </p:cNvSpPr>
          <p:nvPr>
            <p:ph idx="1"/>
          </p:nvPr>
        </p:nvSpPr>
        <p:spPr/>
        <p:txBody>
          <a:bodyPr>
            <a:normAutofit/>
          </a:bodyPr>
          <a:lstStyle/>
          <a:p>
            <a:r>
              <a:rPr lang="en-US" dirty="0"/>
              <a:t>For Community Grants Cycle 1 and Cycle 2, the cap on awarding capital projects funding (land, buildings) was set at </a:t>
            </a:r>
            <a:r>
              <a:rPr lang="en-US" b="1" dirty="0">
                <a:solidFill>
                  <a:schemeClr val="tx2">
                    <a:lumMod val="60000"/>
                    <a:lumOff val="40000"/>
                  </a:schemeClr>
                </a:solidFill>
              </a:rPr>
              <a:t>8% </a:t>
            </a:r>
            <a:r>
              <a:rPr lang="en-US" dirty="0"/>
              <a:t>of the total funding</a:t>
            </a:r>
          </a:p>
          <a:p>
            <a:endParaRPr lang="en-US" dirty="0"/>
          </a:p>
          <a:p>
            <a:r>
              <a:rPr lang="en-US" dirty="0"/>
              <a:t>A total </a:t>
            </a:r>
            <a:r>
              <a:rPr lang="en-US" b="1" dirty="0">
                <a:solidFill>
                  <a:schemeClr val="tx2">
                    <a:lumMod val="60000"/>
                    <a:lumOff val="40000"/>
                  </a:schemeClr>
                </a:solidFill>
              </a:rPr>
              <a:t>$3,900,474 is </a:t>
            </a:r>
            <a:r>
              <a:rPr lang="en-US" dirty="0"/>
              <a:t>requested for capital projects funding from the </a:t>
            </a:r>
            <a:r>
              <a:rPr lang="en-US" b="1" dirty="0"/>
              <a:t>170 Cycle 3</a:t>
            </a:r>
            <a:r>
              <a:rPr lang="en-US" dirty="0"/>
              <a:t> applications that moved to scoring</a:t>
            </a:r>
          </a:p>
          <a:p>
            <a:endParaRPr lang="en-US" dirty="0"/>
          </a:p>
          <a:p>
            <a:r>
              <a:rPr lang="en-US" dirty="0"/>
              <a:t>This is </a:t>
            </a:r>
            <a:r>
              <a:rPr lang="en-US" b="1" dirty="0">
                <a:solidFill>
                  <a:schemeClr val="tx2">
                    <a:lumMod val="60000"/>
                    <a:lumOff val="40000"/>
                  </a:schemeClr>
                </a:solidFill>
              </a:rPr>
              <a:t>4.6% </a:t>
            </a:r>
            <a:r>
              <a:rPr lang="en-US" dirty="0"/>
              <a:t>of </a:t>
            </a:r>
            <a:r>
              <a:rPr lang="en-US" b="1" dirty="0"/>
              <a:t>$84 million</a:t>
            </a:r>
            <a:endParaRPr lang="en-US" b="1" dirty="0">
              <a:solidFill>
                <a:schemeClr val="tx2">
                  <a:lumMod val="60000"/>
                  <a:lumOff val="40000"/>
                </a:schemeClr>
              </a:solidFill>
            </a:endParaRPr>
          </a:p>
          <a:p>
            <a:endParaRPr lang="en-US" b="1" dirty="0">
              <a:solidFill>
                <a:schemeClr val="tx2">
                  <a:lumMod val="60000"/>
                  <a:lumOff val="40000"/>
                </a:schemeClr>
              </a:solidFill>
            </a:endParaRPr>
          </a:p>
        </p:txBody>
      </p:sp>
    </p:spTree>
    <p:extLst>
      <p:ext uri="{BB962C8B-B14F-4D97-AF65-F5344CB8AC3E}">
        <p14:creationId xmlns:p14="http://schemas.microsoft.com/office/powerpoint/2010/main" val="2135467368"/>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DF76C-00EC-A038-4C51-DD2465C17829}"/>
              </a:ext>
            </a:extLst>
          </p:cNvPr>
          <p:cNvSpPr>
            <a:spLocks noGrp="1"/>
          </p:cNvSpPr>
          <p:nvPr>
            <p:ph type="title"/>
          </p:nvPr>
        </p:nvSpPr>
        <p:spPr/>
        <p:txBody>
          <a:bodyPr/>
          <a:lstStyle/>
          <a:p>
            <a:r>
              <a:rPr lang="en-US" dirty="0"/>
              <a:t>Cycle 1 Capital Projects</a:t>
            </a:r>
          </a:p>
        </p:txBody>
      </p:sp>
      <p:pic>
        <p:nvPicPr>
          <p:cNvPr id="19" name="Content Placeholder 18">
            <a:extLst>
              <a:ext uri="{FF2B5EF4-FFF2-40B4-BE49-F238E27FC236}">
                <a16:creationId xmlns:a16="http://schemas.microsoft.com/office/drawing/2014/main" id="{9404C2EC-6F3E-995F-71AA-16F6189BDCDE}"/>
              </a:ext>
            </a:extLst>
          </p:cNvPr>
          <p:cNvPicPr>
            <a:picLocks noGrp="1" noChangeAspect="1"/>
          </p:cNvPicPr>
          <p:nvPr>
            <p:ph idx="1"/>
          </p:nvPr>
        </p:nvPicPr>
        <p:blipFill>
          <a:blip r:embed="rId2"/>
          <a:stretch>
            <a:fillRect/>
          </a:stretch>
        </p:blipFill>
        <p:spPr>
          <a:xfrm>
            <a:off x="152400" y="971550"/>
            <a:ext cx="8839200" cy="33347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11485778"/>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C5C3-2D0B-3AA8-0487-9631F6345BFF}"/>
              </a:ext>
            </a:extLst>
          </p:cNvPr>
          <p:cNvSpPr>
            <a:spLocks noGrp="1"/>
          </p:cNvSpPr>
          <p:nvPr>
            <p:ph type="title"/>
          </p:nvPr>
        </p:nvSpPr>
        <p:spPr/>
        <p:txBody>
          <a:bodyPr/>
          <a:lstStyle/>
          <a:p>
            <a:r>
              <a:rPr lang="en-US" dirty="0"/>
              <a:t>Cycle 2 Capital Projects</a:t>
            </a:r>
          </a:p>
        </p:txBody>
      </p:sp>
      <p:graphicFrame>
        <p:nvGraphicFramePr>
          <p:cNvPr id="6" name="Content Placeholder 5">
            <a:extLst>
              <a:ext uri="{FF2B5EF4-FFF2-40B4-BE49-F238E27FC236}">
                <a16:creationId xmlns:a16="http://schemas.microsoft.com/office/drawing/2014/main" id="{C25C6A55-D238-A02D-CA1E-43A9FF827929}"/>
              </a:ext>
            </a:extLst>
          </p:cNvPr>
          <p:cNvGraphicFramePr>
            <a:graphicFrameLocks noGrp="1"/>
          </p:cNvGraphicFramePr>
          <p:nvPr>
            <p:ph idx="1"/>
            <p:extLst>
              <p:ext uri="{D42A27DB-BD31-4B8C-83A1-F6EECF244321}">
                <p14:modId xmlns:p14="http://schemas.microsoft.com/office/powerpoint/2010/main" val="3171905007"/>
              </p:ext>
            </p:extLst>
          </p:nvPr>
        </p:nvGraphicFramePr>
        <p:xfrm>
          <a:off x="152400" y="1504950"/>
          <a:ext cx="8839200" cy="1923880"/>
        </p:xfrm>
        <a:graphic>
          <a:graphicData uri="http://schemas.openxmlformats.org/drawingml/2006/table">
            <a:tbl>
              <a:tblPr>
                <a:effectLst>
                  <a:outerShdw blurRad="50800" dist="38100" dir="2700000" algn="tl" rotWithShape="0">
                    <a:prstClr val="black">
                      <a:alpha val="40000"/>
                    </a:prstClr>
                  </a:outerShdw>
                </a:effectLst>
              </a:tblPr>
              <a:tblGrid>
                <a:gridCol w="3583139">
                  <a:extLst>
                    <a:ext uri="{9D8B030D-6E8A-4147-A177-3AD203B41FA5}">
                      <a16:colId xmlns:a16="http://schemas.microsoft.com/office/drawing/2014/main" val="2350937085"/>
                    </a:ext>
                  </a:extLst>
                </a:gridCol>
                <a:gridCol w="889852">
                  <a:extLst>
                    <a:ext uri="{9D8B030D-6E8A-4147-A177-3AD203B41FA5}">
                      <a16:colId xmlns:a16="http://schemas.microsoft.com/office/drawing/2014/main" val="1608306815"/>
                    </a:ext>
                  </a:extLst>
                </a:gridCol>
                <a:gridCol w="913582">
                  <a:extLst>
                    <a:ext uri="{9D8B030D-6E8A-4147-A177-3AD203B41FA5}">
                      <a16:colId xmlns:a16="http://schemas.microsoft.com/office/drawing/2014/main" val="1810397100"/>
                    </a:ext>
                  </a:extLst>
                </a:gridCol>
                <a:gridCol w="901717">
                  <a:extLst>
                    <a:ext uri="{9D8B030D-6E8A-4147-A177-3AD203B41FA5}">
                      <a16:colId xmlns:a16="http://schemas.microsoft.com/office/drawing/2014/main" val="3811193180"/>
                    </a:ext>
                  </a:extLst>
                </a:gridCol>
                <a:gridCol w="901717">
                  <a:extLst>
                    <a:ext uri="{9D8B030D-6E8A-4147-A177-3AD203B41FA5}">
                      <a16:colId xmlns:a16="http://schemas.microsoft.com/office/drawing/2014/main" val="2237281915"/>
                    </a:ext>
                  </a:extLst>
                </a:gridCol>
                <a:gridCol w="913582">
                  <a:extLst>
                    <a:ext uri="{9D8B030D-6E8A-4147-A177-3AD203B41FA5}">
                      <a16:colId xmlns:a16="http://schemas.microsoft.com/office/drawing/2014/main" val="55729981"/>
                    </a:ext>
                  </a:extLst>
                </a:gridCol>
                <a:gridCol w="735611">
                  <a:extLst>
                    <a:ext uri="{9D8B030D-6E8A-4147-A177-3AD203B41FA5}">
                      <a16:colId xmlns:a16="http://schemas.microsoft.com/office/drawing/2014/main" val="1350608198"/>
                    </a:ext>
                  </a:extLst>
                </a:gridCol>
              </a:tblGrid>
              <a:tr h="562387">
                <a:tc>
                  <a:txBody>
                    <a:bodyPr/>
                    <a:lstStyle/>
                    <a:p>
                      <a:pPr algn="ctr" fontAlgn="ctr">
                        <a:buNone/>
                      </a:pPr>
                      <a:r>
                        <a:rPr lang="en-US" sz="1100" b="1" i="0" u="none" strike="noStrike" dirty="0">
                          <a:solidFill>
                            <a:srgbClr val="000000"/>
                          </a:solidFill>
                          <a:effectLst/>
                          <a:latin typeface="Aptos Narrow" panose="020B0004020202020204" pitchFamily="34" charset="0"/>
                        </a:rPr>
                        <a:t>Organization Name</a:t>
                      </a:r>
                    </a:p>
                  </a:txBody>
                  <a:tcPr marL="7119" marR="7119" marT="7119"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8"/>
                    </a:solidFill>
                  </a:tcPr>
                </a:tc>
                <a:tc>
                  <a:txBody>
                    <a:bodyPr/>
                    <a:lstStyle/>
                    <a:p>
                      <a:pPr algn="ctr" fontAlgn="ctr">
                        <a:buNone/>
                      </a:pPr>
                      <a:r>
                        <a:rPr lang="en-US" sz="1100" b="1" i="0" u="none" strike="noStrike">
                          <a:solidFill>
                            <a:srgbClr val="000000"/>
                          </a:solidFill>
                          <a:effectLst/>
                          <a:latin typeface="Aptos Narrow" panose="020B0004020202020204" pitchFamily="34" charset="0"/>
                        </a:rPr>
                        <a:t> Capital Award Per OAC Website </a:t>
                      </a:r>
                    </a:p>
                  </a:txBody>
                  <a:tcPr marL="7119" marR="7119" marT="711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8"/>
                    </a:solidFill>
                  </a:tcPr>
                </a:tc>
                <a:tc>
                  <a:txBody>
                    <a:bodyPr/>
                    <a:lstStyle/>
                    <a:p>
                      <a:pPr algn="ctr" fontAlgn="ctr">
                        <a:buNone/>
                      </a:pPr>
                      <a:r>
                        <a:rPr lang="en-US" sz="1100" b="1" i="0" u="none" strike="noStrike" dirty="0">
                          <a:solidFill>
                            <a:srgbClr val="000000"/>
                          </a:solidFill>
                          <a:effectLst/>
                          <a:latin typeface="Aptos Narrow" panose="020B0004020202020204" pitchFamily="34" charset="0"/>
                        </a:rPr>
                        <a:t> Increases or Decreases           (+ or -) </a:t>
                      </a:r>
                    </a:p>
                  </a:txBody>
                  <a:tcPr marL="7119" marR="7119" marT="711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8"/>
                    </a:solidFill>
                  </a:tcPr>
                </a:tc>
                <a:tc>
                  <a:txBody>
                    <a:bodyPr/>
                    <a:lstStyle/>
                    <a:p>
                      <a:pPr algn="ctr" fontAlgn="ctr">
                        <a:buNone/>
                      </a:pPr>
                      <a:r>
                        <a:rPr lang="en-US" sz="1100" b="1" i="0" u="none" strike="noStrike" dirty="0">
                          <a:solidFill>
                            <a:srgbClr val="000000"/>
                          </a:solidFill>
                          <a:effectLst/>
                          <a:latin typeface="Aptos Narrow" panose="020B0004020202020204" pitchFamily="34" charset="0"/>
                        </a:rPr>
                        <a:t> Capital Budget </a:t>
                      </a:r>
                    </a:p>
                  </a:txBody>
                  <a:tcPr marL="7119" marR="7119" marT="711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8"/>
                    </a:solidFill>
                  </a:tcPr>
                </a:tc>
                <a:tc>
                  <a:txBody>
                    <a:bodyPr/>
                    <a:lstStyle/>
                    <a:p>
                      <a:pPr algn="ctr" fontAlgn="ctr">
                        <a:buNone/>
                      </a:pPr>
                      <a:r>
                        <a:rPr lang="en-US" sz="1100" b="1" i="0" u="none" strike="noStrike">
                          <a:solidFill>
                            <a:srgbClr val="000000"/>
                          </a:solidFill>
                          <a:effectLst/>
                          <a:latin typeface="Aptos Narrow" panose="020B0004020202020204" pitchFamily="34" charset="0"/>
                        </a:rPr>
                        <a:t>Capital Spent</a:t>
                      </a:r>
                    </a:p>
                  </a:txBody>
                  <a:tcPr marL="7119" marR="7119" marT="711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8"/>
                    </a:solidFill>
                  </a:tcPr>
                </a:tc>
                <a:tc>
                  <a:txBody>
                    <a:bodyPr/>
                    <a:lstStyle/>
                    <a:p>
                      <a:pPr algn="ctr" fontAlgn="ctr">
                        <a:buNone/>
                      </a:pPr>
                      <a:r>
                        <a:rPr lang="en-US" sz="1100" b="1" i="0" u="none" strike="noStrike">
                          <a:solidFill>
                            <a:srgbClr val="000000"/>
                          </a:solidFill>
                          <a:effectLst/>
                          <a:latin typeface="Aptos Narrow" panose="020B0004020202020204" pitchFamily="34" charset="0"/>
                        </a:rPr>
                        <a:t>Capital Remaining</a:t>
                      </a:r>
                    </a:p>
                  </a:txBody>
                  <a:tcPr marL="7119" marR="7119" marT="711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8"/>
                    </a:solidFill>
                  </a:tcPr>
                </a:tc>
                <a:tc>
                  <a:txBody>
                    <a:bodyPr/>
                    <a:lstStyle/>
                    <a:p>
                      <a:pPr algn="ctr" fontAlgn="ctr">
                        <a:buNone/>
                      </a:pPr>
                      <a:r>
                        <a:rPr lang="en-US" sz="1100" b="1" i="0" u="none" strike="noStrike">
                          <a:solidFill>
                            <a:srgbClr val="000000"/>
                          </a:solidFill>
                          <a:effectLst/>
                          <a:latin typeface="Aptos Narrow" panose="020B0004020202020204" pitchFamily="34" charset="0"/>
                        </a:rPr>
                        <a:t>% Spent</a:t>
                      </a:r>
                    </a:p>
                  </a:txBody>
                  <a:tcPr marL="7119" marR="7119" marT="711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9F8"/>
                    </a:solidFill>
                  </a:tcPr>
                </a:tc>
                <a:extLst>
                  <a:ext uri="{0D108BD9-81ED-4DB2-BD59-A6C34878D82A}">
                    <a16:rowId xmlns:a16="http://schemas.microsoft.com/office/drawing/2014/main" val="1803959783"/>
                  </a:ext>
                </a:extLst>
              </a:tr>
              <a:tr h="185089">
                <a:tc>
                  <a:txBody>
                    <a:bodyPr/>
                    <a:lstStyle/>
                    <a:p>
                      <a:pPr algn="l" fontAlgn="b">
                        <a:buNone/>
                      </a:pPr>
                      <a:r>
                        <a:rPr lang="en-US" sz="1100" b="0" i="0" u="none" strike="noStrike">
                          <a:solidFill>
                            <a:srgbClr val="000000"/>
                          </a:solidFill>
                          <a:effectLst/>
                          <a:latin typeface="Aptos Narrow" panose="020B0004020202020204" pitchFamily="34" charset="0"/>
                        </a:rPr>
                        <a:t>Cherokee Health Systems</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500,000.00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500,000.00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32,339.50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467,660.50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00" b="0" i="0" u="none" strike="noStrike">
                          <a:solidFill>
                            <a:srgbClr val="000000"/>
                          </a:solidFill>
                          <a:effectLst/>
                          <a:latin typeface="Aptos Narrow" panose="020B0004020202020204" pitchFamily="34" charset="0"/>
                        </a:rPr>
                        <a:t>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84585128"/>
                  </a:ext>
                </a:extLst>
              </a:tr>
              <a:tr h="185089">
                <a:tc>
                  <a:txBody>
                    <a:bodyPr/>
                    <a:lstStyle/>
                    <a:p>
                      <a:pPr algn="l" fontAlgn="b">
                        <a:buNone/>
                      </a:pPr>
                      <a:r>
                        <a:rPr lang="en-US" sz="1100" b="0" i="0" u="none" strike="noStrike">
                          <a:solidFill>
                            <a:srgbClr val="000000"/>
                          </a:solidFill>
                          <a:effectLst/>
                          <a:latin typeface="Aptos Narrow" panose="020B0004020202020204" pitchFamily="34" charset="0"/>
                        </a:rPr>
                        <a:t>Angelic Ministries International Inc.</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440,000.00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440,000.00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437,974.93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2,025.07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00" b="0" i="0" u="none" strike="noStrike">
                          <a:solidFill>
                            <a:srgbClr val="000000"/>
                          </a:solidFill>
                          <a:effectLst/>
                          <a:latin typeface="Aptos Narrow" panose="020B0004020202020204" pitchFamily="34" charset="0"/>
                        </a:rPr>
                        <a:t>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84108672"/>
                  </a:ext>
                </a:extLst>
              </a:tr>
              <a:tr h="185089">
                <a:tc>
                  <a:txBody>
                    <a:bodyPr/>
                    <a:lstStyle/>
                    <a:p>
                      <a:pPr algn="l" fontAlgn="b">
                        <a:buNone/>
                      </a:pPr>
                      <a:r>
                        <a:rPr lang="en-US" sz="1100" b="0" i="0" u="none" strike="noStrike">
                          <a:solidFill>
                            <a:srgbClr val="000000"/>
                          </a:solidFill>
                          <a:effectLst/>
                          <a:latin typeface="Aptos Narrow" panose="020B0004020202020204" pitchFamily="34" charset="0"/>
                        </a:rPr>
                        <a:t>T A M B of Jackson Tennessee</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511,465.00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228,761.00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740,226.00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639,072.57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101,153.43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00" b="0" i="0" u="none" strike="noStrike">
                          <a:solidFill>
                            <a:srgbClr val="000000"/>
                          </a:solidFill>
                          <a:effectLst/>
                          <a:latin typeface="Aptos Narrow" panose="020B0004020202020204" pitchFamily="34" charset="0"/>
                        </a:rPr>
                        <a:t>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38522099"/>
                  </a:ext>
                </a:extLst>
              </a:tr>
              <a:tr h="185089">
                <a:tc>
                  <a:txBody>
                    <a:bodyPr/>
                    <a:lstStyle/>
                    <a:p>
                      <a:pPr algn="l" fontAlgn="b">
                        <a:buNone/>
                      </a:pPr>
                      <a:r>
                        <a:rPr lang="en-US" sz="1100" b="0" i="0" u="none" strike="noStrike">
                          <a:solidFill>
                            <a:srgbClr val="000000"/>
                          </a:solidFill>
                          <a:effectLst/>
                          <a:latin typeface="Aptos Narrow" panose="020B0004020202020204" pitchFamily="34" charset="0"/>
                        </a:rPr>
                        <a:t>My Fathers House Nashville</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35,000.00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35,000.00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35,000.00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00" b="0" i="0" u="none" strike="noStrike">
                          <a:solidFill>
                            <a:srgbClr val="000000"/>
                          </a:solidFill>
                          <a:effectLst/>
                          <a:latin typeface="Aptos Narrow" panose="020B0004020202020204" pitchFamily="34" charset="0"/>
                        </a:rPr>
                        <a:t>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77780069"/>
                  </a:ext>
                </a:extLst>
              </a:tr>
              <a:tr h="185089">
                <a:tc>
                  <a:txBody>
                    <a:bodyPr/>
                    <a:lstStyle/>
                    <a:p>
                      <a:pPr algn="l" fontAlgn="b">
                        <a:buNone/>
                      </a:pPr>
                      <a:r>
                        <a:rPr lang="en-US" sz="1100" b="0" i="0" u="none" strike="noStrike">
                          <a:solidFill>
                            <a:srgbClr val="000000"/>
                          </a:solidFill>
                          <a:effectLst/>
                          <a:latin typeface="Aptos Narrow" panose="020B0004020202020204" pitchFamily="34" charset="0"/>
                        </a:rPr>
                        <a:t>Ridgeview Pychiatric Hospital</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75,000.00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75,000.00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70,839.44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4,160.56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00" b="0" i="0" u="none" strike="noStrike">
                          <a:solidFill>
                            <a:srgbClr val="000000"/>
                          </a:solidFill>
                          <a:effectLst/>
                          <a:latin typeface="Aptos Narrow" panose="020B0004020202020204" pitchFamily="34" charset="0"/>
                        </a:rPr>
                        <a:t>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39346330"/>
                  </a:ext>
                </a:extLst>
              </a:tr>
              <a:tr h="185089">
                <a:tc>
                  <a:txBody>
                    <a:bodyPr/>
                    <a:lstStyle/>
                    <a:p>
                      <a:pPr algn="l" fontAlgn="b">
                        <a:buNone/>
                      </a:pPr>
                      <a:r>
                        <a:rPr lang="en-US" sz="1100" b="0" i="0" u="none" strike="noStrike" dirty="0">
                          <a:solidFill>
                            <a:srgbClr val="000000"/>
                          </a:solidFill>
                          <a:effectLst/>
                          <a:latin typeface="Aptos Narrow" panose="020B0004020202020204" pitchFamily="34" charset="0"/>
                        </a:rPr>
                        <a:t>Jackson Area Council on Alcoholism and Drug Dependency</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82,400.00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(12,400.00)</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70,000.00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70,000.00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100" b="0" i="0" u="none" strike="noStrike">
                          <a:solidFill>
                            <a:srgbClr val="000000"/>
                          </a:solidFill>
                          <a:effectLst/>
                          <a:latin typeface="Aptos Narrow" panose="020B0004020202020204" pitchFamily="34" charset="0"/>
                        </a:rPr>
                        <a:t> $                      -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00" b="0" i="0" u="none" strike="noStrike">
                          <a:solidFill>
                            <a:srgbClr val="000000"/>
                          </a:solidFill>
                          <a:effectLst/>
                          <a:latin typeface="Aptos Narrow" panose="020B0004020202020204" pitchFamily="34" charset="0"/>
                        </a:rPr>
                        <a:t>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7262025"/>
                  </a:ext>
                </a:extLst>
              </a:tr>
              <a:tr h="177970">
                <a:tc>
                  <a:txBody>
                    <a:bodyPr/>
                    <a:lstStyle/>
                    <a:p>
                      <a:pPr algn="l" fontAlgn="b">
                        <a:buNone/>
                      </a:pPr>
                      <a:r>
                        <a:rPr lang="en-US" sz="1000" b="1" i="0" u="none" strike="noStrike" dirty="0">
                          <a:solidFill>
                            <a:srgbClr val="000000"/>
                          </a:solidFill>
                          <a:effectLst/>
                          <a:latin typeface="Aptos Narrow" panose="020B0004020202020204" pitchFamily="34" charset="0"/>
                        </a:rPr>
                        <a:t> </a:t>
                      </a:r>
                    </a:p>
                  </a:txBody>
                  <a:tcPr marL="7119" marR="7119" marT="7119"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noFill/>
                  </a:tcPr>
                </a:tc>
                <a:tc>
                  <a:txBody>
                    <a:bodyPr/>
                    <a:lstStyle/>
                    <a:p>
                      <a:pPr algn="l" fontAlgn="b">
                        <a:buNone/>
                      </a:pPr>
                      <a:r>
                        <a:rPr lang="en-US" sz="1000" b="1" i="0" u="none" strike="noStrike">
                          <a:solidFill>
                            <a:srgbClr val="000000"/>
                          </a:solidFill>
                          <a:effectLst/>
                          <a:latin typeface="Aptos Narrow" panose="020B0004020202020204" pitchFamily="34" charset="0"/>
                        </a:rPr>
                        <a:t> $  1,643,865.00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noFill/>
                  </a:tcPr>
                </a:tc>
                <a:tc>
                  <a:txBody>
                    <a:bodyPr/>
                    <a:lstStyle/>
                    <a:p>
                      <a:pPr algn="l" fontAlgn="b">
                        <a:buNone/>
                      </a:pPr>
                      <a:r>
                        <a:rPr lang="en-US" sz="1000" b="1" i="0" u="none" strike="noStrike">
                          <a:solidFill>
                            <a:srgbClr val="000000"/>
                          </a:solidFill>
                          <a:effectLst/>
                          <a:latin typeface="Aptos Narrow" panose="020B0004020202020204" pitchFamily="34" charset="0"/>
                        </a:rPr>
                        <a:t>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noFill/>
                  </a:tcPr>
                </a:tc>
                <a:tc>
                  <a:txBody>
                    <a:bodyPr/>
                    <a:lstStyle/>
                    <a:p>
                      <a:pPr algn="l" fontAlgn="b">
                        <a:buNone/>
                      </a:pPr>
                      <a:r>
                        <a:rPr lang="en-US" sz="1000" b="1" i="0" u="none" strike="noStrike">
                          <a:solidFill>
                            <a:srgbClr val="000000"/>
                          </a:solidFill>
                          <a:effectLst/>
                          <a:latin typeface="Aptos Narrow" panose="020B0004020202020204" pitchFamily="34" charset="0"/>
                        </a:rPr>
                        <a:t> $   1,860,226.00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noFill/>
                  </a:tcPr>
                </a:tc>
                <a:tc>
                  <a:txBody>
                    <a:bodyPr/>
                    <a:lstStyle/>
                    <a:p>
                      <a:pPr algn="l" fontAlgn="b">
                        <a:buNone/>
                      </a:pPr>
                      <a:r>
                        <a:rPr lang="en-US" sz="1000" b="1" i="0" u="none" strike="noStrike">
                          <a:solidFill>
                            <a:srgbClr val="000000"/>
                          </a:solidFill>
                          <a:effectLst/>
                          <a:latin typeface="Aptos Narrow" panose="020B0004020202020204" pitchFamily="34" charset="0"/>
                        </a:rPr>
                        <a:t> $   1,285,226.44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noFill/>
                  </a:tcPr>
                </a:tc>
                <a:tc>
                  <a:txBody>
                    <a:bodyPr/>
                    <a:lstStyle/>
                    <a:p>
                      <a:pPr algn="l" fontAlgn="b">
                        <a:buNone/>
                      </a:pPr>
                      <a:r>
                        <a:rPr lang="en-US" sz="1000" b="1" i="0" u="none" strike="noStrike">
                          <a:solidFill>
                            <a:srgbClr val="000000"/>
                          </a:solidFill>
                          <a:effectLst/>
                          <a:latin typeface="Aptos Narrow" panose="020B0004020202020204" pitchFamily="34" charset="0"/>
                        </a:rPr>
                        <a:t> $        574,999.56 </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noFill/>
                  </a:tcPr>
                </a:tc>
                <a:tc>
                  <a:txBody>
                    <a:bodyPr/>
                    <a:lstStyle/>
                    <a:p>
                      <a:pPr algn="r" fontAlgn="b">
                        <a:buNone/>
                      </a:pPr>
                      <a:r>
                        <a:rPr lang="en-US" sz="1600" b="1" i="0" u="none" strike="noStrike" dirty="0">
                          <a:solidFill>
                            <a:srgbClr val="000000"/>
                          </a:solidFill>
                          <a:effectLst/>
                          <a:latin typeface="Aptos Narrow" panose="020B0004020202020204" pitchFamily="34" charset="0"/>
                        </a:rPr>
                        <a:t>69%</a:t>
                      </a:r>
                    </a:p>
                  </a:txBody>
                  <a:tcPr marL="7119" marR="7119" marT="711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rgbClr val="CC00FF"/>
                    </a:solidFill>
                  </a:tcPr>
                </a:tc>
                <a:extLst>
                  <a:ext uri="{0D108BD9-81ED-4DB2-BD59-A6C34878D82A}">
                    <a16:rowId xmlns:a16="http://schemas.microsoft.com/office/drawing/2014/main" val="824009093"/>
                  </a:ext>
                </a:extLst>
              </a:tr>
            </a:tbl>
          </a:graphicData>
        </a:graphic>
      </p:graphicFrame>
    </p:spTree>
    <p:extLst>
      <p:ext uri="{BB962C8B-B14F-4D97-AF65-F5344CB8AC3E}">
        <p14:creationId xmlns:p14="http://schemas.microsoft.com/office/powerpoint/2010/main" val="999459837"/>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D098E-3ED6-0FA2-881D-587D0BF9930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DD9326-9D4F-900F-FFD6-969A96D8BD83}"/>
              </a:ext>
            </a:extLst>
          </p:cNvPr>
          <p:cNvSpPr>
            <a:spLocks noGrp="1"/>
          </p:cNvSpPr>
          <p:nvPr>
            <p:ph type="title"/>
          </p:nvPr>
        </p:nvSpPr>
        <p:spPr/>
        <p:txBody>
          <a:bodyPr/>
          <a:lstStyle/>
          <a:p>
            <a:r>
              <a:rPr lang="en-US" sz="2400" dirty="0"/>
              <a:t>Discussion and Decision Points</a:t>
            </a:r>
          </a:p>
        </p:txBody>
      </p:sp>
      <p:sp>
        <p:nvSpPr>
          <p:cNvPr id="3" name="Content Placeholder 2">
            <a:extLst>
              <a:ext uri="{FF2B5EF4-FFF2-40B4-BE49-F238E27FC236}">
                <a16:creationId xmlns:a16="http://schemas.microsoft.com/office/drawing/2014/main" id="{1E8A7A2F-14AE-F42A-56E4-55F0F17A8942}"/>
              </a:ext>
            </a:extLst>
          </p:cNvPr>
          <p:cNvSpPr>
            <a:spLocks noGrp="1"/>
          </p:cNvSpPr>
          <p:nvPr>
            <p:ph idx="1"/>
          </p:nvPr>
        </p:nvSpPr>
        <p:spPr/>
        <p:txBody>
          <a:bodyPr>
            <a:normAutofit/>
          </a:bodyPr>
          <a:lstStyle/>
          <a:p>
            <a:pPr marL="0" lvl="0" indent="0">
              <a:buNone/>
            </a:pPr>
            <a:r>
              <a:rPr lang="en-US" dirty="0"/>
              <a:t>Will the OAC consider a motion to approve the percentage cap for capital funding for Cycle 3?</a:t>
            </a:r>
          </a:p>
          <a:p>
            <a:pPr marL="0" lvl="0" indent="0">
              <a:buNone/>
            </a:pPr>
            <a:endParaRPr lang="en-US" dirty="0"/>
          </a:p>
          <a:p>
            <a:pPr marL="0" lvl="0" indent="0">
              <a:buNone/>
            </a:pPr>
            <a:endParaRPr lang="en-US" dirty="0"/>
          </a:p>
        </p:txBody>
      </p:sp>
      <p:sp>
        <p:nvSpPr>
          <p:cNvPr id="4" name="TextBox 3">
            <a:extLst>
              <a:ext uri="{FF2B5EF4-FFF2-40B4-BE49-F238E27FC236}">
                <a16:creationId xmlns:a16="http://schemas.microsoft.com/office/drawing/2014/main" id="{0FA7C3CC-0FA6-D675-80AE-74A292E9C088}"/>
              </a:ext>
            </a:extLst>
          </p:cNvPr>
          <p:cNvSpPr txBox="1"/>
          <p:nvPr/>
        </p:nvSpPr>
        <p:spPr>
          <a:xfrm>
            <a:off x="3238500" y="2949575"/>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4028087894"/>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0C9D0-E7F4-4019-9B16-6C76F9FC2F08}"/>
              </a:ext>
            </a:extLst>
          </p:cNvPr>
          <p:cNvSpPr>
            <a:spLocks noGrp="1"/>
          </p:cNvSpPr>
          <p:nvPr>
            <p:ph type="title"/>
          </p:nvPr>
        </p:nvSpPr>
        <p:spPr/>
        <p:txBody>
          <a:bodyPr/>
          <a:lstStyle/>
          <a:p>
            <a:r>
              <a:rPr lang="en-US" dirty="0"/>
              <a:t>Prep for December 1, 2026 Meeting</a:t>
            </a:r>
          </a:p>
        </p:txBody>
      </p:sp>
      <p:sp>
        <p:nvSpPr>
          <p:cNvPr id="3" name="Content Placeholder 2">
            <a:extLst>
              <a:ext uri="{FF2B5EF4-FFF2-40B4-BE49-F238E27FC236}">
                <a16:creationId xmlns:a16="http://schemas.microsoft.com/office/drawing/2014/main" id="{1910BAC2-D65C-CF66-BAA0-A729B82A6280}"/>
              </a:ext>
            </a:extLst>
          </p:cNvPr>
          <p:cNvSpPr>
            <a:spLocks noGrp="1"/>
          </p:cNvSpPr>
          <p:nvPr>
            <p:ph idx="1"/>
          </p:nvPr>
        </p:nvSpPr>
        <p:spPr/>
        <p:txBody>
          <a:bodyPr/>
          <a:lstStyle/>
          <a:p>
            <a:r>
              <a:rPr lang="en-US" dirty="0"/>
              <a:t>The Council is scheduled to </a:t>
            </a:r>
            <a:r>
              <a:rPr lang="en-US" b="1" dirty="0"/>
              <a:t>vote </a:t>
            </a:r>
            <a:r>
              <a:rPr lang="en-US" dirty="0"/>
              <a:t>on the Community grants Cycle 3 applications to determine which are awarded a Community Grant during the </a:t>
            </a:r>
            <a:r>
              <a:rPr lang="en-US" b="1" dirty="0"/>
              <a:t>December 1, 2026</a:t>
            </a:r>
            <a:r>
              <a:rPr lang="en-US" dirty="0"/>
              <a:t> OAC meeting.</a:t>
            </a:r>
          </a:p>
          <a:p>
            <a:endParaRPr lang="en-US" dirty="0"/>
          </a:p>
          <a:p>
            <a:r>
              <a:rPr lang="en-US" dirty="0"/>
              <a:t>There are </a:t>
            </a:r>
            <a:r>
              <a:rPr lang="en-US" b="1" dirty="0">
                <a:solidFill>
                  <a:schemeClr val="tx2">
                    <a:lumMod val="60000"/>
                    <a:lumOff val="40000"/>
                  </a:schemeClr>
                </a:solidFill>
              </a:rPr>
              <a:t>170</a:t>
            </a:r>
            <a:r>
              <a:rPr lang="en-US" dirty="0"/>
              <a:t> applications that met qualifications and eligibility for scoring </a:t>
            </a:r>
          </a:p>
          <a:p>
            <a:endParaRPr lang="en-US" dirty="0"/>
          </a:p>
          <a:p>
            <a:r>
              <a:rPr lang="en-US" dirty="0"/>
              <a:t>Spreadsheets will list the applications from </a:t>
            </a:r>
            <a:r>
              <a:rPr lang="en-US" b="1" dirty="0"/>
              <a:t>highest score, stratified by strategy </a:t>
            </a:r>
            <a:r>
              <a:rPr lang="en-US" dirty="0"/>
              <a:t>and show </a:t>
            </a:r>
            <a:r>
              <a:rPr lang="en-US" b="1" dirty="0"/>
              <a:t>additional information </a:t>
            </a:r>
          </a:p>
        </p:txBody>
      </p:sp>
    </p:spTree>
    <p:extLst>
      <p:ext uri="{BB962C8B-B14F-4D97-AF65-F5344CB8AC3E}">
        <p14:creationId xmlns:p14="http://schemas.microsoft.com/office/powerpoint/2010/main" val="2395367132"/>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689FEC-4FE8-C9E2-FA9B-4CD16B5F9E57}"/>
              </a:ext>
            </a:extLst>
          </p:cNvPr>
          <p:cNvSpPr>
            <a:spLocks noGrp="1"/>
          </p:cNvSpPr>
          <p:nvPr>
            <p:ph type="title"/>
          </p:nvPr>
        </p:nvSpPr>
        <p:spPr/>
        <p:txBody>
          <a:bodyPr/>
          <a:lstStyle/>
          <a:p>
            <a:r>
              <a:rPr lang="en-US" dirty="0"/>
              <a:t>Cycle 2 Spreadsheet </a:t>
            </a:r>
          </a:p>
        </p:txBody>
      </p:sp>
      <p:pic>
        <p:nvPicPr>
          <p:cNvPr id="5" name="Content Placeholder 4">
            <a:extLst>
              <a:ext uri="{FF2B5EF4-FFF2-40B4-BE49-F238E27FC236}">
                <a16:creationId xmlns:a16="http://schemas.microsoft.com/office/drawing/2014/main" id="{25911EAC-E5F5-09B4-A86D-F501A782583B}"/>
              </a:ext>
            </a:extLst>
          </p:cNvPr>
          <p:cNvPicPr>
            <a:picLocks noGrp="1" noChangeAspect="1"/>
          </p:cNvPicPr>
          <p:nvPr>
            <p:ph idx="1"/>
          </p:nvPr>
        </p:nvPicPr>
        <p:blipFill>
          <a:blip r:embed="rId2"/>
          <a:stretch>
            <a:fillRect/>
          </a:stretch>
        </p:blipFill>
        <p:spPr>
          <a:xfrm>
            <a:off x="867887" y="816971"/>
            <a:ext cx="7408225" cy="417195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9390232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781B7-5777-624C-068F-6BF652018162}"/>
              </a:ext>
            </a:extLst>
          </p:cNvPr>
          <p:cNvSpPr>
            <a:spLocks noGrp="1"/>
          </p:cNvSpPr>
          <p:nvPr>
            <p:ph type="title"/>
          </p:nvPr>
        </p:nvSpPr>
        <p:spPr/>
        <p:txBody>
          <a:bodyPr/>
          <a:lstStyle/>
          <a:p>
            <a:r>
              <a:rPr lang="en-US" dirty="0"/>
              <a:t>Cycle 2 Packaging</a:t>
            </a:r>
          </a:p>
        </p:txBody>
      </p:sp>
      <p:pic>
        <p:nvPicPr>
          <p:cNvPr id="5" name="Content Placeholder 4">
            <a:extLst>
              <a:ext uri="{FF2B5EF4-FFF2-40B4-BE49-F238E27FC236}">
                <a16:creationId xmlns:a16="http://schemas.microsoft.com/office/drawing/2014/main" id="{50D9703B-EE26-9A82-A009-DA021FF4D66D}"/>
              </a:ext>
            </a:extLst>
          </p:cNvPr>
          <p:cNvPicPr>
            <a:picLocks noGrp="1" noChangeAspect="1"/>
          </p:cNvPicPr>
          <p:nvPr>
            <p:ph idx="1"/>
          </p:nvPr>
        </p:nvPicPr>
        <p:blipFill>
          <a:blip r:embed="rId2"/>
          <a:stretch>
            <a:fillRect/>
          </a:stretch>
        </p:blipFill>
        <p:spPr>
          <a:xfrm>
            <a:off x="380710" y="895350"/>
            <a:ext cx="8382580" cy="417195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4683820"/>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1061D-C499-B581-51F1-40D5A828A9A5}"/>
              </a:ext>
            </a:extLst>
          </p:cNvPr>
          <p:cNvSpPr>
            <a:spLocks noGrp="1"/>
          </p:cNvSpPr>
          <p:nvPr>
            <p:ph type="title"/>
          </p:nvPr>
        </p:nvSpPr>
        <p:spPr/>
        <p:txBody>
          <a:bodyPr/>
          <a:lstStyle/>
          <a:p>
            <a:r>
              <a:rPr lang="en-US" dirty="0"/>
              <a:t>Public Comment</a:t>
            </a:r>
          </a:p>
        </p:txBody>
      </p:sp>
      <p:sp>
        <p:nvSpPr>
          <p:cNvPr id="3" name="Content Placeholder 2">
            <a:extLst>
              <a:ext uri="{FF2B5EF4-FFF2-40B4-BE49-F238E27FC236}">
                <a16:creationId xmlns:a16="http://schemas.microsoft.com/office/drawing/2014/main" id="{891EB1BE-1E56-A1F1-7D9C-82D8755A3D89}"/>
              </a:ext>
            </a:extLst>
          </p:cNvPr>
          <p:cNvSpPr>
            <a:spLocks noGrp="1"/>
          </p:cNvSpPr>
          <p:nvPr>
            <p:ph idx="1"/>
          </p:nvPr>
        </p:nvSpPr>
        <p:spPr>
          <a:xfrm>
            <a:off x="152400" y="853561"/>
            <a:ext cx="8839200" cy="4171950"/>
          </a:xfrm>
        </p:spPr>
        <p:txBody>
          <a:bodyPr>
            <a:normAutofit fontScale="85000" lnSpcReduction="20000"/>
          </a:bodyPr>
          <a:lstStyle/>
          <a:p>
            <a:pPr marL="0" indent="0">
              <a:buNone/>
            </a:pPr>
            <a:r>
              <a:rPr lang="en-US" sz="2200" b="0" i="0" dirty="0">
                <a:solidFill>
                  <a:srgbClr val="131E29"/>
                </a:solidFill>
                <a:effectLst/>
                <a:latin typeface="Open Sans" panose="020B0606030504020204" pitchFamily="34" charset="0"/>
              </a:rPr>
              <a:t>The Opioid Abatement Council shall reserve a period for public comment to provide the public with the opportunity to comment on matters that are relevant to the items on the agenda for the meeting.  At the appropriate time, the Chair will open the meeting for public comment.  Guests attending in-person shall make their intent to speak known and the Chair will recognize the individual.</a:t>
            </a:r>
          </a:p>
          <a:p>
            <a:pPr marL="0" indent="0">
              <a:buNone/>
            </a:pPr>
            <a:endParaRPr lang="en-US" sz="2200" dirty="0"/>
          </a:p>
          <a:p>
            <a:pPr marL="0" indent="0">
              <a:buNone/>
            </a:pPr>
            <a:r>
              <a:rPr lang="en-US" b="1" dirty="0"/>
              <a:t>In-Person</a:t>
            </a:r>
            <a:r>
              <a:rPr lang="en-US" dirty="0"/>
              <a:t>: please raise your hand.</a:t>
            </a:r>
          </a:p>
          <a:p>
            <a:pPr marL="0" indent="0">
              <a:buNone/>
            </a:pPr>
            <a:endParaRPr lang="en-US" dirty="0"/>
          </a:p>
          <a:p>
            <a:pPr marL="0" indent="0">
              <a:buNone/>
            </a:pPr>
            <a:endParaRPr lang="en-US" b="1" dirty="0"/>
          </a:p>
          <a:p>
            <a:pPr marL="0" indent="0">
              <a:buNone/>
            </a:pPr>
            <a:endParaRPr lang="en-US" b="1" dirty="0"/>
          </a:p>
          <a:p>
            <a:pPr marL="0" indent="0">
              <a:buNone/>
            </a:pPr>
            <a:endParaRPr lang="en-US" b="1" dirty="0"/>
          </a:p>
          <a:p>
            <a:pPr marL="0" indent="0">
              <a:buNone/>
            </a:pPr>
            <a:endParaRPr lang="en-US" sz="2200" b="1" dirty="0"/>
          </a:p>
          <a:p>
            <a:pPr marL="0" indent="0">
              <a:buNone/>
            </a:pPr>
            <a:r>
              <a:rPr lang="en-US" sz="2200" b="1" dirty="0"/>
              <a:t>Virtual</a:t>
            </a:r>
            <a:r>
              <a:rPr lang="en-US" sz="2200" dirty="0"/>
              <a:t>: please click the “</a:t>
            </a:r>
            <a:r>
              <a:rPr lang="en-US" sz="2200" b="1" dirty="0"/>
              <a:t>hand</a:t>
            </a:r>
            <a:r>
              <a:rPr lang="en-US" sz="2200" dirty="0"/>
              <a:t>” icon to raise your hand. The icon is located at the bottom of the screen, towards the middle, next to the “unmute” tab. </a:t>
            </a:r>
          </a:p>
        </p:txBody>
      </p:sp>
      <p:sp>
        <p:nvSpPr>
          <p:cNvPr id="9" name="Rectangle 6">
            <a:extLst>
              <a:ext uri="{FF2B5EF4-FFF2-40B4-BE49-F238E27FC236}">
                <a16:creationId xmlns:a16="http://schemas.microsoft.com/office/drawing/2014/main" id="{43CBA108-2225-0F27-66D1-FC078DB5A109}"/>
              </a:ext>
            </a:extLst>
          </p:cNvPr>
          <p:cNvSpPr>
            <a:spLocks noChangeArrowheads="1"/>
          </p:cNvSpPr>
          <p:nvPr/>
        </p:nvSpPr>
        <p:spPr bwMode="auto">
          <a:xfrm>
            <a:off x="0" y="-3689"/>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29" name="Picture 5">
            <a:extLst>
              <a:ext uri="{FF2B5EF4-FFF2-40B4-BE49-F238E27FC236}">
                <a16:creationId xmlns:a16="http://schemas.microsoft.com/office/drawing/2014/main" id="{22137EF3-608D-0412-9F7F-C195450F77F9}"/>
              </a:ext>
            </a:extLst>
          </p:cNvPr>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228600" y="3119899"/>
            <a:ext cx="8356152" cy="102401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1" name="Arrow: Up 10">
            <a:extLst>
              <a:ext uri="{FF2B5EF4-FFF2-40B4-BE49-F238E27FC236}">
                <a16:creationId xmlns:a16="http://schemas.microsoft.com/office/drawing/2014/main" id="{C65A44BC-762B-158A-21D3-670F54EC9F12}"/>
              </a:ext>
            </a:extLst>
          </p:cNvPr>
          <p:cNvSpPr/>
          <p:nvPr/>
        </p:nvSpPr>
        <p:spPr>
          <a:xfrm rot="3258487">
            <a:off x="2195446" y="3920175"/>
            <a:ext cx="228600" cy="457200"/>
          </a:xfrm>
          <a:prstGeom prst="upArrow">
            <a:avLst/>
          </a:prstGeom>
          <a:solidFill>
            <a:srgbClr val="009E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lumMod val="60000"/>
                  <a:lumOff val="40000"/>
                </a:schemeClr>
              </a:solidFill>
            </a:endParaRPr>
          </a:p>
        </p:txBody>
      </p:sp>
      <p:sp>
        <p:nvSpPr>
          <p:cNvPr id="12" name="Arrow: Up 11">
            <a:extLst>
              <a:ext uri="{FF2B5EF4-FFF2-40B4-BE49-F238E27FC236}">
                <a16:creationId xmlns:a16="http://schemas.microsoft.com/office/drawing/2014/main" id="{E9B3AB8D-5780-94EB-627C-7CC6F3644C2C}"/>
              </a:ext>
            </a:extLst>
          </p:cNvPr>
          <p:cNvSpPr/>
          <p:nvPr/>
        </p:nvSpPr>
        <p:spPr>
          <a:xfrm rot="18509423">
            <a:off x="2754467" y="3925712"/>
            <a:ext cx="228600" cy="457200"/>
          </a:xfrm>
          <a:prstGeom prst="upArrow">
            <a:avLst/>
          </a:prstGeom>
          <a:solidFill>
            <a:srgbClr val="009E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lumMod val="60000"/>
                  <a:lumOff val="40000"/>
                </a:schemeClr>
              </a:solidFill>
            </a:endParaRPr>
          </a:p>
        </p:txBody>
      </p:sp>
    </p:spTree>
    <p:extLst>
      <p:ext uri="{BB962C8B-B14F-4D97-AF65-F5344CB8AC3E}">
        <p14:creationId xmlns:p14="http://schemas.microsoft.com/office/powerpoint/2010/main" val="1648523199"/>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7B9D2-BC26-84AF-B4CE-7C631C54F6D3}"/>
              </a:ext>
            </a:extLst>
          </p:cNvPr>
          <p:cNvSpPr>
            <a:spLocks noGrp="1"/>
          </p:cNvSpPr>
          <p:nvPr>
            <p:ph type="title"/>
          </p:nvPr>
        </p:nvSpPr>
        <p:spPr/>
        <p:txBody>
          <a:bodyPr/>
          <a:lstStyle/>
          <a:p>
            <a:r>
              <a:rPr lang="en-US"/>
              <a:t>4</a:t>
            </a:r>
            <a:r>
              <a:rPr lang="en-US" baseline="30000"/>
              <a:t>th</a:t>
            </a:r>
            <a:r>
              <a:rPr lang="en-US"/>
              <a:t> Quarter </a:t>
            </a:r>
            <a:r>
              <a:rPr lang="en-US" dirty="0"/>
              <a:t>2026 Meeting</a:t>
            </a:r>
          </a:p>
        </p:txBody>
      </p:sp>
      <p:sp>
        <p:nvSpPr>
          <p:cNvPr id="3" name="Content Placeholder 2">
            <a:extLst>
              <a:ext uri="{FF2B5EF4-FFF2-40B4-BE49-F238E27FC236}">
                <a16:creationId xmlns:a16="http://schemas.microsoft.com/office/drawing/2014/main" id="{CC4D9903-E626-ECBF-7605-BF4793929E84}"/>
              </a:ext>
            </a:extLst>
          </p:cNvPr>
          <p:cNvSpPr>
            <a:spLocks noGrp="1"/>
          </p:cNvSpPr>
          <p:nvPr>
            <p:ph idx="1"/>
          </p:nvPr>
        </p:nvSpPr>
        <p:spPr/>
        <p:txBody>
          <a:bodyPr/>
          <a:lstStyle/>
          <a:p>
            <a:pPr marL="0" indent="0" algn="ctr">
              <a:buNone/>
            </a:pPr>
            <a:endParaRPr lang="en-US" b="1" dirty="0"/>
          </a:p>
          <a:p>
            <a:pPr marL="0" indent="0" algn="ctr">
              <a:buNone/>
            </a:pPr>
            <a:r>
              <a:rPr lang="en-US" sz="3200" b="1" dirty="0">
                <a:solidFill>
                  <a:schemeClr val="tx2">
                    <a:lumMod val="75000"/>
                  </a:schemeClr>
                </a:solidFill>
              </a:rPr>
              <a:t>Tuesday, December 1, 2026</a:t>
            </a:r>
          </a:p>
          <a:p>
            <a:pPr marL="0" indent="0" algn="ctr">
              <a:buNone/>
            </a:pPr>
            <a:endParaRPr lang="en-US" sz="3200" b="1" dirty="0">
              <a:solidFill>
                <a:schemeClr val="tx2">
                  <a:lumMod val="75000"/>
                </a:schemeClr>
              </a:solidFill>
            </a:endParaRPr>
          </a:p>
          <a:p>
            <a:pPr marL="0" indent="0" algn="ctr">
              <a:buNone/>
            </a:pPr>
            <a:r>
              <a:rPr lang="en-US" sz="3200" b="1" dirty="0">
                <a:solidFill>
                  <a:schemeClr val="tx2">
                    <a:lumMod val="75000"/>
                  </a:schemeClr>
                </a:solidFill>
              </a:rPr>
              <a:t>9:00 AM ET – 3:00 PM ET</a:t>
            </a:r>
          </a:p>
          <a:p>
            <a:pPr marL="0" indent="0" algn="ctr">
              <a:buNone/>
            </a:pPr>
            <a:endParaRPr lang="en-US" sz="3200" b="1" dirty="0">
              <a:solidFill>
                <a:schemeClr val="tx2">
                  <a:lumMod val="75000"/>
                </a:schemeClr>
              </a:solidFill>
            </a:endParaRPr>
          </a:p>
          <a:p>
            <a:pPr marL="0" indent="0" algn="ctr">
              <a:buNone/>
            </a:pPr>
            <a:r>
              <a:rPr lang="en-US" sz="3200" b="1" dirty="0">
                <a:solidFill>
                  <a:schemeClr val="tx2">
                    <a:lumMod val="75000"/>
                  </a:schemeClr>
                </a:solidFill>
              </a:rPr>
              <a:t>Oak Ridge</a:t>
            </a:r>
          </a:p>
          <a:p>
            <a:endParaRPr lang="en-US" dirty="0"/>
          </a:p>
          <a:p>
            <a:endParaRPr lang="en-US" dirty="0"/>
          </a:p>
          <a:p>
            <a:endParaRPr lang="en-US" dirty="0"/>
          </a:p>
        </p:txBody>
      </p:sp>
    </p:spTree>
    <p:extLst>
      <p:ext uri="{BB962C8B-B14F-4D97-AF65-F5344CB8AC3E}">
        <p14:creationId xmlns:p14="http://schemas.microsoft.com/office/powerpoint/2010/main" val="10370343"/>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5B4B8-91BE-591D-3A68-DECAA8B734E1}"/>
              </a:ext>
            </a:extLst>
          </p:cNvPr>
          <p:cNvSpPr>
            <a:spLocks noGrp="1"/>
          </p:cNvSpPr>
          <p:nvPr>
            <p:ph type="title"/>
          </p:nvPr>
        </p:nvSpPr>
        <p:spPr/>
        <p:txBody>
          <a:bodyPr/>
          <a:lstStyle/>
          <a:p>
            <a:r>
              <a:rPr lang="en-US" dirty="0"/>
              <a:t>Motion to Adjourn </a:t>
            </a:r>
          </a:p>
        </p:txBody>
      </p:sp>
      <p:sp>
        <p:nvSpPr>
          <p:cNvPr id="5" name="TextBox 4">
            <a:extLst>
              <a:ext uri="{FF2B5EF4-FFF2-40B4-BE49-F238E27FC236}">
                <a16:creationId xmlns:a16="http://schemas.microsoft.com/office/drawing/2014/main" id="{7B8D097D-AC40-5527-76D5-FBBD6083CC09}"/>
              </a:ext>
            </a:extLst>
          </p:cNvPr>
          <p:cNvSpPr txBox="1"/>
          <p:nvPr/>
        </p:nvSpPr>
        <p:spPr>
          <a:xfrm>
            <a:off x="3238500" y="2949575"/>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485406874"/>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EBEEC-EF48-15FD-AC47-F0E336521202}"/>
              </a:ext>
            </a:extLst>
          </p:cNvPr>
          <p:cNvSpPr>
            <a:spLocks noGrp="1"/>
          </p:cNvSpPr>
          <p:nvPr>
            <p:ph type="title"/>
          </p:nvPr>
        </p:nvSpPr>
        <p:spPr>
          <a:xfrm>
            <a:off x="381000" y="1657351"/>
            <a:ext cx="3962400" cy="1676400"/>
          </a:xfrm>
        </p:spPr>
        <p:txBody>
          <a:bodyPr anchor="ctr">
            <a:normAutofit/>
          </a:bodyPr>
          <a:lstStyle/>
          <a:p>
            <a:r>
              <a:rPr lang="en-US" dirty="0"/>
              <a:t>Contact Us</a:t>
            </a:r>
          </a:p>
        </p:txBody>
      </p:sp>
      <p:sp>
        <p:nvSpPr>
          <p:cNvPr id="10" name="Text Placeholder 3">
            <a:extLst>
              <a:ext uri="{FF2B5EF4-FFF2-40B4-BE49-F238E27FC236}">
                <a16:creationId xmlns:a16="http://schemas.microsoft.com/office/drawing/2014/main" id="{42B2F518-592E-E301-FC7A-1B778C4C544B}"/>
              </a:ext>
            </a:extLst>
          </p:cNvPr>
          <p:cNvSpPr>
            <a:spLocks noGrp="1"/>
          </p:cNvSpPr>
          <p:nvPr>
            <p:ph type="body" sz="quarter" idx="11"/>
          </p:nvPr>
        </p:nvSpPr>
        <p:spPr>
          <a:xfrm>
            <a:off x="381000" y="3685997"/>
            <a:ext cx="4038600" cy="838200"/>
          </a:xfrm>
        </p:spPr>
        <p:txBody>
          <a:bodyPr>
            <a:normAutofit fontScale="40000" lnSpcReduction="20000"/>
          </a:bodyPr>
          <a:lstStyle/>
          <a:p>
            <a:endParaRPr lang="en-US" sz="2100" dirty="0">
              <a:solidFill>
                <a:schemeClr val="tx1"/>
              </a:solidFill>
            </a:endParaRPr>
          </a:p>
          <a:p>
            <a:r>
              <a:rPr lang="en-US" sz="4425" dirty="0">
                <a:solidFill>
                  <a:schemeClr val="tx1"/>
                </a:solidFill>
              </a:rPr>
              <a:t>opioid.abatement@tn.gov</a:t>
            </a:r>
          </a:p>
          <a:p>
            <a:r>
              <a:rPr lang="en-US" sz="4425" dirty="0">
                <a:solidFill>
                  <a:schemeClr val="tx1"/>
                </a:solidFill>
              </a:rPr>
              <a:t>https://www.tn.gov/oac.html</a:t>
            </a:r>
          </a:p>
        </p:txBody>
      </p:sp>
      <p:sp>
        <p:nvSpPr>
          <p:cNvPr id="12" name="Text Placeholder 4">
            <a:extLst>
              <a:ext uri="{FF2B5EF4-FFF2-40B4-BE49-F238E27FC236}">
                <a16:creationId xmlns:a16="http://schemas.microsoft.com/office/drawing/2014/main" id="{79A2EB8B-198C-460A-A39B-6B63767CDC6C}"/>
              </a:ext>
            </a:extLst>
          </p:cNvPr>
          <p:cNvSpPr>
            <a:spLocks noGrp="1"/>
          </p:cNvSpPr>
          <p:nvPr>
            <p:ph type="body" sz="quarter" idx="12"/>
          </p:nvPr>
        </p:nvSpPr>
        <p:spPr>
          <a:xfrm>
            <a:off x="419100" y="3028951"/>
            <a:ext cx="3962400" cy="609600"/>
          </a:xfrm>
        </p:spPr>
        <p:txBody>
          <a:bodyPr>
            <a:normAutofit fontScale="77500" lnSpcReduction="20000"/>
          </a:bodyPr>
          <a:lstStyle/>
          <a:p>
            <a:r>
              <a:rPr lang="en-US" dirty="0">
                <a:solidFill>
                  <a:schemeClr val="tx1"/>
                </a:solidFill>
              </a:rPr>
              <a:t>Opioid Abatement Council</a:t>
            </a:r>
          </a:p>
        </p:txBody>
      </p:sp>
      <p:sp>
        <p:nvSpPr>
          <p:cNvPr id="4" name="Picture Placeholder 3">
            <a:extLst>
              <a:ext uri="{FF2B5EF4-FFF2-40B4-BE49-F238E27FC236}">
                <a16:creationId xmlns:a16="http://schemas.microsoft.com/office/drawing/2014/main" id="{FA59976D-F5C7-B130-4975-37016225A061}"/>
              </a:ext>
            </a:extLst>
          </p:cNvPr>
          <p:cNvSpPr>
            <a:spLocks noGrp="1"/>
          </p:cNvSpPr>
          <p:nvPr>
            <p:ph type="pic" sz="quarter" idx="10"/>
          </p:nvPr>
        </p:nvSpPr>
        <p:spPr/>
        <p:txBody>
          <a:bodyPr/>
          <a:lstStyle/>
          <a:p>
            <a:endParaRPr lang="en-US"/>
          </a:p>
        </p:txBody>
      </p:sp>
      <p:pic>
        <p:nvPicPr>
          <p:cNvPr id="7" name="Picture 6">
            <a:extLst>
              <a:ext uri="{FF2B5EF4-FFF2-40B4-BE49-F238E27FC236}">
                <a16:creationId xmlns:a16="http://schemas.microsoft.com/office/drawing/2014/main" id="{74B9BF8C-517E-426C-D390-BA9C9822B30D}"/>
              </a:ext>
            </a:extLst>
          </p:cNvPr>
          <p:cNvPicPr>
            <a:picLocks noChangeAspect="1"/>
          </p:cNvPicPr>
          <p:nvPr/>
        </p:nvPicPr>
        <p:blipFill>
          <a:blip r:embed="rId2"/>
          <a:stretch>
            <a:fillRect/>
          </a:stretch>
        </p:blipFill>
        <p:spPr>
          <a:xfrm>
            <a:off x="4572000" y="0"/>
            <a:ext cx="4559439" cy="5143500"/>
          </a:xfrm>
          <a:prstGeom prst="rect">
            <a:avLst/>
          </a:prstGeom>
        </p:spPr>
      </p:pic>
    </p:spTree>
    <p:extLst>
      <p:ext uri="{BB962C8B-B14F-4D97-AF65-F5344CB8AC3E}">
        <p14:creationId xmlns:p14="http://schemas.microsoft.com/office/powerpoint/2010/main" val="2984232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Effect transition="in" filter="fade">
                                      <p:cBhvr>
                                        <p:cTn id="13" dur="1000"/>
                                        <p:tgtEl>
                                          <p:spTgt spid="10">
                                            <p:txEl>
                                              <p:pRg st="1" end="1"/>
                                            </p:txEl>
                                          </p:spTgt>
                                        </p:tgtEl>
                                      </p:cBhvr>
                                    </p:animEffect>
                                    <p:anim calcmode="lin" valueType="num">
                                      <p:cBhvr>
                                        <p:cTn id="14"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Effect transition="in" filter="fade">
                                      <p:cBhvr>
                                        <p:cTn id="19" dur="1000"/>
                                        <p:tgtEl>
                                          <p:spTgt spid="10">
                                            <p:txEl>
                                              <p:pRg st="2" end="2"/>
                                            </p:txEl>
                                          </p:spTgt>
                                        </p:tgtEl>
                                      </p:cBhvr>
                                    </p:animEffect>
                                    <p:anim calcmode="lin" valueType="num">
                                      <p:cBhvr>
                                        <p:cTn id="20"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StateofTNtemplate">
  <a:themeElements>
    <a:clrScheme name="Brand Colors">
      <a:dk1>
        <a:sysClr val="windowText" lastClr="000000"/>
      </a:dk1>
      <a:lt1>
        <a:sysClr val="window" lastClr="FFFFFF"/>
      </a:lt1>
      <a:dk2>
        <a:srgbClr val="1B365D"/>
      </a:dk2>
      <a:lt2>
        <a:srgbClr val="FF0F00"/>
      </a:lt2>
      <a:accent1>
        <a:srgbClr val="2DCCD3"/>
      </a:accent1>
      <a:accent2>
        <a:srgbClr val="D2D755"/>
      </a:accent2>
      <a:accent3>
        <a:srgbClr val="E87722"/>
      </a:accent3>
      <a:accent4>
        <a:srgbClr val="7C2529"/>
      </a:accent4>
      <a:accent5>
        <a:srgbClr val="666666"/>
      </a:accent5>
      <a:accent6>
        <a:srgbClr val="E6D395"/>
      </a:accent6>
      <a:hlink>
        <a:srgbClr val="131E29"/>
      </a:hlink>
      <a:folHlink>
        <a:srgbClr val="CBC4BC"/>
      </a:folHlink>
    </a:clrScheme>
    <a:fontScheme name="Custom 6">
      <a:majorFont>
        <a:latin typeface="PermianSlabSerifTypeface"/>
        <a:ea typeface=""/>
        <a:cs typeface=""/>
      </a:majorFont>
      <a:minorFont>
        <a:latin typeface="Open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SAS - EXTERNAL">
  <a:themeElements>
    <a:clrScheme name="SAS-2023">
      <a:dk1>
        <a:srgbClr val="000000"/>
      </a:dk1>
      <a:lt1>
        <a:srgbClr val="FFFFFF"/>
      </a:lt1>
      <a:dk2>
        <a:srgbClr val="032954"/>
      </a:dk2>
      <a:lt2>
        <a:srgbClr val="0766D1"/>
      </a:lt2>
      <a:accent1>
        <a:srgbClr val="0766D1"/>
      </a:accent1>
      <a:accent2>
        <a:srgbClr val="4398F9"/>
      </a:accent2>
      <a:accent3>
        <a:srgbClr val="C4DEFD"/>
      </a:accent3>
      <a:accent4>
        <a:srgbClr val="032954"/>
      </a:accent4>
      <a:accent5>
        <a:srgbClr val="7E889A"/>
      </a:accent5>
      <a:accent6>
        <a:srgbClr val="BAC0C9"/>
      </a:accent6>
      <a:hlink>
        <a:srgbClr val="4398F9"/>
      </a:hlink>
      <a:folHlink>
        <a:srgbClr val="C4DEFD"/>
      </a:folHlink>
    </a:clrScheme>
    <a:fontScheme name="Anova">
      <a:majorFont>
        <a:latin typeface="Anova Bold"/>
        <a:ea typeface=""/>
        <a:cs typeface=""/>
      </a:majorFont>
      <a:minorFont>
        <a:latin typeface="Anova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25400">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dirty="0" smtClean="0">
            <a:solidFill>
              <a:schemeClr val="tx1"/>
            </a:solidFill>
          </a:defRPr>
        </a:defPPr>
      </a:lstStyle>
    </a:txDef>
  </a:objectDefaults>
  <a:extraClrSchemeLst/>
  <a:extLst>
    <a:ext uri="{05A4C25C-085E-4340-85A3-A5531E510DB2}">
      <thm15:themeFamily xmlns:thm15="http://schemas.microsoft.com/office/thememl/2012/main" name="EXTERNAL_Template_2023.potx" id="{2EA8CE33-CC8D-491A-8407-3C6ED769A2DD}" vid="{4D26F06B-4A77-4C47-863E-04711AA87A0D}"/>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4141D572D5D9F41B119A8C8C33E0733" ma:contentTypeVersion="2" ma:contentTypeDescription="Create a new document." ma:contentTypeScope="" ma:versionID="232a7c9d187e3620ac39bfce00b6f9e2">
  <xsd:schema xmlns:xsd="http://www.w3.org/2001/XMLSchema" xmlns:xs="http://www.w3.org/2001/XMLSchema" xmlns:p="http://schemas.microsoft.com/office/2006/metadata/properties" xmlns:ns2="66d6cee1-8beb-4ba5-91b2-778ade4b6c35" targetNamespace="http://schemas.microsoft.com/office/2006/metadata/properties" ma:root="true" ma:fieldsID="f51791487d0201171937184154380430" ns2:_="">
    <xsd:import namespace="66d6cee1-8beb-4ba5-91b2-778ade4b6c35"/>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d6cee1-8beb-4ba5-91b2-778ade4b6c35"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FEC0EFE-2908-4B3D-B017-B9375F264480}">
  <ds:schemaRefs>
    <ds:schemaRef ds:uri="http://schemas.microsoft.com/sharepoint/v3/contenttype/forms"/>
  </ds:schemaRefs>
</ds:datastoreItem>
</file>

<file path=customXml/itemProps2.xml><?xml version="1.0" encoding="utf-8"?>
<ds:datastoreItem xmlns:ds="http://schemas.openxmlformats.org/officeDocument/2006/customXml" ds:itemID="{911BC587-6983-4D99-8C8D-FE396A39BA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d6cee1-8beb-4ba5-91b2-778ade4b6c3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5BB83C9-B7E1-449D-A54A-88CB201C920E}">
  <ds:schemaRefs>
    <ds:schemaRef ds:uri="http://purl.org/dc/elements/1.1/"/>
    <ds:schemaRef ds:uri="66d6cee1-8beb-4ba5-91b2-778ade4b6c35"/>
    <ds:schemaRef ds:uri="http://schemas.microsoft.com/office/2006/metadata/properties"/>
    <ds:schemaRef ds:uri="http://purl.org/dc/dcmitype/"/>
    <ds:schemaRef ds:uri="http://schemas.microsoft.com/office/2006/documentManagement/types"/>
    <ds:schemaRef ds:uri="http://schemas.microsoft.com/office/infopath/2007/PartnerControls"/>
    <ds:schemaRef ds:uri="http://schemas.openxmlformats.org/package/2006/metadata/core-properti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StateofTNtemplate</Template>
  <TotalTime>285535</TotalTime>
  <Words>8024</Words>
  <Application>Microsoft Office PowerPoint</Application>
  <PresentationFormat>On-screen Show (16:9)</PresentationFormat>
  <Paragraphs>1466</Paragraphs>
  <Slides>120</Slides>
  <Notes>43</Notes>
  <HiddenSlides>0</HiddenSlides>
  <MMClips>0</MMClips>
  <ScaleCrop>false</ScaleCrop>
  <HeadingPairs>
    <vt:vector size="6" baseType="variant">
      <vt:variant>
        <vt:lpstr>Fonts Used</vt:lpstr>
      </vt:variant>
      <vt:variant>
        <vt:i4>15</vt:i4>
      </vt:variant>
      <vt:variant>
        <vt:lpstr>Theme</vt:lpstr>
      </vt:variant>
      <vt:variant>
        <vt:i4>3</vt:i4>
      </vt:variant>
      <vt:variant>
        <vt:lpstr>Slide Titles</vt:lpstr>
      </vt:variant>
      <vt:variant>
        <vt:i4>120</vt:i4>
      </vt:variant>
    </vt:vector>
  </HeadingPairs>
  <TitlesOfParts>
    <vt:vector size="138" baseType="lpstr">
      <vt:lpstr>Anova Bold</vt:lpstr>
      <vt:lpstr>Anova Light</vt:lpstr>
      <vt:lpstr>Aptos</vt:lpstr>
      <vt:lpstr>Aptos Narrow</vt:lpstr>
      <vt:lpstr>Arial</vt:lpstr>
      <vt:lpstr>Calibri</vt:lpstr>
      <vt:lpstr>Century Gothic</vt:lpstr>
      <vt:lpstr>Montserrat</vt:lpstr>
      <vt:lpstr>Montserrat Black</vt:lpstr>
      <vt:lpstr>Montserrat Light</vt:lpstr>
      <vt:lpstr>Montserrat Medium</vt:lpstr>
      <vt:lpstr>Open Sans</vt:lpstr>
      <vt:lpstr>PermianSlabSerifTypeface</vt:lpstr>
      <vt:lpstr>Times New Roman</vt:lpstr>
      <vt:lpstr>Wingdings</vt:lpstr>
      <vt:lpstr>StateofTNtemplate</vt:lpstr>
      <vt:lpstr>Custom Design</vt:lpstr>
      <vt:lpstr>SAS - EXTERNAL</vt:lpstr>
      <vt:lpstr>Opioid Abatement Council Meeting</vt:lpstr>
      <vt:lpstr>Contact Us</vt:lpstr>
      <vt:lpstr>PowerPoint Presentation</vt:lpstr>
      <vt:lpstr>Opioid Abatement Council Meeting</vt:lpstr>
      <vt:lpstr>Introductions &amp; Roll Call </vt:lpstr>
      <vt:lpstr>Update on Next Steps for OAC Leadership</vt:lpstr>
      <vt:lpstr>Discussion and Decision Points</vt:lpstr>
      <vt:lpstr>Introductions </vt:lpstr>
      <vt:lpstr>Review &amp; Approval of Minutes </vt:lpstr>
      <vt:lpstr>PowerPoint Presentation</vt:lpstr>
      <vt:lpstr>Our Why</vt:lpstr>
      <vt:lpstr>Our Why</vt:lpstr>
      <vt:lpstr>Motions from the Previous Meeting</vt:lpstr>
      <vt:lpstr>Motions from the Previous Meeting</vt:lpstr>
      <vt:lpstr>Motions from 6/02/2026 OAC meeting</vt:lpstr>
      <vt:lpstr>OAC Member Updates</vt:lpstr>
      <vt:lpstr>OAC Welcomes Two New Members</vt:lpstr>
      <vt:lpstr>David Morgan</vt:lpstr>
      <vt:lpstr>Steve Stone</vt:lpstr>
      <vt:lpstr>This is the OAC’s 30th Meeting</vt:lpstr>
      <vt:lpstr>Volunteer Hours from OAC Members</vt:lpstr>
      <vt:lpstr>Community Advocacy Panel</vt:lpstr>
      <vt:lpstr>Community Advocacy Panel</vt:lpstr>
      <vt:lpstr>Discussion &amp; Decision Points</vt:lpstr>
      <vt:lpstr>Discussion and Decision Points</vt:lpstr>
      <vt:lpstr>Community Advocacy Panel </vt:lpstr>
      <vt:lpstr>TDMHSAS Planning and Policy Council Updates</vt:lpstr>
      <vt:lpstr>Requirement to hear from the Planning &amp; Policy Council</vt:lpstr>
      <vt:lpstr>TDMHSAS Statewide Planning &amp; Policy Council</vt:lpstr>
      <vt:lpstr>Needs Assessment</vt:lpstr>
      <vt:lpstr>2026 Needs Assessment – Multiple Region Needs</vt:lpstr>
      <vt:lpstr>Review of Policies</vt:lpstr>
      <vt:lpstr>Annual Policy Reviews</vt:lpstr>
      <vt:lpstr>Discussion and Decision Points</vt:lpstr>
      <vt:lpstr>Fiscal Updates</vt:lpstr>
      <vt:lpstr>Opioid Abatement Trust Fund</vt:lpstr>
      <vt:lpstr>June 2026 Opioid Abatement Trust Fund Balance</vt:lpstr>
      <vt:lpstr>OAC Total Awarded &amp; Paid Funding</vt:lpstr>
      <vt:lpstr>Community Grants Payments as of 8/31/26</vt:lpstr>
      <vt:lpstr>OAC Office Discretionary Fund Update</vt:lpstr>
      <vt:lpstr>Community Grant Cycle 1 Fiscal Monitoring</vt:lpstr>
      <vt:lpstr>Projected Cash Flow Statement</vt:lpstr>
      <vt:lpstr>PowerPoint Presentation</vt:lpstr>
      <vt:lpstr>Proposed Future Community Grants Cycles</vt:lpstr>
      <vt:lpstr>Proposed Future Community Grants Cycles</vt:lpstr>
      <vt:lpstr>Discussion and Decision Points</vt:lpstr>
      <vt:lpstr>OAC Dashboards</vt:lpstr>
      <vt:lpstr>OAC Dashboards – new recurring agenda item</vt:lpstr>
      <vt:lpstr>Community Grants Dashboard</vt:lpstr>
      <vt:lpstr>County Funding Dashboard</vt:lpstr>
      <vt:lpstr>County Funding Dashboard</vt:lpstr>
      <vt:lpstr>SAS Contract Renewal</vt:lpstr>
      <vt:lpstr>SAS Paid Invoices</vt:lpstr>
      <vt:lpstr>Request to Continue SAS Contract</vt:lpstr>
      <vt:lpstr>Discussion and Decision Points</vt:lpstr>
      <vt:lpstr>SMART Initiative</vt:lpstr>
      <vt:lpstr>Opioid Abatement Technical Assistance for Tennessee Counties</vt:lpstr>
      <vt:lpstr>Our Team</vt:lpstr>
      <vt:lpstr>UT SMART Technical Assistance Program</vt:lpstr>
      <vt:lpstr>Service Areas</vt:lpstr>
      <vt:lpstr>Technical Assistance Impact</vt:lpstr>
      <vt:lpstr>Engagement Heat Map</vt:lpstr>
      <vt:lpstr>PowerPoint Presentation</vt:lpstr>
      <vt:lpstr>PowerPoint Presentation</vt:lpstr>
      <vt:lpstr>Technical Assistance Provided in Year 1</vt:lpstr>
      <vt:lpstr>PowerPoint Presentation</vt:lpstr>
      <vt:lpstr>Tool for Mapping &amp; Enhancing Recovery Ecosystems</vt:lpstr>
      <vt:lpstr>Education for Newly Elected  County Officials</vt:lpstr>
      <vt:lpstr>PowerPoint Presentation</vt:lpstr>
      <vt:lpstr>Opioid Abatement  Trust Fund Reports</vt:lpstr>
      <vt:lpstr>County Satisfaction and Impact</vt:lpstr>
      <vt:lpstr>Qualitative Feedback</vt:lpstr>
      <vt:lpstr>Thank you!</vt:lpstr>
      <vt:lpstr>SMART Initiative</vt:lpstr>
      <vt:lpstr>SMART Initiative – Extending Contract</vt:lpstr>
      <vt:lpstr>SMART Initiative – Extending Contract</vt:lpstr>
      <vt:lpstr>Discussion and Decision Points</vt:lpstr>
      <vt:lpstr>Community Grants Cycle 1</vt:lpstr>
      <vt:lpstr>Community Grants Cycle 1</vt:lpstr>
      <vt:lpstr>Community Grants Cycle 1</vt:lpstr>
      <vt:lpstr>FY26 Carryover Requests- Overview </vt:lpstr>
      <vt:lpstr>FY26 Carryover Requests- TAADAS (Pathways Scholarship Program)</vt:lpstr>
      <vt:lpstr>Discussion and Decision Points</vt:lpstr>
      <vt:lpstr>Community Grant Carryover Request Decision Matrix</vt:lpstr>
      <vt:lpstr>FY26 Carryover Requests- Low Risk</vt:lpstr>
      <vt:lpstr>FY26 Carryover Requests- Low Risk Continued</vt:lpstr>
      <vt:lpstr>Discussion and Decision Points</vt:lpstr>
      <vt:lpstr>FY26 Carryover Requests- Moderate Risk</vt:lpstr>
      <vt:lpstr>FY26 Carryover Requests- Moderate Risk</vt:lpstr>
      <vt:lpstr>Discussion and Decision Points</vt:lpstr>
      <vt:lpstr>FY26 Carryover Requests- High Risk</vt:lpstr>
      <vt:lpstr>FY26 Carryover Requests- High Risk</vt:lpstr>
      <vt:lpstr>FY26 Carryover Requests- High Risk</vt:lpstr>
      <vt:lpstr>FY26 Carryover Requests- High Risk</vt:lpstr>
      <vt:lpstr>Discussion and Decision Points</vt:lpstr>
      <vt:lpstr>Community Grants Cycle 2</vt:lpstr>
      <vt:lpstr>Community Grants Cycle 2</vt:lpstr>
      <vt:lpstr>Community Grants Cycle 2</vt:lpstr>
      <vt:lpstr>Cycle 2 Updates: Contracting </vt:lpstr>
      <vt:lpstr>Community Grants Cycle 3</vt:lpstr>
      <vt:lpstr>Community Grants Cycle 3</vt:lpstr>
      <vt:lpstr>Community Grants Cycle 3</vt:lpstr>
      <vt:lpstr>Timeline for Community Grants Cycle 3</vt:lpstr>
      <vt:lpstr>Community Grants Cycle 3 Applications</vt:lpstr>
      <vt:lpstr>Cycle 3 Application Review Process</vt:lpstr>
      <vt:lpstr>Review &amp; Summary: OAC Office </vt:lpstr>
      <vt:lpstr>Scoring: OAC Member &amp; OAC Office    </vt:lpstr>
      <vt:lpstr>Cycle 3 Allocation Percentages</vt:lpstr>
      <vt:lpstr>Cycle 3 Expected Funding Over 3-Years</vt:lpstr>
      <vt:lpstr>Cycle 3 Capital Projects Funding</vt:lpstr>
      <vt:lpstr>Cycle 1 Capital Projects</vt:lpstr>
      <vt:lpstr>Cycle 2 Capital Projects</vt:lpstr>
      <vt:lpstr>Discussion and Decision Points</vt:lpstr>
      <vt:lpstr>Prep for December 1, 2026 Meeting</vt:lpstr>
      <vt:lpstr>Cycle 2 Spreadsheet </vt:lpstr>
      <vt:lpstr>Cycle 2 Packaging</vt:lpstr>
      <vt:lpstr>Public Comment</vt:lpstr>
      <vt:lpstr>4th Quarter 2026 Meeting</vt:lpstr>
      <vt:lpstr>Motion to Adjourn </vt:lpstr>
      <vt:lpstr>Contact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TDOT AWS Update</dc:title>
  <dc:creator>Adam C. Jarvis</dc:creator>
  <cp:lastModifiedBy>Debbie L. Bresee</cp:lastModifiedBy>
  <cp:revision>2303</cp:revision>
  <cp:lastPrinted>2025-11-20T17:03:32Z</cp:lastPrinted>
  <dcterms:created xsi:type="dcterms:W3CDTF">2015-07-01T13:43:27Z</dcterms:created>
  <dcterms:modified xsi:type="dcterms:W3CDTF">2026-09-04T19:31:22Z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0x010100C4141D572D5D9F41B119A8C8C33E0733</vt:lpwstr>
  </property>
</Properties>
</file>