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3">
  <p:sldMasterIdLst>
    <p:sldMasterId id="2147483648" r:id="rId4"/>
    <p:sldMasterId id="2147483684" r:id="rId5"/>
    <p:sldMasterId id="2147483696" r:id="rId6"/>
  </p:sldMasterIdLst>
  <p:notesMasterIdLst>
    <p:notesMasterId r:id="rId78"/>
  </p:notesMasterIdLst>
  <p:handoutMasterIdLst>
    <p:handoutMasterId r:id="rId79"/>
  </p:handoutMasterIdLst>
  <p:sldIdLst>
    <p:sldId id="327" r:id="rId7"/>
    <p:sldId id="2147477576" r:id="rId8"/>
    <p:sldId id="2147477659" r:id="rId9"/>
    <p:sldId id="475" r:id="rId10"/>
    <p:sldId id="588" r:id="rId11"/>
    <p:sldId id="589" r:id="rId12"/>
    <p:sldId id="359" r:id="rId13"/>
    <p:sldId id="2147477451" r:id="rId14"/>
    <p:sldId id="2147477452" r:id="rId15"/>
    <p:sldId id="2147477453" r:id="rId16"/>
    <p:sldId id="2147477668" r:id="rId17"/>
    <p:sldId id="2147477609" r:id="rId18"/>
    <p:sldId id="2147477610" r:id="rId19"/>
    <p:sldId id="2147477641" r:id="rId20"/>
    <p:sldId id="2147477650" r:id="rId21"/>
    <p:sldId id="410" r:id="rId22"/>
    <p:sldId id="411" r:id="rId23"/>
    <p:sldId id="476" r:id="rId24"/>
    <p:sldId id="2147477602" r:id="rId25"/>
    <p:sldId id="2147477589" r:id="rId26"/>
    <p:sldId id="2147477490" r:id="rId27"/>
    <p:sldId id="2147477689" r:id="rId28"/>
    <p:sldId id="2147477690" r:id="rId29"/>
    <p:sldId id="2147477691" r:id="rId30"/>
    <p:sldId id="2147477694" r:id="rId31"/>
    <p:sldId id="2147477695" r:id="rId32"/>
    <p:sldId id="2147477541" r:id="rId33"/>
    <p:sldId id="2147477578" r:id="rId34"/>
    <p:sldId id="2147477583" r:id="rId35"/>
    <p:sldId id="2147477638" r:id="rId36"/>
    <p:sldId id="2147477677" r:id="rId37"/>
    <p:sldId id="2147477675" r:id="rId38"/>
    <p:sldId id="2147477685" r:id="rId39"/>
    <p:sldId id="2147477655" r:id="rId40"/>
    <p:sldId id="2147477678" r:id="rId41"/>
    <p:sldId id="2147477688" r:id="rId42"/>
    <p:sldId id="2147477681" r:id="rId43"/>
    <p:sldId id="2147477696" r:id="rId44"/>
    <p:sldId id="2147477697" r:id="rId45"/>
    <p:sldId id="2147477698" r:id="rId46"/>
    <p:sldId id="2147477699" r:id="rId47"/>
    <p:sldId id="2147477700" r:id="rId48"/>
    <p:sldId id="2147477701" r:id="rId49"/>
    <p:sldId id="2147477543" r:id="rId50"/>
    <p:sldId id="2147477580" r:id="rId51"/>
    <p:sldId id="2147477622" r:id="rId52"/>
    <p:sldId id="2147477571" r:id="rId53"/>
    <p:sldId id="2147477660" r:id="rId54"/>
    <p:sldId id="490" r:id="rId55"/>
    <p:sldId id="488" r:id="rId56"/>
    <p:sldId id="489" r:id="rId57"/>
    <p:sldId id="2147477666" r:id="rId58"/>
    <p:sldId id="2147477468" r:id="rId59"/>
    <p:sldId id="2147477661" r:id="rId60"/>
    <p:sldId id="2147477662" r:id="rId61"/>
    <p:sldId id="2147477670" r:id="rId62"/>
    <p:sldId id="2147477672" r:id="rId63"/>
    <p:sldId id="2147477669" r:id="rId64"/>
    <p:sldId id="2147477671" r:id="rId65"/>
    <p:sldId id="2147477626" r:id="rId66"/>
    <p:sldId id="2147477652" r:id="rId67"/>
    <p:sldId id="2147477653" r:id="rId68"/>
    <p:sldId id="2147477692" r:id="rId69"/>
    <p:sldId id="2147477693" r:id="rId70"/>
    <p:sldId id="2147477673" r:id="rId71"/>
    <p:sldId id="2147477674" r:id="rId72"/>
    <p:sldId id="2147477676" r:id="rId73"/>
    <p:sldId id="462" r:id="rId74"/>
    <p:sldId id="644" r:id="rId75"/>
    <p:sldId id="656" r:id="rId76"/>
    <p:sldId id="2147477505" r:id="rId77"/>
  </p:sldIdLst>
  <p:sldSz cx="9144000" cy="5143500" type="screen16x9"/>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957" userDrawn="1">
          <p15:clr>
            <a:srgbClr val="A4A3A4"/>
          </p15:clr>
        </p15:guide>
        <p15:guide id="2" pos="2237" userDrawn="1">
          <p15:clr>
            <a:srgbClr val="A4A3A4"/>
          </p15:clr>
        </p15:guide>
        <p15:guide id="3" orient="horz" pos="2909" userDrawn="1">
          <p15:clr>
            <a:srgbClr val="A4A3A4"/>
          </p15:clr>
        </p15:guide>
        <p15:guide id="4" pos="2189"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9A03452-1DBF-E2B3-EAAF-CE0E7C0EDB98}" name="Sam Boukli" initials="SB" userId="S::CI01925@tn.gov::fe2e3a4c-bc6c-480b-bce1-bbbadc00b9c6" providerId="AD"/>
  <p188:author id="{A0B1F388-2777-212C-2B8D-55773637FA42}" name="Mary Shelton" initials="MS" userId="S::CI01995@tn.gov::102d2bc3-f2ac-4559-bb7f-b4d9425b7ae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Noelle Suarez-Murias" initials="NS" lastIdx="8" clrIdx="0"/>
  <p:cmAuthor id="1" name="Jessica Ivey" initials="JI" lastIdx="1" clrIdx="1">
    <p:extLst>
      <p:ext uri="{19B8F6BF-5375-455C-9EA6-DF929625EA0E}">
        <p15:presenceInfo xmlns:p15="http://schemas.microsoft.com/office/powerpoint/2012/main" userId="S::CI01919@tn.gov::5f41e384-7248-409d-a5d7-28b91c9d3c0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FF"/>
    <a:srgbClr val="009ED6"/>
    <a:srgbClr val="71A21A"/>
    <a:srgbClr val="CDECEF"/>
    <a:srgbClr val="002C73"/>
    <a:srgbClr val="757B73"/>
    <a:srgbClr val="1B365D"/>
    <a:srgbClr val="F8F8F8"/>
    <a:srgbClr val="7ABC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623" autoAdjust="0"/>
    <p:restoredTop sz="96247" autoAdjust="0"/>
  </p:normalViewPr>
  <p:slideViewPr>
    <p:cSldViewPr>
      <p:cViewPr varScale="1">
        <p:scale>
          <a:sx n="92" d="100"/>
          <a:sy n="92" d="100"/>
        </p:scale>
        <p:origin x="594" y="62"/>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5322"/>
    </p:cViewPr>
  </p:sorterViewPr>
  <p:notesViewPr>
    <p:cSldViewPr>
      <p:cViewPr varScale="1">
        <p:scale>
          <a:sx n="68" d="100"/>
          <a:sy n="68" d="100"/>
        </p:scale>
        <p:origin x="-3240" y="-102"/>
      </p:cViewPr>
      <p:guideLst>
        <p:guide orient="horz" pos="2957"/>
        <p:guide pos="2237"/>
        <p:guide orient="horz" pos="2909"/>
        <p:guide pos="2189"/>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tableStyles" Target="tableStyles.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handoutMaster" Target="handoutMasters/handoutMaster1.xml"/><Relationship Id="rId5" Type="http://schemas.openxmlformats.org/officeDocument/2006/relationships/slideMaster" Target="slideMasters/slideMaster2.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slide" Target="slides/slide7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commentAuthors" Target="commentAuthors.xml"/><Relationship Id="rId85"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notesMaster" Target="notesMasters/notesMaster1.xml"/><Relationship Id="rId8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61" Type="http://schemas.openxmlformats.org/officeDocument/2006/relationships/slide" Target="slides/slide55.xml"/><Relationship Id="rId8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BCF09A-1F2E-4AAE-A34E-2E32D64F076A}"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458030B6-CA00-4731-ABF2-226360635A3F}">
      <dgm:prSet phldrT="[Text]"/>
      <dgm:spPr/>
      <dgm:t>
        <a:bodyPr/>
        <a:lstStyle/>
        <a:p>
          <a:r>
            <a:rPr lang="en-US" b="1" dirty="0"/>
            <a:t>Qualification and Eligibility </a:t>
          </a:r>
          <a:r>
            <a:rPr lang="en-US" b="0" dirty="0"/>
            <a:t>review by Executive Director, Audit Director, Program Director, Grants Analysts </a:t>
          </a:r>
        </a:p>
      </dgm:t>
    </dgm:pt>
    <dgm:pt modelId="{D506B34E-8C25-4759-8609-251CDF1DCE3D}" type="parTrans" cxnId="{834D07F4-3B3A-4FBA-9FC9-D04E7E03BC2F}">
      <dgm:prSet/>
      <dgm:spPr/>
      <dgm:t>
        <a:bodyPr/>
        <a:lstStyle/>
        <a:p>
          <a:endParaRPr lang="en-US"/>
        </a:p>
      </dgm:t>
    </dgm:pt>
    <dgm:pt modelId="{34D48668-74D4-4037-80B4-6F574A9F673B}" type="sibTrans" cxnId="{834D07F4-3B3A-4FBA-9FC9-D04E7E03BC2F}">
      <dgm:prSet/>
      <dgm:spPr/>
      <dgm:t>
        <a:bodyPr/>
        <a:lstStyle/>
        <a:p>
          <a:endParaRPr lang="en-US"/>
        </a:p>
      </dgm:t>
    </dgm:pt>
    <dgm:pt modelId="{6390EF6A-EF03-43AD-8197-AB8BCDCBE596}">
      <dgm:prSet phldrT="[Text]"/>
      <dgm:spPr/>
      <dgm:t>
        <a:bodyPr/>
        <a:lstStyle/>
        <a:p>
          <a:r>
            <a:rPr lang="en-US" b="1" dirty="0"/>
            <a:t>Reading, Review and Summary of all eligible</a:t>
          </a:r>
          <a:r>
            <a:rPr lang="en-US" dirty="0"/>
            <a:t> </a:t>
          </a:r>
          <a:r>
            <a:rPr lang="en-US" b="1" dirty="0"/>
            <a:t>applications</a:t>
          </a:r>
          <a:r>
            <a:rPr lang="en-US" dirty="0"/>
            <a:t> by Grants Analyst/ designated OAC Office staff</a:t>
          </a:r>
        </a:p>
      </dgm:t>
    </dgm:pt>
    <dgm:pt modelId="{001C0358-FFFC-494C-961D-E7717737950A}" type="parTrans" cxnId="{95781D34-6FDA-4A9B-BEDE-21762990CA4F}">
      <dgm:prSet/>
      <dgm:spPr/>
      <dgm:t>
        <a:bodyPr/>
        <a:lstStyle/>
        <a:p>
          <a:endParaRPr lang="en-US"/>
        </a:p>
      </dgm:t>
    </dgm:pt>
    <dgm:pt modelId="{2932927F-EF5D-4202-A9A2-64E163B87D24}" type="sibTrans" cxnId="{95781D34-6FDA-4A9B-BEDE-21762990CA4F}">
      <dgm:prSet/>
      <dgm:spPr/>
      <dgm:t>
        <a:bodyPr/>
        <a:lstStyle/>
        <a:p>
          <a:endParaRPr lang="en-US"/>
        </a:p>
      </dgm:t>
    </dgm:pt>
    <dgm:pt modelId="{E8941A12-D92F-4B05-A8B3-A033CE16F1E7}">
      <dgm:prSet phldrT="[Text]"/>
      <dgm:spPr/>
      <dgm:t>
        <a:bodyPr/>
        <a:lstStyle/>
        <a:p>
          <a:r>
            <a:rPr lang="en-US" b="1" dirty="0"/>
            <a:t>Reading and Scoring </a:t>
          </a:r>
          <a:r>
            <a:rPr lang="en-US" dirty="0"/>
            <a:t>by 3 people 1) Grants Analyst or Program Director, 2) Deputy Director &amp; 3) OAC Member</a:t>
          </a:r>
        </a:p>
      </dgm:t>
    </dgm:pt>
    <dgm:pt modelId="{72401907-36A4-4DAF-B06B-5E4F76322660}" type="parTrans" cxnId="{B7A05F01-6E06-47F7-AFB6-F6A4A7B83DF6}">
      <dgm:prSet/>
      <dgm:spPr/>
      <dgm:t>
        <a:bodyPr/>
        <a:lstStyle/>
        <a:p>
          <a:endParaRPr lang="en-US"/>
        </a:p>
      </dgm:t>
    </dgm:pt>
    <dgm:pt modelId="{8DE12466-F9CA-4AC2-8974-EC19A67D3383}" type="sibTrans" cxnId="{B7A05F01-6E06-47F7-AFB6-F6A4A7B83DF6}">
      <dgm:prSet/>
      <dgm:spPr/>
      <dgm:t>
        <a:bodyPr/>
        <a:lstStyle/>
        <a:p>
          <a:endParaRPr lang="en-US"/>
        </a:p>
      </dgm:t>
    </dgm:pt>
    <dgm:pt modelId="{5FC52218-65FE-4FEB-A3BA-682522648EC9}">
      <dgm:prSet/>
      <dgm:spPr/>
      <dgm:t>
        <a:bodyPr/>
        <a:lstStyle/>
        <a:p>
          <a:r>
            <a:rPr lang="en-US" b="1" dirty="0"/>
            <a:t>Review</a:t>
          </a:r>
          <a:r>
            <a:rPr lang="en-US" dirty="0"/>
            <a:t> by all OAC Members during a Council meeting by strategy and packages; stratified by score and funding amount</a:t>
          </a:r>
        </a:p>
      </dgm:t>
    </dgm:pt>
    <dgm:pt modelId="{4409C2B3-B6D5-4BB8-B4D1-761371ABD01B}" type="parTrans" cxnId="{61F42B42-5FBB-480A-8A06-FFACD22155B4}">
      <dgm:prSet/>
      <dgm:spPr/>
      <dgm:t>
        <a:bodyPr/>
        <a:lstStyle/>
        <a:p>
          <a:endParaRPr lang="en-US"/>
        </a:p>
      </dgm:t>
    </dgm:pt>
    <dgm:pt modelId="{03450FCF-1CE5-440C-A4DE-4532B8D0A625}" type="sibTrans" cxnId="{61F42B42-5FBB-480A-8A06-FFACD22155B4}">
      <dgm:prSet/>
      <dgm:spPr/>
      <dgm:t>
        <a:bodyPr/>
        <a:lstStyle/>
        <a:p>
          <a:endParaRPr lang="en-US"/>
        </a:p>
      </dgm:t>
    </dgm:pt>
    <dgm:pt modelId="{BB9082A3-FF3D-49E8-AF0C-1A95D7BF9C71}">
      <dgm:prSet/>
      <dgm:spPr/>
      <dgm:t>
        <a:bodyPr/>
        <a:lstStyle/>
        <a:p>
          <a:r>
            <a:rPr lang="en-US" b="1" dirty="0"/>
            <a:t>Vote </a:t>
          </a:r>
          <a:r>
            <a:rPr lang="en-US" dirty="0"/>
            <a:t>by the Opioid Abatement Council to award or not to award the applications</a:t>
          </a:r>
        </a:p>
      </dgm:t>
    </dgm:pt>
    <dgm:pt modelId="{07910C8D-F1E6-4835-957F-E440880EA3AB}" type="parTrans" cxnId="{9DC07595-D6AE-4A47-9D0E-711DB2CDB2F1}">
      <dgm:prSet/>
      <dgm:spPr/>
      <dgm:t>
        <a:bodyPr/>
        <a:lstStyle/>
        <a:p>
          <a:endParaRPr lang="en-US"/>
        </a:p>
      </dgm:t>
    </dgm:pt>
    <dgm:pt modelId="{98EEE7BF-2C20-41B8-8AD5-C6E254DA0D04}" type="sibTrans" cxnId="{9DC07595-D6AE-4A47-9D0E-711DB2CDB2F1}">
      <dgm:prSet/>
      <dgm:spPr/>
      <dgm:t>
        <a:bodyPr/>
        <a:lstStyle/>
        <a:p>
          <a:endParaRPr lang="en-US"/>
        </a:p>
      </dgm:t>
    </dgm:pt>
    <dgm:pt modelId="{94E4DE31-E589-4373-9409-81A75F796FA7}">
      <dgm:prSet/>
      <dgm:spPr/>
      <dgm:t>
        <a:bodyPr/>
        <a:lstStyle/>
        <a:p>
          <a:r>
            <a:rPr lang="en-US" b="1" dirty="0"/>
            <a:t>Send out list </a:t>
          </a:r>
          <a:r>
            <a:rPr lang="en-US" dirty="0"/>
            <a:t>of </a:t>
          </a:r>
          <a:r>
            <a:rPr lang="en-US" b="1" dirty="0"/>
            <a:t>eligible </a:t>
          </a:r>
          <a:r>
            <a:rPr lang="en-US" dirty="0"/>
            <a:t>applicants to OAC members; let us know if provide either paid or volunteer services (COI) </a:t>
          </a:r>
        </a:p>
      </dgm:t>
    </dgm:pt>
    <dgm:pt modelId="{2F1B7289-C4AE-4B20-84EC-FCD3285E61C0}" type="parTrans" cxnId="{4BAEBD28-EEC5-4E05-84FC-93BFBD77795B}">
      <dgm:prSet/>
      <dgm:spPr/>
      <dgm:t>
        <a:bodyPr/>
        <a:lstStyle/>
        <a:p>
          <a:endParaRPr lang="en-US"/>
        </a:p>
      </dgm:t>
    </dgm:pt>
    <dgm:pt modelId="{0869897B-FC4B-4BBF-A028-3A494D69E35B}" type="sibTrans" cxnId="{4BAEBD28-EEC5-4E05-84FC-93BFBD77795B}">
      <dgm:prSet/>
      <dgm:spPr/>
      <dgm:t>
        <a:bodyPr/>
        <a:lstStyle/>
        <a:p>
          <a:endParaRPr lang="en-US"/>
        </a:p>
      </dgm:t>
    </dgm:pt>
    <dgm:pt modelId="{00066E41-29DC-441C-A30E-93B2C5F10AFC}">
      <dgm:prSet/>
      <dgm:spPr/>
      <dgm:t>
        <a:bodyPr/>
        <a:lstStyle/>
        <a:p>
          <a:r>
            <a:rPr lang="en-US" dirty="0"/>
            <a:t>If passes </a:t>
          </a:r>
          <a:r>
            <a:rPr lang="en-US" b="1" dirty="0"/>
            <a:t>qualifications and eligibility, </a:t>
          </a:r>
          <a:r>
            <a:rPr lang="en-US" dirty="0"/>
            <a:t>then moves to </a:t>
          </a:r>
          <a:r>
            <a:rPr lang="en-US" b="1" dirty="0"/>
            <a:t>Reading, Review and Summary </a:t>
          </a:r>
          <a:endParaRPr lang="en-US" dirty="0"/>
        </a:p>
      </dgm:t>
    </dgm:pt>
    <dgm:pt modelId="{92A1A3B9-C2ED-4B9D-B900-DCD04874BAD4}" type="parTrans" cxnId="{03A2EE7C-5321-4E6A-BB0F-A7B37ECDFDFF}">
      <dgm:prSet/>
      <dgm:spPr/>
      <dgm:t>
        <a:bodyPr/>
        <a:lstStyle/>
        <a:p>
          <a:endParaRPr lang="en-US"/>
        </a:p>
      </dgm:t>
    </dgm:pt>
    <dgm:pt modelId="{BBFA8225-9610-4A41-9B91-19E12DAC80A3}" type="sibTrans" cxnId="{03A2EE7C-5321-4E6A-BB0F-A7B37ECDFDFF}">
      <dgm:prSet/>
      <dgm:spPr/>
      <dgm:t>
        <a:bodyPr/>
        <a:lstStyle/>
        <a:p>
          <a:endParaRPr lang="en-US"/>
        </a:p>
      </dgm:t>
    </dgm:pt>
    <dgm:pt modelId="{6BBA4502-2A1C-4077-A7F3-A9A089EFF380}" type="pres">
      <dgm:prSet presAssocID="{2EBCF09A-1F2E-4AAE-A34E-2E32D64F076A}" presName="Name0" presStyleCnt="0">
        <dgm:presLayoutVars>
          <dgm:chMax val="7"/>
          <dgm:chPref val="7"/>
          <dgm:dir/>
        </dgm:presLayoutVars>
      </dgm:prSet>
      <dgm:spPr/>
    </dgm:pt>
    <dgm:pt modelId="{AB51A033-685D-455B-B9BB-E94B942390D3}" type="pres">
      <dgm:prSet presAssocID="{2EBCF09A-1F2E-4AAE-A34E-2E32D64F076A}" presName="Name1" presStyleCnt="0"/>
      <dgm:spPr/>
    </dgm:pt>
    <dgm:pt modelId="{8DC6038D-05F5-42CF-865A-68B6F119F3DF}" type="pres">
      <dgm:prSet presAssocID="{2EBCF09A-1F2E-4AAE-A34E-2E32D64F076A}" presName="cycle" presStyleCnt="0"/>
      <dgm:spPr/>
    </dgm:pt>
    <dgm:pt modelId="{3F450AAE-D8CA-41AE-879F-DBC7B6070843}" type="pres">
      <dgm:prSet presAssocID="{2EBCF09A-1F2E-4AAE-A34E-2E32D64F076A}" presName="srcNode" presStyleLbl="node1" presStyleIdx="0" presStyleCnt="7"/>
      <dgm:spPr/>
    </dgm:pt>
    <dgm:pt modelId="{F42672B9-90CF-44AC-A869-6A858CDC34C1}" type="pres">
      <dgm:prSet presAssocID="{2EBCF09A-1F2E-4AAE-A34E-2E32D64F076A}" presName="conn" presStyleLbl="parChTrans1D2" presStyleIdx="0" presStyleCnt="1"/>
      <dgm:spPr/>
    </dgm:pt>
    <dgm:pt modelId="{69D75963-2D57-4D71-8986-DCA6CF68FCD2}" type="pres">
      <dgm:prSet presAssocID="{2EBCF09A-1F2E-4AAE-A34E-2E32D64F076A}" presName="extraNode" presStyleLbl="node1" presStyleIdx="0" presStyleCnt="7"/>
      <dgm:spPr/>
    </dgm:pt>
    <dgm:pt modelId="{7683423A-5C63-44E6-B7A6-25E5BA1C3D4E}" type="pres">
      <dgm:prSet presAssocID="{2EBCF09A-1F2E-4AAE-A34E-2E32D64F076A}" presName="dstNode" presStyleLbl="node1" presStyleIdx="0" presStyleCnt="7"/>
      <dgm:spPr/>
    </dgm:pt>
    <dgm:pt modelId="{24E0C11F-A150-4EA3-98FE-0B371221D54C}" type="pres">
      <dgm:prSet presAssocID="{458030B6-CA00-4731-ABF2-226360635A3F}" presName="text_1" presStyleLbl="node1" presStyleIdx="0" presStyleCnt="7">
        <dgm:presLayoutVars>
          <dgm:bulletEnabled val="1"/>
        </dgm:presLayoutVars>
      </dgm:prSet>
      <dgm:spPr/>
    </dgm:pt>
    <dgm:pt modelId="{550D0186-0CB8-481F-B9CD-51D3EC04B5B3}" type="pres">
      <dgm:prSet presAssocID="{458030B6-CA00-4731-ABF2-226360635A3F}" presName="accent_1" presStyleCnt="0"/>
      <dgm:spPr/>
    </dgm:pt>
    <dgm:pt modelId="{36350C28-D5FD-4CEB-8329-EC50B05E5652}" type="pres">
      <dgm:prSet presAssocID="{458030B6-CA00-4731-ABF2-226360635A3F}" presName="accentRepeatNode" presStyleLbl="solidFgAcc1" presStyleIdx="0" presStyleCnt="7"/>
      <dgm:spPr/>
    </dgm:pt>
    <dgm:pt modelId="{69190100-9E55-4FB3-ABB8-C8545FF4EDFE}" type="pres">
      <dgm:prSet presAssocID="{00066E41-29DC-441C-A30E-93B2C5F10AFC}" presName="text_2" presStyleLbl="node1" presStyleIdx="1" presStyleCnt="7">
        <dgm:presLayoutVars>
          <dgm:bulletEnabled val="1"/>
        </dgm:presLayoutVars>
      </dgm:prSet>
      <dgm:spPr/>
    </dgm:pt>
    <dgm:pt modelId="{484D82DA-4DD0-4CD2-9136-1D0336D35505}" type="pres">
      <dgm:prSet presAssocID="{00066E41-29DC-441C-A30E-93B2C5F10AFC}" presName="accent_2" presStyleCnt="0"/>
      <dgm:spPr/>
    </dgm:pt>
    <dgm:pt modelId="{C1478B80-F844-463F-BE89-8AE14D9A9EDA}" type="pres">
      <dgm:prSet presAssocID="{00066E41-29DC-441C-A30E-93B2C5F10AFC}" presName="accentRepeatNode" presStyleLbl="solidFgAcc1" presStyleIdx="1" presStyleCnt="7"/>
      <dgm:spPr/>
    </dgm:pt>
    <dgm:pt modelId="{0A20EB8D-2BC3-46E0-AA5E-5E62AB8445C6}" type="pres">
      <dgm:prSet presAssocID="{6390EF6A-EF03-43AD-8197-AB8BCDCBE596}" presName="text_3" presStyleLbl="node1" presStyleIdx="2" presStyleCnt="7">
        <dgm:presLayoutVars>
          <dgm:bulletEnabled val="1"/>
        </dgm:presLayoutVars>
      </dgm:prSet>
      <dgm:spPr/>
    </dgm:pt>
    <dgm:pt modelId="{F9BE4FE5-31CA-400F-B5B4-8698571F3C2E}" type="pres">
      <dgm:prSet presAssocID="{6390EF6A-EF03-43AD-8197-AB8BCDCBE596}" presName="accent_3" presStyleCnt="0"/>
      <dgm:spPr/>
    </dgm:pt>
    <dgm:pt modelId="{D48C9BDC-9E91-4685-AFE7-5C662E2E3612}" type="pres">
      <dgm:prSet presAssocID="{6390EF6A-EF03-43AD-8197-AB8BCDCBE596}" presName="accentRepeatNode" presStyleLbl="solidFgAcc1" presStyleIdx="2" presStyleCnt="7"/>
      <dgm:spPr/>
    </dgm:pt>
    <dgm:pt modelId="{FA33EFB4-E531-43FB-9C8B-A548DD58FDC9}" type="pres">
      <dgm:prSet presAssocID="{94E4DE31-E589-4373-9409-81A75F796FA7}" presName="text_4" presStyleLbl="node1" presStyleIdx="3" presStyleCnt="7">
        <dgm:presLayoutVars>
          <dgm:bulletEnabled val="1"/>
        </dgm:presLayoutVars>
      </dgm:prSet>
      <dgm:spPr/>
    </dgm:pt>
    <dgm:pt modelId="{F9FC7160-3834-4285-888D-6779B29A281A}" type="pres">
      <dgm:prSet presAssocID="{94E4DE31-E589-4373-9409-81A75F796FA7}" presName="accent_4" presStyleCnt="0"/>
      <dgm:spPr/>
    </dgm:pt>
    <dgm:pt modelId="{E3A34308-B5A5-450E-AE46-5A0E0CBEAA3A}" type="pres">
      <dgm:prSet presAssocID="{94E4DE31-E589-4373-9409-81A75F796FA7}" presName="accentRepeatNode" presStyleLbl="solidFgAcc1" presStyleIdx="3" presStyleCnt="7"/>
      <dgm:spPr/>
    </dgm:pt>
    <dgm:pt modelId="{C6E7AA69-F901-4867-A1CA-0F96AD2164C4}" type="pres">
      <dgm:prSet presAssocID="{E8941A12-D92F-4B05-A8B3-A033CE16F1E7}" presName="text_5" presStyleLbl="node1" presStyleIdx="4" presStyleCnt="7">
        <dgm:presLayoutVars>
          <dgm:bulletEnabled val="1"/>
        </dgm:presLayoutVars>
      </dgm:prSet>
      <dgm:spPr/>
    </dgm:pt>
    <dgm:pt modelId="{D9C22F86-21C3-418A-870D-8DEA9D8F5BF6}" type="pres">
      <dgm:prSet presAssocID="{E8941A12-D92F-4B05-A8B3-A033CE16F1E7}" presName="accent_5" presStyleCnt="0"/>
      <dgm:spPr/>
    </dgm:pt>
    <dgm:pt modelId="{F07156A7-5D2E-4C3D-B672-A4B46AF0EDC3}" type="pres">
      <dgm:prSet presAssocID="{E8941A12-D92F-4B05-A8B3-A033CE16F1E7}" presName="accentRepeatNode" presStyleLbl="solidFgAcc1" presStyleIdx="4" presStyleCnt="7"/>
      <dgm:spPr/>
    </dgm:pt>
    <dgm:pt modelId="{6E8866C1-F9C1-488D-9E0F-193BBA25DF88}" type="pres">
      <dgm:prSet presAssocID="{5FC52218-65FE-4FEB-A3BA-682522648EC9}" presName="text_6" presStyleLbl="node1" presStyleIdx="5" presStyleCnt="7">
        <dgm:presLayoutVars>
          <dgm:bulletEnabled val="1"/>
        </dgm:presLayoutVars>
      </dgm:prSet>
      <dgm:spPr/>
    </dgm:pt>
    <dgm:pt modelId="{056B8BE3-4ED6-4D9B-B63F-282D07BB9E9F}" type="pres">
      <dgm:prSet presAssocID="{5FC52218-65FE-4FEB-A3BA-682522648EC9}" presName="accent_6" presStyleCnt="0"/>
      <dgm:spPr/>
    </dgm:pt>
    <dgm:pt modelId="{E83415FD-39A3-4B8B-8940-6E035B54FAD4}" type="pres">
      <dgm:prSet presAssocID="{5FC52218-65FE-4FEB-A3BA-682522648EC9}" presName="accentRepeatNode" presStyleLbl="solidFgAcc1" presStyleIdx="5" presStyleCnt="7"/>
      <dgm:spPr/>
    </dgm:pt>
    <dgm:pt modelId="{2673737F-4BF9-4F3E-A2FE-2FF43944FBBA}" type="pres">
      <dgm:prSet presAssocID="{BB9082A3-FF3D-49E8-AF0C-1A95D7BF9C71}" presName="text_7" presStyleLbl="node1" presStyleIdx="6" presStyleCnt="7">
        <dgm:presLayoutVars>
          <dgm:bulletEnabled val="1"/>
        </dgm:presLayoutVars>
      </dgm:prSet>
      <dgm:spPr/>
    </dgm:pt>
    <dgm:pt modelId="{593D07EF-1F5C-4801-9E54-1C1F6AD0B12D}" type="pres">
      <dgm:prSet presAssocID="{BB9082A3-FF3D-49E8-AF0C-1A95D7BF9C71}" presName="accent_7" presStyleCnt="0"/>
      <dgm:spPr/>
    </dgm:pt>
    <dgm:pt modelId="{F87CE3BB-4C4E-43EE-8832-CA433DE00365}" type="pres">
      <dgm:prSet presAssocID="{BB9082A3-FF3D-49E8-AF0C-1A95D7BF9C71}" presName="accentRepeatNode" presStyleLbl="solidFgAcc1" presStyleIdx="6" presStyleCnt="7"/>
      <dgm:spPr/>
    </dgm:pt>
  </dgm:ptLst>
  <dgm:cxnLst>
    <dgm:cxn modelId="{B7A05F01-6E06-47F7-AFB6-F6A4A7B83DF6}" srcId="{2EBCF09A-1F2E-4AAE-A34E-2E32D64F076A}" destId="{E8941A12-D92F-4B05-A8B3-A033CE16F1E7}" srcOrd="4" destOrd="0" parTransId="{72401907-36A4-4DAF-B06B-5E4F76322660}" sibTransId="{8DE12466-F9CA-4AC2-8974-EC19A67D3383}"/>
    <dgm:cxn modelId="{A34F3118-B4F4-4F9B-A51A-442AB0428BC4}" type="presOf" srcId="{6390EF6A-EF03-43AD-8197-AB8BCDCBE596}" destId="{0A20EB8D-2BC3-46E0-AA5E-5E62AB8445C6}" srcOrd="0" destOrd="0" presId="urn:microsoft.com/office/officeart/2008/layout/VerticalCurvedList"/>
    <dgm:cxn modelId="{4BAEBD28-EEC5-4E05-84FC-93BFBD77795B}" srcId="{2EBCF09A-1F2E-4AAE-A34E-2E32D64F076A}" destId="{94E4DE31-E589-4373-9409-81A75F796FA7}" srcOrd="3" destOrd="0" parTransId="{2F1B7289-C4AE-4B20-84EC-FCD3285E61C0}" sibTransId="{0869897B-FC4B-4BBF-A028-3A494D69E35B}"/>
    <dgm:cxn modelId="{95781D34-6FDA-4A9B-BEDE-21762990CA4F}" srcId="{2EBCF09A-1F2E-4AAE-A34E-2E32D64F076A}" destId="{6390EF6A-EF03-43AD-8197-AB8BCDCBE596}" srcOrd="2" destOrd="0" parTransId="{001C0358-FFFC-494C-961D-E7717737950A}" sibTransId="{2932927F-EF5D-4202-A9A2-64E163B87D24}"/>
    <dgm:cxn modelId="{3AE9AB5B-2778-4CDD-B487-4F79A49162A6}" type="presOf" srcId="{94E4DE31-E589-4373-9409-81A75F796FA7}" destId="{FA33EFB4-E531-43FB-9C8B-A548DD58FDC9}" srcOrd="0" destOrd="0" presId="urn:microsoft.com/office/officeart/2008/layout/VerticalCurvedList"/>
    <dgm:cxn modelId="{61F42B42-5FBB-480A-8A06-FFACD22155B4}" srcId="{2EBCF09A-1F2E-4AAE-A34E-2E32D64F076A}" destId="{5FC52218-65FE-4FEB-A3BA-682522648EC9}" srcOrd="5" destOrd="0" parTransId="{4409C2B3-B6D5-4BB8-B4D1-761371ABD01B}" sibTransId="{03450FCF-1CE5-440C-A4DE-4532B8D0A625}"/>
    <dgm:cxn modelId="{03A2EE7C-5321-4E6A-BB0F-A7B37ECDFDFF}" srcId="{2EBCF09A-1F2E-4AAE-A34E-2E32D64F076A}" destId="{00066E41-29DC-441C-A30E-93B2C5F10AFC}" srcOrd="1" destOrd="0" parTransId="{92A1A3B9-C2ED-4B9D-B900-DCD04874BAD4}" sibTransId="{BBFA8225-9610-4A41-9B91-19E12DAC80A3}"/>
    <dgm:cxn modelId="{481ED980-6E48-47FA-9D53-67CBCF4A2F33}" type="presOf" srcId="{5FC52218-65FE-4FEB-A3BA-682522648EC9}" destId="{6E8866C1-F9C1-488D-9E0F-193BBA25DF88}" srcOrd="0" destOrd="0" presId="urn:microsoft.com/office/officeart/2008/layout/VerticalCurvedList"/>
    <dgm:cxn modelId="{9DC07595-D6AE-4A47-9D0E-711DB2CDB2F1}" srcId="{2EBCF09A-1F2E-4AAE-A34E-2E32D64F076A}" destId="{BB9082A3-FF3D-49E8-AF0C-1A95D7BF9C71}" srcOrd="6" destOrd="0" parTransId="{07910C8D-F1E6-4835-957F-E440880EA3AB}" sibTransId="{98EEE7BF-2C20-41B8-8AD5-C6E254DA0D04}"/>
    <dgm:cxn modelId="{5DA0A496-BFD0-4DCE-B254-2E49AE134A33}" type="presOf" srcId="{34D48668-74D4-4037-80B4-6F574A9F673B}" destId="{F42672B9-90CF-44AC-A869-6A858CDC34C1}" srcOrd="0" destOrd="0" presId="urn:microsoft.com/office/officeart/2008/layout/VerticalCurvedList"/>
    <dgm:cxn modelId="{7225B19D-BDC3-4D00-90A0-2D8BD860E798}" type="presOf" srcId="{458030B6-CA00-4731-ABF2-226360635A3F}" destId="{24E0C11F-A150-4EA3-98FE-0B371221D54C}" srcOrd="0" destOrd="0" presId="urn:microsoft.com/office/officeart/2008/layout/VerticalCurvedList"/>
    <dgm:cxn modelId="{35F47CB7-05AC-4D40-88A1-20677C3018B6}" type="presOf" srcId="{2EBCF09A-1F2E-4AAE-A34E-2E32D64F076A}" destId="{6BBA4502-2A1C-4077-A7F3-A9A089EFF380}" srcOrd="0" destOrd="0" presId="urn:microsoft.com/office/officeart/2008/layout/VerticalCurvedList"/>
    <dgm:cxn modelId="{B57448BD-3363-47D1-89D2-07996D1192E6}" type="presOf" srcId="{BB9082A3-FF3D-49E8-AF0C-1A95D7BF9C71}" destId="{2673737F-4BF9-4F3E-A2FE-2FF43944FBBA}" srcOrd="0" destOrd="0" presId="urn:microsoft.com/office/officeart/2008/layout/VerticalCurvedList"/>
    <dgm:cxn modelId="{E75B89C1-0DD7-47B0-91A5-8895D7D7AF20}" type="presOf" srcId="{00066E41-29DC-441C-A30E-93B2C5F10AFC}" destId="{69190100-9E55-4FB3-ABB8-C8545FF4EDFE}" srcOrd="0" destOrd="0" presId="urn:microsoft.com/office/officeart/2008/layout/VerticalCurvedList"/>
    <dgm:cxn modelId="{EE65ADD1-742C-4094-9E9C-D63440DE69C4}" type="presOf" srcId="{E8941A12-D92F-4B05-A8B3-A033CE16F1E7}" destId="{C6E7AA69-F901-4867-A1CA-0F96AD2164C4}" srcOrd="0" destOrd="0" presId="urn:microsoft.com/office/officeart/2008/layout/VerticalCurvedList"/>
    <dgm:cxn modelId="{834D07F4-3B3A-4FBA-9FC9-D04E7E03BC2F}" srcId="{2EBCF09A-1F2E-4AAE-A34E-2E32D64F076A}" destId="{458030B6-CA00-4731-ABF2-226360635A3F}" srcOrd="0" destOrd="0" parTransId="{D506B34E-8C25-4759-8609-251CDF1DCE3D}" sibTransId="{34D48668-74D4-4037-80B4-6F574A9F673B}"/>
    <dgm:cxn modelId="{E73E5153-5F4C-4850-86B9-3E0EEB5A199A}" type="presParOf" srcId="{6BBA4502-2A1C-4077-A7F3-A9A089EFF380}" destId="{AB51A033-685D-455B-B9BB-E94B942390D3}" srcOrd="0" destOrd="0" presId="urn:microsoft.com/office/officeart/2008/layout/VerticalCurvedList"/>
    <dgm:cxn modelId="{40B4A215-CE12-4EBD-B191-17C090BFA47E}" type="presParOf" srcId="{AB51A033-685D-455B-B9BB-E94B942390D3}" destId="{8DC6038D-05F5-42CF-865A-68B6F119F3DF}" srcOrd="0" destOrd="0" presId="urn:microsoft.com/office/officeart/2008/layout/VerticalCurvedList"/>
    <dgm:cxn modelId="{966E9E4D-6A5D-432C-AD7C-77C833B948EC}" type="presParOf" srcId="{8DC6038D-05F5-42CF-865A-68B6F119F3DF}" destId="{3F450AAE-D8CA-41AE-879F-DBC7B6070843}" srcOrd="0" destOrd="0" presId="urn:microsoft.com/office/officeart/2008/layout/VerticalCurvedList"/>
    <dgm:cxn modelId="{BC53343C-CFC1-4FDA-8A8C-5C1C09C638A5}" type="presParOf" srcId="{8DC6038D-05F5-42CF-865A-68B6F119F3DF}" destId="{F42672B9-90CF-44AC-A869-6A858CDC34C1}" srcOrd="1" destOrd="0" presId="urn:microsoft.com/office/officeart/2008/layout/VerticalCurvedList"/>
    <dgm:cxn modelId="{768F9C34-2F20-4619-813F-C97202807F2E}" type="presParOf" srcId="{8DC6038D-05F5-42CF-865A-68B6F119F3DF}" destId="{69D75963-2D57-4D71-8986-DCA6CF68FCD2}" srcOrd="2" destOrd="0" presId="urn:microsoft.com/office/officeart/2008/layout/VerticalCurvedList"/>
    <dgm:cxn modelId="{26E9C34A-AAEB-496C-9DA3-8822F7394433}" type="presParOf" srcId="{8DC6038D-05F5-42CF-865A-68B6F119F3DF}" destId="{7683423A-5C63-44E6-B7A6-25E5BA1C3D4E}" srcOrd="3" destOrd="0" presId="urn:microsoft.com/office/officeart/2008/layout/VerticalCurvedList"/>
    <dgm:cxn modelId="{A14D0222-051A-4A7B-A3E9-F9BFA6F5CF55}" type="presParOf" srcId="{AB51A033-685D-455B-B9BB-E94B942390D3}" destId="{24E0C11F-A150-4EA3-98FE-0B371221D54C}" srcOrd="1" destOrd="0" presId="urn:microsoft.com/office/officeart/2008/layout/VerticalCurvedList"/>
    <dgm:cxn modelId="{A96C2858-F30F-458E-A4F4-DD651D4078DD}" type="presParOf" srcId="{AB51A033-685D-455B-B9BB-E94B942390D3}" destId="{550D0186-0CB8-481F-B9CD-51D3EC04B5B3}" srcOrd="2" destOrd="0" presId="urn:microsoft.com/office/officeart/2008/layout/VerticalCurvedList"/>
    <dgm:cxn modelId="{2AA9A744-9725-4560-874F-687FA5FF8CF6}" type="presParOf" srcId="{550D0186-0CB8-481F-B9CD-51D3EC04B5B3}" destId="{36350C28-D5FD-4CEB-8329-EC50B05E5652}" srcOrd="0" destOrd="0" presId="urn:microsoft.com/office/officeart/2008/layout/VerticalCurvedList"/>
    <dgm:cxn modelId="{356F4E2A-AA65-4B2C-BFE2-826799C82879}" type="presParOf" srcId="{AB51A033-685D-455B-B9BB-E94B942390D3}" destId="{69190100-9E55-4FB3-ABB8-C8545FF4EDFE}" srcOrd="3" destOrd="0" presId="urn:microsoft.com/office/officeart/2008/layout/VerticalCurvedList"/>
    <dgm:cxn modelId="{969FA81C-72CD-4DC3-A4CA-17753AB97C0C}" type="presParOf" srcId="{AB51A033-685D-455B-B9BB-E94B942390D3}" destId="{484D82DA-4DD0-4CD2-9136-1D0336D35505}" srcOrd="4" destOrd="0" presId="urn:microsoft.com/office/officeart/2008/layout/VerticalCurvedList"/>
    <dgm:cxn modelId="{FB48A95A-3175-4001-A7C3-CA6E01F0E3BE}" type="presParOf" srcId="{484D82DA-4DD0-4CD2-9136-1D0336D35505}" destId="{C1478B80-F844-463F-BE89-8AE14D9A9EDA}" srcOrd="0" destOrd="0" presId="urn:microsoft.com/office/officeart/2008/layout/VerticalCurvedList"/>
    <dgm:cxn modelId="{B5F2EC56-2759-45D9-A578-558D492BA630}" type="presParOf" srcId="{AB51A033-685D-455B-B9BB-E94B942390D3}" destId="{0A20EB8D-2BC3-46E0-AA5E-5E62AB8445C6}" srcOrd="5" destOrd="0" presId="urn:microsoft.com/office/officeart/2008/layout/VerticalCurvedList"/>
    <dgm:cxn modelId="{24FC796B-8FCF-482C-993B-59D545BDF05D}" type="presParOf" srcId="{AB51A033-685D-455B-B9BB-E94B942390D3}" destId="{F9BE4FE5-31CA-400F-B5B4-8698571F3C2E}" srcOrd="6" destOrd="0" presId="urn:microsoft.com/office/officeart/2008/layout/VerticalCurvedList"/>
    <dgm:cxn modelId="{9DE2802C-45AD-489A-963B-D8B4CC017B99}" type="presParOf" srcId="{F9BE4FE5-31CA-400F-B5B4-8698571F3C2E}" destId="{D48C9BDC-9E91-4685-AFE7-5C662E2E3612}" srcOrd="0" destOrd="0" presId="urn:microsoft.com/office/officeart/2008/layout/VerticalCurvedList"/>
    <dgm:cxn modelId="{9C3CF5AB-7309-4CD0-A000-B941E347E863}" type="presParOf" srcId="{AB51A033-685D-455B-B9BB-E94B942390D3}" destId="{FA33EFB4-E531-43FB-9C8B-A548DD58FDC9}" srcOrd="7" destOrd="0" presId="urn:microsoft.com/office/officeart/2008/layout/VerticalCurvedList"/>
    <dgm:cxn modelId="{2DFB770E-E844-4E2C-99F1-151CD932AC8E}" type="presParOf" srcId="{AB51A033-685D-455B-B9BB-E94B942390D3}" destId="{F9FC7160-3834-4285-888D-6779B29A281A}" srcOrd="8" destOrd="0" presId="urn:microsoft.com/office/officeart/2008/layout/VerticalCurvedList"/>
    <dgm:cxn modelId="{552CDDC5-E929-4920-AACC-C7355DCC958F}" type="presParOf" srcId="{F9FC7160-3834-4285-888D-6779B29A281A}" destId="{E3A34308-B5A5-450E-AE46-5A0E0CBEAA3A}" srcOrd="0" destOrd="0" presId="urn:microsoft.com/office/officeart/2008/layout/VerticalCurvedList"/>
    <dgm:cxn modelId="{1C1B370E-6650-4286-B95C-36A3105FC4AA}" type="presParOf" srcId="{AB51A033-685D-455B-B9BB-E94B942390D3}" destId="{C6E7AA69-F901-4867-A1CA-0F96AD2164C4}" srcOrd="9" destOrd="0" presId="urn:microsoft.com/office/officeart/2008/layout/VerticalCurvedList"/>
    <dgm:cxn modelId="{9A495B4E-FD1F-4422-A58F-7E212F1656A1}" type="presParOf" srcId="{AB51A033-685D-455B-B9BB-E94B942390D3}" destId="{D9C22F86-21C3-418A-870D-8DEA9D8F5BF6}" srcOrd="10" destOrd="0" presId="urn:microsoft.com/office/officeart/2008/layout/VerticalCurvedList"/>
    <dgm:cxn modelId="{51166A8C-7C48-43C4-8CD5-3DC329956780}" type="presParOf" srcId="{D9C22F86-21C3-418A-870D-8DEA9D8F5BF6}" destId="{F07156A7-5D2E-4C3D-B672-A4B46AF0EDC3}" srcOrd="0" destOrd="0" presId="urn:microsoft.com/office/officeart/2008/layout/VerticalCurvedList"/>
    <dgm:cxn modelId="{6F7BCBFF-EB19-4206-AA0F-CB2521ADCFC1}" type="presParOf" srcId="{AB51A033-685D-455B-B9BB-E94B942390D3}" destId="{6E8866C1-F9C1-488D-9E0F-193BBA25DF88}" srcOrd="11" destOrd="0" presId="urn:microsoft.com/office/officeart/2008/layout/VerticalCurvedList"/>
    <dgm:cxn modelId="{FD953B45-F4D7-4E43-B705-BC5577932533}" type="presParOf" srcId="{AB51A033-685D-455B-B9BB-E94B942390D3}" destId="{056B8BE3-4ED6-4D9B-B63F-282D07BB9E9F}" srcOrd="12" destOrd="0" presId="urn:microsoft.com/office/officeart/2008/layout/VerticalCurvedList"/>
    <dgm:cxn modelId="{471D2ADB-274F-4D5C-9B89-C9B4B73625F1}" type="presParOf" srcId="{056B8BE3-4ED6-4D9B-B63F-282D07BB9E9F}" destId="{E83415FD-39A3-4B8B-8940-6E035B54FAD4}" srcOrd="0" destOrd="0" presId="urn:microsoft.com/office/officeart/2008/layout/VerticalCurvedList"/>
    <dgm:cxn modelId="{63137186-4A51-4F8B-8CB4-91C9C24A6B08}" type="presParOf" srcId="{AB51A033-685D-455B-B9BB-E94B942390D3}" destId="{2673737F-4BF9-4F3E-A2FE-2FF43944FBBA}" srcOrd="13" destOrd="0" presId="urn:microsoft.com/office/officeart/2008/layout/VerticalCurvedList"/>
    <dgm:cxn modelId="{C44EC522-24A6-4B61-B6C8-E6465F8411AF}" type="presParOf" srcId="{AB51A033-685D-455B-B9BB-E94B942390D3}" destId="{593D07EF-1F5C-4801-9E54-1C1F6AD0B12D}" srcOrd="14" destOrd="0" presId="urn:microsoft.com/office/officeart/2008/layout/VerticalCurvedList"/>
    <dgm:cxn modelId="{EB2C757B-D99A-4D99-BB13-33ECF11CC8BC}" type="presParOf" srcId="{593D07EF-1F5C-4801-9E54-1C1F6AD0B12D}" destId="{F87CE3BB-4C4E-43EE-8832-CA433DE0036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4C6F2E-1452-44EB-929A-20C4774E5647}" type="doc">
      <dgm:prSet loTypeId="urn:microsoft.com/office/officeart/2005/8/layout/chevron1" loCatId="process" qsTypeId="urn:microsoft.com/office/officeart/2005/8/quickstyle/simple1" qsCatId="simple" csTypeId="urn:microsoft.com/office/officeart/2005/8/colors/colorful2" csCatId="colorful" phldr="1"/>
      <dgm:spPr/>
      <dgm:t>
        <a:bodyPr/>
        <a:lstStyle/>
        <a:p>
          <a:endParaRPr lang="en-US"/>
        </a:p>
      </dgm:t>
    </dgm:pt>
    <dgm:pt modelId="{6A4B0081-F117-4339-88AC-DFF801D5956C}">
      <dgm:prSet phldrT="[Text]" custT="1"/>
      <dgm:spPr/>
      <dgm:t>
        <a:bodyPr/>
        <a:lstStyle/>
        <a:p>
          <a:r>
            <a:rPr lang="en-US" sz="1600" b="1" dirty="0">
              <a:solidFill>
                <a:schemeClr val="tx1"/>
              </a:solidFill>
            </a:rPr>
            <a:t>Reviews for completion, eligibility and qualifications </a:t>
          </a:r>
        </a:p>
      </dgm:t>
    </dgm:pt>
    <dgm:pt modelId="{EF30FF58-C72C-47E7-952E-F19BEE872159}" type="parTrans" cxnId="{248DA5CE-5438-4144-BBDF-FB09B349FE68}">
      <dgm:prSet/>
      <dgm:spPr/>
      <dgm:t>
        <a:bodyPr/>
        <a:lstStyle/>
        <a:p>
          <a:endParaRPr lang="en-US"/>
        </a:p>
      </dgm:t>
    </dgm:pt>
    <dgm:pt modelId="{0ED65A75-888A-424E-9565-D79903BB742A}" type="sibTrans" cxnId="{248DA5CE-5438-4144-BBDF-FB09B349FE68}">
      <dgm:prSet/>
      <dgm:spPr/>
      <dgm:t>
        <a:bodyPr/>
        <a:lstStyle/>
        <a:p>
          <a:endParaRPr lang="en-US"/>
        </a:p>
      </dgm:t>
    </dgm:pt>
    <dgm:pt modelId="{1082FACD-2C85-45C1-BADA-6BC99232BDC2}">
      <dgm:prSet phldrT="[Text]" custT="1"/>
      <dgm:spPr/>
      <dgm:t>
        <a:bodyPr/>
        <a:lstStyle/>
        <a:p>
          <a:r>
            <a:rPr lang="en-US" sz="1400" b="1" dirty="0">
              <a:solidFill>
                <a:schemeClr val="tx1"/>
              </a:solidFill>
            </a:rPr>
            <a:t>Completes summary of Eligible Applications for the OAC Scorer to review </a:t>
          </a:r>
        </a:p>
      </dgm:t>
    </dgm:pt>
    <dgm:pt modelId="{9E828556-E743-420A-A76B-DE5BB6C64F7E}" type="parTrans" cxnId="{94BD43EE-4EBC-415A-9F46-3E4AE4EFBB22}">
      <dgm:prSet/>
      <dgm:spPr/>
      <dgm:t>
        <a:bodyPr/>
        <a:lstStyle/>
        <a:p>
          <a:endParaRPr lang="en-US"/>
        </a:p>
      </dgm:t>
    </dgm:pt>
    <dgm:pt modelId="{C1AE7656-0EE1-48DA-87B7-06E469D98FAE}" type="sibTrans" cxnId="{94BD43EE-4EBC-415A-9F46-3E4AE4EFBB22}">
      <dgm:prSet/>
      <dgm:spPr/>
      <dgm:t>
        <a:bodyPr/>
        <a:lstStyle/>
        <a:p>
          <a:endParaRPr lang="en-US"/>
        </a:p>
      </dgm:t>
    </dgm:pt>
    <dgm:pt modelId="{03ADB92E-265A-4F7C-BC83-C59C53357FB6}">
      <dgm:prSet custT="1"/>
      <dgm:spPr/>
      <dgm:t>
        <a:bodyPr/>
        <a:lstStyle/>
        <a:p>
          <a:r>
            <a:rPr lang="en-US" sz="1400" b="1" dirty="0">
              <a:solidFill>
                <a:schemeClr val="tx1"/>
              </a:solidFill>
            </a:rPr>
            <a:t>Reviews application, attached documents and provided links</a:t>
          </a:r>
        </a:p>
      </dgm:t>
    </dgm:pt>
    <dgm:pt modelId="{1AC282CD-22ED-43DA-9E62-D05371D9A164}" type="parTrans" cxnId="{6C03193E-C2FE-44A1-B4FF-8B8DED7A6DDD}">
      <dgm:prSet/>
      <dgm:spPr/>
      <dgm:t>
        <a:bodyPr/>
        <a:lstStyle/>
        <a:p>
          <a:endParaRPr lang="en-US"/>
        </a:p>
      </dgm:t>
    </dgm:pt>
    <dgm:pt modelId="{097CF81E-3BC8-400B-921C-E21AE41958DE}" type="sibTrans" cxnId="{6C03193E-C2FE-44A1-B4FF-8B8DED7A6DDD}">
      <dgm:prSet/>
      <dgm:spPr/>
      <dgm:t>
        <a:bodyPr/>
        <a:lstStyle/>
        <a:p>
          <a:endParaRPr lang="en-US"/>
        </a:p>
      </dgm:t>
    </dgm:pt>
    <dgm:pt modelId="{83B4EE09-F743-4EF5-9BA3-A52D268804B4}" type="pres">
      <dgm:prSet presAssocID="{284C6F2E-1452-44EB-929A-20C4774E5647}" presName="Name0" presStyleCnt="0">
        <dgm:presLayoutVars>
          <dgm:dir/>
          <dgm:animLvl val="lvl"/>
          <dgm:resizeHandles val="exact"/>
        </dgm:presLayoutVars>
      </dgm:prSet>
      <dgm:spPr/>
    </dgm:pt>
    <dgm:pt modelId="{6738ABD2-C06C-477B-87A6-9C5A84BFC9A0}" type="pres">
      <dgm:prSet presAssocID="{6A4B0081-F117-4339-88AC-DFF801D5956C}" presName="parTxOnly" presStyleLbl="node1" presStyleIdx="0" presStyleCnt="3" custLinFactY="-652" custLinFactNeighborX="30208" custLinFactNeighborY="-100000">
        <dgm:presLayoutVars>
          <dgm:chMax val="0"/>
          <dgm:chPref val="0"/>
          <dgm:bulletEnabled val="1"/>
        </dgm:presLayoutVars>
      </dgm:prSet>
      <dgm:spPr/>
    </dgm:pt>
    <dgm:pt modelId="{1D28F5B7-72E4-432D-986F-207C724335B8}" type="pres">
      <dgm:prSet presAssocID="{0ED65A75-888A-424E-9565-D79903BB742A}" presName="parTxOnlySpace" presStyleCnt="0"/>
      <dgm:spPr/>
    </dgm:pt>
    <dgm:pt modelId="{5E98F383-B975-4CD7-9261-1A243C97CF60}" type="pres">
      <dgm:prSet presAssocID="{03ADB92E-265A-4F7C-BC83-C59C53357FB6}" presName="parTxOnly" presStyleLbl="node1" presStyleIdx="1" presStyleCnt="3" custLinFactY="-652" custLinFactNeighborX="24141" custLinFactNeighborY="-100000">
        <dgm:presLayoutVars>
          <dgm:chMax val="0"/>
          <dgm:chPref val="0"/>
          <dgm:bulletEnabled val="1"/>
        </dgm:presLayoutVars>
      </dgm:prSet>
      <dgm:spPr/>
    </dgm:pt>
    <dgm:pt modelId="{945A38E0-EFA7-4F8D-9DEB-635559FEA4B3}" type="pres">
      <dgm:prSet presAssocID="{097CF81E-3BC8-400B-921C-E21AE41958DE}" presName="parTxOnlySpace" presStyleCnt="0"/>
      <dgm:spPr/>
    </dgm:pt>
    <dgm:pt modelId="{F05E9AE6-7580-44E7-BD6B-2A436FC8B745}" type="pres">
      <dgm:prSet presAssocID="{1082FACD-2C85-45C1-BADA-6BC99232BDC2}" presName="parTxOnly" presStyleLbl="node1" presStyleIdx="2" presStyleCnt="3" custLinFactY="-652" custLinFactNeighborX="8013" custLinFactNeighborY="-100000">
        <dgm:presLayoutVars>
          <dgm:chMax val="0"/>
          <dgm:chPref val="0"/>
          <dgm:bulletEnabled val="1"/>
        </dgm:presLayoutVars>
      </dgm:prSet>
      <dgm:spPr/>
    </dgm:pt>
  </dgm:ptLst>
  <dgm:cxnLst>
    <dgm:cxn modelId="{6C03193E-C2FE-44A1-B4FF-8B8DED7A6DDD}" srcId="{284C6F2E-1452-44EB-929A-20C4774E5647}" destId="{03ADB92E-265A-4F7C-BC83-C59C53357FB6}" srcOrd="1" destOrd="0" parTransId="{1AC282CD-22ED-43DA-9E62-D05371D9A164}" sibTransId="{097CF81E-3BC8-400B-921C-E21AE41958DE}"/>
    <dgm:cxn modelId="{1202348E-3313-4AAB-93E9-FEC97B9931E5}" type="presOf" srcId="{284C6F2E-1452-44EB-929A-20C4774E5647}" destId="{83B4EE09-F743-4EF5-9BA3-A52D268804B4}" srcOrd="0" destOrd="0" presId="urn:microsoft.com/office/officeart/2005/8/layout/chevron1"/>
    <dgm:cxn modelId="{F4AB0192-A648-4E6E-AEDF-C257DCEEC9D7}" type="presOf" srcId="{1082FACD-2C85-45C1-BADA-6BC99232BDC2}" destId="{F05E9AE6-7580-44E7-BD6B-2A436FC8B745}" srcOrd="0" destOrd="0" presId="urn:microsoft.com/office/officeart/2005/8/layout/chevron1"/>
    <dgm:cxn modelId="{AAAF819A-BB90-4E73-9A5F-5AA6952AB998}" type="presOf" srcId="{03ADB92E-265A-4F7C-BC83-C59C53357FB6}" destId="{5E98F383-B975-4CD7-9261-1A243C97CF60}" srcOrd="0" destOrd="0" presId="urn:microsoft.com/office/officeart/2005/8/layout/chevron1"/>
    <dgm:cxn modelId="{C9783DBD-BDD1-4F03-8B1A-1C547D7D24D2}" type="presOf" srcId="{6A4B0081-F117-4339-88AC-DFF801D5956C}" destId="{6738ABD2-C06C-477B-87A6-9C5A84BFC9A0}" srcOrd="0" destOrd="0" presId="urn:microsoft.com/office/officeart/2005/8/layout/chevron1"/>
    <dgm:cxn modelId="{248DA5CE-5438-4144-BBDF-FB09B349FE68}" srcId="{284C6F2E-1452-44EB-929A-20C4774E5647}" destId="{6A4B0081-F117-4339-88AC-DFF801D5956C}" srcOrd="0" destOrd="0" parTransId="{EF30FF58-C72C-47E7-952E-F19BEE872159}" sibTransId="{0ED65A75-888A-424E-9565-D79903BB742A}"/>
    <dgm:cxn modelId="{94BD43EE-4EBC-415A-9F46-3E4AE4EFBB22}" srcId="{284C6F2E-1452-44EB-929A-20C4774E5647}" destId="{1082FACD-2C85-45C1-BADA-6BC99232BDC2}" srcOrd="2" destOrd="0" parTransId="{9E828556-E743-420A-A76B-DE5BB6C64F7E}" sibTransId="{C1AE7656-0EE1-48DA-87B7-06E469D98FAE}"/>
    <dgm:cxn modelId="{D151AA72-1EA2-4E7B-A4D1-1ADB3A0631FD}" type="presParOf" srcId="{83B4EE09-F743-4EF5-9BA3-A52D268804B4}" destId="{6738ABD2-C06C-477B-87A6-9C5A84BFC9A0}" srcOrd="0" destOrd="0" presId="urn:microsoft.com/office/officeart/2005/8/layout/chevron1"/>
    <dgm:cxn modelId="{0E2564FC-125B-4C97-A870-132E877D63AF}" type="presParOf" srcId="{83B4EE09-F743-4EF5-9BA3-A52D268804B4}" destId="{1D28F5B7-72E4-432D-986F-207C724335B8}" srcOrd="1" destOrd="0" presId="urn:microsoft.com/office/officeart/2005/8/layout/chevron1"/>
    <dgm:cxn modelId="{FA6D9D5F-C761-429C-B202-B4A0FA2874B5}" type="presParOf" srcId="{83B4EE09-F743-4EF5-9BA3-A52D268804B4}" destId="{5E98F383-B975-4CD7-9261-1A243C97CF60}" srcOrd="2" destOrd="0" presId="urn:microsoft.com/office/officeart/2005/8/layout/chevron1"/>
    <dgm:cxn modelId="{D4C291BD-FF07-4934-8C5C-753C68C9971E}" type="presParOf" srcId="{83B4EE09-F743-4EF5-9BA3-A52D268804B4}" destId="{945A38E0-EFA7-4F8D-9DEB-635559FEA4B3}" srcOrd="3" destOrd="0" presId="urn:microsoft.com/office/officeart/2005/8/layout/chevron1"/>
    <dgm:cxn modelId="{81D08836-0AB4-47BB-BB10-525BA1627754}" type="presParOf" srcId="{83B4EE09-F743-4EF5-9BA3-A52D268804B4}" destId="{F05E9AE6-7580-44E7-BD6B-2A436FC8B745}"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2B2E07-29F3-4C2E-B98B-91E9F2E8B7E4}" type="doc">
      <dgm:prSet loTypeId="urn:microsoft.com/office/officeart/2005/8/layout/chevron1" loCatId="process" qsTypeId="urn:microsoft.com/office/officeart/2005/8/quickstyle/simple1" qsCatId="simple" csTypeId="urn:microsoft.com/office/officeart/2005/8/colors/colorful4" csCatId="colorful" phldr="1"/>
      <dgm:spPr/>
    </dgm:pt>
    <dgm:pt modelId="{21336EC2-5B2C-457C-90B7-5C1881D3ABBC}">
      <dgm:prSet phldrT="[Text]"/>
      <dgm:spPr/>
      <dgm:t>
        <a:bodyPr/>
        <a:lstStyle/>
        <a:p>
          <a:r>
            <a:rPr lang="en-US" dirty="0"/>
            <a:t>Review Grants Analyst’s summary</a:t>
          </a:r>
        </a:p>
      </dgm:t>
    </dgm:pt>
    <dgm:pt modelId="{BC387E91-B33B-42A3-A143-D6B0D8D93E82}" type="parTrans" cxnId="{F29B4003-7FBE-4443-9CCB-566B911FA960}">
      <dgm:prSet/>
      <dgm:spPr/>
      <dgm:t>
        <a:bodyPr/>
        <a:lstStyle/>
        <a:p>
          <a:endParaRPr lang="en-US"/>
        </a:p>
      </dgm:t>
    </dgm:pt>
    <dgm:pt modelId="{92233EC7-0CC8-424A-998C-9702C2C50ABA}" type="sibTrans" cxnId="{F29B4003-7FBE-4443-9CCB-566B911FA960}">
      <dgm:prSet/>
      <dgm:spPr/>
      <dgm:t>
        <a:bodyPr/>
        <a:lstStyle/>
        <a:p>
          <a:endParaRPr lang="en-US"/>
        </a:p>
      </dgm:t>
    </dgm:pt>
    <dgm:pt modelId="{CC771722-6B93-44A2-851F-0C3A57E68C11}">
      <dgm:prSet phldrT="[Text]"/>
      <dgm:spPr/>
      <dgm:t>
        <a:bodyPr/>
        <a:lstStyle/>
        <a:p>
          <a:r>
            <a:rPr lang="en-US" dirty="0"/>
            <a:t>Read application</a:t>
          </a:r>
        </a:p>
      </dgm:t>
    </dgm:pt>
    <dgm:pt modelId="{240687E7-15D3-446D-8DBF-C5546F5D94AB}" type="parTrans" cxnId="{C6D4CC1E-9F17-46F1-8812-4A41C2D825C9}">
      <dgm:prSet/>
      <dgm:spPr/>
      <dgm:t>
        <a:bodyPr/>
        <a:lstStyle/>
        <a:p>
          <a:endParaRPr lang="en-US"/>
        </a:p>
      </dgm:t>
    </dgm:pt>
    <dgm:pt modelId="{839DCC09-0DCD-41A7-B873-E8AB11315ADB}" type="sibTrans" cxnId="{C6D4CC1E-9F17-46F1-8812-4A41C2D825C9}">
      <dgm:prSet/>
      <dgm:spPr/>
      <dgm:t>
        <a:bodyPr/>
        <a:lstStyle/>
        <a:p>
          <a:endParaRPr lang="en-US"/>
        </a:p>
      </dgm:t>
    </dgm:pt>
    <dgm:pt modelId="{420A553B-990B-4F14-94DF-8890C9183AF1}">
      <dgm:prSet phldrT="[Text]"/>
      <dgm:spPr/>
      <dgm:t>
        <a:bodyPr/>
        <a:lstStyle/>
        <a:p>
          <a:r>
            <a:rPr lang="en-US" dirty="0"/>
            <a:t>Score application based on rubric</a:t>
          </a:r>
        </a:p>
      </dgm:t>
    </dgm:pt>
    <dgm:pt modelId="{4BB4DA9E-BC85-43FA-B4A9-D78B278E5E6E}" type="parTrans" cxnId="{991B86D8-17E7-4164-AE71-D9C5742A9510}">
      <dgm:prSet/>
      <dgm:spPr/>
      <dgm:t>
        <a:bodyPr/>
        <a:lstStyle/>
        <a:p>
          <a:endParaRPr lang="en-US"/>
        </a:p>
      </dgm:t>
    </dgm:pt>
    <dgm:pt modelId="{4D05C016-C786-4E75-BCF8-6307B965F34F}" type="sibTrans" cxnId="{991B86D8-17E7-4164-AE71-D9C5742A9510}">
      <dgm:prSet/>
      <dgm:spPr/>
      <dgm:t>
        <a:bodyPr/>
        <a:lstStyle/>
        <a:p>
          <a:endParaRPr lang="en-US"/>
        </a:p>
      </dgm:t>
    </dgm:pt>
    <dgm:pt modelId="{41E78AF7-27B2-48D4-AD4E-06DC8953C89F}">
      <dgm:prSet/>
      <dgm:spPr/>
      <dgm:t>
        <a:bodyPr/>
        <a:lstStyle/>
        <a:p>
          <a:r>
            <a:rPr lang="en-US" dirty="0"/>
            <a:t>Review budget &amp; budget justification</a:t>
          </a:r>
        </a:p>
      </dgm:t>
    </dgm:pt>
    <dgm:pt modelId="{036761E3-6E09-40D4-9B53-6643AB5DA4DD}" type="parTrans" cxnId="{55D4DADA-D6EB-4546-9556-53A80F7361BC}">
      <dgm:prSet/>
      <dgm:spPr/>
      <dgm:t>
        <a:bodyPr/>
        <a:lstStyle/>
        <a:p>
          <a:endParaRPr lang="en-US"/>
        </a:p>
      </dgm:t>
    </dgm:pt>
    <dgm:pt modelId="{28EC0E05-1B1F-48A2-A3D3-7FF4E5C517BB}" type="sibTrans" cxnId="{55D4DADA-D6EB-4546-9556-53A80F7361BC}">
      <dgm:prSet/>
      <dgm:spPr/>
      <dgm:t>
        <a:bodyPr/>
        <a:lstStyle/>
        <a:p>
          <a:endParaRPr lang="en-US"/>
        </a:p>
      </dgm:t>
    </dgm:pt>
    <dgm:pt modelId="{B0310488-77EC-4191-9FB8-7A4451B92D0E}" type="pres">
      <dgm:prSet presAssocID="{CD2B2E07-29F3-4C2E-B98B-91E9F2E8B7E4}" presName="Name0" presStyleCnt="0">
        <dgm:presLayoutVars>
          <dgm:dir/>
          <dgm:animLvl val="lvl"/>
          <dgm:resizeHandles val="exact"/>
        </dgm:presLayoutVars>
      </dgm:prSet>
      <dgm:spPr/>
    </dgm:pt>
    <dgm:pt modelId="{E412228F-C7DE-4FC0-A8FF-6FD1777F80A6}" type="pres">
      <dgm:prSet presAssocID="{21336EC2-5B2C-457C-90B7-5C1881D3ABBC}" presName="parTxOnly" presStyleLbl="node1" presStyleIdx="0" presStyleCnt="4" custLinFactY="-652" custLinFactNeighborX="-11610" custLinFactNeighborY="-100000">
        <dgm:presLayoutVars>
          <dgm:chMax val="0"/>
          <dgm:chPref val="0"/>
          <dgm:bulletEnabled val="1"/>
        </dgm:presLayoutVars>
      </dgm:prSet>
      <dgm:spPr/>
    </dgm:pt>
    <dgm:pt modelId="{4BDB68EF-1F08-4B46-A8AD-DB0C7B160ED1}" type="pres">
      <dgm:prSet presAssocID="{92233EC7-0CC8-424A-998C-9702C2C50ABA}" presName="parTxOnlySpace" presStyleCnt="0"/>
      <dgm:spPr/>
    </dgm:pt>
    <dgm:pt modelId="{6EF7A34C-1AEF-4593-B813-B46989BDBF2D}" type="pres">
      <dgm:prSet presAssocID="{41E78AF7-27B2-48D4-AD4E-06DC8953C89F}" presName="parTxOnly" presStyleLbl="node1" presStyleIdx="1" presStyleCnt="4" custLinFactY="-652" custLinFactNeighborX="-7785" custLinFactNeighborY="-100000">
        <dgm:presLayoutVars>
          <dgm:chMax val="0"/>
          <dgm:chPref val="0"/>
          <dgm:bulletEnabled val="1"/>
        </dgm:presLayoutVars>
      </dgm:prSet>
      <dgm:spPr/>
    </dgm:pt>
    <dgm:pt modelId="{B6BCD504-E464-47D3-B3F6-26ABE38CBAC2}" type="pres">
      <dgm:prSet presAssocID="{28EC0E05-1B1F-48A2-A3D3-7FF4E5C517BB}" presName="parTxOnlySpace" presStyleCnt="0"/>
      <dgm:spPr/>
    </dgm:pt>
    <dgm:pt modelId="{88BE4002-B1E0-465D-B48C-5D8FF3BF0BF3}" type="pres">
      <dgm:prSet presAssocID="{CC771722-6B93-44A2-851F-0C3A57E68C11}" presName="parTxOnly" presStyleLbl="node1" presStyleIdx="2" presStyleCnt="4" custLinFactY="-652" custLinFactNeighborX="-13852" custLinFactNeighborY="-100000">
        <dgm:presLayoutVars>
          <dgm:chMax val="0"/>
          <dgm:chPref val="0"/>
          <dgm:bulletEnabled val="1"/>
        </dgm:presLayoutVars>
      </dgm:prSet>
      <dgm:spPr/>
    </dgm:pt>
    <dgm:pt modelId="{8E29D536-7A82-46F3-9939-F7724D5C20CA}" type="pres">
      <dgm:prSet presAssocID="{839DCC09-0DCD-41A7-B873-E8AB11315ADB}" presName="parTxOnlySpace" presStyleCnt="0"/>
      <dgm:spPr/>
    </dgm:pt>
    <dgm:pt modelId="{CBA5EC59-9DF4-4123-BFFB-0F0C76FB983E}" type="pres">
      <dgm:prSet presAssocID="{420A553B-990B-4F14-94DF-8890C9183AF1}" presName="parTxOnly" presStyleLbl="node1" presStyleIdx="3" presStyleCnt="4" custLinFactY="-652" custLinFactNeighborX="1269" custLinFactNeighborY="-100000">
        <dgm:presLayoutVars>
          <dgm:chMax val="0"/>
          <dgm:chPref val="0"/>
          <dgm:bulletEnabled val="1"/>
        </dgm:presLayoutVars>
      </dgm:prSet>
      <dgm:spPr/>
    </dgm:pt>
  </dgm:ptLst>
  <dgm:cxnLst>
    <dgm:cxn modelId="{F29B4003-7FBE-4443-9CCB-566B911FA960}" srcId="{CD2B2E07-29F3-4C2E-B98B-91E9F2E8B7E4}" destId="{21336EC2-5B2C-457C-90B7-5C1881D3ABBC}" srcOrd="0" destOrd="0" parTransId="{BC387E91-B33B-42A3-A143-D6B0D8D93E82}" sibTransId="{92233EC7-0CC8-424A-998C-9702C2C50ABA}"/>
    <dgm:cxn modelId="{E25FFB14-29EA-4B31-B2F5-BCFCE7C5AB90}" type="presOf" srcId="{21336EC2-5B2C-457C-90B7-5C1881D3ABBC}" destId="{E412228F-C7DE-4FC0-A8FF-6FD1777F80A6}" srcOrd="0" destOrd="0" presId="urn:microsoft.com/office/officeart/2005/8/layout/chevron1"/>
    <dgm:cxn modelId="{C6D4CC1E-9F17-46F1-8812-4A41C2D825C9}" srcId="{CD2B2E07-29F3-4C2E-B98B-91E9F2E8B7E4}" destId="{CC771722-6B93-44A2-851F-0C3A57E68C11}" srcOrd="2" destOrd="0" parTransId="{240687E7-15D3-446D-8DBF-C5546F5D94AB}" sibTransId="{839DCC09-0DCD-41A7-B873-E8AB11315ADB}"/>
    <dgm:cxn modelId="{F7593574-D528-47A0-9851-ED5C3CE11CE3}" type="presOf" srcId="{41E78AF7-27B2-48D4-AD4E-06DC8953C89F}" destId="{6EF7A34C-1AEF-4593-B813-B46989BDBF2D}" srcOrd="0" destOrd="0" presId="urn:microsoft.com/office/officeart/2005/8/layout/chevron1"/>
    <dgm:cxn modelId="{F222C399-7CB5-4BD2-B8F0-5C1E927BF6C8}" type="presOf" srcId="{420A553B-990B-4F14-94DF-8890C9183AF1}" destId="{CBA5EC59-9DF4-4123-BFFB-0F0C76FB983E}" srcOrd="0" destOrd="0" presId="urn:microsoft.com/office/officeart/2005/8/layout/chevron1"/>
    <dgm:cxn modelId="{991B86D8-17E7-4164-AE71-D9C5742A9510}" srcId="{CD2B2E07-29F3-4C2E-B98B-91E9F2E8B7E4}" destId="{420A553B-990B-4F14-94DF-8890C9183AF1}" srcOrd="3" destOrd="0" parTransId="{4BB4DA9E-BC85-43FA-B4A9-D78B278E5E6E}" sibTransId="{4D05C016-C786-4E75-BCF8-6307B965F34F}"/>
    <dgm:cxn modelId="{3D6D5CD9-ABD0-4224-8F10-2F7EB0B89252}" type="presOf" srcId="{CD2B2E07-29F3-4C2E-B98B-91E9F2E8B7E4}" destId="{B0310488-77EC-4191-9FB8-7A4451B92D0E}" srcOrd="0" destOrd="0" presId="urn:microsoft.com/office/officeart/2005/8/layout/chevron1"/>
    <dgm:cxn modelId="{55D4DADA-D6EB-4546-9556-53A80F7361BC}" srcId="{CD2B2E07-29F3-4C2E-B98B-91E9F2E8B7E4}" destId="{41E78AF7-27B2-48D4-AD4E-06DC8953C89F}" srcOrd="1" destOrd="0" parTransId="{036761E3-6E09-40D4-9B53-6643AB5DA4DD}" sibTransId="{28EC0E05-1B1F-48A2-A3D3-7FF4E5C517BB}"/>
    <dgm:cxn modelId="{475D4FFA-5FD9-48EE-B038-2FF127CC7D5D}" type="presOf" srcId="{CC771722-6B93-44A2-851F-0C3A57E68C11}" destId="{88BE4002-B1E0-465D-B48C-5D8FF3BF0BF3}" srcOrd="0" destOrd="0" presId="urn:microsoft.com/office/officeart/2005/8/layout/chevron1"/>
    <dgm:cxn modelId="{2494F786-1D2C-4250-9A5C-6D9ED63E63C0}" type="presParOf" srcId="{B0310488-77EC-4191-9FB8-7A4451B92D0E}" destId="{E412228F-C7DE-4FC0-A8FF-6FD1777F80A6}" srcOrd="0" destOrd="0" presId="urn:microsoft.com/office/officeart/2005/8/layout/chevron1"/>
    <dgm:cxn modelId="{599B70C7-8C58-4350-B12F-BE369C3ED81B}" type="presParOf" srcId="{B0310488-77EC-4191-9FB8-7A4451B92D0E}" destId="{4BDB68EF-1F08-4B46-A8AD-DB0C7B160ED1}" srcOrd="1" destOrd="0" presId="urn:microsoft.com/office/officeart/2005/8/layout/chevron1"/>
    <dgm:cxn modelId="{00446357-C0DD-4F61-B645-AB6EF00A6784}" type="presParOf" srcId="{B0310488-77EC-4191-9FB8-7A4451B92D0E}" destId="{6EF7A34C-1AEF-4593-B813-B46989BDBF2D}" srcOrd="2" destOrd="0" presId="urn:microsoft.com/office/officeart/2005/8/layout/chevron1"/>
    <dgm:cxn modelId="{65FD3A7B-F71F-4596-986E-2B19F586E398}" type="presParOf" srcId="{B0310488-77EC-4191-9FB8-7A4451B92D0E}" destId="{B6BCD504-E464-47D3-B3F6-26ABE38CBAC2}" srcOrd="3" destOrd="0" presId="urn:microsoft.com/office/officeart/2005/8/layout/chevron1"/>
    <dgm:cxn modelId="{5F97D05C-A4A5-4807-842C-E682068D8008}" type="presParOf" srcId="{B0310488-77EC-4191-9FB8-7A4451B92D0E}" destId="{88BE4002-B1E0-465D-B48C-5D8FF3BF0BF3}" srcOrd="4" destOrd="0" presId="urn:microsoft.com/office/officeart/2005/8/layout/chevron1"/>
    <dgm:cxn modelId="{CFBBD1B3-4A8E-43CE-B0B2-1E6F1DA4DCBB}" type="presParOf" srcId="{B0310488-77EC-4191-9FB8-7A4451B92D0E}" destId="{8E29D536-7A82-46F3-9939-F7724D5C20CA}" srcOrd="5" destOrd="0" presId="urn:microsoft.com/office/officeart/2005/8/layout/chevron1"/>
    <dgm:cxn modelId="{9E654F59-2E1C-4DDA-81B0-9BD7BD1FD14E}" type="presParOf" srcId="{B0310488-77EC-4191-9FB8-7A4451B92D0E}" destId="{CBA5EC59-9DF4-4123-BFFB-0F0C76FB983E}" srcOrd="6"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2672B9-90CF-44AC-A869-6A858CDC34C1}">
      <dsp:nvSpPr>
        <dsp:cNvPr id="0" name=""/>
        <dsp:cNvSpPr/>
      </dsp:nvSpPr>
      <dsp:spPr>
        <a:xfrm>
          <a:off x="-4715272" y="-722975"/>
          <a:ext cx="5617900" cy="5617900"/>
        </a:xfrm>
        <a:prstGeom prst="blockArc">
          <a:avLst>
            <a:gd name="adj1" fmla="val 18900000"/>
            <a:gd name="adj2" fmla="val 2700000"/>
            <a:gd name="adj3" fmla="val 384"/>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E0C11F-A150-4EA3-98FE-0B371221D54C}">
      <dsp:nvSpPr>
        <dsp:cNvPr id="0" name=""/>
        <dsp:cNvSpPr/>
      </dsp:nvSpPr>
      <dsp:spPr>
        <a:xfrm>
          <a:off x="292662" y="189656"/>
          <a:ext cx="8490842" cy="37914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Qualification and Eligibility </a:t>
          </a:r>
          <a:r>
            <a:rPr lang="en-US" sz="1100" b="0" kern="1200" dirty="0"/>
            <a:t>review by Executive Director, Audit Director, Program Director, Grants Analysts </a:t>
          </a:r>
        </a:p>
      </dsp:txBody>
      <dsp:txXfrm>
        <a:off x="292662" y="189656"/>
        <a:ext cx="8490842" cy="379146"/>
      </dsp:txXfrm>
    </dsp:sp>
    <dsp:sp modelId="{36350C28-D5FD-4CEB-8329-EC50B05E5652}">
      <dsp:nvSpPr>
        <dsp:cNvPr id="0" name=""/>
        <dsp:cNvSpPr/>
      </dsp:nvSpPr>
      <dsp:spPr>
        <a:xfrm>
          <a:off x="55695" y="142263"/>
          <a:ext cx="473933" cy="473933"/>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9190100-9E55-4FB3-ABB8-C8545FF4EDFE}">
      <dsp:nvSpPr>
        <dsp:cNvPr id="0" name=""/>
        <dsp:cNvSpPr/>
      </dsp:nvSpPr>
      <dsp:spPr>
        <a:xfrm>
          <a:off x="636013" y="758710"/>
          <a:ext cx="8147490" cy="379146"/>
        </a:xfrm>
        <a:prstGeom prst="rect">
          <a:avLst/>
        </a:prstGeom>
        <a:solidFill>
          <a:schemeClr val="accent3">
            <a:hueOff val="3314877"/>
            <a:satOff val="-4518"/>
            <a:lumOff val="-343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kern="1200" dirty="0"/>
            <a:t>If passes </a:t>
          </a:r>
          <a:r>
            <a:rPr lang="en-US" sz="1100" b="1" kern="1200" dirty="0"/>
            <a:t>qualifications and eligibility, </a:t>
          </a:r>
          <a:r>
            <a:rPr lang="en-US" sz="1100" kern="1200" dirty="0"/>
            <a:t>then moves to </a:t>
          </a:r>
          <a:r>
            <a:rPr lang="en-US" sz="1100" b="1" kern="1200" dirty="0"/>
            <a:t>Reading, Review and Summary </a:t>
          </a:r>
          <a:endParaRPr lang="en-US" sz="1100" kern="1200" dirty="0"/>
        </a:p>
      </dsp:txBody>
      <dsp:txXfrm>
        <a:off x="636013" y="758710"/>
        <a:ext cx="8147490" cy="379146"/>
      </dsp:txXfrm>
    </dsp:sp>
    <dsp:sp modelId="{C1478B80-F844-463F-BE89-8AE14D9A9EDA}">
      <dsp:nvSpPr>
        <dsp:cNvPr id="0" name=""/>
        <dsp:cNvSpPr/>
      </dsp:nvSpPr>
      <dsp:spPr>
        <a:xfrm>
          <a:off x="399047" y="711317"/>
          <a:ext cx="473933" cy="473933"/>
        </a:xfrm>
        <a:prstGeom prst="ellipse">
          <a:avLst/>
        </a:prstGeom>
        <a:solidFill>
          <a:schemeClr val="lt1">
            <a:hueOff val="0"/>
            <a:satOff val="0"/>
            <a:lumOff val="0"/>
            <a:alphaOff val="0"/>
          </a:schemeClr>
        </a:solidFill>
        <a:ln w="25400" cap="flat" cmpd="sng" algn="ctr">
          <a:solidFill>
            <a:schemeClr val="accent3">
              <a:hueOff val="3314877"/>
              <a:satOff val="-4518"/>
              <a:lumOff val="-3431"/>
              <a:alphaOff val="0"/>
            </a:schemeClr>
          </a:solidFill>
          <a:prstDash val="solid"/>
        </a:ln>
        <a:effectLst/>
      </dsp:spPr>
      <dsp:style>
        <a:lnRef idx="2">
          <a:scrgbClr r="0" g="0" b="0"/>
        </a:lnRef>
        <a:fillRef idx="1">
          <a:scrgbClr r="0" g="0" b="0"/>
        </a:fillRef>
        <a:effectRef idx="0">
          <a:scrgbClr r="0" g="0" b="0"/>
        </a:effectRef>
        <a:fontRef idx="minor"/>
      </dsp:style>
    </dsp:sp>
    <dsp:sp modelId="{0A20EB8D-2BC3-46E0-AA5E-5E62AB8445C6}">
      <dsp:nvSpPr>
        <dsp:cNvPr id="0" name=""/>
        <dsp:cNvSpPr/>
      </dsp:nvSpPr>
      <dsp:spPr>
        <a:xfrm>
          <a:off x="824168" y="1327347"/>
          <a:ext cx="7959335" cy="379146"/>
        </a:xfrm>
        <a:prstGeom prst="rect">
          <a:avLst/>
        </a:prstGeom>
        <a:solidFill>
          <a:schemeClr val="accent3">
            <a:hueOff val="6629754"/>
            <a:satOff val="-9036"/>
            <a:lumOff val="-68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Reading, Review and Summary of all eligible</a:t>
          </a:r>
          <a:r>
            <a:rPr lang="en-US" sz="1100" kern="1200" dirty="0"/>
            <a:t> </a:t>
          </a:r>
          <a:r>
            <a:rPr lang="en-US" sz="1100" b="1" kern="1200" dirty="0"/>
            <a:t>applications</a:t>
          </a:r>
          <a:r>
            <a:rPr lang="en-US" sz="1100" kern="1200" dirty="0"/>
            <a:t> by Grants Analyst/ designated OAC Office staff</a:t>
          </a:r>
        </a:p>
      </dsp:txBody>
      <dsp:txXfrm>
        <a:off x="824168" y="1327347"/>
        <a:ext cx="7959335" cy="379146"/>
      </dsp:txXfrm>
    </dsp:sp>
    <dsp:sp modelId="{D48C9BDC-9E91-4685-AFE7-5C662E2E3612}">
      <dsp:nvSpPr>
        <dsp:cNvPr id="0" name=""/>
        <dsp:cNvSpPr/>
      </dsp:nvSpPr>
      <dsp:spPr>
        <a:xfrm>
          <a:off x="587201" y="1279954"/>
          <a:ext cx="473933" cy="473933"/>
        </a:xfrm>
        <a:prstGeom prst="ellipse">
          <a:avLst/>
        </a:prstGeom>
        <a:solidFill>
          <a:schemeClr val="lt1">
            <a:hueOff val="0"/>
            <a:satOff val="0"/>
            <a:lumOff val="0"/>
            <a:alphaOff val="0"/>
          </a:schemeClr>
        </a:solidFill>
        <a:ln w="25400" cap="flat" cmpd="sng" algn="ctr">
          <a:solidFill>
            <a:schemeClr val="accent3">
              <a:hueOff val="6629754"/>
              <a:satOff val="-9036"/>
              <a:lumOff val="-6863"/>
              <a:alphaOff val="0"/>
            </a:schemeClr>
          </a:solidFill>
          <a:prstDash val="solid"/>
        </a:ln>
        <a:effectLst/>
      </dsp:spPr>
      <dsp:style>
        <a:lnRef idx="2">
          <a:scrgbClr r="0" g="0" b="0"/>
        </a:lnRef>
        <a:fillRef idx="1">
          <a:scrgbClr r="0" g="0" b="0"/>
        </a:fillRef>
        <a:effectRef idx="0">
          <a:scrgbClr r="0" g="0" b="0"/>
        </a:effectRef>
        <a:fontRef idx="minor"/>
      </dsp:style>
    </dsp:sp>
    <dsp:sp modelId="{FA33EFB4-E531-43FB-9C8B-A548DD58FDC9}">
      <dsp:nvSpPr>
        <dsp:cNvPr id="0" name=""/>
        <dsp:cNvSpPr/>
      </dsp:nvSpPr>
      <dsp:spPr>
        <a:xfrm>
          <a:off x="884244" y="1896401"/>
          <a:ext cx="7899259" cy="379146"/>
        </a:xfrm>
        <a:prstGeom prst="rect">
          <a:avLst/>
        </a:prstGeom>
        <a:solidFill>
          <a:schemeClr val="accent3">
            <a:hueOff val="9944630"/>
            <a:satOff val="-13554"/>
            <a:lumOff val="-1029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Send out list </a:t>
          </a:r>
          <a:r>
            <a:rPr lang="en-US" sz="1100" kern="1200" dirty="0"/>
            <a:t>of </a:t>
          </a:r>
          <a:r>
            <a:rPr lang="en-US" sz="1100" b="1" kern="1200" dirty="0"/>
            <a:t>eligible </a:t>
          </a:r>
          <a:r>
            <a:rPr lang="en-US" sz="1100" kern="1200" dirty="0"/>
            <a:t>applicants to OAC members; let us know if provide either paid or volunteer services (COI) </a:t>
          </a:r>
        </a:p>
      </dsp:txBody>
      <dsp:txXfrm>
        <a:off x="884244" y="1896401"/>
        <a:ext cx="7899259" cy="379146"/>
      </dsp:txXfrm>
    </dsp:sp>
    <dsp:sp modelId="{E3A34308-B5A5-450E-AE46-5A0E0CBEAA3A}">
      <dsp:nvSpPr>
        <dsp:cNvPr id="0" name=""/>
        <dsp:cNvSpPr/>
      </dsp:nvSpPr>
      <dsp:spPr>
        <a:xfrm>
          <a:off x="647278" y="1849008"/>
          <a:ext cx="473933" cy="473933"/>
        </a:xfrm>
        <a:prstGeom prst="ellipse">
          <a:avLst/>
        </a:prstGeom>
        <a:solidFill>
          <a:schemeClr val="lt1">
            <a:hueOff val="0"/>
            <a:satOff val="0"/>
            <a:lumOff val="0"/>
            <a:alphaOff val="0"/>
          </a:schemeClr>
        </a:solidFill>
        <a:ln w="25400" cap="flat" cmpd="sng" algn="ctr">
          <a:solidFill>
            <a:schemeClr val="accent3">
              <a:hueOff val="9944630"/>
              <a:satOff val="-13554"/>
              <a:lumOff val="-10294"/>
              <a:alphaOff val="0"/>
            </a:schemeClr>
          </a:solidFill>
          <a:prstDash val="solid"/>
        </a:ln>
        <a:effectLst/>
      </dsp:spPr>
      <dsp:style>
        <a:lnRef idx="2">
          <a:scrgbClr r="0" g="0" b="0"/>
        </a:lnRef>
        <a:fillRef idx="1">
          <a:scrgbClr r="0" g="0" b="0"/>
        </a:fillRef>
        <a:effectRef idx="0">
          <a:scrgbClr r="0" g="0" b="0"/>
        </a:effectRef>
        <a:fontRef idx="minor"/>
      </dsp:style>
    </dsp:sp>
    <dsp:sp modelId="{C6E7AA69-F901-4867-A1CA-0F96AD2164C4}">
      <dsp:nvSpPr>
        <dsp:cNvPr id="0" name=""/>
        <dsp:cNvSpPr/>
      </dsp:nvSpPr>
      <dsp:spPr>
        <a:xfrm>
          <a:off x="824168" y="2465455"/>
          <a:ext cx="7959335" cy="379146"/>
        </a:xfrm>
        <a:prstGeom prst="rect">
          <a:avLst/>
        </a:prstGeom>
        <a:solidFill>
          <a:schemeClr val="accent3">
            <a:hueOff val="13259507"/>
            <a:satOff val="-18073"/>
            <a:lumOff val="-137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Reading and Scoring </a:t>
          </a:r>
          <a:r>
            <a:rPr lang="en-US" sz="1100" kern="1200" dirty="0"/>
            <a:t>by 3 people 1) Grants Analyst or Program Director, 2) Deputy Director &amp; 3) OAC Member</a:t>
          </a:r>
        </a:p>
      </dsp:txBody>
      <dsp:txXfrm>
        <a:off x="824168" y="2465455"/>
        <a:ext cx="7959335" cy="379146"/>
      </dsp:txXfrm>
    </dsp:sp>
    <dsp:sp modelId="{F07156A7-5D2E-4C3D-B672-A4B46AF0EDC3}">
      <dsp:nvSpPr>
        <dsp:cNvPr id="0" name=""/>
        <dsp:cNvSpPr/>
      </dsp:nvSpPr>
      <dsp:spPr>
        <a:xfrm>
          <a:off x="587201" y="2418062"/>
          <a:ext cx="473933" cy="473933"/>
        </a:xfrm>
        <a:prstGeom prst="ellipse">
          <a:avLst/>
        </a:prstGeom>
        <a:solidFill>
          <a:schemeClr val="lt1">
            <a:hueOff val="0"/>
            <a:satOff val="0"/>
            <a:lumOff val="0"/>
            <a:alphaOff val="0"/>
          </a:schemeClr>
        </a:solidFill>
        <a:ln w="25400" cap="flat" cmpd="sng" algn="ctr">
          <a:solidFill>
            <a:schemeClr val="accent3">
              <a:hueOff val="13259507"/>
              <a:satOff val="-18073"/>
              <a:lumOff val="-13726"/>
              <a:alphaOff val="0"/>
            </a:schemeClr>
          </a:solidFill>
          <a:prstDash val="solid"/>
        </a:ln>
        <a:effectLst/>
      </dsp:spPr>
      <dsp:style>
        <a:lnRef idx="2">
          <a:scrgbClr r="0" g="0" b="0"/>
        </a:lnRef>
        <a:fillRef idx="1">
          <a:scrgbClr r="0" g="0" b="0"/>
        </a:fillRef>
        <a:effectRef idx="0">
          <a:scrgbClr r="0" g="0" b="0"/>
        </a:effectRef>
        <a:fontRef idx="minor"/>
      </dsp:style>
    </dsp:sp>
    <dsp:sp modelId="{6E8866C1-F9C1-488D-9E0F-193BBA25DF88}">
      <dsp:nvSpPr>
        <dsp:cNvPr id="0" name=""/>
        <dsp:cNvSpPr/>
      </dsp:nvSpPr>
      <dsp:spPr>
        <a:xfrm>
          <a:off x="636013" y="3034092"/>
          <a:ext cx="8147490" cy="379146"/>
        </a:xfrm>
        <a:prstGeom prst="rect">
          <a:avLst/>
        </a:prstGeom>
        <a:solidFill>
          <a:schemeClr val="accent3">
            <a:hueOff val="16574383"/>
            <a:satOff val="-22591"/>
            <a:lumOff val="-17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Review</a:t>
          </a:r>
          <a:r>
            <a:rPr lang="en-US" sz="1100" kern="1200" dirty="0"/>
            <a:t> by all OAC Members during a Council meeting by strategy and packages; stratified by score and funding amount</a:t>
          </a:r>
        </a:p>
      </dsp:txBody>
      <dsp:txXfrm>
        <a:off x="636013" y="3034092"/>
        <a:ext cx="8147490" cy="379146"/>
      </dsp:txXfrm>
    </dsp:sp>
    <dsp:sp modelId="{E83415FD-39A3-4B8B-8940-6E035B54FAD4}">
      <dsp:nvSpPr>
        <dsp:cNvPr id="0" name=""/>
        <dsp:cNvSpPr/>
      </dsp:nvSpPr>
      <dsp:spPr>
        <a:xfrm>
          <a:off x="399047" y="2986699"/>
          <a:ext cx="473933" cy="473933"/>
        </a:xfrm>
        <a:prstGeom prst="ellipse">
          <a:avLst/>
        </a:prstGeom>
        <a:solidFill>
          <a:schemeClr val="lt1">
            <a:hueOff val="0"/>
            <a:satOff val="0"/>
            <a:lumOff val="0"/>
            <a:alphaOff val="0"/>
          </a:schemeClr>
        </a:solidFill>
        <a:ln w="25400" cap="flat" cmpd="sng" algn="ctr">
          <a:solidFill>
            <a:schemeClr val="accent3">
              <a:hueOff val="16574383"/>
              <a:satOff val="-22591"/>
              <a:lumOff val="-17157"/>
              <a:alphaOff val="0"/>
            </a:schemeClr>
          </a:solidFill>
          <a:prstDash val="solid"/>
        </a:ln>
        <a:effectLst/>
      </dsp:spPr>
      <dsp:style>
        <a:lnRef idx="2">
          <a:scrgbClr r="0" g="0" b="0"/>
        </a:lnRef>
        <a:fillRef idx="1">
          <a:scrgbClr r="0" g="0" b="0"/>
        </a:fillRef>
        <a:effectRef idx="0">
          <a:scrgbClr r="0" g="0" b="0"/>
        </a:effectRef>
        <a:fontRef idx="minor"/>
      </dsp:style>
    </dsp:sp>
    <dsp:sp modelId="{2673737F-4BF9-4F3E-A2FE-2FF43944FBBA}">
      <dsp:nvSpPr>
        <dsp:cNvPr id="0" name=""/>
        <dsp:cNvSpPr/>
      </dsp:nvSpPr>
      <dsp:spPr>
        <a:xfrm>
          <a:off x="292662" y="3603146"/>
          <a:ext cx="8490842" cy="379146"/>
        </a:xfrm>
        <a:prstGeom prst="rect">
          <a:avLst/>
        </a:prstGeom>
        <a:solidFill>
          <a:schemeClr val="accent3">
            <a:hueOff val="19889260"/>
            <a:satOff val="-27109"/>
            <a:lumOff val="-2058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0948" tIns="27940" rIns="27940" bIns="27940" numCol="1" spcCol="1270" anchor="ctr" anchorCtr="0">
          <a:noAutofit/>
        </a:bodyPr>
        <a:lstStyle/>
        <a:p>
          <a:pPr marL="0" lvl="0" indent="0" algn="l" defTabSz="488950">
            <a:lnSpc>
              <a:spcPct val="90000"/>
            </a:lnSpc>
            <a:spcBef>
              <a:spcPct val="0"/>
            </a:spcBef>
            <a:spcAft>
              <a:spcPct val="35000"/>
            </a:spcAft>
            <a:buNone/>
          </a:pPr>
          <a:r>
            <a:rPr lang="en-US" sz="1100" b="1" kern="1200" dirty="0"/>
            <a:t>Vote </a:t>
          </a:r>
          <a:r>
            <a:rPr lang="en-US" sz="1100" kern="1200" dirty="0"/>
            <a:t>by the Opioid Abatement Council to award or not to award the applications</a:t>
          </a:r>
        </a:p>
      </dsp:txBody>
      <dsp:txXfrm>
        <a:off x="292662" y="3603146"/>
        <a:ext cx="8490842" cy="379146"/>
      </dsp:txXfrm>
    </dsp:sp>
    <dsp:sp modelId="{F87CE3BB-4C4E-43EE-8832-CA433DE00365}">
      <dsp:nvSpPr>
        <dsp:cNvPr id="0" name=""/>
        <dsp:cNvSpPr/>
      </dsp:nvSpPr>
      <dsp:spPr>
        <a:xfrm>
          <a:off x="55695" y="3555752"/>
          <a:ext cx="473933" cy="473933"/>
        </a:xfrm>
        <a:prstGeom prst="ellipse">
          <a:avLst/>
        </a:prstGeom>
        <a:solidFill>
          <a:schemeClr val="lt1">
            <a:hueOff val="0"/>
            <a:satOff val="0"/>
            <a:lumOff val="0"/>
            <a:alphaOff val="0"/>
          </a:schemeClr>
        </a:solidFill>
        <a:ln w="25400" cap="flat" cmpd="sng" algn="ctr">
          <a:solidFill>
            <a:schemeClr val="accent3">
              <a:hueOff val="19889260"/>
              <a:satOff val="-27109"/>
              <a:lumOff val="-20589"/>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38ABD2-C06C-477B-87A6-9C5A84BFC9A0}">
      <dsp:nvSpPr>
        <dsp:cNvPr id="0" name=""/>
        <dsp:cNvSpPr/>
      </dsp:nvSpPr>
      <dsp:spPr>
        <a:xfrm>
          <a:off x="97896" y="184742"/>
          <a:ext cx="3155007" cy="1262002"/>
        </a:xfrm>
        <a:prstGeom prst="chevr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Reviews for completion, eligibility and qualifications </a:t>
          </a:r>
        </a:p>
      </dsp:txBody>
      <dsp:txXfrm>
        <a:off x="728897" y="184742"/>
        <a:ext cx="1893005" cy="1262002"/>
      </dsp:txXfrm>
    </dsp:sp>
    <dsp:sp modelId="{5E98F383-B975-4CD7-9261-1A243C97CF60}">
      <dsp:nvSpPr>
        <dsp:cNvPr id="0" name=""/>
        <dsp:cNvSpPr/>
      </dsp:nvSpPr>
      <dsp:spPr>
        <a:xfrm>
          <a:off x="2918261" y="184742"/>
          <a:ext cx="3155007" cy="1262002"/>
        </a:xfrm>
        <a:prstGeom prst="chevron">
          <a:avLst/>
        </a:prstGeom>
        <a:solidFill>
          <a:schemeClr val="accent2">
            <a:hueOff val="-1096534"/>
            <a:satOff val="9621"/>
            <a:lumOff val="-333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rPr>
            <a:t>Reviews application, attached documents and provided links</a:t>
          </a:r>
        </a:p>
      </dsp:txBody>
      <dsp:txXfrm>
        <a:off x="3549262" y="184742"/>
        <a:ext cx="1893005" cy="1262002"/>
      </dsp:txXfrm>
    </dsp:sp>
    <dsp:sp modelId="{F05E9AE6-7580-44E7-BD6B-2A436FC8B745}">
      <dsp:nvSpPr>
        <dsp:cNvPr id="0" name=""/>
        <dsp:cNvSpPr/>
      </dsp:nvSpPr>
      <dsp:spPr>
        <a:xfrm>
          <a:off x="5684192" y="184742"/>
          <a:ext cx="3155007" cy="1262002"/>
        </a:xfrm>
        <a:prstGeom prst="chevron">
          <a:avLst/>
        </a:prstGeom>
        <a:solidFill>
          <a:schemeClr val="accent2">
            <a:hueOff val="-2193069"/>
            <a:satOff val="19242"/>
            <a:lumOff val="-66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rPr>
            <a:t>Completes summary of Eligible Applications for the OAC Scorer to review </a:t>
          </a:r>
        </a:p>
      </dsp:txBody>
      <dsp:txXfrm>
        <a:off x="6315193" y="184742"/>
        <a:ext cx="1893005" cy="12620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12228F-C7DE-4FC0-A8FF-6FD1777F80A6}">
      <dsp:nvSpPr>
        <dsp:cNvPr id="0" name=""/>
        <dsp:cNvSpPr/>
      </dsp:nvSpPr>
      <dsp:spPr>
        <a:xfrm>
          <a:off x="0" y="647696"/>
          <a:ext cx="2386756" cy="954702"/>
        </a:xfrm>
        <a:prstGeom prst="chevron">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t>Review Grants Analyst’s summary</a:t>
          </a:r>
        </a:p>
      </dsp:txBody>
      <dsp:txXfrm>
        <a:off x="477351" y="647696"/>
        <a:ext cx="1432054" cy="954702"/>
      </dsp:txXfrm>
    </dsp:sp>
    <dsp:sp modelId="{6EF7A34C-1AEF-4593-B813-B46989BDBF2D}">
      <dsp:nvSpPr>
        <dsp:cNvPr id="0" name=""/>
        <dsp:cNvSpPr/>
      </dsp:nvSpPr>
      <dsp:spPr>
        <a:xfrm>
          <a:off x="2133600" y="647696"/>
          <a:ext cx="2386756" cy="954702"/>
        </a:xfrm>
        <a:prstGeom prst="chevron">
          <a:avLst/>
        </a:prstGeom>
        <a:solidFill>
          <a:schemeClr val="accent4">
            <a:hueOff val="-7144881"/>
            <a:satOff val="-18013"/>
            <a:lumOff val="28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t>Review budget &amp; budget justification</a:t>
          </a:r>
        </a:p>
      </dsp:txBody>
      <dsp:txXfrm>
        <a:off x="2610951" y="647696"/>
        <a:ext cx="1432054" cy="954702"/>
      </dsp:txXfrm>
    </dsp:sp>
    <dsp:sp modelId="{88BE4002-B1E0-465D-B48C-5D8FF3BF0BF3}">
      <dsp:nvSpPr>
        <dsp:cNvPr id="0" name=""/>
        <dsp:cNvSpPr/>
      </dsp:nvSpPr>
      <dsp:spPr>
        <a:xfrm>
          <a:off x="4267200" y="647696"/>
          <a:ext cx="2386756" cy="954702"/>
        </a:xfrm>
        <a:prstGeom prst="chevron">
          <a:avLst/>
        </a:prstGeom>
        <a:solidFill>
          <a:schemeClr val="accent4">
            <a:hueOff val="-14289761"/>
            <a:satOff val="-36025"/>
            <a:lumOff val="562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t>Read application</a:t>
          </a:r>
        </a:p>
      </dsp:txBody>
      <dsp:txXfrm>
        <a:off x="4744551" y="647696"/>
        <a:ext cx="1432054" cy="954702"/>
      </dsp:txXfrm>
    </dsp:sp>
    <dsp:sp modelId="{CBA5EC59-9DF4-4123-BFFB-0F0C76FB983E}">
      <dsp:nvSpPr>
        <dsp:cNvPr id="0" name=""/>
        <dsp:cNvSpPr/>
      </dsp:nvSpPr>
      <dsp:spPr>
        <a:xfrm>
          <a:off x="6451371" y="647696"/>
          <a:ext cx="2386756" cy="954702"/>
        </a:xfrm>
        <a:prstGeom prst="chevron">
          <a:avLst/>
        </a:prstGeom>
        <a:solidFill>
          <a:schemeClr val="accent4">
            <a:hueOff val="-21434641"/>
            <a:satOff val="-54038"/>
            <a:lumOff val="843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t>Score application based on rubric</a:t>
          </a:r>
        </a:p>
      </dsp:txBody>
      <dsp:txXfrm>
        <a:off x="6928722" y="647696"/>
        <a:ext cx="1432054" cy="95470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11488" cy="461963"/>
          </a:xfrm>
          <a:prstGeom prst="rect">
            <a:avLst/>
          </a:prstGeom>
        </p:spPr>
        <p:txBody>
          <a:bodyPr vert="horz" lIns="91431" tIns="45715" rIns="91431" bIns="45715" rtlCol="0"/>
          <a:lstStyle>
            <a:lvl1pPr algn="l">
              <a:defRPr sz="1200"/>
            </a:lvl1pPr>
          </a:lstStyle>
          <a:p>
            <a:endParaRPr lang="en-US" dirty="0"/>
          </a:p>
        </p:txBody>
      </p:sp>
      <p:sp>
        <p:nvSpPr>
          <p:cNvPr id="3" name="Date Placeholder 2"/>
          <p:cNvSpPr>
            <a:spLocks noGrp="1"/>
          </p:cNvSpPr>
          <p:nvPr>
            <p:ph type="dt" sz="quarter" idx="1"/>
          </p:nvPr>
        </p:nvSpPr>
        <p:spPr>
          <a:xfrm>
            <a:off x="3937000" y="1"/>
            <a:ext cx="3011488" cy="461963"/>
          </a:xfrm>
          <a:prstGeom prst="rect">
            <a:avLst/>
          </a:prstGeom>
        </p:spPr>
        <p:txBody>
          <a:bodyPr vert="horz" lIns="91431" tIns="45715" rIns="91431" bIns="45715" rtlCol="0"/>
          <a:lstStyle>
            <a:lvl1pPr algn="r">
              <a:defRPr sz="1200"/>
            </a:lvl1pPr>
          </a:lstStyle>
          <a:p>
            <a:fld id="{2B34DA09-90C2-4358-ABF8-0E31D0204112}" type="datetimeFigureOut">
              <a:rPr lang="en-US" smtClean="0"/>
              <a:t>6/4/2026</a:t>
            </a:fld>
            <a:endParaRPr lang="en-US" dirty="0"/>
          </a:p>
        </p:txBody>
      </p:sp>
      <p:sp>
        <p:nvSpPr>
          <p:cNvPr id="4" name="Footer Placeholder 3"/>
          <p:cNvSpPr>
            <a:spLocks noGrp="1"/>
          </p:cNvSpPr>
          <p:nvPr>
            <p:ph type="ftr" sz="quarter" idx="2"/>
          </p:nvPr>
        </p:nvSpPr>
        <p:spPr>
          <a:xfrm>
            <a:off x="0" y="8772527"/>
            <a:ext cx="3011488" cy="461963"/>
          </a:xfrm>
          <a:prstGeom prst="rect">
            <a:avLst/>
          </a:prstGeom>
        </p:spPr>
        <p:txBody>
          <a:bodyPr vert="horz" lIns="91431" tIns="45715" rIns="91431" bIns="45715"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37000" y="8772527"/>
            <a:ext cx="3011488" cy="461963"/>
          </a:xfrm>
          <a:prstGeom prst="rect">
            <a:avLst/>
          </a:prstGeom>
        </p:spPr>
        <p:txBody>
          <a:bodyPr vert="horz" lIns="91431" tIns="45715" rIns="91431" bIns="45715" rtlCol="0" anchor="b"/>
          <a:lstStyle>
            <a:lvl1pPr algn="r">
              <a:defRPr sz="1200"/>
            </a:lvl1pPr>
          </a:lstStyle>
          <a:p>
            <a:fld id="{7E4BDAA3-F755-45E3-BCD4-DD8755BD4BD1}" type="slidenum">
              <a:rPr lang="en-US" smtClean="0"/>
              <a:t>‹#›</a:t>
            </a:fld>
            <a:endParaRPr lang="en-US" dirty="0"/>
          </a:p>
        </p:txBody>
      </p:sp>
    </p:spTree>
    <p:extLst>
      <p:ext uri="{BB962C8B-B14F-4D97-AF65-F5344CB8AC3E}">
        <p14:creationId xmlns:p14="http://schemas.microsoft.com/office/powerpoint/2010/main" val="23323002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11699" cy="461804"/>
          </a:xfrm>
          <a:prstGeom prst="rect">
            <a:avLst/>
          </a:prstGeom>
        </p:spPr>
        <p:txBody>
          <a:bodyPr vert="horz" lIns="92483" tIns="46240" rIns="92483" bIns="46240" rtlCol="0"/>
          <a:lstStyle>
            <a:lvl1pPr algn="l">
              <a:defRPr sz="1200"/>
            </a:lvl1pPr>
          </a:lstStyle>
          <a:p>
            <a:endParaRPr lang="en-US" dirty="0"/>
          </a:p>
        </p:txBody>
      </p:sp>
      <p:sp>
        <p:nvSpPr>
          <p:cNvPr id="3" name="Date Placeholder 2"/>
          <p:cNvSpPr>
            <a:spLocks noGrp="1"/>
          </p:cNvSpPr>
          <p:nvPr>
            <p:ph type="dt" idx="1"/>
          </p:nvPr>
        </p:nvSpPr>
        <p:spPr>
          <a:xfrm>
            <a:off x="3936771" y="0"/>
            <a:ext cx="3011699" cy="461804"/>
          </a:xfrm>
          <a:prstGeom prst="rect">
            <a:avLst/>
          </a:prstGeom>
        </p:spPr>
        <p:txBody>
          <a:bodyPr vert="horz" lIns="92483" tIns="46240" rIns="92483" bIns="46240" rtlCol="0"/>
          <a:lstStyle>
            <a:lvl1pPr algn="r">
              <a:defRPr sz="1200"/>
            </a:lvl1pPr>
          </a:lstStyle>
          <a:p>
            <a:fld id="{850A3D8E-6AA2-4F8C-A873-6BA45AEAF497}" type="datetimeFigureOut">
              <a:rPr lang="en-US" smtClean="0"/>
              <a:pPr/>
              <a:t>6/4/2026</a:t>
            </a:fld>
            <a:endParaRPr lang="en-US" dirty="0"/>
          </a:p>
        </p:txBody>
      </p:sp>
      <p:sp>
        <p:nvSpPr>
          <p:cNvPr id="4" name="Slide Image Placeholder 3"/>
          <p:cNvSpPr>
            <a:spLocks noGrp="1" noRot="1" noChangeAspect="1"/>
          </p:cNvSpPr>
          <p:nvPr>
            <p:ph type="sldImg" idx="2"/>
          </p:nvPr>
        </p:nvSpPr>
        <p:spPr>
          <a:xfrm>
            <a:off x="396875" y="692150"/>
            <a:ext cx="6156325" cy="3463925"/>
          </a:xfrm>
          <a:prstGeom prst="rect">
            <a:avLst/>
          </a:prstGeom>
          <a:noFill/>
          <a:ln w="12700">
            <a:solidFill>
              <a:prstClr val="black"/>
            </a:solidFill>
          </a:ln>
        </p:spPr>
        <p:txBody>
          <a:bodyPr vert="horz" lIns="92483" tIns="46240" rIns="92483" bIns="46240" rtlCol="0" anchor="ctr"/>
          <a:lstStyle/>
          <a:p>
            <a:endParaRPr lang="en-US" dirty="0"/>
          </a:p>
        </p:txBody>
      </p:sp>
      <p:sp>
        <p:nvSpPr>
          <p:cNvPr id="5" name="Notes Placeholder 4"/>
          <p:cNvSpPr>
            <a:spLocks noGrp="1"/>
          </p:cNvSpPr>
          <p:nvPr>
            <p:ph type="body" sz="quarter" idx="3"/>
          </p:nvPr>
        </p:nvSpPr>
        <p:spPr>
          <a:xfrm>
            <a:off x="695008" y="4387136"/>
            <a:ext cx="5560060" cy="4156234"/>
          </a:xfrm>
          <a:prstGeom prst="rect">
            <a:avLst/>
          </a:prstGeom>
        </p:spPr>
        <p:txBody>
          <a:bodyPr vert="horz" lIns="92483" tIns="46240" rIns="92483" bIns="4624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772668"/>
            <a:ext cx="3011699" cy="461804"/>
          </a:xfrm>
          <a:prstGeom prst="rect">
            <a:avLst/>
          </a:prstGeom>
        </p:spPr>
        <p:txBody>
          <a:bodyPr vert="horz" lIns="92483" tIns="46240" rIns="92483" bIns="4624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36771" y="8772668"/>
            <a:ext cx="3011699" cy="461804"/>
          </a:xfrm>
          <a:prstGeom prst="rect">
            <a:avLst/>
          </a:prstGeom>
        </p:spPr>
        <p:txBody>
          <a:bodyPr vert="horz" lIns="92483" tIns="46240" rIns="92483" bIns="46240" rtlCol="0" anchor="b"/>
          <a:lstStyle>
            <a:lvl1pPr algn="r">
              <a:defRPr sz="1200"/>
            </a:lvl1pPr>
          </a:lstStyle>
          <a:p>
            <a:fld id="{1C257CBE-F8CC-476C-B4C3-CE557B6F8EC3}" type="slidenum">
              <a:rPr lang="en-US" smtClean="0"/>
              <a:pPr/>
              <a:t>‹#›</a:t>
            </a:fld>
            <a:endParaRPr lang="en-US" dirty="0"/>
          </a:p>
        </p:txBody>
      </p:sp>
    </p:spTree>
    <p:extLst>
      <p:ext uri="{BB962C8B-B14F-4D97-AF65-F5344CB8AC3E}">
        <p14:creationId xmlns:p14="http://schemas.microsoft.com/office/powerpoint/2010/main" val="2437951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Dr. </a:t>
            </a:r>
            <a:r>
              <a:rPr lang="en-US" dirty="0" err="1"/>
              <a:t>Loyd</a:t>
            </a:r>
            <a:endParaRPr lang="en-US" dirty="0"/>
          </a:p>
        </p:txBody>
      </p:sp>
      <p:sp>
        <p:nvSpPr>
          <p:cNvPr id="4" name="Slide Number Placeholder 3"/>
          <p:cNvSpPr>
            <a:spLocks noGrp="1"/>
          </p:cNvSpPr>
          <p:nvPr>
            <p:ph type="sldNum" sz="quarter" idx="5"/>
          </p:nvPr>
        </p:nvSpPr>
        <p:spPr/>
        <p:txBody>
          <a:bodyPr/>
          <a:lstStyle/>
          <a:p>
            <a:fld id="{1C257CBE-F8CC-476C-B4C3-CE557B6F8EC3}" type="slidenum">
              <a:rPr lang="en-US" smtClean="0"/>
              <a:pPr/>
              <a:t>1</a:t>
            </a:fld>
            <a:endParaRPr lang="en-US" dirty="0"/>
          </a:p>
        </p:txBody>
      </p:sp>
    </p:spTree>
    <p:extLst>
      <p:ext uri="{BB962C8B-B14F-4D97-AF65-F5344CB8AC3E}">
        <p14:creationId xmlns:p14="http://schemas.microsoft.com/office/powerpoint/2010/main" val="23838040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 / Steve</a:t>
            </a:r>
          </a:p>
        </p:txBody>
      </p:sp>
      <p:sp>
        <p:nvSpPr>
          <p:cNvPr id="4" name="Slide Number Placeholder 3"/>
          <p:cNvSpPr>
            <a:spLocks noGrp="1"/>
          </p:cNvSpPr>
          <p:nvPr>
            <p:ph type="sldNum" sz="quarter" idx="5"/>
          </p:nvPr>
        </p:nvSpPr>
        <p:spPr/>
        <p:txBody>
          <a:bodyPr/>
          <a:lstStyle/>
          <a:p>
            <a:fld id="{1C257CBE-F8CC-476C-B4C3-CE557B6F8EC3}" type="slidenum">
              <a:rPr lang="en-US" smtClean="0"/>
              <a:pPr/>
              <a:t>5</a:t>
            </a:fld>
            <a:endParaRPr lang="en-US" dirty="0"/>
          </a:p>
        </p:txBody>
      </p:sp>
    </p:spTree>
    <p:extLst>
      <p:ext uri="{BB962C8B-B14F-4D97-AF65-F5344CB8AC3E}">
        <p14:creationId xmlns:p14="http://schemas.microsoft.com/office/powerpoint/2010/main" val="28973888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Mary / Steve</a:t>
            </a:r>
          </a:p>
          <a:p>
            <a:endParaRPr lang="en-US" dirty="0"/>
          </a:p>
        </p:txBody>
      </p:sp>
      <p:sp>
        <p:nvSpPr>
          <p:cNvPr id="4" name="Slide Number Placeholder 3"/>
          <p:cNvSpPr>
            <a:spLocks noGrp="1"/>
          </p:cNvSpPr>
          <p:nvPr>
            <p:ph type="sldNum" sz="quarter" idx="5"/>
          </p:nvPr>
        </p:nvSpPr>
        <p:spPr/>
        <p:txBody>
          <a:bodyPr/>
          <a:lstStyle/>
          <a:p>
            <a:fld id="{1C257CBE-F8CC-476C-B4C3-CE557B6F8EC3}" type="slidenum">
              <a:rPr lang="en-US" smtClean="0"/>
              <a:pPr/>
              <a:t>6</a:t>
            </a:fld>
            <a:endParaRPr lang="en-US" dirty="0"/>
          </a:p>
        </p:txBody>
      </p:sp>
    </p:spTree>
    <p:extLst>
      <p:ext uri="{BB962C8B-B14F-4D97-AF65-F5344CB8AC3E}">
        <p14:creationId xmlns:p14="http://schemas.microsoft.com/office/powerpoint/2010/main" val="451054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Mary / Steve</a:t>
            </a:r>
          </a:p>
          <a:p>
            <a:endParaRPr lang="en-US" dirty="0"/>
          </a:p>
        </p:txBody>
      </p:sp>
      <p:sp>
        <p:nvSpPr>
          <p:cNvPr id="4" name="Slide Number Placeholder 3"/>
          <p:cNvSpPr>
            <a:spLocks noGrp="1"/>
          </p:cNvSpPr>
          <p:nvPr>
            <p:ph type="sldNum" sz="quarter" idx="5"/>
          </p:nvPr>
        </p:nvSpPr>
        <p:spPr/>
        <p:txBody>
          <a:bodyPr/>
          <a:lstStyle/>
          <a:p>
            <a:fld id="{1C257CBE-F8CC-476C-B4C3-CE557B6F8EC3}" type="slidenum">
              <a:rPr lang="en-US" smtClean="0"/>
              <a:pPr/>
              <a:t>7</a:t>
            </a:fld>
            <a:endParaRPr lang="en-US" dirty="0"/>
          </a:p>
        </p:txBody>
      </p:sp>
    </p:spTree>
    <p:extLst>
      <p:ext uri="{BB962C8B-B14F-4D97-AF65-F5344CB8AC3E}">
        <p14:creationId xmlns:p14="http://schemas.microsoft.com/office/powerpoint/2010/main" val="625110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4B03A-817E-6432-4882-F3F7CF1421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848EEC-F7AE-2819-9550-7F6800CF84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924B5E-715E-06A6-53BD-6A6B93AA9E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FD01FD-5A5D-9C23-6C17-C9CF99A8C583}"/>
              </a:ext>
            </a:extLst>
          </p:cNvPr>
          <p:cNvSpPr>
            <a:spLocks noGrp="1"/>
          </p:cNvSpPr>
          <p:nvPr>
            <p:ph type="sldNum" sz="quarter" idx="5"/>
          </p:nvPr>
        </p:nvSpPr>
        <p:spPr/>
        <p:txBody>
          <a:bodyPr/>
          <a:lstStyle/>
          <a:p>
            <a:fld id="{1C257CBE-F8CC-476C-B4C3-CE557B6F8EC3}" type="slidenum">
              <a:rPr lang="en-US" smtClean="0"/>
              <a:pPr/>
              <a:t>14</a:t>
            </a:fld>
            <a:endParaRPr lang="en-US" dirty="0"/>
          </a:p>
        </p:txBody>
      </p:sp>
    </p:spTree>
    <p:extLst>
      <p:ext uri="{BB962C8B-B14F-4D97-AF65-F5344CB8AC3E}">
        <p14:creationId xmlns:p14="http://schemas.microsoft.com/office/powerpoint/2010/main" val="580925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a:t>
            </a:r>
          </a:p>
        </p:txBody>
      </p:sp>
      <p:sp>
        <p:nvSpPr>
          <p:cNvPr id="4" name="Slide Number Placeholder 3"/>
          <p:cNvSpPr>
            <a:spLocks noGrp="1"/>
          </p:cNvSpPr>
          <p:nvPr>
            <p:ph type="sldNum" sz="quarter" idx="5"/>
          </p:nvPr>
        </p:nvSpPr>
        <p:spPr/>
        <p:txBody>
          <a:bodyPr/>
          <a:lstStyle/>
          <a:p>
            <a:fld id="{1C257CBE-F8CC-476C-B4C3-CE557B6F8EC3}" type="slidenum">
              <a:rPr lang="en-US" smtClean="0"/>
              <a:pPr/>
              <a:t>16</a:t>
            </a:fld>
            <a:endParaRPr lang="en-US" dirty="0"/>
          </a:p>
        </p:txBody>
      </p:sp>
    </p:spTree>
    <p:extLst>
      <p:ext uri="{BB962C8B-B14F-4D97-AF65-F5344CB8AC3E}">
        <p14:creationId xmlns:p14="http://schemas.microsoft.com/office/powerpoint/2010/main" val="42826006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a:t>
            </a:r>
          </a:p>
        </p:txBody>
      </p:sp>
      <p:sp>
        <p:nvSpPr>
          <p:cNvPr id="4" name="Slide Number Placeholder 3"/>
          <p:cNvSpPr>
            <a:spLocks noGrp="1"/>
          </p:cNvSpPr>
          <p:nvPr>
            <p:ph type="sldNum" sz="quarter" idx="5"/>
          </p:nvPr>
        </p:nvSpPr>
        <p:spPr/>
        <p:txBody>
          <a:bodyPr/>
          <a:lstStyle/>
          <a:p>
            <a:fld id="{1C257CBE-F8CC-476C-B4C3-CE557B6F8EC3}" type="slidenum">
              <a:rPr lang="en-US" smtClean="0"/>
              <a:pPr/>
              <a:t>17</a:t>
            </a:fld>
            <a:endParaRPr lang="en-US" dirty="0"/>
          </a:p>
        </p:txBody>
      </p:sp>
    </p:spTree>
    <p:extLst>
      <p:ext uri="{BB962C8B-B14F-4D97-AF65-F5344CB8AC3E}">
        <p14:creationId xmlns:p14="http://schemas.microsoft.com/office/powerpoint/2010/main" val="374053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a:t>
            </a:r>
          </a:p>
        </p:txBody>
      </p:sp>
      <p:sp>
        <p:nvSpPr>
          <p:cNvPr id="4" name="Slide Number Placeholder 3"/>
          <p:cNvSpPr>
            <a:spLocks noGrp="1"/>
          </p:cNvSpPr>
          <p:nvPr>
            <p:ph type="sldNum" sz="quarter" idx="5"/>
          </p:nvPr>
        </p:nvSpPr>
        <p:spPr/>
        <p:txBody>
          <a:bodyPr/>
          <a:lstStyle/>
          <a:p>
            <a:fld id="{1C257CBE-F8CC-476C-B4C3-CE557B6F8EC3}" type="slidenum">
              <a:rPr lang="en-US" smtClean="0"/>
              <a:pPr/>
              <a:t>18</a:t>
            </a:fld>
            <a:endParaRPr lang="en-US" dirty="0"/>
          </a:p>
        </p:txBody>
      </p:sp>
    </p:spTree>
    <p:extLst>
      <p:ext uri="{BB962C8B-B14F-4D97-AF65-F5344CB8AC3E}">
        <p14:creationId xmlns:p14="http://schemas.microsoft.com/office/powerpoint/2010/main" val="32032869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Will update February’s on 2/23/26.</a:t>
            </a:r>
          </a:p>
        </p:txBody>
      </p:sp>
      <p:sp>
        <p:nvSpPr>
          <p:cNvPr id="4" name="Slide Number Placeholder 3"/>
          <p:cNvSpPr>
            <a:spLocks noGrp="1"/>
          </p:cNvSpPr>
          <p:nvPr>
            <p:ph type="sldNum" sz="quarter" idx="5"/>
          </p:nvPr>
        </p:nvSpPr>
        <p:spPr/>
        <p:txBody>
          <a:bodyPr/>
          <a:lstStyle/>
          <a:p>
            <a:fld id="{1C257CBE-F8CC-476C-B4C3-CE557B6F8EC3}" type="slidenum">
              <a:rPr lang="en-US" smtClean="0"/>
              <a:pPr/>
              <a:t>20</a:t>
            </a:fld>
            <a:endParaRPr lang="en-US" dirty="0"/>
          </a:p>
        </p:txBody>
      </p:sp>
    </p:spTree>
    <p:extLst>
      <p:ext uri="{BB962C8B-B14F-4D97-AF65-F5344CB8AC3E}">
        <p14:creationId xmlns:p14="http://schemas.microsoft.com/office/powerpoint/2010/main" val="36064567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8B401-992A-E842-E9B2-7327E2300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7D1605-A38E-95C2-0401-6759FE4260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50954A-C599-306E-FD96-B4C3854E8F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3334AD-1143-DEDC-85C2-1FCAFAEEAD51}"/>
              </a:ext>
            </a:extLst>
          </p:cNvPr>
          <p:cNvSpPr>
            <a:spLocks noGrp="1"/>
          </p:cNvSpPr>
          <p:nvPr>
            <p:ph type="sldNum" sz="quarter" idx="5"/>
          </p:nvPr>
        </p:nvSpPr>
        <p:spPr/>
        <p:txBody>
          <a:bodyPr/>
          <a:lstStyle/>
          <a:p>
            <a:fld id="{1C257CBE-F8CC-476C-B4C3-CE557B6F8EC3}" type="slidenum">
              <a:rPr lang="en-US" smtClean="0"/>
              <a:pPr/>
              <a:t>23</a:t>
            </a:fld>
            <a:endParaRPr lang="en-US" dirty="0"/>
          </a:p>
        </p:txBody>
      </p:sp>
    </p:spTree>
    <p:extLst>
      <p:ext uri="{BB962C8B-B14F-4D97-AF65-F5344CB8AC3E}">
        <p14:creationId xmlns:p14="http://schemas.microsoft.com/office/powerpoint/2010/main" val="6889063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ADDB11-3672-80C1-B64A-25DB5D4DF8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EF8F1A-75A8-BDEF-2E5F-51800B497B2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D771324-7CA4-C186-5DDA-584CB93F09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1357CED-89B8-A60C-9BAE-973221DD50E3}"/>
              </a:ext>
            </a:extLst>
          </p:cNvPr>
          <p:cNvSpPr>
            <a:spLocks noGrp="1"/>
          </p:cNvSpPr>
          <p:nvPr>
            <p:ph type="sldNum" sz="quarter" idx="5"/>
          </p:nvPr>
        </p:nvSpPr>
        <p:spPr/>
        <p:txBody>
          <a:bodyPr/>
          <a:lstStyle/>
          <a:p>
            <a:fld id="{1C257CBE-F8CC-476C-B4C3-CE557B6F8EC3}" type="slidenum">
              <a:rPr lang="en-US" smtClean="0"/>
              <a:pPr/>
              <a:t>30</a:t>
            </a:fld>
            <a:endParaRPr lang="en-US" dirty="0"/>
          </a:p>
        </p:txBody>
      </p:sp>
    </p:spTree>
    <p:extLst>
      <p:ext uri="{BB962C8B-B14F-4D97-AF65-F5344CB8AC3E}">
        <p14:creationId xmlns:p14="http://schemas.microsoft.com/office/powerpoint/2010/main" val="18099708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A90D6-4E77-C818-FCA0-90C01B2AE1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2009D1-2960-F542-1E64-4E8FE8F79E2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E3C9C23-CEF0-106E-A109-8F5DD516B2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FD472A-8DC0-5B22-9F2B-8183CAEE3A6C}"/>
              </a:ext>
            </a:extLst>
          </p:cNvPr>
          <p:cNvSpPr>
            <a:spLocks noGrp="1"/>
          </p:cNvSpPr>
          <p:nvPr>
            <p:ph type="sldNum" sz="quarter" idx="5"/>
          </p:nvPr>
        </p:nvSpPr>
        <p:spPr/>
        <p:txBody>
          <a:bodyPr/>
          <a:lstStyle/>
          <a:p>
            <a:fld id="{1C257CBE-F8CC-476C-B4C3-CE557B6F8EC3}" type="slidenum">
              <a:rPr lang="en-US" smtClean="0"/>
              <a:pPr/>
              <a:t>31</a:t>
            </a:fld>
            <a:endParaRPr lang="en-US" dirty="0"/>
          </a:p>
        </p:txBody>
      </p:sp>
    </p:spTree>
    <p:extLst>
      <p:ext uri="{BB962C8B-B14F-4D97-AF65-F5344CB8AC3E}">
        <p14:creationId xmlns:p14="http://schemas.microsoft.com/office/powerpoint/2010/main" val="35865259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E8255-9EC3-FFC0-1D14-9BB007B701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CED6B4-E4FF-EE53-9B40-2B4A6C806B1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282D5FA-E26F-7F0E-1B48-77EEE0C7F7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F54CE4-1A56-803F-F9E7-BE75A35F5586}"/>
              </a:ext>
            </a:extLst>
          </p:cNvPr>
          <p:cNvSpPr>
            <a:spLocks noGrp="1"/>
          </p:cNvSpPr>
          <p:nvPr>
            <p:ph type="sldNum" sz="quarter" idx="5"/>
          </p:nvPr>
        </p:nvSpPr>
        <p:spPr/>
        <p:txBody>
          <a:bodyPr/>
          <a:lstStyle/>
          <a:p>
            <a:fld id="{1C257CBE-F8CC-476C-B4C3-CE557B6F8EC3}" type="slidenum">
              <a:rPr lang="en-US" smtClean="0"/>
              <a:pPr/>
              <a:t>32</a:t>
            </a:fld>
            <a:endParaRPr lang="en-US" dirty="0"/>
          </a:p>
        </p:txBody>
      </p:sp>
    </p:spTree>
    <p:extLst>
      <p:ext uri="{BB962C8B-B14F-4D97-AF65-F5344CB8AC3E}">
        <p14:creationId xmlns:p14="http://schemas.microsoft.com/office/powerpoint/2010/main" val="22914874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DFA75-94AF-569B-EB08-9E2DCD849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51EF65-7EA1-E445-5E1E-8F695CCD20A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CCAA212-E426-358C-60D9-770C2362AA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94F7F2-66FD-C424-D55A-2E21A02DEDBB}"/>
              </a:ext>
            </a:extLst>
          </p:cNvPr>
          <p:cNvSpPr>
            <a:spLocks noGrp="1"/>
          </p:cNvSpPr>
          <p:nvPr>
            <p:ph type="sldNum" sz="quarter" idx="5"/>
          </p:nvPr>
        </p:nvSpPr>
        <p:spPr/>
        <p:txBody>
          <a:bodyPr/>
          <a:lstStyle/>
          <a:p>
            <a:fld id="{1C257CBE-F8CC-476C-B4C3-CE557B6F8EC3}" type="slidenum">
              <a:rPr lang="en-US" smtClean="0"/>
              <a:pPr/>
              <a:t>34</a:t>
            </a:fld>
            <a:endParaRPr lang="en-US" dirty="0"/>
          </a:p>
        </p:txBody>
      </p:sp>
    </p:spTree>
    <p:extLst>
      <p:ext uri="{BB962C8B-B14F-4D97-AF65-F5344CB8AC3E}">
        <p14:creationId xmlns:p14="http://schemas.microsoft.com/office/powerpoint/2010/main" val="36754587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3AC2A-65B5-1489-D119-989EBC71A4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E4A1E4-D567-C2FC-1B7C-0D855B42FCE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A7BD0C3-75C7-5DE9-8F52-B64D9403E9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ADA7F1-DBCA-76BC-6F76-8965CA3D457B}"/>
              </a:ext>
            </a:extLst>
          </p:cNvPr>
          <p:cNvSpPr>
            <a:spLocks noGrp="1"/>
          </p:cNvSpPr>
          <p:nvPr>
            <p:ph type="sldNum" sz="quarter" idx="5"/>
          </p:nvPr>
        </p:nvSpPr>
        <p:spPr/>
        <p:txBody>
          <a:bodyPr/>
          <a:lstStyle/>
          <a:p>
            <a:fld id="{1C257CBE-F8CC-476C-B4C3-CE557B6F8EC3}" type="slidenum">
              <a:rPr lang="en-US" smtClean="0"/>
              <a:pPr/>
              <a:t>35</a:t>
            </a:fld>
            <a:endParaRPr lang="en-US" dirty="0"/>
          </a:p>
        </p:txBody>
      </p:sp>
    </p:spTree>
    <p:extLst>
      <p:ext uri="{BB962C8B-B14F-4D97-AF65-F5344CB8AC3E}">
        <p14:creationId xmlns:p14="http://schemas.microsoft.com/office/powerpoint/2010/main" val="15926401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E2B0F-3D04-F470-5A81-39938C4238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01BCB6-A599-2C09-D2BA-19BCC33AF15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3BDA224-CD38-118C-25C7-A6B12963F5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BB34F3-7CB9-A5A7-AFF7-D866CA94B639}"/>
              </a:ext>
            </a:extLst>
          </p:cNvPr>
          <p:cNvSpPr>
            <a:spLocks noGrp="1"/>
          </p:cNvSpPr>
          <p:nvPr>
            <p:ph type="sldNum" sz="quarter" idx="5"/>
          </p:nvPr>
        </p:nvSpPr>
        <p:spPr/>
        <p:txBody>
          <a:bodyPr/>
          <a:lstStyle/>
          <a:p>
            <a:fld id="{1C257CBE-F8CC-476C-B4C3-CE557B6F8EC3}" type="slidenum">
              <a:rPr lang="en-US" smtClean="0"/>
              <a:pPr/>
              <a:t>37</a:t>
            </a:fld>
            <a:endParaRPr lang="en-US" dirty="0"/>
          </a:p>
        </p:txBody>
      </p:sp>
    </p:spTree>
    <p:extLst>
      <p:ext uri="{BB962C8B-B14F-4D97-AF65-F5344CB8AC3E}">
        <p14:creationId xmlns:p14="http://schemas.microsoft.com/office/powerpoint/2010/main" val="25902681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14A4C-99ED-A738-5AD2-C8D1970EE6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F7FB2B-5AA3-4825-6ADB-577924741CC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879FD81-EFC0-72B9-4C84-E7251FA5FC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3AA008-AE16-12B5-DCAD-5C7B1420A114}"/>
              </a:ext>
            </a:extLst>
          </p:cNvPr>
          <p:cNvSpPr>
            <a:spLocks noGrp="1"/>
          </p:cNvSpPr>
          <p:nvPr>
            <p:ph type="sldNum" sz="quarter" idx="5"/>
          </p:nvPr>
        </p:nvSpPr>
        <p:spPr/>
        <p:txBody>
          <a:bodyPr/>
          <a:lstStyle/>
          <a:p>
            <a:fld id="{1C257CBE-F8CC-476C-B4C3-CE557B6F8EC3}" type="slidenum">
              <a:rPr lang="en-US" smtClean="0"/>
              <a:pPr/>
              <a:t>38</a:t>
            </a:fld>
            <a:endParaRPr lang="en-US" dirty="0"/>
          </a:p>
        </p:txBody>
      </p:sp>
    </p:spTree>
    <p:extLst>
      <p:ext uri="{BB962C8B-B14F-4D97-AF65-F5344CB8AC3E}">
        <p14:creationId xmlns:p14="http://schemas.microsoft.com/office/powerpoint/2010/main" val="30550339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9FC18-E0D7-E46A-B699-869826A9A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302E9C-4A78-BB55-6C1F-D42D84610F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D9184D9-991A-4E3C-E8A5-1447F37D9E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15BC92-2272-9E66-89B4-F0C67A3F52BE}"/>
              </a:ext>
            </a:extLst>
          </p:cNvPr>
          <p:cNvSpPr>
            <a:spLocks noGrp="1"/>
          </p:cNvSpPr>
          <p:nvPr>
            <p:ph type="sldNum" sz="quarter" idx="5"/>
          </p:nvPr>
        </p:nvSpPr>
        <p:spPr/>
        <p:txBody>
          <a:bodyPr/>
          <a:lstStyle/>
          <a:p>
            <a:fld id="{1C257CBE-F8CC-476C-B4C3-CE557B6F8EC3}" type="slidenum">
              <a:rPr lang="en-US" smtClean="0"/>
              <a:pPr/>
              <a:t>39</a:t>
            </a:fld>
            <a:endParaRPr lang="en-US" dirty="0"/>
          </a:p>
        </p:txBody>
      </p:sp>
    </p:spTree>
    <p:extLst>
      <p:ext uri="{BB962C8B-B14F-4D97-AF65-F5344CB8AC3E}">
        <p14:creationId xmlns:p14="http://schemas.microsoft.com/office/powerpoint/2010/main" val="9104981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This will require an update prior to March 5</a:t>
            </a:r>
          </a:p>
        </p:txBody>
      </p:sp>
      <p:sp>
        <p:nvSpPr>
          <p:cNvPr id="4" name="Slide Number Placeholder 3"/>
          <p:cNvSpPr>
            <a:spLocks noGrp="1"/>
          </p:cNvSpPr>
          <p:nvPr>
            <p:ph type="sldNum" sz="quarter" idx="5"/>
          </p:nvPr>
        </p:nvSpPr>
        <p:spPr/>
        <p:txBody>
          <a:bodyPr/>
          <a:lstStyle/>
          <a:p>
            <a:fld id="{1C257CBE-F8CC-476C-B4C3-CE557B6F8EC3}" type="slidenum">
              <a:rPr lang="en-US" smtClean="0"/>
              <a:pPr/>
              <a:t>43</a:t>
            </a:fld>
            <a:endParaRPr lang="en-US" dirty="0"/>
          </a:p>
        </p:txBody>
      </p:sp>
    </p:spTree>
    <p:extLst>
      <p:ext uri="{BB962C8B-B14F-4D97-AF65-F5344CB8AC3E}">
        <p14:creationId xmlns:p14="http://schemas.microsoft.com/office/powerpoint/2010/main" val="23730562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257CBE-F8CC-476C-B4C3-CE557B6F8EC3}" type="slidenum">
              <a:rPr lang="en-US" smtClean="0"/>
              <a:pPr/>
              <a:t>49</a:t>
            </a:fld>
            <a:endParaRPr lang="en-US" dirty="0"/>
          </a:p>
        </p:txBody>
      </p:sp>
    </p:spTree>
    <p:extLst>
      <p:ext uri="{BB962C8B-B14F-4D97-AF65-F5344CB8AC3E}">
        <p14:creationId xmlns:p14="http://schemas.microsoft.com/office/powerpoint/2010/main" val="16723102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0DFE9-5A4B-B855-F7DD-376FF771D3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5D2E56-01AF-7CB0-F4D6-0DEDE7503D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A398CB-BBA0-FEF3-2A9F-491279A743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0B2C33-6E1D-FF6C-DA99-B05FEAABCB57}"/>
              </a:ext>
            </a:extLst>
          </p:cNvPr>
          <p:cNvSpPr>
            <a:spLocks noGrp="1"/>
          </p:cNvSpPr>
          <p:nvPr>
            <p:ph type="sldNum" sz="quarter" idx="5"/>
          </p:nvPr>
        </p:nvSpPr>
        <p:spPr/>
        <p:txBody>
          <a:bodyPr/>
          <a:lstStyle/>
          <a:p>
            <a:fld id="{1C257CBE-F8CC-476C-B4C3-CE557B6F8EC3}" type="slidenum">
              <a:rPr lang="en-US" smtClean="0"/>
              <a:pPr/>
              <a:t>55</a:t>
            </a:fld>
            <a:endParaRPr lang="en-US" dirty="0"/>
          </a:p>
        </p:txBody>
      </p:sp>
    </p:spTree>
    <p:extLst>
      <p:ext uri="{BB962C8B-B14F-4D97-AF65-F5344CB8AC3E}">
        <p14:creationId xmlns:p14="http://schemas.microsoft.com/office/powerpoint/2010/main" val="669251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040D66-D37D-4A39-DAC6-ED7E624F7C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6DF562-BCCA-3938-56AE-860DA1BC71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84C3C8-144F-3676-176C-29AB64D07B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9AE237-A5AA-5DED-6CA2-7F63865D2923}"/>
              </a:ext>
            </a:extLst>
          </p:cNvPr>
          <p:cNvSpPr>
            <a:spLocks noGrp="1"/>
          </p:cNvSpPr>
          <p:nvPr>
            <p:ph type="sldNum" sz="quarter" idx="5"/>
          </p:nvPr>
        </p:nvSpPr>
        <p:spPr/>
        <p:txBody>
          <a:bodyPr/>
          <a:lstStyle/>
          <a:p>
            <a:fld id="{1C257CBE-F8CC-476C-B4C3-CE557B6F8EC3}" type="slidenum">
              <a:rPr lang="en-US" smtClean="0"/>
              <a:pPr/>
              <a:t>59</a:t>
            </a:fld>
            <a:endParaRPr lang="en-US" dirty="0"/>
          </a:p>
        </p:txBody>
      </p:sp>
    </p:spTree>
    <p:extLst>
      <p:ext uri="{BB962C8B-B14F-4D97-AF65-F5344CB8AC3E}">
        <p14:creationId xmlns:p14="http://schemas.microsoft.com/office/powerpoint/2010/main" val="39118073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FA8F6-B681-5FFB-A876-7343852C65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4BFBF9-B0B5-EBD1-6D36-DA993FB50A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477001-B2DE-A452-F538-7A9F5E4FD3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1B82E2-7B2D-0E7A-731F-56E06B0612D2}"/>
              </a:ext>
            </a:extLst>
          </p:cNvPr>
          <p:cNvSpPr>
            <a:spLocks noGrp="1"/>
          </p:cNvSpPr>
          <p:nvPr>
            <p:ph type="sldNum" sz="quarter" idx="5"/>
          </p:nvPr>
        </p:nvSpPr>
        <p:spPr/>
        <p:txBody>
          <a:bodyPr/>
          <a:lstStyle/>
          <a:p>
            <a:fld id="{1C257CBE-F8CC-476C-B4C3-CE557B6F8EC3}" type="slidenum">
              <a:rPr lang="en-US" smtClean="0"/>
              <a:pPr/>
              <a:t>62</a:t>
            </a:fld>
            <a:endParaRPr lang="en-US" dirty="0"/>
          </a:p>
        </p:txBody>
      </p:sp>
    </p:spTree>
    <p:extLst>
      <p:ext uri="{BB962C8B-B14F-4D97-AF65-F5344CB8AC3E}">
        <p14:creationId xmlns:p14="http://schemas.microsoft.com/office/powerpoint/2010/main" val="11431838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F8786-D363-2590-F816-64A0F66158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840A93-5B01-7B57-B35A-70822EE2E9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D103B2-029C-6B65-E63B-40374002CF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F0681C-6D43-AB4F-6401-F2F25F036097}"/>
              </a:ext>
            </a:extLst>
          </p:cNvPr>
          <p:cNvSpPr>
            <a:spLocks noGrp="1"/>
          </p:cNvSpPr>
          <p:nvPr>
            <p:ph type="sldNum" sz="quarter" idx="5"/>
          </p:nvPr>
        </p:nvSpPr>
        <p:spPr/>
        <p:txBody>
          <a:bodyPr/>
          <a:lstStyle/>
          <a:p>
            <a:fld id="{1C257CBE-F8CC-476C-B4C3-CE557B6F8EC3}" type="slidenum">
              <a:rPr lang="en-US" smtClean="0"/>
              <a:pPr/>
              <a:t>64</a:t>
            </a:fld>
            <a:endParaRPr lang="en-US" dirty="0"/>
          </a:p>
        </p:txBody>
      </p:sp>
    </p:spTree>
    <p:extLst>
      <p:ext uri="{BB962C8B-B14F-4D97-AF65-F5344CB8AC3E}">
        <p14:creationId xmlns:p14="http://schemas.microsoft.com/office/powerpoint/2010/main" val="19655589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E62C5-E19C-B6F7-1FF4-F733492F87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17E8C2-8053-967C-F28B-AE53DD57B1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7ECEED-53DE-1B8B-D40C-10FB6190A5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DC756A-A888-B794-62AF-CF29A82F6483}"/>
              </a:ext>
            </a:extLst>
          </p:cNvPr>
          <p:cNvSpPr>
            <a:spLocks noGrp="1"/>
          </p:cNvSpPr>
          <p:nvPr>
            <p:ph type="sldNum" sz="quarter" idx="5"/>
          </p:nvPr>
        </p:nvSpPr>
        <p:spPr/>
        <p:txBody>
          <a:bodyPr/>
          <a:lstStyle/>
          <a:p>
            <a:fld id="{1C257CBE-F8CC-476C-B4C3-CE557B6F8EC3}" type="slidenum">
              <a:rPr lang="en-US" smtClean="0"/>
              <a:pPr/>
              <a:t>67</a:t>
            </a:fld>
            <a:endParaRPr lang="en-US" dirty="0"/>
          </a:p>
        </p:txBody>
      </p:sp>
    </p:spTree>
    <p:extLst>
      <p:ext uri="{BB962C8B-B14F-4D97-AF65-F5344CB8AC3E}">
        <p14:creationId xmlns:p14="http://schemas.microsoft.com/office/powerpoint/2010/main" val="1480633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Steve</a:t>
            </a:r>
          </a:p>
        </p:txBody>
      </p:sp>
      <p:sp>
        <p:nvSpPr>
          <p:cNvPr id="4" name="Slide Number Placeholder 3"/>
          <p:cNvSpPr>
            <a:spLocks noGrp="1"/>
          </p:cNvSpPr>
          <p:nvPr>
            <p:ph type="sldNum" sz="quarter" idx="5"/>
          </p:nvPr>
        </p:nvSpPr>
        <p:spPr/>
        <p:txBody>
          <a:bodyPr/>
          <a:lstStyle/>
          <a:p>
            <a:fld id="{1C257CBE-F8CC-476C-B4C3-CE557B6F8EC3}" type="slidenum">
              <a:rPr lang="en-US" smtClean="0"/>
              <a:pPr/>
              <a:t>68</a:t>
            </a:fld>
            <a:endParaRPr lang="en-US" dirty="0"/>
          </a:p>
        </p:txBody>
      </p:sp>
    </p:spTree>
    <p:extLst>
      <p:ext uri="{BB962C8B-B14F-4D97-AF65-F5344CB8AC3E}">
        <p14:creationId xmlns:p14="http://schemas.microsoft.com/office/powerpoint/2010/main" val="2263348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	</a:t>
            </a:r>
          </a:p>
        </p:txBody>
      </p:sp>
      <p:sp>
        <p:nvSpPr>
          <p:cNvPr id="4" name="Slide Number Placeholder 3"/>
          <p:cNvSpPr>
            <a:spLocks noGrp="1"/>
          </p:cNvSpPr>
          <p:nvPr>
            <p:ph type="sldNum" sz="quarter" idx="5"/>
          </p:nvPr>
        </p:nvSpPr>
        <p:spPr/>
        <p:txBody>
          <a:bodyPr/>
          <a:lstStyle/>
          <a:p>
            <a:fld id="{1C257CBE-F8CC-476C-B4C3-CE557B6F8EC3}" type="slidenum">
              <a:rPr lang="en-US" smtClean="0"/>
              <a:pPr/>
              <a:t>69</a:t>
            </a:fld>
            <a:endParaRPr lang="en-US" dirty="0"/>
          </a:p>
        </p:txBody>
      </p:sp>
    </p:spTree>
    <p:extLst>
      <p:ext uri="{BB962C8B-B14F-4D97-AF65-F5344CB8AC3E}">
        <p14:creationId xmlns:p14="http://schemas.microsoft.com/office/powerpoint/2010/main" val="26507893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Steve/ Mary</a:t>
            </a:r>
          </a:p>
        </p:txBody>
      </p:sp>
      <p:sp>
        <p:nvSpPr>
          <p:cNvPr id="4" name="Slide Number Placeholder 3"/>
          <p:cNvSpPr>
            <a:spLocks noGrp="1"/>
          </p:cNvSpPr>
          <p:nvPr>
            <p:ph type="sldNum" sz="quarter" idx="5"/>
          </p:nvPr>
        </p:nvSpPr>
        <p:spPr/>
        <p:txBody>
          <a:bodyPr/>
          <a:lstStyle/>
          <a:p>
            <a:fld id="{1C257CBE-F8CC-476C-B4C3-CE557B6F8EC3}" type="slidenum">
              <a:rPr lang="en-US" smtClean="0"/>
              <a:pPr/>
              <a:t>70</a:t>
            </a:fld>
            <a:endParaRPr lang="en-US" dirty="0"/>
          </a:p>
        </p:txBody>
      </p:sp>
    </p:spTree>
    <p:extLst>
      <p:ext uri="{BB962C8B-B14F-4D97-AF65-F5344CB8AC3E}">
        <p14:creationId xmlns:p14="http://schemas.microsoft.com/office/powerpoint/2010/main" val="40210764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slideMaster" Target="../slideMasters/slideMaster3.xml"/><Relationship Id="rId1" Type="http://schemas.openxmlformats.org/officeDocument/2006/relationships/tags" Target="../tags/tag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slideMaster" Target="../slideMasters/slideMaster3.xml"/><Relationship Id="rId1" Type="http://schemas.openxmlformats.org/officeDocument/2006/relationships/tags" Target="../tags/tag3.xml"/></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4.xml"/></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5.xml"/></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6.xml"/></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7.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8.xml"/></Relationships>
</file>

<file path=ppt/slideLayouts/_rels/slideLayout3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9.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slideMaster" Target="../slideMasters/slideMaster3.xml"/><Relationship Id="rId1" Type="http://schemas.openxmlformats.org/officeDocument/2006/relationships/tags" Target="../tags/tag10.xml"/></Relationships>
</file>

<file path=ppt/slideLayouts/_rels/slideLayout3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1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slideMaster" Target="../slideMasters/slideMaster3.xml"/><Relationship Id="rId1" Type="http://schemas.openxmlformats.org/officeDocument/2006/relationships/tags" Target="../tags/tag1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Standard">
    <p:spTree>
      <p:nvGrpSpPr>
        <p:cNvPr id="1" name=""/>
        <p:cNvGrpSpPr/>
        <p:nvPr/>
      </p:nvGrpSpPr>
      <p:grpSpPr>
        <a:xfrm>
          <a:off x="0" y="0"/>
          <a:ext cx="0" cy="0"/>
          <a:chOff x="0" y="0"/>
          <a:chExt cx="0" cy="0"/>
        </a:xfrm>
      </p:grpSpPr>
      <p:sp>
        <p:nvSpPr>
          <p:cNvPr id="3" name="Rectangle 2"/>
          <p:cNvSpPr/>
          <p:nvPr userDrawn="1"/>
        </p:nvSpPr>
        <p:spPr>
          <a:xfrm>
            <a:off x="0" y="2914650"/>
            <a:ext cx="9144000" cy="18859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152400" y="3028953"/>
            <a:ext cx="8839200" cy="1066799"/>
          </a:xfrm>
        </p:spPr>
        <p:txBody>
          <a:bodyPr>
            <a:normAutofit/>
          </a:bodyPr>
          <a:lstStyle>
            <a:lvl1pPr algn="ctr">
              <a:defRPr sz="40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7" name="Text Placeholder 13"/>
          <p:cNvSpPr>
            <a:spLocks noGrp="1"/>
          </p:cNvSpPr>
          <p:nvPr>
            <p:ph type="body" sz="quarter" idx="12"/>
          </p:nvPr>
        </p:nvSpPr>
        <p:spPr>
          <a:xfrm>
            <a:off x="152400" y="4095751"/>
            <a:ext cx="8839200" cy="609600"/>
          </a:xfrm>
        </p:spPr>
        <p:txBody>
          <a:bodyPr anchor="ctr">
            <a:normAutofit/>
          </a:bodyPr>
          <a:lstStyle>
            <a:lvl1pPr marL="0" indent="0" algn="ctr">
              <a:buNone/>
              <a:defRPr sz="2800">
                <a:solidFill>
                  <a:schemeClr val="bg1"/>
                </a:solidFill>
                <a:effectLst>
                  <a:outerShdw blurRad="38100" dist="38100" dir="2700000" algn="tl">
                    <a:srgbClr val="000000">
                      <a:alpha val="43137"/>
                    </a:srgbClr>
                  </a:outerShdw>
                </a:effectLst>
                <a:latin typeface="PermianSlabSerifTypeface" pitchFamily="50" charset="0"/>
              </a:defRPr>
            </a:lvl1pPr>
          </a:lstStyle>
          <a:p>
            <a:pPr lvl="0"/>
            <a:r>
              <a:rPr lang="en-US"/>
              <a:t>Click to edit Master text styles</a:t>
            </a:r>
          </a:p>
        </p:txBody>
      </p:sp>
      <p:sp>
        <p:nvSpPr>
          <p:cNvPr id="8" name="Text Placeholder 11"/>
          <p:cNvSpPr>
            <a:spLocks noGrp="1"/>
          </p:cNvSpPr>
          <p:nvPr>
            <p:ph type="body" sz="quarter" idx="11" hasCustomPrompt="1"/>
          </p:nvPr>
        </p:nvSpPr>
        <p:spPr>
          <a:xfrm>
            <a:off x="0" y="4800600"/>
            <a:ext cx="9144000" cy="342900"/>
          </a:xfrm>
        </p:spPr>
        <p:txBody>
          <a:bodyPr anchor="ctr">
            <a:normAutofit/>
          </a:bodyPr>
          <a:lstStyle>
            <a:lvl1pPr marL="0" indent="0" algn="ctr">
              <a:buNone/>
              <a:defRPr sz="1100" baseline="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Name, Position | Date</a:t>
            </a:r>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540659" y="339438"/>
            <a:ext cx="2062682" cy="2156112"/>
          </a:xfrm>
          <a:prstGeom prst="rect">
            <a:avLst/>
          </a:prstGeom>
        </p:spPr>
      </p:pic>
    </p:spTree>
    <p:extLst>
      <p:ext uri="{BB962C8B-B14F-4D97-AF65-F5344CB8AC3E}">
        <p14:creationId xmlns:p14="http://schemas.microsoft.com/office/powerpoint/2010/main" val="3357423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p>
            <a:endParaRPr lang="en-US" dirty="0"/>
          </a:p>
        </p:txBody>
      </p:sp>
      <p:sp>
        <p:nvSpPr>
          <p:cNvPr id="4" name="Slide Number Placeholder 3"/>
          <p:cNvSpPr>
            <a:spLocks noGrp="1"/>
          </p:cNvSpPr>
          <p:nvPr>
            <p:ph type="sldNum" sz="quarter" idx="11"/>
          </p:nvPr>
        </p:nvSpPr>
        <p:spPr/>
        <p:txBody>
          <a:bodyPr/>
          <a:lstStyle/>
          <a:p>
            <a:fld id="{5C76A076-0EB6-4ACF-BC93-AE169B35ECF5}" type="slidenum">
              <a:rPr lang="en-US" smtClean="0"/>
              <a:pPr/>
              <a:t>‹#›</a:t>
            </a:fld>
            <a:endParaRPr lang="en-US" dirty="0"/>
          </a:p>
        </p:txBody>
      </p:sp>
    </p:spTree>
    <p:extLst>
      <p:ext uri="{BB962C8B-B14F-4D97-AF65-F5344CB8AC3E}">
        <p14:creationId xmlns:p14="http://schemas.microsoft.com/office/powerpoint/2010/main" val="1476915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Photo">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4572000" y="0"/>
            <a:ext cx="4572000" cy="5143500"/>
          </a:xfrm>
        </p:spPr>
        <p:txBody>
          <a:bodyPr/>
          <a:lstStyle>
            <a:lvl1pPr marL="0" indent="0">
              <a:buNone/>
              <a:defRPr/>
            </a:lvl1pPr>
          </a:lstStyle>
          <a:p>
            <a:r>
              <a:rPr lang="en-US" dirty="0"/>
              <a:t>Click icon to add picture</a:t>
            </a:r>
          </a:p>
        </p:txBody>
      </p:sp>
      <p:sp>
        <p:nvSpPr>
          <p:cNvPr id="10" name="Title 9"/>
          <p:cNvSpPr>
            <a:spLocks noGrp="1"/>
          </p:cNvSpPr>
          <p:nvPr>
            <p:ph type="title"/>
          </p:nvPr>
        </p:nvSpPr>
        <p:spPr>
          <a:xfrm>
            <a:off x="381000" y="1657351"/>
            <a:ext cx="3962400" cy="1676400"/>
          </a:xfrm>
        </p:spPr>
        <p:txBody>
          <a:bodyPr>
            <a:noAutofit/>
          </a:bodyPr>
          <a:lstStyle>
            <a:lvl1pPr marL="0" indent="0" algn="l">
              <a:defRPr sz="3600">
                <a:effectLst/>
                <a:latin typeface="PermianSlabSerifTypeface" pitchFamily="50" charset="0"/>
              </a:defRPr>
            </a:lvl1pPr>
          </a:lstStyle>
          <a:p>
            <a:r>
              <a:rPr lang="en-US"/>
              <a:t>Click to edit Master title style</a:t>
            </a:r>
            <a:endParaRPr lang="en-US" dirty="0"/>
          </a:p>
        </p:txBody>
      </p:sp>
      <p:sp>
        <p:nvSpPr>
          <p:cNvPr id="12" name="Text Placeholder 11"/>
          <p:cNvSpPr>
            <a:spLocks noGrp="1"/>
          </p:cNvSpPr>
          <p:nvPr>
            <p:ph type="body" sz="quarter" idx="11" hasCustomPrompt="1"/>
          </p:nvPr>
        </p:nvSpPr>
        <p:spPr>
          <a:xfrm>
            <a:off x="381000" y="4171950"/>
            <a:ext cx="4038600" cy="838200"/>
          </a:xfrm>
        </p:spPr>
        <p:txBody>
          <a:bodyPr anchor="b">
            <a:normAutofit/>
          </a:bodyPr>
          <a:lstStyle>
            <a:lvl1pPr marL="0" indent="0">
              <a:buNone/>
              <a:defRPr sz="11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Name, Position</a:t>
            </a:r>
          </a:p>
          <a:p>
            <a:pPr lvl="0"/>
            <a:r>
              <a:rPr lang="en-US" dirty="0"/>
              <a:t>Date</a:t>
            </a:r>
          </a:p>
        </p:txBody>
      </p:sp>
      <p:sp>
        <p:nvSpPr>
          <p:cNvPr id="14" name="Text Placeholder 13"/>
          <p:cNvSpPr>
            <a:spLocks noGrp="1"/>
          </p:cNvSpPr>
          <p:nvPr>
            <p:ph type="body" sz="quarter" idx="12" hasCustomPrompt="1"/>
          </p:nvPr>
        </p:nvSpPr>
        <p:spPr>
          <a:xfrm>
            <a:off x="381000" y="3333751"/>
            <a:ext cx="3962400" cy="609600"/>
          </a:xfrm>
        </p:spPr>
        <p:txBody>
          <a:bodyPr>
            <a:normAutofit/>
          </a:bodyPr>
          <a:lstStyle>
            <a:lvl1pPr marL="0" indent="0">
              <a:buNone/>
              <a:defRPr sz="2800">
                <a:solidFill>
                  <a:schemeClr val="accent5"/>
                </a:solidFill>
                <a:latin typeface="PermianSlabSerifTypeface" pitchFamily="50" charset="0"/>
              </a:defRPr>
            </a:lvl1pPr>
          </a:lstStyle>
          <a:p>
            <a:pPr lvl="0"/>
            <a:r>
              <a:rPr lang="en-US" dirty="0"/>
              <a:t>Sub-Title</a:t>
            </a:r>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229" y="133350"/>
            <a:ext cx="1355541" cy="1416942"/>
          </a:xfrm>
          <a:prstGeom prst="rect">
            <a:avLst/>
          </a:prstGeom>
        </p:spPr>
      </p:pic>
    </p:spTree>
    <p:extLst>
      <p:ext uri="{BB962C8B-B14F-4D97-AF65-F5344CB8AC3E}">
        <p14:creationId xmlns:p14="http://schemas.microsoft.com/office/powerpoint/2010/main" val="2255976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ub-Title">
    <p:spTree>
      <p:nvGrpSpPr>
        <p:cNvPr id="1" name=""/>
        <p:cNvGrpSpPr/>
        <p:nvPr/>
      </p:nvGrpSpPr>
      <p:grpSpPr>
        <a:xfrm>
          <a:off x="0" y="0"/>
          <a:ext cx="0" cy="0"/>
          <a:chOff x="0" y="0"/>
          <a:chExt cx="0" cy="0"/>
        </a:xfrm>
      </p:grpSpPr>
      <p:sp>
        <p:nvSpPr>
          <p:cNvPr id="4" name="Rectangle 3"/>
          <p:cNvSpPr/>
          <p:nvPr userDrawn="1"/>
        </p:nvSpPr>
        <p:spPr>
          <a:xfrm>
            <a:off x="2590800" y="2906078"/>
            <a:ext cx="6553200" cy="168021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2667000" y="2906078"/>
            <a:ext cx="6324600" cy="1680210"/>
          </a:xfrm>
        </p:spPr>
        <p:txBody>
          <a:bodyPr/>
          <a:lstStyle>
            <a:lvl1pPr algn="r">
              <a:defRPr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dirty="0"/>
              <a:t>Click to edit Master title style</a:t>
            </a:r>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2966" y="2905125"/>
            <a:ext cx="1608314" cy="1681163"/>
          </a:xfrm>
          <a:prstGeom prst="rect">
            <a:avLst/>
          </a:prstGeom>
        </p:spPr>
      </p:pic>
    </p:spTree>
    <p:extLst>
      <p:ext uri="{BB962C8B-B14F-4D97-AF65-F5344CB8AC3E}">
        <p14:creationId xmlns:p14="http://schemas.microsoft.com/office/powerpoint/2010/main" val="2854890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ody - TN Mark">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57250"/>
            <a:ext cx="8839200" cy="4171950"/>
          </a:xfrm>
        </p:spPr>
        <p:txBody>
          <a:bodyPr>
            <a:normAutofit/>
          </a:bodyPr>
          <a:lstStyle>
            <a:lvl1pPr>
              <a:buClr>
                <a:schemeClr val="bg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bg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bg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467549" y="4440182"/>
            <a:ext cx="564921" cy="590509"/>
          </a:xfrm>
          <a:prstGeom prst="rect">
            <a:avLst/>
          </a:prstGeom>
        </p:spPr>
      </p:pic>
    </p:spTree>
    <p:extLst>
      <p:ext uri="{BB962C8B-B14F-4D97-AF65-F5344CB8AC3E}">
        <p14:creationId xmlns:p14="http://schemas.microsoft.com/office/powerpoint/2010/main" val="1802857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Body">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57250"/>
            <a:ext cx="8839200" cy="3756950"/>
          </a:xfrm>
        </p:spPr>
        <p:txBody>
          <a:bodyPr>
            <a:normAutofit/>
          </a:bodyPr>
          <a:lstStyle>
            <a:lvl1pPr>
              <a:buClr>
                <a:schemeClr val="bg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bg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bg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Rectangle 9"/>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783884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Body - Red">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72202"/>
            <a:ext cx="8839200" cy="3756949"/>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742951"/>
            <a:ext cx="9144000" cy="66675"/>
          </a:xfrm>
          <a:prstGeom prst="rect">
            <a:avLst/>
          </a:prstGeom>
          <a:solidFill>
            <a:srgbClr val="FF0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770656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ody - Orange">
    <p:spTree>
      <p:nvGrpSpPr>
        <p:cNvPr id="1" name=""/>
        <p:cNvGrpSpPr/>
        <p:nvPr/>
      </p:nvGrpSpPr>
      <p:grpSpPr>
        <a:xfrm>
          <a:off x="0" y="0"/>
          <a:ext cx="0" cy="0"/>
          <a:chOff x="0" y="0"/>
          <a:chExt cx="0" cy="0"/>
        </a:xfrm>
      </p:grpSpPr>
      <p:sp>
        <p:nvSpPr>
          <p:cNvPr id="12" name="Rectangle 11"/>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14" name="Content Placeholder 2"/>
          <p:cNvSpPr>
            <a:spLocks noGrp="1"/>
          </p:cNvSpPr>
          <p:nvPr>
            <p:ph idx="1"/>
          </p:nvPr>
        </p:nvSpPr>
        <p:spPr>
          <a:xfrm>
            <a:off x="152400" y="895350"/>
            <a:ext cx="8839200" cy="3718849"/>
          </a:xfrm>
        </p:spPr>
        <p:txBody>
          <a:bodyPr>
            <a:normAutofit/>
          </a:bodyPr>
          <a:lstStyle>
            <a:lvl1pPr>
              <a:buClr>
                <a:schemeClr val="accent3"/>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3"/>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3"/>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Rectangle 16"/>
          <p:cNvSpPr/>
          <p:nvPr userDrawn="1"/>
        </p:nvSpPr>
        <p:spPr>
          <a:xfrm>
            <a:off x="0" y="742951"/>
            <a:ext cx="9144000" cy="6667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199"/>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563395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Body - Blue">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95350"/>
            <a:ext cx="8839200" cy="3718849"/>
          </a:xfrm>
        </p:spPr>
        <p:txBody>
          <a:bodyPr>
            <a:normAutofit/>
          </a:bodyPr>
          <a:lstStyle>
            <a:lvl1pPr>
              <a:buClr>
                <a:schemeClr val="accent1"/>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1"/>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1"/>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1"/>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1"/>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742951"/>
            <a:ext cx="9144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335100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Body - YellowGreen">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95350"/>
            <a:ext cx="8839200" cy="3718849"/>
          </a:xfrm>
        </p:spPr>
        <p:txBody>
          <a:bodyPr>
            <a:normAutofit/>
          </a:bodyPr>
          <a:lstStyle>
            <a:lvl1pPr>
              <a:buClr>
                <a:schemeClr val="accent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742951"/>
            <a:ext cx="9144000" cy="666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883267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Body - Gray">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95350"/>
            <a:ext cx="8839200" cy="3718849"/>
          </a:xfrm>
        </p:spPr>
        <p:txBody>
          <a:bodyPr>
            <a:normAutofit/>
          </a:bodyPr>
          <a:lstStyle>
            <a:lvl1pPr>
              <a:buClr>
                <a:schemeClr val="accent5">
                  <a:lumMod val="75000"/>
                </a:schemeClr>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5">
                  <a:lumMod val="75000"/>
                </a:schemeClr>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5">
                  <a:lumMod val="75000"/>
                </a:schemeClr>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5">
                  <a:lumMod val="75000"/>
                </a:schemeClr>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5">
                  <a:lumMod val="75000"/>
                </a:schemeClr>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742951"/>
            <a:ext cx="9144000" cy="6667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1487014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Body - Tan">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95350"/>
            <a:ext cx="8839200" cy="3718849"/>
          </a:xfrm>
        </p:spPr>
        <p:txBody>
          <a:bodyPr>
            <a:normAutofit/>
          </a:bodyPr>
          <a:lstStyle>
            <a:lvl1pPr>
              <a:buClr>
                <a:schemeClr val="accent6"/>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6"/>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6"/>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6"/>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6"/>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742951"/>
            <a:ext cx="9144000" cy="6667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448185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ouble-Column Body">
    <p:spTree>
      <p:nvGrpSpPr>
        <p:cNvPr id="1" name=""/>
        <p:cNvGrpSpPr/>
        <p:nvPr/>
      </p:nvGrpSpPr>
      <p:grpSpPr>
        <a:xfrm>
          <a:off x="0" y="0"/>
          <a:ext cx="0" cy="0"/>
          <a:chOff x="0" y="0"/>
          <a:chExt cx="0" cy="0"/>
        </a:xfrm>
      </p:grpSpPr>
      <p:sp>
        <p:nvSpPr>
          <p:cNvPr id="7" name="Rectangle 6"/>
          <p:cNvSpPr/>
          <p:nvPr userDrawn="1"/>
        </p:nvSpPr>
        <p:spPr>
          <a:xfrm>
            <a:off x="0" y="133351"/>
            <a:ext cx="9144000" cy="60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52400" y="133352"/>
            <a:ext cx="8839200" cy="619125"/>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873922"/>
            <a:ext cx="4343400" cy="3718847"/>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Rectangle 10"/>
          <p:cNvSpPr/>
          <p:nvPr userDrawn="1"/>
        </p:nvSpPr>
        <p:spPr>
          <a:xfrm>
            <a:off x="0" y="4614200"/>
            <a:ext cx="9144000" cy="5293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p:cNvSpPr>
            <a:spLocks noGrp="1"/>
          </p:cNvSpPr>
          <p:nvPr>
            <p:ph idx="13"/>
          </p:nvPr>
        </p:nvSpPr>
        <p:spPr>
          <a:xfrm>
            <a:off x="4572000" y="881065"/>
            <a:ext cx="4343400" cy="3718847"/>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Footer Placeholder 4"/>
          <p:cNvSpPr>
            <a:spLocks noGrp="1"/>
          </p:cNvSpPr>
          <p:nvPr>
            <p:ph type="ftr" sz="quarter" idx="11"/>
          </p:nvPr>
        </p:nvSpPr>
        <p:spPr>
          <a:xfrm>
            <a:off x="3124200" y="4812507"/>
            <a:ext cx="2895600" cy="273844"/>
          </a:xfrm>
        </p:spPr>
        <p:txBody>
          <a:bodyPr anchor="b"/>
          <a:lstStyle>
            <a:lvl1pP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8" name="Slide Number Placeholder 5"/>
          <p:cNvSpPr>
            <a:spLocks noGrp="1"/>
          </p:cNvSpPr>
          <p:nvPr>
            <p:ph type="sldNum" sz="quarter" idx="12"/>
          </p:nvPr>
        </p:nvSpPr>
        <p:spPr>
          <a:xfrm>
            <a:off x="6934200" y="4812507"/>
            <a:ext cx="2133600" cy="273844"/>
          </a:xfrm>
          <a:prstGeom prst="rect">
            <a:avLst/>
          </a:prstGeom>
        </p:spPr>
        <p:txBody>
          <a:bodyPr anchor="b"/>
          <a:lstStyle>
            <a:lvl1pPr>
              <a:defRPr sz="10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069" y="4637480"/>
            <a:ext cx="466876" cy="488024"/>
          </a:xfrm>
          <a:prstGeom prst="rect">
            <a:avLst/>
          </a:prstGeom>
        </p:spPr>
      </p:pic>
    </p:spTree>
    <p:extLst>
      <p:ext uri="{BB962C8B-B14F-4D97-AF65-F5344CB8AC3E}">
        <p14:creationId xmlns:p14="http://schemas.microsoft.com/office/powerpoint/2010/main" val="27645693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44557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 Blu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9934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 Orange">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9934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 YellowGreen">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06782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 Gray">
    <p:bg>
      <p:bgPr>
        <a:solidFill>
          <a:schemeClr val="accent5">
            <a:lumMod val="20000"/>
            <a:lumOff val="8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9934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26822498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21380275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39149279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21029920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16312379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9353921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17932634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34673061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2210885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6168850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DB7729-A949-4E8C-B9F0-4379D964C648}" type="slidenum">
              <a:rPr lang="en-US" smtClean="0"/>
              <a:t>‹#›</a:t>
            </a:fld>
            <a:endParaRPr lang="en-US" dirty="0"/>
          </a:p>
        </p:txBody>
      </p:sp>
    </p:spTree>
    <p:extLst>
      <p:ext uri="{BB962C8B-B14F-4D97-AF65-F5344CB8AC3E}">
        <p14:creationId xmlns:p14="http://schemas.microsoft.com/office/powerpoint/2010/main" val="7950044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SAS - Title">
    <p:bg>
      <p:bgPr>
        <a:solidFill>
          <a:schemeClr val="bg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1FD6A3-53F9-5AA7-7099-CFD8CF29E43C}"/>
              </a:ext>
            </a:extLst>
          </p:cNvPr>
          <p:cNvPicPr>
            <a:picLocks noChangeAspect="1"/>
          </p:cNvPicPr>
          <p:nvPr userDrawn="1"/>
        </p:nvPicPr>
        <p:blipFill>
          <a:blip r:embed="rId3"/>
          <a:stretch>
            <a:fillRect/>
          </a:stretch>
        </p:blipFill>
        <p:spPr>
          <a:xfrm>
            <a:off x="7231899" y="4138488"/>
            <a:ext cx="1283451" cy="528762"/>
          </a:xfrm>
          <a:prstGeom prst="rect">
            <a:avLst/>
          </a:prstGeom>
        </p:spPr>
      </p:pic>
      <p:sp>
        <p:nvSpPr>
          <p:cNvPr id="7" name="Title Placeholder 1">
            <a:extLst>
              <a:ext uri="{FF2B5EF4-FFF2-40B4-BE49-F238E27FC236}">
                <a16:creationId xmlns:a16="http://schemas.microsoft.com/office/drawing/2014/main" id="{0B679E91-B2F1-7013-ED34-D7763B653081}"/>
              </a:ext>
            </a:extLst>
          </p:cNvPr>
          <p:cNvSpPr>
            <a:spLocks noGrp="1"/>
          </p:cNvSpPr>
          <p:nvPr>
            <p:ph type="title" hasCustomPrompt="1"/>
          </p:nvPr>
        </p:nvSpPr>
        <p:spPr>
          <a:xfrm>
            <a:off x="626216" y="1371421"/>
            <a:ext cx="7889135" cy="738664"/>
          </a:xfrm>
          <a:prstGeom prst="rect">
            <a:avLst/>
          </a:prstGeom>
        </p:spPr>
        <p:txBody>
          <a:bodyPr vert="horz" wrap="square" lIns="0" tIns="0" rIns="0" bIns="182880" rtlCol="0" anchor="b" anchorCtr="0">
            <a:spAutoFit/>
          </a:bodyPr>
          <a:lstStyle>
            <a:lvl1pPr>
              <a:lnSpc>
                <a:spcPct val="100000"/>
              </a:lnSpc>
              <a:spcBef>
                <a:spcPts val="300"/>
              </a:spcBef>
              <a:defRPr sz="3600">
                <a:solidFill>
                  <a:schemeClr val="bg1"/>
                </a:solidFill>
              </a:defRPr>
            </a:lvl1pPr>
          </a:lstStyle>
          <a:p>
            <a:r>
              <a:rPr lang="en-US" dirty="0"/>
              <a:t>Click to Add Slideshow Title</a:t>
            </a:r>
          </a:p>
        </p:txBody>
      </p:sp>
      <p:sp>
        <p:nvSpPr>
          <p:cNvPr id="14" name="Text Placeholder 13">
            <a:extLst>
              <a:ext uri="{FF2B5EF4-FFF2-40B4-BE49-F238E27FC236}">
                <a16:creationId xmlns:a16="http://schemas.microsoft.com/office/drawing/2014/main" id="{2A390F57-72E5-BAC5-624C-175BE96B8516}"/>
              </a:ext>
            </a:extLst>
          </p:cNvPr>
          <p:cNvSpPr>
            <a:spLocks noGrp="1"/>
          </p:cNvSpPr>
          <p:nvPr>
            <p:ph type="body" sz="quarter" idx="10" hasCustomPrompt="1"/>
          </p:nvPr>
        </p:nvSpPr>
        <p:spPr>
          <a:xfrm>
            <a:off x="626216" y="2110085"/>
            <a:ext cx="7889135" cy="461665"/>
          </a:xfrm>
        </p:spPr>
        <p:txBody>
          <a:bodyPr wrap="square">
            <a:noAutofit/>
          </a:bodyPr>
          <a:lstStyle>
            <a:lvl1pPr marL="0" indent="0">
              <a:lnSpc>
                <a:spcPct val="100000"/>
              </a:lnSpc>
              <a:spcBef>
                <a:spcPts val="300"/>
              </a:spcBef>
              <a:buNone/>
              <a:defRPr sz="2400">
                <a:solidFill>
                  <a:schemeClr val="accent3"/>
                </a:solidFill>
              </a:defRPr>
            </a:lvl1pPr>
            <a:lvl2pPr marL="182880" indent="0">
              <a:buNone/>
              <a:defRPr>
                <a:solidFill>
                  <a:schemeClr val="accent3"/>
                </a:solidFill>
              </a:defRPr>
            </a:lvl2pPr>
            <a:lvl3pPr marL="365760" indent="0">
              <a:buNone/>
              <a:defRPr>
                <a:solidFill>
                  <a:schemeClr val="accent3"/>
                </a:solidFill>
              </a:defRPr>
            </a:lvl3pPr>
            <a:lvl4pPr marL="1028700" indent="0">
              <a:buNone/>
              <a:defRPr>
                <a:solidFill>
                  <a:schemeClr val="accent3"/>
                </a:solidFill>
              </a:defRPr>
            </a:lvl4pPr>
            <a:lvl5pPr marL="1371600" indent="0">
              <a:buNone/>
              <a:defRPr>
                <a:solidFill>
                  <a:schemeClr val="accent3"/>
                </a:solidFill>
              </a:defRPr>
            </a:lvl5pPr>
          </a:lstStyle>
          <a:p>
            <a:pPr lvl="0"/>
            <a:r>
              <a:rPr lang="en-US" dirty="0"/>
              <a:t>Click to Add Slideshow Subtitle</a:t>
            </a:r>
          </a:p>
        </p:txBody>
      </p:sp>
      <p:sp>
        <p:nvSpPr>
          <p:cNvPr id="16" name="Text Placeholder 15">
            <a:extLst>
              <a:ext uri="{FF2B5EF4-FFF2-40B4-BE49-F238E27FC236}">
                <a16:creationId xmlns:a16="http://schemas.microsoft.com/office/drawing/2014/main" id="{30273A50-3E84-0E24-0D4A-64F939D590FA}"/>
              </a:ext>
            </a:extLst>
          </p:cNvPr>
          <p:cNvSpPr>
            <a:spLocks noGrp="1"/>
          </p:cNvSpPr>
          <p:nvPr>
            <p:ph type="body" sz="quarter" idx="11" hasCustomPrompt="1"/>
          </p:nvPr>
        </p:nvSpPr>
        <p:spPr>
          <a:xfrm>
            <a:off x="626216" y="4138489"/>
            <a:ext cx="6061861" cy="528761"/>
          </a:xfrm>
        </p:spPr>
        <p:txBody>
          <a:bodyPr wrap="square" anchor="ctr" anchorCtr="0">
            <a:noAutofit/>
          </a:bodyPr>
          <a:lstStyle>
            <a:lvl1pPr marL="0" indent="0">
              <a:lnSpc>
                <a:spcPct val="100000"/>
              </a:lnSpc>
              <a:spcBef>
                <a:spcPts val="300"/>
              </a:spcBef>
              <a:buNone/>
              <a:defRPr sz="1400">
                <a:solidFill>
                  <a:schemeClr val="accent3"/>
                </a:solidFill>
              </a:defRPr>
            </a:lvl1pPr>
            <a:lvl2pPr marL="182880" indent="0">
              <a:buNone/>
              <a:defRPr sz="1100">
                <a:solidFill>
                  <a:schemeClr val="accent3"/>
                </a:solidFill>
              </a:defRPr>
            </a:lvl2pPr>
            <a:lvl3pPr marL="365760" indent="0">
              <a:buNone/>
              <a:defRPr sz="1050">
                <a:solidFill>
                  <a:schemeClr val="accent3"/>
                </a:solidFill>
              </a:defRPr>
            </a:lvl3pPr>
            <a:lvl4pPr marL="1028700" indent="0">
              <a:buNone/>
              <a:defRPr sz="1000">
                <a:solidFill>
                  <a:schemeClr val="accent3"/>
                </a:solidFill>
              </a:defRPr>
            </a:lvl4pPr>
            <a:lvl5pPr marL="1371600" indent="0">
              <a:buNone/>
              <a:defRPr sz="1000">
                <a:solidFill>
                  <a:schemeClr val="accent3"/>
                </a:solidFill>
              </a:defRPr>
            </a:lvl5pPr>
          </a:lstStyle>
          <a:p>
            <a:pPr lvl="0"/>
            <a:r>
              <a:rPr lang="en-US" dirty="0"/>
              <a:t>Click to Add Presenter Info</a:t>
            </a:r>
          </a:p>
        </p:txBody>
      </p:sp>
      <p:sp>
        <p:nvSpPr>
          <p:cNvPr id="2" name="TextBox 4">
            <a:extLst>
              <a:ext uri="{FF2B5EF4-FFF2-40B4-BE49-F238E27FC236}">
                <a16:creationId xmlns:a16="http://schemas.microsoft.com/office/drawing/2014/main" id="{7F487846-7C90-09E0-AF50-CA2DB82BFEFD}"/>
              </a:ext>
            </a:extLst>
          </p:cNvPr>
          <p:cNvSpPr txBox="1"/>
          <p:nvPr userDrawn="1"/>
        </p:nvSpPr>
        <p:spPr>
          <a:xfrm>
            <a:off x="626216" y="4881511"/>
            <a:ext cx="2514600" cy="169277"/>
          </a:xfrm>
          <a:prstGeom prst="rect">
            <a:avLst/>
          </a:prstGeom>
          <a:noFill/>
        </p:spPr>
        <p:txBody>
          <a:bodyPr wrap="square" lIns="0" anchor="b" anchorCtr="0">
            <a:spAutoFit/>
          </a:bodyPr>
          <a:lstStyle/>
          <a:p>
            <a:pPr marL="0" marR="0" lvl="0" indent="0" algn="l" defTabSz="274313" rtl="0" eaLnBrk="0" fontAlgn="auto" latinLnBrk="0" hangingPunct="0">
              <a:lnSpc>
                <a:spcPct val="100000"/>
              </a:lnSpc>
              <a:spcBef>
                <a:spcPts val="0"/>
              </a:spcBef>
              <a:spcAft>
                <a:spcPts val="0"/>
              </a:spcAft>
              <a:buClrTx/>
              <a:buSzTx/>
              <a:buFontTx/>
              <a:buNone/>
              <a:tabLst/>
              <a:defRPr/>
            </a:pPr>
            <a:r>
              <a:rPr kumimoji="0" lang="en-US" sz="500" b="0" i="0" u="none" strike="noStrike" kern="300" cap="none" spc="50" normalizeH="0" baseline="0" noProof="0" dirty="0">
                <a:ln>
                  <a:noFill/>
                </a:ln>
                <a:solidFill>
                  <a:schemeClr val="accent3"/>
                </a:solidFill>
                <a:effectLst/>
                <a:uLnTx/>
                <a:uFillTx/>
                <a:latin typeface="Anova Light" panose="020B0403020203020204" pitchFamily="34" charset="0"/>
                <a:ea typeface="Anova Bold" panose="020B0703020203020204" pitchFamily="34" charset="0"/>
                <a:cs typeface="Anova Light" panose="020B0403020203020204" pitchFamily="34" charset="0"/>
              </a:rPr>
              <a:t>Copyright © SAS Institute Inc. All rights reserved.</a:t>
            </a:r>
          </a:p>
        </p:txBody>
      </p:sp>
    </p:spTree>
    <p:custDataLst>
      <p:tags r:id="rId1"/>
    </p:custDataLst>
    <p:extLst>
      <p:ext uri="{BB962C8B-B14F-4D97-AF65-F5344CB8AC3E}">
        <p14:creationId xmlns:p14="http://schemas.microsoft.com/office/powerpoint/2010/main" val="1591972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extLst>
    <p:ext uri="{DCECCB84-F9BA-43D5-87BE-67443E8EF086}">
      <p15:sldGuideLst xmlns:p15="http://schemas.microsoft.com/office/powerpoint/2012/main">
        <p15:guide id="1" orient="horz" pos="3240">
          <p15:clr>
            <a:srgbClr val="FBAE40"/>
          </p15:clr>
        </p15:guide>
        <p15:guide id="2" pos="576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SAS - Section">
    <p:bg>
      <p:bgPr>
        <a:solidFill>
          <a:schemeClr val="accent5"/>
        </a:solidFill>
        <a:effectLst/>
      </p:bgPr>
    </p:bg>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0B679E91-B2F1-7013-ED34-D7763B653081}"/>
              </a:ext>
            </a:extLst>
          </p:cNvPr>
          <p:cNvSpPr>
            <a:spLocks noGrp="1"/>
          </p:cNvSpPr>
          <p:nvPr>
            <p:ph type="title" hasCustomPrompt="1"/>
          </p:nvPr>
        </p:nvSpPr>
        <p:spPr>
          <a:xfrm>
            <a:off x="626216" y="1833086"/>
            <a:ext cx="6061861" cy="738664"/>
          </a:xfrm>
          <a:prstGeom prst="rect">
            <a:avLst/>
          </a:prstGeom>
        </p:spPr>
        <p:txBody>
          <a:bodyPr vert="horz" wrap="square" lIns="0" tIns="0" rIns="0" bIns="182880" rtlCol="0" anchor="b" anchorCtr="0">
            <a:spAutoFit/>
          </a:bodyPr>
          <a:lstStyle>
            <a:lvl1pPr>
              <a:lnSpc>
                <a:spcPct val="100000"/>
              </a:lnSpc>
              <a:spcBef>
                <a:spcPts val="300"/>
              </a:spcBef>
              <a:defRPr sz="3600">
                <a:solidFill>
                  <a:schemeClr val="bg1"/>
                </a:solidFill>
              </a:defRPr>
            </a:lvl1pPr>
          </a:lstStyle>
          <a:p>
            <a:r>
              <a:rPr lang="en-US" dirty="0"/>
              <a:t>Click to Add Section Title</a:t>
            </a:r>
          </a:p>
        </p:txBody>
      </p:sp>
      <p:sp>
        <p:nvSpPr>
          <p:cNvPr id="14" name="Text Placeholder 13">
            <a:extLst>
              <a:ext uri="{FF2B5EF4-FFF2-40B4-BE49-F238E27FC236}">
                <a16:creationId xmlns:a16="http://schemas.microsoft.com/office/drawing/2014/main" id="{2A390F57-72E5-BAC5-624C-175BE96B8516}"/>
              </a:ext>
            </a:extLst>
          </p:cNvPr>
          <p:cNvSpPr>
            <a:spLocks noGrp="1"/>
          </p:cNvSpPr>
          <p:nvPr>
            <p:ph type="body" sz="quarter" idx="10" hasCustomPrompt="1"/>
          </p:nvPr>
        </p:nvSpPr>
        <p:spPr>
          <a:xfrm>
            <a:off x="626216" y="2671377"/>
            <a:ext cx="6061861" cy="461665"/>
          </a:xfrm>
        </p:spPr>
        <p:txBody>
          <a:bodyPr wrap="square" anchor="t" anchorCtr="0">
            <a:noAutofit/>
          </a:bodyPr>
          <a:lstStyle>
            <a:lvl1pPr marL="0" indent="0">
              <a:lnSpc>
                <a:spcPct val="100000"/>
              </a:lnSpc>
              <a:spcBef>
                <a:spcPts val="300"/>
              </a:spcBef>
              <a:buNone/>
              <a:defRPr sz="2400">
                <a:solidFill>
                  <a:schemeClr val="bg1"/>
                </a:solidFill>
              </a:defRPr>
            </a:lvl1pPr>
            <a:lvl2pPr marL="182880" indent="0">
              <a:buNone/>
              <a:defRPr>
                <a:solidFill>
                  <a:schemeClr val="accent3"/>
                </a:solidFill>
              </a:defRPr>
            </a:lvl2pPr>
            <a:lvl3pPr marL="365760" indent="0">
              <a:buNone/>
              <a:defRPr>
                <a:solidFill>
                  <a:schemeClr val="accent3"/>
                </a:solidFill>
              </a:defRPr>
            </a:lvl3pPr>
            <a:lvl4pPr marL="1028700" indent="0">
              <a:buNone/>
              <a:defRPr>
                <a:solidFill>
                  <a:schemeClr val="accent3"/>
                </a:solidFill>
              </a:defRPr>
            </a:lvl4pPr>
            <a:lvl5pPr marL="1371600" indent="0">
              <a:buNone/>
              <a:defRPr>
                <a:solidFill>
                  <a:schemeClr val="accent3"/>
                </a:solidFill>
              </a:defRPr>
            </a:lvl5pPr>
          </a:lstStyle>
          <a:p>
            <a:pPr lvl="0"/>
            <a:r>
              <a:rPr lang="en-US" dirty="0"/>
              <a:t>Click to Add Section Subtitle</a:t>
            </a:r>
          </a:p>
        </p:txBody>
      </p:sp>
      <p:sp>
        <p:nvSpPr>
          <p:cNvPr id="2" name="TextBox 4">
            <a:extLst>
              <a:ext uri="{FF2B5EF4-FFF2-40B4-BE49-F238E27FC236}">
                <a16:creationId xmlns:a16="http://schemas.microsoft.com/office/drawing/2014/main" id="{BBE5A171-53B6-5D64-1680-262B90DACFE5}"/>
              </a:ext>
            </a:extLst>
          </p:cNvPr>
          <p:cNvSpPr txBox="1"/>
          <p:nvPr userDrawn="1"/>
        </p:nvSpPr>
        <p:spPr>
          <a:xfrm>
            <a:off x="626216" y="4881511"/>
            <a:ext cx="2514600" cy="169277"/>
          </a:xfrm>
          <a:prstGeom prst="rect">
            <a:avLst/>
          </a:prstGeom>
          <a:noFill/>
        </p:spPr>
        <p:txBody>
          <a:bodyPr wrap="square" lIns="0" anchor="b" anchorCtr="0">
            <a:spAutoFit/>
          </a:bodyPr>
          <a:lstStyle/>
          <a:p>
            <a:pPr marL="0" marR="0" lvl="0" indent="0" algn="l" defTabSz="274313" rtl="0" eaLnBrk="0" fontAlgn="auto" latinLnBrk="0" hangingPunct="0">
              <a:lnSpc>
                <a:spcPct val="100000"/>
              </a:lnSpc>
              <a:spcBef>
                <a:spcPts val="0"/>
              </a:spcBef>
              <a:spcAft>
                <a:spcPts val="0"/>
              </a:spcAft>
              <a:buClrTx/>
              <a:buSzTx/>
              <a:buFontTx/>
              <a:buNone/>
              <a:tabLst/>
              <a:defRPr/>
            </a:pPr>
            <a:r>
              <a:rPr kumimoji="0" lang="en-US" sz="500" b="0" i="0" u="none" strike="noStrike" kern="300" cap="none" spc="50" normalizeH="0" baseline="0" noProof="0" dirty="0">
                <a:ln>
                  <a:noFill/>
                </a:ln>
                <a:solidFill>
                  <a:schemeClr val="accent5">
                    <a:lumMod val="20000"/>
                    <a:lumOff val="80000"/>
                  </a:schemeClr>
                </a:solidFill>
                <a:effectLst/>
                <a:uLnTx/>
                <a:uFillTx/>
                <a:latin typeface="Anova Light" panose="020B0403020203020204" pitchFamily="34" charset="0"/>
                <a:ea typeface="Anova Bold" panose="020B0703020203020204" pitchFamily="34" charset="0"/>
                <a:cs typeface="Anova Light" panose="020B0403020203020204" pitchFamily="34" charset="0"/>
              </a:rPr>
              <a:t>Copyright © SAS Institute Inc. All rights reserved.</a:t>
            </a:r>
          </a:p>
        </p:txBody>
      </p:sp>
      <p:pic>
        <p:nvPicPr>
          <p:cNvPr id="3" name="Picture 6">
            <a:extLst>
              <a:ext uri="{FF2B5EF4-FFF2-40B4-BE49-F238E27FC236}">
                <a16:creationId xmlns:a16="http://schemas.microsoft.com/office/drawing/2014/main" id="{27780B26-6E86-E2AF-35C7-7B8BF24892A1}"/>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13079" y="4758272"/>
            <a:ext cx="556406" cy="230961"/>
          </a:xfrm>
          <a:prstGeom prst="rect">
            <a:avLst/>
          </a:prstGeom>
        </p:spPr>
      </p:pic>
    </p:spTree>
    <p:custDataLst>
      <p:tags r:id="rId1"/>
    </p:custDataLst>
    <p:extLst>
      <p:ext uri="{BB962C8B-B14F-4D97-AF65-F5344CB8AC3E}">
        <p14:creationId xmlns:p14="http://schemas.microsoft.com/office/powerpoint/2010/main" val="2338168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a16="http://schemas.microsoft.com/office/drawing/2014/main">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AS - Title Only">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6F060396-EEE3-A20F-EF3B-666AF65526C8}"/>
              </a:ext>
            </a:extLst>
          </p:cNvPr>
          <p:cNvSpPr>
            <a:spLocks noGrp="1"/>
          </p:cNvSpPr>
          <p:nvPr>
            <p:ph type="title" hasCustomPrompt="1"/>
          </p:nvPr>
        </p:nvSpPr>
        <p:spPr>
          <a:xfrm>
            <a:off x="628650" y="355152"/>
            <a:ext cx="7886700" cy="387798"/>
          </a:xfrm>
          <a:prstGeom prst="rect">
            <a:avLst/>
          </a:prstGeom>
        </p:spPr>
        <p:txBody>
          <a:bodyPr vert="horz" lIns="0" tIns="0" rIns="0" bIns="0" rtlCol="0" anchor="ctr">
            <a:spAutoFit/>
          </a:bodyPr>
          <a:lstStyle/>
          <a:p>
            <a:r>
              <a:rPr lang="en-US" dirty="0"/>
              <a:t>Click to Add Slide Title</a:t>
            </a:r>
          </a:p>
        </p:txBody>
      </p:sp>
    </p:spTree>
    <p:custDataLst>
      <p:tags r:id="rId1"/>
    </p:custDataLst>
    <p:extLst>
      <p:ext uri="{BB962C8B-B14F-4D97-AF65-F5344CB8AC3E}">
        <p14:creationId xmlns:p14="http://schemas.microsoft.com/office/powerpoint/2010/main" val="2858689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SAS - Title &amp;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lgn="l">
              <a:defRPr>
                <a:solidFill>
                  <a:schemeClr val="accent5"/>
                </a:solidFill>
              </a:defRPr>
            </a:lvl1pPr>
          </a:lstStyle>
          <a:p>
            <a:r>
              <a:rPr lang="en-US" dirty="0"/>
              <a:t>Click to Add Slide Title</a:t>
            </a:r>
          </a:p>
        </p:txBody>
      </p:sp>
      <p:sp>
        <p:nvSpPr>
          <p:cNvPr id="5" name="Text Placeholder 4">
            <a:extLst>
              <a:ext uri="{FF2B5EF4-FFF2-40B4-BE49-F238E27FC236}">
                <a16:creationId xmlns:a16="http://schemas.microsoft.com/office/drawing/2014/main" id="{0040EF35-062A-4CF7-B99A-D6EF688F370B}"/>
              </a:ext>
            </a:extLst>
          </p:cNvPr>
          <p:cNvSpPr>
            <a:spLocks noGrp="1"/>
          </p:cNvSpPr>
          <p:nvPr>
            <p:ph type="body" sz="quarter" idx="10" hasCustomPrompt="1"/>
          </p:nvPr>
        </p:nvSpPr>
        <p:spPr>
          <a:xfrm>
            <a:off x="628650" y="781050"/>
            <a:ext cx="7886700" cy="274691"/>
          </a:xfrm>
          <a:prstGeom prst="rect">
            <a:avLst/>
          </a:prstGeom>
        </p:spPr>
        <p:txBody>
          <a:bodyPr anchor="t">
            <a:normAutofit/>
          </a:bodyPr>
          <a:lstStyle>
            <a:lvl1pPr marL="0" indent="0" algn="l">
              <a:buNone/>
              <a:defRPr>
                <a:solidFill>
                  <a:schemeClr val="bg2"/>
                </a:solidFill>
              </a:defRPr>
            </a:lvl1pPr>
            <a:lvl2pPr marL="182880" indent="0">
              <a:buNone/>
              <a:defRPr/>
            </a:lvl2pPr>
            <a:lvl3pPr marL="365760" indent="0">
              <a:buNone/>
              <a:defRPr/>
            </a:lvl3pPr>
            <a:lvl4pPr marL="1028700" indent="0">
              <a:buNone/>
              <a:defRPr/>
            </a:lvl4pPr>
            <a:lvl5pPr marL="1371600" indent="0">
              <a:buNone/>
              <a:defRPr/>
            </a:lvl5pPr>
          </a:lstStyle>
          <a:p>
            <a:pPr lvl="0"/>
            <a:r>
              <a:rPr lang="en-US" dirty="0"/>
              <a:t>Click to Add Subtitle</a:t>
            </a:r>
          </a:p>
        </p:txBody>
      </p:sp>
    </p:spTree>
    <p:custDataLst>
      <p:tags r:id="rId1"/>
    </p:custDataLst>
    <p:extLst>
      <p:ext uri="{BB962C8B-B14F-4D97-AF65-F5344CB8AC3E}">
        <p14:creationId xmlns:p14="http://schemas.microsoft.com/office/powerpoint/2010/main" val="2578281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AS -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defRPr>
                <a:solidFill>
                  <a:schemeClr val="accent5"/>
                </a:solidFill>
              </a:defRPr>
            </a:lvl1pPr>
          </a:lstStyle>
          <a:p>
            <a:r>
              <a:rPr lang="en-US" dirty="0"/>
              <a:t>Click to Add Slide Title</a:t>
            </a:r>
          </a:p>
        </p:txBody>
      </p:sp>
      <p:sp>
        <p:nvSpPr>
          <p:cNvPr id="4" name="Text Placeholder 2">
            <a:extLst>
              <a:ext uri="{FF2B5EF4-FFF2-40B4-BE49-F238E27FC236}">
                <a16:creationId xmlns:a16="http://schemas.microsoft.com/office/drawing/2014/main" id="{94E85CBA-188F-58DF-65B2-BD90C57AB500}"/>
              </a:ext>
            </a:extLst>
          </p:cNvPr>
          <p:cNvSpPr>
            <a:spLocks noGrp="1"/>
          </p:cNvSpPr>
          <p:nvPr>
            <p:ph idx="1"/>
          </p:nvPr>
        </p:nvSpPr>
        <p:spPr>
          <a:xfrm>
            <a:off x="628650" y="1200150"/>
            <a:ext cx="7886700" cy="3432573"/>
          </a:xfrm>
          <a:prstGeom prst="rect">
            <a:avLst/>
          </a:prstGeom>
        </p:spPr>
        <p:txBody>
          <a:bodyPr vert="horz" lIns="0" tIns="0" rIns="0" bIns="0" rtlCol="0">
            <a:normAutofit/>
          </a:bodyPr>
          <a:lstStyle>
            <a:lvl1pPr>
              <a:defRPr sz="1800"/>
            </a:lvl1pPr>
            <a:lvl2pPr>
              <a:defRPr sz="1400"/>
            </a:lvl2pPr>
            <a:lvl3pPr>
              <a:defRPr sz="1200">
                <a:latin typeface="+mn-lt"/>
              </a:defRPr>
            </a:lvl3pPr>
          </a:lstStyle>
          <a:p>
            <a:pPr lvl="0"/>
            <a:r>
              <a:rPr lang="en-US"/>
              <a:t>Click to edit Master text styles</a:t>
            </a:r>
          </a:p>
          <a:p>
            <a:pPr lvl="1"/>
            <a:r>
              <a:rPr lang="en-US"/>
              <a:t>Second level</a:t>
            </a:r>
          </a:p>
          <a:p>
            <a:pPr lvl="2"/>
            <a:r>
              <a:rPr lang="en-US"/>
              <a:t>Third level</a:t>
            </a:r>
          </a:p>
        </p:txBody>
      </p:sp>
      <p:sp>
        <p:nvSpPr>
          <p:cNvPr id="8" name="Text Placeholder 4">
            <a:extLst>
              <a:ext uri="{FF2B5EF4-FFF2-40B4-BE49-F238E27FC236}">
                <a16:creationId xmlns:a16="http://schemas.microsoft.com/office/drawing/2014/main" id="{9A71ABFD-7D9E-8B81-8F10-AD3B259CD532}"/>
              </a:ext>
            </a:extLst>
          </p:cNvPr>
          <p:cNvSpPr>
            <a:spLocks noGrp="1"/>
          </p:cNvSpPr>
          <p:nvPr>
            <p:ph type="body" sz="quarter" idx="10" hasCustomPrompt="1"/>
          </p:nvPr>
        </p:nvSpPr>
        <p:spPr>
          <a:xfrm>
            <a:off x="628650" y="781050"/>
            <a:ext cx="7886700" cy="274691"/>
          </a:xfrm>
          <a:prstGeom prst="rect">
            <a:avLst/>
          </a:prstGeom>
        </p:spPr>
        <p:txBody>
          <a:bodyPr anchor="t">
            <a:normAutofit/>
          </a:bodyPr>
          <a:lstStyle>
            <a:lvl1pPr marL="0" indent="0" algn="l">
              <a:buNone/>
              <a:defRPr>
                <a:solidFill>
                  <a:schemeClr val="bg2"/>
                </a:solidFill>
              </a:defRPr>
            </a:lvl1pPr>
            <a:lvl2pPr marL="182880" indent="0">
              <a:buNone/>
              <a:defRPr/>
            </a:lvl2pPr>
            <a:lvl3pPr marL="365760" indent="0">
              <a:buNone/>
              <a:defRPr/>
            </a:lvl3pPr>
            <a:lvl4pPr marL="1028700" indent="0">
              <a:buNone/>
              <a:defRPr/>
            </a:lvl4pPr>
            <a:lvl5pPr marL="1371600" indent="0">
              <a:buNone/>
              <a:defRPr/>
            </a:lvl5pPr>
          </a:lstStyle>
          <a:p>
            <a:pPr lvl="0"/>
            <a:r>
              <a:rPr lang="en-US" dirty="0"/>
              <a:t>Click to Add Subtitle</a:t>
            </a:r>
          </a:p>
        </p:txBody>
      </p:sp>
    </p:spTree>
    <p:custDataLst>
      <p:tags r:id="rId1"/>
    </p:custDataLst>
    <p:extLst>
      <p:ext uri="{BB962C8B-B14F-4D97-AF65-F5344CB8AC3E}">
        <p14:creationId xmlns:p14="http://schemas.microsoft.com/office/powerpoint/2010/main" val="2411489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AS - 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defRPr>
                <a:solidFill>
                  <a:schemeClr val="accent5"/>
                </a:solidFill>
              </a:defRPr>
            </a:lvl1pPr>
          </a:lstStyle>
          <a:p>
            <a:r>
              <a:rPr lang="en-US" dirty="0"/>
              <a:t>Click to Add Slide Title</a:t>
            </a:r>
          </a:p>
        </p:txBody>
      </p:sp>
      <p:sp>
        <p:nvSpPr>
          <p:cNvPr id="5" name="Text Placeholder 2">
            <a:extLst>
              <a:ext uri="{FF2B5EF4-FFF2-40B4-BE49-F238E27FC236}">
                <a16:creationId xmlns:a16="http://schemas.microsoft.com/office/drawing/2014/main" id="{B37A3D09-8DDB-0D78-49A3-63D553286BAA}"/>
              </a:ext>
            </a:extLst>
          </p:cNvPr>
          <p:cNvSpPr>
            <a:spLocks noGrp="1"/>
          </p:cNvSpPr>
          <p:nvPr>
            <p:ph idx="1"/>
          </p:nvPr>
        </p:nvSpPr>
        <p:spPr>
          <a:xfrm>
            <a:off x="628650" y="1200150"/>
            <a:ext cx="3870923" cy="3432573"/>
          </a:xfrm>
          <a:prstGeom prst="rect">
            <a:avLst/>
          </a:prstGeom>
        </p:spPr>
        <p:txBody>
          <a:bodyPr vert="horz" lIns="0" tIns="0" rIns="0" bIns="0" rtlCol="0">
            <a:normAutofit/>
          </a:bodyPr>
          <a:lstStyle>
            <a:lvl1pPr>
              <a:defRPr sz="1800"/>
            </a:lvl1pPr>
            <a:lvl2pPr>
              <a:defRPr sz="1400">
                <a:latin typeface="+mn-lt"/>
              </a:defRPr>
            </a:lvl2pPr>
            <a:lvl3pPr>
              <a:defRPr sz="1200">
                <a:latin typeface="+mn-lt"/>
              </a:defRPr>
            </a:lvl3pPr>
          </a:lstStyle>
          <a:p>
            <a:pPr lvl="0"/>
            <a:r>
              <a:rPr lang="en-US"/>
              <a:t>Click to edit Master text styles</a:t>
            </a:r>
          </a:p>
          <a:p>
            <a:pPr lvl="1"/>
            <a:r>
              <a:rPr lang="en-US"/>
              <a:t>Second level</a:t>
            </a:r>
          </a:p>
          <a:p>
            <a:pPr lvl="2"/>
            <a:r>
              <a:rPr lang="en-US"/>
              <a:t>Third level</a:t>
            </a:r>
          </a:p>
        </p:txBody>
      </p:sp>
      <p:sp>
        <p:nvSpPr>
          <p:cNvPr id="7" name="Text Placeholder 2">
            <a:extLst>
              <a:ext uri="{FF2B5EF4-FFF2-40B4-BE49-F238E27FC236}">
                <a16:creationId xmlns:a16="http://schemas.microsoft.com/office/drawing/2014/main" id="{9EB0C531-8D77-DB91-D733-89B75593C437}"/>
              </a:ext>
            </a:extLst>
          </p:cNvPr>
          <p:cNvSpPr>
            <a:spLocks noGrp="1"/>
          </p:cNvSpPr>
          <p:nvPr>
            <p:ph idx="11"/>
          </p:nvPr>
        </p:nvSpPr>
        <p:spPr>
          <a:xfrm>
            <a:off x="4644428" y="1200150"/>
            <a:ext cx="3870924" cy="3432573"/>
          </a:xfrm>
          <a:prstGeom prst="rect">
            <a:avLst/>
          </a:prstGeom>
        </p:spPr>
        <p:txBody>
          <a:bodyPr vert="horz" lIns="0" tIns="0" rIns="0" bIns="0" rtlCol="0">
            <a:normAutofit/>
          </a:bodyPr>
          <a:lstStyle>
            <a:lvl1pPr>
              <a:defRPr sz="1800"/>
            </a:lvl1pPr>
            <a:lvl2pPr>
              <a:defRPr sz="1400">
                <a:latin typeface="+mn-lt"/>
              </a:defRPr>
            </a:lvl2pPr>
            <a:lvl3pPr>
              <a:defRPr sz="1200">
                <a:latin typeface="+mn-lt"/>
              </a:defRPr>
            </a:lvl3pPr>
          </a:lstStyle>
          <a:p>
            <a:pPr lvl="0"/>
            <a:r>
              <a:rPr lang="en-US"/>
              <a:t>Click to edit Master text styles</a:t>
            </a:r>
          </a:p>
          <a:p>
            <a:pPr lvl="1"/>
            <a:r>
              <a:rPr lang="en-US"/>
              <a:t>Second level</a:t>
            </a:r>
          </a:p>
          <a:p>
            <a:pPr lvl="2"/>
            <a:r>
              <a:rPr lang="en-US"/>
              <a:t>Third level</a:t>
            </a:r>
          </a:p>
        </p:txBody>
      </p:sp>
      <p:sp>
        <p:nvSpPr>
          <p:cNvPr id="9" name="Text Placeholder 4">
            <a:extLst>
              <a:ext uri="{FF2B5EF4-FFF2-40B4-BE49-F238E27FC236}">
                <a16:creationId xmlns:a16="http://schemas.microsoft.com/office/drawing/2014/main" id="{528E5A1D-0F7C-C89E-926C-359A1E6C4B96}"/>
              </a:ext>
            </a:extLst>
          </p:cNvPr>
          <p:cNvSpPr>
            <a:spLocks noGrp="1"/>
          </p:cNvSpPr>
          <p:nvPr>
            <p:ph type="body" sz="quarter" idx="10" hasCustomPrompt="1"/>
          </p:nvPr>
        </p:nvSpPr>
        <p:spPr>
          <a:xfrm>
            <a:off x="628650" y="781050"/>
            <a:ext cx="7886700" cy="274691"/>
          </a:xfrm>
          <a:prstGeom prst="rect">
            <a:avLst/>
          </a:prstGeom>
        </p:spPr>
        <p:txBody>
          <a:bodyPr anchor="t">
            <a:normAutofit/>
          </a:bodyPr>
          <a:lstStyle>
            <a:lvl1pPr marL="0" indent="0" algn="l">
              <a:buNone/>
              <a:defRPr>
                <a:solidFill>
                  <a:schemeClr val="bg2"/>
                </a:solidFill>
              </a:defRPr>
            </a:lvl1pPr>
            <a:lvl2pPr marL="182880" indent="0">
              <a:buNone/>
              <a:defRPr/>
            </a:lvl2pPr>
            <a:lvl3pPr marL="365760" indent="0">
              <a:buNone/>
              <a:defRPr/>
            </a:lvl3pPr>
            <a:lvl4pPr marL="1028700" indent="0">
              <a:buNone/>
              <a:defRPr/>
            </a:lvl4pPr>
            <a:lvl5pPr marL="1371600" indent="0">
              <a:buNone/>
              <a:defRPr/>
            </a:lvl5pPr>
          </a:lstStyle>
          <a:p>
            <a:pPr lvl="0"/>
            <a:r>
              <a:rPr lang="en-US" dirty="0"/>
              <a:t>Click to Add Subtitle</a:t>
            </a:r>
          </a:p>
        </p:txBody>
      </p:sp>
    </p:spTree>
    <p:custDataLst>
      <p:tags r:id="rId1"/>
    </p:custDataLst>
    <p:extLst>
      <p:ext uri="{BB962C8B-B14F-4D97-AF65-F5344CB8AC3E}">
        <p14:creationId xmlns:p14="http://schemas.microsoft.com/office/powerpoint/2010/main" val="197303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AS - Title Only Right">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932B69-D114-4F04-8825-FD80DE780B3F}"/>
              </a:ext>
            </a:extLst>
          </p:cNvPr>
          <p:cNvSpPr>
            <a:spLocks noGrp="1"/>
          </p:cNvSpPr>
          <p:nvPr>
            <p:ph type="title" hasCustomPrompt="1"/>
          </p:nvPr>
        </p:nvSpPr>
        <p:spPr>
          <a:xfrm>
            <a:off x="628650" y="2183952"/>
            <a:ext cx="2214138" cy="775597"/>
          </a:xfrm>
          <a:prstGeom prst="rect">
            <a:avLst/>
          </a:prstGeom>
        </p:spPr>
        <p:txBody>
          <a:bodyPr vert="horz" wrap="square" lIns="0" tIns="0" rIns="0" bIns="0" rtlCol="0" anchor="ctr">
            <a:spAutoFit/>
          </a:bodyPr>
          <a:lstStyle/>
          <a:p>
            <a:r>
              <a:rPr lang="en-US" dirty="0"/>
              <a:t>Click to Add Slide Title</a:t>
            </a:r>
          </a:p>
        </p:txBody>
      </p:sp>
    </p:spTree>
    <p:custDataLst>
      <p:tags r:id="rId1"/>
    </p:custDataLst>
    <p:extLst>
      <p:ext uri="{BB962C8B-B14F-4D97-AF65-F5344CB8AC3E}">
        <p14:creationId xmlns:p14="http://schemas.microsoft.com/office/powerpoint/2010/main" val="2074320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AS - Title &amp; Subtitle Right">
    <p:bg>
      <p:bgPr>
        <a:solidFill>
          <a:schemeClr val="bg1"/>
        </a:solidFill>
        <a:effectLst/>
      </p:bgPr>
    </p:bg>
    <p:spTree>
      <p:nvGrpSpPr>
        <p:cNvPr id="1" name=""/>
        <p:cNvGrpSpPr/>
        <p:nvPr/>
      </p:nvGrpSpPr>
      <p:grpSpPr>
        <a:xfrm>
          <a:off x="0" y="0"/>
          <a:ext cx="0" cy="0"/>
          <a:chOff x="0" y="0"/>
          <a:chExt cx="0" cy="0"/>
        </a:xfrm>
      </p:grpSpPr>
      <p:sp>
        <p:nvSpPr>
          <p:cNvPr id="2" name="Text Placeholder 4">
            <a:extLst>
              <a:ext uri="{FF2B5EF4-FFF2-40B4-BE49-F238E27FC236}">
                <a16:creationId xmlns:a16="http://schemas.microsoft.com/office/drawing/2014/main" id="{DCB0DC36-25B4-46CA-542D-A6308DDA0A46}"/>
              </a:ext>
            </a:extLst>
          </p:cNvPr>
          <p:cNvSpPr>
            <a:spLocks noGrp="1"/>
          </p:cNvSpPr>
          <p:nvPr>
            <p:ph type="body" sz="quarter" idx="10" hasCustomPrompt="1"/>
          </p:nvPr>
        </p:nvSpPr>
        <p:spPr>
          <a:xfrm>
            <a:off x="628650" y="2960498"/>
            <a:ext cx="2502175" cy="274691"/>
          </a:xfrm>
          <a:prstGeom prst="rect">
            <a:avLst/>
          </a:prstGeom>
        </p:spPr>
        <p:txBody>
          <a:bodyPr wrap="square" anchor="t">
            <a:noAutofit/>
          </a:bodyPr>
          <a:lstStyle>
            <a:lvl1pPr marL="0" indent="0" algn="l">
              <a:buNone/>
              <a:defRPr>
                <a:solidFill>
                  <a:schemeClr val="bg2"/>
                </a:solidFill>
              </a:defRPr>
            </a:lvl1pPr>
            <a:lvl2pPr marL="182880" indent="0">
              <a:buNone/>
              <a:defRPr/>
            </a:lvl2pPr>
            <a:lvl3pPr marL="365760" indent="0">
              <a:buNone/>
              <a:defRPr/>
            </a:lvl3pPr>
            <a:lvl4pPr marL="1028700" indent="0">
              <a:buNone/>
              <a:defRPr/>
            </a:lvl4pPr>
            <a:lvl5pPr marL="1371600" indent="0">
              <a:buNone/>
              <a:defRPr/>
            </a:lvl5pPr>
          </a:lstStyle>
          <a:p>
            <a:pPr lvl="0"/>
            <a:r>
              <a:rPr lang="en-US" dirty="0"/>
              <a:t>Click to Add Subtitle</a:t>
            </a:r>
          </a:p>
        </p:txBody>
      </p:sp>
      <p:sp>
        <p:nvSpPr>
          <p:cNvPr id="3" name="Title 2">
            <a:extLst>
              <a:ext uri="{FF2B5EF4-FFF2-40B4-BE49-F238E27FC236}">
                <a16:creationId xmlns:a16="http://schemas.microsoft.com/office/drawing/2014/main" id="{E84AF2B1-1A71-31A3-C679-D3E1148BD910}"/>
              </a:ext>
            </a:extLst>
          </p:cNvPr>
          <p:cNvSpPr>
            <a:spLocks noGrp="1"/>
          </p:cNvSpPr>
          <p:nvPr>
            <p:ph type="title" hasCustomPrompt="1"/>
          </p:nvPr>
        </p:nvSpPr>
        <p:spPr>
          <a:xfrm>
            <a:off x="626216" y="2076808"/>
            <a:ext cx="2500884" cy="775597"/>
          </a:xfrm>
        </p:spPr>
        <p:txBody>
          <a:bodyPr vert="horz" wrap="square" lIns="0" tIns="0" rIns="0" bIns="0" rtlCol="0" anchor="b" anchorCtr="0">
            <a:spAutoFit/>
          </a:bodyPr>
          <a:lstStyle>
            <a:lvl1pPr>
              <a:defRPr lang="en-US"/>
            </a:lvl1pPr>
          </a:lstStyle>
          <a:p>
            <a:pPr marL="0" lvl="0">
              <a:lnSpc>
                <a:spcPct val="90000"/>
              </a:lnSpc>
              <a:spcBef>
                <a:spcPct val="0"/>
              </a:spcBef>
              <a:buNone/>
            </a:pPr>
            <a:r>
              <a:rPr lang="en-US" dirty="0"/>
              <a:t>Click to Add Slide Title</a:t>
            </a:r>
          </a:p>
        </p:txBody>
      </p:sp>
    </p:spTree>
    <p:custDataLst>
      <p:tags r:id="rId1"/>
    </p:custDataLst>
    <p:extLst>
      <p:ext uri="{BB962C8B-B14F-4D97-AF65-F5344CB8AC3E}">
        <p14:creationId xmlns:p14="http://schemas.microsoft.com/office/powerpoint/2010/main" val="2803395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SAS - Closing">
    <p:bg>
      <p:bgPr>
        <a:solidFill>
          <a:schemeClr val="bg2"/>
        </a:solidFill>
        <a:effectLst/>
      </p:bgPr>
    </p:bg>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0B679E91-B2F1-7013-ED34-D7763B653081}"/>
              </a:ext>
            </a:extLst>
          </p:cNvPr>
          <p:cNvSpPr>
            <a:spLocks noGrp="1"/>
          </p:cNvSpPr>
          <p:nvPr>
            <p:ph type="title" hasCustomPrompt="1"/>
          </p:nvPr>
        </p:nvSpPr>
        <p:spPr>
          <a:xfrm>
            <a:off x="626216" y="1925420"/>
            <a:ext cx="6531567" cy="1292662"/>
          </a:xfrm>
          <a:prstGeom prst="rect">
            <a:avLst/>
          </a:prstGeom>
        </p:spPr>
        <p:txBody>
          <a:bodyPr vert="horz" wrap="square" lIns="0" tIns="0" rIns="0" bIns="182880" rtlCol="0" anchor="ctr" anchorCtr="0">
            <a:spAutoFit/>
          </a:bodyPr>
          <a:lstStyle>
            <a:lvl1pPr>
              <a:lnSpc>
                <a:spcPct val="100000"/>
              </a:lnSpc>
              <a:spcBef>
                <a:spcPts val="300"/>
              </a:spcBef>
              <a:defRPr sz="3600">
                <a:solidFill>
                  <a:schemeClr val="bg1"/>
                </a:solidFill>
              </a:defRPr>
            </a:lvl1pPr>
          </a:lstStyle>
          <a:p>
            <a:r>
              <a:rPr lang="en-US" dirty="0"/>
              <a:t>Click to Add Slideshow Closing</a:t>
            </a:r>
          </a:p>
        </p:txBody>
      </p:sp>
      <p:pic>
        <p:nvPicPr>
          <p:cNvPr id="9" name="Picture 8">
            <a:extLst>
              <a:ext uri="{FF2B5EF4-FFF2-40B4-BE49-F238E27FC236}">
                <a16:creationId xmlns:a16="http://schemas.microsoft.com/office/drawing/2014/main" id="{F6D7352C-47D5-1179-1891-95A57F7DA1B0}"/>
              </a:ext>
            </a:extLst>
          </p:cNvPr>
          <p:cNvPicPr>
            <a:picLocks noChangeAspect="1"/>
          </p:cNvPicPr>
          <p:nvPr userDrawn="1"/>
        </p:nvPicPr>
        <p:blipFill>
          <a:blip r:embed="rId3"/>
          <a:stretch>
            <a:fillRect/>
          </a:stretch>
        </p:blipFill>
        <p:spPr>
          <a:xfrm>
            <a:off x="7231899" y="4138488"/>
            <a:ext cx="1283451" cy="528762"/>
          </a:xfrm>
          <a:prstGeom prst="rect">
            <a:avLst/>
          </a:prstGeom>
        </p:spPr>
      </p:pic>
      <p:sp>
        <p:nvSpPr>
          <p:cNvPr id="2" name="Text Placeholder 15">
            <a:extLst>
              <a:ext uri="{FF2B5EF4-FFF2-40B4-BE49-F238E27FC236}">
                <a16:creationId xmlns:a16="http://schemas.microsoft.com/office/drawing/2014/main" id="{514B8423-CFFD-1921-7480-8BEC78F05FFD}"/>
              </a:ext>
            </a:extLst>
          </p:cNvPr>
          <p:cNvSpPr>
            <a:spLocks noGrp="1"/>
          </p:cNvSpPr>
          <p:nvPr>
            <p:ph type="body" sz="quarter" idx="11" hasCustomPrompt="1"/>
          </p:nvPr>
        </p:nvSpPr>
        <p:spPr>
          <a:xfrm>
            <a:off x="626216" y="4138489"/>
            <a:ext cx="6061861" cy="528761"/>
          </a:xfrm>
        </p:spPr>
        <p:txBody>
          <a:bodyPr wrap="square" anchor="ctr" anchorCtr="0">
            <a:noAutofit/>
          </a:bodyPr>
          <a:lstStyle>
            <a:lvl1pPr marL="0" indent="0">
              <a:lnSpc>
                <a:spcPct val="100000"/>
              </a:lnSpc>
              <a:spcBef>
                <a:spcPts val="300"/>
              </a:spcBef>
              <a:buNone/>
              <a:defRPr sz="1400">
                <a:solidFill>
                  <a:schemeClr val="accent3"/>
                </a:solidFill>
              </a:defRPr>
            </a:lvl1pPr>
            <a:lvl2pPr marL="182880" indent="0">
              <a:buNone/>
              <a:defRPr sz="1100">
                <a:solidFill>
                  <a:schemeClr val="accent3"/>
                </a:solidFill>
              </a:defRPr>
            </a:lvl2pPr>
            <a:lvl3pPr marL="365760" indent="0">
              <a:buNone/>
              <a:defRPr sz="1050">
                <a:solidFill>
                  <a:schemeClr val="accent3"/>
                </a:solidFill>
              </a:defRPr>
            </a:lvl3pPr>
            <a:lvl4pPr marL="1028700" indent="0">
              <a:buNone/>
              <a:defRPr sz="1000">
                <a:solidFill>
                  <a:schemeClr val="accent3"/>
                </a:solidFill>
              </a:defRPr>
            </a:lvl4pPr>
            <a:lvl5pPr marL="1371600" indent="0">
              <a:buNone/>
              <a:defRPr sz="1000">
                <a:solidFill>
                  <a:schemeClr val="accent3"/>
                </a:solidFill>
              </a:defRPr>
            </a:lvl5pPr>
          </a:lstStyle>
          <a:p>
            <a:pPr lvl="0"/>
            <a:r>
              <a:rPr lang="en-US" dirty="0"/>
              <a:t>Click to add a website or email</a:t>
            </a:r>
          </a:p>
        </p:txBody>
      </p:sp>
      <p:sp>
        <p:nvSpPr>
          <p:cNvPr id="3" name="TextBox 4">
            <a:extLst>
              <a:ext uri="{FF2B5EF4-FFF2-40B4-BE49-F238E27FC236}">
                <a16:creationId xmlns:a16="http://schemas.microsoft.com/office/drawing/2014/main" id="{50615BBA-3709-50D7-A61C-9CF9B79E7B6F}"/>
              </a:ext>
            </a:extLst>
          </p:cNvPr>
          <p:cNvSpPr txBox="1"/>
          <p:nvPr userDrawn="1"/>
        </p:nvSpPr>
        <p:spPr>
          <a:xfrm>
            <a:off x="626216" y="4881511"/>
            <a:ext cx="2514600" cy="169277"/>
          </a:xfrm>
          <a:prstGeom prst="rect">
            <a:avLst/>
          </a:prstGeom>
          <a:noFill/>
        </p:spPr>
        <p:txBody>
          <a:bodyPr wrap="square" lIns="0" anchor="b" anchorCtr="0">
            <a:spAutoFit/>
          </a:bodyPr>
          <a:lstStyle/>
          <a:p>
            <a:pPr marL="0" marR="0" lvl="0" indent="0" algn="l" defTabSz="274313" rtl="0" eaLnBrk="0" fontAlgn="auto" latinLnBrk="0" hangingPunct="0">
              <a:lnSpc>
                <a:spcPct val="100000"/>
              </a:lnSpc>
              <a:spcBef>
                <a:spcPts val="0"/>
              </a:spcBef>
              <a:spcAft>
                <a:spcPts val="0"/>
              </a:spcAft>
              <a:buClrTx/>
              <a:buSzTx/>
              <a:buFontTx/>
              <a:buNone/>
              <a:tabLst/>
              <a:defRPr/>
            </a:pPr>
            <a:r>
              <a:rPr kumimoji="0" lang="en-US" sz="500" b="0" i="0" u="none" strike="noStrike" kern="300" cap="none" spc="50" normalizeH="0" baseline="0" noProof="0" dirty="0">
                <a:ln>
                  <a:noFill/>
                </a:ln>
                <a:solidFill>
                  <a:schemeClr val="accent3"/>
                </a:solidFill>
                <a:effectLst/>
                <a:uLnTx/>
                <a:uFillTx/>
                <a:latin typeface="Anova Light" panose="020B0403020203020204" pitchFamily="34" charset="0"/>
                <a:ea typeface="Anova Bold" panose="020B0703020203020204" pitchFamily="34" charset="0"/>
                <a:cs typeface="Anova Light" panose="020B0403020203020204" pitchFamily="34" charset="0"/>
              </a:rPr>
              <a:t>Copyright © SAS Institute Inc. All rights reserved.</a:t>
            </a:r>
          </a:p>
        </p:txBody>
      </p:sp>
    </p:spTree>
    <p:custDataLst>
      <p:tags r:id="rId1"/>
    </p:custDataLst>
    <p:extLst>
      <p:ext uri="{BB962C8B-B14F-4D97-AF65-F5344CB8AC3E}">
        <p14:creationId xmlns:p14="http://schemas.microsoft.com/office/powerpoint/2010/main" val="4010088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SAS - Blank - White">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649543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p:cSld name="SAS - Video Only">
    <p:bg>
      <p:bgPr>
        <a:solidFill>
          <a:schemeClr val="tx1"/>
        </a:solidFill>
        <a:effectLst/>
      </p:bgPr>
    </p:bg>
    <p:spTree>
      <p:nvGrpSpPr>
        <p:cNvPr id="1" name=""/>
        <p:cNvGrpSpPr/>
        <p:nvPr/>
      </p:nvGrpSpPr>
      <p:grpSpPr>
        <a:xfrm>
          <a:off x="0" y="0"/>
          <a:ext cx="0" cy="0"/>
          <a:chOff x="0" y="0"/>
          <a:chExt cx="0" cy="0"/>
        </a:xfrm>
      </p:grpSpPr>
      <p:sp>
        <p:nvSpPr>
          <p:cNvPr id="3" name="TextBox 4">
            <a:extLst>
              <a:ext uri="{FF2B5EF4-FFF2-40B4-BE49-F238E27FC236}">
                <a16:creationId xmlns:a16="http://schemas.microsoft.com/office/drawing/2014/main" id="{D68E8285-3BE2-9990-FA54-E6AF741CC812}"/>
              </a:ext>
            </a:extLst>
          </p:cNvPr>
          <p:cNvSpPr txBox="1"/>
          <p:nvPr userDrawn="1"/>
        </p:nvSpPr>
        <p:spPr>
          <a:xfrm>
            <a:off x="626216" y="4881511"/>
            <a:ext cx="2514600" cy="169277"/>
          </a:xfrm>
          <a:prstGeom prst="rect">
            <a:avLst/>
          </a:prstGeom>
          <a:noFill/>
        </p:spPr>
        <p:txBody>
          <a:bodyPr wrap="square" lIns="0" anchor="b" anchorCtr="0">
            <a:spAutoFit/>
          </a:bodyPr>
          <a:lstStyle/>
          <a:p>
            <a:pPr marL="0" marR="0" lvl="0" indent="0" algn="l" defTabSz="274313" rtl="0" eaLnBrk="0" fontAlgn="auto" latinLnBrk="0" hangingPunct="0">
              <a:lnSpc>
                <a:spcPct val="100000"/>
              </a:lnSpc>
              <a:spcBef>
                <a:spcPts val="0"/>
              </a:spcBef>
              <a:spcAft>
                <a:spcPts val="0"/>
              </a:spcAft>
              <a:buClrTx/>
              <a:buSzTx/>
              <a:buFontTx/>
              <a:buNone/>
              <a:tabLst/>
              <a:defRPr/>
            </a:pPr>
            <a:r>
              <a:rPr kumimoji="0" lang="en-US" sz="500" b="0" i="0" u="none" strike="noStrike" kern="300" cap="none" spc="50" normalizeH="0" baseline="0" noProof="0" dirty="0">
                <a:ln>
                  <a:noFill/>
                </a:ln>
                <a:solidFill>
                  <a:schemeClr val="accent5"/>
                </a:solidFill>
                <a:effectLst/>
                <a:uLnTx/>
                <a:uFillTx/>
                <a:latin typeface="Anova Light" panose="020B0403020203020204" pitchFamily="34" charset="0"/>
                <a:ea typeface="Anova Bold" panose="020B0703020203020204" pitchFamily="34" charset="0"/>
                <a:cs typeface="Anova Light" panose="020B0403020203020204" pitchFamily="34" charset="0"/>
              </a:rPr>
              <a:t>Copyright © SAS Institute Inc. All rights reserved.</a:t>
            </a:r>
          </a:p>
        </p:txBody>
      </p:sp>
      <p:pic>
        <p:nvPicPr>
          <p:cNvPr id="2" name="Picture 6">
            <a:extLst>
              <a:ext uri="{FF2B5EF4-FFF2-40B4-BE49-F238E27FC236}">
                <a16:creationId xmlns:a16="http://schemas.microsoft.com/office/drawing/2014/main" id="{9DCBE7B6-1449-C2E2-1508-3F2B78AA27F6}"/>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13079" y="4758272"/>
            <a:ext cx="556406" cy="230961"/>
          </a:xfrm>
          <a:prstGeom prst="rect">
            <a:avLst/>
          </a:prstGeom>
        </p:spPr>
      </p:pic>
    </p:spTree>
    <p:custDataLst>
      <p:tags r:id="rId1"/>
    </p:custDataLst>
    <p:extLst>
      <p:ext uri="{BB962C8B-B14F-4D97-AF65-F5344CB8AC3E}">
        <p14:creationId xmlns:p14="http://schemas.microsoft.com/office/powerpoint/2010/main" val="1128625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a16="http://schemas.microsoft.com/office/drawing/2014/main">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2.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ags" Target="../tags/tag1.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image" Target="../media/image4.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7" name="Slide Number Placeholder 5"/>
          <p:cNvSpPr>
            <a:spLocks noGrp="1"/>
          </p:cNvSpPr>
          <p:nvPr>
            <p:ph type="sldNum" sz="quarter" idx="4"/>
          </p:nvPr>
        </p:nvSpPr>
        <p:spPr>
          <a:xfrm>
            <a:off x="6858000" y="4762503"/>
            <a:ext cx="2133600" cy="273844"/>
          </a:xfrm>
          <a:prstGeom prst="rect">
            <a:avLst/>
          </a:prstGeom>
        </p:spPr>
        <p:txBody>
          <a:bodyPr anchor="ctr"/>
          <a:lstStyle>
            <a:lvl1pPr algn="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spTree>
    <p:extLst>
      <p:ext uri="{BB962C8B-B14F-4D97-AF65-F5344CB8AC3E}">
        <p14:creationId xmlns:p14="http://schemas.microsoft.com/office/powerpoint/2010/main" val="1143005989"/>
      </p:ext>
    </p:extLst>
  </p:cSld>
  <p:clrMap bg1="lt1" tx1="dk1" bg2="lt2" tx2="dk2" accent1="accent1" accent2="accent2" accent3="accent3" accent4="accent4" accent5="accent5" accent6="accent6" hlink="hlink" folHlink="folHlink"/>
  <p:sldLayoutIdLst>
    <p:sldLayoutId id="2147483660" r:id="rId1"/>
    <p:sldLayoutId id="2147483683" r:id="rId2"/>
    <p:sldLayoutId id="2147483670" r:id="rId3"/>
    <p:sldLayoutId id="2147483649" r:id="rId4"/>
    <p:sldLayoutId id="2147483680" r:id="rId5"/>
    <p:sldLayoutId id="2147483671" r:id="rId6"/>
    <p:sldLayoutId id="2147483668" r:id="rId7"/>
    <p:sldLayoutId id="2147483665" r:id="rId8"/>
    <p:sldLayoutId id="2147483672" r:id="rId9"/>
    <p:sldLayoutId id="2147483673" r:id="rId10"/>
    <p:sldLayoutId id="2147483679" r:id="rId11"/>
    <p:sldLayoutId id="2147483674" r:id="rId12"/>
    <p:sldLayoutId id="2147483662" r:id="rId13"/>
    <p:sldLayoutId id="2147483663" r:id="rId14"/>
    <p:sldLayoutId id="2147483676" r:id="rId15"/>
    <p:sldLayoutId id="2147483677" r:id="rId16"/>
    <p:sldLayoutId id="2147483675" r:id="rId17"/>
    <p:sldLayoutId id="2147483678" r:id="rId18"/>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FDB7729-A949-4E8C-B9F0-4379D964C648}" type="slidenum">
              <a:rPr lang="en-US" smtClean="0"/>
              <a:t>‹#›</a:t>
            </a:fld>
            <a:endParaRPr lang="en-US" dirty="0"/>
          </a:p>
        </p:txBody>
      </p:sp>
    </p:spTree>
    <p:extLst>
      <p:ext uri="{BB962C8B-B14F-4D97-AF65-F5344CB8AC3E}">
        <p14:creationId xmlns:p14="http://schemas.microsoft.com/office/powerpoint/2010/main" val="138533799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7" name="TextBox 4">
            <a:extLst>
              <a:ext uri="{FF2B5EF4-FFF2-40B4-BE49-F238E27FC236}">
                <a16:creationId xmlns:a16="http://schemas.microsoft.com/office/drawing/2014/main" id="{1E37FEA7-CA51-4399-92F6-AB705B7FF650}"/>
              </a:ext>
            </a:extLst>
          </p:cNvPr>
          <p:cNvSpPr txBox="1"/>
          <p:nvPr userDrawn="1"/>
        </p:nvSpPr>
        <p:spPr>
          <a:xfrm>
            <a:off x="626216" y="4881511"/>
            <a:ext cx="2514600" cy="169277"/>
          </a:xfrm>
          <a:prstGeom prst="rect">
            <a:avLst/>
          </a:prstGeom>
          <a:noFill/>
        </p:spPr>
        <p:txBody>
          <a:bodyPr wrap="square" lIns="0" anchor="b" anchorCtr="0">
            <a:spAutoFit/>
          </a:bodyPr>
          <a:lstStyle/>
          <a:p>
            <a:pPr marL="0" marR="0" lvl="0" indent="0" algn="l" defTabSz="274313" rtl="0" eaLnBrk="0" fontAlgn="auto" latinLnBrk="0" hangingPunct="0">
              <a:lnSpc>
                <a:spcPct val="100000"/>
              </a:lnSpc>
              <a:spcBef>
                <a:spcPts val="0"/>
              </a:spcBef>
              <a:spcAft>
                <a:spcPts val="0"/>
              </a:spcAft>
              <a:buClrTx/>
              <a:buSzTx/>
              <a:buFontTx/>
              <a:buNone/>
              <a:tabLst/>
              <a:defRPr/>
            </a:pPr>
            <a:r>
              <a:rPr kumimoji="0" lang="en-US" sz="500" b="0" i="0" u="none" strike="noStrike" kern="300" cap="none" spc="50" normalizeH="0" baseline="0" noProof="0" dirty="0">
                <a:ln>
                  <a:noFill/>
                </a:ln>
                <a:solidFill>
                  <a:schemeClr val="accent5"/>
                </a:solidFill>
                <a:effectLst/>
                <a:uLnTx/>
                <a:uFillTx/>
                <a:latin typeface="Anova Light" panose="020B0403020203020204" pitchFamily="34" charset="0"/>
                <a:ea typeface="Anova Bold" panose="020B0703020203020204" pitchFamily="34" charset="0"/>
                <a:cs typeface="Anova Light" panose="020B0403020203020204" pitchFamily="34" charset="0"/>
              </a:rPr>
              <a:t>Copyright © SAS Institute Inc. All rights reserved.</a:t>
            </a:r>
          </a:p>
        </p:txBody>
      </p:sp>
      <p:sp>
        <p:nvSpPr>
          <p:cNvPr id="3" name="Text Placeholder 2"/>
          <p:cNvSpPr>
            <a:spLocks noGrp="1"/>
          </p:cNvSpPr>
          <p:nvPr>
            <p:ph type="body" idx="1"/>
          </p:nvPr>
        </p:nvSpPr>
        <p:spPr>
          <a:xfrm>
            <a:off x="626216" y="1200150"/>
            <a:ext cx="7886700" cy="3432573"/>
          </a:xfrm>
          <a:prstGeom prst="rect">
            <a:avLst/>
          </a:prstGeom>
        </p:spPr>
        <p:txBody>
          <a:bodyPr vert="horz" lIns="0" tIns="0" rIns="0" bIns="0" rtlCol="0">
            <a:normAutofit/>
          </a:bodyPr>
          <a:lstStyle/>
          <a:p>
            <a:pPr lvl="0"/>
            <a:r>
              <a:rPr lang="en-US" dirty="0"/>
              <a:t>Click to Edit Text</a:t>
            </a:r>
          </a:p>
          <a:p>
            <a:pPr lvl="1"/>
            <a:r>
              <a:rPr lang="en-US" dirty="0"/>
              <a:t>Second level</a:t>
            </a:r>
          </a:p>
          <a:p>
            <a:pPr lvl="2"/>
            <a:r>
              <a:rPr lang="en-US" dirty="0"/>
              <a:t>Third level</a:t>
            </a:r>
          </a:p>
        </p:txBody>
      </p:sp>
      <p:sp>
        <p:nvSpPr>
          <p:cNvPr id="2" name="Title Placeholder 1"/>
          <p:cNvSpPr>
            <a:spLocks noGrp="1"/>
          </p:cNvSpPr>
          <p:nvPr>
            <p:ph type="title"/>
          </p:nvPr>
        </p:nvSpPr>
        <p:spPr>
          <a:xfrm>
            <a:off x="626216" y="355152"/>
            <a:ext cx="7886700" cy="387798"/>
          </a:xfrm>
          <a:prstGeom prst="rect">
            <a:avLst/>
          </a:prstGeom>
        </p:spPr>
        <p:txBody>
          <a:bodyPr vert="horz" lIns="0" tIns="0" rIns="0" bIns="0" rtlCol="0" anchor="ctr">
            <a:normAutofit/>
          </a:bodyPr>
          <a:lstStyle/>
          <a:p>
            <a:r>
              <a:rPr lang="en-US" dirty="0"/>
              <a:t>Click to Add Slide Title</a:t>
            </a:r>
          </a:p>
        </p:txBody>
      </p:sp>
      <p:pic>
        <p:nvPicPr>
          <p:cNvPr id="5" name="Picture 6">
            <a:extLst>
              <a:ext uri="{FF2B5EF4-FFF2-40B4-BE49-F238E27FC236}">
                <a16:creationId xmlns:a16="http://schemas.microsoft.com/office/drawing/2014/main" id="{DCAC5147-3BF8-9198-FA11-9363F87D0F14}"/>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p:blipFill>
        <p:spPr>
          <a:xfrm>
            <a:off x="8413079" y="4758272"/>
            <a:ext cx="556406" cy="230961"/>
          </a:xfrm>
          <a:prstGeom prst="rect">
            <a:avLst/>
          </a:prstGeom>
        </p:spPr>
      </p:pic>
    </p:spTree>
    <p:custDataLst>
      <p:tags r:id="rId13"/>
    </p:custDataLst>
    <p:extLst>
      <p:ext uri="{BB962C8B-B14F-4D97-AF65-F5344CB8AC3E}">
        <p14:creationId xmlns:p14="http://schemas.microsoft.com/office/powerpoint/2010/main" val="23150721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a16="http://schemas.microsoft.com/office/drawing/2014/main">
      <p:transition spd="med">
        <p:fade/>
      </p:transition>
    </mc:Fallback>
  </mc:AlternateContent>
  <p:txStyles>
    <p:titleStyle>
      <a:lvl1pPr algn="l" defTabSz="685800" rtl="0" eaLnBrk="1" latinLnBrk="0" hangingPunct="1">
        <a:lnSpc>
          <a:spcPct val="90000"/>
        </a:lnSpc>
        <a:spcBef>
          <a:spcPct val="0"/>
        </a:spcBef>
        <a:buNone/>
        <a:defRPr sz="2800" b="1" i="0" kern="1200">
          <a:solidFill>
            <a:schemeClr val="accent5"/>
          </a:solidFill>
          <a:latin typeface="Anova Bold" panose="020B0503020203020204" pitchFamily="34" charset="0"/>
          <a:ea typeface="+mj-ea"/>
          <a:cs typeface="+mj-cs"/>
        </a:defRPr>
      </a:lvl1pPr>
    </p:titleStyle>
    <p:bodyStyle>
      <a:lvl1pPr marL="182880" indent="-182880" algn="l" defTabSz="685800" rtl="0" eaLnBrk="1" latinLnBrk="0" hangingPunct="1">
        <a:lnSpc>
          <a:spcPct val="85000"/>
        </a:lnSpc>
        <a:spcBef>
          <a:spcPts val="800"/>
        </a:spcBef>
        <a:buClr>
          <a:schemeClr val="accent5"/>
        </a:buClr>
        <a:buFont typeface="Anova Light" panose="020B0403020203020204" pitchFamily="34" charset="0"/>
        <a:buChar char="•"/>
        <a:defRPr sz="1800" b="0" i="0" kern="1200">
          <a:solidFill>
            <a:schemeClr val="tx1"/>
          </a:solidFill>
          <a:latin typeface="+mn-lt"/>
          <a:ea typeface="+mn-ea"/>
          <a:cs typeface="+mn-cs"/>
        </a:defRPr>
      </a:lvl1pPr>
      <a:lvl2pPr marL="365760" indent="-182880" algn="l" defTabSz="685800" rtl="0" eaLnBrk="1" latinLnBrk="0" hangingPunct="1">
        <a:lnSpc>
          <a:spcPct val="85000"/>
        </a:lnSpc>
        <a:spcBef>
          <a:spcPts val="800"/>
        </a:spcBef>
        <a:buClr>
          <a:schemeClr val="accent5"/>
        </a:buClr>
        <a:buFont typeface="Anova Light" panose="020B0403020203020204" pitchFamily="34" charset="0"/>
        <a:buChar char="–"/>
        <a:defRPr sz="1400" b="0" i="0" kern="1200">
          <a:solidFill>
            <a:schemeClr val="tx1"/>
          </a:solidFill>
          <a:latin typeface="+mn-lt"/>
          <a:ea typeface="+mn-ea"/>
          <a:cs typeface="+mn-cs"/>
        </a:defRPr>
      </a:lvl2pPr>
      <a:lvl3pPr marL="548640" indent="-182880" algn="l" defTabSz="685800" rtl="0" eaLnBrk="1" latinLnBrk="0" hangingPunct="1">
        <a:lnSpc>
          <a:spcPct val="85000"/>
        </a:lnSpc>
        <a:spcBef>
          <a:spcPts val="800"/>
        </a:spcBef>
        <a:buClr>
          <a:schemeClr val="accent5"/>
        </a:buClr>
        <a:buFont typeface="Anova Light" panose="020B0403020203020204" pitchFamily="34" charset="0"/>
        <a:buChar char="•"/>
        <a:defRPr sz="1200" b="0" i="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nova Light" panose="020B0403020203020204" pitchFamily="34" charset="0"/>
        <a:buChar char="•"/>
        <a:defRPr sz="1350" kern="1200">
          <a:solidFill>
            <a:schemeClr val="bg2"/>
          </a:solidFill>
          <a:latin typeface="+mj-lt"/>
          <a:ea typeface="+mn-ea"/>
          <a:cs typeface="+mn-cs"/>
        </a:defRPr>
      </a:lvl4pPr>
      <a:lvl5pPr marL="1543050" indent="-171450" algn="l" defTabSz="685800" rtl="0" eaLnBrk="1" latinLnBrk="0" hangingPunct="1">
        <a:lnSpc>
          <a:spcPct val="90000"/>
        </a:lnSpc>
        <a:spcBef>
          <a:spcPts val="375"/>
        </a:spcBef>
        <a:buFont typeface="Anova Light" panose="020B0403020203020204" pitchFamily="34" charset="0"/>
        <a:buChar char="•"/>
        <a:defRPr sz="1350" kern="1200">
          <a:solidFill>
            <a:schemeClr val="bg2"/>
          </a:solidFill>
          <a:latin typeface="+mj-lt"/>
          <a:ea typeface="+mn-ea"/>
          <a:cs typeface="+mn-cs"/>
        </a:defRPr>
      </a:lvl5pPr>
      <a:lvl6pPr marL="1885950" indent="-171450" algn="l" defTabSz="685800" rtl="0" eaLnBrk="1" latinLnBrk="0" hangingPunct="1">
        <a:lnSpc>
          <a:spcPct val="90000"/>
        </a:lnSpc>
        <a:spcBef>
          <a:spcPts val="375"/>
        </a:spcBef>
        <a:buFont typeface="Anova Light" panose="020B0403020203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nova Light" panose="020B0403020203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nova Light" panose="020B0403020203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nova Light" panose="020B0403020203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package" Target="../embeddings/Microsoft_Excel_Worksheet.xlsx"/><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package" Target="../embeddings/Microsoft_Excel_Worksheet1.xlsx"/><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cid:ii_mlensra31" TargetMode="Externa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 y="2876551"/>
            <a:ext cx="8839200" cy="1066799"/>
          </a:xfrm>
        </p:spPr>
        <p:txBody>
          <a:bodyPr>
            <a:noAutofit/>
          </a:bodyPr>
          <a:lstStyle/>
          <a:p>
            <a:r>
              <a:rPr lang="en-US" sz="3200" dirty="0"/>
              <a:t>Opioid Abatement Council Meeting</a:t>
            </a:r>
            <a:endParaRPr lang="en-US" sz="2400" dirty="0"/>
          </a:p>
        </p:txBody>
      </p:sp>
      <p:sp>
        <p:nvSpPr>
          <p:cNvPr id="6" name="Text Placeholder 5"/>
          <p:cNvSpPr>
            <a:spLocks noGrp="1"/>
          </p:cNvSpPr>
          <p:nvPr>
            <p:ph type="body" sz="quarter" idx="12"/>
          </p:nvPr>
        </p:nvSpPr>
        <p:spPr>
          <a:xfrm>
            <a:off x="120912" y="3714750"/>
            <a:ext cx="8839200" cy="838200"/>
          </a:xfrm>
        </p:spPr>
        <p:txBody>
          <a:bodyPr>
            <a:normAutofit/>
          </a:bodyPr>
          <a:lstStyle/>
          <a:p>
            <a:r>
              <a:rPr lang="en-US" sz="1400" dirty="0"/>
              <a:t>June 2, 2026</a:t>
            </a:r>
          </a:p>
          <a:p>
            <a:r>
              <a:rPr lang="en-US" sz="1400" dirty="0"/>
              <a:t>9:00 AM – 12:00 PM CT</a:t>
            </a:r>
          </a:p>
          <a:p>
            <a:r>
              <a:rPr lang="en-US" sz="1400" dirty="0"/>
              <a:t>West TN AgResearch and Education Center             Room A	Jackson, TN</a:t>
            </a:r>
          </a:p>
        </p:txBody>
      </p:sp>
    </p:spTree>
    <p:extLst>
      <p:ext uri="{BB962C8B-B14F-4D97-AF65-F5344CB8AC3E}">
        <p14:creationId xmlns:p14="http://schemas.microsoft.com/office/powerpoint/2010/main" val="2406620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EBEEC-EF48-15FD-AC47-F0E336521202}"/>
              </a:ext>
            </a:extLst>
          </p:cNvPr>
          <p:cNvSpPr>
            <a:spLocks noGrp="1"/>
          </p:cNvSpPr>
          <p:nvPr>
            <p:ph type="title"/>
          </p:nvPr>
        </p:nvSpPr>
        <p:spPr>
          <a:xfrm>
            <a:off x="381000" y="1657351"/>
            <a:ext cx="3962400" cy="1676400"/>
          </a:xfrm>
        </p:spPr>
        <p:txBody>
          <a:bodyPr anchor="ctr">
            <a:normAutofit/>
          </a:bodyPr>
          <a:lstStyle/>
          <a:p>
            <a:r>
              <a:rPr lang="en-US" dirty="0">
                <a:solidFill>
                  <a:schemeClr val="tx2">
                    <a:lumMod val="75000"/>
                  </a:schemeClr>
                </a:solidFill>
              </a:rPr>
              <a:t>Contact Us</a:t>
            </a:r>
          </a:p>
        </p:txBody>
      </p:sp>
      <p:sp>
        <p:nvSpPr>
          <p:cNvPr id="10" name="Text Placeholder 3">
            <a:extLst>
              <a:ext uri="{FF2B5EF4-FFF2-40B4-BE49-F238E27FC236}">
                <a16:creationId xmlns:a16="http://schemas.microsoft.com/office/drawing/2014/main" id="{42B2F518-592E-E301-FC7A-1B778C4C544B}"/>
              </a:ext>
            </a:extLst>
          </p:cNvPr>
          <p:cNvSpPr>
            <a:spLocks noGrp="1"/>
          </p:cNvSpPr>
          <p:nvPr>
            <p:ph type="body" sz="quarter" idx="11"/>
          </p:nvPr>
        </p:nvSpPr>
        <p:spPr>
          <a:xfrm>
            <a:off x="381000" y="3685996"/>
            <a:ext cx="4038600" cy="1019355"/>
          </a:xfrm>
        </p:spPr>
        <p:txBody>
          <a:bodyPr>
            <a:noAutofit/>
          </a:bodyPr>
          <a:lstStyle/>
          <a:p>
            <a:endParaRPr lang="en-US" sz="900" b="1" dirty="0">
              <a:solidFill>
                <a:schemeClr val="tx2">
                  <a:lumMod val="75000"/>
                </a:schemeClr>
              </a:solidFill>
            </a:endParaRPr>
          </a:p>
          <a:p>
            <a:r>
              <a:rPr lang="en-US" sz="1800" b="1" dirty="0">
                <a:solidFill>
                  <a:schemeClr val="tx2">
                    <a:lumMod val="75000"/>
                  </a:schemeClr>
                </a:solidFill>
              </a:rPr>
              <a:t>opioid.abatement@tn.gov</a:t>
            </a:r>
          </a:p>
          <a:p>
            <a:endParaRPr lang="en-US" sz="1800" b="1" dirty="0">
              <a:solidFill>
                <a:schemeClr val="tx2">
                  <a:lumMod val="75000"/>
                </a:schemeClr>
              </a:solidFill>
            </a:endParaRPr>
          </a:p>
          <a:p>
            <a:r>
              <a:rPr lang="en-US" sz="1800" b="1" dirty="0">
                <a:solidFill>
                  <a:schemeClr val="tx2">
                    <a:lumMod val="75000"/>
                  </a:schemeClr>
                </a:solidFill>
              </a:rPr>
              <a:t>tn.gov/</a:t>
            </a:r>
            <a:r>
              <a:rPr lang="en-US" sz="1800" b="1" dirty="0" err="1">
                <a:solidFill>
                  <a:schemeClr val="tx2">
                    <a:lumMod val="75000"/>
                  </a:schemeClr>
                </a:solidFill>
              </a:rPr>
              <a:t>oac</a:t>
            </a:r>
            <a:endParaRPr lang="en-US" sz="1800" b="1" dirty="0">
              <a:solidFill>
                <a:schemeClr val="tx2">
                  <a:lumMod val="75000"/>
                </a:schemeClr>
              </a:solidFill>
            </a:endParaRPr>
          </a:p>
        </p:txBody>
      </p:sp>
      <p:sp>
        <p:nvSpPr>
          <p:cNvPr id="12" name="Text Placeholder 4">
            <a:extLst>
              <a:ext uri="{FF2B5EF4-FFF2-40B4-BE49-F238E27FC236}">
                <a16:creationId xmlns:a16="http://schemas.microsoft.com/office/drawing/2014/main" id="{79A2EB8B-198C-460A-A39B-6B63767CDC6C}"/>
              </a:ext>
            </a:extLst>
          </p:cNvPr>
          <p:cNvSpPr>
            <a:spLocks noGrp="1"/>
          </p:cNvSpPr>
          <p:nvPr>
            <p:ph type="body" sz="quarter" idx="12"/>
          </p:nvPr>
        </p:nvSpPr>
        <p:spPr>
          <a:xfrm>
            <a:off x="419100" y="3028951"/>
            <a:ext cx="3962400" cy="609600"/>
          </a:xfrm>
        </p:spPr>
        <p:txBody>
          <a:bodyPr>
            <a:normAutofit fontScale="77500" lnSpcReduction="20000"/>
          </a:bodyPr>
          <a:lstStyle/>
          <a:p>
            <a:r>
              <a:rPr lang="en-US" dirty="0">
                <a:solidFill>
                  <a:schemeClr val="tx2">
                    <a:lumMod val="75000"/>
                  </a:schemeClr>
                </a:solidFill>
              </a:rPr>
              <a:t>Opioid Abatement Council</a:t>
            </a:r>
          </a:p>
        </p:txBody>
      </p:sp>
      <p:sp>
        <p:nvSpPr>
          <p:cNvPr id="4" name="Picture Placeholder 3">
            <a:extLst>
              <a:ext uri="{FF2B5EF4-FFF2-40B4-BE49-F238E27FC236}">
                <a16:creationId xmlns:a16="http://schemas.microsoft.com/office/drawing/2014/main" id="{FA59976D-F5C7-B130-4975-37016225A061}"/>
              </a:ext>
            </a:extLst>
          </p:cNvPr>
          <p:cNvSpPr>
            <a:spLocks noGrp="1"/>
          </p:cNvSpPr>
          <p:nvPr>
            <p:ph type="pic" sz="quarter" idx="10"/>
          </p:nvPr>
        </p:nvSpPr>
        <p:spPr/>
        <p:txBody>
          <a:bodyPr/>
          <a:lstStyle/>
          <a:p>
            <a:endParaRPr lang="en-US"/>
          </a:p>
        </p:txBody>
      </p:sp>
      <p:pic>
        <p:nvPicPr>
          <p:cNvPr id="7" name="Picture 6">
            <a:extLst>
              <a:ext uri="{FF2B5EF4-FFF2-40B4-BE49-F238E27FC236}">
                <a16:creationId xmlns:a16="http://schemas.microsoft.com/office/drawing/2014/main" id="{74B9BF8C-517E-426C-D390-BA9C9822B30D}"/>
              </a:ext>
            </a:extLst>
          </p:cNvPr>
          <p:cNvPicPr>
            <a:picLocks noChangeAspect="1"/>
          </p:cNvPicPr>
          <p:nvPr/>
        </p:nvPicPr>
        <p:blipFill>
          <a:blip r:embed="rId2"/>
          <a:stretch>
            <a:fillRect/>
          </a:stretch>
        </p:blipFill>
        <p:spPr>
          <a:xfrm>
            <a:off x="4572000" y="0"/>
            <a:ext cx="4559439" cy="5143500"/>
          </a:xfrm>
          <a:prstGeom prst="rect">
            <a:avLst/>
          </a:prstGeom>
        </p:spPr>
      </p:pic>
    </p:spTree>
    <p:extLst>
      <p:ext uri="{BB962C8B-B14F-4D97-AF65-F5344CB8AC3E}">
        <p14:creationId xmlns:p14="http://schemas.microsoft.com/office/powerpoint/2010/main" val="173901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Effect transition="in" filter="fade">
                                      <p:cBhvr>
                                        <p:cTn id="13" dur="1000"/>
                                        <p:tgtEl>
                                          <p:spTgt spid="10">
                                            <p:txEl>
                                              <p:pRg st="1" end="1"/>
                                            </p:txEl>
                                          </p:spTgt>
                                        </p:tgtEl>
                                      </p:cBhvr>
                                    </p:animEffect>
                                    <p:anim calcmode="lin" valueType="num">
                                      <p:cBhvr>
                                        <p:cTn id="14"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animEffect transition="in" filter="fade">
                                      <p:cBhvr>
                                        <p:cTn id="19" dur="1000"/>
                                        <p:tgtEl>
                                          <p:spTgt spid="10">
                                            <p:txEl>
                                              <p:pRg st="3" end="3"/>
                                            </p:txEl>
                                          </p:spTgt>
                                        </p:tgtEl>
                                      </p:cBhvr>
                                    </p:animEffect>
                                    <p:anim calcmode="lin" valueType="num">
                                      <p:cBhvr>
                                        <p:cTn id="20"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3E522D-9F91-F494-66B4-473265F9D7FB}"/>
              </a:ext>
            </a:extLst>
          </p:cNvPr>
          <p:cNvSpPr txBox="1"/>
          <p:nvPr/>
        </p:nvSpPr>
        <p:spPr>
          <a:xfrm>
            <a:off x="3048000" y="1733550"/>
            <a:ext cx="3048000" cy="1446550"/>
          </a:xfrm>
          <a:custGeom>
            <a:avLst/>
            <a:gdLst>
              <a:gd name="csX0" fmla="*/ 0 w 3048000"/>
              <a:gd name="csY0" fmla="*/ 0 h 1446550"/>
              <a:gd name="csX1" fmla="*/ 518160 w 3048000"/>
              <a:gd name="csY1" fmla="*/ 0 h 1446550"/>
              <a:gd name="csX2" fmla="*/ 1188720 w 3048000"/>
              <a:gd name="csY2" fmla="*/ 0 h 1446550"/>
              <a:gd name="csX3" fmla="*/ 1767840 w 3048000"/>
              <a:gd name="csY3" fmla="*/ 0 h 1446550"/>
              <a:gd name="csX4" fmla="*/ 2377440 w 3048000"/>
              <a:gd name="csY4" fmla="*/ 0 h 1446550"/>
              <a:gd name="csX5" fmla="*/ 3048000 w 3048000"/>
              <a:gd name="csY5" fmla="*/ 0 h 1446550"/>
              <a:gd name="csX6" fmla="*/ 3048000 w 3048000"/>
              <a:gd name="csY6" fmla="*/ 467718 h 1446550"/>
              <a:gd name="csX7" fmla="*/ 3048000 w 3048000"/>
              <a:gd name="csY7" fmla="*/ 920970 h 1446550"/>
              <a:gd name="csX8" fmla="*/ 3048000 w 3048000"/>
              <a:gd name="csY8" fmla="*/ 1446550 h 1446550"/>
              <a:gd name="csX9" fmla="*/ 2529840 w 3048000"/>
              <a:gd name="csY9" fmla="*/ 1446550 h 1446550"/>
              <a:gd name="csX10" fmla="*/ 1981200 w 3048000"/>
              <a:gd name="csY10" fmla="*/ 1446550 h 1446550"/>
              <a:gd name="csX11" fmla="*/ 1402080 w 3048000"/>
              <a:gd name="csY11" fmla="*/ 1446550 h 1446550"/>
              <a:gd name="csX12" fmla="*/ 731520 w 3048000"/>
              <a:gd name="csY12" fmla="*/ 1446550 h 1446550"/>
              <a:gd name="csX13" fmla="*/ 0 w 3048000"/>
              <a:gd name="csY13" fmla="*/ 1446550 h 1446550"/>
              <a:gd name="csX14" fmla="*/ 0 w 3048000"/>
              <a:gd name="csY14" fmla="*/ 993298 h 1446550"/>
              <a:gd name="csX15" fmla="*/ 0 w 3048000"/>
              <a:gd name="csY15" fmla="*/ 482183 h 1446550"/>
              <a:gd name="csX16" fmla="*/ 0 w 3048000"/>
              <a:gd name="csY16" fmla="*/ 0 h 14465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048000" h="1446550" extrusionOk="0">
                <a:moveTo>
                  <a:pt x="0" y="0"/>
                </a:moveTo>
                <a:cubicBezTo>
                  <a:pt x="251315" y="-14314"/>
                  <a:pt x="367779" y="3996"/>
                  <a:pt x="518160" y="0"/>
                </a:cubicBezTo>
                <a:cubicBezTo>
                  <a:pt x="668541" y="-3996"/>
                  <a:pt x="912985" y="-6842"/>
                  <a:pt x="1188720" y="0"/>
                </a:cubicBezTo>
                <a:cubicBezTo>
                  <a:pt x="1464455" y="6842"/>
                  <a:pt x="1551181" y="14645"/>
                  <a:pt x="1767840" y="0"/>
                </a:cubicBezTo>
                <a:cubicBezTo>
                  <a:pt x="1984499" y="-14645"/>
                  <a:pt x="2213183" y="4063"/>
                  <a:pt x="2377440" y="0"/>
                </a:cubicBezTo>
                <a:cubicBezTo>
                  <a:pt x="2541697" y="-4063"/>
                  <a:pt x="2753065" y="24606"/>
                  <a:pt x="3048000" y="0"/>
                </a:cubicBezTo>
                <a:cubicBezTo>
                  <a:pt x="3028817" y="228402"/>
                  <a:pt x="3050933" y="351325"/>
                  <a:pt x="3048000" y="467718"/>
                </a:cubicBezTo>
                <a:cubicBezTo>
                  <a:pt x="3045067" y="584111"/>
                  <a:pt x="3067369" y="699298"/>
                  <a:pt x="3048000" y="920970"/>
                </a:cubicBezTo>
                <a:cubicBezTo>
                  <a:pt x="3028631" y="1142642"/>
                  <a:pt x="3028397" y="1212297"/>
                  <a:pt x="3048000" y="1446550"/>
                </a:cubicBezTo>
                <a:cubicBezTo>
                  <a:pt x="2816957" y="1459607"/>
                  <a:pt x="2674115" y="1468830"/>
                  <a:pt x="2529840" y="1446550"/>
                </a:cubicBezTo>
                <a:cubicBezTo>
                  <a:pt x="2385565" y="1424270"/>
                  <a:pt x="2249659" y="1472655"/>
                  <a:pt x="1981200" y="1446550"/>
                </a:cubicBezTo>
                <a:cubicBezTo>
                  <a:pt x="1712741" y="1420445"/>
                  <a:pt x="1614801" y="1450558"/>
                  <a:pt x="1402080" y="1446550"/>
                </a:cubicBezTo>
                <a:cubicBezTo>
                  <a:pt x="1189359" y="1442542"/>
                  <a:pt x="1004712" y="1449063"/>
                  <a:pt x="731520" y="1446550"/>
                </a:cubicBezTo>
                <a:cubicBezTo>
                  <a:pt x="458328" y="1444037"/>
                  <a:pt x="284161" y="1478674"/>
                  <a:pt x="0" y="1446550"/>
                </a:cubicBezTo>
                <a:cubicBezTo>
                  <a:pt x="17861" y="1321802"/>
                  <a:pt x="-12827" y="1149275"/>
                  <a:pt x="0" y="993298"/>
                </a:cubicBezTo>
                <a:cubicBezTo>
                  <a:pt x="12827" y="837321"/>
                  <a:pt x="-19330" y="659814"/>
                  <a:pt x="0" y="482183"/>
                </a:cubicBezTo>
                <a:cubicBezTo>
                  <a:pt x="19330" y="304553"/>
                  <a:pt x="-3901" y="238760"/>
                  <a:pt x="0" y="0"/>
                </a:cubicBezTo>
                <a:close/>
              </a:path>
            </a:pathLst>
          </a:custGeom>
          <a:noFill/>
          <a:ln w="57150">
            <a:solidFill>
              <a:schemeClr val="tx1"/>
            </a:solidFill>
            <a:extLst>
              <a:ext uri="{C807C97D-BFC1-408E-A445-0C87EB9F89A2}">
                <ask:lineSketchStyleProps xmlns:ask="http://schemas.microsoft.com/office/drawing/2018/sketchyshapes" sd="3203023695">
                  <a:prstGeom prst="rect">
                    <a:avLst/>
                  </a:prstGeom>
                  <ask:type>
                    <ask:lineSketchFreehand/>
                  </ask:type>
                </ask:lineSketchStyleProps>
              </a:ext>
            </a:extLst>
          </a:ln>
        </p:spPr>
        <p:txBody>
          <a:bodyPr wrap="square" rtlCol="0">
            <a:spAutoFit/>
          </a:bodyPr>
          <a:lstStyle/>
          <a:p>
            <a:pPr algn="ctr"/>
            <a:r>
              <a:rPr lang="en-US" sz="4400" b="1" dirty="0">
                <a:solidFill>
                  <a:schemeClr val="bg1"/>
                </a:solidFill>
              </a:rPr>
              <a:t>Record Meeting</a:t>
            </a:r>
          </a:p>
        </p:txBody>
      </p:sp>
    </p:spTree>
    <p:extLst>
      <p:ext uri="{BB962C8B-B14F-4D97-AF65-F5344CB8AC3E}">
        <p14:creationId xmlns:p14="http://schemas.microsoft.com/office/powerpoint/2010/main" val="221948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C030-0217-4C6D-5788-D42CAE49D0D3}"/>
              </a:ext>
            </a:extLst>
          </p:cNvPr>
          <p:cNvSpPr>
            <a:spLocks noGrp="1"/>
          </p:cNvSpPr>
          <p:nvPr>
            <p:ph type="title"/>
          </p:nvPr>
        </p:nvSpPr>
        <p:spPr/>
        <p:txBody>
          <a:bodyPr/>
          <a:lstStyle/>
          <a:p>
            <a:r>
              <a:rPr lang="en-US" dirty="0"/>
              <a:t>Opioid Abatement Council Meeting</a:t>
            </a:r>
          </a:p>
        </p:txBody>
      </p:sp>
      <p:sp>
        <p:nvSpPr>
          <p:cNvPr id="3" name="Content Placeholder 2">
            <a:extLst>
              <a:ext uri="{FF2B5EF4-FFF2-40B4-BE49-F238E27FC236}">
                <a16:creationId xmlns:a16="http://schemas.microsoft.com/office/drawing/2014/main" id="{024B3087-3F72-03CE-8656-B53AB4181912}"/>
              </a:ext>
            </a:extLst>
          </p:cNvPr>
          <p:cNvSpPr>
            <a:spLocks noGrp="1"/>
          </p:cNvSpPr>
          <p:nvPr>
            <p:ph idx="1"/>
          </p:nvPr>
        </p:nvSpPr>
        <p:spPr/>
        <p:txBody>
          <a:bodyPr>
            <a:normAutofit/>
          </a:bodyPr>
          <a:lstStyle/>
          <a:p>
            <a:r>
              <a:rPr lang="en-US" dirty="0"/>
              <a:t>Thank you for joining the Council meeting.</a:t>
            </a:r>
          </a:p>
          <a:p>
            <a:r>
              <a:rPr lang="en-US" dirty="0"/>
              <a:t>This meeting is being recorded and photographed, and the video and photos will be posted on the OAC website.</a:t>
            </a:r>
          </a:p>
          <a:p>
            <a:r>
              <a:rPr lang="en-US" dirty="0"/>
              <a:t>The meeting will begin at 9:00 AM CT.</a:t>
            </a:r>
          </a:p>
          <a:p>
            <a:endParaRPr lang="en-US" dirty="0"/>
          </a:p>
          <a:p>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
        <p:nvSpPr>
          <p:cNvPr id="6" name="TextBox 5">
            <a:extLst>
              <a:ext uri="{FF2B5EF4-FFF2-40B4-BE49-F238E27FC236}">
                <a16:creationId xmlns:a16="http://schemas.microsoft.com/office/drawing/2014/main" id="{62E8B31E-F91D-3C9B-31FC-77F2223C1A26}"/>
              </a:ext>
            </a:extLst>
          </p:cNvPr>
          <p:cNvSpPr txBox="1"/>
          <p:nvPr/>
        </p:nvSpPr>
        <p:spPr>
          <a:xfrm>
            <a:off x="533400" y="2876550"/>
            <a:ext cx="8077200" cy="1200329"/>
          </a:xfrm>
          <a:prstGeom prst="rect">
            <a:avLst/>
          </a:prstGeom>
          <a:effectLst>
            <a:outerShdw blurRad="50800" dist="38100" dir="2700000" algn="tl"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wrap="square" rtlCol="0">
            <a:spAutoFit/>
          </a:bodyPr>
          <a:lstStyle/>
          <a:p>
            <a:r>
              <a:rPr lang="en-US" sz="2400" b="1" u="sng" dirty="0"/>
              <a:t>Attending Virtually?</a:t>
            </a:r>
          </a:p>
          <a:p>
            <a:pPr marL="342900" indent="-342900">
              <a:buFont typeface="Arial" panose="020B0604020202020204" pitchFamily="34" charset="0"/>
              <a:buChar char="•"/>
            </a:pPr>
            <a:r>
              <a:rPr lang="en-US" sz="2400" dirty="0"/>
              <a:t>If you are a </a:t>
            </a:r>
            <a:r>
              <a:rPr lang="en-US" sz="2400" b="1" dirty="0"/>
              <a:t>Guest – </a:t>
            </a:r>
            <a:r>
              <a:rPr lang="en-US" sz="2400" dirty="0"/>
              <a:t>you are joining as an </a:t>
            </a:r>
            <a:r>
              <a:rPr lang="en-US" sz="2400" b="1" dirty="0"/>
              <a:t>Attendee</a:t>
            </a:r>
            <a:r>
              <a:rPr lang="en-US" sz="2400" dirty="0"/>
              <a:t>,</a:t>
            </a:r>
            <a:r>
              <a:rPr lang="en-US" sz="2400" b="1" dirty="0"/>
              <a:t> </a:t>
            </a:r>
            <a:r>
              <a:rPr lang="en-US" sz="2400" dirty="0"/>
              <a:t>and your camera and microphone </a:t>
            </a:r>
            <a:r>
              <a:rPr lang="en-US" sz="2400"/>
              <a:t>are disabled.</a:t>
            </a:r>
            <a:endParaRPr lang="en-US" sz="2400" dirty="0"/>
          </a:p>
        </p:txBody>
      </p:sp>
    </p:spTree>
    <p:extLst>
      <p:ext uri="{BB962C8B-B14F-4D97-AF65-F5344CB8AC3E}">
        <p14:creationId xmlns:p14="http://schemas.microsoft.com/office/powerpoint/2010/main" val="2719620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5B85D-08C0-4327-93C1-9F6832EBDE78}"/>
              </a:ext>
            </a:extLst>
          </p:cNvPr>
          <p:cNvSpPr>
            <a:spLocks noGrp="1"/>
          </p:cNvSpPr>
          <p:nvPr>
            <p:ph type="title"/>
          </p:nvPr>
        </p:nvSpPr>
        <p:spPr>
          <a:xfrm>
            <a:off x="228600" y="361950"/>
            <a:ext cx="8839200" cy="619125"/>
          </a:xfrm>
        </p:spPr>
        <p:txBody>
          <a:bodyPr/>
          <a:lstStyle/>
          <a:p>
            <a:r>
              <a:rPr lang="en-US" dirty="0"/>
              <a:t>Introductions &amp; Roll Call</a:t>
            </a:r>
            <a:br>
              <a:rPr lang="en-US" dirty="0"/>
            </a:br>
            <a:endParaRPr lang="en-US" dirty="0"/>
          </a:p>
        </p:txBody>
      </p:sp>
      <p:sp>
        <p:nvSpPr>
          <p:cNvPr id="3" name="Content Placeholder 2">
            <a:extLst>
              <a:ext uri="{FF2B5EF4-FFF2-40B4-BE49-F238E27FC236}">
                <a16:creationId xmlns:a16="http://schemas.microsoft.com/office/drawing/2014/main" id="{A2CFFB07-3C26-43ED-808D-425EFEBB6A8A}"/>
              </a:ext>
            </a:extLst>
          </p:cNvPr>
          <p:cNvSpPr>
            <a:spLocks noGrp="1"/>
          </p:cNvSpPr>
          <p:nvPr>
            <p:ph idx="1"/>
          </p:nvPr>
        </p:nvSpPr>
        <p:spPr>
          <a:xfrm>
            <a:off x="152400" y="1276350"/>
            <a:ext cx="8839200" cy="3752850"/>
          </a:xfrm>
        </p:spPr>
        <p:txBody>
          <a:bodyPr/>
          <a:lstStyle/>
          <a:p>
            <a:r>
              <a:rPr lang="en-US" b="1" dirty="0"/>
              <a:t>Dr. Clay Jackson</a:t>
            </a:r>
            <a:r>
              <a:rPr lang="en-US" dirty="0"/>
              <a:t>- Vice-Chair, Opioid Abatement Council</a:t>
            </a:r>
          </a:p>
          <a:p>
            <a:endParaRPr lang="en-US" dirty="0"/>
          </a:p>
          <a:p>
            <a:r>
              <a:rPr lang="en-US" b="1" dirty="0"/>
              <a:t>Mary Shelton</a:t>
            </a:r>
            <a:r>
              <a:rPr lang="en-US" dirty="0"/>
              <a:t>, Executive Director, Opioid Abatement 				Council</a:t>
            </a:r>
          </a:p>
          <a:p>
            <a:endParaRPr lang="en-US" dirty="0"/>
          </a:p>
          <a:p>
            <a:r>
              <a:rPr lang="en-US" b="1" dirty="0"/>
              <a:t>Determine if there is a quorum.</a:t>
            </a:r>
            <a:endParaRPr lang="en-US" dirty="0"/>
          </a:p>
          <a:p>
            <a:pPr marL="0" indent="0">
              <a:buNone/>
            </a:pPr>
            <a:endParaRPr lang="en-US" dirty="0"/>
          </a:p>
        </p:txBody>
      </p:sp>
    </p:spTree>
    <p:extLst>
      <p:ext uri="{BB962C8B-B14F-4D97-AF65-F5344CB8AC3E}">
        <p14:creationId xmlns:p14="http://schemas.microsoft.com/office/powerpoint/2010/main" val="964221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B748A-BCD2-37A8-2B7C-9F94A91F8A53}"/>
              </a:ext>
            </a:extLst>
          </p:cNvPr>
          <p:cNvSpPr>
            <a:spLocks noGrp="1"/>
          </p:cNvSpPr>
          <p:nvPr>
            <p:ph type="title"/>
          </p:nvPr>
        </p:nvSpPr>
        <p:spPr/>
        <p:txBody>
          <a:bodyPr/>
          <a:lstStyle/>
          <a:p>
            <a:r>
              <a:rPr lang="en-US" dirty="0"/>
              <a:t>Introductions </a:t>
            </a:r>
          </a:p>
        </p:txBody>
      </p:sp>
      <p:sp>
        <p:nvSpPr>
          <p:cNvPr id="3" name="Content Placeholder 2">
            <a:extLst>
              <a:ext uri="{FF2B5EF4-FFF2-40B4-BE49-F238E27FC236}">
                <a16:creationId xmlns:a16="http://schemas.microsoft.com/office/drawing/2014/main" id="{4996CF85-217C-9AA5-57DE-72B562725757}"/>
              </a:ext>
            </a:extLst>
          </p:cNvPr>
          <p:cNvSpPr>
            <a:spLocks noGrp="1"/>
          </p:cNvSpPr>
          <p:nvPr>
            <p:ph idx="1"/>
          </p:nvPr>
        </p:nvSpPr>
        <p:spPr/>
        <p:txBody>
          <a:bodyPr>
            <a:normAutofit/>
          </a:bodyPr>
          <a:lstStyle/>
          <a:p>
            <a:r>
              <a:rPr lang="en-US" b="1" dirty="0"/>
              <a:t>TDMHSAS Commissioner Marie Williams</a:t>
            </a:r>
          </a:p>
          <a:p>
            <a:endParaRPr lang="en-US" b="1" dirty="0"/>
          </a:p>
          <a:p>
            <a:r>
              <a:rPr lang="en-US" b="1" dirty="0"/>
              <a:t>Shawn Smith</a:t>
            </a:r>
            <a:r>
              <a:rPr lang="en-US" dirty="0"/>
              <a:t>, Deputy Director, OAC</a:t>
            </a:r>
          </a:p>
          <a:p>
            <a:endParaRPr lang="en-US" dirty="0"/>
          </a:p>
          <a:p>
            <a:r>
              <a:rPr lang="en-US" b="1" dirty="0"/>
              <a:t>Sam Boukli</a:t>
            </a:r>
            <a:r>
              <a:rPr lang="en-US" dirty="0"/>
              <a:t>, Counsel to the OAC </a:t>
            </a:r>
            <a:r>
              <a:rPr lang="en-US" sz="2200" i="1" dirty="0"/>
              <a:t>(TDMHSAS Deputy General Counsel)</a:t>
            </a:r>
          </a:p>
          <a:p>
            <a:endParaRPr lang="en-US" b="1" dirty="0"/>
          </a:p>
          <a:p>
            <a:r>
              <a:rPr lang="en-US" b="1" dirty="0"/>
              <a:t>J.P. Urban</a:t>
            </a:r>
            <a:r>
              <a:rPr lang="en-US" dirty="0"/>
              <a:t>,</a:t>
            </a:r>
            <a:r>
              <a:rPr lang="en-US" b="1" dirty="0"/>
              <a:t> </a:t>
            </a:r>
            <a:r>
              <a:rPr lang="en-US" dirty="0"/>
              <a:t>Senior Deputy Attorney General, Financial &amp; Regulatory Section</a:t>
            </a:r>
          </a:p>
        </p:txBody>
      </p:sp>
    </p:spTree>
    <p:extLst>
      <p:ext uri="{BB962C8B-B14F-4D97-AF65-F5344CB8AC3E}">
        <p14:creationId xmlns:p14="http://schemas.microsoft.com/office/powerpoint/2010/main" val="2589727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D8A34-66BB-43FB-AF3A-FF511DBB01D8}"/>
              </a:ext>
            </a:extLst>
          </p:cNvPr>
          <p:cNvSpPr>
            <a:spLocks noGrp="1"/>
          </p:cNvSpPr>
          <p:nvPr>
            <p:ph type="title"/>
          </p:nvPr>
        </p:nvSpPr>
        <p:spPr>
          <a:xfrm>
            <a:off x="152400" y="361950"/>
            <a:ext cx="8839200" cy="619125"/>
          </a:xfrm>
        </p:spPr>
        <p:txBody>
          <a:bodyPr/>
          <a:lstStyle/>
          <a:p>
            <a:r>
              <a:rPr lang="en-US" dirty="0"/>
              <a:t>Review &amp; Approval of Minutes</a:t>
            </a:r>
            <a:br>
              <a:rPr lang="en-US" dirty="0"/>
            </a:br>
            <a:endParaRPr lang="en-US" dirty="0"/>
          </a:p>
        </p:txBody>
      </p:sp>
      <p:sp>
        <p:nvSpPr>
          <p:cNvPr id="3" name="Content Placeholder 2">
            <a:extLst>
              <a:ext uri="{FF2B5EF4-FFF2-40B4-BE49-F238E27FC236}">
                <a16:creationId xmlns:a16="http://schemas.microsoft.com/office/drawing/2014/main" id="{20734779-6CB7-4AEF-9DE3-37D5392A47C8}"/>
              </a:ext>
            </a:extLst>
          </p:cNvPr>
          <p:cNvSpPr>
            <a:spLocks noGrp="1"/>
          </p:cNvSpPr>
          <p:nvPr>
            <p:ph idx="1"/>
          </p:nvPr>
        </p:nvSpPr>
        <p:spPr>
          <a:xfrm>
            <a:off x="136656" y="1123950"/>
            <a:ext cx="8839200" cy="3600450"/>
          </a:xfrm>
        </p:spPr>
        <p:txBody>
          <a:bodyPr/>
          <a:lstStyle/>
          <a:p>
            <a:r>
              <a:rPr lang="en-US" dirty="0"/>
              <a:t>Dr. Clay Jackson</a:t>
            </a:r>
          </a:p>
          <a:p>
            <a:endParaRPr lang="en-US" dirty="0"/>
          </a:p>
          <a:p>
            <a:pPr marL="0" indent="0">
              <a:buNone/>
            </a:pPr>
            <a:r>
              <a:rPr lang="en-US" b="1" dirty="0"/>
              <a:t>Minutes from:</a:t>
            </a:r>
          </a:p>
          <a:p>
            <a:r>
              <a:rPr lang="en-US" dirty="0"/>
              <a:t>March 5, 2026</a:t>
            </a:r>
          </a:p>
          <a:p>
            <a:r>
              <a:rPr lang="en-US" dirty="0"/>
              <a:t>April 14, 2026</a:t>
            </a:r>
          </a:p>
        </p:txBody>
      </p:sp>
    </p:spTree>
    <p:extLst>
      <p:ext uri="{BB962C8B-B14F-4D97-AF65-F5344CB8AC3E}">
        <p14:creationId xmlns:p14="http://schemas.microsoft.com/office/powerpoint/2010/main" val="2431738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AF5FB-66C6-405D-45F8-D7353B65533A}"/>
              </a:ext>
            </a:extLst>
          </p:cNvPr>
          <p:cNvSpPr>
            <a:spLocks noGrp="1"/>
          </p:cNvSpPr>
          <p:nvPr>
            <p:ph type="ctrTitle"/>
          </p:nvPr>
        </p:nvSpPr>
        <p:spPr/>
        <p:txBody>
          <a:bodyPr/>
          <a:lstStyle/>
          <a:p>
            <a:r>
              <a:rPr lang="en-US" dirty="0"/>
              <a:t>Motions from the Previous Meeting</a:t>
            </a:r>
          </a:p>
        </p:txBody>
      </p:sp>
    </p:spTree>
    <p:extLst>
      <p:ext uri="{BB962C8B-B14F-4D97-AF65-F5344CB8AC3E}">
        <p14:creationId xmlns:p14="http://schemas.microsoft.com/office/powerpoint/2010/main" val="6905217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CF3EE-73C0-EEC7-0954-DF2F4BB6452C}"/>
              </a:ext>
            </a:extLst>
          </p:cNvPr>
          <p:cNvSpPr>
            <a:spLocks noGrp="1"/>
          </p:cNvSpPr>
          <p:nvPr>
            <p:ph type="title"/>
          </p:nvPr>
        </p:nvSpPr>
        <p:spPr/>
        <p:txBody>
          <a:bodyPr/>
          <a:lstStyle/>
          <a:p>
            <a:r>
              <a:rPr lang="en-US" dirty="0"/>
              <a:t>Motions from the Previous Meeting</a:t>
            </a:r>
          </a:p>
        </p:txBody>
      </p:sp>
      <p:sp>
        <p:nvSpPr>
          <p:cNvPr id="3" name="Content Placeholder 2">
            <a:extLst>
              <a:ext uri="{FF2B5EF4-FFF2-40B4-BE49-F238E27FC236}">
                <a16:creationId xmlns:a16="http://schemas.microsoft.com/office/drawing/2014/main" id="{8E6CF6C1-899B-9F89-1E7C-4C5F56E74DCB}"/>
              </a:ext>
            </a:extLst>
          </p:cNvPr>
          <p:cNvSpPr>
            <a:spLocks noGrp="1"/>
          </p:cNvSpPr>
          <p:nvPr>
            <p:ph idx="1"/>
          </p:nvPr>
        </p:nvSpPr>
        <p:spPr/>
        <p:txBody>
          <a:bodyPr/>
          <a:lstStyle/>
          <a:p>
            <a:r>
              <a:rPr lang="en-US" dirty="0"/>
              <a:t>This is a recurring agenda item</a:t>
            </a:r>
          </a:p>
          <a:p>
            <a:endParaRPr lang="en-US" dirty="0"/>
          </a:p>
          <a:p>
            <a:r>
              <a:rPr lang="en-US" dirty="0"/>
              <a:t>The motions from the past meeting(s) will be shared at the following OAC Quarterly Meeting</a:t>
            </a:r>
          </a:p>
          <a:p>
            <a:endParaRPr lang="en-US" dirty="0"/>
          </a:p>
          <a:p>
            <a:r>
              <a:rPr lang="en-US" dirty="0"/>
              <a:t>This will assist with continuity of business between meetings</a:t>
            </a:r>
          </a:p>
        </p:txBody>
      </p:sp>
    </p:spTree>
    <p:extLst>
      <p:ext uri="{BB962C8B-B14F-4D97-AF65-F5344CB8AC3E}">
        <p14:creationId xmlns:p14="http://schemas.microsoft.com/office/powerpoint/2010/main" val="2052921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59361-7627-B7C1-E833-4C041F03C697}"/>
              </a:ext>
            </a:extLst>
          </p:cNvPr>
          <p:cNvSpPr>
            <a:spLocks noGrp="1"/>
          </p:cNvSpPr>
          <p:nvPr>
            <p:ph type="title"/>
          </p:nvPr>
        </p:nvSpPr>
        <p:spPr>
          <a:xfrm>
            <a:off x="152400" y="133352"/>
            <a:ext cx="8839200" cy="619125"/>
          </a:xfrm>
        </p:spPr>
        <p:txBody>
          <a:bodyPr anchor="ctr">
            <a:noAutofit/>
          </a:bodyPr>
          <a:lstStyle/>
          <a:p>
            <a:r>
              <a:rPr lang="en-US" sz="2800" dirty="0"/>
              <a:t>Motions from 3/3/26 &amp; 4/14/26 OAC meetings</a:t>
            </a:r>
          </a:p>
        </p:txBody>
      </p:sp>
      <p:graphicFrame>
        <p:nvGraphicFramePr>
          <p:cNvPr id="4" name="Table 3">
            <a:extLst>
              <a:ext uri="{FF2B5EF4-FFF2-40B4-BE49-F238E27FC236}">
                <a16:creationId xmlns:a16="http://schemas.microsoft.com/office/drawing/2014/main" id="{22F2A15A-F449-1AD2-807C-CC12B5394D9C}"/>
              </a:ext>
            </a:extLst>
          </p:cNvPr>
          <p:cNvGraphicFramePr>
            <a:graphicFrameLocks noGrp="1"/>
          </p:cNvGraphicFramePr>
          <p:nvPr>
            <p:extLst>
              <p:ext uri="{D42A27DB-BD31-4B8C-83A1-F6EECF244321}">
                <p14:modId xmlns:p14="http://schemas.microsoft.com/office/powerpoint/2010/main" val="3721037972"/>
              </p:ext>
            </p:extLst>
          </p:nvPr>
        </p:nvGraphicFramePr>
        <p:xfrm>
          <a:off x="152400" y="1085848"/>
          <a:ext cx="8828314" cy="3231554"/>
        </p:xfrm>
        <a:graphic>
          <a:graphicData uri="http://schemas.openxmlformats.org/drawingml/2006/table">
            <a:tbl>
              <a:tblPr>
                <a:effectLst>
                  <a:outerShdw blurRad="50800" dist="38100" algn="l" rotWithShape="0">
                    <a:prstClr val="black">
                      <a:alpha val="40000"/>
                    </a:prstClr>
                  </a:outerShdw>
                </a:effectLst>
                <a:tableStyleId>{93296810-A885-4BE3-A3E7-6D5BEEA58F35}</a:tableStyleId>
              </a:tblPr>
              <a:tblGrid>
                <a:gridCol w="614425">
                  <a:extLst>
                    <a:ext uri="{9D8B030D-6E8A-4147-A177-3AD203B41FA5}">
                      <a16:colId xmlns:a16="http://schemas.microsoft.com/office/drawing/2014/main" val="3022407302"/>
                    </a:ext>
                  </a:extLst>
                </a:gridCol>
                <a:gridCol w="6968870">
                  <a:extLst>
                    <a:ext uri="{9D8B030D-6E8A-4147-A177-3AD203B41FA5}">
                      <a16:colId xmlns:a16="http://schemas.microsoft.com/office/drawing/2014/main" val="2816333090"/>
                    </a:ext>
                  </a:extLst>
                </a:gridCol>
                <a:gridCol w="1245019">
                  <a:extLst>
                    <a:ext uri="{9D8B030D-6E8A-4147-A177-3AD203B41FA5}">
                      <a16:colId xmlns:a16="http://schemas.microsoft.com/office/drawing/2014/main" val="3550338982"/>
                    </a:ext>
                  </a:extLst>
                </a:gridCol>
              </a:tblGrid>
              <a:tr h="132268">
                <a:tc>
                  <a:txBody>
                    <a:bodyPr/>
                    <a:lstStyle/>
                    <a:p>
                      <a:pPr algn="r" fontAlgn="b">
                        <a:buNone/>
                      </a:pPr>
                      <a:r>
                        <a:rPr lang="en-US" sz="900" u="none" strike="noStrike" dirty="0">
                          <a:effectLst/>
                        </a:rPr>
                        <a:t>3/5/2026</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Motion to approve Chris Smith to fill the Region 6 vacancy on the Community Advocacy Panel</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carries</a:t>
                      </a:r>
                      <a:endParaRPr lang="en-US" sz="900" b="0" i="0" u="none" strike="noStrike" dirty="0">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1836479162"/>
                  </a:ext>
                </a:extLst>
              </a:tr>
              <a:tr h="13226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to approve cash settlements from </a:t>
                      </a:r>
                      <a:r>
                        <a:rPr lang="en-US" sz="900" u="none" strike="noStrike" dirty="0" err="1">
                          <a:effectLst/>
                        </a:rPr>
                        <a:t>Amneal</a:t>
                      </a:r>
                      <a:r>
                        <a:rPr lang="en-US" sz="900" u="none" strike="noStrike" dirty="0">
                          <a:effectLst/>
                        </a:rPr>
                        <a:t>, Hikma and </a:t>
                      </a:r>
                      <a:r>
                        <a:rPr lang="en-US" sz="900" u="none" strike="noStrike" dirty="0" err="1">
                          <a:effectLst/>
                        </a:rPr>
                        <a:t>Indivor</a:t>
                      </a:r>
                      <a:r>
                        <a:rPr lang="en-US" sz="900" u="none" strike="noStrike" dirty="0">
                          <a:effectLst/>
                        </a:rPr>
                        <a:t> settlements</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carries</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146518232"/>
                  </a:ext>
                </a:extLst>
              </a:tr>
              <a:tr h="13226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to approve 1st Tennessee Development District's scope of services change (2023-1170)</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carries</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3605876192"/>
                  </a:ext>
                </a:extLst>
              </a:tr>
              <a:tr h="13226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to approve termination of Next Step Initiative's grant contract (2023-1187) effective 30 days from written termination notice</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carries</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2270003333"/>
                  </a:ext>
                </a:extLst>
              </a:tr>
              <a:tr h="25915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to approve giving the ED authority to terminate Community Grant contracts after consulting with legal counsel and following the Corrective Action and Termination process.</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Motion removed from the floor</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1732181247"/>
                  </a:ext>
                </a:extLst>
              </a:tr>
              <a:tr h="25915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for ETSU to carry over unspent funds from year 2 to year 3</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Motion removed from the floor</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1369135056"/>
                  </a:ext>
                </a:extLst>
              </a:tr>
              <a:tr h="25915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raised by Council to defer the ETSU vote until after a program site visit in April and bring to the June Council meeting or to have an emergency meeting.</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carries</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4087367755"/>
                  </a:ext>
                </a:extLst>
              </a:tr>
              <a:tr h="25915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to give ED discretion to carry over FY 26 Community Grant funds to FY27 for other Cycle 1 Community Grantees.</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Motion removed from the floor</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2392013852"/>
                  </a:ext>
                </a:extLst>
              </a:tr>
              <a:tr h="13226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raised by Council for the OAC Office develop processes to consider rollover requests for the next fiscal year</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carries</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1205360491"/>
                  </a:ext>
                </a:extLst>
              </a:tr>
              <a:tr h="25915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to approve the Community Grant Cyle 2 project revisions that Univ of Memphis Research is proposing.</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Motion removed from the floor</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4028268870"/>
                  </a:ext>
                </a:extLst>
              </a:tr>
              <a:tr h="25915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to instruct the OAC ED to create guidelines for determining when a Grantee may submit a request to modify their grant project and to bring back the draft guidelines for the OAC to approve</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carries</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3637065860"/>
                  </a:ext>
                </a:extLst>
              </a:tr>
              <a:tr h="13226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to direct OAC Office to work with Community Grantees to create text summaries for posting on the OAC website.</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carries</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2151674691"/>
                  </a:ext>
                </a:extLst>
              </a:tr>
              <a:tr h="13226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to approve Revised Policies</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carries</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2811524177"/>
                  </a:ext>
                </a:extLst>
              </a:tr>
              <a:tr h="132268">
                <a:tc>
                  <a:txBody>
                    <a:bodyPr/>
                    <a:lstStyle/>
                    <a:p>
                      <a:pPr algn="r" fontAlgn="b">
                        <a:buNone/>
                      </a:pPr>
                      <a:r>
                        <a:rPr lang="en-US" sz="900" u="none" strike="noStrike">
                          <a:effectLst/>
                        </a:rPr>
                        <a:t>3/5/2026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to adjourn</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carries</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2254845972"/>
                  </a:ext>
                </a:extLst>
              </a:tr>
              <a:tr h="132268">
                <a:tc>
                  <a:txBody>
                    <a:bodyPr/>
                    <a:lstStyle/>
                    <a:p>
                      <a:pPr algn="r" fontAlgn="b">
                        <a:buNone/>
                      </a:pPr>
                      <a:r>
                        <a:rPr lang="en-US" sz="900" u="none" strike="noStrike">
                          <a:effectLst/>
                        </a:rPr>
                        <a:t>4/14/2026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Motion to approve the Grant Contract Amendment &amp; Modification Requests</a:t>
                      </a:r>
                      <a:endParaRPr lang="en-US" sz="900" b="0" i="0" u="none" strike="noStrike" dirty="0">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carries</a:t>
                      </a:r>
                      <a:endParaRPr lang="en-US" sz="900" b="0" i="0" u="none" strike="noStrike">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2766492339"/>
                  </a:ext>
                </a:extLst>
              </a:tr>
              <a:tr h="132268">
                <a:tc>
                  <a:txBody>
                    <a:bodyPr/>
                    <a:lstStyle/>
                    <a:p>
                      <a:pPr algn="r" fontAlgn="b">
                        <a:buNone/>
                      </a:pPr>
                      <a:r>
                        <a:rPr lang="en-US" sz="900" u="none" strike="noStrike">
                          <a:effectLst/>
                        </a:rPr>
                        <a:t>4/14/2026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Motion to approve the Internal Guidelines for processing Community Grant Fund Carryover Requests</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carries</a:t>
                      </a:r>
                      <a:endParaRPr lang="en-US" sz="900" b="0" i="0" u="none" strike="noStrike" dirty="0">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2162881083"/>
                  </a:ext>
                </a:extLst>
              </a:tr>
              <a:tr h="132268">
                <a:tc>
                  <a:txBody>
                    <a:bodyPr/>
                    <a:lstStyle/>
                    <a:p>
                      <a:pPr algn="r" fontAlgn="b">
                        <a:buNone/>
                      </a:pPr>
                      <a:r>
                        <a:rPr lang="en-US" sz="900" u="none" strike="noStrike">
                          <a:effectLst/>
                        </a:rPr>
                        <a:t>4/14/2026</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a:effectLst/>
                        </a:rPr>
                        <a:t>Motion to approve UMRF’s revised Community Grant Cycle 2 project modification request</a:t>
                      </a:r>
                      <a:endParaRPr lang="en-US" sz="900" b="0" i="0" u="none" strike="noStrike">
                        <a:solidFill>
                          <a:srgbClr val="000000"/>
                        </a:solidFill>
                        <a:effectLst/>
                        <a:latin typeface="Calibri" panose="020F0502020204030204" pitchFamily="34" charset="0"/>
                      </a:endParaRPr>
                    </a:p>
                  </a:txBody>
                  <a:tcPr marL="4522" marR="4522" marT="4522" marB="0" anchor="b"/>
                </a:tc>
                <a:tc>
                  <a:txBody>
                    <a:bodyPr/>
                    <a:lstStyle/>
                    <a:p>
                      <a:pPr algn="l" fontAlgn="b">
                        <a:buNone/>
                      </a:pPr>
                      <a:r>
                        <a:rPr lang="en-US" sz="900" u="none" strike="noStrike" dirty="0">
                          <a:effectLst/>
                        </a:rPr>
                        <a:t>carries</a:t>
                      </a:r>
                      <a:endParaRPr lang="en-US" sz="900" b="0" i="0" u="none" strike="noStrike" dirty="0">
                        <a:solidFill>
                          <a:srgbClr val="000000"/>
                        </a:solidFill>
                        <a:effectLst/>
                        <a:latin typeface="Calibri" panose="020F0502020204030204" pitchFamily="34" charset="0"/>
                      </a:endParaRPr>
                    </a:p>
                  </a:txBody>
                  <a:tcPr marL="4522" marR="4522" marT="4522" marB="0" anchor="b"/>
                </a:tc>
                <a:extLst>
                  <a:ext uri="{0D108BD9-81ED-4DB2-BD59-A6C34878D82A}">
                    <a16:rowId xmlns:a16="http://schemas.microsoft.com/office/drawing/2014/main" val="2546633941"/>
                  </a:ext>
                </a:extLst>
              </a:tr>
            </a:tbl>
          </a:graphicData>
        </a:graphic>
      </p:graphicFrame>
    </p:spTree>
    <p:extLst>
      <p:ext uri="{BB962C8B-B14F-4D97-AF65-F5344CB8AC3E}">
        <p14:creationId xmlns:p14="http://schemas.microsoft.com/office/powerpoint/2010/main" val="18259971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9CA13-89C9-004F-A663-921F58A1CE2D}"/>
              </a:ext>
            </a:extLst>
          </p:cNvPr>
          <p:cNvSpPr>
            <a:spLocks noGrp="1"/>
          </p:cNvSpPr>
          <p:nvPr>
            <p:ph type="title"/>
          </p:nvPr>
        </p:nvSpPr>
        <p:spPr/>
        <p:txBody>
          <a:bodyPr/>
          <a:lstStyle/>
          <a:p>
            <a:r>
              <a:rPr lang="en-US" dirty="0"/>
              <a:t>Update on Next Steps for OAC Leadership</a:t>
            </a:r>
          </a:p>
        </p:txBody>
      </p:sp>
      <p:sp>
        <p:nvSpPr>
          <p:cNvPr id="3" name="Content Placeholder 2">
            <a:extLst>
              <a:ext uri="{FF2B5EF4-FFF2-40B4-BE49-F238E27FC236}">
                <a16:creationId xmlns:a16="http://schemas.microsoft.com/office/drawing/2014/main" id="{69EDDB8C-7FC3-7F62-45E7-BB6F04E197DA}"/>
              </a:ext>
            </a:extLst>
          </p:cNvPr>
          <p:cNvSpPr>
            <a:spLocks noGrp="1"/>
          </p:cNvSpPr>
          <p:nvPr>
            <p:ph idx="1"/>
          </p:nvPr>
        </p:nvSpPr>
        <p:spPr/>
        <p:txBody>
          <a:bodyPr/>
          <a:lstStyle/>
          <a:p>
            <a:r>
              <a:rPr lang="en-US" dirty="0"/>
              <a:t>Dr. Stephen Loyd is stepping down as OAC Chair as of June 30, 2026</a:t>
            </a:r>
          </a:p>
          <a:p>
            <a:endParaRPr lang="en-US" dirty="0"/>
          </a:p>
          <a:p>
            <a:r>
              <a:rPr lang="en-US" dirty="0"/>
              <a:t>The Chair of the Opioid Abatement Council is appointed by the Governor</a:t>
            </a:r>
          </a:p>
          <a:p>
            <a:endParaRPr lang="en-US" dirty="0"/>
          </a:p>
          <a:p>
            <a:r>
              <a:rPr lang="en-US" dirty="0"/>
              <a:t>The OAC Office has reached out to the Governor’s Office about the vacancy</a:t>
            </a:r>
          </a:p>
          <a:p>
            <a:endParaRPr lang="en-US" dirty="0"/>
          </a:p>
        </p:txBody>
      </p:sp>
    </p:spTree>
    <p:extLst>
      <p:ext uri="{BB962C8B-B14F-4D97-AF65-F5344CB8AC3E}">
        <p14:creationId xmlns:p14="http://schemas.microsoft.com/office/powerpoint/2010/main" val="19043283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B2144-9E49-5338-5DCD-9676C32AB736}"/>
              </a:ext>
            </a:extLst>
          </p:cNvPr>
          <p:cNvSpPr>
            <a:spLocks noGrp="1"/>
          </p:cNvSpPr>
          <p:nvPr>
            <p:ph type="ctrTitle"/>
          </p:nvPr>
        </p:nvSpPr>
        <p:spPr/>
        <p:txBody>
          <a:bodyPr/>
          <a:lstStyle/>
          <a:p>
            <a:r>
              <a:rPr lang="en-US" dirty="0"/>
              <a:t>Community Advocacy Panel</a:t>
            </a:r>
          </a:p>
        </p:txBody>
      </p:sp>
    </p:spTree>
    <p:extLst>
      <p:ext uri="{BB962C8B-B14F-4D97-AF65-F5344CB8AC3E}">
        <p14:creationId xmlns:p14="http://schemas.microsoft.com/office/powerpoint/2010/main" val="535456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9ADB2-6D24-B2BF-857D-CE8F832BCB6E}"/>
              </a:ext>
            </a:extLst>
          </p:cNvPr>
          <p:cNvSpPr>
            <a:spLocks noGrp="1"/>
          </p:cNvSpPr>
          <p:nvPr>
            <p:ph type="title"/>
          </p:nvPr>
        </p:nvSpPr>
        <p:spPr/>
        <p:txBody>
          <a:bodyPr/>
          <a:lstStyle/>
          <a:p>
            <a:r>
              <a:rPr lang="en-US" dirty="0"/>
              <a:t>Community Advocacy Panel</a:t>
            </a:r>
          </a:p>
        </p:txBody>
      </p:sp>
      <p:sp>
        <p:nvSpPr>
          <p:cNvPr id="3" name="Content Placeholder 2">
            <a:extLst>
              <a:ext uri="{FF2B5EF4-FFF2-40B4-BE49-F238E27FC236}">
                <a16:creationId xmlns:a16="http://schemas.microsoft.com/office/drawing/2014/main" id="{687EAD1E-0763-8569-93CC-1A56028688AC}"/>
              </a:ext>
            </a:extLst>
          </p:cNvPr>
          <p:cNvSpPr>
            <a:spLocks noGrp="1"/>
          </p:cNvSpPr>
          <p:nvPr>
            <p:ph idx="1"/>
          </p:nvPr>
        </p:nvSpPr>
        <p:spPr/>
        <p:txBody>
          <a:bodyPr>
            <a:normAutofit/>
          </a:bodyPr>
          <a:lstStyle/>
          <a:p>
            <a:r>
              <a:rPr lang="en-US" b="1" dirty="0"/>
              <a:t>This is a recurring agenda item to update the Council on the operations and progress of the Panel.</a:t>
            </a:r>
          </a:p>
          <a:p>
            <a:endParaRPr lang="en-US" b="1" dirty="0"/>
          </a:p>
          <a:p>
            <a:r>
              <a:rPr lang="en-US" dirty="0"/>
              <a:t>The OAC Office has received and reviewed applications to replace the vacancy in </a:t>
            </a:r>
            <a:r>
              <a:rPr lang="en-US" b="1" dirty="0"/>
              <a:t>Region 1</a:t>
            </a:r>
            <a:r>
              <a:rPr lang="en-US" dirty="0"/>
              <a:t>. </a:t>
            </a:r>
          </a:p>
          <a:p>
            <a:endParaRPr lang="en-US" dirty="0"/>
          </a:p>
          <a:p>
            <a:r>
              <a:rPr lang="en-US" dirty="0"/>
              <a:t>The OAC Office recommends </a:t>
            </a:r>
            <a:r>
              <a:rPr lang="en-US" b="1" dirty="0"/>
              <a:t>Marissa Kluk </a:t>
            </a:r>
            <a:r>
              <a:rPr lang="en-US" dirty="0"/>
              <a:t>to fill this vacancy. </a:t>
            </a:r>
          </a:p>
        </p:txBody>
      </p:sp>
    </p:spTree>
    <p:extLst>
      <p:ext uri="{BB962C8B-B14F-4D97-AF65-F5344CB8AC3E}">
        <p14:creationId xmlns:p14="http://schemas.microsoft.com/office/powerpoint/2010/main" val="2364324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512D7B-3647-8423-8722-2B3EA1C105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87F3E9-7A15-EA4C-968E-9ED8142220AF}"/>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ADA33116-1711-29C9-C2BB-9427058B7A59}"/>
              </a:ext>
            </a:extLst>
          </p:cNvPr>
          <p:cNvSpPr>
            <a:spLocks noGrp="1"/>
          </p:cNvSpPr>
          <p:nvPr>
            <p:ph idx="1"/>
          </p:nvPr>
        </p:nvSpPr>
        <p:spPr/>
        <p:txBody>
          <a:bodyPr>
            <a:normAutofit/>
          </a:bodyPr>
          <a:lstStyle/>
          <a:p>
            <a:pPr marL="0" lvl="0" indent="0">
              <a:buNone/>
            </a:pPr>
            <a:r>
              <a:rPr lang="en-US" dirty="0"/>
              <a:t>Will the OAC consider a motion to approve </a:t>
            </a:r>
            <a:r>
              <a:rPr lang="en-US" b="1" dirty="0"/>
              <a:t>Marissa Kluk </a:t>
            </a:r>
            <a:r>
              <a:rPr lang="en-US" dirty="0"/>
              <a:t>to fill the Region 1 vacancy on the Community Advocacy Panel?</a:t>
            </a:r>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7C2952AC-AD9B-C172-B34B-39DF5D3BAB11}"/>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34945378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B4E35-5D4E-12B2-3CCD-2AF2FBB3CA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803C8F-4F91-D865-3019-3A33DFD25AD1}"/>
              </a:ext>
            </a:extLst>
          </p:cNvPr>
          <p:cNvSpPr>
            <a:spLocks noGrp="1"/>
          </p:cNvSpPr>
          <p:nvPr>
            <p:ph type="title"/>
          </p:nvPr>
        </p:nvSpPr>
        <p:spPr/>
        <p:txBody>
          <a:bodyPr/>
          <a:lstStyle/>
          <a:p>
            <a:r>
              <a:rPr lang="en-US" dirty="0"/>
              <a:t>Community Advocacy Panel </a:t>
            </a:r>
          </a:p>
        </p:txBody>
      </p:sp>
      <p:sp>
        <p:nvSpPr>
          <p:cNvPr id="3" name="Content Placeholder 2">
            <a:extLst>
              <a:ext uri="{FF2B5EF4-FFF2-40B4-BE49-F238E27FC236}">
                <a16:creationId xmlns:a16="http://schemas.microsoft.com/office/drawing/2014/main" id="{A54CA6FC-FA75-7743-D2D7-1D9A28CC7A37}"/>
              </a:ext>
            </a:extLst>
          </p:cNvPr>
          <p:cNvSpPr>
            <a:spLocks noGrp="1"/>
          </p:cNvSpPr>
          <p:nvPr>
            <p:ph idx="1"/>
          </p:nvPr>
        </p:nvSpPr>
        <p:spPr/>
        <p:txBody>
          <a:bodyPr/>
          <a:lstStyle/>
          <a:p>
            <a:pPr marL="0" indent="0">
              <a:buNone/>
            </a:pPr>
            <a:endParaRPr lang="en-US" dirty="0"/>
          </a:p>
          <a:p>
            <a:pPr marL="0" indent="0" algn="ctr">
              <a:buNone/>
            </a:pPr>
            <a:r>
              <a:rPr lang="en-US" dirty="0"/>
              <a:t>The OAC would like to recognize any Panel Members attending, both virtually and in-person. </a:t>
            </a:r>
          </a:p>
          <a:p>
            <a:pPr marL="0" indent="0" algn="ctr">
              <a:buNone/>
            </a:pPr>
            <a:endParaRPr lang="en-US" dirty="0"/>
          </a:p>
          <a:p>
            <a:pPr marL="0" indent="0" algn="ctr">
              <a:buNone/>
            </a:pPr>
            <a:r>
              <a:rPr lang="en-US" b="1" dirty="0">
                <a:solidFill>
                  <a:schemeClr val="tx2">
                    <a:lumMod val="60000"/>
                    <a:lumOff val="40000"/>
                  </a:schemeClr>
                </a:solidFill>
              </a:rPr>
              <a:t>Please raise your hand if you are attending this           OAC meeting.</a:t>
            </a:r>
          </a:p>
        </p:txBody>
      </p:sp>
    </p:spTree>
    <p:extLst>
      <p:ext uri="{BB962C8B-B14F-4D97-AF65-F5344CB8AC3E}">
        <p14:creationId xmlns:p14="http://schemas.microsoft.com/office/powerpoint/2010/main" val="34157601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78DC5-9214-4B95-9FD7-2A77A57286C3}"/>
              </a:ext>
            </a:extLst>
          </p:cNvPr>
          <p:cNvSpPr>
            <a:spLocks noGrp="1"/>
          </p:cNvSpPr>
          <p:nvPr>
            <p:ph type="ctrTitle"/>
          </p:nvPr>
        </p:nvSpPr>
        <p:spPr/>
        <p:txBody>
          <a:bodyPr/>
          <a:lstStyle/>
          <a:p>
            <a:r>
              <a:rPr lang="en-US" dirty="0"/>
              <a:t>Fiscal Updates</a:t>
            </a:r>
          </a:p>
        </p:txBody>
      </p:sp>
    </p:spTree>
    <p:extLst>
      <p:ext uri="{BB962C8B-B14F-4D97-AF65-F5344CB8AC3E}">
        <p14:creationId xmlns:p14="http://schemas.microsoft.com/office/powerpoint/2010/main" val="36499900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A6B57-BD72-4150-9486-9AD0326D3EED}"/>
              </a:ext>
            </a:extLst>
          </p:cNvPr>
          <p:cNvSpPr>
            <a:spLocks noGrp="1"/>
          </p:cNvSpPr>
          <p:nvPr>
            <p:ph type="title"/>
          </p:nvPr>
        </p:nvSpPr>
        <p:spPr/>
        <p:txBody>
          <a:bodyPr/>
          <a:lstStyle/>
          <a:p>
            <a:r>
              <a:rPr lang="en-US" dirty="0"/>
              <a:t>Opioid Abatement Trust Fund</a:t>
            </a:r>
          </a:p>
        </p:txBody>
      </p:sp>
      <p:sp>
        <p:nvSpPr>
          <p:cNvPr id="3" name="Content Placeholder 2">
            <a:extLst>
              <a:ext uri="{FF2B5EF4-FFF2-40B4-BE49-F238E27FC236}">
                <a16:creationId xmlns:a16="http://schemas.microsoft.com/office/drawing/2014/main" id="{EE7CBFAB-59AE-4A98-B0FF-929C1D764446}"/>
              </a:ext>
            </a:extLst>
          </p:cNvPr>
          <p:cNvSpPr>
            <a:spLocks noGrp="1"/>
          </p:cNvSpPr>
          <p:nvPr>
            <p:ph idx="1"/>
          </p:nvPr>
        </p:nvSpPr>
        <p:spPr/>
        <p:txBody>
          <a:bodyPr/>
          <a:lstStyle/>
          <a:p>
            <a:r>
              <a:rPr lang="en-US" dirty="0"/>
              <a:t>At each meeting, the OAC Office will share the current monthly Opioid Abatement Trust Fund Statement</a:t>
            </a:r>
          </a:p>
          <a:p>
            <a:endParaRPr lang="en-US" dirty="0"/>
          </a:p>
          <a:p>
            <a:r>
              <a:rPr lang="en-US" dirty="0"/>
              <a:t>Please note that the information is current to date the statement was created</a:t>
            </a:r>
          </a:p>
        </p:txBody>
      </p:sp>
    </p:spTree>
    <p:extLst>
      <p:ext uri="{BB962C8B-B14F-4D97-AF65-F5344CB8AC3E}">
        <p14:creationId xmlns:p14="http://schemas.microsoft.com/office/powerpoint/2010/main" val="38821597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70C0C-A8FE-B3EA-D17B-BB56DDEF539B}"/>
              </a:ext>
            </a:extLst>
          </p:cNvPr>
          <p:cNvSpPr>
            <a:spLocks noGrp="1"/>
          </p:cNvSpPr>
          <p:nvPr>
            <p:ph type="title"/>
          </p:nvPr>
        </p:nvSpPr>
        <p:spPr/>
        <p:txBody>
          <a:bodyPr/>
          <a:lstStyle/>
          <a:p>
            <a:r>
              <a:rPr lang="en-US" sz="2400" dirty="0"/>
              <a:t>March 2026 Opioid Abatement Trust Fund Balance</a:t>
            </a:r>
          </a:p>
        </p:txBody>
      </p:sp>
      <p:pic>
        <p:nvPicPr>
          <p:cNvPr id="7" name="Picture 6">
            <a:extLst>
              <a:ext uri="{FF2B5EF4-FFF2-40B4-BE49-F238E27FC236}">
                <a16:creationId xmlns:a16="http://schemas.microsoft.com/office/drawing/2014/main" id="{89F46A05-43F0-7FE0-490A-328DD9C986D4}"/>
              </a:ext>
            </a:extLst>
          </p:cNvPr>
          <p:cNvPicPr>
            <a:picLocks noChangeAspect="1"/>
          </p:cNvPicPr>
          <p:nvPr/>
        </p:nvPicPr>
        <p:blipFill>
          <a:blip r:embed="rId3"/>
          <a:stretch>
            <a:fillRect/>
          </a:stretch>
        </p:blipFill>
        <p:spPr>
          <a:xfrm>
            <a:off x="2406837" y="752476"/>
            <a:ext cx="3612963" cy="4291427"/>
          </a:xfrm>
          <a:prstGeom prst="rect">
            <a:avLst/>
          </a:prstGeom>
          <a:ln w="38100" cap="sq">
            <a:solidFill>
              <a:srgbClr val="000000"/>
            </a:solidFill>
            <a:prstDash val="solid"/>
            <a:miter lim="800000"/>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9035398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ED7D3-B459-FEA6-1CC4-0E5B831E7BF6}"/>
              </a:ext>
            </a:extLst>
          </p:cNvPr>
          <p:cNvSpPr>
            <a:spLocks noGrp="1"/>
          </p:cNvSpPr>
          <p:nvPr>
            <p:ph type="title"/>
          </p:nvPr>
        </p:nvSpPr>
        <p:spPr/>
        <p:txBody>
          <a:bodyPr/>
          <a:lstStyle/>
          <a:p>
            <a:r>
              <a:rPr lang="en-US" dirty="0"/>
              <a:t>OAC Total Awarded &amp; Paid Funding</a:t>
            </a:r>
          </a:p>
        </p:txBody>
      </p:sp>
      <p:graphicFrame>
        <p:nvGraphicFramePr>
          <p:cNvPr id="8" name="Content Placeholder 7">
            <a:extLst>
              <a:ext uri="{FF2B5EF4-FFF2-40B4-BE49-F238E27FC236}">
                <a16:creationId xmlns:a16="http://schemas.microsoft.com/office/drawing/2014/main" id="{8302ECE7-7969-E220-CBAB-801868BACD0A}"/>
              </a:ext>
            </a:extLst>
          </p:cNvPr>
          <p:cNvGraphicFramePr>
            <a:graphicFrameLocks noGrp="1"/>
          </p:cNvGraphicFramePr>
          <p:nvPr>
            <p:ph idx="1"/>
            <p:extLst>
              <p:ext uri="{D42A27DB-BD31-4B8C-83A1-F6EECF244321}">
                <p14:modId xmlns:p14="http://schemas.microsoft.com/office/powerpoint/2010/main" val="230677249"/>
              </p:ext>
            </p:extLst>
          </p:nvPr>
        </p:nvGraphicFramePr>
        <p:xfrm>
          <a:off x="381000" y="895350"/>
          <a:ext cx="8915399" cy="3824617"/>
        </p:xfrm>
        <a:graphic>
          <a:graphicData uri="http://schemas.openxmlformats.org/drawingml/2006/table">
            <a:tbl>
              <a:tblPr>
                <a:effectLst>
                  <a:outerShdw blurRad="50800" dist="38100" dir="2700000" algn="tl" rotWithShape="0">
                    <a:prstClr val="black">
                      <a:alpha val="40000"/>
                    </a:prstClr>
                  </a:outerShdw>
                </a:effectLst>
              </a:tblPr>
              <a:tblGrid>
                <a:gridCol w="2314575">
                  <a:extLst>
                    <a:ext uri="{9D8B030D-6E8A-4147-A177-3AD203B41FA5}">
                      <a16:colId xmlns:a16="http://schemas.microsoft.com/office/drawing/2014/main" val="4282928877"/>
                    </a:ext>
                  </a:extLst>
                </a:gridCol>
                <a:gridCol w="2219982">
                  <a:extLst>
                    <a:ext uri="{9D8B030D-6E8A-4147-A177-3AD203B41FA5}">
                      <a16:colId xmlns:a16="http://schemas.microsoft.com/office/drawing/2014/main" val="1915638623"/>
                    </a:ext>
                  </a:extLst>
                </a:gridCol>
                <a:gridCol w="2399643">
                  <a:extLst>
                    <a:ext uri="{9D8B030D-6E8A-4147-A177-3AD203B41FA5}">
                      <a16:colId xmlns:a16="http://schemas.microsoft.com/office/drawing/2014/main" val="815958283"/>
                    </a:ext>
                  </a:extLst>
                </a:gridCol>
                <a:gridCol w="597776">
                  <a:extLst>
                    <a:ext uri="{9D8B030D-6E8A-4147-A177-3AD203B41FA5}">
                      <a16:colId xmlns:a16="http://schemas.microsoft.com/office/drawing/2014/main" val="2391129248"/>
                    </a:ext>
                  </a:extLst>
                </a:gridCol>
                <a:gridCol w="1383423">
                  <a:extLst>
                    <a:ext uri="{9D8B030D-6E8A-4147-A177-3AD203B41FA5}">
                      <a16:colId xmlns:a16="http://schemas.microsoft.com/office/drawing/2014/main" val="1495782574"/>
                    </a:ext>
                  </a:extLst>
                </a:gridCol>
              </a:tblGrid>
              <a:tr h="634873">
                <a:tc>
                  <a:txBody>
                    <a:bodyPr/>
                    <a:lstStyle/>
                    <a:p>
                      <a:pPr algn="ctr" fontAlgn="ctr">
                        <a:buNone/>
                      </a:pPr>
                      <a:r>
                        <a:rPr lang="en-US" sz="1800" b="1" i="0" u="none" strike="noStrike" dirty="0">
                          <a:solidFill>
                            <a:schemeClr val="bg1"/>
                          </a:solidFill>
                          <a:effectLst>
                            <a:outerShdw blurRad="38100" dist="38100" dir="2700000" algn="tl">
                              <a:srgbClr val="000000">
                                <a:alpha val="43137"/>
                              </a:srgbClr>
                            </a:outerShdw>
                          </a:effectLst>
                          <a:latin typeface="Aptos Narrow" panose="020B0004020202020204" pitchFamily="34" charset="0"/>
                        </a:rPr>
                        <a:t>OAC</a:t>
                      </a:r>
                    </a:p>
                  </a:txBody>
                  <a:tcPr marL="7620" marR="7620" marT="76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fontAlgn="ctr">
                        <a:buNone/>
                      </a:pPr>
                      <a:r>
                        <a:rPr lang="en-US" sz="1800" b="1" i="0" u="none" strike="noStrike" dirty="0">
                          <a:solidFill>
                            <a:schemeClr val="bg1"/>
                          </a:solidFill>
                          <a:effectLst>
                            <a:outerShdw blurRad="38100" dist="38100" dir="2700000" algn="tl">
                              <a:srgbClr val="000000">
                                <a:alpha val="43137"/>
                              </a:srgbClr>
                            </a:outerShdw>
                          </a:effectLst>
                          <a:latin typeface="Aptos Narrow" panose="020B0004020202020204" pitchFamily="34" charset="0"/>
                        </a:rPr>
                        <a:t>Total Awarded Funding</a:t>
                      </a:r>
                    </a:p>
                  </a:txBody>
                  <a:tcPr marL="7620" marR="7620" marT="76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fontAlgn="ctr">
                        <a:buNone/>
                      </a:pPr>
                      <a:r>
                        <a:rPr lang="en-US" sz="1800" b="1" i="0" u="none" strike="noStrike" dirty="0">
                          <a:solidFill>
                            <a:schemeClr val="bg1"/>
                          </a:solidFill>
                          <a:effectLst>
                            <a:outerShdw blurRad="38100" dist="38100" dir="2700000" algn="tl">
                              <a:srgbClr val="000000">
                                <a:alpha val="43137"/>
                              </a:srgbClr>
                            </a:outerShdw>
                          </a:effectLst>
                          <a:latin typeface="Aptos Narrow" panose="020B0004020202020204" pitchFamily="34" charset="0"/>
                        </a:rPr>
                        <a:t>Total Paid Funding</a:t>
                      </a:r>
                    </a:p>
                  </a:txBody>
                  <a:tcPr marL="7620" marR="7620" marT="76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fontAlgn="ctr">
                        <a:buNone/>
                      </a:pPr>
                      <a:r>
                        <a:rPr lang="en-US" sz="1800" b="1" i="0" u="none" strike="noStrike" dirty="0">
                          <a:solidFill>
                            <a:schemeClr val="bg1"/>
                          </a:solidFill>
                          <a:effectLst>
                            <a:outerShdw blurRad="38100" dist="38100" dir="2700000" algn="tl">
                              <a:srgbClr val="000000">
                                <a:alpha val="43137"/>
                              </a:srgbClr>
                            </a:outerShdw>
                          </a:effectLst>
                          <a:latin typeface="Aptos Narrow" panose="020B0004020202020204" pitchFamily="34" charset="0"/>
                        </a:rPr>
                        <a:t>%</a:t>
                      </a:r>
                    </a:p>
                  </a:txBody>
                  <a:tcPr marL="7620" marR="7620" marT="76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l" fontAlgn="b">
                        <a:buNone/>
                      </a:pPr>
                      <a:endParaRPr lang="en-US" sz="1100" b="0" i="0" u="none" strike="noStrike" dirty="0">
                        <a:solidFill>
                          <a:srgbClr val="000000"/>
                        </a:solidFill>
                        <a:effectLst/>
                        <a:latin typeface="Aptos Narrow" panose="020B0004020202020204" pitchFamily="34" charset="0"/>
                      </a:endParaRPr>
                    </a:p>
                  </a:txBody>
                  <a:tcPr marL="7620" marR="7620" marT="7620" marB="0" anchor="b">
                    <a:lnL w="1270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3071083449"/>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Cycle 1</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221,844,449.00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b">
                        <a:buNone/>
                      </a:pPr>
                      <a:r>
                        <a:rPr lang="en-US" sz="1600" b="1" i="0" u="none" strike="noStrike" dirty="0">
                          <a:solidFill>
                            <a:srgbClr val="000000"/>
                          </a:solidFill>
                          <a:effectLst/>
                          <a:latin typeface="Aptos Narrow" panose="020B0004020202020204" pitchFamily="34" charset="0"/>
                        </a:rPr>
                        <a:t> $                90,944,889.71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41%</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b">
                        <a:buNone/>
                      </a:pPr>
                      <a:endParaRPr lang="en-US" sz="11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1479850716"/>
                  </a:ext>
                </a:extLst>
              </a:tr>
              <a:tr h="355917">
                <a:tc>
                  <a:txBody>
                    <a:bodyPr/>
                    <a:lstStyle/>
                    <a:p>
                      <a:pPr algn="ctr" fontAlgn="b">
                        <a:buNone/>
                      </a:pPr>
                      <a:r>
                        <a:rPr lang="en-US" sz="1600" b="1" i="0" u="none" strike="noStrike">
                          <a:solidFill>
                            <a:srgbClr val="000000"/>
                          </a:solidFill>
                          <a:effectLst/>
                          <a:latin typeface="Aptos Narrow" panose="020B0004020202020204" pitchFamily="34" charset="0"/>
                        </a:rPr>
                        <a:t>Cycle 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63,726,463.49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b">
                        <a:buNone/>
                      </a:pPr>
                      <a:r>
                        <a:rPr lang="en-US" sz="1600" b="1" i="0" u="none" strike="noStrike" dirty="0">
                          <a:solidFill>
                            <a:srgbClr val="000000"/>
                          </a:solidFill>
                          <a:effectLst/>
                          <a:latin typeface="Aptos Narrow" panose="020B0004020202020204" pitchFamily="34" charset="0"/>
                        </a:rPr>
                        <a:t> $                   1,568,775.05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r" fontAlgn="b">
                        <a:buNone/>
                      </a:pPr>
                      <a:r>
                        <a:rPr lang="en-US" sz="1600" b="1" i="0" u="none" strike="noStrike" dirty="0">
                          <a:solidFill>
                            <a:srgbClr val="000000"/>
                          </a:solidFill>
                          <a:effectLst/>
                          <a:latin typeface="Aptos Narrow" panose="020B0004020202020204" pitchFamily="34" charset="0"/>
                        </a:rPr>
                        <a:t>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b">
                        <a:buNone/>
                      </a:pPr>
                      <a:endParaRPr lang="en-US" sz="10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1813054083"/>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n-US" sz="10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2958067408"/>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County FY23</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31,425,152.77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31,425,152.77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100%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endParaRPr lang="en-US" sz="10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4242729835"/>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County FY24</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31,073,223.55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31,073,223.55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100%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endParaRPr lang="en-US" sz="1000" b="0" i="0" u="none" strike="noStrike">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1823570509"/>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County FY25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24,462,584.99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24,462,584.99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100%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endParaRPr lang="en-US" sz="1000" b="0" i="0" u="none" strike="noStrike">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127078711"/>
                  </a:ext>
                </a:extLst>
              </a:tr>
              <a:tr h="294330">
                <a:tc>
                  <a:txBody>
                    <a:bodyPr/>
                    <a:lstStyle/>
                    <a:p>
                      <a:pPr algn="ctr" fontAlgn="b">
                        <a:buNone/>
                      </a:pPr>
                      <a:r>
                        <a:rPr lang="en-US" sz="1600" b="1" i="0" u="none" strike="noStrike">
                          <a:solidFill>
                            <a:srgbClr val="000000"/>
                          </a:solidFill>
                          <a:effectLst/>
                          <a:latin typeface="Aptos Narrow" panose="020B0004020202020204" pitchFamily="34" charset="0"/>
                        </a:rPr>
                        <a:t>County FY26</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16,938,399.03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16,938,399.03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r" fontAlgn="b">
                        <a:buNone/>
                      </a:pPr>
                      <a:r>
                        <a:rPr lang="en-US" sz="1600" b="1" i="0" u="none" strike="noStrike">
                          <a:solidFill>
                            <a:srgbClr val="000000"/>
                          </a:solidFill>
                          <a:effectLst/>
                          <a:latin typeface="Aptos Narrow" panose="020B0004020202020204" pitchFamily="34" charset="0"/>
                        </a:rPr>
                        <a:t>100%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algn="l" fontAlgn="b">
                        <a:buNone/>
                      </a:pPr>
                      <a:endParaRPr lang="en-US" sz="10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1287965986"/>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n-US" sz="11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3517583571"/>
                  </a:ext>
                </a:extLst>
              </a:tr>
              <a:tr h="306856">
                <a:tc>
                  <a:txBody>
                    <a:bodyPr/>
                    <a:lstStyle/>
                    <a:p>
                      <a:pPr algn="ctr" fontAlgn="b">
                        <a:buNone/>
                      </a:pPr>
                      <a:r>
                        <a:rPr lang="en-US" sz="1600" b="1" i="0" u="none" strike="noStrike">
                          <a:solidFill>
                            <a:srgbClr val="000000"/>
                          </a:solidFill>
                          <a:effectLst/>
                          <a:latin typeface="Aptos Narrow" panose="020B0004020202020204" pitchFamily="34" charset="0"/>
                        </a:rPr>
                        <a:t>Vendors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3,539,390.87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algn="l" fontAlgn="b">
                        <a:buNone/>
                      </a:pPr>
                      <a:endParaRPr lang="en-US" sz="1100" b="0" i="0" u="none" strike="noStrike" dirty="0">
                        <a:solidFill>
                          <a:srgbClr val="000000"/>
                        </a:solidFill>
                        <a:effectLst/>
                        <a:latin typeface="Aptos Narrow" panose="020B00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2754383903"/>
                  </a:ext>
                </a:extLst>
              </a:tr>
              <a:tr h="391505">
                <a:tc>
                  <a:txBody>
                    <a:bodyPr/>
                    <a:lstStyle/>
                    <a:p>
                      <a:pPr algn="ctr" fontAlgn="b">
                        <a:buNone/>
                      </a:pPr>
                      <a:r>
                        <a:rPr lang="en-US" sz="1600" b="1" i="0" u="none" strike="noStrike">
                          <a:solidFill>
                            <a:srgbClr val="000000"/>
                          </a:solidFill>
                          <a:effectLst/>
                          <a:latin typeface="Aptos Narrow" panose="020B0004020202020204" pitchFamily="34" charset="0"/>
                        </a:rPr>
                        <a:t>TOTALS</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l" fontAlgn="b">
                        <a:buNone/>
                      </a:pPr>
                      <a:r>
                        <a:rPr lang="en-US" sz="1600" b="1" i="0" u="none" strike="noStrike">
                          <a:solidFill>
                            <a:srgbClr val="000000"/>
                          </a:solidFill>
                          <a:effectLst/>
                          <a:latin typeface="Aptos Narrow" panose="020B0004020202020204" pitchFamily="34" charset="0"/>
                        </a:rPr>
                        <a:t> $             389,470,272.83 </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l" fontAlgn="b">
                        <a:buNone/>
                      </a:pPr>
                      <a:r>
                        <a:rPr lang="en-US" sz="1600" b="1" i="0" u="none" strike="noStrike" dirty="0">
                          <a:solidFill>
                            <a:srgbClr val="000000"/>
                          </a:solidFill>
                          <a:effectLst/>
                          <a:latin typeface="Aptos Narrow" panose="020B0004020202020204" pitchFamily="34" charset="0"/>
                        </a:rPr>
                        <a:t> </a:t>
                      </a:r>
                      <a:r>
                        <a:rPr lang="en-US" sz="1600" b="1" i="0" u="none" strike="noStrike" dirty="0">
                          <a:solidFill>
                            <a:schemeClr val="accent2">
                              <a:lumMod val="40000"/>
                              <a:lumOff val="60000"/>
                            </a:schemeClr>
                          </a:solidFill>
                          <a:effectLst>
                            <a:outerShdw blurRad="38100" dist="38100" dir="2700000" algn="tl">
                              <a:srgbClr val="000000">
                                <a:alpha val="43137"/>
                              </a:srgbClr>
                            </a:outerShdw>
                          </a:effectLst>
                          <a:latin typeface="Aptos Narrow" panose="020B0004020202020204" pitchFamily="34" charset="0"/>
                        </a:rPr>
                        <a:t>$            </a:t>
                      </a:r>
                      <a:r>
                        <a:rPr lang="en-US" sz="1800" b="1" i="0" u="none" strike="noStrike" dirty="0">
                          <a:solidFill>
                            <a:schemeClr val="accent2">
                              <a:lumMod val="40000"/>
                              <a:lumOff val="60000"/>
                            </a:schemeClr>
                          </a:solidFill>
                          <a:effectLst>
                            <a:outerShdw blurRad="38100" dist="38100" dir="2700000" algn="tl">
                              <a:srgbClr val="000000">
                                <a:alpha val="43137"/>
                              </a:srgbClr>
                            </a:outerShdw>
                          </a:effectLst>
                          <a:latin typeface="Aptos Narrow" panose="020B0004020202020204" pitchFamily="34" charset="0"/>
                        </a:rPr>
                        <a:t> </a:t>
                      </a:r>
                      <a:r>
                        <a:rPr lang="en-US" sz="2000" b="1" i="0" u="none" strike="noStrike" dirty="0">
                          <a:solidFill>
                            <a:schemeClr val="accent2">
                              <a:lumMod val="40000"/>
                              <a:lumOff val="60000"/>
                            </a:schemeClr>
                          </a:solidFill>
                          <a:effectLst>
                            <a:outerShdw blurRad="38100" dist="38100" dir="2700000" algn="tl">
                              <a:srgbClr val="000000">
                                <a:alpha val="43137"/>
                              </a:srgbClr>
                            </a:outerShdw>
                          </a:effectLst>
                          <a:latin typeface="Aptos Narrow" panose="020B0004020202020204" pitchFamily="34" charset="0"/>
                        </a:rPr>
                        <a:t>199,952,415.97</a:t>
                      </a:r>
                      <a:r>
                        <a:rPr lang="en-US" sz="1800" b="1" i="0" u="none" strike="noStrike" dirty="0">
                          <a:solidFill>
                            <a:schemeClr val="accent2">
                              <a:lumMod val="40000"/>
                              <a:lumOff val="60000"/>
                            </a:schemeClr>
                          </a:solidFill>
                          <a:effectLst>
                            <a:outerShdw blurRad="38100" dist="38100" dir="2700000" algn="tl">
                              <a:srgbClr val="000000">
                                <a:alpha val="43137"/>
                              </a:srgbClr>
                            </a:outerShdw>
                          </a:effectLst>
                          <a:latin typeface="Aptos Narrow" panose="020B0004020202020204" pitchFamily="34" charset="0"/>
                        </a:rPr>
                        <a:t> </a:t>
                      </a:r>
                      <a:endParaRPr lang="en-US" sz="1600" b="1" i="0" u="none" strike="noStrike" dirty="0">
                        <a:solidFill>
                          <a:schemeClr val="accent2">
                            <a:lumMod val="40000"/>
                            <a:lumOff val="60000"/>
                          </a:schemeClr>
                        </a:solidFill>
                        <a:effectLst>
                          <a:outerShdw blurRad="38100" dist="38100" dir="2700000" algn="tl">
                            <a:srgbClr val="000000">
                              <a:alpha val="43137"/>
                            </a:srgbClr>
                          </a:outerShdw>
                        </a:effectLst>
                        <a:latin typeface="Aptos Narrow" panose="020B00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r" fontAlgn="b">
                        <a:buNone/>
                      </a:pPr>
                      <a:r>
                        <a:rPr lang="en-US" sz="1600" b="1" i="0" u="none" strike="noStrike" dirty="0">
                          <a:solidFill>
                            <a:srgbClr val="000000"/>
                          </a:solidFill>
                          <a:effectLst/>
                          <a:latin typeface="Aptos Narrow" panose="020B0004020202020204" pitchFamily="34" charset="0"/>
                        </a:rPr>
                        <a:t>51%</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a:lstStyle/>
                    <a:p>
                      <a:pPr algn="l" fontAlgn="b">
                        <a:buNone/>
                      </a:pPr>
                      <a:endParaRPr lang="en-US" sz="1100" b="0" i="0" u="none" strike="noStrike" dirty="0">
                        <a:solidFill>
                          <a:srgbClr val="000000"/>
                        </a:solidFill>
                        <a:effectLst/>
                        <a:latin typeface="Aptos Narrow" panose="020B0004020202020204" pitchFamily="34" charset="0"/>
                      </a:endParaRPr>
                    </a:p>
                  </a:txBody>
                  <a:tcPr marL="7620" marR="7620" marT="7620" marB="0" anchor="b">
                    <a:lnL w="12700" cap="flat" cmpd="sng" algn="ctr">
                      <a:solidFill>
                        <a:srgbClr val="000000"/>
                      </a:solidFill>
                      <a:prstDash val="solid"/>
                      <a:round/>
                      <a:headEnd type="none" w="med" len="med"/>
                      <a:tailEnd type="none" w="med" len="med"/>
                    </a:lnL>
                    <a:lnR>
                      <a:noFill/>
                    </a:lnR>
                    <a:lnT>
                      <a:noFill/>
                    </a:lnT>
                    <a:lnB>
                      <a:noFill/>
                    </a:lnB>
                    <a:noFill/>
                  </a:tcPr>
                </a:tc>
                <a:extLst>
                  <a:ext uri="{0D108BD9-81ED-4DB2-BD59-A6C34878D82A}">
                    <a16:rowId xmlns:a16="http://schemas.microsoft.com/office/drawing/2014/main" val="417057077"/>
                  </a:ext>
                </a:extLst>
              </a:tr>
            </a:tbl>
          </a:graphicData>
        </a:graphic>
      </p:graphicFrame>
    </p:spTree>
    <p:extLst>
      <p:ext uri="{BB962C8B-B14F-4D97-AF65-F5344CB8AC3E}">
        <p14:creationId xmlns:p14="http://schemas.microsoft.com/office/powerpoint/2010/main" val="38353741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FE507-C7DB-FF58-719C-9C0AAD4BDF6D}"/>
              </a:ext>
            </a:extLst>
          </p:cNvPr>
          <p:cNvSpPr>
            <a:spLocks noGrp="1"/>
          </p:cNvSpPr>
          <p:nvPr>
            <p:ph type="title"/>
          </p:nvPr>
        </p:nvSpPr>
        <p:spPr/>
        <p:txBody>
          <a:bodyPr/>
          <a:lstStyle/>
          <a:p>
            <a:r>
              <a:rPr lang="en-US" dirty="0"/>
              <a:t>Community Grants Payments as of 5/12/26</a:t>
            </a:r>
          </a:p>
        </p:txBody>
      </p:sp>
      <p:graphicFrame>
        <p:nvGraphicFramePr>
          <p:cNvPr id="12" name="Content Placeholder 11">
            <a:extLst>
              <a:ext uri="{FF2B5EF4-FFF2-40B4-BE49-F238E27FC236}">
                <a16:creationId xmlns:a16="http://schemas.microsoft.com/office/drawing/2014/main" id="{6ACC1304-E3A4-9D16-0E06-A553905178C6}"/>
              </a:ext>
            </a:extLst>
          </p:cNvPr>
          <p:cNvGraphicFramePr>
            <a:graphicFrameLocks noGrp="1"/>
          </p:cNvGraphicFramePr>
          <p:nvPr>
            <p:ph idx="1"/>
            <p:extLst>
              <p:ext uri="{D42A27DB-BD31-4B8C-83A1-F6EECF244321}">
                <p14:modId xmlns:p14="http://schemas.microsoft.com/office/powerpoint/2010/main" val="3076699611"/>
              </p:ext>
            </p:extLst>
          </p:nvPr>
        </p:nvGraphicFramePr>
        <p:xfrm>
          <a:off x="1752599" y="875211"/>
          <a:ext cx="5638801" cy="3879704"/>
        </p:xfrm>
        <a:graphic>
          <a:graphicData uri="http://schemas.openxmlformats.org/drawingml/2006/table">
            <a:tbl>
              <a:tblPr>
                <a:tableStyleId>{69C7853C-536D-4A76-A0AE-DD22124D55A5}</a:tableStyleId>
              </a:tblPr>
              <a:tblGrid>
                <a:gridCol w="1467800">
                  <a:extLst>
                    <a:ext uri="{9D8B030D-6E8A-4147-A177-3AD203B41FA5}">
                      <a16:colId xmlns:a16="http://schemas.microsoft.com/office/drawing/2014/main" val="2907204955"/>
                    </a:ext>
                  </a:extLst>
                </a:gridCol>
                <a:gridCol w="1321021">
                  <a:extLst>
                    <a:ext uri="{9D8B030D-6E8A-4147-A177-3AD203B41FA5}">
                      <a16:colId xmlns:a16="http://schemas.microsoft.com/office/drawing/2014/main" val="2996875501"/>
                    </a:ext>
                  </a:extLst>
                </a:gridCol>
                <a:gridCol w="2849980">
                  <a:extLst>
                    <a:ext uri="{9D8B030D-6E8A-4147-A177-3AD203B41FA5}">
                      <a16:colId xmlns:a16="http://schemas.microsoft.com/office/drawing/2014/main" val="1399533013"/>
                    </a:ext>
                  </a:extLst>
                </a:gridCol>
              </a:tblGrid>
              <a:tr h="102775">
                <a:tc>
                  <a:txBody>
                    <a:bodyPr/>
                    <a:lstStyle/>
                    <a:p>
                      <a:pPr algn="l" fontAlgn="b">
                        <a:buNone/>
                      </a:pPr>
                      <a:r>
                        <a:rPr lang="en-US" sz="1400" b="0" u="none" strike="noStrike" dirty="0">
                          <a:solidFill>
                            <a:srgbClr val="000000"/>
                          </a:solidFill>
                          <a:effectLst/>
                        </a:rPr>
                        <a:t> </a:t>
                      </a:r>
                      <a:endParaRPr lang="en-US" sz="1400" b="0" i="0" u="none" strike="noStrike" dirty="0">
                        <a:solidFill>
                          <a:srgbClr val="000000"/>
                        </a:solidFill>
                        <a:effectLst/>
                        <a:latin typeface="Calibri" panose="020F0502020204030204" pitchFamily="34" charset="0"/>
                      </a:endParaRPr>
                    </a:p>
                  </a:txBody>
                  <a:tcPr marL="7620" marR="7620" marT="762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accent3">
                        <a:lumMod val="60000"/>
                        <a:lumOff val="40000"/>
                      </a:schemeClr>
                    </a:solidFill>
                  </a:tcPr>
                </a:tc>
                <a:tc>
                  <a:txBody>
                    <a:bodyPr/>
                    <a:lstStyle/>
                    <a:p>
                      <a:pPr algn="ctr" fontAlgn="b">
                        <a:buNone/>
                      </a:pPr>
                      <a:r>
                        <a:rPr lang="en-US" sz="1400" b="1" u="none" strike="noStrike" dirty="0">
                          <a:solidFill>
                            <a:srgbClr val="000000"/>
                          </a:solidFill>
                          <a:effectLst/>
                        </a:rPr>
                        <a:t>Number of Invoices</a:t>
                      </a:r>
                      <a:endParaRPr lang="en-US" sz="1400" b="1" i="0" u="none" strike="noStrike" dirty="0">
                        <a:solidFill>
                          <a:srgbClr val="000000"/>
                        </a:solidFill>
                        <a:effectLst/>
                        <a:latin typeface="Calibri" panose="020F0502020204030204" pitchFamily="34" charset="0"/>
                      </a:endParaRPr>
                    </a:p>
                  </a:txBody>
                  <a:tcPr marL="7620" marR="7620" marT="7620" marB="0">
                    <a:lnT w="12700" cap="flat" cmpd="sng" algn="ctr">
                      <a:solidFill>
                        <a:schemeClr val="tx1"/>
                      </a:solidFill>
                      <a:prstDash val="solid"/>
                      <a:round/>
                      <a:headEnd type="none" w="med" len="med"/>
                      <a:tailEnd type="none" w="med" len="med"/>
                    </a:lnT>
                    <a:solidFill>
                      <a:schemeClr val="accent3">
                        <a:lumMod val="60000"/>
                        <a:lumOff val="40000"/>
                      </a:schemeClr>
                    </a:solidFill>
                  </a:tcPr>
                </a:tc>
                <a:tc>
                  <a:txBody>
                    <a:bodyPr/>
                    <a:lstStyle/>
                    <a:p>
                      <a:pPr algn="ctr" fontAlgn="b">
                        <a:buNone/>
                      </a:pPr>
                      <a:r>
                        <a:rPr lang="en-US" sz="1400" b="1" u="none" strike="noStrike" dirty="0">
                          <a:solidFill>
                            <a:srgbClr val="000000"/>
                          </a:solidFill>
                          <a:effectLst/>
                        </a:rPr>
                        <a:t>Amount Paid</a:t>
                      </a:r>
                    </a:p>
                    <a:p>
                      <a:pPr algn="ctr" fontAlgn="b">
                        <a:buNone/>
                      </a:pPr>
                      <a:r>
                        <a:rPr lang="en-US" sz="1400" b="1" u="none" strike="noStrike" dirty="0">
                          <a:solidFill>
                            <a:srgbClr val="000000"/>
                          </a:solidFill>
                          <a:effectLst/>
                        </a:rPr>
                        <a:t> (or in Process)</a:t>
                      </a:r>
                      <a:endParaRPr lang="en-US" sz="1400" b="1" i="0" u="none" strike="noStrike" dirty="0">
                        <a:solidFill>
                          <a:srgbClr val="000000"/>
                        </a:solidFill>
                        <a:effectLst/>
                        <a:latin typeface="Calibri" panose="020F0502020204030204" pitchFamily="34" charset="0"/>
                      </a:endParaRPr>
                    </a:p>
                  </a:txBody>
                  <a:tcPr marL="7620" marR="7620" marT="762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3">
                        <a:lumMod val="60000"/>
                        <a:lumOff val="40000"/>
                      </a:schemeClr>
                    </a:solidFill>
                  </a:tcPr>
                </a:tc>
                <a:extLst>
                  <a:ext uri="{0D108BD9-81ED-4DB2-BD59-A6C34878D82A}">
                    <a16:rowId xmlns:a16="http://schemas.microsoft.com/office/drawing/2014/main" val="3622137195"/>
                  </a:ext>
                </a:extLst>
              </a:tr>
              <a:tr h="257896">
                <a:tc>
                  <a:txBody>
                    <a:bodyPr/>
                    <a:lstStyle/>
                    <a:p>
                      <a:pPr algn="r" fontAlgn="b">
                        <a:buNone/>
                      </a:pPr>
                      <a:r>
                        <a:rPr lang="en-US" sz="1400" b="0" i="0" u="none" strike="noStrike">
                          <a:solidFill>
                            <a:srgbClr val="000000"/>
                          </a:solidFill>
                          <a:effectLst/>
                          <a:latin typeface="Calibri" panose="020F0502020204030204" pitchFamily="34" charset="0"/>
                        </a:rPr>
                        <a:t>FY 2024</a:t>
                      </a:r>
                    </a:p>
                  </a:txBody>
                  <a:tcPr marL="7620" marR="7620" marT="7620" marB="0" anchor="b">
                    <a:lnL w="12700" cap="flat" cmpd="sng" algn="ctr">
                      <a:solidFill>
                        <a:schemeClr val="tx1"/>
                      </a:solidFill>
                      <a:prstDash val="solid"/>
                      <a:round/>
                      <a:headEnd type="none" w="med" len="med"/>
                      <a:tailEnd type="none" w="med" len="med"/>
                    </a:lnL>
                    <a:solidFill>
                      <a:schemeClr val="accent3">
                        <a:lumMod val="40000"/>
                        <a:lumOff val="60000"/>
                      </a:schemeClr>
                    </a:solidFill>
                  </a:tcPr>
                </a:tc>
                <a:tc>
                  <a:txBody>
                    <a:bodyPr/>
                    <a:lstStyle/>
                    <a:p>
                      <a:pPr algn="ctr" fontAlgn="b">
                        <a:buNone/>
                      </a:pPr>
                      <a:r>
                        <a:rPr lang="en-US" sz="1400" b="0" i="0" u="none" strike="noStrike" dirty="0">
                          <a:solidFill>
                            <a:srgbClr val="000000"/>
                          </a:solidFill>
                          <a:effectLst/>
                          <a:latin typeface="Calibri" panose="020F0502020204030204" pitchFamily="34" charset="0"/>
                        </a:rPr>
                        <a:t>915</a:t>
                      </a:r>
                    </a:p>
                  </a:txBody>
                  <a:tcPr marL="7620" marR="7620" marT="7620" marB="0" anchor="b">
                    <a:solidFill>
                      <a:schemeClr val="accent3">
                        <a:lumMod val="40000"/>
                        <a:lumOff val="60000"/>
                      </a:schemeClr>
                    </a:solidFill>
                  </a:tcPr>
                </a:tc>
                <a:tc>
                  <a:txBody>
                    <a:bodyPr/>
                    <a:lstStyle/>
                    <a:p>
                      <a:pPr algn="l" fontAlgn="b">
                        <a:buNone/>
                      </a:pPr>
                      <a:r>
                        <a:rPr lang="en-US" sz="1400" b="0" i="0" u="none" strike="noStrike">
                          <a:solidFill>
                            <a:srgbClr val="000000"/>
                          </a:solidFill>
                          <a:effectLst/>
                          <a:latin typeface="Calibri" panose="020F0502020204030204" pitchFamily="34" charset="0"/>
                        </a:rPr>
                        <a:t> $                        31,533,348.53 </a:t>
                      </a:r>
                    </a:p>
                  </a:txBody>
                  <a:tcPr marL="7620" marR="7620" marT="7620" marB="0" anchor="b">
                    <a:lnR w="127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1578059294"/>
                  </a:ext>
                </a:extLst>
              </a:tr>
              <a:tr h="257896">
                <a:tc>
                  <a:txBody>
                    <a:bodyPr/>
                    <a:lstStyle/>
                    <a:p>
                      <a:pPr algn="r" fontAlgn="b">
                        <a:buNone/>
                      </a:pPr>
                      <a:r>
                        <a:rPr lang="en-US" sz="1400" b="0" i="0" u="none" strike="noStrike">
                          <a:solidFill>
                            <a:srgbClr val="000000"/>
                          </a:solidFill>
                          <a:effectLst/>
                          <a:latin typeface="Calibri" panose="020F0502020204030204" pitchFamily="34" charset="0"/>
                        </a:rPr>
                        <a:t>July-25</a:t>
                      </a:r>
                    </a:p>
                  </a:txBody>
                  <a:tcPr marL="7620" marR="7620" marT="7620" marB="0" anchor="b">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buNone/>
                      </a:pPr>
                      <a:r>
                        <a:rPr lang="en-US" sz="1400" b="0" i="0" u="none" strike="noStrike">
                          <a:solidFill>
                            <a:srgbClr val="000000"/>
                          </a:solidFill>
                          <a:effectLst/>
                          <a:latin typeface="Calibri" panose="020F0502020204030204" pitchFamily="34" charset="0"/>
                        </a:rPr>
                        <a:t>68</a:t>
                      </a:r>
                    </a:p>
                  </a:txBody>
                  <a:tcPr marL="7620" marR="7620" marT="7620" marB="0" anchor="b">
                    <a:solidFill>
                      <a:schemeClr val="accent3">
                        <a:lumMod val="20000"/>
                        <a:lumOff val="80000"/>
                      </a:schemeClr>
                    </a:solidFill>
                  </a:tcPr>
                </a:tc>
                <a:tc>
                  <a:txBody>
                    <a:bodyPr/>
                    <a:lstStyle/>
                    <a:p>
                      <a:pPr algn="l" fontAlgn="b">
                        <a:buNone/>
                      </a:pPr>
                      <a:r>
                        <a:rPr lang="en-US" sz="1400" b="0" i="0" u="none" strike="noStrike">
                          <a:solidFill>
                            <a:srgbClr val="000000"/>
                          </a:solidFill>
                          <a:effectLst/>
                          <a:latin typeface="Calibri" panose="020F0502020204030204" pitchFamily="34" charset="0"/>
                        </a:rPr>
                        <a:t> $                           2,420,853.28 </a:t>
                      </a:r>
                    </a:p>
                  </a:txBody>
                  <a:tcPr marL="7620" marR="7620" marT="7620" marB="0" anchor="b">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2582060385"/>
                  </a:ext>
                </a:extLst>
              </a:tr>
              <a:tr h="257896">
                <a:tc>
                  <a:txBody>
                    <a:bodyPr/>
                    <a:lstStyle/>
                    <a:p>
                      <a:pPr algn="r" fontAlgn="b">
                        <a:buNone/>
                      </a:pPr>
                      <a:r>
                        <a:rPr lang="en-US" sz="1400" b="0" i="0" u="none" strike="noStrike">
                          <a:solidFill>
                            <a:srgbClr val="000000"/>
                          </a:solidFill>
                          <a:effectLst/>
                          <a:latin typeface="Calibri" panose="020F0502020204030204" pitchFamily="34" charset="0"/>
                        </a:rPr>
                        <a:t>August-25</a:t>
                      </a:r>
                    </a:p>
                  </a:txBody>
                  <a:tcPr marL="7620" marR="7620" marT="7620" marB="0" anchor="b">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buNone/>
                      </a:pPr>
                      <a:r>
                        <a:rPr lang="en-US" sz="1400" b="0" i="0" u="none" strike="noStrike">
                          <a:solidFill>
                            <a:srgbClr val="000000"/>
                          </a:solidFill>
                          <a:effectLst/>
                          <a:latin typeface="Calibri" panose="020F0502020204030204" pitchFamily="34" charset="0"/>
                        </a:rPr>
                        <a:t>74</a:t>
                      </a:r>
                    </a:p>
                  </a:txBody>
                  <a:tcPr marL="7620" marR="7620" marT="7620" marB="0" anchor="b">
                    <a:solidFill>
                      <a:schemeClr val="accent3">
                        <a:lumMod val="20000"/>
                        <a:lumOff val="80000"/>
                      </a:schemeClr>
                    </a:solidFill>
                  </a:tcPr>
                </a:tc>
                <a:tc>
                  <a:txBody>
                    <a:bodyPr/>
                    <a:lstStyle/>
                    <a:p>
                      <a:pPr algn="l" fontAlgn="b">
                        <a:buNone/>
                      </a:pPr>
                      <a:r>
                        <a:rPr lang="en-US" sz="1400" b="0" i="0" u="none" strike="noStrike">
                          <a:solidFill>
                            <a:srgbClr val="000000"/>
                          </a:solidFill>
                          <a:effectLst/>
                          <a:latin typeface="Calibri" panose="020F0502020204030204" pitchFamily="34" charset="0"/>
                        </a:rPr>
                        <a:t> $                           5,153,353.51 </a:t>
                      </a:r>
                    </a:p>
                  </a:txBody>
                  <a:tcPr marL="7620" marR="7620" marT="7620" marB="0" anchor="b">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2804466131"/>
                  </a:ext>
                </a:extLst>
              </a:tr>
              <a:tr h="257896">
                <a:tc>
                  <a:txBody>
                    <a:bodyPr/>
                    <a:lstStyle/>
                    <a:p>
                      <a:pPr algn="r" fontAlgn="b">
                        <a:buNone/>
                      </a:pPr>
                      <a:r>
                        <a:rPr lang="en-US" sz="1400" b="0" i="0" u="none" strike="noStrike">
                          <a:solidFill>
                            <a:srgbClr val="000000"/>
                          </a:solidFill>
                          <a:effectLst/>
                          <a:latin typeface="Calibri" panose="020F0502020204030204" pitchFamily="34" charset="0"/>
                        </a:rPr>
                        <a:t>September-25</a:t>
                      </a:r>
                    </a:p>
                  </a:txBody>
                  <a:tcPr marL="7620" marR="7620" marT="7620" marB="0" anchor="b">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buNone/>
                      </a:pPr>
                      <a:r>
                        <a:rPr lang="en-US" sz="1400" b="0" i="0" u="none" strike="noStrike" dirty="0">
                          <a:solidFill>
                            <a:srgbClr val="000000"/>
                          </a:solidFill>
                          <a:effectLst/>
                          <a:latin typeface="Calibri" panose="020F0502020204030204" pitchFamily="34" charset="0"/>
                        </a:rPr>
                        <a:t>101</a:t>
                      </a:r>
                    </a:p>
                  </a:txBody>
                  <a:tcPr marL="7620" marR="7620" marT="7620" marB="0" anchor="b">
                    <a:solidFill>
                      <a:schemeClr val="accent3">
                        <a:lumMod val="20000"/>
                        <a:lumOff val="80000"/>
                      </a:schemeClr>
                    </a:solidFill>
                  </a:tcPr>
                </a:tc>
                <a:tc>
                  <a:txBody>
                    <a:bodyPr/>
                    <a:lstStyle/>
                    <a:p>
                      <a:pPr algn="l" fontAlgn="b">
                        <a:buNone/>
                      </a:pPr>
                      <a:r>
                        <a:rPr lang="en-US" sz="1400" b="0" i="0" u="none" strike="noStrike">
                          <a:solidFill>
                            <a:srgbClr val="000000"/>
                          </a:solidFill>
                          <a:effectLst/>
                          <a:latin typeface="Calibri" panose="020F0502020204030204" pitchFamily="34" charset="0"/>
                        </a:rPr>
                        <a:t> $                           4,967,245.54 </a:t>
                      </a:r>
                    </a:p>
                  </a:txBody>
                  <a:tcPr marL="7620" marR="7620" marT="7620" marB="0" anchor="b">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2360222471"/>
                  </a:ext>
                </a:extLst>
              </a:tr>
              <a:tr h="257896">
                <a:tc>
                  <a:txBody>
                    <a:bodyPr/>
                    <a:lstStyle/>
                    <a:p>
                      <a:pPr algn="r" fontAlgn="b">
                        <a:buNone/>
                      </a:pPr>
                      <a:r>
                        <a:rPr lang="en-US" sz="1400" b="0" i="0" u="none" strike="noStrike">
                          <a:solidFill>
                            <a:srgbClr val="000000"/>
                          </a:solidFill>
                          <a:effectLst/>
                          <a:latin typeface="Calibri" panose="020F0502020204030204" pitchFamily="34" charset="0"/>
                        </a:rPr>
                        <a:t>October-25</a:t>
                      </a:r>
                    </a:p>
                  </a:txBody>
                  <a:tcPr marL="7620" marR="7620" marT="7620" marB="0" anchor="b">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buNone/>
                      </a:pPr>
                      <a:r>
                        <a:rPr lang="en-US" sz="1400" b="0" i="0" u="none" strike="noStrike" dirty="0">
                          <a:solidFill>
                            <a:srgbClr val="000000"/>
                          </a:solidFill>
                          <a:effectLst/>
                          <a:latin typeface="Calibri" panose="020F0502020204030204" pitchFamily="34" charset="0"/>
                        </a:rPr>
                        <a:t>93</a:t>
                      </a:r>
                    </a:p>
                  </a:txBody>
                  <a:tcPr marL="7620" marR="7620" marT="7620" marB="0" anchor="b">
                    <a:solidFill>
                      <a:schemeClr val="accent3">
                        <a:lumMod val="20000"/>
                        <a:lumOff val="80000"/>
                      </a:schemeClr>
                    </a:solidFill>
                  </a:tcPr>
                </a:tc>
                <a:tc>
                  <a:txBody>
                    <a:bodyPr/>
                    <a:lstStyle/>
                    <a:p>
                      <a:pPr algn="l" fontAlgn="b">
                        <a:buNone/>
                      </a:pPr>
                      <a:r>
                        <a:rPr lang="en-US" sz="1400" b="0" i="0" u="none" strike="noStrike">
                          <a:solidFill>
                            <a:srgbClr val="000000"/>
                          </a:solidFill>
                          <a:effectLst/>
                          <a:latin typeface="Calibri" panose="020F0502020204030204" pitchFamily="34" charset="0"/>
                        </a:rPr>
                        <a:t> $                           4,757,859.66 </a:t>
                      </a:r>
                    </a:p>
                  </a:txBody>
                  <a:tcPr marL="7620" marR="7620" marT="7620" marB="0" anchor="b">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1309452728"/>
                  </a:ext>
                </a:extLst>
              </a:tr>
              <a:tr h="299032">
                <a:tc>
                  <a:txBody>
                    <a:bodyPr/>
                    <a:lstStyle/>
                    <a:p>
                      <a:pPr algn="r" fontAlgn="b">
                        <a:buNone/>
                      </a:pPr>
                      <a:r>
                        <a:rPr lang="en-US" sz="1400" b="0" i="0" u="none" strike="noStrike">
                          <a:solidFill>
                            <a:srgbClr val="000000"/>
                          </a:solidFill>
                          <a:effectLst/>
                          <a:latin typeface="Calibri" panose="020F0502020204030204" pitchFamily="34" charset="0"/>
                        </a:rPr>
                        <a:t>November-25</a:t>
                      </a:r>
                    </a:p>
                  </a:txBody>
                  <a:tcPr marL="7620" marR="7620" marT="7620" marB="0" anchor="b">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buNone/>
                      </a:pPr>
                      <a:r>
                        <a:rPr lang="en-US" sz="1400" b="0" i="0" u="none" strike="noStrike" dirty="0">
                          <a:solidFill>
                            <a:srgbClr val="000000"/>
                          </a:solidFill>
                          <a:effectLst/>
                          <a:latin typeface="Calibri" panose="020F0502020204030204" pitchFamily="34" charset="0"/>
                        </a:rPr>
                        <a:t>109</a:t>
                      </a:r>
                    </a:p>
                  </a:txBody>
                  <a:tcPr marL="7620" marR="7620" marT="7620" marB="0" anchor="b">
                    <a:solidFill>
                      <a:schemeClr val="accent3">
                        <a:lumMod val="20000"/>
                        <a:lumOff val="80000"/>
                      </a:schemeClr>
                    </a:solidFill>
                  </a:tcPr>
                </a:tc>
                <a:tc>
                  <a:txBody>
                    <a:bodyPr/>
                    <a:lstStyle/>
                    <a:p>
                      <a:pPr algn="l" fontAlgn="b">
                        <a:buNone/>
                      </a:pPr>
                      <a:r>
                        <a:rPr lang="en-US" sz="1400" b="0" i="0" u="none" strike="noStrike" dirty="0">
                          <a:solidFill>
                            <a:srgbClr val="000000"/>
                          </a:solidFill>
                          <a:effectLst/>
                          <a:latin typeface="Calibri" panose="020F0502020204030204" pitchFamily="34" charset="0"/>
                        </a:rPr>
                        <a:t> $                           5,025,516.86 </a:t>
                      </a:r>
                    </a:p>
                  </a:txBody>
                  <a:tcPr marL="7620" marR="7620" marT="7620" marB="0" anchor="b">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1621614189"/>
                  </a:ext>
                </a:extLst>
              </a:tr>
              <a:tr h="257896">
                <a:tc>
                  <a:txBody>
                    <a:bodyPr/>
                    <a:lstStyle/>
                    <a:p>
                      <a:pPr algn="r" fontAlgn="b">
                        <a:buNone/>
                      </a:pPr>
                      <a:r>
                        <a:rPr lang="en-US" sz="1400" b="0" i="0" u="none" strike="noStrike">
                          <a:solidFill>
                            <a:srgbClr val="000000"/>
                          </a:solidFill>
                          <a:effectLst/>
                          <a:latin typeface="Calibri" panose="020F0502020204030204" pitchFamily="34" charset="0"/>
                        </a:rPr>
                        <a:t>December-25</a:t>
                      </a:r>
                    </a:p>
                  </a:txBody>
                  <a:tcPr marL="7620" marR="7620" marT="7620" marB="0" anchor="b">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buNone/>
                      </a:pPr>
                      <a:r>
                        <a:rPr lang="en-US" sz="1400" b="0" i="0" u="none" strike="noStrike">
                          <a:solidFill>
                            <a:srgbClr val="000000"/>
                          </a:solidFill>
                          <a:effectLst/>
                          <a:latin typeface="Calibri" panose="020F0502020204030204" pitchFamily="34" charset="0"/>
                        </a:rPr>
                        <a:t>109</a:t>
                      </a:r>
                    </a:p>
                  </a:txBody>
                  <a:tcPr marL="7620" marR="7620" marT="7620" marB="0" anchor="b">
                    <a:solidFill>
                      <a:schemeClr val="accent3">
                        <a:lumMod val="20000"/>
                        <a:lumOff val="80000"/>
                      </a:schemeClr>
                    </a:solidFill>
                  </a:tcPr>
                </a:tc>
                <a:tc>
                  <a:txBody>
                    <a:bodyPr/>
                    <a:lstStyle/>
                    <a:p>
                      <a:pPr algn="l" fontAlgn="b">
                        <a:buNone/>
                      </a:pPr>
                      <a:r>
                        <a:rPr lang="en-US" sz="1400" b="0" i="0" u="none" strike="noStrike">
                          <a:solidFill>
                            <a:srgbClr val="000000"/>
                          </a:solidFill>
                          <a:effectLst/>
                          <a:latin typeface="Calibri" panose="020F0502020204030204" pitchFamily="34" charset="0"/>
                        </a:rPr>
                        <a:t> $                           6,616,788.21 </a:t>
                      </a:r>
                    </a:p>
                  </a:txBody>
                  <a:tcPr marL="7620" marR="7620" marT="7620" marB="0" anchor="b">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1431324124"/>
                  </a:ext>
                </a:extLst>
              </a:tr>
              <a:tr h="257896">
                <a:tc>
                  <a:txBody>
                    <a:bodyPr/>
                    <a:lstStyle/>
                    <a:p>
                      <a:pPr algn="r" fontAlgn="b">
                        <a:buNone/>
                      </a:pPr>
                      <a:r>
                        <a:rPr lang="en-US" sz="1400" b="0" i="0" u="none" strike="noStrike">
                          <a:solidFill>
                            <a:srgbClr val="000000"/>
                          </a:solidFill>
                          <a:effectLst/>
                          <a:latin typeface="Calibri" panose="020F0502020204030204" pitchFamily="34" charset="0"/>
                        </a:rPr>
                        <a:t>January-26</a:t>
                      </a:r>
                    </a:p>
                  </a:txBody>
                  <a:tcPr marL="7620" marR="7620" marT="7620" marB="0" anchor="b">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buNone/>
                      </a:pPr>
                      <a:r>
                        <a:rPr lang="en-US" sz="1400" b="0" i="0" u="none" strike="noStrike" dirty="0">
                          <a:solidFill>
                            <a:srgbClr val="000000"/>
                          </a:solidFill>
                          <a:effectLst/>
                          <a:latin typeface="Calibri" panose="020F0502020204030204" pitchFamily="34" charset="0"/>
                        </a:rPr>
                        <a:t>92</a:t>
                      </a:r>
                    </a:p>
                  </a:txBody>
                  <a:tcPr marL="7620" marR="7620" marT="7620" marB="0" anchor="b">
                    <a:solidFill>
                      <a:schemeClr val="accent3">
                        <a:lumMod val="20000"/>
                        <a:lumOff val="80000"/>
                      </a:schemeClr>
                    </a:solidFill>
                  </a:tcPr>
                </a:tc>
                <a:tc>
                  <a:txBody>
                    <a:bodyPr/>
                    <a:lstStyle/>
                    <a:p>
                      <a:pPr algn="l" fontAlgn="b">
                        <a:buNone/>
                      </a:pPr>
                      <a:r>
                        <a:rPr lang="en-US" sz="1400" b="0" i="0" u="none" strike="noStrike">
                          <a:solidFill>
                            <a:srgbClr val="000000"/>
                          </a:solidFill>
                          <a:effectLst/>
                          <a:latin typeface="Calibri" panose="020F0502020204030204" pitchFamily="34" charset="0"/>
                        </a:rPr>
                        <a:t> $                           5,251,188.13 </a:t>
                      </a:r>
                    </a:p>
                  </a:txBody>
                  <a:tcPr marL="7620" marR="7620" marT="7620" marB="0" anchor="b">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2469595026"/>
                  </a:ext>
                </a:extLst>
              </a:tr>
              <a:tr h="257896">
                <a:tc>
                  <a:txBody>
                    <a:bodyPr/>
                    <a:lstStyle/>
                    <a:p>
                      <a:pPr algn="r" fontAlgn="b">
                        <a:buNone/>
                      </a:pPr>
                      <a:r>
                        <a:rPr lang="en-US" sz="1400" b="0" i="0" u="none" strike="noStrike">
                          <a:solidFill>
                            <a:srgbClr val="000000"/>
                          </a:solidFill>
                          <a:effectLst/>
                          <a:latin typeface="Calibri" panose="020F0502020204030204" pitchFamily="34" charset="0"/>
                        </a:rPr>
                        <a:t>February-26</a:t>
                      </a:r>
                    </a:p>
                  </a:txBody>
                  <a:tcPr marL="7620" marR="7620" marT="7620" marB="0" anchor="b">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buNone/>
                      </a:pPr>
                      <a:r>
                        <a:rPr lang="en-US" sz="1400" b="0" i="0" u="none" strike="noStrike" dirty="0">
                          <a:solidFill>
                            <a:srgbClr val="000000"/>
                          </a:solidFill>
                          <a:effectLst/>
                          <a:latin typeface="Calibri" panose="020F0502020204030204" pitchFamily="34" charset="0"/>
                        </a:rPr>
                        <a:t>112</a:t>
                      </a:r>
                    </a:p>
                  </a:txBody>
                  <a:tcPr marL="7620" marR="7620" marT="7620" marB="0" anchor="b">
                    <a:solidFill>
                      <a:schemeClr val="accent3">
                        <a:lumMod val="20000"/>
                        <a:lumOff val="80000"/>
                      </a:schemeClr>
                    </a:solidFill>
                  </a:tcPr>
                </a:tc>
                <a:tc>
                  <a:txBody>
                    <a:bodyPr/>
                    <a:lstStyle/>
                    <a:p>
                      <a:pPr algn="l" fontAlgn="b">
                        <a:buNone/>
                      </a:pPr>
                      <a:r>
                        <a:rPr lang="en-US" sz="1400" b="0" i="0" u="none" strike="noStrike">
                          <a:solidFill>
                            <a:srgbClr val="000000"/>
                          </a:solidFill>
                          <a:effectLst/>
                          <a:latin typeface="Calibri" panose="020F0502020204030204" pitchFamily="34" charset="0"/>
                        </a:rPr>
                        <a:t> $                           7,717,885.76 </a:t>
                      </a:r>
                    </a:p>
                  </a:txBody>
                  <a:tcPr marL="7620" marR="7620" marT="7620" marB="0" anchor="b">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441198030"/>
                  </a:ext>
                </a:extLst>
              </a:tr>
              <a:tr h="257896">
                <a:tc>
                  <a:txBody>
                    <a:bodyPr/>
                    <a:lstStyle/>
                    <a:p>
                      <a:pPr algn="r" fontAlgn="b">
                        <a:buNone/>
                      </a:pPr>
                      <a:r>
                        <a:rPr lang="en-US" sz="1400" b="0" i="0" u="none" strike="noStrike">
                          <a:solidFill>
                            <a:srgbClr val="000000"/>
                          </a:solidFill>
                          <a:effectLst/>
                          <a:latin typeface="Calibri" panose="020F0502020204030204" pitchFamily="34" charset="0"/>
                        </a:rPr>
                        <a:t>March-26</a:t>
                      </a:r>
                    </a:p>
                  </a:txBody>
                  <a:tcPr marL="7620" marR="7620" marT="7620" marB="0" anchor="b">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buNone/>
                      </a:pPr>
                      <a:r>
                        <a:rPr lang="en-US" sz="1400" b="0" i="0" u="none" strike="noStrike" dirty="0">
                          <a:solidFill>
                            <a:srgbClr val="000000"/>
                          </a:solidFill>
                          <a:effectLst/>
                          <a:latin typeface="Calibri" panose="020F0502020204030204" pitchFamily="34" charset="0"/>
                        </a:rPr>
                        <a:t>151</a:t>
                      </a:r>
                    </a:p>
                  </a:txBody>
                  <a:tcPr marL="7620" marR="7620" marT="7620" marB="0" anchor="b">
                    <a:solidFill>
                      <a:schemeClr val="accent3">
                        <a:lumMod val="20000"/>
                        <a:lumOff val="80000"/>
                      </a:schemeClr>
                    </a:solidFill>
                  </a:tcPr>
                </a:tc>
                <a:tc>
                  <a:txBody>
                    <a:bodyPr/>
                    <a:lstStyle/>
                    <a:p>
                      <a:pPr algn="l" fontAlgn="b">
                        <a:buNone/>
                      </a:pPr>
                      <a:r>
                        <a:rPr lang="en-US" sz="1400" b="0" i="0" u="none" strike="noStrike">
                          <a:solidFill>
                            <a:srgbClr val="000000"/>
                          </a:solidFill>
                          <a:effectLst/>
                          <a:latin typeface="Calibri" panose="020F0502020204030204" pitchFamily="34" charset="0"/>
                        </a:rPr>
                        <a:t> $                           7,977,610.83 </a:t>
                      </a:r>
                    </a:p>
                  </a:txBody>
                  <a:tcPr marL="7620" marR="7620" marT="7620" marB="0" anchor="b">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641824402"/>
                  </a:ext>
                </a:extLst>
              </a:tr>
              <a:tr h="257896">
                <a:tc>
                  <a:txBody>
                    <a:bodyPr/>
                    <a:lstStyle/>
                    <a:p>
                      <a:pPr algn="r" fontAlgn="b">
                        <a:buNone/>
                      </a:pPr>
                      <a:r>
                        <a:rPr lang="en-US" sz="1400" b="0" i="0" u="none" strike="noStrike">
                          <a:solidFill>
                            <a:srgbClr val="000000"/>
                          </a:solidFill>
                          <a:effectLst/>
                          <a:latin typeface="Calibri" panose="020F0502020204030204" pitchFamily="34" charset="0"/>
                        </a:rPr>
                        <a:t>April-26</a:t>
                      </a:r>
                    </a:p>
                  </a:txBody>
                  <a:tcPr marL="7620" marR="7620" marT="7620" marB="0" anchor="b">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buNone/>
                      </a:pPr>
                      <a:r>
                        <a:rPr lang="en-US" sz="1400" b="0" i="0" u="none" strike="noStrike" dirty="0">
                          <a:solidFill>
                            <a:srgbClr val="000000"/>
                          </a:solidFill>
                          <a:effectLst/>
                          <a:latin typeface="Calibri" panose="020F0502020204030204" pitchFamily="34" charset="0"/>
                        </a:rPr>
                        <a:t>127</a:t>
                      </a:r>
                    </a:p>
                  </a:txBody>
                  <a:tcPr marL="7620" marR="7620" marT="7620" marB="0" anchor="b">
                    <a:solidFill>
                      <a:schemeClr val="accent3">
                        <a:lumMod val="20000"/>
                        <a:lumOff val="80000"/>
                      </a:schemeClr>
                    </a:solidFill>
                  </a:tcPr>
                </a:tc>
                <a:tc>
                  <a:txBody>
                    <a:bodyPr/>
                    <a:lstStyle/>
                    <a:p>
                      <a:pPr algn="l" fontAlgn="b">
                        <a:buNone/>
                      </a:pPr>
                      <a:r>
                        <a:rPr lang="en-US" sz="1400" b="0" i="0" u="none" strike="noStrike">
                          <a:solidFill>
                            <a:srgbClr val="000000"/>
                          </a:solidFill>
                          <a:effectLst/>
                          <a:latin typeface="Calibri" panose="020F0502020204030204" pitchFamily="34" charset="0"/>
                        </a:rPr>
                        <a:t> $                           6,970,301.33 </a:t>
                      </a:r>
                    </a:p>
                  </a:txBody>
                  <a:tcPr marL="7620" marR="7620" marT="7620" marB="0" anchor="b">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4025028162"/>
                  </a:ext>
                </a:extLst>
              </a:tr>
              <a:tr h="257896">
                <a:tc>
                  <a:txBody>
                    <a:bodyPr/>
                    <a:lstStyle/>
                    <a:p>
                      <a:pPr algn="r" fontAlgn="b">
                        <a:buNone/>
                      </a:pPr>
                      <a:r>
                        <a:rPr lang="en-US" sz="1400" b="0" i="0" u="none" strike="noStrike">
                          <a:solidFill>
                            <a:srgbClr val="000000"/>
                          </a:solidFill>
                          <a:effectLst/>
                          <a:latin typeface="Calibri" panose="020F0502020204030204" pitchFamily="34" charset="0"/>
                        </a:rPr>
                        <a:t>May-26</a:t>
                      </a:r>
                    </a:p>
                  </a:txBody>
                  <a:tcPr marL="7620" marR="7620" marT="7620" marB="0" anchor="b">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buNone/>
                      </a:pPr>
                      <a:r>
                        <a:rPr lang="en-US" sz="1400" b="0" i="0" u="none" strike="noStrike" dirty="0">
                          <a:solidFill>
                            <a:srgbClr val="000000"/>
                          </a:solidFill>
                          <a:effectLst/>
                          <a:latin typeface="Calibri" panose="020F0502020204030204" pitchFamily="34" charset="0"/>
                        </a:rPr>
                        <a:t>89</a:t>
                      </a:r>
                    </a:p>
                  </a:txBody>
                  <a:tcPr marL="7620" marR="7620" marT="7620" marB="0" anchor="b">
                    <a:solidFill>
                      <a:schemeClr val="accent3">
                        <a:lumMod val="20000"/>
                        <a:lumOff val="80000"/>
                      </a:schemeClr>
                    </a:solidFill>
                  </a:tcPr>
                </a:tc>
                <a:tc>
                  <a:txBody>
                    <a:bodyPr/>
                    <a:lstStyle/>
                    <a:p>
                      <a:pPr algn="l" fontAlgn="b">
                        <a:buNone/>
                      </a:pPr>
                      <a:r>
                        <a:rPr lang="en-US" sz="1400" b="0" i="0" u="none" strike="noStrike">
                          <a:solidFill>
                            <a:srgbClr val="000000"/>
                          </a:solidFill>
                          <a:effectLst/>
                          <a:latin typeface="Calibri" panose="020F0502020204030204" pitchFamily="34" charset="0"/>
                        </a:rPr>
                        <a:t> $                           4,121,713.12 </a:t>
                      </a:r>
                    </a:p>
                  </a:txBody>
                  <a:tcPr marL="7620" marR="7620" marT="7620" marB="0" anchor="b">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3298006774"/>
                  </a:ext>
                </a:extLst>
              </a:tr>
              <a:tr h="309476">
                <a:tc>
                  <a:txBody>
                    <a:bodyPr/>
                    <a:lstStyle/>
                    <a:p>
                      <a:pPr algn="l" fontAlgn="b">
                        <a:buNone/>
                      </a:pPr>
                      <a:r>
                        <a:rPr lang="en-US" sz="1600" b="1" i="0" u="none" strike="noStrike">
                          <a:solidFill>
                            <a:srgbClr val="000000"/>
                          </a:solidFill>
                          <a:effectLst/>
                          <a:latin typeface="Calibri" panose="020F0502020204030204" pitchFamily="34" charset="0"/>
                        </a:rPr>
                        <a:t> </a:t>
                      </a:r>
                    </a:p>
                  </a:txBody>
                  <a:tcPr marL="7620" marR="7620" marT="7620"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buNone/>
                      </a:pPr>
                      <a:r>
                        <a:rPr lang="en-US" sz="1600" b="1" i="0" u="none" strike="noStrike" dirty="0">
                          <a:solidFill>
                            <a:srgbClr val="000000"/>
                          </a:solidFill>
                          <a:effectLst/>
                          <a:latin typeface="Calibri" panose="020F0502020204030204" pitchFamily="34" charset="0"/>
                        </a:rPr>
                        <a:t>2040</a:t>
                      </a:r>
                    </a:p>
                  </a:txBody>
                  <a:tcPr marL="7620" marR="7620" marT="7620" marB="0" anchor="b">
                    <a:lnB w="12700" cap="flat" cmpd="sng" algn="ctr">
                      <a:solidFill>
                        <a:schemeClr val="tx1"/>
                      </a:solidFill>
                      <a:prstDash val="solid"/>
                      <a:round/>
                      <a:headEnd type="none" w="med" len="med"/>
                      <a:tailEnd type="none" w="med" len="med"/>
                    </a:lnB>
                  </a:tcPr>
                </a:tc>
                <a:tc>
                  <a:txBody>
                    <a:bodyPr/>
                    <a:lstStyle/>
                    <a:p>
                      <a:pPr algn="l" fontAlgn="b">
                        <a:buNone/>
                      </a:pPr>
                      <a:r>
                        <a:rPr lang="en-US" sz="1600" b="1" i="0" u="none" strike="noStrike" dirty="0">
                          <a:solidFill>
                            <a:srgbClr val="000000"/>
                          </a:solidFill>
                          <a:effectLst/>
                          <a:latin typeface="Calibri" panose="020F0502020204030204" pitchFamily="34" charset="0"/>
                        </a:rPr>
                        <a:t> $                  92,513,664.76 </a:t>
                      </a:r>
                    </a:p>
                  </a:txBody>
                  <a:tcPr marL="7620" marR="7620" marT="7620"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84834563"/>
                  </a:ext>
                </a:extLst>
              </a:tr>
            </a:tbl>
          </a:graphicData>
        </a:graphic>
      </p:graphicFrame>
    </p:spTree>
    <p:extLst>
      <p:ext uri="{BB962C8B-B14F-4D97-AF65-F5344CB8AC3E}">
        <p14:creationId xmlns:p14="http://schemas.microsoft.com/office/powerpoint/2010/main" val="17306069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0109D-DEAE-B25D-2802-C25BD2E76209}"/>
              </a:ext>
            </a:extLst>
          </p:cNvPr>
          <p:cNvSpPr>
            <a:spLocks noGrp="1"/>
          </p:cNvSpPr>
          <p:nvPr>
            <p:ph type="title"/>
          </p:nvPr>
        </p:nvSpPr>
        <p:spPr/>
        <p:txBody>
          <a:bodyPr/>
          <a:lstStyle/>
          <a:p>
            <a:r>
              <a:rPr lang="en-US" dirty="0"/>
              <a:t>OAC Office Discretionary Fund Update</a:t>
            </a:r>
          </a:p>
        </p:txBody>
      </p:sp>
      <p:sp>
        <p:nvSpPr>
          <p:cNvPr id="8" name="TextBox 7">
            <a:extLst>
              <a:ext uri="{FF2B5EF4-FFF2-40B4-BE49-F238E27FC236}">
                <a16:creationId xmlns:a16="http://schemas.microsoft.com/office/drawing/2014/main" id="{67E9DDDF-2C46-B46F-2133-15E492BE9C53}"/>
              </a:ext>
            </a:extLst>
          </p:cNvPr>
          <p:cNvSpPr txBox="1"/>
          <p:nvPr/>
        </p:nvSpPr>
        <p:spPr>
          <a:xfrm>
            <a:off x="381000" y="770750"/>
            <a:ext cx="8458200" cy="923330"/>
          </a:xfrm>
          <a:prstGeom prst="rect">
            <a:avLst/>
          </a:prstGeom>
          <a:solidFill>
            <a:schemeClr val="tx2">
              <a:lumMod val="20000"/>
              <a:lumOff val="80000"/>
            </a:schemeClr>
          </a:solidFill>
          <a:ln w="19050">
            <a:solidFill>
              <a:schemeClr val="tx2">
                <a:lumMod val="75000"/>
              </a:schemeClr>
            </a:solidFill>
          </a:ln>
          <a:effectLst>
            <a:outerShdw blurRad="50800" dist="38100" dir="2700000" algn="tl" rotWithShape="0">
              <a:prstClr val="black">
                <a:alpha val="40000"/>
              </a:prstClr>
            </a:outerShdw>
          </a:effectLst>
        </p:spPr>
        <p:txBody>
          <a:bodyPr wrap="square" rtlCol="0">
            <a:spAutoFit/>
          </a:bodyPr>
          <a:lstStyle/>
          <a:p>
            <a:pPr algn="ctr"/>
            <a:r>
              <a:rPr lang="en-US" dirty="0"/>
              <a:t>On April 28, 2025, the OAC approved a </a:t>
            </a:r>
            <a:r>
              <a:rPr lang="en-US" b="1" dirty="0"/>
              <a:t>$10,000/ year </a:t>
            </a:r>
            <a:r>
              <a:rPr lang="en-US" dirty="0"/>
              <a:t>discretionary fund for the Executive Director to spend on OAC expenses with no other restrictions.                                          The Fund is calculated on a calendar year basis.</a:t>
            </a:r>
          </a:p>
        </p:txBody>
      </p:sp>
      <p:graphicFrame>
        <p:nvGraphicFramePr>
          <p:cNvPr id="5" name="Object 4">
            <a:extLst>
              <a:ext uri="{FF2B5EF4-FFF2-40B4-BE49-F238E27FC236}">
                <a16:creationId xmlns:a16="http://schemas.microsoft.com/office/drawing/2014/main" id="{4EEB23B4-2B41-B1D9-9D40-F6D03946AF6D}"/>
              </a:ext>
            </a:extLst>
          </p:cNvPr>
          <p:cNvGraphicFramePr>
            <a:graphicFrameLocks noChangeAspect="1"/>
          </p:cNvGraphicFramePr>
          <p:nvPr>
            <p:extLst>
              <p:ext uri="{D42A27DB-BD31-4B8C-83A1-F6EECF244321}">
                <p14:modId xmlns:p14="http://schemas.microsoft.com/office/powerpoint/2010/main" val="3400999343"/>
              </p:ext>
            </p:extLst>
          </p:nvPr>
        </p:nvGraphicFramePr>
        <p:xfrm>
          <a:off x="1477962" y="1948637"/>
          <a:ext cx="6264275" cy="2424113"/>
        </p:xfrm>
        <a:graphic>
          <a:graphicData uri="http://schemas.openxmlformats.org/presentationml/2006/ole">
            <mc:AlternateContent xmlns:mc="http://schemas.openxmlformats.org/markup-compatibility/2006">
              <mc:Choice xmlns:v="urn:schemas-microsoft-com:vml" Requires="v">
                <p:oleObj name="Worksheet" r:id="rId2" imgW="6263507" imgH="2423373" progId="Excel.Sheet.12">
                  <p:embed/>
                </p:oleObj>
              </mc:Choice>
              <mc:Fallback>
                <p:oleObj name="Worksheet" r:id="rId2" imgW="6263507" imgH="2423373" progId="Excel.Sheet.12">
                  <p:embed/>
                  <p:pic>
                    <p:nvPicPr>
                      <p:cNvPr id="0" name=""/>
                      <p:cNvPicPr/>
                      <p:nvPr/>
                    </p:nvPicPr>
                    <p:blipFill>
                      <a:blip r:embed="rId3"/>
                      <a:stretch>
                        <a:fillRect/>
                      </a:stretch>
                    </p:blipFill>
                    <p:spPr>
                      <a:xfrm>
                        <a:off x="1477962" y="1948637"/>
                        <a:ext cx="6264275" cy="2424113"/>
                      </a:xfrm>
                      <a:prstGeom prst="rect">
                        <a:avLst/>
                      </a:prstGeom>
                    </p:spPr>
                  </p:pic>
                </p:oleObj>
              </mc:Fallback>
            </mc:AlternateContent>
          </a:graphicData>
        </a:graphic>
      </p:graphicFrame>
    </p:spTree>
    <p:extLst>
      <p:ext uri="{BB962C8B-B14F-4D97-AF65-F5344CB8AC3E}">
        <p14:creationId xmlns:p14="http://schemas.microsoft.com/office/powerpoint/2010/main" val="33759611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B14C5-DF07-ACD3-3173-0F8BF314B954}"/>
              </a:ext>
            </a:extLst>
          </p:cNvPr>
          <p:cNvSpPr>
            <a:spLocks noGrp="1"/>
          </p:cNvSpPr>
          <p:nvPr>
            <p:ph type="title"/>
          </p:nvPr>
        </p:nvSpPr>
        <p:spPr/>
        <p:txBody>
          <a:bodyPr/>
          <a:lstStyle/>
          <a:p>
            <a:r>
              <a:rPr lang="en-US" dirty="0"/>
              <a:t>Request for Contractor</a:t>
            </a:r>
          </a:p>
        </p:txBody>
      </p:sp>
      <p:sp>
        <p:nvSpPr>
          <p:cNvPr id="3" name="Content Placeholder 2">
            <a:extLst>
              <a:ext uri="{FF2B5EF4-FFF2-40B4-BE49-F238E27FC236}">
                <a16:creationId xmlns:a16="http://schemas.microsoft.com/office/drawing/2014/main" id="{62765BE9-19B6-9158-8413-96DAC42B00D6}"/>
              </a:ext>
            </a:extLst>
          </p:cNvPr>
          <p:cNvSpPr>
            <a:spLocks noGrp="1"/>
          </p:cNvSpPr>
          <p:nvPr>
            <p:ph idx="1"/>
          </p:nvPr>
        </p:nvSpPr>
        <p:spPr/>
        <p:txBody>
          <a:bodyPr/>
          <a:lstStyle/>
          <a:p>
            <a:r>
              <a:rPr lang="en-US" dirty="0"/>
              <a:t>The Outcomes Report showing results of the Community Grants Cycle 1 is due in September</a:t>
            </a:r>
          </a:p>
          <a:p>
            <a:endParaRPr lang="en-US" dirty="0"/>
          </a:p>
          <a:p>
            <a:r>
              <a:rPr lang="en-US" dirty="0"/>
              <a:t>Due to staffing leave of absence this spring and summer and needed subject matter expertise, the Executive Director is requesting approval for a time-limited Contractor to complete the Outcomes Report</a:t>
            </a:r>
          </a:p>
          <a:p>
            <a:endParaRPr lang="en-US" dirty="0"/>
          </a:p>
          <a:p>
            <a:r>
              <a:rPr lang="en-US" dirty="0"/>
              <a:t>The estimated cost range is </a:t>
            </a:r>
            <a:r>
              <a:rPr lang="en-US" b="1" dirty="0">
                <a:solidFill>
                  <a:srgbClr val="FF0000"/>
                </a:solidFill>
              </a:rPr>
              <a:t>$13,000 - $15,000</a:t>
            </a:r>
          </a:p>
        </p:txBody>
      </p:sp>
    </p:spTree>
    <p:extLst>
      <p:ext uri="{BB962C8B-B14F-4D97-AF65-F5344CB8AC3E}">
        <p14:creationId xmlns:p14="http://schemas.microsoft.com/office/powerpoint/2010/main" val="133088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E5DF2-237C-95A8-F197-879D8CE548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1531AF-0253-9FBD-0299-1CAE87815C34}"/>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91A30B68-9BC5-7F8E-C591-678E15B84DE3}"/>
              </a:ext>
            </a:extLst>
          </p:cNvPr>
          <p:cNvSpPr>
            <a:spLocks noGrp="1"/>
          </p:cNvSpPr>
          <p:nvPr>
            <p:ph idx="1"/>
          </p:nvPr>
        </p:nvSpPr>
        <p:spPr/>
        <p:txBody>
          <a:bodyPr>
            <a:normAutofit/>
          </a:bodyPr>
          <a:lstStyle/>
          <a:p>
            <a:pPr marL="0" indent="0">
              <a:buNone/>
            </a:pPr>
            <a:r>
              <a:rPr lang="en-US" dirty="0"/>
              <a:t>Will the OAC consider a motion authorizing the Executive Director contract with a subject matter expert to complete the Outcomes Report?</a:t>
            </a:r>
          </a:p>
          <a:p>
            <a:pPr marL="0" indent="0">
              <a:buNone/>
            </a:pPr>
            <a:endParaRPr lang="en-US" dirty="0"/>
          </a:p>
          <a:p>
            <a:pPr marL="0" lvl="0" indent="0">
              <a:buNone/>
            </a:pPr>
            <a:endParaRPr lang="en-US" dirty="0"/>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6BBA0FC3-1108-A965-BF3E-BE23D8F9231A}"/>
              </a:ext>
            </a:extLst>
          </p:cNvPr>
          <p:cNvSpPr txBox="1"/>
          <p:nvPr/>
        </p:nvSpPr>
        <p:spPr>
          <a:xfrm>
            <a:off x="2895600" y="31813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24087867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57AB5-7E3A-05CB-B250-894A1F9733AC}"/>
              </a:ext>
            </a:extLst>
          </p:cNvPr>
          <p:cNvSpPr>
            <a:spLocks noGrp="1"/>
          </p:cNvSpPr>
          <p:nvPr>
            <p:ph type="title"/>
          </p:nvPr>
        </p:nvSpPr>
        <p:spPr/>
        <p:txBody>
          <a:bodyPr/>
          <a:lstStyle/>
          <a:p>
            <a:r>
              <a:rPr lang="en-US" dirty="0"/>
              <a:t>Internship Pilot for Summer 2026</a:t>
            </a:r>
          </a:p>
        </p:txBody>
      </p:sp>
      <p:sp>
        <p:nvSpPr>
          <p:cNvPr id="3" name="Content Placeholder 2">
            <a:extLst>
              <a:ext uri="{FF2B5EF4-FFF2-40B4-BE49-F238E27FC236}">
                <a16:creationId xmlns:a16="http://schemas.microsoft.com/office/drawing/2014/main" id="{F98FFF54-2703-6047-B6C3-D0C2AA387923}"/>
              </a:ext>
            </a:extLst>
          </p:cNvPr>
          <p:cNvSpPr>
            <a:spLocks noGrp="1"/>
          </p:cNvSpPr>
          <p:nvPr>
            <p:ph idx="1"/>
          </p:nvPr>
        </p:nvSpPr>
        <p:spPr/>
        <p:txBody>
          <a:bodyPr>
            <a:normAutofit fontScale="92500" lnSpcReduction="20000"/>
          </a:bodyPr>
          <a:lstStyle/>
          <a:p>
            <a:r>
              <a:rPr lang="en-US" dirty="0"/>
              <a:t>The OAC Office has offered an internship to a college student from Sumner County </a:t>
            </a:r>
          </a:p>
          <a:p>
            <a:endParaRPr lang="en-US" dirty="0"/>
          </a:p>
          <a:p>
            <a:r>
              <a:rPr lang="en-US" dirty="0"/>
              <a:t>The state requires an intern to either receive college credit or to be paid. </a:t>
            </a:r>
          </a:p>
          <a:p>
            <a:endParaRPr lang="en-US" dirty="0"/>
          </a:p>
          <a:p>
            <a:r>
              <a:rPr lang="en-US" dirty="0"/>
              <a:t>The intern will work part-time for June and July</a:t>
            </a:r>
          </a:p>
          <a:p>
            <a:endParaRPr lang="en-US" dirty="0"/>
          </a:p>
          <a:p>
            <a:r>
              <a:rPr lang="en-US" dirty="0"/>
              <a:t>Payment will come from the Executive Director’s Discretionary Fund and will cap at </a:t>
            </a:r>
            <a:r>
              <a:rPr lang="en-US" b="1" dirty="0">
                <a:solidFill>
                  <a:srgbClr val="FF0000"/>
                </a:solidFill>
              </a:rPr>
              <a:t>$2,000</a:t>
            </a:r>
          </a:p>
          <a:p>
            <a:endParaRPr lang="en-US" dirty="0"/>
          </a:p>
          <a:p>
            <a:r>
              <a:rPr lang="en-US" dirty="0"/>
              <a:t>The OAC Office will report back to the Council on the successes and challenges of the pilot internship </a:t>
            </a:r>
          </a:p>
        </p:txBody>
      </p:sp>
    </p:spTree>
    <p:extLst>
      <p:ext uri="{BB962C8B-B14F-4D97-AF65-F5344CB8AC3E}">
        <p14:creationId xmlns:p14="http://schemas.microsoft.com/office/powerpoint/2010/main" val="627322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E301B-57D1-7DFF-2162-378B1B970E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E10781-E31E-E670-3553-ECF1E4090127}"/>
              </a:ext>
            </a:extLst>
          </p:cNvPr>
          <p:cNvSpPr>
            <a:spLocks noGrp="1"/>
          </p:cNvSpPr>
          <p:nvPr>
            <p:ph type="title"/>
          </p:nvPr>
        </p:nvSpPr>
        <p:spPr/>
        <p:txBody>
          <a:bodyPr/>
          <a:lstStyle/>
          <a:p>
            <a:r>
              <a:rPr lang="en-US" dirty="0"/>
              <a:t>114</a:t>
            </a:r>
            <a:r>
              <a:rPr lang="en-US" baseline="30000" dirty="0"/>
              <a:t>th</a:t>
            </a:r>
            <a:r>
              <a:rPr lang="en-US" dirty="0"/>
              <a:t> General Assembly Briefing </a:t>
            </a:r>
          </a:p>
        </p:txBody>
      </p:sp>
      <p:graphicFrame>
        <p:nvGraphicFramePr>
          <p:cNvPr id="4" name="Content Placeholder 3">
            <a:extLst>
              <a:ext uri="{FF2B5EF4-FFF2-40B4-BE49-F238E27FC236}">
                <a16:creationId xmlns:a16="http://schemas.microsoft.com/office/drawing/2014/main" id="{C59DB915-CC0C-F041-9712-7202520783DF}"/>
              </a:ext>
            </a:extLst>
          </p:cNvPr>
          <p:cNvGraphicFramePr>
            <a:graphicFrameLocks noGrp="1"/>
          </p:cNvGraphicFramePr>
          <p:nvPr>
            <p:ph idx="1"/>
          </p:nvPr>
        </p:nvGraphicFramePr>
        <p:xfrm>
          <a:off x="152400" y="772616"/>
          <a:ext cx="8839200" cy="3997960"/>
        </p:xfrm>
        <a:graphic>
          <a:graphicData uri="http://schemas.openxmlformats.org/drawingml/2006/table">
            <a:tbl>
              <a:tblPr firstRow="1" bandRow="1">
                <a:tableStyleId>{08FB837D-C827-4EFA-A057-4D05807E0F7C}</a:tableStyleId>
              </a:tblPr>
              <a:tblGrid>
                <a:gridCol w="1151709">
                  <a:extLst>
                    <a:ext uri="{9D8B030D-6E8A-4147-A177-3AD203B41FA5}">
                      <a16:colId xmlns:a16="http://schemas.microsoft.com/office/drawing/2014/main" val="225527978"/>
                    </a:ext>
                  </a:extLst>
                </a:gridCol>
                <a:gridCol w="1219200">
                  <a:extLst>
                    <a:ext uri="{9D8B030D-6E8A-4147-A177-3AD203B41FA5}">
                      <a16:colId xmlns:a16="http://schemas.microsoft.com/office/drawing/2014/main" val="1827845391"/>
                    </a:ext>
                  </a:extLst>
                </a:gridCol>
                <a:gridCol w="4267200">
                  <a:extLst>
                    <a:ext uri="{9D8B030D-6E8A-4147-A177-3AD203B41FA5}">
                      <a16:colId xmlns:a16="http://schemas.microsoft.com/office/drawing/2014/main" val="264047965"/>
                    </a:ext>
                  </a:extLst>
                </a:gridCol>
                <a:gridCol w="2201091">
                  <a:extLst>
                    <a:ext uri="{9D8B030D-6E8A-4147-A177-3AD203B41FA5}">
                      <a16:colId xmlns:a16="http://schemas.microsoft.com/office/drawing/2014/main" val="2203439202"/>
                    </a:ext>
                  </a:extLst>
                </a:gridCol>
              </a:tblGrid>
              <a:tr h="370840">
                <a:tc>
                  <a:txBody>
                    <a:bodyPr/>
                    <a:lstStyle/>
                    <a:p>
                      <a:r>
                        <a:rPr lang="en-US" dirty="0">
                          <a:solidFill>
                            <a:schemeClr val="tx1"/>
                          </a:solidFill>
                        </a:rPr>
                        <a:t>Bill</a:t>
                      </a:r>
                    </a:p>
                  </a:txBody>
                  <a:tcPr/>
                </a:tc>
                <a:tc>
                  <a:txBody>
                    <a:bodyPr/>
                    <a:lstStyle/>
                    <a:p>
                      <a:r>
                        <a:rPr lang="en-US" dirty="0">
                          <a:solidFill>
                            <a:schemeClr val="tx1"/>
                          </a:solidFill>
                        </a:rPr>
                        <a:t>Sponsors</a:t>
                      </a:r>
                    </a:p>
                  </a:txBody>
                  <a:tcPr/>
                </a:tc>
                <a:tc>
                  <a:txBody>
                    <a:bodyPr/>
                    <a:lstStyle/>
                    <a:p>
                      <a:r>
                        <a:rPr lang="en-US" dirty="0">
                          <a:solidFill>
                            <a:schemeClr val="tx1"/>
                          </a:solidFill>
                        </a:rPr>
                        <a:t>Summary</a:t>
                      </a:r>
                    </a:p>
                  </a:txBody>
                  <a:tcPr/>
                </a:tc>
                <a:tc>
                  <a:txBody>
                    <a:bodyPr/>
                    <a:lstStyle/>
                    <a:p>
                      <a:r>
                        <a:rPr lang="en-US" dirty="0">
                          <a:solidFill>
                            <a:schemeClr val="tx1"/>
                          </a:solidFill>
                        </a:rPr>
                        <a:t>Actions</a:t>
                      </a:r>
                    </a:p>
                  </a:txBody>
                  <a:tcPr/>
                </a:tc>
                <a:extLst>
                  <a:ext uri="{0D108BD9-81ED-4DB2-BD59-A6C34878D82A}">
                    <a16:rowId xmlns:a16="http://schemas.microsoft.com/office/drawing/2014/main" val="3310523503"/>
                  </a:ext>
                </a:extLst>
              </a:tr>
              <a:tr h="370840">
                <a:tc>
                  <a:txBody>
                    <a:bodyPr/>
                    <a:lstStyle/>
                    <a:p>
                      <a:r>
                        <a:rPr lang="en-US" dirty="0"/>
                        <a:t>HB1949 (SB2179)</a:t>
                      </a:r>
                    </a:p>
                  </a:txBody>
                  <a:tcPr/>
                </a:tc>
                <a:tc>
                  <a:txBody>
                    <a:bodyPr/>
                    <a:lstStyle/>
                    <a:p>
                      <a:r>
                        <a:rPr lang="en-US" dirty="0"/>
                        <a:t>Love</a:t>
                      </a:r>
                    </a:p>
                    <a:p>
                      <a:r>
                        <a:rPr lang="en-US" dirty="0"/>
                        <a:t>Yager</a:t>
                      </a:r>
                    </a:p>
                  </a:txBody>
                  <a:tcPr/>
                </a:tc>
                <a:tc>
                  <a:txBody>
                    <a:bodyPr/>
                    <a:lstStyle/>
                    <a:p>
                      <a:r>
                        <a:rPr lang="en-US" sz="1200" b="0" i="0" kern="1200" dirty="0">
                          <a:solidFill>
                            <a:schemeClr val="dk1"/>
                          </a:solidFill>
                          <a:effectLst/>
                          <a:latin typeface="+mn-lt"/>
                          <a:ea typeface="+mn-ea"/>
                          <a:cs typeface="+mn-cs"/>
                        </a:rPr>
                        <a:t>As introduced, requires that monies from the opioid abatement fund that are disbursed to nonprofit organizations for statewide, regional, or local opioid abatement and remediation purposes be disbursed as a combination of advance payment and reimbursement grants.</a:t>
                      </a:r>
                      <a:endParaRPr lang="en-US" sz="1200" dirty="0"/>
                    </a:p>
                  </a:txBody>
                  <a:tcPr/>
                </a:tc>
                <a:tc>
                  <a:txBody>
                    <a:bodyPr/>
                    <a:lstStyle/>
                    <a:p>
                      <a:r>
                        <a:rPr lang="en-US" sz="1600" dirty="0"/>
                        <a:t>4/21/2026 – Held on desk</a:t>
                      </a:r>
                    </a:p>
                  </a:txBody>
                  <a:tcPr/>
                </a:tc>
                <a:extLst>
                  <a:ext uri="{0D108BD9-81ED-4DB2-BD59-A6C34878D82A}">
                    <a16:rowId xmlns:a16="http://schemas.microsoft.com/office/drawing/2014/main" val="135853040"/>
                  </a:ext>
                </a:extLst>
              </a:tr>
              <a:tr h="370840">
                <a:tc>
                  <a:txBody>
                    <a:bodyPr/>
                    <a:lstStyle/>
                    <a:p>
                      <a:r>
                        <a:rPr lang="en-US" dirty="0"/>
                        <a:t>HB1816</a:t>
                      </a:r>
                    </a:p>
                    <a:p>
                      <a:r>
                        <a:rPr lang="en-US" dirty="0"/>
                        <a:t>(SB2533)</a:t>
                      </a:r>
                    </a:p>
                  </a:txBody>
                  <a:tcPr/>
                </a:tc>
                <a:tc>
                  <a:txBody>
                    <a:bodyPr/>
                    <a:lstStyle/>
                    <a:p>
                      <a:r>
                        <a:rPr lang="en-US" dirty="0"/>
                        <a:t>Williams</a:t>
                      </a:r>
                    </a:p>
                    <a:p>
                      <a:r>
                        <a:rPr lang="en-US" dirty="0"/>
                        <a:t>Haile</a:t>
                      </a:r>
                    </a:p>
                  </a:txBody>
                  <a:tcPr/>
                </a:tc>
                <a:tc>
                  <a:txBody>
                    <a:bodyPr/>
                    <a:lstStyle/>
                    <a:p>
                      <a:r>
                        <a:rPr lang="en-US" sz="1100" dirty="0"/>
                        <a:t>Requires the Opioid Abatement Council (OAC) to allocate funds to the Bureau of TennCare and the Department of Mental Health and Substance Abuse Services (DMHSAS) from the funds in the Opioid Abatement Fund (OAF) that are not required to be disbursed to counties. Requires 10 percent of the funds paid into the OAF on or after July 1, 2026, available to OAC after accounting for county disbursements, to be allocated to DMHSAS for crisis, residential and inpatient services for uninsured individuals with co-occurring mental health and substance use disorders. Requires disbursements to be made at the same time county disbursements are made. Establishes that these funds must supplement not supplant existing state appropriations and must not reduce or affect the distribution of proceeds to counties or municipalities</a:t>
                      </a:r>
                    </a:p>
                  </a:txBody>
                  <a:tcPr/>
                </a:tc>
                <a:tc>
                  <a:txBody>
                    <a:bodyPr/>
                    <a:lstStyle/>
                    <a:p>
                      <a:r>
                        <a:rPr lang="en-US" sz="1600" dirty="0"/>
                        <a:t>5/07/2026 – Signed by Governor</a:t>
                      </a:r>
                    </a:p>
                  </a:txBody>
                  <a:tcPr/>
                </a:tc>
                <a:extLst>
                  <a:ext uri="{0D108BD9-81ED-4DB2-BD59-A6C34878D82A}">
                    <a16:rowId xmlns:a16="http://schemas.microsoft.com/office/drawing/2014/main" val="3516183680"/>
                  </a:ext>
                </a:extLst>
              </a:tr>
            </a:tbl>
          </a:graphicData>
        </a:graphic>
      </p:graphicFrame>
    </p:spTree>
    <p:extLst>
      <p:ext uri="{BB962C8B-B14F-4D97-AF65-F5344CB8AC3E}">
        <p14:creationId xmlns:p14="http://schemas.microsoft.com/office/powerpoint/2010/main" val="40595083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CF56C5-831E-8859-E8D9-2DD21C6839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E01640-4D75-FB49-752D-1C3EEBBD4C6E}"/>
              </a:ext>
            </a:extLst>
          </p:cNvPr>
          <p:cNvSpPr>
            <a:spLocks noGrp="1"/>
          </p:cNvSpPr>
          <p:nvPr>
            <p:ph type="title"/>
          </p:nvPr>
        </p:nvSpPr>
        <p:spPr/>
        <p:txBody>
          <a:bodyPr/>
          <a:lstStyle/>
          <a:p>
            <a:r>
              <a:rPr lang="en-US" sz="2800" dirty="0"/>
              <a:t>Opioid Abatement Fund Cash Flow Statement</a:t>
            </a:r>
          </a:p>
        </p:txBody>
      </p:sp>
      <p:graphicFrame>
        <p:nvGraphicFramePr>
          <p:cNvPr id="5" name="Object 4">
            <a:extLst>
              <a:ext uri="{FF2B5EF4-FFF2-40B4-BE49-F238E27FC236}">
                <a16:creationId xmlns:a16="http://schemas.microsoft.com/office/drawing/2014/main" id="{B64A492B-B56B-7557-7E97-37598306EB7C}"/>
              </a:ext>
            </a:extLst>
          </p:cNvPr>
          <p:cNvGraphicFramePr>
            <a:graphicFrameLocks noChangeAspect="1"/>
          </p:cNvGraphicFramePr>
          <p:nvPr/>
        </p:nvGraphicFramePr>
        <p:xfrm>
          <a:off x="152400" y="971550"/>
          <a:ext cx="8542338" cy="3489325"/>
        </p:xfrm>
        <a:graphic>
          <a:graphicData uri="http://schemas.openxmlformats.org/presentationml/2006/ole">
            <mc:AlternateContent xmlns:mc="http://schemas.openxmlformats.org/markup-compatibility/2006">
              <mc:Choice xmlns:v="urn:schemas-microsoft-com:vml" Requires="v">
                <p:oleObj name="Worksheet" r:id="rId2" imgW="8542033" imgH="3490031" progId="Excel.Sheet.12">
                  <p:embed/>
                </p:oleObj>
              </mc:Choice>
              <mc:Fallback>
                <p:oleObj name="Worksheet" r:id="rId2" imgW="8542033" imgH="3490031" progId="Excel.Sheet.12">
                  <p:embed/>
                  <p:pic>
                    <p:nvPicPr>
                      <p:cNvPr id="5" name="Object 4">
                        <a:extLst>
                          <a:ext uri="{FF2B5EF4-FFF2-40B4-BE49-F238E27FC236}">
                            <a16:creationId xmlns:a16="http://schemas.microsoft.com/office/drawing/2014/main" id="{8F70E922-A995-BAD0-1AC8-F473BF593940}"/>
                          </a:ext>
                        </a:extLst>
                      </p:cNvPr>
                      <p:cNvPicPr/>
                      <p:nvPr/>
                    </p:nvPicPr>
                    <p:blipFill>
                      <a:blip r:embed="rId3"/>
                      <a:stretch>
                        <a:fillRect/>
                      </a:stretch>
                    </p:blipFill>
                    <p:spPr>
                      <a:xfrm>
                        <a:off x="152400" y="971550"/>
                        <a:ext cx="8542338" cy="3489325"/>
                      </a:xfrm>
                      <a:prstGeom prst="rect">
                        <a:avLst/>
                      </a:prstGeom>
                    </p:spPr>
                  </p:pic>
                </p:oleObj>
              </mc:Fallback>
            </mc:AlternateContent>
          </a:graphicData>
        </a:graphic>
      </p:graphicFrame>
    </p:spTree>
    <p:extLst>
      <p:ext uri="{BB962C8B-B14F-4D97-AF65-F5344CB8AC3E}">
        <p14:creationId xmlns:p14="http://schemas.microsoft.com/office/powerpoint/2010/main" val="32302266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B2F22-44AF-F7A3-BFA3-405EA865AC4D}"/>
              </a:ext>
            </a:extLst>
          </p:cNvPr>
          <p:cNvSpPr>
            <a:spLocks noGrp="1"/>
          </p:cNvSpPr>
          <p:nvPr>
            <p:ph type="ctrTitle"/>
          </p:nvPr>
        </p:nvSpPr>
        <p:spPr/>
        <p:txBody>
          <a:bodyPr/>
          <a:lstStyle/>
          <a:p>
            <a:r>
              <a:rPr lang="en-US" dirty="0"/>
              <a:t>Community Grants Cycle 1</a:t>
            </a:r>
          </a:p>
        </p:txBody>
      </p:sp>
    </p:spTree>
    <p:extLst>
      <p:ext uri="{BB962C8B-B14F-4D97-AF65-F5344CB8AC3E}">
        <p14:creationId xmlns:p14="http://schemas.microsoft.com/office/powerpoint/2010/main" val="15644578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DF186-C494-D513-4553-8C72AB704E8D}"/>
              </a:ext>
            </a:extLst>
          </p:cNvPr>
          <p:cNvSpPr>
            <a:spLocks noGrp="1"/>
          </p:cNvSpPr>
          <p:nvPr>
            <p:ph type="title"/>
          </p:nvPr>
        </p:nvSpPr>
        <p:spPr/>
        <p:txBody>
          <a:bodyPr/>
          <a:lstStyle/>
          <a:p>
            <a:r>
              <a:rPr lang="en-US" dirty="0"/>
              <a:t>Community Grants Cycle 1</a:t>
            </a:r>
          </a:p>
        </p:txBody>
      </p:sp>
      <p:sp>
        <p:nvSpPr>
          <p:cNvPr id="4" name="TextBox 3">
            <a:extLst>
              <a:ext uri="{FF2B5EF4-FFF2-40B4-BE49-F238E27FC236}">
                <a16:creationId xmlns:a16="http://schemas.microsoft.com/office/drawing/2014/main" id="{32B19D7E-4193-5873-AE66-F62A981114C3}"/>
              </a:ext>
            </a:extLst>
          </p:cNvPr>
          <p:cNvSpPr txBox="1"/>
          <p:nvPr/>
        </p:nvSpPr>
        <p:spPr>
          <a:xfrm>
            <a:off x="1828800" y="895350"/>
            <a:ext cx="5486400" cy="4001095"/>
          </a:xfrm>
          <a:prstGeom prst="rect">
            <a:avLst/>
          </a:prstGeom>
          <a:solidFill>
            <a:schemeClr val="tx2">
              <a:lumMod val="40000"/>
              <a:lumOff val="60000"/>
            </a:schemeClr>
          </a:solidFill>
          <a:ln w="38100">
            <a:solidFill>
              <a:schemeClr val="tx2">
                <a:lumMod val="75000"/>
              </a:schemeClr>
            </a:solidFill>
          </a:ln>
          <a:effectLst>
            <a:outerShdw blurRad="50800" dist="38100" dir="2700000" algn="tl" rotWithShape="0">
              <a:prstClr val="black">
                <a:alpha val="40000"/>
              </a:prstClr>
            </a:outerShdw>
          </a:effectLst>
        </p:spPr>
        <p:txBody>
          <a:bodyPr wrap="square" rtlCol="0">
            <a:spAutoFit/>
          </a:bodyPr>
          <a:lstStyle/>
          <a:p>
            <a:r>
              <a:rPr lang="en-US" sz="2000" b="1" dirty="0"/>
              <a:t>Executive Leader: Shawn Smith</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Community Grants Cycle 1 are executed</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Grantees are invoicing, receiving reimbursement &amp; submitting Outcome Reporting Plans</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The OAC Office is monitoring for fiscal &amp; programmatic compliance</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The OAC Office is reviewing Outcome Reporting Plans </a:t>
            </a:r>
          </a:p>
          <a:p>
            <a:pPr marL="285750" indent="-285750">
              <a:buFont typeface="Arial" panose="020B0604020202020204" pitchFamily="34" charset="0"/>
              <a:buChar char="•"/>
            </a:pPr>
            <a:endParaRPr lang="en-US" b="1" dirty="0"/>
          </a:p>
        </p:txBody>
      </p:sp>
    </p:spTree>
    <p:extLst>
      <p:ext uri="{BB962C8B-B14F-4D97-AF65-F5344CB8AC3E}">
        <p14:creationId xmlns:p14="http://schemas.microsoft.com/office/powerpoint/2010/main" val="5212574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12DCE-BD0C-BD5B-B83F-9F70571B9C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6391CE-C623-399D-6D20-74143CEC4012}"/>
              </a:ext>
            </a:extLst>
          </p:cNvPr>
          <p:cNvSpPr>
            <a:spLocks noGrp="1"/>
          </p:cNvSpPr>
          <p:nvPr>
            <p:ph type="title"/>
          </p:nvPr>
        </p:nvSpPr>
        <p:spPr/>
        <p:txBody>
          <a:bodyPr/>
          <a:lstStyle/>
          <a:p>
            <a:r>
              <a:rPr lang="en-US" dirty="0"/>
              <a:t>Community Grants Cycle 1</a:t>
            </a:r>
          </a:p>
        </p:txBody>
      </p:sp>
      <p:sp>
        <p:nvSpPr>
          <p:cNvPr id="4" name="TextBox 3">
            <a:extLst>
              <a:ext uri="{FF2B5EF4-FFF2-40B4-BE49-F238E27FC236}">
                <a16:creationId xmlns:a16="http://schemas.microsoft.com/office/drawing/2014/main" id="{35657A98-6A5A-005E-01C0-4CE78F440402}"/>
              </a:ext>
            </a:extLst>
          </p:cNvPr>
          <p:cNvSpPr txBox="1"/>
          <p:nvPr/>
        </p:nvSpPr>
        <p:spPr>
          <a:xfrm>
            <a:off x="1524000" y="1352550"/>
            <a:ext cx="6629400" cy="2726900"/>
          </a:xfrm>
          <a:prstGeom prst="rect">
            <a:avLst/>
          </a:prstGeom>
          <a:solidFill>
            <a:schemeClr val="bg2">
              <a:lumMod val="40000"/>
              <a:lumOff val="60000"/>
            </a:schemeClr>
          </a:solidFill>
          <a:ln>
            <a:noFill/>
          </a:ln>
          <a:effectLst>
            <a:glow rad="139700">
              <a:schemeClr val="accent4">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lang="en-US" sz="3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113</a:t>
            </a: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executed Community Grants </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$222.8 million</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funding over 3 years </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649721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00A72D-E890-0977-C699-DAFA412BDB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BC57E9-0FAA-7ED5-9399-1C3C5CD54CCB}"/>
              </a:ext>
            </a:extLst>
          </p:cNvPr>
          <p:cNvSpPr>
            <a:spLocks noGrp="1"/>
          </p:cNvSpPr>
          <p:nvPr>
            <p:ph type="title"/>
          </p:nvPr>
        </p:nvSpPr>
        <p:spPr/>
        <p:txBody>
          <a:bodyPr/>
          <a:lstStyle/>
          <a:p>
            <a:r>
              <a:rPr lang="en-US" sz="2000" dirty="0"/>
              <a:t> </a:t>
            </a:r>
            <a:r>
              <a:rPr lang="en-US" sz="2800" dirty="0"/>
              <a:t>Cycle 1 No-Cost Extension Requests </a:t>
            </a:r>
            <a:endParaRPr lang="en-US" sz="2000" dirty="0"/>
          </a:p>
        </p:txBody>
      </p:sp>
      <p:sp>
        <p:nvSpPr>
          <p:cNvPr id="3" name="Content Placeholder 2">
            <a:extLst>
              <a:ext uri="{FF2B5EF4-FFF2-40B4-BE49-F238E27FC236}">
                <a16:creationId xmlns:a16="http://schemas.microsoft.com/office/drawing/2014/main" id="{D9693094-6E59-9395-1142-D1555DBB2C5E}"/>
              </a:ext>
            </a:extLst>
          </p:cNvPr>
          <p:cNvSpPr>
            <a:spLocks noGrp="1"/>
          </p:cNvSpPr>
          <p:nvPr>
            <p:ph idx="1"/>
          </p:nvPr>
        </p:nvSpPr>
        <p:spPr>
          <a:xfrm>
            <a:off x="152400" y="838198"/>
            <a:ext cx="8839200" cy="4171950"/>
          </a:xfrm>
        </p:spPr>
        <p:txBody>
          <a:bodyPr>
            <a:normAutofit fontScale="70000" lnSpcReduction="20000"/>
          </a:bodyPr>
          <a:lstStyle/>
          <a:p>
            <a:pPr marL="0" indent="0">
              <a:buNone/>
            </a:pPr>
            <a:r>
              <a:rPr lang="en-US" sz="2600" b="1" dirty="0">
                <a:solidFill>
                  <a:schemeClr val="tx2">
                    <a:lumMod val="60000"/>
                    <a:lumOff val="40000"/>
                  </a:schemeClr>
                </a:solidFill>
              </a:rPr>
              <a:t>Due to initial delays in fully executing Cycle 1 Community Grant contracts, some Cycle 1 Grantees with a </a:t>
            </a:r>
            <a:r>
              <a:rPr lang="en-US" sz="2600" b="1" u="sng" dirty="0">
                <a:solidFill>
                  <a:schemeClr val="tx2">
                    <a:lumMod val="60000"/>
                    <a:lumOff val="40000"/>
                  </a:schemeClr>
                </a:solidFill>
              </a:rPr>
              <a:t>two-year </a:t>
            </a:r>
            <a:r>
              <a:rPr lang="en-US" sz="2600" b="1" dirty="0">
                <a:solidFill>
                  <a:schemeClr val="tx2">
                    <a:lumMod val="60000"/>
                    <a:lumOff val="40000"/>
                  </a:schemeClr>
                </a:solidFill>
              </a:rPr>
              <a:t>contract term ending June 30, 2026, have requested a </a:t>
            </a:r>
            <a:r>
              <a:rPr lang="en-US" sz="2600" b="1" u="sng" dirty="0">
                <a:solidFill>
                  <a:schemeClr val="tx2">
                    <a:lumMod val="60000"/>
                    <a:lumOff val="40000"/>
                  </a:schemeClr>
                </a:solidFill>
              </a:rPr>
              <a:t>one-time</a:t>
            </a:r>
            <a:r>
              <a:rPr lang="en-US" sz="2600" b="1" dirty="0">
                <a:solidFill>
                  <a:schemeClr val="tx2">
                    <a:lumMod val="60000"/>
                    <a:lumOff val="40000"/>
                  </a:schemeClr>
                </a:solidFill>
              </a:rPr>
              <a:t>, 12-month no-cost extension. </a:t>
            </a:r>
          </a:p>
          <a:p>
            <a:pPr marL="0" indent="0">
              <a:buNone/>
            </a:pPr>
            <a:endParaRPr lang="en-US" sz="2300" b="1" dirty="0"/>
          </a:p>
          <a:p>
            <a:pPr marL="0" indent="0">
              <a:buNone/>
            </a:pPr>
            <a:r>
              <a:rPr lang="en-US" sz="2300" b="1" dirty="0"/>
              <a:t>Community Grant Contract Justification:</a:t>
            </a:r>
          </a:p>
          <a:p>
            <a:pPr marL="0" indent="0">
              <a:buNone/>
            </a:pPr>
            <a:r>
              <a:rPr lang="en-US" sz="2300" dirty="0"/>
              <a:t>No-cost extensions are permissible by the Community Grant contract, Section B.2. as follows: </a:t>
            </a:r>
          </a:p>
          <a:p>
            <a:pPr marL="0" indent="0">
              <a:buNone/>
            </a:pPr>
            <a:r>
              <a:rPr lang="en-US" sz="2300" dirty="0"/>
              <a:t>	</a:t>
            </a:r>
            <a:r>
              <a:rPr lang="en-US" sz="2300" b="1" dirty="0"/>
              <a:t>Term Extension</a:t>
            </a:r>
            <a:r>
              <a:rPr lang="en-US" sz="2300" dirty="0"/>
              <a:t>. The Grantor State Agency may extend the Term an additional 	period of time, not to exceed twelve (12) months beyond the expiration date of 	this Grant Contract, under the same terms and conditions. In no event, however, 	shall the maximum Term, including all extensions or renewals, exceed a total of 	sixty (60) months. </a:t>
            </a:r>
          </a:p>
          <a:p>
            <a:pPr marL="0" indent="0">
              <a:buNone/>
            </a:pPr>
            <a:endParaRPr lang="en-US" sz="2300" b="1" dirty="0"/>
          </a:p>
          <a:p>
            <a:pPr marL="0" indent="0">
              <a:buNone/>
            </a:pPr>
            <a:r>
              <a:rPr lang="en-US" sz="2300" b="1" dirty="0"/>
              <a:t>Fiscal &amp; Program Monitoring Justification</a:t>
            </a:r>
          </a:p>
          <a:p>
            <a:pPr marL="0" indent="0">
              <a:buNone/>
            </a:pPr>
            <a:r>
              <a:rPr lang="en-US" sz="2300" dirty="0"/>
              <a:t>Based on the results from fiscal and program monitoring conducted by the OAC Office, all Grantees requesting a no-cost extension are confirmed to be in good standing. </a:t>
            </a:r>
          </a:p>
          <a:p>
            <a:pPr marL="0" indent="0">
              <a:buNone/>
            </a:pPr>
            <a:endParaRPr lang="en-US" sz="2100" dirty="0"/>
          </a:p>
          <a:p>
            <a:pPr marL="0" lvl="0" indent="0">
              <a:buNone/>
            </a:pPr>
            <a:endParaRPr lang="en-US" sz="2300" dirty="0"/>
          </a:p>
          <a:p>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614261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B56F5-FE48-CB6A-AD9F-BC6EC1FD40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D108CD-A6C1-010D-A688-D66DAA77FB03}"/>
              </a:ext>
            </a:extLst>
          </p:cNvPr>
          <p:cNvSpPr>
            <a:spLocks noGrp="1"/>
          </p:cNvSpPr>
          <p:nvPr>
            <p:ph type="title"/>
          </p:nvPr>
        </p:nvSpPr>
        <p:spPr/>
        <p:txBody>
          <a:bodyPr/>
          <a:lstStyle/>
          <a:p>
            <a:r>
              <a:rPr lang="en-US" sz="2000" dirty="0"/>
              <a:t> </a:t>
            </a:r>
            <a:r>
              <a:rPr lang="en-US" sz="2800" dirty="0"/>
              <a:t>Cycle 1 No-Cost Extension Requests</a:t>
            </a:r>
            <a:endParaRPr lang="en-US" sz="2000" dirty="0"/>
          </a:p>
        </p:txBody>
      </p:sp>
      <p:sp>
        <p:nvSpPr>
          <p:cNvPr id="3" name="Content Placeholder 2">
            <a:extLst>
              <a:ext uri="{FF2B5EF4-FFF2-40B4-BE49-F238E27FC236}">
                <a16:creationId xmlns:a16="http://schemas.microsoft.com/office/drawing/2014/main" id="{482694FD-0DC7-FC2F-353F-889E74D377E3}"/>
              </a:ext>
            </a:extLst>
          </p:cNvPr>
          <p:cNvSpPr>
            <a:spLocks noGrp="1"/>
          </p:cNvSpPr>
          <p:nvPr>
            <p:ph idx="1"/>
          </p:nvPr>
        </p:nvSpPr>
        <p:spPr/>
        <p:txBody>
          <a:bodyPr>
            <a:normAutofit fontScale="92500" lnSpcReduction="10000"/>
          </a:bodyPr>
          <a:lstStyle/>
          <a:p>
            <a:pPr marL="0" indent="0">
              <a:buNone/>
            </a:pPr>
            <a:r>
              <a:rPr lang="en-US" sz="2000" b="1" dirty="0">
                <a:solidFill>
                  <a:schemeClr val="tx2">
                    <a:lumMod val="60000"/>
                    <a:lumOff val="40000"/>
                  </a:schemeClr>
                </a:solidFill>
              </a:rPr>
              <a:t>As of May 13, 2026, the following Cycle 1 Grantees with a two-year grant contract ending June 30, 2026, have requested a no-cost extension:</a:t>
            </a:r>
          </a:p>
          <a:p>
            <a:pPr lvl="0"/>
            <a:r>
              <a:rPr lang="en-US" sz="2000" b="1" dirty="0"/>
              <a:t>ETSU Contract #84158:</a:t>
            </a:r>
            <a:r>
              <a:rPr lang="en-US" sz="2000" dirty="0"/>
              <a:t> Development and Implementation of a Fentanyl Adulterated with Xylazine (FAX) Overdose Prevention and Response Education Program</a:t>
            </a:r>
          </a:p>
          <a:p>
            <a:pPr lvl="1"/>
            <a:r>
              <a:rPr lang="en-US" dirty="0">
                <a:solidFill>
                  <a:srgbClr val="FF0000"/>
                </a:solidFill>
              </a:rPr>
              <a:t>Projected unspent funds as of June 30, 2026: </a:t>
            </a:r>
            <a:r>
              <a:rPr lang="en-US" b="1" dirty="0">
                <a:solidFill>
                  <a:srgbClr val="FF0000"/>
                </a:solidFill>
              </a:rPr>
              <a:t>$111,145</a:t>
            </a:r>
          </a:p>
          <a:p>
            <a:pPr lvl="1"/>
            <a:endParaRPr lang="en-US" dirty="0">
              <a:solidFill>
                <a:srgbClr val="FF0000"/>
              </a:solidFill>
            </a:endParaRPr>
          </a:p>
          <a:p>
            <a:pPr lvl="0"/>
            <a:r>
              <a:rPr lang="en-US" sz="2000" b="1" dirty="0"/>
              <a:t>ETSU Contract #84478</a:t>
            </a:r>
            <a:r>
              <a:rPr lang="en-US" sz="2000" dirty="0"/>
              <a:t>: Recover with Nature </a:t>
            </a:r>
          </a:p>
          <a:p>
            <a:pPr lvl="1"/>
            <a:r>
              <a:rPr lang="en-US" dirty="0">
                <a:solidFill>
                  <a:srgbClr val="FF0000"/>
                </a:solidFill>
              </a:rPr>
              <a:t>Projected unspent funds as of June 30, 2026: </a:t>
            </a:r>
            <a:r>
              <a:rPr lang="en-US" b="1" dirty="0">
                <a:solidFill>
                  <a:srgbClr val="FF0000"/>
                </a:solidFill>
              </a:rPr>
              <a:t>$63,000</a:t>
            </a:r>
            <a:r>
              <a:rPr lang="en-US" dirty="0">
                <a:solidFill>
                  <a:srgbClr val="FF0000"/>
                </a:solidFill>
              </a:rPr>
              <a:t> </a:t>
            </a:r>
          </a:p>
          <a:p>
            <a:pPr marL="457200" lvl="1" indent="0">
              <a:buNone/>
            </a:pPr>
            <a:r>
              <a:rPr lang="en-US" dirty="0">
                <a:solidFill>
                  <a:srgbClr val="FF0000"/>
                </a:solidFill>
              </a:rPr>
              <a:t> </a:t>
            </a:r>
          </a:p>
          <a:p>
            <a:pPr lvl="0"/>
            <a:r>
              <a:rPr lang="en-US" sz="2000" b="1" dirty="0"/>
              <a:t>ETSU Contract #84363</a:t>
            </a:r>
            <a:r>
              <a:rPr lang="en-US" sz="2000" dirty="0"/>
              <a:t>: Continuation of Early Intervention Services for Opioid Use Disorder Within Nurse-led Health Clinics</a:t>
            </a:r>
          </a:p>
          <a:p>
            <a:pPr lvl="1"/>
            <a:r>
              <a:rPr lang="en-US" dirty="0">
                <a:solidFill>
                  <a:srgbClr val="FF0000"/>
                </a:solidFill>
              </a:rPr>
              <a:t>Projected unspent funds as of June 30, 2026: </a:t>
            </a:r>
            <a:r>
              <a:rPr lang="en-US" b="1" dirty="0">
                <a:solidFill>
                  <a:srgbClr val="FF0000"/>
                </a:solidFill>
              </a:rPr>
              <a:t>$120,000</a:t>
            </a:r>
            <a:r>
              <a:rPr lang="en-US" dirty="0">
                <a:solidFill>
                  <a:srgbClr val="FF0000"/>
                </a:solidFill>
              </a:rPr>
              <a:t> </a:t>
            </a:r>
          </a:p>
          <a:p>
            <a:pPr marL="0" lvl="0" indent="0">
              <a:buNone/>
            </a:pPr>
            <a:endParaRPr lang="en-US" sz="2300" dirty="0"/>
          </a:p>
          <a:p>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3116346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940B2-2FF9-35D6-E8EC-5AA13E379D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6C8CE8-37CE-7309-7D3D-B6D0B67C991F}"/>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FB1198D3-CD44-9263-15DE-2913E0A21F7C}"/>
              </a:ext>
            </a:extLst>
          </p:cNvPr>
          <p:cNvSpPr>
            <a:spLocks noGrp="1"/>
          </p:cNvSpPr>
          <p:nvPr>
            <p:ph idx="1"/>
          </p:nvPr>
        </p:nvSpPr>
        <p:spPr/>
        <p:txBody>
          <a:bodyPr>
            <a:normAutofit/>
          </a:bodyPr>
          <a:lstStyle/>
          <a:p>
            <a:pPr marL="0" indent="0">
              <a:buNone/>
            </a:pPr>
            <a:r>
              <a:rPr lang="en-US" dirty="0"/>
              <a:t>Will the OAC consider a motion authorizing the OAC Executive Director to approve a </a:t>
            </a:r>
            <a:r>
              <a:rPr lang="en-US" b="1" dirty="0"/>
              <a:t>one-time, 12-month no-cost extension </a:t>
            </a:r>
            <a:r>
              <a:rPr lang="en-US" dirty="0"/>
              <a:t>to the three (3) Cycle 1 Community Grantees whose grant contract term ends June 30, 2026?</a:t>
            </a:r>
          </a:p>
          <a:p>
            <a:pPr marL="0" indent="0">
              <a:buNone/>
            </a:pPr>
            <a:endParaRPr lang="en-US" dirty="0"/>
          </a:p>
          <a:p>
            <a:pPr marL="0" lvl="0" indent="0">
              <a:buNone/>
            </a:pPr>
            <a:endParaRPr lang="en-US" dirty="0"/>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30358C49-0354-7D91-A261-ABB8ACFF6990}"/>
              </a:ext>
            </a:extLst>
          </p:cNvPr>
          <p:cNvSpPr txBox="1"/>
          <p:nvPr/>
        </p:nvSpPr>
        <p:spPr>
          <a:xfrm>
            <a:off x="2895600" y="31813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5981120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10ACC-B9F0-A279-B51A-9E20AD7C9BFF}"/>
              </a:ext>
            </a:extLst>
          </p:cNvPr>
          <p:cNvSpPr>
            <a:spLocks noGrp="1"/>
          </p:cNvSpPr>
          <p:nvPr>
            <p:ph type="title"/>
          </p:nvPr>
        </p:nvSpPr>
        <p:spPr/>
        <p:txBody>
          <a:bodyPr/>
          <a:lstStyle/>
          <a:p>
            <a:r>
              <a:rPr lang="en-US" sz="2400" dirty="0"/>
              <a:t>Community Grant Carryover Request Decision Matrix</a:t>
            </a:r>
          </a:p>
        </p:txBody>
      </p:sp>
      <p:graphicFrame>
        <p:nvGraphicFramePr>
          <p:cNvPr id="4" name="Content Placeholder 3">
            <a:extLst>
              <a:ext uri="{FF2B5EF4-FFF2-40B4-BE49-F238E27FC236}">
                <a16:creationId xmlns:a16="http://schemas.microsoft.com/office/drawing/2014/main" id="{50C04842-46EF-1551-CACF-5AA04061EF9E}"/>
              </a:ext>
            </a:extLst>
          </p:cNvPr>
          <p:cNvGraphicFramePr>
            <a:graphicFrameLocks noGrp="1"/>
          </p:cNvGraphicFramePr>
          <p:nvPr>
            <p:ph idx="1"/>
          </p:nvPr>
        </p:nvGraphicFramePr>
        <p:xfrm>
          <a:off x="1524000" y="819150"/>
          <a:ext cx="6324600" cy="4337667"/>
        </p:xfrm>
        <a:graphic>
          <a:graphicData uri="http://schemas.openxmlformats.org/drawingml/2006/table">
            <a:tbl>
              <a:tblPr firstRow="1" firstCol="1" bandRow="1"/>
              <a:tblGrid>
                <a:gridCol w="1965325">
                  <a:extLst>
                    <a:ext uri="{9D8B030D-6E8A-4147-A177-3AD203B41FA5}">
                      <a16:colId xmlns:a16="http://schemas.microsoft.com/office/drawing/2014/main" val="1178225240"/>
                    </a:ext>
                  </a:extLst>
                </a:gridCol>
                <a:gridCol w="1454219">
                  <a:extLst>
                    <a:ext uri="{9D8B030D-6E8A-4147-A177-3AD203B41FA5}">
                      <a16:colId xmlns:a16="http://schemas.microsoft.com/office/drawing/2014/main" val="1835541353"/>
                    </a:ext>
                  </a:extLst>
                </a:gridCol>
                <a:gridCol w="1477880">
                  <a:extLst>
                    <a:ext uri="{9D8B030D-6E8A-4147-A177-3AD203B41FA5}">
                      <a16:colId xmlns:a16="http://schemas.microsoft.com/office/drawing/2014/main" val="416678535"/>
                    </a:ext>
                  </a:extLst>
                </a:gridCol>
                <a:gridCol w="1427176">
                  <a:extLst>
                    <a:ext uri="{9D8B030D-6E8A-4147-A177-3AD203B41FA5}">
                      <a16:colId xmlns:a16="http://schemas.microsoft.com/office/drawing/2014/main" val="368109384"/>
                    </a:ext>
                  </a:extLst>
                </a:gridCol>
              </a:tblGrid>
              <a:tr h="165334">
                <a:tc>
                  <a:txBody>
                    <a:bodyPr/>
                    <a:lstStyle/>
                    <a:p>
                      <a:pPr marL="0" marR="0">
                        <a:lnSpc>
                          <a:spcPct val="115000"/>
                        </a:lnSpc>
                        <a:spcAft>
                          <a:spcPts val="800"/>
                        </a:spcAft>
                        <a:buNone/>
                      </a:pPr>
                      <a:r>
                        <a:rPr lang="en-US" sz="10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Review Factor</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marL="0" marR="0">
                        <a:lnSpc>
                          <a:spcPct val="115000"/>
                        </a:lnSpc>
                        <a:spcAft>
                          <a:spcPts val="800"/>
                        </a:spcAft>
                        <a:buNone/>
                      </a:pPr>
                      <a:r>
                        <a:rPr lang="en-US" sz="10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Low Risk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marL="0" marR="0">
                        <a:lnSpc>
                          <a:spcPct val="115000"/>
                        </a:lnSpc>
                        <a:spcAft>
                          <a:spcPts val="800"/>
                        </a:spcAft>
                        <a:buNone/>
                      </a:pPr>
                      <a:r>
                        <a:rPr lang="en-US" sz="10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Moderate Risk</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marL="0" marR="0">
                        <a:lnSpc>
                          <a:spcPct val="115000"/>
                        </a:lnSpc>
                        <a:spcAft>
                          <a:spcPts val="800"/>
                        </a:spcAft>
                        <a:buNone/>
                      </a:pPr>
                      <a:r>
                        <a:rPr lang="en-US" sz="10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High Risk</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extLst>
                  <a:ext uri="{0D108BD9-81ED-4DB2-BD59-A6C34878D82A}">
                    <a16:rowId xmlns:a16="http://schemas.microsoft.com/office/drawing/2014/main" val="3474940953"/>
                  </a:ext>
                </a:extLst>
              </a:tr>
              <a:tr h="750073">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Amount of Carryover</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10-15% of the fiscal year grant budget from which the funds are being carried over</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15-25% of the fiscal year grant budget from which the funds are being carried over</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More than 25-30% of the fiscal year grant budget from which the funds are being carried over</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54676894"/>
                  </a:ext>
                </a:extLst>
              </a:tr>
              <a:tr h="1150614">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Programmatic Justification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dirty="0">
                          <a:effectLst/>
                          <a:latin typeface="Aptos" panose="020B0004020202020204" pitchFamily="34" charset="0"/>
                          <a:ea typeface="Aptos" panose="020B0004020202020204" pitchFamily="34" charset="0"/>
                          <a:cs typeface="Times New Roman" panose="02020603050405020304" pitchFamily="18" charset="0"/>
                        </a:rPr>
                        <a:t>Circumstances outside of Grantee control (e.g., staff vacancy, vendor delays, grant contract execution delays, capital project delays)</a:t>
                      </a:r>
                      <a:endParaRPr lang="en-US" sz="1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Mixed factors (some operational delays)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Lack of implementation, poor planning, inactivity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22880314"/>
                  </a:ext>
                </a:extLst>
              </a:tr>
              <a:tr h="461790">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Community Grant Project Progress</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Grant Project substantially underway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Some activities underway but behind schedule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Grant project not yet initiated or minimal progress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67342508"/>
                  </a:ext>
                </a:extLst>
              </a:tr>
              <a:tr h="716446">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Compliance with Community Grant Requirements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All reports submitted on time; fiscal and/or program monitoring good standing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Minor reporting delays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Repeated reporting issues or compliance concerns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40916528"/>
                  </a:ext>
                </a:extLst>
              </a:tr>
              <a:tr h="774816">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Invoicing History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Grantee consistently submits invoices at least once per quarter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Grantee does not consistently submit invoices at least one per quarter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Grantee has missed more than two consecutive quarters without submitting invoices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79172838"/>
                  </a:ext>
                </a:extLst>
              </a:tr>
              <a:tr h="234810">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Prior Carryover History</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No prior carryover requests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a:effectLst/>
                          <a:latin typeface="Aptos" panose="020B0004020202020204" pitchFamily="34" charset="0"/>
                          <a:ea typeface="Aptos" panose="020B0004020202020204" pitchFamily="34" charset="0"/>
                          <a:cs typeface="Times New Roman" panose="02020603050405020304" pitchFamily="18" charset="0"/>
                        </a:rPr>
                        <a:t>One prior carryover request </a:t>
                      </a:r>
                      <a:endParaRPr lang="en-US" sz="1000" kern="10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900" b="1" kern="100" dirty="0">
                          <a:effectLst/>
                          <a:latin typeface="Aptos" panose="020B0004020202020204" pitchFamily="34" charset="0"/>
                          <a:ea typeface="Aptos" panose="020B0004020202020204" pitchFamily="34" charset="0"/>
                          <a:cs typeface="Times New Roman" panose="02020603050405020304" pitchFamily="18" charset="0"/>
                        </a:rPr>
                        <a:t>Multiple carryover requests </a:t>
                      </a:r>
                      <a:endParaRPr lang="en-US" sz="1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8628" marR="5862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40397055"/>
                  </a:ext>
                </a:extLst>
              </a:tr>
            </a:tbl>
          </a:graphicData>
        </a:graphic>
      </p:graphicFrame>
    </p:spTree>
    <p:extLst>
      <p:ext uri="{BB962C8B-B14F-4D97-AF65-F5344CB8AC3E}">
        <p14:creationId xmlns:p14="http://schemas.microsoft.com/office/powerpoint/2010/main" val="7988741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006D6-F3E4-66BB-1BE1-56685AB70C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3467B6-CA81-902A-25A8-CAE68A014446}"/>
              </a:ext>
            </a:extLst>
          </p:cNvPr>
          <p:cNvSpPr>
            <a:spLocks noGrp="1"/>
          </p:cNvSpPr>
          <p:nvPr>
            <p:ph type="title"/>
          </p:nvPr>
        </p:nvSpPr>
        <p:spPr/>
        <p:txBody>
          <a:bodyPr/>
          <a:lstStyle/>
          <a:p>
            <a:r>
              <a:rPr lang="en-US" sz="2800" dirty="0"/>
              <a:t>Community Grants Cycle 1 Carryover Requests </a:t>
            </a:r>
          </a:p>
        </p:txBody>
      </p:sp>
      <p:sp>
        <p:nvSpPr>
          <p:cNvPr id="3" name="Content Placeholder 2">
            <a:extLst>
              <a:ext uri="{FF2B5EF4-FFF2-40B4-BE49-F238E27FC236}">
                <a16:creationId xmlns:a16="http://schemas.microsoft.com/office/drawing/2014/main" id="{3C70DF49-5C42-8A7A-BC80-9380935AA951}"/>
              </a:ext>
            </a:extLst>
          </p:cNvPr>
          <p:cNvSpPr>
            <a:spLocks noGrp="1"/>
          </p:cNvSpPr>
          <p:nvPr>
            <p:ph idx="1"/>
          </p:nvPr>
        </p:nvSpPr>
        <p:spPr/>
        <p:txBody>
          <a:bodyPr>
            <a:normAutofit/>
          </a:bodyPr>
          <a:lstStyle/>
          <a:p>
            <a:pPr marL="0" indent="0">
              <a:buNone/>
            </a:pPr>
            <a:r>
              <a:rPr lang="en-US" sz="1800" b="1" dirty="0"/>
              <a:t> </a:t>
            </a:r>
            <a:endParaRPr lang="en-US" sz="1800" dirty="0"/>
          </a:p>
        </p:txBody>
      </p:sp>
      <p:graphicFrame>
        <p:nvGraphicFramePr>
          <p:cNvPr id="6" name="Table 5">
            <a:extLst>
              <a:ext uri="{FF2B5EF4-FFF2-40B4-BE49-F238E27FC236}">
                <a16:creationId xmlns:a16="http://schemas.microsoft.com/office/drawing/2014/main" id="{D76987B6-F1D1-E30C-05D8-AEB90C6B6730}"/>
              </a:ext>
            </a:extLst>
          </p:cNvPr>
          <p:cNvGraphicFramePr>
            <a:graphicFrameLocks noGrp="1"/>
          </p:cNvGraphicFramePr>
          <p:nvPr>
            <p:extLst>
              <p:ext uri="{D42A27DB-BD31-4B8C-83A1-F6EECF244321}">
                <p14:modId xmlns:p14="http://schemas.microsoft.com/office/powerpoint/2010/main" val="4266574510"/>
              </p:ext>
            </p:extLst>
          </p:nvPr>
        </p:nvGraphicFramePr>
        <p:xfrm>
          <a:off x="304800" y="857250"/>
          <a:ext cx="7848598" cy="4093249"/>
        </p:xfrm>
        <a:graphic>
          <a:graphicData uri="http://schemas.openxmlformats.org/drawingml/2006/table">
            <a:tbl>
              <a:tblPr/>
              <a:tblGrid>
                <a:gridCol w="1164088">
                  <a:extLst>
                    <a:ext uri="{9D8B030D-6E8A-4147-A177-3AD203B41FA5}">
                      <a16:colId xmlns:a16="http://schemas.microsoft.com/office/drawing/2014/main" val="1079580348"/>
                    </a:ext>
                  </a:extLst>
                </a:gridCol>
                <a:gridCol w="924071">
                  <a:extLst>
                    <a:ext uri="{9D8B030D-6E8A-4147-A177-3AD203B41FA5}">
                      <a16:colId xmlns:a16="http://schemas.microsoft.com/office/drawing/2014/main" val="93076166"/>
                    </a:ext>
                  </a:extLst>
                </a:gridCol>
                <a:gridCol w="948073">
                  <a:extLst>
                    <a:ext uri="{9D8B030D-6E8A-4147-A177-3AD203B41FA5}">
                      <a16:colId xmlns:a16="http://schemas.microsoft.com/office/drawing/2014/main" val="2081817620"/>
                    </a:ext>
                  </a:extLst>
                </a:gridCol>
                <a:gridCol w="696052">
                  <a:extLst>
                    <a:ext uri="{9D8B030D-6E8A-4147-A177-3AD203B41FA5}">
                      <a16:colId xmlns:a16="http://schemas.microsoft.com/office/drawing/2014/main" val="835701146"/>
                    </a:ext>
                  </a:extLst>
                </a:gridCol>
                <a:gridCol w="876067">
                  <a:extLst>
                    <a:ext uri="{9D8B030D-6E8A-4147-A177-3AD203B41FA5}">
                      <a16:colId xmlns:a16="http://schemas.microsoft.com/office/drawing/2014/main" val="1247889350"/>
                    </a:ext>
                  </a:extLst>
                </a:gridCol>
                <a:gridCol w="756058">
                  <a:extLst>
                    <a:ext uri="{9D8B030D-6E8A-4147-A177-3AD203B41FA5}">
                      <a16:colId xmlns:a16="http://schemas.microsoft.com/office/drawing/2014/main" val="2332893082"/>
                    </a:ext>
                  </a:extLst>
                </a:gridCol>
                <a:gridCol w="288022">
                  <a:extLst>
                    <a:ext uri="{9D8B030D-6E8A-4147-A177-3AD203B41FA5}">
                      <a16:colId xmlns:a16="http://schemas.microsoft.com/office/drawing/2014/main" val="3167925015"/>
                    </a:ext>
                  </a:extLst>
                </a:gridCol>
                <a:gridCol w="2196167">
                  <a:extLst>
                    <a:ext uri="{9D8B030D-6E8A-4147-A177-3AD203B41FA5}">
                      <a16:colId xmlns:a16="http://schemas.microsoft.com/office/drawing/2014/main" val="1525274404"/>
                    </a:ext>
                  </a:extLst>
                </a:gridCol>
              </a:tblGrid>
              <a:tr h="241576">
                <a:tc>
                  <a:txBody>
                    <a:bodyPr/>
                    <a:lstStyle/>
                    <a:p>
                      <a:pPr algn="ctr" rtl="0" fontAlgn="ctr">
                        <a:buNone/>
                      </a:pPr>
                      <a:r>
                        <a:rPr lang="en-US" sz="900" b="1" i="0" u="none" strike="noStrike" dirty="0">
                          <a:solidFill>
                            <a:srgbClr val="000000"/>
                          </a:solidFill>
                          <a:effectLst/>
                          <a:latin typeface="Aptos Narrow" panose="020B0004020202020204" pitchFamily="34" charset="0"/>
                        </a:rPr>
                        <a:t>Grantee Name</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rtl="0" fontAlgn="ctr">
                        <a:buNone/>
                      </a:pPr>
                      <a:r>
                        <a:rPr lang="en-US" sz="900" b="1" i="0" u="none" strike="noStrike" dirty="0">
                          <a:solidFill>
                            <a:srgbClr val="000000"/>
                          </a:solidFill>
                          <a:effectLst/>
                          <a:latin typeface="Aptos Narrow" panose="020B0004020202020204" pitchFamily="34" charset="0"/>
                        </a:rPr>
                        <a:t>Grant Contract ID</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rtl="0" fontAlgn="ctr">
                        <a:buNone/>
                      </a:pPr>
                      <a:r>
                        <a:rPr lang="en-US" sz="900" b="1" i="0" u="none" strike="noStrike" dirty="0">
                          <a:solidFill>
                            <a:srgbClr val="000000"/>
                          </a:solidFill>
                          <a:effectLst/>
                          <a:latin typeface="Aptos Narrow" panose="020B0004020202020204" pitchFamily="34" charset="0"/>
                        </a:rPr>
                        <a:t>Grant Project Strategy</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rtl="0" fontAlgn="ctr">
                        <a:buNone/>
                      </a:pPr>
                      <a:r>
                        <a:rPr lang="en-US" sz="900" b="1" i="0" u="none" strike="noStrike" dirty="0">
                          <a:solidFill>
                            <a:srgbClr val="000000"/>
                          </a:solidFill>
                          <a:effectLst/>
                          <a:latin typeface="Aptos Narrow" panose="020B0004020202020204" pitchFamily="34" charset="0"/>
                        </a:rPr>
                        <a:t>FY 26 Grant Budget</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rtl="0" fontAlgn="ctr">
                        <a:buNone/>
                      </a:pPr>
                      <a:r>
                        <a:rPr lang="en-US" sz="900" b="1" i="0" u="none" strike="noStrike" dirty="0">
                          <a:solidFill>
                            <a:srgbClr val="000000"/>
                          </a:solidFill>
                          <a:effectLst/>
                          <a:latin typeface="Aptos Narrow" panose="020B0004020202020204" pitchFamily="34" charset="0"/>
                        </a:rPr>
                        <a:t>Est. Carryover Amt.</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rtl="0" fontAlgn="ctr">
                        <a:buNone/>
                      </a:pPr>
                      <a:r>
                        <a:rPr lang="en-US" sz="900" b="1" i="0" u="none" strike="noStrike" dirty="0">
                          <a:solidFill>
                            <a:srgbClr val="000000"/>
                          </a:solidFill>
                          <a:effectLst/>
                          <a:latin typeface="Aptos Narrow" panose="020B0004020202020204" pitchFamily="34" charset="0"/>
                        </a:rPr>
                        <a:t>Carryover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rtl="0" fontAlgn="t">
                        <a:buNone/>
                      </a:pPr>
                      <a:r>
                        <a:rPr lang="en-US" sz="900" b="1" i="0" u="none" strike="noStrike" dirty="0">
                          <a:solidFill>
                            <a:srgbClr val="000000"/>
                          </a:solidFill>
                          <a:effectLst/>
                          <a:latin typeface="Aptos Narrow" panose="020B0004020202020204" pitchFamily="34" charset="0"/>
                        </a:rPr>
                        <a:t>Risk</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rtl="0" fontAlgn="t">
                        <a:buNone/>
                      </a:pPr>
                      <a:r>
                        <a:rPr lang="en-US" sz="900" b="1" i="0" u="none" strike="noStrike" dirty="0">
                          <a:solidFill>
                            <a:srgbClr val="000000"/>
                          </a:solidFill>
                          <a:effectLst/>
                          <a:latin typeface="Aptos Narrow" panose="020B0004020202020204" pitchFamily="34" charset="0"/>
                        </a:rPr>
                        <a:t>Carryover Justification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2459964224"/>
                  </a:ext>
                </a:extLst>
              </a:tr>
              <a:tr h="463826">
                <a:tc>
                  <a:txBody>
                    <a:bodyPr/>
                    <a:lstStyle/>
                    <a:p>
                      <a:pPr algn="l" rtl="0" fontAlgn="ctr">
                        <a:buNone/>
                      </a:pPr>
                      <a:r>
                        <a:rPr lang="en-US" sz="800" b="0" i="0" u="none" strike="noStrike" dirty="0">
                          <a:solidFill>
                            <a:srgbClr val="000000"/>
                          </a:solidFill>
                          <a:effectLst/>
                          <a:latin typeface="Aptos Narrow" panose="020B0004020202020204" pitchFamily="34" charset="0"/>
                        </a:rPr>
                        <a:t>East Tennessee State University (ETSU)</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84234</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Education &amp; Training</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$2,924,220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$203,020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dirty="0">
                          <a:solidFill>
                            <a:srgbClr val="000000"/>
                          </a:solidFill>
                          <a:effectLst/>
                          <a:latin typeface="Aptos Narrow" panose="020B0004020202020204" pitchFamily="34" charset="0"/>
                        </a:rPr>
                        <a:t>6.94%</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1" i="0" u="none" strike="noStrike">
                          <a:solidFill>
                            <a:srgbClr val="000000"/>
                          </a:solidFill>
                          <a:effectLst/>
                          <a:latin typeface="Aptos Narrow" panose="020B0004020202020204" pitchFamily="34" charset="0"/>
                        </a:rPr>
                        <a:t>Low</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en-US" sz="800" b="0" i="0" u="none" strike="noStrike">
                          <a:solidFill>
                            <a:srgbClr val="000000"/>
                          </a:solidFill>
                          <a:effectLst/>
                          <a:latin typeface="Aptos Narrow" panose="020B0004020202020204" pitchFamily="34" charset="0"/>
                        </a:rPr>
                        <a:t>Request to carry over unspent funds in salary due to faculty positions that were not filled in year 1 and year 2. Carryover funds will be directed toward student summer scholarships.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46519116"/>
                  </a:ext>
                </a:extLst>
              </a:tr>
              <a:tr h="1280353">
                <a:tc>
                  <a:txBody>
                    <a:bodyPr/>
                    <a:lstStyle/>
                    <a:p>
                      <a:pPr algn="l" rtl="0" fontAlgn="ctr">
                        <a:buNone/>
                      </a:pPr>
                      <a:r>
                        <a:rPr lang="en-US" sz="800" b="0" i="0" u="none" strike="noStrike" dirty="0">
                          <a:solidFill>
                            <a:srgbClr val="000000"/>
                          </a:solidFill>
                          <a:effectLst/>
                          <a:latin typeface="Aptos Narrow" panose="020B0004020202020204" pitchFamily="34" charset="0"/>
                        </a:rPr>
                        <a:t>East Tennessee State University (ETSU)</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84478</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Recovery Support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$506,365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$250,000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49.37%</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1" i="0" u="none" strike="noStrike" dirty="0">
                          <a:solidFill>
                            <a:srgbClr val="FF0000"/>
                          </a:solidFill>
                          <a:effectLst/>
                          <a:latin typeface="Aptos Narrow" panose="020B0004020202020204" pitchFamily="34" charset="0"/>
                        </a:rPr>
                        <a:t>High</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800" b="0" i="0" u="none" strike="noStrike" dirty="0">
                          <a:solidFill>
                            <a:srgbClr val="000000"/>
                          </a:solidFill>
                          <a:effectLst/>
                          <a:latin typeface="Aptos Narrow" panose="020B0004020202020204" pitchFamily="34" charset="0"/>
                        </a:rPr>
                        <a:t>Carryover requests due to grant contract delays and funds originally budgeted for software and tailored technologies intended to improve linkage to care for the grant project’s three (3) priority populations were not spent because the Grantee could not identify a software package/vendor that is effective at navigating local resources. The carry-over funds will allow the Grantee to fund a local vendor with the capabilities of providing the necessary software and tailored technologies for the grant project</a:t>
                      </a:r>
                    </a:p>
                  </a:txBody>
                  <a:tcPr marL="4099" marR="4099" marT="409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77497090"/>
                  </a:ext>
                </a:extLst>
              </a:tr>
              <a:tr h="739223">
                <a:tc>
                  <a:txBody>
                    <a:bodyPr/>
                    <a:lstStyle/>
                    <a:p>
                      <a:pPr algn="l" rtl="0" fontAlgn="ctr">
                        <a:buNone/>
                      </a:pPr>
                      <a:r>
                        <a:rPr lang="en-US" sz="800" b="0" i="0" u="none" strike="noStrike">
                          <a:solidFill>
                            <a:srgbClr val="000000"/>
                          </a:solidFill>
                          <a:effectLst/>
                          <a:latin typeface="Aptos Narrow" panose="020B0004020202020204" pitchFamily="34" charset="0"/>
                        </a:rPr>
                        <a:t>TAADAS</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88566</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BH Scholarship Initiative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$500,000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$373,000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74.60%</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1" i="0" u="none" strike="noStrike">
                          <a:solidFill>
                            <a:srgbClr val="FF0000"/>
                          </a:solidFill>
                          <a:effectLst/>
                          <a:latin typeface="Aptos Narrow" panose="020B0004020202020204" pitchFamily="34" charset="0"/>
                        </a:rPr>
                        <a:t>High</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800" b="0" i="0" u="none" strike="noStrike" dirty="0">
                          <a:solidFill>
                            <a:srgbClr val="000000"/>
                          </a:solidFill>
                          <a:effectLst/>
                          <a:latin typeface="Aptos Narrow" panose="020B0004020202020204" pitchFamily="34" charset="0"/>
                        </a:rPr>
                        <a:t>Scholarship funding will carry over to follow the enrollment of each student and will address scholarship funding for all OAC eligible candidates the Spring and Summer 2026 Semesters.  The scholarship awards will continue into the Fall 2026 Semester and beyond for eligible candidates </a:t>
                      </a:r>
                    </a:p>
                  </a:txBody>
                  <a:tcPr marL="4099" marR="4099" marT="409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16645932"/>
                  </a:ext>
                </a:extLst>
              </a:tr>
              <a:tr h="811696">
                <a:tc>
                  <a:txBody>
                    <a:bodyPr/>
                    <a:lstStyle/>
                    <a:p>
                      <a:pPr algn="l" rtl="0" fontAlgn="ctr">
                        <a:buNone/>
                      </a:pPr>
                      <a:r>
                        <a:rPr lang="en-US" sz="800" b="0" i="0" u="none" strike="noStrike">
                          <a:solidFill>
                            <a:srgbClr val="000000"/>
                          </a:solidFill>
                          <a:effectLst/>
                          <a:latin typeface="Aptos Narrow" panose="020B0004020202020204" pitchFamily="34" charset="0"/>
                        </a:rPr>
                        <a:t>Volunteer Treatment Center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85208</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Treatment</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$3,234,884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n-US" sz="800" b="0" i="0" u="none" strike="noStrike">
                          <a:solidFill>
                            <a:srgbClr val="000000"/>
                          </a:solidFill>
                          <a:effectLst/>
                          <a:latin typeface="Aptos Narrow" panose="020B0004020202020204" pitchFamily="34" charset="0"/>
                        </a:rPr>
                        <a:t>$196,954</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6.09%</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1" i="0" u="none" strike="noStrike">
                          <a:solidFill>
                            <a:srgbClr val="000000"/>
                          </a:solidFill>
                          <a:effectLst/>
                          <a:latin typeface="Aptos Narrow" panose="020B0004020202020204" pitchFamily="34" charset="0"/>
                        </a:rPr>
                        <a:t>Low</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en-US" sz="800" b="0" i="0" u="none" strike="noStrike" dirty="0">
                          <a:solidFill>
                            <a:srgbClr val="000000"/>
                          </a:solidFill>
                          <a:effectLst/>
                          <a:latin typeface="Aptos Narrow" panose="020B0004020202020204" pitchFamily="34" charset="0"/>
                        </a:rPr>
                        <a:t>The carryover request stems from delays in program implementation caused by the timing of Community Grant Contract execution. Although the Year 1 contract term began July 1, 2024, the fully executed agreement was not received until November 14, 2024, over four months into the contractual period.</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01173598"/>
                  </a:ext>
                </a:extLst>
              </a:tr>
              <a:tr h="463826">
                <a:tc>
                  <a:txBody>
                    <a:bodyPr/>
                    <a:lstStyle/>
                    <a:p>
                      <a:pPr algn="l" rtl="0" fontAlgn="ctr">
                        <a:buNone/>
                      </a:pPr>
                      <a:r>
                        <a:rPr lang="en-US" sz="800" b="0" i="0" u="none" strike="noStrike">
                          <a:solidFill>
                            <a:srgbClr val="000000"/>
                          </a:solidFill>
                          <a:effectLst/>
                          <a:latin typeface="Aptos Narrow" panose="020B0004020202020204" pitchFamily="34" charset="0"/>
                        </a:rPr>
                        <a:t>Vanderbilt UMC</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85102</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Treatment</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$1,186,406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$494,402 </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0" i="0" u="none" strike="noStrike">
                          <a:solidFill>
                            <a:srgbClr val="000000"/>
                          </a:solidFill>
                          <a:effectLst/>
                          <a:latin typeface="Aptos Narrow" panose="020B0004020202020204" pitchFamily="34" charset="0"/>
                        </a:rPr>
                        <a:t>41.67%</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n-US" sz="800" b="1" i="0" u="none" strike="noStrike">
                          <a:solidFill>
                            <a:srgbClr val="FF0000"/>
                          </a:solidFill>
                          <a:effectLst/>
                          <a:latin typeface="Aptos Narrow" panose="020B0004020202020204" pitchFamily="34" charset="0"/>
                        </a:rPr>
                        <a:t>High</a:t>
                      </a:r>
                    </a:p>
                  </a:txBody>
                  <a:tcPr marL="4099" marR="4099" marT="4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t">
                        <a:buNone/>
                      </a:pPr>
                      <a:r>
                        <a:rPr lang="en-US" sz="800" b="0" i="0" u="none" strike="noStrike" dirty="0">
                          <a:solidFill>
                            <a:srgbClr val="000000"/>
                          </a:solidFill>
                          <a:effectLst/>
                          <a:latin typeface="Aptos Narrow" panose="020B0004020202020204" pitchFamily="34" charset="0"/>
                        </a:rPr>
                        <a:t>Carryover request due to project launch delays due to both Community Grant contract execution (November 2024) and institutional review board (IRB) approval occurring later than anticipated. </a:t>
                      </a:r>
                    </a:p>
                  </a:txBody>
                  <a:tcPr marL="4099" marR="4099" marT="409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82217757"/>
                  </a:ext>
                </a:extLst>
              </a:tr>
            </a:tbl>
          </a:graphicData>
        </a:graphic>
      </p:graphicFrame>
    </p:spTree>
    <p:extLst>
      <p:ext uri="{BB962C8B-B14F-4D97-AF65-F5344CB8AC3E}">
        <p14:creationId xmlns:p14="http://schemas.microsoft.com/office/powerpoint/2010/main" val="3049361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E146E-5B78-38D4-5DB9-CF7A0482C5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2256D2-9546-5FAB-B338-72F7D609C0D2}"/>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328FCF95-FD5E-F7D7-A612-F5BE7F4ED17F}"/>
              </a:ext>
            </a:extLst>
          </p:cNvPr>
          <p:cNvSpPr>
            <a:spLocks noGrp="1"/>
          </p:cNvSpPr>
          <p:nvPr>
            <p:ph idx="1"/>
          </p:nvPr>
        </p:nvSpPr>
        <p:spPr/>
        <p:txBody>
          <a:bodyPr>
            <a:normAutofit/>
          </a:bodyPr>
          <a:lstStyle/>
          <a:p>
            <a:pPr marL="0" indent="0">
              <a:buNone/>
            </a:pPr>
            <a:r>
              <a:rPr lang="en-US" dirty="0"/>
              <a:t>Will the OAC consider a motion to determine approval or denial of Community Grant carryover requests?</a:t>
            </a:r>
          </a:p>
          <a:p>
            <a:pPr marL="0" indent="0">
              <a:buNone/>
            </a:pPr>
            <a:endParaRPr lang="en-US" dirty="0"/>
          </a:p>
          <a:p>
            <a:pPr marL="0" lvl="0" indent="0">
              <a:buNone/>
            </a:pPr>
            <a:endParaRPr lang="en-US" dirty="0"/>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15A6F721-F1BB-7A72-09E1-4BB93155A205}"/>
              </a:ext>
            </a:extLst>
          </p:cNvPr>
          <p:cNvSpPr txBox="1"/>
          <p:nvPr/>
        </p:nvSpPr>
        <p:spPr>
          <a:xfrm>
            <a:off x="2819400" y="31813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21820811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5728D-467D-B5A5-21DC-CB1D948DBA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B55A43-2665-CC34-7A7C-379F5BCF977C}"/>
              </a:ext>
            </a:extLst>
          </p:cNvPr>
          <p:cNvSpPr>
            <a:spLocks noGrp="1"/>
          </p:cNvSpPr>
          <p:nvPr>
            <p:ph type="title"/>
          </p:nvPr>
        </p:nvSpPr>
        <p:spPr/>
        <p:txBody>
          <a:bodyPr/>
          <a:lstStyle/>
          <a:p>
            <a:r>
              <a:rPr lang="en-US" sz="1800" dirty="0"/>
              <a:t>Community Grant Contract Amendment/Modification Request Decision Matrix </a:t>
            </a:r>
          </a:p>
        </p:txBody>
      </p:sp>
      <p:graphicFrame>
        <p:nvGraphicFramePr>
          <p:cNvPr id="9" name="Content Placeholder 8">
            <a:extLst>
              <a:ext uri="{FF2B5EF4-FFF2-40B4-BE49-F238E27FC236}">
                <a16:creationId xmlns:a16="http://schemas.microsoft.com/office/drawing/2014/main" id="{C1CCED0B-ACDD-FC9D-2852-2AF22AB946BB}"/>
              </a:ext>
            </a:extLst>
          </p:cNvPr>
          <p:cNvGraphicFramePr>
            <a:graphicFrameLocks noGrp="1"/>
          </p:cNvGraphicFramePr>
          <p:nvPr>
            <p:ph idx="1"/>
          </p:nvPr>
        </p:nvGraphicFramePr>
        <p:xfrm>
          <a:off x="1219201" y="855888"/>
          <a:ext cx="5562222" cy="4284485"/>
        </p:xfrm>
        <a:graphic>
          <a:graphicData uri="http://schemas.openxmlformats.org/drawingml/2006/table">
            <a:tbl>
              <a:tblPr firstRow="1" firstCol="1" bandRow="1"/>
              <a:tblGrid>
                <a:gridCol w="1334934">
                  <a:extLst>
                    <a:ext uri="{9D8B030D-6E8A-4147-A177-3AD203B41FA5}">
                      <a16:colId xmlns:a16="http://schemas.microsoft.com/office/drawing/2014/main" val="425981315"/>
                    </a:ext>
                  </a:extLst>
                </a:gridCol>
                <a:gridCol w="1313744">
                  <a:extLst>
                    <a:ext uri="{9D8B030D-6E8A-4147-A177-3AD203B41FA5}">
                      <a16:colId xmlns:a16="http://schemas.microsoft.com/office/drawing/2014/main" val="3419581406"/>
                    </a:ext>
                  </a:extLst>
                </a:gridCol>
                <a:gridCol w="1642179">
                  <a:extLst>
                    <a:ext uri="{9D8B030D-6E8A-4147-A177-3AD203B41FA5}">
                      <a16:colId xmlns:a16="http://schemas.microsoft.com/office/drawing/2014/main" val="3124215806"/>
                    </a:ext>
                  </a:extLst>
                </a:gridCol>
                <a:gridCol w="1271365">
                  <a:extLst>
                    <a:ext uri="{9D8B030D-6E8A-4147-A177-3AD203B41FA5}">
                      <a16:colId xmlns:a16="http://schemas.microsoft.com/office/drawing/2014/main" val="448804006"/>
                    </a:ext>
                  </a:extLst>
                </a:gridCol>
              </a:tblGrid>
              <a:tr h="147201">
                <a:tc>
                  <a:txBody>
                    <a:bodyPr/>
                    <a:lstStyle/>
                    <a:p>
                      <a:pPr marL="0" marR="0">
                        <a:lnSpc>
                          <a:spcPct val="115000"/>
                        </a:lnSpc>
                        <a:spcAft>
                          <a:spcPts val="800"/>
                        </a:spcAft>
                        <a:buNone/>
                      </a:pPr>
                      <a:r>
                        <a:rPr lang="en-US"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Criteria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marL="0" marR="0">
                        <a:lnSpc>
                          <a:spcPct val="115000"/>
                        </a:lnSpc>
                        <a:spcAft>
                          <a:spcPts val="800"/>
                        </a:spcAft>
                        <a:buNone/>
                      </a:pPr>
                      <a:r>
                        <a:rPr lang="en-US"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Low Risk</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marL="0" marR="0">
                        <a:lnSpc>
                          <a:spcPct val="115000"/>
                        </a:lnSpc>
                        <a:spcAft>
                          <a:spcPts val="800"/>
                        </a:spcAft>
                        <a:buNone/>
                      </a:pPr>
                      <a:r>
                        <a:rPr lang="en-US"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Moderate Risk</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marL="0" marR="0">
                        <a:lnSpc>
                          <a:spcPct val="115000"/>
                        </a:lnSpc>
                        <a:spcAft>
                          <a:spcPts val="800"/>
                        </a:spcAft>
                        <a:buNone/>
                      </a:pPr>
                      <a:r>
                        <a:rPr lang="en-US"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High Risk</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extLst>
                  <a:ext uri="{0D108BD9-81ED-4DB2-BD59-A6C34878D82A}">
                    <a16:rowId xmlns:a16="http://schemas.microsoft.com/office/drawing/2014/main" val="2369880663"/>
                  </a:ext>
                </a:extLst>
              </a:tr>
              <a:tr h="638932">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Scope Impact</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No change to core objectives, activities, or initiatives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Minimal impact to grant objectives, activities or initiatives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Alters core mission and original intent (e.g., target population, outcomes)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83287201"/>
                  </a:ext>
                </a:extLst>
              </a:tr>
              <a:tr h="509874">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Budget Impact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Less than 10% reallocation within budget line categories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10-25% reallocation or multiple category changes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Greater than 25% reallocation or introduces new cost category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96108382"/>
                  </a:ext>
                </a:extLst>
              </a:tr>
              <a:tr h="455632">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Timeline Change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No change or minor adjustment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Extension less than 3 months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Extension greater than 3 months or impacts grant project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01487938"/>
                  </a:ext>
                </a:extLst>
              </a:tr>
              <a:tr h="380816">
                <a:tc>
                  <a:txBody>
                    <a:bodyPr/>
                    <a:lstStyle/>
                    <a:p>
                      <a:pPr marL="0" marR="0">
                        <a:lnSpc>
                          <a:spcPct val="115000"/>
                        </a:lnSpc>
                        <a:spcAft>
                          <a:spcPts val="800"/>
                        </a:spcAft>
                        <a:buNone/>
                      </a:pPr>
                      <a:r>
                        <a:rPr lang="en-US" sz="800" b="1" kern="100" dirty="0">
                          <a:effectLst/>
                          <a:latin typeface="Aptos" panose="020B0004020202020204" pitchFamily="34" charset="0"/>
                          <a:ea typeface="Aptos" panose="020B0004020202020204" pitchFamily="34" charset="0"/>
                          <a:cs typeface="Times New Roman" panose="02020603050405020304" pitchFamily="18" charset="0"/>
                        </a:rPr>
                        <a:t>Personnel Changes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Administrative updates only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Replacement of key staff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Addition of new positions not in original proposal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60818679"/>
                  </a:ext>
                </a:extLst>
              </a:tr>
              <a:tr h="380816">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Subcontracts/Vendors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No change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New subcontractor/vendor change, no grant project scope impact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New subcontractor or vendor change, major scope change</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30502223"/>
                  </a:ext>
                </a:extLst>
              </a:tr>
              <a:tr h="380816">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Compliance Risk</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Fully Compliant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Minor compliance considerations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Significant compliance concerns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13985580"/>
                  </a:ext>
                </a:extLst>
              </a:tr>
              <a:tr h="509874">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Invoicing Performance History (if applicable)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Timely, consistent, no issues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Minor delays or inconsistencies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Ongoing delays, low spend, or performance concerns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66786165"/>
                  </a:ext>
                </a:extLst>
              </a:tr>
              <a:tr h="767990">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Grant Project Implementation Phase</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Early Implementation Phase (i.e., initial set-up complete, some activities launched and early milestones achieved)</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a:effectLst/>
                          <a:latin typeface="Aptos" panose="020B0004020202020204" pitchFamily="34" charset="0"/>
                          <a:ea typeface="Aptos" panose="020B0004020202020204" pitchFamily="34" charset="0"/>
                          <a:cs typeface="Times New Roman" panose="02020603050405020304" pitchFamily="18" charset="0"/>
                        </a:rPr>
                        <a:t>Mid-term Implementation (i.e., key activities underway, with most outcomes progressing) </a:t>
                      </a:r>
                      <a:endParaRPr lang="en-US" sz="800" kern="10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US" sz="800" b="1" kern="100" dirty="0">
                          <a:effectLst/>
                          <a:latin typeface="Aptos" panose="020B0004020202020204" pitchFamily="34" charset="0"/>
                          <a:ea typeface="Aptos" panose="020B0004020202020204" pitchFamily="34" charset="0"/>
                          <a:cs typeface="Times New Roman" panose="02020603050405020304" pitchFamily="18" charset="0"/>
                        </a:rPr>
                        <a:t>Pre-implementation or within final year of grant contract term</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01" marR="505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52964429"/>
                  </a:ext>
                </a:extLst>
              </a:tr>
            </a:tbl>
          </a:graphicData>
        </a:graphic>
      </p:graphicFrame>
    </p:spTree>
    <p:extLst>
      <p:ext uri="{BB962C8B-B14F-4D97-AF65-F5344CB8AC3E}">
        <p14:creationId xmlns:p14="http://schemas.microsoft.com/office/powerpoint/2010/main" val="3870492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540F6-38EA-C6C0-A88D-750033EB59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AECDF0-1C87-68B9-BFB2-C86249048BAC}"/>
              </a:ext>
            </a:extLst>
          </p:cNvPr>
          <p:cNvSpPr>
            <a:spLocks noGrp="1"/>
          </p:cNvSpPr>
          <p:nvPr>
            <p:ph type="title"/>
          </p:nvPr>
        </p:nvSpPr>
        <p:spPr/>
        <p:txBody>
          <a:bodyPr/>
          <a:lstStyle/>
          <a:p>
            <a:r>
              <a:rPr lang="en-US" sz="2000" dirty="0"/>
              <a:t>Community Grant Contract Amendment &amp; Modification Requests </a:t>
            </a:r>
          </a:p>
        </p:txBody>
      </p:sp>
      <p:sp>
        <p:nvSpPr>
          <p:cNvPr id="3" name="Content Placeholder 2">
            <a:extLst>
              <a:ext uri="{FF2B5EF4-FFF2-40B4-BE49-F238E27FC236}">
                <a16:creationId xmlns:a16="http://schemas.microsoft.com/office/drawing/2014/main" id="{35BF8144-F74B-23A8-2B3B-B323A55FD54D}"/>
              </a:ext>
            </a:extLst>
          </p:cNvPr>
          <p:cNvSpPr>
            <a:spLocks noGrp="1"/>
          </p:cNvSpPr>
          <p:nvPr>
            <p:ph idx="1"/>
          </p:nvPr>
        </p:nvSpPr>
        <p:spPr/>
        <p:txBody>
          <a:bodyPr>
            <a:normAutofit/>
          </a:bodyPr>
          <a:lstStyle/>
          <a:p>
            <a:pPr marL="0" lvl="0" indent="0">
              <a:buNone/>
            </a:pPr>
            <a:endParaRPr lang="en-US" sz="2100" dirty="0"/>
          </a:p>
          <a:p>
            <a:pPr marL="0" indent="0">
              <a:buNone/>
            </a:pPr>
            <a:endParaRPr lang="en-US" sz="1600" dirty="0"/>
          </a:p>
        </p:txBody>
      </p:sp>
      <p:graphicFrame>
        <p:nvGraphicFramePr>
          <p:cNvPr id="7" name="Table 6">
            <a:extLst>
              <a:ext uri="{FF2B5EF4-FFF2-40B4-BE49-F238E27FC236}">
                <a16:creationId xmlns:a16="http://schemas.microsoft.com/office/drawing/2014/main" id="{2C8425E3-E45F-08C2-DDE4-194EE71661AB}"/>
              </a:ext>
            </a:extLst>
          </p:cNvPr>
          <p:cNvGraphicFramePr>
            <a:graphicFrameLocks noGrp="1"/>
          </p:cNvGraphicFramePr>
          <p:nvPr>
            <p:extLst>
              <p:ext uri="{D42A27DB-BD31-4B8C-83A1-F6EECF244321}">
                <p14:modId xmlns:p14="http://schemas.microsoft.com/office/powerpoint/2010/main" val="930887587"/>
              </p:ext>
            </p:extLst>
          </p:nvPr>
        </p:nvGraphicFramePr>
        <p:xfrm>
          <a:off x="457201" y="857251"/>
          <a:ext cx="7924800" cy="4164936"/>
        </p:xfrm>
        <a:graphic>
          <a:graphicData uri="http://schemas.openxmlformats.org/drawingml/2006/table">
            <a:tbl>
              <a:tblPr/>
              <a:tblGrid>
                <a:gridCol w="838199">
                  <a:extLst>
                    <a:ext uri="{9D8B030D-6E8A-4147-A177-3AD203B41FA5}">
                      <a16:colId xmlns:a16="http://schemas.microsoft.com/office/drawing/2014/main" val="3840271811"/>
                    </a:ext>
                  </a:extLst>
                </a:gridCol>
                <a:gridCol w="533400">
                  <a:extLst>
                    <a:ext uri="{9D8B030D-6E8A-4147-A177-3AD203B41FA5}">
                      <a16:colId xmlns:a16="http://schemas.microsoft.com/office/drawing/2014/main" val="3514787919"/>
                    </a:ext>
                  </a:extLst>
                </a:gridCol>
                <a:gridCol w="609600">
                  <a:extLst>
                    <a:ext uri="{9D8B030D-6E8A-4147-A177-3AD203B41FA5}">
                      <a16:colId xmlns:a16="http://schemas.microsoft.com/office/drawing/2014/main" val="1556202433"/>
                    </a:ext>
                  </a:extLst>
                </a:gridCol>
                <a:gridCol w="685800">
                  <a:extLst>
                    <a:ext uri="{9D8B030D-6E8A-4147-A177-3AD203B41FA5}">
                      <a16:colId xmlns:a16="http://schemas.microsoft.com/office/drawing/2014/main" val="2839260242"/>
                    </a:ext>
                  </a:extLst>
                </a:gridCol>
                <a:gridCol w="855134">
                  <a:extLst>
                    <a:ext uri="{9D8B030D-6E8A-4147-A177-3AD203B41FA5}">
                      <a16:colId xmlns:a16="http://schemas.microsoft.com/office/drawing/2014/main" val="1997388276"/>
                    </a:ext>
                  </a:extLst>
                </a:gridCol>
                <a:gridCol w="1245632">
                  <a:extLst>
                    <a:ext uri="{9D8B030D-6E8A-4147-A177-3AD203B41FA5}">
                      <a16:colId xmlns:a16="http://schemas.microsoft.com/office/drawing/2014/main" val="382466926"/>
                    </a:ext>
                  </a:extLst>
                </a:gridCol>
                <a:gridCol w="642434">
                  <a:extLst>
                    <a:ext uri="{9D8B030D-6E8A-4147-A177-3AD203B41FA5}">
                      <a16:colId xmlns:a16="http://schemas.microsoft.com/office/drawing/2014/main" val="1534664347"/>
                    </a:ext>
                  </a:extLst>
                </a:gridCol>
                <a:gridCol w="2514601">
                  <a:extLst>
                    <a:ext uri="{9D8B030D-6E8A-4147-A177-3AD203B41FA5}">
                      <a16:colId xmlns:a16="http://schemas.microsoft.com/office/drawing/2014/main" val="3649602431"/>
                    </a:ext>
                  </a:extLst>
                </a:gridCol>
              </a:tblGrid>
              <a:tr h="536194">
                <a:tc>
                  <a:txBody>
                    <a:bodyPr/>
                    <a:lstStyle/>
                    <a:p>
                      <a:pPr algn="ctr" rtl="0" fontAlgn="b">
                        <a:buNone/>
                      </a:pPr>
                      <a:r>
                        <a:rPr lang="en-US" sz="1050" b="1" i="0" u="none" strike="noStrike" dirty="0">
                          <a:solidFill>
                            <a:srgbClr val="000000"/>
                          </a:solidFill>
                          <a:effectLst/>
                          <a:latin typeface="Aptos" panose="020B0004020202020204" pitchFamily="34" charset="0"/>
                        </a:rPr>
                        <a:t>Grantee Name</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Cycle </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Contract Term</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Grant Contract ID</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Grant Project Strategy</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Request Type</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Risk</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Risk Justification </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extLst>
                  <a:ext uri="{0D108BD9-81ED-4DB2-BD59-A6C34878D82A}">
                    <a16:rowId xmlns:a16="http://schemas.microsoft.com/office/drawing/2014/main" val="1832256767"/>
                  </a:ext>
                </a:extLst>
              </a:tr>
              <a:tr h="1655598">
                <a:tc>
                  <a:txBody>
                    <a:bodyPr/>
                    <a:lstStyle/>
                    <a:p>
                      <a:pPr algn="l" rtl="0" fontAlgn="b">
                        <a:buNone/>
                      </a:pPr>
                      <a:r>
                        <a:rPr lang="en-US" sz="1000" b="0" i="0" u="none" strike="noStrike">
                          <a:solidFill>
                            <a:srgbClr val="000000"/>
                          </a:solidFill>
                          <a:effectLst/>
                          <a:latin typeface="Aptos" panose="020B0004020202020204" pitchFamily="34" charset="0"/>
                        </a:rPr>
                        <a:t>Mental Health Coop</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dirty="0">
                          <a:solidFill>
                            <a:srgbClr val="000000"/>
                          </a:solidFill>
                          <a:effectLst/>
                          <a:latin typeface="Aptos" panose="020B0004020202020204" pitchFamily="34" charset="0"/>
                        </a:rPr>
                        <a:t>Cycle 1</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a:solidFill>
                            <a:srgbClr val="000000"/>
                          </a:solidFill>
                          <a:effectLst/>
                          <a:latin typeface="Aptos" panose="020B0004020202020204" pitchFamily="34" charset="0"/>
                        </a:rPr>
                        <a:t>3 Years</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a:solidFill>
                            <a:srgbClr val="000000"/>
                          </a:solidFill>
                          <a:effectLst/>
                          <a:latin typeface="Aptos" panose="020B0004020202020204" pitchFamily="34" charset="0"/>
                        </a:rPr>
                        <a:t>85356</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dirty="0">
                          <a:solidFill>
                            <a:srgbClr val="000000"/>
                          </a:solidFill>
                          <a:effectLst/>
                          <a:latin typeface="Aptos" panose="020B0004020202020204" pitchFamily="34" charset="0"/>
                        </a:rPr>
                        <a:t>Treatment </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t">
                        <a:buNone/>
                      </a:pPr>
                      <a:r>
                        <a:rPr lang="fr-FR" sz="1000" b="1" i="0" u="none" strike="noStrike" dirty="0">
                          <a:solidFill>
                            <a:srgbClr val="000000"/>
                          </a:solidFill>
                          <a:effectLst/>
                          <a:latin typeface="Aptos" panose="020B0004020202020204" pitchFamily="34" charset="0"/>
                        </a:rPr>
                        <a:t>Grant Contract Amendment: </a:t>
                      </a:r>
                      <a:r>
                        <a:rPr lang="fr-FR" sz="1000" b="0" i="0" u="none" strike="noStrike" dirty="0">
                          <a:solidFill>
                            <a:srgbClr val="000000"/>
                          </a:solidFill>
                          <a:effectLst/>
                          <a:latin typeface="Aptos" panose="020B0004020202020204" pitchFamily="34" charset="0"/>
                        </a:rPr>
                        <a:t>Personnel changes</a:t>
                      </a:r>
                      <a:endParaRPr lang="fr-FR" sz="1000" b="1" i="0" u="none" strike="noStrike" dirty="0">
                        <a:solidFill>
                          <a:srgbClr val="000000"/>
                        </a:solidFill>
                        <a:effectLst/>
                        <a:latin typeface="Aptos" panose="020B0004020202020204" pitchFamily="34" charset="0"/>
                      </a:endParaRP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buNone/>
                      </a:pPr>
                      <a:r>
                        <a:rPr lang="en-US" sz="1000" b="1" i="0" u="none" strike="noStrike" dirty="0">
                          <a:solidFill>
                            <a:srgbClr val="000000"/>
                          </a:solidFill>
                          <a:effectLst/>
                          <a:latin typeface="Aptos" panose="020B0004020202020204" pitchFamily="34" charset="0"/>
                        </a:rPr>
                        <a:t>Moderate</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1" i="0" u="none" strike="noStrike" dirty="0">
                          <a:solidFill>
                            <a:srgbClr val="000000"/>
                          </a:solidFill>
                          <a:effectLst/>
                          <a:latin typeface="Aptos" panose="020B0004020202020204" pitchFamily="34" charset="0"/>
                        </a:rPr>
                        <a:t>• Replacement of key staff </a:t>
                      </a:r>
                      <a:r>
                        <a:rPr lang="en-US" sz="1000" b="0" i="0" u="none" strike="noStrike" dirty="0">
                          <a:solidFill>
                            <a:srgbClr val="000000"/>
                          </a:solidFill>
                          <a:effectLst/>
                          <a:latin typeface="Aptos" panose="020B0004020202020204" pitchFamily="34" charset="0"/>
                        </a:rPr>
                        <a:t>(i.e., one psychiatrist); add addition staff; addition of new staff not in original proposal</a:t>
                      </a:r>
                      <a:br>
                        <a:rPr lang="en-US" sz="1000" b="0" i="0" u="none" strike="noStrike" dirty="0">
                          <a:solidFill>
                            <a:srgbClr val="000000"/>
                          </a:solidFill>
                          <a:effectLst/>
                          <a:latin typeface="Aptos" panose="020B0004020202020204" pitchFamily="34" charset="0"/>
                        </a:rPr>
                      </a:br>
                      <a:r>
                        <a:rPr lang="en-US" sz="1000" b="0" i="0" u="none" strike="noStrike" dirty="0">
                          <a:solidFill>
                            <a:srgbClr val="000000"/>
                          </a:solidFill>
                          <a:effectLst/>
                          <a:latin typeface="Aptos" panose="020B0004020202020204" pitchFamily="34" charset="0"/>
                        </a:rPr>
                        <a:t>• Staff changes are intended to better align staffing resources with current operational and service delivery needs in final grant year and </a:t>
                      </a:r>
                      <a:r>
                        <a:rPr lang="en-US" sz="1000" b="1" i="0" u="none" strike="noStrike" dirty="0">
                          <a:solidFill>
                            <a:srgbClr val="000000"/>
                          </a:solidFill>
                          <a:effectLst/>
                          <a:latin typeface="Aptos" panose="020B0004020202020204" pitchFamily="34" charset="0"/>
                        </a:rPr>
                        <a:t>do not change the overall goals, scope or intended outcomes of the grant project. </a:t>
                      </a:r>
                      <a:br>
                        <a:rPr lang="en-US" sz="1000" b="1" i="0" u="none" strike="noStrike" dirty="0">
                          <a:solidFill>
                            <a:srgbClr val="000000"/>
                          </a:solidFill>
                          <a:effectLst/>
                          <a:latin typeface="Aptos" panose="020B0004020202020204" pitchFamily="34" charset="0"/>
                        </a:rPr>
                      </a:br>
                      <a:endParaRPr lang="en-US" sz="1000" b="0" i="0" u="none" strike="noStrike" dirty="0">
                        <a:solidFill>
                          <a:srgbClr val="000000"/>
                        </a:solidFill>
                        <a:effectLst/>
                        <a:latin typeface="Aptos" panose="020B0004020202020204" pitchFamily="34" charset="0"/>
                      </a:endParaRP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55899295"/>
                  </a:ext>
                </a:extLst>
              </a:tr>
              <a:tr h="755538">
                <a:tc>
                  <a:txBody>
                    <a:bodyPr/>
                    <a:lstStyle/>
                    <a:p>
                      <a:pPr algn="l" rtl="0" fontAlgn="b">
                        <a:buNone/>
                      </a:pPr>
                      <a:r>
                        <a:rPr lang="en-US" sz="1000" b="0" i="0" u="none" strike="noStrike">
                          <a:solidFill>
                            <a:srgbClr val="000000"/>
                          </a:solidFill>
                          <a:effectLst/>
                          <a:latin typeface="Aptos" panose="020B0004020202020204" pitchFamily="34" charset="0"/>
                        </a:rPr>
                        <a:t>Williamson County Veterans Treatment Court</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a:solidFill>
                            <a:srgbClr val="000000"/>
                          </a:solidFill>
                          <a:effectLst/>
                          <a:latin typeface="Aptos" panose="020B0004020202020204" pitchFamily="34" charset="0"/>
                        </a:rPr>
                        <a:t>Cycle 1</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dirty="0">
                          <a:solidFill>
                            <a:srgbClr val="000000"/>
                          </a:solidFill>
                          <a:effectLst/>
                          <a:latin typeface="Aptos" panose="020B0004020202020204" pitchFamily="34" charset="0"/>
                        </a:rPr>
                        <a:t>3 Years</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a:solidFill>
                            <a:srgbClr val="000000"/>
                          </a:solidFill>
                          <a:effectLst/>
                          <a:latin typeface="Aptos" panose="020B0004020202020204" pitchFamily="34" charset="0"/>
                        </a:rPr>
                        <a:t>85189</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dirty="0">
                          <a:solidFill>
                            <a:srgbClr val="000000"/>
                          </a:solidFill>
                          <a:effectLst/>
                          <a:latin typeface="Aptos" panose="020B0004020202020204" pitchFamily="34" charset="0"/>
                        </a:rPr>
                        <a:t>Treatment </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b">
                        <a:buNone/>
                      </a:pPr>
                      <a:r>
                        <a:rPr lang="en-US" sz="1000" b="1" i="0" u="none" strike="noStrike" dirty="0">
                          <a:solidFill>
                            <a:srgbClr val="000000"/>
                          </a:solidFill>
                          <a:effectLst/>
                          <a:latin typeface="Aptos" panose="020B0004020202020204" pitchFamily="34" charset="0"/>
                        </a:rPr>
                        <a:t>Grant Contract Amendment: </a:t>
                      </a:r>
                      <a:r>
                        <a:rPr lang="en-US" sz="1000" b="0" i="0" u="none" strike="noStrike" dirty="0">
                          <a:solidFill>
                            <a:srgbClr val="000000"/>
                          </a:solidFill>
                          <a:effectLst/>
                          <a:latin typeface="Aptos" panose="020B0004020202020204" pitchFamily="34" charset="0"/>
                        </a:rPr>
                        <a:t>Budget reallocation</a:t>
                      </a:r>
                      <a:endParaRPr lang="en-US" sz="1000" b="1" i="0" u="none" strike="noStrike" dirty="0">
                        <a:solidFill>
                          <a:srgbClr val="000000"/>
                        </a:solidFill>
                        <a:effectLst/>
                        <a:latin typeface="Aptos" panose="020B0004020202020204" pitchFamily="34" charset="0"/>
                      </a:endParaRP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1" i="0" u="none" strike="noStrike" dirty="0">
                          <a:solidFill>
                            <a:srgbClr val="FF0000"/>
                          </a:solidFill>
                          <a:effectLst/>
                          <a:latin typeface="Aptos" panose="020B0004020202020204" pitchFamily="34" charset="0"/>
                        </a:rPr>
                        <a:t>High</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1" i="0" u="none" strike="noStrike" dirty="0">
                          <a:solidFill>
                            <a:srgbClr val="000000"/>
                          </a:solidFill>
                          <a:effectLst/>
                          <a:latin typeface="Aptos" panose="020B0004020202020204" pitchFamily="34" charset="0"/>
                        </a:rPr>
                        <a:t>Greater than 25% budget reallocation</a:t>
                      </a:r>
                      <a:r>
                        <a:rPr lang="en-US" sz="1000" b="0" i="0" u="none" strike="noStrike" dirty="0">
                          <a:solidFill>
                            <a:srgbClr val="000000"/>
                          </a:solidFill>
                          <a:effectLst/>
                          <a:latin typeface="Aptos" panose="020B0004020202020204" pitchFamily="34" charset="0"/>
                        </a:rPr>
                        <a:t>: Requesting to reallocate approx. 40k from one vacant position to specific assistance to individuals (i.e., 34% shift between budget line items).</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49049140"/>
                  </a:ext>
                </a:extLst>
              </a:tr>
              <a:tr h="1205568">
                <a:tc>
                  <a:txBody>
                    <a:bodyPr/>
                    <a:lstStyle/>
                    <a:p>
                      <a:pPr algn="l" rtl="0" fontAlgn="ctr">
                        <a:buNone/>
                      </a:pPr>
                      <a:r>
                        <a:rPr lang="en-US" sz="1000" b="0" i="0" u="none" strike="noStrike">
                          <a:solidFill>
                            <a:srgbClr val="000000"/>
                          </a:solidFill>
                          <a:effectLst/>
                          <a:latin typeface="Aptos Narrow" panose="020B0004020202020204" pitchFamily="34" charset="0"/>
                        </a:rPr>
                        <a:t>Mid-Cumberland Human Resource Agency</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a:solidFill>
                            <a:srgbClr val="000000"/>
                          </a:solidFill>
                          <a:effectLst/>
                          <a:latin typeface="Aptos Narrow" panose="020B0004020202020204" pitchFamily="34" charset="0"/>
                        </a:rPr>
                        <a:t>Cyle 1</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2 Years</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86467</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r>
                        <a:rPr lang="en-US" sz="1000" b="0" i="0" u="none" strike="noStrike" dirty="0">
                          <a:solidFill>
                            <a:srgbClr val="000000"/>
                          </a:solidFill>
                          <a:effectLst/>
                          <a:latin typeface="Aptos Narrow" panose="020B0004020202020204" pitchFamily="34" charset="0"/>
                        </a:rPr>
                        <a:t>Recovery Support</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rtl="0" fontAlgn="b">
                        <a:buNone/>
                      </a:pPr>
                      <a:r>
                        <a:rPr lang="en-US" sz="1000" b="1" i="0" u="none" strike="noStrike" dirty="0">
                          <a:solidFill>
                            <a:srgbClr val="000000"/>
                          </a:solidFill>
                          <a:effectLst/>
                          <a:latin typeface="Aptos" panose="020B0004020202020204" pitchFamily="34" charset="0"/>
                        </a:rPr>
                        <a:t>Grant Project Modification: </a:t>
                      </a:r>
                      <a:r>
                        <a:rPr lang="en-US" sz="1000" b="0" i="0" u="none" strike="noStrike" dirty="0">
                          <a:solidFill>
                            <a:srgbClr val="000000"/>
                          </a:solidFill>
                          <a:effectLst/>
                          <a:latin typeface="Aptos" panose="020B0004020202020204" pitchFamily="34" charset="0"/>
                        </a:rPr>
                        <a:t>Budget reallocation </a:t>
                      </a:r>
                      <a:endParaRPr lang="en-US" sz="1000" b="1" i="0" u="none" strike="noStrike" dirty="0">
                        <a:solidFill>
                          <a:srgbClr val="000000"/>
                        </a:solidFill>
                        <a:effectLst/>
                        <a:latin typeface="Aptos" panose="020B0004020202020204" pitchFamily="34" charset="0"/>
                      </a:endParaRP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b">
                        <a:buNone/>
                      </a:pPr>
                      <a:r>
                        <a:rPr lang="en-US" sz="1000" b="1" i="0" u="none" strike="noStrike" dirty="0">
                          <a:solidFill>
                            <a:srgbClr val="FF0000"/>
                          </a:solidFill>
                          <a:effectLst/>
                          <a:latin typeface="Aptos" panose="020B0004020202020204" pitchFamily="34" charset="0"/>
                        </a:rPr>
                        <a:t>High</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n-US" sz="1000" b="1" i="0" u="none" strike="noStrike" dirty="0">
                          <a:solidFill>
                            <a:srgbClr val="000000"/>
                          </a:solidFill>
                          <a:effectLst/>
                          <a:latin typeface="Aptos Narrow" panose="020B0004020202020204" pitchFamily="34" charset="0"/>
                        </a:rPr>
                        <a:t>• Greater than 25% reallocation:</a:t>
                      </a:r>
                      <a:r>
                        <a:rPr lang="en-US" sz="1000" b="0" i="0" u="none" strike="noStrike" dirty="0">
                          <a:solidFill>
                            <a:srgbClr val="000000"/>
                          </a:solidFill>
                          <a:effectLst/>
                          <a:latin typeface="Aptos Narrow" panose="020B0004020202020204" pitchFamily="34" charset="0"/>
                        </a:rPr>
                        <a:t> Requesting to reallocate $90k from salaries to capital expenses budget line item due to construction delays and vacant position.</a:t>
                      </a:r>
                      <a:br>
                        <a:rPr lang="en-US" sz="1000" b="0" i="0" u="none" strike="noStrike" dirty="0">
                          <a:solidFill>
                            <a:srgbClr val="000000"/>
                          </a:solidFill>
                          <a:effectLst/>
                          <a:latin typeface="Aptos Narrow" panose="020B0004020202020204" pitchFamily="34" charset="0"/>
                        </a:rPr>
                      </a:br>
                      <a:r>
                        <a:rPr lang="en-US" sz="1000" b="0" i="0" u="none" strike="noStrike" dirty="0">
                          <a:solidFill>
                            <a:srgbClr val="000000"/>
                          </a:solidFill>
                          <a:effectLst/>
                          <a:latin typeface="Aptos Narrow" panose="020B0004020202020204" pitchFamily="34" charset="0"/>
                        </a:rPr>
                        <a:t>• </a:t>
                      </a:r>
                      <a:r>
                        <a:rPr lang="en-US" sz="1000" b="1" i="0" u="none" strike="noStrike" dirty="0">
                          <a:solidFill>
                            <a:srgbClr val="000000"/>
                          </a:solidFill>
                          <a:effectLst/>
                          <a:latin typeface="Aptos Narrow" panose="020B0004020202020204" pitchFamily="34" charset="0"/>
                        </a:rPr>
                        <a:t>Contract ends June 30, 2026</a:t>
                      </a:r>
                      <a:endParaRPr lang="en-US" sz="1000" b="0" i="0" u="none" strike="noStrike" dirty="0">
                        <a:solidFill>
                          <a:srgbClr val="000000"/>
                        </a:solidFill>
                        <a:effectLst/>
                        <a:latin typeface="Aptos Narrow" panose="020B0004020202020204" pitchFamily="34" charset="0"/>
                      </a:endParaRP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28812268"/>
                  </a:ext>
                </a:extLst>
              </a:tr>
            </a:tbl>
          </a:graphicData>
        </a:graphic>
      </p:graphicFrame>
    </p:spTree>
    <p:extLst>
      <p:ext uri="{BB962C8B-B14F-4D97-AF65-F5344CB8AC3E}">
        <p14:creationId xmlns:p14="http://schemas.microsoft.com/office/powerpoint/2010/main" val="7693392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3EA8D-7108-6673-09FC-6F6E18F72A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E276BC-6E6E-2ED5-902D-42C41D304C16}"/>
              </a:ext>
            </a:extLst>
          </p:cNvPr>
          <p:cNvSpPr>
            <a:spLocks noGrp="1"/>
          </p:cNvSpPr>
          <p:nvPr>
            <p:ph type="title"/>
          </p:nvPr>
        </p:nvSpPr>
        <p:spPr/>
        <p:txBody>
          <a:bodyPr/>
          <a:lstStyle/>
          <a:p>
            <a:r>
              <a:rPr lang="en-US" sz="2000" dirty="0"/>
              <a:t>Community Grant Contract Amendment &amp; Modification Requests </a:t>
            </a:r>
          </a:p>
        </p:txBody>
      </p:sp>
      <p:sp>
        <p:nvSpPr>
          <p:cNvPr id="3" name="Content Placeholder 2">
            <a:extLst>
              <a:ext uri="{FF2B5EF4-FFF2-40B4-BE49-F238E27FC236}">
                <a16:creationId xmlns:a16="http://schemas.microsoft.com/office/drawing/2014/main" id="{5B67A76F-8686-0F04-5D50-0DE3BC00586D}"/>
              </a:ext>
            </a:extLst>
          </p:cNvPr>
          <p:cNvSpPr>
            <a:spLocks noGrp="1"/>
          </p:cNvSpPr>
          <p:nvPr>
            <p:ph idx="1"/>
          </p:nvPr>
        </p:nvSpPr>
        <p:spPr/>
        <p:txBody>
          <a:bodyPr>
            <a:normAutofit/>
          </a:bodyPr>
          <a:lstStyle/>
          <a:p>
            <a:pPr marL="0" lvl="0" indent="0">
              <a:buNone/>
            </a:pPr>
            <a:endParaRPr lang="en-US" sz="2100" dirty="0"/>
          </a:p>
          <a:p>
            <a:pPr marL="0" indent="0">
              <a:buNone/>
            </a:pPr>
            <a:endParaRPr lang="en-US" sz="1600" dirty="0"/>
          </a:p>
        </p:txBody>
      </p:sp>
      <p:graphicFrame>
        <p:nvGraphicFramePr>
          <p:cNvPr id="4" name="Table 3">
            <a:extLst>
              <a:ext uri="{FF2B5EF4-FFF2-40B4-BE49-F238E27FC236}">
                <a16:creationId xmlns:a16="http://schemas.microsoft.com/office/drawing/2014/main" id="{52B73830-9A2A-1981-3365-AE37D47DC46D}"/>
              </a:ext>
            </a:extLst>
          </p:cNvPr>
          <p:cNvGraphicFramePr>
            <a:graphicFrameLocks noGrp="1"/>
          </p:cNvGraphicFramePr>
          <p:nvPr>
            <p:extLst>
              <p:ext uri="{D42A27DB-BD31-4B8C-83A1-F6EECF244321}">
                <p14:modId xmlns:p14="http://schemas.microsoft.com/office/powerpoint/2010/main" val="2578999336"/>
              </p:ext>
            </p:extLst>
          </p:nvPr>
        </p:nvGraphicFramePr>
        <p:xfrm>
          <a:off x="457200" y="1047750"/>
          <a:ext cx="8229599" cy="2747178"/>
        </p:xfrm>
        <a:graphic>
          <a:graphicData uri="http://schemas.openxmlformats.org/drawingml/2006/table">
            <a:tbl>
              <a:tblPr/>
              <a:tblGrid>
                <a:gridCol w="914400">
                  <a:extLst>
                    <a:ext uri="{9D8B030D-6E8A-4147-A177-3AD203B41FA5}">
                      <a16:colId xmlns:a16="http://schemas.microsoft.com/office/drawing/2014/main" val="899200563"/>
                    </a:ext>
                  </a:extLst>
                </a:gridCol>
                <a:gridCol w="579863">
                  <a:extLst>
                    <a:ext uri="{9D8B030D-6E8A-4147-A177-3AD203B41FA5}">
                      <a16:colId xmlns:a16="http://schemas.microsoft.com/office/drawing/2014/main" val="1491298637"/>
                    </a:ext>
                  </a:extLst>
                </a:gridCol>
                <a:gridCol w="563137">
                  <a:extLst>
                    <a:ext uri="{9D8B030D-6E8A-4147-A177-3AD203B41FA5}">
                      <a16:colId xmlns:a16="http://schemas.microsoft.com/office/drawing/2014/main" val="2901572268"/>
                    </a:ext>
                  </a:extLst>
                </a:gridCol>
                <a:gridCol w="609600">
                  <a:extLst>
                    <a:ext uri="{9D8B030D-6E8A-4147-A177-3AD203B41FA5}">
                      <a16:colId xmlns:a16="http://schemas.microsoft.com/office/drawing/2014/main" val="3492703648"/>
                    </a:ext>
                  </a:extLst>
                </a:gridCol>
                <a:gridCol w="990599">
                  <a:extLst>
                    <a:ext uri="{9D8B030D-6E8A-4147-A177-3AD203B41FA5}">
                      <a16:colId xmlns:a16="http://schemas.microsoft.com/office/drawing/2014/main" val="1020171098"/>
                    </a:ext>
                  </a:extLst>
                </a:gridCol>
                <a:gridCol w="1293541">
                  <a:extLst>
                    <a:ext uri="{9D8B030D-6E8A-4147-A177-3AD203B41FA5}">
                      <a16:colId xmlns:a16="http://schemas.microsoft.com/office/drawing/2014/main" val="380719035"/>
                    </a:ext>
                  </a:extLst>
                </a:gridCol>
                <a:gridCol w="535259">
                  <a:extLst>
                    <a:ext uri="{9D8B030D-6E8A-4147-A177-3AD203B41FA5}">
                      <a16:colId xmlns:a16="http://schemas.microsoft.com/office/drawing/2014/main" val="3611694984"/>
                    </a:ext>
                  </a:extLst>
                </a:gridCol>
                <a:gridCol w="2743200">
                  <a:extLst>
                    <a:ext uri="{9D8B030D-6E8A-4147-A177-3AD203B41FA5}">
                      <a16:colId xmlns:a16="http://schemas.microsoft.com/office/drawing/2014/main" val="2676361891"/>
                    </a:ext>
                  </a:extLst>
                </a:gridCol>
              </a:tblGrid>
              <a:tr h="633475">
                <a:tc>
                  <a:txBody>
                    <a:bodyPr/>
                    <a:lstStyle/>
                    <a:p>
                      <a:pPr algn="ctr" rtl="0" fontAlgn="b">
                        <a:buNone/>
                      </a:pPr>
                      <a:r>
                        <a:rPr lang="en-US" sz="1050" b="1" i="0" u="none" strike="noStrike" dirty="0">
                          <a:solidFill>
                            <a:srgbClr val="000000"/>
                          </a:solidFill>
                          <a:effectLst/>
                          <a:latin typeface="Aptos" panose="020B0004020202020204" pitchFamily="34" charset="0"/>
                        </a:rPr>
                        <a:t>Grantee Name</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a:solidFill>
                            <a:srgbClr val="000000"/>
                          </a:solidFill>
                          <a:effectLst/>
                          <a:latin typeface="Aptos" panose="020B0004020202020204" pitchFamily="34" charset="0"/>
                        </a:rPr>
                        <a:t>Cycle </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Contract Term</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Grant Contract ID</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Grant Project Strategy</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Request Type</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a:solidFill>
                            <a:srgbClr val="000000"/>
                          </a:solidFill>
                          <a:effectLst/>
                          <a:latin typeface="Aptos" panose="020B0004020202020204" pitchFamily="34" charset="0"/>
                        </a:rPr>
                        <a:t>Risk</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ctr" rtl="0" fontAlgn="b">
                        <a:buNone/>
                      </a:pPr>
                      <a:r>
                        <a:rPr lang="en-US" sz="1050" b="1" i="0" u="none" strike="noStrike" dirty="0">
                          <a:solidFill>
                            <a:srgbClr val="000000"/>
                          </a:solidFill>
                          <a:effectLst/>
                          <a:latin typeface="Aptos" panose="020B0004020202020204" pitchFamily="34" charset="0"/>
                        </a:rPr>
                        <a:t>Risk Justification </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extLst>
                  <a:ext uri="{0D108BD9-81ED-4DB2-BD59-A6C34878D82A}">
                    <a16:rowId xmlns:a16="http://schemas.microsoft.com/office/drawing/2014/main" val="3915005496"/>
                  </a:ext>
                </a:extLst>
              </a:tr>
              <a:tr h="1050006">
                <a:tc>
                  <a:txBody>
                    <a:bodyPr/>
                    <a:lstStyle/>
                    <a:p>
                      <a:pPr algn="l" rtl="0" fontAlgn="b">
                        <a:buNone/>
                      </a:pPr>
                      <a:r>
                        <a:rPr lang="en-US" sz="1000" b="0" i="0" u="none" strike="noStrike">
                          <a:solidFill>
                            <a:srgbClr val="000000"/>
                          </a:solidFill>
                          <a:effectLst/>
                          <a:latin typeface="Aptos" panose="020B0004020202020204" pitchFamily="34" charset="0"/>
                        </a:rPr>
                        <a:t>Shelby County Health Department </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dirty="0">
                          <a:solidFill>
                            <a:srgbClr val="000000"/>
                          </a:solidFill>
                          <a:effectLst/>
                          <a:latin typeface="Aptos" panose="020B0004020202020204" pitchFamily="34" charset="0"/>
                        </a:rPr>
                        <a:t>Cycle 2</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dirty="0">
                          <a:solidFill>
                            <a:srgbClr val="000000"/>
                          </a:solidFill>
                          <a:effectLst/>
                          <a:latin typeface="Aptos" panose="020B0004020202020204" pitchFamily="34" charset="0"/>
                        </a:rPr>
                        <a:t>3 Years</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a:solidFill>
                            <a:srgbClr val="000000"/>
                          </a:solidFill>
                          <a:effectLst/>
                          <a:latin typeface="Aptos" panose="020B0004020202020204" pitchFamily="34" charset="0"/>
                        </a:rPr>
                        <a:t>90181</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a:solidFill>
                            <a:srgbClr val="000000"/>
                          </a:solidFill>
                          <a:effectLst/>
                          <a:latin typeface="Aptos" panose="020B0004020202020204" pitchFamily="34" charset="0"/>
                        </a:rPr>
                        <a:t>Harm Reduction </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b">
                        <a:buNone/>
                      </a:pPr>
                      <a:r>
                        <a:rPr lang="en-US" sz="1000" b="1" i="0" u="none" strike="noStrike">
                          <a:solidFill>
                            <a:srgbClr val="000000"/>
                          </a:solidFill>
                          <a:effectLst/>
                          <a:latin typeface="Aptos" panose="020B0004020202020204" pitchFamily="34" charset="0"/>
                        </a:rPr>
                        <a:t>Grant Project Modification: </a:t>
                      </a:r>
                      <a:r>
                        <a:rPr lang="en-US" sz="1000" b="0" i="0" u="none" strike="noStrike">
                          <a:solidFill>
                            <a:srgbClr val="000000"/>
                          </a:solidFill>
                          <a:effectLst/>
                          <a:latin typeface="Aptos" panose="020B0004020202020204" pitchFamily="34" charset="0"/>
                        </a:rPr>
                        <a:t>Budget reallocation </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1" i="0" u="none" strike="noStrike" dirty="0">
                          <a:solidFill>
                            <a:srgbClr val="FF0F00"/>
                          </a:solidFill>
                          <a:effectLst/>
                          <a:latin typeface="Aptos" panose="020B0004020202020204" pitchFamily="34" charset="0"/>
                        </a:rPr>
                        <a:t>High</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en-US" sz="1000" b="0" i="0" u="none" strike="noStrike">
                          <a:solidFill>
                            <a:srgbClr val="000000"/>
                          </a:solidFill>
                          <a:effectLst/>
                          <a:latin typeface="Aptos" panose="020B0004020202020204" pitchFamily="34" charset="0"/>
                        </a:rPr>
                        <a:t>• </a:t>
                      </a:r>
                      <a:r>
                        <a:rPr lang="en-US" sz="1000" b="1" i="0" u="none" strike="noStrike">
                          <a:solidFill>
                            <a:srgbClr val="000000"/>
                          </a:solidFill>
                          <a:effectLst/>
                          <a:latin typeface="Aptos" panose="020B0004020202020204" pitchFamily="34" charset="0"/>
                        </a:rPr>
                        <a:t>Introduce a new cost</a:t>
                      </a:r>
                      <a:r>
                        <a:rPr lang="en-US" sz="1000" b="0" i="0" u="none" strike="noStrike">
                          <a:solidFill>
                            <a:srgbClr val="000000"/>
                          </a:solidFill>
                          <a:effectLst/>
                          <a:latin typeface="Aptos" panose="020B0004020202020204" pitchFamily="34" charset="0"/>
                        </a:rPr>
                        <a:t> (capital expense) in FY27 Budget</a:t>
                      </a:r>
                      <a:br>
                        <a:rPr lang="en-US" sz="1000" b="0" i="0" u="none" strike="noStrike">
                          <a:solidFill>
                            <a:srgbClr val="000000"/>
                          </a:solidFill>
                          <a:effectLst/>
                          <a:latin typeface="Aptos" panose="020B0004020202020204" pitchFamily="34" charset="0"/>
                        </a:rPr>
                      </a:br>
                      <a:r>
                        <a:rPr lang="en-US" sz="1000" b="0" i="0" u="none" strike="noStrike">
                          <a:solidFill>
                            <a:srgbClr val="000000"/>
                          </a:solidFill>
                          <a:effectLst/>
                          <a:latin typeface="Aptos" panose="020B0004020202020204" pitchFamily="34" charset="0"/>
                        </a:rPr>
                        <a:t>•</a:t>
                      </a:r>
                      <a:r>
                        <a:rPr lang="en-US" sz="1000" b="1" i="0" u="none" strike="noStrike">
                          <a:solidFill>
                            <a:srgbClr val="000000"/>
                          </a:solidFill>
                          <a:effectLst/>
                          <a:latin typeface="Aptos" panose="020B0004020202020204" pitchFamily="34" charset="0"/>
                        </a:rPr>
                        <a:t> The original capital purchase budget is increased by 15k</a:t>
                      </a:r>
                      <a:br>
                        <a:rPr lang="en-US" sz="1000" b="0" i="0" u="none" strike="noStrike">
                          <a:solidFill>
                            <a:srgbClr val="000000"/>
                          </a:solidFill>
                          <a:effectLst/>
                          <a:latin typeface="Aptos" panose="020B0004020202020204" pitchFamily="34" charset="0"/>
                        </a:rPr>
                      </a:br>
                      <a:r>
                        <a:rPr lang="en-US" sz="1000" b="0" i="0" u="none" strike="noStrike">
                          <a:solidFill>
                            <a:srgbClr val="000000"/>
                          </a:solidFill>
                          <a:effectLst/>
                          <a:latin typeface="Aptos" panose="020B0004020202020204" pitchFamily="34" charset="0"/>
                        </a:rPr>
                        <a:t>• </a:t>
                      </a:r>
                      <a:r>
                        <a:rPr lang="en-US" sz="1000" b="1" i="0" u="none" strike="noStrike">
                          <a:solidFill>
                            <a:srgbClr val="000000"/>
                          </a:solidFill>
                          <a:effectLst/>
                          <a:latin typeface="Aptos" panose="020B0004020202020204" pitchFamily="34" charset="0"/>
                        </a:rPr>
                        <a:t>Replacement of one (1) key staff</a:t>
                      </a:r>
                      <a:r>
                        <a:rPr lang="en-US" sz="1000" b="0" i="0" u="none" strike="noStrike">
                          <a:solidFill>
                            <a:srgbClr val="000000"/>
                          </a:solidFill>
                          <a:effectLst/>
                          <a:latin typeface="Aptos" panose="020B0004020202020204" pitchFamily="34" charset="0"/>
                        </a:rPr>
                        <a:t>; addition of staff not included in the original proposal </a:t>
                      </a:r>
                      <a:br>
                        <a:rPr lang="en-US" sz="1000" b="0" i="0" u="none" strike="noStrike">
                          <a:solidFill>
                            <a:srgbClr val="000000"/>
                          </a:solidFill>
                          <a:effectLst/>
                          <a:latin typeface="Aptos" panose="020B0004020202020204" pitchFamily="34" charset="0"/>
                        </a:rPr>
                      </a:br>
                      <a:r>
                        <a:rPr lang="en-US" sz="1000" b="0" i="0" u="none" strike="noStrike">
                          <a:solidFill>
                            <a:srgbClr val="000000"/>
                          </a:solidFill>
                          <a:effectLst/>
                          <a:latin typeface="Aptos" panose="020B0004020202020204" pitchFamily="34" charset="0"/>
                        </a:rPr>
                        <a:t>• </a:t>
                      </a:r>
                      <a:r>
                        <a:rPr lang="en-US" sz="1000" b="1" i="0" u="none" strike="noStrike">
                          <a:solidFill>
                            <a:srgbClr val="000000"/>
                          </a:solidFill>
                          <a:effectLst/>
                          <a:latin typeface="Aptos" panose="020B0004020202020204" pitchFamily="34" charset="0"/>
                        </a:rPr>
                        <a:t>Reallocation of funds in multiple categories</a:t>
                      </a:r>
                      <a:r>
                        <a:rPr lang="en-US" sz="1000" b="0" i="0" u="none" strike="noStrike">
                          <a:solidFill>
                            <a:srgbClr val="000000"/>
                          </a:solidFill>
                          <a:effectLst/>
                          <a:latin typeface="Aptos" panose="020B0004020202020204" pitchFamily="34" charset="0"/>
                        </a:rPr>
                        <a:t> </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01956212"/>
                  </a:ext>
                </a:extLst>
              </a:tr>
              <a:tr h="1041327">
                <a:tc>
                  <a:txBody>
                    <a:bodyPr/>
                    <a:lstStyle/>
                    <a:p>
                      <a:pPr algn="l" rtl="0" fontAlgn="b">
                        <a:buNone/>
                      </a:pPr>
                      <a:r>
                        <a:rPr lang="en-US" sz="1000" b="0" i="0" u="none" strike="noStrike">
                          <a:solidFill>
                            <a:srgbClr val="000000"/>
                          </a:solidFill>
                          <a:effectLst/>
                          <a:latin typeface="Aptos" panose="020B0004020202020204" pitchFamily="34" charset="0"/>
                        </a:rPr>
                        <a:t>Maryville College </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a:solidFill>
                            <a:srgbClr val="000000"/>
                          </a:solidFill>
                          <a:effectLst/>
                          <a:latin typeface="Aptos" panose="020B0004020202020204" pitchFamily="34" charset="0"/>
                        </a:rPr>
                        <a:t>Cycle 2</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a:solidFill>
                            <a:srgbClr val="000000"/>
                          </a:solidFill>
                          <a:effectLst/>
                          <a:latin typeface="Aptos" panose="020B0004020202020204" pitchFamily="34" charset="0"/>
                        </a:rPr>
                        <a:t>3 Years</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dirty="0">
                          <a:solidFill>
                            <a:srgbClr val="000000"/>
                          </a:solidFill>
                          <a:effectLst/>
                          <a:latin typeface="Aptos" panose="020B0004020202020204" pitchFamily="34" charset="0"/>
                        </a:rPr>
                        <a:t>89873</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0" i="0" u="none" strike="noStrike" dirty="0">
                          <a:solidFill>
                            <a:srgbClr val="000000"/>
                          </a:solidFill>
                          <a:effectLst/>
                          <a:latin typeface="Aptos" panose="020B0004020202020204" pitchFamily="34" charset="0"/>
                        </a:rPr>
                        <a:t>Primary Prevention </a:t>
                      </a: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b">
                        <a:buNone/>
                      </a:pPr>
                      <a:r>
                        <a:rPr lang="en-US" sz="1000" b="1" i="0" u="none" strike="noStrike">
                          <a:solidFill>
                            <a:srgbClr val="000000"/>
                          </a:solidFill>
                          <a:effectLst/>
                          <a:latin typeface="Aptos" panose="020B0004020202020204" pitchFamily="34" charset="0"/>
                        </a:rPr>
                        <a:t>Grant Project Modification: </a:t>
                      </a:r>
                      <a:r>
                        <a:rPr lang="en-US" sz="1000" b="0" i="0" u="none" strike="noStrike">
                          <a:solidFill>
                            <a:srgbClr val="000000"/>
                          </a:solidFill>
                          <a:effectLst/>
                          <a:latin typeface="Aptos" panose="020B0004020202020204" pitchFamily="34" charset="0"/>
                        </a:rPr>
                        <a:t>Budget reallocation </a:t>
                      </a:r>
                      <a:endParaRPr lang="en-US" sz="1000" b="1" i="0" u="none" strike="noStrike">
                        <a:solidFill>
                          <a:srgbClr val="000000"/>
                        </a:solidFill>
                        <a:effectLst/>
                        <a:latin typeface="Aptos" panose="020B0004020202020204" pitchFamily="34" charset="0"/>
                      </a:endParaRPr>
                    </a:p>
                  </a:txBody>
                  <a:tcPr marL="5576" marR="5576" marT="55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000" b="1" i="0" u="none" strike="noStrike" dirty="0">
                          <a:solidFill>
                            <a:srgbClr val="FF0000"/>
                          </a:solidFill>
                          <a:effectLst/>
                          <a:latin typeface="Aptos" panose="020B0004020202020204" pitchFamily="34" charset="0"/>
                        </a:rPr>
                        <a:t>High</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en-US" sz="1000" b="0" i="0" u="none" strike="noStrike" dirty="0">
                          <a:solidFill>
                            <a:srgbClr val="000000"/>
                          </a:solidFill>
                          <a:effectLst/>
                          <a:latin typeface="Aptos" panose="020B0004020202020204" pitchFamily="34" charset="0"/>
                        </a:rPr>
                        <a:t>•</a:t>
                      </a:r>
                      <a:r>
                        <a:rPr lang="en-US" sz="1000" b="1" i="0" u="none" strike="noStrike" dirty="0">
                          <a:solidFill>
                            <a:srgbClr val="000000"/>
                          </a:solidFill>
                          <a:effectLst/>
                          <a:latin typeface="Aptos" panose="020B0004020202020204" pitchFamily="34" charset="0"/>
                        </a:rPr>
                        <a:t> Shifts original outcome measurement from counting unique student participants to counting points of connection at different student events or programs</a:t>
                      </a:r>
                      <a:br>
                        <a:rPr lang="en-US" sz="1000" b="0" i="0" u="none" strike="noStrike" dirty="0">
                          <a:solidFill>
                            <a:srgbClr val="000000"/>
                          </a:solidFill>
                          <a:effectLst/>
                          <a:latin typeface="Aptos" panose="020B0004020202020204" pitchFamily="34" charset="0"/>
                        </a:rPr>
                      </a:br>
                      <a:r>
                        <a:rPr lang="en-US" sz="1000" b="0" i="0" u="none" strike="noStrike" dirty="0">
                          <a:solidFill>
                            <a:srgbClr val="000000"/>
                          </a:solidFill>
                          <a:effectLst/>
                          <a:latin typeface="Aptos" panose="020B0004020202020204" pitchFamily="34" charset="0"/>
                        </a:rPr>
                        <a:t>•Replacement of key staff;</a:t>
                      </a:r>
                      <a:br>
                        <a:rPr lang="en-US" sz="1000" b="0" i="0" u="none" strike="noStrike" dirty="0">
                          <a:solidFill>
                            <a:srgbClr val="000000"/>
                          </a:solidFill>
                          <a:effectLst/>
                          <a:latin typeface="Aptos" panose="020B0004020202020204" pitchFamily="34" charset="0"/>
                        </a:rPr>
                      </a:br>
                      <a:r>
                        <a:rPr lang="en-US" sz="1000" b="0" i="0" u="none" strike="noStrike" dirty="0">
                          <a:solidFill>
                            <a:srgbClr val="000000"/>
                          </a:solidFill>
                          <a:effectLst/>
                          <a:latin typeface="Aptos" panose="020B0004020202020204" pitchFamily="34" charset="0"/>
                        </a:rPr>
                        <a:t>•Reallocation of funds in multiple categories </a:t>
                      </a:r>
                    </a:p>
                  </a:txBody>
                  <a:tcPr marL="5576" marR="5576" marT="557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78261670"/>
                  </a:ext>
                </a:extLst>
              </a:tr>
            </a:tbl>
          </a:graphicData>
        </a:graphic>
      </p:graphicFrame>
    </p:spTree>
    <p:extLst>
      <p:ext uri="{BB962C8B-B14F-4D97-AF65-F5344CB8AC3E}">
        <p14:creationId xmlns:p14="http://schemas.microsoft.com/office/powerpoint/2010/main" val="24059170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243C9-7CBD-F96E-0BD7-5568B15A94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317384-8DBF-D0E9-51A0-BFB9956D4A34}"/>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5BAC7C86-7C14-299F-50BC-0B539667E44E}"/>
              </a:ext>
            </a:extLst>
          </p:cNvPr>
          <p:cNvSpPr>
            <a:spLocks noGrp="1"/>
          </p:cNvSpPr>
          <p:nvPr>
            <p:ph idx="1"/>
          </p:nvPr>
        </p:nvSpPr>
        <p:spPr/>
        <p:txBody>
          <a:bodyPr>
            <a:normAutofit/>
          </a:bodyPr>
          <a:lstStyle/>
          <a:p>
            <a:pPr marL="0" indent="0">
              <a:buNone/>
            </a:pPr>
            <a:r>
              <a:rPr lang="en-US" dirty="0"/>
              <a:t>Will the OAC consider a motion to determine approval or denial of Community Grant contract amendment requests?</a:t>
            </a:r>
          </a:p>
          <a:p>
            <a:pPr marL="0" indent="0">
              <a:buNone/>
            </a:pPr>
            <a:endParaRPr lang="en-US" dirty="0"/>
          </a:p>
          <a:p>
            <a:pPr marL="0" indent="0">
              <a:buNone/>
            </a:pPr>
            <a:endParaRPr lang="en-US" dirty="0"/>
          </a:p>
          <a:p>
            <a:pPr marL="0" lvl="0" indent="0">
              <a:buNone/>
            </a:pPr>
            <a:endParaRPr lang="en-US" dirty="0"/>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AEFC8B2F-E807-F232-FC53-E2EC821606C6}"/>
              </a:ext>
            </a:extLst>
          </p:cNvPr>
          <p:cNvSpPr txBox="1"/>
          <p:nvPr/>
        </p:nvSpPr>
        <p:spPr>
          <a:xfrm>
            <a:off x="2819400" y="3181350"/>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5659268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16DB9-F886-0A0F-A584-3CA1EE1789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9E8139-9DDD-FEE1-E1FA-EEE5BF5BD1FE}"/>
              </a:ext>
            </a:extLst>
          </p:cNvPr>
          <p:cNvSpPr>
            <a:spLocks noGrp="1"/>
          </p:cNvSpPr>
          <p:nvPr>
            <p:ph type="ctrTitle"/>
          </p:nvPr>
        </p:nvSpPr>
        <p:spPr/>
        <p:txBody>
          <a:bodyPr/>
          <a:lstStyle/>
          <a:p>
            <a:r>
              <a:rPr lang="en-US" dirty="0"/>
              <a:t>Community Grants Cycle 2</a:t>
            </a:r>
          </a:p>
        </p:txBody>
      </p:sp>
    </p:spTree>
    <p:extLst>
      <p:ext uri="{BB962C8B-B14F-4D97-AF65-F5344CB8AC3E}">
        <p14:creationId xmlns:p14="http://schemas.microsoft.com/office/powerpoint/2010/main" val="38391018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0345D-01E8-2B6F-B759-135F9F1C90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D525A6-94E1-3074-FDC8-53420CF78521}"/>
              </a:ext>
            </a:extLst>
          </p:cNvPr>
          <p:cNvSpPr>
            <a:spLocks noGrp="1"/>
          </p:cNvSpPr>
          <p:nvPr>
            <p:ph type="title"/>
          </p:nvPr>
        </p:nvSpPr>
        <p:spPr/>
        <p:txBody>
          <a:bodyPr/>
          <a:lstStyle/>
          <a:p>
            <a:r>
              <a:rPr lang="en-US" dirty="0"/>
              <a:t>Community Grants Cycle 2</a:t>
            </a:r>
          </a:p>
        </p:txBody>
      </p:sp>
      <p:sp>
        <p:nvSpPr>
          <p:cNvPr id="4" name="TextBox 3">
            <a:extLst>
              <a:ext uri="{FF2B5EF4-FFF2-40B4-BE49-F238E27FC236}">
                <a16:creationId xmlns:a16="http://schemas.microsoft.com/office/drawing/2014/main" id="{C552CF3C-095A-1EBE-A8FF-B0A601486D68}"/>
              </a:ext>
            </a:extLst>
          </p:cNvPr>
          <p:cNvSpPr txBox="1"/>
          <p:nvPr/>
        </p:nvSpPr>
        <p:spPr>
          <a:xfrm>
            <a:off x="1485900" y="1125200"/>
            <a:ext cx="6172200" cy="2893100"/>
          </a:xfrm>
          <a:prstGeom prst="rect">
            <a:avLst/>
          </a:prstGeom>
          <a:solidFill>
            <a:schemeClr val="tx2">
              <a:lumMod val="40000"/>
              <a:lumOff val="60000"/>
            </a:schemeClr>
          </a:solidFill>
          <a:ln w="38100">
            <a:solidFill>
              <a:schemeClr val="tx2">
                <a:lumMod val="75000"/>
              </a:schemeClr>
            </a:solidFill>
          </a:ln>
          <a:effectLst>
            <a:outerShdw blurRad="50800" dist="38100" dir="2700000" algn="tl" rotWithShape="0">
              <a:prstClr val="black">
                <a:alpha val="40000"/>
              </a:prstClr>
            </a:outerShdw>
          </a:effectLst>
        </p:spPr>
        <p:txBody>
          <a:bodyPr wrap="square" rtlCol="0">
            <a:spAutoFit/>
          </a:bodyPr>
          <a:lstStyle/>
          <a:p>
            <a:r>
              <a:rPr lang="en-US" sz="2000" b="1" dirty="0"/>
              <a:t>Executive Leader: Shawn Smith</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Community Grants Cycle 2 were awarded</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Grant contracts are almost all executed</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Grantees are selecting their process &amp; performance measures for the Outcome Reporting Plans</a:t>
            </a:r>
          </a:p>
          <a:p>
            <a:pPr marL="285750" indent="-285750">
              <a:buFont typeface="Arial" panose="020B0604020202020204" pitchFamily="34" charset="0"/>
              <a:buChar char="•"/>
            </a:pPr>
            <a:endParaRPr lang="en-US" b="1" dirty="0"/>
          </a:p>
        </p:txBody>
      </p:sp>
    </p:spTree>
    <p:extLst>
      <p:ext uri="{BB962C8B-B14F-4D97-AF65-F5344CB8AC3E}">
        <p14:creationId xmlns:p14="http://schemas.microsoft.com/office/powerpoint/2010/main" val="24512882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9D970-CA7E-A918-7B91-9A9BC687D7D6}"/>
              </a:ext>
            </a:extLst>
          </p:cNvPr>
          <p:cNvSpPr>
            <a:spLocks noGrp="1"/>
          </p:cNvSpPr>
          <p:nvPr>
            <p:ph type="title"/>
          </p:nvPr>
        </p:nvSpPr>
        <p:spPr/>
        <p:txBody>
          <a:bodyPr/>
          <a:lstStyle/>
          <a:p>
            <a:r>
              <a:rPr lang="en-US" dirty="0"/>
              <a:t>Community Grants Cycle 2</a:t>
            </a:r>
          </a:p>
        </p:txBody>
      </p:sp>
      <p:sp>
        <p:nvSpPr>
          <p:cNvPr id="4" name="TextBox 3">
            <a:extLst>
              <a:ext uri="{FF2B5EF4-FFF2-40B4-BE49-F238E27FC236}">
                <a16:creationId xmlns:a16="http://schemas.microsoft.com/office/drawing/2014/main" id="{66DEB80C-04A6-34E1-D1A0-CA1BFD450621}"/>
              </a:ext>
            </a:extLst>
          </p:cNvPr>
          <p:cNvSpPr txBox="1"/>
          <p:nvPr/>
        </p:nvSpPr>
        <p:spPr>
          <a:xfrm>
            <a:off x="1524000" y="1356032"/>
            <a:ext cx="6629400" cy="2874633"/>
          </a:xfrm>
          <a:prstGeom prst="rect">
            <a:avLst/>
          </a:prstGeom>
          <a:solidFill>
            <a:schemeClr val="bg2">
              <a:lumMod val="40000"/>
              <a:lumOff val="60000"/>
            </a:schemeClr>
          </a:solidFill>
          <a:ln>
            <a:noFill/>
          </a:ln>
          <a:effectLst>
            <a:glow rad="139700">
              <a:schemeClr val="accent4">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42</a:t>
            </a: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awarded Community Grants </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$24 million </a:t>
            </a: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first year funding</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$63.7 million </a:t>
            </a: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funding over 3 years </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1384654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47E75-53EF-8568-36FD-81B612A672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CD67F9-1071-AB7C-9CA5-6B57D7A5FA25}"/>
              </a:ext>
            </a:extLst>
          </p:cNvPr>
          <p:cNvSpPr>
            <a:spLocks noGrp="1"/>
          </p:cNvSpPr>
          <p:nvPr>
            <p:ph type="title"/>
          </p:nvPr>
        </p:nvSpPr>
        <p:spPr/>
        <p:txBody>
          <a:bodyPr/>
          <a:lstStyle/>
          <a:p>
            <a:r>
              <a:rPr lang="en-US" sz="2400" dirty="0"/>
              <a:t>Cycle 2 Updates: Contracting </a:t>
            </a:r>
          </a:p>
        </p:txBody>
      </p:sp>
      <p:sp>
        <p:nvSpPr>
          <p:cNvPr id="3" name="Content Placeholder 2">
            <a:extLst>
              <a:ext uri="{FF2B5EF4-FFF2-40B4-BE49-F238E27FC236}">
                <a16:creationId xmlns:a16="http://schemas.microsoft.com/office/drawing/2014/main" id="{76D16892-1713-E35A-353A-848601ED1C80}"/>
              </a:ext>
            </a:extLst>
          </p:cNvPr>
          <p:cNvSpPr>
            <a:spLocks noGrp="1"/>
          </p:cNvSpPr>
          <p:nvPr>
            <p:ph idx="1"/>
          </p:nvPr>
        </p:nvSpPr>
        <p:spPr/>
        <p:txBody>
          <a:bodyPr>
            <a:normAutofit/>
          </a:bodyPr>
          <a:lstStyle/>
          <a:p>
            <a:pPr marL="0" indent="0" fontAlgn="ctr">
              <a:buNone/>
            </a:pPr>
            <a:endParaRPr lang="en-US" dirty="0"/>
          </a:p>
          <a:p>
            <a:pPr marL="0" lvl="0" indent="0">
              <a:buNone/>
            </a:pPr>
            <a:endParaRPr lang="en-US" dirty="0"/>
          </a:p>
        </p:txBody>
      </p:sp>
      <p:sp>
        <p:nvSpPr>
          <p:cNvPr id="8" name="Rectangle 2">
            <a:extLst>
              <a:ext uri="{FF2B5EF4-FFF2-40B4-BE49-F238E27FC236}">
                <a16:creationId xmlns:a16="http://schemas.microsoft.com/office/drawing/2014/main" id="{E1128EBA-F2E1-8709-5123-956FA7DD1ABA}"/>
              </a:ext>
            </a:extLst>
          </p:cNvPr>
          <p:cNvSpPr>
            <a:spLocks noChangeArrowheads="1"/>
          </p:cNvSpPr>
          <p:nvPr/>
        </p:nvSpPr>
        <p:spPr bwMode="auto">
          <a:xfrm>
            <a:off x="291895" y="1395413"/>
            <a:ext cx="1132676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4" name="Table 3">
            <a:extLst>
              <a:ext uri="{FF2B5EF4-FFF2-40B4-BE49-F238E27FC236}">
                <a16:creationId xmlns:a16="http://schemas.microsoft.com/office/drawing/2014/main" id="{61FC3191-0026-44A2-D5FD-7F0DEF726125}"/>
              </a:ext>
            </a:extLst>
          </p:cNvPr>
          <p:cNvGraphicFramePr>
            <a:graphicFrameLocks noGrp="1"/>
          </p:cNvGraphicFramePr>
          <p:nvPr/>
        </p:nvGraphicFramePr>
        <p:xfrm>
          <a:off x="1143000" y="1239572"/>
          <a:ext cx="7010400" cy="2579588"/>
        </p:xfrm>
        <a:graphic>
          <a:graphicData uri="http://schemas.openxmlformats.org/drawingml/2006/table">
            <a:tbl>
              <a:tblPr>
                <a:effectLst>
                  <a:outerShdw blurRad="50800" dist="38100" dir="2700000" algn="tl" rotWithShape="0">
                    <a:prstClr val="black">
                      <a:alpha val="40000"/>
                    </a:prstClr>
                  </a:outerShdw>
                </a:effectLst>
              </a:tblPr>
              <a:tblGrid>
                <a:gridCol w="6081311">
                  <a:extLst>
                    <a:ext uri="{9D8B030D-6E8A-4147-A177-3AD203B41FA5}">
                      <a16:colId xmlns:a16="http://schemas.microsoft.com/office/drawing/2014/main" val="2192059297"/>
                    </a:ext>
                  </a:extLst>
                </a:gridCol>
                <a:gridCol w="929089">
                  <a:extLst>
                    <a:ext uri="{9D8B030D-6E8A-4147-A177-3AD203B41FA5}">
                      <a16:colId xmlns:a16="http://schemas.microsoft.com/office/drawing/2014/main" val="3246216147"/>
                    </a:ext>
                  </a:extLst>
                </a:gridCol>
              </a:tblGrid>
              <a:tr h="486140">
                <a:tc gridSpan="2">
                  <a:txBody>
                    <a:bodyPr/>
                    <a:lstStyle/>
                    <a:p>
                      <a:pPr marL="0" marR="0" algn="ctr" fontAlgn="t">
                        <a:buNone/>
                      </a:pPr>
                      <a:r>
                        <a:rPr lang="en-US" sz="1800" b="1" dirty="0">
                          <a:solidFill>
                            <a:srgbClr val="000000"/>
                          </a:solidFill>
                          <a:effectLst/>
                          <a:latin typeface="Aptos Narrow" panose="020B0004020202020204" pitchFamily="34" charset="0"/>
                        </a:rPr>
                        <a:t>Community Grants Cycle 2 Contract Status</a:t>
                      </a:r>
                      <a:endParaRPr lang="en-US" sz="1800" dirty="0">
                        <a:solidFill>
                          <a:srgbClr val="000000"/>
                        </a:solidFill>
                        <a:effectLst/>
                        <a:latin typeface="Aptos Narrow" panose="020B0004020202020204" pitchFamily="34" charset="0"/>
                      </a:endParaRP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DAF2D0"/>
                    </a:solidFill>
                  </a:tcPr>
                </a:tc>
                <a:tc hMerge="1">
                  <a:txBody>
                    <a:bodyPr/>
                    <a:lstStyle/>
                    <a:p>
                      <a:endParaRPr lang="en-US"/>
                    </a:p>
                  </a:txBody>
                  <a:tcPr/>
                </a:tc>
                <a:extLst>
                  <a:ext uri="{0D108BD9-81ED-4DB2-BD59-A6C34878D82A}">
                    <a16:rowId xmlns:a16="http://schemas.microsoft.com/office/drawing/2014/main" val="1137236284"/>
                  </a:ext>
                </a:extLst>
              </a:tr>
              <a:tr h="486140">
                <a:tc>
                  <a:txBody>
                    <a:bodyPr/>
                    <a:lstStyle/>
                    <a:p>
                      <a:pPr marL="0" marR="0" fontAlgn="t">
                        <a:buNone/>
                      </a:pPr>
                      <a:r>
                        <a:rPr lang="en-US" sz="1400" dirty="0">
                          <a:solidFill>
                            <a:srgbClr val="000000"/>
                          </a:solidFill>
                          <a:effectLst/>
                          <a:latin typeface="Aptos Narrow" panose="020B0004020202020204" pitchFamily="34" charset="0"/>
                        </a:rPr>
                        <a:t>Fully Executed Community Grant Contracts</a:t>
                      </a:r>
                    </a:p>
                  </a:txBody>
                  <a:tcPr marL="50800" marR="50800" marT="50800" marB="50800" anchor="ctr">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B5E6A2"/>
                    </a:solidFill>
                  </a:tcPr>
                </a:tc>
                <a:tc>
                  <a:txBody>
                    <a:bodyPr/>
                    <a:lstStyle/>
                    <a:p>
                      <a:pPr marL="0" marR="0" algn="ctr" fontAlgn="t">
                        <a:buNone/>
                      </a:pPr>
                      <a:r>
                        <a:rPr lang="en-US" sz="1800" b="1" dirty="0">
                          <a:solidFill>
                            <a:srgbClr val="000000"/>
                          </a:solidFill>
                          <a:effectLst/>
                          <a:latin typeface="Aptos Narrow" panose="020B0004020202020204" pitchFamily="34" charset="0"/>
                        </a:rPr>
                        <a:t>40</a:t>
                      </a:r>
                      <a:endParaRPr lang="en-US" sz="1800" dirty="0">
                        <a:solidFill>
                          <a:srgbClr val="000000"/>
                        </a:solidFill>
                        <a:effectLst/>
                        <a:latin typeface="Aptos Narrow" panose="020B0004020202020204" pitchFamily="34" charset="0"/>
                      </a:endParaRP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B5E6A2"/>
                    </a:solidFill>
                  </a:tcPr>
                </a:tc>
                <a:extLst>
                  <a:ext uri="{0D108BD9-81ED-4DB2-BD59-A6C34878D82A}">
                    <a16:rowId xmlns:a16="http://schemas.microsoft.com/office/drawing/2014/main" val="4269972557"/>
                  </a:ext>
                </a:extLst>
              </a:tr>
              <a:tr h="1121168">
                <a:tc>
                  <a:txBody>
                    <a:bodyPr/>
                    <a:lstStyle/>
                    <a:p>
                      <a:pPr marL="0" marR="0" fontAlgn="t">
                        <a:buNone/>
                      </a:pPr>
                      <a:r>
                        <a:rPr lang="en-US" sz="1400" dirty="0">
                          <a:solidFill>
                            <a:srgbClr val="000000"/>
                          </a:solidFill>
                          <a:effectLst/>
                          <a:latin typeface="Aptos Narrow" panose="020B0004020202020204" pitchFamily="34" charset="0"/>
                        </a:rPr>
                        <a:t>Withdrawn Applications: </a:t>
                      </a:r>
                    </a:p>
                    <a:p>
                      <a:pPr marL="0" marR="0" fontAlgn="t">
                        <a:buNone/>
                      </a:pPr>
                      <a:r>
                        <a:rPr lang="en-US" sz="1400" dirty="0">
                          <a:solidFill>
                            <a:srgbClr val="000000"/>
                          </a:solidFill>
                          <a:effectLst/>
                          <a:latin typeface="Aptos Narrow" panose="020B0004020202020204" pitchFamily="34" charset="0"/>
                        </a:rPr>
                        <a:t>          •  Hamblen Co. (2024-1536)- 3yr Contract-$1.5M </a:t>
                      </a:r>
                    </a:p>
                    <a:p>
                      <a:pPr marL="0" marR="0" fontAlgn="t">
                        <a:buNone/>
                      </a:pPr>
                      <a:r>
                        <a:rPr lang="en-US" sz="1400" dirty="0">
                          <a:solidFill>
                            <a:srgbClr val="000000"/>
                          </a:solidFill>
                          <a:effectLst/>
                          <a:latin typeface="Aptos Narrow" panose="020B0004020202020204" pitchFamily="34" charset="0"/>
                        </a:rPr>
                        <a:t>          •  Restoration House (2024-1932 )- 1yr Contract-$880k; </a:t>
                      </a:r>
                      <a:r>
                        <a:rPr lang="en-US" sz="1400" b="1" dirty="0">
                          <a:solidFill>
                            <a:srgbClr val="FF0000"/>
                          </a:solidFill>
                          <a:effectLst/>
                          <a:latin typeface="Aptos Narrow" panose="020B0004020202020204" pitchFamily="34" charset="0"/>
                        </a:rPr>
                        <a:t>Capital Funding: $875k  </a:t>
                      </a:r>
                    </a:p>
                  </a:txBody>
                  <a:tcPr marL="50800" marR="50800" marT="50800" marB="50800" anchor="ctr">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B5E6A2"/>
                    </a:solidFill>
                  </a:tcPr>
                </a:tc>
                <a:tc>
                  <a:txBody>
                    <a:bodyPr/>
                    <a:lstStyle/>
                    <a:p>
                      <a:pPr marL="0" marR="0" algn="ctr" fontAlgn="t">
                        <a:buNone/>
                      </a:pPr>
                      <a:r>
                        <a:rPr lang="en-US" sz="1800" b="1" dirty="0">
                          <a:solidFill>
                            <a:srgbClr val="000000"/>
                          </a:solidFill>
                          <a:effectLst/>
                          <a:latin typeface="Aptos Narrow" panose="020B0004020202020204" pitchFamily="34" charset="0"/>
                        </a:rPr>
                        <a:t>2</a:t>
                      </a:r>
                      <a:endParaRPr lang="en-US" sz="1800" dirty="0">
                        <a:solidFill>
                          <a:srgbClr val="000000"/>
                        </a:solidFill>
                        <a:effectLst/>
                        <a:latin typeface="Aptos Narrow" panose="020B0004020202020204" pitchFamily="34" charset="0"/>
                      </a:endParaRP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B5E6A2"/>
                    </a:solidFill>
                  </a:tcPr>
                </a:tc>
                <a:extLst>
                  <a:ext uri="{0D108BD9-81ED-4DB2-BD59-A6C34878D82A}">
                    <a16:rowId xmlns:a16="http://schemas.microsoft.com/office/drawing/2014/main" val="1341471068"/>
                  </a:ext>
                </a:extLst>
              </a:tr>
              <a:tr h="486140">
                <a:tc>
                  <a:txBody>
                    <a:bodyPr/>
                    <a:lstStyle/>
                    <a:p>
                      <a:pPr marL="0" marR="0" fontAlgn="t">
                        <a:buNone/>
                      </a:pPr>
                      <a:r>
                        <a:rPr lang="en-US" sz="1800" b="1" dirty="0">
                          <a:solidFill>
                            <a:srgbClr val="000000"/>
                          </a:solidFill>
                          <a:effectLst/>
                          <a:latin typeface="Aptos Narrow" panose="020B0004020202020204" pitchFamily="34" charset="0"/>
                        </a:rPr>
                        <a:t>Total </a:t>
                      </a:r>
                      <a:endParaRPr lang="en-US" sz="1800" dirty="0">
                        <a:solidFill>
                          <a:srgbClr val="000000"/>
                        </a:solidFill>
                        <a:effectLst/>
                        <a:latin typeface="Aptos Narrow" panose="020B0004020202020204" pitchFamily="34" charset="0"/>
                      </a:endParaRP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DAF2D0"/>
                    </a:solidFill>
                  </a:tcPr>
                </a:tc>
                <a:tc>
                  <a:txBody>
                    <a:bodyPr/>
                    <a:lstStyle/>
                    <a:p>
                      <a:pPr marL="0" marR="0" algn="ctr" fontAlgn="t">
                        <a:buNone/>
                      </a:pPr>
                      <a:r>
                        <a:rPr lang="en-US" sz="1800" b="1" dirty="0">
                          <a:solidFill>
                            <a:srgbClr val="000000"/>
                          </a:solidFill>
                          <a:effectLst/>
                          <a:latin typeface="Aptos Narrow" panose="020B0004020202020204" pitchFamily="34" charset="0"/>
                        </a:rPr>
                        <a:t>42</a:t>
                      </a:r>
                      <a:endParaRPr lang="en-US" sz="1800" dirty="0">
                        <a:solidFill>
                          <a:srgbClr val="000000"/>
                        </a:solidFill>
                        <a:effectLst/>
                        <a:latin typeface="Aptos Narrow" panose="020B0004020202020204" pitchFamily="34" charset="0"/>
                      </a:endParaRP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solidFill>
                      <a:srgbClr val="DAF2D0"/>
                    </a:solidFill>
                  </a:tcPr>
                </a:tc>
                <a:extLst>
                  <a:ext uri="{0D108BD9-81ED-4DB2-BD59-A6C34878D82A}">
                    <a16:rowId xmlns:a16="http://schemas.microsoft.com/office/drawing/2014/main" val="3736011053"/>
                  </a:ext>
                </a:extLst>
              </a:tr>
            </a:tbl>
          </a:graphicData>
        </a:graphic>
      </p:graphicFrame>
    </p:spTree>
    <p:extLst>
      <p:ext uri="{BB962C8B-B14F-4D97-AF65-F5344CB8AC3E}">
        <p14:creationId xmlns:p14="http://schemas.microsoft.com/office/powerpoint/2010/main" val="29508846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6329D-255C-9A5B-B3AE-6FDFE5788F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C7B190-CEAC-6A29-065A-476B005E21DD}"/>
              </a:ext>
            </a:extLst>
          </p:cNvPr>
          <p:cNvSpPr>
            <a:spLocks noGrp="1"/>
          </p:cNvSpPr>
          <p:nvPr>
            <p:ph type="ctrTitle"/>
          </p:nvPr>
        </p:nvSpPr>
        <p:spPr/>
        <p:txBody>
          <a:bodyPr/>
          <a:lstStyle/>
          <a:p>
            <a:r>
              <a:rPr lang="en-US" dirty="0"/>
              <a:t>Community Grants Cycle 3</a:t>
            </a:r>
          </a:p>
        </p:txBody>
      </p:sp>
    </p:spTree>
    <p:extLst>
      <p:ext uri="{BB962C8B-B14F-4D97-AF65-F5344CB8AC3E}">
        <p14:creationId xmlns:p14="http://schemas.microsoft.com/office/powerpoint/2010/main" val="39620640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E2AE1-B4BF-5B8B-234A-41B321D026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76DC4C-98F9-8CF0-1055-A6E0B8D6A134}"/>
              </a:ext>
            </a:extLst>
          </p:cNvPr>
          <p:cNvSpPr>
            <a:spLocks noGrp="1"/>
          </p:cNvSpPr>
          <p:nvPr>
            <p:ph type="title"/>
          </p:nvPr>
        </p:nvSpPr>
        <p:spPr/>
        <p:txBody>
          <a:bodyPr/>
          <a:lstStyle/>
          <a:p>
            <a:r>
              <a:rPr lang="en-US" dirty="0"/>
              <a:t>Community Grants Cycle 3</a:t>
            </a:r>
          </a:p>
        </p:txBody>
      </p:sp>
      <p:sp>
        <p:nvSpPr>
          <p:cNvPr id="4" name="TextBox 3">
            <a:extLst>
              <a:ext uri="{FF2B5EF4-FFF2-40B4-BE49-F238E27FC236}">
                <a16:creationId xmlns:a16="http://schemas.microsoft.com/office/drawing/2014/main" id="{0493BCD8-1BD9-E1C9-B028-D07478130875}"/>
              </a:ext>
            </a:extLst>
          </p:cNvPr>
          <p:cNvSpPr txBox="1"/>
          <p:nvPr/>
        </p:nvSpPr>
        <p:spPr>
          <a:xfrm>
            <a:off x="2057400" y="1263699"/>
            <a:ext cx="5029200" cy="2616101"/>
          </a:xfrm>
          <a:prstGeom prst="rect">
            <a:avLst/>
          </a:prstGeom>
          <a:solidFill>
            <a:schemeClr val="tx2">
              <a:lumMod val="40000"/>
              <a:lumOff val="60000"/>
            </a:schemeClr>
          </a:solidFill>
          <a:ln w="38100">
            <a:solidFill>
              <a:schemeClr val="tx2">
                <a:lumMod val="75000"/>
              </a:schemeClr>
            </a:solidFill>
          </a:ln>
          <a:effectLst>
            <a:outerShdw blurRad="50800" dist="38100" dir="2700000" algn="tl" rotWithShape="0">
              <a:prstClr val="black">
                <a:alpha val="40000"/>
              </a:prstClr>
            </a:outerShdw>
          </a:effectLst>
        </p:spPr>
        <p:txBody>
          <a:bodyPr wrap="square" rtlCol="0">
            <a:spAutoFit/>
          </a:bodyPr>
          <a:lstStyle/>
          <a:p>
            <a:r>
              <a:rPr lang="en-US" sz="2000" b="1" dirty="0"/>
              <a:t>Executive Leader: Mary Shelton</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Community Grants Cycle 3 is currently in the qualification and scoring phase </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The application Portal opened on March 2, 2026 and closed on April 6, 2026</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endParaRPr lang="en-US" b="1" dirty="0"/>
          </a:p>
        </p:txBody>
      </p:sp>
    </p:spTree>
    <p:extLst>
      <p:ext uri="{BB962C8B-B14F-4D97-AF65-F5344CB8AC3E}">
        <p14:creationId xmlns:p14="http://schemas.microsoft.com/office/powerpoint/2010/main" val="13277920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98D9B-FBBD-6914-7C9D-3EF2CBB88B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93245C-44FD-E311-BFDD-ED4332F18CFF}"/>
              </a:ext>
            </a:extLst>
          </p:cNvPr>
          <p:cNvSpPr>
            <a:spLocks noGrp="1"/>
          </p:cNvSpPr>
          <p:nvPr>
            <p:ph type="title"/>
          </p:nvPr>
        </p:nvSpPr>
        <p:spPr/>
        <p:txBody>
          <a:bodyPr/>
          <a:lstStyle/>
          <a:p>
            <a:r>
              <a:rPr lang="en-US" dirty="0"/>
              <a:t>Community Grants Cycle 3</a:t>
            </a:r>
          </a:p>
        </p:txBody>
      </p:sp>
      <p:sp>
        <p:nvSpPr>
          <p:cNvPr id="4" name="TextBox 3">
            <a:extLst>
              <a:ext uri="{FF2B5EF4-FFF2-40B4-BE49-F238E27FC236}">
                <a16:creationId xmlns:a16="http://schemas.microsoft.com/office/drawing/2014/main" id="{D9193659-240E-51D4-3633-4D6260ECAD89}"/>
              </a:ext>
            </a:extLst>
          </p:cNvPr>
          <p:cNvSpPr txBox="1"/>
          <p:nvPr/>
        </p:nvSpPr>
        <p:spPr>
          <a:xfrm>
            <a:off x="1524000" y="1356032"/>
            <a:ext cx="6629400" cy="2874633"/>
          </a:xfrm>
          <a:prstGeom prst="rect">
            <a:avLst/>
          </a:prstGeom>
          <a:solidFill>
            <a:schemeClr val="bg2">
              <a:lumMod val="40000"/>
              <a:lumOff val="60000"/>
            </a:schemeClr>
          </a:solidFill>
          <a:ln>
            <a:noFill/>
          </a:ln>
          <a:effectLst>
            <a:glow rad="139700">
              <a:schemeClr val="accent4">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lang="en-US" sz="3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Approved Budget</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$28 million </a:t>
            </a: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first year funding</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t>
            </a:r>
            <a:r>
              <a:rPr lang="en-US" sz="3200" b="1" dirty="0">
                <a:solidFill>
                  <a:prstClr val="black"/>
                </a:solidFill>
                <a:latin typeface="Open Sans" panose="020B0606030504020204" pitchFamily="34" charset="0"/>
                <a:ea typeface="Open Sans" panose="020B0606030504020204" pitchFamily="34" charset="0"/>
                <a:cs typeface="Open Sans" panose="020B0606030504020204" pitchFamily="34" charset="0"/>
              </a:rPr>
              <a:t>84</a:t>
            </a:r>
            <a:r>
              <a:rPr kumimoji="0" lang="en-US" sz="3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million </a:t>
            </a: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funding over 3 years </a:t>
            </a:r>
          </a:p>
          <a:p>
            <a:pPr marL="0" marR="0" lvl="0" indent="0" algn="ctr" defTabSz="914400" rtl="0" eaLnBrk="1" fontAlgn="auto" latinLnBrk="0" hangingPunct="1">
              <a:lnSpc>
                <a:spcPct val="100000"/>
              </a:lnSpc>
              <a:spcBef>
                <a:spcPct val="20000"/>
              </a:spcBef>
              <a:spcAft>
                <a:spcPts val="0"/>
              </a:spcAft>
              <a:buClr>
                <a:srgbClr val="FF0F00"/>
              </a:buClr>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570515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D4D1E-25FA-3B1C-1B1F-2483524C0A05}"/>
              </a:ext>
            </a:extLst>
          </p:cNvPr>
          <p:cNvSpPr>
            <a:spLocks noGrp="1"/>
          </p:cNvSpPr>
          <p:nvPr>
            <p:ph type="title"/>
          </p:nvPr>
        </p:nvSpPr>
        <p:spPr/>
        <p:txBody>
          <a:bodyPr/>
          <a:lstStyle/>
          <a:p>
            <a:r>
              <a:rPr lang="en-US" sz="2800" dirty="0"/>
              <a:t>Timeline for Community Grants Cycle 3</a:t>
            </a:r>
          </a:p>
        </p:txBody>
      </p:sp>
      <p:pic>
        <p:nvPicPr>
          <p:cNvPr id="5" name="Picture 4">
            <a:extLst>
              <a:ext uri="{FF2B5EF4-FFF2-40B4-BE49-F238E27FC236}">
                <a16:creationId xmlns:a16="http://schemas.microsoft.com/office/drawing/2014/main" id="{CE2C1608-D772-553F-0591-FB2019C972A6}"/>
              </a:ext>
            </a:extLst>
          </p:cNvPr>
          <p:cNvPicPr>
            <a:picLocks noChangeAspect="1"/>
          </p:cNvPicPr>
          <p:nvPr/>
        </p:nvPicPr>
        <p:blipFill>
          <a:blip r:embed="rId2"/>
          <a:stretch>
            <a:fillRect/>
          </a:stretch>
        </p:blipFill>
        <p:spPr>
          <a:xfrm>
            <a:off x="2208682" y="890752"/>
            <a:ext cx="4726635" cy="4087283"/>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196082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EA218-474C-E9F6-7741-8EB29A7F27AA}"/>
              </a:ext>
            </a:extLst>
          </p:cNvPr>
          <p:cNvSpPr>
            <a:spLocks noGrp="1"/>
          </p:cNvSpPr>
          <p:nvPr>
            <p:ph type="title"/>
          </p:nvPr>
        </p:nvSpPr>
        <p:spPr/>
        <p:txBody>
          <a:bodyPr/>
          <a:lstStyle/>
          <a:p>
            <a:r>
              <a:rPr lang="en-US" dirty="0"/>
              <a:t>Community Grants Cycle 3 Applications</a:t>
            </a:r>
          </a:p>
        </p:txBody>
      </p:sp>
      <p:pic>
        <p:nvPicPr>
          <p:cNvPr id="5" name="Picture 4">
            <a:extLst>
              <a:ext uri="{FF2B5EF4-FFF2-40B4-BE49-F238E27FC236}">
                <a16:creationId xmlns:a16="http://schemas.microsoft.com/office/drawing/2014/main" id="{E92231FE-C9CA-CFC1-03B1-A20D3C9EA48A}"/>
              </a:ext>
            </a:extLst>
          </p:cNvPr>
          <p:cNvPicPr>
            <a:picLocks noChangeAspect="1"/>
          </p:cNvPicPr>
          <p:nvPr/>
        </p:nvPicPr>
        <p:blipFill>
          <a:blip r:embed="rId2"/>
          <a:stretch>
            <a:fillRect/>
          </a:stretch>
        </p:blipFill>
        <p:spPr>
          <a:xfrm>
            <a:off x="2521378" y="819150"/>
            <a:ext cx="4101243" cy="4065268"/>
          </a:xfrm>
          <a:prstGeom prst="rect">
            <a:avLst/>
          </a:prstGeom>
          <a:ln w="12700">
            <a:solidFill>
              <a:schemeClr val="tx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215461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1185B-E61E-9EE3-58C7-0AC3C69D8FB4}"/>
              </a:ext>
            </a:extLst>
          </p:cNvPr>
          <p:cNvSpPr>
            <a:spLocks noGrp="1"/>
          </p:cNvSpPr>
          <p:nvPr>
            <p:ph type="title"/>
          </p:nvPr>
        </p:nvSpPr>
        <p:spPr/>
        <p:txBody>
          <a:bodyPr/>
          <a:lstStyle/>
          <a:p>
            <a:r>
              <a:rPr lang="en-US" dirty="0"/>
              <a:t>Cycle 3 Application Review Process</a:t>
            </a:r>
          </a:p>
        </p:txBody>
      </p:sp>
      <p:graphicFrame>
        <p:nvGraphicFramePr>
          <p:cNvPr id="7" name="Content Placeholder 6">
            <a:extLst>
              <a:ext uri="{FF2B5EF4-FFF2-40B4-BE49-F238E27FC236}">
                <a16:creationId xmlns:a16="http://schemas.microsoft.com/office/drawing/2014/main" id="{8E6C2510-6FB3-CF0D-DC3A-3D9839A12B79}"/>
              </a:ext>
            </a:extLst>
          </p:cNvPr>
          <p:cNvGraphicFramePr>
            <a:graphicFrameLocks noGrp="1"/>
          </p:cNvGraphicFramePr>
          <p:nvPr>
            <p:ph idx="1"/>
            <p:extLst>
              <p:ext uri="{D42A27DB-BD31-4B8C-83A1-F6EECF244321}">
                <p14:modId xmlns:p14="http://schemas.microsoft.com/office/powerpoint/2010/main" val="1425792504"/>
              </p:ext>
            </p:extLst>
          </p:nvPr>
        </p:nvGraphicFramePr>
        <p:xfrm>
          <a:off x="152400" y="857250"/>
          <a:ext cx="8839200" cy="4171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55083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84619-6105-33FA-6DD0-9138D947F084}"/>
              </a:ext>
            </a:extLst>
          </p:cNvPr>
          <p:cNvSpPr>
            <a:spLocks noGrp="1"/>
          </p:cNvSpPr>
          <p:nvPr>
            <p:ph type="title"/>
          </p:nvPr>
        </p:nvSpPr>
        <p:spPr/>
        <p:txBody>
          <a:bodyPr/>
          <a:lstStyle/>
          <a:p>
            <a:r>
              <a:rPr lang="en-US" sz="2800" dirty="0"/>
              <a:t>Review &amp; Summary: OAC Office </a:t>
            </a:r>
          </a:p>
        </p:txBody>
      </p:sp>
      <p:graphicFrame>
        <p:nvGraphicFramePr>
          <p:cNvPr id="4" name="Content Placeholder 3">
            <a:extLst>
              <a:ext uri="{FF2B5EF4-FFF2-40B4-BE49-F238E27FC236}">
                <a16:creationId xmlns:a16="http://schemas.microsoft.com/office/drawing/2014/main" id="{1524AB9B-EED7-E232-4C11-3203054B1299}"/>
              </a:ext>
            </a:extLst>
          </p:cNvPr>
          <p:cNvGraphicFramePr>
            <a:graphicFrameLocks noGrp="1"/>
          </p:cNvGraphicFramePr>
          <p:nvPr>
            <p:ph idx="1"/>
            <p:extLst>
              <p:ext uri="{D42A27DB-BD31-4B8C-83A1-F6EECF244321}">
                <p14:modId xmlns:p14="http://schemas.microsoft.com/office/powerpoint/2010/main" val="2967243073"/>
              </p:ext>
            </p:extLst>
          </p:nvPr>
        </p:nvGraphicFramePr>
        <p:xfrm>
          <a:off x="152400" y="857250"/>
          <a:ext cx="8839200" cy="4171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832974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22CF4-5724-BC68-7E18-60BF6C765E86}"/>
              </a:ext>
            </a:extLst>
          </p:cNvPr>
          <p:cNvSpPr>
            <a:spLocks noGrp="1"/>
          </p:cNvSpPr>
          <p:nvPr>
            <p:ph type="title"/>
          </p:nvPr>
        </p:nvSpPr>
        <p:spPr/>
        <p:txBody>
          <a:bodyPr/>
          <a:lstStyle/>
          <a:p>
            <a:r>
              <a:rPr lang="en-US" dirty="0"/>
              <a:t>Scoring: OAC Member &amp; OAC Office    </a:t>
            </a:r>
          </a:p>
        </p:txBody>
      </p:sp>
      <p:graphicFrame>
        <p:nvGraphicFramePr>
          <p:cNvPr id="4" name="Content Placeholder 3">
            <a:extLst>
              <a:ext uri="{FF2B5EF4-FFF2-40B4-BE49-F238E27FC236}">
                <a16:creationId xmlns:a16="http://schemas.microsoft.com/office/drawing/2014/main" id="{F103E965-1924-FB19-6A38-A23763ACDB8A}"/>
              </a:ext>
            </a:extLst>
          </p:cNvPr>
          <p:cNvGraphicFramePr>
            <a:graphicFrameLocks noGrp="1"/>
          </p:cNvGraphicFramePr>
          <p:nvPr>
            <p:ph idx="1"/>
          </p:nvPr>
        </p:nvGraphicFramePr>
        <p:xfrm>
          <a:off x="152400" y="857250"/>
          <a:ext cx="8839200" cy="4171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3A4EA3EE-62AA-7F62-E136-57BE3BC8188D}"/>
              </a:ext>
            </a:extLst>
          </p:cNvPr>
          <p:cNvSpPr txBox="1"/>
          <p:nvPr/>
        </p:nvSpPr>
        <p:spPr>
          <a:xfrm>
            <a:off x="533400" y="2876550"/>
            <a:ext cx="8077200" cy="203132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marL="285750" indent="-285750">
              <a:buFont typeface="Arial" panose="020B0604020202020204" pitchFamily="34" charset="0"/>
              <a:buChar char="•"/>
            </a:pPr>
            <a:r>
              <a:rPr lang="en-US" dirty="0"/>
              <a:t>OAC Deputy Director will score ALL eligible applications</a:t>
            </a:r>
          </a:p>
          <a:p>
            <a:pPr marL="285750" indent="-285750">
              <a:buFont typeface="Arial" panose="020B0604020202020204" pitchFamily="34" charset="0"/>
              <a:buChar char="•"/>
            </a:pPr>
            <a:r>
              <a:rPr lang="en-US" dirty="0"/>
              <a:t>OAC Grants Analysts will score ALL eligible applications (</a:t>
            </a:r>
            <a:r>
              <a:rPr lang="en-US" i="1" dirty="0"/>
              <a:t>divided in ½</a:t>
            </a:r>
            <a:r>
              <a:rPr lang="en-US" dirty="0"/>
              <a:t>)</a:t>
            </a:r>
          </a:p>
          <a:p>
            <a:pPr marL="285750" indent="-285750">
              <a:buFont typeface="Arial" panose="020B0604020202020204" pitchFamily="34" charset="0"/>
              <a:buChar char="•"/>
            </a:pPr>
            <a:r>
              <a:rPr lang="en-US" dirty="0"/>
              <a:t>OAC Program Director will score Jail eligible Pilot applications (</a:t>
            </a:r>
            <a:r>
              <a:rPr lang="en-US" i="1" dirty="0"/>
              <a:t>1 score</a:t>
            </a:r>
            <a:r>
              <a:rPr lang="en-US" dirty="0"/>
              <a:t>)</a:t>
            </a:r>
          </a:p>
          <a:p>
            <a:pPr marL="285750" indent="-285750">
              <a:buFont typeface="Arial" panose="020B0604020202020204" pitchFamily="34" charset="0"/>
              <a:buChar char="•"/>
            </a:pPr>
            <a:r>
              <a:rPr lang="en-US" dirty="0"/>
              <a:t>OAC Members will score ALL eligible applications (</a:t>
            </a:r>
            <a:r>
              <a:rPr lang="en-US" i="1" dirty="0"/>
              <a:t>divided by 13</a:t>
            </a:r>
            <a:r>
              <a:rPr lang="en-US" dirty="0"/>
              <a:t>)</a:t>
            </a:r>
          </a:p>
          <a:p>
            <a:pPr marL="742950" lvl="1" indent="-285750">
              <a:buFont typeface="Arial" panose="020B0604020202020204" pitchFamily="34" charset="0"/>
              <a:buChar char="•"/>
            </a:pPr>
            <a:r>
              <a:rPr lang="en-US" dirty="0"/>
              <a:t>Targeting 1 hour per application</a:t>
            </a:r>
          </a:p>
          <a:p>
            <a:pPr marL="742950" lvl="1" indent="-285750">
              <a:buFont typeface="Arial" panose="020B0604020202020204" pitchFamily="34" charset="0"/>
              <a:buChar char="•"/>
            </a:pPr>
            <a:r>
              <a:rPr lang="en-US" dirty="0"/>
              <a:t>The first few applications may take longer to acclimate to the Portal and process</a:t>
            </a:r>
          </a:p>
        </p:txBody>
      </p:sp>
    </p:spTree>
    <p:extLst>
      <p:ext uri="{BB962C8B-B14F-4D97-AF65-F5344CB8AC3E}">
        <p14:creationId xmlns:p14="http://schemas.microsoft.com/office/powerpoint/2010/main" val="26157416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6655B-7EA8-BA4E-A53D-EC236B32B1CC}"/>
              </a:ext>
            </a:extLst>
          </p:cNvPr>
          <p:cNvSpPr>
            <a:spLocks noGrp="1"/>
          </p:cNvSpPr>
          <p:nvPr>
            <p:ph type="title"/>
          </p:nvPr>
        </p:nvSpPr>
        <p:spPr/>
        <p:txBody>
          <a:bodyPr/>
          <a:lstStyle/>
          <a:p>
            <a:r>
              <a:rPr lang="en-US" dirty="0"/>
              <a:t>Cycle 3 Allocation Percentages</a:t>
            </a:r>
          </a:p>
        </p:txBody>
      </p:sp>
      <p:pic>
        <p:nvPicPr>
          <p:cNvPr id="7" name="Content Placeholder 6">
            <a:extLst>
              <a:ext uri="{FF2B5EF4-FFF2-40B4-BE49-F238E27FC236}">
                <a16:creationId xmlns:a16="http://schemas.microsoft.com/office/drawing/2014/main" id="{03AF93DC-C63B-9583-9C3A-8241C58AF622}"/>
              </a:ext>
            </a:extLst>
          </p:cNvPr>
          <p:cNvPicPr>
            <a:picLocks noGrp="1" noChangeAspect="1"/>
          </p:cNvPicPr>
          <p:nvPr>
            <p:ph idx="1"/>
          </p:nvPr>
        </p:nvPicPr>
        <p:blipFill>
          <a:blip r:embed="rId2"/>
          <a:stretch>
            <a:fillRect/>
          </a:stretch>
        </p:blipFill>
        <p:spPr>
          <a:xfrm>
            <a:off x="2209800" y="1116663"/>
            <a:ext cx="4739612" cy="3664887"/>
          </a:xfrm>
          <a:prstGeom prst="rect">
            <a:avLst/>
          </a:prstGeom>
        </p:spPr>
      </p:pic>
    </p:spTree>
    <p:extLst>
      <p:ext uri="{BB962C8B-B14F-4D97-AF65-F5344CB8AC3E}">
        <p14:creationId xmlns:p14="http://schemas.microsoft.com/office/powerpoint/2010/main" val="3097769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4132E-2A21-058C-D052-2192B40B2496}"/>
              </a:ext>
            </a:extLst>
          </p:cNvPr>
          <p:cNvSpPr>
            <a:spLocks noGrp="1"/>
          </p:cNvSpPr>
          <p:nvPr>
            <p:ph type="title"/>
          </p:nvPr>
        </p:nvSpPr>
        <p:spPr/>
        <p:txBody>
          <a:bodyPr/>
          <a:lstStyle/>
          <a:p>
            <a:r>
              <a:rPr lang="en-US" dirty="0"/>
              <a:t>Cycle 3 Expected Funding Over 3-Years</a:t>
            </a:r>
          </a:p>
        </p:txBody>
      </p:sp>
      <p:graphicFrame>
        <p:nvGraphicFramePr>
          <p:cNvPr id="4" name="Content Placeholder 3">
            <a:extLst>
              <a:ext uri="{FF2B5EF4-FFF2-40B4-BE49-F238E27FC236}">
                <a16:creationId xmlns:a16="http://schemas.microsoft.com/office/drawing/2014/main" id="{73F62D09-A6F5-633B-D0E6-232C9BCBC6C6}"/>
              </a:ext>
            </a:extLst>
          </p:cNvPr>
          <p:cNvGraphicFramePr>
            <a:graphicFrameLocks noGrp="1"/>
          </p:cNvGraphicFramePr>
          <p:nvPr>
            <p:ph idx="1"/>
            <p:extLst>
              <p:ext uri="{D42A27DB-BD31-4B8C-83A1-F6EECF244321}">
                <p14:modId xmlns:p14="http://schemas.microsoft.com/office/powerpoint/2010/main" val="3416987448"/>
              </p:ext>
            </p:extLst>
          </p:nvPr>
        </p:nvGraphicFramePr>
        <p:xfrm>
          <a:off x="1638300" y="791568"/>
          <a:ext cx="5867400" cy="4201707"/>
        </p:xfrm>
        <a:graphic>
          <a:graphicData uri="http://schemas.openxmlformats.org/drawingml/2006/table">
            <a:tbl>
              <a:tblPr firstRow="1" firstCol="1" bandRow="1">
                <a:tableStyleId>{775DCB02-9BB8-47FD-8907-85C794F793BA}</a:tableStyleId>
              </a:tblPr>
              <a:tblGrid>
                <a:gridCol w="1981200">
                  <a:extLst>
                    <a:ext uri="{9D8B030D-6E8A-4147-A177-3AD203B41FA5}">
                      <a16:colId xmlns:a16="http://schemas.microsoft.com/office/drawing/2014/main" val="658145205"/>
                    </a:ext>
                  </a:extLst>
                </a:gridCol>
                <a:gridCol w="2008632">
                  <a:extLst>
                    <a:ext uri="{9D8B030D-6E8A-4147-A177-3AD203B41FA5}">
                      <a16:colId xmlns:a16="http://schemas.microsoft.com/office/drawing/2014/main" val="1466124933"/>
                    </a:ext>
                  </a:extLst>
                </a:gridCol>
                <a:gridCol w="1877568">
                  <a:extLst>
                    <a:ext uri="{9D8B030D-6E8A-4147-A177-3AD203B41FA5}">
                      <a16:colId xmlns:a16="http://schemas.microsoft.com/office/drawing/2014/main" val="1211003043"/>
                    </a:ext>
                  </a:extLst>
                </a:gridCol>
              </a:tblGrid>
              <a:tr h="787078">
                <a:tc>
                  <a:txBody>
                    <a:bodyPr/>
                    <a:lstStyle/>
                    <a:p>
                      <a:pPr marL="0" marR="0" algn="ctr">
                        <a:spcBef>
                          <a:spcPts val="0"/>
                        </a:spcBef>
                        <a:spcAft>
                          <a:spcPts val="0"/>
                        </a:spcAft>
                      </a:pPr>
                      <a:r>
                        <a:rPr lang="en-US" sz="2400" dirty="0">
                          <a:effectLst/>
                        </a:rPr>
                        <a:t>Strategy</a:t>
                      </a:r>
                      <a:endParaRPr lang="en-US" sz="2400" dirty="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2400" dirty="0">
                          <a:effectLst/>
                        </a:rPr>
                        <a:t>Percentage</a:t>
                      </a:r>
                      <a:endParaRPr lang="en-US" sz="2400" dirty="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2400" dirty="0">
                          <a:effectLst/>
                        </a:rPr>
                        <a:t>Expected </a:t>
                      </a:r>
                    </a:p>
                    <a:p>
                      <a:pPr marL="0" marR="0" algn="ctr">
                        <a:spcBef>
                          <a:spcPts val="0"/>
                        </a:spcBef>
                        <a:spcAft>
                          <a:spcPts val="0"/>
                        </a:spcAft>
                      </a:pPr>
                      <a:r>
                        <a:rPr lang="en-US" sz="2400" dirty="0">
                          <a:effectLst/>
                        </a:rPr>
                        <a:t>Funding</a:t>
                      </a:r>
                      <a:endParaRPr lang="en-US" sz="2400" dirty="0">
                        <a:effectLst/>
                        <a:latin typeface="Aptos" panose="020B0004020202020204" pitchFamily="34" charset="0"/>
                        <a:ea typeface="Aptos" panose="020B0004020202020204" pitchFamily="34" charset="0"/>
                        <a:cs typeface="Aptos" panose="020B0004020202020204" pitchFamily="34" charset="0"/>
                      </a:endParaRPr>
                    </a:p>
                  </a:txBody>
                  <a:tcPr/>
                </a:tc>
                <a:extLst>
                  <a:ext uri="{0D108BD9-81ED-4DB2-BD59-A6C34878D82A}">
                    <a16:rowId xmlns:a16="http://schemas.microsoft.com/office/drawing/2014/main" val="2982194318"/>
                  </a:ext>
                </a:extLst>
              </a:tr>
              <a:tr h="528095">
                <a:tc>
                  <a:txBody>
                    <a:bodyPr/>
                    <a:lstStyle/>
                    <a:p>
                      <a:pPr marL="0" marR="0">
                        <a:spcBef>
                          <a:spcPts val="0"/>
                        </a:spcBef>
                        <a:spcAft>
                          <a:spcPts val="0"/>
                        </a:spcAft>
                      </a:pPr>
                      <a:r>
                        <a:rPr lang="en-US" sz="1600" dirty="0">
                          <a:effectLst/>
                        </a:rPr>
                        <a:t>Primary Prevention</a:t>
                      </a:r>
                      <a:endParaRPr lang="en-US" sz="1600" dirty="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dirty="0">
                          <a:effectLst/>
                        </a:rPr>
                        <a:t>20%</a:t>
                      </a:r>
                      <a:endParaRPr lang="en-US" sz="1600" b="1" dirty="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dirty="0">
                          <a:effectLst/>
                        </a:rPr>
                        <a:t>$16,800,000</a:t>
                      </a:r>
                      <a:endParaRPr lang="en-US" sz="1600" b="1" dirty="0">
                        <a:effectLst/>
                        <a:latin typeface="Aptos" panose="020B0004020202020204" pitchFamily="34" charset="0"/>
                        <a:ea typeface="Aptos" panose="020B0004020202020204" pitchFamily="34" charset="0"/>
                        <a:cs typeface="Aptos" panose="020B0004020202020204" pitchFamily="34" charset="0"/>
                      </a:endParaRPr>
                    </a:p>
                  </a:txBody>
                  <a:tcPr/>
                </a:tc>
                <a:extLst>
                  <a:ext uri="{0D108BD9-81ED-4DB2-BD59-A6C34878D82A}">
                    <a16:rowId xmlns:a16="http://schemas.microsoft.com/office/drawing/2014/main" val="2975721398"/>
                  </a:ext>
                </a:extLst>
              </a:tr>
              <a:tr h="528095">
                <a:tc>
                  <a:txBody>
                    <a:bodyPr/>
                    <a:lstStyle/>
                    <a:p>
                      <a:pPr marL="0" marR="0">
                        <a:spcBef>
                          <a:spcPts val="0"/>
                        </a:spcBef>
                        <a:spcAft>
                          <a:spcPts val="0"/>
                        </a:spcAft>
                      </a:pPr>
                      <a:r>
                        <a:rPr lang="en-US" sz="1600" dirty="0">
                          <a:effectLst/>
                        </a:rPr>
                        <a:t>Harm Reduction</a:t>
                      </a:r>
                      <a:endParaRPr lang="en-US" sz="1600" dirty="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dirty="0">
                          <a:effectLst/>
                        </a:rPr>
                        <a:t>10%</a:t>
                      </a:r>
                      <a:endParaRPr lang="en-US" sz="1600" b="1" dirty="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dirty="0">
                          <a:effectLst/>
                        </a:rPr>
                        <a:t>$8,400,000</a:t>
                      </a:r>
                      <a:endParaRPr lang="en-US" sz="1600" b="1" dirty="0">
                        <a:effectLst/>
                        <a:latin typeface="Aptos" panose="020B0004020202020204" pitchFamily="34" charset="0"/>
                        <a:ea typeface="Aptos" panose="020B0004020202020204" pitchFamily="34" charset="0"/>
                        <a:cs typeface="Aptos" panose="020B0004020202020204" pitchFamily="34" charset="0"/>
                      </a:endParaRPr>
                    </a:p>
                  </a:txBody>
                  <a:tcPr/>
                </a:tc>
                <a:extLst>
                  <a:ext uri="{0D108BD9-81ED-4DB2-BD59-A6C34878D82A}">
                    <a16:rowId xmlns:a16="http://schemas.microsoft.com/office/drawing/2014/main" val="233933565"/>
                  </a:ext>
                </a:extLst>
              </a:tr>
              <a:tr h="528095">
                <a:tc>
                  <a:txBody>
                    <a:bodyPr/>
                    <a:lstStyle/>
                    <a:p>
                      <a:pPr marL="0" marR="0">
                        <a:spcBef>
                          <a:spcPts val="0"/>
                        </a:spcBef>
                        <a:spcAft>
                          <a:spcPts val="0"/>
                        </a:spcAft>
                      </a:pPr>
                      <a:r>
                        <a:rPr lang="en-US" sz="1600">
                          <a:effectLst/>
                        </a:rPr>
                        <a:t>Treatment</a:t>
                      </a:r>
                      <a:endParaRPr lang="en-US" sz="160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a:effectLst/>
                        </a:rPr>
                        <a:t>40%</a:t>
                      </a:r>
                      <a:endParaRPr lang="en-US" sz="1600" b="1">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dirty="0">
                          <a:effectLst/>
                        </a:rPr>
                        <a:t>$33,600,000</a:t>
                      </a:r>
                      <a:endParaRPr lang="en-US" sz="1600" b="1" dirty="0">
                        <a:effectLst/>
                        <a:latin typeface="Aptos" panose="020B0004020202020204" pitchFamily="34" charset="0"/>
                        <a:ea typeface="Aptos" panose="020B0004020202020204" pitchFamily="34" charset="0"/>
                        <a:cs typeface="Aptos" panose="020B0004020202020204" pitchFamily="34" charset="0"/>
                      </a:endParaRPr>
                    </a:p>
                  </a:txBody>
                  <a:tcPr/>
                </a:tc>
                <a:extLst>
                  <a:ext uri="{0D108BD9-81ED-4DB2-BD59-A6C34878D82A}">
                    <a16:rowId xmlns:a16="http://schemas.microsoft.com/office/drawing/2014/main" val="687411175"/>
                  </a:ext>
                </a:extLst>
              </a:tr>
              <a:tr h="528095">
                <a:tc>
                  <a:txBody>
                    <a:bodyPr/>
                    <a:lstStyle/>
                    <a:p>
                      <a:pPr marL="0" marR="0">
                        <a:spcBef>
                          <a:spcPts val="0"/>
                        </a:spcBef>
                        <a:spcAft>
                          <a:spcPts val="0"/>
                        </a:spcAft>
                      </a:pPr>
                      <a:r>
                        <a:rPr lang="en-US" sz="1600">
                          <a:effectLst/>
                        </a:rPr>
                        <a:t>Recovery Support</a:t>
                      </a:r>
                      <a:endParaRPr lang="en-US" sz="160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dirty="0">
                          <a:effectLst/>
                        </a:rPr>
                        <a:t>20%</a:t>
                      </a:r>
                      <a:endParaRPr lang="en-US" sz="1600" b="1" dirty="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dirty="0">
                          <a:effectLst/>
                        </a:rPr>
                        <a:t>$16,800,000</a:t>
                      </a:r>
                      <a:endParaRPr lang="en-US" sz="1600" b="1" dirty="0">
                        <a:effectLst/>
                        <a:latin typeface="Aptos" panose="020B0004020202020204" pitchFamily="34" charset="0"/>
                        <a:ea typeface="Aptos" panose="020B0004020202020204" pitchFamily="34" charset="0"/>
                        <a:cs typeface="Aptos" panose="020B0004020202020204" pitchFamily="34" charset="0"/>
                      </a:endParaRPr>
                    </a:p>
                  </a:txBody>
                  <a:tcPr/>
                </a:tc>
                <a:extLst>
                  <a:ext uri="{0D108BD9-81ED-4DB2-BD59-A6C34878D82A}">
                    <a16:rowId xmlns:a16="http://schemas.microsoft.com/office/drawing/2014/main" val="738313942"/>
                  </a:ext>
                </a:extLst>
              </a:tr>
              <a:tr h="607671">
                <a:tc>
                  <a:txBody>
                    <a:bodyPr/>
                    <a:lstStyle/>
                    <a:p>
                      <a:pPr marL="0" marR="0">
                        <a:spcBef>
                          <a:spcPts val="0"/>
                        </a:spcBef>
                        <a:spcAft>
                          <a:spcPts val="0"/>
                        </a:spcAft>
                      </a:pPr>
                      <a:r>
                        <a:rPr lang="en-US" sz="1600">
                          <a:effectLst/>
                        </a:rPr>
                        <a:t>Education &amp; Training</a:t>
                      </a:r>
                      <a:endParaRPr lang="en-US" sz="160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dirty="0">
                          <a:effectLst/>
                        </a:rPr>
                        <a:t>10%</a:t>
                      </a:r>
                      <a:endParaRPr lang="en-US" sz="1600" b="1" dirty="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dirty="0">
                          <a:effectLst/>
                        </a:rPr>
                        <a:t>$8,400,000</a:t>
                      </a:r>
                      <a:endParaRPr lang="en-US" sz="1600" b="1" dirty="0">
                        <a:effectLst/>
                        <a:latin typeface="Aptos" panose="020B0004020202020204" pitchFamily="34" charset="0"/>
                        <a:ea typeface="Aptos" panose="020B0004020202020204" pitchFamily="34" charset="0"/>
                        <a:cs typeface="Aptos" panose="020B0004020202020204" pitchFamily="34" charset="0"/>
                      </a:endParaRPr>
                    </a:p>
                  </a:txBody>
                  <a:tcPr/>
                </a:tc>
                <a:extLst>
                  <a:ext uri="{0D108BD9-81ED-4DB2-BD59-A6C34878D82A}">
                    <a16:rowId xmlns:a16="http://schemas.microsoft.com/office/drawing/2014/main" val="3522297171"/>
                  </a:ext>
                </a:extLst>
              </a:tr>
              <a:tr h="607671">
                <a:tc>
                  <a:txBody>
                    <a:bodyPr/>
                    <a:lstStyle/>
                    <a:p>
                      <a:pPr marL="0" marR="0">
                        <a:spcBef>
                          <a:spcPts val="0"/>
                        </a:spcBef>
                        <a:spcAft>
                          <a:spcPts val="0"/>
                        </a:spcAft>
                      </a:pPr>
                      <a:r>
                        <a:rPr lang="en-US" sz="1600">
                          <a:effectLst/>
                        </a:rPr>
                        <a:t>Research &amp; Evaluation</a:t>
                      </a:r>
                      <a:endParaRPr lang="en-US" sz="160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dirty="0">
                          <a:effectLst/>
                        </a:rPr>
                        <a:t>5%</a:t>
                      </a:r>
                      <a:endParaRPr lang="en-US" sz="1600" b="1" dirty="0">
                        <a:effectLst/>
                        <a:latin typeface="Aptos" panose="020B0004020202020204" pitchFamily="34" charset="0"/>
                        <a:ea typeface="Aptos" panose="020B0004020202020204" pitchFamily="34" charset="0"/>
                        <a:cs typeface="Aptos" panose="020B0004020202020204" pitchFamily="34" charset="0"/>
                      </a:endParaRPr>
                    </a:p>
                  </a:txBody>
                  <a:tcPr/>
                </a:tc>
                <a:tc>
                  <a:txBody>
                    <a:bodyPr/>
                    <a:lstStyle/>
                    <a:p>
                      <a:pPr marL="0" marR="0" algn="ctr">
                        <a:spcBef>
                          <a:spcPts val="0"/>
                        </a:spcBef>
                        <a:spcAft>
                          <a:spcPts val="0"/>
                        </a:spcAft>
                      </a:pPr>
                      <a:r>
                        <a:rPr lang="en-US" sz="1600" b="1" dirty="0">
                          <a:effectLst/>
                        </a:rPr>
                        <a:t>$4,200,000</a:t>
                      </a:r>
                      <a:endParaRPr lang="en-US" sz="1600" b="1" dirty="0">
                        <a:effectLst/>
                        <a:latin typeface="Aptos" panose="020B0004020202020204" pitchFamily="34" charset="0"/>
                        <a:ea typeface="Aptos" panose="020B0004020202020204" pitchFamily="34" charset="0"/>
                        <a:cs typeface="Aptos" panose="020B0004020202020204" pitchFamily="34" charset="0"/>
                      </a:endParaRPr>
                    </a:p>
                  </a:txBody>
                  <a:tcPr/>
                </a:tc>
                <a:extLst>
                  <a:ext uri="{0D108BD9-81ED-4DB2-BD59-A6C34878D82A}">
                    <a16:rowId xmlns:a16="http://schemas.microsoft.com/office/drawing/2014/main" val="1017273045"/>
                  </a:ext>
                </a:extLst>
              </a:tr>
            </a:tbl>
          </a:graphicData>
        </a:graphic>
      </p:graphicFrame>
    </p:spTree>
    <p:extLst>
      <p:ext uri="{BB962C8B-B14F-4D97-AF65-F5344CB8AC3E}">
        <p14:creationId xmlns:p14="http://schemas.microsoft.com/office/powerpoint/2010/main" val="200791649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E9235-F340-2D35-B9F8-258662E3FFE3}"/>
              </a:ext>
            </a:extLst>
          </p:cNvPr>
          <p:cNvSpPr>
            <a:spLocks noGrp="1"/>
          </p:cNvSpPr>
          <p:nvPr>
            <p:ph type="title"/>
          </p:nvPr>
        </p:nvSpPr>
        <p:spPr/>
        <p:txBody>
          <a:bodyPr/>
          <a:lstStyle/>
          <a:p>
            <a:r>
              <a:rPr lang="en-US" dirty="0"/>
              <a:t>Cycle 3 Capital Funding</a:t>
            </a:r>
          </a:p>
        </p:txBody>
      </p:sp>
      <p:sp>
        <p:nvSpPr>
          <p:cNvPr id="3" name="Content Placeholder 2">
            <a:extLst>
              <a:ext uri="{FF2B5EF4-FFF2-40B4-BE49-F238E27FC236}">
                <a16:creationId xmlns:a16="http://schemas.microsoft.com/office/drawing/2014/main" id="{B716A712-6325-59A5-4F5E-4467936A56AA}"/>
              </a:ext>
            </a:extLst>
          </p:cNvPr>
          <p:cNvSpPr>
            <a:spLocks noGrp="1"/>
          </p:cNvSpPr>
          <p:nvPr>
            <p:ph idx="1"/>
          </p:nvPr>
        </p:nvSpPr>
        <p:spPr/>
        <p:txBody>
          <a:bodyPr>
            <a:normAutofit/>
          </a:bodyPr>
          <a:lstStyle/>
          <a:p>
            <a:r>
              <a:rPr lang="en-US" dirty="0"/>
              <a:t>For Community Grants Cycle 1 and Cycle 2, the cap on awarding funding was set at </a:t>
            </a:r>
            <a:r>
              <a:rPr lang="en-US" b="1" dirty="0"/>
              <a:t>8% </a:t>
            </a:r>
            <a:r>
              <a:rPr lang="en-US" dirty="0"/>
              <a:t>of the total funding.</a:t>
            </a:r>
          </a:p>
          <a:p>
            <a:endParaRPr lang="en-US" dirty="0"/>
          </a:p>
          <a:p>
            <a:r>
              <a:rPr lang="en-US" dirty="0"/>
              <a:t>For Cycle 3, 8% of the approved $84m is: </a:t>
            </a:r>
            <a:r>
              <a:rPr lang="en-US" b="1" dirty="0">
                <a:solidFill>
                  <a:schemeClr val="tx2">
                    <a:lumMod val="60000"/>
                    <a:lumOff val="40000"/>
                  </a:schemeClr>
                </a:solidFill>
              </a:rPr>
              <a:t>$6,720,000</a:t>
            </a:r>
          </a:p>
          <a:p>
            <a:endParaRPr lang="en-US" b="1" dirty="0">
              <a:solidFill>
                <a:schemeClr val="tx2">
                  <a:lumMod val="60000"/>
                  <a:lumOff val="40000"/>
                </a:schemeClr>
              </a:solidFill>
            </a:endParaRPr>
          </a:p>
          <a:p>
            <a:r>
              <a:rPr lang="en-US" dirty="0"/>
              <a:t>The OAC Office will bring data on the past Capital Funding spending to the September meeting</a:t>
            </a:r>
          </a:p>
        </p:txBody>
      </p:sp>
    </p:spTree>
    <p:extLst>
      <p:ext uri="{BB962C8B-B14F-4D97-AF65-F5344CB8AC3E}">
        <p14:creationId xmlns:p14="http://schemas.microsoft.com/office/powerpoint/2010/main" val="213546736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D098E-3ED6-0FA2-881D-587D0BF993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DD9326-9D4F-900F-FFD6-969A96D8BD83}"/>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1E8A7A2F-14AE-F42A-56E4-55F0F17A8942}"/>
              </a:ext>
            </a:extLst>
          </p:cNvPr>
          <p:cNvSpPr>
            <a:spLocks noGrp="1"/>
          </p:cNvSpPr>
          <p:nvPr>
            <p:ph idx="1"/>
          </p:nvPr>
        </p:nvSpPr>
        <p:spPr/>
        <p:txBody>
          <a:bodyPr>
            <a:normAutofit/>
          </a:bodyPr>
          <a:lstStyle/>
          <a:p>
            <a:pPr marL="0" lvl="0" indent="0">
              <a:buNone/>
            </a:pPr>
            <a:r>
              <a:rPr lang="en-US" dirty="0"/>
              <a:t>Will the OAC consider a motion to approve the percentage cap for capital funding for Cycle 3?</a:t>
            </a:r>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0FA7C3CC-0FA6-D675-80AE-74A292E9C088}"/>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40280878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F7DBC-1189-27FB-E4BB-13F3BB09D12C}"/>
              </a:ext>
            </a:extLst>
          </p:cNvPr>
          <p:cNvSpPr>
            <a:spLocks noGrp="1"/>
          </p:cNvSpPr>
          <p:nvPr>
            <p:ph type="title"/>
          </p:nvPr>
        </p:nvSpPr>
        <p:spPr/>
        <p:txBody>
          <a:bodyPr/>
          <a:lstStyle/>
          <a:p>
            <a:r>
              <a:rPr lang="en-US" dirty="0"/>
              <a:t>Eligibility Review Updates</a:t>
            </a:r>
          </a:p>
        </p:txBody>
      </p:sp>
      <p:sp>
        <p:nvSpPr>
          <p:cNvPr id="3" name="Content Placeholder 2">
            <a:extLst>
              <a:ext uri="{FF2B5EF4-FFF2-40B4-BE49-F238E27FC236}">
                <a16:creationId xmlns:a16="http://schemas.microsoft.com/office/drawing/2014/main" id="{4CCF023E-F2DE-914B-C241-5DBC707EC69D}"/>
              </a:ext>
            </a:extLst>
          </p:cNvPr>
          <p:cNvSpPr>
            <a:spLocks noGrp="1"/>
          </p:cNvSpPr>
          <p:nvPr>
            <p:ph idx="1"/>
          </p:nvPr>
        </p:nvSpPr>
        <p:spPr/>
        <p:txBody>
          <a:bodyPr/>
          <a:lstStyle/>
          <a:p>
            <a:pPr marL="0" indent="0">
              <a:buNone/>
            </a:pPr>
            <a:r>
              <a:rPr lang="en-US" dirty="0"/>
              <a:t>All </a:t>
            </a:r>
            <a:r>
              <a:rPr lang="en-US" b="1" dirty="0"/>
              <a:t>301 </a:t>
            </a:r>
            <a:r>
              <a:rPr lang="en-US" dirty="0"/>
              <a:t>applications received a thorough review by the OAC Office, with </a:t>
            </a:r>
            <a:r>
              <a:rPr lang="en-US" b="1" dirty="0"/>
              <a:t>five (5) </a:t>
            </a:r>
            <a:r>
              <a:rPr lang="en-US" dirty="0"/>
              <a:t>OAC Office team members reviewing the applications.</a:t>
            </a:r>
          </a:p>
          <a:p>
            <a:pPr marL="0" indent="0">
              <a:buNone/>
            </a:pPr>
            <a:r>
              <a:rPr lang="en-US" dirty="0"/>
              <a:t> </a:t>
            </a:r>
          </a:p>
        </p:txBody>
      </p:sp>
      <p:graphicFrame>
        <p:nvGraphicFramePr>
          <p:cNvPr id="4" name="Table 3">
            <a:extLst>
              <a:ext uri="{FF2B5EF4-FFF2-40B4-BE49-F238E27FC236}">
                <a16:creationId xmlns:a16="http://schemas.microsoft.com/office/drawing/2014/main" id="{BB886B19-7926-1208-1A15-1B3B55074043}"/>
              </a:ext>
            </a:extLst>
          </p:cNvPr>
          <p:cNvGraphicFramePr>
            <a:graphicFrameLocks noGrp="1"/>
          </p:cNvGraphicFramePr>
          <p:nvPr>
            <p:extLst>
              <p:ext uri="{D42A27DB-BD31-4B8C-83A1-F6EECF244321}">
                <p14:modId xmlns:p14="http://schemas.microsoft.com/office/powerpoint/2010/main" val="3178101734"/>
              </p:ext>
            </p:extLst>
          </p:nvPr>
        </p:nvGraphicFramePr>
        <p:xfrm>
          <a:off x="1409699" y="2315170"/>
          <a:ext cx="6324601" cy="2109305"/>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4664393">
                  <a:extLst>
                    <a:ext uri="{9D8B030D-6E8A-4147-A177-3AD203B41FA5}">
                      <a16:colId xmlns:a16="http://schemas.microsoft.com/office/drawing/2014/main" val="594906922"/>
                    </a:ext>
                  </a:extLst>
                </a:gridCol>
                <a:gridCol w="1660208">
                  <a:extLst>
                    <a:ext uri="{9D8B030D-6E8A-4147-A177-3AD203B41FA5}">
                      <a16:colId xmlns:a16="http://schemas.microsoft.com/office/drawing/2014/main" val="3170163455"/>
                    </a:ext>
                  </a:extLst>
                </a:gridCol>
              </a:tblGrid>
              <a:tr h="765313">
                <a:tc>
                  <a:txBody>
                    <a:bodyPr/>
                    <a:lstStyle/>
                    <a:p>
                      <a:pPr algn="ctr"/>
                      <a:r>
                        <a:rPr lang="en-US" dirty="0">
                          <a:solidFill>
                            <a:schemeClr val="tx1"/>
                          </a:solidFill>
                        </a:rPr>
                        <a:t>Community Grants Cycle 3 Applications</a:t>
                      </a:r>
                    </a:p>
                  </a:txBody>
                  <a:tcPr/>
                </a:tc>
                <a:tc>
                  <a:txBody>
                    <a:bodyPr/>
                    <a:lstStyle/>
                    <a:p>
                      <a:pPr algn="ctr"/>
                      <a:r>
                        <a:rPr lang="en-US" dirty="0">
                          <a:solidFill>
                            <a:schemeClr val="tx1"/>
                          </a:solidFill>
                        </a:rPr>
                        <a:t>Totals</a:t>
                      </a:r>
                    </a:p>
                  </a:txBody>
                  <a:tcPr/>
                </a:tc>
                <a:extLst>
                  <a:ext uri="{0D108BD9-81ED-4DB2-BD59-A6C34878D82A}">
                    <a16:rowId xmlns:a16="http://schemas.microsoft.com/office/drawing/2014/main" val="1290489974"/>
                  </a:ext>
                </a:extLst>
              </a:tr>
              <a:tr h="443396">
                <a:tc>
                  <a:txBody>
                    <a:bodyPr/>
                    <a:lstStyle/>
                    <a:p>
                      <a:r>
                        <a:rPr lang="en-US" sz="2400" b="1" dirty="0"/>
                        <a:t>Received</a:t>
                      </a:r>
                    </a:p>
                  </a:txBody>
                  <a:tcPr/>
                </a:tc>
                <a:tc>
                  <a:txBody>
                    <a:bodyPr/>
                    <a:lstStyle/>
                    <a:p>
                      <a:pPr algn="ctr"/>
                      <a:r>
                        <a:rPr lang="en-US" sz="2400" b="1" dirty="0"/>
                        <a:t>301</a:t>
                      </a:r>
                    </a:p>
                  </a:txBody>
                  <a:tcPr/>
                </a:tc>
                <a:extLst>
                  <a:ext uri="{0D108BD9-81ED-4DB2-BD59-A6C34878D82A}">
                    <a16:rowId xmlns:a16="http://schemas.microsoft.com/office/drawing/2014/main" val="3455381816"/>
                  </a:ext>
                </a:extLst>
              </a:tr>
              <a:tr h="443396">
                <a:tc>
                  <a:txBody>
                    <a:bodyPr/>
                    <a:lstStyle/>
                    <a:p>
                      <a:r>
                        <a:rPr lang="en-US" b="1" dirty="0"/>
                        <a:t>Meet</a:t>
                      </a:r>
                      <a:r>
                        <a:rPr lang="en-US" dirty="0"/>
                        <a:t> qualifications</a:t>
                      </a:r>
                    </a:p>
                  </a:txBody>
                  <a:tcPr/>
                </a:tc>
                <a:tc>
                  <a:txBody>
                    <a:bodyPr/>
                    <a:lstStyle/>
                    <a:p>
                      <a:pPr algn="ctr"/>
                      <a:r>
                        <a:rPr lang="en-US" dirty="0"/>
                        <a:t>187</a:t>
                      </a:r>
                    </a:p>
                  </a:txBody>
                  <a:tcPr/>
                </a:tc>
                <a:extLst>
                  <a:ext uri="{0D108BD9-81ED-4DB2-BD59-A6C34878D82A}">
                    <a16:rowId xmlns:a16="http://schemas.microsoft.com/office/drawing/2014/main" val="1166586184"/>
                  </a:ext>
                </a:extLst>
              </a:tr>
              <a:tr h="443396">
                <a:tc>
                  <a:txBody>
                    <a:bodyPr/>
                    <a:lstStyle/>
                    <a:p>
                      <a:r>
                        <a:rPr lang="en-US" b="1" dirty="0"/>
                        <a:t>Did not meet</a:t>
                      </a:r>
                      <a:r>
                        <a:rPr lang="en-US" dirty="0"/>
                        <a:t> qualifications</a:t>
                      </a:r>
                    </a:p>
                  </a:txBody>
                  <a:tcPr/>
                </a:tc>
                <a:tc>
                  <a:txBody>
                    <a:bodyPr/>
                    <a:lstStyle/>
                    <a:p>
                      <a:pPr algn="ctr"/>
                      <a:r>
                        <a:rPr lang="en-US" dirty="0"/>
                        <a:t>114</a:t>
                      </a:r>
                    </a:p>
                  </a:txBody>
                  <a:tcPr/>
                </a:tc>
                <a:extLst>
                  <a:ext uri="{0D108BD9-81ED-4DB2-BD59-A6C34878D82A}">
                    <a16:rowId xmlns:a16="http://schemas.microsoft.com/office/drawing/2014/main" val="1391056055"/>
                  </a:ext>
                </a:extLst>
              </a:tr>
            </a:tbl>
          </a:graphicData>
        </a:graphic>
      </p:graphicFrame>
    </p:spTree>
    <p:extLst>
      <p:ext uri="{BB962C8B-B14F-4D97-AF65-F5344CB8AC3E}">
        <p14:creationId xmlns:p14="http://schemas.microsoft.com/office/powerpoint/2010/main" val="21658231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7859D-3FB6-C97D-F7D7-BF8A3E839B7A}"/>
              </a:ext>
            </a:extLst>
          </p:cNvPr>
          <p:cNvSpPr>
            <a:spLocks noGrp="1"/>
          </p:cNvSpPr>
          <p:nvPr>
            <p:ph type="title"/>
          </p:nvPr>
        </p:nvSpPr>
        <p:spPr/>
        <p:txBody>
          <a:bodyPr/>
          <a:lstStyle/>
          <a:p>
            <a:r>
              <a:rPr lang="en-US" dirty="0"/>
              <a:t>Top Reasons for Not Meeting Eligibility</a:t>
            </a:r>
          </a:p>
        </p:txBody>
      </p:sp>
      <p:sp>
        <p:nvSpPr>
          <p:cNvPr id="3" name="Content Placeholder 2">
            <a:extLst>
              <a:ext uri="{FF2B5EF4-FFF2-40B4-BE49-F238E27FC236}">
                <a16:creationId xmlns:a16="http://schemas.microsoft.com/office/drawing/2014/main" id="{1A2AC6CC-9E3E-2956-585D-7BEFF34C096E}"/>
              </a:ext>
            </a:extLst>
          </p:cNvPr>
          <p:cNvSpPr>
            <a:spLocks noGrp="1"/>
          </p:cNvSpPr>
          <p:nvPr>
            <p:ph idx="1"/>
          </p:nvPr>
        </p:nvSpPr>
        <p:spPr/>
        <p:txBody>
          <a:bodyPr/>
          <a:lstStyle/>
          <a:p>
            <a:pPr marL="0" indent="0">
              <a:buNone/>
            </a:pPr>
            <a:r>
              <a:rPr lang="en-US" dirty="0"/>
              <a:t>Primary reasons why Community Grants Cycle 3 applications did not meet eligibility:</a:t>
            </a:r>
          </a:p>
          <a:p>
            <a:pPr lvl="1"/>
            <a:endParaRPr lang="en-US" dirty="0"/>
          </a:p>
          <a:p>
            <a:pPr lvl="1">
              <a:buFont typeface="Arial" panose="020B0604020202020204" pitchFamily="34" charset="0"/>
              <a:buChar char="•"/>
            </a:pPr>
            <a:r>
              <a:rPr lang="en-US" sz="2400" dirty="0"/>
              <a:t>Did not include agency’s </a:t>
            </a:r>
            <a:r>
              <a:rPr lang="en-US" sz="2400" b="1" dirty="0"/>
              <a:t>operating budget</a:t>
            </a:r>
          </a:p>
          <a:p>
            <a:pPr lvl="1">
              <a:buFont typeface="Arial" panose="020B0604020202020204" pitchFamily="34" charset="0"/>
              <a:buChar char="•"/>
            </a:pPr>
            <a:r>
              <a:rPr lang="en-US" sz="2400" dirty="0"/>
              <a:t>Did not include agency’s </a:t>
            </a:r>
            <a:r>
              <a:rPr lang="en-US" sz="2400" b="1" dirty="0"/>
              <a:t>financials showing cash flow</a:t>
            </a:r>
          </a:p>
          <a:p>
            <a:pPr lvl="1">
              <a:buFont typeface="Arial" panose="020B0604020202020204" pitchFamily="34" charset="0"/>
              <a:buChar char="•"/>
            </a:pPr>
            <a:r>
              <a:rPr lang="en-US" sz="2400" dirty="0"/>
              <a:t>Requested </a:t>
            </a:r>
            <a:r>
              <a:rPr lang="en-US" sz="2400" b="1" dirty="0"/>
              <a:t>more funding </a:t>
            </a:r>
            <a:r>
              <a:rPr lang="en-US" sz="2400" dirty="0"/>
              <a:t>than allowed</a:t>
            </a:r>
          </a:p>
          <a:p>
            <a:pPr lvl="1">
              <a:buFont typeface="Arial" panose="020B0604020202020204" pitchFamily="34" charset="0"/>
              <a:buChar char="•"/>
            </a:pPr>
            <a:r>
              <a:rPr lang="en-US" sz="2400" dirty="0"/>
              <a:t>Agency </a:t>
            </a:r>
            <a:r>
              <a:rPr lang="en-US" sz="2400" b="1" dirty="0"/>
              <a:t>not in business </a:t>
            </a:r>
            <a:r>
              <a:rPr lang="en-US" sz="2400" dirty="0"/>
              <a:t>for 24 months</a:t>
            </a:r>
          </a:p>
          <a:p>
            <a:pPr lvl="1"/>
            <a:endParaRPr lang="en-US" dirty="0"/>
          </a:p>
        </p:txBody>
      </p:sp>
    </p:spTree>
    <p:extLst>
      <p:ext uri="{BB962C8B-B14F-4D97-AF65-F5344CB8AC3E}">
        <p14:creationId xmlns:p14="http://schemas.microsoft.com/office/powerpoint/2010/main" val="693429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E69A1-2DBD-49A5-CE00-AF41C98E4021}"/>
              </a:ext>
            </a:extLst>
          </p:cNvPr>
          <p:cNvSpPr>
            <a:spLocks noGrp="1"/>
          </p:cNvSpPr>
          <p:nvPr>
            <p:ph type="title"/>
          </p:nvPr>
        </p:nvSpPr>
        <p:spPr/>
        <p:txBody>
          <a:bodyPr/>
          <a:lstStyle/>
          <a:p>
            <a:r>
              <a:rPr lang="en-US" dirty="0"/>
              <a:t>Total Funding vs. Operating Budget</a:t>
            </a:r>
          </a:p>
        </p:txBody>
      </p:sp>
      <p:sp>
        <p:nvSpPr>
          <p:cNvPr id="3" name="Content Placeholder 2">
            <a:extLst>
              <a:ext uri="{FF2B5EF4-FFF2-40B4-BE49-F238E27FC236}">
                <a16:creationId xmlns:a16="http://schemas.microsoft.com/office/drawing/2014/main" id="{39E2E793-AF60-BA90-A06E-19E5A06E5C88}"/>
              </a:ext>
            </a:extLst>
          </p:cNvPr>
          <p:cNvSpPr>
            <a:spLocks noGrp="1"/>
          </p:cNvSpPr>
          <p:nvPr>
            <p:ph idx="1"/>
          </p:nvPr>
        </p:nvSpPr>
        <p:spPr/>
        <p:txBody>
          <a:bodyPr/>
          <a:lstStyle/>
          <a:p>
            <a:pPr marL="0" indent="0">
              <a:buNone/>
            </a:pPr>
            <a:r>
              <a:rPr lang="en-US" dirty="0"/>
              <a:t>The Community Grants Cycle 3 Announcement of Funding stated:</a:t>
            </a:r>
          </a:p>
          <a:p>
            <a:pPr marL="0" indent="0">
              <a:buNone/>
            </a:pPr>
            <a:endParaRPr lang="en-US" dirty="0"/>
          </a:p>
          <a:p>
            <a:pPr marL="0" indent="0">
              <a:buNone/>
            </a:pPr>
            <a:endParaRPr lang="en-US" dirty="0"/>
          </a:p>
          <a:p>
            <a:r>
              <a:rPr lang="en-US" dirty="0"/>
              <a:t>This was approved by the Opioid Abatement Council March 3, 2026.</a:t>
            </a:r>
          </a:p>
          <a:p>
            <a:endParaRPr lang="en-US" dirty="0"/>
          </a:p>
          <a:p>
            <a:r>
              <a:rPr lang="en-US" b="1" dirty="0"/>
              <a:t>21 applicants </a:t>
            </a:r>
            <a:r>
              <a:rPr lang="en-US" dirty="0"/>
              <a:t>did not meet this criteria, but met</a:t>
            </a:r>
            <a:r>
              <a:rPr lang="en-US" b="1" dirty="0"/>
              <a:t> all </a:t>
            </a:r>
            <a:r>
              <a:rPr lang="en-US" dirty="0"/>
              <a:t>other criteria </a:t>
            </a:r>
          </a:p>
        </p:txBody>
      </p:sp>
      <p:pic>
        <p:nvPicPr>
          <p:cNvPr id="5" name="Picture 4">
            <a:extLst>
              <a:ext uri="{FF2B5EF4-FFF2-40B4-BE49-F238E27FC236}">
                <a16:creationId xmlns:a16="http://schemas.microsoft.com/office/drawing/2014/main" id="{CDEF0E7E-9602-5B85-F353-FA0893C90A41}"/>
              </a:ext>
            </a:extLst>
          </p:cNvPr>
          <p:cNvPicPr>
            <a:picLocks noChangeAspect="1"/>
          </p:cNvPicPr>
          <p:nvPr/>
        </p:nvPicPr>
        <p:blipFill>
          <a:blip r:embed="rId2"/>
          <a:stretch>
            <a:fillRect/>
          </a:stretch>
        </p:blipFill>
        <p:spPr>
          <a:xfrm>
            <a:off x="961521" y="1733550"/>
            <a:ext cx="7220958" cy="60015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7489267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260B3-C98C-C72F-BE26-9C3942230E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5DADE1-802D-33E9-8CC0-BEB092057713}"/>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ED7F3ADA-7291-F63C-9E1D-C8D14CD74425}"/>
              </a:ext>
            </a:extLst>
          </p:cNvPr>
          <p:cNvSpPr>
            <a:spLocks noGrp="1"/>
          </p:cNvSpPr>
          <p:nvPr>
            <p:ph idx="1"/>
          </p:nvPr>
        </p:nvSpPr>
        <p:spPr/>
        <p:txBody>
          <a:bodyPr>
            <a:normAutofit/>
          </a:bodyPr>
          <a:lstStyle/>
          <a:p>
            <a:pPr marL="0" lvl="0" indent="0">
              <a:buNone/>
            </a:pPr>
            <a:r>
              <a:rPr lang="en-US" dirty="0"/>
              <a:t>Will the OAC consider a motion to allow those applications to be eligible when the agency’s 1st-year funding request is below the agency’s annual operating budget?</a:t>
            </a:r>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9AC8421C-1973-DE6D-ED1B-6E529A5EE352}"/>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45179891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1A6EE-C5B0-A8A5-3D20-4E3DFD71FBB5}"/>
              </a:ext>
            </a:extLst>
          </p:cNvPr>
          <p:cNvSpPr>
            <a:spLocks noGrp="1"/>
          </p:cNvSpPr>
          <p:nvPr>
            <p:ph type="ctrTitle"/>
          </p:nvPr>
        </p:nvSpPr>
        <p:spPr/>
        <p:txBody>
          <a:bodyPr/>
          <a:lstStyle/>
          <a:p>
            <a:r>
              <a:rPr lang="en-US" dirty="0">
                <a:effectLst/>
              </a:rPr>
              <a:t>Review of Policies</a:t>
            </a:r>
            <a:endParaRPr lang="en-US" dirty="0"/>
          </a:p>
        </p:txBody>
      </p:sp>
    </p:spTree>
    <p:extLst>
      <p:ext uri="{BB962C8B-B14F-4D97-AF65-F5344CB8AC3E}">
        <p14:creationId xmlns:p14="http://schemas.microsoft.com/office/powerpoint/2010/main" val="386634418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49C23-8CCA-F126-6174-0E8A7B1D0323}"/>
              </a:ext>
            </a:extLst>
          </p:cNvPr>
          <p:cNvSpPr>
            <a:spLocks noGrp="1"/>
          </p:cNvSpPr>
          <p:nvPr>
            <p:ph type="title"/>
          </p:nvPr>
        </p:nvSpPr>
        <p:spPr/>
        <p:txBody>
          <a:bodyPr/>
          <a:lstStyle/>
          <a:p>
            <a:r>
              <a:rPr lang="en-US" dirty="0"/>
              <a:t>New OAC Policy: Community Grants</a:t>
            </a:r>
          </a:p>
        </p:txBody>
      </p:sp>
      <p:sp>
        <p:nvSpPr>
          <p:cNvPr id="3" name="Content Placeholder 2">
            <a:extLst>
              <a:ext uri="{FF2B5EF4-FFF2-40B4-BE49-F238E27FC236}">
                <a16:creationId xmlns:a16="http://schemas.microsoft.com/office/drawing/2014/main" id="{FD9E6CD9-E0C5-6AAE-328C-A78D3A6E3EB2}"/>
              </a:ext>
            </a:extLst>
          </p:cNvPr>
          <p:cNvSpPr>
            <a:spLocks noGrp="1"/>
          </p:cNvSpPr>
          <p:nvPr>
            <p:ph idx="1"/>
          </p:nvPr>
        </p:nvSpPr>
        <p:spPr/>
        <p:txBody>
          <a:bodyPr>
            <a:normAutofit/>
          </a:bodyPr>
          <a:lstStyle/>
          <a:p>
            <a:pPr marL="0" indent="0">
              <a:buNone/>
            </a:pPr>
            <a:r>
              <a:rPr lang="en-US" b="1" dirty="0">
                <a:solidFill>
                  <a:schemeClr val="tx2">
                    <a:lumMod val="60000"/>
                    <a:lumOff val="40000"/>
                  </a:schemeClr>
                </a:solidFill>
              </a:rPr>
              <a:t>New Policy for Consideration</a:t>
            </a:r>
          </a:p>
          <a:p>
            <a:r>
              <a:rPr lang="en-US" dirty="0"/>
              <a:t>Community Grants Policy</a:t>
            </a:r>
          </a:p>
          <a:p>
            <a:endParaRPr lang="en-US" dirty="0"/>
          </a:p>
          <a:p>
            <a:endParaRPr lang="en-US" dirty="0"/>
          </a:p>
          <a:p>
            <a:endParaRPr lang="en-US" dirty="0"/>
          </a:p>
          <a:p>
            <a:endParaRPr lang="en-US" dirty="0"/>
          </a:p>
          <a:p>
            <a:endParaRPr lang="en-US" dirty="0"/>
          </a:p>
        </p:txBody>
      </p:sp>
      <p:pic>
        <p:nvPicPr>
          <p:cNvPr id="5" name="Picture 4">
            <a:extLst>
              <a:ext uri="{FF2B5EF4-FFF2-40B4-BE49-F238E27FC236}">
                <a16:creationId xmlns:a16="http://schemas.microsoft.com/office/drawing/2014/main" id="{684F714B-0CEA-5831-A45C-F39A1F3FB016}"/>
              </a:ext>
            </a:extLst>
          </p:cNvPr>
          <p:cNvPicPr>
            <a:picLocks noChangeAspect="1"/>
          </p:cNvPicPr>
          <p:nvPr/>
        </p:nvPicPr>
        <p:blipFill>
          <a:blip r:embed="rId2"/>
          <a:stretch>
            <a:fillRect/>
          </a:stretch>
        </p:blipFill>
        <p:spPr>
          <a:xfrm>
            <a:off x="4813009" y="971550"/>
            <a:ext cx="4178591" cy="34956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3619282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67160-D2B7-2B25-81D6-0E021DF3C5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93A0F9-9E77-A25E-062D-9072550C0400}"/>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D87BEE9C-6889-BECB-E946-265A6E37EF01}"/>
              </a:ext>
            </a:extLst>
          </p:cNvPr>
          <p:cNvSpPr>
            <a:spLocks noGrp="1"/>
          </p:cNvSpPr>
          <p:nvPr>
            <p:ph idx="1"/>
          </p:nvPr>
        </p:nvSpPr>
        <p:spPr/>
        <p:txBody>
          <a:bodyPr>
            <a:normAutofit/>
          </a:bodyPr>
          <a:lstStyle/>
          <a:p>
            <a:pPr marL="0" lvl="0" indent="0">
              <a:buNone/>
            </a:pPr>
            <a:r>
              <a:rPr lang="en-US" dirty="0"/>
              <a:t>Will the OAC consider a motion to approve the Community Grants policy?</a:t>
            </a:r>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BB506DE3-BAC9-C0A3-215C-45F257C38574}"/>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309838193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B634C-2AE9-BA0C-F3D8-7FD121B27A3A}"/>
              </a:ext>
            </a:extLst>
          </p:cNvPr>
          <p:cNvSpPr>
            <a:spLocks noGrp="1"/>
          </p:cNvSpPr>
          <p:nvPr>
            <p:ph type="title"/>
          </p:nvPr>
        </p:nvSpPr>
        <p:spPr/>
        <p:txBody>
          <a:bodyPr/>
          <a:lstStyle/>
          <a:p>
            <a:r>
              <a:rPr lang="en-US" dirty="0"/>
              <a:t>Revised OAC Policies</a:t>
            </a:r>
          </a:p>
        </p:txBody>
      </p:sp>
      <p:sp>
        <p:nvSpPr>
          <p:cNvPr id="3" name="Content Placeholder 2">
            <a:extLst>
              <a:ext uri="{FF2B5EF4-FFF2-40B4-BE49-F238E27FC236}">
                <a16:creationId xmlns:a16="http://schemas.microsoft.com/office/drawing/2014/main" id="{AFC7818F-0A37-BC14-F000-C73AA1CA92AB}"/>
              </a:ext>
            </a:extLst>
          </p:cNvPr>
          <p:cNvSpPr>
            <a:spLocks noGrp="1"/>
          </p:cNvSpPr>
          <p:nvPr>
            <p:ph idx="1"/>
          </p:nvPr>
        </p:nvSpPr>
        <p:spPr/>
        <p:txBody>
          <a:bodyPr/>
          <a:lstStyle/>
          <a:p>
            <a:pPr marL="0" indent="0">
              <a:buNone/>
            </a:pPr>
            <a:r>
              <a:rPr lang="en-US" dirty="0"/>
              <a:t>The OAC Office and the Attorney General’s Office performed the annual review and revision of:</a:t>
            </a:r>
          </a:p>
          <a:p>
            <a:pPr lvl="1"/>
            <a:r>
              <a:rPr lang="en-US" sz="2400" dirty="0"/>
              <a:t>OAC Office Responsibilities</a:t>
            </a:r>
          </a:p>
          <a:p>
            <a:pPr lvl="1"/>
            <a:r>
              <a:rPr lang="en-US" sz="2400" dirty="0"/>
              <a:t>OAC Communication Policy </a:t>
            </a:r>
          </a:p>
        </p:txBody>
      </p:sp>
      <p:pic>
        <p:nvPicPr>
          <p:cNvPr id="5" name="Picture 4">
            <a:extLst>
              <a:ext uri="{FF2B5EF4-FFF2-40B4-BE49-F238E27FC236}">
                <a16:creationId xmlns:a16="http://schemas.microsoft.com/office/drawing/2014/main" id="{8AB8C9BD-6D07-BF06-0322-A1AB119F1BBF}"/>
              </a:ext>
            </a:extLst>
          </p:cNvPr>
          <p:cNvPicPr>
            <a:picLocks noChangeAspect="1"/>
          </p:cNvPicPr>
          <p:nvPr/>
        </p:nvPicPr>
        <p:blipFill>
          <a:blip r:embed="rId2"/>
          <a:stretch>
            <a:fillRect/>
          </a:stretch>
        </p:blipFill>
        <p:spPr>
          <a:xfrm>
            <a:off x="457200" y="2677886"/>
            <a:ext cx="3731935" cy="2419350"/>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AC995A4E-BCA1-265A-6267-05CE1334750B}"/>
              </a:ext>
            </a:extLst>
          </p:cNvPr>
          <p:cNvPicPr>
            <a:picLocks noChangeAspect="1"/>
          </p:cNvPicPr>
          <p:nvPr/>
        </p:nvPicPr>
        <p:blipFill>
          <a:blip r:embed="rId3"/>
          <a:stretch>
            <a:fillRect/>
          </a:stretch>
        </p:blipFill>
        <p:spPr>
          <a:xfrm>
            <a:off x="4572000" y="2677883"/>
            <a:ext cx="3591459" cy="241935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6127692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468DE-145A-193D-DC10-B856143E43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840E40-9661-2C86-1A82-CFF9E37C6192}"/>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F949A3D0-13E8-0097-A554-65248F2A1435}"/>
              </a:ext>
            </a:extLst>
          </p:cNvPr>
          <p:cNvSpPr>
            <a:spLocks noGrp="1"/>
          </p:cNvSpPr>
          <p:nvPr>
            <p:ph idx="1"/>
          </p:nvPr>
        </p:nvSpPr>
        <p:spPr/>
        <p:txBody>
          <a:bodyPr>
            <a:normAutofit/>
          </a:bodyPr>
          <a:lstStyle/>
          <a:p>
            <a:pPr marL="0" lvl="0" indent="0">
              <a:buNone/>
            </a:pPr>
            <a:r>
              <a:rPr lang="en-US" dirty="0"/>
              <a:t>Will the OAC consider a motion to approve the revised policies?</a:t>
            </a:r>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DF30326F-2B57-2EE7-70F3-AABC3F029E85}"/>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67681846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4AF31-0F21-A9EE-C3BF-594E2B9CDCA3}"/>
              </a:ext>
            </a:extLst>
          </p:cNvPr>
          <p:cNvSpPr>
            <a:spLocks noGrp="1"/>
          </p:cNvSpPr>
          <p:nvPr>
            <p:ph type="ctrTitle"/>
          </p:nvPr>
        </p:nvSpPr>
        <p:spPr/>
        <p:txBody>
          <a:bodyPr/>
          <a:lstStyle/>
          <a:p>
            <a:r>
              <a:rPr lang="en-US" dirty="0"/>
              <a:t>Remediation List</a:t>
            </a:r>
          </a:p>
        </p:txBody>
      </p:sp>
    </p:spTree>
    <p:extLst>
      <p:ext uri="{BB962C8B-B14F-4D97-AF65-F5344CB8AC3E}">
        <p14:creationId xmlns:p14="http://schemas.microsoft.com/office/powerpoint/2010/main" val="317029992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71A42-34E3-5F5E-8E3B-AE433919E3E9}"/>
              </a:ext>
            </a:extLst>
          </p:cNvPr>
          <p:cNvSpPr>
            <a:spLocks noGrp="1"/>
          </p:cNvSpPr>
          <p:nvPr>
            <p:ph type="title"/>
          </p:nvPr>
        </p:nvSpPr>
        <p:spPr/>
        <p:txBody>
          <a:bodyPr/>
          <a:lstStyle/>
          <a:p>
            <a:r>
              <a:rPr lang="en-US" dirty="0"/>
              <a:t>Request to Revise Remediation List	</a:t>
            </a:r>
          </a:p>
        </p:txBody>
      </p:sp>
      <p:sp>
        <p:nvSpPr>
          <p:cNvPr id="3" name="Content Placeholder 2">
            <a:extLst>
              <a:ext uri="{FF2B5EF4-FFF2-40B4-BE49-F238E27FC236}">
                <a16:creationId xmlns:a16="http://schemas.microsoft.com/office/drawing/2014/main" id="{96EFFB24-B484-B23B-9FF4-8B6F7BE5053B}"/>
              </a:ext>
            </a:extLst>
          </p:cNvPr>
          <p:cNvSpPr>
            <a:spLocks noGrp="1"/>
          </p:cNvSpPr>
          <p:nvPr>
            <p:ph idx="1"/>
          </p:nvPr>
        </p:nvSpPr>
        <p:spPr/>
        <p:txBody>
          <a:bodyPr/>
          <a:lstStyle/>
          <a:p>
            <a:r>
              <a:rPr lang="en-US" dirty="0"/>
              <a:t>In July 2025, SAMHSA – Substance Abuse and Mental Health Servies Administration – the federal authority -  directed their funded agencies to replace “</a:t>
            </a:r>
            <a:r>
              <a:rPr lang="en-US" b="1" i="1" dirty="0"/>
              <a:t>harm reduction</a:t>
            </a:r>
            <a:r>
              <a:rPr lang="en-US" dirty="0"/>
              <a:t>” with these specific terms:</a:t>
            </a:r>
          </a:p>
          <a:p>
            <a:pPr lvl="1"/>
            <a:r>
              <a:rPr lang="en-US" sz="2400" dirty="0"/>
              <a:t>Life-Saving Overdose Prevention and Response Services</a:t>
            </a:r>
          </a:p>
          <a:p>
            <a:pPr lvl="1"/>
            <a:r>
              <a:rPr lang="en-US" sz="2400" dirty="0"/>
              <a:t>Infectious Disease Prevention Services</a:t>
            </a:r>
          </a:p>
          <a:p>
            <a:pPr lvl="1"/>
            <a:r>
              <a:rPr lang="en-US" sz="2400" dirty="0"/>
              <a:t>Other Supplies and Services</a:t>
            </a:r>
          </a:p>
          <a:p>
            <a:endParaRPr lang="en-US" dirty="0"/>
          </a:p>
        </p:txBody>
      </p:sp>
    </p:spTree>
    <p:extLst>
      <p:ext uri="{BB962C8B-B14F-4D97-AF65-F5344CB8AC3E}">
        <p14:creationId xmlns:p14="http://schemas.microsoft.com/office/powerpoint/2010/main" val="321890066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045F5-7D40-95B4-5B22-6642852333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0B58D0-486C-9E57-02F6-D5DBAB8B4EC3}"/>
              </a:ext>
            </a:extLst>
          </p:cNvPr>
          <p:cNvSpPr>
            <a:spLocks noGrp="1"/>
          </p:cNvSpPr>
          <p:nvPr>
            <p:ph type="title"/>
          </p:nvPr>
        </p:nvSpPr>
        <p:spPr/>
        <p:txBody>
          <a:bodyPr/>
          <a:lstStyle/>
          <a:p>
            <a:r>
              <a:rPr lang="en-US" sz="2400" dirty="0"/>
              <a:t>Discussion and Decision Points</a:t>
            </a:r>
          </a:p>
        </p:txBody>
      </p:sp>
      <p:sp>
        <p:nvSpPr>
          <p:cNvPr id="3" name="Content Placeholder 2">
            <a:extLst>
              <a:ext uri="{FF2B5EF4-FFF2-40B4-BE49-F238E27FC236}">
                <a16:creationId xmlns:a16="http://schemas.microsoft.com/office/drawing/2014/main" id="{7BA9F08A-7DE5-6AF1-CCCE-64CA4C883E13}"/>
              </a:ext>
            </a:extLst>
          </p:cNvPr>
          <p:cNvSpPr>
            <a:spLocks noGrp="1"/>
          </p:cNvSpPr>
          <p:nvPr>
            <p:ph idx="1"/>
          </p:nvPr>
        </p:nvSpPr>
        <p:spPr/>
        <p:txBody>
          <a:bodyPr>
            <a:normAutofit/>
          </a:bodyPr>
          <a:lstStyle/>
          <a:p>
            <a:pPr marL="0" lvl="0" indent="0">
              <a:buNone/>
            </a:pPr>
            <a:r>
              <a:rPr lang="en-US" dirty="0"/>
              <a:t>Will the OAC consider a motion to revise the Remediation List to be consistent with federal language?</a:t>
            </a:r>
          </a:p>
          <a:p>
            <a:pPr marL="0" lvl="0" indent="0">
              <a:buNone/>
            </a:pPr>
            <a:endParaRPr lang="en-US" dirty="0"/>
          </a:p>
          <a:p>
            <a:pPr marL="0" lvl="0" indent="0">
              <a:buNone/>
            </a:pPr>
            <a:endParaRPr lang="en-US" dirty="0"/>
          </a:p>
        </p:txBody>
      </p:sp>
      <p:sp>
        <p:nvSpPr>
          <p:cNvPr id="4" name="TextBox 3">
            <a:extLst>
              <a:ext uri="{FF2B5EF4-FFF2-40B4-BE49-F238E27FC236}">
                <a16:creationId xmlns:a16="http://schemas.microsoft.com/office/drawing/2014/main" id="{D11A5A7E-224A-F068-5822-5F0B5CF6193B}"/>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24449641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1061D-C499-B581-51F1-40D5A828A9A5}"/>
              </a:ext>
            </a:extLst>
          </p:cNvPr>
          <p:cNvSpPr>
            <a:spLocks noGrp="1"/>
          </p:cNvSpPr>
          <p:nvPr>
            <p:ph type="title"/>
          </p:nvPr>
        </p:nvSpPr>
        <p:spPr/>
        <p:txBody>
          <a:bodyPr/>
          <a:lstStyle/>
          <a:p>
            <a:r>
              <a:rPr lang="en-US" dirty="0"/>
              <a:t>Public Comment</a:t>
            </a:r>
          </a:p>
        </p:txBody>
      </p:sp>
      <p:sp>
        <p:nvSpPr>
          <p:cNvPr id="3" name="Content Placeholder 2">
            <a:extLst>
              <a:ext uri="{FF2B5EF4-FFF2-40B4-BE49-F238E27FC236}">
                <a16:creationId xmlns:a16="http://schemas.microsoft.com/office/drawing/2014/main" id="{891EB1BE-1E56-A1F1-7D9C-82D8755A3D89}"/>
              </a:ext>
            </a:extLst>
          </p:cNvPr>
          <p:cNvSpPr>
            <a:spLocks noGrp="1"/>
          </p:cNvSpPr>
          <p:nvPr>
            <p:ph idx="1"/>
          </p:nvPr>
        </p:nvSpPr>
        <p:spPr>
          <a:xfrm>
            <a:off x="152400" y="853561"/>
            <a:ext cx="8839200" cy="4171950"/>
          </a:xfrm>
        </p:spPr>
        <p:txBody>
          <a:bodyPr>
            <a:normAutofit fontScale="85000" lnSpcReduction="20000"/>
          </a:bodyPr>
          <a:lstStyle/>
          <a:p>
            <a:pPr marL="0" indent="0">
              <a:buNone/>
            </a:pPr>
            <a:r>
              <a:rPr lang="en-US" sz="2200" b="0" i="0" dirty="0">
                <a:solidFill>
                  <a:srgbClr val="131E29"/>
                </a:solidFill>
                <a:effectLst/>
                <a:latin typeface="Open Sans" panose="020B0606030504020204" pitchFamily="34" charset="0"/>
              </a:rPr>
              <a:t>The Opioid Abatement Council shall reserve a period for public comment to provide the public with the opportunity to comment on matters that are relevant to the items on the agenda for the meeting.  At the appropriate time, the Chair will open the meeting for public comment.  Guests attending in-person shall make their intent to speak known and the Chair will recognize the individual.</a:t>
            </a:r>
          </a:p>
          <a:p>
            <a:pPr marL="0" indent="0">
              <a:buNone/>
            </a:pPr>
            <a:endParaRPr lang="en-US" sz="2200" dirty="0"/>
          </a:p>
          <a:p>
            <a:pPr marL="0" indent="0">
              <a:buNone/>
            </a:pPr>
            <a:r>
              <a:rPr lang="en-US" b="1" dirty="0"/>
              <a:t>In-Person</a:t>
            </a:r>
            <a:r>
              <a:rPr lang="en-US" dirty="0"/>
              <a:t>: please raise your hand.</a:t>
            </a:r>
          </a:p>
          <a:p>
            <a:pPr marL="0" indent="0">
              <a:buNone/>
            </a:pPr>
            <a:endParaRPr lang="en-US" dirty="0"/>
          </a:p>
          <a:p>
            <a:pPr marL="0" indent="0">
              <a:buNone/>
            </a:pPr>
            <a:endParaRPr lang="en-US" b="1" dirty="0"/>
          </a:p>
          <a:p>
            <a:pPr marL="0" indent="0">
              <a:buNone/>
            </a:pPr>
            <a:endParaRPr lang="en-US" b="1" dirty="0"/>
          </a:p>
          <a:p>
            <a:pPr marL="0" indent="0">
              <a:buNone/>
            </a:pPr>
            <a:endParaRPr lang="en-US" b="1" dirty="0"/>
          </a:p>
          <a:p>
            <a:pPr marL="0" indent="0">
              <a:buNone/>
            </a:pPr>
            <a:endParaRPr lang="en-US" sz="2200" b="1" dirty="0"/>
          </a:p>
          <a:p>
            <a:pPr marL="0" indent="0">
              <a:buNone/>
            </a:pPr>
            <a:r>
              <a:rPr lang="en-US" sz="2200" b="1" dirty="0"/>
              <a:t>Virtual</a:t>
            </a:r>
            <a:r>
              <a:rPr lang="en-US" sz="2200" dirty="0"/>
              <a:t>: please click the “</a:t>
            </a:r>
            <a:r>
              <a:rPr lang="en-US" sz="2200" b="1" dirty="0"/>
              <a:t>hand</a:t>
            </a:r>
            <a:r>
              <a:rPr lang="en-US" sz="2200" dirty="0"/>
              <a:t>” icon to raise your hand. The icon is located at the bottom of the screen, towards the middle, next to the “unmute” tab. </a:t>
            </a:r>
          </a:p>
        </p:txBody>
      </p:sp>
      <p:sp>
        <p:nvSpPr>
          <p:cNvPr id="9" name="Rectangle 6">
            <a:extLst>
              <a:ext uri="{FF2B5EF4-FFF2-40B4-BE49-F238E27FC236}">
                <a16:creationId xmlns:a16="http://schemas.microsoft.com/office/drawing/2014/main" id="{43CBA108-2225-0F27-66D1-FC078DB5A109}"/>
              </a:ext>
            </a:extLst>
          </p:cNvPr>
          <p:cNvSpPr>
            <a:spLocks noChangeArrowheads="1"/>
          </p:cNvSpPr>
          <p:nvPr/>
        </p:nvSpPr>
        <p:spPr bwMode="auto">
          <a:xfrm>
            <a:off x="0" y="-368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9" name="Picture 5">
            <a:extLst>
              <a:ext uri="{FF2B5EF4-FFF2-40B4-BE49-F238E27FC236}">
                <a16:creationId xmlns:a16="http://schemas.microsoft.com/office/drawing/2014/main" id="{22137EF3-608D-0412-9F7F-C195450F77F9}"/>
              </a:ext>
            </a:extLst>
          </p:cNvPr>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28600" y="3119899"/>
            <a:ext cx="8356152" cy="102401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Arrow: Up 10">
            <a:extLst>
              <a:ext uri="{FF2B5EF4-FFF2-40B4-BE49-F238E27FC236}">
                <a16:creationId xmlns:a16="http://schemas.microsoft.com/office/drawing/2014/main" id="{C65A44BC-762B-158A-21D3-670F54EC9F12}"/>
              </a:ext>
            </a:extLst>
          </p:cNvPr>
          <p:cNvSpPr/>
          <p:nvPr/>
        </p:nvSpPr>
        <p:spPr>
          <a:xfrm rot="3258487">
            <a:off x="2195446" y="3920175"/>
            <a:ext cx="228600" cy="457200"/>
          </a:xfrm>
          <a:prstGeom prst="upArrow">
            <a:avLst/>
          </a:prstGeom>
          <a:solidFill>
            <a:srgbClr val="009E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60000"/>
                  <a:lumOff val="40000"/>
                </a:schemeClr>
              </a:solidFill>
            </a:endParaRPr>
          </a:p>
        </p:txBody>
      </p:sp>
      <p:sp>
        <p:nvSpPr>
          <p:cNvPr id="12" name="Arrow: Up 11">
            <a:extLst>
              <a:ext uri="{FF2B5EF4-FFF2-40B4-BE49-F238E27FC236}">
                <a16:creationId xmlns:a16="http://schemas.microsoft.com/office/drawing/2014/main" id="{E9B3AB8D-5780-94EB-627C-7CC6F3644C2C}"/>
              </a:ext>
            </a:extLst>
          </p:cNvPr>
          <p:cNvSpPr/>
          <p:nvPr/>
        </p:nvSpPr>
        <p:spPr>
          <a:xfrm rot="18509423">
            <a:off x="2754467" y="3925712"/>
            <a:ext cx="228600" cy="457200"/>
          </a:xfrm>
          <a:prstGeom prst="upArrow">
            <a:avLst/>
          </a:prstGeom>
          <a:solidFill>
            <a:srgbClr val="009E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60000"/>
                  <a:lumOff val="40000"/>
                </a:schemeClr>
              </a:solidFill>
            </a:endParaRPr>
          </a:p>
        </p:txBody>
      </p:sp>
    </p:spTree>
    <p:extLst>
      <p:ext uri="{BB962C8B-B14F-4D97-AF65-F5344CB8AC3E}">
        <p14:creationId xmlns:p14="http://schemas.microsoft.com/office/powerpoint/2010/main" val="164852319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7B9D2-BC26-84AF-B4CE-7C631C54F6D3}"/>
              </a:ext>
            </a:extLst>
          </p:cNvPr>
          <p:cNvSpPr>
            <a:spLocks noGrp="1"/>
          </p:cNvSpPr>
          <p:nvPr>
            <p:ph type="title"/>
          </p:nvPr>
        </p:nvSpPr>
        <p:spPr/>
        <p:txBody>
          <a:bodyPr/>
          <a:lstStyle/>
          <a:p>
            <a:r>
              <a:rPr lang="en-US" dirty="0"/>
              <a:t>3</a:t>
            </a:r>
            <a:r>
              <a:rPr lang="en-US" baseline="30000" dirty="0"/>
              <a:t>rd</a:t>
            </a:r>
            <a:r>
              <a:rPr lang="en-US" dirty="0"/>
              <a:t> Quarter 2026 Meeting</a:t>
            </a:r>
          </a:p>
        </p:txBody>
      </p:sp>
      <p:sp>
        <p:nvSpPr>
          <p:cNvPr id="3" name="Content Placeholder 2">
            <a:extLst>
              <a:ext uri="{FF2B5EF4-FFF2-40B4-BE49-F238E27FC236}">
                <a16:creationId xmlns:a16="http://schemas.microsoft.com/office/drawing/2014/main" id="{CC4D9903-E626-ECBF-7605-BF4793929E84}"/>
              </a:ext>
            </a:extLst>
          </p:cNvPr>
          <p:cNvSpPr>
            <a:spLocks noGrp="1"/>
          </p:cNvSpPr>
          <p:nvPr>
            <p:ph idx="1"/>
          </p:nvPr>
        </p:nvSpPr>
        <p:spPr/>
        <p:txBody>
          <a:bodyPr/>
          <a:lstStyle/>
          <a:p>
            <a:pPr marL="0" indent="0" algn="ctr">
              <a:buNone/>
            </a:pPr>
            <a:endParaRPr lang="en-US" b="1" dirty="0"/>
          </a:p>
          <a:p>
            <a:pPr marL="0" indent="0" algn="ctr">
              <a:buNone/>
            </a:pPr>
            <a:r>
              <a:rPr lang="en-US" sz="3200" b="1" dirty="0">
                <a:solidFill>
                  <a:schemeClr val="tx2">
                    <a:lumMod val="75000"/>
                  </a:schemeClr>
                </a:solidFill>
              </a:rPr>
              <a:t>Thursday, September 3, 2026</a:t>
            </a:r>
          </a:p>
          <a:p>
            <a:pPr marL="0" indent="0" algn="ctr">
              <a:buNone/>
            </a:pPr>
            <a:r>
              <a:rPr lang="en-US" sz="3200" b="1" dirty="0">
                <a:solidFill>
                  <a:schemeClr val="tx2">
                    <a:lumMod val="75000"/>
                  </a:schemeClr>
                </a:solidFill>
              </a:rPr>
              <a:t>12:00 PM CT</a:t>
            </a:r>
          </a:p>
          <a:p>
            <a:pPr marL="0" indent="0" algn="ctr">
              <a:buNone/>
            </a:pPr>
            <a:endParaRPr lang="en-US" sz="3200" b="1" dirty="0">
              <a:solidFill>
                <a:schemeClr val="tx2">
                  <a:lumMod val="75000"/>
                </a:schemeClr>
              </a:solidFill>
            </a:endParaRPr>
          </a:p>
          <a:p>
            <a:pPr marL="0" indent="0" algn="ctr">
              <a:buNone/>
            </a:pPr>
            <a:r>
              <a:rPr lang="en-US" sz="3200" b="1" dirty="0">
                <a:solidFill>
                  <a:schemeClr val="tx2">
                    <a:lumMod val="75000"/>
                  </a:schemeClr>
                </a:solidFill>
              </a:rPr>
              <a:t>Nashville</a:t>
            </a:r>
          </a:p>
          <a:p>
            <a:endParaRPr lang="en-US" dirty="0"/>
          </a:p>
          <a:p>
            <a:endParaRPr lang="en-US" dirty="0"/>
          </a:p>
          <a:p>
            <a:endParaRPr lang="en-US" dirty="0"/>
          </a:p>
        </p:txBody>
      </p:sp>
    </p:spTree>
    <p:extLst>
      <p:ext uri="{BB962C8B-B14F-4D97-AF65-F5344CB8AC3E}">
        <p14:creationId xmlns:p14="http://schemas.microsoft.com/office/powerpoint/2010/main" val="1037034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5B4B8-91BE-591D-3A68-DECAA8B734E1}"/>
              </a:ext>
            </a:extLst>
          </p:cNvPr>
          <p:cNvSpPr>
            <a:spLocks noGrp="1"/>
          </p:cNvSpPr>
          <p:nvPr>
            <p:ph type="title"/>
          </p:nvPr>
        </p:nvSpPr>
        <p:spPr/>
        <p:txBody>
          <a:bodyPr/>
          <a:lstStyle/>
          <a:p>
            <a:r>
              <a:rPr lang="en-US" dirty="0"/>
              <a:t>Motion to Adjourn </a:t>
            </a:r>
          </a:p>
        </p:txBody>
      </p:sp>
      <p:sp>
        <p:nvSpPr>
          <p:cNvPr id="5" name="TextBox 4">
            <a:extLst>
              <a:ext uri="{FF2B5EF4-FFF2-40B4-BE49-F238E27FC236}">
                <a16:creationId xmlns:a16="http://schemas.microsoft.com/office/drawing/2014/main" id="{7B8D097D-AC40-5527-76D5-FBBD6083CC09}"/>
              </a:ext>
            </a:extLst>
          </p:cNvPr>
          <p:cNvSpPr txBox="1"/>
          <p:nvPr/>
        </p:nvSpPr>
        <p:spPr>
          <a:xfrm>
            <a:off x="3238500" y="2949575"/>
            <a:ext cx="2667000" cy="1631216"/>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2000" b="1" dirty="0"/>
          </a:p>
          <a:p>
            <a:pPr algn="ctr"/>
            <a:r>
              <a:rPr lang="en-US" sz="2000" b="1" dirty="0">
                <a:effectLst>
                  <a:outerShdw blurRad="38100" dist="38100" dir="2700000" algn="tl">
                    <a:srgbClr val="000000">
                      <a:alpha val="43137"/>
                    </a:srgbClr>
                  </a:outerShdw>
                </a:effectLst>
              </a:rPr>
              <a:t>Motion </a:t>
            </a:r>
          </a:p>
          <a:p>
            <a:pPr algn="ctr"/>
            <a:r>
              <a:rPr lang="en-US" sz="2000" b="1" dirty="0">
                <a:effectLst>
                  <a:outerShdw blurRad="38100" dist="38100" dir="2700000" algn="tl">
                    <a:srgbClr val="000000">
                      <a:alpha val="43137"/>
                    </a:srgbClr>
                  </a:outerShdw>
                </a:effectLst>
              </a:rPr>
              <a:t>&amp;</a:t>
            </a:r>
          </a:p>
          <a:p>
            <a:pPr algn="ctr"/>
            <a:r>
              <a:rPr lang="en-US" sz="2000" b="1" dirty="0">
                <a:effectLst>
                  <a:outerShdw blurRad="38100" dist="38100" dir="2700000" algn="tl">
                    <a:srgbClr val="000000">
                      <a:alpha val="43137"/>
                    </a:srgbClr>
                  </a:outerShdw>
                </a:effectLst>
              </a:rPr>
              <a:t>Council Vote</a:t>
            </a:r>
          </a:p>
          <a:p>
            <a:pPr algn="ctr"/>
            <a:endParaRPr lang="en-US" sz="2000" b="1" dirty="0"/>
          </a:p>
        </p:txBody>
      </p:sp>
    </p:spTree>
    <p:extLst>
      <p:ext uri="{BB962C8B-B14F-4D97-AF65-F5344CB8AC3E}">
        <p14:creationId xmlns:p14="http://schemas.microsoft.com/office/powerpoint/2010/main" val="48540687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EBEEC-EF48-15FD-AC47-F0E336521202}"/>
              </a:ext>
            </a:extLst>
          </p:cNvPr>
          <p:cNvSpPr>
            <a:spLocks noGrp="1"/>
          </p:cNvSpPr>
          <p:nvPr>
            <p:ph type="title"/>
          </p:nvPr>
        </p:nvSpPr>
        <p:spPr>
          <a:xfrm>
            <a:off x="381000" y="1657351"/>
            <a:ext cx="3962400" cy="1676400"/>
          </a:xfrm>
        </p:spPr>
        <p:txBody>
          <a:bodyPr anchor="ctr">
            <a:normAutofit/>
          </a:bodyPr>
          <a:lstStyle/>
          <a:p>
            <a:r>
              <a:rPr lang="en-US" dirty="0"/>
              <a:t>Contact Us</a:t>
            </a:r>
          </a:p>
        </p:txBody>
      </p:sp>
      <p:sp>
        <p:nvSpPr>
          <p:cNvPr id="10" name="Text Placeholder 3">
            <a:extLst>
              <a:ext uri="{FF2B5EF4-FFF2-40B4-BE49-F238E27FC236}">
                <a16:creationId xmlns:a16="http://schemas.microsoft.com/office/drawing/2014/main" id="{42B2F518-592E-E301-FC7A-1B778C4C544B}"/>
              </a:ext>
            </a:extLst>
          </p:cNvPr>
          <p:cNvSpPr>
            <a:spLocks noGrp="1"/>
          </p:cNvSpPr>
          <p:nvPr>
            <p:ph type="body" sz="quarter" idx="11"/>
          </p:nvPr>
        </p:nvSpPr>
        <p:spPr>
          <a:xfrm>
            <a:off x="381000" y="3685997"/>
            <a:ext cx="4038600" cy="838200"/>
          </a:xfrm>
        </p:spPr>
        <p:txBody>
          <a:bodyPr>
            <a:normAutofit fontScale="40000" lnSpcReduction="20000"/>
          </a:bodyPr>
          <a:lstStyle/>
          <a:p>
            <a:endParaRPr lang="en-US" sz="2100" dirty="0">
              <a:solidFill>
                <a:schemeClr val="tx1"/>
              </a:solidFill>
            </a:endParaRPr>
          </a:p>
          <a:p>
            <a:r>
              <a:rPr lang="en-US" sz="4425" dirty="0">
                <a:solidFill>
                  <a:schemeClr val="tx1"/>
                </a:solidFill>
              </a:rPr>
              <a:t>opioid.abatement@tn.gov</a:t>
            </a:r>
          </a:p>
          <a:p>
            <a:r>
              <a:rPr lang="en-US" sz="4425" dirty="0">
                <a:solidFill>
                  <a:schemeClr val="tx1"/>
                </a:solidFill>
              </a:rPr>
              <a:t>https://www.tn.gov/oac.html</a:t>
            </a:r>
          </a:p>
        </p:txBody>
      </p:sp>
      <p:sp>
        <p:nvSpPr>
          <p:cNvPr id="12" name="Text Placeholder 4">
            <a:extLst>
              <a:ext uri="{FF2B5EF4-FFF2-40B4-BE49-F238E27FC236}">
                <a16:creationId xmlns:a16="http://schemas.microsoft.com/office/drawing/2014/main" id="{79A2EB8B-198C-460A-A39B-6B63767CDC6C}"/>
              </a:ext>
            </a:extLst>
          </p:cNvPr>
          <p:cNvSpPr>
            <a:spLocks noGrp="1"/>
          </p:cNvSpPr>
          <p:nvPr>
            <p:ph type="body" sz="quarter" idx="12"/>
          </p:nvPr>
        </p:nvSpPr>
        <p:spPr>
          <a:xfrm>
            <a:off x="419100" y="3028951"/>
            <a:ext cx="3962400" cy="609600"/>
          </a:xfrm>
        </p:spPr>
        <p:txBody>
          <a:bodyPr>
            <a:normAutofit fontScale="77500" lnSpcReduction="20000"/>
          </a:bodyPr>
          <a:lstStyle/>
          <a:p>
            <a:r>
              <a:rPr lang="en-US" dirty="0">
                <a:solidFill>
                  <a:schemeClr val="tx1"/>
                </a:solidFill>
              </a:rPr>
              <a:t>Opioid Abatement Council</a:t>
            </a:r>
          </a:p>
        </p:txBody>
      </p:sp>
      <p:sp>
        <p:nvSpPr>
          <p:cNvPr id="4" name="Picture Placeholder 3">
            <a:extLst>
              <a:ext uri="{FF2B5EF4-FFF2-40B4-BE49-F238E27FC236}">
                <a16:creationId xmlns:a16="http://schemas.microsoft.com/office/drawing/2014/main" id="{FA59976D-F5C7-B130-4975-37016225A061}"/>
              </a:ext>
            </a:extLst>
          </p:cNvPr>
          <p:cNvSpPr>
            <a:spLocks noGrp="1"/>
          </p:cNvSpPr>
          <p:nvPr>
            <p:ph type="pic" sz="quarter" idx="10"/>
          </p:nvPr>
        </p:nvSpPr>
        <p:spPr/>
        <p:txBody>
          <a:bodyPr/>
          <a:lstStyle/>
          <a:p>
            <a:endParaRPr lang="en-US"/>
          </a:p>
        </p:txBody>
      </p:sp>
      <p:pic>
        <p:nvPicPr>
          <p:cNvPr id="7" name="Picture 6">
            <a:extLst>
              <a:ext uri="{FF2B5EF4-FFF2-40B4-BE49-F238E27FC236}">
                <a16:creationId xmlns:a16="http://schemas.microsoft.com/office/drawing/2014/main" id="{74B9BF8C-517E-426C-D390-BA9C9822B30D}"/>
              </a:ext>
            </a:extLst>
          </p:cNvPr>
          <p:cNvPicPr>
            <a:picLocks noChangeAspect="1"/>
          </p:cNvPicPr>
          <p:nvPr/>
        </p:nvPicPr>
        <p:blipFill>
          <a:blip r:embed="rId2"/>
          <a:stretch>
            <a:fillRect/>
          </a:stretch>
        </p:blipFill>
        <p:spPr>
          <a:xfrm>
            <a:off x="4572000" y="0"/>
            <a:ext cx="4559439" cy="5143500"/>
          </a:xfrm>
          <a:prstGeom prst="rect">
            <a:avLst/>
          </a:prstGeom>
        </p:spPr>
      </p:pic>
    </p:spTree>
    <p:extLst>
      <p:ext uri="{BB962C8B-B14F-4D97-AF65-F5344CB8AC3E}">
        <p14:creationId xmlns:p14="http://schemas.microsoft.com/office/powerpoint/2010/main" val="298423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Effect transition="in" filter="fade">
                                      <p:cBhvr>
                                        <p:cTn id="13" dur="1000"/>
                                        <p:tgtEl>
                                          <p:spTgt spid="10">
                                            <p:txEl>
                                              <p:pRg st="1" end="1"/>
                                            </p:txEl>
                                          </p:spTgt>
                                        </p:tgtEl>
                                      </p:cBhvr>
                                    </p:animEffect>
                                    <p:anim calcmode="lin" valueType="num">
                                      <p:cBhvr>
                                        <p:cTn id="14"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Effect transition="in" filter="fade">
                                      <p:cBhvr>
                                        <p:cTn id="19" dur="1000"/>
                                        <p:tgtEl>
                                          <p:spTgt spid="10">
                                            <p:txEl>
                                              <p:pRg st="2" end="2"/>
                                            </p:txEl>
                                          </p:spTgt>
                                        </p:tgtEl>
                                      </p:cBhvr>
                                    </p:animEffect>
                                    <p:anim calcmode="lin" valueType="num">
                                      <p:cBhvr>
                                        <p:cTn id="20"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StateofTNtemplate">
  <a:themeElements>
    <a:clrScheme name="Brand Colors">
      <a:dk1>
        <a:sysClr val="windowText" lastClr="000000"/>
      </a:dk1>
      <a:lt1>
        <a:sysClr val="window" lastClr="FFFFFF"/>
      </a:lt1>
      <a:dk2>
        <a:srgbClr val="1B365D"/>
      </a:dk2>
      <a:lt2>
        <a:srgbClr val="FF0F00"/>
      </a:lt2>
      <a:accent1>
        <a:srgbClr val="2DCCD3"/>
      </a:accent1>
      <a:accent2>
        <a:srgbClr val="D2D755"/>
      </a:accent2>
      <a:accent3>
        <a:srgbClr val="E87722"/>
      </a:accent3>
      <a:accent4>
        <a:srgbClr val="7C2529"/>
      </a:accent4>
      <a:accent5>
        <a:srgbClr val="666666"/>
      </a:accent5>
      <a:accent6>
        <a:srgbClr val="E6D395"/>
      </a:accent6>
      <a:hlink>
        <a:srgbClr val="131E29"/>
      </a:hlink>
      <a:folHlink>
        <a:srgbClr val="CBC4BC"/>
      </a:folHlink>
    </a:clrScheme>
    <a:fontScheme name="Custom 6">
      <a:majorFont>
        <a:latin typeface="PermianSlabSerifTypeface"/>
        <a:ea typeface=""/>
        <a:cs typeface=""/>
      </a:majorFont>
      <a:minorFont>
        <a:latin typeface="Ope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AS - EXTERNAL">
  <a:themeElements>
    <a:clrScheme name="SAS-2023">
      <a:dk1>
        <a:srgbClr val="000000"/>
      </a:dk1>
      <a:lt1>
        <a:srgbClr val="FFFFFF"/>
      </a:lt1>
      <a:dk2>
        <a:srgbClr val="032954"/>
      </a:dk2>
      <a:lt2>
        <a:srgbClr val="0766D1"/>
      </a:lt2>
      <a:accent1>
        <a:srgbClr val="0766D1"/>
      </a:accent1>
      <a:accent2>
        <a:srgbClr val="4398F9"/>
      </a:accent2>
      <a:accent3>
        <a:srgbClr val="C4DEFD"/>
      </a:accent3>
      <a:accent4>
        <a:srgbClr val="032954"/>
      </a:accent4>
      <a:accent5>
        <a:srgbClr val="7E889A"/>
      </a:accent5>
      <a:accent6>
        <a:srgbClr val="BAC0C9"/>
      </a:accent6>
      <a:hlink>
        <a:srgbClr val="4398F9"/>
      </a:hlink>
      <a:folHlink>
        <a:srgbClr val="C4DEFD"/>
      </a:folHlink>
    </a:clrScheme>
    <a:fontScheme name="Anova">
      <a:majorFont>
        <a:latin typeface="Anova Bold"/>
        <a:ea typeface=""/>
        <a:cs typeface=""/>
      </a:majorFont>
      <a:minorFont>
        <a:latin typeface="Anova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dirty="0" smtClean="0">
            <a:solidFill>
              <a:schemeClr val="tx1"/>
            </a:solidFill>
          </a:defRPr>
        </a:defPPr>
      </a:lstStyle>
    </a:txDef>
  </a:objectDefaults>
  <a:extraClrSchemeLst/>
  <a:extLst>
    <a:ext uri="{05A4C25C-085E-4340-85A3-A5531E510DB2}">
      <thm15:themeFamily xmlns:thm15="http://schemas.microsoft.com/office/thememl/2012/main" name="EXTERNAL_Template_2023.potx" id="{2EA8CE33-CC8D-491A-8407-3C6ED769A2DD}" vid="{4D26F06B-4A77-4C47-863E-04711AA87A0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4141D572D5D9F41B119A8C8C33E0733" ma:contentTypeVersion="2" ma:contentTypeDescription="Create a new document." ma:contentTypeScope="" ma:versionID="232a7c9d187e3620ac39bfce00b6f9e2">
  <xsd:schema xmlns:xsd="http://www.w3.org/2001/XMLSchema" xmlns:xs="http://www.w3.org/2001/XMLSchema" xmlns:p="http://schemas.microsoft.com/office/2006/metadata/properties" xmlns:ns2="66d6cee1-8beb-4ba5-91b2-778ade4b6c35" targetNamespace="http://schemas.microsoft.com/office/2006/metadata/properties" ma:root="true" ma:fieldsID="f51791487d0201171937184154380430" ns2:_="">
    <xsd:import namespace="66d6cee1-8beb-4ba5-91b2-778ade4b6c35"/>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d6cee1-8beb-4ba5-91b2-778ade4b6c3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5BB83C9-B7E1-449D-A54A-88CB201C920E}">
  <ds:schemaRefs>
    <ds:schemaRef ds:uri="http://purl.org/dc/dcmitype/"/>
    <ds:schemaRef ds:uri="http://purl.org/dc/elements/1.1/"/>
    <ds:schemaRef ds:uri="http://schemas.openxmlformats.org/package/2006/metadata/core-properties"/>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66d6cee1-8beb-4ba5-91b2-778ade4b6c35"/>
    <ds:schemaRef ds:uri="http://purl.org/dc/terms/"/>
  </ds:schemaRefs>
</ds:datastoreItem>
</file>

<file path=customXml/itemProps2.xml><?xml version="1.0" encoding="utf-8"?>
<ds:datastoreItem xmlns:ds="http://schemas.openxmlformats.org/officeDocument/2006/customXml" ds:itemID="{BFEC0EFE-2908-4B3D-B017-B9375F264480}">
  <ds:schemaRefs>
    <ds:schemaRef ds:uri="http://schemas.microsoft.com/sharepoint/v3/contenttype/forms"/>
  </ds:schemaRefs>
</ds:datastoreItem>
</file>

<file path=customXml/itemProps3.xml><?xml version="1.0" encoding="utf-8"?>
<ds:datastoreItem xmlns:ds="http://schemas.openxmlformats.org/officeDocument/2006/customXml" ds:itemID="{911BC587-6983-4D99-8C8D-FE396A39BA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d6cee1-8beb-4ba5-91b2-778ade4b6c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StateofTNtemplate</Template>
  <TotalTime>256965</TotalTime>
  <Words>4118</Words>
  <Application>Microsoft Office PowerPoint</Application>
  <PresentationFormat>On-screen Show (16:9)</PresentationFormat>
  <Paragraphs>732</Paragraphs>
  <Slides>71</Slides>
  <Notes>28</Notes>
  <HiddenSlides>0</HiddenSlides>
  <MMClips>0</MMClips>
  <ScaleCrop>false</ScaleCrop>
  <HeadingPairs>
    <vt:vector size="8" baseType="variant">
      <vt:variant>
        <vt:lpstr>Fonts Used</vt:lpstr>
      </vt:variant>
      <vt:variant>
        <vt:i4>8</vt:i4>
      </vt:variant>
      <vt:variant>
        <vt:lpstr>Theme</vt:lpstr>
      </vt:variant>
      <vt:variant>
        <vt:i4>3</vt:i4>
      </vt:variant>
      <vt:variant>
        <vt:lpstr>Embedded OLE Servers</vt:lpstr>
      </vt:variant>
      <vt:variant>
        <vt:i4>1</vt:i4>
      </vt:variant>
      <vt:variant>
        <vt:lpstr>Slide Titles</vt:lpstr>
      </vt:variant>
      <vt:variant>
        <vt:i4>71</vt:i4>
      </vt:variant>
    </vt:vector>
  </HeadingPairs>
  <TitlesOfParts>
    <vt:vector size="83" baseType="lpstr">
      <vt:lpstr>Anova Bold</vt:lpstr>
      <vt:lpstr>Anova Light</vt:lpstr>
      <vt:lpstr>Aptos</vt:lpstr>
      <vt:lpstr>Aptos Narrow</vt:lpstr>
      <vt:lpstr>Arial</vt:lpstr>
      <vt:lpstr>Calibri</vt:lpstr>
      <vt:lpstr>Open Sans</vt:lpstr>
      <vt:lpstr>PermianSlabSerifTypeface</vt:lpstr>
      <vt:lpstr>StateofTNtemplate</vt:lpstr>
      <vt:lpstr>Custom Design</vt:lpstr>
      <vt:lpstr>SAS - EXTERNAL</vt:lpstr>
      <vt:lpstr>Worksheet</vt:lpstr>
      <vt:lpstr>Opioid Abatement Council Meeting</vt:lpstr>
      <vt:lpstr>Contact Us</vt:lpstr>
      <vt:lpstr>PowerPoint Presentation</vt:lpstr>
      <vt:lpstr>Opioid Abatement Council Meeting</vt:lpstr>
      <vt:lpstr>Introductions &amp; Roll Call </vt:lpstr>
      <vt:lpstr>Introductions </vt:lpstr>
      <vt:lpstr>Review &amp; Approval of Minutes </vt:lpstr>
      <vt:lpstr>Motions from the Previous Meeting</vt:lpstr>
      <vt:lpstr>Motions from the Previous Meeting</vt:lpstr>
      <vt:lpstr>Motions from 3/3/26 &amp; 4/14/26 OAC meetings</vt:lpstr>
      <vt:lpstr>Update on Next Steps for OAC Leadership</vt:lpstr>
      <vt:lpstr>Community Advocacy Panel</vt:lpstr>
      <vt:lpstr>Community Advocacy Panel</vt:lpstr>
      <vt:lpstr>Discussion and Decision Points</vt:lpstr>
      <vt:lpstr>Community Advocacy Panel </vt:lpstr>
      <vt:lpstr>Fiscal Updates</vt:lpstr>
      <vt:lpstr>Opioid Abatement Trust Fund</vt:lpstr>
      <vt:lpstr>March 2026 Opioid Abatement Trust Fund Balance</vt:lpstr>
      <vt:lpstr>OAC Total Awarded &amp; Paid Funding</vt:lpstr>
      <vt:lpstr>Community Grants Payments as of 5/12/26</vt:lpstr>
      <vt:lpstr>OAC Office Discretionary Fund Update</vt:lpstr>
      <vt:lpstr>Request for Contractor</vt:lpstr>
      <vt:lpstr>Discussion and Decision Points</vt:lpstr>
      <vt:lpstr>Internship Pilot for Summer 2026</vt:lpstr>
      <vt:lpstr>114th General Assembly Briefing </vt:lpstr>
      <vt:lpstr>Opioid Abatement Fund Cash Flow Statement</vt:lpstr>
      <vt:lpstr>Community Grants Cycle 1</vt:lpstr>
      <vt:lpstr>Community Grants Cycle 1</vt:lpstr>
      <vt:lpstr>Community Grants Cycle 1</vt:lpstr>
      <vt:lpstr> Cycle 1 No-Cost Extension Requests </vt:lpstr>
      <vt:lpstr> Cycle 1 No-Cost Extension Requests</vt:lpstr>
      <vt:lpstr>Discussion and Decision Points</vt:lpstr>
      <vt:lpstr>Community Grant Carryover Request Decision Matrix</vt:lpstr>
      <vt:lpstr>Community Grants Cycle 1 Carryover Requests </vt:lpstr>
      <vt:lpstr>Discussion and Decision Points</vt:lpstr>
      <vt:lpstr>Community Grant Contract Amendment/Modification Request Decision Matrix </vt:lpstr>
      <vt:lpstr>Community Grant Contract Amendment &amp; Modification Requests </vt:lpstr>
      <vt:lpstr>Community Grant Contract Amendment &amp; Modification Requests </vt:lpstr>
      <vt:lpstr>Discussion and Decision Points</vt:lpstr>
      <vt:lpstr>Community Grants Cycle 2</vt:lpstr>
      <vt:lpstr>Community Grants Cycle 2</vt:lpstr>
      <vt:lpstr>Community Grants Cycle 2</vt:lpstr>
      <vt:lpstr>Cycle 2 Updates: Contracting </vt:lpstr>
      <vt:lpstr>Community Grants Cycle 3</vt:lpstr>
      <vt:lpstr>Community Grants Cycle 3</vt:lpstr>
      <vt:lpstr>Community Grants Cycle 3</vt:lpstr>
      <vt:lpstr>Timeline for Community Grants Cycle 3</vt:lpstr>
      <vt:lpstr>Community Grants Cycle 3 Applications</vt:lpstr>
      <vt:lpstr>Cycle 3 Application Review Process</vt:lpstr>
      <vt:lpstr>Review &amp; Summary: OAC Office </vt:lpstr>
      <vt:lpstr>Scoring: OAC Member &amp; OAC Office    </vt:lpstr>
      <vt:lpstr>Cycle 3 Allocation Percentages</vt:lpstr>
      <vt:lpstr>Cycle 3 Expected Funding Over 3-Years</vt:lpstr>
      <vt:lpstr>Cycle 3 Capital Funding</vt:lpstr>
      <vt:lpstr>Discussion and Decision Points</vt:lpstr>
      <vt:lpstr>Eligibility Review Updates</vt:lpstr>
      <vt:lpstr>Top Reasons for Not Meeting Eligibility</vt:lpstr>
      <vt:lpstr>Total Funding vs. Operating Budget</vt:lpstr>
      <vt:lpstr>Discussion and Decision Points</vt:lpstr>
      <vt:lpstr>Review of Policies</vt:lpstr>
      <vt:lpstr>New OAC Policy: Community Grants</vt:lpstr>
      <vt:lpstr>Discussion and Decision Points</vt:lpstr>
      <vt:lpstr>Revised OAC Policies</vt:lpstr>
      <vt:lpstr>Discussion and Decision Points</vt:lpstr>
      <vt:lpstr>Remediation List</vt:lpstr>
      <vt:lpstr>Request to Revise Remediation List </vt:lpstr>
      <vt:lpstr>Discussion and Decision Points</vt:lpstr>
      <vt:lpstr>Public Comment</vt:lpstr>
      <vt:lpstr>3rd Quarter 2026 Meeting</vt:lpstr>
      <vt:lpstr>Motion to Adjourn </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TDOT AWS Update</dc:title>
  <dc:creator>Adam C. Jarvis</dc:creator>
  <cp:lastModifiedBy>Debbie L. Bresee</cp:lastModifiedBy>
  <cp:revision>2162</cp:revision>
  <cp:lastPrinted>2025-11-20T17:03:32Z</cp:lastPrinted>
  <dcterms:created xsi:type="dcterms:W3CDTF">2015-07-01T13:43:27Z</dcterms:created>
  <dcterms:modified xsi:type="dcterms:W3CDTF">2026-06-04T06:01:53Z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0x010100C4141D572D5D9F41B119A8C8C33E0733</vt:lpwstr>
  </property>
</Properties>
</file>