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5"/>
  </p:sldMasterIdLst>
  <p:notesMasterIdLst>
    <p:notesMasterId r:id="rId57"/>
  </p:notesMasterIdLst>
  <p:sldIdLst>
    <p:sldId id="256" r:id="rId6"/>
    <p:sldId id="257" r:id="rId7"/>
    <p:sldId id="335" r:id="rId8"/>
    <p:sldId id="259" r:id="rId9"/>
    <p:sldId id="260" r:id="rId10"/>
    <p:sldId id="261" r:id="rId11"/>
    <p:sldId id="263" r:id="rId12"/>
    <p:sldId id="347" r:id="rId13"/>
    <p:sldId id="265" r:id="rId14"/>
    <p:sldId id="266" r:id="rId15"/>
    <p:sldId id="267" r:id="rId16"/>
    <p:sldId id="268" r:id="rId17"/>
    <p:sldId id="269" r:id="rId18"/>
    <p:sldId id="270" r:id="rId19"/>
    <p:sldId id="271" r:id="rId20"/>
    <p:sldId id="272" r:id="rId21"/>
    <p:sldId id="273" r:id="rId22"/>
    <p:sldId id="338" r:id="rId23"/>
    <p:sldId id="303" r:id="rId24"/>
    <p:sldId id="304" r:id="rId25"/>
    <p:sldId id="305" r:id="rId26"/>
    <p:sldId id="294" r:id="rId27"/>
    <p:sldId id="323" r:id="rId28"/>
    <p:sldId id="345" r:id="rId29"/>
    <p:sldId id="326" r:id="rId30"/>
    <p:sldId id="324" r:id="rId31"/>
    <p:sldId id="327" r:id="rId32"/>
    <p:sldId id="339" r:id="rId33"/>
    <p:sldId id="342" r:id="rId34"/>
    <p:sldId id="346" r:id="rId35"/>
    <p:sldId id="344" r:id="rId36"/>
    <p:sldId id="340" r:id="rId37"/>
    <p:sldId id="276" r:id="rId38"/>
    <p:sldId id="313" r:id="rId39"/>
    <p:sldId id="333" r:id="rId40"/>
    <p:sldId id="281" r:id="rId41"/>
    <p:sldId id="314" r:id="rId42"/>
    <p:sldId id="293" r:id="rId43"/>
    <p:sldId id="318" r:id="rId44"/>
    <p:sldId id="319" r:id="rId45"/>
    <p:sldId id="320" r:id="rId46"/>
    <p:sldId id="341" r:id="rId47"/>
    <p:sldId id="296" r:id="rId48"/>
    <p:sldId id="297" r:id="rId49"/>
    <p:sldId id="299" r:id="rId50"/>
    <p:sldId id="316" r:id="rId51"/>
    <p:sldId id="317" r:id="rId52"/>
    <p:sldId id="300" r:id="rId53"/>
    <p:sldId id="301" r:id="rId54"/>
    <p:sldId id="32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craft, Jeffrey C Mr CIV NG NGB ARNG" initials="HJCMCNNA" lastIdx="2" clrIdx="0">
    <p:extLst>
      <p:ext uri="{19B8F6BF-5375-455C-9EA6-DF929625EA0E}">
        <p15:presenceInfo xmlns:p15="http://schemas.microsoft.com/office/powerpoint/2012/main" userId="S-1-5-21-1388330954-3705283503-357513848-3213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3981" autoAdjust="0"/>
  </p:normalViewPr>
  <p:slideViewPr>
    <p:cSldViewPr snapToGrid="0">
      <p:cViewPr varScale="1">
        <p:scale>
          <a:sx n="68" d="100"/>
          <a:sy n="68" d="100"/>
        </p:scale>
        <p:origin x="13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1C683-649B-4532-BC36-CDBF3F983BFC}" type="datetimeFigureOut">
              <a:rPr lang="en-US" smtClean="0"/>
              <a:t>10/21/2020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60D12-2EE3-4718-87D1-8720A73429C5}" type="slidenum">
              <a:rPr lang="en-US" smtClean="0"/>
              <a:t>‹#›</a:t>
            </a:fld>
            <a:endParaRPr lang="en-US"/>
          </a:p>
        </p:txBody>
      </p:sp>
    </p:spTree>
    <p:extLst>
      <p:ext uri="{BB962C8B-B14F-4D97-AF65-F5344CB8AC3E}">
        <p14:creationId xmlns:p14="http://schemas.microsoft.com/office/powerpoint/2010/main" val="168100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enefits.va.gov/gibill/accelerated_payments.asp" TargetMode="External"/><Relationship Id="rId3" Type="http://schemas.openxmlformats.org/officeDocument/2006/relationships/hyperlink" Target="https://www.benefits.va.gov/gibill/higher_learning.asp" TargetMode="External"/><Relationship Id="rId7" Type="http://schemas.openxmlformats.org/officeDocument/2006/relationships/hyperlink" Target="https://www.benefits.va.gov/gibill/onthejob_apprenticeship.asp" TargetMode="External"/><Relationship Id="rId12" Type="http://schemas.openxmlformats.org/officeDocument/2006/relationships/hyperlink" Target="https://www.benefits.va.gov/gibill/corresponence_training.as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enefits.va.gov/gibill/flight_training.asp" TargetMode="External"/><Relationship Id="rId11" Type="http://schemas.openxmlformats.org/officeDocument/2006/relationships/hyperlink" Target="https://www.benefits.va.gov/gibill/national_testing.asp" TargetMode="External"/><Relationship Id="rId5" Type="http://schemas.openxmlformats.org/officeDocument/2006/relationships/hyperlink" Target="https://www.benefits.va.gov/gibill/non_college_degree.asp" TargetMode="External"/><Relationship Id="rId10" Type="http://schemas.openxmlformats.org/officeDocument/2006/relationships/hyperlink" Target="https://www.benefits.va.gov/gibill/entrepreneurship_training.asp" TargetMode="External"/><Relationship Id="rId4" Type="http://schemas.openxmlformats.org/officeDocument/2006/relationships/hyperlink" Target="https://www.benefits.va.gov/gibill/coop_training.asp" TargetMode="External"/><Relationship Id="rId9" Type="http://schemas.openxmlformats.org/officeDocument/2006/relationships/hyperlink" Target="https://www.benefits.va.gov/gibill/licensing_certification.as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enefits.va.gov/gibill/higher_learning.asp" TargetMode="External"/><Relationship Id="rId13" Type="http://schemas.openxmlformats.org/officeDocument/2006/relationships/hyperlink" Target="https://www.benefits.va.gov/gibill/tuition_assistance.asp" TargetMode="External"/><Relationship Id="rId3" Type="http://schemas.openxmlformats.org/officeDocument/2006/relationships/hyperlink" Target="https://www.benefits.va.gov/gibill/correspondence_training.asp" TargetMode="External"/><Relationship Id="rId7" Type="http://schemas.openxmlformats.org/officeDocument/2006/relationships/hyperlink" Target="https://www.benefits.va.gov/gibill/independent_distance_learning.asp" TargetMode="External"/><Relationship Id="rId12" Type="http://schemas.openxmlformats.org/officeDocument/2006/relationships/hyperlink" Target="https://www.benefits.va.gov/gibill/onthejob_apprenticeship.as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enefits.va.gov/gibill/flight_training.asp" TargetMode="External"/><Relationship Id="rId11" Type="http://schemas.openxmlformats.org/officeDocument/2006/relationships/hyperlink" Target="https://www.benefits.va.gov/gibill/national_testing.asp" TargetMode="External"/><Relationship Id="rId5" Type="http://schemas.openxmlformats.org/officeDocument/2006/relationships/hyperlink" Target="https://www.benefits.va.gov/gibill/entrepreneurship_training.asp" TargetMode="External"/><Relationship Id="rId15" Type="http://schemas.openxmlformats.org/officeDocument/2006/relationships/hyperlink" Target="https://www.benefits.va.gov/gibill/education_programs.asp" TargetMode="External"/><Relationship Id="rId10" Type="http://schemas.openxmlformats.org/officeDocument/2006/relationships/hyperlink" Target="https://www.benefits.va.gov/gibill/non_college_degree.asp" TargetMode="External"/><Relationship Id="rId4" Type="http://schemas.openxmlformats.org/officeDocument/2006/relationships/hyperlink" Target="https://www.benefits.va.gov/gibill/coop_training.asp" TargetMode="External"/><Relationship Id="rId9" Type="http://schemas.openxmlformats.org/officeDocument/2006/relationships/hyperlink" Target="https://www.benefits.va.gov/gibill/licensing_certification.asp" TargetMode="External"/><Relationship Id="rId14" Type="http://schemas.openxmlformats.org/officeDocument/2006/relationships/hyperlink" Target="https://www.benefits.va.gov/gibill/tutorial_assistance.as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several GI Bill Programs that may sometimes be confusing. </a:t>
            </a:r>
            <a:r>
              <a:rPr lang="en-US" altLang="en-US" dirty="0" smtClean="0">
                <a:cs typeface="Arial" charset="0"/>
              </a:rPr>
              <a:t>Each program provides different benefits to different groups of individuals. </a:t>
            </a:r>
          </a:p>
          <a:p>
            <a:endParaRPr lang="en-US" altLang="en-US" dirty="0" smtClean="0">
              <a:cs typeface="Arial" charset="0"/>
            </a:endParaRPr>
          </a:p>
          <a:p>
            <a:r>
              <a:rPr lang="en-US" altLang="en-US" dirty="0" smtClean="0">
                <a:cs typeface="Arial" charset="0"/>
              </a:rPr>
              <a:t>Veterans, members of the National Guard and Reserve, and certain eligible dependents can use these programs for a wide variety of VA-approved education and training programs</a:t>
            </a:r>
          </a:p>
          <a:p>
            <a:endParaRPr lang="en-US" dirty="0" smtClean="0"/>
          </a:p>
          <a:p>
            <a:r>
              <a:rPr lang="en-US" dirty="0" smtClean="0"/>
              <a:t>You get</a:t>
            </a:r>
            <a:r>
              <a:rPr lang="en-US" baseline="0" dirty="0" smtClean="0"/>
              <a:t> a lifetime maximum of 36 months of any one GI Bill Program. By qualifying for more than one GI Bill Program, you can gain an additional 12 months, giving you a lifetime maximum of 48 months. </a:t>
            </a:r>
          </a:p>
          <a:p>
            <a:endParaRPr lang="en-US" baseline="0" dirty="0" smtClean="0"/>
          </a:p>
          <a:p>
            <a:r>
              <a:rPr lang="en-US" baseline="0" dirty="0" smtClean="0"/>
              <a:t>GI Bill doesn’t have to be used for only degree seeking programs. </a:t>
            </a:r>
            <a:r>
              <a:rPr lang="en-US" sz="1200" kern="1200" dirty="0" smtClean="0">
                <a:solidFill>
                  <a:schemeClr val="tx1"/>
                </a:solidFill>
                <a:effectLst/>
                <a:latin typeface="+mn-lt"/>
                <a:ea typeface="+mn-ea"/>
                <a:cs typeface="+mn-cs"/>
              </a:rPr>
              <a:t>Assistance may be used for </a:t>
            </a:r>
            <a:r>
              <a:rPr lang="en-US" sz="1200" u="none" kern="1200" dirty="0" smtClean="0">
                <a:solidFill>
                  <a:schemeClr val="tx1"/>
                </a:solidFill>
                <a:effectLst/>
                <a:latin typeface="+mn-lt"/>
                <a:ea typeface="+mn-ea"/>
                <a:cs typeface="+mn-cs"/>
                <a:hlinkClick r:id="rId3"/>
              </a:rPr>
              <a:t>college degree and certificate programs</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4" tooltip="Co-op training"/>
              </a:rPr>
              <a:t>co-op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5" tooltip="technical or vocational"/>
              </a:rPr>
              <a:t>technical or vocational</a:t>
            </a:r>
            <a:r>
              <a:rPr lang="en-US" sz="1200" u="none" kern="1200" dirty="0" smtClean="0">
                <a:solidFill>
                  <a:schemeClr val="tx1"/>
                </a:solidFill>
                <a:effectLst/>
                <a:latin typeface="+mn-lt"/>
                <a:ea typeface="+mn-ea"/>
                <a:cs typeface="+mn-cs"/>
              </a:rPr>
              <a:t> courses, </a:t>
            </a:r>
            <a:r>
              <a:rPr lang="en-US" sz="1200" u="none" kern="1200" dirty="0" smtClean="0">
                <a:solidFill>
                  <a:schemeClr val="tx1"/>
                </a:solidFill>
                <a:effectLst/>
                <a:latin typeface="+mn-lt"/>
                <a:ea typeface="+mn-ea"/>
                <a:cs typeface="+mn-cs"/>
                <a:hlinkClick r:id="rId6"/>
              </a:rPr>
              <a:t>flight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7"/>
              </a:rPr>
              <a:t>apprenticeships or on-the-job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8"/>
              </a:rPr>
              <a:t>high-tech training</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9"/>
              </a:rPr>
              <a:t>licensing and certification tests</a:t>
            </a:r>
            <a:r>
              <a:rPr lang="en-US"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hlinkClick r:id="rId10"/>
              </a:rPr>
              <a:t>entrepreneurship training</a:t>
            </a:r>
            <a:r>
              <a:rPr lang="en-US" sz="1200" u="none" kern="1200" dirty="0" smtClean="0">
                <a:solidFill>
                  <a:schemeClr val="tx1"/>
                </a:solidFill>
                <a:effectLst/>
                <a:latin typeface="+mn-lt"/>
                <a:ea typeface="+mn-ea"/>
                <a:cs typeface="+mn-cs"/>
              </a:rPr>
              <a:t>, certain </a:t>
            </a:r>
            <a:r>
              <a:rPr lang="en-US" sz="1200" u="none" kern="1200" dirty="0" smtClean="0">
                <a:solidFill>
                  <a:schemeClr val="tx1"/>
                </a:solidFill>
                <a:effectLst/>
                <a:latin typeface="+mn-lt"/>
                <a:ea typeface="+mn-ea"/>
                <a:cs typeface="+mn-cs"/>
                <a:hlinkClick r:id="rId11"/>
              </a:rPr>
              <a:t>entrance</a:t>
            </a:r>
            <a:r>
              <a:rPr lang="en-US" sz="1200" u="none" kern="1200" dirty="0" smtClean="0">
                <a:solidFill>
                  <a:schemeClr val="tx1"/>
                </a:solidFill>
                <a:effectLst/>
                <a:latin typeface="+mn-lt"/>
                <a:ea typeface="+mn-ea"/>
                <a:cs typeface="+mn-cs"/>
              </a:rPr>
              <a:t> examinations, and </a:t>
            </a:r>
            <a:r>
              <a:rPr lang="en-US" sz="1200" u="none" kern="1200" dirty="0" smtClean="0">
                <a:solidFill>
                  <a:schemeClr val="tx1"/>
                </a:solidFill>
                <a:effectLst/>
                <a:latin typeface="+mn-lt"/>
                <a:ea typeface="+mn-ea"/>
                <a:cs typeface="+mn-cs"/>
                <a:hlinkClick r:id="rId12"/>
              </a:rPr>
              <a:t>correspondence</a:t>
            </a:r>
            <a:r>
              <a:rPr lang="en-US" sz="1200" u="none" kern="1200" dirty="0" smtClean="0">
                <a:solidFill>
                  <a:schemeClr val="tx1"/>
                </a:solidFill>
                <a:effectLst/>
                <a:latin typeface="+mn-lt"/>
                <a:ea typeface="+mn-ea"/>
                <a:cs typeface="+mn-cs"/>
              </a:rPr>
              <a:t> courses. Remedial, </a:t>
            </a:r>
            <a:r>
              <a:rPr lang="en-US" sz="1200" kern="1200" dirty="0" smtClean="0">
                <a:solidFill>
                  <a:schemeClr val="tx1"/>
                </a:solidFill>
                <a:effectLst/>
                <a:latin typeface="+mn-lt"/>
                <a:ea typeface="+mn-ea"/>
                <a:cs typeface="+mn-cs"/>
              </a:rPr>
              <a:t>deficiency, and refresher courses may be approved under certain circumstances. </a:t>
            </a:r>
            <a:r>
              <a:rPr lang="en-US" sz="1200" b="0" u="none" dirty="0" smtClean="0"/>
              <a:t>This</a:t>
            </a:r>
            <a:r>
              <a:rPr lang="en-US" sz="1200" b="0" u="none" baseline="0" dirty="0" smtClean="0"/>
              <a:t> is good for those wanting to peruse a career in law enforcement (police academy), EMT licensure, Real Estate, Contractor, and many more options. </a:t>
            </a:r>
            <a:endParaRPr lang="en-US" sz="1200"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4</a:t>
            </a:fld>
            <a:endParaRPr lang="en-US"/>
          </a:p>
        </p:txBody>
      </p:sp>
    </p:spTree>
    <p:extLst>
      <p:ext uri="{BB962C8B-B14F-4D97-AF65-F5344CB8AC3E}">
        <p14:creationId xmlns:p14="http://schemas.microsoft.com/office/powerpoint/2010/main" val="134753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371600" y="1143000"/>
            <a:ext cx="4114800" cy="3086100"/>
          </a:xfrm>
          <a:ln/>
        </p:spPr>
      </p:sp>
      <p:sp>
        <p:nvSpPr>
          <p:cNvPr id="55299" name="Notes Placeholder 2"/>
          <p:cNvSpPr>
            <a:spLocks noGrp="1"/>
          </p:cNvSpPr>
          <p:nvPr>
            <p:ph type="body" idx="1"/>
          </p:nvPr>
        </p:nvSpPr>
        <p:spPr>
          <a:noFill/>
          <a:ln/>
        </p:spPr>
        <p:txBody>
          <a:bodyPr/>
          <a:lstStyle/>
          <a:p>
            <a:pPr>
              <a:spcBef>
                <a:spcPct val="0"/>
              </a:spcBef>
            </a:pP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22FD067B-1C21-4650-87B4-AFD2B7AD5262}" type="slidenum">
              <a:rPr lang="en-US" smtClean="0"/>
              <a:pPr/>
              <a:t>15</a:t>
            </a:fld>
            <a:endParaRPr lang="en-US" smtClean="0"/>
          </a:p>
        </p:txBody>
      </p:sp>
    </p:spTree>
    <p:extLst>
      <p:ext uri="{BB962C8B-B14F-4D97-AF65-F5344CB8AC3E}">
        <p14:creationId xmlns:p14="http://schemas.microsoft.com/office/powerpoint/2010/main" val="254757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371600" y="1143000"/>
            <a:ext cx="4114800" cy="3086100"/>
          </a:xfrm>
          <a:ln/>
        </p:spPr>
      </p:sp>
      <p:sp>
        <p:nvSpPr>
          <p:cNvPr id="59395"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34" charset="-128"/>
              </a:rPr>
              <a:t>Find these steps</a:t>
            </a:r>
            <a:r>
              <a:rPr lang="en-US" baseline="0" dirty="0" smtClean="0">
                <a:latin typeface="Arial" pitchFamily="34" charset="0"/>
                <a:ea typeface="ＭＳ Ｐゴシック" pitchFamily="34" charset="-128"/>
              </a:rPr>
              <a:t> and more on our website: tn.gov/military click on programs and benefits, then click on education and incentives</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p:spPr>
        <p:txBody>
          <a:bodyPr/>
          <a:lstStyle/>
          <a:p>
            <a:fld id="{EDAC3A9B-11A7-4724-86E6-88CBC5BA71C0}" type="slidenum">
              <a:rPr lang="en-US" smtClean="0"/>
              <a:pPr/>
              <a:t>16</a:t>
            </a:fld>
            <a:endParaRPr lang="en-US" smtClean="0"/>
          </a:p>
        </p:txBody>
      </p:sp>
    </p:spTree>
    <p:extLst>
      <p:ext uri="{BB962C8B-B14F-4D97-AF65-F5344CB8AC3E}">
        <p14:creationId xmlns:p14="http://schemas.microsoft.com/office/powerpoint/2010/main" val="130517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371600" y="1143000"/>
            <a:ext cx="4114800" cy="3086100"/>
          </a:xfrm>
          <a:ln/>
        </p:spPr>
      </p:sp>
      <p:sp>
        <p:nvSpPr>
          <p:cNvPr id="61443" name="Notes Placeholder 2"/>
          <p:cNvSpPr>
            <a:spLocks noGrp="1"/>
          </p:cNvSpPr>
          <p:nvPr>
            <p:ph type="body" idx="1"/>
          </p:nvPr>
        </p:nvSpPr>
        <p:spPr>
          <a:noFill/>
          <a:ln/>
        </p:spPr>
        <p:txBody>
          <a:bodyPr/>
          <a:lstStyle/>
          <a:p>
            <a:pPr>
              <a:spcBef>
                <a:spcPct val="0"/>
              </a:spcBef>
            </a:pP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3A452B49-436A-40F1-83F6-DD3E807039C8}" type="slidenum">
              <a:rPr lang="en-US" smtClean="0"/>
              <a:pPr/>
              <a:t>17</a:t>
            </a:fld>
            <a:endParaRPr lang="en-US" smtClean="0"/>
          </a:p>
        </p:txBody>
      </p:sp>
    </p:spTree>
    <p:extLst>
      <p:ext uri="{BB962C8B-B14F-4D97-AF65-F5344CB8AC3E}">
        <p14:creationId xmlns:p14="http://schemas.microsoft.com/office/powerpoint/2010/main" val="381572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24</a:t>
            </a:fld>
            <a:endParaRPr lang="en-US"/>
          </a:p>
        </p:txBody>
      </p:sp>
    </p:spTree>
    <p:extLst>
      <p:ext uri="{BB962C8B-B14F-4D97-AF65-F5344CB8AC3E}">
        <p14:creationId xmlns:p14="http://schemas.microsoft.com/office/powerpoint/2010/main" val="36458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25</a:t>
            </a:fld>
            <a:endParaRPr lang="en-US"/>
          </a:p>
        </p:txBody>
      </p:sp>
    </p:spTree>
    <p:extLst>
      <p:ext uri="{BB962C8B-B14F-4D97-AF65-F5344CB8AC3E}">
        <p14:creationId xmlns:p14="http://schemas.microsoft.com/office/powerpoint/2010/main" val="105867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26</a:t>
            </a:fld>
            <a:endParaRPr lang="en-US"/>
          </a:p>
        </p:txBody>
      </p:sp>
    </p:spTree>
    <p:extLst>
      <p:ext uri="{BB962C8B-B14F-4D97-AF65-F5344CB8AC3E}">
        <p14:creationId xmlns:p14="http://schemas.microsoft.com/office/powerpoint/2010/main" val="76976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48481-91B7-4852-B74B-09FE8896CBD9}" type="slidenum">
              <a:rPr lang="en-US" smtClean="0"/>
              <a:pPr/>
              <a:t>27</a:t>
            </a:fld>
            <a:endParaRPr lang="en-US"/>
          </a:p>
        </p:txBody>
      </p:sp>
    </p:spTree>
    <p:extLst>
      <p:ext uri="{BB962C8B-B14F-4D97-AF65-F5344CB8AC3E}">
        <p14:creationId xmlns:p14="http://schemas.microsoft.com/office/powerpoint/2010/main" val="362685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9D60D12-2EE3-4718-87D1-8720A73429C5}" type="slidenum">
              <a:rPr lang="en-US" smtClean="0"/>
              <a:t>30</a:t>
            </a:fld>
            <a:endParaRPr lang="en-US" dirty="0"/>
          </a:p>
        </p:txBody>
      </p:sp>
    </p:spTree>
    <p:extLst>
      <p:ext uri="{BB962C8B-B14F-4D97-AF65-F5344CB8AC3E}">
        <p14:creationId xmlns:p14="http://schemas.microsoft.com/office/powerpoint/2010/main" val="21046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MGIB-SR program provides education and training benefits to eligible members of the Selected Reserve.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Eligibility</a:t>
            </a:r>
            <a:r>
              <a:rPr lang="en-US" sz="1200" kern="1200" baseline="0" dirty="0" smtClean="0">
                <a:solidFill>
                  <a:schemeClr val="tx1"/>
                </a:solidFill>
                <a:effectLst/>
                <a:latin typeface="+mn-lt"/>
                <a:ea typeface="+mn-ea"/>
                <a:cs typeface="+mn-cs"/>
              </a:rPr>
              <a:t> for the CH 1606 GI Bill typically ends on the date the Soldier leaves the Selected Reserve. </a:t>
            </a:r>
            <a:r>
              <a:rPr lang="en-US" sz="1200" kern="1200" dirty="0" smtClean="0">
                <a:solidFill>
                  <a:schemeClr val="tx1"/>
                </a:solidFill>
                <a:effectLst/>
                <a:latin typeface="+mn-lt"/>
                <a:ea typeface="+mn-ea"/>
                <a:cs typeface="+mn-cs"/>
              </a:rPr>
              <a:t>If you are involuntarily separated for reasons other than misconduct, you will retain your original period of eligibility, which is 14 years from the date of your first six-year obligation with the Selected Reserves.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soldier is only allowed one 12 month</a:t>
            </a:r>
            <a:r>
              <a:rPr lang="en-US" sz="1200" kern="1200" baseline="0" dirty="0" smtClean="0">
                <a:solidFill>
                  <a:schemeClr val="tx1"/>
                </a:solidFill>
                <a:effectLst/>
                <a:latin typeface="+mn-lt"/>
                <a:ea typeface="+mn-ea"/>
                <a:cs typeface="+mn-cs"/>
              </a:rPr>
              <a:t> personal (or 36 month missionary) break in service. If the Soldier enters the ING during their initial 6 year contract, the Soldier must extend for the time in the ING within 12 months of returning.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subsequent entry into the ING or IRR or failure to extend for the ING time will terminate the CH 1606 GI Bill indefinitely (this applies to the GI Bill Kicker,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5</a:t>
            </a:fld>
            <a:endParaRPr lang="en-US"/>
          </a:p>
        </p:txBody>
      </p:sp>
    </p:spTree>
    <p:extLst>
      <p:ext uri="{BB962C8B-B14F-4D97-AF65-F5344CB8AC3E}">
        <p14:creationId xmlns:p14="http://schemas.microsoft.com/office/powerpoint/2010/main" val="256662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find the most</a:t>
            </a:r>
            <a:r>
              <a:rPr lang="en-US" baseline="0" dirty="0" smtClean="0"/>
              <a:t> up-to-date SRIP/Kicker policy on our website under the “Unit Resources” tab.</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6</a:t>
            </a:fld>
            <a:endParaRPr lang="en-US"/>
          </a:p>
        </p:txBody>
      </p:sp>
    </p:spTree>
    <p:extLst>
      <p:ext uri="{BB962C8B-B14F-4D97-AF65-F5344CB8AC3E}">
        <p14:creationId xmlns:p14="http://schemas.microsoft.com/office/powerpoint/2010/main" val="276544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Eligible Service members may receive up to 36 months of education benefits. The monthly benefit paid to the Soldier is based on the type of training you take, length of the Soldier’s service, any college fund eligibility, and if the Soldier contributed to the $600 buy-up program. The Soldier usually has 10 years to use MGIB benefits, but the time limit can be fewer or more years depending on the situation. For more information, go</a:t>
            </a:r>
            <a:r>
              <a:rPr lang="en-US" sz="1200" kern="1200" baseline="0" dirty="0" smtClean="0">
                <a:solidFill>
                  <a:schemeClr val="tx1"/>
                </a:solidFill>
                <a:effectLst/>
                <a:latin typeface="+mn-lt"/>
                <a:ea typeface="+mn-ea"/>
                <a:cs typeface="+mn-cs"/>
              </a:rPr>
              <a:t> to: https://www.benefits.va.gov/gibill/mgib_ad </a:t>
            </a:r>
            <a:endParaRPr lang="en-US" dirty="0" smtClean="0"/>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7</a:t>
            </a:fld>
            <a:endParaRPr lang="en-US"/>
          </a:p>
        </p:txBody>
      </p:sp>
    </p:spTree>
    <p:extLst>
      <p:ext uri="{BB962C8B-B14F-4D97-AF65-F5344CB8AC3E}">
        <p14:creationId xmlns:p14="http://schemas.microsoft.com/office/powerpoint/2010/main" val="249515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2" charset="2"/>
              <a:buNone/>
            </a:pPr>
            <a:r>
              <a:rPr lang="en-US" sz="1200" kern="1200" dirty="0" smtClean="0">
                <a:solidFill>
                  <a:schemeClr val="tx1"/>
                </a:solidFill>
                <a:effectLst/>
                <a:latin typeface="+mn-lt"/>
                <a:ea typeface="+mn-ea"/>
                <a:cs typeface="+mn-cs"/>
              </a:rPr>
              <a:t>If you have at least 90 days of aggregate active duty service after Sept. 10, 2001, and are still on active duty, or if you are an honorably discharged Veteran or were discharged with a service-connected disability after 30 days, you may be eligible for this VA-administered program. Purple Heart recipients, regardless of length of service, are qualified for Post-9/11 benefits at the 100% level. Certain members of the Reserves who lost education benefits when REAP was sunset in November 2015, may also be eligible to receive restored benefits under the Post-9/11 GI Bill.</a:t>
            </a:r>
          </a:p>
          <a:p>
            <a:pPr lvl="0">
              <a:buFont typeface="Wingdings" pitchFamily="2" charset="2"/>
              <a:buNone/>
            </a:pPr>
            <a:endParaRPr lang="en-US" baseline="0" dirty="0" smtClean="0"/>
          </a:p>
          <a:p>
            <a:pPr lvl="0">
              <a:buFont typeface="Wingdings" pitchFamily="2" charset="2"/>
              <a:buNone/>
            </a:pPr>
            <a:r>
              <a:rPr lang="en-US" baseline="0" dirty="0" smtClean="0"/>
              <a:t>GI Bill doesn’t have to be used for only degree seeking programs. </a:t>
            </a:r>
            <a:r>
              <a:rPr lang="en-US" sz="1200" kern="1200" dirty="0" smtClean="0">
                <a:solidFill>
                  <a:schemeClr val="tx1"/>
                </a:solidFill>
                <a:effectLst/>
                <a:latin typeface="+mn-lt"/>
                <a:ea typeface="+mn-ea"/>
                <a:cs typeface="+mn-cs"/>
              </a:rPr>
              <a:t>The following is approved under the Post-9/11 GI Bill: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3"/>
              </a:rPr>
              <a:t>Correspondence training</a:t>
            </a:r>
            <a:r>
              <a:rPr lang="en-US" sz="1200" kern="1200" dirty="0" smtClean="0">
                <a:solidFill>
                  <a:schemeClr val="tx1"/>
                </a:solidFill>
                <a:effectLst/>
                <a:latin typeface="+mn-lt"/>
                <a:ea typeface="+mn-ea"/>
                <a:cs typeface="+mn-cs"/>
              </a:rPr>
              <a:t>: Correspondence training is a method of providing education for nonresident students who receive lessons and exercises through the mail, online, or some other device.  Upon completion students return their work for grading. Students will have a certain amount of time to complete and return the lessons.</a:t>
            </a:r>
          </a:p>
          <a:p>
            <a:r>
              <a:rPr lang="en-US" sz="1200" kern="1200" dirty="0" smtClean="0">
                <a:solidFill>
                  <a:schemeClr val="tx1"/>
                </a:solidFill>
                <a:effectLst/>
                <a:latin typeface="+mn-lt"/>
                <a:ea typeface="+mn-ea"/>
                <a:cs typeface="+mn-cs"/>
                <a:hlinkClick r:id="rId4"/>
              </a:rPr>
              <a:t>Cooperative training</a:t>
            </a:r>
            <a:r>
              <a:rPr lang="en-US" sz="1200" kern="1200" dirty="0" smtClean="0">
                <a:solidFill>
                  <a:schemeClr val="tx1"/>
                </a:solidFill>
                <a:effectLst/>
                <a:latin typeface="+mn-lt"/>
                <a:ea typeface="+mn-ea"/>
                <a:cs typeface="+mn-cs"/>
              </a:rPr>
              <a:t>: Cooperative training consists of individuals attending school part-time and work part-time. VA may provide educational assistance for pursuit of a program of education offered by an approved Institution of Higher Learning (IHL). The training must be full-time and consist of phases of school instruction alternated with training in a business or industrial establishment. </a:t>
            </a:r>
          </a:p>
          <a:p>
            <a:r>
              <a:rPr lang="en-US" sz="1200" kern="1200" dirty="0" smtClean="0">
                <a:solidFill>
                  <a:schemeClr val="tx1"/>
                </a:solidFill>
                <a:effectLst/>
                <a:latin typeface="+mn-lt"/>
                <a:ea typeface="+mn-ea"/>
                <a:cs typeface="+mn-cs"/>
                <a:hlinkClick r:id="rId5"/>
              </a:rPr>
              <a:t>Entrepreneurship training</a:t>
            </a:r>
            <a:r>
              <a:rPr lang="en-US" sz="1200" kern="1200" dirty="0" smtClean="0">
                <a:solidFill>
                  <a:schemeClr val="tx1"/>
                </a:solidFill>
                <a:effectLst/>
                <a:latin typeface="+mn-lt"/>
                <a:ea typeface="+mn-ea"/>
                <a:cs typeface="+mn-cs"/>
              </a:rPr>
              <a:t>: VA only pays for programs offered by the Small Business Development Center (SBDC). Individual courses must be specifically approved for VA purposes to use your benefits.</a:t>
            </a:r>
          </a:p>
          <a:p>
            <a:r>
              <a:rPr lang="en-US" sz="1200" kern="1200" dirty="0" smtClean="0">
                <a:solidFill>
                  <a:schemeClr val="tx1"/>
                </a:solidFill>
                <a:effectLst/>
                <a:latin typeface="+mn-lt"/>
                <a:ea typeface="+mn-ea"/>
                <a:cs typeface="+mn-cs"/>
                <a:hlinkClick r:id="rId6"/>
              </a:rPr>
              <a:t>Flight training</a:t>
            </a:r>
            <a:r>
              <a:rPr lang="en-US" sz="1200" kern="1200" dirty="0" smtClean="0">
                <a:solidFill>
                  <a:schemeClr val="tx1"/>
                </a:solidFill>
                <a:effectLst/>
                <a:latin typeface="+mn-lt"/>
                <a:ea typeface="+mn-ea"/>
                <a:cs typeface="+mn-cs"/>
              </a:rPr>
              <a:t>: </a:t>
            </a:r>
            <a:r>
              <a:rPr lang="en-US" sz="1200" b="0" dirty="0" smtClean="0">
                <a:solidFill>
                  <a:schemeClr val="tx1"/>
                </a:solidFill>
              </a:rPr>
              <a:t>Per academic year, pays the actual net costs for in-state tuition and fees assessed by the school or $13,986.72, whichever is less. This limit is applicable to flight programs at both IHLs and non-IHLs. Schools</a:t>
            </a:r>
            <a:r>
              <a:rPr lang="en-US" sz="1200" b="0" baseline="0" dirty="0" smtClean="0">
                <a:solidFill>
                  <a:schemeClr val="tx1"/>
                </a:solidFill>
              </a:rPr>
              <a:t> that participate in the Yellow Ribbon Program are eligible for 100%. </a:t>
            </a:r>
            <a:r>
              <a:rPr lang="en-US" sz="1200" b="0" dirty="0" smtClean="0">
                <a:solidFill>
                  <a:schemeClr val="tx1"/>
                </a:solidFill>
              </a:rPr>
              <a:t>Please visit www.benefits.va.gov/gibill/flight_training</a:t>
            </a:r>
            <a:r>
              <a:rPr lang="en-US" sz="1200" b="0" baseline="0" dirty="0" smtClean="0">
                <a:solidFill>
                  <a:schemeClr val="tx1"/>
                </a:solidFill>
              </a:rPr>
              <a:t> for more information on payment for flight programs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7"/>
              </a:rPr>
              <a:t>Independent and distance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8"/>
              </a:rPr>
              <a:t>Institutions of higher learning undergraduate and graduate degrees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hlinkClick r:id="rId9"/>
              </a:rPr>
              <a:t>Licensing and certification reimbursement</a:t>
            </a:r>
            <a:r>
              <a:rPr lang="en-US" sz="1200" kern="1200" dirty="0" smtClean="0">
                <a:solidFill>
                  <a:schemeClr val="tx1"/>
                </a:solidFill>
                <a:effectLst/>
                <a:latin typeface="+mn-lt"/>
                <a:ea typeface="+mn-ea"/>
                <a:cs typeface="+mn-cs"/>
              </a:rPr>
              <a:t>: Tests that may be reimbursable by VA include licensing and/or certification for a job as a mechanic, medical technician, therapist, computer network engineer, website developer, and other professional. There is no limit to the number of tests you may take, or number of times you may take the same test. And, VA will pay for tests even if you fail them. VA pays only the test costs, or up to $2,000 for each test. Fees connected with obtaining a license or certification are not reimbursable. Payment is issued after you submit proof of payment to 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10" tooltip="Vocational/Technical, Non-college Degree Programs"/>
              </a:rPr>
              <a:t>non-college degree programs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0" dirty="0" smtClean="0">
                <a:solidFill>
                  <a:schemeClr val="tx1"/>
                </a:solidFill>
              </a:rPr>
              <a:t>Pays actual net cost for in-State tuition and fees at public NCD institutions.  At private and foreign institutions, pays the actual net costs for in-state tuition and fees or $24,476, whichever is less.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11"/>
              </a:rPr>
              <a:t>National testing reimbursement</a:t>
            </a:r>
            <a:r>
              <a:rPr lang="en-US" sz="1200" kern="1200" dirty="0" smtClean="0">
                <a:solidFill>
                  <a:schemeClr val="tx1"/>
                </a:solidFill>
                <a:effectLst/>
                <a:latin typeface="+mn-lt"/>
                <a:ea typeface="+mn-ea"/>
                <a:cs typeface="+mn-cs"/>
              </a:rPr>
              <a:t>: Students can be reimbursed all required (mandatory) fees charged for national admission tests, national tests for college credit, and national tests that evaluate prior learning and knowledge and provide an opportunity for credit at an institution of higher learning (IHL).</a:t>
            </a:r>
          </a:p>
          <a:p>
            <a:r>
              <a:rPr lang="en-US" sz="1200" kern="1200" dirty="0" smtClean="0">
                <a:solidFill>
                  <a:schemeClr val="tx1"/>
                </a:solidFill>
                <a:effectLst/>
                <a:latin typeface="+mn-lt"/>
                <a:ea typeface="+mn-ea"/>
                <a:cs typeface="+mn-cs"/>
                <a:hlinkClick r:id="rId12"/>
              </a:rPr>
              <a:t>On-the-job training</a:t>
            </a:r>
            <a:r>
              <a:rPr lang="en-US" sz="1200" kern="1200" dirty="0" smtClean="0">
                <a:solidFill>
                  <a:schemeClr val="tx1"/>
                </a:solidFill>
                <a:effectLst/>
                <a:latin typeface="+mn-lt"/>
                <a:ea typeface="+mn-ea"/>
                <a:cs typeface="+mn-cs"/>
              </a:rPr>
              <a:t>: </a:t>
            </a:r>
            <a:r>
              <a:rPr lang="en-US" sz="1200" b="0" dirty="0" smtClean="0">
                <a:solidFill>
                  <a:schemeClr val="tx1"/>
                </a:solidFill>
              </a:rPr>
              <a:t>Pays a monthly benefit amount prorated based on time in program.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13"/>
              </a:rPr>
              <a:t>Tuition Assistance top-up</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Top-up is limited to 36 months of payments. For example, if you are paid Top-up for a three-month course, you use three of the 36 months.</a:t>
            </a:r>
          </a:p>
          <a:p>
            <a:r>
              <a:rPr lang="en-US" sz="1200" kern="1200" dirty="0" smtClean="0">
                <a:solidFill>
                  <a:schemeClr val="tx1"/>
                </a:solidFill>
                <a:effectLst/>
                <a:latin typeface="+mn-lt"/>
                <a:ea typeface="+mn-ea"/>
                <a:cs typeface="+mn-cs"/>
                <a:hlinkClick r:id="rId14"/>
              </a:rPr>
              <a:t>Tutorial assistance</a:t>
            </a:r>
            <a:r>
              <a:rPr lang="en-US" sz="1200" kern="1200" dirty="0" smtClean="0">
                <a:solidFill>
                  <a:schemeClr val="tx1"/>
                </a:solidFill>
                <a:effectLst/>
                <a:latin typeface="+mn-lt"/>
                <a:ea typeface="+mn-ea"/>
                <a:cs typeface="+mn-cs"/>
              </a:rPr>
              <a:t>: This is a supplement to your regular education benefit. Tutorial assistance is available if you are receiving VA educational assistance at the half-time or greater rate and have a deficiency in a subject, making tutoring necessary.</a:t>
            </a:r>
          </a:p>
          <a:p>
            <a:r>
              <a:rPr lang="en-US" sz="1200" kern="1200" dirty="0" smtClean="0">
                <a:solidFill>
                  <a:schemeClr val="tx1"/>
                </a:solidFill>
                <a:effectLst/>
                <a:latin typeface="+mn-lt"/>
                <a:ea typeface="+mn-ea"/>
                <a:cs typeface="+mn-cs"/>
                <a:hlinkClick r:id="rId15"/>
              </a:rPr>
              <a:t>Vocational/technical training</a:t>
            </a:r>
            <a:r>
              <a:rPr lang="en-US" sz="1200" kern="1200" dirty="0" smtClean="0">
                <a:solidFill>
                  <a:schemeClr val="tx1"/>
                </a:solidFill>
                <a:effectLst/>
                <a:latin typeface="+mn-lt"/>
                <a:ea typeface="+mn-ea"/>
                <a:cs typeface="+mn-cs"/>
              </a:rPr>
              <a:t>: </a:t>
            </a:r>
            <a:r>
              <a:rPr lang="en-US" sz="1200" b="0" dirty="0" smtClean="0">
                <a:solidFill>
                  <a:schemeClr val="tx1"/>
                </a:solidFill>
              </a:rPr>
              <a:t>Pays a monthly benefit amount prorated based on time in program.</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60D12-2EE3-4718-87D1-8720A73429C5}" type="slidenum">
              <a:rPr lang="en-US" smtClean="0"/>
              <a:t>8</a:t>
            </a:fld>
            <a:endParaRPr lang="en-US"/>
          </a:p>
        </p:txBody>
      </p:sp>
    </p:spTree>
    <p:extLst>
      <p:ext uri="{BB962C8B-B14F-4D97-AF65-F5344CB8AC3E}">
        <p14:creationId xmlns:p14="http://schemas.microsoft.com/office/powerpoint/2010/main" val="199589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71600" y="1143000"/>
            <a:ext cx="4114800" cy="3086100"/>
          </a:xfrm>
          <a:ln/>
        </p:spPr>
      </p:sp>
      <p:sp>
        <p:nvSpPr>
          <p:cNvPr id="49155" name="Notes Placeholder 2"/>
          <p:cNvSpPr>
            <a:spLocks noGrp="1"/>
          </p:cNvSpPr>
          <p:nvPr>
            <p:ph type="body" idx="1"/>
          </p:nvPr>
        </p:nvSpPr>
        <p:spPr>
          <a:noFill/>
          <a:ln/>
        </p:spPr>
        <p:txBody>
          <a:bodyPr/>
          <a:lstStyle/>
          <a:p>
            <a:pPr defTabSz="928688">
              <a:spcBef>
                <a:spcPct val="0"/>
              </a:spcBef>
            </a:pPr>
            <a:endParaRPr lang="en-US" dirty="0" smtClean="0">
              <a:latin typeface="Arial" pitchFamily="34" charset="0"/>
              <a:ea typeface="ＭＳ Ｐゴシック" pitchFamily="34" charset="-128"/>
            </a:endParaRPr>
          </a:p>
          <a:p>
            <a:pPr defTabSz="928688"/>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F4F66E95-C1A8-4E23-99D9-A004282922E5}" type="slidenum">
              <a:rPr lang="en-US" smtClean="0"/>
              <a:pPr/>
              <a:t>9</a:t>
            </a:fld>
            <a:endParaRPr lang="en-US" smtClean="0"/>
          </a:p>
        </p:txBody>
      </p:sp>
    </p:spTree>
    <p:extLst>
      <p:ext uri="{BB962C8B-B14F-4D97-AF65-F5344CB8AC3E}">
        <p14:creationId xmlns:p14="http://schemas.microsoft.com/office/powerpoint/2010/main" val="381309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defTabSz="928688">
              <a:spcBef>
                <a:spcPct val="0"/>
              </a:spcBef>
            </a:pPr>
            <a:r>
              <a:rPr lang="en-US" dirty="0" smtClean="0">
                <a:latin typeface="Arial" pitchFamily="34" charset="0"/>
                <a:ea typeface="ＭＳ Ｐゴシック" pitchFamily="34" charset="-128"/>
              </a:rPr>
              <a:t>The 40% payment tier goes away</a:t>
            </a:r>
            <a:r>
              <a:rPr lang="en-US" baseline="0" dirty="0" smtClean="0">
                <a:latin typeface="Arial" pitchFamily="34" charset="0"/>
                <a:ea typeface="ＭＳ Ｐゴシック" pitchFamily="34" charset="-128"/>
              </a:rPr>
              <a:t> August 2020:</a:t>
            </a:r>
          </a:p>
          <a:p>
            <a:pPr defTabSz="928688">
              <a:spcBef>
                <a:spcPct val="0"/>
              </a:spcBef>
            </a:pPr>
            <a:r>
              <a:rPr lang="en-US" baseline="0" dirty="0" smtClean="0">
                <a:latin typeface="Arial" pitchFamily="34" charset="0"/>
                <a:ea typeface="ＭＳ Ｐゴシック" pitchFamily="34" charset="-128"/>
              </a:rPr>
              <a:t>At least 90 aggregate days will  go to 50%</a:t>
            </a:r>
          </a:p>
          <a:p>
            <a:pPr defTabSz="928688">
              <a:spcBef>
                <a:spcPct val="0"/>
              </a:spcBef>
            </a:pPr>
            <a:r>
              <a:rPr lang="en-US" baseline="0" dirty="0" smtClean="0">
                <a:latin typeface="Arial" pitchFamily="34" charset="0"/>
                <a:ea typeface="ＭＳ Ｐゴシック" pitchFamily="34" charset="-128"/>
              </a:rPr>
              <a:t>At least 6 cumulative months will go up to 60% and all others stay the same. </a:t>
            </a:r>
            <a:endParaRPr lang="en-US" dirty="0" smtClean="0">
              <a:latin typeface="Arial" pitchFamily="34" charset="0"/>
              <a:ea typeface="ＭＳ Ｐゴシック" pitchFamily="34" charset="-128"/>
            </a:endParaRPr>
          </a:p>
          <a:p>
            <a:pPr defTabSz="928688"/>
            <a:endParaRPr lang="en-US" dirty="0" smtClean="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a:noFill/>
        </p:spPr>
        <p:txBody>
          <a:bodyPr/>
          <a:lstStyle/>
          <a:p>
            <a:fld id="{A21812D3-26B2-4959-A570-54C75CECA637}" type="slidenum">
              <a:rPr lang="en-US" smtClean="0"/>
              <a:pPr/>
              <a:t>10</a:t>
            </a:fld>
            <a:endParaRPr lang="en-US" smtClean="0"/>
          </a:p>
        </p:txBody>
      </p:sp>
    </p:spTree>
    <p:extLst>
      <p:ext uri="{BB962C8B-B14F-4D97-AF65-F5344CB8AC3E}">
        <p14:creationId xmlns:p14="http://schemas.microsoft.com/office/powerpoint/2010/main" val="361215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71600" y="1143000"/>
            <a:ext cx="4114800" cy="3086100"/>
          </a:xfrm>
          <a:ln/>
        </p:spPr>
      </p:sp>
      <p:sp>
        <p:nvSpPr>
          <p:cNvPr id="51203" name="Notes Placeholder 2"/>
          <p:cNvSpPr>
            <a:spLocks noGrp="1"/>
          </p:cNvSpPr>
          <p:nvPr>
            <p:ph type="body" idx="1"/>
          </p:nvPr>
        </p:nvSpPr>
        <p:spPr>
          <a:noFill/>
          <a:ln/>
        </p:spPr>
        <p:txBody>
          <a:bodyPr/>
          <a:lstStyle/>
          <a:p>
            <a:r>
              <a:rPr lang="en-US" dirty="0" smtClean="0"/>
              <a:t>The Yellow Ribbon Program can help you pay for higher out-of-state, private school, or graduate school tuition that the Post-9/11 GI Bill doesn’t cover. Find out if you're eligible, and if your school takes part in this program. At www.va.gov/education/about-gi-bill-benefits/post-9-11/yellow-ribbon-program</a:t>
            </a:r>
          </a:p>
          <a:p>
            <a:endParaRPr lang="en-US" b="1" dirty="0" smtClean="0"/>
          </a:p>
          <a:p>
            <a:r>
              <a:rPr lang="en-US" b="1" dirty="0" smtClean="0"/>
              <a:t>To qualify, at least one of these must be true. You:</a:t>
            </a:r>
            <a:endParaRPr lang="en-US" dirty="0" smtClean="0"/>
          </a:p>
          <a:p>
            <a:r>
              <a:rPr lang="en-US" dirty="0" smtClean="0"/>
              <a:t>Served at least 36 months on active duty (either all at once or with breaks in service), </a:t>
            </a:r>
            <a:r>
              <a:rPr lang="en-US" b="1" dirty="0" smtClean="0"/>
              <a:t>or</a:t>
            </a:r>
            <a:endParaRPr lang="en-US" dirty="0" smtClean="0"/>
          </a:p>
          <a:p>
            <a:r>
              <a:rPr lang="en-US" dirty="0" smtClean="0"/>
              <a:t>Received a Purple Heart on or after September 11, 2001, and were honorably discharged after any amount of service, </a:t>
            </a:r>
            <a:r>
              <a:rPr lang="en-US" b="1" dirty="0" smtClean="0"/>
              <a:t>or</a:t>
            </a:r>
            <a:endParaRPr lang="en-US" dirty="0" smtClean="0"/>
          </a:p>
          <a:p>
            <a:r>
              <a:rPr lang="en-US" dirty="0" smtClean="0"/>
              <a:t>Received a Fry Scholarship on or after August 1, 2018, </a:t>
            </a:r>
            <a:r>
              <a:rPr lang="en-US" b="1" dirty="0" smtClean="0"/>
              <a:t>or</a:t>
            </a:r>
            <a:endParaRPr lang="en-US" dirty="0" smtClean="0"/>
          </a:p>
          <a:p>
            <a:r>
              <a:rPr lang="en-US" dirty="0" smtClean="0"/>
              <a:t>Served for at least 30 continuous days (all at once, without a break) on or after September 11, 2001, and were discharged after 60 days with a service-connected disability, </a:t>
            </a:r>
            <a:r>
              <a:rPr lang="en-US" b="1" dirty="0" smtClean="0"/>
              <a:t>or</a:t>
            </a:r>
            <a:endParaRPr lang="en-US" dirty="0" smtClean="0"/>
          </a:p>
          <a:p>
            <a:r>
              <a:rPr lang="en-US" dirty="0" smtClean="0"/>
              <a:t>Are a dependent child using benefits transferred by a Veteran or a service member who has served for at least 36 months on active duty and qualifies at the 100% level</a:t>
            </a:r>
          </a:p>
          <a:p>
            <a:endParaRPr lang="en-US"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4ED8A5BB-2C28-4671-907E-A33164578292}" type="slidenum">
              <a:rPr lang="en-US" smtClean="0"/>
              <a:pPr/>
              <a:t>11</a:t>
            </a:fld>
            <a:endParaRPr lang="en-US" smtClean="0"/>
          </a:p>
        </p:txBody>
      </p:sp>
    </p:spTree>
    <p:extLst>
      <p:ext uri="{BB962C8B-B14F-4D97-AF65-F5344CB8AC3E}">
        <p14:creationId xmlns:p14="http://schemas.microsoft.com/office/powerpoint/2010/main" val="318167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371600" y="1143000"/>
            <a:ext cx="4114800" cy="3086100"/>
          </a:xfrm>
          <a:ln/>
        </p:spPr>
      </p:sp>
      <p:sp>
        <p:nvSpPr>
          <p:cNvPr id="552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Arial" pitchFamily="34" charset="0"/>
                <a:ea typeface="ＭＳ Ｐゴシック" pitchFamily="34" charset="-128"/>
              </a:rPr>
              <a:t>If the Soldier</a:t>
            </a:r>
            <a:r>
              <a:rPr lang="en-US" baseline="0" dirty="0" smtClean="0">
                <a:latin typeface="Arial" pitchFamily="34" charset="0"/>
                <a:ea typeface="ＭＳ Ｐゴシック" pitchFamily="34" charset="-128"/>
              </a:rPr>
              <a:t> needs to extend to meet the 4 year requirement, still go into </a:t>
            </a:r>
            <a:r>
              <a:rPr lang="en-US" baseline="0" dirty="0" err="1" smtClean="0">
                <a:latin typeface="Arial" pitchFamily="34" charset="0"/>
                <a:ea typeface="ＭＳ Ｐゴシック" pitchFamily="34" charset="-128"/>
              </a:rPr>
              <a:t>milconnect</a:t>
            </a:r>
            <a:r>
              <a:rPr lang="en-US" baseline="0" dirty="0" smtClean="0">
                <a:latin typeface="Arial" pitchFamily="34" charset="0"/>
                <a:ea typeface="ＭＳ Ｐゴシック" pitchFamily="34" charset="-128"/>
              </a:rPr>
              <a:t> and request the TEB. The Education Support Team will hold it in a pending status for 70 days before rejecting the TEB request. If you feel this will take longer than the 70 days to get the DA 4187 keyed and uploaded into </a:t>
            </a:r>
            <a:r>
              <a:rPr lang="en-US" baseline="0" dirty="0" err="1" smtClean="0">
                <a:latin typeface="Arial" pitchFamily="34" charset="0"/>
                <a:ea typeface="ＭＳ Ｐゴシック" pitchFamily="34" charset="-128"/>
              </a:rPr>
              <a:t>iPERMS</a:t>
            </a:r>
            <a:r>
              <a:rPr lang="en-US" baseline="0" dirty="0" smtClean="0">
                <a:latin typeface="Arial" pitchFamily="34" charset="0"/>
                <a:ea typeface="ＭＳ Ｐゴシック" pitchFamily="34" charset="-128"/>
              </a:rPr>
              <a:t>, please contact me and send me the DA 4187. I will have the Education Support Team hold the request to keep the Soldier from having to reapply.</a:t>
            </a:r>
            <a:endParaRPr lang="en-US" dirty="0" smtClean="0">
              <a:latin typeface="Arial" pitchFamily="34" charset="0"/>
              <a:ea typeface="ＭＳ Ｐゴシック" pitchFamily="34" charset="-128"/>
            </a:endParaRPr>
          </a:p>
          <a:p>
            <a:pPr>
              <a:spcBef>
                <a:spcPct val="0"/>
              </a:spcBef>
            </a:pP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22FD067B-1C21-4650-87B4-AFD2B7AD5262}" type="slidenum">
              <a:rPr lang="en-US" smtClean="0"/>
              <a:pPr/>
              <a:t>14</a:t>
            </a:fld>
            <a:endParaRPr lang="en-US" smtClean="0"/>
          </a:p>
        </p:txBody>
      </p:sp>
    </p:spTree>
    <p:extLst>
      <p:ext uri="{BB962C8B-B14F-4D97-AF65-F5344CB8AC3E}">
        <p14:creationId xmlns:p14="http://schemas.microsoft.com/office/powerpoint/2010/main" val="176838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15641" indent="0" algn="ctr">
              <a:buNone/>
              <a:defRPr>
                <a:solidFill>
                  <a:schemeClr val="tx1">
                    <a:tint val="75000"/>
                  </a:schemeClr>
                </a:solidFill>
              </a:defRPr>
            </a:lvl2pPr>
            <a:lvl3pPr marL="831281" indent="0" algn="ctr">
              <a:buNone/>
              <a:defRPr>
                <a:solidFill>
                  <a:schemeClr val="tx1">
                    <a:tint val="75000"/>
                  </a:schemeClr>
                </a:solidFill>
              </a:defRPr>
            </a:lvl3pPr>
            <a:lvl4pPr marL="1246922" indent="0" algn="ctr">
              <a:buNone/>
              <a:defRPr>
                <a:solidFill>
                  <a:schemeClr val="tx1">
                    <a:tint val="75000"/>
                  </a:schemeClr>
                </a:solidFill>
              </a:defRPr>
            </a:lvl4pPr>
            <a:lvl5pPr marL="1662562" indent="0" algn="ctr">
              <a:buNone/>
              <a:defRPr>
                <a:solidFill>
                  <a:schemeClr val="tx1">
                    <a:tint val="75000"/>
                  </a:schemeClr>
                </a:solidFill>
              </a:defRPr>
            </a:lvl5pPr>
            <a:lvl6pPr marL="2078203" indent="0" algn="ctr">
              <a:buNone/>
              <a:defRPr>
                <a:solidFill>
                  <a:schemeClr val="tx1">
                    <a:tint val="75000"/>
                  </a:schemeClr>
                </a:solidFill>
              </a:defRPr>
            </a:lvl6pPr>
            <a:lvl7pPr marL="2493843" indent="0" algn="ctr">
              <a:buNone/>
              <a:defRPr>
                <a:solidFill>
                  <a:schemeClr val="tx1">
                    <a:tint val="75000"/>
                  </a:schemeClr>
                </a:solidFill>
              </a:defRPr>
            </a:lvl7pPr>
            <a:lvl8pPr marL="2909484" indent="0" algn="ctr">
              <a:buNone/>
              <a:defRPr>
                <a:solidFill>
                  <a:schemeClr val="tx1">
                    <a:tint val="75000"/>
                  </a:schemeClr>
                </a:solidFill>
              </a:defRPr>
            </a:lvl8pPr>
            <a:lvl9pPr marL="33251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6C61221C-EE86-4B89-B052-82397EBD2703}" type="datetime1">
              <a:rPr lang="en-US" smtClean="0">
                <a:solidFill>
                  <a:prstClr val="black">
                    <a:tint val="75000"/>
                  </a:prstClr>
                </a:solidFill>
              </a:rPr>
              <a:t>10/21/2020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42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06F8DFD7-C7F8-40C2-AAB0-51D50C15CCB7}" type="datetime1">
              <a:rPr lang="en-US" smtClean="0">
                <a:solidFill>
                  <a:prstClr val="black">
                    <a:tint val="75000"/>
                  </a:prstClr>
                </a:solidFill>
              </a:rPr>
              <a:t>10/21/2020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10482D18-B13D-4943-8A7C-BD614B93D895}" type="datetime1">
              <a:rPr lang="en-US" smtClean="0">
                <a:solidFill>
                  <a:prstClr val="black">
                    <a:tint val="75000"/>
                  </a:prstClr>
                </a:solidFill>
              </a:rPr>
              <a:t>10/21/2020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A2E7CD28-3972-4D6B-8D87-AB89D849C3E4}" type="datetime1">
              <a:rPr lang="en-US" smtClean="0">
                <a:solidFill>
                  <a:prstClr val="black">
                    <a:tint val="75000"/>
                  </a:prstClr>
                </a:solidFill>
              </a:rPr>
              <a:t>10/21/2020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51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3636"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1818">
                <a:solidFill>
                  <a:schemeClr val="tx1">
                    <a:tint val="75000"/>
                  </a:schemeClr>
                </a:solidFill>
              </a:defRPr>
            </a:lvl1pPr>
            <a:lvl2pPr marL="415641" indent="0">
              <a:buNone/>
              <a:defRPr sz="1636">
                <a:solidFill>
                  <a:schemeClr val="tx1">
                    <a:tint val="75000"/>
                  </a:schemeClr>
                </a:solidFill>
              </a:defRPr>
            </a:lvl2pPr>
            <a:lvl3pPr marL="831281" indent="0">
              <a:buNone/>
              <a:defRPr sz="1455">
                <a:solidFill>
                  <a:schemeClr val="tx1">
                    <a:tint val="75000"/>
                  </a:schemeClr>
                </a:solidFill>
              </a:defRPr>
            </a:lvl3pPr>
            <a:lvl4pPr marL="1246922" indent="0">
              <a:buNone/>
              <a:defRPr sz="1273">
                <a:solidFill>
                  <a:schemeClr val="tx1">
                    <a:tint val="75000"/>
                  </a:schemeClr>
                </a:solidFill>
              </a:defRPr>
            </a:lvl4pPr>
            <a:lvl5pPr marL="1662562" indent="0">
              <a:buNone/>
              <a:defRPr sz="1273">
                <a:solidFill>
                  <a:schemeClr val="tx1">
                    <a:tint val="75000"/>
                  </a:schemeClr>
                </a:solidFill>
              </a:defRPr>
            </a:lvl5pPr>
            <a:lvl6pPr marL="2078203" indent="0">
              <a:buNone/>
              <a:defRPr sz="1273">
                <a:solidFill>
                  <a:schemeClr val="tx1">
                    <a:tint val="75000"/>
                  </a:schemeClr>
                </a:solidFill>
              </a:defRPr>
            </a:lvl6pPr>
            <a:lvl7pPr marL="2493843" indent="0">
              <a:buNone/>
              <a:defRPr sz="1273">
                <a:solidFill>
                  <a:schemeClr val="tx1">
                    <a:tint val="75000"/>
                  </a:schemeClr>
                </a:solidFill>
              </a:defRPr>
            </a:lvl7pPr>
            <a:lvl8pPr marL="2909484" indent="0">
              <a:buNone/>
              <a:defRPr sz="1273">
                <a:solidFill>
                  <a:schemeClr val="tx1">
                    <a:tint val="75000"/>
                  </a:schemeClr>
                </a:solidFill>
              </a:defRPr>
            </a:lvl8pPr>
            <a:lvl9pPr marL="3325124" indent="0">
              <a:buNone/>
              <a:defRPr sz="127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1775361" cy="365125"/>
          </a:xfrm>
          <a:prstGeom prst="rect">
            <a:avLst/>
          </a:prstGeom>
        </p:spPr>
        <p:txBody>
          <a:bodyPr/>
          <a:lstStyle/>
          <a:p>
            <a:fld id="{CBADF1AA-645C-45E8-A7B2-E367CD2307B7}" type="datetime1">
              <a:rPr lang="en-US" smtClean="0">
                <a:solidFill>
                  <a:prstClr val="black">
                    <a:tint val="75000"/>
                  </a:prstClr>
                </a:solidFill>
              </a:rPr>
              <a:t>10/21/2020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46109953-D1BA-464D-A03F-6B4974F5B9CC}" type="datetime1">
              <a:rPr lang="en-US" smtClean="0">
                <a:solidFill>
                  <a:prstClr val="black">
                    <a:tint val="75000"/>
                  </a:prstClr>
                </a:solidFill>
              </a:rPr>
              <a:t>10/21/2020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7"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7"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3"/>
            <a:ext cx="1775361" cy="365125"/>
          </a:xfrm>
          <a:prstGeom prst="rect">
            <a:avLst/>
          </a:prstGeom>
        </p:spPr>
        <p:txBody>
          <a:bodyPr/>
          <a:lstStyle/>
          <a:p>
            <a:fld id="{4768EEB1-27D0-4669-98D0-22E45C6857EF}" type="datetime1">
              <a:rPr lang="en-US" smtClean="0">
                <a:solidFill>
                  <a:prstClr val="black">
                    <a:tint val="75000"/>
                  </a:prstClr>
                </a:solidFill>
              </a:rPr>
              <a:t>10/21/2020</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3"/>
            <a:ext cx="1775361" cy="365125"/>
          </a:xfrm>
          <a:prstGeom prst="rect">
            <a:avLst/>
          </a:prstGeom>
        </p:spPr>
        <p:txBody>
          <a:bodyPr/>
          <a:lstStyle/>
          <a:p>
            <a:fld id="{56ADAFEA-46B8-404E-B00D-C6920AEFFDA0}" type="datetime1">
              <a:rPr lang="en-US" smtClean="0">
                <a:solidFill>
                  <a:prstClr val="black">
                    <a:tint val="75000"/>
                  </a:prstClr>
                </a:solidFill>
              </a:rPr>
              <a:t>10/21/2020</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0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1775361" cy="365125"/>
          </a:xfrm>
          <a:prstGeom prst="rect">
            <a:avLst/>
          </a:prstGeom>
        </p:spPr>
        <p:txBody>
          <a:bodyPr/>
          <a:lstStyle/>
          <a:p>
            <a:fld id="{E8706204-6CB7-4C1B-A4EF-2C6BCAB5C29E}" type="datetime1">
              <a:rPr lang="en-US" smtClean="0">
                <a:solidFill>
                  <a:prstClr val="black">
                    <a:tint val="75000"/>
                  </a:prstClr>
                </a:solidFill>
              </a:rPr>
              <a:t>10/21/2020</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54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1818"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2909"/>
            </a:lvl1pPr>
            <a:lvl2pPr>
              <a:defRPr sz="2545"/>
            </a:lvl2pPr>
            <a:lvl3pPr>
              <a:defRPr sz="2182"/>
            </a:lvl3pPr>
            <a:lvl4pPr>
              <a:defRPr sz="1818"/>
            </a:lvl4pPr>
            <a:lvl5pPr>
              <a:defRPr sz="1818"/>
            </a:lvl5pPr>
            <a:lvl6pPr>
              <a:defRPr sz="1818"/>
            </a:lvl6pPr>
            <a:lvl7pPr>
              <a:defRPr sz="1818"/>
            </a:lvl7pPr>
            <a:lvl8pPr>
              <a:defRPr sz="1818"/>
            </a:lvl8pPr>
            <a:lvl9pPr>
              <a:defRPr sz="18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4" cy="4691063"/>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0E6023B7-62C3-40FE-B9BD-55242A676A8D}" type="datetime1">
              <a:rPr lang="en-US" smtClean="0">
                <a:solidFill>
                  <a:prstClr val="black">
                    <a:tint val="75000"/>
                  </a:prstClr>
                </a:solidFill>
              </a:rPr>
              <a:t>10/21/2020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41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2"/>
            <a:ext cx="5486400" cy="566738"/>
          </a:xfrm>
        </p:spPr>
        <p:txBody>
          <a:bodyPr anchor="b"/>
          <a:lstStyle>
            <a:lvl1pPr algn="l">
              <a:defRPr sz="1818"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2909"/>
            </a:lvl1pPr>
            <a:lvl2pPr marL="415641" indent="0">
              <a:buNone/>
              <a:defRPr sz="2545"/>
            </a:lvl2pPr>
            <a:lvl3pPr marL="831281" indent="0">
              <a:buNone/>
              <a:defRPr sz="2182"/>
            </a:lvl3pPr>
            <a:lvl4pPr marL="1246922" indent="0">
              <a:buNone/>
              <a:defRPr sz="1818"/>
            </a:lvl4pPr>
            <a:lvl5pPr marL="1662562" indent="0">
              <a:buNone/>
              <a:defRPr sz="1818"/>
            </a:lvl5pPr>
            <a:lvl6pPr marL="2078203" indent="0">
              <a:buNone/>
              <a:defRPr sz="1818"/>
            </a:lvl6pPr>
            <a:lvl7pPr marL="2493843" indent="0">
              <a:buNone/>
              <a:defRPr sz="1818"/>
            </a:lvl7pPr>
            <a:lvl8pPr marL="2909484" indent="0">
              <a:buNone/>
              <a:defRPr sz="1818"/>
            </a:lvl8pPr>
            <a:lvl9pPr marL="3325124" indent="0">
              <a:buNone/>
              <a:defRPr sz="1818"/>
            </a:lvl9pPr>
          </a:lstStyle>
          <a:p>
            <a:endParaRPr lang="en-US"/>
          </a:p>
        </p:txBody>
      </p:sp>
      <p:sp>
        <p:nvSpPr>
          <p:cNvPr id="4" name="Text Placeholder 3"/>
          <p:cNvSpPr>
            <a:spLocks noGrp="1"/>
          </p:cNvSpPr>
          <p:nvPr>
            <p:ph type="body" sz="half" idx="2"/>
          </p:nvPr>
        </p:nvSpPr>
        <p:spPr>
          <a:xfrm>
            <a:off x="1792287" y="5367340"/>
            <a:ext cx="5486400" cy="804862"/>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1775361" cy="365125"/>
          </a:xfrm>
          <a:prstGeom prst="rect">
            <a:avLst/>
          </a:prstGeom>
        </p:spPr>
        <p:txBody>
          <a:bodyPr/>
          <a:lstStyle/>
          <a:p>
            <a:fld id="{DCC34B46-4838-40FC-B2ED-CCFAA9ED9A40}" type="datetime1">
              <a:rPr lang="en-US" smtClean="0">
                <a:solidFill>
                  <a:prstClr val="black">
                    <a:tint val="75000"/>
                  </a:prstClr>
                </a:solidFill>
              </a:rPr>
              <a:t>10/21/2020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06001" y="6360890"/>
            <a:ext cx="1880798" cy="365125"/>
          </a:xfrm>
          <a:prstGeom prst="rect">
            <a:avLst/>
          </a:prstGeom>
        </p:spPr>
        <p:txBody>
          <a:bodyPr/>
          <a:lstStyle/>
          <a:p>
            <a:fld id="{3BB09015-6B38-4423-A820-EABEBA6133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99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FDD531"/>
            </a:gs>
          </a:gsLst>
          <a:lin ang="162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23030" y="6139546"/>
            <a:ext cx="9144000" cy="6875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2" name="Title Placeholder 1"/>
          <p:cNvSpPr>
            <a:spLocks noGrp="1"/>
          </p:cNvSpPr>
          <p:nvPr>
            <p:ph type="title"/>
          </p:nvPr>
        </p:nvSpPr>
        <p:spPr>
          <a:xfrm>
            <a:off x="1242794" y="336931"/>
            <a:ext cx="6359558" cy="8250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5085" y="1779924"/>
            <a:ext cx="8229600" cy="39532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3862833" y="36372"/>
            <a:ext cx="1132041" cy="246221"/>
          </a:xfrm>
          <a:prstGeom prst="rect">
            <a:avLst/>
          </a:prstGeom>
          <a:noFill/>
        </p:spPr>
        <p:txBody>
          <a:bodyPr wrap="none" rtlCol="0">
            <a:spAutoFit/>
          </a:bodyPr>
          <a:lstStyle/>
          <a:p>
            <a:r>
              <a:rPr lang="en-US" sz="1000" b="1" i="1" dirty="0">
                <a:solidFill>
                  <a:schemeClr val="bg2">
                    <a:lumMod val="50000"/>
                  </a:schemeClr>
                </a:solidFill>
                <a:effectLst/>
                <a:latin typeface="Arial" panose="020B0604020202020204" pitchFamily="34" charset="0"/>
                <a:cs typeface="Arial" panose="020B0604020202020204" pitchFamily="34" charset="0"/>
              </a:rPr>
              <a:t>UNCLASSIFIED</a:t>
            </a:r>
          </a:p>
        </p:txBody>
      </p:sp>
      <p:sp>
        <p:nvSpPr>
          <p:cNvPr id="17" name="TextBox 16"/>
          <p:cNvSpPr txBox="1"/>
          <p:nvPr userDrawn="1"/>
        </p:nvSpPr>
        <p:spPr>
          <a:xfrm>
            <a:off x="1160505" y="6304665"/>
            <a:ext cx="7008650" cy="428131"/>
          </a:xfrm>
          <a:prstGeom prst="rect">
            <a:avLst/>
          </a:prstGeom>
          <a:noFill/>
          <a:ln/>
          <a:scene3d>
            <a:camera prst="perspectiveAbove"/>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2182" b="1" i="1" dirty="0" smtClean="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“Education</a:t>
            </a:r>
            <a:r>
              <a:rPr lang="en-US" sz="2182" b="1" i="1" baseline="0" dirty="0" smtClean="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182" b="1" i="1" baseline="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Key To Strength and Readiness”</a:t>
            </a:r>
            <a:endParaRPr lang="en-US" sz="2182" b="1" i="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userDrawn="1"/>
        </p:nvCxnSpPr>
        <p:spPr>
          <a:xfrm>
            <a:off x="-4231" y="6202315"/>
            <a:ext cx="9148231" cy="0"/>
          </a:xfrm>
          <a:prstGeom prst="line">
            <a:avLst/>
          </a:prstGeom>
          <a:ln w="44450">
            <a:solidFill>
              <a:srgbClr val="FDD5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27261" y="6803437"/>
            <a:ext cx="9148231" cy="0"/>
          </a:xfrm>
          <a:prstGeom prst="line">
            <a:avLst/>
          </a:prstGeom>
          <a:ln w="44450">
            <a:solidFill>
              <a:srgbClr val="FDD53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a:xfrm>
            <a:off x="0" y="0"/>
            <a:ext cx="9144000" cy="6858000"/>
          </a:xfrm>
          <a:prstGeom prst="rect">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pic>
        <p:nvPicPr>
          <p:cNvPr id="37" name="Picture 3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6644" y="222910"/>
            <a:ext cx="953062" cy="1007231"/>
          </a:xfrm>
          <a:prstGeom prst="rect">
            <a:avLst/>
          </a:prstGeom>
        </p:spPr>
      </p:pic>
      <p:pic>
        <p:nvPicPr>
          <p:cNvPr id="38" name="Picture 3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647" y="0"/>
            <a:ext cx="1320955" cy="1453051"/>
          </a:xfrm>
          <a:prstGeom prst="rect">
            <a:avLst/>
          </a:prstGeom>
        </p:spPr>
      </p:pic>
      <p:cxnSp>
        <p:nvCxnSpPr>
          <p:cNvPr id="16" name="Straight Connector 15"/>
          <p:cNvCxnSpPr/>
          <p:nvPr userDrawn="1"/>
        </p:nvCxnSpPr>
        <p:spPr>
          <a:xfrm>
            <a:off x="279835" y="1320105"/>
            <a:ext cx="8569872" cy="1238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79835" y="1401881"/>
            <a:ext cx="8569872" cy="2084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657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831281" rtl="0" eaLnBrk="1" latinLnBrk="0" hangingPunct="1">
        <a:spcBef>
          <a:spcPct val="0"/>
        </a:spcBef>
        <a:buNone/>
        <a:defRPr sz="4000" kern="1200">
          <a:solidFill>
            <a:schemeClr val="tx1"/>
          </a:solidFill>
          <a:latin typeface="+mj-lt"/>
          <a:ea typeface="+mj-ea"/>
          <a:cs typeface="+mj-cs"/>
        </a:defRPr>
      </a:lvl1pPr>
    </p:titleStyle>
    <p:bodyStyle>
      <a:lvl1pPr marL="311730" indent="-311730" algn="l" defTabSz="831281" rtl="0" eaLnBrk="1" latinLnBrk="0" hangingPunct="1">
        <a:spcBef>
          <a:spcPct val="20000"/>
        </a:spcBef>
        <a:buFont typeface="Arial" pitchFamily="34" charset="0"/>
        <a:buChar char="•"/>
        <a:defRPr sz="2909" kern="1200">
          <a:solidFill>
            <a:schemeClr val="tx1"/>
          </a:solidFill>
          <a:latin typeface="+mn-lt"/>
          <a:ea typeface="+mn-ea"/>
          <a:cs typeface="+mn-cs"/>
        </a:defRPr>
      </a:lvl1pPr>
      <a:lvl2pPr marL="675416" indent="-259775" algn="l" defTabSz="831281" rtl="0" eaLnBrk="1" latinLnBrk="0" hangingPunct="1">
        <a:spcBef>
          <a:spcPct val="20000"/>
        </a:spcBef>
        <a:buFont typeface="Arial" pitchFamily="34" charset="0"/>
        <a:buChar char="–"/>
        <a:defRPr sz="2545" kern="1200">
          <a:solidFill>
            <a:schemeClr val="tx1"/>
          </a:solidFill>
          <a:latin typeface="+mn-lt"/>
          <a:ea typeface="+mn-ea"/>
          <a:cs typeface="+mn-cs"/>
        </a:defRPr>
      </a:lvl2pPr>
      <a:lvl3pPr marL="1039101" indent="-207820" algn="l" defTabSz="831281" rtl="0" eaLnBrk="1" latinLnBrk="0" hangingPunct="1">
        <a:spcBef>
          <a:spcPct val="20000"/>
        </a:spcBef>
        <a:buFont typeface="Arial" pitchFamily="34" charset="0"/>
        <a:buChar char="•"/>
        <a:defRPr sz="2182" kern="1200">
          <a:solidFill>
            <a:schemeClr val="tx1"/>
          </a:solidFill>
          <a:latin typeface="+mn-lt"/>
          <a:ea typeface="+mn-ea"/>
          <a:cs typeface="+mn-cs"/>
        </a:defRPr>
      </a:lvl3pPr>
      <a:lvl4pPr marL="1454742"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4pPr>
      <a:lvl5pPr marL="1870382"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5pPr>
      <a:lvl6pPr marL="2286023"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6pPr>
      <a:lvl7pPr marL="2701663"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7pPr>
      <a:lvl8pPr marL="3117304"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8pPr>
      <a:lvl9pPr marL="3532944" indent="-207820" algn="l" defTabSz="831281" rtl="0" eaLnBrk="1" latinLnBrk="0" hangingPunct="1">
        <a:spcBef>
          <a:spcPct val="20000"/>
        </a:spcBef>
        <a:buFont typeface="Arial" pitchFamily="34" charset="0"/>
        <a:buChar char="•"/>
        <a:defRPr sz="1818" kern="1200">
          <a:solidFill>
            <a:schemeClr val="tx1"/>
          </a:solidFill>
          <a:latin typeface="+mn-lt"/>
          <a:ea typeface="+mn-ea"/>
          <a:cs typeface="+mn-cs"/>
        </a:defRPr>
      </a:lvl9pPr>
    </p:bodyStyle>
    <p:otherStyle>
      <a:defPPr>
        <a:defRPr lang="en-US"/>
      </a:defPPr>
      <a:lvl1pPr marL="0" algn="l" defTabSz="831281" rtl="0" eaLnBrk="1" latinLnBrk="0" hangingPunct="1">
        <a:defRPr sz="1636" kern="1200">
          <a:solidFill>
            <a:schemeClr val="tx1"/>
          </a:solidFill>
          <a:latin typeface="+mn-lt"/>
          <a:ea typeface="+mn-ea"/>
          <a:cs typeface="+mn-cs"/>
        </a:defRPr>
      </a:lvl1pPr>
      <a:lvl2pPr marL="415641" algn="l" defTabSz="831281" rtl="0" eaLnBrk="1" latinLnBrk="0" hangingPunct="1">
        <a:defRPr sz="1636" kern="1200">
          <a:solidFill>
            <a:schemeClr val="tx1"/>
          </a:solidFill>
          <a:latin typeface="+mn-lt"/>
          <a:ea typeface="+mn-ea"/>
          <a:cs typeface="+mn-cs"/>
        </a:defRPr>
      </a:lvl2pPr>
      <a:lvl3pPr marL="831281" algn="l" defTabSz="831281" rtl="0" eaLnBrk="1" latinLnBrk="0" hangingPunct="1">
        <a:defRPr sz="1636" kern="1200">
          <a:solidFill>
            <a:schemeClr val="tx1"/>
          </a:solidFill>
          <a:latin typeface="+mn-lt"/>
          <a:ea typeface="+mn-ea"/>
          <a:cs typeface="+mn-cs"/>
        </a:defRPr>
      </a:lvl3pPr>
      <a:lvl4pPr marL="1246922" algn="l" defTabSz="831281" rtl="0" eaLnBrk="1" latinLnBrk="0" hangingPunct="1">
        <a:defRPr sz="1636" kern="1200">
          <a:solidFill>
            <a:schemeClr val="tx1"/>
          </a:solidFill>
          <a:latin typeface="+mn-lt"/>
          <a:ea typeface="+mn-ea"/>
          <a:cs typeface="+mn-cs"/>
        </a:defRPr>
      </a:lvl4pPr>
      <a:lvl5pPr marL="1662562" algn="l" defTabSz="831281" rtl="0" eaLnBrk="1" latinLnBrk="0" hangingPunct="1">
        <a:defRPr sz="1636" kern="1200">
          <a:solidFill>
            <a:schemeClr val="tx1"/>
          </a:solidFill>
          <a:latin typeface="+mn-lt"/>
          <a:ea typeface="+mn-ea"/>
          <a:cs typeface="+mn-cs"/>
        </a:defRPr>
      </a:lvl5pPr>
      <a:lvl6pPr marL="2078203" algn="l" defTabSz="831281" rtl="0" eaLnBrk="1" latinLnBrk="0" hangingPunct="1">
        <a:defRPr sz="1636" kern="1200">
          <a:solidFill>
            <a:schemeClr val="tx1"/>
          </a:solidFill>
          <a:latin typeface="+mn-lt"/>
          <a:ea typeface="+mn-ea"/>
          <a:cs typeface="+mn-cs"/>
        </a:defRPr>
      </a:lvl6pPr>
      <a:lvl7pPr marL="2493843" algn="l" defTabSz="831281" rtl="0" eaLnBrk="1" latinLnBrk="0" hangingPunct="1">
        <a:defRPr sz="1636" kern="1200">
          <a:solidFill>
            <a:schemeClr val="tx1"/>
          </a:solidFill>
          <a:latin typeface="+mn-lt"/>
          <a:ea typeface="+mn-ea"/>
          <a:cs typeface="+mn-cs"/>
        </a:defRPr>
      </a:lvl7pPr>
      <a:lvl8pPr marL="2909484" algn="l" defTabSz="831281" rtl="0" eaLnBrk="1" latinLnBrk="0" hangingPunct="1">
        <a:defRPr sz="1636" kern="1200">
          <a:solidFill>
            <a:schemeClr val="tx1"/>
          </a:solidFill>
          <a:latin typeface="+mn-lt"/>
          <a:ea typeface="+mn-ea"/>
          <a:cs typeface="+mn-cs"/>
        </a:defRPr>
      </a:lvl8pPr>
      <a:lvl9pPr marL="3325124" algn="l" defTabSz="831281" rtl="0" eaLnBrk="1" latinLnBrk="0" hangingPunct="1">
        <a:defRPr sz="1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dmdc.osd.mil/milconnec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goarmyed.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n.gov/military/programs-benefits/education-incentiv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ng.tn.tnarng.mbx.ngtn-state-tuition-assistatnce-army@mail.mi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cool.osd.mil/arm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ol.osd.mil/army/"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armyignited.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rometric.com/en-us/Pages/home.aspx" TargetMode="External"/><Relationship Id="rId2" Type="http://schemas.openxmlformats.org/officeDocument/2006/relationships/hyperlink" Target="https://home.pearsonvue.co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n.gov/military/programs-benefits/education-incentives" TargetMode="External"/><Relationship Id="rId2" Type="http://schemas.openxmlformats.org/officeDocument/2006/relationships/hyperlink" Target="http://www.nelnetsolutions.com/dantesnet/"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daims.doded.mil/Reimbursements/ReimbursementRegistration.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getcollegecredit.com/" TargetMode="External"/><Relationship Id="rId3" Type="http://schemas.openxmlformats.org/officeDocument/2006/relationships/hyperlink" Target="http://www.sat.collegeboard.org/" TargetMode="External"/><Relationship Id="rId7" Type="http://schemas.openxmlformats.org/officeDocument/2006/relationships/hyperlink" Target="http://www.clep.collegeboard.org/" TargetMode="External"/><Relationship Id="rId2" Type="http://schemas.openxmlformats.org/officeDocument/2006/relationships/hyperlink" Target="http://www.actstudent.org/" TargetMode="External"/><Relationship Id="rId1" Type="http://schemas.openxmlformats.org/officeDocument/2006/relationships/slideLayout" Target="../slideLayouts/slideLayout1.xml"/><Relationship Id="rId6" Type="http://schemas.openxmlformats.org/officeDocument/2006/relationships/hyperlink" Target="http://www.dantes.doded.mil/EducationPrograms/get-credit/creditexam.html" TargetMode="External"/><Relationship Id="rId5" Type="http://schemas.openxmlformats.org/officeDocument/2006/relationships/hyperlink" Target="http://www.nelnetsolutions.com/dantesnet/" TargetMode="External"/><Relationship Id="rId4" Type="http://schemas.openxmlformats.org/officeDocument/2006/relationships/hyperlink" Target="https://www.eknowledge.com/" TargetMode="External"/><Relationship Id="rId9" Type="http://schemas.openxmlformats.org/officeDocument/2006/relationships/hyperlink" Target="http://www.dantes.doded.mil/examinations/funding-and-reimbursement-eligibility/reimbursement-eligibility.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stweb.com/directory/scholarships-for-veterans" TargetMode="External"/><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 Id="rId4" Type="http://schemas.openxmlformats.org/officeDocument/2006/relationships/hyperlink" Target="https://bigfuture.collegeboard.org/scholarship-search"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tn.gov/collegepay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jst.doded.mil/"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dodmou.com/TADECIDE/" TargetMode="External"/><Relationship Id="rId2" Type="http://schemas.openxmlformats.org/officeDocument/2006/relationships/hyperlink" Target="http://www.goarmyed.com/"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hyperlink" Target="https://usarmy.skillport.com/skillportfe/custom/login/usarmy/login.action" TargetMode="External"/><Relationship Id="rId1" Type="http://schemas.openxmlformats.org/officeDocument/2006/relationships/slideLayout" Target="../slideLayouts/slideLayout1.xml"/><Relationship Id="rId4" Type="http://schemas.openxmlformats.org/officeDocument/2006/relationships/hyperlink" Target="http://www.onetonline.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class-central.com/" TargetMode="External"/><Relationship Id="rId2" Type="http://schemas.openxmlformats.org/officeDocument/2006/relationships/hyperlink" Target="http://www.coursera.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degreequickly.com/nationalguard.html" TargetMode="External"/><Relationship Id="rId2" Type="http://schemas.openxmlformats.org/officeDocument/2006/relationships/hyperlink" Target="http://www.nelnetsolutions.com/DantesNet/"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opm.gov/wiki/training/Federal-Governmentwide-Academic-Alliances.ashx" TargetMode="External"/><Relationship Id="rId2" Type="http://schemas.openxmlformats.org/officeDocument/2006/relationships/hyperlink" Target="https://modernstates.or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s://www.dmdc.osd.mil/milconnect" TargetMode="External"/><Relationship Id="rId3" Type="http://schemas.openxmlformats.org/officeDocument/2006/relationships/hyperlink" Target="http://www.goarmyed.com/" TargetMode="External"/><Relationship Id="rId7" Type="http://schemas.openxmlformats.org/officeDocument/2006/relationships/hyperlink" Target="http://vabenefits.vba.va.gov/vonapp/main.asp" TargetMode="External"/><Relationship Id="rId2" Type="http://schemas.openxmlformats.org/officeDocument/2006/relationships/hyperlink" Target="https://www.tn.gov/military/programs-benefits/education-incentives" TargetMode="External"/><Relationship Id="rId1" Type="http://schemas.openxmlformats.org/officeDocument/2006/relationships/slideLayout" Target="../slideLayouts/slideLayout1.xml"/><Relationship Id="rId6" Type="http://schemas.openxmlformats.org/officeDocument/2006/relationships/hyperlink" Target="https://www.cool.osd.mil/army" TargetMode="External"/><Relationship Id="rId11" Type="http://schemas.openxmlformats.org/officeDocument/2006/relationships/hyperlink" Target="https://www.us.army.mil/" TargetMode="External"/><Relationship Id="rId5" Type="http://schemas.openxmlformats.org/officeDocument/2006/relationships/hyperlink" Target="http://www.dantes.doded.mil/index.html" TargetMode="External"/><Relationship Id="rId10" Type="http://schemas.openxmlformats.org/officeDocument/2006/relationships/hyperlink" Target="https://jst.doded.mil/" TargetMode="External"/><Relationship Id="rId4" Type="http://schemas.openxmlformats.org/officeDocument/2006/relationships/hyperlink" Target="http://www.gibill.va.gov/" TargetMode="External"/><Relationship Id="rId9" Type="http://schemas.openxmlformats.org/officeDocument/2006/relationships/hyperlink" Target="https://www.ebenefits.v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ng.tn.tnarng.list.ngtn-j1-education@mail.mil" TargetMode="External"/><Relationship Id="rId7" Type="http://schemas.openxmlformats.org/officeDocument/2006/relationships/image" Target="../media/image10.png"/><Relationship Id="rId2" Type="http://schemas.openxmlformats.org/officeDocument/2006/relationships/hyperlink" Target="mailto:ng.tn.tnarng.list.ngtn-j1-incentive-managers@mail.mil" TargetMode="External"/><Relationship Id="rId1" Type="http://schemas.openxmlformats.org/officeDocument/2006/relationships/slideLayout" Target="../slideLayouts/slideLayout1.xml"/><Relationship Id="rId6" Type="http://schemas.openxmlformats.org/officeDocument/2006/relationships/hyperlink" Target="https://www.tn.gov/military" TargetMode="External"/><Relationship Id="rId5" Type="http://schemas.openxmlformats.org/officeDocument/2006/relationships/hyperlink" Target="mailto:ng.tn.tnarng.mbx.ngtn-state-tuition-assistance-air@mail.mil" TargetMode="External"/><Relationship Id="rId10" Type="http://schemas.openxmlformats.org/officeDocument/2006/relationships/image" Target="../media/image13.png"/><Relationship Id="rId4" Type="http://schemas.openxmlformats.org/officeDocument/2006/relationships/hyperlink" Target="mailto:ng.tn.tnarng.mbx.ngtn-state-tuition-asistance-army@mail.mil" TargetMode="External"/><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Army National Guard </a:t>
            </a:r>
            <a:br>
              <a:rPr lang="en-US" dirty="0" smtClean="0"/>
            </a:br>
            <a:r>
              <a:rPr lang="en-US" dirty="0" smtClean="0"/>
              <a:t>Education Programs and Services</a:t>
            </a:r>
            <a:endParaRPr lang="en-US" dirty="0"/>
          </a:p>
        </p:txBody>
      </p:sp>
      <p:sp>
        <p:nvSpPr>
          <p:cNvPr id="5" name="Subtitle 2"/>
          <p:cNvSpPr>
            <a:spLocks noGrp="1"/>
          </p:cNvSpPr>
          <p:nvPr/>
        </p:nvSpPr>
        <p:spPr>
          <a:xfrm>
            <a:off x="2584446" y="3760473"/>
            <a:ext cx="3975108" cy="1757083"/>
          </a:xfrm>
          <a:prstGeom prst="rect">
            <a:avLst/>
          </a:prstGeom>
        </p:spPr>
        <p:txBody>
          <a:bodyPr vert="horz" lIns="91440" tIns="45720" rIns="91440" bIns="45720" rtlCol="0">
            <a:noAutofit/>
          </a:bodyPr>
          <a:lstStyle>
            <a:lvl1pPr marL="0" indent="0" algn="ctr" defTabSz="831281"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15641" indent="0" algn="ctr" defTabSz="83128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831281" indent="0" algn="ctr" defTabSz="83128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246922" indent="0" algn="ctr" defTabSz="831281"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662562" indent="0" algn="ctr" defTabSz="83128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078203"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6pPr>
            <a:lvl7pPr marL="2493843"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7pPr>
            <a:lvl8pPr marL="2909484"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8pPr>
            <a:lvl9pPr marL="3325124" indent="0" algn="ctr" defTabSz="831281" rtl="0" eaLnBrk="1" latinLnBrk="0" hangingPunct="1">
              <a:spcBef>
                <a:spcPct val="20000"/>
              </a:spcBef>
              <a:buFont typeface="Arial" pitchFamily="34" charset="0"/>
              <a:buNone/>
              <a:defRPr sz="1818" kern="1200">
                <a:solidFill>
                  <a:schemeClr val="tx1">
                    <a:tint val="75000"/>
                  </a:schemeClr>
                </a:solidFill>
                <a:latin typeface="+mn-lt"/>
                <a:ea typeface="+mn-ea"/>
                <a:cs typeface="+mn-cs"/>
              </a:defRPr>
            </a:lvl9pPr>
          </a:lstStyle>
          <a:p>
            <a:r>
              <a:rPr lang="en-US" sz="1800" dirty="0">
                <a:solidFill>
                  <a:schemeClr val="tx1"/>
                </a:solidFill>
              </a:rPr>
              <a:t>Presented by: </a:t>
            </a:r>
          </a:p>
          <a:p>
            <a:r>
              <a:rPr lang="en-US" sz="1800" dirty="0">
                <a:solidFill>
                  <a:schemeClr val="tx1"/>
                </a:solidFill>
              </a:rPr>
              <a:t>Education and Incentives Office</a:t>
            </a:r>
          </a:p>
          <a:p>
            <a:r>
              <a:rPr lang="en-US" sz="1800" dirty="0">
                <a:solidFill>
                  <a:schemeClr val="tx1"/>
                </a:solidFill>
              </a:rPr>
              <a:t>As of: </a:t>
            </a:r>
            <a:r>
              <a:rPr lang="en-US" sz="1800" dirty="0" smtClean="0">
                <a:solidFill>
                  <a:schemeClr val="tx1"/>
                </a:solidFill>
              </a:rPr>
              <a:t>21 October 2020</a:t>
            </a:r>
            <a:endParaRPr lang="en-US" sz="1800" dirty="0">
              <a:solidFill>
                <a:schemeClr val="tx1"/>
              </a:solidFill>
            </a:endParaRPr>
          </a:p>
        </p:txBody>
      </p:sp>
    </p:spTree>
    <p:extLst>
      <p:ext uri="{BB962C8B-B14F-4D97-AF65-F5344CB8AC3E}">
        <p14:creationId xmlns:p14="http://schemas.microsoft.com/office/powerpoint/2010/main" val="10247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7"/>
          <p:cNvGraphicFramePr>
            <a:graphicFrameLocks noGrp="1"/>
          </p:cNvGraphicFramePr>
          <p:nvPr>
            <p:extLst>
              <p:ext uri="{D42A27DB-BD31-4B8C-83A1-F6EECF244321}">
                <p14:modId xmlns:p14="http://schemas.microsoft.com/office/powerpoint/2010/main" val="3276106869"/>
              </p:ext>
            </p:extLst>
          </p:nvPr>
        </p:nvGraphicFramePr>
        <p:xfrm>
          <a:off x="1211580" y="1817370"/>
          <a:ext cx="6590989" cy="2853940"/>
        </p:xfrm>
        <a:graphic>
          <a:graphicData uri="http://schemas.openxmlformats.org/drawingml/2006/table">
            <a:tbl>
              <a:tblPr/>
              <a:tblGrid>
                <a:gridCol w="4678041">
                  <a:extLst>
                    <a:ext uri="{9D8B030D-6E8A-4147-A177-3AD203B41FA5}">
                      <a16:colId xmlns:a16="http://schemas.microsoft.com/office/drawing/2014/main" val="20000"/>
                    </a:ext>
                  </a:extLst>
                </a:gridCol>
                <a:gridCol w="1912948">
                  <a:extLst>
                    <a:ext uri="{9D8B030D-6E8A-4147-A177-3AD203B41FA5}">
                      <a16:colId xmlns:a16="http://schemas.microsoft.com/office/drawing/2014/main" val="20001"/>
                    </a:ext>
                  </a:extLst>
                </a:gridCol>
              </a:tblGrid>
              <a:tr h="4751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Service Requirements on/after 9/11/01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an individual must serve an aggregate of</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Payment Tiers Percentage</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9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At least 36 cumulative months or Purple Heart award</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100%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1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At least 30 continuous days on active duty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 discharged due to service-connected disability</a:t>
                      </a:r>
                      <a:endParaRPr kumimoji="0" lang="en-US" sz="1100" b="1" i="0" u="none" strike="noStrike" cap="none" normalizeH="0" baseline="0" dirty="0" smtClean="0">
                        <a:ln>
                          <a:noFill/>
                        </a:ln>
                        <a:solidFill>
                          <a:schemeClr val="tx1"/>
                        </a:solidFill>
                        <a:effectLst/>
                        <a:latin typeface="Tahoma" pitchFamily="34" charset="0"/>
                        <a:ea typeface="ＭＳ Ｐゴシック" pitchFamily="34" charset="-128"/>
                      </a:endParaRP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100%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559">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 At least 30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90%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ea typeface="ＭＳ Ｐゴシック" pitchFamily="34" charset="-128"/>
                        </a:rPr>
                        <a:t> </a:t>
                      </a: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At </a:t>
                      </a: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least 24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80%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63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18 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70%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a:t>
                      </a: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6 </a:t>
                      </a: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cumulative months</a:t>
                      </a: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ahoma" pitchFamily="34" charset="0"/>
                          <a:ea typeface="ＭＳ Ｐゴシック" pitchFamily="34" charset="-128"/>
                        </a:rPr>
                        <a:t>60%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ＭＳ Ｐゴシック" pitchFamily="34" charset="-128"/>
                        </a:rPr>
                        <a:t>At least 90 aggregate days</a:t>
                      </a:r>
                      <a:endParaRPr kumimoji="0" lang="en-US" sz="11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70724" marR="7072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ahoma" pitchFamily="34" charset="0"/>
                          <a:ea typeface="ＭＳ Ｐゴシック" pitchFamily="34" charset="-128"/>
                        </a:rPr>
                        <a:t>50%</a:t>
                      </a:r>
                    </a:p>
                  </a:txBody>
                  <a:tcPr marL="70724" marR="7072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251" name="TextBox 3"/>
          <p:cNvSpPr txBox="1">
            <a:spLocks noChangeArrowheads="1"/>
          </p:cNvSpPr>
          <p:nvPr/>
        </p:nvSpPr>
        <p:spPr bwMode="auto">
          <a:xfrm>
            <a:off x="1083872" y="5013982"/>
            <a:ext cx="6718697" cy="285929"/>
          </a:xfrm>
          <a:prstGeom prst="rect">
            <a:avLst/>
          </a:prstGeom>
          <a:noFill/>
          <a:ln w="9525">
            <a:noFill/>
            <a:miter lim="800000"/>
            <a:headEnd/>
            <a:tailEnd/>
          </a:ln>
        </p:spPr>
        <p:txBody>
          <a:bodyPr wrap="square" lIns="69803" tIns="34902" rIns="69803" bIns="34902">
            <a:spAutoFit/>
          </a:bodyPr>
          <a:lstStyle/>
          <a:p>
            <a:pPr algn="ctr">
              <a:buClr>
                <a:srgbClr val="C00000"/>
              </a:buClr>
            </a:pPr>
            <a:r>
              <a:rPr lang="en-US" sz="1400" b="1" dirty="0">
                <a:sym typeface="Arial" pitchFamily="34" charset="0"/>
              </a:rPr>
              <a:t>* Payment Tier applies to Tuition &amp; Fees, Books &amp; Supplies Stipend, and Housing Stipend</a:t>
            </a:r>
            <a:endParaRPr lang="en-US" sz="1600" b="1" dirty="0">
              <a:solidFill>
                <a:srgbClr val="C00000"/>
              </a:solidFill>
            </a:endParaRPr>
          </a:p>
        </p:txBody>
      </p:sp>
      <p:sp>
        <p:nvSpPr>
          <p:cNvPr id="7" name="TextBox 6"/>
          <p:cNvSpPr txBox="1"/>
          <p:nvPr/>
        </p:nvSpPr>
        <p:spPr>
          <a:xfrm>
            <a:off x="1692532" y="450133"/>
            <a:ext cx="5862697" cy="562928"/>
          </a:xfrm>
          <a:prstGeom prst="rect">
            <a:avLst/>
          </a:prstGeom>
          <a:noFill/>
        </p:spPr>
        <p:txBody>
          <a:bodyPr wrap="square" lIns="69803" tIns="34902" rIns="69803" bIns="34902" rtlCol="0">
            <a:spAutoFit/>
          </a:bodyPr>
          <a:lstStyle/>
          <a:p>
            <a:pPr algn="ctr"/>
            <a:r>
              <a:rPr lang="en-US" sz="3200" dirty="0">
                <a:latin typeface="+mj-lt"/>
              </a:rPr>
              <a:t>Post-9/11 GI Bill </a:t>
            </a:r>
            <a:r>
              <a:rPr lang="en-US" sz="3200" dirty="0" smtClean="0">
                <a:latin typeface="+mj-lt"/>
              </a:rPr>
              <a:t>Payment Tiers</a:t>
            </a:r>
            <a:endParaRPr lang="en-US" sz="3200" dirty="0">
              <a:latin typeface="+mj-lt"/>
            </a:endParaRPr>
          </a:p>
        </p:txBody>
      </p:sp>
    </p:spTree>
    <p:extLst>
      <p:ext uri="{BB962C8B-B14F-4D97-AF65-F5344CB8AC3E}">
        <p14:creationId xmlns:p14="http://schemas.microsoft.com/office/powerpoint/2010/main" val="81153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subTitle" idx="1"/>
          </p:nvPr>
        </p:nvSpPr>
        <p:spPr>
          <a:xfrm>
            <a:off x="199613" y="1404869"/>
            <a:ext cx="7675984" cy="3351848"/>
          </a:xfrm>
        </p:spPr>
        <p:txBody>
          <a:bodyPr>
            <a:noAutofit/>
          </a:bodyPr>
          <a:lstStyle/>
          <a:p>
            <a:pPr marL="600075" lvl="1" indent="-257175" algn="l">
              <a:buFont typeface="Wingdings" panose="05000000000000000000" pitchFamily="2" charset="2"/>
              <a:buChar char="§"/>
            </a:pPr>
            <a:r>
              <a:rPr lang="en-US" sz="2000" b="1" dirty="0" smtClean="0">
                <a:solidFill>
                  <a:schemeClr val="tx1"/>
                </a:solidFill>
              </a:rPr>
              <a:t>  </a:t>
            </a:r>
            <a:r>
              <a:rPr lang="en-US" sz="2400" b="1" dirty="0" smtClean="0">
                <a:solidFill>
                  <a:schemeClr val="tx1"/>
                </a:solidFill>
              </a:rPr>
              <a:t>What </a:t>
            </a:r>
            <a:r>
              <a:rPr lang="en-US" sz="2400" b="1" dirty="0">
                <a:solidFill>
                  <a:schemeClr val="tx1"/>
                </a:solidFill>
              </a:rPr>
              <a:t>Do I Get?  </a:t>
            </a:r>
            <a:endParaRPr lang="en-US" sz="2400" b="1" dirty="0" smtClean="0">
              <a:solidFill>
                <a:schemeClr val="tx1"/>
              </a:solidFill>
            </a:endParaRPr>
          </a:p>
          <a:p>
            <a:pPr marL="900113" lvl="2" indent="-214313" algn="l">
              <a:buFont typeface="Wingdings" panose="05000000000000000000" pitchFamily="2" charset="2"/>
              <a:buChar char="§"/>
            </a:pPr>
            <a:r>
              <a:rPr lang="en-US" sz="1400" b="1" dirty="0">
                <a:solidFill>
                  <a:schemeClr val="tx1"/>
                </a:solidFill>
              </a:rPr>
              <a:t> </a:t>
            </a:r>
            <a:r>
              <a:rPr lang="en-US" sz="1600" b="1" dirty="0">
                <a:solidFill>
                  <a:schemeClr val="tx1"/>
                </a:solidFill>
              </a:rPr>
              <a:t>Tuition and Fees  </a:t>
            </a:r>
          </a:p>
          <a:p>
            <a:pPr marL="1243013" lvl="3" indent="-214313" algn="l">
              <a:buFont typeface="Wingdings" panose="05000000000000000000" pitchFamily="2" charset="2"/>
              <a:buChar char="§"/>
            </a:pPr>
            <a:r>
              <a:rPr lang="en-US" sz="1400" dirty="0">
                <a:solidFill>
                  <a:schemeClr val="tx1"/>
                </a:solidFill>
              </a:rPr>
              <a:t> Pays up to 100% of in-state tuition and fees at public schools </a:t>
            </a:r>
          </a:p>
          <a:p>
            <a:pPr marL="1243013" lvl="3" indent="-214313" algn="l">
              <a:buFont typeface="Wingdings" panose="05000000000000000000" pitchFamily="2" charset="2"/>
              <a:buChar char="§"/>
            </a:pPr>
            <a:r>
              <a:rPr lang="en-US" sz="1400" dirty="0">
                <a:solidFill>
                  <a:schemeClr val="tx1"/>
                </a:solidFill>
              </a:rPr>
              <a:t> Pays private and out-of state tuition and fees up to the VA cap of </a:t>
            </a:r>
            <a:r>
              <a:rPr lang="en-US" sz="1400" dirty="0" smtClean="0">
                <a:solidFill>
                  <a:schemeClr val="tx1"/>
                </a:solidFill>
              </a:rPr>
              <a:t>$</a:t>
            </a:r>
            <a:r>
              <a:rPr lang="en-US" sz="1400" dirty="0" smtClean="0">
                <a:solidFill>
                  <a:schemeClr val="tx1"/>
                </a:solidFill>
              </a:rPr>
              <a:t>25,162.14 </a:t>
            </a:r>
            <a:r>
              <a:rPr lang="en-US" sz="1400" dirty="0">
                <a:solidFill>
                  <a:schemeClr val="tx1"/>
                </a:solidFill>
              </a:rPr>
              <a:t>annually </a:t>
            </a:r>
          </a:p>
          <a:p>
            <a:pPr marL="1243013" lvl="3" indent="-214313" algn="l">
              <a:buFont typeface="Wingdings" panose="05000000000000000000" pitchFamily="2" charset="2"/>
              <a:buChar char="§"/>
            </a:pPr>
            <a:r>
              <a:rPr lang="en-US" sz="1400" dirty="0">
                <a:solidFill>
                  <a:schemeClr val="tx1"/>
                </a:solidFill>
              </a:rPr>
              <a:t> Payments made directly to the school</a:t>
            </a:r>
          </a:p>
          <a:p>
            <a:pPr marL="900113" lvl="2" indent="-214313" algn="l">
              <a:buFont typeface="Wingdings" panose="05000000000000000000" pitchFamily="2" charset="2"/>
              <a:buChar char="§"/>
            </a:pPr>
            <a:r>
              <a:rPr lang="en-US" sz="1600" b="1" dirty="0">
                <a:solidFill>
                  <a:schemeClr val="tx1"/>
                </a:solidFill>
              </a:rPr>
              <a:t> Pays After</a:t>
            </a:r>
          </a:p>
          <a:p>
            <a:pPr marL="1243013" lvl="3" indent="-214313" algn="l">
              <a:buFont typeface="Wingdings" panose="05000000000000000000" pitchFamily="2" charset="2"/>
              <a:buChar char="§"/>
            </a:pPr>
            <a:r>
              <a:rPr lang="en-US" sz="1400" dirty="0">
                <a:solidFill>
                  <a:schemeClr val="tx1"/>
                </a:solidFill>
              </a:rPr>
              <a:t> Any scholarship</a:t>
            </a:r>
          </a:p>
          <a:p>
            <a:pPr marL="1243013" lvl="3" indent="-214313" algn="l">
              <a:buFont typeface="Wingdings" panose="05000000000000000000" pitchFamily="2" charset="2"/>
              <a:buChar char="§"/>
            </a:pPr>
            <a:r>
              <a:rPr lang="en-US" sz="1400" dirty="0">
                <a:solidFill>
                  <a:schemeClr val="tx1"/>
                </a:solidFill>
              </a:rPr>
              <a:t> Federal/State Tuition Assistance</a:t>
            </a:r>
          </a:p>
          <a:p>
            <a:pPr marL="1243013" lvl="3" indent="-214313" algn="l">
              <a:buFont typeface="Wingdings" panose="05000000000000000000" pitchFamily="2" charset="2"/>
              <a:buChar char="§"/>
            </a:pPr>
            <a:r>
              <a:rPr lang="en-US" sz="1400" dirty="0">
                <a:solidFill>
                  <a:schemeClr val="tx1"/>
                </a:solidFill>
              </a:rPr>
              <a:t> Employer based aid or other assistance</a:t>
            </a:r>
            <a:endParaRPr lang="en-US" sz="1400" kern="0" dirty="0">
              <a:solidFill>
                <a:schemeClr val="tx1"/>
              </a:solidFill>
            </a:endParaRPr>
          </a:p>
          <a:p>
            <a:pPr marL="900113" lvl="2" indent="-214313" algn="l">
              <a:buFont typeface="Wingdings" panose="05000000000000000000" pitchFamily="2" charset="2"/>
              <a:buChar char="§"/>
            </a:pPr>
            <a:r>
              <a:rPr lang="en-US" sz="1400" b="1" kern="0" dirty="0">
                <a:solidFill>
                  <a:schemeClr val="tx1"/>
                </a:solidFill>
              </a:rPr>
              <a:t> </a:t>
            </a:r>
            <a:r>
              <a:rPr lang="en-US" sz="1600" b="1" dirty="0">
                <a:solidFill>
                  <a:schemeClr val="tx1"/>
                </a:solidFill>
              </a:rPr>
              <a:t>Yellow Ribbon Program</a:t>
            </a:r>
          </a:p>
          <a:p>
            <a:pPr marL="1243013" lvl="3" indent="-214313" algn="l">
              <a:buFont typeface="Wingdings" panose="05000000000000000000" pitchFamily="2" charset="2"/>
              <a:buChar char="§"/>
            </a:pPr>
            <a:r>
              <a:rPr lang="en-US" sz="1400" kern="0" dirty="0">
                <a:solidFill>
                  <a:schemeClr val="tx1"/>
                </a:solidFill>
              </a:rPr>
              <a:t> </a:t>
            </a:r>
            <a:r>
              <a:rPr lang="en-US" sz="1400" u="sng" kern="0" dirty="0">
                <a:solidFill>
                  <a:schemeClr val="tx1"/>
                </a:solidFill>
              </a:rPr>
              <a:t>Must be eligible for 100% payment tier to qualify</a:t>
            </a:r>
          </a:p>
          <a:p>
            <a:pPr marL="1243013" lvl="3" indent="-214313" algn="l">
              <a:buFont typeface="Wingdings" panose="05000000000000000000" pitchFamily="2" charset="2"/>
              <a:buChar char="§"/>
            </a:pPr>
            <a:r>
              <a:rPr lang="en-US" sz="1400" kern="0" dirty="0">
                <a:solidFill>
                  <a:schemeClr val="tx1"/>
                </a:solidFill>
              </a:rPr>
              <a:t> School must elect to participate</a:t>
            </a:r>
          </a:p>
          <a:p>
            <a:pPr marL="1243013" lvl="3" indent="-214313" algn="l">
              <a:buFont typeface="Wingdings" panose="05000000000000000000" pitchFamily="2" charset="2"/>
              <a:buChar char="§"/>
            </a:pPr>
            <a:r>
              <a:rPr lang="en-US" sz="1400" kern="0" dirty="0">
                <a:solidFill>
                  <a:schemeClr val="tx1"/>
                </a:solidFill>
              </a:rPr>
              <a:t> VA </a:t>
            </a:r>
            <a:r>
              <a:rPr lang="en-US" sz="1400" i="1" kern="0" dirty="0">
                <a:solidFill>
                  <a:schemeClr val="tx1"/>
                </a:solidFill>
              </a:rPr>
              <a:t>may </a:t>
            </a:r>
            <a:r>
              <a:rPr lang="en-US" sz="1400" kern="0" dirty="0">
                <a:solidFill>
                  <a:schemeClr val="tx1"/>
                </a:solidFill>
              </a:rPr>
              <a:t>match up to 50% of the cost that exceeds the VA Tuition Cap</a:t>
            </a:r>
          </a:p>
          <a:p>
            <a:pPr marL="1243013" lvl="3" indent="-214313" algn="l">
              <a:buFont typeface="Wingdings" panose="05000000000000000000" pitchFamily="2" charset="2"/>
              <a:buChar char="§"/>
            </a:pPr>
            <a:r>
              <a:rPr lang="en-US" sz="1400" kern="0" dirty="0">
                <a:solidFill>
                  <a:schemeClr val="tx1"/>
                </a:solidFill>
              </a:rPr>
              <a:t> Includes private schools &amp; out of state schools</a:t>
            </a:r>
          </a:p>
          <a:p>
            <a:pPr marL="1243013" lvl="3" indent="-214313" algn="l">
              <a:buFont typeface="Wingdings" panose="05000000000000000000" pitchFamily="2" charset="2"/>
              <a:buChar char="§"/>
            </a:pPr>
            <a:r>
              <a:rPr lang="en-US" sz="1400" kern="0" dirty="0">
                <a:solidFill>
                  <a:schemeClr val="tx1"/>
                </a:solidFill>
              </a:rPr>
              <a:t> Go to benefits.va.gov/</a:t>
            </a:r>
            <a:r>
              <a:rPr lang="en-US" sz="1400" kern="0" dirty="0" err="1">
                <a:solidFill>
                  <a:schemeClr val="tx1"/>
                </a:solidFill>
              </a:rPr>
              <a:t>gibill</a:t>
            </a:r>
            <a:r>
              <a:rPr lang="en-US" sz="1400" kern="0" dirty="0">
                <a:solidFill>
                  <a:schemeClr val="tx1"/>
                </a:solidFill>
              </a:rPr>
              <a:t>/ </a:t>
            </a:r>
            <a:r>
              <a:rPr lang="en-US" sz="1400" i="1" kern="0" dirty="0">
                <a:solidFill>
                  <a:schemeClr val="tx1"/>
                </a:solidFill>
              </a:rPr>
              <a:t>or</a:t>
            </a:r>
            <a:r>
              <a:rPr lang="en-US" sz="1400" kern="0" dirty="0">
                <a:solidFill>
                  <a:schemeClr val="tx1"/>
                </a:solidFill>
              </a:rPr>
              <a:t> contact your school’s Veterans’ benefits representative for more </a:t>
            </a:r>
            <a:r>
              <a:rPr lang="en-US" sz="1400" kern="0" dirty="0" smtClean="0">
                <a:solidFill>
                  <a:schemeClr val="tx1"/>
                </a:solidFill>
              </a:rPr>
              <a:t>information</a:t>
            </a:r>
            <a:endParaRPr lang="en-US" sz="1400" kern="0" dirty="0">
              <a:solidFill>
                <a:schemeClr val="tx1"/>
              </a:solidFill>
            </a:endParaRPr>
          </a:p>
          <a:p>
            <a:pPr marL="814388" lvl="2" indent="-128588" algn="l">
              <a:buFont typeface="Wingdings" panose="05000000000000000000" pitchFamily="2" charset="2"/>
              <a:buChar char="§"/>
            </a:pPr>
            <a:endParaRPr lang="en-US" sz="700" b="1" dirty="0">
              <a:solidFill>
                <a:schemeClr val="tx1"/>
              </a:solidFill>
            </a:endParaRPr>
          </a:p>
          <a:p>
            <a:pPr marL="557213" lvl="1" indent="-214313" algn="l">
              <a:buFont typeface="Wingdings" pitchFamily="2" charset="2"/>
              <a:buChar char="§"/>
            </a:pPr>
            <a:endParaRPr lang="en-US" sz="1400" b="1" dirty="0">
              <a:solidFill>
                <a:schemeClr val="tx1"/>
              </a:solidFill>
            </a:endParaRPr>
          </a:p>
          <a:p>
            <a:pPr marL="557213" lvl="1" indent="-214313" algn="l">
              <a:buFont typeface="Wingdings" pitchFamily="2" charset="2"/>
              <a:buChar char="§"/>
            </a:pPr>
            <a:endParaRPr lang="en-US" sz="1400" dirty="0">
              <a:solidFill>
                <a:schemeClr val="tx1"/>
              </a:solidFill>
            </a:endParaRPr>
          </a:p>
        </p:txBody>
      </p:sp>
      <p:sp>
        <p:nvSpPr>
          <p:cNvPr id="6" name="TextBox 5"/>
          <p:cNvSpPr txBox="1"/>
          <p:nvPr/>
        </p:nvSpPr>
        <p:spPr>
          <a:xfrm>
            <a:off x="1695630" y="248604"/>
            <a:ext cx="5756729" cy="1055371"/>
          </a:xfrm>
          <a:prstGeom prst="rect">
            <a:avLst/>
          </a:prstGeom>
          <a:noFill/>
        </p:spPr>
        <p:txBody>
          <a:bodyPr wrap="square" lIns="69803" tIns="34902" rIns="69803" bIns="34902" rtlCol="0">
            <a:spAutoFit/>
          </a:bodyPr>
          <a:lstStyle/>
          <a:p>
            <a:pPr algn="ctr"/>
            <a:r>
              <a:rPr lang="en-US" sz="3200" dirty="0">
                <a:latin typeface="+mj-lt"/>
              </a:rPr>
              <a:t>Post-9/11 GI Bill </a:t>
            </a:r>
            <a:endParaRPr lang="en-US" sz="3200" dirty="0" smtClean="0">
              <a:latin typeface="+mj-lt"/>
            </a:endParaRPr>
          </a:p>
          <a:p>
            <a:pPr algn="ctr"/>
            <a:r>
              <a:rPr lang="en-US" sz="3200" dirty="0" smtClean="0">
                <a:latin typeface="+mj-lt"/>
              </a:rPr>
              <a:t>Tuition and Fees</a:t>
            </a:r>
            <a:endParaRPr lang="en-US" sz="3200" dirty="0">
              <a:latin typeface="+mj-lt"/>
            </a:endParaRPr>
          </a:p>
        </p:txBody>
      </p:sp>
    </p:spTree>
    <p:extLst>
      <p:ext uri="{BB962C8B-B14F-4D97-AF65-F5344CB8AC3E}">
        <p14:creationId xmlns:p14="http://schemas.microsoft.com/office/powerpoint/2010/main" val="288431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15265" y="1432685"/>
            <a:ext cx="7808648" cy="4465671"/>
          </a:xfrm>
        </p:spPr>
        <p:txBody>
          <a:bodyPr>
            <a:noAutofit/>
          </a:bodyPr>
          <a:lstStyle/>
          <a:p>
            <a:pPr marL="261764" lvl="1" indent="-261764" algn="l">
              <a:buFont typeface="Wingdings" panose="05000000000000000000" pitchFamily="2" charset="2"/>
              <a:buChar char="§"/>
              <a:defRPr/>
            </a:pPr>
            <a:r>
              <a:rPr lang="en-US" sz="2400" b="1" dirty="0">
                <a:solidFill>
                  <a:schemeClr val="tx1"/>
                </a:solidFill>
              </a:rPr>
              <a:t>What Do I Get? </a:t>
            </a:r>
            <a:endParaRPr lang="en-US" sz="2400" b="1" dirty="0" smtClean="0">
              <a:solidFill>
                <a:schemeClr val="tx1"/>
              </a:solidFill>
            </a:endParaRPr>
          </a:p>
          <a:p>
            <a:pPr marL="604664" lvl="2" indent="-261764" algn="l">
              <a:buFont typeface="Wingdings" panose="05000000000000000000" pitchFamily="2" charset="2"/>
              <a:buChar char="§"/>
              <a:defRPr/>
            </a:pPr>
            <a:r>
              <a:rPr lang="en-US" sz="1600" b="1" dirty="0" smtClean="0">
                <a:solidFill>
                  <a:schemeClr val="tx1"/>
                </a:solidFill>
              </a:rPr>
              <a:t>Housing Stipend - Attending Campus: </a:t>
            </a:r>
          </a:p>
          <a:p>
            <a:pPr marL="900113" lvl="2" indent="-214313" algn="l">
              <a:lnSpc>
                <a:spcPct val="120000"/>
              </a:lnSpc>
              <a:spcBef>
                <a:spcPts val="0"/>
              </a:spcBef>
              <a:buFont typeface="Wingdings" panose="05000000000000000000" pitchFamily="2" charset="2"/>
              <a:buChar char="§"/>
              <a:defRPr/>
            </a:pPr>
            <a:r>
              <a:rPr lang="en-US" sz="1400" dirty="0" smtClean="0">
                <a:solidFill>
                  <a:schemeClr val="tx1"/>
                </a:solidFill>
              </a:rPr>
              <a:t>Paid </a:t>
            </a:r>
            <a:r>
              <a:rPr lang="en-US" sz="1400" dirty="0">
                <a:solidFill>
                  <a:schemeClr val="tx1"/>
                </a:solidFill>
              </a:rPr>
              <a:t>directly to the student</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Must be attending more than half-time</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Payment is equivalent to BAH for an E-5 w/dependents </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Payment amount is determined by zip code of campus where attending classes</a:t>
            </a:r>
          </a:p>
          <a:p>
            <a:pPr marL="900113" lvl="2" indent="-214313" algn="l">
              <a:lnSpc>
                <a:spcPct val="120000"/>
              </a:lnSpc>
              <a:spcBef>
                <a:spcPts val="0"/>
              </a:spcBef>
              <a:buFont typeface="Wingdings" panose="05000000000000000000" pitchFamily="2" charset="2"/>
              <a:buChar char="§"/>
              <a:defRPr/>
            </a:pPr>
            <a:r>
              <a:rPr lang="en-US" sz="1400" dirty="0">
                <a:solidFill>
                  <a:schemeClr val="tx1"/>
                </a:solidFill>
              </a:rPr>
              <a:t>Prorate based on training time and payment tier</a:t>
            </a:r>
          </a:p>
          <a:p>
            <a:pPr marL="900113" lvl="2" indent="-214313" algn="l">
              <a:lnSpc>
                <a:spcPct val="120000"/>
              </a:lnSpc>
              <a:spcBef>
                <a:spcPts val="0"/>
              </a:spcBef>
              <a:buFont typeface="Wingdings" panose="05000000000000000000" pitchFamily="2" charset="2"/>
              <a:buChar char="§"/>
              <a:defRPr/>
            </a:pPr>
            <a:endParaRPr lang="en-US" sz="1100" b="1" dirty="0">
              <a:solidFill>
                <a:schemeClr val="tx1"/>
              </a:solidFill>
            </a:endParaRPr>
          </a:p>
          <a:p>
            <a:pPr marL="600075" lvl="1" indent="-257175" algn="l">
              <a:lnSpc>
                <a:spcPct val="120000"/>
              </a:lnSpc>
              <a:spcBef>
                <a:spcPts val="0"/>
              </a:spcBef>
              <a:buFont typeface="Wingdings" panose="05000000000000000000" pitchFamily="2" charset="2"/>
              <a:buChar char="§"/>
              <a:defRPr/>
            </a:pPr>
            <a:r>
              <a:rPr lang="en-US" sz="1600" b="1" dirty="0">
                <a:solidFill>
                  <a:schemeClr val="tx1"/>
                </a:solidFill>
              </a:rPr>
              <a:t>Housing Stipend - Attending Distance Learning/Online Classes:</a:t>
            </a:r>
          </a:p>
          <a:p>
            <a:pPr marL="900113" lvl="2" indent="-214313" algn="l">
              <a:buFont typeface="Wingdings" panose="05000000000000000000" pitchFamily="2" charset="2"/>
              <a:buChar char="§"/>
              <a:defRPr/>
            </a:pPr>
            <a:r>
              <a:rPr lang="en-US" sz="1400" dirty="0">
                <a:solidFill>
                  <a:schemeClr val="tx1"/>
                </a:solidFill>
              </a:rPr>
              <a:t>Must be attending more than half-time</a:t>
            </a:r>
          </a:p>
          <a:p>
            <a:pPr marL="900113" lvl="2" indent="-214313" algn="l">
              <a:buFont typeface="Wingdings" panose="05000000000000000000" pitchFamily="2" charset="2"/>
              <a:buChar char="§"/>
              <a:defRPr/>
            </a:pPr>
            <a:r>
              <a:rPr lang="en-US" sz="1400" dirty="0">
                <a:solidFill>
                  <a:schemeClr val="tx1"/>
                </a:solidFill>
              </a:rPr>
              <a:t>The rate is equal to ½ the national average BAH for an E-5 with dependents (full time at 100% tier = </a:t>
            </a:r>
            <a:r>
              <a:rPr lang="en-US" sz="1400" dirty="0" smtClean="0">
                <a:solidFill>
                  <a:schemeClr val="tx1"/>
                </a:solidFill>
              </a:rPr>
              <a:t>$916.50</a:t>
            </a:r>
            <a:r>
              <a:rPr lang="en-US" sz="1400" dirty="0" smtClean="0">
                <a:solidFill>
                  <a:schemeClr val="tx1"/>
                </a:solidFill>
              </a:rPr>
              <a:t>)</a:t>
            </a:r>
            <a:endParaRPr lang="en-US" sz="1400" dirty="0">
              <a:solidFill>
                <a:schemeClr val="tx1"/>
              </a:solidFill>
            </a:endParaRPr>
          </a:p>
          <a:p>
            <a:pPr marL="900113" lvl="2" indent="-214313" algn="l">
              <a:buFont typeface="Wingdings" panose="05000000000000000000" pitchFamily="2" charset="2"/>
              <a:buChar char="§"/>
              <a:defRPr/>
            </a:pPr>
            <a:r>
              <a:rPr lang="en-US" sz="1400" dirty="0">
                <a:solidFill>
                  <a:schemeClr val="tx1"/>
                </a:solidFill>
              </a:rPr>
              <a:t>Prorated based on training time and payment tier</a:t>
            </a:r>
            <a:endParaRPr lang="en-US" sz="1400" b="1" dirty="0">
              <a:solidFill>
                <a:schemeClr val="tx1"/>
              </a:solidFill>
            </a:endParaRPr>
          </a:p>
          <a:p>
            <a:pPr marL="0" lvl="1" algn="l">
              <a:spcBef>
                <a:spcPts val="0"/>
              </a:spcBef>
              <a:defRPr/>
            </a:pPr>
            <a:endParaRPr lang="en-US" sz="1000" b="1" dirty="0">
              <a:solidFill>
                <a:schemeClr val="tx1"/>
              </a:solidFill>
            </a:endParaRPr>
          </a:p>
          <a:p>
            <a:pPr marL="0" lvl="1" algn="l">
              <a:spcBef>
                <a:spcPts val="0"/>
              </a:spcBef>
              <a:defRPr/>
            </a:pPr>
            <a:r>
              <a:rPr lang="en-US" sz="1400" b="1" dirty="0">
                <a:solidFill>
                  <a:srgbClr val="C00000"/>
                </a:solidFill>
              </a:rPr>
              <a:t>Important!</a:t>
            </a:r>
          </a:p>
          <a:p>
            <a:pPr marL="0" lvl="1" algn="l">
              <a:spcBef>
                <a:spcPts val="0"/>
              </a:spcBef>
              <a:defRPr/>
            </a:pPr>
            <a:r>
              <a:rPr lang="en-US" sz="1400" i="1" dirty="0">
                <a:solidFill>
                  <a:srgbClr val="C00000"/>
                </a:solidFill>
              </a:rPr>
              <a:t>*</a:t>
            </a:r>
            <a:r>
              <a:rPr lang="en-US" sz="1400" i="1" dirty="0" smtClean="0">
                <a:solidFill>
                  <a:srgbClr val="C00000"/>
                </a:solidFill>
              </a:rPr>
              <a:t>Service </a:t>
            </a:r>
            <a:r>
              <a:rPr lang="en-US" sz="1400" i="1" dirty="0">
                <a:solidFill>
                  <a:srgbClr val="C00000"/>
                </a:solidFill>
              </a:rPr>
              <a:t>member and spouse not eligible for stipend while on Active Duty</a:t>
            </a:r>
          </a:p>
          <a:p>
            <a:pPr marL="0" lvl="1" algn="l">
              <a:spcBef>
                <a:spcPts val="0"/>
              </a:spcBef>
              <a:defRPr/>
            </a:pPr>
            <a:r>
              <a:rPr lang="en-US" sz="1400" i="1" dirty="0">
                <a:solidFill>
                  <a:srgbClr val="C00000"/>
                </a:solidFill>
              </a:rPr>
              <a:t>*</a:t>
            </a:r>
            <a:r>
              <a:rPr lang="en-US" sz="1400" i="1" dirty="0" smtClean="0">
                <a:solidFill>
                  <a:srgbClr val="C00000"/>
                </a:solidFill>
              </a:rPr>
              <a:t>Children </a:t>
            </a:r>
            <a:r>
              <a:rPr lang="en-US" sz="1400" i="1" dirty="0">
                <a:solidFill>
                  <a:srgbClr val="C00000"/>
                </a:solidFill>
              </a:rPr>
              <a:t>are eligible regardless of the Service member’s duty </a:t>
            </a:r>
            <a:r>
              <a:rPr lang="en-US" sz="1400" i="1" dirty="0" smtClean="0">
                <a:solidFill>
                  <a:srgbClr val="C00000"/>
                </a:solidFill>
              </a:rPr>
              <a:t>status</a:t>
            </a:r>
            <a:endParaRPr lang="en-US" sz="1400" i="1" dirty="0">
              <a:solidFill>
                <a:srgbClr val="C00000"/>
              </a:solidFill>
            </a:endParaRPr>
          </a:p>
        </p:txBody>
      </p:sp>
      <p:sp>
        <p:nvSpPr>
          <p:cNvPr id="5" name="TextBox 4"/>
          <p:cNvSpPr txBox="1"/>
          <p:nvPr/>
        </p:nvSpPr>
        <p:spPr>
          <a:xfrm>
            <a:off x="1825314" y="275893"/>
            <a:ext cx="5598914" cy="1055371"/>
          </a:xfrm>
          <a:prstGeom prst="rect">
            <a:avLst/>
          </a:prstGeom>
          <a:noFill/>
        </p:spPr>
        <p:txBody>
          <a:bodyPr wrap="square" lIns="69803" tIns="34902" rIns="69803" bIns="34902" rtlCol="0">
            <a:spAutoFit/>
          </a:bodyPr>
          <a:lstStyle/>
          <a:p>
            <a:pPr algn="ctr"/>
            <a:r>
              <a:rPr lang="en-US" sz="3200" dirty="0">
                <a:latin typeface="+mj-lt"/>
              </a:rPr>
              <a:t>Post-9/11 GI Bill </a:t>
            </a:r>
            <a:endParaRPr lang="en-US" sz="3200" dirty="0" smtClean="0">
              <a:latin typeface="+mj-lt"/>
            </a:endParaRPr>
          </a:p>
          <a:p>
            <a:pPr algn="ctr"/>
            <a:r>
              <a:rPr lang="en-US" sz="3200" dirty="0" smtClean="0">
                <a:latin typeface="+mj-lt"/>
              </a:rPr>
              <a:t>Housing Stipend</a:t>
            </a:r>
            <a:endParaRPr lang="en-US" sz="3200" dirty="0">
              <a:latin typeface="+mj-lt"/>
            </a:endParaRPr>
          </a:p>
        </p:txBody>
      </p:sp>
    </p:spTree>
    <p:extLst>
      <p:ext uri="{BB962C8B-B14F-4D97-AF65-F5344CB8AC3E}">
        <p14:creationId xmlns:p14="http://schemas.microsoft.com/office/powerpoint/2010/main" val="1365551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22545" y="1433049"/>
            <a:ext cx="7632305" cy="3531314"/>
          </a:xfrm>
        </p:spPr>
        <p:txBody>
          <a:bodyPr>
            <a:noAutofit/>
          </a:bodyPr>
          <a:lstStyle/>
          <a:p>
            <a:pPr marL="261764" lvl="1" indent="-261764" algn="l">
              <a:buFont typeface="Wingdings" panose="05000000000000000000" pitchFamily="2" charset="2"/>
              <a:buChar char="§"/>
              <a:defRPr/>
            </a:pPr>
            <a:r>
              <a:rPr lang="en-US" sz="2400" b="1" dirty="0">
                <a:solidFill>
                  <a:schemeClr val="tx1"/>
                </a:solidFill>
              </a:rPr>
              <a:t>What Do I Get</a:t>
            </a:r>
            <a:r>
              <a:rPr lang="en-US" sz="2400" b="1" dirty="0" smtClean="0">
                <a:solidFill>
                  <a:schemeClr val="tx1"/>
                </a:solidFill>
              </a:rPr>
              <a:t>?</a:t>
            </a:r>
          </a:p>
          <a:p>
            <a:pPr marL="604664" lvl="2" indent="-261764" algn="l">
              <a:buFont typeface="Wingdings" panose="05000000000000000000" pitchFamily="2" charset="2"/>
              <a:buChar char="§"/>
              <a:defRPr/>
            </a:pPr>
            <a:r>
              <a:rPr lang="en-US" sz="1600" b="1" dirty="0">
                <a:solidFill>
                  <a:schemeClr val="tx1"/>
                </a:solidFill>
              </a:rPr>
              <a:t>Books and Supplies</a:t>
            </a:r>
          </a:p>
          <a:p>
            <a:pPr marL="822960" lvl="2" indent="-261764" algn="l">
              <a:spcBef>
                <a:spcPts val="0"/>
              </a:spcBef>
              <a:buFont typeface="Wingdings" panose="05000000000000000000" pitchFamily="2" charset="2"/>
              <a:buChar char="§"/>
              <a:defRPr/>
            </a:pPr>
            <a:r>
              <a:rPr lang="en-US" sz="1400" kern="0" dirty="0">
                <a:solidFill>
                  <a:schemeClr val="tx1"/>
                </a:solidFill>
              </a:rPr>
              <a:t>Paid directly to the student</a:t>
            </a:r>
          </a:p>
          <a:p>
            <a:pPr marL="822960" lvl="2" indent="-261764" algn="l">
              <a:spcBef>
                <a:spcPts val="0"/>
              </a:spcBef>
              <a:buFont typeface="Wingdings" panose="05000000000000000000" pitchFamily="2" charset="2"/>
              <a:buChar char="§"/>
              <a:defRPr/>
            </a:pPr>
            <a:r>
              <a:rPr lang="en-US" sz="1400" kern="0" dirty="0">
                <a:solidFill>
                  <a:schemeClr val="tx1"/>
                </a:solidFill>
              </a:rPr>
              <a:t>Up to $1,000 per academic year</a:t>
            </a:r>
          </a:p>
          <a:p>
            <a:pPr marL="822960" lvl="2" indent="-261764" algn="l">
              <a:spcBef>
                <a:spcPts val="0"/>
              </a:spcBef>
              <a:buFont typeface="Wingdings" panose="05000000000000000000" pitchFamily="2" charset="2"/>
              <a:buChar char="§"/>
              <a:defRPr/>
            </a:pPr>
            <a:r>
              <a:rPr lang="en-US" sz="1400" kern="0" dirty="0">
                <a:solidFill>
                  <a:schemeClr val="tx1"/>
                </a:solidFill>
              </a:rPr>
              <a:t>Computed at $41.67 per credit hour</a:t>
            </a:r>
          </a:p>
          <a:p>
            <a:pPr marL="822960" lvl="2" indent="-261764" algn="l">
              <a:spcBef>
                <a:spcPts val="0"/>
              </a:spcBef>
              <a:buFont typeface="Wingdings" panose="05000000000000000000" pitchFamily="2" charset="2"/>
              <a:buChar char="§"/>
              <a:defRPr/>
            </a:pPr>
            <a:r>
              <a:rPr lang="en-US" sz="1400" kern="0" dirty="0">
                <a:solidFill>
                  <a:schemeClr val="tx1"/>
                </a:solidFill>
              </a:rPr>
              <a:t>Lump sum payment (each quarter, semester or term attended) paid directly to the student</a:t>
            </a:r>
          </a:p>
          <a:p>
            <a:pPr marL="822960" lvl="2" indent="-261764" algn="l">
              <a:spcBef>
                <a:spcPts val="0"/>
              </a:spcBef>
              <a:buFont typeface="Wingdings" panose="05000000000000000000" pitchFamily="2" charset="2"/>
              <a:buChar char="§"/>
              <a:defRPr/>
            </a:pPr>
            <a:r>
              <a:rPr lang="en-US" sz="1400" kern="0" dirty="0">
                <a:solidFill>
                  <a:schemeClr val="tx1"/>
                </a:solidFill>
              </a:rPr>
              <a:t>Prorated based on the individual’s payment tier (40% to 100%) and rate of pursuit</a:t>
            </a:r>
          </a:p>
          <a:p>
            <a:pPr marL="822960" lvl="2" indent="-261764" algn="l">
              <a:spcBef>
                <a:spcPts val="0"/>
              </a:spcBef>
              <a:buFont typeface="Wingdings" panose="05000000000000000000" pitchFamily="2" charset="2"/>
              <a:buChar char="§"/>
              <a:defRPr/>
            </a:pPr>
            <a:r>
              <a:rPr lang="en-US" sz="1400" kern="0" dirty="0">
                <a:solidFill>
                  <a:schemeClr val="tx1"/>
                </a:solidFill>
              </a:rPr>
              <a:t>Eligible regardless of duty status</a:t>
            </a:r>
          </a:p>
          <a:p>
            <a:pPr marL="543030" lvl="1" indent="-261764" algn="l">
              <a:spcBef>
                <a:spcPct val="50000"/>
              </a:spcBef>
              <a:buFont typeface="Wingdings" panose="05000000000000000000" pitchFamily="2" charset="2"/>
              <a:buChar char="§"/>
              <a:defRPr/>
            </a:pPr>
            <a:r>
              <a:rPr lang="en-US" sz="1600" b="1" kern="0" dirty="0">
                <a:solidFill>
                  <a:schemeClr val="tx1"/>
                </a:solidFill>
              </a:rPr>
              <a:t>Period of Use</a:t>
            </a:r>
          </a:p>
          <a:p>
            <a:pPr marL="824295" lvl="2" indent="-261764" algn="l">
              <a:spcBef>
                <a:spcPts val="0"/>
              </a:spcBef>
              <a:buFont typeface="Wingdings" panose="05000000000000000000" pitchFamily="2" charset="2"/>
              <a:buChar char="§"/>
              <a:defRPr/>
            </a:pPr>
            <a:r>
              <a:rPr lang="en-US" sz="1400" kern="0" dirty="0">
                <a:solidFill>
                  <a:schemeClr val="tx1"/>
                </a:solidFill>
              </a:rPr>
              <a:t>While on Active Duty or non Active Duty status</a:t>
            </a:r>
          </a:p>
          <a:p>
            <a:pPr marL="824295" lvl="2" indent="-261764" algn="l">
              <a:spcBef>
                <a:spcPts val="0"/>
              </a:spcBef>
              <a:buFont typeface="Wingdings" panose="05000000000000000000" pitchFamily="2" charset="2"/>
              <a:buChar char="§"/>
              <a:defRPr/>
            </a:pPr>
            <a:r>
              <a:rPr lang="en-US" sz="1400" kern="0" dirty="0">
                <a:solidFill>
                  <a:schemeClr val="tx1"/>
                </a:solidFill>
              </a:rPr>
              <a:t>If last date of qualifying duty is before 1 January 2013, eligibility expires 15 years from date of last Active Duty discharge;</a:t>
            </a:r>
          </a:p>
          <a:p>
            <a:pPr marL="824295" lvl="2" indent="-261764" algn="l">
              <a:spcBef>
                <a:spcPts val="0"/>
              </a:spcBef>
              <a:buFont typeface="Wingdings" panose="05000000000000000000" pitchFamily="2" charset="2"/>
              <a:buChar char="§"/>
              <a:defRPr/>
            </a:pPr>
            <a:r>
              <a:rPr lang="en-US" sz="1400" kern="0" dirty="0">
                <a:solidFill>
                  <a:schemeClr val="tx1"/>
                </a:solidFill>
              </a:rPr>
              <a:t>If last date of qualifying duty is on/after 1 January 2013, eligibility does not expire</a:t>
            </a:r>
          </a:p>
          <a:p>
            <a:pPr marL="824295" lvl="2" indent="-261764" algn="l">
              <a:spcBef>
                <a:spcPts val="0"/>
              </a:spcBef>
              <a:buFont typeface="Wingdings" panose="05000000000000000000" pitchFamily="2" charset="2"/>
              <a:buChar char="§"/>
              <a:defRPr/>
            </a:pPr>
            <a:r>
              <a:rPr lang="en-US" sz="1400" kern="0" dirty="0">
                <a:solidFill>
                  <a:schemeClr val="tx1"/>
                </a:solidFill>
              </a:rPr>
              <a:t>Delimiting date can be extended by qualifying service of at least 90 consecutive days</a:t>
            </a:r>
            <a:endParaRPr lang="en-US" sz="2800" dirty="0">
              <a:solidFill>
                <a:schemeClr val="tx1"/>
              </a:solidFill>
            </a:endParaRPr>
          </a:p>
          <a:p>
            <a:pPr marL="428625" lvl="1" indent="-428625" algn="l">
              <a:buFont typeface="Wingdings" panose="05000000000000000000" pitchFamily="2" charset="2"/>
              <a:buChar char="§"/>
              <a:defRPr/>
            </a:pPr>
            <a:endParaRPr lang="en-US" sz="2800" b="1" dirty="0">
              <a:solidFill>
                <a:schemeClr val="tx1"/>
              </a:solidFill>
            </a:endParaRPr>
          </a:p>
          <a:p>
            <a:pPr marL="257175" indent="-257175" algn="l">
              <a:buFont typeface="Wingdings" panose="05000000000000000000" pitchFamily="2" charset="2"/>
              <a:buChar char="§"/>
              <a:defRPr/>
            </a:pPr>
            <a:endParaRPr lang="en-US" sz="1600" dirty="0">
              <a:solidFill>
                <a:schemeClr val="tx1"/>
              </a:solidFill>
            </a:endParaRPr>
          </a:p>
        </p:txBody>
      </p:sp>
      <p:sp>
        <p:nvSpPr>
          <p:cNvPr id="5" name="TextBox 4"/>
          <p:cNvSpPr txBox="1"/>
          <p:nvPr/>
        </p:nvSpPr>
        <p:spPr>
          <a:xfrm>
            <a:off x="1354687" y="306769"/>
            <a:ext cx="6173759" cy="932260"/>
          </a:xfrm>
          <a:prstGeom prst="rect">
            <a:avLst/>
          </a:prstGeom>
          <a:noFill/>
        </p:spPr>
        <p:txBody>
          <a:bodyPr wrap="square" lIns="69803" tIns="34902" rIns="69803" bIns="34902" rtlCol="0">
            <a:spAutoFit/>
          </a:bodyPr>
          <a:lstStyle/>
          <a:p>
            <a:pPr algn="ctr"/>
            <a:r>
              <a:rPr lang="en-US" sz="2800" dirty="0">
                <a:latin typeface="+mj-lt"/>
              </a:rPr>
              <a:t>Post-9/11 GI Bill </a:t>
            </a:r>
            <a:endParaRPr lang="en-US" sz="2800" dirty="0" smtClean="0">
              <a:latin typeface="+mj-lt"/>
            </a:endParaRPr>
          </a:p>
          <a:p>
            <a:pPr algn="ctr"/>
            <a:r>
              <a:rPr lang="en-US" sz="2800" dirty="0" smtClean="0">
                <a:latin typeface="+mj-lt"/>
              </a:rPr>
              <a:t>Books and Supplies Stipend</a:t>
            </a:r>
            <a:endParaRPr lang="en-US" sz="2800" dirty="0">
              <a:latin typeface="+mj-lt"/>
            </a:endParaRPr>
          </a:p>
        </p:txBody>
      </p:sp>
    </p:spTree>
    <p:extLst>
      <p:ext uri="{BB962C8B-B14F-4D97-AF65-F5344CB8AC3E}">
        <p14:creationId xmlns:p14="http://schemas.microsoft.com/office/powerpoint/2010/main" val="170502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62259" y="1491520"/>
            <a:ext cx="8075645" cy="4104851"/>
          </a:xfrm>
          <a:prstGeom prst="rect">
            <a:avLst/>
          </a:prstGeom>
        </p:spPr>
        <p:txBody>
          <a:bodyPr lIns="69803" tIns="34902" rIns="69803" bIns="34902"/>
          <a:lstStyle/>
          <a:p>
            <a:pPr marL="261764" indent="-261764">
              <a:spcBef>
                <a:spcPct val="20000"/>
              </a:spcBef>
              <a:buFont typeface="Wingdings" panose="05000000000000000000" pitchFamily="2" charset="2"/>
              <a:buChar char="§"/>
              <a:defRPr/>
            </a:pPr>
            <a:r>
              <a:rPr lang="en-US" sz="2400" b="1" kern="0" dirty="0"/>
              <a:t>What Is It?</a:t>
            </a:r>
          </a:p>
          <a:p>
            <a:pPr marL="583211" lvl="1" indent="-261764">
              <a:spcBef>
                <a:spcPct val="20000"/>
              </a:spcBef>
              <a:buFont typeface="Wingdings" panose="05000000000000000000" pitchFamily="2" charset="2"/>
              <a:buChar char="§"/>
              <a:defRPr/>
            </a:pPr>
            <a:r>
              <a:rPr lang="en-US" sz="1400" kern="0" dirty="0"/>
              <a:t>A GI Bill Incentive Program that allows Soldiers to transfer their Post-9/11 GI Bill benefits to spouses/dependents in exchange for continued service.</a:t>
            </a:r>
          </a:p>
          <a:p>
            <a:pPr marL="583211" lvl="1" indent="-261764">
              <a:spcBef>
                <a:spcPct val="20000"/>
              </a:spcBef>
              <a:buFont typeface="Wingdings" panose="05000000000000000000" pitchFamily="2" charset="2"/>
              <a:buChar char="§"/>
              <a:defRPr/>
            </a:pPr>
            <a:endParaRPr lang="en-US" sz="1400" kern="0" dirty="0"/>
          </a:p>
          <a:p>
            <a:pPr marL="284747" indent="-257175">
              <a:lnSpc>
                <a:spcPct val="90000"/>
              </a:lnSpc>
              <a:spcBef>
                <a:spcPct val="30000"/>
              </a:spcBef>
              <a:buFont typeface="Wingdings" panose="05000000000000000000" pitchFamily="2" charset="2"/>
              <a:buChar char="§"/>
              <a:defRPr/>
            </a:pPr>
            <a:r>
              <a:rPr lang="en-US" sz="2400" b="1" kern="0" dirty="0"/>
              <a:t>How Do I Qualify? </a:t>
            </a:r>
          </a:p>
          <a:p>
            <a:pPr marL="606194" lvl="1" indent="-257175">
              <a:lnSpc>
                <a:spcPct val="90000"/>
              </a:lnSpc>
              <a:spcBef>
                <a:spcPct val="30000"/>
              </a:spcBef>
              <a:buFont typeface="Wingdings" panose="05000000000000000000" pitchFamily="2" charset="2"/>
              <a:buChar char="§"/>
              <a:defRPr/>
            </a:pPr>
            <a:r>
              <a:rPr lang="en-US" sz="1400" kern="0" dirty="0"/>
              <a:t>Be currently serving in the Armed Forces, </a:t>
            </a:r>
            <a:r>
              <a:rPr lang="en-US" sz="1400" i="1" u="sng" kern="0" dirty="0"/>
              <a:t>and</a:t>
            </a:r>
          </a:p>
          <a:p>
            <a:pPr marL="606194" lvl="1" indent="-257175">
              <a:lnSpc>
                <a:spcPct val="90000"/>
              </a:lnSpc>
              <a:spcBef>
                <a:spcPct val="30000"/>
              </a:spcBef>
              <a:buFont typeface="Wingdings" panose="05000000000000000000" pitchFamily="2" charset="2"/>
              <a:buChar char="§"/>
              <a:defRPr/>
            </a:pPr>
            <a:r>
              <a:rPr lang="en-US" sz="1400" kern="0" dirty="0"/>
              <a:t>Have completed </a:t>
            </a:r>
            <a:r>
              <a:rPr lang="en-US" sz="1400" u="sng" kern="0" dirty="0"/>
              <a:t>at least</a:t>
            </a:r>
            <a:r>
              <a:rPr lang="en-US" sz="1400" kern="0" dirty="0"/>
              <a:t> 6 years in the Armed Forces, </a:t>
            </a:r>
            <a:r>
              <a:rPr lang="en-US" sz="1400" i="1" u="sng" kern="0" dirty="0"/>
              <a:t>and</a:t>
            </a:r>
          </a:p>
          <a:p>
            <a:pPr marL="606194" lvl="1" indent="-257175">
              <a:lnSpc>
                <a:spcPct val="90000"/>
              </a:lnSpc>
              <a:spcBef>
                <a:spcPct val="30000"/>
              </a:spcBef>
              <a:buFont typeface="Wingdings" panose="05000000000000000000" pitchFamily="2" charset="2"/>
              <a:buChar char="§"/>
              <a:defRPr/>
            </a:pPr>
            <a:r>
              <a:rPr lang="en-US" sz="1400" kern="0" dirty="0" smtClean="0"/>
              <a:t>Not </a:t>
            </a:r>
            <a:r>
              <a:rPr lang="en-US" sz="1400" kern="0" dirty="0"/>
              <a:t>have any adverse action flag (including APFT/ABCP failure), </a:t>
            </a:r>
            <a:r>
              <a:rPr lang="en-US" sz="1400" i="1" u="sng" kern="0" dirty="0"/>
              <a:t>and</a:t>
            </a:r>
            <a:endParaRPr lang="en-US" sz="1400" i="1" kern="0" dirty="0"/>
          </a:p>
          <a:p>
            <a:pPr marL="606194" lvl="1" indent="-257175">
              <a:lnSpc>
                <a:spcPct val="90000"/>
              </a:lnSpc>
              <a:spcBef>
                <a:spcPct val="30000"/>
              </a:spcBef>
              <a:buFont typeface="Wingdings" panose="05000000000000000000" pitchFamily="2" charset="2"/>
              <a:buChar char="§"/>
              <a:defRPr/>
            </a:pPr>
            <a:r>
              <a:rPr lang="en-US" sz="1400" kern="0" dirty="0"/>
              <a:t>Agree to serve 4 years from the transfer request date</a:t>
            </a:r>
          </a:p>
          <a:p>
            <a:pPr marL="349019" lvl="1">
              <a:lnSpc>
                <a:spcPct val="90000"/>
              </a:lnSpc>
              <a:spcBef>
                <a:spcPct val="30000"/>
              </a:spcBef>
              <a:defRPr/>
            </a:pPr>
            <a:endParaRPr lang="en-US" sz="1400" kern="0" dirty="0" smtClean="0"/>
          </a:p>
          <a:p>
            <a:pPr marL="349019" lvl="1">
              <a:lnSpc>
                <a:spcPct val="90000"/>
              </a:lnSpc>
              <a:spcBef>
                <a:spcPct val="30000"/>
              </a:spcBef>
              <a:defRPr/>
            </a:pPr>
            <a:endParaRPr lang="en-US" sz="1400" kern="0" dirty="0"/>
          </a:p>
          <a:p>
            <a:pPr>
              <a:defRPr/>
            </a:pPr>
            <a:r>
              <a:rPr lang="en-US" sz="1400" b="1" kern="0" dirty="0">
                <a:solidFill>
                  <a:srgbClr val="FF0000"/>
                </a:solidFill>
              </a:rPr>
              <a:t>Important!</a:t>
            </a:r>
          </a:p>
          <a:p>
            <a:pPr>
              <a:defRPr/>
            </a:pPr>
            <a:r>
              <a:rPr lang="en-US" sz="1400" i="1" kern="0" dirty="0">
                <a:solidFill>
                  <a:srgbClr val="FF0000"/>
                </a:solidFill>
              </a:rPr>
              <a:t>*</a:t>
            </a:r>
            <a:r>
              <a:rPr lang="en-US" sz="1400" i="1" kern="0" dirty="0" smtClean="0">
                <a:solidFill>
                  <a:srgbClr val="FF0000"/>
                </a:solidFill>
              </a:rPr>
              <a:t>Must </a:t>
            </a:r>
            <a:r>
              <a:rPr lang="en-US" sz="1400" i="1" kern="0" dirty="0">
                <a:solidFill>
                  <a:srgbClr val="FF0000"/>
                </a:solidFill>
              </a:rPr>
              <a:t>initiate transfer of benefits </a:t>
            </a:r>
            <a:r>
              <a:rPr lang="en-US" sz="1400" i="1" u="sng" kern="0" dirty="0">
                <a:solidFill>
                  <a:srgbClr val="FF0000"/>
                </a:solidFill>
              </a:rPr>
              <a:t>while serving</a:t>
            </a:r>
            <a:r>
              <a:rPr lang="en-US" sz="1400" i="1" kern="0" dirty="0">
                <a:solidFill>
                  <a:srgbClr val="FF0000"/>
                </a:solidFill>
              </a:rPr>
              <a:t> in the Armed Forces</a:t>
            </a:r>
          </a:p>
          <a:p>
            <a:pPr>
              <a:defRPr/>
            </a:pPr>
            <a:r>
              <a:rPr lang="en-US" sz="1400" i="1" kern="0" dirty="0">
                <a:solidFill>
                  <a:srgbClr val="FF0000"/>
                </a:solidFill>
              </a:rPr>
              <a:t>*</a:t>
            </a:r>
            <a:r>
              <a:rPr lang="en-US" sz="1400" i="1" kern="0" dirty="0" smtClean="0">
                <a:solidFill>
                  <a:srgbClr val="FF0000"/>
                </a:solidFill>
              </a:rPr>
              <a:t>After </a:t>
            </a:r>
            <a:r>
              <a:rPr lang="en-US" sz="1400" i="1" kern="0" dirty="0">
                <a:solidFill>
                  <a:srgbClr val="FF0000"/>
                </a:solidFill>
              </a:rPr>
              <a:t>retiring or separating, can revoke or modify only </a:t>
            </a:r>
            <a:r>
              <a:rPr lang="en-US" sz="1400" i="1" u="sng" kern="0" dirty="0">
                <a:solidFill>
                  <a:srgbClr val="FF0000"/>
                </a:solidFill>
              </a:rPr>
              <a:t>existing</a:t>
            </a:r>
            <a:r>
              <a:rPr lang="en-US" sz="1400" i="1" kern="0" dirty="0">
                <a:solidFill>
                  <a:srgbClr val="FF0000"/>
                </a:solidFill>
              </a:rPr>
              <a:t> transferred benefits</a:t>
            </a:r>
          </a:p>
          <a:p>
            <a:pPr marL="606194" lvl="1" indent="-257175">
              <a:lnSpc>
                <a:spcPct val="90000"/>
              </a:lnSpc>
              <a:spcBef>
                <a:spcPct val="30000"/>
              </a:spcBef>
              <a:buFont typeface="Wingdings" panose="05000000000000000000" pitchFamily="2" charset="2"/>
              <a:buChar char="§"/>
              <a:defRPr/>
            </a:pPr>
            <a:endParaRPr lang="en-US" sz="2000" kern="0" dirty="0"/>
          </a:p>
          <a:p>
            <a:pPr marL="261764" indent="-261764">
              <a:spcBef>
                <a:spcPct val="20000"/>
              </a:spcBef>
              <a:buFont typeface="Wingdings" panose="05000000000000000000" pitchFamily="2" charset="2"/>
              <a:buChar char="§"/>
              <a:defRPr/>
            </a:pPr>
            <a:endParaRPr lang="en-US" sz="2000" b="1" kern="0" dirty="0"/>
          </a:p>
          <a:p>
            <a:pPr marL="606194" lvl="1" indent="-257175">
              <a:spcBef>
                <a:spcPts val="764"/>
              </a:spcBef>
              <a:buFont typeface="Wingdings" panose="05000000000000000000" pitchFamily="2" charset="2"/>
              <a:buChar char="§"/>
              <a:defRPr/>
            </a:pPr>
            <a:endParaRPr lang="en-US" sz="2000" kern="0" dirty="0"/>
          </a:p>
        </p:txBody>
      </p:sp>
      <p:sp>
        <p:nvSpPr>
          <p:cNvPr id="6" name="TextBox 5"/>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128218931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73315" y="1497802"/>
            <a:ext cx="8453534" cy="4491995"/>
          </a:xfrm>
          <a:prstGeom prst="rect">
            <a:avLst/>
          </a:prstGeom>
        </p:spPr>
        <p:txBody>
          <a:bodyPr lIns="69803" tIns="34902" rIns="69803" bIns="34902"/>
          <a:lstStyle/>
          <a:p>
            <a:pPr marL="261764" indent="-261764">
              <a:spcBef>
                <a:spcPct val="20000"/>
              </a:spcBef>
              <a:buFont typeface="Wingdings" panose="05000000000000000000" pitchFamily="2" charset="2"/>
              <a:buChar char="§"/>
              <a:defRPr/>
            </a:pPr>
            <a:r>
              <a:rPr lang="en-US" sz="2400" b="1" kern="0" dirty="0"/>
              <a:t>What Do I Get?</a:t>
            </a:r>
          </a:p>
          <a:p>
            <a:pPr marL="583211" lvl="1" indent="-261764">
              <a:spcBef>
                <a:spcPct val="20000"/>
              </a:spcBef>
              <a:buFont typeface="Wingdings" panose="05000000000000000000" pitchFamily="2" charset="2"/>
              <a:buChar char="§"/>
              <a:defRPr/>
            </a:pPr>
            <a:r>
              <a:rPr lang="en-US" sz="2000" kern="0" dirty="0"/>
              <a:t>May transfer remaining months of Post-9/11 benefit or </a:t>
            </a:r>
            <a:r>
              <a:rPr lang="en-US" sz="2000" i="1" kern="0" dirty="0"/>
              <a:t>up to</a:t>
            </a:r>
            <a:r>
              <a:rPr lang="en-US" sz="2000" kern="0" dirty="0"/>
              <a:t> 36 </a:t>
            </a:r>
            <a:r>
              <a:rPr lang="en-US" sz="2000" kern="0" dirty="0" smtClean="0"/>
              <a:t>months </a:t>
            </a:r>
            <a:r>
              <a:rPr lang="en-US" sz="2000" kern="0" dirty="0"/>
              <a:t>of benefits, whichever is less</a:t>
            </a:r>
          </a:p>
          <a:p>
            <a:pPr marL="583211" lvl="1" indent="-261764">
              <a:spcBef>
                <a:spcPct val="20000"/>
              </a:spcBef>
              <a:buFont typeface="Wingdings" panose="05000000000000000000" pitchFamily="2" charset="2"/>
              <a:buChar char="§"/>
              <a:defRPr/>
            </a:pPr>
            <a:r>
              <a:rPr lang="en-US" sz="2000" kern="0" dirty="0"/>
              <a:t>DEERs Eligible Dependents;</a:t>
            </a:r>
          </a:p>
          <a:p>
            <a:pPr marL="904656" lvl="2" indent="-261764">
              <a:spcBef>
                <a:spcPct val="20000"/>
              </a:spcBef>
              <a:buFont typeface="Wingdings" panose="05000000000000000000" pitchFamily="2" charset="2"/>
              <a:buChar char="§"/>
              <a:defRPr/>
            </a:pPr>
            <a:r>
              <a:rPr lang="en-US" kern="0" dirty="0"/>
              <a:t>Spouse (no age restrictions)</a:t>
            </a:r>
          </a:p>
          <a:p>
            <a:pPr marL="1226103" lvl="3" indent="-261764">
              <a:spcBef>
                <a:spcPct val="20000"/>
              </a:spcBef>
              <a:buFont typeface="Wingdings" panose="05000000000000000000" pitchFamily="2" charset="2"/>
              <a:buChar char="§"/>
              <a:defRPr/>
            </a:pPr>
            <a:r>
              <a:rPr lang="en-US" sz="1600" kern="0" dirty="0"/>
              <a:t>Can use immediately after receiving approved TEB</a:t>
            </a:r>
          </a:p>
          <a:p>
            <a:pPr marL="1226103" lvl="3" indent="-261764">
              <a:spcBef>
                <a:spcPct val="20000"/>
              </a:spcBef>
              <a:buFont typeface="Wingdings" panose="05000000000000000000" pitchFamily="2" charset="2"/>
              <a:buChar char="§"/>
              <a:defRPr/>
            </a:pPr>
            <a:r>
              <a:rPr lang="en-US" sz="1600" kern="0" dirty="0"/>
              <a:t>Same payments and delimiting date as transferring Soldier</a:t>
            </a:r>
          </a:p>
          <a:p>
            <a:pPr marL="904656" lvl="2" indent="-261764">
              <a:spcBef>
                <a:spcPct val="20000"/>
              </a:spcBef>
              <a:buFont typeface="Wingdings" panose="05000000000000000000" pitchFamily="2" charset="2"/>
              <a:buChar char="§"/>
              <a:defRPr/>
            </a:pPr>
            <a:r>
              <a:rPr lang="en-US" kern="0" dirty="0"/>
              <a:t>Children</a:t>
            </a:r>
            <a:r>
              <a:rPr lang="en-US" sz="1600" kern="0" dirty="0"/>
              <a:t> </a:t>
            </a:r>
          </a:p>
          <a:p>
            <a:pPr marL="1226103" lvl="3" indent="-261764">
              <a:spcBef>
                <a:spcPct val="20000"/>
              </a:spcBef>
              <a:buFont typeface="Wingdings" panose="05000000000000000000" pitchFamily="2" charset="2"/>
              <a:buChar char="§"/>
              <a:defRPr/>
            </a:pPr>
            <a:r>
              <a:rPr lang="en-US" sz="1600" kern="0" dirty="0"/>
              <a:t>Must transfer before child turns 21 (before 23 if a full-time student)</a:t>
            </a:r>
          </a:p>
          <a:p>
            <a:pPr marL="1226103" lvl="3" indent="-261764">
              <a:spcBef>
                <a:spcPct val="20000"/>
              </a:spcBef>
              <a:buFont typeface="Wingdings" panose="05000000000000000000" pitchFamily="2" charset="2"/>
              <a:buChar char="§"/>
              <a:defRPr/>
            </a:pPr>
            <a:r>
              <a:rPr lang="en-US" sz="1600" kern="0" dirty="0"/>
              <a:t>Can use after SM has served at least 10 years in the Armed Forces</a:t>
            </a:r>
          </a:p>
          <a:p>
            <a:pPr marL="1226103" lvl="3" indent="-261764">
              <a:spcBef>
                <a:spcPct val="20000"/>
              </a:spcBef>
              <a:buFont typeface="Wingdings" panose="05000000000000000000" pitchFamily="2" charset="2"/>
              <a:buChar char="§"/>
              <a:defRPr/>
            </a:pPr>
            <a:r>
              <a:rPr lang="en-US" sz="1600" kern="0" dirty="0"/>
              <a:t>Can use as early as age 18 or receipt of high school completion equivalent cert.</a:t>
            </a:r>
          </a:p>
          <a:p>
            <a:pPr marL="1226103" lvl="3" indent="-261764">
              <a:spcBef>
                <a:spcPct val="20000"/>
              </a:spcBef>
              <a:buFont typeface="Wingdings" panose="05000000000000000000" pitchFamily="2" charset="2"/>
              <a:buChar char="§"/>
              <a:defRPr/>
            </a:pPr>
            <a:r>
              <a:rPr lang="en-US" sz="1600" kern="0" dirty="0"/>
              <a:t>Ends at age 26 or when transferred months are exhausted, whichever comes first</a:t>
            </a:r>
          </a:p>
          <a:p>
            <a:pPr marL="1226103" lvl="3" indent="-261764">
              <a:spcBef>
                <a:spcPct val="20000"/>
              </a:spcBef>
              <a:buFont typeface="Wingdings" panose="05000000000000000000" pitchFamily="2" charset="2"/>
              <a:buChar char="§"/>
              <a:defRPr/>
            </a:pPr>
            <a:endParaRPr lang="en-US" sz="2000" kern="0" dirty="0"/>
          </a:p>
          <a:p>
            <a:pPr marL="904656" lvl="2" indent="-261764">
              <a:spcBef>
                <a:spcPct val="20000"/>
              </a:spcBef>
              <a:buFont typeface="Wingdings" panose="05000000000000000000" pitchFamily="2" charset="2"/>
              <a:buChar char="§"/>
              <a:defRPr/>
            </a:pPr>
            <a:endParaRPr lang="en-US" sz="2000" kern="0" dirty="0"/>
          </a:p>
          <a:p>
            <a:pPr marL="261764" indent="-261764">
              <a:spcBef>
                <a:spcPct val="20000"/>
              </a:spcBef>
              <a:buFont typeface="Wingdings" panose="05000000000000000000" pitchFamily="2" charset="2"/>
              <a:buChar char="§"/>
              <a:defRPr/>
            </a:pPr>
            <a:endParaRPr lang="en-US" sz="2000" kern="0" dirty="0"/>
          </a:p>
          <a:p>
            <a:pPr marL="606194" lvl="1" indent="-257175">
              <a:spcBef>
                <a:spcPts val="764"/>
              </a:spcBef>
              <a:buFont typeface="Wingdings" panose="05000000000000000000" pitchFamily="2" charset="2"/>
              <a:buChar char="§"/>
              <a:defRPr/>
            </a:pPr>
            <a:endParaRPr lang="en-US" sz="2000" kern="0" dirty="0"/>
          </a:p>
        </p:txBody>
      </p:sp>
      <p:sp>
        <p:nvSpPr>
          <p:cNvPr id="7" name="TextBox 6"/>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287894426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txBox="1">
            <a:spLocks noChangeArrowheads="1"/>
          </p:cNvSpPr>
          <p:nvPr/>
        </p:nvSpPr>
        <p:spPr bwMode="auto">
          <a:xfrm>
            <a:off x="517355" y="1593675"/>
            <a:ext cx="8165453" cy="3829050"/>
          </a:xfrm>
          <a:prstGeom prst="rect">
            <a:avLst/>
          </a:prstGeom>
          <a:noFill/>
          <a:ln w="9525">
            <a:noFill/>
            <a:miter lim="800000"/>
            <a:headEnd/>
            <a:tailEnd/>
          </a:ln>
        </p:spPr>
        <p:txBody>
          <a:bodyPr lIns="69803" tIns="34902" rIns="69803" bIns="34902"/>
          <a:lstStyle/>
          <a:p>
            <a:pPr marL="257175" indent="-257175">
              <a:spcAft>
                <a:spcPts val="916"/>
              </a:spcAft>
              <a:buSzPct val="100000"/>
              <a:buFont typeface="Wingdings" panose="05000000000000000000" pitchFamily="2" charset="2"/>
              <a:buChar char="§"/>
            </a:pPr>
            <a:r>
              <a:rPr lang="en-US" sz="2400" b="1" dirty="0">
                <a:cs typeface="Times New Roman" pitchFamily="18" charset="0"/>
              </a:rPr>
              <a:t>How Do I Apply?</a:t>
            </a:r>
          </a:p>
          <a:p>
            <a:pPr marL="257175" indent="-257175">
              <a:spcAft>
                <a:spcPts val="916"/>
              </a:spcAft>
              <a:buSzPct val="100000"/>
              <a:buFont typeface="Wingdings" panose="05000000000000000000" pitchFamily="2" charset="2"/>
              <a:buChar char="§"/>
            </a:pPr>
            <a:r>
              <a:rPr lang="en-US" sz="2400" b="1" dirty="0" smtClean="0">
                <a:cs typeface="Times New Roman" pitchFamily="18" charset="0"/>
              </a:rPr>
              <a:t>TEB Process</a:t>
            </a:r>
            <a:r>
              <a:rPr lang="en-US" sz="2400" b="1" dirty="0">
                <a:cs typeface="Times New Roman" pitchFamily="18" charset="0"/>
              </a:rPr>
              <a: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1:  Contact the DVA at 1-888-422-4551 (888-GIBILL-1) to determine how many months are available to be transferred</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2:  Complete a DA Form 4836 Extension of Enlistment (if needed) with unit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3:  </a:t>
            </a:r>
            <a:r>
              <a:rPr lang="en-US" sz="1400" dirty="0"/>
              <a:t>Ensure extension and current NGB 23 is uploaded into iPERMS</a:t>
            </a:r>
            <a:endParaRPr lang="en-US" sz="1600" dirty="0">
              <a:cs typeface="Times New Roman" pitchFamily="18" charset="0"/>
            </a:endParaRPr>
          </a:p>
          <a:p>
            <a:pPr marL="578621" lvl="1" indent="-257175">
              <a:spcAft>
                <a:spcPts val="916"/>
              </a:spcAft>
              <a:buSzPct val="100000"/>
              <a:buFont typeface="Wingdings" panose="05000000000000000000" pitchFamily="2" charset="2"/>
              <a:buChar char="§"/>
            </a:pPr>
            <a:r>
              <a:rPr lang="en-US" sz="1400" dirty="0">
                <a:cs typeface="Times New Roman" pitchFamily="18" charset="0"/>
              </a:rPr>
              <a:t>Step 4:  Apply to transfer benefits on-line at: </a:t>
            </a:r>
            <a:r>
              <a:rPr lang="en-US" sz="1400" dirty="0">
                <a:solidFill>
                  <a:srgbClr val="C00000"/>
                </a:solidFill>
                <a:cs typeface="Times New Roman" pitchFamily="18" charset="0"/>
                <a:hlinkClick r:id="rId3"/>
              </a:rPr>
              <a:t>https://www.dmdc.osd.mil/milconnect/</a:t>
            </a:r>
            <a:r>
              <a:rPr lang="en-US" sz="1400" dirty="0">
                <a:solidFill>
                  <a:srgbClr val="C00000"/>
                </a:solidFill>
                <a:cs typeface="Times New Roman" pitchFamily="18" charset="0"/>
              </a:rPr>
              <a:t>  </a:t>
            </a:r>
            <a:endParaRPr lang="en-US" sz="1400" dirty="0">
              <a:cs typeface="Times New Roman" pitchFamily="18" charset="0"/>
            </a:endParaRPr>
          </a:p>
          <a:p>
            <a:pPr marL="921521" lvl="2" indent="-257175">
              <a:spcAft>
                <a:spcPts val="916"/>
              </a:spcAft>
              <a:buSzPct val="100000"/>
              <a:buFont typeface="Wingdings" panose="05000000000000000000" pitchFamily="2" charset="2"/>
              <a:buChar char="§"/>
            </a:pPr>
            <a:r>
              <a:rPr lang="en-US" sz="1400" dirty="0">
                <a:cs typeface="Times New Roman" pitchFamily="18" charset="0"/>
              </a:rPr>
              <a:t>Follow instructions sent to Enterprise email (mail.mil) by GI Bill Support Team (GIBST)</a:t>
            </a:r>
          </a:p>
          <a:p>
            <a:pPr marL="578621" lvl="1" indent="-257175">
              <a:spcAft>
                <a:spcPts val="916"/>
              </a:spcAft>
              <a:buSzPct val="100000"/>
              <a:buFont typeface="Wingdings" panose="05000000000000000000" pitchFamily="2" charset="2"/>
              <a:buChar char="§"/>
            </a:pPr>
            <a:r>
              <a:rPr lang="en-US" sz="1400" dirty="0">
                <a:cs typeface="Times New Roman" pitchFamily="18" charset="0"/>
              </a:rPr>
              <a:t>Step 5:  Return to milConnect, print approval letter, </a:t>
            </a:r>
            <a:r>
              <a:rPr lang="en-US" sz="1400" u="sng" dirty="0" smtClean="0">
                <a:cs typeface="Times New Roman" pitchFamily="18" charset="0"/>
              </a:rPr>
              <a:t>write down your </a:t>
            </a:r>
            <a:r>
              <a:rPr lang="en-US" sz="1400" u="sng" dirty="0">
                <a:cs typeface="Times New Roman" pitchFamily="18" charset="0"/>
              </a:rPr>
              <a:t>‘Obligation End Date’ (OED) </a:t>
            </a:r>
            <a:endParaRPr lang="en-US" sz="1400" u="sng" dirty="0"/>
          </a:p>
        </p:txBody>
      </p:sp>
      <p:sp>
        <p:nvSpPr>
          <p:cNvPr id="6" name="TextBox 5"/>
          <p:cNvSpPr txBox="1"/>
          <p:nvPr/>
        </p:nvSpPr>
        <p:spPr>
          <a:xfrm>
            <a:off x="1031672" y="448362"/>
            <a:ext cx="7136820" cy="532151"/>
          </a:xfrm>
          <a:prstGeom prst="rect">
            <a:avLst/>
          </a:prstGeom>
          <a:noFill/>
        </p:spPr>
        <p:txBody>
          <a:bodyPr wrap="square" lIns="69803" tIns="34902" rIns="69803" bIns="34902" rtlCol="0">
            <a:spAutoFit/>
          </a:bodyPr>
          <a:lstStyle/>
          <a:p>
            <a:pPr algn="ctr"/>
            <a:r>
              <a:rPr lang="en-US" sz="3000" dirty="0">
                <a:latin typeface="+mj-lt"/>
              </a:rPr>
              <a:t>Transfer of Education </a:t>
            </a:r>
            <a:r>
              <a:rPr lang="en-US" sz="3000" dirty="0" smtClean="0">
                <a:latin typeface="+mj-lt"/>
              </a:rPr>
              <a:t>Benefit (TEB</a:t>
            </a:r>
            <a:r>
              <a:rPr lang="en-US" sz="3000" dirty="0">
                <a:latin typeface="+mj-lt"/>
              </a:rPr>
              <a:t>)</a:t>
            </a:r>
          </a:p>
        </p:txBody>
      </p:sp>
    </p:spTree>
    <p:extLst>
      <p:ext uri="{BB962C8B-B14F-4D97-AF65-F5344CB8AC3E}">
        <p14:creationId xmlns:p14="http://schemas.microsoft.com/office/powerpoint/2010/main" val="1849945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73370" y="1526377"/>
            <a:ext cx="7450489" cy="3621881"/>
          </a:xfrm>
          <a:prstGeom prst="rect">
            <a:avLst/>
          </a:prstGeom>
        </p:spPr>
        <p:txBody>
          <a:bodyPr lIns="69803" tIns="34902" rIns="69803" bIns="34902"/>
          <a:lstStyle/>
          <a:p>
            <a:pPr marL="257175" indent="-257175">
              <a:buFont typeface="Wingdings" panose="05000000000000000000" pitchFamily="2" charset="2"/>
              <a:buChar char="§"/>
              <a:defRPr/>
            </a:pPr>
            <a:r>
              <a:rPr lang="en-US" b="1" kern="0" dirty="0"/>
              <a:t>  </a:t>
            </a:r>
            <a:r>
              <a:rPr lang="en-US" sz="2400" b="1" kern="0" dirty="0"/>
              <a:t>Apply On Line at:  </a:t>
            </a:r>
            <a:r>
              <a:rPr lang="en-US" sz="2400" b="1" dirty="0" smtClean="0">
                <a:solidFill>
                  <a:srgbClr val="C00000"/>
                </a:solidFill>
                <a:hlinkClick r:id="rId3"/>
              </a:rPr>
              <a:t>www.va.gov</a:t>
            </a:r>
            <a:endParaRPr lang="en-US" sz="2400" b="1" dirty="0">
              <a:solidFill>
                <a:srgbClr val="C00000"/>
              </a:solidFill>
            </a:endParaRPr>
          </a:p>
          <a:p>
            <a:pPr>
              <a:defRPr/>
            </a:pPr>
            <a:r>
              <a:rPr lang="en-US" sz="1400" b="1" dirty="0">
                <a:solidFill>
                  <a:srgbClr val="C00000"/>
                </a:solidFill>
              </a:rPr>
              <a:t>                    						</a:t>
            </a:r>
            <a:endParaRPr lang="en-US" sz="1400" b="1" kern="0" dirty="0"/>
          </a:p>
          <a:p>
            <a:pPr marL="257175" indent="-257175">
              <a:buFont typeface="Wingdings" panose="05000000000000000000" pitchFamily="2" charset="2"/>
              <a:buChar char="§"/>
              <a:defRPr/>
            </a:pPr>
            <a:r>
              <a:rPr lang="en-US" b="1" kern="0" dirty="0"/>
              <a:t>  </a:t>
            </a:r>
            <a:r>
              <a:rPr lang="en-US" sz="2400" b="1" kern="0" dirty="0"/>
              <a:t>Information Needed</a:t>
            </a:r>
          </a:p>
          <a:p>
            <a:pPr marL="557213" lvl="1" indent="-214313">
              <a:buFont typeface="Wingdings" panose="05000000000000000000" pitchFamily="2" charset="2"/>
              <a:buChar char="§"/>
              <a:defRPr/>
            </a:pPr>
            <a:r>
              <a:rPr lang="en-US" sz="1400" kern="0" dirty="0"/>
              <a:t>  School name and course of study</a:t>
            </a:r>
          </a:p>
          <a:p>
            <a:pPr marL="557213" lvl="1" indent="-214313">
              <a:buFont typeface="Wingdings" panose="05000000000000000000" pitchFamily="2" charset="2"/>
              <a:buChar char="§"/>
              <a:defRPr/>
            </a:pPr>
            <a:r>
              <a:rPr lang="en-US" sz="1400" kern="0" dirty="0"/>
              <a:t>  Personal Information (Address, Phone, etc…)</a:t>
            </a:r>
          </a:p>
          <a:p>
            <a:pPr marL="557213" lvl="1" indent="-214313">
              <a:buFont typeface="Wingdings" panose="05000000000000000000" pitchFamily="2" charset="2"/>
              <a:buChar char="§"/>
              <a:defRPr/>
            </a:pPr>
            <a:r>
              <a:rPr lang="en-US" sz="1400" kern="0" dirty="0"/>
              <a:t>  Bank account routing number and account number</a:t>
            </a:r>
          </a:p>
          <a:p>
            <a:pPr marL="214313" indent="-214313">
              <a:buFont typeface="Wingdings" panose="05000000000000000000" pitchFamily="2" charset="2"/>
              <a:buChar char="§"/>
              <a:defRPr/>
            </a:pPr>
            <a:endParaRPr lang="en-US" sz="1400" b="1" kern="0" dirty="0"/>
          </a:p>
          <a:p>
            <a:pPr marL="257175" indent="-257175">
              <a:buFont typeface="Wingdings" panose="05000000000000000000" pitchFamily="2" charset="2"/>
              <a:buChar char="§"/>
              <a:defRPr/>
            </a:pPr>
            <a:r>
              <a:rPr lang="en-US" sz="2400" b="1" kern="0" dirty="0"/>
              <a:t>  Supporting Documents </a:t>
            </a:r>
          </a:p>
          <a:p>
            <a:pPr marL="557213" lvl="1" indent="-214313">
              <a:buFont typeface="Wingdings" panose="05000000000000000000" pitchFamily="2" charset="2"/>
              <a:buChar char="§"/>
              <a:defRPr/>
            </a:pPr>
            <a:r>
              <a:rPr lang="en-US" sz="1400" kern="0" dirty="0"/>
              <a:t>  DD214 and/or Orders (Title 10 Mobilizations, Title 10 AGR/ADOS, Title 32 AGR)  </a:t>
            </a:r>
          </a:p>
          <a:p>
            <a:pPr marL="557213" lvl="1" indent="-214313">
              <a:buFont typeface="Wingdings" panose="05000000000000000000" pitchFamily="2" charset="2"/>
              <a:buChar char="§"/>
              <a:defRPr/>
            </a:pPr>
            <a:r>
              <a:rPr lang="en-US" sz="1400" kern="0" dirty="0"/>
              <a:t>  Ensure all orders/DD 214s and current NGB 23 are in your </a:t>
            </a:r>
            <a:r>
              <a:rPr lang="en-US" sz="1400" kern="0" dirty="0" err="1"/>
              <a:t>iPERMS</a:t>
            </a:r>
            <a:r>
              <a:rPr lang="en-US" sz="1400" kern="0" dirty="0"/>
              <a:t> record</a:t>
            </a:r>
          </a:p>
          <a:p>
            <a:pPr marL="557213" lvl="1" indent="-214313">
              <a:buFont typeface="Wingdings" panose="05000000000000000000" pitchFamily="2" charset="2"/>
              <a:buChar char="§"/>
              <a:defRPr/>
            </a:pPr>
            <a:endParaRPr lang="en-US" sz="1400" kern="0" dirty="0"/>
          </a:p>
          <a:p>
            <a:pPr marL="214313" indent="-214313">
              <a:buFont typeface="Wingdings" panose="05000000000000000000" pitchFamily="2" charset="2"/>
              <a:buChar char="§"/>
              <a:defRPr/>
            </a:pPr>
            <a:r>
              <a:rPr lang="en-US" sz="2400" b="1" kern="0" dirty="0"/>
              <a:t>  For VA Education </a:t>
            </a:r>
            <a:r>
              <a:rPr lang="en-US" sz="2400" b="1" kern="0" dirty="0" smtClean="0"/>
              <a:t>Support</a:t>
            </a:r>
          </a:p>
          <a:p>
            <a:pPr marL="671513" lvl="1" indent="-214313">
              <a:buFont typeface="Wingdings" panose="05000000000000000000" pitchFamily="2" charset="2"/>
              <a:buChar char="§"/>
              <a:defRPr/>
            </a:pPr>
            <a:r>
              <a:rPr lang="en-US" sz="1600" kern="0" dirty="0" smtClean="0"/>
              <a:t>Call </a:t>
            </a:r>
            <a:r>
              <a:rPr lang="en-US" sz="1600" kern="0" dirty="0"/>
              <a:t>1-888-442-4551</a:t>
            </a:r>
          </a:p>
        </p:txBody>
      </p:sp>
      <p:sp>
        <p:nvSpPr>
          <p:cNvPr id="6" name="TextBox 5"/>
          <p:cNvSpPr txBox="1"/>
          <p:nvPr/>
        </p:nvSpPr>
        <p:spPr>
          <a:xfrm>
            <a:off x="1416317" y="487194"/>
            <a:ext cx="6129338" cy="562928"/>
          </a:xfrm>
          <a:prstGeom prst="rect">
            <a:avLst/>
          </a:prstGeom>
          <a:noFill/>
        </p:spPr>
        <p:txBody>
          <a:bodyPr wrap="square" lIns="69803" tIns="34902" rIns="69803" bIns="34902" rtlCol="0">
            <a:spAutoFit/>
          </a:bodyPr>
          <a:lstStyle/>
          <a:p>
            <a:pPr algn="ctr"/>
            <a:r>
              <a:rPr lang="en-US" sz="3200" dirty="0">
                <a:latin typeface="+mj-lt"/>
              </a:rPr>
              <a:t>How to Apply for VA Benefits </a:t>
            </a:r>
          </a:p>
        </p:txBody>
      </p:sp>
    </p:spTree>
    <p:extLst>
      <p:ext uri="{BB962C8B-B14F-4D97-AF65-F5344CB8AC3E}">
        <p14:creationId xmlns:p14="http://schemas.microsoft.com/office/powerpoint/2010/main" val="310040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038" y="6657"/>
            <a:ext cx="7772400" cy="1470025"/>
          </a:xfrm>
        </p:spPr>
        <p:txBody>
          <a:bodyPr/>
          <a:lstStyle/>
          <a:p>
            <a:r>
              <a:rPr lang="en-US" sz="3600" b="1" dirty="0" smtClean="0"/>
              <a:t>Federal Tuition Assistance </a:t>
            </a:r>
            <a:endParaRPr lang="en-US" sz="3600" b="1" dirty="0"/>
          </a:p>
        </p:txBody>
      </p:sp>
      <p:pic>
        <p:nvPicPr>
          <p:cNvPr id="2050" name="Picture 2" descr="Federal Tuition Assistance FY17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37" y="1476682"/>
            <a:ext cx="4582921" cy="45829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p:txBody>
          <a:bodyPr/>
          <a:lstStyle/>
          <a:p>
            <a:fld id="{AEDB2D22-B5F4-408F-B4A5-C0A1DF37DE90}" type="slidenum">
              <a:rPr lang="en-US" smtClean="0"/>
              <a:pPr/>
              <a:t>18</a:t>
            </a:fld>
            <a:endParaRPr lang="en-US" dirty="0"/>
          </a:p>
        </p:txBody>
      </p:sp>
    </p:spTree>
    <p:extLst>
      <p:ext uri="{BB962C8B-B14F-4D97-AF65-F5344CB8AC3E}">
        <p14:creationId xmlns:p14="http://schemas.microsoft.com/office/powerpoint/2010/main" val="247776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651" y="137160"/>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41781" y="1416596"/>
            <a:ext cx="7896140" cy="3581095"/>
          </a:xfrm>
        </p:spPr>
        <p:txBody>
          <a:bodyPr>
            <a:noAutofit/>
          </a:bodyPr>
          <a:lstStyle/>
          <a:p>
            <a:pPr marL="214313" indent="-214313" algn="l">
              <a:buFont typeface="Wingdings" panose="05000000000000000000" pitchFamily="2" charset="2"/>
              <a:buChar char="§"/>
            </a:pPr>
            <a:r>
              <a:rPr lang="en-US" sz="2400" dirty="0">
                <a:solidFill>
                  <a:schemeClr val="tx1"/>
                </a:solidFill>
              </a:rPr>
              <a:t>What Is it?</a:t>
            </a:r>
          </a:p>
          <a:p>
            <a:pPr marL="557213" lvl="1" indent="-214313" algn="l">
              <a:buFont typeface="Wingdings" panose="05000000000000000000" pitchFamily="2" charset="2"/>
              <a:buChar char="§"/>
            </a:pPr>
            <a:r>
              <a:rPr lang="en-US" sz="1200" dirty="0">
                <a:solidFill>
                  <a:schemeClr val="tx1"/>
                </a:solidFill>
              </a:rPr>
              <a:t> </a:t>
            </a:r>
            <a:r>
              <a:rPr lang="en-US" sz="1400" dirty="0">
                <a:solidFill>
                  <a:schemeClr val="tx1"/>
                </a:solidFill>
              </a:rPr>
              <a:t>Financial assistance to help Soldiers with off-duty voluntary civilian educational pursuits</a:t>
            </a:r>
          </a:p>
          <a:p>
            <a:pPr marL="557213" lvl="1"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r>
              <a:rPr lang="en-US" sz="2400" dirty="0">
                <a:solidFill>
                  <a:schemeClr val="tx1"/>
                </a:solidFill>
              </a:rPr>
              <a:t>How Do I Qualify?</a:t>
            </a:r>
          </a:p>
          <a:p>
            <a:pPr marL="557213" lvl="1" indent="-214313" algn="l">
              <a:buFont typeface="Wingdings" panose="05000000000000000000" pitchFamily="2" charset="2"/>
              <a:buChar char="§"/>
            </a:pPr>
            <a:r>
              <a:rPr lang="en-US" sz="1400" dirty="0">
                <a:solidFill>
                  <a:schemeClr val="tx1"/>
                </a:solidFill>
              </a:rPr>
              <a:t>Be actively serving in the ARNG</a:t>
            </a:r>
          </a:p>
          <a:p>
            <a:pPr marL="557213" lvl="1" indent="-214313" algn="l">
              <a:buFont typeface="Wingdings" panose="05000000000000000000" pitchFamily="2" charset="2"/>
              <a:buChar char="§"/>
            </a:pPr>
            <a:r>
              <a:rPr lang="en-US" sz="1400" dirty="0">
                <a:solidFill>
                  <a:schemeClr val="tx1"/>
                </a:solidFill>
              </a:rPr>
              <a:t>Not flagged or pending unfavorable action</a:t>
            </a:r>
          </a:p>
          <a:p>
            <a:pPr marL="557213" lvl="1" indent="-214313" algn="l">
              <a:buFont typeface="Wingdings" panose="05000000000000000000" pitchFamily="2" charset="2"/>
              <a:buChar char="§"/>
            </a:pPr>
            <a:r>
              <a:rPr lang="en-US" sz="1400" dirty="0">
                <a:solidFill>
                  <a:schemeClr val="tx1"/>
                </a:solidFill>
              </a:rPr>
              <a:t>Maintain 2.0 undergraduate or 3.0 for graduate GPA for FTA-funded </a:t>
            </a:r>
            <a:r>
              <a:rPr lang="en-US" sz="1400" dirty="0" smtClean="0">
                <a:solidFill>
                  <a:schemeClr val="tx1"/>
                </a:solidFill>
              </a:rPr>
              <a:t>courses*</a:t>
            </a:r>
            <a:endParaRPr lang="en-US" sz="1400" dirty="0">
              <a:solidFill>
                <a:schemeClr val="tx1"/>
              </a:solidFill>
            </a:endParaRPr>
          </a:p>
          <a:p>
            <a:pPr marL="557213" lvl="1" indent="-214313" algn="l">
              <a:buFont typeface="Wingdings" panose="05000000000000000000" pitchFamily="2" charset="2"/>
              <a:buChar char="§"/>
            </a:pPr>
            <a:r>
              <a:rPr lang="en-US" sz="1400" dirty="0">
                <a:solidFill>
                  <a:schemeClr val="tx1"/>
                </a:solidFill>
              </a:rPr>
              <a:t>Commit to service obligation:</a:t>
            </a:r>
          </a:p>
          <a:p>
            <a:pPr marL="900113" lvl="2" indent="-214313" algn="l">
              <a:buFont typeface="Wingdings" panose="05000000000000000000" pitchFamily="2" charset="2"/>
              <a:buChar char="§"/>
            </a:pPr>
            <a:r>
              <a:rPr lang="en-US" sz="1400" dirty="0">
                <a:solidFill>
                  <a:schemeClr val="tx1"/>
                </a:solidFill>
              </a:rPr>
              <a:t> Commissioned Officers/Warrants (2 years/AGR, 4 years/TPU/</a:t>
            </a:r>
            <a:r>
              <a:rPr lang="en-US" sz="1400" dirty="0" err="1">
                <a:solidFill>
                  <a:schemeClr val="tx1"/>
                </a:solidFill>
              </a:rPr>
              <a:t>Mday</a:t>
            </a:r>
            <a:r>
              <a:rPr lang="en-US" sz="1400" dirty="0">
                <a:solidFill>
                  <a:schemeClr val="tx1"/>
                </a:solidFill>
              </a:rPr>
              <a:t>)</a:t>
            </a:r>
          </a:p>
          <a:p>
            <a:pPr marL="900113" lvl="2" indent="-214313" algn="l">
              <a:buFont typeface="Wingdings" panose="05000000000000000000" pitchFamily="2" charset="2"/>
              <a:buChar char="§"/>
            </a:pPr>
            <a:r>
              <a:rPr lang="en-US" sz="1400" dirty="0">
                <a:solidFill>
                  <a:schemeClr val="tx1"/>
                </a:solidFill>
              </a:rPr>
              <a:t> Enlisted (complete FTA-funded courses prior to ETS)</a:t>
            </a: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lvl="0" algn="l"/>
            <a:r>
              <a:rPr lang="en-US" sz="1600" dirty="0">
                <a:solidFill>
                  <a:srgbClr val="FF0000"/>
                </a:solidFill>
              </a:rPr>
              <a:t>Important!</a:t>
            </a:r>
          </a:p>
          <a:p>
            <a:pPr lvl="0" algn="l"/>
            <a:r>
              <a:rPr lang="en-US" sz="1400" b="0" i="1" dirty="0" smtClean="0">
                <a:solidFill>
                  <a:srgbClr val="FF0000"/>
                </a:solidFill>
              </a:rPr>
              <a:t>*</a:t>
            </a:r>
            <a:r>
              <a:rPr lang="en-US" sz="1400" b="0" i="1" dirty="0">
                <a:solidFill>
                  <a:srgbClr val="FF0000"/>
                </a:solidFill>
              </a:rPr>
              <a:t>Soldiers in undergraduate classes receiving F or D grades, and Soldiers in graduate classes receiving C, D, or F grades will be </a:t>
            </a:r>
            <a:r>
              <a:rPr lang="en-US" sz="1400" b="0" i="1" dirty="0" smtClean="0">
                <a:solidFill>
                  <a:srgbClr val="FF0000"/>
                </a:solidFill>
              </a:rPr>
              <a:t>recouped any FTA funds paid</a:t>
            </a:r>
            <a:endParaRPr lang="en-US" sz="1400" b="0" i="1" dirty="0">
              <a:solidFill>
                <a:srgbClr val="FF0000"/>
              </a:solidFill>
            </a:endParaRPr>
          </a:p>
          <a:p>
            <a:pPr marL="21431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526104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0" y="0"/>
            <a:ext cx="7772400" cy="1102519"/>
          </a:xfrm>
        </p:spPr>
        <p:txBody>
          <a:bodyPr>
            <a:normAutofit/>
          </a:bodyPr>
          <a:lstStyle/>
          <a:p>
            <a:r>
              <a:rPr lang="en-US" sz="3200" dirty="0"/>
              <a:t>Overview</a:t>
            </a:r>
          </a:p>
        </p:txBody>
      </p:sp>
      <p:sp>
        <p:nvSpPr>
          <p:cNvPr id="3" name="Content Placeholder 2"/>
          <p:cNvSpPr>
            <a:spLocks noGrp="1"/>
          </p:cNvSpPr>
          <p:nvPr>
            <p:ph type="subTitle" idx="1"/>
          </p:nvPr>
        </p:nvSpPr>
        <p:spPr>
          <a:xfrm>
            <a:off x="505460" y="1540970"/>
            <a:ext cx="6400800" cy="3188970"/>
          </a:xfrm>
        </p:spPr>
        <p:txBody>
          <a:bodyPr>
            <a:normAutofit fontScale="92500" lnSpcReduction="20000"/>
          </a:bodyPr>
          <a:lstStyle/>
          <a:p>
            <a:pPr marL="342900" indent="-342900" algn="l">
              <a:buFont typeface="Wingdings" panose="05000000000000000000" pitchFamily="2" charset="2"/>
              <a:buChar char="§"/>
            </a:pPr>
            <a:r>
              <a:rPr lang="en-US" sz="2400" dirty="0" smtClean="0">
                <a:solidFill>
                  <a:schemeClr val="tx1"/>
                </a:solidFill>
              </a:rPr>
              <a:t>GI Bill</a:t>
            </a:r>
            <a:r>
              <a:rPr lang="en-US" sz="2400" baseline="30000" dirty="0" smtClean="0"/>
              <a:t>®</a:t>
            </a:r>
            <a:r>
              <a:rPr lang="en-US" sz="2400" dirty="0" smtClean="0">
                <a:solidFill>
                  <a:schemeClr val="tx1"/>
                </a:solidFill>
              </a:rPr>
              <a:t> Programs</a:t>
            </a:r>
          </a:p>
          <a:p>
            <a:pPr marL="342900" indent="-342900" algn="l">
              <a:buFont typeface="Wingdings" panose="05000000000000000000" pitchFamily="2" charset="2"/>
              <a:buChar char="§"/>
            </a:pPr>
            <a:r>
              <a:rPr lang="en-US" sz="2400" dirty="0" smtClean="0">
                <a:solidFill>
                  <a:schemeClr val="tx1"/>
                </a:solidFill>
              </a:rPr>
              <a:t>Federal Tuition Assistance (FTA)</a:t>
            </a:r>
          </a:p>
          <a:p>
            <a:pPr marL="342900" indent="-342900" algn="l">
              <a:buFont typeface="Wingdings" panose="05000000000000000000" pitchFamily="2" charset="2"/>
              <a:buChar char="§"/>
            </a:pPr>
            <a:r>
              <a:rPr lang="en-US" sz="2400" dirty="0" smtClean="0">
                <a:solidFill>
                  <a:schemeClr val="tx1"/>
                </a:solidFill>
              </a:rPr>
              <a:t>State Tuition Assistance (TN STRONG Act)</a:t>
            </a:r>
          </a:p>
          <a:p>
            <a:pPr marL="342900" indent="-342900" algn="l">
              <a:buFont typeface="Wingdings" panose="05000000000000000000" pitchFamily="2" charset="2"/>
              <a:buChar char="§"/>
            </a:pPr>
            <a:r>
              <a:rPr lang="en-US" sz="2400" dirty="0" smtClean="0">
                <a:solidFill>
                  <a:schemeClr val="tx1"/>
                </a:solidFill>
              </a:rPr>
              <a:t>Credentialing Assistance (CA)</a:t>
            </a:r>
          </a:p>
          <a:p>
            <a:pPr marL="342900" indent="-342900" algn="l">
              <a:buFont typeface="Wingdings" panose="05000000000000000000" pitchFamily="2" charset="2"/>
              <a:buChar char="§"/>
            </a:pPr>
            <a:r>
              <a:rPr lang="en-US" sz="2400" dirty="0" smtClean="0">
                <a:solidFill>
                  <a:schemeClr val="tx1"/>
                </a:solidFill>
              </a:rPr>
              <a:t>Testing Programs</a:t>
            </a:r>
          </a:p>
          <a:p>
            <a:pPr marL="342900" indent="-342900" algn="l">
              <a:buFont typeface="Wingdings" panose="05000000000000000000" pitchFamily="2" charset="2"/>
              <a:buChar char="§"/>
            </a:pPr>
            <a:r>
              <a:rPr lang="en-US" sz="2400" dirty="0" smtClean="0">
                <a:solidFill>
                  <a:schemeClr val="tx1"/>
                </a:solidFill>
              </a:rPr>
              <a:t>Grants and Scholarships</a:t>
            </a:r>
          </a:p>
          <a:p>
            <a:pPr marL="342900" indent="-342900" algn="l">
              <a:buFont typeface="Wingdings" panose="05000000000000000000" pitchFamily="2" charset="2"/>
              <a:buChar char="§"/>
            </a:pPr>
            <a:r>
              <a:rPr lang="en-US" sz="2400" dirty="0" smtClean="0">
                <a:solidFill>
                  <a:schemeClr val="tx1"/>
                </a:solidFill>
              </a:rPr>
              <a:t>Counseling Tools</a:t>
            </a:r>
          </a:p>
          <a:p>
            <a:pPr marL="342900" indent="-342900" algn="l">
              <a:buFont typeface="Wingdings" panose="05000000000000000000" pitchFamily="2" charset="2"/>
              <a:buChar char="§"/>
            </a:pPr>
            <a:r>
              <a:rPr lang="en-US" sz="2400" dirty="0" smtClean="0">
                <a:solidFill>
                  <a:schemeClr val="tx1"/>
                </a:solidFill>
              </a:rPr>
              <a:t>Links </a:t>
            </a:r>
            <a:endParaRPr lang="en-US" sz="2400" dirty="0">
              <a:solidFill>
                <a:schemeClr val="tx1"/>
              </a:solidFill>
            </a:endParaRPr>
          </a:p>
          <a:p>
            <a:pPr marL="342900" indent="-342900" algn="l">
              <a:buFont typeface="Wingdings" panose="05000000000000000000" pitchFamily="2" charset="2"/>
              <a:buChar char="§"/>
            </a:pPr>
            <a:r>
              <a:rPr lang="en-US" sz="2400" dirty="0" smtClean="0">
                <a:solidFill>
                  <a:schemeClr val="tx1"/>
                </a:solidFill>
              </a:rPr>
              <a:t>Point of Contacts</a:t>
            </a:r>
            <a:endParaRPr lang="en-US" sz="2400" dirty="0">
              <a:solidFill>
                <a:schemeClr val="tx1"/>
              </a:solidFill>
            </a:endParaRPr>
          </a:p>
        </p:txBody>
      </p:sp>
      <p:sp>
        <p:nvSpPr>
          <p:cNvPr id="4" name="Rectangle 3"/>
          <p:cNvSpPr/>
          <p:nvPr/>
        </p:nvSpPr>
        <p:spPr>
          <a:xfrm>
            <a:off x="1585203" y="5779548"/>
            <a:ext cx="5464821" cy="375487"/>
          </a:xfrm>
          <a:prstGeom prst="rect">
            <a:avLst/>
          </a:prstGeom>
        </p:spPr>
        <p:txBody>
          <a:bodyPr wrap="square">
            <a:spAutoFit/>
          </a:bodyPr>
          <a:lstStyle/>
          <a:p>
            <a:pPr marL="57150" marR="0">
              <a:lnSpc>
                <a:spcPct val="115000"/>
              </a:lnSpc>
              <a:spcBef>
                <a:spcPts val="0"/>
              </a:spcBef>
              <a:spcAft>
                <a:spcPts val="0"/>
              </a:spcAft>
            </a:pPr>
            <a:r>
              <a:rPr lang="en-US" sz="800" dirty="0">
                <a:latin typeface="Tahoma" panose="020B0604030504040204" pitchFamily="34" charset="0"/>
                <a:ea typeface="Calibri" panose="020F0502020204030204" pitchFamily="34" charset="0"/>
                <a:cs typeface="Times New Roman" panose="02020603050405020304" pitchFamily="18" charset="0"/>
              </a:rPr>
              <a:t>GI Bill® is a registered trademark of the U.S. Department of Veterans Affairs (VA). More information about education benefits offered by VA is available at the official U.S. government Web site at </a:t>
            </a:r>
            <a:r>
              <a:rPr lang="en-US" sz="800" i="1" u="sng" dirty="0">
                <a:latin typeface="Tahoma" panose="020B0604030504040204" pitchFamily="34" charset="0"/>
                <a:ea typeface="Calibri" panose="020F0502020204030204" pitchFamily="34" charset="0"/>
                <a:cs typeface="Times New Roman" panose="02020603050405020304" pitchFamily="18" charset="0"/>
              </a:rPr>
              <a:t>www.benefits.va.gov/gibill</a:t>
            </a:r>
            <a:r>
              <a:rPr lang="en-US" sz="800" dirty="0">
                <a:latin typeface="Tahoma" panose="020B060403050404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08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910" y="139310"/>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08067" y="1381140"/>
            <a:ext cx="8071243" cy="3964752"/>
          </a:xfrm>
        </p:spPr>
        <p:txBody>
          <a:bodyPr>
            <a:noAutofit/>
          </a:bodyPr>
          <a:lstStyle/>
          <a:p>
            <a:pPr marL="214313" indent="-214313" algn="l">
              <a:buFont typeface="Wingdings" panose="05000000000000000000" pitchFamily="2" charset="2"/>
              <a:buChar char="§"/>
            </a:pPr>
            <a:r>
              <a:rPr lang="en-US" sz="2400" dirty="0" smtClean="0">
                <a:solidFill>
                  <a:schemeClr val="tx1"/>
                </a:solidFill>
              </a:rPr>
              <a:t>How Do I Qualify? – Tiers </a:t>
            </a:r>
            <a:endParaRPr lang="en-US" sz="2400" dirty="0">
              <a:solidFill>
                <a:schemeClr val="tx1"/>
              </a:solidFill>
            </a:endParaRPr>
          </a:p>
          <a:p>
            <a:pPr marL="557213" lvl="1" indent="-214313" algn="l">
              <a:buFont typeface="Wingdings" panose="05000000000000000000" pitchFamily="2" charset="2"/>
              <a:buChar char="§"/>
            </a:pPr>
            <a:r>
              <a:rPr lang="en-US" sz="2400" b="1" dirty="0">
                <a:solidFill>
                  <a:schemeClr val="tx1"/>
                </a:solidFill>
              </a:rPr>
              <a:t>Tier 1:</a:t>
            </a:r>
          </a:p>
          <a:p>
            <a:pPr marL="900113" lvl="2" indent="-214313" algn="l">
              <a:buFont typeface="Wingdings" panose="05000000000000000000" pitchFamily="2" charset="2"/>
              <a:buChar char="§"/>
            </a:pPr>
            <a:r>
              <a:rPr lang="en-US" sz="1400" dirty="0">
                <a:solidFill>
                  <a:schemeClr val="tx1"/>
                </a:solidFill>
              </a:rPr>
              <a:t>Be currently serving in the ARNG and completed either Advanced Individual Training (AIT), Warrant Officer Basic Course (WOBC), or Basic Officer Leaders Course (BOLC).</a:t>
            </a:r>
          </a:p>
          <a:p>
            <a:pPr marL="900113" lvl="2" indent="-214313" algn="l">
              <a:buFont typeface="Wingdings" panose="05000000000000000000" pitchFamily="2" charset="2"/>
              <a:buChar char="§"/>
            </a:pPr>
            <a:r>
              <a:rPr lang="en-US" sz="1400" dirty="0">
                <a:solidFill>
                  <a:schemeClr val="tx1"/>
                </a:solidFill>
              </a:rPr>
              <a:t>Have not attained a bachelor's degree and wish to pursue an undergraduate academic certificate, associate’s or bachelor's degree or</a:t>
            </a:r>
          </a:p>
          <a:p>
            <a:pPr marL="900113" lvl="2" indent="-214313" algn="l">
              <a:buFont typeface="Wingdings" panose="05000000000000000000" pitchFamily="2" charset="2"/>
              <a:buChar char="§"/>
            </a:pPr>
            <a:r>
              <a:rPr lang="en-US" sz="1400" dirty="0">
                <a:solidFill>
                  <a:schemeClr val="tx1"/>
                </a:solidFill>
              </a:rPr>
              <a:t>Have attained a bachelor’s degree and wish to pursue a graduate academic certificate or</a:t>
            </a:r>
          </a:p>
          <a:p>
            <a:pPr marL="900113" lvl="2" indent="-214313" algn="l">
              <a:buFont typeface="Wingdings" panose="05000000000000000000" pitchFamily="2" charset="2"/>
              <a:buChar char="§"/>
            </a:pPr>
            <a:r>
              <a:rPr lang="en-US" sz="1400" dirty="0">
                <a:solidFill>
                  <a:schemeClr val="tx1"/>
                </a:solidFill>
              </a:rPr>
              <a:t>Have attained a bachelor's degree </a:t>
            </a:r>
            <a:r>
              <a:rPr lang="en-US" sz="1400" u="sng" dirty="0">
                <a:solidFill>
                  <a:schemeClr val="tx1"/>
                </a:solidFill>
              </a:rPr>
              <a:t>without</a:t>
            </a:r>
            <a:r>
              <a:rPr lang="en-US" sz="1400" dirty="0">
                <a:solidFill>
                  <a:schemeClr val="tx1"/>
                </a:solidFill>
              </a:rPr>
              <a:t> the use of FTA and wish to pursue a master’s degree.   </a:t>
            </a:r>
          </a:p>
          <a:p>
            <a:pPr marL="900113" lvl="2" indent="-214313" algn="l">
              <a:buFont typeface="Wingdings" panose="05000000000000000000" pitchFamily="2" charset="2"/>
              <a:buChar char="§"/>
            </a:pPr>
            <a:endParaRPr lang="en-US" sz="1400" dirty="0">
              <a:solidFill>
                <a:schemeClr val="tx1"/>
              </a:solidFill>
            </a:endParaRPr>
          </a:p>
          <a:p>
            <a:pPr marL="557213" lvl="1" indent="-214313" algn="l">
              <a:buFont typeface="Wingdings" panose="05000000000000000000" pitchFamily="2" charset="2"/>
              <a:buChar char="§"/>
            </a:pPr>
            <a:r>
              <a:rPr lang="en-US" sz="2400" b="1" dirty="0">
                <a:solidFill>
                  <a:schemeClr val="tx1"/>
                </a:solidFill>
              </a:rPr>
              <a:t>Tier 2:</a:t>
            </a:r>
          </a:p>
          <a:p>
            <a:pPr marL="900113" lvl="2" indent="-214313" algn="l">
              <a:buFont typeface="Wingdings" panose="05000000000000000000" pitchFamily="2" charset="2"/>
              <a:buChar char="§"/>
            </a:pPr>
            <a:r>
              <a:rPr lang="en-US" sz="1400" dirty="0">
                <a:solidFill>
                  <a:schemeClr val="tx1"/>
                </a:solidFill>
              </a:rPr>
              <a:t>Be currently serving in the ARNG and completed either Advanced Leader’s Course (ALC), Warrant Officer Advanced Course (WOAC), Captain’s Career Course (CCC), or equivalent.</a:t>
            </a:r>
          </a:p>
          <a:p>
            <a:pPr marL="900113" lvl="2" indent="-214313" algn="l">
              <a:buFont typeface="Wingdings" panose="05000000000000000000" pitchFamily="2" charset="2"/>
              <a:buChar char="§"/>
            </a:pPr>
            <a:r>
              <a:rPr lang="en-US" sz="1400" dirty="0">
                <a:solidFill>
                  <a:schemeClr val="tx1"/>
                </a:solidFill>
              </a:rPr>
              <a:t>Have attained a bachelor's degree </a:t>
            </a:r>
            <a:r>
              <a:rPr lang="en-US" sz="1400" u="sng" dirty="0">
                <a:solidFill>
                  <a:schemeClr val="tx1"/>
                </a:solidFill>
              </a:rPr>
              <a:t>with</a:t>
            </a:r>
            <a:r>
              <a:rPr lang="en-US" sz="1400" dirty="0">
                <a:solidFill>
                  <a:schemeClr val="tx1"/>
                </a:solidFill>
              </a:rPr>
              <a:t> the use of FTA and wish to pursue a master’s degree. </a:t>
            </a:r>
          </a:p>
        </p:txBody>
      </p:sp>
    </p:spTree>
    <p:extLst>
      <p:ext uri="{BB962C8B-B14F-4D97-AF65-F5344CB8AC3E}">
        <p14:creationId xmlns:p14="http://schemas.microsoft.com/office/powerpoint/2010/main" val="34158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558" y="103194"/>
            <a:ext cx="7772400" cy="1102519"/>
          </a:xfrm>
        </p:spPr>
        <p:txBody>
          <a:bodyPr>
            <a:normAutofit/>
          </a:bodyPr>
          <a:lstStyle/>
          <a:p>
            <a:r>
              <a:rPr lang="en-US" sz="3200" dirty="0"/>
              <a:t>Federal Tuition Assistance</a:t>
            </a:r>
          </a:p>
        </p:txBody>
      </p:sp>
      <p:sp>
        <p:nvSpPr>
          <p:cNvPr id="3" name="Content Placeholder 2"/>
          <p:cNvSpPr>
            <a:spLocks noGrp="1"/>
          </p:cNvSpPr>
          <p:nvPr>
            <p:ph type="subTitle" idx="1"/>
          </p:nvPr>
        </p:nvSpPr>
        <p:spPr>
          <a:xfrm>
            <a:off x="543245" y="1422921"/>
            <a:ext cx="7896140" cy="3581095"/>
          </a:xfrm>
        </p:spPr>
        <p:txBody>
          <a:bodyPr>
            <a:noAutofit/>
          </a:bodyPr>
          <a:lstStyle/>
          <a:p>
            <a:pPr marL="214313" indent="-214313" algn="l">
              <a:buFont typeface="Wingdings" panose="05000000000000000000" pitchFamily="2" charset="2"/>
              <a:buChar char="§"/>
            </a:pPr>
            <a:r>
              <a:rPr lang="en-US" sz="2400" dirty="0">
                <a:solidFill>
                  <a:schemeClr val="tx1"/>
                </a:solidFill>
              </a:rPr>
              <a:t>What Do I Get?</a:t>
            </a:r>
          </a:p>
          <a:p>
            <a:pPr marL="557213" lvl="1" indent="-214313" algn="l">
              <a:buFont typeface="Wingdings" panose="05000000000000000000" pitchFamily="2" charset="2"/>
              <a:buChar char="§"/>
            </a:pPr>
            <a:r>
              <a:rPr lang="en-US" sz="1400" dirty="0">
                <a:solidFill>
                  <a:schemeClr val="tx1"/>
                </a:solidFill>
              </a:rPr>
              <a:t>100% of tuition cost up to $250 per semester hour ($167 per quarter hour, or $5.55 per clock hour)</a:t>
            </a:r>
          </a:p>
          <a:p>
            <a:pPr marL="557213" lvl="1" indent="-214313" algn="l">
              <a:buFont typeface="Wingdings" panose="05000000000000000000" pitchFamily="2" charset="2"/>
              <a:buChar char="§"/>
            </a:pPr>
            <a:r>
              <a:rPr lang="en-US" sz="1400" dirty="0">
                <a:solidFill>
                  <a:schemeClr val="tx1"/>
                </a:solidFill>
              </a:rPr>
              <a:t>Up to 16 semester hours per fiscal year</a:t>
            </a:r>
          </a:p>
          <a:p>
            <a:pPr marL="557213" lvl="1" indent="-214313" algn="l">
              <a:buFont typeface="Wingdings" panose="05000000000000000000" pitchFamily="2" charset="2"/>
              <a:buChar char="§"/>
            </a:pPr>
            <a:r>
              <a:rPr lang="en-US" sz="1400" dirty="0">
                <a:solidFill>
                  <a:schemeClr val="tx1"/>
                </a:solidFill>
              </a:rPr>
              <a:t>May be used towards an Academic Certificate, Associate, Bachelor’s, </a:t>
            </a:r>
            <a:r>
              <a:rPr lang="en-US" sz="1400" dirty="0" smtClean="0">
                <a:solidFill>
                  <a:schemeClr val="tx1"/>
                </a:solidFill>
              </a:rPr>
              <a:t>Master’s degree, or a </a:t>
            </a:r>
            <a:r>
              <a:rPr lang="en-US" sz="1400" dirty="0">
                <a:solidFill>
                  <a:schemeClr val="tx1"/>
                </a:solidFill>
              </a:rPr>
              <a:t>T</a:t>
            </a:r>
            <a:r>
              <a:rPr lang="en-US" sz="1400" dirty="0" smtClean="0">
                <a:solidFill>
                  <a:schemeClr val="tx1"/>
                </a:solidFill>
              </a:rPr>
              <a:t>ransition </a:t>
            </a:r>
            <a:r>
              <a:rPr lang="en-US" sz="1400" dirty="0">
                <a:solidFill>
                  <a:schemeClr val="tx1"/>
                </a:solidFill>
              </a:rPr>
              <a:t>C</a:t>
            </a:r>
            <a:r>
              <a:rPr lang="en-US" sz="1400" dirty="0" smtClean="0">
                <a:solidFill>
                  <a:schemeClr val="tx1"/>
                </a:solidFill>
              </a:rPr>
              <a:t>ertificate</a:t>
            </a:r>
          </a:p>
          <a:p>
            <a:pPr marL="557213" lvl="1" indent="-214313" algn="l">
              <a:buFont typeface="Wingdings" panose="05000000000000000000" pitchFamily="2" charset="2"/>
              <a:buChar char="§"/>
            </a:pPr>
            <a:r>
              <a:rPr lang="en-US" sz="1400" dirty="0" smtClean="0">
                <a:solidFill>
                  <a:schemeClr val="tx1"/>
                </a:solidFill>
              </a:rPr>
              <a:t>Career </a:t>
            </a:r>
            <a:r>
              <a:rPr lang="en-US" sz="1400" dirty="0">
                <a:solidFill>
                  <a:schemeClr val="tx1"/>
                </a:solidFill>
              </a:rPr>
              <a:t>limits for FTA are:</a:t>
            </a:r>
          </a:p>
          <a:p>
            <a:pPr marL="900113" lvl="2" indent="-214313" algn="l">
              <a:buFont typeface="Wingdings" panose="05000000000000000000" pitchFamily="2" charset="2"/>
              <a:buChar char="§"/>
            </a:pPr>
            <a:r>
              <a:rPr lang="en-US" sz="1400" dirty="0">
                <a:solidFill>
                  <a:schemeClr val="tx1"/>
                </a:solidFill>
              </a:rPr>
              <a:t>130 undergraduate semester hours </a:t>
            </a:r>
          </a:p>
          <a:p>
            <a:pPr marL="900113" lvl="2" indent="-214313" algn="l">
              <a:buFont typeface="Wingdings" panose="05000000000000000000" pitchFamily="2" charset="2"/>
              <a:buChar char="§"/>
            </a:pPr>
            <a:r>
              <a:rPr lang="en-US" sz="1400" dirty="0">
                <a:solidFill>
                  <a:schemeClr val="tx1"/>
                </a:solidFill>
              </a:rPr>
              <a:t>39 graduate semester hours </a:t>
            </a:r>
          </a:p>
          <a:p>
            <a:pPr marL="900113" lvl="2" indent="-214313" algn="l">
              <a:buFont typeface="Wingdings" panose="05000000000000000000" pitchFamily="2" charset="2"/>
              <a:buChar char="§"/>
            </a:pPr>
            <a:r>
              <a:rPr lang="en-US" sz="1400" dirty="0">
                <a:solidFill>
                  <a:schemeClr val="tx1"/>
                </a:solidFill>
              </a:rPr>
              <a:t>21 semester hours for undergraduate/graduate certificate </a:t>
            </a:r>
          </a:p>
          <a:p>
            <a:pPr marL="900113" lvl="2" indent="-214313" algn="l">
              <a:buFont typeface="Wingdings" panose="05000000000000000000" pitchFamily="2" charset="2"/>
              <a:buChar char="§"/>
            </a:pPr>
            <a:r>
              <a:rPr lang="en-US" sz="1400" dirty="0">
                <a:solidFill>
                  <a:schemeClr val="tx1"/>
                </a:solidFill>
              </a:rPr>
              <a:t>21 semester hours for Transition Certificate (w/in 3 years of anticipated separation)</a:t>
            </a:r>
            <a:r>
              <a:rPr lang="en-US" sz="1400" dirty="0"/>
              <a:t> </a:t>
            </a:r>
          </a:p>
          <a:p>
            <a:pPr marL="1243013" lvl="3" indent="-214313" algn="l">
              <a:buFont typeface="Wingdings" panose="05000000000000000000" pitchFamily="2" charset="2"/>
              <a:buChar char="§"/>
            </a:pPr>
            <a:r>
              <a:rPr lang="en-US" sz="1400" dirty="0">
                <a:solidFill>
                  <a:schemeClr val="tx1"/>
                </a:solidFill>
              </a:rPr>
              <a:t>Must be five or more years since previous FTA-funded </a:t>
            </a:r>
            <a:r>
              <a:rPr lang="en-US" sz="1400" dirty="0" smtClean="0">
                <a:solidFill>
                  <a:schemeClr val="tx1"/>
                </a:solidFill>
              </a:rPr>
              <a:t>certificate</a:t>
            </a:r>
          </a:p>
          <a:p>
            <a:pPr marL="1243013" lvl="3" indent="-214313" algn="l">
              <a:buFont typeface="Wingdings" panose="05000000000000000000" pitchFamily="2" charset="2"/>
              <a:buChar char="§"/>
            </a:pPr>
            <a:endParaRPr lang="en-US" sz="1000" dirty="0">
              <a:solidFill>
                <a:schemeClr val="tx1"/>
              </a:solidFill>
            </a:endParaRPr>
          </a:p>
          <a:p>
            <a:pPr algn="l"/>
            <a:endParaRPr lang="en-US" sz="1200" dirty="0" smtClean="0">
              <a:solidFill>
                <a:schemeClr val="tx1"/>
              </a:solidFill>
            </a:endParaRPr>
          </a:p>
          <a:p>
            <a:pPr algn="l"/>
            <a:r>
              <a:rPr lang="en-US" sz="1200" dirty="0" smtClean="0">
                <a:solidFill>
                  <a:srgbClr val="C00000"/>
                </a:solidFill>
              </a:rPr>
              <a:t>Important</a:t>
            </a:r>
            <a:r>
              <a:rPr lang="en-US" sz="1200" dirty="0">
                <a:solidFill>
                  <a:srgbClr val="C00000"/>
                </a:solidFill>
              </a:rPr>
              <a:t>!</a:t>
            </a:r>
          </a:p>
          <a:p>
            <a:pPr algn="l"/>
            <a:r>
              <a:rPr lang="en-US" sz="1200" b="0" i="1" dirty="0" smtClean="0">
                <a:solidFill>
                  <a:srgbClr val="C00000"/>
                </a:solidFill>
              </a:rPr>
              <a:t>*</a:t>
            </a:r>
            <a:r>
              <a:rPr lang="en-US" sz="1200" b="0" i="1" dirty="0">
                <a:solidFill>
                  <a:srgbClr val="C00000"/>
                </a:solidFill>
              </a:rPr>
              <a:t>FTA will not pay for a </a:t>
            </a:r>
            <a:r>
              <a:rPr lang="en-US" sz="1200" b="0" i="1" u="sng" dirty="0">
                <a:solidFill>
                  <a:srgbClr val="C00000"/>
                </a:solidFill>
              </a:rPr>
              <a:t>second</a:t>
            </a:r>
            <a:r>
              <a:rPr lang="en-US" sz="1200" b="0" i="1" dirty="0">
                <a:solidFill>
                  <a:srgbClr val="C00000"/>
                </a:solidFill>
              </a:rPr>
              <a:t> </a:t>
            </a:r>
            <a:r>
              <a:rPr lang="en-US" sz="1200" b="0" i="1" dirty="0" smtClean="0">
                <a:solidFill>
                  <a:srgbClr val="C00000"/>
                </a:solidFill>
              </a:rPr>
              <a:t>degree at any level, </a:t>
            </a:r>
            <a:r>
              <a:rPr lang="en-US" sz="1200" b="0" i="1" dirty="0">
                <a:solidFill>
                  <a:srgbClr val="C00000"/>
                </a:solidFill>
              </a:rPr>
              <a:t>regardless of the funding used for the first degree</a:t>
            </a:r>
          </a:p>
          <a:p>
            <a:pPr algn="l"/>
            <a:r>
              <a:rPr lang="en-US" sz="1200" b="0" i="1" dirty="0">
                <a:solidFill>
                  <a:srgbClr val="C00000"/>
                </a:solidFill>
              </a:rPr>
              <a:t>*FTA does not cover fees or books and may not be used with the MGIB-SR (</a:t>
            </a:r>
            <a:r>
              <a:rPr lang="en-US" sz="1200" b="0" i="1" dirty="0" err="1">
                <a:solidFill>
                  <a:srgbClr val="C00000"/>
                </a:solidFill>
              </a:rPr>
              <a:t>Ch</a:t>
            </a:r>
            <a:r>
              <a:rPr lang="en-US" sz="1200" b="0" i="1" dirty="0">
                <a:solidFill>
                  <a:srgbClr val="C00000"/>
                </a:solidFill>
              </a:rPr>
              <a:t> 1606) for the same </a:t>
            </a:r>
            <a:r>
              <a:rPr lang="en-US" sz="1200" b="0" i="1" dirty="0" smtClean="0">
                <a:solidFill>
                  <a:srgbClr val="C00000"/>
                </a:solidFill>
              </a:rPr>
              <a:t>course</a:t>
            </a:r>
          </a:p>
          <a:p>
            <a:pPr marL="557213" lvl="1" indent="-214313" algn="l">
              <a:buFont typeface="Wingdings" panose="05000000000000000000" pitchFamily="2" charset="2"/>
              <a:buChar char="§"/>
            </a:pPr>
            <a:endParaRPr lang="en-US" sz="14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125737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702" y="182880"/>
            <a:ext cx="7772400" cy="1102519"/>
          </a:xfrm>
        </p:spPr>
        <p:txBody>
          <a:bodyPr>
            <a:normAutofit/>
          </a:bodyPr>
          <a:lstStyle/>
          <a:p>
            <a:r>
              <a:rPr lang="en-US" sz="2700" dirty="0"/>
              <a:t>Federal Tuition Assistance</a:t>
            </a:r>
          </a:p>
        </p:txBody>
      </p:sp>
      <p:sp>
        <p:nvSpPr>
          <p:cNvPr id="3" name="Content Placeholder 2"/>
          <p:cNvSpPr>
            <a:spLocks noGrp="1"/>
          </p:cNvSpPr>
          <p:nvPr>
            <p:ph type="subTitle" idx="1"/>
          </p:nvPr>
        </p:nvSpPr>
        <p:spPr>
          <a:xfrm>
            <a:off x="523341" y="1414852"/>
            <a:ext cx="7794215" cy="3744506"/>
          </a:xfrm>
        </p:spPr>
        <p:txBody>
          <a:bodyPr>
            <a:noAutofit/>
          </a:bodyPr>
          <a:lstStyle/>
          <a:p>
            <a:pPr marL="214313" indent="-214313"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Apply?</a:t>
            </a:r>
          </a:p>
          <a:p>
            <a:pPr marL="557213" lvl="1" indent="-214313" algn="l">
              <a:buFont typeface="Wingdings" panose="05000000000000000000" pitchFamily="2" charset="2"/>
              <a:buChar char="§"/>
            </a:pPr>
            <a:r>
              <a:rPr lang="en-US" sz="1400" dirty="0" smtClean="0">
                <a:solidFill>
                  <a:schemeClr val="tx1"/>
                </a:solidFill>
              </a:rPr>
              <a:t> Create a </a:t>
            </a:r>
            <a:r>
              <a:rPr lang="en-US" sz="1400" dirty="0" err="1" smtClean="0">
                <a:solidFill>
                  <a:schemeClr val="tx1"/>
                </a:solidFill>
              </a:rPr>
              <a:t>GoArmyEd</a:t>
            </a:r>
            <a:r>
              <a:rPr lang="en-US" sz="1400" dirty="0" smtClean="0">
                <a:solidFill>
                  <a:schemeClr val="tx1"/>
                </a:solidFill>
              </a:rPr>
              <a:t> user account </a:t>
            </a:r>
          </a:p>
          <a:p>
            <a:pPr marL="900113" lvl="2" indent="-214313" algn="l">
              <a:buFont typeface="Wingdings" panose="05000000000000000000" pitchFamily="2" charset="2"/>
              <a:buChar char="§"/>
            </a:pPr>
            <a:r>
              <a:rPr lang="en-US" sz="1400" dirty="0" smtClean="0">
                <a:solidFill>
                  <a:schemeClr val="tx1"/>
                </a:solidFill>
              </a:rPr>
              <a:t>Go to </a:t>
            </a:r>
            <a:r>
              <a:rPr lang="en-US" sz="1400" dirty="0" smtClean="0">
                <a:solidFill>
                  <a:schemeClr val="tx1"/>
                </a:solidFill>
                <a:hlinkClick r:id="rId2"/>
              </a:rPr>
              <a:t>www.goarmyed.com</a:t>
            </a:r>
            <a:r>
              <a:rPr lang="en-US" sz="1400" dirty="0" smtClean="0">
                <a:solidFill>
                  <a:schemeClr val="tx1"/>
                </a:solidFill>
              </a:rPr>
              <a:t> and establish a GAE Federal Tuition Assistance account by clicking on the “New User” button and entering all required data. </a:t>
            </a:r>
          </a:p>
          <a:p>
            <a:pPr marL="557213" lvl="1" indent="-214313" algn="l">
              <a:buFont typeface="Wingdings" panose="05000000000000000000" pitchFamily="2" charset="2"/>
              <a:buChar char="§"/>
            </a:pPr>
            <a:r>
              <a:rPr lang="en-US" sz="1400" dirty="0" smtClean="0">
                <a:solidFill>
                  <a:schemeClr val="tx1"/>
                </a:solidFill>
              </a:rPr>
              <a:t> All </a:t>
            </a:r>
            <a:r>
              <a:rPr lang="en-US" sz="1400" dirty="0">
                <a:solidFill>
                  <a:schemeClr val="tx1"/>
                </a:solidFill>
              </a:rPr>
              <a:t>Federal TA requests must be submitted and approved </a:t>
            </a:r>
            <a:r>
              <a:rPr lang="en-US" sz="1400" u="sng" dirty="0">
                <a:solidFill>
                  <a:schemeClr val="tx1"/>
                </a:solidFill>
              </a:rPr>
              <a:t>prior to</a:t>
            </a:r>
            <a:r>
              <a:rPr lang="en-US" sz="1400" dirty="0">
                <a:solidFill>
                  <a:schemeClr val="tx1"/>
                </a:solidFill>
              </a:rPr>
              <a:t> the start </a:t>
            </a:r>
            <a:r>
              <a:rPr lang="en-US" sz="1400" dirty="0" smtClean="0">
                <a:solidFill>
                  <a:schemeClr val="tx1"/>
                </a:solidFill>
              </a:rPr>
              <a:t>date.</a:t>
            </a:r>
            <a:endParaRPr lang="en-US" sz="1400" dirty="0">
              <a:solidFill>
                <a:schemeClr val="tx1"/>
              </a:solidFill>
            </a:endParaRPr>
          </a:p>
          <a:p>
            <a:pPr marL="900113" lvl="2" indent="-214313" algn="l">
              <a:buFont typeface="Wingdings" panose="05000000000000000000" pitchFamily="2" charset="2"/>
              <a:buChar char="§"/>
            </a:pPr>
            <a:r>
              <a:rPr lang="en-US" sz="1400" dirty="0" smtClean="0">
                <a:solidFill>
                  <a:schemeClr val="tx1"/>
                </a:solidFill>
              </a:rPr>
              <a:t>May </a:t>
            </a:r>
            <a:r>
              <a:rPr lang="en-US" sz="1400" dirty="0">
                <a:solidFill>
                  <a:schemeClr val="tx1"/>
                </a:solidFill>
              </a:rPr>
              <a:t>apply within 60 days prior of course start date but NLT 5 days prior to course start </a:t>
            </a:r>
            <a:r>
              <a:rPr lang="en-US" sz="1400" dirty="0" smtClean="0">
                <a:solidFill>
                  <a:schemeClr val="tx1"/>
                </a:solidFill>
              </a:rPr>
              <a:t>date.</a:t>
            </a:r>
            <a:endParaRPr lang="en-US" sz="1400" dirty="0">
              <a:solidFill>
                <a:schemeClr val="tx1"/>
              </a:solidFill>
            </a:endParaRPr>
          </a:p>
          <a:p>
            <a:pPr marL="900113" lvl="2" indent="-214313" algn="l">
              <a:buFont typeface="Wingdings" panose="05000000000000000000" pitchFamily="2" charset="2"/>
              <a:buChar char="§"/>
            </a:pPr>
            <a:r>
              <a:rPr lang="en-US" sz="1400" dirty="0" smtClean="0">
                <a:solidFill>
                  <a:schemeClr val="tx1"/>
                </a:solidFill>
              </a:rPr>
              <a:t>You </a:t>
            </a:r>
            <a:r>
              <a:rPr lang="en-US" sz="1400" dirty="0">
                <a:solidFill>
                  <a:schemeClr val="tx1"/>
                </a:solidFill>
              </a:rPr>
              <a:t>must submit an FTA request for each individual course that you want FTA to fund.</a:t>
            </a:r>
          </a:p>
          <a:p>
            <a:pPr marL="557213" lvl="1" indent="-214313" algn="l">
              <a:buFont typeface="Wingdings" panose="05000000000000000000" pitchFamily="2" charset="2"/>
              <a:buChar char="§"/>
            </a:pPr>
            <a:r>
              <a:rPr lang="en-US" sz="1400" dirty="0">
                <a:solidFill>
                  <a:schemeClr val="tx1"/>
                </a:solidFill>
              </a:rPr>
              <a:t> </a:t>
            </a:r>
            <a:r>
              <a:rPr lang="en-US" sz="1400" dirty="0" smtClean="0">
                <a:solidFill>
                  <a:schemeClr val="tx1"/>
                </a:solidFill>
              </a:rPr>
              <a:t>If </a:t>
            </a:r>
            <a:r>
              <a:rPr lang="en-US" sz="1400" dirty="0">
                <a:solidFill>
                  <a:schemeClr val="tx1"/>
                </a:solidFill>
              </a:rPr>
              <a:t>your school charges by quarter hour or clock hour, GAE will automatically convert them into semester hours on the FTA request.</a:t>
            </a:r>
          </a:p>
          <a:p>
            <a:pPr marL="557213" lvl="1" indent="-214313" algn="l">
              <a:buFont typeface="Wingdings" panose="05000000000000000000" pitchFamily="2" charset="2"/>
              <a:buChar char="§"/>
            </a:pPr>
            <a:r>
              <a:rPr lang="en-US" sz="1400" dirty="0" smtClean="0">
                <a:solidFill>
                  <a:schemeClr val="tx1"/>
                </a:solidFill>
              </a:rPr>
              <a:t>New </a:t>
            </a:r>
            <a:r>
              <a:rPr lang="en-US" sz="1400" dirty="0">
                <a:solidFill>
                  <a:schemeClr val="tx1"/>
                </a:solidFill>
              </a:rPr>
              <a:t>FTA users and anyone who changes their degree plan are required to complete VIA </a:t>
            </a:r>
            <a:r>
              <a:rPr lang="en-US" sz="1400" dirty="0" smtClean="0">
                <a:solidFill>
                  <a:schemeClr val="tx1"/>
                </a:solidFill>
              </a:rPr>
              <a:t>(a </a:t>
            </a:r>
            <a:r>
              <a:rPr lang="en-US" sz="1400" dirty="0">
                <a:solidFill>
                  <a:schemeClr val="tx1"/>
                </a:solidFill>
              </a:rPr>
              <a:t>planning tool </a:t>
            </a:r>
            <a:r>
              <a:rPr lang="en-US" sz="1400" dirty="0" smtClean="0">
                <a:solidFill>
                  <a:schemeClr val="tx1"/>
                </a:solidFill>
              </a:rPr>
              <a:t>designed </a:t>
            </a:r>
            <a:r>
              <a:rPr lang="en-US" sz="1400" dirty="0">
                <a:solidFill>
                  <a:schemeClr val="tx1"/>
                </a:solidFill>
              </a:rPr>
              <a:t>to help Soldiers identify their ‘best fit’ school</a:t>
            </a:r>
            <a:r>
              <a:rPr lang="en-US" sz="1400" dirty="0" smtClean="0">
                <a:solidFill>
                  <a:schemeClr val="tx1"/>
                </a:solidFill>
              </a:rPr>
              <a:t>).</a:t>
            </a:r>
          </a:p>
          <a:p>
            <a:pPr marL="557213" lvl="1" indent="-214313" algn="l">
              <a:buFont typeface="Wingdings" panose="05000000000000000000" pitchFamily="2" charset="2"/>
              <a:buChar char="§"/>
            </a:pPr>
            <a:r>
              <a:rPr lang="en-US" sz="1400" dirty="0" smtClean="0">
                <a:solidFill>
                  <a:schemeClr val="tx1"/>
                </a:solidFill>
              </a:rPr>
              <a:t>For assistance:</a:t>
            </a:r>
          </a:p>
          <a:p>
            <a:pPr marL="900113" lvl="2" indent="-214313" algn="l">
              <a:buFont typeface="Wingdings" panose="05000000000000000000" pitchFamily="2" charset="2"/>
              <a:buChar char="§"/>
            </a:pPr>
            <a:r>
              <a:rPr lang="en-US" sz="1400" dirty="0" smtClean="0">
                <a:solidFill>
                  <a:schemeClr val="tx1"/>
                </a:solidFill>
              </a:rPr>
              <a:t>Contact your State Education Services Specialist (ESS), Guidance Counselor or State ESO</a:t>
            </a:r>
          </a:p>
          <a:p>
            <a:pPr marL="900113" lvl="2" indent="-214313" algn="l">
              <a:buFont typeface="Wingdings" panose="05000000000000000000" pitchFamily="2" charset="2"/>
              <a:buChar char="§"/>
            </a:pPr>
            <a:r>
              <a:rPr lang="en-US" sz="1400" dirty="0" smtClean="0">
                <a:solidFill>
                  <a:schemeClr val="tx1"/>
                </a:solidFill>
              </a:rPr>
              <a:t>Contact the </a:t>
            </a:r>
            <a:r>
              <a:rPr lang="en-US" sz="1400" dirty="0" err="1" smtClean="0">
                <a:solidFill>
                  <a:schemeClr val="tx1"/>
                </a:solidFill>
              </a:rPr>
              <a:t>GoArmyEd</a:t>
            </a:r>
            <a:r>
              <a:rPr lang="en-US" sz="1400" dirty="0" smtClean="0">
                <a:solidFill>
                  <a:schemeClr val="tx1"/>
                </a:solidFill>
              </a:rPr>
              <a:t> </a:t>
            </a:r>
            <a:r>
              <a:rPr lang="en-US" sz="1400" dirty="0">
                <a:solidFill>
                  <a:schemeClr val="tx1"/>
                </a:solidFill>
              </a:rPr>
              <a:t>Helpdesk at 1-800-817-9990</a:t>
            </a:r>
          </a:p>
          <a:p>
            <a:pPr marL="214313"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endParaRPr lang="en-US" sz="1200" dirty="0">
              <a:solidFill>
                <a:schemeClr val="tx1"/>
              </a:solidFill>
            </a:endParaRPr>
          </a:p>
          <a:p>
            <a:pPr marL="214313" indent="-214313" algn="l">
              <a:buFont typeface="Wingdings" panose="05000000000000000000" pitchFamily="2" charset="2"/>
              <a:buChar char="§"/>
            </a:pPr>
            <a:endParaRPr lang="en-US" sz="1200" dirty="0">
              <a:solidFill>
                <a:schemeClr val="tx1"/>
              </a:solidFill>
            </a:endParaRPr>
          </a:p>
        </p:txBody>
      </p:sp>
    </p:spTree>
    <p:extLst>
      <p:ext uri="{BB962C8B-B14F-4D97-AF65-F5344CB8AC3E}">
        <p14:creationId xmlns:p14="http://schemas.microsoft.com/office/powerpoint/2010/main" val="1458880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6807" y="0"/>
            <a:ext cx="7772400" cy="1470025"/>
          </a:xfrm>
        </p:spPr>
        <p:txBody>
          <a:bodyPr>
            <a:normAutofit/>
          </a:bodyPr>
          <a:lstStyle/>
          <a:p>
            <a:r>
              <a:rPr lang="en-US" sz="3600" b="1" dirty="0" smtClean="0"/>
              <a:t>State TA (TN SRTONG Act)</a:t>
            </a:r>
            <a:endParaRPr lang="en-US"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35" y="1676478"/>
            <a:ext cx="6268063" cy="4173649"/>
          </a:xfrm>
          <a:prstGeom prst="rect">
            <a:avLst/>
          </a:prstGeom>
        </p:spPr>
      </p:pic>
    </p:spTree>
    <p:extLst>
      <p:ext uri="{BB962C8B-B14F-4D97-AF65-F5344CB8AC3E}">
        <p14:creationId xmlns:p14="http://schemas.microsoft.com/office/powerpoint/2010/main" val="4001848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3200" y="1391555"/>
            <a:ext cx="8661400" cy="4831445"/>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36"/>
              </a:spcBef>
              <a:buFont typeface="Wingdings" pitchFamily="2" charset="2"/>
              <a:buChar char="§"/>
            </a:pPr>
            <a:r>
              <a:rPr lang="en-US" sz="5500" dirty="0" smtClean="0"/>
              <a:t>What is it?</a:t>
            </a:r>
          </a:p>
          <a:p>
            <a:pPr>
              <a:lnSpc>
                <a:spcPct val="120000"/>
              </a:lnSpc>
              <a:spcBef>
                <a:spcPts val="336"/>
              </a:spcBef>
              <a:buFont typeface="Wingdings" pitchFamily="2" charset="2"/>
              <a:buChar char="§"/>
            </a:pPr>
            <a:endParaRPr lang="en-US" sz="1500" dirty="0" smtClean="0"/>
          </a:p>
          <a:p>
            <a:pPr lvl="1">
              <a:lnSpc>
                <a:spcPct val="120000"/>
              </a:lnSpc>
              <a:spcBef>
                <a:spcPts val="336"/>
              </a:spcBef>
              <a:buFont typeface="Wingdings" pitchFamily="2" charset="2"/>
              <a:buChar char="§"/>
            </a:pPr>
            <a:r>
              <a:rPr lang="en-US" sz="4300" dirty="0"/>
              <a:t>The Tennessee STRONG (Support, Training, and Renewing Opportunity for National Guardsmen) Act </a:t>
            </a:r>
            <a:r>
              <a:rPr lang="en-US" sz="4300" dirty="0" smtClean="0"/>
              <a:t>is </a:t>
            </a:r>
            <a:r>
              <a:rPr lang="en-US" sz="4300" dirty="0"/>
              <a:t>a pilot program to provide eligible members of the Tennessee National Guard tuition funding toward a first time bachelor degree </a:t>
            </a:r>
            <a:r>
              <a:rPr lang="en-US" sz="4300" dirty="0" smtClean="0"/>
              <a:t>through </a:t>
            </a:r>
            <a:r>
              <a:rPr lang="en-US" sz="4300" dirty="0"/>
              <a:t>a tuition reimbursement program</a:t>
            </a:r>
            <a:r>
              <a:rPr lang="en-US" sz="4300" dirty="0" smtClean="0"/>
              <a:t>.</a:t>
            </a:r>
          </a:p>
          <a:p>
            <a:pPr lvl="1">
              <a:lnSpc>
                <a:spcPct val="120000"/>
              </a:lnSpc>
              <a:spcBef>
                <a:spcPts val="336"/>
              </a:spcBef>
              <a:buFont typeface="Wingdings" pitchFamily="2" charset="2"/>
              <a:buChar char="§"/>
            </a:pPr>
            <a:endParaRPr lang="en-US" sz="2600" dirty="0" smtClean="0"/>
          </a:p>
          <a:p>
            <a:pPr>
              <a:lnSpc>
                <a:spcPct val="120000"/>
              </a:lnSpc>
              <a:spcBef>
                <a:spcPts val="336"/>
              </a:spcBef>
              <a:buFont typeface="Wingdings" pitchFamily="2" charset="2"/>
              <a:buChar char="§"/>
            </a:pPr>
            <a:r>
              <a:rPr lang="en-US" sz="5500" dirty="0"/>
              <a:t>What do I get</a:t>
            </a:r>
            <a:r>
              <a:rPr lang="en-US" sz="5500" dirty="0" smtClean="0"/>
              <a:t>?</a:t>
            </a:r>
            <a:r>
              <a:rPr lang="en-US" sz="5500" dirty="0"/>
              <a:t> </a:t>
            </a:r>
            <a:endParaRPr lang="en-US" sz="5500" dirty="0" smtClean="0"/>
          </a:p>
          <a:p>
            <a:pPr>
              <a:lnSpc>
                <a:spcPct val="120000"/>
              </a:lnSpc>
              <a:spcBef>
                <a:spcPts val="336"/>
              </a:spcBef>
              <a:buFont typeface="Wingdings" pitchFamily="2" charset="2"/>
              <a:buChar char="§"/>
            </a:pPr>
            <a:endParaRPr lang="en-US" sz="1500" dirty="0" smtClean="0"/>
          </a:p>
          <a:p>
            <a:pPr lvl="1">
              <a:lnSpc>
                <a:spcPct val="120000"/>
              </a:lnSpc>
              <a:spcBef>
                <a:spcPts val="336"/>
              </a:spcBef>
              <a:buFont typeface="Wingdings" pitchFamily="2" charset="2"/>
              <a:buChar char="§"/>
            </a:pPr>
            <a:r>
              <a:rPr lang="en-US" sz="4300" dirty="0" smtClean="0"/>
              <a:t>Reimbursement </a:t>
            </a:r>
            <a:r>
              <a:rPr lang="en-US" sz="4300" dirty="0"/>
              <a:t>in the amount of up to 100% of the maximum resident undergraduate In-State tuition (currently UT Knoxville rate)</a:t>
            </a:r>
            <a:r>
              <a:rPr lang="en-US" sz="4300" b="1" dirty="0"/>
              <a:t> </a:t>
            </a:r>
            <a:r>
              <a:rPr lang="en-US" sz="4300" dirty="0"/>
              <a:t>charged by the post-secondary institution member attends. </a:t>
            </a:r>
          </a:p>
          <a:p>
            <a:pPr lvl="1">
              <a:lnSpc>
                <a:spcPct val="120000"/>
              </a:lnSpc>
              <a:spcBef>
                <a:spcPts val="336"/>
              </a:spcBef>
              <a:buFont typeface="Wingdings" pitchFamily="2" charset="2"/>
              <a:buChar char="§"/>
            </a:pPr>
            <a:r>
              <a:rPr lang="en-US" sz="4300" dirty="0"/>
              <a:t>May be used towards an Academic </a:t>
            </a:r>
            <a:r>
              <a:rPr lang="en-US" sz="4300" dirty="0" smtClean="0"/>
              <a:t>Certificate at a TCAT*, Associate degree, Bachelor’s degree, </a:t>
            </a:r>
            <a:r>
              <a:rPr lang="en-US" sz="4300" dirty="0"/>
              <a:t>or up to 120 credit hours. </a:t>
            </a:r>
          </a:p>
          <a:p>
            <a:pPr lvl="1">
              <a:lnSpc>
                <a:spcPct val="120000"/>
              </a:lnSpc>
              <a:spcBef>
                <a:spcPts val="336"/>
              </a:spcBef>
              <a:buFont typeface="Wingdings" pitchFamily="2" charset="2"/>
              <a:buChar char="§"/>
            </a:pPr>
            <a:r>
              <a:rPr lang="en-US" sz="4300" dirty="0"/>
              <a:t>Payments sent directly to postsecondary institution on behalf of TNNG </a:t>
            </a:r>
            <a:r>
              <a:rPr lang="en-US" sz="4300" dirty="0" smtClean="0"/>
              <a:t>Member.</a:t>
            </a:r>
          </a:p>
          <a:p>
            <a:pPr lvl="1">
              <a:lnSpc>
                <a:spcPct val="120000"/>
              </a:lnSpc>
              <a:spcBef>
                <a:spcPts val="336"/>
              </a:spcBef>
              <a:buFont typeface="Wingdings" pitchFamily="2" charset="2"/>
              <a:buChar char="§"/>
            </a:pPr>
            <a:r>
              <a:rPr lang="en-US" sz="4300" dirty="0" smtClean="0"/>
              <a:t>May be used toward fees not covered by FTA.</a:t>
            </a:r>
            <a:endParaRPr lang="en-US" sz="4300" dirty="0"/>
          </a:p>
          <a:p>
            <a:pPr marL="0" indent="0">
              <a:buNone/>
            </a:pPr>
            <a:r>
              <a:rPr lang="en-US" sz="4300" dirty="0" smtClean="0"/>
              <a:t> </a:t>
            </a:r>
          </a:p>
          <a:p>
            <a:pPr marL="0" indent="0">
              <a:buNone/>
            </a:pPr>
            <a:endParaRPr lang="en-US" dirty="0"/>
          </a:p>
          <a:p>
            <a:pPr marL="0" indent="0">
              <a:buNone/>
            </a:pPr>
            <a:r>
              <a:rPr lang="en-US" sz="3700" dirty="0">
                <a:solidFill>
                  <a:srgbClr val="FF0000"/>
                </a:solidFill>
              </a:rPr>
              <a:t>Important</a:t>
            </a:r>
            <a:r>
              <a:rPr lang="en-US" sz="3700" dirty="0" smtClean="0">
                <a:solidFill>
                  <a:srgbClr val="FF0000"/>
                </a:solidFill>
              </a:rPr>
              <a:t>!</a:t>
            </a:r>
          </a:p>
          <a:p>
            <a:pPr marL="0" indent="0">
              <a:buNone/>
            </a:pPr>
            <a:r>
              <a:rPr lang="en-US" sz="3700" dirty="0" smtClean="0">
                <a:solidFill>
                  <a:srgbClr val="FF0000"/>
                </a:solidFill>
              </a:rPr>
              <a:t>*TN STRONG Act must be used in conjunction with FTA. Failure to do so will result in a reduced payment by TN STRONG Act</a:t>
            </a:r>
            <a:endParaRPr lang="en-US" sz="3700" dirty="0">
              <a:solidFill>
                <a:srgbClr val="FF0000"/>
              </a:solidFill>
            </a:endParaRPr>
          </a:p>
          <a:p>
            <a:pPr marL="0" indent="0">
              <a:buNone/>
            </a:pPr>
            <a:r>
              <a:rPr lang="en-US" sz="3700" i="1" dirty="0" smtClean="0">
                <a:solidFill>
                  <a:srgbClr val="FF0000"/>
                </a:solidFill>
              </a:rPr>
              <a:t>*TN STRONG Act </a:t>
            </a:r>
            <a:r>
              <a:rPr lang="en-US" sz="3700" i="1" dirty="0">
                <a:solidFill>
                  <a:srgbClr val="FF0000"/>
                </a:solidFill>
              </a:rPr>
              <a:t>will not pay for a </a:t>
            </a:r>
            <a:r>
              <a:rPr lang="en-US" sz="3700" i="1" u="sng" dirty="0">
                <a:solidFill>
                  <a:srgbClr val="FF0000"/>
                </a:solidFill>
              </a:rPr>
              <a:t>second</a:t>
            </a:r>
            <a:r>
              <a:rPr lang="en-US" sz="3700" i="1" dirty="0">
                <a:solidFill>
                  <a:srgbClr val="FF0000"/>
                </a:solidFill>
              </a:rPr>
              <a:t> degree at any level, regardless of the funding used for the first degree</a:t>
            </a:r>
          </a:p>
          <a:p>
            <a:pPr marL="0" indent="0">
              <a:buNone/>
            </a:pPr>
            <a:r>
              <a:rPr lang="en-US" sz="3700" i="1" dirty="0" smtClean="0">
                <a:solidFill>
                  <a:srgbClr val="FF0000"/>
                </a:solidFill>
              </a:rPr>
              <a:t>*TN STRONG Act may be </a:t>
            </a:r>
            <a:r>
              <a:rPr lang="en-US" sz="3700" i="1" dirty="0">
                <a:solidFill>
                  <a:srgbClr val="FF0000"/>
                </a:solidFill>
              </a:rPr>
              <a:t>used with the MGIB-SR (</a:t>
            </a:r>
            <a:r>
              <a:rPr lang="en-US" sz="3700" i="1" dirty="0" err="1">
                <a:solidFill>
                  <a:srgbClr val="FF0000"/>
                </a:solidFill>
              </a:rPr>
              <a:t>Ch</a:t>
            </a:r>
            <a:r>
              <a:rPr lang="en-US" sz="3700" i="1" dirty="0">
                <a:solidFill>
                  <a:srgbClr val="FF0000"/>
                </a:solidFill>
              </a:rPr>
              <a:t> 1606) for the same </a:t>
            </a:r>
            <a:r>
              <a:rPr lang="en-US" sz="3700" i="1" dirty="0" smtClean="0">
                <a:solidFill>
                  <a:srgbClr val="FF0000"/>
                </a:solidFill>
              </a:rPr>
              <a:t>course</a:t>
            </a:r>
          </a:p>
          <a:p>
            <a:pPr marL="0" indent="0">
              <a:buNone/>
            </a:pPr>
            <a:r>
              <a:rPr lang="en-US" sz="3700" b="1" i="1" dirty="0" smtClean="0">
                <a:solidFill>
                  <a:srgbClr val="FF0000"/>
                </a:solidFill>
              </a:rPr>
              <a:t>* Eligible </a:t>
            </a:r>
            <a:r>
              <a:rPr lang="en-US" sz="3700" b="1" i="1" dirty="0">
                <a:solidFill>
                  <a:srgbClr val="FF0000"/>
                </a:solidFill>
              </a:rPr>
              <a:t>for use at Tennessee College's of Applied Technology (TCAT</a:t>
            </a:r>
            <a:r>
              <a:rPr lang="en-US" sz="3700" b="1" i="1" dirty="0" smtClean="0">
                <a:solidFill>
                  <a:srgbClr val="FF0000"/>
                </a:solidFill>
              </a:rPr>
              <a:t>); check campus locations for available courses</a:t>
            </a:r>
            <a:endParaRPr lang="en-US" sz="3700" dirty="0"/>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365229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4000" y="1536537"/>
            <a:ext cx="8636000" cy="4042228"/>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36"/>
              </a:spcBef>
              <a:buFont typeface="Wingdings" pitchFamily="2" charset="2"/>
              <a:buChar char="§"/>
            </a:pPr>
            <a:r>
              <a:rPr lang="en-US" sz="7400" dirty="0"/>
              <a:t>How do I qualify</a:t>
            </a:r>
            <a:r>
              <a:rPr lang="en-US" sz="7400" dirty="0" smtClean="0"/>
              <a:t>?</a:t>
            </a:r>
          </a:p>
          <a:p>
            <a:pPr>
              <a:lnSpc>
                <a:spcPct val="120000"/>
              </a:lnSpc>
              <a:spcBef>
                <a:spcPts val="336"/>
              </a:spcBef>
              <a:buFont typeface="Wingdings" pitchFamily="2" charset="2"/>
              <a:buChar char="§"/>
            </a:pPr>
            <a:endParaRPr lang="en-US" sz="2500" dirty="0"/>
          </a:p>
          <a:p>
            <a:pPr lvl="1">
              <a:lnSpc>
                <a:spcPct val="120000"/>
              </a:lnSpc>
              <a:spcBef>
                <a:spcPts val="336"/>
              </a:spcBef>
              <a:buFont typeface="Wingdings" panose="05000000000000000000" pitchFamily="2" charset="2"/>
              <a:buChar char="§"/>
            </a:pPr>
            <a:r>
              <a:rPr lang="en-US" sz="4300" dirty="0"/>
              <a:t>May apply upon enlistment and must be a currently serving member in good standing.</a:t>
            </a:r>
          </a:p>
          <a:p>
            <a:pPr lvl="1">
              <a:lnSpc>
                <a:spcPct val="120000"/>
              </a:lnSpc>
              <a:spcBef>
                <a:spcPts val="336"/>
              </a:spcBef>
              <a:buFont typeface="Wingdings" panose="05000000000000000000" pitchFamily="2" charset="2"/>
              <a:buChar char="§"/>
            </a:pPr>
            <a:r>
              <a:rPr lang="en-US" sz="4300" dirty="0"/>
              <a:t>Maintain a GPA of 2.0 for courses which STRONG Act is requested; can reapply if member raises GPA.</a:t>
            </a:r>
          </a:p>
          <a:p>
            <a:pPr lvl="1">
              <a:lnSpc>
                <a:spcPct val="120000"/>
              </a:lnSpc>
              <a:spcBef>
                <a:spcPts val="336"/>
              </a:spcBef>
              <a:buFont typeface="Wingdings" panose="05000000000000000000" pitchFamily="2" charset="2"/>
              <a:buChar char="§"/>
            </a:pPr>
            <a:r>
              <a:rPr lang="en-US" sz="4300" dirty="0"/>
              <a:t>Attend regionally accredited community colleges or four (4) year public and private schools or institutions whose primary campus is domiciled in TN.</a:t>
            </a:r>
          </a:p>
          <a:p>
            <a:pPr lvl="1">
              <a:lnSpc>
                <a:spcPct val="120000"/>
              </a:lnSpc>
              <a:spcBef>
                <a:spcPts val="336"/>
              </a:spcBef>
              <a:buFont typeface="Wingdings" panose="05000000000000000000" pitchFamily="2" charset="2"/>
              <a:buChar char="§"/>
            </a:pPr>
            <a:r>
              <a:rPr lang="en-US" sz="4300" dirty="0"/>
              <a:t>Must use in conjunction with Federal Tuition Assistance (FTA) if eligible (16 credit hours per FY).</a:t>
            </a:r>
          </a:p>
          <a:p>
            <a:pPr lvl="1">
              <a:lnSpc>
                <a:spcPct val="120000"/>
              </a:lnSpc>
              <a:spcBef>
                <a:spcPts val="336"/>
              </a:spcBef>
              <a:buFont typeface="Wingdings" panose="05000000000000000000" pitchFamily="2" charset="2"/>
              <a:buChar char="§"/>
            </a:pPr>
            <a:r>
              <a:rPr lang="en-US" sz="4300" dirty="0"/>
              <a:t>Degree plans required after nine (9) semester hours or equivalent when TN STRONG Act is used. </a:t>
            </a:r>
          </a:p>
          <a:p>
            <a:pPr lvl="1">
              <a:lnSpc>
                <a:spcPct val="120000"/>
              </a:lnSpc>
              <a:spcBef>
                <a:spcPts val="336"/>
              </a:spcBef>
              <a:buFont typeface="Wingdings" panose="05000000000000000000" pitchFamily="2" charset="2"/>
              <a:buChar char="§"/>
            </a:pPr>
            <a:r>
              <a:rPr lang="en-US" sz="4300" dirty="0"/>
              <a:t>Itemized bill &amp; final grades required before payments made directly to school on behalf of member.</a:t>
            </a:r>
          </a:p>
          <a:p>
            <a:pPr lvl="1">
              <a:lnSpc>
                <a:spcPct val="120000"/>
              </a:lnSpc>
              <a:spcBef>
                <a:spcPts val="336"/>
              </a:spcBef>
              <a:buFont typeface="Wingdings" panose="05000000000000000000" pitchFamily="2" charset="2"/>
              <a:buChar char="§"/>
            </a:pPr>
            <a:r>
              <a:rPr lang="en-US" sz="4300" dirty="0"/>
              <a:t>Apply for reimbursement within 90 days of course completion.</a:t>
            </a:r>
          </a:p>
          <a:p>
            <a:pPr lvl="1">
              <a:lnSpc>
                <a:spcPct val="120000"/>
              </a:lnSpc>
              <a:spcBef>
                <a:spcPts val="336"/>
              </a:spcBef>
              <a:buFont typeface="Wingdings" panose="05000000000000000000" pitchFamily="2" charset="2"/>
              <a:buChar char="§"/>
            </a:pPr>
            <a:endParaRPr lang="en-US" sz="3000" dirty="0" smtClean="0"/>
          </a:p>
          <a:p>
            <a:pPr marL="457200" lvl="1" indent="0">
              <a:lnSpc>
                <a:spcPct val="120000"/>
              </a:lnSpc>
              <a:spcBef>
                <a:spcPts val="336"/>
              </a:spcBef>
              <a:spcAft>
                <a:spcPts val="1200"/>
              </a:spcAft>
              <a:buFont typeface="Arial" pitchFamily="34" charset="0"/>
              <a:buNone/>
            </a:pPr>
            <a:endParaRPr lang="en-US" sz="2400" b="1" dirty="0" smtClean="0"/>
          </a:p>
          <a:p>
            <a:pPr>
              <a:buFont typeface="Wingdings" pitchFamily="2" charset="2"/>
              <a:buChar char="§"/>
            </a:pPr>
            <a:endParaRPr lang="en-US" dirty="0"/>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245513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2527" y="1440871"/>
            <a:ext cx="8418945" cy="456507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lnSpc>
                <a:spcPct val="120000"/>
              </a:lnSpc>
              <a:spcBef>
                <a:spcPts val="336"/>
              </a:spcBef>
              <a:buFont typeface="Wingdings" panose="05000000000000000000" pitchFamily="2" charset="2"/>
              <a:buChar char="§"/>
            </a:pPr>
            <a:r>
              <a:rPr lang="en-US" sz="3800" dirty="0"/>
              <a:t>How Do I </a:t>
            </a:r>
            <a:r>
              <a:rPr lang="en-US" sz="3800" dirty="0" smtClean="0"/>
              <a:t>Apply?</a:t>
            </a:r>
          </a:p>
          <a:p>
            <a:pPr marL="214313" indent="-214313">
              <a:lnSpc>
                <a:spcPct val="120000"/>
              </a:lnSpc>
              <a:spcBef>
                <a:spcPts val="336"/>
              </a:spcBef>
              <a:buFont typeface="Wingdings" panose="05000000000000000000" pitchFamily="2" charset="2"/>
              <a:buChar char="§"/>
            </a:pPr>
            <a:endParaRPr lang="en-US" sz="1100" dirty="0" smtClean="0"/>
          </a:p>
          <a:p>
            <a:pPr marL="614363" lvl="1" indent="-214313">
              <a:lnSpc>
                <a:spcPct val="120000"/>
              </a:lnSpc>
              <a:spcBef>
                <a:spcPts val="336"/>
              </a:spcBef>
              <a:buFont typeface="Wingdings" panose="05000000000000000000" pitchFamily="2" charset="2"/>
              <a:buChar char="§"/>
            </a:pPr>
            <a:r>
              <a:rPr lang="en-US" sz="2300" b="1" dirty="0" smtClean="0"/>
              <a:t>Step 1</a:t>
            </a:r>
            <a:r>
              <a:rPr lang="en-US" sz="2300" dirty="0" smtClean="0"/>
              <a:t>. Enroll </a:t>
            </a:r>
            <a:r>
              <a:rPr lang="en-US" sz="2300" dirty="0"/>
              <a:t>and register with eligible institution. </a:t>
            </a:r>
            <a:endParaRPr lang="en-US" sz="2300" dirty="0" smtClean="0"/>
          </a:p>
          <a:p>
            <a:pPr marL="614363" lvl="1" indent="-214313">
              <a:lnSpc>
                <a:spcPct val="120000"/>
              </a:lnSpc>
              <a:spcBef>
                <a:spcPts val="336"/>
              </a:spcBef>
              <a:buFont typeface="Wingdings" panose="05000000000000000000" pitchFamily="2" charset="2"/>
              <a:buChar char="§"/>
            </a:pPr>
            <a:r>
              <a:rPr lang="en-US" sz="2300" b="1" dirty="0" smtClean="0"/>
              <a:t>Step 2</a:t>
            </a:r>
            <a:r>
              <a:rPr lang="en-US" sz="2300" dirty="0" smtClean="0"/>
              <a:t>. Register </a:t>
            </a:r>
            <a:r>
              <a:rPr lang="en-US" sz="2300" dirty="0"/>
              <a:t>classes for FTA through </a:t>
            </a:r>
            <a:r>
              <a:rPr lang="en-US" sz="2300" dirty="0" err="1"/>
              <a:t>GoArmyEd</a:t>
            </a:r>
            <a:r>
              <a:rPr lang="en-US" sz="2300" dirty="0"/>
              <a:t> and provide proof of registration with </a:t>
            </a:r>
            <a:r>
              <a:rPr lang="en-US" sz="2300" dirty="0" smtClean="0"/>
              <a:t>TN STRONG Act application (if eligible). </a:t>
            </a:r>
          </a:p>
          <a:p>
            <a:pPr marL="614363" lvl="1" indent="-214313">
              <a:lnSpc>
                <a:spcPct val="120000"/>
              </a:lnSpc>
              <a:spcBef>
                <a:spcPts val="336"/>
              </a:spcBef>
              <a:buFont typeface="Wingdings" panose="05000000000000000000" pitchFamily="2" charset="2"/>
              <a:buChar char="§"/>
            </a:pPr>
            <a:r>
              <a:rPr lang="en-US" sz="2300" b="1" dirty="0" smtClean="0"/>
              <a:t>Step 3</a:t>
            </a:r>
            <a:r>
              <a:rPr lang="en-US" sz="2300" dirty="0" smtClean="0"/>
              <a:t>. Fill </a:t>
            </a:r>
            <a:r>
              <a:rPr lang="en-US" sz="2300" dirty="0"/>
              <a:t>out </a:t>
            </a:r>
            <a:r>
              <a:rPr lang="en-US" sz="2300" dirty="0" smtClean="0"/>
              <a:t>TN STRONG Act application at: </a:t>
            </a:r>
          </a:p>
          <a:p>
            <a:pPr marL="1014413" lvl="2" indent="-214313">
              <a:lnSpc>
                <a:spcPct val="120000"/>
              </a:lnSpc>
              <a:spcBef>
                <a:spcPts val="336"/>
              </a:spcBef>
              <a:buFont typeface="Wingdings" panose="05000000000000000000" pitchFamily="2" charset="2"/>
              <a:buChar char="§"/>
            </a:pPr>
            <a:r>
              <a:rPr lang="en-US" sz="2300" dirty="0" smtClean="0">
                <a:hlinkClick r:id="rId3"/>
              </a:rPr>
              <a:t>https</a:t>
            </a:r>
            <a:r>
              <a:rPr lang="en-US" sz="2300" dirty="0">
                <a:hlinkClick r:id="rId3"/>
              </a:rPr>
              <a:t>://</a:t>
            </a:r>
            <a:r>
              <a:rPr lang="en-US" sz="2300" dirty="0" smtClean="0">
                <a:hlinkClick r:id="rId3"/>
              </a:rPr>
              <a:t>www.tn.gov/military/programs-benefits/education-incentives</a:t>
            </a:r>
            <a:endParaRPr lang="en-US" sz="2300" dirty="0" smtClean="0"/>
          </a:p>
          <a:p>
            <a:pPr marL="1014413" lvl="2" indent="-214313">
              <a:lnSpc>
                <a:spcPct val="120000"/>
              </a:lnSpc>
              <a:spcBef>
                <a:spcPts val="336"/>
              </a:spcBef>
              <a:buFont typeface="Wingdings" panose="05000000000000000000" pitchFamily="2" charset="2"/>
              <a:buChar char="§"/>
            </a:pPr>
            <a:r>
              <a:rPr lang="en-US" sz="2300" dirty="0" smtClean="0"/>
              <a:t>TNNG </a:t>
            </a:r>
            <a:r>
              <a:rPr lang="en-US" sz="2300" dirty="0"/>
              <a:t>Members responsible for routing application through </a:t>
            </a:r>
            <a:r>
              <a:rPr lang="en-US" sz="2300" dirty="0" smtClean="0"/>
              <a:t>unit, school, and submission </a:t>
            </a:r>
            <a:r>
              <a:rPr lang="en-US" sz="2300" dirty="0"/>
              <a:t>to State TA managers. </a:t>
            </a:r>
          </a:p>
          <a:p>
            <a:pPr marL="614363" lvl="1" indent="-214313">
              <a:lnSpc>
                <a:spcPct val="120000"/>
              </a:lnSpc>
              <a:spcBef>
                <a:spcPts val="336"/>
              </a:spcBef>
              <a:buFont typeface="Wingdings" panose="05000000000000000000" pitchFamily="2" charset="2"/>
              <a:buChar char="§"/>
            </a:pPr>
            <a:r>
              <a:rPr lang="en-US" sz="2300" b="1" dirty="0" smtClean="0"/>
              <a:t>Step 4</a:t>
            </a:r>
            <a:r>
              <a:rPr lang="en-US" sz="2300" dirty="0" smtClean="0"/>
              <a:t>. Degree </a:t>
            </a:r>
            <a:r>
              <a:rPr lang="en-US" sz="2300" dirty="0"/>
              <a:t>plan required (first time students after 9 hours of usage</a:t>
            </a:r>
            <a:r>
              <a:rPr lang="en-US" sz="2300" dirty="0" smtClean="0"/>
              <a:t>.)</a:t>
            </a:r>
          </a:p>
          <a:p>
            <a:pPr marL="614363" lvl="1" indent="-214313">
              <a:lnSpc>
                <a:spcPct val="120000"/>
              </a:lnSpc>
              <a:spcBef>
                <a:spcPts val="336"/>
              </a:spcBef>
              <a:buFont typeface="Wingdings" panose="05000000000000000000" pitchFamily="2" charset="2"/>
              <a:buChar char="§"/>
            </a:pPr>
            <a:r>
              <a:rPr lang="en-US" sz="2300" b="1" dirty="0" smtClean="0"/>
              <a:t>Step 5</a:t>
            </a:r>
            <a:r>
              <a:rPr lang="en-US" sz="2300" dirty="0" smtClean="0"/>
              <a:t>. Submit </a:t>
            </a:r>
            <a:r>
              <a:rPr lang="en-US" sz="2300" dirty="0"/>
              <a:t>application once enrolled in classes </a:t>
            </a:r>
            <a:r>
              <a:rPr lang="en-US" sz="2300" dirty="0" smtClean="0"/>
              <a:t>(or by </a:t>
            </a:r>
            <a:r>
              <a:rPr lang="en-US" sz="2300" dirty="0"/>
              <a:t>chosen </a:t>
            </a:r>
            <a:r>
              <a:rPr lang="en-US" sz="2300" dirty="0" smtClean="0"/>
              <a:t>school’s submission deadline*) with required documents at:</a:t>
            </a:r>
          </a:p>
          <a:p>
            <a:pPr marL="1014413" lvl="2" indent="-214313">
              <a:lnSpc>
                <a:spcPct val="120000"/>
              </a:lnSpc>
              <a:spcBef>
                <a:spcPts val="336"/>
              </a:spcBef>
              <a:buFont typeface="Wingdings" panose="05000000000000000000" pitchFamily="2" charset="2"/>
              <a:buChar char="§"/>
            </a:pPr>
            <a:r>
              <a:rPr lang="en-US" sz="2300" dirty="0" smtClean="0">
                <a:hlinkClick r:id="rId4"/>
              </a:rPr>
              <a:t>ng.tn.tnarng.mbx.ngtn-state-tuition-assistatnce-army@mail.mil</a:t>
            </a:r>
            <a:endParaRPr lang="en-US" sz="2300" dirty="0" smtClean="0"/>
          </a:p>
          <a:p>
            <a:pPr marL="614363" lvl="1" indent="-214313">
              <a:lnSpc>
                <a:spcPct val="120000"/>
              </a:lnSpc>
              <a:spcBef>
                <a:spcPts val="336"/>
              </a:spcBef>
              <a:buFont typeface="Wingdings" panose="05000000000000000000" pitchFamily="2" charset="2"/>
              <a:buChar char="§"/>
            </a:pPr>
            <a:r>
              <a:rPr lang="en-US" sz="2300" b="1" dirty="0" smtClean="0"/>
              <a:t>Step 6</a:t>
            </a:r>
            <a:r>
              <a:rPr lang="en-US" sz="2300" dirty="0" smtClean="0"/>
              <a:t>. Application </a:t>
            </a:r>
            <a:r>
              <a:rPr lang="en-US" sz="2300" dirty="0"/>
              <a:t>acceptance letters</a:t>
            </a:r>
            <a:r>
              <a:rPr lang="en-US" sz="2300" b="1" dirty="0"/>
              <a:t> </a:t>
            </a:r>
            <a:r>
              <a:rPr lang="en-US" sz="2300" dirty="0"/>
              <a:t>provided to TNNG Members </a:t>
            </a:r>
            <a:r>
              <a:rPr lang="en-US" sz="2300" dirty="0" smtClean="0"/>
              <a:t>and schools.</a:t>
            </a:r>
          </a:p>
          <a:p>
            <a:pPr marL="1014413" lvl="2" indent="-214313">
              <a:lnSpc>
                <a:spcPct val="120000"/>
              </a:lnSpc>
              <a:spcBef>
                <a:spcPts val="336"/>
              </a:spcBef>
              <a:buFont typeface="Wingdings" panose="05000000000000000000" pitchFamily="2" charset="2"/>
              <a:buChar char="§"/>
            </a:pPr>
            <a:endParaRPr lang="en-US" sz="2300" dirty="0" smtClean="0"/>
          </a:p>
          <a:p>
            <a:pPr marL="1014413" lvl="2" indent="-214313">
              <a:lnSpc>
                <a:spcPct val="120000"/>
              </a:lnSpc>
              <a:spcBef>
                <a:spcPts val="336"/>
              </a:spcBef>
              <a:buFont typeface="Wingdings" panose="05000000000000000000" pitchFamily="2" charset="2"/>
              <a:buChar char="§"/>
            </a:pPr>
            <a:endParaRPr lang="en-US" sz="2300" dirty="0"/>
          </a:p>
          <a:p>
            <a:pPr marL="0" indent="0">
              <a:lnSpc>
                <a:spcPct val="120000"/>
              </a:lnSpc>
              <a:spcBef>
                <a:spcPts val="336"/>
              </a:spcBef>
              <a:buNone/>
            </a:pPr>
            <a:r>
              <a:rPr lang="en-US" sz="2000" i="1" dirty="0" smtClean="0">
                <a:solidFill>
                  <a:srgbClr val="FF0000"/>
                </a:solidFill>
              </a:rPr>
              <a:t>*</a:t>
            </a:r>
            <a:r>
              <a:rPr lang="en-US" sz="2000" i="1" dirty="0">
                <a:solidFill>
                  <a:srgbClr val="FF0000"/>
                </a:solidFill>
              </a:rPr>
              <a:t>Check with </a:t>
            </a:r>
            <a:r>
              <a:rPr lang="en-US" sz="2000" i="1" dirty="0" smtClean="0">
                <a:solidFill>
                  <a:srgbClr val="FF0000"/>
                </a:solidFill>
              </a:rPr>
              <a:t>school </a:t>
            </a:r>
            <a:r>
              <a:rPr lang="en-US" sz="2000" i="1" dirty="0">
                <a:solidFill>
                  <a:srgbClr val="FF0000"/>
                </a:solidFill>
              </a:rPr>
              <a:t>about deferment </a:t>
            </a:r>
            <a:r>
              <a:rPr lang="en-US" sz="2000" i="1" dirty="0" smtClean="0">
                <a:solidFill>
                  <a:srgbClr val="FF0000"/>
                </a:solidFill>
              </a:rPr>
              <a:t>deadlines  </a:t>
            </a:r>
          </a:p>
          <a:p>
            <a:pPr marL="0" indent="0">
              <a:lnSpc>
                <a:spcPct val="120000"/>
              </a:lnSpc>
              <a:spcBef>
                <a:spcPts val="336"/>
              </a:spcBef>
              <a:buNone/>
            </a:pPr>
            <a:r>
              <a:rPr lang="en-US" sz="2000" i="1" dirty="0" smtClean="0">
                <a:solidFill>
                  <a:srgbClr val="FF0000"/>
                </a:solidFill>
              </a:rPr>
              <a:t>**Law </a:t>
            </a:r>
            <a:r>
              <a:rPr lang="en-US" sz="2000" i="1" dirty="0">
                <a:solidFill>
                  <a:srgbClr val="FF0000"/>
                </a:solidFill>
              </a:rPr>
              <a:t>allows complete application </a:t>
            </a:r>
            <a:r>
              <a:rPr lang="en-US" sz="2000" i="1" dirty="0" smtClean="0">
                <a:solidFill>
                  <a:srgbClr val="FF0000"/>
                </a:solidFill>
              </a:rPr>
              <a:t>be submitted NLT </a:t>
            </a:r>
            <a:r>
              <a:rPr lang="en-US" sz="2000" i="1" dirty="0">
                <a:solidFill>
                  <a:srgbClr val="FF0000"/>
                </a:solidFill>
              </a:rPr>
              <a:t>90 days of course completion for </a:t>
            </a:r>
            <a:r>
              <a:rPr lang="en-US" sz="2000" i="1" dirty="0" smtClean="0">
                <a:solidFill>
                  <a:srgbClr val="FF0000"/>
                </a:solidFill>
              </a:rPr>
              <a:t>reimbursement</a:t>
            </a:r>
            <a:endParaRPr lang="en-US" sz="2000" i="1" dirty="0">
              <a:solidFill>
                <a:srgbClr val="FF0000"/>
              </a:solidFill>
            </a:endParaRPr>
          </a:p>
        </p:txBody>
      </p:sp>
      <p:sp>
        <p:nvSpPr>
          <p:cNvPr id="8" name="Title 1"/>
          <p:cNvSpPr>
            <a:spLocks noGrp="1"/>
          </p:cNvSpPr>
          <p:nvPr>
            <p:ph type="title"/>
          </p:nvPr>
        </p:nvSpPr>
        <p:spPr>
          <a:xfrm>
            <a:off x="457200" y="134255"/>
            <a:ext cx="8229600" cy="1143000"/>
          </a:xfrm>
        </p:spPr>
        <p:txBody>
          <a:bodyPr>
            <a:normAutofit/>
          </a:bodyPr>
          <a:lstStyle/>
          <a:p>
            <a:r>
              <a:rPr lang="en-US" sz="3200" dirty="0" smtClean="0"/>
              <a:t>Tennessee STRONG Act</a:t>
            </a:r>
            <a:endParaRPr lang="en-US" sz="3200" dirty="0"/>
          </a:p>
        </p:txBody>
      </p:sp>
    </p:spTree>
    <p:extLst>
      <p:ext uri="{BB962C8B-B14F-4D97-AF65-F5344CB8AC3E}">
        <p14:creationId xmlns:p14="http://schemas.microsoft.com/office/powerpoint/2010/main" val="250460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2527" y="1440871"/>
            <a:ext cx="8418945" cy="45650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lnSpc>
                <a:spcPct val="120000"/>
              </a:lnSpc>
              <a:spcBef>
                <a:spcPts val="336"/>
              </a:spcBef>
              <a:buFont typeface="Wingdings" panose="05000000000000000000" pitchFamily="2" charset="2"/>
              <a:buChar char="§"/>
            </a:pPr>
            <a:endParaRPr lang="en-US" sz="2000" i="1" dirty="0">
              <a:solidFill>
                <a:srgbClr val="FF0000"/>
              </a:solidFill>
            </a:endParaRPr>
          </a:p>
        </p:txBody>
      </p:sp>
      <p:sp>
        <p:nvSpPr>
          <p:cNvPr id="8" name="Title 1"/>
          <p:cNvSpPr>
            <a:spLocks noGrp="1"/>
          </p:cNvSpPr>
          <p:nvPr>
            <p:ph type="title"/>
          </p:nvPr>
        </p:nvSpPr>
        <p:spPr>
          <a:xfrm>
            <a:off x="362527" y="213875"/>
            <a:ext cx="8229600" cy="1143000"/>
          </a:xfrm>
        </p:spPr>
        <p:txBody>
          <a:bodyPr>
            <a:normAutofit/>
          </a:bodyPr>
          <a:lstStyle/>
          <a:p>
            <a:r>
              <a:rPr lang="en-US" sz="3200" dirty="0" smtClean="0"/>
              <a:t>Tennessee STRONG Act</a:t>
            </a:r>
            <a:br>
              <a:rPr lang="en-US" sz="3200" dirty="0" smtClean="0"/>
            </a:br>
            <a:r>
              <a:rPr lang="en-US" sz="2800" dirty="0" smtClean="0"/>
              <a:t>Approved Schools</a:t>
            </a:r>
            <a:endParaRPr lang="en-US" sz="2800" dirty="0"/>
          </a:p>
        </p:txBody>
      </p:sp>
      <p:sp>
        <p:nvSpPr>
          <p:cNvPr id="13" name="TextBox 12"/>
          <p:cNvSpPr txBox="1"/>
          <p:nvPr/>
        </p:nvSpPr>
        <p:spPr>
          <a:xfrm>
            <a:off x="457200" y="1385449"/>
            <a:ext cx="3646055" cy="4370427"/>
          </a:xfrm>
          <a:prstGeom prst="rect">
            <a:avLst/>
          </a:prstGeom>
          <a:noFill/>
        </p:spPr>
        <p:txBody>
          <a:bodyPr wrap="square" rtlCol="0">
            <a:spAutoFit/>
          </a:bodyPr>
          <a:lstStyle/>
          <a:p>
            <a:r>
              <a:rPr lang="en-US" sz="1200" b="1" u="sng" dirty="0" smtClean="0"/>
              <a:t>Universities </a:t>
            </a:r>
            <a:endParaRPr lang="en-US" sz="1200" u="sng" dirty="0"/>
          </a:p>
          <a:p>
            <a:r>
              <a:rPr lang="en-US" sz="1100" dirty="0"/>
              <a:t>•Austin </a:t>
            </a:r>
            <a:r>
              <a:rPr lang="en-US" sz="1100" dirty="0" err="1"/>
              <a:t>Peay</a:t>
            </a:r>
            <a:r>
              <a:rPr lang="en-US" sz="1100" dirty="0"/>
              <a:t> State University</a:t>
            </a:r>
            <a:r>
              <a:rPr lang="en-US" sz="1100" dirty="0" smtClean="0"/>
              <a:t>*</a:t>
            </a:r>
          </a:p>
          <a:p>
            <a:r>
              <a:rPr lang="en-US" sz="1100" dirty="0" smtClean="0"/>
              <a:t>•</a:t>
            </a:r>
            <a:r>
              <a:rPr lang="en-US" sz="1100" dirty="0"/>
              <a:t>East Tennessee State University</a:t>
            </a:r>
            <a:r>
              <a:rPr lang="en-US" sz="1100" dirty="0" smtClean="0"/>
              <a:t>*</a:t>
            </a:r>
          </a:p>
          <a:p>
            <a:r>
              <a:rPr lang="en-US" sz="1100" dirty="0" smtClean="0"/>
              <a:t>•</a:t>
            </a:r>
            <a:r>
              <a:rPr lang="en-US" sz="1100" dirty="0"/>
              <a:t>Middle Tennessee State University</a:t>
            </a:r>
            <a:r>
              <a:rPr lang="en-US" sz="1100" dirty="0" smtClean="0"/>
              <a:t>*</a:t>
            </a:r>
          </a:p>
          <a:p>
            <a:r>
              <a:rPr lang="en-US" sz="1100" dirty="0" smtClean="0"/>
              <a:t>•</a:t>
            </a:r>
            <a:r>
              <a:rPr lang="en-US" sz="1100" dirty="0"/>
              <a:t>Tennessee State </a:t>
            </a:r>
            <a:r>
              <a:rPr lang="en-US" sz="1100" dirty="0" smtClean="0"/>
              <a:t>University</a:t>
            </a:r>
          </a:p>
          <a:p>
            <a:r>
              <a:rPr lang="en-US" sz="1100" dirty="0" smtClean="0"/>
              <a:t>•</a:t>
            </a:r>
            <a:r>
              <a:rPr lang="en-US" sz="1100" dirty="0"/>
              <a:t>Tennessee Technological </a:t>
            </a:r>
            <a:r>
              <a:rPr lang="en-US" sz="1100" dirty="0" smtClean="0"/>
              <a:t>University</a:t>
            </a:r>
          </a:p>
          <a:p>
            <a:r>
              <a:rPr lang="en-US" sz="1100" dirty="0" smtClean="0"/>
              <a:t>•</a:t>
            </a:r>
            <a:r>
              <a:rPr lang="en-US" sz="1100" dirty="0"/>
              <a:t>University of </a:t>
            </a:r>
            <a:r>
              <a:rPr lang="en-US" sz="1100" dirty="0" smtClean="0"/>
              <a:t>Memphis</a:t>
            </a:r>
          </a:p>
          <a:p>
            <a:r>
              <a:rPr lang="en-US" sz="1100" dirty="0" smtClean="0"/>
              <a:t>•</a:t>
            </a:r>
            <a:r>
              <a:rPr lang="en-US" sz="1100" dirty="0"/>
              <a:t>University of Tennessee at </a:t>
            </a:r>
            <a:r>
              <a:rPr lang="en-US" sz="1100" dirty="0" smtClean="0"/>
              <a:t>Chattanooga</a:t>
            </a:r>
          </a:p>
          <a:p>
            <a:r>
              <a:rPr lang="en-US" sz="1100" dirty="0" smtClean="0"/>
              <a:t>•</a:t>
            </a:r>
            <a:r>
              <a:rPr lang="en-US" sz="1100" dirty="0"/>
              <a:t>University of Tennessee, Knoxville</a:t>
            </a:r>
            <a:r>
              <a:rPr lang="en-US" sz="1100" dirty="0" smtClean="0"/>
              <a:t>*</a:t>
            </a:r>
          </a:p>
          <a:p>
            <a:r>
              <a:rPr lang="en-US" sz="1100" dirty="0" smtClean="0"/>
              <a:t>•</a:t>
            </a:r>
            <a:r>
              <a:rPr lang="en-US" sz="1100" dirty="0"/>
              <a:t>University of Tennessee at Martin </a:t>
            </a:r>
            <a:endParaRPr lang="en-US" sz="1100" dirty="0" smtClean="0"/>
          </a:p>
          <a:p>
            <a:endParaRPr lang="en-US" sz="1200" b="1" dirty="0"/>
          </a:p>
          <a:p>
            <a:r>
              <a:rPr lang="en-US" sz="1200" b="1" u="sng" dirty="0" smtClean="0"/>
              <a:t>Community Colleges</a:t>
            </a:r>
          </a:p>
          <a:p>
            <a:r>
              <a:rPr lang="en-US" sz="1100" dirty="0" smtClean="0"/>
              <a:t>•</a:t>
            </a:r>
            <a:r>
              <a:rPr lang="en-US" sz="1100" dirty="0"/>
              <a:t>Chattanooga State </a:t>
            </a:r>
            <a:r>
              <a:rPr lang="en-US" sz="1100" dirty="0" smtClean="0"/>
              <a:t>Technical Community College*</a:t>
            </a:r>
          </a:p>
          <a:p>
            <a:r>
              <a:rPr lang="en-US" sz="1100" dirty="0" smtClean="0"/>
              <a:t>•</a:t>
            </a:r>
            <a:r>
              <a:rPr lang="en-US" sz="1100" dirty="0"/>
              <a:t>Cleveland State Community </a:t>
            </a:r>
            <a:r>
              <a:rPr lang="en-US" sz="1100" dirty="0" smtClean="0"/>
              <a:t>College</a:t>
            </a:r>
          </a:p>
          <a:p>
            <a:r>
              <a:rPr lang="en-US" sz="1100" dirty="0" smtClean="0"/>
              <a:t>•</a:t>
            </a:r>
            <a:r>
              <a:rPr lang="en-US" sz="1100" dirty="0"/>
              <a:t>Columbia State Community </a:t>
            </a:r>
            <a:r>
              <a:rPr lang="en-US" sz="1100" dirty="0" smtClean="0"/>
              <a:t>College</a:t>
            </a:r>
          </a:p>
          <a:p>
            <a:r>
              <a:rPr lang="en-US" sz="1100" dirty="0" smtClean="0"/>
              <a:t>•</a:t>
            </a:r>
            <a:r>
              <a:rPr lang="en-US" sz="1100" dirty="0"/>
              <a:t>Dyersburg State Community College</a:t>
            </a:r>
            <a:r>
              <a:rPr lang="en-US" sz="1100" dirty="0" smtClean="0"/>
              <a:t>*</a:t>
            </a:r>
          </a:p>
          <a:p>
            <a:r>
              <a:rPr lang="en-US" sz="1100" dirty="0" smtClean="0"/>
              <a:t>•</a:t>
            </a:r>
            <a:r>
              <a:rPr lang="en-US" sz="1100" dirty="0"/>
              <a:t>Jackson State Community </a:t>
            </a:r>
            <a:r>
              <a:rPr lang="en-US" sz="1100" dirty="0" smtClean="0"/>
              <a:t>College</a:t>
            </a:r>
          </a:p>
          <a:p>
            <a:r>
              <a:rPr lang="en-US" sz="1100" dirty="0" smtClean="0"/>
              <a:t>•</a:t>
            </a:r>
            <a:r>
              <a:rPr lang="en-US" sz="1100" dirty="0" err="1"/>
              <a:t>Motlow</a:t>
            </a:r>
            <a:r>
              <a:rPr lang="en-US" sz="1100" dirty="0"/>
              <a:t> State Community </a:t>
            </a:r>
            <a:r>
              <a:rPr lang="en-US" sz="1100" dirty="0" smtClean="0"/>
              <a:t>College</a:t>
            </a:r>
          </a:p>
          <a:p>
            <a:r>
              <a:rPr lang="en-US" sz="1100" dirty="0" smtClean="0"/>
              <a:t>•</a:t>
            </a:r>
            <a:r>
              <a:rPr lang="en-US" sz="1100" dirty="0"/>
              <a:t>Nashville State Community College</a:t>
            </a:r>
            <a:r>
              <a:rPr lang="en-US" sz="1100" dirty="0" smtClean="0"/>
              <a:t>*</a:t>
            </a:r>
          </a:p>
          <a:p>
            <a:r>
              <a:rPr lang="en-US" sz="1100" dirty="0" smtClean="0"/>
              <a:t>•</a:t>
            </a:r>
            <a:r>
              <a:rPr lang="en-US" sz="1100" dirty="0"/>
              <a:t>Northeast State Community </a:t>
            </a:r>
            <a:r>
              <a:rPr lang="en-US" sz="1100" dirty="0" smtClean="0"/>
              <a:t>College</a:t>
            </a:r>
          </a:p>
          <a:p>
            <a:r>
              <a:rPr lang="en-US" sz="1100" dirty="0" smtClean="0"/>
              <a:t>•</a:t>
            </a:r>
            <a:r>
              <a:rPr lang="en-US" sz="1100" dirty="0" err="1"/>
              <a:t>Pellissippi</a:t>
            </a:r>
            <a:r>
              <a:rPr lang="en-US" sz="1100" dirty="0"/>
              <a:t> State Community College</a:t>
            </a:r>
            <a:r>
              <a:rPr lang="en-US" sz="1100" dirty="0" smtClean="0"/>
              <a:t>*</a:t>
            </a:r>
          </a:p>
          <a:p>
            <a:r>
              <a:rPr lang="en-US" sz="1100" dirty="0" smtClean="0"/>
              <a:t>•</a:t>
            </a:r>
            <a:r>
              <a:rPr lang="en-US" sz="1100" dirty="0"/>
              <a:t>Roane State Community </a:t>
            </a:r>
            <a:r>
              <a:rPr lang="en-US" sz="1100" dirty="0" smtClean="0"/>
              <a:t>College</a:t>
            </a:r>
          </a:p>
          <a:p>
            <a:r>
              <a:rPr lang="en-US" sz="1100" dirty="0" smtClean="0"/>
              <a:t>•</a:t>
            </a:r>
            <a:r>
              <a:rPr lang="en-US" sz="1100" dirty="0"/>
              <a:t>Southwest Tennessee Community </a:t>
            </a:r>
            <a:r>
              <a:rPr lang="en-US" sz="1100" dirty="0" smtClean="0"/>
              <a:t>College</a:t>
            </a:r>
          </a:p>
          <a:p>
            <a:r>
              <a:rPr lang="en-US" sz="1100" dirty="0" smtClean="0"/>
              <a:t>•</a:t>
            </a:r>
            <a:r>
              <a:rPr lang="en-US" sz="1100" dirty="0"/>
              <a:t>Volunteer State Community College</a:t>
            </a:r>
            <a:r>
              <a:rPr lang="en-US" sz="1100" dirty="0" smtClean="0"/>
              <a:t>*</a:t>
            </a:r>
          </a:p>
          <a:p>
            <a:r>
              <a:rPr lang="en-US" sz="1100" dirty="0" smtClean="0"/>
              <a:t>•</a:t>
            </a:r>
            <a:r>
              <a:rPr lang="en-US" sz="1100" dirty="0"/>
              <a:t>Walters State Community </a:t>
            </a:r>
            <a:r>
              <a:rPr lang="en-US" sz="1100" dirty="0" smtClean="0"/>
              <a:t>College</a:t>
            </a:r>
            <a:endParaRPr lang="en-US" sz="1100" dirty="0"/>
          </a:p>
        </p:txBody>
      </p:sp>
      <p:sp>
        <p:nvSpPr>
          <p:cNvPr id="14" name="TextBox 13"/>
          <p:cNvSpPr txBox="1"/>
          <p:nvPr/>
        </p:nvSpPr>
        <p:spPr>
          <a:xfrm>
            <a:off x="4901623" y="1440871"/>
            <a:ext cx="3879849" cy="4862870"/>
          </a:xfrm>
          <a:prstGeom prst="rect">
            <a:avLst/>
          </a:prstGeom>
          <a:noFill/>
        </p:spPr>
        <p:txBody>
          <a:bodyPr wrap="square" rtlCol="0">
            <a:spAutoFit/>
          </a:bodyPr>
          <a:lstStyle/>
          <a:p>
            <a:r>
              <a:rPr lang="en-US" sz="1200" b="1" u="sng" dirty="0" smtClean="0"/>
              <a:t>Private </a:t>
            </a:r>
            <a:r>
              <a:rPr lang="en-US" sz="1200" b="1" u="sng" dirty="0"/>
              <a:t>Post-Secondary Educational Institutions </a:t>
            </a:r>
            <a:endParaRPr lang="en-US" sz="1200" u="sng" dirty="0"/>
          </a:p>
          <a:p>
            <a:r>
              <a:rPr lang="en-US" sz="1100" dirty="0"/>
              <a:t>•Aquinas </a:t>
            </a:r>
            <a:r>
              <a:rPr lang="en-US" sz="1100" dirty="0" smtClean="0"/>
              <a:t>College</a:t>
            </a:r>
          </a:p>
          <a:p>
            <a:r>
              <a:rPr lang="en-US" sz="1100" dirty="0" smtClean="0"/>
              <a:t>•</a:t>
            </a:r>
            <a:r>
              <a:rPr lang="en-US" sz="1100" dirty="0"/>
              <a:t>Belmont </a:t>
            </a:r>
            <a:r>
              <a:rPr lang="en-US" sz="1100" dirty="0" smtClean="0"/>
              <a:t>University</a:t>
            </a:r>
          </a:p>
          <a:p>
            <a:r>
              <a:rPr lang="en-US" sz="1100" dirty="0" smtClean="0"/>
              <a:t>•</a:t>
            </a:r>
            <a:r>
              <a:rPr lang="en-US" sz="1100" dirty="0"/>
              <a:t>Bethel University</a:t>
            </a:r>
            <a:r>
              <a:rPr lang="en-US" sz="1100" dirty="0" smtClean="0"/>
              <a:t>*</a:t>
            </a:r>
          </a:p>
          <a:p>
            <a:r>
              <a:rPr lang="en-US" sz="1100" dirty="0" smtClean="0"/>
              <a:t>•</a:t>
            </a:r>
            <a:r>
              <a:rPr lang="en-US" sz="1100" dirty="0"/>
              <a:t>Bryan College</a:t>
            </a:r>
            <a:r>
              <a:rPr lang="en-US" sz="1100" dirty="0" smtClean="0"/>
              <a:t>*</a:t>
            </a:r>
          </a:p>
          <a:p>
            <a:r>
              <a:rPr lang="en-US" sz="1100" dirty="0" smtClean="0"/>
              <a:t>•</a:t>
            </a:r>
            <a:r>
              <a:rPr lang="en-US" sz="1100" dirty="0"/>
              <a:t>Carson-Newman </a:t>
            </a:r>
            <a:r>
              <a:rPr lang="en-US" sz="1100" dirty="0" smtClean="0"/>
              <a:t>University</a:t>
            </a:r>
          </a:p>
          <a:p>
            <a:r>
              <a:rPr lang="en-US" sz="1100" dirty="0" smtClean="0"/>
              <a:t>•</a:t>
            </a:r>
            <a:r>
              <a:rPr lang="en-US" sz="1100" dirty="0"/>
              <a:t>Cumberland </a:t>
            </a:r>
            <a:r>
              <a:rPr lang="en-US" sz="1100" dirty="0" smtClean="0"/>
              <a:t>University</a:t>
            </a:r>
          </a:p>
          <a:p>
            <a:r>
              <a:rPr lang="en-US" sz="1100" dirty="0" smtClean="0"/>
              <a:t>•</a:t>
            </a:r>
            <a:r>
              <a:rPr lang="en-US" sz="1100" dirty="0"/>
              <a:t>Fisk </a:t>
            </a:r>
            <a:r>
              <a:rPr lang="en-US" sz="1100" dirty="0" smtClean="0"/>
              <a:t>University</a:t>
            </a:r>
          </a:p>
          <a:p>
            <a:r>
              <a:rPr lang="en-US" sz="1100" dirty="0" smtClean="0"/>
              <a:t>•</a:t>
            </a:r>
            <a:r>
              <a:rPr lang="en-US" sz="1100" dirty="0"/>
              <a:t>Freed-Hardeman </a:t>
            </a:r>
            <a:r>
              <a:rPr lang="en-US" sz="1100" dirty="0" smtClean="0"/>
              <a:t>University</a:t>
            </a:r>
          </a:p>
          <a:p>
            <a:r>
              <a:rPr lang="en-US" sz="1100" dirty="0" smtClean="0"/>
              <a:t>•</a:t>
            </a:r>
            <a:r>
              <a:rPr lang="en-US" sz="1100" dirty="0"/>
              <a:t>Huntington College of Health </a:t>
            </a:r>
            <a:r>
              <a:rPr lang="en-US" sz="1100" dirty="0" smtClean="0"/>
              <a:t>Science</a:t>
            </a:r>
          </a:p>
          <a:p>
            <a:r>
              <a:rPr lang="en-US" sz="1100" dirty="0" smtClean="0"/>
              <a:t>•</a:t>
            </a:r>
            <a:r>
              <a:rPr lang="en-US" sz="1100" dirty="0"/>
              <a:t>Johnson </a:t>
            </a:r>
            <a:r>
              <a:rPr lang="en-US" sz="1100" dirty="0" smtClean="0"/>
              <a:t>University</a:t>
            </a:r>
          </a:p>
          <a:p>
            <a:r>
              <a:rPr lang="en-US" sz="1100" dirty="0" smtClean="0"/>
              <a:t>•</a:t>
            </a:r>
            <a:r>
              <a:rPr lang="en-US" sz="1100" dirty="0"/>
              <a:t>King University</a:t>
            </a:r>
            <a:r>
              <a:rPr lang="en-US" sz="1100" dirty="0" smtClean="0"/>
              <a:t>*</a:t>
            </a:r>
          </a:p>
          <a:p>
            <a:r>
              <a:rPr lang="en-US" sz="1100" dirty="0" smtClean="0"/>
              <a:t>•</a:t>
            </a:r>
            <a:r>
              <a:rPr lang="en-US" sz="1100" dirty="0"/>
              <a:t>Lane </a:t>
            </a:r>
            <a:r>
              <a:rPr lang="en-US" sz="1100" dirty="0" smtClean="0"/>
              <a:t>College</a:t>
            </a:r>
          </a:p>
          <a:p>
            <a:r>
              <a:rPr lang="en-US" sz="1100" dirty="0" smtClean="0"/>
              <a:t>•</a:t>
            </a:r>
            <a:r>
              <a:rPr lang="en-US" sz="1100" dirty="0"/>
              <a:t>Lee University</a:t>
            </a:r>
            <a:r>
              <a:rPr lang="en-US" sz="1100" dirty="0" smtClean="0"/>
              <a:t>*</a:t>
            </a:r>
          </a:p>
          <a:p>
            <a:r>
              <a:rPr lang="en-US" sz="1100" dirty="0" smtClean="0"/>
              <a:t>•</a:t>
            </a:r>
            <a:r>
              <a:rPr lang="en-US" sz="1100" dirty="0" err="1"/>
              <a:t>LeMoyne</a:t>
            </a:r>
            <a:r>
              <a:rPr lang="en-US" sz="1100" dirty="0"/>
              <a:t>-Owen </a:t>
            </a:r>
            <a:r>
              <a:rPr lang="en-US" sz="1100" dirty="0" smtClean="0"/>
              <a:t>College</a:t>
            </a:r>
          </a:p>
          <a:p>
            <a:r>
              <a:rPr lang="en-US" sz="1100" dirty="0" smtClean="0"/>
              <a:t>•</a:t>
            </a:r>
            <a:r>
              <a:rPr lang="en-US" sz="1100" dirty="0"/>
              <a:t>Lincoln Memorial </a:t>
            </a:r>
            <a:r>
              <a:rPr lang="en-US" sz="1100" dirty="0" smtClean="0"/>
              <a:t>University</a:t>
            </a:r>
          </a:p>
          <a:p>
            <a:r>
              <a:rPr lang="en-US" sz="1100" dirty="0" smtClean="0"/>
              <a:t>•</a:t>
            </a:r>
            <a:r>
              <a:rPr lang="en-US" sz="1100" dirty="0"/>
              <a:t>Lipscomb University</a:t>
            </a:r>
            <a:r>
              <a:rPr lang="en-US" sz="1100" dirty="0" smtClean="0"/>
              <a:t>*</a:t>
            </a:r>
          </a:p>
          <a:p>
            <a:r>
              <a:rPr lang="en-US" sz="1100" dirty="0" smtClean="0"/>
              <a:t>•</a:t>
            </a:r>
            <a:r>
              <a:rPr lang="en-US" sz="1100" dirty="0"/>
              <a:t>Martin Methodist </a:t>
            </a:r>
            <a:r>
              <a:rPr lang="en-US" sz="1100" dirty="0" smtClean="0"/>
              <a:t>College</a:t>
            </a:r>
          </a:p>
          <a:p>
            <a:r>
              <a:rPr lang="en-US" sz="1100" dirty="0" smtClean="0"/>
              <a:t>•</a:t>
            </a:r>
            <a:r>
              <a:rPr lang="en-US" sz="1100" dirty="0"/>
              <a:t>Maryville </a:t>
            </a:r>
            <a:r>
              <a:rPr lang="en-US" sz="1100" dirty="0" smtClean="0"/>
              <a:t>College</a:t>
            </a:r>
          </a:p>
          <a:p>
            <a:r>
              <a:rPr lang="en-US" sz="1100" dirty="0" smtClean="0"/>
              <a:t>•</a:t>
            </a:r>
            <a:r>
              <a:rPr lang="en-US" sz="1100" dirty="0"/>
              <a:t>Milligan </a:t>
            </a:r>
            <a:r>
              <a:rPr lang="en-US" sz="1100" dirty="0" smtClean="0"/>
              <a:t>College</a:t>
            </a:r>
          </a:p>
          <a:p>
            <a:r>
              <a:rPr lang="en-US" sz="1100" dirty="0" smtClean="0"/>
              <a:t>•</a:t>
            </a:r>
            <a:r>
              <a:rPr lang="en-US" sz="1100" dirty="0"/>
              <a:t>North Central </a:t>
            </a:r>
            <a:r>
              <a:rPr lang="en-US" sz="1100" dirty="0" smtClean="0"/>
              <a:t>Institute</a:t>
            </a:r>
          </a:p>
          <a:p>
            <a:r>
              <a:rPr lang="en-US" sz="1100" dirty="0" smtClean="0"/>
              <a:t>•</a:t>
            </a:r>
            <a:r>
              <a:rPr lang="en-US" sz="1100" dirty="0"/>
              <a:t>Pentecostal Theological </a:t>
            </a:r>
            <a:r>
              <a:rPr lang="en-US" sz="1100" dirty="0" smtClean="0"/>
              <a:t>Seminary</a:t>
            </a:r>
          </a:p>
          <a:p>
            <a:r>
              <a:rPr lang="en-US" sz="1100" dirty="0" smtClean="0"/>
              <a:t>•</a:t>
            </a:r>
            <a:r>
              <a:rPr lang="en-US" sz="1100" dirty="0"/>
              <a:t>South </a:t>
            </a:r>
            <a:r>
              <a:rPr lang="en-US" sz="1100" dirty="0" smtClean="0"/>
              <a:t>College</a:t>
            </a:r>
          </a:p>
          <a:p>
            <a:r>
              <a:rPr lang="en-US" sz="1100" dirty="0" smtClean="0"/>
              <a:t>•</a:t>
            </a:r>
            <a:r>
              <a:rPr lang="en-US" sz="1100" dirty="0"/>
              <a:t>Southern Adventist </a:t>
            </a:r>
            <a:r>
              <a:rPr lang="en-US" sz="1100" dirty="0" smtClean="0"/>
              <a:t>University</a:t>
            </a:r>
          </a:p>
          <a:p>
            <a:r>
              <a:rPr lang="en-US" sz="1100" dirty="0" smtClean="0"/>
              <a:t>•</a:t>
            </a:r>
            <a:r>
              <a:rPr lang="en-US" sz="1100" dirty="0"/>
              <a:t>Tennessee Wesleyan </a:t>
            </a:r>
            <a:r>
              <a:rPr lang="en-US" sz="1100" dirty="0" smtClean="0"/>
              <a:t>University</a:t>
            </a:r>
          </a:p>
          <a:p>
            <a:r>
              <a:rPr lang="en-US" sz="1100" dirty="0" smtClean="0"/>
              <a:t>•</a:t>
            </a:r>
            <a:r>
              <a:rPr lang="en-US" sz="1100" dirty="0" err="1"/>
              <a:t>Trevecca</a:t>
            </a:r>
            <a:r>
              <a:rPr lang="en-US" sz="1100" dirty="0"/>
              <a:t> Nazarene </a:t>
            </a:r>
            <a:r>
              <a:rPr lang="en-US" sz="1100" dirty="0" smtClean="0"/>
              <a:t>University</a:t>
            </a:r>
          </a:p>
          <a:p>
            <a:r>
              <a:rPr lang="en-US" sz="1100" dirty="0" smtClean="0"/>
              <a:t>•</a:t>
            </a:r>
            <a:r>
              <a:rPr lang="en-US" sz="1100" dirty="0"/>
              <a:t>Tusculum University*</a:t>
            </a:r>
          </a:p>
          <a:p>
            <a:endParaRPr lang="en-US" sz="1200" dirty="0"/>
          </a:p>
        </p:txBody>
      </p:sp>
      <p:sp>
        <p:nvSpPr>
          <p:cNvPr id="15" name="TextBox 14"/>
          <p:cNvSpPr txBox="1"/>
          <p:nvPr/>
        </p:nvSpPr>
        <p:spPr>
          <a:xfrm>
            <a:off x="362527" y="4938454"/>
            <a:ext cx="4679374" cy="1231106"/>
          </a:xfrm>
          <a:prstGeom prst="rect">
            <a:avLst/>
          </a:prstGeom>
          <a:noFill/>
        </p:spPr>
        <p:txBody>
          <a:bodyPr wrap="square" rtlCol="0">
            <a:spAutoFit/>
          </a:bodyPr>
          <a:lstStyle/>
          <a:p>
            <a:endParaRPr lang="en-US" dirty="0"/>
          </a:p>
          <a:p>
            <a:endParaRPr lang="en-US" dirty="0"/>
          </a:p>
          <a:p>
            <a:r>
              <a:rPr lang="en-US" dirty="0"/>
              <a:t> </a:t>
            </a:r>
            <a:endParaRPr lang="en-US" dirty="0" smtClean="0"/>
          </a:p>
          <a:p>
            <a:r>
              <a:rPr lang="en-US" sz="1000" b="1" i="1" dirty="0" smtClean="0">
                <a:solidFill>
                  <a:srgbClr val="FF0000"/>
                </a:solidFill>
              </a:rPr>
              <a:t>*LOI </a:t>
            </a:r>
            <a:r>
              <a:rPr lang="en-US" sz="1000" b="1" i="1" dirty="0">
                <a:solidFill>
                  <a:srgbClr val="FF0000"/>
                </a:solidFill>
              </a:rPr>
              <a:t>Partner Schools that offer Deferment for TN STRONG Act program </a:t>
            </a:r>
            <a:endParaRPr lang="en-US" sz="1000" dirty="0">
              <a:solidFill>
                <a:srgbClr val="FF0000"/>
              </a:solidFill>
            </a:endParaRPr>
          </a:p>
          <a:p>
            <a:endParaRPr lang="en-US" sz="1000" dirty="0"/>
          </a:p>
        </p:txBody>
      </p:sp>
    </p:spTree>
    <p:extLst>
      <p:ext uri="{BB962C8B-B14F-4D97-AF65-F5344CB8AC3E}">
        <p14:creationId xmlns:p14="http://schemas.microsoft.com/office/powerpoint/2010/main" val="329221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363" y="0"/>
            <a:ext cx="7772400" cy="1470025"/>
          </a:xfrm>
        </p:spPr>
        <p:txBody>
          <a:bodyPr/>
          <a:lstStyle/>
          <a:p>
            <a:r>
              <a:rPr lang="en-US" sz="4000" b="1" dirty="0" smtClean="0"/>
              <a:t>Credentialing Assistance</a:t>
            </a:r>
            <a:endParaRPr lang="en-US" sz="4000" b="1" dirty="0"/>
          </a:p>
        </p:txBody>
      </p:sp>
      <p:pic>
        <p:nvPicPr>
          <p:cNvPr id="2" name="Picture 1"/>
          <p:cNvPicPr>
            <a:picLocks noChangeAspect="1"/>
          </p:cNvPicPr>
          <p:nvPr/>
        </p:nvPicPr>
        <p:blipFill>
          <a:blip r:embed="rId2"/>
          <a:stretch>
            <a:fillRect/>
          </a:stretch>
        </p:blipFill>
        <p:spPr>
          <a:xfrm>
            <a:off x="725556" y="1470025"/>
            <a:ext cx="7774207" cy="4625975"/>
          </a:xfrm>
          <a:prstGeom prst="rect">
            <a:avLst/>
          </a:prstGeom>
        </p:spPr>
      </p:pic>
      <p:sp>
        <p:nvSpPr>
          <p:cNvPr id="3" name="Slide Number Placeholder 2"/>
          <p:cNvSpPr>
            <a:spLocks noGrp="1"/>
          </p:cNvSpPr>
          <p:nvPr>
            <p:ph type="sldNum" sz="quarter" idx="4294967295"/>
          </p:nvPr>
        </p:nvSpPr>
        <p:spPr/>
        <p:txBody>
          <a:bodyPr/>
          <a:lstStyle/>
          <a:p>
            <a:fld id="{AEDB2D22-B5F4-408F-B4A5-C0A1DF37DE90}" type="slidenum">
              <a:rPr lang="en-US" smtClean="0"/>
              <a:pPr/>
              <a:t>28</a:t>
            </a:fld>
            <a:endParaRPr lang="en-US" dirty="0"/>
          </a:p>
        </p:txBody>
      </p:sp>
    </p:spTree>
    <p:extLst>
      <p:ext uri="{BB962C8B-B14F-4D97-AF65-F5344CB8AC3E}">
        <p14:creationId xmlns:p14="http://schemas.microsoft.com/office/powerpoint/2010/main" val="3035292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76464" y="138022"/>
            <a:ext cx="7772400" cy="1102519"/>
          </a:xfrm>
        </p:spPr>
        <p:txBody>
          <a:bodyPr>
            <a:normAutofit/>
          </a:bodyPr>
          <a:lstStyle/>
          <a:p>
            <a:r>
              <a:rPr lang="en-US" sz="3200" b="1" dirty="0" smtClean="0"/>
              <a:t>Credentialing Assistance</a:t>
            </a:r>
            <a:endParaRPr lang="en-US" sz="3200" b="1" dirty="0"/>
          </a:p>
        </p:txBody>
      </p:sp>
      <p:sp>
        <p:nvSpPr>
          <p:cNvPr id="3" name="Content Placeholder 2"/>
          <p:cNvSpPr>
            <a:spLocks noGrp="1"/>
          </p:cNvSpPr>
          <p:nvPr>
            <p:ph type="subTitle" idx="1"/>
          </p:nvPr>
        </p:nvSpPr>
        <p:spPr>
          <a:xfrm>
            <a:off x="565050" y="1518338"/>
            <a:ext cx="7896140" cy="4475437"/>
          </a:xfrm>
        </p:spPr>
        <p:txBody>
          <a:bodyPr>
            <a:noAutofit/>
          </a:bodyPr>
          <a:lstStyle/>
          <a:p>
            <a:pPr marL="342900" indent="-342900" algn="l">
              <a:buFont typeface="Wingdings" panose="05000000000000000000" pitchFamily="2" charset="2"/>
              <a:buChar char="§"/>
            </a:pPr>
            <a:r>
              <a:rPr lang="en-US" sz="2400" dirty="0" smtClean="0">
                <a:solidFill>
                  <a:schemeClr val="tx1"/>
                </a:solidFill>
              </a:rPr>
              <a:t>What Is It?</a:t>
            </a:r>
          </a:p>
          <a:p>
            <a:pPr marL="758541" lvl="1" indent="-342900" algn="l">
              <a:buFont typeface="Wingdings" panose="05000000000000000000" pitchFamily="2" charset="2"/>
              <a:buChar char="§"/>
            </a:pPr>
            <a:r>
              <a:rPr lang="en-US" sz="1400" dirty="0" smtClean="0">
                <a:solidFill>
                  <a:schemeClr val="tx1"/>
                </a:solidFill>
              </a:rPr>
              <a:t>The newest Army education program that provides financial assistance to help pay for a credential or licensure listed on the Army COOL Web site</a:t>
            </a:r>
          </a:p>
          <a:p>
            <a:pPr marL="758541" lvl="1"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Qualify? </a:t>
            </a:r>
            <a:endParaRPr lang="en-US" sz="2400" dirty="0" smtClean="0">
              <a:solidFill>
                <a:schemeClr val="tx1"/>
              </a:solidFill>
            </a:endParaRPr>
          </a:p>
          <a:p>
            <a:pPr marL="758541" lvl="1" indent="-342900" algn="l">
              <a:buFont typeface="Wingdings" panose="05000000000000000000" pitchFamily="2" charset="2"/>
              <a:buChar char="§"/>
            </a:pPr>
            <a:r>
              <a:rPr lang="en-US" sz="1400" dirty="0" smtClean="0">
                <a:solidFill>
                  <a:schemeClr val="tx1"/>
                </a:solidFill>
              </a:rPr>
              <a:t>Soldiers </a:t>
            </a:r>
            <a:r>
              <a:rPr lang="en-US" sz="1400" dirty="0">
                <a:solidFill>
                  <a:schemeClr val="tx1"/>
                </a:solidFill>
              </a:rPr>
              <a:t>may begin work on their </a:t>
            </a:r>
            <a:r>
              <a:rPr lang="en-US" sz="1400" u="sng" dirty="0">
                <a:solidFill>
                  <a:schemeClr val="tx1"/>
                </a:solidFill>
              </a:rPr>
              <a:t>first credential</a:t>
            </a:r>
            <a:r>
              <a:rPr lang="en-US" sz="1400" dirty="0">
                <a:solidFill>
                  <a:schemeClr val="tx1"/>
                </a:solidFill>
              </a:rPr>
              <a:t> upon successful completion of IADT, WOBC or </a:t>
            </a:r>
            <a:r>
              <a:rPr lang="en-US" sz="1400" dirty="0" smtClean="0">
                <a:solidFill>
                  <a:schemeClr val="tx1"/>
                </a:solidFill>
              </a:rPr>
              <a:t>BOLC</a:t>
            </a:r>
            <a:endParaRPr lang="en-US" sz="1400" dirty="0">
              <a:solidFill>
                <a:schemeClr val="tx1"/>
              </a:solidFill>
            </a:endParaRPr>
          </a:p>
          <a:p>
            <a:pPr marL="342900" lvl="0" indent="-342900" algn="l">
              <a:buFont typeface="Wingdings" panose="05000000000000000000" pitchFamily="2" charset="2"/>
              <a:buChar char="§"/>
            </a:pPr>
            <a:endParaRPr lang="en-US" sz="1000" dirty="0">
              <a:solidFill>
                <a:schemeClr val="tx1"/>
              </a:solidFill>
            </a:endParaRPr>
          </a:p>
          <a:p>
            <a:pPr marL="342900" lvl="0" indent="-342900" algn="l">
              <a:buFont typeface="Wingdings" panose="05000000000000000000" pitchFamily="2" charset="2"/>
              <a:buChar char="§"/>
            </a:pPr>
            <a:r>
              <a:rPr lang="en-US" sz="2400" dirty="0" smtClean="0">
                <a:solidFill>
                  <a:schemeClr val="tx1"/>
                </a:solidFill>
              </a:rPr>
              <a:t>What </a:t>
            </a:r>
            <a:r>
              <a:rPr lang="en-US" sz="2400" dirty="0">
                <a:solidFill>
                  <a:schemeClr val="tx1"/>
                </a:solidFill>
              </a:rPr>
              <a:t>Do I Get?</a:t>
            </a:r>
          </a:p>
          <a:p>
            <a:pPr marL="576263" lvl="0" indent="-285750" algn="l">
              <a:buFont typeface="Wingdings" panose="05000000000000000000" pitchFamily="2" charset="2"/>
              <a:buChar char="§"/>
            </a:pPr>
            <a:r>
              <a:rPr lang="en-US" sz="1400" b="0" u="sng" dirty="0">
                <a:solidFill>
                  <a:schemeClr val="tx1"/>
                </a:solidFill>
              </a:rPr>
              <a:t>CA will provide Soldiers up to $4,000 each year to pay for an eligible credential.</a:t>
            </a:r>
            <a:endParaRPr lang="en-US" sz="1400" b="0" dirty="0">
              <a:solidFill>
                <a:schemeClr val="tx1"/>
              </a:solidFill>
            </a:endParaRPr>
          </a:p>
          <a:p>
            <a:pPr marL="576263" lvl="0" indent="-285750" algn="l">
              <a:buFont typeface="Wingdings" panose="05000000000000000000" pitchFamily="2" charset="2"/>
              <a:buChar char="§"/>
            </a:pPr>
            <a:r>
              <a:rPr lang="en-US" sz="1400" b="0" dirty="0">
                <a:solidFill>
                  <a:schemeClr val="tx1"/>
                </a:solidFill>
              </a:rPr>
              <a:t>Soldiers may use both Federal Tuition Assistance (FTA) and Army Credentialing Assistance (CA); however, the combined usage shall not exceed $4,000 per FY.  </a:t>
            </a:r>
          </a:p>
          <a:p>
            <a:pPr marL="576263" lvl="0" indent="-285750" algn="l">
              <a:buFont typeface="Wingdings" panose="05000000000000000000" pitchFamily="2" charset="2"/>
              <a:buChar char="§"/>
            </a:pPr>
            <a:r>
              <a:rPr lang="en-US" sz="1400" b="0" dirty="0" smtClean="0">
                <a:solidFill>
                  <a:schemeClr val="tx1"/>
                </a:solidFill>
              </a:rPr>
              <a:t>Credentials must be listed on the Army COOL web site at:  </a:t>
            </a:r>
            <a:r>
              <a:rPr lang="en-US" sz="1400" dirty="0" smtClean="0">
                <a:hlinkClick r:id="rId2"/>
              </a:rPr>
              <a:t>https</a:t>
            </a:r>
            <a:r>
              <a:rPr lang="en-US" sz="1400" dirty="0">
                <a:hlinkClick r:id="rId2"/>
              </a:rPr>
              <a:t>://www.cool.osd.mil/army</a:t>
            </a:r>
            <a:r>
              <a:rPr lang="en-US" sz="1400" dirty="0" smtClean="0">
                <a:hlinkClick r:id="rId2"/>
              </a:rPr>
              <a:t>/</a:t>
            </a:r>
            <a:r>
              <a:rPr lang="en-US" sz="1400" dirty="0" smtClean="0"/>
              <a:t> </a:t>
            </a:r>
            <a:r>
              <a:rPr lang="en-US" sz="1400" b="0" dirty="0" smtClean="0">
                <a:solidFill>
                  <a:schemeClr val="tx1"/>
                </a:solidFill>
              </a:rPr>
              <a:t>but </a:t>
            </a:r>
            <a:r>
              <a:rPr lang="en-US" sz="1400" b="0" dirty="0">
                <a:solidFill>
                  <a:schemeClr val="tx1"/>
                </a:solidFill>
              </a:rPr>
              <a:t>does not have to be related to the Soldier’s MOS.</a:t>
            </a:r>
          </a:p>
          <a:p>
            <a:pPr marL="576263" lvl="0" indent="-285750" algn="l">
              <a:buFont typeface="Wingdings" panose="05000000000000000000" pitchFamily="2" charset="2"/>
              <a:buChar char="§"/>
            </a:pPr>
            <a:r>
              <a:rPr lang="en-US" sz="1400" b="0" dirty="0">
                <a:solidFill>
                  <a:schemeClr val="tx1"/>
                </a:solidFill>
              </a:rPr>
              <a:t>CA will pay expenses for classroom, hands-on, online/blended training and associated materials to include: manuals, study guides, textbooks, processing fees, test fees, related fees for continuing education requirements, and recertification of credentials. </a:t>
            </a: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a:p>
            <a:pPr marL="214313" indent="-214313" algn="l">
              <a:buFont typeface="Wingdings" panose="05000000000000000000" pitchFamily="2" charset="2"/>
              <a:buChar char="§"/>
            </a:pPr>
            <a:endParaRPr lang="en-US" sz="1100" dirty="0">
              <a:solidFill>
                <a:schemeClr val="tx1"/>
              </a:solidFill>
            </a:endParaRP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29</a:t>
            </a:fld>
            <a:endParaRPr lang="en-US" dirty="0"/>
          </a:p>
        </p:txBody>
      </p:sp>
    </p:spTree>
    <p:extLst>
      <p:ext uri="{BB962C8B-B14F-4D97-AF65-F5344CB8AC3E}">
        <p14:creationId xmlns:p14="http://schemas.microsoft.com/office/powerpoint/2010/main" val="376737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547" y="0"/>
            <a:ext cx="7772400" cy="1470025"/>
          </a:xfrm>
        </p:spPr>
        <p:txBody>
          <a:bodyPr>
            <a:normAutofit/>
          </a:bodyPr>
          <a:lstStyle/>
          <a:p>
            <a:r>
              <a:rPr lang="en-US" sz="4800" b="1" dirty="0" smtClean="0"/>
              <a:t>GI Bill Programs</a:t>
            </a:r>
            <a:endParaRPr lang="en-US" sz="4800" b="1" dirty="0"/>
          </a:p>
        </p:txBody>
      </p:sp>
      <p:pic>
        <p:nvPicPr>
          <p:cNvPr id="1030" name="Picture 6" descr="Senators propose fix for coronavirus impact on GI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73" y="1442315"/>
            <a:ext cx="8334768" cy="46674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p:txBody>
          <a:bodyPr/>
          <a:lstStyle/>
          <a:p>
            <a:fld id="{AEDB2D22-B5F4-408F-B4A5-C0A1DF37DE90}" type="slidenum">
              <a:rPr lang="en-US" smtClean="0"/>
              <a:pPr/>
              <a:t>3</a:t>
            </a:fld>
            <a:endParaRPr lang="en-US" dirty="0"/>
          </a:p>
        </p:txBody>
      </p:sp>
    </p:spTree>
    <p:extLst>
      <p:ext uri="{BB962C8B-B14F-4D97-AF65-F5344CB8AC3E}">
        <p14:creationId xmlns:p14="http://schemas.microsoft.com/office/powerpoint/2010/main" val="3374562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45389" y="146649"/>
            <a:ext cx="7772400" cy="1102519"/>
          </a:xfrm>
        </p:spPr>
        <p:txBody>
          <a:bodyPr>
            <a:normAutofit/>
          </a:bodyPr>
          <a:lstStyle/>
          <a:p>
            <a:r>
              <a:rPr lang="en-US" sz="3200" b="1" dirty="0" smtClean="0"/>
              <a:t>Credentialing Assistance (CA)</a:t>
            </a:r>
            <a:endParaRPr lang="en-US" sz="3200" b="1" dirty="0"/>
          </a:p>
        </p:txBody>
      </p:sp>
      <p:sp>
        <p:nvSpPr>
          <p:cNvPr id="3" name="Content Placeholder 2"/>
          <p:cNvSpPr>
            <a:spLocks noGrp="1"/>
          </p:cNvSpPr>
          <p:nvPr>
            <p:ph type="subTitle" idx="1"/>
          </p:nvPr>
        </p:nvSpPr>
        <p:spPr>
          <a:xfrm>
            <a:off x="330201" y="1525064"/>
            <a:ext cx="8676469" cy="4139136"/>
          </a:xfrm>
        </p:spPr>
        <p:txBody>
          <a:bodyPr>
            <a:noAutofit/>
          </a:bodyPr>
          <a:lstStyle/>
          <a:p>
            <a:pPr marL="457200" indent="-457200" algn="l">
              <a:buFont typeface="Wingdings" panose="05000000000000000000" pitchFamily="2" charset="2"/>
              <a:buChar char="§"/>
            </a:pPr>
            <a:r>
              <a:rPr lang="en-US" sz="2400" dirty="0" smtClean="0">
                <a:solidFill>
                  <a:schemeClr val="tx1"/>
                </a:solidFill>
              </a:rPr>
              <a:t>How </a:t>
            </a:r>
            <a:r>
              <a:rPr lang="en-US" sz="2400" dirty="0">
                <a:solidFill>
                  <a:schemeClr val="tx1"/>
                </a:solidFill>
              </a:rPr>
              <a:t>Do I Apply?</a:t>
            </a:r>
          </a:p>
          <a:p>
            <a:pPr marL="285750" lvl="0" indent="171450" algn="l">
              <a:buFont typeface="Wingdings" panose="05000000000000000000" pitchFamily="2" charset="2"/>
              <a:buChar char="§"/>
            </a:pPr>
            <a:r>
              <a:rPr lang="en-US" sz="1600" b="0" dirty="0">
                <a:solidFill>
                  <a:schemeClr val="tx1"/>
                </a:solidFill>
              </a:rPr>
              <a:t>Contact your State ESO/ESS to discuss the CA application process and verify </a:t>
            </a:r>
            <a:r>
              <a:rPr lang="en-US" sz="1600" b="0" dirty="0" smtClean="0">
                <a:solidFill>
                  <a:schemeClr val="tx1"/>
                </a:solidFill>
              </a:rPr>
              <a:t>eligibility.</a:t>
            </a:r>
            <a:endParaRPr lang="en-US" sz="1600" b="0" dirty="0">
              <a:solidFill>
                <a:schemeClr val="tx1"/>
              </a:solidFill>
            </a:endParaRPr>
          </a:p>
          <a:p>
            <a:pPr marL="285750" lvl="0" indent="171450" algn="l">
              <a:buFont typeface="Wingdings" panose="05000000000000000000" pitchFamily="2" charset="2"/>
              <a:buChar char="§"/>
            </a:pPr>
            <a:r>
              <a:rPr lang="en-US" sz="1600" b="0" dirty="0" smtClean="0">
                <a:solidFill>
                  <a:schemeClr val="tx1"/>
                </a:solidFill>
              </a:rPr>
              <a:t>Ensure </a:t>
            </a:r>
            <a:r>
              <a:rPr lang="en-US" sz="1600" b="0" dirty="0">
                <a:solidFill>
                  <a:schemeClr val="tx1"/>
                </a:solidFill>
              </a:rPr>
              <a:t>your credential is listed on Army </a:t>
            </a:r>
            <a:r>
              <a:rPr lang="en-US" sz="1600" b="0" dirty="0" smtClean="0">
                <a:solidFill>
                  <a:schemeClr val="tx1"/>
                </a:solidFill>
              </a:rPr>
              <a:t>COOL at: </a:t>
            </a:r>
            <a:r>
              <a:rPr lang="en-US" sz="1600" dirty="0">
                <a:hlinkClick r:id="rId3"/>
              </a:rPr>
              <a:t>https://www.cool.osd.mil/army</a:t>
            </a:r>
            <a:r>
              <a:rPr lang="en-US" sz="1600" dirty="0" smtClean="0">
                <a:hlinkClick r:id="rId3"/>
              </a:rPr>
              <a:t>/</a:t>
            </a:r>
            <a:r>
              <a:rPr lang="en-US" sz="1600" dirty="0" smtClean="0"/>
              <a:t>.</a:t>
            </a:r>
            <a:endParaRPr lang="en-US" sz="1600" b="0" dirty="0"/>
          </a:p>
          <a:p>
            <a:pPr marL="285750" lvl="0" indent="171450" algn="l">
              <a:buFont typeface="Wingdings" panose="05000000000000000000" pitchFamily="2" charset="2"/>
              <a:buChar char="§"/>
            </a:pPr>
            <a:r>
              <a:rPr lang="en-US" sz="1600" dirty="0">
                <a:solidFill>
                  <a:schemeClr val="tx1"/>
                </a:solidFill>
              </a:rPr>
              <a:t>Credentialing Assistance (</a:t>
            </a:r>
            <a:r>
              <a:rPr lang="en-US" sz="1600" dirty="0" smtClean="0">
                <a:solidFill>
                  <a:schemeClr val="tx1"/>
                </a:solidFill>
              </a:rPr>
              <a:t>CA) requests </a:t>
            </a:r>
            <a:r>
              <a:rPr lang="en-US" sz="1600" dirty="0">
                <a:solidFill>
                  <a:schemeClr val="tx1"/>
                </a:solidFill>
              </a:rPr>
              <a:t>must be submitted directly through </a:t>
            </a:r>
            <a:r>
              <a:rPr lang="en-US" sz="1600" dirty="0" err="1">
                <a:solidFill>
                  <a:schemeClr val="tx1"/>
                </a:solidFill>
              </a:rPr>
              <a:t>ArmyIgnitED</a:t>
            </a:r>
            <a:r>
              <a:rPr lang="en-US" sz="1600" dirty="0">
                <a:solidFill>
                  <a:schemeClr val="tx1"/>
                </a:solidFill>
              </a:rPr>
              <a:t> </a:t>
            </a:r>
            <a:r>
              <a:rPr lang="en-US" sz="1600" dirty="0" smtClean="0">
                <a:solidFill>
                  <a:schemeClr val="tx1"/>
                </a:solidFill>
              </a:rPr>
              <a:t> at: </a:t>
            </a:r>
            <a:r>
              <a:rPr lang="en-US" sz="1600" dirty="0" smtClean="0">
                <a:solidFill>
                  <a:schemeClr val="tx1"/>
                </a:solidFill>
                <a:hlinkClick r:id="rId4"/>
              </a:rPr>
              <a:t>www.armyignited.com</a:t>
            </a:r>
            <a:r>
              <a:rPr lang="en-US" sz="1600" dirty="0">
                <a:solidFill>
                  <a:schemeClr val="tx1"/>
                </a:solidFill>
              </a:rPr>
              <a:t>.</a:t>
            </a:r>
            <a:endParaRPr lang="en-US" sz="1600" dirty="0" smtClean="0">
              <a:solidFill>
                <a:schemeClr val="tx1"/>
              </a:solidFill>
            </a:endParaRPr>
          </a:p>
          <a:p>
            <a:pPr marL="285750" lvl="0" indent="171450" algn="l">
              <a:buFont typeface="Wingdings" panose="05000000000000000000" pitchFamily="2" charset="2"/>
              <a:buChar char="§"/>
            </a:pPr>
            <a:r>
              <a:rPr lang="en-US" sz="1600" dirty="0" smtClean="0">
                <a:solidFill>
                  <a:schemeClr val="tx1"/>
                </a:solidFill>
              </a:rPr>
              <a:t>Soldiers </a:t>
            </a:r>
            <a:r>
              <a:rPr lang="en-US" sz="1600" dirty="0">
                <a:solidFill>
                  <a:schemeClr val="tx1"/>
                </a:solidFill>
              </a:rPr>
              <a:t>must submit CA Requests 30 business days from the start date of the course or </a:t>
            </a:r>
            <a:r>
              <a:rPr lang="en-US" sz="1600" dirty="0" smtClean="0">
                <a:solidFill>
                  <a:schemeClr val="tx1"/>
                </a:solidFill>
              </a:rPr>
              <a:t>exam.</a:t>
            </a:r>
          </a:p>
          <a:p>
            <a:pPr marL="285750" lvl="0" indent="171450" algn="l">
              <a:buFont typeface="Wingdings" panose="05000000000000000000" pitchFamily="2" charset="2"/>
              <a:buChar char="§"/>
            </a:pPr>
            <a:r>
              <a:rPr lang="en-US" sz="1600" dirty="0" smtClean="0">
                <a:solidFill>
                  <a:schemeClr val="tx1"/>
                </a:solidFill>
              </a:rPr>
              <a:t>If </a:t>
            </a:r>
            <a:r>
              <a:rPr lang="en-US" sz="1600" dirty="0">
                <a:solidFill>
                  <a:schemeClr val="tx1"/>
                </a:solidFill>
              </a:rPr>
              <a:t>Soldier does not see the vendor of choice (for training, exam, books, materials, etc.) select “Don’t See a Related Vendor?”. An email will appear requesting specific information which the Soldiers must provide </a:t>
            </a:r>
            <a:r>
              <a:rPr lang="en-US" sz="1600" dirty="0" smtClean="0">
                <a:solidFill>
                  <a:schemeClr val="tx1"/>
                </a:solidFill>
              </a:rPr>
              <a:t>to ACCESS</a:t>
            </a:r>
            <a:r>
              <a:rPr lang="en-US" sz="1600" dirty="0">
                <a:solidFill>
                  <a:schemeClr val="tx1"/>
                </a:solidFill>
              </a:rPr>
              <a:t>, </a:t>
            </a:r>
            <a:r>
              <a:rPr lang="en-US" sz="1600" dirty="0" err="1">
                <a:solidFill>
                  <a:schemeClr val="tx1"/>
                </a:solidFill>
              </a:rPr>
              <a:t>ArmyU</a:t>
            </a:r>
            <a:r>
              <a:rPr lang="en-US" sz="1600" dirty="0">
                <a:solidFill>
                  <a:schemeClr val="tx1"/>
                </a:solidFill>
              </a:rPr>
              <a:t> who in turn will contact the vendor to update </a:t>
            </a:r>
            <a:r>
              <a:rPr lang="en-US" sz="1600" dirty="0" err="1">
                <a:solidFill>
                  <a:schemeClr val="tx1"/>
                </a:solidFill>
              </a:rPr>
              <a:t>ArmyIgnitED</a:t>
            </a:r>
            <a:r>
              <a:rPr lang="en-US" sz="1600" dirty="0">
                <a:solidFill>
                  <a:schemeClr val="tx1"/>
                </a:solidFill>
              </a:rPr>
              <a:t> with the </a:t>
            </a:r>
            <a:r>
              <a:rPr lang="en-US" sz="1600" dirty="0" smtClean="0">
                <a:solidFill>
                  <a:schemeClr val="tx1"/>
                </a:solidFill>
              </a:rPr>
              <a:t>information.</a:t>
            </a:r>
          </a:p>
          <a:p>
            <a:pPr marL="285750" lvl="0" indent="171450" algn="l">
              <a:buFont typeface="Wingdings" panose="05000000000000000000" pitchFamily="2" charset="2"/>
              <a:buChar char="§"/>
            </a:pPr>
            <a:r>
              <a:rPr lang="en-US" sz="1600" b="0" dirty="0" smtClean="0">
                <a:solidFill>
                  <a:schemeClr val="tx1"/>
                </a:solidFill>
              </a:rPr>
              <a:t>HQ </a:t>
            </a:r>
            <a:r>
              <a:rPr lang="en-US" sz="1600" b="0" dirty="0">
                <a:solidFill>
                  <a:schemeClr val="tx1"/>
                </a:solidFill>
              </a:rPr>
              <a:t>ACES notifies Soldier if </a:t>
            </a:r>
            <a:r>
              <a:rPr lang="en-US" sz="1600" b="0" dirty="0" smtClean="0">
                <a:solidFill>
                  <a:schemeClr val="tx1"/>
                </a:solidFill>
              </a:rPr>
              <a:t>approved/disapproved (it may take up to a few days prior to the start date of the course to receive approval email).</a:t>
            </a:r>
          </a:p>
          <a:p>
            <a:pPr marL="285750" lvl="0" indent="171450" algn="l">
              <a:buFont typeface="Wingdings" panose="05000000000000000000" pitchFamily="2" charset="2"/>
              <a:buChar char="§"/>
            </a:pPr>
            <a:r>
              <a:rPr lang="en-US" sz="1600" dirty="0" smtClean="0">
                <a:solidFill>
                  <a:schemeClr val="tx1"/>
                </a:solidFill>
              </a:rPr>
              <a:t>Soldier uploads certificate of completion no later than 10 business days after training end date.</a:t>
            </a:r>
            <a:endParaRPr lang="en-US" sz="1600" b="0" dirty="0">
              <a:solidFill>
                <a:schemeClr val="tx1"/>
              </a:solidFill>
            </a:endParaRPr>
          </a:p>
          <a:p>
            <a:pPr marL="214313" indent="-214313" algn="l">
              <a:buFont typeface="Wingdings" panose="05000000000000000000" pitchFamily="2" charset="2"/>
              <a:buChar char="§"/>
            </a:pPr>
            <a:endParaRPr lang="en-US" sz="1600"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30</a:t>
            </a:fld>
            <a:endParaRPr lang="en-US" dirty="0"/>
          </a:p>
        </p:txBody>
      </p:sp>
    </p:spTree>
    <p:extLst>
      <p:ext uri="{BB962C8B-B14F-4D97-AF65-F5344CB8AC3E}">
        <p14:creationId xmlns:p14="http://schemas.microsoft.com/office/powerpoint/2010/main" val="249326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45476" y="169540"/>
            <a:ext cx="7772400" cy="1102519"/>
          </a:xfrm>
        </p:spPr>
        <p:txBody>
          <a:bodyPr>
            <a:normAutofit/>
          </a:bodyPr>
          <a:lstStyle/>
          <a:p>
            <a:r>
              <a:rPr lang="en-US" sz="3200" b="1" dirty="0" smtClean="0"/>
              <a:t>Credentialing Assistance</a:t>
            </a:r>
            <a:endParaRPr lang="en-US" sz="3200" b="1" dirty="0"/>
          </a:p>
        </p:txBody>
      </p:sp>
      <p:sp>
        <p:nvSpPr>
          <p:cNvPr id="3" name="Content Placeholder 2"/>
          <p:cNvSpPr>
            <a:spLocks noGrp="1"/>
          </p:cNvSpPr>
          <p:nvPr>
            <p:ph type="subTitle" idx="1"/>
          </p:nvPr>
        </p:nvSpPr>
        <p:spPr>
          <a:xfrm>
            <a:off x="524977" y="1616839"/>
            <a:ext cx="7896140" cy="3932212"/>
          </a:xfrm>
        </p:spPr>
        <p:txBody>
          <a:bodyPr>
            <a:noAutofit/>
          </a:bodyPr>
          <a:lstStyle/>
          <a:p>
            <a:pPr marL="285750" lvl="0" indent="-285750" algn="l">
              <a:buFont typeface="Wingdings" panose="05000000000000000000" pitchFamily="2" charset="2"/>
              <a:buChar char="§"/>
            </a:pPr>
            <a:r>
              <a:rPr lang="en-US" sz="2400" dirty="0" smtClean="0">
                <a:solidFill>
                  <a:schemeClr val="tx1"/>
                </a:solidFill>
              </a:rPr>
              <a:t>What </a:t>
            </a:r>
            <a:r>
              <a:rPr lang="en-US" sz="2400" dirty="0">
                <a:solidFill>
                  <a:schemeClr val="tx1"/>
                </a:solidFill>
              </a:rPr>
              <a:t>Are The Most Popular Certifications?</a:t>
            </a:r>
          </a:p>
          <a:p>
            <a:pPr marL="804863" lvl="0" indent="-285750" algn="l">
              <a:buFont typeface="Wingdings" panose="05000000000000000000" pitchFamily="2" charset="2"/>
              <a:buChar char="§"/>
            </a:pPr>
            <a:r>
              <a:rPr lang="en-US" sz="1400" b="0" dirty="0" smtClean="0">
                <a:solidFill>
                  <a:schemeClr val="tx1"/>
                </a:solidFill>
              </a:rPr>
              <a:t>Associate </a:t>
            </a:r>
            <a:r>
              <a:rPr lang="en-US" sz="1400" b="0" dirty="0">
                <a:solidFill>
                  <a:schemeClr val="tx1"/>
                </a:solidFill>
              </a:rPr>
              <a:t>Professional in HR (aPHR) </a:t>
            </a:r>
          </a:p>
          <a:p>
            <a:pPr marL="804863" lvl="0" indent="-285750" algn="l">
              <a:buFont typeface="Wingdings" panose="05000000000000000000" pitchFamily="2" charset="2"/>
              <a:buChar char="§"/>
            </a:pPr>
            <a:r>
              <a:rPr lang="en-US" sz="1400" b="0" dirty="0">
                <a:solidFill>
                  <a:schemeClr val="tx1"/>
                </a:solidFill>
              </a:rPr>
              <a:t>Certified Logistics Technician (CLT) </a:t>
            </a:r>
          </a:p>
          <a:p>
            <a:pPr marL="804863" lvl="0" indent="-285750" algn="l">
              <a:buFont typeface="Wingdings" panose="05000000000000000000" pitchFamily="2" charset="2"/>
              <a:buChar char="§"/>
            </a:pPr>
            <a:r>
              <a:rPr lang="en-US" sz="1400" b="0" dirty="0">
                <a:solidFill>
                  <a:schemeClr val="tx1"/>
                </a:solidFill>
              </a:rPr>
              <a:t>Certified Personal Trainer (CPT) </a:t>
            </a:r>
          </a:p>
          <a:p>
            <a:pPr marL="804863" lvl="0" indent="-285750" algn="l">
              <a:buFont typeface="Wingdings" panose="05000000000000000000" pitchFamily="2" charset="2"/>
              <a:buChar char="§"/>
            </a:pPr>
            <a:r>
              <a:rPr lang="en-US" sz="1400" b="0" dirty="0">
                <a:solidFill>
                  <a:schemeClr val="tx1"/>
                </a:solidFill>
              </a:rPr>
              <a:t>Certified Welder (CW) Commercial</a:t>
            </a:r>
          </a:p>
          <a:p>
            <a:pPr marL="804863" lvl="0" indent="-285750" algn="l">
              <a:buFont typeface="Wingdings" panose="05000000000000000000" pitchFamily="2" charset="2"/>
              <a:buChar char="§"/>
            </a:pPr>
            <a:r>
              <a:rPr lang="en-US" sz="1400" b="0" dirty="0" smtClean="0">
                <a:solidFill>
                  <a:schemeClr val="tx1"/>
                </a:solidFill>
              </a:rPr>
              <a:t>Certified Personal Trainer</a:t>
            </a:r>
          </a:p>
          <a:p>
            <a:pPr marL="804863" lvl="0" indent="-285750" algn="l">
              <a:buFont typeface="Wingdings" panose="05000000000000000000" pitchFamily="2" charset="2"/>
              <a:buChar char="§"/>
            </a:pPr>
            <a:r>
              <a:rPr lang="en-US" sz="1400" b="0" dirty="0" smtClean="0">
                <a:solidFill>
                  <a:schemeClr val="tx1"/>
                </a:solidFill>
              </a:rPr>
              <a:t>Commercial Driver </a:t>
            </a:r>
            <a:r>
              <a:rPr lang="en-US" sz="1400" b="0" dirty="0">
                <a:solidFill>
                  <a:schemeClr val="tx1"/>
                </a:solidFill>
              </a:rPr>
              <a:t>License (CDL) </a:t>
            </a:r>
          </a:p>
          <a:p>
            <a:pPr marL="285750" indent="-285750" algn="l">
              <a:buFont typeface="Wingdings" panose="05000000000000000000" pitchFamily="2" charset="2"/>
              <a:buChar char="§"/>
            </a:pPr>
            <a:endParaRPr lang="en-US" sz="2400" dirty="0" smtClean="0">
              <a:solidFill>
                <a:schemeClr val="tx1"/>
              </a:solidFill>
            </a:endParaRPr>
          </a:p>
          <a:p>
            <a:pPr marL="285750" indent="-285750" algn="l">
              <a:buFont typeface="Wingdings" panose="05000000000000000000" pitchFamily="2" charset="2"/>
              <a:buChar char="§"/>
            </a:pPr>
            <a:r>
              <a:rPr lang="en-US" sz="2400" dirty="0" smtClean="0">
                <a:solidFill>
                  <a:schemeClr val="tx1"/>
                </a:solidFill>
              </a:rPr>
              <a:t>Where </a:t>
            </a:r>
            <a:r>
              <a:rPr lang="en-US" sz="2400" dirty="0">
                <a:solidFill>
                  <a:schemeClr val="tx1"/>
                </a:solidFill>
              </a:rPr>
              <a:t>Can I Go For Testing?</a:t>
            </a:r>
          </a:p>
          <a:p>
            <a:pPr marL="804863" lvl="0" indent="-285750" algn="l">
              <a:buFont typeface="Wingdings" panose="05000000000000000000" pitchFamily="2" charset="2"/>
              <a:buChar char="§"/>
            </a:pPr>
            <a:r>
              <a:rPr lang="en-US" sz="1400" dirty="0">
                <a:solidFill>
                  <a:schemeClr val="tx1"/>
                </a:solidFill>
              </a:rPr>
              <a:t>There are two major companies that offer certification and licensure exams. You can find local test centers on their websites.</a:t>
            </a:r>
          </a:p>
          <a:p>
            <a:pPr marL="1262063" lvl="1" indent="-285750" algn="l">
              <a:buFont typeface="Wingdings" panose="05000000000000000000" pitchFamily="2" charset="2"/>
              <a:buChar char="§"/>
              <a:tabLst>
                <a:tab pos="1198563" algn="l"/>
              </a:tabLst>
            </a:pPr>
            <a:r>
              <a:rPr lang="en-US" sz="1400" dirty="0">
                <a:solidFill>
                  <a:schemeClr val="tx1"/>
                </a:solidFill>
              </a:rPr>
              <a:t>Pearson VUE: </a:t>
            </a:r>
            <a:r>
              <a:rPr lang="en-US" sz="1400" u="sng" dirty="0">
                <a:solidFill>
                  <a:schemeClr val="tx1"/>
                </a:solidFill>
                <a:hlinkClick r:id="rId2"/>
              </a:rPr>
              <a:t>https://home.pearsonvue.com/</a:t>
            </a:r>
            <a:endParaRPr lang="en-US" sz="1400" dirty="0">
              <a:solidFill>
                <a:schemeClr val="tx1"/>
              </a:solidFill>
            </a:endParaRPr>
          </a:p>
          <a:p>
            <a:pPr marL="1262063" lvl="1" indent="-285750" algn="l">
              <a:buFont typeface="Wingdings" panose="05000000000000000000" pitchFamily="2" charset="2"/>
              <a:buChar char="§"/>
              <a:tabLst>
                <a:tab pos="1198563" algn="l"/>
              </a:tabLst>
            </a:pPr>
            <a:r>
              <a:rPr lang="en-US" sz="1400" dirty="0">
                <a:solidFill>
                  <a:schemeClr val="tx1"/>
                </a:solidFill>
              </a:rPr>
              <a:t>Prometric: </a:t>
            </a:r>
            <a:r>
              <a:rPr lang="en-US" sz="1400" u="sng" dirty="0">
                <a:solidFill>
                  <a:schemeClr val="tx1"/>
                </a:solidFill>
                <a:hlinkClick r:id="rId3"/>
              </a:rPr>
              <a:t>https://www.prometric.com/en-us/Pages/home.aspx</a:t>
            </a:r>
            <a:endParaRPr lang="en-US" sz="1400" u="sng" dirty="0">
              <a:solidFill>
                <a:schemeClr val="tx1"/>
              </a:solidFill>
            </a:endParaRPr>
          </a:p>
          <a:p>
            <a:r>
              <a:rPr lang="en-US" sz="1400" dirty="0"/>
              <a:t/>
            </a:r>
            <a:br>
              <a:rPr lang="en-US" sz="1400" dirty="0"/>
            </a:br>
            <a:endParaRPr lang="en-US" sz="1400" b="0" dirty="0">
              <a:solidFill>
                <a:schemeClr val="tx1"/>
              </a:solidFill>
            </a:endParaRPr>
          </a:p>
        </p:txBody>
      </p:sp>
      <p:sp>
        <p:nvSpPr>
          <p:cNvPr id="2" name="TextBox 1"/>
          <p:cNvSpPr txBox="1"/>
          <p:nvPr/>
        </p:nvSpPr>
        <p:spPr>
          <a:xfrm>
            <a:off x="4231804" y="2029797"/>
            <a:ext cx="4386072" cy="1854354"/>
          </a:xfrm>
          <a:prstGeom prst="rect">
            <a:avLst/>
          </a:prstGeom>
          <a:noFill/>
        </p:spPr>
        <p:txBody>
          <a:bodyPr wrap="square" rtlCol="0">
            <a:spAutoFit/>
          </a:bodyPr>
          <a:lstStyle/>
          <a:p>
            <a:pPr marL="685800" lvl="0" indent="-285750">
              <a:spcBef>
                <a:spcPts val="336"/>
              </a:spcBef>
              <a:buFont typeface="Wingdings" panose="05000000000000000000" pitchFamily="2" charset="2"/>
              <a:buChar char="§"/>
            </a:pPr>
            <a:r>
              <a:rPr lang="en-US" sz="1400" dirty="0" smtClean="0">
                <a:latin typeface="Calibri (Headings)"/>
              </a:rPr>
              <a:t>CompTIA</a:t>
            </a:r>
            <a:endParaRPr lang="en-US" sz="1400" dirty="0">
              <a:latin typeface="Calibri (Headings)"/>
            </a:endParaRPr>
          </a:p>
          <a:p>
            <a:pPr marL="685800" lvl="0" indent="-285750">
              <a:spcBef>
                <a:spcPts val="336"/>
              </a:spcBef>
              <a:buFont typeface="Wingdings" panose="05000000000000000000" pitchFamily="2" charset="2"/>
              <a:buChar char="§"/>
            </a:pPr>
            <a:r>
              <a:rPr lang="en-US" sz="1400" dirty="0" smtClean="0">
                <a:latin typeface="Calibri (Headings)"/>
              </a:rPr>
              <a:t>Emergency </a:t>
            </a:r>
            <a:r>
              <a:rPr lang="en-US" sz="1400" dirty="0">
                <a:latin typeface="Calibri (Headings)"/>
              </a:rPr>
              <a:t>Medical Technician (EMT)</a:t>
            </a:r>
          </a:p>
          <a:p>
            <a:pPr marL="685800" lvl="0" indent="-285750">
              <a:spcBef>
                <a:spcPts val="336"/>
              </a:spcBef>
              <a:buFont typeface="Wingdings" panose="05000000000000000000" pitchFamily="2" charset="2"/>
              <a:buChar char="§"/>
            </a:pPr>
            <a:r>
              <a:rPr lang="en-US" sz="1400" dirty="0">
                <a:latin typeface="Calibri (Headings)"/>
              </a:rPr>
              <a:t>Lean Six Sigma </a:t>
            </a:r>
          </a:p>
          <a:p>
            <a:pPr marL="685800" lvl="0" indent="-285750">
              <a:spcBef>
                <a:spcPts val="336"/>
              </a:spcBef>
              <a:buFont typeface="Wingdings" panose="05000000000000000000" pitchFamily="2" charset="2"/>
              <a:buChar char="§"/>
            </a:pPr>
            <a:r>
              <a:rPr lang="en-US" sz="1400" dirty="0">
                <a:latin typeface="Calibri (Headings)"/>
              </a:rPr>
              <a:t>Project Mgt Professional (PMP)</a:t>
            </a:r>
          </a:p>
          <a:p>
            <a:pPr marL="685800" lvl="0" indent="-285750">
              <a:spcBef>
                <a:spcPts val="336"/>
              </a:spcBef>
              <a:buFont typeface="Wingdings" panose="05000000000000000000" pitchFamily="2" charset="2"/>
              <a:buChar char="§"/>
            </a:pPr>
            <a:r>
              <a:rPr lang="en-US" sz="1400" dirty="0">
                <a:latin typeface="Calibri (Headings)"/>
              </a:rPr>
              <a:t>Private Pilot, Airplane Single Engine</a:t>
            </a:r>
          </a:p>
          <a:p>
            <a:pPr marL="685800" lvl="0" indent="-285750">
              <a:spcBef>
                <a:spcPts val="336"/>
              </a:spcBef>
              <a:buFont typeface="Wingdings" panose="05000000000000000000" pitchFamily="2" charset="2"/>
              <a:buChar char="§"/>
            </a:pPr>
            <a:r>
              <a:rPr lang="en-US" sz="1400" dirty="0">
                <a:latin typeface="Calibri (Headings)"/>
              </a:rPr>
              <a:t>CompTIA A+ CompTIA Security +</a:t>
            </a:r>
            <a:r>
              <a:rPr lang="en-US" sz="1400" dirty="0" smtClean="0">
                <a:latin typeface="Calibri (Headings)"/>
              </a:rPr>
              <a:t>ce</a:t>
            </a:r>
            <a:endParaRPr lang="en-US" sz="1400" dirty="0">
              <a:latin typeface="Calibri (Headings)"/>
            </a:endParaRPr>
          </a:p>
          <a:p>
            <a:endParaRPr lang="en-US" dirty="0"/>
          </a:p>
        </p:txBody>
      </p:sp>
      <p:sp>
        <p:nvSpPr>
          <p:cNvPr id="4" name="Slide Number Placeholder 3"/>
          <p:cNvSpPr>
            <a:spLocks noGrp="1"/>
          </p:cNvSpPr>
          <p:nvPr>
            <p:ph type="sldNum" sz="quarter" idx="4294967295"/>
          </p:nvPr>
        </p:nvSpPr>
        <p:spPr/>
        <p:txBody>
          <a:bodyPr/>
          <a:lstStyle/>
          <a:p>
            <a:fld id="{AEDB2D22-B5F4-408F-B4A5-C0A1DF37DE90}" type="slidenum">
              <a:rPr lang="en-US" smtClean="0"/>
              <a:pPr/>
              <a:t>31</a:t>
            </a:fld>
            <a:endParaRPr lang="en-US" dirty="0"/>
          </a:p>
        </p:txBody>
      </p:sp>
    </p:spTree>
    <p:extLst>
      <p:ext uri="{BB962C8B-B14F-4D97-AF65-F5344CB8AC3E}">
        <p14:creationId xmlns:p14="http://schemas.microsoft.com/office/powerpoint/2010/main" val="2105945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4944" y="0"/>
            <a:ext cx="7772400" cy="1470025"/>
          </a:xfrm>
        </p:spPr>
        <p:txBody>
          <a:bodyPr/>
          <a:lstStyle/>
          <a:p>
            <a:r>
              <a:rPr lang="en-US" sz="4000" b="1" dirty="0" smtClean="0"/>
              <a:t>Testing Programs</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61" y="1470025"/>
            <a:ext cx="6087822" cy="4625975"/>
          </a:xfrm>
          <a:prstGeom prst="rect">
            <a:avLst/>
          </a:prstGeom>
        </p:spPr>
      </p:pic>
      <p:sp>
        <p:nvSpPr>
          <p:cNvPr id="2" name="Slide Number Placeholder 1"/>
          <p:cNvSpPr>
            <a:spLocks noGrp="1"/>
          </p:cNvSpPr>
          <p:nvPr>
            <p:ph type="sldNum" sz="quarter" idx="4294967295"/>
          </p:nvPr>
        </p:nvSpPr>
        <p:spPr/>
        <p:txBody>
          <a:bodyPr/>
          <a:lstStyle/>
          <a:p>
            <a:fld id="{AEDB2D22-B5F4-408F-B4A5-C0A1DF37DE90}" type="slidenum">
              <a:rPr lang="en-US" smtClean="0"/>
              <a:pPr/>
              <a:t>32</a:t>
            </a:fld>
            <a:endParaRPr lang="en-US" dirty="0"/>
          </a:p>
        </p:txBody>
      </p:sp>
    </p:spTree>
    <p:extLst>
      <p:ext uri="{BB962C8B-B14F-4D97-AF65-F5344CB8AC3E}">
        <p14:creationId xmlns:p14="http://schemas.microsoft.com/office/powerpoint/2010/main" val="2821516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853" y="185719"/>
            <a:ext cx="7772400" cy="1102519"/>
          </a:xfrm>
        </p:spPr>
        <p:txBody>
          <a:bodyPr>
            <a:noAutofit/>
          </a:bodyPr>
          <a:lstStyle/>
          <a:p>
            <a:r>
              <a:rPr lang="en-US" sz="3200" dirty="0"/>
              <a:t>Army Personnel Testing - APT</a:t>
            </a:r>
          </a:p>
        </p:txBody>
      </p:sp>
      <p:sp>
        <p:nvSpPr>
          <p:cNvPr id="3" name="Content Placeholder 2"/>
          <p:cNvSpPr>
            <a:spLocks noGrp="1"/>
          </p:cNvSpPr>
          <p:nvPr>
            <p:ph type="subTitle" idx="1"/>
          </p:nvPr>
        </p:nvSpPr>
        <p:spPr>
          <a:xfrm>
            <a:off x="524314" y="1473957"/>
            <a:ext cx="7364627" cy="3779118"/>
          </a:xfrm>
        </p:spPr>
        <p:txBody>
          <a:bodyPr>
            <a:noAutofit/>
          </a:bodyPr>
          <a:lstStyle/>
          <a:p>
            <a:pPr marL="257175" indent="-257175" algn="l">
              <a:buFont typeface="Wingdings" panose="05000000000000000000" pitchFamily="2" charset="2"/>
              <a:buChar char="§"/>
            </a:pPr>
            <a:r>
              <a:rPr lang="en-US" sz="2400" dirty="0">
                <a:solidFill>
                  <a:schemeClr val="tx1"/>
                </a:solidFill>
              </a:rPr>
              <a:t>What Is It?</a:t>
            </a:r>
          </a:p>
          <a:p>
            <a:pPr marL="557213" lvl="1" indent="-214313" algn="l">
              <a:spcBef>
                <a:spcPts val="0"/>
              </a:spcBef>
              <a:buFont typeface="Wingdings" panose="05000000000000000000" pitchFamily="2" charset="2"/>
              <a:buChar char="§"/>
            </a:pPr>
            <a:r>
              <a:rPr lang="en-US" sz="2000" dirty="0">
                <a:solidFill>
                  <a:schemeClr val="tx1"/>
                </a:solidFill>
              </a:rPr>
              <a:t>Standardized tests to determine eligibility for specialized training and to support the Army's personnel selection and classification process, including language proficiency testing. </a:t>
            </a:r>
          </a:p>
          <a:p>
            <a:pPr marL="557213" lvl="1" indent="-214313" algn="l">
              <a:spcBef>
                <a:spcPts val="0"/>
              </a:spcBef>
              <a:buFont typeface="Wingdings" panose="05000000000000000000" pitchFamily="2" charset="2"/>
              <a:buChar char="§"/>
            </a:pPr>
            <a:endParaRPr lang="en-US" sz="1200" dirty="0">
              <a:solidFill>
                <a:schemeClr val="tx1"/>
              </a:solidFill>
            </a:endParaRPr>
          </a:p>
          <a:p>
            <a:pPr marL="257175" indent="-257175" algn="l">
              <a:spcBef>
                <a:spcPts val="0"/>
              </a:spcBef>
              <a:buFont typeface="Wingdings" panose="05000000000000000000" pitchFamily="2" charset="2"/>
              <a:buChar char="§"/>
            </a:pPr>
            <a:r>
              <a:rPr lang="en-US" sz="2400" dirty="0">
                <a:solidFill>
                  <a:schemeClr val="tx1"/>
                </a:solidFill>
              </a:rPr>
              <a:t>How Do I Qualify?</a:t>
            </a:r>
          </a:p>
          <a:p>
            <a:pPr marL="557213" lvl="1" indent="-214313" algn="l">
              <a:buFont typeface="Wingdings" panose="05000000000000000000" pitchFamily="2" charset="2"/>
              <a:buChar char="§"/>
            </a:pPr>
            <a:r>
              <a:rPr lang="en-US" sz="2000" dirty="0">
                <a:solidFill>
                  <a:schemeClr val="tx1"/>
                </a:solidFill>
              </a:rPr>
              <a:t>Be an actively drilling member of the Army National Guard</a:t>
            </a:r>
          </a:p>
          <a:p>
            <a:pPr marL="557213" lvl="1" indent="-214313" algn="l">
              <a:buFont typeface="Wingdings" panose="05000000000000000000" pitchFamily="2" charset="2"/>
              <a:buChar char="§"/>
            </a:pPr>
            <a:r>
              <a:rPr lang="en-US" sz="2000" dirty="0">
                <a:solidFill>
                  <a:schemeClr val="tx1"/>
                </a:solidFill>
              </a:rPr>
              <a:t>Not have taken the requested test within the last 6 months. </a:t>
            </a:r>
          </a:p>
          <a:p>
            <a:pPr marL="900113" lvl="2" indent="-214313" algn="l">
              <a:buFont typeface="Wingdings" panose="05000000000000000000" pitchFamily="2" charset="2"/>
              <a:buChar char="§"/>
            </a:pPr>
            <a:endParaRPr lang="en-US" sz="1200" dirty="0">
              <a:solidFill>
                <a:schemeClr val="tx1"/>
              </a:solidFill>
              <a:ea typeface="Calibri"/>
            </a:endParaRPr>
          </a:p>
          <a:p>
            <a:pPr marL="1243013" lvl="3" indent="-214313" algn="l">
              <a:buFont typeface="Wingdings" panose="05000000000000000000" pitchFamily="2" charset="2"/>
              <a:buChar char="§"/>
            </a:pPr>
            <a:endParaRPr lang="en-US" sz="1200" dirty="0">
              <a:solidFill>
                <a:schemeClr val="tx1"/>
              </a:solidFill>
            </a:endParaRPr>
          </a:p>
        </p:txBody>
      </p:sp>
    </p:spTree>
    <p:extLst>
      <p:ext uri="{BB962C8B-B14F-4D97-AF65-F5344CB8AC3E}">
        <p14:creationId xmlns:p14="http://schemas.microsoft.com/office/powerpoint/2010/main" val="3848008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672" y="448362"/>
            <a:ext cx="7136820" cy="562928"/>
          </a:xfrm>
          <a:prstGeom prst="rect">
            <a:avLst/>
          </a:prstGeom>
          <a:noFill/>
        </p:spPr>
        <p:txBody>
          <a:bodyPr wrap="square" lIns="69803" tIns="34902" rIns="69803" bIns="34902" rtlCol="0">
            <a:spAutoFit/>
          </a:bodyPr>
          <a:lstStyle/>
          <a:p>
            <a:pPr algn="ctr"/>
            <a:r>
              <a:rPr lang="en-US" sz="3200" dirty="0"/>
              <a:t>Army Personnel Testing - APT</a:t>
            </a:r>
            <a:endParaRPr lang="en-US" sz="3200" b="1" dirty="0"/>
          </a:p>
        </p:txBody>
      </p:sp>
      <p:sp>
        <p:nvSpPr>
          <p:cNvPr id="5" name="Rectangle 4"/>
          <p:cNvSpPr/>
          <p:nvPr/>
        </p:nvSpPr>
        <p:spPr>
          <a:xfrm>
            <a:off x="519952" y="1394518"/>
            <a:ext cx="8265459" cy="4247317"/>
          </a:xfrm>
          <a:prstGeom prst="rect">
            <a:avLst/>
          </a:prstGeom>
        </p:spPr>
        <p:txBody>
          <a:bodyPr wrap="square">
            <a:spAutoFit/>
          </a:bodyPr>
          <a:lstStyle/>
          <a:p>
            <a:pPr marL="257175" indent="-257175">
              <a:buFont typeface="Wingdings" panose="05000000000000000000" pitchFamily="2" charset="2"/>
              <a:buChar char="§"/>
            </a:pPr>
            <a:r>
              <a:rPr lang="en-US" sz="2400" dirty="0"/>
              <a:t>What Do I Get?</a:t>
            </a:r>
          </a:p>
          <a:p>
            <a:pPr marL="557213" lvl="1" indent="-214313">
              <a:buFont typeface="Wingdings" panose="05000000000000000000" pitchFamily="2" charset="2"/>
              <a:buChar char="§"/>
            </a:pPr>
            <a:r>
              <a:rPr lang="en-US" sz="2000" b="1" i="1" dirty="0"/>
              <a:t>Armed Forces Classification Test (AFCT)</a:t>
            </a:r>
          </a:p>
          <a:p>
            <a:pPr marL="900113" lvl="2" indent="-214313">
              <a:buFont typeface="Wingdings" panose="05000000000000000000" pitchFamily="2" charset="2"/>
              <a:buChar char="§"/>
            </a:pPr>
            <a:r>
              <a:rPr lang="en-US" dirty="0"/>
              <a:t>Take this test t</a:t>
            </a:r>
            <a:r>
              <a:rPr lang="en-US" dirty="0">
                <a:ea typeface="Calibri"/>
              </a:rPr>
              <a:t>o raise GT/Line Scores to change your MOS or qualify for Officer Candidate </a:t>
            </a:r>
            <a:r>
              <a:rPr lang="en-US" dirty="0" smtClean="0">
                <a:ea typeface="Calibri"/>
              </a:rPr>
              <a:t>School</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Defense Language Aptitude Battery (DLAB), Defense Language Proficiency Test (DLPT), and Oral Proficiency Interview (OPI</a:t>
            </a:r>
            <a:r>
              <a:rPr lang="en-US" sz="2000" b="1" i="1" dirty="0" smtClean="0"/>
              <a:t>)</a:t>
            </a:r>
          </a:p>
          <a:p>
            <a:pPr marL="557213" lvl="1" indent="-214313">
              <a:buFont typeface="Wingdings" panose="05000000000000000000" pitchFamily="2" charset="2"/>
              <a:buChar char="§"/>
            </a:pPr>
            <a:endParaRPr lang="en-US" sz="2000" b="1" i="1" dirty="0"/>
          </a:p>
          <a:p>
            <a:pPr marL="900113" lvl="2" indent="-214313">
              <a:buFont typeface="Wingdings" panose="05000000000000000000" pitchFamily="2" charset="2"/>
              <a:buChar char="§"/>
            </a:pPr>
            <a:r>
              <a:rPr lang="en-US" dirty="0"/>
              <a:t>Take these tests to qualify for Foreign Language Billets and Proficiency </a:t>
            </a:r>
            <a:r>
              <a:rPr lang="en-US" dirty="0" smtClean="0"/>
              <a:t>Bonuses</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Selection Instrument for Flight Training (SIFT)  </a:t>
            </a:r>
          </a:p>
          <a:p>
            <a:pPr marL="900113" lvl="2" indent="-214313">
              <a:buFont typeface="Wingdings" panose="05000000000000000000" pitchFamily="2" charset="2"/>
              <a:buChar char="§"/>
            </a:pPr>
            <a:r>
              <a:rPr lang="en-US" dirty="0"/>
              <a:t>Take this test to q</a:t>
            </a:r>
            <a:r>
              <a:rPr lang="en-US" dirty="0">
                <a:ea typeface="Calibri"/>
              </a:rPr>
              <a:t>ualify for Aviation School</a:t>
            </a:r>
          </a:p>
        </p:txBody>
      </p:sp>
    </p:spTree>
    <p:extLst>
      <p:ext uri="{BB962C8B-B14F-4D97-AF65-F5344CB8AC3E}">
        <p14:creationId xmlns:p14="http://schemas.microsoft.com/office/powerpoint/2010/main" val="1590147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609" y="171450"/>
            <a:ext cx="7772400" cy="1102519"/>
          </a:xfrm>
        </p:spPr>
        <p:txBody>
          <a:bodyPr>
            <a:noAutofit/>
          </a:bodyPr>
          <a:lstStyle/>
          <a:p>
            <a:r>
              <a:rPr lang="en-US" sz="3200" dirty="0"/>
              <a:t>Army Personnel Testing - APT</a:t>
            </a:r>
          </a:p>
        </p:txBody>
      </p:sp>
      <p:sp>
        <p:nvSpPr>
          <p:cNvPr id="3" name="Content Placeholder 2"/>
          <p:cNvSpPr>
            <a:spLocks noGrp="1"/>
          </p:cNvSpPr>
          <p:nvPr>
            <p:ph type="subTitle" idx="1"/>
          </p:nvPr>
        </p:nvSpPr>
        <p:spPr>
          <a:xfrm>
            <a:off x="465564" y="1559682"/>
            <a:ext cx="7694414" cy="4246758"/>
          </a:xfrm>
        </p:spPr>
        <p:txBody>
          <a:bodyPr>
            <a:noAutofit/>
          </a:bodyPr>
          <a:lstStyle/>
          <a:p>
            <a:pPr marL="257175" indent="-257175" algn="l">
              <a:buFont typeface="Wingdings" panose="05000000000000000000" pitchFamily="2" charset="2"/>
              <a:buChar char="§"/>
            </a:pPr>
            <a:r>
              <a:rPr lang="en-US" sz="2400" dirty="0">
                <a:solidFill>
                  <a:srgbClr val="000000"/>
                </a:solidFill>
                <a:ea typeface="Times New Roman" panose="02020603050405020304" pitchFamily="18" charset="0"/>
              </a:rPr>
              <a:t>Test Preparation (OASC)  </a:t>
            </a:r>
          </a:p>
          <a:p>
            <a:pPr marL="600075" lvl="1" indent="-257175" algn="l">
              <a:buFont typeface="Wingdings" panose="05000000000000000000" pitchFamily="2" charset="2"/>
              <a:buChar char="§"/>
            </a:pPr>
            <a:r>
              <a:rPr lang="en-US" sz="1600" dirty="0">
                <a:solidFill>
                  <a:srgbClr val="000000"/>
                </a:solidFill>
                <a:ea typeface="Times New Roman" panose="02020603050405020304" pitchFamily="18" charset="0"/>
              </a:rPr>
              <a:t>The Online Academic Skills Course (OASC) is available to Service members, DoD civilians, and family members to help prepare for college, build academic skills, and prepare for exams such as the AFCT. </a:t>
            </a:r>
          </a:p>
          <a:p>
            <a:pPr marL="600075" lvl="1" indent="-257175" algn="l">
              <a:buFont typeface="Wingdings" panose="05000000000000000000" pitchFamily="2" charset="2"/>
              <a:buChar char="§"/>
            </a:pPr>
            <a:r>
              <a:rPr lang="en-US" sz="1600" dirty="0">
                <a:solidFill>
                  <a:srgbClr val="000000"/>
                </a:solidFill>
                <a:ea typeface="Times New Roman" panose="02020603050405020304" pitchFamily="18" charset="0"/>
              </a:rPr>
              <a:t>The OASC is self-paced and customized based on your answers on a pre-assessment.  Lessons utilize interactive exercises such as drag-and-drop matching, video games style multiple choice, and dynamic flash cards. Quizzes and practice problem sets help gauge mastery of the material. </a:t>
            </a:r>
          </a:p>
          <a:p>
            <a:pPr marL="600075" lvl="1" indent="-257175" algn="l">
              <a:buFont typeface="Wingdings" panose="05000000000000000000" pitchFamily="2" charset="2"/>
              <a:buChar char="§"/>
            </a:pPr>
            <a:r>
              <a:rPr lang="en-US" sz="1600" dirty="0">
                <a:solidFill>
                  <a:srgbClr val="000000"/>
                </a:solidFill>
              </a:rPr>
              <a:t>The </a:t>
            </a:r>
            <a:r>
              <a:rPr lang="en-US" sz="1600" dirty="0">
                <a:solidFill>
                  <a:schemeClr val="tx1"/>
                </a:solidFill>
              </a:rPr>
              <a:t>OASC is available at; </a:t>
            </a:r>
            <a:r>
              <a:rPr lang="en-US" sz="1600" b="1" u="sng" dirty="0">
                <a:solidFill>
                  <a:schemeClr val="tx1"/>
                </a:solidFill>
                <a:hlinkClick r:id="rId2"/>
              </a:rPr>
              <a:t>www.nelnetsolutions.com/dantesnet/</a:t>
            </a:r>
            <a:r>
              <a:rPr lang="en-US" sz="1600" b="1" u="sng" dirty="0">
                <a:solidFill>
                  <a:schemeClr val="tx1"/>
                </a:solidFill>
              </a:rPr>
              <a:t> </a:t>
            </a:r>
            <a:r>
              <a:rPr lang="en-US" sz="1600" dirty="0">
                <a:solidFill>
                  <a:schemeClr val="tx1"/>
                </a:solidFill>
              </a:rPr>
              <a:t> </a:t>
            </a:r>
            <a:r>
              <a:rPr lang="en-US" sz="1600" b="1" dirty="0">
                <a:solidFill>
                  <a:schemeClr val="tx1"/>
                </a:solidFill>
              </a:rPr>
              <a:t> </a:t>
            </a:r>
            <a:endParaRPr lang="en-US" sz="1600" dirty="0">
              <a:solidFill>
                <a:schemeClr val="tx1"/>
              </a:solidFill>
            </a:endParaRPr>
          </a:p>
          <a:p>
            <a:pPr marL="600075" lvl="1" indent="-257175" algn="l">
              <a:buFont typeface="Wingdings" panose="05000000000000000000" pitchFamily="2" charset="2"/>
              <a:buChar char="§"/>
            </a:pPr>
            <a:endParaRPr lang="en-US" sz="600" dirty="0">
              <a:solidFill>
                <a:schemeClr val="tx1"/>
              </a:solidFill>
              <a:ea typeface="Calibri"/>
            </a:endParaRPr>
          </a:p>
          <a:p>
            <a:pPr marL="900113" lvl="2" indent="-214313" algn="l">
              <a:buFont typeface="Wingdings" panose="05000000000000000000" pitchFamily="2" charset="2"/>
              <a:buChar char="§"/>
            </a:pPr>
            <a:endParaRPr lang="en-US" sz="1200" dirty="0">
              <a:solidFill>
                <a:schemeClr val="tx1"/>
              </a:solidFill>
              <a:ea typeface="Calibri"/>
            </a:endParaRPr>
          </a:p>
          <a:p>
            <a:pPr marL="257175" indent="-257175" algn="l">
              <a:buFont typeface="Wingdings" panose="05000000000000000000" pitchFamily="2" charset="2"/>
              <a:buChar char="§"/>
            </a:pPr>
            <a:r>
              <a:rPr lang="en-US" sz="2400" dirty="0">
                <a:solidFill>
                  <a:schemeClr val="tx1"/>
                </a:solidFill>
              </a:rPr>
              <a:t>How Do I Apply?</a:t>
            </a:r>
          </a:p>
          <a:p>
            <a:pPr marL="557213" lvl="1" indent="-214313" algn="l">
              <a:buFont typeface="Wingdings" panose="05000000000000000000" pitchFamily="2" charset="2"/>
              <a:buChar char="§"/>
            </a:pPr>
            <a:r>
              <a:rPr lang="en-US" sz="1600" dirty="0">
                <a:solidFill>
                  <a:schemeClr val="tx1"/>
                </a:solidFill>
              </a:rPr>
              <a:t>A DA Form 4187 Request for Personnel Action, signed by the Unit Commander or RNCO, must be submitted to the Test Control Officer (TCO) to schedule any APT exam for Soldiers (can find examples on our website at </a:t>
            </a:r>
            <a:r>
              <a:rPr lang="en-US" sz="1600" dirty="0">
                <a:solidFill>
                  <a:schemeClr val="tx1"/>
                </a:solidFill>
                <a:hlinkClick r:id="rId3"/>
              </a:rPr>
              <a:t>www.tn.gov/military/programs-benefits/education-incentives</a:t>
            </a:r>
            <a:r>
              <a:rPr lang="en-US" sz="1600" dirty="0">
                <a:solidFill>
                  <a:schemeClr val="tx1"/>
                </a:solidFill>
              </a:rPr>
              <a:t>). </a:t>
            </a:r>
          </a:p>
        </p:txBody>
      </p:sp>
    </p:spTree>
    <p:extLst>
      <p:ext uri="{BB962C8B-B14F-4D97-AF65-F5344CB8AC3E}">
        <p14:creationId xmlns:p14="http://schemas.microsoft.com/office/powerpoint/2010/main" val="4215635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067" y="194147"/>
            <a:ext cx="7772400" cy="1102519"/>
          </a:xfrm>
        </p:spPr>
        <p:txBody>
          <a:bodyPr>
            <a:noAutofit/>
          </a:bodyPr>
          <a:lstStyle/>
          <a:p>
            <a:r>
              <a:rPr lang="en-US" sz="3200" dirty="0" smtClean="0"/>
              <a:t>DANTES Testing</a:t>
            </a:r>
            <a:endParaRPr lang="en-US" sz="3200" dirty="0"/>
          </a:p>
        </p:txBody>
      </p:sp>
      <p:sp>
        <p:nvSpPr>
          <p:cNvPr id="3" name="Content Placeholder 2"/>
          <p:cNvSpPr>
            <a:spLocks noGrp="1"/>
          </p:cNvSpPr>
          <p:nvPr>
            <p:ph type="subTitle" idx="1"/>
          </p:nvPr>
        </p:nvSpPr>
        <p:spPr>
          <a:xfrm>
            <a:off x="420799" y="1633363"/>
            <a:ext cx="7998668" cy="3937227"/>
          </a:xfrm>
        </p:spPr>
        <p:txBody>
          <a:bodyPr>
            <a:noAutofit/>
          </a:bodyPr>
          <a:lstStyle/>
          <a:p>
            <a:pPr algn="l">
              <a:buFont typeface="Wingdings" pitchFamily="2" charset="2"/>
              <a:buChar char="§"/>
            </a:pPr>
            <a:r>
              <a:rPr lang="en-US" sz="2400" dirty="0">
                <a:solidFill>
                  <a:schemeClr val="tx1"/>
                </a:solidFill>
              </a:rPr>
              <a:t>  What Is It?</a:t>
            </a:r>
          </a:p>
          <a:p>
            <a:pPr lvl="1" algn="l">
              <a:buFont typeface="Wingdings" pitchFamily="2" charset="2"/>
              <a:buChar char="§"/>
            </a:pPr>
            <a:r>
              <a:rPr lang="en-US" sz="2000" dirty="0">
                <a:solidFill>
                  <a:schemeClr val="tx1"/>
                </a:solidFill>
              </a:rPr>
              <a:t>   The Defense Activity for Non-Traditional Education (DANTES) sponsors free college entrance exams as well as high school equivalency exams and college credit equivalency exams to assist Soldiers in their academic pursuits.</a:t>
            </a:r>
          </a:p>
          <a:p>
            <a:pPr algn="l">
              <a:buFont typeface="Wingdings" pitchFamily="2" charset="2"/>
              <a:buChar char="§"/>
            </a:pPr>
            <a:r>
              <a:rPr lang="en-US" sz="2400" dirty="0">
                <a:solidFill>
                  <a:schemeClr val="tx1"/>
                </a:solidFill>
              </a:rPr>
              <a:t>How Do I Qualify?</a:t>
            </a:r>
          </a:p>
          <a:p>
            <a:pPr lvl="1" algn="l">
              <a:buFont typeface="Wingdings" pitchFamily="2" charset="2"/>
              <a:buChar char="§"/>
            </a:pPr>
            <a:r>
              <a:rPr lang="en-US" sz="2000" dirty="0">
                <a:solidFill>
                  <a:schemeClr val="tx1"/>
                </a:solidFill>
              </a:rPr>
              <a:t>   Be an active drilling member of the Army National </a:t>
            </a:r>
            <a:r>
              <a:rPr lang="en-US" sz="2000" dirty="0" smtClean="0">
                <a:solidFill>
                  <a:schemeClr val="tx1"/>
                </a:solidFill>
              </a:rPr>
              <a:t>Guard</a:t>
            </a:r>
          </a:p>
          <a:p>
            <a:pPr lvl="1" algn="l">
              <a:buFont typeface="Wingdings" pitchFamily="2" charset="2"/>
              <a:buChar char="§"/>
            </a:pPr>
            <a:endParaRPr lang="en-US" sz="2000" b="1" dirty="0" smtClean="0">
              <a:solidFill>
                <a:schemeClr val="tx1"/>
              </a:solidFill>
            </a:endParaRPr>
          </a:p>
          <a:p>
            <a:pPr algn="l">
              <a:spcBef>
                <a:spcPts val="0"/>
              </a:spcBef>
            </a:pPr>
            <a:endParaRPr lang="en-US" sz="1400" b="0" i="1" dirty="0" smtClean="0">
              <a:solidFill>
                <a:schemeClr val="tx1"/>
              </a:solidFill>
            </a:endParaRPr>
          </a:p>
        </p:txBody>
      </p:sp>
      <p:sp>
        <p:nvSpPr>
          <p:cNvPr id="7" name="Oval 6"/>
          <p:cNvSpPr/>
          <p:nvPr/>
        </p:nvSpPr>
        <p:spPr>
          <a:xfrm rot="560734">
            <a:off x="2666992" y="4323081"/>
            <a:ext cx="2582596" cy="1383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6" b="1" dirty="0">
                <a:solidFill>
                  <a:schemeClr val="tx1"/>
                </a:solidFill>
              </a:rPr>
              <a:t>Important!</a:t>
            </a:r>
          </a:p>
          <a:p>
            <a:pPr algn="ctr"/>
            <a:r>
              <a:rPr lang="en-US" sz="1406" b="1" dirty="0">
                <a:solidFill>
                  <a:schemeClr val="tx1"/>
                </a:solidFill>
              </a:rPr>
              <a:t>CLEP and DSST Exams can equate to college credit and save time and money!</a:t>
            </a:r>
            <a:endParaRPr lang="en-US" sz="1406" b="1" dirty="0"/>
          </a:p>
        </p:txBody>
      </p:sp>
    </p:spTree>
    <p:extLst>
      <p:ext uri="{BB962C8B-B14F-4D97-AF65-F5344CB8AC3E}">
        <p14:creationId xmlns:p14="http://schemas.microsoft.com/office/powerpoint/2010/main" val="4164120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732" y="1620004"/>
            <a:ext cx="8247530" cy="3185487"/>
          </a:xfrm>
          <a:prstGeom prst="rect">
            <a:avLst/>
          </a:prstGeom>
        </p:spPr>
        <p:txBody>
          <a:bodyPr wrap="square">
            <a:spAutoFit/>
          </a:bodyPr>
          <a:lstStyle/>
          <a:p>
            <a:pPr>
              <a:buFont typeface="Wingdings" pitchFamily="2" charset="2"/>
              <a:buChar char="§"/>
            </a:pPr>
            <a:r>
              <a:rPr lang="en-US" sz="1600" dirty="0"/>
              <a:t> </a:t>
            </a:r>
            <a:r>
              <a:rPr lang="en-US" sz="2400" dirty="0"/>
              <a:t>What Do I Get?</a:t>
            </a:r>
          </a:p>
          <a:p>
            <a:pPr lvl="1">
              <a:buFont typeface="Wingdings" pitchFamily="2" charset="2"/>
              <a:buChar char="§"/>
            </a:pPr>
            <a:r>
              <a:rPr lang="en-US" sz="2000" dirty="0"/>
              <a:t>   Below is a list of tests Soldiers may take;</a:t>
            </a:r>
          </a:p>
          <a:p>
            <a:pPr lvl="2">
              <a:buFont typeface="Wingdings" pitchFamily="2" charset="2"/>
              <a:buChar char="§"/>
            </a:pPr>
            <a:r>
              <a:rPr lang="en-US" dirty="0"/>
              <a:t>  College credit equivalency exams (CLEP, DSST) </a:t>
            </a:r>
          </a:p>
          <a:p>
            <a:pPr lvl="2">
              <a:buFont typeface="Wingdings" pitchFamily="2" charset="2"/>
              <a:buChar char="§"/>
            </a:pPr>
            <a:r>
              <a:rPr lang="en-US" dirty="0"/>
              <a:t>   **General Education Development (GED)**</a:t>
            </a:r>
          </a:p>
          <a:p>
            <a:pPr lvl="2">
              <a:buFont typeface="Wingdings" pitchFamily="2" charset="2"/>
              <a:buChar char="§"/>
            </a:pPr>
            <a:r>
              <a:rPr lang="en-US" dirty="0"/>
              <a:t>  **Entry level exams to Colleges (ACT, SAT)**</a:t>
            </a:r>
          </a:p>
          <a:p>
            <a:pPr lvl="2">
              <a:buFont typeface="Wingdings" pitchFamily="2" charset="2"/>
              <a:buChar char="§"/>
            </a:pPr>
            <a:r>
              <a:rPr lang="en-US" b="1" i="1" dirty="0"/>
              <a:t>  **</a:t>
            </a:r>
            <a:r>
              <a:rPr lang="en-US" dirty="0"/>
              <a:t>Entry level exams to Graduate Schools</a:t>
            </a:r>
            <a:r>
              <a:rPr lang="en-US" b="1" dirty="0"/>
              <a:t> </a:t>
            </a:r>
            <a:r>
              <a:rPr lang="en-US" dirty="0"/>
              <a:t>(GMAT, GRE)**</a:t>
            </a:r>
          </a:p>
          <a:p>
            <a:pPr lvl="2">
              <a:buFont typeface="Wingdings" pitchFamily="2" charset="2"/>
              <a:buChar char="§"/>
            </a:pPr>
            <a:r>
              <a:rPr lang="en-US" dirty="0"/>
              <a:t>  **Teacher certification (Praxis)**</a:t>
            </a:r>
          </a:p>
          <a:p>
            <a:pPr lvl="2"/>
            <a:endParaRPr lang="en-US" sz="1100" dirty="0"/>
          </a:p>
          <a:p>
            <a:r>
              <a:rPr lang="en-US" sz="1400" i="1" dirty="0"/>
              <a:t>NOTE: CLEP/DSST are administered  without an upfront exam fee however, some schools may charge a nominal sitting fee.**DANTES reimburses eligible Service members the test administration fee (only) for the exams marked with** </a:t>
            </a:r>
            <a:r>
              <a:rPr lang="en-US" sz="1400" i="1" dirty="0">
                <a:hlinkClick r:id="rId2"/>
              </a:rPr>
              <a:t>https://daims.doded.mil/Reimbursements/ReimbursementRegistration.aspx</a:t>
            </a:r>
            <a:endParaRPr lang="en-US" dirty="0"/>
          </a:p>
        </p:txBody>
      </p:sp>
      <p:sp>
        <p:nvSpPr>
          <p:cNvPr id="5" name="Title 1"/>
          <p:cNvSpPr txBox="1">
            <a:spLocks/>
          </p:cNvSpPr>
          <p:nvPr/>
        </p:nvSpPr>
        <p:spPr>
          <a:xfrm>
            <a:off x="480732" y="160020"/>
            <a:ext cx="7772400" cy="1102519"/>
          </a:xfrm>
          <a:prstGeom prst="rect">
            <a:avLst/>
          </a:prstGeom>
        </p:spPr>
        <p:txBody>
          <a:bodyPr vert="horz" lIns="91440" tIns="45720" rIns="91440" bIns="45720" rtlCol="0" anchor="ctr">
            <a:noAutofit/>
          </a:bodyPr>
          <a:lstStyle>
            <a:lvl1pPr algn="ctr" defTabSz="831281" rtl="0" eaLnBrk="1" latinLnBrk="0" hangingPunct="1">
              <a:spcBef>
                <a:spcPct val="0"/>
              </a:spcBef>
              <a:buNone/>
              <a:defRPr sz="4000" kern="1200">
                <a:solidFill>
                  <a:schemeClr val="tx1"/>
                </a:solidFill>
                <a:latin typeface="+mj-lt"/>
                <a:ea typeface="+mj-ea"/>
                <a:cs typeface="+mj-cs"/>
              </a:defRPr>
            </a:lvl1pPr>
          </a:lstStyle>
          <a:p>
            <a:r>
              <a:rPr lang="en-US" sz="3200" dirty="0" smtClean="0"/>
              <a:t>DANTES Testing</a:t>
            </a:r>
            <a:endParaRPr lang="en-US" sz="3200" dirty="0"/>
          </a:p>
        </p:txBody>
      </p:sp>
    </p:spTree>
    <p:extLst>
      <p:ext uri="{BB962C8B-B14F-4D97-AF65-F5344CB8AC3E}">
        <p14:creationId xmlns:p14="http://schemas.microsoft.com/office/powerpoint/2010/main" val="2554049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924" y="205739"/>
            <a:ext cx="7772400" cy="1102519"/>
          </a:xfrm>
        </p:spPr>
        <p:txBody>
          <a:bodyPr>
            <a:noAutofit/>
          </a:bodyPr>
          <a:lstStyle/>
          <a:p>
            <a:r>
              <a:rPr lang="en-US" sz="3200" dirty="0"/>
              <a:t>DANTES </a:t>
            </a:r>
            <a:r>
              <a:rPr lang="en-US" sz="3200" dirty="0" smtClean="0"/>
              <a:t>Testing</a:t>
            </a:r>
            <a:endParaRPr lang="en-US" sz="3200" dirty="0"/>
          </a:p>
        </p:txBody>
      </p:sp>
      <p:sp>
        <p:nvSpPr>
          <p:cNvPr id="3" name="Content Placeholder 2"/>
          <p:cNvSpPr>
            <a:spLocks noGrp="1"/>
          </p:cNvSpPr>
          <p:nvPr>
            <p:ph type="subTitle" idx="1"/>
          </p:nvPr>
        </p:nvSpPr>
        <p:spPr>
          <a:xfrm>
            <a:off x="492656" y="1497772"/>
            <a:ext cx="7998668" cy="3937227"/>
          </a:xfrm>
        </p:spPr>
        <p:txBody>
          <a:bodyPr>
            <a:noAutofit/>
          </a:bodyPr>
          <a:lstStyle/>
          <a:p>
            <a:pPr algn="l">
              <a:buFont typeface="Wingdings" pitchFamily="2" charset="2"/>
              <a:buChar char="§"/>
            </a:pPr>
            <a:r>
              <a:rPr lang="en-US" sz="2400" dirty="0">
                <a:solidFill>
                  <a:schemeClr val="tx1"/>
                </a:solidFill>
              </a:rPr>
              <a:t>  Test Preparation </a:t>
            </a:r>
          </a:p>
          <a:p>
            <a:pPr lvl="1" algn="l">
              <a:buFont typeface="Wingdings" pitchFamily="2" charset="2"/>
              <a:buChar char="§"/>
            </a:pPr>
            <a:r>
              <a:rPr lang="en-US" sz="1600" b="1" dirty="0">
                <a:solidFill>
                  <a:schemeClr val="tx1"/>
                </a:solidFill>
              </a:rPr>
              <a:t>  </a:t>
            </a:r>
            <a:r>
              <a:rPr lang="en-US" sz="1600" dirty="0">
                <a:solidFill>
                  <a:schemeClr val="tx1"/>
                </a:solidFill>
              </a:rPr>
              <a:t>Free ACT/SAT test prep is available at: </a:t>
            </a:r>
          </a:p>
          <a:p>
            <a:pPr lvl="2" algn="l">
              <a:buFont typeface="Wingdings" pitchFamily="2" charset="2"/>
              <a:buChar char="§"/>
            </a:pPr>
            <a:r>
              <a:rPr lang="en-US" sz="1050" dirty="0">
                <a:solidFill>
                  <a:schemeClr val="tx1"/>
                </a:solidFill>
              </a:rPr>
              <a:t>   </a:t>
            </a:r>
            <a:r>
              <a:rPr lang="en-US" sz="1200" dirty="0">
                <a:solidFill>
                  <a:schemeClr val="tx1"/>
                </a:solidFill>
              </a:rPr>
              <a:t>ACT: </a:t>
            </a:r>
            <a:r>
              <a:rPr lang="en-US" sz="1200" dirty="0">
                <a:solidFill>
                  <a:schemeClr val="tx1"/>
                </a:solidFill>
                <a:hlinkClick r:id="rId2"/>
              </a:rPr>
              <a:t>www.actstudent.org</a:t>
            </a:r>
            <a:endParaRPr lang="en-US" sz="1200" dirty="0">
              <a:solidFill>
                <a:schemeClr val="tx1"/>
              </a:solidFill>
            </a:endParaRPr>
          </a:p>
          <a:p>
            <a:pPr lvl="2" algn="l">
              <a:buFont typeface="Wingdings" pitchFamily="2" charset="2"/>
              <a:buChar char="§"/>
            </a:pPr>
            <a:r>
              <a:rPr lang="en-US" sz="1200" dirty="0">
                <a:solidFill>
                  <a:schemeClr val="tx1"/>
                </a:solidFill>
              </a:rPr>
              <a:t>  SAT: </a:t>
            </a:r>
            <a:r>
              <a:rPr lang="en-US" sz="1200" dirty="0">
                <a:solidFill>
                  <a:schemeClr val="tx1"/>
                </a:solidFill>
                <a:hlinkClick r:id="rId3"/>
              </a:rPr>
              <a:t>www.sat.collegeboard.org</a:t>
            </a:r>
            <a:r>
              <a:rPr lang="en-US" sz="1200" dirty="0">
                <a:solidFill>
                  <a:schemeClr val="tx1"/>
                </a:solidFill>
              </a:rPr>
              <a:t>  </a:t>
            </a:r>
          </a:p>
          <a:p>
            <a:pPr lvl="2" algn="l">
              <a:buFont typeface="Wingdings" pitchFamily="2" charset="2"/>
              <a:buChar char="§"/>
            </a:pPr>
            <a:r>
              <a:rPr lang="en-US" sz="1200" dirty="0">
                <a:solidFill>
                  <a:schemeClr val="tx1"/>
                </a:solidFill>
              </a:rPr>
              <a:t>  ACT/SAT via </a:t>
            </a:r>
            <a:r>
              <a:rPr lang="en-US" sz="1200" dirty="0" err="1">
                <a:solidFill>
                  <a:schemeClr val="tx1"/>
                </a:solidFill>
              </a:rPr>
              <a:t>eKnowledge</a:t>
            </a:r>
            <a:r>
              <a:rPr lang="en-US" sz="1200" dirty="0">
                <a:solidFill>
                  <a:schemeClr val="tx1"/>
                </a:solidFill>
              </a:rPr>
              <a:t> at:  </a:t>
            </a:r>
            <a:r>
              <a:rPr lang="en-US" sz="1200" dirty="0">
                <a:solidFill>
                  <a:schemeClr val="tx1"/>
                </a:solidFill>
                <a:hlinkClick r:id="rId4"/>
              </a:rPr>
              <a:t>https://www.eknowledge.com/</a:t>
            </a:r>
            <a:endParaRPr lang="en-US" sz="1200" dirty="0">
              <a:solidFill>
                <a:schemeClr val="tx1"/>
              </a:solidFill>
            </a:endParaRPr>
          </a:p>
          <a:p>
            <a:pPr lvl="1" algn="l">
              <a:buFont typeface="Wingdings" pitchFamily="2" charset="2"/>
              <a:buChar char="§"/>
            </a:pPr>
            <a:r>
              <a:rPr lang="en-US" sz="1600" dirty="0">
                <a:solidFill>
                  <a:schemeClr val="tx1"/>
                </a:solidFill>
              </a:rPr>
              <a:t>  Free CLEP/DSST test prep is available at:</a:t>
            </a:r>
          </a:p>
          <a:p>
            <a:pPr lvl="2" algn="l">
              <a:buFont typeface="Wingdings" pitchFamily="2" charset="2"/>
              <a:buChar char="§"/>
            </a:pPr>
            <a:r>
              <a:rPr lang="en-US" sz="1200" dirty="0">
                <a:solidFill>
                  <a:schemeClr val="tx1"/>
                </a:solidFill>
              </a:rPr>
              <a:t>  </a:t>
            </a:r>
            <a:r>
              <a:rPr lang="en-US" sz="1200" dirty="0" err="1">
                <a:solidFill>
                  <a:schemeClr val="tx1"/>
                </a:solidFill>
              </a:rPr>
              <a:t>Nelnetsolutions</a:t>
            </a:r>
            <a:r>
              <a:rPr lang="en-US" sz="1200" dirty="0">
                <a:solidFill>
                  <a:schemeClr val="tx1"/>
                </a:solidFill>
              </a:rPr>
              <a:t> at: </a:t>
            </a:r>
            <a:r>
              <a:rPr lang="en-US" sz="1200" u="sng" dirty="0">
                <a:solidFill>
                  <a:schemeClr val="tx1"/>
                </a:solidFill>
                <a:hlinkClick r:id="rId5"/>
              </a:rPr>
              <a:t>www.nelnetsolutions.com/dantesnet/</a:t>
            </a:r>
            <a:r>
              <a:rPr lang="en-US" sz="1200" u="sng" dirty="0">
                <a:solidFill>
                  <a:schemeClr val="tx1"/>
                </a:solidFill>
              </a:rPr>
              <a:t> </a:t>
            </a:r>
            <a:r>
              <a:rPr lang="en-US" sz="1200" dirty="0">
                <a:solidFill>
                  <a:schemeClr val="tx1"/>
                </a:solidFill>
              </a:rPr>
              <a:t> </a:t>
            </a:r>
          </a:p>
          <a:p>
            <a:pPr lvl="2" algn="l">
              <a:buFont typeface="Wingdings" pitchFamily="2" charset="2"/>
              <a:buChar char="§"/>
            </a:pPr>
            <a:r>
              <a:rPr lang="en-US" sz="1200" dirty="0">
                <a:solidFill>
                  <a:schemeClr val="tx1"/>
                </a:solidFill>
              </a:rPr>
              <a:t>  DANTES:  </a:t>
            </a:r>
            <a:r>
              <a:rPr lang="en-US" sz="1200" dirty="0">
                <a:solidFill>
                  <a:schemeClr val="tx1"/>
                </a:solidFill>
                <a:hlinkClick r:id="rId6"/>
              </a:rPr>
              <a:t>www.dantes.doded.mil/EducationPrograms/get-credit/creditexam.html</a:t>
            </a:r>
            <a:r>
              <a:rPr lang="en-US" sz="1200" dirty="0">
                <a:solidFill>
                  <a:schemeClr val="tx1"/>
                </a:solidFill>
              </a:rPr>
              <a:t>  </a:t>
            </a:r>
          </a:p>
          <a:p>
            <a:pPr lvl="2" algn="l">
              <a:buFont typeface="Wingdings" pitchFamily="2" charset="2"/>
              <a:buChar char="§"/>
            </a:pPr>
            <a:r>
              <a:rPr lang="en-US" sz="1200" dirty="0">
                <a:solidFill>
                  <a:schemeClr val="tx1"/>
                </a:solidFill>
              </a:rPr>
              <a:t>  The College Board/CLEP: </a:t>
            </a:r>
            <a:r>
              <a:rPr lang="en-US" sz="1200" dirty="0">
                <a:solidFill>
                  <a:schemeClr val="tx1"/>
                </a:solidFill>
                <a:hlinkClick r:id="rId7"/>
              </a:rPr>
              <a:t>www.clep.collegeboard.org</a:t>
            </a:r>
            <a:r>
              <a:rPr lang="en-US" sz="1200" dirty="0">
                <a:solidFill>
                  <a:schemeClr val="tx1"/>
                </a:solidFill>
              </a:rPr>
              <a:t>  </a:t>
            </a:r>
          </a:p>
          <a:p>
            <a:pPr lvl="2" algn="l">
              <a:buFont typeface="Wingdings" pitchFamily="2" charset="2"/>
              <a:buChar char="§"/>
            </a:pPr>
            <a:r>
              <a:rPr lang="en-US" sz="1200" dirty="0">
                <a:solidFill>
                  <a:schemeClr val="tx1"/>
                </a:solidFill>
              </a:rPr>
              <a:t>  </a:t>
            </a:r>
            <a:r>
              <a:rPr lang="en-US" sz="1200" dirty="0" err="1">
                <a:solidFill>
                  <a:schemeClr val="tx1"/>
                </a:solidFill>
              </a:rPr>
              <a:t>Prometric</a:t>
            </a:r>
            <a:r>
              <a:rPr lang="en-US" sz="1200" dirty="0">
                <a:solidFill>
                  <a:schemeClr val="tx1"/>
                </a:solidFill>
              </a:rPr>
              <a:t>/DSST: </a:t>
            </a:r>
            <a:r>
              <a:rPr lang="en-US" sz="1200" dirty="0">
                <a:solidFill>
                  <a:schemeClr val="tx1"/>
                </a:solidFill>
                <a:hlinkClick r:id="rId8"/>
              </a:rPr>
              <a:t>www.getcollegecredit.com</a:t>
            </a:r>
            <a:r>
              <a:rPr lang="en-US" sz="1200" dirty="0">
                <a:solidFill>
                  <a:schemeClr val="tx1"/>
                </a:solidFill>
              </a:rPr>
              <a:t>  </a:t>
            </a:r>
          </a:p>
          <a:p>
            <a:pPr lvl="1" algn="l">
              <a:buFont typeface="Wingdings" pitchFamily="2" charset="2"/>
              <a:buChar char="§"/>
            </a:pPr>
            <a:endParaRPr lang="en-US" sz="800" dirty="0">
              <a:solidFill>
                <a:schemeClr val="tx1"/>
              </a:solidFill>
            </a:endParaRPr>
          </a:p>
          <a:p>
            <a:pPr algn="l">
              <a:buFont typeface="Wingdings" pitchFamily="2" charset="2"/>
              <a:buChar char="§"/>
            </a:pPr>
            <a:r>
              <a:rPr lang="en-US" sz="2400" dirty="0">
                <a:solidFill>
                  <a:schemeClr val="tx1"/>
                </a:solidFill>
              </a:rPr>
              <a:t>  How Do I Apply?</a:t>
            </a:r>
          </a:p>
          <a:p>
            <a:pPr lvl="1" algn="l">
              <a:buFont typeface="Wingdings" pitchFamily="2" charset="2"/>
              <a:buChar char="§"/>
            </a:pPr>
            <a:r>
              <a:rPr lang="en-US" sz="1400" dirty="0">
                <a:solidFill>
                  <a:schemeClr val="tx1"/>
                </a:solidFill>
              </a:rPr>
              <a:t>   All DANTES sponsored tests are administered at National Test Centers (NTCs).  Refer to the web site for the specific test you want to take to find the NTC </a:t>
            </a:r>
            <a:r>
              <a:rPr lang="en-US" sz="1400" dirty="0" smtClean="0">
                <a:solidFill>
                  <a:schemeClr val="tx1"/>
                </a:solidFill>
              </a:rPr>
              <a:t>nearest </a:t>
            </a:r>
            <a:r>
              <a:rPr lang="en-US" sz="1400" dirty="0">
                <a:solidFill>
                  <a:schemeClr val="tx1"/>
                </a:solidFill>
              </a:rPr>
              <a:t>you that offers that test.</a:t>
            </a:r>
          </a:p>
          <a:p>
            <a:pPr lvl="2" algn="l">
              <a:buFont typeface="Wingdings" pitchFamily="2" charset="2"/>
              <a:buChar char="§"/>
            </a:pPr>
            <a:r>
              <a:rPr lang="en-US" sz="1250" dirty="0">
                <a:solidFill>
                  <a:schemeClr val="tx1"/>
                </a:solidFill>
              </a:rPr>
              <a:t> </a:t>
            </a:r>
            <a:r>
              <a:rPr lang="en-US" sz="1250" dirty="0" smtClean="0">
                <a:solidFill>
                  <a:schemeClr val="tx1"/>
                </a:solidFill>
              </a:rPr>
              <a:t>The </a:t>
            </a:r>
            <a:r>
              <a:rPr lang="en-US" sz="1250" dirty="0">
                <a:solidFill>
                  <a:schemeClr val="tx1"/>
                </a:solidFill>
              </a:rPr>
              <a:t>DANTES Reimbursement Form is located at: </a:t>
            </a:r>
            <a:r>
              <a:rPr lang="en-US" sz="1250" dirty="0">
                <a:solidFill>
                  <a:schemeClr val="tx1"/>
                </a:solidFill>
                <a:hlinkClick r:id="rId9"/>
              </a:rPr>
              <a:t>http://www.dantes.doded.mil/examinations/funding-and-reimbursement-eligibility/reimbursement-eligibility.html</a:t>
            </a:r>
            <a:r>
              <a:rPr lang="en-US" sz="1250" dirty="0">
                <a:solidFill>
                  <a:schemeClr val="tx1"/>
                </a:solidFill>
              </a:rPr>
              <a:t> </a:t>
            </a:r>
          </a:p>
          <a:p>
            <a:pPr lvl="1" algn="l">
              <a:buNone/>
            </a:pPr>
            <a:endParaRPr lang="en-US" sz="2000" b="1" dirty="0">
              <a:solidFill>
                <a:schemeClr val="tx1"/>
              </a:solidFill>
            </a:endParaRPr>
          </a:p>
          <a:p>
            <a:pPr algn="l">
              <a:buFont typeface="Wingdings" pitchFamily="2" charset="2"/>
              <a:buChar char="§"/>
            </a:pPr>
            <a:endParaRPr lang="en-US" dirty="0">
              <a:solidFill>
                <a:schemeClr val="tx1"/>
              </a:solidFill>
            </a:endParaRPr>
          </a:p>
        </p:txBody>
      </p:sp>
    </p:spTree>
    <p:extLst>
      <p:ext uri="{BB962C8B-B14F-4D97-AF65-F5344CB8AC3E}">
        <p14:creationId xmlns:p14="http://schemas.microsoft.com/office/powerpoint/2010/main" val="1622134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6302" y="0"/>
            <a:ext cx="7772400" cy="1470025"/>
          </a:xfrm>
        </p:spPr>
        <p:txBody>
          <a:bodyPr/>
          <a:lstStyle/>
          <a:p>
            <a:r>
              <a:rPr lang="en-US" sz="4000" b="1" dirty="0" smtClean="0"/>
              <a:t>Grants and Scholarships</a:t>
            </a:r>
            <a:endParaRPr lang="en-US"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7" y="1732935"/>
            <a:ext cx="8141110" cy="4070555"/>
          </a:xfrm>
          <a:prstGeom prst="rect">
            <a:avLst/>
          </a:prstGeom>
        </p:spPr>
      </p:pic>
    </p:spTree>
    <p:extLst>
      <p:ext uri="{BB962C8B-B14F-4D97-AF65-F5344CB8AC3E}">
        <p14:creationId xmlns:p14="http://schemas.microsoft.com/office/powerpoint/2010/main" val="15319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36" y="0"/>
            <a:ext cx="7772400" cy="1102519"/>
          </a:xfrm>
        </p:spPr>
        <p:txBody>
          <a:bodyPr>
            <a:normAutofit/>
          </a:bodyPr>
          <a:lstStyle/>
          <a:p>
            <a:r>
              <a:rPr lang="en-US" sz="3200" dirty="0"/>
              <a:t>GI Bill Programs</a:t>
            </a:r>
          </a:p>
        </p:txBody>
      </p:sp>
      <p:sp>
        <p:nvSpPr>
          <p:cNvPr id="3" name="Content Placeholder 2"/>
          <p:cNvSpPr>
            <a:spLocks noGrp="1"/>
          </p:cNvSpPr>
          <p:nvPr>
            <p:ph type="subTitle" idx="1"/>
          </p:nvPr>
        </p:nvSpPr>
        <p:spPr>
          <a:xfrm>
            <a:off x="531657" y="1590800"/>
            <a:ext cx="6400800" cy="2372466"/>
          </a:xfrm>
        </p:spPr>
        <p:txBody>
          <a:bodyPr/>
          <a:lstStyle/>
          <a:p>
            <a:pPr marL="342900" indent="-342900" algn="l">
              <a:buFont typeface="Wingdings" panose="05000000000000000000" pitchFamily="2" charset="2"/>
              <a:buChar char="§"/>
            </a:pPr>
            <a:r>
              <a:rPr lang="en-US" sz="2400" dirty="0">
                <a:solidFill>
                  <a:schemeClr val="tx1"/>
                </a:solidFill>
              </a:rPr>
              <a:t>MGIB-Selected Reserve (Chapter 1606)</a:t>
            </a:r>
          </a:p>
          <a:p>
            <a:pPr marL="342900" indent="-342900" algn="l">
              <a:buFont typeface="Wingdings" panose="05000000000000000000" pitchFamily="2" charset="2"/>
              <a:buChar char="§"/>
            </a:pPr>
            <a:r>
              <a:rPr lang="en-US" sz="2400" dirty="0">
                <a:solidFill>
                  <a:schemeClr val="tx1"/>
                </a:solidFill>
              </a:rPr>
              <a:t>MGIB-Selected Reserve “Kicker”</a:t>
            </a:r>
          </a:p>
          <a:p>
            <a:pPr marL="342900" indent="-342900" algn="l">
              <a:buFont typeface="Wingdings" panose="05000000000000000000" pitchFamily="2" charset="2"/>
              <a:buChar char="§"/>
            </a:pPr>
            <a:r>
              <a:rPr lang="en-US" sz="2400" dirty="0">
                <a:solidFill>
                  <a:schemeClr val="tx1"/>
                </a:solidFill>
              </a:rPr>
              <a:t>MGIB-Active Duty (Chapter 30)</a:t>
            </a:r>
          </a:p>
          <a:p>
            <a:pPr marL="342900" indent="-342900" algn="l">
              <a:buFont typeface="Wingdings" panose="05000000000000000000" pitchFamily="2" charset="2"/>
              <a:buChar char="§"/>
            </a:pPr>
            <a:r>
              <a:rPr lang="en-US" sz="2400" dirty="0">
                <a:solidFill>
                  <a:schemeClr val="tx1"/>
                </a:solidFill>
              </a:rPr>
              <a:t>Post 9-11 GI Bill (Chapter 33)</a:t>
            </a:r>
          </a:p>
          <a:p>
            <a:pPr marL="342900" indent="-342900" algn="l">
              <a:buFont typeface="Wingdings" panose="05000000000000000000" pitchFamily="2" charset="2"/>
              <a:buChar char="§"/>
            </a:pPr>
            <a:r>
              <a:rPr lang="en-US" sz="2400" dirty="0">
                <a:solidFill>
                  <a:schemeClr val="tx1"/>
                </a:solidFill>
              </a:rPr>
              <a:t>Transfer of Education Benefit (TEB)</a:t>
            </a:r>
          </a:p>
          <a:p>
            <a:pPr marL="342900" indent="-342900" algn="l">
              <a:buFont typeface="Wingdings" panose="05000000000000000000" pitchFamily="2" charset="2"/>
              <a:buChar char="§"/>
            </a:pPr>
            <a:endParaRPr lang="en-US" sz="2100" dirty="0">
              <a:solidFill>
                <a:schemeClr val="tx1"/>
              </a:solidFill>
            </a:endParaRPr>
          </a:p>
        </p:txBody>
      </p:sp>
    </p:spTree>
    <p:extLst>
      <p:ext uri="{BB962C8B-B14F-4D97-AF65-F5344CB8AC3E}">
        <p14:creationId xmlns:p14="http://schemas.microsoft.com/office/powerpoint/2010/main" val="1210017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2416"/>
            <a:ext cx="8229600" cy="1143000"/>
          </a:xfrm>
        </p:spPr>
        <p:txBody>
          <a:bodyPr>
            <a:normAutofit/>
          </a:bodyPr>
          <a:lstStyle/>
          <a:p>
            <a:r>
              <a:rPr lang="en-US" sz="3200" dirty="0" smtClean="0"/>
              <a:t>Grants and Scholarships</a:t>
            </a:r>
            <a:endParaRPr lang="en-US" sz="3200" dirty="0"/>
          </a:p>
        </p:txBody>
      </p:sp>
      <p:sp>
        <p:nvSpPr>
          <p:cNvPr id="3" name="Content Placeholder 2"/>
          <p:cNvSpPr>
            <a:spLocks noGrp="1"/>
          </p:cNvSpPr>
          <p:nvPr>
            <p:ph idx="1"/>
          </p:nvPr>
        </p:nvSpPr>
        <p:spPr>
          <a:xfrm>
            <a:off x="457199" y="1445078"/>
            <a:ext cx="8229600" cy="4756150"/>
          </a:xfrm>
        </p:spPr>
        <p:txBody>
          <a:bodyPr>
            <a:normAutofit/>
          </a:bodyPr>
          <a:lstStyle/>
          <a:p>
            <a:pPr>
              <a:buFont typeface="Wingdings" panose="05000000000000000000" pitchFamily="2" charset="2"/>
              <a:buChar char="§"/>
            </a:pPr>
            <a:r>
              <a:rPr lang="en-US" sz="2000" b="1" dirty="0" smtClean="0"/>
              <a:t>FAFSA</a:t>
            </a:r>
          </a:p>
          <a:p>
            <a:pPr lvl="1">
              <a:buFont typeface="Wingdings" panose="05000000000000000000" pitchFamily="2" charset="2"/>
              <a:buChar char="§"/>
            </a:pPr>
            <a:r>
              <a:rPr lang="en-US" sz="1600" dirty="0" smtClean="0"/>
              <a:t>Submit a Free Application for Federal Student Aid (FAFSA). See how Federal Student Aid can put you on a path to success.</a:t>
            </a:r>
          </a:p>
          <a:p>
            <a:pPr lvl="1">
              <a:buFont typeface="Wingdings" panose="05000000000000000000" pitchFamily="2" charset="2"/>
              <a:buChar char="§"/>
            </a:pPr>
            <a:r>
              <a:rPr lang="en-US" sz="1600" dirty="0">
                <a:hlinkClick r:id="rId2"/>
              </a:rPr>
              <a:t>https://</a:t>
            </a:r>
            <a:r>
              <a:rPr lang="en-US" sz="1600" dirty="0" smtClean="0">
                <a:hlinkClick r:id="rId2"/>
              </a:rPr>
              <a:t>studentaid.gov/h/apply-for-aid/fafsa</a:t>
            </a:r>
            <a:endParaRPr lang="en-US" sz="1600" dirty="0" smtClean="0"/>
          </a:p>
          <a:p>
            <a:pPr marL="0" indent="0">
              <a:buNone/>
            </a:pPr>
            <a:endParaRPr lang="en-US" sz="1800" dirty="0" smtClean="0"/>
          </a:p>
          <a:p>
            <a:pPr>
              <a:buFont typeface="Wingdings" panose="05000000000000000000" pitchFamily="2" charset="2"/>
              <a:buChar char="§"/>
            </a:pPr>
            <a:r>
              <a:rPr lang="en-US" sz="1800" b="1" dirty="0" smtClean="0"/>
              <a:t>Scholarships for Veterans</a:t>
            </a:r>
          </a:p>
          <a:p>
            <a:pPr lvl="1">
              <a:buFont typeface="Wingdings" panose="05000000000000000000" pitchFamily="2" charset="2"/>
              <a:buChar char="§"/>
            </a:pPr>
            <a:r>
              <a:rPr lang="en-US" sz="1600" dirty="0" smtClean="0"/>
              <a:t>Many veterans scholarships are distributed by the state government as well as through colleges, universities, and local and regional organizations. </a:t>
            </a:r>
          </a:p>
          <a:p>
            <a:pPr lvl="1">
              <a:buFont typeface="Wingdings" panose="05000000000000000000" pitchFamily="2" charset="2"/>
              <a:buChar char="§"/>
            </a:pPr>
            <a:r>
              <a:rPr lang="en-US" sz="1600" dirty="0" smtClean="0"/>
              <a:t>Start applying for veterans scholarships on </a:t>
            </a:r>
            <a:r>
              <a:rPr lang="en-US" sz="1600" dirty="0" err="1" smtClean="0"/>
              <a:t>Fastweb</a:t>
            </a:r>
            <a:r>
              <a:rPr lang="en-US" sz="1600" dirty="0" smtClean="0"/>
              <a:t> now:</a:t>
            </a:r>
          </a:p>
          <a:p>
            <a:pPr lvl="2">
              <a:buFont typeface="Wingdings" panose="05000000000000000000" pitchFamily="2" charset="2"/>
              <a:buChar char="§"/>
            </a:pPr>
            <a:r>
              <a:rPr lang="en-US" sz="1600" dirty="0">
                <a:hlinkClick r:id="rId3"/>
              </a:rPr>
              <a:t>https://</a:t>
            </a:r>
            <a:r>
              <a:rPr lang="en-US" sz="1600" dirty="0" smtClean="0">
                <a:hlinkClick r:id="rId3"/>
              </a:rPr>
              <a:t>www.fastweb.com/directory/scholarships-for-veterans</a:t>
            </a:r>
            <a:endParaRPr lang="en-US" sz="1600" dirty="0" smtClean="0"/>
          </a:p>
          <a:p>
            <a:endParaRPr lang="en-US" sz="1800" dirty="0" smtClean="0"/>
          </a:p>
          <a:p>
            <a:pPr>
              <a:buFont typeface="Wingdings" panose="05000000000000000000" pitchFamily="2" charset="2"/>
              <a:buChar char="§"/>
            </a:pPr>
            <a:r>
              <a:rPr lang="en-US" sz="1800" b="1" dirty="0" smtClean="0"/>
              <a:t>College Board’s Scholarships</a:t>
            </a:r>
            <a:endParaRPr lang="en-US" sz="1800" b="1" dirty="0"/>
          </a:p>
          <a:p>
            <a:pPr lvl="1">
              <a:buFont typeface="Wingdings" panose="05000000000000000000" pitchFamily="2" charset="2"/>
              <a:buChar char="§"/>
            </a:pPr>
            <a:r>
              <a:rPr lang="en-US" sz="1436" dirty="0" smtClean="0"/>
              <a:t>Find scholarships, other financial aid and internships from more than 2,200 programs, totaling nearly $6 billion.</a:t>
            </a:r>
          </a:p>
          <a:p>
            <a:pPr lvl="1">
              <a:buFont typeface="Wingdings" panose="05000000000000000000" pitchFamily="2" charset="2"/>
              <a:buChar char="§"/>
            </a:pPr>
            <a:r>
              <a:rPr lang="en-US" sz="1436" dirty="0">
                <a:hlinkClick r:id="rId4"/>
              </a:rPr>
              <a:t>https://</a:t>
            </a:r>
            <a:r>
              <a:rPr lang="en-US" sz="1436" dirty="0" smtClean="0">
                <a:hlinkClick r:id="rId4"/>
              </a:rPr>
              <a:t>bigfuture.collegeboard.org/scholarship-search</a:t>
            </a:r>
            <a:endParaRPr lang="en-US" sz="1436" dirty="0" smtClean="0"/>
          </a:p>
        </p:txBody>
      </p:sp>
    </p:spTree>
    <p:extLst>
      <p:ext uri="{BB962C8B-B14F-4D97-AF65-F5344CB8AC3E}">
        <p14:creationId xmlns:p14="http://schemas.microsoft.com/office/powerpoint/2010/main" val="841643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7120"/>
            <a:ext cx="8229600" cy="1143000"/>
          </a:xfrm>
        </p:spPr>
        <p:txBody>
          <a:bodyPr>
            <a:normAutofit/>
          </a:bodyPr>
          <a:lstStyle/>
          <a:p>
            <a:r>
              <a:rPr lang="en-US" sz="3200" dirty="0" smtClean="0"/>
              <a:t>Tennessee Grants</a:t>
            </a:r>
            <a:endParaRPr lang="en-US" sz="3200" dirty="0"/>
          </a:p>
        </p:txBody>
      </p:sp>
      <p:sp>
        <p:nvSpPr>
          <p:cNvPr id="3" name="Content Placeholder 2"/>
          <p:cNvSpPr>
            <a:spLocks noGrp="1"/>
          </p:cNvSpPr>
          <p:nvPr>
            <p:ph idx="1"/>
          </p:nvPr>
        </p:nvSpPr>
        <p:spPr>
          <a:xfrm>
            <a:off x="457200" y="1565910"/>
            <a:ext cx="8378190" cy="4343400"/>
          </a:xfrm>
        </p:spPr>
        <p:txBody>
          <a:bodyPr>
            <a:normAutofit fontScale="92500" lnSpcReduction="10000"/>
          </a:bodyPr>
          <a:lstStyle/>
          <a:p>
            <a:pPr>
              <a:buFont typeface="Wingdings" panose="05000000000000000000" pitchFamily="2" charset="2"/>
              <a:buChar char="§"/>
            </a:pPr>
            <a:r>
              <a:rPr lang="en-US" sz="2200" b="1" dirty="0"/>
              <a:t>The Helping Heroes </a:t>
            </a:r>
            <a:r>
              <a:rPr lang="en-US" sz="2200" b="1" dirty="0" smtClean="0"/>
              <a:t>Grant</a:t>
            </a:r>
          </a:p>
          <a:p>
            <a:pPr lvl="1">
              <a:buFont typeface="Wingdings" panose="05000000000000000000" pitchFamily="2" charset="2"/>
              <a:buChar char="§"/>
            </a:pPr>
            <a:r>
              <a:rPr lang="en-US" sz="1900" dirty="0" smtClean="0"/>
              <a:t>Must be a veteran with an honorable discharge, and</a:t>
            </a:r>
          </a:p>
          <a:p>
            <a:pPr lvl="1">
              <a:buFont typeface="Wingdings" panose="05000000000000000000" pitchFamily="2" charset="2"/>
              <a:buChar char="§"/>
            </a:pPr>
            <a:r>
              <a:rPr lang="en-US" sz="1900" dirty="0" smtClean="0"/>
              <a:t>Has been awarded the Iraq Campaign Medal, or</a:t>
            </a:r>
          </a:p>
          <a:p>
            <a:pPr lvl="1">
              <a:buFont typeface="Wingdings" panose="05000000000000000000" pitchFamily="2" charset="2"/>
              <a:buChar char="§"/>
            </a:pPr>
            <a:r>
              <a:rPr lang="en-US" sz="1900" dirty="0" smtClean="0"/>
              <a:t>Has been awarded the Afghanistan </a:t>
            </a:r>
            <a:r>
              <a:rPr lang="en-US" sz="1900" dirty="0"/>
              <a:t>Campaign Medal, or</a:t>
            </a:r>
          </a:p>
          <a:p>
            <a:pPr lvl="1">
              <a:buFont typeface="Wingdings" panose="05000000000000000000" pitchFamily="2" charset="2"/>
              <a:buChar char="§"/>
            </a:pPr>
            <a:r>
              <a:rPr lang="en-US" sz="1900" dirty="0" smtClean="0"/>
              <a:t>After 9/11/2001 received the War on Global Terrorism Expeditionary Medal</a:t>
            </a:r>
          </a:p>
          <a:p>
            <a:pPr marL="0" indent="0">
              <a:buNone/>
            </a:pPr>
            <a:endParaRPr lang="en-US" sz="900" dirty="0" smtClean="0"/>
          </a:p>
          <a:p>
            <a:pPr>
              <a:buFont typeface="Wingdings" panose="05000000000000000000" pitchFamily="2" charset="2"/>
              <a:buChar char="§"/>
            </a:pPr>
            <a:r>
              <a:rPr lang="en-US" sz="2200" b="1" dirty="0" smtClean="0"/>
              <a:t>Wilder-</a:t>
            </a:r>
            <a:r>
              <a:rPr lang="en-US" sz="2200" b="1" dirty="0" err="1" smtClean="0"/>
              <a:t>Naifeh</a:t>
            </a:r>
            <a:r>
              <a:rPr lang="en-US" sz="2200" b="1" dirty="0" smtClean="0"/>
              <a:t> Technical Skills Grant</a:t>
            </a:r>
          </a:p>
          <a:p>
            <a:pPr lvl="1">
              <a:buFont typeface="Wingdings" panose="05000000000000000000" pitchFamily="2" charset="2"/>
              <a:buChar char="§"/>
            </a:pPr>
            <a:r>
              <a:rPr lang="en-US" sz="1900" dirty="0" smtClean="0"/>
              <a:t>Eligible Tennesseans who attend a TCAT are eligible for up to $2,000 per year to earn a certificate or diploma, even if you gave a previous college degree.</a:t>
            </a:r>
          </a:p>
          <a:p>
            <a:endParaRPr lang="en-US" sz="900" dirty="0" smtClean="0"/>
          </a:p>
          <a:p>
            <a:pPr>
              <a:buFont typeface="Wingdings" panose="05000000000000000000" pitchFamily="2" charset="2"/>
              <a:buChar char="§"/>
            </a:pPr>
            <a:r>
              <a:rPr lang="en-US" sz="2200" b="1" dirty="0"/>
              <a:t>Tennessee Reconnect </a:t>
            </a:r>
            <a:r>
              <a:rPr lang="en-US" sz="2200" b="1" dirty="0" smtClean="0"/>
              <a:t>Grant </a:t>
            </a:r>
          </a:p>
          <a:p>
            <a:pPr lvl="1">
              <a:buFont typeface="Wingdings" panose="05000000000000000000" pitchFamily="2" charset="2"/>
              <a:buChar char="§"/>
            </a:pPr>
            <a:r>
              <a:rPr lang="en-US" sz="1900" dirty="0" smtClean="0"/>
              <a:t>New </a:t>
            </a:r>
            <a:r>
              <a:rPr lang="en-US" sz="1900" dirty="0"/>
              <a:t>program that allows Tennesseans to attend a </a:t>
            </a:r>
            <a:r>
              <a:rPr lang="en-US" sz="1900" dirty="0" smtClean="0"/>
              <a:t>TCAT or Community College </a:t>
            </a:r>
            <a:r>
              <a:rPr lang="en-US" sz="1900" dirty="0"/>
              <a:t>tuition </a:t>
            </a:r>
            <a:r>
              <a:rPr lang="en-US" sz="1900" dirty="0" smtClean="0">
                <a:solidFill>
                  <a:srgbClr val="FF0000"/>
                </a:solidFill>
              </a:rPr>
              <a:t>FREE</a:t>
            </a:r>
            <a:r>
              <a:rPr lang="en-US" sz="1900" dirty="0" smtClean="0"/>
              <a:t>!!</a:t>
            </a:r>
          </a:p>
          <a:p>
            <a:pPr lvl="1">
              <a:buFont typeface="Wingdings" panose="05000000000000000000" pitchFamily="2" charset="2"/>
              <a:buChar char="§"/>
            </a:pPr>
            <a:r>
              <a:rPr lang="en-US" sz="1900" dirty="0" smtClean="0">
                <a:hlinkClick r:id="rId2"/>
              </a:rPr>
              <a:t>http</a:t>
            </a:r>
            <a:r>
              <a:rPr lang="en-US" sz="1900" dirty="0">
                <a:hlinkClick r:id="rId2"/>
              </a:rPr>
              <a:t>://www.tn.gov/collegepays</a:t>
            </a:r>
            <a:r>
              <a:rPr lang="en-US" sz="1900" dirty="0" smtClean="0">
                <a:hlinkClick r:id="rId2"/>
              </a:rPr>
              <a:t>/</a:t>
            </a:r>
            <a:endParaRPr lang="en-US" sz="1900" dirty="0" smtClean="0"/>
          </a:p>
          <a:p>
            <a:endParaRPr lang="en-US" sz="2400" dirty="0" smtClean="0"/>
          </a:p>
        </p:txBody>
      </p:sp>
    </p:spTree>
    <p:extLst>
      <p:ext uri="{BB962C8B-B14F-4D97-AF65-F5344CB8AC3E}">
        <p14:creationId xmlns:p14="http://schemas.microsoft.com/office/powerpoint/2010/main" val="3474537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4236" y="0"/>
            <a:ext cx="7772400" cy="1470025"/>
          </a:xfrm>
        </p:spPr>
        <p:txBody>
          <a:bodyPr>
            <a:normAutofit/>
          </a:bodyPr>
          <a:lstStyle/>
          <a:p>
            <a:r>
              <a:rPr lang="en-US" sz="3800" b="1" dirty="0" smtClean="0"/>
              <a:t>Support Programs</a:t>
            </a:r>
            <a:endParaRPr lang="en-US" sz="3800" b="1" dirty="0"/>
          </a:p>
        </p:txBody>
      </p:sp>
      <p:pic>
        <p:nvPicPr>
          <p:cNvPr id="2" name="Picture 1"/>
          <p:cNvPicPr>
            <a:picLocks noChangeAspect="1"/>
          </p:cNvPicPr>
          <p:nvPr/>
        </p:nvPicPr>
        <p:blipFill>
          <a:blip r:embed="rId2"/>
          <a:stretch>
            <a:fillRect/>
          </a:stretch>
        </p:blipFill>
        <p:spPr>
          <a:xfrm>
            <a:off x="255319" y="1911927"/>
            <a:ext cx="8550234" cy="2992582"/>
          </a:xfrm>
          <a:prstGeom prst="rect">
            <a:avLst/>
          </a:prstGeom>
        </p:spPr>
      </p:pic>
      <p:sp>
        <p:nvSpPr>
          <p:cNvPr id="3" name="Slide Number Placeholder 2"/>
          <p:cNvSpPr>
            <a:spLocks noGrp="1"/>
          </p:cNvSpPr>
          <p:nvPr>
            <p:ph type="sldNum" sz="quarter" idx="4294967295"/>
          </p:nvPr>
        </p:nvSpPr>
        <p:spPr/>
        <p:txBody>
          <a:bodyPr/>
          <a:lstStyle/>
          <a:p>
            <a:fld id="{AEDB2D22-B5F4-408F-B4A5-C0A1DF37DE90}" type="slidenum">
              <a:rPr lang="en-US" smtClean="0"/>
              <a:pPr/>
              <a:t>42</a:t>
            </a:fld>
            <a:endParaRPr lang="en-US" dirty="0"/>
          </a:p>
        </p:txBody>
      </p:sp>
    </p:spTree>
    <p:extLst>
      <p:ext uri="{BB962C8B-B14F-4D97-AF65-F5344CB8AC3E}">
        <p14:creationId xmlns:p14="http://schemas.microsoft.com/office/powerpoint/2010/main" val="3687019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321" y="1374812"/>
            <a:ext cx="7304417" cy="4154984"/>
          </a:xfrm>
          <a:prstGeom prst="rect">
            <a:avLst/>
          </a:prstGeom>
        </p:spPr>
        <p:txBody>
          <a:bodyPr wrap="square">
            <a:spAutoFit/>
          </a:bodyPr>
          <a:lstStyle/>
          <a:p>
            <a:pPr marL="214313" indent="-214313">
              <a:buFont typeface="Wingdings" panose="05000000000000000000" pitchFamily="2" charset="2"/>
              <a:buChar char="§"/>
            </a:pPr>
            <a:r>
              <a:rPr lang="en-US" sz="2400" b="1" dirty="0">
                <a:solidFill>
                  <a:prstClr val="black"/>
                </a:solidFill>
              </a:rPr>
              <a:t>What is It?  </a:t>
            </a:r>
          </a:p>
          <a:p>
            <a:pPr marL="557213" lvl="1" indent="-214313">
              <a:buFont typeface="Wingdings" panose="05000000000000000000" pitchFamily="2" charset="2"/>
              <a:buChar char="§"/>
            </a:pPr>
            <a:r>
              <a:rPr lang="en-US" sz="1400" dirty="0">
                <a:solidFill>
                  <a:prstClr val="black"/>
                </a:solidFill>
              </a:rPr>
              <a:t>A record of your military educational experiences, including those for which there are evaluated college credit recommendations. </a:t>
            </a:r>
          </a:p>
          <a:p>
            <a:pPr marL="900113" lvl="2" indent="-214313">
              <a:buFont typeface="Wingdings" panose="05000000000000000000" pitchFamily="2" charset="2"/>
              <a:buChar char="§"/>
            </a:pPr>
            <a:r>
              <a:rPr lang="en-US" sz="1400" dirty="0">
                <a:solidFill>
                  <a:prstClr val="black"/>
                </a:solidFill>
              </a:rPr>
              <a:t>Helps college registrars award college credit for learning experiences gained while in the military. </a:t>
            </a:r>
          </a:p>
          <a:p>
            <a:pPr marL="900113" lvl="2" indent="-214313">
              <a:buFont typeface="Wingdings" panose="05000000000000000000" pitchFamily="2" charset="2"/>
              <a:buChar char="§"/>
            </a:pPr>
            <a:r>
              <a:rPr lang="en-US" sz="1400" dirty="0">
                <a:solidFill>
                  <a:prstClr val="black"/>
                </a:solidFill>
              </a:rPr>
              <a:t>Provides a supplement to a Soldier’s resume, and provides employers with a good understanding of the scope of responsibilities and skills acquired while serving in the military.</a:t>
            </a:r>
          </a:p>
          <a:p>
            <a:pPr marL="900113" lvl="2" indent="-214313">
              <a:buFont typeface="Wingdings" panose="05000000000000000000" pitchFamily="2" charset="2"/>
              <a:buChar char="§"/>
            </a:pPr>
            <a:r>
              <a:rPr lang="en-US" sz="1400" dirty="0">
                <a:solidFill>
                  <a:prstClr val="black"/>
                </a:solidFill>
              </a:rPr>
              <a:t>The acceptance of American Council on Education (ACE) credit recommendations varies depending on an institution’s policies, procedures, and degree requirements.</a:t>
            </a:r>
          </a:p>
          <a:p>
            <a:pPr marL="557213" lvl="1" indent="-214313">
              <a:buFont typeface="Wingdings" panose="05000000000000000000" pitchFamily="2" charset="2"/>
              <a:buChar char="§"/>
            </a:pPr>
            <a:endParaRPr lang="en-US" sz="1400" dirty="0">
              <a:solidFill>
                <a:prstClr val="black"/>
              </a:solidFill>
            </a:endParaRPr>
          </a:p>
          <a:p>
            <a:pPr marL="214313" indent="-214313">
              <a:buFont typeface="Wingdings" panose="05000000000000000000" pitchFamily="2" charset="2"/>
              <a:buChar char="§"/>
            </a:pPr>
            <a:r>
              <a:rPr lang="en-US" sz="2400" b="1" dirty="0">
                <a:solidFill>
                  <a:prstClr val="black"/>
                </a:solidFill>
              </a:rPr>
              <a:t>How Do I Qualify?</a:t>
            </a:r>
          </a:p>
          <a:p>
            <a:pPr marL="900113" lvl="2" indent="-214313">
              <a:buFont typeface="Wingdings" panose="05000000000000000000" pitchFamily="2" charset="2"/>
              <a:buChar char="§"/>
            </a:pPr>
            <a:r>
              <a:rPr lang="en-US" sz="1400" dirty="0">
                <a:solidFill>
                  <a:prstClr val="black"/>
                </a:solidFill>
              </a:rPr>
              <a:t>All current and former members of the military are eligible to access their JST</a:t>
            </a:r>
          </a:p>
          <a:p>
            <a:pPr marL="900113" lvl="2" indent="-214313">
              <a:buFont typeface="Wingdings" panose="05000000000000000000" pitchFamily="2" charset="2"/>
              <a:buChar char="§"/>
            </a:pPr>
            <a:endParaRPr lang="en-US" sz="2400" dirty="0">
              <a:solidFill>
                <a:prstClr val="black"/>
              </a:solidFill>
            </a:endParaRPr>
          </a:p>
          <a:p>
            <a:pPr marL="214313" indent="-214313">
              <a:buFont typeface="Wingdings" panose="05000000000000000000" pitchFamily="2" charset="2"/>
              <a:buChar char="§"/>
            </a:pPr>
            <a:r>
              <a:rPr lang="en-US" sz="2400" b="1" dirty="0">
                <a:solidFill>
                  <a:prstClr val="black"/>
                </a:solidFill>
              </a:rPr>
              <a:t>What Do I Get?</a:t>
            </a:r>
          </a:p>
          <a:p>
            <a:pPr marL="900113" lvl="2" indent="-214313">
              <a:buFont typeface="Wingdings" panose="05000000000000000000" pitchFamily="2" charset="2"/>
              <a:buChar char="§"/>
            </a:pPr>
            <a:r>
              <a:rPr lang="en-US" sz="1400" dirty="0">
                <a:solidFill>
                  <a:prstClr val="black"/>
                </a:solidFill>
              </a:rPr>
              <a:t>  To request a transcript visit the JST Web site at </a:t>
            </a:r>
            <a:r>
              <a:rPr lang="en-US" sz="1400" dirty="0">
                <a:solidFill>
                  <a:prstClr val="black"/>
                </a:solidFill>
                <a:hlinkClick r:id="rId2"/>
              </a:rPr>
              <a:t>https://jst.doded.mil/</a:t>
            </a:r>
            <a:r>
              <a:rPr lang="en-US" sz="1400" dirty="0">
                <a:solidFill>
                  <a:prstClr val="black"/>
                </a:solidFill>
              </a:rPr>
              <a:t>  </a:t>
            </a:r>
          </a:p>
        </p:txBody>
      </p:sp>
      <p:sp>
        <p:nvSpPr>
          <p:cNvPr id="5" name="Title 1"/>
          <p:cNvSpPr>
            <a:spLocks noGrp="1"/>
          </p:cNvSpPr>
          <p:nvPr>
            <p:ph type="ctrTitle"/>
          </p:nvPr>
        </p:nvSpPr>
        <p:spPr>
          <a:xfrm>
            <a:off x="608594" y="365400"/>
            <a:ext cx="7772400" cy="621102"/>
          </a:xfrm>
        </p:spPr>
        <p:txBody>
          <a:bodyPr>
            <a:noAutofit/>
          </a:bodyPr>
          <a:lstStyle/>
          <a:p>
            <a:r>
              <a:rPr lang="en-US" sz="3200" dirty="0"/>
              <a:t>Joint Services Transcript (JST)</a:t>
            </a:r>
          </a:p>
        </p:txBody>
      </p:sp>
      <p:sp>
        <p:nvSpPr>
          <p:cNvPr id="6" name="TextBox 5"/>
          <p:cNvSpPr txBox="1"/>
          <p:nvPr/>
        </p:nvSpPr>
        <p:spPr>
          <a:xfrm>
            <a:off x="485882" y="5685315"/>
            <a:ext cx="7340856" cy="338554"/>
          </a:xfrm>
          <a:prstGeom prst="rect">
            <a:avLst/>
          </a:prstGeom>
          <a:noFill/>
        </p:spPr>
        <p:txBody>
          <a:bodyPr wrap="none" rtlCol="0">
            <a:spAutoFit/>
          </a:bodyPr>
          <a:lstStyle/>
          <a:p>
            <a:r>
              <a:rPr lang="en-US" sz="1600" b="1" i="1" dirty="0" smtClean="0">
                <a:solidFill>
                  <a:prstClr val="black"/>
                </a:solidFill>
              </a:rPr>
              <a:t>IMPORTANT!  Use </a:t>
            </a:r>
            <a:r>
              <a:rPr lang="en-US" sz="1600" b="1" i="1" dirty="0">
                <a:solidFill>
                  <a:prstClr val="black"/>
                </a:solidFill>
              </a:rPr>
              <a:t>the JST to find out how much college credit you </a:t>
            </a:r>
            <a:r>
              <a:rPr lang="en-US" sz="1600" b="1" i="1" dirty="0" smtClean="0">
                <a:solidFill>
                  <a:prstClr val="black"/>
                </a:solidFill>
              </a:rPr>
              <a:t>may already </a:t>
            </a:r>
            <a:r>
              <a:rPr lang="en-US" sz="1600" b="1" i="1" dirty="0">
                <a:solidFill>
                  <a:prstClr val="black"/>
                </a:solidFill>
              </a:rPr>
              <a:t>have!</a:t>
            </a:r>
          </a:p>
        </p:txBody>
      </p:sp>
    </p:spTree>
    <p:extLst>
      <p:ext uri="{BB962C8B-B14F-4D97-AF65-F5344CB8AC3E}">
        <p14:creationId xmlns:p14="http://schemas.microsoft.com/office/powerpoint/2010/main" val="2185336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076" y="364383"/>
            <a:ext cx="7772400" cy="621102"/>
          </a:xfrm>
        </p:spPr>
        <p:txBody>
          <a:bodyPr>
            <a:noAutofit/>
          </a:bodyPr>
          <a:lstStyle/>
          <a:p>
            <a:r>
              <a:rPr lang="en-US" sz="2800" dirty="0"/>
              <a:t>Education Counseling Tools</a:t>
            </a:r>
            <a:br>
              <a:rPr lang="en-US" sz="2800" dirty="0"/>
            </a:br>
            <a:r>
              <a:rPr lang="en-US" sz="2400" dirty="0"/>
              <a:t>To help you make your education decision </a:t>
            </a:r>
            <a:endParaRPr lang="en-US" sz="2800" dirty="0"/>
          </a:p>
        </p:txBody>
      </p:sp>
      <p:sp>
        <p:nvSpPr>
          <p:cNvPr id="3" name="Content Placeholder 2"/>
          <p:cNvSpPr>
            <a:spLocks noGrp="1"/>
          </p:cNvSpPr>
          <p:nvPr>
            <p:ph type="subTitle" idx="1"/>
          </p:nvPr>
        </p:nvSpPr>
        <p:spPr>
          <a:xfrm>
            <a:off x="377553" y="1501400"/>
            <a:ext cx="8635446" cy="4758654"/>
          </a:xfrm>
        </p:spPr>
        <p:txBody>
          <a:bodyPr>
            <a:noAutofit/>
          </a:bodyPr>
          <a:lstStyle/>
          <a:p>
            <a:pPr marL="214313" indent="-214313" algn="l">
              <a:buFont typeface="Wingdings" panose="05000000000000000000" pitchFamily="2" charset="2"/>
              <a:buChar char="§"/>
            </a:pPr>
            <a:r>
              <a:rPr lang="en-US" sz="2400" b="1" dirty="0">
                <a:solidFill>
                  <a:schemeClr val="tx1"/>
                </a:solidFill>
              </a:rPr>
              <a:t>VIA</a:t>
            </a:r>
            <a:r>
              <a:rPr lang="en-US" sz="2400" dirty="0">
                <a:solidFill>
                  <a:schemeClr val="tx1"/>
                </a:solidFill>
              </a:rPr>
              <a:t>:  </a:t>
            </a:r>
            <a:endParaRPr lang="en-US" sz="2400" dirty="0" smtClean="0">
              <a:solidFill>
                <a:schemeClr val="tx1"/>
              </a:solidFill>
            </a:endParaRPr>
          </a:p>
          <a:p>
            <a:pPr indent="573088" algn="l"/>
            <a:r>
              <a:rPr lang="en-US" sz="1400" b="0" u="sng" dirty="0" smtClean="0">
                <a:solidFill>
                  <a:schemeClr val="tx1"/>
                </a:solidFill>
                <a:hlinkClick r:id="rId2"/>
              </a:rPr>
              <a:t>www.GoArmyEd.com</a:t>
            </a:r>
            <a:endParaRPr lang="en-US" sz="1400" b="0" u="sng" dirty="0">
              <a:solidFill>
                <a:schemeClr val="tx1"/>
              </a:solidFill>
            </a:endParaRPr>
          </a:p>
          <a:p>
            <a:pPr marL="557213" lvl="1" indent="-214313" algn="l">
              <a:buFont typeface="Wingdings" panose="05000000000000000000" pitchFamily="2" charset="2"/>
              <a:buChar char="§"/>
            </a:pPr>
            <a:r>
              <a:rPr lang="en-US" sz="2000" dirty="0">
                <a:solidFill>
                  <a:schemeClr val="tx1"/>
                </a:solidFill>
              </a:rPr>
              <a:t>A decision support tool that helps Soldiers identify long term career goals, choose a degree plan and select a “best fit” and “best value” school.</a:t>
            </a:r>
          </a:p>
          <a:p>
            <a:pPr marL="557213" lvl="1" indent="-214313" algn="l">
              <a:buFont typeface="Wingdings" panose="05000000000000000000" pitchFamily="2" charset="2"/>
              <a:buChar char="§"/>
            </a:pPr>
            <a:endParaRPr lang="en-US" sz="1000" dirty="0">
              <a:solidFill>
                <a:schemeClr val="tx1"/>
              </a:solidFill>
            </a:endParaRPr>
          </a:p>
          <a:p>
            <a:pPr marL="214313" indent="-214313" algn="l">
              <a:buFont typeface="Wingdings" panose="05000000000000000000" pitchFamily="2" charset="2"/>
              <a:buChar char="§"/>
            </a:pPr>
            <a:r>
              <a:rPr lang="en-US" sz="2400" b="1" dirty="0">
                <a:solidFill>
                  <a:schemeClr val="tx1"/>
                </a:solidFill>
              </a:rPr>
              <a:t>TA DECIDE</a:t>
            </a:r>
            <a:r>
              <a:rPr lang="en-US" sz="2400" dirty="0">
                <a:solidFill>
                  <a:schemeClr val="tx1"/>
                </a:solidFill>
              </a:rPr>
              <a:t>:  </a:t>
            </a:r>
            <a:endParaRPr lang="en-US" sz="2400" dirty="0" smtClean="0">
              <a:solidFill>
                <a:schemeClr val="tx1"/>
              </a:solidFill>
            </a:endParaRPr>
          </a:p>
          <a:p>
            <a:pPr indent="573088" algn="l"/>
            <a:r>
              <a:rPr lang="en-US" sz="1400" b="0" u="sng" dirty="0" smtClean="0">
                <a:solidFill>
                  <a:schemeClr val="tx1"/>
                </a:solidFill>
                <a:hlinkClick r:id="rId3"/>
              </a:rPr>
              <a:t>www.dodmou.com/TADECIDE</a:t>
            </a:r>
            <a:r>
              <a:rPr lang="en-US" sz="1400" b="0" u="sng" dirty="0">
                <a:solidFill>
                  <a:schemeClr val="tx1"/>
                </a:solidFill>
                <a:hlinkClick r:id="rId3"/>
              </a:rPr>
              <a:t>/</a:t>
            </a:r>
            <a:r>
              <a:rPr lang="en-US" sz="1400" b="0" dirty="0">
                <a:solidFill>
                  <a:schemeClr val="tx1"/>
                </a:solidFill>
              </a:rPr>
              <a:t> </a:t>
            </a:r>
          </a:p>
          <a:p>
            <a:pPr marL="557213" lvl="1" indent="-214313" algn="l">
              <a:buFont typeface="Wingdings" panose="05000000000000000000" pitchFamily="2" charset="2"/>
              <a:buChar char="§"/>
            </a:pPr>
            <a:r>
              <a:rPr lang="en-US" sz="2000" dirty="0">
                <a:solidFill>
                  <a:schemeClr val="tx1"/>
                </a:solidFill>
              </a:rPr>
              <a:t>A DoD website designed to help Soldiers select a school, choose the right program in which to enroll, and make decisions that are aligned with unique personal goals.  </a:t>
            </a:r>
          </a:p>
          <a:p>
            <a:pPr marL="557213" lvl="1" indent="-214313" algn="l">
              <a:buFont typeface="Wingdings" panose="05000000000000000000" pitchFamily="2" charset="2"/>
              <a:buChar char="§"/>
            </a:pPr>
            <a:endParaRPr lang="en-US" sz="1400" dirty="0">
              <a:solidFill>
                <a:schemeClr val="tx1"/>
              </a:solidFill>
            </a:endParaRPr>
          </a:p>
        </p:txBody>
      </p:sp>
    </p:spTree>
    <p:extLst>
      <p:ext uri="{BB962C8B-B14F-4D97-AF65-F5344CB8AC3E}">
        <p14:creationId xmlns:p14="http://schemas.microsoft.com/office/powerpoint/2010/main" val="3754657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274" y="401483"/>
            <a:ext cx="7772400" cy="621102"/>
          </a:xfrm>
        </p:spPr>
        <p:txBody>
          <a:bodyPr>
            <a:noAutofit/>
          </a:bodyPr>
          <a:lstStyle/>
          <a:p>
            <a:r>
              <a:rPr lang="en-US" sz="2800" dirty="0"/>
              <a:t>Education Counseling Tools</a:t>
            </a:r>
            <a:br>
              <a:rPr lang="en-US" sz="2800" dirty="0"/>
            </a:br>
            <a:r>
              <a:rPr lang="en-US" sz="2400" dirty="0"/>
              <a:t>To help you while you are in college</a:t>
            </a:r>
            <a:endParaRPr lang="en-US" sz="2800" dirty="0"/>
          </a:p>
        </p:txBody>
      </p:sp>
      <p:sp>
        <p:nvSpPr>
          <p:cNvPr id="3" name="Content Placeholder 2"/>
          <p:cNvSpPr>
            <a:spLocks noGrp="1"/>
          </p:cNvSpPr>
          <p:nvPr>
            <p:ph type="subTitle" idx="1"/>
          </p:nvPr>
        </p:nvSpPr>
        <p:spPr>
          <a:xfrm>
            <a:off x="-258632" y="1235497"/>
            <a:ext cx="9144000" cy="5207886"/>
          </a:xfrm>
        </p:spPr>
        <p:txBody>
          <a:bodyPr>
            <a:noAutofit/>
          </a:bodyPr>
          <a:lstStyle/>
          <a:p>
            <a:pPr marL="900113" lvl="2" indent="-214313" algn="l">
              <a:buFont typeface="Wingdings" panose="05000000000000000000" pitchFamily="2" charset="2"/>
              <a:buChar char="§"/>
            </a:pPr>
            <a:endParaRPr lang="en-US" sz="1400" u="sng" dirty="0">
              <a:solidFill>
                <a:schemeClr val="tx1"/>
              </a:solidFill>
            </a:endParaRPr>
          </a:p>
          <a:p>
            <a:pPr marL="969962" lvl="2" indent="-342900" algn="l">
              <a:buFont typeface="Wingdings" panose="05000000000000000000" pitchFamily="2" charset="2"/>
              <a:buChar char="§"/>
            </a:pPr>
            <a:r>
              <a:rPr lang="en-US" sz="2400" b="1" dirty="0">
                <a:solidFill>
                  <a:schemeClr val="tx1"/>
                </a:solidFill>
              </a:rPr>
              <a:t>Army e-Learning</a:t>
            </a:r>
            <a:r>
              <a:rPr lang="en-US" sz="2400" dirty="0">
                <a:solidFill>
                  <a:schemeClr val="tx1"/>
                </a:solidFill>
              </a:rPr>
              <a:t>: </a:t>
            </a:r>
            <a:r>
              <a:rPr lang="en-US" sz="1400" u="sng" dirty="0">
                <a:solidFill>
                  <a:schemeClr val="tx1"/>
                </a:solidFill>
                <a:hlinkClick r:id="rId2"/>
              </a:rPr>
              <a:t>https://</a:t>
            </a:r>
            <a:r>
              <a:rPr lang="en-US" sz="1400" u="sng" dirty="0" smtClean="0">
                <a:solidFill>
                  <a:schemeClr val="tx1"/>
                </a:solidFill>
                <a:hlinkClick r:id="rId2"/>
              </a:rPr>
              <a:t>usarmy.skillport.com/skillportfe/custom/login/usarmy/login.action</a:t>
            </a:r>
            <a:r>
              <a:rPr lang="en-US" sz="1400" u="sng" dirty="0" smtClean="0">
                <a:solidFill>
                  <a:schemeClr val="tx1"/>
                </a:solidFill>
              </a:rPr>
              <a:t> </a:t>
            </a:r>
          </a:p>
          <a:p>
            <a:pPr marL="1658938" lvl="3" indent="-171450" algn="l">
              <a:spcBef>
                <a:spcPts val="0"/>
              </a:spcBef>
              <a:buFont typeface="Wingdings" panose="05000000000000000000" pitchFamily="2" charset="2"/>
              <a:buChar char="§"/>
            </a:pPr>
            <a:r>
              <a:rPr lang="en-US" sz="2000" dirty="0" smtClean="0">
                <a:solidFill>
                  <a:schemeClr val="tx1"/>
                </a:solidFill>
              </a:rPr>
              <a:t>Over </a:t>
            </a:r>
            <a:r>
              <a:rPr lang="en-US" sz="2000" dirty="0">
                <a:solidFill>
                  <a:schemeClr val="tx1"/>
                </a:solidFill>
              </a:rPr>
              <a:t>5,000 Information Technology, Business Skills, and Interpersonal Skills courses from any location, around the clock (24/7). </a:t>
            </a:r>
          </a:p>
          <a:p>
            <a:pPr marL="968375" lvl="3" indent="-277813" algn="l">
              <a:spcBef>
                <a:spcPts val="0"/>
              </a:spcBef>
              <a:buFont typeface="Wingdings" panose="05000000000000000000" pitchFamily="2" charset="2"/>
              <a:buChar char="§"/>
            </a:pPr>
            <a:endParaRPr lang="en-US" sz="1000" dirty="0">
              <a:solidFill>
                <a:schemeClr val="tx1"/>
              </a:solidFill>
            </a:endParaRPr>
          </a:p>
          <a:p>
            <a:pPr marL="968375" lvl="2" indent="-277813" algn="l">
              <a:spcBef>
                <a:spcPts val="0"/>
              </a:spcBef>
              <a:buFont typeface="Wingdings" panose="05000000000000000000" pitchFamily="2" charset="2"/>
              <a:buChar char="§"/>
            </a:pPr>
            <a:r>
              <a:rPr lang="en-US" sz="2400" b="1" dirty="0" smtClean="0">
                <a:solidFill>
                  <a:schemeClr val="tx1"/>
                </a:solidFill>
              </a:rPr>
              <a:t>Khan Academy</a:t>
            </a:r>
            <a:r>
              <a:rPr lang="en-US" sz="2400" dirty="0" smtClean="0">
                <a:solidFill>
                  <a:schemeClr val="tx1"/>
                </a:solidFill>
              </a:rPr>
              <a:t>: </a:t>
            </a:r>
          </a:p>
          <a:p>
            <a:pPr marL="688975" lvl="2" indent="969963" algn="l">
              <a:spcBef>
                <a:spcPts val="0"/>
              </a:spcBef>
            </a:pPr>
            <a:r>
              <a:rPr lang="en-US" sz="1400" u="sng" dirty="0" smtClean="0">
                <a:solidFill>
                  <a:schemeClr val="tx1"/>
                </a:solidFill>
                <a:hlinkClick r:id="rId3"/>
              </a:rPr>
              <a:t>www.khanacademy.org</a:t>
            </a:r>
            <a:endParaRPr lang="en-US" sz="1400" b="1" dirty="0" smtClean="0">
              <a:solidFill>
                <a:schemeClr val="tx1"/>
              </a:solidFill>
            </a:endParaRPr>
          </a:p>
          <a:p>
            <a:pPr marL="1658938" lvl="3" indent="-171450" algn="l">
              <a:spcBef>
                <a:spcPts val="0"/>
              </a:spcBef>
              <a:buFont typeface="Wingdings" panose="05000000000000000000" pitchFamily="2" charset="2"/>
              <a:buChar char="§"/>
            </a:pPr>
            <a:r>
              <a:rPr lang="en-US" sz="2000" dirty="0" smtClean="0">
                <a:solidFill>
                  <a:schemeClr val="tx1"/>
                </a:solidFill>
              </a:rPr>
              <a:t>Free courses in Math, Science, Economics and Finance, Humanities, and Computer programming. </a:t>
            </a:r>
          </a:p>
          <a:p>
            <a:pPr marL="968375" indent="-277813" algn="l">
              <a:buFont typeface="Wingdings" panose="05000000000000000000" pitchFamily="2" charset="2"/>
              <a:buChar char="§"/>
            </a:pPr>
            <a:r>
              <a:rPr lang="en-US" sz="2400" b="1" dirty="0">
                <a:solidFill>
                  <a:schemeClr val="tx1"/>
                </a:solidFill>
              </a:rPr>
              <a:t>O*NET </a:t>
            </a:r>
            <a:r>
              <a:rPr lang="en-US" sz="2400" b="1" dirty="0" err="1">
                <a:solidFill>
                  <a:schemeClr val="tx1"/>
                </a:solidFill>
              </a:rPr>
              <a:t>OnLine</a:t>
            </a:r>
            <a:r>
              <a:rPr lang="en-US" sz="2400" dirty="0">
                <a:solidFill>
                  <a:schemeClr val="tx1"/>
                </a:solidFill>
              </a:rPr>
              <a:t>:  </a:t>
            </a:r>
            <a:endParaRPr lang="en-US" sz="2400" dirty="0" smtClean="0">
              <a:solidFill>
                <a:schemeClr val="tx1"/>
              </a:solidFill>
            </a:endParaRPr>
          </a:p>
          <a:p>
            <a:pPr marL="688975" indent="969963" algn="l"/>
            <a:r>
              <a:rPr lang="en-US" sz="1400" u="sng" dirty="0" smtClean="0">
                <a:hlinkClick r:id="rId4"/>
              </a:rPr>
              <a:t>http</a:t>
            </a:r>
            <a:r>
              <a:rPr lang="en-US" sz="1400" u="sng" dirty="0">
                <a:hlinkClick r:id="rId4"/>
              </a:rPr>
              <a:t>://www.onetonline.org/</a:t>
            </a:r>
            <a:r>
              <a:rPr lang="en-US" sz="1400" dirty="0"/>
              <a:t> </a:t>
            </a:r>
            <a:endParaRPr lang="en-US" sz="1400" dirty="0">
              <a:solidFill>
                <a:schemeClr val="tx1"/>
              </a:solidFill>
            </a:endParaRPr>
          </a:p>
          <a:p>
            <a:pPr marL="1658938" lvl="1" indent="-171450" algn="l">
              <a:buFont typeface="Wingdings" panose="05000000000000000000" pitchFamily="2" charset="2"/>
              <a:buChar char="§"/>
            </a:pPr>
            <a:r>
              <a:rPr lang="en-US" sz="2000" dirty="0">
                <a:solidFill>
                  <a:schemeClr val="tx1"/>
                </a:solidFill>
              </a:rPr>
              <a:t>The nation's primary source of occupational information. Central to the project is the O*NET data-base, containing information on hundreds of standardized and occupation-specific descriptors. </a:t>
            </a:r>
          </a:p>
          <a:p>
            <a:pPr marL="1243013" lvl="3" indent="-214313" algn="l">
              <a:spcBef>
                <a:spcPts val="0"/>
              </a:spcBef>
              <a:buFont typeface="Wingdings" panose="05000000000000000000" pitchFamily="2" charset="2"/>
              <a:buChar char="§"/>
            </a:pPr>
            <a:endParaRPr lang="en-US" sz="1400" dirty="0" smtClean="0">
              <a:solidFill>
                <a:schemeClr val="tx1"/>
              </a:solidFill>
            </a:endParaRPr>
          </a:p>
          <a:p>
            <a:pPr marL="1243013" lvl="3" indent="-214313" algn="l">
              <a:spcBef>
                <a:spcPts val="0"/>
              </a:spcBef>
              <a:buFont typeface="Wingdings" panose="05000000000000000000" pitchFamily="2" charset="2"/>
              <a:buChar char="§"/>
            </a:pPr>
            <a:endParaRPr lang="en-US" sz="1400" dirty="0" smtClean="0">
              <a:solidFill>
                <a:schemeClr val="tx1"/>
              </a:solidFill>
            </a:endParaRPr>
          </a:p>
          <a:p>
            <a:pPr marL="900113" lvl="2" indent="-214313" algn="l">
              <a:buFont typeface="Wingdings" panose="05000000000000000000" pitchFamily="2" charset="2"/>
              <a:buChar char="§"/>
            </a:pPr>
            <a:endParaRPr lang="en-US" sz="1400" dirty="0">
              <a:solidFill>
                <a:schemeClr val="tx1"/>
              </a:solidFill>
            </a:endParaRPr>
          </a:p>
          <a:p>
            <a:pPr marL="900113" lvl="2" indent="-214313" algn="l">
              <a:buFont typeface="Wingdings" panose="05000000000000000000" pitchFamily="2" charset="2"/>
              <a:buChar char="§"/>
            </a:pPr>
            <a:endParaRPr lang="en-US" sz="1400" dirty="0">
              <a:solidFill>
                <a:schemeClr val="tx1"/>
              </a:solidFill>
            </a:endParaRPr>
          </a:p>
          <a:p>
            <a:pPr marL="600075" lvl="1" indent="-257175" algn="l">
              <a:buFont typeface="Wingdings" panose="05000000000000000000" pitchFamily="2" charset="2"/>
              <a:buChar char="§"/>
            </a:pPr>
            <a:endParaRPr lang="en-US" sz="1400" b="1" dirty="0">
              <a:solidFill>
                <a:schemeClr val="tx1"/>
              </a:solidFill>
            </a:endParaRPr>
          </a:p>
          <a:p>
            <a:pPr marL="1243013" lvl="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716948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2" y="1594373"/>
            <a:ext cx="9206753" cy="3939540"/>
          </a:xfrm>
          <a:prstGeom prst="rect">
            <a:avLst/>
          </a:prstGeom>
        </p:spPr>
        <p:txBody>
          <a:bodyPr wrap="square">
            <a:spAutoFit/>
          </a:bodyPr>
          <a:lstStyle/>
          <a:p>
            <a:pPr marL="900113" lvl="2" indent="-214313">
              <a:buFont typeface="Wingdings" panose="05000000000000000000" pitchFamily="2" charset="2"/>
              <a:buChar char="§"/>
            </a:pPr>
            <a:r>
              <a:rPr lang="en-US" sz="2400" b="1" dirty="0"/>
              <a:t>Coursera</a:t>
            </a:r>
            <a:r>
              <a:rPr lang="en-US" sz="2400" dirty="0"/>
              <a:t>: </a:t>
            </a:r>
            <a:endParaRPr lang="en-US" sz="2400" dirty="0" smtClean="0"/>
          </a:p>
          <a:p>
            <a:pPr marL="685800" lvl="2" indent="569913"/>
            <a:r>
              <a:rPr lang="en-US" sz="1400" u="sng" dirty="0" smtClean="0">
                <a:hlinkClick r:id="rId2"/>
              </a:rPr>
              <a:t>www.coursera.org</a:t>
            </a:r>
            <a:r>
              <a:rPr lang="en-US" sz="1400" b="1" dirty="0" smtClean="0"/>
              <a:t> </a:t>
            </a:r>
            <a:endParaRPr lang="en-US" sz="1400" b="1" dirty="0"/>
          </a:p>
          <a:p>
            <a:pPr marL="1243013" lvl="3" indent="-214313">
              <a:buFont typeface="Wingdings" panose="05000000000000000000" pitchFamily="2" charset="2"/>
              <a:buChar char="§"/>
            </a:pPr>
            <a:r>
              <a:rPr lang="en-US" sz="2000" dirty="0"/>
              <a:t>Offers courses online for anyone to take, for free. Coursera offers courses in a wide range of topics, spanning the Humanities, Medicine, Biology, Social Sciences, Mathematics, Business, Computer Science, and many others. </a:t>
            </a:r>
          </a:p>
          <a:p>
            <a:pPr marL="900113" lvl="2" indent="-214313">
              <a:buFont typeface="Wingdings" panose="05000000000000000000" pitchFamily="2" charset="2"/>
              <a:buChar char="§"/>
            </a:pPr>
            <a:endParaRPr lang="en-US" sz="1400" b="1" u="sng" dirty="0"/>
          </a:p>
          <a:p>
            <a:pPr marL="900113" lvl="2" indent="-214313">
              <a:buFont typeface="Wingdings" panose="05000000000000000000" pitchFamily="2" charset="2"/>
              <a:buChar char="§"/>
            </a:pPr>
            <a:r>
              <a:rPr lang="en-US" sz="2400" b="1" dirty="0"/>
              <a:t>Massive Open Online Course (MOOC)</a:t>
            </a:r>
            <a:r>
              <a:rPr lang="en-US" sz="2400" dirty="0"/>
              <a:t>:</a:t>
            </a:r>
            <a:r>
              <a:rPr lang="en-US" sz="2400" b="1" dirty="0"/>
              <a:t> </a:t>
            </a:r>
            <a:endParaRPr lang="en-US" sz="2400" b="1" dirty="0" smtClean="0"/>
          </a:p>
          <a:p>
            <a:pPr marL="685800" lvl="2" indent="569913"/>
            <a:r>
              <a:rPr lang="en-US" sz="1400" u="sng" dirty="0" smtClean="0">
                <a:hlinkClick r:id="rId3"/>
              </a:rPr>
              <a:t>www.class-central.com</a:t>
            </a:r>
            <a:endParaRPr lang="en-US" sz="1400" b="1" dirty="0"/>
          </a:p>
          <a:p>
            <a:pPr marL="1243013" lvl="3" indent="-214313">
              <a:buFont typeface="Wingdings" panose="05000000000000000000" pitchFamily="2" charset="2"/>
              <a:buChar char="§"/>
            </a:pPr>
            <a:r>
              <a:rPr lang="en-US" sz="2000" dirty="0"/>
              <a:t>Online courses that provide traditional course materials such as filmed lectures, readings, and problem sets, as well as providing interactive user forums to support community interactions between students, professors, and teaching assistants</a:t>
            </a:r>
            <a:r>
              <a:rPr lang="en-US" sz="1400" dirty="0"/>
              <a:t>. </a:t>
            </a:r>
            <a:endParaRPr lang="en-US" sz="1400" u="sng" dirty="0"/>
          </a:p>
        </p:txBody>
      </p:sp>
      <p:sp>
        <p:nvSpPr>
          <p:cNvPr id="3" name="Title 1"/>
          <p:cNvSpPr txBox="1">
            <a:spLocks/>
          </p:cNvSpPr>
          <p:nvPr/>
        </p:nvSpPr>
        <p:spPr>
          <a:xfrm>
            <a:off x="809076" y="364383"/>
            <a:ext cx="7772400" cy="621102"/>
          </a:xfrm>
          <a:prstGeom prst="rect">
            <a:avLst/>
          </a:prstGeom>
        </p:spPr>
        <p:txBody>
          <a:bodyPr>
            <a:noAutofit/>
          </a:bodyPr>
          <a:lstStyle>
            <a:lvl1pPr algn="ctr" defTabSz="831281" rtl="0" eaLnBrk="1" latinLnBrk="0" hangingPunct="1">
              <a:spcBef>
                <a:spcPct val="0"/>
              </a:spcBef>
              <a:buNone/>
              <a:defRPr sz="4000" kern="1200">
                <a:solidFill>
                  <a:schemeClr val="tx1"/>
                </a:solidFill>
                <a:latin typeface="+mj-lt"/>
                <a:ea typeface="+mj-ea"/>
                <a:cs typeface="+mj-cs"/>
              </a:defRPr>
            </a:lvl1pPr>
          </a:lstStyle>
          <a:p>
            <a:r>
              <a:rPr lang="en-US" sz="2800" dirty="0" smtClean="0"/>
              <a:t>Education Counseling Tools</a:t>
            </a:r>
            <a:br>
              <a:rPr lang="en-US" sz="2800" dirty="0" smtClean="0"/>
            </a:br>
            <a:r>
              <a:rPr lang="en-US" sz="2400" dirty="0" smtClean="0"/>
              <a:t>To help you make your education decision </a:t>
            </a:r>
            <a:endParaRPr lang="en-US" sz="2800" dirty="0"/>
          </a:p>
        </p:txBody>
      </p:sp>
    </p:spTree>
    <p:extLst>
      <p:ext uri="{BB962C8B-B14F-4D97-AF65-F5344CB8AC3E}">
        <p14:creationId xmlns:p14="http://schemas.microsoft.com/office/powerpoint/2010/main" val="1530669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30" y="1627094"/>
            <a:ext cx="9080799" cy="4093428"/>
          </a:xfrm>
          <a:prstGeom prst="rect">
            <a:avLst/>
          </a:prstGeom>
        </p:spPr>
        <p:txBody>
          <a:bodyPr wrap="square">
            <a:spAutoFit/>
          </a:bodyPr>
          <a:lstStyle/>
          <a:p>
            <a:pPr marL="900113" lvl="2" indent="-214313">
              <a:buFont typeface="Wingdings" panose="05000000000000000000" pitchFamily="2" charset="2"/>
              <a:buChar char="§"/>
            </a:pPr>
            <a:r>
              <a:rPr lang="en-US" sz="2400" b="1" dirty="0"/>
              <a:t>On Line Academic Skills Course/College Placement Skills Training</a:t>
            </a:r>
            <a:r>
              <a:rPr lang="en-US" sz="2400" dirty="0"/>
              <a:t>: </a:t>
            </a:r>
          </a:p>
          <a:p>
            <a:pPr marL="685800" lvl="2" indent="569913"/>
            <a:r>
              <a:rPr lang="en-US" sz="1400" dirty="0">
                <a:hlinkClick r:id="rId2"/>
              </a:rPr>
              <a:t>http://www.nelnetsolutions.com/DantesNet/</a:t>
            </a:r>
            <a:endParaRPr lang="en-US" sz="1400" dirty="0"/>
          </a:p>
          <a:p>
            <a:pPr marL="1243013" lvl="3" indent="-214313">
              <a:buFont typeface="Wingdings" panose="05000000000000000000" pitchFamily="2" charset="2"/>
              <a:buChar char="§"/>
            </a:pPr>
            <a:r>
              <a:rPr lang="en-US" sz="2000" dirty="0"/>
              <a:t>OASC and CPST are available to Service members, DoD civilians, and family members, to help prepare for college, build academic skills, and prepare for exams such as CLEP or DSST</a:t>
            </a:r>
            <a:r>
              <a:rPr lang="en-US" sz="2000" dirty="0" smtClean="0"/>
              <a:t>.</a:t>
            </a:r>
          </a:p>
          <a:p>
            <a:pPr marL="1243013" lvl="3" indent="-214313">
              <a:buFont typeface="Wingdings" panose="05000000000000000000" pitchFamily="2" charset="2"/>
              <a:buChar char="§"/>
            </a:pPr>
            <a:endParaRPr lang="en-US" sz="2000" dirty="0"/>
          </a:p>
          <a:p>
            <a:pPr marL="900113" lvl="2" indent="-214313">
              <a:buFont typeface="Wingdings" panose="05000000000000000000" pitchFamily="2" charset="2"/>
              <a:buChar char="§"/>
            </a:pPr>
            <a:r>
              <a:rPr lang="en-US" sz="2400" b="1" dirty="0"/>
              <a:t>HERC and </a:t>
            </a:r>
            <a:r>
              <a:rPr lang="en-US" sz="2400" b="1" dirty="0" err="1"/>
              <a:t>DegreeQuest</a:t>
            </a:r>
            <a:r>
              <a:rPr lang="en-US" sz="2400" dirty="0"/>
              <a:t>:  </a:t>
            </a:r>
            <a:endParaRPr lang="en-US" sz="2400" dirty="0" smtClean="0"/>
          </a:p>
          <a:p>
            <a:pPr marL="685800" lvl="2" indent="569913"/>
            <a:r>
              <a:rPr lang="en-US" sz="1400" u="sng" dirty="0" smtClean="0">
                <a:hlinkClick r:id="rId3"/>
              </a:rPr>
              <a:t>http</a:t>
            </a:r>
            <a:r>
              <a:rPr lang="en-US" sz="1400" u="sng" dirty="0">
                <a:hlinkClick r:id="rId3"/>
              </a:rPr>
              <a:t>://degreequickly.com/nationalguard.html</a:t>
            </a:r>
            <a:endParaRPr lang="en-US" sz="1400" b="1" dirty="0"/>
          </a:p>
          <a:p>
            <a:pPr marL="1285875" lvl="3" indent="-257175">
              <a:buFont typeface="Wingdings" panose="05000000000000000000" pitchFamily="2" charset="2"/>
              <a:buChar char="§"/>
            </a:pPr>
            <a:r>
              <a:rPr lang="en-US" sz="2000" dirty="0"/>
              <a:t>Free guidance, degree planning and support to Soldiers, spouses and dependent children of college age, using their patented degree exploration system, </a:t>
            </a:r>
            <a:r>
              <a:rPr lang="en-US" sz="2000" dirty="0" err="1"/>
              <a:t>DegreeQuest</a:t>
            </a:r>
            <a:r>
              <a:rPr lang="en-US" sz="2000" dirty="0"/>
              <a:t>®.</a:t>
            </a:r>
          </a:p>
          <a:p>
            <a:pPr marL="1243013" lvl="3" indent="-214313">
              <a:buFont typeface="Wingdings" panose="05000000000000000000" pitchFamily="2" charset="2"/>
              <a:buChar char="§"/>
            </a:pPr>
            <a:endParaRPr lang="en-US" sz="2000" dirty="0"/>
          </a:p>
        </p:txBody>
      </p:sp>
      <p:sp>
        <p:nvSpPr>
          <p:cNvPr id="3" name="TextBox 2"/>
          <p:cNvSpPr txBox="1"/>
          <p:nvPr/>
        </p:nvSpPr>
        <p:spPr>
          <a:xfrm>
            <a:off x="1028700" y="395988"/>
            <a:ext cx="7018020" cy="1261884"/>
          </a:xfrm>
          <a:prstGeom prst="rect">
            <a:avLst/>
          </a:prstGeom>
          <a:noFill/>
        </p:spPr>
        <p:txBody>
          <a:bodyPr wrap="square" rtlCol="0">
            <a:spAutoFit/>
          </a:bodyPr>
          <a:lstStyle/>
          <a:p>
            <a:pPr algn="ctr"/>
            <a:r>
              <a:rPr lang="en-US" sz="2800" dirty="0">
                <a:latin typeface="+mj-lt"/>
              </a:rPr>
              <a:t>Education Counseling Tools</a:t>
            </a:r>
            <a:br>
              <a:rPr lang="en-US" sz="2800" dirty="0">
                <a:latin typeface="+mj-lt"/>
              </a:rPr>
            </a:br>
            <a:r>
              <a:rPr lang="en-US" sz="2400" dirty="0">
                <a:latin typeface="+mj-lt"/>
              </a:rPr>
              <a:t>To help you make your education decision </a:t>
            </a:r>
          </a:p>
          <a:p>
            <a:pPr algn="ctr"/>
            <a:endParaRPr lang="en-US" sz="24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612383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13040" y="376082"/>
            <a:ext cx="7772400" cy="621102"/>
          </a:xfrm>
        </p:spPr>
        <p:txBody>
          <a:bodyPr>
            <a:noAutofit/>
          </a:bodyPr>
          <a:lstStyle/>
          <a:p>
            <a:r>
              <a:rPr lang="en-US" sz="2800" dirty="0"/>
              <a:t>Education Counseling Tools</a:t>
            </a:r>
            <a:br>
              <a:rPr lang="en-US" sz="2800" dirty="0"/>
            </a:br>
            <a:r>
              <a:rPr lang="en-US" sz="2400" dirty="0"/>
              <a:t>To help you while you are in college</a:t>
            </a:r>
            <a:endParaRPr lang="en-US" sz="2800" dirty="0"/>
          </a:p>
        </p:txBody>
      </p:sp>
      <p:sp>
        <p:nvSpPr>
          <p:cNvPr id="3" name="Content Placeholder 2"/>
          <p:cNvSpPr>
            <a:spLocks noGrp="1"/>
          </p:cNvSpPr>
          <p:nvPr>
            <p:ph type="subTitle" idx="1"/>
          </p:nvPr>
        </p:nvSpPr>
        <p:spPr>
          <a:xfrm>
            <a:off x="-173939" y="1104761"/>
            <a:ext cx="9317939" cy="5009168"/>
          </a:xfrm>
        </p:spPr>
        <p:txBody>
          <a:bodyPr>
            <a:noAutofit/>
          </a:bodyPr>
          <a:lstStyle/>
          <a:p>
            <a:pPr marL="900113" lvl="2" indent="-214313" algn="l">
              <a:buFont typeface="Wingdings" panose="05000000000000000000" pitchFamily="2" charset="2"/>
              <a:buChar char="§"/>
            </a:pPr>
            <a:endParaRPr lang="en-US" sz="1400" u="sng" dirty="0">
              <a:solidFill>
                <a:schemeClr val="tx1"/>
              </a:solidFill>
            </a:endParaRPr>
          </a:p>
          <a:p>
            <a:pPr marL="1243013" lvl="3" indent="-214313" algn="l">
              <a:spcBef>
                <a:spcPts val="0"/>
              </a:spcBef>
              <a:buFont typeface="Wingdings" panose="05000000000000000000" pitchFamily="2" charset="2"/>
              <a:buChar char="§"/>
            </a:pPr>
            <a:endParaRPr lang="en-US" sz="1100" dirty="0">
              <a:solidFill>
                <a:schemeClr val="tx1"/>
              </a:solidFill>
            </a:endParaRPr>
          </a:p>
          <a:p>
            <a:pPr marL="900113" lvl="2" indent="-214313" algn="l">
              <a:spcBef>
                <a:spcPts val="0"/>
              </a:spcBef>
              <a:buFont typeface="Wingdings" panose="05000000000000000000" pitchFamily="2" charset="2"/>
              <a:buChar char="§"/>
            </a:pPr>
            <a:r>
              <a:rPr lang="en-US" sz="2400" b="1" dirty="0">
                <a:solidFill>
                  <a:schemeClr val="tx1"/>
                </a:solidFill>
              </a:rPr>
              <a:t>Modern States Education Alliance</a:t>
            </a:r>
            <a:r>
              <a:rPr lang="en-US" sz="2400" dirty="0">
                <a:solidFill>
                  <a:schemeClr val="tx1"/>
                </a:solidFill>
              </a:rPr>
              <a:t>: </a:t>
            </a:r>
            <a:endParaRPr lang="en-US" sz="2400" dirty="0" smtClean="0">
              <a:solidFill>
                <a:schemeClr val="tx1"/>
              </a:solidFill>
            </a:endParaRPr>
          </a:p>
          <a:p>
            <a:pPr marL="685800" lvl="2" indent="569913" algn="l">
              <a:spcBef>
                <a:spcPts val="0"/>
              </a:spcBef>
            </a:pPr>
            <a:r>
              <a:rPr lang="en-US" sz="1400" dirty="0" smtClean="0">
                <a:solidFill>
                  <a:schemeClr val="tx1"/>
                </a:solidFill>
                <a:hlinkClick r:id="rId2"/>
              </a:rPr>
              <a:t>https</a:t>
            </a:r>
            <a:r>
              <a:rPr lang="en-US" sz="1400" dirty="0">
                <a:solidFill>
                  <a:schemeClr val="tx1"/>
                </a:solidFill>
                <a:hlinkClick r:id="rId2"/>
              </a:rPr>
              <a:t>://modernstates.org/</a:t>
            </a:r>
            <a:r>
              <a:rPr lang="en-US" sz="1400" dirty="0">
                <a:solidFill>
                  <a:schemeClr val="tx1"/>
                </a:solidFill>
              </a:rPr>
              <a:t>  </a:t>
            </a:r>
          </a:p>
          <a:p>
            <a:pPr marL="1243013" lvl="3" indent="-214313" algn="l">
              <a:spcBef>
                <a:spcPts val="0"/>
              </a:spcBef>
              <a:buFont typeface="Wingdings" panose="05000000000000000000" pitchFamily="2" charset="2"/>
              <a:buChar char="§"/>
            </a:pPr>
            <a:r>
              <a:rPr lang="en-US" sz="2000" dirty="0" smtClean="0">
                <a:solidFill>
                  <a:schemeClr val="tx1"/>
                </a:solidFill>
              </a:rPr>
              <a:t>MSA non-profit </a:t>
            </a:r>
            <a:r>
              <a:rPr lang="en-US" sz="2000" dirty="0">
                <a:solidFill>
                  <a:schemeClr val="tx1"/>
                </a:solidFill>
              </a:rPr>
              <a:t>organization that offers free college courses to help students prepare for CLEP and Advanced Placement (AP) exams. MSEA offers over 70 high quality CLEP and AP prep courses from top institutions that cover almost all CLEP exams.  </a:t>
            </a:r>
          </a:p>
          <a:p>
            <a:pPr marL="1243013" lvl="3" indent="-214313" algn="l">
              <a:spcBef>
                <a:spcPts val="0"/>
              </a:spcBef>
              <a:buFont typeface="Wingdings" panose="05000000000000000000" pitchFamily="2" charset="2"/>
              <a:buChar char="§"/>
            </a:pPr>
            <a:endParaRPr lang="en-US" sz="1100" b="1" u="sng" dirty="0">
              <a:solidFill>
                <a:schemeClr val="tx1"/>
              </a:solidFill>
            </a:endParaRPr>
          </a:p>
          <a:p>
            <a:pPr marL="900113" lvl="2" indent="-214313" algn="l">
              <a:spcBef>
                <a:spcPts val="0"/>
              </a:spcBef>
              <a:buFont typeface="Wingdings" panose="05000000000000000000" pitchFamily="2" charset="2"/>
              <a:buChar char="§"/>
            </a:pPr>
            <a:r>
              <a:rPr lang="en-US" sz="2400" b="1" dirty="0">
                <a:solidFill>
                  <a:schemeClr val="tx1"/>
                </a:solidFill>
              </a:rPr>
              <a:t>Federal Alliance</a:t>
            </a:r>
            <a:r>
              <a:rPr lang="en-US" sz="2400" dirty="0">
                <a:solidFill>
                  <a:schemeClr val="tx1"/>
                </a:solidFill>
              </a:rPr>
              <a:t>:  </a:t>
            </a:r>
            <a:endParaRPr lang="en-US" sz="2400" dirty="0" smtClean="0">
              <a:solidFill>
                <a:schemeClr val="tx1"/>
              </a:solidFill>
            </a:endParaRPr>
          </a:p>
          <a:p>
            <a:pPr marL="685800" lvl="2" indent="569913" algn="l">
              <a:spcBef>
                <a:spcPts val="0"/>
              </a:spcBef>
            </a:pPr>
            <a:r>
              <a:rPr lang="en-US" sz="1400" dirty="0" smtClean="0">
                <a:solidFill>
                  <a:schemeClr val="tx1"/>
                </a:solidFill>
                <a:hlinkClick r:id="rId3"/>
              </a:rPr>
              <a:t>https</a:t>
            </a:r>
            <a:r>
              <a:rPr lang="en-US" sz="1400" dirty="0">
                <a:solidFill>
                  <a:schemeClr val="tx1"/>
                </a:solidFill>
                <a:hlinkClick r:id="rId3"/>
              </a:rPr>
              <a:t>://www.opm.gov/wiki/training/Federal-Governmentwide-Academic-Alliances.ashx</a:t>
            </a:r>
            <a:r>
              <a:rPr lang="en-US" sz="1400" dirty="0">
                <a:solidFill>
                  <a:schemeClr val="tx1"/>
                </a:solidFill>
              </a:rPr>
              <a:t> </a:t>
            </a:r>
          </a:p>
          <a:p>
            <a:pPr marL="1243013" lvl="3" indent="-214313" algn="l">
              <a:spcBef>
                <a:spcPts val="0"/>
              </a:spcBef>
              <a:buFont typeface="Wingdings" panose="05000000000000000000" pitchFamily="2" charset="2"/>
              <a:buChar char="§"/>
            </a:pPr>
            <a:r>
              <a:rPr lang="en-US" sz="2000" dirty="0">
                <a:solidFill>
                  <a:schemeClr val="tx1"/>
                </a:solidFill>
              </a:rPr>
              <a:t>Partnerships established by OPM with several colleges and universities to provide reduced tuition rates and additional learning opportunities to the federal workforce (including military personnel, spouses and dependents).</a:t>
            </a:r>
          </a:p>
          <a:p>
            <a:pPr marL="1028700" lvl="3" algn="l">
              <a:spcBef>
                <a:spcPts val="0"/>
              </a:spcBef>
            </a:pPr>
            <a:endParaRPr lang="en-US" sz="1100" dirty="0">
              <a:solidFill>
                <a:schemeClr val="tx1"/>
              </a:solidFill>
            </a:endParaRPr>
          </a:p>
          <a:p>
            <a:pPr marL="1243013" lvl="3" indent="-214313" algn="l">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200762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692" y="0"/>
            <a:ext cx="7772400" cy="1102519"/>
          </a:xfrm>
        </p:spPr>
        <p:txBody>
          <a:bodyPr>
            <a:normAutofit/>
          </a:bodyPr>
          <a:lstStyle/>
          <a:p>
            <a:r>
              <a:rPr lang="en-US" sz="3200" dirty="0"/>
              <a:t>Recommended Links</a:t>
            </a:r>
          </a:p>
        </p:txBody>
      </p:sp>
      <p:sp>
        <p:nvSpPr>
          <p:cNvPr id="3" name="Content Placeholder 2"/>
          <p:cNvSpPr>
            <a:spLocks noGrp="1"/>
          </p:cNvSpPr>
          <p:nvPr>
            <p:ph type="subTitle" idx="1"/>
          </p:nvPr>
        </p:nvSpPr>
        <p:spPr>
          <a:xfrm>
            <a:off x="622692" y="1566443"/>
            <a:ext cx="8395578" cy="4589396"/>
          </a:xfrm>
        </p:spPr>
        <p:txBody>
          <a:bodyPr>
            <a:noAutofit/>
          </a:bodyPr>
          <a:lstStyle/>
          <a:p>
            <a:pPr algn="l"/>
            <a:endParaRPr lang="en-US" sz="1400" dirty="0" smtClean="0">
              <a:solidFill>
                <a:schemeClr val="tx1"/>
              </a:solidFill>
            </a:endParaRPr>
          </a:p>
          <a:p>
            <a:pPr marL="214313" indent="-214313" algn="l">
              <a:buFont typeface="Wingdings" panose="05000000000000000000" pitchFamily="2" charset="2"/>
              <a:buChar char="§"/>
            </a:pPr>
            <a:r>
              <a:rPr lang="en-US" sz="1400" dirty="0" smtClean="0">
                <a:solidFill>
                  <a:schemeClr val="tx1"/>
                </a:solidFill>
              </a:rPr>
              <a:t>  </a:t>
            </a:r>
            <a:r>
              <a:rPr lang="en-US" sz="1600" dirty="0" smtClean="0">
                <a:solidFill>
                  <a:schemeClr val="tx1"/>
                </a:solidFill>
              </a:rPr>
              <a:t>TNARNG </a:t>
            </a:r>
            <a:r>
              <a:rPr lang="en-US" sz="1600" dirty="0">
                <a:solidFill>
                  <a:schemeClr val="tx1"/>
                </a:solidFill>
              </a:rPr>
              <a:t>website: </a:t>
            </a:r>
            <a:r>
              <a:rPr lang="en-US" sz="1600" dirty="0">
                <a:solidFill>
                  <a:schemeClr val="tx1"/>
                </a:solidFill>
                <a:hlinkClick r:id="rId2"/>
              </a:rPr>
              <a:t>https://</a:t>
            </a:r>
            <a:r>
              <a:rPr lang="en-US" sz="1600" dirty="0" smtClean="0">
                <a:solidFill>
                  <a:schemeClr val="tx1"/>
                </a:solidFill>
                <a:hlinkClick r:id="rId2"/>
              </a:rPr>
              <a:t>www.tn.gov/military/programs-benefits/education-incentives</a:t>
            </a:r>
            <a:endParaRPr lang="en-US" sz="1600" dirty="0">
              <a:solidFill>
                <a:schemeClr val="tx1"/>
              </a:solidFill>
            </a:endParaRPr>
          </a:p>
          <a:p>
            <a:pPr marL="214313" indent="-214313" algn="l">
              <a:buFont typeface="Wingdings" panose="05000000000000000000" pitchFamily="2" charset="2"/>
              <a:buChar char="§"/>
            </a:pPr>
            <a:r>
              <a:rPr lang="en-US" sz="1600" dirty="0" smtClean="0">
                <a:solidFill>
                  <a:schemeClr val="tx1"/>
                </a:solidFill>
              </a:rPr>
              <a:t>  Federal </a:t>
            </a:r>
            <a:r>
              <a:rPr lang="en-US" sz="1600" dirty="0">
                <a:solidFill>
                  <a:schemeClr val="tx1"/>
                </a:solidFill>
              </a:rPr>
              <a:t>Tuition Assistance:  </a:t>
            </a:r>
            <a:r>
              <a:rPr lang="en-US" sz="1600" dirty="0">
                <a:solidFill>
                  <a:schemeClr val="tx1"/>
                </a:solidFill>
                <a:hlinkClick r:id="rId3"/>
              </a:rPr>
              <a:t>http://www.goarmyed.com</a:t>
            </a:r>
            <a:endParaRPr lang="en-US" sz="1600" dirty="0">
              <a:solidFill>
                <a:schemeClr val="tx1"/>
              </a:solidFill>
            </a:endParaRPr>
          </a:p>
          <a:p>
            <a:pPr marL="214313" indent="-214313" algn="l">
              <a:buFont typeface="Wingdings" panose="05000000000000000000" pitchFamily="2" charset="2"/>
              <a:buChar char="§"/>
            </a:pPr>
            <a:r>
              <a:rPr lang="en-US" sz="1600" dirty="0">
                <a:solidFill>
                  <a:schemeClr val="tx1"/>
                </a:solidFill>
              </a:rPr>
              <a:t> </a:t>
            </a:r>
            <a:r>
              <a:rPr lang="en-US" sz="1600" dirty="0" smtClean="0">
                <a:solidFill>
                  <a:schemeClr val="tx1"/>
                </a:solidFill>
              </a:rPr>
              <a:t> GI </a:t>
            </a:r>
            <a:r>
              <a:rPr lang="en-US" sz="1600" dirty="0">
                <a:solidFill>
                  <a:schemeClr val="tx1"/>
                </a:solidFill>
              </a:rPr>
              <a:t>Bill Program:  </a:t>
            </a:r>
            <a:r>
              <a:rPr lang="en-US" sz="1600" dirty="0">
                <a:solidFill>
                  <a:schemeClr val="tx1"/>
                </a:solidFill>
                <a:hlinkClick r:id="rId4"/>
              </a:rPr>
              <a:t>http://www.gibill.va.gov</a:t>
            </a:r>
            <a:endParaRPr lang="en-US" sz="1600" dirty="0">
              <a:solidFill>
                <a:schemeClr val="tx1"/>
              </a:solidFill>
            </a:endParaRPr>
          </a:p>
          <a:p>
            <a:pPr marL="214313" indent="-214313" algn="l">
              <a:buFont typeface="Wingdings" panose="05000000000000000000" pitchFamily="2" charset="2"/>
              <a:buChar char="§"/>
            </a:pPr>
            <a:r>
              <a:rPr lang="en-US" sz="1600" dirty="0">
                <a:solidFill>
                  <a:schemeClr val="tx1"/>
                </a:solidFill>
              </a:rPr>
              <a:t>  DANTES: </a:t>
            </a:r>
            <a:r>
              <a:rPr lang="en-US" sz="1600" dirty="0">
                <a:solidFill>
                  <a:schemeClr val="tx1"/>
                </a:solidFill>
                <a:hlinkClick r:id="rId5"/>
              </a:rPr>
              <a:t>http://www.dantes.doded.mil/index.html</a:t>
            </a:r>
            <a:r>
              <a:rPr lang="en-US" sz="1600" dirty="0">
                <a:solidFill>
                  <a:schemeClr val="tx1"/>
                </a:solidFill>
              </a:rPr>
              <a:t>   </a:t>
            </a:r>
          </a:p>
          <a:p>
            <a:pPr marL="214313" indent="-214313" algn="l">
              <a:buFont typeface="Wingdings" panose="05000000000000000000" pitchFamily="2" charset="2"/>
              <a:buChar char="§"/>
            </a:pPr>
            <a:r>
              <a:rPr lang="en-US" sz="1600" dirty="0" smtClean="0">
                <a:solidFill>
                  <a:schemeClr val="tx1"/>
                </a:solidFill>
              </a:rPr>
              <a:t>  Credentialing </a:t>
            </a:r>
            <a:r>
              <a:rPr lang="en-US" sz="1600" dirty="0">
                <a:solidFill>
                  <a:schemeClr val="tx1"/>
                </a:solidFill>
              </a:rPr>
              <a:t>Opportunities Online: </a:t>
            </a:r>
            <a:r>
              <a:rPr lang="en-US" sz="1600" u="sng" dirty="0">
                <a:solidFill>
                  <a:schemeClr val="tx1"/>
                </a:solidFill>
                <a:hlinkClick r:id="rId6"/>
              </a:rPr>
              <a:t>https://</a:t>
            </a:r>
            <a:r>
              <a:rPr lang="en-US" sz="1600" u="sng" dirty="0" smtClean="0">
                <a:solidFill>
                  <a:schemeClr val="tx1"/>
                </a:solidFill>
                <a:hlinkClick r:id="rId6"/>
              </a:rPr>
              <a:t>www.cool.osd.mil/army</a:t>
            </a:r>
            <a:r>
              <a:rPr lang="en-US" sz="1600" u="sng" dirty="0" smtClean="0">
                <a:solidFill>
                  <a:schemeClr val="tx1"/>
                </a:solidFill>
              </a:rPr>
              <a:t> </a:t>
            </a:r>
            <a:endParaRPr lang="en-US" sz="1600" u="sng" dirty="0">
              <a:solidFill>
                <a:schemeClr val="tx1"/>
              </a:solidFill>
              <a:hlinkClick r:id="rId7"/>
            </a:endParaRPr>
          </a:p>
          <a:p>
            <a:pPr marL="214313" indent="-214313" algn="l">
              <a:buFont typeface="Wingdings" panose="05000000000000000000" pitchFamily="2" charset="2"/>
              <a:buChar char="§"/>
            </a:pPr>
            <a:r>
              <a:rPr lang="en-US" sz="1600" dirty="0">
                <a:solidFill>
                  <a:schemeClr val="tx1"/>
                </a:solidFill>
              </a:rPr>
              <a:t>  TEB Request: </a:t>
            </a:r>
            <a:r>
              <a:rPr lang="en-US" sz="1600" u="sng" dirty="0">
                <a:solidFill>
                  <a:schemeClr val="tx1"/>
                </a:solidFill>
                <a:hlinkClick r:id="rId8"/>
              </a:rPr>
              <a:t>https://www.dmdc.osd.mil/milconnect</a:t>
            </a:r>
            <a:endParaRPr lang="en-US" sz="1600" u="sng" dirty="0">
              <a:solidFill>
                <a:schemeClr val="tx1"/>
              </a:solidFill>
            </a:endParaRPr>
          </a:p>
          <a:p>
            <a:pPr marL="214313" indent="-214313" algn="l">
              <a:buFont typeface="Wingdings" panose="05000000000000000000" pitchFamily="2" charset="2"/>
              <a:buChar char="§"/>
            </a:pPr>
            <a:r>
              <a:rPr lang="en-US" sz="1600" dirty="0">
                <a:solidFill>
                  <a:schemeClr val="tx1"/>
                </a:solidFill>
              </a:rPr>
              <a:t>  </a:t>
            </a:r>
            <a:r>
              <a:rPr lang="en-US" sz="1600" dirty="0" err="1" smtClean="0">
                <a:solidFill>
                  <a:schemeClr val="tx1"/>
                </a:solidFill>
              </a:rPr>
              <a:t>eBenefits</a:t>
            </a:r>
            <a:r>
              <a:rPr lang="en-US" sz="1600" dirty="0">
                <a:solidFill>
                  <a:schemeClr val="tx1"/>
                </a:solidFill>
              </a:rPr>
              <a:t>: </a:t>
            </a:r>
            <a:r>
              <a:rPr lang="en-US" sz="1600" u="sng" dirty="0">
                <a:solidFill>
                  <a:schemeClr val="tx1"/>
                </a:solidFill>
                <a:hlinkClick r:id="rId9"/>
              </a:rPr>
              <a:t>https://www.ebenefits.va.gov</a:t>
            </a:r>
            <a:endParaRPr lang="en-US" sz="1600" dirty="0">
              <a:solidFill>
                <a:schemeClr val="tx1"/>
              </a:solidFill>
            </a:endParaRPr>
          </a:p>
          <a:p>
            <a:pPr marL="214313" indent="-214313" algn="l">
              <a:buFont typeface="Wingdings" panose="05000000000000000000" pitchFamily="2" charset="2"/>
              <a:buChar char="§"/>
            </a:pPr>
            <a:r>
              <a:rPr lang="en-US" sz="1600" dirty="0">
                <a:solidFill>
                  <a:schemeClr val="tx1"/>
                </a:solidFill>
              </a:rPr>
              <a:t>  Joint Service Transcripts: </a:t>
            </a:r>
            <a:r>
              <a:rPr lang="en-US" sz="1600" dirty="0">
                <a:solidFill>
                  <a:schemeClr val="tx1"/>
                </a:solidFill>
                <a:hlinkClick r:id="rId10"/>
              </a:rPr>
              <a:t>https://jst.doded.mil</a:t>
            </a:r>
            <a:r>
              <a:rPr lang="en-US" sz="1600" dirty="0">
                <a:solidFill>
                  <a:schemeClr val="tx1"/>
                </a:solidFill>
              </a:rPr>
              <a:t>  </a:t>
            </a:r>
          </a:p>
          <a:p>
            <a:pPr marL="214313" indent="-214313" algn="l">
              <a:buFont typeface="Wingdings" panose="05000000000000000000" pitchFamily="2" charset="2"/>
              <a:buChar char="§"/>
            </a:pPr>
            <a:r>
              <a:rPr lang="en-US" sz="1600" dirty="0">
                <a:solidFill>
                  <a:schemeClr val="tx1"/>
                </a:solidFill>
              </a:rPr>
              <a:t>  </a:t>
            </a:r>
            <a:r>
              <a:rPr lang="en-US" sz="1600" dirty="0" smtClean="0">
                <a:solidFill>
                  <a:schemeClr val="tx1"/>
                </a:solidFill>
              </a:rPr>
              <a:t>Army eLearning</a:t>
            </a:r>
            <a:r>
              <a:rPr lang="en-US" sz="1600" dirty="0">
                <a:solidFill>
                  <a:schemeClr val="tx1"/>
                </a:solidFill>
              </a:rPr>
              <a:t>: </a:t>
            </a:r>
            <a:r>
              <a:rPr lang="en-US" sz="1600" dirty="0">
                <a:solidFill>
                  <a:schemeClr val="tx1"/>
                </a:solidFill>
                <a:hlinkClick r:id="rId11"/>
              </a:rPr>
              <a:t>https://www.us.army.mil</a:t>
            </a:r>
            <a:r>
              <a:rPr lang="en-US" sz="1600" dirty="0">
                <a:solidFill>
                  <a:schemeClr val="tx1"/>
                </a:solidFill>
              </a:rPr>
              <a:t> (Click on Self Service then My Education for Army eLearning)</a:t>
            </a:r>
          </a:p>
          <a:p>
            <a:pPr marL="214313" indent="-214313" algn="l">
              <a:buFont typeface="Wingdings" panose="05000000000000000000" pitchFamily="2" charset="2"/>
              <a:buChar char="§"/>
            </a:pPr>
            <a:endParaRPr lang="en-US" sz="1600" dirty="0">
              <a:solidFill>
                <a:schemeClr val="tx1"/>
              </a:solidFill>
              <a:latin typeface="Arial" pitchFamily="34" charset="0"/>
            </a:endParaRPr>
          </a:p>
          <a:p>
            <a:pPr marL="214313" indent="-214313" algn="l">
              <a:buFont typeface="Wingdings" panose="05000000000000000000" pitchFamily="2" charset="2"/>
              <a:buChar char="§"/>
            </a:pPr>
            <a:endParaRPr lang="en-US" sz="1400" dirty="0">
              <a:solidFill>
                <a:schemeClr val="tx1"/>
              </a:solidFill>
              <a:latin typeface="Arial" pitchFamily="34" charset="0"/>
            </a:endParaRPr>
          </a:p>
        </p:txBody>
      </p:sp>
    </p:spTree>
    <p:extLst>
      <p:ext uri="{BB962C8B-B14F-4D97-AF65-F5344CB8AC3E}">
        <p14:creationId xmlns:p14="http://schemas.microsoft.com/office/powerpoint/2010/main" val="170841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983" y="83382"/>
            <a:ext cx="7772400" cy="1102519"/>
          </a:xfrm>
        </p:spPr>
        <p:txBody>
          <a:bodyPr>
            <a:normAutofit/>
          </a:bodyPr>
          <a:lstStyle/>
          <a:p>
            <a:r>
              <a:rPr lang="en-US" sz="3200" dirty="0"/>
              <a:t>MGIB-SR (Ch 1606)</a:t>
            </a:r>
          </a:p>
        </p:txBody>
      </p:sp>
      <p:sp>
        <p:nvSpPr>
          <p:cNvPr id="3" name="Content Placeholder 2"/>
          <p:cNvSpPr>
            <a:spLocks noGrp="1"/>
          </p:cNvSpPr>
          <p:nvPr>
            <p:ph type="subTitle" idx="1"/>
          </p:nvPr>
        </p:nvSpPr>
        <p:spPr>
          <a:xfrm>
            <a:off x="518983" y="1491116"/>
            <a:ext cx="7871255" cy="3522968"/>
          </a:xfrm>
        </p:spPr>
        <p:txBody>
          <a:bodyPr>
            <a:noAutofit/>
          </a:bodyPr>
          <a:lstStyle/>
          <a:p>
            <a:pPr marL="342900" indent="-342900" algn="l">
              <a:lnSpc>
                <a:spcPct val="80000"/>
              </a:lnSpc>
              <a:buFont typeface="Wingdings" panose="05000000000000000000" pitchFamily="2" charset="2"/>
              <a:buChar char="§"/>
            </a:pPr>
            <a:r>
              <a:rPr lang="en-US" sz="2400" dirty="0">
                <a:solidFill>
                  <a:schemeClr val="tx1"/>
                </a:solidFill>
              </a:rPr>
              <a:t>What Is It?</a:t>
            </a:r>
          </a:p>
          <a:p>
            <a:pPr marL="600075" lvl="1" indent="-257175" algn="l">
              <a:lnSpc>
                <a:spcPct val="80000"/>
              </a:lnSpc>
              <a:buFont typeface="Wingdings" panose="05000000000000000000" pitchFamily="2" charset="2"/>
              <a:buChar char="§"/>
            </a:pPr>
            <a:r>
              <a:rPr lang="en-US" sz="1600" dirty="0">
                <a:solidFill>
                  <a:schemeClr val="tx1"/>
                </a:solidFill>
              </a:rPr>
              <a:t> GI Bill Program for members of the Selected Reserve</a:t>
            </a:r>
          </a:p>
          <a:p>
            <a:pPr marL="214313" indent="-214313" algn="l">
              <a:lnSpc>
                <a:spcPct val="80000"/>
              </a:lnSpc>
              <a:buFont typeface="Wingdings" panose="05000000000000000000" pitchFamily="2" charset="2"/>
              <a:buChar char="§"/>
            </a:pPr>
            <a:endParaRPr lang="en-US" sz="1100" dirty="0">
              <a:solidFill>
                <a:schemeClr val="tx1"/>
              </a:solidFill>
            </a:endParaRPr>
          </a:p>
          <a:p>
            <a:pPr marL="342900" indent="-342900" algn="l">
              <a:lnSpc>
                <a:spcPct val="80000"/>
              </a:lnSpc>
              <a:buFont typeface="Wingdings" panose="05000000000000000000" pitchFamily="2" charset="2"/>
              <a:buChar char="§"/>
            </a:pPr>
            <a:r>
              <a:rPr lang="en-US" sz="2400" dirty="0">
                <a:solidFill>
                  <a:schemeClr val="tx1"/>
                </a:solidFill>
              </a:rPr>
              <a:t>How Do I Qualify?  </a:t>
            </a:r>
          </a:p>
          <a:p>
            <a:pPr marL="600075" lvl="1" indent="-257175" algn="l">
              <a:lnSpc>
                <a:spcPct val="80000"/>
              </a:lnSpc>
              <a:buFont typeface="Wingdings" panose="05000000000000000000" pitchFamily="2" charset="2"/>
              <a:buChar char="§"/>
            </a:pPr>
            <a:r>
              <a:rPr lang="en-US" sz="1600" dirty="0">
                <a:solidFill>
                  <a:schemeClr val="tx1"/>
                </a:solidFill>
              </a:rPr>
              <a:t> Have a High School Diploma or Equivalency</a:t>
            </a:r>
          </a:p>
          <a:p>
            <a:pPr marL="600075" lvl="1" indent="-257175" algn="l">
              <a:lnSpc>
                <a:spcPct val="80000"/>
              </a:lnSpc>
              <a:buFont typeface="Wingdings" panose="05000000000000000000" pitchFamily="2" charset="2"/>
              <a:buChar char="§"/>
            </a:pPr>
            <a:r>
              <a:rPr lang="en-US" sz="1600" dirty="0">
                <a:solidFill>
                  <a:schemeClr val="tx1"/>
                </a:solidFill>
              </a:rPr>
              <a:t> Sign a six year contract or Officer Service Agreement </a:t>
            </a:r>
          </a:p>
          <a:p>
            <a:pPr marL="600075" lvl="1" indent="-257175" algn="l">
              <a:lnSpc>
                <a:spcPct val="80000"/>
              </a:lnSpc>
              <a:buFont typeface="Wingdings" panose="05000000000000000000" pitchFamily="2" charset="2"/>
              <a:buChar char="§"/>
            </a:pPr>
            <a:r>
              <a:rPr lang="en-US" sz="1600" dirty="0">
                <a:solidFill>
                  <a:schemeClr val="tx1"/>
                </a:solidFill>
              </a:rPr>
              <a:t> Complete IADT/BOLC</a:t>
            </a:r>
          </a:p>
          <a:p>
            <a:pPr marL="214313" indent="-214313" algn="l">
              <a:lnSpc>
                <a:spcPct val="80000"/>
              </a:lnSpc>
              <a:buFont typeface="Wingdings" panose="05000000000000000000" pitchFamily="2" charset="2"/>
              <a:buChar char="§"/>
            </a:pPr>
            <a:endParaRPr lang="en-US" sz="1100" dirty="0">
              <a:solidFill>
                <a:schemeClr val="tx1"/>
              </a:solidFill>
            </a:endParaRPr>
          </a:p>
          <a:p>
            <a:pPr marL="342900" indent="-342900" algn="l">
              <a:lnSpc>
                <a:spcPct val="80000"/>
              </a:lnSpc>
              <a:buFont typeface="Wingdings" panose="05000000000000000000" pitchFamily="2" charset="2"/>
              <a:buChar char="§"/>
            </a:pPr>
            <a:r>
              <a:rPr lang="en-US" sz="2400" dirty="0">
                <a:solidFill>
                  <a:schemeClr val="tx1"/>
                </a:solidFill>
              </a:rPr>
              <a:t>What Do I Get?</a:t>
            </a:r>
          </a:p>
          <a:p>
            <a:pPr marL="600075" lvl="1" indent="-257175" algn="l">
              <a:lnSpc>
                <a:spcPct val="80000"/>
              </a:lnSpc>
              <a:buFont typeface="Wingdings" panose="05000000000000000000" pitchFamily="2" charset="2"/>
              <a:buChar char="§"/>
            </a:pPr>
            <a:r>
              <a:rPr lang="en-US" sz="1600" dirty="0">
                <a:solidFill>
                  <a:schemeClr val="tx1"/>
                </a:solidFill>
              </a:rPr>
              <a:t> $</a:t>
            </a:r>
            <a:r>
              <a:rPr lang="en-US" sz="1600" dirty="0" smtClean="0">
                <a:solidFill>
                  <a:schemeClr val="tx1"/>
                </a:solidFill>
              </a:rPr>
              <a:t>397 </a:t>
            </a:r>
            <a:r>
              <a:rPr lang="en-US" sz="1600" dirty="0">
                <a:solidFill>
                  <a:schemeClr val="tx1"/>
                </a:solidFill>
              </a:rPr>
              <a:t>per month (Paid directly to the Soldier)</a:t>
            </a:r>
          </a:p>
          <a:p>
            <a:pPr marL="600075" lvl="1" indent="-257175" algn="l">
              <a:lnSpc>
                <a:spcPct val="80000"/>
              </a:lnSpc>
              <a:buFont typeface="Wingdings" panose="05000000000000000000" pitchFamily="2" charset="2"/>
              <a:buChar char="§"/>
            </a:pPr>
            <a:r>
              <a:rPr lang="en-US" sz="1600" dirty="0">
                <a:solidFill>
                  <a:schemeClr val="tx1"/>
                </a:solidFill>
              </a:rPr>
              <a:t> Up to 36 months of benefits</a:t>
            </a:r>
          </a:p>
          <a:p>
            <a:pPr marL="557213" lvl="1" indent="-214313" algn="l">
              <a:lnSpc>
                <a:spcPct val="80000"/>
              </a:lnSpc>
              <a:buFont typeface="Wingdings" panose="05000000000000000000" pitchFamily="2" charset="2"/>
              <a:buChar char="§"/>
            </a:pPr>
            <a:endParaRPr lang="en-US" sz="1400" dirty="0" smtClean="0">
              <a:solidFill>
                <a:schemeClr val="tx1"/>
              </a:solidFill>
            </a:endParaRPr>
          </a:p>
          <a:p>
            <a:pPr marL="557213" lvl="1" indent="-214313" algn="l">
              <a:lnSpc>
                <a:spcPct val="80000"/>
              </a:lnSpc>
              <a:buFont typeface="Wingdings" panose="05000000000000000000" pitchFamily="2" charset="2"/>
              <a:buChar char="§"/>
            </a:pPr>
            <a:endParaRPr lang="en-US" sz="1400" dirty="0">
              <a:solidFill>
                <a:schemeClr val="tx1"/>
              </a:solidFill>
            </a:endParaRPr>
          </a:p>
          <a:p>
            <a:pPr algn="l">
              <a:lnSpc>
                <a:spcPct val="80000"/>
              </a:lnSpc>
            </a:pPr>
            <a:r>
              <a:rPr lang="en-US" sz="1600" dirty="0">
                <a:solidFill>
                  <a:schemeClr val="tx1"/>
                </a:solidFill>
              </a:rPr>
              <a:t>*Note: Cannot be used simultaneously with FTA for the same course</a:t>
            </a:r>
          </a:p>
          <a:p>
            <a:pPr marL="214313" indent="-214313" algn="l">
              <a:buFont typeface="Wingdings" panose="05000000000000000000" pitchFamily="2" charset="2"/>
              <a:buChar char="§"/>
            </a:pPr>
            <a:endParaRPr lang="en-US" sz="1400" dirty="0">
              <a:solidFill>
                <a:schemeClr val="tx1"/>
              </a:solidFill>
            </a:endParaRPr>
          </a:p>
          <a:p>
            <a:pPr marL="128588" indent="-128588" algn="l">
              <a:buFont typeface="Wingdings" panose="05000000000000000000" pitchFamily="2" charset="2"/>
              <a:buChar char="§"/>
            </a:pPr>
            <a:endParaRPr lang="en-US" sz="600" dirty="0"/>
          </a:p>
        </p:txBody>
      </p:sp>
    </p:spTree>
    <p:extLst>
      <p:ext uri="{BB962C8B-B14F-4D97-AF65-F5344CB8AC3E}">
        <p14:creationId xmlns:p14="http://schemas.microsoft.com/office/powerpoint/2010/main" val="1827378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088" y="179614"/>
            <a:ext cx="7772400" cy="1102519"/>
          </a:xfrm>
        </p:spPr>
        <p:txBody>
          <a:bodyPr>
            <a:normAutofit/>
          </a:bodyPr>
          <a:lstStyle/>
          <a:p>
            <a:r>
              <a:rPr lang="en-US" sz="3200" dirty="0"/>
              <a:t>Points of Contact</a:t>
            </a:r>
          </a:p>
        </p:txBody>
      </p:sp>
      <p:sp>
        <p:nvSpPr>
          <p:cNvPr id="3" name="Content Placeholder 2"/>
          <p:cNvSpPr>
            <a:spLocks noGrp="1"/>
          </p:cNvSpPr>
          <p:nvPr>
            <p:ph type="subTitle" idx="1"/>
          </p:nvPr>
        </p:nvSpPr>
        <p:spPr>
          <a:xfrm>
            <a:off x="171449" y="1486486"/>
            <a:ext cx="8531677" cy="4824506"/>
          </a:xfrm>
        </p:spPr>
        <p:txBody>
          <a:bodyPr>
            <a:noAutofit/>
          </a:bodyPr>
          <a:lstStyle/>
          <a:p>
            <a:pPr marL="285750" indent="-285750" algn="l">
              <a:buFont typeface="Wingdings" panose="05000000000000000000" pitchFamily="2" charset="2"/>
              <a:buChar char="§"/>
            </a:pPr>
            <a:r>
              <a:rPr lang="en-US" sz="1800" b="1" dirty="0">
                <a:solidFill>
                  <a:schemeClr val="tx1"/>
                </a:solidFill>
              </a:rPr>
              <a:t>Bonus &amp; Incentives Team: 615-313-3123/0577/2692/0692 </a:t>
            </a:r>
            <a:endParaRPr lang="en-US" sz="1800" b="1" dirty="0" smtClean="0">
              <a:solidFill>
                <a:schemeClr val="tx1"/>
              </a:solidFill>
            </a:endParaRPr>
          </a:p>
          <a:p>
            <a:pPr marL="701391" lvl="1" indent="-285750" algn="l">
              <a:buFont typeface="Wingdings" panose="05000000000000000000" pitchFamily="2" charset="2"/>
              <a:buChar char="§"/>
            </a:pPr>
            <a:r>
              <a:rPr lang="en-US" sz="1600" dirty="0" smtClean="0">
                <a:hlinkClick r:id="rId2"/>
              </a:rPr>
              <a:t>ng.tn.tnarng.list.ngtn-j1-incentive-managers@mail.mil</a:t>
            </a:r>
            <a:endParaRPr lang="en-US" sz="1600" dirty="0"/>
          </a:p>
          <a:p>
            <a:pPr algn="l"/>
            <a:endParaRPr lang="en-US" sz="800" dirty="0"/>
          </a:p>
          <a:p>
            <a:pPr marL="285750" indent="-285750" algn="l">
              <a:buFont typeface="Wingdings" panose="05000000000000000000" pitchFamily="2" charset="2"/>
              <a:buChar char="§"/>
            </a:pPr>
            <a:r>
              <a:rPr lang="en-US" sz="1800" b="1" dirty="0">
                <a:solidFill>
                  <a:schemeClr val="tx1"/>
                </a:solidFill>
              </a:rPr>
              <a:t>Education Team: 615-313-0529/0604/0592 </a:t>
            </a:r>
            <a:endParaRPr lang="en-US" sz="1800" b="1" dirty="0" smtClean="0">
              <a:solidFill>
                <a:schemeClr val="tx1"/>
              </a:solidFill>
            </a:endParaRPr>
          </a:p>
          <a:p>
            <a:pPr marL="701391" lvl="1" indent="-285750" algn="l">
              <a:buFont typeface="Wingdings" panose="05000000000000000000" pitchFamily="2" charset="2"/>
              <a:buChar char="§"/>
            </a:pPr>
            <a:r>
              <a:rPr lang="en-US" sz="1600" dirty="0" smtClean="0">
                <a:hlinkClick r:id="rId3"/>
              </a:rPr>
              <a:t>ng.tn.tnarng.list.ngtn-j1-education@mail.mil</a:t>
            </a:r>
            <a:endParaRPr lang="en-US" sz="1600" dirty="0"/>
          </a:p>
          <a:p>
            <a:pPr algn="l"/>
            <a:endParaRPr lang="en-US" sz="800" dirty="0"/>
          </a:p>
          <a:p>
            <a:pPr marL="285750" indent="-285750" algn="l">
              <a:buFont typeface="Wingdings" panose="05000000000000000000" pitchFamily="2" charset="2"/>
              <a:buChar char="§"/>
            </a:pPr>
            <a:r>
              <a:rPr lang="en-US" sz="1800" b="1" dirty="0">
                <a:solidFill>
                  <a:schemeClr val="tx1"/>
                </a:solidFill>
              </a:rPr>
              <a:t>TN STRONG Act tuition reimbursement program:</a:t>
            </a:r>
            <a:r>
              <a:rPr lang="en-US" sz="1600" b="1" dirty="0">
                <a:solidFill>
                  <a:schemeClr val="tx1"/>
                </a:solidFill>
              </a:rPr>
              <a:t>    </a:t>
            </a:r>
            <a:endParaRPr lang="en-US" sz="1600" b="1" dirty="0" smtClean="0">
              <a:solidFill>
                <a:schemeClr val="tx1"/>
              </a:solidFill>
            </a:endParaRPr>
          </a:p>
          <a:p>
            <a:pPr marL="701391" lvl="1" indent="-285750" algn="l">
              <a:buFont typeface="Wingdings" panose="05000000000000000000" pitchFamily="2" charset="2"/>
              <a:buChar char="§"/>
            </a:pPr>
            <a:r>
              <a:rPr lang="en-US" sz="1600" dirty="0" smtClean="0">
                <a:solidFill>
                  <a:schemeClr val="tx1"/>
                </a:solidFill>
              </a:rPr>
              <a:t>Army: 615-313-0737 </a:t>
            </a:r>
          </a:p>
          <a:p>
            <a:pPr marL="701391" lvl="1" indent="-285750" algn="l">
              <a:buFont typeface="Wingdings" panose="05000000000000000000" pitchFamily="2" charset="2"/>
              <a:buChar char="§"/>
            </a:pPr>
            <a:r>
              <a:rPr lang="en-US" sz="1600" dirty="0" smtClean="0">
                <a:hlinkClick r:id="rId4"/>
              </a:rPr>
              <a:t>ng.tn.tnarng.mbx.ngtn-state-tuition-asistance-army@mail.mil</a:t>
            </a:r>
            <a:endParaRPr lang="en-US" sz="1600" dirty="0"/>
          </a:p>
          <a:p>
            <a:pPr marL="701391" lvl="1" indent="-285750" algn="l">
              <a:buFont typeface="Wingdings" panose="05000000000000000000" pitchFamily="2" charset="2"/>
              <a:buChar char="§"/>
            </a:pPr>
            <a:r>
              <a:rPr lang="en-US" sz="1600" dirty="0">
                <a:solidFill>
                  <a:schemeClr val="tx1"/>
                </a:solidFill>
              </a:rPr>
              <a:t>Air: </a:t>
            </a:r>
            <a:r>
              <a:rPr lang="en-US" sz="1600" dirty="0" smtClean="0">
                <a:solidFill>
                  <a:schemeClr val="tx1"/>
                </a:solidFill>
              </a:rPr>
              <a:t>615-313-0849</a:t>
            </a:r>
          </a:p>
          <a:p>
            <a:pPr marL="701391" lvl="1" indent="-285750" algn="l">
              <a:buFont typeface="Wingdings" panose="05000000000000000000" pitchFamily="2" charset="2"/>
              <a:buChar char="§"/>
            </a:pPr>
            <a:r>
              <a:rPr lang="en-US" sz="1600" dirty="0" smtClean="0">
                <a:hlinkClick r:id="rId5"/>
              </a:rPr>
              <a:t>ng.tn.tnarng.mbx.ngtn-state-tuition-assistance-air@mail.mil</a:t>
            </a:r>
            <a:endParaRPr lang="en-US" sz="1600" dirty="0"/>
          </a:p>
          <a:p>
            <a:pPr algn="l"/>
            <a:endParaRPr lang="en-US" sz="800" dirty="0"/>
          </a:p>
          <a:p>
            <a:pPr marL="285750" indent="-285750" algn="l">
              <a:buFont typeface="Wingdings" panose="05000000000000000000" pitchFamily="2" charset="2"/>
              <a:buChar char="§"/>
            </a:pPr>
            <a:r>
              <a:rPr lang="en-US" sz="1800" dirty="0">
                <a:solidFill>
                  <a:schemeClr val="tx1"/>
                </a:solidFill>
              </a:rPr>
              <a:t>Visit our TNARNG Education Webpage: </a:t>
            </a:r>
            <a:endParaRPr lang="en-US" sz="1800" dirty="0" smtClean="0">
              <a:solidFill>
                <a:schemeClr val="tx1"/>
              </a:solidFill>
            </a:endParaRPr>
          </a:p>
          <a:p>
            <a:pPr marL="701391" lvl="1" indent="-285750" algn="l">
              <a:buFont typeface="Wingdings" panose="05000000000000000000" pitchFamily="2" charset="2"/>
              <a:buChar char="§"/>
            </a:pPr>
            <a:r>
              <a:rPr lang="en-US" sz="1600" b="1" u="sng" dirty="0" smtClean="0">
                <a:solidFill>
                  <a:srgbClr val="C00000"/>
                </a:solidFill>
                <a:hlinkClick r:id="rId6"/>
              </a:rPr>
              <a:t>https</a:t>
            </a:r>
            <a:r>
              <a:rPr lang="en-US" sz="1600" b="1" u="sng" dirty="0">
                <a:solidFill>
                  <a:srgbClr val="C00000"/>
                </a:solidFill>
                <a:hlinkClick r:id="rId6"/>
              </a:rPr>
              <a:t>://</a:t>
            </a:r>
            <a:r>
              <a:rPr lang="en-US" sz="1600" b="1" u="sng" dirty="0" smtClean="0">
                <a:solidFill>
                  <a:srgbClr val="C00000"/>
                </a:solidFill>
                <a:hlinkClick r:id="rId6"/>
              </a:rPr>
              <a:t>www.tn.gov/military</a:t>
            </a:r>
            <a:r>
              <a:rPr lang="en-US" sz="1600" dirty="0">
                <a:solidFill>
                  <a:schemeClr val="tx1"/>
                </a:solidFill>
              </a:rPr>
              <a:t> </a:t>
            </a:r>
            <a:endParaRPr lang="en-US" sz="1600" dirty="0" smtClean="0">
              <a:solidFill>
                <a:schemeClr val="tx1"/>
              </a:solidFill>
            </a:endParaRPr>
          </a:p>
          <a:p>
            <a:pPr marL="701391" lvl="1" indent="-285750" algn="l">
              <a:buFont typeface="Wingdings" panose="05000000000000000000" pitchFamily="2" charset="2"/>
              <a:buChar char="§"/>
            </a:pPr>
            <a:r>
              <a:rPr lang="en-US" sz="1600" dirty="0" smtClean="0">
                <a:solidFill>
                  <a:schemeClr val="tx1"/>
                </a:solidFill>
              </a:rPr>
              <a:t>Click </a:t>
            </a:r>
            <a:r>
              <a:rPr lang="en-US" sz="1600" dirty="0">
                <a:solidFill>
                  <a:schemeClr val="tx1"/>
                </a:solidFill>
              </a:rPr>
              <a:t>‘Education and </a:t>
            </a:r>
            <a:r>
              <a:rPr lang="en-US" sz="1600" dirty="0" smtClean="0">
                <a:solidFill>
                  <a:schemeClr val="tx1"/>
                </a:solidFill>
              </a:rPr>
              <a:t>Incentives’</a:t>
            </a:r>
          </a:p>
          <a:p>
            <a:pPr lvl="1" algn="l"/>
            <a:endParaRPr lang="en-US" sz="800" dirty="0" smtClean="0"/>
          </a:p>
          <a:p>
            <a:pPr marL="285750" indent="-285750" algn="l">
              <a:buFont typeface="Wingdings" panose="05000000000000000000" pitchFamily="2" charset="2"/>
              <a:buChar char="§"/>
            </a:pPr>
            <a:r>
              <a:rPr lang="en-US" sz="1600" dirty="0" smtClean="0">
                <a:solidFill>
                  <a:schemeClr val="tx1"/>
                </a:solidFill>
              </a:rPr>
              <a:t>For up-to-date information, follow us @</a:t>
            </a:r>
            <a:r>
              <a:rPr lang="en-US" sz="1600" smtClean="0">
                <a:solidFill>
                  <a:schemeClr val="tx1"/>
                </a:solidFill>
              </a:rPr>
              <a:t>tnngeducation</a:t>
            </a:r>
            <a:endParaRPr lang="en-US" sz="1600" dirty="0" smtClean="0">
              <a:solidFill>
                <a:schemeClr val="tx1"/>
              </a:solidFil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3215" y="5770045"/>
            <a:ext cx="196935" cy="19693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3847" y="5780467"/>
            <a:ext cx="251449" cy="20889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2097" y="5769844"/>
            <a:ext cx="208896" cy="208896"/>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3486" y="5758083"/>
            <a:ext cx="257025" cy="257025"/>
          </a:xfrm>
          <a:prstGeom prst="rect">
            <a:avLst/>
          </a:prstGeom>
        </p:spPr>
      </p:pic>
    </p:spTree>
    <p:extLst>
      <p:ext uri="{BB962C8B-B14F-4D97-AF65-F5344CB8AC3E}">
        <p14:creationId xmlns:p14="http://schemas.microsoft.com/office/powerpoint/2010/main" val="1616455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Questions?</a:t>
            </a:r>
            <a:endParaRPr lang="en-US" sz="4000" dirty="0">
              <a:latin typeface="+mj-lt"/>
            </a:endParaRPr>
          </a:p>
        </p:txBody>
      </p:sp>
      <p:pic>
        <p:nvPicPr>
          <p:cNvPr id="5" name="Content Placeholder 4"/>
          <p:cNvPicPr>
            <a:picLocks noGrp="1" noChangeAspect="1"/>
          </p:cNvPicPr>
          <p:nvPr>
            <p:ph idx="1"/>
          </p:nvPr>
        </p:nvPicPr>
        <p:blipFill>
          <a:blip r:embed="rId2"/>
          <a:stretch>
            <a:fillRect/>
          </a:stretch>
        </p:blipFill>
        <p:spPr>
          <a:xfrm>
            <a:off x="3857185" y="1905000"/>
            <a:ext cx="1353429" cy="3182388"/>
          </a:xfrm>
          <a:prstGeom prst="rect">
            <a:avLst/>
          </a:prstGeom>
        </p:spPr>
      </p:pic>
    </p:spTree>
    <p:extLst>
      <p:ext uri="{BB962C8B-B14F-4D97-AF65-F5344CB8AC3E}">
        <p14:creationId xmlns:p14="http://schemas.microsoft.com/office/powerpoint/2010/main" val="183347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545" y="0"/>
            <a:ext cx="7772400" cy="1102519"/>
          </a:xfrm>
        </p:spPr>
        <p:txBody>
          <a:bodyPr>
            <a:noAutofit/>
          </a:bodyPr>
          <a:lstStyle/>
          <a:p>
            <a:r>
              <a:rPr lang="en-US" sz="3200" dirty="0"/>
              <a:t>ARNG MGIB-SR “Kicker”</a:t>
            </a:r>
          </a:p>
        </p:txBody>
      </p:sp>
      <p:sp>
        <p:nvSpPr>
          <p:cNvPr id="3" name="Content Placeholder 2"/>
          <p:cNvSpPr>
            <a:spLocks noGrp="1"/>
          </p:cNvSpPr>
          <p:nvPr>
            <p:ph type="subTitle" idx="1"/>
          </p:nvPr>
        </p:nvSpPr>
        <p:spPr>
          <a:xfrm>
            <a:off x="555112" y="1440027"/>
            <a:ext cx="7904833" cy="4184486"/>
          </a:xfrm>
        </p:spPr>
        <p:txBody>
          <a:bodyPr>
            <a:noAutofit/>
          </a:bodyPr>
          <a:lstStyle/>
          <a:p>
            <a:pPr marL="257175" indent="-257175" algn="l">
              <a:buFont typeface="Wingdings" panose="05000000000000000000" pitchFamily="2" charset="2"/>
              <a:buChar char="§"/>
            </a:pPr>
            <a:r>
              <a:rPr lang="en-US" sz="2400" dirty="0">
                <a:solidFill>
                  <a:schemeClr val="tx1"/>
                </a:solidFill>
              </a:rPr>
              <a:t>What Is It?</a:t>
            </a:r>
          </a:p>
          <a:p>
            <a:pPr marL="600075" lvl="1" indent="-257175" algn="l">
              <a:buFont typeface="Wingdings" panose="05000000000000000000" pitchFamily="2" charset="2"/>
              <a:buChar char="§"/>
            </a:pPr>
            <a:r>
              <a:rPr lang="en-US" sz="1600" dirty="0">
                <a:solidFill>
                  <a:schemeClr val="tx1"/>
                </a:solidFill>
              </a:rPr>
              <a:t> An additional monthly payment in addition to your basic GI Bill basic benefit </a:t>
            </a:r>
            <a:endParaRPr lang="en-US" sz="1600" dirty="0" smtClean="0">
              <a:solidFill>
                <a:schemeClr val="tx1"/>
              </a:solidFill>
            </a:endParaRPr>
          </a:p>
          <a:p>
            <a:pPr marL="600075" lvl="1" indent="-257175" algn="l">
              <a:buFont typeface="Wingdings" panose="05000000000000000000" pitchFamily="2" charset="2"/>
              <a:buChar char="§"/>
            </a:pPr>
            <a:endParaRPr lang="en-US" sz="1600" dirty="0">
              <a:solidFill>
                <a:schemeClr val="tx1"/>
              </a:solidFill>
            </a:endParaRPr>
          </a:p>
          <a:p>
            <a:pPr marL="257175" indent="-257175" algn="l">
              <a:buFont typeface="Wingdings" panose="05000000000000000000" pitchFamily="2" charset="2"/>
              <a:buChar char="§"/>
            </a:pPr>
            <a:r>
              <a:rPr lang="en-US" sz="2400" dirty="0">
                <a:solidFill>
                  <a:schemeClr val="tx1"/>
                </a:solidFill>
              </a:rPr>
              <a:t>How Do I Qualify?</a:t>
            </a:r>
          </a:p>
          <a:p>
            <a:pPr marL="600075" lvl="1" indent="-257175" algn="l">
              <a:buFont typeface="Wingdings" panose="05000000000000000000" pitchFamily="2" charset="2"/>
              <a:buChar char="§"/>
            </a:pPr>
            <a:r>
              <a:rPr lang="en-US" sz="1600" dirty="0">
                <a:solidFill>
                  <a:schemeClr val="tx1"/>
                </a:solidFill>
              </a:rPr>
              <a:t> Be eligible for MGIB-SR (Chapter 1606) or MGIB-AD (Chapter 30)</a:t>
            </a:r>
          </a:p>
          <a:p>
            <a:pPr marL="600075" lvl="1" indent="-257175" algn="l">
              <a:buFont typeface="Wingdings" panose="05000000000000000000" pitchFamily="2" charset="2"/>
              <a:buChar char="§"/>
            </a:pPr>
            <a:r>
              <a:rPr lang="en-US" sz="1600" dirty="0">
                <a:solidFill>
                  <a:schemeClr val="tx1"/>
                </a:solidFill>
              </a:rPr>
              <a:t> Agree to serve in a critical skill/critical unit (</a:t>
            </a:r>
            <a:r>
              <a:rPr lang="en-US" sz="1600" dirty="0" smtClean="0">
                <a:solidFill>
                  <a:schemeClr val="tx1"/>
                </a:solidFill>
              </a:rPr>
              <a:t>NPS/PS/Reenlistment), enter </a:t>
            </a:r>
            <a:r>
              <a:rPr lang="en-US" sz="1600" dirty="0">
                <a:solidFill>
                  <a:schemeClr val="tx1"/>
                </a:solidFill>
              </a:rPr>
              <a:t>an officer   commissioning program (ROTC, Officer and Warrant Officer</a:t>
            </a:r>
            <a:r>
              <a:rPr lang="en-US" sz="1600" dirty="0" smtClean="0">
                <a:solidFill>
                  <a:schemeClr val="tx1"/>
                </a:solidFill>
              </a:rPr>
              <a:t>), or commission</a:t>
            </a:r>
            <a:endParaRPr lang="en-US" sz="1600" dirty="0">
              <a:solidFill>
                <a:schemeClr val="tx1"/>
              </a:solidFill>
            </a:endParaRPr>
          </a:p>
          <a:p>
            <a:pPr marL="600075" lvl="1" indent="-257175" algn="l">
              <a:buFont typeface="Wingdings" panose="05000000000000000000" pitchFamily="2" charset="2"/>
              <a:buChar char="§"/>
            </a:pPr>
            <a:r>
              <a:rPr lang="en-US" sz="1600" dirty="0">
                <a:solidFill>
                  <a:schemeClr val="tx1"/>
                </a:solidFill>
              </a:rPr>
              <a:t> Sign a six year contract or officer service agreement (enlist or extend) </a:t>
            </a:r>
          </a:p>
          <a:p>
            <a:pPr marL="600075" lvl="1" indent="-257175" algn="l">
              <a:buFont typeface="Wingdings" panose="05000000000000000000" pitchFamily="2" charset="2"/>
              <a:buChar char="§"/>
            </a:pPr>
            <a:r>
              <a:rPr lang="en-US" sz="1600" dirty="0">
                <a:solidFill>
                  <a:schemeClr val="tx1"/>
                </a:solidFill>
              </a:rPr>
              <a:t> Meet all other criteria as listed in the current ARNG SRIP/Kicker </a:t>
            </a:r>
            <a:r>
              <a:rPr lang="en-US" sz="1600" dirty="0" smtClean="0">
                <a:solidFill>
                  <a:schemeClr val="tx1"/>
                </a:solidFill>
              </a:rPr>
              <a:t>Policy</a:t>
            </a:r>
          </a:p>
          <a:p>
            <a:pPr marL="600075" lvl="1" indent="-257175" algn="l">
              <a:buFont typeface="Wingdings" panose="05000000000000000000" pitchFamily="2" charset="2"/>
              <a:buChar char="§"/>
            </a:pPr>
            <a:endParaRPr lang="en-US" sz="1600" dirty="0">
              <a:solidFill>
                <a:schemeClr val="tx1"/>
              </a:solidFill>
            </a:endParaRPr>
          </a:p>
          <a:p>
            <a:pPr marL="257175" indent="-257175" algn="l">
              <a:buFont typeface="Wingdings" panose="05000000000000000000" pitchFamily="2" charset="2"/>
              <a:buChar char="§"/>
            </a:pPr>
            <a:r>
              <a:rPr lang="en-US" sz="2400" dirty="0">
                <a:solidFill>
                  <a:schemeClr val="tx1"/>
                </a:solidFill>
              </a:rPr>
              <a:t>What Do I Get?</a:t>
            </a:r>
          </a:p>
          <a:p>
            <a:pPr marL="600075" lvl="1" indent="-257175" algn="l">
              <a:buFont typeface="Wingdings" panose="05000000000000000000" pitchFamily="2" charset="2"/>
              <a:buChar char="§"/>
            </a:pPr>
            <a:r>
              <a:rPr lang="en-US" sz="1600" dirty="0">
                <a:solidFill>
                  <a:schemeClr val="tx1"/>
                </a:solidFill>
              </a:rPr>
              <a:t> </a:t>
            </a:r>
            <a:r>
              <a:rPr lang="en-US" sz="1600" dirty="0" smtClean="0">
                <a:solidFill>
                  <a:schemeClr val="tx1"/>
                </a:solidFill>
              </a:rPr>
              <a:t>$200 or $350 </a:t>
            </a:r>
            <a:r>
              <a:rPr lang="en-US" sz="1600" dirty="0">
                <a:solidFill>
                  <a:schemeClr val="tx1"/>
                </a:solidFill>
              </a:rPr>
              <a:t>per month in addition to Chapter 1606 or 30 benefit</a:t>
            </a:r>
          </a:p>
          <a:p>
            <a:pPr algn="l"/>
            <a:endParaRPr lang="en-US" sz="1600" dirty="0">
              <a:solidFill>
                <a:schemeClr val="tx1"/>
              </a:solidFill>
            </a:endParaRPr>
          </a:p>
          <a:p>
            <a:pPr marL="257175" indent="-257175" algn="l">
              <a:buFont typeface="Wingdings" panose="05000000000000000000" pitchFamily="2" charset="2"/>
              <a:buChar char="§"/>
            </a:pPr>
            <a:endParaRPr lang="en-US" sz="1600" dirty="0">
              <a:solidFill>
                <a:schemeClr val="tx1"/>
              </a:solidFill>
            </a:endParaRPr>
          </a:p>
        </p:txBody>
      </p:sp>
    </p:spTree>
    <p:extLst>
      <p:ext uri="{BB962C8B-B14F-4D97-AF65-F5344CB8AC3E}">
        <p14:creationId xmlns:p14="http://schemas.microsoft.com/office/powerpoint/2010/main" val="244286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112" y="0"/>
            <a:ext cx="7772400" cy="1102519"/>
          </a:xfrm>
        </p:spPr>
        <p:txBody>
          <a:bodyPr>
            <a:noAutofit/>
          </a:bodyPr>
          <a:lstStyle/>
          <a:p>
            <a:r>
              <a:rPr lang="en-US" sz="3200" dirty="0"/>
              <a:t>MGIB-Active Duty (Chapter 30)</a:t>
            </a:r>
          </a:p>
        </p:txBody>
      </p:sp>
      <p:sp>
        <p:nvSpPr>
          <p:cNvPr id="3" name="Content Placeholder 2"/>
          <p:cNvSpPr>
            <a:spLocks noGrp="1"/>
          </p:cNvSpPr>
          <p:nvPr>
            <p:ph type="subTitle" idx="1"/>
          </p:nvPr>
        </p:nvSpPr>
        <p:spPr>
          <a:xfrm>
            <a:off x="511450" y="1400901"/>
            <a:ext cx="8399467" cy="3725972"/>
          </a:xfrm>
        </p:spPr>
        <p:txBody>
          <a:bodyPr>
            <a:noAutofit/>
          </a:bodyPr>
          <a:lstStyle/>
          <a:p>
            <a:pPr marL="214313" indent="-214313" algn="l">
              <a:buFont typeface="Wingdings" panose="05000000000000000000" pitchFamily="2" charset="2"/>
              <a:buChar char="§"/>
            </a:pPr>
            <a:r>
              <a:rPr lang="en-US" sz="2400" dirty="0">
                <a:solidFill>
                  <a:schemeClr val="tx1"/>
                </a:solidFill>
              </a:rPr>
              <a:t>What is It?</a:t>
            </a:r>
          </a:p>
          <a:p>
            <a:pPr marL="600075" lvl="1" indent="-257175" algn="l">
              <a:spcBef>
                <a:spcPts val="0"/>
              </a:spcBef>
              <a:buFont typeface="Wingdings" panose="05000000000000000000" pitchFamily="2" charset="2"/>
              <a:buChar char="§"/>
            </a:pPr>
            <a:r>
              <a:rPr lang="en-US" sz="1600" dirty="0">
                <a:solidFill>
                  <a:schemeClr val="tx1"/>
                </a:solidFill>
              </a:rPr>
              <a:t> A GI Bill Program for Soldiers who serve on Active Duty </a:t>
            </a:r>
            <a:endParaRPr lang="en-US" sz="1600" dirty="0" smtClean="0">
              <a:solidFill>
                <a:schemeClr val="tx1"/>
              </a:solidFill>
            </a:endParaRPr>
          </a:p>
          <a:p>
            <a:pPr marL="600075" lvl="1" indent="-257175" algn="l">
              <a:spcBef>
                <a:spcPts val="0"/>
              </a:spcBef>
              <a:buFont typeface="Wingdings" panose="05000000000000000000" pitchFamily="2" charset="2"/>
              <a:buChar char="§"/>
            </a:pPr>
            <a:endParaRPr lang="en-US" sz="1600" dirty="0">
              <a:solidFill>
                <a:schemeClr val="tx1"/>
              </a:solidFill>
            </a:endParaRPr>
          </a:p>
          <a:p>
            <a:pPr marL="214313" indent="-214313" algn="l">
              <a:spcBef>
                <a:spcPts val="0"/>
              </a:spcBef>
              <a:buFont typeface="Wingdings" panose="05000000000000000000" pitchFamily="2" charset="2"/>
              <a:buChar char="§"/>
            </a:pPr>
            <a:r>
              <a:rPr lang="en-US" sz="2400" dirty="0">
                <a:solidFill>
                  <a:schemeClr val="tx1"/>
                </a:solidFill>
              </a:rPr>
              <a:t>How Do I Qualify?</a:t>
            </a:r>
          </a:p>
          <a:p>
            <a:pPr marL="600075" lvl="1" indent="-257175" algn="l">
              <a:lnSpc>
                <a:spcPct val="80000"/>
              </a:lnSpc>
              <a:buFont typeface="Wingdings" panose="05000000000000000000" pitchFamily="2" charset="2"/>
              <a:buChar char="§"/>
            </a:pPr>
            <a:r>
              <a:rPr lang="en-US" sz="1600" dirty="0">
                <a:solidFill>
                  <a:schemeClr val="tx1"/>
                </a:solidFill>
              </a:rPr>
              <a:t> Have qualifying active duty service on or after 1 July 1985 or AGR service after 29 Nov 89</a:t>
            </a:r>
          </a:p>
          <a:p>
            <a:pPr marL="600075" lvl="1" indent="-257175" algn="l">
              <a:lnSpc>
                <a:spcPct val="80000"/>
              </a:lnSpc>
              <a:buFont typeface="Wingdings" panose="05000000000000000000" pitchFamily="2" charset="2"/>
              <a:buChar char="§"/>
            </a:pPr>
            <a:r>
              <a:rPr lang="en-US" sz="1600" dirty="0">
                <a:solidFill>
                  <a:schemeClr val="tx1"/>
                </a:solidFill>
              </a:rPr>
              <a:t> Complete at least two years on Active Duty or AGR (Title 10/32)</a:t>
            </a:r>
          </a:p>
          <a:p>
            <a:pPr marL="600075" lvl="1" indent="-257175" algn="l">
              <a:lnSpc>
                <a:spcPct val="80000"/>
              </a:lnSpc>
              <a:buFont typeface="Wingdings" panose="05000000000000000000" pitchFamily="2" charset="2"/>
              <a:buChar char="§"/>
            </a:pPr>
            <a:r>
              <a:rPr lang="en-US" sz="1600" dirty="0" smtClean="0">
                <a:solidFill>
                  <a:schemeClr val="tx1"/>
                </a:solidFill>
              </a:rPr>
              <a:t> Contribute </a:t>
            </a:r>
            <a:r>
              <a:rPr lang="en-US" sz="1600" dirty="0">
                <a:solidFill>
                  <a:schemeClr val="tx1"/>
                </a:solidFill>
              </a:rPr>
              <a:t>$100/month for 12 </a:t>
            </a:r>
            <a:r>
              <a:rPr lang="en-US" sz="1600" dirty="0" smtClean="0">
                <a:solidFill>
                  <a:schemeClr val="tx1"/>
                </a:solidFill>
              </a:rPr>
              <a:t>months</a:t>
            </a:r>
          </a:p>
          <a:p>
            <a:pPr marL="600075" lvl="1" indent="-257175" algn="l">
              <a:spcBef>
                <a:spcPts val="0"/>
              </a:spcBef>
              <a:buFont typeface="Wingdings" panose="05000000000000000000" pitchFamily="2" charset="2"/>
              <a:buChar char="§"/>
            </a:pPr>
            <a:endParaRPr lang="en-US" sz="1600" dirty="0">
              <a:solidFill>
                <a:schemeClr val="tx1"/>
              </a:solidFill>
            </a:endParaRPr>
          </a:p>
          <a:p>
            <a:pPr marL="214313" indent="-214313" algn="l">
              <a:spcBef>
                <a:spcPts val="0"/>
              </a:spcBef>
              <a:buFont typeface="Wingdings" panose="05000000000000000000" pitchFamily="2" charset="2"/>
              <a:buChar char="§"/>
            </a:pPr>
            <a:r>
              <a:rPr lang="en-US" sz="2400" dirty="0">
                <a:solidFill>
                  <a:schemeClr val="tx1"/>
                </a:solidFill>
              </a:rPr>
              <a:t>What Do I Get?</a:t>
            </a:r>
          </a:p>
          <a:p>
            <a:pPr marL="600075" lvl="1" indent="-257175" algn="l">
              <a:lnSpc>
                <a:spcPct val="90000"/>
              </a:lnSpc>
              <a:buFont typeface="Wingdings" panose="05000000000000000000" pitchFamily="2" charset="2"/>
              <a:buChar char="§"/>
            </a:pPr>
            <a:r>
              <a:rPr lang="en-US" sz="1600" dirty="0">
                <a:solidFill>
                  <a:schemeClr val="tx1"/>
                </a:solidFill>
              </a:rPr>
              <a:t>Two-year rate - </a:t>
            </a:r>
            <a:r>
              <a:rPr lang="en-US" sz="1600" dirty="0" smtClean="0">
                <a:solidFill>
                  <a:schemeClr val="tx1"/>
                </a:solidFill>
              </a:rPr>
              <a:t>$</a:t>
            </a:r>
            <a:r>
              <a:rPr lang="en-US" sz="1600" dirty="0" smtClean="0">
                <a:solidFill>
                  <a:schemeClr val="tx1"/>
                </a:solidFill>
              </a:rPr>
              <a:t>1,722/month </a:t>
            </a:r>
            <a:r>
              <a:rPr lang="en-US" sz="1600" dirty="0">
                <a:solidFill>
                  <a:schemeClr val="tx1"/>
                </a:solidFill>
              </a:rPr>
              <a:t>(Consecutive service of more than 2 years but less than 3 years) </a:t>
            </a:r>
          </a:p>
          <a:p>
            <a:pPr marL="600075" lvl="1" indent="-257175" algn="l">
              <a:lnSpc>
                <a:spcPct val="90000"/>
              </a:lnSpc>
              <a:buFont typeface="Wingdings" panose="05000000000000000000" pitchFamily="2" charset="2"/>
              <a:buChar char="§"/>
            </a:pPr>
            <a:r>
              <a:rPr lang="en-US" sz="1600" dirty="0">
                <a:solidFill>
                  <a:schemeClr val="tx1"/>
                </a:solidFill>
              </a:rPr>
              <a:t>Three-year rate - </a:t>
            </a:r>
            <a:r>
              <a:rPr lang="en-US" sz="1600" dirty="0" smtClean="0">
                <a:solidFill>
                  <a:schemeClr val="tx1"/>
                </a:solidFill>
              </a:rPr>
              <a:t>$</a:t>
            </a:r>
            <a:r>
              <a:rPr lang="en-US" sz="1600" dirty="0" smtClean="0">
                <a:solidFill>
                  <a:schemeClr val="tx1"/>
                </a:solidFill>
              </a:rPr>
              <a:t>2,122/month </a:t>
            </a:r>
            <a:r>
              <a:rPr lang="en-US" sz="1600" dirty="0">
                <a:solidFill>
                  <a:schemeClr val="tx1"/>
                </a:solidFill>
              </a:rPr>
              <a:t>(Consecutive service of more than 3 years)</a:t>
            </a:r>
          </a:p>
          <a:p>
            <a:pPr lvl="1" algn="l">
              <a:lnSpc>
                <a:spcPct val="90000"/>
              </a:lnSpc>
            </a:pPr>
            <a:endParaRPr lang="en-US" sz="800" b="1" dirty="0">
              <a:solidFill>
                <a:schemeClr val="tx1"/>
              </a:solidFill>
            </a:endParaRPr>
          </a:p>
          <a:p>
            <a:pPr marL="471488" lvl="1" indent="-128588" algn="l">
              <a:lnSpc>
                <a:spcPct val="90000"/>
              </a:lnSpc>
              <a:buFont typeface="Wingdings" panose="05000000000000000000" pitchFamily="2" charset="2"/>
              <a:buChar char="§"/>
            </a:pPr>
            <a:endParaRPr lang="en-US" sz="300" b="1" dirty="0">
              <a:solidFill>
                <a:schemeClr val="tx1"/>
              </a:solidFill>
            </a:endParaRPr>
          </a:p>
          <a:p>
            <a:pPr marL="0" lvl="1" algn="l">
              <a:lnSpc>
                <a:spcPct val="90000"/>
              </a:lnSpc>
              <a:spcBef>
                <a:spcPts val="0"/>
              </a:spcBef>
            </a:pPr>
            <a:r>
              <a:rPr lang="en-US" sz="1200" b="1" i="1" dirty="0" smtClean="0">
                <a:solidFill>
                  <a:srgbClr val="C00000"/>
                </a:solidFill>
              </a:rPr>
              <a:t>Important!</a:t>
            </a:r>
            <a:endParaRPr lang="en-US" sz="1200" b="1" i="1" dirty="0">
              <a:solidFill>
                <a:srgbClr val="C00000"/>
              </a:solidFill>
            </a:endParaRPr>
          </a:p>
          <a:p>
            <a:pPr marL="0" lvl="1" algn="l">
              <a:lnSpc>
                <a:spcPct val="90000"/>
              </a:lnSpc>
              <a:spcBef>
                <a:spcPts val="0"/>
              </a:spcBef>
            </a:pPr>
            <a:r>
              <a:rPr lang="en-US" sz="1200" i="1" dirty="0">
                <a:solidFill>
                  <a:srgbClr val="C00000"/>
                </a:solidFill>
              </a:rPr>
              <a:t>*</a:t>
            </a:r>
            <a:r>
              <a:rPr lang="en-US" sz="1200" i="1" dirty="0" smtClean="0">
                <a:solidFill>
                  <a:srgbClr val="C00000"/>
                </a:solidFill>
              </a:rPr>
              <a:t>Top Up applies if </a:t>
            </a:r>
            <a:r>
              <a:rPr lang="en-US" sz="1200" i="1" dirty="0">
                <a:solidFill>
                  <a:srgbClr val="C00000"/>
                </a:solidFill>
              </a:rPr>
              <a:t>on Active Duty/AGR, Ch30 </a:t>
            </a:r>
            <a:r>
              <a:rPr lang="en-US" sz="1200" i="1" dirty="0" smtClean="0">
                <a:solidFill>
                  <a:srgbClr val="C00000"/>
                </a:solidFill>
              </a:rPr>
              <a:t>pays </a:t>
            </a:r>
            <a:r>
              <a:rPr lang="en-US" sz="1200" i="1" dirty="0">
                <a:solidFill>
                  <a:srgbClr val="C00000"/>
                </a:solidFill>
              </a:rPr>
              <a:t>the remaining cost of tuition and fees not covered by FTA</a:t>
            </a:r>
          </a:p>
          <a:p>
            <a:pPr marL="0" lvl="1" algn="l">
              <a:lnSpc>
                <a:spcPct val="90000"/>
              </a:lnSpc>
              <a:spcBef>
                <a:spcPts val="0"/>
              </a:spcBef>
            </a:pPr>
            <a:r>
              <a:rPr lang="en-US" sz="1200" i="1" dirty="0" smtClean="0">
                <a:solidFill>
                  <a:srgbClr val="C00000"/>
                </a:solidFill>
              </a:rPr>
              <a:t>*Plus </a:t>
            </a:r>
            <a:r>
              <a:rPr lang="en-US" sz="1200" i="1" dirty="0">
                <a:solidFill>
                  <a:srgbClr val="C00000"/>
                </a:solidFill>
              </a:rPr>
              <a:t>Up allows you to pay up to $600 and increase your monthly benefit by up to $150 per month </a:t>
            </a:r>
          </a:p>
          <a:p>
            <a:pPr marL="0" lvl="1" algn="l">
              <a:lnSpc>
                <a:spcPct val="90000"/>
              </a:lnSpc>
              <a:spcBef>
                <a:spcPts val="0"/>
              </a:spcBef>
            </a:pPr>
            <a:r>
              <a:rPr lang="en-US" sz="1200" i="1" dirty="0" smtClean="0">
                <a:solidFill>
                  <a:srgbClr val="C00000"/>
                </a:solidFill>
              </a:rPr>
              <a:t>*For </a:t>
            </a:r>
            <a:r>
              <a:rPr lang="en-US" sz="1200" i="1" dirty="0">
                <a:solidFill>
                  <a:srgbClr val="C00000"/>
                </a:solidFill>
              </a:rPr>
              <a:t>M-day Soldiers, MGIB-AD </a:t>
            </a:r>
            <a:r>
              <a:rPr lang="en-US" sz="1200" i="1" u="sng" dirty="0">
                <a:solidFill>
                  <a:srgbClr val="C00000"/>
                </a:solidFill>
              </a:rPr>
              <a:t>can</a:t>
            </a:r>
            <a:r>
              <a:rPr lang="en-US" sz="1200" i="1" dirty="0">
                <a:solidFill>
                  <a:srgbClr val="C00000"/>
                </a:solidFill>
              </a:rPr>
              <a:t> be used simultaneously with FTA for the same course </a:t>
            </a:r>
          </a:p>
          <a:p>
            <a:pPr marL="600075" lvl="1" indent="-257175" algn="l">
              <a:lnSpc>
                <a:spcPct val="90000"/>
              </a:lnSpc>
              <a:buFont typeface="Wingdings" panose="05000000000000000000" pitchFamily="2" charset="2"/>
              <a:buChar char="§"/>
            </a:pPr>
            <a:endParaRPr lang="en-US" sz="1600" dirty="0">
              <a:solidFill>
                <a:srgbClr val="FF0000"/>
              </a:solidFill>
            </a:endParaRPr>
          </a:p>
          <a:p>
            <a:pPr marL="214313" indent="-214313" algn="l">
              <a:lnSpc>
                <a:spcPct val="80000"/>
              </a:lnSpc>
              <a:buFont typeface="Wingdings" panose="05000000000000000000" pitchFamily="2" charset="2"/>
              <a:buChar char="§"/>
            </a:pPr>
            <a:endParaRPr lang="en-US" sz="1400" u="sng" dirty="0">
              <a:solidFill>
                <a:schemeClr val="tx1"/>
              </a:solidFill>
            </a:endParaRPr>
          </a:p>
          <a:p>
            <a:pPr marL="214313" indent="-214313" algn="l">
              <a:buFont typeface="Wingdings" panose="05000000000000000000" pitchFamily="2" charset="2"/>
              <a:buChar char="§"/>
            </a:pPr>
            <a:endParaRPr lang="en-US" sz="1400" dirty="0">
              <a:solidFill>
                <a:schemeClr val="tx1"/>
              </a:solidFill>
            </a:endParaRPr>
          </a:p>
        </p:txBody>
      </p:sp>
    </p:spTree>
    <p:extLst>
      <p:ext uri="{BB962C8B-B14F-4D97-AF65-F5344CB8AC3E}">
        <p14:creationId xmlns:p14="http://schemas.microsoft.com/office/powerpoint/2010/main" val="388015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subTitle" idx="1"/>
          </p:nvPr>
        </p:nvSpPr>
        <p:spPr>
          <a:xfrm>
            <a:off x="530650" y="1526109"/>
            <a:ext cx="7667425" cy="4786420"/>
          </a:xfrm>
          <a:prstGeom prst="rect">
            <a:avLst/>
          </a:prstGeom>
        </p:spPr>
        <p:txBody>
          <a:bodyPr>
            <a:noAutofit/>
          </a:bodyPr>
          <a:lstStyle/>
          <a:p>
            <a:pPr marL="257175" indent="-257175" algn="l">
              <a:buFont typeface="Wingdings" panose="05000000000000000000" pitchFamily="2" charset="2"/>
              <a:buChar char="§"/>
              <a:defRPr/>
            </a:pPr>
            <a:r>
              <a:rPr lang="en-US" sz="2000" kern="0" dirty="0">
                <a:solidFill>
                  <a:schemeClr val="tx1"/>
                </a:solidFill>
                <a:ea typeface="+mj-ea"/>
                <a:cs typeface="+mj-cs"/>
              </a:rPr>
              <a:t>What Is It?</a:t>
            </a:r>
          </a:p>
          <a:p>
            <a:pPr marL="600075" lvl="1" indent="-257175" algn="l">
              <a:buFont typeface="Wingdings" panose="05000000000000000000" pitchFamily="2" charset="2"/>
              <a:buChar char="§"/>
              <a:defRPr/>
            </a:pPr>
            <a:r>
              <a:rPr lang="en-US" sz="1400" kern="0" dirty="0">
                <a:solidFill>
                  <a:schemeClr val="tx1"/>
                </a:solidFill>
                <a:ea typeface="+mj-ea"/>
                <a:cs typeface="+mj-cs"/>
              </a:rPr>
              <a:t> A GI Bill Program for Soldiers who serve on Active </a:t>
            </a:r>
            <a:r>
              <a:rPr lang="en-US" sz="1400" kern="0" dirty="0" smtClean="0">
                <a:solidFill>
                  <a:schemeClr val="tx1"/>
                </a:solidFill>
                <a:ea typeface="+mj-ea"/>
                <a:cs typeface="+mj-cs"/>
              </a:rPr>
              <a:t>Duty</a:t>
            </a:r>
          </a:p>
          <a:p>
            <a:pPr marL="600075" lvl="1" indent="-257175" algn="l">
              <a:buFont typeface="Wingdings" panose="05000000000000000000" pitchFamily="2" charset="2"/>
              <a:buChar char="§"/>
              <a:defRPr/>
            </a:pPr>
            <a:endParaRPr lang="en-US" sz="1400" kern="0" dirty="0">
              <a:solidFill>
                <a:schemeClr val="tx1"/>
              </a:solidFill>
              <a:ea typeface="+mj-ea"/>
              <a:cs typeface="+mj-cs"/>
            </a:endParaRPr>
          </a:p>
          <a:p>
            <a:pPr marL="257175" indent="-257175" algn="l">
              <a:buFont typeface="Wingdings" panose="05000000000000000000" pitchFamily="2" charset="2"/>
              <a:buChar char="§"/>
            </a:pPr>
            <a:r>
              <a:rPr lang="en-US" sz="2000" kern="0" dirty="0">
                <a:solidFill>
                  <a:schemeClr val="tx1"/>
                </a:solidFill>
                <a:ea typeface="+mj-ea"/>
                <a:cs typeface="+mj-cs"/>
              </a:rPr>
              <a:t>How Do I Qualify?</a:t>
            </a:r>
            <a:r>
              <a:rPr lang="en-US" sz="2000" dirty="0">
                <a:solidFill>
                  <a:schemeClr val="tx1"/>
                </a:solidFill>
              </a:rPr>
              <a:t> </a:t>
            </a:r>
          </a:p>
          <a:p>
            <a:pPr marL="600075" lvl="1" indent="-257175" algn="l">
              <a:buFont typeface="Wingdings" panose="05000000000000000000" pitchFamily="2" charset="2"/>
              <a:buChar char="§"/>
            </a:pPr>
            <a:r>
              <a:rPr lang="en-US" sz="1400" dirty="0">
                <a:solidFill>
                  <a:schemeClr val="tx1"/>
                </a:solidFill>
              </a:rPr>
              <a:t> Serve at least 90 days in a period of qualifying active duty </a:t>
            </a:r>
            <a:r>
              <a:rPr lang="en-US" sz="1400" dirty="0" smtClean="0">
                <a:solidFill>
                  <a:schemeClr val="tx1"/>
                </a:solidFill>
              </a:rPr>
              <a:t>on/after </a:t>
            </a:r>
            <a:r>
              <a:rPr lang="en-US" sz="1400" dirty="0">
                <a:solidFill>
                  <a:schemeClr val="tx1"/>
                </a:solidFill>
              </a:rPr>
              <a:t>Sep 11, 2001 </a:t>
            </a:r>
          </a:p>
          <a:p>
            <a:pPr marL="600075" lvl="1" indent="-257175" algn="l">
              <a:buFont typeface="Wingdings" panose="05000000000000000000" pitchFamily="2" charset="2"/>
              <a:buChar char="§"/>
            </a:pPr>
            <a:r>
              <a:rPr lang="en-US" sz="1400" dirty="0">
                <a:solidFill>
                  <a:schemeClr val="tx1"/>
                </a:solidFill>
              </a:rPr>
              <a:t> Qualifying Active Duty service is:</a:t>
            </a:r>
          </a:p>
          <a:p>
            <a:pPr marL="942975" lvl="2" indent="-257175" algn="l">
              <a:buFont typeface="Wingdings" panose="05000000000000000000" pitchFamily="2" charset="2"/>
              <a:buChar char="§"/>
            </a:pPr>
            <a:r>
              <a:rPr lang="en-US" sz="1400" dirty="0">
                <a:solidFill>
                  <a:schemeClr val="tx1"/>
                </a:solidFill>
              </a:rPr>
              <a:t> Service in any active component: Title 10 USC, Sections 688, 12301(a), 12301(d), 12301(g), 12301(h), 12302, 12304, 12304a, or 12304b</a:t>
            </a:r>
          </a:p>
          <a:p>
            <a:pPr marL="942975" lvl="2" indent="-257175" algn="l">
              <a:buFont typeface="Wingdings" panose="05000000000000000000" pitchFamily="2" charset="2"/>
              <a:buChar char="§"/>
            </a:pPr>
            <a:r>
              <a:rPr lang="en-US" sz="1400" dirty="0">
                <a:solidFill>
                  <a:schemeClr val="tx1"/>
                </a:solidFill>
              </a:rPr>
              <a:t>Title 10 or 32 AGR</a:t>
            </a:r>
          </a:p>
          <a:p>
            <a:pPr marL="942975" lvl="2" indent="-257175" algn="l">
              <a:buFont typeface="Wingdings" panose="05000000000000000000" pitchFamily="2" charset="2"/>
              <a:buChar char="§"/>
            </a:pPr>
            <a:r>
              <a:rPr lang="en-US" sz="1400" dirty="0">
                <a:solidFill>
                  <a:schemeClr val="tx1"/>
                </a:solidFill>
              </a:rPr>
              <a:t>Title 32 USC, Section 502(f</a:t>
            </a:r>
            <a:r>
              <a:rPr lang="en-US" sz="1400" dirty="0" smtClean="0">
                <a:solidFill>
                  <a:schemeClr val="tx1"/>
                </a:solidFill>
              </a:rPr>
              <a:t>): </a:t>
            </a:r>
          </a:p>
          <a:p>
            <a:pPr marL="1358616" lvl="3" indent="-257175" algn="l">
              <a:buFont typeface="Wingdings" panose="05000000000000000000" pitchFamily="2" charset="2"/>
              <a:buChar char="§"/>
            </a:pPr>
            <a:r>
              <a:rPr lang="en-US" sz="1200" dirty="0">
                <a:solidFill>
                  <a:schemeClr val="tx1"/>
                </a:solidFill>
              </a:rPr>
              <a:t>B</a:t>
            </a:r>
            <a:r>
              <a:rPr lang="en-US" sz="1200" dirty="0" smtClean="0">
                <a:solidFill>
                  <a:schemeClr val="tx1"/>
                </a:solidFill>
              </a:rPr>
              <a:t>etween </a:t>
            </a:r>
            <a:r>
              <a:rPr lang="en-US" sz="1200" dirty="0">
                <a:solidFill>
                  <a:schemeClr val="tx1"/>
                </a:solidFill>
              </a:rPr>
              <a:t>11 Sep 01 – 31 May 02, </a:t>
            </a:r>
            <a:r>
              <a:rPr lang="en-US" sz="1200" dirty="0" smtClean="0">
                <a:solidFill>
                  <a:schemeClr val="tx1"/>
                </a:solidFill>
              </a:rPr>
              <a:t>in support of </a:t>
            </a:r>
            <a:r>
              <a:rPr lang="en-US" sz="1200" dirty="0">
                <a:solidFill>
                  <a:schemeClr val="tx1"/>
                </a:solidFill>
              </a:rPr>
              <a:t>Operation Noble </a:t>
            </a:r>
            <a:r>
              <a:rPr lang="en-US" sz="1200" dirty="0" smtClean="0">
                <a:solidFill>
                  <a:schemeClr val="tx1"/>
                </a:solidFill>
              </a:rPr>
              <a:t>Eagle </a:t>
            </a:r>
          </a:p>
          <a:p>
            <a:pPr marL="1358616" lvl="3" indent="-257175" algn="l">
              <a:buFont typeface="Wingdings" panose="05000000000000000000" pitchFamily="2" charset="2"/>
              <a:buChar char="§"/>
            </a:pPr>
            <a:r>
              <a:rPr lang="en-US" sz="1200" dirty="0" smtClean="0">
                <a:solidFill>
                  <a:schemeClr val="tx1"/>
                </a:solidFill>
              </a:rPr>
              <a:t>On/After 15 Feb 2019 in support of Operation Guardian Shield</a:t>
            </a:r>
          </a:p>
          <a:p>
            <a:pPr marL="1358616" lvl="3" indent="-257175" algn="l">
              <a:buFont typeface="Wingdings" panose="05000000000000000000" pitchFamily="2" charset="2"/>
              <a:buChar char="§"/>
            </a:pPr>
            <a:r>
              <a:rPr lang="en-US" sz="1200" dirty="0" smtClean="0">
                <a:solidFill>
                  <a:schemeClr val="tx1"/>
                </a:solidFill>
              </a:rPr>
              <a:t>On/After 22 March 2020 in response to COVID-19</a:t>
            </a:r>
            <a:endParaRPr lang="en-US" sz="1200" dirty="0">
              <a:solidFill>
                <a:schemeClr val="tx1"/>
              </a:solidFill>
            </a:endParaRPr>
          </a:p>
          <a:p>
            <a:pPr marL="942975" lvl="2" indent="-257175" algn="l">
              <a:buFont typeface="Wingdings" panose="05000000000000000000" pitchFamily="2" charset="2"/>
              <a:buChar char="§"/>
            </a:pPr>
            <a:r>
              <a:rPr lang="en-US" sz="1400" dirty="0">
                <a:solidFill>
                  <a:schemeClr val="tx1"/>
                </a:solidFill>
              </a:rPr>
              <a:t>Awarded a Purple Heart</a:t>
            </a:r>
          </a:p>
          <a:p>
            <a:pPr marL="942975" lvl="2" indent="-257175" algn="l">
              <a:buFont typeface="Wingdings" panose="05000000000000000000" pitchFamily="2" charset="2"/>
              <a:buChar char="§"/>
            </a:pPr>
            <a:r>
              <a:rPr lang="en-US" sz="1400" dirty="0">
                <a:solidFill>
                  <a:schemeClr val="tx1"/>
                </a:solidFill>
              </a:rPr>
              <a:t>Serve in a qualifying duty status for more than 30 days and separate due to a service-connected disability or injury</a:t>
            </a:r>
          </a:p>
          <a:p>
            <a:pPr marL="257175" indent="-257175" algn="l">
              <a:buFont typeface="Wingdings" pitchFamily="2" charset="2"/>
              <a:buChar char="§"/>
              <a:defRPr/>
            </a:pPr>
            <a:endParaRPr lang="en-US" sz="1600" kern="0" dirty="0">
              <a:solidFill>
                <a:schemeClr val="tx1"/>
              </a:solidFill>
              <a:ea typeface="+mj-ea"/>
              <a:cs typeface="+mj-cs"/>
            </a:endParaRPr>
          </a:p>
          <a:p>
            <a:pPr marL="257175" indent="-257175" algn="l">
              <a:buFont typeface="Wingdings" pitchFamily="2" charset="2"/>
              <a:buChar char="§"/>
              <a:defRPr/>
            </a:pPr>
            <a:endParaRPr lang="en-US" sz="1600" kern="0" dirty="0">
              <a:solidFill>
                <a:schemeClr val="tx1"/>
              </a:solidFill>
              <a:ea typeface="+mj-ea"/>
              <a:cs typeface="+mj-cs"/>
            </a:endParaRPr>
          </a:p>
        </p:txBody>
      </p:sp>
      <p:sp>
        <p:nvSpPr>
          <p:cNvPr id="5" name="TextBox 4"/>
          <p:cNvSpPr txBox="1"/>
          <p:nvPr/>
        </p:nvSpPr>
        <p:spPr>
          <a:xfrm>
            <a:off x="1922562" y="1075581"/>
            <a:ext cx="4714875" cy="265283"/>
          </a:xfrm>
          <a:prstGeom prst="rect">
            <a:avLst/>
          </a:prstGeom>
          <a:noFill/>
        </p:spPr>
        <p:txBody>
          <a:bodyPr wrap="square" lIns="69803" tIns="34902" rIns="69803" bIns="34902" rtlCol="0">
            <a:spAutoFit/>
          </a:bodyPr>
          <a:lstStyle/>
          <a:p>
            <a:endParaRPr lang="en-US" sz="1266" dirty="0"/>
          </a:p>
        </p:txBody>
      </p:sp>
      <p:sp>
        <p:nvSpPr>
          <p:cNvPr id="8" name="TextBox 7"/>
          <p:cNvSpPr txBox="1"/>
          <p:nvPr/>
        </p:nvSpPr>
        <p:spPr>
          <a:xfrm>
            <a:off x="1653330" y="439552"/>
            <a:ext cx="5657850" cy="562928"/>
          </a:xfrm>
          <a:prstGeom prst="rect">
            <a:avLst/>
          </a:prstGeom>
          <a:noFill/>
        </p:spPr>
        <p:txBody>
          <a:bodyPr wrap="square" lIns="69803" tIns="34902" rIns="69803" bIns="34902" rtlCol="0">
            <a:spAutoFit/>
          </a:bodyPr>
          <a:lstStyle/>
          <a:p>
            <a:pPr algn="ctr"/>
            <a:r>
              <a:rPr lang="en-US" sz="3200" b="1" dirty="0"/>
              <a:t>Post-9/11 GI Bill (</a:t>
            </a:r>
            <a:r>
              <a:rPr lang="en-US" sz="3200" b="1" dirty="0" smtClean="0"/>
              <a:t>Ch 33</a:t>
            </a:r>
            <a:r>
              <a:rPr lang="en-US" sz="3200" b="1" dirty="0"/>
              <a:t>)</a:t>
            </a:r>
          </a:p>
        </p:txBody>
      </p:sp>
      <p:sp>
        <p:nvSpPr>
          <p:cNvPr id="2" name="Slide Number Placeholder 1"/>
          <p:cNvSpPr>
            <a:spLocks noGrp="1"/>
          </p:cNvSpPr>
          <p:nvPr>
            <p:ph type="sldNum" sz="quarter" idx="4294967295"/>
          </p:nvPr>
        </p:nvSpPr>
        <p:spPr/>
        <p:txBody>
          <a:bodyPr/>
          <a:lstStyle/>
          <a:p>
            <a:fld id="{AEDB2D22-B5F4-408F-B4A5-C0A1DF37DE90}" type="slidenum">
              <a:rPr lang="en-US" smtClean="0"/>
              <a:pPr/>
              <a:t>8</a:t>
            </a:fld>
            <a:endParaRPr lang="en-US" dirty="0"/>
          </a:p>
        </p:txBody>
      </p:sp>
    </p:spTree>
    <p:extLst>
      <p:ext uri="{BB962C8B-B14F-4D97-AF65-F5344CB8AC3E}">
        <p14:creationId xmlns:p14="http://schemas.microsoft.com/office/powerpoint/2010/main" val="2143514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23"/>
          <p:cNvSpPr txBox="1">
            <a:spLocks noChangeArrowheads="1"/>
          </p:cNvSpPr>
          <p:nvPr/>
        </p:nvSpPr>
        <p:spPr bwMode="auto">
          <a:xfrm>
            <a:off x="514716" y="1458754"/>
            <a:ext cx="8094157" cy="3707606"/>
          </a:xfrm>
          <a:prstGeom prst="rect">
            <a:avLst/>
          </a:prstGeom>
          <a:noFill/>
          <a:ln w="9525">
            <a:noFill/>
            <a:miter lim="800000"/>
            <a:headEnd/>
            <a:tailEnd/>
          </a:ln>
        </p:spPr>
        <p:txBody>
          <a:bodyPr lIns="69803" tIns="34902" rIns="69803" bIns="34902"/>
          <a:lstStyle/>
          <a:p>
            <a:pPr marL="257175" indent="-257175">
              <a:buFont typeface="Wingdings" panose="05000000000000000000" pitchFamily="2" charset="2"/>
              <a:buChar char="§"/>
            </a:pPr>
            <a:r>
              <a:rPr lang="en-US" sz="2400" b="1" dirty="0"/>
              <a:t>Non Qualifying Service:</a:t>
            </a:r>
          </a:p>
          <a:p>
            <a:pPr marL="600075" lvl="1" indent="-257175">
              <a:buFont typeface="Wingdings" panose="05000000000000000000" pitchFamily="2" charset="2"/>
              <a:buChar char="§"/>
            </a:pPr>
            <a:r>
              <a:rPr lang="en-US" sz="1600" dirty="0"/>
              <a:t>  Title 32 ADOS/ADSW (Other than 11 Sep 01 – 31 May 02, in which orders state </a:t>
            </a:r>
          </a:p>
          <a:p>
            <a:pPr lvl="1"/>
            <a:r>
              <a:rPr lang="en-US" sz="1600" dirty="0"/>
              <a:t>	“In Support of Operation Noble Eagle”)</a:t>
            </a:r>
          </a:p>
          <a:p>
            <a:pPr marL="600075" lvl="1" indent="-257175">
              <a:buFont typeface="Wingdings" panose="05000000000000000000" pitchFamily="2" charset="2"/>
              <a:buChar char="§"/>
            </a:pPr>
            <a:r>
              <a:rPr lang="en-US" sz="1600" dirty="0"/>
              <a:t>  Service Academy Contract Period</a:t>
            </a:r>
          </a:p>
          <a:p>
            <a:pPr marL="600075" lvl="1" indent="-257175">
              <a:buFont typeface="Wingdings" panose="05000000000000000000" pitchFamily="2" charset="2"/>
              <a:buChar char="§"/>
            </a:pPr>
            <a:r>
              <a:rPr lang="en-US" sz="1600" dirty="0"/>
              <a:t>  ROTC Active Duty Contract Period</a:t>
            </a:r>
          </a:p>
          <a:p>
            <a:pPr marL="600075" lvl="1" indent="-257175">
              <a:buFont typeface="Wingdings" panose="05000000000000000000" pitchFamily="2" charset="2"/>
              <a:buChar char="§"/>
            </a:pPr>
            <a:r>
              <a:rPr lang="en-US" sz="1600" dirty="0"/>
              <a:t>  Active Duty used for Active Duty Loan Repayment</a:t>
            </a:r>
          </a:p>
          <a:p>
            <a:pPr marL="600075" lvl="1" indent="-257175">
              <a:buFont typeface="Wingdings" panose="05000000000000000000" pitchFamily="2" charset="2"/>
              <a:buChar char="§"/>
            </a:pPr>
            <a:r>
              <a:rPr lang="en-US" sz="1600" dirty="0"/>
              <a:t>  Active Duty period receiving less than Honorable discharge</a:t>
            </a:r>
          </a:p>
          <a:p>
            <a:pPr marL="557213" lvl="1" indent="-214313">
              <a:buFont typeface="Wingdings" panose="05000000000000000000" pitchFamily="2" charset="2"/>
              <a:buChar char="§"/>
            </a:pPr>
            <a:endParaRPr lang="en-US" sz="1400" dirty="0"/>
          </a:p>
          <a:p>
            <a:pPr marL="257175" indent="-257175">
              <a:buFont typeface="Wingdings" panose="05000000000000000000" pitchFamily="2" charset="2"/>
              <a:buChar char="§"/>
            </a:pPr>
            <a:r>
              <a:rPr lang="en-US" sz="2400" b="1" dirty="0"/>
              <a:t>Basic Training and AIT:</a:t>
            </a:r>
          </a:p>
          <a:p>
            <a:pPr marL="600075" lvl="1" indent="-257175">
              <a:buFont typeface="Wingdings" panose="05000000000000000000" pitchFamily="2" charset="2"/>
              <a:buChar char="§"/>
            </a:pPr>
            <a:r>
              <a:rPr lang="en-US" sz="1600" dirty="0"/>
              <a:t>  Can be added to established qualifying time if:</a:t>
            </a:r>
          </a:p>
          <a:p>
            <a:pPr marL="942975" lvl="2" indent="-257175">
              <a:buFont typeface="Wingdings" panose="05000000000000000000" pitchFamily="2" charset="2"/>
              <a:buChar char="§"/>
            </a:pPr>
            <a:r>
              <a:rPr lang="en-US" sz="1600" dirty="0"/>
              <a:t>  You already completed 24 months of other qualifying active duty time; and</a:t>
            </a:r>
          </a:p>
          <a:p>
            <a:pPr marL="942975" lvl="2" indent="-257175">
              <a:buFont typeface="Wingdings" panose="05000000000000000000" pitchFamily="2" charset="2"/>
              <a:buChar char="§"/>
            </a:pPr>
            <a:r>
              <a:rPr lang="en-US" sz="1600" dirty="0"/>
              <a:t>  Your Basic Training and/or AIT occurred on or after 9/11/2001</a:t>
            </a:r>
          </a:p>
          <a:p>
            <a:pPr marL="900113" lvl="2" indent="-214313">
              <a:buFont typeface="Wingdings" panose="05000000000000000000" pitchFamily="2" charset="2"/>
              <a:buChar char="§"/>
            </a:pPr>
            <a:endParaRPr lang="en-US" sz="1400" dirty="0"/>
          </a:p>
          <a:p>
            <a:pPr marL="128588" indent="-128588">
              <a:buFont typeface="Wingdings" panose="05000000000000000000" pitchFamily="2" charset="2"/>
              <a:buChar char="§"/>
            </a:pPr>
            <a:endParaRPr lang="en-US" sz="1000" dirty="0"/>
          </a:p>
          <a:p>
            <a:pPr marL="261764" indent="-261764">
              <a:lnSpc>
                <a:spcPct val="90000"/>
              </a:lnSpc>
              <a:spcBef>
                <a:spcPct val="20000"/>
              </a:spcBef>
              <a:buFont typeface="Wingdings" pitchFamily="2" charset="2"/>
              <a:buChar char="§"/>
              <a:defRPr/>
            </a:pPr>
            <a:endParaRPr lang="en-US" sz="1100" b="1" kern="0" dirty="0"/>
          </a:p>
          <a:p>
            <a:pPr marL="261764" indent="-261764">
              <a:lnSpc>
                <a:spcPct val="90000"/>
              </a:lnSpc>
              <a:spcBef>
                <a:spcPct val="20000"/>
              </a:spcBef>
              <a:buFont typeface="Wingdings" pitchFamily="2" charset="2"/>
              <a:buChar char="§"/>
              <a:defRPr/>
            </a:pPr>
            <a:endParaRPr lang="en-US" sz="1100" b="1" kern="0" dirty="0"/>
          </a:p>
          <a:p>
            <a:pPr marL="261764" indent="-261764">
              <a:lnSpc>
                <a:spcPct val="90000"/>
              </a:lnSpc>
              <a:spcBef>
                <a:spcPct val="20000"/>
              </a:spcBef>
              <a:buFont typeface="Wingdings" pitchFamily="2" charset="2"/>
              <a:buChar char="§"/>
              <a:defRPr/>
            </a:pPr>
            <a:endParaRPr lang="en-US" sz="600" b="1" kern="0" dirty="0"/>
          </a:p>
          <a:p>
            <a:pPr marL="261764" indent="-261764">
              <a:lnSpc>
                <a:spcPct val="90000"/>
              </a:lnSpc>
              <a:spcBef>
                <a:spcPct val="20000"/>
              </a:spcBef>
              <a:buFont typeface="Wingdings" pitchFamily="2" charset="2"/>
              <a:buChar char="§"/>
              <a:defRPr/>
            </a:pPr>
            <a:endParaRPr lang="en-US" sz="600" b="1" kern="0" dirty="0"/>
          </a:p>
        </p:txBody>
      </p:sp>
      <p:sp>
        <p:nvSpPr>
          <p:cNvPr id="6" name="TextBox 5"/>
          <p:cNvSpPr txBox="1"/>
          <p:nvPr/>
        </p:nvSpPr>
        <p:spPr>
          <a:xfrm>
            <a:off x="1694092" y="437673"/>
            <a:ext cx="5735407" cy="562928"/>
          </a:xfrm>
          <a:prstGeom prst="rect">
            <a:avLst/>
          </a:prstGeom>
          <a:noFill/>
        </p:spPr>
        <p:txBody>
          <a:bodyPr wrap="square" lIns="69803" tIns="34902" rIns="69803" bIns="34902" rtlCol="0">
            <a:spAutoFit/>
          </a:bodyPr>
          <a:lstStyle/>
          <a:p>
            <a:pPr algn="ctr"/>
            <a:r>
              <a:rPr lang="en-US" sz="3200" dirty="0">
                <a:latin typeface="+mj-lt"/>
              </a:rPr>
              <a:t>Post-9/11 GI Bill (Chapter 33)</a:t>
            </a:r>
          </a:p>
        </p:txBody>
      </p:sp>
    </p:spTree>
    <p:extLst>
      <p:ext uri="{BB962C8B-B14F-4D97-AF65-F5344CB8AC3E}">
        <p14:creationId xmlns:p14="http://schemas.microsoft.com/office/powerpoint/2010/main" val="224245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d1306d0-4ab8-4de8-a157-5e8ffae3085d">W3ZQWX5XQUPY-1317254868-609</_dlc_DocId>
    <_dlc_DocIdUrl xmlns="0d1306d0-4ab8-4de8-a157-5e8ffae3085d">
      <Url>https://gko.portal.ng.mil/arng/G1/D03/B01/_layouts/15/DocIdRedir.aspx?ID=W3ZQWX5XQUPY-1317254868-609</Url>
      <Description>W3ZQWX5XQUPY-1317254868-609</Description>
    </_dlc_DocIdUrl>
    <elko xmlns="0c2b59b0-9fab-4f30-87be-da71f146ec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B7DA46A3FF664C828F32B4676D95E3" ma:contentTypeVersion="5" ma:contentTypeDescription="Create a new document." ma:contentTypeScope="" ma:versionID="b046de07251f5c0a64e729239087f0fe">
  <xsd:schema xmlns:xsd="http://www.w3.org/2001/XMLSchema" xmlns:xs="http://www.w3.org/2001/XMLSchema" xmlns:p="http://schemas.microsoft.com/office/2006/metadata/properties" xmlns:ns2="0d1306d0-4ab8-4de8-a157-5e8ffae3085d" xmlns:ns3="c0e6f6bb-f43f-4bf9-a3ae-e556310a0cf3" xmlns:ns4="0c2b59b0-9fab-4f30-87be-da71f146ec92" targetNamespace="http://schemas.microsoft.com/office/2006/metadata/properties" ma:root="true" ma:fieldsID="87bbbbcb85ea26908edbab74be587f17" ns2:_="" ns3:_="" ns4:_="">
    <xsd:import namespace="0d1306d0-4ab8-4de8-a157-5e8ffae3085d"/>
    <xsd:import namespace="c0e6f6bb-f43f-4bf9-a3ae-e556310a0cf3"/>
    <xsd:import namespace="0c2b59b0-9fab-4f30-87be-da71f146ec9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elk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306d0-4ab8-4de8-a157-5e8ffae308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e6f6bb-f43f-4bf9-a3ae-e556310a0cf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2b59b0-9fab-4f30-87be-da71f146ec92" elementFormDefault="qualified">
    <xsd:import namespace="http://schemas.microsoft.com/office/2006/documentManagement/types"/>
    <xsd:import namespace="http://schemas.microsoft.com/office/infopath/2007/PartnerControls"/>
    <xsd:element name="elko" ma:index="12" nillable="true" ma:displayName="Number" ma:internalName="elk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B60F57-09F9-45BD-92B8-23CF6ABB3C13}">
  <ds:schemaRefs>
    <ds:schemaRef ds:uri="http://schemas.openxmlformats.org/package/2006/metadata/core-properties"/>
    <ds:schemaRef ds:uri="c0e6f6bb-f43f-4bf9-a3ae-e556310a0cf3"/>
    <ds:schemaRef ds:uri="http://purl.org/dc/elements/1.1/"/>
    <ds:schemaRef ds:uri="0c2b59b0-9fab-4f30-87be-da71f146ec92"/>
    <ds:schemaRef ds:uri="http://purl.org/dc/terms/"/>
    <ds:schemaRef ds:uri="http://schemas.microsoft.com/office/2006/metadata/properties"/>
    <ds:schemaRef ds:uri="http://schemas.microsoft.com/office/infopath/2007/PartnerControls"/>
    <ds:schemaRef ds:uri="http://schemas.microsoft.com/office/2006/documentManagement/types"/>
    <ds:schemaRef ds:uri="0d1306d0-4ab8-4de8-a157-5e8ffae3085d"/>
    <ds:schemaRef ds:uri="http://www.w3.org/XML/1998/namespace"/>
    <ds:schemaRef ds:uri="http://purl.org/dc/dcmitype/"/>
  </ds:schemaRefs>
</ds:datastoreItem>
</file>

<file path=customXml/itemProps2.xml><?xml version="1.0" encoding="utf-8"?>
<ds:datastoreItem xmlns:ds="http://schemas.openxmlformats.org/officeDocument/2006/customXml" ds:itemID="{4A203BED-C85F-4D1A-8305-1B83D0613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306d0-4ab8-4de8-a157-5e8ffae3085d"/>
    <ds:schemaRef ds:uri="c0e6f6bb-f43f-4bf9-a3ae-e556310a0cf3"/>
    <ds:schemaRef ds:uri="0c2b59b0-9fab-4f30-87be-da71f146e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0093D5-D48D-441D-A0B5-6A56535089DB}">
  <ds:schemaRefs>
    <ds:schemaRef ds:uri="http://schemas.microsoft.com/sharepoint/events"/>
  </ds:schemaRefs>
</ds:datastoreItem>
</file>

<file path=customXml/itemProps4.xml><?xml version="1.0" encoding="utf-8"?>
<ds:datastoreItem xmlns:ds="http://schemas.openxmlformats.org/officeDocument/2006/customXml" ds:itemID="{8D47D393-19EE-4827-B139-9AB5A3D8E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FINAL_Webinar Marketing-Outreach-21Jul16</Template>
  <TotalTime>2574</TotalTime>
  <Words>6558</Words>
  <Application>Microsoft Office PowerPoint</Application>
  <PresentationFormat>On-screen Show (4:3)</PresentationFormat>
  <Paragraphs>679</Paragraphs>
  <Slides>51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Calibri</vt:lpstr>
      <vt:lpstr>Calibri (Headings)</vt:lpstr>
      <vt:lpstr>Tahoma</vt:lpstr>
      <vt:lpstr>Times New Roman</vt:lpstr>
      <vt:lpstr>Wingdings</vt:lpstr>
      <vt:lpstr>1_Office Theme</vt:lpstr>
      <vt:lpstr>Army National Guard  Education Programs and Services</vt:lpstr>
      <vt:lpstr>Overview</vt:lpstr>
      <vt:lpstr>GI Bill Programs</vt:lpstr>
      <vt:lpstr>GI Bill Programs</vt:lpstr>
      <vt:lpstr>MGIB-SR (Ch 1606)</vt:lpstr>
      <vt:lpstr>ARNG MGIB-SR “Kicker”</vt:lpstr>
      <vt:lpstr>MGIB-Active Duty (Chapter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Tuition Assistance </vt:lpstr>
      <vt:lpstr>Federal Tuition Assistance</vt:lpstr>
      <vt:lpstr>Federal Tuition Assistance</vt:lpstr>
      <vt:lpstr>Federal Tuition Assistance</vt:lpstr>
      <vt:lpstr>Federal Tuition Assistance</vt:lpstr>
      <vt:lpstr>State TA (TN SRTONG Act)</vt:lpstr>
      <vt:lpstr>Tennessee STRONG Act</vt:lpstr>
      <vt:lpstr>Tennessee STRONG Act</vt:lpstr>
      <vt:lpstr>Tennessee STRONG Act</vt:lpstr>
      <vt:lpstr>Tennessee STRONG Act Approved Schools</vt:lpstr>
      <vt:lpstr>Credentialing Assistance</vt:lpstr>
      <vt:lpstr>Credentialing Assistance</vt:lpstr>
      <vt:lpstr>Credentialing Assistance (CA)</vt:lpstr>
      <vt:lpstr>Credentialing Assistance</vt:lpstr>
      <vt:lpstr>Testing Programs</vt:lpstr>
      <vt:lpstr>Army Personnel Testing - APT</vt:lpstr>
      <vt:lpstr>PowerPoint Presentation</vt:lpstr>
      <vt:lpstr>Army Personnel Testing - APT</vt:lpstr>
      <vt:lpstr>DANTES Testing</vt:lpstr>
      <vt:lpstr>PowerPoint Presentation</vt:lpstr>
      <vt:lpstr>DANTES Testing</vt:lpstr>
      <vt:lpstr>Grants and Scholarships</vt:lpstr>
      <vt:lpstr>Grants and Scholarships</vt:lpstr>
      <vt:lpstr>Tennessee Grants</vt:lpstr>
      <vt:lpstr>Support Programs</vt:lpstr>
      <vt:lpstr>Joint Services Transcript (JST)</vt:lpstr>
      <vt:lpstr>Education Counseling Tools To help you make your education decision </vt:lpstr>
      <vt:lpstr>Education Counseling Tools To help you while you are in college</vt:lpstr>
      <vt:lpstr>PowerPoint Presentation</vt:lpstr>
      <vt:lpstr>PowerPoint Presentation</vt:lpstr>
      <vt:lpstr>Education Counseling Tools To help you while you are in college</vt:lpstr>
      <vt:lpstr>Recommended Links</vt:lpstr>
      <vt:lpstr>Points of Contact</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ARNG Education Benefits</dc:title>
  <dc:creator>Rauschenberg, Kurt M  MIL NG NGB ARNG</dc:creator>
  <cp:lastModifiedBy>Vaughn, Stephanie SGT</cp:lastModifiedBy>
  <cp:revision>182</cp:revision>
  <dcterms:created xsi:type="dcterms:W3CDTF">2016-10-04T17:09:53Z</dcterms:created>
  <dcterms:modified xsi:type="dcterms:W3CDTF">2020-10-21T15:44:16Z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50f57cd0-966c-44c8-981b-acd1bce7b33d</vt:lpwstr>
  </property>
  <property fmtid="{D5CDD505-2E9C-101B-9397-08002B2CF9AE}" pid="3" name="ContentTypeId">
    <vt:lpwstr>0x010100F0B7DA46A3FF664C828F32B4676D95E3</vt:lpwstr>
  </property>
</Properties>
</file>