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65" r:id="rId4"/>
    <p:sldId id="273" r:id="rId5"/>
    <p:sldId id="266" r:id="rId6"/>
    <p:sldId id="269" r:id="rId7"/>
    <p:sldId id="267" r:id="rId8"/>
    <p:sldId id="272" r:id="rId9"/>
    <p:sldId id="268" r:id="rId10"/>
    <p:sldId id="270" r:id="rId11"/>
    <p:sldId id="271" r:id="rId12"/>
    <p:sldId id="258" r:id="rId13"/>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F00"/>
    <a:srgbClr val="4870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75" autoAdjust="0"/>
  </p:normalViewPr>
  <p:slideViewPr>
    <p:cSldViewPr>
      <p:cViewPr varScale="1">
        <p:scale>
          <a:sx n="69" d="100"/>
          <a:sy n="69" d="100"/>
        </p:scale>
        <p:origin x="1158" y="78"/>
      </p:cViewPr>
      <p:guideLst>
        <p:guide orient="horz" pos="2160"/>
        <p:guide pos="2880"/>
      </p:guideLst>
    </p:cSldViewPr>
  </p:slideViewPr>
  <p:notesTextViewPr>
    <p:cViewPr>
      <p:scale>
        <a:sx n="1" d="1"/>
        <a:sy n="1" d="1"/>
      </p:scale>
      <p:origin x="0" y="0"/>
    </p:cViewPr>
  </p:notesTextViewPr>
  <p:notesViewPr>
    <p:cSldViewPr>
      <p:cViewPr varScale="1">
        <p:scale>
          <a:sx n="56" d="100"/>
          <a:sy n="56" d="100"/>
        </p:scale>
        <p:origin x="2556"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962749FC-C880-4007-A235-9B81EF4CFE3B}" type="datetimeFigureOut">
              <a:rPr lang="en-US" smtClean="0"/>
              <a:t>7/7/2020</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644D0196-E91E-4798-A9A9-CDBA3329931D}" type="slidenum">
              <a:rPr lang="en-US" smtClean="0"/>
              <a:t>‹#›</a:t>
            </a:fld>
            <a:endParaRPr lang="en-US"/>
          </a:p>
        </p:txBody>
      </p:sp>
    </p:spTree>
    <p:extLst>
      <p:ext uri="{BB962C8B-B14F-4D97-AF65-F5344CB8AC3E}">
        <p14:creationId xmlns:p14="http://schemas.microsoft.com/office/powerpoint/2010/main" val="2929161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4D0196-E91E-4798-A9A9-CDBA3329931D}" type="slidenum">
              <a:rPr lang="en-US" smtClean="0"/>
              <a:t>4</a:t>
            </a:fld>
            <a:endParaRPr lang="en-US"/>
          </a:p>
        </p:txBody>
      </p:sp>
    </p:spTree>
    <p:extLst>
      <p:ext uri="{BB962C8B-B14F-4D97-AF65-F5344CB8AC3E}">
        <p14:creationId xmlns:p14="http://schemas.microsoft.com/office/powerpoint/2010/main" val="909691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4D0196-E91E-4798-A9A9-CDBA3329931D}" type="slidenum">
              <a:rPr lang="en-US" smtClean="0"/>
              <a:t>12</a:t>
            </a:fld>
            <a:endParaRPr lang="en-US"/>
          </a:p>
        </p:txBody>
      </p:sp>
    </p:spTree>
    <p:extLst>
      <p:ext uri="{BB962C8B-B14F-4D97-AF65-F5344CB8AC3E}">
        <p14:creationId xmlns:p14="http://schemas.microsoft.com/office/powerpoint/2010/main" val="5904803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52500" y="1841894"/>
            <a:ext cx="7239000" cy="1650212"/>
          </a:xfrm>
          <a:prstGeom prst="rect">
            <a:avLst/>
          </a:prstGeom>
        </p:spPr>
      </p:pic>
    </p:spTree>
    <p:extLst>
      <p:ext uri="{BB962C8B-B14F-4D97-AF65-F5344CB8AC3E}">
        <p14:creationId xmlns:p14="http://schemas.microsoft.com/office/powerpoint/2010/main" val="3357423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8763000" cy="4958462"/>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3"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1" name="Picture 10">
            <a:extLst>
              <a:ext uri="{FF2B5EF4-FFF2-40B4-BE49-F238E27FC236}">
                <a16:creationId xmlns:a16="http://schemas.microsoft.com/office/drawing/2014/main" id="{6C389F5D-2D51-407B-9165-46D7F8CF2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575" y="6263517"/>
            <a:ext cx="2316480" cy="528068"/>
          </a:xfrm>
          <a:prstGeom prst="rect">
            <a:avLst/>
          </a:prstGeom>
        </p:spPr>
      </p:pic>
    </p:spTree>
    <p:extLst>
      <p:ext uri="{BB962C8B-B14F-4D97-AF65-F5344CB8AC3E}">
        <p14:creationId xmlns:p14="http://schemas.microsoft.com/office/powerpoint/2010/main" val="1886190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0" name="Picture 9">
            <a:extLst>
              <a:ext uri="{FF2B5EF4-FFF2-40B4-BE49-F238E27FC236}">
                <a16:creationId xmlns:a16="http://schemas.microsoft.com/office/drawing/2014/main" id="{7E6D46FA-DB3E-4903-A831-45B9938698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575" y="6263517"/>
            <a:ext cx="2316480" cy="528068"/>
          </a:xfrm>
          <a:prstGeom prst="rect">
            <a:avLst/>
          </a:prstGeom>
        </p:spPr>
      </p:pic>
    </p:spTree>
    <p:extLst>
      <p:ext uri="{BB962C8B-B14F-4D97-AF65-F5344CB8AC3E}">
        <p14:creationId xmlns:p14="http://schemas.microsoft.com/office/powerpoint/2010/main" val="2448185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4191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724400" y="1193804"/>
            <a:ext cx="4191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4"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2" name="Picture 11">
            <a:extLst>
              <a:ext uri="{FF2B5EF4-FFF2-40B4-BE49-F238E27FC236}">
                <a16:creationId xmlns:a16="http://schemas.microsoft.com/office/drawing/2014/main" id="{42121671-69E2-4A88-8E3E-9573076028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575" y="6263517"/>
            <a:ext cx="2316480" cy="528068"/>
          </a:xfrm>
          <a:prstGeom prst="rect">
            <a:avLst/>
          </a:prstGeom>
        </p:spPr>
      </p:pic>
    </p:spTree>
    <p:extLst>
      <p:ext uri="{BB962C8B-B14F-4D97-AF65-F5344CB8AC3E}">
        <p14:creationId xmlns:p14="http://schemas.microsoft.com/office/powerpoint/2010/main" val="2764569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455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78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68580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381000" y="2209801"/>
            <a:ext cx="3962400" cy="2235200"/>
          </a:xfrm>
        </p:spPr>
        <p:txBody>
          <a:bodyPr>
            <a:noAutofit/>
          </a:bodyPr>
          <a:lstStyle>
            <a:lvl1pPr marL="0" indent="0" algn="l">
              <a:defRPr sz="3600">
                <a:effectLst/>
                <a:latin typeface="PermianSlabSerifTypeface" pitchFamily="50" charset="0"/>
              </a:defRPr>
            </a:lvl1pPr>
          </a:lstStyle>
          <a:p>
            <a:r>
              <a:rPr lang="en-US" dirty="0"/>
              <a:t>Click to edit Master title style</a:t>
            </a:r>
          </a:p>
        </p:txBody>
      </p:sp>
      <p:sp>
        <p:nvSpPr>
          <p:cNvPr id="12" name="Text Placeholder 11"/>
          <p:cNvSpPr>
            <a:spLocks noGrp="1"/>
          </p:cNvSpPr>
          <p:nvPr>
            <p:ph type="body" sz="quarter" idx="11" hasCustomPrompt="1"/>
          </p:nvPr>
        </p:nvSpPr>
        <p:spPr>
          <a:xfrm>
            <a:off x="381000" y="5562600"/>
            <a:ext cx="40386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381000" y="4445001"/>
            <a:ext cx="39624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65760" y="559020"/>
            <a:ext cx="4053840" cy="924119"/>
          </a:xfrm>
          <a:prstGeom prst="rect">
            <a:avLst/>
          </a:prstGeom>
        </p:spPr>
      </p:pic>
    </p:spTree>
    <p:extLst>
      <p:ext uri="{BB962C8B-B14F-4D97-AF65-F5344CB8AC3E}">
        <p14:creationId xmlns:p14="http://schemas.microsoft.com/office/powerpoint/2010/main" val="225597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4" name="Rectangle 3"/>
          <p:cNvSpPr/>
          <p:nvPr userDrawn="1"/>
        </p:nvSpPr>
        <p:spPr>
          <a:xfrm>
            <a:off x="2590800" y="3874770"/>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67000" y="3962400"/>
            <a:ext cx="6324600" cy="205740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1561" y="3878388"/>
            <a:ext cx="2136278" cy="2233044"/>
          </a:xfrm>
          <a:prstGeom prst="rect">
            <a:avLst/>
          </a:prstGeom>
          <a:noFill/>
          <a:ln>
            <a:noFill/>
          </a:ln>
        </p:spPr>
      </p:pic>
    </p:spTree>
    <p:extLst>
      <p:ext uri="{BB962C8B-B14F-4D97-AF65-F5344CB8AC3E}">
        <p14:creationId xmlns:p14="http://schemas.microsoft.com/office/powerpoint/2010/main" val="285489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1143000"/>
            <a:ext cx="8839200" cy="556260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01436" y="6113582"/>
            <a:ext cx="566364" cy="592018"/>
          </a:xfrm>
          <a:prstGeom prst="rect">
            <a:avLst/>
          </a:prstGeom>
        </p:spPr>
      </p:pic>
    </p:spTree>
    <p:extLst>
      <p:ext uri="{BB962C8B-B14F-4D97-AF65-F5344CB8AC3E}">
        <p14:creationId xmlns:p14="http://schemas.microsoft.com/office/powerpoint/2010/main" val="1899978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8763000" cy="4958462"/>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3"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575" y="6263517"/>
            <a:ext cx="2316480" cy="528068"/>
          </a:xfrm>
          <a:prstGeom prst="rect">
            <a:avLst/>
          </a:prstGeom>
        </p:spPr>
      </p:pic>
    </p:spTree>
    <p:extLst>
      <p:ext uri="{BB962C8B-B14F-4D97-AF65-F5344CB8AC3E}">
        <p14:creationId xmlns:p14="http://schemas.microsoft.com/office/powerpoint/2010/main" val="78388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2" name="Picture 11">
            <a:extLst>
              <a:ext uri="{FF2B5EF4-FFF2-40B4-BE49-F238E27FC236}">
                <a16:creationId xmlns:a16="http://schemas.microsoft.com/office/drawing/2014/main" id="{42822B36-5BFE-4C74-BAD5-59CE65F62E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575" y="6263517"/>
            <a:ext cx="2316480" cy="528068"/>
          </a:xfrm>
          <a:prstGeom prst="rect">
            <a:avLst/>
          </a:prstGeom>
        </p:spPr>
      </p:pic>
    </p:spTree>
    <p:extLst>
      <p:ext uri="{BB962C8B-B14F-4D97-AF65-F5344CB8AC3E}">
        <p14:creationId xmlns:p14="http://schemas.microsoft.com/office/powerpoint/2010/main" val="2770656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228600" y="1193800"/>
            <a:ext cx="8763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0" name="Picture 9">
            <a:extLst>
              <a:ext uri="{FF2B5EF4-FFF2-40B4-BE49-F238E27FC236}">
                <a16:creationId xmlns:a16="http://schemas.microsoft.com/office/drawing/2014/main" id="{588BF370-3FB0-4278-9AB4-935AD24D4A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575" y="6263517"/>
            <a:ext cx="2316480" cy="528068"/>
          </a:xfrm>
          <a:prstGeom prst="rect">
            <a:avLst/>
          </a:prstGeom>
        </p:spPr>
      </p:pic>
    </p:spTree>
    <p:extLst>
      <p:ext uri="{BB962C8B-B14F-4D97-AF65-F5344CB8AC3E}">
        <p14:creationId xmlns:p14="http://schemas.microsoft.com/office/powerpoint/2010/main" val="256339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0" name="Picture 9">
            <a:extLst>
              <a:ext uri="{FF2B5EF4-FFF2-40B4-BE49-F238E27FC236}">
                <a16:creationId xmlns:a16="http://schemas.microsoft.com/office/drawing/2014/main" id="{4F51C608-D125-406A-A7BD-1A74B3A62F5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575" y="6263517"/>
            <a:ext cx="2316480" cy="528068"/>
          </a:xfrm>
          <a:prstGeom prst="rect">
            <a:avLst/>
          </a:prstGeom>
        </p:spPr>
      </p:pic>
    </p:spTree>
    <p:extLst>
      <p:ext uri="{BB962C8B-B14F-4D97-AF65-F5344CB8AC3E}">
        <p14:creationId xmlns:p14="http://schemas.microsoft.com/office/powerpoint/2010/main" val="233510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0" name="Picture 9">
            <a:extLst>
              <a:ext uri="{FF2B5EF4-FFF2-40B4-BE49-F238E27FC236}">
                <a16:creationId xmlns:a16="http://schemas.microsoft.com/office/drawing/2014/main" id="{3AF4A67A-0EB7-44BF-8596-D9A6E9AE75B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575" y="6263517"/>
            <a:ext cx="2316480" cy="528068"/>
          </a:xfrm>
          <a:prstGeom prst="rect">
            <a:avLst/>
          </a:prstGeom>
        </p:spPr>
      </p:pic>
    </p:spTree>
    <p:extLst>
      <p:ext uri="{BB962C8B-B14F-4D97-AF65-F5344CB8AC3E}">
        <p14:creationId xmlns:p14="http://schemas.microsoft.com/office/powerpoint/2010/main" val="2883267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b"/>
          <a:lstStyle>
            <a:lvl1pPr algn="ct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7" name="Slide Number Placeholder 5"/>
          <p:cNvSpPr>
            <a:spLocks noGrp="1"/>
          </p:cNvSpPr>
          <p:nvPr>
            <p:ph type="sldNum" sz="quarter" idx="4"/>
          </p:nvPr>
        </p:nvSpPr>
        <p:spPr>
          <a:xfrm>
            <a:off x="6858000" y="6410326"/>
            <a:ext cx="2133600" cy="365125"/>
          </a:xfrm>
          <a:prstGeom prst="rect">
            <a:avLst/>
          </a:prstGeom>
        </p:spPr>
        <p:txBody>
          <a:bodyPr anchor="b"/>
          <a:lstStyle>
            <a:lvl1pPr algn="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1143005989"/>
      </p:ext>
    </p:extLst>
  </p:cSld>
  <p:clrMap bg1="lt1" tx1="dk1" bg2="lt2" tx2="dk2" accent1="accent1" accent2="accent2" accent3="accent3" accent4="accent4" accent5="accent5" accent6="accent6" hlink="hlink" folHlink="folHlink"/>
  <p:sldLayoutIdLst>
    <p:sldLayoutId id="2147483660" r:id="rId1"/>
    <p:sldLayoutId id="2147483670" r:id="rId2"/>
    <p:sldLayoutId id="2147483649" r:id="rId3"/>
    <p:sldLayoutId id="2147483680" r:id="rId4"/>
    <p:sldLayoutId id="2147483671" r:id="rId5"/>
    <p:sldLayoutId id="2147483668" r:id="rId6"/>
    <p:sldLayoutId id="2147483665" r:id="rId7"/>
    <p:sldLayoutId id="2147483672" r:id="rId8"/>
    <p:sldLayoutId id="2147483673" r:id="rId9"/>
    <p:sldLayoutId id="2147483679" r:id="rId10"/>
    <p:sldLayoutId id="2147483674" r:id="rId11"/>
    <p:sldLayoutId id="2147483662" r:id="rId12"/>
    <p:sldLayoutId id="2147483663" r:id="rId13"/>
    <p:sldLayoutId id="2147483676" r:id="rId14"/>
    <p:sldLayoutId id="2147483677" r:id="rId15"/>
    <p:sldLayoutId id="2147483675" r:id="rId16"/>
    <p:sldLayoutId id="214748367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hyperlink" Target="https://www.tn.gov/behavioral-health/covid19.html" TargetMode="External"/><Relationship Id="rId3" Type="http://schemas.openxmlformats.org/officeDocument/2006/relationships/slideLayout" Target="../slideLayouts/slideLayout5.xml"/><Relationship Id="rId7" Type="http://schemas.openxmlformats.org/officeDocument/2006/relationships/hyperlink" Target="http://www.cdc.gov/coronavirus/2019-ncov/index.html"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cdc.gov/coronavirus/2019-ncov/about/symptoms.html" TargetMode="External"/><Relationship Id="rId5" Type="http://schemas.openxmlformats.org/officeDocument/2006/relationships/hyperlink" Target="https://www.tn.gov/health/cedep/ncov.html" TargetMode="External"/><Relationship Id="rId10" Type="http://schemas.openxmlformats.org/officeDocument/2006/relationships/image" Target="../media/image5.png"/><Relationship Id="rId4" Type="http://schemas.openxmlformats.org/officeDocument/2006/relationships/hyperlink" Target="https://www.tn.gov/governor/covid-19.html" TargetMode="External"/><Relationship Id="rId9" Type="http://schemas.openxmlformats.org/officeDocument/2006/relationships/hyperlink" Target="https://www.tn.gov/content/dam/tn/mentalhealth/documents/TDMHSAS_COVID-19_Congregate_Care_Settings.pdf"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hyperlink" Target="https://publications.tnsosfiles.com/rules/0940/0940.htm" TargetMode="External"/><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Licensure Virtual Inspections</a:t>
            </a:r>
          </a:p>
        </p:txBody>
      </p:sp>
      <p:sp>
        <p:nvSpPr>
          <p:cNvPr id="4" name="Text Placeholder 3"/>
          <p:cNvSpPr>
            <a:spLocks noGrp="1"/>
          </p:cNvSpPr>
          <p:nvPr>
            <p:ph type="body" sz="quarter" idx="11"/>
          </p:nvPr>
        </p:nvSpPr>
        <p:spPr/>
        <p:txBody>
          <a:bodyPr/>
          <a:lstStyle/>
          <a:p>
            <a:r>
              <a:rPr lang="en-US" dirty="0"/>
              <a:t>2020</a:t>
            </a:r>
          </a:p>
        </p:txBody>
      </p:sp>
      <p:pic>
        <p:nvPicPr>
          <p:cNvPr id="3" name="Audio 2">
            <a:hlinkClick r:id="" action="ppaction://media"/>
            <a:extLst>
              <a:ext uri="{FF2B5EF4-FFF2-40B4-BE49-F238E27FC236}">
                <a16:creationId xmlns:a16="http://schemas.microsoft.com/office/drawing/2014/main" id="{03154EBE-8749-400B-BA81-A6CCF9252F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79260111"/>
      </p:ext>
    </p:extLst>
  </p:cSld>
  <p:clrMapOvr>
    <a:masterClrMapping/>
  </p:clrMapOvr>
  <mc:AlternateContent xmlns:mc="http://schemas.openxmlformats.org/markup-compatibility/2006" xmlns:p14="http://schemas.microsoft.com/office/powerpoint/2010/main">
    <mc:Choice Requires="p14">
      <p:transition spd="slow" p14:dur="2000" advTm="110879"/>
    </mc:Choice>
    <mc:Fallback xmlns="">
      <p:transition spd="slow" advTm="110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COVID-19 Information</a:t>
            </a:r>
          </a:p>
        </p:txBody>
      </p:sp>
      <p:sp>
        <p:nvSpPr>
          <p:cNvPr id="5" name="Content Placeholder 4">
            <a:extLst>
              <a:ext uri="{FF2B5EF4-FFF2-40B4-BE49-F238E27FC236}">
                <a16:creationId xmlns:a16="http://schemas.microsoft.com/office/drawing/2014/main" id="{1960C09E-F9A3-4070-ACE1-1DD6FEA7CF15}"/>
              </a:ext>
            </a:extLst>
          </p:cNvPr>
          <p:cNvSpPr>
            <a:spLocks noGrp="1"/>
          </p:cNvSpPr>
          <p:nvPr>
            <p:ph idx="1"/>
          </p:nvPr>
        </p:nvSpPr>
        <p:spPr/>
        <p:txBody>
          <a:bodyPr>
            <a:normAutofit fontScale="85000" lnSpcReduction="20000"/>
          </a:bodyPr>
          <a:lstStyle/>
          <a:p>
            <a:pPr lvl="0">
              <a:spcBef>
                <a:spcPts val="0"/>
              </a:spcBef>
              <a:buSzPts val="1200"/>
              <a:buFont typeface="Symbol" panose="05050102010706020507" pitchFamily="18" charset="2"/>
              <a:buChar char=""/>
              <a:tabLst>
                <a:tab pos="457200" algn="l"/>
              </a:tabLst>
            </a:pPr>
            <a:r>
              <a:rPr lang="en-US" dirty="0"/>
              <a:t>For a list of statewide resources, please visit: </a:t>
            </a:r>
            <a:r>
              <a:rPr lang="en-US" u="sng" dirty="0">
                <a:solidFill>
                  <a:srgbClr val="0000FF"/>
                </a:solidFill>
                <a:hlinkClick r:id="rId4">
                  <a:extLst>
                    <a:ext uri="{A12FA001-AC4F-418D-AE19-62706E023703}">
                      <ahyp:hlinkClr xmlns:ahyp="http://schemas.microsoft.com/office/drawing/2018/hyperlinkcolor" val="tx"/>
                    </a:ext>
                  </a:extLst>
                </a:hlinkClick>
              </a:rPr>
              <a:t>tn.gov/governor/covid-19.html</a:t>
            </a:r>
            <a:endParaRPr lang="en-US" u="sng" dirty="0">
              <a:solidFill>
                <a:srgbClr val="0000FF"/>
              </a:solidFill>
            </a:endParaRPr>
          </a:p>
          <a:p>
            <a:pPr marR="0" lvl="0">
              <a:spcBef>
                <a:spcPts val="0"/>
              </a:spcBef>
              <a:spcAft>
                <a:spcPts val="0"/>
              </a:spcAft>
              <a:buSzPts val="1200"/>
              <a:tabLst>
                <a:tab pos="457200" algn="l"/>
              </a:tabLst>
            </a:pPr>
            <a:endParaRPr lang="en-US" dirty="0"/>
          </a:p>
          <a:p>
            <a:pPr lvl="0">
              <a:spcBef>
                <a:spcPts val="0"/>
              </a:spcBef>
              <a:buSzPts val="1200"/>
              <a:buFont typeface="Symbol" panose="05050102010706020507" pitchFamily="18" charset="2"/>
              <a:buChar char=""/>
              <a:tabLst>
                <a:tab pos="457200" algn="l"/>
              </a:tabLst>
            </a:pPr>
            <a:r>
              <a:rPr lang="en-US" dirty="0"/>
              <a:t>Tennessee Department of Health status of COVID-19 in Tennessee:  </a:t>
            </a:r>
            <a:r>
              <a:rPr lang="en-US" u="sng" dirty="0">
                <a:solidFill>
                  <a:srgbClr val="0000FF"/>
                </a:solidFill>
                <a:hlinkClick r:id="rId5">
                  <a:extLst>
                    <a:ext uri="{A12FA001-AC4F-418D-AE19-62706E023703}">
                      <ahyp:hlinkClr xmlns:ahyp="http://schemas.microsoft.com/office/drawing/2018/hyperlinkcolor" val="tx"/>
                    </a:ext>
                  </a:extLst>
                </a:hlinkClick>
              </a:rPr>
              <a:t>https://www.tn.gov/health/cedep/ncov.html</a:t>
            </a:r>
            <a:endParaRPr lang="en-US" u="sng" dirty="0">
              <a:solidFill>
                <a:srgbClr val="0000FF"/>
              </a:solidFill>
            </a:endParaRPr>
          </a:p>
          <a:p>
            <a:pPr marR="0" lvl="0">
              <a:spcBef>
                <a:spcPts val="0"/>
              </a:spcBef>
              <a:spcAft>
                <a:spcPts val="0"/>
              </a:spcAft>
              <a:buSzPts val="1200"/>
              <a:tabLst>
                <a:tab pos="457200" algn="l"/>
              </a:tabLst>
            </a:pPr>
            <a:r>
              <a:rPr lang="en-US" dirty="0"/>
              <a:t> </a:t>
            </a:r>
          </a:p>
          <a:p>
            <a:pPr lvl="0">
              <a:spcBef>
                <a:spcPts val="0"/>
              </a:spcBef>
              <a:buSzPts val="1200"/>
              <a:buFont typeface="Symbol" panose="05050102010706020507" pitchFamily="18" charset="2"/>
              <a:buChar char=""/>
              <a:tabLst>
                <a:tab pos="457200" algn="l"/>
              </a:tabLst>
            </a:pPr>
            <a:r>
              <a:rPr lang="en-US" dirty="0"/>
              <a:t>COVID-19 symptoms may be found on the CDC website: </a:t>
            </a:r>
            <a:r>
              <a:rPr lang="en-US" u="sng" dirty="0">
                <a:solidFill>
                  <a:srgbClr val="0000FF"/>
                </a:solidFill>
                <a:hlinkClick r:id="rId6">
                  <a:extLst>
                    <a:ext uri="{A12FA001-AC4F-418D-AE19-62706E023703}">
                      <ahyp:hlinkClr xmlns:ahyp="http://schemas.microsoft.com/office/drawing/2018/hyperlinkcolor" val="tx"/>
                    </a:ext>
                  </a:extLst>
                </a:hlinkClick>
              </a:rPr>
              <a:t>https://www.cdc.gov/coronavirus/2019-ncov/about/symptoms.html</a:t>
            </a:r>
            <a:endParaRPr lang="en-US" u="sng" dirty="0">
              <a:solidFill>
                <a:srgbClr val="0000FF"/>
              </a:solidFill>
            </a:endParaRPr>
          </a:p>
          <a:p>
            <a:pPr marR="0" lvl="0">
              <a:spcBef>
                <a:spcPts val="0"/>
              </a:spcBef>
              <a:spcAft>
                <a:spcPts val="0"/>
              </a:spcAft>
              <a:buSzPts val="1200"/>
              <a:tabLst>
                <a:tab pos="457200" algn="l"/>
              </a:tabLst>
            </a:pPr>
            <a:endParaRPr lang="en-US" dirty="0"/>
          </a:p>
          <a:p>
            <a:pPr lvl="0">
              <a:spcBef>
                <a:spcPts val="0"/>
              </a:spcBef>
              <a:buSzPts val="1200"/>
              <a:buFont typeface="Symbol" panose="05050102010706020507" pitchFamily="18" charset="2"/>
              <a:buChar char=""/>
              <a:tabLst>
                <a:tab pos="457200" algn="l"/>
              </a:tabLst>
            </a:pPr>
            <a:r>
              <a:rPr lang="en-US" dirty="0"/>
              <a:t>General CDC information and guidance: </a:t>
            </a:r>
            <a:r>
              <a:rPr lang="en-US" u="sng" dirty="0">
                <a:solidFill>
                  <a:srgbClr val="0000FF"/>
                </a:solidFill>
                <a:hlinkClick r:id="rId7">
                  <a:extLst>
                    <a:ext uri="{A12FA001-AC4F-418D-AE19-62706E023703}">
                      <ahyp:hlinkClr xmlns:ahyp="http://schemas.microsoft.com/office/drawing/2018/hyperlinkcolor" val="tx"/>
                    </a:ext>
                  </a:extLst>
                </a:hlinkClick>
              </a:rPr>
              <a:t>www.cdc.gov/coronavirus/2019-ncov/index.html</a:t>
            </a:r>
            <a:r>
              <a:rPr lang="en-US" dirty="0"/>
              <a:t> </a:t>
            </a:r>
          </a:p>
          <a:p>
            <a:pPr lvl="0">
              <a:spcBef>
                <a:spcPts val="0"/>
              </a:spcBef>
              <a:buSzPts val="1200"/>
              <a:buFont typeface="Symbol" panose="05050102010706020507" pitchFamily="18" charset="2"/>
              <a:buChar char=""/>
              <a:tabLst>
                <a:tab pos="457200" algn="l"/>
              </a:tabLst>
            </a:pPr>
            <a:endParaRPr lang="en-US" dirty="0"/>
          </a:p>
          <a:p>
            <a:pPr lvl="0">
              <a:spcBef>
                <a:spcPts val="0"/>
              </a:spcBef>
              <a:buSzPts val="1200"/>
              <a:buFont typeface="Symbol" panose="05050102010706020507" pitchFamily="18" charset="2"/>
              <a:buChar char=""/>
              <a:tabLst>
                <a:tab pos="457200" algn="l"/>
              </a:tabLst>
            </a:pPr>
            <a:r>
              <a:rPr lang="en-US" dirty="0"/>
              <a:t>Tennessee Department of Mental Health and Substance Abuse Services COVID-19 information: </a:t>
            </a:r>
            <a:r>
              <a:rPr lang="en-US" u="sng" dirty="0">
                <a:solidFill>
                  <a:srgbClr val="0000FF"/>
                </a:solidFill>
                <a:hlinkClick r:id="rId8">
                  <a:extLst>
                    <a:ext uri="{A12FA001-AC4F-418D-AE19-62706E023703}">
                      <ahyp:hlinkClr xmlns:ahyp="http://schemas.microsoft.com/office/drawing/2018/hyperlinkcolor" val="tx"/>
                    </a:ext>
                  </a:extLst>
                </a:hlinkClick>
              </a:rPr>
              <a:t>https://www.tn.gov/behavioral-health/covid19.html</a:t>
            </a:r>
            <a:endParaRPr lang="en-US" u="sng" dirty="0">
              <a:solidFill>
                <a:srgbClr val="0000FF"/>
              </a:solidFill>
            </a:endParaRPr>
          </a:p>
          <a:p>
            <a:pPr lvl="0">
              <a:spcBef>
                <a:spcPts val="0"/>
              </a:spcBef>
              <a:buSzPts val="1200"/>
              <a:buFont typeface="Symbol" panose="05050102010706020507" pitchFamily="18" charset="2"/>
              <a:buChar char=""/>
              <a:tabLst>
                <a:tab pos="457200" algn="l"/>
              </a:tabLst>
            </a:pPr>
            <a:endParaRPr lang="en-US" u="sng" dirty="0"/>
          </a:p>
          <a:p>
            <a:pPr lvl="0">
              <a:spcBef>
                <a:spcPts val="0"/>
              </a:spcBef>
              <a:buSzPts val="1200"/>
              <a:buFont typeface="Symbol" panose="05050102010706020507" pitchFamily="18" charset="2"/>
              <a:buChar char=""/>
              <a:tabLst>
                <a:tab pos="457200" algn="l"/>
              </a:tabLst>
            </a:pPr>
            <a:r>
              <a:rPr lang="en-US" dirty="0"/>
              <a:t>Guidance document for Congregate Care Providers: </a:t>
            </a:r>
            <a:r>
              <a:rPr lang="en-US" u="sng" dirty="0"/>
              <a:t> </a:t>
            </a:r>
            <a:r>
              <a:rPr lang="en-US" u="sng" dirty="0">
                <a:solidFill>
                  <a:srgbClr val="0000FF"/>
                </a:solidFill>
                <a:hlinkClick r:id="rId9">
                  <a:extLst>
                    <a:ext uri="{A12FA001-AC4F-418D-AE19-62706E023703}">
                      <ahyp:hlinkClr xmlns:ahyp="http://schemas.microsoft.com/office/drawing/2018/hyperlinkcolor" val="tx"/>
                    </a:ext>
                  </a:extLst>
                </a:hlinkClick>
              </a:rPr>
              <a:t>https://www.tn.gov/content/dam/tn/mentalhealth/documents/TDMHSAS_COVID-19_Congregate_Care_Settings.pdf</a:t>
            </a:r>
            <a:endParaRPr lang="en-US" u="sng" dirty="0">
              <a:solidFill>
                <a:srgbClr val="0000FF"/>
              </a:solidFill>
            </a:endParaRPr>
          </a:p>
          <a:p>
            <a:pPr lvl="0">
              <a:spcBef>
                <a:spcPts val="0"/>
              </a:spcBef>
              <a:buSzPts val="1200"/>
              <a:buFont typeface="Symbol" panose="05050102010706020507" pitchFamily="18" charset="2"/>
              <a:buChar char=""/>
              <a:tabLst>
                <a:tab pos="457200" algn="l"/>
              </a:tabLst>
            </a:pPr>
            <a:endParaRPr lang="en-US" u="sng" dirty="0"/>
          </a:p>
          <a:p>
            <a:pPr lvl="0">
              <a:spcBef>
                <a:spcPts val="0"/>
              </a:spcBef>
              <a:buSzPts val="1200"/>
              <a:buFont typeface="Symbol" panose="05050102010706020507" pitchFamily="18" charset="2"/>
              <a:buChar char=""/>
              <a:tabLst>
                <a:tab pos="457200" algn="l"/>
              </a:tabLst>
            </a:pPr>
            <a:endParaRPr lang="en-US" dirty="0"/>
          </a:p>
        </p:txBody>
      </p:sp>
      <p:sp>
        <p:nvSpPr>
          <p:cNvPr id="9" name="TextBox 8"/>
          <p:cNvSpPr txBox="1"/>
          <p:nvPr/>
        </p:nvSpPr>
        <p:spPr>
          <a:xfrm>
            <a:off x="4343400" y="152400"/>
            <a:ext cx="4724400" cy="861774"/>
          </a:xfrm>
          <a:prstGeom prst="rect">
            <a:avLst/>
          </a:prstGeom>
          <a:noFill/>
        </p:spPr>
        <p:txBody>
          <a:bodyPr wrap="square" rtlCol="0">
            <a:spAutoFit/>
          </a:bodyPr>
          <a:lstStyle/>
          <a:p>
            <a:pPr marL="285750" indent="-285750">
              <a:buFont typeface="Arial" panose="020B0604020202020204" pitchFamily="34" charset="0"/>
              <a:buChar char="•"/>
            </a:pPr>
            <a:endParaRPr lang="en-US" sz="1400" b="1" dirty="0"/>
          </a:p>
          <a:p>
            <a:endParaRPr lang="en-US" b="1" dirty="0"/>
          </a:p>
          <a:p>
            <a:endParaRPr lang="en-US" b="1" dirty="0"/>
          </a:p>
        </p:txBody>
      </p:sp>
      <p:pic>
        <p:nvPicPr>
          <p:cNvPr id="2" name="Audio 1">
            <a:hlinkClick r:id="" action="ppaction://media"/>
            <a:extLst>
              <a:ext uri="{FF2B5EF4-FFF2-40B4-BE49-F238E27FC236}">
                <a16:creationId xmlns:a16="http://schemas.microsoft.com/office/drawing/2014/main" id="{EF133281-1CDA-40FC-9D18-B483500E5B1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95606950"/>
      </p:ext>
    </p:extLst>
  </p:cSld>
  <p:clrMapOvr>
    <a:masterClrMapping/>
  </p:clrMapOvr>
  <mc:AlternateContent xmlns:mc="http://schemas.openxmlformats.org/markup-compatibility/2006" xmlns:p14="http://schemas.microsoft.com/office/powerpoint/2010/main">
    <mc:Choice Requires="p14">
      <p:transition spd="slow" p14:dur="2000" advTm="181659"/>
    </mc:Choice>
    <mc:Fallback xmlns="">
      <p:transition spd="slow" advTm="181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Regional Contact Information</a:t>
            </a:r>
          </a:p>
        </p:txBody>
      </p:sp>
      <p:pic>
        <p:nvPicPr>
          <p:cNvPr id="7" name="Picture 6">
            <a:extLst>
              <a:ext uri="{FF2B5EF4-FFF2-40B4-BE49-F238E27FC236}">
                <a16:creationId xmlns:a16="http://schemas.microsoft.com/office/drawing/2014/main" id="{32171579-51E5-465E-9B95-9B5B20263803}"/>
              </a:ext>
            </a:extLst>
          </p:cNvPr>
          <p:cNvPicPr>
            <a:picLocks noChangeAspect="1"/>
          </p:cNvPicPr>
          <p:nvPr/>
        </p:nvPicPr>
        <p:blipFill>
          <a:blip r:embed="rId4"/>
          <a:stretch>
            <a:fillRect/>
          </a:stretch>
        </p:blipFill>
        <p:spPr>
          <a:xfrm>
            <a:off x="425524" y="1748876"/>
            <a:ext cx="8292952" cy="3585124"/>
          </a:xfrm>
          <a:prstGeom prst="rect">
            <a:avLst/>
          </a:prstGeom>
        </p:spPr>
      </p:pic>
      <p:pic>
        <p:nvPicPr>
          <p:cNvPr id="2" name="Audio 1">
            <a:hlinkClick r:id="" action="ppaction://media"/>
            <a:extLst>
              <a:ext uri="{FF2B5EF4-FFF2-40B4-BE49-F238E27FC236}">
                <a16:creationId xmlns:a16="http://schemas.microsoft.com/office/drawing/2014/main" id="{00C4728D-A8C9-4F97-8CE7-48ED037342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946529"/>
      </p:ext>
    </p:extLst>
  </p:cSld>
  <p:clrMapOvr>
    <a:masterClrMapping/>
  </p:clrMapOvr>
  <mc:AlternateContent xmlns:mc="http://schemas.openxmlformats.org/markup-compatibility/2006" xmlns:p14="http://schemas.microsoft.com/office/powerpoint/2010/main">
    <mc:Choice Requires="p14">
      <p:transition spd="slow" p14:dur="2000" advTm="90280"/>
    </mc:Choice>
    <mc:Fallback xmlns="">
      <p:transition spd="slow" advTm="90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pPr algn="ctr"/>
            <a:r>
              <a:rPr lang="en-US" sz="2800" dirty="0"/>
              <a:t>State of TN Dept. of Mental Health &amp; Substance Abuse Services</a:t>
            </a:r>
            <a:br>
              <a:rPr lang="en-US" sz="2800" dirty="0"/>
            </a:br>
            <a:r>
              <a:rPr lang="en-US" sz="2800" dirty="0"/>
              <a:t>Virtual Inspections</a:t>
            </a:r>
          </a:p>
        </p:txBody>
      </p:sp>
      <p:sp>
        <p:nvSpPr>
          <p:cNvPr id="2" name="TextBox 1"/>
          <p:cNvSpPr txBox="1"/>
          <p:nvPr/>
        </p:nvSpPr>
        <p:spPr>
          <a:xfrm>
            <a:off x="1143000" y="914400"/>
            <a:ext cx="7086600" cy="2616101"/>
          </a:xfrm>
          <a:prstGeom prst="rect">
            <a:avLst/>
          </a:prstGeom>
          <a:noFill/>
        </p:spPr>
        <p:txBody>
          <a:bodyPr wrap="square" rtlCol="0">
            <a:spAutoFit/>
          </a:bodyPr>
          <a:lstStyle/>
          <a:p>
            <a:pPr algn="ctr"/>
            <a:endParaRPr lang="en-US" sz="17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7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400" b="1" dirty="0">
                <a:latin typeface="Open Sans" panose="020B0606030504020204" pitchFamily="34" charset="0"/>
                <a:ea typeface="Open Sans" panose="020B0606030504020204" pitchFamily="34" charset="0"/>
                <a:cs typeface="Open Sans" panose="020B0606030504020204" pitchFamily="34" charset="0"/>
              </a:rPr>
              <a:t>TDMHSAS thanks you for your hard work and dedication in continuing to provide exceptional services to some of the most vulnerable citizens of the State of Tennessee. </a:t>
            </a:r>
          </a:p>
          <a:p>
            <a:endParaRPr lang="en-US" sz="1700" dirty="0">
              <a:latin typeface="Open Sans" panose="020B0606030504020204" pitchFamily="34" charset="0"/>
              <a:ea typeface="Open Sans" panose="020B0606030504020204" pitchFamily="34" charset="0"/>
              <a:cs typeface="Open Sans" panose="020B0606030504020204" pitchFamily="34" charset="0"/>
            </a:endParaRPr>
          </a:p>
          <a:p>
            <a:endParaRPr lang="en-US" sz="17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Audio 2">
            <a:hlinkClick r:id="" action="ppaction://media"/>
            <a:extLst>
              <a:ext uri="{FF2B5EF4-FFF2-40B4-BE49-F238E27FC236}">
                <a16:creationId xmlns:a16="http://schemas.microsoft.com/office/drawing/2014/main" id="{126A5D6C-C35F-43B5-B277-545EA5255D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26849178"/>
      </p:ext>
    </p:extLst>
  </p:cSld>
  <p:clrMapOvr>
    <a:masterClrMapping/>
  </p:clrMapOvr>
  <mc:AlternateContent xmlns:mc="http://schemas.openxmlformats.org/markup-compatibility/2006" xmlns:p14="http://schemas.microsoft.com/office/powerpoint/2010/main">
    <mc:Choice Requires="p14">
      <p:transition spd="slow" p14:dur="2000" advTm="39577"/>
    </mc:Choice>
    <mc:Fallback xmlns="">
      <p:transition spd="slow" advTm="39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177803"/>
            <a:ext cx="8839200" cy="825500"/>
          </a:xfrm>
        </p:spPr>
        <p:txBody>
          <a:bodyPr/>
          <a:lstStyle/>
          <a:p>
            <a:r>
              <a:rPr lang="en-US" dirty="0"/>
              <a:t>What is a Virtual Inspection?</a:t>
            </a:r>
          </a:p>
        </p:txBody>
      </p:sp>
      <p:sp>
        <p:nvSpPr>
          <p:cNvPr id="5" name="Content Placeholder 4">
            <a:extLst>
              <a:ext uri="{FF2B5EF4-FFF2-40B4-BE49-F238E27FC236}">
                <a16:creationId xmlns:a16="http://schemas.microsoft.com/office/drawing/2014/main" id="{7574553A-49A7-4814-AA0C-438F2BF36F18}"/>
              </a:ext>
            </a:extLst>
          </p:cNvPr>
          <p:cNvSpPr>
            <a:spLocks noGrp="1"/>
          </p:cNvSpPr>
          <p:nvPr>
            <p:ph idx="1"/>
          </p:nvPr>
        </p:nvSpPr>
        <p:spPr/>
        <p:txBody>
          <a:bodyPr>
            <a:normAutofit/>
          </a:bodyPr>
          <a:lstStyle/>
          <a:p>
            <a:pPr marL="285750" indent="-285750"/>
            <a:r>
              <a:rPr lang="en-US" sz="1800" dirty="0"/>
              <a:t>A virtual inspection is an inspection that is completely 100% remotely conducted by licensure staff. A virtual inspection is completed in two (2) stages: </a:t>
            </a:r>
          </a:p>
          <a:p>
            <a:pPr marL="285750" indent="-285750"/>
            <a:endParaRPr lang="en-US" sz="1800" dirty="0"/>
          </a:p>
          <a:p>
            <a:pPr lvl="1">
              <a:buFont typeface="Arial" panose="020B0604020202020204" pitchFamily="34" charset="0"/>
              <a:buChar char="•"/>
            </a:pPr>
            <a:r>
              <a:rPr lang="en-US" sz="1800" dirty="0"/>
              <a:t>Stage 1:  paperwork based review. Licensure staff will request specific documentation (i.e., policy &amp; procedure manual, personnel and service recipient record information) for record compliance review. </a:t>
            </a:r>
          </a:p>
          <a:p>
            <a:pPr lvl="1"/>
            <a:endParaRPr lang="en-US" sz="1800" dirty="0"/>
          </a:p>
          <a:p>
            <a:pPr lvl="1">
              <a:buFont typeface="Arial" panose="020B0604020202020204" pitchFamily="34" charset="0"/>
              <a:buChar char="•"/>
            </a:pPr>
            <a:r>
              <a:rPr lang="en-US" sz="1800" dirty="0"/>
              <a:t>Stage 2:  video based walkthrough of the facility, if applicable. Licensee staff are to use video conferencing to visually show the facility to off-site licensure staff at licensure staff’s direction for life/safety environment compliance review. </a:t>
            </a:r>
          </a:p>
          <a:p>
            <a:pPr marL="0" lvl="1" indent="0" algn="ctr">
              <a:buNone/>
            </a:pPr>
            <a:endParaRPr lang="en-US" sz="2400" b="1" dirty="0"/>
          </a:p>
          <a:p>
            <a:pPr marL="0" lvl="1" indent="0" algn="ctr">
              <a:buNone/>
            </a:pPr>
            <a:r>
              <a:rPr lang="en-US" sz="2400" b="1" dirty="0"/>
              <a:t>Please note:  Stage 2 will NOT be applicable if you are licensed as an OBOT; DUI school; or PSSA</a:t>
            </a:r>
          </a:p>
          <a:p>
            <a:pPr marL="0" lvl="1" indent="0">
              <a:buNone/>
            </a:pPr>
            <a:endParaRPr lang="en-US" sz="1800" dirty="0"/>
          </a:p>
        </p:txBody>
      </p:sp>
      <p:pic>
        <p:nvPicPr>
          <p:cNvPr id="4" name="Audio 3">
            <a:hlinkClick r:id="" action="ppaction://media"/>
            <a:extLst>
              <a:ext uri="{FF2B5EF4-FFF2-40B4-BE49-F238E27FC236}">
                <a16:creationId xmlns:a16="http://schemas.microsoft.com/office/drawing/2014/main" id="{3EE62DF8-2788-4053-B344-E901680A66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53275223"/>
      </p:ext>
    </p:extLst>
  </p:cSld>
  <p:clrMapOvr>
    <a:masterClrMapping/>
  </p:clrMapOvr>
  <mc:AlternateContent xmlns:mc="http://schemas.openxmlformats.org/markup-compatibility/2006" xmlns:p14="http://schemas.microsoft.com/office/powerpoint/2010/main">
    <mc:Choice Requires="p14">
      <p:transition spd="slow" p14:dur="2000" advTm="110426"/>
    </mc:Choice>
    <mc:Fallback xmlns="">
      <p:transition spd="slow" advTm="110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Virtual Inspections?</a:t>
            </a:r>
          </a:p>
        </p:txBody>
      </p:sp>
      <p:sp>
        <p:nvSpPr>
          <p:cNvPr id="5" name="Text Placeholder 4"/>
          <p:cNvSpPr>
            <a:spLocks noGrp="1"/>
          </p:cNvSpPr>
          <p:nvPr>
            <p:ph idx="1"/>
          </p:nvPr>
        </p:nvSpPr>
        <p:spPr/>
        <p:txBody>
          <a:bodyPr anchor="ctr">
            <a:normAutofit fontScale="70000" lnSpcReduction="20000"/>
          </a:bodyPr>
          <a:lstStyle/>
          <a:p>
            <a:pPr marL="285750" indent="-285750"/>
            <a:r>
              <a:rPr lang="en-US" dirty="0"/>
              <a:t>The department shall make at least one (1) unannounced life safety and environmental inspection of each licensed service or facility yearly. The department shall inspect for quality standards all licensees that contract with the department as part of its contract monitoring. The department shall inspect for quality standards all licensees that do not contract with the department. The department may deem a service or facility in compliance without inspection if the service or facility meets another government agency's certification or accreditation requirements provided for in rules of the department. TCA 33-2-413(a)</a:t>
            </a:r>
          </a:p>
          <a:p>
            <a:endParaRPr lang="en-US" dirty="0"/>
          </a:p>
          <a:p>
            <a:pPr marL="285750" indent="-285750"/>
            <a:r>
              <a:rPr lang="en-US" dirty="0"/>
              <a:t>TDMHSAS Office of Licensure understands and appreciates the many different barriers you may be experiencing right now related to COVID-19 (otherwise known as “coronavirus”). We want you to know that we understand regulatory compliance during this time may be difficult with potential staffing shortages, programmatic disruptions and other frustrations that will be inherent during a public health crisis such as this. That said, please know that we all have legal mandates to uphold and are conducting these virtual inspections in accordance with these mandates. We will gladly give your organization reasonable allowances in time and accessibilities, so long as you sufficiently provide us information in what barriers and limitations you may be dealing with. </a:t>
            </a:r>
          </a:p>
          <a:p>
            <a:pPr lvl="1">
              <a:buFont typeface="Arial" panose="020B0604020202020204" pitchFamily="34" charset="0"/>
              <a:buChar char="•"/>
            </a:pPr>
            <a:r>
              <a:rPr lang="en-US" dirty="0"/>
              <a:t>If you have questions about this balance, we would be happy to speak with you in more detail. </a:t>
            </a:r>
          </a:p>
          <a:p>
            <a:pPr algn="ctr"/>
            <a:endParaRPr lang="en-US" dirty="0"/>
          </a:p>
          <a:p>
            <a:pPr marL="0" indent="0" algn="ctr">
              <a:buNone/>
            </a:pPr>
            <a:r>
              <a:rPr lang="en-US" dirty="0"/>
              <a:t>Tenn. Code Ann. § 33-2-413</a:t>
            </a:r>
          </a:p>
        </p:txBody>
      </p:sp>
      <p:pic>
        <p:nvPicPr>
          <p:cNvPr id="2" name="Audio 1">
            <a:hlinkClick r:id="" action="ppaction://media"/>
            <a:extLst>
              <a:ext uri="{FF2B5EF4-FFF2-40B4-BE49-F238E27FC236}">
                <a16:creationId xmlns:a16="http://schemas.microsoft.com/office/drawing/2014/main" id="{A6A4899D-9239-4CF3-A7A5-EAB95B7ECA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40490729"/>
      </p:ext>
    </p:extLst>
  </p:cSld>
  <p:clrMapOvr>
    <a:masterClrMapping/>
  </p:clrMapOvr>
  <mc:AlternateContent xmlns:mc="http://schemas.openxmlformats.org/markup-compatibility/2006" xmlns:p14="http://schemas.microsoft.com/office/powerpoint/2010/main">
    <mc:Choice Requires="p14">
      <p:transition spd="slow" p14:dur="2000" advTm="138769"/>
    </mc:Choice>
    <mc:Fallback xmlns="">
      <p:transition spd="slow" advTm="138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BA4A0C-92EE-4590-89D3-07E7F7591F30}"/>
              </a:ext>
            </a:extLst>
          </p:cNvPr>
          <p:cNvSpPr>
            <a:spLocks noGrp="1"/>
          </p:cNvSpPr>
          <p:nvPr>
            <p:ph type="title"/>
          </p:nvPr>
        </p:nvSpPr>
        <p:spPr/>
        <p:txBody>
          <a:bodyPr/>
          <a:lstStyle/>
          <a:p>
            <a:r>
              <a:rPr lang="en-US" dirty="0"/>
              <a:t>Let’s Begin!</a:t>
            </a:r>
          </a:p>
        </p:txBody>
      </p:sp>
      <p:sp>
        <p:nvSpPr>
          <p:cNvPr id="5" name="Text Placeholder 4">
            <a:extLst>
              <a:ext uri="{FF2B5EF4-FFF2-40B4-BE49-F238E27FC236}">
                <a16:creationId xmlns:a16="http://schemas.microsoft.com/office/drawing/2014/main" id="{D1878128-70BF-4F40-8E5B-13DA58F4C056}"/>
              </a:ext>
            </a:extLst>
          </p:cNvPr>
          <p:cNvSpPr>
            <a:spLocks noGrp="1"/>
          </p:cNvSpPr>
          <p:nvPr>
            <p:ph idx="1"/>
          </p:nvPr>
        </p:nvSpPr>
        <p:spPr/>
        <p:txBody>
          <a:bodyPr>
            <a:normAutofit/>
          </a:bodyPr>
          <a:lstStyle/>
          <a:p>
            <a:pPr marL="285750" lvl="0" indent="-285750">
              <a:spcBef>
                <a:spcPts val="0"/>
              </a:spcBef>
              <a:buFont typeface="Arial" panose="020B0604020202020204" pitchFamily="34" charset="0"/>
              <a:buChar char="•"/>
            </a:pPr>
            <a:endPar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spcBef>
                <a:spcPts val="0"/>
              </a:spcBef>
              <a:buFont typeface="Arial" panose="020B0604020202020204" pitchFamily="34" charset="0"/>
              <a:buChar char="•"/>
            </a:pPr>
            <a:r>
              <a:rPr lang="en-US" sz="2800" dirty="0">
                <a:solidFill>
                  <a:prstClr val="black"/>
                </a:solidFill>
                <a:latin typeface="Open Sans" panose="020B0606030504020204" pitchFamily="34" charset="0"/>
                <a:ea typeface="Open Sans" panose="020B0606030504020204" pitchFamily="34" charset="0"/>
                <a:cs typeface="Open Sans" panose="020B0606030504020204" pitchFamily="34" charset="0"/>
              </a:rPr>
              <a:t>Licensure Surveyor in your region will reach out to you to begin the annual inspection process. </a:t>
            </a:r>
          </a:p>
          <a:p>
            <a:pPr marL="285750" lvl="0" indent="-285750">
              <a:spcBef>
                <a:spcPts val="0"/>
              </a:spcBef>
              <a:buFont typeface="Arial" panose="020B0604020202020204" pitchFamily="34" charset="0"/>
              <a:buChar char="•"/>
            </a:pPr>
            <a:endParaRPr lang="en-US" sz="28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spcBef>
                <a:spcPts val="0"/>
              </a:spcBef>
              <a:buFont typeface="Arial" panose="020B0604020202020204" pitchFamily="34" charset="0"/>
              <a:buChar char="•"/>
            </a:pPr>
            <a:r>
              <a:rPr lang="en-US" sz="2800" dirty="0">
                <a:solidFill>
                  <a:prstClr val="black"/>
                </a:solidFill>
                <a:latin typeface="Open Sans" panose="020B0606030504020204" pitchFamily="34" charset="0"/>
                <a:ea typeface="Open Sans" panose="020B0606030504020204" pitchFamily="34" charset="0"/>
                <a:cs typeface="Open Sans" panose="020B0606030504020204" pitchFamily="34" charset="0"/>
              </a:rPr>
              <a:t>Licensure Surveyor will provide you with a checklist prior to your inspection being conducted – this checklist will put you on notice of Stage 1 and Stage 2 material</a:t>
            </a:r>
          </a:p>
          <a:p>
            <a:pPr marL="285750" lvl="0" indent="-285750">
              <a:spcBef>
                <a:spcPts val="0"/>
              </a:spcBef>
              <a:buFont typeface="Arial" panose="020B0604020202020204" pitchFamily="34" charset="0"/>
              <a:buChar char="•"/>
            </a:pPr>
            <a:endPar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0F57F53B-7CF4-44E4-A4EF-1ACC9D2D8ADC}"/>
              </a:ext>
            </a:extLst>
          </p:cNvPr>
          <p:cNvSpPr txBox="1"/>
          <p:nvPr/>
        </p:nvSpPr>
        <p:spPr>
          <a:xfrm>
            <a:off x="533400" y="5638800"/>
            <a:ext cx="8077200" cy="338554"/>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0940-05 Licensure Rules:  </a:t>
            </a:r>
            <a:r>
              <a:rPr lang="en-US" sz="1600" dirty="0">
                <a:solidFill>
                  <a:srgbClr val="0000FF"/>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https://publications.tnsosfiles.com/rules/0940/0940.htm</a:t>
            </a:r>
            <a:r>
              <a:rPr lang="en-US" sz="1600" dirty="0">
                <a:solidFill>
                  <a:srgbClr val="0000FF"/>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2" name="Audio 1">
            <a:hlinkClick r:id="" action="ppaction://media"/>
            <a:extLst>
              <a:ext uri="{FF2B5EF4-FFF2-40B4-BE49-F238E27FC236}">
                <a16:creationId xmlns:a16="http://schemas.microsoft.com/office/drawing/2014/main" id="{71F4668D-C43C-4A85-8989-4203475AD7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9030720"/>
      </p:ext>
    </p:extLst>
  </p:cSld>
  <p:clrMapOvr>
    <a:masterClrMapping/>
  </p:clrMapOvr>
  <mc:AlternateContent xmlns:mc="http://schemas.openxmlformats.org/markup-compatibility/2006" xmlns:p14="http://schemas.microsoft.com/office/powerpoint/2010/main">
    <mc:Choice Requires="p14">
      <p:transition spd="slow" p14:dur="2000" advTm="59004"/>
    </mc:Choice>
    <mc:Fallback xmlns="">
      <p:transition spd="slow" advTm="59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Virtual Inspection: Stage 1</a:t>
            </a:r>
          </a:p>
        </p:txBody>
      </p:sp>
      <p:sp>
        <p:nvSpPr>
          <p:cNvPr id="5" name="Content Placeholder 4">
            <a:extLst>
              <a:ext uri="{FF2B5EF4-FFF2-40B4-BE49-F238E27FC236}">
                <a16:creationId xmlns:a16="http://schemas.microsoft.com/office/drawing/2014/main" id="{4EBCEE1B-66CD-42B6-A31B-78B6A4E6AC45}"/>
              </a:ext>
            </a:extLst>
          </p:cNvPr>
          <p:cNvSpPr>
            <a:spLocks noGrp="1"/>
          </p:cNvSpPr>
          <p:nvPr>
            <p:ph idx="1"/>
          </p:nvPr>
        </p:nvSpPr>
        <p:spPr/>
        <p:txBody>
          <a:bodyPr>
            <a:normAutofit fontScale="92500" lnSpcReduction="20000"/>
          </a:bodyPr>
          <a:lstStyle/>
          <a:p>
            <a:pPr marL="285750" indent="-285750"/>
            <a:r>
              <a:rPr lang="en-US" dirty="0"/>
              <a:t>During Stage 1, Licensure staff will be requesting records to conduct a desk audit, which shall include the following documentation: </a:t>
            </a:r>
          </a:p>
          <a:p>
            <a:endParaRPr lang="en-US" dirty="0"/>
          </a:p>
          <a:p>
            <a:pPr lvl="1">
              <a:buFont typeface="Arial" panose="020B0604020202020204" pitchFamily="34" charset="0"/>
              <a:buChar char="•"/>
            </a:pPr>
            <a:r>
              <a:rPr lang="en-US" dirty="0"/>
              <a:t>client records, </a:t>
            </a:r>
          </a:p>
          <a:p>
            <a:pPr lvl="1">
              <a:buFont typeface="Arial" panose="020B0604020202020204" pitchFamily="34" charset="0"/>
              <a:buChar char="•"/>
            </a:pPr>
            <a:endParaRPr lang="en-US" dirty="0"/>
          </a:p>
          <a:p>
            <a:pPr lvl="1">
              <a:buFont typeface="Arial" panose="020B0604020202020204" pitchFamily="34" charset="0"/>
              <a:buChar char="•"/>
            </a:pPr>
            <a:r>
              <a:rPr lang="en-US" dirty="0"/>
              <a:t>personnel records, and  </a:t>
            </a:r>
          </a:p>
          <a:p>
            <a:pPr lvl="1"/>
            <a:endParaRPr lang="en-US" dirty="0"/>
          </a:p>
          <a:p>
            <a:pPr lvl="1">
              <a:buFont typeface="Arial" panose="020B0604020202020204" pitchFamily="34" charset="0"/>
              <a:buChar char="•"/>
            </a:pPr>
            <a:r>
              <a:rPr lang="en-US" dirty="0"/>
              <a:t>policy and procedure manual</a:t>
            </a:r>
          </a:p>
          <a:p>
            <a:pPr lvl="1"/>
            <a:endParaRPr lang="en-US" dirty="0"/>
          </a:p>
          <a:p>
            <a:pPr marL="285750" indent="-285750"/>
            <a:r>
              <a:rPr lang="en-US" b="1" i="1" dirty="0"/>
              <a:t>Please include complete client and personnel records</a:t>
            </a:r>
          </a:p>
          <a:p>
            <a:endParaRPr lang="en-US" dirty="0"/>
          </a:p>
          <a:p>
            <a:pPr marL="285750" indent="-285750"/>
            <a:r>
              <a:rPr lang="en-US" dirty="0"/>
              <a:t>Please note Licensure emails with “[secure email]” in the subject line are encrypted, which allows a safe and secure way to share confidential information </a:t>
            </a:r>
          </a:p>
          <a:p>
            <a:pPr marL="285750" indent="-285750"/>
            <a:endParaRPr lang="en-US" sz="1600" dirty="0"/>
          </a:p>
          <a:p>
            <a:pPr lvl="1">
              <a:buFont typeface="Arial" panose="020B0604020202020204" pitchFamily="34" charset="0"/>
              <a:buChar char="•"/>
            </a:pPr>
            <a:endParaRPr lang="en-US" sz="1600" dirty="0"/>
          </a:p>
          <a:p>
            <a:pPr marL="285750" indent="-285750"/>
            <a:endParaRPr lang="en-US" sz="1600" dirty="0"/>
          </a:p>
          <a:p>
            <a:endParaRPr lang="en-US" dirty="0"/>
          </a:p>
        </p:txBody>
      </p:sp>
      <p:sp>
        <p:nvSpPr>
          <p:cNvPr id="9" name="TextBox 8"/>
          <p:cNvSpPr txBox="1"/>
          <p:nvPr/>
        </p:nvSpPr>
        <p:spPr>
          <a:xfrm>
            <a:off x="4343400" y="152400"/>
            <a:ext cx="4724400" cy="861774"/>
          </a:xfrm>
          <a:prstGeom prst="rect">
            <a:avLst/>
          </a:prstGeom>
          <a:noFill/>
        </p:spPr>
        <p:txBody>
          <a:bodyPr wrap="square" rtlCol="0">
            <a:spAutoFit/>
          </a:bodyPr>
          <a:lstStyle/>
          <a:p>
            <a:pPr marL="285750" indent="-285750">
              <a:buFont typeface="Arial" panose="020B0604020202020204" pitchFamily="34" charset="0"/>
              <a:buChar char="•"/>
            </a:pPr>
            <a:endParaRPr lang="en-US" sz="1400" b="1" dirty="0"/>
          </a:p>
          <a:p>
            <a:endParaRPr lang="en-US" b="1" dirty="0"/>
          </a:p>
          <a:p>
            <a:endParaRPr lang="en-US" b="1" dirty="0"/>
          </a:p>
        </p:txBody>
      </p:sp>
      <p:pic>
        <p:nvPicPr>
          <p:cNvPr id="2" name="Audio 1">
            <a:hlinkClick r:id="" action="ppaction://media"/>
            <a:extLst>
              <a:ext uri="{FF2B5EF4-FFF2-40B4-BE49-F238E27FC236}">
                <a16:creationId xmlns:a16="http://schemas.microsoft.com/office/drawing/2014/main" id="{38B2C382-EA21-4AE2-B7C9-4160A654FC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72952016"/>
      </p:ext>
    </p:extLst>
  </p:cSld>
  <p:clrMapOvr>
    <a:masterClrMapping/>
  </p:clrMapOvr>
  <mc:AlternateContent xmlns:mc="http://schemas.openxmlformats.org/markup-compatibility/2006" xmlns:p14="http://schemas.microsoft.com/office/powerpoint/2010/main">
    <mc:Choice Requires="p14">
      <p:transition spd="slow" p14:dur="2000" advTm="87038"/>
    </mc:Choice>
    <mc:Fallback xmlns="">
      <p:transition spd="slow" advTm="87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Virtual Inspection: Stage 2</a:t>
            </a:r>
          </a:p>
        </p:txBody>
      </p:sp>
      <p:sp>
        <p:nvSpPr>
          <p:cNvPr id="6" name="Content Placeholder 5">
            <a:extLst>
              <a:ext uri="{FF2B5EF4-FFF2-40B4-BE49-F238E27FC236}">
                <a16:creationId xmlns:a16="http://schemas.microsoft.com/office/drawing/2014/main" id="{272C8A67-A4F0-4735-A0F8-71621BD7173A}"/>
              </a:ext>
            </a:extLst>
          </p:cNvPr>
          <p:cNvSpPr>
            <a:spLocks noGrp="1"/>
          </p:cNvSpPr>
          <p:nvPr>
            <p:ph idx="1"/>
          </p:nvPr>
        </p:nvSpPr>
        <p:spPr/>
        <p:txBody>
          <a:bodyPr/>
          <a:lstStyle/>
          <a:p>
            <a:pPr marL="285750" indent="-285750"/>
            <a:r>
              <a:rPr lang="en-US" sz="1800" dirty="0"/>
              <a:t>During Stage 2, Licensure staff will be requesting a virtual walkthrough of your licensed facility </a:t>
            </a:r>
          </a:p>
          <a:p>
            <a:pPr marL="285750" indent="-285750"/>
            <a:endParaRPr lang="en-US" sz="1800" dirty="0"/>
          </a:p>
          <a:p>
            <a:pPr marL="285750" indent="-285750"/>
            <a:r>
              <a:rPr lang="en-US" sz="1800" dirty="0"/>
              <a:t>Please identify a staff member who you want to participate in the virtual inspection so that Licensure staff may schedule a date and time for the virtual walkthrough  </a:t>
            </a:r>
          </a:p>
          <a:p>
            <a:pPr marL="285750" indent="-285750"/>
            <a:endParaRPr lang="en-US" sz="1800" dirty="0"/>
          </a:p>
          <a:p>
            <a:pPr marL="285750" indent="-285750"/>
            <a:r>
              <a:rPr lang="en-US" sz="1800" dirty="0"/>
              <a:t>Currently, Licensure staff are using the following approved electronic platforms to conduct the virtual walkthrough: </a:t>
            </a:r>
          </a:p>
          <a:p>
            <a:pPr marL="285750" indent="-285750"/>
            <a:endParaRPr lang="en-US" sz="1800" dirty="0"/>
          </a:p>
          <a:p>
            <a:pPr lvl="1">
              <a:buFont typeface="Arial" panose="020B0604020202020204" pitchFamily="34" charset="0"/>
              <a:buChar char="•"/>
            </a:pPr>
            <a:r>
              <a:rPr lang="en-US" sz="1800" dirty="0"/>
              <a:t>iPhone FaceTime; </a:t>
            </a:r>
          </a:p>
          <a:p>
            <a:pPr lvl="1">
              <a:buFont typeface="Arial" panose="020B0604020202020204" pitchFamily="34" charset="0"/>
              <a:buChar char="•"/>
            </a:pPr>
            <a:r>
              <a:rPr lang="en-US" sz="1800" dirty="0"/>
              <a:t>Google Duo app; and</a:t>
            </a:r>
          </a:p>
          <a:p>
            <a:pPr lvl="1">
              <a:buFont typeface="Arial" panose="020B0604020202020204" pitchFamily="34" charset="0"/>
              <a:buChar char="•"/>
            </a:pPr>
            <a:r>
              <a:rPr lang="en-US" sz="1800" dirty="0"/>
              <a:t>WebEx</a:t>
            </a:r>
          </a:p>
          <a:p>
            <a:pPr lvl="1">
              <a:buFont typeface="Arial" panose="020B0604020202020204" pitchFamily="34" charset="0"/>
              <a:buChar char="•"/>
            </a:pPr>
            <a:endParaRPr lang="en-US" sz="1600" dirty="0"/>
          </a:p>
          <a:p>
            <a:pPr marL="0" lvl="1" indent="0" algn="ctr">
              <a:buNone/>
            </a:pPr>
            <a:r>
              <a:rPr lang="en-US" sz="1600" dirty="0">
                <a:solidFill>
                  <a:schemeClr val="bg2">
                    <a:lumMod val="75000"/>
                  </a:schemeClr>
                </a:solidFill>
              </a:rPr>
              <a:t>NOTE:  If you have a technology limitation, please notify your Licensure surveyor during Stage 1 so that Licensure may work with you to address these barriers.</a:t>
            </a:r>
          </a:p>
          <a:p>
            <a:pPr lvl="1">
              <a:buFont typeface="Arial" panose="020B0604020202020204" pitchFamily="34" charset="0"/>
              <a:buChar char="•"/>
            </a:pPr>
            <a:endParaRPr lang="en-US" sz="1600" dirty="0"/>
          </a:p>
        </p:txBody>
      </p:sp>
      <p:pic>
        <p:nvPicPr>
          <p:cNvPr id="5" name="Audio 4">
            <a:hlinkClick r:id="" action="ppaction://media"/>
            <a:extLst>
              <a:ext uri="{FF2B5EF4-FFF2-40B4-BE49-F238E27FC236}">
                <a16:creationId xmlns:a16="http://schemas.microsoft.com/office/drawing/2014/main" id="{4C2DB8AF-6682-4CD1-9596-277D9F6C72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25739696"/>
      </p:ext>
    </p:extLst>
  </p:cSld>
  <p:clrMapOvr>
    <a:masterClrMapping/>
  </p:clrMapOvr>
  <mc:AlternateContent xmlns:mc="http://schemas.openxmlformats.org/markup-compatibility/2006" xmlns:p14="http://schemas.microsoft.com/office/powerpoint/2010/main">
    <mc:Choice Requires="p14">
      <p:transition spd="slow" p14:dur="2000" advTm="64053"/>
    </mc:Choice>
    <mc:Fallback xmlns="">
      <p:transition spd="slow" advTm="64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Virtual Inspection: Stage 2 Examples</a:t>
            </a:r>
          </a:p>
        </p:txBody>
      </p:sp>
      <p:sp>
        <p:nvSpPr>
          <p:cNvPr id="5" name="Content Placeholder 4">
            <a:extLst>
              <a:ext uri="{FF2B5EF4-FFF2-40B4-BE49-F238E27FC236}">
                <a16:creationId xmlns:a16="http://schemas.microsoft.com/office/drawing/2014/main" id="{8D5990F4-7714-45A2-885F-9F4CD5AD2187}"/>
              </a:ext>
            </a:extLst>
          </p:cNvPr>
          <p:cNvSpPr>
            <a:spLocks noGrp="1"/>
          </p:cNvSpPr>
          <p:nvPr>
            <p:ph idx="1"/>
          </p:nvPr>
        </p:nvSpPr>
        <p:spPr/>
        <p:txBody>
          <a:bodyPr>
            <a:normAutofit/>
          </a:bodyPr>
          <a:lstStyle/>
          <a:p>
            <a:pPr marL="0" lvl="0" indent="0">
              <a:buNone/>
            </a:pPr>
            <a:r>
              <a:rPr lang="en-US" sz="2000" dirty="0"/>
              <a:t>The Stage 2 life/safety environment compliance review may include, but is not limited to, the following: </a:t>
            </a:r>
          </a:p>
          <a:p>
            <a:pPr marL="285750" lvl="0" indent="-285750"/>
            <a:endParaRPr lang="en-US" sz="2000" dirty="0"/>
          </a:p>
          <a:p>
            <a:pPr lvl="1">
              <a:buFont typeface="Arial" panose="020B0604020202020204" pitchFamily="34" charset="0"/>
              <a:buChar char="•"/>
            </a:pPr>
            <a:r>
              <a:rPr lang="en-US" dirty="0">
                <a:solidFill>
                  <a:prstClr val="black"/>
                </a:solidFill>
              </a:rPr>
              <a:t>Emergency lighting testing</a:t>
            </a:r>
          </a:p>
          <a:p>
            <a:pPr lvl="1">
              <a:buFont typeface="Arial" panose="020B0604020202020204" pitchFamily="34" charset="0"/>
              <a:buChar char="•"/>
            </a:pPr>
            <a:r>
              <a:rPr lang="en-US" dirty="0">
                <a:solidFill>
                  <a:prstClr val="black"/>
                </a:solidFill>
              </a:rPr>
              <a:t>Measurement of windows and corridors</a:t>
            </a:r>
          </a:p>
          <a:p>
            <a:pPr lvl="1">
              <a:buFont typeface="Arial" panose="020B0604020202020204" pitchFamily="34" charset="0"/>
              <a:buChar char="•"/>
            </a:pPr>
            <a:r>
              <a:rPr lang="en-US" dirty="0">
                <a:solidFill>
                  <a:prstClr val="black"/>
                </a:solidFill>
              </a:rPr>
              <a:t>General walkthrough of all licensed portions of the facility</a:t>
            </a:r>
          </a:p>
          <a:p>
            <a:pPr lvl="1">
              <a:buFont typeface="Arial" panose="020B0604020202020204" pitchFamily="34" charset="0"/>
              <a:buChar char="•"/>
            </a:pPr>
            <a:r>
              <a:rPr lang="en-US" dirty="0">
                <a:solidFill>
                  <a:prstClr val="black"/>
                </a:solidFill>
              </a:rPr>
              <a:t>Review of first aid kit</a:t>
            </a:r>
          </a:p>
          <a:p>
            <a:pPr lvl="1">
              <a:buFont typeface="Arial" panose="020B0604020202020204" pitchFamily="34" charset="0"/>
              <a:buChar char="•"/>
            </a:pPr>
            <a:r>
              <a:rPr lang="en-US" dirty="0">
                <a:solidFill>
                  <a:prstClr val="black"/>
                </a:solidFill>
              </a:rPr>
              <a:t>Review of Fire Extinguishers and Tags</a:t>
            </a:r>
          </a:p>
          <a:p>
            <a:pPr lvl="1">
              <a:buFont typeface="Arial" panose="020B0604020202020204" pitchFamily="34" charset="0"/>
              <a:buChar char="•"/>
            </a:pPr>
            <a:r>
              <a:rPr lang="en-US" dirty="0">
                <a:solidFill>
                  <a:prstClr val="black"/>
                </a:solidFill>
              </a:rPr>
              <a:t>Review of staff and service recipient evacuation training and fire drills</a:t>
            </a:r>
          </a:p>
          <a:p>
            <a:pPr lvl="1">
              <a:buFont typeface="Arial" panose="020B0604020202020204" pitchFamily="34" charset="0"/>
              <a:buChar char="•"/>
            </a:pPr>
            <a:r>
              <a:rPr lang="en-US" dirty="0">
                <a:solidFill>
                  <a:prstClr val="black"/>
                </a:solidFill>
              </a:rPr>
              <a:t>Ensure bedroom door will close to a positive latch</a:t>
            </a:r>
          </a:p>
          <a:p>
            <a:pPr lvl="1">
              <a:buFont typeface="Arial" panose="020B0604020202020204" pitchFamily="34" charset="0"/>
              <a:buChar char="•"/>
            </a:pPr>
            <a:r>
              <a:rPr lang="en-US" dirty="0">
                <a:solidFill>
                  <a:prstClr val="black"/>
                </a:solidFill>
              </a:rPr>
              <a:t>Ensure interior and exterior steps are equipped with secure handrails</a:t>
            </a:r>
          </a:p>
        </p:txBody>
      </p:sp>
      <p:sp>
        <p:nvSpPr>
          <p:cNvPr id="9" name="TextBox 8"/>
          <p:cNvSpPr txBox="1"/>
          <p:nvPr/>
        </p:nvSpPr>
        <p:spPr>
          <a:xfrm>
            <a:off x="4343400" y="152400"/>
            <a:ext cx="4724400" cy="861774"/>
          </a:xfrm>
          <a:prstGeom prst="rect">
            <a:avLst/>
          </a:prstGeom>
          <a:noFill/>
        </p:spPr>
        <p:txBody>
          <a:bodyPr wrap="square" rtlCol="0">
            <a:spAutoFit/>
          </a:bodyPr>
          <a:lstStyle/>
          <a:p>
            <a:pPr marL="285750" indent="-285750">
              <a:buFont typeface="Arial" panose="020B0604020202020204" pitchFamily="34" charset="0"/>
              <a:buChar char="•"/>
            </a:pPr>
            <a:endParaRPr lang="en-US" sz="1400" b="1" dirty="0"/>
          </a:p>
          <a:p>
            <a:endParaRPr lang="en-US" b="1" dirty="0"/>
          </a:p>
          <a:p>
            <a:endParaRPr lang="en-US" b="1" dirty="0"/>
          </a:p>
        </p:txBody>
      </p:sp>
      <p:pic>
        <p:nvPicPr>
          <p:cNvPr id="2" name="Audio 1">
            <a:hlinkClick r:id="" action="ppaction://media"/>
            <a:extLst>
              <a:ext uri="{FF2B5EF4-FFF2-40B4-BE49-F238E27FC236}">
                <a16:creationId xmlns:a16="http://schemas.microsoft.com/office/drawing/2014/main" id="{88DD436C-C896-4B9C-82C7-C1FD4BF8A9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68984082"/>
      </p:ext>
    </p:extLst>
  </p:cSld>
  <p:clrMapOvr>
    <a:masterClrMapping/>
  </p:clrMapOvr>
  <mc:AlternateContent xmlns:mc="http://schemas.openxmlformats.org/markup-compatibility/2006" xmlns:p14="http://schemas.microsoft.com/office/powerpoint/2010/main">
    <mc:Choice Requires="p14">
      <p:transition spd="slow" p14:dur="2000" advTm="93822"/>
    </mc:Choice>
    <mc:Fallback xmlns="">
      <p:transition spd="slow" advTm="93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017E07-DB28-4E73-8497-E6C3E9CE2EB7}"/>
              </a:ext>
            </a:extLst>
          </p:cNvPr>
          <p:cNvSpPr>
            <a:spLocks noGrp="1"/>
          </p:cNvSpPr>
          <p:nvPr>
            <p:ph type="title"/>
          </p:nvPr>
        </p:nvSpPr>
        <p:spPr/>
        <p:txBody>
          <a:bodyPr/>
          <a:lstStyle/>
          <a:p>
            <a:r>
              <a:rPr lang="en-US" dirty="0"/>
              <a:t>Virtual Inspection Helpful Tips</a:t>
            </a:r>
          </a:p>
        </p:txBody>
      </p:sp>
      <p:sp>
        <p:nvSpPr>
          <p:cNvPr id="5" name="Text Placeholder 4">
            <a:extLst>
              <a:ext uri="{FF2B5EF4-FFF2-40B4-BE49-F238E27FC236}">
                <a16:creationId xmlns:a16="http://schemas.microsoft.com/office/drawing/2014/main" id="{180BFD0C-91BD-46A4-9663-886148BE570D}"/>
              </a:ext>
            </a:extLst>
          </p:cNvPr>
          <p:cNvSpPr>
            <a:spLocks noGrp="1"/>
          </p:cNvSpPr>
          <p:nvPr>
            <p:ph idx="1"/>
          </p:nvPr>
        </p:nvSpPr>
        <p:spPr/>
        <p:txBody>
          <a:bodyPr>
            <a:normAutofit/>
          </a:bodyPr>
          <a:lstStyle/>
          <a:p>
            <a:pPr marL="171450" indent="-171450">
              <a:buFont typeface="Arial" panose="020B0604020202020204" pitchFamily="34" charset="0"/>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US" i="1" dirty="0">
                <a:solidFill>
                  <a:schemeClr val="tx1"/>
                </a:solidFill>
                <a:latin typeface="Open Sans" panose="020B0606030504020204" pitchFamily="34" charset="0"/>
                <a:ea typeface="Open Sans" panose="020B0606030504020204" pitchFamily="34" charset="0"/>
                <a:cs typeface="Open Sans" panose="020B0606030504020204" pitchFamily="34" charset="0"/>
              </a:rPr>
              <a:t>Be sure to walk through the facility </a:t>
            </a:r>
            <a:r>
              <a:rPr lang="en-US"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slowly</a:t>
            </a:r>
          </a:p>
          <a:p>
            <a:endParaRPr lang="en-US" sz="16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Be sure that the person participating in the virtual inspection has necessary keys and access to storage rooms, closets, etc.</a:t>
            </a:r>
          </a:p>
          <a:p>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Be sure to check the emergency lights/exit lights</a:t>
            </a:r>
          </a:p>
          <a:p>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Be sure to show all exit points of the facility </a:t>
            </a:r>
          </a:p>
          <a:p>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Be sure to show all electrical outlets </a:t>
            </a:r>
          </a:p>
          <a:p>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Be sure to have a tape measure and/or other measuring device to conduct measurements, if needed</a:t>
            </a:r>
          </a:p>
          <a:p>
            <a:pPr marL="914400" lvl="1" indent="-1714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E.g., windows, hallways, etc. </a:t>
            </a:r>
          </a:p>
          <a:p>
            <a:pPr marL="171450" indent="-171450">
              <a:buFont typeface="Arial" panose="020B0604020202020204" pitchFamily="34" charset="0"/>
              <a:buChar char="•"/>
            </a:pP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Audio 1">
            <a:hlinkClick r:id="" action="ppaction://media"/>
            <a:extLst>
              <a:ext uri="{FF2B5EF4-FFF2-40B4-BE49-F238E27FC236}">
                <a16:creationId xmlns:a16="http://schemas.microsoft.com/office/drawing/2014/main" id="{EFEB4275-F445-478E-8BF1-6E6AD524BE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70384585"/>
      </p:ext>
    </p:extLst>
  </p:cSld>
  <p:clrMapOvr>
    <a:masterClrMapping/>
  </p:clrMapOvr>
  <mc:AlternateContent xmlns:mc="http://schemas.openxmlformats.org/markup-compatibility/2006" xmlns:p14="http://schemas.microsoft.com/office/powerpoint/2010/main">
    <mc:Choice Requires="p14">
      <p:transition spd="slow" p14:dur="2000" advTm="298027"/>
    </mc:Choice>
    <mc:Fallback xmlns="">
      <p:transition spd="slow" advTm="298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Frequently Asked Questions</a:t>
            </a:r>
          </a:p>
        </p:txBody>
      </p:sp>
      <p:sp>
        <p:nvSpPr>
          <p:cNvPr id="5" name="Content Placeholder 4">
            <a:extLst>
              <a:ext uri="{FF2B5EF4-FFF2-40B4-BE49-F238E27FC236}">
                <a16:creationId xmlns:a16="http://schemas.microsoft.com/office/drawing/2014/main" id="{AF1ACD74-245B-458D-96E2-136C16B92FB7}"/>
              </a:ext>
            </a:extLst>
          </p:cNvPr>
          <p:cNvSpPr>
            <a:spLocks noGrp="1"/>
          </p:cNvSpPr>
          <p:nvPr>
            <p:ph idx="1"/>
          </p:nvPr>
        </p:nvSpPr>
        <p:spPr/>
        <p:txBody>
          <a:bodyPr>
            <a:normAutofit fontScale="85000" lnSpcReduction="20000"/>
          </a:bodyPr>
          <a:lstStyle/>
          <a:p>
            <a:pPr marL="285750" indent="-285750"/>
            <a:r>
              <a:rPr lang="en-US" dirty="0"/>
              <a:t>What if the document/attachment I am trying to send via email is to large? </a:t>
            </a:r>
            <a:r>
              <a:rPr lang="en-US" dirty="0">
                <a:solidFill>
                  <a:schemeClr val="bg2">
                    <a:lumMod val="75000"/>
                  </a:schemeClr>
                </a:solidFill>
              </a:rPr>
              <a:t>Please contact your Licensure Surveyor immediately so that we may discuss alternatives </a:t>
            </a:r>
          </a:p>
          <a:p>
            <a:pPr marL="285750" indent="-285750"/>
            <a:endParaRPr lang="en-US" dirty="0"/>
          </a:p>
          <a:p>
            <a:pPr marL="285750" indent="-285750"/>
            <a:r>
              <a:rPr lang="en-US" dirty="0"/>
              <a:t>What if my license is about to expire and my virtual inspection has not been conducted yet? </a:t>
            </a:r>
            <a:r>
              <a:rPr lang="en-US" dirty="0">
                <a:solidFill>
                  <a:schemeClr val="bg2">
                    <a:lumMod val="75000"/>
                  </a:schemeClr>
                </a:solidFill>
              </a:rPr>
              <a:t>Your license will be extended and remain active and in good standing – this will not negatively  impact on your licensure status </a:t>
            </a:r>
            <a:endParaRPr lang="en-US" dirty="0"/>
          </a:p>
          <a:p>
            <a:pPr marL="285750" indent="-285750"/>
            <a:endParaRPr lang="en-US" dirty="0"/>
          </a:p>
          <a:p>
            <a:pPr marL="285750" indent="-285750"/>
            <a:r>
              <a:rPr lang="en-US" dirty="0"/>
              <a:t>Will this virtual inspection be sufficient for my traditional annual inspection or will a follow-up onsite annual inspection be conducted? </a:t>
            </a:r>
            <a:r>
              <a:rPr lang="en-US" dirty="0">
                <a:solidFill>
                  <a:schemeClr val="bg2">
                    <a:lumMod val="75000"/>
                  </a:schemeClr>
                </a:solidFill>
              </a:rPr>
              <a:t>This virtual inspection will satisfy the requirement for your traditional annual inspection </a:t>
            </a:r>
            <a:endParaRPr lang="en-US" dirty="0"/>
          </a:p>
          <a:p>
            <a:pPr marL="285750" indent="-285750"/>
            <a:endParaRPr lang="en-US" dirty="0"/>
          </a:p>
          <a:p>
            <a:pPr marL="285750" indent="-285750"/>
            <a:r>
              <a:rPr lang="en-US" dirty="0"/>
              <a:t>Will virtual inspections continue beyond COVID-19 concerns? </a:t>
            </a:r>
            <a:r>
              <a:rPr lang="en-US" dirty="0">
                <a:solidFill>
                  <a:schemeClr val="bg2">
                    <a:lumMod val="75000"/>
                  </a:schemeClr>
                </a:solidFill>
              </a:rPr>
              <a:t>Licensure is unable to provide a definitive answer at this time as we are still discussing this with Executive Leadership </a:t>
            </a:r>
            <a:endParaRPr lang="en-US" sz="2800" dirty="0"/>
          </a:p>
          <a:p>
            <a:pPr marL="285750" indent="-285750"/>
            <a:endParaRPr lang="en-US" sz="2800" dirty="0"/>
          </a:p>
          <a:p>
            <a:endParaRPr lang="en-US" dirty="0"/>
          </a:p>
        </p:txBody>
      </p:sp>
      <p:pic>
        <p:nvPicPr>
          <p:cNvPr id="4" name="Audio 3">
            <a:hlinkClick r:id="" action="ppaction://media"/>
            <a:extLst>
              <a:ext uri="{FF2B5EF4-FFF2-40B4-BE49-F238E27FC236}">
                <a16:creationId xmlns:a16="http://schemas.microsoft.com/office/drawing/2014/main" id="{8B643B3B-53E7-497D-AE0B-6860BCF2D7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80301863"/>
      </p:ext>
    </p:extLst>
  </p:cSld>
  <p:clrMapOvr>
    <a:masterClrMapping/>
  </p:clrMapOvr>
  <mc:AlternateContent xmlns:mc="http://schemas.openxmlformats.org/markup-compatibility/2006" xmlns:p14="http://schemas.microsoft.com/office/powerpoint/2010/main">
    <mc:Choice Requires="p14">
      <p:transition spd="slow" p14:dur="2000" advTm="268381"/>
    </mc:Choice>
    <mc:Fallback xmlns="">
      <p:transition spd="slow" advTm="268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PowerPoint B">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1837</TotalTime>
  <Words>1078</Words>
  <Application>Microsoft Office PowerPoint</Application>
  <PresentationFormat>On-screen Show (4:3)</PresentationFormat>
  <Paragraphs>104</Paragraphs>
  <Slides>12</Slides>
  <Notes>2</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Open Sans</vt:lpstr>
      <vt:lpstr>PermianSlabSerifTypeface</vt:lpstr>
      <vt:lpstr>Symbol</vt:lpstr>
      <vt:lpstr>PowerPoint B</vt:lpstr>
      <vt:lpstr> Licensure Virtual Inspections</vt:lpstr>
      <vt:lpstr>What is a Virtual Inspection?</vt:lpstr>
      <vt:lpstr>Why Virtual Inspections?</vt:lpstr>
      <vt:lpstr>Let’s Begin!</vt:lpstr>
      <vt:lpstr>Virtual Inspection: Stage 1</vt:lpstr>
      <vt:lpstr>Virtual Inspection: Stage 2</vt:lpstr>
      <vt:lpstr>Virtual Inspection: Stage 2 Examples</vt:lpstr>
      <vt:lpstr>Virtual Inspection Helpful Tips</vt:lpstr>
      <vt:lpstr>Frequently Asked Questions</vt:lpstr>
      <vt:lpstr>COVID-19 Information</vt:lpstr>
      <vt:lpstr>Regional Contact Information</vt:lpstr>
      <vt:lpstr>State of TN Dept. of Mental Health &amp; Substance Abuse Services Virtual Inspections</vt:lpstr>
    </vt:vector>
  </TitlesOfParts>
  <Company>State of Tennessee: Finance &amp;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Wehlage</dc:creator>
  <cp:lastModifiedBy>Matthew Parriott</cp:lastModifiedBy>
  <cp:revision>66</cp:revision>
  <cp:lastPrinted>2015-07-07T14:35:06Z</cp:lastPrinted>
  <dcterms:created xsi:type="dcterms:W3CDTF">2015-04-20T19:57:41Z</dcterms:created>
  <dcterms:modified xsi:type="dcterms:W3CDTF">2020-07-07T14:49:32Z</dcterms:modified>
</cp:coreProperties>
</file>