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 id="2147483703" r:id="rId2"/>
    <p:sldMasterId id="2147483691" r:id="rId3"/>
  </p:sldMasterIdLst>
  <p:notesMasterIdLst>
    <p:notesMasterId r:id="rId44"/>
  </p:notesMasterIdLst>
  <p:handoutMasterIdLst>
    <p:handoutMasterId r:id="rId45"/>
  </p:handoutMasterIdLst>
  <p:sldIdLst>
    <p:sldId id="573" r:id="rId4"/>
    <p:sldId id="518" r:id="rId5"/>
    <p:sldId id="709" r:id="rId6"/>
    <p:sldId id="694" r:id="rId7"/>
    <p:sldId id="695" r:id="rId8"/>
    <p:sldId id="572" r:id="rId9"/>
    <p:sldId id="375" r:id="rId10"/>
    <p:sldId id="376" r:id="rId11"/>
    <p:sldId id="377" r:id="rId12"/>
    <p:sldId id="378" r:id="rId13"/>
    <p:sldId id="379" r:id="rId14"/>
    <p:sldId id="382" r:id="rId15"/>
    <p:sldId id="700" r:id="rId16"/>
    <p:sldId id="701" r:id="rId17"/>
    <p:sldId id="702" r:id="rId18"/>
    <p:sldId id="386" r:id="rId19"/>
    <p:sldId id="687" r:id="rId20"/>
    <p:sldId id="591" r:id="rId21"/>
    <p:sldId id="390" r:id="rId22"/>
    <p:sldId id="535" r:id="rId23"/>
    <p:sldId id="539" r:id="rId24"/>
    <p:sldId id="540" r:id="rId25"/>
    <p:sldId id="542" r:id="rId26"/>
    <p:sldId id="543" r:id="rId27"/>
    <p:sldId id="544" r:id="rId28"/>
    <p:sldId id="546" r:id="rId29"/>
    <p:sldId id="547" r:id="rId30"/>
    <p:sldId id="548" r:id="rId31"/>
    <p:sldId id="549" r:id="rId32"/>
    <p:sldId id="550" r:id="rId33"/>
    <p:sldId id="601" r:id="rId34"/>
    <p:sldId id="602" r:id="rId35"/>
    <p:sldId id="603" r:id="rId36"/>
    <p:sldId id="604" r:id="rId37"/>
    <p:sldId id="605" r:id="rId38"/>
    <p:sldId id="606" r:id="rId39"/>
    <p:sldId id="607" r:id="rId40"/>
    <p:sldId id="608" r:id="rId41"/>
    <p:sldId id="512" r:id="rId42"/>
    <p:sldId id="708" r:id="rId43"/>
  </p:sldIdLst>
  <p:sldSz cx="9144000" cy="6858000" type="screen4x3"/>
  <p:notesSz cx="9236075" cy="6950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0990D24-BA08-485C-9FD0-E04BB30BB752}">
          <p14:sldIdLst>
            <p14:sldId id="573"/>
            <p14:sldId id="518"/>
            <p14:sldId id="709"/>
            <p14:sldId id="694"/>
            <p14:sldId id="695"/>
            <p14:sldId id="572"/>
          </p14:sldIdLst>
        </p14:section>
        <p14:section name="Chapter Four" id="{96659CDB-C90C-47BD-81A7-DFA332226037}">
          <p14:sldIdLst>
            <p14:sldId id="375"/>
            <p14:sldId id="376"/>
            <p14:sldId id="377"/>
            <p14:sldId id="378"/>
            <p14:sldId id="379"/>
            <p14:sldId id="382"/>
            <p14:sldId id="700"/>
            <p14:sldId id="701"/>
            <p14:sldId id="702"/>
            <p14:sldId id="386"/>
            <p14:sldId id="687"/>
            <p14:sldId id="591"/>
            <p14:sldId id="390"/>
            <p14:sldId id="535"/>
            <p14:sldId id="539"/>
            <p14:sldId id="540"/>
            <p14:sldId id="542"/>
            <p14:sldId id="543"/>
            <p14:sldId id="544"/>
            <p14:sldId id="546"/>
            <p14:sldId id="547"/>
            <p14:sldId id="548"/>
            <p14:sldId id="549"/>
            <p14:sldId id="550"/>
            <p14:sldId id="601"/>
            <p14:sldId id="602"/>
            <p14:sldId id="603"/>
            <p14:sldId id="604"/>
            <p14:sldId id="605"/>
            <p14:sldId id="606"/>
            <p14:sldId id="607"/>
            <p14:sldId id="608"/>
          </p14:sldIdLst>
        </p14:section>
        <p14:section name="Conclusion" id="{4AE5E087-94BD-486E-822B-845AAD82117E}">
          <p14:sldIdLst>
            <p14:sldId id="512"/>
            <p14:sldId id="70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89">
          <p15:clr>
            <a:srgbClr val="A4A3A4"/>
          </p15:clr>
        </p15:guide>
        <p15:guide id="2"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ystal Warren" initials="CW" lastIdx="13" clrIdx="0">
    <p:extLst/>
  </p:cmAuthor>
  <p:cmAuthor id="2" name="TempAcct" initials="T" lastIdx="15" clrIdx="1"/>
  <p:cmAuthor id="3" name="Laura B. Martin" initials="LBM"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CCD2"/>
    <a:srgbClr val="20386D"/>
    <a:srgbClr val="000000"/>
    <a:srgbClr val="E1E1E1"/>
    <a:srgbClr val="EF39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33" autoAdjust="0"/>
    <p:restoredTop sz="94660"/>
  </p:normalViewPr>
  <p:slideViewPr>
    <p:cSldViewPr snapToGrid="0">
      <p:cViewPr varScale="1">
        <p:scale>
          <a:sx n="90" d="100"/>
          <a:sy n="90" d="100"/>
        </p:scale>
        <p:origin x="1566"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3" d="100"/>
          <a:sy n="93" d="100"/>
        </p:scale>
        <p:origin x="-2130" y="-96"/>
      </p:cViewPr>
      <p:guideLst>
        <p:guide orient="horz" pos="2189"/>
        <p:guide pos="29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47504"/>
          </a:xfrm>
          <a:prstGeom prst="rect">
            <a:avLst/>
          </a:prstGeom>
        </p:spPr>
        <p:txBody>
          <a:bodyPr vert="horz" lIns="92492" tIns="46246" rIns="92492" bIns="46246" rtlCol="0"/>
          <a:lstStyle>
            <a:lvl1pPr algn="r">
              <a:defRPr sz="1200"/>
            </a:lvl1pPr>
          </a:lstStyle>
          <a:p>
            <a:fld id="{A16CBA4F-9574-42DA-BDCB-66754A89ECCD}" type="datetimeFigureOut">
              <a:rPr lang="en-US" smtClean="0"/>
              <a:t>9/26/2018</a:t>
            </a:fld>
            <a:endParaRPr lang="en-US"/>
          </a:p>
        </p:txBody>
      </p:sp>
      <p:sp>
        <p:nvSpPr>
          <p:cNvPr id="4" name="Footer Placeholder 3"/>
          <p:cNvSpPr>
            <a:spLocks noGrp="1"/>
          </p:cNvSpPr>
          <p:nvPr>
            <p:ph type="ftr" sz="quarter" idx="2"/>
          </p:nvPr>
        </p:nvSpPr>
        <p:spPr>
          <a:xfrm>
            <a:off x="0" y="6601365"/>
            <a:ext cx="4002299" cy="3475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01365"/>
            <a:ext cx="4002299" cy="347504"/>
          </a:xfrm>
          <a:prstGeom prst="rect">
            <a:avLst/>
          </a:prstGeom>
        </p:spPr>
        <p:txBody>
          <a:bodyPr vert="horz" lIns="92492" tIns="46246" rIns="92492" bIns="46246" rtlCol="0" anchor="b"/>
          <a:lstStyle>
            <a:lvl1pPr algn="r">
              <a:defRPr sz="1200"/>
            </a:lvl1pPr>
          </a:lstStyle>
          <a:p>
            <a:fld id="{1021068B-1AD9-4D00-AB39-74B912647946}" type="slidenum">
              <a:rPr lang="en-US" smtClean="0"/>
              <a:t>‹#›</a:t>
            </a:fld>
            <a:endParaRPr lang="en-US"/>
          </a:p>
        </p:txBody>
      </p:sp>
    </p:spTree>
    <p:extLst>
      <p:ext uri="{BB962C8B-B14F-4D97-AF65-F5344CB8AC3E}">
        <p14:creationId xmlns:p14="http://schemas.microsoft.com/office/powerpoint/2010/main" val="3852528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5231640" y="0"/>
            <a:ext cx="4002299" cy="348711"/>
          </a:xfrm>
          <a:prstGeom prst="rect">
            <a:avLst/>
          </a:prstGeom>
        </p:spPr>
        <p:txBody>
          <a:bodyPr vert="horz" lIns="92490" tIns="46245" rIns="92490" bIns="46245" rtlCol="0"/>
          <a:lstStyle>
            <a:lvl1pPr algn="r">
              <a:defRPr sz="1200"/>
            </a:lvl1pPr>
          </a:lstStyle>
          <a:p>
            <a:fld id="{BAD9B79D-CDCB-4724-B0C5-321A2BCAF2FE}" type="datetimeFigureOut">
              <a:rPr lang="en-US" smtClean="0"/>
              <a:t>9/26/2018</a:t>
            </a:fld>
            <a:endParaRPr lang="en-US"/>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923608" y="3344724"/>
            <a:ext cx="7388860" cy="2736593"/>
          </a:xfrm>
          <a:prstGeom prst="rect">
            <a:avLst/>
          </a:prstGeom>
        </p:spPr>
        <p:txBody>
          <a:bodyPr vert="horz" lIns="92490" tIns="46245" rIns="92490" bIns="462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366"/>
            <a:ext cx="4002299" cy="348710"/>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6"/>
            <a:ext cx="4002299" cy="348710"/>
          </a:xfrm>
          <a:prstGeom prst="rect">
            <a:avLst/>
          </a:prstGeom>
        </p:spPr>
        <p:txBody>
          <a:bodyPr vert="horz" lIns="92490" tIns="46245" rIns="92490" bIns="46245" rtlCol="0" anchor="b"/>
          <a:lstStyle>
            <a:lvl1pPr algn="r">
              <a:defRPr sz="1200"/>
            </a:lvl1pPr>
          </a:lstStyle>
          <a:p>
            <a:fld id="{B14302EE-A413-4B74-B77D-C3711A20EF7A}" type="slidenum">
              <a:rPr lang="en-US" smtClean="0"/>
              <a:t>‹#›</a:t>
            </a:fld>
            <a:endParaRPr lang="en-US"/>
          </a:p>
        </p:txBody>
      </p:sp>
    </p:spTree>
    <p:extLst>
      <p:ext uri="{BB962C8B-B14F-4D97-AF65-F5344CB8AC3E}">
        <p14:creationId xmlns:p14="http://schemas.microsoft.com/office/powerpoint/2010/main" val="183521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24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lang="en-US" sz="1600" b="1" kern="1200" dirty="0">
                <a:solidFill>
                  <a:srgbClr val="20386D"/>
                </a:solidFill>
                <a:latin typeface="PermianSlabSerifTypeface" panose="02000000000000000000" pitchFamily="50"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algn="l" defTabSz="457200" rtl="0" eaLnBrk="1" latinLnBrk="0" hangingPunct="1"/>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764DE79-268F-4C1A-8933-263129D2AF90}"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235704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215013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1077515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ick for mor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C7BB28F-9F0D-4DCD-90B8-7DE8D8C2259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45FC087-2B14-447E-9E85-9E34126063E1}"/>
              </a:ext>
            </a:extLst>
          </p:cNvPr>
          <p:cNvSpPr>
            <a:spLocks noGrp="1"/>
          </p:cNvSpPr>
          <p:nvPr>
            <p:ph type="sldNum" sz="quarter" idx="12"/>
          </p:nvPr>
        </p:nvSpPr>
        <p:spPr/>
        <p:txBody>
          <a:bodyPr/>
          <a:lstStyle/>
          <a:p>
            <a:fld id="{C594740B-4443-42E0-BD04-50747A72C1C0}" type="slidenum">
              <a:rPr lang="en-US" smtClean="0"/>
              <a:t>‹#›</a:t>
            </a:fld>
            <a:endParaRPr lang="en-US"/>
          </a:p>
        </p:txBody>
      </p:sp>
      <p:sp>
        <p:nvSpPr>
          <p:cNvPr id="5" name="Title 1">
            <a:extLst>
              <a:ext uri="{FF2B5EF4-FFF2-40B4-BE49-F238E27FC236}">
                <a16:creationId xmlns:a16="http://schemas.microsoft.com/office/drawing/2014/main" id="{E5CEDBA8-726A-44B4-A57D-15CC27EEA986}"/>
              </a:ext>
            </a:extLst>
          </p:cNvPr>
          <p:cNvSpPr>
            <a:spLocks noGrp="1"/>
          </p:cNvSpPr>
          <p:nvPr>
            <p:ph type="title"/>
          </p:nvPr>
        </p:nvSpPr>
        <p:spPr>
          <a:xfrm>
            <a:off x="628650" y="1541173"/>
            <a:ext cx="7886700" cy="508344"/>
          </a:xfrm>
        </p:spPr>
        <p:txBody>
          <a:bodyPr>
            <a:noAutofit/>
          </a:bodyPr>
          <a:lstStyle>
            <a:lvl1pPr algn="l">
              <a:defRPr sz="1600">
                <a:solidFill>
                  <a:srgbClr val="EF3925"/>
                </a:solidFill>
              </a:defRPr>
            </a:lvl1pPr>
          </a:lstStyle>
          <a:p>
            <a:endParaRPr lang="en-US" sz="1200" dirty="0">
              <a:solidFill>
                <a:srgbClr val="20386D"/>
              </a:solidFill>
            </a:endParaRPr>
          </a:p>
        </p:txBody>
      </p:sp>
      <p:sp>
        <p:nvSpPr>
          <p:cNvPr id="6" name="Content Placeholder 2">
            <a:extLst>
              <a:ext uri="{FF2B5EF4-FFF2-40B4-BE49-F238E27FC236}">
                <a16:creationId xmlns:a16="http://schemas.microsoft.com/office/drawing/2014/main" id="{5277B0B5-112D-4273-803F-76EAFFFCD07B}"/>
              </a:ext>
            </a:extLst>
          </p:cNvPr>
          <p:cNvSpPr>
            <a:spLocks noGrp="1"/>
          </p:cNvSpPr>
          <p:nvPr>
            <p:ph idx="1"/>
          </p:nvPr>
        </p:nvSpPr>
        <p:spPr>
          <a:xfrm>
            <a:off x="628650" y="2448910"/>
            <a:ext cx="7886700" cy="3639374"/>
          </a:xfrm>
        </p:spPr>
        <p:txBody>
          <a:bodyPr>
            <a:noAutofit/>
          </a:bodyPr>
          <a:lstStyle>
            <a:lvl1pPr>
              <a:defRPr sz="1200"/>
            </a:lvl1pPr>
          </a:lstStyle>
          <a:p>
            <a:endParaRPr lang="en-US" dirty="0"/>
          </a:p>
        </p:txBody>
      </p:sp>
      <p:sp>
        <p:nvSpPr>
          <p:cNvPr id="7" name="Title 1">
            <a:extLst>
              <a:ext uri="{FF2B5EF4-FFF2-40B4-BE49-F238E27FC236}">
                <a16:creationId xmlns:a16="http://schemas.microsoft.com/office/drawing/2014/main" id="{000E7385-B0BF-4490-A788-A02C712FC0F1}"/>
              </a:ext>
            </a:extLst>
          </p:cNvPr>
          <p:cNvSpPr txBox="1">
            <a:spLocks/>
          </p:cNvSpPr>
          <p:nvPr userDrawn="1"/>
        </p:nvSpPr>
        <p:spPr>
          <a:xfrm>
            <a:off x="628650" y="1159319"/>
            <a:ext cx="7886700" cy="39353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2400" b="1" kern="1200">
                <a:solidFill>
                  <a:schemeClr val="tx1"/>
                </a:solidFill>
                <a:latin typeface="PermianSlabSerifTypeface" panose="02000000000000000000" pitchFamily="50" charset="0"/>
                <a:ea typeface="+mj-ea"/>
                <a:cs typeface="+mj-cs"/>
              </a:defRPr>
            </a:lvl1pPr>
          </a:lstStyle>
          <a:p>
            <a:endParaRPr lang="en-US" sz="1200" dirty="0">
              <a:solidFill>
                <a:srgbClr val="20386D"/>
              </a:solidFill>
            </a:endParaRPr>
          </a:p>
        </p:txBody>
      </p:sp>
      <p:sp>
        <p:nvSpPr>
          <p:cNvPr id="11" name="Text Placeholder 10">
            <a:extLst>
              <a:ext uri="{FF2B5EF4-FFF2-40B4-BE49-F238E27FC236}">
                <a16:creationId xmlns:a16="http://schemas.microsoft.com/office/drawing/2014/main" id="{5279B683-E7E2-430E-8C75-4478F3A09276}"/>
              </a:ext>
            </a:extLst>
          </p:cNvPr>
          <p:cNvSpPr>
            <a:spLocks noGrp="1"/>
          </p:cNvSpPr>
          <p:nvPr>
            <p:ph type="body" sz="quarter" idx="13"/>
          </p:nvPr>
        </p:nvSpPr>
        <p:spPr>
          <a:xfrm>
            <a:off x="628650" y="999251"/>
            <a:ext cx="7886700" cy="627063"/>
          </a:xfrm>
        </p:spPr>
        <p:txBody>
          <a:bodyPr>
            <a:normAutofit/>
          </a:bodyPr>
          <a:lstStyle>
            <a:lvl1pPr marL="0" indent="0" algn="ctr">
              <a:buNone/>
              <a:defRPr sz="2400" b="1">
                <a:solidFill>
                  <a:srgbClr val="EF3925"/>
                </a:solidFill>
                <a:latin typeface="PermianSlabSerifTypeface" panose="02000000000000000000" pitchFamily="50" charset="0"/>
              </a:defRPr>
            </a:lvl1pPr>
          </a:lstStyle>
          <a:p>
            <a:pPr lvl="0"/>
            <a:endParaRPr lang="en-US" dirty="0"/>
          </a:p>
        </p:txBody>
      </p:sp>
    </p:spTree>
    <p:extLst>
      <p:ext uri="{BB962C8B-B14F-4D97-AF65-F5344CB8AC3E}">
        <p14:creationId xmlns:p14="http://schemas.microsoft.com/office/powerpoint/2010/main" val="54813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column- 2 colum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4D6A1F-DB11-4EEF-9BBC-9E6AFD1FD0D7}"/>
              </a:ext>
            </a:extLst>
          </p:cNvPr>
          <p:cNvSpPr>
            <a:spLocks noGrp="1"/>
          </p:cNvSpPr>
          <p:nvPr>
            <p:ph type="ftr" sz="quarter" idx="11"/>
          </p:nvPr>
        </p:nvSpPr>
        <p:spPr/>
        <p:txBody>
          <a:bodyPr/>
          <a:lstStyle/>
          <a:p>
            <a:endParaRPr lang="en-US" dirty="0"/>
          </a:p>
        </p:txBody>
      </p:sp>
      <p:sp>
        <p:nvSpPr>
          <p:cNvPr id="2" name="Title 1">
            <a:extLst>
              <a:ext uri="{FF2B5EF4-FFF2-40B4-BE49-F238E27FC236}">
                <a16:creationId xmlns:a16="http://schemas.microsoft.com/office/drawing/2014/main" id="{A050927D-773E-476D-BF2A-09318146FD3B}"/>
              </a:ext>
            </a:extLst>
          </p:cNvPr>
          <p:cNvSpPr>
            <a:spLocks noGrp="1"/>
          </p:cNvSpPr>
          <p:nvPr>
            <p:ph type="title"/>
          </p:nvPr>
        </p:nvSpPr>
        <p:spPr>
          <a:xfrm>
            <a:off x="628650" y="585838"/>
            <a:ext cx="7886700" cy="599379"/>
          </a:xfrm>
        </p:spPr>
        <p:txBody>
          <a:bodyPr>
            <a:noAutofit/>
          </a:bodyPr>
          <a:lstStyle>
            <a:lvl1pPr>
              <a:defRPr sz="2400" b="1">
                <a:solidFill>
                  <a:srgbClr val="EF3925"/>
                </a:solidFill>
                <a:latin typeface="PermianSlabSerifTypeface" panose="02000000000000000000" pitchFamily="50"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8EFD1B1D-8FAE-464C-86E9-DBE344714D8B}"/>
              </a:ext>
            </a:extLst>
          </p:cNvPr>
          <p:cNvSpPr>
            <a:spLocks noGrp="1"/>
          </p:cNvSpPr>
          <p:nvPr>
            <p:ph type="sldNum" sz="quarter" idx="12"/>
          </p:nvPr>
        </p:nvSpPr>
        <p:spPr/>
        <p:txBody>
          <a:bodyPr/>
          <a:lstStyle/>
          <a:p>
            <a:fld id="{C594740B-4443-42E0-BD04-50747A72C1C0}" type="slidenum">
              <a:rPr lang="en-US" smtClean="0"/>
              <a:t>‹#›</a:t>
            </a:fld>
            <a:endParaRPr lang="en-US"/>
          </a:p>
        </p:txBody>
      </p:sp>
      <p:sp>
        <p:nvSpPr>
          <p:cNvPr id="6" name="Content Placeholder 2">
            <a:extLst>
              <a:ext uri="{FF2B5EF4-FFF2-40B4-BE49-F238E27FC236}">
                <a16:creationId xmlns:a16="http://schemas.microsoft.com/office/drawing/2014/main" id="{AFE626F2-2C6A-47E5-9EA0-7599E8B937FC}"/>
              </a:ext>
            </a:extLst>
          </p:cNvPr>
          <p:cNvSpPr>
            <a:spLocks noGrp="1"/>
          </p:cNvSpPr>
          <p:nvPr>
            <p:ph idx="1"/>
          </p:nvPr>
        </p:nvSpPr>
        <p:spPr>
          <a:xfrm>
            <a:off x="628649" y="3057071"/>
            <a:ext cx="7886700" cy="438986"/>
          </a:xfrm>
        </p:spPr>
        <p:txBody>
          <a:bodyPr>
            <a:noAutofit/>
          </a:bodyPr>
          <a:lstStyle>
            <a:lvl1pPr marL="0" indent="0">
              <a:buNone/>
              <a:defRPr sz="1600" b="1">
                <a:solidFill>
                  <a:srgbClr val="20386D"/>
                </a:solidFill>
                <a:latin typeface="PermianSlabSerifTypeface" panose="02000000000000000000" pitchFamily="50" charset="0"/>
                <a:ea typeface="Open Sans" panose="020B0606030504020204" pitchFamily="34" charset="0"/>
                <a:cs typeface="Open Sans" panose="020B0606030504020204" pitchFamily="34" charset="0"/>
              </a:defRPr>
            </a:lvl1pPr>
            <a:lvl2pPr marL="342892" indent="0">
              <a:buNone/>
              <a:defRPr sz="975">
                <a:latin typeface="Open Sans" panose="020B0606030504020204" pitchFamily="34" charset="0"/>
                <a:ea typeface="Open Sans" panose="020B0606030504020204" pitchFamily="34" charset="0"/>
                <a:cs typeface="Open Sans" panose="020B0606030504020204" pitchFamily="34" charset="0"/>
              </a:defRPr>
            </a:lvl2pPr>
            <a:lvl3pPr marL="685783" indent="0">
              <a:buNone/>
              <a:defRPr sz="975">
                <a:latin typeface="Open Sans" panose="020B0606030504020204" pitchFamily="34" charset="0"/>
                <a:ea typeface="Open Sans" panose="020B0606030504020204" pitchFamily="34" charset="0"/>
                <a:cs typeface="Open Sans" panose="020B0606030504020204" pitchFamily="34" charset="0"/>
              </a:defRPr>
            </a:lvl3pPr>
            <a:lvl4pPr marL="1028675" indent="0">
              <a:buNone/>
              <a:defRPr sz="975">
                <a:latin typeface="Open Sans" panose="020B0606030504020204" pitchFamily="34" charset="0"/>
                <a:ea typeface="Open Sans" panose="020B0606030504020204" pitchFamily="34" charset="0"/>
                <a:cs typeface="Open Sans" panose="020B0606030504020204" pitchFamily="34" charset="0"/>
              </a:defRPr>
            </a:lvl4pPr>
            <a:lvl5pPr marL="1371566" indent="0">
              <a:buNone/>
              <a:defRPr sz="975">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p:txBody>
      </p:sp>
      <p:sp>
        <p:nvSpPr>
          <p:cNvPr id="7" name="Content Placeholder 2">
            <a:extLst>
              <a:ext uri="{FF2B5EF4-FFF2-40B4-BE49-F238E27FC236}">
                <a16:creationId xmlns:a16="http://schemas.microsoft.com/office/drawing/2014/main" id="{DB9A0DF7-E1A6-4290-8D7B-2303D87ACEFC}"/>
              </a:ext>
            </a:extLst>
          </p:cNvPr>
          <p:cNvSpPr>
            <a:spLocks noGrp="1"/>
          </p:cNvSpPr>
          <p:nvPr>
            <p:ph idx="13"/>
          </p:nvPr>
        </p:nvSpPr>
        <p:spPr>
          <a:xfrm>
            <a:off x="628650" y="3544866"/>
            <a:ext cx="7886700" cy="2477562"/>
          </a:xfrm>
        </p:spPr>
        <p:txBody>
          <a:bodyPr numCol="2">
            <a:noAutofit/>
          </a:bodyPr>
          <a:lstStyle>
            <a:lvl1pPr marL="0"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1pPr>
            <a:lvl2pPr marL="342892"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2pPr>
            <a:lvl3pPr marL="685783"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3pPr>
            <a:lvl4pPr marL="1028675"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4pPr>
            <a:lvl5pPr marL="1371566"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23E5B341-A57C-4F21-BB71-A7B53BCCF048}"/>
              </a:ext>
            </a:extLst>
          </p:cNvPr>
          <p:cNvSpPr>
            <a:spLocks noGrp="1"/>
          </p:cNvSpPr>
          <p:nvPr>
            <p:ph type="body" sz="quarter" idx="14"/>
          </p:nvPr>
        </p:nvSpPr>
        <p:spPr>
          <a:xfrm>
            <a:off x="628649" y="1234026"/>
            <a:ext cx="7886700" cy="1774238"/>
          </a:xfrm>
        </p:spPr>
        <p:txBody>
          <a:bodyPr>
            <a:noAutofit/>
          </a:bodyPr>
          <a:lstStyle>
            <a:lvl1pPr marL="0" indent="0">
              <a:buNone/>
              <a:defRPr sz="1200" b="0">
                <a:solidFill>
                  <a:schemeClr val="tx1"/>
                </a:solidFill>
              </a:defRPr>
            </a:lvl1pPr>
          </a:lstStyle>
          <a:p>
            <a:pPr lvl="0"/>
            <a:endParaRPr lang="en-US" dirty="0"/>
          </a:p>
        </p:txBody>
      </p:sp>
    </p:spTree>
    <p:extLst>
      <p:ext uri="{BB962C8B-B14F-4D97-AF65-F5344CB8AC3E}">
        <p14:creationId xmlns:p14="http://schemas.microsoft.com/office/powerpoint/2010/main" val="1549669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pter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AE6DF-E22D-43CF-8780-721855C3BD53}"/>
              </a:ext>
            </a:extLst>
          </p:cNvPr>
          <p:cNvSpPr>
            <a:spLocks noGrp="1"/>
          </p:cNvSpPr>
          <p:nvPr>
            <p:ph type="ctrTitle"/>
          </p:nvPr>
        </p:nvSpPr>
        <p:spPr>
          <a:xfrm>
            <a:off x="628651" y="646375"/>
            <a:ext cx="7886701" cy="1042768"/>
          </a:xfrm>
        </p:spPr>
        <p:txBody>
          <a:bodyPr anchor="b">
            <a:noAutofit/>
          </a:bodyPr>
          <a:lstStyle>
            <a:lvl1pPr algn="ctr">
              <a:defRPr sz="2400">
                <a:solidFill>
                  <a:srgbClr val="EF3925"/>
                </a:solidFill>
                <a:latin typeface="PermianSlabSerifTypeface" panose="02000000000000000000" pitchFamily="50" charset="0"/>
              </a:defRPr>
            </a:lvl1pPr>
          </a:lstStyle>
          <a:p>
            <a:r>
              <a:rPr lang="en-US" dirty="0"/>
              <a:t>Click to edit Master title style</a:t>
            </a:r>
          </a:p>
        </p:txBody>
      </p:sp>
      <p:sp>
        <p:nvSpPr>
          <p:cNvPr id="3" name="Subtitle 2">
            <a:extLst>
              <a:ext uri="{FF2B5EF4-FFF2-40B4-BE49-F238E27FC236}">
                <a16:creationId xmlns:a16="http://schemas.microsoft.com/office/drawing/2014/main" id="{56B20452-B2D9-48DC-A66E-C4650D6CD755}"/>
              </a:ext>
            </a:extLst>
          </p:cNvPr>
          <p:cNvSpPr>
            <a:spLocks noGrp="1"/>
          </p:cNvSpPr>
          <p:nvPr>
            <p:ph type="subTitle" idx="1"/>
          </p:nvPr>
        </p:nvSpPr>
        <p:spPr>
          <a:xfrm>
            <a:off x="628651" y="1745604"/>
            <a:ext cx="7886699" cy="365125"/>
          </a:xfrm>
        </p:spPr>
        <p:txBody>
          <a:bodyPr>
            <a:noAutofit/>
          </a:bodyPr>
          <a:lstStyle>
            <a:lvl1pPr marL="0" indent="0" algn="l">
              <a:buNone/>
              <a:defRPr sz="1600" b="1">
                <a:solidFill>
                  <a:srgbClr val="20386D"/>
                </a:solidFill>
                <a:latin typeface="PermianSlabSerifTypeface" panose="02000000000000000000" pitchFamily="50" charset="0"/>
                <a:ea typeface="Open Sans" panose="020B0606030504020204" pitchFamily="34" charset="0"/>
                <a:cs typeface="Open Sans" panose="020B060603050402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sp>
        <p:nvSpPr>
          <p:cNvPr id="5" name="Footer Placeholder 4">
            <a:extLst>
              <a:ext uri="{FF2B5EF4-FFF2-40B4-BE49-F238E27FC236}">
                <a16:creationId xmlns:a16="http://schemas.microsoft.com/office/drawing/2014/main" id="{58EFE28E-FC45-4D43-8780-82BCD9C06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6FAA6-9CFF-4B2A-82C3-FAC5C29D06EB}"/>
              </a:ext>
            </a:extLst>
          </p:cNvPr>
          <p:cNvSpPr>
            <a:spLocks noGrp="1"/>
          </p:cNvSpPr>
          <p:nvPr>
            <p:ph type="sldNum" sz="quarter" idx="12"/>
          </p:nvPr>
        </p:nvSpPr>
        <p:spPr/>
        <p:txBody>
          <a:bodyPr/>
          <a:lstStyle/>
          <a:p>
            <a:fld id="{C594740B-4443-42E0-BD04-50747A72C1C0}" type="slidenum">
              <a:rPr lang="en-US" smtClean="0"/>
              <a:t>‹#›</a:t>
            </a:fld>
            <a:endParaRPr lang="en-US"/>
          </a:p>
        </p:txBody>
      </p:sp>
      <p:sp>
        <p:nvSpPr>
          <p:cNvPr id="8" name="Text Placeholder 7">
            <a:extLst>
              <a:ext uri="{FF2B5EF4-FFF2-40B4-BE49-F238E27FC236}">
                <a16:creationId xmlns:a16="http://schemas.microsoft.com/office/drawing/2014/main" id="{77DD0BBD-F606-4CCD-86DC-661F452700E2}"/>
              </a:ext>
            </a:extLst>
          </p:cNvPr>
          <p:cNvSpPr>
            <a:spLocks noGrp="1"/>
          </p:cNvSpPr>
          <p:nvPr>
            <p:ph type="body" sz="quarter" idx="13"/>
          </p:nvPr>
        </p:nvSpPr>
        <p:spPr>
          <a:xfrm>
            <a:off x="628651" y="2141423"/>
            <a:ext cx="7886699" cy="1219200"/>
          </a:xfrm>
        </p:spPr>
        <p:txBody>
          <a:bodyPr>
            <a:noAutofit/>
          </a:bodyPr>
          <a:lstStyle>
            <a:lvl1pPr marL="0" indent="0">
              <a:buNone/>
              <a:defRPr sz="1200"/>
            </a:lvl1pPr>
          </a:lstStyle>
          <a:p>
            <a:pPr lvl="0"/>
            <a:r>
              <a:rPr lang="en-US" dirty="0"/>
              <a:t>Edit Master text styles</a:t>
            </a:r>
          </a:p>
        </p:txBody>
      </p:sp>
      <p:sp>
        <p:nvSpPr>
          <p:cNvPr id="10" name="Text Placeholder 9">
            <a:extLst>
              <a:ext uri="{FF2B5EF4-FFF2-40B4-BE49-F238E27FC236}">
                <a16:creationId xmlns:a16="http://schemas.microsoft.com/office/drawing/2014/main" id="{125D41AE-5704-4813-97B3-6CBA455ACBBC}"/>
              </a:ext>
            </a:extLst>
          </p:cNvPr>
          <p:cNvSpPr>
            <a:spLocks noGrp="1"/>
          </p:cNvSpPr>
          <p:nvPr>
            <p:ph type="body" sz="quarter" idx="14"/>
          </p:nvPr>
        </p:nvSpPr>
        <p:spPr>
          <a:xfrm>
            <a:off x="628651" y="3458499"/>
            <a:ext cx="7886699" cy="365125"/>
          </a:xfrm>
        </p:spPr>
        <p:txBody>
          <a:bodyPr>
            <a:noAutofit/>
          </a:bodyPr>
          <a:lstStyle>
            <a:lvl1pPr marL="0" indent="0" algn="l">
              <a:buNone/>
              <a:defRPr sz="1600" b="1">
                <a:solidFill>
                  <a:srgbClr val="20386D"/>
                </a:solidFill>
                <a:latin typeface="PermianSlabSerifTypeface" panose="02000000000000000000" pitchFamily="50" charset="0"/>
              </a:defRPr>
            </a:lvl1pPr>
          </a:lstStyle>
          <a:p>
            <a:pPr lvl="0"/>
            <a:endParaRPr lang="en-US" dirty="0"/>
          </a:p>
        </p:txBody>
      </p:sp>
      <p:sp>
        <p:nvSpPr>
          <p:cNvPr id="12" name="Text Placeholder 11">
            <a:extLst>
              <a:ext uri="{FF2B5EF4-FFF2-40B4-BE49-F238E27FC236}">
                <a16:creationId xmlns:a16="http://schemas.microsoft.com/office/drawing/2014/main" id="{70818503-36FB-40E9-8B8E-719CE59F3663}"/>
              </a:ext>
            </a:extLst>
          </p:cNvPr>
          <p:cNvSpPr>
            <a:spLocks noGrp="1"/>
          </p:cNvSpPr>
          <p:nvPr>
            <p:ph type="body" sz="quarter" idx="15"/>
          </p:nvPr>
        </p:nvSpPr>
        <p:spPr>
          <a:xfrm>
            <a:off x="628651" y="3877998"/>
            <a:ext cx="7886699" cy="2015352"/>
          </a:xfrm>
        </p:spPr>
        <p:txBody>
          <a:bodyPr>
            <a:noAutofit/>
          </a:bodyPr>
          <a:lstStyle>
            <a:lvl1pPr marL="0" indent="0">
              <a:buNone/>
              <a:defRPr sz="1200"/>
            </a:lvl1pPr>
          </a:lstStyle>
          <a:p>
            <a:pPr lvl="0"/>
            <a:r>
              <a:rPr lang="en-US" dirty="0"/>
              <a:t>Edit Master text styles</a:t>
            </a:r>
          </a:p>
        </p:txBody>
      </p:sp>
      <p:sp>
        <p:nvSpPr>
          <p:cNvPr id="9" name="Rectangle 8">
            <a:extLst>
              <a:ext uri="{FF2B5EF4-FFF2-40B4-BE49-F238E27FC236}">
                <a16:creationId xmlns:a16="http://schemas.microsoft.com/office/drawing/2014/main" id="{732D652B-0234-40DD-B127-B9B15D04025C}"/>
              </a:ext>
            </a:extLst>
          </p:cNvPr>
          <p:cNvSpPr/>
          <p:nvPr userDrawn="1"/>
        </p:nvSpPr>
        <p:spPr>
          <a:xfrm>
            <a:off x="0" y="434534"/>
            <a:ext cx="6858000" cy="2793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1" name="Rectangle 10">
            <a:extLst>
              <a:ext uri="{FF2B5EF4-FFF2-40B4-BE49-F238E27FC236}">
                <a16:creationId xmlns:a16="http://schemas.microsoft.com/office/drawing/2014/main" id="{79F39797-A035-4E5F-9F8E-2FEF3AD9E55D}"/>
              </a:ext>
            </a:extLst>
          </p:cNvPr>
          <p:cNvSpPr/>
          <p:nvPr userDrawn="1"/>
        </p:nvSpPr>
        <p:spPr>
          <a:xfrm>
            <a:off x="0" y="169796"/>
            <a:ext cx="6858000" cy="502459"/>
          </a:xfrm>
          <a:prstGeom prst="rect">
            <a:avLst/>
          </a:prstGeom>
          <a:solidFill>
            <a:srgbClr val="2038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dirty="0"/>
          </a:p>
        </p:txBody>
      </p:sp>
      <p:sp>
        <p:nvSpPr>
          <p:cNvPr id="13" name="TextBox 12">
            <a:extLst>
              <a:ext uri="{FF2B5EF4-FFF2-40B4-BE49-F238E27FC236}">
                <a16:creationId xmlns:a16="http://schemas.microsoft.com/office/drawing/2014/main" id="{7DEC675B-DBB5-433C-97D0-72EF69827CD8}"/>
              </a:ext>
            </a:extLst>
          </p:cNvPr>
          <p:cNvSpPr txBox="1"/>
          <p:nvPr userDrawn="1"/>
        </p:nvSpPr>
        <p:spPr>
          <a:xfrm>
            <a:off x="72695" y="240937"/>
            <a:ext cx="2534897" cy="300082"/>
          </a:xfrm>
          <a:prstGeom prst="rect">
            <a:avLst/>
          </a:prstGeom>
          <a:noFill/>
        </p:spPr>
        <p:txBody>
          <a:bodyPr wrap="square" rtlCol="0">
            <a:spAutoFit/>
          </a:bodyPr>
          <a:lstStyle/>
          <a:p>
            <a:r>
              <a:rPr lang="en-US" sz="1350" dirty="0">
                <a:solidFill>
                  <a:schemeClr val="bg1"/>
                </a:solidFill>
                <a:effectLst>
                  <a:outerShdw blurRad="38100" dist="38100" dir="2700000" algn="tl">
                    <a:srgbClr val="000000">
                      <a:alpha val="43137"/>
                    </a:srgbClr>
                  </a:outerShdw>
                </a:effectLst>
                <a:latin typeface="PermianSlabSerifTypeface" panose="02000000000000000000" pitchFamily="50" charset="0"/>
              </a:rPr>
              <a:t>Crisis Responder Training</a:t>
            </a:r>
            <a:endParaRPr lang="en-US" sz="1350" b="1" dirty="0">
              <a:solidFill>
                <a:schemeClr val="bg1"/>
              </a:solidFill>
              <a:effectLst>
                <a:outerShdw blurRad="38100" dist="38100" dir="2700000" algn="tl">
                  <a:srgbClr val="000000">
                    <a:alpha val="43137"/>
                  </a:srgbClr>
                </a:outerShdw>
              </a:effectLst>
              <a:latin typeface="PermianSlabSerifTypeface" panose="02000000000000000000" pitchFamily="50" charset="0"/>
            </a:endParaRPr>
          </a:p>
        </p:txBody>
      </p:sp>
    </p:spTree>
    <p:extLst>
      <p:ext uri="{BB962C8B-B14F-4D97-AF65-F5344CB8AC3E}">
        <p14:creationId xmlns:p14="http://schemas.microsoft.com/office/powerpoint/2010/main" val="2139145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Questio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4D6A1F-DB11-4EEF-9BBC-9E6AFD1FD0D7}"/>
              </a:ext>
            </a:extLst>
          </p:cNvPr>
          <p:cNvSpPr>
            <a:spLocks noGrp="1"/>
          </p:cNvSpPr>
          <p:nvPr>
            <p:ph type="ftr" sz="quarter" idx="11"/>
          </p:nvPr>
        </p:nvSpPr>
        <p:spPr/>
        <p:txBody>
          <a:bodyPr/>
          <a:lstStyle/>
          <a:p>
            <a:endParaRPr lang="en-US" dirty="0"/>
          </a:p>
        </p:txBody>
      </p:sp>
      <p:sp>
        <p:nvSpPr>
          <p:cNvPr id="2" name="Title 1">
            <a:extLst>
              <a:ext uri="{FF2B5EF4-FFF2-40B4-BE49-F238E27FC236}">
                <a16:creationId xmlns:a16="http://schemas.microsoft.com/office/drawing/2014/main" id="{A050927D-773E-476D-BF2A-09318146FD3B}"/>
              </a:ext>
            </a:extLst>
          </p:cNvPr>
          <p:cNvSpPr>
            <a:spLocks noGrp="1"/>
          </p:cNvSpPr>
          <p:nvPr>
            <p:ph type="title"/>
          </p:nvPr>
        </p:nvSpPr>
        <p:spPr>
          <a:xfrm>
            <a:off x="628650" y="365128"/>
            <a:ext cx="7886700" cy="895405"/>
          </a:xfrm>
        </p:spPr>
        <p:txBody>
          <a:bodyPr>
            <a:normAutofit/>
          </a:bodyPr>
          <a:lstStyle>
            <a:lvl1pPr>
              <a:defRPr sz="1800" b="1">
                <a:solidFill>
                  <a:srgbClr val="EF3925"/>
                </a:solidFill>
                <a:latin typeface="PermianSlabSerifTypeface" panose="02000000000000000000" pitchFamily="50"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8EFD1B1D-8FAE-464C-86E9-DBE344714D8B}"/>
              </a:ext>
            </a:extLst>
          </p:cNvPr>
          <p:cNvSpPr>
            <a:spLocks noGrp="1"/>
          </p:cNvSpPr>
          <p:nvPr>
            <p:ph type="sldNum" sz="quarter" idx="12"/>
          </p:nvPr>
        </p:nvSpPr>
        <p:spPr/>
        <p:txBody>
          <a:bodyPr/>
          <a:lstStyle/>
          <a:p>
            <a:fld id="{C594740B-4443-42E0-BD04-50747A72C1C0}" type="slidenum">
              <a:rPr lang="en-US" smtClean="0"/>
              <a:t>‹#›</a:t>
            </a:fld>
            <a:endParaRPr lang="en-US"/>
          </a:p>
        </p:txBody>
      </p:sp>
      <p:sp>
        <p:nvSpPr>
          <p:cNvPr id="6" name="Content Placeholder 2">
            <a:extLst>
              <a:ext uri="{FF2B5EF4-FFF2-40B4-BE49-F238E27FC236}">
                <a16:creationId xmlns:a16="http://schemas.microsoft.com/office/drawing/2014/main" id="{AFE626F2-2C6A-47E5-9EA0-7599E8B937FC}"/>
              </a:ext>
            </a:extLst>
          </p:cNvPr>
          <p:cNvSpPr>
            <a:spLocks noGrp="1"/>
          </p:cNvSpPr>
          <p:nvPr>
            <p:ph idx="1"/>
          </p:nvPr>
        </p:nvSpPr>
        <p:spPr>
          <a:xfrm>
            <a:off x="628650" y="1439918"/>
            <a:ext cx="7886700" cy="438986"/>
          </a:xfrm>
        </p:spPr>
        <p:txBody>
          <a:bodyPr>
            <a:noAutofit/>
          </a:bodyPr>
          <a:lstStyle>
            <a:lvl1pPr marL="0" indent="0">
              <a:buNone/>
              <a:defRPr sz="1600" b="1">
                <a:solidFill>
                  <a:srgbClr val="20386D"/>
                </a:solidFill>
                <a:latin typeface="PermianSlabSerifTypeface" panose="02000000000000000000" pitchFamily="50" charset="0"/>
                <a:ea typeface="Open Sans" panose="020B0606030504020204" pitchFamily="34" charset="0"/>
                <a:cs typeface="Open Sans" panose="020B0606030504020204" pitchFamily="34" charset="0"/>
              </a:defRPr>
            </a:lvl1pPr>
            <a:lvl2pPr marL="342892" indent="0">
              <a:buNone/>
              <a:defRPr sz="975">
                <a:latin typeface="Open Sans" panose="020B0606030504020204" pitchFamily="34" charset="0"/>
                <a:ea typeface="Open Sans" panose="020B0606030504020204" pitchFamily="34" charset="0"/>
                <a:cs typeface="Open Sans" panose="020B0606030504020204" pitchFamily="34" charset="0"/>
              </a:defRPr>
            </a:lvl2pPr>
            <a:lvl3pPr marL="685783" indent="0">
              <a:buNone/>
              <a:defRPr sz="975">
                <a:latin typeface="Open Sans" panose="020B0606030504020204" pitchFamily="34" charset="0"/>
                <a:ea typeface="Open Sans" panose="020B0606030504020204" pitchFamily="34" charset="0"/>
                <a:cs typeface="Open Sans" panose="020B0606030504020204" pitchFamily="34" charset="0"/>
              </a:defRPr>
            </a:lvl3pPr>
            <a:lvl4pPr marL="1028675" indent="0">
              <a:buNone/>
              <a:defRPr sz="975">
                <a:latin typeface="Open Sans" panose="020B0606030504020204" pitchFamily="34" charset="0"/>
                <a:ea typeface="Open Sans" panose="020B0606030504020204" pitchFamily="34" charset="0"/>
                <a:cs typeface="Open Sans" panose="020B0606030504020204" pitchFamily="34" charset="0"/>
              </a:defRPr>
            </a:lvl4pPr>
            <a:lvl5pPr marL="1371566" indent="0">
              <a:buNone/>
              <a:defRPr sz="975">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p:txBody>
      </p:sp>
      <p:sp>
        <p:nvSpPr>
          <p:cNvPr id="7" name="Content Placeholder 2">
            <a:extLst>
              <a:ext uri="{FF2B5EF4-FFF2-40B4-BE49-F238E27FC236}">
                <a16:creationId xmlns:a16="http://schemas.microsoft.com/office/drawing/2014/main" id="{DB9A0DF7-E1A6-4290-8D7B-2303D87ACEFC}"/>
              </a:ext>
            </a:extLst>
          </p:cNvPr>
          <p:cNvSpPr>
            <a:spLocks noGrp="1"/>
          </p:cNvSpPr>
          <p:nvPr>
            <p:ph idx="13"/>
          </p:nvPr>
        </p:nvSpPr>
        <p:spPr>
          <a:xfrm>
            <a:off x="628650" y="2818356"/>
            <a:ext cx="7886700" cy="3204072"/>
          </a:xfrm>
        </p:spPr>
        <p:txBody>
          <a:bodyPr>
            <a:noAutofit/>
          </a:bodyPr>
          <a:lstStyle>
            <a:lvl1pPr marL="0"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1pPr>
            <a:lvl2pPr marL="342892"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2pPr>
            <a:lvl3pPr marL="685783"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3pPr>
            <a:lvl4pPr marL="1028675"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4pPr>
            <a:lvl5pPr marL="1371566" indent="0">
              <a:spcAft>
                <a:spcPts val="900"/>
              </a:spcAft>
              <a:buNone/>
              <a:defRPr sz="12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23E5B341-A57C-4F21-BB71-A7B53BCCF048}"/>
              </a:ext>
            </a:extLst>
          </p:cNvPr>
          <p:cNvSpPr>
            <a:spLocks noGrp="1"/>
          </p:cNvSpPr>
          <p:nvPr>
            <p:ph type="body" sz="quarter" idx="14"/>
          </p:nvPr>
        </p:nvSpPr>
        <p:spPr>
          <a:xfrm>
            <a:off x="628650" y="1979616"/>
            <a:ext cx="7886700" cy="712787"/>
          </a:xfrm>
        </p:spPr>
        <p:txBody>
          <a:bodyPr>
            <a:normAutofit/>
          </a:bodyPr>
          <a:lstStyle>
            <a:lvl1pPr marL="0" indent="0">
              <a:buNone/>
              <a:defRPr sz="1200" b="0">
                <a:solidFill>
                  <a:schemeClr val="tx1"/>
                </a:solidFill>
              </a:defRPr>
            </a:lvl1pPr>
          </a:lstStyle>
          <a:p>
            <a:pPr lvl="0"/>
            <a:endParaRPr lang="en-US" dirty="0"/>
          </a:p>
        </p:txBody>
      </p:sp>
    </p:spTree>
    <p:extLst>
      <p:ext uri="{BB962C8B-B14F-4D97-AF65-F5344CB8AC3E}">
        <p14:creationId xmlns:p14="http://schemas.microsoft.com/office/powerpoint/2010/main" val="67135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title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1BF2-6246-4806-B39D-7880F5A07FAA}"/>
              </a:ext>
            </a:extLst>
          </p:cNvPr>
          <p:cNvSpPr>
            <a:spLocks noGrp="1"/>
          </p:cNvSpPr>
          <p:nvPr>
            <p:ph type="title"/>
          </p:nvPr>
        </p:nvSpPr>
        <p:spPr>
          <a:xfrm>
            <a:off x="628650" y="914399"/>
            <a:ext cx="7886700" cy="493990"/>
          </a:xfrm>
        </p:spPr>
        <p:txBody>
          <a:bodyPr>
            <a:noAutofit/>
          </a:bodyPr>
          <a:lstStyle>
            <a:lvl1pPr>
              <a:defRPr lang="en-US" sz="2400" b="1" kern="1200" dirty="0">
                <a:solidFill>
                  <a:srgbClr val="EF3925"/>
                </a:solidFill>
                <a:latin typeface="PermianSlabSerifTypeface" panose="02000000000000000000" pitchFamily="50" charset="0"/>
                <a:ea typeface="Open Sans" panose="020B0606030504020204" pitchFamily="34" charset="0"/>
                <a:cs typeface="Open Sans" panose="020B060603050402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edit Master title style</a:t>
            </a:r>
          </a:p>
        </p:txBody>
      </p:sp>
      <p:sp>
        <p:nvSpPr>
          <p:cNvPr id="3" name="Content Placeholder 2">
            <a:extLst>
              <a:ext uri="{FF2B5EF4-FFF2-40B4-BE49-F238E27FC236}">
                <a16:creationId xmlns:a16="http://schemas.microsoft.com/office/drawing/2014/main" id="{D8EE4F83-C9F9-45CA-8E04-EE076852B2C5}"/>
              </a:ext>
            </a:extLst>
          </p:cNvPr>
          <p:cNvSpPr>
            <a:spLocks noGrp="1"/>
          </p:cNvSpPr>
          <p:nvPr>
            <p:ph idx="1"/>
          </p:nvPr>
        </p:nvSpPr>
        <p:spPr>
          <a:xfrm>
            <a:off x="628650" y="1408389"/>
            <a:ext cx="7886700" cy="1944413"/>
          </a:xfrm>
        </p:spPr>
        <p:txBody>
          <a:bodyPr>
            <a:noAutofit/>
          </a:bodyPr>
          <a:lstStyle>
            <a:lvl1pPr>
              <a:defRPr sz="1200">
                <a:latin typeface="Open Sans" panose="020B0606030504020204" pitchFamily="34" charset="0"/>
                <a:ea typeface="Open Sans" panose="020B0606030504020204" pitchFamily="34" charset="0"/>
                <a:cs typeface="Open Sans" panose="020B0606030504020204" pitchFamily="34" charset="0"/>
              </a:defRPr>
            </a:lvl1pPr>
            <a:lvl2pPr>
              <a:defRPr sz="1200">
                <a:latin typeface="Open Sans" panose="020B0606030504020204" pitchFamily="34" charset="0"/>
                <a:ea typeface="Open Sans" panose="020B0606030504020204" pitchFamily="34" charset="0"/>
                <a:cs typeface="Open Sans" panose="020B0606030504020204" pitchFamily="34" charset="0"/>
              </a:defRPr>
            </a:lvl2pPr>
            <a:lvl3pPr>
              <a:defRPr sz="1200">
                <a:latin typeface="Open Sans" panose="020B0606030504020204" pitchFamily="34" charset="0"/>
                <a:ea typeface="Open Sans" panose="020B0606030504020204" pitchFamily="34" charset="0"/>
                <a:cs typeface="Open Sans" panose="020B0606030504020204" pitchFamily="34" charset="0"/>
              </a:defRPr>
            </a:lvl3pPr>
            <a:lvl4pPr>
              <a:defRPr sz="1200">
                <a:latin typeface="Open Sans" panose="020B0606030504020204" pitchFamily="34" charset="0"/>
                <a:ea typeface="Open Sans" panose="020B0606030504020204" pitchFamily="34" charset="0"/>
                <a:cs typeface="Open Sans" panose="020B0606030504020204" pitchFamily="34" charset="0"/>
              </a:defRPr>
            </a:lvl4pPr>
            <a:lvl5pPr>
              <a:defRPr sz="12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C6A9CAD-E19E-4213-9973-610196114965}"/>
              </a:ext>
            </a:extLst>
          </p:cNvPr>
          <p:cNvSpPr>
            <a:spLocks noGrp="1"/>
          </p:cNvSpPr>
          <p:nvPr>
            <p:ph type="ftr" sz="quarter" idx="11"/>
          </p:nvPr>
        </p:nvSpPr>
        <p:spPr>
          <a:xfrm>
            <a:off x="2049517" y="6356353"/>
            <a:ext cx="5390945" cy="365125"/>
          </a:xfrm>
        </p:spPr>
        <p:txBody>
          <a:bodyPr/>
          <a:lstStyle/>
          <a:p>
            <a:endParaRPr lang="en-US"/>
          </a:p>
        </p:txBody>
      </p:sp>
      <p:sp>
        <p:nvSpPr>
          <p:cNvPr id="6" name="Slide Number Placeholder 5">
            <a:extLst>
              <a:ext uri="{FF2B5EF4-FFF2-40B4-BE49-F238E27FC236}">
                <a16:creationId xmlns:a16="http://schemas.microsoft.com/office/drawing/2014/main" id="{DB37ABDD-87A2-49C0-B9B5-B10FCE990C89}"/>
              </a:ext>
            </a:extLst>
          </p:cNvPr>
          <p:cNvSpPr>
            <a:spLocks noGrp="1"/>
          </p:cNvSpPr>
          <p:nvPr>
            <p:ph type="sldNum" sz="quarter" idx="12"/>
          </p:nvPr>
        </p:nvSpPr>
        <p:spPr>
          <a:xfrm>
            <a:off x="7600168" y="6356353"/>
            <a:ext cx="915183" cy="365125"/>
          </a:xfrm>
        </p:spPr>
        <p:txBody>
          <a:bodyPr/>
          <a:lstStyle/>
          <a:p>
            <a:fld id="{C594740B-4443-42E0-BD04-50747A72C1C0}" type="slidenum">
              <a:rPr lang="en-US" smtClean="0"/>
              <a:t>‹#›</a:t>
            </a:fld>
            <a:endParaRPr lang="en-US"/>
          </a:p>
        </p:txBody>
      </p:sp>
      <p:sp>
        <p:nvSpPr>
          <p:cNvPr id="8" name="Content Placeholder 2">
            <a:extLst>
              <a:ext uri="{FF2B5EF4-FFF2-40B4-BE49-F238E27FC236}">
                <a16:creationId xmlns:a16="http://schemas.microsoft.com/office/drawing/2014/main" id="{A3C95E48-ACA7-4FEF-85FF-1CC3E0D88C9B}"/>
              </a:ext>
            </a:extLst>
          </p:cNvPr>
          <p:cNvSpPr>
            <a:spLocks noGrp="1"/>
          </p:cNvSpPr>
          <p:nvPr>
            <p:ph idx="13"/>
          </p:nvPr>
        </p:nvSpPr>
        <p:spPr>
          <a:xfrm>
            <a:off x="628650" y="3996668"/>
            <a:ext cx="7886700" cy="2267498"/>
          </a:xfrm>
        </p:spPr>
        <p:txBody>
          <a:bodyPr>
            <a:noAutofit/>
          </a:bodyPr>
          <a:lstStyle>
            <a:lvl1pPr>
              <a:defRPr sz="1200">
                <a:latin typeface="Open Sans" panose="020B0606030504020204" pitchFamily="34" charset="0"/>
                <a:ea typeface="Open Sans" panose="020B0606030504020204" pitchFamily="34" charset="0"/>
                <a:cs typeface="Open Sans" panose="020B0606030504020204" pitchFamily="34" charset="0"/>
              </a:defRPr>
            </a:lvl1pPr>
            <a:lvl2pPr>
              <a:defRPr sz="1200">
                <a:latin typeface="Open Sans" panose="020B0606030504020204" pitchFamily="34" charset="0"/>
                <a:ea typeface="Open Sans" panose="020B0606030504020204" pitchFamily="34" charset="0"/>
                <a:cs typeface="Open Sans" panose="020B0606030504020204" pitchFamily="34" charset="0"/>
              </a:defRPr>
            </a:lvl2pPr>
            <a:lvl3pPr>
              <a:defRPr sz="1200">
                <a:latin typeface="Open Sans" panose="020B0606030504020204" pitchFamily="34" charset="0"/>
                <a:ea typeface="Open Sans" panose="020B0606030504020204" pitchFamily="34" charset="0"/>
                <a:cs typeface="Open Sans" panose="020B0606030504020204" pitchFamily="34" charset="0"/>
              </a:defRPr>
            </a:lvl3pPr>
            <a:lvl4pPr>
              <a:defRPr sz="1200">
                <a:latin typeface="Open Sans" panose="020B0606030504020204" pitchFamily="34" charset="0"/>
                <a:ea typeface="Open Sans" panose="020B0606030504020204" pitchFamily="34" charset="0"/>
                <a:cs typeface="Open Sans" panose="020B0606030504020204" pitchFamily="34" charset="0"/>
              </a:defRPr>
            </a:lvl4pPr>
            <a:lvl5pPr>
              <a:defRPr sz="12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88D268B7-F884-45FE-9BFE-CB38E4D5B21E}"/>
              </a:ext>
            </a:extLst>
          </p:cNvPr>
          <p:cNvSpPr>
            <a:spLocks noGrp="1"/>
          </p:cNvSpPr>
          <p:nvPr>
            <p:ph type="body" sz="quarter" idx="14"/>
          </p:nvPr>
        </p:nvSpPr>
        <p:spPr>
          <a:xfrm>
            <a:off x="628650" y="3563006"/>
            <a:ext cx="7886700" cy="440667"/>
          </a:xfrm>
        </p:spPr>
        <p:txBody>
          <a:bodyPr>
            <a:noAutofit/>
          </a:bodyPr>
          <a:lstStyle>
            <a:lvl1pPr marL="0" indent="0">
              <a:buNone/>
              <a:defRPr sz="2400" b="1">
                <a:solidFill>
                  <a:srgbClr val="EF3925"/>
                </a:solidFill>
                <a:latin typeface="PermianSlabSerifTypeface" panose="02000000000000000000" pitchFamily="50" charset="0"/>
              </a:defRPr>
            </a:lvl1pPr>
            <a:lvl2pPr>
              <a:defRPr sz="1800" b="1">
                <a:solidFill>
                  <a:srgbClr val="EF3925"/>
                </a:solidFill>
                <a:latin typeface="PermianSlabSerifTypeface" panose="02000000000000000000" pitchFamily="50" charset="0"/>
              </a:defRPr>
            </a:lvl2pPr>
            <a:lvl3pPr>
              <a:defRPr sz="1800" b="1">
                <a:solidFill>
                  <a:srgbClr val="EF3925"/>
                </a:solidFill>
                <a:latin typeface="PermianSlabSerifTypeface" panose="02000000000000000000" pitchFamily="50" charset="0"/>
              </a:defRPr>
            </a:lvl3pPr>
            <a:lvl4pPr>
              <a:defRPr sz="1800" b="1">
                <a:solidFill>
                  <a:srgbClr val="EF3925"/>
                </a:solidFill>
                <a:latin typeface="PermianSlabSerifTypeface" panose="02000000000000000000" pitchFamily="50" charset="0"/>
              </a:defRPr>
            </a:lvl4pPr>
            <a:lvl5pPr>
              <a:defRPr sz="1800" b="1">
                <a:solidFill>
                  <a:srgbClr val="EF3925"/>
                </a:solidFill>
                <a:latin typeface="PermianSlabSerifTypeface" panose="02000000000000000000" pitchFamily="50" charset="0"/>
              </a:defRPr>
            </a:lvl5pPr>
          </a:lstStyle>
          <a:p>
            <a:pPr lvl="0"/>
            <a:r>
              <a:rPr lang="en-US" dirty="0"/>
              <a:t>Edit Master text styles</a:t>
            </a:r>
          </a:p>
        </p:txBody>
      </p:sp>
    </p:spTree>
    <p:extLst>
      <p:ext uri="{BB962C8B-B14F-4D97-AF65-F5344CB8AC3E}">
        <p14:creationId xmlns:p14="http://schemas.microsoft.com/office/powerpoint/2010/main" val="2227038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456D00-D1E3-4DCC-A779-4F15E3CFE3C7}"/>
              </a:ext>
            </a:extLst>
          </p:cNvPr>
          <p:cNvSpPr>
            <a:spLocks noGrp="1"/>
          </p:cNvSpPr>
          <p:nvPr>
            <p:ph type="ftr" sz="quarter" idx="11"/>
          </p:nvPr>
        </p:nvSpPr>
        <p:spPr/>
        <p:txBody>
          <a:bodyPr/>
          <a:lstStyle/>
          <a:p>
            <a:endParaRPr lang="en-US"/>
          </a:p>
        </p:txBody>
      </p:sp>
      <p:sp>
        <p:nvSpPr>
          <p:cNvPr id="2" name="Title 1">
            <a:extLst>
              <a:ext uri="{FF2B5EF4-FFF2-40B4-BE49-F238E27FC236}">
                <a16:creationId xmlns:a16="http://schemas.microsoft.com/office/drawing/2014/main" id="{09EF97D4-38E8-470D-91CA-BEFE56F934AE}"/>
              </a:ext>
            </a:extLst>
          </p:cNvPr>
          <p:cNvSpPr>
            <a:spLocks noGrp="1"/>
          </p:cNvSpPr>
          <p:nvPr>
            <p:ph type="title"/>
          </p:nvPr>
        </p:nvSpPr>
        <p:spPr/>
        <p:txBody>
          <a:bodyPr>
            <a:normAutofit/>
          </a:bodyPr>
          <a:lstStyle>
            <a:lvl1pPr>
              <a:defRPr sz="2400" b="1">
                <a:solidFill>
                  <a:srgbClr val="EF3925"/>
                </a:solidFill>
                <a:latin typeface="PermianSlabSerifTypeface" panose="02000000000000000000" pitchFamily="50"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10395E1F-B0F0-41A8-8215-C5ACA7B6D875}"/>
              </a:ext>
            </a:extLst>
          </p:cNvPr>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457956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2293E-454A-43D5-B44F-F38CFE9E7873}"/>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7420FA-9C97-4096-95E7-4DCC41A52598}"/>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2031A9-1B84-40D2-A6F9-2B530757C5BB}"/>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5" name="Footer Placeholder 4">
            <a:extLst>
              <a:ext uri="{FF2B5EF4-FFF2-40B4-BE49-F238E27FC236}">
                <a16:creationId xmlns:a16="http://schemas.microsoft.com/office/drawing/2014/main" id="{8BB94F8F-BD17-447B-B47B-0EDFFE202E1E}"/>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E61EF13-A115-4E59-9192-578DFA8067F2}"/>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2762029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9536-0E0B-4EA7-804D-DCB527E5C049}"/>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2A2231C-B156-4C4A-B69F-37DB4430498B}"/>
              </a:ext>
            </a:extLst>
          </p:cNvPr>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F647FC-1D7A-4EC9-9400-12006CF6F1C8}"/>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5" name="Footer Placeholder 4">
            <a:extLst>
              <a:ext uri="{FF2B5EF4-FFF2-40B4-BE49-F238E27FC236}">
                <a16:creationId xmlns:a16="http://schemas.microsoft.com/office/drawing/2014/main" id="{F2438880-8567-4AAE-ACE0-2753363D0E14}"/>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849FF3-F240-4357-BFBD-6C62CF48F8A7}"/>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202705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4740B-4443-42E0-BD04-50747A72C1C0}" type="slidenum">
              <a:rPr lang="en-US" smtClean="0"/>
              <a:t>‹#›</a:t>
            </a:fld>
            <a:endParaRPr lang="en-US"/>
          </a:p>
        </p:txBody>
      </p:sp>
      <p:sp>
        <p:nvSpPr>
          <p:cNvPr id="9" name="Text Placeholder 8">
            <a:extLst>
              <a:ext uri="{FF2B5EF4-FFF2-40B4-BE49-F238E27FC236}">
                <a16:creationId xmlns:a16="http://schemas.microsoft.com/office/drawing/2014/main" id="{CF0BB051-8F7D-41EF-9623-079A04FA249B}"/>
              </a:ext>
            </a:extLst>
          </p:cNvPr>
          <p:cNvSpPr>
            <a:spLocks noGrp="1"/>
          </p:cNvSpPr>
          <p:nvPr>
            <p:ph type="body" sz="quarter" idx="13" hasCustomPrompt="1"/>
          </p:nvPr>
        </p:nvSpPr>
        <p:spPr>
          <a:xfrm>
            <a:off x="814388" y="1923285"/>
            <a:ext cx="7515225" cy="325930"/>
          </a:xfrm>
        </p:spPr>
        <p:txBody>
          <a:bodyPr/>
          <a:lstStyle>
            <a:lvl1pPr marL="0" indent="0">
              <a:buNone/>
              <a:defRPr sz="1600" b="1">
                <a:solidFill>
                  <a:srgbClr val="20386D"/>
                </a:solidFill>
                <a:latin typeface="PermianSlabSerifTypeface" panose="02000000000000000000" pitchFamily="50" charset="0"/>
              </a:defRPr>
            </a:lvl1pPr>
          </a:lstStyle>
          <a:p>
            <a:pPr lvl="0"/>
            <a:r>
              <a:rPr lang="en-US" dirty="0"/>
              <a:t>Sub header</a:t>
            </a:r>
          </a:p>
        </p:txBody>
      </p:sp>
      <p:sp>
        <p:nvSpPr>
          <p:cNvPr id="13" name="Text Placeholder 12">
            <a:extLst>
              <a:ext uri="{FF2B5EF4-FFF2-40B4-BE49-F238E27FC236}">
                <a16:creationId xmlns:a16="http://schemas.microsoft.com/office/drawing/2014/main" id="{9EDBF796-F6F1-420C-A9A6-94545ECC13EF}"/>
              </a:ext>
            </a:extLst>
          </p:cNvPr>
          <p:cNvSpPr>
            <a:spLocks noGrp="1"/>
          </p:cNvSpPr>
          <p:nvPr>
            <p:ph type="body" sz="quarter" idx="14"/>
          </p:nvPr>
        </p:nvSpPr>
        <p:spPr>
          <a:xfrm>
            <a:off x="814388" y="2365375"/>
            <a:ext cx="7515225" cy="37195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2088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057C-DB34-43BA-B9CE-83BDF04081D6}"/>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F5B181-D4D5-4ECD-8539-4E20A1F58B0C}"/>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AD896B-8F74-433A-A157-A30349980F1A}"/>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5" name="Footer Placeholder 4">
            <a:extLst>
              <a:ext uri="{FF2B5EF4-FFF2-40B4-BE49-F238E27FC236}">
                <a16:creationId xmlns:a16="http://schemas.microsoft.com/office/drawing/2014/main" id="{89F4B147-629F-436B-873E-BB7A37B3E06D}"/>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8251F4-8512-4AD8-916E-9913C61F7D38}"/>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2654662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6E67-1245-41D6-9BCD-9AE27B582469}"/>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9268705-5A77-4A2E-BA25-8CC942E4B7E9}"/>
              </a:ext>
            </a:extLst>
          </p:cNvPr>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5EF209-BCA5-4246-830C-3B804651CD95}"/>
              </a:ext>
            </a:extLst>
          </p:cNvPr>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650D1C-01C3-4CD8-9AA6-D10729A65927}"/>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6" name="Footer Placeholder 5">
            <a:extLst>
              <a:ext uri="{FF2B5EF4-FFF2-40B4-BE49-F238E27FC236}">
                <a16:creationId xmlns:a16="http://schemas.microsoft.com/office/drawing/2014/main" id="{45C276F6-D62E-457F-9973-D285A36E67AB}"/>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736C7DF-5817-4769-A6AE-9436C4BCC941}"/>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845071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EA424-5913-4D8E-AD94-CF76A81EF71C}"/>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A3C1F2E-790E-4E89-A142-81972D0FCA95}"/>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F4394C-580A-4F6B-87F1-E79B693572FD}"/>
              </a:ext>
            </a:extLst>
          </p:cNvPr>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35ECA2-5181-47B0-94B4-385D8FE0CD13}"/>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150265-0BDD-4A97-BAD9-DAE2C42D8251}"/>
              </a:ext>
            </a:extLst>
          </p:cNvPr>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7BE16-C39F-48E2-8E4E-31A66492421E}"/>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8" name="Footer Placeholder 7">
            <a:extLst>
              <a:ext uri="{FF2B5EF4-FFF2-40B4-BE49-F238E27FC236}">
                <a16:creationId xmlns:a16="http://schemas.microsoft.com/office/drawing/2014/main" id="{7976EE97-46E3-4417-825F-96193061F3E0}"/>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9D0FE38-F322-43C7-8176-7903F5D707F6}"/>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4291782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CCABE-35AF-411D-A9B3-37ECC6501E8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F079D01-ADF9-481E-9B6C-C23B98477E89}"/>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4" name="Footer Placeholder 3">
            <a:extLst>
              <a:ext uri="{FF2B5EF4-FFF2-40B4-BE49-F238E27FC236}">
                <a16:creationId xmlns:a16="http://schemas.microsoft.com/office/drawing/2014/main" id="{0AFB50A0-FE1A-49D2-9A28-153757124EA3}"/>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7BD962C-A521-4829-8B3E-05529688A589}"/>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1496258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50E5B-A36A-4F75-98DF-E4045E78FC13}"/>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3" name="Footer Placeholder 2">
            <a:extLst>
              <a:ext uri="{FF2B5EF4-FFF2-40B4-BE49-F238E27FC236}">
                <a16:creationId xmlns:a16="http://schemas.microsoft.com/office/drawing/2014/main" id="{3A98C5BB-D9AA-4F84-BFA6-30D3C3A8F879}"/>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23B633F-D219-4080-8FA4-82380D56F7AD}"/>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3347370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94E74-6961-4955-AFE3-2CA62768596A}"/>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D6161A-6230-4289-9F4A-DDAF7001E299}"/>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41B440-9499-47B0-B2A6-21C0FADD5057}"/>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732E7B-898B-456B-BCAE-F6077AC4D779}"/>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6" name="Footer Placeholder 5">
            <a:extLst>
              <a:ext uri="{FF2B5EF4-FFF2-40B4-BE49-F238E27FC236}">
                <a16:creationId xmlns:a16="http://schemas.microsoft.com/office/drawing/2014/main" id="{1D861EC4-CDD8-4BEC-9968-B99C097CD1AC}"/>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2364AE4-0129-4E23-B7D7-32FB19ED8CDD}"/>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411687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0901-CBEA-4628-BFB7-599B4F3AA1AD}"/>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0C2C8E-A35D-4B5B-A895-008CB96F527B}"/>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20D10A-12A2-4799-B197-8A040C3C7E4E}"/>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65025F-F0C3-474A-9FA5-43347606BE22}"/>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6" name="Footer Placeholder 5">
            <a:extLst>
              <a:ext uri="{FF2B5EF4-FFF2-40B4-BE49-F238E27FC236}">
                <a16:creationId xmlns:a16="http://schemas.microsoft.com/office/drawing/2014/main" id="{6043909E-5E58-402A-8479-64EF5E935687}"/>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EA0D324-F47F-4813-80D7-FA7E26F1CE70}"/>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17028865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F8D7-43B6-4FE6-BFD4-17BBA2CF5611}"/>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620B37-5919-4330-A909-15AC5C3BA3F1}"/>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8217E9-3EAE-4522-B4D5-AD07371D5702}"/>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5" name="Footer Placeholder 4">
            <a:extLst>
              <a:ext uri="{FF2B5EF4-FFF2-40B4-BE49-F238E27FC236}">
                <a16:creationId xmlns:a16="http://schemas.microsoft.com/office/drawing/2014/main" id="{C2FBAFC9-D40F-4A06-BC77-FB437C61A166}"/>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2FFA052-38A3-4AF3-A41F-57E6A989BA0C}"/>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2424777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1923C9-A774-465F-BD5C-8F2FC827D993}"/>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F8916C-AD0D-4C10-B991-C239BC962CD7}"/>
              </a:ext>
            </a:extLst>
          </p:cNvPr>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592A7A-A7F8-438B-93C2-22E94F43D939}"/>
              </a:ext>
            </a:extLst>
          </p:cNvPr>
          <p:cNvSpPr>
            <a:spLocks noGrp="1"/>
          </p:cNvSpPr>
          <p:nvPr>
            <p:ph type="dt" sz="half" idx="10"/>
          </p:nvPr>
        </p:nvSpPr>
        <p:spPr>
          <a:xfrm>
            <a:off x="628650" y="6356350"/>
            <a:ext cx="2057400" cy="365125"/>
          </a:xfrm>
          <a:prstGeom prst="rect">
            <a:avLst/>
          </a:prstGeom>
        </p:spPr>
        <p:txBody>
          <a:bodyPr/>
          <a:lstStyle/>
          <a:p>
            <a:fld id="{93C3EC61-41D8-404B-8DFB-1E04A7663634}" type="datetimeFigureOut">
              <a:rPr lang="en-US" smtClean="0"/>
              <a:t>9/26/2018</a:t>
            </a:fld>
            <a:endParaRPr lang="en-US"/>
          </a:p>
        </p:txBody>
      </p:sp>
      <p:sp>
        <p:nvSpPr>
          <p:cNvPr id="5" name="Footer Placeholder 4">
            <a:extLst>
              <a:ext uri="{FF2B5EF4-FFF2-40B4-BE49-F238E27FC236}">
                <a16:creationId xmlns:a16="http://schemas.microsoft.com/office/drawing/2014/main" id="{68D60F95-E33D-45FF-B56F-3D5256A3A5D6}"/>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E631BA1-7699-4A61-B1DB-73F1B7CABE69}"/>
              </a:ext>
            </a:extLst>
          </p:cNvPr>
          <p:cNvSpPr>
            <a:spLocks noGrp="1"/>
          </p:cNvSpPr>
          <p:nvPr>
            <p:ph type="sldNum" sz="quarter" idx="12"/>
          </p:nvPr>
        </p:nvSpPr>
        <p:spPr>
          <a:xfrm>
            <a:off x="6457950" y="6356350"/>
            <a:ext cx="2057400" cy="365125"/>
          </a:xfrm>
          <a:prstGeom prst="rect">
            <a:avLst/>
          </a:prstGeom>
        </p:spPr>
        <p:txBody>
          <a:bodyPr/>
          <a:lstStyle/>
          <a:p>
            <a:fld id="{205F1B2D-86E2-4EA5-88C5-F167680B8DC2}" type="slidenum">
              <a:rPr lang="en-US" smtClean="0"/>
              <a:t>‹#›</a:t>
            </a:fld>
            <a:endParaRPr lang="en-US"/>
          </a:p>
        </p:txBody>
      </p:sp>
    </p:spTree>
    <p:extLst>
      <p:ext uri="{BB962C8B-B14F-4D97-AF65-F5344CB8AC3E}">
        <p14:creationId xmlns:p14="http://schemas.microsoft.com/office/powerpoint/2010/main" val="1315150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A363-28C2-4530-B32D-C22B2A19845B}"/>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D04447-D484-4EE1-9E1A-E3E57F3CD790}"/>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14322E98-8CED-4140-835A-9F8942AC2B2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629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24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1600">
                <a:solidFill>
                  <a:srgbClr val="20386D"/>
                </a:solidFill>
                <a:latin typeface="PermianSlabSerifTypeface" panose="020000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34067406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2AFF-230B-4965-8FCE-5D86CF4C8F3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B30AD33-F4AD-49F7-AEFE-69D6E0FD0F57}"/>
              </a:ext>
            </a:extLst>
          </p:cNvPr>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F1DD3-064B-4999-897E-2CE7C3B9241C}"/>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5" name="Footer Placeholder 4">
            <a:extLst>
              <a:ext uri="{FF2B5EF4-FFF2-40B4-BE49-F238E27FC236}">
                <a16:creationId xmlns:a16="http://schemas.microsoft.com/office/drawing/2014/main" id="{D78B70AC-0948-4A0C-9BC2-6CC871705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F52A9-66BE-4343-AA76-817F8F791E3D}"/>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3012555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5B5F0-0CF7-411D-BECF-DDCF871C4011}"/>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4565D8-4E2C-4159-A3E5-A31B315A5B58}"/>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0BFF82-4ACB-4E27-ABDE-5C126404220C}"/>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5" name="Footer Placeholder 4">
            <a:extLst>
              <a:ext uri="{FF2B5EF4-FFF2-40B4-BE49-F238E27FC236}">
                <a16:creationId xmlns:a16="http://schemas.microsoft.com/office/drawing/2014/main" id="{28B600AF-37E4-4841-82D9-2D65A7FA1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67051E-40DD-40AF-8E07-FE0A006FD60E}"/>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3830595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0870-B2E1-4FB9-ABCA-8F3387B5AF5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7F8DC5D-97BD-4714-9A07-A067739C4677}"/>
              </a:ext>
            </a:extLst>
          </p:cNvPr>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5D8459-FF0E-4B7C-BB4A-2645B8E1AA8E}"/>
              </a:ext>
            </a:extLst>
          </p:cNvPr>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4DF9AB-7658-467E-8F00-3A28EBD364D6}"/>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6" name="Footer Placeholder 5">
            <a:extLst>
              <a:ext uri="{FF2B5EF4-FFF2-40B4-BE49-F238E27FC236}">
                <a16:creationId xmlns:a16="http://schemas.microsoft.com/office/drawing/2014/main" id="{443A8F72-9477-4E0C-8371-66A1DA854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0E3587-2ADA-4CE2-8AC0-CB4B1EF581DC}"/>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3705098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0B0F-FFF2-4647-8DD1-9CC4A9F0642D}"/>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EB537EA-95E7-4700-BC7A-FC41F86281D7}"/>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BE208AD-0FE7-40A8-B540-566AE5A8E046}"/>
              </a:ext>
            </a:extLst>
          </p:cNvPr>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BA08CD-4360-40F6-81B1-E7A64486D799}"/>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CB19A9-660B-4319-BF47-0210B4C98CCF}"/>
              </a:ext>
            </a:extLst>
          </p:cNvPr>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9A2935-1A43-4975-BF11-C3686296643C}"/>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8" name="Footer Placeholder 7">
            <a:extLst>
              <a:ext uri="{FF2B5EF4-FFF2-40B4-BE49-F238E27FC236}">
                <a16:creationId xmlns:a16="http://schemas.microsoft.com/office/drawing/2014/main" id="{5E9F2ECC-0AE3-4E6B-B919-366A091F22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5E92D5-5FC1-454A-89D3-FDDC3BC6430D}"/>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25803917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0DB5-0855-42BD-8F06-0FD6575C4D3F}"/>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11FEB46-00D6-41E0-ABDB-AB8AFE1737F5}"/>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4" name="Footer Placeholder 3">
            <a:extLst>
              <a:ext uri="{FF2B5EF4-FFF2-40B4-BE49-F238E27FC236}">
                <a16:creationId xmlns:a16="http://schemas.microsoft.com/office/drawing/2014/main" id="{79A79CB5-C338-4033-8622-2566719073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D9C086-78FE-4562-A228-E0CA87C97C44}"/>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20742395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DE0E1E-2FC4-4941-9E71-C34018264DE9}"/>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3" name="Footer Placeholder 2">
            <a:extLst>
              <a:ext uri="{FF2B5EF4-FFF2-40B4-BE49-F238E27FC236}">
                <a16:creationId xmlns:a16="http://schemas.microsoft.com/office/drawing/2014/main" id="{03E0B3EE-0B94-46B9-893E-4F0A073BE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C9BB1C-C358-4357-B1BD-233F8C5C2CD4}"/>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1871433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CC179-9FF3-473F-B4D9-32B184931ABA}"/>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9E23F2-5F5B-448D-AF16-7D552EABC06E}"/>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D70B98-D1C9-4506-9E2F-13908DAF4863}"/>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EB9454-66EF-4AE6-8EB9-ECB952CD019F}"/>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6" name="Footer Placeholder 5">
            <a:extLst>
              <a:ext uri="{FF2B5EF4-FFF2-40B4-BE49-F238E27FC236}">
                <a16:creationId xmlns:a16="http://schemas.microsoft.com/office/drawing/2014/main" id="{032DDB54-9F5D-4969-8507-535ADDD5E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63225-4B69-4716-B5E5-64163515BF35}"/>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14570446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D40E-5EE0-4B2A-A09A-8B5D1C37C075}"/>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C77486-FB55-4869-90B8-2303479A16AF}"/>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9FCD30-DAC7-4D74-AEF0-0972C3881E89}"/>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A0B41B-2FA8-4EAF-BFF1-D4EF6C0055F0}"/>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6" name="Footer Placeholder 5">
            <a:extLst>
              <a:ext uri="{FF2B5EF4-FFF2-40B4-BE49-F238E27FC236}">
                <a16:creationId xmlns:a16="http://schemas.microsoft.com/office/drawing/2014/main" id="{F0DD1CCA-5884-4D81-8F5D-10055A62B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CD8ED-2400-448C-BB4B-27269CB433B7}"/>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13134878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ABBD-CCB8-47B4-8402-4FB1A57F9F49}"/>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5BDD5-94D4-4B64-BB50-45011D882877}"/>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ACC41-DA75-4DF6-B223-C6A9BAC2F567}"/>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5" name="Footer Placeholder 4">
            <a:extLst>
              <a:ext uri="{FF2B5EF4-FFF2-40B4-BE49-F238E27FC236}">
                <a16:creationId xmlns:a16="http://schemas.microsoft.com/office/drawing/2014/main" id="{C1A32601-DB9C-4290-95FC-D2147C8B7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0FDEC-C940-4CCF-80E9-59F68AFEEDEE}"/>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13366372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20204-A2DE-4F7B-BCD7-4935D2CB737B}"/>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C4A0D-0B59-4C04-A79B-6B2F6660109C}"/>
              </a:ext>
            </a:extLst>
          </p:cNvPr>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B48D0-A1B5-40BC-9936-C8A1B7B4B045}"/>
              </a:ext>
            </a:extLst>
          </p:cNvPr>
          <p:cNvSpPr>
            <a:spLocks noGrp="1"/>
          </p:cNvSpPr>
          <p:nvPr>
            <p:ph type="dt" sz="half" idx="10"/>
          </p:nvPr>
        </p:nvSpPr>
        <p:spPr>
          <a:xfrm>
            <a:off x="628650" y="6356350"/>
            <a:ext cx="2057400" cy="365125"/>
          </a:xfrm>
          <a:prstGeom prst="rect">
            <a:avLst/>
          </a:prstGeom>
        </p:spPr>
        <p:txBody>
          <a:bodyPr/>
          <a:lstStyle/>
          <a:p>
            <a:fld id="{405341E1-CAD3-4E84-9225-11D49E575900}" type="datetimeFigureOut">
              <a:rPr lang="en-US" smtClean="0"/>
              <a:t>9/26/2018</a:t>
            </a:fld>
            <a:endParaRPr lang="en-US"/>
          </a:p>
        </p:txBody>
      </p:sp>
      <p:sp>
        <p:nvSpPr>
          <p:cNvPr id="5" name="Footer Placeholder 4">
            <a:extLst>
              <a:ext uri="{FF2B5EF4-FFF2-40B4-BE49-F238E27FC236}">
                <a16:creationId xmlns:a16="http://schemas.microsoft.com/office/drawing/2014/main" id="{F5247448-A4A1-463C-A248-950711A54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CA8814-119F-4B32-8C29-495F911EDDFB}"/>
              </a:ext>
            </a:extLst>
          </p:cNvPr>
          <p:cNvSpPr>
            <a:spLocks noGrp="1"/>
          </p:cNvSpPr>
          <p:nvPr>
            <p:ph type="sldNum" sz="quarter" idx="12"/>
          </p:nvPr>
        </p:nvSpPr>
        <p:spPr>
          <a:xfrm>
            <a:off x="6457950" y="6356350"/>
            <a:ext cx="2057400" cy="365125"/>
          </a:xfrm>
          <a:prstGeom prst="rect">
            <a:avLst/>
          </a:prstGeom>
        </p:spPr>
        <p:txBody>
          <a:bodyPr/>
          <a:lstStyle/>
          <a:p>
            <a:fld id="{A9BF6DBD-8AD8-46BD-8A05-39EC1C036317}" type="slidenum">
              <a:rPr lang="en-US" smtClean="0"/>
              <a:t>‹#›</a:t>
            </a:fld>
            <a:endParaRPr lang="en-US"/>
          </a:p>
        </p:txBody>
      </p:sp>
    </p:spTree>
    <p:extLst>
      <p:ext uri="{BB962C8B-B14F-4D97-AF65-F5344CB8AC3E}">
        <p14:creationId xmlns:p14="http://schemas.microsoft.com/office/powerpoint/2010/main" val="102830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229789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4192" y="1812925"/>
            <a:ext cx="3793989" cy="424027"/>
          </a:xfrm>
        </p:spPr>
        <p:txBody>
          <a:bodyPr anchor="b"/>
          <a:lstStyle>
            <a:lvl1pPr marL="0" indent="0">
              <a:buNone/>
              <a:defRPr sz="1600" b="1">
                <a:solidFill>
                  <a:srgbClr val="2038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812925"/>
            <a:ext cx="3887391" cy="424027"/>
          </a:xfrm>
        </p:spPr>
        <p:txBody>
          <a:bodyPr anchor="b"/>
          <a:lstStyle>
            <a:lvl1pPr marL="0" indent="0">
              <a:buNone/>
              <a:defRPr sz="1600" b="1">
                <a:solidFill>
                  <a:srgbClr val="2038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194553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385058673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168172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1200"/>
            </a:lvl1pPr>
            <a:lvl2pPr>
              <a:defRPr sz="1200"/>
            </a:lvl2pPr>
            <a:lvl3pPr>
              <a:defRPr sz="1200"/>
            </a:lvl3pPr>
            <a:lvl4pPr>
              <a:defRPr sz="1200"/>
            </a:lvl4pPr>
            <a:lvl5pPr>
              <a:defRPr sz="12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257526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4740B-4443-42E0-BD04-50747A72C1C0}" type="slidenum">
              <a:rPr lang="en-US" smtClean="0"/>
              <a:t>‹#›</a:t>
            </a:fld>
            <a:endParaRPr lang="en-US"/>
          </a:p>
        </p:txBody>
      </p:sp>
    </p:spTree>
    <p:extLst>
      <p:ext uri="{BB962C8B-B14F-4D97-AF65-F5344CB8AC3E}">
        <p14:creationId xmlns:p14="http://schemas.microsoft.com/office/powerpoint/2010/main" val="75433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1.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08690"/>
            <a:ext cx="7886700" cy="48199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4740B-4443-42E0-BD04-50747A72C1C0}" type="slidenum">
              <a:rPr lang="en-US" smtClean="0"/>
              <a:t>‹#›</a:t>
            </a:fld>
            <a:endParaRPr lang="en-US"/>
          </a:p>
        </p:txBody>
      </p:sp>
      <p:sp>
        <p:nvSpPr>
          <p:cNvPr id="7" name="Rectangle 6">
            <a:extLst>
              <a:ext uri="{FF2B5EF4-FFF2-40B4-BE49-F238E27FC236}">
                <a16:creationId xmlns:a16="http://schemas.microsoft.com/office/drawing/2014/main" id="{E41D555D-8ACE-4DC7-8C6C-52F5202D25A5}"/>
              </a:ext>
            </a:extLst>
          </p:cNvPr>
          <p:cNvSpPr/>
          <p:nvPr userDrawn="1"/>
        </p:nvSpPr>
        <p:spPr>
          <a:xfrm>
            <a:off x="0" y="434534"/>
            <a:ext cx="9144000" cy="2793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Rectangle 7">
            <a:extLst>
              <a:ext uri="{FF2B5EF4-FFF2-40B4-BE49-F238E27FC236}">
                <a16:creationId xmlns:a16="http://schemas.microsoft.com/office/drawing/2014/main" id="{040E8793-C724-445D-A766-076A32CDD524}"/>
              </a:ext>
            </a:extLst>
          </p:cNvPr>
          <p:cNvSpPr/>
          <p:nvPr userDrawn="1"/>
        </p:nvSpPr>
        <p:spPr>
          <a:xfrm>
            <a:off x="0" y="169793"/>
            <a:ext cx="9144000" cy="502459"/>
          </a:xfrm>
          <a:prstGeom prst="rect">
            <a:avLst/>
          </a:prstGeom>
          <a:solidFill>
            <a:srgbClr val="2038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 name="TextBox 8">
            <a:extLst>
              <a:ext uri="{FF2B5EF4-FFF2-40B4-BE49-F238E27FC236}">
                <a16:creationId xmlns:a16="http://schemas.microsoft.com/office/drawing/2014/main" id="{EE56B241-D9F9-4D25-9720-DE2D3130EF1C}"/>
              </a:ext>
            </a:extLst>
          </p:cNvPr>
          <p:cNvSpPr txBox="1"/>
          <p:nvPr userDrawn="1"/>
        </p:nvSpPr>
        <p:spPr>
          <a:xfrm>
            <a:off x="96925" y="240936"/>
            <a:ext cx="3379862" cy="369332"/>
          </a:xfrm>
          <a:prstGeom prst="rect">
            <a:avLst/>
          </a:prstGeom>
          <a:noFill/>
        </p:spPr>
        <p:txBody>
          <a:bodyPr wrap="square" rtlCol="0">
            <a:spAutoFit/>
          </a:bodyPr>
          <a:lstStyle/>
          <a:p>
            <a:r>
              <a:rPr lang="en-US" dirty="0">
                <a:solidFill>
                  <a:schemeClr val="bg1"/>
                </a:solidFill>
                <a:effectLst>
                  <a:outerShdw blurRad="38100" dist="38100" dir="2700000" algn="tl">
                    <a:srgbClr val="000000">
                      <a:alpha val="43137"/>
                    </a:srgbClr>
                  </a:outerShdw>
                </a:effectLst>
                <a:latin typeface="PermianSlabSerifTypeface" panose="02000000000000000000" pitchFamily="50" charset="0"/>
              </a:rPr>
              <a:t>Crisis Responder Training</a:t>
            </a:r>
            <a:endParaRPr lang="en-US" b="1" dirty="0">
              <a:solidFill>
                <a:schemeClr val="bg1"/>
              </a:solidFill>
              <a:effectLst>
                <a:outerShdw blurRad="38100" dist="38100" dir="2700000" algn="tl">
                  <a:srgbClr val="000000">
                    <a:alpha val="43137"/>
                  </a:srgbClr>
                </a:outerShdw>
              </a:effectLst>
              <a:latin typeface="PermianSlabSerifTypeface" panose="02000000000000000000" pitchFamily="50" charset="0"/>
            </a:endParaRPr>
          </a:p>
        </p:txBody>
      </p:sp>
      <p:pic>
        <p:nvPicPr>
          <p:cNvPr id="12" name="Picture 11">
            <a:extLst>
              <a:ext uri="{FF2B5EF4-FFF2-40B4-BE49-F238E27FC236}">
                <a16:creationId xmlns:a16="http://schemas.microsoft.com/office/drawing/2014/main" id="{63156650-9CD3-4152-860E-C901C8C09DC9}"/>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925" y="6366431"/>
            <a:ext cx="1778998" cy="405666"/>
          </a:xfrm>
          <a:prstGeom prst="rect">
            <a:avLst/>
          </a:prstGeom>
        </p:spPr>
      </p:pic>
    </p:spTree>
    <p:extLst>
      <p:ext uri="{BB962C8B-B14F-4D97-AF65-F5344CB8AC3E}">
        <p14:creationId xmlns:p14="http://schemas.microsoft.com/office/powerpoint/2010/main" val="158608462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8" r:id="rId16"/>
    <p:sldLayoutId id="2147483689" r:id="rId17"/>
  </p:sldLayoutIdLst>
  <p:hf hdr="0" dt="0"/>
  <p:txStyles>
    <p:titleStyle>
      <a:lvl1pPr marL="0" algn="ctr" defTabSz="457200" rtl="0" eaLnBrk="1" latinLnBrk="0" hangingPunct="1">
        <a:lnSpc>
          <a:spcPct val="90000"/>
        </a:lnSpc>
        <a:spcBef>
          <a:spcPct val="0"/>
        </a:spcBef>
        <a:buNone/>
        <a:defRPr lang="en-US" sz="2400" b="1" kern="1200" dirty="0">
          <a:solidFill>
            <a:srgbClr val="EF3925"/>
          </a:solidFill>
          <a:latin typeface="PermianSlabSerifTypeface" panose="02000000000000000000" pitchFamily="50" charset="0"/>
          <a:ea typeface="+mn-ea"/>
          <a:cs typeface="+mn-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231634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4065AD7-B8C7-4151-BC8D-9E40226F4E7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C18934E5-BFF6-4A27-A316-91279A34F2BA}"/>
              </a:ext>
            </a:extLst>
          </p:cNvPr>
          <p:cNvSpPr/>
          <p:nvPr userDrawn="1"/>
        </p:nvSpPr>
        <p:spPr>
          <a:xfrm>
            <a:off x="0" y="3468323"/>
            <a:ext cx="9144000" cy="1279845"/>
          </a:xfrm>
          <a:prstGeom prst="rect">
            <a:avLst/>
          </a:prstGeom>
          <a:solidFill>
            <a:srgbClr val="2038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 name="Title 1">
            <a:extLst>
              <a:ext uri="{FF2B5EF4-FFF2-40B4-BE49-F238E27FC236}">
                <a16:creationId xmlns:a16="http://schemas.microsoft.com/office/drawing/2014/main" id="{8F54F73B-5B9C-4B0C-818C-72CCDC4DFC11}"/>
              </a:ext>
            </a:extLst>
          </p:cNvPr>
          <p:cNvSpPr txBox="1">
            <a:spLocks/>
          </p:cNvSpPr>
          <p:nvPr userDrawn="1"/>
        </p:nvSpPr>
        <p:spPr>
          <a:xfrm>
            <a:off x="1143000" y="3683960"/>
            <a:ext cx="6858000" cy="46280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1"/>
                </a:solidFill>
                <a:effectLst>
                  <a:outerShdw blurRad="38100" dist="38100" dir="2700000" algn="tl">
                    <a:srgbClr val="000000">
                      <a:alpha val="43137"/>
                    </a:srgbClr>
                  </a:outerShdw>
                </a:effectLst>
                <a:latin typeface="PermianSlabSerifTypeface" panose="02000000000000000000" pitchFamily="50" charset="0"/>
              </a:rPr>
              <a:t>Crisis Responder Training</a:t>
            </a:r>
          </a:p>
        </p:txBody>
      </p:sp>
      <p:sp>
        <p:nvSpPr>
          <p:cNvPr id="9" name="Title 1">
            <a:extLst>
              <a:ext uri="{FF2B5EF4-FFF2-40B4-BE49-F238E27FC236}">
                <a16:creationId xmlns:a16="http://schemas.microsoft.com/office/drawing/2014/main" id="{6A2A29F9-7305-4595-9B6A-5555127C6433}"/>
              </a:ext>
            </a:extLst>
          </p:cNvPr>
          <p:cNvSpPr txBox="1">
            <a:spLocks/>
          </p:cNvSpPr>
          <p:nvPr userDrawn="1"/>
        </p:nvSpPr>
        <p:spPr>
          <a:xfrm>
            <a:off x="1144398" y="4155522"/>
            <a:ext cx="6858000" cy="4628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solidFill>
                  <a:schemeClr val="bg1"/>
                </a:solidFill>
                <a:effectLst>
                  <a:outerShdw blurRad="38100" dist="38100" dir="2700000" algn="tl">
                    <a:srgbClr val="000000">
                      <a:alpha val="43137"/>
                    </a:srgbClr>
                  </a:outerShdw>
                </a:effectLst>
                <a:latin typeface="PermianSlabSerifTypeface" panose="02000000000000000000" pitchFamily="50" charset="0"/>
              </a:rPr>
              <a:t>Office of Crisis Services and Suicide Prevention</a:t>
            </a:r>
          </a:p>
        </p:txBody>
      </p:sp>
      <p:pic>
        <p:nvPicPr>
          <p:cNvPr id="10" name="Picture 9">
            <a:extLst>
              <a:ext uri="{FF2B5EF4-FFF2-40B4-BE49-F238E27FC236}">
                <a16:creationId xmlns:a16="http://schemas.microsoft.com/office/drawing/2014/main" id="{1D51F343-26D1-450D-8E62-58A9DC9A6FC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16142" y="1580768"/>
            <a:ext cx="6311717" cy="1439263"/>
          </a:xfrm>
          <a:prstGeom prst="rect">
            <a:avLst/>
          </a:prstGeom>
        </p:spPr>
      </p:pic>
    </p:spTree>
    <p:extLst>
      <p:ext uri="{BB962C8B-B14F-4D97-AF65-F5344CB8AC3E}">
        <p14:creationId xmlns:p14="http://schemas.microsoft.com/office/powerpoint/2010/main" val="263827581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724D59-6E4E-40BA-B543-7D86EEA7A677}"/>
              </a:ext>
            </a:extLst>
          </p:cNvPr>
          <p:cNvSpPr txBox="1"/>
          <p:nvPr/>
        </p:nvSpPr>
        <p:spPr>
          <a:xfrm>
            <a:off x="786809" y="5648464"/>
            <a:ext cx="7740502" cy="707886"/>
          </a:xfrm>
          <a:prstGeom prst="rect">
            <a:avLst/>
          </a:prstGeom>
          <a:noFill/>
        </p:spPr>
        <p:txBody>
          <a:bodyPr wrap="squar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This presentation was developed [in part] under Federal Grant Number 1H79SM062098, Federal Award Identification Number (FAIN) SM062098 from the Substance Abuse and Mental Health Services Administration (SAMHSA), U.S. Department of Health and Human Services (HHS). The views, policies, and opinions expressed are those of the authors and do not necessarily reflect those of SAMHSA or HHS.</a:t>
            </a:r>
          </a:p>
        </p:txBody>
      </p:sp>
    </p:spTree>
    <p:extLst>
      <p:ext uri="{BB962C8B-B14F-4D97-AF65-F5344CB8AC3E}">
        <p14:creationId xmlns:p14="http://schemas.microsoft.com/office/powerpoint/2010/main" val="36582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8AE9-5A0E-4509-9611-FE29B7C78E74}"/>
              </a:ext>
            </a:extLst>
          </p:cNvPr>
          <p:cNvSpPr>
            <a:spLocks noGrp="1"/>
          </p:cNvSpPr>
          <p:nvPr>
            <p:ph type="title"/>
          </p:nvPr>
        </p:nvSpPr>
        <p:spPr>
          <a:xfrm>
            <a:off x="1039097" y="834122"/>
            <a:ext cx="7360624" cy="481999"/>
          </a:xfrm>
        </p:spPr>
        <p:txBody>
          <a:bodyPr/>
          <a:lstStyle/>
          <a:p>
            <a:r>
              <a:rPr lang="en-US" dirty="0"/>
              <a:t>Our approach: Reaction vs. Response</a:t>
            </a:r>
          </a:p>
        </p:txBody>
      </p:sp>
      <p:sp>
        <p:nvSpPr>
          <p:cNvPr id="3" name="Content Placeholder 2">
            <a:extLst>
              <a:ext uri="{FF2B5EF4-FFF2-40B4-BE49-F238E27FC236}">
                <a16:creationId xmlns:a16="http://schemas.microsoft.com/office/drawing/2014/main" id="{0DEDFCD9-C07D-4460-865F-72A9E47B40E3}"/>
              </a:ext>
            </a:extLst>
          </p:cNvPr>
          <p:cNvSpPr>
            <a:spLocks noGrp="1"/>
          </p:cNvSpPr>
          <p:nvPr>
            <p:ph idx="4294967295"/>
          </p:nvPr>
        </p:nvSpPr>
        <p:spPr>
          <a:xfrm>
            <a:off x="1010882" y="1775252"/>
            <a:ext cx="6928970" cy="2881808"/>
          </a:xfrm>
        </p:spPr>
        <p:txBody>
          <a:bodyPr>
            <a:normAutofit/>
          </a:bodyPr>
          <a:lstStyle/>
          <a:p>
            <a:r>
              <a:rPr lang="en-US" dirty="0"/>
              <a:t>Acting on unexamined reactions can lead to the Crisis Responder being:</a:t>
            </a:r>
          </a:p>
          <a:p>
            <a:r>
              <a:rPr lang="en-US" b="1" dirty="0">
                <a:solidFill>
                  <a:srgbClr val="EF3925"/>
                </a:solidFill>
              </a:rPr>
              <a:t>Under-responsive</a:t>
            </a:r>
            <a:r>
              <a:rPr lang="en-US" b="1" dirty="0"/>
              <a:t> to the crisis situation</a:t>
            </a:r>
          </a:p>
          <a:p>
            <a:pPr marL="214308" indent="-214308">
              <a:spcBef>
                <a:spcPts val="450"/>
              </a:spcBef>
              <a:buFont typeface="Arial" panose="020B0604020202020204" pitchFamily="34" charset="0"/>
              <a:buChar char="•"/>
            </a:pPr>
            <a:r>
              <a:rPr lang="en-US" dirty="0"/>
              <a:t>Minimization of the situation </a:t>
            </a:r>
          </a:p>
          <a:p>
            <a:pPr marL="214308" indent="-214308">
              <a:spcBef>
                <a:spcPts val="450"/>
              </a:spcBef>
              <a:buFont typeface="Arial" panose="020B0604020202020204" pitchFamily="34" charset="0"/>
              <a:buChar char="•"/>
            </a:pPr>
            <a:r>
              <a:rPr lang="en-US" dirty="0"/>
              <a:t>Withdrawal </a:t>
            </a:r>
          </a:p>
          <a:p>
            <a:pPr marL="214308" indent="-214308">
              <a:spcBef>
                <a:spcPts val="450"/>
              </a:spcBef>
              <a:buFont typeface="Arial" panose="020B0604020202020204" pitchFamily="34" charset="0"/>
              <a:buChar char="•"/>
            </a:pPr>
            <a:r>
              <a:rPr lang="en-US" dirty="0"/>
              <a:t>Apathy </a:t>
            </a:r>
          </a:p>
          <a:p>
            <a:pPr marL="214308" indent="-214308">
              <a:spcBef>
                <a:spcPts val="450"/>
              </a:spcBef>
              <a:buFont typeface="Arial" panose="020B0604020202020204" pitchFamily="34" charset="0"/>
              <a:buChar char="•"/>
            </a:pPr>
            <a:r>
              <a:rPr lang="en-US" dirty="0"/>
              <a:t>“They’re just doing this for attention.” </a:t>
            </a:r>
          </a:p>
          <a:p>
            <a:endParaRPr lang="en-US" dirty="0"/>
          </a:p>
          <a:p>
            <a:r>
              <a:rPr lang="en-US" b="1" dirty="0">
                <a:solidFill>
                  <a:srgbClr val="EF3925"/>
                </a:solidFill>
              </a:rPr>
              <a:t>Over-responsive</a:t>
            </a:r>
            <a:r>
              <a:rPr lang="en-US" b="1" dirty="0"/>
              <a:t> to the crisis situation</a:t>
            </a:r>
          </a:p>
          <a:p>
            <a:pPr marL="214308" indent="-214308">
              <a:spcBef>
                <a:spcPts val="450"/>
              </a:spcBef>
              <a:buFont typeface="Arial" panose="020B0604020202020204" pitchFamily="34" charset="0"/>
              <a:buChar char="•"/>
            </a:pPr>
            <a:r>
              <a:rPr lang="en-US" dirty="0"/>
              <a:t>Taking an adversarial approach</a:t>
            </a:r>
          </a:p>
          <a:p>
            <a:pPr marL="214308" indent="-214308">
              <a:spcBef>
                <a:spcPts val="450"/>
              </a:spcBef>
              <a:buFont typeface="Arial" panose="020B0604020202020204" pitchFamily="34" charset="0"/>
              <a:buChar char="•"/>
            </a:pPr>
            <a:r>
              <a:rPr lang="en-US" dirty="0"/>
              <a:t>Taking a controlling approach</a:t>
            </a:r>
          </a:p>
          <a:p>
            <a:pPr marL="214308" indent="-214308">
              <a:spcBef>
                <a:spcPts val="450"/>
              </a:spcBef>
              <a:buFont typeface="Arial" panose="020B0604020202020204" pitchFamily="34" charset="0"/>
              <a:buChar char="•"/>
            </a:pPr>
            <a:r>
              <a:rPr lang="en-US" dirty="0"/>
              <a:t>Acting out of anger or fear</a:t>
            </a:r>
          </a:p>
        </p:txBody>
      </p:sp>
      <p:sp>
        <p:nvSpPr>
          <p:cNvPr id="4" name="Footer Placeholder 3">
            <a:extLst>
              <a:ext uri="{FF2B5EF4-FFF2-40B4-BE49-F238E27FC236}">
                <a16:creationId xmlns:a16="http://schemas.microsoft.com/office/drawing/2014/main" id="{124C4436-10B0-42B1-970A-C0C89B785F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7D014E-1F8B-471B-B3C4-B1F75DDA1CA7}"/>
              </a:ext>
            </a:extLst>
          </p:cNvPr>
          <p:cNvSpPr>
            <a:spLocks noGrp="1"/>
          </p:cNvSpPr>
          <p:nvPr>
            <p:ph type="sldNum" sz="quarter" idx="12"/>
          </p:nvPr>
        </p:nvSpPr>
        <p:spPr/>
        <p:txBody>
          <a:bodyPr/>
          <a:lstStyle/>
          <a:p>
            <a:fld id="{C594740B-4443-42E0-BD04-50747A72C1C0}" type="slidenum">
              <a:rPr lang="en-US" smtClean="0"/>
              <a:t>10</a:t>
            </a:fld>
            <a:endParaRPr lang="en-US"/>
          </a:p>
        </p:txBody>
      </p:sp>
      <p:sp>
        <p:nvSpPr>
          <p:cNvPr id="6" name="Arrow: Right 5">
            <a:extLst>
              <a:ext uri="{FF2B5EF4-FFF2-40B4-BE49-F238E27FC236}">
                <a16:creationId xmlns:a16="http://schemas.microsoft.com/office/drawing/2014/main" id="{4706B392-7298-40AA-94B0-16F33911FC6E}"/>
              </a:ext>
            </a:extLst>
          </p:cNvPr>
          <p:cNvSpPr/>
          <p:nvPr/>
        </p:nvSpPr>
        <p:spPr>
          <a:xfrm>
            <a:off x="4309395" y="3212036"/>
            <a:ext cx="1061581" cy="298276"/>
          </a:xfrm>
          <a:prstGeom prst="rightArrow">
            <a:avLst/>
          </a:prstGeom>
          <a:solidFill>
            <a:srgbClr val="EF3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Content Placeholder 2">
            <a:extLst>
              <a:ext uri="{FF2B5EF4-FFF2-40B4-BE49-F238E27FC236}">
                <a16:creationId xmlns:a16="http://schemas.microsoft.com/office/drawing/2014/main" id="{1282CFC8-BDC3-4586-B22C-422B44CCF486}"/>
              </a:ext>
            </a:extLst>
          </p:cNvPr>
          <p:cNvSpPr txBox="1">
            <a:spLocks/>
          </p:cNvSpPr>
          <p:nvPr/>
        </p:nvSpPr>
        <p:spPr>
          <a:xfrm>
            <a:off x="5849787" y="2993196"/>
            <a:ext cx="2665563" cy="1034231"/>
          </a:xfrm>
          <a:prstGeom prst="rect">
            <a:avLst/>
          </a:prstGeom>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1" dirty="0"/>
              <a:t>Which can lead to:</a:t>
            </a:r>
          </a:p>
          <a:p>
            <a:pPr marL="214308" indent="-214308">
              <a:spcBef>
                <a:spcPts val="450"/>
              </a:spcBef>
              <a:buFont typeface="Arial" panose="020B0604020202020204" pitchFamily="34" charset="0"/>
              <a:buChar char="•"/>
            </a:pPr>
            <a:r>
              <a:rPr lang="en-US" sz="1200" dirty="0"/>
              <a:t>Missing suicidal ideation</a:t>
            </a:r>
          </a:p>
          <a:p>
            <a:pPr marL="214308" indent="-214308">
              <a:spcBef>
                <a:spcPts val="450"/>
              </a:spcBef>
              <a:buFont typeface="Arial" panose="020B0604020202020204" pitchFamily="34" charset="0"/>
              <a:buChar char="•"/>
            </a:pPr>
            <a:r>
              <a:rPr lang="en-US" sz="1200" dirty="0"/>
              <a:t>Triggering suicidal behavior</a:t>
            </a:r>
          </a:p>
          <a:p>
            <a:pPr marL="214308" indent="-214308">
              <a:spcBef>
                <a:spcPts val="450"/>
              </a:spcBef>
              <a:buFont typeface="Arial" panose="020B0604020202020204" pitchFamily="34" charset="0"/>
              <a:buChar char="•"/>
            </a:pPr>
            <a:r>
              <a:rPr lang="en-US" sz="1200" dirty="0"/>
              <a:t>Client disengagement</a:t>
            </a:r>
          </a:p>
          <a:p>
            <a:endParaRPr lang="en-US" sz="975" dirty="0"/>
          </a:p>
          <a:p>
            <a:endParaRPr lang="en-US" sz="975" dirty="0"/>
          </a:p>
        </p:txBody>
      </p:sp>
      <p:sp>
        <p:nvSpPr>
          <p:cNvPr id="8" name="Content Placeholder 2">
            <a:extLst>
              <a:ext uri="{FF2B5EF4-FFF2-40B4-BE49-F238E27FC236}">
                <a16:creationId xmlns:a16="http://schemas.microsoft.com/office/drawing/2014/main" id="{BFA1A2E8-C8A6-4FA0-8D6D-D0E1F725C0B0}"/>
              </a:ext>
            </a:extLst>
          </p:cNvPr>
          <p:cNvSpPr txBox="1">
            <a:spLocks/>
          </p:cNvSpPr>
          <p:nvPr/>
        </p:nvSpPr>
        <p:spPr>
          <a:xfrm>
            <a:off x="1010882" y="4670763"/>
            <a:ext cx="7112975" cy="1157290"/>
          </a:xfrm>
          <a:prstGeom prst="rect">
            <a:avLst/>
          </a:prstGeom>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It’s not if we should or should not have these reactions, it’s about how we </a:t>
            </a:r>
            <a:r>
              <a:rPr lang="en-US" sz="1200" b="1" dirty="0"/>
              <a:t>respond</a:t>
            </a:r>
            <a:r>
              <a:rPr lang="en-US" sz="1200" dirty="0"/>
              <a:t> to these reactions. </a:t>
            </a:r>
          </a:p>
          <a:p>
            <a:r>
              <a:rPr lang="en-US" sz="1600" b="1" dirty="0">
                <a:solidFill>
                  <a:srgbClr val="20386D"/>
                </a:solidFill>
                <a:latin typeface="PermianSlabSerifTypeface" panose="02000000000000000000" pitchFamily="50" charset="0"/>
              </a:rPr>
              <a:t>The Goal: </a:t>
            </a:r>
          </a:p>
          <a:p>
            <a:r>
              <a:rPr lang="en-US" sz="1200" dirty="0"/>
              <a:t>Our words, non-</a:t>
            </a:r>
            <a:r>
              <a:rPr lang="en-US" sz="1200" dirty="0" err="1"/>
              <a:t>verbals</a:t>
            </a:r>
            <a:r>
              <a:rPr lang="en-US" sz="1200" dirty="0"/>
              <a:t> and decision making be intentional responses to the clients needs and not unexamined reactions to the client/situation.</a:t>
            </a:r>
          </a:p>
          <a:p>
            <a:endParaRPr lang="en-US" sz="1200" dirty="0"/>
          </a:p>
        </p:txBody>
      </p:sp>
      <p:sp>
        <p:nvSpPr>
          <p:cNvPr id="10" name="Subtitle 2">
            <a:extLst>
              <a:ext uri="{FF2B5EF4-FFF2-40B4-BE49-F238E27FC236}">
                <a16:creationId xmlns:a16="http://schemas.microsoft.com/office/drawing/2014/main" id="{DEB1F6B8-59E6-4C65-A949-448CC811D082}"/>
              </a:ext>
            </a:extLst>
          </p:cNvPr>
          <p:cNvSpPr txBox="1">
            <a:spLocks/>
          </p:cNvSpPr>
          <p:nvPr/>
        </p:nvSpPr>
        <p:spPr>
          <a:xfrm>
            <a:off x="1010882" y="1456238"/>
            <a:ext cx="7496118" cy="34054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solidFill>
                  <a:srgbClr val="20386D"/>
                </a:solidFill>
                <a:latin typeface="PermianSlabSerifTypeface" panose="02000000000000000000" pitchFamily="50" charset="0"/>
              </a:rPr>
              <a:t>The danger:</a:t>
            </a:r>
          </a:p>
        </p:txBody>
      </p:sp>
      <p:cxnSp>
        <p:nvCxnSpPr>
          <p:cNvPr id="11" name="Straight Connector 10">
            <a:extLst>
              <a:ext uri="{FF2B5EF4-FFF2-40B4-BE49-F238E27FC236}">
                <a16:creationId xmlns:a16="http://schemas.microsoft.com/office/drawing/2014/main" id="{2216A486-E3E3-4F5C-A2A8-9FF52E26E29C}"/>
              </a:ext>
            </a:extLst>
          </p:cNvPr>
          <p:cNvCxnSpPr>
            <a:cxnSpLocks/>
          </p:cNvCxnSpPr>
          <p:nvPr/>
        </p:nvCxnSpPr>
        <p:spPr>
          <a:xfrm>
            <a:off x="1020143" y="1766259"/>
            <a:ext cx="7103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D10A466-9880-4E65-852C-CC6DC8195D93}"/>
              </a:ext>
            </a:extLst>
          </p:cNvPr>
          <p:cNvSpPr/>
          <p:nvPr/>
        </p:nvSpPr>
        <p:spPr>
          <a:xfrm>
            <a:off x="891688" y="1316121"/>
            <a:ext cx="7360624" cy="4707757"/>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17" name="Straight Connector 16">
            <a:extLst>
              <a:ext uri="{FF2B5EF4-FFF2-40B4-BE49-F238E27FC236}">
                <a16:creationId xmlns:a16="http://schemas.microsoft.com/office/drawing/2014/main" id="{CE7448D5-B313-4B72-A503-FE1556130582}"/>
              </a:ext>
            </a:extLst>
          </p:cNvPr>
          <p:cNvCxnSpPr>
            <a:cxnSpLocks/>
          </p:cNvCxnSpPr>
          <p:nvPr/>
        </p:nvCxnSpPr>
        <p:spPr>
          <a:xfrm>
            <a:off x="1020143" y="5427403"/>
            <a:ext cx="7103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41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heel(1)">
                                      <p:cBhvr>
                                        <p:cTn id="11" dur="1000"/>
                                        <p:tgtEl>
                                          <p:spTgt spid="1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500"/>
                                        <p:tgtEl>
                                          <p:spTgt spid="10">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500"/>
                                        <p:tgtEl>
                                          <p:spTgt spid="3">
                                            <p:txEl>
                                              <p:pRg st="8" end="8"/>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500"/>
                                        <p:tgtEl>
                                          <p:spTgt spid="3">
                                            <p:txEl>
                                              <p:pRg st="10" end="10"/>
                                            </p:txEl>
                                          </p:spTgt>
                                        </p:tgtEl>
                                      </p:cBhvr>
                                    </p:animEffect>
                                  </p:childTnLst>
                                </p:cTn>
                              </p:par>
                            </p:childTnLst>
                          </p:cTn>
                        </p:par>
                        <p:par>
                          <p:cTn id="55" fill="hold">
                            <p:stCondLst>
                              <p:cond delay="5000"/>
                            </p:stCondLst>
                            <p:childTnLst>
                              <p:par>
                                <p:cTn id="56" presetID="10"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par>
                          <p:cTn id="59" fill="hold">
                            <p:stCondLst>
                              <p:cond delay="5500"/>
                            </p:stCondLst>
                            <p:childTnLst>
                              <p:par>
                                <p:cTn id="60" presetID="10" presetClass="entr" presetSubtype="0"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par>
                          <p:cTn id="63" fill="hold">
                            <p:stCondLst>
                              <p:cond delay="6000"/>
                            </p:stCondLst>
                            <p:childTnLst>
                              <p:par>
                                <p:cTn id="64" presetID="10" presetClass="entr" presetSubtype="0" fill="hold" grpId="0" nodeType="afterEffect">
                                  <p:stCondLst>
                                    <p:cond delay="0"/>
                                  </p:stCondLst>
                                  <p:childTnLst>
                                    <p:set>
                                      <p:cBhvr>
                                        <p:cTn id="65" dur="1" fill="hold">
                                          <p:stCondLst>
                                            <p:cond delay="0"/>
                                          </p:stCondLst>
                                        </p:cTn>
                                        <p:tgtEl>
                                          <p:spTgt spid="8">
                                            <p:txEl>
                                              <p:pRg st="0" end="0"/>
                                            </p:txEl>
                                          </p:spTgt>
                                        </p:tgtEl>
                                        <p:attrNameLst>
                                          <p:attrName>style.visibility</p:attrName>
                                        </p:attrNameLst>
                                      </p:cBhvr>
                                      <p:to>
                                        <p:strVal val="visible"/>
                                      </p:to>
                                    </p:set>
                                    <p:animEffect transition="in" filter="fade">
                                      <p:cBhvr>
                                        <p:cTn id="66" dur="500"/>
                                        <p:tgtEl>
                                          <p:spTgt spid="8">
                                            <p:txEl>
                                              <p:pRg st="0" end="0"/>
                                            </p:txEl>
                                          </p:spTgt>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8">
                                            <p:txEl>
                                              <p:pRg st="1" end="1"/>
                                            </p:txEl>
                                          </p:spTgt>
                                        </p:tgtEl>
                                        <p:attrNameLst>
                                          <p:attrName>style.visibility</p:attrName>
                                        </p:attrNameLst>
                                      </p:cBhvr>
                                      <p:to>
                                        <p:strVal val="visible"/>
                                      </p:to>
                                    </p:set>
                                    <p:animEffect transition="in" filter="fade">
                                      <p:cBhvr>
                                        <p:cTn id="70" dur="500"/>
                                        <p:tgtEl>
                                          <p:spTgt spid="8">
                                            <p:txEl>
                                              <p:pRg st="1" end="1"/>
                                            </p:txEl>
                                          </p:spTgt>
                                        </p:tgtEl>
                                      </p:cBhvr>
                                    </p:animEffect>
                                  </p:childTnLst>
                                </p:cTn>
                              </p:par>
                            </p:childTnLst>
                          </p:cTn>
                        </p:par>
                        <p:par>
                          <p:cTn id="71" fill="hold">
                            <p:stCondLst>
                              <p:cond delay="7000"/>
                            </p:stCondLst>
                            <p:childTnLst>
                              <p:par>
                                <p:cTn id="72" presetID="10" presetClass="entr" presetSubtype="0" fill="hold"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par>
                          <p:cTn id="75" fill="hold">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8">
                                            <p:txEl>
                                              <p:pRg st="2" end="2"/>
                                            </p:txEl>
                                          </p:spTgt>
                                        </p:tgtEl>
                                        <p:attrNameLst>
                                          <p:attrName>style.visibility</p:attrName>
                                        </p:attrNameLst>
                                      </p:cBhvr>
                                      <p:to>
                                        <p:strVal val="visible"/>
                                      </p:to>
                                    </p:set>
                                    <p:animEffect transition="in" filter="fade">
                                      <p:cBhvr>
                                        <p:cTn id="7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p:bldP spid="8" grpId="0" uiExpand="1" build="p"/>
      <p:bldP spid="10" grpId="0" build="p"/>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D116-351B-412F-9D2A-EADCA40AB8B2}"/>
              </a:ext>
            </a:extLst>
          </p:cNvPr>
          <p:cNvSpPr>
            <a:spLocks noGrp="1"/>
          </p:cNvSpPr>
          <p:nvPr>
            <p:ph type="title"/>
          </p:nvPr>
        </p:nvSpPr>
        <p:spPr>
          <a:xfrm>
            <a:off x="564190" y="733653"/>
            <a:ext cx="8015621" cy="481999"/>
          </a:xfrm>
        </p:spPr>
        <p:txBody>
          <a:bodyPr/>
          <a:lstStyle/>
          <a:p>
            <a:r>
              <a:rPr lang="en-US" dirty="0"/>
              <a:t>How we reach the goal</a:t>
            </a:r>
          </a:p>
        </p:txBody>
      </p:sp>
      <p:sp>
        <p:nvSpPr>
          <p:cNvPr id="3" name="Content Placeholder 2">
            <a:extLst>
              <a:ext uri="{FF2B5EF4-FFF2-40B4-BE49-F238E27FC236}">
                <a16:creationId xmlns:a16="http://schemas.microsoft.com/office/drawing/2014/main" id="{7B134E44-AAD8-43A2-898A-D955C8524CF8}"/>
              </a:ext>
            </a:extLst>
          </p:cNvPr>
          <p:cNvSpPr>
            <a:spLocks noGrp="1"/>
          </p:cNvSpPr>
          <p:nvPr>
            <p:ph idx="4294967295"/>
          </p:nvPr>
        </p:nvSpPr>
        <p:spPr>
          <a:xfrm>
            <a:off x="628650" y="1202497"/>
            <a:ext cx="7886700" cy="2199913"/>
          </a:xfrm>
        </p:spPr>
        <p:txBody>
          <a:bodyPr>
            <a:noAutofit/>
          </a:bodyPr>
          <a:lstStyle/>
          <a:p>
            <a:pPr>
              <a:spcAft>
                <a:spcPts val="600"/>
              </a:spcAft>
            </a:pPr>
            <a:r>
              <a:rPr lang="en-US" sz="1700" b="1" dirty="0">
                <a:solidFill>
                  <a:srgbClr val="20386D"/>
                </a:solidFill>
                <a:latin typeface="PermianSlabSerifTypeface" panose="02000000000000000000" pitchFamily="50" charset="0"/>
              </a:rPr>
              <a:t>Personal awareness</a:t>
            </a:r>
          </a:p>
          <a:p>
            <a:pPr marL="214308" indent="-214308">
              <a:spcBef>
                <a:spcPts val="450"/>
              </a:spcBef>
              <a:buFont typeface="Arial" panose="020B0604020202020204" pitchFamily="34" charset="0"/>
              <a:buChar char="•"/>
            </a:pPr>
            <a:r>
              <a:rPr lang="en-US" dirty="0"/>
              <a:t>Being able to observe your own reactions</a:t>
            </a:r>
          </a:p>
          <a:p>
            <a:pPr marL="214308" indent="-214308">
              <a:spcBef>
                <a:spcPts val="450"/>
              </a:spcBef>
              <a:buFont typeface="Arial" panose="020B0604020202020204" pitchFamily="34" charset="0"/>
              <a:buChar char="•"/>
            </a:pPr>
            <a:r>
              <a:rPr lang="en-US" dirty="0"/>
              <a:t>Self-reflection: Learning what can trigger emotional reactions in you</a:t>
            </a:r>
          </a:p>
          <a:p>
            <a:pPr>
              <a:spcAft>
                <a:spcPts val="600"/>
              </a:spcAft>
            </a:pPr>
            <a:r>
              <a:rPr lang="en-US" sz="1600" b="1" dirty="0">
                <a:solidFill>
                  <a:srgbClr val="20386D"/>
                </a:solidFill>
                <a:latin typeface="PermianSlabSerifTypeface" panose="02000000000000000000" pitchFamily="50" charset="0"/>
              </a:rPr>
              <a:t>Honest dialogue</a:t>
            </a:r>
          </a:p>
          <a:p>
            <a:pPr marL="214308" indent="-214308">
              <a:spcBef>
                <a:spcPts val="450"/>
              </a:spcBef>
              <a:buFont typeface="Arial" panose="020B0604020202020204" pitchFamily="34" charset="0"/>
              <a:buChar char="•"/>
            </a:pPr>
            <a:r>
              <a:rPr lang="en-US" dirty="0"/>
              <a:t>With peers about our reactions</a:t>
            </a:r>
          </a:p>
          <a:p>
            <a:pPr marL="214308" indent="-214308">
              <a:spcBef>
                <a:spcPts val="450"/>
              </a:spcBef>
              <a:buFont typeface="Arial" panose="020B0604020202020204" pitchFamily="34" charset="0"/>
              <a:buChar char="•"/>
            </a:pPr>
            <a:r>
              <a:rPr lang="en-US" dirty="0"/>
              <a:t>Professional consultation and support</a:t>
            </a:r>
          </a:p>
          <a:p>
            <a:pPr marL="214308" indent="-214308">
              <a:spcBef>
                <a:spcPts val="450"/>
              </a:spcBef>
              <a:buFont typeface="Arial" panose="020B0604020202020204" pitchFamily="34" charset="0"/>
              <a:buChar char="•"/>
            </a:pPr>
            <a:r>
              <a:rPr lang="en-US" dirty="0"/>
              <a:t>Ongoing education</a:t>
            </a:r>
          </a:p>
          <a:p>
            <a:r>
              <a:rPr lang="en-US" dirty="0"/>
              <a:t>Know yourself, so that your Crisis Response is about the client and what he or she needs, and not about you.</a:t>
            </a:r>
          </a:p>
        </p:txBody>
      </p:sp>
      <p:sp>
        <p:nvSpPr>
          <p:cNvPr id="4" name="Footer Placeholder 3">
            <a:extLst>
              <a:ext uri="{FF2B5EF4-FFF2-40B4-BE49-F238E27FC236}">
                <a16:creationId xmlns:a16="http://schemas.microsoft.com/office/drawing/2014/main" id="{4D1383C3-A52D-4DE5-9DFD-38A1D72014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0AF9B0-98C0-4D32-9B1C-206BEE60A772}"/>
              </a:ext>
            </a:extLst>
          </p:cNvPr>
          <p:cNvSpPr>
            <a:spLocks noGrp="1"/>
          </p:cNvSpPr>
          <p:nvPr>
            <p:ph type="sldNum" sz="quarter" idx="12"/>
          </p:nvPr>
        </p:nvSpPr>
        <p:spPr/>
        <p:txBody>
          <a:bodyPr/>
          <a:lstStyle/>
          <a:p>
            <a:fld id="{C594740B-4443-42E0-BD04-50747A72C1C0}" type="slidenum">
              <a:rPr lang="en-US" smtClean="0"/>
              <a:t>11</a:t>
            </a:fld>
            <a:endParaRPr lang="en-US"/>
          </a:p>
        </p:txBody>
      </p:sp>
      <p:sp>
        <p:nvSpPr>
          <p:cNvPr id="6" name="Title 1">
            <a:extLst>
              <a:ext uri="{FF2B5EF4-FFF2-40B4-BE49-F238E27FC236}">
                <a16:creationId xmlns:a16="http://schemas.microsoft.com/office/drawing/2014/main" id="{C0D1C41D-F479-45C2-AB9F-8108664ECE40}"/>
              </a:ext>
            </a:extLst>
          </p:cNvPr>
          <p:cNvSpPr txBox="1">
            <a:spLocks/>
          </p:cNvSpPr>
          <p:nvPr/>
        </p:nvSpPr>
        <p:spPr>
          <a:xfrm>
            <a:off x="564190" y="3477827"/>
            <a:ext cx="8015621" cy="63267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2400" b="1" kern="1200">
                <a:solidFill>
                  <a:srgbClr val="EF3925"/>
                </a:solidFill>
                <a:latin typeface="PermianSlabSerifTypeface" panose="02000000000000000000" pitchFamily="50" charset="0"/>
                <a:ea typeface="+mj-ea"/>
                <a:cs typeface="+mj-cs"/>
              </a:defRPr>
            </a:lvl1pPr>
          </a:lstStyle>
          <a:p>
            <a:pPr algn="ctr"/>
            <a:r>
              <a:rPr lang="en-US" dirty="0"/>
              <a:t>Appraising Underlying Risk Factors</a:t>
            </a:r>
          </a:p>
        </p:txBody>
      </p:sp>
      <p:sp>
        <p:nvSpPr>
          <p:cNvPr id="7" name="Content Placeholder 2">
            <a:extLst>
              <a:ext uri="{FF2B5EF4-FFF2-40B4-BE49-F238E27FC236}">
                <a16:creationId xmlns:a16="http://schemas.microsoft.com/office/drawing/2014/main" id="{5AA8FE02-C291-41EB-8D75-AF2C3CB7632E}"/>
              </a:ext>
            </a:extLst>
          </p:cNvPr>
          <p:cNvSpPr txBox="1">
            <a:spLocks/>
          </p:cNvSpPr>
          <p:nvPr/>
        </p:nvSpPr>
        <p:spPr>
          <a:xfrm>
            <a:off x="649916" y="4101764"/>
            <a:ext cx="7886700" cy="2065117"/>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dirty="0"/>
              <a:t>Demographics</a:t>
            </a:r>
            <a:r>
              <a:rPr lang="en-US" sz="1200" dirty="0"/>
              <a:t>: male, widowed, divorced, single, white</a:t>
            </a:r>
          </a:p>
          <a:p>
            <a:pPr>
              <a:lnSpc>
                <a:spcPct val="100000"/>
              </a:lnSpc>
              <a:spcBef>
                <a:spcPts val="600"/>
              </a:spcBef>
            </a:pPr>
            <a:r>
              <a:rPr lang="en-US" sz="1200" b="1" dirty="0"/>
              <a:t>Psychosocial: </a:t>
            </a:r>
            <a:r>
              <a:rPr lang="en-US" sz="1200" dirty="0"/>
              <a:t>lack of social support, unemployed, drop in socio economic status, firearm access, family history, history of abuse/trauma, recent discharge from psychiatric unit, feeling like a burden, contagion</a:t>
            </a:r>
          </a:p>
          <a:p>
            <a:pPr>
              <a:lnSpc>
                <a:spcPct val="100000"/>
              </a:lnSpc>
              <a:spcBef>
                <a:spcPts val="600"/>
              </a:spcBef>
            </a:pPr>
            <a:r>
              <a:rPr lang="en-US" sz="1200" b="1" dirty="0"/>
              <a:t>Psychiatric: </a:t>
            </a:r>
            <a:r>
              <a:rPr lang="en-US" sz="1200" dirty="0"/>
              <a:t>psychiatric DX, comorbidity especially with A&amp;D</a:t>
            </a:r>
          </a:p>
          <a:p>
            <a:pPr>
              <a:lnSpc>
                <a:spcPct val="100000"/>
              </a:lnSpc>
              <a:spcBef>
                <a:spcPts val="600"/>
              </a:spcBef>
            </a:pPr>
            <a:r>
              <a:rPr lang="en-US" sz="1200" b="1" dirty="0"/>
              <a:t>Physical Illness: </a:t>
            </a:r>
            <a:r>
              <a:rPr lang="en-US" sz="1200" dirty="0"/>
              <a:t>chronic pain, debilitating illness</a:t>
            </a:r>
          </a:p>
          <a:p>
            <a:pPr>
              <a:lnSpc>
                <a:spcPct val="100000"/>
              </a:lnSpc>
              <a:spcBef>
                <a:spcPts val="600"/>
              </a:spcBef>
            </a:pPr>
            <a:endParaRPr lang="en-US" sz="1200" b="1" dirty="0"/>
          </a:p>
          <a:p>
            <a:pPr>
              <a:lnSpc>
                <a:spcPct val="100000"/>
              </a:lnSpc>
              <a:spcBef>
                <a:spcPts val="600"/>
              </a:spcBef>
            </a:pPr>
            <a:r>
              <a:rPr lang="en-US" sz="1200" b="1" dirty="0"/>
              <a:t>Psychological: </a:t>
            </a:r>
            <a:r>
              <a:rPr lang="en-US" sz="1200" dirty="0"/>
              <a:t>hopelessness, psychic pain/anxiety, psychological turmoil, decreased self-esteem, fragile narcissism, perfectionism</a:t>
            </a:r>
          </a:p>
          <a:p>
            <a:pPr>
              <a:lnSpc>
                <a:spcPct val="100000"/>
              </a:lnSpc>
              <a:spcBef>
                <a:spcPts val="600"/>
              </a:spcBef>
            </a:pPr>
            <a:r>
              <a:rPr lang="en-US" sz="1200" b="1" dirty="0"/>
              <a:t>Behavioral: </a:t>
            </a:r>
            <a:r>
              <a:rPr lang="en-US" sz="1200" dirty="0"/>
              <a:t>Impulsive, aggression, severe anxiety/panic attacks, agitation, intoxication, prior suicide attempt</a:t>
            </a:r>
          </a:p>
          <a:p>
            <a:pPr>
              <a:lnSpc>
                <a:spcPct val="100000"/>
              </a:lnSpc>
              <a:spcBef>
                <a:spcPts val="600"/>
              </a:spcBef>
            </a:pPr>
            <a:r>
              <a:rPr lang="en-US" sz="1200" b="1" dirty="0"/>
              <a:t>Cognitive: </a:t>
            </a:r>
            <a:r>
              <a:rPr lang="en-US" sz="1200" dirty="0"/>
              <a:t>thought constriction, irrational thinking, all/nothing thinking</a:t>
            </a:r>
          </a:p>
          <a:p>
            <a:pPr>
              <a:lnSpc>
                <a:spcPct val="100000"/>
              </a:lnSpc>
              <a:spcBef>
                <a:spcPts val="600"/>
              </a:spcBef>
            </a:pPr>
            <a:r>
              <a:rPr lang="en-US" sz="1200" b="1" dirty="0"/>
              <a:t>Childhood trauma: </a:t>
            </a:r>
            <a:r>
              <a:rPr lang="en-US" sz="1200" dirty="0"/>
              <a:t>sexual, physical abuse, neglect, loss of parent, lack of stability</a:t>
            </a:r>
          </a:p>
        </p:txBody>
      </p:sp>
      <p:sp>
        <p:nvSpPr>
          <p:cNvPr id="10" name="Rectangle 9">
            <a:extLst>
              <a:ext uri="{FF2B5EF4-FFF2-40B4-BE49-F238E27FC236}">
                <a16:creationId xmlns:a16="http://schemas.microsoft.com/office/drawing/2014/main" id="{1899E019-7D70-4CD7-BE74-E4A1BCDC251C}"/>
              </a:ext>
            </a:extLst>
          </p:cNvPr>
          <p:cNvSpPr/>
          <p:nvPr/>
        </p:nvSpPr>
        <p:spPr>
          <a:xfrm>
            <a:off x="564190" y="1173120"/>
            <a:ext cx="8015621" cy="2335620"/>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1" name="Rectangle 10">
            <a:extLst>
              <a:ext uri="{FF2B5EF4-FFF2-40B4-BE49-F238E27FC236}">
                <a16:creationId xmlns:a16="http://schemas.microsoft.com/office/drawing/2014/main" id="{6949B02C-D60C-432D-8DF8-99D35C861D3D}"/>
              </a:ext>
            </a:extLst>
          </p:cNvPr>
          <p:cNvSpPr/>
          <p:nvPr/>
        </p:nvSpPr>
        <p:spPr>
          <a:xfrm>
            <a:off x="564190" y="4006549"/>
            <a:ext cx="8015621" cy="2286000"/>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12" name="Line 1">
            <a:extLst>
              <a:ext uri="{FF2B5EF4-FFF2-40B4-BE49-F238E27FC236}">
                <a16:creationId xmlns:a16="http://schemas.microsoft.com/office/drawing/2014/main" id="{43FEB312-0105-426D-ABCE-B6EF90DB53E6}"/>
              </a:ext>
            </a:extLst>
          </p:cNvPr>
          <p:cNvCxnSpPr>
            <a:cxnSpLocks/>
          </p:cNvCxnSpPr>
          <p:nvPr/>
        </p:nvCxnSpPr>
        <p:spPr>
          <a:xfrm>
            <a:off x="711216" y="1522097"/>
            <a:ext cx="7699137"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4" name="Line 2">
            <a:extLst>
              <a:ext uri="{FF2B5EF4-FFF2-40B4-BE49-F238E27FC236}">
                <a16:creationId xmlns:a16="http://schemas.microsoft.com/office/drawing/2014/main" id="{7A950F6E-0496-43E0-AC7A-94637BBD45E8}"/>
              </a:ext>
            </a:extLst>
          </p:cNvPr>
          <p:cNvCxnSpPr>
            <a:cxnSpLocks/>
          </p:cNvCxnSpPr>
          <p:nvPr/>
        </p:nvCxnSpPr>
        <p:spPr>
          <a:xfrm>
            <a:off x="711216" y="2418776"/>
            <a:ext cx="7699137"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10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1000"/>
                                        <p:tgtEl>
                                          <p:spTgt spid="10"/>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par>
                          <p:cTn id="32" fill="hold">
                            <p:stCondLst>
                              <p:cond delay="5000"/>
                            </p:stCondLst>
                            <p:childTnLst>
                              <p:par>
                                <p:cTn id="33" presetID="10"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5500"/>
                            </p:stCondLst>
                            <p:childTnLst>
                              <p:par>
                                <p:cTn id="37" presetID="10"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par>
                          <p:cTn id="40" fill="hold">
                            <p:stCondLst>
                              <p:cond delay="6000"/>
                            </p:stCondLst>
                            <p:childTnLst>
                              <p:par>
                                <p:cTn id="41" presetID="10"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par>
                          <p:cTn id="44" fill="hold">
                            <p:stCondLst>
                              <p:cond delay="6500"/>
                            </p:stCondLst>
                            <p:childTnLst>
                              <p:par>
                                <p:cTn id="45" presetID="10"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500"/>
                                        <p:tgtEl>
                                          <p:spTgt spid="3">
                                            <p:txEl>
                                              <p:pRg st="7" end="7"/>
                                            </p:txEl>
                                          </p:spTgt>
                                        </p:tgtEl>
                                      </p:cBhvr>
                                    </p:animEffect>
                                  </p:childTnLst>
                                </p:cTn>
                              </p:par>
                            </p:childTnLst>
                          </p:cTn>
                        </p:par>
                        <p:par>
                          <p:cTn id="52" fill="hold">
                            <p:stCondLst>
                              <p:cond delay="7500"/>
                            </p:stCondLst>
                            <p:childTnLst>
                              <p:par>
                                <p:cTn id="53" presetID="10" presetClass="entr" presetSubtype="0"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par>
                          <p:cTn id="56" fill="hold">
                            <p:stCondLst>
                              <p:cond delay="8000"/>
                            </p:stCondLst>
                            <p:childTnLst>
                              <p:par>
                                <p:cTn id="57" presetID="21"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heel(1)">
                                      <p:cBhvr>
                                        <p:cTn id="59" dur="1000"/>
                                        <p:tgtEl>
                                          <p:spTgt spid="11"/>
                                        </p:tgtEl>
                                      </p:cBhvr>
                                    </p:animEffect>
                                  </p:childTnLst>
                                </p:cTn>
                              </p:par>
                            </p:childTnLst>
                          </p:cTn>
                        </p:par>
                        <p:par>
                          <p:cTn id="60" fill="hold">
                            <p:stCondLst>
                              <p:cond delay="9000"/>
                            </p:stCondLst>
                            <p:childTnLst>
                              <p:par>
                                <p:cTn id="61" presetID="10" presetClass="entr" presetSubtype="0" fill="hold" grpId="0" nodeType="after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fade">
                                      <p:cBhvr>
                                        <p:cTn id="63" dur="500"/>
                                        <p:tgtEl>
                                          <p:spTgt spid="7">
                                            <p:txEl>
                                              <p:pRg st="0" end="0"/>
                                            </p:txEl>
                                          </p:spTgt>
                                        </p:tgtEl>
                                      </p:cBhvr>
                                    </p:animEffect>
                                  </p:childTnLst>
                                </p:cTn>
                              </p:par>
                            </p:childTnLst>
                          </p:cTn>
                        </p:par>
                        <p:par>
                          <p:cTn id="64" fill="hold">
                            <p:stCondLst>
                              <p:cond delay="9500"/>
                            </p:stCondLst>
                            <p:childTnLst>
                              <p:par>
                                <p:cTn id="65" presetID="10" presetClass="entr" presetSubtype="0" fill="hold" grpId="0" nodeType="after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Effect transition="in" filter="fade">
                                      <p:cBhvr>
                                        <p:cTn id="67" dur="500"/>
                                        <p:tgtEl>
                                          <p:spTgt spid="7">
                                            <p:txEl>
                                              <p:pRg st="1" end="1"/>
                                            </p:txEl>
                                          </p:spTgt>
                                        </p:tgtEl>
                                      </p:cBhvr>
                                    </p:animEffect>
                                  </p:childTnLst>
                                </p:cTn>
                              </p:par>
                            </p:childTnLst>
                          </p:cTn>
                        </p:par>
                        <p:par>
                          <p:cTn id="68" fill="hold">
                            <p:stCondLst>
                              <p:cond delay="10000"/>
                            </p:stCondLst>
                            <p:childTnLst>
                              <p:par>
                                <p:cTn id="69" presetID="10" presetClass="entr" presetSubtype="0" fill="hold" grpId="0" nodeType="afterEffect">
                                  <p:stCondLst>
                                    <p:cond delay="0"/>
                                  </p:stCondLst>
                                  <p:childTnLst>
                                    <p:set>
                                      <p:cBhvr>
                                        <p:cTn id="70" dur="1" fill="hold">
                                          <p:stCondLst>
                                            <p:cond delay="0"/>
                                          </p:stCondLst>
                                        </p:cTn>
                                        <p:tgtEl>
                                          <p:spTgt spid="7">
                                            <p:txEl>
                                              <p:pRg st="2" end="2"/>
                                            </p:txEl>
                                          </p:spTgt>
                                        </p:tgtEl>
                                        <p:attrNameLst>
                                          <p:attrName>style.visibility</p:attrName>
                                        </p:attrNameLst>
                                      </p:cBhvr>
                                      <p:to>
                                        <p:strVal val="visible"/>
                                      </p:to>
                                    </p:set>
                                    <p:animEffect transition="in" filter="fade">
                                      <p:cBhvr>
                                        <p:cTn id="71" dur="500"/>
                                        <p:tgtEl>
                                          <p:spTgt spid="7">
                                            <p:txEl>
                                              <p:pRg st="2" end="2"/>
                                            </p:txEl>
                                          </p:spTgt>
                                        </p:tgtEl>
                                      </p:cBhvr>
                                    </p:animEffect>
                                  </p:childTnLst>
                                </p:cTn>
                              </p:par>
                            </p:childTnLst>
                          </p:cTn>
                        </p:par>
                        <p:par>
                          <p:cTn id="72" fill="hold">
                            <p:stCondLst>
                              <p:cond delay="10500"/>
                            </p:stCondLst>
                            <p:childTnLst>
                              <p:par>
                                <p:cTn id="73" presetID="10" presetClass="entr" presetSubtype="0" fill="hold" grpId="0" nodeType="afterEffect">
                                  <p:stCondLst>
                                    <p:cond delay="0"/>
                                  </p:stCondLst>
                                  <p:childTnLst>
                                    <p:set>
                                      <p:cBhvr>
                                        <p:cTn id="74" dur="1" fill="hold">
                                          <p:stCondLst>
                                            <p:cond delay="0"/>
                                          </p:stCondLst>
                                        </p:cTn>
                                        <p:tgtEl>
                                          <p:spTgt spid="7">
                                            <p:txEl>
                                              <p:pRg st="3" end="3"/>
                                            </p:txEl>
                                          </p:spTgt>
                                        </p:tgtEl>
                                        <p:attrNameLst>
                                          <p:attrName>style.visibility</p:attrName>
                                        </p:attrNameLst>
                                      </p:cBhvr>
                                      <p:to>
                                        <p:strVal val="visible"/>
                                      </p:to>
                                    </p:set>
                                    <p:animEffect transition="in" filter="fade">
                                      <p:cBhvr>
                                        <p:cTn id="75" dur="500"/>
                                        <p:tgtEl>
                                          <p:spTgt spid="7">
                                            <p:txEl>
                                              <p:pRg st="3" end="3"/>
                                            </p:txEl>
                                          </p:spTgt>
                                        </p:tgtEl>
                                      </p:cBhvr>
                                    </p:animEffect>
                                  </p:childTnLst>
                                </p:cTn>
                              </p:par>
                            </p:childTnLst>
                          </p:cTn>
                        </p:par>
                        <p:par>
                          <p:cTn id="76" fill="hold">
                            <p:stCondLst>
                              <p:cond delay="11000"/>
                            </p:stCondLst>
                            <p:childTnLst>
                              <p:par>
                                <p:cTn id="77" presetID="10" presetClass="entr" presetSubtype="0" fill="hold" grpId="0" nodeType="afterEffect">
                                  <p:stCondLst>
                                    <p:cond delay="0"/>
                                  </p:stCondLst>
                                  <p:childTnLst>
                                    <p:set>
                                      <p:cBhvr>
                                        <p:cTn id="78" dur="1" fill="hold">
                                          <p:stCondLst>
                                            <p:cond delay="0"/>
                                          </p:stCondLst>
                                        </p:cTn>
                                        <p:tgtEl>
                                          <p:spTgt spid="7">
                                            <p:txEl>
                                              <p:pRg st="5" end="5"/>
                                            </p:txEl>
                                          </p:spTgt>
                                        </p:tgtEl>
                                        <p:attrNameLst>
                                          <p:attrName>style.visibility</p:attrName>
                                        </p:attrNameLst>
                                      </p:cBhvr>
                                      <p:to>
                                        <p:strVal val="visible"/>
                                      </p:to>
                                    </p:set>
                                    <p:animEffect transition="in" filter="fade">
                                      <p:cBhvr>
                                        <p:cTn id="79" dur="500"/>
                                        <p:tgtEl>
                                          <p:spTgt spid="7">
                                            <p:txEl>
                                              <p:pRg st="5" end="5"/>
                                            </p:txEl>
                                          </p:spTgt>
                                        </p:tgtEl>
                                      </p:cBhvr>
                                    </p:animEffect>
                                  </p:childTnLst>
                                </p:cTn>
                              </p:par>
                            </p:childTnLst>
                          </p:cTn>
                        </p:par>
                        <p:par>
                          <p:cTn id="80" fill="hold">
                            <p:stCondLst>
                              <p:cond delay="11500"/>
                            </p:stCondLst>
                            <p:childTnLst>
                              <p:par>
                                <p:cTn id="81" presetID="10" presetClass="entr" presetSubtype="0" fill="hold" grpId="0" nodeType="afterEffect">
                                  <p:stCondLst>
                                    <p:cond delay="0"/>
                                  </p:stCondLst>
                                  <p:childTnLst>
                                    <p:set>
                                      <p:cBhvr>
                                        <p:cTn id="82" dur="1" fill="hold">
                                          <p:stCondLst>
                                            <p:cond delay="0"/>
                                          </p:stCondLst>
                                        </p:cTn>
                                        <p:tgtEl>
                                          <p:spTgt spid="7">
                                            <p:txEl>
                                              <p:pRg st="6" end="6"/>
                                            </p:txEl>
                                          </p:spTgt>
                                        </p:tgtEl>
                                        <p:attrNameLst>
                                          <p:attrName>style.visibility</p:attrName>
                                        </p:attrNameLst>
                                      </p:cBhvr>
                                      <p:to>
                                        <p:strVal val="visible"/>
                                      </p:to>
                                    </p:set>
                                    <p:animEffect transition="in" filter="fade">
                                      <p:cBhvr>
                                        <p:cTn id="83" dur="500"/>
                                        <p:tgtEl>
                                          <p:spTgt spid="7">
                                            <p:txEl>
                                              <p:pRg st="6" end="6"/>
                                            </p:txEl>
                                          </p:spTgt>
                                        </p:tgtEl>
                                      </p:cBhvr>
                                    </p:animEffect>
                                  </p:childTnLst>
                                </p:cTn>
                              </p:par>
                            </p:childTnLst>
                          </p:cTn>
                        </p:par>
                        <p:par>
                          <p:cTn id="84" fill="hold">
                            <p:stCondLst>
                              <p:cond delay="12000"/>
                            </p:stCondLst>
                            <p:childTnLst>
                              <p:par>
                                <p:cTn id="85" presetID="10" presetClass="entr" presetSubtype="0" fill="hold" grpId="0" nodeType="afterEffect">
                                  <p:stCondLst>
                                    <p:cond delay="0"/>
                                  </p:stCondLst>
                                  <p:childTnLst>
                                    <p:set>
                                      <p:cBhvr>
                                        <p:cTn id="86" dur="1" fill="hold">
                                          <p:stCondLst>
                                            <p:cond delay="0"/>
                                          </p:stCondLst>
                                        </p:cTn>
                                        <p:tgtEl>
                                          <p:spTgt spid="7">
                                            <p:txEl>
                                              <p:pRg st="7" end="7"/>
                                            </p:txEl>
                                          </p:spTgt>
                                        </p:tgtEl>
                                        <p:attrNameLst>
                                          <p:attrName>style.visibility</p:attrName>
                                        </p:attrNameLst>
                                      </p:cBhvr>
                                      <p:to>
                                        <p:strVal val="visible"/>
                                      </p:to>
                                    </p:set>
                                    <p:animEffect transition="in" filter="fade">
                                      <p:cBhvr>
                                        <p:cTn id="87" dur="500"/>
                                        <p:tgtEl>
                                          <p:spTgt spid="7">
                                            <p:txEl>
                                              <p:pRg st="7" end="7"/>
                                            </p:txEl>
                                          </p:spTgt>
                                        </p:tgtEl>
                                      </p:cBhvr>
                                    </p:animEffect>
                                  </p:childTnLst>
                                </p:cTn>
                              </p:par>
                            </p:childTnLst>
                          </p:cTn>
                        </p:par>
                        <p:par>
                          <p:cTn id="88" fill="hold">
                            <p:stCondLst>
                              <p:cond delay="12500"/>
                            </p:stCondLst>
                            <p:childTnLst>
                              <p:par>
                                <p:cTn id="89" presetID="10" presetClass="entr" presetSubtype="0" fill="hold" grpId="0" nodeType="afterEffect">
                                  <p:stCondLst>
                                    <p:cond delay="0"/>
                                  </p:stCondLst>
                                  <p:childTnLst>
                                    <p:set>
                                      <p:cBhvr>
                                        <p:cTn id="90" dur="1" fill="hold">
                                          <p:stCondLst>
                                            <p:cond delay="0"/>
                                          </p:stCondLst>
                                        </p:cTn>
                                        <p:tgtEl>
                                          <p:spTgt spid="7">
                                            <p:txEl>
                                              <p:pRg st="8" end="8"/>
                                            </p:txEl>
                                          </p:spTgt>
                                        </p:tgtEl>
                                        <p:attrNameLst>
                                          <p:attrName>style.visibility</p:attrName>
                                        </p:attrNameLst>
                                      </p:cBhvr>
                                      <p:to>
                                        <p:strVal val="visible"/>
                                      </p:to>
                                    </p:set>
                                    <p:animEffect transition="in" filter="fade">
                                      <p:cBhvr>
                                        <p:cTn id="91"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P spid="7" grpId="0" uiExpand="1" build="p"/>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A2C1DEE-F009-4B24-B415-22244F1977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B4D351-0297-483F-8F75-D5E7AD8A86D1}"/>
              </a:ext>
            </a:extLst>
          </p:cNvPr>
          <p:cNvSpPr>
            <a:spLocks noGrp="1"/>
          </p:cNvSpPr>
          <p:nvPr>
            <p:ph type="sldNum" sz="quarter" idx="12"/>
          </p:nvPr>
        </p:nvSpPr>
        <p:spPr/>
        <p:txBody>
          <a:bodyPr/>
          <a:lstStyle/>
          <a:p>
            <a:fld id="{C594740B-4443-42E0-BD04-50747A72C1C0}" type="slidenum">
              <a:rPr lang="en-US" smtClean="0"/>
              <a:t>12</a:t>
            </a:fld>
            <a:endParaRPr lang="en-US"/>
          </a:p>
        </p:txBody>
      </p:sp>
      <p:sp>
        <p:nvSpPr>
          <p:cNvPr id="11" name="Title 10">
            <a:extLst>
              <a:ext uri="{FF2B5EF4-FFF2-40B4-BE49-F238E27FC236}">
                <a16:creationId xmlns:a16="http://schemas.microsoft.com/office/drawing/2014/main" id="{F25F4F96-AFBA-4636-B4CA-45767140E31D}"/>
              </a:ext>
            </a:extLst>
          </p:cNvPr>
          <p:cNvSpPr>
            <a:spLocks noGrp="1"/>
          </p:cNvSpPr>
          <p:nvPr>
            <p:ph type="title"/>
          </p:nvPr>
        </p:nvSpPr>
        <p:spPr>
          <a:xfrm>
            <a:off x="586120" y="1193667"/>
            <a:ext cx="7886700" cy="542171"/>
          </a:xfrm>
        </p:spPr>
        <p:txBody>
          <a:bodyPr/>
          <a:lstStyle/>
          <a:p>
            <a:pPr algn="ctr"/>
            <a:r>
              <a:rPr lang="en-US" dirty="0">
                <a:solidFill>
                  <a:srgbClr val="20386D"/>
                </a:solidFill>
                <a:ea typeface="Open Sans" panose="020B0606030504020204" pitchFamily="34" charset="0"/>
                <a:cs typeface="Open Sans" panose="020B0606030504020204" pitchFamily="34" charset="0"/>
              </a:rPr>
              <a:t>Click on each button to learn more about each category of risk.</a:t>
            </a:r>
          </a:p>
        </p:txBody>
      </p:sp>
      <p:sp>
        <p:nvSpPr>
          <p:cNvPr id="9" name="Text Placeholder 8">
            <a:extLst>
              <a:ext uri="{FF2B5EF4-FFF2-40B4-BE49-F238E27FC236}">
                <a16:creationId xmlns:a16="http://schemas.microsoft.com/office/drawing/2014/main" id="{864A391E-1CAC-4A77-AA5A-B2556A2DD3B3}"/>
              </a:ext>
            </a:extLst>
          </p:cNvPr>
          <p:cNvSpPr>
            <a:spLocks noGrp="1"/>
          </p:cNvSpPr>
          <p:nvPr>
            <p:ph type="body" sz="quarter" idx="13"/>
          </p:nvPr>
        </p:nvSpPr>
        <p:spPr>
          <a:xfrm>
            <a:off x="586120" y="871658"/>
            <a:ext cx="7886700" cy="476276"/>
          </a:xfrm>
        </p:spPr>
        <p:txBody>
          <a:bodyPr/>
          <a:lstStyle/>
          <a:p>
            <a:r>
              <a:rPr lang="en-US" dirty="0"/>
              <a:t>Risk factor considerations</a:t>
            </a:r>
          </a:p>
        </p:txBody>
      </p:sp>
      <p:sp>
        <p:nvSpPr>
          <p:cNvPr id="6" name="Btn1">
            <a:extLst>
              <a:ext uri="{FF2B5EF4-FFF2-40B4-BE49-F238E27FC236}">
                <a16:creationId xmlns:a16="http://schemas.microsoft.com/office/drawing/2014/main" id="{66BD6E3E-9349-44B4-BDBA-C268F1CE47C9}"/>
              </a:ext>
            </a:extLst>
          </p:cNvPr>
          <p:cNvSpPr/>
          <p:nvPr/>
        </p:nvSpPr>
        <p:spPr>
          <a:xfrm>
            <a:off x="1012548"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7" name="Btn2">
            <a:extLst>
              <a:ext uri="{FF2B5EF4-FFF2-40B4-BE49-F238E27FC236}">
                <a16:creationId xmlns:a16="http://schemas.microsoft.com/office/drawing/2014/main" id="{F98F1956-C14B-40F9-AEA3-561796DF377B}"/>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8" name="Btn3">
            <a:extLst>
              <a:ext uri="{FF2B5EF4-FFF2-40B4-BE49-F238E27FC236}">
                <a16:creationId xmlns:a16="http://schemas.microsoft.com/office/drawing/2014/main" id="{4D7380E8-9EFE-4841-A523-4FAC9E659CDB}"/>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4" name="Btn1- visite">
            <a:extLst>
              <a:ext uri="{FF2B5EF4-FFF2-40B4-BE49-F238E27FC236}">
                <a16:creationId xmlns:a16="http://schemas.microsoft.com/office/drawing/2014/main" id="{980E6D8E-0CC2-4669-8D25-BC27C96FB6A8}"/>
              </a:ext>
            </a:extLst>
          </p:cNvPr>
          <p:cNvSpPr/>
          <p:nvPr/>
        </p:nvSpPr>
        <p:spPr>
          <a:xfrm>
            <a:off x="1012548"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15" name="Btn2- visited">
            <a:extLst>
              <a:ext uri="{FF2B5EF4-FFF2-40B4-BE49-F238E27FC236}">
                <a16:creationId xmlns:a16="http://schemas.microsoft.com/office/drawing/2014/main" id="{B020B563-CB02-4ABE-BD3A-A29482EBA4FE}"/>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16" name="Btn3- visited">
            <a:extLst>
              <a:ext uri="{FF2B5EF4-FFF2-40B4-BE49-F238E27FC236}">
                <a16:creationId xmlns:a16="http://schemas.microsoft.com/office/drawing/2014/main" id="{52C47F9D-945B-455A-8C27-6D8C25DB79E0}"/>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8" name="Hidden button">
            <a:hlinkClick r:id="" action="ppaction://hlinkshowjump?jump=nextslide"/>
            <a:extLst>
              <a:ext uri="{FF2B5EF4-FFF2-40B4-BE49-F238E27FC236}">
                <a16:creationId xmlns:a16="http://schemas.microsoft.com/office/drawing/2014/main" id="{47D5197B-F44D-4964-922E-333197DF6198}"/>
              </a:ext>
            </a:extLst>
          </p:cNvPr>
          <p:cNvSpPr/>
          <p:nvPr/>
        </p:nvSpPr>
        <p:spPr>
          <a:xfrm>
            <a:off x="1012548" y="1809880"/>
            <a:ext cx="7118904" cy="5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41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build="p"/>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A2C1DEE-F009-4B24-B415-22244F1977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B4D351-0297-483F-8F75-D5E7AD8A86D1}"/>
              </a:ext>
            </a:extLst>
          </p:cNvPr>
          <p:cNvSpPr>
            <a:spLocks noGrp="1"/>
          </p:cNvSpPr>
          <p:nvPr>
            <p:ph type="sldNum" sz="quarter" idx="12"/>
          </p:nvPr>
        </p:nvSpPr>
        <p:spPr/>
        <p:txBody>
          <a:bodyPr/>
          <a:lstStyle/>
          <a:p>
            <a:fld id="{C594740B-4443-42E0-BD04-50747A72C1C0}" type="slidenum">
              <a:rPr lang="en-US" smtClean="0"/>
              <a:t>13</a:t>
            </a:fld>
            <a:endParaRPr lang="en-US"/>
          </a:p>
        </p:txBody>
      </p:sp>
      <p:sp>
        <p:nvSpPr>
          <p:cNvPr id="11" name="Title 10">
            <a:extLst>
              <a:ext uri="{FF2B5EF4-FFF2-40B4-BE49-F238E27FC236}">
                <a16:creationId xmlns:a16="http://schemas.microsoft.com/office/drawing/2014/main" id="{F25F4F96-AFBA-4636-B4CA-45767140E31D}"/>
              </a:ext>
            </a:extLst>
          </p:cNvPr>
          <p:cNvSpPr>
            <a:spLocks noGrp="1"/>
          </p:cNvSpPr>
          <p:nvPr>
            <p:ph type="title"/>
          </p:nvPr>
        </p:nvSpPr>
        <p:spPr>
          <a:xfrm>
            <a:off x="586120" y="1193667"/>
            <a:ext cx="7886700" cy="542171"/>
          </a:xfrm>
        </p:spPr>
        <p:txBody>
          <a:bodyPr/>
          <a:lstStyle/>
          <a:p>
            <a:pPr algn="ctr"/>
            <a:r>
              <a:rPr lang="en-US" dirty="0">
                <a:solidFill>
                  <a:srgbClr val="20386D"/>
                </a:solidFill>
                <a:ea typeface="Open Sans" panose="020B0606030504020204" pitchFamily="34" charset="0"/>
                <a:cs typeface="Open Sans" panose="020B0606030504020204" pitchFamily="34" charset="0"/>
              </a:rPr>
              <a:t>Click on each button to learn more about each category of risk.</a:t>
            </a:r>
          </a:p>
        </p:txBody>
      </p:sp>
      <p:sp>
        <p:nvSpPr>
          <p:cNvPr id="3" name="Content 1">
            <a:extLst>
              <a:ext uri="{FF2B5EF4-FFF2-40B4-BE49-F238E27FC236}">
                <a16:creationId xmlns:a16="http://schemas.microsoft.com/office/drawing/2014/main" id="{60F85A2A-EA73-420F-A44C-33300063A297}"/>
              </a:ext>
            </a:extLst>
          </p:cNvPr>
          <p:cNvSpPr>
            <a:spLocks noGrp="1"/>
          </p:cNvSpPr>
          <p:nvPr>
            <p:ph idx="1"/>
          </p:nvPr>
        </p:nvSpPr>
        <p:spPr>
          <a:xfrm>
            <a:off x="511693" y="2832411"/>
            <a:ext cx="2743200" cy="2930436"/>
          </a:xfrm>
          <a:ln>
            <a:noFill/>
          </a:ln>
        </p:spPr>
        <p:txBody>
          <a:bodyPr numCol="1"/>
          <a:lstStyle/>
          <a:p>
            <a:pPr marL="171450" indent="-171450">
              <a:lnSpc>
                <a:spcPct val="100000"/>
              </a:lnSpc>
              <a:spcBef>
                <a:spcPts val="0"/>
              </a:spcBef>
              <a:buFont typeface="Arial" panose="020B0604020202020204" pitchFamily="34" charset="0"/>
              <a:buChar char="•"/>
            </a:pPr>
            <a:r>
              <a:rPr lang="en-US" dirty="0"/>
              <a:t>Previous suicidal behavior</a:t>
            </a:r>
          </a:p>
          <a:p>
            <a:pPr marL="171450" indent="-171450">
              <a:lnSpc>
                <a:spcPct val="100000"/>
              </a:lnSpc>
              <a:spcBef>
                <a:spcPts val="0"/>
              </a:spcBef>
              <a:buFont typeface="Arial" panose="020B0604020202020204" pitchFamily="34" charset="0"/>
              <a:buChar char="•"/>
            </a:pPr>
            <a:r>
              <a:rPr lang="en-US" dirty="0"/>
              <a:t>Gender (male)</a:t>
            </a:r>
          </a:p>
          <a:p>
            <a:pPr marL="171450" indent="-171450">
              <a:lnSpc>
                <a:spcPct val="100000"/>
              </a:lnSpc>
              <a:spcBef>
                <a:spcPts val="0"/>
              </a:spcBef>
              <a:buFont typeface="Arial" panose="020B0604020202020204" pitchFamily="34" charset="0"/>
              <a:buChar char="•"/>
            </a:pPr>
            <a:r>
              <a:rPr lang="en-US" dirty="0"/>
              <a:t>Mental Illness</a:t>
            </a:r>
          </a:p>
          <a:p>
            <a:pPr marL="171450" indent="-171450">
              <a:lnSpc>
                <a:spcPct val="100000"/>
              </a:lnSpc>
              <a:spcBef>
                <a:spcPts val="0"/>
              </a:spcBef>
              <a:buFont typeface="Arial" panose="020B0604020202020204" pitchFamily="34" charset="0"/>
              <a:buChar char="•"/>
            </a:pPr>
            <a:r>
              <a:rPr lang="en-US" dirty="0"/>
              <a:t>Chronic pain or illness</a:t>
            </a:r>
          </a:p>
          <a:p>
            <a:pPr marL="171450" indent="-171450">
              <a:lnSpc>
                <a:spcPct val="100000"/>
              </a:lnSpc>
              <a:spcBef>
                <a:spcPts val="0"/>
              </a:spcBef>
              <a:buFont typeface="Arial" panose="020B0604020202020204" pitchFamily="34" charset="0"/>
              <a:buChar char="•"/>
            </a:pPr>
            <a:r>
              <a:rPr lang="en-US" dirty="0"/>
              <a:t>Immobility</a:t>
            </a:r>
          </a:p>
          <a:p>
            <a:pPr marL="171450" indent="-171450">
              <a:lnSpc>
                <a:spcPct val="100000"/>
              </a:lnSpc>
              <a:spcBef>
                <a:spcPts val="0"/>
              </a:spcBef>
              <a:buFont typeface="Arial" panose="020B0604020202020204" pitchFamily="34" charset="0"/>
              <a:buChar char="•"/>
            </a:pPr>
            <a:r>
              <a:rPr lang="en-US" dirty="0"/>
              <a:t>Alcohol or other substance abuse</a:t>
            </a:r>
          </a:p>
          <a:p>
            <a:pPr marL="171450" indent="-171450">
              <a:lnSpc>
                <a:spcPct val="100000"/>
              </a:lnSpc>
              <a:spcBef>
                <a:spcPts val="0"/>
              </a:spcBef>
              <a:buFont typeface="Arial" panose="020B0604020202020204" pitchFamily="34" charset="0"/>
              <a:buChar char="•"/>
            </a:pPr>
            <a:r>
              <a:rPr lang="en-US" dirty="0"/>
              <a:t>Low self-esteem</a:t>
            </a:r>
          </a:p>
          <a:p>
            <a:pPr marL="171450" indent="-171450">
              <a:lnSpc>
                <a:spcPct val="100000"/>
              </a:lnSpc>
              <a:spcBef>
                <a:spcPts val="0"/>
              </a:spcBef>
              <a:buFont typeface="Arial" panose="020B0604020202020204" pitchFamily="34" charset="0"/>
              <a:buChar char="•"/>
            </a:pPr>
            <a:r>
              <a:rPr lang="en-US" dirty="0"/>
              <a:t>Low sense of control over life circumstances</a:t>
            </a:r>
          </a:p>
          <a:p>
            <a:pPr marL="171450" indent="-171450">
              <a:lnSpc>
                <a:spcPct val="100000"/>
              </a:lnSpc>
              <a:spcBef>
                <a:spcPts val="0"/>
              </a:spcBef>
              <a:buFont typeface="Arial" panose="020B0604020202020204" pitchFamily="34" charset="0"/>
              <a:buChar char="•"/>
            </a:pPr>
            <a:r>
              <a:rPr lang="en-US" dirty="0"/>
              <a:t>Lack of meaning and purpose in life</a:t>
            </a:r>
          </a:p>
          <a:p>
            <a:pPr marL="171450" indent="-171450">
              <a:lnSpc>
                <a:spcPct val="100000"/>
              </a:lnSpc>
              <a:spcBef>
                <a:spcPts val="0"/>
              </a:spcBef>
              <a:buFont typeface="Arial" panose="020B0604020202020204" pitchFamily="34" charset="0"/>
              <a:buChar char="•"/>
            </a:pPr>
            <a:r>
              <a:rPr lang="en-US" dirty="0"/>
              <a:t>Poor coping skills</a:t>
            </a:r>
          </a:p>
          <a:p>
            <a:pPr marL="171450" indent="-171450">
              <a:lnSpc>
                <a:spcPct val="100000"/>
              </a:lnSpc>
              <a:spcBef>
                <a:spcPts val="0"/>
              </a:spcBef>
              <a:buFont typeface="Arial" panose="020B0604020202020204" pitchFamily="34" charset="0"/>
              <a:buChar char="•"/>
            </a:pPr>
            <a:r>
              <a:rPr lang="en-US" dirty="0"/>
              <a:t>Hopelessness</a:t>
            </a:r>
          </a:p>
          <a:p>
            <a:pPr marL="171450" indent="-171450">
              <a:lnSpc>
                <a:spcPct val="100000"/>
              </a:lnSpc>
              <a:spcBef>
                <a:spcPts val="0"/>
              </a:spcBef>
              <a:buFont typeface="Arial" panose="020B0604020202020204" pitchFamily="34" charset="0"/>
              <a:buChar char="•"/>
            </a:pPr>
            <a:r>
              <a:rPr lang="en-US" dirty="0"/>
              <a:t>Guilt and shame</a:t>
            </a:r>
          </a:p>
          <a:p>
            <a:pPr marL="171450" indent="-171450">
              <a:lnSpc>
                <a:spcPct val="100000"/>
              </a:lnSpc>
              <a:spcBef>
                <a:spcPts val="0"/>
              </a:spcBef>
              <a:buFont typeface="Arial" panose="020B0604020202020204" pitchFamily="34" charset="0"/>
              <a:buChar char="•"/>
            </a:pPr>
            <a:r>
              <a:rPr lang="en-US" dirty="0"/>
              <a:t>Feeling like a burden</a:t>
            </a:r>
          </a:p>
          <a:p>
            <a:pPr marL="171450" indent="-171450">
              <a:lnSpc>
                <a:spcPct val="100000"/>
              </a:lnSpc>
              <a:spcBef>
                <a:spcPts val="0"/>
              </a:spcBef>
              <a:buFont typeface="Arial" panose="020B0604020202020204" pitchFamily="34" charset="0"/>
              <a:buChar char="•"/>
            </a:pPr>
            <a:endParaRPr lang="en-US" dirty="0"/>
          </a:p>
        </p:txBody>
      </p:sp>
      <p:sp>
        <p:nvSpPr>
          <p:cNvPr id="9" name="Text Placeholder 8">
            <a:extLst>
              <a:ext uri="{FF2B5EF4-FFF2-40B4-BE49-F238E27FC236}">
                <a16:creationId xmlns:a16="http://schemas.microsoft.com/office/drawing/2014/main" id="{864A391E-1CAC-4A77-AA5A-B2556A2DD3B3}"/>
              </a:ext>
            </a:extLst>
          </p:cNvPr>
          <p:cNvSpPr>
            <a:spLocks noGrp="1"/>
          </p:cNvSpPr>
          <p:nvPr>
            <p:ph type="body" sz="quarter" idx="13"/>
          </p:nvPr>
        </p:nvSpPr>
        <p:spPr>
          <a:xfrm>
            <a:off x="586120" y="871658"/>
            <a:ext cx="7886700" cy="476276"/>
          </a:xfrm>
        </p:spPr>
        <p:txBody>
          <a:bodyPr/>
          <a:lstStyle/>
          <a:p>
            <a:r>
              <a:rPr lang="en-US" dirty="0"/>
              <a:t>Risk factor considerations</a:t>
            </a:r>
          </a:p>
        </p:txBody>
      </p:sp>
      <p:sp>
        <p:nvSpPr>
          <p:cNvPr id="6" name="Btn1">
            <a:extLst>
              <a:ext uri="{FF2B5EF4-FFF2-40B4-BE49-F238E27FC236}">
                <a16:creationId xmlns:a16="http://schemas.microsoft.com/office/drawing/2014/main" id="{66BD6E3E-9349-44B4-BDBA-C268F1CE47C9}"/>
              </a:ext>
            </a:extLst>
          </p:cNvPr>
          <p:cNvSpPr/>
          <p:nvPr/>
        </p:nvSpPr>
        <p:spPr>
          <a:xfrm>
            <a:off x="1012548"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7" name="Btn2">
            <a:extLst>
              <a:ext uri="{FF2B5EF4-FFF2-40B4-BE49-F238E27FC236}">
                <a16:creationId xmlns:a16="http://schemas.microsoft.com/office/drawing/2014/main" id="{F98F1956-C14B-40F9-AEA3-561796DF377B}"/>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8" name="Btn3">
            <a:extLst>
              <a:ext uri="{FF2B5EF4-FFF2-40B4-BE49-F238E27FC236}">
                <a16:creationId xmlns:a16="http://schemas.microsoft.com/office/drawing/2014/main" id="{4D7380E8-9EFE-4841-A523-4FAC9E659CDB}"/>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4" name="Btn1- visite">
            <a:extLst>
              <a:ext uri="{FF2B5EF4-FFF2-40B4-BE49-F238E27FC236}">
                <a16:creationId xmlns:a16="http://schemas.microsoft.com/office/drawing/2014/main" id="{980E6D8E-0CC2-4669-8D25-BC27C96FB6A8}"/>
              </a:ext>
            </a:extLst>
          </p:cNvPr>
          <p:cNvSpPr/>
          <p:nvPr/>
        </p:nvSpPr>
        <p:spPr>
          <a:xfrm>
            <a:off x="1012548" y="1809880"/>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15" name="Btn2- visited">
            <a:extLst>
              <a:ext uri="{FF2B5EF4-FFF2-40B4-BE49-F238E27FC236}">
                <a16:creationId xmlns:a16="http://schemas.microsoft.com/office/drawing/2014/main" id="{B020B563-CB02-4ABE-BD3A-A29482EBA4FE}"/>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16" name="Btn3- visited">
            <a:extLst>
              <a:ext uri="{FF2B5EF4-FFF2-40B4-BE49-F238E27FC236}">
                <a16:creationId xmlns:a16="http://schemas.microsoft.com/office/drawing/2014/main" id="{52C47F9D-945B-455A-8C27-6D8C25DB79E0}"/>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7" name="Rectangle 16">
            <a:extLst>
              <a:ext uri="{FF2B5EF4-FFF2-40B4-BE49-F238E27FC236}">
                <a16:creationId xmlns:a16="http://schemas.microsoft.com/office/drawing/2014/main" id="{41077BE6-FCFC-4CE9-A0D0-FF3136386CA8}"/>
              </a:ext>
            </a:extLst>
          </p:cNvPr>
          <p:cNvSpPr/>
          <p:nvPr/>
        </p:nvSpPr>
        <p:spPr>
          <a:xfrm>
            <a:off x="351538" y="2674456"/>
            <a:ext cx="8440924" cy="308839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Hidden button">
            <a:hlinkClick r:id="" action="ppaction://hlinkshowjump?jump=nextslide"/>
            <a:extLst>
              <a:ext uri="{FF2B5EF4-FFF2-40B4-BE49-F238E27FC236}">
                <a16:creationId xmlns:a16="http://schemas.microsoft.com/office/drawing/2014/main" id="{84A74E07-F107-433A-908E-867C15ADF13B}"/>
              </a:ext>
            </a:extLst>
          </p:cNvPr>
          <p:cNvSpPr/>
          <p:nvPr/>
        </p:nvSpPr>
        <p:spPr>
          <a:xfrm>
            <a:off x="1012548" y="1809880"/>
            <a:ext cx="7118904" cy="5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697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1000"/>
                                        <p:tgtEl>
                                          <p:spTgt spid="1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A2C1DEE-F009-4B24-B415-22244F1977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B4D351-0297-483F-8F75-D5E7AD8A86D1}"/>
              </a:ext>
            </a:extLst>
          </p:cNvPr>
          <p:cNvSpPr>
            <a:spLocks noGrp="1"/>
          </p:cNvSpPr>
          <p:nvPr>
            <p:ph type="sldNum" sz="quarter" idx="12"/>
          </p:nvPr>
        </p:nvSpPr>
        <p:spPr/>
        <p:txBody>
          <a:bodyPr/>
          <a:lstStyle/>
          <a:p>
            <a:fld id="{C594740B-4443-42E0-BD04-50747A72C1C0}" type="slidenum">
              <a:rPr lang="en-US" smtClean="0"/>
              <a:t>14</a:t>
            </a:fld>
            <a:endParaRPr lang="en-US"/>
          </a:p>
        </p:txBody>
      </p:sp>
      <p:sp>
        <p:nvSpPr>
          <p:cNvPr id="11" name="Title 10">
            <a:extLst>
              <a:ext uri="{FF2B5EF4-FFF2-40B4-BE49-F238E27FC236}">
                <a16:creationId xmlns:a16="http://schemas.microsoft.com/office/drawing/2014/main" id="{F25F4F96-AFBA-4636-B4CA-45767140E31D}"/>
              </a:ext>
            </a:extLst>
          </p:cNvPr>
          <p:cNvSpPr>
            <a:spLocks noGrp="1"/>
          </p:cNvSpPr>
          <p:nvPr>
            <p:ph type="title"/>
          </p:nvPr>
        </p:nvSpPr>
        <p:spPr>
          <a:xfrm>
            <a:off x="586120" y="1193667"/>
            <a:ext cx="7886700" cy="542171"/>
          </a:xfrm>
        </p:spPr>
        <p:txBody>
          <a:bodyPr/>
          <a:lstStyle/>
          <a:p>
            <a:pPr algn="ctr"/>
            <a:r>
              <a:rPr lang="en-US" dirty="0">
                <a:solidFill>
                  <a:srgbClr val="20386D"/>
                </a:solidFill>
                <a:ea typeface="Open Sans" panose="020B0606030504020204" pitchFamily="34" charset="0"/>
                <a:cs typeface="Open Sans" panose="020B0606030504020204" pitchFamily="34" charset="0"/>
              </a:rPr>
              <a:t>Click on each button to learn more about each category of risk.</a:t>
            </a:r>
          </a:p>
        </p:txBody>
      </p:sp>
      <p:sp>
        <p:nvSpPr>
          <p:cNvPr id="3" name="Content 1">
            <a:extLst>
              <a:ext uri="{FF2B5EF4-FFF2-40B4-BE49-F238E27FC236}">
                <a16:creationId xmlns:a16="http://schemas.microsoft.com/office/drawing/2014/main" id="{60F85A2A-EA73-420F-A44C-33300063A297}"/>
              </a:ext>
            </a:extLst>
          </p:cNvPr>
          <p:cNvSpPr>
            <a:spLocks noGrp="1"/>
          </p:cNvSpPr>
          <p:nvPr>
            <p:ph idx="1"/>
          </p:nvPr>
        </p:nvSpPr>
        <p:spPr>
          <a:xfrm>
            <a:off x="511693" y="2832411"/>
            <a:ext cx="2743200" cy="2930436"/>
          </a:xfrm>
          <a:ln>
            <a:noFill/>
          </a:ln>
        </p:spPr>
        <p:txBody>
          <a:bodyPr numCol="1"/>
          <a:lstStyle/>
          <a:p>
            <a:pPr marL="171450" indent="-171450">
              <a:lnSpc>
                <a:spcPct val="100000"/>
              </a:lnSpc>
              <a:spcBef>
                <a:spcPts val="0"/>
              </a:spcBef>
              <a:buFont typeface="Arial" panose="020B0604020202020204" pitchFamily="34" charset="0"/>
              <a:buChar char="•"/>
            </a:pPr>
            <a:r>
              <a:rPr lang="en-US" dirty="0"/>
              <a:t>Previous suicidal behavior</a:t>
            </a:r>
          </a:p>
          <a:p>
            <a:pPr marL="171450" indent="-171450">
              <a:lnSpc>
                <a:spcPct val="100000"/>
              </a:lnSpc>
              <a:spcBef>
                <a:spcPts val="0"/>
              </a:spcBef>
              <a:buFont typeface="Arial" panose="020B0604020202020204" pitchFamily="34" charset="0"/>
              <a:buChar char="•"/>
            </a:pPr>
            <a:r>
              <a:rPr lang="en-US" dirty="0"/>
              <a:t>Gender (male)</a:t>
            </a:r>
          </a:p>
          <a:p>
            <a:pPr marL="171450" indent="-171450">
              <a:lnSpc>
                <a:spcPct val="100000"/>
              </a:lnSpc>
              <a:spcBef>
                <a:spcPts val="0"/>
              </a:spcBef>
              <a:buFont typeface="Arial" panose="020B0604020202020204" pitchFamily="34" charset="0"/>
              <a:buChar char="•"/>
            </a:pPr>
            <a:r>
              <a:rPr lang="en-US" dirty="0"/>
              <a:t>Mental Illness</a:t>
            </a:r>
          </a:p>
          <a:p>
            <a:pPr marL="171450" indent="-171450">
              <a:lnSpc>
                <a:spcPct val="100000"/>
              </a:lnSpc>
              <a:spcBef>
                <a:spcPts val="0"/>
              </a:spcBef>
              <a:buFont typeface="Arial" panose="020B0604020202020204" pitchFamily="34" charset="0"/>
              <a:buChar char="•"/>
            </a:pPr>
            <a:r>
              <a:rPr lang="en-US" dirty="0"/>
              <a:t>Chronic pain or illness</a:t>
            </a:r>
          </a:p>
          <a:p>
            <a:pPr marL="171450" indent="-171450">
              <a:lnSpc>
                <a:spcPct val="100000"/>
              </a:lnSpc>
              <a:spcBef>
                <a:spcPts val="0"/>
              </a:spcBef>
              <a:buFont typeface="Arial" panose="020B0604020202020204" pitchFamily="34" charset="0"/>
              <a:buChar char="•"/>
            </a:pPr>
            <a:r>
              <a:rPr lang="en-US" dirty="0"/>
              <a:t>Immobility</a:t>
            </a:r>
          </a:p>
          <a:p>
            <a:pPr marL="171450" indent="-171450">
              <a:lnSpc>
                <a:spcPct val="100000"/>
              </a:lnSpc>
              <a:spcBef>
                <a:spcPts val="0"/>
              </a:spcBef>
              <a:buFont typeface="Arial" panose="020B0604020202020204" pitchFamily="34" charset="0"/>
              <a:buChar char="•"/>
            </a:pPr>
            <a:r>
              <a:rPr lang="en-US" dirty="0"/>
              <a:t>Alcohol or other substance abuse</a:t>
            </a:r>
          </a:p>
          <a:p>
            <a:pPr marL="171450" indent="-171450">
              <a:lnSpc>
                <a:spcPct val="100000"/>
              </a:lnSpc>
              <a:spcBef>
                <a:spcPts val="0"/>
              </a:spcBef>
              <a:buFont typeface="Arial" panose="020B0604020202020204" pitchFamily="34" charset="0"/>
              <a:buChar char="•"/>
            </a:pPr>
            <a:r>
              <a:rPr lang="en-US" dirty="0"/>
              <a:t>Low self-esteem</a:t>
            </a:r>
          </a:p>
          <a:p>
            <a:pPr marL="171450" indent="-171450">
              <a:lnSpc>
                <a:spcPct val="100000"/>
              </a:lnSpc>
              <a:spcBef>
                <a:spcPts val="0"/>
              </a:spcBef>
              <a:buFont typeface="Arial" panose="020B0604020202020204" pitchFamily="34" charset="0"/>
              <a:buChar char="•"/>
            </a:pPr>
            <a:r>
              <a:rPr lang="en-US" dirty="0"/>
              <a:t>Low sense of control over life circumstances</a:t>
            </a:r>
          </a:p>
          <a:p>
            <a:pPr marL="171450" indent="-171450">
              <a:lnSpc>
                <a:spcPct val="100000"/>
              </a:lnSpc>
              <a:spcBef>
                <a:spcPts val="0"/>
              </a:spcBef>
              <a:buFont typeface="Arial" panose="020B0604020202020204" pitchFamily="34" charset="0"/>
              <a:buChar char="•"/>
            </a:pPr>
            <a:r>
              <a:rPr lang="en-US" dirty="0"/>
              <a:t>Lack of meaning and purpose in life</a:t>
            </a:r>
          </a:p>
          <a:p>
            <a:pPr marL="171450" indent="-171450">
              <a:lnSpc>
                <a:spcPct val="100000"/>
              </a:lnSpc>
              <a:spcBef>
                <a:spcPts val="0"/>
              </a:spcBef>
              <a:buFont typeface="Arial" panose="020B0604020202020204" pitchFamily="34" charset="0"/>
              <a:buChar char="•"/>
            </a:pPr>
            <a:r>
              <a:rPr lang="en-US" dirty="0"/>
              <a:t>Poor coping skills</a:t>
            </a:r>
          </a:p>
          <a:p>
            <a:pPr marL="171450" indent="-171450">
              <a:lnSpc>
                <a:spcPct val="100000"/>
              </a:lnSpc>
              <a:spcBef>
                <a:spcPts val="0"/>
              </a:spcBef>
              <a:buFont typeface="Arial" panose="020B0604020202020204" pitchFamily="34" charset="0"/>
              <a:buChar char="•"/>
            </a:pPr>
            <a:r>
              <a:rPr lang="en-US" dirty="0"/>
              <a:t>Hopelessness</a:t>
            </a:r>
          </a:p>
          <a:p>
            <a:pPr marL="171450" indent="-171450">
              <a:lnSpc>
                <a:spcPct val="100000"/>
              </a:lnSpc>
              <a:spcBef>
                <a:spcPts val="0"/>
              </a:spcBef>
              <a:buFont typeface="Arial" panose="020B0604020202020204" pitchFamily="34" charset="0"/>
              <a:buChar char="•"/>
            </a:pPr>
            <a:r>
              <a:rPr lang="en-US" dirty="0"/>
              <a:t>Guilt and shame</a:t>
            </a:r>
          </a:p>
          <a:p>
            <a:pPr marL="171450" indent="-171450">
              <a:lnSpc>
                <a:spcPct val="100000"/>
              </a:lnSpc>
              <a:spcBef>
                <a:spcPts val="0"/>
              </a:spcBef>
              <a:buFont typeface="Arial" panose="020B0604020202020204" pitchFamily="34" charset="0"/>
              <a:buChar char="•"/>
            </a:pPr>
            <a:r>
              <a:rPr lang="en-US" dirty="0"/>
              <a:t>Feeling like a burden</a:t>
            </a:r>
          </a:p>
          <a:p>
            <a:pPr marL="171450" indent="-171450">
              <a:lnSpc>
                <a:spcPct val="100000"/>
              </a:lnSpc>
              <a:spcBef>
                <a:spcPts val="0"/>
              </a:spcBef>
              <a:buFont typeface="Arial" panose="020B0604020202020204" pitchFamily="34" charset="0"/>
              <a:buChar char="•"/>
            </a:pPr>
            <a:endParaRPr lang="en-US" dirty="0"/>
          </a:p>
        </p:txBody>
      </p:sp>
      <p:sp>
        <p:nvSpPr>
          <p:cNvPr id="9" name="Text Placeholder 8">
            <a:extLst>
              <a:ext uri="{FF2B5EF4-FFF2-40B4-BE49-F238E27FC236}">
                <a16:creationId xmlns:a16="http://schemas.microsoft.com/office/drawing/2014/main" id="{864A391E-1CAC-4A77-AA5A-B2556A2DD3B3}"/>
              </a:ext>
            </a:extLst>
          </p:cNvPr>
          <p:cNvSpPr>
            <a:spLocks noGrp="1"/>
          </p:cNvSpPr>
          <p:nvPr>
            <p:ph type="body" sz="quarter" idx="13"/>
          </p:nvPr>
        </p:nvSpPr>
        <p:spPr>
          <a:xfrm>
            <a:off x="586120" y="871658"/>
            <a:ext cx="7886700" cy="476276"/>
          </a:xfrm>
        </p:spPr>
        <p:txBody>
          <a:bodyPr/>
          <a:lstStyle/>
          <a:p>
            <a:r>
              <a:rPr lang="en-US" dirty="0"/>
              <a:t>Risk factor considerations</a:t>
            </a:r>
          </a:p>
        </p:txBody>
      </p:sp>
      <p:sp>
        <p:nvSpPr>
          <p:cNvPr id="6" name="Btn1">
            <a:extLst>
              <a:ext uri="{FF2B5EF4-FFF2-40B4-BE49-F238E27FC236}">
                <a16:creationId xmlns:a16="http://schemas.microsoft.com/office/drawing/2014/main" id="{66BD6E3E-9349-44B4-BDBA-C268F1CE47C9}"/>
              </a:ext>
            </a:extLst>
          </p:cNvPr>
          <p:cNvSpPr/>
          <p:nvPr/>
        </p:nvSpPr>
        <p:spPr>
          <a:xfrm>
            <a:off x="1012548"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7" name="Btn2">
            <a:extLst>
              <a:ext uri="{FF2B5EF4-FFF2-40B4-BE49-F238E27FC236}">
                <a16:creationId xmlns:a16="http://schemas.microsoft.com/office/drawing/2014/main" id="{F98F1956-C14B-40F9-AEA3-561796DF377B}"/>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8" name="Btn3">
            <a:extLst>
              <a:ext uri="{FF2B5EF4-FFF2-40B4-BE49-F238E27FC236}">
                <a16:creationId xmlns:a16="http://schemas.microsoft.com/office/drawing/2014/main" id="{4D7380E8-9EFE-4841-A523-4FAC9E659CDB}"/>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3" name="content2">
            <a:extLst>
              <a:ext uri="{FF2B5EF4-FFF2-40B4-BE49-F238E27FC236}">
                <a16:creationId xmlns:a16="http://schemas.microsoft.com/office/drawing/2014/main" id="{E314F8F2-C465-49F2-A7DE-2CBADDE11A73}"/>
              </a:ext>
            </a:extLst>
          </p:cNvPr>
          <p:cNvSpPr txBox="1"/>
          <p:nvPr/>
        </p:nvSpPr>
        <p:spPr>
          <a:xfrm>
            <a:off x="3365868" y="2832411"/>
            <a:ext cx="2503308" cy="2585323"/>
          </a:xfrm>
          <a:prstGeom prst="rect">
            <a:avLst/>
          </a:prstGeom>
          <a:noFill/>
          <a:ln>
            <a:noFill/>
          </a:ln>
        </p:spPr>
        <p:txBody>
          <a:bodyPr wrap="square" rtlCol="0">
            <a:spAutoFit/>
          </a:bodyPr>
          <a:lstStyle/>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Abuse and violence</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Social isolation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Family dispute, conflict and dysfunction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Separation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Bereavement</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Significant Loss </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Peer rejection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Imprisonment</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Poor communication skills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Family history of suicide or mental illness</a:t>
            </a:r>
          </a:p>
          <a:p>
            <a:endParaRPr lang="en-US" dirty="0"/>
          </a:p>
        </p:txBody>
      </p:sp>
      <p:sp>
        <p:nvSpPr>
          <p:cNvPr id="14" name="Btn1- visite">
            <a:extLst>
              <a:ext uri="{FF2B5EF4-FFF2-40B4-BE49-F238E27FC236}">
                <a16:creationId xmlns:a16="http://schemas.microsoft.com/office/drawing/2014/main" id="{980E6D8E-0CC2-4669-8D25-BC27C96FB6A8}"/>
              </a:ext>
            </a:extLst>
          </p:cNvPr>
          <p:cNvSpPr/>
          <p:nvPr/>
        </p:nvSpPr>
        <p:spPr>
          <a:xfrm>
            <a:off x="1012548" y="1809880"/>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15" name="Btn2- visited">
            <a:extLst>
              <a:ext uri="{FF2B5EF4-FFF2-40B4-BE49-F238E27FC236}">
                <a16:creationId xmlns:a16="http://schemas.microsoft.com/office/drawing/2014/main" id="{B020B563-CB02-4ABE-BD3A-A29482EBA4FE}"/>
              </a:ext>
            </a:extLst>
          </p:cNvPr>
          <p:cNvSpPr/>
          <p:nvPr/>
        </p:nvSpPr>
        <p:spPr>
          <a:xfrm>
            <a:off x="3796952" y="1809880"/>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16" name="Btn3- visited">
            <a:extLst>
              <a:ext uri="{FF2B5EF4-FFF2-40B4-BE49-F238E27FC236}">
                <a16:creationId xmlns:a16="http://schemas.microsoft.com/office/drawing/2014/main" id="{52C47F9D-945B-455A-8C27-6D8C25DB79E0}"/>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7" name="Rectangle 16">
            <a:extLst>
              <a:ext uri="{FF2B5EF4-FFF2-40B4-BE49-F238E27FC236}">
                <a16:creationId xmlns:a16="http://schemas.microsoft.com/office/drawing/2014/main" id="{41077BE6-FCFC-4CE9-A0D0-FF3136386CA8}"/>
              </a:ext>
            </a:extLst>
          </p:cNvPr>
          <p:cNvSpPr/>
          <p:nvPr/>
        </p:nvSpPr>
        <p:spPr>
          <a:xfrm>
            <a:off x="351538" y="2674456"/>
            <a:ext cx="8440924" cy="308839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Hidden button">
            <a:hlinkClick r:id="" action="ppaction://hlinkshowjump?jump=nextslide"/>
            <a:extLst>
              <a:ext uri="{FF2B5EF4-FFF2-40B4-BE49-F238E27FC236}">
                <a16:creationId xmlns:a16="http://schemas.microsoft.com/office/drawing/2014/main" id="{9597EBF8-0BBD-4819-B26E-6C64EDFDCCA1}"/>
              </a:ext>
            </a:extLst>
          </p:cNvPr>
          <p:cNvSpPr/>
          <p:nvPr/>
        </p:nvSpPr>
        <p:spPr>
          <a:xfrm>
            <a:off x="1012548" y="1809880"/>
            <a:ext cx="7118904" cy="5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70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A2C1DEE-F009-4B24-B415-22244F1977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B4D351-0297-483F-8F75-D5E7AD8A86D1}"/>
              </a:ext>
            </a:extLst>
          </p:cNvPr>
          <p:cNvSpPr>
            <a:spLocks noGrp="1"/>
          </p:cNvSpPr>
          <p:nvPr>
            <p:ph type="sldNum" sz="quarter" idx="12"/>
          </p:nvPr>
        </p:nvSpPr>
        <p:spPr/>
        <p:txBody>
          <a:bodyPr/>
          <a:lstStyle/>
          <a:p>
            <a:fld id="{C594740B-4443-42E0-BD04-50747A72C1C0}" type="slidenum">
              <a:rPr lang="en-US" smtClean="0"/>
              <a:t>15</a:t>
            </a:fld>
            <a:endParaRPr lang="en-US"/>
          </a:p>
        </p:txBody>
      </p:sp>
      <p:sp>
        <p:nvSpPr>
          <p:cNvPr id="11" name="Title 10">
            <a:extLst>
              <a:ext uri="{FF2B5EF4-FFF2-40B4-BE49-F238E27FC236}">
                <a16:creationId xmlns:a16="http://schemas.microsoft.com/office/drawing/2014/main" id="{F25F4F96-AFBA-4636-B4CA-45767140E31D}"/>
              </a:ext>
            </a:extLst>
          </p:cNvPr>
          <p:cNvSpPr>
            <a:spLocks noGrp="1"/>
          </p:cNvSpPr>
          <p:nvPr>
            <p:ph type="title"/>
          </p:nvPr>
        </p:nvSpPr>
        <p:spPr>
          <a:xfrm>
            <a:off x="586120" y="1193667"/>
            <a:ext cx="7886700" cy="542171"/>
          </a:xfrm>
        </p:spPr>
        <p:txBody>
          <a:bodyPr/>
          <a:lstStyle/>
          <a:p>
            <a:pPr algn="ctr"/>
            <a:r>
              <a:rPr lang="en-US" dirty="0">
                <a:solidFill>
                  <a:srgbClr val="20386D"/>
                </a:solidFill>
                <a:ea typeface="Open Sans" panose="020B0606030504020204" pitchFamily="34" charset="0"/>
                <a:cs typeface="Open Sans" panose="020B0606030504020204" pitchFamily="34" charset="0"/>
              </a:rPr>
              <a:t>Click on each button to learn more about each category of risk.</a:t>
            </a:r>
          </a:p>
        </p:txBody>
      </p:sp>
      <p:sp>
        <p:nvSpPr>
          <p:cNvPr id="3" name="Content 1">
            <a:extLst>
              <a:ext uri="{FF2B5EF4-FFF2-40B4-BE49-F238E27FC236}">
                <a16:creationId xmlns:a16="http://schemas.microsoft.com/office/drawing/2014/main" id="{60F85A2A-EA73-420F-A44C-33300063A297}"/>
              </a:ext>
            </a:extLst>
          </p:cNvPr>
          <p:cNvSpPr>
            <a:spLocks noGrp="1"/>
          </p:cNvSpPr>
          <p:nvPr>
            <p:ph idx="1"/>
          </p:nvPr>
        </p:nvSpPr>
        <p:spPr>
          <a:xfrm>
            <a:off x="511693" y="2832411"/>
            <a:ext cx="2743200" cy="2930436"/>
          </a:xfrm>
          <a:ln>
            <a:noFill/>
          </a:ln>
        </p:spPr>
        <p:txBody>
          <a:bodyPr numCol="1"/>
          <a:lstStyle/>
          <a:p>
            <a:pPr marL="171450" indent="-171450">
              <a:lnSpc>
                <a:spcPct val="100000"/>
              </a:lnSpc>
              <a:spcBef>
                <a:spcPts val="0"/>
              </a:spcBef>
              <a:buFont typeface="Arial" panose="020B0604020202020204" pitchFamily="34" charset="0"/>
              <a:buChar char="•"/>
            </a:pPr>
            <a:r>
              <a:rPr lang="en-US" dirty="0"/>
              <a:t>Previous suicidal behavior</a:t>
            </a:r>
          </a:p>
          <a:p>
            <a:pPr marL="171450" indent="-171450">
              <a:lnSpc>
                <a:spcPct val="100000"/>
              </a:lnSpc>
              <a:spcBef>
                <a:spcPts val="0"/>
              </a:spcBef>
              <a:buFont typeface="Arial" panose="020B0604020202020204" pitchFamily="34" charset="0"/>
              <a:buChar char="•"/>
            </a:pPr>
            <a:r>
              <a:rPr lang="en-US" dirty="0"/>
              <a:t>Gender (male)</a:t>
            </a:r>
          </a:p>
          <a:p>
            <a:pPr marL="171450" indent="-171450">
              <a:lnSpc>
                <a:spcPct val="100000"/>
              </a:lnSpc>
              <a:spcBef>
                <a:spcPts val="0"/>
              </a:spcBef>
              <a:buFont typeface="Arial" panose="020B0604020202020204" pitchFamily="34" charset="0"/>
              <a:buChar char="•"/>
            </a:pPr>
            <a:r>
              <a:rPr lang="en-US" dirty="0"/>
              <a:t>Mental Illness</a:t>
            </a:r>
          </a:p>
          <a:p>
            <a:pPr marL="171450" indent="-171450">
              <a:lnSpc>
                <a:spcPct val="100000"/>
              </a:lnSpc>
              <a:spcBef>
                <a:spcPts val="0"/>
              </a:spcBef>
              <a:buFont typeface="Arial" panose="020B0604020202020204" pitchFamily="34" charset="0"/>
              <a:buChar char="•"/>
            </a:pPr>
            <a:r>
              <a:rPr lang="en-US" dirty="0"/>
              <a:t>Chronic pain or illness</a:t>
            </a:r>
          </a:p>
          <a:p>
            <a:pPr marL="171450" indent="-171450">
              <a:lnSpc>
                <a:spcPct val="100000"/>
              </a:lnSpc>
              <a:spcBef>
                <a:spcPts val="0"/>
              </a:spcBef>
              <a:buFont typeface="Arial" panose="020B0604020202020204" pitchFamily="34" charset="0"/>
              <a:buChar char="•"/>
            </a:pPr>
            <a:r>
              <a:rPr lang="en-US" dirty="0"/>
              <a:t>Immobility</a:t>
            </a:r>
          </a:p>
          <a:p>
            <a:pPr marL="171450" indent="-171450">
              <a:lnSpc>
                <a:spcPct val="100000"/>
              </a:lnSpc>
              <a:spcBef>
                <a:spcPts val="0"/>
              </a:spcBef>
              <a:buFont typeface="Arial" panose="020B0604020202020204" pitchFamily="34" charset="0"/>
              <a:buChar char="•"/>
            </a:pPr>
            <a:r>
              <a:rPr lang="en-US" dirty="0"/>
              <a:t>Alcohol or other substance abuse</a:t>
            </a:r>
          </a:p>
          <a:p>
            <a:pPr marL="171450" indent="-171450">
              <a:lnSpc>
                <a:spcPct val="100000"/>
              </a:lnSpc>
              <a:spcBef>
                <a:spcPts val="0"/>
              </a:spcBef>
              <a:buFont typeface="Arial" panose="020B0604020202020204" pitchFamily="34" charset="0"/>
              <a:buChar char="•"/>
            </a:pPr>
            <a:r>
              <a:rPr lang="en-US" dirty="0"/>
              <a:t>Low self-esteem</a:t>
            </a:r>
          </a:p>
          <a:p>
            <a:pPr marL="171450" indent="-171450">
              <a:lnSpc>
                <a:spcPct val="100000"/>
              </a:lnSpc>
              <a:spcBef>
                <a:spcPts val="0"/>
              </a:spcBef>
              <a:buFont typeface="Arial" panose="020B0604020202020204" pitchFamily="34" charset="0"/>
              <a:buChar char="•"/>
            </a:pPr>
            <a:r>
              <a:rPr lang="en-US" dirty="0"/>
              <a:t>Low sense of control over life circumstances</a:t>
            </a:r>
          </a:p>
          <a:p>
            <a:pPr marL="171450" indent="-171450">
              <a:lnSpc>
                <a:spcPct val="100000"/>
              </a:lnSpc>
              <a:spcBef>
                <a:spcPts val="0"/>
              </a:spcBef>
              <a:buFont typeface="Arial" panose="020B0604020202020204" pitchFamily="34" charset="0"/>
              <a:buChar char="•"/>
            </a:pPr>
            <a:r>
              <a:rPr lang="en-US" dirty="0"/>
              <a:t>Lack of meaning and purpose in life</a:t>
            </a:r>
          </a:p>
          <a:p>
            <a:pPr marL="171450" indent="-171450">
              <a:lnSpc>
                <a:spcPct val="100000"/>
              </a:lnSpc>
              <a:spcBef>
                <a:spcPts val="0"/>
              </a:spcBef>
              <a:buFont typeface="Arial" panose="020B0604020202020204" pitchFamily="34" charset="0"/>
              <a:buChar char="•"/>
            </a:pPr>
            <a:r>
              <a:rPr lang="en-US" dirty="0"/>
              <a:t>Poor coping skills</a:t>
            </a:r>
          </a:p>
          <a:p>
            <a:pPr marL="171450" indent="-171450">
              <a:lnSpc>
                <a:spcPct val="100000"/>
              </a:lnSpc>
              <a:spcBef>
                <a:spcPts val="0"/>
              </a:spcBef>
              <a:buFont typeface="Arial" panose="020B0604020202020204" pitchFamily="34" charset="0"/>
              <a:buChar char="•"/>
            </a:pPr>
            <a:r>
              <a:rPr lang="en-US" dirty="0"/>
              <a:t>Hopelessness</a:t>
            </a:r>
          </a:p>
          <a:p>
            <a:pPr marL="171450" indent="-171450">
              <a:lnSpc>
                <a:spcPct val="100000"/>
              </a:lnSpc>
              <a:spcBef>
                <a:spcPts val="0"/>
              </a:spcBef>
              <a:buFont typeface="Arial" panose="020B0604020202020204" pitchFamily="34" charset="0"/>
              <a:buChar char="•"/>
            </a:pPr>
            <a:r>
              <a:rPr lang="en-US" dirty="0"/>
              <a:t>Guilt and shame</a:t>
            </a:r>
          </a:p>
          <a:p>
            <a:pPr marL="171450" indent="-171450">
              <a:lnSpc>
                <a:spcPct val="100000"/>
              </a:lnSpc>
              <a:spcBef>
                <a:spcPts val="0"/>
              </a:spcBef>
              <a:buFont typeface="Arial" panose="020B0604020202020204" pitchFamily="34" charset="0"/>
              <a:buChar char="•"/>
            </a:pPr>
            <a:r>
              <a:rPr lang="en-US" dirty="0"/>
              <a:t>Feeling like a burden</a:t>
            </a:r>
          </a:p>
          <a:p>
            <a:pPr marL="171450" indent="-171450">
              <a:lnSpc>
                <a:spcPct val="100000"/>
              </a:lnSpc>
              <a:spcBef>
                <a:spcPts val="0"/>
              </a:spcBef>
              <a:buFont typeface="Arial" panose="020B0604020202020204" pitchFamily="34" charset="0"/>
              <a:buChar char="•"/>
            </a:pPr>
            <a:endParaRPr lang="en-US" dirty="0"/>
          </a:p>
        </p:txBody>
      </p:sp>
      <p:sp>
        <p:nvSpPr>
          <p:cNvPr id="9" name="Text Placeholder 8">
            <a:extLst>
              <a:ext uri="{FF2B5EF4-FFF2-40B4-BE49-F238E27FC236}">
                <a16:creationId xmlns:a16="http://schemas.microsoft.com/office/drawing/2014/main" id="{864A391E-1CAC-4A77-AA5A-B2556A2DD3B3}"/>
              </a:ext>
            </a:extLst>
          </p:cNvPr>
          <p:cNvSpPr>
            <a:spLocks noGrp="1"/>
          </p:cNvSpPr>
          <p:nvPr>
            <p:ph type="body" sz="quarter" idx="13"/>
          </p:nvPr>
        </p:nvSpPr>
        <p:spPr>
          <a:xfrm>
            <a:off x="586120" y="871658"/>
            <a:ext cx="7886700" cy="476276"/>
          </a:xfrm>
        </p:spPr>
        <p:txBody>
          <a:bodyPr/>
          <a:lstStyle/>
          <a:p>
            <a:r>
              <a:rPr lang="en-US" dirty="0"/>
              <a:t>Risk factor considerations</a:t>
            </a:r>
          </a:p>
        </p:txBody>
      </p:sp>
      <p:sp>
        <p:nvSpPr>
          <p:cNvPr id="6" name="Btn1">
            <a:extLst>
              <a:ext uri="{FF2B5EF4-FFF2-40B4-BE49-F238E27FC236}">
                <a16:creationId xmlns:a16="http://schemas.microsoft.com/office/drawing/2014/main" id="{66BD6E3E-9349-44B4-BDBA-C268F1CE47C9}"/>
              </a:ext>
            </a:extLst>
          </p:cNvPr>
          <p:cNvSpPr/>
          <p:nvPr/>
        </p:nvSpPr>
        <p:spPr>
          <a:xfrm>
            <a:off x="1012548"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7" name="Btn2">
            <a:extLst>
              <a:ext uri="{FF2B5EF4-FFF2-40B4-BE49-F238E27FC236}">
                <a16:creationId xmlns:a16="http://schemas.microsoft.com/office/drawing/2014/main" id="{F98F1956-C14B-40F9-AEA3-561796DF377B}"/>
              </a:ext>
            </a:extLst>
          </p:cNvPr>
          <p:cNvSpPr/>
          <p:nvPr/>
        </p:nvSpPr>
        <p:spPr>
          <a:xfrm>
            <a:off x="3796952" y="1809880"/>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8" name="Btn3">
            <a:extLst>
              <a:ext uri="{FF2B5EF4-FFF2-40B4-BE49-F238E27FC236}">
                <a16:creationId xmlns:a16="http://schemas.microsoft.com/office/drawing/2014/main" id="{4D7380E8-9EFE-4841-A523-4FAC9E659CDB}"/>
              </a:ext>
            </a:extLst>
          </p:cNvPr>
          <p:cNvSpPr/>
          <p:nvPr/>
        </p:nvSpPr>
        <p:spPr>
          <a:xfrm>
            <a:off x="6581356" y="1812069"/>
            <a:ext cx="1550096" cy="535541"/>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2" name="content3">
            <a:extLst>
              <a:ext uri="{FF2B5EF4-FFF2-40B4-BE49-F238E27FC236}">
                <a16:creationId xmlns:a16="http://schemas.microsoft.com/office/drawing/2014/main" id="{0302EAE6-0D7E-4FC4-BF24-D8C7C17149EE}"/>
              </a:ext>
            </a:extLst>
          </p:cNvPr>
          <p:cNvSpPr txBox="1"/>
          <p:nvPr/>
        </p:nvSpPr>
        <p:spPr>
          <a:xfrm>
            <a:off x="6124351" y="2832411"/>
            <a:ext cx="2594352" cy="2677656"/>
          </a:xfrm>
          <a:prstGeom prst="rect">
            <a:avLst/>
          </a:prstGeom>
          <a:noFill/>
          <a:ln>
            <a:noFill/>
          </a:ln>
        </p:spPr>
        <p:txBody>
          <a:bodyPr wrap="square" rtlCol="0">
            <a:spAutoFit/>
          </a:bodyPr>
          <a:lstStyle/>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Access to Lethal Means </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Unemployment, economic insecurity</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Financial stress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Neighborhood violence and crime</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Poverty</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School failure</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Social or cultural discrimination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Homelessness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Exposure to environmental stressors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Lack of social support services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Geographical isolation</a:t>
            </a:r>
          </a:p>
        </p:txBody>
      </p:sp>
      <p:sp>
        <p:nvSpPr>
          <p:cNvPr id="13" name="content2">
            <a:extLst>
              <a:ext uri="{FF2B5EF4-FFF2-40B4-BE49-F238E27FC236}">
                <a16:creationId xmlns:a16="http://schemas.microsoft.com/office/drawing/2014/main" id="{E314F8F2-C465-49F2-A7DE-2CBADDE11A73}"/>
              </a:ext>
            </a:extLst>
          </p:cNvPr>
          <p:cNvSpPr txBox="1"/>
          <p:nvPr/>
        </p:nvSpPr>
        <p:spPr>
          <a:xfrm>
            <a:off x="3365868" y="2832411"/>
            <a:ext cx="2503308" cy="2585323"/>
          </a:xfrm>
          <a:prstGeom prst="rect">
            <a:avLst/>
          </a:prstGeom>
          <a:noFill/>
          <a:ln>
            <a:noFill/>
          </a:ln>
        </p:spPr>
        <p:txBody>
          <a:bodyPr wrap="square" rtlCol="0">
            <a:spAutoFit/>
          </a:bodyPr>
          <a:lstStyle/>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Abuse and violence</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Social isolation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Family dispute, conflict and dysfunction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Separation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Bereavement</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Significant Loss </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Peer rejection</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Imprisonment</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Poor communication skills</a:t>
            </a:r>
          </a:p>
          <a:p>
            <a:pPr marL="171450" indent="-171450" defTabSz="91440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Family history of suicide or mental illness</a:t>
            </a:r>
          </a:p>
          <a:p>
            <a:endParaRPr lang="en-US" dirty="0"/>
          </a:p>
        </p:txBody>
      </p:sp>
      <p:sp>
        <p:nvSpPr>
          <p:cNvPr id="14" name="Btn1- visite">
            <a:extLst>
              <a:ext uri="{FF2B5EF4-FFF2-40B4-BE49-F238E27FC236}">
                <a16:creationId xmlns:a16="http://schemas.microsoft.com/office/drawing/2014/main" id="{980E6D8E-0CC2-4669-8D25-BC27C96FB6A8}"/>
              </a:ext>
            </a:extLst>
          </p:cNvPr>
          <p:cNvSpPr/>
          <p:nvPr/>
        </p:nvSpPr>
        <p:spPr>
          <a:xfrm>
            <a:off x="1012548" y="1809880"/>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Individual/</a:t>
            </a:r>
          </a:p>
          <a:p>
            <a:pPr algn="ctr"/>
            <a:r>
              <a:rPr lang="en-US" sz="1200" b="1" dirty="0">
                <a:latin typeface="Open Sans" panose="020B0606030504020204" pitchFamily="34" charset="0"/>
                <a:ea typeface="Open Sans" panose="020B0606030504020204" pitchFamily="34" charset="0"/>
                <a:cs typeface="Open Sans" panose="020B0606030504020204" pitchFamily="34" charset="0"/>
              </a:rPr>
              <a:t>Personal Level</a:t>
            </a:r>
          </a:p>
        </p:txBody>
      </p:sp>
      <p:sp>
        <p:nvSpPr>
          <p:cNvPr id="15" name="Btn2- visited">
            <a:extLst>
              <a:ext uri="{FF2B5EF4-FFF2-40B4-BE49-F238E27FC236}">
                <a16:creationId xmlns:a16="http://schemas.microsoft.com/office/drawing/2014/main" id="{B020B563-CB02-4ABE-BD3A-A29482EBA4FE}"/>
              </a:ext>
            </a:extLst>
          </p:cNvPr>
          <p:cNvSpPr/>
          <p:nvPr/>
        </p:nvSpPr>
        <p:spPr>
          <a:xfrm>
            <a:off x="3796952" y="1809880"/>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Social Level</a:t>
            </a:r>
          </a:p>
        </p:txBody>
      </p:sp>
      <p:sp>
        <p:nvSpPr>
          <p:cNvPr id="16" name="Btn3- visited">
            <a:extLst>
              <a:ext uri="{FF2B5EF4-FFF2-40B4-BE49-F238E27FC236}">
                <a16:creationId xmlns:a16="http://schemas.microsoft.com/office/drawing/2014/main" id="{52C47F9D-945B-455A-8C27-6D8C25DB79E0}"/>
              </a:ext>
            </a:extLst>
          </p:cNvPr>
          <p:cNvSpPr/>
          <p:nvPr/>
        </p:nvSpPr>
        <p:spPr>
          <a:xfrm>
            <a:off x="6581356" y="1812069"/>
            <a:ext cx="1550096" cy="535541"/>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Contextual/Life Environment</a:t>
            </a:r>
          </a:p>
        </p:txBody>
      </p:sp>
      <p:sp>
        <p:nvSpPr>
          <p:cNvPr id="17" name="Rectangle 16">
            <a:extLst>
              <a:ext uri="{FF2B5EF4-FFF2-40B4-BE49-F238E27FC236}">
                <a16:creationId xmlns:a16="http://schemas.microsoft.com/office/drawing/2014/main" id="{41077BE6-FCFC-4CE9-A0D0-FF3136386CA8}"/>
              </a:ext>
            </a:extLst>
          </p:cNvPr>
          <p:cNvSpPr/>
          <p:nvPr/>
        </p:nvSpPr>
        <p:spPr>
          <a:xfrm>
            <a:off x="351538" y="2674456"/>
            <a:ext cx="8440924" cy="308839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Hidden button">
            <a:hlinkClick r:id="" action="ppaction://hlinkshowjump?jump=nextslide"/>
            <a:extLst>
              <a:ext uri="{FF2B5EF4-FFF2-40B4-BE49-F238E27FC236}">
                <a16:creationId xmlns:a16="http://schemas.microsoft.com/office/drawing/2014/main" id="{EBEE1E1F-6F14-4A34-8FD7-12557047F02D}"/>
              </a:ext>
            </a:extLst>
          </p:cNvPr>
          <p:cNvSpPr/>
          <p:nvPr/>
        </p:nvSpPr>
        <p:spPr>
          <a:xfrm>
            <a:off x="1012548" y="1809880"/>
            <a:ext cx="7118904" cy="5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61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D3378B-7D8B-4E12-BD01-0B7074BD1319}"/>
              </a:ext>
            </a:extLst>
          </p:cNvPr>
          <p:cNvSpPr>
            <a:spLocks noGrp="1"/>
          </p:cNvSpPr>
          <p:nvPr>
            <p:ph type="ftr" sz="quarter" idx="11"/>
          </p:nvPr>
        </p:nvSpPr>
        <p:spPr/>
        <p:txBody>
          <a:bodyPr/>
          <a:lstStyle/>
          <a:p>
            <a:r>
              <a:rPr lang="en-US" dirty="0"/>
              <a:t>A.P.A Guidelines Part A pg. 16</a:t>
            </a:r>
          </a:p>
        </p:txBody>
      </p:sp>
      <p:sp>
        <p:nvSpPr>
          <p:cNvPr id="3" name="Title 2">
            <a:extLst>
              <a:ext uri="{FF2B5EF4-FFF2-40B4-BE49-F238E27FC236}">
                <a16:creationId xmlns:a16="http://schemas.microsoft.com/office/drawing/2014/main" id="{093F5954-DD87-4C58-920B-F737EF5A6957}"/>
              </a:ext>
            </a:extLst>
          </p:cNvPr>
          <p:cNvSpPr>
            <a:spLocks noGrp="1"/>
          </p:cNvSpPr>
          <p:nvPr>
            <p:ph type="title"/>
          </p:nvPr>
        </p:nvSpPr>
        <p:spPr>
          <a:xfrm>
            <a:off x="628650" y="910976"/>
            <a:ext cx="7886700" cy="481999"/>
          </a:xfrm>
        </p:spPr>
        <p:txBody>
          <a:bodyPr/>
          <a:lstStyle/>
          <a:p>
            <a:r>
              <a:rPr lang="en-US" dirty="0"/>
              <a:t>Suicide Risk in Specific Disorders</a:t>
            </a:r>
          </a:p>
        </p:txBody>
      </p:sp>
      <p:sp>
        <p:nvSpPr>
          <p:cNvPr id="4" name="Slide Number Placeholder 3">
            <a:extLst>
              <a:ext uri="{FF2B5EF4-FFF2-40B4-BE49-F238E27FC236}">
                <a16:creationId xmlns:a16="http://schemas.microsoft.com/office/drawing/2014/main" id="{EEAE9792-FC7D-48C9-A191-750EBA2791D3}"/>
              </a:ext>
            </a:extLst>
          </p:cNvPr>
          <p:cNvSpPr>
            <a:spLocks noGrp="1"/>
          </p:cNvSpPr>
          <p:nvPr>
            <p:ph type="sldNum" sz="quarter" idx="12"/>
          </p:nvPr>
        </p:nvSpPr>
        <p:spPr/>
        <p:txBody>
          <a:bodyPr/>
          <a:lstStyle/>
          <a:p>
            <a:fld id="{C594740B-4443-42E0-BD04-50747A72C1C0}" type="slidenum">
              <a:rPr lang="en-US" smtClean="0"/>
              <a:t>16</a:t>
            </a:fld>
            <a:endParaRPr lang="en-US"/>
          </a:p>
        </p:txBody>
      </p:sp>
      <p:graphicFrame>
        <p:nvGraphicFramePr>
          <p:cNvPr id="5" name="Table 4">
            <a:extLst>
              <a:ext uri="{FF2B5EF4-FFF2-40B4-BE49-F238E27FC236}">
                <a16:creationId xmlns:a16="http://schemas.microsoft.com/office/drawing/2014/main" id="{72349C10-8C80-4074-9402-E154C94D440C}"/>
              </a:ext>
            </a:extLst>
          </p:cNvPr>
          <p:cNvGraphicFramePr>
            <a:graphicFrameLocks noGrp="1"/>
          </p:cNvGraphicFramePr>
          <p:nvPr>
            <p:extLst>
              <p:ext uri="{D42A27DB-BD31-4B8C-83A1-F6EECF244321}">
                <p14:modId xmlns:p14="http://schemas.microsoft.com/office/powerpoint/2010/main" val="3521725701"/>
              </p:ext>
            </p:extLst>
          </p:nvPr>
        </p:nvGraphicFramePr>
        <p:xfrm>
          <a:off x="1816558" y="1538164"/>
          <a:ext cx="5510884" cy="4465735"/>
        </p:xfrm>
        <a:graphic>
          <a:graphicData uri="http://schemas.openxmlformats.org/drawingml/2006/table">
            <a:tbl>
              <a:tblPr firstRow="1" bandRow="1">
                <a:tableStyleId>{F5AB1C69-6EDB-4FF4-983F-18BD219EF322}</a:tableStyleId>
              </a:tblPr>
              <a:tblGrid>
                <a:gridCol w="2413534">
                  <a:extLst>
                    <a:ext uri="{9D8B030D-6E8A-4147-A177-3AD203B41FA5}">
                      <a16:colId xmlns:a16="http://schemas.microsoft.com/office/drawing/2014/main" val="3966675356"/>
                    </a:ext>
                  </a:extLst>
                </a:gridCol>
                <a:gridCol w="3097350">
                  <a:extLst>
                    <a:ext uri="{9D8B030D-6E8A-4147-A177-3AD203B41FA5}">
                      <a16:colId xmlns:a16="http://schemas.microsoft.com/office/drawing/2014/main" val="909154990"/>
                    </a:ext>
                  </a:extLst>
                </a:gridCol>
              </a:tblGrid>
              <a:tr h="442375">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Condition     </a:t>
                      </a:r>
                      <a:endParaRPr lang="en-US" sz="1600" dirty="0">
                        <a:solidFill>
                          <a:srgbClr val="FF0000"/>
                        </a:solidFill>
                        <a:latin typeface="PermianSlabSerifTypeface" panose="02000000000000000000" pitchFamily="50" charset="0"/>
                        <a:ea typeface="Open Sans" panose="020B0606030504020204" pitchFamily="34" charset="0"/>
                        <a:cs typeface="Open Sans" panose="020B0606030504020204" pitchFamily="34" charset="0"/>
                      </a:endParaRPr>
                    </a:p>
                  </a:txBody>
                  <a:tcPr marL="68580" marR="68580" marT="34290" marB="34290" anchor="ctr">
                    <a:solidFill>
                      <a:srgbClr val="20386D"/>
                    </a:solidFill>
                  </a:tcPr>
                </a:tc>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 Lifetime Risk</a:t>
                      </a:r>
                    </a:p>
                  </a:txBody>
                  <a:tcPr marL="68580" marR="68580" marT="34290" marB="34290" anchor="ctr">
                    <a:solidFill>
                      <a:srgbClr val="20386D"/>
                    </a:solidFill>
                  </a:tcPr>
                </a:tc>
                <a:extLst>
                  <a:ext uri="{0D108BD9-81ED-4DB2-BD59-A6C34878D82A}">
                    <a16:rowId xmlns:a16="http://schemas.microsoft.com/office/drawing/2014/main" val="3143001375"/>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Prior Suicide Attempts</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27.5%</a:t>
                      </a:r>
                    </a:p>
                  </a:txBody>
                  <a:tcPr marL="68580" marR="68580" marT="34290" marB="34290" anchor="ctr"/>
                </a:tc>
                <a:extLst>
                  <a:ext uri="{0D108BD9-81ED-4DB2-BD59-A6C34878D82A}">
                    <a16:rowId xmlns:a16="http://schemas.microsoft.com/office/drawing/2014/main" val="3566890933"/>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Bipolar Disorder</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15.5%</a:t>
                      </a:r>
                    </a:p>
                  </a:txBody>
                  <a:tcPr marL="68580" marR="68580" marT="34290" marB="34290" anchor="ctr"/>
                </a:tc>
                <a:extLst>
                  <a:ext uri="{0D108BD9-81ED-4DB2-BD59-A6C34878D82A}">
                    <a16:rowId xmlns:a16="http://schemas.microsoft.com/office/drawing/2014/main" val="2452250410"/>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Major Depression</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14.6%</a:t>
                      </a:r>
                    </a:p>
                  </a:txBody>
                  <a:tcPr marL="68580" marR="68580" marT="34290" marB="34290" anchor="ctr"/>
                </a:tc>
                <a:extLst>
                  <a:ext uri="{0D108BD9-81ED-4DB2-BD59-A6C34878D82A}">
                    <a16:rowId xmlns:a16="http://schemas.microsoft.com/office/drawing/2014/main" val="1149284590"/>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Mixed Drug Abuse</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14.7%</a:t>
                      </a:r>
                    </a:p>
                  </a:txBody>
                  <a:tcPr marL="68580" marR="68580" marT="34290" marB="34290" anchor="ctr"/>
                </a:tc>
                <a:extLst>
                  <a:ext uri="{0D108BD9-81ED-4DB2-BD59-A6C34878D82A}">
                    <a16:rowId xmlns:a16="http://schemas.microsoft.com/office/drawing/2014/main" val="2701530235"/>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Dysthymia</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8.6%</a:t>
                      </a:r>
                    </a:p>
                  </a:txBody>
                  <a:tcPr marL="68580" marR="68580" marT="34290" marB="34290" anchor="ctr"/>
                </a:tc>
                <a:extLst>
                  <a:ext uri="{0D108BD9-81ED-4DB2-BD59-A6C34878D82A}">
                    <a16:rowId xmlns:a16="http://schemas.microsoft.com/office/drawing/2014/main" val="1305469520"/>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Obsessive-Compulsive</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8.2%</a:t>
                      </a:r>
                    </a:p>
                  </a:txBody>
                  <a:tcPr marL="68580" marR="68580" marT="34290" marB="34290" anchor="ctr"/>
                </a:tc>
                <a:extLst>
                  <a:ext uri="{0D108BD9-81ED-4DB2-BD59-A6C34878D82A}">
                    <a16:rowId xmlns:a16="http://schemas.microsoft.com/office/drawing/2014/main" val="236345072"/>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Panic Disorder</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7.2%</a:t>
                      </a:r>
                    </a:p>
                  </a:txBody>
                  <a:tcPr marL="68580" marR="68580" marT="34290" marB="34290" anchor="ctr"/>
                </a:tc>
                <a:extLst>
                  <a:ext uri="{0D108BD9-81ED-4DB2-BD59-A6C34878D82A}">
                    <a16:rowId xmlns:a16="http://schemas.microsoft.com/office/drawing/2014/main" val="2974656386"/>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Schizophrenia</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6.0%</a:t>
                      </a:r>
                    </a:p>
                  </a:txBody>
                  <a:tcPr marL="68580" marR="68580" marT="34290" marB="34290" anchor="ctr"/>
                </a:tc>
                <a:extLst>
                  <a:ext uri="{0D108BD9-81ED-4DB2-BD59-A6C34878D82A}">
                    <a16:rowId xmlns:a16="http://schemas.microsoft.com/office/drawing/2014/main" val="3522117648"/>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Personality Disorder</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5.1%</a:t>
                      </a:r>
                    </a:p>
                  </a:txBody>
                  <a:tcPr marL="68580" marR="68580" marT="34290" marB="34290" anchor="ctr"/>
                </a:tc>
                <a:extLst>
                  <a:ext uri="{0D108BD9-81ED-4DB2-BD59-A6C34878D82A}">
                    <a16:rowId xmlns:a16="http://schemas.microsoft.com/office/drawing/2014/main" val="2041236981"/>
                  </a:ext>
                </a:extLst>
              </a:tr>
              <a:tr h="365760">
                <a:tc>
                  <a:txBody>
                    <a:bodyPr/>
                    <a:lstStyle/>
                    <a:p>
                      <a:pPr algn="l"/>
                      <a:r>
                        <a:rPr lang="en-US" sz="1200" dirty="0">
                          <a:latin typeface="Open Sans" panose="020B0606030504020204" pitchFamily="34" charset="0"/>
                          <a:ea typeface="Open Sans" panose="020B0606030504020204" pitchFamily="34" charset="0"/>
                          <a:cs typeface="Open Sans" panose="020B0606030504020204" pitchFamily="34" charset="0"/>
                        </a:rPr>
                        <a:t>Alcohol Abuse</a:t>
                      </a:r>
                    </a:p>
                  </a:txBody>
                  <a:tcPr marL="68580" marR="68580" marT="34290" marB="34290" anchor="ctr"/>
                </a:tc>
                <a:tc>
                  <a:txBody>
                    <a:bodyP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4.2%</a:t>
                      </a:r>
                    </a:p>
                  </a:txBody>
                  <a:tcPr marL="68580" marR="68580" marT="34290" marB="34290" anchor="ctr"/>
                </a:tc>
                <a:extLst>
                  <a:ext uri="{0D108BD9-81ED-4DB2-BD59-A6C34878D82A}">
                    <a16:rowId xmlns:a16="http://schemas.microsoft.com/office/drawing/2014/main" val="2685726883"/>
                  </a:ext>
                </a:extLst>
              </a:tr>
              <a:tr h="365760">
                <a:tc>
                  <a:txBody>
                    <a:bodyPr/>
                    <a:lstStyle/>
                    <a:p>
                      <a:pPr algn="l"/>
                      <a:r>
                        <a:rPr lang="en-US" sz="1200" b="1" dirty="0">
                          <a:latin typeface="Open Sans" panose="020B0606030504020204" pitchFamily="34" charset="0"/>
                          <a:ea typeface="Open Sans" panose="020B0606030504020204" pitchFamily="34" charset="0"/>
                          <a:cs typeface="Open Sans" panose="020B0606030504020204" pitchFamily="34" charset="0"/>
                        </a:rPr>
                        <a:t>General Population</a:t>
                      </a:r>
                    </a:p>
                  </a:txBody>
                  <a:tcPr marL="68580" marR="68580" marT="34290" marB="34290" anchor="ctr"/>
                </a:tc>
                <a:tc>
                  <a:txBody>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0.72%</a:t>
                      </a:r>
                    </a:p>
                  </a:txBody>
                  <a:tcPr marL="68580" marR="68580" marT="34290" marB="34290" anchor="ctr"/>
                </a:tc>
                <a:extLst>
                  <a:ext uri="{0D108BD9-81ED-4DB2-BD59-A6C34878D82A}">
                    <a16:rowId xmlns:a16="http://schemas.microsoft.com/office/drawing/2014/main" val="2711838339"/>
                  </a:ext>
                </a:extLst>
              </a:tr>
            </a:tbl>
          </a:graphicData>
        </a:graphic>
      </p:graphicFrame>
      <p:cxnSp>
        <p:nvCxnSpPr>
          <p:cNvPr id="7" name="Straight Connector 6">
            <a:extLst>
              <a:ext uri="{FF2B5EF4-FFF2-40B4-BE49-F238E27FC236}">
                <a16:creationId xmlns:a16="http://schemas.microsoft.com/office/drawing/2014/main" id="{867AD5B3-E10B-474A-B0DC-C29060043D37}"/>
              </a:ext>
            </a:extLst>
          </p:cNvPr>
          <p:cNvCxnSpPr>
            <a:cxnSpLocks/>
          </p:cNvCxnSpPr>
          <p:nvPr/>
        </p:nvCxnSpPr>
        <p:spPr>
          <a:xfrm>
            <a:off x="1816558" y="1522253"/>
            <a:ext cx="551088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0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EA670-6D2E-4D33-A0B1-985513F501DC}"/>
              </a:ext>
            </a:extLst>
          </p:cNvPr>
          <p:cNvSpPr>
            <a:spLocks noGrp="1"/>
          </p:cNvSpPr>
          <p:nvPr>
            <p:ph type="title"/>
          </p:nvPr>
        </p:nvSpPr>
        <p:spPr>
          <a:xfrm>
            <a:off x="628650" y="1530685"/>
            <a:ext cx="7886700" cy="351164"/>
          </a:xfrm>
        </p:spPr>
        <p:txBody>
          <a:bodyPr anchor="t" anchorCtr="0"/>
          <a:lstStyle/>
          <a:p>
            <a:r>
              <a:rPr lang="en-US" b="1" dirty="0">
                <a:solidFill>
                  <a:srgbClr val="EF3925"/>
                </a:solidFill>
                <a:latin typeface="PermianSlabSerifTypeface" panose="02000000000000000000" pitchFamily="50" charset="0"/>
              </a:rPr>
              <a:t>Warning Indicators</a:t>
            </a:r>
          </a:p>
        </p:txBody>
      </p:sp>
      <p:sp>
        <p:nvSpPr>
          <p:cNvPr id="4" name="Footer Placeholder 3">
            <a:extLst>
              <a:ext uri="{FF2B5EF4-FFF2-40B4-BE49-F238E27FC236}">
                <a16:creationId xmlns:a16="http://schemas.microsoft.com/office/drawing/2014/main" id="{D9319DD4-9916-438B-AA34-2C3B5CBD7B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969F0C-0A45-4FAD-9C87-FE18896560BA}"/>
              </a:ext>
            </a:extLst>
          </p:cNvPr>
          <p:cNvSpPr>
            <a:spLocks noGrp="1"/>
          </p:cNvSpPr>
          <p:nvPr>
            <p:ph type="sldNum" sz="quarter" idx="12"/>
          </p:nvPr>
        </p:nvSpPr>
        <p:spPr/>
        <p:txBody>
          <a:bodyPr/>
          <a:lstStyle/>
          <a:p>
            <a:fld id="{C594740B-4443-42E0-BD04-50747A72C1C0}" type="slidenum">
              <a:rPr lang="en-US" smtClean="0"/>
              <a:t>17</a:t>
            </a:fld>
            <a:endParaRPr lang="en-US"/>
          </a:p>
        </p:txBody>
      </p:sp>
      <p:cxnSp>
        <p:nvCxnSpPr>
          <p:cNvPr id="11" name="Straight Connector 10">
            <a:extLst>
              <a:ext uri="{FF2B5EF4-FFF2-40B4-BE49-F238E27FC236}">
                <a16:creationId xmlns:a16="http://schemas.microsoft.com/office/drawing/2014/main" id="{2AC60E33-D673-47DF-813C-A32CC76CF46C}"/>
              </a:ext>
            </a:extLst>
          </p:cNvPr>
          <p:cNvCxnSpPr>
            <a:cxnSpLocks/>
          </p:cNvCxnSpPr>
          <p:nvPr/>
        </p:nvCxnSpPr>
        <p:spPr>
          <a:xfrm>
            <a:off x="1577207" y="1989724"/>
            <a:ext cx="5989587"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B5C2DDF8-8B0C-4A2C-8695-935D77B975E4}"/>
              </a:ext>
            </a:extLst>
          </p:cNvPr>
          <p:cNvGraphicFramePr>
            <a:graphicFrameLocks noGrp="1"/>
          </p:cNvGraphicFramePr>
          <p:nvPr>
            <p:extLst>
              <p:ext uri="{D42A27DB-BD31-4B8C-83A1-F6EECF244321}">
                <p14:modId xmlns:p14="http://schemas.microsoft.com/office/powerpoint/2010/main" val="3388257623"/>
              </p:ext>
            </p:extLst>
          </p:nvPr>
        </p:nvGraphicFramePr>
        <p:xfrm>
          <a:off x="1574272" y="2024215"/>
          <a:ext cx="3943350" cy="3246252"/>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4128631141"/>
                    </a:ext>
                  </a:extLst>
                </a:gridCol>
                <a:gridCol w="1971675">
                  <a:extLst>
                    <a:ext uri="{9D8B030D-6E8A-4147-A177-3AD203B41FA5}">
                      <a16:colId xmlns:a16="http://schemas.microsoft.com/office/drawing/2014/main" val="1505401111"/>
                    </a:ext>
                  </a:extLst>
                </a:gridCol>
              </a:tblGrid>
              <a:tr h="347604">
                <a:tc gridSpan="2">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Behavioral</a:t>
                      </a:r>
                    </a:p>
                  </a:txBody>
                  <a:tcPr anchor="ctr">
                    <a:solidFill>
                      <a:srgbClr val="20386D"/>
                    </a:solidFill>
                  </a:tcPr>
                </a:tc>
                <a:tc hMerge="1">
                  <a:txBody>
                    <a:bodyPr/>
                    <a:lstStyle/>
                    <a:p>
                      <a:pPr algn="ctr"/>
                      <a:endParaRPr lang="en-US" sz="1600" dirty="0">
                        <a:latin typeface="PermianSlabSerifTypeface" panose="02000000000000000000" pitchFamily="50" charset="0"/>
                        <a:ea typeface="Open Sans" panose="020B0606030504020204" pitchFamily="34" charset="0"/>
                        <a:cs typeface="Open Sans" panose="020B0606030504020204" pitchFamily="34" charset="0"/>
                      </a:endParaRPr>
                    </a:p>
                  </a:txBody>
                  <a:tcPr>
                    <a:solidFill>
                      <a:srgbClr val="20386D"/>
                    </a:solidFill>
                  </a:tcPr>
                </a:tc>
                <a:extLst>
                  <a:ext uri="{0D108BD9-81ED-4DB2-BD59-A6C34878D82A}">
                    <a16:rowId xmlns:a16="http://schemas.microsoft.com/office/drawing/2014/main" val="3135444147"/>
                  </a:ext>
                </a:extLst>
              </a:tr>
              <a:tr h="338328">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Talking about suicide</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Sense of hopelessness</a:t>
                      </a:r>
                    </a:p>
                  </a:txBody>
                  <a:tcPr anchor="ctr"/>
                </a:tc>
                <a:extLst>
                  <a:ext uri="{0D108BD9-81ED-4DB2-BD59-A6C34878D82A}">
                    <a16:rowId xmlns:a16="http://schemas.microsoft.com/office/drawing/2014/main" val="4249139859"/>
                  </a:ext>
                </a:extLst>
              </a:tr>
              <a:tr h="338328">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Making a suicide plan</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Feeling trapped (like there is no way out)</a:t>
                      </a:r>
                    </a:p>
                  </a:txBody>
                  <a:tcPr anchor="ctr"/>
                </a:tc>
                <a:extLst>
                  <a:ext uri="{0D108BD9-81ED-4DB2-BD59-A6C34878D82A}">
                    <a16:rowId xmlns:a16="http://schemas.microsoft.com/office/drawing/2014/main" val="2141911545"/>
                  </a:ext>
                </a:extLst>
              </a:tr>
              <a:tr h="338328">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Self harming behavior</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Withdrawing from friends and family</a:t>
                      </a:r>
                    </a:p>
                  </a:txBody>
                  <a:tcPr anchor="ctr"/>
                </a:tc>
                <a:extLst>
                  <a:ext uri="{0D108BD9-81ED-4DB2-BD59-A6C34878D82A}">
                    <a16:rowId xmlns:a16="http://schemas.microsoft.com/office/drawing/2014/main" val="195815346"/>
                  </a:ext>
                </a:extLst>
              </a:tr>
              <a:tr h="338328">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Prior suicide attempt/s</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Ceasing activities that used to be important</a:t>
                      </a:r>
                    </a:p>
                  </a:txBody>
                  <a:tcPr anchor="ctr"/>
                </a:tc>
                <a:extLst>
                  <a:ext uri="{0D108BD9-81ED-4DB2-BD59-A6C34878D82A}">
                    <a16:rowId xmlns:a16="http://schemas.microsoft.com/office/drawing/2014/main" val="3933992470"/>
                  </a:ext>
                </a:extLst>
              </a:tr>
              <a:tr h="338328">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Finalizing affairs, </a:t>
                      </a:r>
                      <a:r>
                        <a:rPr lang="en-US" sz="1100" i="1" dirty="0">
                          <a:latin typeface="Open Sans" panose="020B0606030504020204" pitchFamily="34" charset="0"/>
                          <a:ea typeface="Open Sans" panose="020B0606030504020204" pitchFamily="34" charset="0"/>
                          <a:cs typeface="Open Sans" panose="020B0606030504020204" pitchFamily="34" charset="0"/>
                        </a:rPr>
                        <a:t>e.g. making a will</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Giving away valued possessions</a:t>
                      </a:r>
                    </a:p>
                  </a:txBody>
                  <a:tcPr anchor="ctr"/>
                </a:tc>
                <a:extLst>
                  <a:ext uri="{0D108BD9-81ED-4DB2-BD59-A6C34878D82A}">
                    <a16:rowId xmlns:a16="http://schemas.microsoft.com/office/drawing/2014/main" val="3393061042"/>
                  </a:ext>
                </a:extLst>
              </a:tr>
              <a:tr h="338328">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Unexplained crying</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Increased alcohol and/or drug use</a:t>
                      </a:r>
                    </a:p>
                  </a:txBody>
                  <a:tcPr anchor="ctr"/>
                </a:tc>
                <a:extLst>
                  <a:ext uri="{0D108BD9-81ED-4DB2-BD59-A6C34878D82A}">
                    <a16:rowId xmlns:a16="http://schemas.microsoft.com/office/drawing/2014/main" val="634155986"/>
                  </a:ext>
                </a:extLst>
              </a:tr>
              <a:tr h="3383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0" dirty="0">
                          <a:latin typeface="Open Sans" panose="020B0606030504020204" pitchFamily="34" charset="0"/>
                          <a:ea typeface="Open Sans" panose="020B0606030504020204" pitchFamily="34" charset="0"/>
                          <a:cs typeface="Open Sans" panose="020B0606030504020204" pitchFamily="34" charset="0"/>
                        </a:rPr>
                        <a:t>Uncharacteristic or impaired judgment or behavior, </a:t>
                      </a:r>
                      <a:r>
                        <a:rPr lang="en-US" sz="1100" i="1" dirty="0">
                          <a:latin typeface="Open Sans" panose="020B0606030504020204" pitchFamily="34" charset="0"/>
                          <a:ea typeface="Open Sans" panose="020B0606030504020204" pitchFamily="34" charset="0"/>
                          <a:cs typeface="Open Sans" panose="020B0606030504020204" pitchFamily="34" charset="0"/>
                        </a:rPr>
                        <a:t>e.g. risk taking</a:t>
                      </a:r>
                    </a:p>
                  </a:txBody>
                  <a:tcPr anchor="ctr"/>
                </a:tc>
                <a:tc hMerge="1">
                  <a:txBody>
                    <a:bodyPr/>
                    <a:lstStyle/>
                    <a:p>
                      <a:endParaRPr lang="en-US" sz="1100" i="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691129229"/>
                  </a:ext>
                </a:extLst>
              </a:tr>
            </a:tbl>
          </a:graphicData>
        </a:graphic>
      </p:graphicFrame>
      <p:graphicFrame>
        <p:nvGraphicFramePr>
          <p:cNvPr id="14" name="Table 13">
            <a:extLst>
              <a:ext uri="{FF2B5EF4-FFF2-40B4-BE49-F238E27FC236}">
                <a16:creationId xmlns:a16="http://schemas.microsoft.com/office/drawing/2014/main" id="{D6733E0D-3177-4F60-945A-2F510807A92F}"/>
              </a:ext>
            </a:extLst>
          </p:cNvPr>
          <p:cNvGraphicFramePr>
            <a:graphicFrameLocks noGrp="1"/>
          </p:cNvGraphicFramePr>
          <p:nvPr>
            <p:extLst>
              <p:ext uri="{D42A27DB-BD31-4B8C-83A1-F6EECF244321}">
                <p14:modId xmlns:p14="http://schemas.microsoft.com/office/powerpoint/2010/main" val="722904721"/>
              </p:ext>
            </p:extLst>
          </p:nvPr>
        </p:nvGraphicFramePr>
        <p:xfrm>
          <a:off x="5595124" y="2024214"/>
          <a:ext cx="1971675" cy="3246248"/>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3121406408"/>
                    </a:ext>
                  </a:extLst>
                </a:gridCol>
              </a:tblGrid>
              <a:tr h="362544">
                <a:tc>
                  <a:txBody>
                    <a:bodyPr/>
                    <a:lstStyle/>
                    <a:p>
                      <a:pPr marL="0" algn="ctr" defTabSz="914400" rtl="0" eaLnBrk="1" latinLnBrk="0" hangingPunct="1"/>
                      <a:r>
                        <a:rPr lang="en-US" sz="1600" b="1" kern="1200" dirty="0">
                          <a:solidFill>
                            <a:schemeClr val="lt1"/>
                          </a:solidFill>
                          <a:latin typeface="PermianSlabSerifTypeface" panose="02000000000000000000" pitchFamily="50" charset="0"/>
                          <a:ea typeface="Open Sans" panose="020B0606030504020204" pitchFamily="34" charset="0"/>
                          <a:cs typeface="Open Sans" panose="020B0606030504020204" pitchFamily="34" charset="0"/>
                        </a:rPr>
                        <a:t>Physical</a:t>
                      </a:r>
                    </a:p>
                  </a:txBody>
                  <a:tcPr>
                    <a:solidFill>
                      <a:srgbClr val="20386D"/>
                    </a:solidFill>
                  </a:tcPr>
                </a:tc>
                <a:extLst>
                  <a:ext uri="{0D108BD9-81ED-4DB2-BD59-A6C34878D82A}">
                    <a16:rowId xmlns:a16="http://schemas.microsoft.com/office/drawing/2014/main" val="3135444147"/>
                  </a:ext>
                </a:extLst>
              </a:tr>
              <a:tr h="56728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Withdrawal from friends, family or society</a:t>
                      </a:r>
                    </a:p>
                  </a:txBody>
                  <a:tcPr/>
                </a:tc>
                <a:extLst>
                  <a:ext uri="{0D108BD9-81ED-4DB2-BD59-A6C34878D82A}">
                    <a16:rowId xmlns:a16="http://schemas.microsoft.com/office/drawing/2014/main" val="4249139859"/>
                  </a:ext>
                </a:extLst>
              </a:tr>
              <a:tr h="56728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Ceasing activities that used to be important</a:t>
                      </a:r>
                    </a:p>
                  </a:txBody>
                  <a:tcPr/>
                </a:tc>
                <a:extLst>
                  <a:ext uri="{0D108BD9-81ED-4DB2-BD59-A6C34878D82A}">
                    <a16:rowId xmlns:a16="http://schemas.microsoft.com/office/drawing/2014/main" val="2141911545"/>
                  </a:ext>
                </a:extLst>
              </a:tr>
              <a:tr h="56728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Giving away valued possessions</a:t>
                      </a:r>
                    </a:p>
                  </a:txBody>
                  <a:tcPr/>
                </a:tc>
                <a:extLst>
                  <a:ext uri="{0D108BD9-81ED-4DB2-BD59-A6C34878D82A}">
                    <a16:rowId xmlns:a16="http://schemas.microsoft.com/office/drawing/2014/main" val="195815346"/>
                  </a:ext>
                </a:extLst>
              </a:tr>
              <a:tr h="56728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Increased alcohol and/or drug use</a:t>
                      </a:r>
                    </a:p>
                  </a:txBody>
                  <a:tcPr/>
                </a:tc>
                <a:extLst>
                  <a:ext uri="{0D108BD9-81ED-4DB2-BD59-A6C34878D82A}">
                    <a16:rowId xmlns:a16="http://schemas.microsoft.com/office/drawing/2014/main" val="3933992470"/>
                  </a:ext>
                </a:extLst>
              </a:tr>
              <a:tr h="614560">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Uncharacteristic or impaired judgment or behavior, e.g. risk taking</a:t>
                      </a:r>
                    </a:p>
                  </a:txBody>
                  <a:tcPr/>
                </a:tc>
                <a:extLst>
                  <a:ext uri="{0D108BD9-81ED-4DB2-BD59-A6C34878D82A}">
                    <a16:rowId xmlns:a16="http://schemas.microsoft.com/office/drawing/2014/main" val="3393061042"/>
                  </a:ext>
                </a:extLst>
              </a:tr>
            </a:tbl>
          </a:graphicData>
        </a:graphic>
      </p:graphicFrame>
    </p:spTree>
    <p:extLst>
      <p:ext uri="{BB962C8B-B14F-4D97-AF65-F5344CB8AC3E}">
        <p14:creationId xmlns:p14="http://schemas.microsoft.com/office/powerpoint/2010/main" val="224547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EA670-6D2E-4D33-A0B1-985513F501DC}"/>
              </a:ext>
            </a:extLst>
          </p:cNvPr>
          <p:cNvSpPr>
            <a:spLocks noGrp="1"/>
          </p:cNvSpPr>
          <p:nvPr>
            <p:ph type="title"/>
          </p:nvPr>
        </p:nvSpPr>
        <p:spPr>
          <a:xfrm>
            <a:off x="628650" y="1626855"/>
            <a:ext cx="7886700" cy="351164"/>
          </a:xfrm>
        </p:spPr>
        <p:txBody>
          <a:bodyPr anchor="t" anchorCtr="0"/>
          <a:lstStyle/>
          <a:p>
            <a:r>
              <a:rPr lang="en-US" dirty="0"/>
              <a:t>Protective Factors</a:t>
            </a:r>
            <a:endParaRPr lang="en-US" b="1" dirty="0">
              <a:solidFill>
                <a:srgbClr val="EF3925"/>
              </a:solidFill>
              <a:latin typeface="PermianSlabSerifTypeface" panose="02000000000000000000" pitchFamily="50" charset="0"/>
            </a:endParaRPr>
          </a:p>
        </p:txBody>
      </p:sp>
      <p:sp>
        <p:nvSpPr>
          <p:cNvPr id="4" name="Footer Placeholder 3">
            <a:extLst>
              <a:ext uri="{FF2B5EF4-FFF2-40B4-BE49-F238E27FC236}">
                <a16:creationId xmlns:a16="http://schemas.microsoft.com/office/drawing/2014/main" id="{D9319DD4-9916-438B-AA34-2C3B5CBD7B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969F0C-0A45-4FAD-9C87-FE18896560BA}"/>
              </a:ext>
            </a:extLst>
          </p:cNvPr>
          <p:cNvSpPr>
            <a:spLocks noGrp="1"/>
          </p:cNvSpPr>
          <p:nvPr>
            <p:ph type="sldNum" sz="quarter" idx="12"/>
          </p:nvPr>
        </p:nvSpPr>
        <p:spPr/>
        <p:txBody>
          <a:bodyPr/>
          <a:lstStyle/>
          <a:p>
            <a:fld id="{C594740B-4443-42E0-BD04-50747A72C1C0}" type="slidenum">
              <a:rPr lang="en-US" smtClean="0"/>
              <a:t>18</a:t>
            </a:fld>
            <a:endParaRPr lang="en-US"/>
          </a:p>
        </p:txBody>
      </p:sp>
      <p:cxnSp>
        <p:nvCxnSpPr>
          <p:cNvPr id="11" name="Straight Connector 10">
            <a:extLst>
              <a:ext uri="{FF2B5EF4-FFF2-40B4-BE49-F238E27FC236}">
                <a16:creationId xmlns:a16="http://schemas.microsoft.com/office/drawing/2014/main" id="{2AC60E33-D673-47DF-813C-A32CC76CF46C}"/>
              </a:ext>
            </a:extLst>
          </p:cNvPr>
          <p:cNvCxnSpPr>
            <a:cxnSpLocks/>
          </p:cNvCxnSpPr>
          <p:nvPr/>
        </p:nvCxnSpPr>
        <p:spPr>
          <a:xfrm>
            <a:off x="542348" y="2023138"/>
            <a:ext cx="805930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B5C2DDF8-8B0C-4A2C-8695-935D77B975E4}"/>
              </a:ext>
            </a:extLst>
          </p:cNvPr>
          <p:cNvGraphicFramePr>
            <a:graphicFrameLocks noGrp="1"/>
          </p:cNvGraphicFramePr>
          <p:nvPr>
            <p:extLst>
              <p:ext uri="{D42A27DB-BD31-4B8C-83A1-F6EECF244321}">
                <p14:modId xmlns:p14="http://schemas.microsoft.com/office/powerpoint/2010/main" val="2322536876"/>
              </p:ext>
            </p:extLst>
          </p:nvPr>
        </p:nvGraphicFramePr>
        <p:xfrm>
          <a:off x="529495" y="2057628"/>
          <a:ext cx="3086100" cy="3296220"/>
        </p:xfrm>
        <a:graphic>
          <a:graphicData uri="http://schemas.openxmlformats.org/drawingml/2006/table">
            <a:tbl>
              <a:tblPr firstRow="1" bandRow="1">
                <a:tableStyleId>{5C22544A-7EE6-4342-B048-85BDC9FD1C3A}</a:tableStyleId>
              </a:tblPr>
              <a:tblGrid>
                <a:gridCol w="1543050">
                  <a:extLst>
                    <a:ext uri="{9D8B030D-6E8A-4147-A177-3AD203B41FA5}">
                      <a16:colId xmlns:a16="http://schemas.microsoft.com/office/drawing/2014/main" val="4128631141"/>
                    </a:ext>
                  </a:extLst>
                </a:gridCol>
                <a:gridCol w="1543050">
                  <a:extLst>
                    <a:ext uri="{9D8B030D-6E8A-4147-A177-3AD203B41FA5}">
                      <a16:colId xmlns:a16="http://schemas.microsoft.com/office/drawing/2014/main" val="3120077033"/>
                    </a:ext>
                  </a:extLst>
                </a:gridCol>
              </a:tblGrid>
              <a:tr h="681578">
                <a:tc gridSpan="2">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Individual/Personal Level</a:t>
                      </a:r>
                    </a:p>
                  </a:txBody>
                  <a:tcPr anchor="ctr">
                    <a:solidFill>
                      <a:srgbClr val="20386D"/>
                    </a:solidFill>
                  </a:tcPr>
                </a:tc>
                <a:tc hMerge="1">
                  <a:txBody>
                    <a:bodyPr/>
                    <a:lstStyle/>
                    <a:p>
                      <a:pPr algn="ctr"/>
                      <a:endParaRPr lang="en-US" sz="1600" dirty="0">
                        <a:latin typeface="PermianSlabSerifTypeface" panose="02000000000000000000" pitchFamily="50" charset="0"/>
                        <a:ea typeface="Open Sans" panose="020B0606030504020204" pitchFamily="34" charset="0"/>
                        <a:cs typeface="Open Sans" panose="020B0606030504020204" pitchFamily="34" charset="0"/>
                      </a:endParaRPr>
                    </a:p>
                  </a:txBody>
                  <a:tcPr>
                    <a:solidFill>
                      <a:srgbClr val="20386D"/>
                    </a:solidFill>
                  </a:tcPr>
                </a:tc>
                <a:extLst>
                  <a:ext uri="{0D108BD9-81ED-4DB2-BD59-A6C34878D82A}">
                    <a16:rowId xmlns:a16="http://schemas.microsoft.com/office/drawing/2014/main" val="3135444147"/>
                  </a:ext>
                </a:extLst>
              </a:tr>
              <a:tr h="493329">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Gender</a:t>
                      </a:r>
                    </a:p>
                  </a:txBody>
                  <a:tcPr anchor="ctr"/>
                </a:tc>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Positive sense of self</a:t>
                      </a:r>
                      <a:endParaRPr lang="en-US" sz="1100" i="1"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4249139859"/>
                  </a:ext>
                </a:extLst>
              </a:tr>
              <a:tr h="64132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Good mental health and wellbeing</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Sense of control over life’s circumstances</a:t>
                      </a:r>
                    </a:p>
                  </a:txBody>
                  <a:tcPr anchor="ctr"/>
                </a:tc>
                <a:extLst>
                  <a:ext uri="{0D108BD9-81ED-4DB2-BD59-A6C34878D82A}">
                    <a16:rowId xmlns:a16="http://schemas.microsoft.com/office/drawing/2014/main" val="2141911545"/>
                  </a:ext>
                </a:extLst>
              </a:tr>
              <a:tr h="493329">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Good physical health</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Sense of meaning and purpose in life</a:t>
                      </a:r>
                    </a:p>
                  </a:txBody>
                  <a:tcPr anchor="ctr"/>
                </a:tc>
                <a:extLst>
                  <a:ext uri="{0D108BD9-81ED-4DB2-BD59-A6C34878D82A}">
                    <a16:rowId xmlns:a16="http://schemas.microsoft.com/office/drawing/2014/main" val="195815346"/>
                  </a:ext>
                </a:extLst>
              </a:tr>
              <a:tr h="493329">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Absence of alcohol and other drug use</a:t>
                      </a:r>
                    </a:p>
                  </a:txBody>
                  <a:tcPr anchor="ctr"/>
                </a:tc>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Good coping skills</a:t>
                      </a:r>
                    </a:p>
                  </a:txBody>
                  <a:tcPr anchor="ctr"/>
                </a:tc>
                <a:extLst>
                  <a:ext uri="{0D108BD9-81ED-4DB2-BD59-A6C34878D82A}">
                    <a16:rowId xmlns:a16="http://schemas.microsoft.com/office/drawing/2014/main" val="3933992470"/>
                  </a:ext>
                </a:extLst>
              </a:tr>
              <a:tr h="493329">
                <a:tc gridSpan="2">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Positive outlook and attitude of life</a:t>
                      </a:r>
                    </a:p>
                  </a:txBody>
                  <a:tcPr anchor="ctr"/>
                </a:tc>
                <a:tc hMerge="1">
                  <a:txBody>
                    <a:bodyPr/>
                    <a:lstStyle/>
                    <a:p>
                      <a:pPr algn="ctr"/>
                      <a:endParaRPr lang="en-US" sz="11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3393061042"/>
                  </a:ext>
                </a:extLst>
              </a:tr>
            </a:tbl>
          </a:graphicData>
        </a:graphic>
      </p:graphicFrame>
      <p:graphicFrame>
        <p:nvGraphicFramePr>
          <p:cNvPr id="10" name="Table 9">
            <a:extLst>
              <a:ext uri="{FF2B5EF4-FFF2-40B4-BE49-F238E27FC236}">
                <a16:creationId xmlns:a16="http://schemas.microsoft.com/office/drawing/2014/main" id="{08784287-E870-45E9-9899-9DC370C10CCE}"/>
              </a:ext>
            </a:extLst>
          </p:cNvPr>
          <p:cNvGraphicFramePr>
            <a:graphicFrameLocks noGrp="1"/>
          </p:cNvGraphicFramePr>
          <p:nvPr>
            <p:extLst>
              <p:ext uri="{D42A27DB-BD31-4B8C-83A1-F6EECF244321}">
                <p14:modId xmlns:p14="http://schemas.microsoft.com/office/powerpoint/2010/main" val="2645246894"/>
              </p:ext>
            </p:extLst>
          </p:nvPr>
        </p:nvGraphicFramePr>
        <p:xfrm>
          <a:off x="3683623" y="2057629"/>
          <a:ext cx="2431427" cy="3296218"/>
        </p:xfrm>
        <a:graphic>
          <a:graphicData uri="http://schemas.openxmlformats.org/drawingml/2006/table">
            <a:tbl>
              <a:tblPr firstRow="1" bandRow="1">
                <a:tableStyleId>{5C22544A-7EE6-4342-B048-85BDC9FD1C3A}</a:tableStyleId>
              </a:tblPr>
              <a:tblGrid>
                <a:gridCol w="2431427">
                  <a:extLst>
                    <a:ext uri="{9D8B030D-6E8A-4147-A177-3AD203B41FA5}">
                      <a16:colId xmlns:a16="http://schemas.microsoft.com/office/drawing/2014/main" val="4128631141"/>
                    </a:ext>
                  </a:extLst>
                </a:gridCol>
              </a:tblGrid>
              <a:tr h="674938">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Social Level</a:t>
                      </a:r>
                    </a:p>
                  </a:txBody>
                  <a:tcPr anchor="ctr">
                    <a:solidFill>
                      <a:srgbClr val="20386D"/>
                    </a:solidFill>
                  </a:tcPr>
                </a:tc>
                <a:extLst>
                  <a:ext uri="{0D108BD9-81ED-4DB2-BD59-A6C34878D82A}">
                    <a16:rowId xmlns:a16="http://schemas.microsoft.com/office/drawing/2014/main" val="3135444147"/>
                  </a:ext>
                </a:extLst>
              </a:tr>
              <a:tr h="365760">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Physical and emotional security</a:t>
                      </a:r>
                    </a:p>
                  </a:txBody>
                  <a:tcPr anchor="ctr"/>
                </a:tc>
                <a:extLst>
                  <a:ext uri="{0D108BD9-81ED-4DB2-BD59-A6C34878D82A}">
                    <a16:rowId xmlns:a16="http://schemas.microsoft.com/office/drawing/2014/main" val="4249139859"/>
                  </a:ext>
                </a:extLst>
              </a:tr>
              <a:tr h="365760">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Family harmony</a:t>
                      </a:r>
                    </a:p>
                  </a:txBody>
                  <a:tcPr anchor="ctr"/>
                </a:tc>
                <a:extLst>
                  <a:ext uri="{0D108BD9-81ED-4DB2-BD59-A6C34878D82A}">
                    <a16:rowId xmlns:a16="http://schemas.microsoft.com/office/drawing/2014/main" val="2141911545"/>
                  </a:ext>
                </a:extLst>
              </a:tr>
              <a:tr h="365760">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Supportive and caring family</a:t>
                      </a:r>
                    </a:p>
                  </a:txBody>
                  <a:tcPr anchor="ctr"/>
                </a:tc>
                <a:extLst>
                  <a:ext uri="{0D108BD9-81ED-4DB2-BD59-A6C34878D82A}">
                    <a16:rowId xmlns:a16="http://schemas.microsoft.com/office/drawing/2014/main" val="195815346"/>
                  </a:ext>
                </a:extLst>
              </a:tr>
              <a:tr h="365760">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Supportive social relationships</a:t>
                      </a:r>
                    </a:p>
                  </a:txBody>
                  <a:tcPr anchor="ctr"/>
                </a:tc>
                <a:extLst>
                  <a:ext uri="{0D108BD9-81ED-4DB2-BD59-A6C34878D82A}">
                    <a16:rowId xmlns:a16="http://schemas.microsoft.com/office/drawing/2014/main" val="3933992470"/>
                  </a:ext>
                </a:extLst>
              </a:tr>
              <a:tr h="365760">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Sense of self-determination</a:t>
                      </a:r>
                    </a:p>
                  </a:txBody>
                  <a:tcPr anchor="ctr"/>
                </a:tc>
                <a:extLst>
                  <a:ext uri="{0D108BD9-81ED-4DB2-BD59-A6C34878D82A}">
                    <a16:rowId xmlns:a16="http://schemas.microsoft.com/office/drawing/2014/main" val="3393061042"/>
                  </a:ext>
                </a:extLst>
              </a:tr>
              <a:tr h="365760">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Good communication skills</a:t>
                      </a:r>
                    </a:p>
                  </a:txBody>
                  <a:tcPr anchor="ctr"/>
                </a:tc>
                <a:extLst>
                  <a:ext uri="{0D108BD9-81ED-4DB2-BD59-A6C34878D82A}">
                    <a16:rowId xmlns:a16="http://schemas.microsoft.com/office/drawing/2014/main" val="634155986"/>
                  </a:ext>
                </a:extLst>
              </a:tr>
              <a:tr h="365760">
                <a:tc>
                  <a:txBody>
                    <a:bodyPr/>
                    <a:lstStyle/>
                    <a:p>
                      <a:pPr algn="l"/>
                      <a:r>
                        <a:rPr lang="en-US" sz="1100" i="0" dirty="0">
                          <a:latin typeface="Open Sans" panose="020B0606030504020204" pitchFamily="34" charset="0"/>
                          <a:ea typeface="Open Sans" panose="020B0606030504020204" pitchFamily="34" charset="0"/>
                          <a:cs typeface="Open Sans" panose="020B0606030504020204" pitchFamily="34" charset="0"/>
                        </a:rPr>
                        <a:t>No family history of suicide or mental illness</a:t>
                      </a:r>
                    </a:p>
                  </a:txBody>
                  <a:tcPr anchor="ctr"/>
                </a:tc>
                <a:extLst>
                  <a:ext uri="{0D108BD9-81ED-4DB2-BD59-A6C34878D82A}">
                    <a16:rowId xmlns:a16="http://schemas.microsoft.com/office/drawing/2014/main" val="2691129229"/>
                  </a:ext>
                </a:extLst>
              </a:tr>
            </a:tbl>
          </a:graphicData>
        </a:graphic>
      </p:graphicFrame>
      <p:graphicFrame>
        <p:nvGraphicFramePr>
          <p:cNvPr id="12" name="Table 11">
            <a:extLst>
              <a:ext uri="{FF2B5EF4-FFF2-40B4-BE49-F238E27FC236}">
                <a16:creationId xmlns:a16="http://schemas.microsoft.com/office/drawing/2014/main" id="{F21E5FFE-C379-4E19-B8D1-C329F2540771}"/>
              </a:ext>
            </a:extLst>
          </p:cNvPr>
          <p:cNvGraphicFramePr>
            <a:graphicFrameLocks noGrp="1"/>
          </p:cNvGraphicFramePr>
          <p:nvPr>
            <p:extLst>
              <p:ext uri="{D42A27DB-BD31-4B8C-83A1-F6EECF244321}">
                <p14:modId xmlns:p14="http://schemas.microsoft.com/office/powerpoint/2010/main" val="1560899810"/>
              </p:ext>
            </p:extLst>
          </p:nvPr>
        </p:nvGraphicFramePr>
        <p:xfrm>
          <a:off x="6168005" y="2057629"/>
          <a:ext cx="2431427" cy="3304523"/>
        </p:xfrm>
        <a:graphic>
          <a:graphicData uri="http://schemas.openxmlformats.org/drawingml/2006/table">
            <a:tbl>
              <a:tblPr firstRow="1" bandRow="1">
                <a:tableStyleId>{5C22544A-7EE6-4342-B048-85BDC9FD1C3A}</a:tableStyleId>
              </a:tblPr>
              <a:tblGrid>
                <a:gridCol w="2431427">
                  <a:extLst>
                    <a:ext uri="{9D8B030D-6E8A-4147-A177-3AD203B41FA5}">
                      <a16:colId xmlns:a16="http://schemas.microsoft.com/office/drawing/2014/main" val="4128631141"/>
                    </a:ext>
                  </a:extLst>
                </a:gridCol>
              </a:tblGrid>
              <a:tr h="674938">
                <a:tc>
                  <a:txBody>
                    <a:bodyPr/>
                    <a:lstStyle/>
                    <a:p>
                      <a:pPr marL="0" algn="ctr" defTabSz="914400" rtl="0" eaLnBrk="1" latinLnBrk="0" hangingPunct="1"/>
                      <a:r>
                        <a:rPr lang="en-US" sz="1600" b="1" kern="1200" dirty="0">
                          <a:solidFill>
                            <a:schemeClr val="lt1"/>
                          </a:solidFill>
                          <a:latin typeface="PermianSlabSerifTypeface" panose="02000000000000000000" pitchFamily="50" charset="0"/>
                          <a:ea typeface="Open Sans" panose="020B0606030504020204" pitchFamily="34" charset="0"/>
                          <a:cs typeface="Open Sans" panose="020B0606030504020204" pitchFamily="34" charset="0"/>
                        </a:rPr>
                        <a:t>Life Environment</a:t>
                      </a:r>
                    </a:p>
                  </a:txBody>
                  <a:tcPr anchor="ctr">
                    <a:solidFill>
                      <a:srgbClr val="20386D"/>
                    </a:solidFill>
                  </a:tcPr>
                </a:tc>
                <a:extLst>
                  <a:ext uri="{0D108BD9-81ED-4DB2-BD59-A6C34878D82A}">
                    <a16:rowId xmlns:a16="http://schemas.microsoft.com/office/drawing/2014/main" val="3135444147"/>
                  </a:ext>
                </a:extLst>
              </a:tr>
              <a:tr h="669851">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Safe and secure living environment</a:t>
                      </a:r>
                    </a:p>
                  </a:txBody>
                  <a:tcPr anchor="ctr"/>
                </a:tc>
                <a:extLst>
                  <a:ext uri="{0D108BD9-81ED-4DB2-BD59-A6C34878D82A}">
                    <a16:rowId xmlns:a16="http://schemas.microsoft.com/office/drawing/2014/main" val="4249139859"/>
                  </a:ext>
                </a:extLst>
              </a:tr>
              <a:tr h="64858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Financial security</a:t>
                      </a:r>
                    </a:p>
                  </a:txBody>
                  <a:tcPr anchor="ctr"/>
                </a:tc>
                <a:extLst>
                  <a:ext uri="{0D108BD9-81ED-4DB2-BD59-A6C34878D82A}">
                    <a16:rowId xmlns:a16="http://schemas.microsoft.com/office/drawing/2014/main" val="2141911545"/>
                  </a:ext>
                </a:extLst>
              </a:tr>
              <a:tr h="708436">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Employment</a:t>
                      </a:r>
                    </a:p>
                  </a:txBody>
                  <a:tcPr anchor="ctr"/>
                </a:tc>
                <a:extLst>
                  <a:ext uri="{0D108BD9-81ED-4DB2-BD59-A6C34878D82A}">
                    <a16:rowId xmlns:a16="http://schemas.microsoft.com/office/drawing/2014/main" val="195815346"/>
                  </a:ext>
                </a:extLst>
              </a:tr>
              <a:tr h="602712">
                <a:tc>
                  <a:txBody>
                    <a:bodyPr/>
                    <a:lstStyle/>
                    <a:p>
                      <a:pPr algn="l"/>
                      <a:r>
                        <a:rPr lang="en-US" sz="1100" dirty="0">
                          <a:latin typeface="Open Sans" panose="020B0606030504020204" pitchFamily="34" charset="0"/>
                          <a:ea typeface="Open Sans" panose="020B0606030504020204" pitchFamily="34" charset="0"/>
                          <a:cs typeface="Open Sans" panose="020B0606030504020204" pitchFamily="34" charset="0"/>
                        </a:rPr>
                        <a:t>Safe and affordable housing</a:t>
                      </a:r>
                    </a:p>
                  </a:txBody>
                  <a:tcPr anchor="ctr"/>
                </a:tc>
                <a:extLst>
                  <a:ext uri="{0D108BD9-81ED-4DB2-BD59-A6C34878D82A}">
                    <a16:rowId xmlns:a16="http://schemas.microsoft.com/office/drawing/2014/main" val="3933992470"/>
                  </a:ext>
                </a:extLst>
              </a:tr>
            </a:tbl>
          </a:graphicData>
        </a:graphic>
      </p:graphicFrame>
    </p:spTree>
    <p:extLst>
      <p:ext uri="{BB962C8B-B14F-4D97-AF65-F5344CB8AC3E}">
        <p14:creationId xmlns:p14="http://schemas.microsoft.com/office/powerpoint/2010/main" val="4359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A00A-8C47-4882-ACEB-5B15D6019305}"/>
              </a:ext>
            </a:extLst>
          </p:cNvPr>
          <p:cNvSpPr>
            <a:spLocks noGrp="1"/>
          </p:cNvSpPr>
          <p:nvPr>
            <p:ph type="title"/>
          </p:nvPr>
        </p:nvSpPr>
        <p:spPr>
          <a:xfrm>
            <a:off x="628650" y="3011204"/>
            <a:ext cx="7886700" cy="632674"/>
          </a:xfrm>
        </p:spPr>
        <p:txBody>
          <a:bodyPr/>
          <a:lstStyle/>
          <a:p>
            <a:r>
              <a:rPr lang="en-US" dirty="0"/>
              <a:t>Principles that Guide the Assessment Process</a:t>
            </a:r>
          </a:p>
        </p:txBody>
      </p:sp>
      <p:sp>
        <p:nvSpPr>
          <p:cNvPr id="4" name="Footer Placeholder 3">
            <a:extLst>
              <a:ext uri="{FF2B5EF4-FFF2-40B4-BE49-F238E27FC236}">
                <a16:creationId xmlns:a16="http://schemas.microsoft.com/office/drawing/2014/main" id="{1BD4EDAE-8327-47A6-A0F2-1C3F011680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55176B-8DE4-4679-AD3C-F6B4D9FA737B}"/>
              </a:ext>
            </a:extLst>
          </p:cNvPr>
          <p:cNvSpPr>
            <a:spLocks noGrp="1"/>
          </p:cNvSpPr>
          <p:nvPr>
            <p:ph type="sldNum" sz="quarter" idx="12"/>
          </p:nvPr>
        </p:nvSpPr>
        <p:spPr/>
        <p:txBody>
          <a:bodyPr/>
          <a:lstStyle/>
          <a:p>
            <a:fld id="{C594740B-4443-42E0-BD04-50747A72C1C0}" type="slidenum">
              <a:rPr lang="en-US" smtClean="0"/>
              <a:t>19</a:t>
            </a:fld>
            <a:endParaRPr lang="en-US"/>
          </a:p>
        </p:txBody>
      </p:sp>
      <p:sp>
        <p:nvSpPr>
          <p:cNvPr id="6" name="Title 1">
            <a:extLst>
              <a:ext uri="{FF2B5EF4-FFF2-40B4-BE49-F238E27FC236}">
                <a16:creationId xmlns:a16="http://schemas.microsoft.com/office/drawing/2014/main" id="{3DAA7380-4206-4B9D-B2C6-67A89A0B2F5F}"/>
              </a:ext>
            </a:extLst>
          </p:cNvPr>
          <p:cNvSpPr txBox="1">
            <a:spLocks/>
          </p:cNvSpPr>
          <p:nvPr/>
        </p:nvSpPr>
        <p:spPr>
          <a:xfrm>
            <a:off x="628650" y="675187"/>
            <a:ext cx="7886700" cy="63267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2400" b="1" kern="1200">
                <a:solidFill>
                  <a:srgbClr val="EF3925"/>
                </a:solidFill>
                <a:latin typeface="PermianSlabSerifTypeface" panose="02000000000000000000" pitchFamily="50" charset="0"/>
                <a:ea typeface="+mj-ea"/>
                <a:cs typeface="+mj-cs"/>
              </a:defRPr>
            </a:lvl1pPr>
          </a:lstStyle>
          <a:p>
            <a:pPr algn="ctr"/>
            <a:r>
              <a:rPr lang="en-US" dirty="0"/>
              <a:t>Terminology</a:t>
            </a:r>
          </a:p>
        </p:txBody>
      </p:sp>
      <p:sp>
        <p:nvSpPr>
          <p:cNvPr id="7" name="Content Placeholder 2">
            <a:extLst>
              <a:ext uri="{FF2B5EF4-FFF2-40B4-BE49-F238E27FC236}">
                <a16:creationId xmlns:a16="http://schemas.microsoft.com/office/drawing/2014/main" id="{CBF49D3D-1211-4500-BAD1-FB49B16CBC7B}"/>
              </a:ext>
            </a:extLst>
          </p:cNvPr>
          <p:cNvSpPr txBox="1">
            <a:spLocks/>
          </p:cNvSpPr>
          <p:nvPr/>
        </p:nvSpPr>
        <p:spPr>
          <a:xfrm>
            <a:off x="4686919" y="1717168"/>
            <a:ext cx="3739392" cy="1028889"/>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08" indent="-214308">
              <a:spcBef>
                <a:spcPts val="450"/>
              </a:spcBef>
              <a:buFont typeface="Arial" panose="020B0604020202020204" pitchFamily="34" charset="0"/>
              <a:buChar char="•"/>
            </a:pPr>
            <a:r>
              <a:rPr lang="en-US" sz="1200" dirty="0"/>
              <a:t>Died by suicide</a:t>
            </a:r>
          </a:p>
          <a:p>
            <a:pPr marL="214308" indent="-214308">
              <a:spcBef>
                <a:spcPts val="450"/>
              </a:spcBef>
              <a:buFont typeface="Arial" panose="020B0604020202020204" pitchFamily="34" charset="0"/>
              <a:buChar char="•"/>
            </a:pPr>
            <a:r>
              <a:rPr lang="en-US" sz="1200" dirty="0"/>
              <a:t>Suicidal</a:t>
            </a:r>
          </a:p>
          <a:p>
            <a:pPr marL="214308" indent="-214308">
              <a:spcBef>
                <a:spcPts val="450"/>
              </a:spcBef>
              <a:buFont typeface="Arial" panose="020B0604020202020204" pitchFamily="34" charset="0"/>
              <a:buChar char="•"/>
            </a:pPr>
            <a:r>
              <a:rPr lang="en-US" sz="1200" dirty="0"/>
              <a:t>Self-directed violence</a:t>
            </a:r>
          </a:p>
          <a:p>
            <a:pPr marL="214308" indent="-214308">
              <a:spcBef>
                <a:spcPts val="450"/>
              </a:spcBef>
              <a:buFont typeface="Arial" panose="020B0604020202020204" pitchFamily="34" charset="0"/>
              <a:buChar char="•"/>
            </a:pPr>
            <a:r>
              <a:rPr lang="en-US" sz="1200" dirty="0"/>
              <a:t>Interrupted suicide attempt</a:t>
            </a:r>
          </a:p>
          <a:p>
            <a:pPr marL="214308" indent="-214308">
              <a:spcBef>
                <a:spcPts val="450"/>
              </a:spcBef>
              <a:buFont typeface="Arial" panose="020B0604020202020204" pitchFamily="34" charset="0"/>
              <a:buChar char="•"/>
            </a:pPr>
            <a:r>
              <a:rPr lang="en-US" sz="1200" dirty="0"/>
              <a:t>Aborted suicide attempt</a:t>
            </a:r>
          </a:p>
          <a:p>
            <a:pPr marL="214308" indent="-214308">
              <a:spcBef>
                <a:spcPts val="450"/>
              </a:spcBef>
              <a:buFont typeface="Arial" panose="020B0604020202020204" pitchFamily="34" charset="0"/>
              <a:buChar char="•"/>
            </a:pPr>
            <a:r>
              <a:rPr lang="en-US" sz="1200" dirty="0"/>
              <a:t>Suicide attempt</a:t>
            </a:r>
          </a:p>
          <a:p>
            <a:pPr marL="214308" indent="-214308">
              <a:spcBef>
                <a:spcPts val="450"/>
              </a:spcBef>
              <a:buFont typeface="Arial" panose="020B0604020202020204" pitchFamily="34" charset="0"/>
              <a:buChar char="•"/>
            </a:pPr>
            <a:r>
              <a:rPr lang="en-US" sz="1200" dirty="0"/>
              <a:t>Non-suicidal self-directed violence</a:t>
            </a:r>
          </a:p>
        </p:txBody>
      </p:sp>
      <p:sp>
        <p:nvSpPr>
          <p:cNvPr id="8" name="Rectangle 7">
            <a:extLst>
              <a:ext uri="{FF2B5EF4-FFF2-40B4-BE49-F238E27FC236}">
                <a16:creationId xmlns:a16="http://schemas.microsoft.com/office/drawing/2014/main" id="{8279F05F-A016-430D-92DC-DFF7A251AD04}"/>
              </a:ext>
            </a:extLst>
          </p:cNvPr>
          <p:cNvSpPr/>
          <p:nvPr/>
        </p:nvSpPr>
        <p:spPr>
          <a:xfrm>
            <a:off x="755576" y="1214588"/>
            <a:ext cx="7632849" cy="1688100"/>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 name="Content Placeholder 2">
            <a:extLst>
              <a:ext uri="{FF2B5EF4-FFF2-40B4-BE49-F238E27FC236}">
                <a16:creationId xmlns:a16="http://schemas.microsoft.com/office/drawing/2014/main" id="{BE3DF55F-C011-4A54-886D-FC3FA91D8CAD}"/>
              </a:ext>
            </a:extLst>
          </p:cNvPr>
          <p:cNvSpPr txBox="1">
            <a:spLocks/>
          </p:cNvSpPr>
          <p:nvPr/>
        </p:nvSpPr>
        <p:spPr>
          <a:xfrm>
            <a:off x="882503" y="1368432"/>
            <a:ext cx="3166984" cy="350002"/>
          </a:xfrm>
          <a:prstGeom prst="rect">
            <a:avLst/>
          </a:prstGeom>
        </p:spPr>
        <p:txBody>
          <a:bodyPr vert="horz" lIns="68580" tIns="34290" rIns="68580" bIns="3429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600" b="1" dirty="0">
                <a:solidFill>
                  <a:srgbClr val="20386D"/>
                </a:solidFill>
                <a:latin typeface="PermianSlabSerifTypeface" panose="02000000000000000000" pitchFamily="50" charset="0"/>
              </a:rPr>
              <a:t>Terms that promote stigma</a:t>
            </a:r>
            <a:endParaRPr lang="en-US" sz="1200" dirty="0"/>
          </a:p>
        </p:txBody>
      </p:sp>
      <p:sp>
        <p:nvSpPr>
          <p:cNvPr id="10" name="Content Placeholder 2">
            <a:extLst>
              <a:ext uri="{FF2B5EF4-FFF2-40B4-BE49-F238E27FC236}">
                <a16:creationId xmlns:a16="http://schemas.microsoft.com/office/drawing/2014/main" id="{0BE70884-F168-45DA-893F-E2C0B4EB818C}"/>
              </a:ext>
            </a:extLst>
          </p:cNvPr>
          <p:cNvSpPr txBox="1">
            <a:spLocks/>
          </p:cNvSpPr>
          <p:nvPr/>
        </p:nvSpPr>
        <p:spPr>
          <a:xfrm>
            <a:off x="882502" y="1717168"/>
            <a:ext cx="3583236" cy="1072196"/>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08" indent="-214308">
              <a:spcBef>
                <a:spcPts val="450"/>
              </a:spcBef>
              <a:buFont typeface="Arial" panose="020B0604020202020204" pitchFamily="34" charset="0"/>
              <a:buChar char="•"/>
            </a:pPr>
            <a:r>
              <a:rPr lang="en-US" sz="1200" dirty="0"/>
              <a:t>Committed suicide</a:t>
            </a:r>
          </a:p>
          <a:p>
            <a:pPr marL="214308" indent="-214308">
              <a:spcBef>
                <a:spcPts val="450"/>
              </a:spcBef>
              <a:buFont typeface="Arial" panose="020B0604020202020204" pitchFamily="34" charset="0"/>
              <a:buChar char="•"/>
            </a:pPr>
            <a:r>
              <a:rPr lang="en-US" sz="1200" dirty="0"/>
              <a:t>Failed attempt</a:t>
            </a:r>
          </a:p>
          <a:p>
            <a:pPr marL="214308" indent="-214308">
              <a:spcBef>
                <a:spcPts val="450"/>
              </a:spcBef>
              <a:buFont typeface="Arial" panose="020B0604020202020204" pitchFamily="34" charset="0"/>
              <a:buChar char="•"/>
            </a:pPr>
            <a:r>
              <a:rPr lang="en-US" sz="1200" dirty="0"/>
              <a:t>Para suicide</a:t>
            </a:r>
          </a:p>
          <a:p>
            <a:pPr marL="214308" indent="-214308">
              <a:spcBef>
                <a:spcPts val="450"/>
              </a:spcBef>
              <a:buFont typeface="Arial" panose="020B0604020202020204" pitchFamily="34" charset="0"/>
              <a:buChar char="•"/>
            </a:pPr>
            <a:r>
              <a:rPr lang="en-US" sz="1200" dirty="0"/>
              <a:t>Suicide victim</a:t>
            </a:r>
          </a:p>
          <a:p>
            <a:pPr marL="214308" indent="-214308">
              <a:spcBef>
                <a:spcPts val="450"/>
              </a:spcBef>
              <a:buFont typeface="Arial" panose="020B0604020202020204" pitchFamily="34" charset="0"/>
              <a:buChar char="•"/>
            </a:pPr>
            <a:r>
              <a:rPr lang="en-US" sz="1200" dirty="0"/>
              <a:t>Suicide gesture</a:t>
            </a:r>
          </a:p>
          <a:p>
            <a:pPr marL="214308" indent="-214308">
              <a:spcBef>
                <a:spcPts val="450"/>
              </a:spcBef>
              <a:buFont typeface="Arial" panose="020B0604020202020204" pitchFamily="34" charset="0"/>
              <a:buChar char="•"/>
            </a:pPr>
            <a:r>
              <a:rPr lang="en-US" sz="1200" dirty="0"/>
              <a:t>Manipulative act</a:t>
            </a:r>
          </a:p>
          <a:p>
            <a:pPr marL="214308" indent="-214308">
              <a:spcBef>
                <a:spcPts val="450"/>
              </a:spcBef>
              <a:buFont typeface="Arial" panose="020B0604020202020204" pitchFamily="34" charset="0"/>
              <a:buChar char="•"/>
            </a:pPr>
            <a:r>
              <a:rPr lang="en-US" sz="1200" dirty="0"/>
              <a:t>Suicide threat</a:t>
            </a:r>
          </a:p>
          <a:p>
            <a:pPr marL="214308" indent="-214308">
              <a:spcBef>
                <a:spcPts val="450"/>
              </a:spcBef>
              <a:buFont typeface="Arial" panose="020B0604020202020204" pitchFamily="34" charset="0"/>
              <a:buChar char="•"/>
            </a:pPr>
            <a:r>
              <a:rPr lang="en-US" sz="1200" dirty="0"/>
              <a:t>Successful suicide</a:t>
            </a:r>
          </a:p>
        </p:txBody>
      </p:sp>
      <p:sp>
        <p:nvSpPr>
          <p:cNvPr id="11" name="Content Placeholder 2">
            <a:extLst>
              <a:ext uri="{FF2B5EF4-FFF2-40B4-BE49-F238E27FC236}">
                <a16:creationId xmlns:a16="http://schemas.microsoft.com/office/drawing/2014/main" id="{B84207EF-6F30-42E5-907A-E870074BC1EB}"/>
              </a:ext>
            </a:extLst>
          </p:cNvPr>
          <p:cNvSpPr txBox="1">
            <a:spLocks/>
          </p:cNvSpPr>
          <p:nvPr/>
        </p:nvSpPr>
        <p:spPr>
          <a:xfrm>
            <a:off x="4763394" y="1359167"/>
            <a:ext cx="3166984" cy="350002"/>
          </a:xfrm>
          <a:prstGeom prst="rect">
            <a:avLst/>
          </a:prstGeom>
        </p:spPr>
        <p:txBody>
          <a:bodyPr vert="horz" lIns="68580" tIns="34290" rIns="68580" bIns="3429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600" b="1" dirty="0">
                <a:solidFill>
                  <a:srgbClr val="20386D"/>
                </a:solidFill>
                <a:latin typeface="PermianSlabSerifTypeface" panose="02000000000000000000" pitchFamily="50" charset="0"/>
              </a:rPr>
              <a:t>Preferred Terminology</a:t>
            </a:r>
            <a:endParaRPr lang="en-US" sz="1200" dirty="0"/>
          </a:p>
        </p:txBody>
      </p:sp>
      <p:cxnSp>
        <p:nvCxnSpPr>
          <p:cNvPr id="12" name="line1">
            <a:extLst>
              <a:ext uri="{FF2B5EF4-FFF2-40B4-BE49-F238E27FC236}">
                <a16:creationId xmlns:a16="http://schemas.microsoft.com/office/drawing/2014/main" id="{2CEE2AF7-C778-4579-B288-8B47ED199A76}"/>
              </a:ext>
            </a:extLst>
          </p:cNvPr>
          <p:cNvCxnSpPr>
            <a:cxnSpLocks/>
          </p:cNvCxnSpPr>
          <p:nvPr/>
        </p:nvCxnSpPr>
        <p:spPr>
          <a:xfrm>
            <a:off x="893135" y="1672388"/>
            <a:ext cx="332799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5" name="line2">
            <a:extLst>
              <a:ext uri="{FF2B5EF4-FFF2-40B4-BE49-F238E27FC236}">
                <a16:creationId xmlns:a16="http://schemas.microsoft.com/office/drawing/2014/main" id="{CAD44AA2-872B-4EDF-B057-FF0DBAB13004}"/>
              </a:ext>
            </a:extLst>
          </p:cNvPr>
          <p:cNvCxnSpPr>
            <a:cxnSpLocks/>
          </p:cNvCxnSpPr>
          <p:nvPr/>
        </p:nvCxnSpPr>
        <p:spPr>
          <a:xfrm>
            <a:off x="4763394" y="1672388"/>
            <a:ext cx="332799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B414806E-0A0B-447F-9FED-B7A330514A0A}"/>
              </a:ext>
            </a:extLst>
          </p:cNvPr>
          <p:cNvSpPr txBox="1">
            <a:spLocks/>
          </p:cNvSpPr>
          <p:nvPr/>
        </p:nvSpPr>
        <p:spPr>
          <a:xfrm>
            <a:off x="4686919" y="4107930"/>
            <a:ext cx="3739392" cy="1028889"/>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08" indent="-214308">
              <a:spcBef>
                <a:spcPts val="450"/>
              </a:spcBef>
              <a:buFont typeface="Arial" panose="020B0604020202020204" pitchFamily="34" charset="0"/>
              <a:buChar char="•"/>
            </a:pPr>
            <a:r>
              <a:rPr lang="en-US" sz="1200" dirty="0"/>
              <a:t>Military and Veterans</a:t>
            </a:r>
          </a:p>
          <a:p>
            <a:pPr marL="214308" indent="-214308">
              <a:spcBef>
                <a:spcPts val="450"/>
              </a:spcBef>
              <a:buFont typeface="Arial" panose="020B0604020202020204" pitchFamily="34" charset="0"/>
              <a:buChar char="•"/>
            </a:pPr>
            <a:r>
              <a:rPr lang="en-US" sz="1200" dirty="0"/>
              <a:t>LGBT</a:t>
            </a:r>
          </a:p>
          <a:p>
            <a:pPr marL="214308" indent="-214308">
              <a:spcBef>
                <a:spcPts val="450"/>
              </a:spcBef>
              <a:buFont typeface="Arial" panose="020B0604020202020204" pitchFamily="34" charset="0"/>
              <a:buChar char="•"/>
            </a:pPr>
            <a:r>
              <a:rPr lang="en-US" sz="1200" dirty="0"/>
              <a:t>Bullying</a:t>
            </a:r>
          </a:p>
          <a:p>
            <a:pPr marL="214308" indent="-214308">
              <a:spcBef>
                <a:spcPts val="450"/>
              </a:spcBef>
              <a:buFont typeface="Arial" panose="020B0604020202020204" pitchFamily="34" charset="0"/>
              <a:buChar char="•"/>
            </a:pPr>
            <a:r>
              <a:rPr lang="en-US" sz="1200" dirty="0"/>
              <a:t>Schizophrenia</a:t>
            </a:r>
          </a:p>
          <a:p>
            <a:pPr marL="214308" indent="-214308">
              <a:spcBef>
                <a:spcPts val="450"/>
              </a:spcBef>
              <a:buFont typeface="Arial" panose="020B0604020202020204" pitchFamily="34" charset="0"/>
              <a:buChar char="•"/>
            </a:pPr>
            <a:r>
              <a:rPr lang="en-US" sz="1200" dirty="0"/>
              <a:t>Personality Disorders</a:t>
            </a:r>
          </a:p>
          <a:p>
            <a:pPr marL="214308" indent="-214308">
              <a:spcBef>
                <a:spcPts val="450"/>
              </a:spcBef>
              <a:buFont typeface="Arial" panose="020B0604020202020204" pitchFamily="34" charset="0"/>
              <a:buChar char="•"/>
            </a:pPr>
            <a:r>
              <a:rPr lang="en-US" sz="1200" dirty="0"/>
              <a:t>Intellectual Disability</a:t>
            </a:r>
          </a:p>
          <a:p>
            <a:pPr marL="214308" indent="-214308">
              <a:spcBef>
                <a:spcPts val="450"/>
              </a:spcBef>
              <a:buFont typeface="Arial" panose="020B0604020202020204" pitchFamily="34" charset="0"/>
              <a:buChar char="•"/>
            </a:pPr>
            <a:r>
              <a:rPr lang="en-US" sz="1200" dirty="0"/>
              <a:t>TBI</a:t>
            </a:r>
          </a:p>
          <a:p>
            <a:pPr marL="214308" indent="-214308">
              <a:spcBef>
                <a:spcPts val="450"/>
              </a:spcBef>
              <a:buFont typeface="Arial" panose="020B0604020202020204" pitchFamily="34" charset="0"/>
              <a:buChar char="•"/>
            </a:pPr>
            <a:r>
              <a:rPr lang="en-US" sz="1200" dirty="0"/>
              <a:t>SUD</a:t>
            </a:r>
          </a:p>
        </p:txBody>
      </p:sp>
      <p:sp>
        <p:nvSpPr>
          <p:cNvPr id="17" name="Rectangle 16">
            <a:extLst>
              <a:ext uri="{FF2B5EF4-FFF2-40B4-BE49-F238E27FC236}">
                <a16:creationId xmlns:a16="http://schemas.microsoft.com/office/drawing/2014/main" id="{E733126B-0C31-4070-8F49-9F78F75EE7F7}"/>
              </a:ext>
            </a:extLst>
          </p:cNvPr>
          <p:cNvSpPr/>
          <p:nvPr/>
        </p:nvSpPr>
        <p:spPr>
          <a:xfrm>
            <a:off x="755576" y="3605349"/>
            <a:ext cx="7632849" cy="2657228"/>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Content Placeholder 2">
            <a:extLst>
              <a:ext uri="{FF2B5EF4-FFF2-40B4-BE49-F238E27FC236}">
                <a16:creationId xmlns:a16="http://schemas.microsoft.com/office/drawing/2014/main" id="{CCE925C9-CA8B-4124-8F6E-79D33F251831}"/>
              </a:ext>
            </a:extLst>
          </p:cNvPr>
          <p:cNvSpPr txBox="1">
            <a:spLocks/>
          </p:cNvSpPr>
          <p:nvPr/>
        </p:nvSpPr>
        <p:spPr>
          <a:xfrm>
            <a:off x="882503" y="3759194"/>
            <a:ext cx="3166984" cy="350002"/>
          </a:xfrm>
          <a:prstGeom prst="rect">
            <a:avLst/>
          </a:prstGeom>
        </p:spPr>
        <p:txBody>
          <a:bodyPr vert="horz" lIns="68580" tIns="34290" rIns="68580" bIns="3429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600" b="1" dirty="0">
                <a:solidFill>
                  <a:srgbClr val="20386D"/>
                </a:solidFill>
                <a:latin typeface="PermianSlabSerifTypeface" panose="02000000000000000000" pitchFamily="50" charset="0"/>
              </a:rPr>
              <a:t>Clinical Determination</a:t>
            </a:r>
            <a:endParaRPr lang="en-US" sz="1200" dirty="0"/>
          </a:p>
        </p:txBody>
      </p:sp>
      <p:sp>
        <p:nvSpPr>
          <p:cNvPr id="19" name="Content Placeholder 2">
            <a:extLst>
              <a:ext uri="{FF2B5EF4-FFF2-40B4-BE49-F238E27FC236}">
                <a16:creationId xmlns:a16="http://schemas.microsoft.com/office/drawing/2014/main" id="{502754F4-07CE-4E38-B463-E641DAD74C41}"/>
              </a:ext>
            </a:extLst>
          </p:cNvPr>
          <p:cNvSpPr txBox="1">
            <a:spLocks/>
          </p:cNvSpPr>
          <p:nvPr/>
        </p:nvSpPr>
        <p:spPr>
          <a:xfrm>
            <a:off x="882502" y="4107929"/>
            <a:ext cx="3583236" cy="1168609"/>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08" indent="-214308">
              <a:spcBef>
                <a:spcPts val="450"/>
              </a:spcBef>
              <a:buFont typeface="Arial" panose="020B0604020202020204" pitchFamily="34" charset="0"/>
              <a:buChar char="•"/>
            </a:pPr>
            <a:r>
              <a:rPr lang="en-US" sz="1200" dirty="0"/>
              <a:t>Techniques to solicit level of suicidal thinking</a:t>
            </a:r>
          </a:p>
          <a:p>
            <a:pPr marL="214308" indent="-214308">
              <a:spcBef>
                <a:spcPts val="450"/>
              </a:spcBef>
              <a:buFont typeface="Arial" panose="020B0604020202020204" pitchFamily="34" charset="0"/>
              <a:buChar char="•"/>
            </a:pPr>
            <a:r>
              <a:rPr lang="en-US" sz="1200" dirty="0"/>
              <a:t>Determining self harm</a:t>
            </a:r>
          </a:p>
          <a:p>
            <a:pPr marL="214308" indent="-214308">
              <a:spcBef>
                <a:spcPts val="450"/>
              </a:spcBef>
              <a:buFont typeface="Arial" panose="020B0604020202020204" pitchFamily="34" charset="0"/>
              <a:buChar char="•"/>
            </a:pPr>
            <a:r>
              <a:rPr lang="en-US" sz="1200" dirty="0"/>
              <a:t>Suicidal intent</a:t>
            </a:r>
          </a:p>
          <a:p>
            <a:pPr marL="214308" indent="-214308">
              <a:spcBef>
                <a:spcPts val="450"/>
              </a:spcBef>
              <a:buFont typeface="Arial" panose="020B0604020202020204" pitchFamily="34" charset="0"/>
              <a:buChar char="•"/>
            </a:pPr>
            <a:r>
              <a:rPr lang="en-US" sz="1200" dirty="0"/>
              <a:t>Risk formulation</a:t>
            </a:r>
          </a:p>
          <a:p>
            <a:pPr marL="214308" indent="-214308">
              <a:spcBef>
                <a:spcPts val="450"/>
              </a:spcBef>
              <a:buFont typeface="Arial" panose="020B0604020202020204" pitchFamily="34" charset="0"/>
              <a:buChar char="•"/>
            </a:pPr>
            <a:r>
              <a:rPr lang="en-US" sz="1200" dirty="0"/>
              <a:t>Disposition</a:t>
            </a:r>
          </a:p>
          <a:p>
            <a:pPr marL="214308" indent="-214308">
              <a:spcBef>
                <a:spcPts val="450"/>
              </a:spcBef>
              <a:buFont typeface="Arial" panose="020B0604020202020204" pitchFamily="34" charset="0"/>
              <a:buChar char="•"/>
            </a:pPr>
            <a:r>
              <a:rPr lang="en-US" sz="1200" dirty="0"/>
              <a:t>Safety planning</a:t>
            </a:r>
          </a:p>
          <a:p>
            <a:pPr marL="214308" indent="-214308">
              <a:spcBef>
                <a:spcPts val="450"/>
              </a:spcBef>
              <a:buFont typeface="Arial" panose="020B0604020202020204" pitchFamily="34" charset="0"/>
              <a:buChar char="•"/>
            </a:pPr>
            <a:r>
              <a:rPr lang="en-US" sz="1200" dirty="0"/>
              <a:t>Follow-up</a:t>
            </a:r>
          </a:p>
        </p:txBody>
      </p:sp>
      <p:sp>
        <p:nvSpPr>
          <p:cNvPr id="20" name="Content Placeholder 2">
            <a:extLst>
              <a:ext uri="{FF2B5EF4-FFF2-40B4-BE49-F238E27FC236}">
                <a16:creationId xmlns:a16="http://schemas.microsoft.com/office/drawing/2014/main" id="{9A25E9D2-9C78-4486-8328-3D9CDE148C98}"/>
              </a:ext>
            </a:extLst>
          </p:cNvPr>
          <p:cNvSpPr txBox="1">
            <a:spLocks/>
          </p:cNvSpPr>
          <p:nvPr/>
        </p:nvSpPr>
        <p:spPr>
          <a:xfrm>
            <a:off x="4763394" y="3749929"/>
            <a:ext cx="3166984" cy="350002"/>
          </a:xfrm>
          <a:prstGeom prst="rect">
            <a:avLst/>
          </a:prstGeom>
        </p:spPr>
        <p:txBody>
          <a:bodyPr vert="horz" lIns="68580" tIns="34290" rIns="68580" bIns="3429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600" b="1" dirty="0">
                <a:solidFill>
                  <a:srgbClr val="20386D"/>
                </a:solidFill>
                <a:latin typeface="PermianSlabSerifTypeface" panose="02000000000000000000" pitchFamily="50" charset="0"/>
              </a:rPr>
              <a:t>Special Considerations</a:t>
            </a:r>
            <a:endParaRPr lang="en-US" sz="1200" dirty="0"/>
          </a:p>
        </p:txBody>
      </p:sp>
      <p:cxnSp>
        <p:nvCxnSpPr>
          <p:cNvPr id="21" name="line 3">
            <a:extLst>
              <a:ext uri="{FF2B5EF4-FFF2-40B4-BE49-F238E27FC236}">
                <a16:creationId xmlns:a16="http://schemas.microsoft.com/office/drawing/2014/main" id="{E0CD5EED-67BF-4A78-A791-0FC3899B4ABF}"/>
              </a:ext>
            </a:extLst>
          </p:cNvPr>
          <p:cNvCxnSpPr>
            <a:cxnSpLocks/>
          </p:cNvCxnSpPr>
          <p:nvPr/>
        </p:nvCxnSpPr>
        <p:spPr>
          <a:xfrm>
            <a:off x="893135" y="4063150"/>
            <a:ext cx="332799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22" name="line4">
            <a:extLst>
              <a:ext uri="{FF2B5EF4-FFF2-40B4-BE49-F238E27FC236}">
                <a16:creationId xmlns:a16="http://schemas.microsoft.com/office/drawing/2014/main" id="{08CBDE92-5107-47AF-88C1-DD7A10374F58}"/>
              </a:ext>
            </a:extLst>
          </p:cNvPr>
          <p:cNvCxnSpPr>
            <a:cxnSpLocks/>
          </p:cNvCxnSpPr>
          <p:nvPr/>
        </p:nvCxnSpPr>
        <p:spPr>
          <a:xfrm>
            <a:off x="4763394" y="4063150"/>
            <a:ext cx="332799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1AE6F309-CED2-4516-81D4-AFF5AD560EFE}"/>
              </a:ext>
            </a:extLst>
          </p:cNvPr>
          <p:cNvSpPr txBox="1">
            <a:spLocks/>
          </p:cNvSpPr>
          <p:nvPr/>
        </p:nvSpPr>
        <p:spPr>
          <a:xfrm>
            <a:off x="4728886" y="5629724"/>
            <a:ext cx="3739392" cy="586146"/>
          </a:xfrm>
          <a:prstGeom prst="rect">
            <a:avLst/>
          </a:prstGeom>
        </p:spPr>
        <p:txBody>
          <a:bodyPr vert="horz" lIns="68580" tIns="34290" rIns="68580" bIns="3429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08" indent="-214308">
              <a:spcBef>
                <a:spcPts val="450"/>
              </a:spcBef>
              <a:buFont typeface="Arial" panose="020B0604020202020204" pitchFamily="34" charset="0"/>
              <a:buChar char="•"/>
            </a:pPr>
            <a:r>
              <a:rPr lang="en-US" sz="1200" dirty="0"/>
              <a:t>Youth</a:t>
            </a:r>
          </a:p>
          <a:p>
            <a:pPr marL="214308" indent="-214308">
              <a:spcBef>
                <a:spcPts val="450"/>
              </a:spcBef>
              <a:buFont typeface="Arial" panose="020B0604020202020204" pitchFamily="34" charset="0"/>
              <a:buChar char="•"/>
            </a:pPr>
            <a:r>
              <a:rPr lang="en-US" sz="1200" dirty="0"/>
              <a:t>Older adults</a:t>
            </a:r>
          </a:p>
        </p:txBody>
      </p:sp>
      <p:sp>
        <p:nvSpPr>
          <p:cNvPr id="24" name="Content Placeholder 2">
            <a:extLst>
              <a:ext uri="{FF2B5EF4-FFF2-40B4-BE49-F238E27FC236}">
                <a16:creationId xmlns:a16="http://schemas.microsoft.com/office/drawing/2014/main" id="{4F174D99-5E3E-4365-8343-A3E8356B102D}"/>
              </a:ext>
            </a:extLst>
          </p:cNvPr>
          <p:cNvSpPr txBox="1">
            <a:spLocks/>
          </p:cNvSpPr>
          <p:nvPr/>
        </p:nvSpPr>
        <p:spPr>
          <a:xfrm>
            <a:off x="4805361" y="5271722"/>
            <a:ext cx="3166984" cy="350002"/>
          </a:xfrm>
          <a:prstGeom prst="rect">
            <a:avLst/>
          </a:prstGeom>
        </p:spPr>
        <p:txBody>
          <a:bodyPr vert="horz" lIns="68580" tIns="34290" rIns="68580" bIns="3429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600" b="1" dirty="0">
                <a:solidFill>
                  <a:srgbClr val="20386D"/>
                </a:solidFill>
                <a:latin typeface="PermianSlabSerifTypeface" panose="02000000000000000000" pitchFamily="50" charset="0"/>
              </a:rPr>
              <a:t>Lifespan Considerations</a:t>
            </a:r>
            <a:endParaRPr lang="en-US" sz="1200" dirty="0"/>
          </a:p>
        </p:txBody>
      </p:sp>
      <p:cxnSp>
        <p:nvCxnSpPr>
          <p:cNvPr id="25" name="line5">
            <a:extLst>
              <a:ext uri="{FF2B5EF4-FFF2-40B4-BE49-F238E27FC236}">
                <a16:creationId xmlns:a16="http://schemas.microsoft.com/office/drawing/2014/main" id="{CDE904C8-39F8-480A-BA6D-5B0F4A0465D0}"/>
              </a:ext>
            </a:extLst>
          </p:cNvPr>
          <p:cNvCxnSpPr>
            <a:cxnSpLocks/>
          </p:cNvCxnSpPr>
          <p:nvPr/>
        </p:nvCxnSpPr>
        <p:spPr>
          <a:xfrm>
            <a:off x="4805361" y="5584943"/>
            <a:ext cx="332799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32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1000"/>
                                        <p:tgtEl>
                                          <p:spTgt spid="8"/>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p:stCondLst>
                              <p:cond delay="35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par>
                          <p:cTn id="40" fill="hold">
                            <p:stCondLst>
                              <p:cond delay="5000"/>
                            </p:stCondLst>
                            <p:childTnLst>
                              <p:par>
                                <p:cTn id="41" presetID="21" presetClass="entr" presetSubtype="1"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heel(1)">
                                      <p:cBhvr>
                                        <p:cTn id="43" dur="1000"/>
                                        <p:tgtEl>
                                          <p:spTgt spid="17"/>
                                        </p:tgtEl>
                                      </p:cBhvr>
                                    </p:animEffect>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6500"/>
                            </p:stCondLst>
                            <p:childTnLst>
                              <p:par>
                                <p:cTn id="49" presetID="10" presetClass="entr" presetSubtype="0"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par>
                          <p:cTn id="56" fill="hold">
                            <p:stCondLst>
                              <p:cond delay="7500"/>
                            </p:stCondLst>
                            <p:childTnLst>
                              <p:par>
                                <p:cTn id="57" presetID="10"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childTnLst>
                          </p:cTn>
                        </p:par>
                        <p:par>
                          <p:cTn id="60" fill="hold">
                            <p:stCondLst>
                              <p:cond delay="8000"/>
                            </p:stCondLst>
                            <p:childTnLst>
                              <p:par>
                                <p:cTn id="61" presetID="10" presetClass="entr" presetSubtype="0" fill="hold"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par>
                          <p:cTn id="68" fill="hold">
                            <p:stCondLst>
                              <p:cond delay="9000"/>
                            </p:stCondLst>
                            <p:childTnLst>
                              <p:par>
                                <p:cTn id="69" presetID="10"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par>
                          <p:cTn id="72" fill="hold">
                            <p:stCondLst>
                              <p:cond delay="9500"/>
                            </p:stCondLst>
                            <p:childTnLst>
                              <p:par>
                                <p:cTn id="73" presetID="10" presetClass="entr" presetSubtype="0" fill="hold"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par>
                          <p:cTn id="76" fill="hold">
                            <p:stCondLst>
                              <p:cond delay="10000"/>
                            </p:stCondLst>
                            <p:childTnLst>
                              <p:par>
                                <p:cTn id="77" presetID="10"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animBg="1"/>
      <p:bldP spid="9" grpId="0"/>
      <p:bldP spid="10" grpId="0"/>
      <p:bldP spid="11" grpId="0"/>
      <p:bldP spid="16" grpId="0"/>
      <p:bldP spid="17" grpId="0" animBg="1"/>
      <p:bldP spid="18" grpId="0"/>
      <p:bldP spid="19" grpId="0"/>
      <p:bldP spid="20"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9EEDC56-988B-4E4B-B8F0-2FAAAAF10A61}"/>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B8FEADBF-0A06-4594-9006-5717D3AD7DE3}"/>
              </a:ext>
            </a:extLst>
          </p:cNvPr>
          <p:cNvSpPr>
            <a:spLocks noGrp="1"/>
          </p:cNvSpPr>
          <p:nvPr>
            <p:ph type="sldNum" sz="quarter" idx="12"/>
          </p:nvPr>
        </p:nvSpPr>
        <p:spPr/>
        <p:txBody>
          <a:bodyPr/>
          <a:lstStyle/>
          <a:p>
            <a:fld id="{C594740B-4443-42E0-BD04-50747A72C1C0}" type="slidenum">
              <a:rPr lang="en-US" smtClean="0"/>
              <a:t>2</a:t>
            </a:fld>
            <a:endParaRPr lang="en-US"/>
          </a:p>
        </p:txBody>
      </p:sp>
      <p:sp>
        <p:nvSpPr>
          <p:cNvPr id="2" name="Title 1">
            <a:extLst>
              <a:ext uri="{FF2B5EF4-FFF2-40B4-BE49-F238E27FC236}">
                <a16:creationId xmlns:a16="http://schemas.microsoft.com/office/drawing/2014/main" id="{FD29910B-1614-49E5-A16B-5E0CDBB5CDCA}"/>
              </a:ext>
            </a:extLst>
          </p:cNvPr>
          <p:cNvSpPr>
            <a:spLocks noGrp="1"/>
          </p:cNvSpPr>
          <p:nvPr>
            <p:ph type="title"/>
          </p:nvPr>
        </p:nvSpPr>
        <p:spPr>
          <a:xfrm>
            <a:off x="0" y="1993097"/>
            <a:ext cx="9144000" cy="964110"/>
          </a:xfrm>
        </p:spPr>
        <p:txBody>
          <a:bodyPr>
            <a:noAutofit/>
          </a:bodyPr>
          <a:lstStyle/>
          <a:p>
            <a:pPr algn="ctr"/>
            <a:r>
              <a:rPr lang="en-US" sz="2200" dirty="0"/>
              <a:t>Welcome to Crisis Responder Training</a:t>
            </a:r>
            <a:endParaRPr lang="en-US" sz="1200" dirty="0">
              <a:solidFill>
                <a:srgbClr val="20386D"/>
              </a:solidFill>
            </a:endParaRPr>
          </a:p>
        </p:txBody>
      </p:sp>
      <p:sp>
        <p:nvSpPr>
          <p:cNvPr id="9" name="boundingbox1">
            <a:extLst>
              <a:ext uri="{FF2B5EF4-FFF2-40B4-BE49-F238E27FC236}">
                <a16:creationId xmlns:a16="http://schemas.microsoft.com/office/drawing/2014/main" id="{0F9685DE-B292-47BA-BC24-9E888FAF22FC}"/>
              </a:ext>
            </a:extLst>
          </p:cNvPr>
          <p:cNvSpPr/>
          <p:nvPr/>
        </p:nvSpPr>
        <p:spPr>
          <a:xfrm>
            <a:off x="638522" y="2776449"/>
            <a:ext cx="7866957" cy="211143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sp>
        <p:nvSpPr>
          <p:cNvPr id="3" name="TextBox 2">
            <a:extLst>
              <a:ext uri="{FF2B5EF4-FFF2-40B4-BE49-F238E27FC236}">
                <a16:creationId xmlns:a16="http://schemas.microsoft.com/office/drawing/2014/main" id="{C441166D-CC72-4E0B-90F0-6F6CAFB769D3}"/>
              </a:ext>
            </a:extLst>
          </p:cNvPr>
          <p:cNvSpPr txBox="1"/>
          <p:nvPr/>
        </p:nvSpPr>
        <p:spPr>
          <a:xfrm>
            <a:off x="914400" y="2942707"/>
            <a:ext cx="7248698" cy="1754326"/>
          </a:xfrm>
          <a:prstGeom prst="rect">
            <a:avLst/>
          </a:prstGeom>
          <a:noFill/>
        </p:spPr>
        <p:txBody>
          <a:bodyPr wrap="square" rtlCol="0">
            <a:spAutoFit/>
          </a:bodyPr>
          <a:lstStyle/>
          <a:p>
            <a:r>
              <a:rPr lang="en-US" dirty="0"/>
              <a:t>Carefully read all information on each slide. To navigate to the next slide either click your mouse or press your space bar. </a:t>
            </a:r>
          </a:p>
          <a:p>
            <a:endParaRPr lang="en-US" dirty="0"/>
          </a:p>
          <a:p>
            <a:r>
              <a:rPr lang="en-US" dirty="0"/>
              <a:t>Throughout the module, you will see light blue buttons that you should click to uncover additional information. Be sure to visit all buttons on a slide before moving to the next slide.</a:t>
            </a:r>
          </a:p>
        </p:txBody>
      </p:sp>
    </p:spTree>
    <p:extLst>
      <p:ext uri="{BB962C8B-B14F-4D97-AF65-F5344CB8AC3E}">
        <p14:creationId xmlns:p14="http://schemas.microsoft.com/office/powerpoint/2010/main" val="295156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8690"/>
            <a:ext cx="7886700" cy="481999"/>
          </a:xfrm>
        </p:spPr>
        <p:txBody>
          <a:bodyPr/>
          <a:lstStyle/>
          <a:p>
            <a:r>
              <a:rPr lang="en-US" dirty="0"/>
              <a:t>At-Risk Populations</a:t>
            </a:r>
          </a:p>
        </p:txBody>
      </p:sp>
      <p:sp>
        <p:nvSpPr>
          <p:cNvPr id="3" name="Content Placeholder 2"/>
          <p:cNvSpPr>
            <a:spLocks noGrp="1"/>
          </p:cNvSpPr>
          <p:nvPr>
            <p:ph idx="4294967295"/>
          </p:nvPr>
        </p:nvSpPr>
        <p:spPr>
          <a:xfrm>
            <a:off x="862567" y="1814147"/>
            <a:ext cx="7430828" cy="4097555"/>
          </a:xfrm>
        </p:spPr>
        <p:txBody>
          <a:bodyPr>
            <a:normAutofit/>
          </a:bodyPr>
          <a:lstStyle/>
          <a:p>
            <a:r>
              <a:rPr lang="en-US" sz="1600" b="1" dirty="0">
                <a:solidFill>
                  <a:srgbClr val="20386D"/>
                </a:solidFill>
                <a:latin typeface="PermianSlabSerifTypeface" panose="02000000000000000000" pitchFamily="50" charset="0"/>
              </a:rPr>
              <a:t>These populations are at higher risk than average for suicide:</a:t>
            </a:r>
          </a:p>
          <a:p>
            <a:pPr marL="214308" indent="-214308">
              <a:buFont typeface="Arial" panose="020B0604020202020204" pitchFamily="34" charset="0"/>
              <a:buChar char="•"/>
            </a:pPr>
            <a:r>
              <a:rPr lang="en-US" dirty="0"/>
              <a:t>Working aged adults are the highest risk age group</a:t>
            </a:r>
          </a:p>
          <a:p>
            <a:pPr marL="214308" indent="-214308">
              <a:buFont typeface="Arial" panose="020B0604020202020204" pitchFamily="34" charset="0"/>
              <a:buChar char="•"/>
            </a:pPr>
            <a:r>
              <a:rPr lang="en-US" dirty="0"/>
              <a:t>Suicide is the second leading cause of death for men aged 25-44</a:t>
            </a:r>
          </a:p>
          <a:p>
            <a:pPr marL="214308" indent="-214308">
              <a:buFont typeface="Arial" panose="020B0604020202020204" pitchFamily="34" charset="0"/>
              <a:buChar char="•"/>
            </a:pPr>
            <a:r>
              <a:rPr lang="en-US" dirty="0"/>
              <a:t>American Indian and Alaska Native individuals have the highest rate of suicide</a:t>
            </a:r>
          </a:p>
          <a:p>
            <a:pPr marL="214308" indent="-214308">
              <a:buFont typeface="Arial" panose="020B0604020202020204" pitchFamily="34" charset="0"/>
              <a:buChar char="•"/>
            </a:pPr>
            <a:r>
              <a:rPr lang="en-US" dirty="0"/>
              <a:t>Survivors of suicide are four time more likely to die by suicide than the general population</a:t>
            </a:r>
          </a:p>
          <a:p>
            <a:pPr marL="214308" indent="-214308">
              <a:buFont typeface="Arial" panose="020B0604020202020204" pitchFamily="34" charset="0"/>
              <a:buChar char="•"/>
            </a:pPr>
            <a:r>
              <a:rPr lang="en-US" dirty="0"/>
              <a:t>Males complete suicide at a rate four times that of females, but females attempt more often</a:t>
            </a:r>
          </a:p>
          <a:p>
            <a:pPr marL="214308" indent="-214308">
              <a:buFont typeface="Arial" panose="020B0604020202020204" pitchFamily="34" charset="0"/>
              <a:buChar char="•"/>
            </a:pPr>
            <a:r>
              <a:rPr lang="en-US" dirty="0"/>
              <a:t>African American children under the age of 12 are more likely to die by suicide than white children</a:t>
            </a:r>
          </a:p>
          <a:p>
            <a:pPr marL="214308" indent="-214308">
              <a:buFont typeface="Arial" panose="020B0604020202020204" pitchFamily="34" charset="0"/>
              <a:buChar char="•"/>
            </a:pPr>
            <a:r>
              <a:rPr lang="en-US" dirty="0"/>
              <a:t>Suicide is the second leading cause of death for ages 10-24</a:t>
            </a:r>
          </a:p>
          <a:p>
            <a:pPr marL="214308" indent="-214308">
              <a:buFont typeface="Arial" panose="020B0604020202020204" pitchFamily="34" charset="0"/>
              <a:buChar char="•"/>
            </a:pPr>
            <a:r>
              <a:rPr lang="en-US" dirty="0"/>
              <a:t>Other at-risk populations include those who:</a:t>
            </a:r>
          </a:p>
          <a:p>
            <a:pPr marL="557199" lvl="1" indent="-214308">
              <a:spcBef>
                <a:spcPts val="750"/>
              </a:spcBef>
              <a:buFont typeface="Arial" panose="020B0604020202020204" pitchFamily="34" charset="0"/>
              <a:buChar char="•"/>
            </a:pPr>
            <a:r>
              <a:rPr lang="en-US" dirty="0"/>
              <a:t>Are in jail or prison</a:t>
            </a:r>
          </a:p>
          <a:p>
            <a:pPr marL="557199" lvl="1" indent="-214308">
              <a:spcBef>
                <a:spcPts val="750"/>
              </a:spcBef>
              <a:buFont typeface="Arial" panose="020B0604020202020204" pitchFamily="34" charset="0"/>
              <a:buChar char="•"/>
            </a:pPr>
            <a:r>
              <a:rPr lang="en-US" dirty="0"/>
              <a:t>Suffer from chronic pain or illness</a:t>
            </a:r>
          </a:p>
          <a:p>
            <a:pPr marL="557199" lvl="1" indent="-214308">
              <a:spcBef>
                <a:spcPts val="750"/>
              </a:spcBef>
              <a:buFont typeface="Arial" panose="020B0604020202020204" pitchFamily="34" charset="0"/>
              <a:buChar char="•"/>
            </a:pPr>
            <a:r>
              <a:rPr lang="en-US" dirty="0"/>
              <a:t>Have a family history of substance abuse, mental illness, suicide, or violence</a:t>
            </a:r>
          </a:p>
          <a:p>
            <a:pPr marL="557199" lvl="1" indent="-214308">
              <a:spcBef>
                <a:spcPts val="750"/>
              </a:spcBef>
              <a:buFont typeface="Arial" panose="020B0604020202020204" pitchFamily="34" charset="0"/>
              <a:buChar char="•"/>
            </a:pPr>
            <a:r>
              <a:rPr lang="en-US" dirty="0"/>
              <a:t>Are in the LGBTQ+ community</a:t>
            </a:r>
          </a:p>
          <a:p>
            <a:pPr marL="557199" lvl="1" indent="-214308">
              <a:spcBef>
                <a:spcPts val="750"/>
              </a:spcBef>
              <a:buFont typeface="Arial" panose="020B0604020202020204" pitchFamily="34" charset="0"/>
              <a:buChar char="•"/>
            </a:pPr>
            <a:r>
              <a:rPr lang="en-US" dirty="0"/>
              <a:t>Are members of the military or veterans</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20</a:t>
            </a:fld>
            <a:endParaRPr lang="en-US"/>
          </a:p>
        </p:txBody>
      </p:sp>
      <p:sp>
        <p:nvSpPr>
          <p:cNvPr id="6" name="Rectangle 5">
            <a:extLst>
              <a:ext uri="{FF2B5EF4-FFF2-40B4-BE49-F238E27FC236}">
                <a16:creationId xmlns:a16="http://schemas.microsoft.com/office/drawing/2014/main" id="{3520BB0A-EF34-46D5-A219-296A8DD59674}"/>
              </a:ext>
            </a:extLst>
          </p:cNvPr>
          <p:cNvSpPr/>
          <p:nvPr/>
        </p:nvSpPr>
        <p:spPr>
          <a:xfrm>
            <a:off x="755576" y="1690689"/>
            <a:ext cx="7632849" cy="422101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7" name="line 3">
            <a:extLst>
              <a:ext uri="{FF2B5EF4-FFF2-40B4-BE49-F238E27FC236}">
                <a16:creationId xmlns:a16="http://schemas.microsoft.com/office/drawing/2014/main" id="{65B9A9E3-1A6E-48A9-80AB-90DDF2C8AA64}"/>
              </a:ext>
            </a:extLst>
          </p:cNvPr>
          <p:cNvCxnSpPr>
            <a:cxnSpLocks/>
          </p:cNvCxnSpPr>
          <p:nvPr/>
        </p:nvCxnSpPr>
        <p:spPr>
          <a:xfrm>
            <a:off x="856586" y="2138657"/>
            <a:ext cx="7430828"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25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500"/>
                                        <p:tgtEl>
                                          <p:spTgt spid="3">
                                            <p:txEl>
                                              <p:pRg st="10" end="10"/>
                                            </p:txEl>
                                          </p:spTgt>
                                        </p:tgtEl>
                                      </p:cBhvr>
                                    </p:animEffect>
                                  </p:childTnLst>
                                </p:cTn>
                              </p:par>
                            </p:childTnLst>
                          </p:cTn>
                        </p:par>
                        <p:par>
                          <p:cTn id="60" fill="hold">
                            <p:stCondLst>
                              <p:cond delay="7500"/>
                            </p:stCondLst>
                            <p:childTnLst>
                              <p:par>
                                <p:cTn id="61" presetID="10" presetClass="entr" presetSubtype="0" fill="hold" grpId="0" nodeType="after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500"/>
                                        <p:tgtEl>
                                          <p:spTgt spid="3">
                                            <p:txEl>
                                              <p:pRg st="11" end="11"/>
                                            </p:txEl>
                                          </p:spTgt>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9340"/>
            <a:ext cx="7886700" cy="543681"/>
          </a:xfrm>
        </p:spPr>
        <p:txBody>
          <a:bodyPr>
            <a:noAutofit/>
          </a:bodyPr>
          <a:lstStyle/>
          <a:p>
            <a:r>
              <a:rPr lang="en-US" dirty="0"/>
              <a:t>What if a suicide occurs despite your best efforts?</a:t>
            </a:r>
          </a:p>
        </p:txBody>
      </p:sp>
      <p:sp>
        <p:nvSpPr>
          <p:cNvPr id="3" name="Content Placeholder 2"/>
          <p:cNvSpPr>
            <a:spLocks noGrp="1"/>
          </p:cNvSpPr>
          <p:nvPr>
            <p:ph idx="4294967295"/>
          </p:nvPr>
        </p:nvSpPr>
        <p:spPr>
          <a:xfrm>
            <a:off x="414670" y="1354035"/>
            <a:ext cx="8304028" cy="5399340"/>
          </a:xfrm>
        </p:spPr>
        <p:txBody>
          <a:bodyPr>
            <a:noAutofit/>
          </a:bodyPr>
          <a:lstStyle/>
          <a:p>
            <a:r>
              <a:rPr lang="en-US" dirty="0"/>
              <a:t>In the event that a suicide occurs, even after you have tried to help, get some support for yourself. Suicide is a very personal decision and no one else can ever take responsibility for another’s suicide. In a like manner, each staff person will respond differently due to his or her individual history and relationship with the person who completes suicide. Take some time to support yourself and your colleagues.</a:t>
            </a:r>
          </a:p>
          <a:p>
            <a:r>
              <a:rPr lang="en-US" dirty="0"/>
              <a:t>“Debriefing”, “case review” or “psychological first aid” are terms used by mental health professionals to describe interventions that should be available when a crisis service provider experiences a completed suicide or traumatic event that involves a service recipient.  The goal of these interventions is to allow a crisis service provider to express their personal reactions to the event and to identify steps that might relieve stress symptoms related to their exposure to the event. In some cases, emergency mental health interventions may include staff members outside of the crisis service provider.  Any of these interventions should be conducted by, or in consultation with, a trained mental health professional in the area of emergency mental health services.</a:t>
            </a:r>
          </a:p>
          <a:p>
            <a:endParaRPr lang="en-US" sz="300" dirty="0"/>
          </a:p>
          <a:p>
            <a:pPr algn="ctr"/>
            <a:r>
              <a:rPr lang="en-US" sz="2400" b="1" dirty="0">
                <a:solidFill>
                  <a:srgbClr val="EF3925"/>
                </a:solidFill>
                <a:latin typeface="PermianSlabSerifTypeface" panose="02000000000000000000" pitchFamily="50" charset="0"/>
                <a:ea typeface="+mn-ea"/>
                <a:cs typeface="+mn-cs"/>
              </a:rPr>
              <a:t>How to work with a person who may become violent? </a:t>
            </a:r>
          </a:p>
          <a:p>
            <a:r>
              <a:rPr lang="en-US" dirty="0"/>
              <a:t>Assessing for dangerousness to others is similar in many ways to assessing for suicidal intent. Many of the items considered and the process of developing a plan is similar. Risk assessment for dangerousness is a very in-exact science. Studies have shown that even trained professionals can accurately predict only one out of three episodes of violent behavior. </a:t>
            </a:r>
          </a:p>
          <a:p>
            <a:pPr>
              <a:spcAft>
                <a:spcPts val="600"/>
              </a:spcAft>
            </a:pPr>
            <a:r>
              <a:rPr lang="en-US" sz="1600" b="1" dirty="0">
                <a:solidFill>
                  <a:srgbClr val="20386D"/>
                </a:solidFill>
                <a:latin typeface="PermianSlabSerifTypeface" panose="02000000000000000000" pitchFamily="50" charset="0"/>
              </a:rPr>
              <a:t>The following are some basic guidelines for interacting with a person who is potentially violent:</a:t>
            </a:r>
          </a:p>
          <a:p>
            <a:pPr marL="214308" indent="-214308">
              <a:lnSpc>
                <a:spcPct val="100000"/>
              </a:lnSpc>
              <a:spcBef>
                <a:spcPts val="0"/>
              </a:spcBef>
              <a:buFont typeface="Arial" panose="020B0604020202020204" pitchFamily="34" charset="0"/>
              <a:buChar char="•"/>
            </a:pPr>
            <a:r>
              <a:rPr lang="en-US" dirty="0"/>
              <a:t>Get as much information from records on file or other sources before going into any crisis situation</a:t>
            </a:r>
          </a:p>
          <a:p>
            <a:pPr marL="214308" indent="-214308">
              <a:lnSpc>
                <a:spcPct val="100000"/>
              </a:lnSpc>
              <a:spcBef>
                <a:spcPts val="0"/>
              </a:spcBef>
              <a:buFont typeface="Arial" panose="020B0604020202020204" pitchFamily="34" charset="0"/>
              <a:buChar char="•"/>
            </a:pPr>
            <a:r>
              <a:rPr lang="en-US" dirty="0"/>
              <a:t>Triage staff should ask about presence of weapons before dispatching crisis service provider, when applicable</a:t>
            </a:r>
          </a:p>
          <a:p>
            <a:pPr marL="214308" indent="-214308">
              <a:lnSpc>
                <a:spcPct val="100000"/>
              </a:lnSpc>
              <a:spcBef>
                <a:spcPts val="0"/>
              </a:spcBef>
              <a:buFont typeface="Arial" panose="020B0604020202020204" pitchFamily="34" charset="0"/>
              <a:buChar char="•"/>
            </a:pPr>
            <a:r>
              <a:rPr lang="en-US" dirty="0"/>
              <a:t>If you believe that a person may have a potential for violence do not intervene alone</a:t>
            </a:r>
          </a:p>
          <a:p>
            <a:pPr marL="214308" indent="-214308">
              <a:lnSpc>
                <a:spcPct val="100000"/>
              </a:lnSpc>
              <a:spcBef>
                <a:spcPts val="0"/>
              </a:spcBef>
              <a:buFont typeface="Arial" panose="020B0604020202020204" pitchFamily="34" charset="0"/>
              <a:buChar char="•"/>
            </a:pPr>
            <a:r>
              <a:rPr lang="en-US" dirty="0"/>
              <a:t>Partner with another crisis responder or involve law enforcement personnel</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4740B-4443-42E0-BD04-50747A72C1C0}" type="slidenum">
              <a:rPr lang="en-US" smtClean="0"/>
              <a:t>21</a:t>
            </a:fld>
            <a:endParaRPr lang="en-US" dirty="0"/>
          </a:p>
        </p:txBody>
      </p:sp>
      <p:sp>
        <p:nvSpPr>
          <p:cNvPr id="6" name="Rectangle 5">
            <a:extLst>
              <a:ext uri="{FF2B5EF4-FFF2-40B4-BE49-F238E27FC236}">
                <a16:creationId xmlns:a16="http://schemas.microsoft.com/office/drawing/2014/main" id="{64A45D1E-BC98-46DB-A502-832C844F0171}"/>
              </a:ext>
            </a:extLst>
          </p:cNvPr>
          <p:cNvSpPr/>
          <p:nvPr/>
        </p:nvSpPr>
        <p:spPr>
          <a:xfrm>
            <a:off x="308677" y="1304219"/>
            <a:ext cx="8526647" cy="212478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 name="Rectangle 6">
            <a:extLst>
              <a:ext uri="{FF2B5EF4-FFF2-40B4-BE49-F238E27FC236}">
                <a16:creationId xmlns:a16="http://schemas.microsoft.com/office/drawing/2014/main" id="{AEE3A015-5742-40C7-89A4-BF44942BE9AD}"/>
              </a:ext>
            </a:extLst>
          </p:cNvPr>
          <p:cNvSpPr/>
          <p:nvPr/>
        </p:nvSpPr>
        <p:spPr>
          <a:xfrm>
            <a:off x="308677" y="4018164"/>
            <a:ext cx="8526647" cy="220188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8" name="line 3">
            <a:extLst>
              <a:ext uri="{FF2B5EF4-FFF2-40B4-BE49-F238E27FC236}">
                <a16:creationId xmlns:a16="http://schemas.microsoft.com/office/drawing/2014/main" id="{76019FFB-7293-461A-A6C0-D53E88F16E93}"/>
              </a:ext>
            </a:extLst>
          </p:cNvPr>
          <p:cNvCxnSpPr>
            <a:cxnSpLocks/>
          </p:cNvCxnSpPr>
          <p:nvPr/>
        </p:nvCxnSpPr>
        <p:spPr>
          <a:xfrm>
            <a:off x="495079" y="5360321"/>
            <a:ext cx="8223619"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66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3000"/>
                            </p:stCondLst>
                            <p:childTnLst>
                              <p:par>
                                <p:cTn id="25" presetID="21" presetClass="entr" presetSubtype="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1000"/>
                                        <p:tgtEl>
                                          <p:spTgt spid="7"/>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5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5500"/>
                            </p:stCondLst>
                            <p:childTnLst>
                              <p:par>
                                <p:cTn id="41" presetID="1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61234"/>
            <a:ext cx="7886700" cy="876761"/>
          </a:xfrm>
        </p:spPr>
        <p:txBody>
          <a:bodyPr/>
          <a:lstStyle/>
          <a:p>
            <a:r>
              <a:rPr lang="en-US" dirty="0"/>
              <a:t>How does a crisis service provider work with a person who may become violent? </a:t>
            </a:r>
          </a:p>
        </p:txBody>
      </p:sp>
      <p:sp>
        <p:nvSpPr>
          <p:cNvPr id="3" name="Content Placeholder 2"/>
          <p:cNvSpPr>
            <a:spLocks noGrp="1"/>
          </p:cNvSpPr>
          <p:nvPr>
            <p:ph idx="1"/>
          </p:nvPr>
        </p:nvSpPr>
        <p:spPr>
          <a:xfrm>
            <a:off x="628650" y="1804969"/>
            <a:ext cx="7886700" cy="4085467"/>
          </a:xfrm>
        </p:spPr>
        <p:txBody>
          <a:bodyPr/>
          <a:lstStyle/>
          <a:p>
            <a:pPr marL="214308" indent="-214308">
              <a:lnSpc>
                <a:spcPct val="100000"/>
              </a:lnSpc>
              <a:buFont typeface="Arial" panose="020B0604020202020204" pitchFamily="34" charset="0"/>
              <a:buChar char="•"/>
            </a:pPr>
            <a:r>
              <a:rPr lang="en-US" dirty="0"/>
              <a:t>Do not conduct an interview in a room with weapons present. If the person is armed, you may wish to ask the person why he or she feels a need to carry a weapon. The person’s response to this question may help the responder to formulate a way to request the weapon be put aside with which the person may be willing to cooperate. If a potentially dangerous person refuses to give up the weapon, the crisis services provider should excuse him or herself and seek assistance from law enforcement officials.</a:t>
            </a:r>
          </a:p>
          <a:p>
            <a:pPr marL="214308" indent="-214308">
              <a:lnSpc>
                <a:spcPct val="100000"/>
              </a:lnSpc>
              <a:buFont typeface="Arial" panose="020B0604020202020204" pitchFamily="34" charset="0"/>
              <a:buChar char="•"/>
            </a:pPr>
            <a:r>
              <a:rPr lang="en-US" dirty="0"/>
              <a:t>Do not interview potentially violent people in cramped rooms, especially if they are agitated and need to pace. Kitchen, bedrooms, and bathrooms are usually poor intervention sites due to the potential presence of items that may be used as weapons.</a:t>
            </a:r>
          </a:p>
          <a:p>
            <a:pPr marL="214308" indent="-214308">
              <a:lnSpc>
                <a:spcPct val="100000"/>
              </a:lnSpc>
              <a:buFont typeface="Arial" panose="020B0604020202020204" pitchFamily="34" charset="0"/>
              <a:buChar char="•"/>
            </a:pPr>
            <a:r>
              <a:rPr lang="en-US" dirty="0"/>
              <a:t>Be aware of exit routes for yourself and for the person in crisis. A paranoid or agitated person must not feel that they are trapped, and a crisis service provider must have an avenue of escape if the person does become violent.</a:t>
            </a:r>
          </a:p>
          <a:p>
            <a:pPr marL="214308" indent="-214308">
              <a:lnSpc>
                <a:spcPct val="100000"/>
              </a:lnSpc>
              <a:buFont typeface="Arial" panose="020B0604020202020204" pitchFamily="34" charset="0"/>
              <a:buChar char="•"/>
            </a:pPr>
            <a:r>
              <a:rPr lang="en-US" dirty="0"/>
              <a:t>Pay attention to the person’s speech and behavior. Clues to impending violence include:</a:t>
            </a:r>
          </a:p>
          <a:p>
            <a:pPr marL="557199" lvl="1" indent="-214308">
              <a:lnSpc>
                <a:spcPct val="100000"/>
              </a:lnSpc>
              <a:buFont typeface="Arial" panose="020B0604020202020204" pitchFamily="34" charset="0"/>
              <a:buChar char="•"/>
            </a:pPr>
            <a:r>
              <a:rPr lang="en-US" dirty="0"/>
              <a:t>speech that is loud, threatening or profane;</a:t>
            </a:r>
          </a:p>
          <a:p>
            <a:pPr marL="557199" lvl="1" indent="-214308">
              <a:lnSpc>
                <a:spcPct val="100000"/>
              </a:lnSpc>
              <a:buFont typeface="Arial" panose="020B0604020202020204" pitchFamily="34" charset="0"/>
              <a:buChar char="•"/>
            </a:pPr>
            <a:r>
              <a:rPr lang="en-US" dirty="0"/>
              <a:t>increased muscle tension, such as sitting on the edge of the chair or gripping the arms;</a:t>
            </a:r>
          </a:p>
          <a:p>
            <a:pPr marL="557199" lvl="1" indent="-214308">
              <a:lnSpc>
                <a:spcPct val="100000"/>
              </a:lnSpc>
              <a:buFont typeface="Arial" panose="020B0604020202020204" pitchFamily="34" charset="0"/>
              <a:buChar char="•"/>
            </a:pPr>
            <a:r>
              <a:rPr lang="en-US" dirty="0"/>
              <a:t>hyperactivity (pacing, etc.);</a:t>
            </a:r>
          </a:p>
          <a:p>
            <a:pPr marL="557199" lvl="1" indent="-214308">
              <a:lnSpc>
                <a:spcPct val="100000"/>
              </a:lnSpc>
              <a:buFont typeface="Arial" panose="020B0604020202020204" pitchFamily="34" charset="0"/>
              <a:buChar char="•"/>
            </a:pPr>
            <a:r>
              <a:rPr lang="en-US" dirty="0"/>
              <a:t>slamming doors, knocking over furniture or other property destruction.</a:t>
            </a:r>
          </a:p>
          <a:p>
            <a:pPr marL="214308" indent="-214308">
              <a:lnSpc>
                <a:spcPct val="100000"/>
              </a:lnSpc>
              <a:buFont typeface="Arial" panose="020B0604020202020204" pitchFamily="34" charset="0"/>
              <a:buChar char="•"/>
            </a:pPr>
            <a:r>
              <a:rPr lang="en-US" dirty="0"/>
              <a:t>Use person’s emergency contacts as necessary. </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22</a:t>
            </a:fld>
            <a:endParaRPr lang="en-US"/>
          </a:p>
        </p:txBody>
      </p:sp>
      <p:sp>
        <p:nvSpPr>
          <p:cNvPr id="7" name="Rectangle 6">
            <a:extLst>
              <a:ext uri="{FF2B5EF4-FFF2-40B4-BE49-F238E27FC236}">
                <a16:creationId xmlns:a16="http://schemas.microsoft.com/office/drawing/2014/main" id="{1C699F1C-C064-40D9-9E88-B062AEF6FFFA}"/>
              </a:ext>
            </a:extLst>
          </p:cNvPr>
          <p:cNvSpPr/>
          <p:nvPr/>
        </p:nvSpPr>
        <p:spPr>
          <a:xfrm>
            <a:off x="506045" y="1690689"/>
            <a:ext cx="8131911" cy="422101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203397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1000"/>
                                        <p:tgtEl>
                                          <p:spTgt spid="7"/>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64744"/>
            <a:ext cx="7886700" cy="616801"/>
          </a:xfrm>
        </p:spPr>
        <p:txBody>
          <a:bodyPr>
            <a:noAutofit/>
          </a:bodyPr>
          <a:lstStyle/>
          <a:p>
            <a:r>
              <a:rPr lang="en-US" dirty="0"/>
              <a:t>What factors should be considered when assessing a person for potential of harm to others?</a:t>
            </a:r>
          </a:p>
        </p:txBody>
      </p:sp>
      <p:sp>
        <p:nvSpPr>
          <p:cNvPr id="3" name="Content Placeholder 2"/>
          <p:cNvSpPr>
            <a:spLocks noGrp="1"/>
          </p:cNvSpPr>
          <p:nvPr>
            <p:ph idx="4294967295"/>
          </p:nvPr>
        </p:nvSpPr>
        <p:spPr>
          <a:xfrm>
            <a:off x="628650" y="1637747"/>
            <a:ext cx="7886700" cy="4582302"/>
          </a:xfrm>
        </p:spPr>
        <p:txBody>
          <a:bodyPr>
            <a:noAutofit/>
          </a:bodyPr>
          <a:lstStyle/>
          <a:p>
            <a:pPr>
              <a:lnSpc>
                <a:spcPct val="110000"/>
              </a:lnSpc>
              <a:spcAft>
                <a:spcPts val="600"/>
              </a:spcAft>
            </a:pPr>
            <a:r>
              <a:rPr lang="en-US" sz="1700" b="1" dirty="0">
                <a:solidFill>
                  <a:srgbClr val="20386D"/>
                </a:solidFill>
                <a:latin typeface="PermianSlabSerifTypeface" panose="02000000000000000000" pitchFamily="50" charset="0"/>
              </a:rPr>
              <a:t>The following factors are important in determining if the person is likely to actually attempt to harm someone else:</a:t>
            </a:r>
          </a:p>
          <a:p>
            <a:pPr marL="214308" indent="-214308">
              <a:spcBef>
                <a:spcPts val="600"/>
              </a:spcBef>
              <a:buFont typeface="Arial" panose="020B0604020202020204" pitchFamily="34" charset="0"/>
              <a:buChar char="•"/>
            </a:pPr>
            <a:r>
              <a:rPr lang="en-US" dirty="0"/>
              <a:t>The level of stress and number of concurrent stressors.</a:t>
            </a:r>
          </a:p>
          <a:p>
            <a:pPr marL="214308" indent="-214308">
              <a:spcBef>
                <a:spcPts val="600"/>
              </a:spcBef>
              <a:buFont typeface="Arial" panose="020B0604020202020204" pitchFamily="34" charset="0"/>
              <a:buChar char="•"/>
            </a:pPr>
            <a:r>
              <a:rPr lang="en-US" dirty="0"/>
              <a:t>The intensity and duration of homicidal or assaultive ideation.</a:t>
            </a:r>
          </a:p>
          <a:p>
            <a:pPr marL="214308" indent="-214308">
              <a:spcBef>
                <a:spcPts val="600"/>
              </a:spcBef>
              <a:buFont typeface="Arial" panose="020B0604020202020204" pitchFamily="34" charset="0"/>
              <a:buChar char="•"/>
            </a:pPr>
            <a:r>
              <a:rPr lang="en-US" dirty="0"/>
              <a:t>The normal ability to cope with life’s ups and downs — coping skills and mechanisms.</a:t>
            </a:r>
          </a:p>
          <a:p>
            <a:pPr marL="214308" indent="-214308">
              <a:spcBef>
                <a:spcPts val="600"/>
              </a:spcBef>
              <a:buFont typeface="Arial" panose="020B0604020202020204" pitchFamily="34" charset="0"/>
              <a:buChar char="•"/>
            </a:pPr>
            <a:r>
              <a:rPr lang="en-US" dirty="0"/>
              <a:t>The person’s physical health.</a:t>
            </a:r>
          </a:p>
          <a:p>
            <a:pPr marL="214308" indent="-214308">
              <a:spcBef>
                <a:spcPts val="600"/>
              </a:spcBef>
              <a:buFont typeface="Arial" panose="020B0604020202020204" pitchFamily="34" charset="0"/>
              <a:buChar char="•"/>
            </a:pPr>
            <a:r>
              <a:rPr lang="en-US" dirty="0"/>
              <a:t>Any history of mental illness, especially command hallucinations?</a:t>
            </a:r>
          </a:p>
          <a:p>
            <a:pPr marL="214308" indent="-214308">
              <a:spcBef>
                <a:spcPts val="600"/>
              </a:spcBef>
              <a:buFont typeface="Arial" panose="020B0604020202020204" pitchFamily="34" charset="0"/>
              <a:buChar char="•"/>
            </a:pPr>
            <a:r>
              <a:rPr lang="en-US" dirty="0"/>
              <a:t>The level of internal ability to control impulses.</a:t>
            </a:r>
          </a:p>
          <a:p>
            <a:pPr marL="214308" indent="-214308">
              <a:spcBef>
                <a:spcPts val="600"/>
              </a:spcBef>
              <a:buFont typeface="Arial" panose="020B0604020202020204" pitchFamily="34" charset="0"/>
              <a:buChar char="•"/>
            </a:pPr>
            <a:r>
              <a:rPr lang="en-US" dirty="0"/>
              <a:t>Does the person wish to control him or herself? And if so can she or he?</a:t>
            </a:r>
          </a:p>
          <a:p>
            <a:pPr marL="214308" indent="-214308">
              <a:spcBef>
                <a:spcPts val="600"/>
              </a:spcBef>
              <a:buFont typeface="Arial" panose="020B0604020202020204" pitchFamily="34" charset="0"/>
              <a:buChar char="•"/>
            </a:pPr>
            <a:r>
              <a:rPr lang="en-US" dirty="0"/>
              <a:t>Is the person overly controlled?</a:t>
            </a:r>
          </a:p>
          <a:p>
            <a:pPr marL="214308" indent="-214308">
              <a:spcBef>
                <a:spcPts val="600"/>
              </a:spcBef>
              <a:buFont typeface="Arial" panose="020B0604020202020204" pitchFamily="34" charset="0"/>
              <a:buChar char="•"/>
            </a:pPr>
            <a:r>
              <a:rPr lang="en-US" dirty="0"/>
              <a:t>Does the person have a brain injury or other cognitive impairment that makes control difficult?</a:t>
            </a:r>
          </a:p>
          <a:p>
            <a:pPr marL="214308" indent="-214308">
              <a:spcBef>
                <a:spcPts val="600"/>
              </a:spcBef>
              <a:buFont typeface="Arial" panose="020B0604020202020204" pitchFamily="34" charset="0"/>
              <a:buChar char="•"/>
            </a:pPr>
            <a:r>
              <a:rPr lang="en-US" dirty="0"/>
              <a:t>The level of external support or external constraints available to the individual.</a:t>
            </a:r>
          </a:p>
          <a:p>
            <a:pPr marL="214308" indent="-214308">
              <a:spcBef>
                <a:spcPts val="600"/>
              </a:spcBef>
              <a:buFont typeface="Arial" panose="020B0604020202020204" pitchFamily="34" charset="0"/>
              <a:buChar char="•"/>
            </a:pPr>
            <a:r>
              <a:rPr lang="en-US" dirty="0"/>
              <a:t>If a person’s mental state is so agitated that a full evaluation or assessment cannot be completed, the crisis responder should consider the person as potentially violent.</a:t>
            </a:r>
          </a:p>
          <a:p>
            <a:pPr marL="214308" indent="-214308">
              <a:spcBef>
                <a:spcPts val="600"/>
              </a:spcBef>
              <a:buFont typeface="Arial" panose="020B0604020202020204" pitchFamily="34" charset="0"/>
              <a:buChar char="•"/>
            </a:pPr>
            <a:r>
              <a:rPr lang="en-US" dirty="0"/>
              <a:t>Collateral information from family, friends, and medical records is very important in intervening appropriately with potentially violent individuals.</a:t>
            </a:r>
          </a:p>
          <a:p>
            <a:pPr marL="214308" indent="-214308">
              <a:spcBef>
                <a:spcPts val="600"/>
              </a:spcBef>
              <a:buFont typeface="Arial" panose="020B0604020202020204" pitchFamily="34" charset="0"/>
              <a:buChar char="•"/>
            </a:pPr>
            <a:r>
              <a:rPr lang="en-US" dirty="0"/>
              <a:t>Your own intuition or “gut sense” of the seriousness of this particular person’s presentation is a very valuable tool in assessing risk.</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4740B-4443-42E0-BD04-50747A72C1C0}" type="slidenum">
              <a:rPr lang="en-US" smtClean="0"/>
              <a:t>23</a:t>
            </a:fld>
            <a:endParaRPr lang="en-US"/>
          </a:p>
        </p:txBody>
      </p:sp>
      <p:sp>
        <p:nvSpPr>
          <p:cNvPr id="6" name="Rectangle 5">
            <a:extLst>
              <a:ext uri="{FF2B5EF4-FFF2-40B4-BE49-F238E27FC236}">
                <a16:creationId xmlns:a16="http://schemas.microsoft.com/office/drawing/2014/main" id="{971F0BD5-B19B-49E6-A0CA-27317648A5AA}"/>
              </a:ext>
            </a:extLst>
          </p:cNvPr>
          <p:cNvSpPr/>
          <p:nvPr/>
        </p:nvSpPr>
        <p:spPr>
          <a:xfrm>
            <a:off x="506045" y="1573950"/>
            <a:ext cx="8131911" cy="458230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7" name="line 3">
            <a:extLst>
              <a:ext uri="{FF2B5EF4-FFF2-40B4-BE49-F238E27FC236}">
                <a16:creationId xmlns:a16="http://schemas.microsoft.com/office/drawing/2014/main" id="{1F7488BC-3F19-407E-BF14-22EACCB3EA22}"/>
              </a:ext>
            </a:extLst>
          </p:cNvPr>
          <p:cNvCxnSpPr>
            <a:cxnSpLocks/>
          </p:cNvCxnSpPr>
          <p:nvPr/>
        </p:nvCxnSpPr>
        <p:spPr>
          <a:xfrm>
            <a:off x="720689" y="2287514"/>
            <a:ext cx="7702623"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93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500"/>
                                        <p:tgtEl>
                                          <p:spTgt spid="3">
                                            <p:txEl>
                                              <p:pRg st="10" end="10"/>
                                            </p:txEl>
                                          </p:spTgt>
                                        </p:tgtEl>
                                      </p:cBhvr>
                                    </p:animEffect>
                                  </p:childTnLst>
                                </p:cTn>
                              </p:par>
                            </p:childTnLst>
                          </p:cTn>
                        </p:par>
                        <p:par>
                          <p:cTn id="60" fill="hold">
                            <p:stCondLst>
                              <p:cond delay="7500"/>
                            </p:stCondLst>
                            <p:childTnLst>
                              <p:par>
                                <p:cTn id="61" presetID="10" presetClass="entr" presetSubtype="0" fill="hold" grpId="0" nodeType="after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500"/>
                                        <p:tgtEl>
                                          <p:spTgt spid="3">
                                            <p:txEl>
                                              <p:pRg st="11" end="11"/>
                                            </p:txEl>
                                          </p:spTgt>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8707"/>
            <a:ext cx="7886700" cy="595536"/>
          </a:xfrm>
        </p:spPr>
        <p:txBody>
          <a:bodyPr>
            <a:normAutofit fontScale="90000"/>
          </a:bodyPr>
          <a:lstStyle/>
          <a:p>
            <a:r>
              <a:rPr lang="en-US" dirty="0"/>
              <a:t>How can a crisis </a:t>
            </a:r>
            <a:r>
              <a:rPr lang="en-US" sz="2700" dirty="0"/>
              <a:t>services</a:t>
            </a:r>
            <a:r>
              <a:rPr lang="en-US" dirty="0"/>
              <a:t> provider intervene with a potentially violent person?</a:t>
            </a:r>
          </a:p>
        </p:txBody>
      </p:sp>
      <p:sp>
        <p:nvSpPr>
          <p:cNvPr id="3" name="Content Placeholder 2"/>
          <p:cNvSpPr>
            <a:spLocks noGrp="1"/>
          </p:cNvSpPr>
          <p:nvPr>
            <p:ph idx="4294967295"/>
          </p:nvPr>
        </p:nvSpPr>
        <p:spPr>
          <a:xfrm>
            <a:off x="356191" y="1562986"/>
            <a:ext cx="8431619" cy="4613977"/>
          </a:xfrm>
        </p:spPr>
        <p:txBody>
          <a:bodyPr>
            <a:noAutofit/>
          </a:bodyPr>
          <a:lstStyle/>
          <a:p>
            <a:pPr marL="257168" indent="-257168">
              <a:spcBef>
                <a:spcPts val="600"/>
              </a:spcBef>
              <a:buFont typeface="+mj-lt"/>
              <a:buAutoNum type="arabicPeriod"/>
            </a:pPr>
            <a:r>
              <a:rPr lang="en-US" dirty="0"/>
              <a:t>Show concern for the person. Be respectful and offer some choices, even if they are small. (Where to sit, whether to have a snack or beverage).</a:t>
            </a:r>
          </a:p>
          <a:p>
            <a:pPr marL="257168" indent="-257168">
              <a:spcBef>
                <a:spcPts val="600"/>
              </a:spcBef>
              <a:buFont typeface="+mj-lt"/>
              <a:buAutoNum type="arabicPeriod"/>
            </a:pPr>
            <a:r>
              <a:rPr lang="en-US" dirty="0"/>
              <a:t>Attempt to speak with the person at eye level.</a:t>
            </a:r>
          </a:p>
          <a:p>
            <a:pPr marL="257168" indent="-257168">
              <a:spcBef>
                <a:spcPts val="600"/>
              </a:spcBef>
              <a:buFont typeface="+mj-lt"/>
              <a:buAutoNum type="arabicPeriod"/>
            </a:pPr>
            <a:r>
              <a:rPr lang="en-US" dirty="0"/>
              <a:t>Sit in a manner with feet solidly on the floor with heels and toes touching the floor; hands unfolded in your lap and your body leaning slightly forward toward the person.  This position gives the person the feeling that you are attentive to what he or she is saying and it permits you to respond immediately if threatened or</a:t>
            </a:r>
          </a:p>
          <a:p>
            <a:pPr marL="257168" indent="-257168">
              <a:spcBef>
                <a:spcPts val="600"/>
              </a:spcBef>
              <a:buFont typeface="+mj-lt"/>
              <a:buAutoNum type="arabicPeriod"/>
            </a:pPr>
            <a:r>
              <a:rPr lang="en-US" dirty="0"/>
              <a:t>Stand in a manner with feet placed shoulder width apart; one foot slightly behind the other; weight on the rear leg, knees slightly bent; hands folded, but not interlocked, on the upper abdomen or lower chest; arms unfolded. This stance allows instant response to physical threat. Do not place hands in pockets. This slows response and may add to paranoia of the person. Folded arms also slow response and can be interpreted as threatening. Maintaining weight on rear leg with knees slightly bent also allows quick movement and response to any threat. Practice this stance to become comfortable in it before using it in a crisis situation. If the stance is unfamiliar to you, your discomfort will only add to the stress of the situation. TAKE EVERY THREAT SERIOUSLY, CONSULT OTHERS AS NEEDED. DO NOT STAY IN A DANGEROUS SITUATION.</a:t>
            </a:r>
          </a:p>
          <a:p>
            <a:pPr marL="257168" indent="-257168">
              <a:spcBef>
                <a:spcPts val="600"/>
              </a:spcBef>
              <a:buFont typeface="+mj-lt"/>
              <a:buAutoNum type="arabicPeriod"/>
            </a:pPr>
            <a:r>
              <a:rPr lang="en-US" dirty="0"/>
              <a:t>Develop some rapport with the person before asking questions about history or intent of violence.</a:t>
            </a:r>
          </a:p>
          <a:p>
            <a:pPr marL="257168" indent="-257168">
              <a:spcBef>
                <a:spcPts val="600"/>
              </a:spcBef>
              <a:buFont typeface="+mj-lt"/>
              <a:buAutoNum type="arabicPeriod"/>
            </a:pPr>
            <a:r>
              <a:rPr lang="en-US" dirty="0"/>
              <a:t>Assure the person that you will do what you can to help them stay in control of violent impulses. Set firm limits but do not threaten or display anger.</a:t>
            </a:r>
          </a:p>
          <a:p>
            <a:pPr marL="257168" indent="-257168">
              <a:spcBef>
                <a:spcPts val="600"/>
              </a:spcBef>
              <a:buFont typeface="+mj-lt"/>
              <a:buAutoNum type="arabicPeriod"/>
            </a:pPr>
            <a:r>
              <a:rPr lang="en-US" dirty="0"/>
              <a:t>If a person is experiencing paranoia, it is best to conduct the intervention as if the person and the intervener are facing the problem together. A crisis situation is not the time to tell the person that he or she is experiencing delusional thinking.</a:t>
            </a:r>
          </a:p>
          <a:p>
            <a:pPr marL="257168" indent="-257168">
              <a:spcBef>
                <a:spcPts val="600"/>
              </a:spcBef>
              <a:buFont typeface="+mj-lt"/>
              <a:buAutoNum type="arabicPeriod"/>
            </a:pPr>
            <a:r>
              <a:rPr lang="en-US" dirty="0"/>
              <a:t>Give the person adequate physical space.</a:t>
            </a:r>
          </a:p>
          <a:p>
            <a:pPr marL="257168" indent="-257168">
              <a:spcBef>
                <a:spcPts val="600"/>
              </a:spcBef>
              <a:buFont typeface="+mj-lt"/>
              <a:buAutoNum type="arabicPeriod"/>
            </a:pPr>
            <a:r>
              <a:rPr lang="en-US" dirty="0"/>
              <a:t>Develop a strategy. Help the person make a decision on a specific, short-term plan.  You won’t resolve all the problems; stick to one issue that is doable.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4740B-4443-42E0-BD04-50747A72C1C0}" type="slidenum">
              <a:rPr lang="en-US" smtClean="0"/>
              <a:t>24</a:t>
            </a:fld>
            <a:endParaRPr lang="en-US"/>
          </a:p>
        </p:txBody>
      </p:sp>
      <p:sp>
        <p:nvSpPr>
          <p:cNvPr id="6" name="Rectangle 5">
            <a:extLst>
              <a:ext uri="{FF2B5EF4-FFF2-40B4-BE49-F238E27FC236}">
                <a16:creationId xmlns:a16="http://schemas.microsoft.com/office/drawing/2014/main" id="{FC07856D-B18D-4D03-9835-9B2E599D7E64}"/>
              </a:ext>
            </a:extLst>
          </p:cNvPr>
          <p:cNvSpPr/>
          <p:nvPr/>
        </p:nvSpPr>
        <p:spPr>
          <a:xfrm>
            <a:off x="230760" y="1509822"/>
            <a:ext cx="8682480" cy="4678326"/>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349202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35" y="754912"/>
            <a:ext cx="8272127" cy="819037"/>
          </a:xfrm>
        </p:spPr>
        <p:txBody>
          <a:bodyPr/>
          <a:lstStyle/>
          <a:p>
            <a:r>
              <a:rPr lang="en-US" dirty="0"/>
              <a:t>What are some of the legal implications of working with suicidal people?</a:t>
            </a:r>
          </a:p>
        </p:txBody>
      </p:sp>
      <p:sp>
        <p:nvSpPr>
          <p:cNvPr id="3" name="Content Placeholder 2"/>
          <p:cNvSpPr>
            <a:spLocks noGrp="1"/>
          </p:cNvSpPr>
          <p:nvPr>
            <p:ph idx="1"/>
          </p:nvPr>
        </p:nvSpPr>
        <p:spPr>
          <a:xfrm>
            <a:off x="590771" y="1634326"/>
            <a:ext cx="8021601" cy="2810083"/>
          </a:xfrm>
        </p:spPr>
        <p:txBody>
          <a:bodyPr/>
          <a:lstStyle/>
          <a:p>
            <a:r>
              <a:rPr lang="en-US" dirty="0"/>
              <a:t>If a person completes suicide after a crisis services provider intervenes, it is possible that the family or friends of the individual may hold the crisis services provider responsible for the suicide. Three sorts of suicides are most prone to this sort of blaming and/or legal suits: </a:t>
            </a:r>
          </a:p>
          <a:p>
            <a:pPr>
              <a:spcBef>
                <a:spcPts val="600"/>
              </a:spcBef>
            </a:pPr>
            <a:r>
              <a:rPr lang="en-US" dirty="0"/>
              <a:t>1. Outpatient suicides (should the clinician have hospitalized the individual?), </a:t>
            </a:r>
          </a:p>
          <a:p>
            <a:pPr>
              <a:spcBef>
                <a:spcPts val="600"/>
              </a:spcBef>
            </a:pPr>
            <a:r>
              <a:rPr lang="en-US" dirty="0"/>
              <a:t>2. Inpatient suicides (Did the institution provide a safe environment?), and</a:t>
            </a:r>
          </a:p>
          <a:p>
            <a:pPr>
              <a:spcBef>
                <a:spcPts val="600"/>
              </a:spcBef>
            </a:pPr>
            <a:r>
              <a:rPr lang="en-US" dirty="0"/>
              <a:t>3. Suicide following discharge or escape.  </a:t>
            </a:r>
          </a:p>
          <a:p>
            <a:pPr>
              <a:spcAft>
                <a:spcPts val="600"/>
              </a:spcAft>
            </a:pPr>
            <a:r>
              <a:rPr lang="en-US" sz="1600" b="1" dirty="0">
                <a:solidFill>
                  <a:srgbClr val="20386D"/>
                </a:solidFill>
                <a:latin typeface="PermianSlabSerifTypeface" panose="02000000000000000000" pitchFamily="50" charset="0"/>
              </a:rPr>
              <a:t>In determining malpractice/liability, four elements must be present:</a:t>
            </a:r>
          </a:p>
          <a:p>
            <a:pPr>
              <a:spcBef>
                <a:spcPts val="600"/>
              </a:spcBef>
            </a:pPr>
            <a:r>
              <a:rPr lang="en-US" dirty="0"/>
              <a:t>1. A therapist-patient relationship must exist which creates a duty of care to be present.</a:t>
            </a:r>
          </a:p>
          <a:p>
            <a:pPr>
              <a:spcBef>
                <a:spcPts val="600"/>
              </a:spcBef>
            </a:pPr>
            <a:r>
              <a:rPr lang="en-US" dirty="0"/>
              <a:t>2. A deviation from the standard of care must have occurred.</a:t>
            </a:r>
          </a:p>
          <a:p>
            <a:pPr>
              <a:spcBef>
                <a:spcPts val="600"/>
              </a:spcBef>
            </a:pPr>
            <a:r>
              <a:rPr lang="en-US" dirty="0"/>
              <a:t>3. Damage to the patient must have occurred.</a:t>
            </a:r>
          </a:p>
          <a:p>
            <a:pPr>
              <a:spcBef>
                <a:spcPts val="600"/>
              </a:spcBef>
            </a:pPr>
            <a:r>
              <a:rPr lang="en-US" dirty="0"/>
              <a:t>4. The damage must have occurred directly as a result of deviation from that standard of care. </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25</a:t>
            </a:fld>
            <a:endParaRPr lang="en-US"/>
          </a:p>
        </p:txBody>
      </p:sp>
      <p:sp>
        <p:nvSpPr>
          <p:cNvPr id="6" name="Content Placeholder 5"/>
          <p:cNvSpPr>
            <a:spLocks noGrp="1"/>
          </p:cNvSpPr>
          <p:nvPr>
            <p:ph idx="13"/>
          </p:nvPr>
        </p:nvSpPr>
        <p:spPr>
          <a:xfrm>
            <a:off x="628650" y="4919857"/>
            <a:ext cx="7886700" cy="1098175"/>
          </a:xfrm>
        </p:spPr>
        <p:txBody>
          <a:bodyPr numCol="2"/>
          <a:lstStyle/>
          <a:p>
            <a:pPr marL="214308" indent="-214308">
              <a:spcBef>
                <a:spcPts val="600"/>
              </a:spcBef>
              <a:buFont typeface="Arial" panose="020B0604020202020204" pitchFamily="34" charset="0"/>
              <a:buChar char="•"/>
            </a:pPr>
            <a:r>
              <a:rPr lang="en-US" dirty="0"/>
              <a:t>Documentation- always document, if it is not documented, it did not happen per most outside entities’ opinion</a:t>
            </a:r>
          </a:p>
          <a:p>
            <a:pPr marL="214308" indent="-214308">
              <a:spcBef>
                <a:spcPts val="600"/>
              </a:spcBef>
              <a:buFont typeface="Arial" panose="020B0604020202020204" pitchFamily="34" charset="0"/>
              <a:buChar char="•"/>
            </a:pPr>
            <a:r>
              <a:rPr lang="en-US" dirty="0"/>
              <a:t>Information on previous treatment</a:t>
            </a:r>
          </a:p>
          <a:p>
            <a:pPr marL="214308" indent="-214308">
              <a:spcBef>
                <a:spcPts val="600"/>
              </a:spcBef>
              <a:buFont typeface="Arial" panose="020B0604020202020204" pitchFamily="34" charset="0"/>
              <a:buChar char="•"/>
            </a:pPr>
            <a:r>
              <a:rPr lang="en-US" dirty="0"/>
              <a:t>Involvement of family and significant others</a:t>
            </a:r>
          </a:p>
          <a:p>
            <a:pPr marL="214308" indent="-214308">
              <a:spcBef>
                <a:spcPts val="600"/>
              </a:spcBef>
              <a:buFont typeface="Arial" panose="020B0604020202020204" pitchFamily="34" charset="0"/>
              <a:buChar char="•"/>
            </a:pPr>
            <a:r>
              <a:rPr lang="en-US" dirty="0"/>
              <a:t>Consultation on present clinical circumstances</a:t>
            </a:r>
          </a:p>
          <a:p>
            <a:pPr marL="214308" indent="-214308">
              <a:spcBef>
                <a:spcPts val="600"/>
              </a:spcBef>
              <a:buFont typeface="Arial" panose="020B0604020202020204" pitchFamily="34" charset="0"/>
              <a:buChar char="•"/>
            </a:pPr>
            <a:r>
              <a:rPr lang="en-US" dirty="0"/>
              <a:t>Sensitivity to medical issues</a:t>
            </a:r>
          </a:p>
          <a:p>
            <a:pPr marL="214308" indent="-214308">
              <a:spcBef>
                <a:spcPts val="600"/>
              </a:spcBef>
              <a:buFont typeface="Arial" panose="020B0604020202020204" pitchFamily="34" charset="0"/>
              <a:buChar char="•"/>
            </a:pPr>
            <a:r>
              <a:rPr lang="en-US" dirty="0"/>
              <a:t>Knowledge of community resources</a:t>
            </a:r>
          </a:p>
          <a:p>
            <a:pPr marL="214308" indent="-214308">
              <a:spcBef>
                <a:spcPts val="600"/>
              </a:spcBef>
              <a:buFont typeface="Arial" panose="020B0604020202020204" pitchFamily="34" charset="0"/>
              <a:buChar char="•"/>
            </a:pPr>
            <a:r>
              <a:rPr lang="en-US" dirty="0"/>
              <a:t>Consideration of the effect on self and others</a:t>
            </a:r>
          </a:p>
          <a:p>
            <a:pPr marL="214308" indent="-214308">
              <a:spcBef>
                <a:spcPts val="600"/>
              </a:spcBef>
              <a:buFont typeface="Arial" panose="020B0604020202020204" pitchFamily="34" charset="0"/>
              <a:buChar char="•"/>
            </a:pPr>
            <a:r>
              <a:rPr lang="en-US" dirty="0"/>
              <a:t>Preventive preparation</a:t>
            </a:r>
          </a:p>
          <a:p>
            <a:endParaRPr lang="en-US" dirty="0"/>
          </a:p>
        </p:txBody>
      </p:sp>
      <p:sp>
        <p:nvSpPr>
          <p:cNvPr id="7" name="Text Placeholder 6"/>
          <p:cNvSpPr>
            <a:spLocks noGrp="1"/>
          </p:cNvSpPr>
          <p:nvPr>
            <p:ph type="body" sz="quarter" idx="14"/>
          </p:nvPr>
        </p:nvSpPr>
        <p:spPr>
          <a:xfrm>
            <a:off x="628650" y="4428066"/>
            <a:ext cx="7886700" cy="633413"/>
          </a:xfrm>
        </p:spPr>
        <p:txBody>
          <a:bodyPr/>
          <a:lstStyle/>
          <a:p>
            <a:pPr algn="ctr"/>
            <a:r>
              <a:rPr lang="en-US" dirty="0"/>
              <a:t>Risk management guidelines:</a:t>
            </a:r>
          </a:p>
        </p:txBody>
      </p:sp>
      <p:cxnSp>
        <p:nvCxnSpPr>
          <p:cNvPr id="8" name="line 3">
            <a:extLst>
              <a:ext uri="{FF2B5EF4-FFF2-40B4-BE49-F238E27FC236}">
                <a16:creationId xmlns:a16="http://schemas.microsoft.com/office/drawing/2014/main" id="{1822B2E9-A8E3-491D-A78B-A4069DA153A1}"/>
              </a:ext>
            </a:extLst>
          </p:cNvPr>
          <p:cNvCxnSpPr>
            <a:cxnSpLocks/>
          </p:cNvCxnSpPr>
          <p:nvPr/>
        </p:nvCxnSpPr>
        <p:spPr>
          <a:xfrm>
            <a:off x="628650" y="3286972"/>
            <a:ext cx="7886700"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DBEC694-E789-4426-9D13-5E112E558BF0}"/>
              </a:ext>
            </a:extLst>
          </p:cNvPr>
          <p:cNvSpPr/>
          <p:nvPr/>
        </p:nvSpPr>
        <p:spPr>
          <a:xfrm>
            <a:off x="435937" y="1573949"/>
            <a:ext cx="8272127" cy="281008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4" name="Rectangle 13">
            <a:extLst>
              <a:ext uri="{FF2B5EF4-FFF2-40B4-BE49-F238E27FC236}">
                <a16:creationId xmlns:a16="http://schemas.microsoft.com/office/drawing/2014/main" id="{30B53CCE-F473-4310-92A9-A96BAFA7E839}"/>
              </a:ext>
            </a:extLst>
          </p:cNvPr>
          <p:cNvSpPr/>
          <p:nvPr/>
        </p:nvSpPr>
        <p:spPr>
          <a:xfrm>
            <a:off x="435936" y="4844198"/>
            <a:ext cx="8272127" cy="1451778"/>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366020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1000"/>
                                        <p:tgtEl>
                                          <p:spTgt spid="9"/>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4000"/>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Effect transition="in" filter="fade">
                                      <p:cBhvr>
                                        <p:cTn id="55" dur="500"/>
                                        <p:tgtEl>
                                          <p:spTgt spid="7">
                                            <p:txEl>
                                              <p:pRg st="0" end="0"/>
                                            </p:txEl>
                                          </p:spTgt>
                                        </p:tgtEl>
                                      </p:cBhvr>
                                    </p:animEffect>
                                  </p:childTnLst>
                                </p:cTn>
                              </p:par>
                            </p:childTnLst>
                          </p:cTn>
                        </p:par>
                        <p:par>
                          <p:cTn id="56" fill="hold">
                            <p:stCondLst>
                              <p:cond delay="7000"/>
                            </p:stCondLst>
                            <p:childTnLst>
                              <p:par>
                                <p:cTn id="57" presetID="21" presetClass="entr" presetSubtype="1"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1000"/>
                                        <p:tgtEl>
                                          <p:spTgt spid="14"/>
                                        </p:tgtEl>
                                      </p:cBhvr>
                                    </p:animEffect>
                                  </p:childTnLst>
                                </p:cTn>
                              </p:par>
                            </p:childTnLst>
                          </p:cTn>
                        </p:par>
                        <p:par>
                          <p:cTn id="60" fill="hold">
                            <p:stCondLst>
                              <p:cond delay="8000"/>
                            </p:stCondLst>
                            <p:childTnLst>
                              <p:par>
                                <p:cTn id="61" presetID="10" presetClass="entr" presetSubtype="0" fill="hold" grpId="0" nodeType="afterEffect">
                                  <p:stCondLst>
                                    <p:cond delay="0"/>
                                  </p:stCondLst>
                                  <p:childTnLst>
                                    <p:set>
                                      <p:cBhvr>
                                        <p:cTn id="62" dur="1" fill="hold">
                                          <p:stCondLst>
                                            <p:cond delay="0"/>
                                          </p:stCondLst>
                                        </p:cTn>
                                        <p:tgtEl>
                                          <p:spTgt spid="6">
                                            <p:txEl>
                                              <p:pRg st="0" end="0"/>
                                            </p:txEl>
                                          </p:spTgt>
                                        </p:tgtEl>
                                        <p:attrNameLst>
                                          <p:attrName>style.visibility</p:attrName>
                                        </p:attrNameLst>
                                      </p:cBhvr>
                                      <p:to>
                                        <p:strVal val="visible"/>
                                      </p:to>
                                    </p:set>
                                    <p:animEffect transition="in" filter="fade">
                                      <p:cBhvr>
                                        <p:cTn id="63" dur="500"/>
                                        <p:tgtEl>
                                          <p:spTgt spid="6">
                                            <p:txEl>
                                              <p:pRg st="0" end="0"/>
                                            </p:txEl>
                                          </p:spTgt>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6">
                                            <p:txEl>
                                              <p:pRg st="1" end="1"/>
                                            </p:txEl>
                                          </p:spTgt>
                                        </p:tgtEl>
                                        <p:attrNameLst>
                                          <p:attrName>style.visibility</p:attrName>
                                        </p:attrNameLst>
                                      </p:cBhvr>
                                      <p:to>
                                        <p:strVal val="visible"/>
                                      </p:to>
                                    </p:set>
                                    <p:animEffect transition="in" filter="fade">
                                      <p:cBhvr>
                                        <p:cTn id="67" dur="500"/>
                                        <p:tgtEl>
                                          <p:spTgt spid="6">
                                            <p:txEl>
                                              <p:pRg st="1" end="1"/>
                                            </p:txEl>
                                          </p:spTgt>
                                        </p:tgtEl>
                                      </p:cBhvr>
                                    </p:animEffect>
                                  </p:childTnLst>
                                </p:cTn>
                              </p:par>
                            </p:childTnLst>
                          </p:cTn>
                        </p:par>
                        <p:par>
                          <p:cTn id="68" fill="hold">
                            <p:stCondLst>
                              <p:cond delay="9000"/>
                            </p:stCondLst>
                            <p:childTnLst>
                              <p:par>
                                <p:cTn id="69" presetID="10" presetClass="entr" presetSubtype="0" fill="hold" grpId="0" nodeType="afterEffect">
                                  <p:stCondLst>
                                    <p:cond delay="0"/>
                                  </p:stCondLst>
                                  <p:childTnLst>
                                    <p:set>
                                      <p:cBhvr>
                                        <p:cTn id="70" dur="1" fill="hold">
                                          <p:stCondLst>
                                            <p:cond delay="0"/>
                                          </p:stCondLst>
                                        </p:cTn>
                                        <p:tgtEl>
                                          <p:spTgt spid="6">
                                            <p:txEl>
                                              <p:pRg st="2" end="2"/>
                                            </p:txEl>
                                          </p:spTgt>
                                        </p:tgtEl>
                                        <p:attrNameLst>
                                          <p:attrName>style.visibility</p:attrName>
                                        </p:attrNameLst>
                                      </p:cBhvr>
                                      <p:to>
                                        <p:strVal val="visible"/>
                                      </p:to>
                                    </p:set>
                                    <p:animEffect transition="in" filter="fade">
                                      <p:cBhvr>
                                        <p:cTn id="71" dur="500"/>
                                        <p:tgtEl>
                                          <p:spTgt spid="6">
                                            <p:txEl>
                                              <p:pRg st="2" end="2"/>
                                            </p:txEl>
                                          </p:spTgt>
                                        </p:tgtEl>
                                      </p:cBhvr>
                                    </p:animEffect>
                                  </p:childTnLst>
                                </p:cTn>
                              </p:par>
                            </p:childTnLst>
                          </p:cTn>
                        </p:par>
                        <p:par>
                          <p:cTn id="72" fill="hold">
                            <p:stCondLst>
                              <p:cond delay="9500"/>
                            </p:stCondLst>
                            <p:childTnLst>
                              <p:par>
                                <p:cTn id="73" presetID="10" presetClass="entr" presetSubtype="0" fill="hold" grpId="0" nodeType="after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animEffect transition="in" filter="fade">
                                      <p:cBhvr>
                                        <p:cTn id="75" dur="500"/>
                                        <p:tgtEl>
                                          <p:spTgt spid="6">
                                            <p:txEl>
                                              <p:pRg st="3" end="3"/>
                                            </p:txEl>
                                          </p:spTgt>
                                        </p:tgtEl>
                                      </p:cBhvr>
                                    </p:animEffect>
                                  </p:childTnLst>
                                </p:cTn>
                              </p:par>
                            </p:childTnLst>
                          </p:cTn>
                        </p:par>
                        <p:par>
                          <p:cTn id="76" fill="hold">
                            <p:stCondLst>
                              <p:cond delay="10000"/>
                            </p:stCondLst>
                            <p:childTnLst>
                              <p:par>
                                <p:cTn id="77" presetID="10" presetClass="entr" presetSubtype="0" fill="hold" grpId="0" nodeType="after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Effect transition="in" filter="fade">
                                      <p:cBhvr>
                                        <p:cTn id="79" dur="500"/>
                                        <p:tgtEl>
                                          <p:spTgt spid="6">
                                            <p:txEl>
                                              <p:pRg st="4" end="4"/>
                                            </p:txEl>
                                          </p:spTgt>
                                        </p:tgtEl>
                                      </p:cBhvr>
                                    </p:animEffect>
                                  </p:childTnLst>
                                </p:cTn>
                              </p:par>
                            </p:childTnLst>
                          </p:cTn>
                        </p:par>
                        <p:par>
                          <p:cTn id="80" fill="hold">
                            <p:stCondLst>
                              <p:cond delay="10500"/>
                            </p:stCondLst>
                            <p:childTnLst>
                              <p:par>
                                <p:cTn id="81" presetID="10" presetClass="entr" presetSubtype="0" fill="hold" grpId="0" nodeType="afterEffect">
                                  <p:stCondLst>
                                    <p:cond delay="0"/>
                                  </p:stCondLst>
                                  <p:childTnLst>
                                    <p:set>
                                      <p:cBhvr>
                                        <p:cTn id="82" dur="1" fill="hold">
                                          <p:stCondLst>
                                            <p:cond delay="0"/>
                                          </p:stCondLst>
                                        </p:cTn>
                                        <p:tgtEl>
                                          <p:spTgt spid="6">
                                            <p:txEl>
                                              <p:pRg st="5" end="5"/>
                                            </p:txEl>
                                          </p:spTgt>
                                        </p:tgtEl>
                                        <p:attrNameLst>
                                          <p:attrName>style.visibility</p:attrName>
                                        </p:attrNameLst>
                                      </p:cBhvr>
                                      <p:to>
                                        <p:strVal val="visible"/>
                                      </p:to>
                                    </p:set>
                                    <p:animEffect transition="in" filter="fade">
                                      <p:cBhvr>
                                        <p:cTn id="83" dur="500"/>
                                        <p:tgtEl>
                                          <p:spTgt spid="6">
                                            <p:txEl>
                                              <p:pRg st="5" end="5"/>
                                            </p:txEl>
                                          </p:spTgt>
                                        </p:tgtEl>
                                      </p:cBhvr>
                                    </p:animEffect>
                                  </p:childTnLst>
                                </p:cTn>
                              </p:par>
                            </p:childTnLst>
                          </p:cTn>
                        </p:par>
                        <p:par>
                          <p:cTn id="84" fill="hold">
                            <p:stCondLst>
                              <p:cond delay="11000"/>
                            </p:stCondLst>
                            <p:childTnLst>
                              <p:par>
                                <p:cTn id="85" presetID="10" presetClass="entr" presetSubtype="0" fill="hold" grpId="0" nodeType="after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fade">
                                      <p:cBhvr>
                                        <p:cTn id="87" dur="500"/>
                                        <p:tgtEl>
                                          <p:spTgt spid="6">
                                            <p:txEl>
                                              <p:pRg st="6" end="6"/>
                                            </p:txEl>
                                          </p:spTgt>
                                        </p:tgtEl>
                                      </p:cBhvr>
                                    </p:animEffect>
                                  </p:childTnLst>
                                </p:cTn>
                              </p:par>
                            </p:childTnLst>
                          </p:cTn>
                        </p:par>
                        <p:par>
                          <p:cTn id="88" fill="hold">
                            <p:stCondLst>
                              <p:cond delay="11500"/>
                            </p:stCondLst>
                            <p:childTnLst>
                              <p:par>
                                <p:cTn id="89" presetID="10" presetClass="entr" presetSubtype="0" fill="hold" grpId="0" nodeType="afterEffect">
                                  <p:stCondLst>
                                    <p:cond delay="0"/>
                                  </p:stCondLst>
                                  <p:childTnLst>
                                    <p:set>
                                      <p:cBhvr>
                                        <p:cTn id="90" dur="1" fill="hold">
                                          <p:stCondLst>
                                            <p:cond delay="0"/>
                                          </p:stCondLst>
                                        </p:cTn>
                                        <p:tgtEl>
                                          <p:spTgt spid="6">
                                            <p:txEl>
                                              <p:pRg st="7" end="7"/>
                                            </p:txEl>
                                          </p:spTgt>
                                        </p:tgtEl>
                                        <p:attrNameLst>
                                          <p:attrName>style.visibility</p:attrName>
                                        </p:attrNameLst>
                                      </p:cBhvr>
                                      <p:to>
                                        <p:strVal val="visible"/>
                                      </p:to>
                                    </p:set>
                                    <p:animEffect transition="in" filter="fade">
                                      <p:cBhvr>
                                        <p:cTn id="9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uiExpand="1" build="p"/>
      <p:bldP spid="7" grpId="0" build="p"/>
      <p:bldP spid="9"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01" y="1442113"/>
            <a:ext cx="7886700" cy="632674"/>
          </a:xfrm>
        </p:spPr>
        <p:txBody>
          <a:bodyPr>
            <a:normAutofit/>
          </a:bodyPr>
          <a:lstStyle/>
          <a:p>
            <a:r>
              <a:rPr lang="en-US" dirty="0"/>
              <a:t>Do’s and Don’ts in Suicide Prevention</a:t>
            </a:r>
          </a:p>
        </p:txBody>
      </p:sp>
      <p:sp>
        <p:nvSpPr>
          <p:cNvPr id="5" name="Slide Number Placeholder 4"/>
          <p:cNvSpPr>
            <a:spLocks noGrp="1"/>
          </p:cNvSpPr>
          <p:nvPr>
            <p:ph type="sldNum" sz="quarter" idx="12"/>
          </p:nvPr>
        </p:nvSpPr>
        <p:spPr/>
        <p:txBody>
          <a:bodyPr/>
          <a:lstStyle/>
          <a:p>
            <a:fld id="{C594740B-4443-42E0-BD04-50747A72C1C0}" type="slidenum">
              <a:rPr lang="en-US" smtClean="0"/>
              <a:t>26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28747382"/>
              </p:ext>
            </p:extLst>
          </p:nvPr>
        </p:nvGraphicFramePr>
        <p:xfrm>
          <a:off x="1524000" y="2017976"/>
          <a:ext cx="6096000" cy="3992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98480">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DO’S</a:t>
                      </a:r>
                    </a:p>
                  </a:txBody>
                  <a:tcPr marL="68580" marR="68580" marT="34290" marB="34290">
                    <a:solidFill>
                      <a:srgbClr val="20386D"/>
                    </a:solidFill>
                  </a:tcPr>
                </a:tc>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DON’TS</a:t>
                      </a:r>
                    </a:p>
                  </a:txBody>
                  <a:tcPr marL="68580" marR="68580" marT="34290" marB="34290">
                    <a:solidFill>
                      <a:srgbClr val="20386D"/>
                    </a:solidFill>
                  </a:tcPr>
                </a:tc>
                <a:extLst>
                  <a:ext uri="{0D108BD9-81ED-4DB2-BD59-A6C34878D82A}">
                    <a16:rowId xmlns:a16="http://schemas.microsoft.com/office/drawing/2014/main" val="10000"/>
                  </a:ext>
                </a:extLst>
              </a:tr>
              <a:tr h="3106146">
                <a:tc>
                  <a:txBody>
                    <a:bodyPr/>
                    <a:lstStyle/>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Remove opportunities</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Receive and accept suicidal communication</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intrude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Prevent isolation and involve significant others</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Transfer rather than refer</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Follow-up</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Always obtain consultation when unsure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know your own value system about suicide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Get precipitant (identify issues, concerns, and/or events that led up to the current crisis)</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Use self as instrument of prevention</a:t>
                      </a:r>
                    </a:p>
                  </a:txBody>
                  <a:tcPr marL="68580" marR="68580" marT="34290" marB="34290"/>
                </a:tc>
                <a:tc>
                  <a:txBody>
                    <a:bodyPr/>
                    <a:lstStyle/>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worry about saying the wrong thing</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consider suicidal persons as special</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assume ability to solve problem(s)</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try to talk the person out of committing suicide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engage in abstract discussion about suicide, death, dying</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be too accepting of suicide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de-legitimatize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give cheap general reassurance</a:t>
                      </a:r>
                    </a:p>
                    <a:p>
                      <a:pPr marL="285750" indent="-285750">
                        <a:spcAft>
                          <a:spcPts val="600"/>
                        </a:spcAft>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Do not lose confidence (may need more limited goals)</a:t>
                      </a:r>
                    </a:p>
                  </a:txBody>
                  <a:tcPr marL="68580" marR="68580" marT="34290" marB="34290"/>
                </a:tc>
                <a:extLst>
                  <a:ext uri="{0D108BD9-81ED-4DB2-BD59-A6C34878D82A}">
                    <a16:rowId xmlns:a16="http://schemas.microsoft.com/office/drawing/2014/main" val="10001"/>
                  </a:ext>
                </a:extLst>
              </a:tr>
            </a:tbl>
          </a:graphicData>
        </a:graphic>
      </p:graphicFrame>
      <p:cxnSp>
        <p:nvCxnSpPr>
          <p:cNvPr id="6" name="line 3">
            <a:extLst>
              <a:ext uri="{FF2B5EF4-FFF2-40B4-BE49-F238E27FC236}">
                <a16:creationId xmlns:a16="http://schemas.microsoft.com/office/drawing/2014/main" id="{6FF793CE-ECE8-47AB-BDCE-15357C1E9906}"/>
              </a:ext>
            </a:extLst>
          </p:cNvPr>
          <p:cNvCxnSpPr>
            <a:cxnSpLocks/>
          </p:cNvCxnSpPr>
          <p:nvPr/>
        </p:nvCxnSpPr>
        <p:spPr>
          <a:xfrm>
            <a:off x="1529317" y="1996709"/>
            <a:ext cx="6085367"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44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76791"/>
            <a:ext cx="7886700" cy="481999"/>
          </a:xfrm>
        </p:spPr>
        <p:txBody>
          <a:bodyPr/>
          <a:lstStyle/>
          <a:p>
            <a:r>
              <a:rPr lang="en-US" dirty="0"/>
              <a:t>Establish Rapport</a:t>
            </a:r>
          </a:p>
        </p:txBody>
      </p:sp>
      <p:sp>
        <p:nvSpPr>
          <p:cNvPr id="3" name="Content Placeholder 2"/>
          <p:cNvSpPr>
            <a:spLocks noGrp="1"/>
          </p:cNvSpPr>
          <p:nvPr>
            <p:ph idx="4294967295"/>
          </p:nvPr>
        </p:nvSpPr>
        <p:spPr>
          <a:xfrm>
            <a:off x="2127176" y="1752154"/>
            <a:ext cx="4889648" cy="4351338"/>
          </a:xfrm>
        </p:spPr>
        <p:txBody>
          <a:bodyPr>
            <a:normAutofit/>
          </a:bodyPr>
          <a:lstStyle/>
          <a:p>
            <a:pPr marL="214308" indent="-214308">
              <a:buFont typeface="Arial" panose="020B0604020202020204" pitchFamily="34" charset="0"/>
              <a:buChar char="•"/>
            </a:pPr>
            <a:r>
              <a:rPr lang="en-US" dirty="0"/>
              <a:t>Unconditional positive regard </a:t>
            </a:r>
          </a:p>
          <a:p>
            <a:pPr marL="214308" indent="-214308">
              <a:buFont typeface="Arial" panose="020B0604020202020204" pitchFamily="34" charset="0"/>
              <a:buChar char="•"/>
            </a:pPr>
            <a:r>
              <a:rPr lang="en-US" dirty="0"/>
              <a:t>Genuine</a:t>
            </a:r>
          </a:p>
          <a:p>
            <a:pPr marL="214308" indent="-214308">
              <a:buFont typeface="Arial" panose="020B0604020202020204" pitchFamily="34" charset="0"/>
              <a:buChar char="•"/>
            </a:pPr>
            <a:r>
              <a:rPr lang="en-US" dirty="0"/>
              <a:t>Empathy</a:t>
            </a:r>
          </a:p>
          <a:p>
            <a:pPr marL="214308" indent="-214308">
              <a:buFont typeface="Arial" panose="020B0604020202020204" pitchFamily="34" charset="0"/>
              <a:buChar char="•"/>
            </a:pPr>
            <a:r>
              <a:rPr lang="en-US" dirty="0"/>
              <a:t>Establish trust</a:t>
            </a:r>
          </a:p>
          <a:p>
            <a:pPr marL="214308" indent="-214308">
              <a:buFont typeface="Arial" panose="020B0604020202020204" pitchFamily="34" charset="0"/>
              <a:buChar char="•"/>
            </a:pPr>
            <a:r>
              <a:rPr lang="en-US" dirty="0"/>
              <a:t>Engage in active listening</a:t>
            </a:r>
          </a:p>
          <a:p>
            <a:pPr marL="214308" indent="-214308">
              <a:buFont typeface="Arial" panose="020B0604020202020204" pitchFamily="34" charset="0"/>
              <a:buChar char="•"/>
            </a:pPr>
            <a:r>
              <a:rPr lang="en-US" dirty="0"/>
              <a:t>Reflect feelings or thoughts</a:t>
            </a:r>
          </a:p>
          <a:p>
            <a:pPr marL="214308" indent="-214308">
              <a:buFont typeface="Arial" panose="020B0604020202020204" pitchFamily="34" charset="0"/>
              <a:buChar char="•"/>
            </a:pPr>
            <a:r>
              <a:rPr lang="en-US" dirty="0"/>
              <a:t>Open-ended questions</a:t>
            </a:r>
          </a:p>
          <a:p>
            <a:pPr marL="214308" indent="-214308">
              <a:buFont typeface="Arial" panose="020B0604020202020204" pitchFamily="34" charset="0"/>
              <a:buChar char="•"/>
            </a:pPr>
            <a:r>
              <a:rPr lang="en-US" dirty="0"/>
              <a:t>Attending behaviors</a:t>
            </a:r>
          </a:p>
          <a:p>
            <a:pPr algn="ctr">
              <a:spcAft>
                <a:spcPts val="600"/>
              </a:spcAft>
            </a:pPr>
            <a:r>
              <a:rPr lang="en-US" sz="2400" b="1" dirty="0">
                <a:solidFill>
                  <a:srgbClr val="EF3925"/>
                </a:solidFill>
                <a:latin typeface="PermianSlabSerifTypeface" panose="02000000000000000000" pitchFamily="50" charset="0"/>
                <a:ea typeface="+mj-ea"/>
                <a:cs typeface="+mj-cs"/>
              </a:rPr>
              <a:t>Safety Plan</a:t>
            </a:r>
            <a:endParaRPr lang="en-US" sz="788" b="1" dirty="0">
              <a:solidFill>
                <a:srgbClr val="EF3925"/>
              </a:solidFill>
              <a:latin typeface="PermianSlabSerifTypeface" panose="02000000000000000000" pitchFamily="50" charset="0"/>
              <a:ea typeface="+mj-ea"/>
              <a:cs typeface="+mj-cs"/>
            </a:endParaRPr>
          </a:p>
          <a:p>
            <a:pPr marL="214308" indent="-214308">
              <a:buFont typeface="Arial" panose="020B0604020202020204" pitchFamily="34" charset="0"/>
              <a:buChar char="•"/>
            </a:pPr>
            <a:r>
              <a:rPr lang="en-US" dirty="0"/>
              <a:t>Safety planning is part of the clinical process of assessment</a:t>
            </a:r>
          </a:p>
          <a:p>
            <a:pPr marL="214308" indent="-214308">
              <a:buFont typeface="Arial" panose="020B0604020202020204" pitchFamily="34" charset="0"/>
              <a:buChar char="•"/>
            </a:pPr>
            <a:r>
              <a:rPr lang="en-US" dirty="0"/>
              <a:t>Engage the client in the process</a:t>
            </a:r>
          </a:p>
          <a:p>
            <a:pPr marL="214308" indent="-214308">
              <a:buFont typeface="Arial" panose="020B0604020202020204" pitchFamily="34" charset="0"/>
              <a:buChar char="•"/>
            </a:pPr>
            <a:r>
              <a:rPr lang="en-US" dirty="0"/>
              <a:t>The safety plan developed in a crisis situation is time limited</a:t>
            </a:r>
          </a:p>
          <a:p>
            <a:pPr marL="214308" indent="-214308">
              <a:buFont typeface="Arial" panose="020B0604020202020204" pitchFamily="34" charset="0"/>
              <a:buChar char="•"/>
            </a:pPr>
            <a:r>
              <a:rPr lang="en-US" dirty="0"/>
              <a:t>Safety planning is a 6 step process </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27</a:t>
            </a:fld>
            <a:endParaRPr lang="en-US"/>
          </a:p>
        </p:txBody>
      </p:sp>
      <p:sp>
        <p:nvSpPr>
          <p:cNvPr id="6" name="Rectangle 5">
            <a:extLst>
              <a:ext uri="{FF2B5EF4-FFF2-40B4-BE49-F238E27FC236}">
                <a16:creationId xmlns:a16="http://schemas.microsoft.com/office/drawing/2014/main" id="{12AF473F-6979-4F74-A0FE-99AD637C9815}"/>
              </a:ext>
            </a:extLst>
          </p:cNvPr>
          <p:cNvSpPr/>
          <p:nvPr/>
        </p:nvSpPr>
        <p:spPr>
          <a:xfrm>
            <a:off x="2036467" y="1658790"/>
            <a:ext cx="5071066" cy="2404757"/>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 name="Rectangle 6">
            <a:extLst>
              <a:ext uri="{FF2B5EF4-FFF2-40B4-BE49-F238E27FC236}">
                <a16:creationId xmlns:a16="http://schemas.microsoft.com/office/drawing/2014/main" id="{AE36A6CD-9217-4DED-A0EC-1B89E2FD5C35}"/>
              </a:ext>
            </a:extLst>
          </p:cNvPr>
          <p:cNvSpPr/>
          <p:nvPr/>
        </p:nvSpPr>
        <p:spPr>
          <a:xfrm>
            <a:off x="2036467" y="4518833"/>
            <a:ext cx="5071066" cy="138223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12048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par>
                          <p:cTn id="41" fill="hold">
                            <p:stCondLst>
                              <p:cond delay="2500"/>
                            </p:stCondLst>
                            <p:childTnLst>
                              <p:par>
                                <p:cTn id="42" presetID="21" presetClass="entr" presetSubtype="1"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heel(1)">
                                      <p:cBhvr>
                                        <p:cTn id="44" dur="1000"/>
                                        <p:tgtEl>
                                          <p:spTgt spid="7"/>
                                        </p:tgtEl>
                                      </p:cBhvr>
                                    </p:animEffect>
                                  </p:childTnLst>
                                </p:cTn>
                              </p:par>
                            </p:childTnLst>
                          </p:cTn>
                        </p:par>
                        <p:par>
                          <p:cTn id="45" fill="hold">
                            <p:stCondLst>
                              <p:cond delay="35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500"/>
                                        <p:tgtEl>
                                          <p:spTgt spid="3">
                                            <p:txEl>
                                              <p:pRg st="11" end="11"/>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4654"/>
            <a:ext cx="7886700" cy="481999"/>
          </a:xfrm>
        </p:spPr>
        <p:txBody>
          <a:bodyPr/>
          <a:lstStyle/>
          <a:p>
            <a:r>
              <a:rPr lang="en-US" dirty="0"/>
              <a:t>Safety Plan</a:t>
            </a:r>
          </a:p>
        </p:txBody>
      </p:sp>
      <p:sp>
        <p:nvSpPr>
          <p:cNvPr id="3" name="Content Placeholder 2"/>
          <p:cNvSpPr>
            <a:spLocks noGrp="1"/>
          </p:cNvSpPr>
          <p:nvPr>
            <p:ph idx="4294967295"/>
          </p:nvPr>
        </p:nvSpPr>
        <p:spPr>
          <a:xfrm>
            <a:off x="628650" y="1573815"/>
            <a:ext cx="7886700" cy="4486274"/>
          </a:xfrm>
        </p:spPr>
        <p:txBody>
          <a:bodyPr>
            <a:noAutofit/>
          </a:bodyPr>
          <a:lstStyle/>
          <a:p>
            <a:pPr marL="257168" indent="-257168">
              <a:lnSpc>
                <a:spcPct val="100000"/>
              </a:lnSpc>
              <a:buFont typeface="+mj-lt"/>
              <a:buAutoNum type="arabicPeriod"/>
            </a:pPr>
            <a:r>
              <a:rPr lang="en-US" dirty="0"/>
              <a:t>Warning signs, ask, “How will you know when this safety plan should be used?” and “what do you experience when you start to think about suicide?</a:t>
            </a:r>
          </a:p>
          <a:p>
            <a:pPr marL="257168" indent="-257168">
              <a:lnSpc>
                <a:spcPct val="100000"/>
              </a:lnSpc>
              <a:buFont typeface="+mj-lt"/>
              <a:buAutoNum type="arabicPeriod"/>
            </a:pPr>
            <a:r>
              <a:rPr lang="en-US" dirty="0"/>
              <a:t>Coping strategies, ask, ” What can you do if you become suicidal again?” Use collaboration, and problem solving to help them self define coping strategies.</a:t>
            </a:r>
          </a:p>
          <a:p>
            <a:pPr marL="257168" indent="-257168">
              <a:lnSpc>
                <a:spcPct val="100000"/>
              </a:lnSpc>
              <a:buFont typeface="+mj-lt"/>
              <a:buAutoNum type="arabicPeriod"/>
            </a:pPr>
            <a:r>
              <a:rPr lang="en-US" dirty="0"/>
              <a:t>Social Contacts, Who May Distract From the Crisis, work with the client to help him/her understand that if step 2 doesn’t work then try step 3, ask, “Who or what social setting help you take your mind off your problems? "Who helps you feel better when you are with them?”, Help them identify potential safe places they can go to be around people,(peer support center, coffee shop)Ask the client to identify one or more additional safe places of people incase option one isn’t available. The goal of this step is to distract the client from suicidal thoughts.</a:t>
            </a:r>
          </a:p>
          <a:p>
            <a:pPr marL="257168" indent="-257168">
              <a:lnSpc>
                <a:spcPct val="100000"/>
              </a:lnSpc>
              <a:buFont typeface="+mj-lt"/>
              <a:buAutoNum type="arabicPeriod"/>
            </a:pPr>
            <a:r>
              <a:rPr lang="en-US" dirty="0"/>
              <a:t>Identify Family or Friends Who Would offer help, ask, “who among your family or friends do you think you could contact for help during a crisis, who do you feel you can talk to when under stress?” Ask for several people and their contact information, ask “May I call them now with you to be sure they feel they can do this?”</a:t>
            </a:r>
          </a:p>
          <a:p>
            <a:pPr marL="257168" indent="-257168">
              <a:lnSpc>
                <a:spcPct val="100000"/>
              </a:lnSpc>
              <a:buFont typeface="+mj-lt"/>
              <a:buAutoNum type="arabicPeriod"/>
            </a:pPr>
            <a:r>
              <a:rPr lang="en-US" dirty="0"/>
              <a:t>Professionals and Agencies, ask, “ who are the mental health professionals that we should identify to be on your safety plan?” List names contact information, in include crisis response and other supports such as the suicide lifeline.</a:t>
            </a:r>
          </a:p>
          <a:p>
            <a:pPr marL="257168" indent="-257168">
              <a:lnSpc>
                <a:spcPct val="100000"/>
              </a:lnSpc>
              <a:buFont typeface="+mj-lt"/>
              <a:buAutoNum type="arabicPeriod"/>
            </a:pPr>
            <a:r>
              <a:rPr lang="en-US" dirty="0"/>
              <a:t>Making the Environment Safe, Ask about lethal means availability, assure there is a plan to restrict access, include family and significant others to assure removal of means. Check with your local LE contact to see if gun locks are provided. If at all possible, conduct a safety sweep of their residence or provide information to family about what to look for and what to do.</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4740B-4443-42E0-BD04-50747A72C1C0}" type="slidenum">
              <a:rPr lang="en-US" smtClean="0"/>
              <a:t>28</a:t>
            </a:fld>
            <a:endParaRPr lang="en-US"/>
          </a:p>
        </p:txBody>
      </p:sp>
      <p:sp>
        <p:nvSpPr>
          <p:cNvPr id="6" name="Rectangle 5">
            <a:extLst>
              <a:ext uri="{FF2B5EF4-FFF2-40B4-BE49-F238E27FC236}">
                <a16:creationId xmlns:a16="http://schemas.microsoft.com/office/drawing/2014/main" id="{EA5C11C9-E759-4EC6-8DFC-B79160AF4163}"/>
              </a:ext>
            </a:extLst>
          </p:cNvPr>
          <p:cNvSpPr/>
          <p:nvPr/>
        </p:nvSpPr>
        <p:spPr>
          <a:xfrm>
            <a:off x="435937" y="1497286"/>
            <a:ext cx="8272127" cy="4690861"/>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379898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01" y="1221423"/>
            <a:ext cx="7886700" cy="632674"/>
          </a:xfrm>
        </p:spPr>
        <p:txBody>
          <a:bodyPr>
            <a:normAutofit/>
          </a:bodyPr>
          <a:lstStyle/>
          <a:p>
            <a:r>
              <a:rPr lang="en-US" dirty="0"/>
              <a:t>Formulating Risk</a:t>
            </a:r>
          </a:p>
        </p:txBody>
      </p:sp>
      <p:sp>
        <p:nvSpPr>
          <p:cNvPr id="5" name="Slide Number Placeholder 4"/>
          <p:cNvSpPr>
            <a:spLocks noGrp="1"/>
          </p:cNvSpPr>
          <p:nvPr>
            <p:ph type="sldNum" sz="quarter" idx="12"/>
          </p:nvPr>
        </p:nvSpPr>
        <p:spPr/>
        <p:txBody>
          <a:bodyPr/>
          <a:lstStyle/>
          <a:p>
            <a:fld id="{C594740B-4443-42E0-BD04-50747A72C1C0}" type="slidenum">
              <a:rPr lang="en-US" smtClean="0"/>
              <a:t>29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906497098"/>
              </p:ext>
            </p:extLst>
          </p:nvPr>
        </p:nvGraphicFramePr>
        <p:xfrm>
          <a:off x="657225" y="1841653"/>
          <a:ext cx="7829550" cy="4160520"/>
        </p:xfrm>
        <a:graphic>
          <a:graphicData uri="http://schemas.openxmlformats.org/drawingml/2006/table">
            <a:tbl>
              <a:tblPr firstRow="1" bandRow="1">
                <a:tableStyleId>{5C22544A-7EE6-4342-B048-85BDC9FD1C3A}</a:tableStyleId>
              </a:tblPr>
              <a:tblGrid>
                <a:gridCol w="3914775">
                  <a:extLst>
                    <a:ext uri="{9D8B030D-6E8A-4147-A177-3AD203B41FA5}">
                      <a16:colId xmlns:a16="http://schemas.microsoft.com/office/drawing/2014/main" val="20000"/>
                    </a:ext>
                  </a:extLst>
                </a:gridCol>
                <a:gridCol w="3914775">
                  <a:extLst>
                    <a:ext uri="{9D8B030D-6E8A-4147-A177-3AD203B41FA5}">
                      <a16:colId xmlns:a16="http://schemas.microsoft.com/office/drawing/2014/main" val="20001"/>
                    </a:ext>
                  </a:extLst>
                </a:gridCol>
              </a:tblGrid>
              <a:tr h="4343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PermianSlabSerifTypeface" panose="02000000000000000000" pitchFamily="50" charset="0"/>
                        </a:rPr>
                        <a:t>Intent</a:t>
                      </a:r>
                    </a:p>
                  </a:txBody>
                  <a:tcPr marL="68580" marR="68580" marT="34290" marB="34290" anchor="ctr">
                    <a:solidFill>
                      <a:srgbClr val="20386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PermianSlabSerifTypeface" panose="02000000000000000000" pitchFamily="50" charset="0"/>
                        </a:rPr>
                        <a:t>Plan &amp; Lethality</a:t>
                      </a:r>
                    </a:p>
                  </a:txBody>
                  <a:tcPr marL="68580" marR="68580" marT="34290" marB="34290" anchor="ctr">
                    <a:solidFill>
                      <a:srgbClr val="20386D"/>
                    </a:solidFill>
                  </a:tcPr>
                </a:tc>
                <a:extLst>
                  <a:ext uri="{0D108BD9-81ED-4DB2-BD59-A6C34878D82A}">
                    <a16:rowId xmlns:a16="http://schemas.microsoft.com/office/drawing/2014/main" val="10000"/>
                  </a:ext>
                </a:extLst>
              </a:tr>
              <a:tr h="2811780">
                <a:tc>
                  <a:txBody>
                    <a:bodyPr/>
                    <a:lstStyle/>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Are suicidal thoughts/feelings present?</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What are they?</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Are they active/passive?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When did they begin?</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How frequent are they?</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How persistent are they?</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Are they obsessive?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Can the client control them?</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What motivates the client to die or to continue living?</a:t>
                      </a:r>
                    </a:p>
                    <a:p>
                      <a:endParaRPr lang="en-US" sz="1000" dirty="0"/>
                    </a:p>
                  </a:txBody>
                  <a:tcPr marL="182880" marR="68580" marT="34290" marB="34290">
                    <a:solidFill>
                      <a:schemeClr val="bg1">
                        <a:lumMod val="85000"/>
                      </a:schemeClr>
                    </a:solidFill>
                  </a:tcPr>
                </a:tc>
                <a:tc>
                  <a:txBody>
                    <a:bodyPr/>
                    <a:lstStyle/>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How far has the suicidal planning process proceeded?</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Specific method, place, time?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Available means</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Planned sequence of events</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Intended goal (death, Self-injury, other outcome)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Feasibility of the plan, access to means</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Lethality of planned actions</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Likelihood of rescue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What preparations have been made</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Has the client rehearsed (i.e. rigging a noose, putting gun to the head)</a:t>
                      </a:r>
                    </a:p>
                    <a:p>
                      <a:pPr marL="285750" indent="-285750">
                        <a:spcBef>
                          <a:spcPts val="60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HX of suicidal behavior</a:t>
                      </a:r>
                    </a:p>
                    <a:p>
                      <a:endParaRPr lang="en-US" sz="1000" dirty="0"/>
                    </a:p>
                  </a:txBody>
                  <a:tcPr marL="182880" marR="68580" marT="34290" marB="34290">
                    <a:solidFill>
                      <a:schemeClr val="bg1">
                        <a:lumMod val="85000"/>
                      </a:schemeClr>
                    </a:solidFill>
                  </a:tcPr>
                </a:tc>
                <a:extLst>
                  <a:ext uri="{0D108BD9-81ED-4DB2-BD59-A6C34878D82A}">
                    <a16:rowId xmlns:a16="http://schemas.microsoft.com/office/drawing/2014/main" val="10001"/>
                  </a:ext>
                </a:extLst>
              </a:tr>
            </a:tbl>
          </a:graphicData>
        </a:graphic>
      </p:graphicFrame>
      <p:cxnSp>
        <p:nvCxnSpPr>
          <p:cNvPr id="6" name="line 3">
            <a:extLst>
              <a:ext uri="{FF2B5EF4-FFF2-40B4-BE49-F238E27FC236}">
                <a16:creationId xmlns:a16="http://schemas.microsoft.com/office/drawing/2014/main" id="{DF957EC4-F9AE-4A6E-AA13-1D7A5F85BFA2}"/>
              </a:ext>
            </a:extLst>
          </p:cNvPr>
          <p:cNvCxnSpPr>
            <a:cxnSpLocks/>
          </p:cNvCxnSpPr>
          <p:nvPr/>
        </p:nvCxnSpPr>
        <p:spPr>
          <a:xfrm>
            <a:off x="665200" y="1815948"/>
            <a:ext cx="7813601"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70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9EEDC56-988B-4E4B-B8F0-2FAAAAF10A61}"/>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B8FEADBF-0A06-4594-9006-5717D3AD7DE3}"/>
              </a:ext>
            </a:extLst>
          </p:cNvPr>
          <p:cNvSpPr>
            <a:spLocks noGrp="1"/>
          </p:cNvSpPr>
          <p:nvPr>
            <p:ph type="sldNum" sz="quarter" idx="12"/>
          </p:nvPr>
        </p:nvSpPr>
        <p:spPr/>
        <p:txBody>
          <a:bodyPr/>
          <a:lstStyle/>
          <a:p>
            <a:fld id="{C594740B-4443-42E0-BD04-50747A72C1C0}" type="slidenum">
              <a:rPr lang="en-US" smtClean="0"/>
              <a:t>3</a:t>
            </a:fld>
            <a:endParaRPr lang="en-US"/>
          </a:p>
        </p:txBody>
      </p:sp>
      <p:sp>
        <p:nvSpPr>
          <p:cNvPr id="2" name="Title 1">
            <a:extLst>
              <a:ext uri="{FF2B5EF4-FFF2-40B4-BE49-F238E27FC236}">
                <a16:creationId xmlns:a16="http://schemas.microsoft.com/office/drawing/2014/main" id="{FD29910B-1614-49E5-A16B-5E0CDBB5CDCA}"/>
              </a:ext>
            </a:extLst>
          </p:cNvPr>
          <p:cNvSpPr>
            <a:spLocks noGrp="1"/>
          </p:cNvSpPr>
          <p:nvPr>
            <p:ph type="title"/>
          </p:nvPr>
        </p:nvSpPr>
        <p:spPr>
          <a:xfrm>
            <a:off x="0" y="929070"/>
            <a:ext cx="9144000" cy="964110"/>
          </a:xfrm>
        </p:spPr>
        <p:txBody>
          <a:bodyPr>
            <a:noAutofit/>
          </a:bodyPr>
          <a:lstStyle/>
          <a:p>
            <a:pPr algn="ctr"/>
            <a:r>
              <a:rPr lang="en-US" sz="2200" dirty="0"/>
              <a:t>What is this Crisis Responder Training and how should it be used?</a:t>
            </a:r>
            <a:br>
              <a:rPr lang="en-US" dirty="0"/>
            </a:br>
            <a:br>
              <a:rPr lang="en-US" dirty="0"/>
            </a:br>
            <a:r>
              <a:rPr lang="en-US" sz="1600" b="0" dirty="0">
                <a:solidFill>
                  <a:srgbClr val="20386D"/>
                </a:solidFill>
                <a:ea typeface="Open Sans" panose="020B0606030504020204" pitchFamily="34" charset="0"/>
                <a:cs typeface="Open Sans" panose="020B0606030504020204" pitchFamily="34" charset="0"/>
              </a:rPr>
              <a:t>Click on the buttons in sequential order to learn more.</a:t>
            </a:r>
            <a:endParaRPr lang="en-US" sz="1200" dirty="0">
              <a:solidFill>
                <a:srgbClr val="20386D"/>
              </a:solidFill>
            </a:endParaRPr>
          </a:p>
        </p:txBody>
      </p:sp>
      <p:sp>
        <p:nvSpPr>
          <p:cNvPr id="18" name="Button1">
            <a:hlinkClick r:id="rId2" action="ppaction://hlinksldjump"/>
            <a:extLst>
              <a:ext uri="{FF2B5EF4-FFF2-40B4-BE49-F238E27FC236}">
                <a16:creationId xmlns:a16="http://schemas.microsoft.com/office/drawing/2014/main" id="{6897220B-2416-4B60-AF58-876733511645}"/>
              </a:ext>
            </a:extLst>
          </p:cNvPr>
          <p:cNvSpPr/>
          <p:nvPr/>
        </p:nvSpPr>
        <p:spPr>
          <a:xfrm>
            <a:off x="523210" y="1890331"/>
            <a:ext cx="3665664" cy="4769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1. What? Why? Who?</a:t>
            </a:r>
          </a:p>
        </p:txBody>
      </p:sp>
      <p:sp>
        <p:nvSpPr>
          <p:cNvPr id="20" name="Button 2">
            <a:hlinkClick r:id="rId3" action="ppaction://hlinksldjump"/>
            <a:extLst>
              <a:ext uri="{FF2B5EF4-FFF2-40B4-BE49-F238E27FC236}">
                <a16:creationId xmlns:a16="http://schemas.microsoft.com/office/drawing/2014/main" id="{8C556819-DD04-4026-BAC7-9B28C5AD0AB4}"/>
              </a:ext>
            </a:extLst>
          </p:cNvPr>
          <p:cNvSpPr/>
          <p:nvPr/>
        </p:nvSpPr>
        <p:spPr>
          <a:xfrm>
            <a:off x="4969635" y="1881796"/>
            <a:ext cx="3665664" cy="4769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2. How? Where? When?</a:t>
            </a:r>
          </a:p>
        </p:txBody>
      </p:sp>
      <p:sp>
        <p:nvSpPr>
          <p:cNvPr id="15" name="content2" hidden="1">
            <a:extLst>
              <a:ext uri="{FF2B5EF4-FFF2-40B4-BE49-F238E27FC236}">
                <a16:creationId xmlns:a16="http://schemas.microsoft.com/office/drawing/2014/main" id="{2D345719-87C7-49E6-8D65-D4C994EF3752}"/>
              </a:ext>
            </a:extLst>
          </p:cNvPr>
          <p:cNvSpPr txBox="1">
            <a:spLocks/>
          </p:cNvSpPr>
          <p:nvPr/>
        </p:nvSpPr>
        <p:spPr>
          <a:xfrm>
            <a:off x="298181" y="2583785"/>
            <a:ext cx="8554714" cy="36504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solidFill>
                  <a:srgbClr val="20386D"/>
                </a:solidFill>
                <a:latin typeface="PermianSlabSerifTypeface" panose="02000000000000000000" pitchFamily="50" charset="0"/>
              </a:rPr>
              <a:t>How?</a:t>
            </a:r>
          </a:p>
          <a:p>
            <a:r>
              <a:rPr lang="en-US" dirty="0"/>
              <a:t>The current Crisis Services Provider Directors and/or their identified Crisis Trainer Designee will be responsible for assuring all of their Crisis Services Staff successfully complete the training according to the time frames listed below.</a:t>
            </a:r>
          </a:p>
          <a:p>
            <a:r>
              <a:rPr lang="en-US" sz="1600" b="1" dirty="0">
                <a:solidFill>
                  <a:srgbClr val="20386D"/>
                </a:solidFill>
                <a:latin typeface="PermianSlabSerifTypeface" panose="02000000000000000000" pitchFamily="50" charset="0"/>
              </a:rPr>
              <a:t>Where?</a:t>
            </a:r>
          </a:p>
          <a:p>
            <a:r>
              <a:rPr lang="en-US" dirty="0"/>
              <a:t>The Crisis Training  is located on the TDMHSAS website for easy and convenient access. Each Crisis Services staff member will complete the Crisis Training  one chapter at a time. There will be a post test at the end of each chapter. After successful completion of a chapter, as evidenced by the passing score of the post test at the end of the chapter, the staff member may continue to complete the succeeding chapters in like fashion. </a:t>
            </a:r>
          </a:p>
          <a:p>
            <a:r>
              <a:rPr lang="en-US" dirty="0"/>
              <a:t>If any chapter is not successfully completed, as evidenced by not passing the post test, the provider-specific identified crisis trainer will be responsible for working with the individual crisis staff member to gain more understanding of the content and the post test can be re-taken. If technical assistance is needed, contact </a:t>
            </a:r>
            <a:r>
              <a:rPr lang="en-US" dirty="0" err="1"/>
              <a:t>Morenike</a:t>
            </a:r>
            <a:r>
              <a:rPr lang="en-US" dirty="0"/>
              <a:t> Murphy, Director of Crisis Services at 615-253-7306 or Maria Bush, Assistant Director of Crisis Services at 615-532-0407.</a:t>
            </a:r>
          </a:p>
          <a:p>
            <a:r>
              <a:rPr lang="en-US" sz="1600" b="1" dirty="0">
                <a:solidFill>
                  <a:srgbClr val="20386D"/>
                </a:solidFill>
                <a:latin typeface="PermianSlabSerifTypeface" panose="02000000000000000000" pitchFamily="50" charset="0"/>
              </a:rPr>
              <a:t>When?</a:t>
            </a:r>
          </a:p>
          <a:p>
            <a:r>
              <a:rPr lang="en-US" dirty="0"/>
              <a:t>This training should be successfully completed by any Crisis Services staff member hired after</a:t>
            </a:r>
            <a:r>
              <a:rPr lang="en-US" dirty="0">
                <a:solidFill>
                  <a:srgbClr val="FF0000"/>
                </a:solidFill>
              </a:rPr>
              <a:t> </a:t>
            </a:r>
            <a:r>
              <a:rPr lang="en-US" dirty="0"/>
              <a:t>July 2007 prior to working independently in a crisis situation. A refresher training of this Crisis Training or any subsequent updates shall be taken every three years.</a:t>
            </a:r>
          </a:p>
          <a:p>
            <a:endParaRPr lang="en-US" dirty="0"/>
          </a:p>
          <a:p>
            <a:endParaRPr lang="en-US" dirty="0"/>
          </a:p>
        </p:txBody>
      </p:sp>
    </p:spTree>
    <p:extLst>
      <p:ext uri="{BB962C8B-B14F-4D97-AF65-F5344CB8AC3E}">
        <p14:creationId xmlns:p14="http://schemas.microsoft.com/office/powerpoint/2010/main" val="204352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20"/>
                    </p:tgtEl>
                  </p:cond>
                </p:stCondLst>
                <p:endSync evt="end" delay="0">
                  <p:rtn val="all"/>
                </p:endSync>
                <p:childTnLst>
                  <p:par>
                    <p:cTn id="17" fill="hold">
                      <p:stCondLst>
                        <p:cond delay="0"/>
                      </p:stCondLst>
                      <p:childTnLst>
                        <p:par>
                          <p:cTn id="18" fill="hold">
                            <p:stCondLst>
                              <p:cond delay="0"/>
                            </p:stCondLst>
                            <p:childTnLst>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childTnLst>
              </p:cTn>
              <p:nextCondLst>
                <p:cond evt="onClick" delay="0">
                  <p:tgtEl>
                    <p:spTgt spid="20"/>
                  </p:tgtEl>
                </p:cond>
              </p:nextCondLst>
            </p:seq>
          </p:childTnLst>
        </p:cTn>
      </p:par>
    </p:tnLst>
    <p:bldLst>
      <p:bldP spid="2" grpId="0"/>
      <p:bldP spid="18" grpId="0" animBg="1"/>
      <p:bldP spid="20" grpId="0" animBg="1"/>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79" y="847326"/>
            <a:ext cx="7886700" cy="481999"/>
          </a:xfrm>
        </p:spPr>
        <p:txBody>
          <a:bodyPr/>
          <a:lstStyle/>
          <a:p>
            <a:r>
              <a:rPr lang="en-US" dirty="0"/>
              <a:t>Formulating Risk</a:t>
            </a: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530758364"/>
              </p:ext>
            </p:extLst>
          </p:nvPr>
        </p:nvGraphicFramePr>
        <p:xfrm>
          <a:off x="628650" y="1329062"/>
          <a:ext cx="7886700" cy="2614615"/>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602935">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Immediate Predictions</a:t>
                      </a:r>
                    </a:p>
                  </a:txBody>
                  <a:tcPr marL="68580" marR="68580" marT="34290" marB="34290" anchor="ctr">
                    <a:solidFill>
                      <a:srgbClr val="20386D"/>
                    </a:solidFill>
                  </a:tcPr>
                </a:tc>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Low Risk</a:t>
                      </a:r>
                    </a:p>
                  </a:txBody>
                  <a:tcPr marL="68580" marR="68580" marT="34290" marB="34290" anchor="ctr">
                    <a:solidFill>
                      <a:srgbClr val="20386D"/>
                    </a:solidFill>
                  </a:tcPr>
                </a:tc>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Moderate Risk</a:t>
                      </a:r>
                    </a:p>
                  </a:txBody>
                  <a:tcPr marL="68580" marR="68580" marT="34290" marB="34290" anchor="ctr">
                    <a:solidFill>
                      <a:srgbClr val="20386D"/>
                    </a:solidFill>
                  </a:tcPr>
                </a:tc>
                <a:tc>
                  <a:txBody>
                    <a:bodyPr/>
                    <a:lstStyle/>
                    <a:p>
                      <a:pPr algn="ctr"/>
                      <a:r>
                        <a:rPr lang="en-US" sz="1600" dirty="0">
                          <a:latin typeface="PermianSlabSerifTypeface" panose="02000000000000000000" pitchFamily="50" charset="0"/>
                          <a:ea typeface="Open Sans" panose="020B0606030504020204" pitchFamily="34" charset="0"/>
                          <a:cs typeface="Open Sans" panose="020B0606030504020204" pitchFamily="34" charset="0"/>
                        </a:rPr>
                        <a:t>High Risk</a:t>
                      </a:r>
                    </a:p>
                  </a:txBody>
                  <a:tcPr marL="68580" marR="68580" marT="34290" marB="34290" anchor="ctr">
                    <a:solidFill>
                      <a:srgbClr val="20386D"/>
                    </a:solidFill>
                  </a:tcPr>
                </a:tc>
                <a:extLst>
                  <a:ext uri="{0D108BD9-81ED-4DB2-BD59-A6C34878D82A}">
                    <a16:rowId xmlns:a16="http://schemas.microsoft.com/office/drawing/2014/main" val="10000"/>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Method</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Undecided</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Decided</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Decided</a:t>
                      </a:r>
                    </a:p>
                  </a:txBody>
                  <a:tcPr marL="68580" marR="68580" marT="34290" marB="34290"/>
                </a:tc>
                <a:extLst>
                  <a:ext uri="{0D108BD9-81ED-4DB2-BD59-A6C34878D82A}">
                    <a16:rowId xmlns:a16="http://schemas.microsoft.com/office/drawing/2014/main" val="10001"/>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Means</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Not present</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Easy access</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In</a:t>
                      </a:r>
                      <a:r>
                        <a:rPr lang="en-US" sz="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possession</a:t>
                      </a:r>
                    </a:p>
                  </a:txBody>
                  <a:tcPr marL="68580" marR="68580" marT="34290" marB="34290"/>
                </a:tc>
                <a:extLst>
                  <a:ext uri="{0D108BD9-81ED-4DB2-BD59-A6C34878D82A}">
                    <a16:rowId xmlns:a16="http://schemas.microsoft.com/office/drawing/2014/main" val="10002"/>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Time &amp; Place</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Not chosen</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Tentative</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Definitely chosen</a:t>
                      </a:r>
                    </a:p>
                  </a:txBody>
                  <a:tcPr marL="68580" marR="68580" marT="34290" marB="34290"/>
                </a:tc>
                <a:extLst>
                  <a:ext uri="{0D108BD9-81ED-4DB2-BD59-A6C34878D82A}">
                    <a16:rowId xmlns:a16="http://schemas.microsoft.com/office/drawing/2014/main" val="10003"/>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Lethality</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Moderate</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High</a:t>
                      </a:r>
                    </a:p>
                  </a:txBody>
                  <a:tcPr marL="68580" marR="68580" marT="34290" marB="34290"/>
                </a:tc>
                <a:extLst>
                  <a:ext uri="{0D108BD9-81ED-4DB2-BD59-A6C34878D82A}">
                    <a16:rowId xmlns:a16="http://schemas.microsoft.com/office/drawing/2014/main" val="10004"/>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Preparation</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None made</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Some planning</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Steps taken</a:t>
                      </a:r>
                    </a:p>
                  </a:txBody>
                  <a:tcPr marL="68580" marR="68580" marT="34290" marB="34290"/>
                </a:tc>
                <a:extLst>
                  <a:ext uri="{0D108BD9-81ED-4DB2-BD59-A6C34878D82A}">
                    <a16:rowId xmlns:a16="http://schemas.microsoft.com/office/drawing/2014/main" val="10005"/>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Prior attempts</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No</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Yes</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Yes</a:t>
                      </a:r>
                    </a:p>
                  </a:txBody>
                  <a:tcPr marL="68580" marR="68580" marT="34290" marB="34290"/>
                </a:tc>
                <a:extLst>
                  <a:ext uri="{0D108BD9-81ED-4DB2-BD59-A6C34878D82A}">
                    <a16:rowId xmlns:a16="http://schemas.microsoft.com/office/drawing/2014/main" val="10006"/>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Life Events or Conditions</a:t>
                      </a:r>
                    </a:p>
                  </a:txBody>
                  <a:tcPr marL="68580" marR="68580" marT="34290" marB="34290"/>
                </a:tc>
                <a:tc>
                  <a:txBody>
                    <a:bodyPr/>
                    <a:lstStyle/>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tc>
                <a:tc>
                  <a:txBody>
                    <a:bodyPr/>
                    <a:lstStyle/>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tc>
                <a:tc>
                  <a:txBody>
                    <a:bodyPr/>
                    <a:lstStyle/>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tc>
                <a:extLst>
                  <a:ext uri="{0D108BD9-81ED-4DB2-BD59-A6C34878D82A}">
                    <a16:rowId xmlns:a16="http://schemas.microsoft.com/office/drawing/2014/main" val="10007"/>
                  </a:ext>
                </a:extLst>
              </a:tr>
              <a:tr h="239522">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Trauma</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None or mild</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One</a:t>
                      </a:r>
                      <a:r>
                        <a:rPr lang="en-US" sz="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or m</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oderate stress</a:t>
                      </a:r>
                    </a:p>
                  </a:txBody>
                  <a:tcPr marL="68580" marR="68580" marT="34290" marB="34290"/>
                </a:tc>
                <a:tc>
                  <a:txBody>
                    <a:bodyPr/>
                    <a:lstStyle/>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Several or severe trauma</a:t>
                      </a:r>
                    </a:p>
                  </a:txBody>
                  <a:tcPr marL="68580" marR="68580" marT="34290" marB="34290"/>
                </a:tc>
                <a:extLst>
                  <a:ext uri="{0D108BD9-81ED-4DB2-BD59-A6C34878D82A}">
                    <a16:rowId xmlns:a16="http://schemas.microsoft.com/office/drawing/2014/main" val="10008"/>
                  </a:ext>
                </a:extLst>
              </a:tr>
            </a:tbl>
          </a:graphicData>
        </a:graphic>
      </p:graphicFrame>
      <p:sp>
        <p:nvSpPr>
          <p:cNvPr id="5" name="Slide Number Placeholder 4"/>
          <p:cNvSpPr>
            <a:spLocks noGrp="1"/>
          </p:cNvSpPr>
          <p:nvPr>
            <p:ph type="sldNum" sz="quarter" idx="12"/>
          </p:nvPr>
        </p:nvSpPr>
        <p:spPr/>
        <p:txBody>
          <a:bodyPr/>
          <a:lstStyle/>
          <a:p>
            <a:fld id="{C594740B-4443-42E0-BD04-50747A72C1C0}" type="slidenum">
              <a:rPr lang="en-US" smtClean="0"/>
              <a:t>30</a:t>
            </a:fld>
            <a:endParaRPr lang="en-US"/>
          </a:p>
        </p:txBody>
      </p:sp>
      <p:sp>
        <p:nvSpPr>
          <p:cNvPr id="8" name="TextBox 7"/>
          <p:cNvSpPr txBox="1"/>
          <p:nvPr/>
        </p:nvSpPr>
        <p:spPr>
          <a:xfrm>
            <a:off x="1094820" y="3961937"/>
            <a:ext cx="6978281" cy="2289088"/>
          </a:xfrm>
          <a:prstGeom prst="rect">
            <a:avLst/>
          </a:prstGeom>
          <a:noFill/>
        </p:spPr>
        <p:txBody>
          <a:bodyPr wrap="square" rtlCol="0">
            <a:spAutoFit/>
          </a:bodyPr>
          <a:lstStyle/>
          <a:p>
            <a:pPr algn="ctr"/>
            <a:r>
              <a:rPr lang="en-US" sz="2400" b="1" dirty="0">
                <a:solidFill>
                  <a:srgbClr val="EF3925"/>
                </a:solidFill>
                <a:latin typeface="PermianSlabSerifTypeface" pitchFamily="50" charset="0"/>
              </a:rPr>
              <a:t>Disposition</a:t>
            </a:r>
            <a:endParaRPr lang="en-US" b="1" dirty="0">
              <a:solidFill>
                <a:srgbClr val="EF3925"/>
              </a:solidFill>
              <a:latin typeface="PermianSlabSerifTypeface" pitchFamily="50" charset="0"/>
            </a:endParaRPr>
          </a:p>
          <a:p>
            <a:endParaRPr lang="en-US" sz="800" b="1" dirty="0">
              <a:solidFill>
                <a:srgbClr val="EF3925"/>
              </a:solidFill>
              <a:latin typeface="Open Sans" panose="020B0606030504020204" pitchFamily="34" charset="0"/>
              <a:ea typeface="Open Sans" panose="020B0606030504020204" pitchFamily="34" charset="0"/>
              <a:cs typeface="Open Sans" panose="020B0606030504020204" pitchFamily="34" charset="0"/>
            </a:endParaRP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Weigh the risk and benefits of treatment recommendations</a:t>
            </a: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Not every suicidal individual requires hospitalization</a:t>
            </a: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Utilize the C-SSRS  to help guide the decision</a:t>
            </a: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Risk categories, low, medium, high determine the need for hospitalization, use your agencies guidelines to determine hospitalization</a:t>
            </a: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SAFETY Plan and follow-up appointments for the non-hospitalized client</a:t>
            </a:r>
          </a:p>
          <a:p>
            <a:pPr marL="214308" indent="-214308">
              <a:spcBef>
                <a:spcPts val="450"/>
              </a:spcBef>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Not every client that needs hospitalization requires involuntary commitment</a:t>
            </a:r>
          </a:p>
        </p:txBody>
      </p:sp>
      <p:cxnSp>
        <p:nvCxnSpPr>
          <p:cNvPr id="6" name="line 3">
            <a:extLst>
              <a:ext uri="{FF2B5EF4-FFF2-40B4-BE49-F238E27FC236}">
                <a16:creationId xmlns:a16="http://schemas.microsoft.com/office/drawing/2014/main" id="{C8B01D5B-11BE-491C-9164-5EDF351683EA}"/>
              </a:ext>
            </a:extLst>
          </p:cNvPr>
          <p:cNvCxnSpPr>
            <a:cxnSpLocks/>
          </p:cNvCxnSpPr>
          <p:nvPr/>
        </p:nvCxnSpPr>
        <p:spPr>
          <a:xfrm>
            <a:off x="640612" y="1294962"/>
            <a:ext cx="7862777"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D42E963-83DD-4B63-B319-F3133551B087}"/>
              </a:ext>
            </a:extLst>
          </p:cNvPr>
          <p:cNvSpPr/>
          <p:nvPr/>
        </p:nvSpPr>
        <p:spPr>
          <a:xfrm>
            <a:off x="629315" y="4425412"/>
            <a:ext cx="7885371" cy="1840447"/>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121334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1)">
                                      <p:cBhvr>
                                        <p:cTn id="23" dur="1000"/>
                                        <p:tgtEl>
                                          <p:spTgt spid="9"/>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500"/>
                                        <p:tgtEl>
                                          <p:spTgt spid="8">
                                            <p:txEl>
                                              <p:pRg st="2" end="2"/>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fade">
                                      <p:cBhvr>
                                        <p:cTn id="31" dur="500"/>
                                        <p:tgtEl>
                                          <p:spTgt spid="8">
                                            <p:txEl>
                                              <p:pRg st="3" end="3"/>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fade">
                                      <p:cBhvr>
                                        <p:cTn id="39" dur="500"/>
                                        <p:tgtEl>
                                          <p:spTgt spid="8">
                                            <p:txEl>
                                              <p:pRg st="5" end="5"/>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Effect transition="in" filter="fade">
                                      <p:cBhvr>
                                        <p:cTn id="43" dur="500"/>
                                        <p:tgtEl>
                                          <p:spTgt spid="8">
                                            <p:txEl>
                                              <p:pRg st="6" end="6"/>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fade">
                                      <p:cBhvr>
                                        <p:cTn id="4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31</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5"/>
            <a:ext cx="7749806" cy="535943"/>
          </a:xfrm>
          <a:noFill/>
        </p:spPr>
        <p:txBody>
          <a:bodyPr>
            <a:noAutofit/>
          </a:bodyPr>
          <a:lstStyle/>
          <a:p>
            <a:r>
              <a:rPr lang="en-US" dirty="0"/>
              <a:t>1. Males die by suicide at a rate four times that of females, but females attempt more often.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52697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True</a:t>
            </a:r>
          </a:p>
        </p:txBody>
      </p:sp>
      <p:sp>
        <p:nvSpPr>
          <p:cNvPr id="9" name="B">
            <a:extLst>
              <a:ext uri="{FF2B5EF4-FFF2-40B4-BE49-F238E27FC236}">
                <a16:creationId xmlns:a16="http://schemas.microsoft.com/office/drawing/2014/main" id="{883F3155-8749-4BFA-856D-C063CAAAD10B}"/>
              </a:ext>
            </a:extLst>
          </p:cNvPr>
          <p:cNvSpPr/>
          <p:nvPr/>
        </p:nvSpPr>
        <p:spPr>
          <a:xfrm>
            <a:off x="2602037" y="3095481"/>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False</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3"/>
            <a:ext cx="8026253" cy="250928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528" y="2568420"/>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528" y="3130688"/>
            <a:ext cx="406493" cy="406493"/>
          </a:xfrm>
          <a:prstGeom prst="rect">
            <a:avLst/>
          </a:prstGeom>
        </p:spPr>
      </p:pic>
      <p:sp>
        <p:nvSpPr>
          <p:cNvPr id="15" name="Blocker">
            <a:extLst>
              <a:ext uri="{FF2B5EF4-FFF2-40B4-BE49-F238E27FC236}">
                <a16:creationId xmlns:a16="http://schemas.microsoft.com/office/drawing/2014/main" id="{5E2BFD9C-5325-4FDB-8CFA-E3987F70BC76}"/>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locker">
            <a:extLst>
              <a:ext uri="{FF2B5EF4-FFF2-40B4-BE49-F238E27FC236}">
                <a16:creationId xmlns:a16="http://schemas.microsoft.com/office/drawing/2014/main" id="{EDE2756B-E7F1-478E-9E4B-7EA9ECC2498E}"/>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14" name="ContinueBTN">
            <a:hlinkClick r:id="" action="ppaction://hlinkshowjump?jump=nextslide"/>
            <a:extLst>
              <a:ext uri="{FF2B5EF4-FFF2-40B4-BE49-F238E27FC236}">
                <a16:creationId xmlns:a16="http://schemas.microsoft.com/office/drawing/2014/main" id="{48627B80-F6D8-47C2-A69C-978E4910EBDC}"/>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2723244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8"/>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par>
                          <p:cTn id="39" fill="hold">
                            <p:stCondLst>
                              <p:cond delay="0"/>
                            </p:stCondLst>
                            <p:childTnLst>
                              <p:par>
                                <p:cTn id="40" presetID="10"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nextCondLst>
                <p:cond evt="onClick" delay="0">
                  <p:tgtEl>
                    <p:spTgt spid="8"/>
                  </p:tgtEl>
                </p:cond>
              </p:nextCondLst>
            </p:seq>
            <p:seq concurrent="1" nextAc="seek">
              <p:cTn id="43" restart="whenNotActive" fill="hold" evtFilter="cancelBubble" nodeType="interactiveSeq">
                <p:stCondLst>
                  <p:cond evt="onClick" delay="0">
                    <p:tgtEl>
                      <p:spTgt spid="9"/>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childTnLst>
                                </p:cTn>
                              </p:par>
                            </p:childTnLst>
                          </p:cTn>
                        </p:par>
                        <p:par>
                          <p:cTn id="50" fill="hold">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childTnLst>
                    </p:cTn>
                  </p:par>
                </p:childTnLst>
              </p:cTn>
              <p:nextCondLst>
                <p:cond evt="onClick" delay="0">
                  <p:tgtEl>
                    <p:spTgt spid="9"/>
                  </p:tgtEl>
                </p:cond>
              </p:nextCondLst>
            </p:seq>
          </p:childTnLst>
        </p:cTn>
      </p:par>
    </p:tnLst>
    <p:bldLst>
      <p:bldP spid="2" grpId="0"/>
      <p:bldP spid="5" grpId="0" build="p"/>
      <p:bldP spid="7" grpId="0" build="p"/>
      <p:bldP spid="8" grpId="0"/>
      <p:bldP spid="9" grpId="0"/>
      <p:bldP spid="19" grpId="0" animBg="1"/>
      <p:bldP spid="15" grpId="0" animBg="1"/>
      <p:bldP spid="17" grpId="0" animBg="1"/>
      <p:bldP spid="22"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32</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6"/>
            <a:ext cx="7749806" cy="531934"/>
          </a:xfrm>
          <a:noFill/>
        </p:spPr>
        <p:txBody>
          <a:bodyPr>
            <a:noAutofit/>
          </a:bodyPr>
          <a:lstStyle/>
          <a:p>
            <a:r>
              <a:rPr lang="en-US" dirty="0"/>
              <a:t>2. All of the following should be considered to be risk factors when assessing suicide potential, except:</a:t>
            </a:r>
          </a:p>
          <a:p>
            <a:pPr>
              <a:lnSpc>
                <a:spcPct val="100000"/>
              </a:lnSpc>
              <a:spcBef>
                <a:spcPts val="0"/>
              </a:spcBef>
            </a:pPr>
            <a:r>
              <a:rPr lang="en-US" dirty="0"/>
              <a:t>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388754"/>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Previous suicide attempt</a:t>
            </a:r>
          </a:p>
        </p:txBody>
      </p:sp>
      <p:sp>
        <p:nvSpPr>
          <p:cNvPr id="9" name="B">
            <a:extLst>
              <a:ext uri="{FF2B5EF4-FFF2-40B4-BE49-F238E27FC236}">
                <a16:creationId xmlns:a16="http://schemas.microsoft.com/office/drawing/2014/main" id="{883F3155-8749-4BFA-856D-C063CAAAD10B}"/>
              </a:ext>
            </a:extLst>
          </p:cNvPr>
          <p:cNvSpPr/>
          <p:nvPr/>
        </p:nvSpPr>
        <p:spPr>
          <a:xfrm>
            <a:off x="2602037" y="295571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Low IQ</a:t>
            </a:r>
          </a:p>
        </p:txBody>
      </p:sp>
      <p:sp>
        <p:nvSpPr>
          <p:cNvPr id="10" name="C">
            <a:extLst>
              <a:ext uri="{FF2B5EF4-FFF2-40B4-BE49-F238E27FC236}">
                <a16:creationId xmlns:a16="http://schemas.microsoft.com/office/drawing/2014/main" id="{266F2CB7-38A4-4F88-AAF4-957108675EB7}"/>
              </a:ext>
            </a:extLst>
          </p:cNvPr>
          <p:cNvSpPr/>
          <p:nvPr/>
        </p:nvSpPr>
        <p:spPr>
          <a:xfrm>
            <a:off x="2602037" y="3522666"/>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C. Social isolation</a:t>
            </a:r>
          </a:p>
        </p:txBody>
      </p:sp>
      <p:sp>
        <p:nvSpPr>
          <p:cNvPr id="11" name="D">
            <a:extLst>
              <a:ext uri="{FF2B5EF4-FFF2-40B4-BE49-F238E27FC236}">
                <a16:creationId xmlns:a16="http://schemas.microsoft.com/office/drawing/2014/main" id="{BF1EB8EA-6300-4B93-AEF3-67863A18079A}"/>
              </a:ext>
            </a:extLst>
          </p:cNvPr>
          <p:cNvSpPr/>
          <p:nvPr/>
        </p:nvSpPr>
        <p:spPr>
          <a:xfrm>
            <a:off x="2602037" y="4089622"/>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D. Significant loss</a:t>
            </a:r>
          </a:p>
        </p:txBody>
      </p:sp>
      <p:sp>
        <p:nvSpPr>
          <p:cNvPr id="25" name="E">
            <a:extLst>
              <a:ext uri="{FF2B5EF4-FFF2-40B4-BE49-F238E27FC236}">
                <a16:creationId xmlns:a16="http://schemas.microsoft.com/office/drawing/2014/main" id="{A1EDD7A5-6670-4F61-9740-CC7BA91F3EFA}"/>
              </a:ext>
            </a:extLst>
          </p:cNvPr>
          <p:cNvSpPr/>
          <p:nvPr/>
        </p:nvSpPr>
        <p:spPr>
          <a:xfrm>
            <a:off x="2602037" y="4656577"/>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E. Access to lethal methods</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4"/>
            <a:ext cx="8026253" cy="4156898"/>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378" y="2989387"/>
            <a:ext cx="406493" cy="406493"/>
          </a:xfrm>
          <a:prstGeom prst="rect">
            <a:avLst/>
          </a:prstGeom>
        </p:spPr>
      </p:pic>
      <p:pic>
        <p:nvPicPr>
          <p:cNvPr id="18" name="IncorrectX-C">
            <a:extLst>
              <a:ext uri="{FF2B5EF4-FFF2-40B4-BE49-F238E27FC236}">
                <a16:creationId xmlns:a16="http://schemas.microsoft.com/office/drawing/2014/main" id="{F155F0C5-22B9-4369-878F-CEA4B004D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80" y="3555751"/>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4160" y="4122115"/>
            <a:ext cx="406493" cy="406493"/>
          </a:xfrm>
          <a:prstGeom prst="rect">
            <a:avLst/>
          </a:prstGeom>
        </p:spPr>
      </p:pic>
      <p:pic>
        <p:nvPicPr>
          <p:cNvPr id="23" name="IncorrectX-C">
            <a:extLst>
              <a:ext uri="{FF2B5EF4-FFF2-40B4-BE49-F238E27FC236}">
                <a16:creationId xmlns:a16="http://schemas.microsoft.com/office/drawing/2014/main" id="{08300966-7D09-4C34-AA6F-89BA607E1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423023"/>
            <a:ext cx="406493" cy="406493"/>
          </a:xfrm>
          <a:prstGeom prst="rect">
            <a:avLst/>
          </a:prstGeom>
        </p:spPr>
      </p:pic>
      <p:pic>
        <p:nvPicPr>
          <p:cNvPr id="26" name="IncorrectX-C">
            <a:extLst>
              <a:ext uri="{FF2B5EF4-FFF2-40B4-BE49-F238E27FC236}">
                <a16:creationId xmlns:a16="http://schemas.microsoft.com/office/drawing/2014/main" id="{A0093424-22DE-4881-BD89-444817294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4688479"/>
            <a:ext cx="406493" cy="406493"/>
          </a:xfrm>
          <a:prstGeom prst="rect">
            <a:avLst/>
          </a:prstGeom>
        </p:spPr>
      </p:pic>
      <p:sp>
        <p:nvSpPr>
          <p:cNvPr id="30" name="Blocker">
            <a:extLst>
              <a:ext uri="{FF2B5EF4-FFF2-40B4-BE49-F238E27FC236}">
                <a16:creationId xmlns:a16="http://schemas.microsoft.com/office/drawing/2014/main" id="{677B0F15-B3EC-4D8B-AD22-6497E2448D74}"/>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Blocker">
            <a:extLst>
              <a:ext uri="{FF2B5EF4-FFF2-40B4-BE49-F238E27FC236}">
                <a16:creationId xmlns:a16="http://schemas.microsoft.com/office/drawing/2014/main" id="{4EFF435A-A8B6-4E68-8F2B-684DD7EF93A5}"/>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locker">
            <a:extLst>
              <a:ext uri="{FF2B5EF4-FFF2-40B4-BE49-F238E27FC236}">
                <a16:creationId xmlns:a16="http://schemas.microsoft.com/office/drawing/2014/main" id="{48F2C8EF-D7C1-4DF6-9821-583CE877E2CA}"/>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Blocker">
            <a:extLst>
              <a:ext uri="{FF2B5EF4-FFF2-40B4-BE49-F238E27FC236}">
                <a16:creationId xmlns:a16="http://schemas.microsoft.com/office/drawing/2014/main" id="{B704652E-93B8-478D-A339-AB03D6D8E35F}"/>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Blocker">
            <a:extLst>
              <a:ext uri="{FF2B5EF4-FFF2-40B4-BE49-F238E27FC236}">
                <a16:creationId xmlns:a16="http://schemas.microsoft.com/office/drawing/2014/main" id="{EFD72B4A-277C-499E-A3C4-8AE2C01CF98E}"/>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5717432"/>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4" name="ContinueBTN">
            <a:hlinkClick r:id="" action="ppaction://hlinkshowjump?jump=nextslide"/>
            <a:extLst>
              <a:ext uri="{FF2B5EF4-FFF2-40B4-BE49-F238E27FC236}">
                <a16:creationId xmlns:a16="http://schemas.microsoft.com/office/drawing/2014/main" id="{DBF855E5-6A61-4BF9-9FBF-F74A4EF67583}"/>
              </a:ext>
            </a:extLst>
          </p:cNvPr>
          <p:cNvSpPr/>
          <p:nvPr/>
        </p:nvSpPr>
        <p:spPr>
          <a:xfrm>
            <a:off x="3591857" y="5717432"/>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7" name="ContinueBTN">
            <a:hlinkClick r:id="" action="ppaction://hlinkshowjump?jump=nextslide"/>
            <a:extLst>
              <a:ext uri="{FF2B5EF4-FFF2-40B4-BE49-F238E27FC236}">
                <a16:creationId xmlns:a16="http://schemas.microsoft.com/office/drawing/2014/main" id="{3B145A6A-149C-4A40-9B43-67C2ECFAAD77}"/>
              </a:ext>
            </a:extLst>
          </p:cNvPr>
          <p:cNvSpPr/>
          <p:nvPr/>
        </p:nvSpPr>
        <p:spPr>
          <a:xfrm>
            <a:off x="3591857" y="5717432"/>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8" name="ContinueBTN">
            <a:hlinkClick r:id="" action="ppaction://hlinkshowjump?jump=nextslide"/>
            <a:extLst>
              <a:ext uri="{FF2B5EF4-FFF2-40B4-BE49-F238E27FC236}">
                <a16:creationId xmlns:a16="http://schemas.microsoft.com/office/drawing/2014/main" id="{344785B6-2FA8-4D10-9825-C6827FD0C4AA}"/>
              </a:ext>
            </a:extLst>
          </p:cNvPr>
          <p:cNvSpPr/>
          <p:nvPr/>
        </p:nvSpPr>
        <p:spPr>
          <a:xfrm>
            <a:off x="3591857" y="5717432"/>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9" name="ContinueBTN">
            <a:hlinkClick r:id="" action="ppaction://hlinkshowjump?jump=nextslide"/>
            <a:extLst>
              <a:ext uri="{FF2B5EF4-FFF2-40B4-BE49-F238E27FC236}">
                <a16:creationId xmlns:a16="http://schemas.microsoft.com/office/drawing/2014/main" id="{82800A12-E7F5-4A99-ACD5-DBAD7F0505B8}"/>
              </a:ext>
            </a:extLst>
          </p:cNvPr>
          <p:cNvSpPr/>
          <p:nvPr/>
        </p:nvSpPr>
        <p:spPr>
          <a:xfrm>
            <a:off x="3591857" y="5717432"/>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32461295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10"/>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childTnLst>
                                </p:cTn>
                              </p:par>
                            </p:childTnLst>
                          </p:cTn>
                        </p:par>
                        <p:par>
                          <p:cTn id="38" fill="hold">
                            <p:stCondLst>
                              <p:cond delay="0"/>
                            </p:stCondLst>
                            <p:childTnLst>
                              <p:par>
                                <p:cTn id="39" presetID="10"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childTnLst>
                          </p:cTn>
                        </p:par>
                      </p:childTnLst>
                    </p:cTn>
                  </p:par>
                </p:childTnLst>
              </p:cTn>
              <p:nextCondLst>
                <p:cond evt="onClick" delay="0">
                  <p:tgtEl>
                    <p:spTgt spid="10"/>
                  </p:tgtEl>
                </p:cond>
              </p:nextCondLst>
            </p:seq>
            <p:seq concurrent="1" nextAc="seek">
              <p:cTn id="42" restart="whenNotActive" fill="hold" evtFilter="cancelBubble" nodeType="interactiveSeq">
                <p:stCondLst>
                  <p:cond evt="onClick" delay="0">
                    <p:tgtEl>
                      <p:spTgt spid="9"/>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par>
                          <p:cTn id="49" fill="hold">
                            <p:stCondLst>
                              <p:cond delay="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childTnLst>
              </p:cTn>
              <p:nextCondLst>
                <p:cond evt="onClick" delay="0">
                  <p:tgtEl>
                    <p:spTgt spid="9"/>
                  </p:tgtEl>
                </p:cond>
              </p:nextCondLst>
            </p:seq>
            <p:seq concurrent="1" nextAc="seek">
              <p:cTn id="53" restart="whenNotActive" fill="hold" evtFilter="cancelBubble" nodeType="interactiveSeq">
                <p:stCondLst>
                  <p:cond evt="onClick" delay="0">
                    <p:tgtEl>
                      <p:spTgt spid="8"/>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childTnLst>
                                </p:cTn>
                              </p:par>
                            </p:childTnLst>
                          </p:cTn>
                        </p:par>
                        <p:par>
                          <p:cTn id="60" fill="hold">
                            <p:stCondLst>
                              <p:cond delay="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childTnLst>
                          </p:cTn>
                        </p:par>
                      </p:childTnLst>
                    </p:cTn>
                  </p:par>
                </p:childTnLst>
              </p:cTn>
              <p:nextCondLst>
                <p:cond evt="onClick" delay="0">
                  <p:tgtEl>
                    <p:spTgt spid="8"/>
                  </p:tgtEl>
                </p:cond>
              </p:nextCondLst>
            </p:seq>
            <p:seq concurrent="1" nextAc="seek">
              <p:cTn id="64" restart="whenNotActive" fill="hold" evtFilter="cancelBubble" nodeType="interactiveSeq">
                <p:stCondLst>
                  <p:cond evt="onClick" delay="0">
                    <p:tgtEl>
                      <p:spTgt spid="25"/>
                    </p:tgtEl>
                  </p:cond>
                </p:stCondLst>
                <p:endSync evt="end" delay="0">
                  <p:rtn val="all"/>
                </p:endSync>
                <p:childTnLst>
                  <p:par>
                    <p:cTn id="65" fill="hold">
                      <p:stCondLst>
                        <p:cond delay="0"/>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par>
                          <p:cTn id="71" fill="hold">
                            <p:stCondLst>
                              <p:cond delay="0"/>
                            </p:stCondLst>
                            <p:childTnLst>
                              <p:par>
                                <p:cTn id="72" presetID="10"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childTnLst>
                          </p:cTn>
                        </p:par>
                      </p:childTnLst>
                    </p:cTn>
                  </p:par>
                </p:childTnLst>
              </p:cTn>
              <p:nextCondLst>
                <p:cond evt="onClick" delay="0">
                  <p:tgtEl>
                    <p:spTgt spid="25"/>
                  </p:tgtEl>
                </p:cond>
              </p:nextCondLst>
            </p:seq>
            <p:seq concurrent="1" nextAc="seek">
              <p:cTn id="75" restart="whenNotActive" fill="hold" evtFilter="cancelBubble" nodeType="interactiveSeq">
                <p:stCondLst>
                  <p:cond evt="onClick" delay="0">
                    <p:tgtEl>
                      <p:spTgt spid="11"/>
                    </p:tgtEl>
                  </p:cond>
                </p:stCondLst>
                <p:endSync evt="end" delay="0">
                  <p:rtn val="all"/>
                </p:endSync>
                <p:childTnLst>
                  <p:par>
                    <p:cTn id="76" fill="hold">
                      <p:stCondLst>
                        <p:cond delay="0"/>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childTnLst>
                                </p:cTn>
                              </p:par>
                            </p:childTnLst>
                          </p:cTn>
                        </p:par>
                        <p:par>
                          <p:cTn id="82" fill="hold">
                            <p:stCondLst>
                              <p:cond delay="0"/>
                            </p:stCondLst>
                            <p:childTnLst>
                              <p:par>
                                <p:cTn id="83" presetID="10"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500"/>
                                        <p:tgtEl>
                                          <p:spTgt spid="24"/>
                                        </p:tgtEl>
                                      </p:cBhvr>
                                    </p:animEffect>
                                  </p:childTnLst>
                                </p:cTn>
                              </p:par>
                            </p:childTnLst>
                          </p:cTn>
                        </p:par>
                      </p:childTnLst>
                    </p:cTn>
                  </p:par>
                </p:childTnLst>
              </p:cTn>
              <p:nextCondLst>
                <p:cond evt="onClick" delay="0">
                  <p:tgtEl>
                    <p:spTgt spid="11"/>
                  </p:tgtEl>
                </p:cond>
              </p:nextCondLst>
            </p:seq>
          </p:childTnLst>
        </p:cTn>
      </p:par>
    </p:tnLst>
    <p:bldLst>
      <p:bldP spid="7" grpId="0" uiExpand="1" build="p"/>
      <p:bldP spid="8" grpId="0"/>
      <p:bldP spid="9" grpId="0"/>
      <p:bldP spid="10" grpId="0"/>
      <p:bldP spid="11" grpId="0"/>
      <p:bldP spid="25" grpId="0"/>
      <p:bldP spid="30" grpId="0" animBg="1"/>
      <p:bldP spid="31" grpId="0" animBg="1"/>
      <p:bldP spid="32" grpId="0" animBg="1"/>
      <p:bldP spid="33" grpId="0" animBg="1"/>
      <p:bldP spid="34" grpId="0" animBg="1"/>
      <p:bldP spid="22" grpId="0" animBg="1"/>
      <p:bldP spid="24" grpId="0" animBg="1"/>
      <p:bldP spid="27" grpId="0" animBg="1"/>
      <p:bldP spid="28" grpId="0" animBg="1"/>
      <p:bldP spid="2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33</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5"/>
            <a:ext cx="7749806" cy="535943"/>
          </a:xfrm>
          <a:noFill/>
        </p:spPr>
        <p:txBody>
          <a:bodyPr>
            <a:noAutofit/>
          </a:bodyPr>
          <a:lstStyle/>
          <a:p>
            <a:r>
              <a:rPr lang="en-US" dirty="0"/>
              <a:t>3. Potential for violence is easily predictable.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52697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True</a:t>
            </a:r>
          </a:p>
        </p:txBody>
      </p:sp>
      <p:sp>
        <p:nvSpPr>
          <p:cNvPr id="9" name="B">
            <a:extLst>
              <a:ext uri="{FF2B5EF4-FFF2-40B4-BE49-F238E27FC236}">
                <a16:creationId xmlns:a16="http://schemas.microsoft.com/office/drawing/2014/main" id="{883F3155-8749-4BFA-856D-C063CAAAD10B}"/>
              </a:ext>
            </a:extLst>
          </p:cNvPr>
          <p:cNvSpPr/>
          <p:nvPr/>
        </p:nvSpPr>
        <p:spPr>
          <a:xfrm>
            <a:off x="2602037" y="3095481"/>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False</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3"/>
            <a:ext cx="8026253" cy="250928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527" y="3130688"/>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527" y="2568379"/>
            <a:ext cx="406493" cy="406493"/>
          </a:xfrm>
          <a:prstGeom prst="rect">
            <a:avLst/>
          </a:prstGeom>
        </p:spPr>
      </p:pic>
      <p:sp>
        <p:nvSpPr>
          <p:cNvPr id="15" name="Blocker">
            <a:extLst>
              <a:ext uri="{FF2B5EF4-FFF2-40B4-BE49-F238E27FC236}">
                <a16:creationId xmlns:a16="http://schemas.microsoft.com/office/drawing/2014/main" id="{33143E1D-E090-417F-A8E7-CB834D7CD56E}"/>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locker">
            <a:extLst>
              <a:ext uri="{FF2B5EF4-FFF2-40B4-BE49-F238E27FC236}">
                <a16:creationId xmlns:a16="http://schemas.microsoft.com/office/drawing/2014/main" id="{E3847B9E-7C2D-490B-989C-3686899E5E62}"/>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14" name="ContinueBTN">
            <a:hlinkClick r:id="" action="ppaction://hlinkshowjump?jump=nextslide"/>
            <a:extLst>
              <a:ext uri="{FF2B5EF4-FFF2-40B4-BE49-F238E27FC236}">
                <a16:creationId xmlns:a16="http://schemas.microsoft.com/office/drawing/2014/main" id="{0CCF85AE-AA5B-46C2-8046-EB1F87B51CD0}"/>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13229067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nextCondLst>
                <p:cond evt="onClick" delay="0">
                  <p:tgtEl>
                    <p:spTgt spid="8"/>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childTnLst>
              </p:cTn>
              <p:nextCondLst>
                <p:cond evt="onClick" delay="0">
                  <p:tgtEl>
                    <p:spTgt spid="9"/>
                  </p:tgtEl>
                </p:cond>
              </p:nextCondLst>
            </p:seq>
          </p:childTnLst>
        </p:cTn>
      </p:par>
    </p:tnLst>
    <p:bldLst>
      <p:bldP spid="7" grpId="0" build="p"/>
      <p:bldP spid="8" grpId="0"/>
      <p:bldP spid="9" grpId="0"/>
      <p:bldP spid="15" grpId="0" animBg="1"/>
      <p:bldP spid="17" grpId="0" animBg="1"/>
      <p:bldP spid="22" grpId="0" animBg="1"/>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34</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6"/>
            <a:ext cx="7749806" cy="406493"/>
          </a:xfrm>
          <a:noFill/>
        </p:spPr>
        <p:txBody>
          <a:bodyPr>
            <a:noAutofit/>
          </a:bodyPr>
          <a:lstStyle/>
          <a:p>
            <a:r>
              <a:rPr lang="en-US" dirty="0"/>
              <a:t>4. What component (s) is/are important for suicide prevention?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388754"/>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Prevent isolation</a:t>
            </a:r>
          </a:p>
        </p:txBody>
      </p:sp>
      <p:sp>
        <p:nvSpPr>
          <p:cNvPr id="9" name="B">
            <a:extLst>
              <a:ext uri="{FF2B5EF4-FFF2-40B4-BE49-F238E27FC236}">
                <a16:creationId xmlns:a16="http://schemas.microsoft.com/office/drawing/2014/main" id="{883F3155-8749-4BFA-856D-C063CAAAD10B}"/>
              </a:ext>
            </a:extLst>
          </p:cNvPr>
          <p:cNvSpPr/>
          <p:nvPr/>
        </p:nvSpPr>
        <p:spPr>
          <a:xfrm>
            <a:off x="2602037" y="295571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Involved significant others</a:t>
            </a:r>
          </a:p>
        </p:txBody>
      </p:sp>
      <p:sp>
        <p:nvSpPr>
          <p:cNvPr id="10" name="C">
            <a:extLst>
              <a:ext uri="{FF2B5EF4-FFF2-40B4-BE49-F238E27FC236}">
                <a16:creationId xmlns:a16="http://schemas.microsoft.com/office/drawing/2014/main" id="{266F2CB7-38A4-4F88-AAF4-957108675EB7}"/>
              </a:ext>
            </a:extLst>
          </p:cNvPr>
          <p:cNvSpPr/>
          <p:nvPr/>
        </p:nvSpPr>
        <p:spPr>
          <a:xfrm>
            <a:off x="2602037" y="3522666"/>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C. Follow-up</a:t>
            </a:r>
          </a:p>
        </p:txBody>
      </p:sp>
      <p:sp>
        <p:nvSpPr>
          <p:cNvPr id="11" name="D">
            <a:extLst>
              <a:ext uri="{FF2B5EF4-FFF2-40B4-BE49-F238E27FC236}">
                <a16:creationId xmlns:a16="http://schemas.microsoft.com/office/drawing/2014/main" id="{BF1EB8EA-6300-4B93-AEF3-67863A18079A}"/>
              </a:ext>
            </a:extLst>
          </p:cNvPr>
          <p:cNvSpPr/>
          <p:nvPr/>
        </p:nvSpPr>
        <p:spPr>
          <a:xfrm>
            <a:off x="2602037" y="4089622"/>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D. All of the above</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4"/>
            <a:ext cx="8026253" cy="3425061"/>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379" y="4125118"/>
            <a:ext cx="406493" cy="406493"/>
          </a:xfrm>
          <a:prstGeom prst="rect">
            <a:avLst/>
          </a:prstGeom>
        </p:spPr>
      </p:pic>
      <p:pic>
        <p:nvPicPr>
          <p:cNvPr id="18" name="IncorrectX-C">
            <a:extLst>
              <a:ext uri="{FF2B5EF4-FFF2-40B4-BE49-F238E27FC236}">
                <a16:creationId xmlns:a16="http://schemas.microsoft.com/office/drawing/2014/main" id="{F155F0C5-22B9-4369-878F-CEA4B004D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80" y="3555751"/>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8" y="2994304"/>
            <a:ext cx="406493" cy="406493"/>
          </a:xfrm>
          <a:prstGeom prst="rect">
            <a:avLst/>
          </a:prstGeom>
        </p:spPr>
      </p:pic>
      <p:pic>
        <p:nvPicPr>
          <p:cNvPr id="23" name="IncorrectX-C">
            <a:extLst>
              <a:ext uri="{FF2B5EF4-FFF2-40B4-BE49-F238E27FC236}">
                <a16:creationId xmlns:a16="http://schemas.microsoft.com/office/drawing/2014/main" id="{08300966-7D09-4C34-AA6F-89BA607E1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423023"/>
            <a:ext cx="406493" cy="406493"/>
          </a:xfrm>
          <a:prstGeom prst="rect">
            <a:avLst/>
          </a:prstGeom>
        </p:spPr>
      </p:pic>
      <p:sp>
        <p:nvSpPr>
          <p:cNvPr id="24" name="Blocker">
            <a:extLst>
              <a:ext uri="{FF2B5EF4-FFF2-40B4-BE49-F238E27FC236}">
                <a16:creationId xmlns:a16="http://schemas.microsoft.com/office/drawing/2014/main" id="{103CB175-1848-4882-BEB1-986DF1D1A3D0}"/>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Blocker">
            <a:extLst>
              <a:ext uri="{FF2B5EF4-FFF2-40B4-BE49-F238E27FC236}">
                <a16:creationId xmlns:a16="http://schemas.microsoft.com/office/drawing/2014/main" id="{0DDF27EE-DD4B-4A8F-8746-68DE75958EFD}"/>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Blocker">
            <a:extLst>
              <a:ext uri="{FF2B5EF4-FFF2-40B4-BE49-F238E27FC236}">
                <a16:creationId xmlns:a16="http://schemas.microsoft.com/office/drawing/2014/main" id="{3D88CB83-7F12-448D-83BC-8C40796A3339}"/>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Blocker">
            <a:extLst>
              <a:ext uri="{FF2B5EF4-FFF2-40B4-BE49-F238E27FC236}">
                <a16:creationId xmlns:a16="http://schemas.microsoft.com/office/drawing/2014/main" id="{BD20EBBE-C816-4937-8FEF-02FBA5E76B5A}"/>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5" name="ContinueBTN">
            <a:hlinkClick r:id="" action="ppaction://hlinkshowjump?jump=nextslide"/>
            <a:extLst>
              <a:ext uri="{FF2B5EF4-FFF2-40B4-BE49-F238E27FC236}">
                <a16:creationId xmlns:a16="http://schemas.microsoft.com/office/drawing/2014/main" id="{F76551C4-0879-4998-B08D-E8526F44D01B}"/>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6" name="ContinueBTN">
            <a:hlinkClick r:id="" action="ppaction://hlinkshowjump?jump=nextslide"/>
            <a:extLst>
              <a:ext uri="{FF2B5EF4-FFF2-40B4-BE49-F238E27FC236}">
                <a16:creationId xmlns:a16="http://schemas.microsoft.com/office/drawing/2014/main" id="{98739698-B967-4E38-A5F4-1FCFC396BEDA}"/>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7" name="ContinueBTN">
            <a:hlinkClick r:id="" action="ppaction://hlinkshowjump?jump=nextslide"/>
            <a:extLst>
              <a:ext uri="{FF2B5EF4-FFF2-40B4-BE49-F238E27FC236}">
                <a16:creationId xmlns:a16="http://schemas.microsoft.com/office/drawing/2014/main" id="{BA33E3E8-6E84-488A-AFF2-05031AEB15DD}"/>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41164896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10"/>
                    </p:tgtEl>
                  </p:cond>
                </p:stCondLst>
                <p:endSync evt="end" delay="0">
                  <p:rtn val="all"/>
                </p:endSync>
                <p:childTnLst>
                  <p:par>
                    <p:cTn id="25" fill="hold">
                      <p:stCondLst>
                        <p:cond delay="0"/>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p:stCondLst>
                              <p:cond delay="0"/>
                            </p:stCondLst>
                            <p:childTnLst>
                              <p:par>
                                <p:cTn id="32" presetID="10"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childTnLst>
              </p:cTn>
              <p:nextCondLst>
                <p:cond evt="onClick" delay="0">
                  <p:tgtEl>
                    <p:spTgt spid="10"/>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par>
                          <p:cTn id="42" fill="hold">
                            <p:stCondLst>
                              <p:cond delay="0"/>
                            </p:stCondLst>
                            <p:childTnLst>
                              <p:par>
                                <p:cTn id="43" presetID="10"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nextCondLst>
                <p:cond evt="onClick" delay="0">
                  <p:tgtEl>
                    <p:spTgt spid="9"/>
                  </p:tgtEl>
                </p:cond>
              </p:nextCondLst>
            </p:seq>
            <p:seq concurrent="1" nextAc="seek">
              <p:cTn id="46" restart="whenNotActive" fill="hold" evtFilter="cancelBubble" nodeType="interactiveSeq">
                <p:stCondLst>
                  <p:cond evt="onClick" delay="0">
                    <p:tgtEl>
                      <p:spTgt spid="8"/>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par>
                          <p:cTn id="53" fill="hold">
                            <p:stCondLst>
                              <p:cond delay="0"/>
                            </p:stCondLst>
                            <p:childTnLst>
                              <p:par>
                                <p:cTn id="54" presetID="10" presetClass="entr" presetSubtype="0"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childTnLst>
                          </p:cTn>
                        </p:par>
                      </p:childTnLst>
                    </p:cTn>
                  </p:par>
                </p:childTnLst>
              </p:cTn>
              <p:nextCondLst>
                <p:cond evt="onClick" delay="0">
                  <p:tgtEl>
                    <p:spTgt spid="8"/>
                  </p:tgtEl>
                </p:cond>
              </p:nextCondLst>
            </p:seq>
            <p:seq concurrent="1" nextAc="seek">
              <p:cTn id="57" restart="whenNotActive" fill="hold" evtFilter="cancelBubble" nodeType="interactiveSeq">
                <p:stCondLst>
                  <p:cond evt="onClick" delay="0">
                    <p:tgtEl>
                      <p:spTgt spid="11"/>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childTnLst>
                                </p:cTn>
                              </p:par>
                            </p:childTnLst>
                          </p:cTn>
                        </p:par>
                        <p:par>
                          <p:cTn id="64" fill="hold">
                            <p:stCondLst>
                              <p:cond delay="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childTnLst>
              </p:cTn>
              <p:nextCondLst>
                <p:cond evt="onClick" delay="0">
                  <p:tgtEl>
                    <p:spTgt spid="11"/>
                  </p:tgtEl>
                </p:cond>
              </p:nextCondLst>
            </p:seq>
          </p:childTnLst>
        </p:cTn>
      </p:par>
    </p:tnLst>
    <p:bldLst>
      <p:bldP spid="7" grpId="0" build="p"/>
      <p:bldP spid="8" grpId="0"/>
      <p:bldP spid="9" grpId="0"/>
      <p:bldP spid="10" grpId="0"/>
      <p:bldP spid="11" grpId="0"/>
      <p:bldP spid="24" grpId="0" animBg="1"/>
      <p:bldP spid="28" grpId="0" animBg="1"/>
      <p:bldP spid="29" grpId="0" animBg="1"/>
      <p:bldP spid="30" grpId="0" animBg="1"/>
      <p:bldP spid="22" grpId="0" animBg="1"/>
      <p:bldP spid="25" grpId="0" animBg="1"/>
      <p:bldP spid="26" grpId="0" animBg="1"/>
      <p:bldP spid="2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35</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6"/>
            <a:ext cx="7749806" cy="406493"/>
          </a:xfrm>
          <a:noFill/>
        </p:spPr>
        <p:txBody>
          <a:bodyPr>
            <a:noAutofit/>
          </a:bodyPr>
          <a:lstStyle/>
          <a:p>
            <a:r>
              <a:rPr lang="en-US" dirty="0"/>
              <a:t>5. What component (s) is/are important when working with a potentially violent person?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388754"/>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Show concern for the person</a:t>
            </a:r>
          </a:p>
        </p:txBody>
      </p:sp>
      <p:sp>
        <p:nvSpPr>
          <p:cNvPr id="9" name="B">
            <a:extLst>
              <a:ext uri="{FF2B5EF4-FFF2-40B4-BE49-F238E27FC236}">
                <a16:creationId xmlns:a16="http://schemas.microsoft.com/office/drawing/2014/main" id="{883F3155-8749-4BFA-856D-C063CAAAD10B}"/>
              </a:ext>
            </a:extLst>
          </p:cNvPr>
          <p:cNvSpPr/>
          <p:nvPr/>
        </p:nvSpPr>
        <p:spPr>
          <a:xfrm>
            <a:off x="2602037" y="295571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Be respectful</a:t>
            </a:r>
          </a:p>
        </p:txBody>
      </p:sp>
      <p:sp>
        <p:nvSpPr>
          <p:cNvPr id="10" name="C">
            <a:extLst>
              <a:ext uri="{FF2B5EF4-FFF2-40B4-BE49-F238E27FC236}">
                <a16:creationId xmlns:a16="http://schemas.microsoft.com/office/drawing/2014/main" id="{266F2CB7-38A4-4F88-AAF4-957108675EB7}"/>
              </a:ext>
            </a:extLst>
          </p:cNvPr>
          <p:cNvSpPr/>
          <p:nvPr/>
        </p:nvSpPr>
        <p:spPr>
          <a:xfrm>
            <a:off x="2602037" y="3522666"/>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C. Don’t offer any choices</a:t>
            </a:r>
          </a:p>
        </p:txBody>
      </p:sp>
      <p:sp>
        <p:nvSpPr>
          <p:cNvPr id="11" name="D">
            <a:extLst>
              <a:ext uri="{FF2B5EF4-FFF2-40B4-BE49-F238E27FC236}">
                <a16:creationId xmlns:a16="http://schemas.microsoft.com/office/drawing/2014/main" id="{BF1EB8EA-6300-4B93-AEF3-67863A18079A}"/>
              </a:ext>
            </a:extLst>
          </p:cNvPr>
          <p:cNvSpPr/>
          <p:nvPr/>
        </p:nvSpPr>
        <p:spPr>
          <a:xfrm>
            <a:off x="2602037" y="4089622"/>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D. Both A and B</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4"/>
            <a:ext cx="8026253" cy="3425061"/>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379" y="4125118"/>
            <a:ext cx="406493" cy="406493"/>
          </a:xfrm>
          <a:prstGeom prst="rect">
            <a:avLst/>
          </a:prstGeom>
        </p:spPr>
      </p:pic>
      <p:pic>
        <p:nvPicPr>
          <p:cNvPr id="18" name="IncorrectX-C">
            <a:extLst>
              <a:ext uri="{FF2B5EF4-FFF2-40B4-BE49-F238E27FC236}">
                <a16:creationId xmlns:a16="http://schemas.microsoft.com/office/drawing/2014/main" id="{F155F0C5-22B9-4369-878F-CEA4B004D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80" y="3555751"/>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8" y="2994304"/>
            <a:ext cx="406493" cy="406493"/>
          </a:xfrm>
          <a:prstGeom prst="rect">
            <a:avLst/>
          </a:prstGeom>
        </p:spPr>
      </p:pic>
      <p:pic>
        <p:nvPicPr>
          <p:cNvPr id="23" name="IncorrectX-C">
            <a:extLst>
              <a:ext uri="{FF2B5EF4-FFF2-40B4-BE49-F238E27FC236}">
                <a16:creationId xmlns:a16="http://schemas.microsoft.com/office/drawing/2014/main" id="{08300966-7D09-4C34-AA6F-89BA607E1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423023"/>
            <a:ext cx="406493" cy="406493"/>
          </a:xfrm>
          <a:prstGeom prst="rect">
            <a:avLst/>
          </a:prstGeom>
        </p:spPr>
      </p:pic>
      <p:sp>
        <p:nvSpPr>
          <p:cNvPr id="27" name="Blocker">
            <a:extLst>
              <a:ext uri="{FF2B5EF4-FFF2-40B4-BE49-F238E27FC236}">
                <a16:creationId xmlns:a16="http://schemas.microsoft.com/office/drawing/2014/main" id="{B410D071-D3B6-450E-AF4F-5A0BA08837AD}"/>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Blocker">
            <a:extLst>
              <a:ext uri="{FF2B5EF4-FFF2-40B4-BE49-F238E27FC236}">
                <a16:creationId xmlns:a16="http://schemas.microsoft.com/office/drawing/2014/main" id="{61E79D8F-29A6-419B-AC56-741C7454B2C0}"/>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Blocker">
            <a:extLst>
              <a:ext uri="{FF2B5EF4-FFF2-40B4-BE49-F238E27FC236}">
                <a16:creationId xmlns:a16="http://schemas.microsoft.com/office/drawing/2014/main" id="{CC15E5EC-2154-4FF5-9D41-51DEB39DA9B5}"/>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Blocker">
            <a:extLst>
              <a:ext uri="{FF2B5EF4-FFF2-40B4-BE49-F238E27FC236}">
                <a16:creationId xmlns:a16="http://schemas.microsoft.com/office/drawing/2014/main" id="{6C13D43F-1D7E-4CB5-8471-E43EDAC10329}"/>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4" name="ContinueBTN">
            <a:hlinkClick r:id="" action="ppaction://hlinkshowjump?jump=nextslide"/>
            <a:extLst>
              <a:ext uri="{FF2B5EF4-FFF2-40B4-BE49-F238E27FC236}">
                <a16:creationId xmlns:a16="http://schemas.microsoft.com/office/drawing/2014/main" id="{AFABF2F8-BB9D-4EFB-9A55-C2E0E7A2889F}"/>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5" name="ContinueBTN">
            <a:hlinkClick r:id="" action="ppaction://hlinkshowjump?jump=nextslide"/>
            <a:extLst>
              <a:ext uri="{FF2B5EF4-FFF2-40B4-BE49-F238E27FC236}">
                <a16:creationId xmlns:a16="http://schemas.microsoft.com/office/drawing/2014/main" id="{889CEDC5-A324-4A02-81ED-7E748FEFC32B}"/>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6" name="ContinueBTN">
            <a:hlinkClick r:id="" action="ppaction://hlinkshowjump?jump=nextslide"/>
            <a:extLst>
              <a:ext uri="{FF2B5EF4-FFF2-40B4-BE49-F238E27FC236}">
                <a16:creationId xmlns:a16="http://schemas.microsoft.com/office/drawing/2014/main" id="{E1061EEE-6B5B-4DAC-BCC5-0E609DFD5964}"/>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18247480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10"/>
                    </p:tgtEl>
                  </p:cond>
                </p:stCondLst>
                <p:endSync evt="end" delay="0">
                  <p:rtn val="all"/>
                </p:endSync>
                <p:childTnLst>
                  <p:par>
                    <p:cTn id="25" fill="hold">
                      <p:stCondLst>
                        <p:cond delay="0"/>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par>
                          <p:cTn id="31" fill="hold">
                            <p:stCondLst>
                              <p:cond delay="0"/>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childTnLst>
              </p:cTn>
              <p:nextCondLst>
                <p:cond evt="onClick" delay="0">
                  <p:tgtEl>
                    <p:spTgt spid="10"/>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childTnLst>
                                </p:cTn>
                              </p:par>
                            </p:childTnLst>
                          </p:cTn>
                        </p:par>
                        <p:par>
                          <p:cTn id="42" fill="hold">
                            <p:stCondLst>
                              <p:cond delay="0"/>
                            </p:stCondLst>
                            <p:childTnLst>
                              <p:par>
                                <p:cTn id="43" presetID="10"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nextCondLst>
                <p:cond evt="onClick" delay="0">
                  <p:tgtEl>
                    <p:spTgt spid="9"/>
                  </p:tgtEl>
                </p:cond>
              </p:nextCondLst>
            </p:seq>
            <p:seq concurrent="1" nextAc="seek">
              <p:cTn id="46" restart="whenNotActive" fill="hold" evtFilter="cancelBubble" nodeType="interactiveSeq">
                <p:stCondLst>
                  <p:cond evt="onClick" delay="0">
                    <p:tgtEl>
                      <p:spTgt spid="8"/>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par>
                          <p:cTn id="53" fill="hold">
                            <p:stCondLst>
                              <p:cond delay="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childTnLst>
                    </p:cTn>
                  </p:par>
                </p:childTnLst>
              </p:cTn>
              <p:nextCondLst>
                <p:cond evt="onClick" delay="0">
                  <p:tgtEl>
                    <p:spTgt spid="8"/>
                  </p:tgtEl>
                </p:cond>
              </p:nextCondLst>
            </p:seq>
            <p:seq concurrent="1" nextAc="seek">
              <p:cTn id="57" restart="whenNotActive" fill="hold" evtFilter="cancelBubble" nodeType="interactiveSeq">
                <p:stCondLst>
                  <p:cond evt="onClick" delay="0">
                    <p:tgtEl>
                      <p:spTgt spid="11"/>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childTnLst>
                                </p:cTn>
                              </p:par>
                            </p:childTnLst>
                          </p:cTn>
                        </p:par>
                        <p:par>
                          <p:cTn id="64" fill="hold">
                            <p:stCondLst>
                              <p:cond delay="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childTnLst>
              </p:cTn>
              <p:nextCondLst>
                <p:cond evt="onClick" delay="0">
                  <p:tgtEl>
                    <p:spTgt spid="11"/>
                  </p:tgtEl>
                </p:cond>
              </p:nextCondLst>
            </p:seq>
          </p:childTnLst>
        </p:cTn>
      </p:par>
    </p:tnLst>
    <p:bldLst>
      <p:bldP spid="7" grpId="0" build="p"/>
      <p:bldP spid="8" grpId="0"/>
      <p:bldP spid="9" grpId="0"/>
      <p:bldP spid="10" grpId="0"/>
      <p:bldP spid="11" grpId="0"/>
      <p:bldP spid="27" grpId="0" animBg="1"/>
      <p:bldP spid="28" grpId="0" animBg="1"/>
      <p:bldP spid="29" grpId="0" animBg="1"/>
      <p:bldP spid="30" grpId="0" animBg="1"/>
      <p:bldP spid="22" grpId="0" animBg="1"/>
      <p:bldP spid="24" grpId="0" animBg="1"/>
      <p:bldP spid="25" grpId="0" animBg="1"/>
      <p:bldP spid="2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36</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5"/>
            <a:ext cx="7749806" cy="535943"/>
          </a:xfrm>
          <a:noFill/>
        </p:spPr>
        <p:txBody>
          <a:bodyPr>
            <a:noAutofit/>
          </a:bodyPr>
          <a:lstStyle/>
          <a:p>
            <a:r>
              <a:rPr lang="en-US" dirty="0"/>
              <a:t>6. You should always stay in a dangerous situation if you think you can be of some help.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52697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True</a:t>
            </a:r>
          </a:p>
        </p:txBody>
      </p:sp>
      <p:sp>
        <p:nvSpPr>
          <p:cNvPr id="9" name="B">
            <a:extLst>
              <a:ext uri="{FF2B5EF4-FFF2-40B4-BE49-F238E27FC236}">
                <a16:creationId xmlns:a16="http://schemas.microsoft.com/office/drawing/2014/main" id="{883F3155-8749-4BFA-856D-C063CAAAD10B}"/>
              </a:ext>
            </a:extLst>
          </p:cNvPr>
          <p:cNvSpPr/>
          <p:nvPr/>
        </p:nvSpPr>
        <p:spPr>
          <a:xfrm>
            <a:off x="2602037" y="3095481"/>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False</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3"/>
            <a:ext cx="8026253" cy="250928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528" y="3130688"/>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4104" y="2565380"/>
            <a:ext cx="406493" cy="406493"/>
          </a:xfrm>
          <a:prstGeom prst="rect">
            <a:avLst/>
          </a:prstGeom>
        </p:spPr>
      </p:pic>
      <p:sp>
        <p:nvSpPr>
          <p:cNvPr id="15" name="Blocker">
            <a:extLst>
              <a:ext uri="{FF2B5EF4-FFF2-40B4-BE49-F238E27FC236}">
                <a16:creationId xmlns:a16="http://schemas.microsoft.com/office/drawing/2014/main" id="{DB893C0C-59F9-4987-B72F-13B2B29190C1}"/>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locker">
            <a:extLst>
              <a:ext uri="{FF2B5EF4-FFF2-40B4-BE49-F238E27FC236}">
                <a16:creationId xmlns:a16="http://schemas.microsoft.com/office/drawing/2014/main" id="{8970AD0E-947A-4D5B-A77B-0FD1B621D338}"/>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14" name="ContinueBTN">
            <a:hlinkClick r:id="" action="ppaction://hlinkshowjump?jump=nextslide"/>
            <a:extLst>
              <a:ext uri="{FF2B5EF4-FFF2-40B4-BE49-F238E27FC236}">
                <a16:creationId xmlns:a16="http://schemas.microsoft.com/office/drawing/2014/main" id="{6B86E11D-EE33-4915-B196-F0AE325B1FF6}"/>
              </a:ext>
            </a:extLst>
          </p:cNvPr>
          <p:cNvSpPr/>
          <p:nvPr/>
        </p:nvSpPr>
        <p:spPr>
          <a:xfrm>
            <a:off x="3591857" y="4341041"/>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17024895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nextCondLst>
                <p:cond evt="onClick" delay="0">
                  <p:tgtEl>
                    <p:spTgt spid="8"/>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par>
                          <p:cTn id="34" fill="hold">
                            <p:stCondLst>
                              <p:cond delay="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childTnLst>
              </p:cTn>
              <p:nextCondLst>
                <p:cond evt="onClick" delay="0">
                  <p:tgtEl>
                    <p:spTgt spid="9"/>
                  </p:tgtEl>
                </p:cond>
              </p:nextCondLst>
            </p:seq>
          </p:childTnLst>
        </p:cTn>
      </p:par>
    </p:tnLst>
    <p:bldLst>
      <p:bldP spid="7" grpId="0" build="p"/>
      <p:bldP spid="8" grpId="0"/>
      <p:bldP spid="9" grpId="0"/>
      <p:bldP spid="15" grpId="0" animBg="1"/>
      <p:bldP spid="17" grpId="0" animBg="1"/>
      <p:bldP spid="22"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37B68-810D-449C-BA88-2769FF4D0D66}"/>
              </a:ext>
            </a:extLst>
          </p:cNvPr>
          <p:cNvSpPr>
            <a:spLocks noGrp="1"/>
          </p:cNvSpPr>
          <p:nvPr>
            <p:ph type="ftr" sz="quarter" idx="11"/>
          </p:nvPr>
        </p:nvSpPr>
        <p:spPr>
          <a:xfrm>
            <a:off x="628651" y="5624514"/>
            <a:ext cx="6670892" cy="273844"/>
          </a:xfrm>
        </p:spPr>
        <p:txBody>
          <a:bodyPr/>
          <a:lstStyle/>
          <a:p>
            <a:endParaRPr lang="en-US"/>
          </a:p>
        </p:txBody>
      </p:sp>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37</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6"/>
            <a:ext cx="7749806" cy="406493"/>
          </a:xfrm>
          <a:noFill/>
        </p:spPr>
        <p:txBody>
          <a:bodyPr>
            <a:noAutofit/>
          </a:bodyPr>
          <a:lstStyle/>
          <a:p>
            <a:r>
              <a:rPr lang="en-US" dirty="0"/>
              <a:t>7. Which is the best indicator of potential violent behavior?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388754"/>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Person presents with depression</a:t>
            </a:r>
          </a:p>
        </p:txBody>
      </p:sp>
      <p:sp>
        <p:nvSpPr>
          <p:cNvPr id="9" name="B">
            <a:extLst>
              <a:ext uri="{FF2B5EF4-FFF2-40B4-BE49-F238E27FC236}">
                <a16:creationId xmlns:a16="http://schemas.microsoft.com/office/drawing/2014/main" id="{883F3155-8749-4BFA-856D-C063CAAAD10B}"/>
              </a:ext>
            </a:extLst>
          </p:cNvPr>
          <p:cNvSpPr/>
          <p:nvPr/>
        </p:nvSpPr>
        <p:spPr>
          <a:xfrm>
            <a:off x="2602037" y="295571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Person presents with psychosis</a:t>
            </a:r>
          </a:p>
        </p:txBody>
      </p:sp>
      <p:sp>
        <p:nvSpPr>
          <p:cNvPr id="10" name="C">
            <a:extLst>
              <a:ext uri="{FF2B5EF4-FFF2-40B4-BE49-F238E27FC236}">
                <a16:creationId xmlns:a16="http://schemas.microsoft.com/office/drawing/2014/main" id="{266F2CB7-38A4-4F88-AAF4-957108675EB7}"/>
              </a:ext>
            </a:extLst>
          </p:cNvPr>
          <p:cNvSpPr/>
          <p:nvPr/>
        </p:nvSpPr>
        <p:spPr>
          <a:xfrm>
            <a:off x="2602037" y="3522666"/>
            <a:ext cx="5074670"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C. There is a previous diagnosis of borderline personality disorder</a:t>
            </a:r>
          </a:p>
        </p:txBody>
      </p:sp>
      <p:sp>
        <p:nvSpPr>
          <p:cNvPr id="11" name="D">
            <a:extLst>
              <a:ext uri="{FF2B5EF4-FFF2-40B4-BE49-F238E27FC236}">
                <a16:creationId xmlns:a16="http://schemas.microsoft.com/office/drawing/2014/main" id="{BF1EB8EA-6300-4B93-AEF3-67863A18079A}"/>
              </a:ext>
            </a:extLst>
          </p:cNvPr>
          <p:cNvSpPr/>
          <p:nvPr/>
        </p:nvSpPr>
        <p:spPr>
          <a:xfrm>
            <a:off x="2602037" y="4089622"/>
            <a:ext cx="5074670"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D. Previous episodes of violent or assaultive behavior</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4"/>
            <a:ext cx="8026253" cy="3425061"/>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379" y="4125118"/>
            <a:ext cx="406493" cy="406493"/>
          </a:xfrm>
          <a:prstGeom prst="rect">
            <a:avLst/>
          </a:prstGeom>
        </p:spPr>
      </p:pic>
      <p:pic>
        <p:nvPicPr>
          <p:cNvPr id="18" name="IncorrectX-C">
            <a:extLst>
              <a:ext uri="{FF2B5EF4-FFF2-40B4-BE49-F238E27FC236}">
                <a16:creationId xmlns:a16="http://schemas.microsoft.com/office/drawing/2014/main" id="{F155F0C5-22B9-4369-878F-CEA4B004D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80" y="3555751"/>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8" y="2994304"/>
            <a:ext cx="406493" cy="406493"/>
          </a:xfrm>
          <a:prstGeom prst="rect">
            <a:avLst/>
          </a:prstGeom>
        </p:spPr>
      </p:pic>
      <p:pic>
        <p:nvPicPr>
          <p:cNvPr id="23" name="IncorrectX-C">
            <a:extLst>
              <a:ext uri="{FF2B5EF4-FFF2-40B4-BE49-F238E27FC236}">
                <a16:creationId xmlns:a16="http://schemas.microsoft.com/office/drawing/2014/main" id="{08300966-7D09-4C34-AA6F-89BA607E1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423023"/>
            <a:ext cx="406493" cy="406493"/>
          </a:xfrm>
          <a:prstGeom prst="rect">
            <a:avLst/>
          </a:prstGeom>
        </p:spPr>
      </p:pic>
      <p:sp>
        <p:nvSpPr>
          <p:cNvPr id="27" name="Blocker">
            <a:extLst>
              <a:ext uri="{FF2B5EF4-FFF2-40B4-BE49-F238E27FC236}">
                <a16:creationId xmlns:a16="http://schemas.microsoft.com/office/drawing/2014/main" id="{B58A861B-ED07-4B61-944A-A58C932FF508}"/>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Blocker">
            <a:extLst>
              <a:ext uri="{FF2B5EF4-FFF2-40B4-BE49-F238E27FC236}">
                <a16:creationId xmlns:a16="http://schemas.microsoft.com/office/drawing/2014/main" id="{9F8CACB5-DF56-4D45-BC74-F33B4EF8DAA6}"/>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Blocker">
            <a:extLst>
              <a:ext uri="{FF2B5EF4-FFF2-40B4-BE49-F238E27FC236}">
                <a16:creationId xmlns:a16="http://schemas.microsoft.com/office/drawing/2014/main" id="{2806E957-84CF-4C11-99C6-BC64AF8A9EF4}"/>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Blocker">
            <a:extLst>
              <a:ext uri="{FF2B5EF4-FFF2-40B4-BE49-F238E27FC236}">
                <a16:creationId xmlns:a16="http://schemas.microsoft.com/office/drawing/2014/main" id="{2FE9AC40-9A97-4CB3-8182-B87C13C70E68}"/>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4" name="ContinueBTN">
            <a:hlinkClick r:id="" action="ppaction://hlinkshowjump?jump=nextslide"/>
            <a:extLst>
              <a:ext uri="{FF2B5EF4-FFF2-40B4-BE49-F238E27FC236}">
                <a16:creationId xmlns:a16="http://schemas.microsoft.com/office/drawing/2014/main" id="{E9AA786A-583B-498B-A944-EC56ADDD669D}"/>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5" name="ContinueBTN">
            <a:hlinkClick r:id="" action="ppaction://hlinkshowjump?jump=nextslide"/>
            <a:extLst>
              <a:ext uri="{FF2B5EF4-FFF2-40B4-BE49-F238E27FC236}">
                <a16:creationId xmlns:a16="http://schemas.microsoft.com/office/drawing/2014/main" id="{5C5E44FB-126F-4AC2-9DBA-0287F7C73523}"/>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6" name="ContinueBTN">
            <a:hlinkClick r:id="" action="ppaction://hlinkshowjump?jump=nextslide"/>
            <a:extLst>
              <a:ext uri="{FF2B5EF4-FFF2-40B4-BE49-F238E27FC236}">
                <a16:creationId xmlns:a16="http://schemas.microsoft.com/office/drawing/2014/main" id="{4B5D2171-B2CB-4A44-9329-06A2F1AEE922}"/>
              </a:ext>
            </a:extLst>
          </p:cNvPr>
          <p:cNvSpPr/>
          <p:nvPr/>
        </p:nvSpPr>
        <p:spPr>
          <a:xfrm>
            <a:off x="3591857" y="506748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3852324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10"/>
                    </p:tgtEl>
                  </p:cond>
                </p:stCondLst>
                <p:endSync evt="end" delay="0">
                  <p:rtn val="all"/>
                </p:endSync>
                <p:childTnLst>
                  <p:par>
                    <p:cTn id="25" fill="hold">
                      <p:stCondLst>
                        <p:cond delay="0"/>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par>
                          <p:cTn id="31" fill="hold">
                            <p:stCondLst>
                              <p:cond delay="0"/>
                            </p:stCondLst>
                            <p:childTnLst>
                              <p:par>
                                <p:cTn id="32" presetID="10"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childTnLst>
              </p:cTn>
              <p:nextCondLst>
                <p:cond evt="onClick" delay="0">
                  <p:tgtEl>
                    <p:spTgt spid="10"/>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childTnLst>
                                </p:cTn>
                              </p:par>
                            </p:childTnLst>
                          </p:cTn>
                        </p:par>
                        <p:par>
                          <p:cTn id="42" fill="hold">
                            <p:stCondLst>
                              <p:cond delay="0"/>
                            </p:stCondLst>
                            <p:childTnLst>
                              <p:par>
                                <p:cTn id="43" presetID="10"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nextCondLst>
                <p:cond evt="onClick" delay="0">
                  <p:tgtEl>
                    <p:spTgt spid="9"/>
                  </p:tgtEl>
                </p:cond>
              </p:nextCondLst>
            </p:seq>
            <p:seq concurrent="1" nextAc="seek">
              <p:cTn id="46" restart="whenNotActive" fill="hold" evtFilter="cancelBubble" nodeType="interactiveSeq">
                <p:stCondLst>
                  <p:cond evt="onClick" delay="0">
                    <p:tgtEl>
                      <p:spTgt spid="8"/>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par>
                          <p:cTn id="53" fill="hold">
                            <p:stCondLst>
                              <p:cond delay="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childTnLst>
                    </p:cTn>
                  </p:par>
                </p:childTnLst>
              </p:cTn>
              <p:nextCondLst>
                <p:cond evt="onClick" delay="0">
                  <p:tgtEl>
                    <p:spTgt spid="8"/>
                  </p:tgtEl>
                </p:cond>
              </p:nextCondLst>
            </p:seq>
            <p:seq concurrent="1" nextAc="seek">
              <p:cTn id="57" restart="whenNotActive" fill="hold" evtFilter="cancelBubble" nodeType="interactiveSeq">
                <p:stCondLst>
                  <p:cond evt="onClick" delay="0">
                    <p:tgtEl>
                      <p:spTgt spid="11"/>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childTnLst>
                                </p:cTn>
                              </p:par>
                            </p:childTnLst>
                          </p:cTn>
                        </p:par>
                        <p:par>
                          <p:cTn id="64" fill="hold">
                            <p:stCondLst>
                              <p:cond delay="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childTnLst>
              </p:cTn>
              <p:nextCondLst>
                <p:cond evt="onClick" delay="0">
                  <p:tgtEl>
                    <p:spTgt spid="11"/>
                  </p:tgtEl>
                </p:cond>
              </p:nextCondLst>
            </p:seq>
          </p:childTnLst>
        </p:cTn>
      </p:par>
    </p:tnLst>
    <p:bldLst>
      <p:bldP spid="7" grpId="0" build="p"/>
      <p:bldP spid="8" grpId="0"/>
      <p:bldP spid="9" grpId="0"/>
      <p:bldP spid="10" grpId="0"/>
      <p:bldP spid="11" grpId="0"/>
      <p:bldP spid="27" grpId="0" animBg="1"/>
      <p:bldP spid="28" grpId="0" animBg="1"/>
      <p:bldP spid="29" grpId="0" animBg="1"/>
      <p:bldP spid="30" grpId="0" animBg="1"/>
      <p:bldP spid="22" grpId="0" animBg="1"/>
      <p:bldP spid="24" grpId="0" animBg="1"/>
      <p:bldP spid="25" grpId="0" animBg="1"/>
      <p:bldP spid="2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B5458-0D08-4284-AC1A-ECDE51705C6D}"/>
              </a:ext>
            </a:extLst>
          </p:cNvPr>
          <p:cNvSpPr>
            <a:spLocks noGrp="1"/>
          </p:cNvSpPr>
          <p:nvPr>
            <p:ph type="title"/>
          </p:nvPr>
        </p:nvSpPr>
        <p:spPr>
          <a:xfrm>
            <a:off x="628650" y="673485"/>
            <a:ext cx="7886700" cy="895405"/>
          </a:xfrm>
        </p:spPr>
        <p:txBody>
          <a:bodyPr/>
          <a:lstStyle/>
          <a:p>
            <a:r>
              <a:rPr lang="en-US" dirty="0"/>
              <a:t>Post Test</a:t>
            </a:r>
          </a:p>
        </p:txBody>
      </p:sp>
      <p:sp>
        <p:nvSpPr>
          <p:cNvPr id="4" name="Slide Number Placeholder 3">
            <a:extLst>
              <a:ext uri="{FF2B5EF4-FFF2-40B4-BE49-F238E27FC236}">
                <a16:creationId xmlns:a16="http://schemas.microsoft.com/office/drawing/2014/main" id="{E0B5A0D9-BB84-4A37-8294-E2F00F0882BE}"/>
              </a:ext>
            </a:extLst>
          </p:cNvPr>
          <p:cNvSpPr>
            <a:spLocks noGrp="1"/>
          </p:cNvSpPr>
          <p:nvPr>
            <p:ph type="sldNum" sz="quarter" idx="12"/>
          </p:nvPr>
        </p:nvSpPr>
        <p:spPr/>
        <p:txBody>
          <a:bodyPr/>
          <a:lstStyle/>
          <a:p>
            <a:fld id="{C594740B-4443-42E0-BD04-50747A72C1C0}" type="slidenum">
              <a:rPr lang="en-US" smtClean="0"/>
              <a:t>38</a:t>
            </a:fld>
            <a:endParaRPr lang="en-US"/>
          </a:p>
        </p:txBody>
      </p:sp>
      <p:sp>
        <p:nvSpPr>
          <p:cNvPr id="5" name="Content Placeholder 4">
            <a:extLst>
              <a:ext uri="{FF2B5EF4-FFF2-40B4-BE49-F238E27FC236}">
                <a16:creationId xmlns:a16="http://schemas.microsoft.com/office/drawing/2014/main" id="{58BD96EA-010C-4983-BB40-A7FC6BAAA251}"/>
              </a:ext>
            </a:extLst>
          </p:cNvPr>
          <p:cNvSpPr>
            <a:spLocks noGrp="1"/>
          </p:cNvSpPr>
          <p:nvPr>
            <p:ph idx="1"/>
          </p:nvPr>
        </p:nvSpPr>
        <p:spPr>
          <a:xfrm>
            <a:off x="765544" y="1503716"/>
            <a:ext cx="7749806" cy="438986"/>
          </a:xfrm>
        </p:spPr>
        <p:txBody>
          <a:bodyPr/>
          <a:lstStyle/>
          <a:p>
            <a:r>
              <a:rPr lang="en-US" dirty="0"/>
              <a:t>Chapter Four: Harm Assessment and Suicide Prevention</a:t>
            </a:r>
          </a:p>
        </p:txBody>
      </p:sp>
      <p:sp>
        <p:nvSpPr>
          <p:cNvPr id="7" name="Qstn">
            <a:extLst>
              <a:ext uri="{FF2B5EF4-FFF2-40B4-BE49-F238E27FC236}">
                <a16:creationId xmlns:a16="http://schemas.microsoft.com/office/drawing/2014/main" id="{8832F739-5AF9-4D8B-8B38-56D711D8329D}"/>
              </a:ext>
            </a:extLst>
          </p:cNvPr>
          <p:cNvSpPr>
            <a:spLocks noGrp="1"/>
          </p:cNvSpPr>
          <p:nvPr>
            <p:ph type="body" sz="quarter" idx="14"/>
          </p:nvPr>
        </p:nvSpPr>
        <p:spPr>
          <a:xfrm>
            <a:off x="765544" y="1979616"/>
            <a:ext cx="7749806" cy="406493"/>
          </a:xfrm>
          <a:noFill/>
        </p:spPr>
        <p:txBody>
          <a:bodyPr>
            <a:noAutofit/>
          </a:bodyPr>
          <a:lstStyle/>
          <a:p>
            <a:r>
              <a:rPr lang="en-US" dirty="0"/>
              <a:t>8. Which of the following is a step of safety planning? Click on the correct answer.</a:t>
            </a:r>
          </a:p>
        </p:txBody>
      </p:sp>
      <p:sp>
        <p:nvSpPr>
          <p:cNvPr id="8" name="A">
            <a:extLst>
              <a:ext uri="{FF2B5EF4-FFF2-40B4-BE49-F238E27FC236}">
                <a16:creationId xmlns:a16="http://schemas.microsoft.com/office/drawing/2014/main" id="{1C05CB9C-975A-44CE-96F9-52077783FB5D}"/>
              </a:ext>
            </a:extLst>
          </p:cNvPr>
          <p:cNvSpPr/>
          <p:nvPr/>
        </p:nvSpPr>
        <p:spPr>
          <a:xfrm>
            <a:off x="2602037" y="2388754"/>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A. Warning signs and coping strategies </a:t>
            </a:r>
          </a:p>
        </p:txBody>
      </p:sp>
      <p:sp>
        <p:nvSpPr>
          <p:cNvPr id="9" name="B">
            <a:extLst>
              <a:ext uri="{FF2B5EF4-FFF2-40B4-BE49-F238E27FC236}">
                <a16:creationId xmlns:a16="http://schemas.microsoft.com/office/drawing/2014/main" id="{883F3155-8749-4BFA-856D-C063CAAAD10B}"/>
              </a:ext>
            </a:extLst>
          </p:cNvPr>
          <p:cNvSpPr/>
          <p:nvPr/>
        </p:nvSpPr>
        <p:spPr>
          <a:xfrm>
            <a:off x="2602037" y="2955710"/>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B. Social contacts</a:t>
            </a:r>
          </a:p>
        </p:txBody>
      </p:sp>
      <p:sp>
        <p:nvSpPr>
          <p:cNvPr id="10" name="C">
            <a:extLst>
              <a:ext uri="{FF2B5EF4-FFF2-40B4-BE49-F238E27FC236}">
                <a16:creationId xmlns:a16="http://schemas.microsoft.com/office/drawing/2014/main" id="{266F2CB7-38A4-4F88-AAF4-957108675EB7}"/>
              </a:ext>
            </a:extLst>
          </p:cNvPr>
          <p:cNvSpPr/>
          <p:nvPr/>
        </p:nvSpPr>
        <p:spPr>
          <a:xfrm>
            <a:off x="2602037" y="3522666"/>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C. Identify family or friends who would offer help </a:t>
            </a:r>
          </a:p>
        </p:txBody>
      </p:sp>
      <p:sp>
        <p:nvSpPr>
          <p:cNvPr id="11" name="D">
            <a:extLst>
              <a:ext uri="{FF2B5EF4-FFF2-40B4-BE49-F238E27FC236}">
                <a16:creationId xmlns:a16="http://schemas.microsoft.com/office/drawing/2014/main" id="{BF1EB8EA-6300-4B93-AEF3-67863A18079A}"/>
              </a:ext>
            </a:extLst>
          </p:cNvPr>
          <p:cNvSpPr/>
          <p:nvPr/>
        </p:nvSpPr>
        <p:spPr>
          <a:xfrm>
            <a:off x="2602037" y="4089622"/>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D. Professionals and agencies </a:t>
            </a:r>
          </a:p>
        </p:txBody>
      </p:sp>
      <p:sp>
        <p:nvSpPr>
          <p:cNvPr id="25" name="E">
            <a:extLst>
              <a:ext uri="{FF2B5EF4-FFF2-40B4-BE49-F238E27FC236}">
                <a16:creationId xmlns:a16="http://schemas.microsoft.com/office/drawing/2014/main" id="{A1EDD7A5-6670-4F61-9740-CC7BA91F3EFA}"/>
              </a:ext>
            </a:extLst>
          </p:cNvPr>
          <p:cNvSpPr/>
          <p:nvPr/>
        </p:nvSpPr>
        <p:spPr>
          <a:xfrm>
            <a:off x="2602037" y="4656577"/>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E. Making the environment safe</a:t>
            </a:r>
          </a:p>
        </p:txBody>
      </p:sp>
      <p:sp>
        <p:nvSpPr>
          <p:cNvPr id="27" name="F">
            <a:extLst>
              <a:ext uri="{FF2B5EF4-FFF2-40B4-BE49-F238E27FC236}">
                <a16:creationId xmlns:a16="http://schemas.microsoft.com/office/drawing/2014/main" id="{DDA23B6D-7FBB-4263-B95C-72ED00729A85}"/>
              </a:ext>
            </a:extLst>
          </p:cNvPr>
          <p:cNvSpPr/>
          <p:nvPr/>
        </p:nvSpPr>
        <p:spPr>
          <a:xfrm>
            <a:off x="2602037" y="5223532"/>
            <a:ext cx="3939926" cy="4769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20386D"/>
                </a:solidFill>
                <a:latin typeface="Open Sans" panose="020B0606030504020204" pitchFamily="34" charset="0"/>
                <a:ea typeface="Open Sans" panose="020B0606030504020204" pitchFamily="34" charset="0"/>
                <a:cs typeface="Open Sans" panose="020B0606030504020204" pitchFamily="34" charset="0"/>
              </a:rPr>
              <a:t>F. All of the above</a:t>
            </a:r>
          </a:p>
        </p:txBody>
      </p:sp>
      <p:cxnSp>
        <p:nvCxnSpPr>
          <p:cNvPr id="16" name="line">
            <a:extLst>
              <a:ext uri="{FF2B5EF4-FFF2-40B4-BE49-F238E27FC236}">
                <a16:creationId xmlns:a16="http://schemas.microsoft.com/office/drawing/2014/main" id="{12F7A672-170C-4162-A2A0-ED93D10094C8}"/>
              </a:ext>
            </a:extLst>
          </p:cNvPr>
          <p:cNvCxnSpPr>
            <a:cxnSpLocks/>
          </p:cNvCxnSpPr>
          <p:nvPr/>
        </p:nvCxnSpPr>
        <p:spPr>
          <a:xfrm>
            <a:off x="697097" y="1878904"/>
            <a:ext cx="7749806"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9" name="border">
            <a:extLst>
              <a:ext uri="{FF2B5EF4-FFF2-40B4-BE49-F238E27FC236}">
                <a16:creationId xmlns:a16="http://schemas.microsoft.com/office/drawing/2014/main" id="{D7F441F2-19DD-45BC-BB13-58470F3A5C55}"/>
              </a:ext>
            </a:extLst>
          </p:cNvPr>
          <p:cNvSpPr/>
          <p:nvPr/>
        </p:nvSpPr>
        <p:spPr>
          <a:xfrm>
            <a:off x="558874" y="1382234"/>
            <a:ext cx="8026253" cy="4516124"/>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21" name="CheckIMG">
            <a:extLst>
              <a:ext uri="{FF2B5EF4-FFF2-40B4-BE49-F238E27FC236}">
                <a16:creationId xmlns:a16="http://schemas.microsoft.com/office/drawing/2014/main" id="{C7E6C46A-EB97-4D7F-93FB-8D9FD9F65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379" y="5258739"/>
            <a:ext cx="406493" cy="406493"/>
          </a:xfrm>
          <a:prstGeom prst="rect">
            <a:avLst/>
          </a:prstGeom>
        </p:spPr>
      </p:pic>
      <p:pic>
        <p:nvPicPr>
          <p:cNvPr id="18" name="IncorrectX-C">
            <a:extLst>
              <a:ext uri="{FF2B5EF4-FFF2-40B4-BE49-F238E27FC236}">
                <a16:creationId xmlns:a16="http://schemas.microsoft.com/office/drawing/2014/main" id="{F155F0C5-22B9-4369-878F-CEA4B004D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80" y="3555751"/>
            <a:ext cx="406493" cy="406493"/>
          </a:xfrm>
          <a:prstGeom prst="rect">
            <a:avLst/>
          </a:prstGeom>
        </p:spPr>
      </p:pic>
      <p:pic>
        <p:nvPicPr>
          <p:cNvPr id="20" name="IncorrectX-C">
            <a:extLst>
              <a:ext uri="{FF2B5EF4-FFF2-40B4-BE49-F238E27FC236}">
                <a16:creationId xmlns:a16="http://schemas.microsoft.com/office/drawing/2014/main" id="{A94F1F4A-2C86-480B-9AA4-6D0F06704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4160" y="4122115"/>
            <a:ext cx="406493" cy="406493"/>
          </a:xfrm>
          <a:prstGeom prst="rect">
            <a:avLst/>
          </a:prstGeom>
        </p:spPr>
      </p:pic>
      <p:pic>
        <p:nvPicPr>
          <p:cNvPr id="23" name="IncorrectX-C">
            <a:extLst>
              <a:ext uri="{FF2B5EF4-FFF2-40B4-BE49-F238E27FC236}">
                <a16:creationId xmlns:a16="http://schemas.microsoft.com/office/drawing/2014/main" id="{08300966-7D09-4C34-AA6F-89BA607E1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423023"/>
            <a:ext cx="406493" cy="406493"/>
          </a:xfrm>
          <a:prstGeom prst="rect">
            <a:avLst/>
          </a:prstGeom>
        </p:spPr>
      </p:pic>
      <p:pic>
        <p:nvPicPr>
          <p:cNvPr id="26" name="IncorrectX-C">
            <a:extLst>
              <a:ext uri="{FF2B5EF4-FFF2-40B4-BE49-F238E27FC236}">
                <a16:creationId xmlns:a16="http://schemas.microsoft.com/office/drawing/2014/main" id="{A0093424-22DE-4881-BD89-444817294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4688479"/>
            <a:ext cx="406493" cy="406493"/>
          </a:xfrm>
          <a:prstGeom prst="rect">
            <a:avLst/>
          </a:prstGeom>
        </p:spPr>
      </p:pic>
      <p:pic>
        <p:nvPicPr>
          <p:cNvPr id="28" name="IncorrectX-C">
            <a:extLst>
              <a:ext uri="{FF2B5EF4-FFF2-40B4-BE49-F238E27FC236}">
                <a16:creationId xmlns:a16="http://schemas.microsoft.com/office/drawing/2014/main" id="{78104AAA-6F9B-4855-BDDB-8A85AF4B6A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379" y="2985491"/>
            <a:ext cx="406493" cy="406493"/>
          </a:xfrm>
          <a:prstGeom prst="rect">
            <a:avLst/>
          </a:prstGeom>
        </p:spPr>
      </p:pic>
      <p:sp>
        <p:nvSpPr>
          <p:cNvPr id="33" name="Blocker">
            <a:extLst>
              <a:ext uri="{FF2B5EF4-FFF2-40B4-BE49-F238E27FC236}">
                <a16:creationId xmlns:a16="http://schemas.microsoft.com/office/drawing/2014/main" id="{CFB46467-77D7-4117-B2E9-9A318B5CF8A9}"/>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Blocker">
            <a:extLst>
              <a:ext uri="{FF2B5EF4-FFF2-40B4-BE49-F238E27FC236}">
                <a16:creationId xmlns:a16="http://schemas.microsoft.com/office/drawing/2014/main" id="{401E4661-68C6-48F0-8554-2B55CF902754}"/>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Blocker">
            <a:extLst>
              <a:ext uri="{FF2B5EF4-FFF2-40B4-BE49-F238E27FC236}">
                <a16:creationId xmlns:a16="http://schemas.microsoft.com/office/drawing/2014/main" id="{AC5CD23E-699B-44A1-BBC6-E631303E854A}"/>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Blocker">
            <a:extLst>
              <a:ext uri="{FF2B5EF4-FFF2-40B4-BE49-F238E27FC236}">
                <a16:creationId xmlns:a16="http://schemas.microsoft.com/office/drawing/2014/main" id="{68ECA149-47A4-48B1-B4E4-0F63D189460E}"/>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Blocker">
            <a:extLst>
              <a:ext uri="{FF2B5EF4-FFF2-40B4-BE49-F238E27FC236}">
                <a16:creationId xmlns:a16="http://schemas.microsoft.com/office/drawing/2014/main" id="{7D838288-063B-463A-93B1-544ABDA9620D}"/>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Blocker">
            <a:extLst>
              <a:ext uri="{FF2B5EF4-FFF2-40B4-BE49-F238E27FC236}">
                <a16:creationId xmlns:a16="http://schemas.microsoft.com/office/drawing/2014/main" id="{86034BCC-3070-4316-A81F-3F7C872F920B}"/>
              </a:ext>
            </a:extLst>
          </p:cNvPr>
          <p:cNvSpPr/>
          <p:nvPr/>
        </p:nvSpPr>
        <p:spPr>
          <a:xfrm>
            <a:off x="0" y="0"/>
            <a:ext cx="9144000" cy="6858000"/>
          </a:xfrm>
          <a:prstGeom prst="rect">
            <a:avLst/>
          </a:prstGeom>
          <a:solidFill>
            <a:schemeClr val="bg2">
              <a:lumMod val="5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inueBTN">
            <a:hlinkClick r:id="" action="ppaction://hlinkshowjump?jump=nextslide"/>
            <a:extLst>
              <a:ext uri="{FF2B5EF4-FFF2-40B4-BE49-F238E27FC236}">
                <a16:creationId xmlns:a16="http://schemas.microsoft.com/office/drawing/2014/main" id="{645CBDB1-FD17-457D-9329-2DC2446A3BA8}"/>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4" name="ContinueBTN">
            <a:hlinkClick r:id="" action="ppaction://hlinkshowjump?jump=nextslide"/>
            <a:extLst>
              <a:ext uri="{FF2B5EF4-FFF2-40B4-BE49-F238E27FC236}">
                <a16:creationId xmlns:a16="http://schemas.microsoft.com/office/drawing/2014/main" id="{2AE8A064-FC12-4026-9C16-DA9CA5A28A8D}"/>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29" name="ContinueBTN">
            <a:hlinkClick r:id="" action="ppaction://hlinkshowjump?jump=nextslide"/>
            <a:extLst>
              <a:ext uri="{FF2B5EF4-FFF2-40B4-BE49-F238E27FC236}">
                <a16:creationId xmlns:a16="http://schemas.microsoft.com/office/drawing/2014/main" id="{5F12D3FC-B8E2-4947-BBFD-65760C63E7B0}"/>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30" name="ContinueBTN">
            <a:hlinkClick r:id="" action="ppaction://hlinkshowjump?jump=nextslide"/>
            <a:extLst>
              <a:ext uri="{FF2B5EF4-FFF2-40B4-BE49-F238E27FC236}">
                <a16:creationId xmlns:a16="http://schemas.microsoft.com/office/drawing/2014/main" id="{F695F7F6-8125-4333-9A39-D11FE0C726BF}"/>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31" name="ContinueBTN">
            <a:hlinkClick r:id="" action="ppaction://hlinkshowjump?jump=nextslide"/>
            <a:extLst>
              <a:ext uri="{FF2B5EF4-FFF2-40B4-BE49-F238E27FC236}">
                <a16:creationId xmlns:a16="http://schemas.microsoft.com/office/drawing/2014/main" id="{E38DE49E-44DE-406E-A9D3-2062227DE98E}"/>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
        <p:nvSpPr>
          <p:cNvPr id="32" name="ContinueBTN">
            <a:hlinkClick r:id="" action="ppaction://hlinkshowjump?jump=nextslide"/>
            <a:extLst>
              <a:ext uri="{FF2B5EF4-FFF2-40B4-BE49-F238E27FC236}">
                <a16:creationId xmlns:a16="http://schemas.microsoft.com/office/drawing/2014/main" id="{7D933A60-20FB-4378-9AE4-19D70230ABF0}"/>
              </a:ext>
            </a:extLst>
          </p:cNvPr>
          <p:cNvSpPr/>
          <p:nvPr/>
        </p:nvSpPr>
        <p:spPr>
          <a:xfrm>
            <a:off x="3591857" y="6062005"/>
            <a:ext cx="1960286"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Click to continue</a:t>
            </a:r>
          </a:p>
        </p:txBody>
      </p:sp>
    </p:spTree>
    <p:extLst>
      <p:ext uri="{BB962C8B-B14F-4D97-AF65-F5344CB8AC3E}">
        <p14:creationId xmlns:p14="http://schemas.microsoft.com/office/powerpoint/2010/main" val="700402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par>
                          <p:cTn id="39" fill="hold">
                            <p:stCondLst>
                              <p:cond delay="0"/>
                            </p:stCondLst>
                            <p:childTnLst>
                              <p:par>
                                <p:cTn id="40" presetID="10" presetClass="entr" presetSubtype="0"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childTnLst>
              </p:cTn>
              <p:nextCondLst>
                <p:cond evt="onClick" delay="0">
                  <p:tgtEl>
                    <p:spTgt spid="10"/>
                  </p:tgtEl>
                </p:cond>
              </p:nextCondLst>
            </p:seq>
            <p:seq concurrent="1" nextAc="seek">
              <p:cTn id="43" restart="whenNotActive" fill="hold" evtFilter="cancelBubble" nodeType="interactiveSeq">
                <p:stCondLst>
                  <p:cond evt="onClick" delay="0">
                    <p:tgtEl>
                      <p:spTgt spid="8"/>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childTnLst>
                                </p:cTn>
                              </p:par>
                            </p:childTnLst>
                          </p:cTn>
                        </p:par>
                        <p:par>
                          <p:cTn id="50" fill="hold">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childTnLst>
                    </p:cTn>
                  </p:par>
                </p:childTnLst>
              </p:cTn>
              <p:nextCondLst>
                <p:cond evt="onClick" delay="0">
                  <p:tgtEl>
                    <p:spTgt spid="8"/>
                  </p:tgtEl>
                </p:cond>
              </p:nextCondLst>
            </p:seq>
            <p:seq concurrent="1" nextAc="seek">
              <p:cTn id="54" restart="whenNotActive" fill="hold" evtFilter="cancelBubble" nodeType="interactiveSeq">
                <p:stCondLst>
                  <p:cond evt="onClick" delay="0">
                    <p:tgtEl>
                      <p:spTgt spid="25"/>
                    </p:tgtEl>
                  </p:cond>
                </p:stCondLst>
                <p:endSync evt="end" delay="0">
                  <p:rtn val="all"/>
                </p:endSync>
                <p:childTnLst>
                  <p:par>
                    <p:cTn id="55" fill="hold">
                      <p:stCondLst>
                        <p:cond delay="0"/>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par>
                          <p:cTn id="61" fill="hold">
                            <p:stCondLst>
                              <p:cond delay="0"/>
                            </p:stCondLst>
                            <p:childTnLst>
                              <p:par>
                                <p:cTn id="62" presetID="10" presetClass="entr" presetSubtype="0"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childTnLst>
                          </p:cTn>
                        </p:par>
                      </p:childTnLst>
                    </p:cTn>
                  </p:par>
                </p:childTnLst>
              </p:cTn>
              <p:nextCondLst>
                <p:cond evt="onClick" delay="0">
                  <p:tgtEl>
                    <p:spTgt spid="25"/>
                  </p:tgtEl>
                </p:cond>
              </p:nextCondLst>
            </p:seq>
            <p:seq concurrent="1" nextAc="seek">
              <p:cTn id="65" restart="whenNotActive" fill="hold" evtFilter="cancelBubble" nodeType="interactiveSeq">
                <p:stCondLst>
                  <p:cond evt="onClick" delay="0">
                    <p:tgtEl>
                      <p:spTgt spid="11"/>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childTnLst>
                          </p:cTn>
                        </p:par>
                        <p:par>
                          <p:cTn id="72" fill="hold">
                            <p:stCondLst>
                              <p:cond delay="0"/>
                            </p:stCondLst>
                            <p:childTnLst>
                              <p:par>
                                <p:cTn id="73" presetID="10" presetClass="entr" presetSubtype="0"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500"/>
                                        <p:tgtEl>
                                          <p:spTgt spid="31"/>
                                        </p:tgtEl>
                                      </p:cBhvr>
                                    </p:animEffect>
                                  </p:childTnLst>
                                </p:cTn>
                              </p:par>
                            </p:childTnLst>
                          </p:cTn>
                        </p:par>
                      </p:childTnLst>
                    </p:cTn>
                  </p:par>
                </p:childTnLst>
              </p:cTn>
              <p:nextCondLst>
                <p:cond evt="onClick" delay="0">
                  <p:tgtEl>
                    <p:spTgt spid="11"/>
                  </p:tgtEl>
                </p:cond>
              </p:nextCondLst>
            </p:seq>
            <p:seq concurrent="1" nextAc="seek">
              <p:cTn id="76" restart="whenNotActive" fill="hold" evtFilter="cancelBubble" nodeType="interactiveSeq">
                <p:stCondLst>
                  <p:cond evt="onClick" delay="0">
                    <p:tgtEl>
                      <p:spTgt spid="27"/>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par>
                          <p:cTn id="83" fill="hold">
                            <p:stCondLst>
                              <p:cond delay="0"/>
                            </p:stCondLst>
                            <p:childTnLst>
                              <p:par>
                                <p:cTn id="84" presetID="10" presetClass="entr" presetSubtype="0" fill="hold" grpId="0" nodeType="after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500"/>
                                        <p:tgtEl>
                                          <p:spTgt spid="22"/>
                                        </p:tgtEl>
                                      </p:cBhvr>
                                    </p:animEffect>
                                  </p:childTnLst>
                                </p:cTn>
                              </p:par>
                            </p:childTnLst>
                          </p:cTn>
                        </p:par>
                      </p:childTnLst>
                    </p:cTn>
                  </p:par>
                </p:childTnLst>
              </p:cTn>
              <p:nextCondLst>
                <p:cond evt="onClick" delay="0">
                  <p:tgtEl>
                    <p:spTgt spid="27"/>
                  </p:tgtEl>
                </p:cond>
              </p:nextCondLst>
            </p:seq>
            <p:seq concurrent="1" nextAc="seek">
              <p:cTn id="87" restart="whenNotActive" fill="hold" evtFilter="cancelBubble" nodeType="interactiveSeq">
                <p:stCondLst>
                  <p:cond evt="onClick" delay="0">
                    <p:tgtEl>
                      <p:spTgt spid="9"/>
                    </p:tgtEl>
                  </p:cond>
                </p:stCondLst>
                <p:endSync evt="end" delay="0">
                  <p:rtn val="all"/>
                </p:endSync>
                <p:childTnLst>
                  <p:par>
                    <p:cTn id="88" fill="hold">
                      <p:stCondLst>
                        <p:cond delay="0"/>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8"/>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childTnLst>
                                </p:cTn>
                              </p:par>
                            </p:childTnLst>
                          </p:cTn>
                        </p:par>
                        <p:par>
                          <p:cTn id="94" fill="hold">
                            <p:stCondLst>
                              <p:cond delay="0"/>
                            </p:stCondLst>
                            <p:childTnLst>
                              <p:par>
                                <p:cTn id="95" presetID="10"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childTnLst>
                    </p:cTn>
                  </p:par>
                </p:childTnLst>
              </p:cTn>
              <p:nextCondLst>
                <p:cond evt="onClick" delay="0">
                  <p:tgtEl>
                    <p:spTgt spid="9"/>
                  </p:tgtEl>
                </p:cond>
              </p:nextCondLst>
            </p:seq>
          </p:childTnLst>
        </p:cTn>
      </p:par>
    </p:tnLst>
    <p:bldLst>
      <p:bldP spid="7" grpId="0" build="p"/>
      <p:bldP spid="8" grpId="0"/>
      <p:bldP spid="9" grpId="0"/>
      <p:bldP spid="10" grpId="0"/>
      <p:bldP spid="11" grpId="0"/>
      <p:bldP spid="25" grpId="0"/>
      <p:bldP spid="27" grpId="0"/>
      <p:bldP spid="33" grpId="0" animBg="1"/>
      <p:bldP spid="34" grpId="0" animBg="1"/>
      <p:bldP spid="35" grpId="0" animBg="1"/>
      <p:bldP spid="36" grpId="0" animBg="1"/>
      <p:bldP spid="37" grpId="0" animBg="1"/>
      <p:bldP spid="38" grpId="0" animBg="1"/>
      <p:bldP spid="22" grpId="0" animBg="1"/>
      <p:bldP spid="24" grpId="0" animBg="1"/>
      <p:bldP spid="29" grpId="0" animBg="1"/>
      <p:bldP spid="30" grpId="0" animBg="1"/>
      <p:bldP spid="31" grpId="0" animBg="1"/>
      <p:bldP spid="3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AE1C-E4C3-4EFC-B30B-9CE5D76C27E6}"/>
              </a:ext>
            </a:extLst>
          </p:cNvPr>
          <p:cNvSpPr>
            <a:spLocks noGrp="1"/>
          </p:cNvSpPr>
          <p:nvPr>
            <p:ph type="title"/>
          </p:nvPr>
        </p:nvSpPr>
        <p:spPr>
          <a:xfrm>
            <a:off x="628650" y="1482245"/>
            <a:ext cx="7886700" cy="1500186"/>
          </a:xfrm>
        </p:spPr>
        <p:txBody>
          <a:bodyPr>
            <a:noAutofit/>
          </a:bodyPr>
          <a:lstStyle/>
          <a:p>
            <a:pPr algn="ctr"/>
            <a:r>
              <a:rPr lang="en-US" dirty="0"/>
              <a:t>This concludes the Tennessee Department of Mental Health and Substance Abuse Services Crisis Responder Training: Harm Assessment and Prevention</a:t>
            </a:r>
          </a:p>
        </p:txBody>
      </p:sp>
      <p:sp>
        <p:nvSpPr>
          <p:cNvPr id="3" name="Text Placeholder 2">
            <a:extLst>
              <a:ext uri="{FF2B5EF4-FFF2-40B4-BE49-F238E27FC236}">
                <a16:creationId xmlns:a16="http://schemas.microsoft.com/office/drawing/2014/main" id="{EAF844DA-937F-457A-88D3-D848F8E52A67}"/>
              </a:ext>
            </a:extLst>
          </p:cNvPr>
          <p:cNvSpPr>
            <a:spLocks noGrp="1"/>
          </p:cNvSpPr>
          <p:nvPr>
            <p:ph type="body" idx="1"/>
          </p:nvPr>
        </p:nvSpPr>
        <p:spPr>
          <a:xfrm>
            <a:off x="526976" y="3196597"/>
            <a:ext cx="8090048" cy="2279170"/>
          </a:xfrm>
        </p:spPr>
        <p:txBody>
          <a:bodyPr>
            <a:noAutofit/>
          </a:bodyPr>
          <a:lstStyle/>
          <a:p>
            <a:pPr algn="ctr"/>
            <a:r>
              <a:rPr lang="en-US" b="1" dirty="0"/>
              <a:t>You will need to review this material every 3 years. </a:t>
            </a:r>
          </a:p>
          <a:p>
            <a:pPr algn="l"/>
            <a:r>
              <a:rPr lang="en-US" dirty="0">
                <a:solidFill>
                  <a:schemeClr val="tx1"/>
                </a:solidFill>
                <a:latin typeface="Open Sans" panose="020B0606030504020204" pitchFamily="34" charset="0"/>
              </a:rPr>
              <a:t>Your certificate of completion is located on the next slide. To complete this training: </a:t>
            </a:r>
          </a:p>
          <a:p>
            <a:pPr marL="342900" indent="-342900" algn="l">
              <a:buFont typeface="+mj-lt"/>
              <a:buAutoNum type="arabicPeriod"/>
            </a:pPr>
            <a:r>
              <a:rPr lang="en-US" dirty="0">
                <a:solidFill>
                  <a:schemeClr val="tx1"/>
                </a:solidFill>
                <a:latin typeface="Open Sans" panose="020B0606030504020204" pitchFamily="34" charset="0"/>
              </a:rPr>
              <a:t>Print your certificate of completion by printing the next slide.</a:t>
            </a:r>
          </a:p>
          <a:p>
            <a:pPr marL="342900" indent="-342900" algn="l">
              <a:buFont typeface="+mj-lt"/>
              <a:buAutoNum type="arabicPeriod"/>
            </a:pPr>
            <a:r>
              <a:rPr lang="en-US" dirty="0">
                <a:solidFill>
                  <a:schemeClr val="tx1"/>
                </a:solidFill>
                <a:latin typeface="Open Sans" panose="020B0606030504020204" pitchFamily="34" charset="0"/>
              </a:rPr>
              <a:t>Write in your information in the blank fields on the certificate. This will serve as proof that you have met this requirement.</a:t>
            </a:r>
          </a:p>
          <a:p>
            <a:pPr marL="342900" indent="-342900" algn="l">
              <a:buFont typeface="+mj-lt"/>
              <a:buAutoNum type="arabicPeriod"/>
            </a:pPr>
            <a:r>
              <a:rPr lang="en-US" dirty="0">
                <a:solidFill>
                  <a:schemeClr val="tx1"/>
                </a:solidFill>
                <a:latin typeface="Open Sans" panose="020B0606030504020204" pitchFamily="34" charset="0"/>
              </a:rPr>
              <a:t>Once you have printed your certificate of completion, you can close this training.</a:t>
            </a:r>
          </a:p>
          <a:p>
            <a:pPr algn="ctr"/>
            <a:endParaRPr lang="en-US" dirty="0">
              <a:solidFill>
                <a:schemeClr val="tx1"/>
              </a:solidFill>
              <a:latin typeface="Open Sans" panose="020B0606030504020204" pitchFamily="34" charset="0"/>
            </a:endParaRPr>
          </a:p>
        </p:txBody>
      </p:sp>
      <p:sp>
        <p:nvSpPr>
          <p:cNvPr id="4" name="Footer Placeholder 3">
            <a:extLst>
              <a:ext uri="{FF2B5EF4-FFF2-40B4-BE49-F238E27FC236}">
                <a16:creationId xmlns:a16="http://schemas.microsoft.com/office/drawing/2014/main" id="{FC119E58-757D-455D-A5A2-489F16B185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00AC9D-77B2-49E9-8A95-BE841D409671}"/>
              </a:ext>
            </a:extLst>
          </p:cNvPr>
          <p:cNvSpPr>
            <a:spLocks noGrp="1"/>
          </p:cNvSpPr>
          <p:nvPr>
            <p:ph type="sldNum" sz="quarter" idx="12"/>
          </p:nvPr>
        </p:nvSpPr>
        <p:spPr/>
        <p:txBody>
          <a:bodyPr/>
          <a:lstStyle/>
          <a:p>
            <a:fld id="{C594740B-4443-42E0-BD04-50747A72C1C0}" type="slidenum">
              <a:rPr lang="en-US" smtClean="0"/>
              <a:t>39</a:t>
            </a:fld>
            <a:endParaRPr lang="en-US"/>
          </a:p>
        </p:txBody>
      </p:sp>
    </p:spTree>
    <p:extLst>
      <p:ext uri="{BB962C8B-B14F-4D97-AF65-F5344CB8AC3E}">
        <p14:creationId xmlns:p14="http://schemas.microsoft.com/office/powerpoint/2010/main" val="134012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9EEDC56-988B-4E4B-B8F0-2FAAAAF10A61}"/>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B8FEADBF-0A06-4594-9006-5717D3AD7DE3}"/>
              </a:ext>
            </a:extLst>
          </p:cNvPr>
          <p:cNvSpPr>
            <a:spLocks noGrp="1"/>
          </p:cNvSpPr>
          <p:nvPr>
            <p:ph type="sldNum" sz="quarter" idx="12"/>
          </p:nvPr>
        </p:nvSpPr>
        <p:spPr/>
        <p:txBody>
          <a:bodyPr/>
          <a:lstStyle/>
          <a:p>
            <a:fld id="{C594740B-4443-42E0-BD04-50747A72C1C0}" type="slidenum">
              <a:rPr lang="en-US" smtClean="0"/>
              <a:t>4</a:t>
            </a:fld>
            <a:endParaRPr lang="en-US"/>
          </a:p>
        </p:txBody>
      </p:sp>
      <p:sp>
        <p:nvSpPr>
          <p:cNvPr id="2" name="Title 1">
            <a:extLst>
              <a:ext uri="{FF2B5EF4-FFF2-40B4-BE49-F238E27FC236}">
                <a16:creationId xmlns:a16="http://schemas.microsoft.com/office/drawing/2014/main" id="{FD29910B-1614-49E5-A16B-5E0CDBB5CDCA}"/>
              </a:ext>
            </a:extLst>
          </p:cNvPr>
          <p:cNvSpPr>
            <a:spLocks noGrp="1"/>
          </p:cNvSpPr>
          <p:nvPr>
            <p:ph type="title"/>
          </p:nvPr>
        </p:nvSpPr>
        <p:spPr>
          <a:xfrm>
            <a:off x="0" y="929070"/>
            <a:ext cx="9144000" cy="964110"/>
          </a:xfrm>
        </p:spPr>
        <p:txBody>
          <a:bodyPr>
            <a:noAutofit/>
          </a:bodyPr>
          <a:lstStyle/>
          <a:p>
            <a:pPr algn="ctr"/>
            <a:r>
              <a:rPr lang="en-US" sz="2200" dirty="0"/>
              <a:t>What is this Crisis Responder Training and how should it be used?</a:t>
            </a:r>
            <a:br>
              <a:rPr lang="en-US" dirty="0"/>
            </a:br>
            <a:br>
              <a:rPr lang="en-US" dirty="0"/>
            </a:br>
            <a:r>
              <a:rPr lang="en-US" b="0" dirty="0">
                <a:solidFill>
                  <a:srgbClr val="20386D"/>
                </a:solidFill>
                <a:ea typeface="Open Sans" panose="020B0606030504020204" pitchFamily="34" charset="0"/>
                <a:cs typeface="Open Sans" panose="020B0606030504020204" pitchFamily="34" charset="0"/>
              </a:rPr>
              <a:t>Click on the buttons in sequential order to learn more.</a:t>
            </a:r>
            <a:endParaRPr lang="en-US" sz="1200" dirty="0">
              <a:solidFill>
                <a:srgbClr val="20386D"/>
              </a:solidFill>
            </a:endParaRPr>
          </a:p>
        </p:txBody>
      </p:sp>
      <p:sp>
        <p:nvSpPr>
          <p:cNvPr id="20" name="Button 2">
            <a:hlinkClick r:id="rId2" action="ppaction://hlinksldjump"/>
            <a:extLst>
              <a:ext uri="{FF2B5EF4-FFF2-40B4-BE49-F238E27FC236}">
                <a16:creationId xmlns:a16="http://schemas.microsoft.com/office/drawing/2014/main" id="{8C556819-DD04-4026-BAC7-9B28C5AD0AB4}"/>
              </a:ext>
            </a:extLst>
          </p:cNvPr>
          <p:cNvSpPr/>
          <p:nvPr/>
        </p:nvSpPr>
        <p:spPr>
          <a:xfrm>
            <a:off x="4969635" y="1881796"/>
            <a:ext cx="3665664" cy="4769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2. How? Where? When?</a:t>
            </a:r>
          </a:p>
        </p:txBody>
      </p:sp>
      <p:sp>
        <p:nvSpPr>
          <p:cNvPr id="9" name="btn1content">
            <a:extLst>
              <a:ext uri="{FF2B5EF4-FFF2-40B4-BE49-F238E27FC236}">
                <a16:creationId xmlns:a16="http://schemas.microsoft.com/office/drawing/2014/main" id="{2C04EAD1-EC62-4F73-A804-2CC4E253F6BF}"/>
              </a:ext>
            </a:extLst>
          </p:cNvPr>
          <p:cNvSpPr>
            <a:spLocks noGrp="1"/>
          </p:cNvSpPr>
          <p:nvPr>
            <p:ph idx="1"/>
          </p:nvPr>
        </p:nvSpPr>
        <p:spPr>
          <a:xfrm>
            <a:off x="298181" y="2589110"/>
            <a:ext cx="8554714" cy="2943354"/>
          </a:xfrm>
        </p:spPr>
        <p:txBody>
          <a:bodyPr/>
          <a:lstStyle/>
          <a:p>
            <a:pPr marL="0" indent="0">
              <a:buNone/>
            </a:pPr>
            <a:r>
              <a:rPr lang="en-US" sz="1600" b="1" dirty="0">
                <a:solidFill>
                  <a:srgbClr val="20386D"/>
                </a:solidFill>
                <a:latin typeface="PermianSlabSerifTypeface" panose="02000000000000000000" pitchFamily="50" charset="0"/>
              </a:rPr>
              <a:t>What?</a:t>
            </a:r>
          </a:p>
          <a:p>
            <a:pPr marL="0" indent="0">
              <a:buNone/>
            </a:pPr>
            <a:r>
              <a:rPr lang="en-US" dirty="0"/>
              <a:t>This Crisis Services Training is a compilation of information originally gathered and composed by a work group of dedicated Department of Mental Health employees for the purpose of meeting the goals covered in the “Why?” section.</a:t>
            </a:r>
          </a:p>
          <a:p>
            <a:pPr marL="0" indent="0">
              <a:buNone/>
            </a:pPr>
            <a:r>
              <a:rPr lang="en-US" sz="1600" b="1" dirty="0">
                <a:solidFill>
                  <a:srgbClr val="20386D"/>
                </a:solidFill>
                <a:latin typeface="PermianSlabSerifTypeface" panose="02000000000000000000" pitchFamily="50" charset="0"/>
              </a:rPr>
              <a:t>Why?</a:t>
            </a:r>
          </a:p>
          <a:p>
            <a:pPr marL="0" indent="0">
              <a:buNone/>
            </a:pPr>
            <a:r>
              <a:rPr lang="en-US" dirty="0"/>
              <a:t>A primary goal of this Crisis Training is to standardize general and basic crisis training for all providers. Another goal of this training is to increase awareness and understanding that a crisis situation is often determined by the perception of the individual experiencing the crisis situation.</a:t>
            </a:r>
          </a:p>
          <a:p>
            <a:pPr marL="0" indent="0">
              <a:buNone/>
            </a:pPr>
            <a:r>
              <a:rPr lang="en-US" sz="1600" b="1" dirty="0">
                <a:solidFill>
                  <a:srgbClr val="20386D"/>
                </a:solidFill>
                <a:latin typeface="PermianSlabSerifTypeface" panose="02000000000000000000" pitchFamily="50" charset="0"/>
              </a:rPr>
              <a:t>Who?</a:t>
            </a:r>
          </a:p>
          <a:p>
            <a:pPr marL="0" indent="0">
              <a:buNone/>
            </a:pPr>
            <a:r>
              <a:rPr lang="en-US" dirty="0"/>
              <a:t>Anyone working in crisis services should successfully complete this training  in addition to any population specific, geographic specific, or other specific training that is currently conducted by the individual crisis service providers.</a:t>
            </a:r>
          </a:p>
          <a:p>
            <a:endParaRPr lang="en-US" dirty="0"/>
          </a:p>
          <a:p>
            <a:endParaRPr lang="en-US" dirty="0"/>
          </a:p>
        </p:txBody>
      </p:sp>
      <p:sp>
        <p:nvSpPr>
          <p:cNvPr id="10" name="boundingbox1">
            <a:extLst>
              <a:ext uri="{FF2B5EF4-FFF2-40B4-BE49-F238E27FC236}">
                <a16:creationId xmlns:a16="http://schemas.microsoft.com/office/drawing/2014/main" id="{B9EF4C1E-6A20-4882-B65B-5FFEAD9767A8}"/>
              </a:ext>
            </a:extLst>
          </p:cNvPr>
          <p:cNvSpPr/>
          <p:nvPr/>
        </p:nvSpPr>
        <p:spPr>
          <a:xfrm>
            <a:off x="140085" y="2555352"/>
            <a:ext cx="8870906" cy="2977112"/>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cxnSp>
        <p:nvCxnSpPr>
          <p:cNvPr id="11" name="btn1line1">
            <a:extLst>
              <a:ext uri="{FF2B5EF4-FFF2-40B4-BE49-F238E27FC236}">
                <a16:creationId xmlns:a16="http://schemas.microsoft.com/office/drawing/2014/main" id="{4A98B48F-7D72-49B2-8DE6-ACDBB296102D}"/>
              </a:ext>
            </a:extLst>
          </p:cNvPr>
          <p:cNvCxnSpPr>
            <a:cxnSpLocks/>
          </p:cNvCxnSpPr>
          <p:nvPr/>
        </p:nvCxnSpPr>
        <p:spPr>
          <a:xfrm>
            <a:off x="298181" y="2898138"/>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2" name="btn1line2">
            <a:extLst>
              <a:ext uri="{FF2B5EF4-FFF2-40B4-BE49-F238E27FC236}">
                <a16:creationId xmlns:a16="http://schemas.microsoft.com/office/drawing/2014/main" id="{40D359B0-6A27-4909-B057-39A1BEDAB070}"/>
              </a:ext>
            </a:extLst>
          </p:cNvPr>
          <p:cNvCxnSpPr>
            <a:cxnSpLocks/>
          </p:cNvCxnSpPr>
          <p:nvPr/>
        </p:nvCxnSpPr>
        <p:spPr>
          <a:xfrm>
            <a:off x="298181" y="3879877"/>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3" name="btn1line3">
            <a:extLst>
              <a:ext uri="{FF2B5EF4-FFF2-40B4-BE49-F238E27FC236}">
                <a16:creationId xmlns:a16="http://schemas.microsoft.com/office/drawing/2014/main" id="{73B35AE3-70DB-4268-8021-34793A46154A}"/>
              </a:ext>
            </a:extLst>
          </p:cNvPr>
          <p:cNvCxnSpPr>
            <a:cxnSpLocks/>
          </p:cNvCxnSpPr>
          <p:nvPr/>
        </p:nvCxnSpPr>
        <p:spPr>
          <a:xfrm>
            <a:off x="298181" y="4826173"/>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4" name="Visbtn1">
            <a:extLst>
              <a:ext uri="{FF2B5EF4-FFF2-40B4-BE49-F238E27FC236}">
                <a16:creationId xmlns:a16="http://schemas.microsoft.com/office/drawing/2014/main" id="{6876D6ED-CAE9-45CD-B4CD-7147F0198171}"/>
              </a:ext>
            </a:extLst>
          </p:cNvPr>
          <p:cNvSpPr/>
          <p:nvPr/>
        </p:nvSpPr>
        <p:spPr>
          <a:xfrm>
            <a:off x="523210" y="1890331"/>
            <a:ext cx="3665664"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1. What? Why? Who?</a:t>
            </a:r>
          </a:p>
        </p:txBody>
      </p:sp>
    </p:spTree>
    <p:extLst>
      <p:ext uri="{BB962C8B-B14F-4D97-AF65-F5344CB8AC3E}">
        <p14:creationId xmlns:p14="http://schemas.microsoft.com/office/powerpoint/2010/main" val="218458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500"/>
                                        <p:tgtEl>
                                          <p:spTgt spid="9">
                                            <p:txEl>
                                              <p:pRg st="4" end="4"/>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3BB938-AF07-461F-8C36-EA20772424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15" y="-1319"/>
            <a:ext cx="8541571" cy="6507863"/>
          </a:xfrm>
          <a:prstGeom prst="rect">
            <a:avLst/>
          </a:prstGeom>
        </p:spPr>
      </p:pic>
    </p:spTree>
    <p:extLst>
      <p:ext uri="{BB962C8B-B14F-4D97-AF65-F5344CB8AC3E}">
        <p14:creationId xmlns:p14="http://schemas.microsoft.com/office/powerpoint/2010/main" val="1758417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9EEDC56-988B-4E4B-B8F0-2FAAAAF10A61}"/>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B8FEADBF-0A06-4594-9006-5717D3AD7DE3}"/>
              </a:ext>
            </a:extLst>
          </p:cNvPr>
          <p:cNvSpPr>
            <a:spLocks noGrp="1"/>
          </p:cNvSpPr>
          <p:nvPr>
            <p:ph type="sldNum" sz="quarter" idx="12"/>
          </p:nvPr>
        </p:nvSpPr>
        <p:spPr/>
        <p:txBody>
          <a:bodyPr/>
          <a:lstStyle/>
          <a:p>
            <a:fld id="{C594740B-4443-42E0-BD04-50747A72C1C0}" type="slidenum">
              <a:rPr lang="en-US" smtClean="0"/>
              <a:t>5</a:t>
            </a:fld>
            <a:endParaRPr lang="en-US"/>
          </a:p>
        </p:txBody>
      </p:sp>
      <p:sp>
        <p:nvSpPr>
          <p:cNvPr id="2" name="Title 1">
            <a:extLst>
              <a:ext uri="{FF2B5EF4-FFF2-40B4-BE49-F238E27FC236}">
                <a16:creationId xmlns:a16="http://schemas.microsoft.com/office/drawing/2014/main" id="{FD29910B-1614-49E5-A16B-5E0CDBB5CDCA}"/>
              </a:ext>
            </a:extLst>
          </p:cNvPr>
          <p:cNvSpPr>
            <a:spLocks noGrp="1"/>
          </p:cNvSpPr>
          <p:nvPr>
            <p:ph type="title"/>
          </p:nvPr>
        </p:nvSpPr>
        <p:spPr>
          <a:xfrm>
            <a:off x="0" y="929070"/>
            <a:ext cx="9144000" cy="964110"/>
          </a:xfrm>
        </p:spPr>
        <p:txBody>
          <a:bodyPr>
            <a:noAutofit/>
          </a:bodyPr>
          <a:lstStyle/>
          <a:p>
            <a:pPr algn="ctr"/>
            <a:r>
              <a:rPr lang="en-US" sz="2200" dirty="0"/>
              <a:t>What is this Crisis Responder Training and how should it be used?</a:t>
            </a:r>
            <a:br>
              <a:rPr lang="en-US" dirty="0"/>
            </a:br>
            <a:br>
              <a:rPr lang="en-US" dirty="0"/>
            </a:br>
            <a:r>
              <a:rPr lang="en-US" b="0" dirty="0">
                <a:solidFill>
                  <a:srgbClr val="20386D"/>
                </a:solidFill>
                <a:ea typeface="Open Sans" panose="020B0606030504020204" pitchFamily="34" charset="0"/>
                <a:cs typeface="Open Sans" panose="020B0606030504020204" pitchFamily="34" charset="0"/>
              </a:rPr>
              <a:t>Click on the buttons in sequential order to learn more.</a:t>
            </a:r>
            <a:endParaRPr lang="en-US" sz="1200" dirty="0">
              <a:solidFill>
                <a:srgbClr val="20386D"/>
              </a:solidFill>
            </a:endParaRPr>
          </a:p>
        </p:txBody>
      </p:sp>
      <p:sp>
        <p:nvSpPr>
          <p:cNvPr id="18" name="Button1">
            <a:hlinkClick r:id="rId2" action="ppaction://hlinksldjump"/>
            <a:hlinkHover r:id="" action="ppaction://noaction" highlightClick="1"/>
            <a:extLst>
              <a:ext uri="{FF2B5EF4-FFF2-40B4-BE49-F238E27FC236}">
                <a16:creationId xmlns:a16="http://schemas.microsoft.com/office/drawing/2014/main" id="{6897220B-2416-4B60-AF58-876733511645}"/>
              </a:ext>
            </a:extLst>
          </p:cNvPr>
          <p:cNvSpPr/>
          <p:nvPr/>
        </p:nvSpPr>
        <p:spPr>
          <a:xfrm>
            <a:off x="523210" y="1890331"/>
            <a:ext cx="3665664" cy="476908"/>
          </a:xfrm>
          <a:prstGeom prst="rect">
            <a:avLst/>
          </a:prstGeom>
          <a:solidFill>
            <a:srgbClr val="72C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1. What? Why? Who?</a:t>
            </a:r>
          </a:p>
        </p:txBody>
      </p:sp>
      <p:sp>
        <p:nvSpPr>
          <p:cNvPr id="15" name="content2">
            <a:extLst>
              <a:ext uri="{FF2B5EF4-FFF2-40B4-BE49-F238E27FC236}">
                <a16:creationId xmlns:a16="http://schemas.microsoft.com/office/drawing/2014/main" id="{2D345719-87C7-49E6-8D65-D4C994EF3752}"/>
              </a:ext>
            </a:extLst>
          </p:cNvPr>
          <p:cNvSpPr txBox="1">
            <a:spLocks/>
          </p:cNvSpPr>
          <p:nvPr/>
        </p:nvSpPr>
        <p:spPr>
          <a:xfrm>
            <a:off x="298181" y="2583785"/>
            <a:ext cx="8554714" cy="36504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solidFill>
                  <a:srgbClr val="20386D"/>
                </a:solidFill>
                <a:latin typeface="PermianSlabSerifTypeface" panose="02000000000000000000" pitchFamily="50" charset="0"/>
              </a:rPr>
              <a:t>How?</a:t>
            </a:r>
          </a:p>
          <a:p>
            <a:r>
              <a:rPr lang="en-US" dirty="0"/>
              <a:t>The current Crisis Services Provider Directors and/or their identified Crisis Trainer Designee will be responsible for assuring all of their Crisis Services Staff successfully complete the training according to the time frames listed below.</a:t>
            </a:r>
          </a:p>
          <a:p>
            <a:r>
              <a:rPr lang="en-US" sz="1600" b="1" dirty="0">
                <a:solidFill>
                  <a:srgbClr val="20386D"/>
                </a:solidFill>
                <a:latin typeface="PermianSlabSerifTypeface" panose="02000000000000000000" pitchFamily="50" charset="0"/>
              </a:rPr>
              <a:t>Where?</a:t>
            </a:r>
          </a:p>
          <a:p>
            <a:r>
              <a:rPr lang="en-US" dirty="0"/>
              <a:t>The Crisis Training  is located on the TDMHSAS website for easy and convenient access. Each Crisis Services staff member will complete the Crisis Training  one chapter at a time. There will be a post test at the end of each chapter. After successful completion of a chapter, as evidenced by the passing score of the post test at the end of the chapter, the staff member may continue to complete the succeeding chapters in like fashion. </a:t>
            </a:r>
          </a:p>
          <a:p>
            <a:r>
              <a:rPr lang="en-US" dirty="0"/>
              <a:t>If any chapter is not successfully completed, as evidenced by not passing the post test, the provider-specific identified crisis trainer will be responsible for working with the individual crisis staff member to gain more understanding of the content and the post test can be re-taken. If technical assistance is needed, contact </a:t>
            </a:r>
            <a:r>
              <a:rPr lang="en-US" dirty="0" err="1"/>
              <a:t>Morenike</a:t>
            </a:r>
            <a:r>
              <a:rPr lang="en-US" dirty="0"/>
              <a:t> Murphy, Director of Crisis Services at 615-253-7306 or Maria Bush, Assistant Director of Crisis Services at 615-532-0407.</a:t>
            </a:r>
          </a:p>
          <a:p>
            <a:r>
              <a:rPr lang="en-US" sz="1600" b="1" dirty="0">
                <a:solidFill>
                  <a:srgbClr val="20386D"/>
                </a:solidFill>
                <a:latin typeface="PermianSlabSerifTypeface" panose="02000000000000000000" pitchFamily="50" charset="0"/>
              </a:rPr>
              <a:t>When?</a:t>
            </a:r>
          </a:p>
          <a:p>
            <a:r>
              <a:rPr lang="en-US" dirty="0"/>
              <a:t>This training should be successfully completed by any Crisis Services staff member hired after</a:t>
            </a:r>
            <a:r>
              <a:rPr lang="en-US" dirty="0">
                <a:solidFill>
                  <a:srgbClr val="FF0000"/>
                </a:solidFill>
              </a:rPr>
              <a:t> </a:t>
            </a:r>
            <a:r>
              <a:rPr lang="en-US" dirty="0"/>
              <a:t>July 2007 prior to working independently in a crisis situation. A refresher training of this Crisis Training or any subsequent updates shall be taken every three years.</a:t>
            </a:r>
          </a:p>
          <a:p>
            <a:endParaRPr lang="en-US" dirty="0"/>
          </a:p>
          <a:p>
            <a:endParaRPr lang="en-US" dirty="0"/>
          </a:p>
        </p:txBody>
      </p:sp>
      <p:sp>
        <p:nvSpPr>
          <p:cNvPr id="16" name="boundingbox2">
            <a:extLst>
              <a:ext uri="{FF2B5EF4-FFF2-40B4-BE49-F238E27FC236}">
                <a16:creationId xmlns:a16="http://schemas.microsoft.com/office/drawing/2014/main" id="{C63ADBA5-CCAA-48A8-B56D-D2BE958FA6D5}"/>
              </a:ext>
            </a:extLst>
          </p:cNvPr>
          <p:cNvSpPr/>
          <p:nvPr/>
        </p:nvSpPr>
        <p:spPr>
          <a:xfrm>
            <a:off x="140085" y="2534085"/>
            <a:ext cx="8870906" cy="371076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cxnSp>
        <p:nvCxnSpPr>
          <p:cNvPr id="17" name="btn2line3">
            <a:extLst>
              <a:ext uri="{FF2B5EF4-FFF2-40B4-BE49-F238E27FC236}">
                <a16:creationId xmlns:a16="http://schemas.microsoft.com/office/drawing/2014/main" id="{D2555A1C-4BD2-45E1-96F6-D30AE9879521}"/>
              </a:ext>
            </a:extLst>
          </p:cNvPr>
          <p:cNvCxnSpPr>
            <a:cxnSpLocks/>
          </p:cNvCxnSpPr>
          <p:nvPr/>
        </p:nvCxnSpPr>
        <p:spPr>
          <a:xfrm>
            <a:off x="298181" y="2908771"/>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9" name="btn2line2">
            <a:extLst>
              <a:ext uri="{FF2B5EF4-FFF2-40B4-BE49-F238E27FC236}">
                <a16:creationId xmlns:a16="http://schemas.microsoft.com/office/drawing/2014/main" id="{48408F1E-8023-4D63-A58F-577B2C44B491}"/>
              </a:ext>
            </a:extLst>
          </p:cNvPr>
          <p:cNvCxnSpPr>
            <a:cxnSpLocks/>
          </p:cNvCxnSpPr>
          <p:nvPr/>
        </p:nvCxnSpPr>
        <p:spPr>
          <a:xfrm>
            <a:off x="298181" y="3709754"/>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21" name="btn2line1">
            <a:extLst>
              <a:ext uri="{FF2B5EF4-FFF2-40B4-BE49-F238E27FC236}">
                <a16:creationId xmlns:a16="http://schemas.microsoft.com/office/drawing/2014/main" id="{1E7DFF08-6810-4887-A65C-166DC00E3F6A}"/>
              </a:ext>
            </a:extLst>
          </p:cNvPr>
          <p:cNvCxnSpPr>
            <a:cxnSpLocks/>
          </p:cNvCxnSpPr>
          <p:nvPr/>
        </p:nvCxnSpPr>
        <p:spPr>
          <a:xfrm>
            <a:off x="298181" y="5612994"/>
            <a:ext cx="8554714"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22" name="visbtn2">
            <a:extLst>
              <a:ext uri="{FF2B5EF4-FFF2-40B4-BE49-F238E27FC236}">
                <a16:creationId xmlns:a16="http://schemas.microsoft.com/office/drawing/2014/main" id="{A87D9CD7-46E2-4FBB-BE89-52EBC047FAE0}"/>
              </a:ext>
            </a:extLst>
          </p:cNvPr>
          <p:cNvSpPr/>
          <p:nvPr/>
        </p:nvSpPr>
        <p:spPr>
          <a:xfrm>
            <a:off x="4969635" y="1881796"/>
            <a:ext cx="3665664" cy="476908"/>
          </a:xfrm>
          <a:prstGeom prst="rect">
            <a:avLst/>
          </a:prstGeom>
          <a:solidFill>
            <a:srgbClr val="20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PermianSlabSerifTypeface" panose="02000000000000000000" pitchFamily="50" charset="0"/>
              </a:rPr>
              <a:t>2. How? Where? When?</a:t>
            </a:r>
          </a:p>
        </p:txBody>
      </p:sp>
    </p:spTree>
    <p:extLst>
      <p:ext uri="{BB962C8B-B14F-4D97-AF65-F5344CB8AC3E}">
        <p14:creationId xmlns:p14="http://schemas.microsoft.com/office/powerpoint/2010/main" val="220037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animEffect transition="in" filter="fade">
                                      <p:cBhvr>
                                        <p:cTn id="19" dur="500"/>
                                        <p:tgtEl>
                                          <p:spTgt spid="15">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xEl>
                                              <p:pRg st="2" end="2"/>
                                            </p:txEl>
                                          </p:spTgt>
                                        </p:tgtEl>
                                        <p:attrNameLst>
                                          <p:attrName>style.visibility</p:attrName>
                                        </p:attrNameLst>
                                      </p:cBhvr>
                                      <p:to>
                                        <p:strVal val="visible"/>
                                      </p:to>
                                    </p:set>
                                    <p:animEffect transition="in" filter="fade">
                                      <p:cBhvr>
                                        <p:cTn id="23" dur="500"/>
                                        <p:tgtEl>
                                          <p:spTgt spid="15">
                                            <p:txEl>
                                              <p:pRg st="2" end="2"/>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5">
                                            <p:txEl>
                                              <p:pRg st="3" end="3"/>
                                            </p:txEl>
                                          </p:spTgt>
                                        </p:tgtEl>
                                        <p:attrNameLst>
                                          <p:attrName>style.visibility</p:attrName>
                                        </p:attrNameLst>
                                      </p:cBhvr>
                                      <p:to>
                                        <p:strVal val="visible"/>
                                      </p:to>
                                    </p:set>
                                    <p:animEffect transition="in" filter="fade">
                                      <p:cBhvr>
                                        <p:cTn id="31" dur="500"/>
                                        <p:tgtEl>
                                          <p:spTgt spid="15">
                                            <p:txEl>
                                              <p:pRg st="3" end="3"/>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5">
                                            <p:txEl>
                                              <p:pRg st="4" end="4"/>
                                            </p:txEl>
                                          </p:spTgt>
                                        </p:tgtEl>
                                        <p:attrNameLst>
                                          <p:attrName>style.visibility</p:attrName>
                                        </p:attrNameLst>
                                      </p:cBhvr>
                                      <p:to>
                                        <p:strVal val="visible"/>
                                      </p:to>
                                    </p:set>
                                    <p:animEffect transition="in" filter="fade">
                                      <p:cBhvr>
                                        <p:cTn id="35" dur="500"/>
                                        <p:tgtEl>
                                          <p:spTgt spid="15">
                                            <p:txEl>
                                              <p:pRg st="4" end="4"/>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5">
                                            <p:txEl>
                                              <p:pRg st="6" end="6"/>
                                            </p:txEl>
                                          </p:spTgt>
                                        </p:tgtEl>
                                        <p:attrNameLst>
                                          <p:attrName>style.visibility</p:attrName>
                                        </p:attrNameLst>
                                      </p:cBhvr>
                                      <p:to>
                                        <p:strVal val="visible"/>
                                      </p:to>
                                    </p:set>
                                    <p:animEffect transition="in" filter="fade">
                                      <p:cBhvr>
                                        <p:cTn id="47"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0503C3D-93C2-4AD7-ABC3-711594AE8D47}"/>
              </a:ext>
            </a:extLst>
          </p:cNvPr>
          <p:cNvSpPr>
            <a:spLocks noGrp="1"/>
          </p:cNvSpPr>
          <p:nvPr>
            <p:ph type="body" sz="quarter" idx="14"/>
          </p:nvPr>
        </p:nvSpPr>
        <p:spPr>
          <a:xfrm>
            <a:off x="294644" y="1298475"/>
            <a:ext cx="8554714" cy="2188519"/>
          </a:xfrm>
        </p:spPr>
        <p:txBody>
          <a:bodyPr/>
          <a:lstStyle/>
          <a:p>
            <a:r>
              <a:rPr lang="en-US" dirty="0"/>
              <a:t>TDMHSAS would like to offer a special appreciation to Larraine Pierce with the Minnesota Department of Human Services who authored the Crisis Curriculum, A Mental Health Manual, May 2002 and gave permission for the use of her work. </a:t>
            </a:r>
          </a:p>
          <a:p>
            <a:r>
              <a:rPr lang="en-US" i="1" dirty="0"/>
              <a:t>We would also like to acknowledge: </a:t>
            </a:r>
          </a:p>
          <a:p>
            <a:r>
              <a:rPr lang="en-US" b="1" dirty="0"/>
              <a:t>The TDMHSAS Crisis Workgroup who developed the original Crisis Training Manual: </a:t>
            </a:r>
          </a:p>
          <a:p>
            <a:pPr>
              <a:spcBef>
                <a:spcPts val="450"/>
              </a:spcBef>
            </a:pPr>
            <a:r>
              <a:rPr lang="en-US" dirty="0"/>
              <a:t>Trish Wilson </a:t>
            </a:r>
          </a:p>
          <a:p>
            <a:pPr>
              <a:spcBef>
                <a:spcPts val="450"/>
              </a:spcBef>
            </a:pPr>
            <a:r>
              <a:rPr lang="en-US" dirty="0"/>
              <a:t>Phillip Earhart </a:t>
            </a:r>
          </a:p>
          <a:p>
            <a:pPr>
              <a:spcBef>
                <a:spcPts val="450"/>
              </a:spcBef>
            </a:pPr>
            <a:r>
              <a:rPr lang="en-US" dirty="0"/>
              <a:t>Liz Ledbetter </a:t>
            </a:r>
          </a:p>
          <a:p>
            <a:pPr>
              <a:spcBef>
                <a:spcPts val="450"/>
              </a:spcBef>
            </a:pPr>
            <a:r>
              <a:rPr lang="en-US" dirty="0"/>
              <a:t>Mary Shelton </a:t>
            </a:r>
          </a:p>
          <a:p>
            <a:endParaRPr lang="en-US" sz="1600" b="1" dirty="0">
              <a:solidFill>
                <a:srgbClr val="20386D"/>
              </a:solidFill>
              <a:latin typeface="PermianSlabSerifTypeface" panose="02000000000000000000" pitchFamily="50" charset="0"/>
            </a:endParaRPr>
          </a:p>
        </p:txBody>
      </p:sp>
      <p:sp>
        <p:nvSpPr>
          <p:cNvPr id="2" name="Footer Placeholder 1">
            <a:extLst>
              <a:ext uri="{FF2B5EF4-FFF2-40B4-BE49-F238E27FC236}">
                <a16:creationId xmlns:a16="http://schemas.microsoft.com/office/drawing/2014/main" id="{6EFAEB41-1664-4227-ADD9-D4C5BF0573D0}"/>
              </a:ext>
            </a:extLst>
          </p:cNvPr>
          <p:cNvSpPr>
            <a:spLocks noGrp="1"/>
          </p:cNvSpPr>
          <p:nvPr>
            <p:ph type="ftr" sz="quarter" idx="11"/>
          </p:nvPr>
        </p:nvSpPr>
        <p:spPr/>
        <p:txBody>
          <a:bodyPr/>
          <a:lstStyle/>
          <a:p>
            <a:endParaRPr lang="en-US" dirty="0"/>
          </a:p>
        </p:txBody>
      </p:sp>
      <p:sp>
        <p:nvSpPr>
          <p:cNvPr id="3" name="Title 2">
            <a:extLst>
              <a:ext uri="{FF2B5EF4-FFF2-40B4-BE49-F238E27FC236}">
                <a16:creationId xmlns:a16="http://schemas.microsoft.com/office/drawing/2014/main" id="{B95DA625-E4B7-4B5C-98A1-369E0A6FAA35}"/>
              </a:ext>
            </a:extLst>
          </p:cNvPr>
          <p:cNvSpPr>
            <a:spLocks noGrp="1"/>
          </p:cNvSpPr>
          <p:nvPr>
            <p:ph type="title"/>
          </p:nvPr>
        </p:nvSpPr>
        <p:spPr>
          <a:xfrm>
            <a:off x="628650" y="660269"/>
            <a:ext cx="7886700" cy="599379"/>
          </a:xfrm>
        </p:spPr>
        <p:txBody>
          <a:bodyPr/>
          <a:lstStyle/>
          <a:p>
            <a:r>
              <a:rPr lang="en-US" dirty="0"/>
              <a:t>Contributors</a:t>
            </a:r>
          </a:p>
        </p:txBody>
      </p:sp>
      <p:sp>
        <p:nvSpPr>
          <p:cNvPr id="4" name="Slide Number Placeholder 3">
            <a:extLst>
              <a:ext uri="{FF2B5EF4-FFF2-40B4-BE49-F238E27FC236}">
                <a16:creationId xmlns:a16="http://schemas.microsoft.com/office/drawing/2014/main" id="{712214C9-1B97-4225-B0FB-9A0281F85C71}"/>
              </a:ext>
            </a:extLst>
          </p:cNvPr>
          <p:cNvSpPr>
            <a:spLocks noGrp="1"/>
          </p:cNvSpPr>
          <p:nvPr>
            <p:ph type="sldNum" sz="quarter" idx="12"/>
          </p:nvPr>
        </p:nvSpPr>
        <p:spPr/>
        <p:txBody>
          <a:bodyPr/>
          <a:lstStyle/>
          <a:p>
            <a:fld id="{C594740B-4443-42E0-BD04-50747A72C1C0}" type="slidenum">
              <a:rPr lang="en-US" smtClean="0"/>
              <a:t>6</a:t>
            </a:fld>
            <a:endParaRPr lang="en-US"/>
          </a:p>
        </p:txBody>
      </p:sp>
      <p:sp>
        <p:nvSpPr>
          <p:cNvPr id="5" name="Content Placeholder 4">
            <a:extLst>
              <a:ext uri="{FF2B5EF4-FFF2-40B4-BE49-F238E27FC236}">
                <a16:creationId xmlns:a16="http://schemas.microsoft.com/office/drawing/2014/main" id="{B2434B14-94AB-44D4-A5D5-B61B3CBDA30A}"/>
              </a:ext>
            </a:extLst>
          </p:cNvPr>
          <p:cNvSpPr>
            <a:spLocks noGrp="1"/>
          </p:cNvSpPr>
          <p:nvPr>
            <p:ph idx="1"/>
          </p:nvPr>
        </p:nvSpPr>
        <p:spPr>
          <a:xfrm>
            <a:off x="294643" y="3382334"/>
            <a:ext cx="8554714" cy="275195"/>
          </a:xfrm>
        </p:spPr>
        <p:txBody>
          <a:bodyPr/>
          <a:lstStyle/>
          <a:p>
            <a:r>
              <a:rPr lang="en-US" sz="1200" dirty="0">
                <a:solidFill>
                  <a:schemeClr val="tx1"/>
                </a:solidFill>
                <a:latin typeface="Open Sans" panose="020B0606030504020204" pitchFamily="34" charset="0"/>
              </a:rPr>
              <a:t>TDMHSAS Staff: </a:t>
            </a:r>
          </a:p>
        </p:txBody>
      </p:sp>
      <p:sp>
        <p:nvSpPr>
          <p:cNvPr id="6" name="Content Placeholder 5">
            <a:extLst>
              <a:ext uri="{FF2B5EF4-FFF2-40B4-BE49-F238E27FC236}">
                <a16:creationId xmlns:a16="http://schemas.microsoft.com/office/drawing/2014/main" id="{03171230-A78B-4571-95B7-40B13C078964}"/>
              </a:ext>
            </a:extLst>
          </p:cNvPr>
          <p:cNvSpPr>
            <a:spLocks noGrp="1"/>
          </p:cNvSpPr>
          <p:nvPr>
            <p:ph idx="13"/>
          </p:nvPr>
        </p:nvSpPr>
        <p:spPr>
          <a:xfrm>
            <a:off x="294643" y="3661829"/>
            <a:ext cx="8554714" cy="2477562"/>
          </a:xfrm>
        </p:spPr>
        <p:txBody>
          <a:bodyPr spcCol="182880"/>
          <a:lstStyle/>
          <a:p>
            <a:pPr>
              <a:lnSpc>
                <a:spcPct val="100000"/>
              </a:lnSpc>
              <a:spcBef>
                <a:spcPts val="450"/>
              </a:spcBef>
              <a:spcAft>
                <a:spcPts val="450"/>
              </a:spcAft>
            </a:pPr>
            <a:r>
              <a:rPr lang="en-US" dirty="0" err="1"/>
              <a:t>Morenike</a:t>
            </a:r>
            <a:r>
              <a:rPr lang="en-US" dirty="0"/>
              <a:t> Murphy, Director of Crisis Services, Division of Mental Health Services </a:t>
            </a:r>
          </a:p>
          <a:p>
            <a:pPr>
              <a:lnSpc>
                <a:spcPct val="100000"/>
              </a:lnSpc>
              <a:spcBef>
                <a:spcPts val="450"/>
              </a:spcBef>
              <a:spcAft>
                <a:spcPts val="450"/>
              </a:spcAft>
            </a:pPr>
            <a:r>
              <a:rPr lang="en-US" dirty="0"/>
              <a:t>Maria Bush, Assistant Director of Crisis Services, Division of Mental Health Services </a:t>
            </a:r>
          </a:p>
          <a:p>
            <a:pPr>
              <a:lnSpc>
                <a:spcPct val="100000"/>
              </a:lnSpc>
              <a:spcBef>
                <a:spcPts val="450"/>
              </a:spcBef>
              <a:spcAft>
                <a:spcPts val="450"/>
              </a:spcAft>
            </a:pPr>
            <a:r>
              <a:rPr lang="en-US" dirty="0"/>
              <a:t>Laura Martin, Division of Mental Health Services </a:t>
            </a:r>
          </a:p>
          <a:p>
            <a:pPr>
              <a:lnSpc>
                <a:spcPct val="100000"/>
              </a:lnSpc>
              <a:spcBef>
                <a:spcPts val="450"/>
              </a:spcBef>
              <a:spcAft>
                <a:spcPts val="450"/>
              </a:spcAft>
            </a:pPr>
            <a:r>
              <a:rPr lang="en-US" dirty="0" err="1"/>
              <a:t>Lygia</a:t>
            </a:r>
            <a:r>
              <a:rPr lang="en-US" dirty="0"/>
              <a:t> Williams, Division of Mental Health Services </a:t>
            </a:r>
          </a:p>
          <a:p>
            <a:pPr>
              <a:lnSpc>
                <a:spcPct val="100000"/>
              </a:lnSpc>
              <a:spcBef>
                <a:spcPts val="450"/>
              </a:spcBef>
              <a:spcAft>
                <a:spcPts val="450"/>
              </a:spcAft>
            </a:pPr>
            <a:r>
              <a:rPr lang="en-US" dirty="0"/>
              <a:t>Diana Kirby, Division of Mental Health Services  </a:t>
            </a:r>
          </a:p>
          <a:p>
            <a:pPr>
              <a:lnSpc>
                <a:spcPct val="100000"/>
              </a:lnSpc>
              <a:spcBef>
                <a:spcPts val="450"/>
              </a:spcBef>
              <a:spcAft>
                <a:spcPts val="450"/>
              </a:spcAft>
            </a:pPr>
            <a:r>
              <a:rPr lang="en-US" dirty="0" err="1"/>
              <a:t>Meleah</a:t>
            </a:r>
            <a:r>
              <a:rPr lang="en-US" dirty="0"/>
              <a:t> Brown, Division of Mental Health Services  (Intern)</a:t>
            </a:r>
          </a:p>
          <a:p>
            <a:pPr>
              <a:lnSpc>
                <a:spcPct val="100000"/>
              </a:lnSpc>
              <a:spcBef>
                <a:spcPts val="450"/>
              </a:spcBef>
              <a:spcAft>
                <a:spcPts val="450"/>
              </a:spcAft>
            </a:pPr>
            <a:endParaRPr lang="en-US" dirty="0"/>
          </a:p>
          <a:p>
            <a:pPr>
              <a:lnSpc>
                <a:spcPct val="100000"/>
              </a:lnSpc>
              <a:spcBef>
                <a:spcPts val="450"/>
              </a:spcBef>
              <a:spcAft>
                <a:spcPts val="450"/>
              </a:spcAft>
            </a:pPr>
            <a:endParaRPr lang="en-US" dirty="0"/>
          </a:p>
          <a:p>
            <a:pPr>
              <a:lnSpc>
                <a:spcPct val="100000"/>
              </a:lnSpc>
              <a:spcBef>
                <a:spcPts val="450"/>
              </a:spcBef>
              <a:spcAft>
                <a:spcPts val="450"/>
              </a:spcAft>
            </a:pPr>
            <a:r>
              <a:rPr lang="en-US" dirty="0"/>
              <a:t>Melissa Sparks, Former Director of Crisis Services, Division of Mental Health Services </a:t>
            </a:r>
          </a:p>
          <a:p>
            <a:pPr>
              <a:lnSpc>
                <a:spcPct val="100000"/>
              </a:lnSpc>
              <a:spcBef>
                <a:spcPts val="450"/>
              </a:spcBef>
              <a:spcAft>
                <a:spcPts val="450"/>
              </a:spcAft>
            </a:pPr>
            <a:r>
              <a:rPr lang="en-US" dirty="0"/>
              <a:t>Mary Dillon, Former Assistant Director of Crisis Services, Division of Mental Health Services </a:t>
            </a:r>
          </a:p>
          <a:p>
            <a:pPr>
              <a:lnSpc>
                <a:spcPct val="100000"/>
              </a:lnSpc>
              <a:spcBef>
                <a:spcPts val="450"/>
              </a:spcBef>
              <a:spcAft>
                <a:spcPts val="450"/>
              </a:spcAft>
            </a:pPr>
            <a:r>
              <a:rPr lang="en-US" dirty="0"/>
              <a:t>Bob </a:t>
            </a:r>
            <a:r>
              <a:rPr lang="en-US" dirty="0" err="1"/>
              <a:t>VanderSpek</a:t>
            </a:r>
            <a:r>
              <a:rPr lang="en-US" dirty="0"/>
              <a:t>, Office of Consumer Affairs (Retired) </a:t>
            </a:r>
          </a:p>
          <a:p>
            <a:pPr>
              <a:lnSpc>
                <a:spcPct val="100000"/>
              </a:lnSpc>
              <a:spcBef>
                <a:spcPts val="450"/>
              </a:spcBef>
              <a:spcAft>
                <a:spcPts val="450"/>
              </a:spcAft>
            </a:pPr>
            <a:r>
              <a:rPr lang="en-US" dirty="0"/>
              <a:t>Becki Poling, Director, Office of Hospital Services </a:t>
            </a:r>
          </a:p>
          <a:p>
            <a:pPr>
              <a:lnSpc>
                <a:spcPct val="100000"/>
              </a:lnSpc>
              <a:spcBef>
                <a:spcPts val="450"/>
              </a:spcBef>
              <a:spcAft>
                <a:spcPts val="450"/>
              </a:spcAft>
            </a:pPr>
            <a:r>
              <a:rPr lang="en-US" dirty="0" err="1"/>
              <a:t>Marthagem</a:t>
            </a:r>
            <a:r>
              <a:rPr lang="en-US" dirty="0"/>
              <a:t> Whitlock, Assistant Commissioner, Division of Planning, Research, and Forensics </a:t>
            </a:r>
          </a:p>
          <a:p>
            <a:pPr>
              <a:lnSpc>
                <a:spcPct val="100000"/>
              </a:lnSpc>
              <a:spcBef>
                <a:spcPts val="450"/>
              </a:spcBef>
              <a:spcAft>
                <a:spcPts val="450"/>
              </a:spcAft>
            </a:pPr>
            <a:r>
              <a:rPr lang="en-US" dirty="0"/>
              <a:t> Cindy Sneed, former President of Crisis Management Group, Inc. </a:t>
            </a:r>
          </a:p>
          <a:p>
            <a:pPr>
              <a:lnSpc>
                <a:spcPct val="100000"/>
              </a:lnSpc>
              <a:spcAft>
                <a:spcPts val="450"/>
              </a:spcAft>
            </a:pPr>
            <a:endParaRPr lang="en-US" dirty="0"/>
          </a:p>
        </p:txBody>
      </p:sp>
      <p:sp>
        <p:nvSpPr>
          <p:cNvPr id="8" name="Rectangle 7">
            <a:extLst>
              <a:ext uri="{FF2B5EF4-FFF2-40B4-BE49-F238E27FC236}">
                <a16:creationId xmlns:a16="http://schemas.microsoft.com/office/drawing/2014/main" id="{6171F090-BB98-49D4-A685-741651A868C4}"/>
              </a:ext>
            </a:extLst>
          </p:cNvPr>
          <p:cNvSpPr/>
          <p:nvPr/>
        </p:nvSpPr>
        <p:spPr>
          <a:xfrm>
            <a:off x="136547" y="1185216"/>
            <a:ext cx="8870906" cy="5066727"/>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99824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1000"/>
                                        <p:tgtEl>
                                          <p:spTgt spid="8"/>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500"/>
                                        <p:tgtEl>
                                          <p:spTgt spid="7">
                                            <p:txEl>
                                              <p:pRg st="2" end="2"/>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500"/>
                                        <p:tgtEl>
                                          <p:spTgt spid="7">
                                            <p:txEl>
                                              <p:pRg st="4" end="4"/>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500"/>
                                        <p:tgtEl>
                                          <p:spTgt spid="7">
                                            <p:txEl>
                                              <p:pRg st="6" end="6"/>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fade">
                                      <p:cBhvr>
                                        <p:cTn id="43" dur="500"/>
                                        <p:tgtEl>
                                          <p:spTgt spid="5">
                                            <p:txEl>
                                              <p:pRg st="0" end="0"/>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500"/>
                                        <p:tgtEl>
                                          <p:spTgt spid="6">
                                            <p:txEl>
                                              <p:pRg st="0" end="0"/>
                                            </p:txEl>
                                          </p:spTgt>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Effect transition="in" filter="fade">
                                      <p:cBhvr>
                                        <p:cTn id="51" dur="500"/>
                                        <p:tgtEl>
                                          <p:spTgt spid="6">
                                            <p:txEl>
                                              <p:pRg st="1" end="1"/>
                                            </p:txEl>
                                          </p:spTgt>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fade">
                                      <p:cBhvr>
                                        <p:cTn id="55" dur="500"/>
                                        <p:tgtEl>
                                          <p:spTgt spid="6">
                                            <p:txEl>
                                              <p:pRg st="2" end="2"/>
                                            </p:txEl>
                                          </p:spTgt>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Effect transition="in" filter="fade">
                                      <p:cBhvr>
                                        <p:cTn id="59" dur="500"/>
                                        <p:tgtEl>
                                          <p:spTgt spid="6">
                                            <p:txEl>
                                              <p:pRg st="3" end="3"/>
                                            </p:txEl>
                                          </p:spTgt>
                                        </p:tgtEl>
                                      </p:cBhvr>
                                    </p:animEffect>
                                  </p:childTnLst>
                                </p:cTn>
                              </p:par>
                            </p:childTnLst>
                          </p:cTn>
                        </p:par>
                        <p:par>
                          <p:cTn id="60" fill="hold">
                            <p:stCondLst>
                              <p:cond delay="7500"/>
                            </p:stCondLst>
                            <p:childTnLst>
                              <p:par>
                                <p:cTn id="61" presetID="10" presetClass="entr" presetSubtype="0" fill="hold" grpId="0" nodeType="after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fade">
                                      <p:cBhvr>
                                        <p:cTn id="63" dur="500"/>
                                        <p:tgtEl>
                                          <p:spTgt spid="6">
                                            <p:txEl>
                                              <p:pRg st="4" end="4"/>
                                            </p:txEl>
                                          </p:spTgt>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fade">
                                      <p:cBhvr>
                                        <p:cTn id="67" dur="500"/>
                                        <p:tgtEl>
                                          <p:spTgt spid="6">
                                            <p:txEl>
                                              <p:pRg st="5" end="5"/>
                                            </p:txEl>
                                          </p:spTgt>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Effect transition="in" filter="fade">
                                      <p:cBhvr>
                                        <p:cTn id="71" dur="500"/>
                                        <p:tgtEl>
                                          <p:spTgt spid="6">
                                            <p:txEl>
                                              <p:pRg st="8" end="8"/>
                                            </p:txEl>
                                          </p:spTgt>
                                        </p:tgtEl>
                                      </p:cBhvr>
                                    </p:animEffect>
                                  </p:childTnLst>
                                </p:cTn>
                              </p:par>
                            </p:childTnLst>
                          </p:cTn>
                        </p:par>
                        <p:par>
                          <p:cTn id="72" fill="hold">
                            <p:stCondLst>
                              <p:cond delay="9000"/>
                            </p:stCondLst>
                            <p:childTnLst>
                              <p:par>
                                <p:cTn id="73" presetID="10" presetClass="entr" presetSubtype="0" fill="hold" grpId="0" nodeType="afterEffect">
                                  <p:stCondLst>
                                    <p:cond delay="0"/>
                                  </p:stCondLst>
                                  <p:childTnLst>
                                    <p:set>
                                      <p:cBhvr>
                                        <p:cTn id="74" dur="1" fill="hold">
                                          <p:stCondLst>
                                            <p:cond delay="0"/>
                                          </p:stCondLst>
                                        </p:cTn>
                                        <p:tgtEl>
                                          <p:spTgt spid="6">
                                            <p:txEl>
                                              <p:pRg st="9" end="9"/>
                                            </p:txEl>
                                          </p:spTgt>
                                        </p:tgtEl>
                                        <p:attrNameLst>
                                          <p:attrName>style.visibility</p:attrName>
                                        </p:attrNameLst>
                                      </p:cBhvr>
                                      <p:to>
                                        <p:strVal val="visible"/>
                                      </p:to>
                                    </p:set>
                                    <p:animEffect transition="in" filter="fade">
                                      <p:cBhvr>
                                        <p:cTn id="75" dur="500"/>
                                        <p:tgtEl>
                                          <p:spTgt spid="6">
                                            <p:txEl>
                                              <p:pRg st="9" end="9"/>
                                            </p:txEl>
                                          </p:spTgt>
                                        </p:tgtEl>
                                      </p:cBhvr>
                                    </p:animEffect>
                                  </p:childTnLst>
                                </p:cTn>
                              </p:par>
                            </p:childTnLst>
                          </p:cTn>
                        </p:par>
                        <p:par>
                          <p:cTn id="76" fill="hold">
                            <p:stCondLst>
                              <p:cond delay="9500"/>
                            </p:stCondLst>
                            <p:childTnLst>
                              <p:par>
                                <p:cTn id="77" presetID="10" presetClass="entr" presetSubtype="0" fill="hold" grpId="0" nodeType="afterEffect">
                                  <p:stCondLst>
                                    <p:cond delay="0"/>
                                  </p:stCondLst>
                                  <p:childTnLst>
                                    <p:set>
                                      <p:cBhvr>
                                        <p:cTn id="78" dur="1" fill="hold">
                                          <p:stCondLst>
                                            <p:cond delay="0"/>
                                          </p:stCondLst>
                                        </p:cTn>
                                        <p:tgtEl>
                                          <p:spTgt spid="6">
                                            <p:txEl>
                                              <p:pRg st="10" end="10"/>
                                            </p:txEl>
                                          </p:spTgt>
                                        </p:tgtEl>
                                        <p:attrNameLst>
                                          <p:attrName>style.visibility</p:attrName>
                                        </p:attrNameLst>
                                      </p:cBhvr>
                                      <p:to>
                                        <p:strVal val="visible"/>
                                      </p:to>
                                    </p:set>
                                    <p:animEffect transition="in" filter="fade">
                                      <p:cBhvr>
                                        <p:cTn id="79" dur="500"/>
                                        <p:tgtEl>
                                          <p:spTgt spid="6">
                                            <p:txEl>
                                              <p:pRg st="10" end="10"/>
                                            </p:txEl>
                                          </p:spTgt>
                                        </p:tgtEl>
                                      </p:cBhvr>
                                    </p:animEffect>
                                  </p:childTnLst>
                                </p:cTn>
                              </p:par>
                            </p:childTnLst>
                          </p:cTn>
                        </p:par>
                        <p:par>
                          <p:cTn id="80" fill="hold">
                            <p:stCondLst>
                              <p:cond delay="10000"/>
                            </p:stCondLst>
                            <p:childTnLst>
                              <p:par>
                                <p:cTn id="81" presetID="10" presetClass="entr" presetSubtype="0" fill="hold" grpId="0" nodeType="afterEffect">
                                  <p:stCondLst>
                                    <p:cond delay="0"/>
                                  </p:stCondLst>
                                  <p:childTnLst>
                                    <p:set>
                                      <p:cBhvr>
                                        <p:cTn id="82" dur="1" fill="hold">
                                          <p:stCondLst>
                                            <p:cond delay="0"/>
                                          </p:stCondLst>
                                        </p:cTn>
                                        <p:tgtEl>
                                          <p:spTgt spid="6">
                                            <p:txEl>
                                              <p:pRg st="11" end="11"/>
                                            </p:txEl>
                                          </p:spTgt>
                                        </p:tgtEl>
                                        <p:attrNameLst>
                                          <p:attrName>style.visibility</p:attrName>
                                        </p:attrNameLst>
                                      </p:cBhvr>
                                      <p:to>
                                        <p:strVal val="visible"/>
                                      </p:to>
                                    </p:set>
                                    <p:animEffect transition="in" filter="fade">
                                      <p:cBhvr>
                                        <p:cTn id="83" dur="500"/>
                                        <p:tgtEl>
                                          <p:spTgt spid="6">
                                            <p:txEl>
                                              <p:pRg st="11" end="11"/>
                                            </p:txEl>
                                          </p:spTgt>
                                        </p:tgtEl>
                                      </p:cBhvr>
                                    </p:animEffect>
                                  </p:childTnLst>
                                </p:cTn>
                              </p:par>
                            </p:childTnLst>
                          </p:cTn>
                        </p:par>
                        <p:par>
                          <p:cTn id="84" fill="hold">
                            <p:stCondLst>
                              <p:cond delay="10500"/>
                            </p:stCondLst>
                            <p:childTnLst>
                              <p:par>
                                <p:cTn id="85" presetID="10" presetClass="entr" presetSubtype="0" fill="hold" grpId="0" nodeType="afterEffect">
                                  <p:stCondLst>
                                    <p:cond delay="0"/>
                                  </p:stCondLst>
                                  <p:childTnLst>
                                    <p:set>
                                      <p:cBhvr>
                                        <p:cTn id="86" dur="1" fill="hold">
                                          <p:stCondLst>
                                            <p:cond delay="0"/>
                                          </p:stCondLst>
                                        </p:cTn>
                                        <p:tgtEl>
                                          <p:spTgt spid="6">
                                            <p:txEl>
                                              <p:pRg st="12" end="12"/>
                                            </p:txEl>
                                          </p:spTgt>
                                        </p:tgtEl>
                                        <p:attrNameLst>
                                          <p:attrName>style.visibility</p:attrName>
                                        </p:attrNameLst>
                                      </p:cBhvr>
                                      <p:to>
                                        <p:strVal val="visible"/>
                                      </p:to>
                                    </p:set>
                                    <p:animEffect transition="in" filter="fade">
                                      <p:cBhvr>
                                        <p:cTn id="87" dur="500"/>
                                        <p:tgtEl>
                                          <p:spTgt spid="6">
                                            <p:txEl>
                                              <p:pRg st="12" end="12"/>
                                            </p:txEl>
                                          </p:spTgt>
                                        </p:tgtEl>
                                      </p:cBhvr>
                                    </p:animEffect>
                                  </p:childTnLst>
                                </p:cTn>
                              </p:par>
                            </p:childTnLst>
                          </p:cTn>
                        </p:par>
                        <p:par>
                          <p:cTn id="88" fill="hold">
                            <p:stCondLst>
                              <p:cond delay="11000"/>
                            </p:stCondLst>
                            <p:childTnLst>
                              <p:par>
                                <p:cTn id="89" presetID="10" presetClass="entr" presetSubtype="0" fill="hold" grpId="0" nodeType="afterEffect">
                                  <p:stCondLst>
                                    <p:cond delay="0"/>
                                  </p:stCondLst>
                                  <p:childTnLst>
                                    <p:set>
                                      <p:cBhvr>
                                        <p:cTn id="90" dur="1" fill="hold">
                                          <p:stCondLst>
                                            <p:cond delay="0"/>
                                          </p:stCondLst>
                                        </p:cTn>
                                        <p:tgtEl>
                                          <p:spTgt spid="6">
                                            <p:txEl>
                                              <p:pRg st="13" end="13"/>
                                            </p:txEl>
                                          </p:spTgt>
                                        </p:tgtEl>
                                        <p:attrNameLst>
                                          <p:attrName>style.visibility</p:attrName>
                                        </p:attrNameLst>
                                      </p:cBhvr>
                                      <p:to>
                                        <p:strVal val="visible"/>
                                      </p:to>
                                    </p:set>
                                    <p:animEffect transition="in" filter="fade">
                                      <p:cBhvr>
                                        <p:cTn id="91"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P spid="5" grpId="0" build="p"/>
      <p:bldP spid="6" grpId="0"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0D65D-08B8-4EB1-9A16-4CA73302D618}"/>
              </a:ext>
            </a:extLst>
          </p:cNvPr>
          <p:cNvSpPr>
            <a:spLocks noGrp="1"/>
          </p:cNvSpPr>
          <p:nvPr>
            <p:ph type="ctrTitle"/>
          </p:nvPr>
        </p:nvSpPr>
        <p:spPr>
          <a:xfrm>
            <a:off x="538271" y="1340694"/>
            <a:ext cx="7886701" cy="752499"/>
          </a:xfrm>
        </p:spPr>
        <p:txBody>
          <a:bodyPr/>
          <a:lstStyle/>
          <a:p>
            <a:r>
              <a:rPr lang="en-US" dirty="0"/>
              <a:t>Chapter Four: </a:t>
            </a:r>
            <a:br>
              <a:rPr lang="en-US" dirty="0"/>
            </a:br>
            <a:r>
              <a:rPr lang="en-US" dirty="0"/>
              <a:t>Harm Assessment and Suicide Prevention</a:t>
            </a:r>
          </a:p>
        </p:txBody>
      </p:sp>
      <p:sp>
        <p:nvSpPr>
          <p:cNvPr id="3" name="Subtitle 2">
            <a:extLst>
              <a:ext uri="{FF2B5EF4-FFF2-40B4-BE49-F238E27FC236}">
                <a16:creationId xmlns:a16="http://schemas.microsoft.com/office/drawing/2014/main" id="{876F17DC-5568-44F6-B5E2-CDD35AE38FC0}"/>
              </a:ext>
            </a:extLst>
          </p:cNvPr>
          <p:cNvSpPr>
            <a:spLocks noGrp="1"/>
          </p:cNvSpPr>
          <p:nvPr>
            <p:ph type="subTitle" idx="1"/>
          </p:nvPr>
        </p:nvSpPr>
        <p:spPr>
          <a:xfrm>
            <a:off x="692449" y="2255984"/>
            <a:ext cx="7586496" cy="365125"/>
          </a:xfrm>
        </p:spPr>
        <p:txBody>
          <a:bodyPr/>
          <a:lstStyle/>
          <a:p>
            <a:r>
              <a:rPr lang="en-US" dirty="0"/>
              <a:t>Objectives</a:t>
            </a:r>
          </a:p>
        </p:txBody>
      </p:sp>
      <p:sp>
        <p:nvSpPr>
          <p:cNvPr id="4" name="Footer Placeholder 3">
            <a:extLst>
              <a:ext uri="{FF2B5EF4-FFF2-40B4-BE49-F238E27FC236}">
                <a16:creationId xmlns:a16="http://schemas.microsoft.com/office/drawing/2014/main" id="{4496F594-3CD1-43D7-A6F9-4D2991283B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E0F257-A0E0-45E2-AA0D-0E4D4D6819C2}"/>
              </a:ext>
            </a:extLst>
          </p:cNvPr>
          <p:cNvSpPr>
            <a:spLocks noGrp="1"/>
          </p:cNvSpPr>
          <p:nvPr>
            <p:ph type="sldNum" sz="quarter" idx="12"/>
          </p:nvPr>
        </p:nvSpPr>
        <p:spPr/>
        <p:txBody>
          <a:bodyPr/>
          <a:lstStyle/>
          <a:p>
            <a:fld id="{C594740B-4443-42E0-BD04-50747A72C1C0}" type="slidenum">
              <a:rPr lang="en-US" smtClean="0"/>
              <a:t>7</a:t>
            </a:fld>
            <a:endParaRPr lang="en-US"/>
          </a:p>
        </p:txBody>
      </p:sp>
      <p:sp>
        <p:nvSpPr>
          <p:cNvPr id="6" name="Text Placeholder 5">
            <a:extLst>
              <a:ext uri="{FF2B5EF4-FFF2-40B4-BE49-F238E27FC236}">
                <a16:creationId xmlns:a16="http://schemas.microsoft.com/office/drawing/2014/main" id="{2684C1C9-EF4F-48F0-AD91-C668510FABD9}"/>
              </a:ext>
            </a:extLst>
          </p:cNvPr>
          <p:cNvSpPr>
            <a:spLocks noGrp="1"/>
          </p:cNvSpPr>
          <p:nvPr>
            <p:ph type="body" sz="quarter" idx="13"/>
          </p:nvPr>
        </p:nvSpPr>
        <p:spPr>
          <a:xfrm>
            <a:off x="838471" y="2630537"/>
            <a:ext cx="7586500" cy="1219200"/>
          </a:xfrm>
        </p:spPr>
        <p:txBody>
          <a:bodyPr/>
          <a:lstStyle/>
          <a:p>
            <a:pPr marL="214308" indent="-214308">
              <a:buFont typeface="Arial" panose="020B0604020202020204" pitchFamily="34" charset="0"/>
              <a:buChar char="•"/>
            </a:pPr>
            <a:r>
              <a:rPr lang="en-US" dirty="0"/>
              <a:t>Learn the aspects of suicide prevention including defining risk factors</a:t>
            </a:r>
          </a:p>
          <a:p>
            <a:pPr marL="214308" indent="-214308">
              <a:buFont typeface="Arial" panose="020B0604020202020204" pitchFamily="34" charset="0"/>
              <a:buChar char="•"/>
            </a:pPr>
            <a:r>
              <a:rPr lang="en-US" dirty="0"/>
              <a:t>Learn the dangers of depression in conjunction with drugs and alcohol</a:t>
            </a:r>
          </a:p>
          <a:p>
            <a:pPr marL="214308" indent="-214308">
              <a:buFont typeface="Arial" panose="020B0604020202020204" pitchFamily="34" charset="0"/>
              <a:buChar char="•"/>
            </a:pPr>
            <a:r>
              <a:rPr lang="en-US" dirty="0"/>
              <a:t>Discuss some basic guidelines for interacting with a person who is potentially violent</a:t>
            </a:r>
          </a:p>
          <a:p>
            <a:pPr marL="214308" indent="-214308">
              <a:buFont typeface="Arial" panose="020B0604020202020204" pitchFamily="34" charset="0"/>
              <a:buChar char="•"/>
            </a:pPr>
            <a:r>
              <a:rPr lang="en-US" dirty="0"/>
              <a:t>Discuss the debriefing process following a completed suicide</a:t>
            </a:r>
          </a:p>
          <a:p>
            <a:endParaRPr lang="en-US" dirty="0"/>
          </a:p>
        </p:txBody>
      </p:sp>
      <p:sp>
        <p:nvSpPr>
          <p:cNvPr id="7" name="Text Placeholder 6">
            <a:extLst>
              <a:ext uri="{FF2B5EF4-FFF2-40B4-BE49-F238E27FC236}">
                <a16:creationId xmlns:a16="http://schemas.microsoft.com/office/drawing/2014/main" id="{F95501DF-6F41-462D-B503-0E22C64729F5}"/>
              </a:ext>
            </a:extLst>
          </p:cNvPr>
          <p:cNvSpPr>
            <a:spLocks noGrp="1"/>
          </p:cNvSpPr>
          <p:nvPr>
            <p:ph type="body" sz="quarter" idx="14"/>
          </p:nvPr>
        </p:nvSpPr>
        <p:spPr>
          <a:xfrm>
            <a:off x="724348" y="3830651"/>
            <a:ext cx="7586496" cy="365125"/>
          </a:xfrm>
        </p:spPr>
        <p:txBody>
          <a:bodyPr/>
          <a:lstStyle/>
          <a:p>
            <a:r>
              <a:rPr lang="en-US" dirty="0"/>
              <a:t>Discussion</a:t>
            </a:r>
          </a:p>
        </p:txBody>
      </p:sp>
      <p:sp>
        <p:nvSpPr>
          <p:cNvPr id="8" name="Text Placeholder 7">
            <a:extLst>
              <a:ext uri="{FF2B5EF4-FFF2-40B4-BE49-F238E27FC236}">
                <a16:creationId xmlns:a16="http://schemas.microsoft.com/office/drawing/2014/main" id="{19B2C8F1-F930-4294-A3B1-9C4AEE34F799}"/>
              </a:ext>
            </a:extLst>
          </p:cNvPr>
          <p:cNvSpPr>
            <a:spLocks noGrp="1"/>
          </p:cNvSpPr>
          <p:nvPr>
            <p:ph type="body" sz="quarter" idx="15"/>
          </p:nvPr>
        </p:nvSpPr>
        <p:spPr>
          <a:xfrm>
            <a:off x="719028" y="4218251"/>
            <a:ext cx="7586500" cy="1272243"/>
          </a:xfrm>
        </p:spPr>
        <p:txBody>
          <a:bodyPr/>
          <a:lstStyle/>
          <a:p>
            <a:pPr>
              <a:lnSpc>
                <a:spcPct val="100000"/>
              </a:lnSpc>
            </a:pPr>
            <a:r>
              <a:rPr lang="en-US" dirty="0"/>
              <a:t>This chapter covers some very important information including defining risk factors and guidelines for interacting with a person who could potentially be violent. Other material in this chapter includes the dangers of depression in conjunction with drugs and alcohol; however, this subject is also discussed in chapter eight of this training. The debriefing process following a completed suicide is discussed with some practical suggestions. Chapter eleven could also be beneficial in this situation because it covers self care for a crisis services provider.</a:t>
            </a:r>
          </a:p>
          <a:p>
            <a:endParaRPr lang="en-US" dirty="0"/>
          </a:p>
        </p:txBody>
      </p:sp>
      <p:cxnSp>
        <p:nvCxnSpPr>
          <p:cNvPr id="11" name="Straight Connector 10">
            <a:extLst>
              <a:ext uri="{FF2B5EF4-FFF2-40B4-BE49-F238E27FC236}">
                <a16:creationId xmlns:a16="http://schemas.microsoft.com/office/drawing/2014/main" id="{177638F2-F771-4E16-8464-03D172EA6D0C}"/>
              </a:ext>
            </a:extLst>
          </p:cNvPr>
          <p:cNvCxnSpPr>
            <a:cxnSpLocks/>
          </p:cNvCxnSpPr>
          <p:nvPr/>
        </p:nvCxnSpPr>
        <p:spPr>
          <a:xfrm>
            <a:off x="838476" y="2585354"/>
            <a:ext cx="7467049"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FFD8009-2A00-4076-9ABE-0EDCA9746D9F}"/>
              </a:ext>
            </a:extLst>
          </p:cNvPr>
          <p:cNvCxnSpPr>
            <a:cxnSpLocks/>
          </p:cNvCxnSpPr>
          <p:nvPr/>
        </p:nvCxnSpPr>
        <p:spPr>
          <a:xfrm>
            <a:off x="838476" y="4174510"/>
            <a:ext cx="7467049"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751F65D-5824-4228-A53F-B8CFB9644C18}"/>
              </a:ext>
            </a:extLst>
          </p:cNvPr>
          <p:cNvSpPr/>
          <p:nvPr/>
        </p:nvSpPr>
        <p:spPr>
          <a:xfrm>
            <a:off x="628650" y="2111809"/>
            <a:ext cx="7886701" cy="3405497"/>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111799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heel(1)">
                                      <p:cBhvr>
                                        <p:cTn id="11" dur="1000"/>
                                        <p:tgtEl>
                                          <p:spTgt spid="13"/>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500"/>
                                        <p:tgtEl>
                                          <p:spTgt spid="6">
                                            <p:txEl>
                                              <p:pRg st="2" end="2"/>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500"/>
                                        <p:tgtEl>
                                          <p:spTgt spid="6">
                                            <p:txEl>
                                              <p:pRg st="3" end="3"/>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fade">
                                      <p:cBhvr>
                                        <p:cTn id="39" dur="500"/>
                                        <p:tgtEl>
                                          <p:spTgt spid="7">
                                            <p:txEl>
                                              <p:pRg st="0" end="0"/>
                                            </p:txEl>
                                          </p:spTgt>
                                        </p:tgtEl>
                                      </p:cBhvr>
                                    </p:animEffect>
                                  </p:childTnLst>
                                </p:cTn>
                              </p:par>
                            </p:childTnLst>
                          </p:cTn>
                        </p:par>
                        <p:par>
                          <p:cTn id="40" fill="hold">
                            <p:stCondLst>
                              <p:cond delay="5000"/>
                            </p:stCondLst>
                            <p:childTnLst>
                              <p:par>
                                <p:cTn id="41" presetID="10" presetClass="entr" presetSubtype="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fade">
                                      <p:cBhvr>
                                        <p:cTn id="4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P spid="7" grpId="0" build="p"/>
      <p:bldP spid="8" grpId="0" build="p"/>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552B4-9DD4-4983-91D1-2CAFB94A4F3E}"/>
              </a:ext>
            </a:extLst>
          </p:cNvPr>
          <p:cNvSpPr>
            <a:spLocks noGrp="1"/>
          </p:cNvSpPr>
          <p:nvPr>
            <p:ph type="title"/>
          </p:nvPr>
        </p:nvSpPr>
        <p:spPr>
          <a:xfrm>
            <a:off x="628650" y="1496422"/>
            <a:ext cx="7886700" cy="481999"/>
          </a:xfrm>
        </p:spPr>
        <p:txBody>
          <a:bodyPr/>
          <a:lstStyle/>
          <a:p>
            <a:r>
              <a:rPr lang="en-US" dirty="0"/>
              <a:t>Facts about suicide</a:t>
            </a:r>
          </a:p>
        </p:txBody>
      </p:sp>
      <p:sp>
        <p:nvSpPr>
          <p:cNvPr id="3" name="Content Placeholder 2">
            <a:extLst>
              <a:ext uri="{FF2B5EF4-FFF2-40B4-BE49-F238E27FC236}">
                <a16:creationId xmlns:a16="http://schemas.microsoft.com/office/drawing/2014/main" id="{859FA95B-09DA-406E-A206-E2AC632D64AB}"/>
              </a:ext>
            </a:extLst>
          </p:cNvPr>
          <p:cNvSpPr>
            <a:spLocks noGrp="1"/>
          </p:cNvSpPr>
          <p:nvPr>
            <p:ph idx="4294967295"/>
          </p:nvPr>
        </p:nvSpPr>
        <p:spPr>
          <a:xfrm>
            <a:off x="681730" y="2509020"/>
            <a:ext cx="7886700" cy="2928313"/>
          </a:xfrm>
        </p:spPr>
        <p:txBody>
          <a:bodyPr numCol="2">
            <a:normAutofit/>
          </a:bodyPr>
          <a:lstStyle/>
          <a:p>
            <a:pPr marL="171450" indent="-171450">
              <a:lnSpc>
                <a:spcPct val="110000"/>
              </a:lnSpc>
              <a:spcBef>
                <a:spcPts val="0"/>
              </a:spcBef>
              <a:buFont typeface="Arial" panose="020B0604020202020204" pitchFamily="34" charset="0"/>
              <a:buChar char="•"/>
            </a:pPr>
            <a:r>
              <a:rPr lang="en-US" dirty="0"/>
              <a:t>44,000 + people die by suicide yearly</a:t>
            </a:r>
          </a:p>
          <a:p>
            <a:pPr marL="214308" indent="-214308">
              <a:lnSpc>
                <a:spcPct val="110000"/>
              </a:lnSpc>
              <a:spcBef>
                <a:spcPts val="0"/>
              </a:spcBef>
              <a:buFont typeface="Arial" panose="020B0604020202020204" pitchFamily="34" charset="0"/>
              <a:buChar char="•"/>
            </a:pPr>
            <a:r>
              <a:rPr lang="en-US" dirty="0"/>
              <a:t>123 people die by suicide every day </a:t>
            </a:r>
          </a:p>
          <a:p>
            <a:pPr marL="214308" indent="-214308">
              <a:lnSpc>
                <a:spcPct val="110000"/>
              </a:lnSpc>
              <a:spcBef>
                <a:spcPts val="0"/>
              </a:spcBef>
              <a:buFont typeface="Arial" panose="020B0604020202020204" pitchFamily="34" charset="0"/>
              <a:buChar char="•"/>
            </a:pPr>
            <a:r>
              <a:rPr lang="en-US" dirty="0"/>
              <a:t>Over 1.3 million people attempt suicide each year</a:t>
            </a:r>
          </a:p>
          <a:p>
            <a:pPr marL="214308" indent="-214308">
              <a:lnSpc>
                <a:spcPct val="110000"/>
              </a:lnSpc>
              <a:spcBef>
                <a:spcPts val="0"/>
              </a:spcBef>
              <a:buFont typeface="Arial" panose="020B0604020202020204" pitchFamily="34" charset="0"/>
              <a:buChar char="•"/>
            </a:pPr>
            <a:r>
              <a:rPr lang="en-US" dirty="0"/>
              <a:t>Suicide is the 10th leading cause of death for all age groups</a:t>
            </a:r>
          </a:p>
          <a:p>
            <a:pPr marL="214308" indent="-214308">
              <a:lnSpc>
                <a:spcPct val="110000"/>
              </a:lnSpc>
              <a:spcBef>
                <a:spcPts val="0"/>
              </a:spcBef>
              <a:buFont typeface="Arial" panose="020B0604020202020204" pitchFamily="34" charset="0"/>
              <a:buChar char="•"/>
            </a:pPr>
            <a:r>
              <a:rPr lang="en-US" dirty="0"/>
              <a:t>Suicide is the 2nd leading cause of death for ages 10-24</a:t>
            </a:r>
          </a:p>
          <a:p>
            <a:pPr marL="214308" indent="-214308">
              <a:lnSpc>
                <a:spcPct val="110000"/>
              </a:lnSpc>
              <a:spcBef>
                <a:spcPts val="0"/>
              </a:spcBef>
              <a:buFont typeface="Arial" panose="020B0604020202020204" pitchFamily="34" charset="0"/>
              <a:buChar char="•"/>
            </a:pPr>
            <a:r>
              <a:rPr lang="en-US" dirty="0"/>
              <a:t>Someone dies by suicide every 13 minutes</a:t>
            </a:r>
          </a:p>
          <a:p>
            <a:pPr marL="214308" indent="-214308">
              <a:lnSpc>
                <a:spcPct val="110000"/>
              </a:lnSpc>
              <a:spcBef>
                <a:spcPts val="0"/>
              </a:spcBef>
              <a:buFont typeface="Arial" panose="020B0604020202020204" pitchFamily="34" charset="0"/>
              <a:buChar char="•"/>
            </a:pPr>
            <a:r>
              <a:rPr lang="en-US" dirty="0"/>
              <a:t>1,110 people died by suicide in 2016 in Tennessee</a:t>
            </a:r>
          </a:p>
          <a:p>
            <a:pPr marL="214308" indent="-214308">
              <a:lnSpc>
                <a:spcPct val="110000"/>
              </a:lnSpc>
              <a:spcBef>
                <a:spcPts val="0"/>
              </a:spcBef>
              <a:buFont typeface="Arial" panose="020B0604020202020204" pitchFamily="34" charset="0"/>
              <a:buChar char="•"/>
            </a:pPr>
            <a:r>
              <a:rPr lang="en-US" dirty="0"/>
              <a:t>Approximately 327,467 people had thoughts of suicide in Tennessee in 2014 (5% of the population)</a:t>
            </a:r>
          </a:p>
          <a:p>
            <a:pPr marL="214308" indent="-214308">
              <a:lnSpc>
                <a:spcPct val="110000"/>
              </a:lnSpc>
              <a:spcBef>
                <a:spcPts val="0"/>
              </a:spcBef>
              <a:buFont typeface="Arial" panose="020B0604020202020204" pitchFamily="34" charset="0"/>
              <a:buChar char="•"/>
            </a:pPr>
            <a:r>
              <a:rPr lang="en-US" dirty="0"/>
              <a:t>Men die by suicide 3.53x more often than females </a:t>
            </a:r>
          </a:p>
          <a:p>
            <a:pPr marL="214308" indent="-214308">
              <a:lnSpc>
                <a:spcPct val="110000"/>
              </a:lnSpc>
              <a:spcBef>
                <a:spcPts val="0"/>
              </a:spcBef>
              <a:buFont typeface="Arial" panose="020B0604020202020204" pitchFamily="34" charset="0"/>
              <a:buChar char="•"/>
            </a:pPr>
            <a:r>
              <a:rPr lang="en-US" dirty="0"/>
              <a:t>Average number of attempts, across the lifespan is 25 per one death by suicide</a:t>
            </a:r>
          </a:p>
          <a:p>
            <a:pPr marL="214308" indent="-214308">
              <a:lnSpc>
                <a:spcPct val="110000"/>
              </a:lnSpc>
              <a:spcBef>
                <a:spcPts val="0"/>
              </a:spcBef>
              <a:buFont typeface="Arial" panose="020B0604020202020204" pitchFamily="34" charset="0"/>
              <a:buChar char="•"/>
            </a:pPr>
            <a:r>
              <a:rPr lang="en-US" dirty="0"/>
              <a:t>Youth: 100-200 attempts per one death by suicide</a:t>
            </a:r>
          </a:p>
          <a:p>
            <a:pPr marL="214308" indent="-214308">
              <a:lnSpc>
                <a:spcPct val="110000"/>
              </a:lnSpc>
              <a:spcBef>
                <a:spcPts val="0"/>
              </a:spcBef>
              <a:buFont typeface="Arial" panose="020B0604020202020204" pitchFamily="34" charset="0"/>
              <a:buChar char="•"/>
            </a:pPr>
            <a:r>
              <a:rPr lang="en-US" dirty="0"/>
              <a:t>Older people: 4 attempts per one death by suicide</a:t>
            </a:r>
          </a:p>
          <a:p>
            <a:pPr marL="214308" indent="-214308">
              <a:lnSpc>
                <a:spcPct val="110000"/>
              </a:lnSpc>
              <a:spcBef>
                <a:spcPts val="0"/>
              </a:spcBef>
              <a:buFont typeface="Arial" panose="020B0604020202020204" pitchFamily="34" charset="0"/>
              <a:buChar char="•"/>
            </a:pPr>
            <a:r>
              <a:rPr lang="en-US" dirty="0"/>
              <a:t>10 million adults think about suicide each year</a:t>
            </a:r>
          </a:p>
          <a:p>
            <a:pPr marL="214308" indent="-214308">
              <a:lnSpc>
                <a:spcPct val="110000"/>
              </a:lnSpc>
              <a:spcBef>
                <a:spcPts val="0"/>
              </a:spcBef>
              <a:buFont typeface="Arial" panose="020B0604020202020204" pitchFamily="34" charset="0"/>
              <a:buChar char="•"/>
            </a:pPr>
            <a:r>
              <a:rPr lang="en-US" dirty="0"/>
              <a:t>1.2 million plan a method</a:t>
            </a:r>
          </a:p>
          <a:p>
            <a:pPr marL="214308" indent="-214308">
              <a:lnSpc>
                <a:spcPct val="110000"/>
              </a:lnSpc>
              <a:spcBef>
                <a:spcPts val="0"/>
              </a:spcBef>
              <a:buFont typeface="Arial" panose="020B0604020202020204" pitchFamily="34" charset="0"/>
              <a:buChar char="•"/>
            </a:pPr>
            <a:r>
              <a:rPr lang="en-US" dirty="0"/>
              <a:t>Recent research (</a:t>
            </a:r>
            <a:r>
              <a:rPr lang="en-US" dirty="0" err="1"/>
              <a:t>Cerel</a:t>
            </a:r>
            <a:r>
              <a:rPr lang="en-US" dirty="0"/>
              <a:t>, 2015) suggests that for each death by suicide 115 people are exposed</a:t>
            </a:r>
          </a:p>
          <a:p>
            <a:pPr marL="557199" lvl="1" indent="-214308">
              <a:lnSpc>
                <a:spcPct val="110000"/>
              </a:lnSpc>
              <a:spcBef>
                <a:spcPts val="0"/>
              </a:spcBef>
              <a:buFont typeface="Arial" panose="020B0604020202020204" pitchFamily="34" charset="0"/>
              <a:buChar char="•"/>
            </a:pPr>
            <a:r>
              <a:rPr lang="en-US" dirty="0"/>
              <a:t>Among those 25 experience a major life disruption (loss survivors)</a:t>
            </a:r>
          </a:p>
          <a:p>
            <a:pPr marL="214308" indent="-214308">
              <a:lnSpc>
                <a:spcPct val="110000"/>
              </a:lnSpc>
              <a:spcBef>
                <a:spcPts val="0"/>
              </a:spcBef>
              <a:buFont typeface="Arial" panose="020B0604020202020204" pitchFamily="34" charset="0"/>
              <a:buChar char="•"/>
            </a:pPr>
            <a:r>
              <a:rPr lang="en-US" dirty="0"/>
              <a:t>Over 1 million loss survivors each year</a:t>
            </a:r>
          </a:p>
          <a:p>
            <a:pPr marL="214308" indent="-214308">
              <a:lnSpc>
                <a:spcPct val="110000"/>
              </a:lnSpc>
              <a:spcBef>
                <a:spcPts val="0"/>
              </a:spcBef>
              <a:buFont typeface="Arial" panose="020B0604020202020204" pitchFamily="34" charset="0"/>
              <a:buChar char="•"/>
            </a:pPr>
            <a:r>
              <a:rPr lang="en-US" dirty="0"/>
              <a:t>Suicide risk is greater in survivors (e.g., 4-fold increase in children when a parent dies by suicide)</a:t>
            </a:r>
          </a:p>
          <a:p>
            <a:pPr marL="214308" indent="-214308">
              <a:lnSpc>
                <a:spcPct val="110000"/>
              </a:lnSpc>
              <a:spcBef>
                <a:spcPts val="0"/>
              </a:spcBef>
              <a:buFont typeface="Arial" panose="020B0604020202020204" pitchFamily="34" charset="0"/>
              <a:buChar char="•"/>
            </a:pPr>
            <a:r>
              <a:rPr lang="en-US" dirty="0"/>
              <a:t>Risk is highest in middle aged adults </a:t>
            </a:r>
          </a:p>
          <a:p>
            <a:endParaRPr lang="en-US" dirty="0"/>
          </a:p>
        </p:txBody>
      </p:sp>
      <p:sp>
        <p:nvSpPr>
          <p:cNvPr id="4" name="Footer Placeholder 3">
            <a:extLst>
              <a:ext uri="{FF2B5EF4-FFF2-40B4-BE49-F238E27FC236}">
                <a16:creationId xmlns:a16="http://schemas.microsoft.com/office/drawing/2014/main" id="{53270ACE-AC92-4738-9C11-6D08179089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5776FC-3BDA-4E0C-9F5A-00261D8ABC83}"/>
              </a:ext>
            </a:extLst>
          </p:cNvPr>
          <p:cNvSpPr>
            <a:spLocks noGrp="1"/>
          </p:cNvSpPr>
          <p:nvPr>
            <p:ph type="sldNum" sz="quarter" idx="12"/>
          </p:nvPr>
        </p:nvSpPr>
        <p:spPr/>
        <p:txBody>
          <a:bodyPr/>
          <a:lstStyle/>
          <a:p>
            <a:fld id="{C594740B-4443-42E0-BD04-50747A72C1C0}" type="slidenum">
              <a:rPr lang="en-US" smtClean="0"/>
              <a:t>8</a:t>
            </a:fld>
            <a:endParaRPr lang="en-US"/>
          </a:p>
        </p:txBody>
      </p:sp>
      <p:cxnSp>
        <p:nvCxnSpPr>
          <p:cNvPr id="6" name="Straight Connector 5">
            <a:extLst>
              <a:ext uri="{FF2B5EF4-FFF2-40B4-BE49-F238E27FC236}">
                <a16:creationId xmlns:a16="http://schemas.microsoft.com/office/drawing/2014/main" id="{852C68FF-1AEB-4FEF-88B8-524D49B745C7}"/>
              </a:ext>
            </a:extLst>
          </p:cNvPr>
          <p:cNvCxnSpPr>
            <a:cxnSpLocks/>
          </p:cNvCxnSpPr>
          <p:nvPr/>
        </p:nvCxnSpPr>
        <p:spPr>
          <a:xfrm>
            <a:off x="838476" y="2468394"/>
            <a:ext cx="7467049"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8545F5A-2D32-4F78-B9F2-98EAC46128F5}"/>
              </a:ext>
            </a:extLst>
          </p:cNvPr>
          <p:cNvSpPr/>
          <p:nvPr/>
        </p:nvSpPr>
        <p:spPr>
          <a:xfrm>
            <a:off x="628650" y="1994849"/>
            <a:ext cx="7886701" cy="3534093"/>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 name="Subtitle 2">
            <a:extLst>
              <a:ext uri="{FF2B5EF4-FFF2-40B4-BE49-F238E27FC236}">
                <a16:creationId xmlns:a16="http://schemas.microsoft.com/office/drawing/2014/main" id="{B1DFB7F8-DA7A-4812-98C7-AD21B77BADFC}"/>
              </a:ext>
            </a:extLst>
          </p:cNvPr>
          <p:cNvSpPr txBox="1">
            <a:spLocks/>
          </p:cNvSpPr>
          <p:nvPr/>
        </p:nvSpPr>
        <p:spPr>
          <a:xfrm>
            <a:off x="740294" y="2117222"/>
            <a:ext cx="7496118" cy="34054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solidFill>
                  <a:srgbClr val="20386D"/>
                </a:solidFill>
                <a:latin typeface="PermianSlabSerifTypeface" panose="02000000000000000000" pitchFamily="50" charset="0"/>
              </a:rPr>
              <a:t>National numbers averaged over past 10 years</a:t>
            </a:r>
          </a:p>
        </p:txBody>
      </p:sp>
    </p:spTree>
    <p:extLst>
      <p:ext uri="{BB962C8B-B14F-4D97-AF65-F5344CB8AC3E}">
        <p14:creationId xmlns:p14="http://schemas.microsoft.com/office/powerpoint/2010/main" val="359844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1000"/>
                                        <p:tgtEl>
                                          <p:spTgt spid="7"/>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par>
                          <p:cTn id="51" fill="hold">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500"/>
                                        <p:tgtEl>
                                          <p:spTgt spid="3">
                                            <p:txEl>
                                              <p:pRg st="10" end="1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500"/>
                                        <p:tgtEl>
                                          <p:spTgt spid="3">
                                            <p:txEl>
                                              <p:pRg st="12" end="12"/>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500"/>
                                        <p:tgtEl>
                                          <p:spTgt spid="3">
                                            <p:txEl>
                                              <p:pRg st="13" end="1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Effect transition="in" filter="fade">
                                      <p:cBhvr>
                                        <p:cTn id="66" dur="500"/>
                                        <p:tgtEl>
                                          <p:spTgt spid="3">
                                            <p:txEl>
                                              <p:pRg st="14" end="14"/>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animEffect transition="in" filter="fade">
                                      <p:cBhvr>
                                        <p:cTn id="69" dur="500"/>
                                        <p:tgtEl>
                                          <p:spTgt spid="3">
                                            <p:txEl>
                                              <p:pRg st="15" end="15"/>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500"/>
                                        <p:tgtEl>
                                          <p:spTgt spid="3">
                                            <p:txEl>
                                              <p:pRg st="16" end="16"/>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Effect transition="in" filter="fade">
                                      <p:cBhvr>
                                        <p:cTn id="75" dur="500"/>
                                        <p:tgtEl>
                                          <p:spTgt spid="3">
                                            <p:txEl>
                                              <p:pRg st="17" end="17"/>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
                                            <p:txEl>
                                              <p:pRg st="18" end="18"/>
                                            </p:txEl>
                                          </p:spTgt>
                                        </p:tgtEl>
                                        <p:attrNameLst>
                                          <p:attrName>style.visibility</p:attrName>
                                        </p:attrNameLst>
                                      </p:cBhvr>
                                      <p:to>
                                        <p:strVal val="visible"/>
                                      </p:to>
                                    </p:set>
                                    <p:animEffect transition="in" filter="fade">
                                      <p:cBhvr>
                                        <p:cTn id="78"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P spid="7" grpId="0" animBg="1"/>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AA594-9C1D-4ACC-B16C-5E8E0510F465}"/>
              </a:ext>
            </a:extLst>
          </p:cNvPr>
          <p:cNvSpPr>
            <a:spLocks noGrp="1"/>
          </p:cNvSpPr>
          <p:nvPr>
            <p:ph type="title"/>
          </p:nvPr>
        </p:nvSpPr>
        <p:spPr>
          <a:xfrm>
            <a:off x="818706" y="893133"/>
            <a:ext cx="7506587" cy="493990"/>
          </a:xfrm>
        </p:spPr>
        <p:txBody>
          <a:bodyPr/>
          <a:lstStyle/>
          <a:p>
            <a:r>
              <a:rPr lang="en-US" dirty="0"/>
              <a:t>Attitudes and opinions about suicide</a:t>
            </a:r>
          </a:p>
        </p:txBody>
      </p:sp>
      <p:sp>
        <p:nvSpPr>
          <p:cNvPr id="3" name="Content Placeholder 2">
            <a:extLst>
              <a:ext uri="{FF2B5EF4-FFF2-40B4-BE49-F238E27FC236}">
                <a16:creationId xmlns:a16="http://schemas.microsoft.com/office/drawing/2014/main" id="{0BFCFC5F-1B6D-4F94-B9F7-AB2B1413C7AD}"/>
              </a:ext>
            </a:extLst>
          </p:cNvPr>
          <p:cNvSpPr>
            <a:spLocks noGrp="1"/>
          </p:cNvSpPr>
          <p:nvPr>
            <p:ph idx="1"/>
          </p:nvPr>
        </p:nvSpPr>
        <p:spPr>
          <a:xfrm>
            <a:off x="1348015" y="1477919"/>
            <a:ext cx="6381863" cy="930878"/>
          </a:xfrm>
        </p:spPr>
        <p:txBody>
          <a:bodyPr/>
          <a:lstStyle/>
          <a:p>
            <a:pPr marL="214308" indent="-214308">
              <a:spcBef>
                <a:spcPts val="450"/>
              </a:spcBef>
              <a:buFont typeface="Arial" panose="020B0604020202020204" pitchFamily="34" charset="0"/>
              <a:buChar char="•"/>
            </a:pPr>
            <a:r>
              <a:rPr lang="en-US" dirty="0"/>
              <a:t>Be aware of your beliefs</a:t>
            </a:r>
          </a:p>
          <a:p>
            <a:pPr marL="214308" indent="-214308">
              <a:spcBef>
                <a:spcPts val="450"/>
              </a:spcBef>
              <a:buFont typeface="Arial" panose="020B0604020202020204" pitchFamily="34" charset="0"/>
              <a:buChar char="•"/>
            </a:pPr>
            <a:r>
              <a:rPr lang="en-US" dirty="0"/>
              <a:t>Acknowledge your values, attitudes and opinions</a:t>
            </a:r>
          </a:p>
          <a:p>
            <a:pPr marL="214308" indent="-214308">
              <a:spcBef>
                <a:spcPts val="450"/>
              </a:spcBef>
              <a:buFont typeface="Arial" panose="020B0604020202020204" pitchFamily="34" charset="0"/>
              <a:buChar char="•"/>
            </a:pPr>
            <a:r>
              <a:rPr lang="en-US" dirty="0"/>
              <a:t>Respect differences</a:t>
            </a:r>
          </a:p>
          <a:p>
            <a:pPr marL="214308" indent="-214308">
              <a:spcBef>
                <a:spcPts val="450"/>
              </a:spcBef>
              <a:buFont typeface="Arial" panose="020B0604020202020204" pitchFamily="34" charset="0"/>
              <a:buChar char="•"/>
            </a:pPr>
            <a:r>
              <a:rPr lang="en-US" dirty="0"/>
              <a:t>Be non-judgmental</a:t>
            </a:r>
          </a:p>
          <a:p>
            <a:endParaRPr lang="en-US" dirty="0"/>
          </a:p>
        </p:txBody>
      </p:sp>
      <p:sp>
        <p:nvSpPr>
          <p:cNvPr id="4" name="Footer Placeholder 3">
            <a:extLst>
              <a:ext uri="{FF2B5EF4-FFF2-40B4-BE49-F238E27FC236}">
                <a16:creationId xmlns:a16="http://schemas.microsoft.com/office/drawing/2014/main" id="{6A11D9DA-FCC5-4F25-819B-5141867A36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88FB25-C2F0-461D-B690-BA2048939F55}"/>
              </a:ext>
            </a:extLst>
          </p:cNvPr>
          <p:cNvSpPr>
            <a:spLocks noGrp="1"/>
          </p:cNvSpPr>
          <p:nvPr>
            <p:ph type="sldNum" sz="quarter" idx="12"/>
          </p:nvPr>
        </p:nvSpPr>
        <p:spPr/>
        <p:txBody>
          <a:bodyPr/>
          <a:lstStyle/>
          <a:p>
            <a:fld id="{C594740B-4443-42E0-BD04-50747A72C1C0}" type="slidenum">
              <a:rPr lang="en-US" smtClean="0"/>
              <a:t>9</a:t>
            </a:fld>
            <a:endParaRPr lang="en-US"/>
          </a:p>
        </p:txBody>
      </p:sp>
      <p:sp>
        <p:nvSpPr>
          <p:cNvPr id="8" name="Content Placeholder 7">
            <a:extLst>
              <a:ext uri="{FF2B5EF4-FFF2-40B4-BE49-F238E27FC236}">
                <a16:creationId xmlns:a16="http://schemas.microsoft.com/office/drawing/2014/main" id="{E09980B8-7260-4807-90FE-F6BACD842998}"/>
              </a:ext>
            </a:extLst>
          </p:cNvPr>
          <p:cNvSpPr>
            <a:spLocks noGrp="1"/>
          </p:cNvSpPr>
          <p:nvPr>
            <p:ph idx="13"/>
          </p:nvPr>
        </p:nvSpPr>
        <p:spPr>
          <a:xfrm>
            <a:off x="1348016" y="3223344"/>
            <a:ext cx="6381862" cy="2815954"/>
          </a:xfrm>
        </p:spPr>
        <p:txBody>
          <a:bodyPr/>
          <a:lstStyle/>
          <a:p>
            <a:pPr>
              <a:spcAft>
                <a:spcPts val="600"/>
              </a:spcAft>
            </a:pPr>
            <a:r>
              <a:rPr lang="en-US" sz="1600" b="1" dirty="0">
                <a:solidFill>
                  <a:srgbClr val="20386D"/>
                </a:solidFill>
                <a:latin typeface="PermianSlabSerifTypeface" panose="02000000000000000000" pitchFamily="50" charset="0"/>
              </a:rPr>
              <a:t>We all have beliefs, attitudes &amp; past stories</a:t>
            </a:r>
          </a:p>
          <a:p>
            <a:pPr marL="214308" indent="-214308">
              <a:spcBef>
                <a:spcPts val="450"/>
              </a:spcBef>
              <a:buFont typeface="Arial" panose="020B0604020202020204" pitchFamily="34" charset="0"/>
              <a:buChar char="•"/>
            </a:pPr>
            <a:r>
              <a:rPr lang="en-US" dirty="0"/>
              <a:t>Beliefs of what is right and wrong</a:t>
            </a:r>
          </a:p>
          <a:p>
            <a:pPr marL="214308" indent="-214308">
              <a:spcBef>
                <a:spcPts val="450"/>
              </a:spcBef>
              <a:buFont typeface="Arial" panose="020B0604020202020204" pitchFamily="34" charset="0"/>
              <a:buChar char="•"/>
            </a:pPr>
            <a:r>
              <a:rPr lang="en-US" dirty="0"/>
              <a:t>Attitudes towards situations and groups</a:t>
            </a:r>
          </a:p>
          <a:p>
            <a:pPr marL="214308" indent="-214308">
              <a:spcBef>
                <a:spcPts val="450"/>
              </a:spcBef>
              <a:buFont typeface="Arial" panose="020B0604020202020204" pitchFamily="34" charset="0"/>
              <a:buChar char="•"/>
            </a:pPr>
            <a:r>
              <a:rPr lang="en-US" dirty="0"/>
              <a:t>Ideas of why people do what they do</a:t>
            </a:r>
          </a:p>
          <a:p>
            <a:pPr marL="214308" indent="-214308">
              <a:spcBef>
                <a:spcPts val="450"/>
              </a:spcBef>
              <a:buFont typeface="Arial" panose="020B0604020202020204" pitchFamily="34" charset="0"/>
              <a:buChar char="•"/>
            </a:pPr>
            <a:r>
              <a:rPr lang="en-US" dirty="0"/>
              <a:t>Past stories that provide insight</a:t>
            </a:r>
          </a:p>
          <a:p>
            <a:pPr marL="214308" indent="-214308">
              <a:spcBef>
                <a:spcPts val="450"/>
              </a:spcBef>
              <a:buFont typeface="Arial" panose="020B0604020202020204" pitchFamily="34" charset="0"/>
              <a:buChar char="•"/>
            </a:pPr>
            <a:r>
              <a:rPr lang="en-US" dirty="0"/>
              <a:t>Past stories marked by pain, sadness and anger</a:t>
            </a:r>
          </a:p>
          <a:p>
            <a:pPr>
              <a:spcBef>
                <a:spcPts val="450"/>
              </a:spcBef>
            </a:pPr>
            <a:r>
              <a:rPr lang="en-US" b="1" dirty="0"/>
              <a:t>Our beliefs, attitudes and past stories at some point will get activated/ triggered/ pulled (however you want to say it) by crisis situations. </a:t>
            </a:r>
          </a:p>
          <a:p>
            <a:pPr marL="214308" indent="-214308">
              <a:spcBef>
                <a:spcPts val="450"/>
              </a:spcBef>
              <a:buFont typeface="Arial" panose="020B0604020202020204" pitchFamily="34" charset="0"/>
              <a:buChar char="•"/>
            </a:pPr>
            <a:r>
              <a:rPr lang="en-US" dirty="0"/>
              <a:t>Clients doing things we hold to be deeply wrong.</a:t>
            </a:r>
          </a:p>
          <a:p>
            <a:pPr marL="214308" indent="-214308">
              <a:spcBef>
                <a:spcPts val="450"/>
              </a:spcBef>
              <a:buFont typeface="Arial" panose="020B0604020202020204" pitchFamily="34" charset="0"/>
              <a:buChar char="•"/>
            </a:pPr>
            <a:r>
              <a:rPr lang="en-US" dirty="0"/>
              <a:t>Clients belonging to a group with whom we have had negative encounters.</a:t>
            </a:r>
          </a:p>
          <a:p>
            <a:pPr marL="214308" indent="-214308">
              <a:spcBef>
                <a:spcPts val="450"/>
              </a:spcBef>
              <a:buFont typeface="Arial" panose="020B0604020202020204" pitchFamily="34" charset="0"/>
              <a:buChar char="•"/>
            </a:pPr>
            <a:r>
              <a:rPr lang="en-US" dirty="0"/>
              <a:t>Clients who remind us of people who have hurt us.</a:t>
            </a:r>
          </a:p>
          <a:p>
            <a:pPr>
              <a:spcBef>
                <a:spcPts val="450"/>
              </a:spcBef>
            </a:pPr>
            <a:r>
              <a:rPr lang="en-US" b="1" dirty="0"/>
              <a:t>And so we’ll have reactions.</a:t>
            </a:r>
          </a:p>
          <a:p>
            <a:pPr marL="214308" indent="-214308">
              <a:spcBef>
                <a:spcPts val="450"/>
              </a:spcBef>
              <a:buFont typeface="Arial" panose="020B0604020202020204" pitchFamily="34" charset="0"/>
              <a:buChar char="•"/>
            </a:pPr>
            <a:endParaRPr lang="en-US" dirty="0"/>
          </a:p>
        </p:txBody>
      </p:sp>
      <p:sp>
        <p:nvSpPr>
          <p:cNvPr id="9" name="Text Placeholder 8">
            <a:extLst>
              <a:ext uri="{FF2B5EF4-FFF2-40B4-BE49-F238E27FC236}">
                <a16:creationId xmlns:a16="http://schemas.microsoft.com/office/drawing/2014/main" id="{81C9AAE1-0431-434C-8268-348F24996A5C}"/>
              </a:ext>
            </a:extLst>
          </p:cNvPr>
          <p:cNvSpPr>
            <a:spLocks noGrp="1"/>
          </p:cNvSpPr>
          <p:nvPr>
            <p:ph type="body" sz="quarter" idx="14"/>
          </p:nvPr>
        </p:nvSpPr>
        <p:spPr>
          <a:xfrm>
            <a:off x="829340" y="2692559"/>
            <a:ext cx="7485318" cy="435088"/>
          </a:xfrm>
        </p:spPr>
        <p:txBody>
          <a:bodyPr/>
          <a:lstStyle/>
          <a:p>
            <a:pPr algn="ctr"/>
            <a:r>
              <a:rPr lang="en-US" dirty="0"/>
              <a:t>Our approach: Reaction vs. Response</a:t>
            </a:r>
          </a:p>
        </p:txBody>
      </p:sp>
      <p:sp>
        <p:nvSpPr>
          <p:cNvPr id="10" name="Rectangle 9">
            <a:extLst>
              <a:ext uri="{FF2B5EF4-FFF2-40B4-BE49-F238E27FC236}">
                <a16:creationId xmlns:a16="http://schemas.microsoft.com/office/drawing/2014/main" id="{04EC575D-8891-489E-B227-F74AD22CEA1D}"/>
              </a:ext>
            </a:extLst>
          </p:cNvPr>
          <p:cNvSpPr/>
          <p:nvPr/>
        </p:nvSpPr>
        <p:spPr>
          <a:xfrm>
            <a:off x="1266439" y="1382227"/>
            <a:ext cx="6611122" cy="1161470"/>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1" name="Rectangle 10">
            <a:extLst>
              <a:ext uri="{FF2B5EF4-FFF2-40B4-BE49-F238E27FC236}">
                <a16:creationId xmlns:a16="http://schemas.microsoft.com/office/drawing/2014/main" id="{69B5B73A-BD7E-49F2-9283-2D3C940B4AF8}"/>
              </a:ext>
            </a:extLst>
          </p:cNvPr>
          <p:cNvSpPr/>
          <p:nvPr/>
        </p:nvSpPr>
        <p:spPr>
          <a:xfrm>
            <a:off x="1261121" y="3152833"/>
            <a:ext cx="6621757" cy="2992786"/>
          </a:xfrm>
          <a:prstGeom prst="rect">
            <a:avLst/>
          </a:prstGeom>
          <a:noFill/>
          <a:ln w="28575">
            <a:solidFill>
              <a:srgbClr val="20386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12" name="Straight Connector 11">
            <a:extLst>
              <a:ext uri="{FF2B5EF4-FFF2-40B4-BE49-F238E27FC236}">
                <a16:creationId xmlns:a16="http://schemas.microsoft.com/office/drawing/2014/main" id="{40CA3B51-747B-4474-AC45-B69C238C6597}"/>
              </a:ext>
            </a:extLst>
          </p:cNvPr>
          <p:cNvCxnSpPr>
            <a:cxnSpLocks/>
          </p:cNvCxnSpPr>
          <p:nvPr/>
        </p:nvCxnSpPr>
        <p:spPr>
          <a:xfrm>
            <a:off x="1381068" y="3531650"/>
            <a:ext cx="6381863" cy="0"/>
          </a:xfrm>
          <a:prstGeom prst="line">
            <a:avLst/>
          </a:prstGeom>
          <a:ln w="19050">
            <a:solidFill>
              <a:srgbClr val="203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58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1000"/>
                                        <p:tgtEl>
                                          <p:spTgt spid="10"/>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500"/>
                                        <p:tgtEl>
                                          <p:spTgt spid="9">
                                            <p:txEl>
                                              <p:pRg st="0" end="0"/>
                                            </p:txEl>
                                          </p:spTgt>
                                        </p:tgtEl>
                                      </p:cBhvr>
                                    </p:animEffect>
                                  </p:childTnLst>
                                </p:cTn>
                              </p:par>
                            </p:childTnLst>
                          </p:cTn>
                        </p:par>
                        <p:par>
                          <p:cTn id="20" fill="hold">
                            <p:stCondLst>
                              <p:cond delay="2500"/>
                            </p:stCondLst>
                            <p:childTnLst>
                              <p:par>
                                <p:cTn id="21" presetID="21" presetClass="entr" presetSubtype="1"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1)">
                                      <p:cBhvr>
                                        <p:cTn id="23" dur="1000"/>
                                        <p:tgtEl>
                                          <p:spTgt spid="11"/>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par>
                          <p:cTn id="28" fill="hold">
                            <p:stCondLst>
                              <p:cond delay="4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Effect transition="in" filter="fade">
                                      <p:cBhvr>
                                        <p:cTn id="35" dur="500"/>
                                        <p:tgtEl>
                                          <p:spTgt spid="8">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fade">
                                      <p:cBhvr>
                                        <p:cTn id="38" dur="500"/>
                                        <p:tgtEl>
                                          <p:spTgt spid="8">
                                            <p:txEl>
                                              <p:pRg st="2" end="2"/>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animEffect transition="in" filter="fade">
                                      <p:cBhvr>
                                        <p:cTn id="41" dur="500"/>
                                        <p:tgtEl>
                                          <p:spTgt spid="8">
                                            <p:txEl>
                                              <p:pRg st="3" end="3"/>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fade">
                                      <p:cBhvr>
                                        <p:cTn id="44" dur="500"/>
                                        <p:tgtEl>
                                          <p:spTgt spid="8">
                                            <p:txEl>
                                              <p:pRg st="4" end="4"/>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500"/>
                                        <p:tgtEl>
                                          <p:spTgt spid="8">
                                            <p:txEl>
                                              <p:pRg st="5" end="5"/>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
                                            <p:txEl>
                                              <p:pRg st="6" end="6"/>
                                            </p:txEl>
                                          </p:spTgt>
                                        </p:tgtEl>
                                        <p:attrNameLst>
                                          <p:attrName>style.visibility</p:attrName>
                                        </p:attrNameLst>
                                      </p:cBhvr>
                                      <p:to>
                                        <p:strVal val="visible"/>
                                      </p:to>
                                    </p:set>
                                    <p:animEffect transition="in" filter="fade">
                                      <p:cBhvr>
                                        <p:cTn id="50" dur="500"/>
                                        <p:tgtEl>
                                          <p:spTgt spid="8">
                                            <p:txEl>
                                              <p:pRg st="6" end="6"/>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animEffect transition="in" filter="fade">
                                      <p:cBhvr>
                                        <p:cTn id="53" dur="500"/>
                                        <p:tgtEl>
                                          <p:spTgt spid="8">
                                            <p:txEl>
                                              <p:pRg st="7" end="7"/>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
                                            <p:txEl>
                                              <p:pRg st="8" end="8"/>
                                            </p:txEl>
                                          </p:spTgt>
                                        </p:tgtEl>
                                        <p:attrNameLst>
                                          <p:attrName>style.visibility</p:attrName>
                                        </p:attrNameLst>
                                      </p:cBhvr>
                                      <p:to>
                                        <p:strVal val="visible"/>
                                      </p:to>
                                    </p:set>
                                    <p:animEffect transition="in" filter="fade">
                                      <p:cBhvr>
                                        <p:cTn id="56" dur="500"/>
                                        <p:tgtEl>
                                          <p:spTgt spid="8">
                                            <p:txEl>
                                              <p:pRg st="8" end="8"/>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
                                            <p:txEl>
                                              <p:pRg st="9" end="9"/>
                                            </p:txEl>
                                          </p:spTgt>
                                        </p:tgtEl>
                                        <p:attrNameLst>
                                          <p:attrName>style.visibility</p:attrName>
                                        </p:attrNameLst>
                                      </p:cBhvr>
                                      <p:to>
                                        <p:strVal val="visible"/>
                                      </p:to>
                                    </p:set>
                                    <p:animEffect transition="in" filter="fade">
                                      <p:cBhvr>
                                        <p:cTn id="59" dur="500"/>
                                        <p:tgtEl>
                                          <p:spTgt spid="8">
                                            <p:txEl>
                                              <p:pRg st="9" end="9"/>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
                                            <p:txEl>
                                              <p:pRg st="10" end="10"/>
                                            </p:txEl>
                                          </p:spTgt>
                                        </p:tgtEl>
                                        <p:attrNameLst>
                                          <p:attrName>style.visibility</p:attrName>
                                        </p:attrNameLst>
                                      </p:cBhvr>
                                      <p:to>
                                        <p:strVal val="visible"/>
                                      </p:to>
                                    </p:set>
                                    <p:animEffect transition="in" filter="fade">
                                      <p:cBhvr>
                                        <p:cTn id="62"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p:bldP spid="8" grpId="0" uiExpand="1" build="allAtOnce"/>
      <p:bldP spid="9" grpId="0" build="p"/>
      <p:bldP spid="10" grpId="0" animBg="1"/>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7654</TotalTime>
  <Words>5678</Words>
  <Application>Microsoft Office PowerPoint</Application>
  <PresentationFormat>On-screen Show (4:3)</PresentationFormat>
  <Paragraphs>679</Paragraphs>
  <Slides>40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40</vt:i4>
      </vt:variant>
    </vt:vector>
  </HeadingPairs>
  <TitlesOfParts>
    <vt:vector size="48" baseType="lpstr">
      <vt:lpstr>Arial</vt:lpstr>
      <vt:lpstr>Calibri</vt:lpstr>
      <vt:lpstr>Calibri Light</vt:lpstr>
      <vt:lpstr>Open Sans</vt:lpstr>
      <vt:lpstr>PermianSlabSerifTypeface</vt:lpstr>
      <vt:lpstr>Office Theme</vt:lpstr>
      <vt:lpstr>Custom Design</vt:lpstr>
      <vt:lpstr>Title</vt:lpstr>
      <vt:lpstr>PowerPoint Presentation</vt:lpstr>
      <vt:lpstr>Welcome to Crisis Responder Training</vt:lpstr>
      <vt:lpstr>What is this Crisis Responder Training and how should it be used?  Click on the buttons in sequential order to learn more.</vt:lpstr>
      <vt:lpstr>What is this Crisis Responder Training and how should it be used?  Click on the buttons in sequential order to learn more.</vt:lpstr>
      <vt:lpstr>What is this Crisis Responder Training and how should it be used?  Click on the buttons in sequential order to learn more.</vt:lpstr>
      <vt:lpstr>Contributors</vt:lpstr>
      <vt:lpstr>Chapter Four:  Harm Assessment and Suicide Prevention</vt:lpstr>
      <vt:lpstr>Facts about suicide</vt:lpstr>
      <vt:lpstr>Attitudes and opinions about suicide</vt:lpstr>
      <vt:lpstr>Our approach: Reaction vs. Response</vt:lpstr>
      <vt:lpstr>How we reach the goal</vt:lpstr>
      <vt:lpstr>Click on each button to learn more about each category of risk.</vt:lpstr>
      <vt:lpstr>Click on each button to learn more about each category of risk.</vt:lpstr>
      <vt:lpstr>Click on each button to learn more about each category of risk.</vt:lpstr>
      <vt:lpstr>Click on each button to learn more about each category of risk.</vt:lpstr>
      <vt:lpstr>Suicide Risk in Specific Disorders</vt:lpstr>
      <vt:lpstr>Warning Indicators</vt:lpstr>
      <vt:lpstr>Protective Factors</vt:lpstr>
      <vt:lpstr>Principles that Guide the Assessment Process</vt:lpstr>
      <vt:lpstr>At-Risk Populations</vt:lpstr>
      <vt:lpstr>What if a suicide occurs despite your best efforts?</vt:lpstr>
      <vt:lpstr>How does a crisis service provider work with a person who may become violent? </vt:lpstr>
      <vt:lpstr>What factors should be considered when assessing a person for potential of harm to others?</vt:lpstr>
      <vt:lpstr>How can a crisis services provider intervene with a potentially violent person?</vt:lpstr>
      <vt:lpstr>What are some of the legal implications of working with suicidal people?</vt:lpstr>
      <vt:lpstr>Do’s and Don’ts in Suicide Prevention</vt:lpstr>
      <vt:lpstr>Establish Rapport</vt:lpstr>
      <vt:lpstr>Safety Plan</vt:lpstr>
      <vt:lpstr>Formulating Risk</vt:lpstr>
      <vt:lpstr>Formulating Risk</vt:lpstr>
      <vt:lpstr>Post Test</vt:lpstr>
      <vt:lpstr>Post Test</vt:lpstr>
      <vt:lpstr>Post Test</vt:lpstr>
      <vt:lpstr>Post Test</vt:lpstr>
      <vt:lpstr>Post Test</vt:lpstr>
      <vt:lpstr>Post Test</vt:lpstr>
      <vt:lpstr>Post Test</vt:lpstr>
      <vt:lpstr>Post Test</vt:lpstr>
      <vt:lpstr>This concludes the Tennessee Department of Mental Health and Substance Abuse Services Crisis Responder Training: Harm Assessment and Prevention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Warren</dc:creator>
  <cp:lastModifiedBy>Crystal Warren</cp:lastModifiedBy>
  <cp:revision>604</cp:revision>
  <cp:lastPrinted>2018-08-07T19:55:10Z</cp:lastPrinted>
  <dcterms:created xsi:type="dcterms:W3CDTF">2018-07-17T18:32:27Z</dcterms:created>
  <dcterms:modified xsi:type="dcterms:W3CDTF">2018-09-26T15:00:01Z</dcterms:modified>
</cp:coreProperties>
</file>