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1"/>
  </p:notesMasterIdLst>
  <p:handoutMasterIdLst>
    <p:handoutMasterId r:id="rId62"/>
  </p:handoutMasterIdLst>
  <p:sldIdLst>
    <p:sldId id="256"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6" r:id="rId17"/>
    <p:sldId id="287" r:id="rId18"/>
    <p:sldId id="288" r:id="rId19"/>
    <p:sldId id="289" r:id="rId20"/>
    <p:sldId id="290" r:id="rId21"/>
    <p:sldId id="291" r:id="rId22"/>
    <p:sldId id="292" r:id="rId23"/>
    <p:sldId id="293" r:id="rId24"/>
    <p:sldId id="294" r:id="rId25"/>
    <p:sldId id="295" r:id="rId26"/>
    <p:sldId id="296" r:id="rId27"/>
    <p:sldId id="297" r:id="rId28"/>
    <p:sldId id="298" r:id="rId29"/>
    <p:sldId id="299" r:id="rId30"/>
    <p:sldId id="300" r:id="rId31"/>
    <p:sldId id="301" r:id="rId32"/>
    <p:sldId id="302" r:id="rId33"/>
    <p:sldId id="303" r:id="rId34"/>
    <p:sldId id="304" r:id="rId35"/>
    <p:sldId id="305" r:id="rId36"/>
    <p:sldId id="306" r:id="rId37"/>
    <p:sldId id="307" r:id="rId38"/>
    <p:sldId id="308" r:id="rId39"/>
    <p:sldId id="309" r:id="rId40"/>
    <p:sldId id="311" r:id="rId41"/>
    <p:sldId id="312" r:id="rId42"/>
    <p:sldId id="313" r:id="rId43"/>
    <p:sldId id="314" r:id="rId44"/>
    <p:sldId id="315" r:id="rId45"/>
    <p:sldId id="316" r:id="rId46"/>
    <p:sldId id="317" r:id="rId47"/>
    <p:sldId id="318" r:id="rId48"/>
    <p:sldId id="319" r:id="rId49"/>
    <p:sldId id="320" r:id="rId50"/>
    <p:sldId id="321" r:id="rId51"/>
    <p:sldId id="322" r:id="rId52"/>
    <p:sldId id="323" r:id="rId53"/>
    <p:sldId id="324" r:id="rId54"/>
    <p:sldId id="325" r:id="rId55"/>
    <p:sldId id="326" r:id="rId56"/>
    <p:sldId id="327" r:id="rId57"/>
    <p:sldId id="328" r:id="rId58"/>
    <p:sldId id="329" r:id="rId59"/>
    <p:sldId id="259" r:id="rId60"/>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246"/>
    <a:srgbClr val="1A2343"/>
    <a:srgbClr val="011D5F"/>
    <a:srgbClr val="E71B1B"/>
    <a:srgbClr val="7E7E82"/>
    <a:srgbClr val="C8141E"/>
    <a:srgbClr val="514F50"/>
    <a:srgbClr val="FF1925"/>
    <a:srgbClr val="7F7F7F"/>
    <a:srgbClr val="D42A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9037" autoAdjust="0"/>
  </p:normalViewPr>
  <p:slideViewPr>
    <p:cSldViewPr>
      <p:cViewPr varScale="1">
        <p:scale>
          <a:sx n="126" d="100"/>
          <a:sy n="126" d="100"/>
        </p:scale>
        <p:origin x="202" y="86"/>
      </p:cViewPr>
      <p:guideLst>
        <p:guide orient="horz" pos="1620"/>
        <p:guide pos="2880"/>
      </p:guideLst>
    </p:cSldViewPr>
  </p:slideViewPr>
  <p:outlineViewPr>
    <p:cViewPr>
      <p:scale>
        <a:sx n="33" d="100"/>
        <a:sy n="33" d="100"/>
      </p:scale>
      <p:origin x="0" y="3006"/>
    </p:cViewPr>
  </p:outlineViewPr>
  <p:notesTextViewPr>
    <p:cViewPr>
      <p:scale>
        <a:sx n="1" d="1"/>
        <a:sy n="1" d="1"/>
      </p:scale>
      <p:origin x="0" y="0"/>
    </p:cViewPr>
  </p:notesTextViewPr>
  <p:sorterViewPr>
    <p:cViewPr>
      <p:scale>
        <a:sx n="100" d="100"/>
        <a:sy n="100" d="100"/>
      </p:scale>
      <p:origin x="0" y="129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529B845-3DE4-C44E-82C8-700AB11ED3A6}" type="datetime1">
              <a:rPr lang="en-US" smtClean="0"/>
              <a:t>5/27/2026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A796EF79-0BF4-924E-943E-33FECC0BC4E2}" type="slidenum">
              <a:rPr lang="en-US" smtClean="0"/>
              <a:t>‹#›</a:t>
            </a:fld>
            <a:endParaRPr lang="en-US"/>
          </a:p>
        </p:txBody>
      </p:sp>
    </p:spTree>
    <p:extLst>
      <p:ext uri="{BB962C8B-B14F-4D97-AF65-F5344CB8AC3E}">
        <p14:creationId xmlns:p14="http://schemas.microsoft.com/office/powerpoint/2010/main" val="30257532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38145" cy="464205"/>
          </a:xfrm>
          <a:prstGeom prst="rect">
            <a:avLst/>
          </a:prstGeom>
        </p:spPr>
        <p:txBody>
          <a:bodyPr vert="horz" lIns="88126" tIns="44064" rIns="88126" bIns="44064" rtlCol="0"/>
          <a:lstStyle>
            <a:lvl1pPr algn="l">
              <a:defRPr sz="1200"/>
            </a:lvl1pPr>
          </a:lstStyle>
          <a:p>
            <a:endParaRPr lang="en-US"/>
          </a:p>
        </p:txBody>
      </p:sp>
      <p:sp>
        <p:nvSpPr>
          <p:cNvPr id="3" name="Date Placeholder 2"/>
          <p:cNvSpPr>
            <a:spLocks noGrp="1"/>
          </p:cNvSpPr>
          <p:nvPr>
            <p:ph type="dt" idx="1"/>
          </p:nvPr>
        </p:nvSpPr>
        <p:spPr>
          <a:xfrm>
            <a:off x="3970734" y="2"/>
            <a:ext cx="3038145" cy="464205"/>
          </a:xfrm>
          <a:prstGeom prst="rect">
            <a:avLst/>
          </a:prstGeom>
        </p:spPr>
        <p:txBody>
          <a:bodyPr vert="horz" lIns="88126" tIns="44064" rIns="88126" bIns="44064" rtlCol="0"/>
          <a:lstStyle>
            <a:lvl1pPr algn="r">
              <a:defRPr sz="1200"/>
            </a:lvl1pPr>
          </a:lstStyle>
          <a:p>
            <a:fld id="{D55E2DDC-EEF2-C84C-B230-6800F23774E3}" type="datetime1">
              <a:rPr lang="en-US" smtClean="0"/>
              <a:t>5/27/2026</a:t>
            </a:fld>
            <a:endParaRPr lang="en-US"/>
          </a:p>
        </p:txBody>
      </p:sp>
      <p:sp>
        <p:nvSpPr>
          <p:cNvPr id="4" name="Slide Image Placeholder 3"/>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88126" tIns="44064" rIns="88126" bIns="44064" rtlCol="0" anchor="ctr"/>
          <a:lstStyle/>
          <a:p>
            <a:endParaRPr lang="en-US"/>
          </a:p>
        </p:txBody>
      </p:sp>
      <p:sp>
        <p:nvSpPr>
          <p:cNvPr id="5" name="Notes Placeholder 4"/>
          <p:cNvSpPr>
            <a:spLocks noGrp="1"/>
          </p:cNvSpPr>
          <p:nvPr>
            <p:ph type="body" sz="quarter" idx="3"/>
          </p:nvPr>
        </p:nvSpPr>
        <p:spPr>
          <a:xfrm>
            <a:off x="701346" y="4416100"/>
            <a:ext cx="5607711" cy="4182457"/>
          </a:xfrm>
          <a:prstGeom prst="rect">
            <a:avLst/>
          </a:prstGeom>
        </p:spPr>
        <p:txBody>
          <a:bodyPr vert="horz" lIns="88126" tIns="44064" rIns="88126" bIns="4406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30660"/>
            <a:ext cx="3038145" cy="464205"/>
          </a:xfrm>
          <a:prstGeom prst="rect">
            <a:avLst/>
          </a:prstGeom>
        </p:spPr>
        <p:txBody>
          <a:bodyPr vert="horz" lIns="88126" tIns="44064" rIns="88126" bIns="44064" rtlCol="0" anchor="b"/>
          <a:lstStyle>
            <a:lvl1pPr algn="l">
              <a:defRPr sz="1200"/>
            </a:lvl1pPr>
          </a:lstStyle>
          <a:p>
            <a:endParaRPr lang="en-US"/>
          </a:p>
        </p:txBody>
      </p:sp>
      <p:sp>
        <p:nvSpPr>
          <p:cNvPr id="7" name="Slide Number Placeholder 6"/>
          <p:cNvSpPr>
            <a:spLocks noGrp="1"/>
          </p:cNvSpPr>
          <p:nvPr>
            <p:ph type="sldNum" sz="quarter" idx="5"/>
          </p:nvPr>
        </p:nvSpPr>
        <p:spPr>
          <a:xfrm>
            <a:off x="3970734" y="8830660"/>
            <a:ext cx="3038145" cy="464205"/>
          </a:xfrm>
          <a:prstGeom prst="rect">
            <a:avLst/>
          </a:prstGeom>
        </p:spPr>
        <p:txBody>
          <a:bodyPr vert="horz" lIns="88126" tIns="44064" rIns="88126" bIns="44064" rtlCol="0" anchor="b"/>
          <a:lstStyle>
            <a:lvl1pPr algn="r">
              <a:defRPr sz="1200"/>
            </a:lvl1pPr>
          </a:lstStyle>
          <a:p>
            <a:fld id="{DE8B79F1-B7B6-4FD2-9263-BB9B47A67CD8}" type="slidenum">
              <a:rPr lang="en-US" smtClean="0"/>
              <a:t>‹#›</a:t>
            </a:fld>
            <a:endParaRPr lang="en-US"/>
          </a:p>
        </p:txBody>
      </p:sp>
    </p:spTree>
    <p:extLst>
      <p:ext uri="{BB962C8B-B14F-4D97-AF65-F5344CB8AC3E}">
        <p14:creationId xmlns:p14="http://schemas.microsoft.com/office/powerpoint/2010/main" val="1738363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cxnSp>
        <p:nvCxnSpPr>
          <p:cNvPr id="8" name="Straight Connector 7"/>
          <p:cNvCxnSpPr/>
          <p:nvPr userDrawn="1"/>
        </p:nvCxnSpPr>
        <p:spPr>
          <a:xfrm>
            <a:off x="3657600" y="2343150"/>
            <a:ext cx="0" cy="592931"/>
          </a:xfrm>
          <a:prstGeom prst="line">
            <a:avLst/>
          </a:prstGeom>
          <a:ln>
            <a:solidFill>
              <a:srgbClr val="7E7E8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hasCustomPrompt="1"/>
          </p:nvPr>
        </p:nvSpPr>
        <p:spPr>
          <a:xfrm>
            <a:off x="3810000" y="2686050"/>
            <a:ext cx="2133600" cy="314324"/>
          </a:xfrm>
        </p:spPr>
        <p:txBody>
          <a:bodyPr anchor="ctr">
            <a:normAutofit/>
          </a:bodyPr>
          <a:lstStyle>
            <a:lvl1pPr marL="0" indent="0">
              <a:buNone/>
              <a:defRPr sz="16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a:t>
            </a:r>
          </a:p>
        </p:txBody>
      </p:sp>
      <p:sp>
        <p:nvSpPr>
          <p:cNvPr id="13" name="Title 1"/>
          <p:cNvSpPr>
            <a:spLocks noGrp="1"/>
          </p:cNvSpPr>
          <p:nvPr>
            <p:ph type="title"/>
          </p:nvPr>
        </p:nvSpPr>
        <p:spPr>
          <a:xfrm>
            <a:off x="3810000" y="2286001"/>
            <a:ext cx="5181600" cy="400049"/>
          </a:xfrm>
        </p:spPr>
        <p:txBody>
          <a:bodyPr anchor="ctr">
            <a:noAutofit/>
          </a:bodyPr>
          <a:lstStyle>
            <a:lvl1pPr algn="l">
              <a:defRPr sz="2000" b="1" cap="all">
                <a:solidFill>
                  <a:schemeClr val="tx2"/>
                </a:solidFill>
              </a:defRPr>
            </a:lvl1pPr>
          </a:lstStyle>
          <a:p>
            <a:r>
              <a:rPr lang="en-US"/>
              <a:t>Click to edit Master title style</a:t>
            </a:r>
            <a:endParaRPr lang="en-JM" dirty="0"/>
          </a:p>
        </p:txBody>
      </p:sp>
      <p:sp>
        <p:nvSpPr>
          <p:cNvPr id="9" name="Text Placeholder 2"/>
          <p:cNvSpPr>
            <a:spLocks noGrp="1"/>
          </p:cNvSpPr>
          <p:nvPr>
            <p:ph type="body" idx="10" hasCustomPrompt="1"/>
          </p:nvPr>
        </p:nvSpPr>
        <p:spPr>
          <a:xfrm>
            <a:off x="6477000" y="4572000"/>
            <a:ext cx="2133600" cy="342900"/>
          </a:xfrm>
        </p:spPr>
        <p:txBody>
          <a:bodyPr anchor="b">
            <a:normAutofit/>
          </a:bodyPr>
          <a:lstStyle>
            <a:lvl1pPr marL="0" indent="0" algn="r">
              <a:buNone/>
              <a:defRPr sz="16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a:t>
            </a:r>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0" y="2205990"/>
            <a:ext cx="2606040" cy="822960"/>
          </a:xfrm>
          <a:prstGeom prst="rect">
            <a:avLst/>
          </a:prstGeom>
        </p:spPr>
      </p:pic>
    </p:spTree>
    <p:extLst>
      <p:ext uri="{BB962C8B-B14F-4D97-AF65-F5344CB8AC3E}">
        <p14:creationId xmlns:p14="http://schemas.microsoft.com/office/powerpoint/2010/main" val="2811257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dy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4" name="Text Placeholder 2"/>
          <p:cNvSpPr>
            <a:spLocks noGrp="1"/>
          </p:cNvSpPr>
          <p:nvPr>
            <p:ph idx="1"/>
          </p:nvPr>
        </p:nvSpPr>
        <p:spPr>
          <a:xfrm>
            <a:off x="457200" y="1276354"/>
            <a:ext cx="8229600" cy="3124199"/>
          </a:xfrm>
          <a:prstGeom prst="rect">
            <a:avLst/>
          </a:prstGeom>
        </p:spPr>
        <p:txBody>
          <a:bodyPr vert="horz" lIns="91440" tIns="45720" rIns="91440" bIns="45720" rtlCol="0">
            <a:normAutofit/>
          </a:bodyPr>
          <a:lstStyle>
            <a:lvl1pPr marL="342900" indent="-342900">
              <a:buFont typeface="Arial" panose="020B0604020202020204" pitchFamily="34" charset="0"/>
              <a:buChar char="•"/>
              <a:defRPr>
                <a:solidFill>
                  <a:schemeClr val="accent5"/>
                </a:solidFill>
              </a:defRPr>
            </a:lvl1pPr>
            <a:lvl2pPr marL="742950" indent="-285750">
              <a:buFont typeface="Calibri" panose="020F0502020204030204" pitchFamily="34" charset="0"/>
              <a:buChar cha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dirty="0"/>
          </a:p>
        </p:txBody>
      </p:sp>
    </p:spTree>
    <p:extLst>
      <p:ext uri="{BB962C8B-B14F-4D97-AF65-F5344CB8AC3E}">
        <p14:creationId xmlns:p14="http://schemas.microsoft.com/office/powerpoint/2010/main" val="631099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Column Body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457200" y="1257300"/>
            <a:ext cx="4038600" cy="3143250"/>
          </a:xfrm>
        </p:spPr>
        <p:txBody>
          <a:bodyPr/>
          <a:lstStyle>
            <a:lvl1pPr>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3"/>
          <p:cNvSpPr>
            <a:spLocks noGrp="1"/>
          </p:cNvSpPr>
          <p:nvPr>
            <p:ph sz="quarter" idx="11"/>
          </p:nvPr>
        </p:nvSpPr>
        <p:spPr>
          <a:xfrm>
            <a:off x="4648200" y="1257300"/>
            <a:ext cx="4038600" cy="3143250"/>
          </a:xfrm>
        </p:spPr>
        <p:txBody>
          <a:bodyPr/>
          <a:lstStyle>
            <a:lvl1pPr>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6171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cxnSp>
        <p:nvCxnSpPr>
          <p:cNvPr id="8" name="Straight Connector 7"/>
          <p:cNvCxnSpPr/>
          <p:nvPr userDrawn="1"/>
        </p:nvCxnSpPr>
        <p:spPr>
          <a:xfrm>
            <a:off x="4572000" y="2343150"/>
            <a:ext cx="0" cy="592931"/>
          </a:xfrm>
          <a:prstGeom prst="line">
            <a:avLst/>
          </a:prstGeom>
          <a:ln>
            <a:solidFill>
              <a:srgbClr val="7E7E82"/>
            </a:solidFill>
          </a:ln>
        </p:spPr>
        <p:style>
          <a:lnRef idx="1">
            <a:schemeClr val="accent1"/>
          </a:lnRef>
          <a:fillRef idx="0">
            <a:schemeClr val="accent1"/>
          </a:fillRef>
          <a:effectRef idx="0">
            <a:schemeClr val="accent1"/>
          </a:effectRef>
          <a:fontRef idx="minor">
            <a:schemeClr val="tx1"/>
          </a:fontRef>
        </p:style>
      </p:cxnSp>
      <p:sp>
        <p:nvSpPr>
          <p:cNvPr id="13" name="Title 1"/>
          <p:cNvSpPr>
            <a:spLocks noGrp="1"/>
          </p:cNvSpPr>
          <p:nvPr>
            <p:ph type="title" hasCustomPrompt="1"/>
          </p:nvPr>
        </p:nvSpPr>
        <p:spPr>
          <a:xfrm>
            <a:off x="4800600" y="2457450"/>
            <a:ext cx="3581400" cy="342900"/>
          </a:xfrm>
        </p:spPr>
        <p:txBody>
          <a:bodyPr anchor="t">
            <a:noAutofit/>
          </a:bodyPr>
          <a:lstStyle>
            <a:lvl1pPr algn="l">
              <a:defRPr sz="2400" b="1" cap="all" baseline="0">
                <a:solidFill>
                  <a:schemeClr val="tx2"/>
                </a:solidFill>
              </a:defRPr>
            </a:lvl1pPr>
          </a:lstStyle>
          <a:p>
            <a:r>
              <a:rPr lang="en-US" dirty="0"/>
              <a:t>THANK YOU</a:t>
            </a:r>
            <a:endParaRPr lang="en-JM"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0200" y="2205990"/>
            <a:ext cx="2606040" cy="822960"/>
          </a:xfrm>
          <a:prstGeom prst="rect">
            <a:avLst/>
          </a:prstGeom>
        </p:spPr>
      </p:pic>
    </p:spTree>
    <p:extLst>
      <p:ext uri="{BB962C8B-B14F-4D97-AF65-F5344CB8AC3E}">
        <p14:creationId xmlns:p14="http://schemas.microsoft.com/office/powerpoint/2010/main" val="21402512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600"/>
            <a:ext cx="8229600" cy="857250"/>
          </a:xfrm>
          <a:prstGeom prst="rect">
            <a:avLst/>
          </a:prstGeom>
        </p:spPr>
        <p:txBody>
          <a:bodyPr vert="horz" lIns="91440" tIns="45720" rIns="91440" bIns="45720" rtlCol="0" anchor="ctr">
            <a:normAutofit/>
          </a:bodyPr>
          <a:lstStyle/>
          <a:p>
            <a:r>
              <a:rPr lang="en-US"/>
              <a:t>Click to edit Master title style</a:t>
            </a:r>
            <a:endParaRPr lang="en-JM" dirty="0"/>
          </a:p>
        </p:txBody>
      </p:sp>
      <p:sp>
        <p:nvSpPr>
          <p:cNvPr id="3" name="Text Placeholder 2"/>
          <p:cNvSpPr>
            <a:spLocks noGrp="1"/>
          </p:cNvSpPr>
          <p:nvPr>
            <p:ph type="body" idx="1"/>
          </p:nvPr>
        </p:nvSpPr>
        <p:spPr>
          <a:xfrm>
            <a:off x="457200" y="1276354"/>
            <a:ext cx="8229600" cy="31241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dirty="0"/>
          </a:p>
        </p:txBody>
      </p:sp>
      <p:sp>
        <p:nvSpPr>
          <p:cNvPr id="17" name="Slide Number Placeholder 3"/>
          <p:cNvSpPr txBox="1">
            <a:spLocks/>
          </p:cNvSpPr>
          <p:nvPr/>
        </p:nvSpPr>
        <p:spPr>
          <a:xfrm rot="16200000">
            <a:off x="8315325" y="4600575"/>
            <a:ext cx="285750" cy="457200"/>
          </a:xfrm>
          <a:prstGeom prst="rect">
            <a:avLst/>
          </a:prstGeom>
          <a:noFill/>
        </p:spPr>
        <p:txBody>
          <a:bodyPr vert="vert" anchor="ctr" anchorCtr="1"/>
          <a:lstStyle>
            <a:defPPr>
              <a:defRPr lang="en-US"/>
            </a:defPPr>
            <a:lvl1pPr marL="0" algn="l" defTabSz="914400" rtl="0" eaLnBrk="1" latinLnBrk="0" hangingPunct="1">
              <a:defRPr sz="1800" kern="12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B4D3B3-1937-AB48-AF5F-DF2988F16F28}" type="slidenum">
              <a:rPr lang="en-US" sz="1200" smtClean="0">
                <a:solidFill>
                  <a:schemeClr val="accent5"/>
                </a:solidFill>
              </a:rPr>
              <a:t>‹#›</a:t>
            </a:fld>
            <a:endParaRPr lang="en-US" sz="1200" dirty="0">
              <a:solidFill>
                <a:schemeClr val="accent5"/>
              </a:solidFill>
              <a:latin typeface="Open Sans"/>
              <a:cs typeface="Open Sans"/>
            </a:endParaRPr>
          </a:p>
        </p:txBody>
      </p:sp>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4800" y="4356896"/>
            <a:ext cx="754380" cy="754380"/>
          </a:xfrm>
          <a:prstGeom prst="rect">
            <a:avLst/>
          </a:prstGeom>
        </p:spPr>
      </p:pic>
    </p:spTree>
    <p:extLst>
      <p:ext uri="{BB962C8B-B14F-4D97-AF65-F5344CB8AC3E}">
        <p14:creationId xmlns:p14="http://schemas.microsoft.com/office/powerpoint/2010/main" val="123980148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1" r:id="rId3"/>
    <p:sldLayoutId id="2147483690" r:id="rId4"/>
  </p:sldLayoutIdLst>
  <p:hf hdr="0" ftr="0" dt="0"/>
  <p:txStyles>
    <p:titleStyle>
      <a:lvl1pPr algn="l" defTabSz="914400" rtl="0" eaLnBrk="1" latinLnBrk="0" hangingPunct="1">
        <a:spcBef>
          <a:spcPct val="0"/>
        </a:spcBef>
        <a:buNone/>
        <a:defRPr sz="3200" b="1" i="0" kern="1200">
          <a:solidFill>
            <a:schemeClr val="tx2"/>
          </a:solidFill>
          <a:latin typeface="PermianSlabSerifTypeface"/>
          <a:ea typeface="Open Sans Light" panose="020B0306030504020204" pitchFamily="34" charset="0"/>
          <a:cs typeface="PermianSlabSerifTypeface"/>
        </a:defRPr>
      </a:lvl1pPr>
    </p:titleStyle>
    <p:bodyStyle>
      <a:lvl1pPr marL="342900" indent="-342900" algn="l" defTabSz="914400" rtl="0" eaLnBrk="1" latinLnBrk="0" hangingPunct="1">
        <a:spcBef>
          <a:spcPct val="20000"/>
        </a:spcBef>
        <a:buClr>
          <a:srgbClr val="E71B1B"/>
        </a:buClr>
        <a:buFont typeface="Arial" panose="020B0604020202020204" pitchFamily="34" charset="0"/>
        <a:buChar char="•"/>
        <a:defRPr sz="1800" kern="1200">
          <a:solidFill>
            <a:srgbClr val="7E7E82"/>
          </a:solidFill>
          <a:latin typeface="Open Sans"/>
          <a:ea typeface="+mn-ea"/>
          <a:cs typeface="Open Sans"/>
        </a:defRPr>
      </a:lvl1pPr>
      <a:lvl2pPr marL="742950" indent="-285750" algn="l" defTabSz="914400" rtl="0" eaLnBrk="1" latinLnBrk="0" hangingPunct="1">
        <a:spcBef>
          <a:spcPct val="20000"/>
        </a:spcBef>
        <a:buClr>
          <a:srgbClr val="E71B1B"/>
        </a:buClr>
        <a:buFont typeface="Calibri" panose="020F0502020204030204" pitchFamily="34" charset="0"/>
        <a:buChar char="▫"/>
        <a:defRPr sz="1600" kern="1200">
          <a:solidFill>
            <a:srgbClr val="7E7E82"/>
          </a:solidFill>
          <a:latin typeface="Open Sans"/>
          <a:ea typeface="+mn-ea"/>
          <a:cs typeface="Open Sans"/>
        </a:defRPr>
      </a:lvl2pPr>
      <a:lvl3pPr marL="1143000" indent="-228600" algn="l" defTabSz="914400" rtl="0" eaLnBrk="1" latinLnBrk="0" hangingPunct="1">
        <a:spcBef>
          <a:spcPct val="20000"/>
        </a:spcBef>
        <a:buClr>
          <a:srgbClr val="E71B1B"/>
        </a:buClr>
        <a:buFont typeface="Calibri" panose="020F0502020204030204" pitchFamily="34" charset="0"/>
        <a:buChar char="–"/>
        <a:defRPr sz="1400" kern="1200">
          <a:solidFill>
            <a:srgbClr val="7E7E82"/>
          </a:solidFill>
          <a:latin typeface="Open Sans"/>
          <a:ea typeface="+mn-ea"/>
          <a:cs typeface="Open Sans"/>
        </a:defRPr>
      </a:lvl3pPr>
      <a:lvl4pPr marL="1600200" indent="-228600" algn="l" defTabSz="914400" rtl="0" eaLnBrk="1" latinLnBrk="0" hangingPunct="1">
        <a:spcBef>
          <a:spcPct val="20000"/>
        </a:spcBef>
        <a:buClr>
          <a:srgbClr val="E71B1B"/>
        </a:buClr>
        <a:buFont typeface="Wingdings" panose="05000000000000000000" pitchFamily="2" charset="2"/>
        <a:buChar char="§"/>
        <a:defRPr sz="1200" kern="1200">
          <a:solidFill>
            <a:srgbClr val="7E7E82"/>
          </a:solidFill>
          <a:latin typeface="Open Sans"/>
          <a:ea typeface="+mn-ea"/>
          <a:cs typeface="Open Sans"/>
        </a:defRPr>
      </a:lvl4pPr>
      <a:lvl5pPr marL="2057400" indent="-228600" algn="l" defTabSz="914400" rtl="0" eaLnBrk="1" latinLnBrk="0" hangingPunct="1">
        <a:spcBef>
          <a:spcPct val="20000"/>
        </a:spcBef>
        <a:buClr>
          <a:srgbClr val="E71B1B"/>
        </a:buClr>
        <a:buFont typeface="Arial" pitchFamily="34" charset="0"/>
        <a:buChar char="»"/>
        <a:defRPr sz="1200" kern="1200">
          <a:solidFill>
            <a:srgbClr val="7E7E82"/>
          </a:solidFill>
          <a:latin typeface="Open Sans"/>
          <a:ea typeface="+mn-ea"/>
          <a:cs typeface="Open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comptroller.tn.gov/hotline"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hyperlink" Target="http://en.wikipedia.org/wiki/Age_Discrimination_in_Employment_Act_of_1967" TargetMode="External"/><Relationship Id="rId2" Type="http://schemas.openxmlformats.org/officeDocument/2006/relationships/hyperlink" Target="http://en.wikipedia.org/wiki/Civil_Rights_Act_of_1964" TargetMode="External"/><Relationship Id="rId1" Type="http://schemas.openxmlformats.org/officeDocument/2006/relationships/slideLayout" Target="../slideLayouts/slideLayout2.xml"/><Relationship Id="rId4" Type="http://schemas.openxmlformats.org/officeDocument/2006/relationships/hyperlink" Target="http://en.wikipedia.org/wiki/Equal_Pay_Act_of_1963"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nad.org/" TargetMode="External"/><Relationship Id="rId2" Type="http://schemas.openxmlformats.org/officeDocument/2006/relationships/hyperlink" Target="https://www.lep.gov/" TargetMode="External"/><Relationship Id="rId1" Type="http://schemas.openxmlformats.org/officeDocument/2006/relationships/slideLayout" Target="../slideLayouts/slideLayout2.xml"/><Relationship Id="rId6" Type="http://schemas.openxmlformats.org/officeDocument/2006/relationships/hyperlink" Target="https://www.ada.gov/service_animals_2010.htm" TargetMode="External"/><Relationship Id="rId5" Type="http://schemas.openxmlformats.org/officeDocument/2006/relationships/hyperlink" Target="https://nfb.org/" TargetMode="External"/><Relationship Id="rId4" Type="http://schemas.openxmlformats.org/officeDocument/2006/relationships/hyperlink" Target="http://www.rid.org/"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avaza.co/"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www.tn.gov/behavioral-health/for-providers/additional-resources/title-vi.html"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www.justice.gov/crt/filing-complaint" TargetMode="External"/><Relationship Id="rId2" Type="http://schemas.openxmlformats.org/officeDocument/2006/relationships/hyperlink" Target="https://www.tn.gov/behavioral-health/for-providers/additional-resources/title-vi.html"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mailto:Donathan.Knowles@tn.gov" TargetMode="External"/><Relationship Id="rId2" Type="http://schemas.openxmlformats.org/officeDocument/2006/relationships/hyperlink" Target="mailto:Gwen.Hamer@tn.gov"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s://stateoftennessee.formstack.com/forms/tdmhsas_title_vi_training_quiz"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a:xfrm>
            <a:off x="3810000" y="2476500"/>
            <a:ext cx="5181600" cy="400050"/>
          </a:xfrm>
        </p:spPr>
        <p:txBody>
          <a:bodyPr/>
          <a:lstStyle/>
          <a:p>
            <a:r>
              <a:rPr lang="en-US" dirty="0"/>
              <a:t>Title VI and Civil Rights Compliance Training</a:t>
            </a:r>
          </a:p>
        </p:txBody>
      </p:sp>
      <p:sp>
        <p:nvSpPr>
          <p:cNvPr id="20" name="Text Placeholder 19"/>
          <p:cNvSpPr>
            <a:spLocks noGrp="1"/>
          </p:cNvSpPr>
          <p:nvPr>
            <p:ph type="body" idx="10"/>
          </p:nvPr>
        </p:nvSpPr>
        <p:spPr>
          <a:xfrm>
            <a:off x="6477000" y="4572000"/>
            <a:ext cx="2133600" cy="342900"/>
          </a:xfrm>
        </p:spPr>
        <p:txBody>
          <a:bodyPr>
            <a:normAutofit/>
          </a:bodyPr>
          <a:lstStyle/>
          <a:p>
            <a:r>
              <a:rPr lang="en-US" dirty="0"/>
              <a:t>4/2/2026</a:t>
            </a:r>
          </a:p>
        </p:txBody>
      </p:sp>
    </p:spTree>
    <p:extLst>
      <p:ext uri="{BB962C8B-B14F-4D97-AF65-F5344CB8AC3E}">
        <p14:creationId xmlns:p14="http://schemas.microsoft.com/office/powerpoint/2010/main" val="2681747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8ED15-CA1F-DE3E-D7B4-1301AF3150EC}"/>
              </a:ext>
            </a:extLst>
          </p:cNvPr>
          <p:cNvSpPr>
            <a:spLocks noGrp="1"/>
          </p:cNvSpPr>
          <p:nvPr>
            <p:ph type="title"/>
          </p:nvPr>
        </p:nvSpPr>
        <p:spPr/>
        <p:txBody>
          <a:bodyPr/>
          <a:lstStyle/>
          <a:p>
            <a:r>
              <a:rPr lang="en-US" dirty="0"/>
              <a:t>What is Title VI – Programs and Services</a:t>
            </a:r>
          </a:p>
        </p:txBody>
      </p:sp>
      <p:sp>
        <p:nvSpPr>
          <p:cNvPr id="3" name="Content Placeholder 2">
            <a:extLst>
              <a:ext uri="{FF2B5EF4-FFF2-40B4-BE49-F238E27FC236}">
                <a16:creationId xmlns:a16="http://schemas.microsoft.com/office/drawing/2014/main" id="{7FBE9A1B-669F-DB02-A49D-EECFCA3AA765}"/>
              </a:ext>
            </a:extLst>
          </p:cNvPr>
          <p:cNvSpPr>
            <a:spLocks noGrp="1"/>
          </p:cNvSpPr>
          <p:nvPr>
            <p:ph idx="1"/>
          </p:nvPr>
        </p:nvSpPr>
        <p:spPr/>
        <p:txBody>
          <a:bodyPr>
            <a:normAutofit/>
          </a:bodyPr>
          <a:lstStyle/>
          <a:p>
            <a:pPr marL="0" indent="0">
              <a:buNone/>
            </a:pPr>
            <a:r>
              <a:rPr lang="en-US" sz="2400" dirty="0"/>
              <a:t>“No person in the United States shall on the basis of </a:t>
            </a:r>
            <a:r>
              <a:rPr lang="en-US" sz="2400" b="1" dirty="0">
                <a:solidFill>
                  <a:srgbClr val="FF0000"/>
                </a:solidFill>
              </a:rPr>
              <a:t>race, color or national origin, </a:t>
            </a:r>
            <a:r>
              <a:rPr lang="en-US" sz="2400" dirty="0"/>
              <a:t>be excluded from participation in, be denied benefits of, or be subjected to discrimination </a:t>
            </a:r>
            <a:r>
              <a:rPr lang="en-US" sz="2400" u="sng" dirty="0"/>
              <a:t>under any program or activity receiving Federal financial assistance</a:t>
            </a:r>
            <a:r>
              <a:rPr lang="en-US" sz="2400" dirty="0"/>
              <a:t>.”     </a:t>
            </a:r>
          </a:p>
          <a:p>
            <a:pPr marL="0" indent="0">
              <a:buNone/>
            </a:pPr>
            <a:endParaRPr lang="en-US" sz="2400" dirty="0"/>
          </a:p>
          <a:p>
            <a:pPr marL="0" indent="0">
              <a:buNone/>
            </a:pPr>
            <a:r>
              <a:rPr lang="en-US" sz="2400" b="1" dirty="0"/>
              <a:t>Civil Rights Act of 1964</a:t>
            </a:r>
          </a:p>
        </p:txBody>
      </p:sp>
    </p:spTree>
    <p:extLst>
      <p:ext uri="{BB962C8B-B14F-4D97-AF65-F5344CB8AC3E}">
        <p14:creationId xmlns:p14="http://schemas.microsoft.com/office/powerpoint/2010/main" val="1821939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E2AE4-1DD8-D1D1-DF0C-73A42DEAFF84}"/>
              </a:ext>
            </a:extLst>
          </p:cNvPr>
          <p:cNvSpPr>
            <a:spLocks noGrp="1"/>
          </p:cNvSpPr>
          <p:nvPr>
            <p:ph type="title"/>
          </p:nvPr>
        </p:nvSpPr>
        <p:spPr/>
        <p:txBody>
          <a:bodyPr>
            <a:normAutofit fontScale="90000"/>
          </a:bodyPr>
          <a:lstStyle/>
          <a:p>
            <a:r>
              <a:rPr lang="en-US" dirty="0"/>
              <a:t>Title VI (Programs and Services) Prohibited Practices</a:t>
            </a:r>
          </a:p>
        </p:txBody>
      </p:sp>
      <p:sp>
        <p:nvSpPr>
          <p:cNvPr id="3" name="Content Placeholder 2">
            <a:extLst>
              <a:ext uri="{FF2B5EF4-FFF2-40B4-BE49-F238E27FC236}">
                <a16:creationId xmlns:a16="http://schemas.microsoft.com/office/drawing/2014/main" id="{329F6AC8-4019-7B1F-FCBA-CE61B796AD81}"/>
              </a:ext>
            </a:extLst>
          </p:cNvPr>
          <p:cNvSpPr>
            <a:spLocks noGrp="1"/>
          </p:cNvSpPr>
          <p:nvPr>
            <p:ph idx="1"/>
          </p:nvPr>
        </p:nvSpPr>
        <p:spPr/>
        <p:txBody>
          <a:bodyPr/>
          <a:lstStyle/>
          <a:p>
            <a:pPr indent="-228600">
              <a:spcBef>
                <a:spcPct val="50000"/>
              </a:spcBef>
              <a:spcAft>
                <a:spcPct val="50000"/>
              </a:spcAft>
              <a:buSzPct val="75000"/>
              <a:defRPr/>
            </a:pPr>
            <a:r>
              <a:rPr lang="en-US" dirty="0"/>
              <a:t>Denial of any service recipient, any services, opportunities, or other benefits for which that individual is otherwise qualified;</a:t>
            </a:r>
          </a:p>
          <a:p>
            <a:pPr indent="-228600">
              <a:spcBef>
                <a:spcPct val="50000"/>
              </a:spcBef>
              <a:spcAft>
                <a:spcPct val="50000"/>
              </a:spcAft>
              <a:buSzPct val="75000"/>
              <a:defRPr/>
            </a:pPr>
            <a:r>
              <a:rPr lang="en-US" dirty="0"/>
              <a:t>Provide any service recipient with any service, or other benefit, which is different or is provided in a different manner from that which is provided to others in a program;</a:t>
            </a:r>
          </a:p>
          <a:p>
            <a:pPr indent="-228600">
              <a:spcBef>
                <a:spcPct val="50000"/>
              </a:spcBef>
              <a:spcAft>
                <a:spcPct val="50000"/>
              </a:spcAft>
              <a:buSzPct val="75000"/>
              <a:defRPr/>
            </a:pPr>
            <a:r>
              <a:rPr lang="en-US" dirty="0"/>
              <a:t>Subject any service recipient to segregated or separate treatment in any manner related to his receipt of service;</a:t>
            </a:r>
          </a:p>
        </p:txBody>
      </p:sp>
    </p:spTree>
    <p:extLst>
      <p:ext uri="{BB962C8B-B14F-4D97-AF65-F5344CB8AC3E}">
        <p14:creationId xmlns:p14="http://schemas.microsoft.com/office/powerpoint/2010/main" val="201890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1F302-724B-48D0-21B2-4244A5A60B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0F794-443A-7FB0-192C-23CB22228DB5}"/>
              </a:ext>
            </a:extLst>
          </p:cNvPr>
          <p:cNvSpPr>
            <a:spLocks noGrp="1"/>
          </p:cNvSpPr>
          <p:nvPr>
            <p:ph type="title"/>
          </p:nvPr>
        </p:nvSpPr>
        <p:spPr/>
        <p:txBody>
          <a:bodyPr>
            <a:normAutofit fontScale="90000"/>
          </a:bodyPr>
          <a:lstStyle/>
          <a:p>
            <a:r>
              <a:rPr lang="en-US" dirty="0"/>
              <a:t>Title VI (Programs and Services) Prohibited Practices, continued</a:t>
            </a:r>
          </a:p>
        </p:txBody>
      </p:sp>
      <p:sp>
        <p:nvSpPr>
          <p:cNvPr id="3" name="Content Placeholder 2">
            <a:extLst>
              <a:ext uri="{FF2B5EF4-FFF2-40B4-BE49-F238E27FC236}">
                <a16:creationId xmlns:a16="http://schemas.microsoft.com/office/drawing/2014/main" id="{EC1606AE-54ED-B3BB-09DB-6264852D8C24}"/>
              </a:ext>
            </a:extLst>
          </p:cNvPr>
          <p:cNvSpPr>
            <a:spLocks noGrp="1"/>
          </p:cNvSpPr>
          <p:nvPr>
            <p:ph idx="1"/>
          </p:nvPr>
        </p:nvSpPr>
        <p:spPr/>
        <p:txBody>
          <a:bodyPr/>
          <a:lstStyle/>
          <a:p>
            <a:pPr indent="-228600">
              <a:buSzPct val="75000"/>
              <a:defRPr/>
            </a:pPr>
            <a:r>
              <a:rPr lang="en-US" dirty="0"/>
              <a:t>Restrict a service recipient in any way in the employment of services, facilities or any other advantage, privilege or other benefit  provided to others under the program;</a:t>
            </a:r>
            <a:br>
              <a:rPr lang="en-US" dirty="0"/>
            </a:br>
            <a:endParaRPr lang="en-US" dirty="0"/>
          </a:p>
          <a:p>
            <a:pPr indent="-228600">
              <a:buSzPct val="75000"/>
              <a:defRPr/>
            </a:pPr>
            <a:r>
              <a:rPr lang="en-US" dirty="0"/>
              <a:t>Adopt methods of administration which would limit participation  by any group of recipients or subject them to discrimination; and</a:t>
            </a:r>
            <a:br>
              <a:rPr lang="en-US" dirty="0"/>
            </a:br>
            <a:endParaRPr lang="en-US" dirty="0"/>
          </a:p>
          <a:p>
            <a:pPr indent="-228600">
              <a:buSzPct val="75000"/>
              <a:defRPr/>
            </a:pPr>
            <a:r>
              <a:rPr lang="en-US" dirty="0"/>
              <a:t>Address a service recipient in a manner that denotes inferiority because of race, color, or national origin.</a:t>
            </a:r>
          </a:p>
        </p:txBody>
      </p:sp>
    </p:spTree>
    <p:extLst>
      <p:ext uri="{BB962C8B-B14F-4D97-AF65-F5344CB8AC3E}">
        <p14:creationId xmlns:p14="http://schemas.microsoft.com/office/powerpoint/2010/main" val="2868838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0335D-AE4A-59EE-C8C7-6EE14F1640F0}"/>
              </a:ext>
            </a:extLst>
          </p:cNvPr>
          <p:cNvSpPr>
            <a:spLocks noGrp="1"/>
          </p:cNvSpPr>
          <p:nvPr>
            <p:ph type="title"/>
          </p:nvPr>
        </p:nvSpPr>
        <p:spPr/>
        <p:txBody>
          <a:bodyPr>
            <a:normAutofit fontScale="90000"/>
          </a:bodyPr>
          <a:lstStyle/>
          <a:p>
            <a:r>
              <a:rPr lang="en-US" dirty="0"/>
              <a:t>Title VI (Programs and Services) Limited English Proficiency (LEP)</a:t>
            </a:r>
          </a:p>
        </p:txBody>
      </p:sp>
      <p:sp>
        <p:nvSpPr>
          <p:cNvPr id="3" name="Content Placeholder 2">
            <a:extLst>
              <a:ext uri="{FF2B5EF4-FFF2-40B4-BE49-F238E27FC236}">
                <a16:creationId xmlns:a16="http://schemas.microsoft.com/office/drawing/2014/main" id="{825C986A-F15B-90A5-3BA0-9982CE649D3C}"/>
              </a:ext>
            </a:extLst>
          </p:cNvPr>
          <p:cNvSpPr>
            <a:spLocks noGrp="1"/>
          </p:cNvSpPr>
          <p:nvPr>
            <p:ph idx="1"/>
          </p:nvPr>
        </p:nvSpPr>
        <p:spPr/>
        <p:txBody>
          <a:bodyPr>
            <a:normAutofit/>
          </a:bodyPr>
          <a:lstStyle/>
          <a:p>
            <a:pPr>
              <a:defRPr/>
            </a:pPr>
            <a:r>
              <a:rPr lang="en-US" dirty="0"/>
              <a:t>“Limited English Proficiency” – is defined as the inability to speak, read, write, or understand the  English language at a level that permits a service recipient to interact effectively with staff in accessing public services and benefits. </a:t>
            </a:r>
          </a:p>
          <a:p>
            <a:pPr>
              <a:defRPr/>
            </a:pPr>
            <a:r>
              <a:rPr lang="en-US" dirty="0"/>
              <a:t>Executive Order 13166 (August 11, 2000) requires all agencies that receive federal funding to provide services that are accessible to persons with limited English proficiency.</a:t>
            </a:r>
          </a:p>
          <a:p>
            <a:pPr>
              <a:defRPr/>
            </a:pPr>
            <a:r>
              <a:rPr lang="en-US" dirty="0"/>
              <a:t>Not providing services that are accessible constitutes discrimination based on national origin.</a:t>
            </a:r>
          </a:p>
        </p:txBody>
      </p:sp>
    </p:spTree>
    <p:extLst>
      <p:ext uri="{BB962C8B-B14F-4D97-AF65-F5344CB8AC3E}">
        <p14:creationId xmlns:p14="http://schemas.microsoft.com/office/powerpoint/2010/main" val="2847864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AE8F7-8927-91CF-CEDB-42186FB05C8F}"/>
              </a:ext>
            </a:extLst>
          </p:cNvPr>
          <p:cNvSpPr>
            <a:spLocks noGrp="1"/>
          </p:cNvSpPr>
          <p:nvPr>
            <p:ph type="title"/>
          </p:nvPr>
        </p:nvSpPr>
        <p:spPr/>
        <p:txBody>
          <a:bodyPr>
            <a:normAutofit fontScale="90000"/>
          </a:bodyPr>
          <a:lstStyle/>
          <a:p>
            <a:r>
              <a:rPr lang="en-US" dirty="0"/>
              <a:t>Four Elements of Effective Language Assistance</a:t>
            </a:r>
          </a:p>
        </p:txBody>
      </p:sp>
      <p:sp>
        <p:nvSpPr>
          <p:cNvPr id="3" name="Content Placeholder 2">
            <a:extLst>
              <a:ext uri="{FF2B5EF4-FFF2-40B4-BE49-F238E27FC236}">
                <a16:creationId xmlns:a16="http://schemas.microsoft.com/office/drawing/2014/main" id="{9B67786D-B3D4-5DDA-40FC-35821841D9D8}"/>
              </a:ext>
            </a:extLst>
          </p:cNvPr>
          <p:cNvSpPr>
            <a:spLocks noGrp="1"/>
          </p:cNvSpPr>
          <p:nvPr>
            <p:ph idx="1"/>
          </p:nvPr>
        </p:nvSpPr>
        <p:spPr/>
        <p:txBody>
          <a:bodyPr/>
          <a:lstStyle/>
          <a:p>
            <a:pPr>
              <a:buFont typeface="+mj-lt"/>
              <a:buAutoNum type="arabicPeriod"/>
            </a:pPr>
            <a:r>
              <a:rPr lang="en-US" dirty="0"/>
              <a:t>Develop and implement written policies and procedures for language access.</a:t>
            </a:r>
          </a:p>
          <a:p>
            <a:pPr>
              <a:buFont typeface="+mj-lt"/>
              <a:buAutoNum type="arabicPeriod"/>
            </a:pPr>
            <a:r>
              <a:rPr lang="en-US" dirty="0"/>
              <a:t>Assess language needs of your consumers and community.</a:t>
            </a:r>
          </a:p>
          <a:p>
            <a:pPr>
              <a:buFont typeface="+mj-lt"/>
              <a:buAutoNum type="arabicPeriod"/>
            </a:pPr>
            <a:r>
              <a:rPr lang="en-US" dirty="0"/>
              <a:t>Train staff regularly.</a:t>
            </a:r>
          </a:p>
          <a:p>
            <a:pPr>
              <a:buFont typeface="+mj-lt"/>
              <a:buAutoNum type="arabicPeriod"/>
            </a:pPr>
            <a:r>
              <a:rPr lang="en-US" dirty="0"/>
              <a:t>Monitor vigilantly.</a:t>
            </a:r>
          </a:p>
        </p:txBody>
      </p:sp>
    </p:spTree>
    <p:extLst>
      <p:ext uri="{BB962C8B-B14F-4D97-AF65-F5344CB8AC3E}">
        <p14:creationId xmlns:p14="http://schemas.microsoft.com/office/powerpoint/2010/main" val="357113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870B2-B691-AEC7-4CBE-826440905EA4}"/>
              </a:ext>
            </a:extLst>
          </p:cNvPr>
          <p:cNvSpPr>
            <a:spLocks noGrp="1"/>
          </p:cNvSpPr>
          <p:nvPr>
            <p:ph type="title"/>
          </p:nvPr>
        </p:nvSpPr>
        <p:spPr/>
        <p:txBody>
          <a:bodyPr>
            <a:normAutofit/>
          </a:bodyPr>
          <a:lstStyle/>
          <a:p>
            <a:r>
              <a:rPr lang="en-US" dirty="0"/>
              <a:t>Types of Language Assistance Services</a:t>
            </a:r>
          </a:p>
        </p:txBody>
      </p:sp>
      <p:sp>
        <p:nvSpPr>
          <p:cNvPr id="3" name="Content Placeholder 2">
            <a:extLst>
              <a:ext uri="{FF2B5EF4-FFF2-40B4-BE49-F238E27FC236}">
                <a16:creationId xmlns:a16="http://schemas.microsoft.com/office/drawing/2014/main" id="{AF46C366-AE84-03B1-7E94-579E6BAEE5DF}"/>
              </a:ext>
            </a:extLst>
          </p:cNvPr>
          <p:cNvSpPr>
            <a:spLocks noGrp="1"/>
          </p:cNvSpPr>
          <p:nvPr>
            <p:ph idx="1"/>
          </p:nvPr>
        </p:nvSpPr>
        <p:spPr/>
        <p:txBody>
          <a:bodyPr/>
          <a:lstStyle/>
          <a:p>
            <a:pPr>
              <a:lnSpc>
                <a:spcPct val="150000"/>
              </a:lnSpc>
            </a:pPr>
            <a:r>
              <a:rPr lang="en-US" dirty="0"/>
              <a:t>Oral interpreter services</a:t>
            </a:r>
          </a:p>
          <a:p>
            <a:pPr>
              <a:lnSpc>
                <a:spcPct val="150000"/>
              </a:lnSpc>
            </a:pPr>
            <a:r>
              <a:rPr lang="en-US" dirty="0"/>
              <a:t>Bilingual staff </a:t>
            </a:r>
          </a:p>
          <a:p>
            <a:pPr>
              <a:lnSpc>
                <a:spcPct val="150000"/>
              </a:lnSpc>
            </a:pPr>
            <a:r>
              <a:rPr lang="en-US" dirty="0"/>
              <a:t>Telephone interpreter-lines</a:t>
            </a:r>
          </a:p>
          <a:p>
            <a:pPr>
              <a:lnSpc>
                <a:spcPct val="150000"/>
              </a:lnSpc>
            </a:pPr>
            <a:r>
              <a:rPr lang="en-US" dirty="0"/>
              <a:t>Written language services</a:t>
            </a:r>
          </a:p>
          <a:p>
            <a:pPr>
              <a:lnSpc>
                <a:spcPct val="150000"/>
              </a:lnSpc>
            </a:pPr>
            <a:r>
              <a:rPr lang="en-US" dirty="0"/>
              <a:t>Community volunteers</a:t>
            </a:r>
          </a:p>
        </p:txBody>
      </p:sp>
    </p:spTree>
    <p:extLst>
      <p:ext uri="{BB962C8B-B14F-4D97-AF65-F5344CB8AC3E}">
        <p14:creationId xmlns:p14="http://schemas.microsoft.com/office/powerpoint/2010/main" val="753270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D08BE3A-C2DB-93FD-AF43-DD18B3F05824}"/>
              </a:ext>
            </a:extLst>
          </p:cNvPr>
          <p:cNvSpPr>
            <a:spLocks noGrp="1"/>
          </p:cNvSpPr>
          <p:nvPr>
            <p:ph type="title"/>
          </p:nvPr>
        </p:nvSpPr>
        <p:spPr>
          <a:xfrm>
            <a:off x="3810000" y="2286001"/>
            <a:ext cx="4114800" cy="742949"/>
          </a:xfrm>
        </p:spPr>
        <p:txBody>
          <a:bodyPr/>
          <a:lstStyle/>
          <a:p>
            <a:r>
              <a:rPr lang="en-US" dirty="0"/>
              <a:t>Section 504, Rehabilitation act of 1973</a:t>
            </a:r>
          </a:p>
        </p:txBody>
      </p:sp>
      <p:sp>
        <p:nvSpPr>
          <p:cNvPr id="4" name="Text Placeholder 3">
            <a:extLst>
              <a:ext uri="{FF2B5EF4-FFF2-40B4-BE49-F238E27FC236}">
                <a16:creationId xmlns:a16="http://schemas.microsoft.com/office/drawing/2014/main" id="{3FE8AFA7-117F-00DC-836F-3E2C873A15C9}"/>
              </a:ext>
            </a:extLst>
          </p:cNvPr>
          <p:cNvSpPr>
            <a:spLocks noGrp="1"/>
          </p:cNvSpPr>
          <p:nvPr>
            <p:ph type="body" idx="10"/>
          </p:nvPr>
        </p:nvSpPr>
        <p:spPr/>
        <p:txBody>
          <a:bodyPr/>
          <a:lstStyle/>
          <a:p>
            <a:endParaRPr lang="en-US"/>
          </a:p>
        </p:txBody>
      </p:sp>
    </p:spTree>
    <p:extLst>
      <p:ext uri="{BB962C8B-B14F-4D97-AF65-F5344CB8AC3E}">
        <p14:creationId xmlns:p14="http://schemas.microsoft.com/office/powerpoint/2010/main" val="1793361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9BB83-E470-1140-1350-148CAD0A3DE9}"/>
              </a:ext>
            </a:extLst>
          </p:cNvPr>
          <p:cNvSpPr>
            <a:spLocks noGrp="1"/>
          </p:cNvSpPr>
          <p:nvPr>
            <p:ph type="title"/>
          </p:nvPr>
        </p:nvSpPr>
        <p:spPr/>
        <p:txBody>
          <a:bodyPr>
            <a:normAutofit fontScale="90000"/>
          </a:bodyPr>
          <a:lstStyle/>
          <a:p>
            <a:r>
              <a:rPr lang="en-US" dirty="0"/>
              <a:t>Section 504 of the Rehabilitation Act of 1973</a:t>
            </a:r>
          </a:p>
        </p:txBody>
      </p:sp>
      <p:sp>
        <p:nvSpPr>
          <p:cNvPr id="3" name="Content Placeholder 2">
            <a:extLst>
              <a:ext uri="{FF2B5EF4-FFF2-40B4-BE49-F238E27FC236}">
                <a16:creationId xmlns:a16="http://schemas.microsoft.com/office/drawing/2014/main" id="{7DE59E6E-A3D8-EC5A-5A17-4CAF01110A20}"/>
              </a:ext>
            </a:extLst>
          </p:cNvPr>
          <p:cNvSpPr>
            <a:spLocks noGrp="1"/>
          </p:cNvSpPr>
          <p:nvPr>
            <p:ph idx="1"/>
          </p:nvPr>
        </p:nvSpPr>
        <p:spPr/>
        <p:txBody>
          <a:bodyPr/>
          <a:lstStyle/>
          <a:p>
            <a:pPr>
              <a:defRPr/>
            </a:pPr>
            <a:r>
              <a:rPr lang="en-US" dirty="0"/>
              <a:t>Section 504 prohibits organizations and employers, who receive federal financial assistance, from excluding or denying qualified individuals with disabilities an equal opportunity to receive program benefits and services. </a:t>
            </a:r>
          </a:p>
          <a:p>
            <a:pPr>
              <a:defRPr/>
            </a:pPr>
            <a:r>
              <a:rPr lang="en-US" dirty="0"/>
              <a:t>It defines the rights of individuals with disabilities to participate in, and have access to program benefits, and services.</a:t>
            </a:r>
          </a:p>
        </p:txBody>
      </p:sp>
    </p:spTree>
    <p:extLst>
      <p:ext uri="{BB962C8B-B14F-4D97-AF65-F5344CB8AC3E}">
        <p14:creationId xmlns:p14="http://schemas.microsoft.com/office/powerpoint/2010/main" val="1571965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B72DE-9B39-B4C8-AAB1-6134D8BE47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EDD6EC-E2A5-2FF3-ACBA-F8CD136A9458}"/>
              </a:ext>
            </a:extLst>
          </p:cNvPr>
          <p:cNvSpPr>
            <a:spLocks noGrp="1"/>
          </p:cNvSpPr>
          <p:nvPr>
            <p:ph type="title"/>
          </p:nvPr>
        </p:nvSpPr>
        <p:spPr/>
        <p:txBody>
          <a:bodyPr>
            <a:normAutofit fontScale="90000"/>
          </a:bodyPr>
          <a:lstStyle/>
          <a:p>
            <a:r>
              <a:rPr lang="en-US" dirty="0"/>
              <a:t>Section 504 of the Rehabilitation Act of 1973, continued 2</a:t>
            </a:r>
          </a:p>
        </p:txBody>
      </p:sp>
      <p:sp>
        <p:nvSpPr>
          <p:cNvPr id="3" name="Content Placeholder 2">
            <a:extLst>
              <a:ext uri="{FF2B5EF4-FFF2-40B4-BE49-F238E27FC236}">
                <a16:creationId xmlns:a16="http://schemas.microsoft.com/office/drawing/2014/main" id="{64A5DB82-01F0-74AC-B40C-99DB4ED176CE}"/>
              </a:ext>
            </a:extLst>
          </p:cNvPr>
          <p:cNvSpPr>
            <a:spLocks noGrp="1"/>
          </p:cNvSpPr>
          <p:nvPr>
            <p:ph idx="1"/>
          </p:nvPr>
        </p:nvSpPr>
        <p:spPr/>
        <p:txBody>
          <a:bodyPr>
            <a:normAutofit/>
          </a:bodyPr>
          <a:lstStyle/>
          <a:p>
            <a:pPr marL="0" indent="0">
              <a:buNone/>
              <a:defRPr/>
            </a:pPr>
            <a:r>
              <a:rPr lang="en-US" dirty="0"/>
              <a:t>“Qualified Individual With Disabilities” are persons who have:</a:t>
            </a:r>
          </a:p>
          <a:p>
            <a:pPr>
              <a:buFont typeface="+mj-lt"/>
              <a:buAutoNum type="arabicPeriod"/>
              <a:defRPr/>
            </a:pPr>
            <a:r>
              <a:rPr lang="en-US" dirty="0"/>
              <a:t>a physical or mental impairment that substantially limits major life activities</a:t>
            </a:r>
          </a:p>
          <a:p>
            <a:pPr>
              <a:buFont typeface="+mj-lt"/>
              <a:buAutoNum type="arabicPeriod"/>
              <a:defRPr/>
            </a:pPr>
            <a:r>
              <a:rPr lang="en-US" dirty="0"/>
              <a:t>AND  one or both of the following:</a:t>
            </a:r>
          </a:p>
          <a:p>
            <a:pPr lvl="1">
              <a:buSzPct val="60000"/>
              <a:buFont typeface="Arial" panose="020B0604020202020204" pitchFamily="34" charset="0"/>
              <a:buChar char="•"/>
              <a:defRPr/>
            </a:pPr>
            <a:r>
              <a:rPr lang="en-US" dirty="0"/>
              <a:t>With reasonable accommodations, can perform the essential functions of the job for which they have applied or have been hired to perform; OR</a:t>
            </a:r>
          </a:p>
          <a:p>
            <a:pPr lvl="1">
              <a:buSzPct val="60000"/>
              <a:buFont typeface="Arial" panose="020B0604020202020204" pitchFamily="34" charset="0"/>
              <a:buChar char="•"/>
              <a:defRPr/>
            </a:pPr>
            <a:r>
              <a:rPr lang="en-US" dirty="0"/>
              <a:t>In terms of accessing and receiving public services and benefits are persons who meet the normal and essential eligibility requirements.</a:t>
            </a:r>
          </a:p>
        </p:txBody>
      </p:sp>
    </p:spTree>
    <p:extLst>
      <p:ext uri="{BB962C8B-B14F-4D97-AF65-F5344CB8AC3E}">
        <p14:creationId xmlns:p14="http://schemas.microsoft.com/office/powerpoint/2010/main" val="16454276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100B2-2E64-E802-102F-6819C94488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CAC6D5-82C4-01D6-5942-A61A40FA3735}"/>
              </a:ext>
            </a:extLst>
          </p:cNvPr>
          <p:cNvSpPr>
            <a:spLocks noGrp="1"/>
          </p:cNvSpPr>
          <p:nvPr>
            <p:ph type="title"/>
          </p:nvPr>
        </p:nvSpPr>
        <p:spPr/>
        <p:txBody>
          <a:bodyPr>
            <a:normAutofit fontScale="90000"/>
          </a:bodyPr>
          <a:lstStyle/>
          <a:p>
            <a:r>
              <a:rPr lang="en-US" dirty="0"/>
              <a:t>Section 504 of the Rehabilitation Act of 1973, continued 3</a:t>
            </a:r>
          </a:p>
        </p:txBody>
      </p:sp>
      <p:sp>
        <p:nvSpPr>
          <p:cNvPr id="3" name="Content Placeholder 2">
            <a:extLst>
              <a:ext uri="{FF2B5EF4-FFF2-40B4-BE49-F238E27FC236}">
                <a16:creationId xmlns:a16="http://schemas.microsoft.com/office/drawing/2014/main" id="{4149B0EE-5B36-1274-BA2B-55A3315B6E81}"/>
              </a:ext>
            </a:extLst>
          </p:cNvPr>
          <p:cNvSpPr>
            <a:spLocks noGrp="1"/>
          </p:cNvSpPr>
          <p:nvPr>
            <p:ph idx="1"/>
          </p:nvPr>
        </p:nvSpPr>
        <p:spPr/>
        <p:txBody>
          <a:bodyPr>
            <a:normAutofit fontScale="92500" lnSpcReduction="20000"/>
          </a:bodyPr>
          <a:lstStyle/>
          <a:p>
            <a:pPr marL="0" indent="0">
              <a:buNone/>
              <a:defRPr/>
            </a:pPr>
            <a:r>
              <a:rPr lang="en-US" dirty="0"/>
              <a:t> Physical &amp; Mental Disabilities - Include but are not limited to: </a:t>
            </a:r>
          </a:p>
          <a:p>
            <a:pPr>
              <a:defRPr/>
            </a:pPr>
            <a:r>
              <a:rPr lang="en-US" dirty="0"/>
              <a:t>visual, speech, and hearing impairments, </a:t>
            </a:r>
          </a:p>
          <a:p>
            <a:pPr>
              <a:defRPr/>
            </a:pPr>
            <a:r>
              <a:rPr lang="en-US" dirty="0"/>
              <a:t>Intellectual disability, </a:t>
            </a:r>
          </a:p>
          <a:p>
            <a:pPr>
              <a:defRPr/>
            </a:pPr>
            <a:r>
              <a:rPr lang="en-US" dirty="0"/>
              <a:t>mental or emotional illness,</a:t>
            </a:r>
          </a:p>
          <a:p>
            <a:pPr>
              <a:defRPr/>
            </a:pPr>
            <a:r>
              <a:rPr lang="en-US" dirty="0"/>
              <a:t>cerebral palsy, </a:t>
            </a:r>
          </a:p>
          <a:p>
            <a:pPr>
              <a:defRPr/>
            </a:pPr>
            <a:r>
              <a:rPr lang="en-US" dirty="0"/>
              <a:t>epilepsy, </a:t>
            </a:r>
          </a:p>
          <a:p>
            <a:pPr>
              <a:defRPr/>
            </a:pPr>
            <a:r>
              <a:rPr lang="en-US" dirty="0"/>
              <a:t>muscular dystrophy, </a:t>
            </a:r>
          </a:p>
          <a:p>
            <a:pPr>
              <a:defRPr/>
            </a:pPr>
            <a:r>
              <a:rPr lang="en-US" dirty="0"/>
              <a:t>multiple sclerosis,</a:t>
            </a:r>
          </a:p>
          <a:p>
            <a:pPr>
              <a:defRPr/>
            </a:pPr>
            <a:r>
              <a:rPr lang="en-US" dirty="0"/>
              <a:t>orthopedic conditions, </a:t>
            </a:r>
          </a:p>
          <a:p>
            <a:pPr>
              <a:defRPr/>
            </a:pPr>
            <a:r>
              <a:rPr lang="en-US" dirty="0"/>
              <a:t>cancer, heart disease, or diabetes,</a:t>
            </a:r>
          </a:p>
          <a:p>
            <a:pPr>
              <a:defRPr/>
            </a:pPr>
            <a:r>
              <a:rPr lang="en-US" dirty="0"/>
              <a:t>contagious and non-contagious diseases such as tuberculosis and HIV diseases (symptomatic or not)</a:t>
            </a:r>
          </a:p>
        </p:txBody>
      </p:sp>
    </p:spTree>
    <p:extLst>
      <p:ext uri="{BB962C8B-B14F-4D97-AF65-F5344CB8AC3E}">
        <p14:creationId xmlns:p14="http://schemas.microsoft.com/office/powerpoint/2010/main" val="411192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56271-E6C8-DB2D-8745-61964E37C787}"/>
              </a:ext>
            </a:extLst>
          </p:cNvPr>
          <p:cNvSpPr>
            <a:spLocks noGrp="1"/>
          </p:cNvSpPr>
          <p:nvPr>
            <p:ph type="title"/>
          </p:nvPr>
        </p:nvSpPr>
        <p:spPr/>
        <p:txBody>
          <a:bodyPr/>
          <a:lstStyle/>
          <a:p>
            <a:r>
              <a:rPr lang="en-US" dirty="0"/>
              <a:t>Training Objectives</a:t>
            </a:r>
          </a:p>
        </p:txBody>
      </p:sp>
      <p:sp>
        <p:nvSpPr>
          <p:cNvPr id="3" name="Content Placeholder 2">
            <a:extLst>
              <a:ext uri="{FF2B5EF4-FFF2-40B4-BE49-F238E27FC236}">
                <a16:creationId xmlns:a16="http://schemas.microsoft.com/office/drawing/2014/main" id="{F99A9E3E-545D-9D3C-BC52-D2A4083D764E}"/>
              </a:ext>
            </a:extLst>
          </p:cNvPr>
          <p:cNvSpPr>
            <a:spLocks noGrp="1"/>
          </p:cNvSpPr>
          <p:nvPr>
            <p:ph idx="1"/>
          </p:nvPr>
        </p:nvSpPr>
        <p:spPr/>
        <p:txBody>
          <a:bodyPr>
            <a:normAutofit fontScale="85000" lnSpcReduction="10000"/>
          </a:bodyPr>
          <a:lstStyle/>
          <a:p>
            <a:pPr>
              <a:lnSpc>
                <a:spcPct val="150000"/>
              </a:lnSpc>
            </a:pPr>
            <a:r>
              <a:rPr lang="en-US" dirty="0"/>
              <a:t>To understand the meaning of the word “prejudice” and the legal definition of  “discrimination”  and covered groups.</a:t>
            </a:r>
          </a:p>
          <a:p>
            <a:pPr>
              <a:lnSpc>
                <a:spcPct val="150000"/>
              </a:lnSpc>
            </a:pPr>
            <a:r>
              <a:rPr lang="en-US" dirty="0"/>
              <a:t>To know the major non-discrimination laws and covered groups that are protected by these particular laws, and the effects on these groups while delivering services.</a:t>
            </a:r>
          </a:p>
          <a:p>
            <a:pPr>
              <a:lnSpc>
                <a:spcPct val="150000"/>
              </a:lnSpc>
            </a:pPr>
            <a:r>
              <a:rPr lang="en-US" dirty="0"/>
              <a:t>To know how to recognize a possible violation and know your obligations and responsibilities under State and Federal laws</a:t>
            </a:r>
          </a:p>
          <a:p>
            <a:pPr>
              <a:lnSpc>
                <a:spcPct val="150000"/>
              </a:lnSpc>
            </a:pPr>
            <a:r>
              <a:rPr lang="en-US" dirty="0"/>
              <a:t>To understand the basic measures needed in order to achieve non-discrimination compliance. </a:t>
            </a:r>
          </a:p>
        </p:txBody>
      </p:sp>
    </p:spTree>
    <p:extLst>
      <p:ext uri="{BB962C8B-B14F-4D97-AF65-F5344CB8AC3E}">
        <p14:creationId xmlns:p14="http://schemas.microsoft.com/office/powerpoint/2010/main" val="2023315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CD204-34DF-5731-5EF3-9982B5D2C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050449-9A48-DCDB-34AD-7F1E7800A222}"/>
              </a:ext>
            </a:extLst>
          </p:cNvPr>
          <p:cNvSpPr>
            <a:spLocks noGrp="1"/>
          </p:cNvSpPr>
          <p:nvPr>
            <p:ph type="title"/>
          </p:nvPr>
        </p:nvSpPr>
        <p:spPr/>
        <p:txBody>
          <a:bodyPr>
            <a:normAutofit fontScale="90000"/>
          </a:bodyPr>
          <a:lstStyle/>
          <a:p>
            <a:r>
              <a:rPr lang="en-US" dirty="0"/>
              <a:t>Section 504 of the Rehabilitation Act of 1973, continued 4</a:t>
            </a:r>
          </a:p>
        </p:txBody>
      </p:sp>
      <p:sp>
        <p:nvSpPr>
          <p:cNvPr id="3" name="Content Placeholder 2">
            <a:extLst>
              <a:ext uri="{FF2B5EF4-FFF2-40B4-BE49-F238E27FC236}">
                <a16:creationId xmlns:a16="http://schemas.microsoft.com/office/drawing/2014/main" id="{8F585444-3767-C955-346D-E69BAA5F2F28}"/>
              </a:ext>
            </a:extLst>
          </p:cNvPr>
          <p:cNvSpPr>
            <a:spLocks noGrp="1"/>
          </p:cNvSpPr>
          <p:nvPr>
            <p:ph idx="1"/>
          </p:nvPr>
        </p:nvSpPr>
        <p:spPr/>
        <p:txBody>
          <a:bodyPr>
            <a:normAutofit/>
          </a:bodyPr>
          <a:lstStyle/>
          <a:p>
            <a:pPr>
              <a:defRPr/>
            </a:pPr>
            <a:r>
              <a:rPr lang="en-US" dirty="0"/>
              <a:t>“Reasonable Accommodations” –  requires an employer or government agency to take reasonable steps to accommodate a person with a disability, unless it would cause undue hardship.</a:t>
            </a:r>
          </a:p>
          <a:p>
            <a:pPr>
              <a:defRPr/>
            </a:pPr>
            <a:r>
              <a:rPr lang="en-US" dirty="0"/>
              <a:t>In relationship to accessing public services and benefits, covered entities must take reasonable steps to make sure a person with a disability can access programs, services, benefits, or has opportunities to participate. This includes the opportunity to participate regardless of physical barriers.</a:t>
            </a:r>
          </a:p>
        </p:txBody>
      </p:sp>
    </p:spTree>
    <p:extLst>
      <p:ext uri="{BB962C8B-B14F-4D97-AF65-F5344CB8AC3E}">
        <p14:creationId xmlns:p14="http://schemas.microsoft.com/office/powerpoint/2010/main" val="2321179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A07B49D-D7D4-09B1-B2B9-BF60A29F6D5D}"/>
              </a:ext>
            </a:extLst>
          </p:cNvPr>
          <p:cNvSpPr>
            <a:spLocks noGrp="1"/>
          </p:cNvSpPr>
          <p:nvPr>
            <p:ph type="title"/>
          </p:nvPr>
        </p:nvSpPr>
        <p:spPr>
          <a:xfrm>
            <a:off x="3810000" y="2286001"/>
            <a:ext cx="5181600" cy="742949"/>
          </a:xfrm>
        </p:spPr>
        <p:txBody>
          <a:bodyPr/>
          <a:lstStyle/>
          <a:p>
            <a:r>
              <a:rPr lang="en-US" dirty="0"/>
              <a:t>Age Discrimination act of 1975</a:t>
            </a:r>
          </a:p>
        </p:txBody>
      </p:sp>
      <p:sp>
        <p:nvSpPr>
          <p:cNvPr id="4" name="Text Placeholder 3">
            <a:extLst>
              <a:ext uri="{FF2B5EF4-FFF2-40B4-BE49-F238E27FC236}">
                <a16:creationId xmlns:a16="http://schemas.microsoft.com/office/drawing/2014/main" id="{3D6552FD-D2F8-E65A-CFDE-1016391D1623}"/>
              </a:ext>
            </a:extLst>
          </p:cNvPr>
          <p:cNvSpPr>
            <a:spLocks noGrp="1"/>
          </p:cNvSpPr>
          <p:nvPr>
            <p:ph type="body" idx="10"/>
          </p:nvPr>
        </p:nvSpPr>
        <p:spPr/>
        <p:txBody>
          <a:bodyPr/>
          <a:lstStyle/>
          <a:p>
            <a:endParaRPr lang="en-US"/>
          </a:p>
        </p:txBody>
      </p:sp>
    </p:spTree>
    <p:extLst>
      <p:ext uri="{BB962C8B-B14F-4D97-AF65-F5344CB8AC3E}">
        <p14:creationId xmlns:p14="http://schemas.microsoft.com/office/powerpoint/2010/main" val="360463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AC689-18BF-358E-43C7-5933BFC66B81}"/>
              </a:ext>
            </a:extLst>
          </p:cNvPr>
          <p:cNvSpPr>
            <a:spLocks noGrp="1"/>
          </p:cNvSpPr>
          <p:nvPr>
            <p:ph type="title"/>
          </p:nvPr>
        </p:nvSpPr>
        <p:spPr/>
        <p:txBody>
          <a:bodyPr>
            <a:normAutofit fontScale="90000"/>
          </a:bodyPr>
          <a:lstStyle/>
          <a:p>
            <a:r>
              <a:rPr lang="en-US" dirty="0"/>
              <a:t>Age Discrimination Act of 1975</a:t>
            </a:r>
            <a:br>
              <a:rPr lang="en-US" dirty="0"/>
            </a:br>
            <a:r>
              <a:rPr lang="en-US" sz="2700" dirty="0"/>
              <a:t>(for Programs and Services)</a:t>
            </a:r>
            <a:endParaRPr lang="en-US" dirty="0"/>
          </a:p>
        </p:txBody>
      </p:sp>
      <p:sp>
        <p:nvSpPr>
          <p:cNvPr id="3" name="Content Placeholder 2">
            <a:extLst>
              <a:ext uri="{FF2B5EF4-FFF2-40B4-BE49-F238E27FC236}">
                <a16:creationId xmlns:a16="http://schemas.microsoft.com/office/drawing/2014/main" id="{F34F0233-964D-3CC0-FF83-4D48C211CA78}"/>
              </a:ext>
            </a:extLst>
          </p:cNvPr>
          <p:cNvSpPr>
            <a:spLocks noGrp="1"/>
          </p:cNvSpPr>
          <p:nvPr>
            <p:ph idx="1"/>
          </p:nvPr>
        </p:nvSpPr>
        <p:spPr/>
        <p:txBody>
          <a:bodyPr/>
          <a:lstStyle/>
          <a:p>
            <a:pPr>
              <a:defRPr/>
            </a:pPr>
            <a:r>
              <a:rPr lang="en-US" dirty="0"/>
              <a:t>Prohibits discrimination on the basis of age in </a:t>
            </a:r>
            <a:r>
              <a:rPr lang="en-US" u="sng" dirty="0"/>
              <a:t>programs or activities receiving federal financial assistance</a:t>
            </a:r>
            <a:r>
              <a:rPr lang="en-US" dirty="0"/>
              <a:t>. </a:t>
            </a:r>
          </a:p>
          <a:p>
            <a:pPr>
              <a:defRPr/>
            </a:pPr>
            <a:r>
              <a:rPr lang="en-US" dirty="0"/>
              <a:t>The Age Discrimination Act applies to persons of all ages.</a:t>
            </a:r>
          </a:p>
          <a:p>
            <a:pPr>
              <a:defRPr/>
            </a:pPr>
            <a:r>
              <a:rPr lang="en-US" dirty="0"/>
              <a:t>It does not cover employment discrimination.  Employment is covered under the separate Age Discrimination in Employment Act of 1967.</a:t>
            </a:r>
          </a:p>
        </p:txBody>
      </p:sp>
    </p:spTree>
    <p:extLst>
      <p:ext uri="{BB962C8B-B14F-4D97-AF65-F5344CB8AC3E}">
        <p14:creationId xmlns:p14="http://schemas.microsoft.com/office/powerpoint/2010/main" val="15449150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F2F4B-49E0-73A8-A449-30FE0AF343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9D9CB5-F140-1A11-324F-4DC3C5705555}"/>
              </a:ext>
            </a:extLst>
          </p:cNvPr>
          <p:cNvSpPr>
            <a:spLocks noGrp="1"/>
          </p:cNvSpPr>
          <p:nvPr>
            <p:ph type="title"/>
          </p:nvPr>
        </p:nvSpPr>
        <p:spPr/>
        <p:txBody>
          <a:bodyPr>
            <a:normAutofit fontScale="90000"/>
          </a:bodyPr>
          <a:lstStyle/>
          <a:p>
            <a:r>
              <a:rPr lang="en-US" dirty="0"/>
              <a:t>Age Discrimination Act of 1975</a:t>
            </a:r>
            <a:br>
              <a:rPr lang="en-US" dirty="0"/>
            </a:br>
            <a:r>
              <a:rPr lang="en-US" sz="2700" dirty="0"/>
              <a:t>(for Programs and Services), continued</a:t>
            </a:r>
            <a:endParaRPr lang="en-US" dirty="0"/>
          </a:p>
        </p:txBody>
      </p:sp>
      <p:sp>
        <p:nvSpPr>
          <p:cNvPr id="3" name="Content Placeholder 2">
            <a:extLst>
              <a:ext uri="{FF2B5EF4-FFF2-40B4-BE49-F238E27FC236}">
                <a16:creationId xmlns:a16="http://schemas.microsoft.com/office/drawing/2014/main" id="{20F473AD-0229-10D6-B9FA-9A74EFD1EDB9}"/>
              </a:ext>
            </a:extLst>
          </p:cNvPr>
          <p:cNvSpPr>
            <a:spLocks noGrp="1"/>
          </p:cNvSpPr>
          <p:nvPr>
            <p:ph idx="1"/>
          </p:nvPr>
        </p:nvSpPr>
        <p:spPr/>
        <p:txBody>
          <a:bodyPr/>
          <a:lstStyle/>
          <a:p>
            <a:pPr>
              <a:defRPr/>
            </a:pPr>
            <a:r>
              <a:rPr lang="en-US" dirty="0"/>
              <a:t>The Age Discrimination Act does allow for certain exceptions that permit, under limited circumstances, use of age distinctions or factors other than age that may have a disproportionate effect on the basis of age. </a:t>
            </a:r>
          </a:p>
          <a:p>
            <a:pPr marL="0" indent="0">
              <a:buNone/>
              <a:defRPr/>
            </a:pPr>
            <a:endParaRPr lang="en-US" dirty="0"/>
          </a:p>
          <a:p>
            <a:pPr marL="0" indent="0">
              <a:buNone/>
              <a:defRPr/>
            </a:pPr>
            <a:r>
              <a:rPr lang="en-US" dirty="0"/>
              <a:t>Example: Federal and local government can enact statutes which provide benefits or target groups in age-related terms such as the TennCare </a:t>
            </a:r>
            <a:r>
              <a:rPr lang="en-US" dirty="0" err="1"/>
              <a:t>TENNderCare</a:t>
            </a:r>
            <a:r>
              <a:rPr lang="en-US" dirty="0"/>
              <a:t> (federal EPSDT) Program.</a:t>
            </a:r>
          </a:p>
        </p:txBody>
      </p:sp>
    </p:spTree>
    <p:extLst>
      <p:ext uri="{BB962C8B-B14F-4D97-AF65-F5344CB8AC3E}">
        <p14:creationId xmlns:p14="http://schemas.microsoft.com/office/powerpoint/2010/main" val="12086831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76A5EF-F810-E5BE-2925-250878044962}"/>
              </a:ext>
            </a:extLst>
          </p:cNvPr>
          <p:cNvSpPr>
            <a:spLocks noGrp="1"/>
          </p:cNvSpPr>
          <p:nvPr>
            <p:ph type="title"/>
          </p:nvPr>
        </p:nvSpPr>
        <p:spPr>
          <a:xfrm>
            <a:off x="3810000" y="2286001"/>
            <a:ext cx="5181600" cy="742949"/>
          </a:xfrm>
        </p:spPr>
        <p:txBody>
          <a:bodyPr/>
          <a:lstStyle/>
          <a:p>
            <a:r>
              <a:rPr lang="en-US" dirty="0"/>
              <a:t>Title ix (9), Education amendments of 1972</a:t>
            </a:r>
          </a:p>
        </p:txBody>
      </p:sp>
      <p:sp>
        <p:nvSpPr>
          <p:cNvPr id="4" name="Text Placeholder 3">
            <a:extLst>
              <a:ext uri="{FF2B5EF4-FFF2-40B4-BE49-F238E27FC236}">
                <a16:creationId xmlns:a16="http://schemas.microsoft.com/office/drawing/2014/main" id="{9B9447D8-FF87-C92E-296E-A843D4AF1A6F}"/>
              </a:ext>
            </a:extLst>
          </p:cNvPr>
          <p:cNvSpPr>
            <a:spLocks noGrp="1"/>
          </p:cNvSpPr>
          <p:nvPr>
            <p:ph type="body" idx="10"/>
          </p:nvPr>
        </p:nvSpPr>
        <p:spPr/>
        <p:txBody>
          <a:bodyPr/>
          <a:lstStyle/>
          <a:p>
            <a:endParaRPr lang="en-US"/>
          </a:p>
        </p:txBody>
      </p:sp>
    </p:spTree>
    <p:extLst>
      <p:ext uri="{BB962C8B-B14F-4D97-AF65-F5344CB8AC3E}">
        <p14:creationId xmlns:p14="http://schemas.microsoft.com/office/powerpoint/2010/main" val="3668160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E5C48-A66E-B62B-0386-8E713690275D}"/>
              </a:ext>
            </a:extLst>
          </p:cNvPr>
          <p:cNvSpPr>
            <a:spLocks noGrp="1"/>
          </p:cNvSpPr>
          <p:nvPr>
            <p:ph type="title"/>
          </p:nvPr>
        </p:nvSpPr>
        <p:spPr/>
        <p:txBody>
          <a:bodyPr>
            <a:normAutofit fontScale="90000"/>
          </a:bodyPr>
          <a:lstStyle/>
          <a:p>
            <a:r>
              <a:rPr lang="en-US" dirty="0"/>
              <a:t>Title IX (9) of the Education Amendments of 1972</a:t>
            </a:r>
          </a:p>
        </p:txBody>
      </p:sp>
      <p:sp>
        <p:nvSpPr>
          <p:cNvPr id="3" name="Content Placeholder 2">
            <a:extLst>
              <a:ext uri="{FF2B5EF4-FFF2-40B4-BE49-F238E27FC236}">
                <a16:creationId xmlns:a16="http://schemas.microsoft.com/office/drawing/2014/main" id="{A3C12A45-A4F2-1B8A-E0B0-E705DA251A35}"/>
              </a:ext>
            </a:extLst>
          </p:cNvPr>
          <p:cNvSpPr>
            <a:spLocks noGrp="1"/>
          </p:cNvSpPr>
          <p:nvPr>
            <p:ph idx="1"/>
          </p:nvPr>
        </p:nvSpPr>
        <p:spPr/>
        <p:txBody>
          <a:bodyPr>
            <a:normAutofit/>
          </a:bodyPr>
          <a:lstStyle/>
          <a:p>
            <a:pPr>
              <a:defRPr/>
            </a:pPr>
            <a:r>
              <a:rPr lang="en-US" dirty="0"/>
              <a:t>Applies to education programs and activities</a:t>
            </a:r>
          </a:p>
          <a:p>
            <a:pPr>
              <a:defRPr/>
            </a:pPr>
            <a:r>
              <a:rPr lang="en-US" dirty="0"/>
              <a:t>Prohibits discrimination based on an individual’s gender</a:t>
            </a:r>
          </a:p>
          <a:p>
            <a:pPr marL="0" indent="0">
              <a:buNone/>
              <a:defRPr/>
            </a:pPr>
            <a:r>
              <a:rPr lang="en-US" dirty="0"/>
              <a:t>Section 1681 of Title IX (9) of the Education Amendments of 1972 states:</a:t>
            </a:r>
          </a:p>
          <a:p>
            <a:pPr marL="400050" lvl="1" indent="0">
              <a:buNone/>
              <a:defRPr/>
            </a:pPr>
            <a:r>
              <a:rPr lang="en-US" dirty="0"/>
              <a:t>“No person in the United States shall, </a:t>
            </a:r>
            <a:r>
              <a:rPr lang="en-US" u="sng" dirty="0"/>
              <a:t>on the basis of sex</a:t>
            </a:r>
            <a:r>
              <a:rPr lang="en-US" dirty="0"/>
              <a:t>, be excluded from participation in, be denied the benefits of, or be subjected to discrimination under </a:t>
            </a:r>
            <a:r>
              <a:rPr lang="en-US" u="sng" dirty="0"/>
              <a:t>any education program or activity </a:t>
            </a:r>
            <a:r>
              <a:rPr lang="en-US" dirty="0"/>
              <a:t>receiving federal financial assistance…”</a:t>
            </a:r>
          </a:p>
        </p:txBody>
      </p:sp>
    </p:spTree>
    <p:extLst>
      <p:ext uri="{BB962C8B-B14F-4D97-AF65-F5344CB8AC3E}">
        <p14:creationId xmlns:p14="http://schemas.microsoft.com/office/powerpoint/2010/main" val="24457165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2785E-18AF-169E-D4A4-7E21DFFE4488}"/>
              </a:ext>
            </a:extLst>
          </p:cNvPr>
          <p:cNvSpPr>
            <a:spLocks noGrp="1"/>
          </p:cNvSpPr>
          <p:nvPr>
            <p:ph type="title"/>
          </p:nvPr>
        </p:nvSpPr>
        <p:spPr/>
        <p:txBody>
          <a:bodyPr/>
          <a:lstStyle/>
          <a:p>
            <a:r>
              <a:rPr lang="en-US" dirty="0"/>
              <a:t>Title VI in Tennessee State Law</a:t>
            </a:r>
          </a:p>
        </p:txBody>
      </p:sp>
      <p:sp>
        <p:nvSpPr>
          <p:cNvPr id="3" name="Content Placeholder 2">
            <a:extLst>
              <a:ext uri="{FF2B5EF4-FFF2-40B4-BE49-F238E27FC236}">
                <a16:creationId xmlns:a16="http://schemas.microsoft.com/office/drawing/2014/main" id="{EA4FA8CC-ABBA-597C-59B1-F573AEF4C8A0}"/>
              </a:ext>
            </a:extLst>
          </p:cNvPr>
          <p:cNvSpPr>
            <a:spLocks noGrp="1"/>
          </p:cNvSpPr>
          <p:nvPr>
            <p:ph idx="1"/>
          </p:nvPr>
        </p:nvSpPr>
        <p:spPr/>
        <p:txBody>
          <a:bodyPr/>
          <a:lstStyle/>
          <a:p>
            <a:r>
              <a:rPr lang="en-US" dirty="0"/>
              <a:t>On May 31, 1993, the State of Tennessee became the first state to pass legislation enforcing Title VI (6) compliance in all of its departments, programs, and agencies.</a:t>
            </a:r>
          </a:p>
          <a:p>
            <a:r>
              <a:rPr lang="en-US" dirty="0"/>
              <a:t>TN Code § 4-21-904 </a:t>
            </a:r>
          </a:p>
        </p:txBody>
      </p:sp>
    </p:spTree>
    <p:extLst>
      <p:ext uri="{BB962C8B-B14F-4D97-AF65-F5344CB8AC3E}">
        <p14:creationId xmlns:p14="http://schemas.microsoft.com/office/powerpoint/2010/main" val="8651259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3E113-8F3F-4531-D7B9-527D0DB86DA3}"/>
              </a:ext>
            </a:extLst>
          </p:cNvPr>
          <p:cNvSpPr>
            <a:spLocks noGrp="1"/>
          </p:cNvSpPr>
          <p:nvPr>
            <p:ph type="title"/>
          </p:nvPr>
        </p:nvSpPr>
        <p:spPr/>
        <p:txBody>
          <a:bodyPr/>
          <a:lstStyle/>
          <a:p>
            <a:r>
              <a:rPr lang="en-US" dirty="0"/>
              <a:t>Executive Order 13166</a:t>
            </a:r>
          </a:p>
        </p:txBody>
      </p:sp>
      <p:sp>
        <p:nvSpPr>
          <p:cNvPr id="3" name="Content Placeholder 2">
            <a:extLst>
              <a:ext uri="{FF2B5EF4-FFF2-40B4-BE49-F238E27FC236}">
                <a16:creationId xmlns:a16="http://schemas.microsoft.com/office/drawing/2014/main" id="{8963E085-FB2C-5175-BEEE-EDD36AF66B7F}"/>
              </a:ext>
            </a:extLst>
          </p:cNvPr>
          <p:cNvSpPr>
            <a:spLocks noGrp="1"/>
          </p:cNvSpPr>
          <p:nvPr>
            <p:ph idx="1"/>
          </p:nvPr>
        </p:nvSpPr>
        <p:spPr/>
        <p:txBody>
          <a:bodyPr/>
          <a:lstStyle/>
          <a:p>
            <a:r>
              <a:rPr lang="en-US" dirty="0"/>
              <a:t>Limited English Proficiency (LEP) – EO 13166 requires Federal agencies to examine the services they provide, identify any need for services to those with limited English proficiency (LEP), and develop and implement a system to provide those services so LEP persons can have meaningful access to them. </a:t>
            </a:r>
          </a:p>
        </p:txBody>
      </p:sp>
    </p:spTree>
    <p:extLst>
      <p:ext uri="{BB962C8B-B14F-4D97-AF65-F5344CB8AC3E}">
        <p14:creationId xmlns:p14="http://schemas.microsoft.com/office/powerpoint/2010/main" val="22537857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454F2AD-CE2A-AA9A-A6E7-3F0BB4ABCC83}"/>
              </a:ext>
            </a:extLst>
          </p:cNvPr>
          <p:cNvSpPr>
            <a:spLocks noGrp="1"/>
          </p:cNvSpPr>
          <p:nvPr>
            <p:ph type="title"/>
          </p:nvPr>
        </p:nvSpPr>
        <p:spPr>
          <a:xfrm>
            <a:off x="3810000" y="2286001"/>
            <a:ext cx="5181600" cy="742949"/>
          </a:xfrm>
        </p:spPr>
        <p:txBody>
          <a:bodyPr/>
          <a:lstStyle/>
          <a:p>
            <a:r>
              <a:rPr lang="en-US" dirty="0"/>
              <a:t>Compliance Activities</a:t>
            </a:r>
          </a:p>
        </p:txBody>
      </p:sp>
      <p:sp>
        <p:nvSpPr>
          <p:cNvPr id="4" name="Text Placeholder 3">
            <a:extLst>
              <a:ext uri="{FF2B5EF4-FFF2-40B4-BE49-F238E27FC236}">
                <a16:creationId xmlns:a16="http://schemas.microsoft.com/office/drawing/2014/main" id="{FF5D59E7-22B4-9BCD-3FCF-DA84BDCF9188}"/>
              </a:ext>
            </a:extLst>
          </p:cNvPr>
          <p:cNvSpPr>
            <a:spLocks noGrp="1"/>
          </p:cNvSpPr>
          <p:nvPr>
            <p:ph type="body" idx="10"/>
          </p:nvPr>
        </p:nvSpPr>
        <p:spPr/>
        <p:txBody>
          <a:bodyPr/>
          <a:lstStyle/>
          <a:p>
            <a:endParaRPr lang="en-US"/>
          </a:p>
        </p:txBody>
      </p:sp>
    </p:spTree>
    <p:extLst>
      <p:ext uri="{BB962C8B-B14F-4D97-AF65-F5344CB8AC3E}">
        <p14:creationId xmlns:p14="http://schemas.microsoft.com/office/powerpoint/2010/main" val="22845839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AEFFD-0EEB-6F01-11E7-364F99A4908B}"/>
              </a:ext>
            </a:extLst>
          </p:cNvPr>
          <p:cNvSpPr>
            <a:spLocks noGrp="1"/>
          </p:cNvSpPr>
          <p:nvPr>
            <p:ph type="title"/>
          </p:nvPr>
        </p:nvSpPr>
        <p:spPr/>
        <p:txBody>
          <a:bodyPr/>
          <a:lstStyle/>
          <a:p>
            <a:r>
              <a:rPr lang="en-US" dirty="0"/>
              <a:t>Keys to Effective Civil Rights Compliance</a:t>
            </a:r>
          </a:p>
        </p:txBody>
      </p:sp>
      <p:sp>
        <p:nvSpPr>
          <p:cNvPr id="6" name="Content Placeholder 5">
            <a:extLst>
              <a:ext uri="{FF2B5EF4-FFF2-40B4-BE49-F238E27FC236}">
                <a16:creationId xmlns:a16="http://schemas.microsoft.com/office/drawing/2014/main" id="{4B5EE38B-9547-EB68-D9AA-CF26741018E2}"/>
              </a:ext>
            </a:extLst>
          </p:cNvPr>
          <p:cNvSpPr>
            <a:spLocks noGrp="1"/>
          </p:cNvSpPr>
          <p:nvPr>
            <p:ph sz="quarter" idx="10"/>
          </p:nvPr>
        </p:nvSpPr>
        <p:spPr/>
        <p:txBody>
          <a:bodyPr>
            <a:normAutofit/>
          </a:bodyPr>
          <a:lstStyle/>
          <a:p>
            <a:r>
              <a:rPr lang="en-US" dirty="0"/>
              <a:t>Ensure that service recipients receive:</a:t>
            </a:r>
          </a:p>
          <a:p>
            <a:pPr lvl="1"/>
            <a:r>
              <a:rPr lang="en-US" dirty="0"/>
              <a:t>Equal Treatment</a:t>
            </a:r>
          </a:p>
          <a:p>
            <a:pPr lvl="1"/>
            <a:r>
              <a:rPr lang="en-US" dirty="0"/>
              <a:t>Equal Access</a:t>
            </a:r>
          </a:p>
          <a:p>
            <a:pPr lvl="1"/>
            <a:r>
              <a:rPr lang="en-US" dirty="0"/>
              <a:t>Equal Rights</a:t>
            </a:r>
          </a:p>
          <a:p>
            <a:pPr lvl="1"/>
            <a:r>
              <a:rPr lang="en-US" dirty="0"/>
              <a:t>Equal Opportunities</a:t>
            </a:r>
          </a:p>
        </p:txBody>
      </p:sp>
      <p:sp>
        <p:nvSpPr>
          <p:cNvPr id="7" name="Content Placeholder 6">
            <a:extLst>
              <a:ext uri="{FF2B5EF4-FFF2-40B4-BE49-F238E27FC236}">
                <a16:creationId xmlns:a16="http://schemas.microsoft.com/office/drawing/2014/main" id="{0A57E65A-F109-967D-2639-57225A8E7934}"/>
              </a:ext>
            </a:extLst>
          </p:cNvPr>
          <p:cNvSpPr>
            <a:spLocks noGrp="1"/>
          </p:cNvSpPr>
          <p:nvPr>
            <p:ph sz="quarter" idx="11"/>
          </p:nvPr>
        </p:nvSpPr>
        <p:spPr/>
        <p:txBody>
          <a:bodyPr>
            <a:normAutofit/>
          </a:bodyPr>
          <a:lstStyle/>
          <a:p>
            <a:r>
              <a:rPr lang="en-US" dirty="0"/>
              <a:t>Without regard to their:</a:t>
            </a:r>
          </a:p>
          <a:p>
            <a:pPr lvl="1"/>
            <a:r>
              <a:rPr lang="en-US" dirty="0"/>
              <a:t>Race</a:t>
            </a:r>
          </a:p>
          <a:p>
            <a:pPr lvl="1"/>
            <a:r>
              <a:rPr lang="en-US" dirty="0"/>
              <a:t>Color</a:t>
            </a:r>
          </a:p>
          <a:p>
            <a:pPr lvl="1"/>
            <a:r>
              <a:rPr lang="en-US" dirty="0"/>
              <a:t>National Origine (Including English proficiency)</a:t>
            </a:r>
          </a:p>
          <a:p>
            <a:pPr lvl="1"/>
            <a:r>
              <a:rPr lang="en-US" dirty="0"/>
              <a:t>Age</a:t>
            </a:r>
          </a:p>
          <a:p>
            <a:pPr lvl="1"/>
            <a:r>
              <a:rPr lang="en-US" dirty="0"/>
              <a:t>Gender</a:t>
            </a:r>
          </a:p>
          <a:p>
            <a:pPr lvl="1"/>
            <a:r>
              <a:rPr lang="en-US" dirty="0"/>
              <a:t>Disability</a:t>
            </a:r>
          </a:p>
          <a:p>
            <a:endParaRPr lang="en-US" dirty="0"/>
          </a:p>
        </p:txBody>
      </p:sp>
    </p:spTree>
    <p:extLst>
      <p:ext uri="{BB962C8B-B14F-4D97-AF65-F5344CB8AC3E}">
        <p14:creationId xmlns:p14="http://schemas.microsoft.com/office/powerpoint/2010/main" val="249632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EA90B-B629-8A19-F253-C3569378AF78}"/>
              </a:ext>
            </a:extLst>
          </p:cNvPr>
          <p:cNvSpPr>
            <a:spLocks noGrp="1"/>
          </p:cNvSpPr>
          <p:nvPr>
            <p:ph type="title"/>
          </p:nvPr>
        </p:nvSpPr>
        <p:spPr/>
        <p:txBody>
          <a:bodyPr/>
          <a:lstStyle/>
          <a:p>
            <a:r>
              <a:rPr lang="en-US" dirty="0"/>
              <a:t>Prejudice</a:t>
            </a:r>
          </a:p>
        </p:txBody>
      </p:sp>
      <p:sp>
        <p:nvSpPr>
          <p:cNvPr id="3" name="Content Placeholder 2">
            <a:extLst>
              <a:ext uri="{FF2B5EF4-FFF2-40B4-BE49-F238E27FC236}">
                <a16:creationId xmlns:a16="http://schemas.microsoft.com/office/drawing/2014/main" id="{5108E5E8-0946-4EF9-D9D4-657E79BE7F20}"/>
              </a:ext>
            </a:extLst>
          </p:cNvPr>
          <p:cNvSpPr>
            <a:spLocks noGrp="1"/>
          </p:cNvSpPr>
          <p:nvPr>
            <p:ph sz="quarter" idx="10"/>
          </p:nvPr>
        </p:nvSpPr>
        <p:spPr/>
        <p:txBody>
          <a:bodyPr/>
          <a:lstStyle/>
          <a:p>
            <a:r>
              <a:rPr lang="en-US" dirty="0"/>
              <a:t>“Prejudice” is an opinion or adverse judgment to anything without just grounds or before having sufficient knowledge. It is also an irrational attitude of hostility directed against an individual, a group, a race, or their supposed characteristics. </a:t>
            </a:r>
          </a:p>
        </p:txBody>
      </p:sp>
      <p:sp>
        <p:nvSpPr>
          <p:cNvPr id="4" name="Content Placeholder 3">
            <a:extLst>
              <a:ext uri="{FF2B5EF4-FFF2-40B4-BE49-F238E27FC236}">
                <a16:creationId xmlns:a16="http://schemas.microsoft.com/office/drawing/2014/main" id="{8CB6394B-B95F-8876-B201-5C4F69311B59}"/>
              </a:ext>
            </a:extLst>
          </p:cNvPr>
          <p:cNvSpPr>
            <a:spLocks noGrp="1"/>
          </p:cNvSpPr>
          <p:nvPr>
            <p:ph sz="quarter" idx="11"/>
          </p:nvPr>
        </p:nvSpPr>
        <p:spPr/>
        <p:txBody>
          <a:bodyPr/>
          <a:lstStyle/>
          <a:p>
            <a:r>
              <a:rPr lang="en-US" dirty="0"/>
              <a:t>Prejudice can be for or against an individual, group, or object. Any individual or group can hold prejudice(s) toward another individual, group, or object.</a:t>
            </a:r>
          </a:p>
        </p:txBody>
      </p:sp>
    </p:spTree>
    <p:extLst>
      <p:ext uri="{BB962C8B-B14F-4D97-AF65-F5344CB8AC3E}">
        <p14:creationId xmlns:p14="http://schemas.microsoft.com/office/powerpoint/2010/main" val="16643506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CC820-501C-2F21-E7C8-FDE24D3B3587}"/>
              </a:ext>
            </a:extLst>
          </p:cNvPr>
          <p:cNvSpPr>
            <a:spLocks noGrp="1"/>
          </p:cNvSpPr>
          <p:nvPr>
            <p:ph type="title"/>
          </p:nvPr>
        </p:nvSpPr>
        <p:spPr/>
        <p:txBody>
          <a:bodyPr/>
          <a:lstStyle/>
          <a:p>
            <a:r>
              <a:rPr lang="en-US" dirty="0"/>
              <a:t>How Civil Rights Compliance is Enforced</a:t>
            </a:r>
          </a:p>
        </p:txBody>
      </p:sp>
      <p:sp>
        <p:nvSpPr>
          <p:cNvPr id="3" name="Content Placeholder 2">
            <a:extLst>
              <a:ext uri="{FF2B5EF4-FFF2-40B4-BE49-F238E27FC236}">
                <a16:creationId xmlns:a16="http://schemas.microsoft.com/office/drawing/2014/main" id="{C0426E55-4AC7-078F-E976-1273AB726A6C}"/>
              </a:ext>
            </a:extLst>
          </p:cNvPr>
          <p:cNvSpPr>
            <a:spLocks noGrp="1"/>
          </p:cNvSpPr>
          <p:nvPr>
            <p:ph idx="1"/>
          </p:nvPr>
        </p:nvSpPr>
        <p:spPr/>
        <p:txBody>
          <a:bodyPr>
            <a:normAutofit/>
          </a:bodyPr>
          <a:lstStyle/>
          <a:p>
            <a:r>
              <a:rPr lang="en-US" sz="2400" dirty="0"/>
              <a:t>Complaints</a:t>
            </a:r>
          </a:p>
          <a:p>
            <a:r>
              <a:rPr lang="en-US" sz="2400" dirty="0"/>
              <a:t>Compliance Reviews</a:t>
            </a:r>
          </a:p>
          <a:p>
            <a:r>
              <a:rPr lang="en-US" sz="2400" dirty="0"/>
              <a:t>Agency Activities</a:t>
            </a:r>
          </a:p>
          <a:p>
            <a:pPr lvl="1"/>
            <a:r>
              <a:rPr lang="en-US" sz="2000" dirty="0"/>
              <a:t>Education</a:t>
            </a:r>
          </a:p>
          <a:p>
            <a:pPr lvl="1"/>
            <a:r>
              <a:rPr lang="en-US" sz="2000" dirty="0"/>
              <a:t>Training</a:t>
            </a:r>
          </a:p>
          <a:p>
            <a:pPr lvl="1"/>
            <a:r>
              <a:rPr lang="en-US" sz="2000" dirty="0"/>
              <a:t>Technical Assistance</a:t>
            </a:r>
          </a:p>
        </p:txBody>
      </p:sp>
    </p:spTree>
    <p:extLst>
      <p:ext uri="{BB962C8B-B14F-4D97-AF65-F5344CB8AC3E}">
        <p14:creationId xmlns:p14="http://schemas.microsoft.com/office/powerpoint/2010/main" val="31991558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59E22-0333-8631-AE4B-A15FD858DEDB}"/>
              </a:ext>
            </a:extLst>
          </p:cNvPr>
          <p:cNvSpPr>
            <a:spLocks noGrp="1"/>
          </p:cNvSpPr>
          <p:nvPr>
            <p:ph type="title"/>
          </p:nvPr>
        </p:nvSpPr>
        <p:spPr/>
        <p:txBody>
          <a:bodyPr/>
          <a:lstStyle/>
          <a:p>
            <a:r>
              <a:rPr lang="en-US" dirty="0"/>
              <a:t>Title VI Complaints</a:t>
            </a:r>
          </a:p>
        </p:txBody>
      </p:sp>
      <p:sp>
        <p:nvSpPr>
          <p:cNvPr id="3" name="Content Placeholder 2">
            <a:extLst>
              <a:ext uri="{FF2B5EF4-FFF2-40B4-BE49-F238E27FC236}">
                <a16:creationId xmlns:a16="http://schemas.microsoft.com/office/drawing/2014/main" id="{8E05BDB1-413B-B271-FD2A-9E197A4D9091}"/>
              </a:ext>
            </a:extLst>
          </p:cNvPr>
          <p:cNvSpPr>
            <a:spLocks noGrp="1"/>
          </p:cNvSpPr>
          <p:nvPr>
            <p:ph idx="1"/>
          </p:nvPr>
        </p:nvSpPr>
        <p:spPr/>
        <p:txBody>
          <a:bodyPr/>
          <a:lstStyle/>
          <a:p>
            <a:pPr marL="0" indent="0">
              <a:buNone/>
            </a:pPr>
            <a:r>
              <a:rPr lang="en-US" dirty="0"/>
              <a:t>Should a person feel that they have been discriminated against from an Agency providing services, they can file a discrimination complaint:</a:t>
            </a:r>
          </a:p>
          <a:p>
            <a:r>
              <a:rPr lang="en-US" dirty="0"/>
              <a:t>Your Agency’s Title VI Officer</a:t>
            </a:r>
          </a:p>
          <a:p>
            <a:r>
              <a:rPr lang="en-US" dirty="0"/>
              <a:t>TDMHSAS Office of Consumer Affairs Helpline: 800-560-5767</a:t>
            </a:r>
          </a:p>
          <a:p>
            <a:r>
              <a:rPr lang="en-US" dirty="0"/>
              <a:t>TN Dept. of Human Resources Office of Strategic Support – Legal Compliance Division: (615)741-4841</a:t>
            </a:r>
          </a:p>
          <a:p>
            <a:r>
              <a:rPr lang="en-US" dirty="0"/>
              <a:t>U.S. Department of Health and Human Services (DHHS) Office of Civil Rights: 80-368-1019</a:t>
            </a:r>
          </a:p>
          <a:p>
            <a:endParaRPr lang="en-US" dirty="0"/>
          </a:p>
        </p:txBody>
      </p:sp>
    </p:spTree>
    <p:extLst>
      <p:ext uri="{BB962C8B-B14F-4D97-AF65-F5344CB8AC3E}">
        <p14:creationId xmlns:p14="http://schemas.microsoft.com/office/powerpoint/2010/main" val="38721043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D9810-7506-5329-E6F9-E3DF7741F889}"/>
              </a:ext>
            </a:extLst>
          </p:cNvPr>
          <p:cNvSpPr>
            <a:spLocks noGrp="1"/>
          </p:cNvSpPr>
          <p:nvPr>
            <p:ph type="title"/>
          </p:nvPr>
        </p:nvSpPr>
        <p:spPr/>
        <p:txBody>
          <a:bodyPr>
            <a:normAutofit fontScale="90000"/>
          </a:bodyPr>
          <a:lstStyle/>
          <a:p>
            <a:r>
              <a:rPr lang="en-US" dirty="0"/>
              <a:t>Develop a System for Receiving &amp;</a:t>
            </a:r>
            <a:br>
              <a:rPr lang="en-US" dirty="0"/>
            </a:br>
            <a:r>
              <a:rPr lang="en-US" dirty="0"/>
              <a:t>Tracking Title VI Complaints</a:t>
            </a:r>
          </a:p>
        </p:txBody>
      </p:sp>
      <p:sp>
        <p:nvSpPr>
          <p:cNvPr id="3" name="Content Placeholder 2">
            <a:extLst>
              <a:ext uri="{FF2B5EF4-FFF2-40B4-BE49-F238E27FC236}">
                <a16:creationId xmlns:a16="http://schemas.microsoft.com/office/drawing/2014/main" id="{DABA26B5-B2F9-40E4-7A59-1A69C2113BFB}"/>
              </a:ext>
            </a:extLst>
          </p:cNvPr>
          <p:cNvSpPr>
            <a:spLocks noGrp="1"/>
          </p:cNvSpPr>
          <p:nvPr>
            <p:ph idx="1"/>
          </p:nvPr>
        </p:nvSpPr>
        <p:spPr/>
        <p:txBody>
          <a:bodyPr/>
          <a:lstStyle/>
          <a:p>
            <a:pPr marL="385763" indent="-385763">
              <a:buAutoNum type="arabicPeriod"/>
            </a:pPr>
            <a:r>
              <a:rPr lang="en-US" dirty="0"/>
              <a:t>Define what constitutes a complaint</a:t>
            </a:r>
          </a:p>
          <a:p>
            <a:pPr marL="385763" indent="-385763">
              <a:buAutoNum type="arabicPeriod"/>
            </a:pPr>
            <a:r>
              <a:rPr lang="en-US" dirty="0"/>
              <a:t>Legal Basis</a:t>
            </a:r>
          </a:p>
          <a:p>
            <a:pPr marL="385763" indent="-385763">
              <a:buAutoNum type="arabicPeriod"/>
            </a:pPr>
            <a:r>
              <a:rPr lang="en-US" dirty="0"/>
              <a:t>Consider:</a:t>
            </a:r>
          </a:p>
          <a:p>
            <a:pPr lvl="1">
              <a:buFont typeface="Arial" panose="020B0604020202020204" pitchFamily="34" charset="0"/>
              <a:buChar char="•"/>
            </a:pPr>
            <a:r>
              <a:rPr lang="en-US" dirty="0"/>
              <a:t>Timeline for accepting a complaint</a:t>
            </a:r>
          </a:p>
          <a:p>
            <a:pPr lvl="1">
              <a:buFont typeface="Arial" panose="020B0604020202020204" pitchFamily="34" charset="0"/>
              <a:buChar char="•"/>
            </a:pPr>
            <a:r>
              <a:rPr lang="en-US" dirty="0"/>
              <a:t>Investigation and resolution timeframe</a:t>
            </a:r>
          </a:p>
          <a:p>
            <a:pPr lvl="1">
              <a:buFont typeface="Arial" panose="020B0604020202020204" pitchFamily="34" charset="0"/>
              <a:buChar char="•"/>
            </a:pPr>
            <a:r>
              <a:rPr lang="en-US" dirty="0"/>
              <a:t>Who investigates the complaint</a:t>
            </a:r>
          </a:p>
          <a:p>
            <a:pPr lvl="1">
              <a:buFont typeface="Arial" panose="020B0604020202020204" pitchFamily="34" charset="0"/>
              <a:buChar char="•"/>
            </a:pPr>
            <a:r>
              <a:rPr lang="en-US" dirty="0"/>
              <a:t>Who resolves the complaint</a:t>
            </a:r>
          </a:p>
        </p:txBody>
      </p:sp>
    </p:spTree>
    <p:extLst>
      <p:ext uri="{BB962C8B-B14F-4D97-AF65-F5344CB8AC3E}">
        <p14:creationId xmlns:p14="http://schemas.microsoft.com/office/powerpoint/2010/main" val="30296997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FCDFB-9BCA-F428-1FD2-90C0DE16CF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FF2926-E3AF-7610-7E45-622312B92EB2}"/>
              </a:ext>
            </a:extLst>
          </p:cNvPr>
          <p:cNvSpPr>
            <a:spLocks noGrp="1"/>
          </p:cNvSpPr>
          <p:nvPr>
            <p:ph type="title"/>
          </p:nvPr>
        </p:nvSpPr>
        <p:spPr/>
        <p:txBody>
          <a:bodyPr>
            <a:normAutofit fontScale="90000"/>
          </a:bodyPr>
          <a:lstStyle/>
          <a:p>
            <a:r>
              <a:rPr lang="en-US" dirty="0"/>
              <a:t>Develop a System for Receiving &amp;</a:t>
            </a:r>
            <a:br>
              <a:rPr lang="en-US" dirty="0"/>
            </a:br>
            <a:r>
              <a:rPr lang="en-US" dirty="0"/>
              <a:t>Tracking Title VI Complaints, Continued</a:t>
            </a:r>
          </a:p>
        </p:txBody>
      </p:sp>
      <p:sp>
        <p:nvSpPr>
          <p:cNvPr id="3" name="Content Placeholder 2">
            <a:extLst>
              <a:ext uri="{FF2B5EF4-FFF2-40B4-BE49-F238E27FC236}">
                <a16:creationId xmlns:a16="http://schemas.microsoft.com/office/drawing/2014/main" id="{B2844540-5434-D2E6-1C0D-2C9906FD46E6}"/>
              </a:ext>
            </a:extLst>
          </p:cNvPr>
          <p:cNvSpPr>
            <a:spLocks noGrp="1"/>
          </p:cNvSpPr>
          <p:nvPr>
            <p:ph idx="1"/>
          </p:nvPr>
        </p:nvSpPr>
        <p:spPr/>
        <p:txBody>
          <a:bodyPr/>
          <a:lstStyle/>
          <a:p>
            <a:pPr>
              <a:buFont typeface="+mj-lt"/>
              <a:buAutoNum type="arabicPeriod" startAt="4"/>
            </a:pPr>
            <a:r>
              <a:rPr lang="en-US" dirty="0"/>
              <a:t>Also consider including:</a:t>
            </a:r>
          </a:p>
          <a:p>
            <a:pPr marL="687388"/>
            <a:r>
              <a:rPr lang="en-US" dirty="0"/>
              <a:t>Reasons for dismissal of a complaint</a:t>
            </a:r>
          </a:p>
          <a:p>
            <a:pPr marL="687388"/>
            <a:r>
              <a:rPr lang="en-US" dirty="0"/>
              <a:t>How to respond to the complainant and respondent</a:t>
            </a:r>
          </a:p>
          <a:p>
            <a:pPr marL="687388">
              <a:buNone/>
            </a:pPr>
            <a:r>
              <a:rPr lang="en-US" dirty="0"/>
              <a:t>     (by producing the report, by writing a letter of findings)?</a:t>
            </a:r>
          </a:p>
          <a:p>
            <a:pPr marL="687388"/>
            <a:r>
              <a:rPr lang="en-US" dirty="0"/>
              <a:t>What type of system for tracking complaints</a:t>
            </a:r>
          </a:p>
          <a:p>
            <a:pPr marL="687388"/>
            <a:r>
              <a:rPr lang="en-US" dirty="0"/>
              <a:t>Publishing and ensuring accessibility of complaints</a:t>
            </a:r>
          </a:p>
          <a:p>
            <a:pPr marL="687388">
              <a:buNone/>
            </a:pPr>
            <a:r>
              <a:rPr lang="en-US" dirty="0"/>
              <a:t>     (e.g., written, TDY)</a:t>
            </a:r>
          </a:p>
          <a:p>
            <a:pPr marL="687388"/>
            <a:r>
              <a:rPr lang="en-US" dirty="0"/>
              <a:t>Types of language assistance measures</a:t>
            </a:r>
          </a:p>
          <a:p>
            <a:pPr marL="687388"/>
            <a:r>
              <a:rPr lang="en-US" dirty="0"/>
              <a:t>When to send complaints to TDMHSAS</a:t>
            </a:r>
          </a:p>
        </p:txBody>
      </p:sp>
    </p:spTree>
    <p:extLst>
      <p:ext uri="{BB962C8B-B14F-4D97-AF65-F5344CB8AC3E}">
        <p14:creationId xmlns:p14="http://schemas.microsoft.com/office/powerpoint/2010/main" val="7965582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30628-F5B3-55AE-D4A9-A117006D3240}"/>
              </a:ext>
            </a:extLst>
          </p:cNvPr>
          <p:cNvSpPr>
            <a:spLocks noGrp="1"/>
          </p:cNvSpPr>
          <p:nvPr>
            <p:ph type="title"/>
          </p:nvPr>
        </p:nvSpPr>
        <p:spPr/>
        <p:txBody>
          <a:bodyPr>
            <a:normAutofit fontScale="90000"/>
          </a:bodyPr>
          <a:lstStyle/>
          <a:p>
            <a:r>
              <a:rPr lang="en-US" dirty="0"/>
              <a:t>Develop Procedures for the Investigation</a:t>
            </a:r>
            <a:br>
              <a:rPr lang="en-US" dirty="0"/>
            </a:br>
            <a:r>
              <a:rPr lang="en-US" dirty="0"/>
              <a:t>of and Resolution of Title VI Complaints</a:t>
            </a:r>
          </a:p>
        </p:txBody>
      </p:sp>
      <p:sp>
        <p:nvSpPr>
          <p:cNvPr id="3" name="Content Placeholder 2">
            <a:extLst>
              <a:ext uri="{FF2B5EF4-FFF2-40B4-BE49-F238E27FC236}">
                <a16:creationId xmlns:a16="http://schemas.microsoft.com/office/drawing/2014/main" id="{B54B33CD-3047-BD74-B293-FC9762BCFECF}"/>
              </a:ext>
            </a:extLst>
          </p:cNvPr>
          <p:cNvSpPr>
            <a:spLocks noGrp="1"/>
          </p:cNvSpPr>
          <p:nvPr>
            <p:ph idx="1"/>
          </p:nvPr>
        </p:nvSpPr>
        <p:spPr/>
        <p:txBody>
          <a:bodyPr/>
          <a:lstStyle/>
          <a:p>
            <a:pPr marL="0" indent="0">
              <a:buNone/>
            </a:pPr>
            <a:r>
              <a:rPr lang="en-US" dirty="0"/>
              <a:t>If any complaints are filed because the complainant believes he or she was denied benefits of or excluded from participation in a project or activity that receives federal funding on the grounds of race, color, or national origin, there should be a process in place to enable the sub-recipient to identify and classify this type of complaint as a Title VI complaint.</a:t>
            </a:r>
          </a:p>
        </p:txBody>
      </p:sp>
    </p:spTree>
    <p:extLst>
      <p:ext uri="{BB962C8B-B14F-4D97-AF65-F5344CB8AC3E}">
        <p14:creationId xmlns:p14="http://schemas.microsoft.com/office/powerpoint/2010/main" val="19988617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B624F-B25E-BE77-3257-20D6EF1756D6}"/>
              </a:ext>
            </a:extLst>
          </p:cNvPr>
          <p:cNvSpPr>
            <a:spLocks noGrp="1"/>
          </p:cNvSpPr>
          <p:nvPr>
            <p:ph type="title"/>
          </p:nvPr>
        </p:nvSpPr>
        <p:spPr/>
        <p:txBody>
          <a:bodyPr>
            <a:normAutofit/>
          </a:bodyPr>
          <a:lstStyle/>
          <a:p>
            <a:r>
              <a:rPr lang="en-US" dirty="0"/>
              <a:t>Complaints of Fraud, Waste, or Abuse 	</a:t>
            </a:r>
          </a:p>
        </p:txBody>
      </p:sp>
      <p:sp>
        <p:nvSpPr>
          <p:cNvPr id="3" name="Content Placeholder 2">
            <a:extLst>
              <a:ext uri="{FF2B5EF4-FFF2-40B4-BE49-F238E27FC236}">
                <a16:creationId xmlns:a16="http://schemas.microsoft.com/office/drawing/2014/main" id="{A079DEE6-3683-47D2-F0C3-7C6753291CB2}"/>
              </a:ext>
            </a:extLst>
          </p:cNvPr>
          <p:cNvSpPr>
            <a:spLocks noGrp="1"/>
          </p:cNvSpPr>
          <p:nvPr>
            <p:ph idx="1"/>
          </p:nvPr>
        </p:nvSpPr>
        <p:spPr/>
        <p:txBody>
          <a:bodyPr/>
          <a:lstStyle/>
          <a:p>
            <a:pPr>
              <a:buClr>
                <a:schemeClr val="bg2"/>
              </a:buClr>
              <a:defRPr/>
            </a:pPr>
            <a:r>
              <a:rPr lang="en-US" dirty="0"/>
              <a:t>Citizens and agencies are encouraged to report (non-civil rights) fraud, waste and abuse in State and Local government.</a:t>
            </a:r>
          </a:p>
          <a:p>
            <a:pPr>
              <a:buClr>
                <a:schemeClr val="bg2"/>
              </a:buClr>
              <a:defRPr/>
            </a:pPr>
            <a:r>
              <a:rPr lang="en-US" dirty="0"/>
              <a:t>To report (non-civil rights) illegal, improper, or wasteful activities, please contact the State Comptroller at 1-800-232-5454  or visit </a:t>
            </a:r>
            <a:r>
              <a:rPr lang="en-US" dirty="0">
                <a:hlinkClick r:id="rId2"/>
              </a:rPr>
              <a:t>www.comptroller.tn.gov/hotline</a:t>
            </a:r>
            <a:r>
              <a:rPr lang="en-US" dirty="0"/>
              <a:t> </a:t>
            </a:r>
          </a:p>
          <a:p>
            <a:pPr marL="0" indent="0">
              <a:buClr>
                <a:schemeClr val="bg2"/>
              </a:buClr>
              <a:buNone/>
            </a:pPr>
            <a:endParaRPr lang="en-US" dirty="0"/>
          </a:p>
        </p:txBody>
      </p:sp>
    </p:spTree>
    <p:extLst>
      <p:ext uri="{BB962C8B-B14F-4D97-AF65-F5344CB8AC3E}">
        <p14:creationId xmlns:p14="http://schemas.microsoft.com/office/powerpoint/2010/main" val="35145835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466DF-2AA9-B606-C8B7-9DE55F8F86B0}"/>
              </a:ext>
            </a:extLst>
          </p:cNvPr>
          <p:cNvSpPr>
            <a:spLocks noGrp="1"/>
          </p:cNvSpPr>
          <p:nvPr>
            <p:ph type="title"/>
          </p:nvPr>
        </p:nvSpPr>
        <p:spPr/>
        <p:txBody>
          <a:bodyPr/>
          <a:lstStyle/>
          <a:p>
            <a:r>
              <a:rPr lang="en-US" dirty="0"/>
              <a:t>Retaliation</a:t>
            </a:r>
          </a:p>
        </p:txBody>
      </p:sp>
      <p:sp>
        <p:nvSpPr>
          <p:cNvPr id="3" name="Content Placeholder 2">
            <a:extLst>
              <a:ext uri="{FF2B5EF4-FFF2-40B4-BE49-F238E27FC236}">
                <a16:creationId xmlns:a16="http://schemas.microsoft.com/office/drawing/2014/main" id="{5A9834BA-F956-3B95-9FBB-76277044BB06}"/>
              </a:ext>
            </a:extLst>
          </p:cNvPr>
          <p:cNvSpPr>
            <a:spLocks noGrp="1"/>
          </p:cNvSpPr>
          <p:nvPr>
            <p:ph idx="1"/>
          </p:nvPr>
        </p:nvSpPr>
        <p:spPr/>
        <p:txBody>
          <a:bodyPr>
            <a:normAutofit/>
          </a:bodyPr>
          <a:lstStyle/>
          <a:p>
            <a:pPr marL="0" indent="0">
              <a:buNone/>
            </a:pPr>
            <a:r>
              <a:rPr lang="en-US" sz="2400" dirty="0"/>
              <a:t>It is illegal to fire, demote, harass, prevent services or otherwise "retaliate" against people, because they filed a charge of discrimination, because they complained about discrimination, or because they participated in a discrimination proceeding (such as an investigation or lawsuit).</a:t>
            </a:r>
          </a:p>
        </p:txBody>
      </p:sp>
    </p:spTree>
    <p:extLst>
      <p:ext uri="{BB962C8B-B14F-4D97-AF65-F5344CB8AC3E}">
        <p14:creationId xmlns:p14="http://schemas.microsoft.com/office/powerpoint/2010/main" val="31916640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C138F-8BDE-3884-BFDA-5F3A5EA4460A}"/>
              </a:ext>
            </a:extLst>
          </p:cNvPr>
          <p:cNvSpPr>
            <a:spLocks noGrp="1"/>
          </p:cNvSpPr>
          <p:nvPr>
            <p:ph type="title"/>
          </p:nvPr>
        </p:nvSpPr>
        <p:spPr/>
        <p:txBody>
          <a:bodyPr/>
          <a:lstStyle/>
          <a:p>
            <a:r>
              <a:rPr lang="en-US" dirty="0"/>
              <a:t>Compliance Reviews</a:t>
            </a:r>
          </a:p>
        </p:txBody>
      </p:sp>
      <p:sp>
        <p:nvSpPr>
          <p:cNvPr id="3" name="Content Placeholder 2">
            <a:extLst>
              <a:ext uri="{FF2B5EF4-FFF2-40B4-BE49-F238E27FC236}">
                <a16:creationId xmlns:a16="http://schemas.microsoft.com/office/drawing/2014/main" id="{B86136AC-1A44-0EF7-9A89-ABF8C1B8D4C8}"/>
              </a:ext>
            </a:extLst>
          </p:cNvPr>
          <p:cNvSpPr>
            <a:spLocks noGrp="1"/>
          </p:cNvSpPr>
          <p:nvPr>
            <p:ph idx="1"/>
          </p:nvPr>
        </p:nvSpPr>
        <p:spPr/>
        <p:txBody>
          <a:bodyPr/>
          <a:lstStyle/>
          <a:p>
            <a:pPr>
              <a:lnSpc>
                <a:spcPct val="150000"/>
              </a:lnSpc>
            </a:pPr>
            <a:r>
              <a:rPr lang="en-US" dirty="0"/>
              <a:t>TDMHSAS is monitored by the Tennessee Department of Human Resources Office of Strategic Support – Legal Compliance Division which is monitored by U.S. Department of Health and Human Services, Office of Civil Rights. </a:t>
            </a:r>
          </a:p>
          <a:p>
            <a:pPr>
              <a:lnSpc>
                <a:spcPct val="150000"/>
              </a:lnSpc>
            </a:pPr>
            <a:r>
              <a:rPr lang="en-US" dirty="0"/>
              <a:t>TDMHSAS monitors its agency/providers starting with the annual Title VI self-survey, followed by a scheduled on-site monitoring visit.</a:t>
            </a:r>
          </a:p>
        </p:txBody>
      </p:sp>
    </p:spTree>
    <p:extLst>
      <p:ext uri="{BB962C8B-B14F-4D97-AF65-F5344CB8AC3E}">
        <p14:creationId xmlns:p14="http://schemas.microsoft.com/office/powerpoint/2010/main" val="22561477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CE5D-EC43-1992-9F01-A19E056FD441}"/>
              </a:ext>
            </a:extLst>
          </p:cNvPr>
          <p:cNvSpPr>
            <a:spLocks noGrp="1"/>
          </p:cNvSpPr>
          <p:nvPr>
            <p:ph type="title"/>
          </p:nvPr>
        </p:nvSpPr>
        <p:spPr/>
        <p:txBody>
          <a:bodyPr/>
          <a:lstStyle/>
          <a:p>
            <a:r>
              <a:rPr lang="en-US" dirty="0"/>
              <a:t>Quality Assurance</a:t>
            </a:r>
          </a:p>
        </p:txBody>
      </p:sp>
      <p:sp>
        <p:nvSpPr>
          <p:cNvPr id="3" name="Content Placeholder 2">
            <a:extLst>
              <a:ext uri="{FF2B5EF4-FFF2-40B4-BE49-F238E27FC236}">
                <a16:creationId xmlns:a16="http://schemas.microsoft.com/office/drawing/2014/main" id="{292340E6-A91B-226B-1350-7753CE06A9A4}"/>
              </a:ext>
            </a:extLst>
          </p:cNvPr>
          <p:cNvSpPr>
            <a:spLocks noGrp="1"/>
          </p:cNvSpPr>
          <p:nvPr>
            <p:ph idx="1"/>
          </p:nvPr>
        </p:nvSpPr>
        <p:spPr/>
        <p:txBody>
          <a:bodyPr/>
          <a:lstStyle/>
          <a:p>
            <a:pPr>
              <a:lnSpc>
                <a:spcPct val="150000"/>
              </a:lnSpc>
            </a:pPr>
            <a:r>
              <a:rPr lang="en-US" dirty="0"/>
              <a:t>TDMHSAS annually provides Title VI training to its Agency-Provider Title VI Coordinators</a:t>
            </a:r>
          </a:p>
          <a:p>
            <a:pPr>
              <a:lnSpc>
                <a:spcPct val="150000"/>
              </a:lnSpc>
            </a:pPr>
            <a:r>
              <a:rPr lang="en-US" dirty="0"/>
              <a:t>Agency-Provider Title VI Coordinators provide training and oversight to its agency for civil rights compliance. </a:t>
            </a:r>
          </a:p>
        </p:txBody>
      </p:sp>
    </p:spTree>
    <p:extLst>
      <p:ext uri="{BB962C8B-B14F-4D97-AF65-F5344CB8AC3E}">
        <p14:creationId xmlns:p14="http://schemas.microsoft.com/office/powerpoint/2010/main" val="31432055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DE7C1-2E53-36B8-B260-D02DC60F8FEF}"/>
              </a:ext>
            </a:extLst>
          </p:cNvPr>
          <p:cNvSpPr>
            <a:spLocks noGrp="1"/>
          </p:cNvSpPr>
          <p:nvPr>
            <p:ph type="title"/>
          </p:nvPr>
        </p:nvSpPr>
        <p:spPr/>
        <p:txBody>
          <a:bodyPr/>
          <a:lstStyle/>
          <a:p>
            <a:r>
              <a:rPr lang="en-US" dirty="0"/>
              <a:t>Agency Title VI Coordinator Duties</a:t>
            </a:r>
          </a:p>
        </p:txBody>
      </p:sp>
      <p:sp>
        <p:nvSpPr>
          <p:cNvPr id="3" name="Content Placeholder 2">
            <a:extLst>
              <a:ext uri="{FF2B5EF4-FFF2-40B4-BE49-F238E27FC236}">
                <a16:creationId xmlns:a16="http://schemas.microsoft.com/office/drawing/2014/main" id="{F8F861A9-AACD-DD7D-458C-F5D64430430E}"/>
              </a:ext>
            </a:extLst>
          </p:cNvPr>
          <p:cNvSpPr>
            <a:spLocks noGrp="1"/>
          </p:cNvSpPr>
          <p:nvPr>
            <p:ph idx="1"/>
          </p:nvPr>
        </p:nvSpPr>
        <p:spPr/>
        <p:txBody>
          <a:bodyPr>
            <a:normAutofit fontScale="85000" lnSpcReduction="20000"/>
          </a:bodyPr>
          <a:lstStyle/>
          <a:p>
            <a:r>
              <a:rPr lang="en-US" dirty="0"/>
              <a:t>Ensure that all new employees and volunteers receive Title VI training during new employee orientation.</a:t>
            </a:r>
          </a:p>
          <a:p>
            <a:r>
              <a:rPr lang="en-US" dirty="0"/>
              <a:t>Conduct or coordinate an annual Civil Rights In-Service training for all employees and volunteers.</a:t>
            </a:r>
          </a:p>
          <a:p>
            <a:r>
              <a:rPr lang="en-US" dirty="0"/>
              <a:t>Ensure that procedures are in place for informing all service recipients of their rights under Title VI and how to file a discrimination complaint.</a:t>
            </a:r>
          </a:p>
          <a:p>
            <a:r>
              <a:rPr lang="en-US" dirty="0"/>
              <a:t>Ensure that Title VI posters and brochures (in English and other languages) are displayed and distributed throughout the agency.</a:t>
            </a:r>
          </a:p>
          <a:p>
            <a:r>
              <a:rPr lang="en-US" dirty="0"/>
              <a:t>As a part of quality assurance, conduct internal monitoring activities to ensure staff and volunteer compliance with Title VI.</a:t>
            </a:r>
          </a:p>
          <a:p>
            <a:r>
              <a:rPr lang="en-US" dirty="0"/>
              <a:t>Coordinate, facilitate, and monitor the Agency Title VI complaint process.</a:t>
            </a:r>
          </a:p>
          <a:p>
            <a:r>
              <a:rPr lang="en-US" dirty="0"/>
              <a:t>Submit the TDMHSAS Title VI annual self-survey and other required documents in a timely manner as requested by TDMHSAS, and</a:t>
            </a:r>
          </a:p>
          <a:p>
            <a:r>
              <a:rPr lang="en-US" dirty="0"/>
              <a:t>All other duties as necessary to ensure agency compliance with Title VI regulations.</a:t>
            </a:r>
          </a:p>
        </p:txBody>
      </p:sp>
    </p:spTree>
    <p:extLst>
      <p:ext uri="{BB962C8B-B14F-4D97-AF65-F5344CB8AC3E}">
        <p14:creationId xmlns:p14="http://schemas.microsoft.com/office/powerpoint/2010/main" val="1776857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CFE21-589B-B657-2214-EE248C6FDC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E4B13D-479C-A01D-15B6-34E91C0C1AC6}"/>
              </a:ext>
            </a:extLst>
          </p:cNvPr>
          <p:cNvSpPr>
            <a:spLocks noGrp="1"/>
          </p:cNvSpPr>
          <p:nvPr>
            <p:ph type="title"/>
          </p:nvPr>
        </p:nvSpPr>
        <p:spPr/>
        <p:txBody>
          <a:bodyPr/>
          <a:lstStyle/>
          <a:p>
            <a:r>
              <a:rPr lang="en-US" dirty="0"/>
              <a:t>Prejudice - Examples</a:t>
            </a:r>
          </a:p>
        </p:txBody>
      </p:sp>
      <p:sp>
        <p:nvSpPr>
          <p:cNvPr id="3" name="Content Placeholder 2">
            <a:extLst>
              <a:ext uri="{FF2B5EF4-FFF2-40B4-BE49-F238E27FC236}">
                <a16:creationId xmlns:a16="http://schemas.microsoft.com/office/drawing/2014/main" id="{5F7F834D-3C5F-010E-222B-C6DB7352C88C}"/>
              </a:ext>
            </a:extLst>
          </p:cNvPr>
          <p:cNvSpPr>
            <a:spLocks noGrp="1"/>
          </p:cNvSpPr>
          <p:nvPr>
            <p:ph sz="quarter" idx="10"/>
          </p:nvPr>
        </p:nvSpPr>
        <p:spPr/>
        <p:txBody>
          <a:bodyPr/>
          <a:lstStyle/>
          <a:p>
            <a:r>
              <a:rPr lang="en-US" dirty="0"/>
              <a:t>A person can be prejudiced in favor of (for) anyone with a  “Southern accent” but be prejudiced (against) anyone with  “another accent”. </a:t>
            </a:r>
          </a:p>
        </p:txBody>
      </p:sp>
      <p:sp>
        <p:nvSpPr>
          <p:cNvPr id="4" name="Content Placeholder 3">
            <a:extLst>
              <a:ext uri="{FF2B5EF4-FFF2-40B4-BE49-F238E27FC236}">
                <a16:creationId xmlns:a16="http://schemas.microsoft.com/office/drawing/2014/main" id="{6C675731-82B3-7D47-5993-39014D6CDE59}"/>
              </a:ext>
            </a:extLst>
          </p:cNvPr>
          <p:cNvSpPr>
            <a:spLocks noGrp="1"/>
          </p:cNvSpPr>
          <p:nvPr>
            <p:ph sz="quarter" idx="11"/>
          </p:nvPr>
        </p:nvSpPr>
        <p:spPr/>
        <p:txBody>
          <a:bodyPr/>
          <a:lstStyle/>
          <a:p>
            <a:r>
              <a:rPr lang="en-US" dirty="0"/>
              <a:t>He was prejudiced to give her the service (i.e. program, job, education, housing etc.) solely on her looks (i.e. skin color, ethnicity, age, gender, illness, religion, etc.).</a:t>
            </a:r>
          </a:p>
        </p:txBody>
      </p:sp>
    </p:spTree>
    <p:extLst>
      <p:ext uri="{BB962C8B-B14F-4D97-AF65-F5344CB8AC3E}">
        <p14:creationId xmlns:p14="http://schemas.microsoft.com/office/powerpoint/2010/main" val="19364088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E1DE4-1729-8B6A-4EC7-14667F9E9D79}"/>
              </a:ext>
            </a:extLst>
          </p:cNvPr>
          <p:cNvSpPr>
            <a:spLocks noGrp="1"/>
          </p:cNvSpPr>
          <p:nvPr>
            <p:ph type="title"/>
          </p:nvPr>
        </p:nvSpPr>
        <p:spPr/>
        <p:txBody>
          <a:bodyPr/>
          <a:lstStyle/>
          <a:p>
            <a:r>
              <a:rPr lang="en-US" dirty="0"/>
              <a:t>Things to Know</a:t>
            </a:r>
          </a:p>
        </p:txBody>
      </p:sp>
      <p:sp>
        <p:nvSpPr>
          <p:cNvPr id="3" name="Content Placeholder 2">
            <a:extLst>
              <a:ext uri="{FF2B5EF4-FFF2-40B4-BE49-F238E27FC236}">
                <a16:creationId xmlns:a16="http://schemas.microsoft.com/office/drawing/2014/main" id="{1F4C04FD-37F2-0921-A7A9-6F9E6647A934}"/>
              </a:ext>
            </a:extLst>
          </p:cNvPr>
          <p:cNvSpPr>
            <a:spLocks noGrp="1"/>
          </p:cNvSpPr>
          <p:nvPr>
            <p:ph idx="1"/>
          </p:nvPr>
        </p:nvSpPr>
        <p:spPr/>
        <p:txBody>
          <a:bodyPr>
            <a:normAutofit/>
          </a:bodyPr>
          <a:lstStyle/>
          <a:p>
            <a:pPr marL="0" lvl="1" indent="0">
              <a:buNone/>
              <a:defRPr/>
            </a:pPr>
            <a:r>
              <a:rPr lang="en-US" dirty="0"/>
              <a:t>Protected Classes (characteristic of a person which cannot be targeted for discrimination) under Federal law:</a:t>
            </a:r>
            <a:br>
              <a:rPr lang="en-US" dirty="0"/>
            </a:br>
            <a:endParaRPr lang="en-US" dirty="0"/>
          </a:p>
          <a:p>
            <a:pPr marL="552450" lvl="1">
              <a:buFont typeface="Arial" panose="020B0604020202020204" pitchFamily="34" charset="0"/>
              <a:buChar char="•"/>
              <a:defRPr/>
            </a:pPr>
            <a:r>
              <a:rPr lang="en-US" dirty="0"/>
              <a:t>Race – </a:t>
            </a:r>
            <a:r>
              <a:rPr lang="en-US" dirty="0">
                <a:hlinkClick r:id="rId2" tooltip="Civil Rights Act of 1964"/>
              </a:rPr>
              <a:t>Civil Rights Act of 1964</a:t>
            </a:r>
            <a:endParaRPr lang="en-US" dirty="0"/>
          </a:p>
          <a:p>
            <a:pPr marL="552450" lvl="1">
              <a:buFont typeface="Arial" panose="020B0604020202020204" pitchFamily="34" charset="0"/>
              <a:buChar char="•"/>
              <a:defRPr/>
            </a:pPr>
            <a:r>
              <a:rPr lang="en-US" dirty="0"/>
              <a:t>Color – </a:t>
            </a:r>
            <a:r>
              <a:rPr lang="en-US" dirty="0">
                <a:hlinkClick r:id="rId2" tooltip="Civil Rights Act of 1964"/>
              </a:rPr>
              <a:t>Civil Rights Act of 1964</a:t>
            </a:r>
            <a:endParaRPr lang="en-US" dirty="0"/>
          </a:p>
          <a:p>
            <a:pPr marL="552450" lvl="1">
              <a:buFont typeface="Arial" panose="020B0604020202020204" pitchFamily="34" charset="0"/>
              <a:buChar char="•"/>
              <a:defRPr/>
            </a:pPr>
            <a:r>
              <a:rPr lang="en-US" dirty="0"/>
              <a:t>Religion – </a:t>
            </a:r>
            <a:r>
              <a:rPr lang="en-US" dirty="0">
                <a:hlinkClick r:id="rId2" tooltip="Civil Rights Act of 1964"/>
              </a:rPr>
              <a:t>Civil Rights Act of 1964</a:t>
            </a:r>
            <a:endParaRPr lang="en-US" dirty="0"/>
          </a:p>
          <a:p>
            <a:pPr marL="552450" lvl="1">
              <a:buFont typeface="Arial" panose="020B0604020202020204" pitchFamily="34" charset="0"/>
              <a:buChar char="•"/>
              <a:defRPr/>
            </a:pPr>
            <a:r>
              <a:rPr lang="en-US" dirty="0"/>
              <a:t>National Origin – </a:t>
            </a:r>
            <a:r>
              <a:rPr lang="en-US" dirty="0">
                <a:hlinkClick r:id="rId2" tooltip="Civil Rights Act of 1964"/>
              </a:rPr>
              <a:t>Civil Rights Act of 1964</a:t>
            </a:r>
            <a:endParaRPr lang="en-US" dirty="0"/>
          </a:p>
          <a:p>
            <a:pPr marL="552450" lvl="1">
              <a:buFont typeface="Arial" panose="020B0604020202020204" pitchFamily="34" charset="0"/>
              <a:buChar char="•"/>
              <a:defRPr/>
            </a:pPr>
            <a:r>
              <a:rPr lang="en-US" dirty="0"/>
              <a:t>Age (40 and over) – </a:t>
            </a:r>
            <a:r>
              <a:rPr lang="en-US" dirty="0">
                <a:hlinkClick r:id="rId3" tooltip="Age Discrimination in Employment Act of 1967"/>
              </a:rPr>
              <a:t>Age Discrimination in Employment Act of 1967</a:t>
            </a:r>
            <a:endParaRPr lang="en-US" dirty="0"/>
          </a:p>
          <a:p>
            <a:pPr marL="552450" lvl="1">
              <a:buFont typeface="Arial" panose="020B0604020202020204" pitchFamily="34" charset="0"/>
              <a:buChar char="•"/>
              <a:defRPr/>
            </a:pPr>
            <a:r>
              <a:rPr lang="en-US" dirty="0"/>
              <a:t>Sex – </a:t>
            </a:r>
            <a:r>
              <a:rPr lang="en-US" dirty="0">
                <a:hlinkClick r:id="rId4" tooltip="Equal Pay Act of 1963"/>
              </a:rPr>
              <a:t>Equal Pay Act of 1963</a:t>
            </a:r>
            <a:r>
              <a:rPr lang="en-US" dirty="0"/>
              <a:t> and </a:t>
            </a:r>
            <a:r>
              <a:rPr lang="en-US" dirty="0">
                <a:hlinkClick r:id="rId2" tooltip="Civil Rights Act of 1964"/>
              </a:rPr>
              <a:t>Civil Rights Act of 1964</a:t>
            </a:r>
            <a:endParaRPr lang="en-US" dirty="0"/>
          </a:p>
        </p:txBody>
      </p:sp>
    </p:spTree>
    <p:extLst>
      <p:ext uri="{BB962C8B-B14F-4D97-AF65-F5344CB8AC3E}">
        <p14:creationId xmlns:p14="http://schemas.microsoft.com/office/powerpoint/2010/main" val="17090715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50EC6-BE7C-6371-E341-5C00449C56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31EAD1-2BDD-625A-1DDD-807EA905C0F2}"/>
              </a:ext>
            </a:extLst>
          </p:cNvPr>
          <p:cNvSpPr>
            <a:spLocks noGrp="1"/>
          </p:cNvSpPr>
          <p:nvPr>
            <p:ph type="title"/>
          </p:nvPr>
        </p:nvSpPr>
        <p:spPr>
          <a:xfrm>
            <a:off x="457200" y="228600"/>
            <a:ext cx="8229600" cy="857250"/>
          </a:xfrm>
        </p:spPr>
        <p:txBody>
          <a:bodyPr/>
          <a:lstStyle/>
          <a:p>
            <a:r>
              <a:rPr lang="en-US" dirty="0"/>
              <a:t>Things to Know, Continued</a:t>
            </a:r>
          </a:p>
        </p:txBody>
      </p:sp>
      <p:sp>
        <p:nvSpPr>
          <p:cNvPr id="5" name="Content Placeholder 4">
            <a:extLst>
              <a:ext uri="{FF2B5EF4-FFF2-40B4-BE49-F238E27FC236}">
                <a16:creationId xmlns:a16="http://schemas.microsoft.com/office/drawing/2014/main" id="{706044FB-0656-9B9F-3541-44A90290A4E7}"/>
              </a:ext>
            </a:extLst>
          </p:cNvPr>
          <p:cNvSpPr>
            <a:spLocks noGrp="1"/>
          </p:cNvSpPr>
          <p:nvPr>
            <p:ph idx="1"/>
          </p:nvPr>
        </p:nvSpPr>
        <p:spPr/>
        <p:txBody>
          <a:bodyPr/>
          <a:lstStyle/>
          <a:p>
            <a:r>
              <a:rPr lang="en-US" dirty="0"/>
              <a:t>Individual States can, and do, create other protected classes that are protected under that state's law. </a:t>
            </a:r>
          </a:p>
          <a:p>
            <a:pPr lvl="0"/>
            <a:r>
              <a:rPr lang="en-US" dirty="0"/>
              <a:t>For Q&amp;A regarding protected classes, contact:</a:t>
            </a:r>
          </a:p>
          <a:p>
            <a:pPr lvl="1">
              <a:buFont typeface="Wingdings" panose="05000000000000000000" pitchFamily="2" charset="2"/>
              <a:buChar char="§"/>
            </a:pPr>
            <a:r>
              <a:rPr lang="en-US" dirty="0"/>
              <a:t>Tennessee Department of Human Resources Office of Strategic Support – Legal Compliance Division </a:t>
            </a:r>
          </a:p>
          <a:p>
            <a:pPr lvl="1">
              <a:buFont typeface="Wingdings" panose="05000000000000000000" pitchFamily="2" charset="2"/>
              <a:buChar char="§"/>
            </a:pPr>
            <a:r>
              <a:rPr lang="en-US" dirty="0"/>
              <a:t>Compliance Officer (615) 313-5711</a:t>
            </a:r>
          </a:p>
        </p:txBody>
      </p:sp>
    </p:spTree>
    <p:extLst>
      <p:ext uri="{BB962C8B-B14F-4D97-AF65-F5344CB8AC3E}">
        <p14:creationId xmlns:p14="http://schemas.microsoft.com/office/powerpoint/2010/main" val="37172526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64FA8-4BE3-CA94-4A01-094E53EEEFFB}"/>
              </a:ext>
            </a:extLst>
          </p:cNvPr>
          <p:cNvSpPr>
            <a:spLocks noGrp="1"/>
          </p:cNvSpPr>
          <p:nvPr>
            <p:ph type="title"/>
          </p:nvPr>
        </p:nvSpPr>
        <p:spPr/>
        <p:txBody>
          <a:bodyPr>
            <a:noAutofit/>
          </a:bodyPr>
          <a:lstStyle/>
          <a:p>
            <a:r>
              <a:rPr lang="en-US" sz="2000" dirty="0"/>
              <a:t>Things to Know: Effective Communication is Essential for Meaningful Access</a:t>
            </a:r>
          </a:p>
        </p:txBody>
      </p:sp>
      <p:sp>
        <p:nvSpPr>
          <p:cNvPr id="3" name="Content Placeholder 2">
            <a:extLst>
              <a:ext uri="{FF2B5EF4-FFF2-40B4-BE49-F238E27FC236}">
                <a16:creationId xmlns:a16="http://schemas.microsoft.com/office/drawing/2014/main" id="{8A57E8E6-2895-F77B-EA29-D7E53AAA5A02}"/>
              </a:ext>
            </a:extLst>
          </p:cNvPr>
          <p:cNvSpPr>
            <a:spLocks noGrp="1"/>
          </p:cNvSpPr>
          <p:nvPr>
            <p:ph idx="1"/>
          </p:nvPr>
        </p:nvSpPr>
        <p:spPr/>
        <p:txBody>
          <a:bodyPr>
            <a:normAutofit fontScale="85000" lnSpcReduction="10000"/>
          </a:bodyPr>
          <a:lstStyle/>
          <a:p>
            <a:r>
              <a:rPr lang="en-US" dirty="0"/>
              <a:t>Persons who are limited English Proficient (LEP) Title VI (6) and ADA, refer to -</a:t>
            </a:r>
          </a:p>
          <a:p>
            <a:pPr marL="0" indent="0">
              <a:buNone/>
            </a:pPr>
            <a:r>
              <a:rPr lang="en-US" dirty="0"/>
              <a:t>      </a:t>
            </a:r>
            <a:r>
              <a:rPr lang="en-US" dirty="0">
                <a:hlinkClick r:id="rId2"/>
              </a:rPr>
              <a:t>https://www.lep.gov</a:t>
            </a:r>
            <a:r>
              <a:rPr lang="en-US" dirty="0"/>
              <a:t> </a:t>
            </a:r>
          </a:p>
          <a:p>
            <a:r>
              <a:rPr lang="en-US" dirty="0"/>
              <a:t>Persons who are Deaf or Hard of Hearing ADA, refer to -</a:t>
            </a:r>
          </a:p>
          <a:p>
            <a:pPr marL="0" indent="0">
              <a:buNone/>
            </a:pPr>
            <a:r>
              <a:rPr lang="en-US" dirty="0"/>
              <a:t>      National Association of the Deaf  </a:t>
            </a:r>
            <a:r>
              <a:rPr lang="en-US" dirty="0">
                <a:hlinkClick r:id="rId3"/>
              </a:rPr>
              <a:t>http://www.nad.org/</a:t>
            </a:r>
            <a:endParaRPr lang="en-US" dirty="0"/>
          </a:p>
          <a:p>
            <a:pPr marL="0" indent="0">
              <a:buNone/>
            </a:pPr>
            <a:r>
              <a:rPr lang="en-US" dirty="0"/>
              <a:t>      Registry of interpreters for the Deaf  </a:t>
            </a:r>
            <a:r>
              <a:rPr lang="en-US" dirty="0">
                <a:hlinkClick r:id="rId4"/>
              </a:rPr>
              <a:t>http://www.rid.org/</a:t>
            </a:r>
            <a:r>
              <a:rPr lang="en-US" dirty="0"/>
              <a:t> 	</a:t>
            </a:r>
          </a:p>
          <a:p>
            <a:r>
              <a:rPr lang="en-US" dirty="0"/>
              <a:t>Persons who are Blind or have Low Vision ADA, refer to -</a:t>
            </a:r>
          </a:p>
          <a:p>
            <a:pPr marL="0" indent="0">
              <a:buNone/>
            </a:pPr>
            <a:r>
              <a:rPr lang="en-US" dirty="0"/>
              <a:t>       National Federation of the Blind  </a:t>
            </a:r>
            <a:r>
              <a:rPr lang="en-US" dirty="0">
                <a:hlinkClick r:id="rId5"/>
              </a:rPr>
              <a:t>https://nfb.org/</a:t>
            </a:r>
            <a:r>
              <a:rPr lang="en-US" dirty="0"/>
              <a:t> </a:t>
            </a:r>
          </a:p>
          <a:p>
            <a:r>
              <a:rPr lang="en-US" dirty="0"/>
              <a:t>Persons who have Service Animals ADA, refer to -</a:t>
            </a:r>
          </a:p>
          <a:p>
            <a:pPr marL="0" indent="0">
              <a:buNone/>
            </a:pPr>
            <a:r>
              <a:rPr lang="en-US" dirty="0"/>
              <a:t>       </a:t>
            </a:r>
            <a:r>
              <a:rPr lang="en-US" dirty="0">
                <a:hlinkClick r:id="rId6"/>
              </a:rPr>
              <a:t>https://www.ada.gov/service_animals_2010.htm</a:t>
            </a:r>
            <a:r>
              <a:rPr lang="en-US" dirty="0"/>
              <a:t> </a:t>
            </a:r>
          </a:p>
          <a:p>
            <a:pPr marL="0" indent="0">
              <a:buNone/>
            </a:pPr>
            <a:endParaRPr lang="en-US" dirty="0"/>
          </a:p>
          <a:p>
            <a:pPr marL="0" indent="0">
              <a:buNone/>
            </a:pPr>
            <a:r>
              <a:rPr lang="en-US" dirty="0"/>
              <a:t>* Health Care providers have a duty to provide appropriate auxiliary aids and services when necessary to ensure that communication with people is effective for all.</a:t>
            </a:r>
          </a:p>
          <a:p>
            <a:endParaRPr lang="en-US" dirty="0"/>
          </a:p>
        </p:txBody>
      </p:sp>
    </p:spTree>
    <p:extLst>
      <p:ext uri="{BB962C8B-B14F-4D97-AF65-F5344CB8AC3E}">
        <p14:creationId xmlns:p14="http://schemas.microsoft.com/office/powerpoint/2010/main" val="16135732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D4F02-D3B1-A05B-1136-81F392C872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A81ADB-3879-A883-80FF-85683473DB30}"/>
              </a:ext>
            </a:extLst>
          </p:cNvPr>
          <p:cNvSpPr>
            <a:spLocks noGrp="1"/>
          </p:cNvSpPr>
          <p:nvPr>
            <p:ph type="title"/>
          </p:nvPr>
        </p:nvSpPr>
        <p:spPr/>
        <p:txBody>
          <a:bodyPr>
            <a:noAutofit/>
          </a:bodyPr>
          <a:lstStyle/>
          <a:p>
            <a:r>
              <a:rPr lang="en-US" sz="2000" dirty="0"/>
              <a:t>Things to Know: Effective Communication is Essential for Meaningful Access, continued</a:t>
            </a:r>
          </a:p>
        </p:txBody>
      </p:sp>
      <p:sp>
        <p:nvSpPr>
          <p:cNvPr id="3" name="Content Placeholder 2">
            <a:extLst>
              <a:ext uri="{FF2B5EF4-FFF2-40B4-BE49-F238E27FC236}">
                <a16:creationId xmlns:a16="http://schemas.microsoft.com/office/drawing/2014/main" id="{5954C58D-9F35-3D17-A16B-2B4EB8EB74A4}"/>
              </a:ext>
            </a:extLst>
          </p:cNvPr>
          <p:cNvSpPr>
            <a:spLocks noGrp="1"/>
          </p:cNvSpPr>
          <p:nvPr>
            <p:ph idx="1"/>
          </p:nvPr>
        </p:nvSpPr>
        <p:spPr/>
        <p:txBody>
          <a:bodyPr>
            <a:normAutofit fontScale="70000" lnSpcReduction="20000"/>
          </a:bodyPr>
          <a:lstStyle/>
          <a:p>
            <a:pPr marL="0" indent="0">
              <a:buNone/>
            </a:pPr>
            <a:r>
              <a:rPr lang="en-US" b="1" dirty="0"/>
              <a:t>Auxiliary Aids: </a:t>
            </a:r>
          </a:p>
          <a:p>
            <a:r>
              <a:rPr lang="en-US" dirty="0"/>
              <a:t>Medically qualified American sign language (ASL) interpreters.</a:t>
            </a:r>
          </a:p>
          <a:p>
            <a:r>
              <a:rPr lang="en-US" dirty="0"/>
              <a:t>Video remote interpreting (VRI).</a:t>
            </a:r>
          </a:p>
          <a:p>
            <a:r>
              <a:rPr lang="en-US" dirty="0"/>
              <a:t>Large print material</a:t>
            </a:r>
          </a:p>
          <a:p>
            <a:r>
              <a:rPr lang="en-US" dirty="0"/>
              <a:t>Captioning (open-closed and real-time).</a:t>
            </a:r>
          </a:p>
          <a:p>
            <a:pPr marL="0" indent="0">
              <a:buNone/>
            </a:pPr>
            <a:r>
              <a:rPr lang="en-US" b="1" dirty="0"/>
              <a:t>Qualified Interpreter:</a:t>
            </a:r>
          </a:p>
          <a:p>
            <a:r>
              <a:rPr lang="en-US" dirty="0"/>
              <a:t>Must be provided free of charge and in a timely manner in order to ensure effective communication when discussing important information with client and/or their companion.</a:t>
            </a:r>
          </a:p>
          <a:p>
            <a:r>
              <a:rPr lang="en-US" dirty="0"/>
              <a:t>Providers may not require individuals to provide their own interpreters.</a:t>
            </a:r>
          </a:p>
          <a:p>
            <a:r>
              <a:rPr lang="en-US" dirty="0"/>
              <a:t>Providers may not rely on minor children or except in an emergency involving an immediate threat to the safety or welfare of the individual or the public where there is no interpreter available.</a:t>
            </a:r>
          </a:p>
          <a:p>
            <a:r>
              <a:rPr lang="en-US" dirty="0"/>
              <a:t>Providers may use bilingual or multilingual staff to interpret.</a:t>
            </a:r>
          </a:p>
          <a:p>
            <a:r>
              <a:rPr lang="en-US" dirty="0"/>
              <a:t>Providers “may not” use low quality video remote interpreting services.</a:t>
            </a:r>
          </a:p>
          <a:p>
            <a:pPr marL="0" indent="0">
              <a:buNone/>
            </a:pPr>
            <a:endParaRPr lang="en-US" dirty="0"/>
          </a:p>
          <a:p>
            <a:pPr marL="0" indent="0">
              <a:buNone/>
            </a:pPr>
            <a:r>
              <a:rPr lang="en-US" dirty="0"/>
              <a:t>Section 1557 of the Affordable Care Act 2016</a:t>
            </a:r>
          </a:p>
        </p:txBody>
      </p:sp>
    </p:spTree>
    <p:extLst>
      <p:ext uri="{BB962C8B-B14F-4D97-AF65-F5344CB8AC3E}">
        <p14:creationId xmlns:p14="http://schemas.microsoft.com/office/powerpoint/2010/main" val="16556912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2A461-64A4-A15C-7C54-A42E265B440A}"/>
              </a:ext>
            </a:extLst>
          </p:cNvPr>
          <p:cNvSpPr>
            <a:spLocks noGrp="1"/>
          </p:cNvSpPr>
          <p:nvPr>
            <p:ph type="title"/>
          </p:nvPr>
        </p:nvSpPr>
        <p:spPr/>
        <p:txBody>
          <a:bodyPr>
            <a:normAutofit fontScale="90000"/>
          </a:bodyPr>
          <a:lstStyle/>
          <a:p>
            <a:r>
              <a:rPr lang="en-US"/>
              <a:t>Things to Know: Limited English Proficiency (LEP)</a:t>
            </a:r>
            <a:endParaRPr lang="en-US" dirty="0"/>
          </a:p>
        </p:txBody>
      </p:sp>
      <p:sp>
        <p:nvSpPr>
          <p:cNvPr id="3" name="Content Placeholder 2">
            <a:extLst>
              <a:ext uri="{FF2B5EF4-FFF2-40B4-BE49-F238E27FC236}">
                <a16:creationId xmlns:a16="http://schemas.microsoft.com/office/drawing/2014/main" id="{17CE1764-ECCD-239C-0787-1DF3165FCFF2}"/>
              </a:ext>
            </a:extLst>
          </p:cNvPr>
          <p:cNvSpPr>
            <a:spLocks noGrp="1"/>
          </p:cNvSpPr>
          <p:nvPr>
            <p:ph idx="1"/>
          </p:nvPr>
        </p:nvSpPr>
        <p:spPr/>
        <p:txBody>
          <a:bodyPr>
            <a:normAutofit fontScale="92500"/>
          </a:bodyPr>
          <a:lstStyle/>
          <a:p>
            <a:pPr>
              <a:defRPr/>
            </a:pPr>
            <a:r>
              <a:rPr lang="en-US" sz="1200" dirty="0"/>
              <a:t>Have documented Policy and Procedures that address a Limited English Proficiency (LEP) Plan– “A person who does not speak English as their primary language, and has a limited ability to read, speak, write or understand English.” </a:t>
            </a:r>
          </a:p>
          <a:p>
            <a:pPr>
              <a:defRPr/>
            </a:pPr>
            <a:r>
              <a:rPr lang="en-US" sz="1200" dirty="0"/>
              <a:t>Persons who speak English may also be LEP (4</a:t>
            </a:r>
            <a:r>
              <a:rPr lang="en-US" sz="1200" baseline="30000" dirty="0"/>
              <a:t>th</a:t>
            </a:r>
            <a:r>
              <a:rPr lang="en-US" sz="1200" dirty="0"/>
              <a:t> grade education)</a:t>
            </a:r>
          </a:p>
          <a:p>
            <a:pPr>
              <a:defRPr/>
            </a:pPr>
            <a:r>
              <a:rPr lang="en-US" sz="1200" dirty="0"/>
              <a:t>Persons that speak a language may not be able to read that language (and vice versa).</a:t>
            </a:r>
          </a:p>
          <a:p>
            <a:pPr>
              <a:defRPr/>
            </a:pPr>
            <a:r>
              <a:rPr lang="en-US" sz="1200" dirty="0"/>
              <a:t>Do not rely on a minor child to interpret or facilitate communications, except in an emergency involving an imminent threat to the safety or welfare of an individual or the public welfare where there is no interpreter available.</a:t>
            </a:r>
          </a:p>
          <a:p>
            <a:pPr>
              <a:defRPr/>
            </a:pPr>
            <a:r>
              <a:rPr lang="en-US" sz="1200" dirty="0"/>
              <a:t>Discourage using a family member or a dual speaking employee.  Use a Certified Qualified (Program) Interpreter.</a:t>
            </a:r>
          </a:p>
          <a:p>
            <a:pPr>
              <a:defRPr/>
            </a:pPr>
            <a:r>
              <a:rPr lang="en-US" sz="1200" dirty="0" err="1"/>
              <a:t>Avaza</a:t>
            </a:r>
            <a:r>
              <a:rPr lang="en-US" sz="1200" dirty="0"/>
              <a:t> Language Services  </a:t>
            </a:r>
            <a:r>
              <a:rPr lang="en-US" sz="1200" dirty="0">
                <a:hlinkClick r:id="rId2"/>
              </a:rPr>
              <a:t>http://avaza.co/</a:t>
            </a:r>
            <a:r>
              <a:rPr lang="en-US" sz="1200" dirty="0"/>
              <a:t>     800-482-8292 </a:t>
            </a:r>
          </a:p>
          <a:p>
            <a:pPr>
              <a:defRPr/>
            </a:pPr>
            <a:r>
              <a:rPr lang="en-US" sz="1200" dirty="0"/>
              <a:t>Conduct an annual assessment of the regional population by using the LEP “Four Factor Analysis:”</a:t>
            </a:r>
          </a:p>
          <a:p>
            <a:pPr marL="855663" indent="-428625">
              <a:buClr>
                <a:schemeClr val="bg2"/>
              </a:buClr>
              <a:buFont typeface="+mj-lt"/>
              <a:buAutoNum type="arabicPeriod"/>
              <a:defRPr/>
            </a:pPr>
            <a:r>
              <a:rPr lang="en-US" sz="1200" dirty="0"/>
              <a:t>The number or proportion of LEP persons eligible to be served or likely to be encountered by the program or Grantee;</a:t>
            </a:r>
          </a:p>
          <a:p>
            <a:pPr marL="855663" indent="-428625">
              <a:buClr>
                <a:schemeClr val="bg2"/>
              </a:buClr>
              <a:buFont typeface="+mj-lt"/>
              <a:buAutoNum type="arabicPeriod"/>
              <a:defRPr/>
            </a:pPr>
            <a:r>
              <a:rPr lang="en-US" sz="1200" dirty="0"/>
              <a:t>The frequency with which LEP individuals come in contact with the program;</a:t>
            </a:r>
          </a:p>
          <a:p>
            <a:pPr marL="855663" indent="-428625">
              <a:buClr>
                <a:schemeClr val="bg2"/>
              </a:buClr>
              <a:buFont typeface="+mj-lt"/>
              <a:buAutoNum type="arabicPeriod"/>
              <a:defRPr/>
            </a:pPr>
            <a:r>
              <a:rPr lang="en-US" sz="1200" dirty="0"/>
              <a:t>The nature and importance of the program, activity or service provided by the program to people’s lives; and</a:t>
            </a:r>
          </a:p>
          <a:p>
            <a:pPr marL="855663" indent="-428625">
              <a:buClr>
                <a:schemeClr val="bg2"/>
              </a:buClr>
              <a:buFont typeface="+mj-lt"/>
              <a:buAutoNum type="arabicPeriod"/>
              <a:defRPr/>
            </a:pPr>
            <a:r>
              <a:rPr lang="en-US" sz="1200" dirty="0"/>
              <a:t>The resources available to the Grantee and costs.</a:t>
            </a:r>
          </a:p>
        </p:txBody>
      </p:sp>
    </p:spTree>
    <p:extLst>
      <p:ext uri="{BB962C8B-B14F-4D97-AF65-F5344CB8AC3E}">
        <p14:creationId xmlns:p14="http://schemas.microsoft.com/office/powerpoint/2010/main" val="19263778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DFAD6-A74E-4069-3FC9-3B1A570319A3}"/>
              </a:ext>
            </a:extLst>
          </p:cNvPr>
          <p:cNvSpPr>
            <a:spLocks noGrp="1"/>
          </p:cNvSpPr>
          <p:nvPr>
            <p:ph type="title"/>
          </p:nvPr>
        </p:nvSpPr>
        <p:spPr/>
        <p:txBody>
          <a:bodyPr>
            <a:normAutofit fontScale="90000"/>
          </a:bodyPr>
          <a:lstStyle/>
          <a:p>
            <a:r>
              <a:rPr lang="en-US" dirty="0"/>
              <a:t>Things to Know: Common Strategies for Implementing LEP Plans</a:t>
            </a:r>
          </a:p>
        </p:txBody>
      </p:sp>
      <p:sp>
        <p:nvSpPr>
          <p:cNvPr id="3" name="Content Placeholder 2">
            <a:extLst>
              <a:ext uri="{FF2B5EF4-FFF2-40B4-BE49-F238E27FC236}">
                <a16:creationId xmlns:a16="http://schemas.microsoft.com/office/drawing/2014/main" id="{7A82E342-FD03-32E3-5BEE-3E4B8178E04F}"/>
              </a:ext>
            </a:extLst>
          </p:cNvPr>
          <p:cNvSpPr>
            <a:spLocks noGrp="1"/>
          </p:cNvSpPr>
          <p:nvPr>
            <p:ph idx="1"/>
          </p:nvPr>
        </p:nvSpPr>
        <p:spPr/>
        <p:txBody>
          <a:bodyPr/>
          <a:lstStyle/>
          <a:p>
            <a:pPr>
              <a:buFont typeface="+mj-lt"/>
              <a:buAutoNum type="arabicPeriod"/>
            </a:pPr>
            <a:r>
              <a:rPr lang="en-US" dirty="0"/>
              <a:t>Publish documents in languages other than English</a:t>
            </a:r>
          </a:p>
          <a:p>
            <a:pPr>
              <a:buFont typeface="+mj-lt"/>
              <a:buAutoNum type="arabicPeriod"/>
            </a:pPr>
            <a:r>
              <a:rPr lang="en-US" dirty="0"/>
              <a:t>Multi-Language Phone Lines</a:t>
            </a:r>
          </a:p>
          <a:p>
            <a:pPr>
              <a:buFont typeface="+mj-lt"/>
              <a:buAutoNum type="arabicPeriod"/>
            </a:pPr>
            <a:r>
              <a:rPr lang="en-US" dirty="0"/>
              <a:t>Multilingual staff in information booths</a:t>
            </a:r>
          </a:p>
          <a:p>
            <a:pPr>
              <a:buFont typeface="+mj-lt"/>
              <a:buAutoNum type="arabicPeriod"/>
            </a:pPr>
            <a:r>
              <a:rPr lang="en-US" dirty="0"/>
              <a:t>Language identification using “I Speak”</a:t>
            </a:r>
          </a:p>
          <a:p>
            <a:pPr>
              <a:buFont typeface="+mj-lt"/>
              <a:buAutoNum type="arabicPeriod"/>
            </a:pPr>
            <a:r>
              <a:rPr lang="en-US" dirty="0"/>
              <a:t>Cards</a:t>
            </a:r>
          </a:p>
          <a:p>
            <a:pPr>
              <a:buFont typeface="+mj-lt"/>
              <a:buAutoNum type="arabicPeriod"/>
            </a:pPr>
            <a:r>
              <a:rPr lang="en-US" dirty="0"/>
              <a:t>Advertising in Minority Media</a:t>
            </a:r>
          </a:p>
        </p:txBody>
      </p:sp>
    </p:spTree>
    <p:extLst>
      <p:ext uri="{BB962C8B-B14F-4D97-AF65-F5344CB8AC3E}">
        <p14:creationId xmlns:p14="http://schemas.microsoft.com/office/powerpoint/2010/main" val="33718351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82862-5E12-A80E-41FB-7BA85C4B9A21}"/>
              </a:ext>
            </a:extLst>
          </p:cNvPr>
          <p:cNvSpPr>
            <a:spLocks noGrp="1"/>
          </p:cNvSpPr>
          <p:nvPr>
            <p:ph type="title"/>
          </p:nvPr>
        </p:nvSpPr>
        <p:spPr/>
        <p:txBody>
          <a:bodyPr>
            <a:normAutofit fontScale="90000"/>
          </a:bodyPr>
          <a:lstStyle/>
          <a:p>
            <a:r>
              <a:rPr lang="en-US" dirty="0"/>
              <a:t>Things to Know: A Model LEP Plan Includes</a:t>
            </a:r>
          </a:p>
        </p:txBody>
      </p:sp>
      <p:sp>
        <p:nvSpPr>
          <p:cNvPr id="3" name="Content Placeholder 2">
            <a:extLst>
              <a:ext uri="{FF2B5EF4-FFF2-40B4-BE49-F238E27FC236}">
                <a16:creationId xmlns:a16="http://schemas.microsoft.com/office/drawing/2014/main" id="{26114B70-9529-54DC-7C08-93794B0C5656}"/>
              </a:ext>
            </a:extLst>
          </p:cNvPr>
          <p:cNvSpPr>
            <a:spLocks noGrp="1"/>
          </p:cNvSpPr>
          <p:nvPr>
            <p:ph idx="1"/>
          </p:nvPr>
        </p:nvSpPr>
        <p:spPr/>
        <p:txBody>
          <a:bodyPr/>
          <a:lstStyle/>
          <a:p>
            <a:pPr>
              <a:buFont typeface="+mj-lt"/>
              <a:buAutoNum type="arabicPeriod"/>
            </a:pPr>
            <a:r>
              <a:rPr lang="en-US" dirty="0"/>
              <a:t>Notice to the Public</a:t>
            </a:r>
          </a:p>
          <a:p>
            <a:pPr>
              <a:buFont typeface="+mj-lt"/>
              <a:buAutoNum type="arabicPeriod"/>
            </a:pPr>
            <a:r>
              <a:rPr lang="en-US" dirty="0"/>
              <a:t>Translated Vital Documents</a:t>
            </a:r>
          </a:p>
          <a:p>
            <a:pPr>
              <a:buFont typeface="+mj-lt"/>
              <a:buAutoNum type="arabicPeriod"/>
            </a:pPr>
            <a:r>
              <a:rPr lang="en-US" dirty="0"/>
              <a:t>Staff Training</a:t>
            </a:r>
          </a:p>
          <a:p>
            <a:pPr>
              <a:buFont typeface="+mj-lt"/>
              <a:buAutoNum type="arabicPeriod"/>
            </a:pPr>
            <a:r>
              <a:rPr lang="en-US" dirty="0"/>
              <a:t>Monitoring Plan</a:t>
            </a:r>
          </a:p>
          <a:p>
            <a:pPr>
              <a:buFont typeface="+mj-lt"/>
              <a:buAutoNum type="arabicPeriod"/>
            </a:pPr>
            <a:r>
              <a:rPr lang="en-US" dirty="0"/>
              <a:t>Four Factor Analysis</a:t>
            </a:r>
          </a:p>
          <a:p>
            <a:pPr>
              <a:buFont typeface="+mj-lt"/>
              <a:buAutoNum type="arabicPeriod"/>
            </a:pPr>
            <a:r>
              <a:rPr lang="en-US" dirty="0"/>
              <a:t>Access to the Services of a Language Assistance Provider</a:t>
            </a:r>
          </a:p>
        </p:txBody>
      </p:sp>
    </p:spTree>
    <p:extLst>
      <p:ext uri="{BB962C8B-B14F-4D97-AF65-F5344CB8AC3E}">
        <p14:creationId xmlns:p14="http://schemas.microsoft.com/office/powerpoint/2010/main" val="19258543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809F2-71D5-1EC7-613A-AE406CCA3ADE}"/>
              </a:ext>
            </a:extLst>
          </p:cNvPr>
          <p:cNvSpPr>
            <a:spLocks noGrp="1"/>
          </p:cNvSpPr>
          <p:nvPr>
            <p:ph type="title"/>
          </p:nvPr>
        </p:nvSpPr>
        <p:spPr>
          <a:xfrm>
            <a:off x="457200" y="228600"/>
            <a:ext cx="8229600" cy="857250"/>
          </a:xfrm>
        </p:spPr>
        <p:txBody>
          <a:bodyPr>
            <a:normAutofit fontScale="90000"/>
          </a:bodyPr>
          <a:lstStyle/>
          <a:p>
            <a:r>
              <a:rPr lang="en-US" dirty="0"/>
              <a:t>Examples of Program Non-Compliance with Title VI</a:t>
            </a:r>
          </a:p>
        </p:txBody>
      </p:sp>
      <p:sp>
        <p:nvSpPr>
          <p:cNvPr id="3" name="Content Placeholder 2">
            <a:extLst>
              <a:ext uri="{FF2B5EF4-FFF2-40B4-BE49-F238E27FC236}">
                <a16:creationId xmlns:a16="http://schemas.microsoft.com/office/drawing/2014/main" id="{C0D9A2C5-FB15-99C2-912B-62133F698739}"/>
              </a:ext>
            </a:extLst>
          </p:cNvPr>
          <p:cNvSpPr>
            <a:spLocks noGrp="1"/>
          </p:cNvSpPr>
          <p:nvPr>
            <p:ph idx="1"/>
          </p:nvPr>
        </p:nvSpPr>
        <p:spPr>
          <a:xfrm>
            <a:off x="457200" y="1276354"/>
            <a:ext cx="8229600" cy="3124199"/>
          </a:xfrm>
        </p:spPr>
        <p:txBody>
          <a:bodyPr/>
          <a:lstStyle/>
          <a:p>
            <a:r>
              <a:rPr lang="en-US" dirty="0"/>
              <a:t>Denying an individual any service, financial aid, other benefit provided under the program. </a:t>
            </a:r>
          </a:p>
          <a:p>
            <a:r>
              <a:rPr lang="en-US" dirty="0"/>
              <a:t>Providing a service or benefit to an individual which is inferior (either in quantity or quality) to that provided to others in the program. </a:t>
            </a:r>
          </a:p>
          <a:p>
            <a:r>
              <a:rPr lang="en-US" dirty="0"/>
              <a:t>Providing an individual with a service or benefit in a manner different from others under the program. </a:t>
            </a:r>
          </a:p>
          <a:p>
            <a:r>
              <a:rPr lang="en-US" dirty="0"/>
              <a:t>Subjecting an individual to segregation in any manner related to the receipt of services or benefits under the program. </a:t>
            </a:r>
          </a:p>
          <a:p>
            <a:r>
              <a:rPr lang="en-US" dirty="0"/>
              <a:t>Subjecting an individual to separate treatment in any manner related to receiving services or benefits, under the program.</a:t>
            </a:r>
          </a:p>
        </p:txBody>
      </p:sp>
    </p:spTree>
    <p:extLst>
      <p:ext uri="{BB962C8B-B14F-4D97-AF65-F5344CB8AC3E}">
        <p14:creationId xmlns:p14="http://schemas.microsoft.com/office/powerpoint/2010/main" val="10859153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2FD6B-206D-B479-32B6-D078B159B7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54752E-5976-DF2A-3BA7-E04F75F608FB}"/>
              </a:ext>
            </a:extLst>
          </p:cNvPr>
          <p:cNvSpPr>
            <a:spLocks noGrp="1"/>
          </p:cNvSpPr>
          <p:nvPr>
            <p:ph type="title"/>
          </p:nvPr>
        </p:nvSpPr>
        <p:spPr>
          <a:xfrm>
            <a:off x="457200" y="228600"/>
            <a:ext cx="8229600" cy="857250"/>
          </a:xfrm>
        </p:spPr>
        <p:txBody>
          <a:bodyPr>
            <a:normAutofit fontScale="90000"/>
          </a:bodyPr>
          <a:lstStyle/>
          <a:p>
            <a:r>
              <a:rPr lang="en-US" dirty="0"/>
              <a:t>Examples of Program Non-Compliance with Title VI, continued 2</a:t>
            </a:r>
          </a:p>
        </p:txBody>
      </p:sp>
      <p:sp>
        <p:nvSpPr>
          <p:cNvPr id="3" name="Content Placeholder 2">
            <a:extLst>
              <a:ext uri="{FF2B5EF4-FFF2-40B4-BE49-F238E27FC236}">
                <a16:creationId xmlns:a16="http://schemas.microsoft.com/office/drawing/2014/main" id="{51B90CD3-EBE1-6485-6F20-235EC361E894}"/>
              </a:ext>
            </a:extLst>
          </p:cNvPr>
          <p:cNvSpPr>
            <a:spLocks noGrp="1"/>
          </p:cNvSpPr>
          <p:nvPr>
            <p:ph idx="1"/>
          </p:nvPr>
        </p:nvSpPr>
        <p:spPr>
          <a:xfrm>
            <a:off x="457200" y="1276354"/>
            <a:ext cx="8229600" cy="3124199"/>
          </a:xfrm>
        </p:spPr>
        <p:txBody>
          <a:bodyPr>
            <a:normAutofit fontScale="92500" lnSpcReduction="10000"/>
          </a:bodyPr>
          <a:lstStyle/>
          <a:p>
            <a:r>
              <a:rPr lang="en-US" dirty="0"/>
              <a:t>Restricting an individual in any way in the receipt of any advantage or privilege enjoyed by others under the program. </a:t>
            </a:r>
          </a:p>
          <a:p>
            <a:r>
              <a:rPr lang="en-US" dirty="0"/>
              <a:t>Requiring different standards or conditions as prerequisites for accepting an individual into a program.</a:t>
            </a:r>
          </a:p>
          <a:p>
            <a:r>
              <a:rPr lang="en-US" dirty="0"/>
              <a:t>Denying a person the opportunity to participate as a member of planning or advisory body which is an integral part of the program. </a:t>
            </a:r>
          </a:p>
          <a:p>
            <a:r>
              <a:rPr lang="en-US" dirty="0"/>
              <a:t>Utilizing criteria or methods of administration which (a) have the effect of subjecting individuals to discrimination or (b) operate to defeat or substantially impair the accomplishment of the objectives of the program. </a:t>
            </a:r>
          </a:p>
          <a:p>
            <a:r>
              <a:rPr lang="en-US" dirty="0"/>
              <a:t>Permitting discriminatory activity in a facility build in whole or part with Federal funds. </a:t>
            </a:r>
          </a:p>
        </p:txBody>
      </p:sp>
    </p:spTree>
    <p:extLst>
      <p:ext uri="{BB962C8B-B14F-4D97-AF65-F5344CB8AC3E}">
        <p14:creationId xmlns:p14="http://schemas.microsoft.com/office/powerpoint/2010/main" val="27552360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42963-D461-BDD9-4655-22F4C7E4EC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EA614D-2FB7-C2BA-A16A-8DBF54DBFCA3}"/>
              </a:ext>
            </a:extLst>
          </p:cNvPr>
          <p:cNvSpPr>
            <a:spLocks noGrp="1"/>
          </p:cNvSpPr>
          <p:nvPr>
            <p:ph type="title"/>
          </p:nvPr>
        </p:nvSpPr>
        <p:spPr>
          <a:xfrm>
            <a:off x="457200" y="228600"/>
            <a:ext cx="8229600" cy="857250"/>
          </a:xfrm>
        </p:spPr>
        <p:txBody>
          <a:bodyPr>
            <a:normAutofit fontScale="90000"/>
          </a:bodyPr>
          <a:lstStyle/>
          <a:p>
            <a:r>
              <a:rPr lang="en-US" dirty="0"/>
              <a:t>Examples of Program Non-Compliance with Title VI, continued 3</a:t>
            </a:r>
          </a:p>
        </p:txBody>
      </p:sp>
      <p:sp>
        <p:nvSpPr>
          <p:cNvPr id="3" name="Content Placeholder 2">
            <a:extLst>
              <a:ext uri="{FF2B5EF4-FFF2-40B4-BE49-F238E27FC236}">
                <a16:creationId xmlns:a16="http://schemas.microsoft.com/office/drawing/2014/main" id="{35B45485-523C-5692-1278-23E903CE6073}"/>
              </a:ext>
            </a:extLst>
          </p:cNvPr>
          <p:cNvSpPr>
            <a:spLocks noGrp="1"/>
          </p:cNvSpPr>
          <p:nvPr>
            <p:ph idx="1"/>
          </p:nvPr>
        </p:nvSpPr>
        <p:spPr>
          <a:xfrm>
            <a:off x="457200" y="1276354"/>
            <a:ext cx="8229600" cy="3124199"/>
          </a:xfrm>
        </p:spPr>
        <p:txBody>
          <a:bodyPr>
            <a:normAutofit/>
          </a:bodyPr>
          <a:lstStyle/>
          <a:p>
            <a:r>
              <a:rPr lang="en-US" dirty="0"/>
              <a:t>Failing to provide services or information in a language other than English when significant numbers of potential or actual beneficiaries are of limited English-speaking ability. </a:t>
            </a:r>
          </a:p>
          <a:p>
            <a:r>
              <a:rPr lang="en-US" dirty="0"/>
              <a:t>Failing to advise the population eligible to be served or benefited by the program of the existence of the program. </a:t>
            </a:r>
          </a:p>
          <a:p>
            <a:r>
              <a:rPr lang="en-US" dirty="0"/>
              <a:t>Subjecting an individual to discriminatory employment practices under a Federally funded program whose objective is to provide employment. </a:t>
            </a:r>
          </a:p>
          <a:p>
            <a:r>
              <a:rPr lang="en-US" dirty="0"/>
              <a:t>Locating a facility in any way which would limit or impede access to a federally funded service or benefit.	</a:t>
            </a:r>
          </a:p>
        </p:txBody>
      </p:sp>
    </p:spTree>
    <p:extLst>
      <p:ext uri="{BB962C8B-B14F-4D97-AF65-F5344CB8AC3E}">
        <p14:creationId xmlns:p14="http://schemas.microsoft.com/office/powerpoint/2010/main" val="4238180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01CE4-0B13-B2C2-6BC0-EC0F74430B19}"/>
              </a:ext>
            </a:extLst>
          </p:cNvPr>
          <p:cNvSpPr>
            <a:spLocks noGrp="1"/>
          </p:cNvSpPr>
          <p:nvPr>
            <p:ph type="title"/>
          </p:nvPr>
        </p:nvSpPr>
        <p:spPr/>
        <p:txBody>
          <a:bodyPr/>
          <a:lstStyle/>
          <a:p>
            <a:r>
              <a:rPr lang="en-US" dirty="0"/>
              <a:t>Discrimination</a:t>
            </a:r>
          </a:p>
        </p:txBody>
      </p:sp>
      <p:sp>
        <p:nvSpPr>
          <p:cNvPr id="3" name="Content Placeholder 2">
            <a:extLst>
              <a:ext uri="{FF2B5EF4-FFF2-40B4-BE49-F238E27FC236}">
                <a16:creationId xmlns:a16="http://schemas.microsoft.com/office/drawing/2014/main" id="{B598FE95-FA47-48C1-D718-7955B05ECAAB}"/>
              </a:ext>
            </a:extLst>
          </p:cNvPr>
          <p:cNvSpPr>
            <a:spLocks noGrp="1"/>
          </p:cNvSpPr>
          <p:nvPr>
            <p:ph idx="1"/>
          </p:nvPr>
        </p:nvSpPr>
        <p:spPr/>
        <p:txBody>
          <a:bodyPr>
            <a:normAutofit fontScale="92500" lnSpcReduction="10000"/>
          </a:bodyPr>
          <a:lstStyle/>
          <a:p>
            <a:pPr>
              <a:lnSpc>
                <a:spcPct val="150000"/>
              </a:lnSpc>
            </a:pPr>
            <a:r>
              <a:rPr lang="en-US" dirty="0"/>
              <a:t>“Discrimination” is differential treatment that favors one individual, group, or objective over another.  It is illegal treatment of a person or group (either intentional or unintentional) based on race, color, national origin, religion, age, sex, pregnancy, disability, citizenship, familial status, veteran status, or genetic information.</a:t>
            </a:r>
          </a:p>
          <a:p>
            <a:pPr>
              <a:lnSpc>
                <a:spcPct val="150000"/>
              </a:lnSpc>
            </a:pPr>
            <a:r>
              <a:rPr lang="en-US" dirty="0"/>
              <a:t>Discrimination is often the result of actions based on prejudicial attitudes.</a:t>
            </a:r>
          </a:p>
          <a:p>
            <a:pPr>
              <a:lnSpc>
                <a:spcPct val="150000"/>
              </a:lnSpc>
            </a:pPr>
            <a:r>
              <a:rPr lang="en-US" dirty="0"/>
              <a:t>In most cases, an institution or entity may treat individuals differently UNLESS the individual is in a protected group or class as defined under law.</a:t>
            </a:r>
          </a:p>
          <a:p>
            <a:pPr>
              <a:lnSpc>
                <a:spcPct val="150000"/>
              </a:lnSpc>
            </a:pPr>
            <a:endParaRPr lang="en-US" dirty="0"/>
          </a:p>
        </p:txBody>
      </p:sp>
    </p:spTree>
    <p:extLst>
      <p:ext uri="{BB962C8B-B14F-4D97-AF65-F5344CB8AC3E}">
        <p14:creationId xmlns:p14="http://schemas.microsoft.com/office/powerpoint/2010/main" val="13598494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324D4-EE27-DAA7-3D0E-972D949E5CDE}"/>
              </a:ext>
            </a:extLst>
          </p:cNvPr>
          <p:cNvSpPr>
            <a:spLocks noGrp="1"/>
          </p:cNvSpPr>
          <p:nvPr>
            <p:ph type="title"/>
          </p:nvPr>
        </p:nvSpPr>
        <p:spPr/>
        <p:txBody>
          <a:bodyPr>
            <a:normAutofit fontScale="90000"/>
          </a:bodyPr>
          <a:lstStyle/>
          <a:p>
            <a:r>
              <a:rPr lang="en-US" dirty="0"/>
              <a:t>Non-Compliance Statement for Agency Providers</a:t>
            </a:r>
          </a:p>
        </p:txBody>
      </p:sp>
      <p:sp>
        <p:nvSpPr>
          <p:cNvPr id="3" name="Content Placeholder 2">
            <a:extLst>
              <a:ext uri="{FF2B5EF4-FFF2-40B4-BE49-F238E27FC236}">
                <a16:creationId xmlns:a16="http://schemas.microsoft.com/office/drawing/2014/main" id="{A9AE0501-A4D6-2F44-F5A9-2BAA2DDC02CD}"/>
              </a:ext>
            </a:extLst>
          </p:cNvPr>
          <p:cNvSpPr>
            <a:spLocks noGrp="1"/>
          </p:cNvSpPr>
          <p:nvPr>
            <p:ph idx="1"/>
          </p:nvPr>
        </p:nvSpPr>
        <p:spPr/>
        <p:txBody>
          <a:bodyPr>
            <a:normAutofit/>
          </a:bodyPr>
          <a:lstStyle/>
          <a:p>
            <a:pPr marL="0" indent="0">
              <a:buNone/>
            </a:pPr>
            <a:r>
              <a:rPr lang="en-US" sz="2000" dirty="0"/>
              <a:t>Failure or refusal to comply with Title VI(6) of the Civil Rights Act of 1964, T.C.A. 4-21-904, and TDMHSAS Title VI guidelines, will result with the Grant Contract and/or Authorization to Vendor Agreement resulting in an administrative corrective action that may lead to sanctions of withholding of payments to the recipient under the contract until the recipient complies, and/or cancellation, termination or suspension of the Grant Contract and/or Authorization to Vendor Agreement, in whole or in part.</a:t>
            </a:r>
          </a:p>
        </p:txBody>
      </p:sp>
    </p:spTree>
    <p:extLst>
      <p:ext uri="{BB962C8B-B14F-4D97-AF65-F5344CB8AC3E}">
        <p14:creationId xmlns:p14="http://schemas.microsoft.com/office/powerpoint/2010/main" val="22352499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5CBC2-F4C4-9BAC-8658-CEEC0CC77595}"/>
              </a:ext>
            </a:extLst>
          </p:cNvPr>
          <p:cNvSpPr>
            <a:spLocks noGrp="1"/>
          </p:cNvSpPr>
          <p:nvPr>
            <p:ph type="title"/>
          </p:nvPr>
        </p:nvSpPr>
        <p:spPr>
          <a:xfrm>
            <a:off x="457200" y="228600"/>
            <a:ext cx="8229600" cy="857250"/>
          </a:xfrm>
        </p:spPr>
        <p:txBody>
          <a:bodyPr>
            <a:normAutofit fontScale="90000"/>
          </a:bodyPr>
          <a:lstStyle/>
          <a:p>
            <a:r>
              <a:rPr lang="en-US" dirty="0"/>
              <a:t>Things to Know: Agency/Provider Compliance Steps</a:t>
            </a:r>
          </a:p>
        </p:txBody>
      </p:sp>
      <p:sp>
        <p:nvSpPr>
          <p:cNvPr id="3" name="Content Placeholder 2">
            <a:extLst>
              <a:ext uri="{FF2B5EF4-FFF2-40B4-BE49-F238E27FC236}">
                <a16:creationId xmlns:a16="http://schemas.microsoft.com/office/drawing/2014/main" id="{7B63C827-DE54-9081-3867-166CFEA8C99A}"/>
              </a:ext>
            </a:extLst>
          </p:cNvPr>
          <p:cNvSpPr>
            <a:spLocks noGrp="1"/>
          </p:cNvSpPr>
          <p:nvPr>
            <p:ph idx="1"/>
          </p:nvPr>
        </p:nvSpPr>
        <p:spPr>
          <a:xfrm>
            <a:off x="457200" y="1276354"/>
            <a:ext cx="8229600" cy="3124199"/>
          </a:xfrm>
        </p:spPr>
        <p:txBody>
          <a:bodyPr>
            <a:normAutofit/>
          </a:bodyPr>
          <a:lstStyle/>
          <a:p>
            <a:r>
              <a:rPr lang="en-US" dirty="0"/>
              <a:t>Appoint an Agency Title VI(6) Coordinator who coordinates agency Title VI functions.</a:t>
            </a:r>
          </a:p>
          <a:p>
            <a:r>
              <a:rPr lang="en-US" dirty="0"/>
              <a:t>Provide and maintain documentation of Title VI (6) Employee/Volunteer Training for all employees/volunteers upon employment/volunteering, and then, annually thereafter.</a:t>
            </a:r>
          </a:p>
          <a:p>
            <a:r>
              <a:rPr lang="en-US" dirty="0"/>
              <a:t>Develop and maintain Title VI (6) Policy and Procedures that address Title VI implementation issues, including a complaint process, and LEP.</a:t>
            </a:r>
          </a:p>
          <a:p>
            <a:r>
              <a:rPr lang="en-US" dirty="0"/>
              <a:t>Display posters and brochures in both English and Spanish. These can be obtained at: </a:t>
            </a:r>
            <a:r>
              <a:rPr lang="en-US" dirty="0">
                <a:hlinkClick r:id="rId2"/>
              </a:rPr>
              <a:t>https://www.tn.gov/behavioral-health/for-providers/additional-resources/title-vi.html</a:t>
            </a:r>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17794243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5FD52-A587-69B8-1FE3-69F92129E8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F6E31D-A43F-0E80-D25E-210E3317C09E}"/>
              </a:ext>
            </a:extLst>
          </p:cNvPr>
          <p:cNvSpPr>
            <a:spLocks noGrp="1"/>
          </p:cNvSpPr>
          <p:nvPr>
            <p:ph type="title"/>
          </p:nvPr>
        </p:nvSpPr>
        <p:spPr>
          <a:xfrm>
            <a:off x="457200" y="228600"/>
            <a:ext cx="8229600" cy="857250"/>
          </a:xfrm>
        </p:spPr>
        <p:txBody>
          <a:bodyPr>
            <a:normAutofit fontScale="90000"/>
          </a:bodyPr>
          <a:lstStyle/>
          <a:p>
            <a:r>
              <a:rPr lang="en-US" dirty="0"/>
              <a:t>Things to Know: Agency/Provider Compliance Steps, continued</a:t>
            </a:r>
          </a:p>
        </p:txBody>
      </p:sp>
      <p:sp>
        <p:nvSpPr>
          <p:cNvPr id="3" name="Content Placeholder 2">
            <a:extLst>
              <a:ext uri="{FF2B5EF4-FFF2-40B4-BE49-F238E27FC236}">
                <a16:creationId xmlns:a16="http://schemas.microsoft.com/office/drawing/2014/main" id="{A65AC490-4DF9-FDDA-3C69-4D92B2A011AF}"/>
              </a:ext>
            </a:extLst>
          </p:cNvPr>
          <p:cNvSpPr>
            <a:spLocks noGrp="1"/>
          </p:cNvSpPr>
          <p:nvPr>
            <p:ph idx="1"/>
          </p:nvPr>
        </p:nvSpPr>
        <p:spPr>
          <a:xfrm>
            <a:off x="457200" y="1276354"/>
            <a:ext cx="8229600" cy="3124199"/>
          </a:xfrm>
        </p:spPr>
        <p:txBody>
          <a:bodyPr>
            <a:normAutofit fontScale="92500" lnSpcReduction="10000"/>
          </a:bodyPr>
          <a:lstStyle/>
          <a:p>
            <a:pPr lvl="0"/>
            <a:r>
              <a:rPr lang="en-US" dirty="0"/>
              <a:t>Inform Service Recipients about Title VI (6) and how to file a discrimination complaint (i.e. intake form) and disseminate Title VI (6) information to the public (i.e. website, poster, bills, etc.).</a:t>
            </a:r>
          </a:p>
          <a:p>
            <a:r>
              <a:rPr lang="en-US" dirty="0"/>
              <a:t>Have a written Title VI Complaint Process and Complaint Log (an example is on </a:t>
            </a:r>
            <a:r>
              <a:rPr lang="en-US" dirty="0">
                <a:hlinkClick r:id="rId2"/>
              </a:rPr>
              <a:t>https://www.tn.gov/behavioral-health/for-providers/additional-resources/title-vi.html</a:t>
            </a:r>
            <a:r>
              <a:rPr lang="en-US" dirty="0"/>
              <a:t>), that:</a:t>
            </a:r>
          </a:p>
          <a:p>
            <a:pPr lvl="1"/>
            <a:r>
              <a:rPr lang="en-US" dirty="0"/>
              <a:t>Addresses how to file a complaint (</a:t>
            </a:r>
            <a:r>
              <a:rPr lang="en-US" dirty="0">
                <a:hlinkClick r:id="rId3"/>
              </a:rPr>
              <a:t>https://www.justice.gov/crt/filing-complaint</a:t>
            </a:r>
            <a:r>
              <a:rPr lang="en-US" dirty="0"/>
              <a:t> or Title VI Hotline 1-888-848-5306);</a:t>
            </a:r>
          </a:p>
          <a:p>
            <a:pPr lvl="1"/>
            <a:r>
              <a:rPr lang="en-US" dirty="0"/>
              <a:t>States that the complaint must be filed within 180 days of the alleged occurrence or when the alleged discrimination became known to the complainant;</a:t>
            </a:r>
          </a:p>
          <a:p>
            <a:pPr lvl="1"/>
            <a:r>
              <a:rPr lang="en-US" dirty="0"/>
              <a:t>States that the complaint should be in writing and signed by both the complainant and the Agency Title VI (6) Coordinator.</a:t>
            </a:r>
          </a:p>
          <a:p>
            <a:pPr lvl="1"/>
            <a:endParaRPr lang="en-US" dirty="0"/>
          </a:p>
          <a:p>
            <a:pPr lvl="0"/>
            <a:endParaRPr lang="en-US" dirty="0"/>
          </a:p>
        </p:txBody>
      </p:sp>
    </p:spTree>
    <p:extLst>
      <p:ext uri="{BB962C8B-B14F-4D97-AF65-F5344CB8AC3E}">
        <p14:creationId xmlns:p14="http://schemas.microsoft.com/office/powerpoint/2010/main" val="29253250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CDB18-7CEA-114C-15EE-79495F9D0D38}"/>
              </a:ext>
            </a:extLst>
          </p:cNvPr>
          <p:cNvSpPr>
            <a:spLocks noGrp="1"/>
          </p:cNvSpPr>
          <p:nvPr>
            <p:ph type="title"/>
          </p:nvPr>
        </p:nvSpPr>
        <p:spPr/>
        <p:txBody>
          <a:bodyPr>
            <a:normAutofit fontScale="90000"/>
          </a:bodyPr>
          <a:lstStyle/>
          <a:p>
            <a:r>
              <a:rPr lang="en-US" dirty="0"/>
              <a:t>Provider Requirements after Receiving a Title VI Complaint</a:t>
            </a:r>
          </a:p>
        </p:txBody>
      </p:sp>
      <p:sp>
        <p:nvSpPr>
          <p:cNvPr id="3" name="Content Placeholder 2">
            <a:extLst>
              <a:ext uri="{FF2B5EF4-FFF2-40B4-BE49-F238E27FC236}">
                <a16:creationId xmlns:a16="http://schemas.microsoft.com/office/drawing/2014/main" id="{FFCB3B42-F197-FC0B-160C-D210E1893EFC}"/>
              </a:ext>
            </a:extLst>
          </p:cNvPr>
          <p:cNvSpPr>
            <a:spLocks noGrp="1"/>
          </p:cNvSpPr>
          <p:nvPr>
            <p:ph idx="1"/>
          </p:nvPr>
        </p:nvSpPr>
        <p:spPr/>
        <p:txBody>
          <a:bodyPr>
            <a:normAutofit/>
          </a:bodyPr>
          <a:lstStyle/>
          <a:p>
            <a:pPr>
              <a:defRPr/>
            </a:pPr>
            <a:r>
              <a:rPr lang="en-US" dirty="0"/>
              <a:t>Log the complaint upon notification; then</a:t>
            </a:r>
          </a:p>
          <a:p>
            <a:pPr>
              <a:defRPr/>
            </a:pPr>
            <a:r>
              <a:rPr lang="en-US" dirty="0"/>
              <a:t>Notify TDMHSAS via e-mail to Gwen Hamer (Mental Health) at </a:t>
            </a:r>
            <a:r>
              <a:rPr lang="en-US" dirty="0">
                <a:hlinkClick r:id="rId2"/>
              </a:rPr>
              <a:t>Gwen.Hamer@tn.gov</a:t>
            </a:r>
            <a:r>
              <a:rPr lang="en-US" dirty="0"/>
              <a:t> or Donathan Knowles (Substance Abuse) at </a:t>
            </a:r>
            <a:r>
              <a:rPr lang="en-US" dirty="0">
                <a:hlinkClick r:id="rId3"/>
              </a:rPr>
              <a:t>Donathan.Knowles@tn.gov</a:t>
            </a:r>
            <a:r>
              <a:rPr lang="en-US" dirty="0"/>
              <a:t> that a Title VI complaint has been made; then</a:t>
            </a:r>
          </a:p>
          <a:p>
            <a:pPr>
              <a:defRPr/>
            </a:pPr>
            <a:r>
              <a:rPr lang="en-US" dirty="0"/>
              <a:t>Determine the jurisdiction, acceptability, and the need for additional information upon receipt in order to investigate the merit of the complaint; then </a:t>
            </a:r>
          </a:p>
          <a:p>
            <a:pPr>
              <a:defRPr/>
            </a:pPr>
            <a:r>
              <a:rPr lang="en-US" dirty="0"/>
              <a:t>Investigate the complaint</a:t>
            </a:r>
          </a:p>
          <a:p>
            <a:pPr>
              <a:defRPr/>
            </a:pPr>
            <a:r>
              <a:rPr lang="en-US" dirty="0"/>
              <a:t>Identify final action within 45 days of the initial complaint</a:t>
            </a:r>
          </a:p>
          <a:p>
            <a:pPr>
              <a:defRPr/>
            </a:pPr>
            <a:endParaRPr lang="en-US" dirty="0"/>
          </a:p>
          <a:p>
            <a:endParaRPr lang="en-US" dirty="0"/>
          </a:p>
        </p:txBody>
      </p:sp>
    </p:spTree>
    <p:extLst>
      <p:ext uri="{BB962C8B-B14F-4D97-AF65-F5344CB8AC3E}">
        <p14:creationId xmlns:p14="http://schemas.microsoft.com/office/powerpoint/2010/main" val="333073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7031A-03F4-34EC-B265-A085BAB2A2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8C4E10-38E8-DA07-6878-AB0815185130}"/>
              </a:ext>
            </a:extLst>
          </p:cNvPr>
          <p:cNvSpPr>
            <a:spLocks noGrp="1"/>
          </p:cNvSpPr>
          <p:nvPr>
            <p:ph type="title"/>
          </p:nvPr>
        </p:nvSpPr>
        <p:spPr>
          <a:xfrm>
            <a:off x="457200" y="228600"/>
            <a:ext cx="8229600" cy="857250"/>
          </a:xfrm>
        </p:spPr>
        <p:txBody>
          <a:bodyPr>
            <a:normAutofit fontScale="90000"/>
          </a:bodyPr>
          <a:lstStyle/>
          <a:p>
            <a:r>
              <a:rPr lang="en-US" dirty="0"/>
              <a:t>Provider Requirements after Receiving a Title VI Complaint, continued</a:t>
            </a:r>
          </a:p>
        </p:txBody>
      </p:sp>
      <p:sp>
        <p:nvSpPr>
          <p:cNvPr id="3" name="Content Placeholder 2">
            <a:extLst>
              <a:ext uri="{FF2B5EF4-FFF2-40B4-BE49-F238E27FC236}">
                <a16:creationId xmlns:a16="http://schemas.microsoft.com/office/drawing/2014/main" id="{55266DFE-A964-1B14-EA0B-683AAD43DEAD}"/>
              </a:ext>
            </a:extLst>
          </p:cNvPr>
          <p:cNvSpPr>
            <a:spLocks noGrp="1"/>
          </p:cNvSpPr>
          <p:nvPr>
            <p:ph idx="1"/>
          </p:nvPr>
        </p:nvSpPr>
        <p:spPr>
          <a:xfrm>
            <a:off x="457200" y="1276354"/>
            <a:ext cx="8229600" cy="3124199"/>
          </a:xfrm>
        </p:spPr>
        <p:txBody>
          <a:bodyPr>
            <a:normAutofit lnSpcReduction="10000"/>
          </a:bodyPr>
          <a:lstStyle/>
          <a:p>
            <a:r>
              <a:rPr lang="en-US" dirty="0"/>
              <a:t>Provide the complainant with written results of the investigative findings with appeal instructions. (That they are advised of their right to have their complaint reviewed by one of the following agencies; if they are not satisfied with the agency decision, they can contact the TDMHSAS Title VI (6) Compliance Officer, or the Tennessee Department of Human Resources Office of Strategic Support – Legal Compliance Division, or the U.S. Department of Health and Human Services (DHHS), Office of Civil Rights, Region IV (4) Office.)</a:t>
            </a:r>
            <a:br>
              <a:rPr lang="en-US" dirty="0"/>
            </a:br>
            <a:endParaRPr lang="en-US" dirty="0"/>
          </a:p>
          <a:p>
            <a:r>
              <a:rPr lang="en-US" dirty="0"/>
              <a:t>Then, log the outcome of the complaint and notify TDMHSAS Office of Civil Rights via email of the outcome. </a:t>
            </a:r>
          </a:p>
          <a:p>
            <a:endParaRPr lang="en-US" dirty="0"/>
          </a:p>
        </p:txBody>
      </p:sp>
    </p:spTree>
    <p:extLst>
      <p:ext uri="{BB962C8B-B14F-4D97-AF65-F5344CB8AC3E}">
        <p14:creationId xmlns:p14="http://schemas.microsoft.com/office/powerpoint/2010/main" val="33352922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FE504-440C-E268-5BC1-4AE7DBEBB748}"/>
              </a:ext>
            </a:extLst>
          </p:cNvPr>
          <p:cNvSpPr>
            <a:spLocks noGrp="1"/>
          </p:cNvSpPr>
          <p:nvPr>
            <p:ph type="title"/>
          </p:nvPr>
        </p:nvSpPr>
        <p:spPr/>
        <p:txBody>
          <a:bodyPr/>
          <a:lstStyle/>
          <a:p>
            <a:r>
              <a:rPr lang="en-US" dirty="0"/>
              <a:t>Things to Know: Contact Information</a:t>
            </a:r>
          </a:p>
        </p:txBody>
      </p:sp>
      <p:sp>
        <p:nvSpPr>
          <p:cNvPr id="3" name="Content Placeholder 2">
            <a:extLst>
              <a:ext uri="{FF2B5EF4-FFF2-40B4-BE49-F238E27FC236}">
                <a16:creationId xmlns:a16="http://schemas.microsoft.com/office/drawing/2014/main" id="{1B7C4584-44AE-6F4F-E4D7-BDAE0A73745D}"/>
              </a:ext>
            </a:extLst>
          </p:cNvPr>
          <p:cNvSpPr>
            <a:spLocks noGrp="1"/>
          </p:cNvSpPr>
          <p:nvPr>
            <p:ph idx="1"/>
          </p:nvPr>
        </p:nvSpPr>
        <p:spPr/>
        <p:txBody>
          <a:bodyPr>
            <a:normAutofit fontScale="85000" lnSpcReduction="20000"/>
          </a:bodyPr>
          <a:lstStyle/>
          <a:p>
            <a:pPr marL="0" indent="0">
              <a:buNone/>
            </a:pPr>
            <a:r>
              <a:rPr lang="en-US" b="1" dirty="0"/>
              <a:t>Tennessee Department of Mental Health and Substance Abuse Services</a:t>
            </a:r>
            <a:br>
              <a:rPr lang="en-US" dirty="0"/>
            </a:br>
            <a:r>
              <a:rPr lang="en-US" dirty="0"/>
              <a:t>500 Deaderick Street, 6</a:t>
            </a:r>
            <a:r>
              <a:rPr lang="en-US" baseline="30000" dirty="0"/>
              <a:t>th</a:t>
            </a:r>
            <a:r>
              <a:rPr lang="en-US" dirty="0"/>
              <a:t> Floor Andrew Jackson Building</a:t>
            </a:r>
            <a:br>
              <a:rPr lang="en-US" dirty="0"/>
            </a:br>
            <a:r>
              <a:rPr lang="en-US" dirty="0"/>
              <a:t>Nashville, TN 37243</a:t>
            </a:r>
            <a:br>
              <a:rPr lang="en-US" dirty="0"/>
            </a:br>
            <a:endParaRPr lang="en-US" dirty="0"/>
          </a:p>
          <a:p>
            <a:pPr marL="0" indent="0">
              <a:buNone/>
            </a:pPr>
            <a:r>
              <a:rPr lang="en-US" b="1" dirty="0"/>
              <a:t>Tennessee Department of Human Resources</a:t>
            </a:r>
          </a:p>
          <a:p>
            <a:pPr marL="0" indent="0">
              <a:spcBef>
                <a:spcPts val="0"/>
              </a:spcBef>
              <a:buNone/>
            </a:pPr>
            <a:r>
              <a:rPr lang="en-US" dirty="0"/>
              <a:t>Office of Strategic Support – Legal Compliance Division</a:t>
            </a:r>
          </a:p>
          <a:p>
            <a:pPr marL="0" indent="0">
              <a:spcBef>
                <a:spcPts val="0"/>
              </a:spcBef>
              <a:buNone/>
            </a:pPr>
            <a:r>
              <a:rPr lang="en-US" dirty="0"/>
              <a:t>312 Rosa L. Parks Avenue, 17th Floor</a:t>
            </a:r>
          </a:p>
          <a:p>
            <a:pPr marL="0" indent="0">
              <a:spcBef>
                <a:spcPts val="0"/>
              </a:spcBef>
              <a:buNone/>
            </a:pPr>
            <a:r>
              <a:rPr lang="en-US" dirty="0"/>
              <a:t>Nashville, Tennessee 37243</a:t>
            </a:r>
          </a:p>
          <a:p>
            <a:pPr marL="0" indent="0">
              <a:buNone/>
            </a:pPr>
            <a:r>
              <a:rPr lang="en-US" dirty="0"/>
              <a:t> </a:t>
            </a:r>
            <a:br>
              <a:rPr lang="en-US" dirty="0"/>
            </a:br>
            <a:r>
              <a:rPr lang="en-US" b="1" dirty="0"/>
              <a:t>U.S. Department of Health and Human Services – Office for Civil Rights, Southeast Region</a:t>
            </a:r>
            <a:br>
              <a:rPr lang="en-US" dirty="0"/>
            </a:br>
            <a:r>
              <a:rPr lang="en-US" dirty="0"/>
              <a:t>Sam Nunn Atlanta Federal Center, Suite 16T70</a:t>
            </a:r>
            <a:br>
              <a:rPr lang="en-US" dirty="0"/>
            </a:br>
            <a:r>
              <a:rPr lang="en-US" dirty="0"/>
              <a:t>61 Forsyth Street, S.W., Atlanta, GA 30303-8909</a:t>
            </a:r>
            <a:br>
              <a:rPr lang="en-US" dirty="0"/>
            </a:br>
            <a:r>
              <a:rPr lang="en-US" dirty="0"/>
              <a:t>Customer Response Center: (800) 368-1019</a:t>
            </a:r>
            <a:br>
              <a:rPr lang="en-US" dirty="0"/>
            </a:br>
            <a:r>
              <a:rPr lang="en-US" dirty="0"/>
              <a:t>Fax: (202) 619-3818</a:t>
            </a:r>
            <a:br>
              <a:rPr lang="en-US" dirty="0"/>
            </a:br>
            <a:r>
              <a:rPr lang="en-US" dirty="0"/>
              <a:t>TDD: (800) 537-7697</a:t>
            </a:r>
            <a:endParaRPr lang="en-US" sz="1000" dirty="0"/>
          </a:p>
        </p:txBody>
      </p:sp>
    </p:spTree>
    <p:extLst>
      <p:ext uri="{BB962C8B-B14F-4D97-AF65-F5344CB8AC3E}">
        <p14:creationId xmlns:p14="http://schemas.microsoft.com/office/powerpoint/2010/main" val="32837667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D0A81-40C7-9A37-9947-A0236D10C6AC}"/>
              </a:ext>
            </a:extLst>
          </p:cNvPr>
          <p:cNvSpPr>
            <a:spLocks noGrp="1"/>
          </p:cNvSpPr>
          <p:nvPr>
            <p:ph type="title"/>
          </p:nvPr>
        </p:nvSpPr>
        <p:spPr/>
        <p:txBody>
          <a:bodyPr>
            <a:normAutofit fontScale="90000"/>
          </a:bodyPr>
          <a:lstStyle/>
          <a:p>
            <a:r>
              <a:rPr lang="en-US" dirty="0"/>
              <a:t>Title VI Disclaimer for Brochures, Website, Training, etc.</a:t>
            </a:r>
          </a:p>
        </p:txBody>
      </p:sp>
      <p:sp>
        <p:nvSpPr>
          <p:cNvPr id="3" name="Content Placeholder 2">
            <a:extLst>
              <a:ext uri="{FF2B5EF4-FFF2-40B4-BE49-F238E27FC236}">
                <a16:creationId xmlns:a16="http://schemas.microsoft.com/office/drawing/2014/main" id="{0647C9CF-8ECD-3A41-8E7F-695EB238B2DE}"/>
              </a:ext>
            </a:extLst>
          </p:cNvPr>
          <p:cNvSpPr>
            <a:spLocks noGrp="1"/>
          </p:cNvSpPr>
          <p:nvPr>
            <p:ph idx="1"/>
          </p:nvPr>
        </p:nvSpPr>
        <p:spPr/>
        <p:txBody>
          <a:bodyPr/>
          <a:lstStyle/>
          <a:p>
            <a:pPr marL="0" indent="0">
              <a:buNone/>
            </a:pPr>
            <a:r>
              <a:rPr lang="en-US" dirty="0"/>
              <a:t>“(Agency/Program)” is funded by a grant from the State of Tennessee, Department of Mental Health and Substance Abuse Services (TDMHSAS).  Whereby, no person in the United States or in Tennessee, shall on the basis of race, color or national origin, be excluded from participation in, be denied benefits of, or be subjected to discrimination under any program or activity receiving Federal and/or Tennessee State funding assistance (Civil Rights Act of 1964; T.C.A. 4-21-904).</a:t>
            </a:r>
          </a:p>
        </p:txBody>
      </p:sp>
    </p:spTree>
    <p:extLst>
      <p:ext uri="{BB962C8B-B14F-4D97-AF65-F5344CB8AC3E}">
        <p14:creationId xmlns:p14="http://schemas.microsoft.com/office/powerpoint/2010/main" val="36584562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68C14-8419-8ACF-EE5B-AC09DB4DD4A6}"/>
              </a:ext>
            </a:extLst>
          </p:cNvPr>
          <p:cNvSpPr>
            <a:spLocks noGrp="1"/>
          </p:cNvSpPr>
          <p:nvPr>
            <p:ph type="title"/>
          </p:nvPr>
        </p:nvSpPr>
        <p:spPr/>
        <p:txBody>
          <a:bodyPr/>
          <a:lstStyle/>
          <a:p>
            <a:r>
              <a:rPr lang="en-US" dirty="0"/>
              <a:t>Things to Know for Agency Providers</a:t>
            </a:r>
          </a:p>
        </p:txBody>
      </p:sp>
      <p:sp>
        <p:nvSpPr>
          <p:cNvPr id="3" name="Content Placeholder 2">
            <a:extLst>
              <a:ext uri="{FF2B5EF4-FFF2-40B4-BE49-F238E27FC236}">
                <a16:creationId xmlns:a16="http://schemas.microsoft.com/office/drawing/2014/main" id="{D69DFDAC-1A0E-62D8-4F9E-2D2563955922}"/>
              </a:ext>
            </a:extLst>
          </p:cNvPr>
          <p:cNvSpPr>
            <a:spLocks noGrp="1"/>
          </p:cNvSpPr>
          <p:nvPr>
            <p:ph idx="1"/>
          </p:nvPr>
        </p:nvSpPr>
        <p:spPr/>
        <p:txBody>
          <a:bodyPr/>
          <a:lstStyle/>
          <a:p>
            <a:pPr>
              <a:buFont typeface="+mj-lt"/>
              <a:buAutoNum type="arabicPeriod"/>
            </a:pPr>
            <a:r>
              <a:rPr lang="en-US" dirty="0"/>
              <a:t>Annual Title VI Self-Survey</a:t>
            </a:r>
          </a:p>
          <a:p>
            <a:pPr>
              <a:buFont typeface="+mj-lt"/>
              <a:buAutoNum type="arabicPeriod"/>
            </a:pPr>
            <a:r>
              <a:rPr lang="en-US" dirty="0"/>
              <a:t>Timely Submit to TDMHSAS a completed and signed TDMHSAS Title VI Self-Survey when requested by TDMHSAS – which is due annually (Between July 1 and July 30).</a:t>
            </a:r>
          </a:p>
          <a:p>
            <a:pPr>
              <a:buFont typeface="+mj-lt"/>
              <a:buAutoNum type="arabicPeriod"/>
            </a:pPr>
            <a:r>
              <a:rPr lang="en-US" dirty="0"/>
              <a:t>A link for the self-survey will be posted during training and sent out via email. </a:t>
            </a:r>
          </a:p>
        </p:txBody>
      </p:sp>
    </p:spTree>
    <p:extLst>
      <p:ext uri="{BB962C8B-B14F-4D97-AF65-F5344CB8AC3E}">
        <p14:creationId xmlns:p14="http://schemas.microsoft.com/office/powerpoint/2010/main" val="316505856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05BCE-FF67-106E-B1FA-0118E361D87A}"/>
              </a:ext>
            </a:extLst>
          </p:cNvPr>
          <p:cNvSpPr>
            <a:spLocks noGrp="1"/>
          </p:cNvSpPr>
          <p:nvPr>
            <p:ph type="title"/>
          </p:nvPr>
        </p:nvSpPr>
        <p:spPr/>
        <p:txBody>
          <a:bodyPr>
            <a:normAutofit fontScale="90000"/>
          </a:bodyPr>
          <a:lstStyle/>
          <a:p>
            <a:r>
              <a:rPr lang="en-US" dirty="0"/>
              <a:t>Online Assessment and Certificate of Completion</a:t>
            </a:r>
          </a:p>
        </p:txBody>
      </p:sp>
      <p:sp>
        <p:nvSpPr>
          <p:cNvPr id="3" name="Content Placeholder 2">
            <a:extLst>
              <a:ext uri="{FF2B5EF4-FFF2-40B4-BE49-F238E27FC236}">
                <a16:creationId xmlns:a16="http://schemas.microsoft.com/office/drawing/2014/main" id="{ACF22EC9-2600-2683-606B-F0953E65CEAE}"/>
              </a:ext>
            </a:extLst>
          </p:cNvPr>
          <p:cNvSpPr>
            <a:spLocks noGrp="1"/>
          </p:cNvSpPr>
          <p:nvPr>
            <p:ph idx="1"/>
          </p:nvPr>
        </p:nvSpPr>
        <p:spPr/>
        <p:txBody>
          <a:bodyPr/>
          <a:lstStyle/>
          <a:p>
            <a:r>
              <a:rPr lang="en-US" dirty="0"/>
              <a:t>Complete the online assessment at this link: </a:t>
            </a:r>
            <a:r>
              <a:rPr lang="en-US" dirty="0">
                <a:hlinkClick r:id="rId2"/>
              </a:rPr>
              <a:t>https://stateoftennessee.formstack.com/forms/tdmhsas_title_vi_training_quiz</a:t>
            </a:r>
            <a:r>
              <a:rPr lang="en-US" dirty="0"/>
              <a:t> </a:t>
            </a:r>
          </a:p>
          <a:p>
            <a:r>
              <a:rPr lang="en-US" dirty="0"/>
              <a:t>After successful completion of the assessment, download and retain the certificate for Title VI Coordinators</a:t>
            </a:r>
          </a:p>
        </p:txBody>
      </p:sp>
    </p:spTree>
    <p:extLst>
      <p:ext uri="{BB962C8B-B14F-4D97-AF65-F5344CB8AC3E}">
        <p14:creationId xmlns:p14="http://schemas.microsoft.com/office/powerpoint/2010/main" val="38305012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THANK YOU</a:t>
            </a:r>
          </a:p>
        </p:txBody>
      </p:sp>
    </p:spTree>
    <p:extLst>
      <p:ext uri="{BB962C8B-B14F-4D97-AF65-F5344CB8AC3E}">
        <p14:creationId xmlns:p14="http://schemas.microsoft.com/office/powerpoint/2010/main" val="140700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2725F-A98C-C75A-257F-A611E1AAEAA9}"/>
              </a:ext>
            </a:extLst>
          </p:cNvPr>
          <p:cNvSpPr>
            <a:spLocks noGrp="1"/>
          </p:cNvSpPr>
          <p:nvPr>
            <p:ph type="title"/>
          </p:nvPr>
        </p:nvSpPr>
        <p:spPr/>
        <p:txBody>
          <a:bodyPr/>
          <a:lstStyle/>
          <a:p>
            <a:r>
              <a:rPr lang="en-US" dirty="0"/>
              <a:t>Discrimination - Examples</a:t>
            </a:r>
          </a:p>
        </p:txBody>
      </p:sp>
      <p:sp>
        <p:nvSpPr>
          <p:cNvPr id="3" name="Content Placeholder 2">
            <a:extLst>
              <a:ext uri="{FF2B5EF4-FFF2-40B4-BE49-F238E27FC236}">
                <a16:creationId xmlns:a16="http://schemas.microsoft.com/office/drawing/2014/main" id="{993F73D4-733F-424B-2EAC-5DEF11488EB1}"/>
              </a:ext>
            </a:extLst>
          </p:cNvPr>
          <p:cNvSpPr>
            <a:spLocks noGrp="1"/>
          </p:cNvSpPr>
          <p:nvPr>
            <p:ph idx="1"/>
          </p:nvPr>
        </p:nvSpPr>
        <p:spPr/>
        <p:txBody>
          <a:bodyPr>
            <a:normAutofit lnSpcReduction="10000"/>
          </a:bodyPr>
          <a:lstStyle/>
          <a:p>
            <a:r>
              <a:rPr lang="en-US" dirty="0"/>
              <a:t>It is discriminatory and illegal to deny provided services to an individual based on race, color, national origin or having limited English proficiency (LEP).</a:t>
            </a:r>
          </a:p>
          <a:p>
            <a:r>
              <a:rPr lang="en-US" dirty="0"/>
              <a:t>It is discriminatory to provide a service differently (i.e. less favorably) than what is provided to others, at least in part, because of race, color or national origin.</a:t>
            </a:r>
          </a:p>
          <a:p>
            <a:r>
              <a:rPr lang="en-US" dirty="0"/>
              <a:t>It is discriminatory and illegal to deny employment to someone based solely on the fact that the person uses a wheelchair.</a:t>
            </a:r>
          </a:p>
          <a:p>
            <a:r>
              <a:rPr lang="en-US" dirty="0"/>
              <a:t>It is discriminatory, if an agency offers services to recipients ages 1-21 and you deny persons services because your belief is: “At age 21 recipients do not need the services.”</a:t>
            </a:r>
          </a:p>
        </p:txBody>
      </p:sp>
    </p:spTree>
    <p:extLst>
      <p:ext uri="{BB962C8B-B14F-4D97-AF65-F5344CB8AC3E}">
        <p14:creationId xmlns:p14="http://schemas.microsoft.com/office/powerpoint/2010/main" val="2975978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F9F2C7-0E34-3EE1-3EE3-1B799FE4A3CA}"/>
              </a:ext>
            </a:extLst>
          </p:cNvPr>
          <p:cNvSpPr>
            <a:spLocks noGrp="1"/>
          </p:cNvSpPr>
          <p:nvPr>
            <p:ph type="body" idx="1"/>
          </p:nvPr>
        </p:nvSpPr>
        <p:spPr>
          <a:xfrm>
            <a:off x="3810000" y="2686050"/>
            <a:ext cx="2971800" cy="314324"/>
          </a:xfrm>
        </p:spPr>
        <p:txBody>
          <a:bodyPr>
            <a:normAutofit fontScale="92500" lnSpcReduction="10000"/>
          </a:bodyPr>
          <a:lstStyle/>
          <a:p>
            <a:r>
              <a:rPr lang="en-US" dirty="0"/>
              <a:t>Civil Rights Act of 1964</a:t>
            </a:r>
          </a:p>
        </p:txBody>
      </p:sp>
      <p:sp>
        <p:nvSpPr>
          <p:cNvPr id="3" name="Title 2">
            <a:extLst>
              <a:ext uri="{FF2B5EF4-FFF2-40B4-BE49-F238E27FC236}">
                <a16:creationId xmlns:a16="http://schemas.microsoft.com/office/drawing/2014/main" id="{610F7782-43E8-A261-D9D7-45322F919012}"/>
              </a:ext>
            </a:extLst>
          </p:cNvPr>
          <p:cNvSpPr>
            <a:spLocks noGrp="1"/>
          </p:cNvSpPr>
          <p:nvPr>
            <p:ph type="title"/>
          </p:nvPr>
        </p:nvSpPr>
        <p:spPr/>
        <p:txBody>
          <a:bodyPr/>
          <a:lstStyle/>
          <a:p>
            <a:r>
              <a:rPr lang="en-US" dirty="0"/>
              <a:t>Title VI (6)</a:t>
            </a:r>
          </a:p>
        </p:txBody>
      </p:sp>
      <p:sp>
        <p:nvSpPr>
          <p:cNvPr id="4" name="Text Placeholder 3">
            <a:extLst>
              <a:ext uri="{FF2B5EF4-FFF2-40B4-BE49-F238E27FC236}">
                <a16:creationId xmlns:a16="http://schemas.microsoft.com/office/drawing/2014/main" id="{5FB3A822-E3DA-5EBB-084C-7E4C4862BA30}"/>
              </a:ext>
            </a:extLst>
          </p:cNvPr>
          <p:cNvSpPr>
            <a:spLocks noGrp="1"/>
          </p:cNvSpPr>
          <p:nvPr>
            <p:ph type="body" idx="10"/>
          </p:nvPr>
        </p:nvSpPr>
        <p:spPr/>
        <p:txBody>
          <a:bodyPr/>
          <a:lstStyle/>
          <a:p>
            <a:endParaRPr lang="en-US"/>
          </a:p>
        </p:txBody>
      </p:sp>
    </p:spTree>
    <p:extLst>
      <p:ext uri="{BB962C8B-B14F-4D97-AF65-F5344CB8AC3E}">
        <p14:creationId xmlns:p14="http://schemas.microsoft.com/office/powerpoint/2010/main" val="4079319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2B99F-CB2A-CA5F-0AD5-9C1E82E2C81D}"/>
              </a:ext>
            </a:extLst>
          </p:cNvPr>
          <p:cNvSpPr>
            <a:spLocks noGrp="1"/>
          </p:cNvSpPr>
          <p:nvPr>
            <p:ph type="title"/>
          </p:nvPr>
        </p:nvSpPr>
        <p:spPr/>
        <p:txBody>
          <a:bodyPr/>
          <a:lstStyle/>
          <a:p>
            <a:r>
              <a:rPr lang="en-US" dirty="0"/>
              <a:t>Title VI Legislative History &amp; Purpose</a:t>
            </a:r>
          </a:p>
        </p:txBody>
      </p:sp>
      <p:sp>
        <p:nvSpPr>
          <p:cNvPr id="3" name="Content Placeholder 2">
            <a:extLst>
              <a:ext uri="{FF2B5EF4-FFF2-40B4-BE49-F238E27FC236}">
                <a16:creationId xmlns:a16="http://schemas.microsoft.com/office/drawing/2014/main" id="{ABC8A4A0-AB96-C2ED-229F-377AE958C108}"/>
              </a:ext>
            </a:extLst>
          </p:cNvPr>
          <p:cNvSpPr>
            <a:spLocks noGrp="1"/>
          </p:cNvSpPr>
          <p:nvPr>
            <p:ph idx="1"/>
          </p:nvPr>
        </p:nvSpPr>
        <p:spPr/>
        <p:txBody>
          <a:bodyPr/>
          <a:lstStyle/>
          <a:p>
            <a:r>
              <a:rPr lang="en-US" dirty="0"/>
              <a:t>The landmark Civil Rights Act of 1964, signed by President Lyndon B. Johnson (36th U.S. President), was a product of the growing demand during the early 1960s for the Federal Government to launch a nationwide offensive against racial discrimination.  </a:t>
            </a:r>
          </a:p>
          <a:p>
            <a:r>
              <a:rPr lang="en-US" dirty="0"/>
              <a:t>In calling for its enactment, President John F. Kennedy, (35th U.S. President)  identified “simple justice” as the justification for Title VI (6).</a:t>
            </a:r>
          </a:p>
        </p:txBody>
      </p:sp>
    </p:spTree>
    <p:extLst>
      <p:ext uri="{BB962C8B-B14F-4D97-AF65-F5344CB8AC3E}">
        <p14:creationId xmlns:p14="http://schemas.microsoft.com/office/powerpoint/2010/main" val="4132295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5FBB2-8C35-EACE-2607-9ACC8F46B7A3}"/>
              </a:ext>
            </a:extLst>
          </p:cNvPr>
          <p:cNvSpPr>
            <a:spLocks noGrp="1"/>
          </p:cNvSpPr>
          <p:nvPr>
            <p:ph type="title"/>
          </p:nvPr>
        </p:nvSpPr>
        <p:spPr/>
        <p:txBody>
          <a:bodyPr/>
          <a:lstStyle/>
          <a:p>
            <a:r>
              <a:rPr lang="en-US" dirty="0"/>
              <a:t>JFK’s “Simple Justice”</a:t>
            </a:r>
          </a:p>
        </p:txBody>
      </p:sp>
      <p:sp>
        <p:nvSpPr>
          <p:cNvPr id="3" name="Content Placeholder 2">
            <a:extLst>
              <a:ext uri="{FF2B5EF4-FFF2-40B4-BE49-F238E27FC236}">
                <a16:creationId xmlns:a16="http://schemas.microsoft.com/office/drawing/2014/main" id="{5E4D2A2D-C43A-3266-6E2E-CD668A87B254}"/>
              </a:ext>
            </a:extLst>
          </p:cNvPr>
          <p:cNvSpPr>
            <a:spLocks noGrp="1"/>
          </p:cNvSpPr>
          <p:nvPr>
            <p:ph idx="1"/>
          </p:nvPr>
        </p:nvSpPr>
        <p:spPr>
          <a:xfrm>
            <a:off x="457200" y="1085089"/>
            <a:ext cx="5334000" cy="3294044"/>
          </a:xfrm>
        </p:spPr>
        <p:txBody>
          <a:bodyPr>
            <a:normAutofit lnSpcReduction="10000"/>
          </a:bodyPr>
          <a:lstStyle/>
          <a:p>
            <a:pPr marL="0" indent="0" algn="just">
              <a:buNone/>
            </a:pPr>
            <a:r>
              <a:rPr lang="en-US" sz="1600" dirty="0"/>
              <a:t>“Simple justice requires that public funds, to which all taxpayers of all races contribute, not be spent in any fashion which encourages, entrenches, subsidizes, or results in racial discrimination. Direct discrimination by Federal, State, or local governments is prohibited by the Constitution. But indirect discrimination, through the use of Federal funds is as invidious; and it should not be necessary to resort to the courts to prevent each individual violation.” </a:t>
            </a:r>
          </a:p>
          <a:p>
            <a:pPr marL="0" indent="0">
              <a:buNone/>
            </a:pPr>
            <a:br>
              <a:rPr lang="en-US" sz="1600" dirty="0"/>
            </a:br>
            <a:r>
              <a:rPr lang="en-US" sz="1600" dirty="0"/>
              <a:t>John F. Kennedy</a:t>
            </a:r>
            <a:br>
              <a:rPr lang="en-US" sz="1600" dirty="0"/>
            </a:br>
            <a:r>
              <a:rPr lang="en-US" sz="1600" dirty="0"/>
              <a:t>35th President of the United States</a:t>
            </a:r>
            <a:br>
              <a:rPr lang="en-US" sz="1600" dirty="0"/>
            </a:br>
            <a:r>
              <a:rPr lang="en-US" sz="1600" dirty="0"/>
              <a:t>1961-1963</a:t>
            </a:r>
          </a:p>
        </p:txBody>
      </p:sp>
      <p:pic>
        <p:nvPicPr>
          <p:cNvPr id="4" name="Picture 2" descr="Photo of President John F. Kennedy">
            <a:extLst>
              <a:ext uri="{FF2B5EF4-FFF2-40B4-BE49-F238E27FC236}">
                <a16:creationId xmlns:a16="http://schemas.microsoft.com/office/drawing/2014/main" id="{B60047EE-5BDA-E283-A3B7-B5ACD3E630A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16168" y="1085088"/>
            <a:ext cx="2743200" cy="3294044"/>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72190022"/>
      </p:ext>
    </p:extLst>
  </p:cSld>
  <p:clrMapOvr>
    <a:masterClrMapping/>
  </p:clrMapOvr>
</p:sld>
</file>

<file path=ppt/theme/theme1.xml><?xml version="1.0" encoding="utf-8"?>
<a:theme xmlns:a="http://schemas.openxmlformats.org/drawingml/2006/main" name="PowerPoint A">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Metadata/LabelInfo.xml><?xml version="1.0" encoding="utf-8"?>
<clbl:labelList xmlns:clbl="http://schemas.microsoft.com/office/2020/mipLabelMetadata">
  <clbl:label id="{8dc4a74f-19d0-46ac-9082-7a004e60deab}" enabled="1" method="Standard" siteId="{f345bebf-0d71-4337-9281-24b941616c36}" contentBits="0" removed="0"/>
</clbl:labelList>
</file>

<file path=docProps/app.xml><?xml version="1.0" encoding="utf-8"?>
<Properties xmlns="http://schemas.openxmlformats.org/officeDocument/2006/extended-properties" xmlns:vt="http://schemas.openxmlformats.org/officeDocument/2006/docPropsVTypes">
  <Template/>
  <TotalTime>207</TotalTime>
  <Words>4408</Words>
  <Application>Microsoft Office PowerPoint</Application>
  <PresentationFormat>On-screen Show (16:9)</PresentationFormat>
  <Paragraphs>291</Paragraphs>
  <Slides>59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59</vt:i4>
      </vt:variant>
    </vt:vector>
  </HeadingPairs>
  <TitlesOfParts>
    <vt:vector size="66" baseType="lpstr">
      <vt:lpstr>Arial</vt:lpstr>
      <vt:lpstr>Calibri</vt:lpstr>
      <vt:lpstr>Open Sans</vt:lpstr>
      <vt:lpstr>Open Sans Light</vt:lpstr>
      <vt:lpstr>PermianSlabSerifTypeface</vt:lpstr>
      <vt:lpstr>Wingdings</vt:lpstr>
      <vt:lpstr>PowerPoint A</vt:lpstr>
      <vt:lpstr>Title VI and Civil Rights Compliance Training</vt:lpstr>
      <vt:lpstr>Training Objectives</vt:lpstr>
      <vt:lpstr>Prejudice</vt:lpstr>
      <vt:lpstr>Prejudice - Examples</vt:lpstr>
      <vt:lpstr>Discrimination</vt:lpstr>
      <vt:lpstr>Discrimination - Examples</vt:lpstr>
      <vt:lpstr>Title VI (6)</vt:lpstr>
      <vt:lpstr>Title VI Legislative History &amp; Purpose</vt:lpstr>
      <vt:lpstr>JFK’s “Simple Justice”</vt:lpstr>
      <vt:lpstr>What is Title VI – Programs and Services</vt:lpstr>
      <vt:lpstr>Title VI (Programs and Services) Prohibited Practices</vt:lpstr>
      <vt:lpstr>Title VI (Programs and Services) Prohibited Practices, continued</vt:lpstr>
      <vt:lpstr>Title VI (Programs and Services) Limited English Proficiency (LEP)</vt:lpstr>
      <vt:lpstr>Four Elements of Effective Language Assistance</vt:lpstr>
      <vt:lpstr>Types of Language Assistance Services</vt:lpstr>
      <vt:lpstr>Section 504, Rehabilitation act of 1973</vt:lpstr>
      <vt:lpstr>Section 504 of the Rehabilitation Act of 1973</vt:lpstr>
      <vt:lpstr>Section 504 of the Rehabilitation Act of 1973, continued 2</vt:lpstr>
      <vt:lpstr>Section 504 of the Rehabilitation Act of 1973, continued 3</vt:lpstr>
      <vt:lpstr>Section 504 of the Rehabilitation Act of 1973, continued 4</vt:lpstr>
      <vt:lpstr>Age Discrimination act of 1975</vt:lpstr>
      <vt:lpstr>Age Discrimination Act of 1975 (for Programs and Services)</vt:lpstr>
      <vt:lpstr>Age Discrimination Act of 1975 (for Programs and Services), continued</vt:lpstr>
      <vt:lpstr>Title ix (9), Education amendments of 1972</vt:lpstr>
      <vt:lpstr>Title IX (9) of the Education Amendments of 1972</vt:lpstr>
      <vt:lpstr>Title VI in Tennessee State Law</vt:lpstr>
      <vt:lpstr>Executive Order 13166</vt:lpstr>
      <vt:lpstr>Compliance Activities</vt:lpstr>
      <vt:lpstr>Keys to Effective Civil Rights Compliance</vt:lpstr>
      <vt:lpstr>How Civil Rights Compliance is Enforced</vt:lpstr>
      <vt:lpstr>Title VI Complaints</vt:lpstr>
      <vt:lpstr>Develop a System for Receiving &amp; Tracking Title VI Complaints</vt:lpstr>
      <vt:lpstr>Develop a System for Receiving &amp; Tracking Title VI Complaints, Continued</vt:lpstr>
      <vt:lpstr>Develop Procedures for the Investigation of and Resolution of Title VI Complaints</vt:lpstr>
      <vt:lpstr>Complaints of Fraud, Waste, or Abuse  </vt:lpstr>
      <vt:lpstr>Retaliation</vt:lpstr>
      <vt:lpstr>Compliance Reviews</vt:lpstr>
      <vt:lpstr>Quality Assurance</vt:lpstr>
      <vt:lpstr>Agency Title VI Coordinator Duties</vt:lpstr>
      <vt:lpstr>Things to Know</vt:lpstr>
      <vt:lpstr>Things to Know, Continued</vt:lpstr>
      <vt:lpstr>Things to Know: Effective Communication is Essential for Meaningful Access</vt:lpstr>
      <vt:lpstr>Things to Know: Effective Communication is Essential for Meaningful Access, continued</vt:lpstr>
      <vt:lpstr>Things to Know: Limited English Proficiency (LEP)</vt:lpstr>
      <vt:lpstr>Things to Know: Common Strategies for Implementing LEP Plans</vt:lpstr>
      <vt:lpstr>Things to Know: A Model LEP Plan Includes</vt:lpstr>
      <vt:lpstr>Examples of Program Non-Compliance with Title VI</vt:lpstr>
      <vt:lpstr>Examples of Program Non-Compliance with Title VI, continued 2</vt:lpstr>
      <vt:lpstr>Examples of Program Non-Compliance with Title VI, continued 3</vt:lpstr>
      <vt:lpstr>Non-Compliance Statement for Agency Providers</vt:lpstr>
      <vt:lpstr>Things to Know: Agency/Provider Compliance Steps</vt:lpstr>
      <vt:lpstr>Things to Know: Agency/Provider Compliance Steps, continued</vt:lpstr>
      <vt:lpstr>Provider Requirements after Receiving a Title VI Complaint</vt:lpstr>
      <vt:lpstr>Provider Requirements after Receiving a Title VI Complaint, continued</vt:lpstr>
      <vt:lpstr>Things to Know: Contact Information</vt:lpstr>
      <vt:lpstr>Title VI Disclaimer for Brochures, Website, Training, etc.</vt:lpstr>
      <vt:lpstr>Things to Know for Agency Providers</vt:lpstr>
      <vt:lpstr>Online Assessment and Certificate of Completion</vt:lpstr>
      <vt:lpstr>THANK YOU</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TENNESSEE</dc:title>
  <dc:creator>Molly Wehlage</dc:creator>
  <cp:lastModifiedBy>Evan W. Carter</cp:lastModifiedBy>
  <cp:revision>11</cp:revision>
  <cp:lastPrinted>2014-01-17T21:37:09Z</cp:lastPrinted>
  <dcterms:created xsi:type="dcterms:W3CDTF">2015-04-17T19:13:38Z</dcterms:created>
  <dcterms:modified xsi:type="dcterms:W3CDTF">2026-05-27T14:05:14Z</dcterms:modified>
</cp:coreProperties>
</file>