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9" r:id="rId3"/>
    <p:sldId id="300" r:id="rId4"/>
    <p:sldId id="271" r:id="rId5"/>
    <p:sldId id="272" r:id="rId6"/>
    <p:sldId id="292" r:id="rId7"/>
    <p:sldId id="289" r:id="rId8"/>
    <p:sldId id="291" r:id="rId9"/>
    <p:sldId id="290" r:id="rId10"/>
    <p:sldId id="489" r:id="rId11"/>
    <p:sldId id="490" r:id="rId12"/>
    <p:sldId id="456" r:id="rId13"/>
    <p:sldId id="501" r:id="rId14"/>
    <p:sldId id="516" r:id="rId15"/>
    <p:sldId id="512" r:id="rId16"/>
    <p:sldId id="514" r:id="rId17"/>
    <p:sldId id="513" r:id="rId18"/>
    <p:sldId id="502" r:id="rId19"/>
    <p:sldId id="496" r:id="rId20"/>
    <p:sldId id="504" r:id="rId21"/>
    <p:sldId id="509" r:id="rId22"/>
    <p:sldId id="276" r:id="rId23"/>
    <p:sldId id="277" r:id="rId24"/>
    <p:sldId id="505" r:id="rId25"/>
    <p:sldId id="506" r:id="rId26"/>
    <p:sldId id="510" r:id="rId27"/>
    <p:sldId id="508" r:id="rId28"/>
    <p:sldId id="507" r:id="rId29"/>
    <p:sldId id="294" r:id="rId30"/>
    <p:sldId id="295" r:id="rId31"/>
    <p:sldId id="296" r:id="rId32"/>
    <p:sldId id="299" r:id="rId33"/>
    <p:sldId id="482" r:id="rId34"/>
    <p:sldId id="491" r:id="rId35"/>
    <p:sldId id="293"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onzo Reyes" initials="ER" lastIdx="11" clrIdx="0"/>
  <p:cmAuthor id="2" name="Ruth Brock" initials="RB" lastIdx="18" clrIdx="1">
    <p:extLst>
      <p:ext uri="{19B8F6BF-5375-455C-9EA6-DF929625EA0E}">
        <p15:presenceInfo xmlns:p15="http://schemas.microsoft.com/office/powerpoint/2012/main" userId="S::DER4702@tn.gov::d8b38e09-3a27-4f1f-b59a-b264f54dbc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autoAdjust="0"/>
  </p:normalViewPr>
  <p:slideViewPr>
    <p:cSldViewPr>
      <p:cViewPr varScale="1">
        <p:scale>
          <a:sx n="50" d="100"/>
          <a:sy n="50" d="100"/>
        </p:scale>
        <p:origin x="5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65E6D50-9028-4821-8B3F-88AD484AD886}" type="datetimeFigureOut">
              <a:rPr lang="en-US" smtClean="0"/>
              <a:t>2/4/2020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791B0DE-C139-4CE9-B3A0-67CDB1264BC5}" type="slidenum">
              <a:rPr lang="en-US" smtClean="0"/>
              <a:t>‹#›</a:t>
            </a:fld>
            <a:endParaRPr lang="en-US"/>
          </a:p>
        </p:txBody>
      </p:sp>
    </p:spTree>
    <p:extLst>
      <p:ext uri="{BB962C8B-B14F-4D97-AF65-F5344CB8AC3E}">
        <p14:creationId xmlns:p14="http://schemas.microsoft.com/office/powerpoint/2010/main" val="3196429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3117ED-41D9-4A95-A65D-010C5AAD902E}" type="datetimeFigureOut">
              <a:rPr lang="en-US" smtClean="0"/>
              <a:t>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332864C-99A8-44EB-A5C0-C1170FBE5F9F}" type="slidenum">
              <a:rPr lang="en-US" smtClean="0"/>
              <a:t>‹#›</a:t>
            </a:fld>
            <a:endParaRPr lang="en-US"/>
          </a:p>
        </p:txBody>
      </p:sp>
    </p:spTree>
    <p:extLst>
      <p:ext uri="{BB962C8B-B14F-4D97-AF65-F5344CB8AC3E}">
        <p14:creationId xmlns:p14="http://schemas.microsoft.com/office/powerpoint/2010/main" val="45026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1</a:t>
            </a:fld>
            <a:endParaRPr lang="en-US"/>
          </a:p>
        </p:txBody>
      </p:sp>
    </p:spTree>
    <p:extLst>
      <p:ext uri="{BB962C8B-B14F-4D97-AF65-F5344CB8AC3E}">
        <p14:creationId xmlns:p14="http://schemas.microsoft.com/office/powerpoint/2010/main" val="954892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31</a:t>
            </a:fld>
            <a:endParaRPr lang="en-US"/>
          </a:p>
        </p:txBody>
      </p:sp>
    </p:spTree>
    <p:extLst>
      <p:ext uri="{BB962C8B-B14F-4D97-AF65-F5344CB8AC3E}">
        <p14:creationId xmlns:p14="http://schemas.microsoft.com/office/powerpoint/2010/main" val="4275793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32</a:t>
            </a:fld>
            <a:endParaRPr lang="en-US"/>
          </a:p>
        </p:txBody>
      </p:sp>
    </p:spTree>
    <p:extLst>
      <p:ext uri="{BB962C8B-B14F-4D97-AF65-F5344CB8AC3E}">
        <p14:creationId xmlns:p14="http://schemas.microsoft.com/office/powerpoint/2010/main" val="4275793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33</a:t>
            </a:fld>
            <a:endParaRPr lang="en-US"/>
          </a:p>
        </p:txBody>
      </p:sp>
    </p:spTree>
    <p:extLst>
      <p:ext uri="{BB962C8B-B14F-4D97-AF65-F5344CB8AC3E}">
        <p14:creationId xmlns:p14="http://schemas.microsoft.com/office/powerpoint/2010/main" val="1037605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34</a:t>
            </a:fld>
            <a:endParaRPr lang="en-US"/>
          </a:p>
        </p:txBody>
      </p:sp>
    </p:spTree>
    <p:extLst>
      <p:ext uri="{BB962C8B-B14F-4D97-AF65-F5344CB8AC3E}">
        <p14:creationId xmlns:p14="http://schemas.microsoft.com/office/powerpoint/2010/main" val="51207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2</a:t>
            </a:fld>
            <a:endParaRPr lang="en-US"/>
          </a:p>
        </p:txBody>
      </p:sp>
    </p:spTree>
    <p:extLst>
      <p:ext uri="{BB962C8B-B14F-4D97-AF65-F5344CB8AC3E}">
        <p14:creationId xmlns:p14="http://schemas.microsoft.com/office/powerpoint/2010/main" val="337309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a:t>
            </a:fld>
            <a:endParaRPr lang="en-US"/>
          </a:p>
        </p:txBody>
      </p:sp>
    </p:spTree>
    <p:extLst>
      <p:ext uri="{BB962C8B-B14F-4D97-AF65-F5344CB8AC3E}">
        <p14:creationId xmlns:p14="http://schemas.microsoft.com/office/powerpoint/2010/main" val="160850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4</a:t>
            </a:fld>
            <a:endParaRPr lang="en-US"/>
          </a:p>
        </p:txBody>
      </p:sp>
    </p:spTree>
    <p:extLst>
      <p:ext uri="{BB962C8B-B14F-4D97-AF65-F5344CB8AC3E}">
        <p14:creationId xmlns:p14="http://schemas.microsoft.com/office/powerpoint/2010/main" val="147197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5</a:t>
            </a:fld>
            <a:endParaRPr lang="en-US"/>
          </a:p>
        </p:txBody>
      </p:sp>
    </p:spTree>
    <p:extLst>
      <p:ext uri="{BB962C8B-B14F-4D97-AF65-F5344CB8AC3E}">
        <p14:creationId xmlns:p14="http://schemas.microsoft.com/office/powerpoint/2010/main" val="4229190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22</a:t>
            </a:fld>
            <a:endParaRPr lang="en-US"/>
          </a:p>
        </p:txBody>
      </p:sp>
    </p:spTree>
    <p:extLst>
      <p:ext uri="{BB962C8B-B14F-4D97-AF65-F5344CB8AC3E}">
        <p14:creationId xmlns:p14="http://schemas.microsoft.com/office/powerpoint/2010/main" val="2779021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23</a:t>
            </a:fld>
            <a:endParaRPr lang="en-US"/>
          </a:p>
        </p:txBody>
      </p:sp>
    </p:spTree>
    <p:extLst>
      <p:ext uri="{BB962C8B-B14F-4D97-AF65-F5344CB8AC3E}">
        <p14:creationId xmlns:p14="http://schemas.microsoft.com/office/powerpoint/2010/main" val="189122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29</a:t>
            </a:fld>
            <a:endParaRPr lang="en-US"/>
          </a:p>
        </p:txBody>
      </p:sp>
    </p:spTree>
    <p:extLst>
      <p:ext uri="{BB962C8B-B14F-4D97-AF65-F5344CB8AC3E}">
        <p14:creationId xmlns:p14="http://schemas.microsoft.com/office/powerpoint/2010/main" val="1979286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2864C-99A8-44EB-A5C0-C1170FBE5F9F}" type="slidenum">
              <a:rPr lang="en-US" smtClean="0"/>
              <a:t>30</a:t>
            </a:fld>
            <a:endParaRPr lang="en-US"/>
          </a:p>
        </p:txBody>
      </p:sp>
    </p:spTree>
    <p:extLst>
      <p:ext uri="{BB962C8B-B14F-4D97-AF65-F5344CB8AC3E}">
        <p14:creationId xmlns:p14="http://schemas.microsoft.com/office/powerpoint/2010/main" val="1607476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1" y="5461001"/>
            <a:ext cx="8848724"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2200" y="1143000"/>
            <a:ext cx="6959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373270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3000" y="1485900"/>
            <a:ext cx="6858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141810" y="4454034"/>
            <a:ext cx="6858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656832" y="6601968"/>
            <a:ext cx="720090" cy="237744"/>
          </a:xfrm>
          <a:prstGeom prst="rect">
            <a:avLst/>
          </a:prstGeom>
        </p:spPr>
        <p:txBody>
          <a:bodyPr/>
          <a:lstStyle/>
          <a:p>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76500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dirty="0"/>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04800"/>
            <a:ext cx="3247813"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7" y="6152266"/>
            <a:ext cx="1855893"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 id="214748368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ttolbert@utk.edu"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mailto:otharp1@utk.edu" TargetMode="External"/><Relationship Id="rId4" Type="http://schemas.openxmlformats.org/officeDocument/2006/relationships/hyperlink" Target="mailto:morem@utk.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supplier.edison.tn.gov/" TargetMode="External"/><Relationship Id="rId2" Type="http://schemas.openxmlformats.org/officeDocument/2006/relationships/hyperlink" Target="https://stateoftennessee.formstack.com/forms/crp_services_questionnaire"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www.tn.gov/content/dam/tn/human-services/documents/2019_Staff_Roster.xls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mailto:Sandra.R.Ray@tn.gov"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mailto:Karen.Buff@tn.gov" TargetMode="External"/><Relationship Id="rId4" Type="http://schemas.openxmlformats.org/officeDocument/2006/relationships/hyperlink" Target="mailto:Angie.Respess@tn.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mailto:Karen.Buff@tn.gov"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mailto:Linda.M.Randolph@tn.gov"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mailto:Ellen.Averso@tn.gov"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www.tn.gov/humanservices/ds/vocational-rehabilitation/dhs-vr-loa.html"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mailto:Douglas.Whitcomb@tn.gov"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hyperlink" Target="mailto:elonzo.reyes@tn.gov" TargetMode="External"/><Relationship Id="rId4" Type="http://schemas.openxmlformats.org/officeDocument/2006/relationships/hyperlink" Target="mailto:cindy.murdock@tn.gov"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stateoftennessee.formstack.com/forms/vr101_training_surve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Vocational Rehabilitation 101</a:t>
            </a:r>
          </a:p>
        </p:txBody>
      </p:sp>
      <p:sp>
        <p:nvSpPr>
          <p:cNvPr id="3" name="Text Placeholder 2"/>
          <p:cNvSpPr>
            <a:spLocks noGrp="1"/>
          </p:cNvSpPr>
          <p:nvPr>
            <p:ph type="body" sz="quarter" idx="12"/>
          </p:nvPr>
        </p:nvSpPr>
        <p:spPr/>
        <p:txBody>
          <a:bodyPr>
            <a:normAutofit/>
          </a:bodyPr>
          <a:lstStyle/>
          <a:p>
            <a:endParaRPr lang="en-US" dirty="0"/>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Community Rehabilitation Provider (CRP) </a:t>
            </a:r>
            <a:br>
              <a:rPr lang="en-US" sz="2800" dirty="0"/>
            </a:br>
            <a:r>
              <a:rPr lang="en-US" sz="2800" dirty="0"/>
              <a:t>Service Guide Overview  </a:t>
            </a:r>
          </a:p>
        </p:txBody>
      </p:sp>
      <p:sp>
        <p:nvSpPr>
          <p:cNvPr id="3" name="Content Placeholder 2"/>
          <p:cNvSpPr>
            <a:spLocks noGrp="1"/>
          </p:cNvSpPr>
          <p:nvPr>
            <p:ph idx="1"/>
          </p:nvPr>
        </p:nvSpPr>
        <p:spPr/>
        <p:txBody>
          <a:bodyPr>
            <a:normAutofit/>
          </a:bodyPr>
          <a:lstStyle/>
          <a:p>
            <a:r>
              <a:rPr lang="en-US" dirty="0"/>
              <a:t>The Community Rehabilitation Provider (CRP) Service Guide was released and implemented October 1, 2019. </a:t>
            </a:r>
          </a:p>
          <a:p>
            <a:endParaRPr lang="en-US" dirty="0"/>
          </a:p>
          <a:p>
            <a:r>
              <a:rPr lang="en-US" dirty="0"/>
              <a:t>The Guide is meant to be a comprehensive, user friendly guide to inform the CRP. The Guide is not a contract but a helpful resource. It is not meant to be a legally binding document. </a:t>
            </a:r>
            <a:r>
              <a:rPr lang="en-US" b="1" dirty="0"/>
              <a:t>The VPO serves as the contract.</a:t>
            </a:r>
          </a:p>
          <a:p>
            <a:pPr marL="0" indent="0">
              <a:buNone/>
            </a:pPr>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10</a:t>
            </a:fld>
            <a:endParaRPr lang="en-US" dirty="0"/>
          </a:p>
        </p:txBody>
      </p:sp>
    </p:spTree>
    <p:extLst>
      <p:ext uri="{BB962C8B-B14F-4D97-AF65-F5344CB8AC3E}">
        <p14:creationId xmlns:p14="http://schemas.microsoft.com/office/powerpoint/2010/main" val="7955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CRP Service Guide – Section 1 Introduction </a:t>
            </a:r>
          </a:p>
        </p:txBody>
      </p:sp>
      <p:sp>
        <p:nvSpPr>
          <p:cNvPr id="3" name="Content Placeholder 2"/>
          <p:cNvSpPr>
            <a:spLocks noGrp="1"/>
          </p:cNvSpPr>
          <p:nvPr>
            <p:ph idx="1"/>
          </p:nvPr>
        </p:nvSpPr>
        <p:spPr/>
        <p:txBody>
          <a:bodyPr>
            <a:normAutofit/>
          </a:bodyPr>
          <a:lstStyle/>
          <a:p>
            <a:r>
              <a:rPr lang="en-US" dirty="0"/>
              <a:t>Section 1 is an introduction to providing information such as registration, referral process, and an overview of VR.  </a:t>
            </a:r>
          </a:p>
          <a:p>
            <a:endParaRPr lang="en-US" dirty="0"/>
          </a:p>
          <a:p>
            <a:r>
              <a:rPr lang="en-US" dirty="0"/>
              <a:t>Sections 1.1, 1.2 and 1.3 of the CRP Service Guide refer to the process for new agencies to become registered  providers.  </a:t>
            </a:r>
          </a:p>
          <a:p>
            <a:pPr marL="0" indent="0">
              <a:buNone/>
            </a:pPr>
            <a:endParaRPr lang="en-US" dirty="0"/>
          </a:p>
          <a:p>
            <a:pPr lvl="1"/>
            <a:r>
              <a:rPr lang="en-US" dirty="0"/>
              <a:t>A more detailed explanation of the process to become a provider (CRP) is provided later in this slideshow.</a:t>
            </a:r>
          </a:p>
          <a:p>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11</a:t>
            </a:fld>
            <a:endParaRPr lang="en-US" dirty="0"/>
          </a:p>
        </p:txBody>
      </p:sp>
    </p:spTree>
    <p:extLst>
      <p:ext uri="{BB962C8B-B14F-4D97-AF65-F5344CB8AC3E}">
        <p14:creationId xmlns:p14="http://schemas.microsoft.com/office/powerpoint/2010/main" val="3981340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CRP Service Guide – Section 2 VR Services  </a:t>
            </a:r>
          </a:p>
        </p:txBody>
      </p:sp>
      <p:sp>
        <p:nvSpPr>
          <p:cNvPr id="3" name="Content Placeholder 2"/>
          <p:cNvSpPr>
            <a:spLocks noGrp="1"/>
          </p:cNvSpPr>
          <p:nvPr>
            <p:ph idx="1"/>
          </p:nvPr>
        </p:nvSpPr>
        <p:spPr/>
        <p:txBody>
          <a:bodyPr>
            <a:normAutofit/>
          </a:bodyPr>
          <a:lstStyle/>
          <a:p>
            <a:r>
              <a:rPr lang="en-US" dirty="0"/>
              <a:t>Section 2 of the Guide provides descriptions of all of the services.   </a:t>
            </a:r>
          </a:p>
          <a:p>
            <a:pPr marL="685800" lvl="1" indent="0">
              <a:buNone/>
            </a:pPr>
            <a:r>
              <a:rPr lang="en-US" dirty="0"/>
              <a:t>2.2 Trial Work Experiences</a:t>
            </a:r>
          </a:p>
          <a:p>
            <a:pPr marL="685800" lvl="1" indent="0">
              <a:buNone/>
            </a:pPr>
            <a:r>
              <a:rPr lang="en-US" dirty="0"/>
              <a:t>2.3 Vocational Assessment Services</a:t>
            </a:r>
          </a:p>
          <a:p>
            <a:pPr marL="685800" lvl="1" indent="0">
              <a:buNone/>
            </a:pPr>
            <a:r>
              <a:rPr lang="en-US" dirty="0"/>
              <a:t>2.4 Vocational Adjustment Services</a:t>
            </a:r>
          </a:p>
          <a:p>
            <a:pPr marL="685800" lvl="1" indent="0">
              <a:buNone/>
            </a:pPr>
            <a:r>
              <a:rPr lang="en-US" dirty="0"/>
              <a:t>2.5 Job Readiness, Development, and Placement Services</a:t>
            </a:r>
          </a:p>
          <a:p>
            <a:pPr marL="685800" lvl="1" indent="0">
              <a:buNone/>
            </a:pPr>
            <a:r>
              <a:rPr lang="en-US" dirty="0"/>
              <a:t>2.6 Job Coaching</a:t>
            </a:r>
          </a:p>
          <a:p>
            <a:pPr marL="685800" lvl="1" indent="0">
              <a:buNone/>
            </a:pPr>
            <a:r>
              <a:rPr lang="en-US" dirty="0"/>
              <a:t>2.7 Supported Employment Services</a:t>
            </a:r>
          </a:p>
          <a:p>
            <a:pPr marL="685800" lvl="1" indent="0">
              <a:buNone/>
            </a:pPr>
            <a:r>
              <a:rPr lang="en-US" dirty="0"/>
              <a:t>2.8 Customized Employment</a:t>
            </a:r>
          </a:p>
          <a:p>
            <a:pPr marL="685800" lvl="1" indent="0">
              <a:buNone/>
            </a:pPr>
            <a:r>
              <a:rPr lang="en-US" dirty="0"/>
              <a:t>2.9 Individual Placement and Support</a:t>
            </a:r>
          </a:p>
          <a:p>
            <a:pPr marL="685800" lvl="1" indent="0">
              <a:buNone/>
            </a:pPr>
            <a:r>
              <a:rPr lang="en-US" dirty="0"/>
              <a:t>2.10 Project SEARCH® Transition Model</a:t>
            </a:r>
          </a:p>
          <a:p>
            <a:pPr marL="685800" lvl="1" indent="0">
              <a:buNone/>
            </a:pPr>
            <a:r>
              <a:rPr lang="en-US" dirty="0"/>
              <a:t>2.11 Project SEARCH® Adult Model</a:t>
            </a:r>
          </a:p>
          <a:p>
            <a:endParaRPr lang="en-US" dirty="0"/>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12</a:t>
            </a:fld>
            <a:endParaRPr lang="en-US" dirty="0"/>
          </a:p>
        </p:txBody>
      </p:sp>
    </p:spTree>
    <p:extLst>
      <p:ext uri="{BB962C8B-B14F-4D97-AF65-F5344CB8AC3E}">
        <p14:creationId xmlns:p14="http://schemas.microsoft.com/office/powerpoint/2010/main" val="406219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CRP Service Guide – Section 3 </a:t>
            </a:r>
          </a:p>
        </p:txBody>
      </p:sp>
      <p:sp>
        <p:nvSpPr>
          <p:cNvPr id="3" name="Content Placeholder 2"/>
          <p:cNvSpPr>
            <a:spLocks noGrp="1"/>
          </p:cNvSpPr>
          <p:nvPr>
            <p:ph idx="1"/>
          </p:nvPr>
        </p:nvSpPr>
        <p:spPr>
          <a:xfrm>
            <a:off x="228600" y="1193804"/>
            <a:ext cx="8763000" cy="4673596"/>
          </a:xfrm>
        </p:spPr>
        <p:txBody>
          <a:bodyPr>
            <a:normAutofit fontScale="85000" lnSpcReduction="10000"/>
          </a:bodyPr>
          <a:lstStyle/>
          <a:p>
            <a:r>
              <a:rPr lang="en-US" dirty="0"/>
              <a:t>Section 3 covers the fees and payments for the various services.</a:t>
            </a:r>
          </a:p>
          <a:p>
            <a:pPr marL="0" indent="0">
              <a:buNone/>
            </a:pPr>
            <a:endParaRPr lang="en-US" sz="2000" dirty="0"/>
          </a:p>
          <a:p>
            <a:r>
              <a:rPr lang="en-US" dirty="0"/>
              <a:t>Vendor Purchase Orders (VPOs) are the document used by Vocational Rehabilitation to </a:t>
            </a:r>
            <a:r>
              <a:rPr lang="en-US" b="1" dirty="0"/>
              <a:t>authorize</a:t>
            </a:r>
            <a:r>
              <a:rPr lang="en-US" dirty="0"/>
              <a:t> CRPs to provide a specific service.  VPOs are also the document used to make payments to Community Rehabilitation providers.</a:t>
            </a:r>
          </a:p>
          <a:p>
            <a:pPr marL="0" indent="0">
              <a:buNone/>
            </a:pPr>
            <a:endParaRPr lang="en-US" dirty="0"/>
          </a:p>
          <a:p>
            <a:r>
              <a:rPr lang="en-US" dirty="0"/>
              <a:t>Each service milestone requires a Vendor Purchase Order (VPO)</a:t>
            </a:r>
          </a:p>
          <a:p>
            <a:pPr lvl="1"/>
            <a:r>
              <a:rPr lang="en-US" dirty="0"/>
              <a:t>Prior to provision of any/each service, a Vendor Purchase Order signed by the Vocational Rehabilitation counselor is required</a:t>
            </a:r>
          </a:p>
          <a:p>
            <a:pPr marL="457200" lvl="1" indent="0">
              <a:buNone/>
            </a:pPr>
            <a:endParaRPr lang="en-US" dirty="0"/>
          </a:p>
          <a:p>
            <a:pPr lvl="1"/>
            <a:r>
              <a:rPr lang="en-US" dirty="0"/>
              <a:t>At the completion of each service milestone the Vendor Purchase Order must be signed by the provider agency and returned to Vocational Rehabilitation within the timeframe specified for the service</a:t>
            </a:r>
          </a:p>
          <a:p>
            <a:endParaRPr lang="en-US" dirty="0"/>
          </a:p>
          <a:p>
            <a:pPr marL="0" indent="0">
              <a:buNone/>
            </a:pPr>
            <a:endParaRPr lang="en-US" dirty="0">
              <a:solidFill>
                <a:srgbClr val="FF0000"/>
              </a:solidFill>
            </a:endParaRPr>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13</a:t>
            </a:fld>
            <a:endParaRPr lang="en-US" dirty="0"/>
          </a:p>
        </p:txBody>
      </p:sp>
    </p:spTree>
    <p:extLst>
      <p:ext uri="{BB962C8B-B14F-4D97-AF65-F5344CB8AC3E}">
        <p14:creationId xmlns:p14="http://schemas.microsoft.com/office/powerpoint/2010/main" val="1875111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Vendor Purchase Order  (VPO)</a:t>
            </a:r>
          </a:p>
        </p:txBody>
      </p:sp>
      <p:sp>
        <p:nvSpPr>
          <p:cNvPr id="8" name="Content Placeholder 2">
            <a:extLst>
              <a:ext uri="{FF2B5EF4-FFF2-40B4-BE49-F238E27FC236}">
                <a16:creationId xmlns:a16="http://schemas.microsoft.com/office/drawing/2014/main" id="{A4C90C9E-B514-41A5-8567-4EC8BA63B09E}"/>
              </a:ext>
            </a:extLst>
          </p:cNvPr>
          <p:cNvSpPr>
            <a:spLocks noGrp="1"/>
          </p:cNvSpPr>
          <p:nvPr>
            <p:ph idx="1"/>
          </p:nvPr>
        </p:nvSpPr>
        <p:spPr>
          <a:xfrm>
            <a:off x="228600" y="1193803"/>
            <a:ext cx="2819400" cy="1422393"/>
          </a:xfrm>
        </p:spPr>
        <p:txBody>
          <a:bodyPr>
            <a:normAutofit/>
          </a:bodyPr>
          <a:lstStyle/>
          <a:p>
            <a:pPr marL="0" indent="0">
              <a:buNone/>
            </a:pPr>
            <a:endParaRPr lang="en-US" sz="2000" dirty="0"/>
          </a:p>
          <a:p>
            <a:endParaRPr lang="en-US" dirty="0"/>
          </a:p>
          <a:p>
            <a:pPr marL="0" indent="0">
              <a:buNone/>
            </a:pPr>
            <a:endParaRPr lang="en-US" dirty="0">
              <a:solidFill>
                <a:srgbClr val="FF0000"/>
              </a:solidFill>
            </a:endParaRPr>
          </a:p>
          <a:p>
            <a:pPr marL="0" indent="0">
              <a:buNone/>
            </a:pPr>
            <a:endParaRPr lang="en-US" dirty="0"/>
          </a:p>
          <a:p>
            <a:pPr lvl="1"/>
            <a:endParaRPr lang="en-US" dirty="0"/>
          </a:p>
        </p:txBody>
      </p:sp>
      <p:graphicFrame>
        <p:nvGraphicFramePr>
          <p:cNvPr id="6" name="Object 5">
            <a:extLst>
              <a:ext uri="{FF2B5EF4-FFF2-40B4-BE49-F238E27FC236}">
                <a16:creationId xmlns:a16="http://schemas.microsoft.com/office/drawing/2014/main" id="{1727FE57-7CA1-467E-AC93-6B99821B708C}"/>
              </a:ext>
            </a:extLst>
          </p:cNvPr>
          <p:cNvGraphicFramePr>
            <a:graphicFrameLocks noChangeAspect="1"/>
          </p:cNvGraphicFramePr>
          <p:nvPr/>
        </p:nvGraphicFramePr>
        <p:xfrm>
          <a:off x="1638300" y="1028697"/>
          <a:ext cx="5676900" cy="5651500"/>
        </p:xfrm>
        <a:graphic>
          <a:graphicData uri="http://schemas.openxmlformats.org/presentationml/2006/ole">
            <mc:AlternateContent xmlns:mc="http://schemas.openxmlformats.org/markup-compatibility/2006">
              <mc:Choice xmlns:v="urn:schemas-microsoft-com:vml" Requires="v">
                <p:oleObj spid="_x0000_s1039" name="Document" r:id="rId3" imgW="9471226" imgH="10334497" progId="Word.Document.12">
                  <p:embed/>
                </p:oleObj>
              </mc:Choice>
              <mc:Fallback>
                <p:oleObj name="Document" r:id="rId3" imgW="9471226" imgH="10334497" progId="Word.Document.12">
                  <p:embed/>
                  <p:pic>
                    <p:nvPicPr>
                      <p:cNvPr id="6" name="Object 5">
                        <a:extLst>
                          <a:ext uri="{FF2B5EF4-FFF2-40B4-BE49-F238E27FC236}">
                            <a16:creationId xmlns:a16="http://schemas.microsoft.com/office/drawing/2014/main" id="{1727FE57-7CA1-467E-AC93-6B99821B708C}"/>
                          </a:ext>
                        </a:extLst>
                      </p:cNvPr>
                      <p:cNvPicPr/>
                      <p:nvPr/>
                    </p:nvPicPr>
                    <p:blipFill>
                      <a:blip r:embed="rId4"/>
                      <a:stretch>
                        <a:fillRect/>
                      </a:stretch>
                    </p:blipFill>
                    <p:spPr>
                      <a:xfrm>
                        <a:off x="1638300" y="1028697"/>
                        <a:ext cx="5676900" cy="5651500"/>
                      </a:xfrm>
                      <a:prstGeom prst="rect">
                        <a:avLst/>
                      </a:prstGeom>
                    </p:spPr>
                  </p:pic>
                </p:oleObj>
              </mc:Fallback>
            </mc:AlternateContent>
          </a:graphicData>
        </a:graphic>
      </p:graphicFrame>
    </p:spTree>
    <p:extLst>
      <p:ext uri="{BB962C8B-B14F-4D97-AF65-F5344CB8AC3E}">
        <p14:creationId xmlns:p14="http://schemas.microsoft.com/office/powerpoint/2010/main" val="1112669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F2D6-2D25-46DF-B2F2-895D3CE86FA7}"/>
              </a:ext>
            </a:extLst>
          </p:cNvPr>
          <p:cNvSpPr>
            <a:spLocks noGrp="1"/>
          </p:cNvSpPr>
          <p:nvPr>
            <p:ph type="title"/>
          </p:nvPr>
        </p:nvSpPr>
        <p:spPr/>
        <p:txBody>
          <a:bodyPr/>
          <a:lstStyle/>
          <a:p>
            <a:pPr algn="ctr"/>
            <a:r>
              <a:rPr lang="en-US" sz="2800" dirty="0"/>
              <a:t>Vendor Purchase Order  </a:t>
            </a:r>
            <a:br>
              <a:rPr lang="en-US" sz="2800" dirty="0"/>
            </a:br>
            <a:r>
              <a:rPr lang="en-US" sz="2800" dirty="0"/>
              <a:t>Terms and Conditions</a:t>
            </a:r>
          </a:p>
        </p:txBody>
      </p:sp>
      <p:sp>
        <p:nvSpPr>
          <p:cNvPr id="3" name="Content Placeholder 2">
            <a:extLst>
              <a:ext uri="{FF2B5EF4-FFF2-40B4-BE49-F238E27FC236}">
                <a16:creationId xmlns:a16="http://schemas.microsoft.com/office/drawing/2014/main" id="{D879B21E-9F68-4C69-92A3-7DF75A5AF7AB}"/>
              </a:ext>
            </a:extLst>
          </p:cNvPr>
          <p:cNvSpPr>
            <a:spLocks noGrp="1"/>
          </p:cNvSpPr>
          <p:nvPr>
            <p:ph idx="1"/>
          </p:nvPr>
        </p:nvSpPr>
        <p:spPr/>
        <p:txBody>
          <a:bodyPr>
            <a:normAutofit fontScale="47500" lnSpcReduction="20000"/>
          </a:bodyPr>
          <a:lstStyle/>
          <a:p>
            <a:pPr marL="0" indent="0">
              <a:buNone/>
            </a:pPr>
            <a:r>
              <a:rPr lang="en-US" sz="2500" b="1" u="sng" dirty="0"/>
              <a:t>Terms and Conditions</a:t>
            </a:r>
            <a:endParaRPr lang="en-US" sz="2500" dirty="0"/>
          </a:p>
          <a:p>
            <a:pPr marL="0" indent="0" fontAlgn="base" hangingPunct="0">
              <a:buNone/>
            </a:pPr>
            <a:r>
              <a:rPr lang="en-US" sz="2500" dirty="0"/>
              <a:t> </a:t>
            </a:r>
          </a:p>
          <a:p>
            <a:pPr marL="0" indent="0">
              <a:buNone/>
            </a:pPr>
            <a:r>
              <a:rPr lang="en-US" sz="2500" b="1" dirty="0"/>
              <a:t>A.  Standard Terms and Conditions</a:t>
            </a:r>
            <a:endParaRPr lang="en-US" sz="2500" dirty="0"/>
          </a:p>
          <a:p>
            <a:pPr marL="0" indent="0">
              <a:buNone/>
            </a:pPr>
            <a:r>
              <a:rPr lang="en-US" sz="2500" dirty="0"/>
              <a:t> </a:t>
            </a:r>
          </a:p>
          <a:p>
            <a:pPr marL="0" indent="0">
              <a:buNone/>
            </a:pPr>
            <a:r>
              <a:rPr lang="en-US" sz="2500" dirty="0"/>
              <a:t>1.  </a:t>
            </a:r>
            <a:r>
              <a:rPr lang="en-US" sz="2500" u="sng" dirty="0"/>
              <a:t>Total Purchase Order Amount</a:t>
            </a:r>
            <a:r>
              <a:rPr lang="en-US" sz="2500" dirty="0"/>
              <a:t>.  In no event shall the liability of the State under this Purchase Order exceed the Total Purchase Order Amount as shown on the Purchase Order.  </a:t>
            </a:r>
          </a:p>
          <a:p>
            <a:pPr marL="0" indent="0">
              <a:buNone/>
            </a:pPr>
            <a:r>
              <a:rPr lang="en-US" sz="2500" dirty="0"/>
              <a:t> </a:t>
            </a:r>
          </a:p>
          <a:p>
            <a:pPr marL="0" indent="0">
              <a:buNone/>
            </a:pPr>
            <a:r>
              <a:rPr lang="en-US" sz="2500" dirty="0"/>
              <a:t>2.  </a:t>
            </a:r>
            <a:r>
              <a:rPr lang="en-US" sz="2500" u="sng" dirty="0"/>
              <a:t>Inspection and Acceptance</a:t>
            </a:r>
            <a:r>
              <a:rPr lang="en-US" sz="2500" dirty="0"/>
              <a:t>.  The State shall have the right to inspect all goods or services provided by Vendor under this Purchase Order.  If, upon inspection, the State determines that the goods or services are defective, the State shall notify Vendor, and Vendor shall re-deliver the goods or provide the services at no additional cost to the State. If after a period of thirty (30) days following delivery of goods or performance of services the State does not provide a notice of any defects, the goods or services shall be deemed to have been accepted by the State.</a:t>
            </a:r>
          </a:p>
          <a:p>
            <a:pPr marL="0" indent="0">
              <a:buNone/>
            </a:pPr>
            <a:r>
              <a:rPr lang="en-US" sz="2500" dirty="0"/>
              <a:t> </a:t>
            </a:r>
          </a:p>
          <a:p>
            <a:pPr marL="0" indent="0">
              <a:buNone/>
            </a:pPr>
            <a:r>
              <a:rPr lang="en-US" sz="2500" dirty="0"/>
              <a:t>3.  </a:t>
            </a:r>
            <a:r>
              <a:rPr lang="en-US" sz="2500" u="sng" dirty="0"/>
              <a:t>Modification, Amendment or Change Order</a:t>
            </a:r>
            <a:r>
              <a:rPr lang="en-US" sz="2500" dirty="0"/>
              <a:t>.  This Purchase Order may be modified only by a written amendment or change order signed by the State and the Vendor.</a:t>
            </a:r>
          </a:p>
          <a:p>
            <a:pPr marL="0" indent="0">
              <a:buNone/>
            </a:pPr>
            <a:r>
              <a:rPr lang="en-US" sz="2500" dirty="0"/>
              <a:t> </a:t>
            </a:r>
          </a:p>
          <a:p>
            <a:pPr marL="0" indent="0">
              <a:buNone/>
            </a:pPr>
            <a:r>
              <a:rPr lang="en-US" sz="2500" dirty="0"/>
              <a:t>4.  </a:t>
            </a:r>
            <a:r>
              <a:rPr lang="en-US" sz="2500" u="sng" dirty="0"/>
              <a:t>Limitation of Liability</a:t>
            </a:r>
            <a:r>
              <a:rPr lang="en-US" sz="2500" dirty="0"/>
              <a:t>.  The State shall have no liability except as specifically provided in this Purchase Order.  In no event shall the State be liable to the Vendor or any other party for any lost revenues, lost profits, loss of business, decrease in the value of any securities or cash position, time, money, goodwill, or any indirect, special, incidental, punitive, exemplary or consequential damages of any nature, whether based on warranty, contract, statute, regulation, tort (including but not limited to negligence), or any other legal theory that may arise.  The State’s total liability under this Purchase Order or otherwise shall under no circumstances exceed the Total Purchase Order Amount. </a:t>
            </a:r>
          </a:p>
          <a:p>
            <a:pPr marL="0" indent="0">
              <a:buNone/>
            </a:pPr>
            <a:r>
              <a:rPr lang="en-US" sz="2500" dirty="0"/>
              <a:t> </a:t>
            </a:r>
          </a:p>
          <a:p>
            <a:pPr marL="0" indent="0">
              <a:buNone/>
            </a:pPr>
            <a:r>
              <a:rPr lang="en-US" sz="2500" dirty="0"/>
              <a:t>5.  </a:t>
            </a:r>
            <a:r>
              <a:rPr lang="en-US" sz="2500" u="sng" dirty="0"/>
              <a:t>Limitation of Vendor’s Liability.</a:t>
            </a:r>
            <a:r>
              <a:rPr lang="en-US" sz="2500" dirty="0"/>
              <a:t>  The Vendor’s liability for all claims arising under this Purchase Order shall be limited to an amount equal to two (2) times the Total Purchase Order Amount.  In no event shall this Section limit the Vendor’s liability for intentional torts, criminal acts, fraudulent conduct, or omissions that result in personal injuries or death.</a:t>
            </a:r>
          </a:p>
          <a:p>
            <a:pPr marL="0" indent="0">
              <a:buNone/>
            </a:pPr>
            <a:r>
              <a:rPr lang="en-US" sz="2500" dirty="0"/>
              <a:t> </a:t>
            </a:r>
          </a:p>
          <a:p>
            <a:pPr marL="0" indent="0">
              <a:buNone/>
            </a:pPr>
            <a:r>
              <a:rPr lang="en-US" sz="2500" dirty="0"/>
              <a:t>6.  </a:t>
            </a:r>
            <a:r>
              <a:rPr lang="en-US" sz="2500" u="sng" dirty="0"/>
              <a:t>Termination for Convenience</a:t>
            </a:r>
            <a:r>
              <a:rPr lang="en-US" sz="2500" dirty="0"/>
              <a:t>.  The State shall have the right to immediately terminate this Purchase Order, without cause and for any reason, upon written notice to the Vendor, delivered by mail or electronic means.  The State’s notice of termination is effective upon the State’s issuance.</a:t>
            </a:r>
          </a:p>
          <a:p>
            <a:pPr marL="0" indent="0">
              <a:buNone/>
            </a:pPr>
            <a:r>
              <a:rPr lang="en-US" dirty="0"/>
              <a:t> </a:t>
            </a:r>
          </a:p>
        </p:txBody>
      </p:sp>
    </p:spTree>
    <p:extLst>
      <p:ext uri="{BB962C8B-B14F-4D97-AF65-F5344CB8AC3E}">
        <p14:creationId xmlns:p14="http://schemas.microsoft.com/office/powerpoint/2010/main" val="1294811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F2D6-2D25-46DF-B2F2-895D3CE86FA7}"/>
              </a:ext>
            </a:extLst>
          </p:cNvPr>
          <p:cNvSpPr>
            <a:spLocks noGrp="1"/>
          </p:cNvSpPr>
          <p:nvPr>
            <p:ph type="title"/>
          </p:nvPr>
        </p:nvSpPr>
        <p:spPr/>
        <p:txBody>
          <a:bodyPr/>
          <a:lstStyle/>
          <a:p>
            <a:pPr algn="ctr"/>
            <a:r>
              <a:rPr lang="en-US" dirty="0"/>
              <a:t>Vendor Purchase Order  </a:t>
            </a:r>
            <a:br>
              <a:rPr lang="en-US" dirty="0"/>
            </a:br>
            <a:r>
              <a:rPr lang="en-US" dirty="0"/>
              <a:t>Terms and Conditions</a:t>
            </a:r>
          </a:p>
        </p:txBody>
      </p:sp>
      <p:sp>
        <p:nvSpPr>
          <p:cNvPr id="3" name="Content Placeholder 2">
            <a:extLst>
              <a:ext uri="{FF2B5EF4-FFF2-40B4-BE49-F238E27FC236}">
                <a16:creationId xmlns:a16="http://schemas.microsoft.com/office/drawing/2014/main" id="{D879B21E-9F68-4C69-92A3-7DF75A5AF7AB}"/>
              </a:ext>
            </a:extLst>
          </p:cNvPr>
          <p:cNvSpPr>
            <a:spLocks noGrp="1"/>
          </p:cNvSpPr>
          <p:nvPr>
            <p:ph idx="1"/>
          </p:nvPr>
        </p:nvSpPr>
        <p:spPr/>
        <p:txBody>
          <a:bodyPr>
            <a:normAutofit fontScale="92500" lnSpcReduction="10000"/>
          </a:bodyPr>
          <a:lstStyle/>
          <a:p>
            <a:pPr marL="0" indent="0">
              <a:buNone/>
            </a:pPr>
            <a:r>
              <a:rPr lang="en-US" sz="1000" b="1" u="sng" dirty="0"/>
              <a:t>Terms and Conditions</a:t>
            </a:r>
            <a:endParaRPr lang="en-US" sz="1000" dirty="0"/>
          </a:p>
          <a:p>
            <a:pPr marL="0" indent="0" fontAlgn="base" hangingPunct="0">
              <a:buNone/>
            </a:pPr>
            <a:r>
              <a:rPr lang="en-US" sz="1000" dirty="0"/>
              <a:t> </a:t>
            </a:r>
          </a:p>
          <a:p>
            <a:pPr marL="0" indent="0">
              <a:buNone/>
            </a:pPr>
            <a:r>
              <a:rPr lang="en-US" sz="1000" b="1" dirty="0"/>
              <a:t>A.  Standard Terms and Conditions</a:t>
            </a:r>
            <a:endParaRPr lang="en-US" sz="1000" dirty="0"/>
          </a:p>
          <a:p>
            <a:pPr marL="0" indent="0">
              <a:buNone/>
            </a:pPr>
            <a:r>
              <a:rPr lang="en-US" sz="1000" dirty="0"/>
              <a:t> </a:t>
            </a:r>
          </a:p>
          <a:p>
            <a:pPr marL="0" indent="0">
              <a:buNone/>
            </a:pPr>
            <a:r>
              <a:rPr lang="en-US" sz="1000" dirty="0"/>
              <a:t>7.  </a:t>
            </a:r>
            <a:r>
              <a:rPr lang="en-US" sz="1000" u="sng" dirty="0"/>
              <a:t>Subject to Funds Availability</a:t>
            </a:r>
            <a:r>
              <a:rPr lang="en-US" sz="1000" dirty="0"/>
              <a:t>.  The State’s payment of this Purchase Order is subject to the appropriation and availability of State or federal funds.  In the event that funds are not appropriated or are otherwise unavailable, the State reserves the right to terminate this Purchase Order, effective immediately, upon written notice to the Vendor.  If the State terminates this Purchase Order due to lack of funds availability, the Vendor shall be entitled to compensation for all conforming goods requested and accepted by the State and for all satisfactory and authorized services completed as of the termination date. </a:t>
            </a:r>
          </a:p>
          <a:p>
            <a:pPr marL="0" indent="0">
              <a:buNone/>
            </a:pPr>
            <a:r>
              <a:rPr lang="en-US" sz="1000" dirty="0"/>
              <a:t> </a:t>
            </a:r>
          </a:p>
          <a:p>
            <a:pPr marL="0" indent="0">
              <a:buNone/>
            </a:pPr>
            <a:r>
              <a:rPr lang="en-US" sz="1000" dirty="0"/>
              <a:t>8.  </a:t>
            </a:r>
            <a:r>
              <a:rPr lang="en-US" sz="1000" u="sng" dirty="0"/>
              <a:t>Payment of Purchase Order</a:t>
            </a:r>
            <a:r>
              <a:rPr lang="en-US" sz="1000" dirty="0"/>
              <a:t>.  A payment by the State shall not prejudice the State’s right to object to or question any payment, invoice, or other matter. A payment by the State shall not be construed as acceptance of goods delivered, any part of the services provided, or as approval of any amount invoiced. </a:t>
            </a:r>
          </a:p>
          <a:p>
            <a:pPr marL="0" indent="0">
              <a:buNone/>
            </a:pPr>
            <a:r>
              <a:rPr lang="en-US" sz="1000" dirty="0"/>
              <a:t> </a:t>
            </a:r>
          </a:p>
          <a:p>
            <a:pPr marL="0" indent="0">
              <a:buNone/>
            </a:pPr>
            <a:r>
              <a:rPr lang="en-US" sz="1000" dirty="0"/>
              <a:t>9.  </a:t>
            </a:r>
            <a:r>
              <a:rPr lang="en-US" sz="1000" u="sng" dirty="0"/>
              <a:t>Deductions</a:t>
            </a:r>
            <a:r>
              <a:rPr lang="en-US" sz="1000" dirty="0"/>
              <a:t>.  The State reserves the right to deduct from amounts, which are or shall become due and payable to the Vendor, under any contract between the Vendor and the State.</a:t>
            </a:r>
          </a:p>
          <a:p>
            <a:pPr marL="0" indent="0">
              <a:buNone/>
            </a:pPr>
            <a:r>
              <a:rPr lang="en-US" sz="1000" dirty="0"/>
              <a:t> </a:t>
            </a:r>
          </a:p>
          <a:p>
            <a:pPr marL="0" indent="0">
              <a:buNone/>
            </a:pPr>
            <a:r>
              <a:rPr lang="en-US" sz="1000" dirty="0"/>
              <a:t>10.  </a:t>
            </a:r>
            <a:r>
              <a:rPr lang="en-US" sz="1000" u="sng" dirty="0"/>
              <a:t>Hold Harmless</a:t>
            </a:r>
            <a:r>
              <a:rPr lang="en-US" sz="1000" dirty="0"/>
              <a:t>.  The Vendor, except for a vendor that is a governmental entity, agrees to indemnify and hold harmless the State of Tennessee as well as its officers, agents, and employees from and against any and all claims, liabilities, losses, and causes of action which may arise, accrue, or result to  any person, firm, corporation, or other entity which may be injured or damaged as a result of acts, omission, or negligence on the part of the Vendor, its employees, or any other person acting for or on its or their behalf relating to this Purchase Order.  </a:t>
            </a:r>
          </a:p>
          <a:p>
            <a:pPr marL="0" indent="0">
              <a:buNone/>
            </a:pPr>
            <a:r>
              <a:rPr lang="en-US" sz="1000" dirty="0"/>
              <a:t> </a:t>
            </a:r>
          </a:p>
          <a:p>
            <a:pPr marL="0" indent="0">
              <a:buNone/>
            </a:pPr>
            <a:r>
              <a:rPr lang="en-US" sz="1000" dirty="0"/>
              <a:t>The Vendor further agrees it shall be liable for the reasonable costs of attorneys for the State to enforce the terms of this Purchase Order.</a:t>
            </a:r>
          </a:p>
          <a:p>
            <a:pPr marL="0" indent="0">
              <a:buNone/>
            </a:pPr>
            <a:r>
              <a:rPr lang="en-US" sz="1000" dirty="0"/>
              <a:t> </a:t>
            </a:r>
          </a:p>
          <a:p>
            <a:pPr marL="0" indent="0">
              <a:buNone/>
            </a:pPr>
            <a:r>
              <a:rPr lang="en-US" sz="1000" dirty="0"/>
              <a:t>In the event of any suit or claim, the State and Vendor shall give each other immediate notice and provide all necessary assistance to respond. The State’s failure to give notice shall only relieve the Vendor of its obligations under this Section to the extent that the Vendor can demonstrate actual prejudice arising from the failure to give notice.  This Section shall not grant the Vendor, through its attorneys, the right to represent the State in any legal matter, as the right to represent the State is governed by Tenn. Code Ann. § 8-6-106.</a:t>
            </a:r>
          </a:p>
          <a:p>
            <a:pPr marL="0" indent="0">
              <a:buNone/>
            </a:pPr>
            <a:r>
              <a:rPr lang="en-US" sz="1000" dirty="0"/>
              <a:t> </a:t>
            </a:r>
          </a:p>
          <a:p>
            <a:pPr marL="0" indent="0">
              <a:buNone/>
            </a:pPr>
            <a:r>
              <a:rPr lang="en-US" sz="1000" dirty="0"/>
              <a:t>11.  </a:t>
            </a:r>
            <a:r>
              <a:rPr lang="en-US" sz="1000" u="sng" dirty="0"/>
              <a:t>State and Federal Compliance</a:t>
            </a:r>
            <a:r>
              <a:rPr lang="en-US" sz="1000" dirty="0"/>
              <a:t>.  The Vendor shall comply with all applicable state and federal laws and regulations in the provision of goods or services under this Purchase Order. </a:t>
            </a:r>
          </a:p>
          <a:p>
            <a:pPr marL="0" indent="0">
              <a:buNone/>
            </a:pPr>
            <a:r>
              <a:rPr lang="en-US" sz="1000" dirty="0"/>
              <a:t> </a:t>
            </a:r>
          </a:p>
          <a:p>
            <a:pPr marL="0" indent="0">
              <a:buNone/>
            </a:pPr>
            <a:r>
              <a:rPr lang="en-US" sz="1000" dirty="0"/>
              <a:t>12.  </a:t>
            </a:r>
            <a:r>
              <a:rPr lang="en-US" sz="1000" u="sng" dirty="0"/>
              <a:t>Governing Law</a:t>
            </a:r>
            <a:r>
              <a:rPr lang="en-US" sz="1000" dirty="0"/>
              <a:t>.  This Purchase Order shall be governed by and construed in accordance with the laws of the State of Tennessee.  The Tennessee Claims Commission or the state or federal courts in Tennessee shall be the venue for all claims, disputes, or disagreements arising under this Purchase Order.  The Vendor acknowledges and agrees that any rights, claims, or remedies against the State of Tennessee or its employees arising under this Purchase Order shall be subject to and limited to those rights and remedies available under Tenn. Code Ann. §§ 9-8-101 through 9-8-407.</a:t>
            </a:r>
          </a:p>
          <a:p>
            <a:pPr marL="0" indent="0">
              <a:buNone/>
            </a:pPr>
            <a:r>
              <a:rPr lang="en-US" sz="1000" dirty="0"/>
              <a:t> </a:t>
            </a:r>
          </a:p>
          <a:p>
            <a:pPr marL="0" indent="0">
              <a:buNone/>
            </a:pPr>
            <a:r>
              <a:rPr lang="en-US" sz="1000" dirty="0"/>
              <a:t>13.  </a:t>
            </a:r>
            <a:r>
              <a:rPr lang="en-US" sz="1000" u="sng" dirty="0"/>
              <a:t>Entire Agreement</a:t>
            </a:r>
            <a:r>
              <a:rPr lang="en-US" sz="1000" dirty="0"/>
              <a:t>.  This Purchase Order contains the entire understanding between the State and the Vendor relating to its subject matter, including all terms and conditions of the parties’ agreement.  This Purchase Order supersedes any and all prior understandings, representations, negotiations, and agreements between the State and the Vendor, whether written or oral. </a:t>
            </a:r>
          </a:p>
        </p:txBody>
      </p:sp>
    </p:spTree>
    <p:extLst>
      <p:ext uri="{BB962C8B-B14F-4D97-AF65-F5344CB8AC3E}">
        <p14:creationId xmlns:p14="http://schemas.microsoft.com/office/powerpoint/2010/main" val="613219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F2D6-2D25-46DF-B2F2-895D3CE86FA7}"/>
              </a:ext>
            </a:extLst>
          </p:cNvPr>
          <p:cNvSpPr>
            <a:spLocks noGrp="1"/>
          </p:cNvSpPr>
          <p:nvPr>
            <p:ph type="title"/>
          </p:nvPr>
        </p:nvSpPr>
        <p:spPr/>
        <p:txBody>
          <a:bodyPr/>
          <a:lstStyle/>
          <a:p>
            <a:pPr algn="ctr"/>
            <a:r>
              <a:rPr lang="en-US" dirty="0"/>
              <a:t>Vendor Purchase Order  </a:t>
            </a:r>
            <a:br>
              <a:rPr lang="en-US" dirty="0"/>
            </a:br>
            <a:r>
              <a:rPr lang="en-US" dirty="0"/>
              <a:t>Terms and Conditions</a:t>
            </a:r>
          </a:p>
        </p:txBody>
      </p:sp>
      <p:sp>
        <p:nvSpPr>
          <p:cNvPr id="3" name="Content Placeholder 2">
            <a:extLst>
              <a:ext uri="{FF2B5EF4-FFF2-40B4-BE49-F238E27FC236}">
                <a16:creationId xmlns:a16="http://schemas.microsoft.com/office/drawing/2014/main" id="{D879B21E-9F68-4C69-92A3-7DF75A5AF7AB}"/>
              </a:ext>
            </a:extLst>
          </p:cNvPr>
          <p:cNvSpPr>
            <a:spLocks noGrp="1"/>
          </p:cNvSpPr>
          <p:nvPr>
            <p:ph idx="1"/>
          </p:nvPr>
        </p:nvSpPr>
        <p:spPr/>
        <p:txBody>
          <a:bodyPr>
            <a:normAutofit fontScale="47500" lnSpcReduction="20000"/>
          </a:bodyPr>
          <a:lstStyle/>
          <a:p>
            <a:pPr marL="0" indent="0">
              <a:buNone/>
            </a:pPr>
            <a:r>
              <a:rPr lang="en-US" b="1" u="sng" dirty="0"/>
              <a:t>Terms and Conditions</a:t>
            </a:r>
            <a:endParaRPr lang="en-US" dirty="0"/>
          </a:p>
          <a:p>
            <a:pPr marL="0" indent="0" fontAlgn="base" hangingPunct="0">
              <a:buNone/>
            </a:pPr>
            <a:r>
              <a:rPr lang="en-US" dirty="0"/>
              <a:t>  </a:t>
            </a:r>
          </a:p>
          <a:p>
            <a:pPr marL="0" indent="0">
              <a:buNone/>
            </a:pPr>
            <a:r>
              <a:rPr lang="en-US" b="1" dirty="0"/>
              <a:t>B.  Special Terms and Conditions</a:t>
            </a:r>
            <a:endParaRPr lang="en-US" dirty="0"/>
          </a:p>
          <a:p>
            <a:pPr marL="0" indent="0">
              <a:buNone/>
            </a:pPr>
            <a:r>
              <a:rPr lang="en-US" dirty="0"/>
              <a:t> </a:t>
            </a:r>
          </a:p>
          <a:p>
            <a:pPr marL="0" indent="0">
              <a:buNone/>
            </a:pPr>
            <a:r>
              <a:rPr lang="en-US" dirty="0"/>
              <a:t>1.  </a:t>
            </a:r>
            <a:r>
              <a:rPr lang="en-US" u="sng" dirty="0"/>
              <a:t>Conflicting Terms and Conditions</a:t>
            </a:r>
            <a:r>
              <a:rPr lang="en-US" dirty="0"/>
              <a:t>.  Should any of these Special Terms and Conditions in Section B conflict with the Standard Terms and Conditions in Section A, the Standard Terms and Conditions shall control.   </a:t>
            </a:r>
          </a:p>
          <a:p>
            <a:pPr marL="0" indent="0">
              <a:buNone/>
            </a:pPr>
            <a:r>
              <a:rPr lang="en-US" dirty="0"/>
              <a:t> </a:t>
            </a:r>
          </a:p>
          <a:p>
            <a:pPr marL="0" indent="0">
              <a:buNone/>
            </a:pPr>
            <a:r>
              <a:rPr lang="en-US" dirty="0"/>
              <a:t>2.  The Vendor assures that no person shall be excluded from participation in, be denied benefits of, or be otherwise subjected to discrimination in the provision of goods or services or in the employment practices of the Vendor on the grounds of disability, age, race, color, religion, sex, national origin, or any other classification protected by federal, state, constitutional or statutory law. </a:t>
            </a:r>
          </a:p>
          <a:p>
            <a:pPr marL="0" indent="0">
              <a:buNone/>
            </a:pPr>
            <a:r>
              <a:rPr lang="en-US" dirty="0"/>
              <a:t> </a:t>
            </a:r>
          </a:p>
          <a:p>
            <a:pPr marL="0" indent="0">
              <a:buNone/>
            </a:pPr>
            <a:r>
              <a:rPr lang="en-US" dirty="0"/>
              <a:t>3.  The Vendor understands and agrees that no amount shall be paid directly or indirectly to an employee or official of the State of Tennessee as wages, compensation or gifts in exchange for acting as an officer, agent, employee, subcontractor, or consultant to the Vendor in connection with any work contemplated or performed relative to this Purchase Order.  </a:t>
            </a:r>
          </a:p>
          <a:p>
            <a:pPr marL="0" indent="0">
              <a:buNone/>
            </a:pPr>
            <a:r>
              <a:rPr lang="en-US" dirty="0"/>
              <a:t> </a:t>
            </a:r>
          </a:p>
          <a:p>
            <a:pPr marL="0" indent="0">
              <a:buNone/>
            </a:pPr>
            <a:r>
              <a:rPr lang="en-US" dirty="0"/>
              <a:t>4.  The Vendor understands and agrees that unless this Purchase Order is to effect reimbursement by the Vendor to a Vocational Rehabilitation (VR) client who is receiving VR services, this Purchase Order shall be null and void if the Vendor is, or within the past six months has been, a State employee or if the Vendor is an entity in which a controlling interest is held by an individual who is, or within the past six months has been, a State employee. For purposes of this provision, an individual shall be deemed a State employee until such time as all compensation for salary, termination pay, and annual leave has been paid. </a:t>
            </a:r>
          </a:p>
          <a:p>
            <a:pPr marL="0" indent="0">
              <a:buNone/>
            </a:pPr>
            <a:r>
              <a:rPr lang="en-US" dirty="0"/>
              <a:t>  </a:t>
            </a:r>
          </a:p>
          <a:p>
            <a:pPr marL="0" indent="0">
              <a:buNone/>
            </a:pPr>
            <a:r>
              <a:rPr lang="en-US" dirty="0"/>
              <a:t>5.  Activities and records pursuant to this Purchase Order shall be subject to monitoring and evaluation by VR or duly appointed representatives of the State. </a:t>
            </a:r>
          </a:p>
          <a:p>
            <a:pPr marL="0" indent="0">
              <a:buNone/>
            </a:pPr>
            <a:r>
              <a:rPr lang="en-US" dirty="0"/>
              <a:t> </a:t>
            </a:r>
          </a:p>
          <a:p>
            <a:pPr marL="0" indent="0">
              <a:buNone/>
            </a:pPr>
            <a:r>
              <a:rPr lang="en-US" dirty="0"/>
              <a:t>6.  If this Purchase Order is for payment to a Vendor for goods and services, the Vendor must submit a properly signed and dated Purchase Order and an invoice in form and substance acceptable to the State within Sixty (60) days after the service is rendered and completed, unless approved otherwise due to extenuating circumstances.  Failure to submit timely may result in refusal of payment.</a:t>
            </a:r>
          </a:p>
          <a:p>
            <a:pPr marL="0" indent="0">
              <a:buNone/>
            </a:pPr>
            <a:r>
              <a:rPr lang="en-US" dirty="0"/>
              <a:t> </a:t>
            </a:r>
          </a:p>
          <a:p>
            <a:pPr marL="0" indent="0">
              <a:buNone/>
            </a:pPr>
            <a:r>
              <a:rPr lang="en-US" dirty="0"/>
              <a:t>7.  If this Purchase Order is for maintenance payments to a VR client, the client must properly sign and date the Purchase Order.</a:t>
            </a:r>
          </a:p>
          <a:p>
            <a:pPr marL="0" indent="0">
              <a:buNone/>
            </a:pPr>
            <a:r>
              <a:rPr lang="en-US" dirty="0"/>
              <a:t> </a:t>
            </a:r>
          </a:p>
          <a:p>
            <a:pPr marL="0" indent="0">
              <a:buNone/>
            </a:pPr>
            <a:r>
              <a:rPr lang="en-US" dirty="0"/>
              <a:t>8.  If this Purchase Order is for payment reimbursement to a VR client for purchased tangible goods or for services rendered for the client by a vendor, the client must properly sign and date the Purchase Order and provide VR with a receipt for tangible goods or proof of service by the vendor.    </a:t>
            </a:r>
          </a:p>
          <a:p>
            <a:pPr marL="0" indent="0">
              <a:buNone/>
            </a:pPr>
            <a:r>
              <a:rPr lang="en-US" dirty="0"/>
              <a:t> </a:t>
            </a:r>
          </a:p>
          <a:p>
            <a:endParaRPr lang="en-US" dirty="0"/>
          </a:p>
        </p:txBody>
      </p:sp>
    </p:spTree>
    <p:extLst>
      <p:ext uri="{BB962C8B-B14F-4D97-AF65-F5344CB8AC3E}">
        <p14:creationId xmlns:p14="http://schemas.microsoft.com/office/powerpoint/2010/main" val="2945409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CRP Service Guide – Section 4 </a:t>
            </a:r>
          </a:p>
        </p:txBody>
      </p:sp>
      <p:sp>
        <p:nvSpPr>
          <p:cNvPr id="3" name="Content Placeholder 2"/>
          <p:cNvSpPr>
            <a:spLocks noGrp="1"/>
          </p:cNvSpPr>
          <p:nvPr>
            <p:ph idx="1"/>
          </p:nvPr>
        </p:nvSpPr>
        <p:spPr/>
        <p:txBody>
          <a:bodyPr>
            <a:normAutofit/>
          </a:bodyPr>
          <a:lstStyle/>
          <a:p>
            <a:endParaRPr lang="en-US" sz="2200" dirty="0"/>
          </a:p>
          <a:p>
            <a:pPr marL="0" indent="0">
              <a:buNone/>
            </a:pPr>
            <a:endParaRPr lang="en-US" dirty="0"/>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18</a:t>
            </a:fld>
            <a:endParaRPr lang="en-US" dirty="0"/>
          </a:p>
        </p:txBody>
      </p:sp>
      <p:sp>
        <p:nvSpPr>
          <p:cNvPr id="6" name="Content Placeholder 2"/>
          <p:cNvSpPr txBox="1">
            <a:spLocks/>
          </p:cNvSpPr>
          <p:nvPr/>
        </p:nvSpPr>
        <p:spPr>
          <a:xfrm>
            <a:off x="228600" y="1193804"/>
            <a:ext cx="8763000" cy="40639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Section 4 provides the staff qualifications for the services</a:t>
            </a:r>
          </a:p>
          <a:p>
            <a:endParaRPr lang="en-US" sz="2000" dirty="0"/>
          </a:p>
          <a:p>
            <a:r>
              <a:rPr lang="en-US" dirty="0"/>
              <a:t>The requirement for CRPs to submit staff changes has been eliminated.   Current CRPs are no longer required to submit updated staff rosters.</a:t>
            </a:r>
          </a:p>
          <a:p>
            <a:endParaRPr lang="en-US" dirty="0"/>
          </a:p>
          <a:p>
            <a:pPr marL="0" indent="0">
              <a:buNone/>
            </a:pPr>
            <a:endParaRPr lang="en-US" u="sng" dirty="0">
              <a:solidFill>
                <a:schemeClr val="bg2"/>
              </a:solidFill>
            </a:endParaRPr>
          </a:p>
          <a:p>
            <a:endParaRPr lang="en-US" dirty="0"/>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3961361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CRP Service Guide – Section 5 </a:t>
            </a:r>
          </a:p>
        </p:txBody>
      </p:sp>
      <p:sp>
        <p:nvSpPr>
          <p:cNvPr id="3" name="Content Placeholder 2"/>
          <p:cNvSpPr>
            <a:spLocks noGrp="1"/>
          </p:cNvSpPr>
          <p:nvPr>
            <p:ph idx="1"/>
          </p:nvPr>
        </p:nvSpPr>
        <p:spPr/>
        <p:txBody>
          <a:bodyPr>
            <a:normAutofit/>
          </a:bodyPr>
          <a:lstStyle/>
          <a:p>
            <a:pPr marL="457200" lvl="1" indent="0">
              <a:buNone/>
            </a:pPr>
            <a:endParaRPr lang="en-US" dirty="0"/>
          </a:p>
          <a:p>
            <a:pPr marL="0" indent="0">
              <a:buNone/>
            </a:pPr>
            <a:endParaRPr lang="en-US" dirty="0"/>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19</a:t>
            </a:fld>
            <a:endParaRPr lang="en-US" dirty="0"/>
          </a:p>
        </p:txBody>
      </p:sp>
      <p:sp>
        <p:nvSpPr>
          <p:cNvPr id="6" name="Content Placeholder 2"/>
          <p:cNvSpPr txBox="1">
            <a:spLocks/>
          </p:cNvSpPr>
          <p:nvPr/>
        </p:nvSpPr>
        <p:spPr>
          <a:xfrm>
            <a:off x="228600" y="1193804"/>
            <a:ext cx="8763000" cy="474979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Section 5 covers the required client progress reports and reference charts available for most services</a:t>
            </a:r>
          </a:p>
          <a:p>
            <a:endParaRPr lang="en-US" dirty="0">
              <a:solidFill>
                <a:srgbClr val="FF0000"/>
              </a:solidFill>
            </a:endParaRPr>
          </a:p>
          <a:p>
            <a:r>
              <a:rPr lang="en-US" dirty="0"/>
              <a:t>The forms/reports associated with each service is listed in the forms chart, along with due dates</a:t>
            </a:r>
          </a:p>
          <a:p>
            <a:endParaRPr lang="en-US" dirty="0"/>
          </a:p>
          <a:p>
            <a:r>
              <a:rPr lang="en-US" dirty="0"/>
              <a:t>Client progress reports are on the website and are hyperlinked in the guide, providing easy access to the forms </a:t>
            </a:r>
          </a:p>
          <a:p>
            <a:endParaRPr lang="en-US" dirty="0"/>
          </a:p>
          <a:p>
            <a:r>
              <a:rPr lang="en-US" dirty="0"/>
              <a:t>Most services have an associated reference chart which provides a one page overview of the service or other helpful information about the service</a:t>
            </a:r>
          </a:p>
          <a:p>
            <a:endParaRPr lang="en-US" dirty="0"/>
          </a:p>
          <a:p>
            <a:endParaRPr lang="en-US" dirty="0"/>
          </a:p>
          <a:p>
            <a:endParaRPr lang="en-US" dirty="0">
              <a:solidFill>
                <a:srgbClr val="FF0000"/>
              </a:solidFill>
            </a:endParaRPr>
          </a:p>
          <a:p>
            <a:endParaRPr lang="en-US" dirty="0"/>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372809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480131"/>
          </a:xfrm>
          <a:prstGeom prst="rect">
            <a:avLst/>
          </a:prstGeom>
        </p:spPr>
        <p:txBody>
          <a:bodyPr wrap="square">
            <a:spAutoFit/>
          </a:bodyPr>
          <a:lstStyle/>
          <a:p>
            <a:pPr lvl="0" algn="ctr">
              <a:lnSpc>
                <a:spcPct val="90000"/>
              </a:lnSpc>
              <a:spcBef>
                <a:spcPct val="0"/>
              </a:spcBef>
            </a:pPr>
            <a:r>
              <a:rPr lang="en-US" sz="2800" dirty="0">
                <a:solidFill>
                  <a:schemeClr val="bg1"/>
                </a:solidFill>
                <a:latin typeface="Cambria"/>
                <a:ea typeface="+mj-ea"/>
                <a:cs typeface="+mj-cs"/>
              </a:rPr>
              <a:t>Vocational Rehabilitation Overview</a:t>
            </a:r>
          </a:p>
        </p:txBody>
      </p:sp>
      <p:sp>
        <p:nvSpPr>
          <p:cNvPr id="5" name="Text Placeholder 2"/>
          <p:cNvSpPr txBox="1">
            <a:spLocks/>
          </p:cNvSpPr>
          <p:nvPr/>
        </p:nvSpPr>
        <p:spPr>
          <a:xfrm>
            <a:off x="228600" y="1524000"/>
            <a:ext cx="86868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Overview</a:t>
            </a:r>
          </a:p>
          <a:p>
            <a:r>
              <a:rPr lang="en-US" dirty="0"/>
              <a:t>Background</a:t>
            </a:r>
          </a:p>
          <a:p>
            <a:r>
              <a:rPr lang="en-US" dirty="0"/>
              <a:t>Partner Agencies</a:t>
            </a:r>
          </a:p>
          <a:p>
            <a:r>
              <a:rPr lang="en-US" dirty="0"/>
              <a:t>Community Rehabilitation Provider (CRP) Service Guide Overview</a:t>
            </a:r>
          </a:p>
          <a:p>
            <a:r>
              <a:rPr lang="en-US" dirty="0"/>
              <a:t>New Hire and Continuing Education Training</a:t>
            </a:r>
          </a:p>
          <a:p>
            <a:r>
              <a:rPr lang="en-US" dirty="0"/>
              <a:t>CRP Service Questionnaire Process</a:t>
            </a:r>
          </a:p>
          <a:p>
            <a:r>
              <a:rPr lang="en-US" dirty="0"/>
              <a:t>Regional and County Key Staff</a:t>
            </a:r>
          </a:p>
          <a:p>
            <a:r>
              <a:rPr lang="en-US" dirty="0"/>
              <a:t>VR Contracts Unit, Points of Contact</a:t>
            </a:r>
          </a:p>
          <a:p>
            <a:endParaRPr lang="en-US" dirty="0"/>
          </a:p>
          <a:p>
            <a:endParaRPr lang="en-US" dirty="0"/>
          </a:p>
        </p:txBody>
      </p:sp>
      <p:sp>
        <p:nvSpPr>
          <p:cNvPr id="3" name="Slide Number Placeholder 2"/>
          <p:cNvSpPr>
            <a:spLocks noGrp="1"/>
          </p:cNvSpPr>
          <p:nvPr>
            <p:ph type="sldNum" sz="quarter" idx="12"/>
          </p:nvPr>
        </p:nvSpPr>
        <p:spPr/>
        <p:txBody>
          <a:bodyPr/>
          <a:lstStyle/>
          <a:p>
            <a:fld id="{5C76A076-0EB6-4ACF-BC93-AE169B35ECF5}" type="slidenum">
              <a:rPr lang="en-US" smtClean="0"/>
              <a:pPr/>
              <a:t>2</a:t>
            </a:fld>
            <a:endParaRPr lang="en-US" dirty="0"/>
          </a:p>
        </p:txBody>
      </p:sp>
    </p:spTree>
    <p:extLst>
      <p:ext uri="{BB962C8B-B14F-4D97-AF65-F5344CB8AC3E}">
        <p14:creationId xmlns:p14="http://schemas.microsoft.com/office/powerpoint/2010/main" val="2082183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CRP Service Guide - Section 6</a:t>
            </a:r>
          </a:p>
        </p:txBody>
      </p:sp>
      <p:sp>
        <p:nvSpPr>
          <p:cNvPr id="3" name="Content Placeholder 2"/>
          <p:cNvSpPr>
            <a:spLocks noGrp="1"/>
          </p:cNvSpPr>
          <p:nvPr>
            <p:ph idx="1"/>
          </p:nvPr>
        </p:nvSpPr>
        <p:spPr/>
        <p:txBody>
          <a:bodyPr>
            <a:normAutofit/>
          </a:bodyPr>
          <a:lstStyle/>
          <a:p>
            <a:r>
              <a:rPr lang="en-US" dirty="0"/>
              <a:t>Section 6 covers the Training and Certification information.</a:t>
            </a:r>
          </a:p>
          <a:p>
            <a:endParaRPr lang="en-US" dirty="0"/>
          </a:p>
          <a:p>
            <a:r>
              <a:rPr lang="en-US" dirty="0"/>
              <a:t>If an agency is registering to provide Basic Assessments or Customized Employment services, they will be asked to provide documentation to verify they have staff who have completed the training described in the following sections:</a:t>
            </a:r>
          </a:p>
          <a:p>
            <a:pPr lvl="1"/>
            <a:r>
              <a:rPr lang="en-US" dirty="0"/>
              <a:t>Section 6.2 Customized Employment Training Certification</a:t>
            </a:r>
          </a:p>
          <a:p>
            <a:pPr marL="457200" lvl="1" indent="0">
              <a:buNone/>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20</a:t>
            </a:fld>
            <a:endParaRPr lang="en-US" dirty="0"/>
          </a:p>
        </p:txBody>
      </p:sp>
    </p:spTree>
    <p:extLst>
      <p:ext uri="{BB962C8B-B14F-4D97-AF65-F5344CB8AC3E}">
        <p14:creationId xmlns:p14="http://schemas.microsoft.com/office/powerpoint/2010/main" val="546808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CRP Service Guide - Section 6 (continued)</a:t>
            </a:r>
          </a:p>
        </p:txBody>
      </p:sp>
      <p:sp>
        <p:nvSpPr>
          <p:cNvPr id="3" name="Content Placeholder 2"/>
          <p:cNvSpPr>
            <a:spLocks noGrp="1"/>
          </p:cNvSpPr>
          <p:nvPr>
            <p:ph idx="1"/>
          </p:nvPr>
        </p:nvSpPr>
        <p:spPr/>
        <p:txBody>
          <a:bodyPr>
            <a:normAutofit/>
          </a:bodyPr>
          <a:lstStyle/>
          <a:p>
            <a:r>
              <a:rPr lang="en-US" dirty="0"/>
              <a:t>If an agency is registering to provide Basic Assessments they will be asked to provide:</a:t>
            </a:r>
          </a:p>
          <a:p>
            <a:pPr marL="0" indent="0">
              <a:buNone/>
            </a:pPr>
            <a:endParaRPr lang="en-US" dirty="0"/>
          </a:p>
          <a:p>
            <a:pPr lvl="1"/>
            <a:r>
              <a:rPr lang="en-US" dirty="0"/>
              <a:t>A list of all vocational evaluation tools their evaluator is qualified to provide and has on hand available to use</a:t>
            </a:r>
          </a:p>
          <a:p>
            <a:pPr marL="457200" lvl="1" indent="0">
              <a:buNone/>
            </a:pPr>
            <a:endParaRPr lang="en-US" dirty="0"/>
          </a:p>
          <a:p>
            <a:pPr lvl="1"/>
            <a:r>
              <a:rPr lang="en-US" dirty="0"/>
              <a:t>A sample vocational evaluation report.  The sample report should contain all of the information described in Section 2.3.1 of the CRP Service Guide.  If an actual report is used, be sure to remove any of the client’s personal identifying information before submitting.</a:t>
            </a:r>
          </a:p>
        </p:txBody>
      </p:sp>
      <p:sp>
        <p:nvSpPr>
          <p:cNvPr id="4" name="Slide Number Placeholder 3"/>
          <p:cNvSpPr>
            <a:spLocks noGrp="1"/>
          </p:cNvSpPr>
          <p:nvPr>
            <p:ph type="sldNum" sz="quarter" idx="12"/>
          </p:nvPr>
        </p:nvSpPr>
        <p:spPr/>
        <p:txBody>
          <a:bodyPr/>
          <a:lstStyle/>
          <a:p>
            <a:fld id="{5C76A076-0EB6-4ACF-BC93-AE169B35ECF5}" type="slidenum">
              <a:rPr lang="en-US" smtClean="0"/>
              <a:pPr/>
              <a:t>21</a:t>
            </a:fld>
            <a:endParaRPr lang="en-US" dirty="0"/>
          </a:p>
        </p:txBody>
      </p:sp>
    </p:spTree>
    <p:extLst>
      <p:ext uri="{BB962C8B-B14F-4D97-AF65-F5344CB8AC3E}">
        <p14:creationId xmlns:p14="http://schemas.microsoft.com/office/powerpoint/2010/main" val="1783928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Services Guide Overview - New Hire Training</a:t>
            </a:r>
          </a:p>
        </p:txBody>
      </p:sp>
      <p:sp>
        <p:nvSpPr>
          <p:cNvPr id="3" name="Text Placeholder 2"/>
          <p:cNvSpPr>
            <a:spLocks noGrp="1"/>
          </p:cNvSpPr>
          <p:nvPr>
            <p:ph idx="1"/>
          </p:nvPr>
        </p:nvSpPr>
        <p:spPr/>
        <p:txBody>
          <a:bodyPr>
            <a:normAutofit fontScale="92500" lnSpcReduction="20000"/>
          </a:bodyPr>
          <a:lstStyle/>
          <a:p>
            <a:r>
              <a:rPr lang="en-US" sz="2200" dirty="0"/>
              <a:t>New Hire training is available through a contract VR has with the University of Tennessee Center for Literacy,  Education and Employment (UT CLEE).</a:t>
            </a:r>
          </a:p>
          <a:p>
            <a:endParaRPr lang="en-US" sz="2200" dirty="0"/>
          </a:p>
          <a:p>
            <a:r>
              <a:rPr lang="en-US" sz="2200" dirty="0"/>
              <a:t>Training includes disability etiquette, competitive integrated  employment, job coaching, etc.</a:t>
            </a:r>
          </a:p>
          <a:p>
            <a:pPr marL="0" indent="0">
              <a:buNone/>
            </a:pPr>
            <a:endParaRPr lang="en-US" sz="2200" dirty="0"/>
          </a:p>
          <a:p>
            <a:r>
              <a:rPr lang="en-US" sz="2200" dirty="0"/>
              <a:t>Trainings are offered monthly.  Please notify UT CLEE directly if you have staff who you would like to participate in New Hire training.</a:t>
            </a:r>
          </a:p>
          <a:p>
            <a:pPr lvl="2"/>
            <a:r>
              <a:rPr lang="en-US" sz="2200" dirty="0"/>
              <a:t>Tashara Tolbert,  </a:t>
            </a:r>
            <a:r>
              <a:rPr lang="en-US" sz="2200" u="sng" dirty="0">
                <a:hlinkClick r:id="rId3"/>
              </a:rPr>
              <a:t>ttolbert@utk.edu</a:t>
            </a:r>
            <a:r>
              <a:rPr lang="en-US" sz="2200" dirty="0"/>
              <a:t> – West Training Coordinator </a:t>
            </a:r>
          </a:p>
          <a:p>
            <a:pPr lvl="2"/>
            <a:r>
              <a:rPr lang="en-US" sz="2200" dirty="0"/>
              <a:t>Mary Catherine Orem,  </a:t>
            </a:r>
            <a:r>
              <a:rPr lang="en-US" sz="2200" u="sng" dirty="0">
                <a:hlinkClick r:id="rId4"/>
              </a:rPr>
              <a:t>morem@utk.edu</a:t>
            </a:r>
            <a:r>
              <a:rPr lang="en-US" sz="2200" dirty="0"/>
              <a:t> – Middle Training Coordinator </a:t>
            </a:r>
          </a:p>
          <a:p>
            <a:pPr lvl="2"/>
            <a:r>
              <a:rPr lang="en-US" sz="2200" dirty="0"/>
              <a:t>Owen Tharp, </a:t>
            </a:r>
            <a:r>
              <a:rPr lang="en-US" sz="2200" u="sng" dirty="0">
                <a:hlinkClick r:id="rId5"/>
              </a:rPr>
              <a:t>otharp1@utk.edu</a:t>
            </a:r>
            <a:r>
              <a:rPr lang="en-US" sz="2200" dirty="0"/>
              <a:t> – East Training Coordinator </a:t>
            </a:r>
          </a:p>
          <a:p>
            <a:pPr lvl="1"/>
            <a:endParaRPr lang="en-US" sz="2200" dirty="0"/>
          </a:p>
          <a:p>
            <a:r>
              <a:rPr lang="en-US" sz="2200" dirty="0"/>
              <a:t>New Hire training is preferred and can provide new CRP staff with valuable information to get started in providing VR services.   </a:t>
            </a:r>
          </a:p>
          <a:p>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22</a:t>
            </a:fld>
            <a:endParaRPr lang="en-US" dirty="0"/>
          </a:p>
        </p:txBody>
      </p:sp>
    </p:spTree>
    <p:extLst>
      <p:ext uri="{BB962C8B-B14F-4D97-AF65-F5344CB8AC3E}">
        <p14:creationId xmlns:p14="http://schemas.microsoft.com/office/powerpoint/2010/main" val="2092080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Services Guide Overview – Continuing Education Training</a:t>
            </a:r>
          </a:p>
        </p:txBody>
      </p:sp>
      <p:sp>
        <p:nvSpPr>
          <p:cNvPr id="3" name="Text Placeholder 2"/>
          <p:cNvSpPr>
            <a:spLocks noGrp="1"/>
          </p:cNvSpPr>
          <p:nvPr>
            <p:ph idx="1"/>
          </p:nvPr>
        </p:nvSpPr>
        <p:spPr/>
        <p:txBody>
          <a:bodyPr>
            <a:normAutofit fontScale="92500" lnSpcReduction="10000"/>
          </a:bodyPr>
          <a:lstStyle/>
          <a:p>
            <a:r>
              <a:rPr lang="en-US" sz="2600" dirty="0"/>
              <a:t>Monthly Community Rehabilitation Provider training is provided through a contract VR has with UT CLEE</a:t>
            </a:r>
          </a:p>
          <a:p>
            <a:pPr marL="1200150" lvl="2" indent="-285750"/>
            <a:r>
              <a:rPr lang="en-US" sz="2200" dirty="0"/>
              <a:t>The monthly trainings are related to some aspect of employment or a vocational implications for a particular disability (rural employment, placing individuals with criminal backgrounds, community employers panel discussion, etc.)  </a:t>
            </a:r>
          </a:p>
          <a:p>
            <a:pPr lvl="1">
              <a:buFont typeface="Arial" panose="020B0604020202020204" pitchFamily="34" charset="0"/>
              <a:buChar char="•"/>
            </a:pPr>
            <a:endParaRPr lang="en-US" sz="2200" dirty="0"/>
          </a:p>
          <a:p>
            <a:r>
              <a:rPr lang="en-US" sz="2600" dirty="0"/>
              <a:t>CRP staff are encouraged to improve their professional skills through participation/attendance at disability related trainings and conferences.  </a:t>
            </a:r>
          </a:p>
          <a:p>
            <a:endParaRPr lang="en-US" sz="2600" dirty="0"/>
          </a:p>
          <a:p>
            <a:r>
              <a:rPr lang="en-US" sz="2600" dirty="0"/>
              <a:t>Participation in the monthly CRP training and other webinars/conferences to enhance skills is highly encouraged but is not required.  </a:t>
            </a:r>
          </a:p>
          <a:p>
            <a:pPr marL="914400">
              <a:tabLst>
                <a:tab pos="4829175" algn="l"/>
              </a:tabLs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C76A076-0EB6-4ACF-BC93-AE169B35ECF5}" type="slidenum">
              <a:rPr lang="en-US" smtClean="0"/>
              <a:pPr/>
              <a:t>23</a:t>
            </a:fld>
            <a:endParaRPr lang="en-US" dirty="0"/>
          </a:p>
        </p:txBody>
      </p:sp>
    </p:spTree>
    <p:extLst>
      <p:ext uri="{BB962C8B-B14F-4D97-AF65-F5344CB8AC3E}">
        <p14:creationId xmlns:p14="http://schemas.microsoft.com/office/powerpoint/2010/main" val="128741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EBE8-E51F-48DA-83BA-8E2643096F2B}"/>
              </a:ext>
            </a:extLst>
          </p:cNvPr>
          <p:cNvSpPr>
            <a:spLocks noGrp="1"/>
          </p:cNvSpPr>
          <p:nvPr>
            <p:ph type="title"/>
          </p:nvPr>
        </p:nvSpPr>
        <p:spPr/>
        <p:txBody>
          <a:bodyPr/>
          <a:lstStyle/>
          <a:p>
            <a:pPr algn="ctr"/>
            <a:r>
              <a:rPr lang="en-US" dirty="0"/>
              <a:t>CRP Service Questionnaire Process</a:t>
            </a:r>
          </a:p>
        </p:txBody>
      </p:sp>
      <p:sp>
        <p:nvSpPr>
          <p:cNvPr id="3" name="Content Placeholder 2">
            <a:extLst>
              <a:ext uri="{FF2B5EF4-FFF2-40B4-BE49-F238E27FC236}">
                <a16:creationId xmlns:a16="http://schemas.microsoft.com/office/drawing/2014/main" id="{FCB2C9DB-A1B0-4E82-B1C7-A1715B327682}"/>
              </a:ext>
            </a:extLst>
          </p:cNvPr>
          <p:cNvSpPr>
            <a:spLocks noGrp="1"/>
          </p:cNvSpPr>
          <p:nvPr>
            <p:ph idx="1"/>
          </p:nvPr>
        </p:nvSpPr>
        <p:spPr/>
        <p:txBody>
          <a:bodyPr>
            <a:normAutofit fontScale="92500" lnSpcReduction="10000"/>
          </a:bodyPr>
          <a:lstStyle/>
          <a:p>
            <a:r>
              <a:rPr lang="en-US" dirty="0"/>
              <a:t>To be a part of VR’s CRP network, complete the Community Rehabilitation Provider (CRP) Questionnaire available at </a:t>
            </a:r>
            <a:r>
              <a:rPr lang="en-US" b="1" u="sng" dirty="0">
                <a:hlinkClick r:id="rId2">
                  <a:extLst>
                    <a:ext uri="{A12FA001-AC4F-418D-AE19-62706E023703}">
                      <ahyp:hlinkClr xmlns:ahyp="http://schemas.microsoft.com/office/drawing/2018/hyperlinkcolor" val="tx"/>
                    </a:ext>
                  </a:extLst>
                </a:hlinkClick>
              </a:rPr>
              <a:t>https://stateoftennessee.formstack.com/forms/crp_services_questionnaire</a:t>
            </a:r>
            <a:r>
              <a:rPr lang="en-US" dirty="0"/>
              <a:t>.</a:t>
            </a:r>
          </a:p>
          <a:p>
            <a:endParaRPr lang="en-US" dirty="0"/>
          </a:p>
          <a:p>
            <a:r>
              <a:rPr lang="en-US" dirty="0"/>
              <a:t>Any question with a red asterisk is required and you will not be able to proceed with the Questionnaire until a response is entered for that question</a:t>
            </a:r>
          </a:p>
          <a:p>
            <a:endParaRPr lang="en-US" dirty="0"/>
          </a:p>
          <a:p>
            <a:r>
              <a:rPr lang="en-US" dirty="0"/>
              <a:t>Prior to starting the CRP Service Questionnaire your agency should register to do business with the State of Tennessee at </a:t>
            </a:r>
            <a:r>
              <a:rPr lang="en-US" dirty="0">
                <a:hlinkClick r:id="rId3"/>
              </a:rPr>
              <a:t>https://supplier.edison.tn.gov</a:t>
            </a:r>
            <a:r>
              <a:rPr lang="en-US" dirty="0"/>
              <a:t>.</a:t>
            </a:r>
          </a:p>
          <a:p>
            <a:pPr lvl="1"/>
            <a:r>
              <a:rPr lang="en-US" dirty="0"/>
              <a:t>Once you register in Edison you will be assigned an Edison Vendor ID number.  You will need this to complete the CRP Service Questionnaire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8E98F02-39B2-423F-8F7D-07C1EEE642CA}"/>
              </a:ext>
            </a:extLst>
          </p:cNvPr>
          <p:cNvSpPr>
            <a:spLocks noGrp="1"/>
          </p:cNvSpPr>
          <p:nvPr>
            <p:ph type="sldNum" sz="quarter" idx="12"/>
          </p:nvPr>
        </p:nvSpPr>
        <p:spPr/>
        <p:txBody>
          <a:bodyPr/>
          <a:lstStyle/>
          <a:p>
            <a:fld id="{5C76A076-0EB6-4ACF-BC93-AE169B35ECF5}" type="slidenum">
              <a:rPr lang="en-US" smtClean="0"/>
              <a:pPr/>
              <a:t>24</a:t>
            </a:fld>
            <a:endParaRPr lang="en-US" dirty="0"/>
          </a:p>
        </p:txBody>
      </p:sp>
    </p:spTree>
    <p:extLst>
      <p:ext uri="{BB962C8B-B14F-4D97-AF65-F5344CB8AC3E}">
        <p14:creationId xmlns:p14="http://schemas.microsoft.com/office/powerpoint/2010/main" val="2740540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7EC9-082B-4AFF-9755-9102DC645025}"/>
              </a:ext>
            </a:extLst>
          </p:cNvPr>
          <p:cNvSpPr>
            <a:spLocks noGrp="1"/>
          </p:cNvSpPr>
          <p:nvPr>
            <p:ph type="title"/>
          </p:nvPr>
        </p:nvSpPr>
        <p:spPr/>
        <p:txBody>
          <a:bodyPr/>
          <a:lstStyle/>
          <a:p>
            <a:r>
              <a:rPr lang="en-US" sz="2800" dirty="0"/>
              <a:t>CRP Service Questionnaire Process (continued)</a:t>
            </a:r>
          </a:p>
        </p:txBody>
      </p:sp>
      <p:sp>
        <p:nvSpPr>
          <p:cNvPr id="3" name="Content Placeholder 2">
            <a:extLst>
              <a:ext uri="{FF2B5EF4-FFF2-40B4-BE49-F238E27FC236}">
                <a16:creationId xmlns:a16="http://schemas.microsoft.com/office/drawing/2014/main" id="{E03B1010-4E95-4FAE-AE4F-CF128D745939}"/>
              </a:ext>
            </a:extLst>
          </p:cNvPr>
          <p:cNvSpPr>
            <a:spLocks noGrp="1"/>
          </p:cNvSpPr>
          <p:nvPr>
            <p:ph idx="1"/>
          </p:nvPr>
        </p:nvSpPr>
        <p:spPr/>
        <p:txBody>
          <a:bodyPr>
            <a:normAutofit fontScale="85000" lnSpcReduction="10000"/>
          </a:bodyPr>
          <a:lstStyle/>
          <a:p>
            <a:r>
              <a:rPr lang="en-US" dirty="0"/>
              <a:t>On page 3 of the Questionnaire you will be asked if your agency is seeking to provide Basic Assessments or Customized Employment.  </a:t>
            </a:r>
          </a:p>
          <a:p>
            <a:pPr lvl="1"/>
            <a:r>
              <a:rPr lang="en-US" dirty="0"/>
              <a:t>Select each of these services your agency is proposing to provide (see Section 2 of the CRP Service Guide for detailed descriptions of these services).  </a:t>
            </a:r>
          </a:p>
          <a:p>
            <a:pPr lvl="1"/>
            <a:endParaRPr lang="en-US" dirty="0"/>
          </a:p>
          <a:p>
            <a:pPr lvl="1"/>
            <a:r>
              <a:rPr lang="en-US" dirty="0"/>
              <a:t>For each of the services selected you will be asked to upload verification of training (See Section 6 of the CRP Service Guide for training specifics)</a:t>
            </a:r>
          </a:p>
          <a:p>
            <a:pPr marL="457200" lvl="1" indent="0">
              <a:buNone/>
            </a:pPr>
            <a:endParaRPr lang="en-US" dirty="0"/>
          </a:p>
          <a:p>
            <a:pPr lvl="1"/>
            <a:r>
              <a:rPr lang="en-US" dirty="0"/>
              <a:t>If an agency is registering to provide Basic Assessments they will be asked to provide a sample vocational evaluation and a list of vocational evaluation tools available to the evaluator.</a:t>
            </a:r>
          </a:p>
          <a:p>
            <a:pPr lvl="2"/>
            <a:r>
              <a:rPr lang="en-US" dirty="0"/>
              <a:t>A list of all vocational evaluation tools their evaluator is qualified to provide and has on hand available to use</a:t>
            </a:r>
          </a:p>
          <a:p>
            <a:pPr marL="857250" lvl="2" indent="0">
              <a:buNone/>
            </a:pPr>
            <a:endParaRPr lang="en-US" dirty="0"/>
          </a:p>
          <a:p>
            <a:pPr lvl="2"/>
            <a:r>
              <a:rPr lang="en-US" dirty="0"/>
              <a:t>A sample vocational evaluation report.  The sample report should contain all of the information described in Section 2.3.1 of the CRP Service Guide.  If an actual report is used, be sure to remove any of the client’s personal identifying information before submitting.</a:t>
            </a:r>
          </a:p>
          <a:p>
            <a:pPr lvl="2"/>
            <a:endParaRPr lang="en-US" dirty="0"/>
          </a:p>
        </p:txBody>
      </p:sp>
      <p:sp>
        <p:nvSpPr>
          <p:cNvPr id="4" name="Slide Number Placeholder 3">
            <a:extLst>
              <a:ext uri="{FF2B5EF4-FFF2-40B4-BE49-F238E27FC236}">
                <a16:creationId xmlns:a16="http://schemas.microsoft.com/office/drawing/2014/main" id="{3BE6A33D-E0EF-4C72-ABC7-127E0B278242}"/>
              </a:ext>
            </a:extLst>
          </p:cNvPr>
          <p:cNvSpPr>
            <a:spLocks noGrp="1"/>
          </p:cNvSpPr>
          <p:nvPr>
            <p:ph type="sldNum" sz="quarter" idx="12"/>
          </p:nvPr>
        </p:nvSpPr>
        <p:spPr/>
        <p:txBody>
          <a:bodyPr/>
          <a:lstStyle/>
          <a:p>
            <a:fld id="{5C76A076-0EB6-4ACF-BC93-AE169B35ECF5}" type="slidenum">
              <a:rPr lang="en-US" smtClean="0"/>
              <a:pPr/>
              <a:t>25</a:t>
            </a:fld>
            <a:endParaRPr lang="en-US" dirty="0"/>
          </a:p>
        </p:txBody>
      </p:sp>
    </p:spTree>
    <p:extLst>
      <p:ext uri="{BB962C8B-B14F-4D97-AF65-F5344CB8AC3E}">
        <p14:creationId xmlns:p14="http://schemas.microsoft.com/office/powerpoint/2010/main" val="616228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7EC9-082B-4AFF-9755-9102DC645025}"/>
              </a:ext>
            </a:extLst>
          </p:cNvPr>
          <p:cNvSpPr>
            <a:spLocks noGrp="1"/>
          </p:cNvSpPr>
          <p:nvPr>
            <p:ph type="title"/>
          </p:nvPr>
        </p:nvSpPr>
        <p:spPr/>
        <p:txBody>
          <a:bodyPr/>
          <a:lstStyle/>
          <a:p>
            <a:pPr algn="ctr"/>
            <a:r>
              <a:rPr lang="en-US" sz="2800" dirty="0"/>
              <a:t>CRP Service Questionnaire Process (continued)</a:t>
            </a:r>
          </a:p>
        </p:txBody>
      </p:sp>
      <p:sp>
        <p:nvSpPr>
          <p:cNvPr id="3" name="Content Placeholder 2">
            <a:extLst>
              <a:ext uri="{FF2B5EF4-FFF2-40B4-BE49-F238E27FC236}">
                <a16:creationId xmlns:a16="http://schemas.microsoft.com/office/drawing/2014/main" id="{E03B1010-4E95-4FAE-AE4F-CF128D745939}"/>
              </a:ext>
            </a:extLst>
          </p:cNvPr>
          <p:cNvSpPr>
            <a:spLocks noGrp="1"/>
          </p:cNvSpPr>
          <p:nvPr>
            <p:ph idx="1"/>
          </p:nvPr>
        </p:nvSpPr>
        <p:spPr/>
        <p:txBody>
          <a:bodyPr>
            <a:normAutofit/>
          </a:bodyPr>
          <a:lstStyle/>
          <a:p>
            <a:r>
              <a:rPr lang="en-US" dirty="0"/>
              <a:t>On page 3 of the Questionnaire you will be asked if your agency is seeking to provide Basic Assessments or  Customized Employment   </a:t>
            </a:r>
          </a:p>
          <a:p>
            <a:pPr lvl="2"/>
            <a:endParaRPr lang="en-US" dirty="0"/>
          </a:p>
          <a:p>
            <a:pPr lvl="1"/>
            <a:r>
              <a:rPr lang="en-US" dirty="0"/>
              <a:t>If you are not able to provide verification of training for a particular service, uncheck that service as you will not be registered to provide that service</a:t>
            </a:r>
          </a:p>
          <a:p>
            <a:pPr lvl="1"/>
            <a:endParaRPr lang="en-US" dirty="0"/>
          </a:p>
          <a:p>
            <a:pPr lvl="1"/>
            <a:r>
              <a:rPr lang="en-US" dirty="0"/>
              <a:t>If your agency will not be providing any of these services or cannot provide the training documentation for any of the services, select “None of the above”</a:t>
            </a:r>
          </a:p>
        </p:txBody>
      </p:sp>
      <p:sp>
        <p:nvSpPr>
          <p:cNvPr id="4" name="Slide Number Placeholder 3">
            <a:extLst>
              <a:ext uri="{FF2B5EF4-FFF2-40B4-BE49-F238E27FC236}">
                <a16:creationId xmlns:a16="http://schemas.microsoft.com/office/drawing/2014/main" id="{3BE6A33D-E0EF-4C72-ABC7-127E0B278242}"/>
              </a:ext>
            </a:extLst>
          </p:cNvPr>
          <p:cNvSpPr>
            <a:spLocks noGrp="1"/>
          </p:cNvSpPr>
          <p:nvPr>
            <p:ph type="sldNum" sz="quarter" idx="12"/>
          </p:nvPr>
        </p:nvSpPr>
        <p:spPr/>
        <p:txBody>
          <a:bodyPr/>
          <a:lstStyle/>
          <a:p>
            <a:fld id="{5C76A076-0EB6-4ACF-BC93-AE169B35ECF5}" type="slidenum">
              <a:rPr lang="en-US" smtClean="0"/>
              <a:pPr/>
              <a:t>26</a:t>
            </a:fld>
            <a:endParaRPr lang="en-US" dirty="0"/>
          </a:p>
        </p:txBody>
      </p:sp>
    </p:spTree>
    <p:extLst>
      <p:ext uri="{BB962C8B-B14F-4D97-AF65-F5344CB8AC3E}">
        <p14:creationId xmlns:p14="http://schemas.microsoft.com/office/powerpoint/2010/main" val="4186712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7EC9-082B-4AFF-9755-9102DC645025}"/>
              </a:ext>
            </a:extLst>
          </p:cNvPr>
          <p:cNvSpPr>
            <a:spLocks noGrp="1"/>
          </p:cNvSpPr>
          <p:nvPr>
            <p:ph type="title"/>
          </p:nvPr>
        </p:nvSpPr>
        <p:spPr/>
        <p:txBody>
          <a:bodyPr/>
          <a:lstStyle/>
          <a:p>
            <a:r>
              <a:rPr lang="en-US" sz="2800" dirty="0"/>
              <a:t>CRP Service Questionnaire Process (continued)</a:t>
            </a:r>
          </a:p>
        </p:txBody>
      </p:sp>
      <p:sp>
        <p:nvSpPr>
          <p:cNvPr id="3" name="Content Placeholder 2">
            <a:extLst>
              <a:ext uri="{FF2B5EF4-FFF2-40B4-BE49-F238E27FC236}">
                <a16:creationId xmlns:a16="http://schemas.microsoft.com/office/drawing/2014/main" id="{E03B1010-4E95-4FAE-AE4F-CF128D745939}"/>
              </a:ext>
            </a:extLst>
          </p:cNvPr>
          <p:cNvSpPr>
            <a:spLocks noGrp="1"/>
          </p:cNvSpPr>
          <p:nvPr>
            <p:ph idx="1"/>
          </p:nvPr>
        </p:nvSpPr>
        <p:spPr/>
        <p:txBody>
          <a:bodyPr>
            <a:normAutofit/>
          </a:bodyPr>
          <a:lstStyle/>
          <a:p>
            <a:pPr marL="400050"/>
            <a:r>
              <a:rPr lang="en-US" dirty="0"/>
              <a:t>When asked to “Select the areas of the State where services will be provided”, select </a:t>
            </a:r>
            <a:r>
              <a:rPr lang="en-US" u="sng" dirty="0"/>
              <a:t>only the areas where your agency is </a:t>
            </a:r>
            <a:r>
              <a:rPr lang="en-US" b="1" u="sng" dirty="0"/>
              <a:t>currently </a:t>
            </a:r>
            <a:r>
              <a:rPr lang="en-US" u="sng" dirty="0"/>
              <a:t>staffed to provide services </a:t>
            </a:r>
          </a:p>
          <a:p>
            <a:pPr marL="800100" lvl="1"/>
            <a:r>
              <a:rPr lang="en-US" dirty="0"/>
              <a:t>Select only the counties and services you are currently able to provide services.  In the future as your agency expands staff, your agency may submit requests to add counties or services.</a:t>
            </a:r>
          </a:p>
          <a:p>
            <a:pPr marL="514350" lvl="1" indent="0">
              <a:buNone/>
            </a:pPr>
            <a:endParaRPr lang="en-US" dirty="0"/>
          </a:p>
          <a:p>
            <a:pPr marL="800100" lvl="1"/>
            <a:r>
              <a:rPr lang="en-US" dirty="0"/>
              <a:t>If the response to the previous question about providing Basic Assessments or Customized Employment was “None of the above”, do not select any of these services in the county-service matrix. </a:t>
            </a:r>
          </a:p>
        </p:txBody>
      </p:sp>
      <p:sp>
        <p:nvSpPr>
          <p:cNvPr id="4" name="Slide Number Placeholder 3">
            <a:extLst>
              <a:ext uri="{FF2B5EF4-FFF2-40B4-BE49-F238E27FC236}">
                <a16:creationId xmlns:a16="http://schemas.microsoft.com/office/drawing/2014/main" id="{3BE6A33D-E0EF-4C72-ABC7-127E0B278242}"/>
              </a:ext>
            </a:extLst>
          </p:cNvPr>
          <p:cNvSpPr>
            <a:spLocks noGrp="1"/>
          </p:cNvSpPr>
          <p:nvPr>
            <p:ph type="sldNum" sz="quarter" idx="12"/>
          </p:nvPr>
        </p:nvSpPr>
        <p:spPr/>
        <p:txBody>
          <a:bodyPr/>
          <a:lstStyle/>
          <a:p>
            <a:fld id="{5C76A076-0EB6-4ACF-BC93-AE169B35ECF5}" type="slidenum">
              <a:rPr lang="en-US" smtClean="0"/>
              <a:pPr/>
              <a:t>27</a:t>
            </a:fld>
            <a:endParaRPr lang="en-US" dirty="0"/>
          </a:p>
        </p:txBody>
      </p:sp>
    </p:spTree>
    <p:extLst>
      <p:ext uri="{BB962C8B-B14F-4D97-AF65-F5344CB8AC3E}">
        <p14:creationId xmlns:p14="http://schemas.microsoft.com/office/powerpoint/2010/main" val="3441663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7EC9-082B-4AFF-9755-9102DC645025}"/>
              </a:ext>
            </a:extLst>
          </p:cNvPr>
          <p:cNvSpPr>
            <a:spLocks noGrp="1"/>
          </p:cNvSpPr>
          <p:nvPr>
            <p:ph type="title"/>
          </p:nvPr>
        </p:nvSpPr>
        <p:spPr/>
        <p:txBody>
          <a:bodyPr/>
          <a:lstStyle/>
          <a:p>
            <a:r>
              <a:rPr lang="en-US" sz="2800" dirty="0"/>
              <a:t>CRP Service Questionnaire Process (continued)</a:t>
            </a:r>
          </a:p>
        </p:txBody>
      </p:sp>
      <p:sp>
        <p:nvSpPr>
          <p:cNvPr id="3" name="Content Placeholder 2">
            <a:extLst>
              <a:ext uri="{FF2B5EF4-FFF2-40B4-BE49-F238E27FC236}">
                <a16:creationId xmlns:a16="http://schemas.microsoft.com/office/drawing/2014/main" id="{E03B1010-4E95-4FAE-AE4F-CF128D745939}"/>
              </a:ext>
            </a:extLst>
          </p:cNvPr>
          <p:cNvSpPr>
            <a:spLocks noGrp="1"/>
          </p:cNvSpPr>
          <p:nvPr>
            <p:ph idx="1"/>
          </p:nvPr>
        </p:nvSpPr>
        <p:spPr/>
        <p:txBody>
          <a:bodyPr>
            <a:normAutofit/>
          </a:bodyPr>
          <a:lstStyle/>
          <a:p>
            <a:r>
              <a:rPr lang="en-US" dirty="0"/>
              <a:t>On the final page of the Questionnaire you will be asked to upload a copy of a staff roster.</a:t>
            </a:r>
          </a:p>
          <a:p>
            <a:pPr lvl="1"/>
            <a:r>
              <a:rPr lang="en-US" dirty="0"/>
              <a:t>The staff roster can be downloaded at </a:t>
            </a:r>
            <a:r>
              <a:rPr lang="en-US" dirty="0">
                <a:hlinkClick r:id="rId2"/>
              </a:rPr>
              <a:t>https://www.tn.gov/content/dam/tn/human-services/documents/2019_Staff_Roster.xlsx</a:t>
            </a:r>
            <a:r>
              <a:rPr lang="en-US" dirty="0"/>
              <a:t>, filled out and saved to your computer before starting the Questionnaire.</a:t>
            </a:r>
          </a:p>
          <a:p>
            <a:pPr marL="457200" lvl="1" indent="0">
              <a:buNone/>
            </a:pPr>
            <a:endParaRPr lang="en-US" dirty="0"/>
          </a:p>
          <a:p>
            <a:pPr lvl="1"/>
            <a:r>
              <a:rPr lang="en-US" dirty="0"/>
              <a:t>Please be sure </a:t>
            </a:r>
          </a:p>
          <a:p>
            <a:pPr lvl="2"/>
            <a:r>
              <a:rPr lang="en-US" sz="2000" dirty="0"/>
              <a:t>there is a staff person selected for each service that was selected in the county-service matrix and</a:t>
            </a:r>
          </a:p>
          <a:p>
            <a:pPr marL="914400" lvl="2" indent="0">
              <a:buNone/>
            </a:pPr>
            <a:endParaRPr lang="en-US" sz="2000" dirty="0"/>
          </a:p>
          <a:p>
            <a:pPr lvl="2"/>
            <a:r>
              <a:rPr lang="en-US" sz="2000" dirty="0"/>
              <a:t>no additional services are indicated on the staff roster which were not selected on the county-service matrix</a:t>
            </a:r>
          </a:p>
        </p:txBody>
      </p:sp>
      <p:sp>
        <p:nvSpPr>
          <p:cNvPr id="4" name="Slide Number Placeholder 3">
            <a:extLst>
              <a:ext uri="{FF2B5EF4-FFF2-40B4-BE49-F238E27FC236}">
                <a16:creationId xmlns:a16="http://schemas.microsoft.com/office/drawing/2014/main" id="{3BE6A33D-E0EF-4C72-ABC7-127E0B278242}"/>
              </a:ext>
            </a:extLst>
          </p:cNvPr>
          <p:cNvSpPr>
            <a:spLocks noGrp="1"/>
          </p:cNvSpPr>
          <p:nvPr>
            <p:ph type="sldNum" sz="quarter" idx="12"/>
          </p:nvPr>
        </p:nvSpPr>
        <p:spPr/>
        <p:txBody>
          <a:bodyPr/>
          <a:lstStyle/>
          <a:p>
            <a:fld id="{5C76A076-0EB6-4ACF-BC93-AE169B35ECF5}" type="slidenum">
              <a:rPr lang="en-US" smtClean="0"/>
              <a:pPr/>
              <a:t>28</a:t>
            </a:fld>
            <a:endParaRPr lang="en-US" dirty="0"/>
          </a:p>
        </p:txBody>
      </p:sp>
    </p:spTree>
    <p:extLst>
      <p:ext uri="{BB962C8B-B14F-4D97-AF65-F5344CB8AC3E}">
        <p14:creationId xmlns:p14="http://schemas.microsoft.com/office/powerpoint/2010/main" val="2189524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Vocational Rehabilitation </a:t>
            </a:r>
            <a:br>
              <a:rPr lang="en-US" sz="2800" dirty="0"/>
            </a:br>
            <a:r>
              <a:rPr lang="en-US" sz="2800" dirty="0"/>
              <a:t>Region and County Listing </a:t>
            </a:r>
          </a:p>
        </p:txBody>
      </p:sp>
      <p:sp>
        <p:nvSpPr>
          <p:cNvPr id="3" name="Text Placeholder 2"/>
          <p:cNvSpPr>
            <a:spLocks noGrp="1"/>
          </p:cNvSpPr>
          <p:nvPr>
            <p:ph idx="1"/>
          </p:nvPr>
        </p:nvSpPr>
        <p:spPr>
          <a:xfrm>
            <a:off x="228600" y="1143000"/>
            <a:ext cx="8763000" cy="4958462"/>
          </a:xfrm>
        </p:spPr>
        <p:txBody>
          <a:bodyPr>
            <a:normAutofit fontScale="92500" lnSpcReduction="20000"/>
          </a:bodyPr>
          <a:lstStyle/>
          <a:p>
            <a:pPr marL="0" indent="0" algn="ctr">
              <a:buNone/>
            </a:pPr>
            <a:r>
              <a:rPr lang="en-US" sz="2600" u="sng" dirty="0"/>
              <a:t>Area Director – Tiffany Ramsey </a:t>
            </a:r>
          </a:p>
          <a:p>
            <a:pPr marL="0" indent="0" algn="ctr">
              <a:buNone/>
            </a:pPr>
            <a:r>
              <a:rPr lang="en-US" sz="2600" u="sng" dirty="0"/>
              <a:t>tiffany.ramsey@tn.gov</a:t>
            </a:r>
            <a:r>
              <a:rPr lang="en-US" sz="2800" dirty="0"/>
              <a:t> </a:t>
            </a:r>
            <a:r>
              <a:rPr lang="en-US" sz="2600" dirty="0"/>
              <a:t>423-296-2316</a:t>
            </a:r>
          </a:p>
          <a:p>
            <a:pPr marL="0" indent="0">
              <a:buNone/>
            </a:pPr>
            <a:endParaRPr lang="en-US" u="sng" dirty="0">
              <a:solidFill>
                <a:srgbClr val="FF0000"/>
              </a:solidFill>
            </a:endParaRPr>
          </a:p>
          <a:p>
            <a:pPr marL="0" indent="0">
              <a:buNone/>
            </a:pPr>
            <a:r>
              <a:rPr lang="en-US" u="sng" dirty="0"/>
              <a:t>Region 1</a:t>
            </a:r>
            <a:r>
              <a:rPr lang="en-US" dirty="0"/>
              <a:t> – Sandy Ray, </a:t>
            </a:r>
            <a:r>
              <a:rPr lang="en-US" dirty="0">
                <a:hlinkClick r:id="rId3"/>
              </a:rPr>
              <a:t>Sandra.R.Ray@tn.gov</a:t>
            </a:r>
            <a:r>
              <a:rPr lang="en-US" dirty="0"/>
              <a:t>, 423-434-3026</a:t>
            </a:r>
          </a:p>
          <a:p>
            <a:pPr marL="400050" lvl="1" indent="0">
              <a:buNone/>
            </a:pPr>
            <a:r>
              <a:rPr lang="en-US" u="sng" dirty="0"/>
              <a:t>Counties Served</a:t>
            </a:r>
            <a:r>
              <a:rPr lang="en-US" dirty="0"/>
              <a:t>: Carter, Greene, Hancock, Hawkins, Johnson, Sullivan, Unicoi, Washington</a:t>
            </a:r>
          </a:p>
          <a:p>
            <a:pPr marL="0" indent="0">
              <a:buNone/>
            </a:pPr>
            <a:r>
              <a:rPr lang="en-US" dirty="0"/>
              <a:t> </a:t>
            </a:r>
            <a:endParaRPr lang="en-US" dirty="0">
              <a:solidFill>
                <a:srgbClr val="FF0000"/>
              </a:solidFill>
            </a:endParaRPr>
          </a:p>
          <a:p>
            <a:pPr marL="0" indent="0">
              <a:buNone/>
            </a:pPr>
            <a:r>
              <a:rPr lang="en-US" u="sng" dirty="0"/>
              <a:t>Region 2</a:t>
            </a:r>
            <a:r>
              <a:rPr lang="en-US" dirty="0"/>
              <a:t> – Angie </a:t>
            </a:r>
            <a:r>
              <a:rPr lang="en-US" dirty="0" err="1"/>
              <a:t>Respess</a:t>
            </a:r>
            <a:r>
              <a:rPr lang="en-US" dirty="0"/>
              <a:t>, </a:t>
            </a:r>
            <a:r>
              <a:rPr lang="en-US" dirty="0">
                <a:hlinkClick r:id="rId4"/>
              </a:rPr>
              <a:t>Angie.Respess@tn.gov</a:t>
            </a:r>
            <a:r>
              <a:rPr lang="en-US" dirty="0"/>
              <a:t>, 865-594-6733</a:t>
            </a:r>
          </a:p>
          <a:p>
            <a:pPr marL="400050" lvl="1" indent="0">
              <a:buNone/>
            </a:pPr>
            <a:r>
              <a:rPr lang="en-US" u="sng" dirty="0"/>
              <a:t>Counties Served</a:t>
            </a:r>
            <a:r>
              <a:rPr lang="en-US" dirty="0"/>
              <a:t>: Anderson, Blount, Campbell, Claiborne, </a:t>
            </a:r>
            <a:r>
              <a:rPr lang="en-US" dirty="0" err="1"/>
              <a:t>Cocke</a:t>
            </a:r>
            <a:r>
              <a:rPr lang="en-US" dirty="0"/>
              <a:t>, Grainger, Hamblen, Jefferson, Knox, Loudon, Monroe, Morgan, Roane, Scott, Sevier, Union</a:t>
            </a:r>
          </a:p>
          <a:p>
            <a:pPr marL="400050" lvl="1" indent="0">
              <a:buNone/>
            </a:pPr>
            <a:endParaRPr lang="en-US" dirty="0"/>
          </a:p>
          <a:p>
            <a:pPr marL="0" indent="0">
              <a:buNone/>
            </a:pPr>
            <a:r>
              <a:rPr lang="en-US" u="sng" dirty="0"/>
              <a:t>Region 3</a:t>
            </a:r>
            <a:r>
              <a:rPr lang="en-US" dirty="0"/>
              <a:t> – Karen Buff, </a:t>
            </a:r>
            <a:r>
              <a:rPr lang="en-US" dirty="0">
                <a:hlinkClick r:id="rId5"/>
              </a:rPr>
              <a:t>Karen.Buff@tn.gov</a:t>
            </a:r>
            <a:r>
              <a:rPr lang="en-US" dirty="0"/>
              <a:t>, 423-634-4741</a:t>
            </a:r>
          </a:p>
          <a:p>
            <a:pPr marL="400050" lvl="1" indent="0">
              <a:buNone/>
            </a:pPr>
            <a:r>
              <a:rPr lang="en-US" u="sng" dirty="0"/>
              <a:t>Counties Served</a:t>
            </a:r>
            <a:r>
              <a:rPr lang="en-US" dirty="0"/>
              <a:t>: Bledsoe, Bradley, Grundy, Hamilton, Marion, McMinn, </a:t>
            </a:r>
            <a:r>
              <a:rPr lang="en-US" dirty="0" err="1"/>
              <a:t>Meigs</a:t>
            </a:r>
            <a:r>
              <a:rPr lang="en-US" dirty="0"/>
              <a:t>, Polk, Rhea, Sequatchie</a:t>
            </a:r>
          </a:p>
        </p:txBody>
      </p:sp>
      <p:sp>
        <p:nvSpPr>
          <p:cNvPr id="4" name="Slide Number Placeholder 3"/>
          <p:cNvSpPr>
            <a:spLocks noGrp="1"/>
          </p:cNvSpPr>
          <p:nvPr>
            <p:ph type="sldNum" sz="quarter" idx="12"/>
          </p:nvPr>
        </p:nvSpPr>
        <p:spPr/>
        <p:txBody>
          <a:bodyPr/>
          <a:lstStyle/>
          <a:p>
            <a:fld id="{5C76A076-0EB6-4ACF-BC93-AE169B35ECF5}" type="slidenum">
              <a:rPr lang="en-US" smtClean="0"/>
              <a:pPr/>
              <a:t>29</a:t>
            </a:fld>
            <a:endParaRPr lang="en-US" dirty="0"/>
          </a:p>
        </p:txBody>
      </p:sp>
    </p:spTree>
    <p:extLst>
      <p:ext uri="{BB962C8B-B14F-4D97-AF65-F5344CB8AC3E}">
        <p14:creationId xmlns:p14="http://schemas.microsoft.com/office/powerpoint/2010/main" val="130957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480131"/>
          </a:xfrm>
          <a:prstGeom prst="rect">
            <a:avLst/>
          </a:prstGeom>
        </p:spPr>
        <p:txBody>
          <a:bodyPr wrap="square">
            <a:spAutoFit/>
          </a:bodyPr>
          <a:lstStyle/>
          <a:p>
            <a:pPr lvl="0" algn="ctr">
              <a:lnSpc>
                <a:spcPct val="90000"/>
              </a:lnSpc>
              <a:spcBef>
                <a:spcPct val="0"/>
              </a:spcBef>
            </a:pPr>
            <a:r>
              <a:rPr lang="en-US" sz="2800" dirty="0">
                <a:solidFill>
                  <a:schemeClr val="bg1"/>
                </a:solidFill>
                <a:latin typeface="Cambria"/>
                <a:ea typeface="+mj-ea"/>
                <a:cs typeface="+mj-cs"/>
              </a:rPr>
              <a:t>Vocational Rehabilitation Overview</a:t>
            </a:r>
          </a:p>
        </p:txBody>
      </p:sp>
      <p:sp>
        <p:nvSpPr>
          <p:cNvPr id="5" name="Text Placeholder 2"/>
          <p:cNvSpPr txBox="1">
            <a:spLocks/>
          </p:cNvSpPr>
          <p:nvPr/>
        </p:nvSpPr>
        <p:spPr>
          <a:xfrm>
            <a:off x="228600" y="1524000"/>
            <a:ext cx="8686800" cy="41148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a:lnSpc>
                <a:spcPct val="120000"/>
              </a:lnSpc>
              <a:spcBef>
                <a:spcPts val="0"/>
              </a:spcBef>
            </a:pPr>
            <a:r>
              <a:rPr lang="en-US" dirty="0"/>
              <a:t>The Division of Rehabilitation Services is responsible for the Vocational Rehabilitation (VR) Services program, which includes determination of eligibility,  determination of the nature and scope of Vocational Rehabilitation services and the provision of employment-focused rehabilitation services for individuals with disabilities consistent with their strengths, priorities and resources. </a:t>
            </a:r>
          </a:p>
          <a:p>
            <a:pPr marL="457200">
              <a:lnSpc>
                <a:spcPct val="120000"/>
              </a:lnSpc>
              <a:spcBef>
                <a:spcPts val="0"/>
              </a:spcBef>
            </a:pPr>
            <a:endParaRPr lang="en-US" dirty="0"/>
          </a:p>
          <a:p>
            <a:pPr marL="457200">
              <a:lnSpc>
                <a:spcPct val="120000"/>
              </a:lnSpc>
              <a:spcBef>
                <a:spcPts val="0"/>
              </a:spcBef>
            </a:pPr>
            <a:r>
              <a:rPr lang="en-US" dirty="0"/>
              <a:t>Vocational Rehabilitation helps participants prepare for employment which can lead to meaningful and satisfying careers. Employment services are available to assist VR clients with job search and readiness skills training, job placement, employer incentives, workplace supports and follow along services. </a:t>
            </a:r>
          </a:p>
        </p:txBody>
      </p:sp>
      <p:sp>
        <p:nvSpPr>
          <p:cNvPr id="3" name="Slide Number Placeholder 2"/>
          <p:cNvSpPr>
            <a:spLocks noGrp="1"/>
          </p:cNvSpPr>
          <p:nvPr>
            <p:ph type="sldNum" sz="quarter" idx="12"/>
          </p:nvPr>
        </p:nvSpPr>
        <p:spPr/>
        <p:txBody>
          <a:bodyPr/>
          <a:lstStyle/>
          <a:p>
            <a:fld id="{5C76A076-0EB6-4ACF-BC93-AE169B35ECF5}" type="slidenum">
              <a:rPr lang="en-US" smtClean="0"/>
              <a:pPr/>
              <a:t>3</a:t>
            </a:fld>
            <a:endParaRPr lang="en-US" dirty="0"/>
          </a:p>
        </p:txBody>
      </p:sp>
    </p:spTree>
    <p:extLst>
      <p:ext uri="{BB962C8B-B14F-4D97-AF65-F5344CB8AC3E}">
        <p14:creationId xmlns:p14="http://schemas.microsoft.com/office/powerpoint/2010/main" val="3663499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Vocational Rehabilitation </a:t>
            </a:r>
            <a:br>
              <a:rPr lang="en-US" sz="2800" dirty="0"/>
            </a:br>
            <a:r>
              <a:rPr lang="en-US" sz="2800" dirty="0"/>
              <a:t>Region and County Listing</a:t>
            </a:r>
          </a:p>
        </p:txBody>
      </p:sp>
      <p:sp>
        <p:nvSpPr>
          <p:cNvPr id="3" name="Text Placeholder 2"/>
          <p:cNvSpPr>
            <a:spLocks noGrp="1"/>
          </p:cNvSpPr>
          <p:nvPr>
            <p:ph idx="1"/>
          </p:nvPr>
        </p:nvSpPr>
        <p:spPr/>
        <p:txBody>
          <a:bodyPr>
            <a:normAutofit fontScale="92500" lnSpcReduction="20000"/>
          </a:bodyPr>
          <a:lstStyle/>
          <a:p>
            <a:pPr marL="0" indent="0" algn="ctr">
              <a:buNone/>
            </a:pPr>
            <a:r>
              <a:rPr lang="en-US" sz="2600" u="sng" dirty="0"/>
              <a:t>Area Director – Meghann Galland</a:t>
            </a:r>
          </a:p>
          <a:p>
            <a:pPr marL="0" indent="0" algn="ctr">
              <a:buNone/>
            </a:pPr>
            <a:r>
              <a:rPr lang="en-US" sz="2600" u="sng" dirty="0"/>
              <a:t>meghann.m.galland@tn.gov,</a:t>
            </a:r>
            <a:r>
              <a:rPr lang="en-US" sz="2800" dirty="0"/>
              <a:t> 615-248-3359</a:t>
            </a:r>
          </a:p>
          <a:p>
            <a:pPr marL="0" indent="0">
              <a:buNone/>
            </a:pPr>
            <a:endParaRPr lang="en-US" sz="2600" u="sng" dirty="0">
              <a:solidFill>
                <a:srgbClr val="FF0000"/>
              </a:solidFill>
            </a:endParaRPr>
          </a:p>
          <a:p>
            <a:pPr marL="0" indent="0">
              <a:buNone/>
            </a:pPr>
            <a:r>
              <a:rPr lang="en-US" u="sng" dirty="0"/>
              <a:t>Region 4</a:t>
            </a:r>
            <a:r>
              <a:rPr lang="en-US" dirty="0"/>
              <a:t> – (Interim) Karen Buff, </a:t>
            </a:r>
            <a:r>
              <a:rPr lang="en-US" dirty="0">
                <a:hlinkClick r:id="rId3"/>
              </a:rPr>
              <a:t>Karen.Buff@tn.gov</a:t>
            </a:r>
            <a:r>
              <a:rPr lang="en-US" dirty="0"/>
              <a:t>, 423-634-4741</a:t>
            </a:r>
          </a:p>
          <a:p>
            <a:pPr marL="400050" lvl="1" indent="0">
              <a:buNone/>
            </a:pPr>
            <a:r>
              <a:rPr lang="en-US" u="sng" dirty="0"/>
              <a:t>Counties Served:</a:t>
            </a:r>
            <a:r>
              <a:rPr lang="en-US" dirty="0"/>
              <a:t> Cannon, Clay, Cumberland, DeKalb, Fentress, Jackson, Macon, Overton, Pickett, Putnam, Smith, Van Buren, Warren, White</a:t>
            </a:r>
          </a:p>
          <a:p>
            <a:pPr marL="400050" lvl="1" indent="0">
              <a:buNone/>
            </a:pPr>
            <a:endParaRPr lang="en-US" dirty="0"/>
          </a:p>
          <a:p>
            <a:pPr marL="0" indent="0">
              <a:buNone/>
            </a:pPr>
            <a:r>
              <a:rPr lang="en-US" u="sng" dirty="0"/>
              <a:t>Region 5</a:t>
            </a:r>
            <a:r>
              <a:rPr lang="en-US" dirty="0"/>
              <a:t> – Tylesha McCray, Tylesha.McCray@tn.gov, 615-253-3732</a:t>
            </a:r>
          </a:p>
          <a:p>
            <a:pPr marL="400050" lvl="1" indent="0">
              <a:buNone/>
            </a:pPr>
            <a:r>
              <a:rPr lang="en-US" u="sng" dirty="0"/>
              <a:t>Counties Served</a:t>
            </a:r>
            <a:r>
              <a:rPr lang="en-US" dirty="0"/>
              <a:t>: Cheatham, Davidson, Dickson, Houston, Humphreys, Montgomery, Robertson, Rutherford, Stewart, Sumner, Trousdale, Williamson, Wilson</a:t>
            </a:r>
          </a:p>
          <a:p>
            <a:endParaRPr lang="en-US" dirty="0"/>
          </a:p>
          <a:p>
            <a:pPr marL="0" indent="0">
              <a:buNone/>
            </a:pPr>
            <a:r>
              <a:rPr lang="en-US" u="sng" dirty="0"/>
              <a:t>Region 6</a:t>
            </a:r>
            <a:r>
              <a:rPr lang="en-US" dirty="0"/>
              <a:t> – (Interim)  Karen Buff, </a:t>
            </a:r>
            <a:r>
              <a:rPr lang="en-US" dirty="0">
                <a:hlinkClick r:id="rId3">
                  <a:extLst>
                    <a:ext uri="{A12FA001-AC4F-418D-AE19-62706E023703}">
                      <ahyp:hlinkClr xmlns:ahyp="http://schemas.microsoft.com/office/drawing/2018/hyperlinkcolor" val="tx"/>
                    </a:ext>
                  </a:extLst>
                </a:hlinkClick>
              </a:rPr>
              <a:t>Karen.Buff@tn.gov</a:t>
            </a:r>
            <a:r>
              <a:rPr lang="en-US" dirty="0"/>
              <a:t>, 423-634-4741</a:t>
            </a:r>
          </a:p>
          <a:p>
            <a:pPr marL="400050" lvl="1" indent="0">
              <a:buNone/>
            </a:pPr>
            <a:r>
              <a:rPr lang="en-US" u="sng" dirty="0"/>
              <a:t>Counties Served</a:t>
            </a:r>
            <a:r>
              <a:rPr lang="en-US" dirty="0"/>
              <a:t>: Coffee, Bedford, Franklin, Giles, Hickman, Lawrence, Lewis, Lincoln, Marshall, Maury, Moore, Perry, Wayne</a:t>
            </a:r>
          </a:p>
          <a:p>
            <a:pPr marL="0" indent="0">
              <a:buNone/>
            </a:pPr>
            <a:r>
              <a:rPr lang="en-US" dirty="0"/>
              <a:t>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30</a:t>
            </a:fld>
            <a:endParaRPr lang="en-US" dirty="0"/>
          </a:p>
        </p:txBody>
      </p:sp>
    </p:spTree>
    <p:extLst>
      <p:ext uri="{BB962C8B-B14F-4D97-AF65-F5344CB8AC3E}">
        <p14:creationId xmlns:p14="http://schemas.microsoft.com/office/powerpoint/2010/main" val="2184044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Vocational Rehabilitation </a:t>
            </a:r>
            <a:br>
              <a:rPr lang="en-US" sz="2800" dirty="0"/>
            </a:br>
            <a:r>
              <a:rPr lang="en-US" sz="2800" dirty="0"/>
              <a:t>Region and County Listing</a:t>
            </a:r>
          </a:p>
        </p:txBody>
      </p:sp>
      <p:sp>
        <p:nvSpPr>
          <p:cNvPr id="3" name="Text Placeholder 2"/>
          <p:cNvSpPr>
            <a:spLocks noGrp="1"/>
          </p:cNvSpPr>
          <p:nvPr>
            <p:ph idx="1"/>
          </p:nvPr>
        </p:nvSpPr>
        <p:spPr>
          <a:xfrm>
            <a:off x="228600" y="1219200"/>
            <a:ext cx="8763000" cy="4958462"/>
          </a:xfrm>
        </p:spPr>
        <p:txBody>
          <a:bodyPr>
            <a:normAutofit fontScale="92500" lnSpcReduction="20000"/>
          </a:bodyPr>
          <a:lstStyle/>
          <a:p>
            <a:pPr marL="0" indent="0" algn="ctr">
              <a:buNone/>
            </a:pPr>
            <a:r>
              <a:rPr lang="en-US" sz="2800" u="sng" dirty="0"/>
              <a:t>Area Director – </a:t>
            </a:r>
            <a:r>
              <a:rPr lang="en-US" sz="2800" u="sng" dirty="0" err="1"/>
              <a:t>A’ndrea</a:t>
            </a:r>
            <a:r>
              <a:rPr lang="en-US" sz="2800" u="sng" dirty="0"/>
              <a:t> </a:t>
            </a:r>
            <a:r>
              <a:rPr lang="en-US" sz="2800" u="sng" dirty="0" err="1"/>
              <a:t>Leavy</a:t>
            </a:r>
            <a:r>
              <a:rPr lang="en-US" sz="2800" u="sng" dirty="0"/>
              <a:t> </a:t>
            </a:r>
          </a:p>
          <a:p>
            <a:pPr marL="0" indent="0" algn="ctr">
              <a:buNone/>
            </a:pPr>
            <a:r>
              <a:rPr lang="en-US" sz="2800" u="sng" dirty="0" err="1"/>
              <a:t>a’ndrea.l.leavy@tn.gov</a:t>
            </a:r>
            <a:r>
              <a:rPr lang="en-US" sz="2800" dirty="0"/>
              <a:t>, </a:t>
            </a:r>
            <a:r>
              <a:rPr lang="en-US" dirty="0"/>
              <a:t>731-421-2049</a:t>
            </a:r>
          </a:p>
          <a:p>
            <a:pPr marL="0" indent="0" algn="ctr">
              <a:buNone/>
            </a:pPr>
            <a:endParaRPr lang="en-US" sz="2800" u="sng" dirty="0"/>
          </a:p>
          <a:p>
            <a:pPr marL="0" indent="0">
              <a:buNone/>
            </a:pPr>
            <a:r>
              <a:rPr lang="en-US" u="sng" dirty="0"/>
              <a:t>Region 7</a:t>
            </a:r>
            <a:r>
              <a:rPr lang="en-US" dirty="0"/>
              <a:t> – Linda Randolph, </a:t>
            </a:r>
            <a:r>
              <a:rPr lang="en-US" dirty="0">
                <a:hlinkClick r:id="rId3"/>
              </a:rPr>
              <a:t>Linda.M.Randolph@tn.gov</a:t>
            </a:r>
            <a:r>
              <a:rPr lang="en-US" dirty="0"/>
              <a:t>, 731-426-6137 </a:t>
            </a:r>
          </a:p>
          <a:p>
            <a:pPr marL="400050" lvl="1" indent="0">
              <a:buNone/>
            </a:pPr>
            <a:r>
              <a:rPr lang="en-US" u="sng" dirty="0"/>
              <a:t>Counties Served</a:t>
            </a:r>
            <a:r>
              <a:rPr lang="en-US" dirty="0"/>
              <a:t>: Chester, Crockett, Decatur, Hardeman, Hardin, Haywood, Henderson, Madison, McNairy</a:t>
            </a:r>
          </a:p>
          <a:p>
            <a:endParaRPr lang="en-US" dirty="0"/>
          </a:p>
          <a:p>
            <a:pPr marL="0" indent="0">
              <a:buNone/>
            </a:pPr>
            <a:r>
              <a:rPr lang="en-US" u="sng" dirty="0"/>
              <a:t>Region 8</a:t>
            </a:r>
            <a:r>
              <a:rPr lang="en-US" dirty="0"/>
              <a:t> – Linda Randolph, </a:t>
            </a:r>
            <a:r>
              <a:rPr lang="en-US" dirty="0">
                <a:hlinkClick r:id="rId3"/>
              </a:rPr>
              <a:t>Linda.M.Randolph@tn.gov</a:t>
            </a:r>
            <a:r>
              <a:rPr lang="en-US" dirty="0"/>
              <a:t>, 731-426-6137  </a:t>
            </a:r>
          </a:p>
          <a:p>
            <a:pPr marL="400050" lvl="1" indent="0">
              <a:buNone/>
            </a:pPr>
            <a:r>
              <a:rPr lang="en-US" u="sng" dirty="0"/>
              <a:t>Counties Served:</a:t>
            </a:r>
            <a:r>
              <a:rPr lang="en-US" dirty="0"/>
              <a:t> Benton, Carroll, Dyer, Gibson, Henry, Lake, Obion, and Weakley </a:t>
            </a:r>
          </a:p>
          <a:p>
            <a:pPr marL="0" indent="0">
              <a:buNone/>
            </a:pPr>
            <a:r>
              <a:rPr lang="en-US" dirty="0"/>
              <a:t> </a:t>
            </a:r>
          </a:p>
          <a:p>
            <a:pPr marL="0" indent="0">
              <a:buNone/>
            </a:pPr>
            <a:r>
              <a:rPr lang="en-US" u="sng" dirty="0"/>
              <a:t>Region 9</a:t>
            </a:r>
            <a:r>
              <a:rPr lang="en-US" dirty="0"/>
              <a:t> – Greg Wright, Greg.Wright@tn.gov, 901-528-5305</a:t>
            </a:r>
          </a:p>
          <a:p>
            <a:pPr marL="400050" lvl="1" indent="0">
              <a:buNone/>
            </a:pPr>
            <a:r>
              <a:rPr lang="en-US" u="sng" dirty="0"/>
              <a:t>Counties Served</a:t>
            </a:r>
            <a:r>
              <a:rPr lang="en-US" dirty="0"/>
              <a:t>: Fayette, Lauderdale, Tipton, Shelby</a:t>
            </a:r>
          </a:p>
          <a:p>
            <a:pPr marL="0" indent="0">
              <a:buNone/>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31</a:t>
            </a:fld>
            <a:endParaRPr lang="en-US" dirty="0"/>
          </a:p>
        </p:txBody>
      </p:sp>
    </p:spTree>
    <p:extLst>
      <p:ext uri="{BB962C8B-B14F-4D97-AF65-F5344CB8AC3E}">
        <p14:creationId xmlns:p14="http://schemas.microsoft.com/office/powerpoint/2010/main" val="2341850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Vocational Rehabilitation </a:t>
            </a:r>
            <a:br>
              <a:rPr lang="en-US" sz="2800" dirty="0"/>
            </a:br>
            <a:r>
              <a:rPr lang="en-US" sz="2800" dirty="0"/>
              <a:t>Region and County Listing</a:t>
            </a:r>
          </a:p>
        </p:txBody>
      </p:sp>
      <p:sp>
        <p:nvSpPr>
          <p:cNvPr id="3" name="Text Placeholder 2"/>
          <p:cNvSpPr>
            <a:spLocks noGrp="1"/>
          </p:cNvSpPr>
          <p:nvPr>
            <p:ph idx="1"/>
          </p:nvPr>
        </p:nvSpPr>
        <p:spPr>
          <a:xfrm>
            <a:off x="228600" y="1219200"/>
            <a:ext cx="8763000" cy="4958462"/>
          </a:xfrm>
        </p:spPr>
        <p:txBody>
          <a:bodyPr>
            <a:normAutofit/>
          </a:bodyPr>
          <a:lstStyle/>
          <a:p>
            <a:pPr marL="0" indent="0" algn="ctr">
              <a:buNone/>
            </a:pPr>
            <a:r>
              <a:rPr lang="en-US" sz="2800" u="sng" dirty="0"/>
              <a:t>Area Director – </a:t>
            </a:r>
            <a:r>
              <a:rPr lang="en-US" dirty="0"/>
              <a:t>Tiffany Kelly</a:t>
            </a:r>
            <a:endParaRPr lang="en-US" sz="2800" u="sng" dirty="0"/>
          </a:p>
          <a:p>
            <a:pPr marL="0" indent="0" algn="ctr">
              <a:buNone/>
            </a:pPr>
            <a:r>
              <a:rPr lang="en-US" dirty="0"/>
              <a:t>Tiffany.Kelley@tn.gov, 865-594-6861</a:t>
            </a:r>
          </a:p>
          <a:p>
            <a:pPr marL="0" indent="0">
              <a:buNone/>
            </a:pPr>
            <a:endParaRPr lang="en-US" dirty="0"/>
          </a:p>
          <a:p>
            <a:pPr marL="0" indent="0">
              <a:buNone/>
            </a:pPr>
            <a:r>
              <a:rPr lang="en-US" dirty="0"/>
              <a:t>Regions 10 &amp; 11 – Ellen </a:t>
            </a:r>
            <a:r>
              <a:rPr lang="en-US" dirty="0" err="1"/>
              <a:t>Averso</a:t>
            </a:r>
            <a:r>
              <a:rPr lang="en-US" dirty="0"/>
              <a:t>, </a:t>
            </a:r>
            <a:r>
              <a:rPr lang="en-US" dirty="0">
                <a:hlinkClick r:id="rId3"/>
              </a:rPr>
              <a:t>Ellen.Averso@tn.gov</a:t>
            </a:r>
            <a:r>
              <a:rPr lang="en-US" dirty="0"/>
              <a:t>, 615-360-4364</a:t>
            </a:r>
          </a:p>
          <a:p>
            <a:pPr marL="0" indent="0">
              <a:buNone/>
            </a:pPr>
            <a:endParaRPr lang="en-US" dirty="0"/>
          </a:p>
          <a:p>
            <a:pPr marL="0" indent="0">
              <a:buNone/>
            </a:pPr>
            <a:r>
              <a:rPr lang="en-US" dirty="0"/>
              <a:t>Region 10, Services for the Blind and Visually Impaired </a:t>
            </a:r>
          </a:p>
          <a:p>
            <a:pPr marL="0" indent="0">
              <a:buNone/>
            </a:pPr>
            <a:r>
              <a:rPr lang="en-US" dirty="0"/>
              <a:t>Region 11, Services for the Deaf and Hard of Hearing </a:t>
            </a:r>
          </a:p>
          <a:p>
            <a:pPr marL="0" indent="0">
              <a:buNone/>
            </a:pPr>
            <a:r>
              <a:rPr lang="en-US" dirty="0"/>
              <a:t>Regions 10 &amp; 11 provide specialized services to clients in all counties</a:t>
            </a:r>
          </a:p>
        </p:txBody>
      </p:sp>
      <p:sp>
        <p:nvSpPr>
          <p:cNvPr id="4" name="Slide Number Placeholder 3"/>
          <p:cNvSpPr>
            <a:spLocks noGrp="1"/>
          </p:cNvSpPr>
          <p:nvPr>
            <p:ph type="sldNum" sz="quarter" idx="12"/>
          </p:nvPr>
        </p:nvSpPr>
        <p:spPr/>
        <p:txBody>
          <a:bodyPr/>
          <a:lstStyle/>
          <a:p>
            <a:fld id="{5C76A076-0EB6-4ACF-BC93-AE169B35ECF5}" type="slidenum">
              <a:rPr lang="en-US" smtClean="0"/>
              <a:pPr/>
              <a:t>32</a:t>
            </a:fld>
            <a:endParaRPr lang="en-US" dirty="0"/>
          </a:p>
        </p:txBody>
      </p:sp>
    </p:spTree>
    <p:extLst>
      <p:ext uri="{BB962C8B-B14F-4D97-AF65-F5344CB8AC3E}">
        <p14:creationId xmlns:p14="http://schemas.microsoft.com/office/powerpoint/2010/main" val="3439824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cs typeface="Times New Roman" panose="02020603050405020304" pitchFamily="18" charset="0"/>
              </a:rPr>
              <a:t>Community Rehabilitation Provider Resources </a:t>
            </a:r>
          </a:p>
        </p:txBody>
      </p:sp>
      <p:sp>
        <p:nvSpPr>
          <p:cNvPr id="3" name="Text Placeholder 2"/>
          <p:cNvSpPr>
            <a:spLocks noGrp="1"/>
          </p:cNvSpPr>
          <p:nvPr>
            <p:ph idx="1"/>
          </p:nvPr>
        </p:nvSpPr>
        <p:spPr>
          <a:xfrm>
            <a:off x="152400" y="1295400"/>
            <a:ext cx="8763000" cy="4724400"/>
          </a:xfrm>
        </p:spPr>
        <p:txBody>
          <a:bodyPr>
            <a:normAutofit/>
          </a:bodyPr>
          <a:lstStyle/>
          <a:p>
            <a:pPr marL="976313" indent="-457200">
              <a:tabLst>
                <a:tab pos="4829175" algn="l"/>
              </a:tabLst>
            </a:pPr>
            <a:r>
              <a:rPr lang="en-US" sz="3200" dirty="0"/>
              <a:t>VR website:</a:t>
            </a:r>
          </a:p>
          <a:p>
            <a:pPr marL="1257300" lvl="3" indent="0">
              <a:buNone/>
            </a:pPr>
            <a:r>
              <a:rPr lang="en-US" sz="2000" u="sng" dirty="0">
                <a:hlinkClick r:id="rId3"/>
              </a:rPr>
              <a:t>https://www.tn.gov/humanservices/ds/vocational-rehabilitation/dhs-vr-loa1.html</a:t>
            </a:r>
            <a:r>
              <a:rPr lang="en-US" sz="2000" u="sng" dirty="0"/>
              <a:t> </a:t>
            </a:r>
            <a:endParaRPr lang="en-US" sz="2000" dirty="0"/>
          </a:p>
          <a:p>
            <a:pPr marL="519113" indent="0">
              <a:buNone/>
              <a:tabLst>
                <a:tab pos="4829175" algn="l"/>
              </a:tabLst>
            </a:pPr>
            <a:endParaRPr lang="en-US" sz="2800" u="sng"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C76A076-0EB6-4ACF-BC93-AE169B35ECF5}" type="slidenum">
              <a:rPr lang="en-US" smtClean="0"/>
              <a:pPr/>
              <a:t>33</a:t>
            </a:fld>
            <a:endParaRPr lang="en-US" dirty="0"/>
          </a:p>
        </p:txBody>
      </p:sp>
    </p:spTree>
    <p:extLst>
      <p:ext uri="{BB962C8B-B14F-4D97-AF65-F5344CB8AC3E}">
        <p14:creationId xmlns:p14="http://schemas.microsoft.com/office/powerpoint/2010/main" val="3600793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cs typeface="Times New Roman" panose="02020603050405020304" pitchFamily="18" charset="0"/>
              </a:rPr>
              <a:t>Community Rehabilitation Provider Resources </a:t>
            </a:r>
          </a:p>
        </p:txBody>
      </p:sp>
      <p:sp>
        <p:nvSpPr>
          <p:cNvPr id="3" name="Text Placeholder 2"/>
          <p:cNvSpPr>
            <a:spLocks noGrp="1"/>
          </p:cNvSpPr>
          <p:nvPr>
            <p:ph idx="1"/>
          </p:nvPr>
        </p:nvSpPr>
        <p:spPr>
          <a:xfrm>
            <a:off x="152400" y="1295400"/>
            <a:ext cx="8763000" cy="4724400"/>
          </a:xfrm>
        </p:spPr>
        <p:txBody>
          <a:bodyPr>
            <a:normAutofit fontScale="85000" lnSpcReduction="20000"/>
          </a:bodyPr>
          <a:lstStyle/>
          <a:p>
            <a:pPr marL="976313" indent="-457200">
              <a:tabLst>
                <a:tab pos="4829175" algn="l"/>
              </a:tabLst>
            </a:pPr>
            <a:r>
              <a:rPr lang="en-US" sz="3200" dirty="0"/>
              <a:t>VR Contract Staff</a:t>
            </a:r>
          </a:p>
          <a:p>
            <a:pPr marL="1376363" lvl="1" indent="-457200">
              <a:buFont typeface="Arial" panose="020B0604020202020204" pitchFamily="34" charset="0"/>
              <a:buChar char="•"/>
              <a:tabLst>
                <a:tab pos="4829175" algn="l"/>
              </a:tabLst>
            </a:pPr>
            <a:r>
              <a:rPr lang="en-US" sz="2600" dirty="0"/>
              <a:t>VR Contracts Director, Doug Whitcomb, </a:t>
            </a:r>
            <a:r>
              <a:rPr lang="en-US" sz="2600" dirty="0">
                <a:hlinkClick r:id="rId3"/>
              </a:rPr>
              <a:t>Douglas.Whitcomb@tn.gov</a:t>
            </a:r>
            <a:r>
              <a:rPr lang="en-US" sz="2600" dirty="0"/>
              <a:t>; office: (615) 837-5050, </a:t>
            </a:r>
          </a:p>
          <a:p>
            <a:pPr marL="1376363" lvl="1" indent="-457200">
              <a:buFont typeface="Arial" panose="020B0604020202020204" pitchFamily="34" charset="0"/>
              <a:buChar char="•"/>
              <a:tabLst>
                <a:tab pos="4829175" algn="l"/>
              </a:tabLst>
            </a:pPr>
            <a:endParaRPr lang="en-US" sz="2400" dirty="0"/>
          </a:p>
          <a:p>
            <a:pPr marL="1376363" lvl="1" indent="-457200">
              <a:buFont typeface="Arial" panose="020B0604020202020204" pitchFamily="34" charset="0"/>
              <a:buChar char="•"/>
              <a:tabLst>
                <a:tab pos="4829175" algn="l"/>
              </a:tabLst>
            </a:pPr>
            <a:r>
              <a:rPr lang="en-US" sz="2400" dirty="0"/>
              <a:t>Program Supervisor for Supported Employment/Individual Placement and Support, vacant</a:t>
            </a:r>
          </a:p>
          <a:p>
            <a:pPr marL="1376363" lvl="1" indent="-457200">
              <a:buFont typeface="Arial" panose="020B0604020202020204" pitchFamily="34" charset="0"/>
              <a:buChar char="•"/>
              <a:tabLst>
                <a:tab pos="4829175" algn="l"/>
              </a:tabLst>
            </a:pPr>
            <a:endParaRPr lang="en-US" sz="2400" dirty="0">
              <a:solidFill>
                <a:schemeClr val="tx1"/>
              </a:solidFill>
            </a:endParaRPr>
          </a:p>
          <a:p>
            <a:pPr marL="1376363" lvl="1" indent="-457200">
              <a:buFont typeface="Arial" panose="020B0604020202020204" pitchFamily="34" charset="0"/>
              <a:buChar char="•"/>
              <a:tabLst>
                <a:tab pos="4829175" algn="l"/>
              </a:tabLst>
            </a:pPr>
            <a:r>
              <a:rPr lang="en-US" sz="2400" dirty="0"/>
              <a:t>Program Specialist for West Tennessee, vacant, please contact the East or Middle Tennessee Program Specialists for assistance</a:t>
            </a:r>
          </a:p>
          <a:p>
            <a:pPr marL="1376363" lvl="1" indent="-457200">
              <a:buFont typeface="Arial" panose="020B0604020202020204" pitchFamily="34" charset="0"/>
              <a:buChar char="•"/>
              <a:tabLst>
                <a:tab pos="4829175" algn="l"/>
              </a:tabLst>
            </a:pPr>
            <a:endParaRPr lang="en-US" sz="2400" dirty="0"/>
          </a:p>
          <a:p>
            <a:pPr marL="1376363" lvl="1" indent="-457200">
              <a:buFont typeface="Arial" panose="020B0604020202020204" pitchFamily="34" charset="0"/>
              <a:buChar char="•"/>
              <a:tabLst>
                <a:tab pos="4829175" algn="l"/>
              </a:tabLst>
            </a:pPr>
            <a:r>
              <a:rPr lang="en-US" sz="2400" dirty="0"/>
              <a:t>Program Specialist for Middle Tennessee, </a:t>
            </a:r>
            <a:r>
              <a:rPr lang="en-US" sz="2400" dirty="0">
                <a:solidFill>
                  <a:schemeClr val="tx1"/>
                </a:solidFill>
              </a:rPr>
              <a:t>Cindy Murdock</a:t>
            </a:r>
            <a:r>
              <a:rPr lang="en-US" sz="2400" dirty="0"/>
              <a:t>, C</a:t>
            </a:r>
            <a:r>
              <a:rPr lang="en-US" sz="2400" dirty="0">
                <a:hlinkClick r:id="rId4"/>
              </a:rPr>
              <a:t>indy.Murdock@tn.gov</a:t>
            </a:r>
            <a:r>
              <a:rPr lang="en-US" sz="2400" dirty="0"/>
              <a:t>, (931) 380-5219</a:t>
            </a:r>
          </a:p>
          <a:p>
            <a:pPr marL="1376363" lvl="1" indent="-457200">
              <a:buFont typeface="Arial" panose="020B0604020202020204" pitchFamily="34" charset="0"/>
              <a:buChar char="•"/>
              <a:tabLst>
                <a:tab pos="4829175" algn="l"/>
              </a:tabLst>
            </a:pPr>
            <a:endParaRPr lang="en-US" sz="2400" dirty="0"/>
          </a:p>
          <a:p>
            <a:pPr marL="1371600" lvl="2" indent="-452438">
              <a:tabLst>
                <a:tab pos="4829175" algn="l"/>
              </a:tabLst>
            </a:pPr>
            <a:r>
              <a:rPr lang="en-US" sz="2400" dirty="0">
                <a:solidFill>
                  <a:schemeClr val="tx1"/>
                </a:solidFill>
              </a:rPr>
              <a:t>Program Specialist for East Tennessee, Elonzo Reyes</a:t>
            </a:r>
            <a:r>
              <a:rPr lang="en-US" sz="2400" dirty="0"/>
              <a:t>, E</a:t>
            </a:r>
            <a:r>
              <a:rPr lang="en-US" sz="2400" dirty="0">
                <a:hlinkClick r:id="rId5"/>
              </a:rPr>
              <a:t>lonzo.Reyes@tn.gov</a:t>
            </a:r>
            <a:r>
              <a:rPr lang="en-US" sz="2400" dirty="0"/>
              <a:t>, Phone: (423) 634-6703</a:t>
            </a:r>
          </a:p>
        </p:txBody>
      </p:sp>
      <p:sp>
        <p:nvSpPr>
          <p:cNvPr id="4" name="Slide Number Placeholder 3"/>
          <p:cNvSpPr>
            <a:spLocks noGrp="1"/>
          </p:cNvSpPr>
          <p:nvPr>
            <p:ph type="sldNum" sz="quarter" idx="12"/>
          </p:nvPr>
        </p:nvSpPr>
        <p:spPr/>
        <p:txBody>
          <a:bodyPr/>
          <a:lstStyle/>
          <a:p>
            <a:fld id="{5C76A076-0EB6-4ACF-BC93-AE169B35ECF5}" type="slidenum">
              <a:rPr lang="en-US" smtClean="0"/>
              <a:pPr/>
              <a:t>34</a:t>
            </a:fld>
            <a:endParaRPr lang="en-US" dirty="0"/>
          </a:p>
        </p:txBody>
      </p:sp>
    </p:spTree>
    <p:extLst>
      <p:ext uri="{BB962C8B-B14F-4D97-AF65-F5344CB8AC3E}">
        <p14:creationId xmlns:p14="http://schemas.microsoft.com/office/powerpoint/2010/main" val="2139918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Webinar Survey</a:t>
            </a:r>
          </a:p>
        </p:txBody>
      </p:sp>
      <p:sp>
        <p:nvSpPr>
          <p:cNvPr id="3" name="Content Placeholder 2"/>
          <p:cNvSpPr>
            <a:spLocks noGrp="1"/>
          </p:cNvSpPr>
          <p:nvPr>
            <p:ph idx="1"/>
          </p:nvPr>
        </p:nvSpPr>
        <p:spPr/>
        <p:txBody>
          <a:bodyPr/>
          <a:lstStyle/>
          <a:p>
            <a:pPr marL="0" indent="0">
              <a:buNone/>
            </a:pPr>
            <a:r>
              <a:rPr lang="en-US" dirty="0"/>
              <a:t>Please help us improve this webinar by completing a survey.  </a:t>
            </a:r>
          </a:p>
          <a:p>
            <a:pPr marL="0" indent="0">
              <a:buNone/>
            </a:pPr>
            <a:endParaRPr lang="en-US" dirty="0"/>
          </a:p>
          <a:p>
            <a:pPr marL="0" indent="0">
              <a:buNone/>
            </a:pPr>
            <a:r>
              <a:rPr lang="en-US" dirty="0"/>
              <a:t>To access the survey go to the web site listed below.</a:t>
            </a:r>
          </a:p>
          <a:p>
            <a:pPr marL="0" indent="0">
              <a:buNone/>
            </a:pPr>
            <a:endParaRPr lang="en-US" dirty="0"/>
          </a:p>
          <a:p>
            <a:pPr marL="0" indent="0">
              <a:buNone/>
            </a:pPr>
            <a:r>
              <a:rPr lang="en-US" sz="2000" u="sng" dirty="0">
                <a:hlinkClick r:id="rId2"/>
              </a:rPr>
              <a:t>https://stateoftennessee.formstack.com/forms/vr101_training_survey</a:t>
            </a: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35</a:t>
            </a:fld>
            <a:endParaRPr lang="en-US" dirty="0"/>
          </a:p>
        </p:txBody>
      </p:sp>
    </p:spTree>
    <p:extLst>
      <p:ext uri="{BB962C8B-B14F-4D97-AF65-F5344CB8AC3E}">
        <p14:creationId xmlns:p14="http://schemas.microsoft.com/office/powerpoint/2010/main" val="274300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Vocational Rehabilitation Background</a:t>
            </a:r>
          </a:p>
        </p:txBody>
      </p:sp>
      <p:sp>
        <p:nvSpPr>
          <p:cNvPr id="3" name="Text Placeholder 2"/>
          <p:cNvSpPr>
            <a:spLocks noGrp="1"/>
          </p:cNvSpPr>
          <p:nvPr>
            <p:ph idx="1"/>
          </p:nvPr>
        </p:nvSpPr>
        <p:spPr>
          <a:xfrm>
            <a:off x="152400" y="1524000"/>
            <a:ext cx="8763000" cy="4597396"/>
          </a:xfrm>
        </p:spPr>
        <p:txBody>
          <a:bodyPr>
            <a:normAutofit/>
          </a:bodyPr>
          <a:lstStyle/>
          <a:p>
            <a:pPr marL="342900" indent="-342900">
              <a:buFont typeface="Arial" panose="020B0604020202020204" pitchFamily="34" charset="0"/>
              <a:buChar char="•"/>
            </a:pPr>
            <a:r>
              <a:rPr lang="en-US" sz="2200" dirty="0"/>
              <a:t>Vocational Rehabilitation traces its roots back to WWI when injured soldiers returning from war needed training to reenter the workforce</a:t>
            </a:r>
          </a:p>
          <a:p>
            <a:endParaRPr lang="en-US" sz="2200" dirty="0"/>
          </a:p>
          <a:p>
            <a:pPr marL="342900" indent="-342900">
              <a:buFont typeface="Arial" panose="020B0604020202020204" pitchFamily="34" charset="0"/>
              <a:buChar char="•"/>
            </a:pPr>
            <a:r>
              <a:rPr lang="en-US" sz="2200" dirty="0"/>
              <a:t>In 1920 Congress expanded the veterans program to include anyone with a physical disability, not just veterans. This is the beginning of the public vocational rehabilitation program, or Vocational Rehabilitation</a:t>
            </a:r>
          </a:p>
          <a:p>
            <a:endParaRPr lang="en-US" sz="2200" dirty="0"/>
          </a:p>
          <a:p>
            <a:pPr marL="342900" indent="-342900">
              <a:buFont typeface="Arial" panose="020B0604020202020204" pitchFamily="34" charset="0"/>
              <a:buChar char="•"/>
            </a:pPr>
            <a:r>
              <a:rPr lang="en-US" sz="2200" dirty="0"/>
              <a:t>There have been several amendments to the law since then including the most recent passed in 2014, The Workforce Innovation Opportunity Act (WIOA)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4</a:t>
            </a:fld>
            <a:endParaRPr lang="en-US" dirty="0"/>
          </a:p>
        </p:txBody>
      </p:sp>
    </p:spTree>
    <p:extLst>
      <p:ext uri="{BB962C8B-B14F-4D97-AF65-F5344CB8AC3E}">
        <p14:creationId xmlns:p14="http://schemas.microsoft.com/office/powerpoint/2010/main" val="117858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Vocational Rehabilitation Service Provision</a:t>
            </a:r>
          </a:p>
        </p:txBody>
      </p:sp>
      <p:sp>
        <p:nvSpPr>
          <p:cNvPr id="3" name="Text Placeholder 2"/>
          <p:cNvSpPr>
            <a:spLocks noGrp="1"/>
          </p:cNvSpPr>
          <p:nvPr>
            <p:ph idx="1"/>
          </p:nvPr>
        </p:nvSpPr>
        <p:spPr>
          <a:xfrm>
            <a:off x="76200" y="1524000"/>
            <a:ext cx="8763000" cy="4368796"/>
          </a:xfrm>
        </p:spPr>
        <p:txBody>
          <a:bodyPr>
            <a:normAutofit/>
          </a:bodyPr>
          <a:lstStyle/>
          <a:p>
            <a:r>
              <a:rPr lang="en-US" sz="2200" dirty="0"/>
              <a:t>Vocational Rehabilitation (VR)</a:t>
            </a:r>
            <a:r>
              <a:rPr lang="en-US" sz="2200" b="1" dirty="0"/>
              <a:t> </a:t>
            </a:r>
            <a:r>
              <a:rPr lang="en-US" sz="2200" dirty="0"/>
              <a:t>is responsible for providing vocational rehabilitation services to eligible individuals with disabilities in Tennessee in accordance with applicable federal and state laws and rules.  Some services, because of their unique nature are best provided by Community Rehabilitation Providers (CRP).  Vocational Rehabilitation has encouraged the establishment and development of Community Rehabilitation Providers to improve and expand services. </a:t>
            </a:r>
          </a:p>
          <a:p>
            <a:pPr marL="0" indent="0">
              <a:buNone/>
            </a:pPr>
            <a:endParaRPr lang="en-US" sz="2200" dirty="0"/>
          </a:p>
          <a:p>
            <a:r>
              <a:rPr lang="en-US" sz="2200" dirty="0"/>
              <a:t>A CRP Service Guide has been developed to describe the services provided by CRPs.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5</a:t>
            </a:fld>
            <a:endParaRPr lang="en-US" dirty="0"/>
          </a:p>
        </p:txBody>
      </p:sp>
    </p:spTree>
    <p:extLst>
      <p:ext uri="{BB962C8B-B14F-4D97-AF65-F5344CB8AC3E}">
        <p14:creationId xmlns:p14="http://schemas.microsoft.com/office/powerpoint/2010/main" val="144880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Partner Agencies </a:t>
            </a:r>
          </a:p>
        </p:txBody>
      </p:sp>
      <p:sp>
        <p:nvSpPr>
          <p:cNvPr id="3" name="Content Placeholder 2"/>
          <p:cNvSpPr>
            <a:spLocks noGrp="1"/>
          </p:cNvSpPr>
          <p:nvPr>
            <p:ph idx="1"/>
          </p:nvPr>
        </p:nvSpPr>
        <p:spPr/>
        <p:txBody>
          <a:bodyPr/>
          <a:lstStyle/>
          <a:p>
            <a:r>
              <a:rPr lang="en-US" dirty="0"/>
              <a:t>Department of Mental Health and Substance Abuse Services (DMHSAS)</a:t>
            </a:r>
          </a:p>
          <a:p>
            <a:endParaRPr lang="en-US" dirty="0"/>
          </a:p>
          <a:p>
            <a:pPr lvl="1"/>
            <a:r>
              <a:rPr lang="en-US" dirty="0"/>
              <a:t>Provides, plans for, and promotes a comprehensive array of quality prevention, early intervention, treatment, habilitation, and recovery support services for Tennesseans with mental illness and substance abuse issues</a:t>
            </a:r>
          </a:p>
          <a:p>
            <a:pPr marL="457200" lvl="1" indent="0">
              <a:buNone/>
            </a:pPr>
            <a:endParaRPr lang="en-US" dirty="0"/>
          </a:p>
          <a:p>
            <a:pPr lvl="1"/>
            <a:r>
              <a:rPr lang="en-US" dirty="0"/>
              <a:t>Collaborates with VR in implementing the evidenced-based Individual Placement &amp; Support (IPS) Supported Employment Program</a:t>
            </a:r>
          </a:p>
        </p:txBody>
      </p:sp>
      <p:sp>
        <p:nvSpPr>
          <p:cNvPr id="4" name="Slide Number Placeholder 3"/>
          <p:cNvSpPr>
            <a:spLocks noGrp="1"/>
          </p:cNvSpPr>
          <p:nvPr>
            <p:ph type="sldNum" sz="quarter" idx="12"/>
          </p:nvPr>
        </p:nvSpPr>
        <p:spPr/>
        <p:txBody>
          <a:bodyPr/>
          <a:lstStyle/>
          <a:p>
            <a:fld id="{5C76A076-0EB6-4ACF-BC93-AE169B35ECF5}" type="slidenum">
              <a:rPr lang="en-US" smtClean="0"/>
              <a:pPr/>
              <a:t>6</a:t>
            </a:fld>
            <a:endParaRPr lang="en-US" dirty="0"/>
          </a:p>
        </p:txBody>
      </p:sp>
    </p:spTree>
    <p:extLst>
      <p:ext uri="{BB962C8B-B14F-4D97-AF65-F5344CB8AC3E}">
        <p14:creationId xmlns:p14="http://schemas.microsoft.com/office/powerpoint/2010/main" val="184171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Partner Agencies</a:t>
            </a:r>
          </a:p>
        </p:txBody>
      </p:sp>
      <p:sp>
        <p:nvSpPr>
          <p:cNvPr id="3" name="Content Placeholder 2"/>
          <p:cNvSpPr>
            <a:spLocks noGrp="1"/>
          </p:cNvSpPr>
          <p:nvPr>
            <p:ph idx="1"/>
          </p:nvPr>
        </p:nvSpPr>
        <p:spPr/>
        <p:txBody>
          <a:bodyPr>
            <a:normAutofit/>
          </a:bodyPr>
          <a:lstStyle/>
          <a:p>
            <a:r>
              <a:rPr lang="en-US" dirty="0"/>
              <a:t>Department of Intellectual and Developmental Disabilities (DIDD)</a:t>
            </a:r>
          </a:p>
          <a:p>
            <a:endParaRPr lang="en-US" dirty="0"/>
          </a:p>
          <a:p>
            <a:pPr lvl="1"/>
            <a:r>
              <a:rPr lang="en-US" dirty="0"/>
              <a:t>The state agency responsible for the operational administration of Medicaid funded Home and Community Based Services waiver programs for individuals with developmental and intellectual disabilities</a:t>
            </a:r>
          </a:p>
          <a:p>
            <a:pPr lvl="1"/>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7</a:t>
            </a:fld>
            <a:endParaRPr lang="en-US" dirty="0"/>
          </a:p>
        </p:txBody>
      </p:sp>
    </p:spTree>
    <p:extLst>
      <p:ext uri="{BB962C8B-B14F-4D97-AF65-F5344CB8AC3E}">
        <p14:creationId xmlns:p14="http://schemas.microsoft.com/office/powerpoint/2010/main" val="354557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Partner Agencies</a:t>
            </a:r>
          </a:p>
        </p:txBody>
      </p:sp>
      <p:sp>
        <p:nvSpPr>
          <p:cNvPr id="3" name="Content Placeholder 2"/>
          <p:cNvSpPr>
            <a:spLocks noGrp="1"/>
          </p:cNvSpPr>
          <p:nvPr>
            <p:ph idx="1"/>
          </p:nvPr>
        </p:nvSpPr>
        <p:spPr/>
        <p:txBody>
          <a:bodyPr>
            <a:normAutofit/>
          </a:bodyPr>
          <a:lstStyle/>
          <a:p>
            <a:r>
              <a:rPr lang="en-US" dirty="0"/>
              <a:t>Bureau of </a:t>
            </a:r>
            <a:r>
              <a:rPr lang="en-US" dirty="0" err="1"/>
              <a:t>TennCare</a:t>
            </a:r>
            <a:endParaRPr lang="en-US" dirty="0"/>
          </a:p>
          <a:p>
            <a:pPr lvl="1"/>
            <a:r>
              <a:rPr lang="en-US" b="1" dirty="0" err="1"/>
              <a:t>TennCare</a:t>
            </a:r>
            <a:r>
              <a:rPr lang="en-US" b="1" dirty="0"/>
              <a:t> </a:t>
            </a:r>
            <a:r>
              <a:rPr lang="en-US" dirty="0"/>
              <a:t>is the state’s Medicaid </a:t>
            </a:r>
            <a:r>
              <a:rPr lang="en-US" b="1" dirty="0"/>
              <a:t>program </a:t>
            </a:r>
            <a:r>
              <a:rPr lang="en-US" dirty="0"/>
              <a:t>and the state’s Medicaid </a:t>
            </a:r>
            <a:r>
              <a:rPr lang="en-US" b="1" dirty="0"/>
              <a:t>agency</a:t>
            </a:r>
            <a:r>
              <a:rPr lang="en-US" dirty="0"/>
              <a:t>. </a:t>
            </a:r>
          </a:p>
          <a:p>
            <a:pPr marL="457200" lvl="1" indent="0">
              <a:buNone/>
            </a:pPr>
            <a:endParaRPr lang="en-US" dirty="0"/>
          </a:p>
          <a:p>
            <a:pPr lvl="1"/>
            <a:r>
              <a:rPr lang="en-US" dirty="0"/>
              <a:t>Medicaid is a health insurance program to help pay for healthcare for certain groups of citizens—primarily children, pregnant women, older adults, and people with disabilities. </a:t>
            </a:r>
          </a:p>
          <a:p>
            <a:pPr lvl="2"/>
            <a:r>
              <a:rPr lang="en-US" dirty="0"/>
              <a:t>It is created by the federal government, but administered by the state. Every state Medicaid program is different. </a:t>
            </a:r>
          </a:p>
          <a:p>
            <a:pPr lvl="2"/>
            <a:r>
              <a:rPr lang="en-US" dirty="0"/>
              <a:t>Medicaid funding is shared by the state and federal government. In Tennessee about 1/3 of the funding is state, and 2/3 is federal. </a:t>
            </a:r>
          </a:p>
          <a:p>
            <a:pPr lvl="2"/>
            <a:r>
              <a:rPr lang="en-US" dirty="0"/>
              <a:t>The federal agency is the Centers for Medicare and Medicaid Services (CMS). </a:t>
            </a:r>
          </a:p>
          <a:p>
            <a:pPr marL="0" indent="0">
              <a:buNone/>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8</a:t>
            </a:fld>
            <a:endParaRPr lang="en-US" dirty="0"/>
          </a:p>
        </p:txBody>
      </p:sp>
    </p:spTree>
    <p:extLst>
      <p:ext uri="{BB962C8B-B14F-4D97-AF65-F5344CB8AC3E}">
        <p14:creationId xmlns:p14="http://schemas.microsoft.com/office/powerpoint/2010/main" val="428152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Partner Agencies</a:t>
            </a:r>
          </a:p>
        </p:txBody>
      </p:sp>
      <p:sp>
        <p:nvSpPr>
          <p:cNvPr id="3" name="Content Placeholder 2"/>
          <p:cNvSpPr>
            <a:spLocks noGrp="1"/>
          </p:cNvSpPr>
          <p:nvPr>
            <p:ph idx="1"/>
          </p:nvPr>
        </p:nvSpPr>
        <p:spPr>
          <a:xfrm>
            <a:off x="228600" y="1295400"/>
            <a:ext cx="8763000" cy="4958462"/>
          </a:xfrm>
        </p:spPr>
        <p:txBody>
          <a:bodyPr>
            <a:normAutofit/>
          </a:bodyPr>
          <a:lstStyle/>
          <a:p>
            <a:r>
              <a:rPr lang="en-US" dirty="0"/>
              <a:t>Employment and Community First (ECF) CHOICES </a:t>
            </a:r>
          </a:p>
          <a:p>
            <a:pPr lvl="1"/>
            <a:r>
              <a:rPr lang="en-US" dirty="0"/>
              <a:t>On July 1, 2016 Tennessee became the first state in the country to develop and implement an integrated, home and community based services program, aligning incentives toward promoting and supporting integrated, competitive employment and independent living as the first and preferred option for individuals with intellectual and developmental disabilities</a:t>
            </a:r>
            <a:r>
              <a:rPr lang="en-US" b="1" dirty="0"/>
              <a:t>.</a:t>
            </a:r>
          </a:p>
          <a:p>
            <a:pPr lvl="1"/>
            <a:endParaRPr lang="en-US" dirty="0"/>
          </a:p>
          <a:p>
            <a:pPr lvl="1"/>
            <a:r>
              <a:rPr lang="en-US" dirty="0"/>
              <a:t>The Employment and Community First CHOICES program is administered by </a:t>
            </a:r>
            <a:r>
              <a:rPr lang="en-US" dirty="0" err="1"/>
              <a:t>TennCare</a:t>
            </a:r>
            <a:r>
              <a:rPr lang="en-US" dirty="0"/>
              <a:t> (Medicaid) through its contracted managed care organizations.  It offers services to people with intellectual and developmental disabilities.  Services in the program will help people become employed and live as independently as possible in the community.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9</a:t>
            </a:fld>
            <a:endParaRPr lang="en-US" dirty="0"/>
          </a:p>
        </p:txBody>
      </p:sp>
    </p:spTree>
    <p:extLst>
      <p:ext uri="{BB962C8B-B14F-4D97-AF65-F5344CB8AC3E}">
        <p14:creationId xmlns:p14="http://schemas.microsoft.com/office/powerpoint/2010/main" val="3040471461"/>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2328</TotalTime>
  <Words>2502</Words>
  <Application>Microsoft Office PowerPoint</Application>
  <PresentationFormat>On-screen Show (4:3)</PresentationFormat>
  <Paragraphs>348</Paragraphs>
  <Slides>35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Cambria</vt:lpstr>
      <vt:lpstr>Open Sans</vt:lpstr>
      <vt:lpstr>PermianSlabSerifTypeface</vt:lpstr>
      <vt:lpstr>Times New Roman</vt:lpstr>
      <vt:lpstr>PowerPoint B</vt:lpstr>
      <vt:lpstr>Document</vt:lpstr>
      <vt:lpstr>Vocational Rehabilitation 101</vt:lpstr>
      <vt:lpstr>PowerPoint Presentation</vt:lpstr>
      <vt:lpstr>PowerPoint Presentation</vt:lpstr>
      <vt:lpstr>Vocational Rehabilitation Background</vt:lpstr>
      <vt:lpstr>Vocational Rehabilitation Service Provision</vt:lpstr>
      <vt:lpstr>Partner Agencies </vt:lpstr>
      <vt:lpstr>Partner Agencies</vt:lpstr>
      <vt:lpstr>Partner Agencies</vt:lpstr>
      <vt:lpstr>Partner Agencies</vt:lpstr>
      <vt:lpstr>Community Rehabilitation Provider (CRP)  Service Guide Overview  </vt:lpstr>
      <vt:lpstr>CRP Service Guide – Section 1 Introduction </vt:lpstr>
      <vt:lpstr>CRP Service Guide – Section 2 VR Services  </vt:lpstr>
      <vt:lpstr>CRP Service Guide – Section 3 </vt:lpstr>
      <vt:lpstr>Sample Vendor Purchase Order  (VPO)</vt:lpstr>
      <vt:lpstr>Vendor Purchase Order   Terms and Conditions</vt:lpstr>
      <vt:lpstr>Vendor Purchase Order   Terms and Conditions</vt:lpstr>
      <vt:lpstr>Vendor Purchase Order   Terms and Conditions</vt:lpstr>
      <vt:lpstr>CRP Service Guide – Section 4 </vt:lpstr>
      <vt:lpstr>CRP Service Guide – Section 5 </vt:lpstr>
      <vt:lpstr>CRP Service Guide - Section 6</vt:lpstr>
      <vt:lpstr>CRP Service Guide - Section 6 (continued)</vt:lpstr>
      <vt:lpstr>Services Guide Overview - New Hire Training</vt:lpstr>
      <vt:lpstr>Services Guide Overview – Continuing Education Training</vt:lpstr>
      <vt:lpstr>CRP Service Questionnaire Process</vt:lpstr>
      <vt:lpstr>CRP Service Questionnaire Process (continued)</vt:lpstr>
      <vt:lpstr>CRP Service Questionnaire Process (continued)</vt:lpstr>
      <vt:lpstr>CRP Service Questionnaire Process (continued)</vt:lpstr>
      <vt:lpstr>CRP Service Questionnaire Process (continued)</vt:lpstr>
      <vt:lpstr>Vocational Rehabilitation  Region and County Listing </vt:lpstr>
      <vt:lpstr>Vocational Rehabilitation  Region and County Listing</vt:lpstr>
      <vt:lpstr>Vocational Rehabilitation  Region and County Listing</vt:lpstr>
      <vt:lpstr>Vocational Rehabilitation  Region and County Listing</vt:lpstr>
      <vt:lpstr>Community Rehabilitation Provider Resources </vt:lpstr>
      <vt:lpstr>Community Rehabilitation Provider Resources </vt:lpstr>
      <vt:lpstr>Webinar Survey</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Elonzo Reyes</cp:lastModifiedBy>
  <cp:revision>178</cp:revision>
  <cp:lastPrinted>2017-07-19T18:52:19Z</cp:lastPrinted>
  <dcterms:created xsi:type="dcterms:W3CDTF">2015-04-20T19:52:55Z</dcterms:created>
  <dcterms:modified xsi:type="dcterms:W3CDTF">2020-02-04T16:41:29Z</dcterms:modified>
</cp:coreProperties>
</file>