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67" r:id="rId3"/>
    <p:sldId id="270" r:id="rId4"/>
    <p:sldId id="280" r:id="rId5"/>
    <p:sldId id="282" r:id="rId6"/>
    <p:sldId id="281" r:id="rId7"/>
    <p:sldId id="283" r:id="rId8"/>
    <p:sldId id="27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38" autoAdjust="0"/>
    <p:restoredTop sz="94622" autoAdjust="0"/>
  </p:normalViewPr>
  <p:slideViewPr>
    <p:cSldViewPr>
      <p:cViewPr varScale="1">
        <p:scale>
          <a:sx n="68" d="100"/>
          <a:sy n="68" d="100"/>
        </p:scale>
        <p:origin x="78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EC571-3D9A-4F6C-8432-7C1734F2129E}" type="datetimeFigureOut">
              <a:rPr lang="en-US" smtClean="0"/>
              <a:t>6/26/2023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76B1A9-DF5B-46EB-839D-CF04CEA43062}" type="slidenum">
              <a:rPr lang="en-US" smtClean="0"/>
              <a:t>‹#›</a:t>
            </a:fld>
            <a:endParaRPr lang="en-US" dirty="0"/>
          </a:p>
        </p:txBody>
      </p:sp>
    </p:spTree>
    <p:extLst>
      <p:ext uri="{BB962C8B-B14F-4D97-AF65-F5344CB8AC3E}">
        <p14:creationId xmlns:p14="http://schemas.microsoft.com/office/powerpoint/2010/main" val="1666060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76B1A9-DF5B-46EB-839D-CF04CEA43062}" type="slidenum">
              <a:rPr lang="en-US" smtClean="0"/>
              <a:t>7</a:t>
            </a:fld>
            <a:endParaRPr lang="en-US" dirty="0"/>
          </a:p>
        </p:txBody>
      </p:sp>
    </p:spTree>
    <p:extLst>
      <p:ext uri="{BB962C8B-B14F-4D97-AF65-F5344CB8AC3E}">
        <p14:creationId xmlns:p14="http://schemas.microsoft.com/office/powerpoint/2010/main" val="4281817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1133475"/>
            <a:ext cx="82296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115927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Baskerville Old Face" pitchFamily="18"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Baskerville Old Face"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546A688-457F-4695-8485-FF8E3476159C}" type="datetimeFigureOut">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8B6585-0FF0-4154-B519-A3009F016D90}" type="slidenum">
              <a:rPr lang="en-US" smtClean="0"/>
              <a:t>‹#›</a:t>
            </a:fld>
            <a:endParaRPr lang="en-US" dirty="0"/>
          </a:p>
        </p:txBody>
      </p:sp>
      <p:pic>
        <p:nvPicPr>
          <p:cNvPr id="4098" name="Picture 2" descr="C:\Users\ai02026\AppData\Local\Microsoft\Windows\Temporary Internet Files\Content.Outlook\VC2HST59\DOHR Logo color correction 9-6-13 (5).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28800" y="152400"/>
            <a:ext cx="5184659" cy="1365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76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304800"/>
            <a:ext cx="38404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 id="2147483681" r:id="rId1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tn.gov/hr/employees1/sick-leave-bank.html" TargetMode="External"/><Relationship Id="rId1" Type="http://schemas.openxmlformats.org/officeDocument/2006/relationships/slideLayout" Target="../slideLayouts/slideLayout6.xml"/><Relationship Id="rId4" Type="http://schemas.openxmlformats.org/officeDocument/2006/relationships/hyperlink" Target="http://www.pngall.com/thank-you-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114800"/>
            <a:ext cx="8991600" cy="2133597"/>
          </a:xfrm>
        </p:spPr>
        <p:txBody>
          <a:bodyPr/>
          <a:lstStyle/>
          <a:p>
            <a:r>
              <a:rPr lang="en-US" dirty="0"/>
              <a:t>Sick Leave Bank </a:t>
            </a:r>
            <a:r>
              <a:rPr lang="en-US" b="1" dirty="0"/>
              <a:t>(SLB)</a:t>
            </a:r>
            <a:r>
              <a:rPr lang="en-US" sz="3600" b="1" dirty="0"/>
              <a:t> </a:t>
            </a:r>
            <a:br>
              <a:rPr lang="en-US" sz="3600" b="1" dirty="0"/>
            </a:br>
            <a:r>
              <a:rPr lang="en-US" sz="3600" dirty="0"/>
              <a:t>Open Enrollment</a:t>
            </a:r>
            <a:br>
              <a:rPr lang="en-US" dirty="0"/>
            </a:br>
            <a:r>
              <a:rPr lang="en-US" sz="3600" dirty="0"/>
              <a:t>Employee Self Service</a:t>
            </a:r>
            <a:endParaRPr lang="en-US" sz="3600" b="1" dirty="0"/>
          </a:p>
        </p:txBody>
      </p:sp>
      <p:sp>
        <p:nvSpPr>
          <p:cNvPr id="3" name="Subtitle 2"/>
          <p:cNvSpPr>
            <a:spLocks noGrp="1"/>
          </p:cNvSpPr>
          <p:nvPr>
            <p:ph type="body" sz="quarter" idx="11"/>
          </p:nvPr>
        </p:nvSpPr>
        <p:spPr/>
        <p:txBody>
          <a:bodyPr>
            <a:normAutofit/>
          </a:bodyPr>
          <a:lstStyle/>
          <a:p>
            <a:r>
              <a:rPr lang="en-US" dirty="0">
                <a:solidFill>
                  <a:schemeClr val="tx1"/>
                </a:solidFill>
              </a:rPr>
              <a:t>Office of General Counsel |  Employee Sick Leave Bank</a:t>
            </a:r>
          </a:p>
        </p:txBody>
      </p:sp>
    </p:spTree>
    <p:extLst>
      <p:ext uri="{BB962C8B-B14F-4D97-AF65-F5344CB8AC3E}">
        <p14:creationId xmlns:p14="http://schemas.microsoft.com/office/powerpoint/2010/main" val="3732501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a:t>
            </a:r>
          </a:p>
        </p:txBody>
      </p:sp>
      <p:sp>
        <p:nvSpPr>
          <p:cNvPr id="3" name="Content Placeholder 2"/>
          <p:cNvSpPr>
            <a:spLocks noGrp="1"/>
          </p:cNvSpPr>
          <p:nvPr>
            <p:ph idx="1"/>
          </p:nvPr>
        </p:nvSpPr>
        <p:spPr/>
        <p:txBody>
          <a:bodyPr>
            <a:normAutofit/>
          </a:bodyPr>
          <a:lstStyle/>
          <a:p>
            <a:pPr marL="0" lvl="0" indent="0">
              <a:buNone/>
            </a:pPr>
            <a:r>
              <a:rPr lang="en-US" dirty="0"/>
              <a:t>At the end of this presentation, eligible employees who are not currently Sick Leave Bank Members, will be able to apply for membership in to the Sick Leave Bank .</a:t>
            </a:r>
          </a:p>
          <a:p>
            <a:pPr marL="0" lvl="0" indent="0">
              <a:buNone/>
            </a:pPr>
            <a:endParaRPr lang="en-US"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059021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TN Employee Sick Leave Bank (SLB)</a:t>
            </a:r>
          </a:p>
        </p:txBody>
      </p:sp>
      <p:sp>
        <p:nvSpPr>
          <p:cNvPr id="3" name="Content Placeholder 2"/>
          <p:cNvSpPr>
            <a:spLocks noGrp="1"/>
          </p:cNvSpPr>
          <p:nvPr>
            <p:ph idx="1"/>
          </p:nvPr>
        </p:nvSpPr>
        <p:spPr/>
        <p:txBody>
          <a:bodyPr/>
          <a:lstStyle/>
          <a:p>
            <a:r>
              <a:rPr lang="en-US" dirty="0"/>
              <a:t>The Sick Leave Bank (the “Bank”) grants paid sick leave to members who are medically certified as unable to perform the duties of their jobs as a result of a personal or minor child’s illness, injury, accident, disability, medical condition, or quarantine and who have exhausted all their personal sick, compensatory, and annual leave balances. The Bank is administered by a Board of Trustees (the “Board”) as established in T.C.A. § 8-50-903.</a:t>
            </a:r>
          </a:p>
          <a:p>
            <a:pPr marL="0" indent="0">
              <a:buNone/>
            </a:pPr>
            <a:endParaRPr lang="en-US" dirty="0"/>
          </a:p>
        </p:txBody>
      </p:sp>
    </p:spTree>
    <p:extLst>
      <p:ext uri="{BB962C8B-B14F-4D97-AF65-F5344CB8AC3E}">
        <p14:creationId xmlns:p14="http://schemas.microsoft.com/office/powerpoint/2010/main" val="2683437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3920A-3EF9-4434-B888-DD748EB25201}"/>
              </a:ext>
            </a:extLst>
          </p:cNvPr>
          <p:cNvSpPr>
            <a:spLocks noGrp="1"/>
          </p:cNvSpPr>
          <p:nvPr>
            <p:ph type="title"/>
          </p:nvPr>
        </p:nvSpPr>
        <p:spPr/>
        <p:txBody>
          <a:bodyPr/>
          <a:lstStyle/>
          <a:p>
            <a:r>
              <a:rPr lang="en-US" dirty="0"/>
              <a:t>Sick Leave Bank Open Enrollment</a:t>
            </a:r>
          </a:p>
        </p:txBody>
      </p:sp>
      <p:sp>
        <p:nvSpPr>
          <p:cNvPr id="7" name="Oval 6">
            <a:extLst>
              <a:ext uri="{FF2B5EF4-FFF2-40B4-BE49-F238E27FC236}">
                <a16:creationId xmlns:a16="http://schemas.microsoft.com/office/drawing/2014/main" id="{7B90995C-6D05-40BD-8310-4B4E49671F79}"/>
              </a:ext>
            </a:extLst>
          </p:cNvPr>
          <p:cNvSpPr/>
          <p:nvPr/>
        </p:nvSpPr>
        <p:spPr>
          <a:xfrm>
            <a:off x="0" y="3429000"/>
            <a:ext cx="21336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5DEAABB-119A-448F-B754-E8AAC384D88B}"/>
              </a:ext>
            </a:extLst>
          </p:cNvPr>
          <p:cNvSpPr/>
          <p:nvPr/>
        </p:nvSpPr>
        <p:spPr>
          <a:xfrm>
            <a:off x="152400" y="3429000"/>
            <a:ext cx="2133600" cy="3810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B8A3306-D16A-434B-9E15-8E581C5E23D4}"/>
              </a:ext>
            </a:extLst>
          </p:cNvPr>
          <p:cNvSpPr/>
          <p:nvPr/>
        </p:nvSpPr>
        <p:spPr>
          <a:xfrm>
            <a:off x="0" y="3276600"/>
            <a:ext cx="2362200" cy="533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0D54107-5FD7-42E3-9D76-BC4CA3E9CECB}"/>
              </a:ext>
            </a:extLst>
          </p:cNvPr>
          <p:cNvSpPr/>
          <p:nvPr/>
        </p:nvSpPr>
        <p:spPr>
          <a:xfrm>
            <a:off x="151228" y="4666957"/>
            <a:ext cx="1829972" cy="41148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8" name="Content Placeholder 17">
            <a:extLst>
              <a:ext uri="{FF2B5EF4-FFF2-40B4-BE49-F238E27FC236}">
                <a16:creationId xmlns:a16="http://schemas.microsoft.com/office/drawing/2014/main" id="{422DC9FC-9B64-4389-962A-DF9F5AC1758B}"/>
              </a:ext>
            </a:extLst>
          </p:cNvPr>
          <p:cNvPicPr>
            <a:picLocks noGrp="1" noChangeAspect="1"/>
          </p:cNvPicPr>
          <p:nvPr>
            <p:ph idx="1"/>
          </p:nvPr>
        </p:nvPicPr>
        <p:blipFill rotWithShape="1">
          <a:blip r:embed="rId2"/>
          <a:srcRect t="14121" b="44120"/>
          <a:stretch/>
        </p:blipFill>
        <p:spPr>
          <a:xfrm>
            <a:off x="151228" y="2389162"/>
            <a:ext cx="8763000" cy="3470031"/>
          </a:xfrm>
          <a:prstGeom prst="rect">
            <a:avLst/>
          </a:prstGeom>
        </p:spPr>
      </p:pic>
      <p:sp>
        <p:nvSpPr>
          <p:cNvPr id="19" name="Rectangle 18">
            <a:extLst>
              <a:ext uri="{FF2B5EF4-FFF2-40B4-BE49-F238E27FC236}">
                <a16:creationId xmlns:a16="http://schemas.microsoft.com/office/drawing/2014/main" id="{A73EF38D-F450-4550-B820-F5CA5B6F8071}"/>
              </a:ext>
            </a:extLst>
          </p:cNvPr>
          <p:cNvSpPr/>
          <p:nvPr/>
        </p:nvSpPr>
        <p:spPr>
          <a:xfrm>
            <a:off x="154745" y="3918438"/>
            <a:ext cx="1829972" cy="411480"/>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0" name="Rectangle 19">
            <a:extLst>
              <a:ext uri="{FF2B5EF4-FFF2-40B4-BE49-F238E27FC236}">
                <a16:creationId xmlns:a16="http://schemas.microsoft.com/office/drawing/2014/main" id="{E9643FAD-E521-4B07-B4B2-73875667659A}"/>
              </a:ext>
            </a:extLst>
          </p:cNvPr>
          <p:cNvSpPr/>
          <p:nvPr/>
        </p:nvSpPr>
        <p:spPr>
          <a:xfrm>
            <a:off x="138331" y="4419014"/>
            <a:ext cx="1862797" cy="495886"/>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1" name="Rectangle 20">
            <a:extLst>
              <a:ext uri="{FF2B5EF4-FFF2-40B4-BE49-F238E27FC236}">
                <a16:creationId xmlns:a16="http://schemas.microsoft.com/office/drawing/2014/main" id="{AF984F4E-E7DE-40DA-ADB1-D844C19B66F5}"/>
              </a:ext>
            </a:extLst>
          </p:cNvPr>
          <p:cNvSpPr/>
          <p:nvPr/>
        </p:nvSpPr>
        <p:spPr>
          <a:xfrm>
            <a:off x="193431" y="3422846"/>
            <a:ext cx="1752600" cy="3247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9A032B8E-FC4A-4891-8F5C-4868AA42CBF3}"/>
              </a:ext>
            </a:extLst>
          </p:cNvPr>
          <p:cNvSpPr txBox="1"/>
          <p:nvPr/>
        </p:nvSpPr>
        <p:spPr>
          <a:xfrm>
            <a:off x="151228" y="1371600"/>
            <a:ext cx="8763000" cy="1200329"/>
          </a:xfrm>
          <a:prstGeom prst="rect">
            <a:avLst/>
          </a:prstGeom>
          <a:noFill/>
        </p:spPr>
        <p:txBody>
          <a:bodyPr wrap="square" rtlCol="0">
            <a:spAutoFit/>
          </a:bodyPr>
          <a:lstStyle/>
          <a:p>
            <a:r>
              <a:rPr lang="en-US" b="1" dirty="0"/>
              <a:t>For employees who are </a:t>
            </a:r>
            <a:r>
              <a:rPr lang="en-US" b="1" u="sng" dirty="0"/>
              <a:t>not</a:t>
            </a:r>
            <a:r>
              <a:rPr lang="en-US" b="1" dirty="0"/>
              <a:t> SLB Members that want to join the Sick Leave Bank, they will follow the below path:</a:t>
            </a:r>
          </a:p>
          <a:p>
            <a:r>
              <a:rPr lang="en-US" b="1" dirty="0"/>
              <a:t>Navigator&gt; HCM&gt; Self Service&gt; Time Reporting&gt; Sick Leave Bank</a:t>
            </a:r>
          </a:p>
          <a:p>
            <a:endParaRPr lang="en-US" b="1" dirty="0"/>
          </a:p>
        </p:txBody>
      </p:sp>
    </p:spTree>
    <p:extLst>
      <p:ext uri="{BB962C8B-B14F-4D97-AF65-F5344CB8AC3E}">
        <p14:creationId xmlns:p14="http://schemas.microsoft.com/office/powerpoint/2010/main" val="972107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6A50A-F6CA-47F0-B8E9-FCB0BE159E1F}"/>
              </a:ext>
            </a:extLst>
          </p:cNvPr>
          <p:cNvSpPr>
            <a:spLocks noGrp="1"/>
          </p:cNvSpPr>
          <p:nvPr>
            <p:ph type="title"/>
          </p:nvPr>
        </p:nvSpPr>
        <p:spPr/>
        <p:txBody>
          <a:bodyPr/>
          <a:lstStyle/>
          <a:p>
            <a:r>
              <a:rPr lang="en-US" dirty="0"/>
              <a:t>Sick Leave Bank Open Enrollment</a:t>
            </a:r>
          </a:p>
        </p:txBody>
      </p:sp>
      <p:sp>
        <p:nvSpPr>
          <p:cNvPr id="10" name="TextBox 9">
            <a:extLst>
              <a:ext uri="{FF2B5EF4-FFF2-40B4-BE49-F238E27FC236}">
                <a16:creationId xmlns:a16="http://schemas.microsoft.com/office/drawing/2014/main" id="{6F2A880B-E98E-471A-B559-8DD95D569D53}"/>
              </a:ext>
            </a:extLst>
          </p:cNvPr>
          <p:cNvSpPr txBox="1"/>
          <p:nvPr/>
        </p:nvSpPr>
        <p:spPr>
          <a:xfrm>
            <a:off x="152400" y="1295400"/>
            <a:ext cx="8686800" cy="1295400"/>
          </a:xfrm>
          <a:prstGeom prst="rect">
            <a:avLst/>
          </a:prstGeom>
          <a:noFill/>
        </p:spPr>
        <p:txBody>
          <a:bodyPr wrap="square" rtlCol="0">
            <a:spAutoFit/>
          </a:bodyPr>
          <a:lstStyle/>
          <a:p>
            <a:endParaRPr lang="en-US" dirty="0"/>
          </a:p>
        </p:txBody>
      </p:sp>
      <p:sp>
        <p:nvSpPr>
          <p:cNvPr id="11" name="TextBox 10">
            <a:extLst>
              <a:ext uri="{FF2B5EF4-FFF2-40B4-BE49-F238E27FC236}">
                <a16:creationId xmlns:a16="http://schemas.microsoft.com/office/drawing/2014/main" id="{0E1EB258-6042-4542-AF7C-FE74322D2719}"/>
              </a:ext>
            </a:extLst>
          </p:cNvPr>
          <p:cNvSpPr txBox="1"/>
          <p:nvPr/>
        </p:nvSpPr>
        <p:spPr>
          <a:xfrm>
            <a:off x="228600" y="1295400"/>
            <a:ext cx="8686800" cy="1492716"/>
          </a:xfrm>
          <a:prstGeom prst="rect">
            <a:avLst/>
          </a:prstGeom>
          <a:noFill/>
        </p:spPr>
        <p:txBody>
          <a:bodyPr wrap="square" rtlCol="0">
            <a:spAutoFit/>
          </a:bodyPr>
          <a:lstStyle/>
          <a:p>
            <a:pPr marL="285750" indent="-285750">
              <a:buFont typeface="Arial" panose="020B0604020202020204" pitchFamily="34" charset="0"/>
              <a:buChar char="•"/>
            </a:pPr>
            <a:r>
              <a:rPr lang="en-US" sz="1300" b="1" dirty="0"/>
              <a:t>The below page will generate and an eligible employee will be able to change the “No” button to “Yes” in the acknowledgement box below confirming their desire to enroll and then will click Submit.  The employee will receive an email notification confirming their application for enrollment was submitted</a:t>
            </a:r>
          </a:p>
          <a:p>
            <a:endParaRPr lang="en-US" sz="1300" b="1" dirty="0"/>
          </a:p>
          <a:p>
            <a:pPr marL="285750" indent="-285750">
              <a:buFont typeface="Arial" panose="020B0604020202020204" pitchFamily="34" charset="0"/>
              <a:buChar char="•"/>
            </a:pPr>
            <a:r>
              <a:rPr lang="en-US" sz="1300" b="1" dirty="0"/>
              <a:t>If an employee is not eligible to enroll due to not meeting all of the SLB Membership eligibility criteria, the page will advise the employee that they do not meet the requirements to become a SLB Member and will not allow the employee to submit an application.</a:t>
            </a:r>
          </a:p>
        </p:txBody>
      </p:sp>
      <p:pic>
        <p:nvPicPr>
          <p:cNvPr id="14" name="Content Placeholder 13">
            <a:extLst>
              <a:ext uri="{FF2B5EF4-FFF2-40B4-BE49-F238E27FC236}">
                <a16:creationId xmlns:a16="http://schemas.microsoft.com/office/drawing/2014/main" id="{61C0F068-E65D-452E-A0B6-6E5167865482}"/>
              </a:ext>
            </a:extLst>
          </p:cNvPr>
          <p:cNvPicPr>
            <a:picLocks noGrp="1" noChangeAspect="1"/>
          </p:cNvPicPr>
          <p:nvPr>
            <p:ph idx="1"/>
          </p:nvPr>
        </p:nvPicPr>
        <p:blipFill rotWithShape="1">
          <a:blip r:embed="rId2"/>
          <a:srcRect t="12573" b="5278"/>
          <a:stretch/>
        </p:blipFill>
        <p:spPr>
          <a:xfrm>
            <a:off x="152400" y="2776179"/>
            <a:ext cx="8763000" cy="3314700"/>
          </a:xfrm>
          <a:prstGeom prst="rect">
            <a:avLst/>
          </a:prstGeom>
        </p:spPr>
      </p:pic>
      <p:sp>
        <p:nvSpPr>
          <p:cNvPr id="15" name="Rectangle 14">
            <a:extLst>
              <a:ext uri="{FF2B5EF4-FFF2-40B4-BE49-F238E27FC236}">
                <a16:creationId xmlns:a16="http://schemas.microsoft.com/office/drawing/2014/main" id="{8CBC248E-605F-477D-B83C-AA549AED5F55}"/>
              </a:ext>
            </a:extLst>
          </p:cNvPr>
          <p:cNvSpPr/>
          <p:nvPr/>
        </p:nvSpPr>
        <p:spPr>
          <a:xfrm>
            <a:off x="1676400" y="4437844"/>
            <a:ext cx="914400" cy="16103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2FF2FBF-7812-424B-8FC0-BF79A4F79B28}"/>
              </a:ext>
            </a:extLst>
          </p:cNvPr>
          <p:cNvSpPr/>
          <p:nvPr/>
        </p:nvSpPr>
        <p:spPr>
          <a:xfrm>
            <a:off x="1676400" y="4703740"/>
            <a:ext cx="914400" cy="16103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627DC14B-ECCC-473F-8C2E-9C538A753779}"/>
              </a:ext>
            </a:extLst>
          </p:cNvPr>
          <p:cNvSpPr/>
          <p:nvPr/>
        </p:nvSpPr>
        <p:spPr>
          <a:xfrm>
            <a:off x="381000" y="5358589"/>
            <a:ext cx="1141828" cy="248971"/>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CFC8DB8-977B-435E-8648-555448B33848}"/>
              </a:ext>
            </a:extLst>
          </p:cNvPr>
          <p:cNvSpPr/>
          <p:nvPr/>
        </p:nvSpPr>
        <p:spPr>
          <a:xfrm>
            <a:off x="152400" y="5804876"/>
            <a:ext cx="954258" cy="353598"/>
          </a:xfrm>
          <a:prstGeom prst="ellipse">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554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7272-AD8C-4ACC-829F-220F87A9D7A1}"/>
              </a:ext>
            </a:extLst>
          </p:cNvPr>
          <p:cNvSpPr>
            <a:spLocks noGrp="1"/>
          </p:cNvSpPr>
          <p:nvPr>
            <p:ph type="title"/>
          </p:nvPr>
        </p:nvSpPr>
        <p:spPr/>
        <p:txBody>
          <a:bodyPr/>
          <a:lstStyle/>
          <a:p>
            <a:r>
              <a:rPr lang="en-US" dirty="0"/>
              <a:t>Sick Leave Bank Open Enrollment</a:t>
            </a:r>
          </a:p>
        </p:txBody>
      </p:sp>
      <p:sp>
        <p:nvSpPr>
          <p:cNvPr id="3" name="Content Placeholder 2">
            <a:extLst>
              <a:ext uri="{FF2B5EF4-FFF2-40B4-BE49-F238E27FC236}">
                <a16:creationId xmlns:a16="http://schemas.microsoft.com/office/drawing/2014/main" id="{C26CE928-6D40-4C82-A7A6-30521693BD91}"/>
              </a:ext>
            </a:extLst>
          </p:cNvPr>
          <p:cNvSpPr>
            <a:spLocks noGrp="1"/>
          </p:cNvSpPr>
          <p:nvPr>
            <p:ph idx="1"/>
          </p:nvPr>
        </p:nvSpPr>
        <p:spPr/>
        <p:txBody>
          <a:bodyPr/>
          <a:lstStyle/>
          <a:p>
            <a:pPr marL="0" indent="0">
              <a:buNone/>
            </a:pPr>
            <a:r>
              <a:rPr lang="en-US" sz="2200" b="1" dirty="0"/>
              <a:t>Pursuant to T.C.A. § 8-50-802, SLB eligibility requirements for enrollment and membership are as follows:</a:t>
            </a:r>
          </a:p>
          <a:p>
            <a:pPr marL="0" lvl="0" indent="0">
              <a:buNone/>
            </a:pPr>
            <a:endParaRPr lang="en-US" sz="2200" dirty="0"/>
          </a:p>
          <a:p>
            <a:pPr lvl="0">
              <a:buFont typeface="Wingdings" panose="05000000000000000000" pitchFamily="2" charset="2"/>
              <a:buChar char="ü"/>
            </a:pPr>
            <a:r>
              <a:rPr lang="en-US" sz="2200" b="1" dirty="0">
                <a:solidFill>
                  <a:srgbClr val="FF0000"/>
                </a:solidFill>
              </a:rPr>
              <a:t>The employee must be a full-time state employee and have 12 full months of continuous employment immediately preceding application for membership.</a:t>
            </a:r>
          </a:p>
          <a:p>
            <a:pPr marL="0" lvl="0" indent="0">
              <a:buNone/>
            </a:pPr>
            <a:endParaRPr lang="en-US" sz="2200" b="1" dirty="0">
              <a:solidFill>
                <a:srgbClr val="FF0000"/>
              </a:solidFill>
            </a:endParaRPr>
          </a:p>
          <a:p>
            <a:pPr lvl="0">
              <a:buFont typeface="Wingdings" panose="05000000000000000000" pitchFamily="2" charset="2"/>
              <a:buChar char="ü"/>
            </a:pPr>
            <a:r>
              <a:rPr lang="en-US" sz="2200" b="1" dirty="0">
                <a:solidFill>
                  <a:srgbClr val="FF0000"/>
                </a:solidFill>
              </a:rPr>
              <a:t>The employee must be in leave accruing status at the time of enrollment.</a:t>
            </a:r>
          </a:p>
          <a:p>
            <a:pPr marL="0" lvl="0" indent="0">
              <a:buNone/>
            </a:pPr>
            <a:endParaRPr lang="en-US" sz="2200" b="1" dirty="0">
              <a:solidFill>
                <a:srgbClr val="FF0000"/>
              </a:solidFill>
            </a:endParaRPr>
          </a:p>
          <a:p>
            <a:pPr lvl="0">
              <a:buFont typeface="Wingdings" panose="05000000000000000000" pitchFamily="2" charset="2"/>
              <a:buChar char="ü"/>
            </a:pPr>
            <a:r>
              <a:rPr lang="en-US" sz="2200" b="1" dirty="0">
                <a:solidFill>
                  <a:srgbClr val="FF0000"/>
                </a:solidFill>
              </a:rPr>
              <a:t>The employee must have a sick leave balance of at least 6 days by October 31</a:t>
            </a:r>
            <a:r>
              <a:rPr lang="en-US" sz="2200" b="1" baseline="30000" dirty="0">
                <a:solidFill>
                  <a:srgbClr val="FF0000"/>
                </a:solidFill>
              </a:rPr>
              <a:t>st</a:t>
            </a:r>
            <a:r>
              <a:rPr lang="en-US" sz="2200" b="1" dirty="0">
                <a:solidFill>
                  <a:srgbClr val="FF0000"/>
                </a:solidFill>
              </a:rPr>
              <a:t> of the current enrollment year. </a:t>
            </a:r>
          </a:p>
          <a:p>
            <a:pPr marL="0" indent="0">
              <a:buNone/>
            </a:pPr>
            <a:endParaRPr lang="en-US" dirty="0"/>
          </a:p>
        </p:txBody>
      </p:sp>
    </p:spTree>
    <p:extLst>
      <p:ext uri="{BB962C8B-B14F-4D97-AF65-F5344CB8AC3E}">
        <p14:creationId xmlns:p14="http://schemas.microsoft.com/office/powerpoint/2010/main" val="2168039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C061-014C-4D03-91D6-5D8D367404C7}"/>
              </a:ext>
            </a:extLst>
          </p:cNvPr>
          <p:cNvSpPr>
            <a:spLocks noGrp="1"/>
          </p:cNvSpPr>
          <p:nvPr>
            <p:ph type="title"/>
          </p:nvPr>
        </p:nvSpPr>
        <p:spPr/>
        <p:txBody>
          <a:bodyPr/>
          <a:lstStyle/>
          <a:p>
            <a:r>
              <a:rPr lang="en-US" dirty="0"/>
              <a:t>Sick Leave Bank Open Enrollment</a:t>
            </a:r>
          </a:p>
        </p:txBody>
      </p:sp>
      <p:sp>
        <p:nvSpPr>
          <p:cNvPr id="3" name="Content Placeholder 2">
            <a:extLst>
              <a:ext uri="{FF2B5EF4-FFF2-40B4-BE49-F238E27FC236}">
                <a16:creationId xmlns:a16="http://schemas.microsoft.com/office/drawing/2014/main" id="{E266CB7A-425E-4091-B364-9C1FB11658BF}"/>
              </a:ext>
            </a:extLst>
          </p:cNvPr>
          <p:cNvSpPr>
            <a:spLocks noGrp="1"/>
          </p:cNvSpPr>
          <p:nvPr>
            <p:ph idx="1"/>
          </p:nvPr>
        </p:nvSpPr>
        <p:spPr/>
        <p:txBody>
          <a:bodyPr>
            <a:normAutofit fontScale="77500" lnSpcReduction="20000"/>
          </a:bodyPr>
          <a:lstStyle/>
          <a:p>
            <a:pPr marL="0" indent="0">
              <a:buNone/>
            </a:pPr>
            <a:r>
              <a:rPr lang="en-US" b="1" u="sng" dirty="0"/>
              <a:t>REMINDERS for New Enrollees:</a:t>
            </a:r>
          </a:p>
          <a:p>
            <a:pPr marL="0" indent="0">
              <a:buNone/>
            </a:pPr>
            <a:endParaRPr lang="en-US" b="1" dirty="0"/>
          </a:p>
          <a:p>
            <a:pPr>
              <a:buFont typeface="Wingdings" panose="05000000000000000000" pitchFamily="2" charset="2"/>
              <a:buChar char="Ø"/>
            </a:pPr>
            <a:r>
              <a:rPr lang="en-US" dirty="0">
                <a:solidFill>
                  <a:srgbClr val="FF0F00"/>
                </a:solidFill>
              </a:rPr>
              <a:t>Employees who successfully join the SLB will have a membership effective date of November 1</a:t>
            </a:r>
            <a:r>
              <a:rPr lang="en-US" baseline="30000" dirty="0">
                <a:solidFill>
                  <a:srgbClr val="FF0F00"/>
                </a:solidFill>
              </a:rPr>
              <a:t>st</a:t>
            </a:r>
            <a:r>
              <a:rPr lang="en-US" dirty="0">
                <a:solidFill>
                  <a:srgbClr val="FF0F00"/>
                </a:solidFill>
              </a:rPr>
              <a:t> of the current enrollment year.</a:t>
            </a:r>
          </a:p>
          <a:p>
            <a:pPr marL="0" indent="0">
              <a:buNone/>
            </a:pPr>
            <a:endParaRPr lang="en-US" dirty="0">
              <a:solidFill>
                <a:srgbClr val="FF0F00"/>
              </a:solidFill>
            </a:endParaRPr>
          </a:p>
          <a:p>
            <a:pPr>
              <a:buFont typeface="Wingdings" panose="05000000000000000000" pitchFamily="2" charset="2"/>
              <a:buChar char="Ø"/>
            </a:pPr>
            <a:r>
              <a:rPr lang="en-US" dirty="0">
                <a:solidFill>
                  <a:srgbClr val="FF0F00"/>
                </a:solidFill>
              </a:rPr>
              <a:t>New Members are eligible to apply for grants of sick leave on January 1</a:t>
            </a:r>
            <a:r>
              <a:rPr lang="en-US" baseline="30000" dirty="0">
                <a:solidFill>
                  <a:srgbClr val="FF0F00"/>
                </a:solidFill>
              </a:rPr>
              <a:t>st</a:t>
            </a:r>
            <a:r>
              <a:rPr lang="en-US" dirty="0">
                <a:solidFill>
                  <a:srgbClr val="FF0F00"/>
                </a:solidFill>
              </a:rPr>
              <a:t> of the following year following open enrollment.</a:t>
            </a:r>
          </a:p>
          <a:p>
            <a:pPr>
              <a:buFont typeface="Wingdings" panose="05000000000000000000" pitchFamily="2" charset="2"/>
              <a:buChar char="Ø"/>
            </a:pPr>
            <a:r>
              <a:rPr lang="en-US" dirty="0">
                <a:solidFill>
                  <a:srgbClr val="FF0F00"/>
                </a:solidFill>
              </a:rPr>
              <a:t>Any employee wanting to cancel their membership once membership is effective, must submit a written request to the SLB Board of Trustees requesting their membership be canceled.  It must include their employee ID and signature.  Please be advised that if a new enrollee submits this request at any time prior to June 30th, their membership will not be canceled until the next June 30th and they will forfeit the 4 sick days assessed to become a member of the SLB.</a:t>
            </a:r>
          </a:p>
          <a:p>
            <a:pPr>
              <a:buFont typeface="Wingdings" panose="05000000000000000000" pitchFamily="2" charset="2"/>
              <a:buChar char="Ø"/>
            </a:pPr>
            <a:r>
              <a:rPr lang="en-US" dirty="0">
                <a:solidFill>
                  <a:srgbClr val="FF0F00"/>
                </a:solidFill>
              </a:rPr>
              <a:t>Applications for grants from the Bank for pre-existing conditions will be denied until November 1 of the following year.   “Pre-existing” means a condition that existed for which a member received treatment or advice during the 12-month period prior to the effective date of initial Bank membership.</a:t>
            </a:r>
            <a:endParaRPr lang="en-US" dirty="0"/>
          </a:p>
        </p:txBody>
      </p:sp>
    </p:spTree>
    <p:extLst>
      <p:ext uri="{BB962C8B-B14F-4D97-AF65-F5344CB8AC3E}">
        <p14:creationId xmlns:p14="http://schemas.microsoft.com/office/powerpoint/2010/main" val="322462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652A9-1CBB-41D9-B6AC-E336F953AAB7}"/>
              </a:ext>
            </a:extLst>
          </p:cNvPr>
          <p:cNvSpPr>
            <a:spLocks noGrp="1"/>
          </p:cNvSpPr>
          <p:nvPr>
            <p:ph type="title"/>
          </p:nvPr>
        </p:nvSpPr>
        <p:spPr/>
        <p:txBody>
          <a:bodyPr/>
          <a:lstStyle/>
          <a:p>
            <a:r>
              <a:rPr lang="en-US" sz="2800" dirty="0"/>
              <a:t>Sick Leave Bank (SLB) Office Contact Information</a:t>
            </a:r>
          </a:p>
        </p:txBody>
      </p:sp>
      <p:sp>
        <p:nvSpPr>
          <p:cNvPr id="3" name="Content Placeholder 2">
            <a:extLst>
              <a:ext uri="{FF2B5EF4-FFF2-40B4-BE49-F238E27FC236}">
                <a16:creationId xmlns:a16="http://schemas.microsoft.com/office/drawing/2014/main" id="{4FF28EC5-5274-4964-AD03-6E72FCC0D13F}"/>
              </a:ext>
            </a:extLst>
          </p:cNvPr>
          <p:cNvSpPr>
            <a:spLocks noGrp="1"/>
          </p:cNvSpPr>
          <p:nvPr>
            <p:ph idx="1"/>
          </p:nvPr>
        </p:nvSpPr>
        <p:spPr/>
        <p:txBody>
          <a:bodyPr>
            <a:normAutofit/>
          </a:bodyPr>
          <a:lstStyle/>
          <a:p>
            <a:pPr marL="0" indent="0">
              <a:buNone/>
            </a:pPr>
            <a:r>
              <a:rPr lang="en-US" sz="1800" dirty="0"/>
              <a:t>For any questions regarding Open Enrollment, please contact the Sick Leave Bank (SLB) office at the below email, phone number or see our website:</a:t>
            </a:r>
          </a:p>
          <a:p>
            <a:endParaRPr lang="en-US" sz="1800" dirty="0"/>
          </a:p>
          <a:p>
            <a:r>
              <a:rPr lang="en-US" sz="1800" dirty="0"/>
              <a:t>Email: SLB.SickBank@tn.gov</a:t>
            </a:r>
          </a:p>
          <a:p>
            <a:r>
              <a:rPr lang="en-US" sz="1800" dirty="0"/>
              <a:t>Phone Number: 615-741-5431</a:t>
            </a:r>
          </a:p>
          <a:p>
            <a:r>
              <a:rPr lang="en-US" sz="1800" dirty="0"/>
              <a:t>SLB Website: </a:t>
            </a:r>
            <a:r>
              <a:rPr lang="en-US" sz="1800" dirty="0">
                <a:hlinkClick r:id="rId2">
                  <a:extLst>
                    <a:ext uri="{A12FA001-AC4F-418D-AE19-62706E023703}">
                      <ahyp:hlinkClr xmlns:ahyp="http://schemas.microsoft.com/office/drawing/2018/hyperlinkcolor" val="tx"/>
                    </a:ext>
                  </a:extLst>
                </a:hlinkClick>
              </a:rPr>
              <a:t>https://www.tn.gov/hr/employees1/sick-leave-bank.html</a:t>
            </a:r>
            <a:endParaRPr lang="en-US" sz="1800" dirty="0"/>
          </a:p>
        </p:txBody>
      </p:sp>
      <p:pic>
        <p:nvPicPr>
          <p:cNvPr id="5" name="Picture 4" descr="A picture containing drawing&#10;&#10;Description automatically generated">
            <a:extLst>
              <a:ext uri="{FF2B5EF4-FFF2-40B4-BE49-F238E27FC236}">
                <a16:creationId xmlns:a16="http://schemas.microsoft.com/office/drawing/2014/main" id="{EB16F0EB-7EA2-4849-AE10-97993B71023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819400" y="4038600"/>
            <a:ext cx="3200400" cy="1471997"/>
          </a:xfrm>
          <a:prstGeom prst="rect">
            <a:avLst/>
          </a:prstGeom>
        </p:spPr>
      </p:pic>
    </p:spTree>
    <p:extLst>
      <p:ext uri="{BB962C8B-B14F-4D97-AF65-F5344CB8AC3E}">
        <p14:creationId xmlns:p14="http://schemas.microsoft.com/office/powerpoint/2010/main" val="1205646924"/>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16060</TotalTime>
  <Words>648</Words>
  <Application>Microsoft Office PowerPoint</Application>
  <PresentationFormat>On-screen Show (4:3)</PresentationFormat>
  <Paragraphs>37</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Baskerville Old Face</vt:lpstr>
      <vt:lpstr>Calibri</vt:lpstr>
      <vt:lpstr>Open Sans</vt:lpstr>
      <vt:lpstr>PermianSlabSerifTypeface</vt:lpstr>
      <vt:lpstr>Wingdings</vt:lpstr>
      <vt:lpstr>PowerPoint B</vt:lpstr>
      <vt:lpstr>Sick Leave Bank (SLB)  Open Enrollment Employee Self Service</vt:lpstr>
      <vt:lpstr>Objective</vt:lpstr>
      <vt:lpstr>State of TN Employee Sick Leave Bank (SLB)</vt:lpstr>
      <vt:lpstr>Sick Leave Bank Open Enrollment</vt:lpstr>
      <vt:lpstr>Sick Leave Bank Open Enrollment</vt:lpstr>
      <vt:lpstr>Sick Leave Bank Open Enrollment</vt:lpstr>
      <vt:lpstr>Sick Leave Bank Open Enrollment</vt:lpstr>
      <vt:lpstr>Sick Leave Bank (SLB) Office Contact Information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Julie E. Hunter</cp:lastModifiedBy>
  <cp:revision>147</cp:revision>
  <dcterms:created xsi:type="dcterms:W3CDTF">2015-04-23T14:40:34Z</dcterms:created>
  <dcterms:modified xsi:type="dcterms:W3CDTF">2023-06-26T18:44:37Z</dcterms:modified>
</cp:coreProperties>
</file>