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2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1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77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514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41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65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42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0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2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8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0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9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3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4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53D41-EFDA-409B-A1D5-7EF5AF3F05AC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0D912-9594-41EC-BC3C-6DE626477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84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C1D6-DFB1-41A1-B4A5-B87A9FD506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  <a:cs typeface="Aharoni" panose="020B0604020202020204" pitchFamily="2" charset="-79"/>
              </a:rPr>
              <a:t>CEMETERY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A4B55-6A69-499B-91D1-C72E070BC5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Tennessee Historical Commission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BF5C66-693D-4458-8E5D-D20BBE1D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12" y="86897"/>
            <a:ext cx="3472069" cy="26040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CE1046-6E0E-4E20-8B17-E614366FFA74}"/>
              </a:ext>
            </a:extLst>
          </p:cNvPr>
          <p:cNvSpPr txBox="1"/>
          <p:nvPr/>
        </p:nvSpPr>
        <p:spPr>
          <a:xfrm>
            <a:off x="8956819" y="2690947"/>
            <a:ext cx="3235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Memorial at William Ewing Cemetery, Nashville, TN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92661E-B1E2-4754-A95F-9CC45895F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9" y="4177081"/>
            <a:ext cx="3472067" cy="26040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68A44A-0AB2-432F-93C2-BB4A6AA5345C}"/>
              </a:ext>
            </a:extLst>
          </p:cNvPr>
          <p:cNvSpPr txBox="1"/>
          <p:nvPr/>
        </p:nvSpPr>
        <p:spPr>
          <a:xfrm>
            <a:off x="0" y="3577046"/>
            <a:ext cx="33313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African American grave  outlined with cinder blocks </a:t>
            </a:r>
          </a:p>
          <a:p>
            <a:r>
              <a:rPr lang="en-US" sz="1000" dirty="0"/>
              <a:t>Mt. Olive Baptist Church Cemetery</a:t>
            </a:r>
          </a:p>
          <a:p>
            <a:r>
              <a:rPr lang="en-US" sz="1000" dirty="0"/>
              <a:t>Robertson County, TN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FBAD8-BDB3-4E2F-B52F-1230D8EC7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06" y="4177081"/>
            <a:ext cx="2424970" cy="2424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B103A-6D3E-4F64-80BD-886A8DDF67F5}"/>
              </a:ext>
            </a:extLst>
          </p:cNvPr>
          <p:cNvSpPr txBox="1"/>
          <p:nvPr/>
        </p:nvSpPr>
        <p:spPr>
          <a:xfrm>
            <a:off x="8462297" y="5732324"/>
            <a:ext cx="36236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Presented by:</a:t>
            </a:r>
          </a:p>
          <a:p>
            <a:r>
              <a:rPr lang="en-US" sz="1400" dirty="0"/>
              <a:t>G. Graham Perry III, ABD</a:t>
            </a:r>
          </a:p>
          <a:p>
            <a:r>
              <a:rPr lang="en-US" sz="1400" dirty="0"/>
              <a:t>Historic Cemetery Preservation Specialist</a:t>
            </a:r>
          </a:p>
          <a:p>
            <a:r>
              <a:rPr lang="en-US" sz="1400" dirty="0"/>
              <a:t>graham.perry@tn.gov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4E782-766E-412D-A1EF-3137A748D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9" y="121228"/>
            <a:ext cx="3472067" cy="23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8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A5BE-B81F-4897-A2B0-F5CAD636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effectLst/>
              </a:rPr>
              <a:t>Walter Hines v. State 149 SW 1058-1060 (1911)</a:t>
            </a:r>
            <a:endParaRPr lang="en-US" sz="2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9642F-77D8-4BFE-A60B-18EDCDF8B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6360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Sets precedent in Tennessee and Across Nation</a:t>
            </a:r>
          </a:p>
          <a:p>
            <a:r>
              <a:rPr lang="en-US" dirty="0"/>
              <a:t>Not completely included in TN Code…yet</a:t>
            </a:r>
          </a:p>
          <a:p>
            <a:r>
              <a:rPr lang="en-US" dirty="0"/>
              <a:t>Defines Interested Party Rights</a:t>
            </a:r>
          </a:p>
          <a:p>
            <a:pPr lvl="1"/>
            <a:r>
              <a:rPr lang="en-US" dirty="0"/>
              <a:t>Right to </a:t>
            </a:r>
            <a:r>
              <a:rPr lang="en-US" dirty="0">
                <a:solidFill>
                  <a:srgbClr val="FF0000"/>
                </a:solidFill>
              </a:rPr>
              <a:t>maintain, repair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beautify</a:t>
            </a:r>
          </a:p>
          <a:p>
            <a:pPr lvl="1"/>
            <a:r>
              <a:rPr lang="en-US" dirty="0"/>
              <a:t>Right of </a:t>
            </a:r>
            <a:r>
              <a:rPr lang="en-US" dirty="0">
                <a:solidFill>
                  <a:srgbClr val="FF0000"/>
                </a:solidFill>
              </a:rPr>
              <a:t>visitation</a:t>
            </a:r>
          </a:p>
          <a:p>
            <a:pPr lvl="1"/>
            <a:r>
              <a:rPr lang="en-US" dirty="0"/>
              <a:t>Right of </a:t>
            </a:r>
            <a:r>
              <a:rPr lang="en-US" dirty="0">
                <a:solidFill>
                  <a:srgbClr val="FF0000"/>
                </a:solidFill>
              </a:rPr>
              <a:t>burial</a:t>
            </a:r>
          </a:p>
          <a:p>
            <a:pPr lvl="1"/>
            <a:r>
              <a:rPr lang="en-US" dirty="0"/>
              <a:t>Declares a cemetery is a cemetery forever (Unless Title 46-4)</a:t>
            </a:r>
          </a:p>
          <a:p>
            <a:r>
              <a:rPr lang="en-US" dirty="0"/>
              <a:t>Landowner </a:t>
            </a:r>
            <a:r>
              <a:rPr lang="en-US" dirty="0">
                <a:solidFill>
                  <a:srgbClr val="FF0000"/>
                </a:solidFill>
              </a:rPr>
              <a:t>CANNOT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Obstruct</a:t>
            </a:r>
            <a:r>
              <a:rPr lang="en-US" dirty="0"/>
              <a:t> interested party visitation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Desecrate </a:t>
            </a:r>
          </a:p>
          <a:p>
            <a:pPr lvl="2"/>
            <a:r>
              <a:rPr lang="en-US" dirty="0"/>
              <a:t>This also means plowing up headstones and using land for something else (see TCA 46-4)</a:t>
            </a:r>
          </a:p>
          <a:p>
            <a:endParaRPr lang="en-US" dirty="0"/>
          </a:p>
        </p:txBody>
      </p:sp>
      <p:pic>
        <p:nvPicPr>
          <p:cNvPr id="4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2E9C1E63-C73F-4BC9-9D9F-47F50EBCE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89" y="178904"/>
            <a:ext cx="3446731" cy="46015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DDB2AD-FBEC-48C0-81F7-655CDB1886C7}"/>
              </a:ext>
            </a:extLst>
          </p:cNvPr>
          <p:cNvSpPr/>
          <p:nvPr/>
        </p:nvSpPr>
        <p:spPr>
          <a:xfrm>
            <a:off x="8998226" y="4780468"/>
            <a:ext cx="3193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Cheatham County law enforcement office escorts</a:t>
            </a:r>
          </a:p>
          <a:p>
            <a:r>
              <a:rPr lang="en-US" sz="1000" dirty="0"/>
              <a:t>Family member to visit ancestor grave , </a:t>
            </a:r>
          </a:p>
          <a:p>
            <a:r>
              <a:rPr lang="en-US" sz="1000" dirty="0"/>
              <a:t>Belltown Cemetery, Cheatham County, 2017.</a:t>
            </a:r>
          </a:p>
          <a:p>
            <a:r>
              <a:rPr lang="en-US" sz="1000" dirty="0"/>
              <a:t>(Courtesy of the </a:t>
            </a:r>
            <a:r>
              <a:rPr lang="en-US" sz="1000" i="1" dirty="0"/>
              <a:t>Tennessea</a:t>
            </a:r>
            <a:r>
              <a:rPr lang="en-US" sz="1000" dirty="0"/>
              <a:t>n)</a:t>
            </a:r>
          </a:p>
        </p:txBody>
      </p:sp>
    </p:spTree>
    <p:extLst>
      <p:ext uri="{BB962C8B-B14F-4D97-AF65-F5344CB8AC3E}">
        <p14:creationId xmlns:p14="http://schemas.microsoft.com/office/powerpoint/2010/main" val="2006383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EC0AD-1F06-4C95-8906-B596D8C51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RELEVANT PRECEDENTS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0DD26-28E6-44CA-9848-AFED18CB7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Davis V. May </a:t>
            </a:r>
            <a:r>
              <a:rPr lang="en-US" dirty="0"/>
              <a:t>(Texas, 2003)</a:t>
            </a:r>
          </a:p>
          <a:p>
            <a:pPr lvl="1"/>
            <a:r>
              <a:rPr lang="en-US" dirty="0"/>
              <a:t>Confirmed </a:t>
            </a:r>
            <a:r>
              <a:rPr lang="en-US" dirty="0">
                <a:solidFill>
                  <a:srgbClr val="FF0000"/>
                </a:solidFill>
              </a:rPr>
              <a:t>right of ingress and egress</a:t>
            </a:r>
          </a:p>
          <a:p>
            <a:r>
              <a:rPr lang="en-US" i="1" dirty="0"/>
              <a:t>McCoy v. Barr </a:t>
            </a:r>
            <a:r>
              <a:rPr lang="en-US" dirty="0"/>
              <a:t>(Kansas, 2012)</a:t>
            </a:r>
          </a:p>
          <a:p>
            <a:pPr lvl="1"/>
            <a:r>
              <a:rPr lang="en-US" dirty="0"/>
              <a:t>County employees granted easement to maintain cemetery</a:t>
            </a:r>
          </a:p>
          <a:p>
            <a:r>
              <a:rPr lang="en-US" i="1" dirty="0"/>
              <a:t>Rhodes v. Nicklas </a:t>
            </a:r>
            <a:r>
              <a:rPr lang="en-US" dirty="0"/>
              <a:t>(Missouri, 1981)</a:t>
            </a:r>
          </a:p>
          <a:p>
            <a:pPr lvl="1"/>
            <a:r>
              <a:rPr lang="en-US" dirty="0"/>
              <a:t>Relatives granted right to restrain owner from interfering with cemetery’s purpose</a:t>
            </a:r>
          </a:p>
          <a:p>
            <a:r>
              <a:rPr lang="en-US" i="1" dirty="0"/>
              <a:t>Stoker v. Brown </a:t>
            </a:r>
            <a:r>
              <a:rPr lang="en-US" dirty="0"/>
              <a:t>(Tennessee, 1979)</a:t>
            </a:r>
          </a:p>
          <a:p>
            <a:pPr lvl="1"/>
            <a:r>
              <a:rPr lang="en-US" dirty="0"/>
              <a:t>In a nutshell = Cemetery area is same as it ever was, even though it “miraculously shrank”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EBCC7-ED14-4AFC-B61D-31620A455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899" y="1761674"/>
            <a:ext cx="2958015" cy="2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7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1BCF8-CC8F-42AE-A132-53A96C6F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can’t I plow up a cemetery?  Its my land!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2AD0-D306-45F6-9173-C440F29F8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290668"/>
          </a:xfrm>
        </p:spPr>
        <p:txBody>
          <a:bodyPr>
            <a:normAutofit/>
          </a:bodyPr>
          <a:lstStyle/>
          <a:p>
            <a:r>
              <a:rPr lang="en-US" dirty="0"/>
              <a:t>It might not really be “yours”</a:t>
            </a:r>
          </a:p>
          <a:p>
            <a:pPr lvl="1"/>
            <a:r>
              <a:rPr lang="en-US" dirty="0"/>
              <a:t>Call register of deeds confirm</a:t>
            </a:r>
          </a:p>
          <a:p>
            <a:pPr lvl="1"/>
            <a:r>
              <a:rPr lang="en-US" dirty="0"/>
              <a:t>Even if it is yours, you still MUST leave it alone!!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See TCA 46-8</a:t>
            </a:r>
          </a:p>
          <a:p>
            <a:r>
              <a:rPr lang="en-US" dirty="0"/>
              <a:t>There is a legal process for relocation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See TCA 46-4</a:t>
            </a:r>
          </a:p>
          <a:p>
            <a:r>
              <a:rPr lang="en-US" dirty="0"/>
              <a:t>If the rules make you angry…</a:t>
            </a:r>
          </a:p>
          <a:p>
            <a:pPr lvl="1"/>
            <a:r>
              <a:rPr lang="en-US" dirty="0"/>
              <a:t>Blame English Common Law</a:t>
            </a:r>
          </a:p>
          <a:p>
            <a:pPr lvl="1"/>
            <a:r>
              <a:rPr lang="en-US" dirty="0"/>
              <a:t>Blame the 1</a:t>
            </a:r>
            <a:r>
              <a:rPr lang="en-US" baseline="30000" dirty="0"/>
              <a:t>st</a:t>
            </a:r>
            <a:r>
              <a:rPr lang="en-US" dirty="0"/>
              <a:t> Amendment, US Constitution</a:t>
            </a:r>
          </a:p>
          <a:p>
            <a:pPr lvl="1"/>
            <a:r>
              <a:rPr lang="en-US" dirty="0"/>
              <a:t>Blame yourself for purchasing the land before you knew the law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CA15385-77A8-490B-98B9-ADC219EBF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39" y="1755209"/>
            <a:ext cx="4662392" cy="4050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8101C-A68C-4AE1-8E59-7361D027CDA8}"/>
              </a:ext>
            </a:extLst>
          </p:cNvPr>
          <p:cNvSpPr txBox="1"/>
          <p:nvPr/>
        </p:nvSpPr>
        <p:spPr>
          <a:xfrm>
            <a:off x="9296391" y="5830741"/>
            <a:ext cx="277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Deed of Transfer to State of Tennessee from </a:t>
            </a:r>
          </a:p>
          <a:p>
            <a:r>
              <a:rPr lang="en-US" sz="1000" dirty="0"/>
              <a:t>Nashville Trust Co. et. al., 1945</a:t>
            </a:r>
          </a:p>
        </p:txBody>
      </p:sp>
    </p:spTree>
    <p:extLst>
      <p:ext uri="{BB962C8B-B14F-4D97-AF65-F5344CB8AC3E}">
        <p14:creationId xmlns:p14="http://schemas.microsoft.com/office/powerpoint/2010/main" val="40285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B6C6-6B13-4082-AE69-FD4EF3E2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should do IF I AM 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368D-5A00-46F7-891A-6A73B827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6360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Landowner</a:t>
            </a:r>
          </a:p>
          <a:p>
            <a:pPr lvl="1"/>
            <a:r>
              <a:rPr lang="en-US" dirty="0"/>
              <a:t>Follow the law</a:t>
            </a:r>
          </a:p>
          <a:p>
            <a:pPr lvl="2"/>
            <a:r>
              <a:rPr lang="en-US" dirty="0"/>
              <a:t>If you don’t, you’re going to lose-its expensive and will take up your limited time on earth!</a:t>
            </a:r>
          </a:p>
          <a:p>
            <a:pPr lvl="1"/>
            <a:r>
              <a:rPr lang="en-US" dirty="0"/>
              <a:t>Be Nice!</a:t>
            </a:r>
          </a:p>
          <a:p>
            <a:pPr lvl="2"/>
            <a:r>
              <a:rPr lang="en-US" dirty="0"/>
              <a:t>Visitors may be annoying, but try to work something out if they request access.</a:t>
            </a:r>
          </a:p>
          <a:p>
            <a:pPr lvl="1"/>
            <a:r>
              <a:rPr lang="en-US" dirty="0"/>
              <a:t>Don’t just do what you want and hope no one finds out</a:t>
            </a:r>
          </a:p>
          <a:p>
            <a:pPr lvl="2"/>
            <a:r>
              <a:rPr lang="en-US" dirty="0"/>
              <a:t>If you do, interested parties will call me, and I’ll investigate</a:t>
            </a:r>
          </a:p>
          <a:p>
            <a:pPr lvl="2"/>
            <a:r>
              <a:rPr lang="en-US" dirty="0"/>
              <a:t>Trust me, my investigation will really annoy you.</a:t>
            </a:r>
          </a:p>
          <a:p>
            <a:r>
              <a:rPr lang="en-US" dirty="0"/>
              <a:t>Visitor</a:t>
            </a:r>
          </a:p>
          <a:p>
            <a:pPr lvl="1"/>
            <a:r>
              <a:rPr lang="en-US" dirty="0"/>
              <a:t>Be Courteous</a:t>
            </a:r>
          </a:p>
          <a:p>
            <a:pPr lvl="2"/>
            <a:r>
              <a:rPr lang="en-US" dirty="0"/>
              <a:t>There are many reasons a landowner is reluctant to have you on his/her property</a:t>
            </a:r>
          </a:p>
          <a:p>
            <a:pPr lvl="2"/>
            <a:r>
              <a:rPr lang="en-US" dirty="0"/>
              <a:t>If landowner is a curmudgeon, be nice anyway (and document everything)</a:t>
            </a:r>
          </a:p>
          <a:p>
            <a:pPr lvl="1"/>
            <a:r>
              <a:rPr lang="en-US" dirty="0"/>
              <a:t>Follow the law</a:t>
            </a:r>
          </a:p>
          <a:p>
            <a:pPr lvl="2"/>
            <a:r>
              <a:rPr lang="en-US" dirty="0"/>
              <a:t>If you don’t, you’re only going to incur unwanted expenses and penalties</a:t>
            </a:r>
          </a:p>
          <a:p>
            <a:pPr lvl="2"/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F4CA534-3592-42BE-9242-82A755640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8" y="125896"/>
            <a:ext cx="1873152" cy="19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5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2F14-87B1-4CAF-A201-4652B709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C98A3-B19E-41FF-982C-4010E5B1B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247" y="1502898"/>
            <a:ext cx="10353762" cy="369513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Graham Perry - Historic Cemetery Preservation Specialist                                  Tennessee Historical Commission (615) 532-0087; graham.perry@tn.gov</a:t>
            </a:r>
          </a:p>
          <a:p>
            <a:endParaRPr lang="en-US" dirty="0"/>
          </a:p>
          <a:p>
            <a:r>
              <a:rPr lang="en-US" dirty="0"/>
              <a:t>Tennessee Division of Archeology – Phil Hodge (615) 687-4776; phil.hodge@tn.gov</a:t>
            </a:r>
          </a:p>
          <a:p>
            <a:endParaRPr lang="en-US" dirty="0"/>
          </a:p>
        </p:txBody>
      </p:sp>
      <p:pic>
        <p:nvPicPr>
          <p:cNvPr id="5" name="Picture 4" descr="A picture containing person, sky, person, clothing&#10;&#10;Description automatically generated">
            <a:extLst>
              <a:ext uri="{FF2B5EF4-FFF2-40B4-BE49-F238E27FC236}">
                <a16:creationId xmlns:a16="http://schemas.microsoft.com/office/drawing/2014/main" id="{2E3DB18D-74F5-4B7E-9B6F-3A46EC408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1" y="107152"/>
            <a:ext cx="1931765" cy="2841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D9E18-56DE-4521-8A77-D8DECBD6CD3D}"/>
              </a:ext>
            </a:extLst>
          </p:cNvPr>
          <p:cNvSpPr txBox="1"/>
          <p:nvPr/>
        </p:nvSpPr>
        <p:spPr>
          <a:xfrm>
            <a:off x="178251" y="2948826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Graham Perry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B14E71-F5EC-4D35-A0BF-0C8D539C3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887" y="4818539"/>
            <a:ext cx="1731337" cy="1945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7EABCC-C000-4D6F-BD16-0F28AE396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31" y="107152"/>
            <a:ext cx="2697785" cy="26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3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DEAB-9B60-4919-BDE8-28F83858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TENNESSEE LAW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97C8E-5E34-43D0-AEA6-2816ECCD3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STRONG POINTS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2B2E3-1123-425A-A84C-0FE0718BE4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Family Graves Protection Act (TCA 46-8)</a:t>
            </a:r>
          </a:p>
          <a:p>
            <a:r>
              <a:rPr lang="en-US" dirty="0"/>
              <a:t>Relocation process is clear (TCA 46-4)</a:t>
            </a:r>
          </a:p>
          <a:p>
            <a:r>
              <a:rPr lang="en-US" dirty="0"/>
              <a:t>Tax incentives exist</a:t>
            </a:r>
          </a:p>
          <a:p>
            <a:r>
              <a:rPr lang="en-US" dirty="0"/>
              <a:t>Desecration law clear (TCA 46-1-313)</a:t>
            </a:r>
          </a:p>
          <a:p>
            <a:r>
              <a:rPr lang="en-US" dirty="0"/>
              <a:t>Criminal Penalties (TCA 39 Ch. 17)</a:t>
            </a:r>
          </a:p>
          <a:p>
            <a:r>
              <a:rPr lang="en-US" i="1" dirty="0"/>
              <a:t>Hines v. Tn (1911) </a:t>
            </a:r>
            <a:r>
              <a:rPr lang="en-US" dirty="0"/>
              <a:t>strengthens law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B92693-E73D-47A1-966A-5E0312FEF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WEAK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A0F8C3-9EB0-4626-9A0C-589564FCF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464834" cy="28789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don’t read it before taking action</a:t>
            </a:r>
          </a:p>
          <a:p>
            <a:r>
              <a:rPr lang="en-US" dirty="0"/>
              <a:t>Expensive: Noncompliance worth risk?</a:t>
            </a:r>
          </a:p>
          <a:p>
            <a:r>
              <a:rPr lang="en-US" dirty="0"/>
              <a:t>Benefits tiny &amp; often reported incorrectly</a:t>
            </a:r>
          </a:p>
          <a:p>
            <a:r>
              <a:rPr lang="en-US" dirty="0"/>
              <a:t>Enforcement?; 46-1 only for comm. </a:t>
            </a:r>
            <a:r>
              <a:rPr lang="en-US" dirty="0" err="1"/>
              <a:t>cems</a:t>
            </a:r>
            <a:endParaRPr lang="en-US" dirty="0"/>
          </a:p>
          <a:p>
            <a:r>
              <a:rPr lang="en-US" dirty="0"/>
              <a:t>Defined in TCA 39, not TCA 46</a:t>
            </a:r>
          </a:p>
          <a:p>
            <a:r>
              <a:rPr lang="en-US" dirty="0"/>
              <a:t>Visitation not in Title 46; Seen as old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EF7E1C-1DB8-476F-AEE3-62A83EBF5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7" y="221896"/>
            <a:ext cx="1810633" cy="2278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1DC4E2-9B2C-4823-BF73-E5DD8309C271}"/>
              </a:ext>
            </a:extLst>
          </p:cNvPr>
          <p:cNvSpPr txBox="1"/>
          <p:nvPr/>
        </p:nvSpPr>
        <p:spPr>
          <a:xfrm>
            <a:off x="1999530" y="1894919"/>
            <a:ext cx="2034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William Blackstone (1723-1780)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1896E7-B82B-4CF5-A57C-BAA32FD00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470" y="334530"/>
            <a:ext cx="1763043" cy="21332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778CA0-8D49-4CD8-80D6-966BA2C81A52}"/>
              </a:ext>
            </a:extLst>
          </p:cNvPr>
          <p:cNvSpPr txBox="1"/>
          <p:nvPr/>
        </p:nvSpPr>
        <p:spPr>
          <a:xfrm>
            <a:off x="9108519" y="1894919"/>
            <a:ext cx="1083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US Constitution</a:t>
            </a:r>
          </a:p>
        </p:txBody>
      </p:sp>
    </p:spTree>
    <p:extLst>
      <p:ext uri="{BB962C8B-B14F-4D97-AF65-F5344CB8AC3E}">
        <p14:creationId xmlns:p14="http://schemas.microsoft.com/office/powerpoint/2010/main" val="2891136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E66F9-E571-4812-9206-0BA8BE07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T.C.A. 46</a:t>
            </a:r>
            <a:br>
              <a:rPr lang="en-US" dirty="0"/>
            </a:br>
            <a:r>
              <a:rPr lang="en-US" dirty="0"/>
              <a:t>cemeteries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3350B-6F44-4B6E-B155-4168ACDD2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0602" y="2478471"/>
            <a:ext cx="4879199" cy="823912"/>
          </a:xfrm>
        </p:spPr>
        <p:txBody>
          <a:bodyPr/>
          <a:lstStyle/>
          <a:p>
            <a:r>
              <a:rPr lang="en-US" dirty="0"/>
              <a:t>TCA 46-4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D5F14-D70E-4E8A-8D0B-FB2BFD7F9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272" y="3369432"/>
            <a:ext cx="5107208" cy="2878968"/>
          </a:xfrm>
        </p:spPr>
        <p:txBody>
          <a:bodyPr/>
          <a:lstStyle/>
          <a:p>
            <a:r>
              <a:rPr lang="en-US" dirty="0"/>
              <a:t>Termination of Use of Land as Cemetery</a:t>
            </a:r>
          </a:p>
          <a:p>
            <a:r>
              <a:rPr lang="en-US" dirty="0"/>
              <a:t>46-4-101: </a:t>
            </a:r>
            <a:r>
              <a:rPr lang="en-US" sz="1600" dirty="0"/>
              <a:t>Abandoned, neglected,  threatened</a:t>
            </a:r>
          </a:p>
          <a:p>
            <a:r>
              <a:rPr lang="en-US" dirty="0"/>
              <a:t>46-4-102: Interested persons (</a:t>
            </a:r>
            <a:r>
              <a:rPr lang="en-US" i="1" dirty="0"/>
              <a:t>Families</a:t>
            </a:r>
            <a:r>
              <a:rPr lang="en-US" dirty="0"/>
              <a:t>)</a:t>
            </a:r>
          </a:p>
          <a:p>
            <a:r>
              <a:rPr lang="en-US" dirty="0"/>
              <a:t>46-4-103: Process for termination</a:t>
            </a:r>
          </a:p>
          <a:p>
            <a:r>
              <a:rPr lang="en-US" dirty="0"/>
              <a:t>46-4-104: Provisions for reinterment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8D655B-5859-4EA1-86A7-BA0CB91A9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2002" y="2493582"/>
            <a:ext cx="4865554" cy="823912"/>
          </a:xfrm>
        </p:spPr>
        <p:txBody>
          <a:bodyPr/>
          <a:lstStyle/>
          <a:p>
            <a:r>
              <a:rPr lang="en-US" dirty="0"/>
              <a:t>TCA 46-8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AC2DA-30FB-4924-BCFF-9D5FCD935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3369432"/>
            <a:ext cx="5095357" cy="2878968"/>
          </a:xfrm>
        </p:spPr>
        <p:txBody>
          <a:bodyPr/>
          <a:lstStyle/>
          <a:p>
            <a:r>
              <a:rPr lang="en-US" dirty="0"/>
              <a:t>Family Burial Grounds Protection Act</a:t>
            </a:r>
          </a:p>
          <a:p>
            <a:r>
              <a:rPr lang="en-US" dirty="0"/>
              <a:t>46-8-103: Landowner duty to “protect”</a:t>
            </a:r>
          </a:p>
          <a:p>
            <a:r>
              <a:rPr lang="en-US" dirty="0"/>
              <a:t>46-8-103a: MUST be on deed of transfer</a:t>
            </a:r>
          </a:p>
          <a:p>
            <a:r>
              <a:rPr lang="en-US" dirty="0"/>
              <a:t>46-8-103b: Protection boundary defined</a:t>
            </a:r>
          </a:p>
          <a:p>
            <a:r>
              <a:rPr lang="en-US" dirty="0"/>
              <a:t>46-8-103c: See TCA 46-4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8063E-B972-4958-AB89-9B3A6197F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235" y="144290"/>
            <a:ext cx="3008243" cy="22561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9A700E-F926-435B-95DA-E49BD8B9407E}"/>
              </a:ext>
            </a:extLst>
          </p:cNvPr>
          <p:cNvSpPr txBox="1"/>
          <p:nvPr/>
        </p:nvSpPr>
        <p:spPr>
          <a:xfrm>
            <a:off x="8852005" y="2440229"/>
            <a:ext cx="3406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Edmonson Cemetery (African American) Nashville, TN</a:t>
            </a:r>
          </a:p>
        </p:txBody>
      </p:sp>
      <p:pic>
        <p:nvPicPr>
          <p:cNvPr id="17" name="Picture 16" descr="A picture containing indoor, person, hall&#10;&#10;Description automatically generated">
            <a:extLst>
              <a:ext uri="{FF2B5EF4-FFF2-40B4-BE49-F238E27FC236}">
                <a16:creationId xmlns:a16="http://schemas.microsoft.com/office/drawing/2014/main" id="{21C955FA-B636-42A0-9FEF-0431F8F50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44290"/>
            <a:ext cx="3068251" cy="20455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05AAD4-BB5B-4189-8714-DE79B5C47724}"/>
              </a:ext>
            </a:extLst>
          </p:cNvPr>
          <p:cNvSpPr txBox="1"/>
          <p:nvPr/>
        </p:nvSpPr>
        <p:spPr>
          <a:xfrm>
            <a:off x="88595" y="2219837"/>
            <a:ext cx="1949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Tennessee General Assembly</a:t>
            </a:r>
          </a:p>
        </p:txBody>
      </p:sp>
    </p:spTree>
    <p:extLst>
      <p:ext uri="{BB962C8B-B14F-4D97-AF65-F5344CB8AC3E}">
        <p14:creationId xmlns:p14="http://schemas.microsoft.com/office/powerpoint/2010/main" val="269274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3306-3F79-4F6A-A09C-31446115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TCA 46-1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214AA-FBF1-4FB7-84E5-55C55B32F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46-1-102: Definitions </a:t>
            </a:r>
            <a:r>
              <a:rPr lang="en-US" dirty="0">
                <a:solidFill>
                  <a:srgbClr val="FF0000"/>
                </a:solidFill>
              </a:rPr>
              <a:t>(Commercial Cemeteries Only. Why?)</a:t>
            </a:r>
          </a:p>
          <a:p>
            <a:pPr lvl="1"/>
            <a:r>
              <a:rPr lang="en-US" dirty="0"/>
              <a:t>CEMETERY</a:t>
            </a:r>
          </a:p>
          <a:p>
            <a:pPr lvl="2"/>
            <a:r>
              <a:rPr lang="en-US" dirty="0">
                <a:effectLst/>
              </a:rPr>
              <a:t>“any land or structure in this state dedicated to and used, </a:t>
            </a:r>
            <a:r>
              <a:rPr lang="en-US" dirty="0">
                <a:solidFill>
                  <a:srgbClr val="FF0000"/>
                </a:solidFill>
                <a:effectLst/>
              </a:rPr>
              <a:t>or intended to be used</a:t>
            </a:r>
            <a:r>
              <a:rPr lang="en-US" dirty="0">
                <a:effectLst/>
              </a:rPr>
              <a:t>, for interment of human remains”</a:t>
            </a:r>
          </a:p>
          <a:p>
            <a:pPr lvl="3"/>
            <a:r>
              <a:rPr lang="en-US" dirty="0">
                <a:effectLst/>
              </a:rPr>
              <a:t>1 grave = cemetery</a:t>
            </a:r>
          </a:p>
          <a:p>
            <a:pPr lvl="3"/>
            <a:r>
              <a:rPr lang="en-US" dirty="0">
                <a:effectLst/>
              </a:rPr>
              <a:t>Cemetery can even have no graves. </a:t>
            </a:r>
            <a:r>
              <a:rPr lang="en-US" dirty="0">
                <a:solidFill>
                  <a:srgbClr val="FF0000"/>
                </a:solidFill>
                <a:effectLst/>
              </a:rPr>
              <a:t>Intention of use </a:t>
            </a:r>
            <a:r>
              <a:rPr lang="en-US" dirty="0">
                <a:effectLst/>
              </a:rPr>
              <a:t>is all that is needed</a:t>
            </a:r>
          </a:p>
          <a:p>
            <a:pPr lvl="1"/>
            <a:r>
              <a:rPr lang="en-US" dirty="0"/>
              <a:t>CEMETERY PURPOSES</a:t>
            </a:r>
          </a:p>
          <a:p>
            <a:pPr lvl="2"/>
            <a:r>
              <a:rPr lang="en-US" dirty="0">
                <a:effectLst/>
              </a:rPr>
              <a:t>“any and all things requisite or necessary for or incident or convenient to the establishment, maintenance, management, operation, improvement and conduct of a cemetery, the preparation of the premises for interment and the interment of the </a:t>
            </a:r>
            <a:r>
              <a:rPr lang="en-US" dirty="0">
                <a:solidFill>
                  <a:srgbClr val="FF0000"/>
                </a:solidFill>
                <a:effectLst/>
              </a:rPr>
              <a:t>human</a:t>
            </a:r>
            <a:r>
              <a:rPr lang="en-US" dirty="0">
                <a:effectLst/>
              </a:rPr>
              <a:t> dead, and the care, preservation and embellishment of cemetery property”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E45E1-ACED-42F2-8953-CADB401E4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94" y="127011"/>
            <a:ext cx="2953579" cy="1969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8B939D-1149-4DB1-B561-E90C10FE7415}"/>
              </a:ext>
            </a:extLst>
          </p:cNvPr>
          <p:cNvSpPr txBox="1"/>
          <p:nvPr/>
        </p:nvSpPr>
        <p:spPr>
          <a:xfrm>
            <a:off x="9001703" y="2102678"/>
            <a:ext cx="3190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John Hendrix “the Prophet of Oak Ridge” gravesite</a:t>
            </a:r>
          </a:p>
          <a:p>
            <a:r>
              <a:rPr lang="en-US" sz="1000" dirty="0"/>
              <a:t>Robertsville,  Anderson County </a:t>
            </a:r>
          </a:p>
          <a:p>
            <a:r>
              <a:rPr lang="en-US" sz="1000" dirty="0"/>
              <a:t>(The Tennessee Magazine)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F2CAC-071A-4D3E-9519-A14318806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9" y="4489174"/>
            <a:ext cx="1828800" cy="22738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1A93D-2A50-4C01-9706-16D1E637F788}"/>
              </a:ext>
            </a:extLst>
          </p:cNvPr>
          <p:cNvSpPr txBox="1"/>
          <p:nvPr/>
        </p:nvSpPr>
        <p:spPr>
          <a:xfrm>
            <a:off x="2015279" y="6223013"/>
            <a:ext cx="3190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John Hendrix “the Prophet of Oak Ridge” gravesite</a:t>
            </a:r>
          </a:p>
          <a:p>
            <a:r>
              <a:rPr lang="en-US" sz="1000" dirty="0"/>
              <a:t>original marker, Robertsville,  Anderson County </a:t>
            </a:r>
          </a:p>
          <a:p>
            <a:r>
              <a:rPr lang="en-US" sz="1000" dirty="0"/>
              <a:t>(Ed Westcott, Photographer, 1944)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BDDDF-A8C2-49EF-B49B-8F33FC8AB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TCA 46-4 Termination of Use </a:t>
            </a:r>
            <a:br>
              <a:rPr lang="en-US" dirty="0"/>
            </a:br>
            <a:r>
              <a:rPr lang="en-US" dirty="0"/>
              <a:t>of Land as Cemetery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63BEF-33BF-4340-9123-8F2098BA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618986"/>
            <a:ext cx="10353762" cy="475531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46-4-101 Defines purpose of the act</a:t>
            </a:r>
          </a:p>
          <a:p>
            <a:pPr lvl="1"/>
            <a:r>
              <a:rPr lang="en-US" dirty="0"/>
              <a:t>Is Cemetery </a:t>
            </a:r>
            <a:r>
              <a:rPr lang="en-US" dirty="0">
                <a:solidFill>
                  <a:srgbClr val="FF0000"/>
                </a:solidFill>
              </a:rPr>
              <a:t>Abandoned</a:t>
            </a:r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Neglected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Is purpose of property surrounding a cemetery </a:t>
            </a:r>
            <a:r>
              <a:rPr lang="en-US" dirty="0">
                <a:solidFill>
                  <a:srgbClr val="FF0000"/>
                </a:solidFill>
              </a:rPr>
              <a:t>inconsistent with proper reverence</a:t>
            </a:r>
            <a:r>
              <a:rPr lang="en-US" dirty="0"/>
              <a:t>?</a:t>
            </a:r>
          </a:p>
          <a:p>
            <a:r>
              <a:rPr lang="en-US" dirty="0"/>
              <a:t>46-4-102: Defines </a:t>
            </a:r>
            <a:r>
              <a:rPr lang="en-US" i="1" dirty="0"/>
              <a:t>interested parties</a:t>
            </a:r>
          </a:p>
          <a:p>
            <a:pPr lvl="1"/>
            <a:r>
              <a:rPr lang="en-US" dirty="0"/>
              <a:t>Can be </a:t>
            </a:r>
            <a:r>
              <a:rPr lang="en-US" dirty="0">
                <a:solidFill>
                  <a:srgbClr val="FF0000"/>
                </a:solidFill>
              </a:rPr>
              <a:t>family members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relatives</a:t>
            </a:r>
            <a:r>
              <a:rPr lang="en-US" dirty="0"/>
              <a:t>, and anyone having right of easement</a:t>
            </a:r>
          </a:p>
          <a:p>
            <a:pPr lvl="1"/>
            <a:r>
              <a:rPr lang="en-US" dirty="0"/>
              <a:t>Applies to </a:t>
            </a:r>
            <a:r>
              <a:rPr lang="en-US" dirty="0">
                <a:solidFill>
                  <a:srgbClr val="FF0000"/>
                </a:solidFill>
              </a:rPr>
              <a:t>ALL</a:t>
            </a:r>
            <a:r>
              <a:rPr lang="en-US" dirty="0"/>
              <a:t> cemeteries in Tennessee</a:t>
            </a:r>
          </a:p>
          <a:p>
            <a:r>
              <a:rPr lang="en-US" dirty="0"/>
              <a:t>46-4-103: Actions and Proceedings</a:t>
            </a:r>
          </a:p>
          <a:p>
            <a:pPr lvl="1"/>
            <a:r>
              <a:rPr lang="en-US" dirty="0"/>
              <a:t>Step 1: Check to see if you really own the cemetery </a:t>
            </a:r>
            <a:r>
              <a:rPr lang="en-US" dirty="0">
                <a:solidFill>
                  <a:srgbClr val="FF0000"/>
                </a:solidFill>
              </a:rPr>
              <a:t>(you may not; that may not matter, but…)</a:t>
            </a:r>
          </a:p>
          <a:p>
            <a:pPr lvl="1"/>
            <a:r>
              <a:rPr lang="en-US" dirty="0"/>
              <a:t>Step 2: Complainant MUST first publish </a:t>
            </a:r>
            <a:r>
              <a:rPr lang="en-US" dirty="0">
                <a:solidFill>
                  <a:srgbClr val="FF0000"/>
                </a:solidFill>
              </a:rPr>
              <a:t>notice of intent </a:t>
            </a:r>
            <a:r>
              <a:rPr lang="en-US" dirty="0"/>
              <a:t>using press sources common to county.</a:t>
            </a:r>
          </a:p>
          <a:p>
            <a:pPr lvl="1"/>
            <a:r>
              <a:rPr lang="en-US" dirty="0"/>
              <a:t>Step 3: County chancery court MUST then be contacted to </a:t>
            </a:r>
            <a:r>
              <a:rPr lang="en-US" dirty="0">
                <a:solidFill>
                  <a:srgbClr val="FF0000"/>
                </a:solidFill>
              </a:rPr>
              <a:t>petition for termination</a:t>
            </a:r>
          </a:p>
          <a:p>
            <a:pPr lvl="2"/>
            <a:r>
              <a:rPr lang="en-US" dirty="0"/>
              <a:t>Remaining</a:t>
            </a:r>
            <a:r>
              <a:rPr lang="en-US" i="1" dirty="0"/>
              <a:t> Interested parties </a:t>
            </a:r>
            <a:r>
              <a:rPr lang="en-US" dirty="0"/>
              <a:t>are considered </a:t>
            </a:r>
            <a:r>
              <a:rPr lang="en-US" i="1" dirty="0"/>
              <a:t>defendants</a:t>
            </a:r>
          </a:p>
          <a:p>
            <a:pPr lvl="1"/>
            <a:r>
              <a:rPr lang="en-US" dirty="0"/>
              <a:t>Step 4: Petition MUST be filed with THC and </a:t>
            </a:r>
            <a:r>
              <a:rPr lang="en-US" dirty="0">
                <a:solidFill>
                  <a:srgbClr val="FF0000"/>
                </a:solidFill>
              </a:rPr>
              <a:t>posted on the THC website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46-4-104: Judgments and Decrees; Termination and Removal</a:t>
            </a:r>
          </a:p>
          <a:p>
            <a:pPr lvl="1"/>
            <a:r>
              <a:rPr lang="en-US" dirty="0"/>
              <a:t>Circuit Court determines outcome based on evidence tied to 46-4-101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BE6E5-E2DD-4756-83FD-A841FE3F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72" y="1441062"/>
            <a:ext cx="2702558" cy="1809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AC00A-7BD2-4F46-A554-DA8E44F28C26}"/>
              </a:ext>
            </a:extLst>
          </p:cNvPr>
          <p:cNvSpPr txBox="1"/>
          <p:nvPr/>
        </p:nvSpPr>
        <p:spPr>
          <a:xfrm>
            <a:off x="9275088" y="3331495"/>
            <a:ext cx="2810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Steve Primm standing beside ancestor’s</a:t>
            </a:r>
          </a:p>
          <a:p>
            <a:r>
              <a:rPr lang="en-US" sz="1000" dirty="0"/>
              <a:t>Markers, bulldozed “accidentally” by </a:t>
            </a:r>
          </a:p>
          <a:p>
            <a:r>
              <a:rPr lang="en-US" sz="1000" dirty="0"/>
              <a:t>developer.   Rutherford County, TN </a:t>
            </a:r>
          </a:p>
          <a:p>
            <a:r>
              <a:rPr lang="en-US" sz="1000" dirty="0"/>
              <a:t>(Jason M. Reynolds, </a:t>
            </a:r>
            <a:r>
              <a:rPr lang="en-US" sz="1000" i="1" dirty="0"/>
              <a:t>Murfreesboro Post,</a:t>
            </a:r>
            <a:r>
              <a:rPr lang="en-US" sz="1000" dirty="0"/>
              <a:t> 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122F6-F511-45A3-8A78-50240336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613" y="5049174"/>
            <a:ext cx="1701860" cy="1640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F1ED72-45D3-4120-8947-4CD799CB2F52}"/>
              </a:ext>
            </a:extLst>
          </p:cNvPr>
          <p:cNvSpPr txBox="1"/>
          <p:nvPr/>
        </p:nvSpPr>
        <p:spPr>
          <a:xfrm>
            <a:off x="8459687" y="6331882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“So Why Did You Get Fired?”</a:t>
            </a:r>
          </a:p>
          <a:p>
            <a:r>
              <a:rPr lang="en-US" sz="1000" dirty="0"/>
              <a:t>Image by Mike </a:t>
            </a:r>
            <a:r>
              <a:rPr lang="en-US" sz="1000" dirty="0" err="1"/>
              <a:t>Hoonigan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7316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39C4-FDB6-4FBB-A577-6D0A5647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 46-8 Family Burial </a:t>
            </a:r>
            <a:br>
              <a:rPr lang="en-US" dirty="0"/>
            </a:br>
            <a:r>
              <a:rPr lang="en-US" dirty="0"/>
              <a:t>Grounds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B258-6EEE-4FD2-A83C-A038E6D5F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543275"/>
          </a:xfrm>
        </p:spPr>
        <p:txBody>
          <a:bodyPr>
            <a:normAutofit/>
          </a:bodyPr>
          <a:lstStyle/>
          <a:p>
            <a:r>
              <a:rPr lang="en-US" dirty="0"/>
              <a:t>TCA 46-8-101 Purpose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effectLst/>
              </a:rPr>
              <a:t>intended to provide notice to buyers of property with </a:t>
            </a:r>
            <a:r>
              <a:rPr lang="en-US" i="1" dirty="0">
                <a:solidFill>
                  <a:srgbClr val="FF0000"/>
                </a:solidFill>
                <a:effectLst/>
              </a:rPr>
              <a:t>known</a:t>
            </a:r>
            <a:r>
              <a:rPr lang="en-US" dirty="0">
                <a:effectLst/>
              </a:rPr>
              <a:t> burial grounds and gravesites.”</a:t>
            </a:r>
            <a:endParaRPr lang="en-US" dirty="0"/>
          </a:p>
          <a:p>
            <a:r>
              <a:rPr lang="en-US" dirty="0"/>
              <a:t>TCA 46-8-102 </a:t>
            </a:r>
            <a:r>
              <a:rPr lang="en-US" dirty="0">
                <a:effectLst/>
              </a:rPr>
              <a:t>Definitions</a:t>
            </a:r>
            <a:endParaRPr lang="en-US" dirty="0"/>
          </a:p>
          <a:p>
            <a:pPr lvl="1"/>
            <a:r>
              <a:rPr lang="en-US" dirty="0"/>
              <a:t>Defines Crypt, Gravesite and applies to </a:t>
            </a:r>
            <a:r>
              <a:rPr lang="en-US" i="1" dirty="0">
                <a:solidFill>
                  <a:srgbClr val="FF0000"/>
                </a:solidFill>
              </a:rPr>
              <a:t>Human</a:t>
            </a:r>
            <a:r>
              <a:rPr lang="en-US" dirty="0">
                <a:solidFill>
                  <a:srgbClr val="FF0000"/>
                </a:solidFill>
              </a:rPr>
              <a:t> remains</a:t>
            </a:r>
          </a:p>
          <a:p>
            <a:r>
              <a:rPr lang="en-US" dirty="0"/>
              <a:t>TCA 46-8-103 </a:t>
            </a:r>
            <a:r>
              <a:rPr lang="en-US" sz="1800" dirty="0">
                <a:effectLst/>
              </a:rPr>
              <a:t>Duty to protect graves or crypt; Disturbances prohibited; Transfer of remains.</a:t>
            </a:r>
          </a:p>
          <a:p>
            <a:pPr lvl="1"/>
            <a:r>
              <a:rPr lang="en-US" dirty="0">
                <a:effectLst/>
              </a:rPr>
              <a:t>Cemetery owner has </a:t>
            </a:r>
            <a:r>
              <a:rPr lang="en-US" dirty="0">
                <a:solidFill>
                  <a:srgbClr val="FF0000"/>
                </a:solidFill>
                <a:effectLst/>
              </a:rPr>
              <a:t>“duty to protect” </a:t>
            </a:r>
            <a:r>
              <a:rPr lang="en-US" dirty="0">
                <a:effectLst/>
              </a:rPr>
              <a:t>known graves</a:t>
            </a:r>
          </a:p>
          <a:p>
            <a:pPr lvl="1"/>
            <a:r>
              <a:rPr lang="en-US" dirty="0">
                <a:effectLst/>
              </a:rPr>
              <a:t>Owner  MUST ensure cemetery is on Deed prior to </a:t>
            </a:r>
            <a:r>
              <a:rPr lang="en-US" dirty="0">
                <a:solidFill>
                  <a:srgbClr val="FF0000"/>
                </a:solidFill>
                <a:effectLst/>
              </a:rPr>
              <a:t>sale or transfer</a:t>
            </a:r>
          </a:p>
          <a:p>
            <a:pPr lvl="1"/>
            <a:r>
              <a:rPr lang="en-US" dirty="0">
                <a:effectLst/>
              </a:rPr>
              <a:t>Defines </a:t>
            </a:r>
            <a:r>
              <a:rPr lang="en-US" dirty="0">
                <a:solidFill>
                  <a:srgbClr val="FF0000"/>
                </a:solidFill>
                <a:effectLst/>
              </a:rPr>
              <a:t>prohibited area</a:t>
            </a:r>
            <a:r>
              <a:rPr lang="en-US" dirty="0">
                <a:effectLst/>
              </a:rPr>
              <a:t>: 10 ft. from grave, 5 ft. from crypt</a:t>
            </a:r>
          </a:p>
          <a:p>
            <a:pPr lvl="1"/>
            <a:r>
              <a:rPr lang="en-US" dirty="0">
                <a:effectLst/>
              </a:rPr>
              <a:t>Notifies owner that there is an option and a process for removal (</a:t>
            </a:r>
            <a:r>
              <a:rPr lang="en-US" dirty="0">
                <a:solidFill>
                  <a:srgbClr val="FF0000"/>
                </a:solidFill>
                <a:effectLst/>
              </a:rPr>
              <a:t>see TCA 46-4</a:t>
            </a:r>
            <a:r>
              <a:rPr lang="en-US" dirty="0">
                <a:effectLst/>
              </a:rPr>
              <a:t>)</a:t>
            </a:r>
          </a:p>
          <a:p>
            <a:pPr lvl="1"/>
            <a:endParaRPr lang="en-US" dirty="0">
              <a:effectLst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3D865-344A-4196-8383-D57F1DB5E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43" y="119574"/>
            <a:ext cx="2776025" cy="208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EACA9A-BB18-499A-838C-240811135402}"/>
              </a:ext>
            </a:extLst>
          </p:cNvPr>
          <p:cNvSpPr txBox="1"/>
          <p:nvPr/>
        </p:nvSpPr>
        <p:spPr>
          <a:xfrm>
            <a:off x="9823831" y="2190073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Old Jordan  Family Cemetery</a:t>
            </a:r>
          </a:p>
          <a:p>
            <a:r>
              <a:rPr lang="en-US" sz="1000" dirty="0"/>
              <a:t>College Grove, Williamson County</a:t>
            </a:r>
          </a:p>
        </p:txBody>
      </p:sp>
      <p:pic>
        <p:nvPicPr>
          <p:cNvPr id="13" name="Picture 12" descr="A picture containing text, container, ceramic ware, can&#10;&#10;Description automatically generated">
            <a:extLst>
              <a:ext uri="{FF2B5EF4-FFF2-40B4-BE49-F238E27FC236}">
                <a16:creationId xmlns:a16="http://schemas.microsoft.com/office/drawing/2014/main" id="{3E9370EF-8007-4EFC-9BF0-4AFD59738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3" y="119574"/>
            <a:ext cx="1881243" cy="19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2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539F-E9DE-4D42-BA44-FD12D967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TCA 39-17-3 Criminal offenses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C5090-DE8F-4BAC-823E-532E3AE3C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3734894"/>
          </a:xfrm>
        </p:spPr>
        <p:txBody>
          <a:bodyPr>
            <a:normAutofit/>
          </a:bodyPr>
          <a:lstStyle/>
          <a:p>
            <a:r>
              <a:rPr lang="en-US" dirty="0"/>
              <a:t>TCA 39-17-311 </a:t>
            </a:r>
            <a:r>
              <a:rPr lang="en-US" dirty="0">
                <a:effectLst/>
              </a:rPr>
              <a:t>Desecration; honored places or flags</a:t>
            </a:r>
            <a:endParaRPr lang="en-US" dirty="0"/>
          </a:p>
          <a:p>
            <a:pPr lvl="1"/>
            <a:r>
              <a:rPr lang="en-US" dirty="0"/>
              <a:t>A) Person may not desecrate a place of worship or burial</a:t>
            </a:r>
          </a:p>
          <a:p>
            <a:pPr lvl="1"/>
            <a:r>
              <a:rPr lang="en-US" dirty="0"/>
              <a:t>B) </a:t>
            </a:r>
            <a:r>
              <a:rPr lang="en-US" dirty="0">
                <a:solidFill>
                  <a:srgbClr val="FF0000"/>
                </a:solidFill>
              </a:rPr>
              <a:t>Class E Felony</a:t>
            </a:r>
          </a:p>
          <a:p>
            <a:r>
              <a:rPr lang="en-US" dirty="0"/>
              <a:t>TCA 39-17-312 C</a:t>
            </a:r>
            <a:r>
              <a:rPr lang="en-US" dirty="0">
                <a:effectLst/>
              </a:rPr>
              <a:t>orpses; abuse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Class E Felony </a:t>
            </a:r>
            <a:r>
              <a:rPr lang="en-US" dirty="0"/>
              <a:t>(</a:t>
            </a:r>
            <a:r>
              <a:rPr lang="en-US" dirty="0">
                <a:effectLst/>
              </a:rPr>
              <a:t>prison time 1-6 years;  fine of up to $3,000)</a:t>
            </a:r>
            <a:endParaRPr lang="en-US" dirty="0"/>
          </a:p>
          <a:p>
            <a:pPr lvl="2"/>
            <a:r>
              <a:rPr lang="en-US" dirty="0"/>
              <a:t>Don’t forget: You lose </a:t>
            </a:r>
            <a:r>
              <a:rPr lang="en-US" dirty="0">
                <a:solidFill>
                  <a:srgbClr val="FF0000"/>
                </a:solidFill>
              </a:rPr>
              <a:t>right to vote</a:t>
            </a:r>
          </a:p>
        </p:txBody>
      </p:sp>
      <p:pic>
        <p:nvPicPr>
          <p:cNvPr id="5" name="Picture 4" descr="A picture containing grass, outdoor, building, lawn&#10;&#10;Description automatically generated">
            <a:extLst>
              <a:ext uri="{FF2B5EF4-FFF2-40B4-BE49-F238E27FC236}">
                <a16:creationId xmlns:a16="http://schemas.microsoft.com/office/drawing/2014/main" id="{595B7A94-4A1D-4D77-9C8D-2DEDCA735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7" y="2245411"/>
            <a:ext cx="3288782" cy="1824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8F2E7-7FA7-4668-95F8-E4ADCECC2329}"/>
              </a:ext>
            </a:extLst>
          </p:cNvPr>
          <p:cNvSpPr txBox="1"/>
          <p:nvPr/>
        </p:nvSpPr>
        <p:spPr>
          <a:xfrm>
            <a:off x="8383679" y="4119559"/>
            <a:ext cx="28838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Vandalism of Cash family monument at Hopewell Cemetery, Medina, Gibson County, 2020.  (WBBJ Eyewitness News)</a:t>
            </a:r>
          </a:p>
        </p:txBody>
      </p:sp>
      <p:pic>
        <p:nvPicPr>
          <p:cNvPr id="8" name="Picture 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B2BC97B-E1A9-4CA8-A05D-ED2FF577B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57" y="4950164"/>
            <a:ext cx="2642383" cy="1761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E22BB3-84EC-4EC4-8307-DA9FFF0B5676}"/>
              </a:ext>
            </a:extLst>
          </p:cNvPr>
          <p:cNvSpPr txBox="1"/>
          <p:nvPr/>
        </p:nvSpPr>
        <p:spPr>
          <a:xfrm>
            <a:off x="7863840" y="6296942"/>
            <a:ext cx="3667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Ask yourself: Are these human remains ancient or current? </a:t>
            </a:r>
          </a:p>
          <a:p>
            <a:r>
              <a:rPr lang="en-US" sz="1000" dirty="0"/>
              <a:t>(University of Tennessee, Knoxville)</a:t>
            </a:r>
          </a:p>
        </p:txBody>
      </p:sp>
    </p:spTree>
    <p:extLst>
      <p:ext uri="{BB962C8B-B14F-4D97-AF65-F5344CB8AC3E}">
        <p14:creationId xmlns:p14="http://schemas.microsoft.com/office/powerpoint/2010/main" val="3437304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82D1-6191-4E81-875F-96CC064C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do If?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8D73-9977-4124-9099-8FE8DFF8E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64758"/>
            <a:ext cx="10353762" cy="4914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Desecration</a:t>
            </a:r>
          </a:p>
          <a:p>
            <a:pPr lvl="1"/>
            <a:r>
              <a:rPr lang="en-US" dirty="0"/>
              <a:t>Report it to </a:t>
            </a:r>
            <a:r>
              <a:rPr lang="en-US" dirty="0">
                <a:solidFill>
                  <a:srgbClr val="FF0000"/>
                </a:solidFill>
              </a:rPr>
              <a:t>local police </a:t>
            </a:r>
            <a:r>
              <a:rPr lang="en-US" dirty="0"/>
              <a:t>ASAP</a:t>
            </a:r>
          </a:p>
          <a:p>
            <a:pPr lvl="1"/>
            <a:r>
              <a:rPr lang="en-US" dirty="0"/>
              <a:t>Contact </a:t>
            </a:r>
            <a:r>
              <a:rPr lang="en-US" dirty="0">
                <a:solidFill>
                  <a:srgbClr val="FF0000"/>
                </a:solidFill>
              </a:rPr>
              <a:t>County Court</a:t>
            </a:r>
            <a:r>
              <a:rPr lang="en-US" dirty="0"/>
              <a:t> to notify them of desecration</a:t>
            </a:r>
          </a:p>
          <a:p>
            <a:pPr lvl="2"/>
            <a:r>
              <a:rPr lang="en-US" dirty="0"/>
              <a:t>These entities MUST uphold Tennessee Law</a:t>
            </a:r>
          </a:p>
          <a:p>
            <a:pPr lvl="3"/>
            <a:r>
              <a:rPr lang="en-US" dirty="0"/>
              <a:t>If they refuse, call regional DA (and notify me)</a:t>
            </a:r>
          </a:p>
          <a:p>
            <a:pPr lvl="3"/>
            <a:r>
              <a:rPr lang="en-US" dirty="0"/>
              <a:t>If regional DA doesn’t act call me and call Attorney General</a:t>
            </a:r>
          </a:p>
          <a:p>
            <a:r>
              <a:rPr lang="en-US" dirty="0"/>
              <a:t>Corpse Abuse</a:t>
            </a:r>
          </a:p>
          <a:p>
            <a:pPr lvl="1"/>
            <a:r>
              <a:rPr lang="en-US" dirty="0"/>
              <a:t>Accidental disinterment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Stop</a:t>
            </a:r>
            <a:r>
              <a:rPr lang="en-US" dirty="0"/>
              <a:t> work immediately!!!</a:t>
            </a:r>
          </a:p>
          <a:p>
            <a:pPr lvl="2"/>
            <a:r>
              <a:rPr lang="en-US" dirty="0"/>
              <a:t>Call </a:t>
            </a:r>
            <a:r>
              <a:rPr lang="en-US" dirty="0">
                <a:solidFill>
                  <a:srgbClr val="FF0000"/>
                </a:solidFill>
              </a:rPr>
              <a:t>Police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Health Department </a:t>
            </a:r>
            <a:r>
              <a:rPr lang="en-US" dirty="0"/>
              <a:t>immediately!!!</a:t>
            </a:r>
          </a:p>
          <a:p>
            <a:pPr lvl="3"/>
            <a:r>
              <a:rPr lang="en-US" dirty="0"/>
              <a:t>Remember, you may have found a murder victim.  Don’t be an accessory to murder.</a:t>
            </a:r>
          </a:p>
          <a:p>
            <a:pPr lvl="2"/>
            <a:r>
              <a:rPr lang="en-US" dirty="0"/>
              <a:t>Call </a:t>
            </a:r>
            <a:r>
              <a:rPr lang="en-US" dirty="0">
                <a:solidFill>
                  <a:srgbClr val="FF0000"/>
                </a:solidFill>
              </a:rPr>
              <a:t>TN Dept of Archeology</a:t>
            </a:r>
            <a:r>
              <a:rPr lang="en-US" dirty="0"/>
              <a:t>-They should be notified also (615)-741-1588</a:t>
            </a:r>
          </a:p>
          <a:p>
            <a:pPr lvl="1"/>
            <a:r>
              <a:rPr lang="en-US" dirty="0"/>
              <a:t>If you see intentional disinterment</a:t>
            </a:r>
          </a:p>
          <a:p>
            <a:pPr lvl="2"/>
            <a:r>
              <a:rPr lang="en-US" dirty="0"/>
              <a:t>Call local </a:t>
            </a:r>
            <a:r>
              <a:rPr lang="en-US" dirty="0">
                <a:solidFill>
                  <a:srgbClr val="FF0000"/>
                </a:solidFill>
              </a:rPr>
              <a:t>police</a:t>
            </a:r>
            <a:r>
              <a:rPr lang="en-US" dirty="0"/>
              <a:t> immediately!!! 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A031A-30F3-4C86-A55F-89DF660D7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73" y="178905"/>
            <a:ext cx="3408358" cy="3408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573565-AAA3-4AB9-BD4A-97072DAE9980}"/>
              </a:ext>
            </a:extLst>
          </p:cNvPr>
          <p:cNvSpPr txBox="1"/>
          <p:nvPr/>
        </p:nvSpPr>
        <p:spPr>
          <a:xfrm>
            <a:off x="9383151" y="3587263"/>
            <a:ext cx="2588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Fayette County Sheriff Office Seal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348997-FAEE-4930-AC9A-23F5F22E4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53" y="3972966"/>
            <a:ext cx="1905000" cy="2400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8BA123-625B-454B-8E2C-9A8701E836A3}"/>
              </a:ext>
            </a:extLst>
          </p:cNvPr>
          <p:cNvSpPr txBox="1"/>
          <p:nvPr/>
        </p:nvSpPr>
        <p:spPr>
          <a:xfrm>
            <a:off x="9481038" y="6373266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Phil Hodge, State Archeologist</a:t>
            </a:r>
          </a:p>
        </p:txBody>
      </p:sp>
    </p:spTree>
    <p:extLst>
      <p:ext uri="{BB962C8B-B14F-4D97-AF65-F5344CB8AC3E}">
        <p14:creationId xmlns:p14="http://schemas.microsoft.com/office/powerpoint/2010/main" val="2654876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5038-D355-49AD-822E-6ED044C5F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 68-5-508 </a:t>
            </a:r>
            <a:r>
              <a:rPr lang="en-US" dirty="0" err="1"/>
              <a:t>DisInterment</a:t>
            </a:r>
            <a:r>
              <a:rPr lang="en-US" dirty="0"/>
              <a:t>; Reinterment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2C1A3-F960-42FA-8F29-B36A90D98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569779"/>
          </a:xfrm>
        </p:spPr>
        <p:txBody>
          <a:bodyPr/>
          <a:lstStyle/>
          <a:p>
            <a:r>
              <a:rPr lang="en-US" dirty="0">
                <a:effectLst/>
              </a:rPr>
              <a:t>68-5-508(a): “</a:t>
            </a:r>
            <a:r>
              <a:rPr lang="en-US" dirty="0">
                <a:solidFill>
                  <a:srgbClr val="FF0000"/>
                </a:solidFill>
                <a:effectLst/>
              </a:rPr>
              <a:t>Authorization</a:t>
            </a:r>
            <a:r>
              <a:rPr lang="en-US" dirty="0">
                <a:effectLst/>
              </a:rPr>
              <a:t> for disinterment and reinterment in cases of movement of 	cemeteries or parts of cemeteries or for reuniting families shall be required 	prior to disinterment of a </a:t>
            </a:r>
            <a:r>
              <a:rPr lang="en-US" dirty="0">
                <a:solidFill>
                  <a:srgbClr val="FF0000"/>
                </a:solidFill>
                <a:effectLst/>
              </a:rPr>
              <a:t>dead body or fetus</a:t>
            </a:r>
            <a:r>
              <a:rPr lang="en-US" dirty="0">
                <a:effectLst/>
              </a:rPr>
              <a:t>.”</a:t>
            </a:r>
          </a:p>
          <a:p>
            <a:r>
              <a:rPr lang="en-US" dirty="0">
                <a:effectLst/>
              </a:rPr>
              <a:t>68-5-508(b): “Such authorization shall be issued by the </a:t>
            </a:r>
            <a:r>
              <a:rPr lang="en-US" dirty="0">
                <a:solidFill>
                  <a:srgbClr val="FF0000"/>
                </a:solidFill>
                <a:effectLst/>
              </a:rPr>
              <a:t>state registrar </a:t>
            </a:r>
            <a:r>
              <a:rPr lang="en-US" dirty="0">
                <a:effectLst/>
              </a:rPr>
              <a:t>to a </a:t>
            </a:r>
            <a:r>
              <a:rPr lang="en-US" dirty="0">
                <a:solidFill>
                  <a:srgbClr val="FF0000"/>
                </a:solidFill>
                <a:effectLst/>
              </a:rPr>
              <a:t>licensed</a:t>
            </a:r>
            <a:r>
              <a:rPr lang="en-US" dirty="0">
                <a:effectLst/>
              </a:rPr>
              <a:t> funeral director or person acting as such, upon proper application.”</a:t>
            </a:r>
          </a:p>
          <a:p>
            <a:pPr lvl="1"/>
            <a:r>
              <a:rPr lang="en-US" dirty="0">
                <a:effectLst/>
              </a:rPr>
              <a:t>Who is allowed</a:t>
            </a:r>
          </a:p>
          <a:p>
            <a:pPr lvl="2"/>
            <a:r>
              <a:rPr lang="en-US" dirty="0">
                <a:effectLst/>
              </a:rPr>
              <a:t>Funeral Homes </a:t>
            </a:r>
          </a:p>
          <a:p>
            <a:pPr lvl="3"/>
            <a:r>
              <a:rPr lang="en-US" dirty="0">
                <a:effectLst/>
              </a:rPr>
              <a:t>Can use for graves after 1920s</a:t>
            </a:r>
          </a:p>
          <a:p>
            <a:pPr lvl="2"/>
            <a:r>
              <a:rPr lang="en-US" dirty="0">
                <a:effectLst/>
              </a:rPr>
              <a:t>Archeology companies</a:t>
            </a:r>
          </a:p>
          <a:p>
            <a:pPr lvl="3"/>
            <a:r>
              <a:rPr lang="en-US" dirty="0">
                <a:effectLst/>
              </a:rPr>
              <a:t>Can use for any grave</a:t>
            </a:r>
            <a:endParaRPr lang="en-US" dirty="0"/>
          </a:p>
        </p:txBody>
      </p:sp>
      <p:pic>
        <p:nvPicPr>
          <p:cNvPr id="5" name="Picture 4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417FBC04-65AF-4F68-B91F-82B397EE4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69" y="3953020"/>
            <a:ext cx="1808578" cy="2411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C30BB-F70A-45CA-A7F9-246342C0677F}"/>
              </a:ext>
            </a:extLst>
          </p:cNvPr>
          <p:cNvSpPr txBox="1"/>
          <p:nvPr/>
        </p:nvSpPr>
        <p:spPr>
          <a:xfrm>
            <a:off x="6327191" y="5970207"/>
            <a:ext cx="3393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Archeologists remove coffin of Civil War soldier </a:t>
            </a:r>
          </a:p>
          <a:p>
            <a:r>
              <a:rPr lang="en-US" sz="1000" dirty="0"/>
              <a:t>Isaac Newton Mason for relocation, Giles County, 2003</a:t>
            </a:r>
          </a:p>
        </p:txBody>
      </p:sp>
    </p:spTree>
    <p:extLst>
      <p:ext uri="{BB962C8B-B14F-4D97-AF65-F5344CB8AC3E}">
        <p14:creationId xmlns:p14="http://schemas.microsoft.com/office/powerpoint/2010/main" val="42073581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560</TotalTime>
  <Words>1505</Words>
  <Application>Microsoft Office PowerPoint</Application>
  <PresentationFormat>Widescreen</PresentationFormat>
  <Paragraphs>189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Algerian</vt:lpstr>
      <vt:lpstr>Arial</vt:lpstr>
      <vt:lpstr>Bookman Old Style</vt:lpstr>
      <vt:lpstr>Rockwell</vt:lpstr>
      <vt:lpstr>Damask</vt:lpstr>
      <vt:lpstr>CEMETERY LAW</vt:lpstr>
      <vt:lpstr>TENNESSEE LAW OVERVIEW</vt:lpstr>
      <vt:lpstr>T.C.A. 46 cemeteries</vt:lpstr>
      <vt:lpstr>TCA 46-1 </vt:lpstr>
      <vt:lpstr>TCA 46-4 Termination of Use  of Land as Cemetery </vt:lpstr>
      <vt:lpstr>TCA 46-8 Family Burial  Grounds Protection</vt:lpstr>
      <vt:lpstr>TCA 39-17-3 Criminal offenses</vt:lpstr>
      <vt:lpstr>What do I do If?</vt:lpstr>
      <vt:lpstr>TCA 68-5-508 DisInterment; Reinterment</vt:lpstr>
      <vt:lpstr>Walter Hines v. State 149 SW 1058-1060 (1911)</vt:lpstr>
      <vt:lpstr>OTHER RELEVANT PRECEDENTS</vt:lpstr>
      <vt:lpstr>Why can’t I plow up a cemetery?  Its my land!</vt:lpstr>
      <vt:lpstr>What I should do IF I AM A…</vt:lpstr>
      <vt:lpstr>For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Graham Perry</dc:creator>
  <cp:lastModifiedBy>Graham Perry</cp:lastModifiedBy>
  <cp:revision>69</cp:revision>
  <dcterms:created xsi:type="dcterms:W3CDTF">2021-03-02T11:32:37Z</dcterms:created>
  <dcterms:modified xsi:type="dcterms:W3CDTF">2024-01-10T13:44:52Z</dcterms:modified>
</cp:coreProperties>
</file>