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handoutMasterIdLst>
    <p:handoutMasterId r:id="rId20"/>
  </p:handoutMasterIdLst>
  <p:sldIdLst>
    <p:sldId id="259" r:id="rId2"/>
    <p:sldId id="260" r:id="rId3"/>
    <p:sldId id="281" r:id="rId4"/>
    <p:sldId id="265" r:id="rId5"/>
    <p:sldId id="266" r:id="rId6"/>
    <p:sldId id="286" r:id="rId7"/>
    <p:sldId id="267" r:id="rId8"/>
    <p:sldId id="274" r:id="rId9"/>
    <p:sldId id="275" r:id="rId10"/>
    <p:sldId id="283" r:id="rId11"/>
    <p:sldId id="273" r:id="rId12"/>
    <p:sldId id="293" r:id="rId13"/>
    <p:sldId id="297" r:id="rId14"/>
    <p:sldId id="272" r:id="rId15"/>
    <p:sldId id="298" r:id="rId16"/>
    <p:sldId id="279" r:id="rId17"/>
    <p:sldId id="287" r:id="rId18"/>
  </p:sldIdLst>
  <p:sldSz cx="12188825"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25" autoAdjust="0"/>
  </p:normalViewPr>
  <p:slideViewPr>
    <p:cSldViewPr>
      <p:cViewPr varScale="1">
        <p:scale>
          <a:sx n="68" d="100"/>
          <a:sy n="68" d="100"/>
        </p:scale>
        <p:origin x="780" y="72"/>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87" d="100"/>
          <a:sy n="87" d="100"/>
        </p:scale>
        <p:origin x="3840" y="8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ice, Mary (St Thomas Health Services System/Nashville)" userId="c714cd43-36cc-4ddd-942f-cce9a00b5bed" providerId="ADAL" clId="{7D15C515-C4D7-483B-8C78-B5BC353F4088}"/>
    <pc:docChg chg="delSld modSld sldOrd">
      <pc:chgData name="Price, Mary (St Thomas Health Services System/Nashville)" userId="c714cd43-36cc-4ddd-942f-cce9a00b5bed" providerId="ADAL" clId="{7D15C515-C4D7-483B-8C78-B5BC353F4088}" dt="2019-06-05T17:14:16.145" v="14" actId="13926"/>
      <pc:docMkLst>
        <pc:docMk/>
      </pc:docMkLst>
      <pc:sldChg chg="modSp">
        <pc:chgData name="Price, Mary (St Thomas Health Services System/Nashville)" userId="c714cd43-36cc-4ddd-942f-cce9a00b5bed" providerId="ADAL" clId="{7D15C515-C4D7-483B-8C78-B5BC353F4088}" dt="2019-06-05T17:14:16.145" v="14" actId="13926"/>
        <pc:sldMkLst>
          <pc:docMk/>
          <pc:sldMk cId="32878190" sldId="287"/>
        </pc:sldMkLst>
        <pc:spChg chg="mod">
          <ac:chgData name="Price, Mary (St Thomas Health Services System/Nashville)" userId="c714cd43-36cc-4ddd-942f-cce9a00b5bed" providerId="ADAL" clId="{7D15C515-C4D7-483B-8C78-B5BC353F4088}" dt="2019-06-05T17:14:16.145" v="14" actId="13926"/>
          <ac:spMkLst>
            <pc:docMk/>
            <pc:sldMk cId="32878190" sldId="287"/>
            <ac:spMk id="6" creationId="{6327964F-FC00-4DFB-B788-224978D8C53A}"/>
          </ac:spMkLst>
        </pc:spChg>
      </pc:sldChg>
      <pc:sldChg chg="del">
        <pc:chgData name="Price, Mary (St Thomas Health Services System/Nashville)" userId="c714cd43-36cc-4ddd-942f-cce9a00b5bed" providerId="ADAL" clId="{7D15C515-C4D7-483B-8C78-B5BC353F4088}" dt="2019-06-05T17:11:22.339" v="1" actId="2696"/>
        <pc:sldMkLst>
          <pc:docMk/>
          <pc:sldMk cId="1423626190" sldId="289"/>
        </pc:sldMkLst>
      </pc:sldChg>
      <pc:sldChg chg="del">
        <pc:chgData name="Price, Mary (St Thomas Health Services System/Nashville)" userId="c714cd43-36cc-4ddd-942f-cce9a00b5bed" providerId="ADAL" clId="{7D15C515-C4D7-483B-8C78-B5BC353F4088}" dt="2019-06-05T17:11:37.421" v="2" actId="2696"/>
        <pc:sldMkLst>
          <pc:docMk/>
          <pc:sldMk cId="3053092750" sldId="295"/>
        </pc:sldMkLst>
      </pc:sldChg>
      <pc:sldChg chg="del">
        <pc:chgData name="Price, Mary (St Thomas Health Services System/Nashville)" userId="c714cd43-36cc-4ddd-942f-cce9a00b5bed" providerId="ADAL" clId="{7D15C515-C4D7-483B-8C78-B5BC353F4088}" dt="2019-06-05T17:12:04.910" v="3" actId="2696"/>
        <pc:sldMkLst>
          <pc:docMk/>
          <pc:sldMk cId="3246933306" sldId="296"/>
        </pc:sldMkLst>
      </pc:sldChg>
      <pc:sldChg chg="ord">
        <pc:chgData name="Price, Mary (St Thomas Health Services System/Nashville)" userId="c714cd43-36cc-4ddd-942f-cce9a00b5bed" providerId="ADAL" clId="{7D15C515-C4D7-483B-8C78-B5BC353F4088}" dt="2019-06-05T17:11:09.721" v="0"/>
        <pc:sldMkLst>
          <pc:docMk/>
          <pc:sldMk cId="3183120399" sldId="297"/>
        </pc:sldMkLst>
      </pc:sldChg>
    </pc:docChg>
  </pc:docChgLst>
  <pc:docChgLst>
    <pc:chgData name="Price, Mary (St Thomas Health Services System/Nashville)" userId="c714cd43-36cc-4ddd-942f-cce9a00b5bed" providerId="ADAL" clId="{A97F910D-7957-4839-8AAD-176B00F15123}"/>
    <pc:docChg chg="custSel addSld delSld modSld sldOrd">
      <pc:chgData name="Price, Mary (St Thomas Health Services System/Nashville)" userId="c714cd43-36cc-4ddd-942f-cce9a00b5bed" providerId="ADAL" clId="{A97F910D-7957-4839-8AAD-176B00F15123}" dt="2019-05-08T14:24:14.704" v="220" actId="6549"/>
      <pc:docMkLst>
        <pc:docMk/>
      </pc:docMkLst>
      <pc:sldChg chg="add ord setBg">
        <pc:chgData name="Price, Mary (St Thomas Health Services System/Nashville)" userId="c714cd43-36cc-4ddd-942f-cce9a00b5bed" providerId="ADAL" clId="{A97F910D-7957-4839-8AAD-176B00F15123}" dt="2019-05-08T14:12:22.144" v="190" actId="6549"/>
        <pc:sldMkLst>
          <pc:docMk/>
          <pc:sldMk cId="3845030692" sldId="265"/>
        </pc:sldMkLst>
      </pc:sldChg>
      <pc:sldChg chg="modSp">
        <pc:chgData name="Price, Mary (St Thomas Health Services System/Nashville)" userId="c714cd43-36cc-4ddd-942f-cce9a00b5bed" providerId="ADAL" clId="{A97F910D-7957-4839-8AAD-176B00F15123}" dt="2019-05-08T14:17:53.657" v="194" actId="6549"/>
        <pc:sldMkLst>
          <pc:docMk/>
          <pc:sldMk cId="1842595096" sldId="267"/>
        </pc:sldMkLst>
        <pc:spChg chg="mod">
          <ac:chgData name="Price, Mary (St Thomas Health Services System/Nashville)" userId="c714cd43-36cc-4ddd-942f-cce9a00b5bed" providerId="ADAL" clId="{A97F910D-7957-4839-8AAD-176B00F15123}" dt="2019-05-08T14:17:53.657" v="194" actId="6549"/>
          <ac:spMkLst>
            <pc:docMk/>
            <pc:sldMk cId="1842595096" sldId="267"/>
            <ac:spMk id="2" creationId="{00000000-0000-0000-0000-000000000000}"/>
          </ac:spMkLst>
        </pc:spChg>
      </pc:sldChg>
      <pc:sldChg chg="modSp">
        <pc:chgData name="Price, Mary (St Thomas Health Services System/Nashville)" userId="c714cd43-36cc-4ddd-942f-cce9a00b5bed" providerId="ADAL" clId="{A97F910D-7957-4839-8AAD-176B00F15123}" dt="2019-05-08T14:24:14.704" v="220" actId="6549"/>
        <pc:sldMkLst>
          <pc:docMk/>
          <pc:sldMk cId="3347502816" sldId="272"/>
        </pc:sldMkLst>
        <pc:spChg chg="mod">
          <ac:chgData name="Price, Mary (St Thomas Health Services System/Nashville)" userId="c714cd43-36cc-4ddd-942f-cce9a00b5bed" providerId="ADAL" clId="{A97F910D-7957-4839-8AAD-176B00F15123}" dt="2019-05-08T14:24:14.704" v="220" actId="6549"/>
          <ac:spMkLst>
            <pc:docMk/>
            <pc:sldMk cId="3347502816" sldId="272"/>
            <ac:spMk id="5" creationId="{00000000-0000-0000-0000-000000000000}"/>
          </ac:spMkLst>
        </pc:spChg>
      </pc:sldChg>
      <pc:sldChg chg="modSp">
        <pc:chgData name="Price, Mary (St Thomas Health Services System/Nashville)" userId="c714cd43-36cc-4ddd-942f-cce9a00b5bed" providerId="ADAL" clId="{A97F910D-7957-4839-8AAD-176B00F15123}" dt="2019-05-08T14:09:56.311" v="188" actId="20577"/>
        <pc:sldMkLst>
          <pc:docMk/>
          <pc:sldMk cId="1119352416" sldId="279"/>
        </pc:sldMkLst>
        <pc:spChg chg="mod">
          <ac:chgData name="Price, Mary (St Thomas Health Services System/Nashville)" userId="c714cd43-36cc-4ddd-942f-cce9a00b5bed" providerId="ADAL" clId="{A97F910D-7957-4839-8AAD-176B00F15123}" dt="2019-05-08T14:09:56.311" v="188" actId="20577"/>
          <ac:spMkLst>
            <pc:docMk/>
            <pc:sldMk cId="1119352416" sldId="279"/>
            <ac:spMk id="3" creationId="{00000000-0000-0000-0000-000000000000}"/>
          </ac:spMkLst>
        </pc:spChg>
      </pc:sldChg>
      <pc:sldChg chg="modSp">
        <pc:chgData name="Price, Mary (St Thomas Health Services System/Nashville)" userId="c714cd43-36cc-4ddd-942f-cce9a00b5bed" providerId="ADAL" clId="{A97F910D-7957-4839-8AAD-176B00F15123}" dt="2019-05-08T14:17:16.596" v="193" actId="20578"/>
        <pc:sldMkLst>
          <pc:docMk/>
          <pc:sldMk cId="1515828208" sldId="281"/>
        </pc:sldMkLst>
        <pc:spChg chg="mod">
          <ac:chgData name="Price, Mary (St Thomas Health Services System/Nashville)" userId="c714cd43-36cc-4ddd-942f-cce9a00b5bed" providerId="ADAL" clId="{A97F910D-7957-4839-8AAD-176B00F15123}" dt="2019-05-08T14:04:18.812" v="6" actId="20577"/>
          <ac:spMkLst>
            <pc:docMk/>
            <pc:sldMk cId="1515828208" sldId="281"/>
            <ac:spMk id="13" creationId="{00000000-0000-0000-0000-000000000000}"/>
          </ac:spMkLst>
        </pc:spChg>
        <pc:spChg chg="mod">
          <ac:chgData name="Price, Mary (St Thomas Health Services System/Nashville)" userId="c714cd43-36cc-4ddd-942f-cce9a00b5bed" providerId="ADAL" clId="{A97F910D-7957-4839-8AAD-176B00F15123}" dt="2019-05-08T14:17:16.596" v="193" actId="20578"/>
          <ac:spMkLst>
            <pc:docMk/>
            <pc:sldMk cId="1515828208" sldId="281"/>
            <ac:spMk id="14" creationId="{00000000-0000-0000-0000-000000000000}"/>
          </ac:spMkLst>
        </pc:spChg>
      </pc:sldChg>
      <pc:sldChg chg="modSp">
        <pc:chgData name="Price, Mary (St Thomas Health Services System/Nashville)" userId="c714cd43-36cc-4ddd-942f-cce9a00b5bed" providerId="ADAL" clId="{A97F910D-7957-4839-8AAD-176B00F15123}" dt="2019-05-08T14:18:28.619" v="195" actId="6549"/>
        <pc:sldMkLst>
          <pc:docMk/>
          <pc:sldMk cId="3517163504" sldId="283"/>
        </pc:sldMkLst>
        <pc:spChg chg="mod">
          <ac:chgData name="Price, Mary (St Thomas Health Services System/Nashville)" userId="c714cd43-36cc-4ddd-942f-cce9a00b5bed" providerId="ADAL" clId="{A97F910D-7957-4839-8AAD-176B00F15123}" dt="2019-05-08T14:18:28.619" v="195" actId="6549"/>
          <ac:spMkLst>
            <pc:docMk/>
            <pc:sldMk cId="3517163504" sldId="283"/>
            <ac:spMk id="2" creationId="{00000000-0000-0000-0000-000000000000}"/>
          </ac:spMkLst>
        </pc:spChg>
      </pc:sldChg>
      <pc:sldChg chg="modSp ord">
        <pc:chgData name="Price, Mary (St Thomas Health Services System/Nashville)" userId="c714cd43-36cc-4ddd-942f-cce9a00b5bed" providerId="ADAL" clId="{A97F910D-7957-4839-8AAD-176B00F15123}" dt="2019-05-08T14:16:54.565" v="191" actId="6549"/>
        <pc:sldMkLst>
          <pc:docMk/>
          <pc:sldMk cId="2479907699" sldId="286"/>
        </pc:sldMkLst>
        <pc:spChg chg="mod">
          <ac:chgData name="Price, Mary (St Thomas Health Services System/Nashville)" userId="c714cd43-36cc-4ddd-942f-cce9a00b5bed" providerId="ADAL" clId="{A97F910D-7957-4839-8AAD-176B00F15123}" dt="2019-05-08T14:06:18.188" v="51" actId="13926"/>
          <ac:spMkLst>
            <pc:docMk/>
            <pc:sldMk cId="2479907699" sldId="286"/>
            <ac:spMk id="6" creationId="{6327964F-FC00-4DFB-B788-224978D8C53A}"/>
          </ac:spMkLst>
        </pc:spChg>
      </pc:sldChg>
      <pc:sldChg chg="modSp">
        <pc:chgData name="Price, Mary (St Thomas Health Services System/Nashville)" userId="c714cd43-36cc-4ddd-942f-cce9a00b5bed" providerId="ADAL" clId="{A97F910D-7957-4839-8AAD-176B00F15123}" dt="2019-05-08T14:18:47.451" v="196" actId="6549"/>
        <pc:sldMkLst>
          <pc:docMk/>
          <pc:sldMk cId="267817666" sldId="293"/>
        </pc:sldMkLst>
        <pc:spChg chg="mod">
          <ac:chgData name="Price, Mary (St Thomas Health Services System/Nashville)" userId="c714cd43-36cc-4ddd-942f-cce9a00b5bed" providerId="ADAL" clId="{A97F910D-7957-4839-8AAD-176B00F15123}" dt="2019-05-08T14:18:47.451" v="196" actId="6549"/>
          <ac:spMkLst>
            <pc:docMk/>
            <pc:sldMk cId="267817666" sldId="293"/>
            <ac:spMk id="2" creationId="{D42E947B-E2DC-49A2-BA6C-C953FF968A4B}"/>
          </ac:spMkLst>
        </pc:spChg>
      </pc:sldChg>
      <pc:sldChg chg="addSp delSp modSp add">
        <pc:chgData name="Price, Mary (St Thomas Health Services System/Nashville)" userId="c714cd43-36cc-4ddd-942f-cce9a00b5bed" providerId="ADAL" clId="{A97F910D-7957-4839-8AAD-176B00F15123}" dt="2019-05-08T14:22:01.846" v="203" actId="1076"/>
        <pc:sldMkLst>
          <pc:docMk/>
          <pc:sldMk cId="1739872351" sldId="298"/>
        </pc:sldMkLst>
        <pc:spChg chg="del">
          <ac:chgData name="Price, Mary (St Thomas Health Services System/Nashville)" userId="c714cd43-36cc-4ddd-942f-cce9a00b5bed" providerId="ADAL" clId="{A97F910D-7957-4839-8AAD-176B00F15123}" dt="2019-05-08T14:21:55.714" v="202" actId="478"/>
          <ac:spMkLst>
            <pc:docMk/>
            <pc:sldMk cId="1739872351" sldId="298"/>
            <ac:spMk id="3" creationId="{AD1156C0-EBCB-4C30-847A-6A5362ED17AB}"/>
          </ac:spMkLst>
        </pc:spChg>
        <pc:spChg chg="add del mod">
          <ac:chgData name="Price, Mary (St Thomas Health Services System/Nashville)" userId="c714cd43-36cc-4ddd-942f-cce9a00b5bed" providerId="ADAL" clId="{A97F910D-7957-4839-8AAD-176B00F15123}" dt="2019-05-08T14:21:51.281" v="200" actId="1076"/>
          <ac:spMkLst>
            <pc:docMk/>
            <pc:sldMk cId="1739872351" sldId="298"/>
            <ac:spMk id="5" creationId="{743A3AB1-DFF1-45FC-A4CD-92417C04BD10}"/>
          </ac:spMkLst>
        </pc:spChg>
        <pc:spChg chg="del">
          <ac:chgData name="Price, Mary (St Thomas Health Services System/Nashville)" userId="c714cd43-36cc-4ddd-942f-cce9a00b5bed" providerId="ADAL" clId="{A97F910D-7957-4839-8AAD-176B00F15123}" dt="2019-05-08T14:21:53.593" v="201" actId="478"/>
          <ac:spMkLst>
            <pc:docMk/>
            <pc:sldMk cId="1739872351" sldId="298"/>
            <ac:spMk id="9" creationId="{851D1592-D44B-47FC-8EB2-66A931C4744C}"/>
          </ac:spMkLst>
        </pc:spChg>
        <pc:graphicFrameChg chg="del modGraphic">
          <ac:chgData name="Price, Mary (St Thomas Health Services System/Nashville)" userId="c714cd43-36cc-4ddd-942f-cce9a00b5bed" providerId="ADAL" clId="{A97F910D-7957-4839-8AAD-176B00F15123}" dt="2019-05-08T14:21:45.408" v="199" actId="478"/>
          <ac:graphicFrameMkLst>
            <pc:docMk/>
            <pc:sldMk cId="1739872351" sldId="298"/>
            <ac:graphicFrameMk id="8" creationId="{C12E8A67-34A6-4B22-B10B-8436B974C5F4}"/>
          </ac:graphicFrameMkLst>
        </pc:graphicFrameChg>
        <pc:picChg chg="add mod">
          <ac:chgData name="Price, Mary (St Thomas Health Services System/Nashville)" userId="c714cd43-36cc-4ddd-942f-cce9a00b5bed" providerId="ADAL" clId="{A97F910D-7957-4839-8AAD-176B00F15123}" dt="2019-05-08T14:22:01.846" v="203" actId="1076"/>
          <ac:picMkLst>
            <pc:docMk/>
            <pc:sldMk cId="1739872351" sldId="298"/>
            <ac:picMk id="6" creationId="{64BAD2B9-A26A-4AB3-AC32-1DD7F3778AE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a:p>
        </p:txBody>
      </p:sp>
      <p:sp>
        <p:nvSpPr>
          <p:cNvPr id="3" name="Date Placeholder 2"/>
          <p:cNvSpPr>
            <a:spLocks noGrp="1"/>
          </p:cNvSpPr>
          <p:nvPr>
            <p:ph type="dt" sz="quarter" idx="1"/>
          </p:nvPr>
        </p:nvSpPr>
        <p:spPr>
          <a:xfrm>
            <a:off x="3970938" y="0"/>
            <a:ext cx="3037840" cy="461804"/>
          </a:xfrm>
          <a:prstGeom prst="rect">
            <a:avLst/>
          </a:prstGeom>
        </p:spPr>
        <p:txBody>
          <a:bodyPr vert="horz" lIns="92830" tIns="46415" rIns="92830" bIns="46415" rtlCol="0"/>
          <a:lstStyle>
            <a:lvl1pPr algn="r">
              <a:defRPr sz="1200"/>
            </a:lvl1pPr>
          </a:lstStyle>
          <a:p>
            <a:fld id="{004A8D02-4E65-4CCD-8312-4AB164C6C77D}" type="datetimeFigureOut">
              <a:rPr lang="en-US"/>
              <a:t>6/5/2019</a:t>
            </a:fld>
            <a:endParaRPr/>
          </a:p>
        </p:txBody>
      </p:sp>
      <p:sp>
        <p:nvSpPr>
          <p:cNvPr id="4" name="Footer Placeholder 3"/>
          <p:cNvSpPr>
            <a:spLocks noGrp="1"/>
          </p:cNvSpPr>
          <p:nvPr>
            <p:ph type="ftr" sz="quarter" idx="2"/>
          </p:nvPr>
        </p:nvSpPr>
        <p:spPr>
          <a:xfrm>
            <a:off x="0" y="8772668"/>
            <a:ext cx="3037840" cy="461804"/>
          </a:xfrm>
          <a:prstGeom prst="rect">
            <a:avLst/>
          </a:prstGeom>
        </p:spPr>
        <p:txBody>
          <a:bodyPr vert="horz" lIns="92830" tIns="46415" rIns="92830" bIns="46415" rtlCol="0" anchor="b"/>
          <a:lstStyle>
            <a:lvl1pPr algn="l">
              <a:defRPr sz="1200"/>
            </a:lvl1pPr>
          </a:lstStyle>
          <a:p>
            <a:endParaRPr/>
          </a:p>
        </p:txBody>
      </p:sp>
      <p:sp>
        <p:nvSpPr>
          <p:cNvPr id="5" name="Slide Number Placeholder 4"/>
          <p:cNvSpPr>
            <a:spLocks noGrp="1"/>
          </p:cNvSpPr>
          <p:nvPr>
            <p:ph type="sldNum" sz="quarter" idx="3"/>
          </p:nvPr>
        </p:nvSpPr>
        <p:spPr>
          <a:xfrm>
            <a:off x="3970938" y="8772668"/>
            <a:ext cx="3037840" cy="461804"/>
          </a:xfrm>
          <a:prstGeom prst="rect">
            <a:avLst/>
          </a:prstGeom>
        </p:spPr>
        <p:txBody>
          <a:bodyPr vert="horz" lIns="92830" tIns="46415" rIns="92830" bIns="46415"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67A755D9-D361-47B8-9652-3B4EA9776CE5}" type="datetimeFigureOut">
              <a:rPr lang="en-US"/>
              <a:t>6/5/2019</a:t>
            </a:fld>
            <a:endParaRPr/>
          </a:p>
        </p:txBody>
      </p:sp>
      <p:sp>
        <p:nvSpPr>
          <p:cNvPr id="4" name="Slide Image Placeholder 3"/>
          <p:cNvSpPr>
            <a:spLocks noGrp="1" noRot="1" noChangeAspect="1"/>
          </p:cNvSpPr>
          <p:nvPr>
            <p:ph type="sldImg" idx="2"/>
          </p:nvPr>
        </p:nvSpPr>
        <p:spPr>
          <a:xfrm>
            <a:off x="427038" y="692150"/>
            <a:ext cx="6156325" cy="3463925"/>
          </a:xfrm>
          <a:prstGeom prst="rect">
            <a:avLst/>
          </a:prstGeom>
          <a:noFill/>
          <a:ln w="12700">
            <a:solidFill>
              <a:prstClr val="black"/>
            </a:solidFill>
          </a:ln>
        </p:spPr>
        <p:txBody>
          <a:bodyPr vert="horz" lIns="92830" tIns="46415" rIns="92830" bIns="46415" rtlCol="0" anchor="ctr"/>
          <a:lstStyle/>
          <a:p>
            <a:endParaRPr/>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smtClean="0"/>
              <a:t>1</a:t>
            </a:fld>
            <a:endParaRPr lang="en-US"/>
          </a:p>
        </p:txBody>
      </p:sp>
    </p:spTree>
    <p:extLst>
      <p:ext uri="{BB962C8B-B14F-4D97-AF65-F5344CB8AC3E}">
        <p14:creationId xmlns:p14="http://schemas.microsoft.com/office/powerpoint/2010/main" val="509441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Knowing resident wishes</a:t>
            </a:r>
          </a:p>
          <a:p>
            <a:r>
              <a:rPr lang="en-US" dirty="0"/>
              <a:t>Affirming resident choices</a:t>
            </a:r>
          </a:p>
          <a:p>
            <a:r>
              <a:rPr lang="en-US" dirty="0"/>
              <a:t>Listening for distress</a:t>
            </a:r>
          </a:p>
          <a:p>
            <a:r>
              <a:rPr lang="en-US" dirty="0"/>
              <a:t>Knowing guidelines when conflict happens</a:t>
            </a:r>
          </a:p>
          <a:p>
            <a:r>
              <a:rPr lang="en-US" dirty="0"/>
              <a:t>Preserving dignity</a:t>
            </a:r>
          </a:p>
          <a:p>
            <a:r>
              <a:rPr lang="en-US" dirty="0"/>
              <a:t>Having a plan for managing own feelings</a:t>
            </a:r>
          </a:p>
        </p:txBody>
      </p:sp>
      <p:sp>
        <p:nvSpPr>
          <p:cNvPr id="4" name="Slide Number Placeholder 3"/>
          <p:cNvSpPr>
            <a:spLocks noGrp="1"/>
          </p:cNvSpPr>
          <p:nvPr>
            <p:ph type="sldNum" sz="quarter" idx="10"/>
          </p:nvPr>
        </p:nvSpPr>
        <p:spPr/>
        <p:txBody>
          <a:bodyPr/>
          <a:lstStyle/>
          <a:p>
            <a:fld id="{E3B36274-F2B9-4C45-BBB4-0EDF4CD651A7}" type="slidenum">
              <a:rPr lang="en-US" smtClean="0"/>
              <a:t>2</a:t>
            </a:fld>
            <a:endParaRPr lang="en-US"/>
          </a:p>
        </p:txBody>
      </p:sp>
    </p:spTree>
    <p:extLst>
      <p:ext uri="{BB962C8B-B14F-4D97-AF65-F5344CB8AC3E}">
        <p14:creationId xmlns:p14="http://schemas.microsoft.com/office/powerpoint/2010/main" val="227367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smtClean="0"/>
              <a:t>3</a:t>
            </a:fld>
            <a:endParaRPr lang="en-US"/>
          </a:p>
        </p:txBody>
      </p:sp>
    </p:spTree>
    <p:extLst>
      <p:ext uri="{BB962C8B-B14F-4D97-AF65-F5344CB8AC3E}">
        <p14:creationId xmlns:p14="http://schemas.microsoft.com/office/powerpoint/2010/main" val="364919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a:t>
            </a:r>
            <a:r>
              <a:rPr lang="en-US" b="1" u="sng" dirty="0"/>
              <a:t>you</a:t>
            </a:r>
            <a:r>
              <a:rPr lang="en-US" dirty="0"/>
              <a:t> notice when someone is moving closer to death? </a:t>
            </a:r>
            <a:r>
              <a:rPr lang="en-US" b="1" u="sng" dirty="0"/>
              <a:t>Psychological and spiritual concerns </a:t>
            </a:r>
            <a:r>
              <a:rPr lang="en-US" dirty="0"/>
              <a:t>include fear of dying, fear of the unknown, fear of abandonment, and fear of leaving things undone. We want to help the patient/family to finish business, create final memories, find spiritual peace, and say their final goodbye. </a:t>
            </a:r>
            <a:r>
              <a:rPr lang="en-US" b="1" u="sng" dirty="0"/>
              <a:t>Physical changes </a:t>
            </a:r>
            <a:r>
              <a:rPr lang="en-US" b="0" u="none" dirty="0"/>
              <a:t>may occur over months, weeks, days, or hours and include a decrease in appetite and fluid intake. We want to help the family find alternate ways to care and reassure them that dehydration does not cause distress. Weakness and fatigue increase and they need more help with their ADLs. Their consciousness decreases and drowsiness and sleep increase. Restlessness, confusion, tremulousness, hallucinations, delirium, and seizures may occur before coma and death. Loss of bowel and bladder control increases and then is absent at the moment of death. Decreased circulation leads to cool and mottled skin. Breathing becomes irregular and congestion increases. Gurgling and bubbling will happen close to death.</a:t>
            </a:r>
          </a:p>
          <a:p>
            <a:r>
              <a:rPr lang="en-US" b="0" u="none" dirty="0"/>
              <a:t>If this is expected by the family what is normal might not be considered a bad death. Find out what the family expects to happen or has seen with other deaths. The RN can be told misconceptions and plan to prepare the family for interventions that allow natural death and interventions that have no impact on natural death-like suctioning or oxygen.</a:t>
            </a:r>
            <a:endParaRPr lang="en-US" b="1" u="sng" dirty="0"/>
          </a:p>
        </p:txBody>
      </p:sp>
      <p:sp>
        <p:nvSpPr>
          <p:cNvPr id="4" name="Slide Number Placeholder 3"/>
          <p:cNvSpPr>
            <a:spLocks noGrp="1"/>
          </p:cNvSpPr>
          <p:nvPr>
            <p:ph type="sldNum" sz="quarter" idx="10"/>
          </p:nvPr>
        </p:nvSpPr>
        <p:spPr/>
        <p:txBody>
          <a:bodyPr/>
          <a:lstStyle/>
          <a:p>
            <a:fld id="{E3B36274-F2B9-4C45-BBB4-0EDF4CD651A7}" type="slidenum">
              <a:rPr lang="en-US" smtClean="0"/>
              <a:t>4</a:t>
            </a:fld>
            <a:endParaRPr lang="en-US"/>
          </a:p>
        </p:txBody>
      </p:sp>
    </p:spTree>
    <p:extLst>
      <p:ext uri="{BB962C8B-B14F-4D97-AF65-F5344CB8AC3E}">
        <p14:creationId xmlns:p14="http://schemas.microsoft.com/office/powerpoint/2010/main" val="2863570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pic>
        <p:nvPicPr>
          <p:cNvPr id="5" name="Picture 4">
            <a:extLst>
              <a:ext uri="{FF2B5EF4-FFF2-40B4-BE49-F238E27FC236}">
                <a16:creationId xmlns:a16="http://schemas.microsoft.com/office/drawing/2014/main" id="{4EEBD154-D4DE-4122-A719-A089E60A7965}"/>
              </a:ext>
            </a:extLst>
          </p:cNvPr>
          <p:cNvPicPr>
            <a:picLocks noChangeAspect="1"/>
          </p:cNvPicPr>
          <p:nvPr/>
        </p:nvPicPr>
        <p:blipFill>
          <a:blip r:embed="rId3"/>
          <a:stretch>
            <a:fillRect/>
          </a:stretch>
        </p:blipFill>
        <p:spPr>
          <a:xfrm>
            <a:off x="1252533" y="4707469"/>
            <a:ext cx="4505334" cy="2633700"/>
          </a:xfrm>
          <a:prstGeom prst="rect">
            <a:avLst/>
          </a:prstGeom>
        </p:spPr>
      </p:pic>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B36274-F2B9-4C45-BBB4-0EDF4CD651A7}" type="slidenum">
              <a:rPr lang="en-US" smtClean="0"/>
              <a:t>5</a:t>
            </a:fld>
            <a:endParaRPr lang="en-US"/>
          </a:p>
        </p:txBody>
      </p:sp>
    </p:spTree>
    <p:extLst>
      <p:ext uri="{BB962C8B-B14F-4D97-AF65-F5344CB8AC3E}">
        <p14:creationId xmlns:p14="http://schemas.microsoft.com/office/powerpoint/2010/main" val="1854610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1698" y="3810001"/>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1722" y="3897010"/>
            <a:ext cx="4977105"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1722" y="4115167"/>
            <a:ext cx="4977105"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1722" y="4164403"/>
            <a:ext cx="2620597"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1722" y="4199572"/>
            <a:ext cx="2620597"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1722" y="3962400"/>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2782" y="406098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88825"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88826"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49841" y="3643090"/>
            <a:ext cx="3638985"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9" name="Rectangle 18"/>
          <p:cNvSpPr/>
          <p:nvPr/>
        </p:nvSpPr>
        <p:spPr>
          <a:xfrm>
            <a:off x="0" y="0"/>
            <a:ext cx="12188825"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441" y="2401888"/>
            <a:ext cx="11274663"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441" y="3899938"/>
            <a:ext cx="660228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38471" y="4206240"/>
            <a:ext cx="1279827" cy="457200"/>
          </a:xfrm>
        </p:spPr>
        <p:txBody>
          <a:bodyPr/>
          <a:lstStyle/>
          <a:p>
            <a:fld id="{9EB36C0B-B9F6-452D-B7C4-D27B211ED832}" type="datetime1">
              <a:rPr lang="en-US" smtClean="0"/>
              <a:t>6/5/2019</a:t>
            </a:fld>
            <a:endParaRPr lang="en-US" dirty="0"/>
          </a:p>
        </p:txBody>
      </p:sp>
      <p:sp>
        <p:nvSpPr>
          <p:cNvPr id="17" name="Footer Placeholder 16"/>
          <p:cNvSpPr>
            <a:spLocks noGrp="1"/>
          </p:cNvSpPr>
          <p:nvPr>
            <p:ph type="ftr" sz="quarter" idx="11"/>
          </p:nvPr>
        </p:nvSpPr>
        <p:spPr>
          <a:xfrm>
            <a:off x="7211722" y="4205288"/>
            <a:ext cx="1726750" cy="457200"/>
          </a:xfrm>
        </p:spPr>
        <p:txBody>
          <a:bodyPr/>
          <a:lstStyle/>
          <a:p>
            <a:endParaRPr lang="en-US" dirty="0"/>
          </a:p>
        </p:txBody>
      </p:sp>
      <p:sp>
        <p:nvSpPr>
          <p:cNvPr id="29" name="Slide Number Placeholder 28"/>
          <p:cNvSpPr>
            <a:spLocks noGrp="1"/>
          </p:cNvSpPr>
          <p:nvPr>
            <p:ph type="sldNum" sz="quarter" idx="12"/>
          </p:nvPr>
        </p:nvSpPr>
        <p:spPr>
          <a:xfrm>
            <a:off x="11090562" y="1136"/>
            <a:ext cx="996690" cy="365760"/>
          </a:xfrm>
        </p:spPr>
        <p:txBody>
          <a:bodyPr/>
          <a:lstStyle>
            <a:lvl1pPr algn="r">
              <a:defRPr sz="1800">
                <a:solidFill>
                  <a:schemeClr val="bg1"/>
                </a:solidFill>
              </a:defRPr>
            </a:lvl1pPr>
          </a:lstStyle>
          <a:p>
            <a:fld id="{70FE6AC7-461C-4204-9087-675DDB229DB7}" type="slidenum">
              <a:rPr lang="en-US" smtClean="0"/>
              <a:t>‹#›</a:t>
            </a:fld>
            <a:endParaRPr lang="en-US" dirty="0"/>
          </a:p>
        </p:txBody>
      </p:sp>
    </p:spTree>
    <p:extLst>
      <p:ext uri="{BB962C8B-B14F-4D97-AF65-F5344CB8AC3E}">
        <p14:creationId xmlns:p14="http://schemas.microsoft.com/office/powerpoint/2010/main" val="245171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FE21062-319B-4B91-ABF1-E4643A3BB511}" type="datetime1">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1852781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0045" y="1143000"/>
            <a:ext cx="2539339"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441" y="1143000"/>
            <a:ext cx="832903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3EA6AF8-9F82-4D0C-AE96-D420BD6A2478}" type="datetime1">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2577360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36F69E0-9544-474C-B7C8-7DB8C368C0D9}" type="datetime1">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3096756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1981201"/>
            <a:ext cx="10360501"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2833" y="3367088"/>
            <a:ext cx="10360501"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720BA70-1976-453A-BEE0-21866CA2BA94}" type="datetime1">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2368055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441"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5986"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7A464B8-CF77-430E-A75C-E3D2C69D9C48}" type="datetime1">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700809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868" y="1143000"/>
            <a:ext cx="1117309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7868" y="2244970"/>
            <a:ext cx="5387461"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3328" y="2244970"/>
            <a:ext cx="5387630"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7868" y="2708519"/>
            <a:ext cx="5387461"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89434" y="2708519"/>
            <a:ext cx="5387630"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0758B7C8-E981-460A-A30B-88D864150BEC}" type="datetime1">
              <a:rPr lang="en-US" smtClean="0"/>
              <a:t>6/5/2019</a:t>
            </a:fld>
            <a:endParaRPr lang="en-US" dirty="0"/>
          </a:p>
        </p:txBody>
      </p:sp>
      <p:sp>
        <p:nvSpPr>
          <p:cNvPr id="27" name="Slide Number Placeholder 26"/>
          <p:cNvSpPr>
            <a:spLocks noGrp="1"/>
          </p:cNvSpPr>
          <p:nvPr>
            <p:ph type="sldNum" sz="quarter" idx="11"/>
          </p:nvPr>
        </p:nvSpPr>
        <p:spPr/>
        <p:txBody>
          <a:bodyPr rtlCol="0"/>
          <a:lstStyle/>
          <a:p>
            <a:fld id="{70FE6AC7-461C-4204-9087-675DDB229DB7}" type="slidenum">
              <a:rPr lang="en-US" smtClean="0"/>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extLst>
      <p:ext uri="{BB962C8B-B14F-4D97-AF65-F5344CB8AC3E}">
        <p14:creationId xmlns:p14="http://schemas.microsoft.com/office/powerpoint/2010/main" val="324249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1143000"/>
            <a:ext cx="10969943"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5954" y="612648"/>
            <a:ext cx="1276020" cy="457200"/>
          </a:xfrm>
        </p:spPr>
        <p:txBody>
          <a:bodyPr/>
          <a:lstStyle/>
          <a:p>
            <a:fld id="{C223D82D-9AAF-4A66-97BF-BBB3CB55B8E0}" type="datetime1">
              <a:rPr lang="en-US" smtClean="0"/>
              <a:t>6/5/2019</a:t>
            </a:fld>
            <a:endParaRPr lang="en-US" dirty="0"/>
          </a:p>
        </p:txBody>
      </p:sp>
      <p:sp>
        <p:nvSpPr>
          <p:cNvPr id="4" name="Footer Placeholder 3"/>
          <p:cNvSpPr>
            <a:spLocks noGrp="1"/>
          </p:cNvSpPr>
          <p:nvPr>
            <p:ph type="ftr" sz="quarter" idx="11"/>
          </p:nvPr>
        </p:nvSpPr>
        <p:spPr>
          <a:xfrm>
            <a:off x="7008574" y="612648"/>
            <a:ext cx="1767380" cy="457200"/>
          </a:xfrm>
        </p:spPr>
        <p:txBody>
          <a:bodyPr/>
          <a:lstStyle/>
          <a:p>
            <a:endParaRPr lang="en-US" dirty="0"/>
          </a:p>
        </p:txBody>
      </p:sp>
      <p:sp>
        <p:nvSpPr>
          <p:cNvPr id="5" name="Slide Number Placeholder 4"/>
          <p:cNvSpPr>
            <a:spLocks noGrp="1"/>
          </p:cNvSpPr>
          <p:nvPr>
            <p:ph type="sldNum" sz="quarter" idx="12"/>
          </p:nvPr>
        </p:nvSpPr>
        <p:spPr>
          <a:xfrm>
            <a:off x="10896810" y="2272"/>
            <a:ext cx="1015735" cy="365760"/>
          </a:xfrm>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144463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45FDEF-2705-48A2-AF63-44CFC1BE8B69}" type="datetime1">
              <a:rPr lang="en-US" smtClean="0"/>
              <a:t>6/5/2019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2315967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6136" y="1101970"/>
            <a:ext cx="4509865"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6136" y="2010727"/>
            <a:ext cx="4509865"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147" y="776287"/>
            <a:ext cx="6801364"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CF9A66E-C8B5-4567-A788-BB1120D74C52}" type="datetime1">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3051849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2024" y="1109161"/>
            <a:ext cx="782200"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088" y="1143000"/>
            <a:ext cx="6094413"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a:t>Click icon to add picture</a:t>
            </a:r>
          </a:p>
        </p:txBody>
      </p:sp>
      <p:sp>
        <p:nvSpPr>
          <p:cNvPr id="4" name="Text Placeholder 3"/>
          <p:cNvSpPr>
            <a:spLocks noGrp="1"/>
          </p:cNvSpPr>
          <p:nvPr>
            <p:ph type="body" sz="half" idx="2"/>
          </p:nvPr>
        </p:nvSpPr>
        <p:spPr>
          <a:xfrm>
            <a:off x="8115810" y="3274309"/>
            <a:ext cx="34535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28DCEB1-5C03-47EB-B387-694D4540246A}" type="datetime1">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FE6AC7-461C-4204-9087-675DDB229DB7}" type="slidenum">
              <a:rPr lang="en-US" smtClean="0"/>
              <a:t>‹#›</a:t>
            </a:fld>
            <a:endParaRPr lang="en-US" dirty="0"/>
          </a:p>
        </p:txBody>
      </p:sp>
    </p:spTree>
    <p:extLst>
      <p:ext uri="{BB962C8B-B14F-4D97-AF65-F5344CB8AC3E}">
        <p14:creationId xmlns:p14="http://schemas.microsoft.com/office/powerpoint/2010/main" val="3846234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88825"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88825"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88826"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1698" y="360247"/>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1722" y="440113"/>
            <a:ext cx="4977105"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7908" y="497504"/>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28968" y="58894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0133" y="-2001"/>
            <a:ext cx="7681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6168" y="-2001"/>
            <a:ext cx="3656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0770" y="-2001"/>
            <a:ext cx="12189"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4114" y="-2001"/>
            <a:ext cx="3656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4474" y="380"/>
            <a:ext cx="73133"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28219" y="380"/>
            <a:ext cx="12189"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441" y="1143000"/>
            <a:ext cx="10969943"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441" y="2249424"/>
            <a:ext cx="10969943"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79761" y="612648"/>
            <a:ext cx="1276020" cy="457200"/>
          </a:xfrm>
          <a:prstGeom prst="rect">
            <a:avLst/>
          </a:prstGeom>
        </p:spPr>
        <p:txBody>
          <a:bodyPr vert="horz"/>
          <a:lstStyle>
            <a:lvl1pPr algn="l" eaLnBrk="1" latinLnBrk="0" hangingPunct="1">
              <a:defRPr kumimoji="0" sz="800">
                <a:solidFill>
                  <a:schemeClr val="accent2"/>
                </a:solidFill>
              </a:defRPr>
            </a:lvl1pPr>
          </a:lstStyle>
          <a:p>
            <a:pPr algn="l" eaLnBrk="1" latinLnBrk="0" hangingPunct="1"/>
            <a:fld id="{A1B91A66-987F-4115-9803-AC8351A48A46}" type="datetime1">
              <a:rPr lang="en-US" smtClean="0"/>
              <a:t>6/5/2019</a:t>
            </a:fld>
            <a:endParaRPr lang="en-US" sz="800" dirty="0">
              <a:solidFill>
                <a:schemeClr val="accent2"/>
              </a:solidFill>
            </a:endParaRPr>
          </a:p>
        </p:txBody>
      </p:sp>
      <p:sp>
        <p:nvSpPr>
          <p:cNvPr id="3" name="Footer Placeholder 2"/>
          <p:cNvSpPr>
            <a:spLocks noGrp="1"/>
          </p:cNvSpPr>
          <p:nvPr>
            <p:ph type="ftr" sz="quarter" idx="3"/>
          </p:nvPr>
        </p:nvSpPr>
        <p:spPr>
          <a:xfrm>
            <a:off x="7008574" y="612648"/>
            <a:ext cx="1767380" cy="457200"/>
          </a:xfrm>
          <a:prstGeom prst="rect">
            <a:avLst/>
          </a:prstGeom>
        </p:spPr>
        <p:txBody>
          <a:bodyPr vert="horz"/>
          <a:lstStyle>
            <a:lvl1pPr algn="r" eaLnBrk="1" latinLnBrk="0" hangingPunct="1">
              <a:defRPr kumimoji="0" sz="800">
                <a:solidFill>
                  <a:schemeClr val="accent2"/>
                </a:solidFill>
              </a:defRPr>
            </a:lvl1pPr>
          </a:lstStyle>
          <a:p>
            <a:endParaRPr lang="en-US" dirty="0">
              <a:solidFill>
                <a:srgbClr val="666666"/>
              </a:solidFill>
            </a:endParaRPr>
          </a:p>
        </p:txBody>
      </p:sp>
      <p:sp>
        <p:nvSpPr>
          <p:cNvPr id="23" name="Slide Number Placeholder 22"/>
          <p:cNvSpPr>
            <a:spLocks noGrp="1"/>
          </p:cNvSpPr>
          <p:nvPr>
            <p:ph type="sldNum" sz="quarter" idx="4"/>
          </p:nvPr>
        </p:nvSpPr>
        <p:spPr>
          <a:xfrm>
            <a:off x="10896810" y="2272"/>
            <a:ext cx="1015735" cy="365760"/>
          </a:xfrm>
          <a:prstGeom prst="rect">
            <a:avLst/>
          </a:prstGeom>
        </p:spPr>
        <p:txBody>
          <a:bodyPr vert="horz" anchor="b"/>
          <a:lstStyle>
            <a:lvl1pPr algn="r" eaLnBrk="1" latinLnBrk="0" hangingPunct="1">
              <a:defRPr kumimoji="0" sz="1800">
                <a:solidFill>
                  <a:srgbClr val="FFFFFF"/>
                </a:solidFill>
              </a:defRPr>
            </a:lvl1pPr>
          </a:lstStyle>
          <a:p>
            <a:fld id="{5C76A076-0EB6-4ACF-BC93-AE169B35ECF5}" type="slidenum">
              <a:rPr lang="en-US" smtClean="0">
                <a:solidFill>
                  <a:srgbClr val="666666"/>
                </a:solidFill>
              </a:rPr>
              <a:pPr/>
              <a:t>‹#›</a:t>
            </a:fld>
            <a:endParaRPr lang="en-US" dirty="0">
              <a:solidFill>
                <a:srgbClr val="666666"/>
              </a:solidFill>
            </a:endParaRPr>
          </a:p>
        </p:txBody>
      </p:sp>
    </p:spTree>
    <p:extLst>
      <p:ext uri="{BB962C8B-B14F-4D97-AF65-F5344CB8AC3E}">
        <p14:creationId xmlns:p14="http://schemas.microsoft.com/office/powerpoint/2010/main" val="37022312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7.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hyperlink" Target="https://commons.wikimedia.org/wiki/File:Old_hands.jpg" TargetMode="External"/><Relationship Id="rId5" Type="http://schemas.openxmlformats.org/officeDocument/2006/relationships/image" Target="../media/image8.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notesSlide" Target="../notesSlides/notesSlide2.xml"/><Relationship Id="rId7" Type="http://schemas.openxmlformats.org/officeDocument/2006/relationships/hyperlink" Target="https://commons.wikimedia.org/wiki/File:Old_hands.jpg" TargetMode="Externa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09441" y="1905000"/>
            <a:ext cx="11274663" cy="1470025"/>
          </a:xfrm>
        </p:spPr>
        <p:txBody>
          <a:bodyPr>
            <a:normAutofit/>
          </a:bodyPr>
          <a:lstStyle/>
          <a:p>
            <a:r>
              <a:rPr lang="en-US" sz="4000" dirty="0"/>
              <a:t>Planning for Medical Decisions at End of Life</a:t>
            </a:r>
          </a:p>
        </p:txBody>
      </p:sp>
      <p:sp>
        <p:nvSpPr>
          <p:cNvPr id="3" name="Subtitle 2"/>
          <p:cNvSpPr>
            <a:spLocks noGrp="1"/>
          </p:cNvSpPr>
          <p:nvPr>
            <p:ph type="subTitle" idx="1"/>
          </p:nvPr>
        </p:nvSpPr>
        <p:spPr/>
        <p:txBody>
          <a:bodyPr>
            <a:normAutofit/>
          </a:bodyPr>
          <a:lstStyle/>
          <a:p>
            <a:r>
              <a:rPr lang="en-US" dirty="0"/>
              <a:t>Palliative Care Transitional Program </a:t>
            </a:r>
          </a:p>
          <a:p>
            <a:r>
              <a:rPr lang="en-US" dirty="0"/>
              <a:t>Grant Partnership</a:t>
            </a:r>
          </a:p>
          <a:p>
            <a:pPr lvl="1"/>
            <a:r>
              <a:rPr lang="en-US" sz="1500" dirty="0"/>
              <a:t>Mary Price, Director Palliative Care </a:t>
            </a:r>
          </a:p>
          <a:p>
            <a:pPr lvl="1"/>
            <a:r>
              <a:rPr lang="en-US" sz="1500" dirty="0"/>
              <a:t>Susan Parker, APRN Palliative Care</a:t>
            </a:r>
          </a:p>
        </p:txBody>
      </p:sp>
      <p:pic>
        <p:nvPicPr>
          <p:cNvPr id="4" name="Picture 3">
            <a:extLst>
              <a:ext uri="{FF2B5EF4-FFF2-40B4-BE49-F238E27FC236}">
                <a16:creationId xmlns:a16="http://schemas.microsoft.com/office/drawing/2014/main" id="{55927D55-9649-4318-99F1-63162AA5E610}"/>
              </a:ext>
            </a:extLst>
          </p:cNvPr>
          <p:cNvPicPr>
            <a:picLocks noChangeAspect="1"/>
          </p:cNvPicPr>
          <p:nvPr/>
        </p:nvPicPr>
        <p:blipFill>
          <a:blip r:embed="rId4"/>
          <a:stretch>
            <a:fillRect/>
          </a:stretch>
        </p:blipFill>
        <p:spPr>
          <a:xfrm>
            <a:off x="6780212" y="5867400"/>
            <a:ext cx="1883827" cy="762066"/>
          </a:xfrm>
          <a:prstGeom prst="rect">
            <a:avLst/>
          </a:prstGeom>
        </p:spPr>
      </p:pic>
      <p:pic>
        <p:nvPicPr>
          <p:cNvPr id="5" name="Picture 4">
            <a:extLst>
              <a:ext uri="{FF2B5EF4-FFF2-40B4-BE49-F238E27FC236}">
                <a16:creationId xmlns:a16="http://schemas.microsoft.com/office/drawing/2014/main" id="{DE1E370D-4897-4D5A-9DE2-83FBBEB90674}"/>
              </a:ext>
            </a:extLst>
          </p:cNvPr>
          <p:cNvPicPr>
            <a:picLocks noChangeAspect="1"/>
          </p:cNvPicPr>
          <p:nvPr/>
        </p:nvPicPr>
        <p:blipFill>
          <a:blip r:embed="rId5"/>
          <a:stretch>
            <a:fillRect/>
          </a:stretch>
        </p:blipFill>
        <p:spPr>
          <a:xfrm>
            <a:off x="3198812" y="5983234"/>
            <a:ext cx="2438611" cy="530398"/>
          </a:xfrm>
          <a:prstGeom prst="rect">
            <a:avLst/>
          </a:prstGeom>
        </p:spPr>
      </p:pic>
    </p:spTree>
    <p:extLst>
      <p:ext uri="{BB962C8B-B14F-4D97-AF65-F5344CB8AC3E}">
        <p14:creationId xmlns:p14="http://schemas.microsoft.com/office/powerpoint/2010/main" val="296726669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Healthcare Agent</a:t>
            </a:r>
            <a:endParaRPr lang="en-US" sz="3600" dirty="0"/>
          </a:p>
        </p:txBody>
      </p:sp>
      <p:sp>
        <p:nvSpPr>
          <p:cNvPr id="3" name="Content Placeholder 2"/>
          <p:cNvSpPr>
            <a:spLocks noGrp="1"/>
          </p:cNvSpPr>
          <p:nvPr>
            <p:ph idx="1"/>
          </p:nvPr>
        </p:nvSpPr>
        <p:spPr/>
        <p:txBody>
          <a:bodyPr>
            <a:normAutofit/>
          </a:bodyPr>
          <a:lstStyle/>
          <a:p>
            <a:endParaRPr lang="en-US" dirty="0"/>
          </a:p>
          <a:p>
            <a:r>
              <a:rPr lang="en-US" sz="2400" dirty="0"/>
              <a:t>Where do you find this in the medical record?</a:t>
            </a:r>
          </a:p>
          <a:p>
            <a:r>
              <a:rPr lang="en-US" sz="2400" dirty="0"/>
              <a:t>What is this form designed to do?</a:t>
            </a:r>
          </a:p>
          <a:p>
            <a:r>
              <a:rPr lang="en-US" sz="2400" dirty="0"/>
              <a:t>When would this kind of form take effect?</a:t>
            </a:r>
          </a:p>
          <a:p>
            <a:r>
              <a:rPr lang="en-US" sz="2400" dirty="0"/>
              <a:t>Did this case show a “good” ending for this resident?</a:t>
            </a:r>
          </a:p>
          <a:p>
            <a:r>
              <a:rPr lang="en-US" sz="2400" dirty="0"/>
              <a:t>If you were the CNA, how would you honor the resident’s wishes?</a:t>
            </a:r>
          </a:p>
          <a:p>
            <a:pPr lvl="3" algn="just"/>
            <a:r>
              <a:rPr lang="en-US" sz="1500" dirty="0"/>
              <a:t>Knowing resident wishes</a:t>
            </a:r>
          </a:p>
          <a:p>
            <a:pPr lvl="3" algn="just"/>
            <a:r>
              <a:rPr lang="en-US" sz="1500" dirty="0"/>
              <a:t>Affirming resident choices</a:t>
            </a:r>
          </a:p>
          <a:p>
            <a:pPr lvl="3" algn="just"/>
            <a:r>
              <a:rPr lang="en-US" sz="1500" dirty="0"/>
              <a:t>Listening for distress</a:t>
            </a:r>
          </a:p>
          <a:p>
            <a:pPr lvl="3" algn="just"/>
            <a:r>
              <a:rPr lang="en-US" sz="1500" dirty="0"/>
              <a:t>Knowing guidelines when conflict happens</a:t>
            </a:r>
          </a:p>
          <a:p>
            <a:pPr lvl="3" algn="just"/>
            <a:r>
              <a:rPr lang="en-US" sz="1500" dirty="0"/>
              <a:t>Preserving dignity</a:t>
            </a:r>
          </a:p>
          <a:p>
            <a:pPr lvl="3" algn="just"/>
            <a:r>
              <a:rPr lang="en-US" sz="1500" dirty="0"/>
              <a:t>Having a plan for managing own feelings</a:t>
            </a:r>
          </a:p>
          <a:p>
            <a:pPr lvl="1"/>
            <a:endParaRPr lang="en-US" sz="2200" dirty="0"/>
          </a:p>
          <a:p>
            <a:endParaRPr lang="en-US" dirty="0"/>
          </a:p>
        </p:txBody>
      </p:sp>
      <p:pic>
        <p:nvPicPr>
          <p:cNvPr id="4" name="Picture 3">
            <a:extLst>
              <a:ext uri="{FF2B5EF4-FFF2-40B4-BE49-F238E27FC236}">
                <a16:creationId xmlns:a16="http://schemas.microsoft.com/office/drawing/2014/main" id="{C971EAD4-E69A-4611-8DED-3C2F5F562517}"/>
              </a:ext>
            </a:extLst>
          </p:cNvPr>
          <p:cNvPicPr>
            <a:picLocks noChangeAspect="1"/>
          </p:cNvPicPr>
          <p:nvPr/>
        </p:nvPicPr>
        <p:blipFill>
          <a:blip r:embed="rId2"/>
          <a:stretch>
            <a:fillRect/>
          </a:stretch>
        </p:blipFill>
        <p:spPr>
          <a:xfrm>
            <a:off x="10742612" y="6172200"/>
            <a:ext cx="1143000" cy="462379"/>
          </a:xfrm>
          <a:prstGeom prst="rect">
            <a:avLst/>
          </a:prstGeom>
        </p:spPr>
      </p:pic>
      <p:pic>
        <p:nvPicPr>
          <p:cNvPr id="5" name="Picture 4">
            <a:extLst>
              <a:ext uri="{FF2B5EF4-FFF2-40B4-BE49-F238E27FC236}">
                <a16:creationId xmlns:a16="http://schemas.microsoft.com/office/drawing/2014/main" id="{AA7590E0-1A10-4789-B8D4-72022ED3A575}"/>
              </a:ext>
            </a:extLst>
          </p:cNvPr>
          <p:cNvPicPr>
            <a:picLocks noChangeAspect="1"/>
          </p:cNvPicPr>
          <p:nvPr/>
        </p:nvPicPr>
        <p:blipFill>
          <a:blip r:embed="rId3"/>
          <a:stretch>
            <a:fillRect/>
          </a:stretch>
        </p:blipFill>
        <p:spPr>
          <a:xfrm>
            <a:off x="9031328" y="6251455"/>
            <a:ext cx="1524000" cy="331470"/>
          </a:xfrm>
          <a:prstGeom prst="rect">
            <a:avLst/>
          </a:prstGeom>
        </p:spPr>
      </p:pic>
      <p:sp>
        <p:nvSpPr>
          <p:cNvPr id="6" name="Slide Number Placeholder 5">
            <a:extLst>
              <a:ext uri="{FF2B5EF4-FFF2-40B4-BE49-F238E27FC236}">
                <a16:creationId xmlns:a16="http://schemas.microsoft.com/office/drawing/2014/main" id="{69E46182-2631-490F-931D-AF15E65F6BE4}"/>
              </a:ext>
            </a:extLst>
          </p:cNvPr>
          <p:cNvSpPr>
            <a:spLocks noGrp="1"/>
          </p:cNvSpPr>
          <p:nvPr>
            <p:ph type="sldNum" sz="quarter" idx="12"/>
          </p:nvPr>
        </p:nvSpPr>
        <p:spPr/>
        <p:txBody>
          <a:bodyPr/>
          <a:lstStyle/>
          <a:p>
            <a:fld id="{70FE6AC7-461C-4204-9087-675DDB229DB7}" type="slidenum">
              <a:rPr lang="en-US" smtClean="0"/>
              <a:t>10</a:t>
            </a:fld>
            <a:endParaRPr lang="en-US" dirty="0"/>
          </a:p>
        </p:txBody>
      </p:sp>
    </p:spTree>
    <p:extLst>
      <p:ext uri="{BB962C8B-B14F-4D97-AF65-F5344CB8AC3E}">
        <p14:creationId xmlns:p14="http://schemas.microsoft.com/office/powerpoint/2010/main" val="351716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Power of Attorney</a:t>
            </a:r>
          </a:p>
        </p:txBody>
      </p:sp>
      <p:sp>
        <p:nvSpPr>
          <p:cNvPr id="3" name="Content Placeholder 2"/>
          <p:cNvSpPr>
            <a:spLocks noGrp="1"/>
          </p:cNvSpPr>
          <p:nvPr>
            <p:ph idx="1"/>
          </p:nvPr>
        </p:nvSpPr>
        <p:spPr/>
        <p:txBody>
          <a:bodyPr/>
          <a:lstStyle/>
          <a:p>
            <a:endParaRPr lang="en-US" dirty="0"/>
          </a:p>
          <a:p>
            <a:r>
              <a:rPr lang="en-US" sz="2400" dirty="0"/>
              <a:t>Two different kinds of POA</a:t>
            </a:r>
          </a:p>
          <a:p>
            <a:r>
              <a:rPr lang="en-US" sz="2400" dirty="0"/>
              <a:t>General POA – this is financial</a:t>
            </a:r>
          </a:p>
          <a:p>
            <a:r>
              <a:rPr lang="en-US" sz="2400" dirty="0"/>
              <a:t>Durable Power of Attorney for Healthcare –medical decisions</a:t>
            </a:r>
          </a:p>
          <a:p>
            <a:r>
              <a:rPr lang="en-US" sz="2400" dirty="0"/>
              <a:t>Don’t have to be the same person</a:t>
            </a:r>
          </a:p>
          <a:p>
            <a:r>
              <a:rPr lang="en-US" sz="2400" dirty="0"/>
              <a:t>Don’t have to have both of them or either of them</a:t>
            </a:r>
          </a:p>
          <a:p>
            <a:r>
              <a:rPr lang="en-US" sz="2400" dirty="0"/>
              <a:t>Durable POA for Healthcare must follow your wishes as they understand</a:t>
            </a:r>
          </a:p>
          <a:p>
            <a:endParaRPr lang="en-US" dirty="0"/>
          </a:p>
          <a:p>
            <a:endParaRPr lang="en-US" dirty="0"/>
          </a:p>
        </p:txBody>
      </p:sp>
      <p:pic>
        <p:nvPicPr>
          <p:cNvPr id="5" name="Picture 4">
            <a:extLst>
              <a:ext uri="{FF2B5EF4-FFF2-40B4-BE49-F238E27FC236}">
                <a16:creationId xmlns:a16="http://schemas.microsoft.com/office/drawing/2014/main" id="{C6310847-5F02-4CD9-9870-EFD02E0E4F4D}"/>
              </a:ext>
            </a:extLst>
          </p:cNvPr>
          <p:cNvPicPr>
            <a:picLocks noChangeAspect="1"/>
          </p:cNvPicPr>
          <p:nvPr/>
        </p:nvPicPr>
        <p:blipFill>
          <a:blip r:embed="rId2"/>
          <a:stretch>
            <a:fillRect/>
          </a:stretch>
        </p:blipFill>
        <p:spPr>
          <a:xfrm>
            <a:off x="10742612" y="6172200"/>
            <a:ext cx="1143000" cy="462379"/>
          </a:xfrm>
          <a:prstGeom prst="rect">
            <a:avLst/>
          </a:prstGeom>
        </p:spPr>
      </p:pic>
      <p:pic>
        <p:nvPicPr>
          <p:cNvPr id="6" name="Picture 5">
            <a:extLst>
              <a:ext uri="{FF2B5EF4-FFF2-40B4-BE49-F238E27FC236}">
                <a16:creationId xmlns:a16="http://schemas.microsoft.com/office/drawing/2014/main" id="{6C2884DF-C884-4CD4-8FF6-DF7612C1119B}"/>
              </a:ext>
            </a:extLst>
          </p:cNvPr>
          <p:cNvPicPr>
            <a:picLocks noChangeAspect="1"/>
          </p:cNvPicPr>
          <p:nvPr/>
        </p:nvPicPr>
        <p:blipFill>
          <a:blip r:embed="rId3"/>
          <a:stretch>
            <a:fillRect/>
          </a:stretch>
        </p:blipFill>
        <p:spPr>
          <a:xfrm>
            <a:off x="9031328" y="6251455"/>
            <a:ext cx="1524000" cy="331470"/>
          </a:xfrm>
          <a:prstGeom prst="rect">
            <a:avLst/>
          </a:prstGeom>
        </p:spPr>
      </p:pic>
      <p:sp>
        <p:nvSpPr>
          <p:cNvPr id="7" name="Slide Number Placeholder 6">
            <a:extLst>
              <a:ext uri="{FF2B5EF4-FFF2-40B4-BE49-F238E27FC236}">
                <a16:creationId xmlns:a16="http://schemas.microsoft.com/office/drawing/2014/main" id="{D2A0F9E9-9D68-43CA-A3E1-B6865383B519}"/>
              </a:ext>
            </a:extLst>
          </p:cNvPr>
          <p:cNvSpPr>
            <a:spLocks noGrp="1"/>
          </p:cNvSpPr>
          <p:nvPr>
            <p:ph type="sldNum" sz="quarter" idx="12"/>
          </p:nvPr>
        </p:nvSpPr>
        <p:spPr/>
        <p:txBody>
          <a:bodyPr/>
          <a:lstStyle/>
          <a:p>
            <a:fld id="{70FE6AC7-461C-4204-9087-675DDB229DB7}" type="slidenum">
              <a:rPr lang="en-US" smtClean="0"/>
              <a:t>11</a:t>
            </a:fld>
            <a:endParaRPr lang="en-US" dirty="0"/>
          </a:p>
        </p:txBody>
      </p:sp>
    </p:spTree>
    <p:extLst>
      <p:ext uri="{BB962C8B-B14F-4D97-AF65-F5344CB8AC3E}">
        <p14:creationId xmlns:p14="http://schemas.microsoft.com/office/powerpoint/2010/main" val="686456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E947B-E2DC-49A2-BA6C-C953FF968A4B}"/>
              </a:ext>
            </a:extLst>
          </p:cNvPr>
          <p:cNvSpPr>
            <a:spLocks noGrp="1"/>
          </p:cNvSpPr>
          <p:nvPr>
            <p:ph type="title"/>
          </p:nvPr>
        </p:nvSpPr>
        <p:spPr/>
        <p:txBody>
          <a:bodyPr/>
          <a:lstStyle/>
          <a:p>
            <a:r>
              <a:rPr lang="en-US" dirty="0"/>
              <a:t>Case Study POST form</a:t>
            </a:r>
          </a:p>
        </p:txBody>
      </p:sp>
      <p:sp>
        <p:nvSpPr>
          <p:cNvPr id="3" name="Content Placeholder 2">
            <a:extLst>
              <a:ext uri="{FF2B5EF4-FFF2-40B4-BE49-F238E27FC236}">
                <a16:creationId xmlns:a16="http://schemas.microsoft.com/office/drawing/2014/main" id="{91F31B1A-31FA-46BB-B869-64B50EA9BE58}"/>
              </a:ext>
            </a:extLst>
          </p:cNvPr>
          <p:cNvSpPr>
            <a:spLocks noGrp="1"/>
          </p:cNvSpPr>
          <p:nvPr>
            <p:ph idx="1"/>
          </p:nvPr>
        </p:nvSpPr>
        <p:spPr/>
        <p:txBody>
          <a:bodyPr/>
          <a:lstStyle/>
          <a:p>
            <a:endParaRPr lang="en-US" dirty="0">
              <a:solidFill>
                <a:schemeClr val="tx2"/>
              </a:solidFill>
            </a:endParaRPr>
          </a:p>
          <a:p>
            <a:r>
              <a:rPr lang="en-US" dirty="0">
                <a:solidFill>
                  <a:schemeClr val="tx2"/>
                </a:solidFill>
              </a:rPr>
              <a:t>What happens if my Living Will and my POST form don’t match?</a:t>
            </a:r>
          </a:p>
          <a:p>
            <a:endParaRPr lang="en-US" dirty="0">
              <a:solidFill>
                <a:schemeClr val="tx2"/>
              </a:solidFill>
            </a:endParaRPr>
          </a:p>
          <a:p>
            <a:r>
              <a:rPr lang="en-US" dirty="0">
                <a:solidFill>
                  <a:schemeClr val="tx2"/>
                </a:solidFill>
              </a:rPr>
              <a:t>What does my healthcare POA do in this case?</a:t>
            </a:r>
          </a:p>
          <a:p>
            <a:endParaRPr lang="en-US" dirty="0">
              <a:solidFill>
                <a:schemeClr val="tx2"/>
              </a:solidFill>
            </a:endParaRPr>
          </a:p>
          <a:p>
            <a:r>
              <a:rPr lang="en-US" dirty="0">
                <a:solidFill>
                  <a:schemeClr val="tx2"/>
                </a:solidFill>
              </a:rPr>
              <a:t>How are decisions made about my wishes?</a:t>
            </a:r>
          </a:p>
          <a:p>
            <a:endParaRPr lang="en-US" dirty="0">
              <a:solidFill>
                <a:schemeClr val="tx2"/>
              </a:solidFill>
            </a:endParaRPr>
          </a:p>
          <a:p>
            <a:r>
              <a:rPr lang="en-US" dirty="0">
                <a:solidFill>
                  <a:schemeClr val="tx2"/>
                </a:solidFill>
              </a:rPr>
              <a:t>Looking at the total expression of a person’s life</a:t>
            </a:r>
          </a:p>
        </p:txBody>
      </p:sp>
      <p:sp>
        <p:nvSpPr>
          <p:cNvPr id="4" name="Slide Number Placeholder 3">
            <a:extLst>
              <a:ext uri="{FF2B5EF4-FFF2-40B4-BE49-F238E27FC236}">
                <a16:creationId xmlns:a16="http://schemas.microsoft.com/office/drawing/2014/main" id="{01D5994C-2DF1-4694-A014-FF83A09A5A76}"/>
              </a:ext>
            </a:extLst>
          </p:cNvPr>
          <p:cNvSpPr>
            <a:spLocks noGrp="1"/>
          </p:cNvSpPr>
          <p:nvPr>
            <p:ph type="sldNum" sz="quarter" idx="12"/>
          </p:nvPr>
        </p:nvSpPr>
        <p:spPr/>
        <p:txBody>
          <a:bodyPr/>
          <a:lstStyle/>
          <a:p>
            <a:fld id="{70FE6AC7-461C-4204-9087-675DDB229DB7}" type="slidenum">
              <a:rPr lang="en-US" smtClean="0"/>
              <a:t>12</a:t>
            </a:fld>
            <a:endParaRPr lang="en-US" dirty="0"/>
          </a:p>
        </p:txBody>
      </p:sp>
    </p:spTree>
    <p:extLst>
      <p:ext uri="{BB962C8B-B14F-4D97-AF65-F5344CB8AC3E}">
        <p14:creationId xmlns:p14="http://schemas.microsoft.com/office/powerpoint/2010/main" val="267817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Comparing Documents</a:t>
            </a:r>
          </a:p>
        </p:txBody>
      </p:sp>
      <p:graphicFrame>
        <p:nvGraphicFramePr>
          <p:cNvPr id="8" name="Content Placeholder 7">
            <a:extLst>
              <a:ext uri="{FF2B5EF4-FFF2-40B4-BE49-F238E27FC236}">
                <a16:creationId xmlns:a16="http://schemas.microsoft.com/office/drawing/2014/main" id="{C12E8A67-34A6-4B22-B10B-8436B974C5F4}"/>
              </a:ext>
            </a:extLst>
          </p:cNvPr>
          <p:cNvGraphicFramePr>
            <a:graphicFrameLocks noGrp="1"/>
          </p:cNvGraphicFramePr>
          <p:nvPr>
            <p:ph idx="1"/>
            <p:extLst/>
          </p:nvPr>
        </p:nvGraphicFramePr>
        <p:xfrm>
          <a:off x="3125787" y="2485231"/>
          <a:ext cx="5937250" cy="3222183"/>
        </p:xfrm>
        <a:graphic>
          <a:graphicData uri="http://schemas.openxmlformats.org/drawingml/2006/table">
            <a:tbl>
              <a:tblPr firstRow="1" firstCol="1" bandRow="1">
                <a:tableStyleId>{5C22544A-7EE6-4342-B048-85BDC9FD1C3A}</a:tableStyleId>
              </a:tblPr>
              <a:tblGrid>
                <a:gridCol w="2968625">
                  <a:extLst>
                    <a:ext uri="{9D8B030D-6E8A-4147-A177-3AD203B41FA5}">
                      <a16:colId xmlns:a16="http://schemas.microsoft.com/office/drawing/2014/main" val="2152766940"/>
                    </a:ext>
                  </a:extLst>
                </a:gridCol>
                <a:gridCol w="2968625">
                  <a:extLst>
                    <a:ext uri="{9D8B030D-6E8A-4147-A177-3AD203B41FA5}">
                      <a16:colId xmlns:a16="http://schemas.microsoft.com/office/drawing/2014/main" val="3209197793"/>
                    </a:ext>
                  </a:extLst>
                </a:gridCol>
              </a:tblGrid>
              <a:tr h="227965">
                <a:tc>
                  <a:txBody>
                    <a:bodyPr/>
                    <a:lstStyle/>
                    <a:p>
                      <a:pPr marL="0" marR="0" algn="ctr">
                        <a:lnSpc>
                          <a:spcPct val="107000"/>
                        </a:lnSpc>
                        <a:spcBef>
                          <a:spcPts val="0"/>
                        </a:spcBef>
                        <a:spcAft>
                          <a:spcPts val="0"/>
                        </a:spcAft>
                      </a:pPr>
                      <a:r>
                        <a:rPr lang="en-US" sz="1200">
                          <a:effectLst/>
                        </a:rPr>
                        <a:t>POST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200">
                          <a:effectLst/>
                        </a:rPr>
                        <a:t>Advance Directive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0878051"/>
                  </a:ext>
                </a:extLst>
              </a:tr>
              <a:tr h="21653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Is a Medical Order</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Is a Legal Document</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75112896"/>
                  </a:ext>
                </a:extLst>
              </a:tr>
              <a:tr h="39941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Immediately takes effect.  EMS can follow orders. </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Needs interpretation and discussion with patient’s health care professional to be effective.  EMS cannot follow (because not medical orders).</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84918441"/>
                  </a:ext>
                </a:extLst>
              </a:tr>
              <a:tr h="21653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Communicates medical treatments specific to patient’s current state of health.  Patient has specific diagnosis &amp; prognosis when discussing goals of care and treatment decisions</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Communicates general wishes about medical treatments in future states of health.</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3745679"/>
                  </a:ext>
                </a:extLst>
              </a:tr>
              <a:tr h="22796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Does not appoint a health care representative.</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Appoints a health care representative.</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10627670"/>
                  </a:ext>
                </a:extLst>
              </a:tr>
              <a:tr h="21653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Easy to locate (as medical order, a copy is kept in the patient’s medical record).  </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May not be available when needed (individuals must ensure a current copy is in their medical record and/or given to family to provide at the time it is needed).   </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72064512"/>
                  </a:ext>
                </a:extLst>
              </a:tr>
              <a:tr h="227965">
                <a:tc>
                  <a:txBody>
                    <a:bodyPr/>
                    <a:lstStyle/>
                    <a:p>
                      <a:pPr marL="0" marR="0">
                        <a:lnSpc>
                          <a:spcPct val="107000"/>
                        </a:lnSpc>
                        <a:spcBef>
                          <a:spcPts val="0"/>
                        </a:spcBef>
                        <a:spcAft>
                          <a:spcPts val="0"/>
                        </a:spcAft>
                      </a:pPr>
                      <a:r>
                        <a:rPr lang="en-US" sz="1000">
                          <a:effectLst/>
                          <a:latin typeface="Arial" panose="020B0604020202020204" pitchFamily="34" charset="0"/>
                          <a:cs typeface="Arial" panose="020B0604020202020204" pitchFamily="34" charset="0"/>
                        </a:rPr>
                        <a:t>Only to be used for those with serious advanced illness or frailty – at any age.</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000">
                          <a:effectLst/>
                          <a:latin typeface="Arial" panose="020B0604020202020204" pitchFamily="34" charset="0"/>
                          <a:cs typeface="Arial" panose="020B0604020202020204" pitchFamily="34" charset="0"/>
                        </a:rPr>
                        <a:t>All competent adults over 18 should have.</a:t>
                      </a:r>
                      <a:endParaRPr lang="en-US" sz="1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38636639"/>
                  </a:ext>
                </a:extLst>
              </a:tr>
              <a:tr h="216535">
                <a:tc>
                  <a:txBody>
                    <a:bodyPr/>
                    <a:lstStyle/>
                    <a:p>
                      <a:pPr marL="0" marR="0">
                        <a:lnSpc>
                          <a:spcPct val="107000"/>
                        </a:lnSpc>
                        <a:spcBef>
                          <a:spcPts val="0"/>
                        </a:spcBef>
                        <a:spcAft>
                          <a:spcPts val="0"/>
                        </a:spcAft>
                      </a:pPr>
                      <a:r>
                        <a:rPr lang="en-US" sz="1000" dirty="0">
                          <a:effectLst/>
                          <a:latin typeface="Arial" panose="020B0604020202020204" pitchFamily="34" charset="0"/>
                          <a:cs typeface="Arial" panose="020B0604020202020204" pitchFamily="34" charset="0"/>
                        </a:rPr>
                        <a:t>Signed by physician and (normally) by the patient or surrogate.</a:t>
                      </a: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000" dirty="0">
                          <a:effectLst/>
                          <a:latin typeface="Arial" panose="020B0604020202020204" pitchFamily="34" charset="0"/>
                          <a:cs typeface="Arial" panose="020B0604020202020204" pitchFamily="34" charset="0"/>
                        </a:rPr>
                        <a:t>Document is signed by the patient and signed by 2 witnesses or notarized.</a:t>
                      </a: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5122659"/>
                  </a:ext>
                </a:extLst>
              </a:tr>
            </a:tbl>
          </a:graphicData>
        </a:graphic>
      </p:graphicFrame>
      <p:sp>
        <p:nvSpPr>
          <p:cNvPr id="9" name="TextBox 8">
            <a:extLst>
              <a:ext uri="{FF2B5EF4-FFF2-40B4-BE49-F238E27FC236}">
                <a16:creationId xmlns:a16="http://schemas.microsoft.com/office/drawing/2014/main" id="{851D1592-D44B-47FC-8EB2-66A931C4744C}"/>
              </a:ext>
            </a:extLst>
          </p:cNvPr>
          <p:cNvSpPr txBox="1"/>
          <p:nvPr/>
        </p:nvSpPr>
        <p:spPr>
          <a:xfrm>
            <a:off x="9523412" y="3733800"/>
            <a:ext cx="2286000" cy="1015663"/>
          </a:xfrm>
          <a:prstGeom prst="rect">
            <a:avLst/>
          </a:prstGeom>
          <a:noFill/>
          <a:ln w="28575">
            <a:solidFill>
              <a:schemeClr val="tx1"/>
            </a:solidFill>
          </a:ln>
        </p:spPr>
        <p:txBody>
          <a:bodyPr wrap="square" rtlCol="0">
            <a:spAutoFit/>
          </a:bodyPr>
          <a:lstStyle/>
          <a:p>
            <a:r>
              <a:rPr lang="en-US" sz="1000" b="1" dirty="0"/>
              <a:t>Rule Clarification</a:t>
            </a:r>
          </a:p>
          <a:p>
            <a:r>
              <a:rPr lang="en-US" sz="1000" dirty="0"/>
              <a:t>Date: March 8, 2018 </a:t>
            </a:r>
          </a:p>
          <a:p>
            <a:r>
              <a:rPr lang="en-US" sz="1000" dirty="0"/>
              <a:t>Topic:  POST (Physician Orders for Scope of Treatment)</a:t>
            </a:r>
          </a:p>
          <a:p>
            <a:r>
              <a:rPr lang="en-US" sz="1000" dirty="0"/>
              <a:t>Provider:  Licensed Facilities in Tennessee</a:t>
            </a:r>
          </a:p>
        </p:txBody>
      </p:sp>
      <p:pic>
        <p:nvPicPr>
          <p:cNvPr id="11" name="Picture 10">
            <a:extLst>
              <a:ext uri="{FF2B5EF4-FFF2-40B4-BE49-F238E27FC236}">
                <a16:creationId xmlns:a16="http://schemas.microsoft.com/office/drawing/2014/main" id="{E39E1B11-FA17-48AF-BAD0-88929585F11D}"/>
              </a:ext>
            </a:extLst>
          </p:cNvPr>
          <p:cNvPicPr>
            <a:picLocks noChangeAspect="1"/>
          </p:cNvPicPr>
          <p:nvPr/>
        </p:nvPicPr>
        <p:blipFill>
          <a:blip r:embed="rId2"/>
          <a:stretch>
            <a:fillRect/>
          </a:stretch>
        </p:blipFill>
        <p:spPr>
          <a:xfrm>
            <a:off x="10742612" y="6172200"/>
            <a:ext cx="1143000" cy="462379"/>
          </a:xfrm>
          <a:prstGeom prst="rect">
            <a:avLst/>
          </a:prstGeom>
        </p:spPr>
      </p:pic>
      <p:pic>
        <p:nvPicPr>
          <p:cNvPr id="12" name="Picture 11">
            <a:extLst>
              <a:ext uri="{FF2B5EF4-FFF2-40B4-BE49-F238E27FC236}">
                <a16:creationId xmlns:a16="http://schemas.microsoft.com/office/drawing/2014/main" id="{4AFD756E-FD53-4134-84F3-7E75B5A41535}"/>
              </a:ext>
            </a:extLst>
          </p:cNvPr>
          <p:cNvPicPr>
            <a:picLocks noChangeAspect="1"/>
          </p:cNvPicPr>
          <p:nvPr/>
        </p:nvPicPr>
        <p:blipFill>
          <a:blip r:embed="rId3"/>
          <a:stretch>
            <a:fillRect/>
          </a:stretch>
        </p:blipFill>
        <p:spPr>
          <a:xfrm>
            <a:off x="9031328" y="6251455"/>
            <a:ext cx="1524000" cy="331470"/>
          </a:xfrm>
          <a:prstGeom prst="rect">
            <a:avLst/>
          </a:prstGeom>
        </p:spPr>
      </p:pic>
      <p:sp>
        <p:nvSpPr>
          <p:cNvPr id="13" name="Slide Number Placeholder 12">
            <a:extLst>
              <a:ext uri="{FF2B5EF4-FFF2-40B4-BE49-F238E27FC236}">
                <a16:creationId xmlns:a16="http://schemas.microsoft.com/office/drawing/2014/main" id="{578942FE-95C9-476A-96B7-772E0961FEF6}"/>
              </a:ext>
            </a:extLst>
          </p:cNvPr>
          <p:cNvSpPr>
            <a:spLocks noGrp="1"/>
          </p:cNvSpPr>
          <p:nvPr>
            <p:ph type="sldNum" sz="quarter" idx="12"/>
          </p:nvPr>
        </p:nvSpPr>
        <p:spPr/>
        <p:txBody>
          <a:bodyPr/>
          <a:lstStyle/>
          <a:p>
            <a:fld id="{70FE6AC7-461C-4204-9087-675DDB229DB7}" type="slidenum">
              <a:rPr lang="en-US" smtClean="0"/>
              <a:t>13</a:t>
            </a:fld>
            <a:endParaRPr lang="en-US" dirty="0"/>
          </a:p>
        </p:txBody>
      </p:sp>
      <p:sp>
        <p:nvSpPr>
          <p:cNvPr id="3" name="Arrow: Striped Right 2">
            <a:extLst>
              <a:ext uri="{FF2B5EF4-FFF2-40B4-BE49-F238E27FC236}">
                <a16:creationId xmlns:a16="http://schemas.microsoft.com/office/drawing/2014/main" id="{1767E507-4062-452A-8348-761C2790EF2C}"/>
              </a:ext>
            </a:extLst>
          </p:cNvPr>
          <p:cNvSpPr/>
          <p:nvPr/>
        </p:nvSpPr>
        <p:spPr>
          <a:xfrm rot="8236302">
            <a:off x="8255830" y="1589107"/>
            <a:ext cx="1614415" cy="950063"/>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3120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Details</a:t>
            </a:r>
          </a:p>
        </p:txBody>
      </p:sp>
      <p:sp>
        <p:nvSpPr>
          <p:cNvPr id="5" name="Content Placeholder 4"/>
          <p:cNvSpPr>
            <a:spLocks noGrp="1"/>
          </p:cNvSpPr>
          <p:nvPr>
            <p:ph idx="1"/>
          </p:nvPr>
        </p:nvSpPr>
        <p:spPr/>
        <p:txBody>
          <a:bodyPr>
            <a:normAutofit/>
          </a:bodyPr>
          <a:lstStyle/>
          <a:p>
            <a:endParaRPr lang="en-US" dirty="0"/>
          </a:p>
          <a:p>
            <a:r>
              <a:rPr lang="en-US" sz="2800" dirty="0"/>
              <a:t>POST forms can’t cover all situations</a:t>
            </a:r>
          </a:p>
          <a:p>
            <a:r>
              <a:rPr lang="en-US" sz="2800" dirty="0"/>
              <a:t>POST forms cannot substitute for good conversation</a:t>
            </a:r>
          </a:p>
          <a:p>
            <a:r>
              <a:rPr lang="en-US" sz="2800" dirty="0"/>
              <a:t>Healthcare team and family (if involved) need to know the choices</a:t>
            </a:r>
          </a:p>
          <a:p>
            <a:r>
              <a:rPr lang="en-US" sz="2800" dirty="0"/>
              <a:t>This definitely CAN be changed by the patient!!</a:t>
            </a:r>
          </a:p>
          <a:p>
            <a:r>
              <a:rPr lang="en-US" sz="2800" dirty="0"/>
              <a:t>Helps us understand this person, but does not replace their voice!</a:t>
            </a:r>
          </a:p>
          <a:p>
            <a:endParaRPr lang="en-US" dirty="0"/>
          </a:p>
        </p:txBody>
      </p:sp>
      <p:pic>
        <p:nvPicPr>
          <p:cNvPr id="7" name="Picture 6">
            <a:extLst>
              <a:ext uri="{FF2B5EF4-FFF2-40B4-BE49-F238E27FC236}">
                <a16:creationId xmlns:a16="http://schemas.microsoft.com/office/drawing/2014/main" id="{82635638-00EA-4DA1-B76B-03C1A355D8A5}"/>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8" name="Picture 7">
            <a:extLst>
              <a:ext uri="{FF2B5EF4-FFF2-40B4-BE49-F238E27FC236}">
                <a16:creationId xmlns:a16="http://schemas.microsoft.com/office/drawing/2014/main" id="{54AC084A-9167-4CDC-AAD7-1F21B646F990}"/>
              </a:ext>
            </a:extLst>
          </p:cNvPr>
          <p:cNvPicPr>
            <a:picLocks noChangeAspect="1"/>
          </p:cNvPicPr>
          <p:nvPr/>
        </p:nvPicPr>
        <p:blipFill>
          <a:blip r:embed="rId4"/>
          <a:stretch>
            <a:fillRect/>
          </a:stretch>
        </p:blipFill>
        <p:spPr>
          <a:xfrm>
            <a:off x="9031328" y="6251455"/>
            <a:ext cx="1524000" cy="331470"/>
          </a:xfrm>
          <a:prstGeom prst="rect">
            <a:avLst/>
          </a:prstGeom>
        </p:spPr>
      </p:pic>
      <p:sp>
        <p:nvSpPr>
          <p:cNvPr id="2" name="Slide Number Placeholder 1">
            <a:extLst>
              <a:ext uri="{FF2B5EF4-FFF2-40B4-BE49-F238E27FC236}">
                <a16:creationId xmlns:a16="http://schemas.microsoft.com/office/drawing/2014/main" id="{3D80DC6C-0D6D-41E2-B6C5-B256D90099C3}"/>
              </a:ext>
            </a:extLst>
          </p:cNvPr>
          <p:cNvSpPr>
            <a:spLocks noGrp="1"/>
          </p:cNvSpPr>
          <p:nvPr>
            <p:ph type="sldNum" sz="quarter" idx="12"/>
          </p:nvPr>
        </p:nvSpPr>
        <p:spPr/>
        <p:txBody>
          <a:bodyPr/>
          <a:lstStyle/>
          <a:p>
            <a:fld id="{70FE6AC7-461C-4204-9087-675DDB229DB7}" type="slidenum">
              <a:rPr lang="en-US" smtClean="0"/>
              <a:t>14</a:t>
            </a:fld>
            <a:endParaRPr lang="en-US" dirty="0"/>
          </a:p>
        </p:txBody>
      </p:sp>
    </p:spTree>
    <p:extLst>
      <p:ext uri="{BB962C8B-B14F-4D97-AF65-F5344CB8AC3E}">
        <p14:creationId xmlns:p14="http://schemas.microsoft.com/office/powerpoint/2010/main" val="3347502816"/>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Comparing Documents</a:t>
            </a:r>
          </a:p>
        </p:txBody>
      </p:sp>
      <p:pic>
        <p:nvPicPr>
          <p:cNvPr id="11" name="Picture 10">
            <a:extLst>
              <a:ext uri="{FF2B5EF4-FFF2-40B4-BE49-F238E27FC236}">
                <a16:creationId xmlns:a16="http://schemas.microsoft.com/office/drawing/2014/main" id="{E39E1B11-FA17-48AF-BAD0-88929585F11D}"/>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12" name="Picture 11">
            <a:extLst>
              <a:ext uri="{FF2B5EF4-FFF2-40B4-BE49-F238E27FC236}">
                <a16:creationId xmlns:a16="http://schemas.microsoft.com/office/drawing/2014/main" id="{4AFD756E-FD53-4134-84F3-7E75B5A41535}"/>
              </a:ext>
            </a:extLst>
          </p:cNvPr>
          <p:cNvPicPr>
            <a:picLocks noChangeAspect="1"/>
          </p:cNvPicPr>
          <p:nvPr/>
        </p:nvPicPr>
        <p:blipFill>
          <a:blip r:embed="rId4"/>
          <a:stretch>
            <a:fillRect/>
          </a:stretch>
        </p:blipFill>
        <p:spPr>
          <a:xfrm>
            <a:off x="9031328" y="6251455"/>
            <a:ext cx="1524000" cy="331470"/>
          </a:xfrm>
          <a:prstGeom prst="rect">
            <a:avLst/>
          </a:prstGeom>
        </p:spPr>
      </p:pic>
      <p:sp>
        <p:nvSpPr>
          <p:cNvPr id="13" name="Slide Number Placeholder 12">
            <a:extLst>
              <a:ext uri="{FF2B5EF4-FFF2-40B4-BE49-F238E27FC236}">
                <a16:creationId xmlns:a16="http://schemas.microsoft.com/office/drawing/2014/main" id="{578942FE-95C9-476A-96B7-772E0961FEF6}"/>
              </a:ext>
            </a:extLst>
          </p:cNvPr>
          <p:cNvSpPr>
            <a:spLocks noGrp="1"/>
          </p:cNvSpPr>
          <p:nvPr>
            <p:ph type="sldNum" sz="quarter" idx="12"/>
          </p:nvPr>
        </p:nvSpPr>
        <p:spPr/>
        <p:txBody>
          <a:bodyPr/>
          <a:lstStyle/>
          <a:p>
            <a:fld id="{70FE6AC7-461C-4204-9087-675DDB229DB7}" type="slidenum">
              <a:rPr lang="en-US" smtClean="0"/>
              <a:t>15</a:t>
            </a:fld>
            <a:endParaRPr lang="en-US" dirty="0"/>
          </a:p>
        </p:txBody>
      </p:sp>
      <p:pic>
        <p:nvPicPr>
          <p:cNvPr id="6" name="Content Placeholder 5">
            <a:extLst>
              <a:ext uri="{FF2B5EF4-FFF2-40B4-BE49-F238E27FC236}">
                <a16:creationId xmlns:a16="http://schemas.microsoft.com/office/drawing/2014/main" id="{64BAD2B9-A26A-4AB3-AC32-1DD7F3778AE8}"/>
              </a:ext>
            </a:extLst>
          </p:cNvPr>
          <p:cNvPicPr>
            <a:picLocks noGrp="1" noChangeAspect="1"/>
          </p:cNvPicPr>
          <p:nvPr>
            <p:ph idx="1"/>
          </p:nvPr>
        </p:nvPicPr>
        <p:blipFill>
          <a:blip r:embed="rId5"/>
          <a:stretch>
            <a:fillRect/>
          </a:stretch>
        </p:blipFill>
        <p:spPr>
          <a:xfrm>
            <a:off x="750342" y="2057400"/>
            <a:ext cx="10688139" cy="3848100"/>
          </a:xfrm>
          <a:prstGeom prst="rect">
            <a:avLst/>
          </a:prstGeom>
        </p:spPr>
      </p:pic>
    </p:spTree>
    <p:extLst>
      <p:ext uri="{BB962C8B-B14F-4D97-AF65-F5344CB8AC3E}">
        <p14:creationId xmlns:p14="http://schemas.microsoft.com/office/powerpoint/2010/main" val="1739872351"/>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Thank you!</a:t>
            </a:r>
          </a:p>
        </p:txBody>
      </p:sp>
      <p:sp>
        <p:nvSpPr>
          <p:cNvPr id="3" name="Content Placeholder 2"/>
          <p:cNvSpPr>
            <a:spLocks noGrp="1"/>
          </p:cNvSpPr>
          <p:nvPr>
            <p:ph idx="1"/>
          </p:nvPr>
        </p:nvSpPr>
        <p:spPr>
          <a:xfrm>
            <a:off x="609441" y="1998383"/>
            <a:ext cx="10969943" cy="4325112"/>
          </a:xfrm>
        </p:spPr>
        <p:txBody>
          <a:bodyPr/>
          <a:lstStyle/>
          <a:p>
            <a:endParaRPr lang="en-US" dirty="0"/>
          </a:p>
          <a:p>
            <a:endParaRPr lang="en-US" dirty="0"/>
          </a:p>
          <a:p>
            <a:pPr marL="109728" indent="0" algn="ctr">
              <a:buNone/>
            </a:pPr>
            <a:r>
              <a:rPr lang="en-US" sz="3200" dirty="0"/>
              <a:t>Please ask your supervisor any additional questions </a:t>
            </a:r>
          </a:p>
          <a:p>
            <a:pPr marL="109728" indent="0" algn="ctr">
              <a:buNone/>
            </a:pPr>
            <a:r>
              <a:rPr lang="en-US" sz="3200" dirty="0"/>
              <a:t>or test answers you want to discuss.</a:t>
            </a:r>
          </a:p>
          <a:p>
            <a:pPr marL="109728" indent="0" algn="ctr">
              <a:buNone/>
            </a:pPr>
            <a:endParaRPr lang="en-US" sz="3200" dirty="0"/>
          </a:p>
          <a:p>
            <a:pPr marL="109728" indent="0" algn="ctr">
              <a:buNone/>
            </a:pPr>
            <a:r>
              <a:rPr lang="en-US" sz="3200" dirty="0"/>
              <a:t>Please complete the post-test next.</a:t>
            </a:r>
          </a:p>
        </p:txBody>
      </p:sp>
      <p:pic>
        <p:nvPicPr>
          <p:cNvPr id="4" name="Picture 3">
            <a:extLst>
              <a:ext uri="{FF2B5EF4-FFF2-40B4-BE49-F238E27FC236}">
                <a16:creationId xmlns:a16="http://schemas.microsoft.com/office/drawing/2014/main" id="{4480CE23-5B34-43B5-ACE8-4A339581D8C3}"/>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5" name="Picture 4">
            <a:extLst>
              <a:ext uri="{FF2B5EF4-FFF2-40B4-BE49-F238E27FC236}">
                <a16:creationId xmlns:a16="http://schemas.microsoft.com/office/drawing/2014/main" id="{7B42F495-DF6B-4A5A-91EB-BA77519BE5E1}"/>
              </a:ext>
            </a:extLst>
          </p:cNvPr>
          <p:cNvPicPr>
            <a:picLocks noChangeAspect="1"/>
          </p:cNvPicPr>
          <p:nvPr/>
        </p:nvPicPr>
        <p:blipFill>
          <a:blip r:embed="rId4"/>
          <a:stretch>
            <a:fillRect/>
          </a:stretch>
        </p:blipFill>
        <p:spPr>
          <a:xfrm>
            <a:off x="9031328" y="6251455"/>
            <a:ext cx="1524000" cy="331470"/>
          </a:xfrm>
          <a:prstGeom prst="rect">
            <a:avLst/>
          </a:prstGeom>
        </p:spPr>
      </p:pic>
      <p:pic>
        <p:nvPicPr>
          <p:cNvPr id="6" name="Picture 5">
            <a:extLst>
              <a:ext uri="{FF2B5EF4-FFF2-40B4-BE49-F238E27FC236}">
                <a16:creationId xmlns:a16="http://schemas.microsoft.com/office/drawing/2014/main" id="{8EDBF852-62D9-477B-9149-C29448530525}"/>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065212" y="5105400"/>
            <a:ext cx="2057400" cy="1371600"/>
          </a:xfrm>
          <a:prstGeom prst="rect">
            <a:avLst/>
          </a:prstGeom>
        </p:spPr>
      </p:pic>
      <p:sp>
        <p:nvSpPr>
          <p:cNvPr id="8" name="Slide Number Placeholder 7">
            <a:extLst>
              <a:ext uri="{FF2B5EF4-FFF2-40B4-BE49-F238E27FC236}">
                <a16:creationId xmlns:a16="http://schemas.microsoft.com/office/drawing/2014/main" id="{5848F06B-2605-4A62-BB69-EBCAFDE6FD5F}"/>
              </a:ext>
            </a:extLst>
          </p:cNvPr>
          <p:cNvSpPr>
            <a:spLocks noGrp="1"/>
          </p:cNvSpPr>
          <p:nvPr>
            <p:ph type="sldNum" sz="quarter" idx="12"/>
          </p:nvPr>
        </p:nvSpPr>
        <p:spPr/>
        <p:txBody>
          <a:bodyPr/>
          <a:lstStyle/>
          <a:p>
            <a:fld id="{70FE6AC7-461C-4204-9087-675DDB229DB7}" type="slidenum">
              <a:rPr lang="en-US" smtClean="0"/>
              <a:t>16</a:t>
            </a:fld>
            <a:endParaRPr lang="en-US" dirty="0"/>
          </a:p>
        </p:txBody>
      </p:sp>
    </p:spTree>
    <p:extLst>
      <p:ext uri="{BB962C8B-B14F-4D97-AF65-F5344CB8AC3E}">
        <p14:creationId xmlns:p14="http://schemas.microsoft.com/office/powerpoint/2010/main" val="1119352416"/>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5FC41-FE6D-42FF-8BD5-481EF8A9511C}"/>
              </a:ext>
            </a:extLst>
          </p:cNvPr>
          <p:cNvSpPr>
            <a:spLocks noGrp="1"/>
          </p:cNvSpPr>
          <p:nvPr>
            <p:ph type="title"/>
          </p:nvPr>
        </p:nvSpPr>
        <p:spPr/>
        <p:txBody>
          <a:bodyPr>
            <a:normAutofit fontScale="90000"/>
          </a:bodyPr>
          <a:lstStyle/>
          <a:p>
            <a:pPr algn="ctr"/>
            <a:r>
              <a:rPr lang="en-US" dirty="0"/>
              <a:t>Planning for Medical Decisions at End of Life</a:t>
            </a:r>
            <a:br>
              <a:rPr lang="en-US" dirty="0"/>
            </a:br>
            <a:r>
              <a:rPr lang="en-US" dirty="0"/>
              <a:t>Post-test</a:t>
            </a:r>
          </a:p>
        </p:txBody>
      </p:sp>
      <p:sp>
        <p:nvSpPr>
          <p:cNvPr id="3" name="Text Placeholder 2">
            <a:extLst>
              <a:ext uri="{FF2B5EF4-FFF2-40B4-BE49-F238E27FC236}">
                <a16:creationId xmlns:a16="http://schemas.microsoft.com/office/drawing/2014/main" id="{8F3BB5BB-BD72-4015-BC96-3E144F46696A}"/>
              </a:ext>
            </a:extLst>
          </p:cNvPr>
          <p:cNvSpPr>
            <a:spLocks noGrp="1"/>
          </p:cNvSpPr>
          <p:nvPr>
            <p:ph type="body" idx="1"/>
          </p:nvPr>
        </p:nvSpPr>
        <p:spPr/>
        <p:txBody>
          <a:bodyPr/>
          <a:lstStyle/>
          <a:p>
            <a:r>
              <a:rPr lang="en-US" dirty="0"/>
              <a:t>Question</a:t>
            </a:r>
          </a:p>
        </p:txBody>
      </p:sp>
      <p:sp>
        <p:nvSpPr>
          <p:cNvPr id="4" name="Text Placeholder 3">
            <a:extLst>
              <a:ext uri="{FF2B5EF4-FFF2-40B4-BE49-F238E27FC236}">
                <a16:creationId xmlns:a16="http://schemas.microsoft.com/office/drawing/2014/main" id="{245EF6B2-03DC-4F6F-9E1B-B0E246BF02D8}"/>
              </a:ext>
            </a:extLst>
          </p:cNvPr>
          <p:cNvSpPr>
            <a:spLocks noGrp="1"/>
          </p:cNvSpPr>
          <p:nvPr>
            <p:ph type="body" sz="half" idx="3"/>
          </p:nvPr>
        </p:nvSpPr>
        <p:spPr/>
        <p:txBody>
          <a:bodyPr/>
          <a:lstStyle/>
          <a:p>
            <a:r>
              <a:rPr lang="en-US" dirty="0"/>
              <a:t>Select True or False</a:t>
            </a:r>
          </a:p>
        </p:txBody>
      </p:sp>
      <p:sp>
        <p:nvSpPr>
          <p:cNvPr id="5" name="Content Placeholder 4">
            <a:extLst>
              <a:ext uri="{FF2B5EF4-FFF2-40B4-BE49-F238E27FC236}">
                <a16:creationId xmlns:a16="http://schemas.microsoft.com/office/drawing/2014/main" id="{001E3B9C-C92D-4C8B-811C-027585F8B0DB}"/>
              </a:ext>
            </a:extLst>
          </p:cNvPr>
          <p:cNvSpPr>
            <a:spLocks noGrp="1"/>
          </p:cNvSpPr>
          <p:nvPr>
            <p:ph sz="quarter" idx="2"/>
          </p:nvPr>
        </p:nvSpPr>
        <p:spPr/>
        <p:txBody>
          <a:bodyPr>
            <a:normAutofit/>
          </a:bodyPr>
          <a:lstStyle/>
          <a:p>
            <a:pPr marL="566928" indent="-457200">
              <a:buFont typeface="+mj-lt"/>
              <a:buAutoNum type="arabicPeriod"/>
            </a:pPr>
            <a:r>
              <a:rPr lang="en-US" sz="1400" dirty="0"/>
              <a:t>Pain is managed, relationships optimized, and the dying person’s wishes honored in a “Good Death”</a:t>
            </a:r>
          </a:p>
          <a:p>
            <a:pPr marL="566928" indent="-457200">
              <a:buFont typeface="+mj-lt"/>
              <a:buAutoNum type="arabicPeriod"/>
            </a:pPr>
            <a:r>
              <a:rPr lang="en-US" sz="1400" dirty="0"/>
              <a:t>Only a patient can sign a Living Will </a:t>
            </a:r>
          </a:p>
          <a:p>
            <a:pPr marL="566928" indent="-457200">
              <a:buFont typeface="+mj-lt"/>
              <a:buAutoNum type="arabicPeriod"/>
            </a:pPr>
            <a:r>
              <a:rPr lang="en-US" sz="1400" dirty="0"/>
              <a:t>A person’s Power of Attorney can request CPR even if the POST says DNR</a:t>
            </a:r>
          </a:p>
          <a:p>
            <a:pPr marL="566928" indent="-457200">
              <a:buFont typeface="+mj-lt"/>
              <a:buAutoNum type="arabicPeriod"/>
            </a:pPr>
            <a:r>
              <a:rPr lang="en-US" sz="1400" dirty="0"/>
              <a:t>A Living Will can’t be followed by the EMS team</a:t>
            </a:r>
          </a:p>
          <a:p>
            <a:pPr marL="566928" indent="-457200">
              <a:buFont typeface="+mj-lt"/>
              <a:buAutoNum type="arabicPeriod"/>
            </a:pPr>
            <a:r>
              <a:rPr lang="en-US" sz="1400" dirty="0"/>
              <a:t>Once a doctor fills out the POST form it can’t be changed by the patient</a:t>
            </a:r>
          </a:p>
          <a:p>
            <a:pPr marL="566928" indent="-457200">
              <a:buFont typeface="+mj-lt"/>
              <a:buAutoNum type="arabicPeriod"/>
            </a:pPr>
            <a:r>
              <a:rPr lang="en-US" sz="1400" dirty="0"/>
              <a:t>TN Advance Care Plans document Healthcare agents and Living Will content</a:t>
            </a:r>
          </a:p>
          <a:p>
            <a:pPr marL="566928" indent="-457200">
              <a:buFont typeface="+mj-lt"/>
              <a:buAutoNum type="arabicPeriod"/>
            </a:pPr>
            <a:r>
              <a:rPr lang="en-US" sz="1400" dirty="0"/>
              <a:t>On admission to a post-acute facility a nurse practitioner may sign a POST form without the physician or patient signature</a:t>
            </a:r>
          </a:p>
          <a:p>
            <a:pPr marL="566928" indent="-457200">
              <a:buFont typeface="+mj-lt"/>
              <a:buAutoNum type="arabicPeriod"/>
            </a:pPr>
            <a:r>
              <a:rPr lang="en-US" sz="1400" dirty="0"/>
              <a:t>If the family is upset when the patient dies it is a “Bad Death”</a:t>
            </a:r>
          </a:p>
          <a:p>
            <a:pPr marL="109728" indent="0">
              <a:buNone/>
            </a:pPr>
            <a:endParaRPr lang="en-US" dirty="0"/>
          </a:p>
          <a:p>
            <a:endParaRPr lang="en-US" dirty="0"/>
          </a:p>
        </p:txBody>
      </p:sp>
      <p:sp>
        <p:nvSpPr>
          <p:cNvPr id="6" name="Content Placeholder 5">
            <a:extLst>
              <a:ext uri="{FF2B5EF4-FFF2-40B4-BE49-F238E27FC236}">
                <a16:creationId xmlns:a16="http://schemas.microsoft.com/office/drawing/2014/main" id="{6327964F-FC00-4DFB-B788-224978D8C53A}"/>
              </a:ext>
            </a:extLst>
          </p:cNvPr>
          <p:cNvSpPr>
            <a:spLocks noGrp="1"/>
          </p:cNvSpPr>
          <p:nvPr>
            <p:ph sz="quarter" idx="4"/>
          </p:nvPr>
        </p:nvSpPr>
        <p:spPr/>
        <p:txBody>
          <a:bodyPr>
            <a:normAutofit/>
          </a:bodyPr>
          <a:lstStyle/>
          <a:p>
            <a:pPr marL="566928" indent="-457200">
              <a:buFont typeface="+mj-lt"/>
              <a:buAutoNum type="arabicPeriod"/>
            </a:pPr>
            <a:r>
              <a:rPr lang="en-US" sz="1600" dirty="0">
                <a:highlight>
                  <a:srgbClr val="FFFF00"/>
                </a:highlight>
              </a:rPr>
              <a:t>True</a:t>
            </a:r>
            <a:r>
              <a:rPr lang="en-US" sz="1600" dirty="0"/>
              <a:t>/False</a:t>
            </a:r>
          </a:p>
          <a:p>
            <a:pPr marL="566928" indent="-457200">
              <a:buFont typeface="+mj-lt"/>
              <a:buAutoNum type="arabicPeriod"/>
            </a:pPr>
            <a:r>
              <a:rPr lang="en-US" sz="1600" dirty="0">
                <a:highlight>
                  <a:srgbClr val="FFFF00"/>
                </a:highlight>
              </a:rPr>
              <a:t>True</a:t>
            </a:r>
            <a:r>
              <a:rPr lang="en-US" sz="1600" dirty="0"/>
              <a:t>/False</a:t>
            </a:r>
          </a:p>
          <a:p>
            <a:pPr marL="566928" indent="-457200">
              <a:buFont typeface="+mj-lt"/>
              <a:buAutoNum type="arabicPeriod"/>
            </a:pPr>
            <a:r>
              <a:rPr lang="en-US" sz="1600" dirty="0"/>
              <a:t>True/</a:t>
            </a:r>
            <a:r>
              <a:rPr lang="en-US" sz="1600" dirty="0">
                <a:highlight>
                  <a:srgbClr val="FFFF00"/>
                </a:highlight>
              </a:rPr>
              <a:t>False</a:t>
            </a:r>
          </a:p>
          <a:p>
            <a:pPr marL="566928" indent="-457200">
              <a:buFont typeface="+mj-lt"/>
              <a:buAutoNum type="arabicPeriod"/>
            </a:pPr>
            <a:endParaRPr lang="en-US" sz="1600" dirty="0">
              <a:highlight>
                <a:srgbClr val="FFFF00"/>
              </a:highlight>
            </a:endParaRPr>
          </a:p>
          <a:p>
            <a:pPr marL="566928" indent="-457200">
              <a:buFont typeface="+mj-lt"/>
              <a:buAutoNum type="arabicPeriod"/>
            </a:pPr>
            <a:r>
              <a:rPr lang="en-US" sz="1600" dirty="0">
                <a:highlight>
                  <a:srgbClr val="FFFF00"/>
                </a:highlight>
              </a:rPr>
              <a:t>True</a:t>
            </a:r>
            <a:r>
              <a:rPr lang="en-US" sz="1600" dirty="0"/>
              <a:t>/False</a:t>
            </a:r>
          </a:p>
          <a:p>
            <a:pPr marL="566928" indent="-457200">
              <a:buFont typeface="+mj-lt"/>
              <a:buAutoNum type="arabicPeriod"/>
            </a:pPr>
            <a:r>
              <a:rPr lang="en-US" sz="1600" dirty="0"/>
              <a:t>True/</a:t>
            </a:r>
            <a:r>
              <a:rPr lang="en-US" sz="1600" dirty="0">
                <a:highlight>
                  <a:srgbClr val="FFFF00"/>
                </a:highlight>
              </a:rPr>
              <a:t>False</a:t>
            </a:r>
          </a:p>
          <a:p>
            <a:pPr marL="566928" indent="-457200">
              <a:buFont typeface="+mj-lt"/>
              <a:buAutoNum type="arabicPeriod"/>
            </a:pPr>
            <a:r>
              <a:rPr lang="en-US" sz="1600" dirty="0">
                <a:highlight>
                  <a:srgbClr val="FFFF00"/>
                </a:highlight>
              </a:rPr>
              <a:t>True</a:t>
            </a:r>
            <a:r>
              <a:rPr lang="en-US" sz="1600" dirty="0"/>
              <a:t>/False</a:t>
            </a:r>
          </a:p>
          <a:p>
            <a:pPr marL="566928" indent="-457200">
              <a:buFont typeface="+mj-lt"/>
              <a:buAutoNum type="arabicPeriod"/>
            </a:pPr>
            <a:endParaRPr lang="en-US" sz="1600" dirty="0"/>
          </a:p>
          <a:p>
            <a:pPr marL="566928" indent="-457200">
              <a:buFont typeface="+mj-lt"/>
              <a:buAutoNum type="arabicPeriod"/>
            </a:pPr>
            <a:r>
              <a:rPr lang="en-US" sz="1600" dirty="0"/>
              <a:t>True/</a:t>
            </a:r>
            <a:r>
              <a:rPr lang="en-US" sz="1600" dirty="0">
                <a:highlight>
                  <a:srgbClr val="FFFF00"/>
                </a:highlight>
              </a:rPr>
              <a:t>False</a:t>
            </a:r>
          </a:p>
          <a:p>
            <a:pPr marL="566928" indent="-457200">
              <a:buFont typeface="+mj-lt"/>
              <a:buAutoNum type="arabicPeriod"/>
            </a:pPr>
            <a:endParaRPr lang="en-US" sz="1600" dirty="0"/>
          </a:p>
          <a:p>
            <a:pPr marL="566928" indent="-457200">
              <a:buFont typeface="+mj-lt"/>
              <a:buAutoNum type="arabicPeriod"/>
            </a:pPr>
            <a:r>
              <a:rPr lang="en-US" sz="1600" dirty="0"/>
              <a:t>True/</a:t>
            </a:r>
            <a:r>
              <a:rPr lang="en-US" sz="1600" dirty="0">
                <a:highlight>
                  <a:srgbClr val="FFFF00"/>
                </a:highlight>
              </a:rPr>
              <a:t>False</a:t>
            </a:r>
          </a:p>
          <a:p>
            <a:endParaRPr lang="en-US" dirty="0"/>
          </a:p>
          <a:p>
            <a:pPr marL="109728" indent="0">
              <a:buNone/>
            </a:pPr>
            <a:endParaRPr lang="en-US" dirty="0"/>
          </a:p>
        </p:txBody>
      </p:sp>
      <p:sp>
        <p:nvSpPr>
          <p:cNvPr id="7" name="Slide Number Placeholder 6">
            <a:extLst>
              <a:ext uri="{FF2B5EF4-FFF2-40B4-BE49-F238E27FC236}">
                <a16:creationId xmlns:a16="http://schemas.microsoft.com/office/drawing/2014/main" id="{48727588-4099-4573-86BD-BFC5BAF725A5}"/>
              </a:ext>
            </a:extLst>
          </p:cNvPr>
          <p:cNvSpPr>
            <a:spLocks noGrp="1"/>
          </p:cNvSpPr>
          <p:nvPr>
            <p:ph type="sldNum" sz="quarter" idx="11"/>
          </p:nvPr>
        </p:nvSpPr>
        <p:spPr/>
        <p:txBody>
          <a:bodyPr/>
          <a:lstStyle/>
          <a:p>
            <a:fld id="{70FE6AC7-461C-4204-9087-675DDB229DB7}" type="slidenum">
              <a:rPr lang="en-US" smtClean="0"/>
              <a:t>17</a:t>
            </a:fld>
            <a:endParaRPr lang="en-US" dirty="0"/>
          </a:p>
        </p:txBody>
      </p:sp>
    </p:spTree>
    <p:extLst>
      <p:ext uri="{BB962C8B-B14F-4D97-AF65-F5344CB8AC3E}">
        <p14:creationId xmlns:p14="http://schemas.microsoft.com/office/powerpoint/2010/main" val="32878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Learning objectives</a:t>
            </a:r>
          </a:p>
        </p:txBody>
      </p:sp>
      <p:sp>
        <p:nvSpPr>
          <p:cNvPr id="14" name="Content Placeholder 13"/>
          <p:cNvSpPr>
            <a:spLocks noGrp="1"/>
          </p:cNvSpPr>
          <p:nvPr>
            <p:ph idx="1"/>
          </p:nvPr>
        </p:nvSpPr>
        <p:spPr>
          <a:xfrm>
            <a:off x="609441" y="3810000"/>
            <a:ext cx="10969943" cy="2764536"/>
          </a:xfrm>
        </p:spPr>
        <p:txBody>
          <a:bodyPr>
            <a:normAutofit/>
          </a:bodyPr>
          <a:lstStyle/>
          <a:p>
            <a:pPr marL="279082" lvl="1" indent="0">
              <a:buNone/>
            </a:pPr>
            <a:r>
              <a:rPr lang="en-US" sz="2400" dirty="0"/>
              <a:t>Identify how the CNA can honor a resident’s wishes during end of life transitions</a:t>
            </a:r>
          </a:p>
          <a:p>
            <a:pPr marL="279082" lvl="1" indent="0">
              <a:buNone/>
            </a:pPr>
            <a:endParaRPr lang="en-US" sz="2400" dirty="0"/>
          </a:p>
          <a:p>
            <a:pPr marL="279082" lvl="1" indent="0">
              <a:buNone/>
            </a:pPr>
            <a:r>
              <a:rPr lang="en-US" sz="2400" dirty="0"/>
              <a:t>Recognize the difference between a Living Will, Healthcare agent, and POST</a:t>
            </a:r>
          </a:p>
          <a:p>
            <a:pPr marL="279082" lvl="1" indent="0">
              <a:buNone/>
            </a:pPr>
            <a:endParaRPr lang="en-US" dirty="0"/>
          </a:p>
          <a:p>
            <a:pPr marL="279082" lvl="1" indent="0">
              <a:buNone/>
            </a:pPr>
            <a:endParaRPr lang="en-US" dirty="0"/>
          </a:p>
        </p:txBody>
      </p:sp>
      <p:pic>
        <p:nvPicPr>
          <p:cNvPr id="3" name="Picture 2" descr="La asamblea de Ezker Anitza-IU de Irún vuelve a denunciar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0412" y="914400"/>
            <a:ext cx="2825833" cy="2667000"/>
          </a:xfrm>
          <a:prstGeom prst="rect">
            <a:avLst/>
          </a:prstGeom>
        </p:spPr>
      </p:pic>
      <p:pic>
        <p:nvPicPr>
          <p:cNvPr id="5" name="Picture 4">
            <a:extLst>
              <a:ext uri="{FF2B5EF4-FFF2-40B4-BE49-F238E27FC236}">
                <a16:creationId xmlns:a16="http://schemas.microsoft.com/office/drawing/2014/main" id="{917A5226-8AA1-47A8-8440-4C0CFF1E52A8}"/>
              </a:ext>
            </a:extLst>
          </p:cNvPr>
          <p:cNvPicPr>
            <a:picLocks noChangeAspect="1"/>
          </p:cNvPicPr>
          <p:nvPr/>
        </p:nvPicPr>
        <p:blipFill>
          <a:blip r:embed="rId5"/>
          <a:stretch>
            <a:fillRect/>
          </a:stretch>
        </p:blipFill>
        <p:spPr>
          <a:xfrm>
            <a:off x="10742612" y="6172200"/>
            <a:ext cx="1143000" cy="462379"/>
          </a:xfrm>
          <a:prstGeom prst="rect">
            <a:avLst/>
          </a:prstGeom>
        </p:spPr>
      </p:pic>
      <p:pic>
        <p:nvPicPr>
          <p:cNvPr id="6" name="Picture 5">
            <a:extLst>
              <a:ext uri="{FF2B5EF4-FFF2-40B4-BE49-F238E27FC236}">
                <a16:creationId xmlns:a16="http://schemas.microsoft.com/office/drawing/2014/main" id="{063351F9-829C-421B-9484-A6E52B3B8BEC}"/>
              </a:ext>
            </a:extLst>
          </p:cNvPr>
          <p:cNvPicPr>
            <a:picLocks noChangeAspect="1"/>
          </p:cNvPicPr>
          <p:nvPr/>
        </p:nvPicPr>
        <p:blipFill>
          <a:blip r:embed="rId6"/>
          <a:stretch>
            <a:fillRect/>
          </a:stretch>
        </p:blipFill>
        <p:spPr>
          <a:xfrm>
            <a:off x="9031328" y="6251455"/>
            <a:ext cx="1524000" cy="331470"/>
          </a:xfrm>
          <a:prstGeom prst="rect">
            <a:avLst/>
          </a:prstGeom>
        </p:spPr>
      </p:pic>
      <p:sp>
        <p:nvSpPr>
          <p:cNvPr id="7" name="TextBox 6">
            <a:extLst>
              <a:ext uri="{FF2B5EF4-FFF2-40B4-BE49-F238E27FC236}">
                <a16:creationId xmlns:a16="http://schemas.microsoft.com/office/drawing/2014/main" id="{37085FF9-02C2-422C-864F-0A6795B2AA51}"/>
              </a:ext>
            </a:extLst>
          </p:cNvPr>
          <p:cNvSpPr txBox="1"/>
          <p:nvPr/>
        </p:nvSpPr>
        <p:spPr>
          <a:xfrm>
            <a:off x="950912" y="6858000"/>
            <a:ext cx="10287000" cy="230832"/>
          </a:xfrm>
          <a:prstGeom prst="rect">
            <a:avLst/>
          </a:prstGeom>
          <a:noFill/>
        </p:spPr>
        <p:txBody>
          <a:bodyPr wrap="square" rtlCol="0">
            <a:spAutoFit/>
          </a:bodyPr>
          <a:lstStyle/>
          <a:p>
            <a:r>
              <a:rPr lang="en-US" sz="900">
                <a:hlinkClick r:id="rId7" tooltip="https://commons.wikimedia.org/wiki/File:Old_hands.jpg"/>
              </a:rPr>
              <a:t>This Photo</a:t>
            </a:r>
            <a:r>
              <a:rPr lang="en-US" sz="900"/>
              <a:t> by Unknown Author is licensed under </a:t>
            </a:r>
            <a:r>
              <a:rPr lang="en-US" sz="900">
                <a:hlinkClick r:id="rId8" tooltip="https://creativecommons.org/licenses/by-sa/3.0/"/>
              </a:rPr>
              <a:t>CC BY-SA</a:t>
            </a:r>
            <a:endParaRPr lang="en-US" sz="900"/>
          </a:p>
        </p:txBody>
      </p:sp>
      <p:sp>
        <p:nvSpPr>
          <p:cNvPr id="11" name="Slide Number Placeholder 10">
            <a:extLst>
              <a:ext uri="{FF2B5EF4-FFF2-40B4-BE49-F238E27FC236}">
                <a16:creationId xmlns:a16="http://schemas.microsoft.com/office/drawing/2014/main" id="{3E76F74E-2193-480B-888B-468EC7A1E67D}"/>
              </a:ext>
            </a:extLst>
          </p:cNvPr>
          <p:cNvSpPr>
            <a:spLocks noGrp="1"/>
          </p:cNvSpPr>
          <p:nvPr>
            <p:ph type="sldNum" sz="quarter" idx="12"/>
          </p:nvPr>
        </p:nvSpPr>
        <p:spPr/>
        <p:txBody>
          <a:bodyPr/>
          <a:lstStyle/>
          <a:p>
            <a:fld id="{70FE6AC7-461C-4204-9087-675DDB229DB7}" type="slidenum">
              <a:rPr lang="en-US" smtClean="0"/>
              <a:t>2</a:t>
            </a:fld>
            <a:endParaRPr lang="en-US" dirty="0"/>
          </a:p>
        </p:txBody>
      </p:sp>
    </p:spTree>
    <p:extLst>
      <p:ext uri="{BB962C8B-B14F-4D97-AF65-F5344CB8AC3E}">
        <p14:creationId xmlns:p14="http://schemas.microsoft.com/office/powerpoint/2010/main" val="685996370"/>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609441" y="685800"/>
            <a:ext cx="10969943" cy="1524000"/>
          </a:xfrm>
        </p:spPr>
        <p:txBody>
          <a:bodyPr>
            <a:noAutofit/>
          </a:bodyPr>
          <a:lstStyle/>
          <a:p>
            <a:pPr algn="ctr"/>
            <a:r>
              <a:rPr lang="en-US" sz="3600" dirty="0"/>
              <a:t>Training Outline</a:t>
            </a:r>
          </a:p>
        </p:txBody>
      </p:sp>
      <p:sp>
        <p:nvSpPr>
          <p:cNvPr id="14" name="Content Placeholder 13"/>
          <p:cNvSpPr>
            <a:spLocks noGrp="1"/>
          </p:cNvSpPr>
          <p:nvPr>
            <p:ph idx="1"/>
          </p:nvPr>
        </p:nvSpPr>
        <p:spPr/>
        <p:txBody>
          <a:bodyPr>
            <a:normAutofit/>
          </a:bodyPr>
          <a:lstStyle/>
          <a:p>
            <a:pPr marL="279082" lvl="1" indent="0">
              <a:buNone/>
            </a:pPr>
            <a:endParaRPr lang="en-US" dirty="0"/>
          </a:p>
          <a:p>
            <a:pPr marL="279082" lvl="1" indent="0">
              <a:buNone/>
            </a:pPr>
            <a:r>
              <a:rPr lang="en-US" sz="2400" dirty="0">
                <a:solidFill>
                  <a:srgbClr val="2F5897"/>
                </a:solidFill>
                <a:latin typeface="Trebuchet MS"/>
                <a:ea typeface="+mj-ea"/>
                <a:cs typeface="+mj-cs"/>
              </a:rPr>
              <a:t>1-Why Plan? </a:t>
            </a:r>
          </a:p>
          <a:p>
            <a:pPr marL="279082" lvl="1" indent="0">
              <a:buNone/>
            </a:pPr>
            <a:r>
              <a:rPr lang="en-US" sz="2400" dirty="0">
                <a:solidFill>
                  <a:srgbClr val="2F5897"/>
                </a:solidFill>
                <a:latin typeface="Trebuchet MS"/>
                <a:ea typeface="+mj-ea"/>
                <a:cs typeface="+mj-cs"/>
              </a:rPr>
              <a:t>2- Pre-test</a:t>
            </a:r>
          </a:p>
          <a:p>
            <a:pPr marL="279082" lvl="1" indent="0">
              <a:buNone/>
            </a:pPr>
            <a:r>
              <a:rPr lang="en-US" sz="2400" dirty="0">
                <a:solidFill>
                  <a:srgbClr val="2F5897"/>
                </a:solidFill>
                <a:latin typeface="Trebuchet MS"/>
                <a:ea typeface="+mj-ea"/>
                <a:cs typeface="+mj-cs"/>
              </a:rPr>
              <a:t>3- Case Study Living Will</a:t>
            </a:r>
            <a:br>
              <a:rPr lang="en-US" sz="2400" dirty="0">
                <a:solidFill>
                  <a:srgbClr val="2F5897"/>
                </a:solidFill>
                <a:latin typeface="Trebuchet MS"/>
                <a:ea typeface="+mj-ea"/>
                <a:cs typeface="+mj-cs"/>
              </a:rPr>
            </a:br>
            <a:r>
              <a:rPr lang="en-US" sz="2400" dirty="0">
                <a:solidFill>
                  <a:srgbClr val="2F5897"/>
                </a:solidFill>
                <a:latin typeface="Trebuchet MS"/>
                <a:ea typeface="+mj-ea"/>
                <a:cs typeface="+mj-cs"/>
              </a:rPr>
              <a:t>4- Case Study Healthcare Agent</a:t>
            </a:r>
            <a:br>
              <a:rPr lang="en-US" sz="2400" dirty="0">
                <a:solidFill>
                  <a:srgbClr val="2F5897"/>
                </a:solidFill>
                <a:latin typeface="Trebuchet MS"/>
                <a:ea typeface="+mj-ea"/>
                <a:cs typeface="+mj-cs"/>
              </a:rPr>
            </a:br>
            <a:r>
              <a:rPr lang="en-US" sz="2400" dirty="0">
                <a:solidFill>
                  <a:srgbClr val="2F5897"/>
                </a:solidFill>
                <a:latin typeface="Trebuchet MS"/>
                <a:ea typeface="+mj-ea"/>
                <a:cs typeface="+mj-cs"/>
              </a:rPr>
              <a:t>5- Case Study POST</a:t>
            </a:r>
          </a:p>
          <a:p>
            <a:pPr marL="279082" lvl="1" indent="0">
              <a:buNone/>
            </a:pPr>
            <a:r>
              <a:rPr lang="en-US" sz="2400" dirty="0">
                <a:solidFill>
                  <a:srgbClr val="2F5897"/>
                </a:solidFill>
                <a:latin typeface="Trebuchet MS"/>
                <a:ea typeface="+mj-ea"/>
                <a:cs typeface="+mj-cs"/>
              </a:rPr>
              <a:t>6- Post-test</a:t>
            </a:r>
            <a:endParaRPr lang="en-US" dirty="0"/>
          </a:p>
        </p:txBody>
      </p:sp>
      <p:pic>
        <p:nvPicPr>
          <p:cNvPr id="5" name="Picture 4">
            <a:extLst>
              <a:ext uri="{FF2B5EF4-FFF2-40B4-BE49-F238E27FC236}">
                <a16:creationId xmlns:a16="http://schemas.microsoft.com/office/drawing/2014/main" id="{BAB202EF-3F08-41ED-9FE6-4DD8B04A58C8}"/>
              </a:ext>
            </a:extLst>
          </p:cNvPr>
          <p:cNvPicPr>
            <a:picLocks noChangeAspect="1"/>
          </p:cNvPicPr>
          <p:nvPr/>
        </p:nvPicPr>
        <p:blipFill>
          <a:blip r:embed="rId4"/>
          <a:stretch>
            <a:fillRect/>
          </a:stretch>
        </p:blipFill>
        <p:spPr>
          <a:xfrm>
            <a:off x="10742612" y="6172200"/>
            <a:ext cx="1143000" cy="462379"/>
          </a:xfrm>
          <a:prstGeom prst="rect">
            <a:avLst/>
          </a:prstGeom>
        </p:spPr>
      </p:pic>
      <p:pic>
        <p:nvPicPr>
          <p:cNvPr id="6" name="Picture 5">
            <a:extLst>
              <a:ext uri="{FF2B5EF4-FFF2-40B4-BE49-F238E27FC236}">
                <a16:creationId xmlns:a16="http://schemas.microsoft.com/office/drawing/2014/main" id="{FC9D27B2-47DE-4C89-9E22-8DE5372C5D2E}"/>
              </a:ext>
            </a:extLst>
          </p:cNvPr>
          <p:cNvPicPr>
            <a:picLocks noChangeAspect="1"/>
          </p:cNvPicPr>
          <p:nvPr/>
        </p:nvPicPr>
        <p:blipFill>
          <a:blip r:embed="rId5"/>
          <a:stretch>
            <a:fillRect/>
          </a:stretch>
        </p:blipFill>
        <p:spPr>
          <a:xfrm>
            <a:off x="9031328" y="6251455"/>
            <a:ext cx="1524000" cy="331470"/>
          </a:xfrm>
          <a:prstGeom prst="rect">
            <a:avLst/>
          </a:prstGeom>
        </p:spPr>
      </p:pic>
      <p:sp>
        <p:nvSpPr>
          <p:cNvPr id="2" name="Slide Number Placeholder 1">
            <a:extLst>
              <a:ext uri="{FF2B5EF4-FFF2-40B4-BE49-F238E27FC236}">
                <a16:creationId xmlns:a16="http://schemas.microsoft.com/office/drawing/2014/main" id="{56172245-37D4-4E2F-BF65-FB701C3FACA7}"/>
              </a:ext>
            </a:extLst>
          </p:cNvPr>
          <p:cNvSpPr>
            <a:spLocks noGrp="1"/>
          </p:cNvSpPr>
          <p:nvPr>
            <p:ph type="sldNum" sz="quarter" idx="12"/>
          </p:nvPr>
        </p:nvSpPr>
        <p:spPr/>
        <p:txBody>
          <a:bodyPr/>
          <a:lstStyle/>
          <a:p>
            <a:fld id="{70FE6AC7-461C-4204-9087-675DDB229DB7}" type="slidenum">
              <a:rPr lang="en-US" smtClean="0"/>
              <a:t>3</a:t>
            </a:fld>
            <a:endParaRPr lang="en-US" dirty="0"/>
          </a:p>
        </p:txBody>
      </p:sp>
    </p:spTree>
    <p:extLst>
      <p:ext uri="{BB962C8B-B14F-4D97-AF65-F5344CB8AC3E}">
        <p14:creationId xmlns:p14="http://schemas.microsoft.com/office/powerpoint/2010/main" val="151582820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different set of work challenges…</a:t>
            </a:r>
          </a:p>
        </p:txBody>
      </p:sp>
      <p:sp>
        <p:nvSpPr>
          <p:cNvPr id="3" name="Content Placeholder 2"/>
          <p:cNvSpPr>
            <a:spLocks noGrp="1"/>
          </p:cNvSpPr>
          <p:nvPr>
            <p:ph idx="1"/>
          </p:nvPr>
        </p:nvSpPr>
        <p:spPr/>
        <p:txBody>
          <a:bodyPr/>
          <a:lstStyle/>
          <a:p>
            <a:endParaRPr lang="en-US" dirty="0"/>
          </a:p>
          <a:p>
            <a:r>
              <a:rPr lang="en-US" sz="2400" dirty="0"/>
              <a:t>How often are you working with someone you think is dying or moving closer to death?</a:t>
            </a:r>
          </a:p>
          <a:p>
            <a:r>
              <a:rPr lang="en-US" sz="2400" dirty="0"/>
              <a:t>What makes these situations either “good” or “bad” ?</a:t>
            </a:r>
          </a:p>
          <a:p>
            <a:r>
              <a:rPr lang="en-US" sz="2400" dirty="0"/>
              <a:t>What kinds of situation make for a “bad ending” ?</a:t>
            </a:r>
          </a:p>
          <a:p>
            <a:r>
              <a:rPr lang="en-US" sz="2400" dirty="0"/>
              <a:t>What do you consider a “good death” ?</a:t>
            </a:r>
          </a:p>
          <a:p>
            <a:endParaRPr lang="en-US" dirty="0"/>
          </a:p>
        </p:txBody>
      </p:sp>
      <p:pic>
        <p:nvPicPr>
          <p:cNvPr id="5" name="Picture 4">
            <a:extLst>
              <a:ext uri="{FF2B5EF4-FFF2-40B4-BE49-F238E27FC236}">
                <a16:creationId xmlns:a16="http://schemas.microsoft.com/office/drawing/2014/main" id="{7A788C70-700C-42F4-8A99-7A89821664CD}"/>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6" name="Picture 5">
            <a:extLst>
              <a:ext uri="{FF2B5EF4-FFF2-40B4-BE49-F238E27FC236}">
                <a16:creationId xmlns:a16="http://schemas.microsoft.com/office/drawing/2014/main" id="{8858DA81-DAE6-41F6-9B69-8E3746D1BFF4}"/>
              </a:ext>
            </a:extLst>
          </p:cNvPr>
          <p:cNvPicPr>
            <a:picLocks noChangeAspect="1"/>
          </p:cNvPicPr>
          <p:nvPr/>
        </p:nvPicPr>
        <p:blipFill>
          <a:blip r:embed="rId4"/>
          <a:stretch>
            <a:fillRect/>
          </a:stretch>
        </p:blipFill>
        <p:spPr>
          <a:xfrm>
            <a:off x="9031328" y="6251455"/>
            <a:ext cx="1524000" cy="331470"/>
          </a:xfrm>
          <a:prstGeom prst="rect">
            <a:avLst/>
          </a:prstGeom>
        </p:spPr>
      </p:pic>
      <p:sp>
        <p:nvSpPr>
          <p:cNvPr id="7" name="Slide Number Placeholder 6">
            <a:extLst>
              <a:ext uri="{FF2B5EF4-FFF2-40B4-BE49-F238E27FC236}">
                <a16:creationId xmlns:a16="http://schemas.microsoft.com/office/drawing/2014/main" id="{9EF15C11-06E6-495E-89B5-1AB17D14ACB2}"/>
              </a:ext>
            </a:extLst>
          </p:cNvPr>
          <p:cNvSpPr>
            <a:spLocks noGrp="1"/>
          </p:cNvSpPr>
          <p:nvPr>
            <p:ph type="sldNum" sz="quarter" idx="12"/>
          </p:nvPr>
        </p:nvSpPr>
        <p:spPr/>
        <p:txBody>
          <a:bodyPr/>
          <a:lstStyle/>
          <a:p>
            <a:fld id="{70FE6AC7-461C-4204-9087-675DDB229DB7}" type="slidenum">
              <a:rPr lang="en-US" smtClean="0"/>
              <a:t>4</a:t>
            </a:fld>
            <a:endParaRPr lang="en-US" dirty="0"/>
          </a:p>
        </p:txBody>
      </p:sp>
    </p:spTree>
    <p:extLst>
      <p:ext uri="{BB962C8B-B14F-4D97-AF65-F5344CB8AC3E}">
        <p14:creationId xmlns:p14="http://schemas.microsoft.com/office/powerpoint/2010/main" val="3845030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 we plan for a “good” ending?</a:t>
            </a:r>
          </a:p>
        </p:txBody>
      </p:sp>
      <p:sp>
        <p:nvSpPr>
          <p:cNvPr id="3" name="Content Placeholder 2"/>
          <p:cNvSpPr>
            <a:spLocks noGrp="1"/>
          </p:cNvSpPr>
          <p:nvPr>
            <p:ph idx="1"/>
          </p:nvPr>
        </p:nvSpPr>
        <p:spPr/>
        <p:txBody>
          <a:bodyPr/>
          <a:lstStyle/>
          <a:p>
            <a:endParaRPr lang="en-US" dirty="0"/>
          </a:p>
          <a:p>
            <a:r>
              <a:rPr lang="en-US" sz="2400" dirty="0"/>
              <a:t>When do you think this planning should start?</a:t>
            </a:r>
          </a:p>
          <a:p>
            <a:r>
              <a:rPr lang="en-US" sz="2400" dirty="0"/>
              <a:t>Who needs to be involved?</a:t>
            </a:r>
          </a:p>
          <a:p>
            <a:r>
              <a:rPr lang="en-US" sz="2400" dirty="0"/>
              <a:t>What kinds of questions should be answered?</a:t>
            </a:r>
          </a:p>
          <a:p>
            <a:r>
              <a:rPr lang="en-US" sz="2400" dirty="0"/>
              <a:t>How can we put this into action?</a:t>
            </a:r>
          </a:p>
          <a:p>
            <a:r>
              <a:rPr lang="en-US" sz="2400" dirty="0"/>
              <a:t>Please fill out the pre-test to let us know what you know – Thank you!</a:t>
            </a:r>
          </a:p>
        </p:txBody>
      </p:sp>
      <p:sp>
        <p:nvSpPr>
          <p:cNvPr id="5" name="Footer Placeholder 3">
            <a:extLst>
              <a:ext uri="{FF2B5EF4-FFF2-40B4-BE49-F238E27FC236}">
                <a16:creationId xmlns:a16="http://schemas.microsoft.com/office/drawing/2014/main" id="{F2648A21-A521-4EC6-9010-4019649B51F1}"/>
              </a:ext>
            </a:extLst>
          </p:cNvPr>
          <p:cNvSpPr txBox="1">
            <a:spLocks/>
          </p:cNvSpPr>
          <p:nvPr/>
        </p:nvSpPr>
        <p:spPr>
          <a:xfrm>
            <a:off x="379412" y="6156960"/>
            <a:ext cx="2133600" cy="457200"/>
          </a:xfrm>
          <a:prstGeom prst="rect">
            <a:avLst/>
          </a:prstGeom>
        </p:spPr>
        <p:txBody>
          <a:bodyPr vert="horz"/>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Session 1- Why Plan?</a:t>
            </a:r>
            <a:endParaRPr lang="en-US" sz="1400" dirty="0"/>
          </a:p>
        </p:txBody>
      </p:sp>
      <p:pic>
        <p:nvPicPr>
          <p:cNvPr id="6" name="Picture 5">
            <a:extLst>
              <a:ext uri="{FF2B5EF4-FFF2-40B4-BE49-F238E27FC236}">
                <a16:creationId xmlns:a16="http://schemas.microsoft.com/office/drawing/2014/main" id="{39A03B0B-23B6-413C-BD3D-D1CE95909DB2}"/>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7" name="Picture 6">
            <a:extLst>
              <a:ext uri="{FF2B5EF4-FFF2-40B4-BE49-F238E27FC236}">
                <a16:creationId xmlns:a16="http://schemas.microsoft.com/office/drawing/2014/main" id="{67D9A04D-83F7-4A85-BFE7-0F71FA5DFE34}"/>
              </a:ext>
            </a:extLst>
          </p:cNvPr>
          <p:cNvPicPr>
            <a:picLocks noChangeAspect="1"/>
          </p:cNvPicPr>
          <p:nvPr/>
        </p:nvPicPr>
        <p:blipFill>
          <a:blip r:embed="rId4"/>
          <a:stretch>
            <a:fillRect/>
          </a:stretch>
        </p:blipFill>
        <p:spPr>
          <a:xfrm>
            <a:off x="9031328" y="6251455"/>
            <a:ext cx="1524000" cy="331470"/>
          </a:xfrm>
          <a:prstGeom prst="rect">
            <a:avLst/>
          </a:prstGeom>
        </p:spPr>
      </p:pic>
      <p:sp>
        <p:nvSpPr>
          <p:cNvPr id="8" name="Slide Number Placeholder 7">
            <a:extLst>
              <a:ext uri="{FF2B5EF4-FFF2-40B4-BE49-F238E27FC236}">
                <a16:creationId xmlns:a16="http://schemas.microsoft.com/office/drawing/2014/main" id="{B3567D86-A603-4F4D-9A2D-25928EF9FF48}"/>
              </a:ext>
            </a:extLst>
          </p:cNvPr>
          <p:cNvSpPr>
            <a:spLocks noGrp="1"/>
          </p:cNvSpPr>
          <p:nvPr>
            <p:ph type="sldNum" sz="quarter" idx="12"/>
          </p:nvPr>
        </p:nvSpPr>
        <p:spPr/>
        <p:txBody>
          <a:bodyPr/>
          <a:lstStyle/>
          <a:p>
            <a:fld id="{70FE6AC7-461C-4204-9087-675DDB229DB7}" type="slidenum">
              <a:rPr lang="en-US" smtClean="0"/>
              <a:t>5</a:t>
            </a:fld>
            <a:endParaRPr lang="en-US" dirty="0"/>
          </a:p>
        </p:txBody>
      </p:sp>
    </p:spTree>
    <p:extLst>
      <p:ext uri="{BB962C8B-B14F-4D97-AF65-F5344CB8AC3E}">
        <p14:creationId xmlns:p14="http://schemas.microsoft.com/office/powerpoint/2010/main" val="2561898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5FC41-FE6D-42FF-8BD5-481EF8A9511C}"/>
              </a:ext>
            </a:extLst>
          </p:cNvPr>
          <p:cNvSpPr>
            <a:spLocks noGrp="1"/>
          </p:cNvSpPr>
          <p:nvPr>
            <p:ph type="title"/>
          </p:nvPr>
        </p:nvSpPr>
        <p:spPr/>
        <p:txBody>
          <a:bodyPr>
            <a:normAutofit fontScale="90000"/>
          </a:bodyPr>
          <a:lstStyle/>
          <a:p>
            <a:pPr algn="ctr"/>
            <a:r>
              <a:rPr lang="en-US" dirty="0"/>
              <a:t>Planning for Medical Decisions at End of Life</a:t>
            </a:r>
            <a:br>
              <a:rPr lang="en-US" dirty="0"/>
            </a:br>
            <a:r>
              <a:rPr lang="en-US" dirty="0"/>
              <a:t>Pre-test</a:t>
            </a:r>
          </a:p>
        </p:txBody>
      </p:sp>
      <p:sp>
        <p:nvSpPr>
          <p:cNvPr id="3" name="Text Placeholder 2">
            <a:extLst>
              <a:ext uri="{FF2B5EF4-FFF2-40B4-BE49-F238E27FC236}">
                <a16:creationId xmlns:a16="http://schemas.microsoft.com/office/drawing/2014/main" id="{8F3BB5BB-BD72-4015-BC96-3E144F46696A}"/>
              </a:ext>
            </a:extLst>
          </p:cNvPr>
          <p:cNvSpPr>
            <a:spLocks noGrp="1"/>
          </p:cNvSpPr>
          <p:nvPr>
            <p:ph type="body" idx="1"/>
          </p:nvPr>
        </p:nvSpPr>
        <p:spPr/>
        <p:txBody>
          <a:bodyPr/>
          <a:lstStyle/>
          <a:p>
            <a:r>
              <a:rPr lang="en-US" dirty="0"/>
              <a:t>Question</a:t>
            </a:r>
          </a:p>
        </p:txBody>
      </p:sp>
      <p:sp>
        <p:nvSpPr>
          <p:cNvPr id="4" name="Text Placeholder 3">
            <a:extLst>
              <a:ext uri="{FF2B5EF4-FFF2-40B4-BE49-F238E27FC236}">
                <a16:creationId xmlns:a16="http://schemas.microsoft.com/office/drawing/2014/main" id="{245EF6B2-03DC-4F6F-9E1B-B0E246BF02D8}"/>
              </a:ext>
            </a:extLst>
          </p:cNvPr>
          <p:cNvSpPr>
            <a:spLocks noGrp="1"/>
          </p:cNvSpPr>
          <p:nvPr>
            <p:ph type="body" sz="half" idx="3"/>
          </p:nvPr>
        </p:nvSpPr>
        <p:spPr/>
        <p:txBody>
          <a:bodyPr/>
          <a:lstStyle/>
          <a:p>
            <a:r>
              <a:rPr lang="en-US" dirty="0"/>
              <a:t>Select True or False</a:t>
            </a:r>
          </a:p>
        </p:txBody>
      </p:sp>
      <p:sp>
        <p:nvSpPr>
          <p:cNvPr id="5" name="Content Placeholder 4">
            <a:extLst>
              <a:ext uri="{FF2B5EF4-FFF2-40B4-BE49-F238E27FC236}">
                <a16:creationId xmlns:a16="http://schemas.microsoft.com/office/drawing/2014/main" id="{001E3B9C-C92D-4C8B-811C-027585F8B0DB}"/>
              </a:ext>
            </a:extLst>
          </p:cNvPr>
          <p:cNvSpPr>
            <a:spLocks noGrp="1"/>
          </p:cNvSpPr>
          <p:nvPr>
            <p:ph sz="quarter" idx="2"/>
          </p:nvPr>
        </p:nvSpPr>
        <p:spPr/>
        <p:txBody>
          <a:bodyPr>
            <a:normAutofit/>
          </a:bodyPr>
          <a:lstStyle/>
          <a:p>
            <a:pPr marL="566928" indent="-457200">
              <a:buFont typeface="+mj-lt"/>
              <a:buAutoNum type="arabicPeriod"/>
            </a:pPr>
            <a:r>
              <a:rPr lang="en-US" sz="1400" dirty="0"/>
              <a:t>Pain is managed, relationships optimized, and the dying person’s wishes honored in a “Good Death”</a:t>
            </a:r>
          </a:p>
          <a:p>
            <a:pPr marL="566928" indent="-457200">
              <a:buFont typeface="+mj-lt"/>
              <a:buAutoNum type="arabicPeriod"/>
            </a:pPr>
            <a:r>
              <a:rPr lang="en-US" sz="1400" dirty="0"/>
              <a:t>Only a patient can sign a Living Will </a:t>
            </a:r>
          </a:p>
          <a:p>
            <a:pPr marL="566928" indent="-457200">
              <a:buFont typeface="+mj-lt"/>
              <a:buAutoNum type="arabicPeriod"/>
            </a:pPr>
            <a:r>
              <a:rPr lang="en-US" sz="1400" dirty="0"/>
              <a:t>A person’s Power of Attorney can request CPR even if the POST says DNR</a:t>
            </a:r>
          </a:p>
          <a:p>
            <a:pPr marL="566928" indent="-457200">
              <a:buFont typeface="+mj-lt"/>
              <a:buAutoNum type="arabicPeriod"/>
            </a:pPr>
            <a:r>
              <a:rPr lang="en-US" sz="1400" dirty="0"/>
              <a:t>A Living Will can’t be followed by the EMS team</a:t>
            </a:r>
          </a:p>
          <a:p>
            <a:pPr marL="566928" indent="-457200">
              <a:buFont typeface="+mj-lt"/>
              <a:buAutoNum type="arabicPeriod"/>
            </a:pPr>
            <a:r>
              <a:rPr lang="en-US" sz="1400" dirty="0"/>
              <a:t>Once a doctor fills out the POST form it can’t be changed by the patient</a:t>
            </a:r>
          </a:p>
          <a:p>
            <a:pPr marL="566928" indent="-457200">
              <a:buFont typeface="+mj-lt"/>
              <a:buAutoNum type="arabicPeriod"/>
            </a:pPr>
            <a:r>
              <a:rPr lang="en-US" sz="1400" dirty="0"/>
              <a:t>TN Advance Care Plans document Healthcare agents and Living Will content</a:t>
            </a:r>
          </a:p>
          <a:p>
            <a:pPr marL="566928" indent="-457200">
              <a:buFont typeface="+mj-lt"/>
              <a:buAutoNum type="arabicPeriod"/>
            </a:pPr>
            <a:r>
              <a:rPr lang="en-US" sz="1400" dirty="0"/>
              <a:t>On admission to a post-acute facility a nurse practitioner may sign a POST form without the physician or patient signature</a:t>
            </a:r>
          </a:p>
          <a:p>
            <a:pPr marL="566928" indent="-457200">
              <a:buFont typeface="+mj-lt"/>
              <a:buAutoNum type="arabicPeriod"/>
            </a:pPr>
            <a:r>
              <a:rPr lang="en-US" sz="1400" dirty="0"/>
              <a:t>If the family is upset when the patient dies it is a “Bad Death”</a:t>
            </a:r>
          </a:p>
          <a:p>
            <a:pPr marL="109728" indent="0">
              <a:buNone/>
            </a:pPr>
            <a:endParaRPr lang="en-US" dirty="0"/>
          </a:p>
          <a:p>
            <a:endParaRPr lang="en-US" dirty="0"/>
          </a:p>
        </p:txBody>
      </p:sp>
      <p:sp>
        <p:nvSpPr>
          <p:cNvPr id="6" name="Content Placeholder 5">
            <a:extLst>
              <a:ext uri="{FF2B5EF4-FFF2-40B4-BE49-F238E27FC236}">
                <a16:creationId xmlns:a16="http://schemas.microsoft.com/office/drawing/2014/main" id="{6327964F-FC00-4DFB-B788-224978D8C53A}"/>
              </a:ext>
            </a:extLst>
          </p:cNvPr>
          <p:cNvSpPr>
            <a:spLocks noGrp="1"/>
          </p:cNvSpPr>
          <p:nvPr>
            <p:ph sz="quarter" idx="4"/>
          </p:nvPr>
        </p:nvSpPr>
        <p:spPr/>
        <p:txBody>
          <a:bodyPr>
            <a:normAutofit/>
          </a:bodyPr>
          <a:lstStyle/>
          <a:p>
            <a:pPr marL="566928" indent="-457200">
              <a:buFont typeface="+mj-lt"/>
              <a:buAutoNum type="arabicPeriod"/>
            </a:pPr>
            <a:r>
              <a:rPr lang="en-US" sz="1600" dirty="0"/>
              <a:t>True/False</a:t>
            </a:r>
          </a:p>
          <a:p>
            <a:pPr marL="566928" indent="-457200">
              <a:buFont typeface="+mj-lt"/>
              <a:buAutoNum type="arabicPeriod"/>
            </a:pPr>
            <a:r>
              <a:rPr lang="en-US" sz="1600" dirty="0"/>
              <a:t>True/False</a:t>
            </a:r>
          </a:p>
          <a:p>
            <a:pPr marL="566928" indent="-457200">
              <a:buFont typeface="+mj-lt"/>
              <a:buAutoNum type="arabicPeriod"/>
            </a:pPr>
            <a:r>
              <a:rPr lang="en-US" sz="1600" dirty="0"/>
              <a:t>True/False</a:t>
            </a:r>
          </a:p>
          <a:p>
            <a:pPr marL="566928" indent="-457200">
              <a:buFont typeface="+mj-lt"/>
              <a:buAutoNum type="arabicPeriod"/>
            </a:pPr>
            <a:r>
              <a:rPr lang="en-US" sz="1600" dirty="0"/>
              <a:t>True/False</a:t>
            </a:r>
          </a:p>
          <a:p>
            <a:pPr marL="566928" indent="-457200">
              <a:buFont typeface="+mj-lt"/>
              <a:buAutoNum type="arabicPeriod"/>
            </a:pPr>
            <a:endParaRPr lang="en-US" sz="1600" dirty="0"/>
          </a:p>
          <a:p>
            <a:pPr marL="566928" indent="-457200">
              <a:buFont typeface="+mj-lt"/>
              <a:buAutoNum type="arabicPeriod"/>
            </a:pPr>
            <a:r>
              <a:rPr lang="en-US" sz="1600" dirty="0"/>
              <a:t>True/False</a:t>
            </a:r>
          </a:p>
          <a:p>
            <a:pPr marL="566928" indent="-457200">
              <a:buFont typeface="+mj-lt"/>
              <a:buAutoNum type="arabicPeriod"/>
            </a:pPr>
            <a:r>
              <a:rPr lang="en-US" sz="1600" dirty="0"/>
              <a:t>True/False</a:t>
            </a:r>
          </a:p>
          <a:p>
            <a:pPr marL="566928" indent="-457200">
              <a:buFont typeface="+mj-lt"/>
              <a:buAutoNum type="arabicPeriod"/>
            </a:pPr>
            <a:endParaRPr lang="en-US" sz="1600" dirty="0"/>
          </a:p>
          <a:p>
            <a:pPr marL="566928" indent="-457200">
              <a:buFont typeface="+mj-lt"/>
              <a:buAutoNum type="arabicPeriod"/>
            </a:pPr>
            <a:r>
              <a:rPr lang="en-US" sz="1600" dirty="0"/>
              <a:t>True/False</a:t>
            </a:r>
          </a:p>
          <a:p>
            <a:pPr marL="566928" indent="-457200">
              <a:buFont typeface="+mj-lt"/>
              <a:buAutoNum type="arabicPeriod"/>
            </a:pPr>
            <a:r>
              <a:rPr lang="en-US" sz="1600" dirty="0"/>
              <a:t>True/False</a:t>
            </a:r>
          </a:p>
          <a:p>
            <a:endParaRPr lang="en-US" dirty="0"/>
          </a:p>
          <a:p>
            <a:pPr marL="109728" indent="0">
              <a:buNone/>
            </a:pPr>
            <a:endParaRPr lang="en-US" dirty="0"/>
          </a:p>
        </p:txBody>
      </p:sp>
      <p:sp>
        <p:nvSpPr>
          <p:cNvPr id="7" name="Slide Number Placeholder 6">
            <a:extLst>
              <a:ext uri="{FF2B5EF4-FFF2-40B4-BE49-F238E27FC236}">
                <a16:creationId xmlns:a16="http://schemas.microsoft.com/office/drawing/2014/main" id="{48727588-4099-4573-86BD-BFC5BAF725A5}"/>
              </a:ext>
            </a:extLst>
          </p:cNvPr>
          <p:cNvSpPr>
            <a:spLocks noGrp="1"/>
          </p:cNvSpPr>
          <p:nvPr>
            <p:ph type="sldNum" sz="quarter" idx="11"/>
          </p:nvPr>
        </p:nvSpPr>
        <p:spPr/>
        <p:txBody>
          <a:bodyPr/>
          <a:lstStyle/>
          <a:p>
            <a:fld id="{70FE6AC7-461C-4204-9087-675DDB229DB7}" type="slidenum">
              <a:rPr lang="en-US" smtClean="0"/>
              <a:t>6</a:t>
            </a:fld>
            <a:endParaRPr lang="en-US" dirty="0"/>
          </a:p>
        </p:txBody>
      </p:sp>
    </p:spTree>
    <p:extLst>
      <p:ext uri="{BB962C8B-B14F-4D97-AF65-F5344CB8AC3E}">
        <p14:creationId xmlns:p14="http://schemas.microsoft.com/office/powerpoint/2010/main" val="2479907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Living Will</a:t>
            </a:r>
            <a:endParaRPr lang="en-US" sz="3600" dirty="0"/>
          </a:p>
        </p:txBody>
      </p:sp>
      <p:sp>
        <p:nvSpPr>
          <p:cNvPr id="3" name="Content Placeholder 2"/>
          <p:cNvSpPr>
            <a:spLocks noGrp="1"/>
          </p:cNvSpPr>
          <p:nvPr>
            <p:ph idx="1"/>
          </p:nvPr>
        </p:nvSpPr>
        <p:spPr/>
        <p:txBody>
          <a:bodyPr>
            <a:normAutofit/>
          </a:bodyPr>
          <a:lstStyle/>
          <a:p>
            <a:endParaRPr lang="en-US" dirty="0"/>
          </a:p>
          <a:p>
            <a:r>
              <a:rPr lang="en-US" sz="2400" dirty="0"/>
              <a:t>Where do you find this in the medical record?</a:t>
            </a:r>
          </a:p>
          <a:p>
            <a:r>
              <a:rPr lang="en-US" sz="2400" dirty="0"/>
              <a:t>What is this form designed to do?</a:t>
            </a:r>
          </a:p>
          <a:p>
            <a:r>
              <a:rPr lang="en-US" sz="2400" dirty="0"/>
              <a:t>When would this kind of form take effect?</a:t>
            </a:r>
          </a:p>
          <a:p>
            <a:r>
              <a:rPr lang="en-US" sz="2400" dirty="0"/>
              <a:t>Did this case show a “good” ending for this resident?</a:t>
            </a:r>
          </a:p>
          <a:p>
            <a:r>
              <a:rPr lang="en-US" sz="2400" dirty="0"/>
              <a:t>If you were the CNA, how would you honor the resident’s wishes?</a:t>
            </a:r>
          </a:p>
          <a:p>
            <a:pPr lvl="3" algn="just"/>
            <a:r>
              <a:rPr lang="en-US" sz="1500" dirty="0"/>
              <a:t>Knowing resident wishes</a:t>
            </a:r>
          </a:p>
          <a:p>
            <a:pPr lvl="3" algn="just"/>
            <a:r>
              <a:rPr lang="en-US" sz="1500" dirty="0"/>
              <a:t>Affirming resident choices</a:t>
            </a:r>
          </a:p>
          <a:p>
            <a:pPr lvl="3" algn="just"/>
            <a:r>
              <a:rPr lang="en-US" sz="1500" dirty="0"/>
              <a:t>Listening for distress</a:t>
            </a:r>
          </a:p>
          <a:p>
            <a:pPr lvl="3" algn="just"/>
            <a:r>
              <a:rPr lang="en-US" sz="1500" dirty="0"/>
              <a:t>Knowing guidelines when conflict happens</a:t>
            </a:r>
          </a:p>
          <a:p>
            <a:pPr lvl="3" algn="just"/>
            <a:r>
              <a:rPr lang="en-US" sz="1500" dirty="0"/>
              <a:t>Preserving dignity</a:t>
            </a:r>
          </a:p>
          <a:p>
            <a:pPr lvl="3" algn="just"/>
            <a:r>
              <a:rPr lang="en-US" sz="1500" dirty="0"/>
              <a:t>Having a plan for managing own feelings</a:t>
            </a:r>
          </a:p>
          <a:p>
            <a:pPr lvl="1"/>
            <a:endParaRPr lang="en-US" sz="2200" dirty="0"/>
          </a:p>
          <a:p>
            <a:endParaRPr lang="en-US" dirty="0"/>
          </a:p>
        </p:txBody>
      </p:sp>
      <p:pic>
        <p:nvPicPr>
          <p:cNvPr id="4" name="Picture 3">
            <a:extLst>
              <a:ext uri="{FF2B5EF4-FFF2-40B4-BE49-F238E27FC236}">
                <a16:creationId xmlns:a16="http://schemas.microsoft.com/office/drawing/2014/main" id="{F9211F37-4D2B-4A31-A78A-15D80F529EA9}"/>
              </a:ext>
            </a:extLst>
          </p:cNvPr>
          <p:cNvPicPr>
            <a:picLocks noChangeAspect="1"/>
          </p:cNvPicPr>
          <p:nvPr/>
        </p:nvPicPr>
        <p:blipFill>
          <a:blip r:embed="rId2"/>
          <a:stretch>
            <a:fillRect/>
          </a:stretch>
        </p:blipFill>
        <p:spPr>
          <a:xfrm>
            <a:off x="10742612" y="6172200"/>
            <a:ext cx="1143000" cy="462379"/>
          </a:xfrm>
          <a:prstGeom prst="rect">
            <a:avLst/>
          </a:prstGeom>
        </p:spPr>
      </p:pic>
      <p:pic>
        <p:nvPicPr>
          <p:cNvPr id="5" name="Picture 4">
            <a:extLst>
              <a:ext uri="{FF2B5EF4-FFF2-40B4-BE49-F238E27FC236}">
                <a16:creationId xmlns:a16="http://schemas.microsoft.com/office/drawing/2014/main" id="{5A8CF477-E33F-4F2C-86DA-5062F7EC2BDA}"/>
              </a:ext>
            </a:extLst>
          </p:cNvPr>
          <p:cNvPicPr>
            <a:picLocks noChangeAspect="1"/>
          </p:cNvPicPr>
          <p:nvPr/>
        </p:nvPicPr>
        <p:blipFill>
          <a:blip r:embed="rId3"/>
          <a:stretch>
            <a:fillRect/>
          </a:stretch>
        </p:blipFill>
        <p:spPr>
          <a:xfrm>
            <a:off x="9031328" y="6251455"/>
            <a:ext cx="1524000" cy="331470"/>
          </a:xfrm>
          <a:prstGeom prst="rect">
            <a:avLst/>
          </a:prstGeom>
        </p:spPr>
      </p:pic>
      <p:sp>
        <p:nvSpPr>
          <p:cNvPr id="6" name="Slide Number Placeholder 5">
            <a:extLst>
              <a:ext uri="{FF2B5EF4-FFF2-40B4-BE49-F238E27FC236}">
                <a16:creationId xmlns:a16="http://schemas.microsoft.com/office/drawing/2014/main" id="{6934661A-21F9-487F-A38E-116A8BF6F5AE}"/>
              </a:ext>
            </a:extLst>
          </p:cNvPr>
          <p:cNvSpPr>
            <a:spLocks noGrp="1"/>
          </p:cNvSpPr>
          <p:nvPr>
            <p:ph type="sldNum" sz="quarter" idx="12"/>
          </p:nvPr>
        </p:nvSpPr>
        <p:spPr/>
        <p:txBody>
          <a:bodyPr/>
          <a:lstStyle/>
          <a:p>
            <a:fld id="{70FE6AC7-461C-4204-9087-675DDB229DB7}" type="slidenum">
              <a:rPr lang="en-US" smtClean="0"/>
              <a:t>7</a:t>
            </a:fld>
            <a:endParaRPr lang="en-US" dirty="0"/>
          </a:p>
        </p:txBody>
      </p:sp>
    </p:spTree>
    <p:extLst>
      <p:ext uri="{BB962C8B-B14F-4D97-AF65-F5344CB8AC3E}">
        <p14:creationId xmlns:p14="http://schemas.microsoft.com/office/powerpoint/2010/main" val="1842595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Living Will</a:t>
            </a:r>
          </a:p>
        </p:txBody>
      </p:sp>
      <p:sp>
        <p:nvSpPr>
          <p:cNvPr id="3" name="Content Placeholder 2"/>
          <p:cNvSpPr>
            <a:spLocks noGrp="1"/>
          </p:cNvSpPr>
          <p:nvPr>
            <p:ph idx="1"/>
          </p:nvPr>
        </p:nvSpPr>
        <p:spPr/>
        <p:txBody>
          <a:bodyPr>
            <a:normAutofit/>
          </a:bodyPr>
          <a:lstStyle/>
          <a:p>
            <a:endParaRPr lang="en-US" dirty="0"/>
          </a:p>
          <a:p>
            <a:r>
              <a:rPr lang="en-US" sz="2800" dirty="0"/>
              <a:t>Quality of Life questions</a:t>
            </a:r>
          </a:p>
          <a:p>
            <a:r>
              <a:rPr lang="en-US" sz="2800" dirty="0"/>
              <a:t>Treatments chosen based on quality of life, preference, acceptability</a:t>
            </a:r>
          </a:p>
          <a:p>
            <a:r>
              <a:rPr lang="en-US" sz="2800" dirty="0"/>
              <a:t>Specifically asks about irreversible conditions</a:t>
            </a:r>
          </a:p>
          <a:p>
            <a:r>
              <a:rPr lang="en-US" sz="2800" dirty="0"/>
              <a:t>Specifically asks about life that is dependent on treatments</a:t>
            </a:r>
          </a:p>
          <a:p>
            <a:r>
              <a:rPr lang="en-US" sz="2800" dirty="0"/>
              <a:t>Has room for personal choices to be included</a:t>
            </a:r>
          </a:p>
        </p:txBody>
      </p:sp>
      <p:pic>
        <p:nvPicPr>
          <p:cNvPr id="5" name="Picture 4" descr="Testchoic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2212" y="533400"/>
            <a:ext cx="2819400" cy="2438400"/>
          </a:xfrm>
          <a:prstGeom prst="rect">
            <a:avLst/>
          </a:prstGeom>
        </p:spPr>
      </p:pic>
      <p:pic>
        <p:nvPicPr>
          <p:cNvPr id="7" name="Picture 6">
            <a:extLst>
              <a:ext uri="{FF2B5EF4-FFF2-40B4-BE49-F238E27FC236}">
                <a16:creationId xmlns:a16="http://schemas.microsoft.com/office/drawing/2014/main" id="{15C639B3-C562-418C-AAC1-3A26C13D207A}"/>
              </a:ext>
            </a:extLst>
          </p:cNvPr>
          <p:cNvPicPr>
            <a:picLocks noChangeAspect="1"/>
          </p:cNvPicPr>
          <p:nvPr/>
        </p:nvPicPr>
        <p:blipFill>
          <a:blip r:embed="rId3"/>
          <a:stretch>
            <a:fillRect/>
          </a:stretch>
        </p:blipFill>
        <p:spPr>
          <a:xfrm>
            <a:off x="10742612" y="6172200"/>
            <a:ext cx="1143000" cy="462379"/>
          </a:xfrm>
          <a:prstGeom prst="rect">
            <a:avLst/>
          </a:prstGeom>
        </p:spPr>
      </p:pic>
      <p:pic>
        <p:nvPicPr>
          <p:cNvPr id="8" name="Picture 7">
            <a:extLst>
              <a:ext uri="{FF2B5EF4-FFF2-40B4-BE49-F238E27FC236}">
                <a16:creationId xmlns:a16="http://schemas.microsoft.com/office/drawing/2014/main" id="{239E3CA5-4CA9-4A2A-86EE-1EBF8A356EBF}"/>
              </a:ext>
            </a:extLst>
          </p:cNvPr>
          <p:cNvPicPr>
            <a:picLocks noChangeAspect="1"/>
          </p:cNvPicPr>
          <p:nvPr/>
        </p:nvPicPr>
        <p:blipFill>
          <a:blip r:embed="rId4"/>
          <a:stretch>
            <a:fillRect/>
          </a:stretch>
        </p:blipFill>
        <p:spPr>
          <a:xfrm>
            <a:off x="9031328" y="6251455"/>
            <a:ext cx="1524000" cy="331470"/>
          </a:xfrm>
          <a:prstGeom prst="rect">
            <a:avLst/>
          </a:prstGeom>
        </p:spPr>
      </p:pic>
      <p:sp>
        <p:nvSpPr>
          <p:cNvPr id="4" name="Slide Number Placeholder 3">
            <a:extLst>
              <a:ext uri="{FF2B5EF4-FFF2-40B4-BE49-F238E27FC236}">
                <a16:creationId xmlns:a16="http://schemas.microsoft.com/office/drawing/2014/main" id="{E7964B19-2968-4B07-8165-F4D1DAE77DC0}"/>
              </a:ext>
            </a:extLst>
          </p:cNvPr>
          <p:cNvSpPr>
            <a:spLocks noGrp="1"/>
          </p:cNvSpPr>
          <p:nvPr>
            <p:ph type="sldNum" sz="quarter" idx="12"/>
          </p:nvPr>
        </p:nvSpPr>
        <p:spPr/>
        <p:txBody>
          <a:bodyPr/>
          <a:lstStyle/>
          <a:p>
            <a:fld id="{70FE6AC7-461C-4204-9087-675DDB229DB7}" type="slidenum">
              <a:rPr lang="en-US" smtClean="0"/>
              <a:t>8</a:t>
            </a:fld>
            <a:endParaRPr lang="en-US" dirty="0"/>
          </a:p>
        </p:txBody>
      </p:sp>
    </p:spTree>
    <p:extLst>
      <p:ext uri="{BB962C8B-B14F-4D97-AF65-F5344CB8AC3E}">
        <p14:creationId xmlns:p14="http://schemas.microsoft.com/office/powerpoint/2010/main" val="1235642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Never substitutes for my own voice!</a:t>
            </a:r>
          </a:p>
        </p:txBody>
      </p:sp>
      <p:sp>
        <p:nvSpPr>
          <p:cNvPr id="3" name="Subtitle 2"/>
          <p:cNvSpPr>
            <a:spLocks noGrp="1"/>
          </p:cNvSpPr>
          <p:nvPr>
            <p:ph type="subTitle" idx="1"/>
          </p:nvPr>
        </p:nvSpPr>
        <p:spPr/>
        <p:txBody>
          <a:bodyPr/>
          <a:lstStyle/>
          <a:p>
            <a:r>
              <a:rPr lang="en-US" sz="3200" dirty="0"/>
              <a:t>Only useful if I cannot speak my wishes clearly with a clear mind</a:t>
            </a:r>
          </a:p>
          <a:p>
            <a:endParaRPr lang="en-US" dirty="0"/>
          </a:p>
        </p:txBody>
      </p:sp>
      <p:pic>
        <p:nvPicPr>
          <p:cNvPr id="5" name="Picture 4">
            <a:extLst>
              <a:ext uri="{FF2B5EF4-FFF2-40B4-BE49-F238E27FC236}">
                <a16:creationId xmlns:a16="http://schemas.microsoft.com/office/drawing/2014/main" id="{C529B84A-34B0-41D6-985F-66EBFFBF5FB1}"/>
              </a:ext>
            </a:extLst>
          </p:cNvPr>
          <p:cNvPicPr>
            <a:picLocks noChangeAspect="1"/>
          </p:cNvPicPr>
          <p:nvPr/>
        </p:nvPicPr>
        <p:blipFill>
          <a:blip r:embed="rId2"/>
          <a:stretch>
            <a:fillRect/>
          </a:stretch>
        </p:blipFill>
        <p:spPr>
          <a:xfrm>
            <a:off x="10742612" y="6172200"/>
            <a:ext cx="1143000" cy="462379"/>
          </a:xfrm>
          <a:prstGeom prst="rect">
            <a:avLst/>
          </a:prstGeom>
        </p:spPr>
      </p:pic>
      <p:pic>
        <p:nvPicPr>
          <p:cNvPr id="6" name="Picture 5">
            <a:extLst>
              <a:ext uri="{FF2B5EF4-FFF2-40B4-BE49-F238E27FC236}">
                <a16:creationId xmlns:a16="http://schemas.microsoft.com/office/drawing/2014/main" id="{2D02E567-E32D-40F4-9B66-94DF587EDA77}"/>
              </a:ext>
            </a:extLst>
          </p:cNvPr>
          <p:cNvPicPr>
            <a:picLocks noChangeAspect="1"/>
          </p:cNvPicPr>
          <p:nvPr/>
        </p:nvPicPr>
        <p:blipFill>
          <a:blip r:embed="rId3"/>
          <a:stretch>
            <a:fillRect/>
          </a:stretch>
        </p:blipFill>
        <p:spPr>
          <a:xfrm>
            <a:off x="9031328" y="6251455"/>
            <a:ext cx="1524000" cy="331470"/>
          </a:xfrm>
          <a:prstGeom prst="rect">
            <a:avLst/>
          </a:prstGeom>
        </p:spPr>
      </p:pic>
      <p:sp>
        <p:nvSpPr>
          <p:cNvPr id="7" name="Slide Number Placeholder 6">
            <a:extLst>
              <a:ext uri="{FF2B5EF4-FFF2-40B4-BE49-F238E27FC236}">
                <a16:creationId xmlns:a16="http://schemas.microsoft.com/office/drawing/2014/main" id="{5891995D-0864-4653-B5C7-62EC5708B268}"/>
              </a:ext>
            </a:extLst>
          </p:cNvPr>
          <p:cNvSpPr>
            <a:spLocks noGrp="1"/>
          </p:cNvSpPr>
          <p:nvPr>
            <p:ph type="sldNum" sz="quarter" idx="12"/>
          </p:nvPr>
        </p:nvSpPr>
        <p:spPr/>
        <p:txBody>
          <a:bodyPr/>
          <a:lstStyle/>
          <a:p>
            <a:fld id="{70FE6AC7-461C-4204-9087-675DDB229DB7}" type="slidenum">
              <a:rPr lang="en-US" smtClean="0"/>
              <a:t>9</a:t>
            </a:fld>
            <a:endParaRPr lang="en-US" dirty="0"/>
          </a:p>
        </p:txBody>
      </p:sp>
    </p:spTree>
    <p:extLst>
      <p:ext uri="{BB962C8B-B14F-4D97-AF65-F5344CB8AC3E}">
        <p14:creationId xmlns:p14="http://schemas.microsoft.com/office/powerpoint/2010/main" val="27068437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ppt/theme/themeOverride2.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ppt/theme/themeOverride3.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ppt/theme/themeOverride4.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ppt/theme/themeOverride5.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ppt/theme/themeOverride6.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615</TotalTime>
  <Words>1412</Words>
  <Application>Microsoft Office PowerPoint</Application>
  <PresentationFormat>Custom</PresentationFormat>
  <Paragraphs>190</Paragraphs>
  <Slides>17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Century Gothic</vt:lpstr>
      <vt:lpstr>Georgia</vt:lpstr>
      <vt:lpstr>Times New Roman</vt:lpstr>
      <vt:lpstr>Trebuchet MS</vt:lpstr>
      <vt:lpstr>Wingdings 2</vt:lpstr>
      <vt:lpstr>Urban</vt:lpstr>
      <vt:lpstr>Planning for Medical Decisions at End of Life</vt:lpstr>
      <vt:lpstr>Learning objectives</vt:lpstr>
      <vt:lpstr>Training Outline</vt:lpstr>
      <vt:lpstr>A different set of work challenges…</vt:lpstr>
      <vt:lpstr>How can we plan for a “good” ending?</vt:lpstr>
      <vt:lpstr>Planning for Medical Decisions at End of Life Pre-test</vt:lpstr>
      <vt:lpstr>Case Study Living Will</vt:lpstr>
      <vt:lpstr>Living Will</vt:lpstr>
      <vt:lpstr>Never substitutes for my own voice!</vt:lpstr>
      <vt:lpstr>Case Study Healthcare Agent</vt:lpstr>
      <vt:lpstr>Power of Attorney</vt:lpstr>
      <vt:lpstr>Case Study POST form</vt:lpstr>
      <vt:lpstr>Comparing Documents</vt:lpstr>
      <vt:lpstr>Details</vt:lpstr>
      <vt:lpstr>Comparing Documents</vt:lpstr>
      <vt:lpstr>Thank you!</vt:lpstr>
      <vt:lpstr>Planning for Medical Decisions at End of Life Post-test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Directives</dc:title>
  <dc:creator>Parker, Susan I. (St Thomas Health Services System)</dc:creator>
  <cp:lastModifiedBy>Price, Mary (St Thomas Health Services System/Nashville)</cp:lastModifiedBy>
  <cp:revision>52</cp:revision>
  <cp:lastPrinted>2018-06-25T21:32:13Z</cp:lastPrinted>
  <dcterms:created xsi:type="dcterms:W3CDTF">2018-05-29T17:58:11Z</dcterms:created>
  <dcterms:modified xsi:type="dcterms:W3CDTF">2019-06-05T17:14:32Z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74067800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