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notesMasterIdLst>
    <p:notesMasterId r:id="rId19"/>
  </p:notesMasterIdLst>
  <p:sldIdLst>
    <p:sldId id="256" r:id="rId2"/>
    <p:sldId id="296" r:id="rId3"/>
    <p:sldId id="262" r:id="rId4"/>
    <p:sldId id="284" r:id="rId5"/>
    <p:sldId id="261" r:id="rId6"/>
    <p:sldId id="300" r:id="rId7"/>
    <p:sldId id="285" r:id="rId8"/>
    <p:sldId id="301" r:id="rId9"/>
    <p:sldId id="264" r:id="rId10"/>
    <p:sldId id="266" r:id="rId11"/>
    <p:sldId id="265" r:id="rId12"/>
    <p:sldId id="263" r:id="rId13"/>
    <p:sldId id="259" r:id="rId14"/>
    <p:sldId id="282" r:id="rId15"/>
    <p:sldId id="268" r:id="rId16"/>
    <p:sldId id="297" r:id="rId17"/>
    <p:sldId id="273" r:id="rId18"/>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50" d="100"/>
          <a:sy n="50" d="100"/>
        </p:scale>
        <p:origin x="1158" y="60"/>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&#65279;<?xml version="1.0" encoding="utf-8"?><Relationships xmlns="http://schemas.openxmlformats.org/package/2006/relationships"><Relationship Type="http://schemas.openxmlformats.org/officeDocument/2006/relationships/slide" Target="slides/slide7.xml" Id="rId8" /><Relationship Type="http://schemas.openxmlformats.org/officeDocument/2006/relationships/slide" Target="slides/slide12.xml" Id="rId13" /><Relationship Type="http://schemas.openxmlformats.org/officeDocument/2006/relationships/slide" Target="slides/slide17.xml" Id="rId18" /><Relationship Type="http://schemas.openxmlformats.org/officeDocument/2006/relationships/slide" Target="slides/slide2.xml" Id="rId3" /><Relationship Type="http://schemas.openxmlformats.org/officeDocument/2006/relationships/viewProps" Target="viewProps.xml" Id="rId21" /><Relationship Type="http://schemas.openxmlformats.org/officeDocument/2006/relationships/slide" Target="slides/slide6.xml" Id="rId7" /><Relationship Type="http://schemas.openxmlformats.org/officeDocument/2006/relationships/slide" Target="slides/slide11.xml" Id="rId12" /><Relationship Type="http://schemas.openxmlformats.org/officeDocument/2006/relationships/slide" Target="slides/slide16.xml" Id="rId17" /><Relationship Type="http://schemas.openxmlformats.org/officeDocument/2006/relationships/slide" Target="slides/slide1.xml" Id="rId2" /><Relationship Type="http://schemas.openxmlformats.org/officeDocument/2006/relationships/slide" Target="slides/slide15.xml" Id="rId16" /><Relationship Type="http://schemas.openxmlformats.org/officeDocument/2006/relationships/presProps" Target="presProps.xml" Id="rId20" /><Relationship Type="http://schemas.openxmlformats.org/officeDocument/2006/relationships/slideMaster" Target="slideMasters/slideMaster1.xml" Id="rId1" /><Relationship Type="http://schemas.openxmlformats.org/officeDocument/2006/relationships/slide" Target="slides/slide5.xml" Id="rId6" /><Relationship Type="http://schemas.openxmlformats.org/officeDocument/2006/relationships/slide" Target="slides/slide10.xml" Id="rId11" /><Relationship Type="http://schemas.openxmlformats.org/officeDocument/2006/relationships/slide" Target="slides/slide4.xml" Id="rId5" /><Relationship Type="http://schemas.openxmlformats.org/officeDocument/2006/relationships/slide" Target="slides/slide14.xml" Id="rId15" /><Relationship Type="http://schemas.openxmlformats.org/officeDocument/2006/relationships/tableStyles" Target="tableStyles.xml" Id="rId23" /><Relationship Type="http://schemas.openxmlformats.org/officeDocument/2006/relationships/slide" Target="slides/slide9.xml" Id="rId10" /><Relationship Type="http://schemas.openxmlformats.org/officeDocument/2006/relationships/notesMaster" Target="notesMasters/notesMaster1.xml" Id="rId19" /><Relationship Type="http://schemas.openxmlformats.org/officeDocument/2006/relationships/slide" Target="slides/slide3.xml" Id="rId4" /><Relationship Type="http://schemas.openxmlformats.org/officeDocument/2006/relationships/slide" Target="slides/slide8.xml" Id="rId9" /><Relationship Type="http://schemas.openxmlformats.org/officeDocument/2006/relationships/slide" Target="slides/slide13.xml" Id="rId14" /><Relationship Type="http://schemas.openxmlformats.org/officeDocument/2006/relationships/theme" Target="theme/theme1.xml" Id="rId22" /><Relationship Type="http://schemas.openxmlformats.org/officeDocument/2006/relationships/customXml" Target="/customXML/item.xml" Id="imanage.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5FFCBA80-EAE1-4AD4-8CCB-D363E7D2888D}" type="datetimeFigureOut">
              <a:rPr lang="en-US" smtClean="0"/>
              <a:t>2/20/2026</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C5FD4E51-BF81-401B-96CA-AAA708067EEF}" type="slidenum">
              <a:rPr lang="en-US" smtClean="0"/>
              <a:t>‹#›</a:t>
            </a:fld>
            <a:endParaRPr lang="en-US"/>
          </a:p>
        </p:txBody>
      </p:sp>
    </p:spTree>
    <p:extLst>
      <p:ext uri="{BB962C8B-B14F-4D97-AF65-F5344CB8AC3E}">
        <p14:creationId xmlns:p14="http://schemas.microsoft.com/office/powerpoint/2010/main" val="25105209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5FD4E51-BF81-401B-96CA-AAA708067EEF}" type="slidenum">
              <a:rPr lang="en-US" smtClean="0"/>
              <a:t>11</a:t>
            </a:fld>
            <a:endParaRPr lang="en-US"/>
          </a:p>
        </p:txBody>
      </p:sp>
    </p:spTree>
    <p:extLst>
      <p:ext uri="{BB962C8B-B14F-4D97-AF65-F5344CB8AC3E}">
        <p14:creationId xmlns:p14="http://schemas.microsoft.com/office/powerpoint/2010/main" val="10921786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5FD4E51-BF81-401B-96CA-AAA708067EEF}" type="slidenum">
              <a:rPr lang="en-US" smtClean="0"/>
              <a:t>15</a:t>
            </a:fld>
            <a:endParaRPr lang="en-US"/>
          </a:p>
        </p:txBody>
      </p:sp>
    </p:spTree>
    <p:extLst>
      <p:ext uri="{BB962C8B-B14F-4D97-AF65-F5344CB8AC3E}">
        <p14:creationId xmlns:p14="http://schemas.microsoft.com/office/powerpoint/2010/main" val="28804872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F3A5787-7CCD-4DBC-96A6-4D7295809C79}" type="datetimeFigureOut">
              <a:rPr lang="en-US" smtClean="0"/>
              <a:t>2/20/2026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A457A4-F339-49BC-9632-3561453AC89E}" type="slidenum">
              <a:rPr lang="en-US" smtClean="0"/>
              <a:t>‹#›</a:t>
            </a:fld>
            <a:endParaRPr lang="en-US"/>
          </a:p>
        </p:txBody>
      </p:sp>
    </p:spTree>
    <p:extLst>
      <p:ext uri="{BB962C8B-B14F-4D97-AF65-F5344CB8AC3E}">
        <p14:creationId xmlns:p14="http://schemas.microsoft.com/office/powerpoint/2010/main" val="18075388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F3A5787-7CCD-4DBC-96A6-4D7295809C79}" type="datetimeFigureOut">
              <a:rPr lang="en-US" smtClean="0"/>
              <a:t>2/20/2026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A457A4-F339-49BC-9632-3561453AC89E}" type="slidenum">
              <a:rPr lang="en-US" smtClean="0"/>
              <a:t>‹#›</a:t>
            </a:fld>
            <a:endParaRPr lang="en-US"/>
          </a:p>
        </p:txBody>
      </p:sp>
    </p:spTree>
    <p:extLst>
      <p:ext uri="{BB962C8B-B14F-4D97-AF65-F5344CB8AC3E}">
        <p14:creationId xmlns:p14="http://schemas.microsoft.com/office/powerpoint/2010/main" val="6946066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F3A5787-7CCD-4DBC-96A6-4D7295809C79}" type="datetimeFigureOut">
              <a:rPr lang="en-US" smtClean="0"/>
              <a:t>2/20/2026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A457A4-F339-49BC-9632-3561453AC89E}" type="slidenum">
              <a:rPr lang="en-US" smtClean="0"/>
              <a:t>‹#›</a:t>
            </a:fld>
            <a:endParaRPr lang="en-US"/>
          </a:p>
        </p:txBody>
      </p:sp>
    </p:spTree>
    <p:extLst>
      <p:ext uri="{BB962C8B-B14F-4D97-AF65-F5344CB8AC3E}">
        <p14:creationId xmlns:p14="http://schemas.microsoft.com/office/powerpoint/2010/main" val="32551824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F3A5787-7CCD-4DBC-96A6-4D7295809C79}" type="datetimeFigureOut">
              <a:rPr lang="en-US" smtClean="0"/>
              <a:t>2/20/2026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A457A4-F339-49BC-9632-3561453AC89E}" type="slidenum">
              <a:rPr lang="en-US" smtClean="0"/>
              <a:t>‹#›</a:t>
            </a:fld>
            <a:endParaRPr lang="en-US"/>
          </a:p>
        </p:txBody>
      </p:sp>
    </p:spTree>
    <p:extLst>
      <p:ext uri="{BB962C8B-B14F-4D97-AF65-F5344CB8AC3E}">
        <p14:creationId xmlns:p14="http://schemas.microsoft.com/office/powerpoint/2010/main" val="32664693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F3A5787-7CCD-4DBC-96A6-4D7295809C79}" type="datetimeFigureOut">
              <a:rPr lang="en-US" smtClean="0"/>
              <a:t>2/20/2026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A457A4-F339-49BC-9632-3561453AC89E}" type="slidenum">
              <a:rPr lang="en-US" smtClean="0"/>
              <a:t>‹#›</a:t>
            </a:fld>
            <a:endParaRPr lang="en-US"/>
          </a:p>
        </p:txBody>
      </p:sp>
    </p:spTree>
    <p:extLst>
      <p:ext uri="{BB962C8B-B14F-4D97-AF65-F5344CB8AC3E}">
        <p14:creationId xmlns:p14="http://schemas.microsoft.com/office/powerpoint/2010/main" val="35157937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F3A5787-7CCD-4DBC-96A6-4D7295809C79}" type="datetimeFigureOut">
              <a:rPr lang="en-US" smtClean="0"/>
              <a:t>2/20/2026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A457A4-F339-49BC-9632-3561453AC89E}" type="slidenum">
              <a:rPr lang="en-US" smtClean="0"/>
              <a:t>‹#›</a:t>
            </a:fld>
            <a:endParaRPr lang="en-US"/>
          </a:p>
        </p:txBody>
      </p:sp>
    </p:spTree>
    <p:extLst>
      <p:ext uri="{BB962C8B-B14F-4D97-AF65-F5344CB8AC3E}">
        <p14:creationId xmlns:p14="http://schemas.microsoft.com/office/powerpoint/2010/main" val="5170943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F3A5787-7CCD-4DBC-96A6-4D7295809C79}" type="datetimeFigureOut">
              <a:rPr lang="en-US" smtClean="0"/>
              <a:t>2/20/2026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FA457A4-F339-49BC-9632-3561453AC89E}" type="slidenum">
              <a:rPr lang="en-US" smtClean="0"/>
              <a:t>‹#›</a:t>
            </a:fld>
            <a:endParaRPr lang="en-US"/>
          </a:p>
        </p:txBody>
      </p:sp>
    </p:spTree>
    <p:extLst>
      <p:ext uri="{BB962C8B-B14F-4D97-AF65-F5344CB8AC3E}">
        <p14:creationId xmlns:p14="http://schemas.microsoft.com/office/powerpoint/2010/main" val="22101395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F3A5787-7CCD-4DBC-96A6-4D7295809C79}" type="datetimeFigureOut">
              <a:rPr lang="en-US" smtClean="0"/>
              <a:t>2/20/2026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FA457A4-F339-49BC-9632-3561453AC89E}" type="slidenum">
              <a:rPr lang="en-US" smtClean="0"/>
              <a:t>‹#›</a:t>
            </a:fld>
            <a:endParaRPr lang="en-US"/>
          </a:p>
        </p:txBody>
      </p:sp>
    </p:spTree>
    <p:extLst>
      <p:ext uri="{BB962C8B-B14F-4D97-AF65-F5344CB8AC3E}">
        <p14:creationId xmlns:p14="http://schemas.microsoft.com/office/powerpoint/2010/main" val="38604373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3A5787-7CCD-4DBC-96A6-4D7295809C79}" type="datetimeFigureOut">
              <a:rPr lang="en-US" smtClean="0"/>
              <a:t>2/20/2026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FA457A4-F339-49BC-9632-3561453AC89E}" type="slidenum">
              <a:rPr lang="en-US" smtClean="0"/>
              <a:t>‹#›</a:t>
            </a:fld>
            <a:endParaRPr lang="en-US"/>
          </a:p>
        </p:txBody>
      </p:sp>
    </p:spTree>
    <p:extLst>
      <p:ext uri="{BB962C8B-B14F-4D97-AF65-F5344CB8AC3E}">
        <p14:creationId xmlns:p14="http://schemas.microsoft.com/office/powerpoint/2010/main" val="32064377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F3A5787-7CCD-4DBC-96A6-4D7295809C79}" type="datetimeFigureOut">
              <a:rPr lang="en-US" smtClean="0"/>
              <a:t>2/20/2026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A457A4-F339-49BC-9632-3561453AC89E}" type="slidenum">
              <a:rPr lang="en-US" smtClean="0"/>
              <a:t>‹#›</a:t>
            </a:fld>
            <a:endParaRPr lang="en-US"/>
          </a:p>
        </p:txBody>
      </p:sp>
    </p:spTree>
    <p:extLst>
      <p:ext uri="{BB962C8B-B14F-4D97-AF65-F5344CB8AC3E}">
        <p14:creationId xmlns:p14="http://schemas.microsoft.com/office/powerpoint/2010/main" val="2437139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F3A5787-7CCD-4DBC-96A6-4D7295809C79}" type="datetimeFigureOut">
              <a:rPr lang="en-US" smtClean="0"/>
              <a:t>2/20/2026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A457A4-F339-49BC-9632-3561453AC89E}" type="slidenum">
              <a:rPr lang="en-US" smtClean="0"/>
              <a:t>‹#›</a:t>
            </a:fld>
            <a:endParaRPr lang="en-US"/>
          </a:p>
        </p:txBody>
      </p:sp>
    </p:spTree>
    <p:extLst>
      <p:ext uri="{BB962C8B-B14F-4D97-AF65-F5344CB8AC3E}">
        <p14:creationId xmlns:p14="http://schemas.microsoft.com/office/powerpoint/2010/main" val="29983287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3A5787-7CCD-4DBC-96A6-4D7295809C79}" type="datetimeFigureOut">
              <a:rPr lang="en-US" smtClean="0"/>
              <a:t>2/20/2026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A457A4-F339-49BC-9632-3561453AC89E}" type="slidenum">
              <a:rPr lang="en-US" smtClean="0"/>
              <a:t>‹#›</a:t>
            </a:fld>
            <a:endParaRPr lang="en-US"/>
          </a:p>
        </p:txBody>
      </p:sp>
    </p:spTree>
    <p:extLst>
      <p:ext uri="{BB962C8B-B14F-4D97-AF65-F5344CB8AC3E}">
        <p14:creationId xmlns:p14="http://schemas.microsoft.com/office/powerpoint/2010/main" val="989890333"/>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FB94DE-22F4-40A9-9CD1-F0252A76A72B}"/>
              </a:ext>
            </a:extLst>
          </p:cNvPr>
          <p:cNvSpPr>
            <a:spLocks noGrp="1"/>
          </p:cNvSpPr>
          <p:nvPr>
            <p:ph type="ctrTitle"/>
          </p:nvPr>
        </p:nvSpPr>
        <p:spPr/>
        <p:txBody>
          <a:bodyPr>
            <a:normAutofit fontScale="90000"/>
          </a:bodyPr>
          <a:lstStyle/>
          <a:p>
            <a:r>
              <a:rPr lang="en-US" b="1" dirty="0">
                <a:solidFill>
                  <a:schemeClr val="bg1"/>
                </a:solidFill>
              </a:rPr>
              <a:t>Heart ‘N Soul Hospice Memphis</a:t>
            </a:r>
            <a:br>
              <a:rPr lang="en-US" b="1" dirty="0">
                <a:solidFill>
                  <a:schemeClr val="bg1"/>
                </a:solidFill>
              </a:rPr>
            </a:br>
            <a:endParaRPr lang="en-US" b="1" dirty="0">
              <a:solidFill>
                <a:schemeClr val="bg1"/>
              </a:solidFill>
            </a:endParaRPr>
          </a:p>
        </p:txBody>
      </p:sp>
      <p:sp>
        <p:nvSpPr>
          <p:cNvPr id="3" name="Subtitle 2">
            <a:extLst>
              <a:ext uri="{FF2B5EF4-FFF2-40B4-BE49-F238E27FC236}">
                <a16:creationId xmlns:a16="http://schemas.microsoft.com/office/drawing/2014/main" id="{F5D6B607-7520-28E5-F336-3F69A4C7ED69}"/>
              </a:ext>
            </a:extLst>
          </p:cNvPr>
          <p:cNvSpPr>
            <a:spLocks noGrp="1"/>
          </p:cNvSpPr>
          <p:nvPr>
            <p:ph type="subTitle" idx="1"/>
          </p:nvPr>
        </p:nvSpPr>
        <p:spPr/>
        <p:txBody>
          <a:bodyPr>
            <a:normAutofit/>
          </a:bodyPr>
          <a:lstStyle/>
          <a:p>
            <a:r>
              <a:rPr lang="en-US" sz="4400" b="1" dirty="0">
                <a:solidFill>
                  <a:schemeClr val="bg1"/>
                </a:solidFill>
              </a:rPr>
              <a:t>CN2511-043</a:t>
            </a:r>
          </a:p>
          <a:p>
            <a:r>
              <a:rPr lang="en-US" sz="4400" b="1" dirty="0">
                <a:solidFill>
                  <a:schemeClr val="bg1"/>
                </a:solidFill>
              </a:rPr>
              <a:t>February 25, 2026</a:t>
            </a:r>
          </a:p>
        </p:txBody>
      </p:sp>
    </p:spTree>
    <p:extLst>
      <p:ext uri="{BB962C8B-B14F-4D97-AF65-F5344CB8AC3E}">
        <p14:creationId xmlns:p14="http://schemas.microsoft.com/office/powerpoint/2010/main" val="39630642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C11C24-D3DF-C569-10E4-ED3A16B3E94D}"/>
              </a:ext>
            </a:extLst>
          </p:cNvPr>
          <p:cNvSpPr>
            <a:spLocks noGrp="1"/>
          </p:cNvSpPr>
          <p:nvPr>
            <p:ph type="title"/>
          </p:nvPr>
        </p:nvSpPr>
        <p:spPr/>
        <p:txBody>
          <a:bodyPr/>
          <a:lstStyle/>
          <a:p>
            <a:r>
              <a:rPr lang="en-US" b="1" dirty="0"/>
              <a:t>Positive Effects of Duplication or Competition</a:t>
            </a:r>
          </a:p>
        </p:txBody>
      </p:sp>
      <p:sp>
        <p:nvSpPr>
          <p:cNvPr id="3" name="Content Placeholder 2">
            <a:extLst>
              <a:ext uri="{FF2B5EF4-FFF2-40B4-BE49-F238E27FC236}">
                <a16:creationId xmlns:a16="http://schemas.microsoft.com/office/drawing/2014/main" id="{E6194DE8-5017-A823-6BF1-9E7BA6937602}"/>
              </a:ext>
            </a:extLst>
          </p:cNvPr>
          <p:cNvSpPr>
            <a:spLocks noGrp="1"/>
          </p:cNvSpPr>
          <p:nvPr>
            <p:ph idx="1"/>
          </p:nvPr>
        </p:nvSpPr>
        <p:spPr>
          <a:xfrm>
            <a:off x="838200" y="1506682"/>
            <a:ext cx="10515600" cy="4670281"/>
          </a:xfrm>
        </p:spPr>
        <p:txBody>
          <a:bodyPr>
            <a:normAutofit/>
          </a:bodyPr>
          <a:lstStyle/>
          <a:p>
            <a:r>
              <a:rPr lang="en-US" sz="3200" b="1" i="1" dirty="0"/>
              <a:t>Equitable access</a:t>
            </a:r>
            <a:r>
              <a:rPr lang="en-US" sz="3200" dirty="0"/>
              <a:t>:  Advantage in additional choice of a hospice provider, particularly one who addresses needs of rural areas and other underserved populations such as minority patients</a:t>
            </a:r>
          </a:p>
          <a:p>
            <a:r>
              <a:rPr lang="en-US" sz="3200" b="1" i="1" dirty="0"/>
              <a:t>Additional choice </a:t>
            </a:r>
            <a:r>
              <a:rPr lang="en-US" sz="3200" dirty="0"/>
              <a:t>improves access and availability of a necessary health care service to a vulnerable patient population</a:t>
            </a:r>
          </a:p>
          <a:p>
            <a:r>
              <a:rPr lang="en-US" sz="3200" b="1" i="1" dirty="0"/>
              <a:t>Strong community support </a:t>
            </a:r>
            <a:r>
              <a:rPr lang="en-US" sz="3200" dirty="0"/>
              <a:t>for an additional hospice provider in the proposed service area</a:t>
            </a:r>
          </a:p>
        </p:txBody>
      </p:sp>
    </p:spTree>
    <p:extLst>
      <p:ext uri="{BB962C8B-B14F-4D97-AF65-F5344CB8AC3E}">
        <p14:creationId xmlns:p14="http://schemas.microsoft.com/office/powerpoint/2010/main" val="30539384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18B6B8-59E5-ADB2-E03C-70D5F9408726}"/>
              </a:ext>
            </a:extLst>
          </p:cNvPr>
          <p:cNvSpPr>
            <a:spLocks noGrp="1"/>
          </p:cNvSpPr>
          <p:nvPr>
            <p:ph type="ctrTitle"/>
          </p:nvPr>
        </p:nvSpPr>
        <p:spPr>
          <a:xfrm>
            <a:off x="1524000" y="2235200"/>
            <a:ext cx="9144000" cy="2387600"/>
          </a:xfrm>
        </p:spPr>
        <p:txBody>
          <a:bodyPr>
            <a:normAutofit fontScale="90000"/>
          </a:bodyPr>
          <a:lstStyle/>
          <a:p>
            <a:r>
              <a:rPr lang="en-US" b="1" dirty="0">
                <a:solidFill>
                  <a:schemeClr val="bg1"/>
                </a:solidFill>
              </a:rPr>
              <a:t>Brook James, </a:t>
            </a:r>
            <a:br>
              <a:rPr lang="en-US" b="1" dirty="0">
                <a:solidFill>
                  <a:schemeClr val="bg1"/>
                </a:solidFill>
              </a:rPr>
            </a:br>
            <a:r>
              <a:rPr lang="en-US" b="1" dirty="0">
                <a:solidFill>
                  <a:schemeClr val="bg1"/>
                </a:solidFill>
              </a:rPr>
              <a:t>Director of Operations</a:t>
            </a:r>
            <a:br>
              <a:rPr lang="en-US" b="1" dirty="0">
                <a:solidFill>
                  <a:schemeClr val="bg1"/>
                </a:solidFill>
              </a:rPr>
            </a:br>
            <a:br>
              <a:rPr lang="en-US" b="1" dirty="0">
                <a:solidFill>
                  <a:schemeClr val="bg1"/>
                </a:solidFill>
              </a:rPr>
            </a:br>
            <a:r>
              <a:rPr lang="en-US" b="1" dirty="0">
                <a:solidFill>
                  <a:schemeClr val="bg1"/>
                </a:solidFill>
              </a:rPr>
              <a:t>Heart ‘N Soul Hospice</a:t>
            </a:r>
          </a:p>
        </p:txBody>
      </p:sp>
    </p:spTree>
    <p:extLst>
      <p:ext uri="{BB962C8B-B14F-4D97-AF65-F5344CB8AC3E}">
        <p14:creationId xmlns:p14="http://schemas.microsoft.com/office/powerpoint/2010/main" val="38173915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B6DA7A-8684-4B49-D83D-DD36E7BBC13B}"/>
              </a:ext>
            </a:extLst>
          </p:cNvPr>
          <p:cNvSpPr>
            <a:spLocks noGrp="1"/>
          </p:cNvSpPr>
          <p:nvPr>
            <p:ph type="ctrTitle"/>
          </p:nvPr>
        </p:nvSpPr>
        <p:spPr/>
        <p:txBody>
          <a:bodyPr/>
          <a:lstStyle/>
          <a:p>
            <a:r>
              <a:rPr lang="en-US" b="1" dirty="0">
                <a:solidFill>
                  <a:schemeClr val="bg1"/>
                </a:solidFill>
              </a:rPr>
              <a:t>Quality</a:t>
            </a:r>
          </a:p>
        </p:txBody>
      </p:sp>
      <p:sp>
        <p:nvSpPr>
          <p:cNvPr id="3" name="Subtitle 2">
            <a:extLst>
              <a:ext uri="{FF2B5EF4-FFF2-40B4-BE49-F238E27FC236}">
                <a16:creationId xmlns:a16="http://schemas.microsoft.com/office/drawing/2014/main" id="{79EC3631-8E91-82E5-07C5-A8A82F931C01}"/>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5875869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4D044D-F872-002F-52F0-4AAB8CDB7B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558F2F-5038-EA68-2368-A172382557C2}"/>
              </a:ext>
            </a:extLst>
          </p:cNvPr>
          <p:cNvSpPr>
            <a:spLocks noGrp="1"/>
          </p:cNvSpPr>
          <p:nvPr>
            <p:ph type="title"/>
          </p:nvPr>
        </p:nvSpPr>
        <p:spPr/>
        <p:txBody>
          <a:bodyPr/>
          <a:lstStyle/>
          <a:p>
            <a:r>
              <a:rPr lang="en-US" b="1" dirty="0"/>
              <a:t>Quality</a:t>
            </a:r>
          </a:p>
        </p:txBody>
      </p:sp>
      <p:sp>
        <p:nvSpPr>
          <p:cNvPr id="3" name="Content Placeholder 2">
            <a:extLst>
              <a:ext uri="{FF2B5EF4-FFF2-40B4-BE49-F238E27FC236}">
                <a16:creationId xmlns:a16="http://schemas.microsoft.com/office/drawing/2014/main" id="{9C34DBDD-2A85-707C-D99C-4BD041D930AE}"/>
              </a:ext>
            </a:extLst>
          </p:cNvPr>
          <p:cNvSpPr>
            <a:spLocks noGrp="1"/>
          </p:cNvSpPr>
          <p:nvPr>
            <p:ph idx="1"/>
          </p:nvPr>
        </p:nvSpPr>
        <p:spPr>
          <a:xfrm>
            <a:off x="384464" y="1423555"/>
            <a:ext cx="11388436" cy="5195454"/>
          </a:xfrm>
        </p:spPr>
        <p:txBody>
          <a:bodyPr/>
          <a:lstStyle/>
          <a:p>
            <a:r>
              <a:rPr lang="en-US" sz="3200" dirty="0"/>
              <a:t>Applicant:  Accredited by Community Health Accreditation Program (“CHAP”) - </a:t>
            </a:r>
          </a:p>
          <a:p>
            <a:pPr lvl="1"/>
            <a:r>
              <a:rPr lang="en-US" sz="3200" dirty="0"/>
              <a:t>Patient centered care, safe care delivery, and sustainable organizational structure</a:t>
            </a:r>
          </a:p>
          <a:p>
            <a:r>
              <a:rPr lang="en-US" sz="3200" dirty="0"/>
              <a:t>Family satisfaction surveys</a:t>
            </a:r>
          </a:p>
          <a:p>
            <a:pPr lvl="1"/>
            <a:r>
              <a:rPr lang="en-US" sz="3200" dirty="0"/>
              <a:t>“higher caliber of care team than most”</a:t>
            </a:r>
          </a:p>
          <a:p>
            <a:pPr lvl="1"/>
            <a:r>
              <a:rPr lang="en-US" sz="3200" dirty="0"/>
              <a:t>“quick passion response time and attention to detail”</a:t>
            </a:r>
          </a:p>
          <a:p>
            <a:r>
              <a:rPr lang="en-US" sz="3200" dirty="0"/>
              <a:t>QAPI (Quality Assurance and Performance Improvement)</a:t>
            </a:r>
          </a:p>
          <a:p>
            <a:r>
              <a:rPr lang="en-US" sz="3200" dirty="0"/>
              <a:t>Healthcare First: monitor and analyze quality assurance and performance improvement programs</a:t>
            </a:r>
          </a:p>
          <a:p>
            <a:pPr lvl="1"/>
            <a:endParaRPr lang="en-US" dirty="0"/>
          </a:p>
        </p:txBody>
      </p:sp>
    </p:spTree>
    <p:extLst>
      <p:ext uri="{BB962C8B-B14F-4D97-AF65-F5344CB8AC3E}">
        <p14:creationId xmlns:p14="http://schemas.microsoft.com/office/powerpoint/2010/main" val="10196741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652FFE-AB94-88F9-EEAB-A7B9818C7912}"/>
              </a:ext>
            </a:extLst>
          </p:cNvPr>
          <p:cNvSpPr>
            <a:spLocks noGrp="1"/>
          </p:cNvSpPr>
          <p:nvPr>
            <p:ph type="ctrTitle"/>
          </p:nvPr>
        </p:nvSpPr>
        <p:spPr>
          <a:xfrm>
            <a:off x="852487" y="1875631"/>
            <a:ext cx="10487025" cy="3106738"/>
          </a:xfrm>
        </p:spPr>
        <p:txBody>
          <a:bodyPr>
            <a:noAutofit/>
          </a:bodyPr>
          <a:lstStyle/>
          <a:p>
            <a:r>
              <a:rPr lang="en-US" b="1" dirty="0">
                <a:solidFill>
                  <a:schemeClr val="bg1"/>
                </a:solidFill>
              </a:rPr>
              <a:t>Meredith Portwood, </a:t>
            </a:r>
            <a:br>
              <a:rPr lang="en-US" b="1" dirty="0">
                <a:solidFill>
                  <a:schemeClr val="bg1"/>
                </a:solidFill>
              </a:rPr>
            </a:br>
            <a:r>
              <a:rPr lang="en-US" b="1" dirty="0">
                <a:solidFill>
                  <a:schemeClr val="bg1"/>
                </a:solidFill>
              </a:rPr>
              <a:t>Community Education Representative</a:t>
            </a:r>
            <a:br>
              <a:rPr lang="en-US" b="1" dirty="0">
                <a:solidFill>
                  <a:schemeClr val="bg1"/>
                </a:solidFill>
              </a:rPr>
            </a:br>
            <a:br>
              <a:rPr lang="en-US" b="1" dirty="0">
                <a:solidFill>
                  <a:schemeClr val="bg1"/>
                </a:solidFill>
              </a:rPr>
            </a:br>
            <a:r>
              <a:rPr lang="en-US" b="1" dirty="0">
                <a:solidFill>
                  <a:schemeClr val="bg1"/>
                </a:solidFill>
              </a:rPr>
              <a:t>Heart ‘N Soul Hospice</a:t>
            </a:r>
          </a:p>
        </p:txBody>
      </p:sp>
    </p:spTree>
    <p:extLst>
      <p:ext uri="{BB962C8B-B14F-4D97-AF65-F5344CB8AC3E}">
        <p14:creationId xmlns:p14="http://schemas.microsoft.com/office/powerpoint/2010/main" val="33133132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E89E28-3F9B-C2D9-3A5B-FCBF606A68E1}"/>
              </a:ext>
            </a:extLst>
          </p:cNvPr>
          <p:cNvSpPr>
            <a:spLocks noGrp="1"/>
          </p:cNvSpPr>
          <p:nvPr>
            <p:ph type="ctrTitle"/>
          </p:nvPr>
        </p:nvSpPr>
        <p:spPr/>
        <p:txBody>
          <a:bodyPr/>
          <a:lstStyle/>
          <a:p>
            <a:r>
              <a:rPr lang="en-US" b="1" dirty="0">
                <a:solidFill>
                  <a:schemeClr val="bg1"/>
                </a:solidFill>
              </a:rPr>
              <a:t>Community Support</a:t>
            </a:r>
          </a:p>
        </p:txBody>
      </p:sp>
      <p:sp>
        <p:nvSpPr>
          <p:cNvPr id="3" name="Subtitle 2">
            <a:extLst>
              <a:ext uri="{FF2B5EF4-FFF2-40B4-BE49-F238E27FC236}">
                <a16:creationId xmlns:a16="http://schemas.microsoft.com/office/drawing/2014/main" id="{6BFFF1EB-3577-CEA8-20C7-FC74F880C805}"/>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754838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61E797-3236-23FC-3C48-14EA117101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C0EC89A-A872-38E6-9238-B3D60FCD01C3}"/>
              </a:ext>
            </a:extLst>
          </p:cNvPr>
          <p:cNvSpPr>
            <a:spLocks noGrp="1"/>
          </p:cNvSpPr>
          <p:nvPr>
            <p:ph type="title"/>
          </p:nvPr>
        </p:nvSpPr>
        <p:spPr>
          <a:xfrm>
            <a:off x="838200" y="365125"/>
            <a:ext cx="10515600" cy="720725"/>
          </a:xfrm>
        </p:spPr>
        <p:txBody>
          <a:bodyPr/>
          <a:lstStyle/>
          <a:p>
            <a:r>
              <a:rPr lang="en-US" b="1" dirty="0"/>
              <a:t>Community  Outreach</a:t>
            </a:r>
          </a:p>
        </p:txBody>
      </p:sp>
      <p:sp>
        <p:nvSpPr>
          <p:cNvPr id="3" name="Content Placeholder 2">
            <a:extLst>
              <a:ext uri="{FF2B5EF4-FFF2-40B4-BE49-F238E27FC236}">
                <a16:creationId xmlns:a16="http://schemas.microsoft.com/office/drawing/2014/main" id="{C995F5C4-0A25-9EFA-450C-2B7B5AEFE197}"/>
              </a:ext>
            </a:extLst>
          </p:cNvPr>
          <p:cNvSpPr>
            <a:spLocks noGrp="1"/>
          </p:cNvSpPr>
          <p:nvPr>
            <p:ph idx="1"/>
          </p:nvPr>
        </p:nvSpPr>
        <p:spPr>
          <a:xfrm>
            <a:off x="476249" y="1633591"/>
            <a:ext cx="11172825" cy="4543372"/>
          </a:xfrm>
        </p:spPr>
        <p:txBody>
          <a:bodyPr>
            <a:noAutofit/>
          </a:bodyPr>
          <a:lstStyle/>
          <a:p>
            <a:r>
              <a:rPr lang="en-US" sz="3200" dirty="0"/>
              <a:t>Dedicated community educators solely focused on this region and will use guided tools to engage with diverse populations in the area.</a:t>
            </a:r>
          </a:p>
          <a:p>
            <a:r>
              <a:rPr lang="en-US" sz="3200" dirty="0"/>
              <a:t>Conduct in-service presentations and workshops at referral care settings, establish relationships with discharge planners, collaborate with public hearth nursing agencies and partner with faith-based organizations, community centers, and advocacy groups serving the target population to address specific cultural, linguistic, and informational needs about hospice.</a:t>
            </a:r>
            <a:endParaRPr lang="en-US" sz="3200" b="1" dirty="0"/>
          </a:p>
        </p:txBody>
      </p:sp>
    </p:spTree>
    <p:extLst>
      <p:ext uri="{BB962C8B-B14F-4D97-AF65-F5344CB8AC3E}">
        <p14:creationId xmlns:p14="http://schemas.microsoft.com/office/powerpoint/2010/main" val="39329032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FF7DEF-DE23-D68B-03CF-0FE8BB5A9E25}"/>
              </a:ext>
            </a:extLst>
          </p:cNvPr>
          <p:cNvSpPr>
            <a:spLocks noGrp="1"/>
          </p:cNvSpPr>
          <p:nvPr>
            <p:ph type="title"/>
          </p:nvPr>
        </p:nvSpPr>
        <p:spPr/>
        <p:txBody>
          <a:bodyPr/>
          <a:lstStyle/>
          <a:p>
            <a:r>
              <a:rPr lang="en-US" b="1" dirty="0"/>
              <a:t>Letters of Support</a:t>
            </a:r>
          </a:p>
        </p:txBody>
      </p:sp>
      <p:sp>
        <p:nvSpPr>
          <p:cNvPr id="3" name="Content Placeholder 2">
            <a:extLst>
              <a:ext uri="{FF2B5EF4-FFF2-40B4-BE49-F238E27FC236}">
                <a16:creationId xmlns:a16="http://schemas.microsoft.com/office/drawing/2014/main" id="{807D5C7F-8411-858E-2A5B-FB745750969F}"/>
              </a:ext>
            </a:extLst>
          </p:cNvPr>
          <p:cNvSpPr>
            <a:spLocks noGrp="1"/>
          </p:cNvSpPr>
          <p:nvPr>
            <p:ph sz="half" idx="1"/>
          </p:nvPr>
        </p:nvSpPr>
        <p:spPr>
          <a:xfrm>
            <a:off x="328773" y="1366463"/>
            <a:ext cx="11496781" cy="5383658"/>
          </a:xfrm>
        </p:spPr>
        <p:txBody>
          <a:bodyPr>
            <a:normAutofit fontScale="85000" lnSpcReduction="10000"/>
          </a:bodyPr>
          <a:lstStyle/>
          <a:p>
            <a:r>
              <a:rPr lang="en-US" sz="4200" dirty="0"/>
              <a:t>University of Tennessee Extension Institute of Agriculture</a:t>
            </a:r>
          </a:p>
          <a:p>
            <a:pPr lvl="1"/>
            <a:r>
              <a:rPr lang="en-US" sz="3300" dirty="0"/>
              <a:t>“Heart ‘N Soul Hospice understands what is needed in our diverse community to provide quality end of life care to people of all ages, all races, and all diagnoses.”</a:t>
            </a:r>
          </a:p>
          <a:p>
            <a:r>
              <a:rPr lang="en-US" sz="4200" dirty="0"/>
              <a:t>Bailey Manor Assisted Living</a:t>
            </a:r>
          </a:p>
          <a:p>
            <a:pPr lvl="1"/>
            <a:r>
              <a:rPr lang="en-US" sz="3800" dirty="0"/>
              <a:t>“Heart ‘N Soul Hospice offers unique programs that can fill gaps in the current healthcare system, giving families peace of mind during a challenging time.”</a:t>
            </a:r>
          </a:p>
          <a:p>
            <a:r>
              <a:rPr lang="en-US" sz="4200" dirty="0"/>
              <a:t>Dyer County Office on Aging</a:t>
            </a:r>
          </a:p>
          <a:p>
            <a:pPr lvl="1"/>
            <a:r>
              <a:rPr lang="en-US" sz="3800" dirty="0"/>
              <a:t>“When other hospices have reduced their special programs, it is a pleasure to see that Heart ‘N Soul Hospice is fully committed to their programs.”</a:t>
            </a:r>
          </a:p>
          <a:p>
            <a:pPr lvl="1"/>
            <a:endParaRPr lang="en-US" sz="3600" dirty="0"/>
          </a:p>
        </p:txBody>
      </p:sp>
    </p:spTree>
    <p:extLst>
      <p:ext uri="{BB962C8B-B14F-4D97-AF65-F5344CB8AC3E}">
        <p14:creationId xmlns:p14="http://schemas.microsoft.com/office/powerpoint/2010/main" val="11069858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0A8A6F-D4CC-D43B-210D-A92D75205BA2}"/>
            </a:ext>
          </a:extLst>
        </p:cNvPr>
        <p:cNvGrpSpPr/>
        <p:nvPr/>
      </p:nvGrpSpPr>
      <p:grpSpPr>
        <a:xfrm>
          <a:off x="0" y="0"/>
          <a:ext cx="0" cy="0"/>
          <a:chOff x="0" y="0"/>
          <a:chExt cx="0" cy="0"/>
        </a:xfrm>
      </p:grpSpPr>
      <p:pic>
        <p:nvPicPr>
          <p:cNvPr id="7" name="Content Placeholder 6">
            <a:extLst>
              <a:ext uri="{FF2B5EF4-FFF2-40B4-BE49-F238E27FC236}">
                <a16:creationId xmlns:a16="http://schemas.microsoft.com/office/drawing/2014/main" id="{582D6326-C3AD-E603-7443-F22C920A3F71}"/>
              </a:ext>
            </a:extLst>
          </p:cNvPr>
          <p:cNvPicPr>
            <a:picLocks noGrp="1" noChangeAspect="1"/>
          </p:cNvPicPr>
          <p:nvPr>
            <p:ph idx="1"/>
          </p:nvPr>
        </p:nvPicPr>
        <p:blipFill>
          <a:blip r:embed="rId2"/>
          <a:stretch>
            <a:fillRect/>
          </a:stretch>
        </p:blipFill>
        <p:spPr>
          <a:xfrm>
            <a:off x="905444" y="24592"/>
            <a:ext cx="10381111" cy="6808815"/>
          </a:xfrm>
          <a:prstGeom prst="rect">
            <a:avLst/>
          </a:prstGeom>
        </p:spPr>
      </p:pic>
    </p:spTree>
    <p:extLst>
      <p:ext uri="{BB962C8B-B14F-4D97-AF65-F5344CB8AC3E}">
        <p14:creationId xmlns:p14="http://schemas.microsoft.com/office/powerpoint/2010/main" val="15675248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B542CC-0A47-B260-9D2F-4FF7B72BD1E1}"/>
              </a:ext>
            </a:extLst>
          </p:cNvPr>
          <p:cNvSpPr>
            <a:spLocks noGrp="1"/>
          </p:cNvSpPr>
          <p:nvPr>
            <p:ph type="ctrTitle"/>
          </p:nvPr>
        </p:nvSpPr>
        <p:spPr>
          <a:xfrm>
            <a:off x="1524000" y="1122363"/>
            <a:ext cx="9144000" cy="2133600"/>
          </a:xfrm>
        </p:spPr>
        <p:txBody>
          <a:bodyPr>
            <a:noAutofit/>
          </a:bodyPr>
          <a:lstStyle/>
          <a:p>
            <a:r>
              <a:rPr lang="en-US" b="1" dirty="0">
                <a:solidFill>
                  <a:schemeClr val="bg1"/>
                </a:solidFill>
              </a:rPr>
              <a:t>Need</a:t>
            </a:r>
          </a:p>
        </p:txBody>
      </p:sp>
      <p:sp>
        <p:nvSpPr>
          <p:cNvPr id="3" name="Subtitle 2">
            <a:extLst>
              <a:ext uri="{FF2B5EF4-FFF2-40B4-BE49-F238E27FC236}">
                <a16:creationId xmlns:a16="http://schemas.microsoft.com/office/drawing/2014/main" id="{D960EB69-DE52-1FAD-4C18-18595113EF3F}"/>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4121111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2BC51-CE20-1B9A-C82C-B9D12978719E}"/>
              </a:ext>
            </a:extLst>
          </p:cNvPr>
          <p:cNvSpPr>
            <a:spLocks noGrp="1"/>
          </p:cNvSpPr>
          <p:nvPr>
            <p:ph type="title"/>
          </p:nvPr>
        </p:nvSpPr>
        <p:spPr/>
        <p:txBody>
          <a:bodyPr/>
          <a:lstStyle/>
          <a:p>
            <a:r>
              <a:rPr lang="en-US" b="1" dirty="0"/>
              <a:t>Hospice Rates and Projected Need</a:t>
            </a:r>
          </a:p>
        </p:txBody>
      </p:sp>
      <p:graphicFrame>
        <p:nvGraphicFramePr>
          <p:cNvPr id="6" name="Content Placeholder 3">
            <a:extLst>
              <a:ext uri="{FF2B5EF4-FFF2-40B4-BE49-F238E27FC236}">
                <a16:creationId xmlns:a16="http://schemas.microsoft.com/office/drawing/2014/main" id="{917C5B87-4457-4901-5B0E-58E053838DB0}"/>
              </a:ext>
            </a:extLst>
          </p:cNvPr>
          <p:cNvGraphicFramePr>
            <a:graphicFrameLocks noGrp="1"/>
          </p:cNvGraphicFramePr>
          <p:nvPr>
            <p:ph idx="1"/>
            <p:extLst>
              <p:ext uri="{D42A27DB-BD31-4B8C-83A1-F6EECF244321}">
                <p14:modId xmlns:p14="http://schemas.microsoft.com/office/powerpoint/2010/main" val="651791801"/>
              </p:ext>
            </p:extLst>
          </p:nvPr>
        </p:nvGraphicFramePr>
        <p:xfrm>
          <a:off x="256854" y="1383013"/>
          <a:ext cx="11733088" cy="4754346"/>
        </p:xfrm>
        <a:graphic>
          <a:graphicData uri="http://schemas.openxmlformats.org/drawingml/2006/table">
            <a:tbl>
              <a:tblPr firstRow="1" bandRow="1">
                <a:tableStyleId>{5C22544A-7EE6-4342-B048-85BDC9FD1C3A}</a:tableStyleId>
              </a:tblPr>
              <a:tblGrid>
                <a:gridCol w="2350805">
                  <a:extLst>
                    <a:ext uri="{9D8B030D-6E8A-4147-A177-3AD203B41FA5}">
                      <a16:colId xmlns:a16="http://schemas.microsoft.com/office/drawing/2014/main" val="391056818"/>
                    </a:ext>
                  </a:extLst>
                </a:gridCol>
                <a:gridCol w="2567369">
                  <a:extLst>
                    <a:ext uri="{9D8B030D-6E8A-4147-A177-3AD203B41FA5}">
                      <a16:colId xmlns:a16="http://schemas.microsoft.com/office/drawing/2014/main" val="743949162"/>
                    </a:ext>
                  </a:extLst>
                </a:gridCol>
                <a:gridCol w="3407457">
                  <a:extLst>
                    <a:ext uri="{9D8B030D-6E8A-4147-A177-3AD203B41FA5}">
                      <a16:colId xmlns:a16="http://schemas.microsoft.com/office/drawing/2014/main" val="3552820035"/>
                    </a:ext>
                  </a:extLst>
                </a:gridCol>
                <a:gridCol w="3407457">
                  <a:extLst>
                    <a:ext uri="{9D8B030D-6E8A-4147-A177-3AD203B41FA5}">
                      <a16:colId xmlns:a16="http://schemas.microsoft.com/office/drawing/2014/main" val="2158093162"/>
                    </a:ext>
                  </a:extLst>
                </a:gridCol>
              </a:tblGrid>
              <a:tr h="897850">
                <a:tc>
                  <a:txBody>
                    <a:bodyPr/>
                    <a:lstStyle/>
                    <a:p>
                      <a:r>
                        <a:rPr lang="en-US" sz="2400" dirty="0"/>
                        <a:t>County</a:t>
                      </a:r>
                    </a:p>
                  </a:txBody>
                  <a:tcPr/>
                </a:tc>
                <a:tc>
                  <a:txBody>
                    <a:bodyPr/>
                    <a:lstStyle/>
                    <a:p>
                      <a:pPr algn="ctr"/>
                      <a:r>
                        <a:rPr lang="en-US" sz="2400" dirty="0"/>
                        <a:t>Hospice Penetration Rate </a:t>
                      </a:r>
                    </a:p>
                  </a:txBody>
                  <a:tcPr/>
                </a:tc>
                <a:tc>
                  <a:txBody>
                    <a:bodyPr/>
                    <a:lstStyle/>
                    <a:p>
                      <a:pPr algn="ctr"/>
                      <a:r>
                        <a:rPr lang="en-US" sz="2400" dirty="0"/>
                        <a:t>Hospice Penetration Rate and Need (Surplus) (80%)</a:t>
                      </a:r>
                    </a:p>
                  </a:txBody>
                  <a:tcPr/>
                </a:tc>
                <a:tc>
                  <a:txBody>
                    <a:bodyPr/>
                    <a:lstStyle/>
                    <a:p>
                      <a:pPr algn="ctr"/>
                      <a:r>
                        <a:rPr lang="en-US" sz="2400" dirty="0"/>
                        <a:t>Hospice Penetration Rate and Need (Surplus) (85%)</a:t>
                      </a:r>
                    </a:p>
                  </a:txBody>
                  <a:tcPr/>
                </a:tc>
                <a:extLst>
                  <a:ext uri="{0D108BD9-81ED-4DB2-BD59-A6C34878D82A}">
                    <a16:rowId xmlns:a16="http://schemas.microsoft.com/office/drawing/2014/main" val="1987958289"/>
                  </a:ext>
                </a:extLst>
              </a:tr>
              <a:tr h="482062">
                <a:tc>
                  <a:txBody>
                    <a:bodyPr/>
                    <a:lstStyle/>
                    <a:p>
                      <a:r>
                        <a:rPr lang="en-US" sz="2400" dirty="0"/>
                        <a:t>Chester</a:t>
                      </a:r>
                    </a:p>
                  </a:txBody>
                  <a:tcPr/>
                </a:tc>
                <a:tc>
                  <a:txBody>
                    <a:bodyPr/>
                    <a:lstStyle/>
                    <a:p>
                      <a:pPr algn="r"/>
                      <a:r>
                        <a:rPr lang="en-US" sz="2400" dirty="0"/>
                        <a:t>0.495</a:t>
                      </a:r>
                    </a:p>
                  </a:txBody>
                  <a:tcPr/>
                </a:tc>
                <a:tc>
                  <a:txBody>
                    <a:bodyPr/>
                    <a:lstStyle/>
                    <a:p>
                      <a:pPr algn="r"/>
                      <a:r>
                        <a:rPr lang="en-US" sz="2400" dirty="0"/>
                        <a:t>3</a:t>
                      </a:r>
                    </a:p>
                  </a:txBody>
                  <a:tcPr/>
                </a:tc>
                <a:tc>
                  <a:txBody>
                    <a:bodyPr/>
                    <a:lstStyle/>
                    <a:p>
                      <a:pPr algn="r"/>
                      <a:r>
                        <a:rPr lang="en-US" sz="2400" dirty="0"/>
                        <a:t>10</a:t>
                      </a:r>
                    </a:p>
                  </a:txBody>
                  <a:tcPr/>
                </a:tc>
                <a:extLst>
                  <a:ext uri="{0D108BD9-81ED-4DB2-BD59-A6C34878D82A}">
                    <a16:rowId xmlns:a16="http://schemas.microsoft.com/office/drawing/2014/main" val="846410725"/>
                  </a:ext>
                </a:extLst>
              </a:tr>
              <a:tr h="482062">
                <a:tc>
                  <a:txBody>
                    <a:bodyPr/>
                    <a:lstStyle/>
                    <a:p>
                      <a:r>
                        <a:rPr lang="en-US" sz="2400" dirty="0"/>
                        <a:t>Crockett</a:t>
                      </a:r>
                    </a:p>
                  </a:txBody>
                  <a:tcPr/>
                </a:tc>
                <a:tc>
                  <a:txBody>
                    <a:bodyPr/>
                    <a:lstStyle/>
                    <a:p>
                      <a:pPr algn="r"/>
                      <a:r>
                        <a:rPr lang="en-US" sz="2400" dirty="0"/>
                        <a:t>0.489</a:t>
                      </a:r>
                    </a:p>
                  </a:txBody>
                  <a:tcPr/>
                </a:tc>
                <a:tc>
                  <a:txBody>
                    <a:bodyPr/>
                    <a:lstStyle/>
                    <a:p>
                      <a:pPr algn="r"/>
                      <a:r>
                        <a:rPr lang="en-US" sz="2400" dirty="0"/>
                        <a:t>4</a:t>
                      </a:r>
                    </a:p>
                  </a:txBody>
                  <a:tcPr/>
                </a:tc>
                <a:tc>
                  <a:txBody>
                    <a:bodyPr/>
                    <a:lstStyle/>
                    <a:p>
                      <a:pPr algn="r"/>
                      <a:r>
                        <a:rPr lang="en-US" sz="2400" dirty="0"/>
                        <a:t>11</a:t>
                      </a:r>
                    </a:p>
                  </a:txBody>
                  <a:tcPr/>
                </a:tc>
                <a:extLst>
                  <a:ext uri="{0D108BD9-81ED-4DB2-BD59-A6C34878D82A}">
                    <a16:rowId xmlns:a16="http://schemas.microsoft.com/office/drawing/2014/main" val="3908512132"/>
                  </a:ext>
                </a:extLst>
              </a:tr>
              <a:tr h="482062">
                <a:tc>
                  <a:txBody>
                    <a:bodyPr/>
                    <a:lstStyle/>
                    <a:p>
                      <a:r>
                        <a:rPr lang="en-US" sz="2400" dirty="0"/>
                        <a:t>Dyer</a:t>
                      </a:r>
                    </a:p>
                  </a:txBody>
                  <a:tcPr/>
                </a:tc>
                <a:tc>
                  <a:txBody>
                    <a:bodyPr/>
                    <a:lstStyle/>
                    <a:p>
                      <a:pPr algn="r"/>
                      <a:r>
                        <a:rPr lang="en-US" sz="2400" dirty="0"/>
                        <a:t>0.664</a:t>
                      </a:r>
                    </a:p>
                  </a:txBody>
                  <a:tcPr/>
                </a:tc>
                <a:tc>
                  <a:txBody>
                    <a:bodyPr/>
                    <a:lstStyle/>
                    <a:p>
                      <a:pPr algn="r"/>
                      <a:r>
                        <a:rPr lang="en-US" sz="2400" dirty="0"/>
                        <a:t>(73)</a:t>
                      </a:r>
                    </a:p>
                  </a:txBody>
                  <a:tcPr/>
                </a:tc>
                <a:tc>
                  <a:txBody>
                    <a:bodyPr/>
                    <a:lstStyle/>
                    <a:p>
                      <a:pPr algn="r"/>
                      <a:r>
                        <a:rPr lang="en-US" sz="2400" dirty="0"/>
                        <a:t>(58)</a:t>
                      </a:r>
                    </a:p>
                  </a:txBody>
                  <a:tcPr/>
                </a:tc>
                <a:extLst>
                  <a:ext uri="{0D108BD9-81ED-4DB2-BD59-A6C34878D82A}">
                    <a16:rowId xmlns:a16="http://schemas.microsoft.com/office/drawing/2014/main" val="982462464"/>
                  </a:ext>
                </a:extLst>
              </a:tr>
              <a:tr h="482062">
                <a:tc>
                  <a:txBody>
                    <a:bodyPr/>
                    <a:lstStyle/>
                    <a:p>
                      <a:r>
                        <a:rPr lang="en-US" sz="2400" dirty="0"/>
                        <a:t>Hardeman </a:t>
                      </a:r>
                    </a:p>
                  </a:txBody>
                  <a:tcPr/>
                </a:tc>
                <a:tc>
                  <a:txBody>
                    <a:bodyPr/>
                    <a:lstStyle/>
                    <a:p>
                      <a:pPr algn="r"/>
                      <a:r>
                        <a:rPr lang="en-US" sz="2400" dirty="0"/>
                        <a:t>0.478</a:t>
                      </a:r>
                    </a:p>
                  </a:txBody>
                  <a:tcPr/>
                </a:tc>
                <a:tc>
                  <a:txBody>
                    <a:bodyPr/>
                    <a:lstStyle/>
                    <a:p>
                      <a:pPr algn="r"/>
                      <a:r>
                        <a:rPr lang="en-US" sz="2400" dirty="0"/>
                        <a:t>11</a:t>
                      </a:r>
                    </a:p>
                  </a:txBody>
                  <a:tcPr/>
                </a:tc>
                <a:tc>
                  <a:txBody>
                    <a:bodyPr/>
                    <a:lstStyle/>
                    <a:p>
                      <a:pPr algn="r"/>
                      <a:r>
                        <a:rPr lang="en-US" sz="2400" dirty="0"/>
                        <a:t>22</a:t>
                      </a:r>
                    </a:p>
                  </a:txBody>
                  <a:tcPr/>
                </a:tc>
                <a:extLst>
                  <a:ext uri="{0D108BD9-81ED-4DB2-BD59-A6C34878D82A}">
                    <a16:rowId xmlns:a16="http://schemas.microsoft.com/office/drawing/2014/main" val="3472854573"/>
                  </a:ext>
                </a:extLst>
              </a:tr>
              <a:tr h="482062">
                <a:tc>
                  <a:txBody>
                    <a:bodyPr/>
                    <a:lstStyle/>
                    <a:p>
                      <a:r>
                        <a:rPr lang="en-US" sz="2400" dirty="0"/>
                        <a:t>Haywood</a:t>
                      </a:r>
                    </a:p>
                  </a:txBody>
                  <a:tcPr/>
                </a:tc>
                <a:tc>
                  <a:txBody>
                    <a:bodyPr/>
                    <a:lstStyle/>
                    <a:p>
                      <a:pPr algn="r"/>
                      <a:r>
                        <a:rPr lang="en-US" sz="2400" dirty="0"/>
                        <a:t>0.474</a:t>
                      </a:r>
                    </a:p>
                  </a:txBody>
                  <a:tcPr/>
                </a:tc>
                <a:tc>
                  <a:txBody>
                    <a:bodyPr/>
                    <a:lstStyle/>
                    <a:p>
                      <a:pPr algn="r"/>
                      <a:r>
                        <a:rPr lang="en-US" sz="2400" dirty="0"/>
                        <a:t>8</a:t>
                      </a:r>
                    </a:p>
                  </a:txBody>
                  <a:tcPr/>
                </a:tc>
                <a:tc>
                  <a:txBody>
                    <a:bodyPr/>
                    <a:lstStyle/>
                    <a:p>
                      <a:pPr algn="r"/>
                      <a:r>
                        <a:rPr lang="en-US" sz="2400" dirty="0"/>
                        <a:t>15</a:t>
                      </a:r>
                    </a:p>
                  </a:txBody>
                  <a:tcPr/>
                </a:tc>
                <a:extLst>
                  <a:ext uri="{0D108BD9-81ED-4DB2-BD59-A6C34878D82A}">
                    <a16:rowId xmlns:a16="http://schemas.microsoft.com/office/drawing/2014/main" val="3057958647"/>
                  </a:ext>
                </a:extLst>
              </a:tr>
              <a:tr h="482062">
                <a:tc>
                  <a:txBody>
                    <a:bodyPr/>
                    <a:lstStyle/>
                    <a:p>
                      <a:r>
                        <a:rPr lang="en-US" sz="2400" dirty="0"/>
                        <a:t>Lake</a:t>
                      </a:r>
                    </a:p>
                  </a:txBody>
                  <a:tcPr/>
                </a:tc>
                <a:tc>
                  <a:txBody>
                    <a:bodyPr/>
                    <a:lstStyle/>
                    <a:p>
                      <a:pPr algn="r"/>
                      <a:r>
                        <a:rPr lang="en-US" sz="2400" dirty="0"/>
                        <a:t>0.433</a:t>
                      </a:r>
                    </a:p>
                  </a:txBody>
                  <a:tcPr/>
                </a:tc>
                <a:tc>
                  <a:txBody>
                    <a:bodyPr/>
                    <a:lstStyle/>
                    <a:p>
                      <a:pPr algn="r"/>
                      <a:r>
                        <a:rPr lang="en-US" sz="2400" dirty="0"/>
                        <a:t>7</a:t>
                      </a:r>
                    </a:p>
                  </a:txBody>
                  <a:tcPr/>
                </a:tc>
                <a:tc>
                  <a:txBody>
                    <a:bodyPr/>
                    <a:lstStyle/>
                    <a:p>
                      <a:pPr algn="r"/>
                      <a:r>
                        <a:rPr lang="en-US" sz="2400" dirty="0"/>
                        <a:t>10</a:t>
                      </a:r>
                    </a:p>
                  </a:txBody>
                  <a:tcPr/>
                </a:tc>
                <a:extLst>
                  <a:ext uri="{0D108BD9-81ED-4DB2-BD59-A6C34878D82A}">
                    <a16:rowId xmlns:a16="http://schemas.microsoft.com/office/drawing/2014/main" val="3008637807"/>
                  </a:ext>
                </a:extLst>
              </a:tr>
              <a:tr h="482062">
                <a:tc>
                  <a:txBody>
                    <a:bodyPr/>
                    <a:lstStyle/>
                    <a:p>
                      <a:r>
                        <a:rPr lang="en-US" sz="2400" dirty="0"/>
                        <a:t>Lauderdale</a:t>
                      </a:r>
                    </a:p>
                  </a:txBody>
                  <a:tcPr/>
                </a:tc>
                <a:tc>
                  <a:txBody>
                    <a:bodyPr/>
                    <a:lstStyle/>
                    <a:p>
                      <a:pPr algn="r"/>
                      <a:r>
                        <a:rPr lang="en-US" sz="2400" dirty="0"/>
                        <a:t>0.484</a:t>
                      </a:r>
                    </a:p>
                  </a:txBody>
                  <a:tcPr/>
                </a:tc>
                <a:tc>
                  <a:txBody>
                    <a:bodyPr/>
                    <a:lstStyle/>
                    <a:p>
                      <a:pPr algn="r"/>
                      <a:r>
                        <a:rPr lang="en-US" sz="2400" dirty="0"/>
                        <a:t>8</a:t>
                      </a:r>
                    </a:p>
                  </a:txBody>
                  <a:tcPr/>
                </a:tc>
                <a:tc>
                  <a:txBody>
                    <a:bodyPr/>
                    <a:lstStyle/>
                    <a:p>
                      <a:pPr algn="r"/>
                      <a:r>
                        <a:rPr lang="en-US" sz="2400" dirty="0"/>
                        <a:t>18</a:t>
                      </a:r>
                    </a:p>
                  </a:txBody>
                  <a:tcPr/>
                </a:tc>
                <a:extLst>
                  <a:ext uri="{0D108BD9-81ED-4DB2-BD59-A6C34878D82A}">
                    <a16:rowId xmlns:a16="http://schemas.microsoft.com/office/drawing/2014/main" val="110955035"/>
                  </a:ext>
                </a:extLst>
              </a:tr>
              <a:tr h="482062">
                <a:tc>
                  <a:txBody>
                    <a:bodyPr/>
                    <a:lstStyle/>
                    <a:p>
                      <a:r>
                        <a:rPr lang="en-US" sz="2400" dirty="0"/>
                        <a:t>Madison</a:t>
                      </a:r>
                    </a:p>
                  </a:txBody>
                  <a:tcPr/>
                </a:tc>
                <a:tc>
                  <a:txBody>
                    <a:bodyPr/>
                    <a:lstStyle/>
                    <a:p>
                      <a:pPr algn="r"/>
                      <a:r>
                        <a:rPr lang="en-US" sz="2400" dirty="0"/>
                        <a:t>0.223</a:t>
                      </a:r>
                    </a:p>
                  </a:txBody>
                  <a:tcPr/>
                </a:tc>
                <a:tc>
                  <a:txBody>
                    <a:bodyPr/>
                    <a:lstStyle/>
                    <a:p>
                      <a:pPr algn="r"/>
                      <a:r>
                        <a:rPr lang="en-US" sz="2400" dirty="0"/>
                        <a:t>(177)</a:t>
                      </a:r>
                    </a:p>
                  </a:txBody>
                  <a:tcPr/>
                </a:tc>
                <a:tc>
                  <a:txBody>
                    <a:bodyPr/>
                    <a:lstStyle/>
                    <a:p>
                      <a:pPr algn="r"/>
                      <a:r>
                        <a:rPr lang="en-US" sz="2400" dirty="0"/>
                        <a:t>(142)</a:t>
                      </a:r>
                    </a:p>
                  </a:txBody>
                  <a:tcPr/>
                </a:tc>
                <a:extLst>
                  <a:ext uri="{0D108BD9-81ED-4DB2-BD59-A6C34878D82A}">
                    <a16:rowId xmlns:a16="http://schemas.microsoft.com/office/drawing/2014/main" val="3654503556"/>
                  </a:ext>
                </a:extLst>
              </a:tr>
            </a:tbl>
          </a:graphicData>
        </a:graphic>
      </p:graphicFrame>
      <p:sp>
        <p:nvSpPr>
          <p:cNvPr id="7" name="TextBox 6">
            <a:extLst>
              <a:ext uri="{FF2B5EF4-FFF2-40B4-BE49-F238E27FC236}">
                <a16:creationId xmlns:a16="http://schemas.microsoft.com/office/drawing/2014/main" id="{B5B298C6-A6B6-8C54-9626-113855BDD546}"/>
              </a:ext>
            </a:extLst>
          </p:cNvPr>
          <p:cNvSpPr txBox="1"/>
          <p:nvPr/>
        </p:nvSpPr>
        <p:spPr>
          <a:xfrm>
            <a:off x="431515" y="6137359"/>
            <a:ext cx="7798085" cy="369332"/>
          </a:xfrm>
          <a:prstGeom prst="rect">
            <a:avLst/>
          </a:prstGeom>
          <a:noFill/>
        </p:spPr>
        <p:txBody>
          <a:bodyPr wrap="square" rtlCol="0">
            <a:spAutoFit/>
          </a:bodyPr>
          <a:lstStyle/>
          <a:p>
            <a:r>
              <a:rPr lang="en-US" i="1" dirty="0"/>
              <a:t>Source: 2022-2023 Hospice Rates and Projected Need</a:t>
            </a:r>
          </a:p>
        </p:txBody>
      </p:sp>
    </p:spTree>
    <p:extLst>
      <p:ext uri="{BB962C8B-B14F-4D97-AF65-F5344CB8AC3E}">
        <p14:creationId xmlns:p14="http://schemas.microsoft.com/office/powerpoint/2010/main" val="1257426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1B9702-5716-7829-3AEA-2B84AC0F97A6}"/>
              </a:ext>
            </a:extLst>
          </p:cNvPr>
          <p:cNvSpPr>
            <a:spLocks noGrp="1"/>
          </p:cNvSpPr>
          <p:nvPr>
            <p:ph type="title"/>
          </p:nvPr>
        </p:nvSpPr>
        <p:spPr/>
        <p:txBody>
          <a:bodyPr/>
          <a:lstStyle/>
          <a:p>
            <a:r>
              <a:rPr lang="en-US" b="1" dirty="0"/>
              <a:t>NEED</a:t>
            </a:r>
          </a:p>
        </p:txBody>
      </p:sp>
      <p:sp>
        <p:nvSpPr>
          <p:cNvPr id="3" name="Content Placeholder 2">
            <a:extLst>
              <a:ext uri="{FF2B5EF4-FFF2-40B4-BE49-F238E27FC236}">
                <a16:creationId xmlns:a16="http://schemas.microsoft.com/office/drawing/2014/main" id="{08C7339B-7D57-911E-8909-F245A2059363}"/>
              </a:ext>
            </a:extLst>
          </p:cNvPr>
          <p:cNvSpPr>
            <a:spLocks noGrp="1"/>
          </p:cNvSpPr>
          <p:nvPr>
            <p:ph idx="1"/>
          </p:nvPr>
        </p:nvSpPr>
        <p:spPr>
          <a:xfrm>
            <a:off x="550718" y="1423555"/>
            <a:ext cx="10803082" cy="5069320"/>
          </a:xfrm>
        </p:spPr>
        <p:txBody>
          <a:bodyPr>
            <a:normAutofit/>
          </a:bodyPr>
          <a:lstStyle/>
          <a:p>
            <a:r>
              <a:rPr lang="en-US" dirty="0"/>
              <a:t>“</a:t>
            </a:r>
            <a:r>
              <a:rPr lang="en-US" sz="3200" dirty="0"/>
              <a:t>Decision to approve a CON application should be determined by the cumulative weight of all standards and criteria” </a:t>
            </a:r>
            <a:r>
              <a:rPr lang="en-US" sz="3200" i="1" dirty="0"/>
              <a:t>(NOT JUST NUMERICAL NEED FORMULA)</a:t>
            </a:r>
          </a:p>
          <a:p>
            <a:r>
              <a:rPr lang="en-US" sz="3200" dirty="0"/>
              <a:t>“The Division believes that hospice services in Tennessee are underutilized, most likely as a result of community and societal norms and a need for more education to the general public on the benefits of hospice.  Consequently, the Division believes that hospice services should be encouraged, within reason, in Tennessee and that providing broader opportunities for these services will help educate the public as to their value.”  </a:t>
            </a:r>
          </a:p>
        </p:txBody>
      </p:sp>
    </p:spTree>
    <p:extLst>
      <p:ext uri="{BB962C8B-B14F-4D97-AF65-F5344CB8AC3E}">
        <p14:creationId xmlns:p14="http://schemas.microsoft.com/office/powerpoint/2010/main" val="35309348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D93D51-5A34-0962-C6B6-1344D876FFF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CABAFA8-311F-87A2-75F1-FC2D2751F16A}"/>
              </a:ext>
            </a:extLst>
          </p:cNvPr>
          <p:cNvSpPr>
            <a:spLocks noGrp="1"/>
          </p:cNvSpPr>
          <p:nvPr>
            <p:ph type="title"/>
          </p:nvPr>
        </p:nvSpPr>
        <p:spPr>
          <a:xfrm>
            <a:off x="766281" y="0"/>
            <a:ext cx="10515600" cy="1325563"/>
          </a:xfrm>
        </p:spPr>
        <p:txBody>
          <a:bodyPr/>
          <a:lstStyle/>
          <a:p>
            <a:r>
              <a:rPr lang="en-US" b="1" dirty="0"/>
              <a:t>Demographic Data</a:t>
            </a:r>
          </a:p>
        </p:txBody>
      </p:sp>
      <p:graphicFrame>
        <p:nvGraphicFramePr>
          <p:cNvPr id="6" name="Content Placeholder 3">
            <a:extLst>
              <a:ext uri="{FF2B5EF4-FFF2-40B4-BE49-F238E27FC236}">
                <a16:creationId xmlns:a16="http://schemas.microsoft.com/office/drawing/2014/main" id="{8825B319-8790-C262-C656-408EF3A4D5ED}"/>
              </a:ext>
            </a:extLst>
          </p:cNvPr>
          <p:cNvGraphicFramePr>
            <a:graphicFrameLocks noGrp="1"/>
          </p:cNvGraphicFramePr>
          <p:nvPr>
            <p:ph idx="1"/>
            <p:extLst>
              <p:ext uri="{D42A27DB-BD31-4B8C-83A1-F6EECF244321}">
                <p14:modId xmlns:p14="http://schemas.microsoft.com/office/powerpoint/2010/main" val="3496508911"/>
              </p:ext>
            </p:extLst>
          </p:nvPr>
        </p:nvGraphicFramePr>
        <p:xfrm>
          <a:off x="429803" y="1037690"/>
          <a:ext cx="11332394" cy="5408011"/>
        </p:xfrm>
        <a:graphic>
          <a:graphicData uri="http://schemas.openxmlformats.org/drawingml/2006/table">
            <a:tbl>
              <a:tblPr firstRow="1" bandRow="1">
                <a:tableStyleId>{5C22544A-7EE6-4342-B048-85BDC9FD1C3A}</a:tableStyleId>
              </a:tblPr>
              <a:tblGrid>
                <a:gridCol w="3199787">
                  <a:extLst>
                    <a:ext uri="{9D8B030D-6E8A-4147-A177-3AD203B41FA5}">
                      <a16:colId xmlns:a16="http://schemas.microsoft.com/office/drawing/2014/main" val="391056818"/>
                    </a:ext>
                  </a:extLst>
                </a:gridCol>
                <a:gridCol w="3494562">
                  <a:extLst>
                    <a:ext uri="{9D8B030D-6E8A-4147-A177-3AD203B41FA5}">
                      <a16:colId xmlns:a16="http://schemas.microsoft.com/office/drawing/2014/main" val="743949162"/>
                    </a:ext>
                  </a:extLst>
                </a:gridCol>
                <a:gridCol w="4638045">
                  <a:extLst>
                    <a:ext uri="{9D8B030D-6E8A-4147-A177-3AD203B41FA5}">
                      <a16:colId xmlns:a16="http://schemas.microsoft.com/office/drawing/2014/main" val="3552820035"/>
                    </a:ext>
                  </a:extLst>
                </a:gridCol>
              </a:tblGrid>
              <a:tr h="824951">
                <a:tc>
                  <a:txBody>
                    <a:bodyPr/>
                    <a:lstStyle/>
                    <a:p>
                      <a:r>
                        <a:rPr lang="en-US" sz="2400" dirty="0"/>
                        <a:t>County</a:t>
                      </a:r>
                    </a:p>
                  </a:txBody>
                  <a:tcPr/>
                </a:tc>
                <a:tc>
                  <a:txBody>
                    <a:bodyPr/>
                    <a:lstStyle/>
                    <a:p>
                      <a:pPr algn="ctr"/>
                      <a:r>
                        <a:rPr lang="en-US" sz="2400" dirty="0"/>
                        <a:t>% of Persons Below Poverty Level</a:t>
                      </a:r>
                    </a:p>
                  </a:txBody>
                  <a:tcPr/>
                </a:tc>
                <a:tc>
                  <a:txBody>
                    <a:bodyPr/>
                    <a:lstStyle/>
                    <a:p>
                      <a:pPr algn="ctr"/>
                      <a:r>
                        <a:rPr lang="en-US" sz="2400" dirty="0"/>
                        <a:t>TennCare Enrollees as %</a:t>
                      </a:r>
                    </a:p>
                  </a:txBody>
                  <a:tcPr/>
                </a:tc>
                <a:extLst>
                  <a:ext uri="{0D108BD9-81ED-4DB2-BD59-A6C34878D82A}">
                    <a16:rowId xmlns:a16="http://schemas.microsoft.com/office/drawing/2014/main" val="1987958289"/>
                  </a:ext>
                </a:extLst>
              </a:tr>
              <a:tr h="458306">
                <a:tc>
                  <a:txBody>
                    <a:bodyPr/>
                    <a:lstStyle/>
                    <a:p>
                      <a:r>
                        <a:rPr lang="en-US" sz="2400" dirty="0"/>
                        <a:t>Chester</a:t>
                      </a:r>
                    </a:p>
                  </a:txBody>
                  <a:tcPr/>
                </a:tc>
                <a:tc>
                  <a:txBody>
                    <a:bodyPr/>
                    <a:lstStyle/>
                    <a:p>
                      <a:pPr algn="r"/>
                      <a:r>
                        <a:rPr lang="en-US" sz="2400" dirty="0"/>
                        <a:t>15.6%</a:t>
                      </a:r>
                    </a:p>
                  </a:txBody>
                  <a:tcPr/>
                </a:tc>
                <a:tc>
                  <a:txBody>
                    <a:bodyPr/>
                    <a:lstStyle/>
                    <a:p>
                      <a:pPr algn="r"/>
                      <a:r>
                        <a:rPr lang="en-US" sz="2400" dirty="0"/>
                        <a:t>20.34%</a:t>
                      </a:r>
                    </a:p>
                  </a:txBody>
                  <a:tcPr/>
                </a:tc>
                <a:extLst>
                  <a:ext uri="{0D108BD9-81ED-4DB2-BD59-A6C34878D82A}">
                    <a16:rowId xmlns:a16="http://schemas.microsoft.com/office/drawing/2014/main" val="846410725"/>
                  </a:ext>
                </a:extLst>
              </a:tr>
              <a:tr h="458306">
                <a:tc>
                  <a:txBody>
                    <a:bodyPr/>
                    <a:lstStyle/>
                    <a:p>
                      <a:r>
                        <a:rPr lang="en-US" sz="2400" dirty="0"/>
                        <a:t>Crockett</a:t>
                      </a:r>
                    </a:p>
                  </a:txBody>
                  <a:tcPr/>
                </a:tc>
                <a:tc>
                  <a:txBody>
                    <a:bodyPr/>
                    <a:lstStyle/>
                    <a:p>
                      <a:pPr algn="r"/>
                      <a:r>
                        <a:rPr lang="en-US" sz="2400" dirty="0"/>
                        <a:t>14.8%</a:t>
                      </a:r>
                    </a:p>
                  </a:txBody>
                  <a:tcPr/>
                </a:tc>
                <a:tc>
                  <a:txBody>
                    <a:bodyPr/>
                    <a:lstStyle/>
                    <a:p>
                      <a:pPr algn="r"/>
                      <a:r>
                        <a:rPr lang="en-US" sz="2400" dirty="0"/>
                        <a:t>24.46%</a:t>
                      </a:r>
                    </a:p>
                  </a:txBody>
                  <a:tcPr/>
                </a:tc>
                <a:extLst>
                  <a:ext uri="{0D108BD9-81ED-4DB2-BD59-A6C34878D82A}">
                    <a16:rowId xmlns:a16="http://schemas.microsoft.com/office/drawing/2014/main" val="3908512132"/>
                  </a:ext>
                </a:extLst>
              </a:tr>
              <a:tr h="458306">
                <a:tc>
                  <a:txBody>
                    <a:bodyPr/>
                    <a:lstStyle/>
                    <a:p>
                      <a:r>
                        <a:rPr lang="en-US" sz="2400" dirty="0"/>
                        <a:t>Dyer</a:t>
                      </a:r>
                    </a:p>
                  </a:txBody>
                  <a:tcPr/>
                </a:tc>
                <a:tc>
                  <a:txBody>
                    <a:bodyPr/>
                    <a:lstStyle/>
                    <a:p>
                      <a:pPr algn="r"/>
                      <a:r>
                        <a:rPr lang="en-US" sz="2400" dirty="0"/>
                        <a:t>17.9%</a:t>
                      </a:r>
                    </a:p>
                  </a:txBody>
                  <a:tcPr/>
                </a:tc>
                <a:tc>
                  <a:txBody>
                    <a:bodyPr/>
                    <a:lstStyle/>
                    <a:p>
                      <a:pPr algn="r"/>
                      <a:r>
                        <a:rPr lang="en-US" sz="2400" dirty="0"/>
                        <a:t>27.07%</a:t>
                      </a:r>
                    </a:p>
                  </a:txBody>
                  <a:tcPr/>
                </a:tc>
                <a:extLst>
                  <a:ext uri="{0D108BD9-81ED-4DB2-BD59-A6C34878D82A}">
                    <a16:rowId xmlns:a16="http://schemas.microsoft.com/office/drawing/2014/main" val="982462464"/>
                  </a:ext>
                </a:extLst>
              </a:tr>
              <a:tr h="458306">
                <a:tc>
                  <a:txBody>
                    <a:bodyPr/>
                    <a:lstStyle/>
                    <a:p>
                      <a:r>
                        <a:rPr lang="en-US" sz="2400" dirty="0"/>
                        <a:t>Hardeman </a:t>
                      </a:r>
                    </a:p>
                  </a:txBody>
                  <a:tcPr/>
                </a:tc>
                <a:tc>
                  <a:txBody>
                    <a:bodyPr/>
                    <a:lstStyle/>
                    <a:p>
                      <a:pPr algn="r"/>
                      <a:r>
                        <a:rPr lang="en-US" sz="2400" dirty="0"/>
                        <a:t>17.3%</a:t>
                      </a:r>
                    </a:p>
                  </a:txBody>
                  <a:tcPr/>
                </a:tc>
                <a:tc>
                  <a:txBody>
                    <a:bodyPr/>
                    <a:lstStyle/>
                    <a:p>
                      <a:pPr algn="r"/>
                      <a:r>
                        <a:rPr lang="en-US" sz="2400" dirty="0"/>
                        <a:t>26.97%</a:t>
                      </a:r>
                    </a:p>
                  </a:txBody>
                  <a:tcPr/>
                </a:tc>
                <a:extLst>
                  <a:ext uri="{0D108BD9-81ED-4DB2-BD59-A6C34878D82A}">
                    <a16:rowId xmlns:a16="http://schemas.microsoft.com/office/drawing/2014/main" val="3472854573"/>
                  </a:ext>
                </a:extLst>
              </a:tr>
              <a:tr h="458306">
                <a:tc>
                  <a:txBody>
                    <a:bodyPr/>
                    <a:lstStyle/>
                    <a:p>
                      <a:r>
                        <a:rPr lang="en-US" sz="2400" dirty="0"/>
                        <a:t>Haywood</a:t>
                      </a:r>
                    </a:p>
                  </a:txBody>
                  <a:tcPr/>
                </a:tc>
                <a:tc>
                  <a:txBody>
                    <a:bodyPr/>
                    <a:lstStyle/>
                    <a:p>
                      <a:pPr algn="r"/>
                      <a:r>
                        <a:rPr lang="en-US" sz="2400" dirty="0"/>
                        <a:t>22.8%</a:t>
                      </a:r>
                    </a:p>
                  </a:txBody>
                  <a:tcPr/>
                </a:tc>
                <a:tc>
                  <a:txBody>
                    <a:bodyPr/>
                    <a:lstStyle/>
                    <a:p>
                      <a:pPr algn="r"/>
                      <a:r>
                        <a:rPr lang="en-US" sz="2400" dirty="0"/>
                        <a:t>29.03%</a:t>
                      </a:r>
                    </a:p>
                  </a:txBody>
                  <a:tcPr/>
                </a:tc>
                <a:extLst>
                  <a:ext uri="{0D108BD9-81ED-4DB2-BD59-A6C34878D82A}">
                    <a16:rowId xmlns:a16="http://schemas.microsoft.com/office/drawing/2014/main" val="3057958647"/>
                  </a:ext>
                </a:extLst>
              </a:tr>
              <a:tr h="458306">
                <a:tc>
                  <a:txBody>
                    <a:bodyPr/>
                    <a:lstStyle/>
                    <a:p>
                      <a:r>
                        <a:rPr lang="en-US" sz="2400" dirty="0"/>
                        <a:t>Lake</a:t>
                      </a:r>
                    </a:p>
                  </a:txBody>
                  <a:tcPr/>
                </a:tc>
                <a:tc>
                  <a:txBody>
                    <a:bodyPr/>
                    <a:lstStyle/>
                    <a:p>
                      <a:pPr algn="r"/>
                      <a:r>
                        <a:rPr lang="en-US" sz="2400" dirty="0"/>
                        <a:t>32.3%</a:t>
                      </a:r>
                    </a:p>
                  </a:txBody>
                  <a:tcPr/>
                </a:tc>
                <a:tc>
                  <a:txBody>
                    <a:bodyPr/>
                    <a:lstStyle/>
                    <a:p>
                      <a:pPr algn="r"/>
                      <a:r>
                        <a:rPr lang="en-US" sz="2400" dirty="0"/>
                        <a:t>26.79%</a:t>
                      </a:r>
                    </a:p>
                  </a:txBody>
                  <a:tcPr/>
                </a:tc>
                <a:extLst>
                  <a:ext uri="{0D108BD9-81ED-4DB2-BD59-A6C34878D82A}">
                    <a16:rowId xmlns:a16="http://schemas.microsoft.com/office/drawing/2014/main" val="3008637807"/>
                  </a:ext>
                </a:extLst>
              </a:tr>
              <a:tr h="458306">
                <a:tc>
                  <a:txBody>
                    <a:bodyPr/>
                    <a:lstStyle/>
                    <a:p>
                      <a:r>
                        <a:rPr lang="en-US" sz="2400" dirty="0"/>
                        <a:t>Lauderdale</a:t>
                      </a:r>
                    </a:p>
                  </a:txBody>
                  <a:tcPr/>
                </a:tc>
                <a:tc>
                  <a:txBody>
                    <a:bodyPr/>
                    <a:lstStyle/>
                    <a:p>
                      <a:pPr algn="r"/>
                      <a:r>
                        <a:rPr lang="en-US" sz="2400" dirty="0"/>
                        <a:t>18.7%</a:t>
                      </a:r>
                    </a:p>
                  </a:txBody>
                  <a:tcPr/>
                </a:tc>
                <a:tc>
                  <a:txBody>
                    <a:bodyPr/>
                    <a:lstStyle/>
                    <a:p>
                      <a:pPr algn="r"/>
                      <a:r>
                        <a:rPr lang="en-US" sz="2400" dirty="0"/>
                        <a:t>27.49%</a:t>
                      </a:r>
                    </a:p>
                  </a:txBody>
                  <a:tcPr/>
                </a:tc>
                <a:extLst>
                  <a:ext uri="{0D108BD9-81ED-4DB2-BD59-A6C34878D82A}">
                    <a16:rowId xmlns:a16="http://schemas.microsoft.com/office/drawing/2014/main" val="110955035"/>
                  </a:ext>
                </a:extLst>
              </a:tr>
              <a:tr h="458306">
                <a:tc>
                  <a:txBody>
                    <a:bodyPr/>
                    <a:lstStyle/>
                    <a:p>
                      <a:r>
                        <a:rPr lang="en-US" sz="2400" dirty="0"/>
                        <a:t>Madison</a:t>
                      </a:r>
                    </a:p>
                  </a:txBody>
                  <a:tcPr/>
                </a:tc>
                <a:tc>
                  <a:txBody>
                    <a:bodyPr/>
                    <a:lstStyle/>
                    <a:p>
                      <a:pPr algn="r"/>
                      <a:r>
                        <a:rPr lang="en-US" sz="2400" dirty="0"/>
                        <a:t>20.3%</a:t>
                      </a:r>
                    </a:p>
                  </a:txBody>
                  <a:tcPr/>
                </a:tc>
                <a:tc>
                  <a:txBody>
                    <a:bodyPr/>
                    <a:lstStyle/>
                    <a:p>
                      <a:pPr algn="r"/>
                      <a:r>
                        <a:rPr lang="en-US" sz="2400" dirty="0"/>
                        <a:t>24.84%</a:t>
                      </a:r>
                    </a:p>
                  </a:txBody>
                  <a:tcPr/>
                </a:tc>
                <a:extLst>
                  <a:ext uri="{0D108BD9-81ED-4DB2-BD59-A6C34878D82A}">
                    <a16:rowId xmlns:a16="http://schemas.microsoft.com/office/drawing/2014/main" val="3654503556"/>
                  </a:ext>
                </a:extLst>
              </a:tr>
              <a:tr h="458306">
                <a:tc>
                  <a:txBody>
                    <a:bodyPr/>
                    <a:lstStyle/>
                    <a:p>
                      <a:r>
                        <a:rPr lang="en-US" sz="2400" b="1" dirty="0"/>
                        <a:t>Service Area Total </a:t>
                      </a:r>
                    </a:p>
                  </a:txBody>
                  <a:tcPr/>
                </a:tc>
                <a:tc>
                  <a:txBody>
                    <a:bodyPr/>
                    <a:lstStyle/>
                    <a:p>
                      <a:pPr algn="r"/>
                      <a:r>
                        <a:rPr lang="en-US" sz="2400" b="1" dirty="0"/>
                        <a:t>17.9%</a:t>
                      </a:r>
                    </a:p>
                  </a:txBody>
                  <a:tcPr/>
                </a:tc>
                <a:tc>
                  <a:txBody>
                    <a:bodyPr/>
                    <a:lstStyle/>
                    <a:p>
                      <a:pPr algn="r"/>
                      <a:r>
                        <a:rPr lang="en-US" sz="2400" b="1" dirty="0"/>
                        <a:t>23.77%</a:t>
                      </a:r>
                    </a:p>
                  </a:txBody>
                  <a:tcPr/>
                </a:tc>
                <a:extLst>
                  <a:ext uri="{0D108BD9-81ED-4DB2-BD59-A6C34878D82A}">
                    <a16:rowId xmlns:a16="http://schemas.microsoft.com/office/drawing/2014/main" val="2991939746"/>
                  </a:ext>
                </a:extLst>
              </a:tr>
              <a:tr h="458306">
                <a:tc>
                  <a:txBody>
                    <a:bodyPr/>
                    <a:lstStyle/>
                    <a:p>
                      <a:r>
                        <a:rPr lang="en-US" sz="2400" b="1" dirty="0"/>
                        <a:t>State Average</a:t>
                      </a:r>
                    </a:p>
                  </a:txBody>
                  <a:tcPr/>
                </a:tc>
                <a:tc>
                  <a:txBody>
                    <a:bodyPr/>
                    <a:lstStyle/>
                    <a:p>
                      <a:pPr algn="r"/>
                      <a:r>
                        <a:rPr lang="en-US" sz="2400" b="1" dirty="0"/>
                        <a:t>14%</a:t>
                      </a:r>
                    </a:p>
                  </a:txBody>
                  <a:tcPr/>
                </a:tc>
                <a:tc>
                  <a:txBody>
                    <a:bodyPr/>
                    <a:lstStyle/>
                    <a:p>
                      <a:pPr algn="r"/>
                      <a:r>
                        <a:rPr lang="en-US" sz="2400" b="1" dirty="0"/>
                        <a:t>19.65%</a:t>
                      </a:r>
                    </a:p>
                  </a:txBody>
                  <a:tcPr/>
                </a:tc>
                <a:extLst>
                  <a:ext uri="{0D108BD9-81ED-4DB2-BD59-A6C34878D82A}">
                    <a16:rowId xmlns:a16="http://schemas.microsoft.com/office/drawing/2014/main" val="191568356"/>
                  </a:ext>
                </a:extLst>
              </a:tr>
            </a:tbl>
          </a:graphicData>
        </a:graphic>
      </p:graphicFrame>
    </p:spTree>
    <p:extLst>
      <p:ext uri="{BB962C8B-B14F-4D97-AF65-F5344CB8AC3E}">
        <p14:creationId xmlns:p14="http://schemas.microsoft.com/office/powerpoint/2010/main" val="12979302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06B714-5D06-6001-84C5-9959D12608C7}"/>
              </a:ext>
            </a:extLst>
          </p:cNvPr>
          <p:cNvSpPr>
            <a:spLocks noGrp="1"/>
          </p:cNvSpPr>
          <p:nvPr>
            <p:ph type="title"/>
          </p:nvPr>
        </p:nvSpPr>
        <p:spPr/>
        <p:txBody>
          <a:bodyPr/>
          <a:lstStyle/>
          <a:p>
            <a:r>
              <a:rPr lang="en-US" b="1" dirty="0"/>
              <a:t>Projected Utilization</a:t>
            </a:r>
          </a:p>
        </p:txBody>
      </p:sp>
      <p:graphicFrame>
        <p:nvGraphicFramePr>
          <p:cNvPr id="6" name="Content Placeholder 3">
            <a:extLst>
              <a:ext uri="{FF2B5EF4-FFF2-40B4-BE49-F238E27FC236}">
                <a16:creationId xmlns:a16="http://schemas.microsoft.com/office/drawing/2014/main" id="{C5E2BC44-B3F9-1A70-5826-FBC5C277AE0D}"/>
              </a:ext>
            </a:extLst>
          </p:cNvPr>
          <p:cNvGraphicFramePr>
            <a:graphicFrameLocks noGrp="1"/>
          </p:cNvGraphicFramePr>
          <p:nvPr>
            <p:ph idx="1"/>
            <p:extLst>
              <p:ext uri="{D42A27DB-BD31-4B8C-83A1-F6EECF244321}">
                <p14:modId xmlns:p14="http://schemas.microsoft.com/office/powerpoint/2010/main" val="2213586574"/>
              </p:ext>
            </p:extLst>
          </p:nvPr>
        </p:nvGraphicFramePr>
        <p:xfrm>
          <a:off x="256854" y="1383013"/>
          <a:ext cx="11578974" cy="5119190"/>
        </p:xfrm>
        <a:graphic>
          <a:graphicData uri="http://schemas.openxmlformats.org/drawingml/2006/table">
            <a:tbl>
              <a:tblPr firstRow="1" bandRow="1">
                <a:tableStyleId>{5C22544A-7EE6-4342-B048-85BDC9FD1C3A}</a:tableStyleId>
              </a:tblPr>
              <a:tblGrid>
                <a:gridCol w="3269411">
                  <a:extLst>
                    <a:ext uri="{9D8B030D-6E8A-4147-A177-3AD203B41FA5}">
                      <a16:colId xmlns:a16="http://schemas.microsoft.com/office/drawing/2014/main" val="391056818"/>
                    </a:ext>
                  </a:extLst>
                </a:gridCol>
                <a:gridCol w="3570600">
                  <a:extLst>
                    <a:ext uri="{9D8B030D-6E8A-4147-A177-3AD203B41FA5}">
                      <a16:colId xmlns:a16="http://schemas.microsoft.com/office/drawing/2014/main" val="743949162"/>
                    </a:ext>
                  </a:extLst>
                </a:gridCol>
                <a:gridCol w="4738963">
                  <a:extLst>
                    <a:ext uri="{9D8B030D-6E8A-4147-A177-3AD203B41FA5}">
                      <a16:colId xmlns:a16="http://schemas.microsoft.com/office/drawing/2014/main" val="3552820035"/>
                    </a:ext>
                  </a:extLst>
                </a:gridCol>
              </a:tblGrid>
              <a:tr h="877751">
                <a:tc>
                  <a:txBody>
                    <a:bodyPr/>
                    <a:lstStyle/>
                    <a:p>
                      <a:r>
                        <a:rPr lang="en-US" sz="2400" dirty="0"/>
                        <a:t>County</a:t>
                      </a:r>
                    </a:p>
                  </a:txBody>
                  <a:tcPr/>
                </a:tc>
                <a:tc>
                  <a:txBody>
                    <a:bodyPr/>
                    <a:lstStyle/>
                    <a:p>
                      <a:pPr algn="ctr"/>
                      <a:r>
                        <a:rPr lang="en-US" sz="2400" dirty="0"/>
                        <a:t>Projected Utilization Year 1 (2026)</a:t>
                      </a:r>
                    </a:p>
                  </a:txBody>
                  <a:tcPr/>
                </a:tc>
                <a:tc>
                  <a:txBody>
                    <a:bodyPr/>
                    <a:lstStyle/>
                    <a:p>
                      <a:pPr algn="ctr"/>
                      <a:r>
                        <a:rPr lang="en-US" sz="2400" dirty="0"/>
                        <a:t>% of Total</a:t>
                      </a:r>
                    </a:p>
                  </a:txBody>
                  <a:tcPr/>
                </a:tc>
                <a:extLst>
                  <a:ext uri="{0D108BD9-81ED-4DB2-BD59-A6C34878D82A}">
                    <a16:rowId xmlns:a16="http://schemas.microsoft.com/office/drawing/2014/main" val="1987958289"/>
                  </a:ext>
                </a:extLst>
              </a:tr>
              <a:tr h="471271">
                <a:tc>
                  <a:txBody>
                    <a:bodyPr/>
                    <a:lstStyle/>
                    <a:p>
                      <a:r>
                        <a:rPr lang="en-US" sz="2400" dirty="0"/>
                        <a:t>Chester</a:t>
                      </a:r>
                    </a:p>
                  </a:txBody>
                  <a:tcPr/>
                </a:tc>
                <a:tc>
                  <a:txBody>
                    <a:bodyPr/>
                    <a:lstStyle/>
                    <a:p>
                      <a:pPr algn="r"/>
                      <a:r>
                        <a:rPr lang="en-US" sz="2400" dirty="0"/>
                        <a:t>5</a:t>
                      </a:r>
                    </a:p>
                  </a:txBody>
                  <a:tcPr/>
                </a:tc>
                <a:tc>
                  <a:txBody>
                    <a:bodyPr/>
                    <a:lstStyle/>
                    <a:p>
                      <a:pPr algn="r"/>
                      <a:r>
                        <a:rPr lang="en-US" sz="2400" dirty="0"/>
                        <a:t>7.69%</a:t>
                      </a:r>
                    </a:p>
                  </a:txBody>
                  <a:tcPr/>
                </a:tc>
                <a:extLst>
                  <a:ext uri="{0D108BD9-81ED-4DB2-BD59-A6C34878D82A}">
                    <a16:rowId xmlns:a16="http://schemas.microsoft.com/office/drawing/2014/main" val="846410725"/>
                  </a:ext>
                </a:extLst>
              </a:tr>
              <a:tr h="471271">
                <a:tc>
                  <a:txBody>
                    <a:bodyPr/>
                    <a:lstStyle/>
                    <a:p>
                      <a:r>
                        <a:rPr lang="en-US" sz="2400" dirty="0"/>
                        <a:t>Crockett</a:t>
                      </a:r>
                    </a:p>
                  </a:txBody>
                  <a:tcPr/>
                </a:tc>
                <a:tc>
                  <a:txBody>
                    <a:bodyPr/>
                    <a:lstStyle/>
                    <a:p>
                      <a:pPr algn="r"/>
                      <a:r>
                        <a:rPr lang="en-US" sz="2400" dirty="0"/>
                        <a:t>6</a:t>
                      </a:r>
                    </a:p>
                  </a:txBody>
                  <a:tcPr/>
                </a:tc>
                <a:tc>
                  <a:txBody>
                    <a:bodyPr/>
                    <a:lstStyle/>
                    <a:p>
                      <a:pPr algn="r"/>
                      <a:r>
                        <a:rPr lang="en-US" sz="2400" dirty="0"/>
                        <a:t>9.23%</a:t>
                      </a:r>
                    </a:p>
                  </a:txBody>
                  <a:tcPr/>
                </a:tc>
                <a:extLst>
                  <a:ext uri="{0D108BD9-81ED-4DB2-BD59-A6C34878D82A}">
                    <a16:rowId xmlns:a16="http://schemas.microsoft.com/office/drawing/2014/main" val="3908512132"/>
                  </a:ext>
                </a:extLst>
              </a:tr>
              <a:tr h="471271">
                <a:tc>
                  <a:txBody>
                    <a:bodyPr/>
                    <a:lstStyle/>
                    <a:p>
                      <a:r>
                        <a:rPr lang="en-US" sz="2400" dirty="0"/>
                        <a:t>Dyer</a:t>
                      </a:r>
                    </a:p>
                  </a:txBody>
                  <a:tcPr/>
                </a:tc>
                <a:tc>
                  <a:txBody>
                    <a:bodyPr/>
                    <a:lstStyle/>
                    <a:p>
                      <a:pPr algn="r"/>
                      <a:r>
                        <a:rPr lang="en-US" sz="2400" dirty="0"/>
                        <a:t>2</a:t>
                      </a:r>
                    </a:p>
                  </a:txBody>
                  <a:tcPr/>
                </a:tc>
                <a:tc>
                  <a:txBody>
                    <a:bodyPr/>
                    <a:lstStyle/>
                    <a:p>
                      <a:pPr algn="r"/>
                      <a:r>
                        <a:rPr lang="en-US" sz="2400" dirty="0"/>
                        <a:t>3.08%</a:t>
                      </a:r>
                    </a:p>
                  </a:txBody>
                  <a:tcPr/>
                </a:tc>
                <a:extLst>
                  <a:ext uri="{0D108BD9-81ED-4DB2-BD59-A6C34878D82A}">
                    <a16:rowId xmlns:a16="http://schemas.microsoft.com/office/drawing/2014/main" val="982462464"/>
                  </a:ext>
                </a:extLst>
              </a:tr>
              <a:tr h="471271">
                <a:tc>
                  <a:txBody>
                    <a:bodyPr/>
                    <a:lstStyle/>
                    <a:p>
                      <a:r>
                        <a:rPr lang="en-US" sz="2400" dirty="0"/>
                        <a:t>Hardeman </a:t>
                      </a:r>
                    </a:p>
                  </a:txBody>
                  <a:tcPr/>
                </a:tc>
                <a:tc>
                  <a:txBody>
                    <a:bodyPr/>
                    <a:lstStyle/>
                    <a:p>
                      <a:pPr algn="r"/>
                      <a:r>
                        <a:rPr lang="en-US" sz="2400" dirty="0"/>
                        <a:t>15</a:t>
                      </a:r>
                    </a:p>
                  </a:txBody>
                  <a:tcPr/>
                </a:tc>
                <a:tc>
                  <a:txBody>
                    <a:bodyPr/>
                    <a:lstStyle/>
                    <a:p>
                      <a:pPr algn="r"/>
                      <a:r>
                        <a:rPr lang="en-US" sz="2400" dirty="0"/>
                        <a:t>23.08%</a:t>
                      </a:r>
                    </a:p>
                  </a:txBody>
                  <a:tcPr/>
                </a:tc>
                <a:extLst>
                  <a:ext uri="{0D108BD9-81ED-4DB2-BD59-A6C34878D82A}">
                    <a16:rowId xmlns:a16="http://schemas.microsoft.com/office/drawing/2014/main" val="3472854573"/>
                  </a:ext>
                </a:extLst>
              </a:tr>
              <a:tr h="471271">
                <a:tc>
                  <a:txBody>
                    <a:bodyPr/>
                    <a:lstStyle/>
                    <a:p>
                      <a:r>
                        <a:rPr lang="en-US" sz="2400" dirty="0"/>
                        <a:t>Haywood</a:t>
                      </a:r>
                    </a:p>
                  </a:txBody>
                  <a:tcPr/>
                </a:tc>
                <a:tc>
                  <a:txBody>
                    <a:bodyPr/>
                    <a:lstStyle/>
                    <a:p>
                      <a:pPr algn="r"/>
                      <a:r>
                        <a:rPr lang="en-US" sz="2400" dirty="0"/>
                        <a:t>11</a:t>
                      </a:r>
                    </a:p>
                  </a:txBody>
                  <a:tcPr/>
                </a:tc>
                <a:tc>
                  <a:txBody>
                    <a:bodyPr/>
                    <a:lstStyle/>
                    <a:p>
                      <a:pPr algn="r"/>
                      <a:r>
                        <a:rPr lang="en-US" sz="2400" dirty="0"/>
                        <a:t>16.92%</a:t>
                      </a:r>
                    </a:p>
                  </a:txBody>
                  <a:tcPr/>
                </a:tc>
                <a:extLst>
                  <a:ext uri="{0D108BD9-81ED-4DB2-BD59-A6C34878D82A}">
                    <a16:rowId xmlns:a16="http://schemas.microsoft.com/office/drawing/2014/main" val="3057958647"/>
                  </a:ext>
                </a:extLst>
              </a:tr>
              <a:tr h="471271">
                <a:tc>
                  <a:txBody>
                    <a:bodyPr/>
                    <a:lstStyle/>
                    <a:p>
                      <a:r>
                        <a:rPr lang="en-US" sz="2400" dirty="0"/>
                        <a:t>Lake</a:t>
                      </a:r>
                    </a:p>
                  </a:txBody>
                  <a:tcPr/>
                </a:tc>
                <a:tc>
                  <a:txBody>
                    <a:bodyPr/>
                    <a:lstStyle/>
                    <a:p>
                      <a:pPr algn="r"/>
                      <a:r>
                        <a:rPr lang="en-US" sz="2400" dirty="0"/>
                        <a:t>10</a:t>
                      </a:r>
                    </a:p>
                  </a:txBody>
                  <a:tcPr/>
                </a:tc>
                <a:tc>
                  <a:txBody>
                    <a:bodyPr/>
                    <a:lstStyle/>
                    <a:p>
                      <a:pPr algn="r"/>
                      <a:r>
                        <a:rPr lang="en-US" sz="2400" dirty="0"/>
                        <a:t>15.38%</a:t>
                      </a:r>
                    </a:p>
                  </a:txBody>
                  <a:tcPr/>
                </a:tc>
                <a:extLst>
                  <a:ext uri="{0D108BD9-81ED-4DB2-BD59-A6C34878D82A}">
                    <a16:rowId xmlns:a16="http://schemas.microsoft.com/office/drawing/2014/main" val="3008637807"/>
                  </a:ext>
                </a:extLst>
              </a:tr>
              <a:tr h="471271">
                <a:tc>
                  <a:txBody>
                    <a:bodyPr/>
                    <a:lstStyle/>
                    <a:p>
                      <a:r>
                        <a:rPr lang="en-US" sz="2400" dirty="0"/>
                        <a:t>Lauderdale</a:t>
                      </a:r>
                    </a:p>
                  </a:txBody>
                  <a:tcPr/>
                </a:tc>
                <a:tc>
                  <a:txBody>
                    <a:bodyPr/>
                    <a:lstStyle/>
                    <a:p>
                      <a:pPr algn="r"/>
                      <a:r>
                        <a:rPr lang="en-US" sz="2400" dirty="0"/>
                        <a:t>11</a:t>
                      </a:r>
                    </a:p>
                  </a:txBody>
                  <a:tcPr/>
                </a:tc>
                <a:tc>
                  <a:txBody>
                    <a:bodyPr/>
                    <a:lstStyle/>
                    <a:p>
                      <a:pPr algn="r"/>
                      <a:r>
                        <a:rPr lang="en-US" sz="2400" dirty="0"/>
                        <a:t>16.92%</a:t>
                      </a:r>
                    </a:p>
                  </a:txBody>
                  <a:tcPr/>
                </a:tc>
                <a:extLst>
                  <a:ext uri="{0D108BD9-81ED-4DB2-BD59-A6C34878D82A}">
                    <a16:rowId xmlns:a16="http://schemas.microsoft.com/office/drawing/2014/main" val="110955035"/>
                  </a:ext>
                </a:extLst>
              </a:tr>
              <a:tr h="471271">
                <a:tc>
                  <a:txBody>
                    <a:bodyPr/>
                    <a:lstStyle/>
                    <a:p>
                      <a:r>
                        <a:rPr lang="en-US" sz="2400" dirty="0"/>
                        <a:t>Madison</a:t>
                      </a:r>
                    </a:p>
                  </a:txBody>
                  <a:tcPr/>
                </a:tc>
                <a:tc>
                  <a:txBody>
                    <a:bodyPr/>
                    <a:lstStyle/>
                    <a:p>
                      <a:pPr algn="r"/>
                      <a:r>
                        <a:rPr lang="en-US" sz="2400" dirty="0"/>
                        <a:t>5</a:t>
                      </a:r>
                    </a:p>
                  </a:txBody>
                  <a:tcPr/>
                </a:tc>
                <a:tc>
                  <a:txBody>
                    <a:bodyPr/>
                    <a:lstStyle/>
                    <a:p>
                      <a:pPr algn="r"/>
                      <a:r>
                        <a:rPr lang="en-US" sz="2400" dirty="0"/>
                        <a:t>7.69%</a:t>
                      </a:r>
                    </a:p>
                  </a:txBody>
                  <a:tcPr/>
                </a:tc>
                <a:extLst>
                  <a:ext uri="{0D108BD9-81ED-4DB2-BD59-A6C34878D82A}">
                    <a16:rowId xmlns:a16="http://schemas.microsoft.com/office/drawing/2014/main" val="3654503556"/>
                  </a:ext>
                </a:extLst>
              </a:tr>
              <a:tr h="471271">
                <a:tc>
                  <a:txBody>
                    <a:bodyPr/>
                    <a:lstStyle/>
                    <a:p>
                      <a:r>
                        <a:rPr lang="en-US" sz="2400" b="1" dirty="0"/>
                        <a:t>Total</a:t>
                      </a:r>
                    </a:p>
                  </a:txBody>
                  <a:tcPr/>
                </a:tc>
                <a:tc>
                  <a:txBody>
                    <a:bodyPr/>
                    <a:lstStyle/>
                    <a:p>
                      <a:pPr algn="r"/>
                      <a:r>
                        <a:rPr lang="en-US" sz="2400" b="1" dirty="0"/>
                        <a:t>65</a:t>
                      </a:r>
                    </a:p>
                  </a:txBody>
                  <a:tcPr/>
                </a:tc>
                <a:tc>
                  <a:txBody>
                    <a:bodyPr/>
                    <a:lstStyle/>
                    <a:p>
                      <a:pPr algn="r"/>
                      <a:r>
                        <a:rPr lang="en-US" sz="2400" b="1" dirty="0"/>
                        <a:t>100%</a:t>
                      </a:r>
                    </a:p>
                  </a:txBody>
                  <a:tcPr/>
                </a:tc>
                <a:extLst>
                  <a:ext uri="{0D108BD9-81ED-4DB2-BD59-A6C34878D82A}">
                    <a16:rowId xmlns:a16="http://schemas.microsoft.com/office/drawing/2014/main" val="2991939746"/>
                  </a:ext>
                </a:extLst>
              </a:tr>
            </a:tbl>
          </a:graphicData>
        </a:graphic>
      </p:graphicFrame>
    </p:spTree>
    <p:extLst>
      <p:ext uri="{BB962C8B-B14F-4D97-AF65-F5344CB8AC3E}">
        <p14:creationId xmlns:p14="http://schemas.microsoft.com/office/powerpoint/2010/main" val="4508773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68412E-61A0-F163-7882-8D7893B7812A}"/>
            </a:ext>
          </a:extLst>
        </p:cNvPr>
        <p:cNvGrpSpPr/>
        <p:nvPr/>
      </p:nvGrpSpPr>
      <p:grpSpPr>
        <a:xfrm>
          <a:off x="0" y="0"/>
          <a:ext cx="0" cy="0"/>
          <a:chOff x="0" y="0"/>
          <a:chExt cx="0" cy="0"/>
        </a:xfrm>
      </p:grpSpPr>
      <p:pic>
        <p:nvPicPr>
          <p:cNvPr id="7" name="Content Placeholder 6">
            <a:extLst>
              <a:ext uri="{FF2B5EF4-FFF2-40B4-BE49-F238E27FC236}">
                <a16:creationId xmlns:a16="http://schemas.microsoft.com/office/drawing/2014/main" id="{696ABA3F-36AA-2881-BD5E-66F1892C06A2}"/>
              </a:ext>
            </a:extLst>
          </p:cNvPr>
          <p:cNvPicPr>
            <a:picLocks noGrp="1" noChangeAspect="1"/>
          </p:cNvPicPr>
          <p:nvPr>
            <p:ph idx="1"/>
          </p:nvPr>
        </p:nvPicPr>
        <p:blipFill>
          <a:blip r:embed="rId2"/>
          <a:stretch>
            <a:fillRect/>
          </a:stretch>
        </p:blipFill>
        <p:spPr>
          <a:xfrm>
            <a:off x="905444" y="24592"/>
            <a:ext cx="10381111" cy="6808815"/>
          </a:xfrm>
          <a:prstGeom prst="rect">
            <a:avLst/>
          </a:prstGeom>
        </p:spPr>
      </p:pic>
    </p:spTree>
    <p:extLst>
      <p:ext uri="{BB962C8B-B14F-4D97-AF65-F5344CB8AC3E}">
        <p14:creationId xmlns:p14="http://schemas.microsoft.com/office/powerpoint/2010/main" val="32565133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F6F9A7-EC56-3D07-5783-062837F79532}"/>
              </a:ext>
            </a:extLst>
          </p:cNvPr>
          <p:cNvSpPr>
            <a:spLocks noGrp="1"/>
          </p:cNvSpPr>
          <p:nvPr>
            <p:ph type="ctrTitle"/>
          </p:nvPr>
        </p:nvSpPr>
        <p:spPr/>
        <p:txBody>
          <a:bodyPr/>
          <a:lstStyle/>
          <a:p>
            <a:r>
              <a:rPr lang="en-US" b="1" dirty="0">
                <a:solidFill>
                  <a:schemeClr val="bg1"/>
                </a:solidFill>
              </a:rPr>
              <a:t>Positive Effects of </a:t>
            </a:r>
            <a:br>
              <a:rPr lang="en-US" b="1" dirty="0">
                <a:solidFill>
                  <a:schemeClr val="bg1"/>
                </a:solidFill>
              </a:rPr>
            </a:br>
            <a:r>
              <a:rPr lang="en-US" b="1" dirty="0">
                <a:solidFill>
                  <a:schemeClr val="bg1"/>
                </a:solidFill>
              </a:rPr>
              <a:t>Duplication or Competition</a:t>
            </a:r>
          </a:p>
        </p:txBody>
      </p:sp>
      <p:sp>
        <p:nvSpPr>
          <p:cNvPr id="3" name="Subtitle 2">
            <a:extLst>
              <a:ext uri="{FF2B5EF4-FFF2-40B4-BE49-F238E27FC236}">
                <a16:creationId xmlns:a16="http://schemas.microsoft.com/office/drawing/2014/main" id="{E01D43BB-AB33-4313-CEE5-12D4519E7E02}"/>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485647127"/>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item.xml><?xml version="1.0" encoding="utf-8"?>
<properties xmlns="http://www.imanage.com/work/xmlschema">
  <documentid>AMERICAS!1606503624.1</documentid>
  <senderid>84393</senderid>
  <senderemail>KIM.LOONEY@KLGATES.COM</senderemail>
  <lastmodified>2026-02-20T14:53:08.0000000-06:00</lastmodified>
  <database>AMERICAS</database>
</properties>
</file>

<file path=docProps/app.xml><?xml version="1.0" encoding="utf-8"?>
<Properties xmlns="http://schemas.openxmlformats.org/officeDocument/2006/extended-properties" xmlns:vt="http://schemas.openxmlformats.org/officeDocument/2006/docPropsVTypes">
  <Template/>
  <TotalTime>1444</TotalTime>
  <Words>665</Words>
  <Application>Microsoft Office PowerPoint</Application>
  <PresentationFormat>Widescreen</PresentationFormat>
  <Paragraphs>139</Paragraphs>
  <Slides>17</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Aptos</vt:lpstr>
      <vt:lpstr>Arial</vt:lpstr>
      <vt:lpstr>Calibri</vt:lpstr>
      <vt:lpstr>Calibri Light</vt:lpstr>
      <vt:lpstr>Office 2013 - 2022 Theme</vt:lpstr>
      <vt:lpstr>Heart ‘N Soul Hospice Memphis </vt:lpstr>
      <vt:lpstr>PowerPoint Presentation</vt:lpstr>
      <vt:lpstr>Need</vt:lpstr>
      <vt:lpstr>Hospice Rates and Projected Need</vt:lpstr>
      <vt:lpstr>NEED</vt:lpstr>
      <vt:lpstr>Demographic Data</vt:lpstr>
      <vt:lpstr>Projected Utilization</vt:lpstr>
      <vt:lpstr>PowerPoint Presentation</vt:lpstr>
      <vt:lpstr>Positive Effects of  Duplication or Competition</vt:lpstr>
      <vt:lpstr>Positive Effects of Duplication or Competition</vt:lpstr>
      <vt:lpstr>Brook James,  Director of Operations  Heart ‘N Soul Hospice</vt:lpstr>
      <vt:lpstr>Quality</vt:lpstr>
      <vt:lpstr>Quality</vt:lpstr>
      <vt:lpstr>Meredith Portwood,  Community Education Representative  Heart ‘N Soul Hospice</vt:lpstr>
      <vt:lpstr>Community Support</vt:lpstr>
      <vt:lpstr>Community  Outreach</vt:lpstr>
      <vt:lpstr>Letters of Support</vt:lpstr>
    </vt:vector>
  </TitlesOfParts>
  <Company>K&amp;L Gates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Looney, Kim H.</dc:creator>
  <cp:lastModifiedBy>Nelson, Maura A.</cp:lastModifiedBy>
  <cp:revision>45</cp:revision>
  <cp:lastPrinted>2026-02-19T17:01:33Z</cp:lastPrinted>
  <dcterms:created xsi:type="dcterms:W3CDTF">2025-10-15T15:14:50Z</dcterms:created>
  <dcterms:modified xsi:type="dcterms:W3CDTF">2026-02-20T20:53:08Z</dcterms:modified>
</cp:coreProperties>
</file>