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9" r:id="rId7"/>
    <p:sldId id="264" r:id="rId8"/>
    <p:sldId id="266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153" autoAdjust="0"/>
  </p:normalViewPr>
  <p:slideViewPr>
    <p:cSldViewPr>
      <p:cViewPr varScale="1">
        <p:scale>
          <a:sx n="74" d="100"/>
          <a:sy n="74" d="100"/>
        </p:scale>
        <p:origin x="26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360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E8613-A810-42BD-923C-5A05E375491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D7634-803A-4387-8194-EAE5BDD7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6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7634-803A-4387-8194-EAE5BDD7F3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1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7634-803A-4387-8194-EAE5BDD7F3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99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7634-803A-4387-8194-EAE5BDD7F3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8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7634-803A-4387-8194-EAE5BDD7F3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5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7634-803A-4387-8194-EAE5BDD7F3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45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7634-803A-4387-8194-EAE5BDD7F3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44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7634-803A-4387-8194-EAE5BDD7F3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56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7634-803A-4387-8194-EAE5BDD7F3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8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7634-803A-4387-8194-EAE5BDD7F3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57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7634-803A-4387-8194-EAE5BDD7F3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17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7634-803A-4387-8194-EAE5BDD7F3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3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2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43840"/>
            <a:ext cx="23469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hl.org/programs/newborn_screening/Pages/default.aspx" TargetMode="External"/><Relationship Id="rId3" Type="http://schemas.openxmlformats.org/officeDocument/2006/relationships/slideLayout" Target="../slideLayouts/slideLayout8.xml"/><Relationship Id="rId7" Type="http://schemas.openxmlformats.org/officeDocument/2006/relationships/hyperlink" Target="https://www.babysfirsttest.org/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s://www.tn.gov/health/health-program-areas/newborn-screening.html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www.tn.gov/health/health-program-areas/lab/newborn-screening-laboratory.html" TargetMode="External"/><Relationship Id="rId10" Type="http://schemas.openxmlformats.org/officeDocument/2006/relationships/hyperlink" Target="https://www.hrsa.gov/advisory-committees/heritable-disorders/index.html" TargetMode="External"/><Relationship Id="rId4" Type="http://schemas.openxmlformats.org/officeDocument/2006/relationships/notesSlide" Target="../notesSlides/notesSlide10.xml"/><Relationship Id="rId9" Type="http://schemas.openxmlformats.org/officeDocument/2006/relationships/hyperlink" Target="https://www.cdc.gov/newbornscreenin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hyperlink" Target="mailto:labnbs.health@tn.gov" TargetMode="External"/><Relationship Id="rId5" Type="http://schemas.openxmlformats.org/officeDocument/2006/relationships/hyperlink" Target="mailto:nbs.health@tn.gov" TargetMode="Externa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tn.gov/health/health-program-areas/newborn-screening/newborn-screening/newborn-genetic-screening.html" TargetMode="Externa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5" Type="http://schemas.openxmlformats.org/officeDocument/2006/relationships/hyperlink" Target="https://redcap.link/ConfirmedDiseaseForm" TargetMode="Externa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False Negative Reporting: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Why is it important?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Tennessee Newborn Screening Program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3C893E6-CB4B-4418-BF36-E2427257CF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9"/>
    </mc:Choice>
    <mc:Fallback xmlns="">
      <p:transition spd="slow" advTm="13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AF51FE-2FB0-456F-8F3D-D621F804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C67CA4-AC38-47DC-9B44-A89326DF9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Links for more information on NBS disorders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Tennessee Newborn Screening Laboratory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https://www.tn.gov/health/health-program-areas/lab/newborn-screening-laboratory.html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Tennessee Newborn Screening Follow-up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https://www.tn.gov/health/health-program-areas/newborn-screening.html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Baby’s First Test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https://www.babysfirsttest.org/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Association of Public Health Laboratories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https://www.aphl.org/programs/newborn_screening/Pages/default.aspx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CDC Newborn Screening Portal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https://www.cdc.gov/newbornscreening/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Federal Advisory Committee on Heritable Disorders in Newborns and Children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https://www.hrsa.gov/advisory-committees/heritable-disorders/index.html</a:t>
            </a:r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55B030-0BD9-49AD-B066-4ABFBCECB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8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3"/>
    </mc:Choice>
    <mc:Fallback xmlns="">
      <p:transition spd="slow" advTm="8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EBDA0-D959-4D41-B440-78C90FBB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Tennessee NBS Program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8E0B6-D3D2-40F1-B569-851137FD2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Newborn Screening follow-up </a:t>
            </a:r>
          </a:p>
          <a:p>
            <a:pPr lvl="1"/>
            <a:r>
              <a:rPr lang="en-US" dirty="0"/>
              <a:t>Phone: 615-532-8462</a:t>
            </a:r>
          </a:p>
          <a:p>
            <a:pPr lvl="1"/>
            <a:r>
              <a:rPr lang="en-US" dirty="0"/>
              <a:t>Fax: 615-532-8555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nbs.health@tn.gov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dirty="0"/>
              <a:t>Newborn Screening Laboratory </a:t>
            </a:r>
          </a:p>
          <a:p>
            <a:pPr lvl="1"/>
            <a:r>
              <a:rPr lang="en-US" dirty="0"/>
              <a:t>Phone: 615-262-6353</a:t>
            </a:r>
          </a:p>
          <a:p>
            <a:pPr lvl="1"/>
            <a:r>
              <a:rPr lang="en-US" dirty="0"/>
              <a:t>Fax: 615-262-6447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labnbs.health@tn.gov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07BA9E2-158A-45C2-ABCA-9A4F8427A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2"/>
    </mc:Choice>
    <mc:Fallback xmlns="">
      <p:transition spd="slow" advTm="9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false negative?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ffectLst/>
              </a:rPr>
              <a:t>When a test result</a:t>
            </a:r>
            <a:r>
              <a:rPr lang="en-US" b="1" dirty="0">
                <a:solidFill>
                  <a:srgbClr val="000000"/>
                </a:solidFill>
                <a:effectLst/>
              </a:rPr>
              <a:t> INCORRECTLY </a:t>
            </a:r>
            <a:r>
              <a:rPr lang="en-US" dirty="0">
                <a:solidFill>
                  <a:srgbClr val="000000"/>
                </a:solidFill>
                <a:effectLst/>
              </a:rPr>
              <a:t>indicates that a person does not have a specific genetic, congenital or acquired disease or condition.</a:t>
            </a:r>
            <a:endParaRPr lang="en-US" dirty="0">
              <a:solidFill>
                <a:srgbClr val="FF0F00"/>
              </a:solidFill>
              <a:effectLst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dirty="0"/>
              <a:t>For example, a false negative would be telling a pregnant woman who is indeed pregnant that she is not. </a:t>
            </a:r>
          </a:p>
          <a:p>
            <a:endParaRPr lang="en-US" dirty="0"/>
          </a:p>
          <a:p>
            <a:r>
              <a:rPr lang="en-US" dirty="0"/>
              <a:t>Can occur with any test on the Newborn Screening (NBS) panel</a:t>
            </a:r>
          </a:p>
          <a:p>
            <a:endParaRPr lang="en-US" dirty="0"/>
          </a:p>
          <a:p>
            <a:r>
              <a:rPr lang="en-US" dirty="0"/>
              <a:t>No test is 100% sensitive or specific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DFE8504-90CE-4247-9028-F7EF898A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8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93"/>
    </mc:Choice>
    <mc:Fallback xmlns="">
      <p:transition spd="slow" advTm="40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false negatives happen?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1"/>
            <a:ext cx="4114800" cy="2286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/>
              <a:t>Hospital</a:t>
            </a:r>
          </a:p>
          <a:p>
            <a:pPr lvl="1"/>
            <a:r>
              <a:rPr lang="en-US" sz="1800" dirty="0"/>
              <a:t>Sample mix up (i.e. wrong patient collection, name mix-up)</a:t>
            </a:r>
          </a:p>
          <a:p>
            <a:pPr lvl="1"/>
            <a:r>
              <a:rPr lang="en-US" sz="1800" dirty="0"/>
              <a:t>Timeliness of collection (i.e. collection at &lt;24 hours)</a:t>
            </a:r>
          </a:p>
          <a:p>
            <a:pPr lvl="1"/>
            <a:r>
              <a:rPr lang="en-US" sz="1800" dirty="0"/>
              <a:t>Transfusions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46F2114-099E-401E-B04E-4AA1B3FE6F7A}"/>
              </a:ext>
            </a:extLst>
          </p:cNvPr>
          <p:cNvSpPr txBox="1">
            <a:spLocks/>
          </p:cNvSpPr>
          <p:nvPr/>
        </p:nvSpPr>
        <p:spPr>
          <a:xfrm>
            <a:off x="4755444" y="1219201"/>
            <a:ext cx="41148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Laboratory</a:t>
            </a:r>
          </a:p>
          <a:p>
            <a:pPr lvl="1"/>
            <a:r>
              <a:rPr lang="en-US" sz="1800" dirty="0"/>
              <a:t>Reporting error</a:t>
            </a:r>
          </a:p>
          <a:p>
            <a:pPr lvl="1"/>
            <a:r>
              <a:rPr lang="en-US" sz="1800" dirty="0"/>
              <a:t>Placement of cutoff (i.e. too high or too low)</a:t>
            </a:r>
          </a:p>
          <a:p>
            <a:pPr lvl="1"/>
            <a:r>
              <a:rPr lang="en-US" sz="1800" dirty="0"/>
              <a:t>Test panel not all inclusive (i.e. Cystic Fibrosis mutation panel limited vs. 1000’s of variants)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B884B10-9FE2-4F73-B7F2-956E40CD9CE4}"/>
              </a:ext>
            </a:extLst>
          </p:cNvPr>
          <p:cNvSpPr txBox="1">
            <a:spLocks/>
          </p:cNvSpPr>
          <p:nvPr/>
        </p:nvSpPr>
        <p:spPr>
          <a:xfrm>
            <a:off x="304800" y="3733800"/>
            <a:ext cx="41148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Interferences in sample</a:t>
            </a:r>
          </a:p>
          <a:p>
            <a:pPr lvl="1"/>
            <a:r>
              <a:rPr lang="en-US" sz="1800" dirty="0"/>
              <a:t>Maternal treatments (i.e. steroid treatments)</a:t>
            </a:r>
          </a:p>
          <a:p>
            <a:pPr lvl="1"/>
            <a:r>
              <a:rPr lang="en-US" sz="1800" dirty="0"/>
              <a:t>Sample collected with EDTA or Heparin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1398E34-2F70-4554-AF68-1DE07FC546B9}"/>
              </a:ext>
            </a:extLst>
          </p:cNvPr>
          <p:cNvSpPr txBox="1">
            <a:spLocks/>
          </p:cNvSpPr>
          <p:nvPr/>
        </p:nvSpPr>
        <p:spPr>
          <a:xfrm>
            <a:off x="4755444" y="3733800"/>
            <a:ext cx="41148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Infant</a:t>
            </a:r>
          </a:p>
          <a:p>
            <a:pPr lvl="1"/>
            <a:r>
              <a:rPr lang="en-US" sz="1800" dirty="0"/>
              <a:t>Poor feeding or lack of feeds (impacts metabolic disease detection)</a:t>
            </a:r>
          </a:p>
          <a:p>
            <a:pPr lvl="1"/>
            <a:r>
              <a:rPr lang="en-US" sz="1800" dirty="0"/>
              <a:t>Low birth weight ( slow rise in TSH)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384EA25-7CAC-461E-AB70-E6C676ABAF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4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921"/>
    </mc:Choice>
    <mc:Fallback xmlns="">
      <p:transition spd="slow" advTm="128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consequences of a false negative?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447800"/>
            <a:ext cx="4114800" cy="13716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dirty="0"/>
              <a:t>Delayed diagnosis and treatment for the baby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4CA2EAB-2CB8-473D-B11C-640BDF96D723}"/>
              </a:ext>
            </a:extLst>
          </p:cNvPr>
          <p:cNvSpPr txBox="1">
            <a:spLocks/>
          </p:cNvSpPr>
          <p:nvPr/>
        </p:nvSpPr>
        <p:spPr>
          <a:xfrm>
            <a:off x="2586445" y="2819400"/>
            <a:ext cx="4114800" cy="1371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Disease complications resulting in increased morbidity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4F83165-E7A2-46CE-ACFC-BA37CE0FF704}"/>
              </a:ext>
            </a:extLst>
          </p:cNvPr>
          <p:cNvSpPr txBox="1">
            <a:spLocks/>
          </p:cNvSpPr>
          <p:nvPr/>
        </p:nvSpPr>
        <p:spPr>
          <a:xfrm>
            <a:off x="4572000" y="4191000"/>
            <a:ext cx="4114800" cy="1371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700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Disability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Or even </a:t>
            </a:r>
            <a:r>
              <a:rPr lang="en-US" sz="2800" b="1" dirty="0"/>
              <a:t>DEATH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F550B67-2D4B-4AB6-8C81-2EDAEDA6C8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71"/>
    </mc:Choice>
    <mc:Fallback xmlns="">
      <p:transition spd="slow" advTm="25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false negatives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Baby diagnosed with Congenital Hypothyroidism in 2019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Birth weight = 770 grams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specimen collected at 35 hours and reported as WNL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specimen collected at DOL 3 plus 16 hours and reported as WNL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specimen collected at DOL 55 plus 10 hours and reported as WNL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Likely cause of false negative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Slow rise in TSH and time of collection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Recommendation at the time was to </a:t>
            </a:r>
            <a:r>
              <a:rPr lang="en-US" b="1" dirty="0"/>
              <a:t>recollect at DOL 30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B3737E5-E3B8-4590-A15D-BCAF07DD7C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96"/>
    </mc:Choice>
    <mc:Fallback xmlns="">
      <p:transition spd="slow" advTm="51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false negatives cont’d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2743200" cy="27432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1 year old with complaints of foul-smelling loose stools and weight for length &lt;3</a:t>
            </a:r>
            <a:r>
              <a:rPr lang="en-US" baseline="30000" dirty="0"/>
              <a:t>rd</a:t>
            </a:r>
            <a:r>
              <a:rPr lang="en-US" dirty="0"/>
              <a:t> percentile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46F2114-099E-401E-B04E-4AA1B3FE6F7A}"/>
              </a:ext>
            </a:extLst>
          </p:cNvPr>
          <p:cNvSpPr txBox="1">
            <a:spLocks/>
          </p:cNvSpPr>
          <p:nvPr/>
        </p:nvSpPr>
        <p:spPr>
          <a:xfrm>
            <a:off x="6013269" y="1295399"/>
            <a:ext cx="2743200" cy="2743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12 year old with recurrent pancreatitis and obesity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B884B10-9FE2-4F73-B7F2-956E40CD9CE4}"/>
              </a:ext>
            </a:extLst>
          </p:cNvPr>
          <p:cNvSpPr txBox="1">
            <a:spLocks/>
          </p:cNvSpPr>
          <p:nvPr/>
        </p:nvSpPr>
        <p:spPr>
          <a:xfrm>
            <a:off x="3154680" y="1295399"/>
            <a:ext cx="2743200" cy="2743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8 year old with chronic wet cough requiring antibiotics 3 times in the past year and a BMI &lt;3</a:t>
            </a:r>
            <a:r>
              <a:rPr lang="en-US" baseline="30000" dirty="0"/>
              <a:t>rd</a:t>
            </a:r>
            <a:r>
              <a:rPr lang="en-US" dirty="0"/>
              <a:t> percentile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1398E34-2F70-4554-AF68-1DE07FC546B9}"/>
              </a:ext>
            </a:extLst>
          </p:cNvPr>
          <p:cNvSpPr txBox="1">
            <a:spLocks/>
          </p:cNvSpPr>
          <p:nvPr/>
        </p:nvSpPr>
        <p:spPr>
          <a:xfrm>
            <a:off x="304800" y="4267199"/>
            <a:ext cx="8458200" cy="13715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/>
              <a:t>ALL had normal screening results but diagnosed with Cystic Fibrosis outside of the Newborn period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14D96BA-EC1D-4B33-80E3-20BB3E41E1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55"/>
    </mc:Choice>
    <mc:Fallback xmlns="">
      <p:transition spd="slow" advTm="53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recognize a false negative?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Infant clinically diagnosed who had a normal newborn screen</a:t>
            </a:r>
          </a:p>
          <a:p>
            <a:endParaRPr lang="en-US" dirty="0"/>
          </a:p>
          <a:p>
            <a:r>
              <a:rPr lang="en-US" dirty="0"/>
              <a:t>Patient may no longer be an infant (i.e. CF diagnosed at age 12)</a:t>
            </a:r>
          </a:p>
          <a:p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CC6F12E-D80D-41E4-A0C3-3D6C967F51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42"/>
    </mc:Choice>
    <mc:Fallback xmlns="">
      <p:transition spd="slow" advTm="25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638D6-6CBE-4854-A8ED-7AC75E5A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report false negatives?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D1CD2-5119-4126-A68B-3B391F277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To provide information that can guide the improvement of the state newborn screening lab processes, e.g., adjusting cutoff to improve test sensitivity and specificity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To avoid preventable disability and death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To prevent other babies from being missed early disease diagnosis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To obtain an accurate rate of false negatives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To obtain accurate incidence rates for diseases screened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To identify a set of parameters that may help identify babies </a:t>
            </a:r>
            <a:r>
              <a:rPr lang="en-US" sz="2200" dirty="0">
                <a:effectLst/>
              </a:rPr>
              <a:t>who appear normal but have disease (i.e., low Hb F, low HB A)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/>
          </a:p>
          <a:p>
            <a:endParaRPr lang="en-US" sz="22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167E2EB-E19D-4BE4-AA12-D62D97C7F7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5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90"/>
    </mc:Choice>
    <mc:Fallback xmlns="">
      <p:transition spd="slow" advTm="55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A98450-45C9-43F2-963B-819FFCA3D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to report false negatives to the State of Tennessee NBS program?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0A8D59-D6EF-4875-9F73-AFA1FE538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8" y="1295400"/>
            <a:ext cx="4114800" cy="461009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Redcap Confirmed Disease Reporting Tool </a:t>
            </a:r>
            <a:r>
              <a:rPr lang="en-US" b="1" dirty="0">
                <a:solidFill>
                  <a:schemeClr val="bg2"/>
                </a:solidFill>
              </a:rPr>
              <a:t>(Preferred Method)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Website Link 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https://redcap.link/ConfirmedDiseaseForm</a:t>
            </a:r>
            <a:r>
              <a:rPr lang="en-US" dirty="0"/>
              <a:t>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QR Code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A5E6B-F654-4420-86C3-17F4D3442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4267200"/>
            <a:ext cx="1462881" cy="14478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FCDF341-384D-4B70-8DCF-BD55111D7DAE}"/>
              </a:ext>
            </a:extLst>
          </p:cNvPr>
          <p:cNvSpPr txBox="1">
            <a:spLocks/>
          </p:cNvSpPr>
          <p:nvPr/>
        </p:nvSpPr>
        <p:spPr>
          <a:xfrm>
            <a:off x="4800602" y="1295400"/>
            <a:ext cx="4114800" cy="457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Complete Confirmed Disease Identified form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Form can be found at </a:t>
            </a:r>
            <a:r>
              <a:rPr lang="en-US" dirty="0">
                <a:hlinkClick r:id="rId7"/>
              </a:rPr>
              <a:t>https://www.tn.gov/health/health-program-areas/newborn-screening/newborn-screening/newborn-genetic-screening</a:t>
            </a:r>
            <a:r>
              <a:rPr lang="en-US">
                <a:hlinkClick r:id="rId7"/>
              </a:rPr>
              <a:t>.html</a:t>
            </a:r>
            <a:endParaRPr lang="en-US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b="1"/>
              <a:t>Send </a:t>
            </a:r>
            <a:r>
              <a:rPr lang="en-US" b="1" dirty="0"/>
              <a:t>fax</a:t>
            </a:r>
            <a:r>
              <a:rPr lang="en-US" dirty="0"/>
              <a:t> to NBS program at </a:t>
            </a:r>
            <a:r>
              <a:rPr lang="en-US" b="1" dirty="0"/>
              <a:t>615-532-8555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Call </a:t>
            </a:r>
            <a:r>
              <a:rPr lang="en-US" dirty="0"/>
              <a:t>NBS program </a:t>
            </a:r>
            <a:r>
              <a:rPr lang="en-US" b="1" dirty="0"/>
              <a:t>615-532-8462</a:t>
            </a:r>
            <a:r>
              <a:rPr lang="en-US" dirty="0"/>
              <a:t> for questions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F96D58B-EFDE-4C34-A513-FBD10C100F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1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70"/>
    </mc:Choice>
    <mc:Fallback xmlns="">
      <p:transition spd="slow" advTm="43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744</Words>
  <Application>Microsoft Office PowerPoint</Application>
  <PresentationFormat>On-screen Show (4:3)</PresentationFormat>
  <Paragraphs>100</Paragraphs>
  <Slides>11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</vt:lpstr>
      <vt:lpstr>PermianSlabSerifTypeface</vt:lpstr>
      <vt:lpstr>PowerPoint B</vt:lpstr>
      <vt:lpstr>False Negative Reporting:</vt:lpstr>
      <vt:lpstr>What is a false negative?</vt:lpstr>
      <vt:lpstr>How do false negatives happen?</vt:lpstr>
      <vt:lpstr>What are consequences of a false negative?</vt:lpstr>
      <vt:lpstr>Examples of false negatives</vt:lpstr>
      <vt:lpstr>Example of false negatives cont’d </vt:lpstr>
      <vt:lpstr>How to recognize a false negative?</vt:lpstr>
      <vt:lpstr>Why report false negatives?</vt:lpstr>
      <vt:lpstr>How to report false negatives to the State of Tennessee NBS program?</vt:lpstr>
      <vt:lpstr>Resources </vt:lpstr>
      <vt:lpstr>State of Tennessee NBS Program Contacts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Ashley M. Porter</cp:lastModifiedBy>
  <cp:revision>49</cp:revision>
  <dcterms:created xsi:type="dcterms:W3CDTF">2015-04-23T14:38:43Z</dcterms:created>
  <dcterms:modified xsi:type="dcterms:W3CDTF">2022-09-19T19:05:20Z</dcterms:modified>
</cp:coreProperties>
</file>