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1" r:id="rId85"/>
    <p:sldId id="342" r:id="rId86"/>
    <p:sldId id="343" r:id="rId87"/>
    <p:sldId id="344"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950" autoAdjust="0"/>
    <p:restoredTop sz="79869" autoAdjust="0"/>
  </p:normalViewPr>
  <p:slideViewPr>
    <p:cSldViewPr>
      <p:cViewPr>
        <p:scale>
          <a:sx n="99" d="100"/>
          <a:sy n="99" d="100"/>
        </p:scale>
        <p:origin x="-196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31B70-F59E-490A-B370-FA91D9EE5B24}" type="datetimeFigureOut">
              <a:rPr lang="en-US" smtClean="0"/>
              <a:t>2/14/2018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00748-6895-40E0-9F9C-19CF24156B6A}" type="slidenum">
              <a:rPr lang="en-US" smtClean="0"/>
              <a:t>‹#›</a:t>
            </a:fld>
            <a:endParaRPr lang="en-US"/>
          </a:p>
        </p:txBody>
      </p:sp>
    </p:spTree>
    <p:extLst>
      <p:ext uri="{BB962C8B-B14F-4D97-AF65-F5344CB8AC3E}">
        <p14:creationId xmlns:p14="http://schemas.microsoft.com/office/powerpoint/2010/main" val="3427371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health.state.tn.us/wic/nutrition.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health.state.tn.us/wic/breastfeeding.htm"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Welcome to the Tennessee Farmers Market Nutrition Program Webinar for Farmers.  We are excited to provide this option for farmers who have previously participated in the program and plan to return for the </a:t>
            </a:r>
            <a:r>
              <a:rPr lang="en-US" altLang="en-US" dirty="0" smtClean="0"/>
              <a:t>2018 </a:t>
            </a:r>
            <a:r>
              <a:rPr lang="en-US" altLang="en-US" dirty="0" smtClean="0"/>
              <a:t>season. This training will also provide an overview for those who are interested in becoming authorized to take the Program’s vouchers for the first time.</a:t>
            </a:r>
          </a:p>
          <a:p>
            <a:pPr eaLnBrk="1" hangingPunct="1">
              <a:spcBef>
                <a:spcPct val="0"/>
              </a:spcBef>
            </a:pPr>
            <a:endParaRPr lang="en-US" altLang="en-US" dirty="0" smtClean="0"/>
          </a:p>
          <a:p>
            <a:pPr eaLnBrk="1" hangingPunct="1">
              <a:spcBef>
                <a:spcPct val="0"/>
              </a:spcBef>
            </a:pPr>
            <a:r>
              <a:rPr lang="en-US" altLang="en-US" dirty="0" smtClean="0"/>
              <a:t>Federal regulations require that first time farmers attend an in-person training session. These sessions have been scheduled throughout the state.  Farmers who did not register for this webinar will also need to attend an in-person training session.*</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1</a:t>
            </a:fld>
            <a:endParaRPr lang="en-US"/>
          </a:p>
        </p:txBody>
      </p:sp>
    </p:spTree>
    <p:extLst>
      <p:ext uri="{BB962C8B-B14F-4D97-AF65-F5344CB8AC3E}">
        <p14:creationId xmlns:p14="http://schemas.microsoft.com/office/powerpoint/2010/main" val="1634067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To be eligible for the Senior program:*</a:t>
            </a:r>
          </a:p>
          <a:p>
            <a:pPr eaLnBrk="1" hangingPunct="1">
              <a:spcBef>
                <a:spcPct val="0"/>
              </a:spcBef>
              <a:buFontTx/>
              <a:buChar char="•"/>
            </a:pPr>
            <a:r>
              <a:rPr lang="en-US" altLang="en-US" dirty="0" smtClean="0"/>
              <a:t>A participant must be age 60 or over*</a:t>
            </a:r>
          </a:p>
          <a:p>
            <a:pPr eaLnBrk="1" hangingPunct="1">
              <a:spcBef>
                <a:spcPct val="0"/>
              </a:spcBef>
              <a:buFontTx/>
              <a:buChar char="•"/>
            </a:pPr>
            <a:r>
              <a:rPr lang="en-US" altLang="en-US" dirty="0" smtClean="0"/>
              <a:t>Have a household income at or below 130% of the poverty level, and*</a:t>
            </a:r>
          </a:p>
          <a:p>
            <a:pPr eaLnBrk="1" hangingPunct="1">
              <a:spcBef>
                <a:spcPct val="0"/>
              </a:spcBef>
              <a:buFontTx/>
              <a:buChar char="•"/>
            </a:pPr>
            <a:r>
              <a:rPr lang="en-US" altLang="en-US" dirty="0" smtClean="0"/>
              <a:t>Live in the participating county.*</a:t>
            </a:r>
          </a:p>
          <a:p>
            <a:pPr eaLnBrk="1" hangingPunct="1">
              <a:spcBef>
                <a:spcPct val="0"/>
              </a:spcBef>
            </a:pP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10</a:t>
            </a:fld>
            <a:endParaRPr lang="en-US"/>
          </a:p>
        </p:txBody>
      </p:sp>
    </p:spTree>
    <p:extLst>
      <p:ext uri="{BB962C8B-B14F-4D97-AF65-F5344CB8AC3E}">
        <p14:creationId xmlns:p14="http://schemas.microsoft.com/office/powerpoint/2010/main" val="3543120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663" indent="-474663" eaLnBrk="1" hangingPunct="1">
              <a:spcBef>
                <a:spcPct val="0"/>
              </a:spcBef>
            </a:pPr>
            <a:r>
              <a:rPr lang="en-US" altLang="en-US" dirty="0" smtClean="0"/>
              <a:t>The Senior Program is in 5  Tennessee Counties:</a:t>
            </a:r>
          </a:p>
          <a:p>
            <a:pPr marL="474663" indent="-474663" eaLnBrk="1" hangingPunct="1">
              <a:spcBef>
                <a:spcPct val="0"/>
              </a:spcBef>
            </a:pPr>
            <a:r>
              <a:rPr lang="en-US" altLang="en-US" dirty="0" smtClean="0"/>
              <a:t>     Davidson, Dyer, Hamblen, Shelby and Warren*</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11</a:t>
            </a:fld>
            <a:endParaRPr lang="en-US"/>
          </a:p>
        </p:txBody>
      </p:sp>
    </p:spTree>
    <p:extLst>
      <p:ext uri="{BB962C8B-B14F-4D97-AF65-F5344CB8AC3E}">
        <p14:creationId xmlns:p14="http://schemas.microsoft.com/office/powerpoint/2010/main" val="116289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Vouchers are exchanged for Tennessee-grown fruits, vegetables and herbs and are printed on site in local health depts. or at Commodity Supplemental Food Program warehouses.</a:t>
            </a:r>
          </a:p>
          <a:p>
            <a:pPr eaLnBrk="1" hangingPunct="1">
              <a:spcBef>
                <a:spcPct val="0"/>
              </a:spcBef>
            </a:pPr>
            <a:r>
              <a:rPr lang="en-US" altLang="en-US" dirty="0" smtClean="0"/>
              <a:t>Vouchers are month specific. Depending on the amount received from USDA each participant usually receives:</a:t>
            </a:r>
          </a:p>
          <a:p>
            <a:pPr eaLnBrk="1" hangingPunct="1">
              <a:spcBef>
                <a:spcPct val="0"/>
              </a:spcBef>
            </a:pPr>
            <a:r>
              <a:rPr lang="en-US" altLang="en-US" dirty="0" smtClean="0"/>
              <a:t>4 $5 vouchers for July  and</a:t>
            </a:r>
          </a:p>
          <a:p>
            <a:pPr eaLnBrk="1" hangingPunct="1">
              <a:spcBef>
                <a:spcPct val="0"/>
              </a:spcBef>
            </a:pPr>
            <a:r>
              <a:rPr lang="en-US" altLang="en-US" dirty="0" smtClean="0"/>
              <a:t>3 – 4 $5 vouchers for August for a total of</a:t>
            </a:r>
          </a:p>
          <a:p>
            <a:pPr eaLnBrk="1" hangingPunct="1">
              <a:spcBef>
                <a:spcPct val="0"/>
              </a:spcBef>
            </a:pPr>
            <a:r>
              <a:rPr lang="en-US" altLang="en-US" dirty="0" smtClean="0"/>
              <a:t>$35 - $40 for the summer</a:t>
            </a:r>
          </a:p>
          <a:p>
            <a:pPr eaLnBrk="1" hangingPunct="1">
              <a:spcBef>
                <a:spcPct val="0"/>
              </a:spcBef>
            </a:pPr>
            <a:r>
              <a:rPr lang="en-US" altLang="en-US" dirty="0" smtClean="0"/>
              <a:t> </a:t>
            </a:r>
          </a:p>
          <a:p>
            <a:pPr eaLnBrk="1" hangingPunct="1">
              <a:spcBef>
                <a:spcPct val="0"/>
              </a:spcBef>
            </a:pPr>
            <a:r>
              <a:rPr lang="en-US" altLang="en-US" dirty="0" smtClean="0"/>
              <a:t>For example, a 60 year old woman, living alone in Morristown, with an income of less than $1,287 a month, would be eligible for the program. In July, she could go to the Hamblen County Health Department with verification of her age, income and residency and receive three to four $5 vouchers for July and four $5 vouchers for August.*</a:t>
            </a:r>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12</a:t>
            </a:fld>
            <a:endParaRPr lang="en-US"/>
          </a:p>
        </p:txBody>
      </p:sp>
    </p:spTree>
    <p:extLst>
      <p:ext uri="{BB962C8B-B14F-4D97-AF65-F5344CB8AC3E}">
        <p14:creationId xmlns:p14="http://schemas.microsoft.com/office/powerpoint/2010/main" val="46942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Participants use five dollar vouchers to purchase Tennessee-grown produce from farmers who have completed training and have been authorized by the state to accept vouchers. </a:t>
            </a:r>
          </a:p>
          <a:p>
            <a:pPr eaLnBrk="1" hangingPunct="1">
              <a:spcBef>
                <a:spcPct val="0"/>
              </a:spcBef>
            </a:pPr>
            <a:endParaRPr lang="en-US" altLang="en-US" dirty="0" smtClean="0"/>
          </a:p>
          <a:p>
            <a:pPr eaLnBrk="1" hangingPunct="1">
              <a:spcBef>
                <a:spcPct val="0"/>
              </a:spcBef>
            </a:pPr>
            <a:r>
              <a:rPr lang="en-US" altLang="en-US" dirty="0" smtClean="0"/>
              <a:t>How does this work? The authorized farmer enters the amount of the purchase, the date on the voucher and asks the participant to  sign the voucher on the signature line.  The signature must match the signature on the front of the voucher folder.  The farmer then validates the vouchers with a stamp provided by the Department of Health.  The back of the voucher is stamped with the farmer’s bank account number, and deposited into his or her bank account for payment.</a:t>
            </a:r>
          </a:p>
          <a:p>
            <a:pPr eaLnBrk="1" hangingPunct="1">
              <a:spcBef>
                <a:spcPct val="0"/>
              </a:spcBef>
            </a:pPr>
            <a:endParaRPr lang="en-US" altLang="en-US" dirty="0" smtClean="0"/>
          </a:p>
          <a:p>
            <a:pPr eaLnBrk="1" hangingPunct="1">
              <a:spcBef>
                <a:spcPct val="0"/>
              </a:spcBef>
            </a:pPr>
            <a:r>
              <a:rPr lang="en-US" altLang="en-US" dirty="0" smtClean="0"/>
              <a:t>We will discuss this in more detail later in the webinar.*</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13</a:t>
            </a:fld>
            <a:endParaRPr lang="en-US"/>
          </a:p>
        </p:txBody>
      </p:sp>
    </p:spTree>
    <p:extLst>
      <p:ext uri="{BB962C8B-B14F-4D97-AF65-F5344CB8AC3E}">
        <p14:creationId xmlns:p14="http://schemas.microsoft.com/office/powerpoint/2010/main" val="3107734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An </a:t>
            </a:r>
            <a:r>
              <a:rPr lang="en-US" altLang="en-US" i="1" dirty="0" smtClean="0"/>
              <a:t>Authorized Farmer</a:t>
            </a:r>
            <a:r>
              <a:rPr lang="en-US" altLang="en-US" dirty="0" smtClean="0"/>
              <a:t> is an individual who farms in Tennessee and who has a signed agreement with the program to sell eligible foods at farmers’ markets and/or roadside stands. </a:t>
            </a:r>
          </a:p>
          <a:p>
            <a:pPr eaLnBrk="1" hangingPunct="1">
              <a:spcBef>
                <a:spcPct val="0"/>
              </a:spcBef>
            </a:pPr>
            <a:r>
              <a:rPr lang="en-US" altLang="en-US" dirty="0" smtClean="0"/>
              <a:t>A roadside stand is a definite location at which an individual farmer sells his or her produce directly to customers.  The stand must have an address so that participants can be directed to it.</a:t>
            </a:r>
          </a:p>
          <a:p>
            <a:pPr eaLnBrk="1" hangingPunct="1">
              <a:spcBef>
                <a:spcPct val="0"/>
              </a:spcBef>
            </a:pPr>
            <a:r>
              <a:rPr lang="en-US" altLang="en-US" dirty="0" smtClean="0"/>
              <a:t>Individuals, who exclusively sell produce grown by someone else such as wholesale distributors, cannot be authorized to participate in the program.</a:t>
            </a:r>
          </a:p>
          <a:p>
            <a:pPr eaLnBrk="1" hangingPunct="1">
              <a:spcBef>
                <a:spcPct val="0"/>
              </a:spcBef>
            </a:pPr>
            <a:r>
              <a:rPr lang="en-US" altLang="en-US" dirty="0" smtClean="0"/>
              <a:t>Individuals must annually apply for and receive farmer authorization in order to participate. How can farmers benefit?  The program can provide new customers and increased sales.  Many WIC and senior participants have never shopped at a farmer’s market before receiving these vouchers.  Many of the participants said they would return, even without vouchers to spend.*</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14</a:t>
            </a:fld>
            <a:endParaRPr lang="en-US"/>
          </a:p>
        </p:txBody>
      </p:sp>
    </p:spTree>
    <p:extLst>
      <p:ext uri="{BB962C8B-B14F-4D97-AF65-F5344CB8AC3E}">
        <p14:creationId xmlns:p14="http://schemas.microsoft.com/office/powerpoint/2010/main" val="1323400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Eligible foods are those fruits, vegetables and herbs listed on the approved food list and must be grown in Tennessee.</a:t>
            </a:r>
          </a:p>
          <a:p>
            <a:pPr eaLnBrk="1" hangingPunct="1">
              <a:spcBef>
                <a:spcPct val="0"/>
              </a:spcBef>
            </a:pPr>
            <a:r>
              <a:rPr lang="en-US" altLang="en-US" dirty="0" smtClean="0"/>
              <a:t>The authorized farmer must have personally grown over half of the eligible foods he or she has for sale. </a:t>
            </a:r>
          </a:p>
          <a:p>
            <a:pPr eaLnBrk="1" hangingPunct="1">
              <a:spcBef>
                <a:spcPct val="0"/>
              </a:spcBef>
            </a:pPr>
            <a:r>
              <a:rPr lang="en-US" altLang="en-US" dirty="0" smtClean="0"/>
              <a:t>A voucher can be redeemed for only fresh, unprocessed, Tennessee-grown produce listed on the Food List. Produce may be cleaned, trimmed and packaged but not otherwise processed, heated, or cooked. Vouchers cannot be redeemed for nuts, honey, jelly, jam, eggs, baked goods, plants, flowers or other non food items or items not produced on Tennessee farms.*</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15</a:t>
            </a:fld>
            <a:endParaRPr lang="en-US"/>
          </a:p>
        </p:txBody>
      </p:sp>
    </p:spTree>
    <p:extLst>
      <p:ext uri="{BB962C8B-B14F-4D97-AF65-F5344CB8AC3E}">
        <p14:creationId xmlns:p14="http://schemas.microsoft.com/office/powerpoint/2010/main" val="1439227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Why do we authorize only Tennessee Farmers?</a:t>
            </a:r>
          </a:p>
          <a:p>
            <a:pPr eaLnBrk="1" hangingPunct="1">
              <a:spcBef>
                <a:spcPct val="0"/>
              </a:spcBef>
            </a:pPr>
            <a:r>
              <a:rPr lang="en-US" altLang="en-US" dirty="0" smtClean="0"/>
              <a:t>Federal regulations state that, “locally grown means grown within state borders.  If the state agency </a:t>
            </a:r>
            <a:r>
              <a:rPr lang="en-US" altLang="en-US" i="1" dirty="0" smtClean="0"/>
              <a:t>chooses</a:t>
            </a:r>
            <a:r>
              <a:rPr lang="en-US" altLang="en-US" dirty="0" smtClean="0"/>
              <a:t>, locally grown may also mean grown in areas of states adjacent to that state. “ </a:t>
            </a:r>
          </a:p>
          <a:p>
            <a:pPr eaLnBrk="1" hangingPunct="1">
              <a:spcBef>
                <a:spcPct val="0"/>
              </a:spcBef>
            </a:pPr>
            <a:r>
              <a:rPr lang="en-US" altLang="en-US" dirty="0" smtClean="0"/>
              <a:t>Of all the states, Tennessee and Missouri have the most adjacent states .  They each have 8 states which share their borders.  If Tennessee approved farmers in adjacent states, the federal dollars given to Tennessee for Tennessee farmers would have to be shared with  Kentucky, Virginia, North Carolina, Georgia, Alabama, Mississippi, Arkansas and Missouri farmers.  Therefore, Tennessee has made the decision to only approve farmers who are Tennessee producers.  </a:t>
            </a:r>
          </a:p>
          <a:p>
            <a:pPr eaLnBrk="1" hangingPunct="1">
              <a:spcBef>
                <a:spcPct val="0"/>
              </a:spcBef>
            </a:pPr>
            <a:r>
              <a:rPr lang="en-US" altLang="en-US" dirty="0" smtClean="0"/>
              <a:t>We are going to describe the procedures to become an authorized farmer in the  Tennessee Farmers Market Nutrition Program. Once you are authorized you will be able to exchange vouchers for Tennessee grown produce in either program (WIC or Seniors).*</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16</a:t>
            </a:fld>
            <a:endParaRPr lang="en-US"/>
          </a:p>
        </p:txBody>
      </p:sp>
    </p:spTree>
    <p:extLst>
      <p:ext uri="{BB962C8B-B14F-4D97-AF65-F5344CB8AC3E}">
        <p14:creationId xmlns:p14="http://schemas.microsoft.com/office/powerpoint/2010/main" val="2027800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If you have not already done so, after this presentation, you will be able to </a:t>
            </a:r>
          </a:p>
          <a:p>
            <a:pPr eaLnBrk="1" hangingPunct="1">
              <a:spcBef>
                <a:spcPct val="0"/>
              </a:spcBef>
            </a:pPr>
            <a:r>
              <a:rPr lang="en-US" altLang="en-US" dirty="0" smtClean="0"/>
              <a:t>download a farmers handbook and an application.  You will also be able to download an agreement to review.  You will be given an opportunity to ask questions later in the webinar.*</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17</a:t>
            </a:fld>
            <a:endParaRPr lang="en-US"/>
          </a:p>
        </p:txBody>
      </p:sp>
    </p:spTree>
    <p:extLst>
      <p:ext uri="{BB962C8B-B14F-4D97-AF65-F5344CB8AC3E}">
        <p14:creationId xmlns:p14="http://schemas.microsoft.com/office/powerpoint/2010/main" val="2196018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How often are farmers authorized? A Farmer’s authorization expires on December 31</a:t>
            </a:r>
            <a:r>
              <a:rPr lang="en-US" altLang="en-US" baseline="30000" dirty="0" smtClean="0"/>
              <a:t>st</a:t>
            </a:r>
            <a:r>
              <a:rPr lang="en-US" altLang="en-US" dirty="0" smtClean="0"/>
              <a:t> each year.  Individuals must apply each spring  to receive authorization for the summer season.</a:t>
            </a:r>
          </a:p>
          <a:p>
            <a:pPr eaLnBrk="1" hangingPunct="1">
              <a:spcBef>
                <a:spcPct val="0"/>
              </a:spcBef>
            </a:pPr>
            <a:r>
              <a:rPr lang="en-US" altLang="en-US" dirty="0" smtClean="0"/>
              <a:t>In order to become  authorized to receive vouchers,  a farmer must take the following steps :**</a:t>
            </a:r>
          </a:p>
          <a:p>
            <a:pPr eaLnBrk="1" hangingPunct="1">
              <a:spcBef>
                <a:spcPct val="0"/>
              </a:spcBef>
              <a:buFontTx/>
              <a:buChar char="•"/>
            </a:pPr>
            <a:r>
              <a:rPr lang="en-US" altLang="en-US" dirty="0" smtClean="0"/>
              <a:t>Complete an authorized application,*</a:t>
            </a:r>
          </a:p>
          <a:p>
            <a:pPr eaLnBrk="1" hangingPunct="1">
              <a:spcBef>
                <a:spcPct val="0"/>
              </a:spcBef>
              <a:buFontTx/>
              <a:buChar char="•"/>
            </a:pPr>
            <a:r>
              <a:rPr lang="en-US" altLang="en-US" dirty="0" smtClean="0"/>
              <a:t>receive training and a copy of the farmer handbook,*</a:t>
            </a:r>
          </a:p>
          <a:p>
            <a:pPr eaLnBrk="1" hangingPunct="1">
              <a:spcBef>
                <a:spcPct val="0"/>
              </a:spcBef>
              <a:buFontTx/>
              <a:buChar char="•"/>
            </a:pPr>
            <a:r>
              <a:rPr lang="en-US" altLang="en-US" dirty="0" smtClean="0"/>
              <a:t>receive a copy of the agreement signed by both the farmer and a representative of the Tennessee </a:t>
            </a:r>
            <a:r>
              <a:rPr lang="en-US" altLang="en-US" dirty="0" err="1" smtClean="0"/>
              <a:t>Dept</a:t>
            </a:r>
            <a:r>
              <a:rPr lang="en-US" altLang="en-US" dirty="0" smtClean="0"/>
              <a:t> of Health, and*</a:t>
            </a:r>
          </a:p>
          <a:p>
            <a:pPr eaLnBrk="1" hangingPunct="1">
              <a:spcBef>
                <a:spcPct val="0"/>
              </a:spcBef>
              <a:buFontTx/>
              <a:buChar char="•"/>
            </a:pPr>
            <a:r>
              <a:rPr lang="en-US" altLang="en-US" dirty="0" smtClean="0"/>
              <a:t>receive a vendor stamp and vendor identification signs.</a:t>
            </a:r>
          </a:p>
          <a:p>
            <a:pPr eaLnBrk="1" hangingPunct="1">
              <a:spcBef>
                <a:spcPct val="0"/>
              </a:spcBef>
            </a:pPr>
            <a:r>
              <a:rPr lang="en-US" altLang="en-US" dirty="0" smtClean="0"/>
              <a:t>Let’s look at each of these steps.*</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18</a:t>
            </a:fld>
            <a:endParaRPr lang="en-US"/>
          </a:p>
        </p:txBody>
      </p:sp>
    </p:spTree>
    <p:extLst>
      <p:ext uri="{BB962C8B-B14F-4D97-AF65-F5344CB8AC3E}">
        <p14:creationId xmlns:p14="http://schemas.microsoft.com/office/powerpoint/2010/main" val="2165496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Let’s first look at the application.*</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19</a:t>
            </a:fld>
            <a:endParaRPr lang="en-US"/>
          </a:p>
        </p:txBody>
      </p:sp>
    </p:spTree>
    <p:extLst>
      <p:ext uri="{BB962C8B-B14F-4D97-AF65-F5344CB8AC3E}">
        <p14:creationId xmlns:p14="http://schemas.microsoft.com/office/powerpoint/2010/main" val="88416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When you have completed this training, you will be able to</a:t>
            </a:r>
            <a:r>
              <a:rPr lang="en-US" altLang="en-US" baseline="0" dirty="0" smtClean="0"/>
              <a:t> d</a:t>
            </a:r>
            <a:r>
              <a:rPr lang="en-US" altLang="en-US" dirty="0" smtClean="0"/>
              <a:t>escribe the process of becoming an authorized farmer in the Farmers Market Nutrition Program.</a:t>
            </a:r>
          </a:p>
          <a:p>
            <a:pPr eaLnBrk="1" hangingPunct="1">
              <a:spcBef>
                <a:spcPct val="0"/>
              </a:spcBef>
            </a:pPr>
            <a:endParaRPr lang="en-US" altLang="en-US" dirty="0" smtClean="0"/>
          </a:p>
          <a:p>
            <a:pPr eaLnBrk="1" hangingPunct="1">
              <a:spcBef>
                <a:spcPct val="0"/>
              </a:spcBef>
            </a:pPr>
            <a:r>
              <a:rPr lang="en-US" altLang="en-US" dirty="0" smtClean="0"/>
              <a:t>You may ask questions by typing in the Chat Room. We will answer questions later in the presentation.   </a:t>
            </a:r>
          </a:p>
          <a:p>
            <a:pPr eaLnBrk="1" hangingPunct="1">
              <a:spcBef>
                <a:spcPct val="0"/>
              </a:spcBef>
            </a:pPr>
            <a:r>
              <a:rPr lang="en-US" altLang="en-US" dirty="0" smtClean="0"/>
              <a:t>You may listen to the webinar through your computer or by calling the toll free number on the screen and, in that case, please mute your phone.*</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2</a:t>
            </a:fld>
            <a:endParaRPr lang="en-US"/>
          </a:p>
        </p:txBody>
      </p:sp>
    </p:spTree>
    <p:extLst>
      <p:ext uri="{BB962C8B-B14F-4D97-AF65-F5344CB8AC3E}">
        <p14:creationId xmlns:p14="http://schemas.microsoft.com/office/powerpoint/2010/main" val="2722038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In order to complete the application,  the following must be filled out:</a:t>
            </a:r>
          </a:p>
          <a:p>
            <a:pPr eaLnBrk="1" hangingPunct="1">
              <a:spcBef>
                <a:spcPct val="0"/>
              </a:spcBef>
            </a:pPr>
            <a:r>
              <a:rPr lang="en-US" altLang="en-US" dirty="0" smtClean="0"/>
              <a:t>The farmer’s name and mailing address.</a:t>
            </a:r>
          </a:p>
          <a:p>
            <a:pPr eaLnBrk="1" hangingPunct="1">
              <a:spcBef>
                <a:spcPct val="0"/>
              </a:spcBef>
            </a:pPr>
            <a:r>
              <a:rPr lang="en-US" altLang="en-US" dirty="0" smtClean="0"/>
              <a:t>The farm location.  The farmer’s growing site will be verified by a site visit by the County Agriculture Extension Agent or by a representative of the Health Dept.</a:t>
            </a:r>
          </a:p>
          <a:p>
            <a:pPr eaLnBrk="1" hangingPunct="1">
              <a:spcBef>
                <a:spcPct val="0"/>
              </a:spcBef>
            </a:pPr>
            <a:r>
              <a:rPr lang="en-US" altLang="en-US" dirty="0" smtClean="0"/>
              <a:t>A list of crops that the farmer intends to grow. </a:t>
            </a:r>
          </a:p>
          <a:p>
            <a:pPr eaLnBrk="1" hangingPunct="1">
              <a:spcBef>
                <a:spcPct val="0"/>
              </a:spcBef>
            </a:pPr>
            <a:r>
              <a:rPr lang="en-US" altLang="en-US" dirty="0" smtClean="0"/>
              <a:t>And the location of the market(s) or selling location(s).  The Farmer should list when and where he or she plans to sell produce.  These dates, times and locations will be given in writing to participants. If these change during the market season, the regional vendor representative should be notified.  We encourage everyone to sell at a farmers market.*</a:t>
            </a:r>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20</a:t>
            </a:fld>
            <a:endParaRPr lang="en-US"/>
          </a:p>
        </p:txBody>
      </p:sp>
    </p:spTree>
    <p:extLst>
      <p:ext uri="{BB962C8B-B14F-4D97-AF65-F5344CB8AC3E}">
        <p14:creationId xmlns:p14="http://schemas.microsoft.com/office/powerpoint/2010/main" val="1755527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When the farmer is not present, he or she should designate an alternate person in authority.  This person’s contact information should be entered. The farmer may send an employee or helper to the market to sell his produce.  The employee or helper can only assist one farmer at a time.*</a:t>
            </a:r>
          </a:p>
        </p:txBody>
      </p:sp>
      <p:sp>
        <p:nvSpPr>
          <p:cNvPr id="4" name="Slide Number Placeholder 3"/>
          <p:cNvSpPr>
            <a:spLocks noGrp="1"/>
          </p:cNvSpPr>
          <p:nvPr>
            <p:ph type="sldNum" sz="quarter" idx="10"/>
          </p:nvPr>
        </p:nvSpPr>
        <p:spPr/>
        <p:txBody>
          <a:bodyPr/>
          <a:lstStyle/>
          <a:p>
            <a:fld id="{49000748-6895-40E0-9F9C-19CF24156B6A}" type="slidenum">
              <a:rPr lang="en-US" smtClean="0"/>
              <a:t>21</a:t>
            </a:fld>
            <a:endParaRPr lang="en-US"/>
          </a:p>
        </p:txBody>
      </p:sp>
    </p:spTree>
    <p:extLst>
      <p:ext uri="{BB962C8B-B14F-4D97-AF65-F5344CB8AC3E}">
        <p14:creationId xmlns:p14="http://schemas.microsoft.com/office/powerpoint/2010/main" val="4018382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On the 2</a:t>
            </a:r>
            <a:r>
              <a:rPr lang="en-US" altLang="en-US" baseline="30000" dirty="0" smtClean="0"/>
              <a:t>nd</a:t>
            </a:r>
            <a:r>
              <a:rPr lang="en-US" altLang="en-US" dirty="0" smtClean="0"/>
              <a:t> page of the application at the top of the sheet, the applicant names the bank where the vouchers will be deposited.  Vouchers cannot be cashed but must be deposited, therefore a bank account is necessary.</a:t>
            </a:r>
            <a:endParaRPr lang="en-US"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22</a:t>
            </a:fld>
            <a:endParaRPr lang="en-US"/>
          </a:p>
        </p:txBody>
      </p:sp>
    </p:spTree>
    <p:extLst>
      <p:ext uri="{BB962C8B-B14F-4D97-AF65-F5344CB8AC3E}">
        <p14:creationId xmlns:p14="http://schemas.microsoft.com/office/powerpoint/2010/main" val="4087236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As stated in the Privacy Act Statement,  the collection of this information is authorized by federal regulations.  It will be used to determine whether a farmer qualifies to participate in the FMNP, to monitor compliance with regulations and for program management. Failure to provide information on the application may result in the denial or withdrawal of authorization to participate in the FMNP Program. The purpose of the collection of this information is for audit and enforcement of Program regulations. </a:t>
            </a:r>
          </a:p>
          <a:p>
            <a:pPr eaLnBrk="1" hangingPunct="1">
              <a:spcBef>
                <a:spcPct val="0"/>
              </a:spcBef>
            </a:pPr>
            <a:r>
              <a:rPr lang="en-US" altLang="en-US" dirty="0" smtClean="0"/>
              <a:t>The Warning Statement states, that “Information in this application may be verified with other agencies. Program participation shall be denied or withdrawn if any application information is false; in addition, you may be fined up to $10,000 or imprisoned for up to five years or both for concealing any material fact, making false statements or representation, or using any false writing or documentation in connection with the application.* </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23</a:t>
            </a:fld>
            <a:endParaRPr lang="en-US"/>
          </a:p>
        </p:txBody>
      </p:sp>
    </p:spTree>
    <p:extLst>
      <p:ext uri="{BB962C8B-B14F-4D97-AF65-F5344CB8AC3E}">
        <p14:creationId xmlns:p14="http://schemas.microsoft.com/office/powerpoint/2010/main" val="66385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Let’s discuss the Certification section of the Application.  First, it is understood that the farmer is the one applying for authorization and has the authority to enter into an agreement.</a:t>
            </a:r>
          </a:p>
          <a:p>
            <a:pPr marL="232355" indent="-232355" eaLnBrk="1" fontAlgn="auto" hangingPunct="1">
              <a:spcBef>
                <a:spcPts val="0"/>
              </a:spcBef>
              <a:spcAft>
                <a:spcPts val="0"/>
              </a:spcAft>
              <a:defRPr/>
            </a:pPr>
            <a:r>
              <a:rPr lang="en-US" dirty="0" smtClean="0"/>
              <a:t>Second, it is understood that the farmer is responsible for understanding the requirements, policies, and procedures appearing in the Farmers Handbook. The handbook is considered part of the Farmer’s Agreement.  Information in the handbook will be presented during this training and during any follow-up training for authorization. The farmer understands that he or she will have an opportunity to ask questions during the training sessions. We will take questions at the end of this webinar.</a:t>
            </a:r>
          </a:p>
          <a:p>
            <a:pPr marL="232355" indent="-232355" eaLnBrk="1" fontAlgn="auto" hangingPunct="1">
              <a:spcBef>
                <a:spcPts val="0"/>
              </a:spcBef>
              <a:spcAft>
                <a:spcPts val="0"/>
              </a:spcAft>
              <a:defRPr/>
            </a:pPr>
            <a:r>
              <a:rPr lang="en-US" dirty="0" smtClean="0"/>
              <a:t>And Third, the farmer is at least 18 years old, lives and grows the crops listed on this application in the state of Tennessee. The farmer agrees that the information contained in this application is accurate and complete, and understands that violation of the rules may result in the loss of his or her privilege to participate in the program.  The farmer understands that a program representative may verify the information provided on this application by visiting the farmers growing location or farm</a:t>
            </a:r>
            <a:r>
              <a:rPr lang="en-US" b="1" dirty="0" smtClean="0"/>
              <a:t>. </a:t>
            </a:r>
          </a:p>
          <a:p>
            <a:pPr marL="232355" indent="-232355" eaLnBrk="1" fontAlgn="auto" hangingPunct="1">
              <a:spcBef>
                <a:spcPts val="0"/>
              </a:spcBef>
              <a:spcAft>
                <a:spcPts val="0"/>
              </a:spcAft>
              <a:defRPr/>
            </a:pPr>
            <a:r>
              <a:rPr lang="en-US" dirty="0" smtClean="0"/>
              <a:t>If this is agreeable, the farmer requesting authorization should sign and date the application.*</a:t>
            </a:r>
          </a:p>
          <a:p>
            <a:pPr marL="232355" indent="-232355" eaLnBrk="1" fontAlgn="auto" hangingPunct="1">
              <a:spcBef>
                <a:spcPts val="0"/>
              </a:spcBef>
              <a:spcAft>
                <a:spcPts val="0"/>
              </a:spcAft>
              <a:defRPr/>
            </a:pPr>
            <a:endParaRPr lang="en-US" b="1" dirty="0" smtClean="0"/>
          </a:p>
          <a:p>
            <a:pPr marL="232355" indent="-232355" eaLnBrk="1" fontAlgn="auto" hangingPunct="1">
              <a:spcBef>
                <a:spcPts val="0"/>
              </a:spcBef>
              <a:spcAft>
                <a:spcPts val="0"/>
              </a:spcAft>
              <a:defRPr/>
            </a:pPr>
            <a:endParaRPr lang="en-US" b="1" dirty="0" smtClean="0"/>
          </a:p>
          <a:p>
            <a:pPr eaLnBrk="1" fontAlgn="auto" hangingPunct="1">
              <a:spcBef>
                <a:spcPts val="0"/>
              </a:spcBef>
              <a:spcAft>
                <a:spcPts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24</a:t>
            </a:fld>
            <a:endParaRPr lang="en-US"/>
          </a:p>
        </p:txBody>
      </p:sp>
    </p:spTree>
    <p:extLst>
      <p:ext uri="{BB962C8B-B14F-4D97-AF65-F5344CB8AC3E}">
        <p14:creationId xmlns:p14="http://schemas.microsoft.com/office/powerpoint/2010/main" val="1178227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At the bottom of the page,  notice the non-discrimination statement.  This institution is prohibited from discriminating on the basis of race, color, national origin, sex, age, or disability. To file a complaint of discrimination, a farmer should submit his complaint to the address on the application.*</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25</a:t>
            </a:fld>
            <a:endParaRPr lang="en-US"/>
          </a:p>
        </p:txBody>
      </p:sp>
    </p:spTree>
    <p:extLst>
      <p:ext uri="{BB962C8B-B14F-4D97-AF65-F5344CB8AC3E}">
        <p14:creationId xmlns:p14="http://schemas.microsoft.com/office/powerpoint/2010/main" val="876082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You may download the application from the</a:t>
            </a:r>
            <a:r>
              <a:rPr lang="en-US" altLang="en-US" baseline="0" dirty="0" smtClean="0"/>
              <a:t> link shown here.</a:t>
            </a:r>
          </a:p>
          <a:p>
            <a:pPr eaLnBrk="1" hangingPunct="1">
              <a:spcBef>
                <a:spcPct val="0"/>
              </a:spcBef>
            </a:pPr>
            <a:endParaRPr lang="en-US"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Just click  </a:t>
            </a:r>
            <a:r>
              <a:rPr lang="en-US" sz="1200" dirty="0" smtClean="0"/>
              <a:t>“For Farmers” on the left.*</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26</a:t>
            </a:fld>
            <a:endParaRPr lang="en-US"/>
          </a:p>
        </p:txBody>
      </p:sp>
    </p:spTree>
    <p:extLst>
      <p:ext uri="{BB962C8B-B14F-4D97-AF65-F5344CB8AC3E}">
        <p14:creationId xmlns:p14="http://schemas.microsoft.com/office/powerpoint/2010/main" val="3789849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Now let’s discuss training and then the farmer’s handbook.*</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27</a:t>
            </a:fld>
            <a:endParaRPr lang="en-US"/>
          </a:p>
        </p:txBody>
      </p:sp>
    </p:spTree>
    <p:extLst>
      <p:ext uri="{BB962C8B-B14F-4D97-AF65-F5344CB8AC3E}">
        <p14:creationId xmlns:p14="http://schemas.microsoft.com/office/powerpoint/2010/main" val="3527284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To be eligible to participate in the Program, </a:t>
            </a:r>
          </a:p>
          <a:p>
            <a:pPr eaLnBrk="1" hangingPunct="1">
              <a:spcBef>
                <a:spcPct val="0"/>
              </a:spcBef>
            </a:pPr>
            <a:r>
              <a:rPr lang="en-US" altLang="en-US" dirty="0" smtClean="0"/>
              <a:t>All farmers must be authorized by the </a:t>
            </a:r>
            <a:r>
              <a:rPr lang="en-US" altLang="en-US" dirty="0" err="1" smtClean="0"/>
              <a:t>Dept</a:t>
            </a:r>
            <a:r>
              <a:rPr lang="en-US" altLang="en-US" dirty="0" smtClean="0"/>
              <a:t> of Health either through in-person training or through web-based interactive training.</a:t>
            </a:r>
          </a:p>
          <a:p>
            <a:pPr eaLnBrk="1" hangingPunct="1">
              <a:spcBef>
                <a:spcPct val="0"/>
              </a:spcBef>
            </a:pPr>
            <a:r>
              <a:rPr lang="en-US" altLang="en-US" dirty="0" smtClean="0"/>
              <a:t>Training is conducted annually in each region where a Farmers Market Nutrition Program is provided.</a:t>
            </a:r>
          </a:p>
          <a:p>
            <a:pPr eaLnBrk="1" hangingPunct="1">
              <a:spcBef>
                <a:spcPct val="0"/>
              </a:spcBef>
            </a:pPr>
            <a:r>
              <a:rPr lang="en-US" altLang="en-US" dirty="0" smtClean="0"/>
              <a:t>Again, this year, each region will be conducting additional training sessions for new farmers and reviews for farmers who would like to attend.   Check with the vendor representative in your regional office for the time and locations of these trainings.   The vendor representative contact information can be found on the Farmers Market Nutrition Program website.*</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28</a:t>
            </a:fld>
            <a:endParaRPr lang="en-US"/>
          </a:p>
        </p:txBody>
      </p:sp>
    </p:spTree>
    <p:extLst>
      <p:ext uri="{BB962C8B-B14F-4D97-AF65-F5344CB8AC3E}">
        <p14:creationId xmlns:p14="http://schemas.microsoft.com/office/powerpoint/2010/main" val="200352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What is different about the in-person farmers training? </a:t>
            </a:r>
          </a:p>
          <a:p>
            <a:pPr eaLnBrk="1" hangingPunct="1">
              <a:spcBef>
                <a:spcPct val="0"/>
              </a:spcBef>
            </a:pPr>
            <a:r>
              <a:rPr lang="en-US" altLang="en-US" dirty="0" smtClean="0"/>
              <a:t>These training sessions may  also include presentations from: </a:t>
            </a:r>
          </a:p>
          <a:p>
            <a:pPr eaLnBrk="1" hangingPunct="1">
              <a:spcBef>
                <a:spcPct val="0"/>
              </a:spcBef>
            </a:pPr>
            <a:r>
              <a:rPr lang="en-US" altLang="en-US" dirty="0" smtClean="0"/>
              <a:t>Local Farmers Market Management, the local Agriculture Extension Agency, the County Codes Department, the County Environmental Health Department and/ or a representative from Weights and Measures.*</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29</a:t>
            </a:fld>
            <a:endParaRPr lang="en-US"/>
          </a:p>
        </p:txBody>
      </p:sp>
    </p:spTree>
    <p:extLst>
      <p:ext uri="{BB962C8B-B14F-4D97-AF65-F5344CB8AC3E}">
        <p14:creationId xmlns:p14="http://schemas.microsoft.com/office/powerpoint/2010/main" val="3520321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In this presentation, we will cover:*</a:t>
            </a:r>
          </a:p>
          <a:p>
            <a:pPr eaLnBrk="1" hangingPunct="1">
              <a:spcBef>
                <a:spcPct val="0"/>
              </a:spcBef>
            </a:pPr>
            <a:r>
              <a:rPr lang="en-US" altLang="en-US" dirty="0" smtClean="0"/>
              <a:t>The Farmers Application *</a:t>
            </a:r>
          </a:p>
          <a:p>
            <a:pPr eaLnBrk="1" hangingPunct="1">
              <a:spcBef>
                <a:spcPct val="0"/>
              </a:spcBef>
            </a:pPr>
            <a:r>
              <a:rPr lang="en-US" altLang="en-US" dirty="0" smtClean="0"/>
              <a:t>The Farmers Handbook, and*</a:t>
            </a:r>
          </a:p>
          <a:p>
            <a:pPr eaLnBrk="1" hangingPunct="1">
              <a:spcBef>
                <a:spcPct val="0"/>
              </a:spcBef>
            </a:pPr>
            <a:r>
              <a:rPr lang="en-US" altLang="en-US" dirty="0" smtClean="0"/>
              <a:t>The Farmers Agreement*</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3</a:t>
            </a:fld>
            <a:endParaRPr lang="en-US"/>
          </a:p>
        </p:txBody>
      </p:sp>
    </p:spTree>
    <p:extLst>
      <p:ext uri="{BB962C8B-B14F-4D97-AF65-F5344CB8AC3E}">
        <p14:creationId xmlns:p14="http://schemas.microsoft.com/office/powerpoint/2010/main" val="1348706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Most of the Handbook is covered during this webinar.  We will point out some of the key points now.</a:t>
            </a:r>
          </a:p>
          <a:p>
            <a:pPr eaLnBrk="1" hangingPunct="1">
              <a:spcBef>
                <a:spcPct val="0"/>
              </a:spcBef>
            </a:pPr>
            <a:r>
              <a:rPr lang="en-US" altLang="en-US" dirty="0" smtClean="0"/>
              <a:t>The Handbook may be downloaded from the web site</a:t>
            </a:r>
            <a:r>
              <a:rPr lang="en-US" altLang="en-US" baseline="0" dirty="0" smtClean="0"/>
              <a:t> shown here.</a:t>
            </a:r>
            <a:endParaRPr lang="en-US"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 </a:t>
            </a:r>
          </a:p>
          <a:p>
            <a:pPr eaLnBrk="1" hangingPunct="1">
              <a:spcBef>
                <a:spcPct val="0"/>
              </a:spcBef>
            </a:pPr>
            <a:r>
              <a:rPr lang="en-US" altLang="en-US" dirty="0" smtClean="0"/>
              <a:t>Just click the</a:t>
            </a:r>
            <a:r>
              <a:rPr lang="en-US" altLang="en-US" baseline="0" dirty="0" smtClean="0"/>
              <a:t> “For Farmers” tab on the left.  *</a:t>
            </a: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30</a:t>
            </a:fld>
            <a:endParaRPr lang="en-US"/>
          </a:p>
        </p:txBody>
      </p:sp>
    </p:spTree>
    <p:extLst>
      <p:ext uri="{BB962C8B-B14F-4D97-AF65-F5344CB8AC3E}">
        <p14:creationId xmlns:p14="http://schemas.microsoft.com/office/powerpoint/2010/main" val="3325545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smtClean="0"/>
              <a:t>*In the Handbook, the Criteria to be an authorized farmer can be found on page 3. *  Let’s discuss some of these.  To become authorized, the farmer must:*</a:t>
            </a:r>
          </a:p>
          <a:p>
            <a:pPr eaLnBrk="1" hangingPunct="1">
              <a:spcBef>
                <a:spcPct val="0"/>
              </a:spcBef>
              <a:buFontTx/>
              <a:buChar char="•"/>
              <a:defRPr/>
            </a:pPr>
            <a:r>
              <a:rPr lang="en-US" dirty="0" smtClean="0"/>
              <a:t> live and grow eligible foods within Tennessee’s borders; *</a:t>
            </a:r>
          </a:p>
          <a:p>
            <a:pPr eaLnBrk="1" hangingPunct="1">
              <a:spcBef>
                <a:spcPct val="0"/>
              </a:spcBef>
              <a:buFontTx/>
              <a:buChar char="•"/>
              <a:defRPr/>
            </a:pPr>
            <a:r>
              <a:rPr lang="en-US" dirty="0" smtClean="0"/>
              <a:t>Meet the eligibility requirements based on the information submitted in a completed application; *</a:t>
            </a:r>
          </a:p>
          <a:p>
            <a:pPr eaLnBrk="1" hangingPunct="1">
              <a:spcBef>
                <a:spcPct val="0"/>
              </a:spcBef>
              <a:buFontTx/>
              <a:buChar char="•"/>
              <a:defRPr/>
            </a:pPr>
            <a:r>
              <a:rPr lang="en-US" dirty="0" smtClean="0"/>
              <a:t>Submit a completed and signed agreement.*</a:t>
            </a:r>
          </a:p>
          <a:p>
            <a:pPr eaLnBrk="1" hangingPunct="1">
              <a:spcBef>
                <a:spcPct val="0"/>
              </a:spcBef>
              <a:buFontTx/>
              <a:buChar char="•"/>
              <a:defRPr/>
            </a:pPr>
            <a:r>
              <a:rPr lang="en-US" dirty="0" smtClean="0"/>
              <a:t> Intend to participate in the program for a majority of the season which is July and August.</a:t>
            </a:r>
            <a:endParaRPr lang="en-US" strike="sngStrike" dirty="0" smtClean="0">
              <a:solidFill>
                <a:srgbClr val="FF0000"/>
              </a:solidFill>
            </a:endParaRPr>
          </a:p>
          <a:p>
            <a:pPr eaLnBrk="1" hangingPunct="1">
              <a:spcBef>
                <a:spcPct val="0"/>
              </a:spcBef>
              <a:defRPr/>
            </a:pPr>
            <a:r>
              <a:rPr lang="en-US" dirty="0" smtClean="0"/>
              <a:t>Also, the farmer must  agree to notify the regional  vendor representative if selling should stop at which time the farmer must return the State of Tennessee farmer identification stamp.  If the selling location changes during the season, the farmer must notify the vendor representative.  At the discretion of the Vendor Representative, a new application may need to be submitted, noting the new location, and a new agreement may need to be signed.*</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31</a:t>
            </a:fld>
            <a:endParaRPr lang="en-US"/>
          </a:p>
        </p:txBody>
      </p:sp>
    </p:spTree>
    <p:extLst>
      <p:ext uri="{BB962C8B-B14F-4D97-AF65-F5344CB8AC3E}">
        <p14:creationId xmlns:p14="http://schemas.microsoft.com/office/powerpoint/2010/main" val="2666389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farmer must </a:t>
            </a:r>
          </a:p>
          <a:p>
            <a:pPr eaLnBrk="1" hangingPunct="1">
              <a:spcBef>
                <a:spcPct val="0"/>
              </a:spcBef>
              <a:buFontTx/>
              <a:buChar char="•"/>
            </a:pPr>
            <a:r>
              <a:rPr lang="en-US" altLang="en-US" dirty="0" smtClean="0"/>
              <a:t>Provide information requested for reporting to the USDA; for example, responding to a survey;*</a:t>
            </a:r>
          </a:p>
          <a:p>
            <a:pPr eaLnBrk="1" hangingPunct="1">
              <a:spcBef>
                <a:spcPct val="0"/>
              </a:spcBef>
              <a:buFontTx/>
              <a:buChar char="•"/>
            </a:pPr>
            <a:r>
              <a:rPr lang="en-US" altLang="en-US" dirty="0" smtClean="0"/>
              <a:t>Provide suitable selling hours and environment for participant access.*  </a:t>
            </a:r>
          </a:p>
          <a:p>
            <a:pPr eaLnBrk="1" hangingPunct="1">
              <a:spcBef>
                <a:spcPct val="0"/>
              </a:spcBef>
              <a:buFontTx/>
              <a:buChar char="•"/>
            </a:pPr>
            <a:r>
              <a:rPr lang="en-US" altLang="en-US" dirty="0" smtClean="0"/>
              <a:t>Offer participants any courtesies offered to other customers.  Acknowledge and comply with USDA nondiscrimination provisions: that standards for participation in  the program are the same for everyone regardless of race, color, national origin, sex, age, or disability;*</a:t>
            </a:r>
          </a:p>
          <a:p>
            <a:pPr eaLnBrk="1" hangingPunct="1">
              <a:spcBef>
                <a:spcPct val="0"/>
              </a:spcBef>
              <a:buFontTx/>
              <a:buChar char="•"/>
            </a:pPr>
            <a:r>
              <a:rPr lang="en-US" altLang="en-US" dirty="0" smtClean="0"/>
              <a:t>Agree to prominently display an authorized farmer identification sign stating participation in the Farmer’s Market Nutrition Program.  The sign should be removed when eligible foods are sold out.  In the event of loss, destruction, or theft of the authorized vendor identification sign or the authorized vendor stamp , the vendor representative should be Immediately informed so that a replacement can be issued;</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32</a:t>
            </a:fld>
            <a:endParaRPr lang="en-US"/>
          </a:p>
        </p:txBody>
      </p:sp>
    </p:spTree>
    <p:extLst>
      <p:ext uri="{BB962C8B-B14F-4D97-AF65-F5344CB8AC3E}">
        <p14:creationId xmlns:p14="http://schemas.microsoft.com/office/powerpoint/2010/main" val="3234403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farmer must </a:t>
            </a:r>
          </a:p>
          <a:p>
            <a:pPr eaLnBrk="1" hangingPunct="1">
              <a:spcBef>
                <a:spcPct val="0"/>
              </a:spcBef>
            </a:pPr>
            <a:r>
              <a:rPr lang="en-US" altLang="en-US" dirty="0" smtClean="0"/>
              <a:t>First,</a:t>
            </a:r>
            <a:r>
              <a:rPr lang="en-US" altLang="en-US" baseline="0" dirty="0" smtClean="0"/>
              <a:t> a</a:t>
            </a:r>
            <a:r>
              <a:rPr lang="en-US" altLang="en-US" dirty="0" smtClean="0"/>
              <a:t>ccept vouchers only in exchange for Tennessee-grown produce as listed on the approved food list at the farmer’s authorized location. The voucher should be properly completed and signed by the participant or his or her proxy at the time of sale. The signature on the voucher that is presented must be compared to the signatures on the voucher folder; </a:t>
            </a:r>
          </a:p>
          <a:p>
            <a:pPr eaLnBrk="1" hangingPunct="1">
              <a:spcBef>
                <a:spcPct val="0"/>
              </a:spcBef>
            </a:pPr>
            <a:r>
              <a:rPr lang="en-US" altLang="en-US" dirty="0" smtClean="0"/>
              <a:t>Next,</a:t>
            </a:r>
            <a:r>
              <a:rPr lang="en-US" altLang="en-US" baseline="0" dirty="0" smtClean="0"/>
              <a:t> the farmer must a</a:t>
            </a:r>
            <a:r>
              <a:rPr lang="en-US" altLang="en-US" dirty="0" smtClean="0"/>
              <a:t>gree that prices charged to participants for eligible foods shall be the same or lower than prices charged to other customers. </a:t>
            </a:r>
          </a:p>
          <a:p>
            <a:pPr eaLnBrk="1" hangingPunct="1">
              <a:spcBef>
                <a:spcPct val="0"/>
              </a:spcBef>
            </a:pPr>
            <a:r>
              <a:rPr lang="en-US" altLang="en-US" dirty="0" smtClean="0"/>
              <a:t>The</a:t>
            </a:r>
            <a:r>
              <a:rPr lang="en-US" altLang="en-US" baseline="0" dirty="0" smtClean="0"/>
              <a:t> farmer must also agree that s</a:t>
            </a:r>
            <a:r>
              <a:rPr lang="en-US" altLang="en-US" dirty="0" smtClean="0"/>
              <a:t>ales tax will not be charged for foods purchased with vouchers;</a:t>
            </a:r>
          </a:p>
          <a:p>
            <a:pPr eaLnBrk="1" hangingPunct="1">
              <a:spcBef>
                <a:spcPct val="0"/>
              </a:spcBef>
            </a:pPr>
            <a:r>
              <a:rPr lang="en-US" altLang="en-US" dirty="0" smtClean="0"/>
              <a:t>Finally,</a:t>
            </a:r>
            <a:r>
              <a:rPr lang="en-US" altLang="en-US" baseline="0" dirty="0" smtClean="0"/>
              <a:t> they must a</a:t>
            </a:r>
            <a:r>
              <a:rPr lang="en-US" altLang="en-US" dirty="0" smtClean="0"/>
              <a:t>gree not to issue cash change for purchases that are in an amount less than the value of the voucher;</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33</a:t>
            </a:fld>
            <a:endParaRPr lang="en-US"/>
          </a:p>
        </p:txBody>
      </p:sp>
    </p:spTree>
    <p:extLst>
      <p:ext uri="{BB962C8B-B14F-4D97-AF65-F5344CB8AC3E}">
        <p14:creationId xmlns:p14="http://schemas.microsoft.com/office/powerpoint/2010/main" val="1140428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He or she must:</a:t>
            </a:r>
          </a:p>
          <a:p>
            <a:pPr eaLnBrk="1" hangingPunct="1">
              <a:spcBef>
                <a:spcPct val="0"/>
              </a:spcBef>
              <a:buFontTx/>
              <a:buChar char="•"/>
            </a:pPr>
            <a:r>
              <a:rPr lang="en-US" altLang="en-US" dirty="0" smtClean="0"/>
              <a:t>Agree to accept vouchers as payment for eligible foods only if the voucher is presented in the month and year printed on the face of the voucher. </a:t>
            </a:r>
          </a:p>
          <a:p>
            <a:pPr eaLnBrk="1" hangingPunct="1">
              <a:spcBef>
                <a:spcPct val="0"/>
              </a:spcBef>
              <a:buFontTx/>
              <a:buChar char="•"/>
            </a:pPr>
            <a:r>
              <a:rPr lang="en-US" altLang="en-US" dirty="0" smtClean="0"/>
              <a:t>Agree to stamp each voucher with the farmer’s vendor number before depositing. </a:t>
            </a:r>
          </a:p>
          <a:p>
            <a:pPr eaLnBrk="1" hangingPunct="1">
              <a:spcBef>
                <a:spcPct val="0"/>
              </a:spcBef>
              <a:buFontTx/>
              <a:buChar char="•"/>
            </a:pPr>
            <a:r>
              <a:rPr lang="en-US" altLang="en-US" dirty="0" smtClean="0"/>
              <a:t>And agree to submit vouchers for payment within 30 days from the last day valid that is printed on the face of the voucher;</a:t>
            </a:r>
          </a:p>
          <a:p>
            <a:pPr eaLnBrk="1" hangingPunct="1">
              <a:spcBef>
                <a:spcPct val="0"/>
              </a:spcBef>
            </a:pPr>
            <a:r>
              <a:rPr lang="en-US" altLang="en-US" dirty="0" smtClean="0"/>
              <a:t> (For example, a July voucher must be deposited before August 30</a:t>
            </a:r>
            <a:r>
              <a:rPr lang="en-US" altLang="en-US" baseline="30000" dirty="0" smtClean="0"/>
              <a:t>th</a:t>
            </a:r>
            <a:r>
              <a:rPr lang="en-US" altLang="en-US" dirty="0" smtClean="0"/>
              <a:t>.)</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34</a:t>
            </a:fld>
            <a:endParaRPr lang="en-US"/>
          </a:p>
        </p:txBody>
      </p:sp>
    </p:spTree>
    <p:extLst>
      <p:ext uri="{BB962C8B-B14F-4D97-AF65-F5344CB8AC3E}">
        <p14:creationId xmlns:p14="http://schemas.microsoft.com/office/powerpoint/2010/main" val="3128178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smtClean="0"/>
              <a:t>If a voucher is not paid by the FMNP,  the</a:t>
            </a:r>
            <a:r>
              <a:rPr lang="en-US" altLang="en-US" baseline="0" dirty="0" smtClean="0"/>
              <a:t> farmer</a:t>
            </a:r>
            <a:r>
              <a:rPr lang="en-US" altLang="en-US" dirty="0" smtClean="0"/>
              <a:t> must agree not to attempt to seek reimbursement from participants. </a:t>
            </a:r>
          </a:p>
          <a:p>
            <a:pPr eaLnBrk="1" hangingPunct="1">
              <a:spcBef>
                <a:spcPct val="0"/>
              </a:spcBef>
            </a:pPr>
            <a:r>
              <a:rPr lang="en-US" altLang="en-US" dirty="0" smtClean="0"/>
              <a:t>He or she must </a:t>
            </a:r>
          </a:p>
          <a:p>
            <a:pPr eaLnBrk="1" hangingPunct="1">
              <a:spcBef>
                <a:spcPct val="0"/>
              </a:spcBef>
              <a:buFontTx/>
              <a:buChar char="•"/>
            </a:pPr>
            <a:r>
              <a:rPr lang="en-US" altLang="en-US" dirty="0" smtClean="0"/>
              <a:t>Grant the program the right to collect any claims of reimbursement due to error, negligence, or fraud; and</a:t>
            </a:r>
          </a:p>
          <a:p>
            <a:pPr eaLnBrk="1" hangingPunct="1">
              <a:spcBef>
                <a:spcPct val="0"/>
              </a:spcBef>
              <a:buFontTx/>
              <a:buChar char="•"/>
            </a:pPr>
            <a:r>
              <a:rPr lang="en-US" altLang="en-US" dirty="0" smtClean="0"/>
              <a:t>Participate in the training on the program rules and procedures through attendance in an entire session of one of the training meetings conducted by the program staff.  </a:t>
            </a:r>
          </a:p>
          <a:p>
            <a:pPr eaLnBrk="1" hangingPunct="1">
              <a:spcBef>
                <a:spcPct val="0"/>
              </a:spcBef>
            </a:pPr>
            <a:r>
              <a:rPr lang="en-US" altLang="en-US" dirty="0" smtClean="0"/>
              <a:t>Finally,</a:t>
            </a:r>
            <a:r>
              <a:rPr lang="en-US" altLang="en-US" baseline="0" dirty="0" smtClean="0"/>
              <a:t> h</a:t>
            </a:r>
            <a:r>
              <a:rPr lang="en-US" altLang="en-US" dirty="0" smtClean="0"/>
              <a:t>e or she must</a:t>
            </a:r>
          </a:p>
          <a:p>
            <a:pPr eaLnBrk="1" hangingPunct="1">
              <a:spcBef>
                <a:spcPct val="0"/>
              </a:spcBef>
              <a:buFontTx/>
              <a:buChar char="•"/>
            </a:pPr>
            <a:r>
              <a:rPr lang="en-US" altLang="en-US" dirty="0" smtClean="0"/>
              <a:t>Take responsibility for properly training and informing employees</a:t>
            </a:r>
            <a:r>
              <a:rPr lang="en-US" altLang="en-US" baseline="0" dirty="0" smtClean="0"/>
              <a:t> or h</a:t>
            </a:r>
            <a:r>
              <a:rPr lang="en-US" altLang="en-US" dirty="0" smtClean="0"/>
              <a:t>elpers of obligations to the program, and is accountable for the actions of his</a:t>
            </a:r>
            <a:r>
              <a:rPr lang="en-US" altLang="en-US" baseline="0" dirty="0" smtClean="0"/>
              <a:t> or h</a:t>
            </a:r>
            <a:r>
              <a:rPr lang="en-US" altLang="en-US" dirty="0" smtClean="0"/>
              <a:t>er employees</a:t>
            </a:r>
            <a:r>
              <a:rPr lang="en-US" altLang="en-US" baseline="0" dirty="0" smtClean="0"/>
              <a:t> or </a:t>
            </a:r>
            <a:r>
              <a:rPr lang="en-US" altLang="en-US" dirty="0" smtClean="0"/>
              <a:t>helpers.</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35</a:t>
            </a:fld>
            <a:endParaRPr lang="en-US"/>
          </a:p>
        </p:txBody>
      </p:sp>
    </p:spTree>
    <p:extLst>
      <p:ext uri="{BB962C8B-B14F-4D97-AF65-F5344CB8AC3E}">
        <p14:creationId xmlns:p14="http://schemas.microsoft.com/office/powerpoint/2010/main" val="3821125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He or she must </a:t>
            </a:r>
          </a:p>
          <a:p>
            <a:pPr eaLnBrk="1" hangingPunct="1">
              <a:spcBef>
                <a:spcPct val="0"/>
              </a:spcBef>
              <a:buFontTx/>
              <a:buChar char="•"/>
            </a:pPr>
            <a:r>
              <a:rPr lang="en-US" altLang="en-US" dirty="0" smtClean="0"/>
              <a:t>Agree to be monitored at selling and</a:t>
            </a:r>
            <a:r>
              <a:rPr lang="en-US" altLang="en-US" baseline="0" dirty="0" smtClean="0"/>
              <a:t> g</a:t>
            </a:r>
            <a:r>
              <a:rPr lang="en-US" altLang="en-US" dirty="0" smtClean="0"/>
              <a:t>rowing sites for compliance with program requirements, including both overt and covert monitoring, and to provide directions to growing sites upon the request of program staff.</a:t>
            </a:r>
          </a:p>
          <a:p>
            <a:pPr eaLnBrk="1" hangingPunct="1">
              <a:spcBef>
                <a:spcPct val="0"/>
              </a:spcBef>
              <a:buFontTx/>
              <a:buChar char="•"/>
            </a:pPr>
            <a:r>
              <a:rPr lang="en-US" altLang="en-US" dirty="0" smtClean="0"/>
              <a:t>Acknowledge that non-compliance with clauses contained in this section may result in sanctions being issued by the program according to the Farmer Sanction Procedures section of the Tennessee Farmer’s Handbook;</a:t>
            </a:r>
          </a:p>
          <a:p>
            <a:pPr eaLnBrk="1" hangingPunct="1">
              <a:spcBef>
                <a:spcPct val="0"/>
              </a:spcBef>
              <a:buFontTx/>
              <a:buChar char="•"/>
            </a:pPr>
            <a:r>
              <a:rPr lang="en-US" altLang="en-US" dirty="0" smtClean="0"/>
              <a:t>Acknowledge that a farmer who commits fraud or abuse of the program is liable to prosecution under applicable Federal, State or local laws.  </a:t>
            </a:r>
          </a:p>
          <a:p>
            <a:pPr eaLnBrk="1" hangingPunct="1">
              <a:spcBef>
                <a:spcPct val="0"/>
              </a:spcBef>
            </a:pP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36</a:t>
            </a:fld>
            <a:endParaRPr lang="en-US"/>
          </a:p>
        </p:txBody>
      </p:sp>
    </p:spTree>
    <p:extLst>
      <p:ext uri="{BB962C8B-B14F-4D97-AF65-F5344CB8AC3E}">
        <p14:creationId xmlns:p14="http://schemas.microsoft.com/office/powerpoint/2010/main" val="2182038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We have  talked about vouchers.  Now, let’s talk about the details.</a:t>
            </a:r>
          </a:p>
          <a:p>
            <a:pPr eaLnBrk="1" hangingPunct="1">
              <a:spcBef>
                <a:spcPct val="0"/>
              </a:spcBef>
            </a:pPr>
            <a:endParaRPr lang="en-US" altLang="en-US" dirty="0" smtClean="0"/>
          </a:p>
          <a:p>
            <a:pPr eaLnBrk="1" hangingPunct="1">
              <a:spcBef>
                <a:spcPct val="0"/>
              </a:spcBef>
            </a:pPr>
            <a:r>
              <a:rPr lang="en-US" altLang="en-US" dirty="0" smtClean="0"/>
              <a:t>As previously mentioned, the local health department or the Commodity Supplemental Food Program warehouse issues vouchers to participants.  If you have a handbook, a sample voucher is on page 11.   The valid month is printed on each voucher.  Therefore, it is important to make sure that the participant is redeeming the current month’s voucher.  The farmer should </a:t>
            </a:r>
            <a:r>
              <a:rPr lang="en-US" altLang="en-US" b="1" dirty="0" smtClean="0"/>
              <a:t>Accept only vouchers for the current month and year! </a:t>
            </a:r>
            <a:r>
              <a:rPr lang="en-US" altLang="en-US" dirty="0" smtClean="0"/>
              <a:t> Any voucher redeemed out of the valid month will not be paid.  The date should be filled in immediately upon receipt. </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37</a:t>
            </a:fld>
            <a:endParaRPr lang="en-US"/>
          </a:p>
        </p:txBody>
      </p:sp>
    </p:spTree>
    <p:extLst>
      <p:ext uri="{BB962C8B-B14F-4D97-AF65-F5344CB8AC3E}">
        <p14:creationId xmlns:p14="http://schemas.microsoft.com/office/powerpoint/2010/main" val="2580950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redemption amount is the price of the total items purchased at the time of the transaction. Remember </a:t>
            </a:r>
            <a:r>
              <a:rPr lang="en-US" altLang="en-US" b="1" dirty="0" smtClean="0"/>
              <a:t>Sales tax should not be charged!</a:t>
            </a:r>
            <a:r>
              <a:rPr lang="en-US" altLang="en-US" dirty="0" smtClean="0"/>
              <a:t>  Enter this amount in exact dollars and cents.  This is the amount of money the bank will pay on the voucher. </a:t>
            </a:r>
            <a:r>
              <a:rPr lang="en-US" altLang="en-US" b="1" dirty="0" smtClean="0"/>
              <a:t>No change will be returned and no credit due given. No voucher can be redeemed for more than $5.00.  </a:t>
            </a:r>
            <a:r>
              <a:rPr lang="en-US" altLang="en-US" dirty="0" smtClean="0"/>
              <a:t>If a participant selects produce and the total amount is less than $5.00, farmers are encouraged to offer additional fruits and or vegetables so that the participant receives $5.00 worth of produce.  The participant benefits from receiving more fruits and vegetables and the farmer benefits by receiving the full value of the voucher.  It’s a win-win!</a:t>
            </a:r>
          </a:p>
          <a:p>
            <a:pPr eaLnBrk="1" hangingPunct="1">
              <a:spcBef>
                <a:spcPct val="0"/>
              </a:spcBef>
            </a:pPr>
            <a:r>
              <a:rPr lang="en-US" altLang="en-US" dirty="0" smtClean="0"/>
              <a:t>*The signature on the voucher must match one of the signatures on the folder. </a:t>
            </a:r>
            <a:r>
              <a:rPr lang="en-US" altLang="en-US" b="1" dirty="0" smtClean="0"/>
              <a:t>Do not accept the voucher if it has been pre-signed.</a:t>
            </a:r>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38</a:t>
            </a:fld>
            <a:endParaRPr lang="en-US"/>
          </a:p>
        </p:txBody>
      </p:sp>
    </p:spTree>
    <p:extLst>
      <p:ext uri="{BB962C8B-B14F-4D97-AF65-F5344CB8AC3E}">
        <p14:creationId xmlns:p14="http://schemas.microsoft.com/office/powerpoint/2010/main" val="3904603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voucher should never be altered (for example changed, rewritten or erased) for any reason.  Altering a voucher may result in non-payment of that voucher.  If a mistake is made on a voucher, hold the voucher and submit it to the FMNP regional vendor representative (the contact list is on page 16 of the handbook) prior to depositing that voucher in the bank.</a:t>
            </a:r>
          </a:p>
          <a:p>
            <a:pPr eaLnBrk="1" hangingPunct="1">
              <a:spcBef>
                <a:spcPct val="0"/>
              </a:spcBef>
            </a:pPr>
            <a:r>
              <a:rPr lang="en-US" altLang="en-US" dirty="0" smtClean="0"/>
              <a:t>A voucher must be deposited in the bank within thirty (30) days from the last day of the voucher’s valid month and year.</a:t>
            </a:r>
          </a:p>
          <a:p>
            <a:pPr eaLnBrk="1" hangingPunct="1">
              <a:spcBef>
                <a:spcPct val="0"/>
              </a:spcBef>
            </a:pPr>
            <a:r>
              <a:rPr lang="en-US" altLang="en-US" dirty="0" smtClean="0"/>
              <a:t>The voucher is void and the bank will return it to the farmer if the dollar amount is over the $5.00 dollar amount.</a:t>
            </a:r>
          </a:p>
          <a:p>
            <a:pPr eaLnBrk="1" hangingPunct="1">
              <a:spcBef>
                <a:spcPct val="0"/>
              </a:spcBef>
            </a:pPr>
            <a:r>
              <a:rPr lang="en-US" altLang="en-US" dirty="0" smtClean="0"/>
              <a:t>A claim for reimbursement will be made if the amount the bank paid on the voucher is incorrect due to error, negligence, or fraud.</a:t>
            </a:r>
          </a:p>
          <a:p>
            <a:pPr eaLnBrk="1" hangingPunct="1">
              <a:spcBef>
                <a:spcPct val="0"/>
              </a:spcBef>
            </a:pP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39</a:t>
            </a:fld>
            <a:endParaRPr lang="en-US"/>
          </a:p>
        </p:txBody>
      </p:sp>
    </p:spTree>
    <p:extLst>
      <p:ext uri="{BB962C8B-B14F-4D97-AF65-F5344CB8AC3E}">
        <p14:creationId xmlns:p14="http://schemas.microsoft.com/office/powerpoint/2010/main" val="1817120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First, let’s talk about what the Farmers Market Nutrition Program is.  The program provides fresh, unprocessed, Tennessee-grown produce to WIC participants and low income seniors at local farmers markets in selected  Tennessee counties.</a:t>
            </a:r>
          </a:p>
          <a:p>
            <a:pPr eaLnBrk="1" hangingPunct="1">
              <a:spcBef>
                <a:spcPct val="0"/>
              </a:spcBef>
            </a:pPr>
            <a:r>
              <a:rPr lang="en-US" altLang="en-US" dirty="0" smtClean="0"/>
              <a:t>The Department of Health administers the program in Tennessee. Tennessee has provided both programs, the WIC Farmers Market Nutrition Program and the Senior Farmers Market Nutrition Program, since 2001.*</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4</a:t>
            </a:fld>
            <a:endParaRPr lang="en-US"/>
          </a:p>
        </p:txBody>
      </p:sp>
    </p:spTree>
    <p:extLst>
      <p:ext uri="{BB962C8B-B14F-4D97-AF65-F5344CB8AC3E}">
        <p14:creationId xmlns:p14="http://schemas.microsoft.com/office/powerpoint/2010/main" val="19175860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What is a cash value voucher for fruits and vegetables and how is</a:t>
            </a:r>
            <a:r>
              <a:rPr lang="en-US" altLang="en-US" baseline="0" dirty="0" smtClean="0"/>
              <a:t> it</a:t>
            </a:r>
            <a:r>
              <a:rPr lang="en-US" altLang="en-US" dirty="0" smtClean="0"/>
              <a:t> different from the farmers market voucher?</a:t>
            </a:r>
          </a:p>
          <a:p>
            <a:pPr eaLnBrk="1" hangingPunct="1">
              <a:spcBef>
                <a:spcPct val="0"/>
              </a:spcBef>
            </a:pPr>
            <a:r>
              <a:rPr lang="en-US" altLang="en-US" dirty="0" smtClean="0"/>
              <a:t>Cash Value Vouchers are issued statewide to women and children on the WIC program.  </a:t>
            </a:r>
            <a:r>
              <a:rPr lang="en-US" altLang="en-US" b="1" u="sng" dirty="0" smtClean="0"/>
              <a:t>They are to be used at authorized grocery stores only. </a:t>
            </a:r>
            <a:r>
              <a:rPr lang="en-US" altLang="en-US" b="1" dirty="0" smtClean="0"/>
              <a:t> </a:t>
            </a:r>
            <a:r>
              <a:rPr lang="en-US" altLang="en-US" dirty="0" smtClean="0"/>
              <a:t>These vouchers are issued monthly on a year round basis for values of $4, $8, $10, and $15.  They are to be spent on any produce.</a:t>
            </a:r>
          </a:p>
          <a:p>
            <a:pPr eaLnBrk="1" hangingPunct="1">
              <a:spcBef>
                <a:spcPct val="0"/>
              </a:spcBef>
            </a:pPr>
            <a:r>
              <a:rPr lang="en-US" altLang="en-US" dirty="0" smtClean="0"/>
              <a:t>Farmers Market Vouchers are issued to women and children on the WIC program and to seniors in selected counties.  </a:t>
            </a:r>
            <a:r>
              <a:rPr lang="en-US" altLang="en-US" u="sng" dirty="0" smtClean="0"/>
              <a:t>They are to be used with authorized farmers only. </a:t>
            </a:r>
            <a:r>
              <a:rPr lang="en-US" altLang="en-US" dirty="0" smtClean="0"/>
              <a:t> These vouchers are issued only in July and August each year for a value of $5.  They are to be spent on Tennessee-grown produce only.</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40</a:t>
            </a:fld>
            <a:endParaRPr lang="en-US"/>
          </a:p>
        </p:txBody>
      </p:sp>
    </p:spTree>
    <p:extLst>
      <p:ext uri="{BB962C8B-B14F-4D97-AF65-F5344CB8AC3E}">
        <p14:creationId xmlns:p14="http://schemas.microsoft.com/office/powerpoint/2010/main" val="35583908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bank will deny Cash Value Vouchers (CVVs) taken by farmers.  The banking system will only allow the CVVs to be taken by grocery stores.</a:t>
            </a:r>
          </a:p>
          <a:p>
            <a:pPr eaLnBrk="1" hangingPunct="1">
              <a:spcBef>
                <a:spcPct val="0"/>
              </a:spcBef>
            </a:pPr>
            <a:r>
              <a:rPr lang="en-US" altLang="en-US" dirty="0" smtClean="0"/>
              <a:t>Please be certain that any voucher you take states, “VALID ONLY WITH AUTHORIZED FARMER” and “$5.00 VALUE”</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41</a:t>
            </a:fld>
            <a:endParaRPr lang="en-US"/>
          </a:p>
        </p:txBody>
      </p:sp>
    </p:spTree>
    <p:extLst>
      <p:ext uri="{BB962C8B-B14F-4D97-AF65-F5344CB8AC3E}">
        <p14:creationId xmlns:p14="http://schemas.microsoft.com/office/powerpoint/2010/main" val="3220828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All employees and/or helpers should be trained before accepting any vouchers.  The farmer is accountable for all actions of employees and or helpers. </a:t>
            </a:r>
          </a:p>
          <a:p>
            <a:pPr eaLnBrk="1" hangingPunct="1">
              <a:spcBef>
                <a:spcPct val="0"/>
              </a:spcBef>
            </a:pPr>
            <a:r>
              <a:rPr lang="en-US" altLang="en-US" dirty="0" smtClean="0"/>
              <a:t>When a FMNP voucher is presented, follow these steps:</a:t>
            </a:r>
          </a:p>
          <a:p>
            <a:pPr eaLnBrk="1" hangingPunct="1">
              <a:spcBef>
                <a:spcPct val="0"/>
              </a:spcBef>
            </a:pPr>
            <a:r>
              <a:rPr lang="en-US" altLang="en-US" dirty="0" smtClean="0"/>
              <a:t>Separate the FMNP foods from other purchases.  </a:t>
            </a:r>
          </a:p>
          <a:p>
            <a:pPr eaLnBrk="1" hangingPunct="1">
              <a:spcBef>
                <a:spcPct val="0"/>
              </a:spcBef>
            </a:pPr>
            <a:r>
              <a:rPr lang="en-US" altLang="en-US" dirty="0" smtClean="0"/>
              <a:t>Check the foods with the FMNP Food List to make sure that the participant has selected  Tennessee grown foods.</a:t>
            </a:r>
          </a:p>
          <a:p>
            <a:pPr eaLnBrk="1" hangingPunct="1">
              <a:spcBef>
                <a:spcPct val="0"/>
              </a:spcBef>
            </a:pPr>
            <a:r>
              <a:rPr lang="en-US" altLang="en-US" dirty="0" smtClean="0"/>
              <a:t>Total the FMNP foods before the participant signs the voucher. The redeemed amount and date must be filled out at the time of purchase.</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42</a:t>
            </a:fld>
            <a:endParaRPr lang="en-US"/>
          </a:p>
        </p:txBody>
      </p:sp>
    </p:spTree>
    <p:extLst>
      <p:ext uri="{BB962C8B-B14F-4D97-AF65-F5344CB8AC3E}">
        <p14:creationId xmlns:p14="http://schemas.microsoft.com/office/powerpoint/2010/main" val="94962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*Fill in the dollar amount of the FMNP purchase (without sales tax).</a:t>
            </a:r>
          </a:p>
          <a:p>
            <a:pPr eaLnBrk="1" hangingPunct="1">
              <a:spcBef>
                <a:spcPct val="0"/>
              </a:spcBef>
            </a:pPr>
            <a:r>
              <a:rPr lang="en-US" altLang="en-US" dirty="0" smtClean="0"/>
              <a:t>*Fill in the date redeemed (month, day and year).  This must be within the valid month/year printed at the top of the voucher.</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43</a:t>
            </a:fld>
            <a:endParaRPr lang="en-US"/>
          </a:p>
        </p:txBody>
      </p:sp>
    </p:spTree>
    <p:extLst>
      <p:ext uri="{BB962C8B-B14F-4D97-AF65-F5344CB8AC3E}">
        <p14:creationId xmlns:p14="http://schemas.microsoft.com/office/powerpoint/2010/main" val="4294895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The “PAY THIS AMOUNT” must be equal or less than $5.00.</a:t>
            </a:r>
          </a:p>
          <a:p>
            <a:pPr eaLnBrk="1" hangingPunct="1">
              <a:spcBef>
                <a:spcPct val="0"/>
              </a:spcBef>
            </a:pPr>
            <a:r>
              <a:rPr lang="en-US" altLang="en-US" dirty="0" smtClean="0"/>
              <a:t>Have the customer sign his or her name on the signature line only after the “Pay this amount” block has been completed.  The signature must match one of the signatures on the voucher folder. </a:t>
            </a:r>
          </a:p>
          <a:p>
            <a:pPr eaLnBrk="1" hangingPunct="1">
              <a:spcBef>
                <a:spcPct val="0"/>
              </a:spcBef>
            </a:pPr>
            <a:r>
              <a:rPr lang="en-US" altLang="en-US" dirty="0" smtClean="0"/>
              <a:t>Stamp the voucher with your authorized FMNP Farmer stamp assigned to you by the State.</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44</a:t>
            </a:fld>
            <a:endParaRPr lang="en-US"/>
          </a:p>
        </p:txBody>
      </p:sp>
    </p:spTree>
    <p:extLst>
      <p:ext uri="{BB962C8B-B14F-4D97-AF65-F5344CB8AC3E}">
        <p14:creationId xmlns:p14="http://schemas.microsoft.com/office/powerpoint/2010/main" val="1988492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*Endorse each voucher on the reverse side.</a:t>
            </a:r>
          </a:p>
          <a:p>
            <a:pPr eaLnBrk="1" hangingPunct="1">
              <a:spcBef>
                <a:spcPct val="0"/>
              </a:spcBef>
            </a:pP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45</a:t>
            </a:fld>
            <a:endParaRPr lang="en-US"/>
          </a:p>
        </p:txBody>
      </p:sp>
    </p:spTree>
    <p:extLst>
      <p:ext uri="{BB962C8B-B14F-4D97-AF65-F5344CB8AC3E}">
        <p14:creationId xmlns:p14="http://schemas.microsoft.com/office/powerpoint/2010/main" val="23440614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bank will return vouchers to the farmer for any of these mistakes:</a:t>
            </a:r>
          </a:p>
          <a:p>
            <a:pPr eaLnBrk="1" hangingPunct="1">
              <a:spcBef>
                <a:spcPct val="0"/>
              </a:spcBef>
            </a:pPr>
            <a:r>
              <a:rPr lang="en-US" altLang="en-US" dirty="0" smtClean="0"/>
              <a:t>The Date is blank or altered.</a:t>
            </a:r>
          </a:p>
          <a:p>
            <a:pPr eaLnBrk="1" hangingPunct="1">
              <a:spcBef>
                <a:spcPct val="0"/>
              </a:spcBef>
            </a:pPr>
            <a:r>
              <a:rPr lang="en-US" altLang="en-US" dirty="0" smtClean="0"/>
              <a:t>The Monetary amount is not legible, left blank or altered.</a:t>
            </a:r>
          </a:p>
          <a:p>
            <a:pPr eaLnBrk="1" hangingPunct="1">
              <a:spcBef>
                <a:spcPct val="0"/>
              </a:spcBef>
            </a:pPr>
            <a:r>
              <a:rPr lang="en-US" altLang="en-US" dirty="0" smtClean="0"/>
              <a:t>The Vouchers are filled out for more than the $5.00 amount or </a:t>
            </a:r>
          </a:p>
          <a:p>
            <a:pPr eaLnBrk="1" hangingPunct="1">
              <a:spcBef>
                <a:spcPct val="0"/>
              </a:spcBef>
            </a:pPr>
            <a:r>
              <a:rPr lang="en-US" altLang="en-US" dirty="0" smtClean="0"/>
              <a:t>Not signed on the “redeemed” line by the participant.</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46</a:t>
            </a:fld>
            <a:endParaRPr lang="en-US"/>
          </a:p>
        </p:txBody>
      </p:sp>
    </p:spTree>
    <p:extLst>
      <p:ext uri="{BB962C8B-B14F-4D97-AF65-F5344CB8AC3E}">
        <p14:creationId xmlns:p14="http://schemas.microsoft.com/office/powerpoint/2010/main" val="34699344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bank will return vouchers for these mistakes as well:</a:t>
            </a:r>
          </a:p>
          <a:p>
            <a:pPr eaLnBrk="1" hangingPunct="1">
              <a:spcBef>
                <a:spcPct val="0"/>
              </a:spcBef>
            </a:pPr>
            <a:r>
              <a:rPr lang="en-US" altLang="en-US" dirty="0" smtClean="0"/>
              <a:t>The assigned farmer stamp is left off or illegible.</a:t>
            </a:r>
          </a:p>
          <a:p>
            <a:pPr eaLnBrk="1" hangingPunct="1">
              <a:spcBef>
                <a:spcPct val="0"/>
              </a:spcBef>
            </a:pPr>
            <a:r>
              <a:rPr lang="en-US" altLang="en-US" dirty="0" smtClean="0"/>
              <a:t>The valid month or year has been altered.</a:t>
            </a:r>
          </a:p>
          <a:p>
            <a:pPr eaLnBrk="1" hangingPunct="1">
              <a:spcBef>
                <a:spcPct val="0"/>
              </a:spcBef>
            </a:pPr>
            <a:r>
              <a:rPr lang="en-US" altLang="en-US" dirty="0" smtClean="0"/>
              <a:t>The vouchers were redeemed outside the valid month or year</a:t>
            </a:r>
            <a:r>
              <a:rPr lang="en-US" altLang="en-US" baseline="0" dirty="0" smtClean="0"/>
              <a:t> or</a:t>
            </a:r>
            <a:endParaRPr lang="en-US" altLang="en-US" dirty="0" smtClean="0"/>
          </a:p>
          <a:p>
            <a:pPr eaLnBrk="1" hangingPunct="1">
              <a:spcBef>
                <a:spcPct val="0"/>
              </a:spcBef>
            </a:pPr>
            <a:r>
              <a:rPr lang="en-US" altLang="en-US" dirty="0" smtClean="0"/>
              <a:t>The vouchers were deposited more than thirty (30) days from the last day of the voucher’s valid month.</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47</a:t>
            </a:fld>
            <a:endParaRPr lang="en-US"/>
          </a:p>
        </p:txBody>
      </p:sp>
    </p:spTree>
    <p:extLst>
      <p:ext uri="{BB962C8B-B14F-4D97-AF65-F5344CB8AC3E}">
        <p14:creationId xmlns:p14="http://schemas.microsoft.com/office/powerpoint/2010/main" val="3200835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If mistakes are made, the regional vendor representative can validate the voucher so that it will not be returned by the bank.  However, </a:t>
            </a:r>
            <a:r>
              <a:rPr lang="en-US" altLang="en-US" b="1" dirty="0" smtClean="0"/>
              <a:t>Validation of vouchers shall be kept to an absolute minimum</a:t>
            </a:r>
            <a:r>
              <a:rPr lang="en-US" altLang="en-US" dirty="0" smtClean="0"/>
              <a:t>.  It will be done only with valid justification as determined by your FMNP regional vendor representative (listed on page 16 of the handbook).</a:t>
            </a:r>
          </a:p>
          <a:p>
            <a:pPr eaLnBrk="1" hangingPunct="1">
              <a:spcBef>
                <a:spcPct val="0"/>
              </a:spcBef>
            </a:pPr>
            <a:r>
              <a:rPr lang="en-US" altLang="en-US" dirty="0" smtClean="0"/>
              <a:t>There will be no validations or replacements made for the following errors:</a:t>
            </a:r>
          </a:p>
          <a:p>
            <a:pPr eaLnBrk="1" hangingPunct="1">
              <a:spcBef>
                <a:spcPct val="0"/>
              </a:spcBef>
            </a:pPr>
            <a:r>
              <a:rPr lang="en-US" altLang="en-US" dirty="0" smtClean="0"/>
              <a:t>Valid month or year altered.</a:t>
            </a:r>
          </a:p>
          <a:p>
            <a:pPr eaLnBrk="1" hangingPunct="1">
              <a:spcBef>
                <a:spcPct val="0"/>
              </a:spcBef>
            </a:pPr>
            <a:r>
              <a:rPr lang="en-US" altLang="en-US" dirty="0" smtClean="0"/>
              <a:t>Vouchers redeemed outside the valid month and year</a:t>
            </a:r>
            <a:r>
              <a:rPr lang="en-US" altLang="en-US" baseline="0" dirty="0" smtClean="0"/>
              <a:t> or</a:t>
            </a:r>
            <a:endParaRPr lang="en-US" altLang="en-US" dirty="0" smtClean="0"/>
          </a:p>
          <a:p>
            <a:pPr eaLnBrk="1" hangingPunct="1">
              <a:spcBef>
                <a:spcPct val="0"/>
              </a:spcBef>
            </a:pPr>
            <a:r>
              <a:rPr lang="en-US" altLang="en-US" dirty="0" smtClean="0"/>
              <a:t>Vouchers deposited more than thirty (30) days from the last day of the voucher’s valid month and year.</a:t>
            </a:r>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48</a:t>
            </a:fld>
            <a:endParaRPr lang="en-US"/>
          </a:p>
        </p:txBody>
      </p:sp>
    </p:spTree>
    <p:extLst>
      <p:ext uri="{BB962C8B-B14F-4D97-AF65-F5344CB8AC3E}">
        <p14:creationId xmlns:p14="http://schemas.microsoft.com/office/powerpoint/2010/main" val="4115132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Cases of possible fraud and abuse will be investigated and the appropriate action shall be taken.  Evidence will be forwarded to proper authorities and prosecution may follow.</a:t>
            </a:r>
          </a:p>
          <a:p>
            <a:pPr eaLnBrk="1" hangingPunct="1">
              <a:spcBef>
                <a:spcPct val="0"/>
              </a:spcBef>
            </a:pPr>
            <a:r>
              <a:rPr lang="en-US" altLang="en-US" dirty="0" smtClean="0"/>
              <a:t>Money will be collected for fraud</a:t>
            </a:r>
            <a:r>
              <a:rPr lang="en-US" altLang="en-US" baseline="0" dirty="0" smtClean="0"/>
              <a:t> or</a:t>
            </a:r>
            <a:endParaRPr lang="en-US" altLang="en-US" dirty="0" smtClean="0"/>
          </a:p>
          <a:p>
            <a:pPr eaLnBrk="1" hangingPunct="1">
              <a:spcBef>
                <a:spcPct val="0"/>
              </a:spcBef>
            </a:pPr>
            <a:r>
              <a:rPr lang="en-US" altLang="en-US" dirty="0" smtClean="0"/>
              <a:t>Reimbursements will be made payable to the Tennessee FMNP Program.</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49</a:t>
            </a:fld>
            <a:endParaRPr lang="en-US"/>
          </a:p>
        </p:txBody>
      </p:sp>
    </p:spTree>
    <p:extLst>
      <p:ext uri="{BB962C8B-B14F-4D97-AF65-F5344CB8AC3E}">
        <p14:creationId xmlns:p14="http://schemas.microsoft.com/office/powerpoint/2010/main" val="131318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goals of the Program are*</a:t>
            </a:r>
          </a:p>
          <a:p>
            <a:pPr eaLnBrk="1" hangingPunct="1">
              <a:spcBef>
                <a:spcPct val="0"/>
              </a:spcBef>
              <a:buFontTx/>
              <a:buChar char="•"/>
            </a:pPr>
            <a:r>
              <a:rPr lang="en-US" altLang="en-US" dirty="0" smtClean="0"/>
              <a:t>To provide nutritious, Tennessee-grown produce to WIC participants and low income</a:t>
            </a:r>
            <a:r>
              <a:rPr lang="en-US" altLang="en-US" baseline="0" dirty="0" smtClean="0"/>
              <a:t> </a:t>
            </a:r>
            <a:r>
              <a:rPr lang="en-US" altLang="en-US" dirty="0" smtClean="0"/>
              <a:t>seniors.*</a:t>
            </a:r>
          </a:p>
          <a:p>
            <a:pPr eaLnBrk="1" hangingPunct="1">
              <a:spcBef>
                <a:spcPct val="0"/>
              </a:spcBef>
              <a:buFontTx/>
              <a:buChar char="•"/>
            </a:pPr>
            <a:r>
              <a:rPr lang="en-US" altLang="en-US" dirty="0" smtClean="0"/>
              <a:t>To increase the awareness of and sales at  local farmers markets, and*</a:t>
            </a:r>
          </a:p>
          <a:p>
            <a:pPr eaLnBrk="1" hangingPunct="1">
              <a:spcBef>
                <a:spcPct val="0"/>
              </a:spcBef>
              <a:buFontTx/>
              <a:buChar char="•"/>
            </a:pPr>
            <a:r>
              <a:rPr lang="en-US" altLang="en-US" dirty="0" smtClean="0"/>
              <a:t>to expand the awareness of and use of produce grown by Tennessee farmers. *</a:t>
            </a:r>
          </a:p>
          <a:p>
            <a:pPr eaLnBrk="1" hangingPunct="1">
              <a:spcBef>
                <a:spcPct val="0"/>
              </a:spcBef>
              <a:buFontTx/>
              <a:buChar char="•"/>
            </a:pPr>
            <a:endParaRPr lang="en-US" altLang="en-US" dirty="0" smtClean="0"/>
          </a:p>
          <a:p>
            <a:pPr eaLnBrk="1" hangingPunct="1">
              <a:spcBef>
                <a:spcPct val="0"/>
              </a:spcBef>
              <a:buFontTx/>
              <a:buChar char="•"/>
            </a:pPr>
            <a:r>
              <a:rPr lang="en-US" altLang="en-US" dirty="0" smtClean="0"/>
              <a:t>So what is WIC and who are WIC participants?*</a:t>
            </a:r>
          </a:p>
          <a:p>
            <a:pPr eaLnBrk="1" hangingPunct="1">
              <a:spcBef>
                <a:spcPct val="0"/>
              </a:spcBef>
              <a:buFontTx/>
              <a:buChar char="•"/>
            </a:pPr>
            <a:endParaRPr lang="en-US" altLang="en-US" sz="1100"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5</a:t>
            </a:fld>
            <a:endParaRPr lang="en-US"/>
          </a:p>
        </p:txBody>
      </p:sp>
    </p:spTree>
    <p:extLst>
      <p:ext uri="{BB962C8B-B14F-4D97-AF65-F5344CB8AC3E}">
        <p14:creationId xmlns:p14="http://schemas.microsoft.com/office/powerpoint/2010/main" val="1243797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Farmer fraud is considered to be, but not limited to, the following:</a:t>
            </a:r>
          </a:p>
          <a:p>
            <a:pPr eaLnBrk="1" hangingPunct="1">
              <a:spcBef>
                <a:spcPct val="0"/>
              </a:spcBef>
            </a:pPr>
            <a:r>
              <a:rPr lang="en-US" altLang="en-US" dirty="0" smtClean="0"/>
              <a:t>Untruthful entries on the application form.</a:t>
            </a:r>
          </a:p>
          <a:p>
            <a:pPr eaLnBrk="1" hangingPunct="1">
              <a:spcBef>
                <a:spcPct val="0"/>
              </a:spcBef>
            </a:pPr>
            <a:r>
              <a:rPr lang="en-US" altLang="en-US" dirty="0" smtClean="0"/>
              <a:t>The use of higher prices for participants than for other customers.</a:t>
            </a:r>
          </a:p>
          <a:p>
            <a:pPr eaLnBrk="1" hangingPunct="1">
              <a:spcBef>
                <a:spcPct val="0"/>
              </a:spcBef>
            </a:pPr>
            <a:r>
              <a:rPr lang="en-US" altLang="en-US" dirty="0" smtClean="0"/>
              <a:t>The giving of cash for vouchers</a:t>
            </a:r>
            <a:r>
              <a:rPr lang="en-US" altLang="en-US" baseline="0" dirty="0" smtClean="0"/>
              <a:t> or</a:t>
            </a:r>
            <a:endParaRPr lang="en-US" altLang="en-US" dirty="0" smtClean="0"/>
          </a:p>
          <a:p>
            <a:pPr eaLnBrk="1" hangingPunct="1">
              <a:spcBef>
                <a:spcPct val="0"/>
              </a:spcBef>
            </a:pPr>
            <a:r>
              <a:rPr lang="en-US" altLang="en-US" dirty="0" smtClean="0"/>
              <a:t>Furnishing non-authorized items.</a:t>
            </a:r>
          </a:p>
          <a:p>
            <a:pPr eaLnBrk="1" hangingPunct="1">
              <a:spcBef>
                <a:spcPct val="0"/>
              </a:spcBef>
            </a:pPr>
            <a:endParaRPr lang="en-US" altLang="en-US" dirty="0" smtClean="0"/>
          </a:p>
          <a:p>
            <a:pPr eaLnBrk="1" hangingPunct="1">
              <a:spcBef>
                <a:spcPct val="0"/>
              </a:spcBef>
            </a:pPr>
            <a:r>
              <a:rPr lang="en-US" altLang="en-US" dirty="0" smtClean="0"/>
              <a:t>A farmer who commits fraud or abuse of the program is liable to prosecution under applicable federal, state or local laws. Farmers who commit fraud may be disqualified from the program. </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50</a:t>
            </a:fld>
            <a:endParaRPr lang="en-US"/>
          </a:p>
        </p:txBody>
      </p:sp>
    </p:spTree>
    <p:extLst>
      <p:ext uri="{BB962C8B-B14F-4D97-AF65-F5344CB8AC3E}">
        <p14:creationId xmlns:p14="http://schemas.microsoft.com/office/powerpoint/2010/main" val="30152895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Participant fraud is considered to be, but not limited to, the following:</a:t>
            </a:r>
          </a:p>
          <a:p>
            <a:pPr eaLnBrk="1" hangingPunct="1">
              <a:spcBef>
                <a:spcPct val="0"/>
              </a:spcBef>
            </a:pPr>
            <a:r>
              <a:rPr lang="en-US" altLang="en-US" dirty="0" smtClean="0"/>
              <a:t>Receiving cash for vouchers.</a:t>
            </a:r>
          </a:p>
          <a:p>
            <a:pPr eaLnBrk="1" hangingPunct="1">
              <a:spcBef>
                <a:spcPct val="0"/>
              </a:spcBef>
            </a:pPr>
            <a:r>
              <a:rPr lang="en-US" altLang="en-US" dirty="0" smtClean="0"/>
              <a:t>Purchase of non-authorized items</a:t>
            </a:r>
            <a:r>
              <a:rPr lang="en-US" altLang="en-US" baseline="0" dirty="0" smtClean="0"/>
              <a:t> or</a:t>
            </a:r>
            <a:endParaRPr lang="en-US" altLang="en-US" dirty="0" smtClean="0"/>
          </a:p>
          <a:p>
            <a:pPr eaLnBrk="1" hangingPunct="1">
              <a:spcBef>
                <a:spcPct val="0"/>
              </a:spcBef>
            </a:pPr>
            <a:r>
              <a:rPr lang="en-US" altLang="en-US" dirty="0" smtClean="0"/>
              <a:t>Selling vouchers.</a:t>
            </a:r>
          </a:p>
          <a:p>
            <a:pPr eaLnBrk="1" hangingPunct="1">
              <a:spcBef>
                <a:spcPct val="0"/>
              </a:spcBef>
            </a:pPr>
            <a:r>
              <a:rPr lang="en-US" altLang="en-US" dirty="0" smtClean="0"/>
              <a:t>Participants who commit fraud may be suspended from the program, and are subject to applicable federal, state, or local laws.</a:t>
            </a:r>
          </a:p>
          <a:p>
            <a:pPr eaLnBrk="1" hangingPunct="1">
              <a:spcBef>
                <a:spcPct val="0"/>
              </a:spcBef>
            </a:pPr>
            <a:endParaRPr lang="en-US" altLang="en-US" dirty="0" smtClean="0"/>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51</a:t>
            </a:fld>
            <a:endParaRPr lang="en-US"/>
          </a:p>
        </p:txBody>
      </p:sp>
    </p:spTree>
    <p:extLst>
      <p:ext uri="{BB962C8B-B14F-4D97-AF65-F5344CB8AC3E}">
        <p14:creationId xmlns:p14="http://schemas.microsoft.com/office/powerpoint/2010/main" val="39924007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Sanctions are listed in the Farmer’s Handbook but will be discussed later in the presentation.</a:t>
            </a:r>
          </a:p>
          <a:p>
            <a:pPr eaLnBrk="1" hangingPunct="1">
              <a:spcBef>
                <a:spcPct val="0"/>
              </a:spcBef>
            </a:pPr>
            <a:r>
              <a:rPr lang="en-US" altLang="en-US" dirty="0" smtClean="0"/>
              <a:t>Now we will talk about the agreement.</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52</a:t>
            </a:fld>
            <a:endParaRPr lang="en-US"/>
          </a:p>
        </p:txBody>
      </p:sp>
    </p:spTree>
    <p:extLst>
      <p:ext uri="{BB962C8B-B14F-4D97-AF65-F5344CB8AC3E}">
        <p14:creationId xmlns:p14="http://schemas.microsoft.com/office/powerpoint/2010/main" val="2803824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Farmers must annually apply for and receive authorization in order to participate in the program. Authorization of all Farmers ends on Dec 31st of each year.  A farmer authorized to accept program vouchers may accept vouchers at any location in the state, depending upon his or her acceptance by the local market. </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53</a:t>
            </a:fld>
            <a:endParaRPr lang="en-US"/>
          </a:p>
        </p:txBody>
      </p:sp>
    </p:spTree>
    <p:extLst>
      <p:ext uri="{BB962C8B-B14F-4D97-AF65-F5344CB8AC3E}">
        <p14:creationId xmlns:p14="http://schemas.microsoft.com/office/powerpoint/2010/main" val="40182381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Tennessee Farmers Market Nutrition Program agrees</a:t>
            </a:r>
            <a:r>
              <a:rPr lang="en-US" altLang="en-US" baseline="0" dirty="0" smtClean="0"/>
              <a:t> </a:t>
            </a:r>
            <a:r>
              <a:rPr lang="en-US" altLang="en-US" dirty="0" smtClean="0"/>
              <a:t>to assure the farmer the right to request an appeal from the State on actions they disagree with affecting their ability to participate in FMNP, except for expiration of this agreement;</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54</a:t>
            </a:fld>
            <a:endParaRPr lang="en-US"/>
          </a:p>
        </p:txBody>
      </p:sp>
    </p:spTree>
    <p:extLst>
      <p:ext uri="{BB962C8B-B14F-4D97-AF65-F5344CB8AC3E}">
        <p14:creationId xmlns:p14="http://schemas.microsoft.com/office/powerpoint/2010/main" val="2954195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And AGREES</a:t>
            </a:r>
            <a:r>
              <a:rPr lang="en-US" altLang="en-US" baseline="0" dirty="0" smtClean="0"/>
              <a:t> </a:t>
            </a:r>
            <a:r>
              <a:rPr lang="en-US" altLang="en-US" dirty="0" smtClean="0"/>
              <a:t>that standards for farmer participation in the Farmers Market Nutrition Program are the same for everyone regardless of race, color, national origin, sex, age, or disability.</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55</a:t>
            </a:fld>
            <a:endParaRPr lang="en-US"/>
          </a:p>
        </p:txBody>
      </p:sp>
    </p:spTree>
    <p:extLst>
      <p:ext uri="{BB962C8B-B14F-4D97-AF65-F5344CB8AC3E}">
        <p14:creationId xmlns:p14="http://schemas.microsoft.com/office/powerpoint/2010/main" val="17114507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farmer agrees to:</a:t>
            </a:r>
          </a:p>
          <a:p>
            <a:pPr eaLnBrk="1" hangingPunct="1">
              <a:spcBef>
                <a:spcPct val="0"/>
              </a:spcBef>
            </a:pPr>
            <a:r>
              <a:rPr lang="en-US" altLang="en-US" dirty="0" smtClean="0"/>
              <a:t>Provide information requested for reporting to the USDA,</a:t>
            </a:r>
          </a:p>
          <a:p>
            <a:pPr eaLnBrk="1" hangingPunct="1">
              <a:spcBef>
                <a:spcPct val="0"/>
              </a:spcBef>
            </a:pPr>
            <a:r>
              <a:rPr lang="en-US" altLang="en-US" dirty="0" smtClean="0"/>
              <a:t>Accept vouchers only in exchange for approved foods and </a:t>
            </a:r>
          </a:p>
          <a:p>
            <a:pPr eaLnBrk="1" hangingPunct="1">
              <a:spcBef>
                <a:spcPct val="0"/>
              </a:spcBef>
            </a:pPr>
            <a:r>
              <a:rPr lang="en-US" altLang="en-US" dirty="0" smtClean="0"/>
              <a:t>have personally grown at least 51% of the eligible foods for sale.  In other words, over half of the foods available for sale must have been personally grown by the farmer. </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56</a:t>
            </a:fld>
            <a:endParaRPr lang="en-US"/>
          </a:p>
        </p:txBody>
      </p:sp>
    </p:spTree>
    <p:extLst>
      <p:ext uri="{BB962C8B-B14F-4D97-AF65-F5344CB8AC3E}">
        <p14:creationId xmlns:p14="http://schemas.microsoft.com/office/powerpoint/2010/main" val="11528301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Farmer agrees</a:t>
            </a:r>
          </a:p>
          <a:p>
            <a:pPr eaLnBrk="1" hangingPunct="1">
              <a:spcBef>
                <a:spcPct val="0"/>
              </a:spcBef>
              <a:buFontTx/>
              <a:buChar char="•"/>
            </a:pPr>
            <a:r>
              <a:rPr lang="en-US" altLang="en-US" dirty="0" smtClean="0"/>
              <a:t>That prices charged to FMNP participants for FMNP approved foods shall be the same or lower than prices charged to other customers.</a:t>
            </a:r>
          </a:p>
          <a:p>
            <a:pPr eaLnBrk="1" hangingPunct="1">
              <a:spcBef>
                <a:spcPct val="0"/>
              </a:spcBef>
              <a:buFontTx/>
              <a:buChar char="•"/>
            </a:pPr>
            <a:r>
              <a:rPr lang="en-US" altLang="en-US" dirty="0" smtClean="0"/>
              <a:t>That sales tax will not be charged for FMNP approved foods</a:t>
            </a:r>
            <a:r>
              <a:rPr lang="en-US" altLang="en-US" baseline="0" dirty="0" smtClean="0"/>
              <a:t> and</a:t>
            </a:r>
            <a:endParaRPr lang="en-US" altLang="en-US" dirty="0" smtClean="0"/>
          </a:p>
          <a:p>
            <a:pPr eaLnBrk="1" hangingPunct="1">
              <a:spcBef>
                <a:spcPct val="0"/>
              </a:spcBef>
              <a:buFontTx/>
              <a:buChar char="•"/>
            </a:pPr>
            <a:r>
              <a:rPr lang="en-US" altLang="en-US" dirty="0" smtClean="0"/>
              <a:t>Not to issue cash change for purchases that are in an amount less than the value of the voucher.</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57</a:t>
            </a:fld>
            <a:endParaRPr lang="en-US"/>
          </a:p>
        </p:txBody>
      </p:sp>
    </p:spTree>
    <p:extLst>
      <p:ext uri="{BB962C8B-B14F-4D97-AF65-F5344CB8AC3E}">
        <p14:creationId xmlns:p14="http://schemas.microsoft.com/office/powerpoint/2010/main" val="6317160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Farmer agrees:</a:t>
            </a:r>
          </a:p>
          <a:p>
            <a:pPr eaLnBrk="1" hangingPunct="1">
              <a:spcBef>
                <a:spcPct val="0"/>
              </a:spcBef>
            </a:pPr>
            <a:r>
              <a:rPr lang="en-US" altLang="en-US" dirty="0" smtClean="0"/>
              <a:t>To only accept vouchers within their valid dates,</a:t>
            </a:r>
          </a:p>
          <a:p>
            <a:pPr eaLnBrk="1" hangingPunct="1">
              <a:spcBef>
                <a:spcPct val="0"/>
              </a:spcBef>
            </a:pPr>
            <a:r>
              <a:rPr lang="en-US" altLang="en-US" dirty="0" smtClean="0"/>
              <a:t>To properly complete the vouchers including the farmer identifier, and</a:t>
            </a:r>
          </a:p>
          <a:p>
            <a:pPr eaLnBrk="1" hangingPunct="1">
              <a:spcBef>
                <a:spcPct val="0"/>
              </a:spcBef>
            </a:pPr>
            <a:r>
              <a:rPr lang="en-US" altLang="en-US" dirty="0" smtClean="0"/>
              <a:t>To deposit the vouchers within 30 days from the last day valid.</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58</a:t>
            </a:fld>
            <a:endParaRPr lang="en-US"/>
          </a:p>
        </p:txBody>
      </p:sp>
    </p:spTree>
    <p:extLst>
      <p:ext uri="{BB962C8B-B14F-4D97-AF65-F5344CB8AC3E}">
        <p14:creationId xmlns:p14="http://schemas.microsoft.com/office/powerpoint/2010/main" val="74444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farmer agrees to</a:t>
            </a:r>
          </a:p>
          <a:p>
            <a:pPr eaLnBrk="1" hangingPunct="1">
              <a:spcBef>
                <a:spcPct val="0"/>
              </a:spcBef>
            </a:pPr>
            <a:r>
              <a:rPr lang="en-US" altLang="en-US" dirty="0" smtClean="0"/>
              <a:t>Grant the FMNP the right to collect any claims of reimbursement due to error, negligence or fraud.</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59</a:t>
            </a:fld>
            <a:endParaRPr lang="en-US"/>
          </a:p>
        </p:txBody>
      </p:sp>
    </p:spTree>
    <p:extLst>
      <p:ext uri="{BB962C8B-B14F-4D97-AF65-F5344CB8AC3E}">
        <p14:creationId xmlns:p14="http://schemas.microsoft.com/office/powerpoint/2010/main" val="266422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Women, Infants and Children Special Supplemental Nutrition Program is a federal program* designed to serve low-income pregnant, postpartum and breastfeeding women, infants and children until the age of five. </a:t>
            </a:r>
          </a:p>
          <a:p>
            <a:pPr eaLnBrk="1" hangingPunct="1">
              <a:spcBef>
                <a:spcPct val="0"/>
              </a:spcBef>
            </a:pPr>
            <a:r>
              <a:rPr lang="en-US" altLang="en-US" dirty="0" smtClean="0"/>
              <a:t>The program provides a combination of </a:t>
            </a:r>
            <a:r>
              <a:rPr lang="en-US" altLang="en-US" u="sng" dirty="0" smtClean="0">
                <a:hlinkClick r:id="rId3"/>
              </a:rPr>
              <a:t>nutrition education</a:t>
            </a:r>
            <a:r>
              <a:rPr lang="en-US" altLang="en-US" dirty="0" smtClean="0"/>
              <a:t>, supplemental foods, </a:t>
            </a:r>
            <a:r>
              <a:rPr lang="en-US" altLang="en-US" u="sng" dirty="0" smtClean="0">
                <a:hlinkClick r:id="rId4"/>
              </a:rPr>
              <a:t>breastfeeding promotion and support</a:t>
            </a:r>
            <a:r>
              <a:rPr lang="en-US" altLang="en-US" dirty="0" smtClean="0"/>
              <a:t>, and referrals for health care.*</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6</a:t>
            </a:fld>
            <a:endParaRPr lang="en-US"/>
          </a:p>
        </p:txBody>
      </p:sp>
    </p:spTree>
    <p:extLst>
      <p:ext uri="{BB962C8B-B14F-4D97-AF65-F5344CB8AC3E}">
        <p14:creationId xmlns:p14="http://schemas.microsoft.com/office/powerpoint/2010/main" val="15201852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farmer agrees to </a:t>
            </a:r>
          </a:p>
          <a:p>
            <a:pPr eaLnBrk="1" hangingPunct="1">
              <a:spcBef>
                <a:spcPct val="0"/>
              </a:spcBef>
            </a:pPr>
            <a:r>
              <a:rPr lang="en-US" altLang="en-US" dirty="0" smtClean="0"/>
              <a:t>Accept training offered by the FMNP and </a:t>
            </a:r>
          </a:p>
          <a:p>
            <a:pPr eaLnBrk="1" hangingPunct="1">
              <a:spcBef>
                <a:spcPct val="0"/>
              </a:spcBef>
            </a:pPr>
            <a:r>
              <a:rPr lang="en-US" altLang="en-US" dirty="0" smtClean="0"/>
              <a:t>Take responsibility for properly training helpers/employees and be accountable for their actions.</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60</a:t>
            </a:fld>
            <a:endParaRPr lang="en-US"/>
          </a:p>
        </p:txBody>
      </p:sp>
    </p:spTree>
    <p:extLst>
      <p:ext uri="{BB962C8B-B14F-4D97-AF65-F5344CB8AC3E}">
        <p14:creationId xmlns:p14="http://schemas.microsoft.com/office/powerpoint/2010/main" val="27132023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farmer agrees to</a:t>
            </a:r>
          </a:p>
          <a:p>
            <a:pPr eaLnBrk="1" hangingPunct="1">
              <a:spcBef>
                <a:spcPct val="0"/>
              </a:spcBef>
            </a:pPr>
            <a:r>
              <a:rPr lang="en-US" altLang="en-US" dirty="0" smtClean="0"/>
              <a:t>Prominently display an authorized farmer identification sign, and have the current food list available</a:t>
            </a:r>
            <a:r>
              <a:rPr lang="en-US" altLang="en-US" baseline="0" dirty="0" smtClean="0"/>
              <a:t> and</a:t>
            </a:r>
            <a:endParaRPr lang="en-US" altLang="en-US" dirty="0" smtClean="0"/>
          </a:p>
          <a:p>
            <a:pPr eaLnBrk="1" hangingPunct="1">
              <a:spcBef>
                <a:spcPct val="0"/>
              </a:spcBef>
            </a:pPr>
            <a:r>
              <a:rPr lang="en-US" altLang="en-US" dirty="0" smtClean="0"/>
              <a:t>Provide suitable hours and a safe and clean environment and again, offer participants any courtesies offered to others.</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61</a:t>
            </a:fld>
            <a:endParaRPr lang="en-US"/>
          </a:p>
        </p:txBody>
      </p:sp>
    </p:spTree>
    <p:extLst>
      <p:ext uri="{BB962C8B-B14F-4D97-AF65-F5344CB8AC3E}">
        <p14:creationId xmlns:p14="http://schemas.microsoft.com/office/powerpoint/2010/main" val="2404387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farmer agrees to</a:t>
            </a:r>
            <a:r>
              <a:rPr lang="en-US" altLang="en-US" baseline="0" dirty="0" smtClean="0"/>
              <a:t> </a:t>
            </a:r>
            <a:r>
              <a:rPr lang="en-US" altLang="en-US" dirty="0" smtClean="0"/>
              <a:t>Acknowledge and comply with USDA nondiscrimination provisions that standards for participation in FMNP are the same for everyone regardless of race, color, national origin, age, sex or disability.</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62</a:t>
            </a:fld>
            <a:endParaRPr lang="en-US"/>
          </a:p>
        </p:txBody>
      </p:sp>
    </p:spTree>
    <p:extLst>
      <p:ext uri="{BB962C8B-B14F-4D97-AF65-F5344CB8AC3E}">
        <p14:creationId xmlns:p14="http://schemas.microsoft.com/office/powerpoint/2010/main" val="34224663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farmer agrees to</a:t>
            </a:r>
          </a:p>
          <a:p>
            <a:pPr eaLnBrk="1" hangingPunct="1">
              <a:spcBef>
                <a:spcPct val="0"/>
              </a:spcBef>
              <a:buFontTx/>
              <a:buChar char="•"/>
            </a:pPr>
            <a:r>
              <a:rPr lang="en-US" altLang="en-US" dirty="0" smtClean="0"/>
              <a:t>Be monitored for compliance at selling and/or growing locations.</a:t>
            </a:r>
          </a:p>
          <a:p>
            <a:pPr eaLnBrk="1" hangingPunct="1">
              <a:spcBef>
                <a:spcPct val="0"/>
              </a:spcBef>
              <a:buFontTx/>
              <a:buChar char="•"/>
            </a:pPr>
            <a:r>
              <a:rPr lang="en-US" altLang="en-US" dirty="0" smtClean="0"/>
              <a:t>Not to attempt to seek reimbursement from a participant for a voucher not paid by the program.</a:t>
            </a:r>
          </a:p>
          <a:p>
            <a:pPr eaLnBrk="1" hangingPunct="1">
              <a:spcBef>
                <a:spcPct val="0"/>
              </a:spcBef>
              <a:buFontTx/>
              <a:buChar char="•"/>
            </a:pPr>
            <a:r>
              <a:rPr lang="en-US" altLang="en-US" dirty="0" smtClean="0"/>
              <a:t>To notify the regional representative of a change of market location</a:t>
            </a:r>
            <a:r>
              <a:rPr lang="en-US" altLang="en-US" baseline="0" dirty="0" smtClean="0"/>
              <a:t> and</a:t>
            </a:r>
            <a:endParaRPr lang="en-US" altLang="en-US" dirty="0" smtClean="0"/>
          </a:p>
          <a:p>
            <a:pPr eaLnBrk="1" hangingPunct="1">
              <a:spcBef>
                <a:spcPct val="0"/>
              </a:spcBef>
              <a:buFontTx/>
              <a:buChar char="•"/>
            </a:pPr>
            <a:r>
              <a:rPr lang="en-US" altLang="en-US" dirty="0" smtClean="0"/>
              <a:t>If operations stop, return the identification stamp to the regional vendor representative.</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63</a:t>
            </a:fld>
            <a:endParaRPr lang="en-US"/>
          </a:p>
        </p:txBody>
      </p:sp>
    </p:spTree>
    <p:extLst>
      <p:ext uri="{BB962C8B-B14F-4D97-AF65-F5344CB8AC3E}">
        <p14:creationId xmlns:p14="http://schemas.microsoft.com/office/powerpoint/2010/main" val="42416838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Finally, the farmer agrees to</a:t>
            </a:r>
          </a:p>
          <a:p>
            <a:pPr eaLnBrk="1" hangingPunct="1">
              <a:spcBef>
                <a:spcPct val="0"/>
              </a:spcBef>
              <a:buFontTx/>
              <a:buChar char="•"/>
            </a:pPr>
            <a:r>
              <a:rPr lang="en-US" altLang="en-US" dirty="0" smtClean="0"/>
              <a:t>Acknowledge that non-compliance may result in sanctions</a:t>
            </a:r>
            <a:r>
              <a:rPr lang="en-US" altLang="en-US" baseline="0" dirty="0" smtClean="0"/>
              <a:t> and </a:t>
            </a:r>
            <a:endParaRPr lang="en-US" altLang="en-US" dirty="0" smtClean="0"/>
          </a:p>
          <a:p>
            <a:pPr eaLnBrk="1" hangingPunct="1">
              <a:spcBef>
                <a:spcPct val="0"/>
              </a:spcBef>
              <a:buFontTx/>
              <a:buChar char="•"/>
            </a:pPr>
            <a:r>
              <a:rPr lang="en-US" altLang="en-US" dirty="0" smtClean="0"/>
              <a:t>Acknowledge that a farmer who commits fraud or abuse is liable under Federal, state, or local laws.</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64</a:t>
            </a:fld>
            <a:endParaRPr lang="en-US"/>
          </a:p>
        </p:txBody>
      </p:sp>
    </p:spTree>
    <p:extLst>
      <p:ext uri="{BB962C8B-B14F-4D97-AF65-F5344CB8AC3E}">
        <p14:creationId xmlns:p14="http://schemas.microsoft.com/office/powerpoint/2010/main" val="5997191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Both parties agree</a:t>
            </a:r>
          </a:p>
          <a:p>
            <a:pPr eaLnBrk="1" hangingPunct="1">
              <a:spcBef>
                <a:spcPct val="0"/>
              </a:spcBef>
            </a:pPr>
            <a:r>
              <a:rPr lang="en-US" altLang="en-US" dirty="0" smtClean="0"/>
              <a:t>That the agreement is void if the farmer ceases operations</a:t>
            </a:r>
            <a:r>
              <a:rPr lang="en-US" altLang="en-US" baseline="0" dirty="0" smtClean="0"/>
              <a:t> or</a:t>
            </a:r>
            <a:endParaRPr lang="en-US" altLang="en-US" dirty="0" smtClean="0"/>
          </a:p>
          <a:p>
            <a:pPr eaLnBrk="1" hangingPunct="1">
              <a:spcBef>
                <a:spcPct val="0"/>
              </a:spcBef>
            </a:pPr>
            <a:r>
              <a:rPr lang="en-US" altLang="en-US" dirty="0" smtClean="0"/>
              <a:t>That the agreement may be terminated by either party for negligence, fraud, abuse or violation of the agreement or for any other reason providing not less than 15 days notice.</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65</a:t>
            </a:fld>
            <a:endParaRPr lang="en-US"/>
          </a:p>
        </p:txBody>
      </p:sp>
    </p:spTree>
    <p:extLst>
      <p:ext uri="{BB962C8B-B14F-4D97-AF65-F5344CB8AC3E}">
        <p14:creationId xmlns:p14="http://schemas.microsoft.com/office/powerpoint/2010/main" val="36677605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Both parties agree</a:t>
            </a:r>
          </a:p>
          <a:p>
            <a:pPr eaLnBrk="1" hangingPunct="1">
              <a:spcBef>
                <a:spcPct val="0"/>
              </a:spcBef>
            </a:pPr>
            <a:r>
              <a:rPr lang="en-US" altLang="en-US" dirty="0" smtClean="0"/>
              <a:t>That neither the FMNP or the farmer has an obligation to renew this agreement</a:t>
            </a:r>
            <a:r>
              <a:rPr lang="en-US" altLang="en-US" baseline="0" dirty="0" smtClean="0"/>
              <a:t> and </a:t>
            </a:r>
            <a:endParaRPr lang="en-US" altLang="en-US" dirty="0" smtClean="0"/>
          </a:p>
          <a:p>
            <a:pPr eaLnBrk="1" hangingPunct="1">
              <a:spcBef>
                <a:spcPct val="0"/>
              </a:spcBef>
            </a:pPr>
            <a:r>
              <a:rPr lang="en-US" altLang="en-US" dirty="0" smtClean="0"/>
              <a:t>That the Farmer’s Handbook is part of this agreement.</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66</a:t>
            </a:fld>
            <a:endParaRPr lang="en-US"/>
          </a:p>
        </p:txBody>
      </p:sp>
    </p:spTree>
    <p:extLst>
      <p:ext uri="{BB962C8B-B14F-4D97-AF65-F5344CB8AC3E}">
        <p14:creationId xmlns:p14="http://schemas.microsoft.com/office/powerpoint/2010/main" val="34594915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agreement is valid only if signed and dated by both the farmer and the Tennessee Department of Health Regional Office Designee.</a:t>
            </a:r>
          </a:p>
          <a:p>
            <a:pPr eaLnBrk="1" hangingPunct="1">
              <a:spcBef>
                <a:spcPct val="0"/>
              </a:spcBef>
            </a:pPr>
            <a:r>
              <a:rPr lang="en-US" altLang="en-US" dirty="0" smtClean="0"/>
              <a:t>After the validation of the agreement, the Regional Office Designee will stamp the farmer’s identification number on the agreement.</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67</a:t>
            </a:fld>
            <a:endParaRPr lang="en-US"/>
          </a:p>
        </p:txBody>
      </p:sp>
    </p:spTree>
    <p:extLst>
      <p:ext uri="{BB962C8B-B14F-4D97-AF65-F5344CB8AC3E}">
        <p14:creationId xmlns:p14="http://schemas.microsoft.com/office/powerpoint/2010/main" val="37114879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Sanction Procedures for violations of the Agreement are required by federal regulations.  Actions of a farmer which are violations of the procedures of the FMNP are divided into Class I and Class II violations.  The Tennessee FMNP may issue sanctions for the following:</a:t>
            </a:r>
          </a:p>
          <a:p>
            <a:pPr eaLnBrk="1" hangingPunct="1">
              <a:spcBef>
                <a:spcPct val="0"/>
              </a:spcBef>
            </a:pP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68</a:t>
            </a:fld>
            <a:endParaRPr lang="en-US"/>
          </a:p>
        </p:txBody>
      </p:sp>
    </p:spTree>
    <p:extLst>
      <p:ext uri="{BB962C8B-B14F-4D97-AF65-F5344CB8AC3E}">
        <p14:creationId xmlns:p14="http://schemas.microsoft.com/office/powerpoint/2010/main" val="2017685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t>Class I</a:t>
            </a:r>
            <a:r>
              <a:rPr lang="en-US" altLang="en-US" dirty="0" smtClean="0"/>
              <a:t> violations will result in a documented warning from the Tennessee FMNP to the farmer and will be included in the FMNP ‘s file for that farmer.  A second occurrence of a </a:t>
            </a:r>
            <a:r>
              <a:rPr lang="en-US" altLang="en-US" b="1" dirty="0" smtClean="0"/>
              <a:t>Class I</a:t>
            </a:r>
            <a:r>
              <a:rPr lang="en-US" altLang="en-US" dirty="0" smtClean="0"/>
              <a:t> violation during a season will be considered a </a:t>
            </a:r>
            <a:r>
              <a:rPr lang="en-US" altLang="en-US" b="1" dirty="0" smtClean="0"/>
              <a:t>Class II</a:t>
            </a:r>
            <a:r>
              <a:rPr lang="en-US" altLang="en-US" dirty="0" smtClean="0"/>
              <a:t> violation.</a:t>
            </a:r>
          </a:p>
          <a:p>
            <a:pPr eaLnBrk="1" hangingPunct="1">
              <a:spcBef>
                <a:spcPct val="0"/>
              </a:spcBef>
            </a:pPr>
            <a:r>
              <a:rPr lang="en-US" altLang="en-US" b="1" dirty="0" smtClean="0"/>
              <a:t>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69</a:t>
            </a:fld>
            <a:endParaRPr lang="en-US"/>
          </a:p>
        </p:txBody>
      </p:sp>
    </p:spTree>
    <p:extLst>
      <p:ext uri="{BB962C8B-B14F-4D97-AF65-F5344CB8AC3E}">
        <p14:creationId xmlns:p14="http://schemas.microsoft.com/office/powerpoint/2010/main" val="1228086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smtClean="0"/>
              <a:t>*Only participants in the WIC  program (pregnant, postpartum or breastfeeding women or children 1 to 5 years of age) are eligible for  the WIC Farmers Market Nutrition program.  Infants are not included in this program.</a:t>
            </a:r>
          </a:p>
          <a:p>
            <a:pPr eaLnBrk="1" hangingPunct="1">
              <a:lnSpc>
                <a:spcPct val="90000"/>
              </a:lnSpc>
              <a:spcBef>
                <a:spcPct val="0"/>
              </a:spcBef>
            </a:pPr>
            <a:r>
              <a:rPr lang="en-US" altLang="en-US" dirty="0" smtClean="0"/>
              <a:t>To be eligible for WIC, a participant’s household Income must be at or below 185% of the poverty level.  Proof of income is required.  The participant must also show proof that she is a resident of Tennessee.</a:t>
            </a:r>
          </a:p>
          <a:p>
            <a:pPr eaLnBrk="1" hangingPunct="1">
              <a:lnSpc>
                <a:spcPct val="90000"/>
              </a:lnSpc>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To be eligible for the Farmers Market Nutrition Program, the WIC participant must receive WIC benefits in a participating county. *</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7</a:t>
            </a:fld>
            <a:endParaRPr lang="en-US"/>
          </a:p>
        </p:txBody>
      </p:sp>
    </p:spTree>
    <p:extLst>
      <p:ext uri="{BB962C8B-B14F-4D97-AF65-F5344CB8AC3E}">
        <p14:creationId xmlns:p14="http://schemas.microsoft.com/office/powerpoint/2010/main" val="5054827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t>Class I Violations include:</a:t>
            </a:r>
            <a:endParaRPr lang="en-US" altLang="en-US" dirty="0" smtClean="0"/>
          </a:p>
          <a:p>
            <a:pPr eaLnBrk="1" hangingPunct="1">
              <a:spcBef>
                <a:spcPct val="0"/>
              </a:spcBef>
            </a:pPr>
            <a:r>
              <a:rPr lang="en-US" altLang="en-US" b="1" dirty="0" smtClean="0"/>
              <a:t> </a:t>
            </a:r>
            <a:r>
              <a:rPr lang="en-US" altLang="en-US" dirty="0" smtClean="0"/>
              <a:t>Accepting FMNP vouchers outside of the valid dates;</a:t>
            </a:r>
          </a:p>
          <a:p>
            <a:pPr eaLnBrk="1" hangingPunct="1">
              <a:spcBef>
                <a:spcPct val="0"/>
              </a:spcBef>
            </a:pPr>
            <a:r>
              <a:rPr lang="en-US" altLang="en-US" dirty="0" smtClean="0"/>
              <a:t>failing to complete FMNP vouchers at the time of the transaction;</a:t>
            </a:r>
          </a:p>
          <a:p>
            <a:pPr eaLnBrk="1" hangingPunct="1">
              <a:spcBef>
                <a:spcPct val="0"/>
              </a:spcBef>
            </a:pPr>
            <a:r>
              <a:rPr lang="en-US" altLang="en-US" dirty="0" smtClean="0"/>
              <a:t>failing to display the Tennessee FMNP poster or have the current FMNP Food List available</a:t>
            </a:r>
            <a:r>
              <a:rPr lang="en-US" altLang="en-US" baseline="0" dirty="0" smtClean="0"/>
              <a:t> or</a:t>
            </a:r>
            <a:endParaRPr lang="en-US" altLang="en-US" dirty="0" smtClean="0"/>
          </a:p>
          <a:p>
            <a:pPr eaLnBrk="1" hangingPunct="1">
              <a:spcBef>
                <a:spcPct val="0"/>
              </a:spcBef>
            </a:pPr>
            <a:r>
              <a:rPr lang="en-US" altLang="en-US" dirty="0" smtClean="0"/>
              <a:t>failing to train and inform employees and or helpers of obligations to the FMNP Program;</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70</a:t>
            </a:fld>
            <a:endParaRPr lang="en-US"/>
          </a:p>
        </p:txBody>
      </p:sp>
    </p:spTree>
    <p:extLst>
      <p:ext uri="{BB962C8B-B14F-4D97-AF65-F5344CB8AC3E}">
        <p14:creationId xmlns:p14="http://schemas.microsoft.com/office/powerpoint/2010/main" val="42718041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t>Class I Violations also include:</a:t>
            </a:r>
            <a:endParaRPr lang="en-US" altLang="en-US" dirty="0" smtClean="0"/>
          </a:p>
          <a:p>
            <a:pPr eaLnBrk="1" hangingPunct="1">
              <a:spcBef>
                <a:spcPct val="0"/>
              </a:spcBef>
            </a:pPr>
            <a:endParaRPr lang="en-US" altLang="en-US" dirty="0" smtClean="0"/>
          </a:p>
          <a:p>
            <a:pPr eaLnBrk="1" hangingPunct="1">
              <a:spcBef>
                <a:spcPct val="0"/>
              </a:spcBef>
              <a:buFontTx/>
              <a:buChar char="•"/>
            </a:pPr>
            <a:r>
              <a:rPr lang="en-US" altLang="en-US" dirty="0" smtClean="0"/>
              <a:t>failing to be accountable for the actions of employees</a:t>
            </a:r>
            <a:r>
              <a:rPr lang="en-US" altLang="en-US" baseline="0" dirty="0" smtClean="0"/>
              <a:t> </a:t>
            </a:r>
            <a:r>
              <a:rPr lang="en-US" altLang="en-US" dirty="0" smtClean="0"/>
              <a:t>or helpers</a:t>
            </a:r>
            <a:r>
              <a:rPr lang="en-US" altLang="en-US" baseline="0" dirty="0" smtClean="0"/>
              <a:t> or</a:t>
            </a:r>
            <a:endParaRPr lang="en-US" altLang="en-US" dirty="0" smtClean="0"/>
          </a:p>
          <a:p>
            <a:pPr eaLnBrk="1" hangingPunct="1">
              <a:spcBef>
                <a:spcPct val="0"/>
              </a:spcBef>
              <a:buFontTx/>
              <a:buChar char="•"/>
            </a:pPr>
            <a:r>
              <a:rPr lang="en-US" altLang="en-US" dirty="0" smtClean="0"/>
              <a:t>failing to offer FMNP participants the same courtesies offered other customers including FMNP approved foods of the same or higher quality as that offered other customers;</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71</a:t>
            </a:fld>
            <a:endParaRPr lang="en-US"/>
          </a:p>
        </p:txBody>
      </p:sp>
    </p:spTree>
    <p:extLst>
      <p:ext uri="{BB962C8B-B14F-4D97-AF65-F5344CB8AC3E}">
        <p14:creationId xmlns:p14="http://schemas.microsoft.com/office/powerpoint/2010/main" val="20288143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t>Class I Violations include:</a:t>
            </a:r>
            <a:endParaRPr lang="en-US" altLang="en-US" dirty="0" smtClean="0"/>
          </a:p>
          <a:p>
            <a:pPr eaLnBrk="1" hangingPunct="1">
              <a:spcBef>
                <a:spcPct val="0"/>
              </a:spcBef>
              <a:buFontTx/>
              <a:buChar char="•"/>
            </a:pPr>
            <a:r>
              <a:rPr lang="en-US" altLang="en-US" dirty="0" smtClean="0"/>
              <a:t>Failing to acknowledge and comply with USDA nondiscrimination provisions that standards for participation in  the Farmers Market Nutrition Program are the same for everyone  or</a:t>
            </a:r>
          </a:p>
          <a:p>
            <a:pPr eaLnBrk="1" hangingPunct="1">
              <a:spcBef>
                <a:spcPct val="0"/>
              </a:spcBef>
              <a:buFontTx/>
              <a:buChar char="•"/>
            </a:pPr>
            <a:r>
              <a:rPr lang="en-US" altLang="en-US" dirty="0" smtClean="0"/>
              <a:t>failing to allow a FMNP representative to conduct an unannounced on-site monitoring visit.</a:t>
            </a:r>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72</a:t>
            </a:fld>
            <a:endParaRPr lang="en-US"/>
          </a:p>
        </p:txBody>
      </p:sp>
    </p:spTree>
    <p:extLst>
      <p:ext uri="{BB962C8B-B14F-4D97-AF65-F5344CB8AC3E}">
        <p14:creationId xmlns:p14="http://schemas.microsoft.com/office/powerpoint/2010/main" val="21628846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Class II violations</a:t>
            </a:r>
            <a:r>
              <a:rPr lang="en-US" altLang="en-US" dirty="0" smtClean="0"/>
              <a:t> by a farmer shall result in disqualification from the Tennessee FMNP for the remainder of the market season.</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73</a:t>
            </a:fld>
            <a:endParaRPr lang="en-US"/>
          </a:p>
        </p:txBody>
      </p:sp>
    </p:spTree>
    <p:extLst>
      <p:ext uri="{BB962C8B-B14F-4D97-AF65-F5344CB8AC3E}">
        <p14:creationId xmlns:p14="http://schemas.microsoft.com/office/powerpoint/2010/main" val="4128228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t>Class II Violations include:</a:t>
            </a:r>
            <a:endParaRPr lang="en-US" altLang="en-US" dirty="0" smtClean="0"/>
          </a:p>
          <a:p>
            <a:pPr eaLnBrk="1" hangingPunct="1">
              <a:spcBef>
                <a:spcPct val="0"/>
              </a:spcBef>
            </a:pPr>
            <a:endParaRPr lang="en-US" altLang="en-US" b="1" dirty="0" smtClean="0"/>
          </a:p>
          <a:p>
            <a:pPr eaLnBrk="1" hangingPunct="1">
              <a:spcBef>
                <a:spcPct val="0"/>
              </a:spcBef>
              <a:buFontTx/>
              <a:buChar char="•"/>
            </a:pPr>
            <a:r>
              <a:rPr lang="en-US" altLang="en-US" dirty="0" smtClean="0"/>
              <a:t>failing to provide information requested for reporting to the USDA;</a:t>
            </a:r>
          </a:p>
          <a:p>
            <a:pPr eaLnBrk="1" hangingPunct="1">
              <a:spcBef>
                <a:spcPct val="0"/>
              </a:spcBef>
              <a:buFontTx/>
              <a:buChar char="•"/>
            </a:pPr>
            <a:r>
              <a:rPr lang="en-US" altLang="en-US" dirty="0" smtClean="0"/>
              <a:t>providing false information on farmers application.</a:t>
            </a:r>
          </a:p>
          <a:p>
            <a:pPr eaLnBrk="1" hangingPunct="1">
              <a:spcBef>
                <a:spcPct val="0"/>
              </a:spcBef>
              <a:buFontTx/>
              <a:buChar char="•"/>
            </a:pPr>
            <a:r>
              <a:rPr lang="en-US" altLang="en-US" dirty="0" smtClean="0"/>
              <a:t>failing to provide only FMNP approved foods in exchange for FMNP vouchers at the farmer’s market location;</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74</a:t>
            </a:fld>
            <a:endParaRPr lang="en-US"/>
          </a:p>
        </p:txBody>
      </p:sp>
    </p:spTree>
    <p:extLst>
      <p:ext uri="{BB962C8B-B14F-4D97-AF65-F5344CB8AC3E}">
        <p14:creationId xmlns:p14="http://schemas.microsoft.com/office/powerpoint/2010/main" val="40539606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smtClean="0"/>
              <a:t>failing to charge FMNP participants the same or lower prices for FMNP approved foods as that charged to other customers;</a:t>
            </a:r>
          </a:p>
          <a:p>
            <a:pPr eaLnBrk="1" hangingPunct="1">
              <a:spcBef>
                <a:spcPct val="0"/>
              </a:spcBef>
              <a:buFontTx/>
              <a:buChar char="•"/>
            </a:pPr>
            <a:r>
              <a:rPr lang="en-US" altLang="en-US" dirty="0" smtClean="0"/>
              <a:t>issuing cash change for purchases that are in an amount less than the value of the FMNP voucher;</a:t>
            </a:r>
          </a:p>
          <a:p>
            <a:pPr eaLnBrk="1" hangingPunct="1">
              <a:spcBef>
                <a:spcPct val="0"/>
              </a:spcBef>
              <a:buFontTx/>
              <a:buChar char="•"/>
            </a:pPr>
            <a:r>
              <a:rPr lang="en-US" altLang="en-US" dirty="0" smtClean="0"/>
              <a:t>charging sales tax for FMNP approved foods; </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75</a:t>
            </a:fld>
            <a:endParaRPr lang="en-US"/>
          </a:p>
        </p:txBody>
      </p:sp>
    </p:spTree>
    <p:extLst>
      <p:ext uri="{BB962C8B-B14F-4D97-AF65-F5344CB8AC3E}">
        <p14:creationId xmlns:p14="http://schemas.microsoft.com/office/powerpoint/2010/main" val="4538647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smtClean="0"/>
              <a:t>attempting to seek reimbursement from FMNP participants for FMNP vouchers not paid by FMNP</a:t>
            </a:r>
            <a:r>
              <a:rPr lang="en-US" altLang="en-US" baseline="0" dirty="0" smtClean="0"/>
              <a:t> or</a:t>
            </a:r>
            <a:endParaRPr lang="en-US" altLang="en-US" dirty="0" smtClean="0"/>
          </a:p>
          <a:p>
            <a:pPr eaLnBrk="1" hangingPunct="1">
              <a:spcBef>
                <a:spcPct val="0"/>
              </a:spcBef>
              <a:buFontTx/>
              <a:buChar char="•"/>
            </a:pPr>
            <a:r>
              <a:rPr lang="en-US" altLang="en-US" dirty="0" smtClean="0"/>
              <a:t>failing to return a State of Tennessee FMNP Stamp to the FMNP agency</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76</a:t>
            </a:fld>
            <a:endParaRPr lang="en-US"/>
          </a:p>
        </p:txBody>
      </p:sp>
    </p:spTree>
    <p:extLst>
      <p:ext uri="{BB962C8B-B14F-4D97-AF65-F5344CB8AC3E}">
        <p14:creationId xmlns:p14="http://schemas.microsoft.com/office/powerpoint/2010/main" val="36434905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t>Disqualifications:</a:t>
            </a:r>
            <a:endParaRPr lang="en-US" altLang="en-US" dirty="0" smtClean="0"/>
          </a:p>
          <a:p>
            <a:pPr eaLnBrk="1" hangingPunct="1">
              <a:spcBef>
                <a:spcPct val="0"/>
              </a:spcBef>
            </a:pPr>
            <a:r>
              <a:rPr lang="en-US" altLang="en-US" dirty="0" smtClean="0"/>
              <a:t>A disqualification may be invoked under the following circumstances:</a:t>
            </a:r>
          </a:p>
          <a:p>
            <a:pPr eaLnBrk="1" hangingPunct="1">
              <a:spcBef>
                <a:spcPct val="0"/>
              </a:spcBef>
            </a:pPr>
            <a:r>
              <a:rPr lang="en-US" altLang="en-US" dirty="0" smtClean="0"/>
              <a:t>The second occurrence of any </a:t>
            </a:r>
            <a:r>
              <a:rPr lang="en-US" altLang="en-US" b="1" dirty="0" smtClean="0"/>
              <a:t>Class I</a:t>
            </a:r>
            <a:r>
              <a:rPr lang="en-US" altLang="en-US" dirty="0" smtClean="0"/>
              <a:t> violation during the current market season</a:t>
            </a:r>
            <a:r>
              <a:rPr lang="en-US" altLang="en-US" baseline="0" dirty="0" smtClean="0"/>
              <a:t> or</a:t>
            </a:r>
            <a:endParaRPr lang="en-US" altLang="en-US" dirty="0" smtClean="0"/>
          </a:p>
          <a:p>
            <a:pPr eaLnBrk="1" hangingPunct="1">
              <a:spcBef>
                <a:spcPct val="0"/>
              </a:spcBef>
            </a:pPr>
            <a:r>
              <a:rPr lang="en-US" altLang="en-US" dirty="0" smtClean="0"/>
              <a:t>The first occurrence of any </a:t>
            </a:r>
            <a:r>
              <a:rPr lang="en-US" altLang="en-US" b="1" dirty="0" smtClean="0"/>
              <a:t>Class II</a:t>
            </a:r>
            <a:r>
              <a:rPr lang="en-US" altLang="en-US" dirty="0" smtClean="0"/>
              <a:t> violation during the current market season.</a:t>
            </a:r>
          </a:p>
          <a:p>
            <a:pPr eaLnBrk="1" hangingPunct="1">
              <a:spcBef>
                <a:spcPct val="0"/>
              </a:spcBef>
            </a:pP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77</a:t>
            </a:fld>
            <a:endParaRPr lang="en-US"/>
          </a:p>
        </p:txBody>
      </p:sp>
    </p:spTree>
    <p:extLst>
      <p:ext uri="{BB962C8B-B14F-4D97-AF65-F5344CB8AC3E}">
        <p14:creationId xmlns:p14="http://schemas.microsoft.com/office/powerpoint/2010/main" val="252908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 second </a:t>
            </a:r>
            <a:r>
              <a:rPr lang="en-US" altLang="en-US" b="1" dirty="0" smtClean="0"/>
              <a:t>Class II</a:t>
            </a:r>
            <a:r>
              <a:rPr lang="en-US" altLang="en-US" dirty="0" smtClean="0"/>
              <a:t> violation within the same market season and/or the following market season will result in disqualification from the Tennessee FMNP for up to 3 years. The FMNP Stamp and poster(s) shall be surrendered to an FMNP representative during the period of disqualification. In the event that a farmer who is disqualified redeems FMNP vouchers, the farmer must pay the state agency for the total amount of the transactions in violation.</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78</a:t>
            </a:fld>
            <a:endParaRPr lang="en-US"/>
          </a:p>
        </p:txBody>
      </p:sp>
    </p:spTree>
    <p:extLst>
      <p:ext uri="{BB962C8B-B14F-4D97-AF65-F5344CB8AC3E}">
        <p14:creationId xmlns:p14="http://schemas.microsoft.com/office/powerpoint/2010/main" val="17758617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t>Prosecution</a:t>
            </a:r>
          </a:p>
          <a:p>
            <a:pPr eaLnBrk="1" hangingPunct="1">
              <a:spcBef>
                <a:spcPct val="0"/>
              </a:spcBef>
            </a:pPr>
            <a:r>
              <a:rPr lang="en-US" altLang="en-US" dirty="0" smtClean="0"/>
              <a:t>FMNP farmers may be subject to penalties in the case of deliberate fraud.  According to federal regulations, whoever receives, conceals or retains such funds, assets or property for his or her own interest, knowing such funds, assets or property have been embezzled, willfully misapplied, stolen, or obtained by fraud shall, if such funds, assets or property are of the value of $100 or more, be fined not more than $10,000 or imprisoned not more than five years, or both, or if such funds, assets or property are of a value of less than $100, shall be fined not more than $1,000.</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79</a:t>
            </a:fld>
            <a:endParaRPr lang="en-US"/>
          </a:p>
        </p:txBody>
      </p:sp>
    </p:spTree>
    <p:extLst>
      <p:ext uri="{BB962C8B-B14F-4D97-AF65-F5344CB8AC3E}">
        <p14:creationId xmlns:p14="http://schemas.microsoft.com/office/powerpoint/2010/main" val="139948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Only  eight Tennessee Counties participate in the WIC FMNP:</a:t>
            </a:r>
          </a:p>
          <a:p>
            <a:pPr eaLnBrk="1" hangingPunct="1">
              <a:spcBef>
                <a:spcPct val="0"/>
              </a:spcBef>
            </a:pPr>
            <a:r>
              <a:rPr lang="en-US" altLang="en-US" dirty="0" smtClean="0"/>
              <a:t>     They are</a:t>
            </a:r>
            <a:r>
              <a:rPr lang="en-US" altLang="en-US" baseline="0" dirty="0" smtClean="0"/>
              <a:t> </a:t>
            </a:r>
            <a:r>
              <a:rPr lang="en-US" altLang="en-US" dirty="0" smtClean="0"/>
              <a:t>Coffee, Hickman, Lincoln, Madison, Maury, Moore, Rutherford and Sullivan Counties.*</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8</a:t>
            </a:fld>
            <a:endParaRPr lang="en-US"/>
          </a:p>
        </p:txBody>
      </p:sp>
    </p:spTree>
    <p:extLst>
      <p:ext uri="{BB962C8B-B14F-4D97-AF65-F5344CB8AC3E}">
        <p14:creationId xmlns:p14="http://schemas.microsoft.com/office/powerpoint/2010/main" val="34345262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t>Termination</a:t>
            </a:r>
            <a:endParaRPr lang="en-US" altLang="en-US" dirty="0" smtClean="0"/>
          </a:p>
          <a:p>
            <a:pPr eaLnBrk="1" hangingPunct="1">
              <a:spcBef>
                <a:spcPct val="0"/>
              </a:spcBef>
            </a:pPr>
            <a:r>
              <a:rPr lang="en-US" altLang="en-US" dirty="0" smtClean="0"/>
              <a:t>In addition to the above sanction actions, the FMNP may terminate the farmer’s FMNP Agreement due to negligence, fraud, abuse, violation of the agreement, or for any other reason.  The FMNP shall provide the farmer with fifteen (15) calendar days prior notice of such action.  This notification will be made by certified mail, return receipt requested, or by hand delivery.  The notification will also outline the farmer’s opportunity to appeal the action and to request a hearing within 30 days of the date of the notification letter.</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80</a:t>
            </a:fld>
            <a:endParaRPr lang="en-US"/>
          </a:p>
        </p:txBody>
      </p:sp>
    </p:spTree>
    <p:extLst>
      <p:ext uri="{BB962C8B-B14F-4D97-AF65-F5344CB8AC3E}">
        <p14:creationId xmlns:p14="http://schemas.microsoft.com/office/powerpoint/2010/main" val="15501792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t>Appeal</a:t>
            </a:r>
            <a:r>
              <a:rPr lang="en-US" altLang="en-US" b="1" i="1" dirty="0" smtClean="0"/>
              <a:t>s</a:t>
            </a:r>
          </a:p>
          <a:p>
            <a:pPr eaLnBrk="1" hangingPunct="1">
              <a:spcBef>
                <a:spcPct val="0"/>
              </a:spcBef>
            </a:pPr>
            <a:r>
              <a:rPr lang="en-US" altLang="en-US" dirty="0" smtClean="0"/>
              <a:t>Farmers may request a hearing to appeal any adverse action taken against them except for the Program’s decision not to renew the farmer’s FMNP Agreement.</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81</a:t>
            </a:fld>
            <a:endParaRPr lang="en-US"/>
          </a:p>
        </p:txBody>
      </p:sp>
    </p:spTree>
    <p:extLst>
      <p:ext uri="{BB962C8B-B14F-4D97-AF65-F5344CB8AC3E}">
        <p14:creationId xmlns:p14="http://schemas.microsoft.com/office/powerpoint/2010/main" val="42338313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FMNP shall provide fifteen (15) calendar days prior notice of a sanction action being taken against a farmer.  The sanction notice shall contain:</a:t>
            </a:r>
          </a:p>
          <a:p>
            <a:pPr lvl="4" eaLnBrk="1" hangingPunct="1">
              <a:spcBef>
                <a:spcPct val="0"/>
              </a:spcBef>
              <a:buFontTx/>
              <a:buChar char="•"/>
            </a:pPr>
            <a:r>
              <a:rPr lang="en-US" altLang="en-US" dirty="0" smtClean="0"/>
              <a:t>the violation(s) used for the decision, </a:t>
            </a:r>
          </a:p>
          <a:p>
            <a:pPr lvl="4" eaLnBrk="1" hangingPunct="1">
              <a:spcBef>
                <a:spcPct val="0"/>
              </a:spcBef>
              <a:buFontTx/>
              <a:buChar char="•"/>
            </a:pPr>
            <a:r>
              <a:rPr lang="en-US" altLang="en-US" dirty="0" smtClean="0"/>
              <a:t>the procedure to file for an administrative review, </a:t>
            </a:r>
          </a:p>
          <a:p>
            <a:pPr lvl="4" eaLnBrk="1" hangingPunct="1">
              <a:spcBef>
                <a:spcPct val="0"/>
              </a:spcBef>
              <a:buFontTx/>
              <a:buChar char="•"/>
            </a:pPr>
            <a:r>
              <a:rPr lang="en-US" altLang="en-US" dirty="0" smtClean="0"/>
              <a:t>the effective date of the sanction(s), </a:t>
            </a:r>
          </a:p>
          <a:p>
            <a:pPr lvl="4" eaLnBrk="1" hangingPunct="1">
              <a:spcBef>
                <a:spcPct val="0"/>
              </a:spcBef>
              <a:buFontTx/>
              <a:buChar char="•"/>
            </a:pPr>
            <a:r>
              <a:rPr lang="en-US" altLang="en-US" dirty="0" smtClean="0"/>
              <a:t>the time period allowed to appeal, and </a:t>
            </a:r>
          </a:p>
          <a:p>
            <a:pPr lvl="4" eaLnBrk="1" hangingPunct="1">
              <a:spcBef>
                <a:spcPct val="0"/>
              </a:spcBef>
              <a:buFontTx/>
              <a:buChar char="•"/>
            </a:pPr>
            <a:r>
              <a:rPr lang="en-US" altLang="en-US" dirty="0" smtClean="0"/>
              <a:t>any other pertinent information.</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82</a:t>
            </a:fld>
            <a:endParaRPr lang="en-US"/>
          </a:p>
        </p:txBody>
      </p:sp>
    </p:spTree>
    <p:extLst>
      <p:ext uri="{BB962C8B-B14F-4D97-AF65-F5344CB8AC3E}">
        <p14:creationId xmlns:p14="http://schemas.microsoft.com/office/powerpoint/2010/main" val="28058964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farmer’s request for an administrative hearing in order to appeal the actions of the FMNP shall be received within thirty (30) calendar days from the date of the sanction notice.  The appeal letter shall be sent to</a:t>
            </a:r>
            <a:r>
              <a:rPr lang="en-US" altLang="en-US" baseline="0" dirty="0" smtClean="0"/>
              <a:t> the address show.</a:t>
            </a:r>
            <a:endParaRPr lang="en-US" altLang="en-US" dirty="0" smtClean="0"/>
          </a:p>
          <a:p>
            <a:pPr lvl="2" eaLnBrk="1" hangingPunct="1">
              <a:spcBef>
                <a:spcPct val="0"/>
              </a:spcBef>
            </a:pP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83</a:t>
            </a:fld>
            <a:endParaRPr lang="en-US"/>
          </a:p>
        </p:txBody>
      </p:sp>
    </p:spTree>
    <p:extLst>
      <p:ext uri="{BB962C8B-B14F-4D97-AF65-F5344CB8AC3E}">
        <p14:creationId xmlns:p14="http://schemas.microsoft.com/office/powerpoint/2010/main" val="17249615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Thank you for joining us this morning.  If you would like to apply to be a </a:t>
            </a:r>
            <a:r>
              <a:rPr lang="en-US" altLang="en-US" dirty="0" smtClean="0"/>
              <a:t>2018 </a:t>
            </a:r>
            <a:r>
              <a:rPr lang="en-US" altLang="en-US" dirty="0" smtClean="0"/>
              <a:t>authorized farmer,</a:t>
            </a:r>
            <a:r>
              <a:rPr lang="en-US" altLang="en-US" baseline="0" dirty="0" smtClean="0"/>
              <a:t> d</a:t>
            </a:r>
            <a:r>
              <a:rPr lang="en-US" altLang="en-US" dirty="0" smtClean="0"/>
              <a:t>ownload an application.  Complete it and send it to by fax or mail to the nearest vendor representative.</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84</a:t>
            </a:fld>
            <a:endParaRPr lang="en-US"/>
          </a:p>
        </p:txBody>
      </p:sp>
    </p:spTree>
    <p:extLst>
      <p:ext uri="{BB962C8B-B14F-4D97-AF65-F5344CB8AC3E}">
        <p14:creationId xmlns:p14="http://schemas.microsoft.com/office/powerpoint/2010/main" val="26975498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We appreciate the support of our many partners in this program.</a:t>
            </a:r>
          </a:p>
          <a:p>
            <a:pPr eaLnBrk="1" hangingPunct="1">
              <a:spcBef>
                <a:spcPct val="0"/>
              </a:spcBef>
            </a:pPr>
            <a:r>
              <a:rPr lang="en-US" altLang="en-US" dirty="0" smtClean="0"/>
              <a:t>Commodity Supplemental Food Program</a:t>
            </a:r>
          </a:p>
          <a:p>
            <a:pPr eaLnBrk="1" hangingPunct="1">
              <a:spcBef>
                <a:spcPct val="0"/>
              </a:spcBef>
            </a:pPr>
            <a:r>
              <a:rPr lang="en-US" altLang="en-US" dirty="0" smtClean="0"/>
              <a:t>Fruits &amp; Veggies – More Matters®</a:t>
            </a:r>
          </a:p>
          <a:p>
            <a:pPr eaLnBrk="1" hangingPunct="1">
              <a:spcBef>
                <a:spcPct val="0"/>
              </a:spcBef>
            </a:pPr>
            <a:r>
              <a:rPr lang="en-US" altLang="en-US" dirty="0" smtClean="0"/>
              <a:t>Local Departments of Aging </a:t>
            </a:r>
          </a:p>
          <a:p>
            <a:pPr eaLnBrk="1" hangingPunct="1">
              <a:spcBef>
                <a:spcPct val="0"/>
              </a:spcBef>
            </a:pPr>
            <a:r>
              <a:rPr lang="en-US" altLang="en-US" dirty="0" smtClean="0"/>
              <a:t>TN </a:t>
            </a:r>
            <a:r>
              <a:rPr lang="en-US" altLang="en-US" dirty="0" err="1" smtClean="0"/>
              <a:t>Dept</a:t>
            </a:r>
            <a:r>
              <a:rPr lang="en-US" altLang="en-US" dirty="0" smtClean="0"/>
              <a:t> of Agriculture</a:t>
            </a:r>
          </a:p>
          <a:p>
            <a:pPr eaLnBrk="1" hangingPunct="1">
              <a:spcBef>
                <a:spcPct val="0"/>
              </a:spcBef>
            </a:pPr>
            <a:r>
              <a:rPr lang="en-US" altLang="en-US" dirty="0" smtClean="0"/>
              <a:t>University of TN Agricultural Extension Service</a:t>
            </a:r>
          </a:p>
          <a:p>
            <a:pPr eaLnBrk="1" hangingPunct="1">
              <a:spcBef>
                <a:spcPct val="0"/>
              </a:spcBef>
            </a:pPr>
            <a:r>
              <a:rPr lang="en-US" altLang="en-US" dirty="0" smtClean="0"/>
              <a:t>Welch’s Cost Relief Grant</a:t>
            </a:r>
          </a:p>
          <a:p>
            <a:r>
              <a:rPr lang="en-US" dirty="0" smtClean="0"/>
              <a:t>St.</a:t>
            </a:r>
            <a:r>
              <a:rPr lang="en-US" baseline="0" dirty="0" smtClean="0"/>
              <a:t> Thomas Community Health &amp; Benefit</a:t>
            </a:r>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85</a:t>
            </a:fld>
            <a:endParaRPr lang="en-US"/>
          </a:p>
        </p:txBody>
      </p:sp>
    </p:spTree>
    <p:extLst>
      <p:ext uri="{BB962C8B-B14F-4D97-AF65-F5344CB8AC3E}">
        <p14:creationId xmlns:p14="http://schemas.microsoft.com/office/powerpoint/2010/main" val="14760715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86</a:t>
            </a:fld>
            <a:endParaRPr lang="en-US"/>
          </a:p>
        </p:txBody>
      </p:sp>
    </p:spTree>
    <p:extLst>
      <p:ext uri="{BB962C8B-B14F-4D97-AF65-F5344CB8AC3E}">
        <p14:creationId xmlns:p14="http://schemas.microsoft.com/office/powerpoint/2010/main" val="39369364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Now is the time for any questions or concerns you may have.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87</a:t>
            </a:fld>
            <a:endParaRPr lang="en-US"/>
          </a:p>
        </p:txBody>
      </p:sp>
    </p:spTree>
    <p:extLst>
      <p:ext uri="{BB962C8B-B14F-4D97-AF65-F5344CB8AC3E}">
        <p14:creationId xmlns:p14="http://schemas.microsoft.com/office/powerpoint/2010/main" val="237890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Vouchers are printed on site in the local participating health department and exchanged for fruits, vegetables and herbs grown by Tennessee farmers.</a:t>
            </a:r>
          </a:p>
          <a:p>
            <a:pPr eaLnBrk="1" hangingPunct="1">
              <a:spcBef>
                <a:spcPct val="0"/>
              </a:spcBef>
            </a:pPr>
            <a:r>
              <a:rPr lang="en-US" altLang="en-US" dirty="0" smtClean="0"/>
              <a:t>Vouchers are month specific. (which means they can only be cashed in the month designated on the voucher).  Each participant receives:</a:t>
            </a:r>
          </a:p>
          <a:p>
            <a:pPr eaLnBrk="1" hangingPunct="1">
              <a:spcBef>
                <a:spcPct val="0"/>
              </a:spcBef>
            </a:pPr>
            <a:r>
              <a:rPr lang="en-US" altLang="en-US" dirty="0" smtClean="0"/>
              <a:t>2 $5 vouchers for July  and </a:t>
            </a:r>
          </a:p>
          <a:p>
            <a:pPr eaLnBrk="1" hangingPunct="1">
              <a:spcBef>
                <a:spcPct val="0"/>
              </a:spcBef>
            </a:pPr>
            <a:r>
              <a:rPr lang="en-US" altLang="en-US" dirty="0" smtClean="0"/>
              <a:t>2 $5 vouchers for August for a total of</a:t>
            </a:r>
          </a:p>
          <a:p>
            <a:pPr eaLnBrk="1" hangingPunct="1">
              <a:spcBef>
                <a:spcPct val="0"/>
              </a:spcBef>
            </a:pPr>
            <a:r>
              <a:rPr lang="en-US" altLang="en-US" dirty="0" smtClean="0"/>
              <a:t>$20 for the summer*</a:t>
            </a:r>
          </a:p>
          <a:p>
            <a:endParaRPr lang="en-US" dirty="0"/>
          </a:p>
        </p:txBody>
      </p:sp>
      <p:sp>
        <p:nvSpPr>
          <p:cNvPr id="4" name="Slide Number Placeholder 3"/>
          <p:cNvSpPr>
            <a:spLocks noGrp="1"/>
          </p:cNvSpPr>
          <p:nvPr>
            <p:ph type="sldNum" sz="quarter" idx="10"/>
          </p:nvPr>
        </p:nvSpPr>
        <p:spPr/>
        <p:txBody>
          <a:bodyPr/>
          <a:lstStyle/>
          <a:p>
            <a:fld id="{49000748-6895-40E0-9F9C-19CF24156B6A}" type="slidenum">
              <a:rPr lang="en-US" smtClean="0"/>
              <a:t>9</a:t>
            </a:fld>
            <a:endParaRPr lang="en-US"/>
          </a:p>
        </p:txBody>
      </p:sp>
    </p:spTree>
    <p:extLst>
      <p:ext uri="{BB962C8B-B14F-4D97-AF65-F5344CB8AC3E}">
        <p14:creationId xmlns:p14="http://schemas.microsoft.com/office/powerpoint/2010/main" val="1994915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49F96-EF14-4BF2-BE96-5471B053C585}"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B7C44-3822-48F8-B375-7F0AE942F49B}" type="slidenum">
              <a:rPr lang="en-US" smtClean="0"/>
              <a:t>‹#›</a:t>
            </a:fld>
            <a:endParaRPr lang="en-US"/>
          </a:p>
        </p:txBody>
      </p:sp>
    </p:spTree>
    <p:extLst>
      <p:ext uri="{BB962C8B-B14F-4D97-AF65-F5344CB8AC3E}">
        <p14:creationId xmlns:p14="http://schemas.microsoft.com/office/powerpoint/2010/main" val="8282501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49F96-EF14-4BF2-BE96-5471B053C585}"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B7C44-3822-48F8-B375-7F0AE942F49B}" type="slidenum">
              <a:rPr lang="en-US" smtClean="0"/>
              <a:t>‹#›</a:t>
            </a:fld>
            <a:endParaRPr lang="en-US"/>
          </a:p>
        </p:txBody>
      </p:sp>
    </p:spTree>
    <p:extLst>
      <p:ext uri="{BB962C8B-B14F-4D97-AF65-F5344CB8AC3E}">
        <p14:creationId xmlns:p14="http://schemas.microsoft.com/office/powerpoint/2010/main" val="97583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49F96-EF14-4BF2-BE96-5471B053C585}"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B7C44-3822-48F8-B375-7F0AE942F49B}" type="slidenum">
              <a:rPr lang="en-US" smtClean="0"/>
              <a:t>‹#›</a:t>
            </a:fld>
            <a:endParaRPr lang="en-US"/>
          </a:p>
        </p:txBody>
      </p:sp>
    </p:spTree>
    <p:extLst>
      <p:ext uri="{BB962C8B-B14F-4D97-AF65-F5344CB8AC3E}">
        <p14:creationId xmlns:p14="http://schemas.microsoft.com/office/powerpoint/2010/main" val="145199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49F96-EF14-4BF2-BE96-5471B053C585}"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B7C44-3822-48F8-B375-7F0AE942F49B}" type="slidenum">
              <a:rPr lang="en-US" smtClean="0"/>
              <a:t>‹#›</a:t>
            </a:fld>
            <a:endParaRPr lang="en-US"/>
          </a:p>
        </p:txBody>
      </p:sp>
    </p:spTree>
    <p:extLst>
      <p:ext uri="{BB962C8B-B14F-4D97-AF65-F5344CB8AC3E}">
        <p14:creationId xmlns:p14="http://schemas.microsoft.com/office/powerpoint/2010/main" val="296582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49F96-EF14-4BF2-BE96-5471B053C585}"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B7C44-3822-48F8-B375-7F0AE942F49B}" type="slidenum">
              <a:rPr lang="en-US" smtClean="0"/>
              <a:t>‹#›</a:t>
            </a:fld>
            <a:endParaRPr lang="en-US"/>
          </a:p>
        </p:txBody>
      </p:sp>
    </p:spTree>
    <p:extLst>
      <p:ext uri="{BB962C8B-B14F-4D97-AF65-F5344CB8AC3E}">
        <p14:creationId xmlns:p14="http://schemas.microsoft.com/office/powerpoint/2010/main" val="385001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B49F96-EF14-4BF2-BE96-5471B053C585}"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B7C44-3822-48F8-B375-7F0AE942F49B}" type="slidenum">
              <a:rPr lang="en-US" smtClean="0"/>
              <a:t>‹#›</a:t>
            </a:fld>
            <a:endParaRPr lang="en-US"/>
          </a:p>
        </p:txBody>
      </p:sp>
    </p:spTree>
    <p:extLst>
      <p:ext uri="{BB962C8B-B14F-4D97-AF65-F5344CB8AC3E}">
        <p14:creationId xmlns:p14="http://schemas.microsoft.com/office/powerpoint/2010/main" val="58634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B49F96-EF14-4BF2-BE96-5471B053C585}"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EB7C44-3822-48F8-B375-7F0AE942F49B}" type="slidenum">
              <a:rPr lang="en-US" smtClean="0"/>
              <a:t>‹#›</a:t>
            </a:fld>
            <a:endParaRPr lang="en-US"/>
          </a:p>
        </p:txBody>
      </p:sp>
    </p:spTree>
    <p:extLst>
      <p:ext uri="{BB962C8B-B14F-4D97-AF65-F5344CB8AC3E}">
        <p14:creationId xmlns:p14="http://schemas.microsoft.com/office/powerpoint/2010/main" val="313464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49F96-EF14-4BF2-BE96-5471B053C585}"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EB7C44-3822-48F8-B375-7F0AE942F49B}" type="slidenum">
              <a:rPr lang="en-US" smtClean="0"/>
              <a:t>‹#›</a:t>
            </a:fld>
            <a:endParaRPr lang="en-US"/>
          </a:p>
        </p:txBody>
      </p:sp>
    </p:spTree>
    <p:extLst>
      <p:ext uri="{BB962C8B-B14F-4D97-AF65-F5344CB8AC3E}">
        <p14:creationId xmlns:p14="http://schemas.microsoft.com/office/powerpoint/2010/main" val="413772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49F96-EF14-4BF2-BE96-5471B053C585}"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EB7C44-3822-48F8-B375-7F0AE942F49B}" type="slidenum">
              <a:rPr lang="en-US" smtClean="0"/>
              <a:t>‹#›</a:t>
            </a:fld>
            <a:endParaRPr lang="en-US"/>
          </a:p>
        </p:txBody>
      </p:sp>
    </p:spTree>
    <p:extLst>
      <p:ext uri="{BB962C8B-B14F-4D97-AF65-F5344CB8AC3E}">
        <p14:creationId xmlns:p14="http://schemas.microsoft.com/office/powerpoint/2010/main" val="13523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49F96-EF14-4BF2-BE96-5471B053C585}"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B7C44-3822-48F8-B375-7F0AE942F49B}" type="slidenum">
              <a:rPr lang="en-US" smtClean="0"/>
              <a:t>‹#›</a:t>
            </a:fld>
            <a:endParaRPr lang="en-US"/>
          </a:p>
        </p:txBody>
      </p:sp>
    </p:spTree>
    <p:extLst>
      <p:ext uri="{BB962C8B-B14F-4D97-AF65-F5344CB8AC3E}">
        <p14:creationId xmlns:p14="http://schemas.microsoft.com/office/powerpoint/2010/main" val="8978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49F96-EF14-4BF2-BE96-5471B053C585}"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B7C44-3822-48F8-B375-7F0AE942F49B}" type="slidenum">
              <a:rPr lang="en-US" smtClean="0"/>
              <a:t>‹#›</a:t>
            </a:fld>
            <a:endParaRPr lang="en-US"/>
          </a:p>
        </p:txBody>
      </p:sp>
    </p:spTree>
    <p:extLst>
      <p:ext uri="{BB962C8B-B14F-4D97-AF65-F5344CB8AC3E}">
        <p14:creationId xmlns:p14="http://schemas.microsoft.com/office/powerpoint/2010/main" val="228265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0B49F96-EF14-4BF2-BE96-5471B053C585}" type="datetimeFigureOut">
              <a:rPr lang="en-US" smtClean="0"/>
              <a:t>2/14/2018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EB7C44-3822-48F8-B375-7F0AE942F49B}" type="slidenum">
              <a:rPr lang="en-US" smtClean="0"/>
              <a:t>‹#›</a:t>
            </a:fld>
            <a:endParaRPr lang="en-US"/>
          </a:p>
        </p:txBody>
      </p:sp>
    </p:spTree>
    <p:extLst>
      <p:ext uri="{BB962C8B-B14F-4D97-AF65-F5344CB8AC3E}">
        <p14:creationId xmlns:p14="http://schemas.microsoft.com/office/powerpoint/2010/main" val="20332630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microsoft.com/office/2007/relationships/hdphoto" Target="../media/hdphoto2.wdp"/></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hyperlink" Target="mailto:kelly.soliman@TN.gov"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c47317\AppData\Local\Microsoft\Windows\Temporary Internet Files\Content.IE5\7FHE5NKF\16678251632_b6d00b3f3f[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14400" y="811935"/>
            <a:ext cx="7391400" cy="49226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981200"/>
            <a:ext cx="7924800" cy="2743200"/>
          </a:xfrm>
        </p:spPr>
        <p:txBody>
          <a:bodyPr>
            <a:normAutofit fontScale="90000"/>
          </a:bodyPr>
          <a:lstStyle/>
          <a:p>
            <a:r>
              <a:rPr lang="en-US" b="1" dirty="0" smtClean="0"/>
              <a:t>Tennessee </a:t>
            </a:r>
            <a:br>
              <a:rPr lang="en-US" b="1" dirty="0" smtClean="0"/>
            </a:br>
            <a:r>
              <a:rPr lang="en-US" b="1" dirty="0" smtClean="0"/>
              <a:t>Department</a:t>
            </a:r>
            <a:r>
              <a:rPr lang="en-US" b="1" dirty="0"/>
              <a:t> </a:t>
            </a:r>
            <a:r>
              <a:rPr lang="en-US" b="1" dirty="0" smtClean="0"/>
              <a:t>of Health</a:t>
            </a:r>
            <a:br>
              <a:rPr lang="en-US" b="1" dirty="0" smtClean="0"/>
            </a:br>
            <a:r>
              <a:rPr lang="en-US" b="1" dirty="0" smtClean="0"/>
              <a:t>Farmers Market</a:t>
            </a:r>
            <a:br>
              <a:rPr lang="en-US" b="1" dirty="0" smtClean="0"/>
            </a:br>
            <a:r>
              <a:rPr lang="en-US" b="1" dirty="0" smtClean="0"/>
              <a:t>Nutrition Webinar</a:t>
            </a:r>
            <a:r>
              <a:rPr lang="en-US" dirty="0" smtClean="0"/>
              <a:t/>
            </a:r>
            <a:br>
              <a:rPr lang="en-US" dirty="0" smtClean="0"/>
            </a:br>
            <a:endParaRPr lang="en-US" dirty="0"/>
          </a:p>
        </p:txBody>
      </p:sp>
      <p:sp>
        <p:nvSpPr>
          <p:cNvPr id="3" name="Subtitle 2"/>
          <p:cNvSpPr>
            <a:spLocks noGrp="1"/>
          </p:cNvSpPr>
          <p:nvPr>
            <p:ph type="subTitle" idx="1"/>
          </p:nvPr>
        </p:nvSpPr>
        <p:spPr>
          <a:xfrm>
            <a:off x="1981200" y="5181600"/>
            <a:ext cx="5029200" cy="1540658"/>
          </a:xfrm>
        </p:spPr>
        <p:txBody>
          <a:bodyPr>
            <a:normAutofit fontScale="77500" lnSpcReduction="20000"/>
          </a:bodyPr>
          <a:lstStyle/>
          <a:p>
            <a:r>
              <a:rPr lang="en-US" b="1" dirty="0" smtClean="0"/>
              <a:t>Narrated by</a:t>
            </a:r>
          </a:p>
          <a:p>
            <a:r>
              <a:rPr lang="en-US" b="1" dirty="0" smtClean="0"/>
              <a:t>Sierra Mullen</a:t>
            </a:r>
          </a:p>
          <a:p>
            <a:r>
              <a:rPr lang="en-US" b="1" dirty="0" smtClean="0"/>
              <a:t>Epidemiologist</a:t>
            </a:r>
          </a:p>
          <a:p>
            <a:r>
              <a:rPr lang="en-US" b="1" dirty="0" smtClean="0"/>
              <a:t> </a:t>
            </a:r>
          </a:p>
          <a:p>
            <a:r>
              <a:rPr lang="en-US" b="1" dirty="0" smtClean="0"/>
              <a:t>Family Health &amp; Wellness</a:t>
            </a:r>
          </a:p>
          <a:p>
            <a:r>
              <a:rPr lang="en-US" b="1" dirty="0" smtClean="0"/>
              <a:t> </a:t>
            </a:r>
            <a:endParaRPr lang="en-US" b="1" dirty="0"/>
          </a:p>
        </p:txBody>
      </p:sp>
    </p:spTree>
    <p:extLst>
      <p:ext uri="{BB962C8B-B14F-4D97-AF65-F5344CB8AC3E}">
        <p14:creationId xmlns:p14="http://schemas.microsoft.com/office/powerpoint/2010/main" val="4079791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896" y="1447800"/>
            <a:ext cx="8305800" cy="3847207"/>
          </a:xfrm>
          <a:prstGeom prst="rect">
            <a:avLst/>
          </a:prstGeom>
          <a:noFill/>
        </p:spPr>
        <p:txBody>
          <a:bodyPr wrap="square" rtlCol="0">
            <a:spAutoFit/>
          </a:bodyPr>
          <a:lstStyle/>
          <a:p>
            <a:r>
              <a:rPr lang="en-US" sz="3600" b="1" dirty="0" smtClean="0"/>
              <a:t>Eligibility for Senior FMNP</a:t>
            </a:r>
          </a:p>
          <a:p>
            <a:endParaRPr lang="en-US" sz="2800" dirty="0"/>
          </a:p>
          <a:p>
            <a:pPr marL="571500" indent="-571500">
              <a:buFont typeface="Arial" panose="020B0604020202020204" pitchFamily="34" charset="0"/>
              <a:buChar char="•"/>
            </a:pPr>
            <a:r>
              <a:rPr lang="en-US" sz="3600" dirty="0" smtClean="0"/>
              <a:t>Age 60 or over</a:t>
            </a:r>
          </a:p>
          <a:p>
            <a:pPr marL="571500" indent="-571500">
              <a:buFont typeface="Arial" panose="020B0604020202020204" pitchFamily="34" charset="0"/>
              <a:buChar char="•"/>
            </a:pPr>
            <a:r>
              <a:rPr lang="en-US" sz="3600" dirty="0" smtClean="0"/>
              <a:t>Income at or below 130% of poverty level (</a:t>
            </a:r>
            <a:r>
              <a:rPr lang="en-US" sz="3600" i="1" dirty="0" smtClean="0"/>
              <a:t>verification required</a:t>
            </a:r>
            <a:r>
              <a:rPr lang="en-US" sz="3600" dirty="0" smtClean="0"/>
              <a:t>)</a:t>
            </a:r>
          </a:p>
          <a:p>
            <a:pPr marL="571500" indent="-571500">
              <a:buFont typeface="Arial" panose="020B0604020202020204" pitchFamily="34" charset="0"/>
              <a:buChar char="•"/>
            </a:pPr>
            <a:r>
              <a:rPr lang="en-US" sz="3600" dirty="0" smtClean="0"/>
              <a:t>Resident of participating county (</a:t>
            </a:r>
            <a:r>
              <a:rPr lang="en-US" sz="3600" i="1" dirty="0" smtClean="0"/>
              <a:t>verification required</a:t>
            </a:r>
            <a:r>
              <a:rPr lang="en-US" sz="3600" dirty="0" smtClean="0"/>
              <a:t>)</a:t>
            </a: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4997" y="228600"/>
            <a:ext cx="3002139" cy="2190750"/>
          </a:xfrm>
          <a:prstGeom prst="rect">
            <a:avLst/>
          </a:prstGeom>
        </p:spPr>
      </p:pic>
    </p:spTree>
    <p:extLst>
      <p:ext uri="{BB962C8B-B14F-4D97-AF65-F5344CB8AC3E}">
        <p14:creationId xmlns:p14="http://schemas.microsoft.com/office/powerpoint/2010/main" val="694633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enior ma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843" y="2362200"/>
            <a:ext cx="84216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57400" y="1105010"/>
            <a:ext cx="5638800" cy="646331"/>
          </a:xfrm>
          <a:prstGeom prst="rect">
            <a:avLst/>
          </a:prstGeom>
          <a:noFill/>
        </p:spPr>
        <p:txBody>
          <a:bodyPr wrap="square" rtlCol="0">
            <a:spAutoFit/>
          </a:bodyPr>
          <a:lstStyle/>
          <a:p>
            <a:r>
              <a:rPr lang="en-US" sz="3600" dirty="0" smtClean="0"/>
              <a:t>Tennessee Senior FMNP</a:t>
            </a:r>
            <a:endParaRPr lang="en-US" sz="3600" dirty="0"/>
          </a:p>
        </p:txBody>
      </p:sp>
    </p:spTree>
    <p:extLst>
      <p:ext uri="{BB962C8B-B14F-4D97-AF65-F5344CB8AC3E}">
        <p14:creationId xmlns:p14="http://schemas.microsoft.com/office/powerpoint/2010/main" val="3742620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14400"/>
            <a:ext cx="7467600" cy="4801314"/>
          </a:xfrm>
          <a:prstGeom prst="rect">
            <a:avLst/>
          </a:prstGeom>
          <a:noFill/>
        </p:spPr>
        <p:txBody>
          <a:bodyPr wrap="square" rtlCol="0">
            <a:spAutoFit/>
          </a:bodyPr>
          <a:lstStyle/>
          <a:p>
            <a:pPr algn="ctr"/>
            <a:r>
              <a:rPr lang="en-US" sz="3600" b="1" dirty="0" smtClean="0"/>
              <a:t>Operation of Senior FMNP</a:t>
            </a:r>
          </a:p>
          <a:p>
            <a:pPr algn="ctr"/>
            <a:endParaRPr lang="en-US" sz="2800" dirty="0" smtClean="0"/>
          </a:p>
          <a:p>
            <a:r>
              <a:rPr lang="en-US" sz="3200" dirty="0" smtClean="0"/>
              <a:t>Vouchers are printed on site in local health departments or Commodity Supplemental Food Program (CSFP) warehouses.</a:t>
            </a:r>
          </a:p>
          <a:p>
            <a:endParaRPr lang="en-US" dirty="0"/>
          </a:p>
          <a:p>
            <a:r>
              <a:rPr lang="en-US" sz="3200" dirty="0" smtClean="0"/>
              <a:t>Vouchers are month specific:</a:t>
            </a:r>
          </a:p>
          <a:p>
            <a:pPr marL="457200" indent="-457200">
              <a:buFont typeface="Arial" panose="020B0604020202020204" pitchFamily="34" charset="0"/>
              <a:buChar char="•"/>
            </a:pPr>
            <a:r>
              <a:rPr lang="en-US" sz="3200" b="1" dirty="0" smtClean="0"/>
              <a:t>3 – 4 $5 </a:t>
            </a:r>
            <a:r>
              <a:rPr lang="en-US" sz="3200" dirty="0" smtClean="0"/>
              <a:t>vouchers for July</a:t>
            </a:r>
          </a:p>
          <a:p>
            <a:pPr marL="457200" indent="-457200">
              <a:buFont typeface="Arial" panose="020B0604020202020204" pitchFamily="34" charset="0"/>
              <a:buChar char="•"/>
            </a:pPr>
            <a:r>
              <a:rPr lang="en-US" sz="3200" b="1" dirty="0" smtClean="0"/>
              <a:t>3 – 4 $5 </a:t>
            </a:r>
            <a:r>
              <a:rPr lang="en-US" sz="3200" dirty="0" smtClean="0"/>
              <a:t>vouchers for August</a:t>
            </a:r>
          </a:p>
          <a:p>
            <a:pPr marL="457200" indent="-457200">
              <a:buFont typeface="Arial" panose="020B0604020202020204" pitchFamily="34" charset="0"/>
              <a:buChar char="•"/>
            </a:pPr>
            <a:r>
              <a:rPr lang="en-US" sz="3200" b="1" dirty="0" smtClean="0"/>
              <a:t>$35 - $40 </a:t>
            </a:r>
            <a:r>
              <a:rPr lang="en-US" sz="3200" dirty="0" smtClean="0"/>
              <a:t>total for summer</a:t>
            </a:r>
            <a:endParaRPr lang="en-US" sz="3200" dirty="0"/>
          </a:p>
        </p:txBody>
      </p:sp>
    </p:spTree>
    <p:extLst>
      <p:ext uri="{BB962C8B-B14F-4D97-AF65-F5344CB8AC3E}">
        <p14:creationId xmlns:p14="http://schemas.microsoft.com/office/powerpoint/2010/main" val="701118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MNP Vou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7391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95600" y="914400"/>
            <a:ext cx="3810000" cy="646331"/>
          </a:xfrm>
          <a:prstGeom prst="rect">
            <a:avLst/>
          </a:prstGeom>
          <a:noFill/>
        </p:spPr>
        <p:txBody>
          <a:bodyPr wrap="square" rtlCol="0">
            <a:spAutoFit/>
          </a:bodyPr>
          <a:lstStyle/>
          <a:p>
            <a:r>
              <a:rPr lang="en-US" sz="3600" dirty="0" smtClean="0"/>
              <a:t>FMNP Vouchers</a:t>
            </a:r>
            <a:endParaRPr lang="en-US" sz="3600" dirty="0"/>
          </a:p>
        </p:txBody>
      </p:sp>
    </p:spTree>
    <p:extLst>
      <p:ext uri="{BB962C8B-B14F-4D97-AF65-F5344CB8AC3E}">
        <p14:creationId xmlns:p14="http://schemas.microsoft.com/office/powerpoint/2010/main" val="333269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33400"/>
            <a:ext cx="7239000" cy="3046988"/>
          </a:xfrm>
          <a:prstGeom prst="rect">
            <a:avLst/>
          </a:prstGeom>
          <a:noFill/>
        </p:spPr>
        <p:txBody>
          <a:bodyPr wrap="square" rtlCol="0">
            <a:spAutoFit/>
          </a:bodyPr>
          <a:lstStyle/>
          <a:p>
            <a:pPr algn="ctr"/>
            <a:r>
              <a:rPr lang="en-US" sz="3600" b="1" dirty="0" smtClean="0"/>
              <a:t>Authorized Farmers</a:t>
            </a:r>
            <a:endParaRPr lang="en-US" sz="1400" dirty="0" smtClean="0"/>
          </a:p>
          <a:p>
            <a:endParaRPr lang="en-US" sz="2800" dirty="0"/>
          </a:p>
          <a:p>
            <a:r>
              <a:rPr lang="en-US" sz="3200" dirty="0" smtClean="0"/>
              <a:t>An </a:t>
            </a:r>
            <a:r>
              <a:rPr lang="en-US" sz="3200" i="1" dirty="0" smtClean="0"/>
              <a:t>Authorized Farmer </a:t>
            </a:r>
            <a:r>
              <a:rPr lang="en-US" sz="3200" dirty="0" smtClean="0"/>
              <a:t>is an individual who farms in Tennessee who has a signed agreement with the FMNP/SFMNP to sell eligible foods at farmers markets.</a:t>
            </a:r>
            <a:endParaRPr lang="en-US" sz="3200" dirty="0"/>
          </a:p>
        </p:txBody>
      </p:sp>
      <p:pic>
        <p:nvPicPr>
          <p:cNvPr id="3" name="Picture 24" descr="C:\Users\dc47317\AppData\Local\Microsoft\Windows\Temporary Internet Files\Content.IE5\H01SP63O\7740419238_caf41a393c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886199"/>
            <a:ext cx="3276600" cy="245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193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4343400" cy="523220"/>
          </a:xfrm>
          <a:prstGeom prst="rect">
            <a:avLst/>
          </a:prstGeom>
          <a:noFill/>
        </p:spPr>
        <p:txBody>
          <a:bodyPr wrap="square" rtlCol="0">
            <a:spAutoFit/>
          </a:bodyPr>
          <a:lstStyle/>
          <a:p>
            <a:r>
              <a:rPr lang="en-US" sz="2800" dirty="0" smtClean="0"/>
              <a:t>What foods are included?</a:t>
            </a:r>
          </a:p>
        </p:txBody>
      </p:sp>
      <p:pic>
        <p:nvPicPr>
          <p:cNvPr id="3" name="Picture 5" descr="Food li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984730">
            <a:off x="4002781" y="609552"/>
            <a:ext cx="3740909" cy="578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903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onti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67818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57400" y="457200"/>
            <a:ext cx="5867400" cy="646331"/>
          </a:xfrm>
          <a:prstGeom prst="rect">
            <a:avLst/>
          </a:prstGeom>
          <a:noFill/>
        </p:spPr>
        <p:txBody>
          <a:bodyPr wrap="square" rtlCol="0">
            <a:spAutoFit/>
          </a:bodyPr>
          <a:lstStyle/>
          <a:p>
            <a:r>
              <a:rPr lang="en-US" sz="3600" dirty="0" smtClean="0"/>
              <a:t>Only Tennessee Farmers?</a:t>
            </a:r>
            <a:endParaRPr lang="en-US" sz="3600" dirty="0"/>
          </a:p>
        </p:txBody>
      </p:sp>
    </p:spTree>
    <p:extLst>
      <p:ext uri="{BB962C8B-B14F-4D97-AF65-F5344CB8AC3E}">
        <p14:creationId xmlns:p14="http://schemas.microsoft.com/office/powerpoint/2010/main" val="1697357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c47317\AppData\Local\Microsoft\Windows\Temporary Internet Files\Content.IE5\7FHE5NKF\512px-Download_alt_font_awesome.svg[1].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828800" y="685800"/>
            <a:ext cx="5486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1447800"/>
            <a:ext cx="8610600" cy="3539430"/>
          </a:xfrm>
          <a:prstGeom prst="rect">
            <a:avLst/>
          </a:prstGeom>
          <a:noFill/>
        </p:spPr>
        <p:txBody>
          <a:bodyPr wrap="square" rtlCol="0">
            <a:spAutoFit/>
          </a:bodyPr>
          <a:lstStyle/>
          <a:p>
            <a:pPr algn="ctr"/>
            <a:r>
              <a:rPr lang="en-US" sz="3600" b="1" dirty="0" smtClean="0"/>
              <a:t>After this presentation, you will be able to:</a:t>
            </a:r>
          </a:p>
          <a:p>
            <a:endParaRPr lang="en-US" sz="2800" dirty="0"/>
          </a:p>
          <a:p>
            <a:pPr marL="342900" indent="-342900">
              <a:buAutoNum type="arabicPeriod"/>
            </a:pPr>
            <a:r>
              <a:rPr lang="en-US" sz="3200" dirty="0" smtClean="0"/>
              <a:t>Download a farmers handbook.</a:t>
            </a:r>
          </a:p>
          <a:p>
            <a:pPr marL="342900" indent="-342900">
              <a:buAutoNum type="arabicPeriod"/>
            </a:pPr>
            <a:r>
              <a:rPr lang="en-US" sz="3200" dirty="0" smtClean="0"/>
              <a:t>Download an application to become an authorized farmer,</a:t>
            </a:r>
          </a:p>
          <a:p>
            <a:pPr marL="342900" indent="-342900">
              <a:buAutoNum type="arabicPeriod"/>
            </a:pPr>
            <a:r>
              <a:rPr lang="en-US" sz="3200" dirty="0" smtClean="0"/>
              <a:t>Download an agreement for review, and</a:t>
            </a:r>
          </a:p>
          <a:p>
            <a:pPr marL="342900" indent="-342900">
              <a:buAutoNum type="arabicPeriod"/>
            </a:pPr>
            <a:r>
              <a:rPr lang="en-US" sz="3200" dirty="0" smtClean="0"/>
              <a:t>Ask questions at the end of this webinar.</a:t>
            </a:r>
            <a:endParaRPr lang="en-US" sz="3200" dirty="0"/>
          </a:p>
        </p:txBody>
      </p:sp>
    </p:spTree>
    <p:extLst>
      <p:ext uri="{BB962C8B-B14F-4D97-AF65-F5344CB8AC3E}">
        <p14:creationId xmlns:p14="http://schemas.microsoft.com/office/powerpoint/2010/main" val="3937009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808" y="1143000"/>
            <a:ext cx="8229600" cy="4524315"/>
          </a:xfrm>
          <a:prstGeom prst="rect">
            <a:avLst/>
          </a:prstGeom>
          <a:noFill/>
        </p:spPr>
        <p:txBody>
          <a:bodyPr wrap="square" rtlCol="0">
            <a:spAutoFit/>
          </a:bodyPr>
          <a:lstStyle/>
          <a:p>
            <a:pPr algn="ctr"/>
            <a:r>
              <a:rPr lang="en-US" sz="3600" b="1" dirty="0" smtClean="0"/>
              <a:t>Tennessee FMNP Farmer Authorization:</a:t>
            </a:r>
          </a:p>
          <a:p>
            <a:pPr algn="ctr"/>
            <a:endParaRPr lang="en-US" sz="2800" dirty="0"/>
          </a:p>
          <a:p>
            <a:r>
              <a:rPr lang="en-US" sz="2800" dirty="0" smtClean="0"/>
              <a:t>The farmer must</a:t>
            </a:r>
          </a:p>
          <a:p>
            <a:pPr marL="457200" indent="-457200">
              <a:buFont typeface="Arial" panose="020B0604020202020204" pitchFamily="34" charset="0"/>
              <a:buChar char="•"/>
            </a:pPr>
            <a:r>
              <a:rPr lang="en-US" sz="2800" dirty="0" smtClean="0"/>
              <a:t>Complete an authorized application</a:t>
            </a:r>
          </a:p>
          <a:p>
            <a:pPr marL="457200" indent="-457200">
              <a:buFont typeface="Arial" panose="020B0604020202020204" pitchFamily="34" charset="0"/>
              <a:buChar char="•"/>
            </a:pPr>
            <a:r>
              <a:rPr lang="en-US" sz="2800" dirty="0" smtClean="0"/>
              <a:t>Receive training and a  copy of the farmer handbook</a:t>
            </a:r>
          </a:p>
          <a:p>
            <a:pPr marL="457200" indent="-457200">
              <a:buFont typeface="Arial" panose="020B0604020202020204" pitchFamily="34" charset="0"/>
              <a:buChar char="•"/>
            </a:pPr>
            <a:r>
              <a:rPr lang="en-US" sz="2800" dirty="0" smtClean="0"/>
              <a:t>Receive a copy of the agreement signed by both the farmer and a representative of the Tennessee Department of Health, and</a:t>
            </a:r>
          </a:p>
          <a:p>
            <a:pPr marL="457200" indent="-457200">
              <a:buFont typeface="Arial" panose="020B0604020202020204" pitchFamily="34" charset="0"/>
              <a:buChar char="•"/>
            </a:pPr>
            <a:r>
              <a:rPr lang="en-US" sz="2800" dirty="0" smtClean="0"/>
              <a:t>Receive a vendor stamp and vendor identification signs.</a:t>
            </a:r>
            <a:endParaRPr lang="en-US" sz="2800" dirty="0"/>
          </a:p>
        </p:txBody>
      </p:sp>
    </p:spTree>
    <p:extLst>
      <p:ext uri="{BB962C8B-B14F-4D97-AF65-F5344CB8AC3E}">
        <p14:creationId xmlns:p14="http://schemas.microsoft.com/office/powerpoint/2010/main" val="104850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867" y="2271931"/>
            <a:ext cx="7924800" cy="646331"/>
          </a:xfrm>
          <a:prstGeom prst="rect">
            <a:avLst/>
          </a:prstGeom>
          <a:noFill/>
        </p:spPr>
        <p:txBody>
          <a:bodyPr wrap="square" rtlCol="0">
            <a:spAutoFit/>
          </a:bodyPr>
          <a:lstStyle/>
          <a:p>
            <a:pPr algn="ctr"/>
            <a:r>
              <a:rPr lang="en-US" sz="3600" b="1" dirty="0" smtClean="0"/>
              <a:t>Tennessee FMNP Farmer Application</a:t>
            </a:r>
          </a:p>
        </p:txBody>
      </p:sp>
    </p:spTree>
    <p:extLst>
      <p:ext uri="{BB962C8B-B14F-4D97-AF65-F5344CB8AC3E}">
        <p14:creationId xmlns:p14="http://schemas.microsoft.com/office/powerpoint/2010/main" val="1690414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c47317\AppData\Local\Microsoft\Windows\Temporary Internet Files\Content.IE5\692MJYWZ\TSBB_Quotes_Objectives-440x330[1].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812306" y="762000"/>
            <a:ext cx="7278950" cy="54292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dc47317\AppData\Local\Microsoft\Windows\Temporary Internet Files\Content.IE5\692MJYWZ\TSBB_Quotes_Objectives-440x330[1].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812306" y="762000"/>
            <a:ext cx="7278950" cy="5429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1066800"/>
            <a:ext cx="7591887" cy="4708981"/>
          </a:xfrm>
          <a:prstGeom prst="rect">
            <a:avLst/>
          </a:prstGeom>
          <a:noFill/>
        </p:spPr>
        <p:txBody>
          <a:bodyPr wrap="square" rtlCol="0">
            <a:spAutoFit/>
          </a:bodyPr>
          <a:lstStyle/>
          <a:p>
            <a:pPr algn="ctr"/>
            <a:r>
              <a:rPr lang="en-US" sz="4000" b="1" dirty="0" smtClean="0"/>
              <a:t>Today’s Learning Objectives</a:t>
            </a:r>
          </a:p>
          <a:p>
            <a:endParaRPr lang="en-US" dirty="0"/>
          </a:p>
          <a:p>
            <a:r>
              <a:rPr lang="en-US" sz="3200" dirty="0" smtClean="0"/>
              <a:t>When you have completed this training, you will be able to:</a:t>
            </a:r>
          </a:p>
          <a:p>
            <a:endParaRPr lang="en-US" sz="3200" dirty="0"/>
          </a:p>
          <a:p>
            <a:r>
              <a:rPr lang="en-US" sz="3200" dirty="0" smtClean="0"/>
              <a:t>	</a:t>
            </a:r>
          </a:p>
          <a:p>
            <a:pPr algn="ctr"/>
            <a:r>
              <a:rPr lang="en-US" sz="3200" dirty="0" smtClean="0"/>
              <a:t>Describe the process of becoming an authorized farmer in the Farmers Market Nutrition Program.</a:t>
            </a:r>
            <a:endParaRPr lang="en-US" dirty="0"/>
          </a:p>
          <a:p>
            <a:endParaRPr lang="en-US" dirty="0"/>
          </a:p>
        </p:txBody>
      </p:sp>
    </p:spTree>
    <p:extLst>
      <p:ext uri="{BB962C8B-B14F-4D97-AF65-F5344CB8AC3E}">
        <p14:creationId xmlns:p14="http://schemas.microsoft.com/office/powerpoint/2010/main" val="2979131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pp Pt1.png"/>
          <p:cNvPicPr>
            <a:picLocks noChangeAspect="1"/>
          </p:cNvPicPr>
          <p:nvPr/>
        </p:nvPicPr>
        <p:blipFill>
          <a:blip r:embed="rId3"/>
          <a:srcRect/>
          <a:stretch>
            <a:fillRect/>
          </a:stretch>
        </p:blipFill>
        <p:spPr bwMode="auto">
          <a:xfrm>
            <a:off x="1447800" y="1371600"/>
            <a:ext cx="6360695" cy="5035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066800" y="287042"/>
            <a:ext cx="7696200" cy="646331"/>
          </a:xfrm>
          <a:prstGeom prst="rect">
            <a:avLst/>
          </a:prstGeom>
          <a:noFill/>
        </p:spPr>
        <p:txBody>
          <a:bodyPr wrap="square" rtlCol="0">
            <a:spAutoFit/>
          </a:bodyPr>
          <a:lstStyle/>
          <a:p>
            <a:r>
              <a:rPr lang="en-US" sz="3600" b="1" dirty="0" smtClean="0"/>
              <a:t>Tennessee FMNP Farmer Application</a:t>
            </a:r>
            <a:endParaRPr lang="en-US" sz="3600" b="1" dirty="0"/>
          </a:p>
        </p:txBody>
      </p:sp>
    </p:spTree>
    <p:extLst>
      <p:ext uri="{BB962C8B-B14F-4D97-AF65-F5344CB8AC3E}">
        <p14:creationId xmlns:p14="http://schemas.microsoft.com/office/powerpoint/2010/main" val="3682170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App Pt2.png"/>
          <p:cNvPicPr>
            <a:picLocks noChangeAspect="1"/>
          </p:cNvPicPr>
          <p:nvPr/>
        </p:nvPicPr>
        <p:blipFill>
          <a:blip r:embed="rId3"/>
          <a:srcRect/>
          <a:stretch>
            <a:fillRect/>
          </a:stretch>
        </p:blipFill>
        <p:spPr bwMode="auto">
          <a:xfrm>
            <a:off x="189389" y="2362200"/>
            <a:ext cx="8747125" cy="2357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990600" y="990600"/>
            <a:ext cx="7543800" cy="646331"/>
          </a:xfrm>
          <a:prstGeom prst="rect">
            <a:avLst/>
          </a:prstGeom>
          <a:noFill/>
        </p:spPr>
        <p:txBody>
          <a:bodyPr wrap="square" rtlCol="0">
            <a:spAutoFit/>
          </a:bodyPr>
          <a:lstStyle/>
          <a:p>
            <a:r>
              <a:rPr lang="en-US" sz="3600" b="1" dirty="0" smtClean="0"/>
              <a:t>Tennessee FMNP Farmer Application</a:t>
            </a:r>
            <a:endParaRPr lang="en-US" sz="3600" b="1" dirty="0"/>
          </a:p>
        </p:txBody>
      </p:sp>
    </p:spTree>
    <p:extLst>
      <p:ext uri="{BB962C8B-B14F-4D97-AF65-F5344CB8AC3E}">
        <p14:creationId xmlns:p14="http://schemas.microsoft.com/office/powerpoint/2010/main" val="3290858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pp Pt 3.png"/>
          <p:cNvPicPr>
            <a:picLocks noChangeAspect="1"/>
          </p:cNvPicPr>
          <p:nvPr/>
        </p:nvPicPr>
        <p:blipFill>
          <a:blip r:embed="rId3"/>
          <a:srcRect/>
          <a:stretch>
            <a:fillRect/>
          </a:stretch>
        </p:blipFill>
        <p:spPr bwMode="auto">
          <a:xfrm>
            <a:off x="457200" y="2514600"/>
            <a:ext cx="8181975" cy="2205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881849" y="914400"/>
            <a:ext cx="7648575" cy="646331"/>
          </a:xfrm>
          <a:prstGeom prst="rect">
            <a:avLst/>
          </a:prstGeom>
          <a:noFill/>
        </p:spPr>
        <p:txBody>
          <a:bodyPr wrap="square" rtlCol="0">
            <a:spAutoFit/>
          </a:bodyPr>
          <a:lstStyle/>
          <a:p>
            <a:r>
              <a:rPr lang="en-US" sz="3600" b="1" dirty="0" smtClean="0"/>
              <a:t>Tennessee FMNP Farmer Application</a:t>
            </a:r>
            <a:endParaRPr lang="en-US" sz="3600" b="1" dirty="0"/>
          </a:p>
        </p:txBody>
      </p:sp>
    </p:spTree>
    <p:extLst>
      <p:ext uri="{BB962C8B-B14F-4D97-AF65-F5344CB8AC3E}">
        <p14:creationId xmlns:p14="http://schemas.microsoft.com/office/powerpoint/2010/main" val="985735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pp Pt 4a.png"/>
          <p:cNvPicPr>
            <a:picLocks noChangeAspect="1"/>
          </p:cNvPicPr>
          <p:nvPr/>
        </p:nvPicPr>
        <p:blipFill>
          <a:blip r:embed="rId3"/>
          <a:srcRect/>
          <a:stretch>
            <a:fillRect/>
          </a:stretch>
        </p:blipFill>
        <p:spPr bwMode="auto">
          <a:xfrm>
            <a:off x="536502" y="2438400"/>
            <a:ext cx="8212138" cy="2747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914400" y="1066800"/>
            <a:ext cx="7713216" cy="646331"/>
          </a:xfrm>
          <a:prstGeom prst="rect">
            <a:avLst/>
          </a:prstGeom>
          <a:noFill/>
        </p:spPr>
        <p:txBody>
          <a:bodyPr wrap="square" rtlCol="0">
            <a:spAutoFit/>
          </a:bodyPr>
          <a:lstStyle/>
          <a:p>
            <a:r>
              <a:rPr lang="en-US" sz="3600" b="1" dirty="0" smtClean="0"/>
              <a:t>Tennessee FMNP Farmer Application</a:t>
            </a:r>
            <a:endParaRPr lang="en-US" sz="3600" b="1" dirty="0"/>
          </a:p>
        </p:txBody>
      </p:sp>
    </p:spTree>
    <p:extLst>
      <p:ext uri="{BB962C8B-B14F-4D97-AF65-F5344CB8AC3E}">
        <p14:creationId xmlns:p14="http://schemas.microsoft.com/office/powerpoint/2010/main" val="480972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App Pt 4b.png"/>
          <p:cNvPicPr>
            <a:picLocks noChangeAspect="1"/>
          </p:cNvPicPr>
          <p:nvPr/>
        </p:nvPicPr>
        <p:blipFill>
          <a:blip r:embed="rId3"/>
          <a:srcRect b="28709"/>
          <a:stretch>
            <a:fillRect/>
          </a:stretch>
        </p:blipFill>
        <p:spPr bwMode="auto">
          <a:xfrm>
            <a:off x="918882" y="2250141"/>
            <a:ext cx="7170452"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914400" y="905520"/>
            <a:ext cx="7467600" cy="646331"/>
          </a:xfrm>
          <a:prstGeom prst="rect">
            <a:avLst/>
          </a:prstGeom>
          <a:noFill/>
        </p:spPr>
        <p:txBody>
          <a:bodyPr wrap="square" rtlCol="0">
            <a:spAutoFit/>
          </a:bodyPr>
          <a:lstStyle/>
          <a:p>
            <a:pPr algn="ctr"/>
            <a:r>
              <a:rPr lang="en-US" sz="3600" b="1" dirty="0" smtClean="0"/>
              <a:t>Tennessee FMNP Farmer Application</a:t>
            </a:r>
            <a:endParaRPr lang="en-US" sz="3600" b="1" dirty="0"/>
          </a:p>
        </p:txBody>
      </p:sp>
    </p:spTree>
    <p:extLst>
      <p:ext uri="{BB962C8B-B14F-4D97-AF65-F5344CB8AC3E}">
        <p14:creationId xmlns:p14="http://schemas.microsoft.com/office/powerpoint/2010/main" val="3916463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pp Pt 4c.png"/>
          <p:cNvPicPr>
            <a:picLocks noChangeAspect="1"/>
          </p:cNvPicPr>
          <p:nvPr/>
        </p:nvPicPr>
        <p:blipFill>
          <a:blip r:embed="rId3"/>
          <a:srcRect/>
          <a:stretch>
            <a:fillRect/>
          </a:stretch>
        </p:blipFill>
        <p:spPr bwMode="auto">
          <a:xfrm>
            <a:off x="338667" y="2675467"/>
            <a:ext cx="8523288"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1210733"/>
            <a:ext cx="7696200" cy="646331"/>
          </a:xfrm>
          <a:prstGeom prst="rect">
            <a:avLst/>
          </a:prstGeom>
          <a:noFill/>
        </p:spPr>
        <p:txBody>
          <a:bodyPr wrap="square" rtlCol="0">
            <a:spAutoFit/>
          </a:bodyPr>
          <a:lstStyle/>
          <a:p>
            <a:pPr algn="ctr"/>
            <a:r>
              <a:rPr lang="en-US" sz="3600" b="1" dirty="0" smtClean="0"/>
              <a:t>Tennessee FMNP Farmer Application</a:t>
            </a:r>
            <a:endParaRPr lang="en-US" sz="3600" b="1" dirty="0"/>
          </a:p>
        </p:txBody>
      </p:sp>
      <p:sp>
        <p:nvSpPr>
          <p:cNvPr id="4" name="Rectangle 3"/>
          <p:cNvSpPr/>
          <p:nvPr/>
        </p:nvSpPr>
        <p:spPr>
          <a:xfrm>
            <a:off x="1066800" y="3962400"/>
            <a:ext cx="1066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929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696200" cy="4462760"/>
          </a:xfrm>
          <a:prstGeom prst="rect">
            <a:avLst/>
          </a:prstGeom>
          <a:noFill/>
        </p:spPr>
        <p:txBody>
          <a:bodyPr wrap="square" rtlCol="0">
            <a:spAutoFit/>
          </a:bodyPr>
          <a:lstStyle/>
          <a:p>
            <a:pPr algn="ctr"/>
            <a:r>
              <a:rPr lang="en-US" sz="3600" b="1" dirty="0" smtClean="0"/>
              <a:t>Tennessee FMNP Farmer Application</a:t>
            </a:r>
          </a:p>
          <a:p>
            <a:endParaRPr lang="en-US" sz="2800" dirty="0"/>
          </a:p>
          <a:p>
            <a:endParaRPr lang="en-US" sz="2800" dirty="0" smtClean="0"/>
          </a:p>
          <a:p>
            <a:r>
              <a:rPr lang="en-US" sz="3200" dirty="0" smtClean="0"/>
              <a:t>Download the application from this website:</a:t>
            </a:r>
          </a:p>
          <a:p>
            <a:endParaRPr lang="en-US" sz="3200" dirty="0"/>
          </a:p>
          <a:p>
            <a:r>
              <a:rPr lang="en-US" sz="3200" dirty="0" smtClean="0">
                <a:solidFill>
                  <a:schemeClr val="accent5"/>
                </a:solidFill>
              </a:rPr>
              <a:t>http</a:t>
            </a:r>
            <a:r>
              <a:rPr lang="en-US" sz="3200" dirty="0">
                <a:solidFill>
                  <a:schemeClr val="accent5"/>
                </a:solidFill>
              </a:rPr>
              <a:t>://tn.gov/health/topic/MCH-farmers</a:t>
            </a:r>
            <a:endParaRPr lang="en-US" sz="3200" dirty="0" smtClean="0">
              <a:solidFill>
                <a:schemeClr val="accent5"/>
              </a:solidFill>
            </a:endParaRPr>
          </a:p>
          <a:p>
            <a:endParaRPr lang="en-US" sz="3200" dirty="0"/>
          </a:p>
          <a:p>
            <a:endParaRPr lang="en-US" sz="3200" dirty="0" smtClean="0"/>
          </a:p>
          <a:p>
            <a:r>
              <a:rPr lang="en-US" sz="3200" dirty="0" smtClean="0"/>
              <a:t>Click “For Farmers” on the left.</a:t>
            </a:r>
            <a:endParaRPr lang="en-US" sz="3200" dirty="0"/>
          </a:p>
        </p:txBody>
      </p:sp>
    </p:spTree>
    <p:extLst>
      <p:ext uri="{BB962C8B-B14F-4D97-AF65-F5344CB8AC3E}">
        <p14:creationId xmlns:p14="http://schemas.microsoft.com/office/powerpoint/2010/main" val="4139785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183" y="1075267"/>
            <a:ext cx="8305800" cy="4370427"/>
          </a:xfrm>
          <a:prstGeom prst="rect">
            <a:avLst/>
          </a:prstGeom>
          <a:noFill/>
        </p:spPr>
        <p:txBody>
          <a:bodyPr wrap="square" rtlCol="0">
            <a:spAutoFit/>
          </a:bodyPr>
          <a:lstStyle/>
          <a:p>
            <a:pPr algn="ctr"/>
            <a:r>
              <a:rPr lang="en-US" sz="3600" b="1" dirty="0" smtClean="0"/>
              <a:t>Tennessee FMNP Farmer Authorization</a:t>
            </a:r>
          </a:p>
          <a:p>
            <a:endParaRPr lang="en-US" dirty="0"/>
          </a:p>
          <a:p>
            <a:r>
              <a:rPr lang="en-US" sz="2800" dirty="0" smtClean="0"/>
              <a:t>The farmer must</a:t>
            </a:r>
          </a:p>
          <a:p>
            <a:pPr marL="457200" indent="-457200">
              <a:buFont typeface="Arial" panose="020B0604020202020204" pitchFamily="34" charset="0"/>
              <a:buChar char="•"/>
            </a:pPr>
            <a:r>
              <a:rPr lang="en-US" sz="2800" dirty="0" smtClean="0"/>
              <a:t>Complete an authorized application</a:t>
            </a:r>
          </a:p>
          <a:p>
            <a:pPr marL="457200" indent="-457200">
              <a:buFont typeface="Arial" panose="020B0604020202020204" pitchFamily="34" charset="0"/>
              <a:buChar char="•"/>
            </a:pPr>
            <a:r>
              <a:rPr lang="en-US" sz="2800" dirty="0" smtClean="0"/>
              <a:t>Receive training and a copy of the Farmer Handbook</a:t>
            </a:r>
          </a:p>
          <a:p>
            <a:pPr marL="457200" indent="-457200">
              <a:buFont typeface="Arial" panose="020B0604020202020204" pitchFamily="34" charset="0"/>
              <a:buChar char="•"/>
            </a:pPr>
            <a:r>
              <a:rPr lang="en-US" sz="2800" dirty="0" smtClean="0"/>
              <a:t>Receive a copy of the agreement signed by both the farmer and a representative of the Tennessee Department of Health, and</a:t>
            </a:r>
          </a:p>
          <a:p>
            <a:pPr marL="457200" indent="-457200">
              <a:buFont typeface="Arial" panose="020B0604020202020204" pitchFamily="34" charset="0"/>
              <a:buChar char="•"/>
            </a:pPr>
            <a:r>
              <a:rPr lang="en-US" sz="2800" dirty="0" smtClean="0"/>
              <a:t>Receive a vendor stamp and vendor identification signs.</a:t>
            </a:r>
          </a:p>
        </p:txBody>
      </p:sp>
    </p:spTree>
    <p:extLst>
      <p:ext uri="{BB962C8B-B14F-4D97-AF65-F5344CB8AC3E}">
        <p14:creationId xmlns:p14="http://schemas.microsoft.com/office/powerpoint/2010/main" val="2798285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dc47317\AppData\Local\Microsoft\Windows\Temporary Internet Files\Content.IE5\692MJYWZ\Training[1].jpg"/>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73667" y="304800"/>
            <a:ext cx="7086600" cy="63021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1143000"/>
            <a:ext cx="7543800" cy="4216539"/>
          </a:xfrm>
          <a:prstGeom prst="rect">
            <a:avLst/>
          </a:prstGeom>
          <a:noFill/>
        </p:spPr>
        <p:txBody>
          <a:bodyPr wrap="square" rtlCol="0">
            <a:spAutoFit/>
          </a:bodyPr>
          <a:lstStyle/>
          <a:p>
            <a:pPr algn="ctr"/>
            <a:r>
              <a:rPr lang="en-US" sz="3600" b="1" dirty="0" smtClean="0"/>
              <a:t>Tennessee FMNP Training</a:t>
            </a:r>
          </a:p>
          <a:p>
            <a:endParaRPr lang="en-US" dirty="0" smtClean="0"/>
          </a:p>
          <a:p>
            <a:endParaRPr lang="en-US" dirty="0"/>
          </a:p>
          <a:p>
            <a:r>
              <a:rPr lang="en-US" sz="3200" dirty="0" smtClean="0"/>
              <a:t>To be eligible to participate in the FMNP:</a:t>
            </a:r>
          </a:p>
          <a:p>
            <a:endParaRPr lang="en-US" dirty="0" smtClean="0"/>
          </a:p>
          <a:p>
            <a:endParaRPr lang="en-US" dirty="0"/>
          </a:p>
          <a:p>
            <a:r>
              <a:rPr lang="en-US" sz="3200" dirty="0" smtClean="0"/>
              <a:t>All farmers must be authorized by the Department of Health either through         in-person training, or through web-based interactive training.</a:t>
            </a:r>
            <a:endParaRPr lang="en-US" sz="3200" dirty="0"/>
          </a:p>
        </p:txBody>
      </p:sp>
    </p:spTree>
    <p:extLst>
      <p:ext uri="{BB962C8B-B14F-4D97-AF65-F5344CB8AC3E}">
        <p14:creationId xmlns:p14="http://schemas.microsoft.com/office/powerpoint/2010/main" val="1722590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Users\dc47317\AppData\Local\Microsoft\Windows\Temporary Internet Files\Content.IE5\692MJYWZ\Training[1].jpg"/>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14400" y="239448"/>
            <a:ext cx="7086600" cy="63021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066800"/>
            <a:ext cx="8305800" cy="4647426"/>
          </a:xfrm>
          <a:prstGeom prst="rect">
            <a:avLst/>
          </a:prstGeom>
          <a:noFill/>
        </p:spPr>
        <p:txBody>
          <a:bodyPr wrap="square" rtlCol="0">
            <a:spAutoFit/>
          </a:bodyPr>
          <a:lstStyle/>
          <a:p>
            <a:pPr algn="ctr"/>
            <a:r>
              <a:rPr lang="en-US" sz="3600" b="1" dirty="0" smtClean="0"/>
              <a:t>Tennessee FMNP Training</a:t>
            </a:r>
          </a:p>
          <a:p>
            <a:pPr algn="ctr"/>
            <a:endParaRPr lang="en-US" sz="2800" b="1" dirty="0"/>
          </a:p>
          <a:p>
            <a:r>
              <a:rPr lang="en-US" sz="2800" dirty="0" smtClean="0"/>
              <a:t>What is different about the In-Person Farmer Training?</a:t>
            </a:r>
          </a:p>
          <a:p>
            <a:endParaRPr lang="en-US" dirty="0"/>
          </a:p>
          <a:p>
            <a:r>
              <a:rPr lang="en-US" sz="2800" dirty="0" smtClean="0"/>
              <a:t>Local presentations may also include:</a:t>
            </a:r>
          </a:p>
          <a:p>
            <a:endParaRPr lang="en-US" dirty="0"/>
          </a:p>
          <a:p>
            <a:r>
              <a:rPr lang="en-US" sz="2800" dirty="0" smtClean="0"/>
              <a:t>Local Farmers Market Management</a:t>
            </a:r>
          </a:p>
          <a:p>
            <a:r>
              <a:rPr lang="en-US" sz="2800" dirty="0" smtClean="0"/>
              <a:t>Agriculture Extension Agency</a:t>
            </a:r>
          </a:p>
          <a:p>
            <a:r>
              <a:rPr lang="en-US" sz="2800" dirty="0" smtClean="0"/>
              <a:t>County Codes Department</a:t>
            </a:r>
          </a:p>
          <a:p>
            <a:r>
              <a:rPr lang="en-US" sz="2800" dirty="0" smtClean="0"/>
              <a:t>County Environmental Health Department</a:t>
            </a:r>
          </a:p>
          <a:p>
            <a:r>
              <a:rPr lang="en-US" sz="2800" dirty="0" smtClean="0"/>
              <a:t>Weights and Measures Representative</a:t>
            </a:r>
            <a:endParaRPr lang="en-US" sz="2800" dirty="0"/>
          </a:p>
        </p:txBody>
      </p:sp>
    </p:spTree>
    <p:extLst>
      <p:ext uri="{BB962C8B-B14F-4D97-AF65-F5344CB8AC3E}">
        <p14:creationId xmlns:p14="http://schemas.microsoft.com/office/powerpoint/2010/main" val="2908558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C:\Users\dc47317\AppData\Local\Microsoft\Windows\Temporary Internet Files\Content.IE5\DR3B0IXT\7349196642_854eb07be1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685800"/>
            <a:ext cx="7133616" cy="5238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7800" y="1524000"/>
            <a:ext cx="7162800" cy="3046988"/>
          </a:xfrm>
          <a:prstGeom prst="rect">
            <a:avLst/>
          </a:prstGeom>
          <a:noFill/>
        </p:spPr>
        <p:txBody>
          <a:bodyPr wrap="square" rtlCol="0">
            <a:spAutoFit/>
          </a:bodyPr>
          <a:lstStyle/>
          <a:p>
            <a:r>
              <a:rPr lang="en-US" sz="4000" b="1" dirty="0" smtClean="0">
                <a:ln w="9525">
                  <a:solidFill>
                    <a:schemeClr val="bg1"/>
                  </a:solidFill>
                  <a:prstDash val="solid"/>
                </a:ln>
                <a:effectLst>
                  <a:outerShdw blurRad="12700" dist="38100" dir="2700000" algn="tl" rotWithShape="0">
                    <a:schemeClr val="bg1">
                      <a:lumMod val="50000"/>
                    </a:schemeClr>
                  </a:outerShdw>
                </a:effectLst>
              </a:rPr>
              <a:t>We will cover:</a:t>
            </a:r>
          </a:p>
          <a:p>
            <a:endParaRPr lang="en-US" sz="4000" b="1" dirty="0">
              <a:ln w="9525">
                <a:solidFill>
                  <a:schemeClr val="bg1"/>
                </a:solidFill>
                <a:prstDash val="solid"/>
              </a:ln>
              <a:effectLst>
                <a:outerShdw blurRad="12700" dist="38100" dir="2700000" algn="tl" rotWithShape="0">
                  <a:schemeClr val="bg1">
                    <a:lumMod val="50000"/>
                  </a:schemeClr>
                </a:outerShdw>
              </a:effectLst>
            </a:endParaRPr>
          </a:p>
          <a:p>
            <a:r>
              <a:rPr lang="en-US" sz="4000" b="1" dirty="0" smtClean="0">
                <a:ln w="9525">
                  <a:solidFill>
                    <a:schemeClr val="bg1"/>
                  </a:solidFill>
                  <a:prstDash val="solid"/>
                </a:ln>
                <a:effectLst>
                  <a:outerShdw blurRad="12700" dist="38100" dir="2700000" algn="tl" rotWithShape="0">
                    <a:schemeClr val="bg1">
                      <a:lumMod val="50000"/>
                    </a:schemeClr>
                  </a:outerShdw>
                </a:effectLst>
              </a:rPr>
              <a:t>	</a:t>
            </a:r>
            <a:r>
              <a:rPr lang="en-US" sz="3600" b="1" i="1" dirty="0" smtClean="0">
                <a:ln w="9525">
                  <a:solidFill>
                    <a:schemeClr val="bg1"/>
                  </a:solidFill>
                  <a:prstDash val="solid"/>
                </a:ln>
                <a:effectLst>
                  <a:outerShdw blurRad="12700" dist="38100" dir="2700000" algn="tl" rotWithShape="0">
                    <a:schemeClr val="bg1">
                      <a:lumMod val="50000"/>
                    </a:schemeClr>
                  </a:outerShdw>
                </a:effectLst>
              </a:rPr>
              <a:t>Farmers Application</a:t>
            </a:r>
          </a:p>
          <a:p>
            <a:r>
              <a:rPr lang="en-US" sz="3600" b="1" i="1" dirty="0">
                <a:ln w="9525">
                  <a:solidFill>
                    <a:schemeClr val="bg1"/>
                  </a:solidFill>
                  <a:prstDash val="solid"/>
                </a:ln>
                <a:effectLst>
                  <a:outerShdw blurRad="12700" dist="38100" dir="2700000" algn="tl" rotWithShape="0">
                    <a:schemeClr val="bg1">
                      <a:lumMod val="50000"/>
                    </a:schemeClr>
                  </a:outerShdw>
                </a:effectLst>
              </a:rPr>
              <a:t>	</a:t>
            </a:r>
            <a:r>
              <a:rPr lang="en-US" sz="3600" b="1" i="1" dirty="0" smtClean="0">
                <a:ln w="9525">
                  <a:solidFill>
                    <a:schemeClr val="bg1"/>
                  </a:solidFill>
                  <a:prstDash val="solid"/>
                </a:ln>
                <a:effectLst>
                  <a:outerShdw blurRad="12700" dist="38100" dir="2700000" algn="tl" rotWithShape="0">
                    <a:schemeClr val="bg1">
                      <a:lumMod val="50000"/>
                    </a:schemeClr>
                  </a:outerShdw>
                </a:effectLst>
              </a:rPr>
              <a:t>The Farmers Handbook</a:t>
            </a:r>
          </a:p>
          <a:p>
            <a:r>
              <a:rPr lang="en-US" sz="3600" b="1" i="1" dirty="0">
                <a:ln w="9525">
                  <a:solidFill>
                    <a:schemeClr val="bg1"/>
                  </a:solidFill>
                  <a:prstDash val="solid"/>
                </a:ln>
                <a:effectLst>
                  <a:outerShdw blurRad="12700" dist="38100" dir="2700000" algn="tl" rotWithShape="0">
                    <a:schemeClr val="bg1">
                      <a:lumMod val="50000"/>
                    </a:schemeClr>
                  </a:outerShdw>
                </a:effectLst>
              </a:rPr>
              <a:t>	</a:t>
            </a:r>
            <a:r>
              <a:rPr lang="en-US" sz="3600" b="1" i="1" dirty="0" smtClean="0">
                <a:ln w="9525">
                  <a:solidFill>
                    <a:schemeClr val="bg1"/>
                  </a:solidFill>
                  <a:prstDash val="solid"/>
                </a:ln>
                <a:effectLst>
                  <a:outerShdw blurRad="12700" dist="38100" dir="2700000" algn="tl" rotWithShape="0">
                    <a:schemeClr val="bg1">
                      <a:lumMod val="50000"/>
                    </a:schemeClr>
                  </a:outerShdw>
                </a:effectLst>
              </a:rPr>
              <a:t>Farmers Agreement</a:t>
            </a:r>
            <a:endParaRPr lang="en-US" sz="3600" b="1" i="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11136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0"/>
            <a:ext cx="8839200" cy="3631763"/>
          </a:xfrm>
          <a:prstGeom prst="rect">
            <a:avLst/>
          </a:prstGeom>
          <a:noFill/>
        </p:spPr>
        <p:txBody>
          <a:bodyPr wrap="square" rtlCol="0">
            <a:spAutoFit/>
          </a:bodyPr>
          <a:lstStyle/>
          <a:p>
            <a:pPr algn="ctr"/>
            <a:r>
              <a:rPr lang="en-US" sz="3600" b="1" dirty="0" smtClean="0"/>
              <a:t>Tennessee Farmer’s Handbook</a:t>
            </a:r>
          </a:p>
          <a:p>
            <a:endParaRPr lang="en-US" sz="2800" dirty="0"/>
          </a:p>
          <a:p>
            <a:r>
              <a:rPr lang="en-US" sz="2800" dirty="0" smtClean="0"/>
              <a:t>Download the Handbook from this website:</a:t>
            </a:r>
          </a:p>
          <a:p>
            <a:endParaRPr lang="en-US" dirty="0"/>
          </a:p>
          <a:p>
            <a:endParaRPr lang="en-US" sz="2300" dirty="0" smtClean="0">
              <a:solidFill>
                <a:schemeClr val="accent1"/>
              </a:solidFill>
            </a:endParaRPr>
          </a:p>
          <a:p>
            <a:r>
              <a:rPr lang="en-US" sz="2300" dirty="0" smtClean="0">
                <a:solidFill>
                  <a:schemeClr val="accent5"/>
                </a:solidFill>
              </a:rPr>
              <a:t>http</a:t>
            </a:r>
            <a:r>
              <a:rPr lang="en-US" sz="2300" dirty="0">
                <a:solidFill>
                  <a:schemeClr val="accent5"/>
                </a:solidFill>
              </a:rPr>
              <a:t>://tn.gov/assets/entities/health/attachments/FMNP_Handbook.pdf</a:t>
            </a:r>
            <a:endParaRPr lang="en-US" sz="2300" dirty="0" smtClean="0">
              <a:solidFill>
                <a:schemeClr val="accent5"/>
              </a:solidFill>
            </a:endParaRPr>
          </a:p>
          <a:p>
            <a:endParaRPr lang="en-US" dirty="0">
              <a:solidFill>
                <a:srgbClr val="FF0000"/>
              </a:solidFill>
            </a:endParaRPr>
          </a:p>
          <a:p>
            <a:endParaRPr lang="en-US" sz="2800" dirty="0" smtClean="0"/>
          </a:p>
          <a:p>
            <a:r>
              <a:rPr lang="en-US" sz="2800" dirty="0" smtClean="0"/>
              <a:t>Click “For Farmers” on the left. </a:t>
            </a:r>
            <a:endParaRPr lang="en-US" sz="2800" dirty="0"/>
          </a:p>
        </p:txBody>
      </p:sp>
    </p:spTree>
    <p:extLst>
      <p:ext uri="{BB962C8B-B14F-4D97-AF65-F5344CB8AC3E}">
        <p14:creationId xmlns:p14="http://schemas.microsoft.com/office/powerpoint/2010/main" val="4294359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7086600" cy="5232202"/>
          </a:xfrm>
          <a:prstGeom prst="rect">
            <a:avLst/>
          </a:prstGeom>
          <a:noFill/>
        </p:spPr>
        <p:txBody>
          <a:bodyPr wrap="square" rtlCol="0">
            <a:spAutoFit/>
          </a:bodyPr>
          <a:lstStyle/>
          <a:p>
            <a:pPr algn="ctr"/>
            <a:r>
              <a:rPr lang="en-US" altLang="en-US" sz="3600" b="1" dirty="0" smtClean="0"/>
              <a:t>Farmer’s Handbook</a:t>
            </a:r>
          </a:p>
          <a:p>
            <a:endParaRPr lang="en-US" altLang="en-US" sz="2800" dirty="0"/>
          </a:p>
          <a:p>
            <a:r>
              <a:rPr lang="en-US" altLang="en-US" sz="2800" dirty="0" smtClean="0"/>
              <a:t>Criteria to be an authorized farmer:</a:t>
            </a:r>
          </a:p>
          <a:p>
            <a:pPr marL="457200" indent="-457200">
              <a:buFont typeface="Arial" panose="020B0604020202020204" pitchFamily="34" charset="0"/>
              <a:buChar char="•"/>
            </a:pPr>
            <a:r>
              <a:rPr lang="en-US" altLang="en-US" sz="2800" dirty="0" smtClean="0"/>
              <a:t>Live and grow eligible foods within Tennessee borders; </a:t>
            </a:r>
          </a:p>
          <a:p>
            <a:pPr marL="457200" indent="-457200">
              <a:buFont typeface="Arial" panose="020B0604020202020204" pitchFamily="34" charset="0"/>
              <a:buChar char="•"/>
            </a:pPr>
            <a:r>
              <a:rPr lang="en-US" altLang="en-US" sz="2800" dirty="0" smtClean="0"/>
              <a:t>Meet the eligibility requirements based on the information submitted in a completed application;</a:t>
            </a:r>
          </a:p>
          <a:p>
            <a:pPr marL="457200" indent="-457200">
              <a:buFont typeface="Arial" panose="020B0604020202020204" pitchFamily="34" charset="0"/>
              <a:buChar char="•"/>
            </a:pPr>
            <a:r>
              <a:rPr lang="en-US" altLang="en-US" sz="2800" dirty="0" smtClean="0"/>
              <a:t>Submit a completed and signed  agreement;</a:t>
            </a:r>
          </a:p>
          <a:p>
            <a:pPr marL="457200" indent="-457200">
              <a:buFont typeface="Arial" panose="020B0604020202020204" pitchFamily="34" charset="0"/>
              <a:buChar char="•"/>
            </a:pPr>
            <a:r>
              <a:rPr lang="en-US" altLang="en-US" sz="2800" dirty="0" smtClean="0"/>
              <a:t>Intend to participate in the program for a majority of the season (July and August).</a:t>
            </a:r>
          </a:p>
          <a:p>
            <a:r>
              <a:rPr lang="en-US" altLang="en-US" dirty="0" smtClean="0"/>
              <a:t> </a:t>
            </a:r>
          </a:p>
        </p:txBody>
      </p:sp>
    </p:spTree>
    <p:extLst>
      <p:ext uri="{BB962C8B-B14F-4D97-AF65-F5344CB8AC3E}">
        <p14:creationId xmlns:p14="http://schemas.microsoft.com/office/powerpoint/2010/main" val="3256922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90600"/>
            <a:ext cx="7162800" cy="4524315"/>
          </a:xfrm>
          <a:prstGeom prst="rect">
            <a:avLst/>
          </a:prstGeom>
          <a:noFill/>
        </p:spPr>
        <p:txBody>
          <a:bodyPr wrap="square" rtlCol="0">
            <a:spAutoFit/>
          </a:bodyPr>
          <a:lstStyle/>
          <a:p>
            <a:pPr algn="ctr"/>
            <a:r>
              <a:rPr lang="en-US" altLang="en-US" sz="3600" b="1" dirty="0" smtClean="0"/>
              <a:t>Farmer’s Handbook</a:t>
            </a:r>
          </a:p>
          <a:p>
            <a:endParaRPr lang="en-US" altLang="en-US" sz="2800" dirty="0"/>
          </a:p>
          <a:p>
            <a:pPr marL="457200" indent="-457200">
              <a:buFont typeface="Arial" panose="020B0604020202020204" pitchFamily="34" charset="0"/>
              <a:buChar char="•"/>
            </a:pPr>
            <a:r>
              <a:rPr lang="en-US" altLang="en-US" sz="2800" dirty="0" smtClean="0"/>
              <a:t>Provide information requested for reporting to the USDA;</a:t>
            </a:r>
          </a:p>
          <a:p>
            <a:pPr marL="457200" indent="-457200">
              <a:buFont typeface="Arial" panose="020B0604020202020204" pitchFamily="34" charset="0"/>
              <a:buChar char="•"/>
            </a:pPr>
            <a:r>
              <a:rPr lang="en-US" altLang="en-US" sz="2800" dirty="0" smtClean="0"/>
              <a:t>Provide suitable selling hours and environment for participant access;</a:t>
            </a:r>
          </a:p>
          <a:p>
            <a:pPr marL="457200" indent="-457200">
              <a:buFont typeface="Arial" panose="020B0604020202020204" pitchFamily="34" charset="0"/>
              <a:buChar char="•"/>
            </a:pPr>
            <a:r>
              <a:rPr lang="en-US" altLang="en-US" sz="2800" dirty="0" smtClean="0"/>
              <a:t>Offer participants any courtesies offered to other customers; and</a:t>
            </a:r>
          </a:p>
          <a:p>
            <a:pPr marL="457200" indent="-457200">
              <a:buFont typeface="Arial" panose="020B0604020202020204" pitchFamily="34" charset="0"/>
              <a:buChar char="•"/>
            </a:pPr>
            <a:r>
              <a:rPr lang="en-US" altLang="en-US" sz="2800" dirty="0" smtClean="0"/>
              <a:t>Agree to prominently display FMNP identification sign.</a:t>
            </a:r>
          </a:p>
        </p:txBody>
      </p:sp>
    </p:spTree>
    <p:extLst>
      <p:ext uri="{BB962C8B-B14F-4D97-AF65-F5344CB8AC3E}">
        <p14:creationId xmlns:p14="http://schemas.microsoft.com/office/powerpoint/2010/main" val="3407926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143000"/>
            <a:ext cx="6705600" cy="4093428"/>
          </a:xfrm>
          <a:prstGeom prst="rect">
            <a:avLst/>
          </a:prstGeom>
          <a:noFill/>
        </p:spPr>
        <p:txBody>
          <a:bodyPr wrap="square" rtlCol="0">
            <a:spAutoFit/>
          </a:bodyPr>
          <a:lstStyle/>
          <a:p>
            <a:pPr algn="ctr"/>
            <a:r>
              <a:rPr lang="en-US" altLang="en-US" sz="3600" b="1" dirty="0" smtClean="0"/>
              <a:t>Farmer’s Handbook</a:t>
            </a:r>
          </a:p>
          <a:p>
            <a:endParaRPr lang="en-US" altLang="en-US" sz="2800" dirty="0"/>
          </a:p>
          <a:p>
            <a:pPr marL="457200" indent="-457200">
              <a:buFont typeface="Arial" panose="020B0604020202020204" pitchFamily="34" charset="0"/>
              <a:buChar char="•"/>
            </a:pPr>
            <a:r>
              <a:rPr lang="en-US" altLang="en-US" sz="2800" dirty="0" smtClean="0"/>
              <a:t>Accept vouchers only in exchange for Tennessee-grown produce;</a:t>
            </a:r>
          </a:p>
          <a:p>
            <a:pPr marL="457200" indent="-457200">
              <a:buFont typeface="Arial" panose="020B0604020202020204" pitchFamily="34" charset="0"/>
              <a:buChar char="•"/>
            </a:pPr>
            <a:r>
              <a:rPr lang="en-US" altLang="en-US" sz="2800" dirty="0" smtClean="0"/>
              <a:t>Agree that prices charged to participants for eligible foods shall be the same or lower than prices charged to others;</a:t>
            </a:r>
          </a:p>
          <a:p>
            <a:pPr marL="457200" indent="-457200">
              <a:buFont typeface="Arial" panose="020B0604020202020204" pitchFamily="34" charset="0"/>
              <a:buChar char="•"/>
            </a:pPr>
            <a:r>
              <a:rPr lang="en-US" altLang="en-US" sz="2800" dirty="0" smtClean="0"/>
              <a:t>Agree that sales tax will not be charged;</a:t>
            </a:r>
          </a:p>
          <a:p>
            <a:pPr marL="457200" indent="-457200">
              <a:buFont typeface="Arial" panose="020B0604020202020204" pitchFamily="34" charset="0"/>
              <a:buChar char="•"/>
            </a:pPr>
            <a:r>
              <a:rPr lang="en-US" altLang="en-US" sz="2800" dirty="0" smtClean="0"/>
              <a:t>Agree not to issue cash change</a:t>
            </a:r>
            <a:endParaRPr lang="en-US" sz="2800" dirty="0"/>
          </a:p>
        </p:txBody>
      </p:sp>
    </p:spTree>
    <p:extLst>
      <p:ext uri="{BB962C8B-B14F-4D97-AF65-F5344CB8AC3E}">
        <p14:creationId xmlns:p14="http://schemas.microsoft.com/office/powerpoint/2010/main" val="1097880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6858000" cy="5509200"/>
          </a:xfrm>
          <a:prstGeom prst="rect">
            <a:avLst/>
          </a:prstGeom>
          <a:noFill/>
        </p:spPr>
        <p:txBody>
          <a:bodyPr wrap="square" rtlCol="0">
            <a:spAutoFit/>
          </a:bodyPr>
          <a:lstStyle/>
          <a:p>
            <a:pPr algn="ctr"/>
            <a:r>
              <a:rPr lang="en-US" altLang="en-US" sz="3600" b="1" dirty="0" smtClean="0"/>
              <a:t>Farmer’s Handbook</a:t>
            </a:r>
          </a:p>
          <a:p>
            <a:endParaRPr lang="en-US" altLang="en-US" sz="2800" b="1" dirty="0" smtClean="0"/>
          </a:p>
          <a:p>
            <a:pPr marL="457200" indent="-457200">
              <a:buFont typeface="Arial" panose="020B0604020202020204" pitchFamily="34" charset="0"/>
              <a:buChar char="•"/>
            </a:pPr>
            <a:r>
              <a:rPr lang="en-US" altLang="en-US" sz="2800" dirty="0" smtClean="0"/>
              <a:t>Agree to accept vouchers only in the month and year printed on the face of the voucher;</a:t>
            </a:r>
          </a:p>
          <a:p>
            <a:pPr marL="457200" indent="-457200">
              <a:buFont typeface="Arial" panose="020B0604020202020204" pitchFamily="34" charset="0"/>
              <a:buChar char="•"/>
            </a:pPr>
            <a:r>
              <a:rPr lang="en-US" altLang="en-US" sz="2800" dirty="0" smtClean="0"/>
              <a:t>Agree to stamp each transacted voucher with vendor number before depositing;</a:t>
            </a:r>
          </a:p>
          <a:p>
            <a:pPr marL="457200" indent="-457200">
              <a:buFont typeface="Arial" panose="020B0604020202020204" pitchFamily="34" charset="0"/>
              <a:buChar char="•"/>
            </a:pPr>
            <a:r>
              <a:rPr lang="en-US" altLang="en-US" sz="2800" dirty="0" smtClean="0"/>
              <a:t>Agree to submit vouchers for payment within 30 days from the last day valid on the face of the voucher.  For example, a July voucher must be deposited before August 30</a:t>
            </a:r>
            <a:r>
              <a:rPr lang="en-US" altLang="en-US" sz="2800" baseline="30000" dirty="0" smtClean="0"/>
              <a:t>th</a:t>
            </a:r>
            <a:r>
              <a:rPr lang="en-US" altLang="en-US" sz="2800" dirty="0" smtClean="0"/>
              <a:t>.</a:t>
            </a:r>
          </a:p>
        </p:txBody>
      </p:sp>
    </p:spTree>
    <p:extLst>
      <p:ext uri="{BB962C8B-B14F-4D97-AF65-F5344CB8AC3E}">
        <p14:creationId xmlns:p14="http://schemas.microsoft.com/office/powerpoint/2010/main" val="22861706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106575" cy="5386090"/>
          </a:xfrm>
          <a:prstGeom prst="rect">
            <a:avLst/>
          </a:prstGeom>
          <a:noFill/>
        </p:spPr>
        <p:txBody>
          <a:bodyPr wrap="square" rtlCol="0">
            <a:spAutoFit/>
          </a:bodyPr>
          <a:lstStyle/>
          <a:p>
            <a:pPr algn="ctr"/>
            <a:r>
              <a:rPr lang="en-US" altLang="en-US" sz="3600" b="1" dirty="0" smtClean="0"/>
              <a:t>Farmer’s Handbook</a:t>
            </a:r>
          </a:p>
          <a:p>
            <a:endParaRPr lang="en-US" altLang="en-US" sz="2800" dirty="0"/>
          </a:p>
          <a:p>
            <a:pPr marL="457200" indent="-457200">
              <a:buFont typeface="Arial" panose="020B0604020202020204" pitchFamily="34" charset="0"/>
              <a:buChar char="•"/>
            </a:pPr>
            <a:r>
              <a:rPr lang="en-US" altLang="en-US" sz="2800" dirty="0" smtClean="0"/>
              <a:t>Agree not to seek reimbursement from participants</a:t>
            </a:r>
          </a:p>
          <a:p>
            <a:pPr marL="457200" indent="-457200">
              <a:buFont typeface="Arial" panose="020B0604020202020204" pitchFamily="34" charset="0"/>
              <a:buChar char="•"/>
            </a:pPr>
            <a:r>
              <a:rPr lang="en-US" altLang="en-US" sz="2800" dirty="0" smtClean="0"/>
              <a:t>Grant the program the right to collect claims of reimbursement due to error, negligence or fraud;</a:t>
            </a:r>
          </a:p>
          <a:p>
            <a:pPr marL="457200" indent="-457200">
              <a:buFont typeface="Arial" panose="020B0604020202020204" pitchFamily="34" charset="0"/>
              <a:buChar char="•"/>
            </a:pPr>
            <a:r>
              <a:rPr lang="en-US" altLang="en-US" sz="2800" dirty="0" smtClean="0"/>
              <a:t>Participate in training through attendance in an entire session of a training meeting;</a:t>
            </a:r>
          </a:p>
          <a:p>
            <a:pPr marL="457200" indent="-457200">
              <a:buFont typeface="Arial" panose="020B0604020202020204" pitchFamily="34" charset="0"/>
              <a:buChar char="•"/>
            </a:pPr>
            <a:r>
              <a:rPr lang="en-US" altLang="en-US" sz="2800" dirty="0" smtClean="0"/>
              <a:t>Take responsibility for properly training and informing employees/helpers of obligations to the program.</a:t>
            </a:r>
          </a:p>
        </p:txBody>
      </p:sp>
    </p:spTree>
    <p:extLst>
      <p:ext uri="{BB962C8B-B14F-4D97-AF65-F5344CB8AC3E}">
        <p14:creationId xmlns:p14="http://schemas.microsoft.com/office/powerpoint/2010/main" val="1265900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4890" y="990600"/>
            <a:ext cx="6858000" cy="4524315"/>
          </a:xfrm>
          <a:prstGeom prst="rect">
            <a:avLst/>
          </a:prstGeom>
          <a:noFill/>
        </p:spPr>
        <p:txBody>
          <a:bodyPr wrap="square" rtlCol="0">
            <a:spAutoFit/>
          </a:bodyPr>
          <a:lstStyle/>
          <a:p>
            <a:pPr algn="ctr"/>
            <a:r>
              <a:rPr lang="en-US" altLang="en-US" sz="3600" b="1" dirty="0" smtClean="0"/>
              <a:t>Farmer’s Handbook</a:t>
            </a:r>
          </a:p>
          <a:p>
            <a:endParaRPr lang="en-US" altLang="en-US" sz="2800" dirty="0"/>
          </a:p>
          <a:p>
            <a:pPr marL="457200" indent="-457200">
              <a:buFont typeface="Arial" panose="020B0604020202020204" pitchFamily="34" charset="0"/>
              <a:buChar char="•"/>
            </a:pPr>
            <a:r>
              <a:rPr lang="en-US" altLang="en-US" sz="2800" dirty="0" smtClean="0"/>
              <a:t>Agree to be monitored at selling and growing sites for compliance with requirements;</a:t>
            </a:r>
          </a:p>
          <a:p>
            <a:pPr marL="457200" indent="-457200">
              <a:buFont typeface="Arial" panose="020B0604020202020204" pitchFamily="34" charset="0"/>
              <a:buChar char="•"/>
            </a:pPr>
            <a:r>
              <a:rPr lang="en-US" altLang="en-US" sz="2800" dirty="0" smtClean="0"/>
              <a:t>Acknowledge that non-compliance may result in sanctions;</a:t>
            </a:r>
          </a:p>
          <a:p>
            <a:pPr marL="457200" indent="-457200">
              <a:buFont typeface="Arial" panose="020B0604020202020204" pitchFamily="34" charset="0"/>
              <a:buChar char="•"/>
            </a:pPr>
            <a:r>
              <a:rPr lang="en-US" altLang="en-US" sz="2800" dirty="0" smtClean="0"/>
              <a:t>Acknowledge that a farmer who commits fraud or abuse of the program is liable to prosecution</a:t>
            </a:r>
            <a:endParaRPr lang="en-US" sz="2800" dirty="0"/>
          </a:p>
        </p:txBody>
      </p:sp>
    </p:spTree>
    <p:extLst>
      <p:ext uri="{BB962C8B-B14F-4D97-AF65-F5344CB8AC3E}">
        <p14:creationId xmlns:p14="http://schemas.microsoft.com/office/powerpoint/2010/main" val="28734548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MNP Voucher.png"/>
          <p:cNvPicPr>
            <a:picLocks noChangeAspect="1"/>
          </p:cNvPicPr>
          <p:nvPr/>
        </p:nvPicPr>
        <p:blipFill>
          <a:blip r:embed="rId3"/>
          <a:srcRect l="63013"/>
          <a:stretch>
            <a:fillRect/>
          </a:stretch>
        </p:blipFill>
        <p:spPr bwMode="auto">
          <a:xfrm>
            <a:off x="1981200" y="1371600"/>
            <a:ext cx="4695825" cy="5119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514600" y="376518"/>
            <a:ext cx="4038600" cy="584775"/>
          </a:xfrm>
          <a:prstGeom prst="rect">
            <a:avLst/>
          </a:prstGeom>
          <a:noFill/>
        </p:spPr>
        <p:txBody>
          <a:bodyPr wrap="square" rtlCol="0">
            <a:spAutoFit/>
          </a:bodyPr>
          <a:lstStyle/>
          <a:p>
            <a:r>
              <a:rPr lang="en-US" sz="3200" b="1" dirty="0" smtClean="0"/>
              <a:t>The FMNP Voucher</a:t>
            </a:r>
            <a:endParaRPr lang="en-US" sz="3200" b="1" dirty="0"/>
          </a:p>
        </p:txBody>
      </p:sp>
    </p:spTree>
    <p:extLst>
      <p:ext uri="{BB962C8B-B14F-4D97-AF65-F5344CB8AC3E}">
        <p14:creationId xmlns:p14="http://schemas.microsoft.com/office/powerpoint/2010/main" val="836295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MNP Voucher.png"/>
          <p:cNvPicPr>
            <a:picLocks noChangeAspect="1"/>
          </p:cNvPicPr>
          <p:nvPr/>
        </p:nvPicPr>
        <p:blipFill rotWithShape="1">
          <a:blip r:embed="rId3"/>
          <a:srcRect l="45606" r="976"/>
          <a:stretch/>
        </p:blipFill>
        <p:spPr bwMode="auto">
          <a:xfrm>
            <a:off x="1196975" y="1219200"/>
            <a:ext cx="6781800" cy="5119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568575" y="304800"/>
            <a:ext cx="4038600" cy="646331"/>
          </a:xfrm>
          <a:prstGeom prst="rect">
            <a:avLst/>
          </a:prstGeom>
          <a:noFill/>
        </p:spPr>
        <p:txBody>
          <a:bodyPr wrap="square" rtlCol="0">
            <a:spAutoFit/>
          </a:bodyPr>
          <a:lstStyle/>
          <a:p>
            <a:r>
              <a:rPr lang="en-US" sz="3600" b="1" dirty="0" smtClean="0"/>
              <a:t>The FMNP Voucher</a:t>
            </a:r>
            <a:endParaRPr lang="en-US" sz="3600" b="1" dirty="0"/>
          </a:p>
        </p:txBody>
      </p:sp>
    </p:spTree>
    <p:extLst>
      <p:ext uri="{BB962C8B-B14F-4D97-AF65-F5344CB8AC3E}">
        <p14:creationId xmlns:p14="http://schemas.microsoft.com/office/powerpoint/2010/main" val="3495743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272" y="1457416"/>
            <a:ext cx="7293746" cy="2923877"/>
          </a:xfrm>
          <a:prstGeom prst="rect">
            <a:avLst/>
          </a:prstGeom>
          <a:noFill/>
        </p:spPr>
        <p:txBody>
          <a:bodyPr wrap="square" rtlCol="0">
            <a:spAutoFit/>
          </a:bodyPr>
          <a:lstStyle/>
          <a:p>
            <a:pPr algn="ctr">
              <a:defRPr/>
            </a:pPr>
            <a:r>
              <a:rPr lang="en-US" sz="3600" b="1" dirty="0" smtClean="0"/>
              <a:t>The FMNP Voucher</a:t>
            </a:r>
          </a:p>
          <a:p>
            <a:pPr>
              <a:defRPr/>
            </a:pPr>
            <a:endParaRPr lang="en-US" dirty="0" smtClean="0"/>
          </a:p>
          <a:p>
            <a:pPr>
              <a:defRPr/>
            </a:pPr>
            <a:endParaRPr lang="en-US" dirty="0"/>
          </a:p>
          <a:p>
            <a:pPr>
              <a:defRPr/>
            </a:pPr>
            <a:r>
              <a:rPr lang="en-US" sz="2800" dirty="0" smtClean="0"/>
              <a:t>Altering </a:t>
            </a:r>
            <a:r>
              <a:rPr lang="en-US" sz="2800" dirty="0"/>
              <a:t>a voucher may result in </a:t>
            </a:r>
            <a:r>
              <a:rPr lang="en-US" sz="2800" dirty="0" smtClean="0"/>
              <a:t>non-payment.</a:t>
            </a:r>
            <a:endParaRPr lang="en-US" sz="2800" dirty="0"/>
          </a:p>
          <a:p>
            <a:pPr>
              <a:defRPr/>
            </a:pPr>
            <a:endParaRPr lang="en-US" sz="2800" dirty="0"/>
          </a:p>
          <a:p>
            <a:pPr>
              <a:defRPr/>
            </a:pPr>
            <a:r>
              <a:rPr lang="en-US" sz="2800" dirty="0"/>
              <a:t>Hold  voucher and submit it to FMNP regional contact before depositing it in the bank.</a:t>
            </a:r>
          </a:p>
        </p:txBody>
      </p:sp>
    </p:spTree>
    <p:extLst>
      <p:ext uri="{BB962C8B-B14F-4D97-AF65-F5344CB8AC3E}">
        <p14:creationId xmlns:p14="http://schemas.microsoft.com/office/powerpoint/2010/main" val="1709641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2588" y="990600"/>
            <a:ext cx="7772400" cy="4093428"/>
          </a:xfrm>
          <a:prstGeom prst="rect">
            <a:avLst/>
          </a:prstGeom>
          <a:noFill/>
        </p:spPr>
        <p:txBody>
          <a:bodyPr wrap="square" rtlCol="0">
            <a:spAutoFit/>
          </a:bodyPr>
          <a:lstStyle/>
          <a:p>
            <a:pPr algn="ctr"/>
            <a:r>
              <a:rPr lang="en-US" sz="4000" b="1" dirty="0" smtClean="0"/>
              <a:t>What is the FMNP?</a:t>
            </a:r>
          </a:p>
          <a:p>
            <a:endParaRPr lang="en-US" sz="2800" dirty="0"/>
          </a:p>
          <a:p>
            <a:r>
              <a:rPr lang="en-US" sz="3200" dirty="0" smtClean="0"/>
              <a:t>The Farmers Market Nutrition Program (FMNP) provides:</a:t>
            </a:r>
          </a:p>
          <a:p>
            <a:endParaRPr lang="en-US" sz="3200" dirty="0"/>
          </a:p>
          <a:p>
            <a:r>
              <a:rPr lang="en-US" sz="3200" i="1" dirty="0" smtClean="0"/>
              <a:t>Fresh, unprocessed, Tennessee-grown produce (fruits, vegetables, and herbs) to WIC and Senior participants.</a:t>
            </a:r>
            <a:endParaRPr lang="en-US" sz="3200" i="1" dirty="0"/>
          </a:p>
        </p:txBody>
      </p:sp>
    </p:spTree>
    <p:extLst>
      <p:ext uri="{BB962C8B-B14F-4D97-AF65-F5344CB8AC3E}">
        <p14:creationId xmlns:p14="http://schemas.microsoft.com/office/powerpoint/2010/main" val="24960727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7162799" cy="4955203"/>
          </a:xfrm>
          <a:prstGeom prst="rect">
            <a:avLst/>
          </a:prstGeom>
          <a:noFill/>
        </p:spPr>
        <p:txBody>
          <a:bodyPr wrap="square" rtlCol="0">
            <a:spAutoFit/>
          </a:bodyPr>
          <a:lstStyle/>
          <a:p>
            <a:pPr algn="ctr"/>
            <a:r>
              <a:rPr lang="en-US" altLang="en-US" sz="3600" b="1" dirty="0" smtClean="0"/>
              <a:t>The FMNP Voucher</a:t>
            </a:r>
          </a:p>
          <a:p>
            <a:endParaRPr lang="en-US" altLang="en-US" sz="2800" dirty="0"/>
          </a:p>
          <a:p>
            <a:r>
              <a:rPr lang="en-US" altLang="en-US" sz="2800" dirty="0" smtClean="0"/>
              <a:t>What is a WIC cash value voucher?</a:t>
            </a:r>
          </a:p>
          <a:p>
            <a:pPr marL="914400" lvl="1" indent="-457200">
              <a:buFont typeface="Arial" panose="020B0604020202020204" pitchFamily="34" charset="0"/>
              <a:buChar char="•"/>
            </a:pPr>
            <a:r>
              <a:rPr lang="en-US" altLang="en-US" sz="2800" dirty="0" smtClean="0"/>
              <a:t>Used at grocery stores</a:t>
            </a:r>
          </a:p>
          <a:p>
            <a:pPr marL="914400" lvl="1" indent="-457200">
              <a:buFont typeface="Arial" panose="020B0604020202020204" pitchFamily="34" charset="0"/>
              <a:buChar char="•"/>
            </a:pPr>
            <a:r>
              <a:rPr lang="en-US" altLang="en-US" sz="2800" dirty="0" smtClean="0"/>
              <a:t>Issued year round</a:t>
            </a:r>
          </a:p>
          <a:p>
            <a:pPr marL="914400" lvl="1" indent="-457200">
              <a:buFont typeface="Arial" panose="020B0604020202020204" pitchFamily="34" charset="0"/>
              <a:buChar char="•"/>
            </a:pPr>
            <a:r>
              <a:rPr lang="en-US" altLang="en-US" sz="2800" dirty="0" smtClean="0"/>
              <a:t>Fresh and/or frozen fruits and vegetables</a:t>
            </a:r>
          </a:p>
          <a:p>
            <a:r>
              <a:rPr lang="en-US" altLang="en-US" sz="2800" dirty="0" smtClean="0"/>
              <a:t>Farmers Market Nutrition Program voucher</a:t>
            </a:r>
          </a:p>
          <a:p>
            <a:pPr marL="914400" lvl="1" indent="-457200">
              <a:buFont typeface="Arial" panose="020B0604020202020204" pitchFamily="34" charset="0"/>
              <a:buChar char="•"/>
            </a:pPr>
            <a:r>
              <a:rPr lang="en-US" altLang="en-US" sz="2800" dirty="0" smtClean="0"/>
              <a:t>Used at Farmers Markets</a:t>
            </a:r>
          </a:p>
          <a:p>
            <a:pPr marL="914400" lvl="1" indent="-457200">
              <a:buFont typeface="Arial" panose="020B0604020202020204" pitchFamily="34" charset="0"/>
              <a:buChar char="•"/>
            </a:pPr>
            <a:r>
              <a:rPr lang="en-US" altLang="en-US" sz="2800" dirty="0" smtClean="0"/>
              <a:t>Issued for July and August</a:t>
            </a:r>
          </a:p>
          <a:p>
            <a:pPr marL="914400" lvl="1" indent="-457200">
              <a:buFont typeface="Arial" panose="020B0604020202020204" pitchFamily="34" charset="0"/>
              <a:buChar char="•"/>
            </a:pPr>
            <a:r>
              <a:rPr lang="en-US" altLang="en-US" sz="2800" dirty="0" smtClean="0"/>
              <a:t>Fresh Tennessee-grown fruits, vegetables &amp; herbs</a:t>
            </a:r>
          </a:p>
        </p:txBody>
      </p:sp>
    </p:spTree>
    <p:extLst>
      <p:ext uri="{BB962C8B-B14F-4D97-AF65-F5344CB8AC3E}">
        <p14:creationId xmlns:p14="http://schemas.microsoft.com/office/powerpoint/2010/main" val="2948472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MNP Voucher.png"/>
          <p:cNvPicPr>
            <a:picLocks noChangeAspect="1"/>
          </p:cNvPicPr>
          <p:nvPr/>
        </p:nvPicPr>
        <p:blipFill rotWithShape="1">
          <a:blip r:embed="rId3"/>
          <a:srcRect l="169" r="53976"/>
          <a:stretch/>
        </p:blipFill>
        <p:spPr bwMode="auto">
          <a:xfrm>
            <a:off x="1600200" y="1115627"/>
            <a:ext cx="5821363" cy="5121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590800" y="208625"/>
            <a:ext cx="4724400" cy="646331"/>
          </a:xfrm>
          <a:prstGeom prst="rect">
            <a:avLst/>
          </a:prstGeom>
          <a:noFill/>
        </p:spPr>
        <p:txBody>
          <a:bodyPr wrap="square" rtlCol="0">
            <a:spAutoFit/>
          </a:bodyPr>
          <a:lstStyle/>
          <a:p>
            <a:r>
              <a:rPr lang="en-US" sz="3600" b="1" dirty="0" smtClean="0"/>
              <a:t>The FMNP Voucher</a:t>
            </a:r>
            <a:endParaRPr lang="en-US" sz="3600" b="1" dirty="0"/>
          </a:p>
        </p:txBody>
      </p:sp>
    </p:spTree>
    <p:extLst>
      <p:ext uri="{BB962C8B-B14F-4D97-AF65-F5344CB8AC3E}">
        <p14:creationId xmlns:p14="http://schemas.microsoft.com/office/powerpoint/2010/main" val="20277806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33400"/>
            <a:ext cx="7162800" cy="5632311"/>
          </a:xfrm>
          <a:prstGeom prst="rect">
            <a:avLst/>
          </a:prstGeom>
          <a:noFill/>
        </p:spPr>
        <p:txBody>
          <a:bodyPr wrap="square" rtlCol="0">
            <a:spAutoFit/>
          </a:bodyPr>
          <a:lstStyle/>
          <a:p>
            <a:pPr algn="ctr">
              <a:defRPr/>
            </a:pPr>
            <a:r>
              <a:rPr lang="en-US" sz="3600" b="1" dirty="0" smtClean="0"/>
              <a:t>The FMNP Voucher</a:t>
            </a:r>
          </a:p>
          <a:p>
            <a:pPr>
              <a:defRPr/>
            </a:pPr>
            <a:endParaRPr lang="en-US" sz="2800" dirty="0"/>
          </a:p>
          <a:p>
            <a:pPr>
              <a:defRPr/>
            </a:pPr>
            <a:r>
              <a:rPr lang="en-US" sz="2800" dirty="0" smtClean="0"/>
              <a:t>Separate </a:t>
            </a:r>
            <a:r>
              <a:rPr lang="en-US" sz="2800" dirty="0"/>
              <a:t>the FMNP foods from other purchases. </a:t>
            </a:r>
          </a:p>
          <a:p>
            <a:pPr>
              <a:defRPr/>
            </a:pPr>
            <a:endParaRPr lang="en-US" dirty="0"/>
          </a:p>
          <a:p>
            <a:pPr>
              <a:defRPr/>
            </a:pPr>
            <a:r>
              <a:rPr lang="en-US" sz="2800" dirty="0"/>
              <a:t>Check the foods to be sure that the participant has selected Tennessee grown foods.</a:t>
            </a:r>
          </a:p>
          <a:p>
            <a:pPr>
              <a:defRPr/>
            </a:pPr>
            <a:endParaRPr lang="en-US" dirty="0"/>
          </a:p>
          <a:p>
            <a:pPr>
              <a:defRPr/>
            </a:pPr>
            <a:r>
              <a:rPr lang="en-US" sz="2800" dirty="0"/>
              <a:t>Total the FMNP foods before the participant signs the voucher. </a:t>
            </a:r>
          </a:p>
          <a:p>
            <a:pPr>
              <a:defRPr/>
            </a:pPr>
            <a:endParaRPr lang="en-US" dirty="0"/>
          </a:p>
          <a:p>
            <a:pPr>
              <a:defRPr/>
            </a:pPr>
            <a:r>
              <a:rPr lang="en-US" sz="2800" dirty="0"/>
              <a:t>Fill in the dollar amount of the FMNP purchase (without sales tax).</a:t>
            </a:r>
          </a:p>
          <a:p>
            <a:pPr>
              <a:defRPr/>
            </a:pPr>
            <a:endParaRPr lang="en-US" dirty="0"/>
          </a:p>
          <a:p>
            <a:pPr>
              <a:defRPr/>
            </a:pPr>
            <a:r>
              <a:rPr lang="en-US" sz="2800" dirty="0"/>
              <a:t>Fill in the date redeemed (month, day and </a:t>
            </a:r>
            <a:r>
              <a:rPr lang="en-US" sz="2800" dirty="0" smtClean="0"/>
              <a:t>year).</a:t>
            </a:r>
            <a:endParaRPr lang="en-US" sz="2800" dirty="0"/>
          </a:p>
        </p:txBody>
      </p:sp>
    </p:spTree>
    <p:extLst>
      <p:ext uri="{BB962C8B-B14F-4D97-AF65-F5344CB8AC3E}">
        <p14:creationId xmlns:p14="http://schemas.microsoft.com/office/powerpoint/2010/main" val="3565072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MNP Voucher.png"/>
          <p:cNvPicPr>
            <a:picLocks noChangeAspect="1"/>
          </p:cNvPicPr>
          <p:nvPr/>
        </p:nvPicPr>
        <p:blipFill rotWithShape="1">
          <a:blip r:embed="rId3"/>
          <a:srcRect l="73456" b="28261"/>
          <a:stretch/>
        </p:blipFill>
        <p:spPr bwMode="auto">
          <a:xfrm>
            <a:off x="2590800" y="1676400"/>
            <a:ext cx="4124325"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705100" y="457200"/>
            <a:ext cx="4762500" cy="646331"/>
          </a:xfrm>
          <a:prstGeom prst="rect">
            <a:avLst/>
          </a:prstGeom>
          <a:noFill/>
        </p:spPr>
        <p:txBody>
          <a:bodyPr wrap="square" rtlCol="0">
            <a:spAutoFit/>
          </a:bodyPr>
          <a:lstStyle/>
          <a:p>
            <a:r>
              <a:rPr lang="en-US" sz="3600" b="1" dirty="0" smtClean="0"/>
              <a:t>The FMNP Voucher</a:t>
            </a:r>
            <a:endParaRPr lang="en-US" sz="3600" b="1" dirty="0"/>
          </a:p>
        </p:txBody>
      </p:sp>
    </p:spTree>
    <p:extLst>
      <p:ext uri="{BB962C8B-B14F-4D97-AF65-F5344CB8AC3E}">
        <p14:creationId xmlns:p14="http://schemas.microsoft.com/office/powerpoint/2010/main" val="36163645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MNP Voucher.png"/>
          <p:cNvPicPr>
            <a:picLocks noChangeAspect="1"/>
          </p:cNvPicPr>
          <p:nvPr/>
        </p:nvPicPr>
        <p:blipFill rotWithShape="1">
          <a:blip r:embed="rId3"/>
          <a:srcRect l="46327"/>
          <a:stretch/>
        </p:blipFill>
        <p:spPr bwMode="auto">
          <a:xfrm>
            <a:off x="1152864" y="1206623"/>
            <a:ext cx="6813550" cy="5119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616539" y="217503"/>
            <a:ext cx="3886200" cy="646331"/>
          </a:xfrm>
          <a:prstGeom prst="rect">
            <a:avLst/>
          </a:prstGeom>
          <a:noFill/>
        </p:spPr>
        <p:txBody>
          <a:bodyPr wrap="square" rtlCol="0">
            <a:spAutoFit/>
          </a:bodyPr>
          <a:lstStyle/>
          <a:p>
            <a:r>
              <a:rPr lang="en-US" sz="3600" b="1" dirty="0" smtClean="0"/>
              <a:t>The FMNP Voucher </a:t>
            </a:r>
            <a:endParaRPr lang="en-US" sz="3600" b="1" dirty="0"/>
          </a:p>
        </p:txBody>
      </p:sp>
    </p:spTree>
    <p:extLst>
      <p:ext uri="{BB962C8B-B14F-4D97-AF65-F5344CB8AC3E}">
        <p14:creationId xmlns:p14="http://schemas.microsoft.com/office/powerpoint/2010/main" val="26278174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05000"/>
            <a:ext cx="60198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06133" y="762000"/>
            <a:ext cx="4114800" cy="646331"/>
          </a:xfrm>
          <a:prstGeom prst="rect">
            <a:avLst/>
          </a:prstGeom>
          <a:noFill/>
        </p:spPr>
        <p:txBody>
          <a:bodyPr wrap="square" rtlCol="0">
            <a:spAutoFit/>
          </a:bodyPr>
          <a:lstStyle/>
          <a:p>
            <a:r>
              <a:rPr lang="en-US" sz="3600" b="1" dirty="0" smtClean="0"/>
              <a:t>The FMNP Voucher </a:t>
            </a:r>
            <a:endParaRPr lang="en-US" sz="3600" b="1" dirty="0"/>
          </a:p>
        </p:txBody>
      </p:sp>
    </p:spTree>
    <p:extLst>
      <p:ext uri="{BB962C8B-B14F-4D97-AF65-F5344CB8AC3E}">
        <p14:creationId xmlns:p14="http://schemas.microsoft.com/office/powerpoint/2010/main" val="1926846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85800"/>
            <a:ext cx="6629400" cy="5663089"/>
          </a:xfrm>
          <a:prstGeom prst="rect">
            <a:avLst/>
          </a:prstGeom>
          <a:noFill/>
        </p:spPr>
        <p:txBody>
          <a:bodyPr wrap="square" rtlCol="0">
            <a:spAutoFit/>
          </a:bodyPr>
          <a:lstStyle/>
          <a:p>
            <a:pPr algn="ctr"/>
            <a:r>
              <a:rPr lang="en-US" altLang="en-US" sz="3600" b="1" dirty="0" smtClean="0"/>
              <a:t>The FMNP Voucher</a:t>
            </a:r>
          </a:p>
          <a:p>
            <a:pPr algn="ctr"/>
            <a:endParaRPr lang="en-US" altLang="en-US" sz="2800" dirty="0"/>
          </a:p>
          <a:p>
            <a:r>
              <a:rPr lang="en-US" altLang="en-US" sz="2800" dirty="0" smtClean="0"/>
              <a:t>Bank will return vouchers for following mistakes:</a:t>
            </a:r>
          </a:p>
          <a:p>
            <a:pPr lvl="1"/>
            <a:endParaRPr lang="en-US" altLang="en-US" dirty="0" smtClean="0"/>
          </a:p>
          <a:p>
            <a:pPr marL="914400" lvl="1" indent="-457200">
              <a:buFont typeface="Arial" panose="020B0604020202020204" pitchFamily="34" charset="0"/>
              <a:buChar char="•"/>
            </a:pPr>
            <a:r>
              <a:rPr lang="en-US" altLang="en-US" sz="2800" dirty="0" smtClean="0"/>
              <a:t>Date blank or altered.</a:t>
            </a:r>
          </a:p>
          <a:p>
            <a:pPr marL="914400" lvl="1" indent="-457200">
              <a:buFont typeface="Arial" panose="020B0604020202020204" pitchFamily="34" charset="0"/>
              <a:buChar char="•"/>
            </a:pPr>
            <a:r>
              <a:rPr lang="en-US" altLang="en-US" sz="2800" dirty="0" smtClean="0"/>
              <a:t>Monetary amount not legible, left blank or altered.</a:t>
            </a:r>
          </a:p>
          <a:p>
            <a:pPr marL="914400" lvl="1" indent="-457200">
              <a:buFont typeface="Arial" panose="020B0604020202020204" pitchFamily="34" charset="0"/>
              <a:buChar char="•"/>
            </a:pPr>
            <a:r>
              <a:rPr lang="en-US" altLang="en-US" sz="2800" dirty="0" smtClean="0"/>
              <a:t>Vouchers filled out for more than the </a:t>
            </a:r>
            <a:r>
              <a:rPr lang="en-US" altLang="en-US" sz="2800" b="1" dirty="0" smtClean="0"/>
              <a:t>$5.00 </a:t>
            </a:r>
            <a:r>
              <a:rPr lang="en-US" altLang="en-US" sz="2800" dirty="0" smtClean="0"/>
              <a:t>amount.</a:t>
            </a:r>
          </a:p>
          <a:p>
            <a:pPr marL="914400" lvl="1" indent="-457200">
              <a:buFont typeface="Arial" panose="020B0604020202020204" pitchFamily="34" charset="0"/>
              <a:buChar char="•"/>
            </a:pPr>
            <a:r>
              <a:rPr lang="en-US" altLang="en-US" sz="2800" dirty="0" smtClean="0"/>
              <a:t>Not signed on the “redeemed” line by the participant.</a:t>
            </a:r>
          </a:p>
          <a:p>
            <a:pPr lvl="1"/>
            <a:endParaRPr lang="en-US" altLang="en-US" sz="2800" dirty="0" smtClean="0"/>
          </a:p>
        </p:txBody>
      </p:sp>
    </p:spTree>
    <p:extLst>
      <p:ext uri="{BB962C8B-B14F-4D97-AF65-F5344CB8AC3E}">
        <p14:creationId xmlns:p14="http://schemas.microsoft.com/office/powerpoint/2010/main" val="27317703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239000" cy="5509200"/>
          </a:xfrm>
          <a:prstGeom prst="rect">
            <a:avLst/>
          </a:prstGeom>
          <a:noFill/>
        </p:spPr>
        <p:txBody>
          <a:bodyPr wrap="square" rtlCol="0">
            <a:spAutoFit/>
          </a:bodyPr>
          <a:lstStyle/>
          <a:p>
            <a:pPr algn="ctr">
              <a:defRPr/>
            </a:pPr>
            <a:r>
              <a:rPr lang="en-US" sz="3600" b="1" dirty="0" smtClean="0"/>
              <a:t>The FMNP Voucher</a:t>
            </a:r>
          </a:p>
          <a:p>
            <a:pPr>
              <a:defRPr/>
            </a:pPr>
            <a:endParaRPr lang="en-US" sz="2800" dirty="0"/>
          </a:p>
          <a:p>
            <a:pPr>
              <a:defRPr/>
            </a:pPr>
            <a:r>
              <a:rPr lang="en-US" sz="2800" dirty="0" smtClean="0"/>
              <a:t>Bank </a:t>
            </a:r>
            <a:r>
              <a:rPr lang="en-US" sz="2800" dirty="0"/>
              <a:t>will return vouchers for following mistakes:</a:t>
            </a:r>
          </a:p>
          <a:p>
            <a:pPr lvl="1">
              <a:defRPr/>
            </a:pPr>
            <a:endParaRPr lang="en-US" dirty="0"/>
          </a:p>
          <a:p>
            <a:pPr marL="914400" lvl="1" indent="-457200">
              <a:buFont typeface="Arial" panose="020B0604020202020204" pitchFamily="34" charset="0"/>
              <a:buChar char="•"/>
              <a:defRPr/>
            </a:pPr>
            <a:r>
              <a:rPr lang="en-US" sz="2800" dirty="0"/>
              <a:t>Assigned FMNP farmer stamp left off or illegible.</a:t>
            </a:r>
          </a:p>
          <a:p>
            <a:pPr marL="914400" lvl="1" indent="-457200">
              <a:buFont typeface="Arial" panose="020B0604020202020204" pitchFamily="34" charset="0"/>
              <a:buChar char="•"/>
              <a:defRPr/>
            </a:pPr>
            <a:r>
              <a:rPr lang="en-US" sz="2800" dirty="0"/>
              <a:t>Valid month or year altered.</a:t>
            </a:r>
          </a:p>
          <a:p>
            <a:pPr marL="914400" lvl="1" indent="-457200">
              <a:buFont typeface="Arial" panose="020B0604020202020204" pitchFamily="34" charset="0"/>
              <a:buChar char="•"/>
              <a:defRPr/>
            </a:pPr>
            <a:r>
              <a:rPr lang="en-US" sz="2800" dirty="0"/>
              <a:t>Vouchers redeemed outside the valid month or year.</a:t>
            </a:r>
          </a:p>
          <a:p>
            <a:pPr marL="914400" lvl="1" indent="-457200">
              <a:buFont typeface="Arial" panose="020B0604020202020204" pitchFamily="34" charset="0"/>
              <a:buChar char="•"/>
              <a:defRPr/>
            </a:pPr>
            <a:r>
              <a:rPr lang="en-US" sz="2800" dirty="0"/>
              <a:t>Vouchers deposited more than thirty (30) days from the last day of the voucher’s valid month.</a:t>
            </a:r>
          </a:p>
          <a:p>
            <a:pPr marL="285750" indent="-285750">
              <a:buFont typeface="Arial" panose="020B0604020202020204" pitchFamily="34" charset="0"/>
              <a:buChar char="•"/>
              <a:defRPr/>
            </a:pPr>
            <a:endParaRPr lang="en-US" dirty="0"/>
          </a:p>
        </p:txBody>
      </p:sp>
    </p:spTree>
    <p:extLst>
      <p:ext uri="{BB962C8B-B14F-4D97-AF65-F5344CB8AC3E}">
        <p14:creationId xmlns:p14="http://schemas.microsoft.com/office/powerpoint/2010/main" val="19479464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8686" y="290004"/>
            <a:ext cx="6962313" cy="6401753"/>
          </a:xfrm>
          <a:prstGeom prst="rect">
            <a:avLst/>
          </a:prstGeom>
          <a:noFill/>
        </p:spPr>
        <p:txBody>
          <a:bodyPr wrap="square" rtlCol="0">
            <a:spAutoFit/>
          </a:bodyPr>
          <a:lstStyle/>
          <a:p>
            <a:pPr algn="ctr">
              <a:defRPr/>
            </a:pPr>
            <a:r>
              <a:rPr lang="en-US" sz="3600" b="1" dirty="0" smtClean="0"/>
              <a:t>The FMNP Voucher</a:t>
            </a:r>
          </a:p>
          <a:p>
            <a:pPr>
              <a:defRPr/>
            </a:pPr>
            <a:endParaRPr lang="en-US" b="1" dirty="0"/>
          </a:p>
          <a:p>
            <a:pPr>
              <a:defRPr/>
            </a:pPr>
            <a:r>
              <a:rPr lang="en-US" sz="2800" b="1" dirty="0" smtClean="0"/>
              <a:t>Validation/replacement </a:t>
            </a:r>
            <a:r>
              <a:rPr lang="en-US" sz="2800" b="1" dirty="0"/>
              <a:t>of vouchers shall be kept to an absolute minimum</a:t>
            </a:r>
            <a:r>
              <a:rPr lang="en-US" sz="2800" dirty="0"/>
              <a:t>.  It will be done only with valid justification as determined by your regional contact</a:t>
            </a:r>
            <a:r>
              <a:rPr lang="en-US" sz="2800" dirty="0" smtClean="0"/>
              <a:t>.</a:t>
            </a:r>
          </a:p>
          <a:p>
            <a:pPr>
              <a:defRPr/>
            </a:pPr>
            <a:endParaRPr lang="en-US" dirty="0"/>
          </a:p>
          <a:p>
            <a:pPr>
              <a:defRPr/>
            </a:pPr>
            <a:r>
              <a:rPr lang="en-US" sz="2800" dirty="0"/>
              <a:t>No validations or replacements will be made for the following errors:</a:t>
            </a:r>
          </a:p>
          <a:p>
            <a:pPr marL="569913" indent="-166688">
              <a:buFont typeface="Arial" pitchFamily="34" charset="0"/>
              <a:buChar char="•"/>
              <a:defRPr/>
            </a:pPr>
            <a:r>
              <a:rPr lang="en-US" sz="2800" dirty="0"/>
              <a:t>Valid month or year altered.</a:t>
            </a:r>
          </a:p>
          <a:p>
            <a:pPr marL="569913" indent="-166688">
              <a:buFont typeface="Arial" pitchFamily="34" charset="0"/>
              <a:buChar char="•"/>
              <a:defRPr/>
            </a:pPr>
            <a:r>
              <a:rPr lang="en-US" sz="2800" dirty="0"/>
              <a:t>Vouchers redeemed outside the valid month and year.</a:t>
            </a:r>
          </a:p>
          <a:p>
            <a:pPr marL="569913" indent="-166688">
              <a:buFont typeface="Arial" pitchFamily="34" charset="0"/>
              <a:buChar char="•"/>
              <a:defRPr/>
            </a:pPr>
            <a:r>
              <a:rPr lang="en-US" sz="2800" dirty="0"/>
              <a:t>Vouchers deposited more than thirty (30) days from the last day of the voucher’s valid month and year.</a:t>
            </a:r>
          </a:p>
        </p:txBody>
      </p:sp>
    </p:spTree>
    <p:extLst>
      <p:ext uri="{BB962C8B-B14F-4D97-AF65-F5344CB8AC3E}">
        <p14:creationId xmlns:p14="http://schemas.microsoft.com/office/powerpoint/2010/main" val="12460326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flipV="1">
            <a:off x="990600" y="1066800"/>
            <a:ext cx="3528134" cy="646590"/>
          </a:xfrm>
          <a:prstGeom prst="rect">
            <a:avLst/>
          </a:prstGeom>
          <a:noFill/>
        </p:spPr>
        <p:txBody>
          <a:bodyPr wrap="square" rtlCol="0">
            <a:spAutoFit/>
          </a:bodyPr>
          <a:lstStyle/>
          <a:p>
            <a:endParaRPr lang="en-US"/>
          </a:p>
        </p:txBody>
      </p:sp>
      <p:sp>
        <p:nvSpPr>
          <p:cNvPr id="5" name="TextBox 4"/>
          <p:cNvSpPr txBox="1"/>
          <p:nvPr/>
        </p:nvSpPr>
        <p:spPr>
          <a:xfrm>
            <a:off x="1661234" y="932155"/>
            <a:ext cx="5715000" cy="4647426"/>
          </a:xfrm>
          <a:prstGeom prst="rect">
            <a:avLst/>
          </a:prstGeom>
          <a:noFill/>
        </p:spPr>
        <p:txBody>
          <a:bodyPr wrap="square" rtlCol="0">
            <a:spAutoFit/>
          </a:bodyPr>
          <a:lstStyle/>
          <a:p>
            <a:pPr algn="ctr"/>
            <a:r>
              <a:rPr lang="en-US" altLang="en-US" sz="3600" b="1" dirty="0" smtClean="0"/>
              <a:t>The FMNP Voucher</a:t>
            </a:r>
          </a:p>
          <a:p>
            <a:endParaRPr lang="en-US" altLang="en-US" sz="2800" dirty="0"/>
          </a:p>
          <a:p>
            <a:pPr marL="457200" indent="-457200">
              <a:buFont typeface="Arial" panose="020B0604020202020204" pitchFamily="34" charset="0"/>
              <a:buChar char="•"/>
            </a:pPr>
            <a:r>
              <a:rPr lang="en-US" altLang="en-US" sz="2800" dirty="0" smtClean="0"/>
              <a:t>Cases of possible fraud and abuse will be investigated and the appropriate action shall be taken.  </a:t>
            </a:r>
          </a:p>
          <a:p>
            <a:pPr marL="285750" indent="-285750">
              <a:buFont typeface="Arial" panose="020B0604020202020204" pitchFamily="34" charset="0"/>
              <a:buChar char="•"/>
            </a:pPr>
            <a:endParaRPr lang="en-US" altLang="en-US" dirty="0" smtClean="0"/>
          </a:p>
          <a:p>
            <a:pPr marL="457200" indent="-457200">
              <a:buFont typeface="Arial" panose="020B0604020202020204" pitchFamily="34" charset="0"/>
              <a:buChar char="•"/>
            </a:pPr>
            <a:r>
              <a:rPr lang="en-US" altLang="en-US" sz="2800" dirty="0" smtClean="0"/>
              <a:t>Money will be collected for fraud.</a:t>
            </a:r>
          </a:p>
          <a:p>
            <a:pPr marL="285750" indent="-285750">
              <a:buFont typeface="Arial" panose="020B0604020202020204" pitchFamily="34" charset="0"/>
              <a:buChar char="•"/>
            </a:pPr>
            <a:endParaRPr lang="en-US" altLang="en-US" dirty="0" smtClean="0"/>
          </a:p>
          <a:p>
            <a:pPr marL="457200" indent="-457200">
              <a:buFont typeface="Arial" panose="020B0604020202020204" pitchFamily="34" charset="0"/>
              <a:buChar char="•"/>
            </a:pPr>
            <a:r>
              <a:rPr lang="en-US" altLang="en-US" sz="2800" dirty="0" smtClean="0"/>
              <a:t>Reimbursements will be made payable to the Tennessee FMNP Program.</a:t>
            </a:r>
          </a:p>
        </p:txBody>
      </p:sp>
    </p:spTree>
    <p:extLst>
      <p:ext uri="{BB962C8B-B14F-4D97-AF65-F5344CB8AC3E}">
        <p14:creationId xmlns:p14="http://schemas.microsoft.com/office/powerpoint/2010/main" val="803472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1773" y="685800"/>
            <a:ext cx="7315200" cy="5139869"/>
          </a:xfrm>
          <a:prstGeom prst="rect">
            <a:avLst/>
          </a:prstGeom>
          <a:noFill/>
        </p:spPr>
        <p:txBody>
          <a:bodyPr wrap="square" rtlCol="0">
            <a:spAutoFit/>
          </a:bodyPr>
          <a:lstStyle/>
          <a:p>
            <a:pPr algn="ctr"/>
            <a:r>
              <a:rPr lang="en-US" sz="4000" b="1" dirty="0" smtClean="0"/>
              <a:t>The goals of the FMNP are:</a:t>
            </a:r>
          </a:p>
          <a:p>
            <a:endParaRPr lang="en-US" sz="2800" dirty="0"/>
          </a:p>
          <a:p>
            <a:pPr marL="457200" indent="-457200">
              <a:buFont typeface="Arial" panose="020B0604020202020204" pitchFamily="34" charset="0"/>
              <a:buChar char="•"/>
            </a:pPr>
            <a:r>
              <a:rPr lang="en-US" sz="3200" dirty="0" smtClean="0"/>
              <a:t>To provide nutritious, Tennessee-grown produce to WIC participants and low income seniors.</a:t>
            </a:r>
          </a:p>
          <a:p>
            <a:pPr marL="285750" indent="-285750">
              <a:buFont typeface="Arial" panose="020B0604020202020204" pitchFamily="34" charset="0"/>
              <a:buChar char="•"/>
            </a:pPr>
            <a:endParaRPr lang="en-US" dirty="0" smtClean="0"/>
          </a:p>
          <a:p>
            <a:pPr marL="457200" indent="-457200">
              <a:buFont typeface="Arial" panose="020B0604020202020204" pitchFamily="34" charset="0"/>
              <a:buChar char="•"/>
            </a:pPr>
            <a:r>
              <a:rPr lang="en-US" sz="3200" dirty="0" smtClean="0"/>
              <a:t>To increase awareness and sales at farmers markets.</a:t>
            </a:r>
          </a:p>
          <a:p>
            <a:pPr marL="285750" indent="-285750">
              <a:buFont typeface="Arial" panose="020B0604020202020204" pitchFamily="34" charset="0"/>
              <a:buChar char="•"/>
            </a:pPr>
            <a:endParaRPr lang="en-US" dirty="0" smtClean="0"/>
          </a:p>
          <a:p>
            <a:pPr marL="457200" indent="-457200">
              <a:buFont typeface="Arial" panose="020B0604020202020204" pitchFamily="34" charset="0"/>
              <a:buChar char="•"/>
            </a:pPr>
            <a:r>
              <a:rPr lang="en-US" sz="3200" dirty="0" smtClean="0"/>
              <a:t>To expand awareness and the use of produce grown by Tennessee farmers.</a:t>
            </a:r>
            <a:endParaRPr lang="en-US" sz="3200" dirty="0"/>
          </a:p>
        </p:txBody>
      </p:sp>
    </p:spTree>
    <p:extLst>
      <p:ext uri="{BB962C8B-B14F-4D97-AF65-F5344CB8AC3E}">
        <p14:creationId xmlns:p14="http://schemas.microsoft.com/office/powerpoint/2010/main" val="9676239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dc47317\AppData\Local\Microsoft\Windows\Temporary Internet Files\Content.IE5\F6XYTR13\frau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2857500" cy="1924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838200"/>
            <a:ext cx="7239000" cy="5509200"/>
          </a:xfrm>
          <a:prstGeom prst="rect">
            <a:avLst/>
          </a:prstGeom>
          <a:noFill/>
        </p:spPr>
        <p:txBody>
          <a:bodyPr wrap="square" rtlCol="0">
            <a:spAutoFit/>
          </a:bodyPr>
          <a:lstStyle/>
          <a:p>
            <a:pPr algn="ctr"/>
            <a:r>
              <a:rPr lang="en-US" altLang="en-US" sz="3600" b="1" dirty="0" smtClean="0"/>
              <a:t>What is fraud?</a:t>
            </a:r>
          </a:p>
          <a:p>
            <a:endParaRPr lang="en-US" altLang="en-US" dirty="0"/>
          </a:p>
          <a:p>
            <a:pPr algn="ctr"/>
            <a:r>
              <a:rPr lang="en-US" altLang="en-US" sz="2800" dirty="0" smtClean="0"/>
              <a:t>Farmer fraud is considered to be:</a:t>
            </a:r>
          </a:p>
          <a:p>
            <a:endParaRPr lang="en-US" altLang="en-US" dirty="0" smtClean="0"/>
          </a:p>
          <a:p>
            <a:pPr marL="457200" indent="-457200">
              <a:buFont typeface="Arial" panose="020B0604020202020204" pitchFamily="34" charset="0"/>
              <a:buChar char="•"/>
            </a:pPr>
            <a:r>
              <a:rPr lang="en-US" altLang="en-US" sz="2800" dirty="0" smtClean="0"/>
              <a:t>Untruthful entries on application form.</a:t>
            </a:r>
          </a:p>
          <a:p>
            <a:pPr marL="457200" indent="-457200">
              <a:buFont typeface="Arial" panose="020B0604020202020204" pitchFamily="34" charset="0"/>
              <a:buChar char="•"/>
            </a:pPr>
            <a:r>
              <a:rPr lang="en-US" altLang="en-US" sz="2800" dirty="0" smtClean="0"/>
              <a:t>Use of higher prices for participants than other customers.</a:t>
            </a:r>
          </a:p>
          <a:p>
            <a:pPr marL="457200" indent="-457200">
              <a:buFont typeface="Arial" panose="020B0604020202020204" pitchFamily="34" charset="0"/>
              <a:buChar char="•"/>
            </a:pPr>
            <a:r>
              <a:rPr lang="en-US" altLang="en-US" sz="2800" dirty="0" smtClean="0"/>
              <a:t>Giving of cash for vouchers.</a:t>
            </a:r>
          </a:p>
          <a:p>
            <a:pPr marL="457200" indent="-457200">
              <a:buFont typeface="Arial" panose="020B0604020202020204" pitchFamily="34" charset="0"/>
              <a:buChar char="•"/>
            </a:pPr>
            <a:r>
              <a:rPr lang="en-US" altLang="en-US" sz="2800" dirty="0" smtClean="0"/>
              <a:t>Furnishing non-authorized items.</a:t>
            </a:r>
          </a:p>
          <a:p>
            <a:pPr marL="457200" indent="-457200">
              <a:buFont typeface="Arial" panose="020B0604020202020204" pitchFamily="34" charset="0"/>
              <a:buChar char="•"/>
            </a:pPr>
            <a:r>
              <a:rPr lang="en-US" altLang="en-US" sz="2800" dirty="0" smtClean="0"/>
              <a:t>A Farmer who commits fraud may be disqualified from the program, and will be subject to applicable federal, state, or local laws.</a:t>
            </a:r>
          </a:p>
        </p:txBody>
      </p:sp>
    </p:spTree>
    <p:extLst>
      <p:ext uri="{BB962C8B-B14F-4D97-AF65-F5344CB8AC3E}">
        <p14:creationId xmlns:p14="http://schemas.microsoft.com/office/powerpoint/2010/main" val="13386448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c47317\AppData\Local\Microsoft\Windows\Temporary Internet Files\Content.IE5\F6XYTR13\frau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4724400"/>
            <a:ext cx="2857500" cy="1924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533400"/>
            <a:ext cx="6705600" cy="4955203"/>
          </a:xfrm>
          <a:prstGeom prst="rect">
            <a:avLst/>
          </a:prstGeom>
          <a:noFill/>
        </p:spPr>
        <p:txBody>
          <a:bodyPr wrap="square" rtlCol="0">
            <a:spAutoFit/>
          </a:bodyPr>
          <a:lstStyle/>
          <a:p>
            <a:r>
              <a:rPr lang="en-US" altLang="en-US" sz="3600" b="1" dirty="0" smtClean="0"/>
              <a:t>What is fraud?</a:t>
            </a:r>
          </a:p>
          <a:p>
            <a:endParaRPr lang="en-US" altLang="en-US" sz="2800" dirty="0"/>
          </a:p>
          <a:p>
            <a:r>
              <a:rPr lang="en-US" altLang="en-US" sz="2800" dirty="0" smtClean="0"/>
              <a:t>Participant fraud is considered to be:</a:t>
            </a:r>
          </a:p>
          <a:p>
            <a:endParaRPr lang="en-US" altLang="en-US" dirty="0" smtClean="0"/>
          </a:p>
          <a:p>
            <a:pPr marL="457200" indent="-457200">
              <a:buFont typeface="Arial" panose="020B0604020202020204" pitchFamily="34" charset="0"/>
              <a:buChar char="•"/>
            </a:pPr>
            <a:r>
              <a:rPr lang="en-US" altLang="en-US" sz="2800" dirty="0" smtClean="0"/>
              <a:t>Receiving cash for vouchers.</a:t>
            </a:r>
          </a:p>
          <a:p>
            <a:pPr marL="457200" indent="-457200">
              <a:buFont typeface="Arial" panose="020B0604020202020204" pitchFamily="34" charset="0"/>
              <a:buChar char="•"/>
            </a:pPr>
            <a:r>
              <a:rPr lang="en-US" altLang="en-US" sz="2800" dirty="0" smtClean="0"/>
              <a:t>Purchase of non-authorized items.</a:t>
            </a:r>
          </a:p>
          <a:p>
            <a:pPr marL="457200" indent="-457200">
              <a:buFont typeface="Arial" panose="020B0604020202020204" pitchFamily="34" charset="0"/>
              <a:buChar char="•"/>
            </a:pPr>
            <a:r>
              <a:rPr lang="en-US" altLang="en-US" sz="2800" dirty="0" smtClean="0"/>
              <a:t>Selling vouchers.</a:t>
            </a:r>
          </a:p>
          <a:p>
            <a:pPr marL="457200" indent="-457200">
              <a:buFont typeface="Arial" panose="020B0604020202020204" pitchFamily="34" charset="0"/>
              <a:buChar char="•"/>
            </a:pPr>
            <a:r>
              <a:rPr lang="en-US" altLang="en-US" sz="2800" dirty="0" smtClean="0"/>
              <a:t>Participants who commit fraud may be suspended from the program, and are subject to applicable federal, state, or local laws.</a:t>
            </a:r>
          </a:p>
        </p:txBody>
      </p:sp>
    </p:spTree>
    <p:extLst>
      <p:ext uri="{BB962C8B-B14F-4D97-AF65-F5344CB8AC3E}">
        <p14:creationId xmlns:p14="http://schemas.microsoft.com/office/powerpoint/2010/main" val="19609111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725" y="2209800"/>
            <a:ext cx="7924800" cy="646331"/>
          </a:xfrm>
          <a:prstGeom prst="rect">
            <a:avLst/>
          </a:prstGeom>
          <a:noFill/>
        </p:spPr>
        <p:txBody>
          <a:bodyPr wrap="square" rtlCol="0">
            <a:spAutoFit/>
          </a:bodyPr>
          <a:lstStyle/>
          <a:p>
            <a:pPr>
              <a:defRPr/>
            </a:pPr>
            <a:r>
              <a:rPr lang="en-US" sz="3600" b="1" dirty="0" smtClean="0"/>
              <a:t>Tennessee FMNP Farmer Agreement</a:t>
            </a:r>
          </a:p>
        </p:txBody>
      </p:sp>
    </p:spTree>
    <p:extLst>
      <p:ext uri="{BB962C8B-B14F-4D97-AF65-F5344CB8AC3E}">
        <p14:creationId xmlns:p14="http://schemas.microsoft.com/office/powerpoint/2010/main" val="2868490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greem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321565">
            <a:off x="4249497" y="678265"/>
            <a:ext cx="3942409" cy="557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2425" y="76200"/>
            <a:ext cx="6479219" cy="646331"/>
          </a:xfrm>
          <a:prstGeom prst="rect">
            <a:avLst/>
          </a:prstGeom>
          <a:noFill/>
        </p:spPr>
        <p:txBody>
          <a:bodyPr wrap="square" rtlCol="0">
            <a:spAutoFit/>
          </a:bodyPr>
          <a:lstStyle/>
          <a:p>
            <a:r>
              <a:rPr lang="en-US" sz="3600" b="1" dirty="0" smtClean="0"/>
              <a:t>Tennessee FMNP Agreement</a:t>
            </a:r>
            <a:endParaRPr lang="en-US" sz="3600" b="1" dirty="0"/>
          </a:p>
        </p:txBody>
      </p:sp>
    </p:spTree>
    <p:extLst>
      <p:ext uri="{BB962C8B-B14F-4D97-AF65-F5344CB8AC3E}">
        <p14:creationId xmlns:p14="http://schemas.microsoft.com/office/powerpoint/2010/main" val="12264168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op agre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553200"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28800" y="381000"/>
            <a:ext cx="5753100" cy="646331"/>
          </a:xfrm>
          <a:prstGeom prst="rect">
            <a:avLst/>
          </a:prstGeom>
          <a:noFill/>
        </p:spPr>
        <p:txBody>
          <a:bodyPr wrap="square" rtlCol="0">
            <a:spAutoFit/>
          </a:bodyPr>
          <a:lstStyle/>
          <a:p>
            <a:r>
              <a:rPr lang="en-US" sz="3600" b="1" dirty="0" smtClean="0"/>
              <a:t>The Tennessee FMNP Agrees:</a:t>
            </a:r>
            <a:endParaRPr lang="en-US" sz="3600" b="1" dirty="0"/>
          </a:p>
        </p:txBody>
      </p:sp>
    </p:spTree>
    <p:extLst>
      <p:ext uri="{BB962C8B-B14F-4D97-AF65-F5344CB8AC3E}">
        <p14:creationId xmlns:p14="http://schemas.microsoft.com/office/powerpoint/2010/main" val="3568545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4811" y="1602419"/>
            <a:ext cx="6781800" cy="2800767"/>
          </a:xfrm>
          <a:prstGeom prst="rect">
            <a:avLst/>
          </a:prstGeom>
          <a:noFill/>
        </p:spPr>
        <p:txBody>
          <a:bodyPr wrap="square" rtlCol="0">
            <a:spAutoFit/>
          </a:bodyPr>
          <a:lstStyle/>
          <a:p>
            <a:pPr algn="ctr"/>
            <a:r>
              <a:rPr lang="en-US" sz="3600" b="1" dirty="0" smtClean="0"/>
              <a:t>The Tennessee FMNP Agrees:</a:t>
            </a:r>
          </a:p>
          <a:p>
            <a:endParaRPr lang="en-US" sz="2800" dirty="0"/>
          </a:p>
          <a:p>
            <a:r>
              <a:rPr lang="en-US" sz="2800" dirty="0" smtClean="0"/>
              <a:t>that standards for farmer participation in FMNP are the same for </a:t>
            </a:r>
            <a:r>
              <a:rPr lang="en-US" sz="2800" b="1" i="1" u="sng" dirty="0" smtClean="0"/>
              <a:t>everyone</a:t>
            </a:r>
            <a:r>
              <a:rPr lang="en-US" sz="2800" dirty="0" smtClean="0"/>
              <a:t> regardless of race, color, national origin, sex, age, or disability.</a:t>
            </a:r>
            <a:endParaRPr lang="en-US" sz="2800" dirty="0"/>
          </a:p>
        </p:txBody>
      </p:sp>
    </p:spTree>
    <p:extLst>
      <p:ext uri="{BB962C8B-B14F-4D97-AF65-F5344CB8AC3E}">
        <p14:creationId xmlns:p14="http://schemas.microsoft.com/office/powerpoint/2010/main" val="35404712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219200"/>
            <a:ext cx="6172200" cy="4093428"/>
          </a:xfrm>
          <a:prstGeom prst="rect">
            <a:avLst/>
          </a:prstGeom>
          <a:noFill/>
        </p:spPr>
        <p:txBody>
          <a:bodyPr wrap="square" rtlCol="0">
            <a:spAutoFit/>
          </a:bodyPr>
          <a:lstStyle/>
          <a:p>
            <a:pPr algn="ctr"/>
            <a:r>
              <a:rPr lang="en-US" altLang="en-US" sz="3600" b="1" dirty="0" smtClean="0"/>
              <a:t>The Farmer Agrees to:</a:t>
            </a:r>
          </a:p>
          <a:p>
            <a:endParaRPr lang="en-US" altLang="en-US" sz="2800" dirty="0"/>
          </a:p>
          <a:p>
            <a:pPr marL="457200" indent="-457200">
              <a:buFont typeface="Arial" panose="020B0604020202020204" pitchFamily="34" charset="0"/>
              <a:buChar char="•"/>
            </a:pPr>
            <a:r>
              <a:rPr lang="en-US" altLang="en-US" sz="2800" dirty="0" smtClean="0"/>
              <a:t>Provide information requested for reporting to the USDA,</a:t>
            </a:r>
          </a:p>
          <a:p>
            <a:pPr marL="457200" indent="-457200">
              <a:buFont typeface="Arial" panose="020B0604020202020204" pitchFamily="34" charset="0"/>
              <a:buChar char="•"/>
            </a:pPr>
            <a:r>
              <a:rPr lang="en-US" altLang="en-US" sz="2800" dirty="0" smtClean="0"/>
              <a:t>Accept vouchers only in exchange for Tennessee-grown produce at the farmers market location, and</a:t>
            </a:r>
          </a:p>
          <a:p>
            <a:pPr marL="457200" indent="-457200">
              <a:buFont typeface="Arial" panose="020B0604020202020204" pitchFamily="34" charset="0"/>
              <a:buChar char="•"/>
            </a:pPr>
            <a:r>
              <a:rPr lang="en-US" altLang="en-US" sz="2800" dirty="0" smtClean="0"/>
              <a:t>Have personally grown at least 51% of the eligible foods for sale.</a:t>
            </a:r>
          </a:p>
        </p:txBody>
      </p:sp>
    </p:spTree>
    <p:extLst>
      <p:ext uri="{BB962C8B-B14F-4D97-AF65-F5344CB8AC3E}">
        <p14:creationId xmlns:p14="http://schemas.microsoft.com/office/powerpoint/2010/main" val="35505196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538" y="1143000"/>
            <a:ext cx="7162800" cy="4524315"/>
          </a:xfrm>
          <a:prstGeom prst="rect">
            <a:avLst/>
          </a:prstGeom>
          <a:noFill/>
        </p:spPr>
        <p:txBody>
          <a:bodyPr wrap="square" rtlCol="0">
            <a:spAutoFit/>
          </a:bodyPr>
          <a:lstStyle/>
          <a:p>
            <a:pPr algn="ctr"/>
            <a:r>
              <a:rPr lang="en-US" altLang="en-US" sz="3600" b="1" dirty="0" smtClean="0"/>
              <a:t>The Farmer Agrees:</a:t>
            </a:r>
          </a:p>
          <a:p>
            <a:endParaRPr lang="en-US" altLang="en-US" sz="2800" dirty="0"/>
          </a:p>
          <a:p>
            <a:pPr marL="457200" indent="-457200">
              <a:buFont typeface="Arial" panose="020B0604020202020204" pitchFamily="34" charset="0"/>
              <a:buChar char="•"/>
            </a:pPr>
            <a:r>
              <a:rPr lang="en-US" altLang="en-US" sz="2800" dirty="0" smtClean="0"/>
              <a:t>That prices charged to FMNP participants for FMNP approved foods shall be the same or lower as prices charged to other customers.</a:t>
            </a:r>
          </a:p>
          <a:p>
            <a:pPr marL="457200" indent="-457200">
              <a:buFont typeface="Arial" panose="020B0604020202020204" pitchFamily="34" charset="0"/>
              <a:buChar char="•"/>
            </a:pPr>
            <a:r>
              <a:rPr lang="en-US" altLang="en-US" sz="2800" dirty="0" smtClean="0"/>
              <a:t>That sales tax will not be charged for FMNP approved foods.</a:t>
            </a:r>
          </a:p>
          <a:p>
            <a:pPr marL="457200" indent="-457200">
              <a:buFont typeface="Arial" panose="020B0604020202020204" pitchFamily="34" charset="0"/>
              <a:buChar char="•"/>
            </a:pPr>
            <a:r>
              <a:rPr lang="en-US" altLang="en-US" sz="2800" dirty="0" smtClean="0"/>
              <a:t>Not to issue cash change for purchases that are in an amount less than the value of the voucher.</a:t>
            </a:r>
          </a:p>
        </p:txBody>
      </p:sp>
    </p:spTree>
    <p:extLst>
      <p:ext uri="{BB962C8B-B14F-4D97-AF65-F5344CB8AC3E}">
        <p14:creationId xmlns:p14="http://schemas.microsoft.com/office/powerpoint/2010/main" val="35700429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95400"/>
            <a:ext cx="7315200" cy="3662541"/>
          </a:xfrm>
          <a:prstGeom prst="rect">
            <a:avLst/>
          </a:prstGeom>
          <a:noFill/>
        </p:spPr>
        <p:txBody>
          <a:bodyPr wrap="square" rtlCol="0">
            <a:spAutoFit/>
          </a:bodyPr>
          <a:lstStyle/>
          <a:p>
            <a:pPr algn="ctr"/>
            <a:r>
              <a:rPr lang="en-US" altLang="en-US" sz="3600" b="1" dirty="0" smtClean="0"/>
              <a:t>The Farmer Agrees:</a:t>
            </a:r>
          </a:p>
          <a:p>
            <a:endParaRPr lang="en-US" altLang="en-US" sz="2800" dirty="0"/>
          </a:p>
          <a:p>
            <a:pPr marL="457200" indent="-457200">
              <a:buFont typeface="Arial" panose="020B0604020202020204" pitchFamily="34" charset="0"/>
              <a:buChar char="•"/>
            </a:pPr>
            <a:r>
              <a:rPr lang="en-US" altLang="en-US" sz="2800" dirty="0" smtClean="0"/>
              <a:t>To only accept vouchers within their valid dates, </a:t>
            </a:r>
          </a:p>
          <a:p>
            <a:pPr marL="457200" indent="-457200">
              <a:buFont typeface="Arial" panose="020B0604020202020204" pitchFamily="34" charset="0"/>
              <a:buChar char="•"/>
            </a:pPr>
            <a:r>
              <a:rPr lang="en-US" altLang="en-US" sz="2800" dirty="0" smtClean="0"/>
              <a:t>to properly complete the vouchers including the farmer identifier, and  </a:t>
            </a:r>
          </a:p>
          <a:p>
            <a:pPr marL="457200" indent="-457200">
              <a:buFont typeface="Arial" panose="020B0604020202020204" pitchFamily="34" charset="0"/>
              <a:buChar char="•"/>
            </a:pPr>
            <a:r>
              <a:rPr lang="en-US" altLang="en-US" sz="2800" dirty="0" smtClean="0"/>
              <a:t>to deposit the vouchers within </a:t>
            </a:r>
            <a:r>
              <a:rPr lang="en-US" altLang="en-US" sz="2800" b="1" dirty="0" smtClean="0"/>
              <a:t>30 days </a:t>
            </a:r>
            <a:r>
              <a:rPr lang="en-US" altLang="en-US" sz="2800" dirty="0" smtClean="0"/>
              <a:t>from the last day valid.</a:t>
            </a:r>
          </a:p>
        </p:txBody>
      </p:sp>
    </p:spTree>
    <p:extLst>
      <p:ext uri="{BB962C8B-B14F-4D97-AF65-F5344CB8AC3E}">
        <p14:creationId xmlns:p14="http://schemas.microsoft.com/office/powerpoint/2010/main" val="41718519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600200"/>
            <a:ext cx="6400800" cy="2369880"/>
          </a:xfrm>
          <a:prstGeom prst="rect">
            <a:avLst/>
          </a:prstGeom>
          <a:noFill/>
        </p:spPr>
        <p:txBody>
          <a:bodyPr wrap="square" rtlCol="0">
            <a:spAutoFit/>
          </a:bodyPr>
          <a:lstStyle/>
          <a:p>
            <a:pPr algn="ctr"/>
            <a:r>
              <a:rPr lang="en-US" altLang="en-US" sz="3600" b="1" dirty="0" smtClean="0"/>
              <a:t>The Farmer agrees to:</a:t>
            </a:r>
          </a:p>
          <a:p>
            <a:endParaRPr lang="en-US" altLang="en-US" sz="2800" dirty="0"/>
          </a:p>
          <a:p>
            <a:r>
              <a:rPr lang="en-US" altLang="en-US" sz="2800" dirty="0" smtClean="0"/>
              <a:t>Grant the FMNP the right to collect any claims of reimbursement due to error, negligence or fraud.</a:t>
            </a:r>
          </a:p>
        </p:txBody>
      </p:sp>
    </p:spTree>
    <p:extLst>
      <p:ext uri="{BB962C8B-B14F-4D97-AF65-F5344CB8AC3E}">
        <p14:creationId xmlns:p14="http://schemas.microsoft.com/office/powerpoint/2010/main" val="3033656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467600" cy="5232202"/>
          </a:xfrm>
          <a:prstGeom prst="rect">
            <a:avLst/>
          </a:prstGeom>
          <a:noFill/>
        </p:spPr>
        <p:txBody>
          <a:bodyPr wrap="square" rtlCol="0">
            <a:spAutoFit/>
          </a:bodyPr>
          <a:lstStyle/>
          <a:p>
            <a:pPr algn="ctr"/>
            <a:r>
              <a:rPr lang="en-US" sz="3600" b="1" dirty="0" smtClean="0"/>
              <a:t>Women, Infants and Children (WIC)</a:t>
            </a:r>
          </a:p>
          <a:p>
            <a:endParaRPr lang="en-US" sz="2800" dirty="0"/>
          </a:p>
          <a:p>
            <a:r>
              <a:rPr lang="en-US" sz="2800" dirty="0" smtClean="0"/>
              <a:t>WIC serves low income</a:t>
            </a:r>
          </a:p>
          <a:p>
            <a:pPr marL="457200" indent="-457200">
              <a:buFont typeface="Arial" panose="020B0604020202020204" pitchFamily="34" charset="0"/>
              <a:buChar char="•"/>
            </a:pPr>
            <a:r>
              <a:rPr lang="en-US" sz="2800" spc="-100" dirty="0" smtClean="0"/>
              <a:t>Pregnant, postpartum and breastfeeding women</a:t>
            </a:r>
          </a:p>
          <a:p>
            <a:pPr marL="457200" indent="-457200">
              <a:buFont typeface="Arial" panose="020B0604020202020204" pitchFamily="34" charset="0"/>
              <a:buChar char="•"/>
            </a:pPr>
            <a:r>
              <a:rPr lang="en-US" sz="2800" dirty="0" smtClean="0"/>
              <a:t>Infants</a:t>
            </a:r>
          </a:p>
          <a:p>
            <a:pPr marL="457200" indent="-457200">
              <a:buFont typeface="Arial" panose="020B0604020202020204" pitchFamily="34" charset="0"/>
              <a:buChar char="•"/>
            </a:pPr>
            <a:r>
              <a:rPr lang="en-US" sz="2800" dirty="0" smtClean="0"/>
              <a:t>Children to the age of five</a:t>
            </a:r>
          </a:p>
          <a:p>
            <a:endParaRPr lang="en-US" dirty="0"/>
          </a:p>
          <a:p>
            <a:r>
              <a:rPr lang="en-US" sz="2800" dirty="0" smtClean="0"/>
              <a:t>And provides</a:t>
            </a:r>
          </a:p>
          <a:p>
            <a:pPr marL="457200" indent="-457200">
              <a:buFont typeface="Arial" panose="020B0604020202020204" pitchFamily="34" charset="0"/>
              <a:buChar char="•"/>
            </a:pPr>
            <a:r>
              <a:rPr lang="en-US" sz="2800" dirty="0" smtClean="0"/>
              <a:t>Nutrition education</a:t>
            </a:r>
          </a:p>
          <a:p>
            <a:pPr marL="457200" indent="-457200">
              <a:buFont typeface="Arial" panose="020B0604020202020204" pitchFamily="34" charset="0"/>
              <a:buChar char="•"/>
            </a:pPr>
            <a:r>
              <a:rPr lang="en-US" sz="2800" dirty="0" smtClean="0"/>
              <a:t>Supplemental foods</a:t>
            </a:r>
          </a:p>
          <a:p>
            <a:pPr marL="457200" indent="-457200">
              <a:buFont typeface="Arial" panose="020B0604020202020204" pitchFamily="34" charset="0"/>
              <a:buChar char="•"/>
            </a:pPr>
            <a:r>
              <a:rPr lang="en-US" sz="2800" dirty="0" smtClean="0"/>
              <a:t>Breastfeeding promotion and support, and</a:t>
            </a:r>
          </a:p>
          <a:p>
            <a:pPr marL="457200" indent="-457200">
              <a:buFont typeface="Arial" panose="020B0604020202020204" pitchFamily="34" charset="0"/>
              <a:buChar char="•"/>
            </a:pPr>
            <a:r>
              <a:rPr lang="en-US" sz="2800" dirty="0" smtClean="0"/>
              <a:t>Referrals for health care</a:t>
            </a:r>
            <a:endParaRPr lang="en-US" sz="2800" dirty="0"/>
          </a:p>
        </p:txBody>
      </p:sp>
    </p:spTree>
    <p:extLst>
      <p:ext uri="{BB962C8B-B14F-4D97-AF65-F5344CB8AC3E}">
        <p14:creationId xmlns:p14="http://schemas.microsoft.com/office/powerpoint/2010/main" val="2343978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9763" y="1402671"/>
            <a:ext cx="6324600" cy="3077766"/>
          </a:xfrm>
          <a:prstGeom prst="rect">
            <a:avLst/>
          </a:prstGeom>
          <a:noFill/>
        </p:spPr>
        <p:txBody>
          <a:bodyPr wrap="square" rtlCol="0">
            <a:spAutoFit/>
          </a:bodyPr>
          <a:lstStyle/>
          <a:p>
            <a:pPr algn="ctr"/>
            <a:r>
              <a:rPr lang="en-US" altLang="en-US" sz="3600" b="1" dirty="0" smtClean="0"/>
              <a:t>The Farmer Agrees to:</a:t>
            </a:r>
          </a:p>
          <a:p>
            <a:endParaRPr lang="en-US" altLang="en-US" sz="2800" dirty="0"/>
          </a:p>
          <a:p>
            <a:pPr marL="457200" indent="-457200">
              <a:buFont typeface="Arial" panose="020B0604020202020204" pitchFamily="34" charset="0"/>
              <a:buChar char="•"/>
            </a:pPr>
            <a:r>
              <a:rPr lang="en-US" altLang="en-US" sz="2800" dirty="0" smtClean="0"/>
              <a:t>Accept training offered by the FMNP;</a:t>
            </a:r>
          </a:p>
          <a:p>
            <a:pPr marL="285750" indent="-285750">
              <a:buFont typeface="Arial" panose="020B0604020202020204" pitchFamily="34" charset="0"/>
              <a:buChar char="•"/>
            </a:pPr>
            <a:endParaRPr lang="en-US" altLang="en-US" dirty="0" smtClean="0"/>
          </a:p>
          <a:p>
            <a:pPr marL="457200" indent="-457200">
              <a:buFont typeface="Arial" panose="020B0604020202020204" pitchFamily="34" charset="0"/>
              <a:buChar char="•"/>
            </a:pPr>
            <a:r>
              <a:rPr lang="en-US" altLang="en-US" sz="2800" dirty="0" smtClean="0"/>
              <a:t>Take responsibility for properly training helpers/employees and be accountable for their actions.</a:t>
            </a:r>
          </a:p>
        </p:txBody>
      </p:sp>
    </p:spTree>
    <p:extLst>
      <p:ext uri="{BB962C8B-B14F-4D97-AF65-F5344CB8AC3E}">
        <p14:creationId xmlns:p14="http://schemas.microsoft.com/office/powerpoint/2010/main" val="5615262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9915" y="1447799"/>
            <a:ext cx="6629400" cy="4093428"/>
          </a:xfrm>
          <a:prstGeom prst="rect">
            <a:avLst/>
          </a:prstGeom>
          <a:noFill/>
        </p:spPr>
        <p:txBody>
          <a:bodyPr wrap="square" rtlCol="0">
            <a:spAutoFit/>
          </a:bodyPr>
          <a:lstStyle/>
          <a:p>
            <a:pPr algn="ctr"/>
            <a:r>
              <a:rPr lang="en-US" altLang="en-US" sz="3600" b="1" dirty="0" smtClean="0"/>
              <a:t>The Farmer Agrees to:</a:t>
            </a:r>
          </a:p>
          <a:p>
            <a:endParaRPr lang="en-US" altLang="en-US" sz="2800" dirty="0"/>
          </a:p>
          <a:p>
            <a:pPr marL="457200" indent="-457200">
              <a:buFont typeface="Arial" panose="020B0604020202020204" pitchFamily="34" charset="0"/>
              <a:buChar char="•"/>
            </a:pPr>
            <a:r>
              <a:rPr lang="en-US" altLang="en-US" sz="2800" dirty="0" smtClean="0"/>
              <a:t>Prominently display an authorized farmer identification sign, and have the current Food List available.</a:t>
            </a:r>
          </a:p>
          <a:p>
            <a:pPr marL="457200" indent="-457200">
              <a:buFont typeface="Arial" panose="020B0604020202020204" pitchFamily="34" charset="0"/>
              <a:buChar char="•"/>
            </a:pPr>
            <a:r>
              <a:rPr lang="en-US" altLang="en-US" sz="2800" dirty="0"/>
              <a:t>P</a:t>
            </a:r>
            <a:r>
              <a:rPr lang="en-US" altLang="en-US" sz="2800" dirty="0" smtClean="0"/>
              <a:t>rovide suitable hours and a safe and clean environment and again, offer participants any courtesies offered to others.</a:t>
            </a:r>
          </a:p>
        </p:txBody>
      </p:sp>
    </p:spTree>
    <p:extLst>
      <p:ext uri="{BB962C8B-B14F-4D97-AF65-F5344CB8AC3E}">
        <p14:creationId xmlns:p14="http://schemas.microsoft.com/office/powerpoint/2010/main" val="22977310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457417"/>
            <a:ext cx="7391400" cy="3231654"/>
          </a:xfrm>
          <a:prstGeom prst="rect">
            <a:avLst/>
          </a:prstGeom>
          <a:noFill/>
        </p:spPr>
        <p:txBody>
          <a:bodyPr wrap="square" rtlCol="0">
            <a:spAutoFit/>
          </a:bodyPr>
          <a:lstStyle/>
          <a:p>
            <a:pPr algn="ctr"/>
            <a:r>
              <a:rPr lang="en-US" altLang="en-US" sz="3600" b="1" dirty="0" smtClean="0"/>
              <a:t>The Farmer Agrees to:</a:t>
            </a:r>
          </a:p>
          <a:p>
            <a:endParaRPr lang="en-US" altLang="en-US" sz="2800" dirty="0"/>
          </a:p>
          <a:p>
            <a:r>
              <a:rPr lang="en-US" altLang="en-US" sz="2800" dirty="0" smtClean="0"/>
              <a:t>Acknowledge and comply with USDA nondiscrimination provisions that standards for participation in FMNP are the same for everyone regardless of race, color, national origin, age, sex or disability</a:t>
            </a:r>
            <a:endParaRPr lang="en-US" sz="2800" dirty="0"/>
          </a:p>
        </p:txBody>
      </p:sp>
    </p:spTree>
    <p:extLst>
      <p:ext uri="{BB962C8B-B14F-4D97-AF65-F5344CB8AC3E}">
        <p14:creationId xmlns:p14="http://schemas.microsoft.com/office/powerpoint/2010/main" val="33339155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838200"/>
            <a:ext cx="6705600" cy="4955203"/>
          </a:xfrm>
          <a:prstGeom prst="rect">
            <a:avLst/>
          </a:prstGeom>
          <a:noFill/>
        </p:spPr>
        <p:txBody>
          <a:bodyPr wrap="square" rtlCol="0">
            <a:spAutoFit/>
          </a:bodyPr>
          <a:lstStyle/>
          <a:p>
            <a:pPr algn="ctr"/>
            <a:r>
              <a:rPr lang="en-US" altLang="en-US" sz="3600" b="1" dirty="0" smtClean="0"/>
              <a:t>The Farmer agrees to:</a:t>
            </a:r>
          </a:p>
          <a:p>
            <a:pPr algn="ctr"/>
            <a:endParaRPr lang="en-US" altLang="en-US" sz="2800" b="1" dirty="0"/>
          </a:p>
          <a:p>
            <a:pPr marL="457200" indent="-457200">
              <a:buFont typeface="Arial" panose="020B0604020202020204" pitchFamily="34" charset="0"/>
              <a:buChar char="•"/>
            </a:pPr>
            <a:r>
              <a:rPr lang="en-US" altLang="en-US" sz="2800" dirty="0" smtClean="0"/>
              <a:t>Be monitored for compliance at selling and/or growing locations.</a:t>
            </a:r>
          </a:p>
          <a:p>
            <a:pPr marL="457200" indent="-457200">
              <a:buFont typeface="Arial" panose="020B0604020202020204" pitchFamily="34" charset="0"/>
              <a:buChar char="•"/>
            </a:pPr>
            <a:r>
              <a:rPr lang="en-US" altLang="en-US" sz="2800" dirty="0" smtClean="0"/>
              <a:t>Not to attempt to seek reimbursement from participants for a voucher not paid by FMNP.</a:t>
            </a:r>
          </a:p>
          <a:p>
            <a:pPr marL="457200" indent="-457200">
              <a:buFont typeface="Arial" panose="020B0604020202020204" pitchFamily="34" charset="0"/>
              <a:buChar char="•"/>
            </a:pPr>
            <a:r>
              <a:rPr lang="en-US" altLang="en-US" sz="2800" dirty="0" smtClean="0"/>
              <a:t>To notify the regional representative of a change of market location.</a:t>
            </a:r>
          </a:p>
          <a:p>
            <a:pPr marL="457200" indent="-457200">
              <a:buFont typeface="Arial" panose="020B0604020202020204" pitchFamily="34" charset="0"/>
              <a:buChar char="•"/>
            </a:pPr>
            <a:r>
              <a:rPr lang="en-US" altLang="en-US" sz="2800" dirty="0" smtClean="0"/>
              <a:t>If operations stop, return stamp to the regional vendor representative.</a:t>
            </a:r>
          </a:p>
        </p:txBody>
      </p:sp>
    </p:spTree>
    <p:extLst>
      <p:ext uri="{BB962C8B-B14F-4D97-AF65-F5344CB8AC3E}">
        <p14:creationId xmlns:p14="http://schemas.microsoft.com/office/powerpoint/2010/main" val="34855523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94660"/>
            <a:ext cx="6934200" cy="3508653"/>
          </a:xfrm>
          <a:prstGeom prst="rect">
            <a:avLst/>
          </a:prstGeom>
          <a:noFill/>
        </p:spPr>
        <p:txBody>
          <a:bodyPr wrap="square" rtlCol="0">
            <a:spAutoFit/>
          </a:bodyPr>
          <a:lstStyle/>
          <a:p>
            <a:pPr algn="ctr"/>
            <a:r>
              <a:rPr lang="en-US" altLang="en-US" sz="3600" b="1" dirty="0" smtClean="0"/>
              <a:t>The Farmer agrees to:</a:t>
            </a:r>
          </a:p>
          <a:p>
            <a:pPr algn="ctr"/>
            <a:endParaRPr lang="en-US" altLang="en-US" sz="2800" b="1" dirty="0"/>
          </a:p>
          <a:p>
            <a:pPr marL="457200" indent="-457200">
              <a:buFont typeface="Arial" panose="020B0604020202020204" pitchFamily="34" charset="0"/>
              <a:buChar char="•"/>
            </a:pPr>
            <a:r>
              <a:rPr lang="en-US" altLang="en-US" sz="2800" dirty="0" smtClean="0"/>
              <a:t>Acknowledge that non-compliance  may result in sanctions.</a:t>
            </a:r>
          </a:p>
          <a:p>
            <a:endParaRPr lang="en-US" altLang="en-US" dirty="0" smtClean="0"/>
          </a:p>
          <a:p>
            <a:pPr marL="457200" indent="-457200">
              <a:buFont typeface="Arial" panose="020B0604020202020204" pitchFamily="34" charset="0"/>
              <a:buChar char="•"/>
            </a:pPr>
            <a:r>
              <a:rPr lang="en-US" altLang="en-US" sz="2800" dirty="0" smtClean="0"/>
              <a:t>Acknowledge that a farmer who commits fraud or abuse is liable under Federal, state, or local laws.</a:t>
            </a:r>
          </a:p>
        </p:txBody>
      </p:sp>
    </p:spTree>
    <p:extLst>
      <p:ext uri="{BB962C8B-B14F-4D97-AF65-F5344CB8AC3E}">
        <p14:creationId xmlns:p14="http://schemas.microsoft.com/office/powerpoint/2010/main" val="14915074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143000"/>
            <a:ext cx="6629400" cy="4401205"/>
          </a:xfrm>
          <a:prstGeom prst="rect">
            <a:avLst/>
          </a:prstGeom>
          <a:noFill/>
        </p:spPr>
        <p:txBody>
          <a:bodyPr wrap="square" rtlCol="0">
            <a:spAutoFit/>
          </a:bodyPr>
          <a:lstStyle/>
          <a:p>
            <a:pPr algn="ctr"/>
            <a:r>
              <a:rPr lang="en-US" altLang="en-US" sz="3600" b="1" dirty="0" smtClean="0"/>
              <a:t>Both parties agree:</a:t>
            </a:r>
          </a:p>
          <a:p>
            <a:endParaRPr lang="en-US" altLang="en-US" sz="2800" dirty="0"/>
          </a:p>
          <a:p>
            <a:pPr marL="457200" indent="-457200">
              <a:buFont typeface="Arial" panose="020B0604020202020204" pitchFamily="34" charset="0"/>
              <a:buChar char="•"/>
            </a:pPr>
            <a:r>
              <a:rPr lang="en-US" altLang="en-US" sz="2800" dirty="0" smtClean="0"/>
              <a:t>That the agreement is void if the farmer ceases operations.</a:t>
            </a:r>
          </a:p>
          <a:p>
            <a:pPr marL="457200" indent="-457200">
              <a:buFont typeface="Arial" panose="020B0604020202020204" pitchFamily="34" charset="0"/>
              <a:buChar char="•"/>
            </a:pPr>
            <a:endParaRPr lang="en-US" altLang="en-US" dirty="0" smtClean="0"/>
          </a:p>
          <a:p>
            <a:pPr marL="457200" indent="-457200">
              <a:buFont typeface="Arial" panose="020B0604020202020204" pitchFamily="34" charset="0"/>
              <a:buChar char="•"/>
            </a:pPr>
            <a:r>
              <a:rPr lang="en-US" altLang="en-US" sz="2800" dirty="0" smtClean="0"/>
              <a:t>That the agreement may be terminated by either party for negligence, fraud, abuse or violation of the agreement or for any other reason providing not less than </a:t>
            </a:r>
            <a:r>
              <a:rPr lang="en-US" altLang="en-US" sz="2800" b="1" dirty="0" smtClean="0"/>
              <a:t>15 days </a:t>
            </a:r>
            <a:r>
              <a:rPr lang="en-US" altLang="en-US" sz="2800" dirty="0" smtClean="0"/>
              <a:t>notice.</a:t>
            </a:r>
          </a:p>
        </p:txBody>
      </p:sp>
    </p:spTree>
    <p:extLst>
      <p:ext uri="{BB962C8B-B14F-4D97-AF65-F5344CB8AC3E}">
        <p14:creationId xmlns:p14="http://schemas.microsoft.com/office/powerpoint/2010/main" val="9144079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285783"/>
            <a:ext cx="6172200" cy="3508653"/>
          </a:xfrm>
          <a:prstGeom prst="rect">
            <a:avLst/>
          </a:prstGeom>
          <a:noFill/>
        </p:spPr>
        <p:txBody>
          <a:bodyPr wrap="square" rtlCol="0">
            <a:spAutoFit/>
          </a:bodyPr>
          <a:lstStyle/>
          <a:p>
            <a:pPr algn="ctr"/>
            <a:r>
              <a:rPr lang="en-US" altLang="en-US" sz="3600" b="1" dirty="0" smtClean="0"/>
              <a:t>Both parties agree:</a:t>
            </a:r>
          </a:p>
          <a:p>
            <a:endParaRPr lang="en-US" altLang="en-US" sz="2800" dirty="0"/>
          </a:p>
          <a:p>
            <a:pPr marL="457200" indent="-457200">
              <a:buFont typeface="Arial" panose="020B0604020202020204" pitchFamily="34" charset="0"/>
              <a:buChar char="•"/>
            </a:pPr>
            <a:r>
              <a:rPr lang="en-US" altLang="en-US" sz="2800" dirty="0" smtClean="0"/>
              <a:t>That neither the FMNP or the farmer has an obligation to renew this agreement.</a:t>
            </a:r>
          </a:p>
          <a:p>
            <a:pPr marL="285750" indent="-285750">
              <a:buFont typeface="Arial" panose="020B0604020202020204" pitchFamily="34" charset="0"/>
              <a:buChar char="•"/>
            </a:pPr>
            <a:endParaRPr lang="en-US" altLang="en-US" dirty="0" smtClean="0"/>
          </a:p>
          <a:p>
            <a:pPr marL="457200" indent="-457200">
              <a:buFont typeface="Arial" panose="020B0604020202020204" pitchFamily="34" charset="0"/>
              <a:buChar char="•"/>
            </a:pPr>
            <a:r>
              <a:rPr lang="en-US" altLang="en-US" sz="2800" dirty="0" smtClean="0"/>
              <a:t>That the Farmer’s Handbook is part of this agreement.</a:t>
            </a:r>
          </a:p>
        </p:txBody>
      </p:sp>
    </p:spTree>
    <p:extLst>
      <p:ext uri="{BB962C8B-B14F-4D97-AF65-F5344CB8AC3E}">
        <p14:creationId xmlns:p14="http://schemas.microsoft.com/office/powerpoint/2010/main" val="15370470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ig agree.png"/>
          <p:cNvPicPr>
            <a:picLocks noChangeAspect="1"/>
          </p:cNvPicPr>
          <p:nvPr/>
        </p:nvPicPr>
        <p:blipFill>
          <a:blip r:embed="rId3"/>
          <a:srcRect/>
          <a:stretch>
            <a:fillRect/>
          </a:stretch>
        </p:blipFill>
        <p:spPr bwMode="auto">
          <a:xfrm>
            <a:off x="1219198" y="1411549"/>
            <a:ext cx="6964363" cy="4657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057400" y="362505"/>
            <a:ext cx="5029200" cy="584775"/>
          </a:xfrm>
          <a:prstGeom prst="rect">
            <a:avLst/>
          </a:prstGeom>
          <a:noFill/>
        </p:spPr>
        <p:txBody>
          <a:bodyPr wrap="square" rtlCol="0">
            <a:spAutoFit/>
          </a:bodyPr>
          <a:lstStyle/>
          <a:p>
            <a:pPr algn="ctr"/>
            <a:r>
              <a:rPr lang="en-US" sz="3200" b="1" dirty="0" smtClean="0"/>
              <a:t>Agreement Signatures</a:t>
            </a:r>
            <a:endParaRPr lang="en-US" sz="3200" b="1" dirty="0"/>
          </a:p>
        </p:txBody>
      </p:sp>
    </p:spTree>
    <p:extLst>
      <p:ext uri="{BB962C8B-B14F-4D97-AF65-F5344CB8AC3E}">
        <p14:creationId xmlns:p14="http://schemas.microsoft.com/office/powerpoint/2010/main" val="36948824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2517" y="715297"/>
            <a:ext cx="6934200" cy="4031873"/>
          </a:xfrm>
          <a:prstGeom prst="rect">
            <a:avLst/>
          </a:prstGeom>
          <a:noFill/>
        </p:spPr>
        <p:txBody>
          <a:bodyPr wrap="square" rtlCol="0">
            <a:spAutoFit/>
          </a:bodyPr>
          <a:lstStyle/>
          <a:p>
            <a:pPr algn="ctr"/>
            <a:r>
              <a:rPr lang="en-US" altLang="en-US" sz="3600" b="1" dirty="0" smtClean="0"/>
              <a:t>Sanctions:</a:t>
            </a:r>
          </a:p>
          <a:p>
            <a:endParaRPr lang="en-US" altLang="en-US" sz="2800" dirty="0"/>
          </a:p>
          <a:p>
            <a:r>
              <a:rPr lang="en-US" altLang="en-US" sz="2800" dirty="0" smtClean="0"/>
              <a:t>Sanction Procedures for violations of the FMNP Agreement are required by federal regulations.  </a:t>
            </a:r>
          </a:p>
          <a:p>
            <a:endParaRPr lang="en-US" altLang="en-US" dirty="0" smtClean="0"/>
          </a:p>
          <a:p>
            <a:r>
              <a:rPr lang="en-US" altLang="en-US" sz="2800" dirty="0" smtClean="0"/>
              <a:t>Actions of a farmer which are violations of the procedures of the FMNP are divided into Class I and Class II violations.</a:t>
            </a:r>
          </a:p>
        </p:txBody>
      </p:sp>
      <p:pic>
        <p:nvPicPr>
          <p:cNvPr id="4098" name="Picture 2" descr="C:\Users\dc47317\AppData\Local\Microsoft\Windows\Temporary Internet Files\Content.IE5\ZG0C18TW\339x226_thumb_photo_195913_a9fa34b0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717" y="4699000"/>
            <a:ext cx="29718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866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043" y="1219200"/>
            <a:ext cx="7543800" cy="4031873"/>
          </a:xfrm>
          <a:prstGeom prst="rect">
            <a:avLst/>
          </a:prstGeom>
          <a:noFill/>
        </p:spPr>
        <p:txBody>
          <a:bodyPr wrap="square" rtlCol="0">
            <a:spAutoFit/>
          </a:bodyPr>
          <a:lstStyle/>
          <a:p>
            <a:pPr algn="ctr">
              <a:defRPr/>
            </a:pPr>
            <a:r>
              <a:rPr lang="en-US" sz="3200" b="1" dirty="0" smtClean="0"/>
              <a:t>Class I Violations:</a:t>
            </a:r>
          </a:p>
          <a:p>
            <a:pPr>
              <a:defRPr/>
            </a:pPr>
            <a:endParaRPr lang="en-US" sz="2800" dirty="0"/>
          </a:p>
          <a:p>
            <a:pPr>
              <a:defRPr/>
            </a:pPr>
            <a:r>
              <a:rPr lang="en-US" sz="2800" dirty="0"/>
              <a:t>W</a:t>
            </a:r>
            <a:r>
              <a:rPr lang="en-US" sz="2800" dirty="0" smtClean="0"/>
              <a:t>ill </a:t>
            </a:r>
            <a:r>
              <a:rPr lang="en-US" sz="2800" dirty="0"/>
              <a:t>result in a documented warning from the Tennessee FMNP to the farmer and will be included in the FMNP file for that farmer. </a:t>
            </a:r>
          </a:p>
          <a:p>
            <a:pPr>
              <a:defRPr/>
            </a:pPr>
            <a:endParaRPr lang="en-US" dirty="0"/>
          </a:p>
          <a:p>
            <a:pPr>
              <a:defRPr/>
            </a:pPr>
            <a:r>
              <a:rPr lang="en-US" sz="2800" dirty="0"/>
              <a:t>A second occurrence of a </a:t>
            </a:r>
            <a:r>
              <a:rPr lang="en-US" sz="2800" b="1" dirty="0"/>
              <a:t>Class I</a:t>
            </a:r>
            <a:r>
              <a:rPr lang="en-US" sz="2800" dirty="0"/>
              <a:t> violation during a season will be considered a </a:t>
            </a:r>
            <a:r>
              <a:rPr lang="en-US" sz="2800" b="1" dirty="0"/>
              <a:t>Class II</a:t>
            </a:r>
            <a:r>
              <a:rPr lang="en-US" sz="2800" dirty="0"/>
              <a:t> violation.</a:t>
            </a:r>
          </a:p>
          <a:p>
            <a:pPr>
              <a:defRPr/>
            </a:pPr>
            <a:r>
              <a:rPr lang="en-US" sz="2800" b="1" dirty="0"/>
              <a:t> </a:t>
            </a:r>
            <a:endParaRPr lang="en-US" sz="2800" dirty="0"/>
          </a:p>
        </p:txBody>
      </p:sp>
    </p:spTree>
    <p:extLst>
      <p:ext uri="{BB962C8B-B14F-4D97-AF65-F5344CB8AC3E}">
        <p14:creationId xmlns:p14="http://schemas.microsoft.com/office/powerpoint/2010/main" val="4245018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95400"/>
            <a:ext cx="8153400" cy="4031873"/>
          </a:xfrm>
          <a:prstGeom prst="rect">
            <a:avLst/>
          </a:prstGeom>
          <a:noFill/>
        </p:spPr>
        <p:txBody>
          <a:bodyPr wrap="square" rtlCol="0">
            <a:spAutoFit/>
          </a:bodyPr>
          <a:lstStyle/>
          <a:p>
            <a:pPr algn="ctr"/>
            <a:r>
              <a:rPr lang="en-US" sz="3600" b="1" dirty="0" smtClean="0"/>
              <a:t>Eligibility for WIC FMNP</a:t>
            </a:r>
          </a:p>
          <a:p>
            <a:endParaRPr lang="en-US" sz="2800" dirty="0"/>
          </a:p>
          <a:p>
            <a:pPr marL="457200" indent="-457200">
              <a:buFont typeface="Arial" panose="020B0604020202020204" pitchFamily="34" charset="0"/>
              <a:buChar char="•"/>
            </a:pPr>
            <a:r>
              <a:rPr lang="en-US" sz="3200" dirty="0" smtClean="0"/>
              <a:t>Must be WIC participant (</a:t>
            </a:r>
            <a:r>
              <a:rPr lang="en-US" sz="3200" i="1" dirty="0" smtClean="0"/>
              <a:t>pregnant, postpartum or breastfeeding women or child 1 to 5 years of age</a:t>
            </a:r>
            <a:r>
              <a:rPr lang="en-US" sz="3200" dirty="0" smtClean="0"/>
              <a:t>)</a:t>
            </a:r>
          </a:p>
          <a:p>
            <a:pPr marL="457200" indent="-457200">
              <a:buFont typeface="Arial" panose="020B0604020202020204" pitchFamily="34" charset="0"/>
              <a:buChar char="•"/>
            </a:pPr>
            <a:r>
              <a:rPr lang="en-US" sz="3200" dirty="0" smtClean="0"/>
              <a:t>Income at or below 185% of poverty level (</a:t>
            </a:r>
            <a:r>
              <a:rPr lang="en-US" sz="3200" i="1" dirty="0" smtClean="0"/>
              <a:t>verification required</a:t>
            </a:r>
            <a:r>
              <a:rPr lang="en-US" sz="3200" dirty="0" smtClean="0"/>
              <a:t>)</a:t>
            </a:r>
          </a:p>
          <a:p>
            <a:pPr marL="457200" indent="-457200">
              <a:buFont typeface="Arial" panose="020B0604020202020204" pitchFamily="34" charset="0"/>
              <a:buChar char="•"/>
            </a:pPr>
            <a:r>
              <a:rPr lang="en-US" sz="3200" dirty="0" smtClean="0"/>
              <a:t>Resident of Tennessee (</a:t>
            </a:r>
            <a:r>
              <a:rPr lang="en-US" sz="3200" i="1" dirty="0" smtClean="0"/>
              <a:t>verification required</a:t>
            </a:r>
            <a:r>
              <a:rPr lang="en-US" sz="3200" dirty="0" smtClean="0"/>
              <a:t>)</a:t>
            </a:r>
            <a:endParaRPr lang="en-US" sz="3200" dirty="0"/>
          </a:p>
        </p:txBody>
      </p:sp>
    </p:spTree>
    <p:extLst>
      <p:ext uri="{BB962C8B-B14F-4D97-AF65-F5344CB8AC3E}">
        <p14:creationId xmlns:p14="http://schemas.microsoft.com/office/powerpoint/2010/main" val="30478657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7162800" cy="4955203"/>
          </a:xfrm>
          <a:prstGeom prst="rect">
            <a:avLst/>
          </a:prstGeom>
          <a:noFill/>
        </p:spPr>
        <p:txBody>
          <a:bodyPr wrap="square" rtlCol="0">
            <a:spAutoFit/>
          </a:bodyPr>
          <a:lstStyle/>
          <a:p>
            <a:pPr algn="ctr"/>
            <a:r>
              <a:rPr lang="en-US" altLang="en-US" sz="3600" b="1" dirty="0" smtClean="0"/>
              <a:t>Class I Violations:</a:t>
            </a:r>
          </a:p>
          <a:p>
            <a:endParaRPr lang="en-US" altLang="en-US" sz="2800" dirty="0"/>
          </a:p>
          <a:p>
            <a:pPr marL="457200" indent="-457200">
              <a:buFont typeface="Arial" panose="020B0604020202020204" pitchFamily="34" charset="0"/>
              <a:buChar char="•"/>
            </a:pPr>
            <a:r>
              <a:rPr lang="en-US" altLang="en-US" sz="2800" dirty="0"/>
              <a:t>A</a:t>
            </a:r>
            <a:r>
              <a:rPr lang="en-US" altLang="en-US" sz="2800" dirty="0" smtClean="0"/>
              <a:t>ccepting FMNP vouchers outside of the valid dates;</a:t>
            </a:r>
          </a:p>
          <a:p>
            <a:pPr marL="457200" indent="-457200">
              <a:buFont typeface="Arial" panose="020B0604020202020204" pitchFamily="34" charset="0"/>
              <a:buChar char="•"/>
            </a:pPr>
            <a:r>
              <a:rPr lang="en-US" altLang="en-US" sz="2800" dirty="0"/>
              <a:t>F</a:t>
            </a:r>
            <a:r>
              <a:rPr lang="en-US" altLang="en-US" sz="2800" dirty="0" smtClean="0"/>
              <a:t>ailing to complete FMNP vouchers at the time of the transaction;</a:t>
            </a:r>
          </a:p>
          <a:p>
            <a:pPr marL="457200" indent="-457200">
              <a:buFont typeface="Arial" panose="020B0604020202020204" pitchFamily="34" charset="0"/>
              <a:buChar char="•"/>
            </a:pPr>
            <a:r>
              <a:rPr lang="en-US" altLang="en-US" sz="2800" dirty="0"/>
              <a:t>F</a:t>
            </a:r>
            <a:r>
              <a:rPr lang="en-US" altLang="en-US" sz="2800" dirty="0" smtClean="0"/>
              <a:t>ailing to display the Tennessee FMNP poster or have the current FMNP Food List available;</a:t>
            </a:r>
          </a:p>
          <a:p>
            <a:pPr marL="457200" indent="-457200">
              <a:buFont typeface="Arial" panose="020B0604020202020204" pitchFamily="34" charset="0"/>
              <a:buChar char="•"/>
            </a:pPr>
            <a:r>
              <a:rPr lang="en-US" altLang="en-US" sz="2800" dirty="0"/>
              <a:t>F</a:t>
            </a:r>
            <a:r>
              <a:rPr lang="en-US" altLang="en-US" sz="2800" dirty="0" smtClean="0"/>
              <a:t>ailing to train and inform employees/ helpers of obligations to the FMNP Program;</a:t>
            </a:r>
          </a:p>
        </p:txBody>
      </p:sp>
    </p:spTree>
    <p:extLst>
      <p:ext uri="{BB962C8B-B14F-4D97-AF65-F5344CB8AC3E}">
        <p14:creationId xmlns:p14="http://schemas.microsoft.com/office/powerpoint/2010/main" val="34803732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371600"/>
            <a:ext cx="7620000" cy="3662541"/>
          </a:xfrm>
          <a:prstGeom prst="rect">
            <a:avLst/>
          </a:prstGeom>
          <a:noFill/>
        </p:spPr>
        <p:txBody>
          <a:bodyPr wrap="square" rtlCol="0">
            <a:spAutoFit/>
          </a:bodyPr>
          <a:lstStyle/>
          <a:p>
            <a:pPr algn="ctr"/>
            <a:r>
              <a:rPr lang="en-US" altLang="en-US" sz="3600" b="1" dirty="0" smtClean="0"/>
              <a:t>Class I Violations:</a:t>
            </a:r>
          </a:p>
          <a:p>
            <a:endParaRPr lang="en-US" altLang="en-US" sz="2800" dirty="0"/>
          </a:p>
          <a:p>
            <a:pPr marL="457200" indent="-457200">
              <a:buFont typeface="Arial" panose="020B0604020202020204" pitchFamily="34" charset="0"/>
              <a:buChar char="•"/>
            </a:pPr>
            <a:r>
              <a:rPr lang="en-US" altLang="en-US" sz="2800" dirty="0"/>
              <a:t>F</a:t>
            </a:r>
            <a:r>
              <a:rPr lang="en-US" altLang="en-US" sz="2800" dirty="0" smtClean="0"/>
              <a:t>ailing to be accountable for the actions of employees/helpers;</a:t>
            </a:r>
          </a:p>
          <a:p>
            <a:pPr marL="457200" indent="-457200">
              <a:buFont typeface="Arial" panose="020B0604020202020204" pitchFamily="34" charset="0"/>
              <a:buChar char="•"/>
            </a:pPr>
            <a:r>
              <a:rPr lang="en-US" altLang="en-US" sz="2800" dirty="0"/>
              <a:t>F</a:t>
            </a:r>
            <a:r>
              <a:rPr lang="en-US" altLang="en-US" sz="2800" dirty="0" smtClean="0"/>
              <a:t>ailing to offer FMNP participants the same courtesies offered other customers including FMNP approved foods of the same or higher quality as that offered other customers;</a:t>
            </a:r>
          </a:p>
        </p:txBody>
      </p:sp>
    </p:spTree>
    <p:extLst>
      <p:ext uri="{BB962C8B-B14F-4D97-AF65-F5344CB8AC3E}">
        <p14:creationId xmlns:p14="http://schemas.microsoft.com/office/powerpoint/2010/main" val="20511095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23278"/>
            <a:ext cx="7010400" cy="4524315"/>
          </a:xfrm>
          <a:prstGeom prst="rect">
            <a:avLst/>
          </a:prstGeom>
          <a:noFill/>
        </p:spPr>
        <p:txBody>
          <a:bodyPr wrap="square" rtlCol="0">
            <a:spAutoFit/>
          </a:bodyPr>
          <a:lstStyle/>
          <a:p>
            <a:pPr algn="ctr"/>
            <a:r>
              <a:rPr lang="en-US" altLang="en-US" sz="3600" b="1" dirty="0" smtClean="0"/>
              <a:t>Class I Violations:</a:t>
            </a:r>
          </a:p>
          <a:p>
            <a:endParaRPr lang="en-US" altLang="en-US" sz="2800" dirty="0"/>
          </a:p>
          <a:p>
            <a:pPr marL="457200" indent="-457200">
              <a:buFont typeface="Arial" panose="020B0604020202020204" pitchFamily="34" charset="0"/>
              <a:buChar char="•"/>
            </a:pPr>
            <a:r>
              <a:rPr lang="en-US" altLang="en-US" sz="2800" dirty="0"/>
              <a:t>F</a:t>
            </a:r>
            <a:r>
              <a:rPr lang="en-US" altLang="en-US" sz="2800" dirty="0" smtClean="0"/>
              <a:t>ailing to acknowledge and comply with USDA nondiscrimination provisions that standards for participation in FMNP are the same for everyone regardless of race, color, national origin, sex, age, or disability; or</a:t>
            </a:r>
          </a:p>
          <a:p>
            <a:pPr marL="457200" indent="-457200">
              <a:buFont typeface="Arial" panose="020B0604020202020204" pitchFamily="34" charset="0"/>
              <a:buChar char="•"/>
            </a:pPr>
            <a:r>
              <a:rPr lang="en-US" altLang="en-US" sz="2800" dirty="0"/>
              <a:t>F</a:t>
            </a:r>
            <a:r>
              <a:rPr lang="en-US" altLang="en-US" sz="2800" dirty="0" smtClean="0"/>
              <a:t>ailing to allow a FMNP representative to conduct an unannounced on-site monitoring visit.</a:t>
            </a:r>
          </a:p>
        </p:txBody>
      </p:sp>
    </p:spTree>
    <p:extLst>
      <p:ext uri="{BB962C8B-B14F-4D97-AF65-F5344CB8AC3E}">
        <p14:creationId xmlns:p14="http://schemas.microsoft.com/office/powerpoint/2010/main" val="17739486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71600"/>
            <a:ext cx="6781800" cy="2646878"/>
          </a:xfrm>
          <a:prstGeom prst="rect">
            <a:avLst/>
          </a:prstGeom>
          <a:noFill/>
        </p:spPr>
        <p:txBody>
          <a:bodyPr wrap="square" rtlCol="0">
            <a:spAutoFit/>
          </a:bodyPr>
          <a:lstStyle/>
          <a:p>
            <a:pPr algn="ctr"/>
            <a:r>
              <a:rPr lang="en-US" altLang="en-US" sz="3600" b="1" dirty="0" smtClean="0"/>
              <a:t>Class II Violations:</a:t>
            </a:r>
          </a:p>
          <a:p>
            <a:endParaRPr lang="en-US" altLang="en-US" sz="2800" b="1" dirty="0"/>
          </a:p>
          <a:p>
            <a:r>
              <a:rPr lang="en-US" altLang="en-US" sz="2800" b="1" dirty="0" smtClean="0"/>
              <a:t>Class II violations</a:t>
            </a:r>
            <a:r>
              <a:rPr lang="en-US" altLang="en-US" sz="2800" dirty="0" smtClean="0"/>
              <a:t> by a farmer shall result in disqualification from the Tennessee FMNP for the remainder of the market season.</a:t>
            </a:r>
          </a:p>
          <a:p>
            <a:r>
              <a:rPr lang="en-US" altLang="en-US" dirty="0" smtClean="0"/>
              <a:t> </a:t>
            </a:r>
          </a:p>
        </p:txBody>
      </p:sp>
    </p:spTree>
    <p:extLst>
      <p:ext uri="{BB962C8B-B14F-4D97-AF65-F5344CB8AC3E}">
        <p14:creationId xmlns:p14="http://schemas.microsoft.com/office/powerpoint/2010/main" val="20629576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50524"/>
            <a:ext cx="7315200" cy="4524315"/>
          </a:xfrm>
          <a:prstGeom prst="rect">
            <a:avLst/>
          </a:prstGeom>
          <a:noFill/>
        </p:spPr>
        <p:txBody>
          <a:bodyPr wrap="square" rtlCol="0">
            <a:spAutoFit/>
          </a:bodyPr>
          <a:lstStyle/>
          <a:p>
            <a:pPr algn="ctr"/>
            <a:r>
              <a:rPr lang="en-US" altLang="en-US" sz="3600" b="1" dirty="0" smtClean="0"/>
              <a:t>Class II Violations include:</a:t>
            </a:r>
          </a:p>
          <a:p>
            <a:endParaRPr lang="en-US" altLang="en-US" sz="2800" dirty="0"/>
          </a:p>
          <a:p>
            <a:pPr marL="457200" indent="-457200">
              <a:buFont typeface="Arial" panose="020B0604020202020204" pitchFamily="34" charset="0"/>
              <a:buChar char="•"/>
            </a:pPr>
            <a:r>
              <a:rPr lang="en-US" altLang="en-US" sz="2800" dirty="0"/>
              <a:t>F</a:t>
            </a:r>
            <a:r>
              <a:rPr lang="en-US" altLang="en-US" sz="2800" dirty="0" smtClean="0"/>
              <a:t>ailing to provide information requested for reporting to the USDA;</a:t>
            </a:r>
          </a:p>
          <a:p>
            <a:pPr marL="457200" indent="-457200">
              <a:buFont typeface="Arial" panose="020B0604020202020204" pitchFamily="34" charset="0"/>
              <a:buChar char="•"/>
            </a:pPr>
            <a:r>
              <a:rPr lang="en-US" altLang="en-US" sz="2800" dirty="0"/>
              <a:t>P</a:t>
            </a:r>
            <a:r>
              <a:rPr lang="en-US" altLang="en-US" sz="2800" dirty="0" smtClean="0"/>
              <a:t>roviding false information on farmers application.</a:t>
            </a:r>
          </a:p>
          <a:p>
            <a:pPr marL="457200" indent="-457200">
              <a:buFont typeface="Arial" panose="020B0604020202020204" pitchFamily="34" charset="0"/>
              <a:buChar char="•"/>
            </a:pPr>
            <a:r>
              <a:rPr lang="en-US" altLang="en-US" sz="2800" dirty="0"/>
              <a:t>F</a:t>
            </a:r>
            <a:r>
              <a:rPr lang="en-US" altLang="en-US" sz="2800" dirty="0" smtClean="0"/>
              <a:t>ailing to provide only FMNP approved foods in exchange for FMNP vouchers at the farmer’s market location;</a:t>
            </a:r>
          </a:p>
          <a:p>
            <a:r>
              <a:rPr lang="en-US" altLang="en-US" sz="2800" dirty="0" smtClean="0"/>
              <a:t> </a:t>
            </a:r>
          </a:p>
        </p:txBody>
      </p:sp>
    </p:spTree>
    <p:extLst>
      <p:ext uri="{BB962C8B-B14F-4D97-AF65-F5344CB8AC3E}">
        <p14:creationId xmlns:p14="http://schemas.microsoft.com/office/powerpoint/2010/main" val="5124094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0600"/>
            <a:ext cx="7315200" cy="4093428"/>
          </a:xfrm>
          <a:prstGeom prst="rect">
            <a:avLst/>
          </a:prstGeom>
          <a:noFill/>
        </p:spPr>
        <p:txBody>
          <a:bodyPr wrap="square" rtlCol="0">
            <a:spAutoFit/>
          </a:bodyPr>
          <a:lstStyle/>
          <a:p>
            <a:pPr algn="ctr"/>
            <a:r>
              <a:rPr lang="en-US" altLang="en-US" sz="3600" b="1" dirty="0" smtClean="0"/>
              <a:t>Class II Violations include:</a:t>
            </a:r>
          </a:p>
          <a:p>
            <a:endParaRPr lang="en-US" altLang="en-US" sz="2800" dirty="0"/>
          </a:p>
          <a:p>
            <a:pPr marL="457200" indent="-457200">
              <a:buFont typeface="Arial" panose="020B0604020202020204" pitchFamily="34" charset="0"/>
              <a:buChar char="•"/>
            </a:pPr>
            <a:r>
              <a:rPr lang="en-US" altLang="en-US" sz="2800" dirty="0"/>
              <a:t>F</a:t>
            </a:r>
            <a:r>
              <a:rPr lang="en-US" altLang="en-US" sz="2800" dirty="0" smtClean="0"/>
              <a:t>ailing to charge FMNP participants the same or lower prices for FMNP approved foods as that charged to other customers;</a:t>
            </a:r>
          </a:p>
          <a:p>
            <a:pPr marL="457200" indent="-457200">
              <a:buFont typeface="Arial" panose="020B0604020202020204" pitchFamily="34" charset="0"/>
              <a:buChar char="•"/>
            </a:pPr>
            <a:r>
              <a:rPr lang="en-US" altLang="en-US" sz="2800" dirty="0"/>
              <a:t>I</a:t>
            </a:r>
            <a:r>
              <a:rPr lang="en-US" altLang="en-US" sz="2800" dirty="0" smtClean="0"/>
              <a:t>ssuing cash change for purchases that are in an amount less than the value of the FMNP voucher;</a:t>
            </a:r>
          </a:p>
          <a:p>
            <a:pPr marL="457200" indent="-457200">
              <a:buFont typeface="Arial" panose="020B0604020202020204" pitchFamily="34" charset="0"/>
              <a:buChar char="•"/>
            </a:pPr>
            <a:r>
              <a:rPr lang="en-US" altLang="en-US" sz="2800" dirty="0"/>
              <a:t>C</a:t>
            </a:r>
            <a:r>
              <a:rPr lang="en-US" altLang="en-US" sz="2800" dirty="0" smtClean="0"/>
              <a:t>harging sales tax for FMNP approved foods; </a:t>
            </a:r>
          </a:p>
        </p:txBody>
      </p:sp>
    </p:spTree>
    <p:extLst>
      <p:ext uri="{BB962C8B-B14F-4D97-AF65-F5344CB8AC3E}">
        <p14:creationId xmlns:p14="http://schemas.microsoft.com/office/powerpoint/2010/main" val="22454828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19200"/>
            <a:ext cx="6629400" cy="3631763"/>
          </a:xfrm>
          <a:prstGeom prst="rect">
            <a:avLst/>
          </a:prstGeom>
          <a:noFill/>
        </p:spPr>
        <p:txBody>
          <a:bodyPr wrap="square" rtlCol="0">
            <a:spAutoFit/>
          </a:bodyPr>
          <a:lstStyle/>
          <a:p>
            <a:pPr algn="ctr"/>
            <a:r>
              <a:rPr lang="en-US" altLang="en-US" sz="3600" b="1" dirty="0" smtClean="0"/>
              <a:t>Class II violations include:</a:t>
            </a:r>
          </a:p>
          <a:p>
            <a:endParaRPr lang="en-US" altLang="en-US" sz="2800" dirty="0"/>
          </a:p>
          <a:p>
            <a:pPr marL="457200" indent="-457200">
              <a:buFont typeface="Arial" panose="020B0604020202020204" pitchFamily="34" charset="0"/>
              <a:buChar char="•"/>
            </a:pPr>
            <a:r>
              <a:rPr lang="en-US" altLang="en-US" sz="2800" dirty="0"/>
              <a:t>A</a:t>
            </a:r>
            <a:r>
              <a:rPr lang="en-US" altLang="en-US" sz="2800" dirty="0" smtClean="0"/>
              <a:t>ttempting to seek reimbursement from FMNP participants for FMNP vouchers not paid by FMNP.</a:t>
            </a:r>
          </a:p>
          <a:p>
            <a:pPr marL="457200" indent="-457200">
              <a:buFont typeface="Arial" panose="020B0604020202020204" pitchFamily="34" charset="0"/>
              <a:buChar char="•"/>
            </a:pPr>
            <a:endParaRPr lang="en-US" altLang="en-US" dirty="0" smtClean="0"/>
          </a:p>
          <a:p>
            <a:pPr marL="457200" indent="-457200">
              <a:buFont typeface="Arial" panose="020B0604020202020204" pitchFamily="34" charset="0"/>
              <a:buChar char="•"/>
            </a:pPr>
            <a:r>
              <a:rPr lang="en-US" altLang="en-US" sz="2800" dirty="0"/>
              <a:t>F</a:t>
            </a:r>
            <a:r>
              <a:rPr lang="en-US" altLang="en-US" sz="2800" dirty="0" smtClean="0"/>
              <a:t>ailing to return a State of Tennessee FMNP Stamp to the FMNP agency.</a:t>
            </a:r>
          </a:p>
        </p:txBody>
      </p:sp>
    </p:spTree>
    <p:extLst>
      <p:ext uri="{BB962C8B-B14F-4D97-AF65-F5344CB8AC3E}">
        <p14:creationId xmlns:p14="http://schemas.microsoft.com/office/powerpoint/2010/main" val="12097118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62000"/>
            <a:ext cx="6553200" cy="5663089"/>
          </a:xfrm>
          <a:prstGeom prst="rect">
            <a:avLst/>
          </a:prstGeom>
          <a:noFill/>
        </p:spPr>
        <p:txBody>
          <a:bodyPr wrap="square" rtlCol="0">
            <a:spAutoFit/>
          </a:bodyPr>
          <a:lstStyle/>
          <a:p>
            <a:pPr algn="ctr"/>
            <a:r>
              <a:rPr lang="en-US" altLang="en-US" sz="3600" b="1" dirty="0" smtClean="0"/>
              <a:t>Disqualifications:</a:t>
            </a:r>
          </a:p>
          <a:p>
            <a:endParaRPr lang="en-US" altLang="en-US" sz="2800" dirty="0"/>
          </a:p>
          <a:p>
            <a:r>
              <a:rPr lang="en-US" altLang="en-US" sz="2800" dirty="0" smtClean="0"/>
              <a:t>A disqualification may be invoked under the following circumstances:</a:t>
            </a:r>
          </a:p>
          <a:p>
            <a:endParaRPr lang="en-US" altLang="en-US" dirty="0" smtClean="0"/>
          </a:p>
          <a:p>
            <a:pPr marL="457200" indent="-457200">
              <a:buFont typeface="Arial" panose="020B0604020202020204" pitchFamily="34" charset="0"/>
              <a:buChar char="•"/>
            </a:pPr>
            <a:r>
              <a:rPr lang="en-US" altLang="en-US" sz="2800" dirty="0" smtClean="0"/>
              <a:t>The second occurrence of any </a:t>
            </a:r>
            <a:r>
              <a:rPr lang="en-US" altLang="en-US" sz="2800" b="1" dirty="0" smtClean="0"/>
              <a:t>Class I</a:t>
            </a:r>
            <a:r>
              <a:rPr lang="en-US" altLang="en-US" sz="2800" dirty="0" smtClean="0"/>
              <a:t> violation during the current market season.</a:t>
            </a:r>
          </a:p>
          <a:p>
            <a:pPr marL="457200" indent="-457200">
              <a:buFont typeface="Arial" panose="020B0604020202020204" pitchFamily="34" charset="0"/>
              <a:buChar char="•"/>
            </a:pPr>
            <a:endParaRPr lang="en-US" altLang="en-US" dirty="0" smtClean="0"/>
          </a:p>
          <a:p>
            <a:pPr marL="457200" indent="-457200">
              <a:buFont typeface="Arial" panose="020B0604020202020204" pitchFamily="34" charset="0"/>
              <a:buChar char="•"/>
            </a:pPr>
            <a:r>
              <a:rPr lang="en-US" altLang="en-US" sz="2800" dirty="0" smtClean="0"/>
              <a:t>The first occurrence of any </a:t>
            </a:r>
            <a:r>
              <a:rPr lang="en-US" altLang="en-US" sz="2800" b="1" dirty="0" smtClean="0"/>
              <a:t>Class II</a:t>
            </a:r>
            <a:r>
              <a:rPr lang="en-US" altLang="en-US" sz="2800" dirty="0" smtClean="0"/>
              <a:t> violation during the current market season.</a:t>
            </a:r>
          </a:p>
          <a:p>
            <a:pPr marL="457200" indent="-457200">
              <a:buFont typeface="Arial" panose="020B0604020202020204" pitchFamily="34" charset="0"/>
              <a:buChar char="•"/>
            </a:pPr>
            <a:endParaRPr lang="en-US" altLang="en-US" sz="2800" dirty="0" smtClean="0"/>
          </a:p>
        </p:txBody>
      </p:sp>
    </p:spTree>
    <p:extLst>
      <p:ext uri="{BB962C8B-B14F-4D97-AF65-F5344CB8AC3E}">
        <p14:creationId xmlns:p14="http://schemas.microsoft.com/office/powerpoint/2010/main" val="10076915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901" y="778276"/>
            <a:ext cx="7391400" cy="4955203"/>
          </a:xfrm>
          <a:prstGeom prst="rect">
            <a:avLst/>
          </a:prstGeom>
          <a:noFill/>
        </p:spPr>
        <p:txBody>
          <a:bodyPr wrap="square" rtlCol="0">
            <a:spAutoFit/>
          </a:bodyPr>
          <a:lstStyle/>
          <a:p>
            <a:pPr algn="ctr"/>
            <a:r>
              <a:rPr lang="en-US" altLang="en-US" sz="3600" b="1" dirty="0" smtClean="0"/>
              <a:t>Disqualifications:</a:t>
            </a:r>
          </a:p>
          <a:p>
            <a:endParaRPr lang="en-US" altLang="en-US" sz="2800" dirty="0"/>
          </a:p>
          <a:p>
            <a:r>
              <a:rPr lang="en-US" altLang="en-US" sz="2800" dirty="0" smtClean="0"/>
              <a:t>A </a:t>
            </a:r>
            <a:r>
              <a:rPr lang="en-US" altLang="en-US" sz="2800" b="1" u="sng" dirty="0" smtClean="0"/>
              <a:t>second</a:t>
            </a:r>
            <a:r>
              <a:rPr lang="en-US" altLang="en-US" sz="2800" dirty="0" smtClean="0"/>
              <a:t> </a:t>
            </a:r>
            <a:r>
              <a:rPr lang="en-US" altLang="en-US" sz="2800" b="1" dirty="0" smtClean="0"/>
              <a:t>Class II</a:t>
            </a:r>
            <a:r>
              <a:rPr lang="en-US" altLang="en-US" sz="2800" dirty="0" smtClean="0"/>
              <a:t> violation within the same market season and/or the following market season will result in disqualification from the Tennessee FMNP for up to 3 years.</a:t>
            </a:r>
          </a:p>
          <a:p>
            <a:endParaRPr lang="en-US" altLang="en-US" sz="2800" dirty="0" smtClean="0"/>
          </a:p>
          <a:p>
            <a:r>
              <a:rPr lang="en-US" altLang="en-US" sz="2800" dirty="0" smtClean="0"/>
              <a:t>In the event that a farmer who is disqualified redeems FMNP vouchers, the farmer must pay the state agency for the total amount of the transactions in violation. </a:t>
            </a:r>
          </a:p>
        </p:txBody>
      </p:sp>
    </p:spTree>
    <p:extLst>
      <p:ext uri="{BB962C8B-B14F-4D97-AF65-F5344CB8AC3E}">
        <p14:creationId xmlns:p14="http://schemas.microsoft.com/office/powerpoint/2010/main" val="36026627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8225" y="228600"/>
            <a:ext cx="7543800" cy="6247864"/>
          </a:xfrm>
          <a:prstGeom prst="rect">
            <a:avLst/>
          </a:prstGeom>
          <a:noFill/>
        </p:spPr>
        <p:txBody>
          <a:bodyPr wrap="square" rtlCol="0">
            <a:spAutoFit/>
          </a:bodyPr>
          <a:lstStyle/>
          <a:p>
            <a:pPr algn="ctr"/>
            <a:r>
              <a:rPr lang="en-US" altLang="en-US" sz="3600" b="1" dirty="0" smtClean="0"/>
              <a:t>Prosecution</a:t>
            </a:r>
          </a:p>
          <a:p>
            <a:endParaRPr lang="en-US" altLang="en-US" sz="2800" dirty="0"/>
          </a:p>
          <a:p>
            <a:r>
              <a:rPr lang="en-US" altLang="en-US" sz="2800" dirty="0" smtClean="0"/>
              <a:t>FMNP farmers may be subject to penalties in the case of deliberate fraud.  According to federal regulations, whoever receives, conceals or retains such funds, assets or property for his or her own interest, knowing such funds, assets or property have been embezzled, willfully misapplied, stolen, or obtained by fraud shall, if such funds, assets or property are of the value of $100 or more, be fined not more than $10,000 or imprisoned not more than five years, or both, or if such funds, assets or property are of a value of less than $100, shall be fined not more than $1,000.</a:t>
            </a:r>
          </a:p>
        </p:txBody>
      </p:sp>
    </p:spTree>
    <p:extLst>
      <p:ext uri="{BB962C8B-B14F-4D97-AF65-F5344CB8AC3E}">
        <p14:creationId xmlns:p14="http://schemas.microsoft.com/office/powerpoint/2010/main" val="3473513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850777"/>
            <a:ext cx="4343400" cy="646331"/>
          </a:xfrm>
          <a:prstGeom prst="rect">
            <a:avLst/>
          </a:prstGeom>
          <a:noFill/>
        </p:spPr>
        <p:txBody>
          <a:bodyPr wrap="square" rtlCol="0">
            <a:spAutoFit/>
          </a:bodyPr>
          <a:lstStyle/>
          <a:p>
            <a:r>
              <a:rPr lang="en-US" sz="3600" b="1" dirty="0" smtClean="0"/>
              <a:t>Tennessee FMNP</a:t>
            </a:r>
            <a:endParaRPr lang="en-US" sz="3600" b="1" dirty="0"/>
          </a:p>
        </p:txBody>
      </p:sp>
      <p:pic>
        <p:nvPicPr>
          <p:cNvPr id="1026" name="Picture 2" descr="C:\Users\dc47317\Pictures\FMNP Map -- final --4.6.1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362200"/>
            <a:ext cx="8305800" cy="263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4958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0600"/>
            <a:ext cx="6858000" cy="4401205"/>
          </a:xfrm>
          <a:prstGeom prst="rect">
            <a:avLst/>
          </a:prstGeom>
          <a:noFill/>
        </p:spPr>
        <p:txBody>
          <a:bodyPr wrap="square" rtlCol="0">
            <a:spAutoFit/>
          </a:bodyPr>
          <a:lstStyle/>
          <a:p>
            <a:pPr algn="ctr"/>
            <a:r>
              <a:rPr lang="en-US" altLang="en-US" sz="3600" b="1" dirty="0" smtClean="0"/>
              <a:t>Termination</a:t>
            </a:r>
          </a:p>
          <a:p>
            <a:endParaRPr lang="en-US" altLang="en-US" sz="2800" dirty="0"/>
          </a:p>
          <a:p>
            <a:r>
              <a:rPr lang="en-US" altLang="en-US" sz="2800" dirty="0" smtClean="0"/>
              <a:t>In addition to the above sanction actions, the FMNP may terminate the farmer’s FMNP Agreement due to negligence, fraud, abuse, violation of the agreement, or for any other reason.  </a:t>
            </a:r>
          </a:p>
          <a:p>
            <a:endParaRPr lang="en-US" altLang="en-US" dirty="0" smtClean="0"/>
          </a:p>
          <a:p>
            <a:r>
              <a:rPr lang="en-US" altLang="en-US" sz="2800" dirty="0" smtClean="0"/>
              <a:t>The notification will describe the farmer’s opportunity to appeal.</a:t>
            </a:r>
          </a:p>
        </p:txBody>
      </p:sp>
    </p:spTree>
    <p:extLst>
      <p:ext uri="{BB962C8B-B14F-4D97-AF65-F5344CB8AC3E}">
        <p14:creationId xmlns:p14="http://schemas.microsoft.com/office/powerpoint/2010/main" val="21795106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95400"/>
            <a:ext cx="6934200" cy="2800767"/>
          </a:xfrm>
          <a:prstGeom prst="rect">
            <a:avLst/>
          </a:prstGeom>
          <a:noFill/>
        </p:spPr>
        <p:txBody>
          <a:bodyPr wrap="square" rtlCol="0">
            <a:spAutoFit/>
          </a:bodyPr>
          <a:lstStyle/>
          <a:p>
            <a:pPr algn="ctr"/>
            <a:r>
              <a:rPr lang="en-US" altLang="en-US" sz="3600" b="1" dirty="0" smtClean="0"/>
              <a:t>Appeals</a:t>
            </a:r>
          </a:p>
          <a:p>
            <a:endParaRPr lang="en-US" altLang="en-US" sz="2800" dirty="0"/>
          </a:p>
          <a:p>
            <a:r>
              <a:rPr lang="en-US" altLang="en-US" sz="2800" dirty="0" smtClean="0"/>
              <a:t>Farmers may request a hearing to appeal any adverse action taken against them except for the FMNP’s decision not to renew the farmer’s FMNP Agreement.</a:t>
            </a:r>
          </a:p>
        </p:txBody>
      </p:sp>
    </p:spTree>
    <p:extLst>
      <p:ext uri="{BB962C8B-B14F-4D97-AF65-F5344CB8AC3E}">
        <p14:creationId xmlns:p14="http://schemas.microsoft.com/office/powerpoint/2010/main" val="36134872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7054049" cy="5016758"/>
          </a:xfrm>
          <a:prstGeom prst="rect">
            <a:avLst/>
          </a:prstGeom>
          <a:noFill/>
        </p:spPr>
        <p:txBody>
          <a:bodyPr wrap="square" rtlCol="0">
            <a:spAutoFit/>
          </a:bodyPr>
          <a:lstStyle/>
          <a:p>
            <a:pPr algn="ctr"/>
            <a:r>
              <a:rPr lang="en-US" altLang="en-US" sz="3600" b="1" dirty="0" smtClean="0"/>
              <a:t>Sanction Actio</a:t>
            </a:r>
            <a:r>
              <a:rPr lang="en-US" altLang="en-US" sz="3200" b="1" dirty="0" smtClean="0"/>
              <a:t>n</a:t>
            </a:r>
          </a:p>
          <a:p>
            <a:endParaRPr lang="en-US" altLang="en-US" sz="2800" dirty="0"/>
          </a:p>
          <a:p>
            <a:r>
              <a:rPr lang="en-US" altLang="en-US" sz="2800" dirty="0" smtClean="0"/>
              <a:t>The FMNP shall provide </a:t>
            </a:r>
            <a:r>
              <a:rPr lang="en-US" altLang="en-US" sz="2800" b="1" dirty="0" smtClean="0"/>
              <a:t>fifteen (15) </a:t>
            </a:r>
            <a:r>
              <a:rPr lang="en-US" altLang="en-US" sz="2800" dirty="0" smtClean="0"/>
              <a:t>calendar days prior notice of a sanction action being taken against a farmer.  The sanction notice shall contain:</a:t>
            </a:r>
          </a:p>
          <a:p>
            <a:pPr marL="742950" lvl="1" indent="-285750">
              <a:buFont typeface="Arial" panose="020B0604020202020204" pitchFamily="34" charset="0"/>
              <a:buChar char="•"/>
            </a:pPr>
            <a:r>
              <a:rPr lang="en-US" altLang="en-US" dirty="0" smtClean="0"/>
              <a:t> </a:t>
            </a:r>
            <a:r>
              <a:rPr lang="en-US" altLang="en-US" sz="2400" dirty="0" smtClean="0"/>
              <a:t>the violation(s) used for the decision, </a:t>
            </a:r>
          </a:p>
          <a:p>
            <a:pPr marL="800100" lvl="1" indent="-342900">
              <a:buFont typeface="Arial" panose="020B0604020202020204" pitchFamily="34" charset="0"/>
              <a:buChar char="•"/>
            </a:pPr>
            <a:r>
              <a:rPr lang="en-US" altLang="en-US" sz="2400" dirty="0" smtClean="0"/>
              <a:t>the procedure to file for an administrative review, </a:t>
            </a:r>
          </a:p>
          <a:p>
            <a:pPr marL="800100" lvl="1" indent="-342900">
              <a:buFont typeface="Arial" panose="020B0604020202020204" pitchFamily="34" charset="0"/>
              <a:buChar char="•"/>
            </a:pPr>
            <a:r>
              <a:rPr lang="en-US" altLang="en-US" sz="2400" dirty="0" smtClean="0"/>
              <a:t>the effective date of the sanction(s), </a:t>
            </a:r>
          </a:p>
          <a:p>
            <a:pPr marL="800100" lvl="1" indent="-342900">
              <a:buFont typeface="Arial" panose="020B0604020202020204" pitchFamily="34" charset="0"/>
              <a:buChar char="•"/>
            </a:pPr>
            <a:r>
              <a:rPr lang="en-US" altLang="en-US" sz="2400" dirty="0" smtClean="0"/>
              <a:t>the time period allowed to appeal, and </a:t>
            </a:r>
          </a:p>
          <a:p>
            <a:pPr marL="800100" lvl="1" indent="-342900">
              <a:buFont typeface="Arial" panose="020B0604020202020204" pitchFamily="34" charset="0"/>
              <a:buChar char="•"/>
            </a:pPr>
            <a:r>
              <a:rPr lang="en-US" altLang="en-US" sz="2400" dirty="0" smtClean="0"/>
              <a:t>any other pertinent information.</a:t>
            </a:r>
          </a:p>
        </p:txBody>
      </p:sp>
    </p:spTree>
    <p:extLst>
      <p:ext uri="{BB962C8B-B14F-4D97-AF65-F5344CB8AC3E}">
        <p14:creationId xmlns:p14="http://schemas.microsoft.com/office/powerpoint/2010/main" val="22583799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0600"/>
            <a:ext cx="7467600" cy="4770537"/>
          </a:xfrm>
          <a:prstGeom prst="rect">
            <a:avLst/>
          </a:prstGeom>
          <a:noFill/>
        </p:spPr>
        <p:txBody>
          <a:bodyPr wrap="square" rtlCol="0">
            <a:spAutoFit/>
          </a:bodyPr>
          <a:lstStyle/>
          <a:p>
            <a:pPr algn="ctr">
              <a:defRPr/>
            </a:pPr>
            <a:r>
              <a:rPr lang="en-US" sz="3600" b="1" dirty="0" smtClean="0"/>
              <a:t>Request for Hearing</a:t>
            </a:r>
          </a:p>
          <a:p>
            <a:pPr>
              <a:defRPr/>
            </a:pPr>
            <a:endParaRPr lang="en-US" sz="2800" dirty="0"/>
          </a:p>
          <a:p>
            <a:pPr>
              <a:defRPr/>
            </a:pPr>
            <a:r>
              <a:rPr lang="en-US" sz="2800" dirty="0" smtClean="0"/>
              <a:t>Shall </a:t>
            </a:r>
            <a:r>
              <a:rPr lang="en-US" sz="2800" dirty="0"/>
              <a:t>be received within </a:t>
            </a:r>
            <a:r>
              <a:rPr lang="en-US" sz="2800" b="1" dirty="0"/>
              <a:t>thirty (30) </a:t>
            </a:r>
            <a:r>
              <a:rPr lang="en-US" sz="2800" dirty="0"/>
              <a:t>calendar days from the date of the sanction notice.  </a:t>
            </a:r>
          </a:p>
          <a:p>
            <a:pPr>
              <a:defRPr/>
            </a:pPr>
            <a:r>
              <a:rPr lang="en-US" sz="2800" dirty="0"/>
              <a:t>The appeal letter shall be sent to: </a:t>
            </a:r>
          </a:p>
          <a:p>
            <a:pPr lvl="2">
              <a:defRPr/>
            </a:pPr>
            <a:endParaRPr lang="en-US" sz="1200" dirty="0"/>
          </a:p>
          <a:p>
            <a:pPr lvl="2">
              <a:defRPr/>
            </a:pPr>
            <a:r>
              <a:rPr lang="en-US" sz="2400" dirty="0"/>
              <a:t>FMNP/SFMNP Coordinator, </a:t>
            </a:r>
          </a:p>
          <a:p>
            <a:pPr lvl="2">
              <a:defRPr/>
            </a:pPr>
            <a:r>
              <a:rPr lang="en-US" sz="2400" dirty="0"/>
              <a:t>Family Health &amp; Wellness, </a:t>
            </a:r>
          </a:p>
          <a:p>
            <a:pPr lvl="2">
              <a:defRPr/>
            </a:pPr>
            <a:r>
              <a:rPr lang="en-US" sz="2400" dirty="0"/>
              <a:t>Tennessee Department of Health,</a:t>
            </a:r>
          </a:p>
          <a:p>
            <a:pPr lvl="2">
              <a:defRPr/>
            </a:pPr>
            <a:r>
              <a:rPr lang="en-US" sz="2400" dirty="0"/>
              <a:t>Andrew Johnson Tower</a:t>
            </a:r>
          </a:p>
          <a:p>
            <a:pPr lvl="2">
              <a:defRPr/>
            </a:pPr>
            <a:r>
              <a:rPr lang="en-US" sz="2400" dirty="0"/>
              <a:t>710 James Robertson Parkway</a:t>
            </a:r>
          </a:p>
          <a:p>
            <a:pPr lvl="2">
              <a:defRPr/>
            </a:pPr>
            <a:r>
              <a:rPr lang="en-US" sz="2400" dirty="0"/>
              <a:t>Nashville, TN </a:t>
            </a:r>
            <a:r>
              <a:rPr lang="en-US" sz="2400" dirty="0" smtClean="0"/>
              <a:t>37243</a:t>
            </a:r>
            <a:endParaRPr lang="en-US" sz="2400" dirty="0"/>
          </a:p>
        </p:txBody>
      </p:sp>
    </p:spTree>
    <p:extLst>
      <p:ext uri="{BB962C8B-B14F-4D97-AF65-F5344CB8AC3E}">
        <p14:creationId xmlns:p14="http://schemas.microsoft.com/office/powerpoint/2010/main" val="17308017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c47317\AppData\Local\Microsoft\Windows\Temporary Internet Files\Content.IE5\7FHE5NKF\2317183342_0be0a151ac_b[1].jpg"/>
          <p:cNvPicPr>
            <a:picLocks noChangeAspect="1" noChangeArrowheads="1"/>
          </p:cNvPicPr>
          <p:nvPr/>
        </p:nvPicPr>
        <p:blipFill>
          <a:blip r:embed="rId3">
            <a:grayscl/>
            <a:extLst>
              <a:ext uri="{BEBA8EAE-BF5A-486C-A8C5-ECC9F3942E4B}">
                <a14:imgProps xmlns:a14="http://schemas.microsoft.com/office/drawing/2010/main">
                  <a14:imgLayer r:embed="rId4">
                    <a14:imgEffect>
                      <a14:colorTemperature colorTemp="7125"/>
                    </a14:imgEffect>
                    <a14:imgEffect>
                      <a14:saturation sat="33000"/>
                    </a14:imgEffect>
                    <a14:imgEffect>
                      <a14:brightnessContrast bright="33000" contrast="-2000"/>
                    </a14:imgEffect>
                  </a14:imgLayer>
                </a14:imgProps>
              </a:ext>
              <a:ext uri="{28A0092B-C50C-407E-A947-70E740481C1C}">
                <a14:useLocalDpi xmlns:a14="http://schemas.microsoft.com/office/drawing/2010/main" val="0"/>
              </a:ext>
            </a:extLst>
          </a:blip>
          <a:srcRect/>
          <a:stretch>
            <a:fillRect/>
          </a:stretch>
        </p:blipFill>
        <p:spPr bwMode="auto">
          <a:xfrm>
            <a:off x="990600" y="1219200"/>
            <a:ext cx="7542348" cy="50306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1752600"/>
            <a:ext cx="7543800" cy="2492990"/>
          </a:xfrm>
          <a:prstGeom prst="rect">
            <a:avLst/>
          </a:prstGeom>
          <a:noFill/>
        </p:spPr>
        <p:txBody>
          <a:bodyPr wrap="square" rtlCol="0">
            <a:spAutoFit/>
          </a:bodyPr>
          <a:lstStyle/>
          <a:p>
            <a:r>
              <a:rPr lang="en-US" altLang="en-US" sz="3200" b="1" dirty="0" smtClean="0">
                <a:solidFill>
                  <a:srgbClr val="FFC000"/>
                </a:solidFill>
              </a:rPr>
              <a:t>What to do next:</a:t>
            </a:r>
          </a:p>
          <a:p>
            <a:endParaRPr lang="en-US" altLang="en-US" sz="2800" b="1" dirty="0"/>
          </a:p>
          <a:p>
            <a:pPr marL="457200" indent="-457200">
              <a:buFont typeface="Arial" panose="020B0604020202020204" pitchFamily="34" charset="0"/>
              <a:buChar char="•"/>
            </a:pPr>
            <a:r>
              <a:rPr lang="en-US" altLang="en-US" sz="3200" b="1" dirty="0" smtClean="0"/>
              <a:t>Download application.</a:t>
            </a:r>
          </a:p>
          <a:p>
            <a:endParaRPr lang="en-US" altLang="en-US" sz="2800" b="1" dirty="0" smtClean="0"/>
          </a:p>
          <a:p>
            <a:pPr marL="457200" indent="-457200">
              <a:buFont typeface="Arial" panose="020B0604020202020204" pitchFamily="34" charset="0"/>
              <a:buChar char="•"/>
            </a:pPr>
            <a:r>
              <a:rPr lang="en-US" altLang="en-US" sz="3200" b="1" dirty="0" smtClean="0"/>
              <a:t>Send to nearest vendor representative</a:t>
            </a:r>
            <a:endParaRPr lang="en-US" sz="3200" b="1" dirty="0"/>
          </a:p>
        </p:txBody>
      </p:sp>
    </p:spTree>
    <p:extLst>
      <p:ext uri="{BB962C8B-B14F-4D97-AF65-F5344CB8AC3E}">
        <p14:creationId xmlns:p14="http://schemas.microsoft.com/office/powerpoint/2010/main" val="11484566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066800"/>
            <a:ext cx="7696200" cy="4093428"/>
          </a:xfrm>
          <a:prstGeom prst="rect">
            <a:avLst/>
          </a:prstGeom>
          <a:noFill/>
        </p:spPr>
        <p:txBody>
          <a:bodyPr wrap="square" rtlCol="0">
            <a:spAutoFit/>
          </a:bodyPr>
          <a:lstStyle/>
          <a:p>
            <a:pPr algn="ctr"/>
            <a:r>
              <a:rPr lang="en-US" altLang="en-US" sz="3600" b="1" dirty="0" smtClean="0"/>
              <a:t>FMNP Partners:</a:t>
            </a:r>
          </a:p>
          <a:p>
            <a:endParaRPr lang="en-US" altLang="en-US" sz="2800" dirty="0"/>
          </a:p>
          <a:p>
            <a:pPr marL="457200" indent="-457200">
              <a:buFont typeface="Arial" panose="020B0604020202020204" pitchFamily="34" charset="0"/>
              <a:buChar char="•"/>
            </a:pPr>
            <a:r>
              <a:rPr lang="en-US" altLang="en-US" sz="2800" dirty="0" smtClean="0"/>
              <a:t>Commodity Supplemental Food Program</a:t>
            </a:r>
          </a:p>
          <a:p>
            <a:pPr marL="457200" indent="-457200">
              <a:buFont typeface="Arial" panose="020B0604020202020204" pitchFamily="34" charset="0"/>
              <a:buChar char="•"/>
            </a:pPr>
            <a:r>
              <a:rPr lang="en-US" altLang="en-US" sz="2800" dirty="0" smtClean="0"/>
              <a:t>Fruits &amp; Veggies – More Matters®</a:t>
            </a:r>
          </a:p>
          <a:p>
            <a:pPr marL="457200" indent="-457200">
              <a:buFont typeface="Arial" panose="020B0604020202020204" pitchFamily="34" charset="0"/>
              <a:buChar char="•"/>
            </a:pPr>
            <a:r>
              <a:rPr lang="en-US" altLang="en-US" sz="2800" dirty="0" smtClean="0"/>
              <a:t>Local Departments of Aging </a:t>
            </a:r>
          </a:p>
          <a:p>
            <a:pPr marL="457200" indent="-457200">
              <a:buFont typeface="Arial" panose="020B0604020202020204" pitchFamily="34" charset="0"/>
              <a:buChar char="•"/>
            </a:pPr>
            <a:r>
              <a:rPr lang="en-US" altLang="en-US" sz="2800" dirty="0" smtClean="0"/>
              <a:t>TN Department of Agriculture</a:t>
            </a:r>
          </a:p>
          <a:p>
            <a:pPr marL="457200" indent="-457200">
              <a:buFont typeface="Arial" panose="020B0604020202020204" pitchFamily="34" charset="0"/>
              <a:buChar char="•"/>
            </a:pPr>
            <a:r>
              <a:rPr lang="en-US" altLang="en-US" sz="2800" dirty="0" smtClean="0"/>
              <a:t>University of TN Agricultural Extension Service</a:t>
            </a:r>
          </a:p>
          <a:p>
            <a:pPr marL="457200" indent="-457200">
              <a:buFont typeface="Arial" panose="020B0604020202020204" pitchFamily="34" charset="0"/>
              <a:buChar char="•"/>
            </a:pPr>
            <a:r>
              <a:rPr lang="en-US" altLang="en-US" sz="2800" dirty="0" smtClean="0"/>
              <a:t>Welch’s Cost Relief Grant</a:t>
            </a:r>
          </a:p>
          <a:p>
            <a:pPr marL="457200" indent="-457200">
              <a:buFont typeface="Arial" panose="020B0604020202020204" pitchFamily="34" charset="0"/>
              <a:buChar char="•"/>
            </a:pPr>
            <a:r>
              <a:rPr lang="en-US" altLang="en-US" sz="2800" dirty="0" smtClean="0"/>
              <a:t>St. Thomas Community Health &amp; Benefit</a:t>
            </a:r>
          </a:p>
        </p:txBody>
      </p:sp>
    </p:spTree>
    <p:extLst>
      <p:ext uri="{BB962C8B-B14F-4D97-AF65-F5344CB8AC3E}">
        <p14:creationId xmlns:p14="http://schemas.microsoft.com/office/powerpoint/2010/main" val="41719635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886200"/>
            <a:ext cx="3917090" cy="2609430"/>
          </a:xfrm>
          <a:prstGeom prst="rect">
            <a:avLst/>
          </a:prstGeom>
        </p:spPr>
      </p:pic>
      <p:sp>
        <p:nvSpPr>
          <p:cNvPr id="2" name="TextBox 1"/>
          <p:cNvSpPr txBox="1"/>
          <p:nvPr/>
        </p:nvSpPr>
        <p:spPr>
          <a:xfrm>
            <a:off x="341412" y="457200"/>
            <a:ext cx="6477000" cy="4893647"/>
          </a:xfrm>
          <a:prstGeom prst="rect">
            <a:avLst/>
          </a:prstGeom>
          <a:noFill/>
        </p:spPr>
        <p:txBody>
          <a:bodyPr wrap="square" rtlCol="0">
            <a:spAutoFit/>
          </a:bodyPr>
          <a:lstStyle/>
          <a:p>
            <a:r>
              <a:rPr lang="en-US" altLang="en-US" sz="3200" b="1" dirty="0" smtClean="0"/>
              <a:t>For additional information:</a:t>
            </a:r>
          </a:p>
          <a:p>
            <a:endParaRPr lang="en-US" altLang="en-US" sz="2800" dirty="0"/>
          </a:p>
          <a:p>
            <a:r>
              <a:rPr lang="en-US" altLang="en-US" sz="2800" dirty="0" smtClean="0"/>
              <a:t>Kelly Soliman</a:t>
            </a:r>
            <a:br>
              <a:rPr lang="en-US" altLang="en-US" sz="2800" dirty="0" smtClean="0"/>
            </a:br>
            <a:r>
              <a:rPr lang="en-US" altLang="en-US" sz="2800" dirty="0" smtClean="0"/>
              <a:t>Family Health and Wellness</a:t>
            </a:r>
            <a:br>
              <a:rPr lang="en-US" altLang="en-US" sz="2800" dirty="0" smtClean="0"/>
            </a:br>
            <a:r>
              <a:rPr lang="en-US" altLang="en-US" sz="2800" dirty="0" smtClean="0"/>
              <a:t>Tennessee Dept. of Health</a:t>
            </a:r>
          </a:p>
          <a:p>
            <a:r>
              <a:rPr lang="en-US" altLang="en-US" sz="2800" dirty="0" smtClean="0"/>
              <a:t>Andrew Johnson Tower</a:t>
            </a:r>
            <a:br>
              <a:rPr lang="en-US" altLang="en-US" sz="2800" dirty="0" smtClean="0"/>
            </a:br>
            <a:r>
              <a:rPr lang="en-US" altLang="en-US" sz="2800" dirty="0" smtClean="0"/>
              <a:t>710 James Robertson Parkway</a:t>
            </a:r>
            <a:br>
              <a:rPr lang="en-US" altLang="en-US" sz="2800" dirty="0" smtClean="0"/>
            </a:br>
            <a:r>
              <a:rPr lang="en-US" altLang="en-US" sz="2800" dirty="0" smtClean="0"/>
              <a:t>Nashville, TN 37243</a:t>
            </a:r>
            <a:br>
              <a:rPr lang="en-US" altLang="en-US" sz="2800" dirty="0" smtClean="0"/>
            </a:br>
            <a:r>
              <a:rPr lang="en-US" altLang="en-US" sz="2800" dirty="0" smtClean="0"/>
              <a:t>Tele:(615) 532-8173</a:t>
            </a:r>
            <a:br>
              <a:rPr lang="en-US" altLang="en-US" sz="2800" dirty="0" smtClean="0"/>
            </a:br>
            <a:r>
              <a:rPr lang="en-US" altLang="en-US" sz="2800" dirty="0" smtClean="0"/>
              <a:t>FAX: (615) 532-7189</a:t>
            </a:r>
            <a:br>
              <a:rPr lang="en-US" altLang="en-US" sz="2800" dirty="0" smtClean="0"/>
            </a:br>
            <a:r>
              <a:rPr lang="en-US" altLang="en-US" sz="2800" dirty="0" smtClean="0">
                <a:hlinkClick r:id="rId4"/>
              </a:rPr>
              <a:t>kelly.soliman@TN.gov</a:t>
            </a:r>
            <a:r>
              <a:rPr lang="en-US" altLang="en-US" sz="2800" dirty="0" smtClean="0"/>
              <a:t> </a:t>
            </a:r>
          </a:p>
        </p:txBody>
      </p:sp>
    </p:spTree>
    <p:extLst>
      <p:ext uri="{BB962C8B-B14F-4D97-AF65-F5344CB8AC3E}">
        <p14:creationId xmlns:p14="http://schemas.microsoft.com/office/powerpoint/2010/main" val="35126183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dc47317\AppData\Local\Microsoft\Windows\Temporary Internet Files\Content.IE5\F6XYTR13\Marriage-Counselor-Questions-Answer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733800"/>
            <a:ext cx="3124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32755"/>
            <a:ext cx="6096000" cy="4062796"/>
          </a:xfrm>
          <a:prstGeom prst="rect">
            <a:avLst/>
          </a:prstGeom>
        </p:spPr>
      </p:pic>
    </p:spTree>
    <p:extLst>
      <p:ext uri="{BB962C8B-B14F-4D97-AF65-F5344CB8AC3E}">
        <p14:creationId xmlns:p14="http://schemas.microsoft.com/office/powerpoint/2010/main" val="2084276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8001000" cy="5293757"/>
          </a:xfrm>
          <a:prstGeom prst="rect">
            <a:avLst/>
          </a:prstGeom>
          <a:noFill/>
        </p:spPr>
        <p:txBody>
          <a:bodyPr wrap="square" rtlCol="0">
            <a:spAutoFit/>
          </a:bodyPr>
          <a:lstStyle/>
          <a:p>
            <a:pPr algn="ctr"/>
            <a:r>
              <a:rPr lang="en-US" sz="3600" b="1" dirty="0" smtClean="0"/>
              <a:t>Operation of WIC FMNP</a:t>
            </a:r>
          </a:p>
          <a:p>
            <a:endParaRPr lang="en-US" sz="2800" dirty="0"/>
          </a:p>
          <a:p>
            <a:r>
              <a:rPr lang="en-US" sz="3200" dirty="0" smtClean="0"/>
              <a:t>Vouchers for Tennessee-grown fruits, vegetables and herbs are printed on site in the local participating health departments.</a:t>
            </a:r>
          </a:p>
          <a:p>
            <a:endParaRPr lang="en-US" dirty="0"/>
          </a:p>
          <a:p>
            <a:r>
              <a:rPr lang="en-US" sz="3200" dirty="0" smtClean="0"/>
              <a:t>Vouchers are month-specific.  Each participant receives:</a:t>
            </a:r>
          </a:p>
          <a:p>
            <a:pPr marL="457200" indent="-457200">
              <a:buFont typeface="Arial" panose="020B0604020202020204" pitchFamily="34" charset="0"/>
              <a:buChar char="•"/>
            </a:pPr>
            <a:r>
              <a:rPr lang="en-US" sz="3200" b="1" dirty="0" smtClean="0"/>
              <a:t>2 $5</a:t>
            </a:r>
            <a:r>
              <a:rPr lang="en-US" sz="3200" dirty="0" smtClean="0"/>
              <a:t> vouchers for July</a:t>
            </a:r>
          </a:p>
          <a:p>
            <a:pPr marL="457200" indent="-457200">
              <a:buFont typeface="Arial" panose="020B0604020202020204" pitchFamily="34" charset="0"/>
              <a:buChar char="•"/>
            </a:pPr>
            <a:r>
              <a:rPr lang="en-US" sz="3200" b="1" dirty="0" smtClean="0"/>
              <a:t>2 $5</a:t>
            </a:r>
            <a:r>
              <a:rPr lang="en-US" sz="3200" dirty="0" smtClean="0"/>
              <a:t> vouchers for August</a:t>
            </a:r>
          </a:p>
          <a:p>
            <a:pPr marL="457200" indent="-457200">
              <a:buFont typeface="Arial" panose="020B0604020202020204" pitchFamily="34" charset="0"/>
              <a:buChar char="•"/>
            </a:pPr>
            <a:r>
              <a:rPr lang="en-US" sz="3200" b="1" dirty="0" smtClean="0"/>
              <a:t>$20 </a:t>
            </a:r>
            <a:r>
              <a:rPr lang="en-US" sz="3200" dirty="0" smtClean="0"/>
              <a:t>total for summer</a:t>
            </a:r>
            <a:endParaRPr lang="en-US" sz="3200" dirty="0"/>
          </a:p>
        </p:txBody>
      </p:sp>
    </p:spTree>
    <p:extLst>
      <p:ext uri="{BB962C8B-B14F-4D97-AF65-F5344CB8AC3E}">
        <p14:creationId xmlns:p14="http://schemas.microsoft.com/office/powerpoint/2010/main" val="1521958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2199</TotalTime>
  <Words>8570</Words>
  <Application>Microsoft Office PowerPoint</Application>
  <PresentationFormat>On-screen Show (4:3)</PresentationFormat>
  <Paragraphs>806</Paragraphs>
  <Slides>87</Slides>
  <Notes>87</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Tennessee  Department of Health Farmers Market Nutrition Webinar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Soliman</dc:creator>
  <cp:lastModifiedBy>Kelly Soliman</cp:lastModifiedBy>
  <cp:revision>67</cp:revision>
  <dcterms:created xsi:type="dcterms:W3CDTF">2017-03-31T14:08:14Z</dcterms:created>
  <dcterms:modified xsi:type="dcterms:W3CDTF">2018-02-14T19:01:13Z</dcterms:modified>
</cp:coreProperties>
</file>