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5"/>
    <p:sldMasterId id="2147483743" r:id="rId6"/>
    <p:sldMasterId id="2147483757" r:id="rId7"/>
    <p:sldMasterId id="2147483771" r:id="rId8"/>
  </p:sldMasterIdLst>
  <p:notesMasterIdLst>
    <p:notesMasterId r:id="rId29"/>
  </p:notesMasterIdLst>
  <p:sldIdLst>
    <p:sldId id="256" r:id="rId9"/>
    <p:sldId id="642" r:id="rId10"/>
    <p:sldId id="647" r:id="rId11"/>
    <p:sldId id="648" r:id="rId12"/>
    <p:sldId id="649" r:id="rId13"/>
    <p:sldId id="636" r:id="rId14"/>
    <p:sldId id="634" r:id="rId15"/>
    <p:sldId id="405" r:id="rId16"/>
    <p:sldId id="684" r:id="rId17"/>
    <p:sldId id="678" r:id="rId18"/>
    <p:sldId id="520" r:id="rId19"/>
    <p:sldId id="681" r:id="rId20"/>
    <p:sldId id="276" r:id="rId21"/>
    <p:sldId id="653" r:id="rId22"/>
    <p:sldId id="687" r:id="rId23"/>
    <p:sldId id="587" r:id="rId24"/>
    <p:sldId id="586" r:id="rId25"/>
    <p:sldId id="688" r:id="rId26"/>
    <p:sldId id="303" r:id="rId27"/>
    <p:sldId id="305" r:id="rId2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9F7A5E-4C92-4848-AB72-0F7412FE2D7B}">
          <p14:sldIdLst>
            <p14:sldId id="256"/>
            <p14:sldId id="642"/>
            <p14:sldId id="647"/>
            <p14:sldId id="648"/>
            <p14:sldId id="649"/>
            <p14:sldId id="636"/>
            <p14:sldId id="634"/>
            <p14:sldId id="405"/>
            <p14:sldId id="684"/>
            <p14:sldId id="678"/>
            <p14:sldId id="520"/>
            <p14:sldId id="681"/>
            <p14:sldId id="276"/>
            <p14:sldId id="653"/>
            <p14:sldId id="687"/>
            <p14:sldId id="587"/>
            <p14:sldId id="586"/>
            <p14:sldId id="688"/>
          </p14:sldIdLst>
        </p14:section>
        <p14:section name="Untitled Section" id="{115F4472-FDD8-4524-AFB0-C03123C58889}">
          <p14:sldIdLst>
            <p14:sldId id="303"/>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6EDF"/>
    <a:srgbClr val="66FF99"/>
    <a:srgbClr val="1353B0"/>
    <a:srgbClr val="0E609D"/>
    <a:srgbClr val="004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9712" autoAdjust="0"/>
  </p:normalViewPr>
  <p:slideViewPr>
    <p:cSldViewPr snapToGrid="0" snapToObjects="1">
      <p:cViewPr varScale="1">
        <p:scale>
          <a:sx n="55" d="100"/>
          <a:sy n="55" d="100"/>
        </p:scale>
        <p:origin x="284" y="44"/>
      </p:cViewPr>
      <p:guideLst/>
    </p:cSldViewPr>
  </p:slideViewPr>
  <p:outlineViewPr>
    <p:cViewPr>
      <p:scale>
        <a:sx n="33" d="100"/>
        <a:sy n="33" d="100"/>
      </p:scale>
      <p:origin x="0" y="-1280"/>
    </p:cViewPr>
  </p:outlineViewPr>
  <p:notesTextViewPr>
    <p:cViewPr>
      <p:scale>
        <a:sx n="1" d="1"/>
        <a:sy n="1" d="1"/>
      </p:scale>
      <p:origin x="0" y="0"/>
    </p:cViewPr>
  </p:notesTextViewPr>
  <p:sorterViewPr>
    <p:cViewPr>
      <p:scale>
        <a:sx n="131" d="100"/>
        <a:sy n="131" d="100"/>
      </p:scale>
      <p:origin x="0" y="0"/>
    </p:cViewPr>
  </p:sorterViewPr>
  <p:notesViewPr>
    <p:cSldViewPr snapToGrid="0" snapToObjects="1" showGuide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272626920"/>
        <c:axId val="272623784"/>
      </c:barChart>
      <c:catAx>
        <c:axId val="27262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623784"/>
        <c:crosses val="autoZero"/>
        <c:auto val="1"/>
        <c:lblAlgn val="ctr"/>
        <c:lblOffset val="100"/>
        <c:noMultiLvlLbl val="0"/>
      </c:catAx>
      <c:valAx>
        <c:axId val="272623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62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298794616"/>
        <c:axId val="343721416"/>
      </c:barChart>
      <c:catAx>
        <c:axId val="2987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721416"/>
        <c:crosses val="autoZero"/>
        <c:auto val="1"/>
        <c:lblAlgn val="ctr"/>
        <c:lblOffset val="100"/>
        <c:noMultiLvlLbl val="0"/>
      </c:catAx>
      <c:valAx>
        <c:axId val="343721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79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E59CE-8151-5948-ACC6-FFE315EC403B}" type="datetimeFigureOut">
              <a:rPr lang="en-US" smtClean="0"/>
              <a:t>10/28/2021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F4037-46CC-6045-BE7A-CA09502B4830}" type="slidenum">
              <a:rPr lang="en-US" smtClean="0"/>
              <a:t>‹#›</a:t>
            </a:fld>
            <a:endParaRPr lang="en-US" dirty="0"/>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a:t>
            </a:fld>
            <a:endParaRPr lang="en-US" dirty="0"/>
          </a:p>
        </p:txBody>
      </p:sp>
    </p:spTree>
    <p:extLst>
      <p:ext uri="{BB962C8B-B14F-4D97-AF65-F5344CB8AC3E}">
        <p14:creationId xmlns:p14="http://schemas.microsoft.com/office/powerpoint/2010/main" val="78569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41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30501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0E70A-E5A8-4235-AF9B-7B418B260043}" type="slidenum">
              <a:rPr lang="en-US" smtClean="0"/>
              <a:t>13</a:t>
            </a:fld>
            <a:endParaRPr lang="en-US" dirty="0"/>
          </a:p>
        </p:txBody>
      </p:sp>
    </p:spTree>
    <p:extLst>
      <p:ext uri="{BB962C8B-B14F-4D97-AF65-F5344CB8AC3E}">
        <p14:creationId xmlns:p14="http://schemas.microsoft.com/office/powerpoint/2010/main" val="77594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14</a:t>
            </a:fld>
            <a:endParaRPr lang="en-US" dirty="0"/>
          </a:p>
        </p:txBody>
      </p:sp>
    </p:spTree>
    <p:extLst>
      <p:ext uri="{BB962C8B-B14F-4D97-AF65-F5344CB8AC3E}">
        <p14:creationId xmlns:p14="http://schemas.microsoft.com/office/powerpoint/2010/main" val="305922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658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568696" cy="4899378"/>
          </a:xfrm>
        </p:spPr>
        <p:txBody>
          <a:bodyPr/>
          <a:lstStyle/>
          <a:p>
            <a:pPr lvl="1"/>
            <a:endParaRPr lang="en-US" dirty="0"/>
          </a:p>
        </p:txBody>
      </p:sp>
    </p:spTree>
    <p:extLst>
      <p:ext uri="{BB962C8B-B14F-4D97-AF65-F5344CB8AC3E}">
        <p14:creationId xmlns:p14="http://schemas.microsoft.com/office/powerpoint/2010/main" val="219167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19</a:t>
            </a:fld>
            <a:endParaRPr lang="en-US" dirty="0"/>
          </a:p>
        </p:txBody>
      </p:sp>
    </p:spTree>
    <p:extLst>
      <p:ext uri="{BB962C8B-B14F-4D97-AF65-F5344CB8AC3E}">
        <p14:creationId xmlns:p14="http://schemas.microsoft.com/office/powerpoint/2010/main" val="388673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20</a:t>
            </a:fld>
            <a:endParaRPr lang="en-US" dirty="0"/>
          </a:p>
        </p:txBody>
      </p:sp>
    </p:spTree>
    <p:extLst>
      <p:ext uri="{BB962C8B-B14F-4D97-AF65-F5344CB8AC3E}">
        <p14:creationId xmlns:p14="http://schemas.microsoft.com/office/powerpoint/2010/main" val="131796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4899378"/>
          </a:xfrm>
        </p:spPr>
        <p:txBody>
          <a:bodyPr/>
          <a:lstStyle/>
          <a:p>
            <a:endParaRPr lang="en-US" dirty="0"/>
          </a:p>
        </p:txBody>
      </p:sp>
    </p:spTree>
    <p:extLst>
      <p:ext uri="{BB962C8B-B14F-4D97-AF65-F5344CB8AC3E}">
        <p14:creationId xmlns:p14="http://schemas.microsoft.com/office/powerpoint/2010/main" val="353208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a:spcBef>
                <a:spcPts val="600"/>
              </a:spcBef>
            </a:pPr>
            <a:endParaRPr lang="en-US" dirty="0"/>
          </a:p>
          <a:p>
            <a:pPr marL="0" indent="0">
              <a:buNone/>
            </a:pPr>
            <a:endParaRPr lang="en-US" dirty="0"/>
          </a:p>
        </p:txBody>
      </p:sp>
    </p:spTree>
    <p:extLst>
      <p:ext uri="{BB962C8B-B14F-4D97-AF65-F5344CB8AC3E}">
        <p14:creationId xmlns:p14="http://schemas.microsoft.com/office/powerpoint/2010/main" val="244550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241300" y="3411538"/>
            <a:ext cx="6388100" cy="5262562"/>
          </a:xfrm>
        </p:spPr>
        <p:txBody>
          <a:bodyPr/>
          <a:lstStyle/>
          <a:p>
            <a:endParaRPr lang="en-US" sz="1100" dirty="0"/>
          </a:p>
        </p:txBody>
      </p:sp>
    </p:spTree>
    <p:extLst>
      <p:ext uri="{BB962C8B-B14F-4D97-AF65-F5344CB8AC3E}">
        <p14:creationId xmlns:p14="http://schemas.microsoft.com/office/powerpoint/2010/main" val="366269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746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60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7</a:t>
            </a:fld>
            <a:endParaRPr lang="en-US" dirty="0"/>
          </a:p>
        </p:txBody>
      </p:sp>
    </p:spTree>
    <p:extLst>
      <p:ext uri="{BB962C8B-B14F-4D97-AF65-F5344CB8AC3E}">
        <p14:creationId xmlns:p14="http://schemas.microsoft.com/office/powerpoint/2010/main" val="344749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21372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9</a:t>
            </a:fld>
            <a:endParaRPr lang="en-US" dirty="0"/>
          </a:p>
        </p:txBody>
      </p:sp>
    </p:spTree>
    <p:extLst>
      <p:ext uri="{BB962C8B-B14F-4D97-AF65-F5344CB8AC3E}">
        <p14:creationId xmlns:p14="http://schemas.microsoft.com/office/powerpoint/2010/main" val="165865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293F48-28FC-5446-B693-64BAD680F382}" type="slidenum">
              <a:rPr lang="en-US" smtClean="0"/>
              <a:pPr/>
              <a:t>‹#›</a:t>
            </a:fld>
            <a:endParaRPr lang="en-US" dirty="0"/>
          </a:p>
        </p:txBody>
      </p:sp>
    </p:spTree>
    <p:extLst>
      <p:ext uri="{BB962C8B-B14F-4D97-AF65-F5344CB8AC3E}">
        <p14:creationId xmlns:p14="http://schemas.microsoft.com/office/powerpoint/2010/main" val="5304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Tree>
    <p:extLst>
      <p:ext uri="{BB962C8B-B14F-4D97-AF65-F5344CB8AC3E}">
        <p14:creationId xmlns:p14="http://schemas.microsoft.com/office/powerpoint/2010/main" val="287090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Getting Ready for Open Enrollment Period (OEP)</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nvPr>
        </p:nvGraphicFramePr>
        <p:xfrm>
          <a:off x="1853879" y="1343386"/>
          <a:ext cx="4591050" cy="3060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750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8682" y="0"/>
            <a:ext cx="9143999" cy="763929"/>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258680" y="6040"/>
            <a:ext cx="8686800" cy="765485"/>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457201" y="886503"/>
            <a:ext cx="8289758" cy="3765782"/>
          </a:xfrm>
          <a:prstGeom prst="rect">
            <a:avLst/>
          </a:prstGeom>
        </p:spPr>
        <p:txBody>
          <a:bodyPr vert="horz" lIns="91440" tIns="45720" rIns="91440" bIns="45720" rtlCol="0">
            <a:normAutofit/>
          </a:bodyPr>
          <a:lstStyle>
            <a:lvl1pPr>
              <a:lnSpc>
                <a:spcPct val="100000"/>
              </a:lnSpc>
              <a:spcBef>
                <a:spcPts val="450"/>
              </a:spcBef>
              <a:defRPr/>
            </a:lvl1pPr>
            <a:lvl2pPr>
              <a:lnSpc>
                <a:spcPct val="100000"/>
              </a:lnSpc>
              <a:spcBef>
                <a:spcPts val="450"/>
              </a:spcBef>
              <a:defRPr/>
            </a:lvl2pPr>
            <a:lvl3pPr>
              <a:lnSpc>
                <a:spcPct val="100000"/>
              </a:lnSpc>
              <a:spcBef>
                <a:spcPts val="450"/>
              </a:spcBef>
              <a:defRPr/>
            </a:lvl3pPr>
            <a:lvl4pPr>
              <a:lnSpc>
                <a:spcPct val="100000"/>
              </a:lnSpc>
              <a:spcBef>
                <a:spcPts val="450"/>
              </a:spcBef>
              <a:defRPr/>
            </a:lvl4pPr>
            <a:lvl5pPr>
              <a:lnSpc>
                <a:spcPct val="100000"/>
              </a:lnSpc>
              <a:spcBef>
                <a:spcPts val="450"/>
              </a:spcBef>
              <a:defRPr/>
            </a:lvl5p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75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265388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8682" y="0"/>
            <a:ext cx="9143999" cy="763929"/>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500065" y="886503"/>
            <a:ext cx="3957637" cy="3765782"/>
          </a:xfrm>
          <a:prstGeom prst="rect">
            <a:avLst/>
          </a:prstGeom>
        </p:spPr>
        <p:txBody>
          <a:bodyPr vert="horz" lIns="91440" tIns="45720" rIns="91440" bIns="45720" rtlCol="0">
            <a:normAutofit/>
          </a:bodyPr>
          <a:lstStyle>
            <a:lvl1pPr>
              <a:lnSpc>
                <a:spcPct val="100000"/>
              </a:lnSpc>
              <a:spcBef>
                <a:spcPts val="450"/>
              </a:spcBef>
              <a:defRPr/>
            </a:lvl1pPr>
            <a:lvl2pPr>
              <a:lnSpc>
                <a:spcPct val="100000"/>
              </a:lnSpc>
              <a:spcBef>
                <a:spcPts val="450"/>
              </a:spcBef>
              <a:defRPr/>
            </a:lvl2pPr>
            <a:lvl3pPr>
              <a:lnSpc>
                <a:spcPct val="100000"/>
              </a:lnSpc>
              <a:spcBef>
                <a:spcPts val="450"/>
              </a:spcBef>
              <a:defRPr/>
            </a:lvl3pPr>
            <a:lvl4pPr>
              <a:lnSpc>
                <a:spcPct val="100000"/>
              </a:lnSpc>
              <a:spcBef>
                <a:spcPts val="450"/>
              </a:spcBef>
              <a:defRPr/>
            </a:lvl4pPr>
            <a:lvl5pPr>
              <a:lnSpc>
                <a:spcPct val="100000"/>
              </a:lnSpc>
              <a:spcBef>
                <a:spcPts val="450"/>
              </a:spcBef>
              <a:defRPr/>
            </a:lvl5p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75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4684266" y="878906"/>
            <a:ext cx="3957637" cy="3765782"/>
          </a:xfrm>
          <a:prstGeom prst="rect">
            <a:avLst/>
          </a:prstGeom>
        </p:spPr>
        <p:txBody>
          <a:bodyPr vert="horz" lIns="91440" tIns="45720" rIns="91440" bIns="45720" rtlCol="0">
            <a:normAutofit/>
          </a:bodyPr>
          <a:lstStyle>
            <a:lvl1pPr>
              <a:lnSpc>
                <a:spcPct val="100000"/>
              </a:lnSpc>
              <a:spcBef>
                <a:spcPts val="450"/>
              </a:spcBef>
              <a:defRPr/>
            </a:lvl1pPr>
            <a:lvl2pPr>
              <a:lnSpc>
                <a:spcPct val="100000"/>
              </a:lnSpc>
              <a:spcBef>
                <a:spcPts val="450"/>
              </a:spcBef>
              <a:defRPr/>
            </a:lvl2pPr>
            <a:lvl3pPr>
              <a:lnSpc>
                <a:spcPct val="100000"/>
              </a:lnSpc>
              <a:spcBef>
                <a:spcPts val="450"/>
              </a:spcBef>
              <a:defRPr/>
            </a:lvl3pPr>
            <a:lvl4pPr>
              <a:lnSpc>
                <a:spcPct val="100000"/>
              </a:lnSpc>
              <a:spcBef>
                <a:spcPts val="450"/>
              </a:spcBef>
              <a:defRPr/>
            </a:lvl4pPr>
            <a:lvl5pPr>
              <a:lnSpc>
                <a:spcPct val="100000"/>
              </a:lnSpc>
              <a:spcBef>
                <a:spcPts val="450"/>
              </a:spcBef>
              <a:defRPr/>
            </a:lvl5p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258680" y="6040"/>
            <a:ext cx="8686800" cy="765485"/>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04149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9607" y="885464"/>
            <a:ext cx="6977571" cy="3567896"/>
          </a:xfrm>
        </p:spPr>
        <p:txBody>
          <a:bodyPr/>
          <a:lstStyle>
            <a:lvl2pPr marL="342900" indent="-170260">
              <a:defRPr/>
            </a:lvl2pPr>
            <a:lvl3pPr marL="514350" indent="-171450">
              <a:buSzPct val="50000"/>
              <a:buFont typeface="Wingdings" panose="05000000000000000000" pitchFamily="2" charset="2"/>
              <a:buChar char="q"/>
              <a:defRPr/>
            </a:lvl3pPr>
            <a:lvl4pPr marL="685800" indent="-173831">
              <a:buFont typeface="Calibri" panose="020F0502020204030204" pitchFamily="34" charset="0"/>
              <a:buChar char="–"/>
              <a:defRPr/>
            </a:lvl4pPr>
            <a:lvl5pPr marL="857250" indent="-17145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September 2021</a:t>
            </a:r>
          </a:p>
        </p:txBody>
      </p:sp>
      <p:sp>
        <p:nvSpPr>
          <p:cNvPr id="6" name="Footer Placeholder 5"/>
          <p:cNvSpPr>
            <a:spLocks noGrp="1"/>
          </p:cNvSpPr>
          <p:nvPr>
            <p:ph type="ftr" sz="quarter" idx="11"/>
          </p:nvPr>
        </p:nvSpPr>
        <p:spPr/>
        <p:txBody>
          <a:bodyPr/>
          <a:lstStyle/>
          <a:p>
            <a:r>
              <a:rPr lang="en-US" dirty="0"/>
              <a:t>Getting Ready for Open Enrollment Period (OEP)</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912899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11383"/>
            <a:ext cx="8839200" cy="380504"/>
          </a:xfrm>
          <a:prstGeom prst="rect">
            <a:avLst/>
          </a:prstGeom>
          <a:noFill/>
          <a:effectLst/>
        </p:spPr>
        <p:txBody>
          <a:bodyPr vert="horz" lIns="91440" tIns="45720" rIns="91440" bIns="45720" rtlCol="0" anchor="ctr" anchorCtr="0">
            <a:normAutofit/>
          </a:bodyPr>
          <a:lstStyle>
            <a:lvl1pPr indent="0" algn="l" defTabSz="514350" rtl="0" eaLnBrk="1" latinLnBrk="0" hangingPunct="1">
              <a:lnSpc>
                <a:spcPct val="100000"/>
              </a:lnSpc>
              <a:spcBef>
                <a:spcPts val="0"/>
              </a:spcBef>
              <a:buNone/>
              <a:defRPr lang="en-US" sz="1350" b="1" kern="1200" dirty="0">
                <a:solidFill>
                  <a:schemeClr val="tx2"/>
                </a:solidFill>
                <a:latin typeface="Helvetica LT Std" pitchFamily="34" charset="0"/>
                <a:ea typeface="+mj-ea"/>
                <a:cs typeface="Times New Roman" pitchFamily="18" charset="0"/>
              </a:defRPr>
            </a:lvl1pPr>
          </a:lstStyle>
          <a:p>
            <a:r>
              <a:rPr lang="en-US" dirty="0"/>
              <a:t>Click to edit Master title style</a:t>
            </a:r>
          </a:p>
        </p:txBody>
      </p:sp>
      <p:sp>
        <p:nvSpPr>
          <p:cNvPr id="6" name="Slide Number Placeholder 5"/>
          <p:cNvSpPr>
            <a:spLocks noGrp="1"/>
          </p:cNvSpPr>
          <p:nvPr>
            <p:ph type="sldNum" sz="quarter" idx="4"/>
          </p:nvPr>
        </p:nvSpPr>
        <p:spPr>
          <a:xfrm>
            <a:off x="8458200" y="4892627"/>
            <a:ext cx="495766" cy="135689"/>
          </a:xfrm>
          <a:prstGeom prst="rect">
            <a:avLst/>
          </a:prstGeom>
        </p:spPr>
        <p:txBody>
          <a:bodyPr vert="horz" lIns="91440" tIns="45720" rIns="91440" bIns="45720" rtlCol="0" anchor="b"/>
          <a:lstStyle>
            <a:lvl1pPr algn="ctr">
              <a:defRPr lang="en-US" smtClean="0">
                <a:solidFill>
                  <a:schemeClr val="tx1">
                    <a:lumMod val="75000"/>
                    <a:lumOff val="25000"/>
                  </a:schemeClr>
                </a:solidFill>
              </a:defRPr>
            </a:lvl1pPr>
          </a:lstStyle>
          <a:p>
            <a:fld id="{295008BC-DA31-4D19-837B-EFA4386B05F5}" type="slidenum">
              <a:rPr lang="en-US" smtClean="0"/>
              <a:pPr/>
              <a:t>‹#›</a:t>
            </a:fld>
            <a:endParaRPr lang="en-US" dirty="0"/>
          </a:p>
        </p:txBody>
      </p:sp>
      <p:cxnSp>
        <p:nvCxnSpPr>
          <p:cNvPr id="3" name="Straight Connector 2"/>
          <p:cNvCxnSpPr>
            <a:stCxn id="6" idx="3"/>
            <a:endCxn id="6" idx="3"/>
          </p:cNvCxnSpPr>
          <p:nvPr userDrawn="1"/>
        </p:nvCxnSpPr>
        <p:spPr>
          <a:xfrm>
            <a:off x="8953966" y="496047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22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696191" y="331037"/>
            <a:ext cx="6858000" cy="558786"/>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312643"/>
            <a:ext cx="6858000" cy="260124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Tree>
    <p:extLst>
      <p:ext uri="{BB962C8B-B14F-4D97-AF65-F5344CB8AC3E}">
        <p14:creationId xmlns:p14="http://schemas.microsoft.com/office/powerpoint/2010/main" val="128899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8DD8C-D53F-E74F-9247-AA4CE0B675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530"/>
          <a:stretch/>
        </p:blipFill>
        <p:spPr>
          <a:xfrm>
            <a:off x="0" y="-14710"/>
            <a:ext cx="9144000" cy="95000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4919" y="234102"/>
            <a:ext cx="1381125" cy="480632"/>
          </a:xfrm>
          <a:prstGeom prst="rect">
            <a:avLst/>
          </a:prstGeom>
        </p:spPr>
      </p:pic>
      <p:sp>
        <p:nvSpPr>
          <p:cNvPr id="12" name="Title 1">
            <a:extLst>
              <a:ext uri="{FF2B5EF4-FFF2-40B4-BE49-F238E27FC236}">
                <a16:creationId xmlns:a16="http://schemas.microsoft.com/office/drawing/2014/main" id="{156FD929-D66C-F64C-AB83-3493231E142C}"/>
              </a:ext>
            </a:extLst>
          </p:cNvPr>
          <p:cNvSpPr>
            <a:spLocks noGrp="1"/>
          </p:cNvSpPr>
          <p:nvPr>
            <p:ph type="title"/>
          </p:nvPr>
        </p:nvSpPr>
        <p:spPr>
          <a:xfrm>
            <a:off x="628650" y="95715"/>
            <a:ext cx="7886700" cy="994172"/>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626269" y="1346148"/>
            <a:ext cx="7891463" cy="2810968"/>
          </a:xfrm>
          <a:prstGeom prst="rect">
            <a:avLst/>
          </a:prstGeom>
        </p:spPr>
        <p:txBody>
          <a:bodyPr/>
          <a:lstStyle>
            <a:lvl1pPr marL="342900" indent="-3429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3551A37-D4DD-E34D-8514-3B1D88544C12}"/>
              </a:ext>
              <a:ext uri="{C183D7F6-B498-43B3-948B-1728B52AA6E4}">
                <adec:decorative xmlns:adec="http://schemas.microsoft.com/office/drawing/2017/decorative" val="1"/>
              </a:ext>
            </a:extLst>
          </p:cNvPr>
          <p:cNvSpPr>
            <a:spLocks noGrp="1"/>
          </p:cNvSpPr>
          <p:nvPr>
            <p:ph type="dt" sz="half" idx="12"/>
          </p:nvPr>
        </p:nvSpPr>
        <p:spPr/>
        <p:txBody>
          <a:bodyPr/>
          <a:lstStyle/>
          <a:p>
            <a:endParaRPr lang="en-US" dirty="0"/>
          </a:p>
        </p:txBody>
      </p:sp>
      <p:sp>
        <p:nvSpPr>
          <p:cNvPr id="4" name="Footer Placeholder 3">
            <a:extLst>
              <a:ext uri="{FF2B5EF4-FFF2-40B4-BE49-F238E27FC236}">
                <a16:creationId xmlns:a16="http://schemas.microsoft.com/office/drawing/2014/main" id="{7CB9BF23-1B49-3240-B254-AE53366CEBF8}"/>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33CEC613-7FA1-C147-902E-D538152DAE28}"/>
              </a:ext>
              <a:ext uri="{C183D7F6-B498-43B3-948B-1728B52AA6E4}">
                <adec:decorative xmlns:adec="http://schemas.microsoft.com/office/drawing/2017/decorative" val="1"/>
              </a:ext>
            </a:extLst>
          </p:cNvPr>
          <p:cNvSpPr>
            <a:spLocks noGrp="1"/>
          </p:cNvSpPr>
          <p:nvPr>
            <p:ph type="sldNum" sz="quarter" idx="14"/>
          </p:nvPr>
        </p:nvSpPr>
        <p:spPr/>
        <p:txBody>
          <a:bodyPr/>
          <a:lstStyle/>
          <a:p>
            <a:fld id="{A8293F48-28FC-5446-B693-64BAD680F382}" type="slidenum">
              <a:rPr lang="en-US" smtClean="0"/>
              <a:t>‹#›</a:t>
            </a:fld>
            <a:endParaRPr lang="en-US" dirty="0"/>
          </a:p>
        </p:txBody>
      </p:sp>
    </p:spTree>
    <p:extLst>
      <p:ext uri="{BB962C8B-B14F-4D97-AF65-F5344CB8AC3E}">
        <p14:creationId xmlns:p14="http://schemas.microsoft.com/office/powerpoint/2010/main" val="157008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6257158" y="0"/>
            <a:ext cx="4401716" cy="5136502"/>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6427442" y="257"/>
            <a:ext cx="4401716" cy="5136502"/>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739336" y="877873"/>
            <a:ext cx="566928" cy="1646135"/>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623985" y="2776653"/>
            <a:ext cx="5940101" cy="789188"/>
          </a:xfrm>
        </p:spPr>
        <p:txBody>
          <a:bodyPr anchor="t" anchorCtr="0">
            <a:normAutofit/>
          </a:bodyPr>
          <a:lstStyle>
            <a:lvl1pPr marL="0" algn="l" defTabSz="685800" rtl="0" eaLnBrk="1" latinLnBrk="0" hangingPunct="1">
              <a:lnSpc>
                <a:spcPct val="90000"/>
              </a:lnSpc>
              <a:spcBef>
                <a:spcPct val="0"/>
              </a:spcBef>
              <a:buNone/>
              <a:defRPr lang="en-US" sz="3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587329" y="3677954"/>
            <a:ext cx="5795681" cy="587574"/>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2100" b="0" kern="1200" dirty="0">
                <a:solidFill>
                  <a:schemeClr val="tx1"/>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Current Topics</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01779" y="3608615"/>
            <a:ext cx="1072688" cy="795892"/>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4912" y="174474"/>
            <a:ext cx="1534966" cy="530149"/>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10624" y="904757"/>
            <a:ext cx="2038350" cy="161925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615145" y="904757"/>
            <a:ext cx="2038350" cy="161925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419666" y="904757"/>
            <a:ext cx="2038350" cy="161925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981656" y="904757"/>
            <a:ext cx="2057400" cy="1619250"/>
          </a:xfrm>
          <a:prstGeom prst="rect">
            <a:avLst/>
          </a:prstGeom>
        </p:spPr>
      </p:pic>
    </p:spTree>
    <p:extLst>
      <p:ext uri="{BB962C8B-B14F-4D97-AF65-F5344CB8AC3E}">
        <p14:creationId xmlns:p14="http://schemas.microsoft.com/office/powerpoint/2010/main" val="4050580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750">
                <a:solidFill>
                  <a:schemeClr val="tx1">
                    <a:lumMod val="75000"/>
                    <a:lumOff val="25000"/>
                  </a:schemeClr>
                </a:solidFill>
              </a:defRPr>
            </a:lvl1pPr>
          </a:lstStyle>
          <a:p>
            <a:r>
              <a:rPr lang="en-US" dirty="0"/>
              <a:t>Current Topics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981656" y="904757"/>
            <a:ext cx="2057400" cy="1619250"/>
          </a:xfrm>
          <a:prstGeom prst="rect">
            <a:avLst/>
          </a:prstGeom>
        </p:spPr>
      </p:pic>
    </p:spTree>
    <p:extLst>
      <p:ext uri="{BB962C8B-B14F-4D97-AF65-F5344CB8AC3E}">
        <p14:creationId xmlns:p14="http://schemas.microsoft.com/office/powerpoint/2010/main" val="72211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8DD8C-D53F-E74F-9247-AA4CE0B6755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530"/>
          <a:stretch/>
        </p:blipFill>
        <p:spPr>
          <a:xfrm>
            <a:off x="0" y="-14710"/>
            <a:ext cx="9144000" cy="95000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04919" y="234102"/>
            <a:ext cx="1381125" cy="480632"/>
          </a:xfrm>
          <a:prstGeom prst="rect">
            <a:avLst/>
          </a:prstGeom>
        </p:spPr>
      </p:pic>
      <p:sp>
        <p:nvSpPr>
          <p:cNvPr id="12" name="Title 1">
            <a:extLst>
              <a:ext uri="{FF2B5EF4-FFF2-40B4-BE49-F238E27FC236}">
                <a16:creationId xmlns:a16="http://schemas.microsoft.com/office/drawing/2014/main" id="{156FD929-D66C-F64C-AB83-3493231E142C}"/>
              </a:ext>
            </a:extLst>
          </p:cNvPr>
          <p:cNvSpPr>
            <a:spLocks noGrp="1"/>
          </p:cNvSpPr>
          <p:nvPr>
            <p:ph type="title"/>
          </p:nvPr>
        </p:nvSpPr>
        <p:spPr>
          <a:xfrm>
            <a:off x="628650" y="95715"/>
            <a:ext cx="7886700" cy="994172"/>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626269" y="1346148"/>
            <a:ext cx="7891463" cy="2810968"/>
          </a:xfrm>
          <a:prstGeom prst="rect">
            <a:avLst/>
          </a:prstGeom>
        </p:spPr>
        <p:txBody>
          <a:bodyPr/>
          <a:lstStyle>
            <a:lvl1pPr marL="342900" indent="-3429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3551A37-D4DD-E34D-8514-3B1D88544C12}"/>
              </a:ext>
              <a:ext uri="{C183D7F6-B498-43B3-948B-1728B52AA6E4}">
                <adec:decorative xmlns:adec="http://schemas.microsoft.com/office/drawing/2017/decorative" val="1"/>
              </a:ext>
            </a:extLst>
          </p:cNvPr>
          <p:cNvSpPr>
            <a:spLocks noGrp="1"/>
          </p:cNvSpPr>
          <p:nvPr>
            <p:ph type="dt" sz="half" idx="12"/>
          </p:nvPr>
        </p:nvSpPr>
        <p:spPr/>
        <p:txBody>
          <a:bodyPr/>
          <a:lstStyle/>
          <a:p>
            <a:endParaRPr lang="en-US" dirty="0"/>
          </a:p>
        </p:txBody>
      </p:sp>
      <p:sp>
        <p:nvSpPr>
          <p:cNvPr id="4" name="Footer Placeholder 3">
            <a:extLst>
              <a:ext uri="{FF2B5EF4-FFF2-40B4-BE49-F238E27FC236}">
                <a16:creationId xmlns:a16="http://schemas.microsoft.com/office/drawing/2014/main" id="{7CB9BF23-1B49-3240-B254-AE53366CEBF8}"/>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33CEC613-7FA1-C147-902E-D538152DAE28}"/>
              </a:ext>
              <a:ext uri="{C183D7F6-B498-43B3-948B-1728B52AA6E4}">
                <adec:decorative xmlns:adec="http://schemas.microsoft.com/office/drawing/2017/decorative" val="1"/>
              </a:ext>
            </a:extLst>
          </p:cNvPr>
          <p:cNvSpPr>
            <a:spLocks noGrp="1"/>
          </p:cNvSpPr>
          <p:nvPr>
            <p:ph type="sldNum" sz="quarter" idx="14"/>
          </p:nvPr>
        </p:nvSpPr>
        <p:spPr/>
        <p:txBody>
          <a:bodyPr/>
          <a:lstStyle/>
          <a:p>
            <a:fld id="{A8293F48-28FC-5446-B693-64BAD680F382}" type="slidenum">
              <a:rPr lang="en-US" smtClean="0"/>
              <a:t>‹#›</a:t>
            </a:fld>
            <a:endParaRPr lang="en-US" dirty="0"/>
          </a:p>
        </p:txBody>
      </p:sp>
    </p:spTree>
    <p:extLst>
      <p:ext uri="{BB962C8B-B14F-4D97-AF65-F5344CB8AC3E}">
        <p14:creationId xmlns:p14="http://schemas.microsoft.com/office/powerpoint/2010/main" val="304706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750">
                <a:solidFill>
                  <a:schemeClr val="tx1">
                    <a:lumMod val="75000"/>
                    <a:lumOff val="25000"/>
                  </a:schemeClr>
                </a:solidFill>
              </a:defRPr>
            </a:lvl1pPr>
          </a:lstStyle>
          <a:p>
            <a:r>
              <a:rPr lang="en-US" dirty="0"/>
              <a:t>Current Topics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906469"/>
            <a:ext cx="2038350" cy="161925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84007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906469"/>
            <a:ext cx="2038350" cy="161925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50578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906469"/>
            <a:ext cx="2038350" cy="161925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004340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399606" y="6041"/>
            <a:ext cx="7377926" cy="765485"/>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399606" y="857250"/>
            <a:ext cx="7377926" cy="376578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2780982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Tree>
    <p:extLst>
      <p:ext uri="{BB962C8B-B14F-4D97-AF65-F5344CB8AC3E}">
        <p14:creationId xmlns:p14="http://schemas.microsoft.com/office/powerpoint/2010/main" val="1374632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Tree>
    <p:extLst>
      <p:ext uri="{BB962C8B-B14F-4D97-AF65-F5344CB8AC3E}">
        <p14:creationId xmlns:p14="http://schemas.microsoft.com/office/powerpoint/2010/main" val="272987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a:t>Current Topics</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nvPr>
        </p:nvGraphicFramePr>
        <p:xfrm>
          <a:off x="1853879" y="1343386"/>
          <a:ext cx="4591050" cy="3060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692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8682" y="0"/>
            <a:ext cx="9143999" cy="763929"/>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258680" y="6040"/>
            <a:ext cx="8686800" cy="765485"/>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457201" y="886503"/>
            <a:ext cx="8289758" cy="376578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75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4285084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8682" y="0"/>
            <a:ext cx="9143999" cy="763929"/>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Current Topics</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500065" y="886503"/>
            <a:ext cx="3957637" cy="376578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75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4684266" y="878906"/>
            <a:ext cx="3957637" cy="376578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258680" y="6040"/>
            <a:ext cx="8686800" cy="765485"/>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202119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9607" y="885464"/>
            <a:ext cx="6977571" cy="3567896"/>
          </a:xfrm>
        </p:spPr>
        <p:txBody>
          <a:bodyPr/>
          <a:lstStyle>
            <a:lvl2pPr marL="342900" indent="-170260">
              <a:defRPr/>
            </a:lvl2pPr>
            <a:lvl3pPr marL="514350" indent="-171450">
              <a:buSzPct val="50000"/>
              <a:buFont typeface="Wingdings" panose="05000000000000000000" pitchFamily="2" charset="2"/>
              <a:buChar char="q"/>
              <a:defRPr/>
            </a:lvl3pPr>
            <a:lvl4pPr marL="685800" indent="-173831">
              <a:buFont typeface="Calibri" panose="020F0502020204030204" pitchFamily="34" charset="0"/>
              <a:buChar char="–"/>
              <a:defRPr/>
            </a:lvl4pPr>
            <a:lvl5pPr marL="857250" indent="-17145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August 2021</a:t>
            </a:r>
          </a:p>
        </p:txBody>
      </p:sp>
      <p:sp>
        <p:nvSpPr>
          <p:cNvPr id="6" name="Footer Placeholder 5"/>
          <p:cNvSpPr>
            <a:spLocks noGrp="1"/>
          </p:cNvSpPr>
          <p:nvPr>
            <p:ph type="ftr" sz="quarter" idx="11"/>
          </p:nvPr>
        </p:nvSpPr>
        <p:spPr/>
        <p:txBody>
          <a:bodyPr/>
          <a:lstStyle/>
          <a:p>
            <a:r>
              <a:rPr lang="en-US" dirty="0"/>
              <a:t>Current Topics</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342066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6257158" y="0"/>
            <a:ext cx="4401716" cy="5136502"/>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6427442" y="257"/>
            <a:ext cx="4401716" cy="5136502"/>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739336" y="877873"/>
            <a:ext cx="566928" cy="1646135"/>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623985" y="2776653"/>
            <a:ext cx="5940101" cy="789188"/>
          </a:xfrm>
        </p:spPr>
        <p:txBody>
          <a:bodyPr anchor="t" anchorCtr="0">
            <a:normAutofit/>
          </a:bodyPr>
          <a:lstStyle>
            <a:lvl1pPr marL="0" algn="l" defTabSz="685800" rtl="0" eaLnBrk="1" latinLnBrk="0" hangingPunct="1">
              <a:lnSpc>
                <a:spcPct val="90000"/>
              </a:lnSpc>
              <a:spcBef>
                <a:spcPct val="0"/>
              </a:spcBef>
              <a:buNone/>
              <a:defRPr lang="en-US" sz="3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587329" y="3677954"/>
            <a:ext cx="5795681" cy="587574"/>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2100" b="0" kern="1200" dirty="0">
                <a:solidFill>
                  <a:schemeClr val="tx1"/>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a:t>Getting Ready for Open Enrollment Period (OEP)</a:t>
            </a:r>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01779" y="3608615"/>
            <a:ext cx="1072688" cy="795892"/>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4912" y="174474"/>
            <a:ext cx="1534966" cy="530149"/>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10624" y="904757"/>
            <a:ext cx="2038350" cy="161925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615145" y="904757"/>
            <a:ext cx="2038350" cy="161925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419666" y="904757"/>
            <a:ext cx="2038350" cy="161925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981656" y="904757"/>
            <a:ext cx="2057400" cy="1619250"/>
          </a:xfrm>
          <a:prstGeom prst="rect">
            <a:avLst/>
          </a:prstGeom>
        </p:spPr>
      </p:pic>
    </p:spTree>
    <p:extLst>
      <p:ext uri="{BB962C8B-B14F-4D97-AF65-F5344CB8AC3E}">
        <p14:creationId xmlns:p14="http://schemas.microsoft.com/office/powerpoint/2010/main" val="2931999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001000" y="1608201"/>
            <a:ext cx="1143000" cy="1911191"/>
          </a:xfrm>
          <a:custGeom>
            <a:avLst/>
            <a:gdLst/>
            <a:ahLst/>
            <a:cxnLst/>
            <a:rect l="l" t="t" r="r" b="b"/>
            <a:pathLst>
              <a:path w="1524000" h="2548254">
                <a:moveTo>
                  <a:pt x="1524000" y="0"/>
                </a:moveTo>
                <a:lnTo>
                  <a:pt x="0" y="1274063"/>
                </a:lnTo>
                <a:lnTo>
                  <a:pt x="1524000" y="2548127"/>
                </a:lnTo>
                <a:lnTo>
                  <a:pt x="1524000" y="0"/>
                </a:lnTo>
                <a:close/>
              </a:path>
            </a:pathLst>
          </a:custGeom>
          <a:solidFill>
            <a:srgbClr val="FFD966"/>
          </a:solidFill>
        </p:spPr>
        <p:txBody>
          <a:bodyPr wrap="square" lIns="0" tIns="0" rIns="0" bIns="0" rtlCol="0"/>
          <a:lstStyle/>
          <a:p>
            <a:endParaRPr sz="1013" dirty="0"/>
          </a:p>
        </p:txBody>
      </p:sp>
      <p:sp>
        <p:nvSpPr>
          <p:cNvPr id="17" name="bk object 17"/>
          <p:cNvSpPr/>
          <p:nvPr/>
        </p:nvSpPr>
        <p:spPr>
          <a:xfrm>
            <a:off x="0" y="1608199"/>
            <a:ext cx="1143000" cy="1911191"/>
          </a:xfrm>
          <a:custGeom>
            <a:avLst/>
            <a:gdLst/>
            <a:ahLst/>
            <a:cxnLst/>
            <a:rect l="l" t="t" r="r" b="b"/>
            <a:pathLst>
              <a:path w="1524000" h="2548254">
                <a:moveTo>
                  <a:pt x="0" y="0"/>
                </a:moveTo>
                <a:lnTo>
                  <a:pt x="0" y="2548128"/>
                </a:lnTo>
                <a:lnTo>
                  <a:pt x="1524000" y="1274076"/>
                </a:lnTo>
                <a:lnTo>
                  <a:pt x="0" y="0"/>
                </a:lnTo>
                <a:close/>
              </a:path>
            </a:pathLst>
          </a:custGeom>
          <a:solidFill>
            <a:srgbClr val="FFD966"/>
          </a:solidFill>
        </p:spPr>
        <p:txBody>
          <a:bodyPr wrap="square" lIns="0" tIns="0" rIns="0" bIns="0" rtlCol="0"/>
          <a:lstStyle/>
          <a:p>
            <a:endParaRPr sz="1013" dirty="0"/>
          </a:p>
        </p:txBody>
      </p:sp>
      <p:sp>
        <p:nvSpPr>
          <p:cNvPr id="2" name="Holder 2"/>
          <p:cNvSpPr>
            <a:spLocks noGrp="1"/>
          </p:cNvSpPr>
          <p:nvPr>
            <p:ph type="title"/>
          </p:nvPr>
        </p:nvSpPr>
        <p:spPr/>
        <p:txBody>
          <a:bodyPr lIns="0" tIns="0" rIns="0" bIns="0"/>
          <a:lstStyle>
            <a:lvl1pPr>
              <a:defRPr sz="2700" b="1" i="0">
                <a:solidFill>
                  <a:srgbClr val="00206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Current Topics</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August 2021</a:t>
            </a:r>
          </a:p>
        </p:txBody>
      </p:sp>
      <p:sp>
        <p:nvSpPr>
          <p:cNvPr id="6" name="Holder 6"/>
          <p:cNvSpPr>
            <a:spLocks noGrp="1"/>
          </p:cNvSpPr>
          <p:nvPr>
            <p:ph type="sldNum" sz="quarter" idx="7"/>
          </p:nvPr>
        </p:nvSpPr>
        <p:spPr/>
        <p:txBody>
          <a:bodyPr lIns="0" tIns="0" rIns="0" bIns="0"/>
          <a:lstStyle>
            <a:lvl1pPr>
              <a:defRPr sz="900" b="0" i="0">
                <a:solidFill>
                  <a:srgbClr val="8A8A8A"/>
                </a:solidFill>
                <a:latin typeface="Calibri"/>
                <a:cs typeface="Calibri"/>
              </a:defRPr>
            </a:lvl1pPr>
          </a:lstStyle>
          <a:p>
            <a:pPr marL="28575">
              <a:lnSpc>
                <a:spcPts val="930"/>
              </a:lnSpc>
            </a:pPr>
            <a:fld id="{81D60167-4931-47E6-BA6A-407CBD079E47}" type="slidenum">
              <a:rPr lang="en-US" smtClean="0"/>
              <a:pPr marL="28575">
                <a:lnSpc>
                  <a:spcPts val="930"/>
                </a:lnSpc>
              </a:pPr>
              <a:t>‹#›</a:t>
            </a:fld>
            <a:endParaRPr lang="en-US" dirty="0"/>
          </a:p>
        </p:txBody>
      </p:sp>
    </p:spTree>
    <p:extLst>
      <p:ext uri="{BB962C8B-B14F-4D97-AF65-F5344CB8AC3E}">
        <p14:creationId xmlns:p14="http://schemas.microsoft.com/office/powerpoint/2010/main" val="1211731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696191" y="331037"/>
            <a:ext cx="6858000" cy="558786"/>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312643"/>
            <a:ext cx="6858000" cy="260124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Tree>
    <p:extLst>
      <p:ext uri="{BB962C8B-B14F-4D97-AF65-F5344CB8AC3E}">
        <p14:creationId xmlns:p14="http://schemas.microsoft.com/office/powerpoint/2010/main" val="136488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2275457"/>
            <a:ext cx="6734507" cy="1688241"/>
          </a:xfrm>
        </p:spPr>
        <p:txBody>
          <a:bodyPr/>
          <a:lstStyle/>
          <a:p>
            <a:r>
              <a:rPr lang="en-US"/>
              <a:t>Click to edit Master title style</a:t>
            </a:r>
          </a:p>
        </p:txBody>
      </p:sp>
    </p:spTree>
    <p:extLst>
      <p:ext uri="{BB962C8B-B14F-4D97-AF65-F5344CB8AC3E}">
        <p14:creationId xmlns:p14="http://schemas.microsoft.com/office/powerpoint/2010/main" val="3814965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4130386"/>
            <a:ext cx="9144000" cy="1026319"/>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hasCustomPrompt="1"/>
          </p:nvPr>
        </p:nvSpPr>
        <p:spPr>
          <a:xfrm>
            <a:off x="696191" y="331037"/>
            <a:ext cx="6858000" cy="558786"/>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312643"/>
            <a:ext cx="6858000" cy="260124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4403503"/>
            <a:ext cx="1381125" cy="480632"/>
          </a:xfrm>
          <a:prstGeom prst="rect">
            <a:avLst/>
          </a:prstGeom>
        </p:spPr>
      </p:pic>
    </p:spTree>
    <p:extLst>
      <p:ext uri="{BB962C8B-B14F-4D97-AF65-F5344CB8AC3E}">
        <p14:creationId xmlns:p14="http://schemas.microsoft.com/office/powerpoint/2010/main" val="2763388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394866"/>
            <a:ext cx="5772150" cy="1662535"/>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167255" y="4767263"/>
            <a:ext cx="348095" cy="273844"/>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7" y="2262620"/>
            <a:ext cx="7891463" cy="1895475"/>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spTree>
    <p:extLst>
      <p:ext uri="{BB962C8B-B14F-4D97-AF65-F5344CB8AC3E}">
        <p14:creationId xmlns:p14="http://schemas.microsoft.com/office/powerpoint/2010/main" val="259900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750">
                <a:solidFill>
                  <a:schemeClr val="tx1">
                    <a:lumMod val="75000"/>
                    <a:lumOff val="25000"/>
                  </a:schemeClr>
                </a:solidFill>
              </a:defRPr>
            </a:lvl1pPr>
          </a:lstStyle>
          <a:p>
            <a:r>
              <a:rPr lang="en-US" dirty="0"/>
              <a:t>Getting Ready for Open Enrollment Period (OEP)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981656" y="904757"/>
            <a:ext cx="2057400" cy="1619250"/>
          </a:xfrm>
          <a:prstGeom prst="rect">
            <a:avLst/>
          </a:prstGeom>
        </p:spPr>
      </p:pic>
    </p:spTree>
    <p:extLst>
      <p:ext uri="{BB962C8B-B14F-4D97-AF65-F5344CB8AC3E}">
        <p14:creationId xmlns:p14="http://schemas.microsoft.com/office/powerpoint/2010/main" val="31001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750">
                <a:solidFill>
                  <a:schemeClr val="tx1">
                    <a:lumMod val="75000"/>
                    <a:lumOff val="25000"/>
                  </a:schemeClr>
                </a:solidFill>
              </a:defRPr>
            </a:lvl1pPr>
          </a:lstStyle>
          <a:p>
            <a:r>
              <a:rPr lang="en-US" dirty="0"/>
              <a:t>Getting Ready for Open Enrollment Period (OEP)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906469"/>
            <a:ext cx="2038350" cy="161925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108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906469"/>
            <a:ext cx="2038350" cy="161925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143513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3028950" y="1242564"/>
            <a:ext cx="5339443" cy="473529"/>
          </a:xfrm>
        </p:spPr>
        <p:txBody>
          <a:bodyPr anchor="t" anchorCtr="0">
            <a:normAutofit/>
          </a:bodyPr>
          <a:lstStyle>
            <a:lvl1pPr>
              <a:defRPr sz="3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906469"/>
            <a:ext cx="2038350" cy="161925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3028950" y="1837436"/>
            <a:ext cx="5339443" cy="1191514"/>
          </a:xfrm>
          <a:prstGeom prst="rect">
            <a:avLst/>
          </a:prstGeom>
          <a:noFill/>
        </p:spPr>
        <p:txBody>
          <a:bodyPr>
            <a:normAutofit/>
          </a:bodyPr>
          <a:lstStyle>
            <a:lvl1pPr marL="0" indent="0">
              <a:buNone/>
              <a:defRPr sz="3600" b="1" cap="all" spc="158" baseline="0">
                <a:solidFill>
                  <a:srgbClr val="0755B7"/>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22811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399606" y="6041"/>
            <a:ext cx="7377926" cy="765485"/>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399606" y="857250"/>
            <a:ext cx="7377926" cy="376578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204547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dirty="0"/>
              <a:t>Getting Ready for Open Enrollment Period (OEP)</a:t>
            </a:r>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628650" y="4767263"/>
            <a:ext cx="2057400" cy="273844"/>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Tree>
    <p:extLst>
      <p:ext uri="{BB962C8B-B14F-4D97-AF65-F5344CB8AC3E}">
        <p14:creationId xmlns:p14="http://schemas.microsoft.com/office/powerpoint/2010/main" val="2943227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emf"/><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293F48-28FC-5446-B693-64BAD680F382}" type="slidenum">
              <a:rPr lang="en-US" smtClean="0"/>
              <a:pPr/>
              <a:t>‹#›</a:t>
            </a:fld>
            <a:endParaRPr lang="en-US" dirty="0"/>
          </a:p>
        </p:txBody>
      </p:sp>
      <p:pic>
        <p:nvPicPr>
          <p:cNvPr id="7" name="Picture 6">
            <a:extLst>
              <a:ext uri="{FF2B5EF4-FFF2-40B4-BE49-F238E27FC236}">
                <a16:creationId xmlns:a16="http://schemas.microsoft.com/office/drawing/2014/main" id="{9B43FF4D-595E-BD47-BC30-0A613B08E3C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Centers for Medicare &amp; Medicaid Services logo" title="CMS Logo">
            <a:extLst>
              <a:ext uri="{FF2B5EF4-FFF2-40B4-BE49-F238E27FC236}">
                <a16:creationId xmlns:a16="http://schemas.microsoft.com/office/drawing/2014/main" id="{717B5BD8-DA40-894D-BDE7-C7B207BCCF2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476375" y="1431293"/>
            <a:ext cx="5473208" cy="1904676"/>
          </a:xfrm>
          <a:prstGeom prst="rect">
            <a:avLst/>
          </a:prstGeom>
        </p:spPr>
      </p:pic>
    </p:spTree>
    <p:extLst>
      <p:ext uri="{BB962C8B-B14F-4D97-AF65-F5344CB8AC3E}">
        <p14:creationId xmlns:p14="http://schemas.microsoft.com/office/powerpoint/2010/main" val="1110954349"/>
      </p:ext>
    </p:extLst>
  </p:cSld>
  <p:clrMap bg1="lt1" tx1="dk1" bg2="lt2" tx2="dk2" accent1="accent1" accent2="accent2" accent3="accent3" accent4="accent4" accent5="accent5" accent6="accent6" hlink="hlink" folHlink="folHlink"/>
  <p:sldLayoutIdLst>
    <p:sldLayoutId id="2147483729" r:id="rId1"/>
    <p:sldLayoutId id="2147483742"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4546"/>
            <a:ext cx="1484027" cy="5160364"/>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399606" y="6041"/>
            <a:ext cx="7377926" cy="76548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399606" y="864394"/>
            <a:ext cx="7377926" cy="3758638"/>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750">
                <a:solidFill>
                  <a:schemeClr val="tx1">
                    <a:lumMod val="75000"/>
                    <a:lumOff val="25000"/>
                  </a:schemeClr>
                </a:solidFill>
                <a:latin typeface="+mn-lt"/>
              </a:defRPr>
            </a:lvl1pPr>
          </a:lstStyle>
          <a:p>
            <a:r>
              <a:rPr lang="en-US" dirty="0"/>
              <a:t>Getting Ready for Open Enrollment Period (OEP)</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75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416339" y="914633"/>
            <a:ext cx="566928" cy="1618488"/>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September 2021</a:t>
            </a:r>
          </a:p>
        </p:txBody>
      </p:sp>
    </p:spTree>
    <p:extLst>
      <p:ext uri="{BB962C8B-B14F-4D97-AF65-F5344CB8AC3E}">
        <p14:creationId xmlns:p14="http://schemas.microsoft.com/office/powerpoint/2010/main" val="16402715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76" r:id="rId14"/>
    <p:sldLayoutId id="2147483777" r:id="rId15"/>
  </p:sldLayoutIdLst>
  <p:hf sldNum="0" hdr="0"/>
  <p:txStyles>
    <p:titleStyle>
      <a:lvl1pPr algn="l" defTabSz="685800" rtl="0" eaLnBrk="1" latinLnBrk="0" hangingPunct="1">
        <a:lnSpc>
          <a:spcPct val="90000"/>
        </a:lnSpc>
        <a:spcBef>
          <a:spcPct val="0"/>
        </a:spcBef>
        <a:buNone/>
        <a:defRPr sz="2400" b="1" i="0" u="none" kern="1200">
          <a:solidFill>
            <a:srgbClr val="0755B7"/>
          </a:solidFill>
          <a:latin typeface="Calibri "/>
          <a:ea typeface="+mj-ea"/>
          <a:cs typeface="Calibri" panose="020F0502020204030204" pitchFamily="34" charset="0"/>
        </a:defRPr>
      </a:lvl1pPr>
    </p:titleStyle>
    <p:bodyStyle>
      <a:lvl1pPr marL="171450" indent="-171450" algn="l" defTabSz="685800" rtl="0" eaLnBrk="1" latinLnBrk="0" hangingPunct="1">
        <a:lnSpc>
          <a:spcPct val="100000"/>
        </a:lnSpc>
        <a:spcBef>
          <a:spcPts val="450"/>
        </a:spcBef>
        <a:buFont typeface="Wingdings" pitchFamily="2" charset="2"/>
        <a:buChar char="§"/>
        <a:defRPr lang="en-US" sz="2400" kern="1200" dirty="0">
          <a:solidFill>
            <a:prstClr val="black"/>
          </a:solidFill>
          <a:latin typeface="+mn-lt"/>
          <a:ea typeface="+mn-ea"/>
          <a:cs typeface="+mn-cs"/>
        </a:defRPr>
      </a:lvl1pPr>
      <a:lvl2pPr marL="429816" indent="-257175" algn="l" defTabSz="685800" rtl="0" eaLnBrk="1" latinLnBrk="0" hangingPunct="1">
        <a:lnSpc>
          <a:spcPct val="100000"/>
        </a:lnSpc>
        <a:spcBef>
          <a:spcPts val="450"/>
        </a:spcBef>
        <a:buFont typeface="Arial" panose="020B0604020202020204" pitchFamily="34" charset="0"/>
        <a:buChar char="•"/>
        <a:defRPr lang="en-US" sz="2100" kern="1200" dirty="0">
          <a:solidFill>
            <a:prstClr val="black"/>
          </a:solidFill>
          <a:latin typeface="+mn-lt"/>
          <a:ea typeface="+mn-ea"/>
          <a:cs typeface="+mn-cs"/>
        </a:defRPr>
      </a:lvl2pPr>
      <a:lvl3pPr marL="603647" indent="-257175" algn="l" defTabSz="685800" rtl="0" eaLnBrk="1" latinLnBrk="0" hangingPunct="1">
        <a:lnSpc>
          <a:spcPct val="100000"/>
        </a:lnSpc>
        <a:spcBef>
          <a:spcPts val="450"/>
        </a:spcBef>
        <a:buFont typeface="Arial" panose="020B0604020202020204" pitchFamily="34" charset="0"/>
        <a:buChar char="•"/>
        <a:defRPr lang="en-US" sz="1800" kern="1200" dirty="0">
          <a:solidFill>
            <a:prstClr val="black"/>
          </a:solidFill>
          <a:latin typeface="+mn-lt"/>
          <a:ea typeface="+mn-ea"/>
          <a:cs typeface="+mn-cs"/>
        </a:defRPr>
      </a:lvl3pPr>
      <a:lvl4pPr marL="727472" indent="-214313" algn="l" defTabSz="685800" rtl="0" eaLnBrk="1" latinLnBrk="0" hangingPunct="1">
        <a:lnSpc>
          <a:spcPct val="100000"/>
        </a:lnSpc>
        <a:spcBef>
          <a:spcPts val="450"/>
        </a:spcBef>
        <a:buFont typeface="Arial" panose="020B0604020202020204" pitchFamily="34" charset="0"/>
        <a:buChar char="•"/>
        <a:defRPr lang="en-US" sz="1500" kern="1200" dirty="0">
          <a:solidFill>
            <a:prstClr val="black"/>
          </a:solidFill>
          <a:latin typeface="+mn-lt"/>
          <a:ea typeface="+mn-ea"/>
          <a:cs typeface="+mn-cs"/>
        </a:defRPr>
      </a:lvl4pPr>
      <a:lvl5pPr marL="900113" indent="-214313" algn="l" defTabSz="685800" rtl="0" eaLnBrk="1" latinLnBrk="0" hangingPunct="1">
        <a:lnSpc>
          <a:spcPct val="100000"/>
        </a:lnSpc>
        <a:spcBef>
          <a:spcPts val="450"/>
        </a:spcBef>
        <a:buFont typeface="Arial" panose="020B0604020202020204" pitchFamily="34" charset="0"/>
        <a:buChar char="•"/>
        <a:defRPr lang="en-US" sz="1200" kern="1200" dirty="0">
          <a:solidFill>
            <a:prstClr val="black"/>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4546"/>
            <a:ext cx="1484027" cy="5160364"/>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399606" y="6041"/>
            <a:ext cx="7377926" cy="76548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399606" y="864394"/>
            <a:ext cx="7377926" cy="3758638"/>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750">
                <a:solidFill>
                  <a:schemeClr val="tx1">
                    <a:lumMod val="75000"/>
                    <a:lumOff val="25000"/>
                  </a:schemeClr>
                </a:solidFill>
                <a:latin typeface="+mn-lt"/>
              </a:defRPr>
            </a:lvl1pPr>
          </a:lstStyle>
          <a:p>
            <a:r>
              <a:rPr lang="en-US" dirty="0"/>
              <a:t>Current Topics</a:t>
            </a:r>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75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416339" y="914633"/>
            <a:ext cx="566928" cy="1618488"/>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628650" y="4767263"/>
            <a:ext cx="2057400" cy="273844"/>
          </a:xfrm>
          <a:prstGeom prst="rect">
            <a:avLst/>
          </a:prstGeom>
        </p:spPr>
        <p:txBody>
          <a:bodyPr anchor="ctr"/>
          <a:lstStyle>
            <a:lvl1pPr>
              <a:defRPr lang="en-US" sz="750" kern="1200" smtClean="0">
                <a:solidFill>
                  <a:schemeClr val="tx1">
                    <a:lumMod val="75000"/>
                    <a:lumOff val="25000"/>
                  </a:schemeClr>
                </a:solidFill>
                <a:latin typeface="+mn-lt"/>
                <a:ea typeface="+mn-ea"/>
                <a:cs typeface="+mn-cs"/>
              </a:defRPr>
            </a:lvl1pPr>
          </a:lstStyle>
          <a:p>
            <a:r>
              <a:rPr lang="en-US" dirty="0"/>
              <a:t>August 2021</a:t>
            </a:r>
          </a:p>
        </p:txBody>
      </p:sp>
    </p:spTree>
    <p:extLst>
      <p:ext uri="{BB962C8B-B14F-4D97-AF65-F5344CB8AC3E}">
        <p14:creationId xmlns:p14="http://schemas.microsoft.com/office/powerpoint/2010/main" val="9869634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5" r:id="rId14"/>
  </p:sldLayoutIdLst>
  <p:hf sldNum="0" hdr="0"/>
  <p:txStyles>
    <p:titleStyle>
      <a:lvl1pPr algn="l" defTabSz="685800" rtl="0" eaLnBrk="1" latinLnBrk="0" hangingPunct="1">
        <a:lnSpc>
          <a:spcPct val="90000"/>
        </a:lnSpc>
        <a:spcBef>
          <a:spcPct val="0"/>
        </a:spcBef>
        <a:buNone/>
        <a:defRPr sz="2400" b="1" i="0" u="none" kern="1200">
          <a:solidFill>
            <a:srgbClr val="0755B7"/>
          </a:solidFill>
          <a:latin typeface="Calibri "/>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Wingdings" pitchFamily="2" charset="2"/>
        <a:buChar char="§"/>
        <a:defRPr lang="en-US" sz="2400" kern="1200" dirty="0">
          <a:solidFill>
            <a:prstClr val="black"/>
          </a:solidFill>
          <a:latin typeface="+mn-lt"/>
          <a:ea typeface="+mn-ea"/>
          <a:cs typeface="+mn-cs"/>
        </a:defRPr>
      </a:lvl1pPr>
      <a:lvl2pPr marL="429816" indent="-257175" algn="l" defTabSz="685800" rtl="0" eaLnBrk="1" latinLnBrk="0" hangingPunct="1">
        <a:lnSpc>
          <a:spcPct val="90000"/>
        </a:lnSpc>
        <a:spcBef>
          <a:spcPts val="375"/>
        </a:spcBef>
        <a:buFont typeface="Arial" panose="020B0604020202020204" pitchFamily="34" charset="0"/>
        <a:buChar char="•"/>
        <a:defRPr lang="en-US" sz="2100" kern="1200" dirty="0">
          <a:solidFill>
            <a:prstClr val="black"/>
          </a:solidFill>
          <a:latin typeface="+mn-lt"/>
          <a:ea typeface="+mn-ea"/>
          <a:cs typeface="+mn-cs"/>
        </a:defRPr>
      </a:lvl2pPr>
      <a:lvl3pPr marL="603647" indent="-257175" algn="l" defTabSz="685800" rtl="0" eaLnBrk="1" latinLnBrk="0" hangingPunct="1">
        <a:lnSpc>
          <a:spcPct val="90000"/>
        </a:lnSpc>
        <a:spcBef>
          <a:spcPts val="375"/>
        </a:spcBef>
        <a:buFont typeface="Arial" panose="020B0604020202020204" pitchFamily="34" charset="0"/>
        <a:buChar char="•"/>
        <a:defRPr lang="en-US" sz="1800" kern="1200" dirty="0">
          <a:solidFill>
            <a:prstClr val="black"/>
          </a:solidFill>
          <a:latin typeface="+mn-lt"/>
          <a:ea typeface="+mn-ea"/>
          <a:cs typeface="+mn-cs"/>
        </a:defRPr>
      </a:lvl3pPr>
      <a:lvl4pPr marL="727472" indent="-214313" algn="l" defTabSz="685800" rtl="0" eaLnBrk="1" latinLnBrk="0" hangingPunct="1">
        <a:lnSpc>
          <a:spcPct val="90000"/>
        </a:lnSpc>
        <a:spcBef>
          <a:spcPts val="375"/>
        </a:spcBef>
        <a:buFont typeface="Arial" panose="020B0604020202020204" pitchFamily="34" charset="0"/>
        <a:buChar char="•"/>
        <a:defRPr lang="en-US" sz="1500" kern="1200" dirty="0">
          <a:solidFill>
            <a:prstClr val="black"/>
          </a:solidFill>
          <a:latin typeface="+mn-lt"/>
          <a:ea typeface="+mn-ea"/>
          <a:cs typeface="+mn-cs"/>
        </a:defRPr>
      </a:lvl4pPr>
      <a:lvl5pPr marL="900113" indent="-214313" algn="l" defTabSz="685800" rtl="0" eaLnBrk="1" latinLnBrk="0" hangingPunct="1">
        <a:lnSpc>
          <a:spcPct val="90000"/>
        </a:lnSpc>
        <a:spcBef>
          <a:spcPts val="375"/>
        </a:spcBef>
        <a:buFont typeface="Arial" panose="020B0604020202020204" pitchFamily="34" charset="0"/>
        <a:buChar char="•"/>
        <a:defRPr lang="en-US" sz="1200" kern="1200" dirty="0">
          <a:solidFill>
            <a:prstClr val="black"/>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1"/>
            <a:ext cx="9299864" cy="5237018"/>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p:cNvSpPr/>
          <p:nvPr userDrawn="1"/>
        </p:nvSpPr>
        <p:spPr>
          <a:xfrm>
            <a:off x="-155864" y="4210700"/>
            <a:ext cx="9299864" cy="1026319"/>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Title Placeholder 1"/>
          <p:cNvSpPr>
            <a:spLocks noGrp="1"/>
          </p:cNvSpPr>
          <p:nvPr>
            <p:ph type="title"/>
          </p:nvPr>
        </p:nvSpPr>
        <p:spPr>
          <a:xfrm>
            <a:off x="568103" y="2275457"/>
            <a:ext cx="6734507" cy="1688241"/>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572375" y="4472083"/>
            <a:ext cx="1381125" cy="480632"/>
          </a:xfrm>
          <a:prstGeom prst="rect">
            <a:avLst/>
          </a:prstGeom>
        </p:spPr>
      </p:pic>
    </p:spTree>
    <p:extLst>
      <p:ext uri="{BB962C8B-B14F-4D97-AF65-F5344CB8AC3E}">
        <p14:creationId xmlns:p14="http://schemas.microsoft.com/office/powerpoint/2010/main" val="108973757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localhelp.healthcare.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aida.whitfield@fcsnashville.org" TargetMode="External"/><Relationship Id="rId7" Type="http://schemas.openxmlformats.org/officeDocument/2006/relationships/hyperlink" Target="mailto:champion@cms.hhs.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marketplace.cms.gov/technical-assistance-resources/assister-programs/champion-apply" TargetMode="External"/><Relationship Id="rId5" Type="http://schemas.openxmlformats.org/officeDocument/2006/relationships/hyperlink" Target="https://marketplace.cms.gov/certified-application-counselor-designated-organization-cdo-program-information" TargetMode="External"/><Relationship Id="rId4" Type="http://schemas.openxmlformats.org/officeDocument/2006/relationships/hyperlink" Target="mailto:mbrown@seedco.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hyperlink" Target="https://www.cms.gov/flu" TargetMode="External"/><Relationship Id="rId4" Type="http://schemas.openxmlformats.org/officeDocument/2006/relationships/hyperlink" Target="https://www.medicare.gov/medicare-coronavir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mailto:kim.bucklen@cms.hhs.gov"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mailto:teresa.zayas@cms.hh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medicare.gov/plan-compar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2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1255933"/>
            <a:ext cx="4795834" cy="765485"/>
          </a:xfrm>
        </p:spPr>
        <p:txBody>
          <a:bodyPr/>
          <a:lstStyle/>
          <a:p>
            <a:r>
              <a:rPr lang="en-US" dirty="0"/>
              <a:t>Marketplace Open Enrollment</a:t>
            </a:r>
          </a:p>
        </p:txBody>
      </p:sp>
      <p:sp>
        <p:nvSpPr>
          <p:cNvPr id="4" name="Date Placeholder 3"/>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259784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4">
            <a:extLst>
              <a:ext uri="{FF2B5EF4-FFF2-40B4-BE49-F238E27FC236}">
                <a16:creationId xmlns:a16="http://schemas.microsoft.com/office/drawing/2014/main" id="{8966D5DC-3FE7-4B77-BBF4-24537FBA4398}"/>
              </a:ext>
            </a:extLst>
          </p:cNvPr>
          <p:cNvSpPr>
            <a:spLocks noGrp="1"/>
          </p:cNvSpPr>
          <p:nvPr>
            <p:ph type="title"/>
          </p:nvPr>
        </p:nvSpPr>
        <p:spPr/>
        <p:txBody>
          <a:bodyPr/>
          <a:lstStyle/>
          <a:p>
            <a:r>
              <a:rPr lang="en-US" dirty="0"/>
              <a:t>American Rescue Plan (ARP)—Marketplace Provisions</a:t>
            </a:r>
          </a:p>
        </p:txBody>
      </p:sp>
      <p:sp>
        <p:nvSpPr>
          <p:cNvPr id="5" name="Content Placeholder 4">
            <a:extLst>
              <a:ext uri="{FF2B5EF4-FFF2-40B4-BE49-F238E27FC236}">
                <a16:creationId xmlns:a16="http://schemas.microsoft.com/office/drawing/2014/main" id="{0BD02E51-2A70-40A1-8B9E-D0C76E6EA262}"/>
              </a:ext>
            </a:extLst>
          </p:cNvPr>
          <p:cNvSpPr>
            <a:spLocks noGrp="1"/>
          </p:cNvSpPr>
          <p:nvPr>
            <p:ph idx="1"/>
          </p:nvPr>
        </p:nvSpPr>
        <p:spPr/>
        <p:txBody>
          <a:bodyPr>
            <a:normAutofit/>
          </a:bodyPr>
          <a:lstStyle/>
          <a:p>
            <a:r>
              <a:rPr lang="en-US" dirty="0"/>
              <a:t>Improve affordability by expanding premium assistance for consumers</a:t>
            </a:r>
          </a:p>
          <a:p>
            <a:pPr lvl="1"/>
            <a:r>
              <a:rPr lang="en-US" dirty="0"/>
              <a:t>Reduce the % of household income you’re expected to contribute to your monthly premium for a benchmark plan</a:t>
            </a:r>
          </a:p>
          <a:p>
            <a:pPr lvl="1"/>
            <a:r>
              <a:rPr lang="en-US" dirty="0"/>
              <a:t>Removed 400% premium tax credit (PTC) cap for consumers with household income above 400% of the federal poverty level (FPL)</a:t>
            </a:r>
          </a:p>
          <a:p>
            <a:r>
              <a:rPr lang="en-US" dirty="0"/>
              <a:t>Suspends the requirement that taxpayers repay the excess PTC for 2020 </a:t>
            </a:r>
          </a:p>
          <a:p>
            <a:r>
              <a:rPr lang="en-US" dirty="0"/>
              <a:t>Application of PTC in case of individuals receiving unemployment compensation during 2021</a:t>
            </a:r>
          </a:p>
          <a:p>
            <a:endParaRPr lang="en-US" dirty="0"/>
          </a:p>
        </p:txBody>
      </p:sp>
      <p:sp>
        <p:nvSpPr>
          <p:cNvPr id="2" name="Date Placeholder 1">
            <a:extLst>
              <a:ext uri="{FF2B5EF4-FFF2-40B4-BE49-F238E27FC236}">
                <a16:creationId xmlns:a16="http://schemas.microsoft.com/office/drawing/2014/main" id="{F42D76E6-CC72-4FA4-AAFA-AE482BFD8DFF}"/>
              </a:ext>
            </a:extLst>
          </p:cNvPr>
          <p:cNvSpPr>
            <a:spLocks noGrp="1"/>
          </p:cNvSpPr>
          <p:nvPr>
            <p:ph type="dt" sz="half" idx="10"/>
          </p:nvPr>
        </p:nvSpPr>
        <p:spPr/>
        <p:txBody>
          <a:bodyPr/>
          <a:lstStyle/>
          <a:p>
            <a:r>
              <a:rPr lang="en-US" dirty="0">
                <a:solidFill>
                  <a:prstClr val="black">
                    <a:lumMod val="75000"/>
                    <a:lumOff val="25000"/>
                  </a:prstClr>
                </a:solidFill>
                <a:latin typeface="Calibri" panose="020F0502020204030204"/>
              </a:rPr>
              <a:t>August 2021</a:t>
            </a:r>
          </a:p>
        </p:txBody>
      </p:sp>
      <p:sp>
        <p:nvSpPr>
          <p:cNvPr id="3" name="Footer Placeholder 2">
            <a:extLst>
              <a:ext uri="{FF2B5EF4-FFF2-40B4-BE49-F238E27FC236}">
                <a16:creationId xmlns:a16="http://schemas.microsoft.com/office/drawing/2014/main" id="{42C15050-CEB0-44A1-AD5F-5837E501F5C8}"/>
              </a:ext>
            </a:extLst>
          </p:cNvPr>
          <p:cNvSpPr>
            <a:spLocks noGrp="1"/>
          </p:cNvSpPr>
          <p:nvPr>
            <p:ph type="ftr" sz="quarter" idx="11"/>
          </p:nvPr>
        </p:nvSpPr>
        <p:spPr/>
        <p:txBody>
          <a:bodyPr/>
          <a:lstStyle/>
          <a:p>
            <a:r>
              <a:rPr lang="en-US" dirty="0">
                <a:solidFill>
                  <a:prstClr val="black">
                    <a:lumMod val="75000"/>
                    <a:lumOff val="25000"/>
                  </a:prstClr>
                </a:solidFill>
                <a:latin typeface="Calibri" panose="020F0502020204030204"/>
              </a:rPr>
              <a:t>Current Topics</a:t>
            </a:r>
          </a:p>
        </p:txBody>
      </p:sp>
    </p:spTree>
    <p:extLst>
      <p:ext uri="{BB962C8B-B14F-4D97-AF65-F5344CB8AC3E}">
        <p14:creationId xmlns:p14="http://schemas.microsoft.com/office/powerpoint/2010/main" val="352944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2021 Expanded Premium Tax Credit</a:t>
            </a:r>
          </a:p>
        </p:txBody>
      </p:sp>
      <p:sp>
        <p:nvSpPr>
          <p:cNvPr id="3" name="Text Placeholder 2"/>
          <p:cNvSpPr>
            <a:spLocks noGrp="1"/>
          </p:cNvSpPr>
          <p:nvPr>
            <p:ph idx="1"/>
          </p:nvPr>
        </p:nvSpPr>
        <p:spPr/>
        <p:txBody>
          <a:bodyPr>
            <a:normAutofit/>
          </a:bodyPr>
          <a:lstStyle/>
          <a:p>
            <a:r>
              <a:rPr lang="en-US" b="1" dirty="0"/>
              <a:t>Over 90% of consumers who enrolled during the SEP saw their premiums reduced</a:t>
            </a:r>
            <a:r>
              <a:rPr lang="en-US" dirty="0"/>
              <a:t> due to these tax credits.  </a:t>
            </a:r>
          </a:p>
          <a:p>
            <a:r>
              <a:rPr lang="en-US" b="1" dirty="0"/>
              <a:t>Existing consumers saved an average of $67 per consumer, per month</a:t>
            </a:r>
            <a:r>
              <a:rPr lang="en-US" dirty="0"/>
              <a:t>, in premium savings.</a:t>
            </a:r>
          </a:p>
          <a:p>
            <a:r>
              <a:rPr lang="en-US" b="1" dirty="0"/>
              <a:t>48% of new HealthCare.gov consumers received a monthly premium of $10 or less </a:t>
            </a:r>
            <a:r>
              <a:rPr lang="en-US" dirty="0"/>
              <a:t>after tax credits.</a:t>
            </a:r>
          </a:p>
          <a:p>
            <a:r>
              <a:rPr lang="en-US" b="1" dirty="0"/>
              <a:t>The median deductible for new HealthCare.gov consumers fell by over 90%.</a:t>
            </a:r>
            <a:endParaRPr lang="en-US" dirty="0"/>
          </a:p>
          <a:p>
            <a:endParaRPr lang="en-US" dirty="0"/>
          </a:p>
        </p:txBody>
      </p:sp>
    </p:spTree>
    <p:extLst>
      <p:ext uri="{BB962C8B-B14F-4D97-AF65-F5344CB8AC3E}">
        <p14:creationId xmlns:p14="http://schemas.microsoft.com/office/powerpoint/2010/main" val="76183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300" dirty="0"/>
            </a:br>
            <a:r>
              <a:rPr lang="en-US" sz="3300" dirty="0"/>
              <a:t>Marketplace Open Enrollment Period</a:t>
            </a:r>
          </a:p>
        </p:txBody>
      </p:sp>
      <p:sp>
        <p:nvSpPr>
          <p:cNvPr id="3" name="Text Placeholder 2"/>
          <p:cNvSpPr>
            <a:spLocks noGrp="1"/>
          </p:cNvSpPr>
          <p:nvPr>
            <p:ph idx="1"/>
          </p:nvPr>
        </p:nvSpPr>
        <p:spPr/>
        <p:txBody>
          <a:bodyPr>
            <a:normAutofit/>
          </a:bodyPr>
          <a:lstStyle/>
          <a:p>
            <a:pPr>
              <a:lnSpc>
                <a:spcPct val="150000"/>
              </a:lnSpc>
            </a:pPr>
            <a:r>
              <a:rPr lang="en-US" dirty="0"/>
              <a:t>Nov. 1, 2021 – Jan. 15, 2022</a:t>
            </a:r>
          </a:p>
          <a:p>
            <a:pPr>
              <a:lnSpc>
                <a:spcPct val="150000"/>
              </a:lnSpc>
            </a:pPr>
            <a:r>
              <a:rPr lang="en-US" dirty="0"/>
              <a:t>Extends enrollment by 30 days</a:t>
            </a:r>
          </a:p>
          <a:p>
            <a:pPr>
              <a:lnSpc>
                <a:spcPct val="150000"/>
              </a:lnSpc>
            </a:pPr>
            <a:r>
              <a:rPr lang="en-US" dirty="0"/>
              <a:t>Monthly SEP for lower-income consumers</a:t>
            </a:r>
          </a:p>
          <a:p>
            <a:pPr>
              <a:lnSpc>
                <a:spcPct val="150000"/>
              </a:lnSpc>
            </a:pPr>
            <a:r>
              <a:rPr lang="en-US" dirty="0">
                <a:hlinkClick r:id="rId3"/>
              </a:rPr>
              <a:t>www.healthcare.gov</a:t>
            </a:r>
            <a:endParaRPr lang="en-US" dirty="0"/>
          </a:p>
          <a:p>
            <a:pPr>
              <a:lnSpc>
                <a:spcPct val="150000"/>
              </a:lnSpc>
            </a:pPr>
            <a:r>
              <a:rPr lang="en-US" dirty="0"/>
              <a:t>Marketplace: 1-800-318-2596</a:t>
            </a:r>
          </a:p>
          <a:p>
            <a:pPr>
              <a:lnSpc>
                <a:spcPct val="150000"/>
              </a:lnSpc>
            </a:pPr>
            <a:r>
              <a:rPr lang="en-US" dirty="0"/>
              <a:t>Find local help from assisters: </a:t>
            </a:r>
            <a:r>
              <a:rPr lang="en-US" dirty="0">
                <a:hlinkClick r:id="rId4"/>
              </a:rPr>
              <a:t>https://localhelp.healthcare.gov</a:t>
            </a:r>
            <a:endParaRPr lang="en-US" dirty="0"/>
          </a:p>
          <a:p>
            <a:endParaRPr lang="en-US" dirty="0"/>
          </a:p>
          <a:p>
            <a:endParaRPr lang="en-US" dirty="0"/>
          </a:p>
        </p:txBody>
      </p:sp>
    </p:spTree>
    <p:extLst>
      <p:ext uri="{BB962C8B-B14F-4D97-AF65-F5344CB8AC3E}">
        <p14:creationId xmlns:p14="http://schemas.microsoft.com/office/powerpoint/2010/main" val="160658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DFD72-ECAF-4734-A85E-33CA19FBECD3}"/>
              </a:ext>
            </a:extLst>
          </p:cNvPr>
          <p:cNvSpPr>
            <a:spLocks noGrp="1"/>
          </p:cNvSpPr>
          <p:nvPr>
            <p:ph type="dt" sz="half" idx="10"/>
          </p:nvPr>
        </p:nvSpPr>
        <p:spPr/>
        <p:txBody>
          <a:bodyPr/>
          <a:lstStyle/>
          <a:p>
            <a:r>
              <a:rPr lang="en-US" dirty="0"/>
              <a:t>September 2021</a:t>
            </a:r>
          </a:p>
        </p:txBody>
      </p:sp>
      <p:sp>
        <p:nvSpPr>
          <p:cNvPr id="3" name="Footer Placeholder 2">
            <a:extLst>
              <a:ext uri="{FF2B5EF4-FFF2-40B4-BE49-F238E27FC236}">
                <a16:creationId xmlns:a16="http://schemas.microsoft.com/office/drawing/2014/main" id="{229E666C-CBFF-4A3F-BFAC-F6CEB878FED1}"/>
              </a:ext>
            </a:extLst>
          </p:cNvPr>
          <p:cNvSpPr>
            <a:spLocks noGrp="1"/>
          </p:cNvSpPr>
          <p:nvPr>
            <p:ph type="ftr" sz="quarter" idx="11"/>
          </p:nvPr>
        </p:nvSpPr>
        <p:spPr/>
        <p:txBody>
          <a:bodyPr/>
          <a:lstStyle/>
          <a:p>
            <a:r>
              <a:rPr lang="en-US" dirty="0"/>
              <a:t>Getting Ready for Open Enrollment Period (OEP)</a:t>
            </a:r>
          </a:p>
        </p:txBody>
      </p:sp>
      <p:sp>
        <p:nvSpPr>
          <p:cNvPr id="4" name="Title 3">
            <a:extLst>
              <a:ext uri="{FF2B5EF4-FFF2-40B4-BE49-F238E27FC236}">
                <a16:creationId xmlns:a16="http://schemas.microsoft.com/office/drawing/2014/main" id="{0EECB10A-C372-4659-AD19-F801E1271D5D}"/>
              </a:ext>
            </a:extLst>
          </p:cNvPr>
          <p:cNvSpPr>
            <a:spLocks noGrp="1"/>
          </p:cNvSpPr>
          <p:nvPr>
            <p:ph type="title"/>
          </p:nvPr>
        </p:nvSpPr>
        <p:spPr/>
        <p:txBody>
          <a:bodyPr/>
          <a:lstStyle/>
          <a:p>
            <a:r>
              <a:rPr lang="en-US" dirty="0"/>
              <a:t>Marketplace Assisters and Partners</a:t>
            </a:r>
          </a:p>
        </p:txBody>
      </p:sp>
      <p:sp>
        <p:nvSpPr>
          <p:cNvPr id="5" name="Content Placeholder 4">
            <a:extLst>
              <a:ext uri="{FF2B5EF4-FFF2-40B4-BE49-F238E27FC236}">
                <a16:creationId xmlns:a16="http://schemas.microsoft.com/office/drawing/2014/main" id="{BD23600D-48DF-48B2-A29B-1B1759AC5A7D}"/>
              </a:ext>
            </a:extLst>
          </p:cNvPr>
          <p:cNvSpPr>
            <a:spLocks noGrp="1"/>
          </p:cNvSpPr>
          <p:nvPr>
            <p:ph idx="1"/>
          </p:nvPr>
        </p:nvSpPr>
        <p:spPr/>
        <p:txBody>
          <a:bodyPr>
            <a:normAutofit fontScale="55000" lnSpcReduction="20000"/>
          </a:bodyPr>
          <a:lstStyle/>
          <a:p>
            <a:pPr marL="0" indent="0">
              <a:buNone/>
            </a:pPr>
            <a:r>
              <a:rPr lang="en-US" b="1" dirty="0"/>
              <a:t>Assisters</a:t>
            </a:r>
          </a:p>
          <a:p>
            <a:r>
              <a:rPr lang="en-US" dirty="0"/>
              <a:t>Navigators</a:t>
            </a:r>
          </a:p>
          <a:p>
            <a:pPr lvl="1"/>
            <a:r>
              <a:rPr lang="en-US" dirty="0"/>
              <a:t>Family and Children’s Service</a:t>
            </a:r>
          </a:p>
          <a:p>
            <a:pPr marL="172641" lvl="1" indent="0">
              <a:buNone/>
            </a:pPr>
            <a:r>
              <a:rPr lang="en-US" dirty="0"/>
              <a:t>	Aida Whitfield</a:t>
            </a:r>
            <a:r>
              <a:rPr lang="en-US" sz="1700" dirty="0"/>
              <a:t>-</a:t>
            </a:r>
            <a:r>
              <a:rPr lang="en-US" dirty="0"/>
              <a:t>Healthcare Access Manager – Affordable Care Act</a:t>
            </a:r>
            <a:endParaRPr lang="en-US" sz="2000" dirty="0"/>
          </a:p>
          <a:p>
            <a:pPr marL="172641" lvl="1" indent="0">
              <a:buNone/>
            </a:pPr>
            <a:r>
              <a:rPr lang="en-US" dirty="0"/>
              <a:t>	Office: (615) 320-0591 Ext. 242</a:t>
            </a:r>
            <a:r>
              <a:rPr lang="en-US" sz="1700" dirty="0"/>
              <a:t> </a:t>
            </a:r>
            <a:r>
              <a:rPr lang="en-US" dirty="0"/>
              <a:t>Cell: (615) 300-7378	Email: </a:t>
            </a:r>
            <a:r>
              <a:rPr lang="en-US" u="sng" dirty="0">
                <a:hlinkClick r:id="rId3"/>
              </a:rPr>
              <a:t>aida.whitfield@fcsnashville.org</a:t>
            </a:r>
            <a:endParaRPr lang="en-US" dirty="0"/>
          </a:p>
          <a:p>
            <a:pPr lvl="1"/>
            <a:r>
              <a:rPr lang="en-US" dirty="0"/>
              <a:t>Structured Employment Economic Development Corp (SEEDCO)</a:t>
            </a:r>
          </a:p>
          <a:p>
            <a:pPr marL="513159" lvl="3" indent="0">
              <a:buNone/>
            </a:pPr>
            <a:r>
              <a:rPr lang="en-US" b="1" dirty="0"/>
              <a:t>	</a:t>
            </a:r>
            <a:r>
              <a:rPr lang="en-US" sz="2000" dirty="0"/>
              <a:t>Marla Smith-Brown ■ Senior Director</a:t>
            </a:r>
          </a:p>
          <a:p>
            <a:pPr marL="513159" lvl="3" indent="0">
              <a:buNone/>
            </a:pPr>
            <a:r>
              <a:rPr lang="en-US" sz="2000" dirty="0"/>
              <a:t>	</a:t>
            </a:r>
            <a:r>
              <a:rPr lang="en-US" sz="2200" dirty="0"/>
              <a:t>Office: 901-405-7906  Email: </a:t>
            </a:r>
            <a:r>
              <a:rPr lang="en-US" sz="2200" u="sng" dirty="0">
                <a:hlinkClick r:id="rId4"/>
              </a:rPr>
              <a:t>mbrown@seedco.org</a:t>
            </a:r>
            <a:endParaRPr lang="en-US" sz="2200" dirty="0"/>
          </a:p>
          <a:p>
            <a:r>
              <a:rPr lang="en-US" dirty="0"/>
              <a:t>Certified Application Counselor Designated Organization (CDO)</a:t>
            </a:r>
          </a:p>
          <a:p>
            <a:pPr marL="0" indent="0">
              <a:buNone/>
            </a:pPr>
            <a:r>
              <a:rPr lang="en-US" dirty="0">
                <a:hlinkClick r:id="rId5"/>
              </a:rPr>
              <a:t>https://marketplace.cms.gov/certified-application-counselor-designated-organization-cdo-program-information</a:t>
            </a:r>
            <a:endParaRPr lang="en-US" dirty="0"/>
          </a:p>
          <a:p>
            <a:r>
              <a:rPr lang="en-US" dirty="0"/>
              <a:t>Agents/ Brokers</a:t>
            </a:r>
          </a:p>
          <a:p>
            <a:endParaRPr lang="en-US" dirty="0"/>
          </a:p>
          <a:p>
            <a:pPr marL="0" indent="0">
              <a:buNone/>
            </a:pPr>
            <a:r>
              <a:rPr lang="en-US" b="1" dirty="0"/>
              <a:t>Partners</a:t>
            </a:r>
          </a:p>
          <a:p>
            <a:r>
              <a:rPr lang="en-US" dirty="0"/>
              <a:t>Champions for Coverage</a:t>
            </a:r>
          </a:p>
          <a:p>
            <a:pPr lvl="1"/>
            <a:r>
              <a:rPr lang="en-US" dirty="0"/>
              <a:t>To apply:	</a:t>
            </a:r>
            <a:r>
              <a:rPr lang="en-US" dirty="0">
                <a:hlinkClick r:id="rId6"/>
              </a:rPr>
              <a:t>https://marketplace.cms.gov/technical-assistance-resources/assister-programs/champion-apply</a:t>
            </a:r>
            <a:endParaRPr lang="en-US" dirty="0"/>
          </a:p>
          <a:p>
            <a:pPr lvl="1"/>
            <a:r>
              <a:rPr lang="en-US" dirty="0"/>
              <a:t>For questions: Please email us at </a:t>
            </a:r>
            <a:r>
              <a:rPr lang="en-US" u="sng" dirty="0">
                <a:hlinkClick r:id="rId7"/>
              </a:rPr>
              <a:t>champion@cms.hhs.gov</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79385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1255933"/>
            <a:ext cx="4795834" cy="765485"/>
          </a:xfrm>
        </p:spPr>
        <p:txBody>
          <a:bodyPr/>
          <a:lstStyle/>
          <a:p>
            <a:r>
              <a:rPr lang="en-US" dirty="0"/>
              <a:t>Immunization Campaign</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September 2021</a:t>
            </a: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Getting Ready for Open Enrollment Period (OEP)</a:t>
            </a:r>
          </a:p>
        </p:txBody>
      </p:sp>
    </p:spTree>
    <p:extLst>
      <p:ext uri="{BB962C8B-B14F-4D97-AF65-F5344CB8AC3E}">
        <p14:creationId xmlns:p14="http://schemas.microsoft.com/office/powerpoint/2010/main" val="148779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40"/>
            <a:ext cx="8686800" cy="765485"/>
          </a:xfrm>
        </p:spPr>
        <p:txBody>
          <a:bodyPr/>
          <a:lstStyle/>
          <a:p>
            <a:r>
              <a:rPr lang="en-US" dirty="0"/>
              <a:t>CMS Resources</a:t>
            </a:r>
          </a:p>
        </p:txBody>
      </p:sp>
      <p:pic>
        <p:nvPicPr>
          <p:cNvPr id="8" name="Picture 7" descr="Image of CMS.gov's webpage for the Flu Shot materials at https://www.medicare.gov/coverage/flu-shots &#10;">
            <a:extLst>
              <a:ext uri="{FF2B5EF4-FFF2-40B4-BE49-F238E27FC236}">
                <a16:creationId xmlns:a16="http://schemas.microsoft.com/office/drawing/2014/main" id="{91A4D1C2-6845-4B8F-B245-D8C548FFC178}"/>
              </a:ext>
            </a:extLst>
          </p:cNvPr>
          <p:cNvPicPr>
            <a:picLocks noChangeAspect="1"/>
          </p:cNvPicPr>
          <p:nvPr/>
        </p:nvPicPr>
        <p:blipFill>
          <a:blip r:embed="rId3"/>
          <a:stretch>
            <a:fillRect/>
          </a:stretch>
        </p:blipFill>
        <p:spPr>
          <a:xfrm>
            <a:off x="303278" y="793605"/>
            <a:ext cx="4298802" cy="4037965"/>
          </a:xfrm>
          <a:prstGeom prst="rect">
            <a:avLst/>
          </a:prstGeom>
        </p:spPr>
      </p:pic>
      <p:sp>
        <p:nvSpPr>
          <p:cNvPr id="11" name="TextBox 10">
            <a:extLst>
              <a:ext uri="{FF2B5EF4-FFF2-40B4-BE49-F238E27FC236}">
                <a16:creationId xmlns:a16="http://schemas.microsoft.com/office/drawing/2014/main" id="{AFA4C844-1659-48DB-AFAF-45C7EB92E556}"/>
              </a:ext>
            </a:extLst>
          </p:cNvPr>
          <p:cNvSpPr txBox="1"/>
          <p:nvPr/>
        </p:nvSpPr>
        <p:spPr>
          <a:xfrm>
            <a:off x="4659446" y="793605"/>
            <a:ext cx="4484555" cy="1200329"/>
          </a:xfrm>
          <a:prstGeom prst="rect">
            <a:avLst/>
          </a:prstGeom>
          <a:noFill/>
        </p:spPr>
        <p:txBody>
          <a:bodyPr wrap="square" rtlCol="0">
            <a:spAutoFit/>
          </a:bodyPr>
          <a:lstStyle/>
          <a:p>
            <a:endParaRPr lang="en-US" sz="1800" dirty="0">
              <a:solidFill>
                <a:prstClr val="black"/>
              </a:solidFill>
              <a:latin typeface="Calibri" panose="020F0502020204030204"/>
              <a:hlinkClick r:id="rId4">
                <a:extLst>
                  <a:ext uri="{A12FA001-AC4F-418D-AE19-62706E023703}">
                    <ahyp:hlinkClr xmlns:ahyp="http://schemas.microsoft.com/office/drawing/2018/hyperlinkcolor" val="tx"/>
                  </a:ext>
                </a:extLst>
              </a:hlinkClick>
            </a:endParaRPr>
          </a:p>
          <a:p>
            <a:r>
              <a:rPr lang="en-US" sz="1800" dirty="0">
                <a:solidFill>
                  <a:prstClr val="black"/>
                </a:solidFill>
                <a:latin typeface="Calibri" panose="020F0502020204030204"/>
                <a:hlinkClick r:id="rId4">
                  <a:extLst>
                    <a:ext uri="{A12FA001-AC4F-418D-AE19-62706E023703}">
                      <ahyp:hlinkClr xmlns:ahyp="http://schemas.microsoft.com/office/drawing/2018/hyperlinkcolor" val="tx"/>
                    </a:ext>
                  </a:extLst>
                </a:hlinkClick>
              </a:rPr>
              <a:t>medicare.gov/medicare-coronavirus</a:t>
            </a:r>
            <a:r>
              <a:rPr lang="en-US" sz="1800" dirty="0">
                <a:solidFill>
                  <a:prstClr val="black"/>
                </a:solidFill>
                <a:latin typeface="Calibri" panose="020F0502020204030204"/>
              </a:rPr>
              <a:t>  </a:t>
            </a:r>
          </a:p>
          <a:p>
            <a:r>
              <a:rPr lang="en-US" sz="1800"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cms.gov/flu</a:t>
            </a:r>
            <a:endParaRPr lang="en-US" sz="1800" dirty="0">
              <a:solidFill>
                <a:prstClr val="black"/>
              </a:solidFill>
              <a:latin typeface="Calibri" panose="020F0502020204030204"/>
            </a:endParaRPr>
          </a:p>
          <a:p>
            <a:endParaRPr lang="en-US" sz="1800" b="1" dirty="0">
              <a:solidFill>
                <a:prstClr val="black"/>
              </a:solidFill>
              <a:latin typeface="Calibri" panose="020F0502020204030204"/>
            </a:endParaRPr>
          </a:p>
        </p:txBody>
      </p:sp>
      <p:pic>
        <p:nvPicPr>
          <p:cNvPr id="10" name="Picture 9" descr="Image of screen from &#10;Your Medicare Coverage page - https://www.medicare.gov/coverage &#10;&#10;">
            <a:extLst>
              <a:ext uri="{FF2B5EF4-FFF2-40B4-BE49-F238E27FC236}">
                <a16:creationId xmlns:a16="http://schemas.microsoft.com/office/drawing/2014/main" id="{0F236CA0-7541-445E-A13C-BD227352E435}"/>
              </a:ext>
            </a:extLst>
          </p:cNvPr>
          <p:cNvPicPr>
            <a:picLocks noChangeAspect="1"/>
          </p:cNvPicPr>
          <p:nvPr/>
        </p:nvPicPr>
        <p:blipFill>
          <a:blip r:embed="rId6"/>
          <a:stretch>
            <a:fillRect/>
          </a:stretch>
        </p:blipFill>
        <p:spPr>
          <a:xfrm>
            <a:off x="4659447" y="1818462"/>
            <a:ext cx="4087513" cy="2872577"/>
          </a:xfrm>
          <a:prstGeom prst="rect">
            <a:avLst/>
          </a:prstGeom>
        </p:spPr>
      </p:pic>
      <p:sp>
        <p:nvSpPr>
          <p:cNvPr id="2" name="Date Placeholder 1"/>
          <p:cNvSpPr>
            <a:spLocks noGrp="1"/>
          </p:cNvSpPr>
          <p:nvPr>
            <p:ph type="dt" sz="half" idx="10"/>
          </p:nvPr>
        </p:nvSpPr>
        <p:spPr/>
        <p:txBody>
          <a:bodyPr/>
          <a:lstStyle/>
          <a:p>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332910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0DDE9-394F-460B-ADF1-6EA43720B782}"/>
              </a:ext>
            </a:extLst>
          </p:cNvPr>
          <p:cNvSpPr>
            <a:spLocks noGrp="1"/>
          </p:cNvSpPr>
          <p:nvPr>
            <p:ph type="title"/>
          </p:nvPr>
        </p:nvSpPr>
        <p:spPr/>
        <p:txBody>
          <a:bodyPr/>
          <a:lstStyle/>
          <a:p>
            <a:r>
              <a:rPr lang="en-US" dirty="0"/>
              <a:t>Can I get COVID and flu vaccinations at the same time?</a:t>
            </a:r>
          </a:p>
        </p:txBody>
      </p:sp>
      <p:sp>
        <p:nvSpPr>
          <p:cNvPr id="5" name="Content Placeholder 4">
            <a:extLst>
              <a:ext uri="{FF2B5EF4-FFF2-40B4-BE49-F238E27FC236}">
                <a16:creationId xmlns:a16="http://schemas.microsoft.com/office/drawing/2014/main" id="{03C535FA-3117-4D1E-8685-2FA46CC126F5}"/>
              </a:ext>
            </a:extLst>
          </p:cNvPr>
          <p:cNvSpPr>
            <a:spLocks noGrp="1"/>
          </p:cNvSpPr>
          <p:nvPr>
            <p:ph idx="1"/>
          </p:nvPr>
        </p:nvSpPr>
        <p:spPr/>
        <p:txBody>
          <a:bodyPr>
            <a:normAutofit/>
          </a:bodyPr>
          <a:lstStyle/>
          <a:p>
            <a:pPr marL="0" indent="0">
              <a:buNone/>
            </a:pPr>
            <a:r>
              <a:rPr lang="en-US" dirty="0"/>
              <a:t>From CDC.gov: </a:t>
            </a:r>
            <a:br>
              <a:rPr lang="en-US" dirty="0"/>
            </a:br>
            <a:r>
              <a:rPr lang="en-US" dirty="0"/>
              <a:t>You can get a COVID-19 vaccine and other vaccines, including a flu vaccine, </a:t>
            </a:r>
            <a:r>
              <a:rPr lang="en-US" b="1" dirty="0"/>
              <a:t>at the same visit</a:t>
            </a:r>
            <a:r>
              <a:rPr lang="en-US" dirty="0"/>
              <a:t>. You no longer need to wait 14 days between vaccinations. Experience with other vaccines has shown that the way our bodies develop protection, known as an immune response, and possible side effects after getting vaccinated are generally the same when given alone or with other vaccines. </a:t>
            </a:r>
          </a:p>
        </p:txBody>
      </p:sp>
      <p:sp>
        <p:nvSpPr>
          <p:cNvPr id="2" name="Date Placeholder 1">
            <a:extLst>
              <a:ext uri="{FF2B5EF4-FFF2-40B4-BE49-F238E27FC236}">
                <a16:creationId xmlns:a16="http://schemas.microsoft.com/office/drawing/2014/main" id="{18869637-18FC-4F07-963A-1356F7AA54B2}"/>
              </a:ext>
            </a:extLst>
          </p:cNvPr>
          <p:cNvSpPr>
            <a:spLocks noGrp="1"/>
          </p:cNvSpPr>
          <p:nvPr>
            <p:ph type="dt" sz="half" idx="10"/>
          </p:nvPr>
        </p:nvSpPr>
        <p:spPr/>
        <p:txBody>
          <a:bodyPr/>
          <a:lstStyle/>
          <a:p>
            <a:r>
              <a:rPr lang="en-US" dirty="0"/>
              <a:t>September 2021</a:t>
            </a:r>
          </a:p>
        </p:txBody>
      </p:sp>
      <p:sp>
        <p:nvSpPr>
          <p:cNvPr id="3" name="Footer Placeholder 2">
            <a:extLst>
              <a:ext uri="{FF2B5EF4-FFF2-40B4-BE49-F238E27FC236}">
                <a16:creationId xmlns:a16="http://schemas.microsoft.com/office/drawing/2014/main" id="{8B4DC22B-5D89-4D1A-A959-3619E49B5EA8}"/>
              </a:ext>
            </a:extLst>
          </p:cNvPr>
          <p:cNvSpPr>
            <a:spLocks noGrp="1"/>
          </p:cNvSpPr>
          <p:nvPr>
            <p:ph type="ftr" sz="quarter" idx="11"/>
          </p:nvPr>
        </p:nvSpPr>
        <p:spPr/>
        <p:txBody>
          <a:bodyPr/>
          <a:lstStyle/>
          <a:p>
            <a:r>
              <a:rPr lang="en-US" dirty="0"/>
              <a:t>Getting Ready for Open Enrollment Period (OEP)</a:t>
            </a:r>
          </a:p>
        </p:txBody>
      </p:sp>
    </p:spTree>
    <p:extLst>
      <p:ext uri="{BB962C8B-B14F-4D97-AF65-F5344CB8AC3E}">
        <p14:creationId xmlns:p14="http://schemas.microsoft.com/office/powerpoint/2010/main" val="113531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98E3A-8AB0-4CB9-89CF-C4A7D3AF9A17}"/>
              </a:ext>
            </a:extLst>
          </p:cNvPr>
          <p:cNvSpPr>
            <a:spLocks noGrp="1"/>
          </p:cNvSpPr>
          <p:nvPr>
            <p:ph type="dt" sz="half" idx="10"/>
          </p:nvPr>
        </p:nvSpPr>
        <p:spPr/>
        <p:txBody>
          <a:bodyPr/>
          <a:lstStyle/>
          <a:p>
            <a:r>
              <a:rPr lang="en-US" dirty="0"/>
              <a:t>September 2021</a:t>
            </a:r>
          </a:p>
        </p:txBody>
      </p:sp>
      <p:sp>
        <p:nvSpPr>
          <p:cNvPr id="3" name="Footer Placeholder 2">
            <a:extLst>
              <a:ext uri="{FF2B5EF4-FFF2-40B4-BE49-F238E27FC236}">
                <a16:creationId xmlns:a16="http://schemas.microsoft.com/office/drawing/2014/main" id="{870BFEE2-2848-4859-B380-DDCEB0D1FDF5}"/>
              </a:ext>
            </a:extLst>
          </p:cNvPr>
          <p:cNvSpPr>
            <a:spLocks noGrp="1"/>
          </p:cNvSpPr>
          <p:nvPr>
            <p:ph type="ftr" sz="quarter" idx="11"/>
          </p:nvPr>
        </p:nvSpPr>
        <p:spPr/>
        <p:txBody>
          <a:bodyPr/>
          <a:lstStyle/>
          <a:p>
            <a:r>
              <a:rPr lang="en-US" dirty="0"/>
              <a:t>Getting Ready for Open Enrollment Period (OEP)</a:t>
            </a:r>
          </a:p>
        </p:txBody>
      </p:sp>
      <p:sp>
        <p:nvSpPr>
          <p:cNvPr id="4" name="Title 3">
            <a:extLst>
              <a:ext uri="{FF2B5EF4-FFF2-40B4-BE49-F238E27FC236}">
                <a16:creationId xmlns:a16="http://schemas.microsoft.com/office/drawing/2014/main" id="{8604E9C2-D089-459D-8FC0-069D05224153}"/>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BD3B8F7E-759D-4039-8DC5-42C90E39A8CF}"/>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C6325AB7-725F-4E34-B267-1076D5D52580}"/>
              </a:ext>
            </a:extLst>
          </p:cNvPr>
          <p:cNvPicPr>
            <a:picLocks noChangeAspect="1"/>
          </p:cNvPicPr>
          <p:nvPr/>
        </p:nvPicPr>
        <p:blipFill>
          <a:blip r:embed="rId2"/>
          <a:stretch>
            <a:fillRect/>
          </a:stretch>
        </p:blipFill>
        <p:spPr>
          <a:xfrm>
            <a:off x="0" y="0"/>
            <a:ext cx="9144000" cy="5303520"/>
          </a:xfrm>
          <a:prstGeom prst="rect">
            <a:avLst/>
          </a:prstGeom>
        </p:spPr>
      </p:pic>
    </p:spTree>
    <p:extLst>
      <p:ext uri="{BB962C8B-B14F-4D97-AF65-F5344CB8AC3E}">
        <p14:creationId xmlns:p14="http://schemas.microsoft.com/office/powerpoint/2010/main" val="352353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F7C-D185-5E4F-B7A5-73CC6F059C91}"/>
              </a:ext>
            </a:extLst>
          </p:cNvPr>
          <p:cNvSpPr>
            <a:spLocks noGrp="1"/>
          </p:cNvSpPr>
          <p:nvPr>
            <p:ph type="title"/>
          </p:nvPr>
        </p:nvSpPr>
        <p:spPr/>
        <p:txBody>
          <a:bodyPr/>
          <a:lstStyle/>
          <a:p>
            <a:r>
              <a:rPr lang="en-US" dirty="0"/>
              <a:t>Questions and Discussion</a:t>
            </a:r>
          </a:p>
        </p:txBody>
      </p:sp>
      <p:sp>
        <p:nvSpPr>
          <p:cNvPr id="3" name="Text Placeholder 2">
            <a:extLst>
              <a:ext uri="{FF2B5EF4-FFF2-40B4-BE49-F238E27FC236}">
                <a16:creationId xmlns:a16="http://schemas.microsoft.com/office/drawing/2014/main" id="{D73CFABB-4F41-A742-AE04-699B0DE2FBC1}"/>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Questions or Comments?</a:t>
            </a:r>
          </a:p>
        </p:txBody>
      </p:sp>
    </p:spTree>
    <p:extLst>
      <p:ext uri="{BB962C8B-B14F-4D97-AF65-F5344CB8AC3E}">
        <p14:creationId xmlns:p14="http://schemas.microsoft.com/office/powerpoint/2010/main" val="100658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Yearly Open Enrollment (OEP) for People with Medicare</a:t>
            </a:r>
          </a:p>
        </p:txBody>
      </p:sp>
      <p:pic>
        <p:nvPicPr>
          <p:cNvPr id="10" name="Picture 9" descr="Calendar icon">
            <a:extLst>
              <a:ext uri="{FF2B5EF4-FFF2-40B4-BE49-F238E27FC236}">
                <a16:creationId xmlns:a16="http://schemas.microsoft.com/office/drawing/2014/main" id="{CC4E9141-941F-46A7-858B-97EBF85C7D47}"/>
              </a:ext>
            </a:extLst>
          </p:cNvPr>
          <p:cNvPicPr>
            <a:picLocks noChangeAspect="1"/>
          </p:cNvPicPr>
          <p:nvPr/>
        </p:nvPicPr>
        <p:blipFill>
          <a:blip r:embed="rId3"/>
          <a:stretch>
            <a:fillRect/>
          </a:stretch>
        </p:blipFill>
        <p:spPr>
          <a:xfrm>
            <a:off x="135443" y="1820527"/>
            <a:ext cx="1368042" cy="1291431"/>
          </a:xfrm>
          <a:prstGeom prst="rect">
            <a:avLst/>
          </a:prstGeom>
        </p:spPr>
      </p:pic>
      <p:pic>
        <p:nvPicPr>
          <p:cNvPr id="9" name="Picture 8" descr="Oct 1 Start comparing coverage your current coverage&#10;Oct 15-Dec 7 Change your Medicare health or drug coverage if you decide to&#10;Jan 1 New coverage begins if you made a change&#10;Jan 1-Mar 21 If you're in a Medicare Advantage Plan, you can change to a different plan or switch to Original Medicare">
            <a:extLst>
              <a:ext uri="{FF2B5EF4-FFF2-40B4-BE49-F238E27FC236}">
                <a16:creationId xmlns:a16="http://schemas.microsoft.com/office/drawing/2014/main" id="{9CB1298D-1D8C-431B-8C12-3352F105A42C}"/>
              </a:ext>
            </a:extLst>
          </p:cNvPr>
          <p:cNvPicPr>
            <a:picLocks noChangeAspect="1"/>
          </p:cNvPicPr>
          <p:nvPr/>
        </p:nvPicPr>
        <p:blipFill>
          <a:blip r:embed="rId4"/>
          <a:stretch>
            <a:fillRect/>
          </a:stretch>
        </p:blipFill>
        <p:spPr>
          <a:xfrm>
            <a:off x="1941343" y="791308"/>
            <a:ext cx="5261315" cy="4070835"/>
          </a:xfrm>
          <a:prstGeom prst="rect">
            <a:avLst/>
          </a:prstGeom>
        </p:spPr>
      </p:pic>
      <p:sp>
        <p:nvSpPr>
          <p:cNvPr id="13" name="Rectangle 12" descr="Yellow highlighted box around the Open Enrollment Period dates (Oct 15-Dec 7)">
            <a:extLst>
              <a:ext uri="{FF2B5EF4-FFF2-40B4-BE49-F238E27FC236}">
                <a16:creationId xmlns:a16="http://schemas.microsoft.com/office/drawing/2014/main" id="{81783667-47C6-44DA-8C72-C1A5329EDC51}"/>
              </a:ext>
            </a:extLst>
          </p:cNvPr>
          <p:cNvSpPr/>
          <p:nvPr/>
        </p:nvSpPr>
        <p:spPr>
          <a:xfrm>
            <a:off x="1941343" y="1652954"/>
            <a:ext cx="5180426" cy="980342"/>
          </a:xfrm>
          <a:prstGeom prst="rect">
            <a:avLst/>
          </a:prstGeom>
          <a:noFill/>
          <a:ln w="38100">
            <a:solidFill>
              <a:srgbClr val="F0C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1FF7047C-2364-4FAA-B329-CF46FC102160}"/>
              </a:ext>
              <a:ext uri="{C183D7F6-B498-43B3-948B-1728B52AA6E4}">
                <adec:decorative xmlns:adec="http://schemas.microsoft.com/office/drawing/2017/decorative" val="1"/>
              </a:ext>
            </a:extLst>
          </p:cNvPr>
          <p:cNvSpPr/>
          <p:nvPr/>
        </p:nvSpPr>
        <p:spPr>
          <a:xfrm>
            <a:off x="4114800" y="4528039"/>
            <a:ext cx="993531" cy="23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2" name="Date Placeholder 1"/>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19655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08E25-185A-4B05-A1A3-78EAEA20DCA2}"/>
              </a:ext>
            </a:extLst>
          </p:cNvPr>
          <p:cNvSpPr>
            <a:spLocks noGrp="1"/>
          </p:cNvSpPr>
          <p:nvPr>
            <p:ph type="title"/>
          </p:nvPr>
        </p:nvSpPr>
        <p:spPr/>
        <p:txBody>
          <a:bodyPr/>
          <a:lstStyle/>
          <a:p>
            <a:r>
              <a:rPr lang="en-US" dirty="0"/>
              <a:t>CMS Contacts</a:t>
            </a:r>
          </a:p>
        </p:txBody>
      </p:sp>
      <p:sp>
        <p:nvSpPr>
          <p:cNvPr id="3" name="Text Placeholder 2">
            <a:extLst>
              <a:ext uri="{FF2B5EF4-FFF2-40B4-BE49-F238E27FC236}">
                <a16:creationId xmlns:a16="http://schemas.microsoft.com/office/drawing/2014/main" id="{4BD9188E-2117-4806-BB5F-6D4E0BDC1F7A}"/>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AC700D2B-4AE4-4F4E-85C2-82F13F1A0EEC}"/>
              </a:ext>
            </a:extLst>
          </p:cNvPr>
          <p:cNvSpPr txBox="1"/>
          <p:nvPr/>
        </p:nvSpPr>
        <p:spPr>
          <a:xfrm>
            <a:off x="382874" y="1867711"/>
            <a:ext cx="8364085" cy="1408078"/>
          </a:xfrm>
          <a:prstGeom prst="rect">
            <a:avLst/>
          </a:prstGeom>
          <a:noFill/>
        </p:spPr>
        <p:txBody>
          <a:bodyPr wrap="none" rtlCol="0">
            <a:spAutoFit/>
          </a:bodyPr>
          <a:lstStyle/>
          <a:p>
            <a:r>
              <a:rPr lang="en-US" sz="2400" b="1" dirty="0"/>
              <a:t>Kim Bucklen</a:t>
            </a:r>
            <a:r>
              <a:rPr lang="en-US" sz="2400" dirty="0"/>
              <a:t>					</a:t>
            </a:r>
            <a:r>
              <a:rPr lang="en-US" sz="2400" b="1" dirty="0"/>
              <a:t>Teresa Zayas</a:t>
            </a:r>
          </a:p>
          <a:p>
            <a:r>
              <a:rPr lang="en-US" sz="2400" dirty="0"/>
              <a:t>404-562-7158				</a:t>
            </a:r>
            <a:r>
              <a:rPr lang="en-US" sz="2400"/>
              <a:t>	404-562-7220</a:t>
            </a:r>
            <a:endParaRPr lang="en-US" sz="2400" dirty="0"/>
          </a:p>
          <a:p>
            <a:r>
              <a:rPr lang="en-US" sz="2400" dirty="0">
                <a:hlinkClick r:id="rId3"/>
              </a:rPr>
              <a:t>kim.bucklen@cms.hhs.gov</a:t>
            </a:r>
            <a:r>
              <a:rPr lang="en-US" sz="2400" dirty="0"/>
              <a:t>			</a:t>
            </a:r>
            <a:r>
              <a:rPr lang="en-US" sz="2400" dirty="0">
                <a:hlinkClick r:id="rId4"/>
              </a:rPr>
              <a:t>teresa.zayas@cms.hhs.gov</a:t>
            </a:r>
            <a:endParaRPr lang="en-US" sz="2400" dirty="0"/>
          </a:p>
          <a:p>
            <a:endParaRPr lang="en-US" dirty="0"/>
          </a:p>
        </p:txBody>
      </p:sp>
    </p:spTree>
    <p:extLst>
      <p:ext uri="{BB962C8B-B14F-4D97-AF65-F5344CB8AC3E}">
        <p14:creationId xmlns:p14="http://schemas.microsoft.com/office/powerpoint/2010/main" val="244365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Comparing Plans</a:t>
            </a:r>
          </a:p>
        </p:txBody>
      </p:sp>
      <p:sp>
        <p:nvSpPr>
          <p:cNvPr id="5" name="Content Placeholder 4"/>
          <p:cNvSpPr>
            <a:spLocks noGrp="1"/>
          </p:cNvSpPr>
          <p:nvPr>
            <p:ph idx="1"/>
          </p:nvPr>
        </p:nvSpPr>
        <p:spPr>
          <a:xfrm>
            <a:off x="457201" y="886503"/>
            <a:ext cx="5961184" cy="3765782"/>
          </a:xfrm>
        </p:spPr>
        <p:txBody>
          <a:bodyPr/>
          <a:lstStyle/>
          <a:p>
            <a:pPr>
              <a:defRPr/>
            </a:pPr>
            <a:r>
              <a:rPr lang="en-US" dirty="0"/>
              <a:t>Each year</a:t>
            </a:r>
          </a:p>
          <a:p>
            <a:pPr marL="342900" lvl="1" indent="-129779">
              <a:defRPr/>
            </a:pPr>
            <a:r>
              <a:rPr lang="en-US" dirty="0"/>
              <a:t>Medicare plans can change costs and coverage</a:t>
            </a:r>
          </a:p>
          <a:p>
            <a:pPr marL="342900" lvl="1" indent="-129779">
              <a:defRPr/>
            </a:pPr>
            <a:r>
              <a:rPr lang="en-US" dirty="0"/>
              <a:t>Plans mail or provide electronically</a:t>
            </a:r>
          </a:p>
          <a:p>
            <a:pPr marL="511969" lvl="2" indent="-164306">
              <a:buFont typeface="Courier New" panose="02070309020205020404" pitchFamily="49" charset="0"/>
              <a:buChar char="o"/>
              <a:defRPr/>
            </a:pPr>
            <a:r>
              <a:rPr lang="en-US" dirty="0"/>
              <a:t>Annual Notice of Change (ANOC) explains changes from last years’ coverage, (electronically—if enrollee has opted into receiving electronic version)</a:t>
            </a:r>
          </a:p>
          <a:p>
            <a:pPr marL="511969" lvl="2" indent="-164306">
              <a:buFont typeface="Courier New" panose="02070309020205020404" pitchFamily="49" charset="0"/>
              <a:buChar char="o"/>
              <a:defRPr/>
            </a:pPr>
            <a:r>
              <a:rPr lang="en-US" dirty="0"/>
              <a:t>Explanation of Coverage (EOC) explains coverage and costs for following year’s coverage</a:t>
            </a:r>
          </a:p>
          <a:p>
            <a:pPr marL="148829" indent="-148829">
              <a:defRPr/>
            </a:pPr>
            <a:r>
              <a:rPr lang="en-US" dirty="0"/>
              <a:t>Some plans may choose to leave Medicare </a:t>
            </a:r>
          </a:p>
          <a:p>
            <a:endParaRPr lang="en-US" dirty="0"/>
          </a:p>
        </p:txBody>
      </p:sp>
      <p:pic>
        <p:nvPicPr>
          <p:cNvPr id="6" name="Picture 5" descr="Image of balancing scales">
            <a:extLst>
              <a:ext uri="{FF2B5EF4-FFF2-40B4-BE49-F238E27FC236}">
                <a16:creationId xmlns:a16="http://schemas.microsoft.com/office/drawing/2014/main" id="{4647FBCC-A823-4531-A83C-9839A622CD10}"/>
              </a:ext>
            </a:extLst>
          </p:cNvPr>
          <p:cNvPicPr>
            <a:picLocks noChangeAspect="1"/>
          </p:cNvPicPr>
          <p:nvPr/>
        </p:nvPicPr>
        <p:blipFill>
          <a:blip r:embed="rId3"/>
          <a:stretch>
            <a:fillRect/>
          </a:stretch>
        </p:blipFill>
        <p:spPr>
          <a:xfrm>
            <a:off x="6215062" y="1111128"/>
            <a:ext cx="2471738" cy="2657475"/>
          </a:xfrm>
          <a:prstGeom prst="rect">
            <a:avLst/>
          </a:prstGeom>
        </p:spPr>
      </p:pic>
      <p:sp>
        <p:nvSpPr>
          <p:cNvPr id="2" name="Date Placeholder 1"/>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134835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a magnifying glass">
            <a:extLst>
              <a:ext uri="{FF2B5EF4-FFF2-40B4-BE49-F238E27FC236}">
                <a16:creationId xmlns:a16="http://schemas.microsoft.com/office/drawing/2014/main" id="{491EC79C-9C37-4259-9581-EEEABA974C69}"/>
              </a:ext>
            </a:extLst>
          </p:cNvPr>
          <p:cNvPicPr>
            <a:picLocks noChangeAspect="1"/>
          </p:cNvPicPr>
          <p:nvPr/>
        </p:nvPicPr>
        <p:blipFill>
          <a:blip r:embed="rId3"/>
          <a:stretch>
            <a:fillRect/>
          </a:stretch>
        </p:blipFill>
        <p:spPr>
          <a:xfrm>
            <a:off x="6005144" y="912203"/>
            <a:ext cx="2514600" cy="2914650"/>
          </a:xfrm>
          <a:prstGeom prst="rect">
            <a:avLst/>
          </a:prstGeom>
        </p:spPr>
      </p:pic>
      <p:sp>
        <p:nvSpPr>
          <p:cNvPr id="4" name="Title 3"/>
          <p:cNvSpPr>
            <a:spLocks noGrp="1"/>
          </p:cNvSpPr>
          <p:nvPr>
            <p:ph type="title"/>
          </p:nvPr>
        </p:nvSpPr>
        <p:spPr/>
        <p:txBody>
          <a:bodyPr/>
          <a:lstStyle/>
          <a:p>
            <a:r>
              <a:rPr lang="en-US" dirty="0"/>
              <a:t>Things to Consider</a:t>
            </a:r>
          </a:p>
        </p:txBody>
      </p:sp>
      <p:sp>
        <p:nvSpPr>
          <p:cNvPr id="5" name="Content Placeholder 4"/>
          <p:cNvSpPr>
            <a:spLocks noGrp="1"/>
          </p:cNvSpPr>
          <p:nvPr>
            <p:ph idx="1"/>
          </p:nvPr>
        </p:nvSpPr>
        <p:spPr/>
        <p:txBody>
          <a:bodyPr>
            <a:normAutofit/>
          </a:bodyPr>
          <a:lstStyle/>
          <a:p>
            <a:pPr marL="342900" indent="-166688" defTabSz="385763">
              <a:buFont typeface="Arial" panose="020B0604020202020204" pitchFamily="34" charset="0"/>
              <a:buChar char="•"/>
            </a:pPr>
            <a:endParaRPr lang="en-US" sz="1650" dirty="0"/>
          </a:p>
          <a:p>
            <a:pPr marL="342900" indent="-166688" defTabSz="385763">
              <a:buFont typeface="Arial" panose="020B0604020202020204" pitchFamily="34" charset="0"/>
              <a:buChar char="•"/>
            </a:pPr>
            <a:endParaRPr lang="en-US" sz="1650" dirty="0"/>
          </a:p>
          <a:p>
            <a:pPr marL="342900" indent="-166688" defTabSz="385763">
              <a:buFont typeface="Arial" panose="020B0604020202020204" pitchFamily="34" charset="0"/>
              <a:buChar char="•"/>
            </a:pPr>
            <a:r>
              <a:rPr lang="en-US" sz="2100" dirty="0"/>
              <a:t>Cost</a:t>
            </a:r>
          </a:p>
          <a:p>
            <a:pPr marL="342900" indent="-166688" defTabSz="385763">
              <a:buFont typeface="Arial" panose="020B0604020202020204" pitchFamily="34" charset="0"/>
              <a:buChar char="•"/>
            </a:pPr>
            <a:r>
              <a:rPr lang="en-US" sz="2100" dirty="0"/>
              <a:t>Coverage</a:t>
            </a:r>
          </a:p>
          <a:p>
            <a:pPr marL="342900" indent="-166688" defTabSz="385763">
              <a:buFont typeface="Arial" panose="020B0604020202020204" pitchFamily="34" charset="0"/>
              <a:buChar char="•"/>
            </a:pPr>
            <a:r>
              <a:rPr lang="en-US" sz="2100" dirty="0"/>
              <a:t>Supplemental coverage</a:t>
            </a:r>
          </a:p>
          <a:p>
            <a:pPr marL="342900" indent="-166688" defTabSz="385763">
              <a:buFont typeface="Arial" panose="020B0604020202020204" pitchFamily="34" charset="0"/>
              <a:buChar char="•"/>
            </a:pPr>
            <a:r>
              <a:rPr lang="en-US" sz="2100" dirty="0"/>
              <a:t>Prescription drugs</a:t>
            </a:r>
          </a:p>
          <a:p>
            <a:pPr marL="342900" indent="-166688" defTabSz="385763">
              <a:buFont typeface="Arial" panose="020B0604020202020204" pitchFamily="34" charset="0"/>
              <a:buChar char="•"/>
            </a:pPr>
            <a:r>
              <a:rPr lang="en-US" sz="2100" dirty="0"/>
              <a:t>Doctor and hospital choice</a:t>
            </a:r>
          </a:p>
          <a:p>
            <a:pPr marL="342900" indent="-166688" defTabSz="385763">
              <a:buFont typeface="Arial" panose="020B0604020202020204" pitchFamily="34" charset="0"/>
              <a:buChar char="•"/>
            </a:pPr>
            <a:r>
              <a:rPr lang="en-US" sz="2100" dirty="0"/>
              <a:t>Quality of care</a:t>
            </a:r>
          </a:p>
          <a:p>
            <a:pPr marL="342900" indent="-166688" defTabSz="385763">
              <a:buFont typeface="Arial" panose="020B0604020202020204" pitchFamily="34" charset="0"/>
              <a:buChar char="•"/>
            </a:pPr>
            <a:r>
              <a:rPr lang="en-US" sz="2100" dirty="0"/>
              <a:t>Travel</a:t>
            </a:r>
          </a:p>
          <a:p>
            <a:endParaRPr lang="en-US" dirty="0"/>
          </a:p>
        </p:txBody>
      </p:sp>
      <p:sp>
        <p:nvSpPr>
          <p:cNvPr id="2" name="Date Placeholder 1"/>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133662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
        <p:nvSpPr>
          <p:cNvPr id="4" name="Title 3"/>
          <p:cNvSpPr>
            <a:spLocks noGrp="1"/>
          </p:cNvSpPr>
          <p:nvPr>
            <p:ph type="title"/>
          </p:nvPr>
        </p:nvSpPr>
        <p:spPr/>
        <p:txBody>
          <a:bodyPr/>
          <a:lstStyle/>
          <a:p>
            <a:r>
              <a:rPr lang="en-US" dirty="0"/>
              <a:t>With Other Coverage</a:t>
            </a:r>
          </a:p>
        </p:txBody>
      </p:sp>
      <p:sp>
        <p:nvSpPr>
          <p:cNvPr id="5" name="Content Placeholder 4"/>
          <p:cNvSpPr>
            <a:spLocks noGrp="1"/>
          </p:cNvSpPr>
          <p:nvPr>
            <p:ph idx="1"/>
          </p:nvPr>
        </p:nvSpPr>
        <p:spPr/>
        <p:txBody>
          <a:bodyPr/>
          <a:lstStyle/>
          <a:p>
            <a:pPr marL="216694" indent="-215504">
              <a:buNone/>
              <a:defRPr/>
            </a:pPr>
            <a:r>
              <a:rPr lang="en-US" b="1" dirty="0"/>
              <a:t>IMPORTANT </a:t>
            </a:r>
          </a:p>
          <a:p>
            <a:pPr>
              <a:defRPr/>
            </a:pPr>
            <a:r>
              <a:rPr lang="en-US" spc="-38" dirty="0"/>
              <a:t>If the Medicare beneficiaries have other coverage, like from an employer or union </a:t>
            </a:r>
            <a:endParaRPr lang="en-US" dirty="0"/>
          </a:p>
          <a:p>
            <a:pPr marL="645318" lvl="3" indent="-173831">
              <a:buSzPct val="120000"/>
              <a:defRPr/>
            </a:pPr>
            <a:endParaRPr lang="en-US" dirty="0"/>
          </a:p>
          <a:p>
            <a:pPr marL="645318" lvl="3" indent="-173831">
              <a:buSzPct val="120000"/>
              <a:defRPr/>
            </a:pPr>
            <a:r>
              <a:rPr lang="en-US" sz="2400" dirty="0"/>
              <a:t>They need to check with their plan’s benefits administrator before making any changes to their coverage</a:t>
            </a:r>
          </a:p>
          <a:p>
            <a:pPr marL="645318" lvl="3" indent="-173831">
              <a:buSzPct val="120000"/>
              <a:defRPr/>
            </a:pPr>
            <a:endParaRPr lang="en-US" sz="1050" dirty="0"/>
          </a:p>
          <a:p>
            <a:pPr marL="645318" lvl="3" indent="-173831">
              <a:buSzPct val="120000"/>
              <a:defRPr/>
            </a:pPr>
            <a:r>
              <a:rPr lang="en-US" sz="2400" dirty="0"/>
              <a:t>Otherwise, they could lose coverage for them and their dependents</a:t>
            </a:r>
          </a:p>
          <a:p>
            <a:pPr marL="347663" indent="-173831">
              <a:buNone/>
              <a:defRPr/>
            </a:pPr>
            <a:endParaRPr lang="en-US" dirty="0"/>
          </a:p>
          <a:p>
            <a:endParaRPr lang="en-US" dirty="0"/>
          </a:p>
        </p:txBody>
      </p:sp>
    </p:spTree>
    <p:extLst>
      <p:ext uri="{BB962C8B-B14F-4D97-AF65-F5344CB8AC3E}">
        <p14:creationId xmlns:p14="http://schemas.microsoft.com/office/powerpoint/2010/main" val="389808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
        <p:nvSpPr>
          <p:cNvPr id="4" name="Title 3"/>
          <p:cNvSpPr>
            <a:spLocks noGrp="1"/>
          </p:cNvSpPr>
          <p:nvPr>
            <p:ph type="title"/>
          </p:nvPr>
        </p:nvSpPr>
        <p:spPr/>
        <p:txBody>
          <a:bodyPr/>
          <a:lstStyle/>
          <a:p>
            <a:r>
              <a:rPr lang="en-US" dirty="0"/>
              <a:t>Open Enrollment Goals </a:t>
            </a:r>
          </a:p>
        </p:txBody>
      </p:sp>
      <p:sp>
        <p:nvSpPr>
          <p:cNvPr id="5" name="Content Placeholder 4"/>
          <p:cNvSpPr>
            <a:spLocks noGrp="1"/>
          </p:cNvSpPr>
          <p:nvPr>
            <p:ph idx="1"/>
          </p:nvPr>
        </p:nvSpPr>
        <p:spPr/>
        <p:txBody>
          <a:bodyPr>
            <a:normAutofit lnSpcReduction="10000"/>
          </a:bodyPr>
          <a:lstStyle/>
          <a:p>
            <a:r>
              <a:rPr lang="en-US" dirty="0"/>
              <a:t>Encourage people with Medicare to review and compare Medicare health and drug plans  </a:t>
            </a:r>
          </a:p>
          <a:p>
            <a:r>
              <a:rPr lang="en-US" dirty="0"/>
              <a:t>Emphasize the October 15 – December 7 dates</a:t>
            </a:r>
          </a:p>
          <a:p>
            <a:pPr marL="171450" lvl="1" indent="-171450">
              <a:buFont typeface="Wingdings" pitchFamily="2" charset="2"/>
              <a:buChar char="§"/>
            </a:pPr>
            <a:r>
              <a:rPr lang="en-US" sz="2400" dirty="0"/>
              <a:t>Promote the Medicare Plan Finder tool that makes it easy to compare coverage options and shop for Medicare health and drug plans</a:t>
            </a:r>
          </a:p>
          <a:p>
            <a:pPr marL="171450" lvl="1" indent="-171450">
              <a:buFont typeface="Wingdings" pitchFamily="2" charset="2"/>
              <a:buChar char="§"/>
            </a:pPr>
            <a:r>
              <a:rPr lang="en-US" sz="2400" dirty="0"/>
              <a:t>Highlight that Medicare Savings Programs are available for people who may be having trouble paying for their Medicare costs</a:t>
            </a:r>
          </a:p>
          <a:p>
            <a:pPr marL="171450" lvl="1" indent="-171450">
              <a:buFont typeface="Wingdings" pitchFamily="2" charset="2"/>
              <a:buChar char="§"/>
            </a:pPr>
            <a:r>
              <a:rPr lang="en-US" sz="2400" dirty="0"/>
              <a:t>Target audiences with traditionally lower access to health care</a:t>
            </a:r>
          </a:p>
        </p:txBody>
      </p:sp>
    </p:spTree>
    <p:extLst>
      <p:ext uri="{BB962C8B-B14F-4D97-AF65-F5344CB8AC3E}">
        <p14:creationId xmlns:p14="http://schemas.microsoft.com/office/powerpoint/2010/main" val="264587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Media Messages</a:t>
            </a:r>
          </a:p>
        </p:txBody>
      </p:sp>
      <p:sp>
        <p:nvSpPr>
          <p:cNvPr id="5" name="Content Placeholder 4"/>
          <p:cNvSpPr>
            <a:spLocks noGrp="1"/>
          </p:cNvSpPr>
          <p:nvPr>
            <p:ph idx="1"/>
          </p:nvPr>
        </p:nvSpPr>
        <p:spPr/>
        <p:txBody>
          <a:bodyPr>
            <a:normAutofit fontScale="92500"/>
          </a:bodyPr>
          <a:lstStyle/>
          <a:p>
            <a:r>
              <a:rPr lang="en-US" dirty="0"/>
              <a:t>Open Enrollment is the time to review your current health and drug plans and make changes if you want</a:t>
            </a:r>
          </a:p>
          <a:p>
            <a:r>
              <a:rPr lang="en-US" dirty="0"/>
              <a:t>Even if you’re happy with your current coverage, you might find a better fit for your budget or health needs – you might be able to save money</a:t>
            </a:r>
          </a:p>
          <a:p>
            <a:r>
              <a:rPr lang="en-US" dirty="0"/>
              <a:t>Plans can change their offerings every year, and so can your health or finances so review to make sure your plan still works for you</a:t>
            </a:r>
          </a:p>
          <a:p>
            <a:r>
              <a:rPr lang="en-US" dirty="0"/>
              <a:t>If you are having trouble paying for healthcare costs, Medicare Savings Programs may help you pay Medicare premiums and other costs</a:t>
            </a:r>
          </a:p>
        </p:txBody>
      </p:sp>
      <p:sp>
        <p:nvSpPr>
          <p:cNvPr id="2" name="Date Placeholder 1"/>
          <p:cNvSpPr>
            <a:spLocks noGrp="1"/>
          </p:cNvSpPr>
          <p:nvPr>
            <p:ph type="dt" sz="half" idx="10"/>
          </p:nvPr>
        </p:nvSpPr>
        <p:spPr/>
        <p:txBody>
          <a:bodyPr/>
          <a:lstStyle/>
          <a:p>
            <a:pPr>
              <a:defRPr/>
            </a:pPr>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pPr>
              <a:defRPr/>
            </a:pPr>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285320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Compare, and Choose</a:t>
            </a:r>
          </a:p>
        </p:txBody>
      </p:sp>
      <p:pic>
        <p:nvPicPr>
          <p:cNvPr id="7" name="Picture 6" descr="Image of man stretching prior to exercise that says &quot;Get Ready for Open Enrollment&quot;">
            <a:extLst>
              <a:ext uri="{FF2B5EF4-FFF2-40B4-BE49-F238E27FC236}">
                <a16:creationId xmlns:a16="http://schemas.microsoft.com/office/drawing/2014/main" id="{5D43B1F6-AAB9-4F06-99E6-A1059DB1BBC1}"/>
              </a:ext>
            </a:extLst>
          </p:cNvPr>
          <p:cNvPicPr>
            <a:picLocks noChangeAspect="1"/>
          </p:cNvPicPr>
          <p:nvPr/>
        </p:nvPicPr>
        <p:blipFill>
          <a:blip r:embed="rId3"/>
          <a:stretch>
            <a:fillRect/>
          </a:stretch>
        </p:blipFill>
        <p:spPr>
          <a:xfrm>
            <a:off x="150899" y="1354016"/>
            <a:ext cx="4322957" cy="2435469"/>
          </a:xfrm>
          <a:prstGeom prst="rect">
            <a:avLst/>
          </a:prstGeom>
        </p:spPr>
      </p:pic>
      <p:sp>
        <p:nvSpPr>
          <p:cNvPr id="5" name="Content Placeholder 4"/>
          <p:cNvSpPr>
            <a:spLocks noGrp="1"/>
          </p:cNvSpPr>
          <p:nvPr>
            <p:ph idx="1"/>
          </p:nvPr>
        </p:nvSpPr>
        <p:spPr>
          <a:xfrm>
            <a:off x="4492866" y="886503"/>
            <a:ext cx="4693704" cy="3765782"/>
          </a:xfrm>
        </p:spPr>
        <p:txBody>
          <a:bodyPr>
            <a:normAutofit fontScale="92500"/>
          </a:bodyPr>
          <a:lstStyle/>
          <a:p>
            <a:r>
              <a:rPr lang="en-US" sz="2250" dirty="0"/>
              <a:t>2022 “Medicare &amp; You” Handbook</a:t>
            </a:r>
          </a:p>
          <a:p>
            <a:r>
              <a:rPr lang="en-US" sz="2250" dirty="0"/>
              <a:t>Plan’s Annual Notice of Change (ANOC) and/or Evidence of Coverage (EOC)</a:t>
            </a:r>
          </a:p>
          <a:p>
            <a:r>
              <a:rPr lang="en-US" sz="2250" dirty="0"/>
              <a:t>1-800-MEDICARE (1-800-633-4227); TTY: 1-877-486-2048</a:t>
            </a:r>
          </a:p>
          <a:p>
            <a:r>
              <a:rPr lang="en-US" sz="2250" dirty="0"/>
              <a:t>State Health Insurance Assistance Program (SHIP)-TN</a:t>
            </a:r>
          </a:p>
          <a:p>
            <a:pPr marL="0" indent="0">
              <a:buNone/>
            </a:pPr>
            <a:r>
              <a:rPr lang="en-US" dirty="0"/>
              <a:t>  1-877-801-0044 TTY 1-800-848-0299</a:t>
            </a:r>
            <a:endParaRPr lang="en-US" sz="2250" dirty="0"/>
          </a:p>
          <a:p>
            <a:pPr marL="89297" indent="-175022"/>
            <a:r>
              <a:rPr lang="en-US" sz="2250" dirty="0">
                <a:hlinkClick r:id="rId4"/>
              </a:rPr>
              <a:t>Medicare.gov/plan-compare </a:t>
            </a:r>
            <a:endParaRPr lang="en-US" sz="2250" dirty="0"/>
          </a:p>
          <a:p>
            <a:pPr marL="89297" indent="-175022"/>
            <a:r>
              <a:rPr lang="en-US" sz="2250" dirty="0"/>
              <a:t>Plans’ websites </a:t>
            </a:r>
          </a:p>
          <a:p>
            <a:endParaRPr lang="en-US" dirty="0"/>
          </a:p>
        </p:txBody>
      </p:sp>
      <p:sp>
        <p:nvSpPr>
          <p:cNvPr id="2" name="Date Placeholder 1"/>
          <p:cNvSpPr>
            <a:spLocks noGrp="1"/>
          </p:cNvSpPr>
          <p:nvPr>
            <p:ph type="dt" sz="half" idx="10"/>
          </p:nvPr>
        </p:nvSpPr>
        <p:spPr/>
        <p:txBody>
          <a:bodyPr/>
          <a:lstStyle/>
          <a:p>
            <a:r>
              <a:rPr lang="en-US" dirty="0">
                <a:solidFill>
                  <a:prstClr val="black">
                    <a:lumMod val="75000"/>
                    <a:lumOff val="25000"/>
                  </a:prstClr>
                </a:solidFill>
                <a:latin typeface="Calibri" panose="020F0502020204030204"/>
              </a:rPr>
              <a:t>September 2021</a:t>
            </a:r>
          </a:p>
        </p:txBody>
      </p:sp>
      <p:sp>
        <p:nvSpPr>
          <p:cNvPr id="3" name="Footer Placeholder 2"/>
          <p:cNvSpPr>
            <a:spLocks noGrp="1"/>
          </p:cNvSpPr>
          <p:nvPr>
            <p:ph type="ftr" sz="quarter" idx="11"/>
          </p:nvPr>
        </p:nvSpPr>
        <p:spPr/>
        <p:txBody>
          <a:bodyPr/>
          <a:lstStyle/>
          <a:p>
            <a:r>
              <a:rPr lang="en-US" dirty="0">
                <a:solidFill>
                  <a:prstClr val="black">
                    <a:lumMod val="75000"/>
                    <a:lumOff val="25000"/>
                  </a:prstClr>
                </a:solidFill>
                <a:latin typeface="Calibri" panose="020F0502020204030204"/>
              </a:rPr>
              <a:t>Getting Ready for Open Enrollment Period (OEP)</a:t>
            </a:r>
          </a:p>
        </p:txBody>
      </p:sp>
    </p:spTree>
    <p:extLst>
      <p:ext uri="{BB962C8B-B14F-4D97-AF65-F5344CB8AC3E}">
        <p14:creationId xmlns:p14="http://schemas.microsoft.com/office/powerpoint/2010/main" val="125207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7DA0-E761-4F9D-A7E3-0B8826E3C5B0}"/>
              </a:ext>
            </a:extLst>
          </p:cNvPr>
          <p:cNvSpPr>
            <a:spLocks noGrp="1"/>
          </p:cNvSpPr>
          <p:nvPr>
            <p:ph type="title"/>
          </p:nvPr>
        </p:nvSpPr>
        <p:spPr/>
        <p:txBody>
          <a:bodyPr/>
          <a:lstStyle/>
          <a:p>
            <a:r>
              <a:rPr lang="en-US" dirty="0"/>
              <a:t>Beware of Marketing Fraud</a:t>
            </a:r>
          </a:p>
        </p:txBody>
      </p:sp>
      <p:sp>
        <p:nvSpPr>
          <p:cNvPr id="3" name="Text Placeholder 2">
            <a:extLst>
              <a:ext uri="{FF2B5EF4-FFF2-40B4-BE49-F238E27FC236}">
                <a16:creationId xmlns:a16="http://schemas.microsoft.com/office/drawing/2014/main" id="{2C4BBDFA-BB18-410D-8CAF-D228CDA2A35F}"/>
              </a:ext>
            </a:extLst>
          </p:cNvPr>
          <p:cNvSpPr>
            <a:spLocks noGrp="1"/>
          </p:cNvSpPr>
          <p:nvPr>
            <p:ph idx="1"/>
          </p:nvPr>
        </p:nvSpPr>
        <p:spPr/>
        <p:txBody>
          <a:bodyPr>
            <a:normAutofit/>
          </a:bodyPr>
          <a:lstStyle/>
          <a:p>
            <a:pPr marL="0" indent="0">
              <a:buNone/>
            </a:pPr>
            <a:r>
              <a:rPr lang="en-US" dirty="0"/>
              <a:t>Watch out for people who:</a:t>
            </a:r>
          </a:p>
          <a:p>
            <a:r>
              <a:rPr lang="en-US" dirty="0"/>
              <a:t>Pressure you to join their plan</a:t>
            </a:r>
          </a:p>
          <a:p>
            <a:r>
              <a:rPr lang="en-US" dirty="0"/>
              <a:t>Say they represent Medicare or give you a service for free</a:t>
            </a:r>
          </a:p>
          <a:p>
            <a:r>
              <a:rPr lang="en-US" dirty="0"/>
              <a:t>Call your home without permission</a:t>
            </a:r>
          </a:p>
          <a:p>
            <a:r>
              <a:rPr lang="en-US" dirty="0"/>
              <a:t>Say that you’ll lose your Medicare benefits if you don’t sign up for their plan</a:t>
            </a:r>
          </a:p>
          <a:p>
            <a:r>
              <a:rPr lang="en-US" dirty="0"/>
              <a:t>Require you to provide contact information at a plan event</a:t>
            </a:r>
          </a:p>
        </p:txBody>
      </p:sp>
    </p:spTree>
    <p:extLst>
      <p:ext uri="{BB962C8B-B14F-4D97-AF65-F5344CB8AC3E}">
        <p14:creationId xmlns:p14="http://schemas.microsoft.com/office/powerpoint/2010/main" val="2448384098"/>
      </p:ext>
    </p:extLst>
  </p:cSld>
  <p:clrMapOvr>
    <a:masterClrMapping/>
  </p:clrMapOvr>
</p:sld>
</file>

<file path=ppt/theme/theme1.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6683110AEA34C8CEBC761FC5EE04C" ma:contentTypeVersion="11" ma:contentTypeDescription="Create a new document." ma:contentTypeScope="" ma:versionID="bb7dac4551aaa48a4da8adbf2320bee7">
  <xsd:schema xmlns:xsd="http://www.w3.org/2001/XMLSchema" xmlns:xs="http://www.w3.org/2001/XMLSchema" xmlns:p="http://schemas.microsoft.com/office/2006/metadata/properties" xmlns:ns1="http://schemas.microsoft.com/sharepoint/v3" xmlns:ns2="c8e927bc-5e37-47f1-ab5c-7e1aca240d20" xmlns:ns3="721426d3-7e96-426b-9132-ae787a3a436b" xmlns:ns4="3935f982-d2dc-4d24-875a-0d8a29e5bb99" targetNamespace="http://schemas.microsoft.com/office/2006/metadata/properties" ma:root="true" ma:fieldsID="450bd7db43f94204907cb2fb63f44ef7" ns1:_="" ns2:_="" ns3:_="" ns4:_="">
    <xsd:import namespace="http://schemas.microsoft.com/sharepoint/v3"/>
    <xsd:import namespace="c8e927bc-5e37-47f1-ab5c-7e1aca240d20"/>
    <xsd:import namespace="721426d3-7e96-426b-9132-ae787a3a436b"/>
    <xsd:import namespace="3935f982-d2dc-4d24-875a-0d8a29e5bb99"/>
    <xsd:element name="properties">
      <xsd:complexType>
        <xsd:sequence>
          <xsd:element name="documentManagement">
            <xsd:complexType>
              <xsd:all>
                <xsd:element ref="ns2:Contact_x002f_SME"/>
                <xsd:element ref="ns2:Group_x002f_Division" minOccurs="0"/>
                <xsd:element ref="ns2:Related_x0020_Page" minOccurs="0"/>
                <xsd:element ref="ns2:_x0035_08_x0020_Compliant" minOccurs="0"/>
                <xsd:element ref="ns1:PublishingStartDate" minOccurs="0"/>
                <xsd:element ref="ns1:PublishingExpirationDate" minOccurs="0"/>
                <xsd:element ref="ns3:TaxKeywordTaxHTField" minOccurs="0"/>
                <xsd:element ref="ns4: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e927bc-5e37-47f1-ab5c-7e1aca240d20" elementFormDefault="qualified">
    <xsd:import namespace="http://schemas.microsoft.com/office/2006/documentManagement/types"/>
    <xsd:import namespace="http://schemas.microsoft.com/office/infopath/2007/PartnerControls"/>
    <xsd:element name="Contact_x002f_SME" ma:index="2" ma:displayName="Contact/SME" ma:description="This is the individual who is the subject matter expert for the content on the page" ma:list="UserInfo" ma:SharePointGroup="0" ma:internalName="Contact_x002F_SM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Group_x002f_Division" ma:index="3" nillable="true" ma:displayName="Group/Division" ma:description="This is the group and/or division responsible for the content" ma:internalName="Group_x002F_Division">
      <xsd:simpleType>
        <xsd:restriction base="dms:Text">
          <xsd:maxLength value="255"/>
        </xsd:restriction>
      </xsd:simpleType>
    </xsd:element>
    <xsd:element name="Related_x0020_Page" ma:index="5" nillable="true" ma:displayName="Related Page" ma:description="This is the page(s) that the content is related to" ma:internalName="Related_x0020_Page">
      <xsd:simpleType>
        <xsd:restriction base="dms:Note">
          <xsd:maxLength value="255"/>
        </xsd:restriction>
      </xsd:simpleType>
    </xsd:element>
    <xsd:element name="_x0035_08_x0020_Compliant" ma:index="7" nillable="true" ma:displayName="508 Compliant" ma:default="0" ma:description="This indicates that the content on the page is compliant with Section 508" ma:internalName="_x0035_08_x0020_Complia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21426d3-7e96-426b-9132-ae787a3a436b"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86a8e296-5f29-4af2-954b-0de0d1e1f8bc" ma:termSetId="00000000-0000-0000-0000-000000000000" ma:anchorId="00000000-0000-0000-0000-000000000000" ma:open="true" ma:isKeyword="tru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35f982-d2dc-4d24-875a-0d8a29e5bb9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1129096-eeab-4755-81fc-9be81932d983}" ma:internalName="TaxCatchAll" ma:showField="CatchAllData" ma:web="721426d3-7e96-426b-9132-ae787a3a43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ma:index="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6a8e296-5f29-4af2-954b-0de0d1e1f8b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roup_x002f_Division xmlns="c8e927bc-5e37-47f1-ab5c-7e1aca240d20" xsi:nil="true"/>
    <Related_x0020_Page xmlns="c8e927bc-5e37-47f1-ab5c-7e1aca240d20" xsi:nil="true"/>
    <Contact_x002f_SME xmlns="c8e927bc-5e37-47f1-ab5c-7e1aca240d20">
      <UserInfo>
        <DisplayName>Raven Nary</DisplayName>
        <AccountId>2206</AccountId>
        <AccountType/>
      </UserInfo>
    </Contact_x002f_SME>
    <TaxCatchAll xmlns="3935f982-d2dc-4d24-875a-0d8a29e5bb99"/>
    <TaxKeywordTaxHTField xmlns="721426d3-7e96-426b-9132-ae787a3a436b">
      <Terms xmlns="http://schemas.microsoft.com/office/infopath/2007/PartnerControls"/>
    </TaxKeywordTaxHTField>
    <_x0035_08_x0020_Compliant xmlns="c8e927bc-5e37-47f1-ab5c-7e1aca240d20">true</_x0035_08_x0020_Complia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77EB78F-92D3-4722-8434-E64F818CA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e927bc-5e37-47f1-ab5c-7e1aca240d20"/>
    <ds:schemaRef ds:uri="721426d3-7e96-426b-9132-ae787a3a436b"/>
    <ds:schemaRef ds:uri="3935f982-d2dc-4d24-875a-0d8a29e5b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A5D3E3-A740-4FF3-97B8-7E1DA79B4510}">
  <ds:schemaRefs>
    <ds:schemaRef ds:uri="Microsoft.SharePoint.Taxonomy.ContentTypeSync"/>
  </ds:schemaRefs>
</ds:datastoreItem>
</file>

<file path=customXml/itemProps3.xml><?xml version="1.0" encoding="utf-8"?>
<ds:datastoreItem xmlns:ds="http://schemas.openxmlformats.org/officeDocument/2006/customXml" ds:itemID="{00E86472-CFAE-48B0-9D8E-EA0FEA5F4AA3}">
  <ds:schemaRefs>
    <ds:schemaRef ds:uri="http://schemas.microsoft.com/sharepoint/v3/contenttype/forms"/>
  </ds:schemaRefs>
</ds:datastoreItem>
</file>

<file path=customXml/itemProps4.xml><?xml version="1.0" encoding="utf-8"?>
<ds:datastoreItem xmlns:ds="http://schemas.openxmlformats.org/officeDocument/2006/customXml" ds:itemID="{997A60E3-C3C4-410B-BF97-9E83CE3EF7E7}">
  <ds:schemaRefs>
    <ds:schemaRef ds:uri="http://schemas.openxmlformats.org/package/2006/metadata/core-properties"/>
    <ds:schemaRef ds:uri="http://purl.org/dc/dcmitype/"/>
    <ds:schemaRef ds:uri="http://purl.org/dc/terms/"/>
    <ds:schemaRef ds:uri="c8e927bc-5e37-47f1-ab5c-7e1aca240d20"/>
    <ds:schemaRef ds:uri="http://schemas.microsoft.com/office/2006/documentManagement/types"/>
    <ds:schemaRef ds:uri="http://schemas.microsoft.com/office/2006/metadata/properties"/>
    <ds:schemaRef ds:uri="http://schemas.microsoft.com/office/infopath/2007/PartnerControls"/>
    <ds:schemaRef ds:uri="721426d3-7e96-426b-9132-ae787a3a436b"/>
    <ds:schemaRef ds:uri="http://purl.org/dc/elements/1.1/"/>
    <ds:schemaRef ds:uri="3935f982-d2dc-4d24-875a-0d8a29e5bb9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4647</TotalTime>
  <Words>1068</Words>
  <Application>Microsoft Office PowerPoint</Application>
  <PresentationFormat>On-screen Show (16:9)</PresentationFormat>
  <Paragraphs>142</Paragraphs>
  <Slides>20</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Arial</vt:lpstr>
      <vt:lpstr>Avenir Book</vt:lpstr>
      <vt:lpstr>Avenir Medium</vt:lpstr>
      <vt:lpstr>Calibri</vt:lpstr>
      <vt:lpstr>Calibri </vt:lpstr>
      <vt:lpstr>Calibri Light</vt:lpstr>
      <vt:lpstr>Courier New</vt:lpstr>
      <vt:lpstr>Helvetica LT Std</vt:lpstr>
      <vt:lpstr>Modern No. 20</vt:lpstr>
      <vt:lpstr>Times New Roman</vt:lpstr>
      <vt:lpstr>Wingdings</vt:lpstr>
      <vt:lpstr>3_Custom Design</vt:lpstr>
      <vt:lpstr>Office Theme</vt:lpstr>
      <vt:lpstr>1_Office Theme</vt:lpstr>
      <vt:lpstr>7_Custom Design</vt:lpstr>
      <vt:lpstr>PowerPoint Presentation</vt:lpstr>
      <vt:lpstr>Yearly Open Enrollment (OEP) for People with Medicare</vt:lpstr>
      <vt:lpstr>Comparing Plans</vt:lpstr>
      <vt:lpstr>Things to Consider</vt:lpstr>
      <vt:lpstr>With Other Coverage</vt:lpstr>
      <vt:lpstr>Open Enrollment Goals </vt:lpstr>
      <vt:lpstr>Key Media Messages</vt:lpstr>
      <vt:lpstr>Research, Compare, and Choose</vt:lpstr>
      <vt:lpstr>Beware of Marketing Fraud</vt:lpstr>
      <vt:lpstr>Marketplace Open Enrollment</vt:lpstr>
      <vt:lpstr>American Rescue Plan (ARP)—Marketplace Provisions</vt:lpstr>
      <vt:lpstr>2021 Expanded Premium Tax Credit</vt:lpstr>
      <vt:lpstr> Marketplace Open Enrollment Period</vt:lpstr>
      <vt:lpstr>Marketplace Assisters and Partners</vt:lpstr>
      <vt:lpstr>Immunization Campaign</vt:lpstr>
      <vt:lpstr>CMS Resources</vt:lpstr>
      <vt:lpstr>Can I get COVID and flu vaccinations at the same time?</vt:lpstr>
      <vt:lpstr>PowerPoint Presentation</vt:lpstr>
      <vt:lpstr>Questions and Discussion</vt:lpstr>
      <vt:lpstr>CMS 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CMS-PPT-Template-Building</dc:title>
  <dc:subject/>
  <dc:creator>CMS MultimediaServices</dc:creator>
  <cp:keywords/>
  <dc:description/>
  <cp:lastModifiedBy>Teresa Zayas</cp:lastModifiedBy>
  <cp:revision>548</cp:revision>
  <cp:lastPrinted>2020-02-13T13:35:26Z</cp:lastPrinted>
  <dcterms:created xsi:type="dcterms:W3CDTF">2017-09-22T15:24:43Z</dcterms:created>
  <dcterms:modified xsi:type="dcterms:W3CDTF">2021-10-28T15:43:57Z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0x010100E606683110AEA34C8CEBC761FC5EE04C</vt:lpwstr>
  </property>
  <property fmtid="{D5CDD505-2E9C-101B-9397-08002B2CF9AE}" pid="4" name="TaxKeyword">
    <vt:lpwstr/>
  </property>
</Properties>
</file>