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3" r:id="rId12"/>
    <p:sldId id="267" r:id="rId13"/>
    <p:sldId id="268" r:id="rId14"/>
    <p:sldId id="27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F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4" autoAdjust="0"/>
    <p:restoredTop sz="94660"/>
  </p:normalViewPr>
  <p:slideViewPr>
    <p:cSldViewPr>
      <p:cViewPr varScale="1">
        <p:scale>
          <a:sx n="148" d="100"/>
          <a:sy n="148" d="100"/>
        </p:scale>
        <p:origin x="-72" y="-1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BLADEG23-FNP\Users\THarris\Documents\Metrics%20for%20IP-AS%20&amp;%20Sepsis%20Educatio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BLADEG23-FNP\Users\THarris\Documents\Metrics%20for%20IP-AS%20&amp;%20Sepsis%20Education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BLADEG23-FNP\Users\THarris\Documents\VRRT%20Data%20Collection%20Tool9-14-21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BLADEG23-FNP\Users\THarris\Documents\VRRT%20Data%20Collection%20Tool9-14-2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US" dirty="0">
                <a:solidFill>
                  <a:schemeClr val="bg1"/>
                </a:solidFill>
              </a:rPr>
              <a:t>SNF Education IP/AS &amp; Sepsis</a:t>
            </a:r>
          </a:p>
        </c:rich>
      </c:tx>
      <c:layout>
        <c:manualLayout>
          <c:xMode val="edge"/>
          <c:yMode val="edge"/>
          <c:x val="0.1486163522012578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12222057148518"/>
          <c:y val="0.13750836292522259"/>
          <c:w val="0.62877110880007925"/>
          <c:h val="0.71132597395913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'Phase 1 stats'!$B$1</c:f>
              <c:strCache>
                <c:ptCount val="1"/>
                <c:pt idx="0">
                  <c:v>Number Of Staff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'Phase 1 stats'!$A$2:$A$4</c:f>
              <c:strCache>
                <c:ptCount val="3"/>
                <c:pt idx="0">
                  <c:v>Licensed</c:v>
                </c:pt>
                <c:pt idx="1">
                  <c:v>CNA</c:v>
                </c:pt>
                <c:pt idx="2">
                  <c:v>Total</c:v>
                </c:pt>
              </c:strCache>
            </c:strRef>
          </c:cat>
          <c:val>
            <c:numRef>
              <c:f>'Phase 1 stats'!$B$2:$B$4</c:f>
              <c:numCache>
                <c:formatCode>General</c:formatCode>
                <c:ptCount val="3"/>
                <c:pt idx="0">
                  <c:v>341</c:v>
                </c:pt>
                <c:pt idx="1">
                  <c:v>447</c:v>
                </c:pt>
                <c:pt idx="2">
                  <c:v>788</c:v>
                </c:pt>
              </c:numCache>
            </c:numRef>
          </c:val>
        </c:ser>
        <c:ser>
          <c:idx val="1"/>
          <c:order val="1"/>
          <c:tx>
            <c:strRef>
              <c:f>'Phase 1 stats'!$C$1</c:f>
              <c:strCache>
                <c:ptCount val="1"/>
                <c:pt idx="0">
                  <c:v>Number Attended Education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78616352201229E-2"/>
                  <c:y val="6.7352666043030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723270440251572E-2"/>
                  <c:y val="6.3610851262862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867924528301886E-2"/>
                  <c:y val="5.9869036482694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'Phase 1 stats'!$A$2:$A$4</c:f>
              <c:strCache>
                <c:ptCount val="3"/>
                <c:pt idx="0">
                  <c:v>Licensed</c:v>
                </c:pt>
                <c:pt idx="1">
                  <c:v>CNA</c:v>
                </c:pt>
                <c:pt idx="2">
                  <c:v>Total</c:v>
                </c:pt>
              </c:strCache>
            </c:strRef>
          </c:cat>
          <c:val>
            <c:numRef>
              <c:f>'Phase 1 stats'!$C$2:$C$4</c:f>
              <c:numCache>
                <c:formatCode>General</c:formatCode>
                <c:ptCount val="3"/>
                <c:pt idx="0">
                  <c:v>327</c:v>
                </c:pt>
                <c:pt idx="1">
                  <c:v>321</c:v>
                </c:pt>
                <c:pt idx="2">
                  <c:v>648</c:v>
                </c:pt>
              </c:numCache>
            </c:numRef>
          </c:val>
        </c:ser>
        <c:ser>
          <c:idx val="2"/>
          <c:order val="2"/>
          <c:tx>
            <c:strRef>
              <c:f>'Phase 1 stats'!$D$1</c:f>
              <c:strCache>
                <c:ptCount val="1"/>
                <c:pt idx="0">
                  <c:v> Percentage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'Phase 1 stats'!$A$2:$A$4</c:f>
              <c:strCache>
                <c:ptCount val="3"/>
                <c:pt idx="0">
                  <c:v>Licensed</c:v>
                </c:pt>
                <c:pt idx="1">
                  <c:v>CNA</c:v>
                </c:pt>
                <c:pt idx="2">
                  <c:v>Total</c:v>
                </c:pt>
              </c:strCache>
            </c:strRef>
          </c:cat>
          <c:val>
            <c:numRef>
              <c:f>'Phase 1 stats'!$D$2:$D$4</c:f>
              <c:numCache>
                <c:formatCode>0</c:formatCode>
                <c:ptCount val="3"/>
                <c:pt idx="0">
                  <c:v>95.894428152492665</c:v>
                </c:pt>
                <c:pt idx="1">
                  <c:v>71.812080536912745</c:v>
                </c:pt>
                <c:pt idx="2">
                  <c:v>82.233502538071065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95040"/>
        <c:axId val="115096960"/>
      </c:barChart>
      <c:catAx>
        <c:axId val="115095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9EFF29"/>
                    </a:solidFill>
                  </a:defRPr>
                </a:pPr>
                <a:r>
                  <a:rPr lang="en-US">
                    <a:solidFill>
                      <a:srgbClr val="9EFF29"/>
                    </a:solidFill>
                  </a:rPr>
                  <a:t>Discipline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15096960"/>
        <c:crosses val="autoZero"/>
        <c:auto val="1"/>
        <c:lblAlgn val="ctr"/>
        <c:lblOffset val="100"/>
        <c:noMultiLvlLbl val="0"/>
      </c:catAx>
      <c:valAx>
        <c:axId val="115096960"/>
        <c:scaling>
          <c:orientation val="minMax"/>
          <c:max val="8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9EFF29"/>
                    </a:solidFill>
                  </a:defRPr>
                </a:pPr>
                <a:r>
                  <a:rPr lang="en-US">
                    <a:solidFill>
                      <a:srgbClr val="9EFF29"/>
                    </a:solidFill>
                  </a:rPr>
                  <a:t>11 SNF Combined # of Employees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1509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89332937156443"/>
          <c:y val="0.15764294169111218"/>
          <c:w val="0.18823874610013372"/>
          <c:h val="0.66502444547372752"/>
        </c:manualLayout>
      </c:layout>
      <c:overlay val="0"/>
      <c:spPr>
        <a:noFill/>
      </c:spPr>
      <c:txPr>
        <a:bodyPr/>
        <a:lstStyle/>
        <a:p>
          <a:pPr>
            <a:defRPr sz="1000"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US">
                <a:solidFill>
                  <a:schemeClr val="bg1"/>
                </a:solidFill>
              </a:rPr>
              <a:t>Pre/Post Assessment Quiz Score</a:t>
            </a:r>
          </a:p>
        </c:rich>
      </c:tx>
      <c:layout>
        <c:manualLayout>
          <c:xMode val="edge"/>
          <c:yMode val="edge"/>
          <c:x val="0.16735053951589385"/>
          <c:y val="1.821831094642575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678119780482"/>
          <c:y val="0.17558360352014821"/>
          <c:w val="0.52163946552135532"/>
          <c:h val="0.70843651896454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'Phase 1 stats'!$F$1</c:f>
              <c:strCache>
                <c:ptCount val="1"/>
                <c:pt idx="0">
                  <c:v>Pre Assessment Quiz %</c:v>
                </c:pt>
              </c:strCache>
            </c:strRef>
          </c:tx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'Phase 1 stats'!$E$2:$E$4</c:f>
              <c:strCache>
                <c:ptCount val="3"/>
                <c:pt idx="0">
                  <c:v>Licensed</c:v>
                </c:pt>
                <c:pt idx="1">
                  <c:v>CNA</c:v>
                </c:pt>
                <c:pt idx="2">
                  <c:v>Total</c:v>
                </c:pt>
              </c:strCache>
            </c:strRef>
          </c:cat>
          <c:val>
            <c:numRef>
              <c:f>'Phase 1 stats'!$F$2:$F$4</c:f>
              <c:numCache>
                <c:formatCode>General</c:formatCode>
                <c:ptCount val="3"/>
                <c:pt idx="0">
                  <c:v>64</c:v>
                </c:pt>
                <c:pt idx="1">
                  <c:v>80.2</c:v>
                </c:pt>
                <c:pt idx="2" formatCode="0">
                  <c:v>73.980392156862749</c:v>
                </c:pt>
              </c:numCache>
            </c:numRef>
          </c:val>
        </c:ser>
        <c:ser>
          <c:idx val="1"/>
          <c:order val="1"/>
          <c:tx>
            <c:strRef>
              <c:f>'Phase 1 stats'!$G$1</c:f>
              <c:strCache>
                <c:ptCount val="1"/>
                <c:pt idx="0">
                  <c:v>Post Assessment Quiz%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'Phase 1 stats'!$E$2:$E$4</c:f>
              <c:strCache>
                <c:ptCount val="3"/>
                <c:pt idx="0">
                  <c:v>Licensed</c:v>
                </c:pt>
                <c:pt idx="1">
                  <c:v>CNA</c:v>
                </c:pt>
                <c:pt idx="2">
                  <c:v>Total</c:v>
                </c:pt>
              </c:strCache>
            </c:strRef>
          </c:cat>
          <c:val>
            <c:numRef>
              <c:f>'Phase 1 stats'!$G$2:$G$4</c:f>
              <c:numCache>
                <c:formatCode>General</c:formatCode>
                <c:ptCount val="3"/>
                <c:pt idx="0">
                  <c:v>96</c:v>
                </c:pt>
                <c:pt idx="1">
                  <c:v>91</c:v>
                </c:pt>
                <c:pt idx="2" formatCode="0">
                  <c:v>93.01136363636364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424256"/>
        <c:axId val="149291392"/>
      </c:barChart>
      <c:catAx>
        <c:axId val="133424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Discipline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49291392"/>
        <c:crosses val="autoZero"/>
        <c:auto val="1"/>
        <c:lblAlgn val="ctr"/>
        <c:lblOffset val="100"/>
        <c:noMultiLvlLbl val="0"/>
      </c:catAx>
      <c:valAx>
        <c:axId val="149291392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Quiz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3342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481181597583323"/>
          <c:y val="0.26921119892754286"/>
          <c:w val="0.24632025949586495"/>
          <c:h val="0.49516053711246805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VRRT Education</a:t>
            </a:r>
          </a:p>
        </c:rich>
      </c:tx>
      <c:layout>
        <c:manualLayout>
          <c:xMode val="edge"/>
          <c:yMode val="edge"/>
          <c:x val="0.38291679883716728"/>
          <c:y val="2.141900937081659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1"/>
          <c:order val="0"/>
          <c:tx>
            <c:strRef>
              <c:f>'Ongoing Education'!$A$30</c:f>
              <c:strCache>
                <c:ptCount val="1"/>
                <c:pt idx="0">
                  <c:v>Staff Education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6"/>
            <c:invertIfNegative val="0"/>
            <c:bubble3D val="0"/>
            <c:spPr>
              <a:solidFill>
                <a:srgbClr val="7D3C4A">
                  <a:lumMod val="75000"/>
                </a:srgbClr>
              </a:solidFill>
            </c:spPr>
          </c:dPt>
          <c:dPt>
            <c:idx val="7"/>
            <c:invertIfNegative val="0"/>
            <c:bubble3D val="0"/>
            <c:spPr>
              <a:solidFill>
                <a:srgbClr val="2DA2BF">
                  <a:lumMod val="50000"/>
                </a:srgbClr>
              </a:solidFill>
            </c:spPr>
          </c:dPt>
          <c:cat>
            <c:strRef>
              <c:f>'Ongoing Education'!$B$17:$I$17</c:f>
              <c:strCache>
                <c:ptCount val="8"/>
                <c:pt idx="0">
                  <c:v>Intro to VRRT </c:v>
                </c:pt>
                <c:pt idx="1">
                  <c:v>Simulation Attendees</c:v>
                </c:pt>
                <c:pt idx="2">
                  <c:v>Early Recognition &amp; Treatment of Sepsis in SNF</c:v>
                </c:pt>
                <c:pt idx="3">
                  <c:v>Equipment Training</c:v>
                </c:pt>
                <c:pt idx="4">
                  <c:v>MOCK Sim. w/ Responder</c:v>
                </c:pt>
                <c:pt idx="5">
                  <c:v>VRRT Responders Trained</c:v>
                </c:pt>
                <c:pt idx="6">
                  <c:v>VRRT Responders Currently Training</c:v>
                </c:pt>
                <c:pt idx="7">
                  <c:v>Active VRRT Responders</c:v>
                </c:pt>
              </c:strCache>
            </c:strRef>
          </c:cat>
          <c:val>
            <c:numRef>
              <c:f>'Ongoing Education'!$B$30:$I$30</c:f>
              <c:numCache>
                <c:formatCode>General</c:formatCode>
                <c:ptCount val="8"/>
                <c:pt idx="0">
                  <c:v>80</c:v>
                </c:pt>
                <c:pt idx="1">
                  <c:v>73</c:v>
                </c:pt>
                <c:pt idx="2">
                  <c:v>96</c:v>
                </c:pt>
                <c:pt idx="3">
                  <c:v>79</c:v>
                </c:pt>
                <c:pt idx="4">
                  <c:v>19</c:v>
                </c:pt>
                <c:pt idx="5">
                  <c:v>21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251200"/>
        <c:axId val="149252736"/>
      </c:barChart>
      <c:catAx>
        <c:axId val="149251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49252736"/>
        <c:crosses val="autoZero"/>
        <c:auto val="1"/>
        <c:lblAlgn val="ctr"/>
        <c:lblOffset val="100"/>
        <c:noMultiLvlLbl val="0"/>
      </c:catAx>
      <c:valAx>
        <c:axId val="1492527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92512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02893336407949"/>
          <c:y val="0.17035449010169276"/>
          <c:w val="0.56847514189571369"/>
          <c:h val="0.684065478657273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'Cum data 8.27'!$A$2</c:f>
              <c:strCache>
                <c:ptCount val="1"/>
                <c:pt idx="0">
                  <c:v>VRRT Encounters</c:v>
                </c:pt>
              </c:strCache>
            </c:strRef>
          </c:tx>
          <c:spPr>
            <a:ln w="9525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FFFF66"/>
              </a:solidFill>
              <a:ln w="9525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66FF66"/>
              </a:solidFill>
              <a:ln w="9525"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FF6D6D"/>
              </a:solidFill>
              <a:ln w="9525"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  <a:ln w="9525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  <a:ln w="9525"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c:spPr>
          </c:dPt>
          <c:cat>
            <c:strRef>
              <c:f>'Cum data 8.27'!$B$1:$I$1</c:f>
              <c:strCache>
                <c:ptCount val="8"/>
                <c:pt idx="0">
                  <c:v>Total</c:v>
                </c:pt>
                <c:pt idx="1">
                  <c:v>PNA</c:v>
                </c:pt>
                <c:pt idx="2">
                  <c:v>UTI</c:v>
                </c:pt>
                <c:pt idx="3">
                  <c:v>SSTI</c:v>
                </c:pt>
                <c:pt idx="4">
                  <c:v>COPD Ex</c:v>
                </c:pt>
                <c:pt idx="5">
                  <c:v>CHF Ex</c:v>
                </c:pt>
                <c:pt idx="6">
                  <c:v>Covid</c:v>
                </c:pt>
                <c:pt idx="7">
                  <c:v>Other</c:v>
                </c:pt>
              </c:strCache>
            </c:strRef>
          </c:cat>
          <c:val>
            <c:numRef>
              <c:f>'Cum data 8.27'!$B$2:$I$2</c:f>
              <c:numCache>
                <c:formatCode>General</c:formatCode>
                <c:ptCount val="8"/>
                <c:pt idx="0">
                  <c:v>44</c:v>
                </c:pt>
                <c:pt idx="1">
                  <c:v>9</c:v>
                </c:pt>
                <c:pt idx="2">
                  <c:v>9.5</c:v>
                </c:pt>
                <c:pt idx="3">
                  <c:v>7.5</c:v>
                </c:pt>
                <c:pt idx="4">
                  <c:v>1</c:v>
                </c:pt>
                <c:pt idx="5">
                  <c:v>3</c:v>
                </c:pt>
                <c:pt idx="6">
                  <c:v>4</c:v>
                </c:pt>
                <c:pt idx="7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10656"/>
        <c:axId val="75120640"/>
      </c:barChart>
      <c:catAx>
        <c:axId val="751106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5120640"/>
        <c:crosses val="autoZero"/>
        <c:auto val="1"/>
        <c:lblAlgn val="ctr"/>
        <c:lblOffset val="100"/>
        <c:noMultiLvlLbl val="0"/>
      </c:catAx>
      <c:valAx>
        <c:axId val="751206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51106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n-US"/>
          </a:p>
        </c:txPr>
      </c:dTable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ln w="9525"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 w="9525"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66FF66"/>
              </a:solidFill>
              <a:ln w="9525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'Cum data 8.27'!$A$13:$G$13</c:f>
              <c:strCache>
                <c:ptCount val="7"/>
                <c:pt idx="0">
                  <c:v>Keep &amp; Treat</c:v>
                </c:pt>
                <c:pt idx="1">
                  <c:v>Treat &amp; Transfer</c:v>
                </c:pt>
                <c:pt idx="2">
                  <c:v>Emergent Transfer</c:v>
                </c:pt>
                <c:pt idx="3">
                  <c:v>VRRT Diagnositcs Only</c:v>
                </c:pt>
                <c:pt idx="4">
                  <c:v>ER visit for diagnositics</c:v>
                </c:pt>
                <c:pt idx="5">
                  <c:v>Failed Treatment txfr to ER</c:v>
                </c:pt>
                <c:pt idx="6">
                  <c:v>No Intervention</c:v>
                </c:pt>
              </c:strCache>
            </c:strRef>
          </c:cat>
          <c:val>
            <c:numRef>
              <c:f>'Cum data 8.27'!$A$14:$G$14</c:f>
              <c:numCache>
                <c:formatCode>General</c:formatCode>
                <c:ptCount val="7"/>
                <c:pt idx="0">
                  <c:v>27</c:v>
                </c:pt>
                <c:pt idx="1">
                  <c:v>2</c:v>
                </c:pt>
                <c:pt idx="2">
                  <c:v>1</c:v>
                </c:pt>
                <c:pt idx="3">
                  <c:v>6</c:v>
                </c:pt>
                <c:pt idx="4">
                  <c:v>2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4857472"/>
        <c:axId val="74858880"/>
      </c:barChart>
      <c:catAx>
        <c:axId val="74857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4858880"/>
        <c:crosses val="autoZero"/>
        <c:auto val="1"/>
        <c:lblAlgn val="ctr"/>
        <c:lblOffset val="100"/>
        <c:noMultiLvlLbl val="0"/>
      </c:catAx>
      <c:valAx>
        <c:axId val="7485888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marL="0" indent="0">
                  <a:buNone/>
                  <a:defRPr sz="1600" i="1">
                    <a:solidFill>
                      <a:srgbClr val="002060"/>
                    </a:solidFill>
                  </a:defRPr>
                </a:pPr>
                <a:r>
                  <a:rPr lang="en-US" sz="1600" i="1" dirty="0" smtClean="0">
                    <a:solidFill>
                      <a:srgbClr val="002060"/>
                    </a:solidFill>
                  </a:rPr>
                  <a:t>44</a:t>
                </a:r>
                <a:br>
                  <a:rPr lang="en-US" sz="1600" i="1" dirty="0" smtClean="0">
                    <a:solidFill>
                      <a:srgbClr val="002060"/>
                    </a:solidFill>
                  </a:rPr>
                </a:br>
                <a:r>
                  <a:rPr lang="en-US" sz="1600" i="1" dirty="0" smtClean="0">
                    <a:solidFill>
                      <a:srgbClr val="002060"/>
                    </a:solidFill>
                  </a:rPr>
                  <a:t>VRRT</a:t>
                </a:r>
              </a:p>
              <a:p>
                <a:pPr marL="0" indent="0">
                  <a:buNone/>
                  <a:defRPr sz="1600" i="1">
                    <a:solidFill>
                      <a:srgbClr val="002060"/>
                    </a:solidFill>
                  </a:defRPr>
                </a:pPr>
                <a:r>
                  <a:rPr lang="en-US" sz="1600" i="1" dirty="0" smtClean="0">
                    <a:solidFill>
                      <a:srgbClr val="002060"/>
                    </a:solidFill>
                  </a:rPr>
                  <a:t>Encounters</a:t>
                </a:r>
                <a:endParaRPr lang="en-US" sz="1600" i="1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9.2592592592592587E-3"/>
              <c:y val="0.271791283339348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4857472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'Cum data 8.27'!$A$7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'Cum data 8.27'!$B$5:$D$6</c:f>
              <c:strCache>
                <c:ptCount val="3"/>
                <c:pt idx="0">
                  <c:v>NON SEPSIS</c:v>
                </c:pt>
                <c:pt idx="1">
                  <c:v>SEPSIS</c:v>
                </c:pt>
                <c:pt idx="2">
                  <c:v>Infectious Process</c:v>
                </c:pt>
              </c:strCache>
            </c:strRef>
          </c:cat>
          <c:val>
            <c:numRef>
              <c:f>'Cum data 8.27'!$B$7:$D$7</c:f>
              <c:numCache>
                <c:formatCode>General</c:formatCode>
                <c:ptCount val="3"/>
                <c:pt idx="0">
                  <c:v>16</c:v>
                </c:pt>
                <c:pt idx="1">
                  <c:v>12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870592"/>
        <c:axId val="57884672"/>
      </c:barChart>
      <c:catAx>
        <c:axId val="57870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7884672"/>
        <c:crosses val="autoZero"/>
        <c:auto val="1"/>
        <c:lblAlgn val="ctr"/>
        <c:lblOffset val="100"/>
        <c:noMultiLvlLbl val="0"/>
      </c:catAx>
      <c:valAx>
        <c:axId val="57884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7870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solidFill>
      <a:srgbClr val="4BACC6">
        <a:lumMod val="20000"/>
        <a:lumOff val="80000"/>
      </a:srgbClr>
    </a:solidFill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849302023087822E-2"/>
          <c:y val="3.3695052154899451E-2"/>
          <c:w val="0.94555187791791517"/>
          <c:h val="0.7857921212048797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'Missed Opport '!$N$1</c:f>
              <c:strCache>
                <c:ptCount val="1"/>
                <c:pt idx="0">
                  <c:v>VRRT Encounters</c:v>
                </c:pt>
              </c:strCache>
            </c:strRef>
          </c:tx>
          <c:invertIfNegative val="0"/>
          <c:cat>
            <c:strRef>
              <c:f>'Missed Opport '!$I$2:$J$12</c:f>
              <c:strCache>
                <c:ptCount val="11"/>
                <c:pt idx="0">
                  <c:v> Avail.  NHC Maury</c:v>
                </c:pt>
                <c:pt idx="1">
                  <c:v> Avail.   Lewis Co</c:v>
                </c:pt>
                <c:pt idx="2">
                  <c:v> Avail. NHC Columbia</c:v>
                </c:pt>
                <c:pt idx="3">
                  <c:v> Avail.  *NHC Pulaski</c:v>
                </c:pt>
                <c:pt idx="4">
                  <c:v> Avail.  *NHC Scott</c:v>
                </c:pt>
                <c:pt idx="5">
                  <c:v>Avail.   Mt. Pleasant</c:v>
                </c:pt>
                <c:pt idx="6">
                  <c:v>N/A   LifeCare</c:v>
                </c:pt>
                <c:pt idx="7">
                  <c:v>N/A  *NHC Lawrenceburg</c:v>
                </c:pt>
                <c:pt idx="8">
                  <c:v>N/A   NHC Oakwood</c:v>
                </c:pt>
                <c:pt idx="9">
                  <c:v>N/A   NHC Lewisburg</c:v>
                </c:pt>
                <c:pt idx="10">
                  <c:v>N/A   Magnolia</c:v>
                </c:pt>
              </c:strCache>
            </c:strRef>
          </c:cat>
          <c:val>
            <c:numRef>
              <c:f>'Missed Opport '!$N$2:$N$12</c:f>
              <c:numCache>
                <c:formatCode>General</c:formatCode>
                <c:ptCount val="11"/>
                <c:pt idx="0" formatCode="0">
                  <c:v>3</c:v>
                </c:pt>
                <c:pt idx="1">
                  <c:v>33</c:v>
                </c:pt>
                <c:pt idx="2">
                  <c:v>6</c:v>
                </c:pt>
                <c:pt idx="3">
                  <c:v>1</c:v>
                </c:pt>
                <c:pt idx="10">
                  <c:v>1</c:v>
                </c:pt>
              </c:numCache>
            </c:numRef>
          </c:val>
        </c:ser>
        <c:ser>
          <c:idx val="4"/>
          <c:order val="1"/>
          <c:tx>
            <c:strRef>
              <c:f>'Missed Opport '!$O$1</c:f>
              <c:strCache>
                <c:ptCount val="1"/>
                <c:pt idx="0">
                  <c:v>Missed Opportunties</c:v>
                </c:pt>
              </c:strCache>
            </c:strRef>
          </c:tx>
          <c:invertIfNegative val="0"/>
          <c:cat>
            <c:strRef>
              <c:f>'Missed Opport '!$I$2:$J$12</c:f>
              <c:strCache>
                <c:ptCount val="11"/>
                <c:pt idx="0">
                  <c:v> Avail.  NHC Maury</c:v>
                </c:pt>
                <c:pt idx="1">
                  <c:v> Avail.   Lewis Co</c:v>
                </c:pt>
                <c:pt idx="2">
                  <c:v> Avail. NHC Columbia</c:v>
                </c:pt>
                <c:pt idx="3">
                  <c:v> Avail.  *NHC Pulaski</c:v>
                </c:pt>
                <c:pt idx="4">
                  <c:v> Avail.  *NHC Scott</c:v>
                </c:pt>
                <c:pt idx="5">
                  <c:v>Avail.   Mt. Pleasant</c:v>
                </c:pt>
                <c:pt idx="6">
                  <c:v>N/A   LifeCare</c:v>
                </c:pt>
                <c:pt idx="7">
                  <c:v>N/A  *NHC Lawrenceburg</c:v>
                </c:pt>
                <c:pt idx="8">
                  <c:v>N/A   NHC Oakwood</c:v>
                </c:pt>
                <c:pt idx="9">
                  <c:v>N/A   NHC Lewisburg</c:v>
                </c:pt>
                <c:pt idx="10">
                  <c:v>N/A   Magnolia</c:v>
                </c:pt>
              </c:strCache>
            </c:strRef>
          </c:cat>
          <c:val>
            <c:numRef>
              <c:f>'Missed Opport '!$O$2:$O$12</c:f>
              <c:numCache>
                <c:formatCode>0</c:formatCode>
                <c:ptCount val="11"/>
                <c:pt idx="0">
                  <c:v>74</c:v>
                </c:pt>
                <c:pt idx="1">
                  <c:v>27</c:v>
                </c:pt>
                <c:pt idx="2">
                  <c:v>18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26</c:v>
                </c:pt>
                <c:pt idx="7">
                  <c:v>7</c:v>
                </c:pt>
                <c:pt idx="8">
                  <c:v>18</c:v>
                </c:pt>
                <c:pt idx="9">
                  <c:v>44</c:v>
                </c:pt>
                <c:pt idx="10">
                  <c:v>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7924224"/>
        <c:axId val="57930112"/>
      </c:barChart>
      <c:catAx>
        <c:axId val="57924224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 rot="0" vert="horz" anchor="ctr" anchorCtr="0"/>
          <a:lstStyle/>
          <a:p>
            <a:pPr>
              <a:defRPr sz="900" b="1"/>
            </a:pPr>
            <a:endParaRPr lang="en-US"/>
          </a:p>
        </c:txPr>
        <c:crossAx val="57930112"/>
        <c:crosses val="autoZero"/>
        <c:auto val="0"/>
        <c:lblAlgn val="ctr"/>
        <c:lblOffset val="100"/>
        <c:noMultiLvlLbl val="0"/>
      </c:catAx>
      <c:valAx>
        <c:axId val="57930112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crossAx val="57924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980849185887161"/>
          <c:y val="0.92691073327518425"/>
          <c:w val="0.35119445799363574"/>
          <c:h val="6.1845093882495455E-2"/>
        </c:manualLayout>
      </c:layout>
      <c:overlay val="0"/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D8A9ED-ADD0-4FC2-BB94-89FB85F3E58F}" type="doc">
      <dgm:prSet loTypeId="urn:microsoft.com/office/officeart/2005/8/layout/process5" loCatId="process" qsTypeId="urn:microsoft.com/office/officeart/2005/8/quickstyle/simple3" qsCatId="simple" csTypeId="urn:microsoft.com/office/officeart/2005/8/colors/colorful3" csCatId="colorful" phldr="1"/>
      <dgm:spPr/>
    </dgm:pt>
    <dgm:pt modelId="{43538E26-3AA8-4055-90AF-529CA653594B}">
      <dgm:prSet phldrT="[Text]"/>
      <dgm:spPr/>
      <dgm:t>
        <a:bodyPr/>
        <a:lstStyle/>
        <a:p>
          <a:r>
            <a:rPr lang="en-US" smtClean="0"/>
            <a:t>Infection Prevention</a:t>
          </a:r>
          <a:endParaRPr lang="en-US" dirty="0"/>
        </a:p>
      </dgm:t>
    </dgm:pt>
    <dgm:pt modelId="{47B4A833-8453-483B-AD87-9B42B18D0732}" type="parTrans" cxnId="{D711B924-36D2-4144-B46F-42A3141BA2BC}">
      <dgm:prSet/>
      <dgm:spPr/>
      <dgm:t>
        <a:bodyPr/>
        <a:lstStyle/>
        <a:p>
          <a:endParaRPr lang="en-US"/>
        </a:p>
      </dgm:t>
    </dgm:pt>
    <dgm:pt modelId="{795E9376-E05A-4BA6-A4EF-B43446967AAC}" type="sibTrans" cxnId="{D711B924-36D2-4144-B46F-42A3141BA2BC}">
      <dgm:prSet/>
      <dgm:spPr/>
      <dgm:t>
        <a:bodyPr/>
        <a:lstStyle/>
        <a:p>
          <a:endParaRPr lang="en-US"/>
        </a:p>
      </dgm:t>
    </dgm:pt>
    <dgm:pt modelId="{7828F3B6-769D-4BAC-852B-C21CE4E44E06}">
      <dgm:prSet phldrT="[Text]"/>
      <dgm:spPr/>
      <dgm:t>
        <a:bodyPr/>
        <a:lstStyle/>
        <a:p>
          <a:r>
            <a:rPr lang="en-US" smtClean="0"/>
            <a:t>Antibiotic Stewardship</a:t>
          </a:r>
          <a:endParaRPr lang="en-US" dirty="0"/>
        </a:p>
      </dgm:t>
    </dgm:pt>
    <dgm:pt modelId="{2655CB1C-5340-4EC6-8D54-4AF0535536A7}" type="parTrans" cxnId="{878F535F-D283-4CAA-888E-14D3BC6058C0}">
      <dgm:prSet/>
      <dgm:spPr/>
      <dgm:t>
        <a:bodyPr/>
        <a:lstStyle/>
        <a:p>
          <a:endParaRPr lang="en-US"/>
        </a:p>
      </dgm:t>
    </dgm:pt>
    <dgm:pt modelId="{3AE22AEA-7AA8-4658-8616-18491EE76D45}" type="sibTrans" cxnId="{878F535F-D283-4CAA-888E-14D3BC6058C0}">
      <dgm:prSet/>
      <dgm:spPr/>
      <dgm:t>
        <a:bodyPr/>
        <a:lstStyle/>
        <a:p>
          <a:endParaRPr lang="en-US"/>
        </a:p>
      </dgm:t>
    </dgm:pt>
    <dgm:pt modelId="{77E88C15-C4A4-45BF-A255-554C5765EB9F}">
      <dgm:prSet phldrT="[Text]"/>
      <dgm:spPr/>
      <dgm:t>
        <a:bodyPr/>
        <a:lstStyle/>
        <a:p>
          <a:r>
            <a:rPr lang="en-US" smtClean="0"/>
            <a:t>Virtual Rapid Response Teleconsultation</a:t>
          </a:r>
        </a:p>
        <a:p>
          <a:r>
            <a:rPr lang="en-US" smtClean="0"/>
            <a:t>(VRRT)</a:t>
          </a:r>
          <a:endParaRPr lang="en-US" dirty="0"/>
        </a:p>
      </dgm:t>
    </dgm:pt>
    <dgm:pt modelId="{CC9BC5F2-4066-4A75-B95F-1B0250FEF02B}" type="parTrans" cxnId="{4CDDAB0C-5DC1-47EF-86EB-A00936908393}">
      <dgm:prSet/>
      <dgm:spPr/>
      <dgm:t>
        <a:bodyPr/>
        <a:lstStyle/>
        <a:p>
          <a:endParaRPr lang="en-US"/>
        </a:p>
      </dgm:t>
    </dgm:pt>
    <dgm:pt modelId="{D99D886A-D8C1-4446-B096-1A8781E69551}" type="sibTrans" cxnId="{4CDDAB0C-5DC1-47EF-86EB-A00936908393}">
      <dgm:prSet/>
      <dgm:spPr/>
      <dgm:t>
        <a:bodyPr/>
        <a:lstStyle/>
        <a:p>
          <a:endParaRPr lang="en-US"/>
        </a:p>
      </dgm:t>
    </dgm:pt>
    <dgm:pt modelId="{2FAFDED1-B088-4FA9-831C-2B0E2AAB6E1B}">
      <dgm:prSet phldrT="[Text]"/>
      <dgm:spPr/>
      <dgm:t>
        <a:bodyPr/>
        <a:lstStyle/>
        <a:p>
          <a:pPr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mtClean="0"/>
            <a:t>Early Care &amp; Treatment for Resident/Patient 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924"/>
            </a:spcAft>
            <a:buClrTx/>
            <a:buSzTx/>
            <a:buFontTx/>
            <a:buNone/>
            <a:tabLst/>
            <a:defRPr/>
          </a:pPr>
          <a:r>
            <a:rPr lang="en-US" smtClean="0"/>
            <a:t>Treat In Place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920"/>
            </a:spcAft>
            <a:buClrTx/>
            <a:buSzTx/>
            <a:buFontTx/>
            <a:buNone/>
            <a:tabLst/>
            <a:defRPr/>
          </a:pPr>
          <a:r>
            <a:rPr lang="en-US" smtClean="0"/>
            <a:t>Improved outcomes </a:t>
          </a:r>
        </a:p>
        <a:p>
          <a:pPr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mtClean="0"/>
            <a:t>Reduce Hospital Readmissions  </a:t>
          </a:r>
          <a:endParaRPr lang="en-US" dirty="0" smtClean="0"/>
        </a:p>
      </dgm:t>
    </dgm:pt>
    <dgm:pt modelId="{BDDB72EB-E3CD-42E8-AC33-9ABB393EFE8C}" type="parTrans" cxnId="{114C8AC9-9B07-46E1-80BD-49CB5EA9AF3E}">
      <dgm:prSet/>
      <dgm:spPr/>
      <dgm:t>
        <a:bodyPr/>
        <a:lstStyle/>
        <a:p>
          <a:endParaRPr lang="en-US"/>
        </a:p>
      </dgm:t>
    </dgm:pt>
    <dgm:pt modelId="{43FBC424-AC62-445F-8AA8-D62B8E6E71A4}" type="sibTrans" cxnId="{114C8AC9-9B07-46E1-80BD-49CB5EA9AF3E}">
      <dgm:prSet/>
      <dgm:spPr/>
      <dgm:t>
        <a:bodyPr/>
        <a:lstStyle/>
        <a:p>
          <a:endParaRPr lang="en-US"/>
        </a:p>
      </dgm:t>
    </dgm:pt>
    <dgm:pt modelId="{90258D95-2320-485A-812C-0AB7E5EE6BA8}" type="pres">
      <dgm:prSet presAssocID="{DCD8A9ED-ADD0-4FC2-BB94-89FB85F3E58F}" presName="diagram" presStyleCnt="0">
        <dgm:presLayoutVars>
          <dgm:dir/>
          <dgm:resizeHandles val="exact"/>
        </dgm:presLayoutVars>
      </dgm:prSet>
      <dgm:spPr/>
    </dgm:pt>
    <dgm:pt modelId="{7E59163E-1BAC-4689-BCC6-6D42D27EDCA4}" type="pres">
      <dgm:prSet presAssocID="{43538E26-3AA8-4055-90AF-529CA653594B}" presName="node" presStyleLbl="node1" presStyleIdx="0" presStyleCnt="4" custLinFactNeighborX="27460" custLinFactNeighborY="6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CD7A2D-D7B2-4CD2-8E6E-5C8AD7282E48}" type="pres">
      <dgm:prSet presAssocID="{795E9376-E05A-4BA6-A4EF-B43446967AAC}" presName="sibTrans" presStyleLbl="sibTrans2D1" presStyleIdx="0" presStyleCnt="3" custAng="61380" custScaleX="147069"/>
      <dgm:spPr/>
      <dgm:t>
        <a:bodyPr/>
        <a:lstStyle/>
        <a:p>
          <a:endParaRPr lang="en-US"/>
        </a:p>
      </dgm:t>
    </dgm:pt>
    <dgm:pt modelId="{F5E3FA58-D2EC-474F-B48E-482B8BCFF422}" type="pres">
      <dgm:prSet presAssocID="{795E9376-E05A-4BA6-A4EF-B43446967AA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6514FE6-1E3D-4A87-9C79-D157B0812365}" type="pres">
      <dgm:prSet presAssocID="{7828F3B6-769D-4BAC-852B-C21CE4E44E06}" presName="node" presStyleLbl="node1" presStyleIdx="1" presStyleCnt="4" custLinFactX="37546" custLinFactNeighborX="100000" custLinFactNeighborY="-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0D319-7BE9-456A-B5C8-8CCFFE08A221}" type="pres">
      <dgm:prSet presAssocID="{3AE22AEA-7AA8-4658-8616-18491EE76D45}" presName="sibTrans" presStyleLbl="sibTrans2D1" presStyleIdx="1" presStyleCnt="3" custAng="505598" custScaleX="162886" custScaleY="91904" custLinFactNeighborX="26143" custLinFactNeighborY="-161"/>
      <dgm:spPr/>
      <dgm:t>
        <a:bodyPr/>
        <a:lstStyle/>
        <a:p>
          <a:endParaRPr lang="en-US"/>
        </a:p>
      </dgm:t>
    </dgm:pt>
    <dgm:pt modelId="{89D25501-6413-4E64-B3FA-9FC3595FA8E8}" type="pres">
      <dgm:prSet presAssocID="{3AE22AEA-7AA8-4658-8616-18491EE76D4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6C60C98-FD72-4584-A82A-A8C71D56AD9F}" type="pres">
      <dgm:prSet presAssocID="{77E88C15-C4A4-45BF-A255-554C5765EB9F}" presName="node" presStyleLbl="node1" presStyleIdx="2" presStyleCnt="4" custScaleX="133391" custLinFactY="100000" custLinFactNeighborX="1714" custLinFactNeighborY="101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CA48B-A1F0-47E3-9762-8D47BBA85F70}" type="pres">
      <dgm:prSet presAssocID="{D99D886A-D8C1-4446-B096-1A8781E69551}" presName="sibTrans" presStyleLbl="sibTrans2D1" presStyleIdx="2" presStyleCnt="3" custAng="21400031" custScaleX="151432" custLinFactNeighborX="-5054" custLinFactNeighborY="19704"/>
      <dgm:spPr/>
      <dgm:t>
        <a:bodyPr/>
        <a:lstStyle/>
        <a:p>
          <a:endParaRPr lang="en-US"/>
        </a:p>
      </dgm:t>
    </dgm:pt>
    <dgm:pt modelId="{2C59A6F9-84B9-4E97-9168-39FC06F93BDA}" type="pres">
      <dgm:prSet presAssocID="{D99D886A-D8C1-4446-B096-1A8781E6955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00CEFF4-F3C6-46C6-ABAF-56AFBD7FDB23}" type="pres">
      <dgm:prSet presAssocID="{2FAFDED1-B088-4FA9-831C-2B0E2AAB6E1B}" presName="node" presStyleLbl="node1" presStyleIdx="3" presStyleCnt="4" custScaleX="189985" custScaleY="166473" custLinFactX="-100000" custLinFactNeighborX="-100089" custLinFactNeighborY="-209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4C8AC9-9B07-46E1-80BD-49CB5EA9AF3E}" srcId="{DCD8A9ED-ADD0-4FC2-BB94-89FB85F3E58F}" destId="{2FAFDED1-B088-4FA9-831C-2B0E2AAB6E1B}" srcOrd="3" destOrd="0" parTransId="{BDDB72EB-E3CD-42E8-AC33-9ABB393EFE8C}" sibTransId="{43FBC424-AC62-445F-8AA8-D62B8E6E71A4}"/>
    <dgm:cxn modelId="{CB2669E3-7D80-432E-B6D9-3FD1BE0E8C40}" type="presOf" srcId="{DCD8A9ED-ADD0-4FC2-BB94-89FB85F3E58F}" destId="{90258D95-2320-485A-812C-0AB7E5EE6BA8}" srcOrd="0" destOrd="0" presId="urn:microsoft.com/office/officeart/2005/8/layout/process5"/>
    <dgm:cxn modelId="{8ADE5B68-1F37-4553-B686-D63EBA8FC793}" type="presOf" srcId="{3AE22AEA-7AA8-4658-8616-18491EE76D45}" destId="{E400D319-7BE9-456A-B5C8-8CCFFE08A221}" srcOrd="0" destOrd="0" presId="urn:microsoft.com/office/officeart/2005/8/layout/process5"/>
    <dgm:cxn modelId="{8D5FE0DA-C03F-4AE3-BFB5-769755E1CCF8}" type="presOf" srcId="{3AE22AEA-7AA8-4658-8616-18491EE76D45}" destId="{89D25501-6413-4E64-B3FA-9FC3595FA8E8}" srcOrd="1" destOrd="0" presId="urn:microsoft.com/office/officeart/2005/8/layout/process5"/>
    <dgm:cxn modelId="{C314559C-2641-4E9B-A737-4DF384027190}" type="presOf" srcId="{D99D886A-D8C1-4446-B096-1A8781E69551}" destId="{2C59A6F9-84B9-4E97-9168-39FC06F93BDA}" srcOrd="1" destOrd="0" presId="urn:microsoft.com/office/officeart/2005/8/layout/process5"/>
    <dgm:cxn modelId="{7E784D32-4BD0-4739-8156-DCC56261499F}" type="presOf" srcId="{77E88C15-C4A4-45BF-A255-554C5765EB9F}" destId="{46C60C98-FD72-4584-A82A-A8C71D56AD9F}" srcOrd="0" destOrd="0" presId="urn:microsoft.com/office/officeart/2005/8/layout/process5"/>
    <dgm:cxn modelId="{C43F4B6E-CF84-45B0-B9E3-0790EF5D144C}" type="presOf" srcId="{795E9376-E05A-4BA6-A4EF-B43446967AAC}" destId="{92CD7A2D-D7B2-4CD2-8E6E-5C8AD7282E48}" srcOrd="0" destOrd="0" presId="urn:microsoft.com/office/officeart/2005/8/layout/process5"/>
    <dgm:cxn modelId="{878F535F-D283-4CAA-888E-14D3BC6058C0}" srcId="{DCD8A9ED-ADD0-4FC2-BB94-89FB85F3E58F}" destId="{7828F3B6-769D-4BAC-852B-C21CE4E44E06}" srcOrd="1" destOrd="0" parTransId="{2655CB1C-5340-4EC6-8D54-4AF0535536A7}" sibTransId="{3AE22AEA-7AA8-4658-8616-18491EE76D45}"/>
    <dgm:cxn modelId="{7E56802D-13D9-48C7-A9D3-2FE004C85F95}" type="presOf" srcId="{795E9376-E05A-4BA6-A4EF-B43446967AAC}" destId="{F5E3FA58-D2EC-474F-B48E-482B8BCFF422}" srcOrd="1" destOrd="0" presId="urn:microsoft.com/office/officeart/2005/8/layout/process5"/>
    <dgm:cxn modelId="{9C9B46C2-D1E2-44F2-8A82-2CE3D7D3A396}" type="presOf" srcId="{D99D886A-D8C1-4446-B096-1A8781E69551}" destId="{EF9CA48B-A1F0-47E3-9762-8D47BBA85F70}" srcOrd="0" destOrd="0" presId="urn:microsoft.com/office/officeart/2005/8/layout/process5"/>
    <dgm:cxn modelId="{70116F5C-C9D8-4683-BAC4-76B96E733992}" type="presOf" srcId="{43538E26-3AA8-4055-90AF-529CA653594B}" destId="{7E59163E-1BAC-4689-BCC6-6D42D27EDCA4}" srcOrd="0" destOrd="0" presId="urn:microsoft.com/office/officeart/2005/8/layout/process5"/>
    <dgm:cxn modelId="{4CDDAB0C-5DC1-47EF-86EB-A00936908393}" srcId="{DCD8A9ED-ADD0-4FC2-BB94-89FB85F3E58F}" destId="{77E88C15-C4A4-45BF-A255-554C5765EB9F}" srcOrd="2" destOrd="0" parTransId="{CC9BC5F2-4066-4A75-B95F-1B0250FEF02B}" sibTransId="{D99D886A-D8C1-4446-B096-1A8781E69551}"/>
    <dgm:cxn modelId="{D711B924-36D2-4144-B46F-42A3141BA2BC}" srcId="{DCD8A9ED-ADD0-4FC2-BB94-89FB85F3E58F}" destId="{43538E26-3AA8-4055-90AF-529CA653594B}" srcOrd="0" destOrd="0" parTransId="{47B4A833-8453-483B-AD87-9B42B18D0732}" sibTransId="{795E9376-E05A-4BA6-A4EF-B43446967AAC}"/>
    <dgm:cxn modelId="{DA487F1C-FFB4-4A74-9484-25BA5A25F5B0}" type="presOf" srcId="{7828F3B6-769D-4BAC-852B-C21CE4E44E06}" destId="{E6514FE6-1E3D-4A87-9C79-D157B0812365}" srcOrd="0" destOrd="0" presId="urn:microsoft.com/office/officeart/2005/8/layout/process5"/>
    <dgm:cxn modelId="{69DE8E14-4764-4089-A765-DBC26FE5B574}" type="presOf" srcId="{2FAFDED1-B088-4FA9-831C-2B0E2AAB6E1B}" destId="{D00CEFF4-F3C6-46C6-ABAF-56AFBD7FDB23}" srcOrd="0" destOrd="0" presId="urn:microsoft.com/office/officeart/2005/8/layout/process5"/>
    <dgm:cxn modelId="{F76E6888-E9C6-423E-87CE-FAF897FB670C}" type="presParOf" srcId="{90258D95-2320-485A-812C-0AB7E5EE6BA8}" destId="{7E59163E-1BAC-4689-BCC6-6D42D27EDCA4}" srcOrd="0" destOrd="0" presId="urn:microsoft.com/office/officeart/2005/8/layout/process5"/>
    <dgm:cxn modelId="{DD8C38B9-032B-4C85-AC1D-2379AD7AFB0D}" type="presParOf" srcId="{90258D95-2320-485A-812C-0AB7E5EE6BA8}" destId="{92CD7A2D-D7B2-4CD2-8E6E-5C8AD7282E48}" srcOrd="1" destOrd="0" presId="urn:microsoft.com/office/officeart/2005/8/layout/process5"/>
    <dgm:cxn modelId="{AAB370B4-42A7-45D2-8CEB-AA427FC5F9F9}" type="presParOf" srcId="{92CD7A2D-D7B2-4CD2-8E6E-5C8AD7282E48}" destId="{F5E3FA58-D2EC-474F-B48E-482B8BCFF422}" srcOrd="0" destOrd="0" presId="urn:microsoft.com/office/officeart/2005/8/layout/process5"/>
    <dgm:cxn modelId="{E36DF863-3D26-4754-827E-A4376937BA21}" type="presParOf" srcId="{90258D95-2320-485A-812C-0AB7E5EE6BA8}" destId="{E6514FE6-1E3D-4A87-9C79-D157B0812365}" srcOrd="2" destOrd="0" presId="urn:microsoft.com/office/officeart/2005/8/layout/process5"/>
    <dgm:cxn modelId="{82A13882-289E-4311-B0CF-E49289BA747D}" type="presParOf" srcId="{90258D95-2320-485A-812C-0AB7E5EE6BA8}" destId="{E400D319-7BE9-456A-B5C8-8CCFFE08A221}" srcOrd="3" destOrd="0" presId="urn:microsoft.com/office/officeart/2005/8/layout/process5"/>
    <dgm:cxn modelId="{D0B29A69-9994-45E9-AD8B-D398DAE67D9C}" type="presParOf" srcId="{E400D319-7BE9-456A-B5C8-8CCFFE08A221}" destId="{89D25501-6413-4E64-B3FA-9FC3595FA8E8}" srcOrd="0" destOrd="0" presId="urn:microsoft.com/office/officeart/2005/8/layout/process5"/>
    <dgm:cxn modelId="{C5239678-DB84-4CE3-9585-43478924F62A}" type="presParOf" srcId="{90258D95-2320-485A-812C-0AB7E5EE6BA8}" destId="{46C60C98-FD72-4584-A82A-A8C71D56AD9F}" srcOrd="4" destOrd="0" presId="urn:microsoft.com/office/officeart/2005/8/layout/process5"/>
    <dgm:cxn modelId="{5A229FDE-90F3-49D8-AAAD-1977BA4DF830}" type="presParOf" srcId="{90258D95-2320-485A-812C-0AB7E5EE6BA8}" destId="{EF9CA48B-A1F0-47E3-9762-8D47BBA85F70}" srcOrd="5" destOrd="0" presId="urn:microsoft.com/office/officeart/2005/8/layout/process5"/>
    <dgm:cxn modelId="{AD8F6A03-1BB2-4E1F-968E-9690EA8B7BF6}" type="presParOf" srcId="{EF9CA48B-A1F0-47E3-9762-8D47BBA85F70}" destId="{2C59A6F9-84B9-4E97-9168-39FC06F93BDA}" srcOrd="0" destOrd="0" presId="urn:microsoft.com/office/officeart/2005/8/layout/process5"/>
    <dgm:cxn modelId="{406E3BCB-9E28-4175-AC00-174F34D5ECF7}" type="presParOf" srcId="{90258D95-2320-485A-812C-0AB7E5EE6BA8}" destId="{D00CEFF4-F3C6-46C6-ABAF-56AFBD7FDB23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9163E-1BAC-4689-BCC6-6D42D27EDCA4}">
      <dsp:nvSpPr>
        <dsp:cNvPr id="0" name=""/>
        <dsp:cNvSpPr/>
      </dsp:nvSpPr>
      <dsp:spPr>
        <a:xfrm>
          <a:off x="837741" y="76204"/>
          <a:ext cx="1828353" cy="1097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Infection Prevention</a:t>
          </a:r>
          <a:endParaRPr lang="en-US" sz="1300" kern="1200" dirty="0"/>
        </a:p>
      </dsp:txBody>
      <dsp:txXfrm>
        <a:off x="869871" y="108334"/>
        <a:ext cx="1764093" cy="1032752"/>
      </dsp:txXfrm>
    </dsp:sp>
    <dsp:sp modelId="{92CD7A2D-D7B2-4CD2-8E6E-5C8AD7282E48}">
      <dsp:nvSpPr>
        <dsp:cNvPr id="0" name=""/>
        <dsp:cNvSpPr/>
      </dsp:nvSpPr>
      <dsp:spPr>
        <a:xfrm rot="4096">
          <a:off x="2927369" y="360581"/>
          <a:ext cx="2139230" cy="4534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927369" y="451186"/>
        <a:ext cx="2003201" cy="272059"/>
      </dsp:txXfrm>
    </dsp:sp>
    <dsp:sp modelId="{E6514FE6-1E3D-4A87-9C79-D157B0812365}">
      <dsp:nvSpPr>
        <dsp:cNvPr id="0" name=""/>
        <dsp:cNvSpPr/>
      </dsp:nvSpPr>
      <dsp:spPr>
        <a:xfrm>
          <a:off x="5410197" y="5"/>
          <a:ext cx="1828353" cy="1097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3874869"/>
                <a:satOff val="-12382"/>
                <a:lumOff val="-3137"/>
                <a:alphaOff val="0"/>
                <a:tint val="62000"/>
                <a:satMod val="180000"/>
              </a:schemeClr>
            </a:gs>
            <a:gs pos="65000">
              <a:schemeClr val="accent3">
                <a:hueOff val="3874869"/>
                <a:satOff val="-12382"/>
                <a:lumOff val="-3137"/>
                <a:alphaOff val="0"/>
                <a:tint val="32000"/>
                <a:satMod val="250000"/>
              </a:schemeClr>
            </a:gs>
            <a:gs pos="100000">
              <a:schemeClr val="accent3">
                <a:hueOff val="3874869"/>
                <a:satOff val="-12382"/>
                <a:lumOff val="-3137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Antibiotic Stewardship</a:t>
          </a:r>
          <a:endParaRPr lang="en-US" sz="1300" kern="1200" dirty="0"/>
        </a:p>
      </dsp:txBody>
      <dsp:txXfrm>
        <a:off x="5442327" y="32135"/>
        <a:ext cx="1764093" cy="1032752"/>
      </dsp:txXfrm>
    </dsp:sp>
    <dsp:sp modelId="{E400D319-7BE9-456A-B5C8-8CCFFE08A221}">
      <dsp:nvSpPr>
        <dsp:cNvPr id="0" name=""/>
        <dsp:cNvSpPr/>
      </dsp:nvSpPr>
      <dsp:spPr>
        <a:xfrm rot="5317961">
          <a:off x="6181251" y="1427628"/>
          <a:ext cx="974872" cy="4167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tint val="62000"/>
                <a:satMod val="180000"/>
              </a:schemeClr>
            </a:gs>
            <a:gs pos="65000">
              <a:schemeClr val="accent3">
                <a:hueOff val="5812304"/>
                <a:satOff val="-18573"/>
                <a:lumOff val="-4706"/>
                <a:alphaOff val="0"/>
                <a:tint val="32000"/>
                <a:satMod val="250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6542178" y="1148571"/>
        <a:ext cx="250033" cy="849856"/>
      </dsp:txXfrm>
    </dsp:sp>
    <dsp:sp modelId="{46C60C98-FD72-4584-A82A-A8C71D56AD9F}">
      <dsp:nvSpPr>
        <dsp:cNvPr id="0" name=""/>
        <dsp:cNvSpPr/>
      </dsp:nvSpPr>
      <dsp:spPr>
        <a:xfrm>
          <a:off x="5486403" y="2209805"/>
          <a:ext cx="2438859" cy="1097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7749738"/>
                <a:satOff val="-24763"/>
                <a:lumOff val="-6275"/>
                <a:alphaOff val="0"/>
                <a:tint val="62000"/>
                <a:satMod val="180000"/>
              </a:schemeClr>
            </a:gs>
            <a:gs pos="65000">
              <a:schemeClr val="accent3">
                <a:hueOff val="7749738"/>
                <a:satOff val="-24763"/>
                <a:lumOff val="-6275"/>
                <a:alphaOff val="0"/>
                <a:tint val="32000"/>
                <a:satMod val="250000"/>
              </a:schemeClr>
            </a:gs>
            <a:gs pos="100000">
              <a:schemeClr val="accent3">
                <a:hueOff val="7749738"/>
                <a:satOff val="-24763"/>
                <a:lumOff val="-6275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Virtual Rapid Response Teleconsultation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(VRRT)</a:t>
          </a:r>
          <a:endParaRPr lang="en-US" sz="1300" kern="1200" dirty="0"/>
        </a:p>
      </dsp:txBody>
      <dsp:txXfrm>
        <a:off x="5518533" y="2241935"/>
        <a:ext cx="2374599" cy="1032752"/>
      </dsp:txXfrm>
    </dsp:sp>
    <dsp:sp modelId="{EF9CA48B-A1F0-47E3-9762-8D47BBA85F70}">
      <dsp:nvSpPr>
        <dsp:cNvPr id="0" name=""/>
        <dsp:cNvSpPr/>
      </dsp:nvSpPr>
      <dsp:spPr>
        <a:xfrm rot="10800000">
          <a:off x="4343402" y="2514599"/>
          <a:ext cx="1005590" cy="45343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tint val="62000"/>
                <a:satMod val="180000"/>
              </a:schemeClr>
            </a:gs>
            <a:gs pos="65000">
              <a:schemeClr val="accent3">
                <a:hueOff val="11624607"/>
                <a:satOff val="-37145"/>
                <a:lumOff val="-9412"/>
                <a:alphaOff val="0"/>
                <a:tint val="32000"/>
                <a:satMod val="25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4479431" y="2605285"/>
        <a:ext cx="869561" cy="272059"/>
      </dsp:txXfrm>
    </dsp:sp>
    <dsp:sp modelId="{D00CEFF4-F3C6-46C6-ABAF-56AFBD7FDB23}">
      <dsp:nvSpPr>
        <dsp:cNvPr id="0" name=""/>
        <dsp:cNvSpPr/>
      </dsp:nvSpPr>
      <dsp:spPr>
        <a:xfrm>
          <a:off x="761992" y="1600202"/>
          <a:ext cx="3473597" cy="1826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tint val="62000"/>
                <a:satMod val="180000"/>
              </a:schemeClr>
            </a:gs>
            <a:gs pos="65000">
              <a:schemeClr val="accent3">
                <a:hueOff val="11624607"/>
                <a:satOff val="-37145"/>
                <a:lumOff val="-9412"/>
                <a:alphaOff val="0"/>
                <a:tint val="32000"/>
                <a:satMod val="25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Early Care &amp; Treatment for Resident/Patient 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924"/>
            </a:spcAft>
            <a:buClrTx/>
            <a:buSzTx/>
            <a:buFontTx/>
            <a:buNone/>
            <a:tabLst/>
            <a:defRPr/>
          </a:pPr>
          <a:r>
            <a:rPr lang="en-US" sz="1300" kern="1200" smtClean="0"/>
            <a:t>Treat In Place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920"/>
            </a:spcAft>
            <a:buClrTx/>
            <a:buSzTx/>
            <a:buFontTx/>
            <a:buNone/>
            <a:tabLst/>
            <a:defRPr/>
          </a:pPr>
          <a:r>
            <a:rPr lang="en-US" sz="1300" kern="1200" smtClean="0"/>
            <a:t>Improved outcomes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Reduce Hospital Readmissions  </a:t>
          </a:r>
          <a:endParaRPr lang="en-US" sz="1300" kern="1200" dirty="0" smtClean="0"/>
        </a:p>
      </dsp:txBody>
      <dsp:txXfrm>
        <a:off x="815480" y="1653690"/>
        <a:ext cx="3366621" cy="1719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0.6614</cdr:x>
      <cdr:y>0.15912</cdr:y>
    </cdr:from>
    <cdr:to>
      <cdr:x>0.9433</cdr:x>
      <cdr:y>0.21399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776" y="736600"/>
          <a:ext cx="22098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/>
            <a:t>Jan. 2020 </a:t>
          </a:r>
          <a:r>
            <a:rPr lang="en-US" sz="1100" baseline="0"/>
            <a:t>through Sep. 2021</a:t>
          </a:r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0.49224</cdr:x>
      <cdr:y>0.21058</cdr:y>
    </cdr:from>
    <cdr:to>
      <cdr:x>0.83861</cdr:x>
      <cdr:y>0.53693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17776" y="669925"/>
          <a:ext cx="1771650" cy="1038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0.04159</cdr:x>
      <cdr:y>0.11741</cdr:y>
    </cdr:from>
    <cdr:to>
      <cdr:x>0.1707</cdr:x>
      <cdr:y>0.79352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2726" y="368300"/>
          <a:ext cx="660400" cy="2120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0.01304</cdr:x>
      <cdr:y>0.10931</cdr:y>
    </cdr:from>
    <cdr:to>
      <cdr:x>0.1496</cdr:x>
      <cdr:y>0.68826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6676" y="342900"/>
          <a:ext cx="698500" cy="181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0.02703</cdr:x>
      <cdr:y>0.13765</cdr:y>
    </cdr:from>
    <cdr:to>
      <cdr:x>0.31178</cdr:x>
      <cdr:y>0.87854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7820" y="431794"/>
          <a:ext cx="1873256" cy="2324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000" b="1" dirty="0"/>
            <a:t>Other Reasons:  </a:t>
          </a:r>
        </a:p>
        <a:p xmlns:a="http://schemas.openxmlformats.org/drawingml/2006/main">
          <a:r>
            <a:rPr lang="en-US" sz="1000" b="1" dirty="0"/>
            <a:t>Elevated Ammonia</a:t>
          </a:r>
        </a:p>
        <a:p xmlns:a="http://schemas.openxmlformats.org/drawingml/2006/main">
          <a:r>
            <a:rPr lang="en-US" sz="1000" b="1" dirty="0"/>
            <a:t>Weakness</a:t>
          </a:r>
        </a:p>
        <a:p xmlns:a="http://schemas.openxmlformats.org/drawingml/2006/main">
          <a:r>
            <a:rPr lang="en-US" sz="1000" b="1" dirty="0"/>
            <a:t>Cellulitis/edema</a:t>
          </a:r>
        </a:p>
        <a:p xmlns:a="http://schemas.openxmlformats.org/drawingml/2006/main">
          <a:r>
            <a:rPr lang="en-US" sz="1000" b="1" dirty="0"/>
            <a:t>Confusion</a:t>
          </a:r>
        </a:p>
        <a:p xmlns:a="http://schemas.openxmlformats.org/drawingml/2006/main">
          <a:r>
            <a:rPr lang="en-US" sz="1000" b="1" dirty="0"/>
            <a:t>AMS/</a:t>
          </a:r>
          <a:r>
            <a:rPr lang="en-US" sz="1000" b="1" dirty="0" err="1"/>
            <a:t>Lside</a:t>
          </a:r>
          <a:r>
            <a:rPr lang="en-US" sz="1000" b="1" baseline="0" dirty="0"/>
            <a:t> weakness</a:t>
          </a:r>
        </a:p>
        <a:p xmlns:a="http://schemas.openxmlformats.org/drawingml/2006/main">
          <a:r>
            <a:rPr lang="en-US" sz="1000" b="1" baseline="0" dirty="0"/>
            <a:t>Missed Dr. </a:t>
          </a:r>
          <a:r>
            <a:rPr lang="en-US" sz="1000" b="1" baseline="0" dirty="0" err="1"/>
            <a:t>appt</a:t>
          </a:r>
          <a:r>
            <a:rPr lang="en-US" sz="1000" b="1" baseline="0" dirty="0"/>
            <a:t> for leg wound</a:t>
          </a:r>
        </a:p>
        <a:p xmlns:a="http://schemas.openxmlformats.org/drawingml/2006/main">
          <a:r>
            <a:rPr lang="en-US" sz="1000" b="1" baseline="0" dirty="0"/>
            <a:t>Vomit dark blood</a:t>
          </a:r>
        </a:p>
        <a:p xmlns:a="http://schemas.openxmlformats.org/drawingml/2006/main">
          <a:r>
            <a:rPr lang="en-US" sz="1000" b="1" baseline="0" dirty="0"/>
            <a:t>CP/Hypotension</a:t>
          </a:r>
        </a:p>
        <a:p xmlns:a="http://schemas.openxmlformats.org/drawingml/2006/main">
          <a:r>
            <a:rPr lang="en-US" sz="1000" b="1" baseline="0" dirty="0"/>
            <a:t>Rectal bleed</a:t>
          </a:r>
        </a:p>
        <a:p xmlns:a="http://schemas.openxmlformats.org/drawingml/2006/main">
          <a:r>
            <a:rPr lang="en-US" sz="1000" b="1" baseline="0" dirty="0"/>
            <a:t>AMS/Overmedicated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0.33628</cdr:x>
      <cdr:y>0.10926</cdr:y>
    </cdr:from>
    <cdr:to>
      <cdr:x>0.53097</cdr:x>
      <cdr:y>0.25493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600" y="457200"/>
          <a:ext cx="1676400" cy="609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rgbClr val="FF0000"/>
              </a:solidFill>
            </a:rPr>
            <a:t>*  Outside of MRH ER</a:t>
          </a:r>
        </a:p>
        <a:p xmlns:a="http://schemas.openxmlformats.org/drawingml/2006/main">
          <a:pPr marL="171450" indent="-171450">
            <a:buFont typeface="Arial" charset="0"/>
            <a:buChar char="•"/>
          </a:pPr>
          <a:endParaRPr lang="en-US" sz="1100" dirty="0"/>
        </a:p>
      </cdr:txBody>
    </cdr:sp>
  </cdr:relSizeAnchor>
  <cdr:relSizeAnchor xmlns:cdr="http://schemas.openxmlformats.org/drawingml/2006/chartDrawing">
    <cdr:from>
      <cdr:x>0.34513</cdr:x>
      <cdr:y>0.16388</cdr:y>
    </cdr:from>
    <cdr:to>
      <cdr:x>0.53982</cdr:x>
      <cdr:y>0.23672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1800" y="685800"/>
          <a:ext cx="1676400" cy="304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rgbClr val="FF0000"/>
              </a:solidFill>
            </a:rPr>
            <a:t>N/A Not yet available</a:t>
          </a:r>
          <a:endParaRPr lang="en-US" sz="1100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BA3B6-55D7-40BC-B161-BB8E764682D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2ADEC-512A-4EAB-B66D-FCBE376B0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5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C2693-7F8C-4B34-850B-0276C2A2E5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29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Protocol for VRRT initiation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C2693-7F8C-4B34-850B-0276C2A2E5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63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C2693-7F8C-4B34-850B-0276C2A2E5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7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74F12-AA26-4AC8-9962-C36BB8F3255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74F12-AA26-4AC8-9962-C36BB8F3255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74F12-AA26-4AC8-9962-C36BB8F3255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74F12-AA26-4AC8-9962-C36BB8F3255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74F12-AA26-4AC8-9962-C36BB8F3255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74F12-AA26-4AC8-9962-C36BB8F3255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74F12-AA26-4AC8-9962-C36BB8F3255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74F12-AA26-4AC8-9962-C36BB8F3255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74F12-AA26-4AC8-9962-C36BB8F3255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53074F12-AA26-4AC8-9962-C36BB8F3255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74F12-AA26-4AC8-9962-C36BB8F3255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74F12-AA26-4AC8-9962-C36BB8F32554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3350"/>
            <a:ext cx="8382000" cy="3429000"/>
          </a:xfrm>
          <a:noFill/>
        </p:spPr>
        <p:txBody>
          <a:bodyPr>
            <a:normAutofit/>
          </a:bodyPr>
          <a:lstStyle/>
          <a:p>
            <a:r>
              <a:rPr lang="en-US" sz="3100" dirty="0" smtClean="0"/>
              <a:t>Infection Prevention, Antibiotic Stewardship &amp; Virtual Rapid Response Teleconsultation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0" y="4324350"/>
            <a:ext cx="2526891" cy="67842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Maury Regional Healthcare CMP Grant Project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529867"/>
              </p:ext>
            </p:extLst>
          </p:nvPr>
        </p:nvGraphicFramePr>
        <p:xfrm>
          <a:off x="457200" y="11112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Antibiotic Treatment Received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48400" y="470535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Sep’20 – Sep 21</a:t>
            </a:r>
          </a:p>
        </p:txBody>
      </p:sp>
    </p:spTree>
    <p:extLst>
      <p:ext uri="{BB962C8B-B14F-4D97-AF65-F5344CB8AC3E}">
        <p14:creationId xmlns:p14="http://schemas.microsoft.com/office/powerpoint/2010/main" val="19026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19150"/>
            <a:ext cx="7848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"/>
            <a:ext cx="8287033" cy="7619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IPASRR Outcomes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(SNF’s with VRRT Capabilities)</a:t>
            </a:r>
            <a:endParaRPr lang="en-US" sz="2700" dirty="0"/>
          </a:p>
        </p:txBody>
      </p:sp>
      <p:sp>
        <p:nvSpPr>
          <p:cNvPr id="3" name="TextBox 2"/>
          <p:cNvSpPr txBox="1"/>
          <p:nvPr/>
        </p:nvSpPr>
        <p:spPr>
          <a:xfrm>
            <a:off x="6941713" y="4751819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Mar ‘19-May ‘21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626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287033" cy="7620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VRRT Encounters to Missed Opportunities</a:t>
            </a:r>
            <a:br>
              <a:rPr lang="en-US" sz="2400" dirty="0" smtClean="0"/>
            </a:br>
            <a:r>
              <a:rPr lang="en-US" sz="2400" dirty="0" smtClean="0"/>
              <a:t>Sep. 2020 through Sep. 2021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531354"/>
              </p:ext>
            </p:extLst>
          </p:nvPr>
        </p:nvGraphicFramePr>
        <p:xfrm>
          <a:off x="228600" y="971550"/>
          <a:ext cx="8610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22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site training now (October 2021)</a:t>
            </a:r>
          </a:p>
          <a:p>
            <a:r>
              <a:rPr lang="en-US" dirty="0" smtClean="0"/>
              <a:t>Plans to train 3 sites in November &amp; December</a:t>
            </a:r>
          </a:p>
          <a:p>
            <a:r>
              <a:rPr lang="en-US" dirty="0" smtClean="0"/>
              <a:t>Continue offering MOCK VRRT training to all SNF’s</a:t>
            </a:r>
          </a:p>
          <a:p>
            <a:r>
              <a:rPr lang="en-US" dirty="0" smtClean="0"/>
              <a:t>All 11 SNF’s actively using the VRRT program  by March 1</a:t>
            </a:r>
            <a:r>
              <a:rPr lang="en-US" baseline="30000" dirty="0" smtClean="0"/>
              <a:t>st</a:t>
            </a:r>
            <a:r>
              <a:rPr lang="en-US" dirty="0" smtClean="0"/>
              <a:t>, 2022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3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Questions?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971550"/>
            <a:ext cx="22828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6400" y="310515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Theresa Harris, RN, MSN, CCRN-K, ACCNS-AG</a:t>
            </a:r>
          </a:p>
          <a:p>
            <a:pPr algn="ctr"/>
            <a:r>
              <a:rPr lang="en-US" dirty="0" smtClean="0"/>
              <a:t>Post Acute Care Education Coordinator</a:t>
            </a:r>
          </a:p>
          <a:p>
            <a:pPr algn="ctr"/>
            <a:r>
              <a:rPr lang="en-US" dirty="0" smtClean="0"/>
              <a:t>Maury Regional Healthcare</a:t>
            </a:r>
          </a:p>
          <a:p>
            <a:pPr algn="ctr"/>
            <a:r>
              <a:rPr lang="en-US" dirty="0" smtClean="0"/>
              <a:t>tharris@mauryregional.com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614972"/>
              </p:ext>
            </p:extLst>
          </p:nvPr>
        </p:nvGraphicFramePr>
        <p:xfrm>
          <a:off x="457200" y="1200150"/>
          <a:ext cx="8229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09550"/>
            <a:ext cx="5715000" cy="763526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Goals of the IPASRR Initiative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34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90600" y="285750"/>
            <a:ext cx="8093365" cy="763525"/>
          </a:xfrm>
        </p:spPr>
        <p:txBody>
          <a:bodyPr/>
          <a:lstStyle/>
          <a:p>
            <a:r>
              <a:rPr lang="en-US" dirty="0" smtClean="0"/>
              <a:t>Building a Healthcare Team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1047750"/>
            <a:ext cx="4040188" cy="479822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Skilled </a:t>
            </a:r>
            <a:r>
              <a:rPr lang="en-US" sz="2800" dirty="0" smtClean="0"/>
              <a:t>Nursing</a:t>
            </a:r>
            <a:r>
              <a:rPr lang="en-US" dirty="0" smtClean="0"/>
              <a:t> Facilities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495800" y="1047750"/>
            <a:ext cx="4041775" cy="479822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Hospital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304800" y="1657350"/>
            <a:ext cx="3516469" cy="3124200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Review current practices revising if needed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Education on best practice guidelines for Infection Prevention, Antibiotic Stewardship and Sepsis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Training on VRRT process and telehealth equipment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191000" y="1581150"/>
            <a:ext cx="4724400" cy="3429000"/>
          </a:xfrm>
        </p:spPr>
        <p:txBody>
          <a:bodyPr>
            <a:normAutofit fontScale="85000" lnSpcReduction="10000"/>
          </a:bodyPr>
          <a:lstStyle/>
          <a:p>
            <a:pPr algn="l">
              <a:spcAft>
                <a:spcPts val="1200"/>
              </a:spcAft>
            </a:pPr>
            <a:r>
              <a:rPr lang="en-US" dirty="0" smtClean="0"/>
              <a:t>Regional </a:t>
            </a:r>
            <a:r>
              <a:rPr lang="en-US" dirty="0" err="1" smtClean="0"/>
              <a:t>Antibiogram</a:t>
            </a:r>
            <a:r>
              <a:rPr lang="en-US" dirty="0" smtClean="0"/>
              <a:t> developed by the Infectious Disease </a:t>
            </a:r>
            <a:r>
              <a:rPr lang="en-US" dirty="0" err="1" smtClean="0"/>
              <a:t>PharmD</a:t>
            </a:r>
            <a:r>
              <a:rPr lang="en-US" dirty="0" smtClean="0"/>
              <a:t> provided to SNF PCP’s. </a:t>
            </a:r>
          </a:p>
          <a:p>
            <a:pPr algn="l">
              <a:spcAft>
                <a:spcPts val="1200"/>
              </a:spcAft>
            </a:pPr>
            <a:r>
              <a:rPr lang="en-US" dirty="0" smtClean="0"/>
              <a:t>Best practice standard operating procedures (SOP) developed using </a:t>
            </a:r>
            <a:r>
              <a:rPr lang="en-US" dirty="0" err="1" smtClean="0"/>
              <a:t>Antibiograms</a:t>
            </a:r>
            <a:r>
              <a:rPr lang="en-US" dirty="0" smtClean="0"/>
              <a:t>, and current best practice standards of hospital rapid response team protocols. </a:t>
            </a:r>
          </a:p>
          <a:p>
            <a:pPr algn="l">
              <a:spcAft>
                <a:spcPts val="1200"/>
              </a:spcAft>
            </a:pPr>
            <a:r>
              <a:rPr lang="en-US" dirty="0" smtClean="0"/>
              <a:t>Development and training of Virtual Rapid Responders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047435"/>
              </p:ext>
            </p:extLst>
          </p:nvPr>
        </p:nvGraphicFramePr>
        <p:xfrm>
          <a:off x="228600" y="895350"/>
          <a:ext cx="4038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9882258"/>
              </p:ext>
            </p:extLst>
          </p:nvPr>
        </p:nvGraphicFramePr>
        <p:xfrm>
          <a:off x="4572000" y="819150"/>
          <a:ext cx="4191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1600" y="0"/>
            <a:ext cx="6172200" cy="85725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Phase 1 Education</a:t>
            </a:r>
            <a:endParaRPr lang="en-US" sz="36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91400" y="4784527"/>
            <a:ext cx="1600200" cy="26161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ysClr val="windowText" lastClr="000000"/>
                </a:solidFill>
              </a:rPr>
              <a:t>Aug ‘19- Feb. ‘20</a:t>
            </a:r>
            <a:endParaRPr lang="en-US" sz="11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13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VRRT Education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93698"/>
              </p:ext>
            </p:extLst>
          </p:nvPr>
        </p:nvGraphicFramePr>
        <p:xfrm>
          <a:off x="533400" y="742950"/>
          <a:ext cx="7839076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7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" r="2549"/>
          <a:stretch/>
        </p:blipFill>
        <p:spPr bwMode="auto">
          <a:xfrm>
            <a:off x="685800" y="1123950"/>
            <a:ext cx="807720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3820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Virtual Rapid Response Teleconsultation Activation </a:t>
            </a:r>
            <a:r>
              <a:rPr lang="en-US" sz="2800" dirty="0"/>
              <a:t>Protocol </a:t>
            </a:r>
          </a:p>
        </p:txBody>
      </p:sp>
    </p:spTree>
    <p:extLst>
      <p:ext uri="{BB962C8B-B14F-4D97-AF65-F5344CB8AC3E}">
        <p14:creationId xmlns:p14="http://schemas.microsoft.com/office/powerpoint/2010/main" val="211219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SNF nurse and VRRT responder follow-up within 1-4 hours to evaluate patients response to interventions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PAC Education Coordinator reviews all diagnostics and follow </a:t>
            </a:r>
            <a:r>
              <a:rPr lang="en-US" dirty="0"/>
              <a:t>up with SNF nurse within 24 hours and as </a:t>
            </a:r>
            <a:r>
              <a:rPr lang="en-US" dirty="0" smtClean="0"/>
              <a:t>needed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Consult to Infectious Disease </a:t>
            </a:r>
            <a:r>
              <a:rPr lang="en-US" dirty="0" err="1" smtClean="0"/>
              <a:t>PharmD</a:t>
            </a:r>
            <a:r>
              <a:rPr lang="en-US" dirty="0" smtClean="0"/>
              <a:t> on all encounters involving infectious processes within 24 hours and as needed</a:t>
            </a:r>
          </a:p>
          <a:p>
            <a:pPr>
              <a:spcAft>
                <a:spcPts val="600"/>
              </a:spcAft>
            </a:pPr>
            <a:r>
              <a:rPr lang="en-US" dirty="0"/>
              <a:t>SNF provider notified of encounter per center’s </a:t>
            </a:r>
            <a:r>
              <a:rPr lang="en-US" dirty="0" smtClean="0"/>
              <a:t>protocol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VRRT Follow-Up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805033"/>
              </p:ext>
            </p:extLst>
          </p:nvPr>
        </p:nvGraphicFramePr>
        <p:xfrm>
          <a:off x="457200" y="11112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VRRT Encounter Types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91400" y="455295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Sep’20 – Sep 21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582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963720"/>
              </p:ext>
            </p:extLst>
          </p:nvPr>
        </p:nvGraphicFramePr>
        <p:xfrm>
          <a:off x="457200" y="11112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VRRT Dispositions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462915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Sep’20 – Sep 21</a:t>
            </a:r>
          </a:p>
        </p:txBody>
      </p:sp>
    </p:spTree>
    <p:extLst>
      <p:ext uri="{BB962C8B-B14F-4D97-AF65-F5344CB8AC3E}">
        <p14:creationId xmlns:p14="http://schemas.microsoft.com/office/powerpoint/2010/main" val="28001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372</Words>
  <Application>Microsoft Office PowerPoint</Application>
  <PresentationFormat>On-screen Show (16:9)</PresentationFormat>
  <Paragraphs>81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Infection Prevention, Antibiotic Stewardship &amp; Virtual Rapid Response Teleconsultation</vt:lpstr>
      <vt:lpstr>Goals of the IPASRR Initiative</vt:lpstr>
      <vt:lpstr>Building a Healthcare Team</vt:lpstr>
      <vt:lpstr>Phase 1 Education</vt:lpstr>
      <vt:lpstr>VRRT Education</vt:lpstr>
      <vt:lpstr>Virtual Rapid Response Teleconsultation Activation Protocol </vt:lpstr>
      <vt:lpstr>VRRT Follow-Up</vt:lpstr>
      <vt:lpstr>VRRT Encounter Types</vt:lpstr>
      <vt:lpstr>VRRT Dispositions</vt:lpstr>
      <vt:lpstr>Antibiotic Treatment Received</vt:lpstr>
      <vt:lpstr>IPASRR Outcomes  (SNF’s with VRRT Capabilities)</vt:lpstr>
      <vt:lpstr>VRRT Encounters to Missed Opportunities Sep. 2020 through Sep. 2021</vt:lpstr>
      <vt:lpstr>Goals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2021-09-29T15:50:22Z</dcterms:created>
  <dcterms:modified xsi:type="dcterms:W3CDTF">2021-10-22T16:21:57Z</dcterms:modified>
</cp:coreProperties>
</file>