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147309485" r:id="rId5"/>
    <p:sldId id="2147309517" r:id="rId6"/>
    <p:sldId id="2147309396" r:id="rId7"/>
    <p:sldId id="2147309420" r:id="rId8"/>
    <p:sldId id="2147309395" r:id="rId9"/>
    <p:sldId id="2147309576" r:id="rId10"/>
    <p:sldId id="2147309586" r:id="rId11"/>
    <p:sldId id="2147309564" r:id="rId12"/>
    <p:sldId id="2147309565" r:id="rId13"/>
    <p:sldId id="2147309573" r:id="rId14"/>
    <p:sldId id="2147309585" r:id="rId15"/>
    <p:sldId id="2147309574" r:id="rId16"/>
    <p:sldId id="2147309584" r:id="rId17"/>
    <p:sldId id="256" r:id="rId18"/>
    <p:sldId id="257" r:id="rId19"/>
    <p:sldId id="264" r:id="rId20"/>
    <p:sldId id="263" r:id="rId21"/>
    <p:sldId id="2147309411" r:id="rId22"/>
    <p:sldId id="2147309510" r:id="rId23"/>
    <p:sldId id="2147309507" r:id="rId24"/>
    <p:sldId id="2147309511" r:id="rId25"/>
    <p:sldId id="2147309512" r:id="rId26"/>
    <p:sldId id="2147309462" r:id="rId27"/>
    <p:sldId id="2147309571" r:id="rId28"/>
    <p:sldId id="214730951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4B26F73-2FBB-4100-902D-EA3237B03C9F}">
          <p14:sldIdLst>
            <p14:sldId id="2147309485"/>
            <p14:sldId id="2147309517"/>
            <p14:sldId id="2147309396"/>
            <p14:sldId id="2147309420"/>
            <p14:sldId id="2147309395"/>
            <p14:sldId id="2147309576"/>
            <p14:sldId id="2147309586"/>
            <p14:sldId id="2147309564"/>
            <p14:sldId id="2147309565"/>
            <p14:sldId id="2147309573"/>
            <p14:sldId id="2147309585"/>
            <p14:sldId id="2147309574"/>
            <p14:sldId id="2147309584"/>
            <p14:sldId id="256"/>
            <p14:sldId id="257"/>
            <p14:sldId id="264"/>
            <p14:sldId id="263"/>
            <p14:sldId id="2147309411"/>
            <p14:sldId id="2147309510"/>
            <p14:sldId id="2147309507"/>
            <p14:sldId id="2147309511"/>
            <p14:sldId id="2147309512"/>
            <p14:sldId id="2147309462"/>
            <p14:sldId id="2147309571"/>
            <p14:sldId id="21473095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E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3051" autoAdjust="0"/>
  </p:normalViewPr>
  <p:slideViewPr>
    <p:cSldViewPr snapToGrid="0">
      <p:cViewPr varScale="1">
        <p:scale>
          <a:sx n="47" d="100"/>
          <a:sy n="47" d="100"/>
        </p:scale>
        <p:origin x="508"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0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46DCE-3C9F-4448-938B-7CDC89CC878F}" type="datetimeFigureOut">
              <a:rPr lang="en-US" smtClean="0"/>
              <a:t>5/21/2026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40" tIns="45720" rIns="91440" bIns="45720" rtlCol="0" anchor="b"/>
          <a:lstStyle>
            <a:lvl1pPr algn="r">
              <a:defRPr sz="1200"/>
            </a:lvl1pPr>
          </a:lstStyle>
          <a:p>
            <a:fld id="{A4DDB3B5-B7D4-4F95-9365-6987021D6114}" type="slidenum">
              <a:rPr lang="en-US" smtClean="0"/>
              <a:t>‹#›</a:t>
            </a:fld>
            <a:endParaRPr lang="en-US"/>
          </a:p>
        </p:txBody>
      </p:sp>
    </p:spTree>
    <p:extLst>
      <p:ext uri="{BB962C8B-B14F-4D97-AF65-F5344CB8AC3E}">
        <p14:creationId xmlns:p14="http://schemas.microsoft.com/office/powerpoint/2010/main" val="593023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22E10-539C-4419-BD35-4137C0AEC8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9035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B3B5-B7D4-4F95-9365-6987021D6114}" type="slidenum">
              <a:rPr lang="en-US" smtClean="0"/>
              <a:t>10</a:t>
            </a:fld>
            <a:endParaRPr lang="en-US"/>
          </a:p>
        </p:txBody>
      </p:sp>
    </p:spTree>
    <p:extLst>
      <p:ext uri="{BB962C8B-B14F-4D97-AF65-F5344CB8AC3E}">
        <p14:creationId xmlns:p14="http://schemas.microsoft.com/office/powerpoint/2010/main" val="2590474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B3B5-B7D4-4F95-9365-6987021D6114}" type="slidenum">
              <a:rPr lang="en-US" smtClean="0"/>
              <a:t>11</a:t>
            </a:fld>
            <a:endParaRPr lang="en-US"/>
          </a:p>
        </p:txBody>
      </p:sp>
    </p:spTree>
    <p:extLst>
      <p:ext uri="{BB962C8B-B14F-4D97-AF65-F5344CB8AC3E}">
        <p14:creationId xmlns:p14="http://schemas.microsoft.com/office/powerpoint/2010/main" val="3185386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B3B5-B7D4-4F95-9365-6987021D6114}" type="slidenum">
              <a:rPr lang="en-US" smtClean="0"/>
              <a:t>12</a:t>
            </a:fld>
            <a:endParaRPr lang="en-US"/>
          </a:p>
        </p:txBody>
      </p:sp>
    </p:spTree>
    <p:extLst>
      <p:ext uri="{BB962C8B-B14F-4D97-AF65-F5344CB8AC3E}">
        <p14:creationId xmlns:p14="http://schemas.microsoft.com/office/powerpoint/2010/main" val="80588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B3B5-B7D4-4F95-9365-6987021D6114}" type="slidenum">
              <a:rPr lang="en-US" smtClean="0"/>
              <a:t>13</a:t>
            </a:fld>
            <a:endParaRPr lang="en-US"/>
          </a:p>
        </p:txBody>
      </p:sp>
    </p:spTree>
    <p:extLst>
      <p:ext uri="{BB962C8B-B14F-4D97-AF65-F5344CB8AC3E}">
        <p14:creationId xmlns:p14="http://schemas.microsoft.com/office/powerpoint/2010/main" val="2381425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B3B5-B7D4-4F95-9365-6987021D6114}" type="slidenum">
              <a:rPr lang="en-US" smtClean="0"/>
              <a:t>16</a:t>
            </a:fld>
            <a:endParaRPr lang="en-US"/>
          </a:p>
        </p:txBody>
      </p:sp>
    </p:spTree>
    <p:extLst>
      <p:ext uri="{BB962C8B-B14F-4D97-AF65-F5344CB8AC3E}">
        <p14:creationId xmlns:p14="http://schemas.microsoft.com/office/powerpoint/2010/main" val="1711539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B3B5-B7D4-4F95-9365-6987021D6114}" type="slidenum">
              <a:rPr lang="en-US" smtClean="0"/>
              <a:t>17</a:t>
            </a:fld>
            <a:endParaRPr lang="en-US"/>
          </a:p>
        </p:txBody>
      </p:sp>
    </p:spTree>
    <p:extLst>
      <p:ext uri="{BB962C8B-B14F-4D97-AF65-F5344CB8AC3E}">
        <p14:creationId xmlns:p14="http://schemas.microsoft.com/office/powerpoint/2010/main" val="1691734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3"/>
            <a:ext cx="5560060" cy="3981509"/>
          </a:xfrm>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F7222E10-539C-4419-BD35-4137C0AEC87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981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94912-52BC-4B37-DE15-25C5E02D13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1A64EA-ABDF-B568-995D-DE56A1BEEED8}"/>
              </a:ext>
            </a:extLst>
          </p:cNvPr>
          <p:cNvSpPr>
            <a:spLocks noGrp="1" noRot="1" noChangeAspect="1"/>
          </p:cNvSpPr>
          <p:nvPr>
            <p:ph type="sldImg"/>
          </p:nvPr>
        </p:nvSpPr>
        <p:spPr>
          <a:xfrm>
            <a:off x="1939925" y="519113"/>
            <a:ext cx="3335338" cy="1876425"/>
          </a:xfrm>
        </p:spPr>
      </p:sp>
      <p:sp>
        <p:nvSpPr>
          <p:cNvPr id="3" name="Notes Placeholder 2">
            <a:extLst>
              <a:ext uri="{FF2B5EF4-FFF2-40B4-BE49-F238E27FC236}">
                <a16:creationId xmlns:a16="http://schemas.microsoft.com/office/drawing/2014/main" id="{B496F66D-FAF4-AB46-F6E3-A3C1A12EA0B9}"/>
              </a:ext>
            </a:extLst>
          </p:cNvPr>
          <p:cNvSpPr>
            <a:spLocks noGrp="1"/>
          </p:cNvSpPr>
          <p:nvPr>
            <p:ph type="body" idx="1"/>
          </p:nvPr>
        </p:nvSpPr>
        <p:spPr>
          <a:xfrm>
            <a:off x="579173" y="2799687"/>
            <a:ext cx="5560060" cy="5328061"/>
          </a:xfrm>
        </p:spPr>
        <p:txBody>
          <a:bodyPr/>
          <a:lstStyle/>
          <a:p>
            <a:endParaRPr lang="en-US" dirty="0"/>
          </a:p>
        </p:txBody>
      </p:sp>
      <p:sp>
        <p:nvSpPr>
          <p:cNvPr id="4" name="Slide Number Placeholder 3">
            <a:extLst>
              <a:ext uri="{FF2B5EF4-FFF2-40B4-BE49-F238E27FC236}">
                <a16:creationId xmlns:a16="http://schemas.microsoft.com/office/drawing/2014/main" id="{56392AB0-8EDA-C2B9-740D-CED7685706E9}"/>
              </a:ext>
            </a:extLst>
          </p:cNvPr>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A4F63B45-5FA3-486A-AEDB-F2913700DD16}"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50875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C03F9-EA27-E619-AFB6-1EDB167418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75F222-1413-CC82-6FF6-04BB75518A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DC0283-5BF7-E36B-E9E7-AE20DFAD90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62ADAE-6B4E-B042-C48D-86A727520D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22E10-539C-4419-BD35-4137C0AEC8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2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63F01-3F94-D625-1C2C-C894E49EFD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AF573F-6399-7D10-E071-1D6D3C8295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6C700-9E44-4621-C20E-A7E9A3A575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A60E5D-FB45-4383-6547-8410578E9B30}"/>
              </a:ext>
            </a:extLst>
          </p:cNvPr>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A4F63B45-5FA3-486A-AEDB-F2913700DD16}"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9472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4FA52-60B0-6D82-E1C2-C0257E6D1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54A03-6FB7-141D-BD2F-C1833E7D3A1E}"/>
              </a:ext>
            </a:extLst>
          </p:cNvPr>
          <p:cNvSpPr>
            <a:spLocks noGrp="1" noRot="1" noChangeAspect="1"/>
          </p:cNvSpPr>
          <p:nvPr>
            <p:ph type="sldImg"/>
          </p:nvPr>
        </p:nvSpPr>
        <p:spPr>
          <a:xfrm>
            <a:off x="1373188" y="439738"/>
            <a:ext cx="3876675" cy="2181225"/>
          </a:xfrm>
        </p:spPr>
      </p:sp>
      <p:sp>
        <p:nvSpPr>
          <p:cNvPr id="3" name="Notes Placeholder 2">
            <a:extLst>
              <a:ext uri="{FF2B5EF4-FFF2-40B4-BE49-F238E27FC236}">
                <a16:creationId xmlns:a16="http://schemas.microsoft.com/office/drawing/2014/main" id="{00C9122C-3E1B-3C72-AB09-FB102C9045DC}"/>
              </a:ext>
            </a:extLst>
          </p:cNvPr>
          <p:cNvSpPr>
            <a:spLocks noGrp="1"/>
          </p:cNvSpPr>
          <p:nvPr>
            <p:ph type="body" idx="1"/>
          </p:nvPr>
        </p:nvSpPr>
        <p:spPr>
          <a:xfrm>
            <a:off x="579173" y="3089916"/>
            <a:ext cx="5560060" cy="4887744"/>
          </a:xfrm>
        </p:spPr>
        <p:txBody>
          <a:bodyPr/>
          <a:lstStyle/>
          <a:p>
            <a:endParaRPr lang="en-US" dirty="0"/>
          </a:p>
        </p:txBody>
      </p:sp>
      <p:sp>
        <p:nvSpPr>
          <p:cNvPr id="4" name="Slide Number Placeholder 3">
            <a:extLst>
              <a:ext uri="{FF2B5EF4-FFF2-40B4-BE49-F238E27FC236}">
                <a16:creationId xmlns:a16="http://schemas.microsoft.com/office/drawing/2014/main" id="{763CB599-4D77-2EFE-9B0E-63A6F96D44B5}"/>
              </a:ext>
            </a:extLst>
          </p:cNvPr>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A4F63B45-5FA3-486A-AEDB-F2913700DD16}"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83151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A28ECE-B5FD-7F2B-2C27-26964B0F5D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6E509-243C-D963-281A-FA7E81CEA5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CCB5B3-5D35-4A0C-959E-3AF053C8A92C}"/>
              </a:ext>
            </a:extLst>
          </p:cNvPr>
          <p:cNvSpPr>
            <a:spLocks noGrp="1"/>
          </p:cNvSpPr>
          <p:nvPr>
            <p:ph type="body" idx="1"/>
          </p:nvPr>
        </p:nvSpPr>
        <p:spPr>
          <a:xfrm>
            <a:off x="695008" y="4444861"/>
            <a:ext cx="5560060" cy="3994602"/>
          </a:xfrm>
        </p:spPr>
        <p:txBody>
          <a:bodyPr/>
          <a:lstStyle/>
          <a:p>
            <a:endParaRPr lang="en-US" dirty="0"/>
          </a:p>
        </p:txBody>
      </p:sp>
      <p:sp>
        <p:nvSpPr>
          <p:cNvPr id="4" name="Slide Number Placeholder 3">
            <a:extLst>
              <a:ext uri="{FF2B5EF4-FFF2-40B4-BE49-F238E27FC236}">
                <a16:creationId xmlns:a16="http://schemas.microsoft.com/office/drawing/2014/main" id="{51DC93E2-97F5-D4A8-17AE-E1B22266C099}"/>
              </a:ext>
            </a:extLst>
          </p:cNvPr>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A4F63B45-5FA3-486A-AEDB-F2913700DD16}"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21971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22E10-539C-4419-BD35-4137C0AEC8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607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B3B5-B7D4-4F95-9365-6987021D6114}" type="slidenum">
              <a:rPr lang="en-US" smtClean="0"/>
              <a:t>24</a:t>
            </a:fld>
            <a:endParaRPr lang="en-US"/>
          </a:p>
        </p:txBody>
      </p:sp>
    </p:spTree>
    <p:extLst>
      <p:ext uri="{BB962C8B-B14F-4D97-AF65-F5344CB8AC3E}">
        <p14:creationId xmlns:p14="http://schemas.microsoft.com/office/powerpoint/2010/main" val="3726955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22E10-539C-4419-BD35-4137C0AEC8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72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22E10-539C-4419-BD35-4137C0AEC8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68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22E10-539C-4419-BD35-4137C0AEC8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8268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latin typeface="Calibri"/>
              <a:ea typeface="Calibri"/>
              <a:cs typeface="Calibri"/>
            </a:endParaRPr>
          </a:p>
          <a:p>
            <a:pPr algn="l"/>
            <a:endParaRPr lang="en-US" sz="1200" dirty="0">
              <a:latin typeface="Calibri"/>
              <a:ea typeface="Calibri"/>
              <a:cs typeface="Calibri"/>
            </a:endParaRPr>
          </a:p>
          <a:p>
            <a:pPr algn="l"/>
            <a:endParaRPr lang="en-US" sz="1200" dirty="0">
              <a:solidFill>
                <a:srgbClr val="000000"/>
              </a:solidFill>
              <a:latin typeface="Calibri"/>
              <a:ea typeface="Calibri"/>
              <a:cs typeface="Calibri"/>
            </a:endParaRPr>
          </a:p>
          <a:p>
            <a:pPr algn="l"/>
            <a:endParaRPr lang="en-US" sz="1200" dirty="0">
              <a:solidFill>
                <a:srgbClr val="000000"/>
              </a:solidFill>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22E10-539C-4419-BD35-4137C0AEC87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86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B3B5-B7D4-4F95-9365-6987021D6114}" type="slidenum">
              <a:rPr lang="en-US" smtClean="0"/>
              <a:t>6</a:t>
            </a:fld>
            <a:endParaRPr lang="en-US"/>
          </a:p>
        </p:txBody>
      </p:sp>
    </p:spTree>
    <p:extLst>
      <p:ext uri="{BB962C8B-B14F-4D97-AF65-F5344CB8AC3E}">
        <p14:creationId xmlns:p14="http://schemas.microsoft.com/office/powerpoint/2010/main" val="196878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B3B5-B7D4-4F95-9365-6987021D6114}" type="slidenum">
              <a:rPr lang="en-US" smtClean="0"/>
              <a:t>7</a:t>
            </a:fld>
            <a:endParaRPr lang="en-US"/>
          </a:p>
        </p:txBody>
      </p:sp>
    </p:spTree>
    <p:extLst>
      <p:ext uri="{BB962C8B-B14F-4D97-AF65-F5344CB8AC3E}">
        <p14:creationId xmlns:p14="http://schemas.microsoft.com/office/powerpoint/2010/main" val="115928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B3B5-B7D4-4F95-9365-6987021D6114}" type="slidenum">
              <a:rPr lang="en-US" smtClean="0"/>
              <a:t>8</a:t>
            </a:fld>
            <a:endParaRPr lang="en-US"/>
          </a:p>
        </p:txBody>
      </p:sp>
    </p:spTree>
    <p:extLst>
      <p:ext uri="{BB962C8B-B14F-4D97-AF65-F5344CB8AC3E}">
        <p14:creationId xmlns:p14="http://schemas.microsoft.com/office/powerpoint/2010/main" val="1573132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DB3B5-B7D4-4F95-9365-6987021D6114}" type="slidenum">
              <a:rPr lang="en-US" smtClean="0"/>
              <a:t>9</a:t>
            </a:fld>
            <a:endParaRPr lang="en-US"/>
          </a:p>
        </p:txBody>
      </p:sp>
    </p:spTree>
    <p:extLst>
      <p:ext uri="{BB962C8B-B14F-4D97-AF65-F5344CB8AC3E}">
        <p14:creationId xmlns:p14="http://schemas.microsoft.com/office/powerpoint/2010/main" val="3680995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1"/>
            <a:ext cx="10363200" cy="1440180"/>
          </a:xfrm>
          <a:prstGeom prst="rect">
            <a:avLst/>
          </a:prstGeom>
        </p:spPr>
        <p:txBody>
          <a:bodyPr wrap="square" lIns="0" tIns="0" rIns="0" bIns="0">
            <a:spAutoFit/>
          </a:bodyPr>
          <a:lstStyle>
            <a:lvl1pPr>
              <a:defRPr sz="4267" b="0" i="0">
                <a:solidFill>
                  <a:srgbClr val="202E57"/>
                </a:solidFill>
                <a:latin typeface="PermianSlabSerifTypeface"/>
                <a:cs typeface="PermianSlabSerifTypeface"/>
              </a:defRPr>
            </a:lvl1pPr>
          </a:lstStyle>
          <a:p>
            <a:endParaRPr/>
          </a:p>
        </p:txBody>
      </p:sp>
      <p:sp>
        <p:nvSpPr>
          <p:cNvPr id="3" name="Holder 3"/>
          <p:cNvSpPr>
            <a:spLocks noGrp="1"/>
          </p:cNvSpPr>
          <p:nvPr>
            <p:ph type="subTitle" idx="4"/>
          </p:nvPr>
        </p:nvSpPr>
        <p:spPr>
          <a:xfrm>
            <a:off x="1828800" y="3840481"/>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6459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67" b="0" i="0">
                <a:solidFill>
                  <a:srgbClr val="202E57"/>
                </a:solidFill>
                <a:latin typeface="PermianSlabSerifTypeface"/>
                <a:cs typeface="PermianSlabSerifTypefac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0083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67" b="0" i="0">
                <a:solidFill>
                  <a:srgbClr val="202E57"/>
                </a:solidFill>
                <a:latin typeface="PermianSlabSerifTypeface"/>
                <a:cs typeface="PermianSlabSerifTypeface"/>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137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67" b="0" i="0">
                <a:solidFill>
                  <a:srgbClr val="202E57"/>
                </a:solidFill>
                <a:latin typeface="PermianSlabSerifTypeface"/>
                <a:cs typeface="PermianSlabSerifTypefac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7735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65878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4715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609601" y="6042327"/>
            <a:ext cx="609599" cy="636093"/>
          </a:xfrm>
          <a:prstGeom prst="rect">
            <a:avLst/>
          </a:prstGeom>
        </p:spPr>
      </p:pic>
      <p:sp>
        <p:nvSpPr>
          <p:cNvPr id="2" name="Holder 2"/>
          <p:cNvSpPr>
            <a:spLocks noGrp="1"/>
          </p:cNvSpPr>
          <p:nvPr>
            <p:ph type="title"/>
          </p:nvPr>
        </p:nvSpPr>
        <p:spPr>
          <a:xfrm>
            <a:off x="714587" y="505800"/>
            <a:ext cx="3014980" cy="684953"/>
          </a:xfrm>
          <a:prstGeom prst="rect">
            <a:avLst/>
          </a:prstGeom>
        </p:spPr>
        <p:txBody>
          <a:bodyPr wrap="square" lIns="0" tIns="0" rIns="0" bIns="0">
            <a:spAutoFit/>
          </a:bodyPr>
          <a:lstStyle>
            <a:lvl1pPr>
              <a:defRPr sz="3200" b="0" i="0">
                <a:solidFill>
                  <a:srgbClr val="202E57"/>
                </a:solidFill>
                <a:latin typeface="PermianSlabSerifTypeface"/>
                <a:cs typeface="PermianSlabSerifTypeface"/>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1"/>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1"/>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5/21/2026</a:t>
            </a:fld>
            <a:endParaRPr lang="en-US"/>
          </a:p>
        </p:txBody>
      </p:sp>
      <p:sp>
        <p:nvSpPr>
          <p:cNvPr id="6" name="Holder 6"/>
          <p:cNvSpPr>
            <a:spLocks noGrp="1"/>
          </p:cNvSpPr>
          <p:nvPr>
            <p:ph type="sldNum" sz="quarter" idx="7"/>
          </p:nvPr>
        </p:nvSpPr>
        <p:spPr>
          <a:xfrm>
            <a:off x="8778240" y="6377941"/>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415970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9"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1.tmp"/><Relationship Id="rId5" Type="http://schemas.openxmlformats.org/officeDocument/2006/relationships/image" Target="../media/image2.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ndeptofhealth.caspio.app/tdh-partner-portal/hom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competitive.health@tn.gov" TargetMode="External"/><Relationship Id="rId4" Type="http://schemas.openxmlformats.org/officeDocument/2006/relationships/hyperlink" Target="http://www.tn.gov/health/rura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tn.gov/health/rura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Competitive.Health@tn.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tn.gov/health/rura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E77B2-115D-9960-BF04-BA339F4C2CE3}"/>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34065C08-EDD8-B49A-1985-698517D7C1B8}"/>
              </a:ext>
            </a:extLst>
          </p:cNvPr>
          <p:cNvSpPr txBox="1">
            <a:spLocks noGrp="1"/>
          </p:cNvSpPr>
          <p:nvPr>
            <p:ph type="title" idx="4294967295"/>
          </p:nvPr>
        </p:nvSpPr>
        <p:spPr>
          <a:xfrm>
            <a:off x="985343" y="5383733"/>
            <a:ext cx="10221314"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267" b="0" i="0">
                <a:solidFill>
                  <a:srgbClr val="202E57"/>
                </a:solidFill>
                <a:latin typeface="PermianSlabSerifTypeface"/>
                <a:ea typeface="+mj-ea"/>
                <a:cs typeface="PermianSlabSerifTypefac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202E57"/>
                </a:solidFill>
                <a:effectLst/>
                <a:uLnTx/>
                <a:uFillTx/>
                <a:latin typeface="PermianSlabSerifTypeface"/>
                <a:ea typeface="Verdana"/>
                <a:cs typeface="PermianSlabSerifTypeface"/>
              </a:rPr>
              <a:t>Competitive Schedule | May 15, 2026</a:t>
            </a:r>
          </a:p>
        </p:txBody>
      </p:sp>
      <p:pic>
        <p:nvPicPr>
          <p:cNvPr id="12" name="Picture 11" descr="Tennessee Rural Health Transformation logo">
            <a:extLst>
              <a:ext uri="{FF2B5EF4-FFF2-40B4-BE49-F238E27FC236}">
                <a16:creationId xmlns:a16="http://schemas.microsoft.com/office/drawing/2014/main" id="{771ACFE3-18E3-8498-8895-ADAB856BB170}"/>
              </a:ext>
            </a:extLst>
          </p:cNvPr>
          <p:cNvPicPr>
            <a:picLocks noChangeAspect="1"/>
          </p:cNvPicPr>
          <p:nvPr/>
        </p:nvPicPr>
        <p:blipFill>
          <a:blip r:embed="rId3"/>
          <a:stretch>
            <a:fillRect/>
          </a:stretch>
        </p:blipFill>
        <p:spPr>
          <a:xfrm>
            <a:off x="332509" y="1358514"/>
            <a:ext cx="12192000" cy="3115733"/>
          </a:xfrm>
          <a:prstGeom prst="rect">
            <a:avLst/>
          </a:prstGeom>
        </p:spPr>
      </p:pic>
    </p:spTree>
    <p:extLst>
      <p:ext uri="{BB962C8B-B14F-4D97-AF65-F5344CB8AC3E}">
        <p14:creationId xmlns:p14="http://schemas.microsoft.com/office/powerpoint/2010/main" val="101684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60F5B-3A72-590A-09E4-C47A7BF544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540416-34B3-FED2-C7F3-A9117D215811}"/>
              </a:ext>
            </a:extLst>
          </p:cNvPr>
          <p:cNvSpPr>
            <a:spLocks noGrp="1"/>
          </p:cNvSpPr>
          <p:nvPr>
            <p:ph type="title"/>
          </p:nvPr>
        </p:nvSpPr>
        <p:spPr>
          <a:xfrm>
            <a:off x="714586" y="505801"/>
            <a:ext cx="8831749" cy="656655"/>
          </a:xfrm>
        </p:spPr>
        <p:txBody>
          <a:bodyPr/>
          <a:lstStyle/>
          <a:p>
            <a:r>
              <a:rPr lang="en-US" dirty="0"/>
              <a:t>Schedule for Specific RFA’s</a:t>
            </a:r>
          </a:p>
        </p:txBody>
      </p:sp>
      <p:sp>
        <p:nvSpPr>
          <p:cNvPr id="4" name="TextBox 3">
            <a:extLst>
              <a:ext uri="{FF2B5EF4-FFF2-40B4-BE49-F238E27FC236}">
                <a16:creationId xmlns:a16="http://schemas.microsoft.com/office/drawing/2014/main" id="{E44375C8-C326-DEE7-9473-C3B1AA65B5B2}"/>
              </a:ext>
            </a:extLst>
          </p:cNvPr>
          <p:cNvSpPr txBox="1"/>
          <p:nvPr/>
        </p:nvSpPr>
        <p:spPr>
          <a:xfrm>
            <a:off x="1226650" y="1162456"/>
            <a:ext cx="7943521" cy="646331"/>
          </a:xfrm>
          <a:prstGeom prst="rect">
            <a:avLst/>
          </a:prstGeom>
          <a:noFill/>
        </p:spPr>
        <p:txBody>
          <a:bodyPr wrap="none" rtlCol="0">
            <a:spAutoFit/>
          </a:bodyPr>
          <a:lstStyle/>
          <a:p>
            <a:pPr>
              <a:buFont typeface="Arial" panose="020B0604020202020204" pitchFamily="34" charset="0"/>
              <a:buChar char="•"/>
            </a:pPr>
            <a:r>
              <a:rPr lang="en-US" b="1"/>
              <a:t>Perinatal and Pediatric Behavioral Health Teleconsultation and Education Project</a:t>
            </a:r>
            <a:br>
              <a:rPr lang="en-US"/>
            </a:br>
            <a:r>
              <a:rPr lang="en-US" i="1"/>
              <a:t>May 15, 2026 – June 15, 2026</a:t>
            </a:r>
            <a:endParaRPr lang="en-US"/>
          </a:p>
        </p:txBody>
      </p:sp>
      <p:sp>
        <p:nvSpPr>
          <p:cNvPr id="5" name="TextBox 4">
            <a:extLst>
              <a:ext uri="{FF2B5EF4-FFF2-40B4-BE49-F238E27FC236}">
                <a16:creationId xmlns:a16="http://schemas.microsoft.com/office/drawing/2014/main" id="{1598554D-C22E-F557-1DD0-FD83070F89A5}"/>
              </a:ext>
            </a:extLst>
          </p:cNvPr>
          <p:cNvSpPr txBox="1"/>
          <p:nvPr/>
        </p:nvSpPr>
        <p:spPr>
          <a:xfrm>
            <a:off x="1226650" y="1730473"/>
            <a:ext cx="4642938" cy="646331"/>
          </a:xfrm>
          <a:prstGeom prst="rect">
            <a:avLst/>
          </a:prstGeom>
          <a:noFill/>
        </p:spPr>
        <p:txBody>
          <a:bodyPr wrap="none" rtlCol="0">
            <a:spAutoFit/>
          </a:bodyPr>
          <a:lstStyle/>
          <a:p>
            <a:pPr>
              <a:buFont typeface="Arial" panose="020B0604020202020204" pitchFamily="34" charset="0"/>
              <a:buChar char="•"/>
            </a:pPr>
            <a:r>
              <a:rPr lang="en-US" b="1" dirty="0"/>
              <a:t>Healthy Active Rural TN (HART) (Active Living)</a:t>
            </a:r>
            <a:br>
              <a:rPr lang="en-US" dirty="0"/>
            </a:br>
            <a:r>
              <a:rPr lang="en-US" i="1" dirty="0"/>
              <a:t>May 22, 2026 – June 22, 2026</a:t>
            </a:r>
            <a:endParaRPr lang="en-US" dirty="0"/>
          </a:p>
        </p:txBody>
      </p:sp>
      <p:sp>
        <p:nvSpPr>
          <p:cNvPr id="6" name="TextBox 5">
            <a:extLst>
              <a:ext uri="{FF2B5EF4-FFF2-40B4-BE49-F238E27FC236}">
                <a16:creationId xmlns:a16="http://schemas.microsoft.com/office/drawing/2014/main" id="{D1DCB1E4-6769-24D7-890B-781F61BE56F8}"/>
              </a:ext>
            </a:extLst>
          </p:cNvPr>
          <p:cNvSpPr txBox="1"/>
          <p:nvPr/>
        </p:nvSpPr>
        <p:spPr>
          <a:xfrm>
            <a:off x="1226650" y="2298490"/>
            <a:ext cx="2977097" cy="646331"/>
          </a:xfrm>
          <a:prstGeom prst="rect">
            <a:avLst/>
          </a:prstGeom>
          <a:noFill/>
        </p:spPr>
        <p:txBody>
          <a:bodyPr wrap="none" rtlCol="0">
            <a:spAutoFit/>
          </a:bodyPr>
          <a:lstStyle/>
          <a:p>
            <a:pPr>
              <a:buFont typeface="Arial" panose="020B0604020202020204" pitchFamily="34" charset="0"/>
              <a:buChar char="•"/>
            </a:pPr>
            <a:r>
              <a:rPr lang="en-US" b="1" dirty="0"/>
              <a:t>HRP: Maternal Child Health</a:t>
            </a:r>
            <a:br>
              <a:rPr lang="en-US" dirty="0"/>
            </a:br>
            <a:r>
              <a:rPr lang="en-US" i="1" dirty="0"/>
              <a:t>May 29, 2026 – June 29, 2026</a:t>
            </a:r>
            <a:endParaRPr lang="en-US" dirty="0"/>
          </a:p>
        </p:txBody>
      </p:sp>
      <p:sp>
        <p:nvSpPr>
          <p:cNvPr id="7" name="TextBox 6">
            <a:extLst>
              <a:ext uri="{FF2B5EF4-FFF2-40B4-BE49-F238E27FC236}">
                <a16:creationId xmlns:a16="http://schemas.microsoft.com/office/drawing/2014/main" id="{2C83D33F-5E0A-D224-2BB4-D68EB454CDFC}"/>
              </a:ext>
            </a:extLst>
          </p:cNvPr>
          <p:cNvSpPr txBox="1"/>
          <p:nvPr/>
        </p:nvSpPr>
        <p:spPr>
          <a:xfrm>
            <a:off x="1226650" y="2866507"/>
            <a:ext cx="6028060" cy="646331"/>
          </a:xfrm>
          <a:prstGeom prst="rect">
            <a:avLst/>
          </a:prstGeom>
          <a:noFill/>
        </p:spPr>
        <p:txBody>
          <a:bodyPr wrap="none" rtlCol="0">
            <a:spAutoFit/>
          </a:bodyPr>
          <a:lstStyle/>
          <a:p>
            <a:pPr>
              <a:buFont typeface="Arial" panose="020B0604020202020204" pitchFamily="34" charset="0"/>
              <a:buChar char="•"/>
            </a:pPr>
            <a:r>
              <a:rPr lang="en-US" b="1" dirty="0"/>
              <a:t>End Zone for Chronic Disease Prevention (Nutrition Security)</a:t>
            </a:r>
            <a:br>
              <a:rPr lang="en-US" dirty="0"/>
            </a:br>
            <a:r>
              <a:rPr lang="en-US" i="1" dirty="0"/>
              <a:t>June 5, 2026 – July 6, 2026</a:t>
            </a:r>
            <a:endParaRPr lang="en-US" dirty="0"/>
          </a:p>
        </p:txBody>
      </p:sp>
      <p:sp>
        <p:nvSpPr>
          <p:cNvPr id="8" name="TextBox 7">
            <a:extLst>
              <a:ext uri="{FF2B5EF4-FFF2-40B4-BE49-F238E27FC236}">
                <a16:creationId xmlns:a16="http://schemas.microsoft.com/office/drawing/2014/main" id="{8A3668EB-129D-B26E-A4A2-51049CCE16BD}"/>
              </a:ext>
            </a:extLst>
          </p:cNvPr>
          <p:cNvSpPr txBox="1"/>
          <p:nvPr/>
        </p:nvSpPr>
        <p:spPr>
          <a:xfrm>
            <a:off x="1226650" y="3434524"/>
            <a:ext cx="4530599" cy="646331"/>
          </a:xfrm>
          <a:prstGeom prst="rect">
            <a:avLst/>
          </a:prstGeom>
          <a:noFill/>
        </p:spPr>
        <p:txBody>
          <a:bodyPr wrap="none" rtlCol="0">
            <a:spAutoFit/>
          </a:bodyPr>
          <a:lstStyle/>
          <a:p>
            <a:pPr>
              <a:buFont typeface="Arial" panose="020B0604020202020204" pitchFamily="34" charset="0"/>
              <a:buChar char="•"/>
            </a:pPr>
            <a:r>
              <a:rPr lang="en-US" b="1" dirty="0"/>
              <a:t>HRP: Service Line Expansion and Co-Location</a:t>
            </a:r>
            <a:br>
              <a:rPr lang="en-US" dirty="0"/>
            </a:br>
            <a:r>
              <a:rPr lang="en-US" i="1" dirty="0"/>
              <a:t>June 12, 2026 – July 13, 2026</a:t>
            </a:r>
            <a:endParaRPr lang="en-US" dirty="0"/>
          </a:p>
        </p:txBody>
      </p:sp>
      <p:sp>
        <p:nvSpPr>
          <p:cNvPr id="9" name="TextBox 8">
            <a:extLst>
              <a:ext uri="{FF2B5EF4-FFF2-40B4-BE49-F238E27FC236}">
                <a16:creationId xmlns:a16="http://schemas.microsoft.com/office/drawing/2014/main" id="{8ECD596D-CF83-EFDB-CE49-B0A651BD1546}"/>
              </a:ext>
            </a:extLst>
          </p:cNvPr>
          <p:cNvSpPr txBox="1"/>
          <p:nvPr/>
        </p:nvSpPr>
        <p:spPr>
          <a:xfrm>
            <a:off x="1226650" y="4002541"/>
            <a:ext cx="4443076" cy="646331"/>
          </a:xfrm>
          <a:prstGeom prst="rect">
            <a:avLst/>
          </a:prstGeom>
          <a:noFill/>
        </p:spPr>
        <p:txBody>
          <a:bodyPr wrap="none" rtlCol="0">
            <a:spAutoFit/>
          </a:bodyPr>
          <a:lstStyle/>
          <a:p>
            <a:pPr>
              <a:buFont typeface="Arial" panose="020B0604020202020204" pitchFamily="34" charset="0"/>
              <a:buChar char="•"/>
            </a:pPr>
            <a:r>
              <a:rPr lang="en-US" b="1" dirty="0"/>
              <a:t>Memory Care Assessment Network (MCAN)</a:t>
            </a:r>
            <a:br>
              <a:rPr lang="en-US" dirty="0"/>
            </a:br>
            <a:r>
              <a:rPr lang="en-US" i="1" dirty="0"/>
              <a:t>June 18, 2026 – July 20, 2026</a:t>
            </a:r>
            <a:endParaRPr lang="en-US" dirty="0"/>
          </a:p>
        </p:txBody>
      </p:sp>
      <p:sp>
        <p:nvSpPr>
          <p:cNvPr id="10" name="TextBox 9">
            <a:extLst>
              <a:ext uri="{FF2B5EF4-FFF2-40B4-BE49-F238E27FC236}">
                <a16:creationId xmlns:a16="http://schemas.microsoft.com/office/drawing/2014/main" id="{5A2BCF1E-C81A-B200-5802-7849EA761A75}"/>
              </a:ext>
            </a:extLst>
          </p:cNvPr>
          <p:cNvSpPr txBox="1"/>
          <p:nvPr/>
        </p:nvSpPr>
        <p:spPr>
          <a:xfrm>
            <a:off x="1226650" y="4570558"/>
            <a:ext cx="2981394" cy="646331"/>
          </a:xfrm>
          <a:prstGeom prst="rect">
            <a:avLst/>
          </a:prstGeom>
          <a:noFill/>
        </p:spPr>
        <p:txBody>
          <a:bodyPr wrap="none" rtlCol="0">
            <a:spAutoFit/>
          </a:bodyPr>
          <a:lstStyle/>
          <a:p>
            <a:pPr>
              <a:buFont typeface="Arial" panose="020B0604020202020204" pitchFamily="34" charset="0"/>
              <a:buChar char="•"/>
            </a:pPr>
            <a:r>
              <a:rPr lang="en-US" b="1" dirty="0"/>
              <a:t>HRP: Health Tech Innovation</a:t>
            </a:r>
            <a:br>
              <a:rPr lang="en-US" dirty="0"/>
            </a:br>
            <a:r>
              <a:rPr lang="en-US" i="1" dirty="0"/>
              <a:t>June 26, 2026 – July 27, 2026</a:t>
            </a:r>
            <a:endParaRPr lang="en-US" dirty="0"/>
          </a:p>
        </p:txBody>
      </p:sp>
      <p:sp>
        <p:nvSpPr>
          <p:cNvPr id="11" name="TextBox 10">
            <a:extLst>
              <a:ext uri="{FF2B5EF4-FFF2-40B4-BE49-F238E27FC236}">
                <a16:creationId xmlns:a16="http://schemas.microsoft.com/office/drawing/2014/main" id="{D4E3A505-5029-482D-EB43-BA16EA7A832F}"/>
              </a:ext>
            </a:extLst>
          </p:cNvPr>
          <p:cNvSpPr txBox="1"/>
          <p:nvPr/>
        </p:nvSpPr>
        <p:spPr>
          <a:xfrm>
            <a:off x="1226650" y="5138575"/>
            <a:ext cx="5330305" cy="646331"/>
          </a:xfrm>
          <a:prstGeom prst="rect">
            <a:avLst/>
          </a:prstGeom>
          <a:noFill/>
        </p:spPr>
        <p:txBody>
          <a:bodyPr wrap="none" rtlCol="0">
            <a:spAutoFit/>
          </a:bodyPr>
          <a:lstStyle/>
          <a:p>
            <a:pPr>
              <a:buFont typeface="Arial" panose="020B0604020202020204" pitchFamily="34" charset="0"/>
              <a:buChar char="•"/>
            </a:pPr>
            <a:r>
              <a:rPr lang="en-US" b="1" dirty="0"/>
              <a:t>HRP: Make Rural Tennessee Healthy Again (</a:t>
            </a:r>
            <a:r>
              <a:rPr lang="en-US" b="1" dirty="0" err="1"/>
              <a:t>MaRTHA</a:t>
            </a:r>
            <a:r>
              <a:rPr lang="en-US" b="1" dirty="0"/>
              <a:t>)</a:t>
            </a:r>
            <a:br>
              <a:rPr lang="en-US" dirty="0"/>
            </a:br>
            <a:r>
              <a:rPr lang="en-US" i="1" dirty="0"/>
              <a:t>July 3, 2026 – August 3, 2026</a:t>
            </a:r>
            <a:endParaRPr lang="en-US" dirty="0"/>
          </a:p>
        </p:txBody>
      </p:sp>
      <p:sp>
        <p:nvSpPr>
          <p:cNvPr id="13" name="TextBox 12">
            <a:extLst>
              <a:ext uri="{FF2B5EF4-FFF2-40B4-BE49-F238E27FC236}">
                <a16:creationId xmlns:a16="http://schemas.microsoft.com/office/drawing/2014/main" id="{3DE924BD-9BC6-CDC3-DE83-6B320502B2BC}"/>
              </a:ext>
            </a:extLst>
          </p:cNvPr>
          <p:cNvSpPr txBox="1"/>
          <p:nvPr/>
        </p:nvSpPr>
        <p:spPr>
          <a:xfrm>
            <a:off x="2965653" y="6457890"/>
            <a:ext cx="62606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a:solidFill>
                  <a:srgbClr val="C8102E"/>
                </a:solidFill>
              </a:rPr>
              <a:t>*Schedule is draft, and subject to change</a:t>
            </a:r>
            <a:endParaRPr lang="en-US" sz="2000" i="1">
              <a:solidFill>
                <a:srgbClr val="C8102E"/>
              </a:solidFill>
              <a:ea typeface="Calibri"/>
              <a:cs typeface="Calibri"/>
            </a:endParaRPr>
          </a:p>
        </p:txBody>
      </p:sp>
      <p:pic>
        <p:nvPicPr>
          <p:cNvPr id="3" name="Picture 2" descr="Tennessee Rural Health Transformation logo">
            <a:extLst>
              <a:ext uri="{FF2B5EF4-FFF2-40B4-BE49-F238E27FC236}">
                <a16:creationId xmlns:a16="http://schemas.microsoft.com/office/drawing/2014/main" id="{ED0918F1-3D55-39DF-D943-22B09E8EE8A0}"/>
              </a:ext>
            </a:extLst>
          </p:cNvPr>
          <p:cNvPicPr>
            <a:picLocks noChangeAspect="1"/>
          </p:cNvPicPr>
          <p:nvPr/>
        </p:nvPicPr>
        <p:blipFill>
          <a:blip r:embed="rId3"/>
          <a:stretch>
            <a:fillRect/>
          </a:stretch>
        </p:blipFill>
        <p:spPr>
          <a:xfrm>
            <a:off x="9330373" y="5945468"/>
            <a:ext cx="2832340" cy="714715"/>
          </a:xfrm>
          <a:prstGeom prst="rect">
            <a:avLst/>
          </a:prstGeom>
        </p:spPr>
      </p:pic>
    </p:spTree>
    <p:extLst>
      <p:ext uri="{BB962C8B-B14F-4D97-AF65-F5344CB8AC3E}">
        <p14:creationId xmlns:p14="http://schemas.microsoft.com/office/powerpoint/2010/main" val="265182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5B44-4A44-F671-7B40-0EA1CB049893}"/>
              </a:ext>
            </a:extLst>
          </p:cNvPr>
          <p:cNvSpPr>
            <a:spLocks noGrp="1"/>
          </p:cNvSpPr>
          <p:nvPr>
            <p:ph type="title"/>
          </p:nvPr>
        </p:nvSpPr>
        <p:spPr>
          <a:xfrm>
            <a:off x="609600" y="347317"/>
            <a:ext cx="10972800" cy="656655"/>
          </a:xfrm>
        </p:spPr>
        <p:txBody>
          <a:bodyPr/>
          <a:lstStyle/>
          <a:p>
            <a:pPr algn="ctr"/>
            <a:r>
              <a:rPr lang="en-US" dirty="0"/>
              <a:t>RFP Proposed Schedule</a:t>
            </a:r>
          </a:p>
        </p:txBody>
      </p:sp>
      <p:graphicFrame>
        <p:nvGraphicFramePr>
          <p:cNvPr id="7" name="Table 6">
            <a:extLst>
              <a:ext uri="{FF2B5EF4-FFF2-40B4-BE49-F238E27FC236}">
                <a16:creationId xmlns:a16="http://schemas.microsoft.com/office/drawing/2014/main" id="{40EB505B-EC61-AC19-5BE0-75988A8EF573}"/>
              </a:ext>
            </a:extLst>
          </p:cNvPr>
          <p:cNvGraphicFramePr>
            <a:graphicFrameLocks noGrp="1"/>
          </p:cNvGraphicFramePr>
          <p:nvPr>
            <p:extLst>
              <p:ext uri="{D42A27DB-BD31-4B8C-83A1-F6EECF244321}">
                <p14:modId xmlns:p14="http://schemas.microsoft.com/office/powerpoint/2010/main" val="529304027"/>
              </p:ext>
            </p:extLst>
          </p:nvPr>
        </p:nvGraphicFramePr>
        <p:xfrm>
          <a:off x="269875" y="1413063"/>
          <a:ext cx="5981700" cy="3792299"/>
        </p:xfrm>
        <a:graphic>
          <a:graphicData uri="http://schemas.openxmlformats.org/drawingml/2006/table">
            <a:tbl>
              <a:tblPr firstRow="1">
                <a:tableStyleId>{5C22544A-7EE6-4342-B048-85BDC9FD1C3A}</a:tableStyleId>
              </a:tblPr>
              <a:tblGrid>
                <a:gridCol w="5981700">
                  <a:extLst>
                    <a:ext uri="{9D8B030D-6E8A-4147-A177-3AD203B41FA5}">
                      <a16:colId xmlns:a16="http://schemas.microsoft.com/office/drawing/2014/main" val="1028616155"/>
                    </a:ext>
                  </a:extLst>
                </a:gridCol>
              </a:tblGrid>
              <a:tr h="541757">
                <a:tc>
                  <a:txBody>
                    <a:bodyPr/>
                    <a:lstStyle/>
                    <a:p>
                      <a:pPr algn="ctr" fontAlgn="b">
                        <a:buNone/>
                      </a:pPr>
                      <a:r>
                        <a:rPr lang="en-US" sz="2400" b="1" i="0" u="sng" strike="noStrike" dirty="0">
                          <a:effectLst/>
                          <a:latin typeface="Carlito"/>
                        </a:rPr>
                        <a:t>RHTP RFP Opportunity</a:t>
                      </a:r>
                    </a:p>
                  </a:txBody>
                  <a:tcPr marL="9525" marR="9525" marT="9525" marB="0" anchor="ctr"/>
                </a:tc>
                <a:extLst>
                  <a:ext uri="{0D108BD9-81ED-4DB2-BD59-A6C34878D82A}">
                    <a16:rowId xmlns:a16="http://schemas.microsoft.com/office/drawing/2014/main" val="1651929945"/>
                  </a:ext>
                </a:extLst>
              </a:tr>
              <a:tr h="541757">
                <a:tc>
                  <a:txBody>
                    <a:bodyPr/>
                    <a:lstStyle/>
                    <a:p>
                      <a:pPr algn="ctr" fontAlgn="b">
                        <a:buNone/>
                      </a:pPr>
                      <a:r>
                        <a:rPr lang="en-US" sz="2400" u="none" strike="noStrike" dirty="0">
                          <a:effectLst/>
                        </a:rPr>
                        <a:t>Statewide eConsult Platform</a:t>
                      </a:r>
                      <a:endParaRPr lang="en-US" sz="2400" b="0" i="0" u="none" strike="noStrike" dirty="0">
                        <a:effectLst/>
                        <a:latin typeface="Carlito"/>
                      </a:endParaRPr>
                    </a:p>
                  </a:txBody>
                  <a:tcPr marL="9525" marR="9525" marT="9525" marB="0" anchor="ctr"/>
                </a:tc>
                <a:extLst>
                  <a:ext uri="{0D108BD9-81ED-4DB2-BD59-A6C34878D82A}">
                    <a16:rowId xmlns:a16="http://schemas.microsoft.com/office/drawing/2014/main" val="1193348082"/>
                  </a:ext>
                </a:extLst>
              </a:tr>
              <a:tr h="541757">
                <a:tc>
                  <a:txBody>
                    <a:bodyPr/>
                    <a:lstStyle/>
                    <a:p>
                      <a:pPr algn="ctr" fontAlgn="b">
                        <a:buNone/>
                      </a:pPr>
                      <a:r>
                        <a:rPr lang="en-US" sz="2400" u="none" strike="noStrike">
                          <a:effectLst/>
                        </a:rPr>
                        <a:t>CHANT Call Center</a:t>
                      </a:r>
                      <a:endParaRPr lang="en-US" sz="2400" b="0" i="0" u="none" strike="noStrike">
                        <a:effectLst/>
                        <a:latin typeface="Carlito"/>
                      </a:endParaRPr>
                    </a:p>
                  </a:txBody>
                  <a:tcPr marL="9525" marR="9525" marT="9525" marB="0" anchor="ctr"/>
                </a:tc>
                <a:extLst>
                  <a:ext uri="{0D108BD9-81ED-4DB2-BD59-A6C34878D82A}">
                    <a16:rowId xmlns:a16="http://schemas.microsoft.com/office/drawing/2014/main" val="2618780149"/>
                  </a:ext>
                </a:extLst>
              </a:tr>
              <a:tr h="541757">
                <a:tc>
                  <a:txBody>
                    <a:bodyPr/>
                    <a:lstStyle/>
                    <a:p>
                      <a:pPr algn="ctr" fontAlgn="b">
                        <a:buNone/>
                      </a:pPr>
                      <a:r>
                        <a:rPr lang="en-US" sz="2400" u="none" strike="noStrike">
                          <a:effectLst/>
                        </a:rPr>
                        <a:t>HRP: Rural Non-Emergency Transportation</a:t>
                      </a:r>
                      <a:endParaRPr lang="en-US" sz="2400" b="0" i="0" u="none" strike="noStrike">
                        <a:effectLst/>
                        <a:latin typeface="Carlito"/>
                      </a:endParaRPr>
                    </a:p>
                  </a:txBody>
                  <a:tcPr marL="9525" marR="9525" marT="9525" marB="0" anchor="ctr"/>
                </a:tc>
                <a:extLst>
                  <a:ext uri="{0D108BD9-81ED-4DB2-BD59-A6C34878D82A}">
                    <a16:rowId xmlns:a16="http://schemas.microsoft.com/office/drawing/2014/main" val="892960452"/>
                  </a:ext>
                </a:extLst>
              </a:tr>
              <a:tr h="541757">
                <a:tc>
                  <a:txBody>
                    <a:bodyPr/>
                    <a:lstStyle/>
                    <a:p>
                      <a:pPr algn="ctr" fontAlgn="b">
                        <a:buNone/>
                      </a:pPr>
                      <a:r>
                        <a:rPr lang="en-US" sz="2400" u="none" strike="noStrike" dirty="0">
                          <a:effectLst/>
                        </a:rPr>
                        <a:t>Mobile App for Pregnancy and Post-Partum</a:t>
                      </a:r>
                      <a:endParaRPr lang="en-US" sz="2400" b="0" i="0" u="none" strike="noStrike" dirty="0">
                        <a:effectLst/>
                        <a:latin typeface="Carlito"/>
                      </a:endParaRPr>
                    </a:p>
                  </a:txBody>
                  <a:tcPr marL="9525" marR="9525" marT="9525" marB="0" anchor="ctr"/>
                </a:tc>
                <a:extLst>
                  <a:ext uri="{0D108BD9-81ED-4DB2-BD59-A6C34878D82A}">
                    <a16:rowId xmlns:a16="http://schemas.microsoft.com/office/drawing/2014/main" val="3880634405"/>
                  </a:ext>
                </a:extLst>
              </a:tr>
              <a:tr h="541757">
                <a:tc>
                  <a:txBody>
                    <a:bodyPr/>
                    <a:lstStyle/>
                    <a:p>
                      <a:pPr algn="ctr" fontAlgn="b">
                        <a:buNone/>
                      </a:pPr>
                      <a:r>
                        <a:rPr lang="en-US" sz="2400" u="none" strike="noStrike" dirty="0">
                          <a:effectLst/>
                        </a:rPr>
                        <a:t>Rural Health Innovation Catalyst</a:t>
                      </a:r>
                    </a:p>
                  </a:txBody>
                  <a:tcPr marL="9525" marR="9525" marT="9525" marB="0" anchor="ctr"/>
                </a:tc>
                <a:extLst>
                  <a:ext uri="{0D108BD9-81ED-4DB2-BD59-A6C34878D82A}">
                    <a16:rowId xmlns:a16="http://schemas.microsoft.com/office/drawing/2014/main" val="3692019329"/>
                  </a:ext>
                </a:extLst>
              </a:tr>
              <a:tr h="541757">
                <a:tc>
                  <a:txBody>
                    <a:bodyPr/>
                    <a:lstStyle/>
                    <a:p>
                      <a:pPr algn="ctr" fontAlgn="b">
                        <a:buNone/>
                      </a:pPr>
                      <a:r>
                        <a:rPr lang="en-US" sz="2400" u="none" strike="noStrike" dirty="0">
                          <a:effectLst/>
                        </a:rPr>
                        <a:t>Expanded CHANT</a:t>
                      </a:r>
                      <a:endParaRPr lang="en-US" sz="2400" b="0" i="0" u="none" strike="noStrike" dirty="0">
                        <a:effectLst/>
                        <a:latin typeface="Carlito"/>
                      </a:endParaRPr>
                    </a:p>
                  </a:txBody>
                  <a:tcPr marL="9525" marR="9525" marT="9525" marB="0" anchor="ctr"/>
                </a:tc>
                <a:extLst>
                  <a:ext uri="{0D108BD9-81ED-4DB2-BD59-A6C34878D82A}">
                    <a16:rowId xmlns:a16="http://schemas.microsoft.com/office/drawing/2014/main" val="570943953"/>
                  </a:ext>
                </a:extLst>
              </a:tr>
            </a:tbl>
          </a:graphicData>
        </a:graphic>
      </p:graphicFrame>
      <p:sp>
        <p:nvSpPr>
          <p:cNvPr id="8" name="TextBox 7">
            <a:extLst>
              <a:ext uri="{FF2B5EF4-FFF2-40B4-BE49-F238E27FC236}">
                <a16:creationId xmlns:a16="http://schemas.microsoft.com/office/drawing/2014/main" id="{DD34B911-939A-FD5D-F7D4-171A01C38489}"/>
              </a:ext>
            </a:extLst>
          </p:cNvPr>
          <p:cNvSpPr txBox="1"/>
          <p:nvPr/>
        </p:nvSpPr>
        <p:spPr>
          <a:xfrm>
            <a:off x="6717979" y="1287331"/>
            <a:ext cx="4635821" cy="4031873"/>
          </a:xfrm>
          <a:prstGeom prst="rect">
            <a:avLst/>
          </a:prstGeom>
          <a:noFill/>
        </p:spPr>
        <p:txBody>
          <a:bodyPr wrap="none" rtlCol="0">
            <a:spAutoFit/>
          </a:bodyPr>
          <a:lstStyle/>
          <a:p>
            <a:r>
              <a:rPr lang="en-US" sz="3200" b="1" dirty="0"/>
              <a:t>Release: </a:t>
            </a:r>
          </a:p>
          <a:p>
            <a:r>
              <a:rPr lang="en-US" sz="3200" dirty="0"/>
              <a:t>Early July </a:t>
            </a:r>
          </a:p>
          <a:p>
            <a:endParaRPr lang="en-US" sz="3200" dirty="0"/>
          </a:p>
          <a:p>
            <a:r>
              <a:rPr lang="en-US" sz="3200" b="1" dirty="0"/>
              <a:t>Response Deadline:</a:t>
            </a:r>
          </a:p>
          <a:p>
            <a:r>
              <a:rPr lang="en-US" sz="3200" dirty="0"/>
              <a:t>Late August</a:t>
            </a:r>
          </a:p>
          <a:p>
            <a:endParaRPr lang="en-US" sz="3200" b="1" dirty="0"/>
          </a:p>
          <a:p>
            <a:r>
              <a:rPr lang="en-US" sz="3200" b="1" dirty="0"/>
              <a:t>Notice of Intent to Award:</a:t>
            </a:r>
          </a:p>
          <a:p>
            <a:r>
              <a:rPr lang="en-US" sz="3200" dirty="0"/>
              <a:t>October</a:t>
            </a:r>
          </a:p>
        </p:txBody>
      </p:sp>
      <p:sp>
        <p:nvSpPr>
          <p:cNvPr id="6" name="TextBox 5">
            <a:extLst>
              <a:ext uri="{FF2B5EF4-FFF2-40B4-BE49-F238E27FC236}">
                <a16:creationId xmlns:a16="http://schemas.microsoft.com/office/drawing/2014/main" id="{28F0BA12-3C1E-B2B3-2685-FB840F3BEE32}"/>
              </a:ext>
            </a:extLst>
          </p:cNvPr>
          <p:cNvSpPr txBox="1"/>
          <p:nvPr/>
        </p:nvSpPr>
        <p:spPr>
          <a:xfrm>
            <a:off x="2965653" y="6457890"/>
            <a:ext cx="62606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dirty="0">
                <a:solidFill>
                  <a:srgbClr val="C8102E"/>
                </a:solidFill>
              </a:rPr>
              <a:t>*Schedule is draft, and subject to change</a:t>
            </a:r>
            <a:endParaRPr lang="en-US" sz="2000" i="1" dirty="0">
              <a:solidFill>
                <a:srgbClr val="C8102E"/>
              </a:solidFill>
              <a:ea typeface="Calibri"/>
              <a:cs typeface="Calibri"/>
            </a:endParaRPr>
          </a:p>
        </p:txBody>
      </p:sp>
      <p:pic>
        <p:nvPicPr>
          <p:cNvPr id="4" name="Picture 3" descr="Tennessee Rural Health Transformation logo">
            <a:extLst>
              <a:ext uri="{FF2B5EF4-FFF2-40B4-BE49-F238E27FC236}">
                <a16:creationId xmlns:a16="http://schemas.microsoft.com/office/drawing/2014/main" id="{FDC9A0B1-58FA-FD61-AC50-A2111C61F311}"/>
              </a:ext>
            </a:extLst>
          </p:cNvPr>
          <p:cNvPicPr>
            <a:picLocks noChangeAspect="1"/>
          </p:cNvPicPr>
          <p:nvPr/>
        </p:nvPicPr>
        <p:blipFill>
          <a:blip r:embed="rId3"/>
          <a:stretch>
            <a:fillRect/>
          </a:stretch>
        </p:blipFill>
        <p:spPr>
          <a:xfrm>
            <a:off x="9330373" y="5945468"/>
            <a:ext cx="2832340" cy="714715"/>
          </a:xfrm>
          <a:prstGeom prst="rect">
            <a:avLst/>
          </a:prstGeom>
        </p:spPr>
      </p:pic>
    </p:spTree>
    <p:extLst>
      <p:ext uri="{BB962C8B-B14F-4D97-AF65-F5344CB8AC3E}">
        <p14:creationId xmlns:p14="http://schemas.microsoft.com/office/powerpoint/2010/main" val="1498574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D85E8E8-24D5-C519-EE59-5430DDAB0478}"/>
              </a:ext>
            </a:extLst>
          </p:cNvPr>
          <p:cNvSpPr>
            <a:spLocks noGrp="1"/>
          </p:cNvSpPr>
          <p:nvPr>
            <p:ph type="title"/>
          </p:nvPr>
        </p:nvSpPr>
        <p:spPr>
          <a:xfrm>
            <a:off x="792233" y="203551"/>
            <a:ext cx="10607534" cy="656655"/>
          </a:xfrm>
        </p:spPr>
        <p:txBody>
          <a:bodyPr/>
          <a:lstStyle/>
          <a:p>
            <a:pPr algn="ctr"/>
            <a:r>
              <a:rPr lang="en-US" dirty="0"/>
              <a:t>Where Will Opportunities Be Posted?</a:t>
            </a:r>
          </a:p>
        </p:txBody>
      </p:sp>
      <p:sp>
        <p:nvSpPr>
          <p:cNvPr id="15" name="TextBox 14">
            <a:extLst>
              <a:ext uri="{FF2B5EF4-FFF2-40B4-BE49-F238E27FC236}">
                <a16:creationId xmlns:a16="http://schemas.microsoft.com/office/drawing/2014/main" id="{DCA730FD-4275-8913-7D9A-A7B0EB51FB50}"/>
              </a:ext>
            </a:extLst>
          </p:cNvPr>
          <p:cNvSpPr txBox="1"/>
          <p:nvPr/>
        </p:nvSpPr>
        <p:spPr>
          <a:xfrm>
            <a:off x="3830718" y="774404"/>
            <a:ext cx="3797706" cy="646331"/>
          </a:xfrm>
          <a:prstGeom prst="rect">
            <a:avLst/>
          </a:prstGeom>
          <a:noFill/>
        </p:spPr>
        <p:txBody>
          <a:bodyPr wrap="none" rtlCol="0">
            <a:spAutoFit/>
          </a:bodyPr>
          <a:lstStyle/>
          <a:p>
            <a:pPr algn="ctr"/>
            <a:r>
              <a:rPr lang="en-US" sz="3600" dirty="0">
                <a:solidFill>
                  <a:srgbClr val="FF0000"/>
                </a:solidFill>
              </a:rPr>
              <a:t>tn.gov/health/rural</a:t>
            </a:r>
          </a:p>
        </p:txBody>
      </p:sp>
      <p:pic>
        <p:nvPicPr>
          <p:cNvPr id="4" name="Picture 3" descr="Screenshot">
            <a:extLst>
              <a:ext uri="{FF2B5EF4-FFF2-40B4-BE49-F238E27FC236}">
                <a16:creationId xmlns:a16="http://schemas.microsoft.com/office/drawing/2014/main" id="{825AE5B6-E879-E033-1541-B6601DCF8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961" y="1331484"/>
            <a:ext cx="8424363" cy="5322965"/>
          </a:xfrm>
          <a:prstGeom prst="rect">
            <a:avLst/>
          </a:prstGeom>
        </p:spPr>
      </p:pic>
      <p:sp>
        <p:nvSpPr>
          <p:cNvPr id="8" name="Oval 7">
            <a:extLst>
              <a:ext uri="{FF2B5EF4-FFF2-40B4-BE49-F238E27FC236}">
                <a16:creationId xmlns:a16="http://schemas.microsoft.com/office/drawing/2014/main" id="{AE82825B-FA94-EB47-5590-882FF0F707E3}"/>
              </a:ext>
              <a:ext uri="{C183D7F6-B498-43B3-948B-1728B52AA6E4}">
                <adec:decorative xmlns:adec="http://schemas.microsoft.com/office/drawing/2017/decorative" val="1"/>
              </a:ext>
            </a:extLst>
          </p:cNvPr>
          <p:cNvSpPr/>
          <p:nvPr/>
        </p:nvSpPr>
        <p:spPr>
          <a:xfrm>
            <a:off x="945715" y="1594594"/>
            <a:ext cx="1787666" cy="28767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918724F-3B5D-5FCC-A821-D5471D084D66}"/>
              </a:ext>
              <a:ext uri="{C183D7F6-B498-43B3-948B-1728B52AA6E4}">
                <adec:decorative xmlns:adec="http://schemas.microsoft.com/office/drawing/2017/decorative" val="1"/>
              </a:ext>
            </a:extLst>
          </p:cNvPr>
          <p:cNvSpPr/>
          <p:nvPr/>
        </p:nvSpPr>
        <p:spPr>
          <a:xfrm>
            <a:off x="2419349" y="2688039"/>
            <a:ext cx="5238751" cy="41533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5DFD8BD5-2960-3366-E7EA-0F546A2C24C4}"/>
              </a:ext>
              <a:ext uri="{C183D7F6-B498-43B3-948B-1728B52AA6E4}">
                <adec:decorative xmlns:adec="http://schemas.microsoft.com/office/drawing/2017/decorative" val="1"/>
              </a:ext>
            </a:extLst>
          </p:cNvPr>
          <p:cNvCxnSpPr>
            <a:cxnSpLocks/>
          </p:cNvCxnSpPr>
          <p:nvPr/>
        </p:nvCxnSpPr>
        <p:spPr>
          <a:xfrm flipV="1">
            <a:off x="7410725" y="2495550"/>
            <a:ext cx="2476225" cy="415332"/>
          </a:xfrm>
          <a:prstGeom prst="line">
            <a:avLst/>
          </a:prstGeom>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B5C0BF9C-F237-D415-4EAB-D4A7195C862E}"/>
              </a:ext>
            </a:extLst>
          </p:cNvPr>
          <p:cNvSpPr txBox="1"/>
          <p:nvPr/>
        </p:nvSpPr>
        <p:spPr>
          <a:xfrm rot="942520">
            <a:off x="9318780" y="2126141"/>
            <a:ext cx="1893403" cy="369332"/>
          </a:xfrm>
          <a:prstGeom prst="rect">
            <a:avLst/>
          </a:prstGeom>
          <a:noFill/>
        </p:spPr>
        <p:txBody>
          <a:bodyPr wrap="none" rtlCol="0">
            <a:spAutoFit/>
          </a:bodyPr>
          <a:lstStyle/>
          <a:p>
            <a:r>
              <a:rPr lang="en-US" dirty="0">
                <a:solidFill>
                  <a:srgbClr val="FF0000"/>
                </a:solidFill>
              </a:rPr>
              <a:t>Sign Up for Alerts!</a:t>
            </a:r>
          </a:p>
        </p:txBody>
      </p:sp>
      <p:pic>
        <p:nvPicPr>
          <p:cNvPr id="2" name="Picture 1" descr="Tennessee Rural Health Transformation logo">
            <a:extLst>
              <a:ext uri="{FF2B5EF4-FFF2-40B4-BE49-F238E27FC236}">
                <a16:creationId xmlns:a16="http://schemas.microsoft.com/office/drawing/2014/main" id="{BA7A9145-BCE6-E8EB-FB02-D319E3929AD9}"/>
              </a:ext>
            </a:extLst>
          </p:cNvPr>
          <p:cNvPicPr>
            <a:picLocks noChangeAspect="1"/>
          </p:cNvPicPr>
          <p:nvPr/>
        </p:nvPicPr>
        <p:blipFill>
          <a:blip r:embed="rId4"/>
          <a:stretch>
            <a:fillRect/>
          </a:stretch>
        </p:blipFill>
        <p:spPr>
          <a:xfrm>
            <a:off x="9330373" y="5945468"/>
            <a:ext cx="2832340" cy="714715"/>
          </a:xfrm>
          <a:prstGeom prst="rect">
            <a:avLst/>
          </a:prstGeom>
        </p:spPr>
      </p:pic>
    </p:spTree>
    <p:extLst>
      <p:ext uri="{BB962C8B-B14F-4D97-AF65-F5344CB8AC3E}">
        <p14:creationId xmlns:p14="http://schemas.microsoft.com/office/powerpoint/2010/main" val="4068131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B817B-AAB8-E4CC-D900-88867930742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0872DC1-7331-0EE3-5B82-545A1FDB3546}"/>
              </a:ext>
            </a:extLst>
          </p:cNvPr>
          <p:cNvSpPr txBox="1">
            <a:spLocks noGrp="1"/>
          </p:cNvSpPr>
          <p:nvPr>
            <p:ph type="title" idx="4294967295"/>
          </p:nvPr>
        </p:nvSpPr>
        <p:spPr>
          <a:xfrm>
            <a:off x="3114669" y="151569"/>
            <a:ext cx="5962661" cy="65665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defRPr sz="4267" b="0" i="0">
                <a:solidFill>
                  <a:srgbClr val="202E57"/>
                </a:solidFill>
                <a:latin typeface="PermianSlabSerifTypeface"/>
                <a:ea typeface="+mj-ea"/>
                <a:cs typeface="PermianSlabSerifTypefac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67" b="0" i="0" u="none" strike="noStrike" kern="0" cap="none" spc="0" normalizeH="0" baseline="0" noProof="0" dirty="0">
                <a:ln>
                  <a:noFill/>
                </a:ln>
                <a:solidFill>
                  <a:srgbClr val="202E57"/>
                </a:solidFill>
                <a:effectLst/>
                <a:uLnTx/>
                <a:uFillTx/>
                <a:latin typeface="PermianSlabSerifTypeface"/>
                <a:ea typeface="+mj-ea"/>
                <a:cs typeface="PermianSlabSerifTypeface"/>
              </a:rPr>
              <a:t>RHTP Notifications</a:t>
            </a:r>
          </a:p>
        </p:txBody>
      </p:sp>
      <p:pic>
        <p:nvPicPr>
          <p:cNvPr id="4" name="Picture 3" descr="Screenshot">
            <a:extLst>
              <a:ext uri="{FF2B5EF4-FFF2-40B4-BE49-F238E27FC236}">
                <a16:creationId xmlns:a16="http://schemas.microsoft.com/office/drawing/2014/main" id="{E7829BD2-20E2-3795-EEEE-6517D4BFB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1141" y="858285"/>
            <a:ext cx="7269232" cy="5967816"/>
          </a:xfrm>
          <a:prstGeom prst="rect">
            <a:avLst/>
          </a:prstGeom>
          <a:ln>
            <a:solidFill>
              <a:schemeClr val="tx2"/>
            </a:solidFill>
          </a:ln>
        </p:spPr>
      </p:pic>
      <p:pic>
        <p:nvPicPr>
          <p:cNvPr id="9" name="Picture 8" descr="qr code">
            <a:extLst>
              <a:ext uri="{FF2B5EF4-FFF2-40B4-BE49-F238E27FC236}">
                <a16:creationId xmlns:a16="http://schemas.microsoft.com/office/drawing/2014/main" id="{296EB8BB-58CC-A19D-1892-4964AC6ED6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1268" y="2152552"/>
            <a:ext cx="2530549" cy="2530549"/>
          </a:xfrm>
          <a:prstGeom prst="rect">
            <a:avLst/>
          </a:prstGeom>
        </p:spPr>
      </p:pic>
      <p:pic>
        <p:nvPicPr>
          <p:cNvPr id="6" name="Picture 5" descr="Tennessee Rural Health Transformation logo">
            <a:extLst>
              <a:ext uri="{FF2B5EF4-FFF2-40B4-BE49-F238E27FC236}">
                <a16:creationId xmlns:a16="http://schemas.microsoft.com/office/drawing/2014/main" id="{952CE25E-21C0-60F8-3644-3C30032FEA70}"/>
              </a:ext>
            </a:extLst>
          </p:cNvPr>
          <p:cNvPicPr>
            <a:picLocks noChangeAspect="1"/>
          </p:cNvPicPr>
          <p:nvPr/>
        </p:nvPicPr>
        <p:blipFill>
          <a:blip r:embed="rId5"/>
          <a:stretch>
            <a:fillRect/>
          </a:stretch>
        </p:blipFill>
        <p:spPr>
          <a:xfrm>
            <a:off x="9330373" y="5945468"/>
            <a:ext cx="2832340" cy="714715"/>
          </a:xfrm>
          <a:prstGeom prst="rect">
            <a:avLst/>
          </a:prstGeom>
        </p:spPr>
      </p:pic>
    </p:spTree>
    <p:extLst>
      <p:ext uri="{BB962C8B-B14F-4D97-AF65-F5344CB8AC3E}">
        <p14:creationId xmlns:p14="http://schemas.microsoft.com/office/powerpoint/2010/main" val="161945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96F7D102-EBEE-F4C6-EBBD-933F4F4D6F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6576" y="0"/>
            <a:ext cx="12192000" cy="1032055"/>
          </a:xfrm>
          <a:prstGeom prst="rect">
            <a:avLst/>
          </a:prstGeom>
        </p:spPr>
      </p:pic>
      <p:sp>
        <p:nvSpPr>
          <p:cNvPr id="9" name="Text 7"/>
          <p:cNvSpPr>
            <a:spLocks noGrp="1"/>
          </p:cNvSpPr>
          <p:nvPr>
            <p:ph type="title" idx="4294967295"/>
          </p:nvPr>
        </p:nvSpPr>
        <p:spPr>
          <a:xfrm>
            <a:off x="341376" y="1682496"/>
            <a:ext cx="6339840" cy="73152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B365D"/>
                </a:solidFill>
                <a:effectLst/>
                <a:uLnTx/>
                <a:uFillTx/>
                <a:latin typeface="+mn-lt"/>
                <a:ea typeface="+mn-ea"/>
                <a:cs typeface="+mn-cs"/>
              </a:rPr>
              <a:t>Simplifying Grants.</a:t>
            </a: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qr code">
            <a:extLst>
              <a:ext uri="{FF2B5EF4-FFF2-40B4-BE49-F238E27FC236}">
                <a16:creationId xmlns:a16="http://schemas.microsoft.com/office/drawing/2014/main" id="{7B947CA6-9F93-9B74-D5B3-327B48DF94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7395" y="388639"/>
            <a:ext cx="2066925" cy="2066925"/>
          </a:xfrm>
          <a:prstGeom prst="rect">
            <a:avLst/>
          </a:prstGeom>
        </p:spPr>
      </p:pic>
      <p:sp>
        <p:nvSpPr>
          <p:cNvPr id="10" name="Text 8"/>
          <p:cNvSpPr/>
          <p:nvPr/>
        </p:nvSpPr>
        <p:spPr>
          <a:xfrm>
            <a:off x="341376" y="2340864"/>
            <a:ext cx="6339840" cy="731520"/>
          </a:xfrm>
          <a:prstGeom prst="rect">
            <a:avLst/>
          </a:prstGeom>
          <a:noFill/>
          <a:ln/>
        </p:spPr>
        <p:txBody>
          <a:bodyPr wrap="square" lIns="0" tIns="0" rIns="0" bIns="0" rtlCol="0" anchor="ctr"/>
          <a:lstStyle/>
          <a:p>
            <a:r>
              <a:rPr lang="en-US" sz="4000" b="1" dirty="0">
                <a:solidFill>
                  <a:srgbClr val="C4211B"/>
                </a:solidFill>
              </a:rPr>
              <a:t>Strengthening Communities.</a:t>
            </a:r>
            <a:endParaRPr lang="en-US" sz="4000" dirty="0"/>
          </a:p>
        </p:txBody>
      </p:sp>
      <p:sp>
        <p:nvSpPr>
          <p:cNvPr id="11" name="Text 9"/>
          <p:cNvSpPr/>
          <p:nvPr/>
        </p:nvSpPr>
        <p:spPr>
          <a:xfrm>
            <a:off x="341376" y="3121152"/>
            <a:ext cx="5852160" cy="877824"/>
          </a:xfrm>
          <a:prstGeom prst="rect">
            <a:avLst/>
          </a:prstGeom>
          <a:noFill/>
          <a:ln/>
        </p:spPr>
        <p:txBody>
          <a:bodyPr wrap="square" lIns="0" tIns="0" rIns="0" bIns="0" rtlCol="0" anchor="ctr"/>
          <a:lstStyle/>
          <a:p>
            <a:r>
              <a:rPr lang="en-US" sz="1467" dirty="0">
                <a:solidFill>
                  <a:srgbClr val="2D3748"/>
                </a:solidFill>
              </a:rPr>
              <a:t>The TDH Partner Portal is the department’s centralized, secure platform for managing the full grant lifecycle — from discovering funding to submitting applications and tracking awards.</a:t>
            </a:r>
            <a:endParaRPr lang="en-US" sz="1467" dirty="0"/>
          </a:p>
        </p:txBody>
      </p:sp>
      <p:sp>
        <p:nvSpPr>
          <p:cNvPr id="12" name="Shape 10">
            <a:extLst>
              <a:ext uri="{C183D7F6-B498-43B3-948B-1728B52AA6E4}">
                <adec:decorative xmlns:adec="http://schemas.microsoft.com/office/drawing/2017/decorative" val="1"/>
              </a:ext>
            </a:extLst>
          </p:cNvPr>
          <p:cNvSpPr/>
          <p:nvPr/>
        </p:nvSpPr>
        <p:spPr>
          <a:xfrm>
            <a:off x="341376" y="4218432"/>
            <a:ext cx="2682240" cy="1072896"/>
          </a:xfrm>
          <a:prstGeom prst="rect">
            <a:avLst/>
          </a:prstGeom>
          <a:solidFill>
            <a:srgbClr val="F4F6F9"/>
          </a:solidFill>
          <a:ln w="6350">
            <a:solidFill>
              <a:srgbClr val="E2E8F0"/>
            </a:solidFill>
            <a:prstDash val="solid"/>
          </a:ln>
          <a:effectLst>
            <a:outerShdw blurRad="50800" dist="12700" dir="8100000" algn="bl" rotWithShape="0">
              <a:srgbClr val="000000">
                <a:alpha val="8000"/>
              </a:srgbClr>
            </a:outerShdw>
          </a:effectLst>
        </p:spPr>
        <p:txBody>
          <a:bodyPr/>
          <a:lstStyle/>
          <a:p>
            <a:endParaRPr lang="en-US" sz="2400"/>
          </a:p>
        </p:txBody>
      </p:sp>
      <p:sp>
        <p:nvSpPr>
          <p:cNvPr id="13" name="Shape 11">
            <a:extLst>
              <a:ext uri="{C183D7F6-B498-43B3-948B-1728B52AA6E4}">
                <adec:decorative xmlns:adec="http://schemas.microsoft.com/office/drawing/2017/decorative" val="1"/>
              </a:ext>
            </a:extLst>
          </p:cNvPr>
          <p:cNvSpPr/>
          <p:nvPr/>
        </p:nvSpPr>
        <p:spPr>
          <a:xfrm>
            <a:off x="487680" y="4462272"/>
            <a:ext cx="536448" cy="536448"/>
          </a:xfrm>
          <a:prstGeom prst="ellipse">
            <a:avLst/>
          </a:prstGeom>
          <a:solidFill>
            <a:srgbClr val="1B365D"/>
          </a:solidFill>
          <a:ln w="12700">
            <a:solidFill>
              <a:srgbClr val="1B365D"/>
            </a:solidFill>
            <a:prstDash val="solid"/>
          </a:ln>
        </p:spPr>
        <p:txBody>
          <a:bodyPr/>
          <a:lstStyle/>
          <a:p>
            <a:endParaRPr lang="en-US" sz="2400"/>
          </a:p>
        </p:txBody>
      </p:sp>
      <p:pic>
        <p:nvPicPr>
          <p:cNvPr id="14" name="Image 0">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3024" y="4547616"/>
            <a:ext cx="365760" cy="365760"/>
          </a:xfrm>
          <a:prstGeom prst="rect">
            <a:avLst/>
          </a:prstGeom>
        </p:spPr>
      </p:pic>
      <p:sp>
        <p:nvSpPr>
          <p:cNvPr id="15" name="Text 12"/>
          <p:cNvSpPr/>
          <p:nvPr/>
        </p:nvSpPr>
        <p:spPr>
          <a:xfrm>
            <a:off x="1121664" y="4340352"/>
            <a:ext cx="1780032" cy="390144"/>
          </a:xfrm>
          <a:prstGeom prst="rect">
            <a:avLst/>
          </a:prstGeom>
          <a:noFill/>
          <a:ln/>
        </p:spPr>
        <p:txBody>
          <a:bodyPr wrap="square" lIns="0" tIns="0" rIns="0" bIns="0" rtlCol="0" anchor="ctr"/>
          <a:lstStyle/>
          <a:p>
            <a:r>
              <a:rPr lang="en-US" sz="1333" b="1" dirty="0"/>
              <a:t>Browse Open Funding</a:t>
            </a:r>
            <a:endParaRPr lang="en-US" sz="1333" dirty="0"/>
          </a:p>
        </p:txBody>
      </p:sp>
      <p:sp>
        <p:nvSpPr>
          <p:cNvPr id="16" name="Text 13"/>
          <p:cNvSpPr/>
          <p:nvPr/>
        </p:nvSpPr>
        <p:spPr>
          <a:xfrm>
            <a:off x="1121664" y="4730496"/>
            <a:ext cx="1780032" cy="438912"/>
          </a:xfrm>
          <a:prstGeom prst="rect">
            <a:avLst/>
          </a:prstGeom>
          <a:noFill/>
          <a:ln/>
        </p:spPr>
        <p:txBody>
          <a:bodyPr wrap="square" lIns="0" tIns="0" rIns="0" bIns="0" rtlCol="0" anchor="t"/>
          <a:lstStyle/>
          <a:p>
            <a:r>
              <a:rPr lang="en-US" sz="1200" dirty="0">
                <a:solidFill>
                  <a:srgbClr val="8090A8"/>
                </a:solidFill>
              </a:rPr>
              <a:t>Discover RFAs posted by TDH programs</a:t>
            </a:r>
            <a:endParaRPr lang="en-US" sz="1200" dirty="0"/>
          </a:p>
        </p:txBody>
      </p:sp>
      <p:sp>
        <p:nvSpPr>
          <p:cNvPr id="22" name="Shape 18">
            <a:extLst>
              <a:ext uri="{C183D7F6-B498-43B3-948B-1728B52AA6E4}">
                <adec:decorative xmlns:adec="http://schemas.microsoft.com/office/drawing/2017/decorative" val="1"/>
              </a:ext>
            </a:extLst>
          </p:cNvPr>
          <p:cNvSpPr/>
          <p:nvPr/>
        </p:nvSpPr>
        <p:spPr>
          <a:xfrm>
            <a:off x="341376" y="5437632"/>
            <a:ext cx="2682240" cy="1072896"/>
          </a:xfrm>
          <a:prstGeom prst="rect">
            <a:avLst/>
          </a:prstGeom>
          <a:solidFill>
            <a:srgbClr val="F4F6F9"/>
          </a:solidFill>
          <a:ln w="6350">
            <a:solidFill>
              <a:srgbClr val="E2E8F0"/>
            </a:solidFill>
            <a:prstDash val="solid"/>
          </a:ln>
          <a:effectLst>
            <a:outerShdw blurRad="50800" dist="12700" dir="8100000" algn="bl" rotWithShape="0">
              <a:srgbClr val="000000">
                <a:alpha val="8000"/>
              </a:srgbClr>
            </a:outerShdw>
          </a:effectLst>
        </p:spPr>
        <p:txBody>
          <a:bodyPr/>
          <a:lstStyle/>
          <a:p>
            <a:endParaRPr lang="en-US" sz="2400"/>
          </a:p>
        </p:txBody>
      </p:sp>
      <p:sp>
        <p:nvSpPr>
          <p:cNvPr id="23" name="Shape 19">
            <a:extLst>
              <a:ext uri="{C183D7F6-B498-43B3-948B-1728B52AA6E4}">
                <adec:decorative xmlns:adec="http://schemas.microsoft.com/office/drawing/2017/decorative" val="1"/>
              </a:ext>
            </a:extLst>
          </p:cNvPr>
          <p:cNvSpPr/>
          <p:nvPr/>
        </p:nvSpPr>
        <p:spPr>
          <a:xfrm>
            <a:off x="487680" y="5681472"/>
            <a:ext cx="536448" cy="536448"/>
          </a:xfrm>
          <a:prstGeom prst="ellipse">
            <a:avLst/>
          </a:prstGeom>
          <a:solidFill>
            <a:srgbClr val="1B365D"/>
          </a:solidFill>
          <a:ln w="12700">
            <a:solidFill>
              <a:srgbClr val="1B365D"/>
            </a:solidFill>
            <a:prstDash val="solid"/>
          </a:ln>
        </p:spPr>
        <p:txBody>
          <a:bodyPr/>
          <a:lstStyle/>
          <a:p>
            <a:endParaRPr lang="en-US" sz="2400"/>
          </a:p>
        </p:txBody>
      </p:sp>
      <p:pic>
        <p:nvPicPr>
          <p:cNvPr id="24" name="Image 2">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73024" y="5766816"/>
            <a:ext cx="365760" cy="365760"/>
          </a:xfrm>
          <a:prstGeom prst="rect">
            <a:avLst/>
          </a:prstGeom>
        </p:spPr>
      </p:pic>
      <p:sp>
        <p:nvSpPr>
          <p:cNvPr id="25" name="Text 20"/>
          <p:cNvSpPr/>
          <p:nvPr/>
        </p:nvSpPr>
        <p:spPr>
          <a:xfrm>
            <a:off x="1121664" y="5559552"/>
            <a:ext cx="1780032" cy="390144"/>
          </a:xfrm>
          <a:prstGeom prst="rect">
            <a:avLst/>
          </a:prstGeom>
          <a:noFill/>
          <a:ln/>
        </p:spPr>
        <p:txBody>
          <a:bodyPr wrap="square" lIns="0" tIns="0" rIns="0" bIns="0" rtlCol="0" anchor="ctr"/>
          <a:lstStyle/>
          <a:p>
            <a:r>
              <a:rPr lang="en-US" sz="1333" b="1" dirty="0">
                <a:solidFill>
                  <a:srgbClr val="1B365D"/>
                </a:solidFill>
              </a:rPr>
              <a:t>Direct Messaging</a:t>
            </a:r>
            <a:endParaRPr lang="en-US" sz="1333" dirty="0"/>
          </a:p>
        </p:txBody>
      </p:sp>
      <p:sp>
        <p:nvSpPr>
          <p:cNvPr id="26" name="Text 21"/>
          <p:cNvSpPr/>
          <p:nvPr/>
        </p:nvSpPr>
        <p:spPr>
          <a:xfrm>
            <a:off x="1121664" y="5949696"/>
            <a:ext cx="1780032" cy="438912"/>
          </a:xfrm>
          <a:prstGeom prst="rect">
            <a:avLst/>
          </a:prstGeom>
          <a:noFill/>
          <a:ln/>
        </p:spPr>
        <p:txBody>
          <a:bodyPr wrap="square" lIns="0" tIns="0" rIns="0" bIns="0" rtlCol="0" anchor="t"/>
          <a:lstStyle/>
          <a:p>
            <a:r>
              <a:rPr lang="en-US" sz="1200" dirty="0">
                <a:solidFill>
                  <a:srgbClr val="8090A8"/>
                </a:solidFill>
              </a:rPr>
              <a:t>Communicate with TDH staff in one place</a:t>
            </a:r>
            <a:endParaRPr lang="en-US" sz="1200" dirty="0"/>
          </a:p>
        </p:txBody>
      </p:sp>
      <p:sp>
        <p:nvSpPr>
          <p:cNvPr id="17" name="Shape 14">
            <a:extLst>
              <a:ext uri="{C183D7F6-B498-43B3-948B-1728B52AA6E4}">
                <adec:decorative xmlns:adec="http://schemas.microsoft.com/office/drawing/2017/decorative" val="1"/>
              </a:ext>
            </a:extLst>
          </p:cNvPr>
          <p:cNvSpPr/>
          <p:nvPr/>
        </p:nvSpPr>
        <p:spPr>
          <a:xfrm>
            <a:off x="3194304" y="4218432"/>
            <a:ext cx="2682240" cy="1072896"/>
          </a:xfrm>
          <a:prstGeom prst="rect">
            <a:avLst/>
          </a:prstGeom>
          <a:solidFill>
            <a:srgbClr val="F4F6F9"/>
          </a:solidFill>
          <a:ln w="6350">
            <a:solidFill>
              <a:srgbClr val="E2E8F0"/>
            </a:solidFill>
            <a:prstDash val="solid"/>
          </a:ln>
          <a:effectLst>
            <a:outerShdw blurRad="50800" dist="12700" dir="8100000" algn="bl" rotWithShape="0">
              <a:srgbClr val="000000">
                <a:alpha val="8000"/>
              </a:srgbClr>
            </a:outerShdw>
          </a:effectLst>
        </p:spPr>
        <p:txBody>
          <a:bodyPr/>
          <a:lstStyle/>
          <a:p>
            <a:endParaRPr lang="en-US" sz="2400"/>
          </a:p>
        </p:txBody>
      </p:sp>
      <p:sp>
        <p:nvSpPr>
          <p:cNvPr id="18" name="Shape 15">
            <a:extLst>
              <a:ext uri="{C183D7F6-B498-43B3-948B-1728B52AA6E4}">
                <adec:decorative xmlns:adec="http://schemas.microsoft.com/office/drawing/2017/decorative" val="1"/>
              </a:ext>
            </a:extLst>
          </p:cNvPr>
          <p:cNvSpPr/>
          <p:nvPr/>
        </p:nvSpPr>
        <p:spPr>
          <a:xfrm>
            <a:off x="3340608" y="4462272"/>
            <a:ext cx="536448" cy="536448"/>
          </a:xfrm>
          <a:prstGeom prst="ellipse">
            <a:avLst/>
          </a:prstGeom>
          <a:solidFill>
            <a:srgbClr val="1B365D"/>
          </a:solidFill>
          <a:ln w="12700">
            <a:solidFill>
              <a:srgbClr val="1B365D"/>
            </a:solidFill>
            <a:prstDash val="solid"/>
          </a:ln>
        </p:spPr>
        <p:txBody>
          <a:bodyPr/>
          <a:lstStyle/>
          <a:p>
            <a:endParaRPr lang="en-US" sz="2400"/>
          </a:p>
        </p:txBody>
      </p:sp>
      <p:pic>
        <p:nvPicPr>
          <p:cNvPr id="19" name="Image 1">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425952" y="4547616"/>
            <a:ext cx="365760" cy="365760"/>
          </a:xfrm>
          <a:prstGeom prst="rect">
            <a:avLst/>
          </a:prstGeom>
        </p:spPr>
      </p:pic>
      <p:sp>
        <p:nvSpPr>
          <p:cNvPr id="20" name="Text 16"/>
          <p:cNvSpPr/>
          <p:nvPr/>
        </p:nvSpPr>
        <p:spPr>
          <a:xfrm>
            <a:off x="3974592" y="4340352"/>
            <a:ext cx="1780032" cy="390144"/>
          </a:xfrm>
          <a:prstGeom prst="rect">
            <a:avLst/>
          </a:prstGeom>
          <a:noFill/>
          <a:ln/>
        </p:spPr>
        <p:txBody>
          <a:bodyPr wrap="square" lIns="0" tIns="0" rIns="0" bIns="0" rtlCol="0" anchor="ctr"/>
          <a:lstStyle/>
          <a:p>
            <a:r>
              <a:rPr lang="en-US" sz="1333" b="1" dirty="0">
                <a:solidFill>
                  <a:srgbClr val="1B365D"/>
                </a:solidFill>
              </a:rPr>
              <a:t>Apply Online</a:t>
            </a:r>
            <a:endParaRPr lang="en-US" sz="1333" dirty="0"/>
          </a:p>
        </p:txBody>
      </p:sp>
      <p:sp>
        <p:nvSpPr>
          <p:cNvPr id="21" name="Text 17"/>
          <p:cNvSpPr/>
          <p:nvPr/>
        </p:nvSpPr>
        <p:spPr>
          <a:xfrm>
            <a:off x="3974592" y="4730496"/>
            <a:ext cx="1780032" cy="438912"/>
          </a:xfrm>
          <a:prstGeom prst="rect">
            <a:avLst/>
          </a:prstGeom>
          <a:noFill/>
          <a:ln/>
        </p:spPr>
        <p:txBody>
          <a:bodyPr wrap="square" lIns="0" tIns="0" rIns="0" bIns="0" rtlCol="0" anchor="t"/>
          <a:lstStyle/>
          <a:p>
            <a:r>
              <a:rPr lang="en-US" sz="1200" dirty="0">
                <a:solidFill>
                  <a:srgbClr val="8090A8"/>
                </a:solidFill>
              </a:rPr>
              <a:t>Submit complete applications digitally</a:t>
            </a:r>
            <a:endParaRPr lang="en-US" sz="1200" dirty="0"/>
          </a:p>
        </p:txBody>
      </p:sp>
      <p:sp>
        <p:nvSpPr>
          <p:cNvPr id="27" name="Shape 22">
            <a:extLst>
              <a:ext uri="{C183D7F6-B498-43B3-948B-1728B52AA6E4}">
                <adec:decorative xmlns:adec="http://schemas.microsoft.com/office/drawing/2017/decorative" val="1"/>
              </a:ext>
            </a:extLst>
          </p:cNvPr>
          <p:cNvSpPr/>
          <p:nvPr/>
        </p:nvSpPr>
        <p:spPr>
          <a:xfrm>
            <a:off x="3194304" y="5437632"/>
            <a:ext cx="2682240" cy="1072896"/>
          </a:xfrm>
          <a:prstGeom prst="rect">
            <a:avLst/>
          </a:prstGeom>
          <a:solidFill>
            <a:srgbClr val="F4F6F9"/>
          </a:solidFill>
          <a:ln w="6350">
            <a:solidFill>
              <a:srgbClr val="E2E8F0"/>
            </a:solidFill>
            <a:prstDash val="solid"/>
          </a:ln>
          <a:effectLst>
            <a:outerShdw blurRad="50800" dist="12700" dir="8100000" algn="bl" rotWithShape="0">
              <a:srgbClr val="000000">
                <a:alpha val="8000"/>
              </a:srgbClr>
            </a:outerShdw>
          </a:effectLst>
        </p:spPr>
        <p:txBody>
          <a:bodyPr/>
          <a:lstStyle/>
          <a:p>
            <a:endParaRPr lang="en-US" sz="2400"/>
          </a:p>
        </p:txBody>
      </p:sp>
      <p:sp>
        <p:nvSpPr>
          <p:cNvPr id="28" name="Shape 23">
            <a:extLst>
              <a:ext uri="{C183D7F6-B498-43B3-948B-1728B52AA6E4}">
                <adec:decorative xmlns:adec="http://schemas.microsoft.com/office/drawing/2017/decorative" val="1"/>
              </a:ext>
            </a:extLst>
          </p:cNvPr>
          <p:cNvSpPr/>
          <p:nvPr/>
        </p:nvSpPr>
        <p:spPr>
          <a:xfrm>
            <a:off x="3340608" y="5681472"/>
            <a:ext cx="536448" cy="536448"/>
          </a:xfrm>
          <a:prstGeom prst="ellipse">
            <a:avLst/>
          </a:prstGeom>
          <a:solidFill>
            <a:srgbClr val="1B365D"/>
          </a:solidFill>
          <a:ln w="12700">
            <a:solidFill>
              <a:srgbClr val="1B365D"/>
            </a:solidFill>
            <a:prstDash val="solid"/>
          </a:ln>
        </p:spPr>
        <p:txBody>
          <a:bodyPr/>
          <a:lstStyle/>
          <a:p>
            <a:endParaRPr lang="en-US" sz="2400"/>
          </a:p>
        </p:txBody>
      </p:sp>
      <p:pic>
        <p:nvPicPr>
          <p:cNvPr id="29" name="Image 3">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425952" y="5766816"/>
            <a:ext cx="365760" cy="365760"/>
          </a:xfrm>
          <a:prstGeom prst="rect">
            <a:avLst/>
          </a:prstGeom>
        </p:spPr>
      </p:pic>
      <p:sp>
        <p:nvSpPr>
          <p:cNvPr id="30" name="Text 24"/>
          <p:cNvSpPr/>
          <p:nvPr/>
        </p:nvSpPr>
        <p:spPr>
          <a:xfrm>
            <a:off x="3974592" y="5559552"/>
            <a:ext cx="1780032" cy="390144"/>
          </a:xfrm>
          <a:prstGeom prst="rect">
            <a:avLst/>
          </a:prstGeom>
          <a:noFill/>
          <a:ln/>
        </p:spPr>
        <p:txBody>
          <a:bodyPr wrap="square" lIns="0" tIns="0" rIns="0" bIns="0" rtlCol="0" anchor="ctr"/>
          <a:lstStyle/>
          <a:p>
            <a:r>
              <a:rPr lang="en-US" sz="1333" b="1" dirty="0">
                <a:solidFill>
                  <a:srgbClr val="1B365D"/>
                </a:solidFill>
              </a:rPr>
              <a:t>Track Your Awards</a:t>
            </a:r>
            <a:endParaRPr lang="en-US" sz="1333" dirty="0"/>
          </a:p>
        </p:txBody>
      </p:sp>
      <p:sp>
        <p:nvSpPr>
          <p:cNvPr id="31" name="Text 25"/>
          <p:cNvSpPr/>
          <p:nvPr/>
        </p:nvSpPr>
        <p:spPr>
          <a:xfrm>
            <a:off x="3974592" y="5949696"/>
            <a:ext cx="1780032" cy="438912"/>
          </a:xfrm>
          <a:prstGeom prst="rect">
            <a:avLst/>
          </a:prstGeom>
          <a:noFill/>
          <a:ln/>
        </p:spPr>
        <p:txBody>
          <a:bodyPr wrap="square" lIns="0" tIns="0" rIns="0" bIns="0" rtlCol="0" anchor="t"/>
          <a:lstStyle/>
          <a:p>
            <a:r>
              <a:rPr lang="en-US" sz="1200" dirty="0">
                <a:solidFill>
                  <a:srgbClr val="8090A8"/>
                </a:solidFill>
              </a:rPr>
              <a:t>Monitor status, deadlines, and reports</a:t>
            </a:r>
            <a:endParaRPr lang="en-US" sz="1200" dirty="0"/>
          </a:p>
        </p:txBody>
      </p:sp>
      <p:pic>
        <p:nvPicPr>
          <p:cNvPr id="33" name="Image 4">
            <a:extLs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6514022" y="2902930"/>
            <a:ext cx="5376671" cy="361369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3E5E1D6-6718-383E-1AFA-D721705BBF5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1890"/>
            <a:ext cx="12192000" cy="1032055"/>
          </a:xfrm>
          <a:prstGeom prst="rect">
            <a:avLst/>
          </a:prstGeom>
        </p:spPr>
      </p:pic>
      <p:sp>
        <p:nvSpPr>
          <p:cNvPr id="8" name="Text 6"/>
          <p:cNvSpPr>
            <a:spLocks noGrp="1"/>
          </p:cNvSpPr>
          <p:nvPr>
            <p:ph type="title" idx="4294967295"/>
          </p:nvPr>
        </p:nvSpPr>
        <p:spPr>
          <a:xfrm>
            <a:off x="487680" y="1584960"/>
            <a:ext cx="11216640" cy="633984"/>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67" b="1" i="0" u="none" strike="noStrike" kern="1200" cap="none" spc="0" normalizeH="0" baseline="0" noProof="0" dirty="0">
                <a:ln>
                  <a:noFill/>
                </a:ln>
                <a:solidFill>
                  <a:srgbClr val="1B365D"/>
                </a:solidFill>
                <a:effectLst/>
                <a:uLnTx/>
                <a:uFillTx/>
                <a:latin typeface="+mn-lt"/>
                <a:ea typeface="+mn-ea"/>
                <a:cs typeface="+mn-cs"/>
              </a:rPr>
              <a:t>How It Works</a:t>
            </a:r>
            <a:endParaRPr kumimoji="0" lang="en-US" sz="3467"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 7"/>
          <p:cNvSpPr/>
          <p:nvPr/>
        </p:nvSpPr>
        <p:spPr>
          <a:xfrm>
            <a:off x="487680" y="2218944"/>
            <a:ext cx="11216640" cy="365760"/>
          </a:xfrm>
          <a:prstGeom prst="rect">
            <a:avLst/>
          </a:prstGeom>
          <a:noFill/>
          <a:ln/>
        </p:spPr>
        <p:txBody>
          <a:bodyPr wrap="square" lIns="0" tIns="0" rIns="0" bIns="0" rtlCol="0" anchor="ctr"/>
          <a:lstStyle/>
          <a:p>
            <a:pPr algn="ctr"/>
            <a:r>
              <a:rPr lang="en-US" sz="1600" dirty="0">
                <a:solidFill>
                  <a:srgbClr val="8090A8"/>
                </a:solidFill>
              </a:rPr>
              <a:t>Getting grant funding through TDH takes just four steps</a:t>
            </a:r>
            <a:endParaRPr lang="en-US" sz="1600" dirty="0"/>
          </a:p>
        </p:txBody>
      </p:sp>
      <p:sp>
        <p:nvSpPr>
          <p:cNvPr id="13" name="Shape 11">
            <a:extLst>
              <a:ext uri="{C183D7F6-B498-43B3-948B-1728B52AA6E4}">
                <adec:decorative xmlns:adec="http://schemas.microsoft.com/office/drawing/2017/decorative" val="1"/>
              </a:ext>
            </a:extLst>
          </p:cNvPr>
          <p:cNvSpPr/>
          <p:nvPr/>
        </p:nvSpPr>
        <p:spPr>
          <a:xfrm>
            <a:off x="365760" y="3011792"/>
            <a:ext cx="2621280" cy="3657600"/>
          </a:xfrm>
          <a:prstGeom prst="rect">
            <a:avLst/>
          </a:prstGeom>
          <a:solidFill>
            <a:srgbClr val="FFFFFF"/>
          </a:solidFill>
          <a:ln w="9525">
            <a:solidFill>
              <a:srgbClr val="CBD5E0"/>
            </a:solidFill>
            <a:prstDash val="solid"/>
          </a:ln>
          <a:effectLst>
            <a:outerShdw blurRad="76200" dist="25400" dir="8100000" algn="bl" rotWithShape="0">
              <a:srgbClr val="000000">
                <a:alpha val="10000"/>
              </a:srgbClr>
            </a:outerShdw>
          </a:effectLst>
        </p:spPr>
        <p:txBody>
          <a:bodyPr/>
          <a:lstStyle/>
          <a:p>
            <a:endParaRPr lang="en-US" sz="2400"/>
          </a:p>
        </p:txBody>
      </p:sp>
      <p:sp>
        <p:nvSpPr>
          <p:cNvPr id="14" name="Shape 12">
            <a:extLst>
              <a:ext uri="{C183D7F6-B498-43B3-948B-1728B52AA6E4}">
                <adec:decorative xmlns:adec="http://schemas.microsoft.com/office/drawing/2017/decorative" val="1"/>
              </a:ext>
            </a:extLst>
          </p:cNvPr>
          <p:cNvSpPr/>
          <p:nvPr/>
        </p:nvSpPr>
        <p:spPr>
          <a:xfrm>
            <a:off x="1359408" y="3158096"/>
            <a:ext cx="633984" cy="633984"/>
          </a:xfrm>
          <a:prstGeom prst="ellipse">
            <a:avLst/>
          </a:prstGeom>
          <a:solidFill>
            <a:srgbClr val="1B365D"/>
          </a:solidFill>
          <a:ln w="12700">
            <a:solidFill>
              <a:srgbClr val="1B365D"/>
            </a:solidFill>
            <a:prstDash val="solid"/>
          </a:ln>
        </p:spPr>
        <p:txBody>
          <a:bodyPr/>
          <a:lstStyle/>
          <a:p>
            <a:endParaRPr lang="en-US" sz="2400"/>
          </a:p>
        </p:txBody>
      </p:sp>
      <p:sp>
        <p:nvSpPr>
          <p:cNvPr id="15" name="Text 13"/>
          <p:cNvSpPr/>
          <p:nvPr/>
        </p:nvSpPr>
        <p:spPr>
          <a:xfrm>
            <a:off x="1359408" y="3158096"/>
            <a:ext cx="633984" cy="633984"/>
          </a:xfrm>
          <a:prstGeom prst="rect">
            <a:avLst/>
          </a:prstGeom>
          <a:noFill/>
          <a:ln/>
        </p:spPr>
        <p:txBody>
          <a:bodyPr wrap="square" lIns="0" tIns="0" rIns="0" bIns="0" rtlCol="0" anchor="ctr"/>
          <a:lstStyle/>
          <a:p>
            <a:pPr algn="ctr"/>
            <a:r>
              <a:rPr lang="en-US" sz="2133" b="1" dirty="0">
                <a:solidFill>
                  <a:srgbClr val="FFFFFF"/>
                </a:solidFill>
              </a:rPr>
              <a:t>1</a:t>
            </a:r>
            <a:endParaRPr lang="en-US" sz="2133" dirty="0"/>
          </a:p>
        </p:txBody>
      </p:sp>
      <p:sp>
        <p:nvSpPr>
          <p:cNvPr id="16" name="Text 14"/>
          <p:cNvSpPr/>
          <p:nvPr/>
        </p:nvSpPr>
        <p:spPr>
          <a:xfrm>
            <a:off x="487680" y="3889616"/>
            <a:ext cx="2377440" cy="438912"/>
          </a:xfrm>
          <a:prstGeom prst="rect">
            <a:avLst/>
          </a:prstGeom>
          <a:noFill/>
          <a:ln/>
        </p:spPr>
        <p:txBody>
          <a:bodyPr wrap="square" lIns="0" tIns="0" rIns="0" bIns="0" rtlCol="0" anchor="ctr"/>
          <a:lstStyle/>
          <a:p>
            <a:pPr algn="ctr"/>
            <a:r>
              <a:rPr lang="en-US" sz="1600" b="1" dirty="0">
                <a:solidFill>
                  <a:srgbClr val="1B365D"/>
                </a:solidFill>
              </a:rPr>
              <a:t>Register</a:t>
            </a:r>
            <a:endParaRPr lang="en-US" sz="1600" dirty="0"/>
          </a:p>
        </p:txBody>
      </p:sp>
      <p:pic>
        <p:nvPicPr>
          <p:cNvPr id="17" name="Image 0">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7680" y="4401680"/>
            <a:ext cx="2377440" cy="1438656"/>
          </a:xfrm>
          <a:prstGeom prst="rect">
            <a:avLst/>
          </a:prstGeom>
        </p:spPr>
      </p:pic>
      <p:sp>
        <p:nvSpPr>
          <p:cNvPr id="18" name="Text 15"/>
          <p:cNvSpPr/>
          <p:nvPr/>
        </p:nvSpPr>
        <p:spPr>
          <a:xfrm>
            <a:off x="487680" y="5913488"/>
            <a:ext cx="2377440" cy="670560"/>
          </a:xfrm>
          <a:prstGeom prst="rect">
            <a:avLst/>
          </a:prstGeom>
          <a:noFill/>
          <a:ln/>
        </p:spPr>
        <p:txBody>
          <a:bodyPr wrap="square" lIns="0" tIns="0" rIns="0" bIns="0" rtlCol="0" anchor="t"/>
          <a:lstStyle/>
          <a:p>
            <a:pPr algn="ctr"/>
            <a:r>
              <a:rPr lang="en-US" sz="1133" dirty="0">
                <a:solidFill>
                  <a:srgbClr val="2D3748"/>
                </a:solidFill>
              </a:rPr>
              <a:t>Create your account and set up your organization profile</a:t>
            </a:r>
            <a:endParaRPr lang="en-US" sz="1133" dirty="0"/>
          </a:p>
        </p:txBody>
      </p:sp>
      <p:sp>
        <p:nvSpPr>
          <p:cNvPr id="19" name="Shape 16">
            <a:extLst>
              <a:ext uri="{C183D7F6-B498-43B3-948B-1728B52AA6E4}">
                <adec:decorative xmlns:adec="http://schemas.microsoft.com/office/drawing/2017/decorative" val="1"/>
              </a:ext>
            </a:extLst>
          </p:cNvPr>
          <p:cNvSpPr/>
          <p:nvPr/>
        </p:nvSpPr>
        <p:spPr>
          <a:xfrm>
            <a:off x="3230880" y="3011792"/>
            <a:ext cx="2621280" cy="3657600"/>
          </a:xfrm>
          <a:prstGeom prst="rect">
            <a:avLst/>
          </a:prstGeom>
          <a:solidFill>
            <a:srgbClr val="FFFFFF"/>
          </a:solidFill>
          <a:ln w="9525">
            <a:solidFill>
              <a:srgbClr val="CBD5E0"/>
            </a:solidFill>
            <a:prstDash val="solid"/>
          </a:ln>
          <a:effectLst>
            <a:outerShdw blurRad="76200" dist="25400" dir="8100000" algn="bl" rotWithShape="0">
              <a:srgbClr val="000000">
                <a:alpha val="10000"/>
              </a:srgbClr>
            </a:outerShdw>
          </a:effectLst>
        </p:spPr>
        <p:txBody>
          <a:bodyPr/>
          <a:lstStyle/>
          <a:p>
            <a:endParaRPr lang="en-US" sz="2400"/>
          </a:p>
        </p:txBody>
      </p:sp>
      <p:sp>
        <p:nvSpPr>
          <p:cNvPr id="20" name="Shape 17">
            <a:extLst>
              <a:ext uri="{C183D7F6-B498-43B3-948B-1728B52AA6E4}">
                <adec:decorative xmlns:adec="http://schemas.microsoft.com/office/drawing/2017/decorative" val="1"/>
              </a:ext>
            </a:extLst>
          </p:cNvPr>
          <p:cNvSpPr/>
          <p:nvPr/>
        </p:nvSpPr>
        <p:spPr>
          <a:xfrm>
            <a:off x="4224528" y="3158096"/>
            <a:ext cx="633984" cy="633984"/>
          </a:xfrm>
          <a:prstGeom prst="ellipse">
            <a:avLst/>
          </a:prstGeom>
          <a:solidFill>
            <a:srgbClr val="1B365D"/>
          </a:solidFill>
          <a:ln w="12700">
            <a:solidFill>
              <a:srgbClr val="1B365D"/>
            </a:solidFill>
            <a:prstDash val="solid"/>
          </a:ln>
        </p:spPr>
        <p:txBody>
          <a:bodyPr/>
          <a:lstStyle/>
          <a:p>
            <a:endParaRPr lang="en-US" sz="2400"/>
          </a:p>
        </p:txBody>
      </p:sp>
      <p:sp>
        <p:nvSpPr>
          <p:cNvPr id="21" name="Text 18"/>
          <p:cNvSpPr/>
          <p:nvPr/>
        </p:nvSpPr>
        <p:spPr>
          <a:xfrm>
            <a:off x="4224528" y="3158096"/>
            <a:ext cx="633984" cy="633984"/>
          </a:xfrm>
          <a:prstGeom prst="rect">
            <a:avLst/>
          </a:prstGeom>
          <a:noFill/>
          <a:ln/>
        </p:spPr>
        <p:txBody>
          <a:bodyPr wrap="square" lIns="0" tIns="0" rIns="0" bIns="0" rtlCol="0" anchor="ctr"/>
          <a:lstStyle/>
          <a:p>
            <a:pPr algn="ctr"/>
            <a:r>
              <a:rPr lang="en-US" sz="2133" b="1" dirty="0">
                <a:solidFill>
                  <a:srgbClr val="FFFFFF"/>
                </a:solidFill>
              </a:rPr>
              <a:t>2</a:t>
            </a:r>
            <a:endParaRPr lang="en-US" sz="2133" dirty="0"/>
          </a:p>
        </p:txBody>
      </p:sp>
      <p:sp>
        <p:nvSpPr>
          <p:cNvPr id="22" name="Text 19"/>
          <p:cNvSpPr/>
          <p:nvPr/>
        </p:nvSpPr>
        <p:spPr>
          <a:xfrm>
            <a:off x="3352800" y="3889616"/>
            <a:ext cx="2377440" cy="438912"/>
          </a:xfrm>
          <a:prstGeom prst="rect">
            <a:avLst/>
          </a:prstGeom>
          <a:noFill/>
          <a:ln/>
        </p:spPr>
        <p:txBody>
          <a:bodyPr wrap="square" lIns="0" tIns="0" rIns="0" bIns="0" rtlCol="0" anchor="ctr"/>
          <a:lstStyle/>
          <a:p>
            <a:pPr algn="ctr"/>
            <a:r>
              <a:rPr lang="en-US" sz="1600" b="1" dirty="0">
                <a:solidFill>
                  <a:srgbClr val="1B365D"/>
                </a:solidFill>
              </a:rPr>
              <a:t>Explore Funding</a:t>
            </a:r>
            <a:endParaRPr lang="en-US" sz="1600" dirty="0"/>
          </a:p>
        </p:txBody>
      </p:sp>
      <p:pic>
        <p:nvPicPr>
          <p:cNvPr id="23" name="Image 1">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352800" y="4401680"/>
            <a:ext cx="2377440" cy="1438656"/>
          </a:xfrm>
          <a:prstGeom prst="rect">
            <a:avLst/>
          </a:prstGeom>
        </p:spPr>
      </p:pic>
      <p:sp>
        <p:nvSpPr>
          <p:cNvPr id="24" name="Text 20"/>
          <p:cNvSpPr/>
          <p:nvPr/>
        </p:nvSpPr>
        <p:spPr>
          <a:xfrm>
            <a:off x="3352800" y="5913488"/>
            <a:ext cx="2377440" cy="670560"/>
          </a:xfrm>
          <a:prstGeom prst="rect">
            <a:avLst/>
          </a:prstGeom>
          <a:noFill/>
          <a:ln/>
        </p:spPr>
        <p:txBody>
          <a:bodyPr wrap="square" lIns="0" tIns="0" rIns="0" bIns="0" rtlCol="0" anchor="t"/>
          <a:lstStyle/>
          <a:p>
            <a:pPr algn="ctr"/>
            <a:r>
              <a:rPr lang="en-US" sz="1133" dirty="0">
                <a:solidFill>
                  <a:srgbClr val="2D3748"/>
                </a:solidFill>
              </a:rPr>
              <a:t>Browse open RFAs and funding opportunities from TDH</a:t>
            </a:r>
            <a:endParaRPr lang="en-US" sz="1133" dirty="0"/>
          </a:p>
        </p:txBody>
      </p:sp>
      <p:sp>
        <p:nvSpPr>
          <p:cNvPr id="25" name="Shape 21">
            <a:extLst>
              <a:ext uri="{C183D7F6-B498-43B3-948B-1728B52AA6E4}">
                <adec:decorative xmlns:adec="http://schemas.microsoft.com/office/drawing/2017/decorative" val="1"/>
              </a:ext>
            </a:extLst>
          </p:cNvPr>
          <p:cNvSpPr/>
          <p:nvPr/>
        </p:nvSpPr>
        <p:spPr>
          <a:xfrm>
            <a:off x="6096000" y="3011792"/>
            <a:ext cx="2621280" cy="3657600"/>
          </a:xfrm>
          <a:prstGeom prst="rect">
            <a:avLst/>
          </a:prstGeom>
          <a:solidFill>
            <a:srgbClr val="FFFFFF"/>
          </a:solidFill>
          <a:ln w="9525">
            <a:solidFill>
              <a:srgbClr val="CBD5E0"/>
            </a:solidFill>
            <a:prstDash val="solid"/>
          </a:ln>
          <a:effectLst>
            <a:outerShdw blurRad="76200" dist="25400" dir="8100000" algn="bl" rotWithShape="0">
              <a:srgbClr val="000000">
                <a:alpha val="10000"/>
              </a:srgbClr>
            </a:outerShdw>
          </a:effectLst>
        </p:spPr>
        <p:txBody>
          <a:bodyPr/>
          <a:lstStyle/>
          <a:p>
            <a:endParaRPr lang="en-US" sz="2400"/>
          </a:p>
        </p:txBody>
      </p:sp>
      <p:sp>
        <p:nvSpPr>
          <p:cNvPr id="26" name="Shape 22">
            <a:extLst>
              <a:ext uri="{C183D7F6-B498-43B3-948B-1728B52AA6E4}">
                <adec:decorative xmlns:adec="http://schemas.microsoft.com/office/drawing/2017/decorative" val="1"/>
              </a:ext>
            </a:extLst>
          </p:cNvPr>
          <p:cNvSpPr/>
          <p:nvPr/>
        </p:nvSpPr>
        <p:spPr>
          <a:xfrm>
            <a:off x="7089648" y="3158096"/>
            <a:ext cx="633984" cy="633984"/>
          </a:xfrm>
          <a:prstGeom prst="ellipse">
            <a:avLst/>
          </a:prstGeom>
          <a:solidFill>
            <a:srgbClr val="1B365D"/>
          </a:solidFill>
          <a:ln w="12700">
            <a:solidFill>
              <a:srgbClr val="1B365D"/>
            </a:solidFill>
            <a:prstDash val="solid"/>
          </a:ln>
        </p:spPr>
        <p:txBody>
          <a:bodyPr/>
          <a:lstStyle/>
          <a:p>
            <a:endParaRPr lang="en-US" sz="2400"/>
          </a:p>
        </p:txBody>
      </p:sp>
      <p:sp>
        <p:nvSpPr>
          <p:cNvPr id="27" name="Text 23"/>
          <p:cNvSpPr/>
          <p:nvPr/>
        </p:nvSpPr>
        <p:spPr>
          <a:xfrm>
            <a:off x="7089648" y="3158096"/>
            <a:ext cx="633984" cy="633984"/>
          </a:xfrm>
          <a:prstGeom prst="rect">
            <a:avLst/>
          </a:prstGeom>
          <a:noFill/>
          <a:ln/>
        </p:spPr>
        <p:txBody>
          <a:bodyPr wrap="square" lIns="0" tIns="0" rIns="0" bIns="0" rtlCol="0" anchor="ctr"/>
          <a:lstStyle/>
          <a:p>
            <a:pPr algn="ctr"/>
            <a:r>
              <a:rPr lang="en-US" sz="2133" b="1" dirty="0">
                <a:solidFill>
                  <a:srgbClr val="FFFFFF"/>
                </a:solidFill>
              </a:rPr>
              <a:t>3</a:t>
            </a:r>
            <a:endParaRPr lang="en-US" sz="2133" dirty="0"/>
          </a:p>
        </p:txBody>
      </p:sp>
      <p:sp>
        <p:nvSpPr>
          <p:cNvPr id="28" name="Text 24"/>
          <p:cNvSpPr/>
          <p:nvPr/>
        </p:nvSpPr>
        <p:spPr>
          <a:xfrm>
            <a:off x="6217920" y="3889616"/>
            <a:ext cx="2377440" cy="438912"/>
          </a:xfrm>
          <a:prstGeom prst="rect">
            <a:avLst/>
          </a:prstGeom>
          <a:noFill/>
          <a:ln/>
        </p:spPr>
        <p:txBody>
          <a:bodyPr wrap="square" lIns="0" tIns="0" rIns="0" bIns="0" rtlCol="0" anchor="ctr"/>
          <a:lstStyle/>
          <a:p>
            <a:pPr algn="ctr"/>
            <a:r>
              <a:rPr lang="en-US" sz="1600" b="1" dirty="0">
                <a:solidFill>
                  <a:srgbClr val="1B365D"/>
                </a:solidFill>
              </a:rPr>
              <a:t>Apply</a:t>
            </a:r>
            <a:endParaRPr lang="en-US" sz="1600" dirty="0"/>
          </a:p>
        </p:txBody>
      </p:sp>
      <p:pic>
        <p:nvPicPr>
          <p:cNvPr id="29" name="Image 2">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217920" y="4401680"/>
            <a:ext cx="2377440" cy="1438656"/>
          </a:xfrm>
          <a:prstGeom prst="rect">
            <a:avLst/>
          </a:prstGeom>
        </p:spPr>
      </p:pic>
      <p:sp>
        <p:nvSpPr>
          <p:cNvPr id="30" name="Text 25"/>
          <p:cNvSpPr/>
          <p:nvPr/>
        </p:nvSpPr>
        <p:spPr>
          <a:xfrm>
            <a:off x="6217920" y="5913488"/>
            <a:ext cx="2377440" cy="670560"/>
          </a:xfrm>
          <a:prstGeom prst="rect">
            <a:avLst/>
          </a:prstGeom>
          <a:noFill/>
          <a:ln/>
        </p:spPr>
        <p:txBody>
          <a:bodyPr wrap="square" lIns="0" tIns="0" rIns="0" bIns="0" rtlCol="0" anchor="t"/>
          <a:lstStyle/>
          <a:p>
            <a:pPr algn="ctr"/>
            <a:r>
              <a:rPr lang="en-US" sz="1133" dirty="0">
                <a:solidFill>
                  <a:srgbClr val="2D3748"/>
                </a:solidFill>
              </a:rPr>
              <a:t>Complete and submit your application with all required documents</a:t>
            </a:r>
            <a:endParaRPr lang="en-US" sz="1133" dirty="0"/>
          </a:p>
        </p:txBody>
      </p:sp>
      <p:sp>
        <p:nvSpPr>
          <p:cNvPr id="31" name="Shape 26">
            <a:extLst>
              <a:ext uri="{C183D7F6-B498-43B3-948B-1728B52AA6E4}">
                <adec:decorative xmlns:adec="http://schemas.microsoft.com/office/drawing/2017/decorative" val="1"/>
              </a:ext>
            </a:extLst>
          </p:cNvPr>
          <p:cNvSpPr/>
          <p:nvPr/>
        </p:nvSpPr>
        <p:spPr>
          <a:xfrm>
            <a:off x="8961120" y="3011792"/>
            <a:ext cx="2621280" cy="3657600"/>
          </a:xfrm>
          <a:prstGeom prst="rect">
            <a:avLst/>
          </a:prstGeom>
          <a:solidFill>
            <a:srgbClr val="FFFFFF"/>
          </a:solidFill>
          <a:ln w="9525">
            <a:solidFill>
              <a:srgbClr val="CBD5E0"/>
            </a:solidFill>
            <a:prstDash val="solid"/>
          </a:ln>
          <a:effectLst>
            <a:outerShdw blurRad="76200" dist="25400" dir="8100000" algn="bl" rotWithShape="0">
              <a:srgbClr val="000000">
                <a:alpha val="10000"/>
              </a:srgbClr>
            </a:outerShdw>
          </a:effectLst>
        </p:spPr>
        <p:txBody>
          <a:bodyPr/>
          <a:lstStyle/>
          <a:p>
            <a:endParaRPr lang="en-US" sz="2400"/>
          </a:p>
        </p:txBody>
      </p:sp>
      <p:sp>
        <p:nvSpPr>
          <p:cNvPr id="32" name="Shape 27">
            <a:extLst>
              <a:ext uri="{C183D7F6-B498-43B3-948B-1728B52AA6E4}">
                <adec:decorative xmlns:adec="http://schemas.microsoft.com/office/drawing/2017/decorative" val="1"/>
              </a:ext>
            </a:extLst>
          </p:cNvPr>
          <p:cNvSpPr/>
          <p:nvPr/>
        </p:nvSpPr>
        <p:spPr>
          <a:xfrm>
            <a:off x="9954768" y="3158096"/>
            <a:ext cx="633984" cy="633984"/>
          </a:xfrm>
          <a:prstGeom prst="ellipse">
            <a:avLst/>
          </a:prstGeom>
          <a:solidFill>
            <a:srgbClr val="1B365D"/>
          </a:solidFill>
          <a:ln w="12700">
            <a:solidFill>
              <a:srgbClr val="1B365D"/>
            </a:solidFill>
            <a:prstDash val="solid"/>
          </a:ln>
        </p:spPr>
        <p:txBody>
          <a:bodyPr/>
          <a:lstStyle/>
          <a:p>
            <a:endParaRPr lang="en-US" sz="2400"/>
          </a:p>
        </p:txBody>
      </p:sp>
      <p:sp>
        <p:nvSpPr>
          <p:cNvPr id="33" name="Text 28"/>
          <p:cNvSpPr/>
          <p:nvPr/>
        </p:nvSpPr>
        <p:spPr>
          <a:xfrm>
            <a:off x="9954768" y="3158096"/>
            <a:ext cx="633984" cy="633984"/>
          </a:xfrm>
          <a:prstGeom prst="rect">
            <a:avLst/>
          </a:prstGeom>
          <a:noFill/>
          <a:ln/>
        </p:spPr>
        <p:txBody>
          <a:bodyPr wrap="square" lIns="0" tIns="0" rIns="0" bIns="0" rtlCol="0" anchor="ctr"/>
          <a:lstStyle/>
          <a:p>
            <a:pPr algn="ctr"/>
            <a:r>
              <a:rPr lang="en-US" sz="2133" b="1" dirty="0">
                <a:solidFill>
                  <a:srgbClr val="FFFFFF"/>
                </a:solidFill>
              </a:rPr>
              <a:t>4</a:t>
            </a:r>
            <a:endParaRPr lang="en-US" sz="2133" dirty="0"/>
          </a:p>
        </p:txBody>
      </p:sp>
      <p:sp>
        <p:nvSpPr>
          <p:cNvPr id="34" name="Text 29"/>
          <p:cNvSpPr/>
          <p:nvPr/>
        </p:nvSpPr>
        <p:spPr>
          <a:xfrm>
            <a:off x="9083040" y="3889616"/>
            <a:ext cx="2377440" cy="438912"/>
          </a:xfrm>
          <a:prstGeom prst="rect">
            <a:avLst/>
          </a:prstGeom>
          <a:noFill/>
          <a:ln/>
        </p:spPr>
        <p:txBody>
          <a:bodyPr wrap="square" lIns="0" tIns="0" rIns="0" bIns="0" rtlCol="0" anchor="ctr"/>
          <a:lstStyle/>
          <a:p>
            <a:pPr algn="ctr"/>
            <a:r>
              <a:rPr lang="en-US" sz="1600" b="1" dirty="0">
                <a:solidFill>
                  <a:srgbClr val="1B365D"/>
                </a:solidFill>
              </a:rPr>
              <a:t>Track &amp; Manage</a:t>
            </a:r>
            <a:endParaRPr lang="en-US" sz="1600" dirty="0"/>
          </a:p>
        </p:txBody>
      </p:sp>
      <p:pic>
        <p:nvPicPr>
          <p:cNvPr id="35" name="Image 3">
            <a:extLs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083040" y="4401680"/>
            <a:ext cx="2377440" cy="1438656"/>
          </a:xfrm>
          <a:prstGeom prst="rect">
            <a:avLst/>
          </a:prstGeom>
        </p:spPr>
      </p:pic>
      <p:sp>
        <p:nvSpPr>
          <p:cNvPr id="36" name="Text 30"/>
          <p:cNvSpPr/>
          <p:nvPr/>
        </p:nvSpPr>
        <p:spPr>
          <a:xfrm>
            <a:off x="9083040" y="5913488"/>
            <a:ext cx="2377440" cy="670560"/>
          </a:xfrm>
          <a:prstGeom prst="rect">
            <a:avLst/>
          </a:prstGeom>
          <a:noFill/>
          <a:ln/>
        </p:spPr>
        <p:txBody>
          <a:bodyPr wrap="square" lIns="0" tIns="0" rIns="0" bIns="0" rtlCol="0" anchor="t"/>
          <a:lstStyle/>
          <a:p>
            <a:pPr algn="ctr"/>
            <a:r>
              <a:rPr lang="en-US" sz="1133" dirty="0">
                <a:solidFill>
                  <a:srgbClr val="2D3748"/>
                </a:solidFill>
              </a:rPr>
              <a:t>Monitor award status, messages, and post-award reporting</a:t>
            </a:r>
            <a:endParaRPr lang="en-US" sz="1133"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65961-952D-12E6-C9F0-69F7E1E654AB}"/>
              </a:ext>
            </a:extLst>
          </p:cNvPr>
          <p:cNvSpPr>
            <a:spLocks noGrp="1"/>
          </p:cNvSpPr>
          <p:nvPr>
            <p:ph type="title"/>
          </p:nvPr>
        </p:nvSpPr>
        <p:spPr>
          <a:xfrm>
            <a:off x="3746882" y="178537"/>
            <a:ext cx="5381413" cy="684953"/>
          </a:xfrm>
        </p:spPr>
        <p:txBody>
          <a:bodyPr/>
          <a:lstStyle/>
          <a:p>
            <a:r>
              <a:rPr kumimoji="0" lang="en-US" sz="4400" b="0" i="0" u="none" strike="noStrike" kern="1200" cap="none" spc="0" normalizeH="0" baseline="0" noProof="0" dirty="0">
                <a:ln>
                  <a:noFill/>
                </a:ln>
                <a:solidFill>
                  <a:srgbClr val="202E40"/>
                </a:solidFill>
                <a:effectLst/>
                <a:uLnTx/>
                <a:uFillTx/>
                <a:latin typeface="PermianSlabSerifTypeface" panose="02000000000000000000" pitchFamily="50" charset="0"/>
                <a:ea typeface="+mj-ea"/>
                <a:cs typeface="+mj-cs"/>
              </a:rPr>
              <a:t>Dashboard (home)</a:t>
            </a:r>
            <a:endParaRPr lang="en-US" dirty="0">
              <a:solidFill>
                <a:srgbClr val="202E40"/>
              </a:solidFill>
            </a:endParaRPr>
          </a:p>
        </p:txBody>
      </p:sp>
      <p:pic>
        <p:nvPicPr>
          <p:cNvPr id="3" name="Picture 2" descr="Tennessee Rural Health Transformation logo">
            <a:extLst>
              <a:ext uri="{FF2B5EF4-FFF2-40B4-BE49-F238E27FC236}">
                <a16:creationId xmlns:a16="http://schemas.microsoft.com/office/drawing/2014/main" id="{010D7A1F-6B64-DC68-1F1B-9CC0B75925D6}"/>
              </a:ext>
            </a:extLst>
          </p:cNvPr>
          <p:cNvPicPr>
            <a:picLocks noChangeAspect="1"/>
          </p:cNvPicPr>
          <p:nvPr/>
        </p:nvPicPr>
        <p:blipFill>
          <a:blip r:embed="rId3"/>
          <a:stretch>
            <a:fillRect/>
          </a:stretch>
        </p:blipFill>
        <p:spPr>
          <a:xfrm>
            <a:off x="9330373" y="5945468"/>
            <a:ext cx="2832340" cy="714715"/>
          </a:xfrm>
          <a:prstGeom prst="rect">
            <a:avLst/>
          </a:prstGeom>
        </p:spPr>
      </p:pic>
      <p:pic>
        <p:nvPicPr>
          <p:cNvPr id="5" name="Content Placeholder 4">
            <a:extLst>
              <a:ext uri="{FF2B5EF4-FFF2-40B4-BE49-F238E27FC236}">
                <a16:creationId xmlns:a16="http://schemas.microsoft.com/office/drawing/2014/main" id="{E53D4EF5-D729-040F-8572-9F70B84179F9}"/>
              </a:ext>
              <a:ext uri="{C183D7F6-B498-43B3-948B-1728B52AA6E4}">
                <adec:decorative xmlns:adec="http://schemas.microsoft.com/office/drawing/2017/decorative" val="1"/>
              </a:ext>
            </a:extLst>
          </p:cNvPr>
          <p:cNvPicPr>
            <a:picLocks noGrp="1" noChangeAspect="1"/>
          </p:cNvPicPr>
          <p:nvPr>
            <p:ph idx="4294967295"/>
          </p:nvPr>
        </p:nvPicPr>
        <p:blipFill>
          <a:blip r:embed="rId4">
            <a:extLst>
              <a:ext uri="{28A0092B-C50C-407E-A947-70E740481C1C}">
                <a14:useLocalDpi xmlns:a14="http://schemas.microsoft.com/office/drawing/2010/main" val="0"/>
              </a:ext>
            </a:extLst>
          </a:blip>
          <a:srcRect l="25778" t="15711" r="24412" b="15626"/>
          <a:stretch>
            <a:fillRect/>
          </a:stretch>
        </p:blipFill>
        <p:spPr>
          <a:xfrm>
            <a:off x="1823276" y="863490"/>
            <a:ext cx="8545448" cy="5856287"/>
          </a:xfrm>
          <a:prstGeom prst="rect">
            <a:avLst/>
          </a:prstGeom>
          <a:ln>
            <a:solidFill>
              <a:schemeClr val="accent1"/>
            </a:solidFill>
          </a:ln>
        </p:spPr>
      </p:pic>
    </p:spTree>
    <p:extLst>
      <p:ext uri="{BB962C8B-B14F-4D97-AF65-F5344CB8AC3E}">
        <p14:creationId xmlns:p14="http://schemas.microsoft.com/office/powerpoint/2010/main" val="473309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F17CF-D928-26F6-994A-0D428EC0F4C9}"/>
              </a:ext>
            </a:extLst>
          </p:cNvPr>
          <p:cNvSpPr>
            <a:spLocks noGrp="1"/>
          </p:cNvSpPr>
          <p:nvPr>
            <p:ph type="title" idx="4294967295"/>
          </p:nvPr>
        </p:nvSpPr>
        <p:spPr>
          <a:xfrm>
            <a:off x="838200" y="217193"/>
            <a:ext cx="3881438" cy="677108"/>
          </a:xfrm>
        </p:spPr>
        <p:txBody>
          <a:bodyPr/>
          <a:lstStyle/>
          <a:p>
            <a:pPr algn="ctr"/>
            <a:r>
              <a:rPr kumimoji="0" lang="en-US" sz="4400" b="0" i="0" u="none" strike="noStrike" kern="1200" cap="none" spc="0" normalizeH="0" baseline="0" noProof="0" dirty="0">
                <a:ln>
                  <a:noFill/>
                </a:ln>
                <a:solidFill>
                  <a:srgbClr val="202E40"/>
                </a:solidFill>
                <a:effectLst/>
                <a:uLnTx/>
                <a:uFillTx/>
                <a:latin typeface="PermianSlabSerifTypeface" panose="02000000000000000000" pitchFamily="50" charset="0"/>
                <a:ea typeface="+mj-ea"/>
                <a:cs typeface="+mj-cs"/>
              </a:rPr>
              <a:t>Help Center</a:t>
            </a:r>
            <a:endParaRPr lang="en-US" dirty="0">
              <a:solidFill>
                <a:srgbClr val="202E40"/>
              </a:solidFill>
            </a:endParaRPr>
          </a:p>
        </p:txBody>
      </p:sp>
      <p:pic>
        <p:nvPicPr>
          <p:cNvPr id="8" name="Picture 7">
            <a:extLst>
              <a:ext uri="{FF2B5EF4-FFF2-40B4-BE49-F238E27FC236}">
                <a16:creationId xmlns:a16="http://schemas.microsoft.com/office/drawing/2014/main" id="{1B00376E-104F-A260-2AF5-0661FF7372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702236"/>
            <a:ext cx="5095929" cy="3155764"/>
          </a:xfrm>
          <a:prstGeom prst="rect">
            <a:avLst/>
          </a:prstGeom>
          <a:ln>
            <a:solidFill>
              <a:schemeClr val="tx2"/>
            </a:solidFill>
          </a:ln>
        </p:spPr>
      </p:pic>
      <p:pic>
        <p:nvPicPr>
          <p:cNvPr id="10" name="Picture 9" descr="qr code">
            <a:extLst>
              <a:ext uri="{FF2B5EF4-FFF2-40B4-BE49-F238E27FC236}">
                <a16:creationId xmlns:a16="http://schemas.microsoft.com/office/drawing/2014/main" id="{1F0F3177-6129-2DA3-AF86-691645A4E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3056" y="981075"/>
            <a:ext cx="2371725" cy="2371725"/>
          </a:xfrm>
          <a:prstGeom prst="rect">
            <a:avLst/>
          </a:prstGeom>
        </p:spPr>
      </p:pic>
      <p:pic>
        <p:nvPicPr>
          <p:cNvPr id="3" name="Picture 2" descr="Tennessee Rural Health Transformation logo">
            <a:extLst>
              <a:ext uri="{FF2B5EF4-FFF2-40B4-BE49-F238E27FC236}">
                <a16:creationId xmlns:a16="http://schemas.microsoft.com/office/drawing/2014/main" id="{9190E830-9E09-9725-7A6C-6DBA51713AA0}"/>
              </a:ext>
            </a:extLst>
          </p:cNvPr>
          <p:cNvPicPr>
            <a:picLocks noChangeAspect="1"/>
          </p:cNvPicPr>
          <p:nvPr/>
        </p:nvPicPr>
        <p:blipFill>
          <a:blip r:embed="rId5"/>
          <a:stretch>
            <a:fillRect/>
          </a:stretch>
        </p:blipFill>
        <p:spPr>
          <a:xfrm>
            <a:off x="9330373" y="5945468"/>
            <a:ext cx="2832340" cy="714715"/>
          </a:xfrm>
          <a:prstGeom prst="rect">
            <a:avLst/>
          </a:prstGeom>
        </p:spPr>
      </p:pic>
      <p:pic>
        <p:nvPicPr>
          <p:cNvPr id="6" name="Picture 5">
            <a:extLst>
              <a:ext uri="{FF2B5EF4-FFF2-40B4-BE49-F238E27FC236}">
                <a16:creationId xmlns:a16="http://schemas.microsoft.com/office/drawing/2014/main" id="{889D9275-74FC-5172-C7A7-8C32E17E4A8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34857" y="0"/>
            <a:ext cx="6557143" cy="6858000"/>
          </a:xfrm>
          <a:prstGeom prst="rect">
            <a:avLst/>
          </a:prstGeom>
          <a:ln>
            <a:solidFill>
              <a:schemeClr val="tx2"/>
            </a:solidFill>
          </a:ln>
        </p:spPr>
      </p:pic>
    </p:spTree>
    <p:extLst>
      <p:ext uri="{BB962C8B-B14F-4D97-AF65-F5344CB8AC3E}">
        <p14:creationId xmlns:p14="http://schemas.microsoft.com/office/powerpoint/2010/main" val="308730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5A3C-4FF3-55E3-7446-DA56F74E8D16}"/>
              </a:ext>
            </a:extLst>
          </p:cNvPr>
          <p:cNvSpPr>
            <a:spLocks noGrp="1"/>
          </p:cNvSpPr>
          <p:nvPr>
            <p:ph type="title"/>
          </p:nvPr>
        </p:nvSpPr>
        <p:spPr>
          <a:xfrm>
            <a:off x="714587" y="505800"/>
            <a:ext cx="5008291" cy="684953"/>
          </a:xfrm>
        </p:spPr>
        <p:txBody>
          <a:bodyPr/>
          <a:lstStyle/>
          <a:p>
            <a:r>
              <a:rPr lang="en-US" u="sng">
                <a:latin typeface="PermianSlabSerifTypeface"/>
              </a:rPr>
              <a:t>Grant Basics</a:t>
            </a:r>
            <a:endParaRPr lang="en-US" u="sng"/>
          </a:p>
        </p:txBody>
      </p:sp>
      <p:sp>
        <p:nvSpPr>
          <p:cNvPr id="3" name="Content Placeholder 2">
            <a:extLst>
              <a:ext uri="{FF2B5EF4-FFF2-40B4-BE49-F238E27FC236}">
                <a16:creationId xmlns:a16="http://schemas.microsoft.com/office/drawing/2014/main" id="{3D32FD15-6A91-489B-F4E8-C8563479F7C0}"/>
              </a:ext>
            </a:extLst>
          </p:cNvPr>
          <p:cNvSpPr>
            <a:spLocks noGrp="1"/>
          </p:cNvSpPr>
          <p:nvPr>
            <p:ph type="body" idx="1"/>
          </p:nvPr>
        </p:nvSpPr>
        <p:spPr>
          <a:xfrm>
            <a:off x="1464617" y="1375486"/>
            <a:ext cx="10117783" cy="4569412"/>
          </a:xfrm>
        </p:spPr>
        <p:txBody>
          <a:bodyPr vert="horz" lIns="91440" tIns="45720" rIns="91440" bIns="45720" rtlCol="0" anchor="t">
            <a:normAutofit/>
          </a:bodyPr>
          <a:lstStyle/>
          <a:p>
            <a:pPr marL="285750" indent="-285750">
              <a:buFont typeface="Arial"/>
              <a:buChar char="•"/>
            </a:pPr>
            <a:r>
              <a:rPr lang="en-US" sz="2400" dirty="0">
                <a:latin typeface="Calibri"/>
                <a:ea typeface="Calibri"/>
                <a:cs typeface="Calibri"/>
              </a:rPr>
              <a:t>Most grants will be five year agreements</a:t>
            </a:r>
          </a:p>
          <a:p>
            <a:pPr marL="285750" indent="-285750">
              <a:buFont typeface="Arial"/>
              <a:buChar char="•"/>
            </a:pPr>
            <a:r>
              <a:rPr lang="en-US" sz="2400" dirty="0">
                <a:latin typeface="Calibri"/>
                <a:ea typeface="Calibri"/>
                <a:cs typeface="Calibri"/>
              </a:rPr>
              <a:t>Awards and Contracting Process: </a:t>
            </a:r>
            <a:r>
              <a:rPr lang="en-US" sz="2400" b="1" dirty="0">
                <a:latin typeface="Calibri"/>
                <a:ea typeface="Calibri"/>
                <a:cs typeface="Calibri"/>
              </a:rPr>
              <a:t>Must be obligated by</a:t>
            </a:r>
            <a:r>
              <a:rPr lang="en-US" sz="2400" dirty="0">
                <a:latin typeface="Calibri"/>
                <a:ea typeface="Calibri"/>
                <a:cs typeface="Calibri"/>
              </a:rPr>
              <a:t> </a:t>
            </a:r>
            <a:r>
              <a:rPr lang="en-US" sz="2400" b="1" dirty="0">
                <a:latin typeface="Calibri"/>
                <a:ea typeface="Calibri"/>
                <a:cs typeface="Calibri"/>
              </a:rPr>
              <a:t>Fri. October 30, 2026</a:t>
            </a:r>
          </a:p>
          <a:p>
            <a:pPr marL="285750" indent="-285750">
              <a:buFont typeface="Arial"/>
              <a:buChar char="•"/>
            </a:pPr>
            <a:r>
              <a:rPr lang="en-US" sz="2400" dirty="0">
                <a:latin typeface="Calibri"/>
                <a:ea typeface="Calibri"/>
                <a:cs typeface="Calibri"/>
              </a:rPr>
              <a:t>Reimbursement-based grants </a:t>
            </a:r>
          </a:p>
          <a:p>
            <a:pPr marL="285750" indent="-285750">
              <a:buFont typeface="Arial"/>
              <a:buChar char="•"/>
            </a:pPr>
            <a:endParaRPr lang="en-US" sz="2400" dirty="0">
              <a:latin typeface="Calibri"/>
              <a:ea typeface="Calibri"/>
              <a:cs typeface="Calibri"/>
            </a:endParaRPr>
          </a:p>
          <a:p>
            <a:pPr marL="285750" indent="-285750">
              <a:buFont typeface="Arial"/>
              <a:buChar char="•"/>
            </a:pPr>
            <a:r>
              <a:rPr lang="en-US" sz="2400" dirty="0">
                <a:latin typeface="Calibri"/>
                <a:ea typeface="Calibri"/>
                <a:cs typeface="Calibri"/>
              </a:rPr>
              <a:t>HPR applications will be scored out of 100 points; </a:t>
            </a:r>
          </a:p>
          <a:p>
            <a:pPr marL="742950" lvl="1" indent="-285750">
              <a:buFont typeface="Arial"/>
              <a:buChar char="•"/>
            </a:pPr>
            <a:r>
              <a:rPr lang="en-US" sz="2400" dirty="0">
                <a:latin typeface="Calibri"/>
                <a:ea typeface="Calibri"/>
                <a:cs typeface="Calibri"/>
              </a:rPr>
              <a:t>35 points: Community Need</a:t>
            </a:r>
          </a:p>
          <a:p>
            <a:pPr marL="742950" lvl="1" indent="-285750">
              <a:buFont typeface="Arial"/>
              <a:buChar char="•"/>
            </a:pPr>
            <a:r>
              <a:rPr lang="en-US" sz="2400" dirty="0">
                <a:latin typeface="Calibri"/>
                <a:ea typeface="Calibri"/>
                <a:cs typeface="Calibri"/>
              </a:rPr>
              <a:t>35 points: Project Quality</a:t>
            </a:r>
          </a:p>
          <a:p>
            <a:pPr marL="742950" lvl="1" indent="-285750">
              <a:buFont typeface="Arial"/>
              <a:buChar char="•"/>
            </a:pPr>
            <a:r>
              <a:rPr lang="en-US" sz="2400" dirty="0">
                <a:latin typeface="Calibri"/>
                <a:ea typeface="Calibri"/>
                <a:cs typeface="Calibri"/>
              </a:rPr>
              <a:t>10 points: Sustainability</a:t>
            </a:r>
          </a:p>
          <a:p>
            <a:pPr marL="742950" lvl="1" indent="-285750">
              <a:buFont typeface="Arial"/>
              <a:buChar char="•"/>
            </a:pPr>
            <a:r>
              <a:rPr lang="en-US" sz="2400" dirty="0">
                <a:latin typeface="Calibri"/>
                <a:ea typeface="Calibri"/>
                <a:cs typeface="Calibri"/>
              </a:rPr>
              <a:t>10 points: Evaluation plan</a:t>
            </a:r>
          </a:p>
          <a:p>
            <a:pPr marL="742950" lvl="1" indent="-285750">
              <a:buFont typeface="Arial"/>
              <a:buChar char="•"/>
            </a:pPr>
            <a:r>
              <a:rPr lang="en-US" sz="2400" dirty="0">
                <a:latin typeface="Calibri"/>
                <a:ea typeface="Calibri"/>
                <a:cs typeface="Calibri"/>
              </a:rPr>
              <a:t>10 points: Budget </a:t>
            </a:r>
          </a:p>
          <a:p>
            <a:pPr marL="285750" indent="-285750">
              <a:buFont typeface="Arial"/>
              <a:buChar char="•"/>
            </a:pPr>
            <a:endParaRPr lang="en-US" sz="2400" dirty="0">
              <a:latin typeface="Calibri"/>
              <a:ea typeface="Calibri"/>
              <a:cs typeface="Calibri"/>
            </a:endParaRPr>
          </a:p>
          <a:p>
            <a:endParaRPr lang="en-US" dirty="0"/>
          </a:p>
        </p:txBody>
      </p:sp>
      <p:pic>
        <p:nvPicPr>
          <p:cNvPr id="8" name="Picture 7" descr="Tennessee Rural Health Transformation logo">
            <a:extLst>
              <a:ext uri="{FF2B5EF4-FFF2-40B4-BE49-F238E27FC236}">
                <a16:creationId xmlns:a16="http://schemas.microsoft.com/office/drawing/2014/main" id="{4F0561BE-413B-DD94-30D0-E195A675B40A}"/>
              </a:ext>
            </a:extLst>
          </p:cNvPr>
          <p:cNvPicPr>
            <a:picLocks noChangeAspect="1"/>
          </p:cNvPicPr>
          <p:nvPr/>
        </p:nvPicPr>
        <p:blipFill>
          <a:blip r:embed="rId3"/>
          <a:stretch>
            <a:fillRect/>
          </a:stretch>
        </p:blipFill>
        <p:spPr>
          <a:xfrm>
            <a:off x="9235826" y="5997714"/>
            <a:ext cx="2832340" cy="714715"/>
          </a:xfrm>
          <a:prstGeom prst="rect">
            <a:avLst/>
          </a:prstGeom>
        </p:spPr>
      </p:pic>
    </p:spTree>
    <p:extLst>
      <p:ext uri="{BB962C8B-B14F-4D97-AF65-F5344CB8AC3E}">
        <p14:creationId xmlns:p14="http://schemas.microsoft.com/office/powerpoint/2010/main" val="3392827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4E678-2891-A4DD-E587-B01AE778E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E1BF5-A10E-7B5F-C9A0-0E1D551733B9}"/>
              </a:ext>
            </a:extLst>
          </p:cNvPr>
          <p:cNvSpPr>
            <a:spLocks noGrp="1"/>
          </p:cNvSpPr>
          <p:nvPr>
            <p:ph type="title"/>
          </p:nvPr>
        </p:nvSpPr>
        <p:spPr>
          <a:xfrm>
            <a:off x="714587" y="505800"/>
            <a:ext cx="10751046" cy="656655"/>
          </a:xfrm>
        </p:spPr>
        <p:txBody>
          <a:bodyPr wrap="square" lIns="0" tIns="0" rIns="0" bIns="0" anchor="t">
            <a:spAutoFit/>
          </a:bodyPr>
          <a:lstStyle/>
          <a:p>
            <a:r>
              <a:rPr lang="en-US" sz="4250" u="sng" dirty="0"/>
              <a:t>Application Required Items </a:t>
            </a:r>
          </a:p>
        </p:txBody>
      </p:sp>
      <p:sp>
        <p:nvSpPr>
          <p:cNvPr id="8" name="TextBox 7">
            <a:extLst>
              <a:ext uri="{FF2B5EF4-FFF2-40B4-BE49-F238E27FC236}">
                <a16:creationId xmlns:a16="http://schemas.microsoft.com/office/drawing/2014/main" id="{298A0A41-C162-A49A-89E2-F2E49BEEA23A}"/>
              </a:ext>
              <a:ext uri="{C183D7F6-B498-43B3-948B-1728B52AA6E4}">
                <adec:decorative xmlns:adec="http://schemas.microsoft.com/office/drawing/2017/decorative" val="1"/>
              </a:ext>
            </a:extLst>
          </p:cNvPr>
          <p:cNvSpPr txBox="1"/>
          <p:nvPr/>
        </p:nvSpPr>
        <p:spPr>
          <a:xfrm>
            <a:off x="662185" y="2319202"/>
            <a:ext cx="2706532" cy="2166284"/>
          </a:xfrm>
          <a:prstGeom prst="rect">
            <a:avLst/>
          </a:prstGeom>
          <a:solidFill>
            <a:srgbClr val="3998C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a:ln>
                <a:noFill/>
              </a:ln>
              <a:solidFill>
                <a:srgbClr val="FFFFFF"/>
              </a:solidFill>
              <a:effectLst/>
              <a:uLnTx/>
              <a:uFillTx/>
              <a:latin typeface="Calibri"/>
              <a:ea typeface="Calibri"/>
              <a:cs typeface="Calibri"/>
            </a:endParaRPr>
          </a:p>
        </p:txBody>
      </p:sp>
      <p:sp>
        <p:nvSpPr>
          <p:cNvPr id="10" name="Content Placeholder 2">
            <a:extLst>
              <a:ext uri="{FF2B5EF4-FFF2-40B4-BE49-F238E27FC236}">
                <a16:creationId xmlns:a16="http://schemas.microsoft.com/office/drawing/2014/main" id="{48C495C6-C3B2-A8E7-C62D-DA0408926DD5}"/>
              </a:ext>
            </a:extLst>
          </p:cNvPr>
          <p:cNvSpPr txBox="1">
            <a:spLocks/>
          </p:cNvSpPr>
          <p:nvPr/>
        </p:nvSpPr>
        <p:spPr>
          <a:xfrm>
            <a:off x="734660" y="2870749"/>
            <a:ext cx="2564176" cy="1342731"/>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EEECE1"/>
              </a:buClr>
              <a:buSzTx/>
              <a:buFont typeface="Arial" panose="020B0604020202020204" pitchFamily="34" charset="0"/>
              <a:buNone/>
              <a:tabLst/>
              <a:defRPr/>
            </a:pPr>
            <a:r>
              <a:rPr kumimoji="0" lang="en-US" sz="3600" b="0" i="0" u="none" strike="noStrike" kern="1200" cap="none" spc="0" normalizeH="0" baseline="0" noProof="0">
                <a:ln>
                  <a:noFill/>
                </a:ln>
                <a:solidFill>
                  <a:srgbClr val="FFFFFF"/>
                </a:solidFill>
                <a:effectLst/>
                <a:uLnTx/>
                <a:uFillTx/>
                <a:latin typeface="Calibri"/>
                <a:ea typeface="Calibri"/>
                <a:cs typeface="Calibri"/>
              </a:rPr>
              <a:t>Application Checklist</a:t>
            </a:r>
            <a:endParaRPr kumimoji="0" lang="en-US" sz="3600" b="0" i="0" u="none" strike="noStrike" kern="1200" cap="none" spc="0" normalizeH="0" baseline="0" noProof="0">
              <a:ln>
                <a:noFill/>
              </a:ln>
              <a:solidFill>
                <a:prstClr val="black"/>
              </a:solidFill>
              <a:effectLst/>
              <a:uLnTx/>
              <a:uFillTx/>
              <a:latin typeface="Calibri"/>
              <a:ea typeface="Calibri"/>
              <a:cs typeface="Calibri"/>
            </a:endParaRPr>
          </a:p>
        </p:txBody>
      </p:sp>
      <p:sp>
        <p:nvSpPr>
          <p:cNvPr id="6" name="Content Placeholder 2">
            <a:extLst>
              <a:ext uri="{FF2B5EF4-FFF2-40B4-BE49-F238E27FC236}">
                <a16:creationId xmlns:a16="http://schemas.microsoft.com/office/drawing/2014/main" id="{356E0C12-7A67-6B3E-E947-F443C6F563D0}"/>
              </a:ext>
            </a:extLst>
          </p:cNvPr>
          <p:cNvSpPr txBox="1">
            <a:spLocks/>
          </p:cNvSpPr>
          <p:nvPr/>
        </p:nvSpPr>
        <p:spPr>
          <a:xfrm>
            <a:off x="3692296" y="1504401"/>
            <a:ext cx="7775002" cy="2552941"/>
          </a:xfrm>
          <a:prstGeom prst="rect">
            <a:avLst/>
          </a:prstGeom>
        </p:spPr>
        <p:txBody>
          <a:bodyPr vert="horz" wrap="square" lIns="91440" tIns="45720" rIns="91440" bIns="45720" rtlCol="0" anchor="t">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600" b="0" i="0" u="none" strike="noStrike" kern="0" cap="none" spc="0" normalizeH="0" baseline="0" noProof="0">
                <a:ln>
                  <a:noFill/>
                </a:ln>
                <a:solidFill>
                  <a:sysClr val="windowText" lastClr="000000"/>
                </a:solidFill>
                <a:effectLst/>
                <a:uLnTx/>
                <a:uFillTx/>
                <a:latin typeface="Calibri"/>
                <a:ea typeface="Calibri"/>
                <a:cs typeface="Calibri"/>
              </a:rPr>
              <a:t> Project Summary</a:t>
            </a:r>
            <a:endParaRPr kumimoji="0" lang="en-US" sz="18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600" b="0" i="0" u="none" strike="noStrike" kern="0" cap="none" spc="0" normalizeH="0" baseline="0" noProof="0">
                <a:ln>
                  <a:noFill/>
                </a:ln>
                <a:solidFill>
                  <a:sysClr val="windowText" lastClr="000000"/>
                </a:solidFill>
                <a:effectLst/>
                <a:uLnTx/>
                <a:uFillTx/>
                <a:latin typeface="Calibri"/>
                <a:ea typeface="Calibri"/>
                <a:cs typeface="Calibri"/>
              </a:rPr>
              <a:t> Project Narrative</a:t>
            </a:r>
          </a:p>
          <a:p>
            <a:pPr marL="457200" marR="0" lvl="1"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600" b="0" i="0" u="none" strike="noStrike" kern="0" cap="none" spc="0" normalizeH="0" baseline="0" noProof="0">
                <a:ln>
                  <a:noFill/>
                </a:ln>
                <a:solidFill>
                  <a:sysClr val="windowText" lastClr="000000"/>
                </a:solidFill>
                <a:effectLst/>
                <a:uLnTx/>
                <a:uFillTx/>
                <a:latin typeface="Calibri"/>
                <a:ea typeface="Calibri"/>
                <a:cs typeface="Calibri"/>
              </a:rPr>
              <a:t> </a:t>
            </a:r>
            <a:r>
              <a:rPr kumimoji="0" lang="en-US" sz="2400" b="0" i="0" u="none" strike="noStrike" kern="0" cap="none" spc="0" normalizeH="0" baseline="0" noProof="0">
                <a:ln>
                  <a:noFill/>
                </a:ln>
                <a:solidFill>
                  <a:sysClr val="windowText" lastClr="000000"/>
                </a:solidFill>
                <a:effectLst/>
                <a:uLnTx/>
                <a:uFillTx/>
                <a:latin typeface="Calibri"/>
                <a:ea typeface="Calibri"/>
                <a:cs typeface="Calibri"/>
              </a:rPr>
              <a:t>Community need and target rural population</a:t>
            </a:r>
          </a:p>
          <a:p>
            <a:pPr marL="457200" marR="0" lvl="1"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400" b="0" i="0" u="none" strike="noStrike" kern="0" cap="none" spc="0" normalizeH="0" baseline="0" noProof="0">
                <a:ln>
                  <a:noFill/>
                </a:ln>
                <a:solidFill>
                  <a:sysClr val="windowText" lastClr="000000"/>
                </a:solidFill>
                <a:effectLst/>
                <a:uLnTx/>
                <a:uFillTx/>
                <a:latin typeface="Calibri"/>
                <a:ea typeface="Calibri"/>
                <a:cs typeface="Calibri"/>
              </a:rPr>
              <a:t> Proposed project goals and strategies, workplan, and description of how project is aligned with TN priorities</a:t>
            </a:r>
          </a:p>
          <a:p>
            <a:pPr marL="457200" marR="0" lvl="1"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400" b="0" i="0" u="none" strike="noStrike" kern="0" cap="none" spc="0" normalizeH="0" baseline="0" noProof="0">
                <a:ln>
                  <a:noFill/>
                </a:ln>
                <a:solidFill>
                  <a:sysClr val="windowText" lastClr="000000"/>
                </a:solidFill>
                <a:effectLst/>
                <a:uLnTx/>
                <a:uFillTx/>
                <a:latin typeface="Calibri"/>
                <a:ea typeface="Calibri"/>
                <a:cs typeface="Calibri"/>
              </a:rPr>
              <a:t> Proposed plan for engaging communities, cross-sector partners, and local health departments and health councils</a:t>
            </a: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600" b="0" i="0" u="none" strike="noStrike" kern="0" cap="none" spc="0" normalizeH="0" baseline="0" noProof="0">
                <a:ln>
                  <a:noFill/>
                </a:ln>
                <a:solidFill>
                  <a:sysClr val="windowText" lastClr="000000"/>
                </a:solidFill>
                <a:effectLst/>
                <a:uLnTx/>
                <a:uFillTx/>
                <a:latin typeface="Calibri"/>
                <a:ea typeface="Calibri"/>
                <a:cs typeface="Calibri"/>
              </a:rPr>
              <a:t> Evaluation Plan</a:t>
            </a: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600" b="0" i="0" u="none" strike="noStrike" kern="0" cap="none" spc="0" normalizeH="0" baseline="0" noProof="0">
                <a:ln>
                  <a:noFill/>
                </a:ln>
                <a:solidFill>
                  <a:sysClr val="windowText" lastClr="000000"/>
                </a:solidFill>
                <a:effectLst/>
                <a:uLnTx/>
                <a:uFillTx/>
                <a:latin typeface="Calibri"/>
                <a:ea typeface="Calibri"/>
                <a:cs typeface="Calibri"/>
              </a:rPr>
              <a:t> Sustainability Plan </a:t>
            </a: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600" b="0" i="0" u="none" strike="noStrike" kern="0" cap="none" spc="0" normalizeH="0" baseline="0" noProof="0">
                <a:ln>
                  <a:noFill/>
                </a:ln>
                <a:solidFill>
                  <a:sysClr val="windowText" lastClr="000000"/>
                </a:solidFill>
                <a:effectLst/>
                <a:uLnTx/>
                <a:uFillTx/>
                <a:latin typeface="Calibri"/>
                <a:ea typeface="Calibri"/>
                <a:cs typeface="Calibri"/>
              </a:rPr>
              <a:t> Budget Narrative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a:ln>
                <a:noFill/>
              </a:ln>
              <a:solidFill>
                <a:sysClr val="windowText" lastClr="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0" cap="none" spc="0" normalizeH="0" baseline="0" noProof="0">
              <a:ln>
                <a:noFill/>
              </a:ln>
              <a:solidFill>
                <a:sysClr val="windowText" lastClr="000000"/>
              </a:solidFill>
              <a:effectLst/>
              <a:uLnTx/>
              <a:uFillTx/>
              <a:latin typeface="Calibri"/>
              <a:ea typeface="Calibri"/>
              <a:cs typeface="Calibri"/>
            </a:endParaRPr>
          </a:p>
        </p:txBody>
      </p:sp>
      <p:pic>
        <p:nvPicPr>
          <p:cNvPr id="3" name="Picture 2" descr="Tennessee Rural Health Transformation logo">
            <a:extLst>
              <a:ext uri="{FF2B5EF4-FFF2-40B4-BE49-F238E27FC236}">
                <a16:creationId xmlns:a16="http://schemas.microsoft.com/office/drawing/2014/main" id="{61A5EC75-AACB-AC4C-4C29-A9600CF66756}"/>
              </a:ext>
            </a:extLst>
          </p:cNvPr>
          <p:cNvPicPr>
            <a:picLocks noChangeAspect="1"/>
          </p:cNvPicPr>
          <p:nvPr/>
        </p:nvPicPr>
        <p:blipFill>
          <a:blip r:embed="rId3"/>
          <a:stretch>
            <a:fillRect/>
          </a:stretch>
        </p:blipFill>
        <p:spPr>
          <a:xfrm>
            <a:off x="9235826" y="5997714"/>
            <a:ext cx="2832340" cy="714715"/>
          </a:xfrm>
          <a:prstGeom prst="rect">
            <a:avLst/>
          </a:prstGeom>
        </p:spPr>
      </p:pic>
    </p:spTree>
    <p:extLst>
      <p:ext uri="{BB962C8B-B14F-4D97-AF65-F5344CB8AC3E}">
        <p14:creationId xmlns:p14="http://schemas.microsoft.com/office/powerpoint/2010/main" val="2422632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737F1-F6D0-A8F2-D1D7-85314536F1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B381F-2D45-9FE2-7E75-F37D669A6AD9}"/>
              </a:ext>
            </a:extLst>
          </p:cNvPr>
          <p:cNvSpPr>
            <a:spLocks noGrp="1"/>
          </p:cNvSpPr>
          <p:nvPr>
            <p:ph type="title"/>
          </p:nvPr>
        </p:nvSpPr>
        <p:spPr>
          <a:xfrm>
            <a:off x="714587" y="505800"/>
            <a:ext cx="4544026" cy="656655"/>
          </a:xfrm>
        </p:spPr>
        <p:txBody>
          <a:bodyPr wrap="square" lIns="0" tIns="0" rIns="0" bIns="0" anchor="t">
            <a:spAutoFit/>
          </a:bodyPr>
          <a:lstStyle/>
          <a:p>
            <a:r>
              <a:rPr lang="en-US" sz="4250" u="sng" dirty="0">
                <a:solidFill>
                  <a:schemeClr val="tx2"/>
                </a:solidFill>
                <a:latin typeface="PermianSlabSerifTypeface"/>
              </a:rPr>
              <a:t>Today's Agenda </a:t>
            </a:r>
          </a:p>
        </p:txBody>
      </p:sp>
      <p:sp>
        <p:nvSpPr>
          <p:cNvPr id="30" name="TextBox 29">
            <a:extLst>
              <a:ext uri="{FF2B5EF4-FFF2-40B4-BE49-F238E27FC236}">
                <a16:creationId xmlns:a16="http://schemas.microsoft.com/office/drawing/2014/main" id="{067C2661-5D1D-C1FB-A42C-06C4DD60F6D7}"/>
              </a:ext>
            </a:extLst>
          </p:cNvPr>
          <p:cNvSpPr txBox="1"/>
          <p:nvPr/>
        </p:nvSpPr>
        <p:spPr>
          <a:xfrm>
            <a:off x="714587" y="1711281"/>
            <a:ext cx="1175396"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F497D"/>
                </a:solidFill>
                <a:effectLst/>
                <a:uLnTx/>
                <a:uFillTx/>
                <a:latin typeface="PermianSlabSerifTypeface"/>
                <a:ea typeface="+mn-ea"/>
                <a:cs typeface="+mn-cs"/>
              </a:rPr>
              <a:t>1 |</a:t>
            </a:r>
          </a:p>
        </p:txBody>
      </p:sp>
      <p:sp>
        <p:nvSpPr>
          <p:cNvPr id="37" name="TextBox 36">
            <a:extLst>
              <a:ext uri="{FF2B5EF4-FFF2-40B4-BE49-F238E27FC236}">
                <a16:creationId xmlns:a16="http://schemas.microsoft.com/office/drawing/2014/main" id="{638E1F30-5B0C-32E7-6AF3-9FFA3EAE28EE}"/>
              </a:ext>
            </a:extLst>
          </p:cNvPr>
          <p:cNvSpPr txBox="1"/>
          <p:nvPr/>
        </p:nvSpPr>
        <p:spPr>
          <a:xfrm>
            <a:off x="1370648" y="1794316"/>
            <a:ext cx="4757005" cy="523220"/>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1F497D"/>
                </a:solidFill>
                <a:effectLst/>
                <a:uLnTx/>
                <a:uFillTx/>
                <a:latin typeface="PermianSlabSerifTypeface"/>
                <a:ea typeface="Calibri"/>
                <a:cs typeface="Calibri"/>
              </a:rPr>
              <a:t>Intro &amp; Purpose</a:t>
            </a:r>
          </a:p>
        </p:txBody>
      </p:sp>
      <p:sp>
        <p:nvSpPr>
          <p:cNvPr id="3" name="TextBox 2">
            <a:extLst>
              <a:ext uri="{FF2B5EF4-FFF2-40B4-BE49-F238E27FC236}">
                <a16:creationId xmlns:a16="http://schemas.microsoft.com/office/drawing/2014/main" id="{DEDE4FD8-B242-63AC-9348-AD0BB7E1CEB3}"/>
              </a:ext>
            </a:extLst>
          </p:cNvPr>
          <p:cNvSpPr txBox="1"/>
          <p:nvPr/>
        </p:nvSpPr>
        <p:spPr>
          <a:xfrm>
            <a:off x="714587" y="2447005"/>
            <a:ext cx="1175396"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F497D"/>
                </a:solidFill>
                <a:effectLst/>
                <a:uLnTx/>
                <a:uFillTx/>
                <a:latin typeface="PermianSlabSerifTypeface"/>
                <a:ea typeface="+mn-ea"/>
                <a:cs typeface="+mn-cs"/>
              </a:rPr>
              <a:t>2 |</a:t>
            </a:r>
          </a:p>
        </p:txBody>
      </p:sp>
      <p:sp>
        <p:nvSpPr>
          <p:cNvPr id="7" name="TextBox 6">
            <a:extLst>
              <a:ext uri="{FF2B5EF4-FFF2-40B4-BE49-F238E27FC236}">
                <a16:creationId xmlns:a16="http://schemas.microsoft.com/office/drawing/2014/main" id="{EFEF0997-0064-D788-DF0C-B4451FFA52AB}"/>
              </a:ext>
            </a:extLst>
          </p:cNvPr>
          <p:cNvSpPr txBox="1"/>
          <p:nvPr/>
        </p:nvSpPr>
        <p:spPr>
          <a:xfrm>
            <a:off x="1370648" y="2575582"/>
            <a:ext cx="5890890" cy="523220"/>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1F497D"/>
                </a:solidFill>
                <a:latin typeface="PermianSlabSerifTypeface"/>
                <a:ea typeface="Calibri"/>
                <a:cs typeface="Calibri"/>
              </a:rPr>
              <a:t>Announcement of Release</a:t>
            </a:r>
            <a:endParaRPr kumimoji="0" lang="en-US" sz="2800" b="0" i="0" u="none" strike="noStrike" kern="1200" cap="none" spc="0" normalizeH="0" baseline="0" noProof="0" dirty="0">
              <a:ln>
                <a:noFill/>
              </a:ln>
              <a:solidFill>
                <a:srgbClr val="1F497D"/>
              </a:solidFill>
              <a:effectLst/>
              <a:uLnTx/>
              <a:uFillTx/>
              <a:latin typeface="PermianSlabSerifTypeface"/>
              <a:ea typeface="Calibri"/>
              <a:cs typeface="Calibri"/>
            </a:endParaRPr>
          </a:p>
        </p:txBody>
      </p:sp>
      <p:sp>
        <p:nvSpPr>
          <p:cNvPr id="6" name="TextBox 5">
            <a:extLst>
              <a:ext uri="{FF2B5EF4-FFF2-40B4-BE49-F238E27FC236}">
                <a16:creationId xmlns:a16="http://schemas.microsoft.com/office/drawing/2014/main" id="{B1177060-4DED-3FEB-C0F3-0F07EC589BC5}"/>
              </a:ext>
            </a:extLst>
          </p:cNvPr>
          <p:cNvSpPr txBox="1"/>
          <p:nvPr/>
        </p:nvSpPr>
        <p:spPr>
          <a:xfrm>
            <a:off x="714587" y="3182729"/>
            <a:ext cx="1175396"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F497D"/>
                </a:solidFill>
                <a:effectLst/>
                <a:uLnTx/>
                <a:uFillTx/>
                <a:latin typeface="PermianSlabSerifTypeface"/>
                <a:ea typeface="+mn-ea"/>
                <a:cs typeface="+mn-cs"/>
              </a:rPr>
              <a:t>3 |</a:t>
            </a:r>
          </a:p>
        </p:txBody>
      </p:sp>
      <p:sp>
        <p:nvSpPr>
          <p:cNvPr id="41" name="TextBox 40">
            <a:extLst>
              <a:ext uri="{FF2B5EF4-FFF2-40B4-BE49-F238E27FC236}">
                <a16:creationId xmlns:a16="http://schemas.microsoft.com/office/drawing/2014/main" id="{850095E9-0438-1DF3-0E70-E9A606299525}"/>
              </a:ext>
            </a:extLst>
          </p:cNvPr>
          <p:cNvSpPr txBox="1"/>
          <p:nvPr/>
        </p:nvSpPr>
        <p:spPr>
          <a:xfrm>
            <a:off x="1380447" y="3322745"/>
            <a:ext cx="5890890" cy="523220"/>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err="1">
                <a:ln>
                  <a:noFill/>
                </a:ln>
                <a:solidFill>
                  <a:srgbClr val="1F497D"/>
                </a:solidFill>
                <a:effectLst/>
                <a:uLnTx/>
                <a:uFillTx/>
                <a:latin typeface="PermianSlabSerifTypeface"/>
                <a:ea typeface="Calibri"/>
                <a:cs typeface="Calibri"/>
              </a:rPr>
              <a:t>Competitives</a:t>
            </a:r>
            <a:r>
              <a:rPr kumimoji="0" lang="en-US" sz="2800" b="0" i="0" u="none" strike="noStrike" kern="1200" cap="none" spc="0" normalizeH="0" baseline="0" noProof="0" dirty="0">
                <a:ln>
                  <a:noFill/>
                </a:ln>
                <a:solidFill>
                  <a:srgbClr val="1F497D"/>
                </a:solidFill>
                <a:effectLst/>
                <a:uLnTx/>
                <a:uFillTx/>
                <a:latin typeface="PermianSlabSerifTypeface"/>
                <a:ea typeface="Calibri"/>
                <a:cs typeface="Calibri"/>
              </a:rPr>
              <a:t> Overview</a:t>
            </a:r>
          </a:p>
        </p:txBody>
      </p:sp>
      <p:sp>
        <p:nvSpPr>
          <p:cNvPr id="17" name="TextBox 16">
            <a:extLst>
              <a:ext uri="{FF2B5EF4-FFF2-40B4-BE49-F238E27FC236}">
                <a16:creationId xmlns:a16="http://schemas.microsoft.com/office/drawing/2014/main" id="{D2F5087D-3CC1-8FB9-B553-48156B09305D}"/>
              </a:ext>
            </a:extLst>
          </p:cNvPr>
          <p:cNvSpPr txBox="1"/>
          <p:nvPr/>
        </p:nvSpPr>
        <p:spPr>
          <a:xfrm>
            <a:off x="714587" y="3918453"/>
            <a:ext cx="1175396"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F497D"/>
                </a:solidFill>
                <a:effectLst/>
                <a:uLnTx/>
                <a:uFillTx/>
                <a:latin typeface="PermianSlabSerifTypeface"/>
                <a:ea typeface="+mn-ea"/>
                <a:cs typeface="+mn-cs"/>
              </a:rPr>
              <a:t>4 |</a:t>
            </a:r>
          </a:p>
        </p:txBody>
      </p:sp>
      <p:sp>
        <p:nvSpPr>
          <p:cNvPr id="39" name="TextBox 38">
            <a:extLst>
              <a:ext uri="{FF2B5EF4-FFF2-40B4-BE49-F238E27FC236}">
                <a16:creationId xmlns:a16="http://schemas.microsoft.com/office/drawing/2014/main" id="{3EA75BAF-3628-9808-3A83-91D6CD5EC44D}"/>
              </a:ext>
            </a:extLst>
          </p:cNvPr>
          <p:cNvSpPr txBox="1"/>
          <p:nvPr/>
        </p:nvSpPr>
        <p:spPr>
          <a:xfrm>
            <a:off x="1370648" y="4103119"/>
            <a:ext cx="8261616" cy="523220"/>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F497D"/>
                </a:solidFill>
                <a:effectLst/>
                <a:uLnTx/>
                <a:uFillTx/>
                <a:latin typeface="PermianSlabSerifTypeface"/>
                <a:ea typeface="Calibri"/>
                <a:cs typeface="Calibri"/>
              </a:rPr>
              <a:t>Application Preparation and Tips</a:t>
            </a:r>
          </a:p>
        </p:txBody>
      </p:sp>
      <p:pic>
        <p:nvPicPr>
          <p:cNvPr id="5" name="Picture 4" descr="Tennessee Rural Health Transformation logo">
            <a:extLst>
              <a:ext uri="{FF2B5EF4-FFF2-40B4-BE49-F238E27FC236}">
                <a16:creationId xmlns:a16="http://schemas.microsoft.com/office/drawing/2014/main" id="{5E1F44D5-74A8-4E2C-9A54-BA29734388F0}"/>
              </a:ext>
            </a:extLst>
          </p:cNvPr>
          <p:cNvPicPr>
            <a:picLocks noChangeAspect="1"/>
          </p:cNvPicPr>
          <p:nvPr/>
        </p:nvPicPr>
        <p:blipFill>
          <a:blip r:embed="rId3"/>
          <a:stretch>
            <a:fillRect/>
          </a:stretch>
        </p:blipFill>
        <p:spPr>
          <a:xfrm>
            <a:off x="9330373" y="5945468"/>
            <a:ext cx="2832340" cy="714715"/>
          </a:xfrm>
          <a:prstGeom prst="rect">
            <a:avLst/>
          </a:prstGeom>
        </p:spPr>
      </p:pic>
    </p:spTree>
    <p:extLst>
      <p:ext uri="{BB962C8B-B14F-4D97-AF65-F5344CB8AC3E}">
        <p14:creationId xmlns:p14="http://schemas.microsoft.com/office/powerpoint/2010/main" val="172638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A18DA-6A71-1716-9C53-491959BB18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DCE5CA-C1FC-654C-BCC5-B5D2F3BCB9BB}"/>
              </a:ext>
            </a:extLst>
          </p:cNvPr>
          <p:cNvSpPr>
            <a:spLocks noGrp="1"/>
          </p:cNvSpPr>
          <p:nvPr>
            <p:ph type="title"/>
          </p:nvPr>
        </p:nvSpPr>
        <p:spPr>
          <a:xfrm>
            <a:off x="641014" y="372288"/>
            <a:ext cx="10751046" cy="656655"/>
          </a:xfrm>
        </p:spPr>
        <p:txBody>
          <a:bodyPr wrap="square" lIns="0" tIns="0" rIns="0" bIns="0" anchor="t">
            <a:spAutoFit/>
          </a:bodyPr>
          <a:lstStyle/>
          <a:p>
            <a:r>
              <a:rPr lang="en-US" sz="4250" u="sng"/>
              <a:t>Notes on Compliance </a:t>
            </a:r>
          </a:p>
        </p:txBody>
      </p:sp>
      <p:pic>
        <p:nvPicPr>
          <p:cNvPr id="3" name="Picture 2" descr="Tennessee Rural Health Transformation logo">
            <a:extLst>
              <a:ext uri="{FF2B5EF4-FFF2-40B4-BE49-F238E27FC236}">
                <a16:creationId xmlns:a16="http://schemas.microsoft.com/office/drawing/2014/main" id="{B3B08B9C-3992-E92A-DDB6-3E079B80C834}"/>
              </a:ext>
            </a:extLst>
          </p:cNvPr>
          <p:cNvPicPr>
            <a:picLocks noChangeAspect="1"/>
          </p:cNvPicPr>
          <p:nvPr/>
        </p:nvPicPr>
        <p:blipFill>
          <a:blip r:embed="rId3"/>
          <a:stretch>
            <a:fillRect/>
          </a:stretch>
        </p:blipFill>
        <p:spPr>
          <a:xfrm>
            <a:off x="9235826" y="5997714"/>
            <a:ext cx="2832340" cy="714715"/>
          </a:xfrm>
          <a:prstGeom prst="rect">
            <a:avLst/>
          </a:prstGeom>
        </p:spPr>
      </p:pic>
      <p:sp>
        <p:nvSpPr>
          <p:cNvPr id="6" name="Content Placeholder 2">
            <a:extLst>
              <a:ext uri="{FF2B5EF4-FFF2-40B4-BE49-F238E27FC236}">
                <a16:creationId xmlns:a16="http://schemas.microsoft.com/office/drawing/2014/main" id="{C8832473-82BD-023C-BC71-C6BC43A9D5D0}"/>
              </a:ext>
            </a:extLst>
          </p:cNvPr>
          <p:cNvSpPr txBox="1">
            <a:spLocks/>
          </p:cNvSpPr>
          <p:nvPr/>
        </p:nvSpPr>
        <p:spPr>
          <a:xfrm>
            <a:off x="552970" y="1028943"/>
            <a:ext cx="11086059" cy="4373420"/>
          </a:xfrm>
          <a:prstGeom prst="rect">
            <a:avLst/>
          </a:prstGeom>
        </p:spPr>
        <p:txBody>
          <a:bodyPr vert="horz" wrap="square" lIns="91440" tIns="45720" rIns="91440" bIns="45720" rtlCol="0" anchor="t">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Administrative costs are </a:t>
            </a:r>
            <a:r>
              <a:rPr kumimoji="0" lang="en-US" sz="2800" b="1" i="0" u="none" strike="noStrike" kern="0" cap="none" spc="0" normalizeH="0" baseline="0" noProof="0">
                <a:ln>
                  <a:noFill/>
                </a:ln>
                <a:solidFill>
                  <a:sysClr val="windowText" lastClr="000000"/>
                </a:solidFill>
                <a:effectLst/>
                <a:uLnTx/>
                <a:uFillTx/>
                <a:latin typeface="Calibri"/>
                <a:ea typeface="Calibri"/>
                <a:cs typeface="Calibri"/>
              </a:rPr>
              <a:t>capped at 10%</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0" cap="none" spc="0" normalizeH="0" baseline="0" noProof="0">
              <a:ln>
                <a:noFill/>
              </a:ln>
              <a:solidFill>
                <a:sysClr val="windowText" lastClr="000000"/>
              </a:solidFill>
              <a:effectLst/>
              <a:uLnTx/>
              <a:uFillTx/>
              <a:latin typeface="Calibri"/>
              <a:ea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a:ln>
                  <a:noFill/>
                </a:ln>
                <a:solidFill>
                  <a:sysClr val="windowText" lastClr="000000"/>
                </a:solidFill>
                <a:effectLst/>
                <a:uLnTx/>
                <a:uFillTx/>
                <a:latin typeface="Calibri"/>
                <a:ea typeface="Calibri"/>
                <a:cs typeface="Calibri"/>
              </a:rPr>
              <a:t>Document everything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0" cap="none" spc="0" normalizeH="0" baseline="0" noProof="0">
              <a:ln>
                <a:noFill/>
              </a:ln>
              <a:solidFill>
                <a:sysClr val="windowText" lastClr="000000"/>
              </a:solidFill>
              <a:effectLst/>
              <a:uLnTx/>
              <a:uFillTx/>
              <a:latin typeface="Calibri"/>
              <a:ea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0" cap="none" spc="0" normalizeH="0" baseline="0" noProof="0">
                <a:ln>
                  <a:noFill/>
                </a:ln>
                <a:solidFill>
                  <a:sysClr val="windowText" lastClr="000000"/>
                </a:solidFill>
                <a:effectLst/>
                <a:uLnTx/>
                <a:uFillTx/>
                <a:latin typeface="Calibri"/>
                <a:ea typeface="Calibri"/>
                <a:cs typeface="Calibri"/>
              </a:rPr>
              <a:t>Do not begin spending </a:t>
            </a: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until contract is completed and signed</a:t>
            </a:r>
            <a:endParaRPr kumimoji="0" lang="en-US" sz="2800" b="1" i="0" u="none" strike="noStrike" kern="1200" cap="none" spc="0" normalizeH="0" baseline="0" noProof="0">
              <a:ln>
                <a:noFill/>
              </a:ln>
              <a:solidFill>
                <a:sysClr val="windowText" lastClr="000000"/>
              </a:solidFill>
              <a:effectLst/>
              <a:uLnTx/>
              <a:uFillTx/>
              <a:latin typeface="Calibri"/>
              <a:ea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a:ln>
                <a:noFill/>
              </a:ln>
              <a:solidFill>
                <a:sysClr val="windowText" lastClr="000000"/>
              </a:solidFill>
              <a:effectLst/>
              <a:uLnTx/>
              <a:uFillTx/>
              <a:latin typeface="Calibri"/>
              <a:ea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State reports to CMS and provide monitoring of budgets and program activities on a quarterly and annual basis</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a:ln>
                  <a:noFill/>
                </a:ln>
                <a:solidFill>
                  <a:sysClr val="windowText" lastClr="000000"/>
                </a:solidFill>
                <a:effectLst/>
                <a:uLnTx/>
                <a:uFillTx/>
                <a:latin typeface="Calibri"/>
                <a:ea typeface="Calibri"/>
                <a:cs typeface="Calibri"/>
              </a:rPr>
              <a:t>Includes narrative progress reports, workplan updates, use of funds, success stories, sustainability plan progress, and supporting evidence</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a:ln>
                  <a:noFill/>
                </a:ln>
                <a:solidFill>
                  <a:sysClr val="windowText" lastClr="000000"/>
                </a:solidFill>
                <a:effectLst/>
                <a:uLnTx/>
                <a:uFillTx/>
                <a:latin typeface="Calibri"/>
                <a:ea typeface="Calibri"/>
                <a:cs typeface="Calibri"/>
              </a:rPr>
              <a:t>Annual detail is expected within project budgets</a:t>
            </a:r>
          </a:p>
          <a:p>
            <a:pPr marL="1371600" marR="0" lvl="2"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a:ln>
                <a:noFill/>
              </a:ln>
              <a:solidFill>
                <a:sysClr val="windowText" lastClr="000000"/>
              </a:solidFill>
              <a:effectLst/>
              <a:uLnTx/>
              <a:uFillTx/>
              <a:latin typeface="Calibri"/>
              <a:ea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Funding for budget periods 2-5 is </a:t>
            </a:r>
            <a:r>
              <a:rPr kumimoji="0" lang="en-US" sz="2800" b="1" i="0" u="none" strike="noStrike" kern="0" cap="none" spc="0" normalizeH="0" baseline="0" noProof="0">
                <a:ln>
                  <a:noFill/>
                </a:ln>
                <a:solidFill>
                  <a:sysClr val="windowText" lastClr="000000"/>
                </a:solidFill>
                <a:effectLst/>
                <a:uLnTx/>
                <a:uFillTx/>
                <a:latin typeface="Calibri"/>
                <a:ea typeface="Calibri"/>
                <a:cs typeface="Calibri"/>
              </a:rPr>
              <a:t>contingent on</a:t>
            </a: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 </a:t>
            </a:r>
            <a:r>
              <a:rPr kumimoji="0" lang="en-US" sz="2800" b="1" i="0" u="none" strike="noStrike" kern="0" cap="none" spc="0" normalizeH="0" baseline="0" noProof="0">
                <a:ln>
                  <a:noFill/>
                </a:ln>
                <a:solidFill>
                  <a:sysClr val="windowText" lastClr="000000"/>
                </a:solidFill>
                <a:effectLst/>
                <a:uLnTx/>
                <a:uFillTx/>
                <a:latin typeface="Calibri"/>
                <a:ea typeface="Calibri"/>
                <a:cs typeface="Calibri"/>
              </a:rPr>
              <a:t>program progress</a:t>
            </a:r>
          </a:p>
        </p:txBody>
      </p:sp>
    </p:spTree>
    <p:extLst>
      <p:ext uri="{BB962C8B-B14F-4D97-AF65-F5344CB8AC3E}">
        <p14:creationId xmlns:p14="http://schemas.microsoft.com/office/powerpoint/2010/main" val="1298348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5383B-C8AB-2FBE-B381-FD5C3A5DE3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E0715-F00C-8810-BD04-2174BFF7BDC8}"/>
              </a:ext>
            </a:extLst>
          </p:cNvPr>
          <p:cNvSpPr>
            <a:spLocks noGrp="1"/>
          </p:cNvSpPr>
          <p:nvPr>
            <p:ph type="title"/>
          </p:nvPr>
        </p:nvSpPr>
        <p:spPr>
          <a:xfrm>
            <a:off x="720477" y="355597"/>
            <a:ext cx="10751046" cy="656655"/>
          </a:xfrm>
        </p:spPr>
        <p:txBody>
          <a:bodyPr wrap="square" lIns="0" tIns="0" rIns="0" bIns="0" anchor="t">
            <a:spAutoFit/>
          </a:bodyPr>
          <a:lstStyle/>
          <a:p>
            <a:r>
              <a:rPr lang="en-US" sz="4250" u="sng"/>
              <a:t>A Strong Application Will Demonstrate... </a:t>
            </a:r>
          </a:p>
        </p:txBody>
      </p:sp>
      <p:pic>
        <p:nvPicPr>
          <p:cNvPr id="3" name="Picture 2" descr="Tennessee Rural Health Transformation logo">
            <a:extLst>
              <a:ext uri="{FF2B5EF4-FFF2-40B4-BE49-F238E27FC236}">
                <a16:creationId xmlns:a16="http://schemas.microsoft.com/office/drawing/2014/main" id="{B6A0B429-5AD2-A2FF-3A60-BA722CC28DC5}"/>
              </a:ext>
            </a:extLst>
          </p:cNvPr>
          <p:cNvPicPr>
            <a:picLocks noChangeAspect="1"/>
          </p:cNvPicPr>
          <p:nvPr/>
        </p:nvPicPr>
        <p:blipFill>
          <a:blip r:embed="rId3"/>
          <a:stretch>
            <a:fillRect/>
          </a:stretch>
        </p:blipFill>
        <p:spPr>
          <a:xfrm>
            <a:off x="9235826" y="5997714"/>
            <a:ext cx="2832340" cy="714715"/>
          </a:xfrm>
          <a:prstGeom prst="rect">
            <a:avLst/>
          </a:prstGeom>
        </p:spPr>
      </p:pic>
      <p:sp>
        <p:nvSpPr>
          <p:cNvPr id="5" name="Content Placeholder 3">
            <a:extLst>
              <a:ext uri="{FF2B5EF4-FFF2-40B4-BE49-F238E27FC236}">
                <a16:creationId xmlns:a16="http://schemas.microsoft.com/office/drawing/2014/main" id="{793F5F51-FAFA-3780-4383-0F4806E715A6}"/>
              </a:ext>
            </a:extLst>
          </p:cNvPr>
          <p:cNvSpPr txBox="1">
            <a:spLocks/>
          </p:cNvSpPr>
          <p:nvPr/>
        </p:nvSpPr>
        <p:spPr>
          <a:xfrm>
            <a:off x="627623" y="1140570"/>
            <a:ext cx="11440543" cy="5102525"/>
          </a:xfrm>
          <a:prstGeom prst="rect">
            <a:avLst/>
          </a:prstGeom>
        </p:spPr>
        <p:txBody>
          <a:bodyPr vert="horz" wrap="square" lIns="91440" tIns="45720" rIns="91440" bIns="45720" rtlCol="0" anchor="t">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 Fidelity to the goals and outcomes stated in Tennessee’s RHT Program</a:t>
            </a:r>
            <a:endParaRPr kumimoji="0" lang="en-US" sz="18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endParaRPr kumimoji="0" lang="en-US" sz="1800" b="0" i="0" u="none" strike="noStrike" kern="0" cap="none" spc="0" normalizeH="0" baseline="0" noProof="0">
              <a:ln>
                <a:noFill/>
              </a:ln>
              <a:solidFill>
                <a:sysClr val="windowText" lastClr="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 </a:t>
            </a:r>
            <a:r>
              <a:rPr kumimoji="0" lang="en-US" sz="2800" b="0" i="0" u="none" strike="noStrike" kern="1200" cap="none" spc="0" normalizeH="0" baseline="0" noProof="0">
                <a:ln>
                  <a:noFill/>
                </a:ln>
                <a:solidFill>
                  <a:prstClr val="black"/>
                </a:solidFill>
                <a:effectLst/>
                <a:uLnTx/>
                <a:uFillTx/>
                <a:latin typeface="Calibri"/>
                <a:ea typeface="+mn-ea"/>
                <a:cs typeface="+mn-cs"/>
              </a:rPr>
              <a:t>How rural populations are served, including those who are low-income or under-served</a:t>
            </a: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endParaRPr kumimoji="0" lang="en-US" sz="1800" b="0" i="0" u="none" strike="noStrike" kern="0" cap="none" spc="0" normalizeH="0" baseline="0" noProof="0">
              <a:ln>
                <a:noFill/>
              </a:ln>
              <a:solidFill>
                <a:sysClr val="windowText" lastClr="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 High levels of engagement with community stakeholders (Health Councils,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     patients, cross-sector partnerships)</a:t>
            </a:r>
            <a:endParaRPr kumimoji="0" lang="en-US" sz="1800" b="0" i="0" u="none" strike="noStrike" kern="1200" cap="none" spc="0" normalizeH="0" baseline="0" noProof="0">
              <a:ln>
                <a:noFill/>
              </a:ln>
              <a:solidFill>
                <a:sysClr val="windowText" lastClr="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endParaRPr kumimoji="0" lang="en-US" sz="1800" b="0" i="0" u="none" strike="noStrike" kern="0" cap="none" spc="0" normalizeH="0" baseline="0" noProof="0">
              <a:ln>
                <a:noFill/>
              </a:ln>
              <a:solidFill>
                <a:sysClr val="windowText" lastClr="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 An ability to meaningfully address community-identified needs</a:t>
            </a: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endParaRPr kumimoji="0" lang="en-US" sz="1800" b="0" i="0" u="none" strike="noStrike" kern="0" cap="none" spc="0" normalizeH="0" baseline="0" noProof="0">
              <a:ln>
                <a:noFill/>
              </a:ln>
              <a:solidFill>
                <a:sysClr val="windowText" lastClr="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 Transformative impact, and sustainability beyond the performance period</a:t>
            </a:r>
          </a:p>
        </p:txBody>
      </p:sp>
    </p:spTree>
    <p:extLst>
      <p:ext uri="{BB962C8B-B14F-4D97-AF65-F5344CB8AC3E}">
        <p14:creationId xmlns:p14="http://schemas.microsoft.com/office/powerpoint/2010/main" val="1295107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14352-C0EB-1836-5E6A-11CB1D92AC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9CC9DE-B96A-C5CB-B14E-8BFCD84166D3}"/>
              </a:ext>
            </a:extLst>
          </p:cNvPr>
          <p:cNvSpPr>
            <a:spLocks noGrp="1"/>
          </p:cNvSpPr>
          <p:nvPr>
            <p:ph type="title"/>
          </p:nvPr>
        </p:nvSpPr>
        <p:spPr>
          <a:xfrm>
            <a:off x="714587" y="505800"/>
            <a:ext cx="10751046" cy="656655"/>
          </a:xfrm>
        </p:spPr>
        <p:txBody>
          <a:bodyPr wrap="square" lIns="0" tIns="0" rIns="0" bIns="0" anchor="t">
            <a:spAutoFit/>
          </a:bodyPr>
          <a:lstStyle/>
          <a:p>
            <a:r>
              <a:rPr lang="en-US" sz="4250" u="sng"/>
              <a:t>Awardees should expect to:</a:t>
            </a:r>
          </a:p>
        </p:txBody>
      </p:sp>
      <p:pic>
        <p:nvPicPr>
          <p:cNvPr id="3" name="Picture 2" descr="Tennessee Rural Health Transformation logo">
            <a:extLst>
              <a:ext uri="{FF2B5EF4-FFF2-40B4-BE49-F238E27FC236}">
                <a16:creationId xmlns:a16="http://schemas.microsoft.com/office/drawing/2014/main" id="{9343606A-053B-AC3B-2CC1-29F72D842D12}"/>
              </a:ext>
            </a:extLst>
          </p:cNvPr>
          <p:cNvPicPr>
            <a:picLocks noChangeAspect="1"/>
          </p:cNvPicPr>
          <p:nvPr/>
        </p:nvPicPr>
        <p:blipFill>
          <a:blip r:embed="rId3"/>
          <a:stretch>
            <a:fillRect/>
          </a:stretch>
        </p:blipFill>
        <p:spPr>
          <a:xfrm>
            <a:off x="9235826" y="5997714"/>
            <a:ext cx="2832340" cy="714715"/>
          </a:xfrm>
          <a:prstGeom prst="rect">
            <a:avLst/>
          </a:prstGeom>
        </p:spPr>
      </p:pic>
      <p:sp>
        <p:nvSpPr>
          <p:cNvPr id="5" name="Content Placeholder 3">
            <a:extLst>
              <a:ext uri="{FF2B5EF4-FFF2-40B4-BE49-F238E27FC236}">
                <a16:creationId xmlns:a16="http://schemas.microsoft.com/office/drawing/2014/main" id="{537DEAEE-EB66-DAB1-949A-33BBCAE2F862}"/>
              </a:ext>
            </a:extLst>
          </p:cNvPr>
          <p:cNvSpPr txBox="1">
            <a:spLocks/>
          </p:cNvSpPr>
          <p:nvPr/>
        </p:nvSpPr>
        <p:spPr>
          <a:xfrm>
            <a:off x="548257" y="1399878"/>
            <a:ext cx="11440543" cy="5102525"/>
          </a:xfrm>
          <a:prstGeom prst="rect">
            <a:avLst/>
          </a:prstGeom>
        </p:spPr>
        <p:txBody>
          <a:bodyPr vert="horz" wrap="square" lIns="91440" tIns="45720" rIns="91440" bIns="45720" rtlCol="0" anchor="t">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 Participate in Tennessee’s Health Information Exchange (if eligible) </a:t>
            </a: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endParaRPr kumimoji="0" lang="en-US" sz="1800" b="0" i="0" u="none" strike="noStrike" kern="1200" cap="none" spc="0" normalizeH="0" baseline="0" noProof="0">
              <a:ln>
                <a:noFill/>
              </a:ln>
              <a:solidFill>
                <a:sysClr val="windowText" lastClr="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 Engage with TN Community Compass (if eligible)</a:t>
            </a: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endParaRPr kumimoji="0" lang="en-US" sz="1800" b="0" i="0" u="none" strike="noStrike" kern="1200" cap="none" spc="0" normalizeH="0" baseline="0" noProof="0">
              <a:ln>
                <a:noFill/>
              </a:ln>
              <a:solidFill>
                <a:sysClr val="windowText" lastClr="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 Provide annual updates to their local County Health Council</a:t>
            </a: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endParaRPr kumimoji="0" lang="en-US" sz="1800" b="0" i="0" u="none" strike="noStrike" kern="1200" cap="none" spc="0" normalizeH="0" baseline="0" noProof="0">
              <a:ln>
                <a:noFill/>
              </a:ln>
              <a:solidFill>
                <a:sysClr val="windowText" lastClr="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 Seek opportunities to connect with existing TN RHT projects</a:t>
            </a: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endParaRPr kumimoji="0" lang="en-US" sz="1800" b="0" i="0" u="none" strike="noStrike" kern="1200" cap="none" spc="0" normalizeH="0" baseline="0" noProof="0">
              <a:ln>
                <a:noFill/>
              </a:ln>
              <a:solidFill>
                <a:prstClr val="black"/>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 typeface="Wingdings" panose="020B0604020202020204" pitchFamily="34" charset="0"/>
              <a:buChar char="q"/>
              <a:tabLst/>
              <a:defRPr/>
            </a:pP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 Be provided with support and technical assistance from the TDH team </a:t>
            </a:r>
            <a:endParaRPr kumimoji="0" lang="en-US" sz="1800" b="0" i="0" u="none" strike="noStrike" kern="1200" cap="none" spc="0" normalizeH="0" baseline="0" noProof="0">
              <a:ln>
                <a:noFill/>
              </a:ln>
              <a:solidFill>
                <a:sysClr val="windowText" lastClr="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0" i="0" u="none" strike="noStrike" kern="0" cap="none" spc="0" normalizeH="0" baseline="0" noProof="0">
                <a:ln>
                  <a:noFill/>
                </a:ln>
                <a:solidFill>
                  <a:sysClr val="windowText" lastClr="000000"/>
                </a:solidFill>
                <a:effectLst/>
                <a:uLnTx/>
                <a:uFillTx/>
                <a:latin typeface="Calibri"/>
                <a:ea typeface="Calibri"/>
                <a:cs typeface="Calibri"/>
              </a:rPr>
              <a:t>     throughout the process</a:t>
            </a:r>
            <a:endParaRPr kumimoji="0" lang="en-US" sz="1800" b="0" i="0" u="none" strike="noStrike" kern="1200" cap="none" spc="0" normalizeH="0" baseline="0" noProof="0">
              <a:ln>
                <a:noFill/>
              </a:ln>
              <a:solidFill>
                <a:sysClr val="windowText" lastClr="000000"/>
              </a:solidFill>
              <a:effectLst/>
              <a:uLnTx/>
              <a:uFillTx/>
              <a:latin typeface="Calibri"/>
              <a:ea typeface="Calibri"/>
              <a:cs typeface="Calibri"/>
            </a:endParaRPr>
          </a:p>
          <a:p>
            <a:pPr marL="0" marR="0" lvl="0" indent="0" algn="l" defTabSz="914400" rtl="0" eaLnBrk="1" fontAlgn="auto" latinLnBrk="0" hangingPunct="1">
              <a:lnSpc>
                <a:spcPct val="100000"/>
              </a:lnSpc>
              <a:spcBef>
                <a:spcPts val="0"/>
              </a:spcBef>
              <a:spcAft>
                <a:spcPts val="50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0" cap="none" spc="0" normalizeH="0" baseline="0" noProof="0">
              <a:ln>
                <a:noFill/>
              </a:ln>
              <a:solidFill>
                <a:sysClr val="windowText" lastClr="000000"/>
              </a:solidFill>
              <a:effectLst/>
              <a:uLnTx/>
              <a:uFillTx/>
              <a:latin typeface="Open Sans"/>
              <a:ea typeface="Open Sans"/>
              <a:cs typeface="Open Sans"/>
            </a:endParaRPr>
          </a:p>
        </p:txBody>
      </p:sp>
    </p:spTree>
    <p:extLst>
      <p:ext uri="{BB962C8B-B14F-4D97-AF65-F5344CB8AC3E}">
        <p14:creationId xmlns:p14="http://schemas.microsoft.com/office/powerpoint/2010/main" val="4171125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56878-249C-50E2-3175-D9F8930E99FD}"/>
              </a:ext>
            </a:extLst>
          </p:cNvPr>
          <p:cNvSpPr>
            <a:spLocks noGrp="1"/>
          </p:cNvSpPr>
          <p:nvPr>
            <p:ph type="title"/>
          </p:nvPr>
        </p:nvSpPr>
        <p:spPr>
          <a:xfrm>
            <a:off x="714586" y="505800"/>
            <a:ext cx="9234085" cy="654025"/>
          </a:xfrm>
        </p:spPr>
        <p:txBody>
          <a:bodyPr wrap="square" lIns="0" tIns="0" rIns="0" bIns="0" anchor="t">
            <a:spAutoFit/>
          </a:bodyPr>
          <a:lstStyle/>
          <a:p>
            <a:r>
              <a:rPr lang="en-US" sz="4250" u="sng"/>
              <a:t>Steps For You to Take</a:t>
            </a:r>
          </a:p>
        </p:txBody>
      </p:sp>
      <p:sp>
        <p:nvSpPr>
          <p:cNvPr id="3" name="Content Placeholder 2">
            <a:extLst>
              <a:ext uri="{FF2B5EF4-FFF2-40B4-BE49-F238E27FC236}">
                <a16:creationId xmlns:a16="http://schemas.microsoft.com/office/drawing/2014/main" id="{7E60A57E-1AFA-3CCD-7D25-463DADC2991E}"/>
              </a:ext>
            </a:extLst>
          </p:cNvPr>
          <p:cNvSpPr>
            <a:spLocks noGrp="1"/>
          </p:cNvSpPr>
          <p:nvPr>
            <p:ph type="body" idx="1"/>
          </p:nvPr>
        </p:nvSpPr>
        <p:spPr>
          <a:xfrm>
            <a:off x="609600" y="1369522"/>
            <a:ext cx="10972800" cy="5050328"/>
          </a:xfrm>
        </p:spPr>
        <p:txBody>
          <a:bodyPr vert="horz" lIns="91440" tIns="45720" rIns="91440" bIns="45720" rtlCol="0" anchor="t">
            <a:normAutofit fontScale="92500" lnSpcReduction="20000"/>
          </a:bodyPr>
          <a:lstStyle/>
          <a:p>
            <a:pPr marL="342900" indent="-342900">
              <a:buFont typeface="Arial"/>
              <a:buChar char="•"/>
            </a:pPr>
            <a:r>
              <a:rPr lang="en-US" sz="2800" dirty="0">
                <a:solidFill>
                  <a:srgbClr val="000000"/>
                </a:solidFill>
                <a:latin typeface="Calibri"/>
                <a:ea typeface="Calibri"/>
                <a:cs typeface="Calibri"/>
              </a:rPr>
              <a:t>Go to Partner Portal and </a:t>
            </a:r>
            <a:r>
              <a:rPr lang="en-US" sz="2800" dirty="0">
                <a:solidFill>
                  <a:srgbClr val="000000"/>
                </a:solidFill>
                <a:ea typeface="Calibri"/>
                <a:cs typeface="Calibri"/>
              </a:rPr>
              <a:t>Register </a:t>
            </a:r>
            <a:r>
              <a:rPr lang="en-US" sz="2800" dirty="0">
                <a:solidFill>
                  <a:srgbClr val="000000"/>
                </a:solidFill>
                <a:ea typeface="Calibri"/>
                <a:cs typeface="Calibri"/>
                <a:hlinkClick r:id="rId3"/>
              </a:rPr>
              <a:t>https://tndeptofhealth.caspio.app/tdh-partner-portal/home</a:t>
            </a:r>
            <a:endParaRPr lang="en-US" sz="2800" dirty="0">
              <a:solidFill>
                <a:srgbClr val="000000"/>
              </a:solidFill>
              <a:latin typeface="Calibri"/>
              <a:ea typeface="Calibri"/>
              <a:cs typeface="Calibri"/>
            </a:endParaRPr>
          </a:p>
          <a:p>
            <a:pPr marL="342900" indent="-342900">
              <a:buFont typeface="Arial"/>
              <a:buChar char="•"/>
            </a:pPr>
            <a:endParaRPr lang="en-US" sz="2800" dirty="0">
              <a:solidFill>
                <a:srgbClr val="000000"/>
              </a:solidFill>
              <a:latin typeface="Calibri"/>
              <a:ea typeface="Calibri"/>
              <a:cs typeface="Calibri"/>
            </a:endParaRPr>
          </a:p>
          <a:p>
            <a:pPr marL="342900" indent="-342900">
              <a:buFont typeface="Arial"/>
              <a:buChar char="•"/>
            </a:pPr>
            <a:r>
              <a:rPr lang="en-US" sz="2800" dirty="0">
                <a:solidFill>
                  <a:srgbClr val="000000"/>
                </a:solidFill>
                <a:latin typeface="Calibri"/>
                <a:ea typeface="Calibri"/>
                <a:cs typeface="Calibri"/>
              </a:rPr>
              <a:t>Bookmark </a:t>
            </a:r>
            <a:r>
              <a:rPr lang="en-US" sz="2800" dirty="0">
                <a:solidFill>
                  <a:srgbClr val="000000"/>
                </a:solidFill>
                <a:latin typeface="Calibri"/>
                <a:ea typeface="Calibri"/>
                <a:cs typeface="Calibri"/>
                <a:hlinkClick r:id="rId4"/>
              </a:rPr>
              <a:t>www.tn.gov/health/rural</a:t>
            </a:r>
            <a:r>
              <a:rPr lang="en-US" sz="2800" dirty="0">
                <a:solidFill>
                  <a:srgbClr val="000000"/>
                </a:solidFill>
                <a:latin typeface="Calibri"/>
                <a:ea typeface="Calibri"/>
                <a:cs typeface="Calibri"/>
              </a:rPr>
              <a:t> and check site regularly for updates</a:t>
            </a:r>
          </a:p>
          <a:p>
            <a:pPr marL="342900" indent="-342900">
              <a:buFont typeface="Arial"/>
              <a:buChar char="•"/>
            </a:pPr>
            <a:endParaRPr lang="en-US" sz="2800" dirty="0">
              <a:solidFill>
                <a:srgbClr val="000000"/>
              </a:solidFill>
              <a:latin typeface="Calibri"/>
              <a:ea typeface="Calibri"/>
              <a:cs typeface="Calibri"/>
            </a:endParaRPr>
          </a:p>
          <a:p>
            <a:pPr marL="342900" indent="-342900">
              <a:buFont typeface="Arial"/>
              <a:buChar char="•"/>
            </a:pPr>
            <a:r>
              <a:rPr lang="en-US" sz="2800" dirty="0">
                <a:solidFill>
                  <a:srgbClr val="000000"/>
                </a:solidFill>
                <a:latin typeface="Calibri"/>
                <a:ea typeface="Calibri"/>
                <a:cs typeface="Calibri"/>
              </a:rPr>
              <a:t>Sign-up for list-serves for the opportunities you are interested in</a:t>
            </a:r>
          </a:p>
          <a:p>
            <a:pPr marL="800100" lvl="1" indent="-342900">
              <a:buFont typeface="Arial"/>
              <a:buChar char="•"/>
            </a:pPr>
            <a:r>
              <a:rPr lang="en-US" sz="2800" dirty="0">
                <a:solidFill>
                  <a:srgbClr val="000000"/>
                </a:solidFill>
                <a:latin typeface="Calibri"/>
                <a:ea typeface="Calibri"/>
                <a:cs typeface="Calibri"/>
              </a:rPr>
              <a:t>You will be notified of future funding opportunities &amp; FAQs</a:t>
            </a:r>
          </a:p>
          <a:p>
            <a:pPr marL="800100" lvl="1" indent="-342900">
              <a:buFont typeface="Arial"/>
              <a:buChar char="•"/>
            </a:pPr>
            <a:endParaRPr lang="en-US" sz="2800" dirty="0">
              <a:solidFill>
                <a:srgbClr val="000000"/>
              </a:solidFill>
              <a:latin typeface="Calibri"/>
              <a:ea typeface="Calibri"/>
              <a:cs typeface="Calibri"/>
            </a:endParaRPr>
          </a:p>
          <a:p>
            <a:pPr marL="342900" indent="-342900">
              <a:buFont typeface="Arial"/>
              <a:buChar char="•"/>
            </a:pPr>
            <a:r>
              <a:rPr lang="en-US" sz="2800" dirty="0">
                <a:solidFill>
                  <a:srgbClr val="000000"/>
                </a:solidFill>
                <a:latin typeface="Calibri"/>
                <a:ea typeface="Calibri"/>
                <a:cs typeface="Calibri"/>
              </a:rPr>
              <a:t>Begin preparing your applications</a:t>
            </a:r>
          </a:p>
          <a:p>
            <a:pPr marL="342900" indent="-342900">
              <a:buFont typeface="Arial"/>
              <a:buChar char="•"/>
            </a:pPr>
            <a:endParaRPr lang="en-US" sz="2800" dirty="0">
              <a:solidFill>
                <a:srgbClr val="000000"/>
              </a:solidFill>
              <a:latin typeface="Calibri"/>
              <a:ea typeface="Calibri"/>
              <a:cs typeface="Calibri"/>
            </a:endParaRPr>
          </a:p>
          <a:p>
            <a:pPr marL="342900" indent="-342900">
              <a:buFont typeface="Arial"/>
              <a:buChar char="•"/>
            </a:pPr>
            <a:r>
              <a:rPr lang="en-US" sz="2800" dirty="0">
                <a:solidFill>
                  <a:srgbClr val="000000"/>
                </a:solidFill>
                <a:latin typeface="Calibri"/>
                <a:ea typeface="Calibri"/>
                <a:cs typeface="Calibri"/>
              </a:rPr>
              <a:t>Consider pre-approvals with Commissions / Boards</a:t>
            </a:r>
          </a:p>
          <a:p>
            <a:endParaRPr lang="en-US" sz="2800" dirty="0"/>
          </a:p>
          <a:p>
            <a:pPr marL="342900" indent="-342900">
              <a:buFont typeface="Arial"/>
              <a:buChar char="•"/>
            </a:pPr>
            <a:r>
              <a:rPr lang="en-US" sz="2800" dirty="0"/>
              <a:t>For questions specific to competitive opportunities, please direct them to the email address </a:t>
            </a:r>
            <a:r>
              <a:rPr lang="en-US" sz="2800" dirty="0">
                <a:hlinkClick r:id="rId5"/>
              </a:rPr>
              <a:t>competitive.health@tn.gov</a:t>
            </a:r>
            <a:r>
              <a:rPr lang="en-US" sz="2800" dirty="0"/>
              <a:t> </a:t>
            </a:r>
            <a:endParaRPr lang="en-US" sz="2800" dirty="0">
              <a:latin typeface="Calibri"/>
              <a:ea typeface="Calibri"/>
              <a:cs typeface="Calibri"/>
            </a:endParaRPr>
          </a:p>
          <a:p>
            <a:pPr marL="285750" indent="-285750">
              <a:buFont typeface="Arial"/>
              <a:buChar char="•"/>
            </a:pPr>
            <a:endParaRPr lang="en-US" sz="2800" dirty="0"/>
          </a:p>
        </p:txBody>
      </p:sp>
      <p:pic>
        <p:nvPicPr>
          <p:cNvPr id="6" name="Picture 5" descr="Tennessee Rural Health Transformation logo">
            <a:extLst>
              <a:ext uri="{FF2B5EF4-FFF2-40B4-BE49-F238E27FC236}">
                <a16:creationId xmlns:a16="http://schemas.microsoft.com/office/drawing/2014/main" id="{2FC8CFE5-9C11-B3E1-A941-2A2F42309AD3}"/>
              </a:ext>
            </a:extLst>
          </p:cNvPr>
          <p:cNvPicPr>
            <a:picLocks noChangeAspect="1"/>
          </p:cNvPicPr>
          <p:nvPr/>
        </p:nvPicPr>
        <p:blipFill>
          <a:blip r:embed="rId6"/>
          <a:stretch>
            <a:fillRect/>
          </a:stretch>
        </p:blipFill>
        <p:spPr>
          <a:xfrm>
            <a:off x="9235826" y="5997714"/>
            <a:ext cx="2832340" cy="714715"/>
          </a:xfrm>
          <a:prstGeom prst="rect">
            <a:avLst/>
          </a:prstGeom>
        </p:spPr>
      </p:pic>
    </p:spTree>
    <p:extLst>
      <p:ext uri="{BB962C8B-B14F-4D97-AF65-F5344CB8AC3E}">
        <p14:creationId xmlns:p14="http://schemas.microsoft.com/office/powerpoint/2010/main" val="1198371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DC7A0-F1C3-6BB9-9C06-476C0954FA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D4E57-0A9D-1E9D-A2E5-256CAA59A25C}"/>
              </a:ext>
            </a:extLst>
          </p:cNvPr>
          <p:cNvSpPr>
            <a:spLocks noGrp="1"/>
          </p:cNvSpPr>
          <p:nvPr>
            <p:ph type="title"/>
          </p:nvPr>
        </p:nvSpPr>
        <p:spPr>
          <a:xfrm>
            <a:off x="714586" y="505801"/>
            <a:ext cx="8831749" cy="656655"/>
          </a:xfrm>
        </p:spPr>
        <p:txBody>
          <a:bodyPr/>
          <a:lstStyle/>
          <a:p>
            <a:r>
              <a:rPr lang="en-US" dirty="0">
                <a:solidFill>
                  <a:srgbClr val="202E40"/>
                </a:solidFill>
              </a:rPr>
              <a:t>What if I have questions?</a:t>
            </a:r>
          </a:p>
        </p:txBody>
      </p:sp>
      <p:sp>
        <p:nvSpPr>
          <p:cNvPr id="3" name="Text Placeholder 2">
            <a:extLst>
              <a:ext uri="{FF2B5EF4-FFF2-40B4-BE49-F238E27FC236}">
                <a16:creationId xmlns:a16="http://schemas.microsoft.com/office/drawing/2014/main" id="{BFA33B02-CAD1-8AAF-4B56-1BFE59C4DA06}"/>
              </a:ext>
            </a:extLst>
          </p:cNvPr>
          <p:cNvSpPr>
            <a:spLocks noGrp="1"/>
          </p:cNvSpPr>
          <p:nvPr>
            <p:ph type="body" idx="1"/>
          </p:nvPr>
        </p:nvSpPr>
        <p:spPr>
          <a:xfrm>
            <a:off x="714586" y="1947125"/>
            <a:ext cx="10972800" cy="1723549"/>
          </a:xfrm>
        </p:spPr>
        <p:txBody>
          <a:bodyPr/>
          <a:lstStyle/>
          <a:p>
            <a:r>
              <a:rPr lang="en-US" sz="2800" dirty="0"/>
              <a:t>Website: </a:t>
            </a:r>
            <a:r>
              <a:rPr lang="en-US" sz="2800" dirty="0">
                <a:hlinkClick r:id="rId3"/>
              </a:rPr>
              <a:t>www.tn.gov/health/rural</a:t>
            </a:r>
            <a:endParaRPr lang="en-US" sz="2800" dirty="0"/>
          </a:p>
          <a:p>
            <a:endParaRPr lang="en-US" sz="2800" dirty="0"/>
          </a:p>
          <a:p>
            <a:r>
              <a:rPr lang="en-US" sz="2800" dirty="0"/>
              <a:t>Email: </a:t>
            </a:r>
            <a:r>
              <a:rPr lang="en-US" sz="2800" dirty="0">
                <a:hlinkClick r:id="rId4"/>
              </a:rPr>
              <a:t>Competitive.Health@tn.gov</a:t>
            </a:r>
            <a:endParaRPr lang="en-US" sz="2800" dirty="0"/>
          </a:p>
          <a:p>
            <a:endParaRPr lang="en-US" sz="2800" dirty="0"/>
          </a:p>
        </p:txBody>
      </p:sp>
      <p:sp>
        <p:nvSpPr>
          <p:cNvPr id="4" name="TextBox 3">
            <a:extLst>
              <a:ext uri="{FF2B5EF4-FFF2-40B4-BE49-F238E27FC236}">
                <a16:creationId xmlns:a16="http://schemas.microsoft.com/office/drawing/2014/main" id="{B337473D-E76F-2B3F-EA72-62D4CBF93FF9}"/>
              </a:ext>
            </a:extLst>
          </p:cNvPr>
          <p:cNvSpPr txBox="1"/>
          <p:nvPr/>
        </p:nvSpPr>
        <p:spPr>
          <a:xfrm>
            <a:off x="3035808" y="6272784"/>
            <a:ext cx="6510527" cy="369332"/>
          </a:xfrm>
          <a:prstGeom prst="rect">
            <a:avLst/>
          </a:prstGeom>
          <a:noFill/>
        </p:spPr>
        <p:txBody>
          <a:bodyPr wrap="square" rtlCol="0">
            <a:spAutoFit/>
          </a:bodyPr>
          <a:lstStyle/>
          <a:p>
            <a:r>
              <a:rPr lang="en-US" dirty="0">
                <a:solidFill>
                  <a:srgbClr val="FF0000"/>
                </a:solidFill>
              </a:rPr>
              <a:t>LANGAUAGE AOUT HOW THIS IS DRAFT SUBJECT TO CHANGE</a:t>
            </a:r>
          </a:p>
        </p:txBody>
      </p:sp>
      <p:pic>
        <p:nvPicPr>
          <p:cNvPr id="5" name="Picture 4" descr="Tennessee Rural Health Transformation logo">
            <a:extLst>
              <a:ext uri="{FF2B5EF4-FFF2-40B4-BE49-F238E27FC236}">
                <a16:creationId xmlns:a16="http://schemas.microsoft.com/office/drawing/2014/main" id="{4907A306-DA1C-1C6E-0E3F-3574A97A3A81}"/>
              </a:ext>
            </a:extLst>
          </p:cNvPr>
          <p:cNvPicPr>
            <a:picLocks noChangeAspect="1"/>
          </p:cNvPicPr>
          <p:nvPr/>
        </p:nvPicPr>
        <p:blipFill>
          <a:blip r:embed="rId5"/>
          <a:stretch>
            <a:fillRect/>
          </a:stretch>
        </p:blipFill>
        <p:spPr>
          <a:xfrm>
            <a:off x="9330373" y="5945468"/>
            <a:ext cx="2832340" cy="714715"/>
          </a:xfrm>
          <a:prstGeom prst="rect">
            <a:avLst/>
          </a:prstGeom>
        </p:spPr>
      </p:pic>
    </p:spTree>
    <p:extLst>
      <p:ext uri="{BB962C8B-B14F-4D97-AF65-F5344CB8AC3E}">
        <p14:creationId xmlns:p14="http://schemas.microsoft.com/office/powerpoint/2010/main" val="30244637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91511-CE12-BA2C-4769-9D15381B98D9}"/>
            </a:ext>
          </a:extLst>
        </p:cNvPr>
        <p:cNvGrpSpPr/>
        <p:nvPr/>
      </p:nvGrpSpPr>
      <p:grpSpPr>
        <a:xfrm>
          <a:off x="0" y="0"/>
          <a:ext cx="0" cy="0"/>
          <a:chOff x="0" y="0"/>
          <a:chExt cx="0" cy="0"/>
        </a:xfrm>
      </p:grpSpPr>
      <p:sp>
        <p:nvSpPr>
          <p:cNvPr id="8" name="object 4" descr="$PPTXTitle">
            <a:extLst>
              <a:ext uri="{FF2B5EF4-FFF2-40B4-BE49-F238E27FC236}">
                <a16:creationId xmlns:a16="http://schemas.microsoft.com/office/drawing/2014/main" id="{BC0090FB-7291-2BEA-B13A-7842062CDAF3}"/>
              </a:ext>
            </a:extLst>
          </p:cNvPr>
          <p:cNvSpPr txBox="1">
            <a:spLocks noGrp="1"/>
          </p:cNvSpPr>
          <p:nvPr>
            <p:ph type="title" idx="4294967295"/>
          </p:nvPr>
        </p:nvSpPr>
        <p:spPr>
          <a:xfrm>
            <a:off x="559478" y="922011"/>
            <a:ext cx="10860347" cy="694207"/>
          </a:xfrm>
          <a:prstGeom prst="rect">
            <a:avLst/>
          </a:prstGeom>
          <a:noFill/>
          <a:ln>
            <a:noFill/>
            <a:prstDash/>
          </a:ln>
          <a:effectLst/>
        </p:spPr>
        <p:txBody>
          <a:bodyPr rot="0" spcFirstLastPara="0" vertOverflow="overflow" horzOverflow="overflow" vert="horz" wrap="square" lIns="0" tIns="16933" rIns="0" bIns="0" numCol="1" spcCol="0" rtlCol="0" fromWordArt="0" anchor="t" anchorCtr="0" forceAA="0" compatLnSpc="1">
            <a:prstTxWarp prst="textNoShape">
              <a:avLst/>
            </a:prstTxWarp>
            <a:spAutoFit/>
          </a:bodyPr>
          <a:lstStyle>
            <a:lvl1pPr>
              <a:defRPr sz="4267" b="0" i="0">
                <a:solidFill>
                  <a:srgbClr val="202E57"/>
                </a:solidFill>
                <a:latin typeface="PermianSlabSerifTypeface"/>
                <a:ea typeface="+mj-ea"/>
                <a:cs typeface="PermianSlabSerifTypeface"/>
              </a:defRPr>
            </a:lvl1pPr>
          </a:lstStyle>
          <a:p>
            <a:pPr marL="16510" marR="0" lvl="0" indent="0" algn="ctr" defTabSz="914400" rtl="0" eaLnBrk="1" fontAlgn="auto" latinLnBrk="0" hangingPunct="1">
              <a:lnSpc>
                <a:spcPct val="100000"/>
              </a:lnSpc>
              <a:spcBef>
                <a:spcPts val="133"/>
              </a:spcBef>
              <a:spcAft>
                <a:spcPts val="0"/>
              </a:spcAft>
              <a:buClrTx/>
              <a:buSzTx/>
              <a:buFontTx/>
              <a:buNone/>
              <a:tabLst/>
              <a:defRPr/>
            </a:pPr>
            <a:r>
              <a:rPr kumimoji="0" lang="en-US" sz="4400" b="0" i="0" u="sng" strike="noStrike" kern="0" cap="none" spc="-133" normalizeH="0" baseline="0" noProof="0" dirty="0">
                <a:ln>
                  <a:noFill/>
                </a:ln>
                <a:solidFill>
                  <a:srgbClr val="202E57"/>
                </a:solidFill>
                <a:effectLst/>
                <a:uLnTx/>
                <a:uFillTx/>
                <a:latin typeface="PermianSlabSerifTypeface"/>
                <a:ea typeface="+mj-ea"/>
                <a:cs typeface="PermianSlabSerifTypeface"/>
              </a:rPr>
              <a:t>Thank you for attending this webinar.</a:t>
            </a:r>
            <a:endParaRPr kumimoji="0" lang="en-US" sz="4400" b="0" i="0" u="sng" strike="noStrike" kern="1200" cap="none" spc="0" normalizeH="0" baseline="0" noProof="0" dirty="0">
              <a:ln>
                <a:noFill/>
              </a:ln>
              <a:solidFill>
                <a:srgbClr val="202E57"/>
              </a:solidFill>
              <a:effectLst/>
              <a:uLnTx/>
              <a:uFillTx/>
              <a:latin typeface="PermianSlabSerifTypeface"/>
              <a:ea typeface="+mj-ea"/>
              <a:cs typeface="PermianSlabSerifTypeface"/>
            </a:endParaRPr>
          </a:p>
        </p:txBody>
      </p:sp>
      <p:sp>
        <p:nvSpPr>
          <p:cNvPr id="10" name="object 4" descr="$PPTXTitle">
            <a:extLst>
              <a:ext uri="{FF2B5EF4-FFF2-40B4-BE49-F238E27FC236}">
                <a16:creationId xmlns:a16="http://schemas.microsoft.com/office/drawing/2014/main" id="{394393FB-B17F-72DA-B835-AA437EC14521}"/>
              </a:ext>
            </a:extLst>
          </p:cNvPr>
          <p:cNvSpPr txBox="1">
            <a:spLocks/>
          </p:cNvSpPr>
          <p:nvPr/>
        </p:nvSpPr>
        <p:spPr>
          <a:xfrm>
            <a:off x="644552" y="2592458"/>
            <a:ext cx="5295585" cy="2725532"/>
          </a:xfrm>
          <a:prstGeom prst="rect">
            <a:avLst/>
          </a:prstGeom>
        </p:spPr>
        <p:txBody>
          <a:bodyPr vert="horz" wrap="square" lIns="0" tIns="16933" rIns="0" bIns="0" rtlCol="0" anchor="t">
            <a:spAutoFit/>
          </a:bodyPr>
          <a:lstStyle>
            <a:lvl1pPr>
              <a:defRPr sz="4267" b="0" i="0">
                <a:solidFill>
                  <a:srgbClr val="202E57"/>
                </a:solidFill>
                <a:latin typeface="PermianSlabSerifTypeface"/>
                <a:ea typeface="+mj-ea"/>
                <a:cs typeface="PermianSlabSerifTypeface"/>
              </a:defRPr>
            </a:lvl1pPr>
          </a:lstStyle>
          <a:p>
            <a:pPr marL="16510" marR="0" lvl="0" indent="0" algn="ctr" defTabSz="914400" rtl="0" eaLnBrk="1" fontAlgn="auto" latinLnBrk="0" hangingPunct="1">
              <a:lnSpc>
                <a:spcPct val="100000"/>
              </a:lnSpc>
              <a:spcBef>
                <a:spcPts val="133"/>
              </a:spcBef>
              <a:spcAft>
                <a:spcPts val="0"/>
              </a:spcAft>
              <a:buClrTx/>
              <a:buSzTx/>
              <a:buFontTx/>
              <a:buNone/>
              <a:tabLst/>
              <a:defRPr/>
            </a:pPr>
            <a:r>
              <a:rPr kumimoji="0" lang="en-US" sz="4400" b="0" i="0" u="none" strike="noStrike" kern="0" cap="none" spc="-133" normalizeH="0" baseline="0" noProof="0">
                <a:ln>
                  <a:noFill/>
                </a:ln>
                <a:solidFill>
                  <a:srgbClr val="202E57"/>
                </a:solidFill>
                <a:effectLst/>
                <a:uLnTx/>
                <a:uFillTx/>
                <a:latin typeface="PermianSlabSerifTypeface"/>
                <a:ea typeface="+mj-ea"/>
              </a:rPr>
              <a:t>We look forward to working with you to transform rural health in Tennessee! </a:t>
            </a:r>
            <a:endParaRPr kumimoji="0" lang="en-US" sz="4400" b="0" i="0" u="none" strike="noStrike" kern="1200" cap="none" spc="0" normalizeH="0" baseline="0" noProof="0">
              <a:ln>
                <a:noFill/>
              </a:ln>
              <a:solidFill>
                <a:srgbClr val="202E57"/>
              </a:solidFill>
              <a:effectLst/>
              <a:uLnTx/>
              <a:uFillTx/>
              <a:latin typeface="PermianSlabSerifTypeface"/>
              <a:ea typeface="+mj-ea"/>
            </a:endParaRPr>
          </a:p>
        </p:txBody>
      </p:sp>
      <p:pic>
        <p:nvPicPr>
          <p:cNvPr id="9" name="Picture 8" descr="A picture containing tree, outdoor, nature, mountain">
            <a:extLst>
              <a:ext uri="{FF2B5EF4-FFF2-40B4-BE49-F238E27FC236}">
                <a16:creationId xmlns:a16="http://schemas.microsoft.com/office/drawing/2014/main" id="{AC5A3ED8-0546-BF92-ED4B-EE76B9049819}"/>
              </a:ext>
            </a:extLst>
          </p:cNvPr>
          <p:cNvPicPr>
            <a:picLocks noChangeAspect="1"/>
          </p:cNvPicPr>
          <p:nvPr/>
        </p:nvPicPr>
        <p:blipFill>
          <a:blip r:embed="rId3"/>
          <a:stretch>
            <a:fillRect/>
          </a:stretch>
        </p:blipFill>
        <p:spPr>
          <a:xfrm>
            <a:off x="6251863" y="2479098"/>
            <a:ext cx="5257800" cy="2952750"/>
          </a:xfrm>
          <a:prstGeom prst="rect">
            <a:avLst/>
          </a:prstGeom>
        </p:spPr>
      </p:pic>
      <p:pic>
        <p:nvPicPr>
          <p:cNvPr id="3" name="Picture 2" descr="Tennessee Rural Health Transformation logo">
            <a:extLst>
              <a:ext uri="{FF2B5EF4-FFF2-40B4-BE49-F238E27FC236}">
                <a16:creationId xmlns:a16="http://schemas.microsoft.com/office/drawing/2014/main" id="{13697185-4640-434A-FC8C-7D7B781918A9}"/>
              </a:ext>
            </a:extLst>
          </p:cNvPr>
          <p:cNvPicPr>
            <a:picLocks noChangeAspect="1"/>
          </p:cNvPicPr>
          <p:nvPr/>
        </p:nvPicPr>
        <p:blipFill>
          <a:blip r:embed="rId4"/>
          <a:stretch>
            <a:fillRect/>
          </a:stretch>
        </p:blipFill>
        <p:spPr>
          <a:xfrm>
            <a:off x="9235826" y="5997714"/>
            <a:ext cx="2832340" cy="714715"/>
          </a:xfrm>
          <a:prstGeom prst="rect">
            <a:avLst/>
          </a:prstGeom>
        </p:spPr>
      </p:pic>
    </p:spTree>
    <p:extLst>
      <p:ext uri="{BB962C8B-B14F-4D97-AF65-F5344CB8AC3E}">
        <p14:creationId xmlns:p14="http://schemas.microsoft.com/office/powerpoint/2010/main" val="174514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D7AED-F6CB-4B2E-ECBD-71F95B6A9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DB71C-96C5-AA9F-DFA4-77B0A99B61DD}"/>
              </a:ext>
            </a:extLst>
          </p:cNvPr>
          <p:cNvSpPr>
            <a:spLocks noGrp="1"/>
          </p:cNvSpPr>
          <p:nvPr>
            <p:ph type="title"/>
          </p:nvPr>
        </p:nvSpPr>
        <p:spPr>
          <a:xfrm>
            <a:off x="714587" y="505800"/>
            <a:ext cx="8808198" cy="684953"/>
          </a:xfrm>
        </p:spPr>
        <p:txBody>
          <a:bodyPr/>
          <a:lstStyle/>
          <a:p>
            <a:r>
              <a:rPr lang="en-US" u="sng">
                <a:latin typeface="PermianSlabSerifTypeface"/>
              </a:rPr>
              <a:t>Stevens Amendment Disclaimer </a:t>
            </a:r>
            <a:endParaRPr lang="en-US" u="sng"/>
          </a:p>
        </p:txBody>
      </p:sp>
      <p:sp>
        <p:nvSpPr>
          <p:cNvPr id="3" name="Content Placeholder 2">
            <a:extLst>
              <a:ext uri="{FF2B5EF4-FFF2-40B4-BE49-F238E27FC236}">
                <a16:creationId xmlns:a16="http://schemas.microsoft.com/office/drawing/2014/main" id="{6AEF3A5A-5C96-A7F6-00E9-1BEF8157C678}"/>
              </a:ext>
            </a:extLst>
          </p:cNvPr>
          <p:cNvSpPr>
            <a:spLocks noGrp="1"/>
          </p:cNvSpPr>
          <p:nvPr>
            <p:ph type="body" idx="1"/>
          </p:nvPr>
        </p:nvSpPr>
        <p:spPr>
          <a:xfrm>
            <a:off x="609600" y="1510281"/>
            <a:ext cx="10972800" cy="4132580"/>
          </a:xfrm>
        </p:spPr>
        <p:txBody>
          <a:bodyPr vert="horz" lIns="91440" tIns="45720" rIns="91440" bIns="45720" rtlCol="0" anchor="t">
            <a:normAutofit/>
          </a:bodyPr>
          <a:lstStyle/>
          <a:p>
            <a:pPr marL="0" indent="0" algn="ctr">
              <a:buNone/>
            </a:pPr>
            <a:r>
              <a:rPr lang="en-US" sz="3200">
                <a:latin typeface="Calibri"/>
                <a:ea typeface="Calibri"/>
                <a:cs typeface="Calibri"/>
              </a:rPr>
              <a:t>This project is supported by the Centers for Medicare &amp; Medicaid Services (CMS) of the U.S. Department of Health and Human Services (HHS) as part of a financial assistance award totaling $206,888,882.11 with 100 percent funded by CMS/HHS. The contents are those of the author(s) and do not necessarily represent the official views of, nor an endorsement, by CMS/HHS, or the U.S. Government.</a:t>
            </a:r>
            <a:endParaRPr lang="en-US" sz="3200">
              <a:solidFill>
                <a:srgbClr val="000000"/>
              </a:solidFill>
              <a:latin typeface="Calibri"/>
              <a:ea typeface="Calibri"/>
              <a:cs typeface="Calibri"/>
            </a:endParaRPr>
          </a:p>
        </p:txBody>
      </p:sp>
      <p:pic>
        <p:nvPicPr>
          <p:cNvPr id="5" name="Picture 4" descr="Tennessee Rural Health Transformation logo">
            <a:extLst>
              <a:ext uri="{FF2B5EF4-FFF2-40B4-BE49-F238E27FC236}">
                <a16:creationId xmlns:a16="http://schemas.microsoft.com/office/drawing/2014/main" id="{AD2E5E68-6A46-51A6-620D-9DD134920EB7}"/>
              </a:ext>
            </a:extLst>
          </p:cNvPr>
          <p:cNvPicPr>
            <a:picLocks noChangeAspect="1"/>
          </p:cNvPicPr>
          <p:nvPr/>
        </p:nvPicPr>
        <p:blipFill>
          <a:blip r:embed="rId3"/>
          <a:stretch>
            <a:fillRect/>
          </a:stretch>
        </p:blipFill>
        <p:spPr>
          <a:xfrm>
            <a:off x="9039018" y="5962389"/>
            <a:ext cx="2832340" cy="714715"/>
          </a:xfrm>
          <a:prstGeom prst="rect">
            <a:avLst/>
          </a:prstGeom>
        </p:spPr>
      </p:pic>
    </p:spTree>
    <p:extLst>
      <p:ext uri="{BB962C8B-B14F-4D97-AF65-F5344CB8AC3E}">
        <p14:creationId xmlns:p14="http://schemas.microsoft.com/office/powerpoint/2010/main" val="2313687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EC81-28C7-F15D-21CA-0916CD382C33}"/>
              </a:ext>
            </a:extLst>
          </p:cNvPr>
          <p:cNvSpPr>
            <a:spLocks noGrp="1"/>
          </p:cNvSpPr>
          <p:nvPr>
            <p:ph type="title"/>
          </p:nvPr>
        </p:nvSpPr>
        <p:spPr>
          <a:xfrm>
            <a:off x="714587" y="505800"/>
            <a:ext cx="4342172" cy="684953"/>
          </a:xfrm>
        </p:spPr>
        <p:txBody>
          <a:bodyPr/>
          <a:lstStyle/>
          <a:p>
            <a:r>
              <a:rPr lang="en-US" u="sng" dirty="0">
                <a:latin typeface="PermianSlabSerifTypeface"/>
              </a:rPr>
              <a:t>Housekeeping </a:t>
            </a:r>
            <a:endParaRPr lang="en-US" u="sng" dirty="0"/>
          </a:p>
        </p:txBody>
      </p:sp>
      <p:sp>
        <p:nvSpPr>
          <p:cNvPr id="3" name="Content Placeholder 2">
            <a:extLst>
              <a:ext uri="{FF2B5EF4-FFF2-40B4-BE49-F238E27FC236}">
                <a16:creationId xmlns:a16="http://schemas.microsoft.com/office/drawing/2014/main" id="{8FFE3632-6EEA-4BB4-15D4-EBFC66724FEC}"/>
              </a:ext>
            </a:extLst>
          </p:cNvPr>
          <p:cNvSpPr>
            <a:spLocks noGrp="1"/>
          </p:cNvSpPr>
          <p:nvPr>
            <p:ph type="body" idx="1"/>
          </p:nvPr>
        </p:nvSpPr>
        <p:spPr>
          <a:xfrm>
            <a:off x="609600" y="1410878"/>
            <a:ext cx="10972800" cy="4526280"/>
          </a:xfrm>
        </p:spPr>
        <p:txBody>
          <a:bodyPr vert="horz" lIns="91440" tIns="45720" rIns="91440" bIns="45720" rtlCol="0" anchor="t">
            <a:normAutofit/>
          </a:bodyPr>
          <a:lstStyle/>
          <a:p>
            <a:pPr marL="457200" indent="-457200" algn="l" fontAlgn="base">
              <a:buFont typeface="Arial"/>
              <a:buChar char="•"/>
            </a:pPr>
            <a:r>
              <a:rPr lang="en-US" sz="2800">
                <a:latin typeface="Calibri"/>
                <a:ea typeface="Calibri"/>
                <a:cs typeface="Calibri"/>
              </a:rPr>
              <a:t>This Webinar is being recorded </a:t>
            </a:r>
            <a:endParaRPr lang="en-US" sz="2800">
              <a:highlight>
                <a:srgbClr val="FFFF00"/>
              </a:highlight>
              <a:latin typeface="Calibri"/>
              <a:ea typeface="Calibri"/>
              <a:cs typeface="Calibri"/>
            </a:endParaRPr>
          </a:p>
          <a:p>
            <a:pPr marL="457200" indent="-457200" algn="l">
              <a:buFont typeface="Arial"/>
              <a:buChar char="•"/>
            </a:pPr>
            <a:endParaRPr lang="en-US" sz="2800"/>
          </a:p>
          <a:p>
            <a:pPr marL="457200" indent="-457200" algn="l">
              <a:buFont typeface="Arial"/>
              <a:buChar char="•"/>
            </a:pPr>
            <a:r>
              <a:rPr lang="en-US" sz="2800">
                <a:latin typeface="Calibri"/>
                <a:ea typeface="Calibri"/>
                <a:cs typeface="Calibri"/>
              </a:rPr>
              <a:t>Slides and Recording will be shared following the webinar</a:t>
            </a:r>
          </a:p>
          <a:p>
            <a:pPr fontAlgn="base"/>
            <a:endParaRPr lang="en-US" sz="2800">
              <a:highlight>
                <a:srgbClr val="FFFF00"/>
              </a:highlight>
            </a:endParaRPr>
          </a:p>
          <a:p>
            <a:pPr marL="0" indent="0">
              <a:buNone/>
            </a:pPr>
            <a:endParaRPr lang="en-US" sz="2800"/>
          </a:p>
        </p:txBody>
      </p:sp>
      <p:sp>
        <p:nvSpPr>
          <p:cNvPr id="9" name="Arrow: Pentagon 8">
            <a:extLst>
              <a:ext uri="{FF2B5EF4-FFF2-40B4-BE49-F238E27FC236}">
                <a16:creationId xmlns:a16="http://schemas.microsoft.com/office/drawing/2014/main" id="{DA9A3C5C-CE82-21D3-EDC4-1FA4F5F01CBA}"/>
              </a:ext>
            </a:extLst>
          </p:cNvPr>
          <p:cNvSpPr/>
          <p:nvPr/>
        </p:nvSpPr>
        <p:spPr>
          <a:xfrm>
            <a:off x="609601" y="3428999"/>
            <a:ext cx="7239888" cy="1694543"/>
          </a:xfrm>
          <a:prstGeom prst="homePlate">
            <a:avLst/>
          </a:prstGeom>
          <a:solidFill>
            <a:srgbClr val="202E4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a:ea typeface="Calibri"/>
                <a:cs typeface="Calibri"/>
              </a:rPr>
              <a:t>FAQs, application materials, and additional information can be found here: </a:t>
            </a:r>
            <a:r>
              <a:rPr kumimoji="0" lang="en-US" sz="2400" b="0" i="0" u="sng" strike="noStrike" kern="1200" cap="none" spc="0" normalizeH="0" baseline="0" noProof="0">
                <a:ln>
                  <a:noFill/>
                </a:ln>
                <a:solidFill>
                  <a:prstClr val="white"/>
                </a:solidFill>
                <a:effectLst/>
                <a:uLnTx/>
                <a:uFillTx/>
                <a:latin typeface="Calibri"/>
                <a:ea typeface="Calibri"/>
                <a:cs typeface="Calibri"/>
              </a:rPr>
              <a:t>www.tn.gov/health/rural </a:t>
            </a:r>
          </a:p>
        </p:txBody>
      </p:sp>
      <p:pic>
        <p:nvPicPr>
          <p:cNvPr id="4" name="Picture 3" descr="Qr code">
            <a:extLst>
              <a:ext uri="{FF2B5EF4-FFF2-40B4-BE49-F238E27FC236}">
                <a16:creationId xmlns:a16="http://schemas.microsoft.com/office/drawing/2014/main" id="{DEC4B7DD-E1FD-CA7A-000F-830452696091}"/>
              </a:ext>
            </a:extLst>
          </p:cNvPr>
          <p:cNvPicPr>
            <a:picLocks noChangeAspect="1"/>
          </p:cNvPicPr>
          <p:nvPr/>
        </p:nvPicPr>
        <p:blipFill>
          <a:blip r:embed="rId3" cstate="print">
            <a:extLst>
              <a:ext uri="{28A0092B-C50C-407E-A947-70E740481C1C}">
                <a14:useLocalDpi xmlns:a14="http://schemas.microsoft.com/office/drawing/2010/main" val="0"/>
              </a:ext>
            </a:extLst>
          </a:blip>
          <a:srcRect l="2636" t="2072" r="2515" b="2063"/>
          <a:stretch>
            <a:fillRect/>
          </a:stretch>
        </p:blipFill>
        <p:spPr>
          <a:xfrm>
            <a:off x="8731709" y="2758681"/>
            <a:ext cx="3144764" cy="3178477"/>
          </a:xfrm>
          <a:prstGeom prst="rect">
            <a:avLst/>
          </a:prstGeom>
        </p:spPr>
      </p:pic>
      <p:pic>
        <p:nvPicPr>
          <p:cNvPr id="5" name="Picture 4" descr="Tennessee Rural Health Transformation logo">
            <a:extLst>
              <a:ext uri="{FF2B5EF4-FFF2-40B4-BE49-F238E27FC236}">
                <a16:creationId xmlns:a16="http://schemas.microsoft.com/office/drawing/2014/main" id="{3EC5B585-8CAB-377D-EF1F-578D63EA5A4E}"/>
              </a:ext>
            </a:extLst>
          </p:cNvPr>
          <p:cNvPicPr>
            <a:picLocks noChangeAspect="1"/>
          </p:cNvPicPr>
          <p:nvPr/>
        </p:nvPicPr>
        <p:blipFill>
          <a:blip r:embed="rId4"/>
          <a:stretch>
            <a:fillRect/>
          </a:stretch>
        </p:blipFill>
        <p:spPr>
          <a:xfrm>
            <a:off x="9170223" y="5937158"/>
            <a:ext cx="2832340" cy="714715"/>
          </a:xfrm>
          <a:prstGeom prst="rect">
            <a:avLst/>
          </a:prstGeom>
        </p:spPr>
      </p:pic>
    </p:spTree>
    <p:extLst>
      <p:ext uri="{BB962C8B-B14F-4D97-AF65-F5344CB8AC3E}">
        <p14:creationId xmlns:p14="http://schemas.microsoft.com/office/powerpoint/2010/main" val="2598547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9DE6A-8457-3F69-5FB6-FD8A8F3F61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E80F59-4573-FF03-CE88-89B65E50663E}"/>
              </a:ext>
            </a:extLst>
          </p:cNvPr>
          <p:cNvSpPr>
            <a:spLocks noGrp="1"/>
          </p:cNvSpPr>
          <p:nvPr>
            <p:ph type="title"/>
          </p:nvPr>
        </p:nvSpPr>
        <p:spPr>
          <a:xfrm>
            <a:off x="714587" y="505800"/>
            <a:ext cx="5129403" cy="684953"/>
          </a:xfrm>
        </p:spPr>
        <p:txBody>
          <a:bodyPr/>
          <a:lstStyle/>
          <a:p>
            <a:r>
              <a:rPr lang="en-US" u="sng">
                <a:latin typeface="PermianSlabSerifTypeface"/>
              </a:rPr>
              <a:t>Webinar Purpose</a:t>
            </a:r>
            <a:endParaRPr lang="en-US" u="sng"/>
          </a:p>
        </p:txBody>
      </p:sp>
      <p:sp>
        <p:nvSpPr>
          <p:cNvPr id="3" name="Content Placeholder 2">
            <a:extLst>
              <a:ext uri="{FF2B5EF4-FFF2-40B4-BE49-F238E27FC236}">
                <a16:creationId xmlns:a16="http://schemas.microsoft.com/office/drawing/2014/main" id="{6B740BFF-4587-801B-88C0-918736C8C3F4}"/>
              </a:ext>
            </a:extLst>
          </p:cNvPr>
          <p:cNvSpPr>
            <a:spLocks noGrp="1"/>
          </p:cNvSpPr>
          <p:nvPr>
            <p:ph type="body" idx="1"/>
          </p:nvPr>
        </p:nvSpPr>
        <p:spPr>
          <a:xfrm>
            <a:off x="609600" y="2034540"/>
            <a:ext cx="10972800" cy="4069080"/>
          </a:xfrm>
        </p:spPr>
        <p:txBody>
          <a:bodyPr vert="horz" wrap="square" lIns="91440" tIns="45720" rIns="91440" bIns="45720" rtlCol="0" anchor="t">
            <a:noAutofit/>
          </a:bodyPr>
          <a:lstStyle/>
          <a:p>
            <a:pPr algn="ctr"/>
            <a:r>
              <a:rPr lang="en-US" sz="3600" dirty="0">
                <a:latin typeface="Calibri"/>
                <a:ea typeface="Calibri"/>
                <a:cs typeface="Calibri"/>
              </a:rPr>
              <a:t>This webinar will provide an overview of upcoming competitive opportunities for Tennessee’s Rural Health Transformation Program (RHTP), and offer guidance and resources to help organizations and communities engage with these opportunities.</a:t>
            </a:r>
            <a:endParaRPr lang="en-US" sz="3600" dirty="0">
              <a:solidFill>
                <a:srgbClr val="000000"/>
              </a:solidFill>
              <a:latin typeface="Calibri"/>
              <a:ea typeface="Calibri"/>
              <a:cs typeface="Calibri"/>
            </a:endParaRPr>
          </a:p>
        </p:txBody>
      </p:sp>
      <p:pic>
        <p:nvPicPr>
          <p:cNvPr id="5" name="Picture 4" descr="Tennessee Rural Health Transformation logo">
            <a:extLst>
              <a:ext uri="{FF2B5EF4-FFF2-40B4-BE49-F238E27FC236}">
                <a16:creationId xmlns:a16="http://schemas.microsoft.com/office/drawing/2014/main" id="{06380AFE-FD79-1EA6-B323-44C6F7B0AB7E}"/>
              </a:ext>
            </a:extLst>
          </p:cNvPr>
          <p:cNvPicPr>
            <a:picLocks noChangeAspect="1"/>
          </p:cNvPicPr>
          <p:nvPr/>
        </p:nvPicPr>
        <p:blipFill>
          <a:blip r:embed="rId3"/>
          <a:stretch>
            <a:fillRect/>
          </a:stretch>
        </p:blipFill>
        <p:spPr>
          <a:xfrm>
            <a:off x="9170223" y="5937158"/>
            <a:ext cx="2832340" cy="714715"/>
          </a:xfrm>
          <a:prstGeom prst="rect">
            <a:avLst/>
          </a:prstGeom>
        </p:spPr>
      </p:pic>
    </p:spTree>
    <p:extLst>
      <p:ext uri="{BB962C8B-B14F-4D97-AF65-F5344CB8AC3E}">
        <p14:creationId xmlns:p14="http://schemas.microsoft.com/office/powerpoint/2010/main" val="3045804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2DD93-1FDD-63BB-E206-9BCA517552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469938-50D4-A564-1FAF-023600553EFA}"/>
              </a:ext>
            </a:extLst>
          </p:cNvPr>
          <p:cNvSpPr>
            <a:spLocks noGrp="1"/>
          </p:cNvSpPr>
          <p:nvPr>
            <p:ph type="title"/>
          </p:nvPr>
        </p:nvSpPr>
        <p:spPr>
          <a:xfrm>
            <a:off x="714586" y="505801"/>
            <a:ext cx="8831749" cy="656655"/>
          </a:xfrm>
        </p:spPr>
        <p:txBody>
          <a:bodyPr/>
          <a:lstStyle/>
          <a:p>
            <a:r>
              <a:rPr lang="en-US" dirty="0"/>
              <a:t>Prior RHTP Webinars</a:t>
            </a:r>
          </a:p>
        </p:txBody>
      </p:sp>
      <p:sp>
        <p:nvSpPr>
          <p:cNvPr id="6" name="Text Placeholder 5">
            <a:extLst>
              <a:ext uri="{FF2B5EF4-FFF2-40B4-BE49-F238E27FC236}">
                <a16:creationId xmlns:a16="http://schemas.microsoft.com/office/drawing/2014/main" id="{8B19E99E-D093-020D-A918-BF698FB34318}"/>
              </a:ext>
            </a:extLst>
          </p:cNvPr>
          <p:cNvSpPr>
            <a:spLocks noGrp="1"/>
          </p:cNvSpPr>
          <p:nvPr>
            <p:ph type="body" idx="1"/>
          </p:nvPr>
        </p:nvSpPr>
        <p:spPr>
          <a:xfrm>
            <a:off x="447209" y="1525915"/>
            <a:ext cx="8741664" cy="1683338"/>
          </a:xfrm>
        </p:spPr>
        <p:txBody>
          <a:bodyPr/>
          <a:lstStyle/>
          <a:p>
            <a:r>
              <a:rPr lang="en-US" sz="2400" u="sng" dirty="0">
                <a:solidFill>
                  <a:schemeClr val="tx2"/>
                </a:solidFill>
                <a:latin typeface="PermianSlabSerifTypeface" panose="02000000000000000000" pitchFamily="50" charset="0"/>
              </a:rPr>
              <a:t>Webinar #1: Community Kickoff – March 31, 2026</a:t>
            </a:r>
          </a:p>
          <a:p>
            <a:pPr marL="800100" lvl="1" indent="-342900">
              <a:buFont typeface="Arial" panose="020B0604020202020204" pitchFamily="34" charset="0"/>
              <a:buChar char="•"/>
            </a:pPr>
            <a:r>
              <a:rPr lang="en-US" sz="2400" dirty="0">
                <a:solidFill>
                  <a:schemeClr val="tx2"/>
                </a:solidFill>
                <a:latin typeface="PermianSlabSerifTypeface" panose="02000000000000000000" pitchFamily="50" charset="0"/>
              </a:rPr>
              <a:t>RHTP Overview</a:t>
            </a:r>
          </a:p>
          <a:p>
            <a:pPr marL="800100" lvl="1" indent="-342900">
              <a:buFont typeface="Arial" panose="020B0604020202020204" pitchFamily="34" charset="0"/>
              <a:buChar char="•"/>
            </a:pPr>
            <a:r>
              <a:rPr lang="en-US" sz="2400" dirty="0">
                <a:solidFill>
                  <a:schemeClr val="tx2"/>
                </a:solidFill>
                <a:latin typeface="PermianSlabSerifTypeface" panose="02000000000000000000" pitchFamily="50" charset="0"/>
              </a:rPr>
              <a:t>Review of Large Grants (HRP)</a:t>
            </a:r>
          </a:p>
          <a:p>
            <a:pPr marL="800100" lvl="1" indent="-342900">
              <a:buFont typeface="Arial" panose="020B0604020202020204" pitchFamily="34" charset="0"/>
              <a:buChar char="•"/>
            </a:pPr>
            <a:r>
              <a:rPr lang="en-US" sz="2400" dirty="0">
                <a:solidFill>
                  <a:schemeClr val="tx2"/>
                </a:solidFill>
                <a:latin typeface="PermianSlabSerifTypeface" panose="02000000000000000000" pitchFamily="50" charset="0"/>
              </a:rPr>
              <a:t>Review of eligible expenses, application process, </a:t>
            </a:r>
            <a:r>
              <a:rPr lang="en-US" sz="2400" dirty="0" err="1">
                <a:solidFill>
                  <a:schemeClr val="tx2"/>
                </a:solidFill>
                <a:latin typeface="PermianSlabSerifTypeface" panose="02000000000000000000" pitchFamily="50" charset="0"/>
              </a:rPr>
              <a:t>etc</a:t>
            </a:r>
            <a:endParaRPr lang="en-US" sz="2400" dirty="0">
              <a:solidFill>
                <a:schemeClr val="tx2"/>
              </a:solidFill>
              <a:latin typeface="PermianSlabSerifTypeface" panose="02000000000000000000" pitchFamily="50" charset="0"/>
            </a:endParaRPr>
          </a:p>
          <a:p>
            <a:endParaRPr lang="en-US" sz="2400" dirty="0">
              <a:solidFill>
                <a:schemeClr val="tx2"/>
              </a:solidFill>
              <a:latin typeface="PermianSlabSerifTypeface" panose="02000000000000000000" pitchFamily="50" charset="0"/>
            </a:endParaRPr>
          </a:p>
          <a:p>
            <a:endParaRPr lang="en-US" sz="2400" dirty="0">
              <a:latin typeface="PermianSlabSerifTypeface" panose="02000000000000000000" pitchFamily="50" charset="0"/>
            </a:endParaRPr>
          </a:p>
        </p:txBody>
      </p:sp>
      <p:sp>
        <p:nvSpPr>
          <p:cNvPr id="8" name="Text Placeholder 5">
            <a:extLst>
              <a:ext uri="{FF2B5EF4-FFF2-40B4-BE49-F238E27FC236}">
                <a16:creationId xmlns:a16="http://schemas.microsoft.com/office/drawing/2014/main" id="{A6060EDB-EC29-7853-8AE9-4B95A5745CDC}"/>
              </a:ext>
            </a:extLst>
          </p:cNvPr>
          <p:cNvSpPr txBox="1">
            <a:spLocks/>
          </p:cNvSpPr>
          <p:nvPr/>
        </p:nvSpPr>
        <p:spPr>
          <a:xfrm>
            <a:off x="340670" y="3572712"/>
            <a:ext cx="10405873" cy="1846659"/>
          </a:xfrm>
          <a:prstGeom prst="rect">
            <a:avLst/>
          </a:prstGeom>
        </p:spPr>
        <p:txBody>
          <a:bodyPr wrap="square" lIns="0" tIns="0" rIns="0" bIns="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400" u="sng" kern="0" dirty="0">
                <a:solidFill>
                  <a:schemeClr val="tx2"/>
                </a:solidFill>
                <a:latin typeface="PermianSlabSerifTypeface" panose="02000000000000000000" pitchFamily="50" charset="0"/>
              </a:rPr>
              <a:t>Webinar #2: FAQs and Additional Opportunities– April 15, 2026</a:t>
            </a:r>
          </a:p>
          <a:p>
            <a:pPr marL="800100" lvl="1" indent="-342900">
              <a:buFont typeface="Arial" panose="020B0604020202020204" pitchFamily="34" charset="0"/>
              <a:buChar char="•"/>
            </a:pPr>
            <a:r>
              <a:rPr lang="en-US" sz="2400" kern="0" dirty="0">
                <a:solidFill>
                  <a:schemeClr val="tx2"/>
                </a:solidFill>
                <a:latin typeface="PermianSlabSerifTypeface" panose="02000000000000000000" pitchFamily="50" charset="0"/>
              </a:rPr>
              <a:t>Review of Additional Opportunities</a:t>
            </a:r>
          </a:p>
          <a:p>
            <a:pPr marL="800100" lvl="1" indent="-342900">
              <a:buFont typeface="Arial" panose="020B0604020202020204" pitchFamily="34" charset="0"/>
              <a:buChar char="•"/>
            </a:pPr>
            <a:r>
              <a:rPr lang="en-US" sz="2400" kern="0" dirty="0">
                <a:solidFill>
                  <a:schemeClr val="tx2"/>
                </a:solidFill>
                <a:latin typeface="PermianSlabSerifTypeface" panose="02000000000000000000" pitchFamily="50" charset="0"/>
              </a:rPr>
              <a:t>FAQs</a:t>
            </a:r>
          </a:p>
          <a:p>
            <a:endParaRPr lang="en-US" sz="2400" kern="0" dirty="0">
              <a:solidFill>
                <a:schemeClr val="tx2"/>
              </a:solidFill>
              <a:latin typeface="PermianSlabSerifTypeface" panose="02000000000000000000" pitchFamily="50" charset="0"/>
            </a:endParaRPr>
          </a:p>
          <a:p>
            <a:endParaRPr lang="en-US" sz="2400" kern="0" dirty="0">
              <a:solidFill>
                <a:sysClr val="windowText" lastClr="000000"/>
              </a:solidFill>
              <a:latin typeface="PermianSlabSerifTypeface" panose="02000000000000000000" pitchFamily="50" charset="0"/>
            </a:endParaRPr>
          </a:p>
        </p:txBody>
      </p:sp>
      <p:pic>
        <p:nvPicPr>
          <p:cNvPr id="7" name="Picture 6" descr="qr code">
            <a:extLst>
              <a:ext uri="{FF2B5EF4-FFF2-40B4-BE49-F238E27FC236}">
                <a16:creationId xmlns:a16="http://schemas.microsoft.com/office/drawing/2014/main" id="{AFB77280-77E9-CEDA-72D6-3127526F6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8873" y="3983296"/>
            <a:ext cx="2319529" cy="2319529"/>
          </a:xfrm>
          <a:prstGeom prst="rect">
            <a:avLst/>
          </a:prstGeom>
          <a:ln w="76200">
            <a:solidFill>
              <a:schemeClr val="bg1"/>
            </a:solidFill>
          </a:ln>
        </p:spPr>
      </p:pic>
      <p:pic>
        <p:nvPicPr>
          <p:cNvPr id="16" name="Picture 15" descr="Tennessee Rural Health Transformation logo">
            <a:extLst>
              <a:ext uri="{FF2B5EF4-FFF2-40B4-BE49-F238E27FC236}">
                <a16:creationId xmlns:a16="http://schemas.microsoft.com/office/drawing/2014/main" id="{FA32DE8B-6F22-D12A-213E-0B31CE1052CE}"/>
              </a:ext>
            </a:extLst>
          </p:cNvPr>
          <p:cNvPicPr>
            <a:picLocks noChangeAspect="1"/>
          </p:cNvPicPr>
          <p:nvPr/>
        </p:nvPicPr>
        <p:blipFill>
          <a:blip r:embed="rId4"/>
          <a:stretch>
            <a:fillRect/>
          </a:stretch>
        </p:blipFill>
        <p:spPr>
          <a:xfrm>
            <a:off x="9330373" y="5945468"/>
            <a:ext cx="2832340" cy="714715"/>
          </a:xfrm>
          <a:prstGeom prst="rect">
            <a:avLst/>
          </a:prstGeom>
        </p:spPr>
      </p:pic>
    </p:spTree>
    <p:extLst>
      <p:ext uri="{BB962C8B-B14F-4D97-AF65-F5344CB8AC3E}">
        <p14:creationId xmlns:p14="http://schemas.microsoft.com/office/powerpoint/2010/main" val="14475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21FAF-9CB2-E1A8-044C-FA39985E3D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888AE7-06A6-155F-EE70-A558280EFDF5}"/>
              </a:ext>
            </a:extLst>
          </p:cNvPr>
          <p:cNvSpPr>
            <a:spLocks noGrp="1"/>
          </p:cNvSpPr>
          <p:nvPr>
            <p:ph type="title"/>
          </p:nvPr>
        </p:nvSpPr>
        <p:spPr>
          <a:xfrm>
            <a:off x="725714" y="418715"/>
            <a:ext cx="10972800" cy="1313308"/>
          </a:xfrm>
        </p:spPr>
        <p:txBody>
          <a:bodyPr/>
          <a:lstStyle/>
          <a:p>
            <a:r>
              <a:rPr lang="en-US" dirty="0"/>
              <a:t>Tennessee Is Announcing a Schedule of Competitive Opportunities for RHTP</a:t>
            </a:r>
          </a:p>
        </p:txBody>
      </p:sp>
      <p:sp>
        <p:nvSpPr>
          <p:cNvPr id="9" name="TextBox 8">
            <a:extLst>
              <a:ext uri="{FF2B5EF4-FFF2-40B4-BE49-F238E27FC236}">
                <a16:creationId xmlns:a16="http://schemas.microsoft.com/office/drawing/2014/main" id="{16F635FD-A427-D8BB-411F-1BB2CBC98E9A}"/>
              </a:ext>
            </a:extLst>
          </p:cNvPr>
          <p:cNvSpPr txBox="1"/>
          <p:nvPr/>
        </p:nvSpPr>
        <p:spPr>
          <a:xfrm>
            <a:off x="725714" y="2035335"/>
            <a:ext cx="10479315" cy="3416320"/>
          </a:xfrm>
          <a:prstGeom prst="rect">
            <a:avLst/>
          </a:prstGeom>
          <a:noFill/>
        </p:spPr>
        <p:txBody>
          <a:bodyPr wrap="square" lIns="91440" tIns="45720" rIns="91440" bIns="45720" rtlCol="0" anchor="t">
            <a:spAutoFit/>
          </a:bodyPr>
          <a:lstStyle/>
          <a:p>
            <a:pPr marL="285750" indent="-285750">
              <a:buFontTx/>
              <a:buChar char="-"/>
            </a:pPr>
            <a:r>
              <a:rPr lang="en-US" sz="2400" dirty="0"/>
              <a:t>This includes the schedule for 8 RFAs and 6 RFP opportunities which will take place between now and October 30, 2026</a:t>
            </a:r>
          </a:p>
          <a:p>
            <a:pPr marL="285750" indent="-285750">
              <a:buFontTx/>
              <a:buChar char="-"/>
            </a:pPr>
            <a:endParaRPr lang="en-US" sz="2400" dirty="0">
              <a:ea typeface="Calibri"/>
              <a:cs typeface="Calibri"/>
            </a:endParaRPr>
          </a:p>
          <a:p>
            <a:pPr marL="285750" indent="-285750">
              <a:buFontTx/>
              <a:buChar char="-"/>
            </a:pPr>
            <a:r>
              <a:rPr lang="en-US" sz="2400" dirty="0">
                <a:ea typeface="Calibri"/>
                <a:cs typeface="Calibri"/>
              </a:rPr>
              <a:t>Additional info available at </a:t>
            </a:r>
            <a:r>
              <a:rPr lang="en-US" sz="2400" dirty="0">
                <a:ea typeface="Calibri"/>
                <a:cs typeface="Calibri"/>
                <a:hlinkClick r:id="rId3"/>
              </a:rPr>
              <a:t>www.tn.gov/health/rural</a:t>
            </a:r>
            <a:endParaRPr lang="en-US" sz="2400" dirty="0">
              <a:ea typeface="Calibri"/>
              <a:cs typeface="Calibri"/>
            </a:endParaRPr>
          </a:p>
          <a:p>
            <a:pPr marL="285750" indent="-285750">
              <a:buFontTx/>
              <a:buChar char="-"/>
            </a:pPr>
            <a:endParaRPr lang="en-US" sz="2400" dirty="0"/>
          </a:p>
          <a:p>
            <a:pPr marL="285750" indent="-285750">
              <a:buFontTx/>
              <a:buChar char="-"/>
            </a:pPr>
            <a:r>
              <a:rPr lang="en-US" sz="2400" dirty="0"/>
              <a:t>Additional opportunities may be made available</a:t>
            </a:r>
          </a:p>
          <a:p>
            <a:pPr marL="285750" indent="-285750">
              <a:buFontTx/>
              <a:buChar char="-"/>
            </a:pPr>
            <a:endParaRPr lang="en-US" sz="2400" dirty="0"/>
          </a:p>
          <a:p>
            <a:pPr marL="285750" indent="-285750">
              <a:buFontTx/>
              <a:buChar char="-"/>
            </a:pPr>
            <a:r>
              <a:rPr lang="en-US" sz="2400" dirty="0"/>
              <a:t>Dates are subject to change</a:t>
            </a:r>
          </a:p>
          <a:p>
            <a:pPr marL="285750" indent="-285750">
              <a:buFontTx/>
              <a:buChar char="-"/>
            </a:pPr>
            <a:endParaRPr lang="en-US" sz="2400" dirty="0"/>
          </a:p>
        </p:txBody>
      </p:sp>
      <p:pic>
        <p:nvPicPr>
          <p:cNvPr id="10" name="Picture 9" descr="Qr code">
            <a:extLst>
              <a:ext uri="{FF2B5EF4-FFF2-40B4-BE49-F238E27FC236}">
                <a16:creationId xmlns:a16="http://schemas.microsoft.com/office/drawing/2014/main" id="{9B831127-9D5A-90CE-C7C9-C407FEF26C5C}"/>
              </a:ext>
            </a:extLst>
          </p:cNvPr>
          <p:cNvPicPr>
            <a:picLocks noChangeAspect="1"/>
          </p:cNvPicPr>
          <p:nvPr/>
        </p:nvPicPr>
        <p:blipFill>
          <a:blip r:embed="rId4" cstate="print">
            <a:extLst>
              <a:ext uri="{28A0092B-C50C-407E-A947-70E740481C1C}">
                <a14:useLocalDpi xmlns:a14="http://schemas.microsoft.com/office/drawing/2010/main" val="0"/>
              </a:ext>
            </a:extLst>
          </a:blip>
          <a:srcRect l="2636" t="2072" r="2515" b="2063"/>
          <a:stretch>
            <a:fillRect/>
          </a:stretch>
        </p:blipFill>
        <p:spPr>
          <a:xfrm>
            <a:off x="8370354" y="2634307"/>
            <a:ext cx="2633363" cy="2661594"/>
          </a:xfrm>
          <a:prstGeom prst="rect">
            <a:avLst/>
          </a:prstGeom>
        </p:spPr>
      </p:pic>
      <p:pic>
        <p:nvPicPr>
          <p:cNvPr id="11" name="Picture 10" descr="Tennessee Rural Health Transformation logo">
            <a:extLst>
              <a:ext uri="{FF2B5EF4-FFF2-40B4-BE49-F238E27FC236}">
                <a16:creationId xmlns:a16="http://schemas.microsoft.com/office/drawing/2014/main" id="{8B8F0388-4642-63CB-4559-9F8B0D763AB5}"/>
              </a:ext>
            </a:extLst>
          </p:cNvPr>
          <p:cNvPicPr>
            <a:picLocks noChangeAspect="1"/>
          </p:cNvPicPr>
          <p:nvPr/>
        </p:nvPicPr>
        <p:blipFill>
          <a:blip r:embed="rId5"/>
          <a:stretch>
            <a:fillRect/>
          </a:stretch>
        </p:blipFill>
        <p:spPr>
          <a:xfrm>
            <a:off x="9330373" y="5945468"/>
            <a:ext cx="2832340" cy="714715"/>
          </a:xfrm>
          <a:prstGeom prst="rect">
            <a:avLst/>
          </a:prstGeom>
        </p:spPr>
      </p:pic>
    </p:spTree>
    <p:extLst>
      <p:ext uri="{BB962C8B-B14F-4D97-AF65-F5344CB8AC3E}">
        <p14:creationId xmlns:p14="http://schemas.microsoft.com/office/powerpoint/2010/main" val="225538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E55C-8C5E-5520-AB4C-1BECB49B29D9}"/>
              </a:ext>
            </a:extLst>
          </p:cNvPr>
          <p:cNvSpPr>
            <a:spLocks noGrp="1"/>
          </p:cNvSpPr>
          <p:nvPr>
            <p:ph type="title"/>
          </p:nvPr>
        </p:nvSpPr>
        <p:spPr>
          <a:xfrm>
            <a:off x="1680125" y="360685"/>
            <a:ext cx="8831749" cy="656655"/>
          </a:xfrm>
        </p:spPr>
        <p:txBody>
          <a:bodyPr/>
          <a:lstStyle/>
          <a:p>
            <a:pPr algn="ctr"/>
            <a:r>
              <a:rPr lang="en-US" dirty="0"/>
              <a:t>Schedule Notes</a:t>
            </a:r>
          </a:p>
        </p:txBody>
      </p:sp>
      <p:sp>
        <p:nvSpPr>
          <p:cNvPr id="3" name="Text Placeholder 2">
            <a:extLst>
              <a:ext uri="{FF2B5EF4-FFF2-40B4-BE49-F238E27FC236}">
                <a16:creationId xmlns:a16="http://schemas.microsoft.com/office/drawing/2014/main" id="{7A2A29A4-DC7E-6266-EAD6-D3D1841E7BDC}"/>
              </a:ext>
            </a:extLst>
          </p:cNvPr>
          <p:cNvSpPr>
            <a:spLocks noGrp="1"/>
          </p:cNvSpPr>
          <p:nvPr>
            <p:ph type="body" idx="1"/>
          </p:nvPr>
        </p:nvSpPr>
        <p:spPr>
          <a:xfrm>
            <a:off x="512566" y="1162456"/>
            <a:ext cx="10970595" cy="4678204"/>
          </a:xfrm>
        </p:spPr>
        <p:txBody>
          <a:bodyPr/>
          <a:lstStyle/>
          <a:p>
            <a:pPr marL="285750" indent="-285750">
              <a:buFont typeface="Arial" panose="020B0604020202020204" pitchFamily="34" charset="0"/>
              <a:buChar char="•"/>
            </a:pPr>
            <a:endParaRPr lang="en-US" sz="1600" dirty="0"/>
          </a:p>
          <a:p>
            <a:pPr marL="571500" indent="-571500">
              <a:buFont typeface="Arial" panose="020B0604020202020204" pitchFamily="34" charset="0"/>
              <a:buChar char="•"/>
            </a:pPr>
            <a:r>
              <a:rPr lang="en-US" sz="3600" dirty="0"/>
              <a:t>CMS Requires that all RHTP funds for BP1 must be obligated by October 30, 2026</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3600" dirty="0"/>
              <a:t>Our timeline is condensed </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3600" dirty="0"/>
              <a:t>Your timeline is condensed</a:t>
            </a:r>
          </a:p>
          <a:p>
            <a:pPr marL="571500" indent="-571500">
              <a:buFont typeface="Arial" panose="020B0604020202020204" pitchFamily="34" charset="0"/>
              <a:buChar char="•"/>
            </a:pPr>
            <a:endParaRPr lang="en-US" sz="2400" dirty="0"/>
          </a:p>
          <a:p>
            <a:pPr marL="571500" indent="-571500">
              <a:buFont typeface="Arial" panose="020B0604020202020204" pitchFamily="34" charset="0"/>
              <a:buChar char="•"/>
            </a:pPr>
            <a:r>
              <a:rPr lang="en-US" sz="3600" dirty="0"/>
              <a:t>We want to give as much advance notice as possible</a:t>
            </a:r>
          </a:p>
          <a:p>
            <a:pPr marL="285750" indent="-285750">
              <a:buFont typeface="Arial" panose="020B0604020202020204" pitchFamily="34" charset="0"/>
              <a:buChar char="•"/>
            </a:pPr>
            <a:endParaRPr lang="en-US" sz="1600" dirty="0"/>
          </a:p>
          <a:p>
            <a:endParaRPr lang="en-US" sz="1600" dirty="0"/>
          </a:p>
        </p:txBody>
      </p:sp>
      <p:pic>
        <p:nvPicPr>
          <p:cNvPr id="4" name="Picture 3" descr="Tennessee Rural Health Transformation logo">
            <a:extLst>
              <a:ext uri="{FF2B5EF4-FFF2-40B4-BE49-F238E27FC236}">
                <a16:creationId xmlns:a16="http://schemas.microsoft.com/office/drawing/2014/main" id="{A9D5511C-3030-1884-7CE5-D73E2F212ADD}"/>
              </a:ext>
            </a:extLst>
          </p:cNvPr>
          <p:cNvPicPr>
            <a:picLocks noChangeAspect="1"/>
          </p:cNvPicPr>
          <p:nvPr/>
        </p:nvPicPr>
        <p:blipFill>
          <a:blip r:embed="rId3"/>
          <a:stretch>
            <a:fillRect/>
          </a:stretch>
        </p:blipFill>
        <p:spPr>
          <a:xfrm>
            <a:off x="9330373" y="5945468"/>
            <a:ext cx="2832340" cy="714715"/>
          </a:xfrm>
          <a:prstGeom prst="rect">
            <a:avLst/>
          </a:prstGeom>
        </p:spPr>
      </p:pic>
    </p:spTree>
    <p:extLst>
      <p:ext uri="{BB962C8B-B14F-4D97-AF65-F5344CB8AC3E}">
        <p14:creationId xmlns:p14="http://schemas.microsoft.com/office/powerpoint/2010/main" val="360963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EB89B-EAAB-5D2E-E457-B5E2F347ADF8}"/>
            </a:ext>
          </a:extLst>
        </p:cNvPr>
        <p:cNvGrpSpPr/>
        <p:nvPr/>
      </p:nvGrpSpPr>
      <p:grpSpPr>
        <a:xfrm>
          <a:off x="0" y="0"/>
          <a:ext cx="0" cy="0"/>
          <a:chOff x="0" y="0"/>
          <a:chExt cx="0" cy="0"/>
        </a:xfrm>
      </p:grpSpPr>
      <p:pic>
        <p:nvPicPr>
          <p:cNvPr id="22" name="Picture 21" descr="Timeline">
            <a:extLst>
              <a:ext uri="{FF2B5EF4-FFF2-40B4-BE49-F238E27FC236}">
                <a16:creationId xmlns:a16="http://schemas.microsoft.com/office/drawing/2014/main" id="{81247B43-D54C-348C-55DD-B98B6A5C3305}"/>
              </a:ext>
            </a:extLst>
          </p:cNvPr>
          <p:cNvPicPr>
            <a:picLocks noChangeAspect="1"/>
          </p:cNvPicPr>
          <p:nvPr/>
        </p:nvPicPr>
        <p:blipFill>
          <a:blip r:embed="rId3">
            <a:extLst>
              <a:ext uri="{28A0092B-C50C-407E-A947-70E740481C1C}">
                <a14:useLocalDpi xmlns:a14="http://schemas.microsoft.com/office/drawing/2010/main" val="0"/>
              </a:ext>
            </a:extLst>
          </a:blip>
          <a:srcRect l="295" t="252" r="10856" b="31186"/>
          <a:stretch>
            <a:fillRect/>
          </a:stretch>
        </p:blipFill>
        <p:spPr>
          <a:xfrm>
            <a:off x="0" y="1283297"/>
            <a:ext cx="12184018" cy="4341813"/>
          </a:xfrm>
          <a:prstGeom prst="rect">
            <a:avLst/>
          </a:prstGeom>
        </p:spPr>
      </p:pic>
      <p:sp>
        <p:nvSpPr>
          <p:cNvPr id="2" name="Title 1">
            <a:extLst>
              <a:ext uri="{FF2B5EF4-FFF2-40B4-BE49-F238E27FC236}">
                <a16:creationId xmlns:a16="http://schemas.microsoft.com/office/drawing/2014/main" id="{4AD29F65-7AFD-EB73-25E6-538FA99425F5}"/>
              </a:ext>
            </a:extLst>
          </p:cNvPr>
          <p:cNvSpPr>
            <a:spLocks noGrp="1"/>
          </p:cNvSpPr>
          <p:nvPr>
            <p:ph type="title"/>
          </p:nvPr>
        </p:nvSpPr>
        <p:spPr>
          <a:xfrm>
            <a:off x="1268089" y="162053"/>
            <a:ext cx="9689806" cy="1313308"/>
          </a:xfrm>
        </p:spPr>
        <p:txBody>
          <a:bodyPr/>
          <a:lstStyle/>
          <a:p>
            <a:r>
              <a:rPr lang="en-US" dirty="0"/>
              <a:t>RHTP Draft RFA Schedule (Example)</a:t>
            </a:r>
          </a:p>
        </p:txBody>
      </p:sp>
      <p:sp>
        <p:nvSpPr>
          <p:cNvPr id="19" name="Rectangle 18">
            <a:extLst>
              <a:ext uri="{FF2B5EF4-FFF2-40B4-BE49-F238E27FC236}">
                <a16:creationId xmlns:a16="http://schemas.microsoft.com/office/drawing/2014/main" id="{97C1DA83-1287-8E03-E79B-E5014EFA8AAB}"/>
              </a:ext>
            </a:extLst>
          </p:cNvPr>
          <p:cNvSpPr/>
          <p:nvPr/>
        </p:nvSpPr>
        <p:spPr>
          <a:xfrm rot="944046">
            <a:off x="9915477" y="2865577"/>
            <a:ext cx="2084834" cy="7315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solidFill>
                  <a:srgbClr val="FF0000"/>
                </a:solidFill>
              </a:rPr>
              <a:t>DRAFT</a:t>
            </a:r>
          </a:p>
        </p:txBody>
      </p:sp>
      <p:sp>
        <p:nvSpPr>
          <p:cNvPr id="20" name="TextBox 19">
            <a:extLst>
              <a:ext uri="{FF2B5EF4-FFF2-40B4-BE49-F238E27FC236}">
                <a16:creationId xmlns:a16="http://schemas.microsoft.com/office/drawing/2014/main" id="{FBD25903-6FFD-B5F7-9B6E-23D33B718533}"/>
              </a:ext>
            </a:extLst>
          </p:cNvPr>
          <p:cNvSpPr txBox="1"/>
          <p:nvPr/>
        </p:nvSpPr>
        <p:spPr>
          <a:xfrm>
            <a:off x="2965653" y="6457890"/>
            <a:ext cx="626069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a:solidFill>
                  <a:srgbClr val="C8102E"/>
                </a:solidFill>
              </a:rPr>
              <a:t>*Schedule is draft, and subject to change</a:t>
            </a:r>
            <a:endParaRPr lang="en-US" sz="2000" i="1">
              <a:solidFill>
                <a:srgbClr val="C8102E"/>
              </a:solidFill>
              <a:ea typeface="Calibri"/>
              <a:cs typeface="Calibri"/>
            </a:endParaRPr>
          </a:p>
        </p:txBody>
      </p:sp>
      <p:pic>
        <p:nvPicPr>
          <p:cNvPr id="3" name="Picture 2" descr="Tennessee Rural Health Transformation logo">
            <a:extLst>
              <a:ext uri="{FF2B5EF4-FFF2-40B4-BE49-F238E27FC236}">
                <a16:creationId xmlns:a16="http://schemas.microsoft.com/office/drawing/2014/main" id="{E16084E5-FE87-709F-C1AF-2F719FD3C499}"/>
              </a:ext>
            </a:extLst>
          </p:cNvPr>
          <p:cNvPicPr>
            <a:picLocks noChangeAspect="1"/>
          </p:cNvPicPr>
          <p:nvPr/>
        </p:nvPicPr>
        <p:blipFill>
          <a:blip r:embed="rId4"/>
          <a:stretch>
            <a:fillRect/>
          </a:stretch>
        </p:blipFill>
        <p:spPr>
          <a:xfrm>
            <a:off x="9330373" y="5945468"/>
            <a:ext cx="2832340" cy="714715"/>
          </a:xfrm>
          <a:prstGeom prst="rect">
            <a:avLst/>
          </a:prstGeom>
        </p:spPr>
      </p:pic>
    </p:spTree>
    <p:extLst>
      <p:ext uri="{BB962C8B-B14F-4D97-AF65-F5344CB8AC3E}">
        <p14:creationId xmlns:p14="http://schemas.microsoft.com/office/powerpoint/2010/main" val="328253509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85A4C0A2197641B915AC69FCC5D501" ma:contentTypeVersion="36" ma:contentTypeDescription="Create a new document." ma:contentTypeScope="" ma:versionID="3f54200f47729f0a00266f95f7a5fa5f">
  <xsd:schema xmlns:xsd="http://www.w3.org/2001/XMLSchema" xmlns:xs="http://www.w3.org/2001/XMLSchema" xmlns:p="http://schemas.microsoft.com/office/2006/metadata/properties" xmlns:ns2="87cd4cae-e45f-47ff-b7f4-0eea87b24917" xmlns:ns3="d79da9dc-fbb2-4efa-9bac-8c772d1361be" targetNamespace="http://schemas.microsoft.com/office/2006/metadata/properties" ma:root="true" ma:fieldsID="6fed17c86c12b10d91380b1f364842da" ns2:_="" ns3:_="">
    <xsd:import namespace="87cd4cae-e45f-47ff-b7f4-0eea87b24917"/>
    <xsd:import namespace="d79da9dc-fbb2-4efa-9bac-8c772d1361be"/>
    <xsd:element name="properties">
      <xsd:complexType>
        <xsd:sequence>
          <xsd:element name="documentManagement">
            <xsd:complexType>
              <xsd:all>
                <xsd:element ref="ns2:Doc_x0020_Type" minOccurs="0"/>
                <xsd:element ref="ns2:Doc_x0020_Subject" minOccurs="0"/>
                <xsd:element ref="ns3:Assigned_x0020_To0" minOccurs="0"/>
                <xsd:element ref="ns3:Project_x0020_ID" minOccurs="0"/>
                <xsd:element ref="ns3:Home" minOccurs="0"/>
                <xsd:element ref="ns3:Present" minOccurs="0"/>
                <xsd:element ref="ns2:TaxCatchAll" minOccurs="0"/>
                <xsd:element ref="ns3:MediaServiceMetadata" minOccurs="0"/>
                <xsd:element ref="ns3:MediaServiceFastMetadata" minOccurs="0"/>
                <xsd:element ref="ns2:e67c2c055ae043d09da25150149f3d62"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cd4cae-e45f-47ff-b7f4-0eea87b24917" elementFormDefault="qualified">
    <xsd:import namespace="http://schemas.microsoft.com/office/2006/documentManagement/types"/>
    <xsd:import namespace="http://schemas.microsoft.com/office/infopath/2007/PartnerControls"/>
    <xsd:element name="Doc_x0020_Type" ma:index="2" nillable="true" ma:displayName="​Doc Type" ma:format="Dropdown" ma:internalName="Doc_x0020_Type" ma:readOnly="false">
      <xsd:simpleType>
        <xsd:restriction base="dms:Choice">
          <xsd:enumeration value="Agenda"/>
          <xsd:enumeration value="Agreement"/>
          <xsd:enumeration value="Brochure"/>
          <xsd:enumeration value="Charter"/>
          <xsd:enumeration value="Code"/>
          <xsd:enumeration value="Contract"/>
          <xsd:enumeration value="Design"/>
          <xsd:enumeration value="Diagram"/>
          <xsd:enumeration value="Form"/>
          <xsd:enumeration value="Journal"/>
          <xsd:enumeration value="Letter"/>
          <xsd:enumeration value="Memorandum"/>
          <xsd:enumeration value="Minutes"/>
          <xsd:enumeration value="Notes"/>
          <xsd:enumeration value="Plan"/>
          <xsd:enumeration value="Policy"/>
          <xsd:enumeration value="Procedures"/>
          <xsd:enumeration value="Profile"/>
          <xsd:enumeration value="Record"/>
          <xsd:enumeration value="Report"/>
          <xsd:enumeration value="Reference"/>
          <xsd:enumeration value="Requirements"/>
          <xsd:enumeration value="Research"/>
          <xsd:enumeration value="Review"/>
          <xsd:enumeration value="Schedule"/>
          <xsd:enumeration value="Source"/>
          <xsd:enumeration value="Speech"/>
          <xsd:enumeration value="Survey"/>
          <xsd:enumeration value="Template"/>
          <xsd:enumeration value="Training"/>
          <xsd:enumeration value="Transcript"/>
          <xsd:enumeration value="Other"/>
        </xsd:restriction>
      </xsd:simpleType>
    </xsd:element>
    <xsd:element name="Doc_x0020_Subject" ma:index="3" nillable="true" ma:displayName="​Doc Subject" ma:format="Dropdown" ma:internalName="Doc_x0020_Subject" ma:readOnly="false">
      <xsd:simpleType>
        <xsd:restriction base="dms:Choice">
          <xsd:enumeration value="Administrative"/>
          <xsd:enumeration value="Business"/>
          <xsd:enumeration value="Governance"/>
          <xsd:enumeration value="Legal"/>
          <xsd:enumeration value="Legislative"/>
          <xsd:enumeration value="Management"/>
          <xsd:enumeration value="Medical"/>
          <xsd:enumeration value="Scientific"/>
          <xsd:enumeration value="Statistics"/>
          <xsd:enumeration value="Technical"/>
          <xsd:enumeration value="Other"/>
        </xsd:restriction>
      </xsd:simpleType>
    </xsd:element>
    <xsd:element name="TaxCatchAll" ma:index="15" nillable="true" ma:displayName="Taxonomy Catch All Column" ma:hidden="true" ma:list="{9f3f8914-69ba-4754-a5da-fdfecb22a281}" ma:internalName="TaxCatchAll" ma:showField="CatchAllData" ma:web="87cd4cae-e45f-47ff-b7f4-0eea87b24917">
      <xsd:complexType>
        <xsd:complexContent>
          <xsd:extension base="dms:MultiChoiceLookup">
            <xsd:sequence>
              <xsd:element name="Value" type="dms:Lookup" maxOccurs="unbounded" minOccurs="0" nillable="true"/>
            </xsd:sequence>
          </xsd:extension>
        </xsd:complexContent>
      </xsd:complexType>
    </xsd:element>
    <xsd:element name="e67c2c055ae043d09da25150149f3d62" ma:index="18" nillable="true" ma:displayName="Topic Tag_0" ma:hidden="true" ma:internalName="e67c2c055ae043d09da25150149f3d62"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9da9dc-fbb2-4efa-9bac-8c772d1361be" elementFormDefault="qualified">
    <xsd:import namespace="http://schemas.microsoft.com/office/2006/documentManagement/types"/>
    <xsd:import namespace="http://schemas.microsoft.com/office/infopath/2007/PartnerControls"/>
    <xsd:element name="Assigned_x0020_To0" ma:index="4" nillable="true" ma:displayName="Assigned To" ma:list="UserInfo" ma:SharePointGroup="0" ma:internalName="Assigned_x0020_To0"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ject_x0020_ID" ma:index="5" nillable="true" ma:displayName="Project ID" ma:internalName="Project_x0020_ID" ma:readOnly="false">
      <xsd:simpleType>
        <xsd:restriction base="dms:Text">
          <xsd:maxLength value="255"/>
        </xsd:restriction>
      </xsd:simpleType>
    </xsd:element>
    <xsd:element name="Home" ma:index="6" nillable="true" ma:displayName="Home" ma:default="0" ma:internalName="Home" ma:readOnly="false">
      <xsd:simpleType>
        <xsd:restriction base="dms:Boolean"/>
      </xsd:simpleType>
    </xsd:element>
    <xsd:element name="Present" ma:index="7" nillable="true" ma:displayName="Presented" ma:default="0" ma:internalName="Present" ma:readOnly="false">
      <xsd:simpleType>
        <xsd:restriction base="dms:Boolean"/>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ObjectDetectorVersions" ma:index="19" nillable="true" ma:displayName="MediaServiceObjectDetectorVersions" ma:description="" ma:hidden="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TaxCatchAll xmlns="87cd4cae-e45f-47ff-b7f4-0eea87b24917"/>
    <Project_x0020_ID xmlns="d79da9dc-fbb2-4efa-9bac-8c772d1361be" xsi:nil="true"/>
    <Present xmlns="d79da9dc-fbb2-4efa-9bac-8c772d1361be">false</Present>
    <Home xmlns="d79da9dc-fbb2-4efa-9bac-8c772d1361be">false</Home>
    <Doc_x0020_Type xmlns="87cd4cae-e45f-47ff-b7f4-0eea87b24917" xsi:nil="true"/>
    <Doc_x0020_Subject xmlns="87cd4cae-e45f-47ff-b7f4-0eea87b24917" xsi:nil="true"/>
    <e67c2c055ae043d09da25150149f3d62 xmlns="87cd4cae-e45f-47ff-b7f4-0eea87b24917" xsi:nil="true"/>
    <Assigned_x0020_To0 xmlns="d79da9dc-fbb2-4efa-9bac-8c772d1361be">
      <UserInfo>
        <DisplayName/>
        <AccountId xsi:nil="true"/>
        <AccountType/>
      </UserInfo>
    </Assigned_x0020_To0>
  </documentManagement>
</p:properties>
</file>

<file path=customXml/itemProps1.xml><?xml version="1.0" encoding="utf-8"?>
<ds:datastoreItem xmlns:ds="http://schemas.openxmlformats.org/officeDocument/2006/customXml" ds:itemID="{1A7AEA15-BACC-44CD-AB69-E4366691EB75}">
  <ds:schemaRefs>
    <ds:schemaRef ds:uri="87cd4cae-e45f-47ff-b7f4-0eea87b24917"/>
    <ds:schemaRef ds:uri="d79da9dc-fbb2-4efa-9bac-8c772d1361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F66704-5D0F-45DB-86B5-6CD71C4EBFE1}">
  <ds:schemaRefs>
    <ds:schemaRef ds:uri="http://schemas.microsoft.com/sharepoint/v3/contenttype/forms"/>
  </ds:schemaRefs>
</ds:datastoreItem>
</file>

<file path=customXml/itemProps3.xml><?xml version="1.0" encoding="utf-8"?>
<ds:datastoreItem xmlns:ds="http://schemas.openxmlformats.org/officeDocument/2006/customXml" ds:itemID="{49958BD6-B9E1-470F-ACEE-AA3B05E9A4B8}">
  <ds:schemaRefs>
    <ds:schemaRef ds:uri="http://schemas.microsoft.com/office/2006/metadata/properties"/>
    <ds:schemaRef ds:uri="http://purl.org/dc/dcmitype/"/>
    <ds:schemaRef ds:uri="87cd4cae-e45f-47ff-b7f4-0eea87b24917"/>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d79da9dc-fbb2-4efa-9bac-8c772d1361be"/>
    <ds:schemaRef ds:uri="http://purl.org/dc/terms/"/>
  </ds:schemaRefs>
</ds:datastoreItem>
</file>

<file path=docMetadata/LabelInfo.xml><?xml version="1.0" encoding="utf-8"?>
<clbl:labelList xmlns:clbl="http://schemas.microsoft.com/office/2020/mipLabelMetadata">
  <clbl:label id="{8dc4a74f-19d0-46ac-9082-7a004e60deab}" enabled="1" method="Standard" siteId="{f345bebf-0d71-4337-9281-24b941616c36}" removed="0"/>
</clbl:labelList>
</file>

<file path=docProps/app.xml><?xml version="1.0" encoding="utf-8"?>
<Properties xmlns="http://schemas.openxmlformats.org/officeDocument/2006/extended-properties" xmlns:vt="http://schemas.openxmlformats.org/officeDocument/2006/docPropsVTypes">
  <TotalTime>2953</TotalTime>
  <Words>1214</Words>
  <Application>Microsoft Office PowerPoint</Application>
  <PresentationFormat>Widescreen</PresentationFormat>
  <Paragraphs>208</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Aptos</vt:lpstr>
      <vt:lpstr>Arial</vt:lpstr>
      <vt:lpstr>Calibri</vt:lpstr>
      <vt:lpstr>Carlito</vt:lpstr>
      <vt:lpstr>Open Sans</vt:lpstr>
      <vt:lpstr>PermianSlabSerifTypeface</vt:lpstr>
      <vt:lpstr>Wingdings</vt:lpstr>
      <vt:lpstr>1_Office Theme</vt:lpstr>
      <vt:lpstr>Competitive Schedule | May 15, 2026</vt:lpstr>
      <vt:lpstr>Today's Agenda </vt:lpstr>
      <vt:lpstr>Stevens Amendment Disclaimer </vt:lpstr>
      <vt:lpstr>Housekeeping </vt:lpstr>
      <vt:lpstr>Webinar Purpose</vt:lpstr>
      <vt:lpstr>Prior RHTP Webinars</vt:lpstr>
      <vt:lpstr>Tennessee Is Announcing a Schedule of Competitive Opportunities for RHTP</vt:lpstr>
      <vt:lpstr>Schedule Notes</vt:lpstr>
      <vt:lpstr>RHTP Draft RFA Schedule (Example)</vt:lpstr>
      <vt:lpstr>Schedule for Specific RFA’s</vt:lpstr>
      <vt:lpstr>RFP Proposed Schedule</vt:lpstr>
      <vt:lpstr>Where Will Opportunities Be Posted?</vt:lpstr>
      <vt:lpstr>RHTP Notifications</vt:lpstr>
      <vt:lpstr>Simplifying Grants.</vt:lpstr>
      <vt:lpstr>How It Works</vt:lpstr>
      <vt:lpstr>Dashboard (home)</vt:lpstr>
      <vt:lpstr>Help Center</vt:lpstr>
      <vt:lpstr>Grant Basics</vt:lpstr>
      <vt:lpstr>Application Required Items </vt:lpstr>
      <vt:lpstr>Notes on Compliance </vt:lpstr>
      <vt:lpstr>A Strong Application Will Demonstrate... </vt:lpstr>
      <vt:lpstr>Awardees should expect to:</vt:lpstr>
      <vt:lpstr>Steps For You to Take</vt:lpstr>
      <vt:lpstr>What if I have questions?</vt:lpstr>
      <vt:lpstr>Thank you for attending this webinar.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JW Randolph</dc:creator>
  <cp:lastModifiedBy>Dean X. Flener</cp:lastModifiedBy>
  <cp:revision>3</cp:revision>
  <cp:lastPrinted>2026-05-15T15:47:45Z</cp:lastPrinted>
  <dcterms:created xsi:type="dcterms:W3CDTF">2026-05-06T17:23:44Z</dcterms:created>
  <dcterms:modified xsi:type="dcterms:W3CDTF">2026-05-21T19:10:03Z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0x010100B785A4C0A2197641B915AC69FCC5D501</vt:lpwstr>
  </property>
</Properties>
</file>