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35" r:id="rId3"/>
    <p:sldId id="336" r:id="rId4"/>
    <p:sldId id="276" r:id="rId5"/>
    <p:sldId id="291" r:id="rId6"/>
    <p:sldId id="260" r:id="rId7"/>
    <p:sldId id="306" r:id="rId8"/>
    <p:sldId id="307" r:id="rId9"/>
    <p:sldId id="308" r:id="rId10"/>
    <p:sldId id="309" r:id="rId11"/>
    <p:sldId id="310" r:id="rId12"/>
    <p:sldId id="311" r:id="rId13"/>
    <p:sldId id="312" r:id="rId14"/>
    <p:sldId id="313" r:id="rId15"/>
    <p:sldId id="334" r:id="rId16"/>
    <p:sldId id="292" r:id="rId17"/>
    <p:sldId id="314" r:id="rId18"/>
    <p:sldId id="337" r:id="rId19"/>
    <p:sldId id="315" r:id="rId20"/>
    <p:sldId id="338" r:id="rId21"/>
    <p:sldId id="318" r:id="rId22"/>
    <p:sldId id="339" r:id="rId23"/>
    <p:sldId id="293"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40" r:id="rId39"/>
    <p:sldId id="258"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5" autoAdjust="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B9693E00-2A84-4374-9348-227461B1858F}" type="datetimeFigureOut">
              <a:rPr lang="en-US" smtClean="0"/>
              <a:t>2/22/2019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275CAD82-7D0D-44BF-941A-69CBA674DCC4}" type="slidenum">
              <a:rPr lang="en-US" smtClean="0"/>
              <a:t>‹#›</a:t>
            </a:fld>
            <a:endParaRPr lang="en-US"/>
          </a:p>
        </p:txBody>
      </p:sp>
    </p:spTree>
    <p:extLst>
      <p:ext uri="{BB962C8B-B14F-4D97-AF65-F5344CB8AC3E}">
        <p14:creationId xmlns:p14="http://schemas.microsoft.com/office/powerpoint/2010/main" val="391671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3280866-BF16-4061-8DA3-09F4C3BBBCC6}" type="datetimeFigureOut">
              <a:rPr lang="en-US" smtClean="0"/>
              <a:t>2/22/2019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B3715F2-CAD2-4CA0-8194-F42761538897}" type="slidenum">
              <a:rPr lang="en-US" smtClean="0"/>
              <a:t>‹#›</a:t>
            </a:fld>
            <a:endParaRPr lang="en-US"/>
          </a:p>
        </p:txBody>
      </p:sp>
    </p:spTree>
    <p:extLst>
      <p:ext uri="{BB962C8B-B14F-4D97-AF65-F5344CB8AC3E}">
        <p14:creationId xmlns:p14="http://schemas.microsoft.com/office/powerpoint/2010/main" val="421857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12</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19</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21</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22</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26</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29</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31</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32</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36</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38</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6</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9</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11</a:t>
            </a:fld>
            <a:endParaRPr lang="en-US"/>
          </a:p>
        </p:txBody>
      </p:sp>
    </p:spTree>
    <p:extLst>
      <p:ext uri="{BB962C8B-B14F-4D97-AF65-F5344CB8AC3E}">
        <p14:creationId xmlns:p14="http://schemas.microsoft.com/office/powerpoint/2010/main" val="2654817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tiff"/></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tiff"/></Relationships>
</file>

<file path=ppt/slides/_rels/slide1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tiff"/></Relationships>
</file>

<file path=ppt/slides/_rels/slide2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tiff"/></Relationships>
</file>

<file path=ppt/slides/_rels/slide2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tiff"/></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tiff"/></Relationships>
</file>

<file path=ppt/slides/_rels/slide26.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3.tiff"/></Relationships>
</file>

<file path=ppt/slides/_rels/slide2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tiff"/></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9.tiff"/></Relationships>
</file>

<file path=ppt/slides/_rels/slide34.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2.tiff"/></Relationships>
</file>

<file path=ppt/slides/_rels/slide36.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s://www.tn.gov/health/health-program-areas/pdo/pdo/resources/r/coalitions.html" TargetMode="External"/><Relationship Id="rId13" Type="http://schemas.openxmlformats.org/officeDocument/2006/relationships/hyperlink" Target="https://www.tn.gov/health/health-program-areas/pdo/pdo/resources/r/providers.html" TargetMode="External"/><Relationship Id="rId3" Type="http://schemas.openxmlformats.org/officeDocument/2006/relationships/hyperlink" Target="https://tntogether.com/about" TargetMode="External"/><Relationship Id="rId7" Type="http://schemas.openxmlformats.org/officeDocument/2006/relationships/hyperlink" Target="https://www.tn.gov/health/health-program-areas/pdo/pdo/resources/r/laws-policies.html" TargetMode="External"/><Relationship Id="rId12" Type="http://schemas.openxmlformats.org/officeDocument/2006/relationships/hyperlink" Target="https://www.tn.gov/health/health-program-areas/pdo/pdo/resources/r/patients.html"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s://www.tn.gov/health/health-program-areas/pdo/pdo/facts-figures.html" TargetMode="External"/><Relationship Id="rId11" Type="http://schemas.openxmlformats.org/officeDocument/2006/relationships/hyperlink" Target="https://www.tn.gov/behavioral-health/substance-abuse-services/prevention/prevention/keeping-youth-off-drugs-and-alcohol.htmlhttps:/www.tn.gov/behavioral-health/substance-abuse-services/prevention/prevention/keeping-youth-off-drugs-and-alcohol.html" TargetMode="External"/><Relationship Id="rId5" Type="http://schemas.openxmlformats.org/officeDocument/2006/relationships/hyperlink" Target="https://www.tn.gov/health/health-program-areas/pdo.html" TargetMode="External"/><Relationship Id="rId15" Type="http://schemas.openxmlformats.org/officeDocument/2006/relationships/hyperlink" Target="mailto:Prescription.Drugs@tn.gov" TargetMode="External"/><Relationship Id="rId10" Type="http://schemas.openxmlformats.org/officeDocument/2006/relationships/hyperlink" Target="https://www.tn.gov/health/health-program-areas/pdo/pdo/resources/r/community.html" TargetMode="External"/><Relationship Id="rId4" Type="http://schemas.openxmlformats.org/officeDocument/2006/relationships/hyperlink" Target="https://www.tn.gov/health/health-program-areas/pdo/pdo/data-dashboard.html" TargetMode="External"/><Relationship Id="rId9" Type="http://schemas.openxmlformats.org/officeDocument/2006/relationships/hyperlink" Target="https://www.tn.gov/health/health-program-areas/pdo/pdo/resources/r/trainings.html" TargetMode="External"/><Relationship Id="rId14" Type="http://schemas.openxmlformats.org/officeDocument/2006/relationships/hyperlink" Target="https://www.taadas.org/our-programs-and-services/redline"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Opioid and Benzodiazepine Prescription Trends in Tennessee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p:txBody>
          <a:bodyPr/>
          <a:lstStyle/>
          <a:p>
            <a:r>
              <a:rPr lang="en-US" dirty="0" smtClean="0">
                <a:latin typeface="Arial" panose="020B0604020202020204" pitchFamily="34" charset="0"/>
                <a:cs typeface="Arial" panose="020B0604020202020204" pitchFamily="34" charset="0"/>
              </a:rPr>
              <a:t>2014-2018</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8000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Prescription Rate of Top 4 Most Prescribed Benzodiazepines in TN by Quarter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descr="\\dc04sdcwf00000\pdo$\Prescription Drug Overdose\Reports\PDO Report 2019\PrescribingSection\Plots\3_prescriptionrates_topbenzos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52799" y="1828801"/>
            <a:ext cx="5496187" cy="42513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PrescribingSection\Plots\3_prescriptionrates_topbenzos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00" y="2695575"/>
            <a:ext cx="2047396" cy="202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610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0103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Prescription Rate of Top 4 Most Prescribed Benzodiazepines in TN by Quarter for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descr="\\dc04sdcwf00000\pdo$\Prescription Drug Overdose\Reports\PDO Report 2019\PrescribingSection\Plots\3_prescriptionrates_topbenzos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52799" y="1828801"/>
            <a:ext cx="5496187" cy="42513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PrescribingSection\Plots\3_prescriptionrates_topbenzos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86902" y="1302741"/>
            <a:ext cx="1437796" cy="14214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2971800"/>
            <a:ext cx="27432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Alprazolam is the most commonly prescribed benzodiazepine; its prescription rate has steadily declined from 2014 to 2018</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76103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3124199" cy="1200329"/>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Opioid for Pain Prescriptions Filled by TN County of Residence for 2017 and 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28,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4098" name="Picture 2" descr="\\dc04sdcwf00000\pdo$\Prescription Drug Overdose\Reports\PDO Report 2019\PrescribingSection\Maps\Prescriptions Pain Map.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145" t="3883" r="5392" b="71953"/>
          <a:stretch/>
        </p:blipFill>
        <p:spPr bwMode="auto">
          <a:xfrm>
            <a:off x="3676650" y="1143001"/>
            <a:ext cx="52863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5300" y="2630031"/>
            <a:ext cx="2743200" cy="2492990"/>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Prescription rates for opioids for pain were lower in 2018 compared to 2017 across counties, with the exception of Lake county</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The counties with the highest prescription rates for opioids for pain in 2018 were Grundy and Fentress counties.</a:t>
            </a:r>
          </a:p>
        </p:txBody>
      </p:sp>
      <p:pic>
        <p:nvPicPr>
          <p:cNvPr id="9" name="Picture 2" descr="\\dc04sdcwf00000\pdo$\Prescription Drug Overdose\Reports\PDO Report 2019\PrescribingSection\Maps\Prescriptions Pain Map.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579" t="69649" r="3605" b="9609"/>
          <a:stretch/>
        </p:blipFill>
        <p:spPr bwMode="auto">
          <a:xfrm>
            <a:off x="3962400" y="4953000"/>
            <a:ext cx="4094975" cy="11716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Prescription Drug Overdose\Reports\PDO Report 2019\PrescribingSection\Maps\PrescriptionsPainMap_F.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667" t="37662" r="7098" b="35769"/>
          <a:stretch/>
        </p:blipFill>
        <p:spPr bwMode="auto">
          <a:xfrm>
            <a:off x="3567111" y="2958003"/>
            <a:ext cx="5314950" cy="20711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c04sdcwf00000\pdo$\Prescription Drug Overdose\Reports\PDO Report 2019\PrescribingSection\Maps\Prescriptions Pain Map.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0824" t="87542" r="1289" b="684"/>
          <a:stretch/>
        </p:blipFill>
        <p:spPr bwMode="auto">
          <a:xfrm>
            <a:off x="7276325" y="5278231"/>
            <a:ext cx="1409700" cy="7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832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3124199" cy="1200329"/>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Benzodiazepine Prescriptions Filled by TN County of Residence for 2017 and 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28,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5122" name="Picture 2" descr="\\dc04sdcwf00000\pdo$\Prescription Drug Overdose\Reports\PDO Report 2019\PrescribingSection\Maps\PrescriptionsBenzoMap_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657" t="4734" r="5515" b="71118"/>
          <a:stretch/>
        </p:blipFill>
        <p:spPr bwMode="auto">
          <a:xfrm>
            <a:off x="3429000" y="1143000"/>
            <a:ext cx="547594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c04sdcwf00000\pdo$\Prescription Drug Overdose\Reports\PDO Report 2019\PrescribingSection\Maps\PrescriptionsBenzoMap_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806" t="37551" r="6609" b="34920"/>
          <a:stretch/>
        </p:blipFill>
        <p:spPr bwMode="auto">
          <a:xfrm>
            <a:off x="3562350" y="2933700"/>
            <a:ext cx="5400206"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c04sdcwf00000\pdo$\Prescription Drug Overdose\Reports\PDO Report 2019\PrescribingSection\Maps\PrescriptionsBenzoMap_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70" t="69551" r="29918" b="11734"/>
          <a:stretch/>
        </p:blipFill>
        <p:spPr bwMode="auto">
          <a:xfrm>
            <a:off x="3714749" y="5095875"/>
            <a:ext cx="2800349"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c04sdcwf00000\pdo$\Prescription Drug Overdose\Reports\PDO Report 2019\PrescribingSection\Maps\PrescriptionsBenzoMap_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0117" t="87900" r="1922" b="1475"/>
          <a:stretch/>
        </p:blipFill>
        <p:spPr bwMode="auto">
          <a:xfrm>
            <a:off x="7200435" y="5176837"/>
            <a:ext cx="1704506"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7200" y="2438400"/>
            <a:ext cx="2743200" cy="2954655"/>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In 2018, the rate of filled benzodiazepine prescriptions was lower compared to 2017 in most counties, except Lake and Crockett counties which were higher for 2018</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The counties with the highest benzodiazepine prescription rates in 2018 were Unicoi and Hardin counties</a:t>
            </a:r>
          </a:p>
        </p:txBody>
      </p:sp>
    </p:spTree>
    <p:extLst>
      <p:ext uri="{BB962C8B-B14F-4D97-AF65-F5344CB8AC3E}">
        <p14:creationId xmlns:p14="http://schemas.microsoft.com/office/powerpoint/2010/main" val="4175614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80010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Change of Buprenorphine for MAT Prescriptions Filled from 2017 to 2018 by TN County of Residence</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28,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6147" name="Picture 3" descr="\\dc04sdcwf00000\pdo$\Prescription Drug Overdose\Reports\PDO Report 2019\PrescribingSection\Maps\ChangeMatMap_withlabel.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9611" y="2028825"/>
            <a:ext cx="893628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c04sdcwf00000\pdo$\Prescription Drug Overdose\Reports\PDO Report 2019\PrescribingSection\Maps\ChangeMatMap_withlabel.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8186" y="4410075"/>
            <a:ext cx="6146224"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c04sdcwf00000\pdo$\Prescription Drug Overdose\Reports\PDO Report 2019\PrescribingSection\Maps\ChangeMatMap_withlabel.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638800" y="4876800"/>
            <a:ext cx="3250624" cy="103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08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80010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Change of Buprenorphine for MAT Prescriptions Filled from 2017 to 2018 by TN County of Residence</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8" name="TextBox 7"/>
          <p:cNvSpPr txBox="1"/>
          <p:nvPr/>
        </p:nvSpPr>
        <p:spPr>
          <a:xfrm>
            <a:off x="304800" y="4383867"/>
            <a:ext cx="49530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Prescription rates of buprenorphine for medication-assisted treatment increased for 2017 to 2018 across the majority of TN counties</a:t>
            </a:r>
          </a:p>
        </p:txBody>
      </p:sp>
      <p:pic>
        <p:nvPicPr>
          <p:cNvPr id="9" name="Picture 3" descr="\\dc04sdcwf00000\pdo$\Prescription Drug Overdose\Reports\PDO Report 2019\PrescribingSection\Maps\ChangeMatMap_withlabel.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9611" y="2028825"/>
            <a:ext cx="893628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c04sdcwf00000\pdo$\Prescription Drug Overdose\Reports\PDO Report 2019\PrescribingSection\Maps\ChangeMatMap_withlabel.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64776" y="5105400"/>
            <a:ext cx="3250624" cy="10334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c04sdcwf00000\pdo$\Prescription Drug Overdose\Reports\PDO Report 2019\PrescribingSection\Maps\ChangeMatMap_withlabel.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486398" y="4343400"/>
            <a:ext cx="3600451" cy="9429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28,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27660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943600" cy="2057400"/>
          </a:xfrm>
        </p:spPr>
        <p:txBody>
          <a:bodyPr>
            <a:normAutofit/>
          </a:bodyPr>
          <a:lstStyle/>
          <a:p>
            <a:r>
              <a:rPr lang="en-US" sz="3600" dirty="0" smtClean="0">
                <a:latin typeface="Arial" panose="020B0604020202020204" pitchFamily="34" charset="0"/>
                <a:cs typeface="Arial" panose="020B0604020202020204" pitchFamily="34" charset="0"/>
              </a:rPr>
              <a:t>Payment for Prescriptions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149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6095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Payment Type for Opioid Prescriptions for Pain in TN by Quarter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a:t>
            </a:r>
            <a:r>
              <a:rPr lang="en-US" sz="900" dirty="0" err="1"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Database.c</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26" name="Picture 2" descr="\\dc04sdcwf00000\pdo$\Prescription Drug Overdose\Reports\PDO Report 2019\PrescribingSection\Plots\8a_paymenttype_opioidcount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81400" y="1752600"/>
            <a:ext cx="5332158" cy="4289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PrescribingSection\Plots\8a_paymenttype_opioidcount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38200" y="2667000"/>
            <a:ext cx="2049819"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764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6095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Payment Type for Opioid Prescriptions for Pain in TN by Quarter for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026" name="Picture 2" descr="\\dc04sdcwf00000\pdo$\Prescription Drug Overdose\Reports\PDO Report 2019\PrescribingSection\Plots\8a_paymenttype_opioidcount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81400" y="1806575"/>
            <a:ext cx="5332158" cy="4289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PrescribingSection\Plots\8a_paymenttype_opioidcount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08633" y="1134070"/>
            <a:ext cx="1304925" cy="13946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477630"/>
            <a:ext cx="27432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From 2014 to 2018, the most common payment type for opioid prescriptions for pain was commercial insurance followed by Medicare, Medicaid, cash, and other  payment types</a:t>
            </a:r>
          </a:p>
        </p:txBody>
      </p:sp>
      <p:sp>
        <p:nvSpPr>
          <p:cNvPr id="9" name="TextBox 8"/>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28,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686866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62483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Payment Type for Benzodiazepine Prescriptions in TN by Quarter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050" name="Picture 2" descr="\\dc04sdcwf00000\pdo$\Prescription Drug Overdose\Reports\PDO Report 2019\PrescribingSection\Plots\8b_paymenttype_benzocount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57600" y="1752600"/>
            <a:ext cx="5410200" cy="43688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PrescribingSection\Plots\8b_paymenttype_benzocount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38200" y="2590799"/>
            <a:ext cx="194153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52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Introduction</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185761"/>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Arial" panose="020B0604020202020204" pitchFamily="34" charset="0"/>
              </a:rPr>
              <a:t>The following slides are a summary of </a:t>
            </a:r>
            <a:r>
              <a:rPr lang="en-US" sz="1400" b="1" dirty="0">
                <a:latin typeface="Arial" panose="020B0604020202020204" pitchFamily="34" charset="0"/>
                <a:ea typeface="Open Sans" panose="020B0606030504020204" pitchFamily="34" charset="0"/>
                <a:cs typeface="Arial" panose="020B0604020202020204" pitchFamily="34" charset="0"/>
              </a:rPr>
              <a:t>Opioid and Benzodiazepine Prescription Trends in Tennessee </a:t>
            </a:r>
            <a:r>
              <a:rPr lang="en-US" sz="1400" dirty="0" smtClean="0">
                <a:latin typeface="Arial" panose="020B0604020202020204" pitchFamily="34" charset="0"/>
                <a:ea typeface="Open Sans" panose="020B0606030504020204" pitchFamily="34" charset="0"/>
                <a:cs typeface="Arial" panose="020B0604020202020204" pitchFamily="34" charset="0"/>
              </a:rPr>
              <a:t>in Tennessee’s Annual Overdose Report for 2019. This report was produced by the Office of Informatics and Analytics (OIA) at the Tennessee Department of Health (TDH) and can be found on TDH’s Prescription Drug Overdose website. While these slides will specifically focus on the most recent findings for </a:t>
            </a:r>
            <a:r>
              <a:rPr lang="en-US" sz="1400" b="1" dirty="0" smtClean="0">
                <a:latin typeface="Arial" panose="020B0604020202020204" pitchFamily="34" charset="0"/>
                <a:ea typeface="Open Sans" panose="020B0606030504020204" pitchFamily="34" charset="0"/>
                <a:cs typeface="Arial" panose="020B0604020202020204" pitchFamily="34" charset="0"/>
              </a:rPr>
              <a:t>Opioid and Benzodiazepine Prescription Trends in Tennessee</a:t>
            </a:r>
            <a:r>
              <a:rPr lang="en-US" sz="1400" dirty="0" smtClean="0">
                <a:latin typeface="Arial" panose="020B0604020202020204" pitchFamily="34" charset="0"/>
                <a:ea typeface="Open Sans" panose="020B0606030504020204" pitchFamily="34" charset="0"/>
                <a:cs typeface="Arial" panose="020B0604020202020204" pitchFamily="34" charset="0"/>
              </a:rPr>
              <a:t>; additional slides and the 2019 report itself will provide information on each the following:</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Non-Fatal Drug Overdose Hospital Discharges in Tennessee</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Opioid and Benzodiazepine Prescription Trends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Ongoing epidemiologic analyses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Our data-driven support of licensure and over-prescribing investigations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Dissemination of data at the county level</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development of a statewide drug overdose reporting system for healthcare facilities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 new grant to further enhance surveillance of both nonfatal and fatal overdoses</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 summary of the Hal Rogers grant, which provides key support for collaboration with mental health and law enforcement through data sharing</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Indicators that are currently being traced in an ongoing way through the integrated data system</a:t>
            </a:r>
          </a:p>
          <a:p>
            <a:pPr marL="1657350" lvl="3"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development, specifications, and purpose of the integrated data system</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41144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60578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Payment Type for Benzodiazepine Prescriptions in TN by Quarter for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2050" name="Picture 2" descr="\\dc04sdcwf00000\pdo$\Prescription Drug Overdose\Reports\PDO Report 2019\PrescribingSection\Plots\8b_paymenttype_benzocount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57600" y="1752600"/>
            <a:ext cx="5410200" cy="43688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PrescribingSection\Plots\8b_paymenttype_benzocount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46906" y="1134070"/>
            <a:ext cx="1228823" cy="13805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512278"/>
            <a:ext cx="27432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From 2014 to 2018, the most common payment type for benzodiazepine prescriptions was commercial insurance, followed by Medicare, cash, other payment types, and Medicaid </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187977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Payment Type for Buprenorphine  Prescriptions for Medication-Assisted Treatment in TN by Quarter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descr="\\dc04sdcwf00000\pdo$\Prescription Drug Overdose\Reports\PDO Report 2019\PrescribingSection\Plots\8c_paymenttype_bupcount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62362" y="1752601"/>
            <a:ext cx="5400015" cy="43275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PrescribingSection\Plots\8c_paymenttype_bupcount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628"/>
          <a:stretch/>
        </p:blipFill>
        <p:spPr bwMode="auto">
          <a:xfrm>
            <a:off x="914398" y="2590800"/>
            <a:ext cx="2180109"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43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5867399" cy="923330"/>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Payment Type for Buprenorphine  Prescriptions for Medication-Assisted Treatment in TN by Quarter for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descr="\\dc04sdcwf00000\pdo$\Prescription Drug Overdose\Reports\PDO Report 2019\PrescribingSection\Plots\8c_paymenttype_bupcount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62362" y="1752601"/>
            <a:ext cx="5400015" cy="43275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PrescribingSection\Plots\8c_paymenttype_bupcount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628"/>
          <a:stretch/>
        </p:blipFill>
        <p:spPr bwMode="auto">
          <a:xfrm>
            <a:off x="6096000" y="1134071"/>
            <a:ext cx="116759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590800"/>
            <a:ext cx="27432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From 2014 to 2018, the most common payment type for buprenorphine prescriptions for MAT was commercial insurance, followed by cash, Medicaid and Medicare, and other payment types</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445101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Arial" panose="020B0604020202020204" pitchFamily="34" charset="0"/>
                <a:cs typeface="Arial" panose="020B0604020202020204" pitchFamily="34" charset="0"/>
              </a:rPr>
              <a:t>Patient Trends in Receiving Prescription Drugs in Tennessee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973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Patients Receiving Opioids for Pain and Benzodiazepine Prescriptions in TN by Quarter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242" name="Picture 2" descr="\\dc04sdcwf00000\pdo$\Prescription Drug Overdose\Reports\PDO Report 2019\PrescribingSection\Plots\4a_patientcounts_opioidbenzo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64153" y="1828800"/>
            <a:ext cx="5451247" cy="4327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PrescribingSection\Plots\4a_patientcounts_opioidbenzo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3400" y="3276600"/>
            <a:ext cx="2197809" cy="123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8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1"/>
            <a:ext cx="8000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Patients Receiving Opioids for Pain and Benzodiazepine Prescriptions in TN by Quarter for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0242" name="Picture 2" descr="\\dc04sdcwf00000\pdo$\Prescription Drug Overdose\Reports\PDO Report 2019\PrescribingSection\Plots\4a_patientcounts_opioidbenzo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64153" y="1828800"/>
            <a:ext cx="5451247" cy="4327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PrescribingSection\Plots\4a_patientcounts_opioidbenzo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43400" y="4213129"/>
            <a:ext cx="1664409" cy="9365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2590800"/>
            <a:ext cx="3048000" cy="215443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number of patients who have filled opioid for pain prescriptions decreased from 2014 to 2018</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number of patients who have filled benzodiazepine prescriptions decreased slightly from 2014 to 2018</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629850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Patients Receiving Buprenorphine for Medication-Assisted Treatment in TN by Quarter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1266" name="Picture 2" descr="\\dc04sdcwf00000\pdo$\Prescription Drug Overdose\Reports\PDO Report 2019\PrescribingSection\Plots\4b_patientcounts_buprenorphine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09950" y="1752600"/>
            <a:ext cx="5505450" cy="4321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PrescribingSection\Plots\4b_patientcounts_buprenorphine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85751" y="3247003"/>
            <a:ext cx="2667864" cy="100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64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Patients Receiving Buprenorphine for Medication-Assisted Treatment in TN by Quarter for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1266" name="Picture 2" descr="\\dc04sdcwf00000\pdo$\Prescription Drug Overdose\Reports\PDO Report 2019\PrescribingSection\Plots\4b_patientcounts_buprenorphine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09950" y="1752600"/>
            <a:ext cx="5505450" cy="4321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PrescribingSection\Plots\4b_patientcounts_buprenorphine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47536" y="4038600"/>
            <a:ext cx="2667864" cy="10076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8625" y="2971800"/>
            <a:ext cx="27432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number of patients who have filled buprenorphine prescriptions for MAT increased between 2014 and 2018</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082712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Active Prescription Days for Patients Filling Opioids for Pain in TN from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536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00175" y="2009775"/>
            <a:ext cx="6019800" cy="355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740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Active Prescription Days for Patients Filling Opioids for Pain in TN from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05200" y="2133600"/>
            <a:ext cx="5247187" cy="309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1" y="2362200"/>
            <a:ext cx="2895600" cy="2846933"/>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Roughly two-thirds of patients filling an opioid for pain prescription had only between 1-30 days of active prescription days in the calendar year, compared to the </a:t>
            </a:r>
            <a:r>
              <a:rPr lang="en-US" sz="1500" smtClean="0">
                <a:latin typeface="Arial" panose="020B0604020202020204" pitchFamily="34" charset="0"/>
                <a:ea typeface="Open Sans" panose="020B0606030504020204" pitchFamily="34" charset="0"/>
                <a:cs typeface="Arial" panose="020B0604020202020204" pitchFamily="34" charset="0"/>
              </a:rPr>
              <a:t>roughly one-third </a:t>
            </a:r>
            <a:r>
              <a:rPr lang="en-US" sz="1500" dirty="0" smtClean="0">
                <a:latin typeface="Arial" panose="020B0604020202020204" pitchFamily="34" charset="0"/>
                <a:ea typeface="Open Sans" panose="020B0606030504020204" pitchFamily="34" charset="0"/>
                <a:cs typeface="Arial" panose="020B0604020202020204" pitchFamily="34" charset="0"/>
              </a:rPr>
              <a:t>of patients having  between 31 and &gt;270 days of active prescription days in the calendar year</a:t>
            </a:r>
          </a:p>
          <a:p>
            <a:pPr marL="285750" indent="-285750">
              <a:buFont typeface="Arial" panose="020B0604020202020204" pitchFamily="34" charset="0"/>
              <a:buChar char="•"/>
            </a:pPr>
            <a:endParaRPr lang="en-US" sz="1400" dirty="0">
              <a:latin typeface="Arial" panose="020B0604020202020204" pitchFamily="34" charset="0"/>
              <a:ea typeface="Open Sans" panose="020B0606030504020204" pitchFamily="34" charset="0"/>
              <a:cs typeface="Arial" panose="020B0604020202020204" pitchFamily="34" charset="0"/>
            </a:endParaRP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76861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 Note from the Executive Summary</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247317"/>
          </a:xfrm>
          <a:prstGeom prst="rect">
            <a:avLst/>
          </a:prstGeom>
          <a:noFill/>
        </p:spPr>
        <p:txBody>
          <a:bodyPr wrap="square" rtlCol="0">
            <a:spAutoFit/>
          </a:bodyPr>
          <a:lstStyle/>
          <a:p>
            <a:r>
              <a:rPr lang="en-US" sz="1600" b="1" dirty="0" smtClean="0">
                <a:latin typeface="Arial" panose="020B0604020202020204" pitchFamily="34" charset="0"/>
                <a:ea typeface="Open Sans" panose="020B0606030504020204" pitchFamily="34" charset="0"/>
                <a:cs typeface="Arial" panose="020B0604020202020204" pitchFamily="34" charset="0"/>
              </a:rPr>
              <a:t>Tennessee continues to face a severe opioid crisis. </a:t>
            </a:r>
          </a:p>
          <a:p>
            <a:r>
              <a:rPr lang="en-US" sz="1400" dirty="0" smtClean="0">
                <a:latin typeface="Arial" panose="020B0604020202020204" pitchFamily="34" charset="0"/>
                <a:ea typeface="Open Sans" panose="020B0606030504020204" pitchFamily="34" charset="0"/>
                <a:cs typeface="Arial" panose="020B0604020202020204" pitchFamily="34" charset="0"/>
              </a:rPr>
              <a:t>From 2013 to 2017:</a:t>
            </a:r>
          </a:p>
          <a:p>
            <a:pPr marL="1200150" lvl="2"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T</a:t>
            </a:r>
            <a:r>
              <a:rPr lang="en-US" sz="1400" dirty="0" smtClean="0">
                <a:latin typeface="Arial" panose="020B0604020202020204" pitchFamily="34" charset="0"/>
                <a:ea typeface="Open Sans" panose="020B0606030504020204" pitchFamily="34" charset="0"/>
                <a:cs typeface="Arial" panose="020B0604020202020204" pitchFamily="34" charset="0"/>
              </a:rPr>
              <a:t>he rates of all drug overdose deaths increased, regardless of race and sex</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rate of opioid overdose deaths also increased to an age-adjusted rate of 19.3 per 100,000 residents</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number of heroin overdose deaths increased over 300%</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number of overdose deaths involving fentanyl (largely due to illicitly manufactured fentanyl), increased over 800%</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Opioid and benzodiazepine deaths, while remaining high, decreased for the first time in several years</a:t>
            </a:r>
            <a:endParaRPr lang="en-US" sz="1400" dirty="0">
              <a:latin typeface="Arial" panose="020B0604020202020204" pitchFamily="34" charset="0"/>
              <a:ea typeface="Open Sans" panose="020B0606030504020204" pitchFamily="34" charset="0"/>
              <a:cs typeface="Arial" panose="020B0604020202020204" pitchFamily="34" charset="0"/>
            </a:endParaRPr>
          </a:p>
          <a:p>
            <a:endParaRPr lang="en-US" sz="1600" dirty="0" smtClean="0">
              <a:latin typeface="Arial" panose="020B0604020202020204" pitchFamily="34" charset="0"/>
              <a:ea typeface="Open Sans" panose="020B0606030504020204" pitchFamily="34" charset="0"/>
              <a:cs typeface="Arial" panose="020B0604020202020204" pitchFamily="34" charset="0"/>
            </a:endParaRPr>
          </a:p>
          <a:p>
            <a:r>
              <a:rPr lang="en-US" sz="1400" dirty="0" smtClean="0">
                <a:latin typeface="Arial" panose="020B0604020202020204" pitchFamily="34" charset="0"/>
                <a:ea typeface="Open Sans" panose="020B0606030504020204" pitchFamily="34" charset="0"/>
                <a:cs typeface="Arial" panose="020B0604020202020204" pitchFamily="34" charset="0"/>
              </a:rPr>
              <a:t>This report provides key epidemiologic data on risk measures and trends to understand and respond to the opioid epidemic in TN. Specifically, these slides will focus on </a:t>
            </a:r>
            <a:r>
              <a:rPr lang="en-US" sz="1400" b="1" dirty="0" smtClean="0">
                <a:latin typeface="Arial" panose="020B0604020202020204" pitchFamily="34" charset="0"/>
                <a:ea typeface="Open Sans" panose="020B0606030504020204" pitchFamily="34" charset="0"/>
                <a:cs typeface="Arial" panose="020B0604020202020204" pitchFamily="34" charset="0"/>
              </a:rPr>
              <a:t>Opioid and Benzodiazepine Prescription Trends in TN </a:t>
            </a:r>
            <a:r>
              <a:rPr lang="en-US" sz="1400" dirty="0" smtClean="0">
                <a:latin typeface="Arial" panose="020B0604020202020204" pitchFamily="34" charset="0"/>
                <a:ea typeface="Open Sans" panose="020B0606030504020204" pitchFamily="34" charset="0"/>
                <a:cs typeface="Arial" panose="020B0604020202020204" pitchFamily="34" charset="0"/>
              </a:rPr>
              <a:t>from 2014-2018 and highlight these epidemiologic data trends:</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number of opioid prescriptions for pain filled in TN has continued to decline</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number of filled benzodiazepine prescriptions is also declining, but at a slower rate than opioids</a:t>
            </a:r>
          </a:p>
          <a:p>
            <a:pPr marL="1200150" lvl="2"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CSMD data show an increase in the utilization of buprenorphine for medication-assisted treatment (MAT)</a:t>
            </a:r>
          </a:p>
        </p:txBody>
      </p:sp>
    </p:spTree>
    <p:extLst>
      <p:ext uri="{BB962C8B-B14F-4D97-AF65-F5344CB8AC3E}">
        <p14:creationId xmlns:p14="http://schemas.microsoft.com/office/powerpoint/2010/main" val="2155698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Active Prescription Days for Patients Filling Buprenorphine for MAT in TN from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76400" y="1981200"/>
            <a:ext cx="5963920" cy="356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61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Active Prescription Days for Patients Filling Buprenorphine for MAT in TN from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48" t="30568" r="69627" b="33233"/>
          <a:stretch/>
        </p:blipFill>
        <p:spPr bwMode="auto">
          <a:xfrm>
            <a:off x="3124200" y="1924050"/>
            <a:ext cx="5749978"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7181" y="2050568"/>
            <a:ext cx="2743200" cy="3185487"/>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A greater percentage of patients filling Buprenorphine for MAT had more prescription days throughout the year, which is expected</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About one-third of patients in 2018 filling a buprenorphine for MAT prescription had &gt; 270 days (9 months) of active prescription days in the calendar year</a:t>
            </a: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96264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Percent of Patients Dispensed More than 90 Daily MME for Opioids for Pain in TN from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2290" name="Picture 2" descr="\\dc04sdcwf00000\pdo$\Prescription Drug Overdose\Reports\PDO Report 2019\PrescribingSection\Plots\5_highmme_patients_graph.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1833827"/>
            <a:ext cx="6781800" cy="426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3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Percent of Patients Dispensed More than 90 Daily MME for Opioids for Pain in TN from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2290" name="Picture 2" descr="\\dc04sdcwf00000\pdo$\Prescription Drug Overdose\Reports\PDO Report 2019\PrescribingSection\Plots\5_highmme_patients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90625" y="1833827"/>
            <a:ext cx="6781800" cy="3500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04sdcwf00000\pdo$\Prescription Drug Overdose\Reports\PDO Report 2019\PrescribingSection\Plots\5_highmme_patients_graph.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24400" y="1758969"/>
            <a:ext cx="3867151" cy="4524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5334000"/>
            <a:ext cx="7848600" cy="83099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percentage of patients who received opioid prescriptions for pain that exceeded 120 Daily MME per day declined from 2014 to 2018</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percentage of patients receiving 91 to 120 Daily MME remained fairly consistent</a:t>
            </a:r>
          </a:p>
        </p:txBody>
      </p:sp>
      <p:sp>
        <p:nvSpPr>
          <p:cNvPr id="9" name="TextBox 8"/>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038653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Patients with Overlapping Opioid and Benzodiazepine Prescriptions in TN from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3314" name="Picture 2" descr="\\dc04sdcwf00000\pdo$\Prescription Drug Overdose\Reports\PDO Report 2019\PrescribingSection\Plots\6_overlap_patients_graph.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768475"/>
            <a:ext cx="6885786" cy="43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71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Patients with Overlapping Opioid and Benzodiazepine Prescriptions in TN from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3314" name="Picture 2" descr="\\dc04sdcwf00000\pdo$\Prescription Drug Overdose\Reports\PDO Report 2019\PrescribingSection\Plots\6_overlap_patients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95400" y="1768476"/>
            <a:ext cx="6885786" cy="3536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c04sdcwf00000\pdo$\Prescription Drug Overdose\Reports\PDO Report 2019\PrescribingSection\Plots\6_overlap_patients_graph.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19600" y="1604188"/>
            <a:ext cx="4152900" cy="3524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5410200"/>
            <a:ext cx="75438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The percentage of patients with an overlapping opioid and benzodiazepine prescription decreased from 2014 to 2018</a:t>
            </a:r>
          </a:p>
        </p:txBody>
      </p:sp>
      <p:sp>
        <p:nvSpPr>
          <p:cNvPr id="9" name="TextBox 8"/>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678787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Multiple Provider Episodes in TN by Half-Year from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4338" name="Picture 2" descr="\\dc04sdcwf00000\pdo$\Prescription Drug Overdose\Reports\PDO Report 2019\PrescribingSection\Plots\7_MPE_rate_graph.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2206" y="1600200"/>
            <a:ext cx="6794994" cy="427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90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Rate of Multiple Provider Episodes in TN by Half-Year from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14338" name="Picture 2" descr="\\dc04sdcwf00000\pdo$\Prescription Drug Overdose\Reports\PDO Report 2019\PrescribingSection\Plots\7_MPE_rate_graph.ti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0" y="1981200"/>
            <a:ext cx="5896838" cy="3705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6700" y="2351544"/>
            <a:ext cx="2552700" cy="2492990"/>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ea typeface="Open Sans" panose="020B0606030504020204" pitchFamily="34" charset="0"/>
                <a:cs typeface="Arial" panose="020B0604020202020204" pitchFamily="34" charset="0"/>
              </a:rPr>
              <a:t>A</a:t>
            </a:r>
            <a:r>
              <a:rPr lang="en-US" sz="1500" dirty="0" smtClean="0">
                <a:latin typeface="Arial" panose="020B0604020202020204" pitchFamily="34" charset="0"/>
                <a:ea typeface="Open Sans" panose="020B0606030504020204" pitchFamily="34" charset="0"/>
                <a:cs typeface="Arial" panose="020B0604020202020204" pitchFamily="34" charset="0"/>
              </a:rPr>
              <a:t> multiple provider episode</a:t>
            </a:r>
            <a:r>
              <a:rPr lang="en-US" sz="1500" baseline="30000" dirty="0" smtClean="0">
                <a:latin typeface="Arial" panose="020B0604020202020204" pitchFamily="34" charset="0"/>
                <a:ea typeface="Open Sans" panose="020B0606030504020204" pitchFamily="34" charset="0"/>
                <a:cs typeface="Arial" panose="020B0604020202020204" pitchFamily="34" charset="0"/>
              </a:rPr>
              <a:t>2</a:t>
            </a:r>
            <a:r>
              <a:rPr lang="en-US" sz="1500" dirty="0" smtClean="0">
                <a:latin typeface="Arial" panose="020B0604020202020204" pitchFamily="34" charset="0"/>
                <a:ea typeface="Open Sans" panose="020B0606030504020204" pitchFamily="34" charset="0"/>
                <a:cs typeface="Arial" panose="020B0604020202020204" pitchFamily="34" charset="0"/>
              </a:rPr>
              <a:t> </a:t>
            </a:r>
            <a:r>
              <a:rPr lang="en-US" sz="1500" dirty="0">
                <a:latin typeface="Arial" panose="020B0604020202020204" pitchFamily="34" charset="0"/>
                <a:ea typeface="Open Sans" panose="020B0606030504020204" pitchFamily="34" charset="0"/>
                <a:cs typeface="Arial" panose="020B0604020202020204" pitchFamily="34" charset="0"/>
              </a:rPr>
              <a:t>(</a:t>
            </a:r>
            <a:r>
              <a:rPr lang="en-US" sz="1500" dirty="0" smtClean="0">
                <a:latin typeface="Arial" panose="020B0604020202020204" pitchFamily="34" charset="0"/>
                <a:ea typeface="Open Sans" panose="020B0606030504020204" pitchFamily="34" charset="0"/>
                <a:cs typeface="Arial" panose="020B0604020202020204" pitchFamily="34" charset="0"/>
              </a:rPr>
              <a:t>MPE) occurs when a patient fills prescriptions from at least 5 prescribers and at least 5 dispensers in a 6 month period</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The rate of MPEs in TN has steadily declined over the last 5 years</a:t>
            </a:r>
          </a:p>
        </p:txBody>
      </p:sp>
      <p:sp>
        <p:nvSpPr>
          <p:cNvPr id="7" name="TextBox 6"/>
          <p:cNvSpPr txBox="1"/>
          <p:nvPr/>
        </p:nvSpPr>
        <p:spPr>
          <a:xfrm>
            <a:off x="1371600" y="6248400"/>
            <a:ext cx="6934200" cy="230832"/>
          </a:xfrm>
          <a:prstGeom prst="rect">
            <a:avLst/>
          </a:prstGeom>
          <a:noFill/>
        </p:spPr>
        <p:txBody>
          <a:bodyPr wrap="square" rtlCol="0">
            <a:spAutoFit/>
          </a:bodyPr>
          <a:lstStyle/>
          <a:p>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2</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 definition for a multiple provider episode is based off of the Center for Disease Control’s (CDC’s) definition.</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9" name="TextBox 8"/>
          <p:cNvSpPr txBox="1"/>
          <p:nvPr/>
        </p:nvSpPr>
        <p:spPr>
          <a:xfrm>
            <a:off x="1371600" y="64770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148141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Additional Information and Resources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124206"/>
          </a:xfrm>
          <a:prstGeom prst="rect">
            <a:avLst/>
          </a:prstGeom>
          <a:noFill/>
        </p:spPr>
        <p:txBody>
          <a:bodyPr wrap="square" rtlCol="0">
            <a:spAutoFit/>
          </a:bodyPr>
          <a:lstStyle/>
          <a:p>
            <a:r>
              <a:rPr lang="en-US" sz="1600" dirty="0" smtClean="0">
                <a:latin typeface="Arial" panose="020B0604020202020204" pitchFamily="34" charset="0"/>
                <a:ea typeface="Open Sans" panose="020B0606030504020204" pitchFamily="34" charset="0"/>
                <a:cs typeface="Arial" panose="020B0604020202020204" pitchFamily="34" charset="0"/>
              </a:rPr>
              <a:t>A series of updated communication tools are available, including a website, a catalogue of slide sets, and a data dashboard. These tools were developed based on our tagline, </a:t>
            </a:r>
            <a:r>
              <a:rPr lang="en-US" sz="1600" b="1" i="1" dirty="0" smtClean="0">
                <a:latin typeface="Arial" panose="020B0604020202020204" pitchFamily="34" charset="0"/>
                <a:ea typeface="Open Sans" panose="020B0606030504020204" pitchFamily="34" charset="0"/>
                <a:cs typeface="Arial" panose="020B0604020202020204" pitchFamily="34" charset="0"/>
              </a:rPr>
              <a:t>“Numbers count. Every number is a story. Every story is a person.” </a:t>
            </a:r>
            <a:r>
              <a:rPr lang="en-US" sz="1600" dirty="0" smtClean="0">
                <a:latin typeface="Arial" panose="020B0604020202020204" pitchFamily="34" charset="0"/>
                <a:ea typeface="Open Sans" panose="020B0606030504020204" pitchFamily="34" charset="0"/>
                <a:cs typeface="Arial" panose="020B0604020202020204" pitchFamily="34" charset="0"/>
              </a:rPr>
              <a:t>and the philosophy that the role of this group is to reunite communities with their own data. Links to those tools can be found below:</a:t>
            </a: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3"/>
              </a:rPr>
              <a:t>Tennessee (TN) Together: </a:t>
            </a:r>
            <a:r>
              <a:rPr lang="en-US" sz="1400" dirty="0" smtClean="0">
                <a:latin typeface="Arial" panose="020B0604020202020204" pitchFamily="34" charset="0"/>
                <a:ea typeface="Open Sans" panose="020B0606030504020204" pitchFamily="34" charset="0"/>
                <a:cs typeface="Arial" panose="020B0604020202020204" pitchFamily="34" charset="0"/>
              </a:rPr>
              <a:t>Community Solutions to End the Opioid Epidemic </a:t>
            </a: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4"/>
              </a:rPr>
              <a:t>Tennessee Drug Overdose Dashboard</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5"/>
              </a:rPr>
              <a:t>Prescription Drug Overdose Website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6"/>
              </a:rPr>
              <a:t>County Data Briefs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Resources on:</a:t>
            </a: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7"/>
              </a:rPr>
              <a:t>Laws and Policy</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8"/>
              </a:rPr>
              <a:t>Coalitions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9"/>
              </a:rPr>
              <a:t>Naloxone Training</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0"/>
              </a:rPr>
              <a:t>Drug Take Back Locations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1"/>
              </a:rPr>
              <a:t>Keeping Youth Off Drugs and Alcohol</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2"/>
              </a:rPr>
              <a:t>Patients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3"/>
              </a:rPr>
              <a:t>Providers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Treatment and Recovery Services –</a:t>
            </a:r>
            <a:r>
              <a:rPr lang="en-US" sz="1400" b="1" dirty="0" smtClean="0">
                <a:latin typeface="Arial" panose="020B0604020202020204" pitchFamily="34" charset="0"/>
                <a:ea typeface="Open Sans" panose="020B0606030504020204" pitchFamily="34" charset="0"/>
                <a:cs typeface="Arial" panose="020B0604020202020204" pitchFamily="34" charset="0"/>
                <a:hlinkClick r:id="rId14"/>
              </a:rPr>
              <a:t>TN REDLINE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p:txBody>
      </p:sp>
      <p:sp>
        <p:nvSpPr>
          <p:cNvPr id="2" name="TextBox 1"/>
          <p:cNvSpPr txBox="1"/>
          <p:nvPr/>
        </p:nvSpPr>
        <p:spPr>
          <a:xfrm>
            <a:off x="1447800" y="6198804"/>
            <a:ext cx="7696200" cy="646331"/>
          </a:xfrm>
          <a:prstGeom prst="rect">
            <a:avLst/>
          </a:prstGeom>
          <a:noFill/>
        </p:spPr>
        <p:txBody>
          <a:bodyPr wrap="square" rtlCol="0">
            <a:spAutoFit/>
          </a:bodyPr>
          <a:lstStyle/>
          <a:p>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These slides only provide selected data and measures for summary purposes. Additional data are available on the TN Drug Overdose Data Dashboard or by request (email: </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hlinkClick r:id="rId15"/>
              </a:rPr>
              <a:t>Prescription.Drugs@tn.gov</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with most available measures listed in Appendix A of the 2019 Tennessee Annual Overdose Report.</a:t>
            </a:r>
            <a:endParaRPr lang="en-US"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874398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19400" y="3962400"/>
            <a:ext cx="6324600" cy="2057400"/>
          </a:xfrm>
        </p:spPr>
        <p:txBody>
          <a:bodyPr>
            <a:noAutofit/>
          </a:bodyPr>
          <a:lstStyle/>
          <a:p>
            <a:r>
              <a:rPr lang="en-US" sz="2400" dirty="0" smtClean="0">
                <a:latin typeface="Arial" panose="020B0604020202020204" pitchFamily="34" charset="0"/>
                <a:ea typeface="Open Sans" panose="020B0606030504020204" pitchFamily="34" charset="0"/>
                <a:cs typeface="Arial" panose="020B0604020202020204" pitchFamily="34" charset="0"/>
              </a:rPr>
              <a:t>These </a:t>
            </a:r>
            <a:r>
              <a:rPr lang="en-US" sz="2400" dirty="0">
                <a:latin typeface="Arial" panose="020B0604020202020204" pitchFamily="34" charset="0"/>
                <a:ea typeface="Open Sans" panose="020B0606030504020204" pitchFamily="34" charset="0"/>
                <a:cs typeface="Arial" panose="020B0604020202020204" pitchFamily="34" charset="0"/>
              </a:rPr>
              <a:t>a</a:t>
            </a:r>
            <a:r>
              <a:rPr lang="en-US" sz="2400" dirty="0" smtClean="0">
                <a:latin typeface="Arial" panose="020B0604020202020204" pitchFamily="34" charset="0"/>
                <a:ea typeface="Open Sans" panose="020B0606030504020204" pitchFamily="34" charset="0"/>
                <a:cs typeface="Arial" panose="020B0604020202020204" pitchFamily="34" charset="0"/>
              </a:rPr>
              <a:t>nalyses were conducted by the Office of Informatics </a:t>
            </a:r>
            <a:r>
              <a:rPr lang="en-US" sz="2400" smtClean="0">
                <a:latin typeface="Arial" panose="020B0604020202020204" pitchFamily="34" charset="0"/>
                <a:ea typeface="Open Sans" panose="020B0606030504020204" pitchFamily="34" charset="0"/>
                <a:cs typeface="Arial" panose="020B0604020202020204" pitchFamily="34" charset="0"/>
              </a:rPr>
              <a:t>and Analytics, </a:t>
            </a:r>
            <a:r>
              <a:rPr lang="en-US" sz="2400" dirty="0" smtClean="0">
                <a:latin typeface="Arial" panose="020B0604020202020204" pitchFamily="34" charset="0"/>
                <a:ea typeface="Open Sans" panose="020B0606030504020204" pitchFamily="34" charset="0"/>
                <a:cs typeface="Arial" panose="020B0604020202020204" pitchFamily="34" charset="0"/>
              </a:rPr>
              <a:t/>
            </a:r>
            <a:br>
              <a:rPr lang="en-US" sz="2400" dirty="0" smtClean="0">
                <a:latin typeface="Arial" panose="020B0604020202020204" pitchFamily="34" charset="0"/>
                <a:ea typeface="Open Sans" panose="020B0606030504020204" pitchFamily="34" charset="0"/>
                <a:cs typeface="Arial" panose="020B0604020202020204" pitchFamily="34" charset="0"/>
              </a:rPr>
            </a:br>
            <a:r>
              <a:rPr lang="en-US" sz="2400" dirty="0" smtClean="0">
                <a:latin typeface="Arial" panose="020B0604020202020204" pitchFamily="34" charset="0"/>
                <a:ea typeface="Open Sans" panose="020B0606030504020204" pitchFamily="34" charset="0"/>
                <a:cs typeface="Arial" panose="020B0604020202020204" pitchFamily="34" charset="0"/>
              </a:rPr>
              <a:t>Tennessee Department </a:t>
            </a:r>
            <a:r>
              <a:rPr lang="en-US" sz="2400" smtClean="0">
                <a:latin typeface="Arial" panose="020B0604020202020204" pitchFamily="34" charset="0"/>
                <a:ea typeface="Open Sans" panose="020B0606030504020204" pitchFamily="34" charset="0"/>
                <a:cs typeface="Arial" panose="020B0604020202020204" pitchFamily="34" charset="0"/>
              </a:rPr>
              <a:t>of Health</a:t>
            </a:r>
            <a:endParaRPr lang="en-US" sz="2400" dirty="0">
              <a:latin typeface="Arial" panose="020B0604020202020204" pitchFamily="34" charset="0"/>
              <a:ea typeface="Open Sans" panose="020B0606030504020204" pitchFamily="34" charset="0"/>
              <a:cs typeface="Arial" panose="020B0604020202020204" pitchFamily="34" charset="0"/>
            </a:endParaRPr>
          </a:p>
        </p:txBody>
      </p:sp>
      <p:pic>
        <p:nvPicPr>
          <p:cNvPr id="1027" name="Picture 3" descr="C:\Users\dc20838\Desktop\StateSeal GOLDpms87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2800" y="304800"/>
            <a:ext cx="1583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49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 Collection</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219200"/>
            <a:ext cx="8610600" cy="4031873"/>
          </a:xfrm>
          <a:prstGeom prst="rect">
            <a:avLst/>
          </a:prstGeom>
          <a:noFill/>
        </p:spPr>
        <p:txBody>
          <a:bodyPr wrap="square" rtlCol="0">
            <a:spAutoFit/>
          </a:bodyPr>
          <a:lstStyle/>
          <a:p>
            <a:r>
              <a:rPr lang="en-US" sz="1600" b="1" dirty="0" smtClean="0">
                <a:latin typeface="Arial" panose="020B0604020202020204" pitchFamily="34" charset="0"/>
                <a:ea typeface="Open Sans" panose="020B0606030504020204" pitchFamily="34" charset="0"/>
                <a:cs typeface="Arial" panose="020B0604020202020204" pitchFamily="34" charset="0"/>
              </a:rPr>
              <a:t>Controlled Substance Monitoring Database (CSMD)</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prescription drug monitoring program provides information about controlled substance prescribing patterns for patients, dispensers, and healthcare providers</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Dispensers are required to report all controlled substances dispensed within one business day</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Healthcare providers in TN are required to use the CSMD to query a patient’s prescription history prior to the beginning a new course of treatment</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CSMD data contain information about each filled prescription for a controlled substance including the specific drug prescribed, National Drug Code number, strength, quantity, and days supply along with identifying information about patients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Dispensation Data are transmitted to Appriss (the state’s vendor in charge of the CSMD), with daily updates provided to TDH’s Office of Informatics and Analytics (OIA)</a:t>
            </a:r>
          </a:p>
          <a:p>
            <a:endParaRPr lang="en-US" sz="1600" dirty="0">
              <a:latin typeface="Arial" panose="020B0604020202020204" pitchFamily="34" charset="0"/>
              <a:ea typeface="Open Sans" panose="020B0606030504020204" pitchFamily="34" charset="0"/>
              <a:cs typeface="Arial" panose="020B0604020202020204" pitchFamily="34" charset="0"/>
            </a:endParaRPr>
          </a:p>
          <a:p>
            <a:r>
              <a:rPr lang="en-US" sz="1600" b="1" dirty="0" smtClean="0">
                <a:latin typeface="Arial" panose="020B0604020202020204" pitchFamily="34" charset="0"/>
                <a:ea typeface="Open Sans" panose="020B0606030504020204" pitchFamily="34" charset="0"/>
                <a:cs typeface="Arial" panose="020B0604020202020204" pitchFamily="34" charset="0"/>
              </a:rPr>
              <a:t>TDH’s Office of Informatics and Analytics uses the data to create indicators of TN prescribing patterns at the prescription, patients, prescriber, and dispenser levels.</a:t>
            </a:r>
          </a:p>
        </p:txBody>
      </p:sp>
    </p:spTree>
    <p:extLst>
      <p:ext uri="{BB962C8B-B14F-4D97-AF65-F5344CB8AC3E}">
        <p14:creationId xmlns:p14="http://schemas.microsoft.com/office/powerpoint/2010/main" val="21662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Prescription Trends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108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162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Number of Opioid and Benzodiazepine Prescriptions in TN by Quarter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5" name="Picture 2" descr="\\dc04sdcwf00000\pdo$\Prescription Drug Overdose\Reports\PDO Report 2019\PrescribingSection\Plots\1_prescriptioncounts_all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05200" y="1752600"/>
            <a:ext cx="5381625" cy="42583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04sdcwf00000\pdo$\Prescription Drug Overdose\Reports\PDO Report 2019\PrescribingSection\Plots\1_prescriptioncounts_all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2000" y="2971800"/>
            <a:ext cx="2097264"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4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66293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Number of Opioid and Benzodiazepine Prescriptions in TN by Quarter for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5" name="Picture 2" descr="\\dc04sdcwf00000\pdo$\Prescription Drug Overdose\Reports\PDO Report 2019\PrescribingSection\Plots\1_prescriptioncounts_all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05200" y="1752600"/>
            <a:ext cx="5381625" cy="42583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c04sdcwf00000\pdo$\Prescription Drug Overdose\Reports\PDO Report 2019\PrescribingSection\Plots\1_prescriptioncounts_all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43800" y="1531751"/>
            <a:ext cx="1411464" cy="10512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1941" y="2133599"/>
            <a:ext cx="3086100"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ea typeface="Open Sans" panose="020B0606030504020204" pitchFamily="34" charset="0"/>
                <a:cs typeface="Arial" panose="020B0604020202020204" pitchFamily="34" charset="0"/>
              </a:rPr>
              <a:t>T</a:t>
            </a:r>
            <a:r>
              <a:rPr lang="en-US" sz="1600" dirty="0" smtClean="0">
                <a:latin typeface="Arial" panose="020B0604020202020204" pitchFamily="34" charset="0"/>
                <a:ea typeface="Open Sans" panose="020B0606030504020204" pitchFamily="34" charset="0"/>
                <a:cs typeface="Arial" panose="020B0604020202020204" pitchFamily="34" charset="0"/>
              </a:rPr>
              <a:t>he numbers of filled opioid prescriptions for pain </a:t>
            </a:r>
            <a:r>
              <a:rPr lang="en-US" sz="1600" dirty="0">
                <a:latin typeface="Arial" panose="020B0604020202020204" pitchFamily="34" charset="0"/>
                <a:ea typeface="Open Sans" panose="020B0606030504020204" pitchFamily="34" charset="0"/>
                <a:cs typeface="Arial" panose="020B0604020202020204" pitchFamily="34" charset="0"/>
              </a:rPr>
              <a:t>and filled </a:t>
            </a:r>
            <a:r>
              <a:rPr lang="en-US" sz="1600" dirty="0" smtClean="0">
                <a:latin typeface="Arial" panose="020B0604020202020204" pitchFamily="34" charset="0"/>
                <a:ea typeface="Open Sans" panose="020B0606030504020204" pitchFamily="34" charset="0"/>
                <a:cs typeface="Arial" panose="020B0604020202020204" pitchFamily="34" charset="0"/>
              </a:rPr>
              <a:t>benzodiazepine </a:t>
            </a:r>
            <a:r>
              <a:rPr lang="en-US" sz="1600" dirty="0">
                <a:latin typeface="Arial" panose="020B0604020202020204" pitchFamily="34" charset="0"/>
                <a:ea typeface="Open Sans" panose="020B0606030504020204" pitchFamily="34" charset="0"/>
                <a:cs typeface="Arial" panose="020B0604020202020204" pitchFamily="34" charset="0"/>
              </a:rPr>
              <a:t>prescriptions</a:t>
            </a:r>
            <a:r>
              <a:rPr lang="en-US" sz="1600" dirty="0" smtClean="0">
                <a:latin typeface="Arial" panose="020B0604020202020204" pitchFamily="34" charset="0"/>
                <a:ea typeface="Open Sans" panose="020B0606030504020204" pitchFamily="34" charset="0"/>
                <a:cs typeface="Arial" panose="020B0604020202020204" pitchFamily="34" charset="0"/>
              </a:rPr>
              <a:t> have continued to decline between 2014 and 2018</a:t>
            </a:r>
          </a:p>
          <a:p>
            <a:pPr marL="285750" indent="-285750">
              <a:buFont typeface="Arial" panose="020B0604020202020204" pitchFamily="34" charset="0"/>
              <a:buChar char="•"/>
            </a:pPr>
            <a:endParaRPr lang="en-US" sz="1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Buprenorphine prescriptions for medication-assisted treatment (MAT) have increased since 2014</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450055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Prescription Rate of Top 3 Most Prescribed Short-acting Opioids for Pain in TN by Quarter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050" name="Picture 2" descr="\\dc04sdcwf00000\pdo$\Prescription Drug Overdose\Reports\PDO Report 2019\PrescribingSection\Plots\2_prescriptionrates_topopioids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39242" y="1844675"/>
            <a:ext cx="5199958" cy="4175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PrescribingSection\Plots\2_prescriptionrates_topopioids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3400" y="2895600"/>
            <a:ext cx="2221334"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55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Prescription Data</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9247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Prescription Rate of Top 3 Most Prescribed Short-acting Opioids for Pain in TN by Quarter for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2050" name="Picture 2" descr="\\dc04sdcwf00000\pdo$\Prescription Drug Overdose\Reports\PDO Report 2019\PrescribingSection\Plots\2_prescriptionrates_topopioids_graph.tif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39242" y="1844675"/>
            <a:ext cx="5199958" cy="4175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04sdcwf00000\pdo$\Prescription Drug Overdose\Reports\PDO Report 2019\PrescribingSection\Plots\2_prescriptionrates_topopioids_graph.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59755" y="1937300"/>
            <a:ext cx="1514779" cy="1110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2920" y="2362200"/>
            <a:ext cx="2743200" cy="215443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Hydrocodone SA is the most commonly prescribed short-acting opioid for pain</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rate of filled Hydrocodone SA prescriptions decreased from 2014 to 2018</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conducted by the Office of Informatics and Analytics, TDH (last updated January 15, 2019). Limited to TN residents. Data Source: Controlled Substance Monitoring Database.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06136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1559</TotalTime>
  <Words>2779</Words>
  <Application>Microsoft Office PowerPoint</Application>
  <PresentationFormat>On-screen Show (4:3)</PresentationFormat>
  <Paragraphs>213</Paragraphs>
  <Slides>39</Slides>
  <Notes>34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PowerPoint B</vt:lpstr>
      <vt:lpstr>Opioid and Benzodiazepine Prescription Trends in Tennessee</vt:lpstr>
      <vt:lpstr>Introduction</vt:lpstr>
      <vt:lpstr>A Note from the Executive Summary</vt:lpstr>
      <vt:lpstr>Prescription Data Collection</vt:lpstr>
      <vt:lpstr>Prescription Trends in Tennessee</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Payment for Prescriptions in Tennessee</vt:lpstr>
      <vt:lpstr>Prescription Data</vt:lpstr>
      <vt:lpstr>Prescription Data</vt:lpstr>
      <vt:lpstr>Prescription Data</vt:lpstr>
      <vt:lpstr>Prescription Data</vt:lpstr>
      <vt:lpstr>Prescription Data</vt:lpstr>
      <vt:lpstr>Prescription Data</vt:lpstr>
      <vt:lpstr>Patient Trends in Receiving Prescription Drugs in Tennessee</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Prescription Data</vt:lpstr>
      <vt:lpstr>Additional Information and Resources</vt:lpstr>
      <vt:lpstr>These analyses were conducted by the Office of Informatics and Analytics,  Tennessee Department of Health</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Charlotte Cherry</cp:lastModifiedBy>
  <cp:revision>178</cp:revision>
  <cp:lastPrinted>2019-02-08T17:20:43Z</cp:lastPrinted>
  <dcterms:created xsi:type="dcterms:W3CDTF">2015-04-23T14:38:43Z</dcterms:created>
  <dcterms:modified xsi:type="dcterms:W3CDTF">2019-02-22T21:28:23Z</dcterms:modified>
</cp:coreProperties>
</file>