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28" r:id="rId3"/>
    <p:sldId id="330" r:id="rId4"/>
    <p:sldId id="332" r:id="rId5"/>
    <p:sldId id="331" r:id="rId6"/>
    <p:sldId id="260" r:id="rId7"/>
    <p:sldId id="312" r:id="rId8"/>
    <p:sldId id="294" r:id="rId9"/>
    <p:sldId id="313" r:id="rId10"/>
    <p:sldId id="295" r:id="rId11"/>
    <p:sldId id="314" r:id="rId12"/>
    <p:sldId id="292" r:id="rId13"/>
    <p:sldId id="296" r:id="rId14"/>
    <p:sldId id="315" r:id="rId15"/>
    <p:sldId id="300" r:id="rId16"/>
    <p:sldId id="316" r:id="rId17"/>
    <p:sldId id="261" r:id="rId18"/>
    <p:sldId id="317" r:id="rId19"/>
    <p:sldId id="327" r:id="rId20"/>
    <p:sldId id="305" r:id="rId21"/>
    <p:sldId id="310" r:id="rId22"/>
    <p:sldId id="297" r:id="rId23"/>
    <p:sldId id="318" r:id="rId24"/>
    <p:sldId id="301" r:id="rId25"/>
    <p:sldId id="319" r:id="rId26"/>
    <p:sldId id="311" r:id="rId27"/>
    <p:sldId id="298" r:id="rId28"/>
    <p:sldId id="320" r:id="rId29"/>
    <p:sldId id="302" r:id="rId30"/>
    <p:sldId id="321" r:id="rId31"/>
    <p:sldId id="306" r:id="rId32"/>
    <p:sldId id="322" r:id="rId33"/>
    <p:sldId id="299" r:id="rId34"/>
    <p:sldId id="323" r:id="rId35"/>
    <p:sldId id="303" r:id="rId36"/>
    <p:sldId id="324" r:id="rId37"/>
    <p:sldId id="307" r:id="rId38"/>
    <p:sldId id="325" r:id="rId39"/>
    <p:sldId id="308" r:id="rId40"/>
    <p:sldId id="309" r:id="rId41"/>
    <p:sldId id="326" r:id="rId42"/>
    <p:sldId id="329" r:id="rId43"/>
    <p:sldId id="25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5" autoAdjust="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280866-BF16-4061-8DA3-09F4C3BBBCC6}" type="datetimeFigureOut">
              <a:rPr lang="en-US" smtClean="0"/>
              <a:t>2/22/2019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3715F2-CAD2-4CA0-8194-F42761538897}" type="slidenum">
              <a:rPr lang="en-US" smtClean="0"/>
              <a:t>‹#›</a:t>
            </a:fld>
            <a:endParaRPr lang="en-US" dirty="0"/>
          </a:p>
        </p:txBody>
      </p:sp>
    </p:spTree>
    <p:extLst>
      <p:ext uri="{BB962C8B-B14F-4D97-AF65-F5344CB8AC3E}">
        <p14:creationId xmlns:p14="http://schemas.microsoft.com/office/powerpoint/2010/main" val="421857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13</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14</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15</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16</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17</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18</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19</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20</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22</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23</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24</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25</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27</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28</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29</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30</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31</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32</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33</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34</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4</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35</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36</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37</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38</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40</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41</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42</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6</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7</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8</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9</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10</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11</a:t>
            </a:fld>
            <a:endParaRPr lang="en-US"/>
          </a:p>
        </p:txBody>
      </p:sp>
    </p:spTree>
    <p:extLst>
      <p:ext uri="{BB962C8B-B14F-4D97-AF65-F5344CB8AC3E}">
        <p14:creationId xmlns:p14="http://schemas.microsoft.com/office/powerpoint/2010/main" val="2654817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556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24384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tiff"/></Relationships>
</file>

<file path=ppt/slides/_rels/slide1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tiff"/></Relationships>
</file>

<file path=ppt/slides/_rels/slide1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1.tiff"/></Relationships>
</file>

<file path=ppt/slides/_rels/slide2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2.tiff"/></Relationships>
</file>

<file path=ppt/slides/_rels/slide2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5.tiff"/></Relationships>
</file>

<file path=ppt/slides/_rels/slide28.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6.tiff"/></Relationships>
</file>

<file path=ppt/slides/_rels/slide2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3.tiff"/></Relationships>
</file>

<file path=ppt/slides/_rels/slide34.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4.tiff"/></Relationships>
</file>

<file path=ppt/slides/_rels/slide35.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3.tiff"/></Relationships>
</file>

<file path=ppt/slides/_rels/slide41.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4.tiff"/></Relationships>
</file>

<file path=ppt/slides/_rels/slide42.xml.rels><?xml version="1.0" encoding="UTF-8" standalone="yes"?>
<Relationships xmlns="http://schemas.openxmlformats.org/package/2006/relationships"><Relationship Id="rId8" Type="http://schemas.openxmlformats.org/officeDocument/2006/relationships/hyperlink" Target="https://www.tn.gov/health/health-program-areas/pdo/pdo/resources/r/coalitions.html" TargetMode="External"/><Relationship Id="rId13" Type="http://schemas.openxmlformats.org/officeDocument/2006/relationships/hyperlink" Target="https://www.tn.gov/health/health-program-areas/pdo/pdo/resources/r/providers.html" TargetMode="External"/><Relationship Id="rId3" Type="http://schemas.openxmlformats.org/officeDocument/2006/relationships/hyperlink" Target="https://tntogether.com/about" TargetMode="External"/><Relationship Id="rId7" Type="http://schemas.openxmlformats.org/officeDocument/2006/relationships/hyperlink" Target="https://www.tn.gov/health/health-program-areas/pdo/pdo/resources/r/laws-policies.html" TargetMode="External"/><Relationship Id="rId12" Type="http://schemas.openxmlformats.org/officeDocument/2006/relationships/hyperlink" Target="https://www.tn.gov/health/health-program-areas/pdo/pdo/resources/r/patients.html"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hyperlink" Target="https://www.tn.gov/health/health-program-areas/pdo/pdo/facts-figures.html" TargetMode="External"/><Relationship Id="rId11" Type="http://schemas.openxmlformats.org/officeDocument/2006/relationships/hyperlink" Target="https://www.tn.gov/behavioral-health/substance-abuse-services/prevention/prevention/keeping-youth-off-drugs-and-alcohol.htmlhttps:/www.tn.gov/behavioral-health/substance-abuse-services/prevention/prevention/keeping-youth-off-drugs-and-alcohol.html" TargetMode="External"/><Relationship Id="rId5" Type="http://schemas.openxmlformats.org/officeDocument/2006/relationships/hyperlink" Target="https://www.tn.gov/health/health-program-areas/pdo.html" TargetMode="External"/><Relationship Id="rId15" Type="http://schemas.openxmlformats.org/officeDocument/2006/relationships/hyperlink" Target="mailto:Prescription.Drugs@tn.gov" TargetMode="External"/><Relationship Id="rId10" Type="http://schemas.openxmlformats.org/officeDocument/2006/relationships/hyperlink" Target="https://www.tn.gov/health/health-program-areas/pdo/pdo/resources/r/community.html" TargetMode="External"/><Relationship Id="rId4" Type="http://schemas.openxmlformats.org/officeDocument/2006/relationships/hyperlink" Target="https://www.tn.gov/health/health-program-areas/pdo/pdo/data-dashboard.html" TargetMode="External"/><Relationship Id="rId9" Type="http://schemas.openxmlformats.org/officeDocument/2006/relationships/hyperlink" Target="https://www.tn.gov/health/health-program-areas/pdo/pdo/resources/r/trainings.html" TargetMode="External"/><Relationship Id="rId14" Type="http://schemas.openxmlformats.org/officeDocument/2006/relationships/hyperlink" Target="https://www.taadas.org/our-programs-and-services/redline"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Arial" panose="020B0604020202020204" pitchFamily="34" charset="0"/>
                <a:cs typeface="Arial" panose="020B0604020202020204" pitchFamily="34" charset="0"/>
              </a:rPr>
              <a:t>Drug Overdose Deaths in Tennessee</a:t>
            </a:r>
            <a:endParaRPr lang="en-US" sz="36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2"/>
          </p:nvPr>
        </p:nvSpPr>
        <p:spPr/>
        <p:txBody>
          <a:bodyPr/>
          <a:lstStyle/>
          <a:p>
            <a:r>
              <a:rPr lang="en-US" dirty="0" smtClean="0">
                <a:latin typeface="Arial" panose="020B0604020202020204" pitchFamily="34" charset="0"/>
                <a:cs typeface="Arial" panose="020B0604020202020204" pitchFamily="34" charset="0"/>
              </a:rPr>
              <a:t>2013-2017</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260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All Drug Overdose Deaths-</a:t>
            </a:r>
            <a:r>
              <a:rPr lang="en-US" dirty="0" err="1" smtClean="0">
                <a:latin typeface="Arial" panose="020B0604020202020204" pitchFamily="34" charset="0"/>
                <a:cs typeface="Arial" panose="020B0604020202020204" pitchFamily="34" charset="0"/>
              </a:rPr>
              <a:t>Polydrug</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0" y="1134070"/>
            <a:ext cx="6781800" cy="369332"/>
          </a:xfrm>
          <a:prstGeom prst="rect">
            <a:avLst/>
          </a:prstGeom>
          <a:noFill/>
        </p:spPr>
        <p:txBody>
          <a:bodyPr wrap="square" rtlCol="0">
            <a:spAutoFit/>
          </a:bodyPr>
          <a:lstStyle/>
          <a:p>
            <a:r>
              <a:rPr lang="en-US" b="1" dirty="0" err="1" smtClean="0">
                <a:latin typeface="Arial" panose="020B0604020202020204" pitchFamily="34" charset="0"/>
                <a:ea typeface="Open Sans" panose="020B0606030504020204" pitchFamily="34" charset="0"/>
                <a:cs typeface="Arial" panose="020B0604020202020204" pitchFamily="34" charset="0"/>
              </a:rPr>
              <a:t>Polydrug</a:t>
            </a:r>
            <a:r>
              <a:rPr lang="en-US" b="1" dirty="0" smtClean="0">
                <a:latin typeface="Arial" panose="020B0604020202020204" pitchFamily="34" charset="0"/>
                <a:ea typeface="Open Sans" panose="020B0606030504020204" pitchFamily="34" charset="0"/>
                <a:cs typeface="Arial" panose="020B0604020202020204" pitchFamily="34" charset="0"/>
              </a:rPr>
              <a:t> Overdose Deaths in TN by Year for 2013-2017</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60068"/>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by the Office of Informatics and Analytics, TDH (last updated February 7, 2018). Limited to TN residents. Data Source: TN Death Statistical File. Categories in this graph are not mutually exclusive.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98109052"/>
              </p:ext>
            </p:extLst>
          </p:nvPr>
        </p:nvGraphicFramePr>
        <p:xfrm>
          <a:off x="1066800" y="1981204"/>
          <a:ext cx="7010400" cy="3428996"/>
        </p:xfrm>
        <a:graphic>
          <a:graphicData uri="http://schemas.openxmlformats.org/drawingml/2006/table">
            <a:tbl>
              <a:tblPr firstRow="1" firstCol="1" bandRow="1">
                <a:tableStyleId>{5C22544A-7EE6-4342-B048-85BDC9FD1C3A}</a:tableStyleId>
              </a:tblPr>
              <a:tblGrid>
                <a:gridCol w="1479170"/>
                <a:gridCol w="645669"/>
                <a:gridCol w="586972"/>
                <a:gridCol w="528274"/>
                <a:gridCol w="528274"/>
                <a:gridCol w="586972"/>
                <a:gridCol w="586972"/>
                <a:gridCol w="541971"/>
                <a:gridCol w="528274"/>
                <a:gridCol w="528274"/>
                <a:gridCol w="469578"/>
              </a:tblGrid>
              <a:tr h="223284">
                <a:tc gridSpan="11">
                  <a:txBody>
                    <a:bodyPr/>
                    <a:lstStyle/>
                    <a:p>
                      <a:pPr marL="0" marR="0" algn="ctr">
                        <a:spcBef>
                          <a:spcPts val="0"/>
                        </a:spcBef>
                        <a:spcAft>
                          <a:spcPts val="0"/>
                        </a:spcAft>
                      </a:pPr>
                      <a:r>
                        <a:rPr lang="en-US" sz="1400" dirty="0" err="1">
                          <a:effectLst/>
                        </a:rPr>
                        <a:t>Polydrug</a:t>
                      </a:r>
                      <a:r>
                        <a:rPr lang="en-US" sz="1400" dirty="0">
                          <a:effectLst/>
                        </a:rPr>
                        <a:t> overdoses in Tennessee, 2013-2017</a:t>
                      </a:r>
                      <a:endParaRPr lang="en-US" sz="1200" dirty="0">
                        <a:effectLst/>
                        <a:latin typeface="Cambria"/>
                        <a:ea typeface="Calibri"/>
                        <a:cs typeface="Times New Roman"/>
                      </a:endParaRPr>
                    </a:p>
                  </a:txBody>
                  <a:tcPr marL="68580" marR="68580" marT="0" marB="0">
                    <a:solidFill>
                      <a:schemeClr val="tx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360">
                <a:tc rowSpan="2">
                  <a:txBody>
                    <a:bodyPr/>
                    <a:lstStyle/>
                    <a:p>
                      <a:pPr marL="0" marR="0" algn="ctr">
                        <a:spcBef>
                          <a:spcPts val="0"/>
                        </a:spcBef>
                        <a:spcAft>
                          <a:spcPts val="0"/>
                        </a:spcAft>
                      </a:pPr>
                      <a:r>
                        <a:rPr lang="en-US" sz="1100" dirty="0">
                          <a:effectLst/>
                        </a:rPr>
                        <a:t> </a:t>
                      </a:r>
                      <a:endParaRPr lang="en-US" sz="1200" dirty="0">
                        <a:effectLst/>
                        <a:latin typeface="Cambria"/>
                        <a:ea typeface="Calibri"/>
                        <a:cs typeface="Times New Roman"/>
                      </a:endParaRPr>
                    </a:p>
                  </a:txBody>
                  <a:tcPr marL="68580" marR="68580" marT="0" marB="0">
                    <a:solidFill>
                      <a:schemeClr val="tx2">
                        <a:lumMod val="75000"/>
                      </a:schemeClr>
                    </a:solidFill>
                  </a:tcPr>
                </a:tc>
                <a:tc gridSpan="2">
                  <a:txBody>
                    <a:bodyPr/>
                    <a:lstStyle/>
                    <a:p>
                      <a:pPr marL="0" marR="0" algn="ctr">
                        <a:spcBef>
                          <a:spcPts val="0"/>
                        </a:spcBef>
                        <a:spcAft>
                          <a:spcPts val="0"/>
                        </a:spcAft>
                      </a:pPr>
                      <a:r>
                        <a:rPr lang="en-US" sz="1100">
                          <a:effectLst/>
                        </a:rPr>
                        <a:t>2013</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US" sz="1100">
                          <a:effectLst/>
                        </a:rPr>
                        <a:t>2014</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US" sz="1100">
                          <a:effectLst/>
                        </a:rPr>
                        <a:t>2015</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US" sz="1100">
                          <a:effectLst/>
                        </a:rPr>
                        <a:t>2016</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US" sz="1100" dirty="0">
                          <a:effectLst/>
                        </a:rPr>
                        <a:t>2017</a:t>
                      </a:r>
                      <a:endParaRPr lang="en-US" sz="1200" dirty="0">
                        <a:effectLst/>
                        <a:latin typeface="Cambria"/>
                        <a:ea typeface="Calibri"/>
                        <a:cs typeface="Times New Roman"/>
                      </a:endParaRPr>
                    </a:p>
                  </a:txBody>
                  <a:tcPr marL="68580" marR="68580" marT="0" marB="0" anchor="b">
                    <a:solidFill>
                      <a:schemeClr val="tx2">
                        <a:lumMod val="60000"/>
                        <a:lumOff val="40000"/>
                      </a:schemeClr>
                    </a:solidFill>
                  </a:tcPr>
                </a:tc>
                <a:tc hMerge="1">
                  <a:txBody>
                    <a:bodyPr/>
                    <a:lstStyle/>
                    <a:p>
                      <a:endParaRPr lang="en-US"/>
                    </a:p>
                  </a:txBody>
                  <a:tcPr/>
                </a:tc>
              </a:tr>
              <a:tr h="199360">
                <a:tc vMerge="1">
                  <a:txBody>
                    <a:bodyPr/>
                    <a:lstStyle/>
                    <a:p>
                      <a:endParaRPr lang="en-US"/>
                    </a:p>
                  </a:txBody>
                  <a:tcPr/>
                </a:tc>
                <a:tc>
                  <a:txBody>
                    <a:bodyPr/>
                    <a:lstStyle/>
                    <a:p>
                      <a:pPr marL="0" marR="0" algn="ctr">
                        <a:spcBef>
                          <a:spcPts val="0"/>
                        </a:spcBef>
                        <a:spcAft>
                          <a:spcPts val="0"/>
                        </a:spcAft>
                      </a:pPr>
                      <a:r>
                        <a:rPr lang="en-US" sz="1100">
                          <a:effectLst/>
                        </a:rPr>
                        <a:t>Yes</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No</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Yes</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No</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Yes</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No</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Yes</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No</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Yes</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dirty="0">
                          <a:effectLst/>
                        </a:rPr>
                        <a:t>No</a:t>
                      </a:r>
                      <a:endParaRPr lang="en-US" sz="1200" dirty="0">
                        <a:effectLst/>
                        <a:latin typeface="Cambria"/>
                        <a:ea typeface="Calibri"/>
                        <a:cs typeface="Times New Roman"/>
                      </a:endParaRPr>
                    </a:p>
                  </a:txBody>
                  <a:tcPr marL="68580" marR="68580" marT="0" marB="0" anchor="b">
                    <a:solidFill>
                      <a:schemeClr val="tx2">
                        <a:lumMod val="20000"/>
                        <a:lumOff val="80000"/>
                      </a:schemeClr>
                    </a:solidFill>
                  </a:tcPr>
                </a:tc>
              </a:tr>
              <a:tr h="350874">
                <a:tc>
                  <a:txBody>
                    <a:bodyPr/>
                    <a:lstStyle/>
                    <a:p>
                      <a:pPr marL="0" marR="0">
                        <a:spcBef>
                          <a:spcPts val="0"/>
                        </a:spcBef>
                        <a:spcAft>
                          <a:spcPts val="0"/>
                        </a:spcAft>
                      </a:pPr>
                      <a:r>
                        <a:rPr lang="en-US" sz="1100">
                          <a:effectLst/>
                        </a:rPr>
                        <a:t> </a:t>
                      </a:r>
                      <a:endParaRPr lang="en-US" sz="1200">
                        <a:effectLst/>
                      </a:endParaRPr>
                    </a:p>
                    <a:p>
                      <a:pPr marL="0" marR="0">
                        <a:spcBef>
                          <a:spcPts val="0"/>
                        </a:spcBef>
                        <a:spcAft>
                          <a:spcPts val="0"/>
                        </a:spcAft>
                      </a:pPr>
                      <a:r>
                        <a:rPr lang="en-US" sz="1100">
                          <a:effectLst/>
                        </a:rPr>
                        <a:t>All Drugs </a:t>
                      </a:r>
                      <a:endParaRPr lang="en-US" sz="1200">
                        <a:effectLst/>
                        <a:latin typeface="Cambria"/>
                        <a:ea typeface="Calibri"/>
                        <a:cs typeface="Times New Roman"/>
                      </a:endParaRPr>
                    </a:p>
                  </a:txBody>
                  <a:tcPr marL="68580" marR="68580" marT="0" marB="0" anchor="b">
                    <a:solidFill>
                      <a:schemeClr val="tx2">
                        <a:lumMod val="75000"/>
                      </a:schemeClr>
                    </a:solidFill>
                  </a:tcPr>
                </a:tc>
                <a:tc>
                  <a:txBody>
                    <a:bodyPr/>
                    <a:lstStyle/>
                    <a:p>
                      <a:pPr marL="0" marR="0" algn="ctr">
                        <a:spcBef>
                          <a:spcPts val="0"/>
                        </a:spcBef>
                        <a:spcAft>
                          <a:spcPts val="0"/>
                        </a:spcAft>
                      </a:pPr>
                      <a:r>
                        <a:rPr lang="en-US" sz="1100" dirty="0">
                          <a:effectLst/>
                        </a:rPr>
                        <a:t>716</a:t>
                      </a:r>
                      <a:endParaRPr lang="en-US" sz="1200" dirty="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450</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763</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500</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929</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522</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1112</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519</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1181</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dirty="0">
                          <a:effectLst/>
                        </a:rPr>
                        <a:t>595</a:t>
                      </a:r>
                      <a:endParaRPr lang="en-US" sz="1200" dirty="0">
                        <a:effectLst/>
                        <a:latin typeface="Cambria"/>
                        <a:ea typeface="Calibri"/>
                        <a:cs typeface="Times New Roman"/>
                      </a:endParaRPr>
                    </a:p>
                  </a:txBody>
                  <a:tcPr marL="68580" marR="68580" marT="0" marB="0" anchor="b">
                    <a:solidFill>
                      <a:schemeClr val="tx2">
                        <a:lumMod val="60000"/>
                        <a:lumOff val="40000"/>
                      </a:schemeClr>
                    </a:solidFill>
                  </a:tcPr>
                </a:tc>
              </a:tr>
              <a:tr h="350874">
                <a:tc>
                  <a:txBody>
                    <a:bodyPr/>
                    <a:lstStyle/>
                    <a:p>
                      <a:pPr marL="0" marR="0">
                        <a:spcBef>
                          <a:spcPts val="0"/>
                        </a:spcBef>
                        <a:spcAft>
                          <a:spcPts val="0"/>
                        </a:spcAft>
                      </a:pPr>
                      <a:r>
                        <a:rPr lang="en-US" sz="1100">
                          <a:effectLst/>
                        </a:rPr>
                        <a:t> </a:t>
                      </a:r>
                      <a:endParaRPr lang="en-US" sz="1200">
                        <a:effectLst/>
                      </a:endParaRPr>
                    </a:p>
                    <a:p>
                      <a:pPr marL="0" marR="0">
                        <a:spcBef>
                          <a:spcPts val="0"/>
                        </a:spcBef>
                        <a:spcAft>
                          <a:spcPts val="0"/>
                        </a:spcAft>
                      </a:pPr>
                      <a:r>
                        <a:rPr lang="en-US" sz="1100">
                          <a:effectLst/>
                        </a:rPr>
                        <a:t>Opioids </a:t>
                      </a:r>
                      <a:endParaRPr lang="en-US" sz="1200">
                        <a:effectLst/>
                        <a:latin typeface="Cambria"/>
                        <a:ea typeface="Calibri"/>
                        <a:cs typeface="Times New Roman"/>
                      </a:endParaRPr>
                    </a:p>
                  </a:txBody>
                  <a:tcPr marL="68580" marR="68580" marT="0" marB="0" anchor="b">
                    <a:solidFill>
                      <a:schemeClr val="tx2">
                        <a:lumMod val="75000"/>
                      </a:schemeClr>
                    </a:solidFill>
                  </a:tcPr>
                </a:tc>
                <a:tc>
                  <a:txBody>
                    <a:bodyPr/>
                    <a:lstStyle/>
                    <a:p>
                      <a:pPr marL="0" marR="0" algn="ctr">
                        <a:spcBef>
                          <a:spcPts val="0"/>
                        </a:spcBef>
                        <a:spcAft>
                          <a:spcPts val="0"/>
                        </a:spcAft>
                      </a:pPr>
                      <a:r>
                        <a:rPr lang="en-US" sz="1100">
                          <a:effectLst/>
                        </a:rPr>
                        <a:t>549</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205</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603</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258</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791</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243</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947</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239</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1002</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dirty="0">
                          <a:effectLst/>
                        </a:rPr>
                        <a:t>266</a:t>
                      </a:r>
                      <a:endParaRPr lang="en-US" sz="1200" dirty="0">
                        <a:effectLst/>
                        <a:latin typeface="Cambria"/>
                        <a:ea typeface="Calibri"/>
                        <a:cs typeface="Times New Roman"/>
                      </a:endParaRPr>
                    </a:p>
                  </a:txBody>
                  <a:tcPr marL="68580" marR="68580" marT="0" marB="0" anchor="b">
                    <a:solidFill>
                      <a:schemeClr val="tx2">
                        <a:lumMod val="20000"/>
                        <a:lumOff val="80000"/>
                      </a:schemeClr>
                    </a:solidFill>
                  </a:tcPr>
                </a:tc>
              </a:tr>
              <a:tr h="350874">
                <a:tc>
                  <a:txBody>
                    <a:bodyPr/>
                    <a:lstStyle/>
                    <a:p>
                      <a:pPr marL="0" marR="0">
                        <a:spcBef>
                          <a:spcPts val="0"/>
                        </a:spcBef>
                        <a:spcAft>
                          <a:spcPts val="0"/>
                        </a:spcAft>
                      </a:pPr>
                      <a:r>
                        <a:rPr lang="en-US" sz="1100">
                          <a:effectLst/>
                        </a:rPr>
                        <a:t> </a:t>
                      </a:r>
                      <a:endParaRPr lang="en-US" sz="1200">
                        <a:effectLst/>
                      </a:endParaRPr>
                    </a:p>
                    <a:p>
                      <a:pPr marL="0" marR="0">
                        <a:spcBef>
                          <a:spcPts val="0"/>
                        </a:spcBef>
                        <a:spcAft>
                          <a:spcPts val="0"/>
                        </a:spcAft>
                      </a:pPr>
                      <a:r>
                        <a:rPr lang="en-US" sz="1100">
                          <a:effectLst/>
                        </a:rPr>
                        <a:t>Heroin</a:t>
                      </a:r>
                      <a:endParaRPr lang="en-US" sz="1200">
                        <a:effectLst/>
                        <a:latin typeface="Cambria"/>
                        <a:ea typeface="Calibri"/>
                        <a:cs typeface="Times New Roman"/>
                      </a:endParaRPr>
                    </a:p>
                  </a:txBody>
                  <a:tcPr marL="68580" marR="68580" marT="0" marB="0" anchor="b">
                    <a:solidFill>
                      <a:schemeClr val="tx2">
                        <a:lumMod val="75000"/>
                      </a:schemeClr>
                    </a:solidFill>
                  </a:tcPr>
                </a:tc>
                <a:tc>
                  <a:txBody>
                    <a:bodyPr/>
                    <a:lstStyle/>
                    <a:p>
                      <a:pPr marL="0" marR="0" algn="ctr">
                        <a:spcBef>
                          <a:spcPts val="0"/>
                        </a:spcBef>
                        <a:spcAft>
                          <a:spcPts val="0"/>
                        </a:spcAft>
                      </a:pPr>
                      <a:r>
                        <a:rPr lang="en-US" sz="1100">
                          <a:effectLst/>
                        </a:rPr>
                        <a:t>45</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18</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101</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46</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165</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40</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214</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46</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269</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dirty="0">
                          <a:effectLst/>
                        </a:rPr>
                        <a:t>42</a:t>
                      </a:r>
                      <a:endParaRPr lang="en-US" sz="1200" dirty="0">
                        <a:effectLst/>
                        <a:latin typeface="Cambria"/>
                        <a:ea typeface="Calibri"/>
                        <a:cs typeface="Times New Roman"/>
                      </a:endParaRPr>
                    </a:p>
                  </a:txBody>
                  <a:tcPr marL="68580" marR="68580" marT="0" marB="0" anchor="b">
                    <a:solidFill>
                      <a:schemeClr val="tx2">
                        <a:lumMod val="60000"/>
                        <a:lumOff val="40000"/>
                      </a:schemeClr>
                    </a:solidFill>
                  </a:tcPr>
                </a:tc>
              </a:tr>
              <a:tr h="350874">
                <a:tc>
                  <a:txBody>
                    <a:bodyPr/>
                    <a:lstStyle/>
                    <a:p>
                      <a:pPr marL="0" marR="0">
                        <a:spcBef>
                          <a:spcPts val="0"/>
                        </a:spcBef>
                        <a:spcAft>
                          <a:spcPts val="0"/>
                        </a:spcAft>
                      </a:pPr>
                      <a:r>
                        <a:rPr lang="en-US" sz="1100">
                          <a:effectLst/>
                        </a:rPr>
                        <a:t> </a:t>
                      </a:r>
                      <a:endParaRPr lang="en-US" sz="1200">
                        <a:effectLst/>
                      </a:endParaRPr>
                    </a:p>
                    <a:p>
                      <a:pPr marL="0" marR="0">
                        <a:spcBef>
                          <a:spcPts val="0"/>
                        </a:spcBef>
                        <a:spcAft>
                          <a:spcPts val="0"/>
                        </a:spcAft>
                      </a:pPr>
                      <a:r>
                        <a:rPr lang="en-US" sz="1100">
                          <a:effectLst/>
                        </a:rPr>
                        <a:t>Fentanyl</a:t>
                      </a:r>
                      <a:endParaRPr lang="en-US" sz="1200">
                        <a:effectLst/>
                        <a:latin typeface="Cambria"/>
                        <a:ea typeface="Calibri"/>
                        <a:cs typeface="Times New Roman"/>
                      </a:endParaRPr>
                    </a:p>
                  </a:txBody>
                  <a:tcPr marL="68580" marR="68580" marT="0" marB="0" anchor="b">
                    <a:solidFill>
                      <a:schemeClr val="tx2">
                        <a:lumMod val="75000"/>
                      </a:schemeClr>
                    </a:solidFill>
                  </a:tcPr>
                </a:tc>
                <a:tc>
                  <a:txBody>
                    <a:bodyPr/>
                    <a:lstStyle/>
                    <a:p>
                      <a:pPr marL="0" marR="0" algn="ctr">
                        <a:spcBef>
                          <a:spcPts val="0"/>
                        </a:spcBef>
                        <a:spcAft>
                          <a:spcPts val="0"/>
                        </a:spcAft>
                      </a:pPr>
                      <a:r>
                        <a:rPr lang="en-US" sz="1100" dirty="0">
                          <a:effectLst/>
                        </a:rPr>
                        <a:t>40</a:t>
                      </a:r>
                      <a:endParaRPr lang="en-US" sz="1200" dirty="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13</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47</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22</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138</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31</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246</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48</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410</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dirty="0">
                          <a:effectLst/>
                        </a:rPr>
                        <a:t>90</a:t>
                      </a:r>
                      <a:endParaRPr lang="en-US" sz="1200" dirty="0">
                        <a:effectLst/>
                        <a:latin typeface="Cambria"/>
                        <a:ea typeface="Calibri"/>
                        <a:cs typeface="Times New Roman"/>
                      </a:endParaRPr>
                    </a:p>
                  </a:txBody>
                  <a:tcPr marL="68580" marR="68580" marT="0" marB="0" anchor="b">
                    <a:solidFill>
                      <a:schemeClr val="tx2">
                        <a:lumMod val="20000"/>
                        <a:lumOff val="80000"/>
                      </a:schemeClr>
                    </a:solidFill>
                  </a:tcPr>
                </a:tc>
              </a:tr>
              <a:tr h="350874">
                <a:tc>
                  <a:txBody>
                    <a:bodyPr/>
                    <a:lstStyle/>
                    <a:p>
                      <a:pPr marL="0" marR="0">
                        <a:spcBef>
                          <a:spcPts val="0"/>
                        </a:spcBef>
                        <a:spcAft>
                          <a:spcPts val="0"/>
                        </a:spcAft>
                      </a:pPr>
                      <a:r>
                        <a:rPr lang="en-US" sz="1100">
                          <a:effectLst/>
                        </a:rPr>
                        <a:t> </a:t>
                      </a:r>
                      <a:endParaRPr lang="en-US" sz="1200">
                        <a:effectLst/>
                      </a:endParaRPr>
                    </a:p>
                    <a:p>
                      <a:pPr marL="0" marR="0">
                        <a:spcBef>
                          <a:spcPts val="0"/>
                        </a:spcBef>
                        <a:spcAft>
                          <a:spcPts val="0"/>
                        </a:spcAft>
                      </a:pPr>
                      <a:r>
                        <a:rPr lang="en-US" sz="1100">
                          <a:effectLst/>
                        </a:rPr>
                        <a:t>Buprenorphine</a:t>
                      </a:r>
                      <a:endParaRPr lang="en-US" sz="1200">
                        <a:effectLst/>
                        <a:latin typeface="Cambria"/>
                        <a:ea typeface="Calibri"/>
                        <a:cs typeface="Times New Roman"/>
                      </a:endParaRPr>
                    </a:p>
                  </a:txBody>
                  <a:tcPr marL="68580" marR="68580" marT="0" marB="0" anchor="b">
                    <a:solidFill>
                      <a:schemeClr val="tx2">
                        <a:lumMod val="75000"/>
                      </a:schemeClr>
                    </a:solidFill>
                  </a:tcPr>
                </a:tc>
                <a:tc>
                  <a:txBody>
                    <a:bodyPr/>
                    <a:lstStyle/>
                    <a:p>
                      <a:pPr marL="0" marR="0" algn="ctr">
                        <a:spcBef>
                          <a:spcPts val="0"/>
                        </a:spcBef>
                        <a:spcAft>
                          <a:spcPts val="0"/>
                        </a:spcAft>
                      </a:pPr>
                      <a:r>
                        <a:rPr lang="en-US" sz="1100">
                          <a:effectLst/>
                        </a:rPr>
                        <a:t>21</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2</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36</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11</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43</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7</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65</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4</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70</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dirty="0">
                          <a:effectLst/>
                        </a:rPr>
                        <a:t>3</a:t>
                      </a:r>
                      <a:endParaRPr lang="en-US" sz="1200" dirty="0">
                        <a:effectLst/>
                        <a:latin typeface="Cambria"/>
                        <a:ea typeface="Calibri"/>
                        <a:cs typeface="Times New Roman"/>
                      </a:endParaRPr>
                    </a:p>
                  </a:txBody>
                  <a:tcPr marL="68580" marR="68580" marT="0" marB="0" anchor="b">
                    <a:solidFill>
                      <a:schemeClr val="tx2">
                        <a:lumMod val="60000"/>
                        <a:lumOff val="40000"/>
                      </a:schemeClr>
                    </a:solidFill>
                  </a:tcPr>
                </a:tc>
              </a:tr>
              <a:tr h="350874">
                <a:tc>
                  <a:txBody>
                    <a:bodyPr/>
                    <a:lstStyle/>
                    <a:p>
                      <a:pPr marL="0" marR="0">
                        <a:spcBef>
                          <a:spcPts val="0"/>
                        </a:spcBef>
                        <a:spcAft>
                          <a:spcPts val="0"/>
                        </a:spcAft>
                      </a:pPr>
                      <a:r>
                        <a:rPr lang="en-US" sz="1100">
                          <a:effectLst/>
                        </a:rPr>
                        <a:t> </a:t>
                      </a:r>
                      <a:endParaRPr lang="en-US" sz="1200">
                        <a:effectLst/>
                      </a:endParaRPr>
                    </a:p>
                    <a:p>
                      <a:pPr marL="0" marR="0">
                        <a:spcBef>
                          <a:spcPts val="0"/>
                        </a:spcBef>
                        <a:spcAft>
                          <a:spcPts val="0"/>
                        </a:spcAft>
                      </a:pPr>
                      <a:r>
                        <a:rPr lang="en-US" sz="1100">
                          <a:effectLst/>
                        </a:rPr>
                        <a:t>Benzodiazepines</a:t>
                      </a:r>
                      <a:endParaRPr lang="en-US" sz="1200">
                        <a:effectLst/>
                        <a:latin typeface="Cambria"/>
                        <a:ea typeface="Calibri"/>
                        <a:cs typeface="Times New Roman"/>
                      </a:endParaRPr>
                    </a:p>
                  </a:txBody>
                  <a:tcPr marL="68580" marR="68580" marT="0" marB="0" anchor="b">
                    <a:solidFill>
                      <a:schemeClr val="tx2">
                        <a:lumMod val="75000"/>
                      </a:schemeClr>
                    </a:solidFill>
                  </a:tcPr>
                </a:tc>
                <a:tc>
                  <a:txBody>
                    <a:bodyPr/>
                    <a:lstStyle/>
                    <a:p>
                      <a:pPr marL="0" marR="0" algn="ctr">
                        <a:spcBef>
                          <a:spcPts val="0"/>
                        </a:spcBef>
                        <a:spcAft>
                          <a:spcPts val="0"/>
                        </a:spcAft>
                      </a:pPr>
                      <a:r>
                        <a:rPr lang="en-US" sz="1100">
                          <a:effectLst/>
                        </a:rPr>
                        <a:t>366</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5</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378</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10</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477</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15</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562</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11</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494</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dirty="0">
                          <a:effectLst/>
                        </a:rPr>
                        <a:t>10</a:t>
                      </a:r>
                      <a:endParaRPr lang="en-US" sz="1200" dirty="0">
                        <a:effectLst/>
                        <a:latin typeface="Cambria"/>
                        <a:ea typeface="Calibri"/>
                        <a:cs typeface="Times New Roman"/>
                      </a:endParaRPr>
                    </a:p>
                  </a:txBody>
                  <a:tcPr marL="68580" marR="68580" marT="0" marB="0" anchor="b">
                    <a:solidFill>
                      <a:schemeClr val="tx2">
                        <a:lumMod val="20000"/>
                        <a:lumOff val="80000"/>
                      </a:schemeClr>
                    </a:solidFill>
                  </a:tcPr>
                </a:tc>
              </a:tr>
              <a:tr h="350874">
                <a:tc>
                  <a:txBody>
                    <a:bodyPr/>
                    <a:lstStyle/>
                    <a:p>
                      <a:pPr marL="0" marR="0">
                        <a:spcBef>
                          <a:spcPts val="0"/>
                        </a:spcBef>
                        <a:spcAft>
                          <a:spcPts val="0"/>
                        </a:spcAft>
                      </a:pPr>
                      <a:r>
                        <a:rPr lang="en-US" sz="1100">
                          <a:effectLst/>
                        </a:rPr>
                        <a:t> </a:t>
                      </a:r>
                      <a:endParaRPr lang="en-US" sz="1200">
                        <a:effectLst/>
                      </a:endParaRPr>
                    </a:p>
                    <a:p>
                      <a:pPr marL="0" marR="0">
                        <a:spcBef>
                          <a:spcPts val="0"/>
                        </a:spcBef>
                        <a:spcAft>
                          <a:spcPts val="0"/>
                        </a:spcAft>
                      </a:pPr>
                      <a:r>
                        <a:rPr lang="en-US" sz="1100">
                          <a:effectLst/>
                        </a:rPr>
                        <a:t>Other Stimulants</a:t>
                      </a:r>
                      <a:endParaRPr lang="en-US" sz="1200">
                        <a:effectLst/>
                        <a:latin typeface="Cambria"/>
                        <a:ea typeface="Calibri"/>
                        <a:cs typeface="Times New Roman"/>
                      </a:endParaRPr>
                    </a:p>
                  </a:txBody>
                  <a:tcPr marL="68580" marR="68580" marT="0" marB="0" anchor="b">
                    <a:solidFill>
                      <a:schemeClr val="tx2">
                        <a:lumMod val="75000"/>
                      </a:schemeClr>
                    </a:solidFill>
                  </a:tcPr>
                </a:tc>
                <a:tc>
                  <a:txBody>
                    <a:bodyPr/>
                    <a:lstStyle/>
                    <a:p>
                      <a:pPr marL="0" marR="0" algn="ctr">
                        <a:spcBef>
                          <a:spcPts val="0"/>
                        </a:spcBef>
                        <a:spcAft>
                          <a:spcPts val="0"/>
                        </a:spcAft>
                      </a:pPr>
                      <a:r>
                        <a:rPr lang="en-US" sz="1100">
                          <a:effectLst/>
                        </a:rPr>
                        <a:t>63</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17</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54</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19</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74</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38</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128</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59</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206</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dirty="0">
                          <a:effectLst/>
                        </a:rPr>
                        <a:t>113</a:t>
                      </a:r>
                      <a:endParaRPr lang="en-US" sz="1200" dirty="0">
                        <a:effectLst/>
                        <a:latin typeface="Cambria"/>
                        <a:ea typeface="Calibri"/>
                        <a:cs typeface="Times New Roman"/>
                      </a:endParaRPr>
                    </a:p>
                  </a:txBody>
                  <a:tcPr marL="68580" marR="68580" marT="0" marB="0" anchor="b">
                    <a:solidFill>
                      <a:schemeClr val="tx2">
                        <a:lumMod val="60000"/>
                        <a:lumOff val="40000"/>
                      </a:schemeClr>
                    </a:solidFill>
                  </a:tcPr>
                </a:tc>
              </a:tr>
              <a:tr h="350874">
                <a:tc>
                  <a:txBody>
                    <a:bodyPr/>
                    <a:lstStyle/>
                    <a:p>
                      <a:pPr marL="0" marR="0">
                        <a:spcBef>
                          <a:spcPts val="0"/>
                        </a:spcBef>
                        <a:spcAft>
                          <a:spcPts val="0"/>
                        </a:spcAft>
                      </a:pPr>
                      <a:r>
                        <a:rPr lang="en-US" sz="1100" dirty="0">
                          <a:effectLst/>
                        </a:rPr>
                        <a:t> </a:t>
                      </a:r>
                      <a:endParaRPr lang="en-US" sz="1200" dirty="0">
                        <a:effectLst/>
                      </a:endParaRPr>
                    </a:p>
                    <a:p>
                      <a:pPr marL="0" marR="0">
                        <a:spcBef>
                          <a:spcPts val="0"/>
                        </a:spcBef>
                        <a:spcAft>
                          <a:spcPts val="0"/>
                        </a:spcAft>
                      </a:pPr>
                      <a:r>
                        <a:rPr lang="en-US" sz="1100" dirty="0">
                          <a:effectLst/>
                        </a:rPr>
                        <a:t>Cocaine</a:t>
                      </a:r>
                      <a:endParaRPr lang="en-US" sz="1200" dirty="0">
                        <a:effectLst/>
                        <a:latin typeface="Cambria"/>
                        <a:ea typeface="Calibri"/>
                        <a:cs typeface="Times New Roman"/>
                      </a:endParaRPr>
                    </a:p>
                  </a:txBody>
                  <a:tcPr marL="68580" marR="68580" marT="0" marB="0" anchor="b">
                    <a:solidFill>
                      <a:schemeClr val="tx2">
                        <a:lumMod val="75000"/>
                      </a:schemeClr>
                    </a:solidFill>
                  </a:tcPr>
                </a:tc>
                <a:tc>
                  <a:txBody>
                    <a:bodyPr/>
                    <a:lstStyle/>
                    <a:p>
                      <a:pPr marL="0" marR="0" algn="ctr">
                        <a:spcBef>
                          <a:spcPts val="0"/>
                        </a:spcBef>
                        <a:spcAft>
                          <a:spcPts val="0"/>
                        </a:spcAft>
                      </a:pPr>
                      <a:r>
                        <a:rPr lang="en-US" sz="1100">
                          <a:effectLst/>
                        </a:rPr>
                        <a:t>79</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51</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92</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42</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148</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55</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178</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72</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225</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dirty="0">
                          <a:effectLst/>
                        </a:rPr>
                        <a:t>81</a:t>
                      </a:r>
                      <a:endParaRPr lang="en-US" sz="1200" dirty="0">
                        <a:effectLst/>
                        <a:latin typeface="Cambria"/>
                        <a:ea typeface="Calibri"/>
                        <a:cs typeface="Times New Roman"/>
                      </a:endParaRPr>
                    </a:p>
                  </a:txBody>
                  <a:tcPr marL="68580" marR="68580" marT="0" marB="0" anchor="b">
                    <a:solidFill>
                      <a:schemeClr val="tx2">
                        <a:lumMod val="20000"/>
                        <a:lumOff val="80000"/>
                      </a:schemeClr>
                    </a:solidFill>
                  </a:tcPr>
                </a:tc>
              </a:tr>
            </a:tbl>
          </a:graphicData>
        </a:graphic>
      </p:graphicFrame>
    </p:spTree>
    <p:extLst>
      <p:ext uri="{BB962C8B-B14F-4D97-AF65-F5344CB8AC3E}">
        <p14:creationId xmlns:p14="http://schemas.microsoft.com/office/powerpoint/2010/main" val="3720285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All Drug Overdose Deaths-</a:t>
            </a:r>
            <a:r>
              <a:rPr lang="en-US" dirty="0" err="1" smtClean="0">
                <a:latin typeface="Arial" panose="020B0604020202020204" pitchFamily="34" charset="0"/>
                <a:cs typeface="Arial" panose="020B0604020202020204" pitchFamily="34" charset="0"/>
              </a:rPr>
              <a:t>Polydrug</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0" y="1134070"/>
            <a:ext cx="6934200" cy="369332"/>
          </a:xfrm>
          <a:prstGeom prst="rect">
            <a:avLst/>
          </a:prstGeom>
          <a:noFill/>
        </p:spPr>
        <p:txBody>
          <a:bodyPr wrap="square" rtlCol="0">
            <a:spAutoFit/>
          </a:bodyPr>
          <a:lstStyle/>
          <a:p>
            <a:r>
              <a:rPr lang="en-US" b="1" dirty="0" err="1" smtClean="0">
                <a:latin typeface="Arial" panose="020B0604020202020204" pitchFamily="34" charset="0"/>
                <a:ea typeface="Open Sans" panose="020B0606030504020204" pitchFamily="34" charset="0"/>
                <a:cs typeface="Arial" panose="020B0604020202020204" pitchFamily="34" charset="0"/>
              </a:rPr>
              <a:t>Polydrug</a:t>
            </a:r>
            <a:r>
              <a:rPr lang="en-US" b="1" dirty="0" smtClean="0">
                <a:latin typeface="Arial" panose="020B0604020202020204" pitchFamily="34" charset="0"/>
                <a:ea typeface="Open Sans" panose="020B0606030504020204" pitchFamily="34" charset="0"/>
                <a:cs typeface="Arial" panose="020B0604020202020204" pitchFamily="34" charset="0"/>
              </a:rPr>
              <a:t> Overdose Deaths in TN by Year for 2013-2017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97923495"/>
              </p:ext>
            </p:extLst>
          </p:nvPr>
        </p:nvGraphicFramePr>
        <p:xfrm>
          <a:off x="1524002" y="1798320"/>
          <a:ext cx="6248398" cy="3230880"/>
        </p:xfrm>
        <a:graphic>
          <a:graphicData uri="http://schemas.openxmlformats.org/drawingml/2006/table">
            <a:tbl>
              <a:tblPr firstRow="1" firstCol="1" bandRow="1">
                <a:tableStyleId>{5C22544A-7EE6-4342-B048-85BDC9FD1C3A}</a:tableStyleId>
              </a:tblPr>
              <a:tblGrid>
                <a:gridCol w="1318391"/>
                <a:gridCol w="575487"/>
                <a:gridCol w="523170"/>
                <a:gridCol w="470853"/>
                <a:gridCol w="470853"/>
                <a:gridCol w="523170"/>
                <a:gridCol w="523170"/>
                <a:gridCol w="483061"/>
                <a:gridCol w="470853"/>
                <a:gridCol w="470853"/>
                <a:gridCol w="418537"/>
              </a:tblGrid>
              <a:tr h="186187">
                <a:tc gridSpan="11">
                  <a:txBody>
                    <a:bodyPr/>
                    <a:lstStyle/>
                    <a:p>
                      <a:pPr marL="0" marR="0" algn="ctr">
                        <a:spcBef>
                          <a:spcPts val="0"/>
                        </a:spcBef>
                        <a:spcAft>
                          <a:spcPts val="0"/>
                        </a:spcAft>
                      </a:pPr>
                      <a:r>
                        <a:rPr lang="en-US" sz="1400" dirty="0" err="1">
                          <a:effectLst/>
                        </a:rPr>
                        <a:t>Polydrug</a:t>
                      </a:r>
                      <a:r>
                        <a:rPr lang="en-US" sz="1400" dirty="0">
                          <a:effectLst/>
                        </a:rPr>
                        <a:t> overdoses in Tennessee, 2013-2017</a:t>
                      </a:r>
                      <a:endParaRPr lang="en-US" sz="1200" dirty="0">
                        <a:effectLst/>
                        <a:latin typeface="Cambria"/>
                        <a:ea typeface="Calibri"/>
                        <a:cs typeface="Times New Roman"/>
                      </a:endParaRPr>
                    </a:p>
                  </a:txBody>
                  <a:tcPr marL="68580" marR="68580" marT="0" marB="0">
                    <a:solidFill>
                      <a:schemeClr val="tx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6289">
                <a:tc rowSpan="2">
                  <a:txBody>
                    <a:bodyPr/>
                    <a:lstStyle/>
                    <a:p>
                      <a:pPr marL="0" marR="0" algn="ctr">
                        <a:spcBef>
                          <a:spcPts val="0"/>
                        </a:spcBef>
                        <a:spcAft>
                          <a:spcPts val="0"/>
                        </a:spcAft>
                      </a:pPr>
                      <a:r>
                        <a:rPr lang="en-US" sz="1100" dirty="0">
                          <a:effectLst/>
                        </a:rPr>
                        <a:t> </a:t>
                      </a:r>
                      <a:endParaRPr lang="en-US" sz="1200" dirty="0">
                        <a:effectLst/>
                        <a:latin typeface="Cambria"/>
                        <a:ea typeface="Calibri"/>
                        <a:cs typeface="Times New Roman"/>
                      </a:endParaRPr>
                    </a:p>
                  </a:txBody>
                  <a:tcPr marL="68580" marR="68580" marT="0" marB="0">
                    <a:solidFill>
                      <a:schemeClr val="tx2">
                        <a:lumMod val="75000"/>
                      </a:schemeClr>
                    </a:solidFill>
                  </a:tcPr>
                </a:tc>
                <a:tc gridSpan="2">
                  <a:txBody>
                    <a:bodyPr/>
                    <a:lstStyle/>
                    <a:p>
                      <a:pPr marL="0" marR="0" algn="ctr">
                        <a:spcBef>
                          <a:spcPts val="0"/>
                        </a:spcBef>
                        <a:spcAft>
                          <a:spcPts val="0"/>
                        </a:spcAft>
                      </a:pPr>
                      <a:r>
                        <a:rPr lang="en-US" sz="1100">
                          <a:effectLst/>
                        </a:rPr>
                        <a:t>2013</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US" sz="1100">
                          <a:effectLst/>
                        </a:rPr>
                        <a:t>2014</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US" sz="1100">
                          <a:effectLst/>
                        </a:rPr>
                        <a:t>2015</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US" sz="1100">
                          <a:effectLst/>
                        </a:rPr>
                        <a:t>2016</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US" sz="1100" dirty="0">
                          <a:effectLst/>
                        </a:rPr>
                        <a:t>2017</a:t>
                      </a:r>
                      <a:endParaRPr lang="en-US" sz="1200" dirty="0">
                        <a:effectLst/>
                        <a:latin typeface="Cambria"/>
                        <a:ea typeface="Calibri"/>
                        <a:cs typeface="Times New Roman"/>
                      </a:endParaRPr>
                    </a:p>
                  </a:txBody>
                  <a:tcPr marL="68580" marR="68580" marT="0" marB="0" anchor="b">
                    <a:solidFill>
                      <a:schemeClr val="tx2">
                        <a:lumMod val="60000"/>
                        <a:lumOff val="40000"/>
                      </a:schemeClr>
                    </a:solidFill>
                  </a:tcPr>
                </a:tc>
                <a:tc hMerge="1">
                  <a:txBody>
                    <a:bodyPr/>
                    <a:lstStyle/>
                    <a:p>
                      <a:endParaRPr lang="en-US"/>
                    </a:p>
                  </a:txBody>
                  <a:tcPr/>
                </a:tc>
              </a:tr>
              <a:tr h="146289">
                <a:tc vMerge="1">
                  <a:txBody>
                    <a:bodyPr/>
                    <a:lstStyle/>
                    <a:p>
                      <a:endParaRPr lang="en-US"/>
                    </a:p>
                  </a:txBody>
                  <a:tcPr/>
                </a:tc>
                <a:tc>
                  <a:txBody>
                    <a:bodyPr/>
                    <a:lstStyle/>
                    <a:p>
                      <a:pPr marL="0" marR="0" algn="ctr">
                        <a:spcBef>
                          <a:spcPts val="0"/>
                        </a:spcBef>
                        <a:spcAft>
                          <a:spcPts val="0"/>
                        </a:spcAft>
                      </a:pPr>
                      <a:r>
                        <a:rPr lang="en-US" sz="1100">
                          <a:effectLst/>
                        </a:rPr>
                        <a:t>Yes</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No</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Yes</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No</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Yes</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No</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Yes</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No</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Yes</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dirty="0">
                          <a:effectLst/>
                        </a:rPr>
                        <a:t>No</a:t>
                      </a:r>
                      <a:endParaRPr lang="en-US" sz="1200" dirty="0">
                        <a:effectLst/>
                        <a:latin typeface="Cambria"/>
                        <a:ea typeface="Calibri"/>
                        <a:cs typeface="Times New Roman"/>
                      </a:endParaRPr>
                    </a:p>
                  </a:txBody>
                  <a:tcPr marL="68580" marR="68580" marT="0" marB="0" anchor="b">
                    <a:solidFill>
                      <a:schemeClr val="tx2">
                        <a:lumMod val="20000"/>
                        <a:lumOff val="80000"/>
                      </a:schemeClr>
                    </a:solidFill>
                  </a:tcPr>
                </a:tc>
              </a:tr>
              <a:tr h="292579">
                <a:tc>
                  <a:txBody>
                    <a:bodyPr/>
                    <a:lstStyle/>
                    <a:p>
                      <a:pPr marL="0" marR="0">
                        <a:spcBef>
                          <a:spcPts val="0"/>
                        </a:spcBef>
                        <a:spcAft>
                          <a:spcPts val="0"/>
                        </a:spcAft>
                      </a:pPr>
                      <a:r>
                        <a:rPr lang="en-US" sz="1100">
                          <a:effectLst/>
                        </a:rPr>
                        <a:t> </a:t>
                      </a:r>
                      <a:endParaRPr lang="en-US" sz="1200">
                        <a:effectLst/>
                      </a:endParaRPr>
                    </a:p>
                    <a:p>
                      <a:pPr marL="0" marR="0">
                        <a:spcBef>
                          <a:spcPts val="0"/>
                        </a:spcBef>
                        <a:spcAft>
                          <a:spcPts val="0"/>
                        </a:spcAft>
                      </a:pPr>
                      <a:r>
                        <a:rPr lang="en-US" sz="1100">
                          <a:effectLst/>
                        </a:rPr>
                        <a:t>All Drugs </a:t>
                      </a:r>
                      <a:endParaRPr lang="en-US" sz="1200">
                        <a:effectLst/>
                        <a:latin typeface="Cambria"/>
                        <a:ea typeface="Calibri"/>
                        <a:cs typeface="Times New Roman"/>
                      </a:endParaRPr>
                    </a:p>
                  </a:txBody>
                  <a:tcPr marL="68580" marR="68580" marT="0" marB="0" anchor="b">
                    <a:solidFill>
                      <a:schemeClr val="tx2">
                        <a:lumMod val="75000"/>
                      </a:schemeClr>
                    </a:solidFill>
                  </a:tcPr>
                </a:tc>
                <a:tc>
                  <a:txBody>
                    <a:bodyPr/>
                    <a:lstStyle/>
                    <a:p>
                      <a:pPr marL="0" marR="0" algn="ctr">
                        <a:spcBef>
                          <a:spcPts val="0"/>
                        </a:spcBef>
                        <a:spcAft>
                          <a:spcPts val="0"/>
                        </a:spcAft>
                      </a:pPr>
                      <a:r>
                        <a:rPr lang="en-US" sz="1100">
                          <a:effectLst/>
                        </a:rPr>
                        <a:t>716</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450</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763</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500</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929</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522</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1112</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519</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1181</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dirty="0">
                          <a:effectLst/>
                        </a:rPr>
                        <a:t>595</a:t>
                      </a:r>
                      <a:endParaRPr lang="en-US" sz="1200" dirty="0">
                        <a:effectLst/>
                        <a:latin typeface="Cambria"/>
                        <a:ea typeface="Calibri"/>
                        <a:cs typeface="Times New Roman"/>
                      </a:endParaRPr>
                    </a:p>
                  </a:txBody>
                  <a:tcPr marL="68580" marR="68580" marT="0" marB="0" anchor="b">
                    <a:solidFill>
                      <a:schemeClr val="tx2">
                        <a:lumMod val="60000"/>
                        <a:lumOff val="40000"/>
                      </a:schemeClr>
                    </a:solidFill>
                  </a:tcPr>
                </a:tc>
              </a:tr>
              <a:tr h="292579">
                <a:tc>
                  <a:txBody>
                    <a:bodyPr/>
                    <a:lstStyle/>
                    <a:p>
                      <a:pPr marL="0" marR="0">
                        <a:spcBef>
                          <a:spcPts val="0"/>
                        </a:spcBef>
                        <a:spcAft>
                          <a:spcPts val="0"/>
                        </a:spcAft>
                      </a:pPr>
                      <a:r>
                        <a:rPr lang="en-US" sz="1100">
                          <a:effectLst/>
                        </a:rPr>
                        <a:t> </a:t>
                      </a:r>
                      <a:endParaRPr lang="en-US" sz="1200">
                        <a:effectLst/>
                      </a:endParaRPr>
                    </a:p>
                    <a:p>
                      <a:pPr marL="0" marR="0">
                        <a:spcBef>
                          <a:spcPts val="0"/>
                        </a:spcBef>
                        <a:spcAft>
                          <a:spcPts val="0"/>
                        </a:spcAft>
                      </a:pPr>
                      <a:r>
                        <a:rPr lang="en-US" sz="1100">
                          <a:effectLst/>
                        </a:rPr>
                        <a:t>Opioids </a:t>
                      </a:r>
                      <a:endParaRPr lang="en-US" sz="1200">
                        <a:effectLst/>
                        <a:latin typeface="Cambria"/>
                        <a:ea typeface="Calibri"/>
                        <a:cs typeface="Times New Roman"/>
                      </a:endParaRPr>
                    </a:p>
                  </a:txBody>
                  <a:tcPr marL="68580" marR="68580" marT="0" marB="0" anchor="b">
                    <a:solidFill>
                      <a:schemeClr val="tx2">
                        <a:lumMod val="75000"/>
                      </a:schemeClr>
                    </a:solidFill>
                  </a:tcPr>
                </a:tc>
                <a:tc>
                  <a:txBody>
                    <a:bodyPr/>
                    <a:lstStyle/>
                    <a:p>
                      <a:pPr marL="0" marR="0" algn="ctr">
                        <a:spcBef>
                          <a:spcPts val="0"/>
                        </a:spcBef>
                        <a:spcAft>
                          <a:spcPts val="0"/>
                        </a:spcAft>
                      </a:pPr>
                      <a:r>
                        <a:rPr lang="en-US" sz="1100">
                          <a:effectLst/>
                        </a:rPr>
                        <a:t>549</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205</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603</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258</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791</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243</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947</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239</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1002</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dirty="0">
                          <a:effectLst/>
                        </a:rPr>
                        <a:t>266</a:t>
                      </a:r>
                      <a:endParaRPr lang="en-US" sz="1200" dirty="0">
                        <a:effectLst/>
                        <a:latin typeface="Cambria"/>
                        <a:ea typeface="Calibri"/>
                        <a:cs typeface="Times New Roman"/>
                      </a:endParaRPr>
                    </a:p>
                  </a:txBody>
                  <a:tcPr marL="68580" marR="68580" marT="0" marB="0" anchor="b">
                    <a:solidFill>
                      <a:schemeClr val="tx2">
                        <a:lumMod val="20000"/>
                        <a:lumOff val="80000"/>
                      </a:schemeClr>
                    </a:solidFill>
                  </a:tcPr>
                </a:tc>
              </a:tr>
              <a:tr h="292579">
                <a:tc>
                  <a:txBody>
                    <a:bodyPr/>
                    <a:lstStyle/>
                    <a:p>
                      <a:pPr marL="0" marR="0">
                        <a:spcBef>
                          <a:spcPts val="0"/>
                        </a:spcBef>
                        <a:spcAft>
                          <a:spcPts val="0"/>
                        </a:spcAft>
                      </a:pPr>
                      <a:r>
                        <a:rPr lang="en-US" sz="1100">
                          <a:effectLst/>
                        </a:rPr>
                        <a:t> </a:t>
                      </a:r>
                      <a:endParaRPr lang="en-US" sz="1200">
                        <a:effectLst/>
                      </a:endParaRPr>
                    </a:p>
                    <a:p>
                      <a:pPr marL="0" marR="0">
                        <a:spcBef>
                          <a:spcPts val="0"/>
                        </a:spcBef>
                        <a:spcAft>
                          <a:spcPts val="0"/>
                        </a:spcAft>
                      </a:pPr>
                      <a:r>
                        <a:rPr lang="en-US" sz="1100">
                          <a:effectLst/>
                        </a:rPr>
                        <a:t>Heroin</a:t>
                      </a:r>
                      <a:endParaRPr lang="en-US" sz="1200">
                        <a:effectLst/>
                        <a:latin typeface="Cambria"/>
                        <a:ea typeface="Calibri"/>
                        <a:cs typeface="Times New Roman"/>
                      </a:endParaRPr>
                    </a:p>
                  </a:txBody>
                  <a:tcPr marL="68580" marR="68580" marT="0" marB="0" anchor="b">
                    <a:solidFill>
                      <a:schemeClr val="tx2">
                        <a:lumMod val="75000"/>
                      </a:schemeClr>
                    </a:solidFill>
                  </a:tcPr>
                </a:tc>
                <a:tc>
                  <a:txBody>
                    <a:bodyPr/>
                    <a:lstStyle/>
                    <a:p>
                      <a:pPr marL="0" marR="0" algn="ctr">
                        <a:spcBef>
                          <a:spcPts val="0"/>
                        </a:spcBef>
                        <a:spcAft>
                          <a:spcPts val="0"/>
                        </a:spcAft>
                      </a:pPr>
                      <a:r>
                        <a:rPr lang="en-US" sz="1100">
                          <a:effectLst/>
                        </a:rPr>
                        <a:t>45</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18</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101</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46</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165</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40</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214</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46</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269</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dirty="0">
                          <a:effectLst/>
                        </a:rPr>
                        <a:t>42</a:t>
                      </a:r>
                      <a:endParaRPr lang="en-US" sz="1200" dirty="0">
                        <a:effectLst/>
                        <a:latin typeface="Cambria"/>
                        <a:ea typeface="Calibri"/>
                        <a:cs typeface="Times New Roman"/>
                      </a:endParaRPr>
                    </a:p>
                  </a:txBody>
                  <a:tcPr marL="68580" marR="68580" marT="0" marB="0" anchor="b">
                    <a:solidFill>
                      <a:schemeClr val="tx2">
                        <a:lumMod val="60000"/>
                        <a:lumOff val="40000"/>
                      </a:schemeClr>
                    </a:solidFill>
                  </a:tcPr>
                </a:tc>
              </a:tr>
              <a:tr h="292579">
                <a:tc>
                  <a:txBody>
                    <a:bodyPr/>
                    <a:lstStyle/>
                    <a:p>
                      <a:pPr marL="0" marR="0">
                        <a:spcBef>
                          <a:spcPts val="0"/>
                        </a:spcBef>
                        <a:spcAft>
                          <a:spcPts val="0"/>
                        </a:spcAft>
                      </a:pPr>
                      <a:r>
                        <a:rPr lang="en-US" sz="1100">
                          <a:effectLst/>
                        </a:rPr>
                        <a:t> </a:t>
                      </a:r>
                      <a:endParaRPr lang="en-US" sz="1200">
                        <a:effectLst/>
                      </a:endParaRPr>
                    </a:p>
                    <a:p>
                      <a:pPr marL="0" marR="0">
                        <a:spcBef>
                          <a:spcPts val="0"/>
                        </a:spcBef>
                        <a:spcAft>
                          <a:spcPts val="0"/>
                        </a:spcAft>
                      </a:pPr>
                      <a:r>
                        <a:rPr lang="en-US" sz="1100">
                          <a:effectLst/>
                        </a:rPr>
                        <a:t>Fentanyl</a:t>
                      </a:r>
                      <a:endParaRPr lang="en-US" sz="1200">
                        <a:effectLst/>
                        <a:latin typeface="Cambria"/>
                        <a:ea typeface="Calibri"/>
                        <a:cs typeface="Times New Roman"/>
                      </a:endParaRPr>
                    </a:p>
                  </a:txBody>
                  <a:tcPr marL="68580" marR="68580" marT="0" marB="0" anchor="b">
                    <a:solidFill>
                      <a:schemeClr val="tx2">
                        <a:lumMod val="75000"/>
                      </a:schemeClr>
                    </a:solidFill>
                  </a:tcPr>
                </a:tc>
                <a:tc>
                  <a:txBody>
                    <a:bodyPr/>
                    <a:lstStyle/>
                    <a:p>
                      <a:pPr marL="0" marR="0" algn="ctr">
                        <a:spcBef>
                          <a:spcPts val="0"/>
                        </a:spcBef>
                        <a:spcAft>
                          <a:spcPts val="0"/>
                        </a:spcAft>
                      </a:pPr>
                      <a:r>
                        <a:rPr lang="en-US" sz="1100" dirty="0">
                          <a:effectLst/>
                        </a:rPr>
                        <a:t>40</a:t>
                      </a:r>
                      <a:endParaRPr lang="en-US" sz="1200" dirty="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13</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47</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22</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138</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31</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246</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48</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410</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dirty="0">
                          <a:effectLst/>
                        </a:rPr>
                        <a:t>90</a:t>
                      </a:r>
                      <a:endParaRPr lang="en-US" sz="1200" dirty="0">
                        <a:effectLst/>
                        <a:latin typeface="Cambria"/>
                        <a:ea typeface="Calibri"/>
                        <a:cs typeface="Times New Roman"/>
                      </a:endParaRPr>
                    </a:p>
                  </a:txBody>
                  <a:tcPr marL="68580" marR="68580" marT="0" marB="0" anchor="b">
                    <a:solidFill>
                      <a:schemeClr val="tx2">
                        <a:lumMod val="20000"/>
                        <a:lumOff val="80000"/>
                      </a:schemeClr>
                    </a:solidFill>
                  </a:tcPr>
                </a:tc>
              </a:tr>
              <a:tr h="292579">
                <a:tc>
                  <a:txBody>
                    <a:bodyPr/>
                    <a:lstStyle/>
                    <a:p>
                      <a:pPr marL="0" marR="0">
                        <a:spcBef>
                          <a:spcPts val="0"/>
                        </a:spcBef>
                        <a:spcAft>
                          <a:spcPts val="0"/>
                        </a:spcAft>
                      </a:pPr>
                      <a:r>
                        <a:rPr lang="en-US" sz="1100">
                          <a:effectLst/>
                        </a:rPr>
                        <a:t> </a:t>
                      </a:r>
                      <a:endParaRPr lang="en-US" sz="1200">
                        <a:effectLst/>
                      </a:endParaRPr>
                    </a:p>
                    <a:p>
                      <a:pPr marL="0" marR="0">
                        <a:spcBef>
                          <a:spcPts val="0"/>
                        </a:spcBef>
                        <a:spcAft>
                          <a:spcPts val="0"/>
                        </a:spcAft>
                      </a:pPr>
                      <a:r>
                        <a:rPr lang="en-US" sz="1100">
                          <a:effectLst/>
                        </a:rPr>
                        <a:t>Buprenorphine</a:t>
                      </a:r>
                      <a:endParaRPr lang="en-US" sz="1200">
                        <a:effectLst/>
                        <a:latin typeface="Cambria"/>
                        <a:ea typeface="Calibri"/>
                        <a:cs typeface="Times New Roman"/>
                      </a:endParaRPr>
                    </a:p>
                  </a:txBody>
                  <a:tcPr marL="68580" marR="68580" marT="0" marB="0" anchor="b">
                    <a:solidFill>
                      <a:schemeClr val="tx2">
                        <a:lumMod val="75000"/>
                      </a:schemeClr>
                    </a:solidFill>
                  </a:tcPr>
                </a:tc>
                <a:tc>
                  <a:txBody>
                    <a:bodyPr/>
                    <a:lstStyle/>
                    <a:p>
                      <a:pPr marL="0" marR="0" algn="ctr">
                        <a:spcBef>
                          <a:spcPts val="0"/>
                        </a:spcBef>
                        <a:spcAft>
                          <a:spcPts val="0"/>
                        </a:spcAft>
                      </a:pPr>
                      <a:r>
                        <a:rPr lang="en-US" sz="1100">
                          <a:effectLst/>
                        </a:rPr>
                        <a:t>21</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2</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36</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11</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43</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7</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65</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4</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70</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dirty="0">
                          <a:effectLst/>
                        </a:rPr>
                        <a:t>3</a:t>
                      </a:r>
                      <a:endParaRPr lang="en-US" sz="1200" dirty="0">
                        <a:effectLst/>
                        <a:latin typeface="Cambria"/>
                        <a:ea typeface="Calibri"/>
                        <a:cs typeface="Times New Roman"/>
                      </a:endParaRPr>
                    </a:p>
                  </a:txBody>
                  <a:tcPr marL="68580" marR="68580" marT="0" marB="0" anchor="b">
                    <a:solidFill>
                      <a:schemeClr val="tx2">
                        <a:lumMod val="60000"/>
                        <a:lumOff val="40000"/>
                      </a:schemeClr>
                    </a:solidFill>
                  </a:tcPr>
                </a:tc>
              </a:tr>
              <a:tr h="292579">
                <a:tc>
                  <a:txBody>
                    <a:bodyPr/>
                    <a:lstStyle/>
                    <a:p>
                      <a:pPr marL="0" marR="0">
                        <a:spcBef>
                          <a:spcPts val="0"/>
                        </a:spcBef>
                        <a:spcAft>
                          <a:spcPts val="0"/>
                        </a:spcAft>
                      </a:pPr>
                      <a:r>
                        <a:rPr lang="en-US" sz="1100">
                          <a:effectLst/>
                        </a:rPr>
                        <a:t> </a:t>
                      </a:r>
                      <a:endParaRPr lang="en-US" sz="1200">
                        <a:effectLst/>
                      </a:endParaRPr>
                    </a:p>
                    <a:p>
                      <a:pPr marL="0" marR="0">
                        <a:spcBef>
                          <a:spcPts val="0"/>
                        </a:spcBef>
                        <a:spcAft>
                          <a:spcPts val="0"/>
                        </a:spcAft>
                      </a:pPr>
                      <a:r>
                        <a:rPr lang="en-US" sz="1100">
                          <a:effectLst/>
                        </a:rPr>
                        <a:t>Benzodiazepines</a:t>
                      </a:r>
                      <a:endParaRPr lang="en-US" sz="1200">
                        <a:effectLst/>
                        <a:latin typeface="Cambria"/>
                        <a:ea typeface="Calibri"/>
                        <a:cs typeface="Times New Roman"/>
                      </a:endParaRPr>
                    </a:p>
                  </a:txBody>
                  <a:tcPr marL="68580" marR="68580" marT="0" marB="0" anchor="b">
                    <a:solidFill>
                      <a:schemeClr val="tx2">
                        <a:lumMod val="75000"/>
                      </a:schemeClr>
                    </a:solidFill>
                  </a:tcPr>
                </a:tc>
                <a:tc>
                  <a:txBody>
                    <a:bodyPr/>
                    <a:lstStyle/>
                    <a:p>
                      <a:pPr marL="0" marR="0" algn="ctr">
                        <a:spcBef>
                          <a:spcPts val="0"/>
                        </a:spcBef>
                        <a:spcAft>
                          <a:spcPts val="0"/>
                        </a:spcAft>
                      </a:pPr>
                      <a:r>
                        <a:rPr lang="en-US" sz="1100">
                          <a:effectLst/>
                        </a:rPr>
                        <a:t>366</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5</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378</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10</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477</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15</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562</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11</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494</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dirty="0">
                          <a:effectLst/>
                        </a:rPr>
                        <a:t>10</a:t>
                      </a:r>
                      <a:endParaRPr lang="en-US" sz="1200" dirty="0">
                        <a:effectLst/>
                        <a:latin typeface="Cambria"/>
                        <a:ea typeface="Calibri"/>
                        <a:cs typeface="Times New Roman"/>
                      </a:endParaRPr>
                    </a:p>
                  </a:txBody>
                  <a:tcPr marL="68580" marR="68580" marT="0" marB="0" anchor="b">
                    <a:solidFill>
                      <a:schemeClr val="tx2">
                        <a:lumMod val="20000"/>
                        <a:lumOff val="80000"/>
                      </a:schemeClr>
                    </a:solidFill>
                  </a:tcPr>
                </a:tc>
              </a:tr>
              <a:tr h="292579">
                <a:tc>
                  <a:txBody>
                    <a:bodyPr/>
                    <a:lstStyle/>
                    <a:p>
                      <a:pPr marL="0" marR="0">
                        <a:spcBef>
                          <a:spcPts val="0"/>
                        </a:spcBef>
                        <a:spcAft>
                          <a:spcPts val="0"/>
                        </a:spcAft>
                      </a:pPr>
                      <a:r>
                        <a:rPr lang="en-US" sz="1100">
                          <a:effectLst/>
                        </a:rPr>
                        <a:t> </a:t>
                      </a:r>
                      <a:endParaRPr lang="en-US" sz="1200">
                        <a:effectLst/>
                      </a:endParaRPr>
                    </a:p>
                    <a:p>
                      <a:pPr marL="0" marR="0">
                        <a:spcBef>
                          <a:spcPts val="0"/>
                        </a:spcBef>
                        <a:spcAft>
                          <a:spcPts val="0"/>
                        </a:spcAft>
                      </a:pPr>
                      <a:r>
                        <a:rPr lang="en-US" sz="1100">
                          <a:effectLst/>
                        </a:rPr>
                        <a:t>Other Stimulants</a:t>
                      </a:r>
                      <a:endParaRPr lang="en-US" sz="1200">
                        <a:effectLst/>
                        <a:latin typeface="Cambria"/>
                        <a:ea typeface="Calibri"/>
                        <a:cs typeface="Times New Roman"/>
                      </a:endParaRPr>
                    </a:p>
                  </a:txBody>
                  <a:tcPr marL="68580" marR="68580" marT="0" marB="0" anchor="b">
                    <a:solidFill>
                      <a:schemeClr val="tx2">
                        <a:lumMod val="75000"/>
                      </a:schemeClr>
                    </a:solidFill>
                  </a:tcPr>
                </a:tc>
                <a:tc>
                  <a:txBody>
                    <a:bodyPr/>
                    <a:lstStyle/>
                    <a:p>
                      <a:pPr marL="0" marR="0" algn="ctr">
                        <a:spcBef>
                          <a:spcPts val="0"/>
                        </a:spcBef>
                        <a:spcAft>
                          <a:spcPts val="0"/>
                        </a:spcAft>
                      </a:pPr>
                      <a:r>
                        <a:rPr lang="en-US" sz="1100">
                          <a:effectLst/>
                        </a:rPr>
                        <a:t>63</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17</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54</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19</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74</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38</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128</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59</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a:effectLst/>
                        </a:rPr>
                        <a:t>206</a:t>
                      </a:r>
                      <a:endParaRPr lang="en-US" sz="1200">
                        <a:effectLst/>
                        <a:latin typeface="Cambria"/>
                        <a:ea typeface="Calibri"/>
                        <a:cs typeface="Times New Roman"/>
                      </a:endParaRPr>
                    </a:p>
                  </a:txBody>
                  <a:tcPr marL="68580" marR="68580" marT="0" marB="0" anchor="b">
                    <a:solidFill>
                      <a:schemeClr val="tx2">
                        <a:lumMod val="60000"/>
                        <a:lumOff val="40000"/>
                      </a:schemeClr>
                    </a:solidFill>
                  </a:tcPr>
                </a:tc>
                <a:tc>
                  <a:txBody>
                    <a:bodyPr/>
                    <a:lstStyle/>
                    <a:p>
                      <a:pPr marL="0" marR="0" algn="ctr">
                        <a:spcBef>
                          <a:spcPts val="0"/>
                        </a:spcBef>
                        <a:spcAft>
                          <a:spcPts val="0"/>
                        </a:spcAft>
                      </a:pPr>
                      <a:r>
                        <a:rPr lang="en-US" sz="1100" dirty="0">
                          <a:effectLst/>
                        </a:rPr>
                        <a:t>113</a:t>
                      </a:r>
                      <a:endParaRPr lang="en-US" sz="1200" dirty="0">
                        <a:effectLst/>
                        <a:latin typeface="Cambria"/>
                        <a:ea typeface="Calibri"/>
                        <a:cs typeface="Times New Roman"/>
                      </a:endParaRPr>
                    </a:p>
                  </a:txBody>
                  <a:tcPr marL="68580" marR="68580" marT="0" marB="0" anchor="b">
                    <a:solidFill>
                      <a:schemeClr val="tx2">
                        <a:lumMod val="60000"/>
                        <a:lumOff val="40000"/>
                      </a:schemeClr>
                    </a:solidFill>
                  </a:tcPr>
                </a:tc>
              </a:tr>
              <a:tr h="292579">
                <a:tc>
                  <a:txBody>
                    <a:bodyPr/>
                    <a:lstStyle/>
                    <a:p>
                      <a:pPr marL="0" marR="0">
                        <a:spcBef>
                          <a:spcPts val="0"/>
                        </a:spcBef>
                        <a:spcAft>
                          <a:spcPts val="0"/>
                        </a:spcAft>
                      </a:pPr>
                      <a:r>
                        <a:rPr lang="en-US" sz="1100" dirty="0">
                          <a:effectLst/>
                        </a:rPr>
                        <a:t> </a:t>
                      </a:r>
                      <a:endParaRPr lang="en-US" sz="1200" dirty="0">
                        <a:effectLst/>
                      </a:endParaRPr>
                    </a:p>
                    <a:p>
                      <a:pPr marL="0" marR="0">
                        <a:spcBef>
                          <a:spcPts val="0"/>
                        </a:spcBef>
                        <a:spcAft>
                          <a:spcPts val="0"/>
                        </a:spcAft>
                      </a:pPr>
                      <a:r>
                        <a:rPr lang="en-US" sz="1100" dirty="0">
                          <a:effectLst/>
                        </a:rPr>
                        <a:t>Cocaine</a:t>
                      </a:r>
                      <a:endParaRPr lang="en-US" sz="1200" dirty="0">
                        <a:effectLst/>
                        <a:latin typeface="Cambria"/>
                        <a:ea typeface="Calibri"/>
                        <a:cs typeface="Times New Roman"/>
                      </a:endParaRPr>
                    </a:p>
                  </a:txBody>
                  <a:tcPr marL="68580" marR="68580" marT="0" marB="0" anchor="b">
                    <a:solidFill>
                      <a:schemeClr val="tx2">
                        <a:lumMod val="75000"/>
                      </a:schemeClr>
                    </a:solidFill>
                  </a:tcPr>
                </a:tc>
                <a:tc>
                  <a:txBody>
                    <a:bodyPr/>
                    <a:lstStyle/>
                    <a:p>
                      <a:pPr marL="0" marR="0" algn="ctr">
                        <a:spcBef>
                          <a:spcPts val="0"/>
                        </a:spcBef>
                        <a:spcAft>
                          <a:spcPts val="0"/>
                        </a:spcAft>
                      </a:pPr>
                      <a:r>
                        <a:rPr lang="en-US" sz="1100">
                          <a:effectLst/>
                        </a:rPr>
                        <a:t>79</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51</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92</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42</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148</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55</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178</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72</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a:effectLst/>
                        </a:rPr>
                        <a:t>225</a:t>
                      </a:r>
                      <a:endParaRPr lang="en-US" sz="1200">
                        <a:effectLst/>
                        <a:latin typeface="Cambria"/>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100" dirty="0">
                          <a:effectLst/>
                        </a:rPr>
                        <a:t>81</a:t>
                      </a:r>
                      <a:endParaRPr lang="en-US" sz="1200" dirty="0">
                        <a:effectLst/>
                        <a:latin typeface="Cambria"/>
                        <a:ea typeface="Calibri"/>
                        <a:cs typeface="Times New Roman"/>
                      </a:endParaRPr>
                    </a:p>
                  </a:txBody>
                  <a:tcPr marL="68580" marR="68580" marT="0" marB="0" anchor="b">
                    <a:solidFill>
                      <a:schemeClr val="tx2">
                        <a:lumMod val="20000"/>
                        <a:lumOff val="80000"/>
                      </a:schemeClr>
                    </a:solidFill>
                  </a:tcPr>
                </a:tc>
              </a:tr>
            </a:tbl>
          </a:graphicData>
        </a:graphic>
      </p:graphicFrame>
      <p:sp>
        <p:nvSpPr>
          <p:cNvPr id="6" name="TextBox 5"/>
          <p:cNvSpPr txBox="1"/>
          <p:nvPr/>
        </p:nvSpPr>
        <p:spPr>
          <a:xfrm>
            <a:off x="12865" y="5239312"/>
            <a:ext cx="9144000" cy="584775"/>
          </a:xfrm>
          <a:prstGeom prst="rect">
            <a:avLst/>
          </a:prstGeom>
          <a:noFill/>
        </p:spPr>
        <p:txBody>
          <a:bodyPr wrap="square" rtlCol="0">
            <a:spAutoFit/>
          </a:bodyPr>
          <a:lstStyle/>
          <a:p>
            <a:pPr algn="ctr"/>
            <a:r>
              <a:rPr lang="en-US" sz="1600" dirty="0" smtClean="0">
                <a:latin typeface="Arial" panose="020B0604020202020204" pitchFamily="34" charset="0"/>
                <a:ea typeface="Open Sans" panose="020B0606030504020204" pitchFamily="34" charset="0"/>
                <a:cs typeface="Arial" panose="020B0604020202020204" pitchFamily="34" charset="0"/>
              </a:rPr>
              <a:t>The percentage of all drug overdoses that included more than one drug increased from 61.4% in 2013 to 66.5% in 2017</a:t>
            </a:r>
          </a:p>
        </p:txBody>
      </p:sp>
      <p:sp>
        <p:nvSpPr>
          <p:cNvPr id="7" name="TextBox 6"/>
          <p:cNvSpPr txBox="1"/>
          <p:nvPr/>
        </p:nvSpPr>
        <p:spPr>
          <a:xfrm>
            <a:off x="1371600" y="6260068"/>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by the Office of Informatics and Analytics, TDH (last updated February 7, 2018). Limited to TN residents. Data Source: TN Death Statistical File. Categories in this graph are not mutually exclusive.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232809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962400"/>
            <a:ext cx="5791200" cy="2057400"/>
          </a:xfrm>
        </p:spPr>
        <p:txBody>
          <a:bodyPr>
            <a:normAutofit fontScale="90000"/>
          </a:bodyPr>
          <a:lstStyle/>
          <a:p>
            <a:r>
              <a:rPr lang="en-US" dirty="0" smtClean="0">
                <a:latin typeface="Arial" panose="020B0604020202020204" pitchFamily="34" charset="0"/>
                <a:cs typeface="Arial" panose="020B0604020202020204" pitchFamily="34" charset="0"/>
              </a:rPr>
              <a:t>Opioid-Related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Drug Overdoses in Tennessee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149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369332"/>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Age-Specific Rates for Opioid Overdose Deaths in TN by Year for 2013-2017</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248400"/>
            <a:ext cx="6934200" cy="5078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December 14, 2018).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Table excludes deaths for individuals younger than 18 year of age as rates were considered unreliable and not calculated. Data Source: TN Death Statistical File.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5122" name="Picture 2" descr="\\dc04sdcwf00000\PDO$\Prescription Drug Overdose\Reports\PDO Report 2019\MortalitySection\FINALGRAPHS_MAPS_TABLES\4_opioids_age.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905125" y="1600200"/>
            <a:ext cx="5684414" cy="43649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c04sdcwf00000\PDO$\Prescription Drug Overdose\Reports\PDO Report 2019\MortalitySection\FINALGRAPHS_MAPS_TABLES\4_opioids_age.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8412"/>
          <a:stretch/>
        </p:blipFill>
        <p:spPr bwMode="auto">
          <a:xfrm>
            <a:off x="326510" y="2558084"/>
            <a:ext cx="2090179" cy="244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783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Age-Specific Rates for Opioid Overdose Deaths in TN </a:t>
            </a:r>
          </a:p>
          <a:p>
            <a:r>
              <a:rPr lang="en-US" b="1" dirty="0" smtClean="0">
                <a:latin typeface="Arial" panose="020B0604020202020204" pitchFamily="34" charset="0"/>
                <a:ea typeface="Open Sans" panose="020B0606030504020204" pitchFamily="34" charset="0"/>
                <a:cs typeface="Arial" panose="020B0604020202020204" pitchFamily="34" charset="0"/>
              </a:rPr>
              <a:t>by Year for 2013-2017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5122" name="Picture 2" descr="\\dc04sdcwf00000\PDO$\Prescription Drug Overdose\Reports\PDO Report 2019\MortalitySection\FINALGRAPHS_MAPS_TABLES\4_opioids_age.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905125" y="1600200"/>
            <a:ext cx="5684414" cy="43649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c04sdcwf00000\PDO$\Prescription Drug Overdose\Reports\PDO Report 2019\MortalitySection\FINALGRAPHS_MAPS_TABLES\4_opioids_age.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8412"/>
          <a:stretch/>
        </p:blipFill>
        <p:spPr bwMode="auto">
          <a:xfrm>
            <a:off x="3505200" y="1600200"/>
            <a:ext cx="987621" cy="11572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2430" y="2362200"/>
            <a:ext cx="2362200" cy="2492990"/>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Persons aged 35-44 years and 45-54 years had the highest rates of death from 2013 to 2017</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The age-specific rates for age group 25-34 years increased substantially from 2013 to 2016</a:t>
            </a:r>
          </a:p>
        </p:txBody>
      </p:sp>
      <p:sp>
        <p:nvSpPr>
          <p:cNvPr id="10" name="TextBox 9"/>
          <p:cNvSpPr txBox="1"/>
          <p:nvPr/>
        </p:nvSpPr>
        <p:spPr>
          <a:xfrm>
            <a:off x="1371600" y="6248400"/>
            <a:ext cx="6934200" cy="5078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December 14, 2018).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Table excludes deaths for individuals younger than 18 year of age as rates were considered unreliable and not calculated. Data Source: TN Death Statistical File.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105247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of All Opioid Overdose Deaths by Race and Sex in TN </a:t>
            </a:r>
          </a:p>
          <a:p>
            <a:r>
              <a:rPr lang="en-US" b="1" dirty="0" smtClean="0">
                <a:latin typeface="Arial" panose="020B0604020202020204" pitchFamily="34" charset="0"/>
                <a:ea typeface="Open Sans" panose="020B0606030504020204" pitchFamily="34" charset="0"/>
                <a:cs typeface="Arial" panose="020B0604020202020204" pitchFamily="34" charset="0"/>
              </a:rPr>
              <a:t>by Year for 2013-2017</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December 14, 2018).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Limited to Black and White TN residents for analyses by race. Data Source: TN Death Statistical File. </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9218" name="Picture 2" descr="\\dc04sdcwf00000\PDO$\Prescription Drug Overdose\Reports\PDO Report 2019\MortalitySection\FINALGRAPHS_MAPS_TABLES\8_racesex_two_panel_line.tif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9400" y="1981200"/>
            <a:ext cx="8636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383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of All Opioid Overdose Deaths by Race and Sex in TN </a:t>
            </a:r>
          </a:p>
          <a:p>
            <a:r>
              <a:rPr lang="en-US" b="1" dirty="0" smtClean="0">
                <a:latin typeface="Arial" panose="020B0604020202020204" pitchFamily="34" charset="0"/>
                <a:ea typeface="Open Sans" panose="020B0606030504020204" pitchFamily="34" charset="0"/>
                <a:cs typeface="Arial" panose="020B0604020202020204" pitchFamily="34" charset="0"/>
              </a:rPr>
              <a:t>by Year for 2013-2017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9218" name="Picture 2" descr="\\dc04sdcwf00000\PDO$\Prescription Drug Overdose\Reports\PDO Report 2019\MortalitySection\FINALGRAPHS_MAPS_TABLES\8_racesex_two_panel_line.tif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8200" y="1752600"/>
            <a:ext cx="7239000" cy="3257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5011140"/>
            <a:ext cx="74676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While both male and female age-adjusted rates increased from 2013 to 2017, males had higher rates of opioid-related overdose deaths compared to females</a:t>
            </a:r>
          </a:p>
          <a:p>
            <a:pPr marL="285750"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R</a:t>
            </a:r>
            <a:r>
              <a:rPr lang="en-US" sz="1400" dirty="0" smtClean="0">
                <a:latin typeface="Arial" panose="020B0604020202020204" pitchFamily="34" charset="0"/>
                <a:ea typeface="Open Sans" panose="020B0606030504020204" pitchFamily="34" charset="0"/>
                <a:cs typeface="Arial" panose="020B0604020202020204" pitchFamily="34" charset="0"/>
              </a:rPr>
              <a:t>ates for opioid-related overdose deaths for Blacks continued to increase, particularly from 2015 to 2017</a:t>
            </a:r>
          </a:p>
        </p:txBody>
      </p:sp>
      <p:sp>
        <p:nvSpPr>
          <p:cNvPr id="8" name="TextBox 7"/>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December 14, 2018).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Limited to Black and White TN residents for analyses by race. Data Source: TN Death Statistical File. </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848930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369332"/>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Opioid Overdose Deaths in TN by Year for 2013-2017</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pic>
        <p:nvPicPr>
          <p:cNvPr id="4098" name="Picture 2" descr="\\dc04sdcwf00000\PDO$\Prescription Drug Overdose\Reports\PDO Report 2019\MortalitySection\FINALGRAPHS_MAPS_TABLES\3_opioids_two_panel.tif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1828800"/>
            <a:ext cx="8839200" cy="39776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71600" y="6172200"/>
            <a:ext cx="6934200" cy="5078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December 14, 2018). Limited to TN residents</a:t>
            </a:r>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Data Source: TN Death Statistical File</a:t>
            </a:r>
          </a:p>
          <a:p>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921598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369332"/>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Opioid Overdose Deaths in TN by Year for 2013-2017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4098" name="Picture 2" descr="\\dc04sdcwf00000\PDO$\Prescription Drug Overdose\Reports\PDO Report 2019\MortalitySection\FINALGRAPHS_MAPS_TABLES\3_opioids_two_panel.tif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1676400"/>
            <a:ext cx="7086600" cy="31889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4876800"/>
            <a:ext cx="7543800"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Age-adjusted rates for deaths due to prescription opioids remained high in 2017, but showed a downward trend for the first </a:t>
            </a:r>
            <a:r>
              <a:rPr lang="en-US" sz="1400" dirty="0">
                <a:latin typeface="Arial" panose="020B0604020202020204" pitchFamily="34" charset="0"/>
                <a:ea typeface="Open Sans" panose="020B0606030504020204" pitchFamily="34" charset="0"/>
                <a:cs typeface="Arial" panose="020B0604020202020204" pitchFamily="34" charset="0"/>
              </a:rPr>
              <a:t>time, as did </a:t>
            </a:r>
            <a:r>
              <a:rPr lang="en-US" sz="1400" dirty="0" smtClean="0">
                <a:latin typeface="Arial" panose="020B0604020202020204" pitchFamily="34" charset="0"/>
                <a:ea typeface="Open Sans" panose="020B0606030504020204" pitchFamily="34" charset="0"/>
                <a:cs typeface="Arial" panose="020B0604020202020204" pitchFamily="34" charset="0"/>
              </a:rPr>
              <a:t>age-adjusted </a:t>
            </a:r>
            <a:r>
              <a:rPr lang="en-US" sz="1400" dirty="0">
                <a:latin typeface="Arial" panose="020B0604020202020204" pitchFamily="34" charset="0"/>
                <a:ea typeface="Open Sans" panose="020B0606030504020204" pitchFamily="34" charset="0"/>
                <a:cs typeface="Arial" panose="020B0604020202020204" pitchFamily="34" charset="0"/>
              </a:rPr>
              <a:t>rates for deaths due </a:t>
            </a:r>
            <a:r>
              <a:rPr lang="en-US" sz="1400" dirty="0" smtClean="0">
                <a:latin typeface="Arial" panose="020B0604020202020204" pitchFamily="34" charset="0"/>
                <a:ea typeface="Open Sans" panose="020B0606030504020204" pitchFamily="34" charset="0"/>
                <a:cs typeface="Arial" panose="020B0604020202020204" pitchFamily="34" charset="0"/>
              </a:rPr>
              <a:t>to combined </a:t>
            </a:r>
            <a:r>
              <a:rPr lang="en-US" sz="1400" dirty="0">
                <a:latin typeface="Arial" panose="020B0604020202020204" pitchFamily="34" charset="0"/>
                <a:ea typeface="Open Sans" panose="020B0606030504020204" pitchFamily="34" charset="0"/>
                <a:cs typeface="Arial" panose="020B0604020202020204" pitchFamily="34" charset="0"/>
              </a:rPr>
              <a:t>opioid and </a:t>
            </a:r>
            <a:r>
              <a:rPr lang="en-US" sz="1400" dirty="0" smtClean="0">
                <a:latin typeface="Arial" panose="020B0604020202020204" pitchFamily="34" charset="0"/>
                <a:ea typeface="Open Sans" panose="020B0606030504020204" pitchFamily="34" charset="0"/>
                <a:cs typeface="Arial" panose="020B0604020202020204" pitchFamily="34" charset="0"/>
              </a:rPr>
              <a:t>benzodiazepine use</a:t>
            </a:r>
            <a:endParaRPr lang="en-US" sz="14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I</a:t>
            </a:r>
            <a:r>
              <a:rPr lang="en-US" sz="1400" dirty="0" smtClean="0">
                <a:latin typeface="Arial" panose="020B0604020202020204" pitchFamily="34" charset="0"/>
                <a:ea typeface="Open Sans" panose="020B0606030504020204" pitchFamily="34" charset="0"/>
                <a:cs typeface="Arial" panose="020B0604020202020204" pitchFamily="34" charset="0"/>
              </a:rPr>
              <a:t>ncreases in age-adjusted rates for illicit opioid-related overdose deaths including heroin, fentanyl, and stimulants were observed from 2013-2017</a:t>
            </a:r>
          </a:p>
        </p:txBody>
      </p:sp>
      <p:sp>
        <p:nvSpPr>
          <p:cNvPr id="8" name="TextBox 7"/>
          <p:cNvSpPr txBox="1"/>
          <p:nvPr/>
        </p:nvSpPr>
        <p:spPr>
          <a:xfrm>
            <a:off x="1371600" y="6172200"/>
            <a:ext cx="6934200" cy="5078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December 14, 2018). Limited to TN residents</a:t>
            </a:r>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Data Source: TN Death Statistical File</a:t>
            </a:r>
          </a:p>
          <a:p>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361709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c04sdcwf00000\PDO$\Prescription Drug Overdose\Reports\PDO Report 2019\MortalitySection\FINALGRAPHS_MAPS_TABLES\OpioidDeath_v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4722" y="4114800"/>
            <a:ext cx="2305935" cy="18900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c04sdcwf00000\PDO$\Prescription Drug Overdose\Reports\PDO Report 2019\MortalitySection\FINALGRAPHS_MAPS_TABLES\OpioidDeath_v2.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399934" y="4953000"/>
            <a:ext cx="2619375" cy="107451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Change in Number of Opioid Overdose Deaths by TN County of Residence for 2016-2017</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Source: Tennessee Department of Health, Death Statistical File. Analysis conducted by the Office of Informatics and Analytics. Updated on September 21, 2018.</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8" name="Picture 3" descr="P:\Prescription Drug Overdose\Reports\PDO Report 2019\MortalitySection\Map\OpioidDeath_v2.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52400" y="1776740"/>
            <a:ext cx="8927209" cy="235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403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Introduction</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96883" y="1295400"/>
            <a:ext cx="8382000" cy="4185761"/>
          </a:xfrm>
          <a:prstGeom prst="rect">
            <a:avLst/>
          </a:prstGeom>
          <a:noFill/>
        </p:spPr>
        <p:txBody>
          <a:bodyPr wrap="square" rtlCol="0">
            <a:spAutoFit/>
          </a:bodyPr>
          <a:lstStyle/>
          <a:p>
            <a:r>
              <a:rPr lang="en-US" sz="1400" dirty="0" smtClean="0">
                <a:latin typeface="Arial" panose="020B0604020202020204" pitchFamily="34" charset="0"/>
                <a:ea typeface="Open Sans" panose="020B0606030504020204" pitchFamily="34" charset="0"/>
                <a:cs typeface="Arial" panose="020B0604020202020204" pitchFamily="34" charset="0"/>
              </a:rPr>
              <a:t>The following slides are a summary of </a:t>
            </a:r>
            <a:r>
              <a:rPr lang="en-US" sz="1400" b="1" dirty="0">
                <a:latin typeface="Arial" panose="020B0604020202020204" pitchFamily="34" charset="0"/>
                <a:ea typeface="Open Sans" panose="020B0606030504020204" pitchFamily="34" charset="0"/>
                <a:cs typeface="Arial" panose="020B0604020202020204" pitchFamily="34" charset="0"/>
              </a:rPr>
              <a:t>Drug Overdose Deaths in Tennessee </a:t>
            </a:r>
            <a:r>
              <a:rPr lang="en-US" sz="1400" dirty="0" smtClean="0">
                <a:latin typeface="Arial" panose="020B0604020202020204" pitchFamily="34" charset="0"/>
                <a:ea typeface="Open Sans" panose="020B0606030504020204" pitchFamily="34" charset="0"/>
                <a:cs typeface="Arial" panose="020B0604020202020204" pitchFamily="34" charset="0"/>
              </a:rPr>
              <a:t>from Tennessee’s Annual Overdose Report for 2019. This report was produced by the Office of Informatics and Analytics (OIA) at the Tennessee Department of Health (TDH) and can be found on TDH’s Prescription Drug Overdose website. While these slides will specifically focus on the most recent findings for </a:t>
            </a:r>
            <a:r>
              <a:rPr lang="en-US" sz="1400" b="1" dirty="0" smtClean="0">
                <a:latin typeface="Arial" panose="020B0604020202020204" pitchFamily="34" charset="0"/>
                <a:ea typeface="Open Sans" panose="020B0606030504020204" pitchFamily="34" charset="0"/>
                <a:cs typeface="Arial" panose="020B0604020202020204" pitchFamily="34" charset="0"/>
              </a:rPr>
              <a:t>Drug Overdose Deaths in Tennessee</a:t>
            </a:r>
            <a:r>
              <a:rPr lang="en-US" sz="1400" dirty="0">
                <a:latin typeface="Arial" panose="020B0604020202020204" pitchFamily="34" charset="0"/>
                <a:ea typeface="Open Sans" panose="020B0606030504020204" pitchFamily="34" charset="0"/>
                <a:cs typeface="Arial" panose="020B0604020202020204" pitchFamily="34" charset="0"/>
              </a:rPr>
              <a:t>,</a:t>
            </a:r>
            <a:r>
              <a:rPr lang="en-US" sz="1400" dirty="0" smtClean="0">
                <a:latin typeface="Arial" panose="020B0604020202020204" pitchFamily="34" charset="0"/>
                <a:ea typeface="Open Sans" panose="020B0606030504020204" pitchFamily="34" charset="0"/>
                <a:cs typeface="Arial" panose="020B0604020202020204" pitchFamily="34" charset="0"/>
              </a:rPr>
              <a:t> additional slides and the 2019 annual report itself will provide information on each the following:</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Non-Fatal Drug Overdose Hospital Discharges in Tennessee</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Opioid and Benzodiazepine Prescription Trends</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Ongoing epidemiologic analyses</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Our data-driven support of licensure and over-prescribing investigations</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Dissemination of data at the county level</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development of a statewide drug overdose reporting system for healthcare facilities</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A new grant to further enhance surveillance of both nonfatal and fatal overdoses</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A summary of the Hal Rogers grant, which provides key support for collaboration with mental health and law enforcement through data sharing</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Indicators that are currently being traced in an ongoing way through the integrated data system</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development, specifications, and purpose of the integrated data system</a:t>
            </a:r>
            <a:endParaRPr lang="en-US" sz="1400" dirty="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758584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Change in Number of Opioid Overdose Deaths by TN County of Residence for 2016-2017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9" name="Picture 2" descr="\\dc04sdcwf00000\PDO$\Prescription Drug Overdose\Reports\PDO Report 2019\MortalitySection\FINALGRAPHS_MAPS_TABLES\OpioidDeath_v2.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91275" y="4953000"/>
            <a:ext cx="2619375" cy="10745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0" y="4189649"/>
            <a:ext cx="5753100" cy="175432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Forty-six counties reported an</a:t>
            </a:r>
            <a:r>
              <a:rPr lang="en-US" sz="1600" b="1" dirty="0" smtClean="0">
                <a:latin typeface="Arial" panose="020B0604020202020204" pitchFamily="34" charset="0"/>
                <a:ea typeface="Open Sans" panose="020B0606030504020204" pitchFamily="34" charset="0"/>
                <a:cs typeface="Arial" panose="020B0604020202020204" pitchFamily="34" charset="0"/>
              </a:rPr>
              <a:t> increase </a:t>
            </a:r>
            <a:r>
              <a:rPr lang="en-US" sz="1600" dirty="0" smtClean="0">
                <a:latin typeface="Arial" panose="020B0604020202020204" pitchFamily="34" charset="0"/>
                <a:ea typeface="Open Sans" panose="020B0606030504020204" pitchFamily="34" charset="0"/>
                <a:cs typeface="Arial" panose="020B0604020202020204" pitchFamily="34" charset="0"/>
              </a:rPr>
              <a:t>in the number of opioid overdose deaths</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Nine counties reported </a:t>
            </a:r>
            <a:r>
              <a:rPr lang="en-US" sz="1600" b="1" dirty="0" smtClean="0">
                <a:latin typeface="Arial" panose="020B0604020202020204" pitchFamily="34" charset="0"/>
                <a:ea typeface="Open Sans" panose="020B0606030504020204" pitchFamily="34" charset="0"/>
                <a:cs typeface="Arial" panose="020B0604020202020204" pitchFamily="34" charset="0"/>
              </a:rPr>
              <a:t>no change </a:t>
            </a:r>
            <a:r>
              <a:rPr lang="en-US" sz="1600" dirty="0" smtClean="0">
                <a:latin typeface="Arial" panose="020B0604020202020204" pitchFamily="34" charset="0"/>
                <a:ea typeface="Open Sans" panose="020B0606030504020204" pitchFamily="34" charset="0"/>
                <a:cs typeface="Arial" panose="020B0604020202020204" pitchFamily="34" charset="0"/>
              </a:rPr>
              <a:t>in the number of opioid deaths</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Thirty-Eight counties reported a </a:t>
            </a:r>
            <a:r>
              <a:rPr lang="en-US" sz="1600" b="1" dirty="0" smtClean="0">
                <a:latin typeface="Arial" panose="020B0604020202020204" pitchFamily="34" charset="0"/>
                <a:ea typeface="Open Sans" panose="020B0606030504020204" pitchFamily="34" charset="0"/>
                <a:cs typeface="Arial" panose="020B0604020202020204" pitchFamily="34" charset="0"/>
              </a:rPr>
              <a:t>decrease</a:t>
            </a:r>
            <a:r>
              <a:rPr lang="en-US" sz="1600" dirty="0" smtClean="0">
                <a:latin typeface="Arial" panose="020B0604020202020204" pitchFamily="34" charset="0"/>
                <a:ea typeface="Open Sans" panose="020B0606030504020204" pitchFamily="34" charset="0"/>
                <a:cs typeface="Arial" panose="020B0604020202020204" pitchFamily="34" charset="0"/>
              </a:rPr>
              <a:t> in the number of opioid overdose deaths</a:t>
            </a:r>
          </a:p>
        </p:txBody>
      </p:sp>
      <p:pic>
        <p:nvPicPr>
          <p:cNvPr id="1027" name="Picture 3" descr="P:\Prescription Drug Overdose\Reports\PDO Report 2019\MortalitySection\Map\OpioidDeath_v2.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52400" y="1776740"/>
            <a:ext cx="8927209" cy="23554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c04sdcwf00000\PDO$\Prescription Drug Overdose\Reports\PDO Report 2019\MortalitySection\FINALGRAPHS_MAPS_TABLES\OpioidDeath_v2.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610352" y="3886200"/>
            <a:ext cx="2400298" cy="15239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71600" y="6433066"/>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Source: Tennessee Department of Health, Death Statistical File. Analysis conducted by the Office of Informatics and Analytics. Updated on September 21, 2018.</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407204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962400"/>
            <a:ext cx="5791200" cy="2057400"/>
          </a:xfrm>
        </p:spPr>
        <p:txBody>
          <a:bodyPr>
            <a:normAutofit fontScale="90000"/>
          </a:bodyPr>
          <a:lstStyle/>
          <a:p>
            <a:r>
              <a:rPr lang="en-US" dirty="0" smtClean="0">
                <a:latin typeface="Arial" panose="020B0604020202020204" pitchFamily="34" charset="0"/>
                <a:cs typeface="Arial" panose="020B0604020202020204" pitchFamily="34" charset="0"/>
              </a:rPr>
              <a:t>Prescription Opioid Overdose Deaths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in Tennessee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6670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Age-Specific Rates of Prescription Opioid Overdose Deaths in TN </a:t>
            </a:r>
          </a:p>
          <a:p>
            <a:r>
              <a:rPr lang="en-US" b="1" dirty="0" smtClean="0">
                <a:latin typeface="Arial" panose="020B0604020202020204" pitchFamily="34" charset="0"/>
                <a:ea typeface="Open Sans" panose="020B0606030504020204" pitchFamily="34" charset="0"/>
                <a:cs typeface="Arial" panose="020B0604020202020204" pitchFamily="34" charset="0"/>
              </a:rPr>
              <a:t>by Year for 2013-2017</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December 14, 2018).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Data Source: TN Death Statistical File.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6146" name="Picture 2" descr="\\dc04sdcwf00000\PDO$\Prescription Drug Overdose\Reports\PDO Report 2019\MortalitySection\FINALGRAPHS_MAPS_TABLES\5_prescription_age.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971219" y="1539874"/>
            <a:ext cx="5944181" cy="45561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04sdcwf00000\PDO$\Prescription Drug Overdose\Reports\PDO Report 2019\MortalitySection\FINALGRAPHS_MAPS_TABLES\5_prescription_age.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767"/>
          <a:stretch/>
        </p:blipFill>
        <p:spPr bwMode="auto">
          <a:xfrm>
            <a:off x="638175" y="2739916"/>
            <a:ext cx="1676400" cy="212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085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Age-Specific Rates of Prescription Opioid Overdose Deaths in TN </a:t>
            </a:r>
          </a:p>
          <a:p>
            <a:r>
              <a:rPr lang="en-US" b="1" dirty="0" smtClean="0">
                <a:latin typeface="Arial" panose="020B0604020202020204" pitchFamily="34" charset="0"/>
                <a:ea typeface="Open Sans" panose="020B0606030504020204" pitchFamily="34" charset="0"/>
                <a:cs typeface="Arial" panose="020B0604020202020204" pitchFamily="34" charset="0"/>
              </a:rPr>
              <a:t>by Year for 2013-2017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6146" name="Picture 2" descr="\\dc04sdcwf00000\PDO$\Prescription Drug Overdose\Reports\PDO Report 2019\MortalitySection\FINALGRAPHS_MAPS_TABLES\5_prescription_age.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971219" y="1539874"/>
            <a:ext cx="5944181" cy="45561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04sdcwf00000\PDO$\Prescription Drug Overdose\Reports\PDO Report 2019\MortalitySection\FINALGRAPHS_MAPS_TABLES\5_prescription_age.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767"/>
          <a:stretch/>
        </p:blipFill>
        <p:spPr bwMode="auto">
          <a:xfrm>
            <a:off x="3686175" y="1539874"/>
            <a:ext cx="838182" cy="10621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7190" y="2286000"/>
            <a:ext cx="2514600" cy="2639184"/>
          </a:xfrm>
          <a:prstGeom prst="rect">
            <a:avLst/>
          </a:prstGeom>
          <a:noFill/>
        </p:spPr>
        <p:txBody>
          <a:bodyPr wrap="square" rtlCol="0">
            <a:spAutoFit/>
          </a:bodyPr>
          <a:lstStyle/>
          <a:p>
            <a:pPr marL="285750" indent="-285750">
              <a:buFont typeface="Arial" panose="020B0604020202020204" pitchFamily="34" charset="0"/>
              <a:buChar char="•"/>
            </a:pPr>
            <a:r>
              <a:rPr lang="en-US" sz="1450" dirty="0" smtClean="0">
                <a:latin typeface="Arial" panose="020B0604020202020204" pitchFamily="34" charset="0"/>
                <a:ea typeface="Open Sans" panose="020B0606030504020204" pitchFamily="34" charset="0"/>
                <a:cs typeface="Arial" panose="020B0604020202020204" pitchFamily="34" charset="0"/>
              </a:rPr>
              <a:t>The age-specific rates for prescription opioid overdose deaths for all age-groups, except 18-24 years, decreased from 2016 to 2017</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50" dirty="0" smtClean="0">
                <a:latin typeface="Arial" panose="020B0604020202020204" pitchFamily="34" charset="0"/>
                <a:ea typeface="Open Sans" panose="020B0606030504020204" pitchFamily="34" charset="0"/>
                <a:cs typeface="Arial" panose="020B0604020202020204" pitchFamily="34" charset="0"/>
              </a:rPr>
              <a:t>The age-group 18-24 years experienced  an increase in prescription opioid overdose </a:t>
            </a:r>
            <a:r>
              <a:rPr lang="en-US" sz="1450" dirty="0">
                <a:latin typeface="Arial" panose="020B0604020202020204" pitchFamily="34" charset="0"/>
                <a:ea typeface="Open Sans" panose="020B0606030504020204" pitchFamily="34" charset="0"/>
                <a:cs typeface="Arial" panose="020B0604020202020204" pitchFamily="34" charset="0"/>
              </a:rPr>
              <a:t>deaths </a:t>
            </a:r>
            <a:r>
              <a:rPr lang="en-US" sz="1450" dirty="0" smtClean="0">
                <a:latin typeface="Arial" panose="020B0604020202020204" pitchFamily="34" charset="0"/>
                <a:ea typeface="Open Sans" panose="020B0606030504020204" pitchFamily="34" charset="0"/>
                <a:cs typeface="Arial" panose="020B0604020202020204" pitchFamily="34" charset="0"/>
              </a:rPr>
              <a:t>from 2015 to 2017</a:t>
            </a: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December 14, 2018).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Data Source: TN Death Statistical File.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118085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of Prescription Opioid Overdose Deaths by Race and Sex in TN by Year for 2013-2017</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December 14, 2018).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Limited to Black and White TN residents for analyses by race. Data Source: TN Death Statistical File. </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0242" name="Picture 2" descr="\\dc04sdcwf00000\PDO$\Prescription Drug Overdose\Reports\PDO Report 2019\MortalitySection\FINALGRAPHS_MAPS_TABLES\9_prescription_racesex_two_panel.tif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1960781"/>
            <a:ext cx="8850709" cy="398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675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of Prescription Opioid Overdose Deaths by Race and Sex in TN by Year for 2013-2017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10242" name="Picture 2" descr="\\dc04sdcwf00000\PDO$\Prescription Drug Overdose\Reports\PDO Report 2019\MortalitySection\FINALGRAPHS_MAPS_TABLES\9_prescription_racesex_two_panel.tif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2999" y="1894106"/>
            <a:ext cx="6869509" cy="30912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0" y="4926449"/>
            <a:ext cx="7924800"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Both males and females experienced similar trends with increasing prescription opioid overdose deaths from 2013 to 2016, and a decrease in 2017</a:t>
            </a:r>
            <a:endParaRPr lang="en-US" sz="14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Whites had higher prescription opioid overdose death rates than Blacks , however, while rates decreased for Whites from 2016 to 2017, rates did not decrease for Blacks during that same time period</a:t>
            </a:r>
          </a:p>
        </p:txBody>
      </p:sp>
      <p:sp>
        <p:nvSpPr>
          <p:cNvPr id="8" name="TextBox 7"/>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December 14, 2018).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Limited to Black and White TN residents for analyses by race. Data Source: TN Death Statistical File. </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864515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962400"/>
            <a:ext cx="5791200" cy="2057400"/>
          </a:xfrm>
        </p:spPr>
        <p:txBody>
          <a:bodyPr>
            <a:normAutofit fontScale="90000"/>
          </a:bodyPr>
          <a:lstStyle/>
          <a:p>
            <a:r>
              <a:rPr lang="en-US" dirty="0" smtClean="0">
                <a:latin typeface="Arial" panose="020B0604020202020204" pitchFamily="34" charset="0"/>
                <a:cs typeface="Arial" panose="020B0604020202020204" pitchFamily="34" charset="0"/>
              </a:rPr>
              <a:t>Illicit Opioid Overdose Deaths in Tennessee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809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369332"/>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Age-Specific Rates of Heroin Overdose Deaths in TN by Year for 2014-2017</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248400"/>
            <a:ext cx="6934200" cy="5078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December 14, 2018).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Data Source: TN Death Statistical File. Rates for counts &lt; 20 were considered unreliable and not calculated for 2013, for 18-24 and 45-54 age groups continuing in 2017.</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8" name="Picture 2" descr="\\dc04sdcwf00000\PDO$\Prescription Drug Overdose\Reports\PDO Report 2019\MortalitySection\FINALGRAPHS_MAPS_TABLES\5_prescription_age.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767"/>
          <a:stretch/>
        </p:blipFill>
        <p:spPr bwMode="auto">
          <a:xfrm>
            <a:off x="644113" y="2739916"/>
            <a:ext cx="1676400" cy="212429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dc04sdcwf00000\PDO$\Prescription Drug Overdose\Reports\PDO Report 2019\MortalitySection\FINALGRAPHS_MAPS_TABLES\6_heroin_age.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971800" y="1693333"/>
            <a:ext cx="5562600" cy="432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788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c04sdcwf00000\PDO$\Prescription Drug Overdose\Reports\PDO Report 2019\MortalitySection\FINALGRAPHS_MAPS_TABLES\6_heroin_age.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971800" y="1693333"/>
            <a:ext cx="5562600" cy="432646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Age-Specific Rates of Heroin Overdose Deaths in TN </a:t>
            </a:r>
          </a:p>
          <a:p>
            <a:r>
              <a:rPr lang="en-US" b="1" dirty="0" smtClean="0">
                <a:latin typeface="Arial" panose="020B0604020202020204" pitchFamily="34" charset="0"/>
                <a:ea typeface="Open Sans" panose="020B0606030504020204" pitchFamily="34" charset="0"/>
                <a:cs typeface="Arial" panose="020B0604020202020204" pitchFamily="34" charset="0"/>
              </a:rPr>
              <a:t>by Year for 2014-2017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8" name="Picture 2" descr="\\dc04sdcwf00000\PDO$\Prescription Drug Overdose\Reports\PDO Report 2019\MortalitySection\FINALGRAPHS_MAPS_TABLES\5_prescription_age.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767"/>
          <a:stretch/>
        </p:blipFill>
        <p:spPr bwMode="auto">
          <a:xfrm>
            <a:off x="3581400" y="1736894"/>
            <a:ext cx="914400" cy="11587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2350537"/>
            <a:ext cx="2514600" cy="2862322"/>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An increasing trend in rates of heroin overdose deaths was observed for all age groups from 2014 where data are available</a:t>
            </a:r>
          </a:p>
          <a:p>
            <a:pPr marL="285750" indent="-285750">
              <a:buFont typeface="Arial" panose="020B0604020202020204" pitchFamily="34" charset="0"/>
              <a:buChar char="•"/>
            </a:pPr>
            <a:endParaRPr lang="en-US" sz="15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The age group 25-34 years had the highest rates of heroin overdose deaths</a:t>
            </a:r>
            <a:endParaRPr lang="en-US" sz="1400" dirty="0" smtClean="0">
              <a:latin typeface="Arial" panose="020B0604020202020204" pitchFamily="34" charset="0"/>
              <a:ea typeface="Open Sans" panose="020B0606030504020204" pitchFamily="34" charset="0"/>
              <a:cs typeface="Arial" panose="020B0604020202020204" pitchFamily="34" charset="0"/>
            </a:endParaRPr>
          </a:p>
        </p:txBody>
      </p:sp>
      <p:sp>
        <p:nvSpPr>
          <p:cNvPr id="10" name="TextBox 9"/>
          <p:cNvSpPr txBox="1"/>
          <p:nvPr/>
        </p:nvSpPr>
        <p:spPr>
          <a:xfrm>
            <a:off x="1371600" y="6248400"/>
            <a:ext cx="6934200" cy="5078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December 14, 2018).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Data Source: TN Death Statistical File. Rates for counts &lt; 20 were considered unreliable and not calculated for 2013, for 18-24 and 45-54 age groups continuing in 2017.</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8562001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of Heroin Overdose Deaths by Race and Sex in TN by Year for 2015-2017</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248400"/>
            <a:ext cx="6934200" cy="5078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December 14, 2018).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Limited to Black and White TN residents for analyses by race. Data Source: TN Death Statistical File. Rates for counts &lt;20 were considered unreliable and not calculated for 2013 and  2014.</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1266" name="Picture 2" descr="\\dc04sdcwf00000\PDO$\Prescription Drug Overdose\Reports\PDO Report 2019\MortalitySection\FINALGRAPHS_MAPS_TABLES\10_heroin_racesex_two_panel.tif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6633" y="1933575"/>
            <a:ext cx="8911167"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049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 Note from the Executive Summary</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96883" y="1143000"/>
            <a:ext cx="8382000" cy="4585871"/>
          </a:xfrm>
          <a:prstGeom prst="rect">
            <a:avLst/>
          </a:prstGeom>
          <a:noFill/>
        </p:spPr>
        <p:txBody>
          <a:bodyPr wrap="square" rtlCol="0">
            <a:spAutoFit/>
          </a:bodyPr>
          <a:lstStyle/>
          <a:p>
            <a:r>
              <a:rPr lang="en-US" sz="2000" b="1" dirty="0" smtClean="0">
                <a:latin typeface="Arial" panose="020B0604020202020204" pitchFamily="34" charset="0"/>
                <a:ea typeface="Open Sans" panose="020B0606030504020204" pitchFamily="34" charset="0"/>
                <a:cs typeface="Arial" panose="020B0604020202020204" pitchFamily="34" charset="0"/>
              </a:rPr>
              <a:t>Tennessee continues to face a severe opioid crisis. </a:t>
            </a:r>
          </a:p>
          <a:p>
            <a:r>
              <a:rPr lang="en-US" sz="1600" dirty="0" smtClean="0">
                <a:latin typeface="Arial" panose="020B0604020202020204" pitchFamily="34" charset="0"/>
                <a:ea typeface="Open Sans" panose="020B0606030504020204" pitchFamily="34" charset="0"/>
                <a:cs typeface="Arial" panose="020B0604020202020204" pitchFamily="34" charset="0"/>
              </a:rPr>
              <a:t>From 2013 to 2017:</a:t>
            </a:r>
          </a:p>
          <a:p>
            <a:pPr marL="1200150" lvl="2" indent="-285750">
              <a:buFont typeface="Arial" panose="020B0604020202020204" pitchFamily="34" charset="0"/>
              <a:buChar char="•"/>
            </a:pPr>
            <a:r>
              <a:rPr lang="en-US" sz="1600" dirty="0">
                <a:latin typeface="Arial" panose="020B0604020202020204" pitchFamily="34" charset="0"/>
                <a:ea typeface="Open Sans" panose="020B0606030504020204" pitchFamily="34" charset="0"/>
                <a:cs typeface="Arial" panose="020B0604020202020204" pitchFamily="34" charset="0"/>
              </a:rPr>
              <a:t>T</a:t>
            </a:r>
            <a:r>
              <a:rPr lang="en-US" sz="1600" dirty="0" smtClean="0">
                <a:latin typeface="Arial" panose="020B0604020202020204" pitchFamily="34" charset="0"/>
                <a:ea typeface="Open Sans" panose="020B0606030504020204" pitchFamily="34" charset="0"/>
                <a:cs typeface="Arial" panose="020B0604020202020204" pitchFamily="34" charset="0"/>
              </a:rPr>
              <a:t>he rates of all drug overdose deaths increased, regardless of race and sex</a:t>
            </a:r>
          </a:p>
          <a:p>
            <a:pPr marL="1200150" lvl="2"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rate of opioid overdose deaths also increased to an age-adjusted rate of 19.3 per 100,000 residents</a:t>
            </a:r>
          </a:p>
          <a:p>
            <a:pPr marL="1200150" lvl="2"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number of heroin overdose deaths increased over 300%</a:t>
            </a:r>
          </a:p>
          <a:p>
            <a:pPr marL="1200150" lvl="2"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number of overdose deaths involving fentanyl (largely due to illicitly manufactured fentanyl), increased over 800%</a:t>
            </a:r>
          </a:p>
          <a:p>
            <a:pPr marL="1200150" lvl="2"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Opioid and benzodiazepine deaths, while remaining high, decreased for the first time in several years</a:t>
            </a:r>
            <a:endParaRPr lang="en-US" sz="1400" dirty="0">
              <a:latin typeface="Arial" panose="020B0604020202020204" pitchFamily="34" charset="0"/>
              <a:ea typeface="Open Sans" panose="020B0606030504020204" pitchFamily="34" charset="0"/>
              <a:cs typeface="Arial" panose="020B0604020202020204" pitchFamily="34" charset="0"/>
            </a:endParaRPr>
          </a:p>
          <a:p>
            <a:endParaRPr lang="en-US" sz="1600" dirty="0" smtClean="0">
              <a:latin typeface="Arial" panose="020B0604020202020204" pitchFamily="34" charset="0"/>
              <a:ea typeface="Open Sans" panose="020B0606030504020204" pitchFamily="34" charset="0"/>
              <a:cs typeface="Arial" panose="020B0604020202020204" pitchFamily="34" charset="0"/>
            </a:endParaRPr>
          </a:p>
          <a:p>
            <a:r>
              <a:rPr lang="en-US" sz="1600" dirty="0" smtClean="0">
                <a:latin typeface="Arial" panose="020B0604020202020204" pitchFamily="34" charset="0"/>
                <a:ea typeface="Open Sans" panose="020B0606030504020204" pitchFamily="34" charset="0"/>
                <a:cs typeface="Arial" panose="020B0604020202020204" pitchFamily="34" charset="0"/>
              </a:rPr>
              <a:t>This report provides key epidemiologic data on risk measures and trends to understand and respond to the opioid epidemic in TN. Specifically, these slides will focus on </a:t>
            </a:r>
            <a:r>
              <a:rPr lang="en-US" sz="1600" b="1" dirty="0" smtClean="0">
                <a:latin typeface="Arial" panose="020B0604020202020204" pitchFamily="34" charset="0"/>
                <a:ea typeface="Open Sans" panose="020B0606030504020204" pitchFamily="34" charset="0"/>
                <a:cs typeface="Arial" panose="020B0604020202020204" pitchFamily="34" charset="0"/>
              </a:rPr>
              <a:t>Drug  Overdose Deaths in Tennessee</a:t>
            </a:r>
            <a:r>
              <a:rPr lang="en-US" sz="1600" dirty="0" smtClean="0">
                <a:latin typeface="Arial" panose="020B0604020202020204" pitchFamily="34" charset="0"/>
                <a:ea typeface="Open Sans" panose="020B0606030504020204" pitchFamily="34" charset="0"/>
                <a:cs typeface="Arial" panose="020B0604020202020204" pitchFamily="34" charset="0"/>
              </a:rPr>
              <a:t> from 2013-2017 and highlight these epidemiologic data trends:</a:t>
            </a:r>
          </a:p>
          <a:p>
            <a:pPr marL="1200150" lvl="2"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Opioid overdose deaths continue to increase in TN through 2017, and most involve more than one contributing drug</a:t>
            </a:r>
          </a:p>
          <a:p>
            <a:pPr marL="1200150" lvl="2"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Drug overdose deaths due to illicit opioids are increasing substantially</a:t>
            </a:r>
          </a:p>
        </p:txBody>
      </p:sp>
    </p:spTree>
    <p:extLst>
      <p:ext uri="{BB962C8B-B14F-4D97-AF65-F5344CB8AC3E}">
        <p14:creationId xmlns:p14="http://schemas.microsoft.com/office/powerpoint/2010/main" val="806453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of Heroin Overdose Deaths by Race and Sex in TN by Year for 2015-2017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11266" name="Picture 2" descr="\\dc04sdcwf00000\PDO$\Prescription Drug Overdose\Reports\PDO Report 2019\MortalitySection\FINALGRAPHS_MAPS_TABLES\10_heroin_racesex_two_panel.tif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400" y="1805940"/>
            <a:ext cx="7162800" cy="32232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5029200"/>
            <a:ext cx="8077200" cy="126188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Males had higher age-adjusted rates for heroin overdose deaths compared to females</a:t>
            </a:r>
            <a:r>
              <a:rPr lang="en-US" sz="1400" dirty="0">
                <a:latin typeface="Arial" panose="020B0604020202020204" pitchFamily="34" charset="0"/>
                <a:ea typeface="Open Sans" panose="020B0606030504020204" pitchFamily="34" charset="0"/>
                <a:cs typeface="Arial" panose="020B0604020202020204" pitchFamily="34" charset="0"/>
              </a:rPr>
              <a:t>;</a:t>
            </a:r>
            <a:r>
              <a:rPr lang="en-US" sz="1400" dirty="0" smtClean="0">
                <a:latin typeface="Arial" panose="020B0604020202020204" pitchFamily="34" charset="0"/>
                <a:ea typeface="Open Sans" panose="020B0606030504020204" pitchFamily="34" charset="0"/>
                <a:cs typeface="Arial" panose="020B0604020202020204" pitchFamily="34" charset="0"/>
              </a:rPr>
              <a:t> both sexes experienced increases in overdose death rates over the same two year period</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Whites had higher </a:t>
            </a:r>
            <a:r>
              <a:rPr lang="en-US" sz="1400" dirty="0">
                <a:latin typeface="Arial" panose="020B0604020202020204" pitchFamily="34" charset="0"/>
                <a:ea typeface="Open Sans" panose="020B0606030504020204" pitchFamily="34" charset="0"/>
                <a:cs typeface="Arial" panose="020B0604020202020204" pitchFamily="34" charset="0"/>
              </a:rPr>
              <a:t>age-adjusted </a:t>
            </a:r>
            <a:r>
              <a:rPr lang="en-US" sz="1400" dirty="0" smtClean="0">
                <a:latin typeface="Arial" panose="020B0604020202020204" pitchFamily="34" charset="0"/>
                <a:ea typeface="Open Sans" panose="020B0606030504020204" pitchFamily="34" charset="0"/>
                <a:cs typeface="Arial" panose="020B0604020202020204" pitchFamily="34" charset="0"/>
              </a:rPr>
              <a:t>rates for heroin deaths compared to </a:t>
            </a:r>
            <a:r>
              <a:rPr lang="en-US" sz="1400" dirty="0">
                <a:latin typeface="Arial" panose="020B0604020202020204" pitchFamily="34" charset="0"/>
                <a:ea typeface="Open Sans" panose="020B0606030504020204" pitchFamily="34" charset="0"/>
                <a:cs typeface="Arial" panose="020B0604020202020204" pitchFamily="34" charset="0"/>
              </a:rPr>
              <a:t>Blacks; both </a:t>
            </a:r>
            <a:r>
              <a:rPr lang="en-US" sz="1400" dirty="0" smtClean="0">
                <a:latin typeface="Arial" panose="020B0604020202020204" pitchFamily="34" charset="0"/>
                <a:ea typeface="Open Sans" panose="020B0606030504020204" pitchFamily="34" charset="0"/>
                <a:cs typeface="Arial" panose="020B0604020202020204" pitchFamily="34" charset="0"/>
              </a:rPr>
              <a:t>races experienced </a:t>
            </a:r>
            <a:r>
              <a:rPr lang="en-US" sz="1400" dirty="0">
                <a:latin typeface="Arial" panose="020B0604020202020204" pitchFamily="34" charset="0"/>
                <a:ea typeface="Open Sans" panose="020B0606030504020204" pitchFamily="34" charset="0"/>
                <a:cs typeface="Arial" panose="020B0604020202020204" pitchFamily="34" charset="0"/>
              </a:rPr>
              <a:t>increases in overdose death rates over the same two year period</a:t>
            </a:r>
          </a:p>
          <a:p>
            <a:pPr marL="285750" indent="-285750">
              <a:buFont typeface="Arial" panose="020B0604020202020204" pitchFamily="34" charset="0"/>
              <a:buChar char="•"/>
            </a:pPr>
            <a:endParaRPr lang="en-US" sz="1400" dirty="0" smtClean="0">
              <a:latin typeface="Arial" panose="020B0604020202020204" pitchFamily="34" charset="0"/>
              <a:ea typeface="Open Sans" panose="020B0606030504020204" pitchFamily="34" charset="0"/>
              <a:cs typeface="Arial" panose="020B0604020202020204" pitchFamily="34" charset="0"/>
            </a:endParaRPr>
          </a:p>
        </p:txBody>
      </p:sp>
      <p:sp>
        <p:nvSpPr>
          <p:cNvPr id="8" name="TextBox 7"/>
          <p:cNvSpPr txBox="1"/>
          <p:nvPr/>
        </p:nvSpPr>
        <p:spPr>
          <a:xfrm>
            <a:off x="1371600" y="6248400"/>
            <a:ext cx="6934200" cy="5078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December 14, 2018).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Limited to Black and White TN residents for analyses by race. Data Source: TN Death Statistical File. Rates for counts &lt;20 were considered unreliable and not calculated for 2013 and  2014.</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23014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Change in Number of Heroin Overdose Deaths by TN County of Residence for 2016-2017</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Source: Tennessee Department of Health, Death Statistical File. Analysis conducted by the Office of Informatics and Analytics. Updated on September 21, 2018.</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0" name="Picture 2" descr="\\dc04sdcwf00000\PDO$\Prescription Drug Overdose\Reports\PDO Report 2019\MortalitySection\FINALGRAPHS_MAPS_TABLES\HeroinDeath_v2.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4350" y="4117497"/>
            <a:ext cx="2407161"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c04sdcwf00000\PDO$\Prescription Drug Overdose\Reports\PDO Report 2019\MortalitySection\FINALGRAPHS_MAPS_TABLES\HeroinDeath_v2.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00800" y="4926458"/>
            <a:ext cx="2590800" cy="11164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Prescription Drug Overdose\Reports\PDO Report 2019\MortalitySection\Map\HeroinDeath_v2.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8575" y="1903631"/>
            <a:ext cx="8924926" cy="228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728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P:\Prescription Drug Overdose\Reports\PDO Report 2019\MortalitySection\Map\HeroinDeath_v2.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6674" y="1822889"/>
            <a:ext cx="8924926" cy="228508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Change in Number of Heroin Overdose Deaths by TN County of Residence for 2016-2017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11" name="Picture 2" descr="\\dc04sdcwf00000\PDO$\Prescription Drug Overdose\Reports\PDO Report 2019\MortalitySection\FINALGRAPHS_MAPS_TABLES\HeroinDeath_v2.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00800" y="4926458"/>
            <a:ext cx="2590800" cy="11164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9703" y="4362991"/>
            <a:ext cx="5015345" cy="1661993"/>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Thirty counties in TN reported an</a:t>
            </a:r>
            <a:r>
              <a:rPr lang="en-US" sz="1500" b="1" dirty="0" smtClean="0">
                <a:latin typeface="Arial" panose="020B0604020202020204" pitchFamily="34" charset="0"/>
                <a:ea typeface="Open Sans" panose="020B0606030504020204" pitchFamily="34" charset="0"/>
                <a:cs typeface="Arial" panose="020B0604020202020204" pitchFamily="34" charset="0"/>
              </a:rPr>
              <a:t> increase </a:t>
            </a:r>
            <a:r>
              <a:rPr lang="en-US" sz="1500" dirty="0" smtClean="0">
                <a:latin typeface="Arial" panose="020B0604020202020204" pitchFamily="34" charset="0"/>
                <a:ea typeface="Open Sans" panose="020B0606030504020204" pitchFamily="34" charset="0"/>
                <a:cs typeface="Arial" panose="020B0604020202020204" pitchFamily="34" charset="0"/>
              </a:rPr>
              <a:t>of heroin overdose deaths from 2016 to 2017</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Eighteen counties reported a </a:t>
            </a:r>
            <a:r>
              <a:rPr lang="en-US" sz="1500" b="1" dirty="0" smtClean="0">
                <a:latin typeface="Arial" panose="020B0604020202020204" pitchFamily="34" charset="0"/>
                <a:ea typeface="Open Sans" panose="020B0606030504020204" pitchFamily="34" charset="0"/>
                <a:cs typeface="Arial" panose="020B0604020202020204" pitchFamily="34" charset="0"/>
              </a:rPr>
              <a:t>decrease</a:t>
            </a:r>
            <a:r>
              <a:rPr lang="en-US" sz="1500" dirty="0" smtClean="0">
                <a:latin typeface="Arial" panose="020B0604020202020204" pitchFamily="34" charset="0"/>
                <a:ea typeface="Open Sans" panose="020B0606030504020204" pitchFamily="34" charset="0"/>
                <a:cs typeface="Arial" panose="020B0604020202020204" pitchFamily="34" charset="0"/>
              </a:rPr>
              <a:t> in the number of heroin deaths</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Seven counties reported </a:t>
            </a:r>
            <a:r>
              <a:rPr lang="en-US" sz="1500" b="1" dirty="0" smtClean="0">
                <a:latin typeface="Arial" panose="020B0604020202020204" pitchFamily="34" charset="0"/>
                <a:ea typeface="Open Sans" panose="020B0606030504020204" pitchFamily="34" charset="0"/>
                <a:cs typeface="Arial" panose="020B0604020202020204" pitchFamily="34" charset="0"/>
              </a:rPr>
              <a:t>no change </a:t>
            </a:r>
            <a:r>
              <a:rPr lang="en-US" sz="1500" dirty="0" smtClean="0">
                <a:latin typeface="Arial" panose="020B0604020202020204" pitchFamily="34" charset="0"/>
                <a:ea typeface="Open Sans" panose="020B0606030504020204" pitchFamily="34" charset="0"/>
                <a:cs typeface="Arial" panose="020B0604020202020204" pitchFamily="34" charset="0"/>
              </a:rPr>
              <a:t>in heroin overdose deaths</a:t>
            </a:r>
          </a:p>
        </p:txBody>
      </p:sp>
      <p:pic>
        <p:nvPicPr>
          <p:cNvPr id="10" name="Picture 2" descr="\\dc04sdcwf00000\PDO$\Prescription Drug Overdose\Reports\PDO Report 2019\MortalitySection\FINALGRAPHS_MAPS_TABLES\HeroinDeath_v2.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629400" y="3749832"/>
            <a:ext cx="2106769" cy="17339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71600" y="6433066"/>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Source: Tennessee Department of Health, Death Statistical File. Analysis conducted by the Office of Informatics and Analytics. Updated on September 21, 2018.</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4313805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369332"/>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Age-Specific Rates of Fentanyl Overdose Deaths in TN by Year for 2015-2017</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December 14, 2018).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Data Source: TN Death Statistical File. Rates for counts &lt;20 were considered unreliable and not calculated for 2013 and 2014.</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8" name="Picture 2" descr="\\dc04sdcwf00000\PDO$\Prescription Drug Overdose\Reports\PDO Report 2019\MortalitySection\FINALGRAPHS_MAPS_TABLES\5_prescription_age.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767"/>
          <a:stretch/>
        </p:blipFill>
        <p:spPr bwMode="auto">
          <a:xfrm>
            <a:off x="638175" y="2739916"/>
            <a:ext cx="1676400" cy="212429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dc04sdcwf00000\PDO$\Prescription Drug Overdose\Reports\PDO Report 2019\MortalitySection\FINALGRAPHS_MAPS_TABLES\7_fentanyl_age.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819400" y="1600200"/>
            <a:ext cx="5779450" cy="4366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483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c04sdcwf00000\PDO$\Prescription Drug Overdose\Reports\PDO Report 2019\MortalitySection\FINALGRAPHS_MAPS_TABLES\7_fentanyl_age.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819400" y="1600200"/>
            <a:ext cx="5779450" cy="436646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Age-Specific Rates of Fentanyl Overdose Deaths in TN </a:t>
            </a:r>
          </a:p>
          <a:p>
            <a:r>
              <a:rPr lang="en-US" b="1" dirty="0" smtClean="0">
                <a:latin typeface="Arial" panose="020B0604020202020204" pitchFamily="34" charset="0"/>
                <a:ea typeface="Open Sans" panose="020B0606030504020204" pitchFamily="34" charset="0"/>
                <a:cs typeface="Arial" panose="020B0604020202020204" pitchFamily="34" charset="0"/>
              </a:rPr>
              <a:t>by Year for 2015-2017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8" name="Picture 2" descr="\\dc04sdcwf00000\PDO$\Prescription Drug Overdose\Reports\PDO Report 2019\MortalitySection\FINALGRAPHS_MAPS_TABLES\5_prescription_age.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767"/>
          <a:stretch/>
        </p:blipFill>
        <p:spPr bwMode="auto">
          <a:xfrm>
            <a:off x="3734652" y="1789331"/>
            <a:ext cx="1084998" cy="13748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2514600"/>
            <a:ext cx="2362200" cy="2262158"/>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All age groups showed an increase in fentanyl overdose death rates between 2016 and 2017</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Rates for fentanyl overdose deaths were highest for individuals aged 25-34 years</a:t>
            </a: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December 14, 2018).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Data Source: TN Death Statistical File. Rates for counts &lt;20 were considered unreliable and not calculated for 2013 and 2014.</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7222891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of Fentanyl Deaths by Race and Sex in TN by Year for 2015-2017</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248400"/>
            <a:ext cx="6934200" cy="5078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December 14, 2018).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Limited to Black and White TN residents for analyses by race. Data Source: TN Death Statistical File. Rates for counts &lt;20 were considered unreliable and not calculated for 2013 and  2014.</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2290" name="Picture 2" descr="\\dc04sdcwf00000\PDO$\Prescription Drug Overdose\Reports\PDO Report 2019\MortalitySection\FINALGRAPHS_MAPS_TABLES\11_fentanyl_racesex_two_panel.tif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1948815"/>
            <a:ext cx="8877300" cy="399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010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of Fentanyl Deaths by Race and Sex in TN by Year for 2015-2017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12290" name="Picture 2" descr="\\dc04sdcwf00000\PDO$\Prescription Drug Overdose\Reports\PDO Report 2019\MortalitySection\FINALGRAPHS_MAPS_TABLES\11_fentanyl_racesex_two_panel.tif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2500" y="1781175"/>
            <a:ext cx="7048500" cy="31718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62025" y="4940201"/>
            <a:ext cx="7467600" cy="126188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Increasing age-adjusted rates for fentanyl overdose deaths were seen among both males and females from 2015 to 2017, with males having higher rates for fentanyl overdose deaths compared to females</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Age-adjusted </a:t>
            </a:r>
            <a:r>
              <a:rPr lang="en-US" sz="1400" dirty="0">
                <a:latin typeface="Arial" panose="020B0604020202020204" pitchFamily="34" charset="0"/>
                <a:ea typeface="Open Sans" panose="020B0606030504020204" pitchFamily="34" charset="0"/>
                <a:cs typeface="Arial" panose="020B0604020202020204" pitchFamily="34" charset="0"/>
              </a:rPr>
              <a:t>rates for fentanyl overdose deaths for </a:t>
            </a:r>
            <a:r>
              <a:rPr lang="en-US" sz="1400" dirty="0" smtClean="0">
                <a:latin typeface="Arial" panose="020B0604020202020204" pitchFamily="34" charset="0"/>
                <a:ea typeface="Open Sans" panose="020B0606030504020204" pitchFamily="34" charset="0"/>
                <a:cs typeface="Arial" panose="020B0604020202020204" pitchFamily="34" charset="0"/>
              </a:rPr>
              <a:t>Whites were slightly higher than Blacks, with overdose rates increasing in both race groups since 2015</a:t>
            </a:r>
          </a:p>
        </p:txBody>
      </p:sp>
      <p:sp>
        <p:nvSpPr>
          <p:cNvPr id="8" name="TextBox 7"/>
          <p:cNvSpPr txBox="1"/>
          <p:nvPr/>
        </p:nvSpPr>
        <p:spPr>
          <a:xfrm>
            <a:off x="1371600" y="6248400"/>
            <a:ext cx="6934200" cy="5078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December 14, 2018).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Limited to Black and White TN residents for analyses by race. Data Source: TN Death Statistical File. Rates for counts &lt;20 were considered unreliable and not calculated for 2013 and  2014.</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113352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Change in Number of Fentanyl Overdose Deaths by TN County of Residence for 2016-2017</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Source: Tennessee Department of Health, Death Statistical File. Analysis conducted by the Office of Informatics and Analytics. Updated on September 21, 2018.</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3" name="Picture 2" descr="\\dc04sdcwf00000\PDO$\Prescription Drug Overdose\Reports\PDO Report 2019\MortalitySection\FINALGRAPHS_MAPS_TABLES\FentanylDeath_v2.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29375" y="4810125"/>
            <a:ext cx="2533650" cy="11134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c04sdcwf00000\PDO$\Prescription Drug Overdose\Reports\PDO Report 2019\MortalitySection\FINALGRAPHS_MAPS_TABLES\FentanylDeath_v2.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81000" y="4038600"/>
            <a:ext cx="3058422" cy="2057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Prescription Drug Overdose\Reports\PDO Report 2019\MortalitySection\Map\FentanylDeath_v2.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96603" y="1828800"/>
            <a:ext cx="8642597" cy="225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4971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Change in Number of Fentanyl Overdose Deaths by TN County of Residence for 2016-2017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13" name="Picture 2" descr="\\dc04sdcwf00000\PDO$\Prescription Drug Overdose\Reports\PDO Report 2019\MortalitySection\FINALGRAPHS_MAPS_TABLES\FentanylDeath_v2.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29375" y="4800600"/>
            <a:ext cx="2533650" cy="11134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1000" y="4191000"/>
            <a:ext cx="5943600" cy="135421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Forty-six counties had an</a:t>
            </a:r>
            <a:r>
              <a:rPr lang="en-US" sz="1400" b="1" dirty="0" smtClean="0">
                <a:latin typeface="Arial" panose="020B0604020202020204" pitchFamily="34" charset="0"/>
                <a:ea typeface="Open Sans" panose="020B0606030504020204" pitchFamily="34" charset="0"/>
                <a:cs typeface="Arial" panose="020B0604020202020204" pitchFamily="34" charset="0"/>
              </a:rPr>
              <a:t> increase </a:t>
            </a:r>
            <a:r>
              <a:rPr lang="en-US" sz="1400" dirty="0" smtClean="0">
                <a:latin typeface="Arial" panose="020B0604020202020204" pitchFamily="34" charset="0"/>
                <a:ea typeface="Open Sans" panose="020B0606030504020204" pitchFamily="34" charset="0"/>
                <a:cs typeface="Arial" panose="020B0604020202020204" pitchFamily="34" charset="0"/>
              </a:rPr>
              <a:t>in fentanyl overdose deaths from 2016 to 2017</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Seventeen counties reported a </a:t>
            </a:r>
            <a:r>
              <a:rPr lang="en-US" sz="1400" b="1" dirty="0" smtClean="0">
                <a:latin typeface="Arial" panose="020B0604020202020204" pitchFamily="34" charset="0"/>
                <a:ea typeface="Open Sans" panose="020B0606030504020204" pitchFamily="34" charset="0"/>
                <a:cs typeface="Arial" panose="020B0604020202020204" pitchFamily="34" charset="0"/>
              </a:rPr>
              <a:t>decrease</a:t>
            </a:r>
            <a:r>
              <a:rPr lang="en-US" sz="1400" dirty="0" smtClean="0">
                <a:latin typeface="Arial" panose="020B0604020202020204" pitchFamily="34" charset="0"/>
                <a:ea typeface="Open Sans" panose="020B0606030504020204" pitchFamily="34" charset="0"/>
                <a:cs typeface="Arial" panose="020B0604020202020204" pitchFamily="34" charset="0"/>
              </a:rPr>
              <a:t> in fentanyl overdose deaths</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Five counties reported </a:t>
            </a:r>
            <a:r>
              <a:rPr lang="en-US" sz="1400" b="1" dirty="0" smtClean="0">
                <a:latin typeface="Arial" panose="020B0604020202020204" pitchFamily="34" charset="0"/>
                <a:ea typeface="Open Sans" panose="020B0606030504020204" pitchFamily="34" charset="0"/>
                <a:cs typeface="Arial" panose="020B0604020202020204" pitchFamily="34" charset="0"/>
              </a:rPr>
              <a:t>no change </a:t>
            </a:r>
            <a:r>
              <a:rPr lang="en-US" sz="1400" dirty="0" smtClean="0">
                <a:latin typeface="Arial" panose="020B0604020202020204" pitchFamily="34" charset="0"/>
                <a:ea typeface="Open Sans" panose="020B0606030504020204" pitchFamily="34" charset="0"/>
                <a:cs typeface="Arial" panose="020B0604020202020204" pitchFamily="34" charset="0"/>
              </a:rPr>
              <a:t>in fentanyl overdose deaths from 2016 to 2017</a:t>
            </a:r>
            <a:endParaRPr lang="en-US" sz="1400" dirty="0">
              <a:latin typeface="Arial" panose="020B0604020202020204" pitchFamily="34" charset="0"/>
              <a:ea typeface="Open Sans" panose="020B0606030504020204" pitchFamily="34" charset="0"/>
              <a:cs typeface="Arial" panose="020B0604020202020204" pitchFamily="34" charset="0"/>
            </a:endParaRPr>
          </a:p>
        </p:txBody>
      </p:sp>
      <p:pic>
        <p:nvPicPr>
          <p:cNvPr id="3074" name="Picture 2" descr="P:\Prescription Drug Overdose\Reports\PDO Report 2019\MortalitySection\Map\FentanylDeath_v2.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21978" y="1817906"/>
            <a:ext cx="8731522" cy="22820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c04sdcwf00000\PDO$\Prescription Drug Overdose\Reports\PDO Report 2019\MortalitySection\FINALGRAPHS_MAPS_TABLES\FentanylDeath_v2.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428111" y="3839520"/>
            <a:ext cx="2334889" cy="15706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71600" y="6433066"/>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Source: Tennessee Department of Health, Death Statistical File. Analysis conducted by the Office of Informatics and Analytics. Updated on September 21, 2018.</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8554282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962400"/>
            <a:ext cx="5791200" cy="2057400"/>
          </a:xfrm>
        </p:spPr>
        <p:txBody>
          <a:bodyPr>
            <a:normAutofit/>
          </a:bodyPr>
          <a:lstStyle/>
          <a:p>
            <a:r>
              <a:rPr lang="en-US" dirty="0" smtClean="0">
                <a:latin typeface="Arial" panose="020B0604020202020204" pitchFamily="34" charset="0"/>
                <a:cs typeface="Arial" panose="020B0604020202020204" pitchFamily="34" charset="0"/>
              </a:rPr>
              <a:t>Stimulant Overdose Deaths in Tennessee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021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Mortality Data Collection</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96883" y="1219200"/>
            <a:ext cx="8382000" cy="4339650"/>
          </a:xfrm>
          <a:prstGeom prst="rect">
            <a:avLst/>
          </a:prstGeom>
          <a:noFill/>
        </p:spPr>
        <p:txBody>
          <a:bodyPr wrap="square" rtlCol="0">
            <a:spAutoFit/>
          </a:bodyPr>
          <a:lstStyle/>
          <a:p>
            <a:r>
              <a:rPr lang="en-US" sz="2000" b="1" dirty="0" smtClean="0">
                <a:latin typeface="Arial" panose="020B0604020202020204" pitchFamily="34" charset="0"/>
                <a:ea typeface="Open Sans" panose="020B0606030504020204" pitchFamily="34" charset="0"/>
                <a:cs typeface="Arial" panose="020B0604020202020204" pitchFamily="34" charset="0"/>
              </a:rPr>
              <a:t>Tennessee Department of Health Death Statistics Files</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primary source of finalized statewide mortality data in Tennessee</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Contains death certificate information for all individuals who have died in the state of Tennessee and TN residents who died out of state</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causes of death are approved by county medical examiners and standardized by the CDC’s National Center for Health Statistics (NCHS) using ICD-10 codes</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These ICD-10 codes classify drug overdose deaths as poisonings and provide information on intent and contributing substances</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Limitations of the NCHS coding is lack of ICD-10 T codes specific for drug types that are important to monitor for public health surveillance</a:t>
            </a:r>
            <a:endParaRPr lang="en-US" sz="1600" dirty="0">
              <a:latin typeface="Arial" panose="020B0604020202020204" pitchFamily="34" charset="0"/>
              <a:ea typeface="Open Sans" panose="020B0606030504020204" pitchFamily="34" charset="0"/>
              <a:cs typeface="Arial" panose="020B0604020202020204" pitchFamily="34" charset="0"/>
            </a:endParaRPr>
          </a:p>
          <a:p>
            <a:endParaRPr lang="en-US" sz="1600" dirty="0" smtClean="0">
              <a:latin typeface="Arial" panose="020B0604020202020204" pitchFamily="34" charset="0"/>
              <a:ea typeface="Open Sans" panose="020B0606030504020204" pitchFamily="34" charset="0"/>
              <a:cs typeface="Arial" panose="020B0604020202020204" pitchFamily="34" charset="0"/>
            </a:endParaRPr>
          </a:p>
          <a:p>
            <a:r>
              <a:rPr lang="en-US" sz="1600" dirty="0" smtClean="0">
                <a:latin typeface="Arial" panose="020B0604020202020204" pitchFamily="34" charset="0"/>
                <a:ea typeface="Open Sans" panose="020B0606030504020204" pitchFamily="34" charset="0"/>
                <a:cs typeface="Arial" panose="020B0604020202020204" pitchFamily="34" charset="0"/>
              </a:rPr>
              <a:t>The OIA in collaboration with the Office of the State Chief Medical Examiner (OSCME) has developed methods for scanning and summarizing the text fields on the death certificate that compromise the cause of death in order to address limitations of the current NCHS coding. In addition, OIA is working with the OSCME to go beyond death certificate data to incorporate information from the medical examiners’ death reports to enhance drug overdose death surveillance</a:t>
            </a:r>
            <a:r>
              <a:rPr lang="en-US" sz="1600" baseline="30000" dirty="0" smtClean="0">
                <a:latin typeface="Arial" panose="020B0604020202020204" pitchFamily="34" charset="0"/>
                <a:ea typeface="Open Sans" panose="020B0606030504020204" pitchFamily="34" charset="0"/>
                <a:cs typeface="Arial" panose="020B0604020202020204" pitchFamily="34" charset="0"/>
              </a:rPr>
              <a:t>1</a:t>
            </a:r>
            <a:r>
              <a:rPr lang="en-US" sz="1600" dirty="0" smtClean="0">
                <a:latin typeface="Arial" panose="020B0604020202020204" pitchFamily="34" charset="0"/>
                <a:ea typeface="Open Sans" panose="020B0606030504020204" pitchFamily="34" charset="0"/>
                <a:cs typeface="Arial" panose="020B0604020202020204" pitchFamily="34" charset="0"/>
              </a:rPr>
              <a:t>.</a:t>
            </a:r>
          </a:p>
        </p:txBody>
      </p:sp>
      <p:sp>
        <p:nvSpPr>
          <p:cNvPr id="2" name="TextBox 1"/>
          <p:cNvSpPr txBox="1"/>
          <p:nvPr/>
        </p:nvSpPr>
        <p:spPr>
          <a:xfrm>
            <a:off x="1371600" y="6248400"/>
            <a:ext cx="7231083" cy="369332"/>
          </a:xfrm>
          <a:prstGeom prst="rect">
            <a:avLst/>
          </a:prstGeom>
          <a:noFill/>
        </p:spPr>
        <p:txBody>
          <a:bodyPr wrap="square" rtlCol="0">
            <a:spAutoFit/>
          </a:bodyPr>
          <a:lstStyle/>
          <a:p>
            <a:r>
              <a:rPr lang="en-US" sz="9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1</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For additional information please reference the Drug Overdose Deaths in Tennessee section of Tennessee’s Annual Overdose Report for 2019.</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556476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Stimulant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Age-Specific Rates for Stimulant Overdose Deaths in TN </a:t>
            </a:r>
          </a:p>
          <a:p>
            <a:r>
              <a:rPr lang="en-US" b="1" dirty="0" smtClean="0">
                <a:latin typeface="Arial" panose="020B0604020202020204" pitchFamily="34" charset="0"/>
                <a:ea typeface="Open Sans" panose="020B0606030504020204" pitchFamily="34" charset="0"/>
                <a:cs typeface="Arial" panose="020B0604020202020204" pitchFamily="34" charset="0"/>
              </a:rPr>
              <a:t>by Year for 2013-2017</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December 14, 2018). Limited to TN residents. Data Source: TN Death Statistical File.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6386" name="Picture 2" descr="\\dc04sdcwf00000\PDO$\Prescription Drug Overdose\Reports\PDO Report 2019\MortalitySection\FINALGRAPHS_MAPS_TABLES\12_stimulants_by_type.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124200" y="1524000"/>
            <a:ext cx="5715000" cy="46149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c04sdcwf00000\PDO$\Prescription Drug Overdose\Reports\PDO Report 2019\MortalitySection\FINALGRAPHS_MAPS_TABLES\12_stimulants_by_type.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04800" y="2895600"/>
            <a:ext cx="2514601" cy="129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3020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Stimulant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Stimulant Overdose Deaths in TN </a:t>
            </a:r>
          </a:p>
          <a:p>
            <a:r>
              <a:rPr lang="en-US" b="1" dirty="0" smtClean="0">
                <a:latin typeface="Arial" panose="020B0604020202020204" pitchFamily="34" charset="0"/>
                <a:ea typeface="Open Sans" panose="020B0606030504020204" pitchFamily="34" charset="0"/>
                <a:cs typeface="Arial" panose="020B0604020202020204" pitchFamily="34" charset="0"/>
              </a:rPr>
              <a:t>by Year for 2013-2017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16386" name="Picture 2" descr="\\dc04sdcwf00000\PDO$\Prescription Drug Overdose\Reports\PDO Report 2019\MortalitySection\FINALGRAPHS_MAPS_TABLES\12_stimulants_by_type.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124200" y="1524000"/>
            <a:ext cx="5715000" cy="46149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c04sdcwf00000\PDO$\Prescription Drug Overdose\Reports\PDO Report 2019\MortalitySection\FINALGRAPHS_MAPS_TABLES\12_stimulants_by_type.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77000" y="4291013"/>
            <a:ext cx="2072984" cy="106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2362200"/>
            <a:ext cx="2590800" cy="2631490"/>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The rate of age-adjusted cocaine overdose deaths increased from 2013 to 2017</a:t>
            </a:r>
          </a:p>
          <a:p>
            <a:pPr marL="285750" indent="-285750">
              <a:buFont typeface="Arial" panose="020B0604020202020204" pitchFamily="34" charset="0"/>
              <a:buChar char="•"/>
            </a:pPr>
            <a:endParaRPr lang="en-US" sz="15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ea typeface="Open Sans" panose="020B0606030504020204" pitchFamily="34" charset="0"/>
                <a:cs typeface="Arial" panose="020B0604020202020204" pitchFamily="34" charset="0"/>
              </a:rPr>
              <a:t>The age-adjusted </a:t>
            </a:r>
            <a:r>
              <a:rPr lang="en-US" sz="1500" dirty="0" smtClean="0">
                <a:latin typeface="Arial" panose="020B0604020202020204" pitchFamily="34" charset="0"/>
                <a:ea typeface="Open Sans" panose="020B0606030504020204" pitchFamily="34" charset="0"/>
                <a:cs typeface="Arial" panose="020B0604020202020204" pitchFamily="34" charset="0"/>
              </a:rPr>
              <a:t>rates of other stimulant deaths increased during 2013 to 2017, surpassing cocaine overdose rates for the first time in 2017</a:t>
            </a: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December 14, 2018). Limited to TN residents. Data Source: TN Death Statistical File.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1703039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Additional Information and Resources</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96883" y="1295400"/>
            <a:ext cx="8382000" cy="4124206"/>
          </a:xfrm>
          <a:prstGeom prst="rect">
            <a:avLst/>
          </a:prstGeom>
          <a:noFill/>
        </p:spPr>
        <p:txBody>
          <a:bodyPr wrap="square" rtlCol="0">
            <a:spAutoFit/>
          </a:bodyPr>
          <a:lstStyle/>
          <a:p>
            <a:r>
              <a:rPr lang="en-US" sz="1600" dirty="0" smtClean="0">
                <a:latin typeface="Arial" panose="020B0604020202020204" pitchFamily="34" charset="0"/>
                <a:ea typeface="Open Sans" panose="020B0606030504020204" pitchFamily="34" charset="0"/>
                <a:cs typeface="Arial" panose="020B0604020202020204" pitchFamily="34" charset="0"/>
              </a:rPr>
              <a:t>A series of updated communication tools are available, including a website, a catalogue of slide sets, and a data dashboard. These tools were developed based on our tagline, </a:t>
            </a:r>
            <a:r>
              <a:rPr lang="en-US" sz="1600" b="1" i="1" dirty="0" smtClean="0">
                <a:latin typeface="Arial" panose="020B0604020202020204" pitchFamily="34" charset="0"/>
                <a:ea typeface="Open Sans" panose="020B0606030504020204" pitchFamily="34" charset="0"/>
                <a:cs typeface="Arial" panose="020B0604020202020204" pitchFamily="34" charset="0"/>
              </a:rPr>
              <a:t>“Numbers count. Every number is a story. Every story is a person.” </a:t>
            </a:r>
            <a:r>
              <a:rPr lang="en-US" sz="1600" dirty="0" smtClean="0">
                <a:latin typeface="Arial" panose="020B0604020202020204" pitchFamily="34" charset="0"/>
                <a:ea typeface="Open Sans" panose="020B0606030504020204" pitchFamily="34" charset="0"/>
                <a:cs typeface="Arial" panose="020B0604020202020204" pitchFamily="34" charset="0"/>
              </a:rPr>
              <a:t>and the philosophy that the role of this group is to reunite communities with their own data. Links to those tools can be found below:</a:t>
            </a: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3"/>
              </a:rPr>
              <a:t>Tennessee (TN) Together: </a:t>
            </a:r>
            <a:r>
              <a:rPr lang="en-US" sz="1400" dirty="0" smtClean="0">
                <a:latin typeface="Arial" panose="020B0604020202020204" pitchFamily="34" charset="0"/>
                <a:ea typeface="Open Sans" panose="020B0606030504020204" pitchFamily="34" charset="0"/>
                <a:cs typeface="Arial" panose="020B0604020202020204" pitchFamily="34" charset="0"/>
              </a:rPr>
              <a:t>Community Solutions to End the Opioid Epidemic </a:t>
            </a: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4"/>
              </a:rPr>
              <a:t>Tennessee Drug Overdose Dashboard</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5"/>
              </a:rPr>
              <a:t>Prescription Drug Overdose Website</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6"/>
              </a:rPr>
              <a:t>County Data Briefs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rPr>
              <a:t>Resources on:</a:t>
            </a: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7"/>
              </a:rPr>
              <a:t>Laws and Policy</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8"/>
              </a:rPr>
              <a:t>Coalitions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9"/>
              </a:rPr>
              <a:t>Naloxone Training</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10"/>
              </a:rPr>
              <a:t>Drug Take Back Locations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11"/>
              </a:rPr>
              <a:t>Keeping Youth Off Drugs and Alcohol</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12"/>
              </a:rPr>
              <a:t>Patients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13"/>
              </a:rPr>
              <a:t>Providers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rPr>
              <a:t>Treatment and Recovery Services –</a:t>
            </a:r>
            <a:r>
              <a:rPr lang="en-US" sz="1400" b="1" dirty="0" smtClean="0">
                <a:latin typeface="Arial" panose="020B0604020202020204" pitchFamily="34" charset="0"/>
                <a:ea typeface="Open Sans" panose="020B0606030504020204" pitchFamily="34" charset="0"/>
                <a:cs typeface="Arial" panose="020B0604020202020204" pitchFamily="34" charset="0"/>
                <a:hlinkClick r:id="rId14"/>
              </a:rPr>
              <a:t>TN REDLINE</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p:txBody>
      </p:sp>
      <p:sp>
        <p:nvSpPr>
          <p:cNvPr id="2" name="TextBox 1"/>
          <p:cNvSpPr txBox="1"/>
          <p:nvPr/>
        </p:nvSpPr>
        <p:spPr>
          <a:xfrm>
            <a:off x="1447800" y="6198804"/>
            <a:ext cx="7696200" cy="646331"/>
          </a:xfrm>
          <a:prstGeom prst="rect">
            <a:avLst/>
          </a:prstGeom>
          <a:noFill/>
        </p:spPr>
        <p:txBody>
          <a:bodyPr wrap="square" rtlCol="0">
            <a:spAutoFit/>
          </a:bodyPr>
          <a:lstStyle/>
          <a:p>
            <a:r>
              <a:rPr lang="en-US" sz="1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These slides only provide selected data and measures for summary purposes. Additional data are available on the TN Drug Overdose Data Dashboard or by request (email: </a:t>
            </a:r>
            <a:r>
              <a:rPr lang="en-US" sz="1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hlinkClick r:id="rId15"/>
              </a:rPr>
              <a:t>Prescription.Drugs@tn.gov</a:t>
            </a:r>
            <a:r>
              <a:rPr lang="en-US" sz="1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with most available measures listed in Appendix A of the 2019 Tennessee Annual Overdose Report.</a:t>
            </a:r>
            <a:endParaRPr lang="en-US" sz="12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340198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819400" y="3962400"/>
            <a:ext cx="6324600" cy="2057400"/>
          </a:xfrm>
        </p:spPr>
        <p:txBody>
          <a:bodyPr>
            <a:noAutofit/>
          </a:bodyPr>
          <a:lstStyle/>
          <a:p>
            <a:r>
              <a:rPr lang="en-US" sz="2400" dirty="0" smtClean="0">
                <a:latin typeface="Arial" panose="020B0604020202020204" pitchFamily="34" charset="0"/>
                <a:ea typeface="Open Sans" panose="020B0606030504020204" pitchFamily="34" charset="0"/>
                <a:cs typeface="Arial" panose="020B0604020202020204" pitchFamily="34" charset="0"/>
              </a:rPr>
              <a:t>These analyses were conducted by the Office of </a:t>
            </a:r>
            <a:r>
              <a:rPr lang="en-US" sz="2400" dirty="0">
                <a:latin typeface="Arial" panose="020B0604020202020204" pitchFamily="34" charset="0"/>
                <a:ea typeface="Open Sans" panose="020B0606030504020204" pitchFamily="34" charset="0"/>
                <a:cs typeface="Arial" panose="020B0604020202020204" pitchFamily="34" charset="0"/>
              </a:rPr>
              <a:t>Informatics and </a:t>
            </a:r>
            <a:r>
              <a:rPr lang="en-US" sz="2400" dirty="0" smtClean="0">
                <a:latin typeface="Arial" panose="020B0604020202020204" pitchFamily="34" charset="0"/>
                <a:ea typeface="Open Sans" panose="020B0606030504020204" pitchFamily="34" charset="0"/>
                <a:cs typeface="Arial" panose="020B0604020202020204" pitchFamily="34" charset="0"/>
              </a:rPr>
              <a:t>Analytics, </a:t>
            </a:r>
            <a:br>
              <a:rPr lang="en-US" sz="2400" dirty="0" smtClean="0">
                <a:latin typeface="Arial" panose="020B0604020202020204" pitchFamily="34" charset="0"/>
                <a:ea typeface="Open Sans" panose="020B0606030504020204" pitchFamily="34" charset="0"/>
                <a:cs typeface="Arial" panose="020B0604020202020204" pitchFamily="34" charset="0"/>
              </a:rPr>
            </a:br>
            <a:r>
              <a:rPr lang="en-US" sz="2400" dirty="0" smtClean="0">
                <a:latin typeface="Arial" panose="020B0604020202020204" pitchFamily="34" charset="0"/>
                <a:ea typeface="Open Sans" panose="020B0606030504020204" pitchFamily="34" charset="0"/>
                <a:cs typeface="Arial" panose="020B0604020202020204" pitchFamily="34" charset="0"/>
              </a:rPr>
              <a:t>Tennessee Department of Health</a:t>
            </a:r>
            <a:endParaRPr lang="en-US" sz="2400" dirty="0">
              <a:latin typeface="Arial" panose="020B0604020202020204" pitchFamily="34" charset="0"/>
              <a:ea typeface="Open Sans" panose="020B0606030504020204" pitchFamily="34" charset="0"/>
              <a:cs typeface="Arial" panose="020B0604020202020204" pitchFamily="34" charset="0"/>
            </a:endParaRPr>
          </a:p>
        </p:txBody>
      </p:sp>
      <p:pic>
        <p:nvPicPr>
          <p:cNvPr id="1027" name="Picture 3" descr="C:\Users\dc20838\Desktop\StateSeal GOLDpms87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2800" y="304800"/>
            <a:ext cx="1583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49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962400"/>
            <a:ext cx="5791200" cy="2057400"/>
          </a:xfrm>
        </p:spPr>
        <p:txBody>
          <a:bodyPr>
            <a:normAutofit/>
          </a:bodyPr>
          <a:lstStyle/>
          <a:p>
            <a:r>
              <a:rPr lang="en-US" dirty="0" smtClean="0">
                <a:latin typeface="Arial" panose="020B0604020202020204" pitchFamily="34" charset="0"/>
                <a:cs typeface="Arial" panose="020B0604020202020204" pitchFamily="34" charset="0"/>
              </a:rPr>
              <a:t>All Drug Overdose Deaths in Tennessee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4695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All Drug Overdose Deaths</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6199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All Drug Overdose Deaths by Sex and Race in TN by Year for 2013-2017</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60068"/>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by the Office of Informatics and Analytics, TDH (last updated December 14, 2018). Limited to TN residents. Data Source: TN Death Statistical File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5" name="Picture 2" descr="\\dc04sdcwf00000\PDO$\Prescription Drug Overdose\Reports\PDO Report 2019\MortalitySection\FINALGRAPHS_MAPS_TABLES\1_all_od_single_graph.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43262" y="1828801"/>
            <a:ext cx="5094581" cy="41941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04sdcwf00000\PDO$\Prescription Drug Overdose\Reports\PDO Report 2019\MortalitySection\FINALGRAPHS_MAPS_TABLES\1_all_od_single_graph.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4"/>
          <a:stretch/>
        </p:blipFill>
        <p:spPr bwMode="auto">
          <a:xfrm>
            <a:off x="685800" y="2973387"/>
            <a:ext cx="197873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946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All Drug Overdose Deaths</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0" y="1134070"/>
            <a:ext cx="7734608"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All Drug Overdose Deaths by Sex and Race in TN by Year for 2013-2017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5" name="Picture 2" descr="\\dc04sdcwf00000\PDO$\Prescription Drug Overdose\Reports\PDO Report 2019\MortalitySection\FINALGRAPHS_MAPS_TABLES\1_all_od_single_graph.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43262" y="1828801"/>
            <a:ext cx="5094581" cy="41941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04sdcwf00000\PDO$\Prescription Drug Overdose\Reports\PDO Report 2019\MortalitySection\FINALGRAPHS_MAPS_TABLES\1_all_od_single_graph.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4"/>
          <a:stretch/>
        </p:blipFill>
        <p:spPr bwMode="auto">
          <a:xfrm>
            <a:off x="7239616" y="3810000"/>
            <a:ext cx="1599584" cy="16785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4320" y="2362200"/>
            <a:ext cx="2743200" cy="240065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ea typeface="Open Sans" panose="020B0606030504020204" pitchFamily="34" charset="0"/>
                <a:cs typeface="Arial" panose="020B0604020202020204" pitchFamily="34" charset="0"/>
              </a:rPr>
              <a:t>Age-adjusted rates </a:t>
            </a:r>
            <a:r>
              <a:rPr lang="en-US" sz="1600" dirty="0" smtClean="0">
                <a:latin typeface="Arial" panose="020B0604020202020204" pitchFamily="34" charset="0"/>
                <a:ea typeface="Open Sans" panose="020B0606030504020204" pitchFamily="34" charset="0"/>
                <a:cs typeface="Arial" panose="020B0604020202020204" pitchFamily="34" charset="0"/>
              </a:rPr>
              <a:t>for all drug overdose deaths continued to increase from 1,166 (2013) to 1,776 (2017)</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Age-adjusted rates increased for both males and females, as well as Blacks and Whites</a:t>
            </a:r>
          </a:p>
        </p:txBody>
      </p:sp>
      <p:sp>
        <p:nvSpPr>
          <p:cNvPr id="10" name="TextBox 9"/>
          <p:cNvSpPr txBox="1"/>
          <p:nvPr/>
        </p:nvSpPr>
        <p:spPr>
          <a:xfrm>
            <a:off x="1371600" y="6260068"/>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by the Office of Informatics and Analytics, TDH (last updated December 14, 2018). Limited to TN residents. Data Source: TN Death Statistical File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13893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All Drug Overdose Deaths</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0" y="1134070"/>
            <a:ext cx="8229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Opioids, Benzodiazepines, and Stimulants Present in All Drug Overdoses in TN by Year for 2013-2017</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60068"/>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by the Office of Informatics and Analytics, TDH (last updated December 14, 2018). Limited to TN residents. Data Source: TN Death Statistical File. Categories in this graph are not mutually exclusive.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2050" name="Picture 2" descr="\\dc04sdcwf00000\PDO$\Prescription Drug Overdose\Reports\PDO Report 2019\MortalitySection\FINALGRAPHS_MAPS_TABLES\2_drugs_present.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05200" y="1781122"/>
            <a:ext cx="5486400" cy="43148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c04sdcwf00000\PDO$\Prescription Drug Overdose\Reports\PDO Report 2019\MortalitySection\FINALGRAPHS_MAPS_TABLES\2_drugs_present.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04800" y="2819400"/>
            <a:ext cx="2767012" cy="1581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049" y="5572780"/>
            <a:ext cx="3016302" cy="523220"/>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**Major stimulants include cocaine and methamphetamines</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1981200" y="3790890"/>
            <a:ext cx="392784"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98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All Drug Overdose Deaths</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0" y="1134070"/>
            <a:ext cx="81534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Opioids, Benzodiazepines, and Stimulants Present in All Drug Overdoses in TN by Year for 2013-2017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2050" name="Picture 2" descr="\\dc04sdcwf00000\PDO$\Prescription Drug Overdose\Reports\PDO Report 2019\MortalitySection\FINALGRAPHS_MAPS_TABLES\2_drugs_present.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05200" y="1781122"/>
            <a:ext cx="5486400" cy="43148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c04sdcwf00000\PDO$\Prescription Drug Overdose\Reports\PDO Report 2019\MortalitySection\FINALGRAPHS_MAPS_TABLES\2_drugs_present.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247900" y="5238749"/>
            <a:ext cx="1450181" cy="828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3246" y="1951478"/>
            <a:ext cx="2743200"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percentage of all drug overdose deaths involving stimulants (e.g., cocaine and methamphetamines) increased steadily from 2013 to 2017</a:t>
            </a:r>
          </a:p>
          <a:p>
            <a:pPr marL="285750" indent="-285750">
              <a:buFont typeface="Arial" panose="020B0604020202020204" pitchFamily="34" charset="0"/>
              <a:buChar char="•"/>
            </a:pPr>
            <a:endParaRPr lang="en-US" sz="1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a:t>
            </a:r>
            <a:r>
              <a:rPr lang="en-US" sz="1600" dirty="0">
                <a:latin typeface="Arial" panose="020B0604020202020204" pitchFamily="34" charset="0"/>
                <a:ea typeface="Open Sans" panose="020B0606030504020204" pitchFamily="34" charset="0"/>
                <a:cs typeface="Arial" panose="020B0604020202020204" pitchFamily="34" charset="0"/>
              </a:rPr>
              <a:t>percentage of </a:t>
            </a:r>
            <a:r>
              <a:rPr lang="en-US" sz="1600" dirty="0" smtClean="0">
                <a:latin typeface="Arial" panose="020B0604020202020204" pitchFamily="34" charset="0"/>
                <a:ea typeface="Open Sans" panose="020B0606030504020204" pitchFamily="34" charset="0"/>
                <a:cs typeface="Arial" panose="020B0604020202020204" pitchFamily="34" charset="0"/>
              </a:rPr>
              <a:t>all drug overdoses involving benzodiazepines increased until 2016, then decreased in 2017</a:t>
            </a:r>
          </a:p>
        </p:txBody>
      </p:sp>
      <p:sp>
        <p:nvSpPr>
          <p:cNvPr id="10" name="TextBox 9"/>
          <p:cNvSpPr txBox="1"/>
          <p:nvPr/>
        </p:nvSpPr>
        <p:spPr>
          <a:xfrm>
            <a:off x="1371600" y="6260068"/>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by the Office of Informatics and Analytics, TDH (last updated December 14, 2018). Limited to TN residents. Data Source: TN Death Statistical File. Categories in this graph are not mutually exclusive.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219252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1623</TotalTime>
  <Words>3627</Words>
  <Application>Microsoft Office PowerPoint</Application>
  <PresentationFormat>On-screen Show (4:3)</PresentationFormat>
  <Paragraphs>476</Paragraphs>
  <Slides>43</Slides>
  <Notes>36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PowerPoint B</vt:lpstr>
      <vt:lpstr>Drug Overdose Deaths in Tennessee</vt:lpstr>
      <vt:lpstr>Introduction</vt:lpstr>
      <vt:lpstr>A Note from the Executive Summary</vt:lpstr>
      <vt:lpstr>Mortality Data Collection</vt:lpstr>
      <vt:lpstr>All Drug Overdose Deaths in Tennessee</vt:lpstr>
      <vt:lpstr>All Drug Overdose Deaths</vt:lpstr>
      <vt:lpstr>All Drug Overdose Deaths</vt:lpstr>
      <vt:lpstr>All Drug Overdose Deaths</vt:lpstr>
      <vt:lpstr>All Drug Overdose Deaths</vt:lpstr>
      <vt:lpstr>All Drug Overdose Deaths-Polydrug</vt:lpstr>
      <vt:lpstr>All Drug Overdose Deaths-Polydrug</vt:lpstr>
      <vt:lpstr>Opioid-Related  Drug Overdoses in Tennessee</vt:lpstr>
      <vt:lpstr>Opioid-Related Drug Overdose Deaths</vt:lpstr>
      <vt:lpstr>Opioid-Related Drug Overdose Deaths</vt:lpstr>
      <vt:lpstr>Opioid-Related Drug Overdose Deaths</vt:lpstr>
      <vt:lpstr>Opioid-Related Drug Overdose Deaths</vt:lpstr>
      <vt:lpstr>Opioid-Related Drug Overdose Deaths</vt:lpstr>
      <vt:lpstr>Opioid-Related Drug Overdose Deaths</vt:lpstr>
      <vt:lpstr>Opioid-Related Drug Overdose Deaths</vt:lpstr>
      <vt:lpstr>Opioid-Related Drug Overdose Deaths</vt:lpstr>
      <vt:lpstr>Prescription Opioid Overdose Deaths  in Tennessee</vt:lpstr>
      <vt:lpstr>Opioid-Related Drug Overdose Deaths</vt:lpstr>
      <vt:lpstr>Opioid-Related Drug Overdose Deaths</vt:lpstr>
      <vt:lpstr>Opioid-Related Drug Overdose Deaths</vt:lpstr>
      <vt:lpstr>Opioid-Related Drug Overdose Deaths</vt:lpstr>
      <vt:lpstr>Illicit Opioid Overdose Deaths in Tennessee</vt:lpstr>
      <vt:lpstr>Opioid-Related Drug Overdose Deaths</vt:lpstr>
      <vt:lpstr>Opioid-Related Drug Overdose Deaths</vt:lpstr>
      <vt:lpstr>Opioid-Related Drug Overdose Deaths</vt:lpstr>
      <vt:lpstr>Opioid-Related Drug Overdose Deaths</vt:lpstr>
      <vt:lpstr>Opioid-Related Drug Overdose Deaths</vt:lpstr>
      <vt:lpstr>Opioid-Related Drug Overdose Deaths</vt:lpstr>
      <vt:lpstr>Opioid-Related Drug Overdose Deaths</vt:lpstr>
      <vt:lpstr>Opioid-Related Drug Overdose Deaths</vt:lpstr>
      <vt:lpstr>Opioid-Related Drug Overdose Deaths</vt:lpstr>
      <vt:lpstr>Opioid-Related Drug Overdose Deaths</vt:lpstr>
      <vt:lpstr>Opioid-Related Drug Overdose Deaths</vt:lpstr>
      <vt:lpstr>Opioid-Related Drug Overdose Deaths</vt:lpstr>
      <vt:lpstr>Stimulant Overdose Deaths in Tennessee</vt:lpstr>
      <vt:lpstr>Stimulant Overdose Deaths</vt:lpstr>
      <vt:lpstr>Stimulant Overdose Deaths</vt:lpstr>
      <vt:lpstr>Additional Information and Resources</vt:lpstr>
      <vt:lpstr>These analyses were conducted by the Office of Informatics and Analytics,  Tennessee Department of Health</vt:lpstr>
    </vt:vector>
  </TitlesOfParts>
  <Company>State of Tennessee: Finance &amp;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Charlotte Cherry</cp:lastModifiedBy>
  <cp:revision>166</cp:revision>
  <dcterms:created xsi:type="dcterms:W3CDTF">2015-04-23T14:38:43Z</dcterms:created>
  <dcterms:modified xsi:type="dcterms:W3CDTF">2019-02-22T21:30:04Z</dcterms:modified>
</cp:coreProperties>
</file>