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81" r:id="rId5"/>
    <p:sldMasterId id="2147483735" r:id="rId6"/>
  </p:sldMasterIdLst>
  <p:notesMasterIdLst>
    <p:notesMasterId r:id="rId21"/>
  </p:notesMasterIdLst>
  <p:handoutMasterIdLst>
    <p:handoutMasterId r:id="rId22"/>
  </p:handoutMasterIdLst>
  <p:sldIdLst>
    <p:sldId id="256" r:id="rId7"/>
    <p:sldId id="774" r:id="rId8"/>
    <p:sldId id="745" r:id="rId9"/>
    <p:sldId id="2145705289" r:id="rId10"/>
    <p:sldId id="266" r:id="rId11"/>
    <p:sldId id="648" r:id="rId12"/>
    <p:sldId id="770" r:id="rId13"/>
    <p:sldId id="2145705283" r:id="rId14"/>
    <p:sldId id="2145705284" r:id="rId15"/>
    <p:sldId id="2145705286" r:id="rId16"/>
    <p:sldId id="2145705285" r:id="rId17"/>
    <p:sldId id="2145705291" r:id="rId18"/>
    <p:sldId id="2145705290" r:id="rId19"/>
    <p:sldId id="2145705288" r:id="rId20"/>
  </p:sldIdLst>
  <p:sldSz cx="9144000" cy="6858000" type="screen4x3"/>
  <p:notesSz cx="7010400" cy="92964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ermianSlabSerifTypeface" panose="02000000000000000000" pitchFamily="50" charset="0"/>
      <p:regular r:id="rId31"/>
      <p:bold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Fiscus" initials="MF" lastIdx="6" clrIdx="0">
    <p:extLst>
      <p:ext uri="{19B8F6BF-5375-455C-9EA6-DF929625EA0E}">
        <p15:presenceInfo xmlns:p15="http://schemas.microsoft.com/office/powerpoint/2012/main" userId="S::DC47390@tn.gov::2ea66d4b-5c58-49a8-aa75-076466383c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755"/>
    <a:srgbClr val="000208"/>
    <a:srgbClr val="000000"/>
    <a:srgbClr val="010707"/>
    <a:srgbClr val="0B3133"/>
    <a:srgbClr val="197175"/>
    <a:srgbClr val="56D6DC"/>
    <a:srgbClr val="9EE8EA"/>
    <a:srgbClr val="A9EBED"/>
    <a:srgbClr val="AA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55217-4629-47CD-AF4C-7A26B94CA5E7}" v="25" dt="2021-01-14T12:49:50.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4750" autoAdjust="0"/>
  </p:normalViewPr>
  <p:slideViewPr>
    <p:cSldViewPr>
      <p:cViewPr varScale="1">
        <p:scale>
          <a:sx n="76" d="100"/>
          <a:sy n="76" d="100"/>
        </p:scale>
        <p:origin x="2004" y="90"/>
      </p:cViewPr>
      <p:guideLst>
        <p:guide orient="horz" pos="2160"/>
        <p:guide pos="2880"/>
      </p:guideLst>
    </p:cSldViewPr>
  </p:slideViewPr>
  <p:notesTextViewPr>
    <p:cViewPr>
      <p:scale>
        <a:sx n="1" d="1"/>
        <a:sy n="1" d="1"/>
      </p:scale>
      <p:origin x="0" y="0"/>
    </p:cViewPr>
  </p:notesTextViewPr>
  <p:sorterViewPr>
    <p:cViewPr>
      <p:scale>
        <a:sx n="100" d="100"/>
        <a:sy n="100" d="100"/>
      </p:scale>
      <p:origin x="0" y="-2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4.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985DC7-CE85-4E3D-A26A-561B9A39EFCA}" type="datetimeFigureOut">
              <a:rPr lang="en-US" smtClean="0"/>
              <a:t>1/15/2021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C1C5BC-3F91-4973-BF70-EDBAECE09073}" type="slidenum">
              <a:rPr lang="en-US" smtClean="0"/>
              <a:t>‹#›</a:t>
            </a:fld>
            <a:endParaRPr lang="en-US" dirty="0"/>
          </a:p>
        </p:txBody>
      </p:sp>
    </p:spTree>
    <p:extLst>
      <p:ext uri="{BB962C8B-B14F-4D97-AF65-F5344CB8AC3E}">
        <p14:creationId xmlns:p14="http://schemas.microsoft.com/office/powerpoint/2010/main" val="381433971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14T00:20:40.424"/>
    </inkml:context>
    <inkml:brush xml:id="br0">
      <inkml:brushProperty name="width" value="0.05" units="cm"/>
      <inkml:brushProperty name="height" value="0.05" units="cm"/>
    </inkml:brush>
  </inkml:definitions>
  <inkml:trace contextRef="#ctx0" brushRef="#br0">57 1 10898,'-33'28'3385,"9"-9"-3729,34 19-1480,8 9-241,-3 8 1185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B4CFB6-35BA-4FA5-B26B-F2AC37A6ACD3}" type="datetimeFigureOut">
              <a:rPr lang="en-US" smtClean="0"/>
              <a:t>1/15/2021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14581-8198-4C5E-A2D2-FFCA05E9F104}" type="slidenum">
              <a:rPr lang="en-US" smtClean="0"/>
              <a:t>‹#›</a:t>
            </a:fld>
            <a:endParaRPr lang="en-US" dirty="0"/>
          </a:p>
        </p:txBody>
      </p:sp>
    </p:spTree>
    <p:extLst>
      <p:ext uri="{BB962C8B-B14F-4D97-AF65-F5344CB8AC3E}">
        <p14:creationId xmlns:p14="http://schemas.microsoft.com/office/powerpoint/2010/main" val="17366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1</a:t>
            </a:fld>
            <a:endParaRPr lang="en-US" dirty="0"/>
          </a:p>
        </p:txBody>
      </p:sp>
    </p:spTree>
    <p:extLst>
      <p:ext uri="{BB962C8B-B14F-4D97-AF65-F5344CB8AC3E}">
        <p14:creationId xmlns:p14="http://schemas.microsoft.com/office/powerpoint/2010/main" val="173338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an updated plan to post next Wednesday that will have more details about phased roll-out of vaccines and some additions to risk group phases.</a:t>
            </a:r>
          </a:p>
        </p:txBody>
      </p:sp>
      <p:sp>
        <p:nvSpPr>
          <p:cNvPr id="4" name="Slide Number Placeholder 3"/>
          <p:cNvSpPr>
            <a:spLocks noGrp="1"/>
          </p:cNvSpPr>
          <p:nvPr>
            <p:ph type="sldNum" sz="quarter" idx="5"/>
          </p:nvPr>
        </p:nvSpPr>
        <p:spPr/>
        <p:txBody>
          <a:bodyPr/>
          <a:lstStyle/>
          <a:p>
            <a:fld id="{A2814581-8198-4C5E-A2D2-FFCA05E9F104}" type="slidenum">
              <a:rPr lang="en-US" smtClean="0"/>
              <a:t>2</a:t>
            </a:fld>
            <a:endParaRPr lang="en-US" dirty="0"/>
          </a:p>
        </p:txBody>
      </p:sp>
    </p:spTree>
    <p:extLst>
      <p:ext uri="{BB962C8B-B14F-4D97-AF65-F5344CB8AC3E}">
        <p14:creationId xmlns:p14="http://schemas.microsoft.com/office/powerpoint/2010/main" val="105303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in 1a1, 1a2 and 75+ in all counties.  A few counties are in 1b and that was before GBL asked that we vaccinate 75+ and then 70+ before moving to that phase.  Those counties will complete 1b while vaccinating 75+ and then 70+ before moving to a new phase.  Updated graphic coming next week that will explain the phases more clearly. Corrections officers and jailers have been added to 1a1. We are in the process of defining criteria so that parents of medically fragile children who are not old enough to be vaccinated in 1c can receive vaccine.  </a:t>
            </a:r>
          </a:p>
        </p:txBody>
      </p:sp>
      <p:sp>
        <p:nvSpPr>
          <p:cNvPr id="4" name="Slide Number Placeholder 3"/>
          <p:cNvSpPr>
            <a:spLocks noGrp="1"/>
          </p:cNvSpPr>
          <p:nvPr>
            <p:ph type="sldNum" sz="quarter" idx="5"/>
          </p:nvPr>
        </p:nvSpPr>
        <p:spPr/>
        <p:txBody>
          <a:bodyPr/>
          <a:lstStyle/>
          <a:p>
            <a:fld id="{A2814581-8198-4C5E-A2D2-FFCA05E9F104}" type="slidenum">
              <a:rPr lang="en-US" smtClean="0"/>
              <a:t>3</a:t>
            </a:fld>
            <a:endParaRPr lang="en-US" dirty="0"/>
          </a:p>
        </p:txBody>
      </p:sp>
    </p:spTree>
    <p:extLst>
      <p:ext uri="{BB962C8B-B14F-4D97-AF65-F5344CB8AC3E}">
        <p14:creationId xmlns:p14="http://schemas.microsoft.com/office/powerpoint/2010/main" val="346814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give an overview of where we’ve been and where we’re going– early on the focus was on getting vaccines to hospitals so they could protect their HCW.  This is largely completed now.  Some vaccines went to health depts in Dec and the federal government takes a portion of our state allocation to provide vaccines to Walgreens and CVS for the LTCF partnership. In January we have received about 185K vaccines so far and the shift is to provide more vaccines to health departments.  The supply is still extremely limited. A small amount of vaccines are going to small pharmacies that are vaccinating in LTCFs and later this month we will start placing vaccines in some independent pharmacies in select counties where the only place to receive a vaccine is a health department. Going forward we’re not sure what allocations will look like with the change in federal administration.  The Biden administration has signaled they will release all vaccines in stockpile to the states, which will allow us to place vaccines in Wal-Mart stores– first in counties with high social vulnerability index values, and then across the state.  We will also be placing vaccines in select safety net clinics, with some vaccines still going to some partnering hospitals and independent pharmacies. In March we have no idea what the supply will look like.  We know there is a federal plan to allocate vaccines to 19 pharmacy chains across the country, but we’ve not been given a date.  Additionally, the Jansen/Johnson and Johnson vaccine and the AstraZeneca vaccine may get FDA EUA some time in March. We are planning to open semi-permanent vaccination sites at community college campuses and campuses of Colleges of Applied Technology and are in the early stages of planning for that.  We also plan to expand to more safety net clinics, independent pharmacies, perhaps some large medical clinics, and will continue to supply health departments and hospitals, but likely to a lesser extent.</a:t>
            </a:r>
          </a:p>
        </p:txBody>
      </p:sp>
      <p:sp>
        <p:nvSpPr>
          <p:cNvPr id="4" name="Slide Number Placeholder 3"/>
          <p:cNvSpPr>
            <a:spLocks noGrp="1"/>
          </p:cNvSpPr>
          <p:nvPr>
            <p:ph type="sldNum" sz="quarter" idx="5"/>
          </p:nvPr>
        </p:nvSpPr>
        <p:spPr/>
        <p:txBody>
          <a:bodyPr/>
          <a:lstStyle/>
          <a:p>
            <a:fld id="{A2814581-8198-4C5E-A2D2-FFCA05E9F104}" type="slidenum">
              <a:rPr lang="en-US" smtClean="0"/>
              <a:t>4</a:t>
            </a:fld>
            <a:endParaRPr lang="en-US" dirty="0"/>
          </a:p>
        </p:txBody>
      </p:sp>
    </p:spTree>
    <p:extLst>
      <p:ext uri="{BB962C8B-B14F-4D97-AF65-F5344CB8AC3E}">
        <p14:creationId xmlns:p14="http://schemas.microsoft.com/office/powerpoint/2010/main" val="133429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A2814581-8198-4C5E-A2D2-FFCA05E9F104}" type="slidenum">
              <a:rPr lang="en-US" smtClean="0"/>
              <a:t>5</a:t>
            </a:fld>
            <a:endParaRPr lang="en-US" dirty="0"/>
          </a:p>
        </p:txBody>
      </p:sp>
    </p:spTree>
    <p:extLst>
      <p:ext uri="{BB962C8B-B14F-4D97-AF65-F5344CB8AC3E}">
        <p14:creationId xmlns:p14="http://schemas.microsoft.com/office/powerpoint/2010/main" val="296385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814581-8198-4C5E-A2D2-FFCA05E9F104}" type="slidenum">
              <a:rPr lang="en-US" smtClean="0"/>
              <a:t>6</a:t>
            </a:fld>
            <a:endParaRPr lang="en-US" dirty="0"/>
          </a:p>
        </p:txBody>
      </p:sp>
    </p:spTree>
    <p:extLst>
      <p:ext uri="{BB962C8B-B14F-4D97-AF65-F5344CB8AC3E}">
        <p14:creationId xmlns:p14="http://schemas.microsoft.com/office/powerpoint/2010/main" val="1159637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152400" y="4038605"/>
            <a:ext cx="8839200" cy="1422399"/>
          </a:xfrm>
        </p:spPr>
        <p:txBody>
          <a:bodyPr>
            <a:normAutofit/>
          </a:bodyPr>
          <a:lstStyle>
            <a:lvl1pPr algn="ctr">
              <a:defRPr sz="3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1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825"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4095460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27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825">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1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34883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363712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2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85043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90526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2"/>
            <a:ext cx="8763000" cy="4958465"/>
          </a:xfrm>
        </p:spPr>
        <p:txBody>
          <a:bodyPr>
            <a:normAutofit/>
          </a:bodyPr>
          <a:lstStyle>
            <a:lvl1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8252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583857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4287523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96080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15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35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139987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52400" y="177803"/>
            <a:ext cx="8839200" cy="825500"/>
          </a:xfrm>
        </p:spPr>
        <p:txBody>
          <a:bodyPr>
            <a:noAutofit/>
          </a:bodyPr>
          <a:lstStyle>
            <a:lvl1pPr algn="l">
              <a:defRPr sz="2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15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35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Footer Placeholder 4"/>
          <p:cNvSpPr>
            <a:spLocks noGrp="1"/>
          </p:cNvSpPr>
          <p:nvPr>
            <p:ph type="ftr" sz="quarter" idx="11"/>
          </p:nvPr>
        </p:nvSpPr>
        <p:spPr>
          <a:xfrm>
            <a:off x="3124200" y="6375402"/>
            <a:ext cx="2895600" cy="365125"/>
          </a:xfr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2"/>
            <a:ext cx="2133600" cy="365125"/>
          </a:xfrm>
          <a:prstGeom prst="rect">
            <a:avLst/>
          </a:prstGeom>
        </p:spPr>
        <p:txBody>
          <a:bodyPr anchor="b"/>
          <a:lstStyle>
            <a:lvl1pPr>
              <a:defRPr sz="75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320765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00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3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794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942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144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57400" y="1801221"/>
            <a:ext cx="5029200" cy="1426757"/>
          </a:xfrm>
          <a:prstGeom prst="rect">
            <a:avLst/>
          </a:prstGeom>
        </p:spPr>
      </p:pic>
    </p:spTree>
    <p:extLst>
      <p:ext uri="{BB962C8B-B14F-4D97-AF65-F5344CB8AC3E}">
        <p14:creationId xmlns:p14="http://schemas.microsoft.com/office/powerpoint/2010/main" val="973282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Name, Position</a:t>
            </a:r>
          </a:p>
          <a:p>
            <a:pPr lvl="0"/>
            <a:r>
              <a:rPr lang="en-US"/>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0040" y="551010"/>
            <a:ext cx="2346960" cy="665819"/>
          </a:xfrm>
          <a:prstGeom prst="rect">
            <a:avLst/>
          </a:prstGeom>
        </p:spPr>
      </p:pic>
    </p:spTree>
    <p:extLst>
      <p:ext uri="{BB962C8B-B14F-4D97-AF65-F5344CB8AC3E}">
        <p14:creationId xmlns:p14="http://schemas.microsoft.com/office/powerpoint/2010/main" val="20301030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1803413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101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233594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978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341903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820493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353359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29949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3657307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898770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25" y="6327792"/>
            <a:ext cx="1341120" cy="380468"/>
          </a:xfrm>
          <a:prstGeom prst="rect">
            <a:avLst/>
          </a:prstGeom>
        </p:spPr>
      </p:pic>
    </p:spTree>
    <p:extLst>
      <p:ext uri="{BB962C8B-B14F-4D97-AF65-F5344CB8AC3E}">
        <p14:creationId xmlns:p14="http://schemas.microsoft.com/office/powerpoint/2010/main" val="1503720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427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645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84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228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7"/>
            <a:ext cx="2895600" cy="365125"/>
          </a:xfrm>
          <a:prstGeom prst="rect">
            <a:avLst/>
          </a:prstGeom>
        </p:spPr>
        <p:txBody>
          <a:bodyPr vert="horz" lIns="91440" tIns="45720" rIns="91440" bIns="45720" rtlCol="0" anchor="b"/>
          <a:lstStyle>
            <a:lvl1pPr algn="ct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8"/>
            <a:ext cx="2133600" cy="365125"/>
          </a:xfrm>
          <a:prstGeom prst="rect">
            <a:avLst/>
          </a:prstGeom>
        </p:spPr>
        <p:txBody>
          <a:bodyPr anchor="b"/>
          <a:lstStyle>
            <a:lvl1pPr algn="r">
              <a:defRPr sz="75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7328574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a:p>
        </p:txBody>
      </p:sp>
    </p:spTree>
    <p:extLst>
      <p:ext uri="{BB962C8B-B14F-4D97-AF65-F5344CB8AC3E}">
        <p14:creationId xmlns:p14="http://schemas.microsoft.com/office/powerpoint/2010/main" val="375320325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vid19.tn.gov/" TargetMode="Externa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covid.cdc.gov/covid-data-tracker/#vaccinations" TargetMode="External"/><Relationship Id="rId2" Type="http://schemas.openxmlformats.org/officeDocument/2006/relationships/hyperlink" Target="http://www.covid19.tn.gov/" TargetMode="Externa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hyperlink" Target="https://covid19.tn.gov/"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www.tn.gov/health"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urldefense.com/v3/__https:/www.nap.edu/catalog/25917/framework-for-equitable-allocation-of-covid-19-vaccine__;!!PRtDf9A!_IGSw886Hz5FZ3dUMRb97Vy7-OU6Mx_jHg1GFYcOevf3ktk11vmFmsTTpXnNJbGEElqQ$"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customXml" Target="../ink/ink1.xml"/><Relationship Id="rId5" Type="http://schemas.microsoft.com/office/2007/relationships/hdphoto" Target="../media/hdphoto1.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n.gov/health" TargetMode="Externa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vid19.tn.gov/" TargetMode="Externa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ovid19.tn.gov/" TargetMode="External"/><Relationship Id="rId1" Type="http://schemas.openxmlformats.org/officeDocument/2006/relationships/slideLayout" Target="../slideLayouts/slideLayout2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38603"/>
            <a:ext cx="8839200" cy="2057397"/>
          </a:xfrm>
        </p:spPr>
        <p:txBody>
          <a:bodyPr>
            <a:normAutofit/>
          </a:bodyPr>
          <a:lstStyle/>
          <a:p>
            <a:r>
              <a:rPr lang="en-US" sz="3200" dirty="0"/>
              <a:t>COVID-19 Vaccines</a:t>
            </a:r>
            <a:br>
              <a:rPr lang="en-US" sz="3200" dirty="0"/>
            </a:br>
            <a:r>
              <a:rPr lang="en-US" sz="3200" dirty="0"/>
              <a:t>January 14, 2021</a:t>
            </a:r>
          </a:p>
        </p:txBody>
      </p:sp>
      <p:sp>
        <p:nvSpPr>
          <p:cNvPr id="5" name="Text Placeholder 4">
            <a:extLst>
              <a:ext uri="{FF2B5EF4-FFF2-40B4-BE49-F238E27FC236}">
                <a16:creationId xmlns:a16="http://schemas.microsoft.com/office/drawing/2014/main" id="{C88DAA06-8675-4411-81D3-414BE9046F83}"/>
              </a:ext>
            </a:extLst>
          </p:cNvPr>
          <p:cNvSpPr>
            <a:spLocks noGrp="1"/>
          </p:cNvSpPr>
          <p:nvPr>
            <p:ph type="body" sz="quarter" idx="11"/>
          </p:nvPr>
        </p:nvSpPr>
        <p:spPr/>
        <p:txBody>
          <a:bodyPr/>
          <a:lstStyle/>
          <a:p>
            <a:r>
              <a:rPr lang="en-US" dirty="0"/>
              <a:t>Michelle Fiscus, MD FAAP | Medical Director, Vaccine-Preventable Diseases and Immunization Program</a:t>
            </a:r>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904F-36F0-47FD-8AD3-561441C1B50D}"/>
              </a:ext>
            </a:extLst>
          </p:cNvPr>
          <p:cNvSpPr>
            <a:spLocks noGrp="1"/>
          </p:cNvSpPr>
          <p:nvPr>
            <p:ph type="title"/>
          </p:nvPr>
        </p:nvSpPr>
        <p:spPr/>
        <p:txBody>
          <a:bodyPr/>
          <a:lstStyle/>
          <a:p>
            <a:r>
              <a:rPr lang="en-US" dirty="0"/>
              <a:t>County Vaccine Availability: </a:t>
            </a:r>
            <a:r>
              <a:rPr lang="en-US" dirty="0">
                <a:solidFill>
                  <a:schemeClr val="tx1"/>
                </a:solidFill>
                <a:highlight>
                  <a:srgbClr val="FFFF00"/>
                </a:highlight>
              </a:rPr>
              <a:t>https://</a:t>
            </a:r>
            <a:r>
              <a:rPr lang="en-US" dirty="0">
                <a:solidFill>
                  <a:schemeClr val="tx1"/>
                </a:solidFill>
                <a:highlight>
                  <a:srgbClr val="FFFF00"/>
                </a:highlight>
                <a:hlinkClick r:id="rId2">
                  <a:extLst>
                    <a:ext uri="{A12FA001-AC4F-418D-AE19-62706E023703}">
                      <ahyp:hlinkClr xmlns:ahyp="http://schemas.microsoft.com/office/drawing/2018/hyperlinkcolor" val="tx"/>
                    </a:ext>
                  </a:extLst>
                </a:hlinkClick>
              </a:rPr>
              <a:t>covid19.tn.gov</a:t>
            </a:r>
            <a:r>
              <a:rPr lang="en-US" dirty="0">
                <a:solidFill>
                  <a:schemeClr val="tx1"/>
                </a:solidFill>
                <a:highlight>
                  <a:srgbClr val="FFFF00"/>
                </a:highlight>
              </a:rPr>
              <a:t> </a:t>
            </a:r>
            <a:endParaRPr lang="en-US" dirty="0"/>
          </a:p>
        </p:txBody>
      </p:sp>
      <p:pic>
        <p:nvPicPr>
          <p:cNvPr id="4" name="Content Placeholder 3">
            <a:extLst>
              <a:ext uri="{FF2B5EF4-FFF2-40B4-BE49-F238E27FC236}">
                <a16:creationId xmlns:a16="http://schemas.microsoft.com/office/drawing/2014/main" id="{AC7D0E0D-6FC8-492A-B190-213BF20E0D2A}"/>
              </a:ext>
            </a:extLst>
          </p:cNvPr>
          <p:cNvPicPr>
            <a:picLocks noGrp="1" noChangeAspect="1"/>
          </p:cNvPicPr>
          <p:nvPr>
            <p:ph idx="1"/>
          </p:nvPr>
        </p:nvPicPr>
        <p:blipFill>
          <a:blip r:embed="rId3"/>
          <a:stretch>
            <a:fillRect/>
          </a:stretch>
        </p:blipFill>
        <p:spPr>
          <a:xfrm>
            <a:off x="0" y="1202677"/>
            <a:ext cx="3473950" cy="4957763"/>
          </a:xfrm>
          <a:prstGeom prst="rect">
            <a:avLst/>
          </a:prstGeom>
        </p:spPr>
      </p:pic>
      <p:pic>
        <p:nvPicPr>
          <p:cNvPr id="5" name="Picture 4">
            <a:extLst>
              <a:ext uri="{FF2B5EF4-FFF2-40B4-BE49-F238E27FC236}">
                <a16:creationId xmlns:a16="http://schemas.microsoft.com/office/drawing/2014/main" id="{3291A978-E5CC-4973-A6E4-5D5F8D35537F}"/>
              </a:ext>
            </a:extLst>
          </p:cNvPr>
          <p:cNvPicPr>
            <a:picLocks noChangeAspect="1"/>
          </p:cNvPicPr>
          <p:nvPr/>
        </p:nvPicPr>
        <p:blipFill>
          <a:blip r:embed="rId4"/>
          <a:stretch>
            <a:fillRect/>
          </a:stretch>
        </p:blipFill>
        <p:spPr>
          <a:xfrm>
            <a:off x="3359319" y="1571349"/>
            <a:ext cx="2997093" cy="4521256"/>
          </a:xfrm>
          <a:prstGeom prst="rect">
            <a:avLst/>
          </a:prstGeom>
        </p:spPr>
      </p:pic>
      <p:pic>
        <p:nvPicPr>
          <p:cNvPr id="7" name="Picture 6">
            <a:extLst>
              <a:ext uri="{FF2B5EF4-FFF2-40B4-BE49-F238E27FC236}">
                <a16:creationId xmlns:a16="http://schemas.microsoft.com/office/drawing/2014/main" id="{E131D31F-9500-410C-9E9B-A25E5DAB3865}"/>
              </a:ext>
            </a:extLst>
          </p:cNvPr>
          <p:cNvPicPr>
            <a:picLocks noChangeAspect="1"/>
          </p:cNvPicPr>
          <p:nvPr/>
        </p:nvPicPr>
        <p:blipFill>
          <a:blip r:embed="rId5"/>
          <a:stretch>
            <a:fillRect/>
          </a:stretch>
        </p:blipFill>
        <p:spPr>
          <a:xfrm>
            <a:off x="6356412" y="1651245"/>
            <a:ext cx="2717200" cy="1116097"/>
          </a:xfrm>
          <a:prstGeom prst="rect">
            <a:avLst/>
          </a:prstGeom>
        </p:spPr>
      </p:pic>
    </p:spTree>
    <p:extLst>
      <p:ext uri="{BB962C8B-B14F-4D97-AF65-F5344CB8AC3E}">
        <p14:creationId xmlns:p14="http://schemas.microsoft.com/office/powerpoint/2010/main" val="169138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FE65-AEB5-4348-9C5C-A89B82358EE3}"/>
              </a:ext>
            </a:extLst>
          </p:cNvPr>
          <p:cNvSpPr>
            <a:spLocks noGrp="1"/>
          </p:cNvSpPr>
          <p:nvPr>
            <p:ph type="title"/>
          </p:nvPr>
        </p:nvSpPr>
        <p:spPr/>
        <p:txBody>
          <a:bodyPr/>
          <a:lstStyle/>
          <a:p>
            <a:r>
              <a:rPr lang="en-US" dirty="0"/>
              <a:t>Following Progress: </a:t>
            </a:r>
            <a:r>
              <a:rPr lang="en-US" dirty="0">
                <a:solidFill>
                  <a:schemeClr val="tx1"/>
                </a:solidFill>
                <a:highlight>
                  <a:srgbClr val="FFFF00"/>
                </a:highlight>
              </a:rPr>
              <a:t>https://</a:t>
            </a:r>
            <a:r>
              <a:rPr lang="en-US" dirty="0">
                <a:solidFill>
                  <a:schemeClr val="tx1"/>
                </a:solidFill>
                <a:highlight>
                  <a:srgbClr val="FFFF00"/>
                </a:highlight>
                <a:hlinkClick r:id="rId2">
                  <a:extLst>
                    <a:ext uri="{A12FA001-AC4F-418D-AE19-62706E023703}">
                      <ahyp:hlinkClr xmlns:ahyp="http://schemas.microsoft.com/office/drawing/2018/hyperlinkcolor" val="tx"/>
                    </a:ext>
                  </a:extLst>
                </a:hlinkClick>
              </a:rPr>
              <a:t>covid19.tn.gov</a:t>
            </a:r>
            <a:r>
              <a:rPr lang="en-US" dirty="0">
                <a:solidFill>
                  <a:schemeClr val="tx1"/>
                </a:solidFill>
                <a:highlight>
                  <a:srgbClr val="FFFF00"/>
                </a:highlight>
              </a:rPr>
              <a:t> </a:t>
            </a:r>
            <a:endParaRPr lang="en-US" dirty="0"/>
          </a:p>
        </p:txBody>
      </p:sp>
      <p:sp>
        <p:nvSpPr>
          <p:cNvPr id="6" name="TextBox 5">
            <a:extLst>
              <a:ext uri="{FF2B5EF4-FFF2-40B4-BE49-F238E27FC236}">
                <a16:creationId xmlns:a16="http://schemas.microsoft.com/office/drawing/2014/main" id="{B2E7820E-A8EC-4C52-AB4F-A5CC2FE0D81C}"/>
              </a:ext>
            </a:extLst>
          </p:cNvPr>
          <p:cNvSpPr txBox="1"/>
          <p:nvPr/>
        </p:nvSpPr>
        <p:spPr>
          <a:xfrm>
            <a:off x="4203344" y="5663827"/>
            <a:ext cx="4673956" cy="584775"/>
          </a:xfrm>
          <a:prstGeom prst="rect">
            <a:avLst/>
          </a:prstGeom>
          <a:noFill/>
        </p:spPr>
        <p:txBody>
          <a:bodyPr wrap="square" rtlCol="0">
            <a:spAutoFit/>
          </a:bodyPr>
          <a:lstStyle/>
          <a:p>
            <a:r>
              <a:rPr lang="en-US" sz="1400" dirty="0">
                <a:hlinkClick r:id="rId3"/>
              </a:rPr>
              <a:t>https://covid.cdc.gov/covid-data-tracker/#vaccinations</a:t>
            </a:r>
            <a:endParaRPr lang="en-US" sz="1400" dirty="0"/>
          </a:p>
          <a:p>
            <a:endParaRPr lang="en-US" dirty="0"/>
          </a:p>
        </p:txBody>
      </p:sp>
      <p:sp>
        <p:nvSpPr>
          <p:cNvPr id="7" name="Content Placeholder 6">
            <a:extLst>
              <a:ext uri="{FF2B5EF4-FFF2-40B4-BE49-F238E27FC236}">
                <a16:creationId xmlns:a16="http://schemas.microsoft.com/office/drawing/2014/main" id="{35A3494A-36AF-435C-80F4-A2592C024B32}"/>
              </a:ext>
            </a:extLst>
          </p:cNvPr>
          <p:cNvSpPr>
            <a:spLocks noGrp="1"/>
          </p:cNvSpPr>
          <p:nvPr>
            <p:ph idx="1"/>
          </p:nvPr>
        </p:nvSpPr>
        <p:spPr>
          <a:xfrm>
            <a:off x="228600" y="1193802"/>
            <a:ext cx="3810000" cy="4958465"/>
          </a:xfrm>
        </p:spPr>
        <p:txBody>
          <a:bodyPr/>
          <a:lstStyle/>
          <a:p>
            <a:pPr marL="0" indent="0">
              <a:buNone/>
            </a:pPr>
            <a:endParaRPr lang="en-US" dirty="0"/>
          </a:p>
        </p:txBody>
      </p:sp>
      <p:pic>
        <p:nvPicPr>
          <p:cNvPr id="8" name="Picture 7">
            <a:extLst>
              <a:ext uri="{FF2B5EF4-FFF2-40B4-BE49-F238E27FC236}">
                <a16:creationId xmlns:a16="http://schemas.microsoft.com/office/drawing/2014/main" id="{A29065C5-744A-4AE6-8681-CAA40898D1DB}"/>
              </a:ext>
            </a:extLst>
          </p:cNvPr>
          <p:cNvPicPr>
            <a:picLocks noChangeAspect="1"/>
          </p:cNvPicPr>
          <p:nvPr/>
        </p:nvPicPr>
        <p:blipFill>
          <a:blip r:embed="rId4"/>
          <a:stretch>
            <a:fillRect/>
          </a:stretch>
        </p:blipFill>
        <p:spPr>
          <a:xfrm>
            <a:off x="662497" y="1120226"/>
            <a:ext cx="2895043" cy="4958465"/>
          </a:xfrm>
          <a:prstGeom prst="rect">
            <a:avLst/>
          </a:prstGeom>
        </p:spPr>
      </p:pic>
      <p:pic>
        <p:nvPicPr>
          <p:cNvPr id="9" name="Picture 8">
            <a:extLst>
              <a:ext uri="{FF2B5EF4-FFF2-40B4-BE49-F238E27FC236}">
                <a16:creationId xmlns:a16="http://schemas.microsoft.com/office/drawing/2014/main" id="{D0110BDF-8DA9-433F-8AA5-ADDB3F596FDD}"/>
              </a:ext>
            </a:extLst>
          </p:cNvPr>
          <p:cNvPicPr>
            <a:picLocks noChangeAspect="1"/>
          </p:cNvPicPr>
          <p:nvPr/>
        </p:nvPicPr>
        <p:blipFill>
          <a:blip r:embed="rId5"/>
          <a:stretch>
            <a:fillRect/>
          </a:stretch>
        </p:blipFill>
        <p:spPr>
          <a:xfrm>
            <a:off x="4127144" y="1239522"/>
            <a:ext cx="4826356" cy="3406294"/>
          </a:xfrm>
          <a:prstGeom prst="rect">
            <a:avLst/>
          </a:prstGeom>
        </p:spPr>
      </p:pic>
    </p:spTree>
    <p:extLst>
      <p:ext uri="{BB962C8B-B14F-4D97-AF65-F5344CB8AC3E}">
        <p14:creationId xmlns:p14="http://schemas.microsoft.com/office/powerpoint/2010/main" val="406698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1C2C-430E-465F-B765-3AA52334A362}"/>
              </a:ext>
            </a:extLst>
          </p:cNvPr>
          <p:cNvSpPr>
            <a:spLocks noGrp="1"/>
          </p:cNvSpPr>
          <p:nvPr>
            <p:ph type="title"/>
          </p:nvPr>
        </p:nvSpPr>
        <p:spPr/>
        <p:txBody>
          <a:bodyPr/>
          <a:lstStyle/>
          <a:p>
            <a:r>
              <a:rPr lang="en-US" sz="3200" dirty="0"/>
              <a:t>Reporting to TennIIS</a:t>
            </a:r>
          </a:p>
        </p:txBody>
      </p:sp>
      <p:sp>
        <p:nvSpPr>
          <p:cNvPr id="11" name="Content Placeholder 2">
            <a:extLst>
              <a:ext uri="{FF2B5EF4-FFF2-40B4-BE49-F238E27FC236}">
                <a16:creationId xmlns:a16="http://schemas.microsoft.com/office/drawing/2014/main" id="{CA2C0A7D-2D96-4930-B6F6-EF3CBED0720C}"/>
              </a:ext>
            </a:extLst>
          </p:cNvPr>
          <p:cNvSpPr>
            <a:spLocks noGrp="1"/>
          </p:cNvSpPr>
          <p:nvPr>
            <p:ph idx="1"/>
          </p:nvPr>
        </p:nvSpPr>
        <p:spPr>
          <a:xfrm>
            <a:off x="228600" y="1193802"/>
            <a:ext cx="8763000" cy="4958465"/>
          </a:xfrm>
        </p:spPr>
        <p:txBody>
          <a:bodyPr>
            <a:normAutofit fontScale="92500" lnSpcReduction="10000"/>
          </a:bodyPr>
          <a:lstStyle/>
          <a:p>
            <a:r>
              <a:rPr lang="en-US" sz="2400" dirty="0"/>
              <a:t>Use the Vaccine Ordering Module (VOMS) to reconcile inventory in TennIIS</a:t>
            </a:r>
          </a:p>
          <a:p>
            <a:pPr lvl="1"/>
            <a:r>
              <a:rPr lang="en-US" sz="2100" dirty="0"/>
              <a:t>Input into decisions related to Allocation</a:t>
            </a:r>
          </a:p>
          <a:p>
            <a:pPr lvl="1"/>
            <a:r>
              <a:rPr lang="en-US" sz="2100" dirty="0"/>
              <a:t>TennIIS inventory numbers feed CDC’s Vaccine Finder application</a:t>
            </a:r>
          </a:p>
          <a:p>
            <a:pPr marL="342900" lvl="1" indent="0">
              <a:buNone/>
            </a:pPr>
            <a:endParaRPr lang="en-US" sz="2100" dirty="0"/>
          </a:p>
          <a:p>
            <a:r>
              <a:rPr lang="en-US" sz="2400" dirty="0"/>
              <a:t>Report Administration of COVID-19 doses preferably within 24 hours – required within 72 hours</a:t>
            </a:r>
          </a:p>
          <a:p>
            <a:pPr lvl="1"/>
            <a:r>
              <a:rPr lang="en-US" sz="2100" dirty="0"/>
              <a:t>Drives TN dashboard numbers </a:t>
            </a:r>
          </a:p>
          <a:p>
            <a:pPr lvl="1"/>
            <a:r>
              <a:rPr lang="en-US" sz="2100" dirty="0"/>
              <a:t>Input into decisions related to Allocation</a:t>
            </a:r>
          </a:p>
          <a:p>
            <a:pPr lvl="1"/>
            <a:r>
              <a:rPr lang="en-US" sz="2100" dirty="0"/>
              <a:t>Used to send out Centralized 2</a:t>
            </a:r>
            <a:r>
              <a:rPr lang="en-US" sz="2100" baseline="30000" dirty="0"/>
              <a:t>nd</a:t>
            </a:r>
            <a:r>
              <a:rPr lang="en-US" sz="2100" dirty="0"/>
              <a:t> dose Reminders</a:t>
            </a:r>
          </a:p>
          <a:p>
            <a:pPr marL="342900" lvl="1" indent="0">
              <a:buNone/>
            </a:pPr>
            <a:endParaRPr lang="en-US" sz="2100" dirty="0"/>
          </a:p>
          <a:p>
            <a:r>
              <a:rPr lang="en-US" sz="2400" dirty="0"/>
              <a:t>How?</a:t>
            </a:r>
          </a:p>
          <a:p>
            <a:pPr lvl="1"/>
            <a:r>
              <a:rPr lang="en-US" sz="2100" dirty="0"/>
              <a:t>Mass Immunization Module</a:t>
            </a:r>
          </a:p>
          <a:p>
            <a:pPr lvl="1"/>
            <a:r>
              <a:rPr lang="en-US" sz="2100" dirty="0"/>
              <a:t>Electronic connection between your </a:t>
            </a:r>
            <a:r>
              <a:rPr lang="en-US" sz="2100" dirty="0" err="1"/>
              <a:t>eHR</a:t>
            </a:r>
            <a:r>
              <a:rPr lang="en-US" sz="2100" dirty="0"/>
              <a:t> system and TennIIS</a:t>
            </a:r>
          </a:p>
        </p:txBody>
      </p:sp>
    </p:spTree>
    <p:extLst>
      <p:ext uri="{BB962C8B-B14F-4D97-AF65-F5344CB8AC3E}">
        <p14:creationId xmlns:p14="http://schemas.microsoft.com/office/powerpoint/2010/main" val="42749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wipe(left)">
                                      <p:cBhvr>
                                        <p:cTn id="23" dur="500"/>
                                        <p:tgtEl>
                                          <p:spTgt spid="11">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wipe(left)">
                                      <p:cBhvr>
                                        <p:cTn id="28" dur="500"/>
                                        <p:tgtEl>
                                          <p:spTgt spid="11">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xEl>
                                              <p:pRg st="7" end="7"/>
                                            </p:txEl>
                                          </p:spTgt>
                                        </p:tgtEl>
                                        <p:attrNameLst>
                                          <p:attrName>style.visibility</p:attrName>
                                        </p:attrNameLst>
                                      </p:cBhvr>
                                      <p:to>
                                        <p:strVal val="visible"/>
                                      </p:to>
                                    </p:set>
                                    <p:animEffect transition="in" filter="wipe(left)">
                                      <p:cBhvr>
                                        <p:cTn id="33" dur="500"/>
                                        <p:tgtEl>
                                          <p:spTgt spid="11">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10" end="10"/>
                                            </p:txEl>
                                          </p:spTgt>
                                        </p:tgtEl>
                                        <p:attrNameLst>
                                          <p:attrName>style.visibility</p:attrName>
                                        </p:attrNameLst>
                                      </p:cBhvr>
                                      <p:to>
                                        <p:strVal val="visible"/>
                                      </p:to>
                                    </p:set>
                                    <p:animEffect transition="in" filter="wipe(left)">
                                      <p:cBhvr>
                                        <p:cTn id="42" dur="500"/>
                                        <p:tgtEl>
                                          <p:spTgt spid="1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wipe(left)">
                                      <p:cBhvr>
                                        <p:cTn id="47"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02AB-663B-4D70-8523-7126A664520F}"/>
              </a:ext>
            </a:extLst>
          </p:cNvPr>
          <p:cNvSpPr>
            <a:spLocks noGrp="1"/>
          </p:cNvSpPr>
          <p:nvPr>
            <p:ph type="title"/>
          </p:nvPr>
        </p:nvSpPr>
        <p:spPr/>
        <p:txBody>
          <a:bodyPr/>
          <a:lstStyle/>
          <a:p>
            <a:r>
              <a:rPr lang="en-US" sz="3200" dirty="0"/>
              <a:t>FAQs</a:t>
            </a:r>
          </a:p>
        </p:txBody>
      </p:sp>
      <p:sp>
        <p:nvSpPr>
          <p:cNvPr id="3" name="Content Placeholder 2">
            <a:extLst>
              <a:ext uri="{FF2B5EF4-FFF2-40B4-BE49-F238E27FC236}">
                <a16:creationId xmlns:a16="http://schemas.microsoft.com/office/drawing/2014/main" id="{98EBA4F4-45FB-4AE2-B4D0-91553619197A}"/>
              </a:ext>
            </a:extLst>
          </p:cNvPr>
          <p:cNvSpPr>
            <a:spLocks noGrp="1"/>
          </p:cNvSpPr>
          <p:nvPr>
            <p:ph idx="1"/>
          </p:nvPr>
        </p:nvSpPr>
        <p:spPr/>
        <p:txBody>
          <a:bodyPr>
            <a:normAutofit/>
          </a:bodyPr>
          <a:lstStyle/>
          <a:p>
            <a:r>
              <a:rPr lang="en-US" sz="2400" dirty="0"/>
              <a:t>Where is it?</a:t>
            </a:r>
          </a:p>
          <a:p>
            <a:pPr lvl="1"/>
            <a:r>
              <a:rPr lang="en-US" sz="2100" dirty="0"/>
              <a:t>Some hospitals</a:t>
            </a:r>
          </a:p>
          <a:p>
            <a:pPr lvl="1"/>
            <a:r>
              <a:rPr lang="en-US" sz="2100" dirty="0"/>
              <a:t>All 95 health departments</a:t>
            </a:r>
          </a:p>
          <a:p>
            <a:r>
              <a:rPr lang="en-US" sz="2400" dirty="0"/>
              <a:t>Where is it going?</a:t>
            </a:r>
          </a:p>
          <a:p>
            <a:pPr lvl="1"/>
            <a:r>
              <a:rPr lang="en-US" sz="2100" dirty="0"/>
              <a:t>Select Wal-Mart stores Feb 1, 2021</a:t>
            </a:r>
          </a:p>
          <a:p>
            <a:pPr lvl="1"/>
            <a:r>
              <a:rPr lang="en-US" sz="2100" dirty="0"/>
              <a:t>Local pharmacies in high SVI counties in the next two weeks</a:t>
            </a:r>
          </a:p>
          <a:p>
            <a:pPr lvl="1"/>
            <a:r>
              <a:rPr lang="en-US" sz="2100" dirty="0"/>
              <a:t>FQHCs and Community Health Centers in certain neighborhoods based on SES as supply allows</a:t>
            </a:r>
          </a:p>
          <a:p>
            <a:r>
              <a:rPr lang="en-US" sz="2400" dirty="0"/>
              <a:t>When can I get it?</a:t>
            </a:r>
          </a:p>
          <a:p>
            <a:pPr lvl="1"/>
            <a:r>
              <a:rPr lang="en-US" sz="2100" dirty="0">
                <a:hlinkClick r:id="rId2"/>
              </a:rPr>
              <a:t>https://covid19.tn.gov</a:t>
            </a:r>
            <a:r>
              <a:rPr lang="en-US" sz="2100" dirty="0"/>
              <a:t> for the phase tool</a:t>
            </a:r>
          </a:p>
          <a:p>
            <a:r>
              <a:rPr lang="en-US" sz="2400" dirty="0"/>
              <a:t>How can I get it?</a:t>
            </a:r>
          </a:p>
          <a:p>
            <a:pPr lvl="1"/>
            <a:r>
              <a:rPr lang="en-US" sz="2100" dirty="0"/>
              <a:t>Call your local HD or visit https://covid19.tn.gov</a:t>
            </a:r>
          </a:p>
        </p:txBody>
      </p:sp>
    </p:spTree>
    <p:extLst>
      <p:ext uri="{BB962C8B-B14F-4D97-AF65-F5344CB8AC3E}">
        <p14:creationId xmlns:p14="http://schemas.microsoft.com/office/powerpoint/2010/main" val="384602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left)">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D8B71-74A9-4865-9897-0FC5AD559456}"/>
              </a:ext>
            </a:extLst>
          </p:cNvPr>
          <p:cNvSpPr>
            <a:spLocks noGrp="1"/>
          </p:cNvSpPr>
          <p:nvPr>
            <p:ph type="ctrTitle"/>
          </p:nvPr>
        </p:nvSpPr>
        <p:spPr/>
        <p:txBody>
          <a:bodyPr>
            <a:normAutofit/>
          </a:bodyPr>
          <a:lstStyle/>
          <a:p>
            <a:pPr algn="l"/>
            <a:r>
              <a:rPr lang="en-US" dirty="0"/>
              <a:t>Thank you!</a:t>
            </a:r>
            <a:br>
              <a:rPr lang="en-US" dirty="0"/>
            </a:br>
            <a:r>
              <a:rPr lang="en-US" dirty="0"/>
              <a:t>877-857-2945</a:t>
            </a:r>
          </a:p>
        </p:txBody>
      </p:sp>
      <p:pic>
        <p:nvPicPr>
          <p:cNvPr id="8" name="Picture 7">
            <a:extLst>
              <a:ext uri="{FF2B5EF4-FFF2-40B4-BE49-F238E27FC236}">
                <a16:creationId xmlns:a16="http://schemas.microsoft.com/office/drawing/2014/main" id="{1B574261-83B3-4FBE-8FD7-E32540DC5DC1}"/>
              </a:ext>
            </a:extLst>
          </p:cNvPr>
          <p:cNvPicPr>
            <a:picLocks noChangeAspect="1"/>
          </p:cNvPicPr>
          <p:nvPr/>
        </p:nvPicPr>
        <p:blipFill>
          <a:blip r:embed="rId2"/>
          <a:stretch>
            <a:fillRect/>
          </a:stretch>
        </p:blipFill>
        <p:spPr>
          <a:xfrm>
            <a:off x="3874756" y="1005958"/>
            <a:ext cx="3471863" cy="2543175"/>
          </a:xfrm>
          <a:prstGeom prst="rect">
            <a:avLst/>
          </a:prstGeom>
        </p:spPr>
      </p:pic>
      <p:pic>
        <p:nvPicPr>
          <p:cNvPr id="5" name="Picture 4">
            <a:extLst>
              <a:ext uri="{FF2B5EF4-FFF2-40B4-BE49-F238E27FC236}">
                <a16:creationId xmlns:a16="http://schemas.microsoft.com/office/drawing/2014/main" id="{B8D95843-DEC5-461D-9833-817FE4F58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079" y="1660917"/>
            <a:ext cx="1960115" cy="196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09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6AFB-ABEE-4536-B377-6ACE00DFA73D}"/>
              </a:ext>
            </a:extLst>
          </p:cNvPr>
          <p:cNvSpPr>
            <a:spLocks noGrp="1"/>
          </p:cNvSpPr>
          <p:nvPr>
            <p:ph type="title"/>
          </p:nvPr>
        </p:nvSpPr>
        <p:spPr/>
        <p:txBody>
          <a:bodyPr/>
          <a:lstStyle/>
          <a:p>
            <a:r>
              <a:rPr lang="en-US" dirty="0"/>
              <a:t>Tennessee COVID-19 Vaccination Plan</a:t>
            </a:r>
          </a:p>
        </p:txBody>
      </p:sp>
      <p:sp>
        <p:nvSpPr>
          <p:cNvPr id="5" name="TextBox 4">
            <a:extLst>
              <a:ext uri="{FF2B5EF4-FFF2-40B4-BE49-F238E27FC236}">
                <a16:creationId xmlns:a16="http://schemas.microsoft.com/office/drawing/2014/main" id="{D00B1D91-D0FD-417B-ABDB-7A3741FA5D27}"/>
              </a:ext>
            </a:extLst>
          </p:cNvPr>
          <p:cNvSpPr txBox="1"/>
          <p:nvPr/>
        </p:nvSpPr>
        <p:spPr>
          <a:xfrm>
            <a:off x="4119239" y="1106382"/>
            <a:ext cx="48723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www.tn.gov/health</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CA7F802B-CBE3-4247-9DE5-E493270C53A9}"/>
              </a:ext>
            </a:extLst>
          </p:cNvPr>
          <p:cNvPicPr>
            <a:picLocks noChangeAspect="1"/>
          </p:cNvPicPr>
          <p:nvPr/>
        </p:nvPicPr>
        <p:blipFill>
          <a:blip r:embed="rId4"/>
          <a:stretch>
            <a:fillRect/>
          </a:stretch>
        </p:blipFill>
        <p:spPr>
          <a:xfrm>
            <a:off x="4199138" y="1445268"/>
            <a:ext cx="3293615" cy="638504"/>
          </a:xfrm>
          <a:prstGeom prst="rect">
            <a:avLst/>
          </a:prstGeom>
          <a:ln>
            <a:solidFill>
              <a:schemeClr val="tx1"/>
            </a:solidFill>
          </a:ln>
        </p:spPr>
      </p:pic>
      <p:pic>
        <p:nvPicPr>
          <p:cNvPr id="9" name="Picture 8">
            <a:extLst>
              <a:ext uri="{FF2B5EF4-FFF2-40B4-BE49-F238E27FC236}">
                <a16:creationId xmlns:a16="http://schemas.microsoft.com/office/drawing/2014/main" id="{4872708B-F8FC-41F6-BB2E-59C3189E0400}"/>
              </a:ext>
            </a:extLst>
          </p:cNvPr>
          <p:cNvPicPr>
            <a:picLocks noChangeAspect="1"/>
          </p:cNvPicPr>
          <p:nvPr/>
        </p:nvPicPr>
        <p:blipFill>
          <a:blip r:embed="rId5"/>
          <a:stretch>
            <a:fillRect/>
          </a:stretch>
        </p:blipFill>
        <p:spPr>
          <a:xfrm>
            <a:off x="4199138" y="3228197"/>
            <a:ext cx="3904068" cy="2040428"/>
          </a:xfrm>
          <a:prstGeom prst="rect">
            <a:avLst/>
          </a:prstGeom>
        </p:spPr>
      </p:pic>
      <p:sp>
        <p:nvSpPr>
          <p:cNvPr id="8" name="TextBox 7">
            <a:extLst>
              <a:ext uri="{FF2B5EF4-FFF2-40B4-BE49-F238E27FC236}">
                <a16:creationId xmlns:a16="http://schemas.microsoft.com/office/drawing/2014/main" id="{05715D38-796E-4844-9B37-96AE9E601C88}"/>
              </a:ext>
            </a:extLst>
          </p:cNvPr>
          <p:cNvSpPr txBox="1"/>
          <p:nvPr/>
        </p:nvSpPr>
        <p:spPr>
          <a:xfrm>
            <a:off x="4677474" y="5307745"/>
            <a:ext cx="145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here</a:t>
            </a:r>
          </a:p>
        </p:txBody>
      </p:sp>
      <p:sp>
        <p:nvSpPr>
          <p:cNvPr id="7" name="Arrow: Curved Left 6">
            <a:extLst>
              <a:ext uri="{FF2B5EF4-FFF2-40B4-BE49-F238E27FC236}">
                <a16:creationId xmlns:a16="http://schemas.microsoft.com/office/drawing/2014/main" id="{9BB2BFDD-4F64-4F43-8135-4A46772FC99D}"/>
              </a:ext>
            </a:extLst>
          </p:cNvPr>
          <p:cNvSpPr/>
          <p:nvPr/>
        </p:nvSpPr>
        <p:spPr>
          <a:xfrm rot="10800000" flipH="1">
            <a:off x="5728788" y="4967808"/>
            <a:ext cx="321025" cy="601634"/>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3C10C134-2969-49D8-81EC-2930F2E3AE1B}"/>
              </a:ext>
            </a:extLst>
          </p:cNvPr>
          <p:cNvPicPr>
            <a:picLocks noChangeAspect="1"/>
          </p:cNvPicPr>
          <p:nvPr/>
        </p:nvPicPr>
        <p:blipFill>
          <a:blip r:embed="rId6"/>
          <a:stretch>
            <a:fillRect/>
          </a:stretch>
        </p:blipFill>
        <p:spPr>
          <a:xfrm>
            <a:off x="5802497" y="1950365"/>
            <a:ext cx="1505843" cy="792549"/>
          </a:xfrm>
          <a:prstGeom prst="rect">
            <a:avLst/>
          </a:prstGeom>
        </p:spPr>
      </p:pic>
      <p:sp>
        <p:nvSpPr>
          <p:cNvPr id="11" name="Slide Number Placeholder 10">
            <a:extLst>
              <a:ext uri="{FF2B5EF4-FFF2-40B4-BE49-F238E27FC236}">
                <a16:creationId xmlns:a16="http://schemas.microsoft.com/office/drawing/2014/main" id="{647462A8-72E0-40DB-A8F5-BA824ED701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A076-0EB6-4ACF-BC93-AE169B35ECF5}" type="slidenum">
              <a:rPr kumimoji="0" lang="en-US" sz="1000" b="0" i="1" u="none" strike="noStrike" kern="1200" cap="none" spc="0" normalizeH="0" baseline="0" noProof="0" smtClean="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1B36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Content Placeholder 12">
            <a:extLst>
              <a:ext uri="{FF2B5EF4-FFF2-40B4-BE49-F238E27FC236}">
                <a16:creationId xmlns:a16="http://schemas.microsoft.com/office/drawing/2014/main" id="{9F621431-AE9F-4F77-A7A7-6A61D415AA30}"/>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754A9C87-A11D-4BCE-A295-4BC0C28B6E02}"/>
              </a:ext>
            </a:extLst>
          </p:cNvPr>
          <p:cNvPicPr>
            <a:picLocks noChangeAspect="1"/>
          </p:cNvPicPr>
          <p:nvPr/>
        </p:nvPicPr>
        <p:blipFill>
          <a:blip r:embed="rId7"/>
          <a:stretch>
            <a:fillRect/>
          </a:stretch>
        </p:blipFill>
        <p:spPr>
          <a:xfrm>
            <a:off x="139087" y="1107190"/>
            <a:ext cx="3933448" cy="5045075"/>
          </a:xfrm>
          <a:prstGeom prst="rect">
            <a:avLst/>
          </a:prstGeom>
        </p:spPr>
      </p:pic>
    </p:spTree>
    <p:extLst>
      <p:ext uri="{BB962C8B-B14F-4D97-AF65-F5344CB8AC3E}">
        <p14:creationId xmlns:p14="http://schemas.microsoft.com/office/powerpoint/2010/main" val="266368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A31898-5628-4EE9-8889-02CFFA9CAE5A}"/>
              </a:ext>
            </a:extLst>
          </p:cNvPr>
          <p:cNvSpPr>
            <a:spLocks noGrp="1"/>
          </p:cNvSpPr>
          <p:nvPr>
            <p:ph type="title"/>
          </p:nvPr>
        </p:nvSpPr>
        <p:spPr/>
        <p:txBody>
          <a:bodyPr/>
          <a:lstStyle/>
          <a:p>
            <a:r>
              <a:rPr lang="en-US" sz="3200" dirty="0"/>
              <a:t>Vaccine Allocation Phases</a:t>
            </a:r>
            <a:r>
              <a:rPr lang="en-US" sz="3200" dirty="0">
                <a:solidFill>
                  <a:srgbClr val="FF0000"/>
                </a:solidFill>
              </a:rPr>
              <a:t>*</a:t>
            </a:r>
            <a:endParaRPr lang="en-US" sz="3200" dirty="0"/>
          </a:p>
        </p:txBody>
      </p:sp>
      <p:pic>
        <p:nvPicPr>
          <p:cNvPr id="7" name="Content Placeholder 6">
            <a:extLst>
              <a:ext uri="{FF2B5EF4-FFF2-40B4-BE49-F238E27FC236}">
                <a16:creationId xmlns:a16="http://schemas.microsoft.com/office/drawing/2014/main" id="{C00E4DC5-B357-4438-94B0-247A84CF56E6}"/>
              </a:ext>
            </a:extLst>
          </p:cNvPr>
          <p:cNvPicPr>
            <a:picLocks noGrp="1" noChangeAspect="1"/>
          </p:cNvPicPr>
          <p:nvPr>
            <p:ph idx="1"/>
          </p:nvPr>
        </p:nvPicPr>
        <p:blipFill>
          <a:blip r:embed="rId3"/>
          <a:stretch>
            <a:fillRect/>
          </a:stretch>
        </p:blipFill>
        <p:spPr>
          <a:xfrm>
            <a:off x="152400" y="2081515"/>
            <a:ext cx="8891785" cy="3876098"/>
          </a:xfrm>
          <a:prstGeom prst="rect">
            <a:avLst/>
          </a:prstGeom>
        </p:spPr>
      </p:pic>
      <p:sp>
        <p:nvSpPr>
          <p:cNvPr id="8" name="Arrow: Right 7">
            <a:extLst>
              <a:ext uri="{FF2B5EF4-FFF2-40B4-BE49-F238E27FC236}">
                <a16:creationId xmlns:a16="http://schemas.microsoft.com/office/drawing/2014/main" id="{BF1383C2-E30F-453D-BB88-F310757A227F}"/>
              </a:ext>
            </a:extLst>
          </p:cNvPr>
          <p:cNvSpPr/>
          <p:nvPr/>
        </p:nvSpPr>
        <p:spPr>
          <a:xfrm>
            <a:off x="152401" y="914400"/>
            <a:ext cx="8991599" cy="1231943"/>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a:extLst>
              <a:ext uri="{FF2B5EF4-FFF2-40B4-BE49-F238E27FC236}">
                <a16:creationId xmlns:a16="http://schemas.microsoft.com/office/drawing/2014/main" id="{34B1E81C-8678-4D2D-9E2E-AD05FAB330F3}"/>
              </a:ext>
            </a:extLst>
          </p:cNvPr>
          <p:cNvSpPr txBox="1"/>
          <p:nvPr/>
        </p:nvSpPr>
        <p:spPr>
          <a:xfrm>
            <a:off x="152400" y="1268761"/>
            <a:ext cx="1904889" cy="523220"/>
          </a:xfrm>
          <a:prstGeom prst="rect">
            <a:avLst/>
          </a:prstGeom>
          <a:noFill/>
        </p:spPr>
        <p:txBody>
          <a:bodyPr wrap="square" rtlCol="0">
            <a:spAutoFit/>
          </a:bodyPr>
          <a:lstStyle/>
          <a:p>
            <a:r>
              <a:rPr lang="en-US" sz="1400" b="1" dirty="0">
                <a:solidFill>
                  <a:prstClr val="white"/>
                </a:solidFill>
                <a:latin typeface="Calibri"/>
              </a:rPr>
              <a:t>Equity is a crosscutting consideration:</a:t>
            </a:r>
          </a:p>
        </p:txBody>
      </p:sp>
      <p:sp>
        <p:nvSpPr>
          <p:cNvPr id="10" name="TextBox 9">
            <a:extLst>
              <a:ext uri="{FF2B5EF4-FFF2-40B4-BE49-F238E27FC236}">
                <a16:creationId xmlns:a16="http://schemas.microsoft.com/office/drawing/2014/main" id="{C6800225-8875-4F3D-BDED-ADF809F19271}"/>
              </a:ext>
            </a:extLst>
          </p:cNvPr>
          <p:cNvSpPr txBox="1"/>
          <p:nvPr/>
        </p:nvSpPr>
        <p:spPr>
          <a:xfrm>
            <a:off x="2362200" y="1268761"/>
            <a:ext cx="6187352" cy="561692"/>
          </a:xfrm>
          <a:prstGeom prst="rect">
            <a:avLst/>
          </a:prstGeom>
          <a:noFill/>
        </p:spPr>
        <p:txBody>
          <a:bodyPr wrap="square" rtlCol="0">
            <a:spAutoFit/>
          </a:bodyPr>
          <a:lstStyle/>
          <a:p>
            <a:r>
              <a:rPr lang="en-US" sz="1400" dirty="0">
                <a:solidFill>
                  <a:prstClr val="white"/>
                </a:solidFill>
              </a:rPr>
              <a:t>In each population group, vaccine access should be prioritized for geographic areas identified through CDC’s Social Vulnerability Index or another more specific index</a:t>
            </a:r>
            <a:r>
              <a:rPr lang="en-US" sz="1650" dirty="0">
                <a:solidFill>
                  <a:prstClr val="white"/>
                </a:solidFill>
              </a:rPr>
              <a:t>.</a:t>
            </a:r>
            <a:endParaRPr lang="en-US" sz="1650" dirty="0">
              <a:solidFill>
                <a:prstClr val="white"/>
              </a:solidFill>
              <a:latin typeface="Calibri"/>
            </a:endParaRPr>
          </a:p>
        </p:txBody>
      </p:sp>
      <p:sp>
        <p:nvSpPr>
          <p:cNvPr id="11" name="Rectangle 10">
            <a:extLst>
              <a:ext uri="{FF2B5EF4-FFF2-40B4-BE49-F238E27FC236}">
                <a16:creationId xmlns:a16="http://schemas.microsoft.com/office/drawing/2014/main" id="{4A08B4B3-C1E1-496B-9E4F-89403169E195}"/>
              </a:ext>
            </a:extLst>
          </p:cNvPr>
          <p:cNvSpPr/>
          <p:nvPr/>
        </p:nvSpPr>
        <p:spPr>
          <a:xfrm>
            <a:off x="3637656" y="6468403"/>
            <a:ext cx="5185316" cy="461665"/>
          </a:xfrm>
          <a:prstGeom prst="rect">
            <a:avLst/>
          </a:prstGeom>
        </p:spPr>
        <p:txBody>
          <a:bodyPr wrap="square">
            <a:spAutoFit/>
          </a:bodyPr>
          <a:lstStyle/>
          <a:p>
            <a:pPr algn="r"/>
            <a:r>
              <a:rPr lang="en-US" sz="1200" dirty="0">
                <a:solidFill>
                  <a:srgbClr val="0000FF"/>
                </a:solidFill>
                <a:latin typeface="Calibri" panose="020F0502020204030204" pitchFamily="34" charset="0"/>
                <a:ea typeface="Calibri" panose="020F0502020204030204" pitchFamily="34" charset="0"/>
                <a:hlinkClick r:id="rId4"/>
              </a:rPr>
              <a:t>Adapted from </a:t>
            </a:r>
            <a:r>
              <a:rPr lang="en-US" sz="1200" u="sng" dirty="0">
                <a:solidFill>
                  <a:srgbClr val="0000FF"/>
                </a:solidFill>
                <a:latin typeface="Calibri" panose="020F0502020204030204" pitchFamily="34" charset="0"/>
                <a:ea typeface="Calibri" panose="020F0502020204030204" pitchFamily="34" charset="0"/>
                <a:hlinkClick r:id="rId4"/>
              </a:rPr>
              <a:t>https://www.nap.edu/catalog/25917/framework-for-equitable-allocation-of-covid-19-vaccine</a:t>
            </a:r>
            <a:endParaRPr lang="en-US" sz="1200" dirty="0">
              <a:solidFill>
                <a:prstClr val="black"/>
              </a:solidFill>
              <a:latin typeface="Calibri"/>
            </a:endParaRPr>
          </a:p>
        </p:txBody>
      </p:sp>
      <p:sp>
        <p:nvSpPr>
          <p:cNvPr id="12" name="Rectangle 11">
            <a:extLst>
              <a:ext uri="{FF2B5EF4-FFF2-40B4-BE49-F238E27FC236}">
                <a16:creationId xmlns:a16="http://schemas.microsoft.com/office/drawing/2014/main" id="{6F1993D6-50A0-4BA3-9206-74DDAED7C44C}"/>
              </a:ext>
            </a:extLst>
          </p:cNvPr>
          <p:cNvSpPr/>
          <p:nvPr/>
        </p:nvSpPr>
        <p:spPr>
          <a:xfrm>
            <a:off x="3635508" y="6208675"/>
            <a:ext cx="5185316" cy="276999"/>
          </a:xfrm>
          <a:prstGeom prst="rect">
            <a:avLst/>
          </a:prstGeom>
        </p:spPr>
        <p:txBody>
          <a:bodyPr wrap="square">
            <a:spAutoFit/>
          </a:bodyPr>
          <a:lstStyle/>
          <a:p>
            <a:pPr algn="r"/>
            <a:r>
              <a:rPr lang="en-US" sz="1200" dirty="0">
                <a:solidFill>
                  <a:prstClr val="black"/>
                </a:solidFill>
                <a:latin typeface="Calibri"/>
              </a:rPr>
              <a:t>Estimated timeline and phases are preliminary and subject to change.</a:t>
            </a:r>
          </a:p>
        </p:txBody>
      </p:sp>
      <p:sp>
        <p:nvSpPr>
          <p:cNvPr id="13" name="Rectangle 12">
            <a:extLst>
              <a:ext uri="{FF2B5EF4-FFF2-40B4-BE49-F238E27FC236}">
                <a16:creationId xmlns:a16="http://schemas.microsoft.com/office/drawing/2014/main" id="{31C75F3D-4A0E-47F0-9643-67D7B562826A}"/>
              </a:ext>
            </a:extLst>
          </p:cNvPr>
          <p:cNvSpPr/>
          <p:nvPr/>
        </p:nvSpPr>
        <p:spPr>
          <a:xfrm>
            <a:off x="1364783" y="6283737"/>
            <a:ext cx="2268577" cy="369332"/>
          </a:xfrm>
          <a:prstGeom prst="rect">
            <a:avLst/>
          </a:prstGeom>
        </p:spPr>
        <p:txBody>
          <a:bodyPr wrap="square">
            <a:spAutoFit/>
          </a:bodyPr>
          <a:lstStyle/>
          <a:p>
            <a:r>
              <a:rPr lang="en-US" dirty="0">
                <a:solidFill>
                  <a:schemeClr val="bg2"/>
                </a:solidFill>
              </a:rPr>
              <a:t>*</a:t>
            </a:r>
            <a:r>
              <a:rPr lang="en-US" dirty="0"/>
              <a:t>Updated 12.28.2020</a:t>
            </a:r>
          </a:p>
        </p:txBody>
      </p:sp>
      <p:sp>
        <p:nvSpPr>
          <p:cNvPr id="2" name="Oval 1">
            <a:extLst>
              <a:ext uri="{FF2B5EF4-FFF2-40B4-BE49-F238E27FC236}">
                <a16:creationId xmlns:a16="http://schemas.microsoft.com/office/drawing/2014/main" id="{08CABB96-5F5F-471F-898B-6AB76D87DAE1}"/>
              </a:ext>
            </a:extLst>
          </p:cNvPr>
          <p:cNvSpPr/>
          <p:nvPr/>
        </p:nvSpPr>
        <p:spPr>
          <a:xfrm>
            <a:off x="2057289" y="4495800"/>
            <a:ext cx="1066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598AE6B-5F0C-4B06-9591-93C57E8407A4}"/>
              </a:ext>
            </a:extLst>
          </p:cNvPr>
          <p:cNvSpPr/>
          <p:nvPr/>
        </p:nvSpPr>
        <p:spPr>
          <a:xfrm>
            <a:off x="2286000" y="2490304"/>
            <a:ext cx="838200" cy="60464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201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67E3-C514-48B7-8936-8FCAE1CEB596}"/>
              </a:ext>
            </a:extLst>
          </p:cNvPr>
          <p:cNvSpPr>
            <a:spLocks noGrp="1"/>
          </p:cNvSpPr>
          <p:nvPr>
            <p:ph type="title"/>
          </p:nvPr>
        </p:nvSpPr>
        <p:spPr/>
        <p:txBody>
          <a:bodyPr/>
          <a:lstStyle/>
          <a:p>
            <a:r>
              <a:rPr lang="en-US" dirty="0"/>
              <a:t>Vaccine Allocations and Roll-Out</a:t>
            </a:r>
          </a:p>
        </p:txBody>
      </p:sp>
      <p:graphicFrame>
        <p:nvGraphicFramePr>
          <p:cNvPr id="5" name="Table 5">
            <a:extLst>
              <a:ext uri="{FF2B5EF4-FFF2-40B4-BE49-F238E27FC236}">
                <a16:creationId xmlns:a16="http://schemas.microsoft.com/office/drawing/2014/main" id="{1AE8AA9C-A578-49FA-8D9C-5B864ADE448D}"/>
              </a:ext>
            </a:extLst>
          </p:cNvPr>
          <p:cNvGraphicFramePr>
            <a:graphicFrameLocks noGrp="1"/>
          </p:cNvGraphicFramePr>
          <p:nvPr>
            <p:ph idx="1"/>
            <p:extLst>
              <p:ext uri="{D42A27DB-BD31-4B8C-83A1-F6EECF244321}">
                <p14:modId xmlns:p14="http://schemas.microsoft.com/office/powerpoint/2010/main" val="4104678784"/>
              </p:ext>
            </p:extLst>
          </p:nvPr>
        </p:nvGraphicFramePr>
        <p:xfrm>
          <a:off x="152402" y="1524000"/>
          <a:ext cx="8839198" cy="3289425"/>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3777315564"/>
                    </a:ext>
                  </a:extLst>
                </a:gridCol>
                <a:gridCol w="1828800">
                  <a:extLst>
                    <a:ext uri="{9D8B030D-6E8A-4147-A177-3AD203B41FA5}">
                      <a16:colId xmlns:a16="http://schemas.microsoft.com/office/drawing/2014/main" val="3981822800"/>
                    </a:ext>
                  </a:extLst>
                </a:gridCol>
                <a:gridCol w="1752600">
                  <a:extLst>
                    <a:ext uri="{9D8B030D-6E8A-4147-A177-3AD203B41FA5}">
                      <a16:colId xmlns:a16="http://schemas.microsoft.com/office/drawing/2014/main" val="1481678796"/>
                    </a:ext>
                  </a:extLst>
                </a:gridCol>
                <a:gridCol w="1752600">
                  <a:extLst>
                    <a:ext uri="{9D8B030D-6E8A-4147-A177-3AD203B41FA5}">
                      <a16:colId xmlns:a16="http://schemas.microsoft.com/office/drawing/2014/main" val="2954494778"/>
                    </a:ext>
                  </a:extLst>
                </a:gridCol>
                <a:gridCol w="2209798">
                  <a:extLst>
                    <a:ext uri="{9D8B030D-6E8A-4147-A177-3AD203B41FA5}">
                      <a16:colId xmlns:a16="http://schemas.microsoft.com/office/drawing/2014/main" val="3024793895"/>
                    </a:ext>
                  </a:extLst>
                </a:gridCol>
              </a:tblGrid>
              <a:tr h="609600">
                <a:tc>
                  <a:txBody>
                    <a:bodyPr/>
                    <a:lstStyle/>
                    <a:p>
                      <a:endParaRPr lang="en-US" sz="1600" dirty="0"/>
                    </a:p>
                  </a:txBody>
                  <a:tcPr/>
                </a:tc>
                <a:tc>
                  <a:txBody>
                    <a:bodyPr/>
                    <a:lstStyle/>
                    <a:p>
                      <a:r>
                        <a:rPr lang="en-US" sz="1600" dirty="0"/>
                        <a:t>December</a:t>
                      </a:r>
                    </a:p>
                  </a:txBody>
                  <a:tcPr/>
                </a:tc>
                <a:tc>
                  <a:txBody>
                    <a:bodyPr/>
                    <a:lstStyle/>
                    <a:p>
                      <a:r>
                        <a:rPr lang="en-US" sz="1600" dirty="0"/>
                        <a:t>January</a:t>
                      </a:r>
                    </a:p>
                  </a:txBody>
                  <a:tcPr/>
                </a:tc>
                <a:tc>
                  <a:txBody>
                    <a:bodyPr/>
                    <a:lstStyle/>
                    <a:p>
                      <a:r>
                        <a:rPr lang="en-US" sz="1600" dirty="0"/>
                        <a:t>February</a:t>
                      </a:r>
                    </a:p>
                  </a:txBody>
                  <a:tcPr/>
                </a:tc>
                <a:tc>
                  <a:txBody>
                    <a:bodyPr/>
                    <a:lstStyle/>
                    <a:p>
                      <a:r>
                        <a:rPr lang="en-US" sz="1600" dirty="0"/>
                        <a:t>March…</a:t>
                      </a:r>
                    </a:p>
                  </a:txBody>
                  <a:tcPr/>
                </a:tc>
                <a:extLst>
                  <a:ext uri="{0D108BD9-81ED-4DB2-BD59-A6C34878D82A}">
                    <a16:rowId xmlns:a16="http://schemas.microsoft.com/office/drawing/2014/main" val="2979303712"/>
                  </a:ext>
                </a:extLst>
              </a:tr>
              <a:tr h="599435">
                <a:tc>
                  <a:txBody>
                    <a:bodyPr/>
                    <a:lstStyle/>
                    <a:p>
                      <a:r>
                        <a:rPr lang="en-US" sz="1400" dirty="0"/>
                        <a:t>Total Doses Received</a:t>
                      </a:r>
                    </a:p>
                  </a:txBody>
                  <a:tcPr/>
                </a:tc>
                <a:tc>
                  <a:txBody>
                    <a:bodyPr/>
                    <a:lstStyle/>
                    <a:p>
                      <a:r>
                        <a:rPr lang="en-US" sz="1400" dirty="0"/>
                        <a:t>382,650</a:t>
                      </a:r>
                    </a:p>
                  </a:txBody>
                  <a:tcPr/>
                </a:tc>
                <a:tc>
                  <a:txBody>
                    <a:bodyPr/>
                    <a:lstStyle/>
                    <a:p>
                      <a:r>
                        <a:rPr lang="en-US" sz="1400" dirty="0"/>
                        <a:t>184,850+</a:t>
                      </a:r>
                    </a:p>
                  </a:txBody>
                  <a:tcPr/>
                </a:tc>
                <a:tc>
                  <a:txBody>
                    <a:bodyPr/>
                    <a:lstStyle/>
                    <a:p>
                      <a:r>
                        <a:rPr lang="en-US" sz="1400" dirty="0"/>
                        <a:t>???</a:t>
                      </a:r>
                    </a:p>
                  </a:txBody>
                  <a:tcPr/>
                </a:tc>
                <a:tc>
                  <a:txBody>
                    <a:bodyPr/>
                    <a:lstStyle/>
                    <a:p>
                      <a:r>
                        <a:rPr lang="en-US" sz="1400" dirty="0"/>
                        <a:t>???????</a:t>
                      </a:r>
                    </a:p>
                  </a:txBody>
                  <a:tcPr/>
                </a:tc>
                <a:extLst>
                  <a:ext uri="{0D108BD9-81ED-4DB2-BD59-A6C34878D82A}">
                    <a16:rowId xmlns:a16="http://schemas.microsoft.com/office/drawing/2014/main" val="1908401211"/>
                  </a:ext>
                </a:extLst>
              </a:tr>
              <a:tr h="2080390">
                <a:tc>
                  <a:txBody>
                    <a:bodyPr/>
                    <a:lstStyle/>
                    <a:p>
                      <a:r>
                        <a:rPr lang="en-US" sz="1400" dirty="0"/>
                        <a:t>Positioning</a:t>
                      </a:r>
                    </a:p>
                  </a:txBody>
                  <a:tcPr/>
                </a:tc>
                <a:tc>
                  <a:txBody>
                    <a:bodyPr/>
                    <a:lstStyle/>
                    <a:p>
                      <a:pPr marL="0" indent="0">
                        <a:buFont typeface="Arial" panose="020B0604020202020204" pitchFamily="34" charset="0"/>
                        <a:buNone/>
                      </a:pPr>
                      <a:r>
                        <a:rPr lang="en-US" sz="1400" dirty="0"/>
                        <a:t>Hospitals (65%)</a:t>
                      </a:r>
                    </a:p>
                    <a:p>
                      <a:pPr marL="0" indent="0">
                        <a:buFont typeface="Arial" panose="020B0604020202020204" pitchFamily="34" charset="0"/>
                        <a:buNone/>
                      </a:pPr>
                      <a:r>
                        <a:rPr lang="en-US" sz="1400" dirty="0"/>
                        <a:t>Health Depts (35%)</a:t>
                      </a:r>
                    </a:p>
                    <a:p>
                      <a:pPr marL="0" indent="0">
                        <a:buFont typeface="Arial" panose="020B0604020202020204" pitchFamily="34" charset="0"/>
                        <a:buNone/>
                      </a:pPr>
                      <a:r>
                        <a:rPr lang="en-US" sz="1400" dirty="0"/>
                        <a:t>*Federal LTCF Partnership</a:t>
                      </a:r>
                    </a:p>
                  </a:txBody>
                  <a:tcPr/>
                </a:tc>
                <a:tc>
                  <a:txBody>
                    <a:bodyPr/>
                    <a:lstStyle/>
                    <a:p>
                      <a:r>
                        <a:rPr lang="en-US" sz="1400" dirty="0"/>
                        <a:t>Health Depts (67%)</a:t>
                      </a:r>
                    </a:p>
                    <a:p>
                      <a:r>
                        <a:rPr lang="en-US" sz="1400" dirty="0"/>
                        <a:t>Hospitals (32%)</a:t>
                      </a:r>
                    </a:p>
                    <a:p>
                      <a:r>
                        <a:rPr lang="en-US" sz="1400" dirty="0"/>
                        <a:t>Indy LTCF Pharmacies (1%)</a:t>
                      </a:r>
                    </a:p>
                    <a:p>
                      <a:r>
                        <a:rPr lang="en-US" sz="1400" dirty="0"/>
                        <a:t>*Federal LTCF Partnership</a:t>
                      </a:r>
                    </a:p>
                    <a:p>
                      <a:r>
                        <a:rPr lang="en-US" sz="1400" dirty="0"/>
                        <a:t>Indy Pharmacies (0%)</a:t>
                      </a:r>
                    </a:p>
                  </a:txBody>
                  <a:tcPr/>
                </a:tc>
                <a:tc>
                  <a:txBody>
                    <a:bodyPr/>
                    <a:lstStyle/>
                    <a:p>
                      <a:r>
                        <a:rPr lang="en-US" sz="1400" dirty="0"/>
                        <a:t>Wal-Mart Pharmacies</a:t>
                      </a:r>
                    </a:p>
                    <a:p>
                      <a:r>
                        <a:rPr lang="en-US" sz="1400" dirty="0"/>
                        <a:t>(High SVI first)</a:t>
                      </a:r>
                    </a:p>
                    <a:p>
                      <a:pPr marL="0" marR="0" lvl="0" indent="0" algn="l" defTabSz="514350" rtl="0" eaLnBrk="1" fontAlgn="auto" latinLnBrk="0" hangingPunct="1">
                        <a:lnSpc>
                          <a:spcPct val="100000"/>
                        </a:lnSpc>
                        <a:spcBef>
                          <a:spcPts val="0"/>
                        </a:spcBef>
                        <a:spcAft>
                          <a:spcPts val="0"/>
                        </a:spcAft>
                        <a:buClrTx/>
                        <a:buSzTx/>
                        <a:buFontTx/>
                        <a:buNone/>
                        <a:tabLst/>
                        <a:defRPr/>
                      </a:pPr>
                      <a:r>
                        <a:rPr lang="en-US" sz="1400" dirty="0"/>
                        <a:t>Health Depts</a:t>
                      </a:r>
                    </a:p>
                    <a:p>
                      <a:r>
                        <a:rPr lang="en-US" sz="1400" dirty="0"/>
                        <a:t>Safety Net </a:t>
                      </a:r>
                    </a:p>
                    <a:p>
                      <a:r>
                        <a:rPr lang="en-US" sz="1400" dirty="0"/>
                        <a:t>(Low SES first)</a:t>
                      </a:r>
                    </a:p>
                    <a:p>
                      <a:r>
                        <a:rPr lang="en-US" sz="1400" dirty="0"/>
                        <a:t>Hospitals</a:t>
                      </a:r>
                    </a:p>
                    <a:p>
                      <a:r>
                        <a:rPr lang="en-US" sz="1400" dirty="0"/>
                        <a:t>Indy Pharmacies</a:t>
                      </a:r>
                    </a:p>
                    <a:p>
                      <a:endParaRPr lang="en-US" sz="1400" dirty="0"/>
                    </a:p>
                  </a:txBody>
                  <a:tcPr/>
                </a:tc>
                <a:tc>
                  <a:txBody>
                    <a:bodyPr/>
                    <a:lstStyle/>
                    <a:p>
                      <a:r>
                        <a:rPr lang="en-US" sz="1400" dirty="0"/>
                        <a:t>Federal Pharmacy Program?</a:t>
                      </a:r>
                    </a:p>
                    <a:p>
                      <a:r>
                        <a:rPr lang="en-US" sz="1400" dirty="0"/>
                        <a:t>TBR Partnership?</a:t>
                      </a:r>
                    </a:p>
                    <a:p>
                      <a:r>
                        <a:rPr lang="en-US" sz="1400" dirty="0"/>
                        <a:t>Wal-Mart Pharmacies</a:t>
                      </a:r>
                    </a:p>
                    <a:p>
                      <a:r>
                        <a:rPr lang="en-US" sz="1400" dirty="0"/>
                        <a:t>Safety Net</a:t>
                      </a:r>
                    </a:p>
                    <a:p>
                      <a:r>
                        <a:rPr lang="en-US" sz="1400" dirty="0"/>
                        <a:t>Indy Pharmacies</a:t>
                      </a:r>
                    </a:p>
                    <a:p>
                      <a:r>
                        <a:rPr lang="en-US" sz="1400" dirty="0"/>
                        <a:t>Medical Clinics</a:t>
                      </a:r>
                    </a:p>
                    <a:p>
                      <a:r>
                        <a:rPr lang="en-US" sz="1400" dirty="0"/>
                        <a:t>Health Departments</a:t>
                      </a:r>
                    </a:p>
                    <a:p>
                      <a:r>
                        <a:rPr lang="en-US" sz="1400" dirty="0"/>
                        <a:t>Hospitals</a:t>
                      </a:r>
                    </a:p>
                  </a:txBody>
                  <a:tcPr/>
                </a:tc>
                <a:extLst>
                  <a:ext uri="{0D108BD9-81ED-4DB2-BD59-A6C34878D82A}">
                    <a16:rowId xmlns:a16="http://schemas.microsoft.com/office/drawing/2014/main" val="3612974594"/>
                  </a:ext>
                </a:extLst>
              </a:tr>
            </a:tbl>
          </a:graphicData>
        </a:graphic>
      </p:graphicFrame>
      <p:sp>
        <p:nvSpPr>
          <p:cNvPr id="4" name="Slide Number Placeholder 3">
            <a:extLst>
              <a:ext uri="{FF2B5EF4-FFF2-40B4-BE49-F238E27FC236}">
                <a16:creationId xmlns:a16="http://schemas.microsoft.com/office/drawing/2014/main" id="{D8825FC3-2724-404F-B127-C7B76DDD5AC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CDFD421-0C1E-4CBF-A157-A514F03FEE9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08A6D133-FAF4-47E5-BFF1-73735B7F4063}"/>
              </a:ext>
            </a:extLst>
          </p:cNvPr>
          <p:cNvSpPr txBox="1"/>
          <p:nvPr/>
        </p:nvSpPr>
        <p:spPr>
          <a:xfrm>
            <a:off x="1752600" y="6248400"/>
            <a:ext cx="6096000" cy="646331"/>
          </a:xfrm>
          <a:prstGeom prst="rect">
            <a:avLst/>
          </a:prstGeom>
          <a:noFill/>
        </p:spPr>
        <p:txBody>
          <a:bodyPr wrap="square" rtlCol="0">
            <a:spAutoFit/>
          </a:bodyPr>
          <a:lstStyle/>
          <a:p>
            <a:r>
              <a:rPr lang="en-US" dirty="0"/>
              <a:t>*Federal LTCF partnership allocations are taken off the top of the state allocation</a:t>
            </a:r>
          </a:p>
        </p:txBody>
      </p:sp>
    </p:spTree>
    <p:extLst>
      <p:ext uri="{BB962C8B-B14F-4D97-AF65-F5344CB8AC3E}">
        <p14:creationId xmlns:p14="http://schemas.microsoft.com/office/powerpoint/2010/main" val="257256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0582FC-D650-4EBB-B721-1D80CBD94B0B}"/>
              </a:ext>
            </a:extLst>
          </p:cNvPr>
          <p:cNvSpPr>
            <a:spLocks noGrp="1"/>
          </p:cNvSpPr>
          <p:nvPr>
            <p:ph type="title"/>
          </p:nvPr>
        </p:nvSpPr>
        <p:spPr/>
        <p:txBody>
          <a:bodyPr/>
          <a:lstStyle/>
          <a:p>
            <a:r>
              <a:rPr lang="en-US" dirty="0"/>
              <a:t>CDC Pandemic Vaccine Timeline</a:t>
            </a:r>
          </a:p>
        </p:txBody>
      </p:sp>
      <p:pic>
        <p:nvPicPr>
          <p:cNvPr id="2050" name="Picture 2">
            <a:extLst>
              <a:ext uri="{FF2B5EF4-FFF2-40B4-BE49-F238E27FC236}">
                <a16:creationId xmlns:a16="http://schemas.microsoft.com/office/drawing/2014/main" id="{FEF1054B-6E0B-4874-BE2C-65882E52B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8" y="1143000"/>
            <a:ext cx="8719671" cy="494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C37D7D4-32AE-4613-8F94-15394876CBAB}"/>
              </a:ext>
            </a:extLst>
          </p:cNvPr>
          <p:cNvSpPr txBox="1"/>
          <p:nvPr/>
        </p:nvSpPr>
        <p:spPr>
          <a:xfrm>
            <a:off x="5497733" y="6310865"/>
            <a:ext cx="3667671" cy="369332"/>
          </a:xfrm>
          <a:prstGeom prst="rect">
            <a:avLst/>
          </a:prstGeom>
          <a:noFill/>
        </p:spPr>
        <p:txBody>
          <a:bodyPr wrap="none" rtlCol="0">
            <a:spAutoFit/>
          </a:bodyPr>
          <a:lstStyle/>
          <a:p>
            <a:r>
              <a:rPr lang="en-US" dirty="0"/>
              <a:t>Slide from CDC- DO NOT DISTRIBUTE.</a:t>
            </a:r>
          </a:p>
        </p:txBody>
      </p:sp>
      <p:pic>
        <p:nvPicPr>
          <p:cNvPr id="3" name="Picture 2">
            <a:extLst>
              <a:ext uri="{FF2B5EF4-FFF2-40B4-BE49-F238E27FC236}">
                <a16:creationId xmlns:a16="http://schemas.microsoft.com/office/drawing/2014/main" id="{5186BD12-9B64-49B4-ACF8-8CF0CEAA29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94" b="89753" l="9697" r="89697">
                        <a14:foregroundMark x1="17029" y1="18657" x2="9003" y2="37936"/>
                        <a14:foregroundMark x1="18881" y1="14208" x2="18325" y2="15543"/>
                        <a14:foregroundMark x1="48840" y1="69310" x2="60860" y2="64610"/>
                        <a14:foregroundMark x1="83702" y1="47232" x2="92727" y2="19081"/>
                        <a14:foregroundMark x1="79689" y1="15901" x2="45271" y2="7506"/>
                        <a14:foregroundMark x1="92727" y1="19081" x2="79689" y2="15901"/>
                        <a14:foregroundMark x1="54545" y1="10954" x2="56970" y2="46643"/>
                        <a14:foregroundMark x1="56970" y1="46643" x2="37576" y2="16961"/>
                        <a14:backgroundMark x1="4242" y1="39223" x2="26667" y2="65371"/>
                        <a14:backgroundMark x1="26667" y1="65371" x2="18788" y2="56184"/>
                        <a14:backgroundMark x1="21212" y1="64664" x2="30909" y2="63604"/>
                        <a14:backgroundMark x1="15152" y1="64664" x2="35758" y2="69965"/>
                        <a14:backgroundMark x1="24242" y1="77385" x2="36970" y2="73852"/>
                        <a14:backgroundMark x1="36970" y1="76678" x2="36970" y2="76678"/>
                        <a14:backgroundMark x1="79394" y1="58304" x2="75152" y2="59717"/>
                        <a14:backgroundMark x1="73939" y1="59717" x2="72727" y2="63604"/>
                        <a14:backgroundMark x1="606" y1="16961" x2="7273" y2="11661"/>
                        <a14:backgroundMark x1="5455" y1="14134" x2="18788" y2="6360"/>
                        <a14:backgroundMark x1="84242" y1="53710" x2="84242" y2="53710"/>
                        <a14:backgroundMark x1="84242" y1="53710" x2="86667" y2="47703"/>
                        <a14:backgroundMark x1="16364" y1="13074" x2="16364" y2="13074"/>
                        <a14:backgroundMark x1="16364" y1="13074" x2="10909" y2="10954"/>
                        <a14:backgroundMark x1="16364" y1="9187" x2="30909" y2="4240"/>
                        <a14:backgroundMark x1="23030" y1="8127" x2="20606" y2="8834"/>
                        <a14:backgroundMark x1="33939" y1="1413" x2="27273" y2="4594"/>
                        <a14:backgroundMark x1="87273" y1="48057" x2="73333" y2="67491"/>
                        <a14:backgroundMark x1="93939" y1="15901" x2="93939" y2="15901"/>
                        <a14:backgroundMark x1="32727" y1="70671" x2="37576" y2="76325"/>
                      </a14:backgroundRemoval>
                    </a14:imgEffect>
                  </a14:imgLayer>
                </a14:imgProps>
              </a:ext>
            </a:extLst>
          </a:blip>
          <a:stretch>
            <a:fillRect/>
          </a:stretch>
        </p:blipFill>
        <p:spPr>
          <a:xfrm>
            <a:off x="2514600" y="2057400"/>
            <a:ext cx="1180081" cy="2024019"/>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AC5AFE2-B526-4C13-8474-A7E76E812855}"/>
                  </a:ext>
                </a:extLst>
              </p14:cNvPr>
              <p14:cNvContentPartPr/>
              <p14:nvPr/>
            </p14:nvContentPartPr>
            <p14:xfrm>
              <a:off x="-709020" y="2786220"/>
              <a:ext cx="20880" cy="67680"/>
            </p14:xfrm>
          </p:contentPart>
        </mc:Choice>
        <mc:Fallback xmlns="">
          <p:pic>
            <p:nvPicPr>
              <p:cNvPr id="2" name="Ink 1">
                <a:extLst>
                  <a:ext uri="{FF2B5EF4-FFF2-40B4-BE49-F238E27FC236}">
                    <a16:creationId xmlns:a16="http://schemas.microsoft.com/office/drawing/2014/main" id="{3AC5AFE2-B526-4C13-8474-A7E76E812855}"/>
                  </a:ext>
                </a:extLst>
              </p:cNvPr>
              <p:cNvPicPr/>
              <p:nvPr/>
            </p:nvPicPr>
            <p:blipFill>
              <a:blip r:embed="rId7"/>
              <a:stretch>
                <a:fillRect/>
              </a:stretch>
            </p:blipFill>
            <p:spPr>
              <a:xfrm>
                <a:off x="-718020" y="2777580"/>
                <a:ext cx="38520" cy="85320"/>
              </a:xfrm>
              <a:prstGeom prst="rect">
                <a:avLst/>
              </a:prstGeom>
            </p:spPr>
          </p:pic>
        </mc:Fallback>
      </mc:AlternateContent>
    </p:spTree>
    <p:extLst>
      <p:ext uri="{BB962C8B-B14F-4D97-AF65-F5344CB8AC3E}">
        <p14:creationId xmlns:p14="http://schemas.microsoft.com/office/powerpoint/2010/main" val="27662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902-851A-47A0-91F3-4D8B4A092270}"/>
              </a:ext>
            </a:extLst>
          </p:cNvPr>
          <p:cNvSpPr>
            <a:spLocks noGrp="1"/>
          </p:cNvSpPr>
          <p:nvPr>
            <p:ph type="title"/>
          </p:nvPr>
        </p:nvSpPr>
        <p:spPr/>
        <p:txBody>
          <a:bodyPr/>
          <a:lstStyle/>
          <a:p>
            <a:r>
              <a:rPr lang="en-US" sz="3200" dirty="0"/>
              <a:t>Vaccines in Progress</a:t>
            </a:r>
          </a:p>
        </p:txBody>
      </p:sp>
      <p:sp>
        <p:nvSpPr>
          <p:cNvPr id="3" name="Content Placeholder 2">
            <a:extLst>
              <a:ext uri="{FF2B5EF4-FFF2-40B4-BE49-F238E27FC236}">
                <a16:creationId xmlns:a16="http://schemas.microsoft.com/office/drawing/2014/main" id="{4C3E4909-5E8E-428B-B5E3-1D6374423AE8}"/>
              </a:ext>
            </a:extLst>
          </p:cNvPr>
          <p:cNvSpPr>
            <a:spLocks noGrp="1"/>
          </p:cNvSpPr>
          <p:nvPr>
            <p:ph idx="1"/>
          </p:nvPr>
        </p:nvSpPr>
        <p:spPr/>
        <p:txBody>
          <a:bodyPr>
            <a:normAutofit fontScale="70000" lnSpcReduction="20000"/>
          </a:bodyPr>
          <a:lstStyle/>
          <a:p>
            <a:r>
              <a:rPr lang="en-US" sz="2400" dirty="0">
                <a:solidFill>
                  <a:srgbClr val="00B050"/>
                </a:solidFill>
              </a:rPr>
              <a:t>Pfizer/</a:t>
            </a:r>
            <a:r>
              <a:rPr lang="en-US" sz="2400" dirty="0" err="1">
                <a:solidFill>
                  <a:srgbClr val="00B050"/>
                </a:solidFill>
              </a:rPr>
              <a:t>BioNTech</a:t>
            </a:r>
            <a:r>
              <a:rPr lang="en-US" sz="2400" dirty="0">
                <a:solidFill>
                  <a:srgbClr val="00B050"/>
                </a:solidFill>
              </a:rPr>
              <a:t> (mRNA)</a:t>
            </a:r>
          </a:p>
          <a:p>
            <a:pPr lvl="1"/>
            <a:r>
              <a:rPr lang="en-US" sz="1800" dirty="0"/>
              <a:t>21days between doses</a:t>
            </a:r>
          </a:p>
          <a:p>
            <a:pPr lvl="1"/>
            <a:r>
              <a:rPr lang="en-US" sz="1800" dirty="0"/>
              <a:t>Ultra-cold storage, -70</a:t>
            </a:r>
            <a:r>
              <a:rPr lang="en-US" sz="1800" baseline="30000" dirty="0"/>
              <a:t>o</a:t>
            </a:r>
            <a:r>
              <a:rPr lang="en-US" sz="1800" dirty="0"/>
              <a:t>C</a:t>
            </a:r>
          </a:p>
          <a:p>
            <a:r>
              <a:rPr lang="en-US" sz="2400" dirty="0" err="1">
                <a:solidFill>
                  <a:srgbClr val="00B050"/>
                </a:solidFill>
              </a:rPr>
              <a:t>Moderna</a:t>
            </a:r>
            <a:r>
              <a:rPr lang="en-US" sz="2400" dirty="0">
                <a:solidFill>
                  <a:srgbClr val="00B050"/>
                </a:solidFill>
              </a:rPr>
              <a:t> (mRNA)</a:t>
            </a:r>
          </a:p>
          <a:p>
            <a:pPr lvl="1"/>
            <a:r>
              <a:rPr lang="en-US" sz="1800" dirty="0"/>
              <a:t>28 days between doses</a:t>
            </a:r>
          </a:p>
          <a:p>
            <a:pPr lvl="1"/>
            <a:r>
              <a:rPr lang="en-US" sz="1800" dirty="0"/>
              <a:t>Frozen storage, -20</a:t>
            </a:r>
            <a:r>
              <a:rPr lang="en-US" sz="1800" baseline="30000" dirty="0"/>
              <a:t>o</a:t>
            </a:r>
            <a:r>
              <a:rPr lang="en-US" sz="1800" dirty="0"/>
              <a:t>C</a:t>
            </a:r>
          </a:p>
          <a:p>
            <a:r>
              <a:rPr lang="en-US" sz="2400" dirty="0">
                <a:solidFill>
                  <a:srgbClr val="FFC000"/>
                </a:solidFill>
              </a:rPr>
              <a:t>Astra Zeneca/University of Oxford </a:t>
            </a:r>
            <a:r>
              <a:rPr lang="en-US" sz="2400" dirty="0"/>
              <a:t>(replication defective vector)</a:t>
            </a:r>
          </a:p>
          <a:p>
            <a:pPr lvl="1"/>
            <a:r>
              <a:rPr lang="en-US" sz="1800" dirty="0"/>
              <a:t>28 days between doses</a:t>
            </a:r>
          </a:p>
          <a:p>
            <a:pPr lvl="1"/>
            <a:r>
              <a:rPr lang="en-US" sz="1800" dirty="0"/>
              <a:t>Chimpanzee adenovirus vector causes production of spike protein</a:t>
            </a:r>
          </a:p>
          <a:p>
            <a:pPr lvl="1"/>
            <a:r>
              <a:rPr lang="en-US" sz="1800" dirty="0"/>
              <a:t>Refrigerated</a:t>
            </a:r>
          </a:p>
          <a:p>
            <a:r>
              <a:rPr lang="en-US" sz="2400" dirty="0">
                <a:solidFill>
                  <a:srgbClr val="FFC000"/>
                </a:solidFill>
              </a:rPr>
              <a:t>Jansen/Johnson &amp; Johnson </a:t>
            </a:r>
            <a:r>
              <a:rPr lang="en-US" sz="2400" dirty="0"/>
              <a:t>(replication defective vector)</a:t>
            </a:r>
          </a:p>
          <a:p>
            <a:pPr lvl="1"/>
            <a:r>
              <a:rPr lang="en-US" sz="1800" dirty="0"/>
              <a:t>Single dose (but now has a 2-dose, 57-day study, as well)</a:t>
            </a:r>
          </a:p>
          <a:p>
            <a:pPr lvl="1"/>
            <a:r>
              <a:rPr lang="en-US" sz="1800" dirty="0"/>
              <a:t>Adenovirus vector</a:t>
            </a:r>
          </a:p>
          <a:p>
            <a:pPr lvl="1"/>
            <a:r>
              <a:rPr lang="en-US" sz="1800" dirty="0"/>
              <a:t>Frozen storage, -20</a:t>
            </a:r>
            <a:r>
              <a:rPr lang="en-US" sz="1800" baseline="30000" dirty="0"/>
              <a:t>o</a:t>
            </a:r>
            <a:r>
              <a:rPr lang="en-US" sz="1800" dirty="0"/>
              <a:t>C</a:t>
            </a:r>
          </a:p>
          <a:p>
            <a:r>
              <a:rPr lang="en-US" sz="2500" dirty="0" err="1"/>
              <a:t>Novavax</a:t>
            </a:r>
            <a:r>
              <a:rPr lang="en-US" sz="2500" dirty="0"/>
              <a:t> (adjuvanted protein subunit vaccine)</a:t>
            </a:r>
          </a:p>
          <a:p>
            <a:pPr lvl="1"/>
            <a:r>
              <a:rPr lang="en-US" sz="1800" dirty="0"/>
              <a:t>21 weeks between doses</a:t>
            </a:r>
          </a:p>
          <a:p>
            <a:pPr lvl="1"/>
            <a:r>
              <a:rPr lang="en-US" sz="1800" dirty="0"/>
              <a:t>Insect </a:t>
            </a:r>
            <a:r>
              <a:rPr lang="en-US" sz="1800" dirty="0" err="1"/>
              <a:t>baculovirus</a:t>
            </a:r>
            <a:r>
              <a:rPr lang="en-US" sz="1800" dirty="0"/>
              <a:t> infects moth cells</a:t>
            </a:r>
          </a:p>
          <a:p>
            <a:pPr lvl="1"/>
            <a:r>
              <a:rPr lang="en-US" sz="1800" dirty="0"/>
              <a:t>Refrigerated</a:t>
            </a:r>
          </a:p>
          <a:p>
            <a:r>
              <a:rPr lang="en-US" sz="2500" dirty="0"/>
              <a:t>Sanofi and GlaxoSmithKline (adjuvanted protein subunit vaccine)</a:t>
            </a:r>
          </a:p>
          <a:p>
            <a:pPr lvl="1"/>
            <a:r>
              <a:rPr lang="en-US" sz="1800" dirty="0"/>
              <a:t>Insect </a:t>
            </a:r>
            <a:r>
              <a:rPr lang="en-US" sz="1800" dirty="0" err="1"/>
              <a:t>baculovirus</a:t>
            </a:r>
            <a:r>
              <a:rPr lang="en-US" sz="1800" dirty="0"/>
              <a:t> </a:t>
            </a:r>
          </a:p>
          <a:p>
            <a:pPr lvl="1"/>
            <a:r>
              <a:rPr lang="en-US" sz="1800" dirty="0"/>
              <a:t>Similar to </a:t>
            </a:r>
            <a:r>
              <a:rPr lang="en-US" sz="1800" dirty="0" err="1"/>
              <a:t>FluBlok</a:t>
            </a:r>
            <a:r>
              <a:rPr lang="en-US" sz="1800" dirty="0"/>
              <a:t> vaccine</a:t>
            </a:r>
          </a:p>
          <a:p>
            <a:endParaRPr lang="en-US" sz="2100" dirty="0"/>
          </a:p>
          <a:p>
            <a:pPr lvl="1"/>
            <a:endParaRPr lang="en-US" dirty="0"/>
          </a:p>
        </p:txBody>
      </p:sp>
      <p:pic>
        <p:nvPicPr>
          <p:cNvPr id="4" name="Picture 3">
            <a:extLst>
              <a:ext uri="{FF2B5EF4-FFF2-40B4-BE49-F238E27FC236}">
                <a16:creationId xmlns:a16="http://schemas.microsoft.com/office/drawing/2014/main" id="{DC326E9C-D0A5-45C8-A53A-B8012E0DCC7E}"/>
              </a:ext>
            </a:extLst>
          </p:cNvPr>
          <p:cNvPicPr>
            <a:picLocks noChangeAspect="1"/>
          </p:cNvPicPr>
          <p:nvPr/>
        </p:nvPicPr>
        <p:blipFill>
          <a:blip r:embed="rId3"/>
          <a:stretch>
            <a:fillRect/>
          </a:stretch>
        </p:blipFill>
        <p:spPr>
          <a:xfrm>
            <a:off x="5064158" y="177803"/>
            <a:ext cx="4079842" cy="1875234"/>
          </a:xfrm>
          <a:prstGeom prst="rect">
            <a:avLst/>
          </a:prstGeom>
        </p:spPr>
      </p:pic>
    </p:spTree>
    <p:extLst>
      <p:ext uri="{BB962C8B-B14F-4D97-AF65-F5344CB8AC3E}">
        <p14:creationId xmlns:p14="http://schemas.microsoft.com/office/powerpoint/2010/main" val="310034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31C2C-430E-465F-B765-3AA52334A362}"/>
              </a:ext>
            </a:extLst>
          </p:cNvPr>
          <p:cNvSpPr>
            <a:spLocks noGrp="1"/>
          </p:cNvSpPr>
          <p:nvPr>
            <p:ph type="title"/>
          </p:nvPr>
        </p:nvSpPr>
        <p:spPr/>
        <p:txBody>
          <a:bodyPr/>
          <a:lstStyle/>
          <a:p>
            <a:r>
              <a:rPr lang="en-US" sz="3200" dirty="0"/>
              <a:t>Where Can I Get More Information?</a:t>
            </a:r>
          </a:p>
        </p:txBody>
      </p:sp>
      <p:sp>
        <p:nvSpPr>
          <p:cNvPr id="3" name="Content Placeholder 2">
            <a:extLst>
              <a:ext uri="{FF2B5EF4-FFF2-40B4-BE49-F238E27FC236}">
                <a16:creationId xmlns:a16="http://schemas.microsoft.com/office/drawing/2014/main" id="{DD7EBC44-91B7-49A3-B5D2-CBA77D5EEB85}"/>
              </a:ext>
            </a:extLst>
          </p:cNvPr>
          <p:cNvSpPr>
            <a:spLocks noGrp="1"/>
          </p:cNvSpPr>
          <p:nvPr>
            <p:ph idx="1"/>
          </p:nvPr>
        </p:nvSpPr>
        <p:spPr>
          <a:xfrm>
            <a:off x="6019800" y="1411194"/>
            <a:ext cx="3207259" cy="3007008"/>
          </a:xfrm>
        </p:spPr>
        <p:txBody>
          <a:bodyPr/>
          <a:lstStyle/>
          <a:p>
            <a:pPr marL="0" lvl="0" indent="0" defTabSz="914400">
              <a:spcBef>
                <a:spcPts val="0"/>
              </a:spcBef>
              <a:buClrTx/>
              <a:buNone/>
              <a:defRPr/>
            </a:pPr>
            <a:r>
              <a:rPr lang="en-US" sz="2400" b="1">
                <a:solidFill>
                  <a:prstClr val="black"/>
                </a:solidFill>
                <a:latin typeface="Calibri"/>
                <a:ea typeface="+mn-ea"/>
                <a:cs typeface="+mn-cs"/>
                <a:hlinkClick r:id="rId2">
                  <a:extLst>
                    <a:ext uri="{A12FA001-AC4F-418D-AE19-62706E023703}">
                      <ahyp:hlinkClr xmlns:ahyp="http://schemas.microsoft.com/office/drawing/2018/hyperlinkcolor" val="tx"/>
                    </a:ext>
                  </a:extLst>
                </a:hlinkClick>
              </a:rPr>
              <a:t>www.tn</a:t>
            </a:r>
            <a:r>
              <a:rPr lang="en-US" sz="2400" b="1" dirty="0">
                <a:solidFill>
                  <a:prstClr val="black"/>
                </a:solidFill>
                <a:latin typeface="Calibri"/>
                <a:ea typeface="+mn-ea"/>
                <a:cs typeface="+mn-cs"/>
                <a:hlinkClick r:id="rId2">
                  <a:extLst>
                    <a:ext uri="{A12FA001-AC4F-418D-AE19-62706E023703}">
                      <ahyp:hlinkClr xmlns:ahyp="http://schemas.microsoft.com/office/drawing/2018/hyperlinkcolor" val="tx"/>
                    </a:ext>
                  </a:extLst>
                </a:hlinkClick>
              </a:rPr>
              <a:t>.gov/health</a:t>
            </a:r>
            <a:endParaRPr lang="en-US" sz="2400" b="1" dirty="0">
              <a:solidFill>
                <a:prstClr val="black"/>
              </a:solidFill>
              <a:latin typeface="Calibri"/>
              <a:ea typeface="+mn-ea"/>
              <a:cs typeface="+mn-cs"/>
            </a:endParaRPr>
          </a:p>
          <a:p>
            <a:pPr marL="0" indent="0">
              <a:buNone/>
            </a:pPr>
            <a:endParaRPr lang="en-US" dirty="0"/>
          </a:p>
        </p:txBody>
      </p:sp>
      <p:pic>
        <p:nvPicPr>
          <p:cNvPr id="4" name="Picture 3">
            <a:extLst>
              <a:ext uri="{FF2B5EF4-FFF2-40B4-BE49-F238E27FC236}">
                <a16:creationId xmlns:a16="http://schemas.microsoft.com/office/drawing/2014/main" id="{DFDC0C43-91AD-4898-AE0F-6C16E76199A3}"/>
              </a:ext>
            </a:extLst>
          </p:cNvPr>
          <p:cNvPicPr>
            <a:picLocks noChangeAspect="1"/>
          </p:cNvPicPr>
          <p:nvPr/>
        </p:nvPicPr>
        <p:blipFill>
          <a:blip r:embed="rId3"/>
          <a:stretch>
            <a:fillRect/>
          </a:stretch>
        </p:blipFill>
        <p:spPr>
          <a:xfrm>
            <a:off x="228600" y="1217662"/>
            <a:ext cx="5510841" cy="1068338"/>
          </a:xfrm>
          <a:prstGeom prst="rect">
            <a:avLst/>
          </a:prstGeom>
          <a:ln>
            <a:solidFill>
              <a:schemeClr val="tx1"/>
            </a:solidFill>
          </a:ln>
        </p:spPr>
      </p:pic>
      <p:sp>
        <p:nvSpPr>
          <p:cNvPr id="5" name="TextBox 4">
            <a:extLst>
              <a:ext uri="{FF2B5EF4-FFF2-40B4-BE49-F238E27FC236}">
                <a16:creationId xmlns:a16="http://schemas.microsoft.com/office/drawing/2014/main" id="{1E9BCF1D-DFD6-4AEF-AC98-4C677746A4D3}"/>
              </a:ext>
            </a:extLst>
          </p:cNvPr>
          <p:cNvSpPr txBox="1"/>
          <p:nvPr/>
        </p:nvSpPr>
        <p:spPr>
          <a:xfrm>
            <a:off x="1134862" y="3138400"/>
            <a:ext cx="1455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here</a:t>
            </a:r>
          </a:p>
        </p:txBody>
      </p:sp>
      <p:pic>
        <p:nvPicPr>
          <p:cNvPr id="6" name="Picture 5">
            <a:extLst>
              <a:ext uri="{FF2B5EF4-FFF2-40B4-BE49-F238E27FC236}">
                <a16:creationId xmlns:a16="http://schemas.microsoft.com/office/drawing/2014/main" id="{077BED68-6E16-4E7B-BE4A-11CC826E5FC8}"/>
              </a:ext>
            </a:extLst>
          </p:cNvPr>
          <p:cNvPicPr>
            <a:picLocks noChangeAspect="1"/>
          </p:cNvPicPr>
          <p:nvPr/>
        </p:nvPicPr>
        <p:blipFill>
          <a:blip r:embed="rId4"/>
          <a:stretch>
            <a:fillRect/>
          </a:stretch>
        </p:blipFill>
        <p:spPr>
          <a:xfrm>
            <a:off x="4724400" y="2122149"/>
            <a:ext cx="1505843" cy="792549"/>
          </a:xfrm>
          <a:prstGeom prst="rect">
            <a:avLst/>
          </a:prstGeom>
        </p:spPr>
      </p:pic>
      <p:pic>
        <p:nvPicPr>
          <p:cNvPr id="7" name="Picture 6">
            <a:extLst>
              <a:ext uri="{FF2B5EF4-FFF2-40B4-BE49-F238E27FC236}">
                <a16:creationId xmlns:a16="http://schemas.microsoft.com/office/drawing/2014/main" id="{CDDBFD7A-E01A-42A5-B4B4-28EEFF17ECD9}"/>
              </a:ext>
            </a:extLst>
          </p:cNvPr>
          <p:cNvPicPr>
            <a:picLocks noChangeAspect="1"/>
          </p:cNvPicPr>
          <p:nvPr/>
        </p:nvPicPr>
        <p:blipFill>
          <a:blip r:embed="rId5"/>
          <a:stretch>
            <a:fillRect/>
          </a:stretch>
        </p:blipFill>
        <p:spPr>
          <a:xfrm>
            <a:off x="414163" y="3483544"/>
            <a:ext cx="5147952" cy="2668723"/>
          </a:xfrm>
          <a:prstGeom prst="rect">
            <a:avLst/>
          </a:prstGeom>
        </p:spPr>
      </p:pic>
      <p:sp>
        <p:nvSpPr>
          <p:cNvPr id="8" name="Arrow: Curved Left 7">
            <a:extLst>
              <a:ext uri="{FF2B5EF4-FFF2-40B4-BE49-F238E27FC236}">
                <a16:creationId xmlns:a16="http://schemas.microsoft.com/office/drawing/2014/main" id="{6C70BC6C-1C59-4FD9-80DD-0F5ECF0DAA75}"/>
              </a:ext>
            </a:extLst>
          </p:cNvPr>
          <p:cNvSpPr/>
          <p:nvPr/>
        </p:nvSpPr>
        <p:spPr>
          <a:xfrm rot="3258545" flipH="1">
            <a:off x="821533" y="2778086"/>
            <a:ext cx="400106" cy="949794"/>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464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A555-331E-48DA-943A-9CA2BFE3E553}"/>
              </a:ext>
            </a:extLst>
          </p:cNvPr>
          <p:cNvSpPr>
            <a:spLocks noGrp="1"/>
          </p:cNvSpPr>
          <p:nvPr>
            <p:ph type="title"/>
          </p:nvPr>
        </p:nvSpPr>
        <p:spPr/>
        <p:txBody>
          <a:bodyPr/>
          <a:lstStyle/>
          <a:p>
            <a:r>
              <a:rPr lang="en-US" dirty="0"/>
              <a:t>Finding Your Phase: </a:t>
            </a:r>
            <a:r>
              <a:rPr lang="en-US" dirty="0">
                <a:solidFill>
                  <a:schemeClr val="tx1"/>
                </a:solidFill>
                <a:highlight>
                  <a:srgbClr val="FFFF00"/>
                </a:highlight>
              </a:rPr>
              <a:t>https://</a:t>
            </a:r>
            <a:r>
              <a:rPr lang="en-US" dirty="0">
                <a:solidFill>
                  <a:schemeClr val="tx1"/>
                </a:solidFill>
                <a:highlight>
                  <a:srgbClr val="FFFF00"/>
                </a:highlight>
                <a:hlinkClick r:id="rId2">
                  <a:extLst>
                    <a:ext uri="{A12FA001-AC4F-418D-AE19-62706E023703}">
                      <ahyp:hlinkClr xmlns:ahyp="http://schemas.microsoft.com/office/drawing/2018/hyperlinkcolor" val="tx"/>
                    </a:ext>
                  </a:extLst>
                </a:hlinkClick>
              </a:rPr>
              <a:t>covid19.tn.gov</a:t>
            </a:r>
            <a:r>
              <a:rPr lang="en-US" dirty="0">
                <a:solidFill>
                  <a:schemeClr val="tx1"/>
                </a:solidFill>
                <a:highlight>
                  <a:srgbClr val="FFFF00"/>
                </a:highlight>
              </a:rPr>
              <a:t> </a:t>
            </a:r>
          </a:p>
        </p:txBody>
      </p:sp>
      <p:pic>
        <p:nvPicPr>
          <p:cNvPr id="4" name="Content Placeholder 3">
            <a:extLst>
              <a:ext uri="{FF2B5EF4-FFF2-40B4-BE49-F238E27FC236}">
                <a16:creationId xmlns:a16="http://schemas.microsoft.com/office/drawing/2014/main" id="{C133E2F6-2B7A-4D1B-B6C8-1BAF128659E9}"/>
              </a:ext>
            </a:extLst>
          </p:cNvPr>
          <p:cNvPicPr>
            <a:picLocks noGrp="1" noChangeAspect="1"/>
          </p:cNvPicPr>
          <p:nvPr>
            <p:ph idx="1"/>
          </p:nvPr>
        </p:nvPicPr>
        <p:blipFill>
          <a:blip r:embed="rId3"/>
          <a:stretch>
            <a:fillRect/>
          </a:stretch>
        </p:blipFill>
        <p:spPr>
          <a:xfrm>
            <a:off x="1226213" y="1167167"/>
            <a:ext cx="6691574" cy="4957763"/>
          </a:xfrm>
          <a:prstGeom prst="rect">
            <a:avLst/>
          </a:prstGeom>
        </p:spPr>
      </p:pic>
    </p:spTree>
    <p:extLst>
      <p:ext uri="{BB962C8B-B14F-4D97-AF65-F5344CB8AC3E}">
        <p14:creationId xmlns:p14="http://schemas.microsoft.com/office/powerpoint/2010/main" val="378953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E4CD-EE4A-41FE-826F-24B061511EA9}"/>
              </a:ext>
            </a:extLst>
          </p:cNvPr>
          <p:cNvSpPr>
            <a:spLocks noGrp="1"/>
          </p:cNvSpPr>
          <p:nvPr>
            <p:ph type="title"/>
          </p:nvPr>
        </p:nvSpPr>
        <p:spPr/>
        <p:txBody>
          <a:bodyPr/>
          <a:lstStyle/>
          <a:p>
            <a:r>
              <a:rPr lang="en-US" dirty="0"/>
              <a:t>Getting Vaccinated: </a:t>
            </a:r>
            <a:r>
              <a:rPr lang="en-US" dirty="0">
                <a:solidFill>
                  <a:schemeClr val="tx1"/>
                </a:solidFill>
                <a:highlight>
                  <a:srgbClr val="FFFF00"/>
                </a:highlight>
              </a:rPr>
              <a:t>https://</a:t>
            </a:r>
            <a:r>
              <a:rPr lang="en-US" dirty="0">
                <a:solidFill>
                  <a:schemeClr val="tx1"/>
                </a:solidFill>
                <a:highlight>
                  <a:srgbClr val="FFFF00"/>
                </a:highlight>
                <a:hlinkClick r:id="rId2">
                  <a:extLst>
                    <a:ext uri="{A12FA001-AC4F-418D-AE19-62706E023703}">
                      <ahyp:hlinkClr xmlns:ahyp="http://schemas.microsoft.com/office/drawing/2018/hyperlinkcolor" val="tx"/>
                    </a:ext>
                  </a:extLst>
                </a:hlinkClick>
              </a:rPr>
              <a:t>covid19.tn.gov</a:t>
            </a:r>
            <a:r>
              <a:rPr lang="en-US" dirty="0">
                <a:solidFill>
                  <a:schemeClr val="tx1"/>
                </a:solidFill>
                <a:highlight>
                  <a:srgbClr val="FFFF00"/>
                </a:highlight>
              </a:rPr>
              <a:t> </a:t>
            </a:r>
            <a:endParaRPr lang="en-US" dirty="0"/>
          </a:p>
        </p:txBody>
      </p:sp>
      <p:pic>
        <p:nvPicPr>
          <p:cNvPr id="4" name="Content Placeholder 3">
            <a:extLst>
              <a:ext uri="{FF2B5EF4-FFF2-40B4-BE49-F238E27FC236}">
                <a16:creationId xmlns:a16="http://schemas.microsoft.com/office/drawing/2014/main" id="{10DDF250-EE84-44E8-B045-F2B465403248}"/>
              </a:ext>
            </a:extLst>
          </p:cNvPr>
          <p:cNvPicPr>
            <a:picLocks noGrp="1" noChangeAspect="1"/>
          </p:cNvPicPr>
          <p:nvPr>
            <p:ph idx="1"/>
          </p:nvPr>
        </p:nvPicPr>
        <p:blipFill>
          <a:blip r:embed="rId3"/>
          <a:stretch>
            <a:fillRect/>
          </a:stretch>
        </p:blipFill>
        <p:spPr>
          <a:xfrm>
            <a:off x="228600" y="1136489"/>
            <a:ext cx="8763000" cy="4585022"/>
          </a:xfrm>
          <a:prstGeom prst="rect">
            <a:avLst/>
          </a:prstGeom>
        </p:spPr>
      </p:pic>
      <p:pic>
        <p:nvPicPr>
          <p:cNvPr id="5" name="Picture 4">
            <a:extLst>
              <a:ext uri="{FF2B5EF4-FFF2-40B4-BE49-F238E27FC236}">
                <a16:creationId xmlns:a16="http://schemas.microsoft.com/office/drawing/2014/main" id="{7159619C-A9F8-4BAD-8C2A-B1E2B7510F0B}"/>
              </a:ext>
            </a:extLst>
          </p:cNvPr>
          <p:cNvPicPr>
            <a:picLocks noChangeAspect="1"/>
          </p:cNvPicPr>
          <p:nvPr/>
        </p:nvPicPr>
        <p:blipFill>
          <a:blip r:embed="rId4"/>
          <a:stretch>
            <a:fillRect/>
          </a:stretch>
        </p:blipFill>
        <p:spPr>
          <a:xfrm>
            <a:off x="2772145" y="5685999"/>
            <a:ext cx="3067050" cy="476250"/>
          </a:xfrm>
          <a:prstGeom prst="rect">
            <a:avLst/>
          </a:prstGeom>
        </p:spPr>
      </p:pic>
    </p:spTree>
    <p:extLst>
      <p:ext uri="{BB962C8B-B14F-4D97-AF65-F5344CB8AC3E}">
        <p14:creationId xmlns:p14="http://schemas.microsoft.com/office/powerpoint/2010/main" val="4019022817"/>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395583BA86B046B2D7CF28848CCF0B" ma:contentTypeVersion="11" ma:contentTypeDescription="Create a new document." ma:contentTypeScope="" ma:versionID="df71d76e7f1bf6ee6453f74d4ded4230">
  <xsd:schema xmlns:xsd="http://www.w3.org/2001/XMLSchema" xmlns:xs="http://www.w3.org/2001/XMLSchema" xmlns:p="http://schemas.microsoft.com/office/2006/metadata/properties" xmlns:ns3="012f4cb7-4454-457f-84b5-6f42c6bacff8" xmlns:ns4="8182062f-c7d5-4eae-ac08-e08ebda95b40" targetNamespace="http://schemas.microsoft.com/office/2006/metadata/properties" ma:root="true" ma:fieldsID="c72d0814b0f6302934fc8872fdca7252" ns3:_="" ns4:_="">
    <xsd:import namespace="012f4cb7-4454-457f-84b5-6f42c6bacff8"/>
    <xsd:import namespace="8182062f-c7d5-4eae-ac08-e08ebda95b4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f4cb7-4454-457f-84b5-6f42c6bac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2062f-c7d5-4eae-ac08-e08ebda95b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6DC244-4A8E-4D14-8496-356B630CEC7E}">
  <ds:schemaRefs>
    <ds:schemaRef ds:uri="http://schemas.microsoft.com/sharepoint/v3/contenttype/forms"/>
  </ds:schemaRefs>
</ds:datastoreItem>
</file>

<file path=customXml/itemProps2.xml><?xml version="1.0" encoding="utf-8"?>
<ds:datastoreItem xmlns:ds="http://schemas.openxmlformats.org/officeDocument/2006/customXml" ds:itemID="{0C9B850E-DBC8-4241-9762-055B94DB2B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f4cb7-4454-457f-84b5-6f42c6bacff8"/>
    <ds:schemaRef ds:uri="8182062f-c7d5-4eae-ac08-e08ebda95b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4826DD-C0EF-41E0-BA36-391E7D7EED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14797</TotalTime>
  <Words>1066</Words>
  <Application>Microsoft Office PowerPoint</Application>
  <PresentationFormat>On-screen Show (4:3)</PresentationFormat>
  <Paragraphs>115</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Open Sans</vt:lpstr>
      <vt:lpstr>Arial</vt:lpstr>
      <vt:lpstr>Calibri</vt:lpstr>
      <vt:lpstr>PermianSlabSerifTypeface</vt:lpstr>
      <vt:lpstr>PowerPoint B</vt:lpstr>
      <vt:lpstr>1_PowerPoint B</vt:lpstr>
      <vt:lpstr>2_PowerPoint B</vt:lpstr>
      <vt:lpstr>COVID-19 Vaccines January 14, 2021</vt:lpstr>
      <vt:lpstr>Tennessee COVID-19 Vaccination Plan</vt:lpstr>
      <vt:lpstr>Vaccine Allocation Phases*</vt:lpstr>
      <vt:lpstr>Vaccine Allocations and Roll-Out</vt:lpstr>
      <vt:lpstr>CDC Pandemic Vaccine Timeline</vt:lpstr>
      <vt:lpstr>Vaccines in Progress</vt:lpstr>
      <vt:lpstr>Where Can I Get More Information?</vt:lpstr>
      <vt:lpstr>Finding Your Phase: https://covid19.tn.gov </vt:lpstr>
      <vt:lpstr>Getting Vaccinated: https://covid19.tn.gov </vt:lpstr>
      <vt:lpstr>County Vaccine Availability: https://covid19.tn.gov </vt:lpstr>
      <vt:lpstr>Following Progress: https://covid19.tn.gov </vt:lpstr>
      <vt:lpstr>Reporting to TennIIS</vt:lpstr>
      <vt:lpstr>FAQs</vt:lpstr>
      <vt:lpstr>Thank you! 877-857-2945</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Nathalie Hartert</cp:lastModifiedBy>
  <cp:revision>1008</cp:revision>
  <cp:lastPrinted>2019-11-21T16:18:16Z</cp:lastPrinted>
  <dcterms:created xsi:type="dcterms:W3CDTF">2015-04-23T14:38:43Z</dcterms:created>
  <dcterms:modified xsi:type="dcterms:W3CDTF">2021-01-15T14:03:47Z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0x0101002D395583BA86B046B2D7CF28848CCF0B</vt:lpwstr>
  </property>
  <property fmtid="{D5CDD505-2E9C-101B-9397-08002B2CF9AE}" pid="3" name="_dlc_DocIdItemGuid">
    <vt:lpwstr>fc859eae-4830-4095-b964-e3aee20a7e43</vt:lpwstr>
  </property>
  <property fmtid="{D5CDD505-2E9C-101B-9397-08002B2CF9AE}" pid="4" name="Topic Tag">
    <vt:lpwstr/>
  </property>
</Properties>
</file>