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81" r:id="rId3"/>
    <p:sldId id="280" r:id="rId4"/>
    <p:sldId id="289" r:id="rId5"/>
    <p:sldId id="290" r:id="rId6"/>
    <p:sldId id="292" r:id="rId7"/>
    <p:sldId id="291" r:id="rId8"/>
    <p:sldId id="293" r:id="rId9"/>
    <p:sldId id="294" r:id="rId10"/>
    <p:sldId id="310" r:id="rId11"/>
    <p:sldId id="295" r:id="rId12"/>
    <p:sldId id="296" r:id="rId13"/>
    <p:sldId id="284" r:id="rId14"/>
    <p:sldId id="297" r:id="rId15"/>
    <p:sldId id="298" r:id="rId16"/>
    <p:sldId id="299" r:id="rId17"/>
    <p:sldId id="300" r:id="rId18"/>
    <p:sldId id="301" r:id="rId19"/>
    <p:sldId id="302" r:id="rId20"/>
    <p:sldId id="303" r:id="rId21"/>
    <p:sldId id="304" r:id="rId22"/>
    <p:sldId id="305" r:id="rId23"/>
    <p:sldId id="306" r:id="rId24"/>
    <p:sldId id="308" r:id="rId25"/>
    <p:sldId id="309" r:id="rId26"/>
    <p:sldId id="307" r:id="rId2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F00"/>
    <a:srgbClr val="487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2" autoAdjust="0"/>
    <p:restoredTop sz="94553" autoAdjust="0"/>
  </p:normalViewPr>
  <p:slideViewPr>
    <p:cSldViewPr>
      <p:cViewPr>
        <p:scale>
          <a:sx n="80" d="100"/>
          <a:sy n="80" d="100"/>
        </p:scale>
        <p:origin x="-996" y="3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F985DC7-CE85-4E3D-A26A-561B9A39EFCA}" type="datetimeFigureOut">
              <a:rPr lang="en-US" smtClean="0"/>
              <a:t>3/10/2020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4C1C5BC-3F91-4973-BF70-EDBAECE09073}" type="slidenum">
              <a:rPr lang="en-US" smtClean="0"/>
              <a:t>‹#›</a:t>
            </a:fld>
            <a:endParaRPr lang="en-US"/>
          </a:p>
        </p:txBody>
      </p:sp>
    </p:spTree>
    <p:extLst>
      <p:ext uri="{BB962C8B-B14F-4D97-AF65-F5344CB8AC3E}">
        <p14:creationId xmlns:p14="http://schemas.microsoft.com/office/powerpoint/2010/main" val="3814339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9B4CFB6-35BA-4FA5-B26B-F2AC37A6ACD3}" type="datetimeFigureOut">
              <a:rPr lang="en-US" smtClean="0"/>
              <a:t>3/10/2020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2814581-8198-4C5E-A2D2-FFCA05E9F104}" type="slidenum">
              <a:rPr lang="en-US" smtClean="0"/>
              <a:t>‹#›</a:t>
            </a:fld>
            <a:endParaRPr lang="en-US"/>
          </a:p>
        </p:txBody>
      </p:sp>
    </p:spTree>
    <p:extLst>
      <p:ext uri="{BB962C8B-B14F-4D97-AF65-F5344CB8AC3E}">
        <p14:creationId xmlns:p14="http://schemas.microsoft.com/office/powerpoint/2010/main" val="1736655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c.gov/flu/pandemic-resources/national-strategy/severity-assessment-framework.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https://www.cdc.gov/flu/pandemic-resources/national-strategy/severity-assessment-framework.html</a:t>
            </a:r>
            <a:endParaRPr lang="en-US" dirty="0" smtClean="0"/>
          </a:p>
          <a:p>
            <a:endParaRPr lang="en-US" dirty="0" smtClean="0"/>
          </a:p>
          <a:p>
            <a:r>
              <a:rPr lang="en-US" sz="1200" b="0" i="0" kern="1200" dirty="0" smtClean="0">
                <a:solidFill>
                  <a:schemeClr val="tx1"/>
                </a:solidFill>
                <a:effectLst/>
                <a:latin typeface="+mn-lt"/>
                <a:ea typeface="+mn-ea"/>
                <a:cs typeface="+mn-cs"/>
              </a:rPr>
              <a:t>The results of these assessments can be compared to past pandemics (or even seasonal influenza epidemics), creating a quick comparative snapshot of the potential impact of the pandemic. For example, using the PSAF, the 1918 pandemic can be characterized as one with very high transmissibility and very high clinical severity whereas the 2009 H1N1 pandemic can be characterized as one with moderate transmissibility and clinical severity for the overall population. The results help public health officials and health care professionals make timely and informed decisions, and to take appropriate actions.</a:t>
            </a:r>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3</a:t>
            </a:fld>
            <a:endParaRPr lang="en-US"/>
          </a:p>
        </p:txBody>
      </p:sp>
    </p:spTree>
    <p:extLst>
      <p:ext uri="{BB962C8B-B14F-4D97-AF65-F5344CB8AC3E}">
        <p14:creationId xmlns:p14="http://schemas.microsoft.com/office/powerpoint/2010/main" val="3360043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23</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24</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25</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26</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13</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14</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15</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17</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18</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19</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21</a:t>
            </a:fld>
            <a:endParaRPr lang="en-US"/>
          </a:p>
        </p:txBody>
      </p:sp>
    </p:spTree>
    <p:extLst>
      <p:ext uri="{BB962C8B-B14F-4D97-AF65-F5344CB8AC3E}">
        <p14:creationId xmlns:p14="http://schemas.microsoft.com/office/powerpoint/2010/main" val="1129522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14581-8198-4C5E-A2D2-FFCA05E9F104}" type="slidenum">
              <a:rPr lang="en-US" smtClean="0"/>
              <a:t>22</a:t>
            </a:fld>
            <a:endParaRPr lang="en-US"/>
          </a:p>
        </p:txBody>
      </p:sp>
    </p:spTree>
    <p:extLst>
      <p:ext uri="{BB962C8B-B14F-4D97-AF65-F5344CB8AC3E}">
        <p14:creationId xmlns:p14="http://schemas.microsoft.com/office/powerpoint/2010/main" val="1129522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556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dirty="0"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 y="24384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hyperlink" Target="https://www.cdc.gov/coronavirus/2019-ncov/hcp/guidance-risk-assesment-hcp.html" TargetMode="External"/><Relationship Id="rId3" Type="http://schemas.openxmlformats.org/officeDocument/2006/relationships/image" Target="../media/image4.png"/><Relationship Id="rId7" Type="http://schemas.openxmlformats.org/officeDocument/2006/relationships/hyperlink" Target="https://www.cdc.gov/coronavirus/2019-ncov/hcp/hcp-personnel-checklist.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www.cdc.gov/coronavirus/2019-ncov/lab/index.html" TargetMode="External"/><Relationship Id="rId5" Type="http://schemas.openxmlformats.org/officeDocument/2006/relationships/hyperlink" Target="https://www.cdc.gov/coronavirus/2019-ncov/hcp/healthcare-supply-ppe-index.html" TargetMode="External"/><Relationship Id="rId4" Type="http://schemas.openxmlformats.org/officeDocument/2006/relationships/hyperlink" Target="https://www.tn.gov/health/cedep/ncov.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200" dirty="0" smtClean="0"/>
              <a:t>Coronavirus Disease 2019 (COVID-19)</a:t>
            </a:r>
            <a:br>
              <a:rPr lang="en-US" sz="3200" dirty="0" smtClean="0"/>
            </a:br>
            <a:r>
              <a:rPr lang="en-US" sz="3200" dirty="0" smtClean="0"/>
              <a:t>Healthcare Preparedness</a:t>
            </a:r>
            <a:br>
              <a:rPr lang="en-US" sz="3200" dirty="0" smtClean="0"/>
            </a:br>
            <a:r>
              <a:rPr lang="en-US" sz="3200" dirty="0" smtClean="0"/>
              <a:t>Table Top Exercise</a:t>
            </a:r>
            <a:endParaRPr lang="en-US" sz="3200" dirty="0"/>
          </a:p>
        </p:txBody>
      </p:sp>
      <p:sp>
        <p:nvSpPr>
          <p:cNvPr id="3" name="Text Placeholder 2"/>
          <p:cNvSpPr>
            <a:spLocks noGrp="1"/>
          </p:cNvSpPr>
          <p:nvPr>
            <p:ph type="body" sz="quarter" idx="12"/>
          </p:nvPr>
        </p:nvSpPr>
        <p:spPr/>
        <p:txBody>
          <a:bodyPr/>
          <a:lstStyle/>
          <a:p>
            <a:endParaRPr lang="en-US" dirty="0"/>
          </a:p>
        </p:txBody>
      </p:sp>
      <p:sp>
        <p:nvSpPr>
          <p:cNvPr id="4" name="Text Placeholder 3"/>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479260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smtClean="0">
                <a:solidFill>
                  <a:schemeClr val="bg1"/>
                </a:solidFill>
                <a:latin typeface="Arial" pitchFamily="34" charset="0"/>
              </a:rPr>
              <a:t>Exercise Assumptions</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839200" cy="5715000"/>
          </a:xfrm>
        </p:spPr>
        <p:txBody>
          <a:bodyPr>
            <a:normAutofit/>
          </a:bodyPr>
          <a:lstStyle/>
          <a:p>
            <a:pPr lvl="0" algn="just"/>
            <a:endParaRPr lang="en-US" dirty="0" smtClean="0"/>
          </a:p>
          <a:p>
            <a:pPr lvl="0" algn="just"/>
            <a:r>
              <a:rPr lang="en-US" dirty="0" smtClean="0"/>
              <a:t>In </a:t>
            </a:r>
            <a:r>
              <a:rPr lang="en-US" dirty="0"/>
              <a:t>any tabletop, assumptions and artificialities may be necessary to complete play in the time allotted. During this exercise, the following apply:</a:t>
            </a:r>
          </a:p>
          <a:p>
            <a:pPr lvl="0" algn="just"/>
            <a:endParaRPr lang="en-US" dirty="0"/>
          </a:p>
          <a:p>
            <a:pPr lvl="1" algn="just"/>
            <a:r>
              <a:rPr lang="en-US" dirty="0" smtClean="0"/>
              <a:t>The </a:t>
            </a:r>
            <a:r>
              <a:rPr lang="en-US" dirty="0"/>
              <a:t>scenario is plausible, and event discussions occur as they are presented.</a:t>
            </a:r>
          </a:p>
          <a:p>
            <a:pPr lvl="0" algn="just"/>
            <a:endParaRPr lang="en-US" dirty="0"/>
          </a:p>
          <a:p>
            <a:pPr lvl="1" algn="just"/>
            <a:r>
              <a:rPr lang="en-US" dirty="0" smtClean="0"/>
              <a:t>There </a:t>
            </a:r>
            <a:r>
              <a:rPr lang="en-US" dirty="0"/>
              <a:t>is no hidden agenda, and there are no trick questions.</a:t>
            </a:r>
          </a:p>
          <a:p>
            <a:pPr lvl="0" algn="just"/>
            <a:endParaRPr lang="en-US" dirty="0"/>
          </a:p>
          <a:p>
            <a:pPr lvl="1" algn="just"/>
            <a:r>
              <a:rPr lang="en-US" dirty="0" smtClean="0"/>
              <a:t>All </a:t>
            </a:r>
            <a:r>
              <a:rPr lang="en-US" dirty="0"/>
              <a:t>players receive information at the same time.</a:t>
            </a:r>
          </a:p>
          <a:p>
            <a:pPr lvl="0" algn="just"/>
            <a:endParaRPr lang="en-US" dirty="0"/>
          </a:p>
        </p:txBody>
      </p:sp>
    </p:spTree>
    <p:extLst>
      <p:ext uri="{BB962C8B-B14F-4D97-AF65-F5344CB8AC3E}">
        <p14:creationId xmlns:p14="http://schemas.microsoft.com/office/powerpoint/2010/main" val="1405324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smtClean="0">
                <a:solidFill>
                  <a:schemeClr val="bg1"/>
                </a:solidFill>
                <a:latin typeface="Arial" pitchFamily="34" charset="0"/>
              </a:rPr>
              <a:t>Background</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839200" cy="5715000"/>
          </a:xfrm>
        </p:spPr>
        <p:txBody>
          <a:bodyPr>
            <a:normAutofit/>
          </a:bodyPr>
          <a:lstStyle/>
          <a:p>
            <a:pPr lvl="0"/>
            <a:endParaRPr lang="en-US" dirty="0" smtClean="0"/>
          </a:p>
          <a:p>
            <a:pPr algn="just"/>
            <a:r>
              <a:rPr lang="en-US" dirty="0"/>
              <a:t>Coronaviruses are a large family of viruses that are common in people and many different species of animals, including camels, cattle, cats, and bats. Rarely, animal coronaviruses can infect people and then spread between people such as with MERS-</a:t>
            </a:r>
            <a:r>
              <a:rPr lang="en-US" dirty="0" err="1"/>
              <a:t>CoV</a:t>
            </a:r>
            <a:r>
              <a:rPr lang="en-US" dirty="0"/>
              <a:t>, SARS-</a:t>
            </a:r>
            <a:r>
              <a:rPr lang="en-US" dirty="0" err="1"/>
              <a:t>CoV</a:t>
            </a:r>
            <a:r>
              <a:rPr lang="en-US" dirty="0"/>
              <a:t>, and now with this new virus (named SARS-CoV-2).</a:t>
            </a:r>
          </a:p>
          <a:p>
            <a:pPr lvl="0"/>
            <a:endParaRPr lang="en-US" b="1" dirty="0" smtClean="0"/>
          </a:p>
          <a:p>
            <a:pPr lvl="0"/>
            <a:r>
              <a:rPr lang="en-US" b="1" dirty="0" smtClean="0"/>
              <a:t>Refer to Situational Manual for Additional Information</a:t>
            </a:r>
          </a:p>
          <a:p>
            <a:pPr lvl="0"/>
            <a:endParaRPr lang="en-US" dirty="0"/>
          </a:p>
          <a:p>
            <a:pPr lvl="0"/>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5105400"/>
            <a:ext cx="3246438" cy="149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9273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Module 1:</a:t>
            </a:r>
            <a:br>
              <a:rPr lang="en-US" dirty="0" smtClean="0"/>
            </a:br>
            <a:r>
              <a:rPr lang="en-US" dirty="0">
                <a:effectLst/>
              </a:rPr>
              <a:t>Patient </a:t>
            </a:r>
            <a:r>
              <a:rPr lang="en-US" dirty="0" smtClean="0">
                <a:effectLst/>
              </a:rPr>
              <a:t>Presentation</a:t>
            </a:r>
            <a:br>
              <a:rPr lang="en-US" dirty="0" smtClean="0">
                <a:effectLst/>
              </a:rPr>
            </a:br>
            <a:r>
              <a:rPr lang="en-US" sz="2400" dirty="0">
                <a:effectLst/>
              </a:rPr>
              <a:t>(Estimated time: </a:t>
            </a:r>
            <a:r>
              <a:rPr lang="en-US" sz="2400" dirty="0" smtClean="0">
                <a:effectLst/>
              </a:rPr>
              <a:t>40 </a:t>
            </a:r>
            <a:r>
              <a:rPr lang="en-US" sz="2400" dirty="0">
                <a:effectLst/>
              </a:rPr>
              <a:t>mins)</a:t>
            </a:r>
            <a:endParaRPr lang="en-US" sz="2400" dirty="0"/>
          </a:p>
        </p:txBody>
      </p:sp>
    </p:spTree>
    <p:extLst>
      <p:ext uri="{BB962C8B-B14F-4D97-AF65-F5344CB8AC3E}">
        <p14:creationId xmlns:p14="http://schemas.microsoft.com/office/powerpoint/2010/main" val="2823045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smtClean="0">
                <a:solidFill>
                  <a:schemeClr val="bg1"/>
                </a:solidFill>
                <a:latin typeface="Arial" pitchFamily="34" charset="0"/>
              </a:rPr>
              <a:t>Module 1: Scenario</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686800" cy="5562600"/>
          </a:xfrm>
        </p:spPr>
        <p:txBody>
          <a:bodyPr>
            <a:normAutofit fontScale="92500" lnSpcReduction="20000"/>
          </a:bodyPr>
          <a:lstStyle/>
          <a:p>
            <a:pPr marL="0" indent="0">
              <a:buNone/>
            </a:pPr>
            <a:endParaRPr lang="en-US" b="1" dirty="0" smtClean="0"/>
          </a:p>
          <a:p>
            <a:pPr marL="0" indent="0">
              <a:buNone/>
            </a:pPr>
            <a:r>
              <a:rPr lang="en-US" b="1" dirty="0" smtClean="0"/>
              <a:t>March </a:t>
            </a:r>
            <a:r>
              <a:rPr lang="en-US" b="1" dirty="0"/>
              <a:t>1</a:t>
            </a:r>
            <a:r>
              <a:rPr lang="en-US" b="1" dirty="0" smtClean="0"/>
              <a:t>, </a:t>
            </a:r>
            <a:r>
              <a:rPr lang="en-US" b="1" dirty="0"/>
              <a:t>2020</a:t>
            </a:r>
            <a:endParaRPr lang="en-US" dirty="0"/>
          </a:p>
          <a:p>
            <a:endParaRPr lang="en-US" dirty="0" smtClean="0"/>
          </a:p>
          <a:p>
            <a:pPr algn="just"/>
            <a:r>
              <a:rPr lang="en-US" dirty="0" smtClean="0"/>
              <a:t>Earlier </a:t>
            </a:r>
            <a:r>
              <a:rPr lang="en-US" dirty="0"/>
              <a:t>today, a 26 year-old pregnant female along with her 3 year old daughter presented to Community Hospital Emergency Department. She reports symptoms that include a 3-day history of fever (101.5), runny nose, cough and shortness of breath.  She also states that she believes she and her family were exposed to a “strep throat bug” during their travel back to the United States.  </a:t>
            </a:r>
          </a:p>
          <a:p>
            <a:pPr algn="just"/>
            <a:endParaRPr lang="en-US" dirty="0" smtClean="0"/>
          </a:p>
          <a:p>
            <a:pPr algn="just"/>
            <a:r>
              <a:rPr lang="en-US" dirty="0" smtClean="0"/>
              <a:t>Upon </a:t>
            </a:r>
            <a:r>
              <a:rPr lang="en-US" dirty="0"/>
              <a:t>arriving at the hospital, she informs the nurse that she and her 3 year old daughter have just returned from a tour of Northern Italy with her husband who is a Captain with a unit of the 101</a:t>
            </a:r>
            <a:r>
              <a:rPr lang="en-US" baseline="30000" dirty="0"/>
              <a:t>st</a:t>
            </a:r>
            <a:r>
              <a:rPr lang="en-US" dirty="0"/>
              <a:t> Airborne.</a:t>
            </a:r>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1159098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18688"/>
            <a:ext cx="7730331" cy="1200329"/>
          </a:xfrm>
          <a:prstGeom prst="rect">
            <a:avLst/>
          </a:prstGeom>
          <a:noFill/>
        </p:spPr>
        <p:txBody>
          <a:bodyPr wrap="square">
            <a:spAutoFit/>
          </a:bodyPr>
          <a:lstStyle/>
          <a:p>
            <a:pPr algn="r">
              <a:defRPr/>
            </a:pPr>
            <a:r>
              <a:rPr lang="en-US" sz="3600" dirty="0" smtClean="0">
                <a:solidFill>
                  <a:schemeClr val="bg1"/>
                </a:solidFill>
                <a:latin typeface="Arial" pitchFamily="34" charset="0"/>
              </a:rPr>
              <a:t>Module 1: Questions</a:t>
            </a:r>
          </a:p>
          <a:p>
            <a:pPr algn="r">
              <a:defRPr/>
            </a:pPr>
            <a:r>
              <a:rPr lang="en-US" sz="3600" dirty="0">
                <a:solidFill>
                  <a:schemeClr val="bg1"/>
                </a:solidFill>
                <a:latin typeface="Tw Cen MT" pitchFamily="34" charset="0"/>
              </a:rPr>
              <a:t>Identify/ Isolate/ Inform</a:t>
            </a:r>
          </a:p>
        </p:txBody>
      </p:sp>
      <p:sp>
        <p:nvSpPr>
          <p:cNvPr id="7" name="Content Placeholder 6"/>
          <p:cNvSpPr>
            <a:spLocks noGrp="1"/>
          </p:cNvSpPr>
          <p:nvPr>
            <p:ph idx="1"/>
          </p:nvPr>
        </p:nvSpPr>
        <p:spPr>
          <a:xfrm>
            <a:off x="152400" y="1143000"/>
            <a:ext cx="8686800" cy="5715000"/>
          </a:xfrm>
        </p:spPr>
        <p:txBody>
          <a:bodyPr>
            <a:normAutofit fontScale="85000" lnSpcReduction="10000"/>
          </a:bodyPr>
          <a:lstStyle/>
          <a:p>
            <a:pPr marL="0" indent="0">
              <a:buNone/>
            </a:pPr>
            <a:endParaRPr lang="en-US" b="1" dirty="0" smtClean="0"/>
          </a:p>
          <a:p>
            <a:pPr marL="457200" indent="-457200" algn="just">
              <a:buFont typeface="+mj-lt"/>
              <a:buAutoNum type="arabicPeriod"/>
            </a:pPr>
            <a:r>
              <a:rPr lang="en-US" dirty="0"/>
              <a:t>How does the Emergency Department triage and assess patients for a novel virus and other highly infectious diseases? Is the screening process the same throughout the Healthcare Coalition? </a:t>
            </a:r>
            <a:endParaRPr lang="en-US" dirty="0" smtClean="0"/>
          </a:p>
          <a:p>
            <a:pPr marL="457200" indent="-457200" algn="just">
              <a:buFont typeface="+mj-lt"/>
              <a:buAutoNum type="arabicPeriod"/>
            </a:pPr>
            <a:endParaRPr lang="en-US" dirty="0"/>
          </a:p>
          <a:p>
            <a:pPr marL="457200" indent="-457200" algn="just">
              <a:buFont typeface="+mj-lt"/>
              <a:buAutoNum type="arabicPeriod"/>
            </a:pPr>
            <a:r>
              <a:rPr lang="en-US" dirty="0"/>
              <a:t>What notification or information sharing protocols will be enacted at your facility to address internal and external communication of a patient with a potential novel virus? </a:t>
            </a:r>
            <a:endParaRPr lang="en-US" dirty="0" smtClean="0"/>
          </a:p>
          <a:p>
            <a:pPr marL="457200" indent="-457200" algn="just">
              <a:buFont typeface="+mj-lt"/>
              <a:buAutoNum type="arabicPeriod"/>
            </a:pPr>
            <a:endParaRPr lang="en-US" dirty="0"/>
          </a:p>
          <a:p>
            <a:pPr marL="457200" indent="-457200" algn="just">
              <a:buFont typeface="+mj-lt"/>
              <a:buAutoNum type="arabicPeriod"/>
            </a:pPr>
            <a:r>
              <a:rPr lang="en-US" dirty="0"/>
              <a:t>If a high risk patient is identified, what is the process for isolating the patient</a:t>
            </a:r>
            <a:r>
              <a:rPr lang="en-US" dirty="0" smtClean="0"/>
              <a:t>?</a:t>
            </a:r>
          </a:p>
          <a:p>
            <a:pPr marL="457200" indent="-457200" algn="just">
              <a:buFont typeface="+mj-lt"/>
              <a:buAutoNum type="arabicPeriod"/>
            </a:pPr>
            <a:endParaRPr lang="en-US" dirty="0" smtClean="0"/>
          </a:p>
          <a:p>
            <a:pPr marL="457200" indent="-457200" algn="just">
              <a:buFont typeface="+mj-lt"/>
              <a:buAutoNum type="arabicPeriod"/>
            </a:pPr>
            <a:r>
              <a:rPr lang="en-US" dirty="0"/>
              <a:t>Identify three actions that your facility would be asking of your response partners to help you within the first 24 hours of this response, including Emergency Management, Public Health, Law Enforcement, Fire/EMS, and other Health Care Coalition Members? </a:t>
            </a:r>
          </a:p>
          <a:p>
            <a:pPr marL="0" indent="0">
              <a:buNone/>
            </a:pPr>
            <a:r>
              <a:rPr lang="en-US" dirty="0"/>
              <a:t> </a:t>
            </a:r>
          </a:p>
        </p:txBody>
      </p:sp>
    </p:spTree>
    <p:extLst>
      <p:ext uri="{BB962C8B-B14F-4D97-AF65-F5344CB8AC3E}">
        <p14:creationId xmlns:p14="http://schemas.microsoft.com/office/powerpoint/2010/main" val="3242383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152400" y="1143000"/>
            <a:ext cx="8686800" cy="5715000"/>
          </a:xfrm>
        </p:spPr>
        <p:txBody>
          <a:bodyPr>
            <a:normAutofit fontScale="92500" lnSpcReduction="10000"/>
          </a:bodyPr>
          <a:lstStyle/>
          <a:p>
            <a:pPr marL="0" indent="0">
              <a:buNone/>
            </a:pPr>
            <a:endParaRPr lang="en-US" b="1" dirty="0" smtClean="0"/>
          </a:p>
          <a:p>
            <a:pPr marL="457200" indent="-457200" algn="just">
              <a:buFont typeface="+mj-lt"/>
              <a:buAutoNum type="arabicPeriod" startAt="5"/>
            </a:pPr>
            <a:r>
              <a:rPr lang="en-US" dirty="0"/>
              <a:t>How would your facility request additional Personal Protective Equipment from the state or other partners from the Healthcare Coalition?  What would be the implications if there were no resources available from the Tennessee Department of Health? </a:t>
            </a:r>
            <a:endParaRPr lang="en-US" dirty="0" smtClean="0"/>
          </a:p>
          <a:p>
            <a:pPr marL="457200" indent="-457200" algn="just">
              <a:buFont typeface="+mj-lt"/>
              <a:buAutoNum type="arabicPeriod" startAt="5"/>
            </a:pPr>
            <a:endParaRPr lang="en-US" dirty="0"/>
          </a:p>
          <a:p>
            <a:pPr marL="457200" lvl="0" indent="-457200" algn="just">
              <a:buFont typeface="+mj-lt"/>
              <a:buAutoNum type="arabicPeriod" startAt="5"/>
            </a:pPr>
            <a:r>
              <a:rPr lang="en-US" dirty="0"/>
              <a:t>How would your facility request clinical consultation from the Tennessee Department of Health?  Would your facility provide clinical expertise to outlying facilities in your Healthcare Coalition?</a:t>
            </a:r>
          </a:p>
          <a:p>
            <a:pPr marL="457200" indent="-457200" algn="just">
              <a:buFont typeface="+mj-lt"/>
              <a:buAutoNum type="arabicPeriod" startAt="5"/>
            </a:pPr>
            <a:endParaRPr lang="en-US" dirty="0" smtClean="0"/>
          </a:p>
          <a:p>
            <a:pPr marL="457200" lvl="0" indent="-457200" algn="just">
              <a:buFont typeface="+mj-lt"/>
              <a:buAutoNum type="arabicPeriod" startAt="5"/>
            </a:pPr>
            <a:r>
              <a:rPr lang="en-US" dirty="0"/>
              <a:t>What are other issues that should be discussed at this time?</a:t>
            </a:r>
          </a:p>
          <a:p>
            <a:pPr marL="0" indent="0">
              <a:buNone/>
            </a:pPr>
            <a:endParaRPr lang="en-US" dirty="0" smtClean="0"/>
          </a:p>
          <a:p>
            <a:pPr marL="457200" indent="-457200">
              <a:buFont typeface="+mj-lt"/>
              <a:buAutoNum type="arabicPeriod" startAt="5"/>
            </a:pPr>
            <a:endParaRPr lang="en-US" dirty="0"/>
          </a:p>
          <a:p>
            <a:pPr marL="0" indent="0">
              <a:buNone/>
            </a:pPr>
            <a:r>
              <a:rPr lang="en-US" dirty="0" smtClean="0"/>
              <a:t> </a:t>
            </a:r>
            <a:endParaRPr lang="en-US" dirty="0"/>
          </a:p>
        </p:txBody>
      </p:sp>
      <p:sp>
        <p:nvSpPr>
          <p:cNvPr id="8" name="TextBox 7"/>
          <p:cNvSpPr txBox="1"/>
          <p:nvPr/>
        </p:nvSpPr>
        <p:spPr>
          <a:xfrm>
            <a:off x="1413669" y="18688"/>
            <a:ext cx="7730331" cy="1200329"/>
          </a:xfrm>
          <a:prstGeom prst="rect">
            <a:avLst/>
          </a:prstGeom>
          <a:noFill/>
        </p:spPr>
        <p:txBody>
          <a:bodyPr wrap="square">
            <a:spAutoFit/>
          </a:bodyPr>
          <a:lstStyle/>
          <a:p>
            <a:pPr algn="r">
              <a:defRPr/>
            </a:pPr>
            <a:r>
              <a:rPr lang="en-US" sz="3600" dirty="0" smtClean="0">
                <a:solidFill>
                  <a:schemeClr val="bg1"/>
                </a:solidFill>
                <a:latin typeface="Arial" pitchFamily="34" charset="0"/>
              </a:rPr>
              <a:t>Module 1: Questions</a:t>
            </a:r>
          </a:p>
          <a:p>
            <a:pPr algn="r">
              <a:defRPr/>
            </a:pPr>
            <a:r>
              <a:rPr lang="en-US" sz="3600" dirty="0">
                <a:solidFill>
                  <a:schemeClr val="bg1"/>
                </a:solidFill>
                <a:latin typeface="Tw Cen MT" pitchFamily="34" charset="0"/>
              </a:rPr>
              <a:t>Identify/ Isolate/ Inform</a:t>
            </a:r>
          </a:p>
        </p:txBody>
      </p:sp>
    </p:spTree>
    <p:extLst>
      <p:ext uri="{BB962C8B-B14F-4D97-AF65-F5344CB8AC3E}">
        <p14:creationId xmlns:p14="http://schemas.microsoft.com/office/powerpoint/2010/main" val="376737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
            </a:r>
            <a:br>
              <a:rPr lang="en-US" dirty="0" smtClean="0"/>
            </a:br>
            <a:r>
              <a:rPr lang="en-US" dirty="0" smtClean="0"/>
              <a:t>Module 2:</a:t>
            </a:r>
            <a:br>
              <a:rPr lang="en-US" dirty="0" smtClean="0"/>
            </a:br>
            <a:r>
              <a:rPr lang="en-US" dirty="0">
                <a:effectLst/>
              </a:rPr>
              <a:t>Patient </a:t>
            </a:r>
            <a:r>
              <a:rPr lang="en-US" dirty="0" smtClean="0">
                <a:effectLst/>
              </a:rPr>
              <a:t>Admission</a:t>
            </a:r>
            <a:br>
              <a:rPr lang="en-US" dirty="0" smtClean="0">
                <a:effectLst/>
              </a:rPr>
            </a:br>
            <a:r>
              <a:rPr lang="en-US" sz="2700" dirty="0">
                <a:effectLst/>
              </a:rPr>
              <a:t>(Estimated time: 45 mins)</a:t>
            </a:r>
            <a:r>
              <a:rPr lang="en-US" sz="4000" dirty="0">
                <a:effectLst/>
              </a:rPr>
              <a:t/>
            </a:r>
            <a:br>
              <a:rPr lang="en-US" sz="4000" dirty="0">
                <a:effectLst/>
              </a:rPr>
            </a:br>
            <a:endParaRPr lang="en-US" dirty="0"/>
          </a:p>
        </p:txBody>
      </p:sp>
    </p:spTree>
    <p:extLst>
      <p:ext uri="{BB962C8B-B14F-4D97-AF65-F5344CB8AC3E}">
        <p14:creationId xmlns:p14="http://schemas.microsoft.com/office/powerpoint/2010/main" val="2736943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smtClean="0">
                <a:solidFill>
                  <a:schemeClr val="bg1"/>
                </a:solidFill>
                <a:latin typeface="Arial" pitchFamily="34" charset="0"/>
              </a:rPr>
              <a:t>Module 2: Scenario</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686800" cy="5562600"/>
          </a:xfrm>
        </p:spPr>
        <p:txBody>
          <a:bodyPr>
            <a:normAutofit fontScale="85000" lnSpcReduction="20000"/>
          </a:bodyPr>
          <a:lstStyle/>
          <a:p>
            <a:pPr algn="just"/>
            <a:r>
              <a:rPr lang="en-US" dirty="0" smtClean="0"/>
              <a:t>Upon </a:t>
            </a:r>
            <a:r>
              <a:rPr lang="en-US" dirty="0"/>
              <a:t>further investigation, it is learned that the 26 year old female patient’s symptoms began with slight fever, cough and sore throat.  The 3 year old female pediatric patient symptoms began with high fever, runny nose and cough.  </a:t>
            </a:r>
            <a:endParaRPr lang="en-US" dirty="0" smtClean="0"/>
          </a:p>
          <a:p>
            <a:pPr algn="just"/>
            <a:endParaRPr lang="en-US" dirty="0"/>
          </a:p>
          <a:p>
            <a:pPr algn="just"/>
            <a:r>
              <a:rPr lang="en-US" dirty="0" smtClean="0"/>
              <a:t>The </a:t>
            </a:r>
            <a:r>
              <a:rPr lang="en-US" dirty="0"/>
              <a:t>family had recently been on a vacation with her deployed husband to Northern Italy.  They arrived back in Tennessee on February </a:t>
            </a:r>
            <a:r>
              <a:rPr lang="en-US" dirty="0" smtClean="0"/>
              <a:t>26, </a:t>
            </a:r>
            <a:r>
              <a:rPr lang="en-US" dirty="0"/>
              <a:t>2020. The route home from Northern Italy included flights to Charlotte NC, Philadelphia PA, Rome and bus to Milan, Italy. Both patients visited numerous locations for three days while feeling sick before presenting at the ED on day three.  </a:t>
            </a:r>
          </a:p>
          <a:p>
            <a:pPr algn="just"/>
            <a:endParaRPr lang="en-US" dirty="0" smtClean="0"/>
          </a:p>
          <a:p>
            <a:pPr algn="just"/>
            <a:r>
              <a:rPr lang="en-US" dirty="0" smtClean="0"/>
              <a:t>No </a:t>
            </a:r>
            <a:r>
              <a:rPr lang="en-US" dirty="0"/>
              <a:t>diagnostic testing has been performed on either patient and facility does not want to separate the pediatric patient from parent.</a:t>
            </a:r>
          </a:p>
          <a:p>
            <a:endParaRPr lang="en-US" dirty="0" smtClean="0"/>
          </a:p>
          <a:p>
            <a:r>
              <a:rPr lang="en-US" dirty="0" smtClean="0"/>
              <a:t>Key </a:t>
            </a:r>
            <a:r>
              <a:rPr lang="en-US" dirty="0"/>
              <a:t>Dates:</a:t>
            </a:r>
          </a:p>
          <a:p>
            <a:pPr lvl="1"/>
            <a:r>
              <a:rPr lang="en-US" dirty="0"/>
              <a:t>February 20 – Departed Italy</a:t>
            </a:r>
          </a:p>
          <a:p>
            <a:pPr lvl="1"/>
            <a:r>
              <a:rPr lang="en-US" dirty="0"/>
              <a:t>February </a:t>
            </a:r>
            <a:r>
              <a:rPr lang="en-US" dirty="0" smtClean="0"/>
              <a:t>26 </a:t>
            </a:r>
            <a:r>
              <a:rPr lang="en-US" dirty="0"/>
              <a:t>– Arrive in Tennessee</a:t>
            </a:r>
          </a:p>
          <a:p>
            <a:pPr lvl="1"/>
            <a:r>
              <a:rPr lang="en-US" dirty="0"/>
              <a:t>February </a:t>
            </a:r>
            <a:r>
              <a:rPr lang="en-US" dirty="0" smtClean="0"/>
              <a:t>28 </a:t>
            </a:r>
            <a:r>
              <a:rPr lang="en-US" dirty="0"/>
              <a:t>– Onset of symptoms</a:t>
            </a:r>
          </a:p>
          <a:p>
            <a:pPr lvl="1"/>
            <a:r>
              <a:rPr lang="en-US" dirty="0"/>
              <a:t>March </a:t>
            </a:r>
            <a:r>
              <a:rPr lang="en-US" dirty="0" smtClean="0"/>
              <a:t>1 </a:t>
            </a:r>
            <a:r>
              <a:rPr lang="en-US" dirty="0"/>
              <a:t>– Patient presents at Emergency Department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84193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18688"/>
            <a:ext cx="7730331" cy="1200329"/>
          </a:xfrm>
          <a:prstGeom prst="rect">
            <a:avLst/>
          </a:prstGeom>
          <a:noFill/>
        </p:spPr>
        <p:txBody>
          <a:bodyPr wrap="square">
            <a:spAutoFit/>
          </a:bodyPr>
          <a:lstStyle/>
          <a:p>
            <a:pPr algn="r">
              <a:defRPr/>
            </a:pPr>
            <a:r>
              <a:rPr lang="en-US" sz="3600" dirty="0" smtClean="0">
                <a:solidFill>
                  <a:schemeClr val="bg1"/>
                </a:solidFill>
                <a:latin typeface="Arial" pitchFamily="34" charset="0"/>
              </a:rPr>
              <a:t>Module 2: Questions</a:t>
            </a:r>
          </a:p>
          <a:p>
            <a:pPr algn="r">
              <a:defRPr/>
            </a:pPr>
            <a:r>
              <a:rPr lang="en-US" sz="3600" dirty="0">
                <a:solidFill>
                  <a:schemeClr val="bg1"/>
                </a:solidFill>
                <a:latin typeface="Tw Cen MT" pitchFamily="34" charset="0"/>
              </a:rPr>
              <a:t>Specimens/Contacts/PPE</a:t>
            </a:r>
          </a:p>
        </p:txBody>
      </p:sp>
      <p:sp>
        <p:nvSpPr>
          <p:cNvPr id="7" name="Content Placeholder 6"/>
          <p:cNvSpPr>
            <a:spLocks noGrp="1"/>
          </p:cNvSpPr>
          <p:nvPr>
            <p:ph idx="1"/>
          </p:nvPr>
        </p:nvSpPr>
        <p:spPr>
          <a:xfrm>
            <a:off x="152400" y="1143000"/>
            <a:ext cx="8686800" cy="5715000"/>
          </a:xfrm>
        </p:spPr>
        <p:txBody>
          <a:bodyPr>
            <a:normAutofit fontScale="85000" lnSpcReduction="10000"/>
          </a:bodyPr>
          <a:lstStyle/>
          <a:p>
            <a:pPr marL="0" indent="0">
              <a:buNone/>
            </a:pPr>
            <a:endParaRPr lang="en-US" b="1" dirty="0" smtClean="0"/>
          </a:p>
          <a:p>
            <a:pPr marL="457200" indent="-457200" algn="just">
              <a:buFont typeface="+mj-lt"/>
              <a:buAutoNum type="arabicPeriod"/>
            </a:pPr>
            <a:r>
              <a:rPr lang="en-US" dirty="0"/>
              <a:t>What preparations need to be done by the hospital to collect </a:t>
            </a:r>
            <a:r>
              <a:rPr lang="en-US" dirty="0" smtClean="0"/>
              <a:t>specimens?</a:t>
            </a:r>
          </a:p>
          <a:p>
            <a:pPr marL="457200" indent="-457200" algn="just">
              <a:buFont typeface="+mj-lt"/>
              <a:buAutoNum type="arabicPeriod"/>
            </a:pPr>
            <a:endParaRPr lang="en-US" dirty="0"/>
          </a:p>
          <a:p>
            <a:pPr marL="457200" indent="-457200" algn="just">
              <a:buFont typeface="+mj-lt"/>
              <a:buAutoNum type="arabicPeriod"/>
            </a:pPr>
            <a:r>
              <a:rPr lang="en-US" dirty="0" smtClean="0"/>
              <a:t>What </a:t>
            </a:r>
            <a:r>
              <a:rPr lang="en-US" dirty="0" smtClean="0"/>
              <a:t>types </a:t>
            </a:r>
            <a:r>
              <a:rPr lang="en-US" dirty="0"/>
              <a:t>of specimen are required to be collected and what is the process for collection?  Does your facility have specific arrangements and protocols for delivery to Tennessee Department of Health State Laboratory for </a:t>
            </a:r>
            <a:r>
              <a:rPr lang="en-US" dirty="0" smtClean="0"/>
              <a:t>testing?</a:t>
            </a:r>
          </a:p>
          <a:p>
            <a:pPr marL="457200" indent="-457200" algn="just">
              <a:buFont typeface="+mj-lt"/>
              <a:buAutoNum type="arabicPeriod"/>
            </a:pPr>
            <a:endParaRPr lang="en-US" dirty="0"/>
          </a:p>
          <a:p>
            <a:pPr marL="457200" indent="-457200" algn="just">
              <a:buFont typeface="+mj-lt"/>
              <a:buAutoNum type="arabicPeriod"/>
            </a:pPr>
            <a:r>
              <a:rPr lang="en-US" dirty="0" smtClean="0"/>
              <a:t>Who </a:t>
            </a:r>
            <a:r>
              <a:rPr lang="en-US" dirty="0"/>
              <a:t>would handle identifying contacts within the facility?  Would this process be coordinated with the Local Health Department?  How would your facility address the potential exposure of other patients or staff prior to </a:t>
            </a:r>
            <a:r>
              <a:rPr lang="en-US" dirty="0" smtClean="0"/>
              <a:t>isolation?</a:t>
            </a:r>
          </a:p>
          <a:p>
            <a:pPr marL="457200" indent="-457200" algn="just">
              <a:buFont typeface="+mj-lt"/>
              <a:buAutoNum type="arabicPeriod"/>
            </a:pPr>
            <a:endParaRPr lang="en-US" dirty="0"/>
          </a:p>
          <a:p>
            <a:pPr marL="457200" indent="-457200" algn="just">
              <a:buFont typeface="+mj-lt"/>
              <a:buAutoNum type="arabicPeriod"/>
            </a:pPr>
            <a:r>
              <a:rPr lang="en-US" dirty="0" smtClean="0"/>
              <a:t>Describe </a:t>
            </a:r>
            <a:r>
              <a:rPr lang="en-US" dirty="0"/>
              <a:t>the process of identifying proper PPE for this novel virus.  Does your facility’s plan address strategies for optimizing supply of N95 respirators and other PPE?</a:t>
            </a:r>
          </a:p>
          <a:p>
            <a:pPr marL="0" indent="0">
              <a:buNone/>
            </a:pPr>
            <a:r>
              <a:rPr lang="en-US" dirty="0" smtClean="0"/>
              <a:t> </a:t>
            </a:r>
            <a:endParaRPr lang="en-US" dirty="0"/>
          </a:p>
        </p:txBody>
      </p:sp>
    </p:spTree>
    <p:extLst>
      <p:ext uri="{BB962C8B-B14F-4D97-AF65-F5344CB8AC3E}">
        <p14:creationId xmlns:p14="http://schemas.microsoft.com/office/powerpoint/2010/main" val="3899880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18688"/>
            <a:ext cx="7730331" cy="1200329"/>
          </a:xfrm>
          <a:prstGeom prst="rect">
            <a:avLst/>
          </a:prstGeom>
          <a:noFill/>
        </p:spPr>
        <p:txBody>
          <a:bodyPr wrap="square">
            <a:spAutoFit/>
          </a:bodyPr>
          <a:lstStyle/>
          <a:p>
            <a:pPr algn="r">
              <a:defRPr/>
            </a:pPr>
            <a:r>
              <a:rPr lang="en-US" sz="3600" dirty="0" smtClean="0">
                <a:solidFill>
                  <a:schemeClr val="bg1"/>
                </a:solidFill>
                <a:latin typeface="Arial" pitchFamily="34" charset="0"/>
              </a:rPr>
              <a:t>Module 2: Questions</a:t>
            </a:r>
          </a:p>
          <a:p>
            <a:pPr algn="r">
              <a:defRPr/>
            </a:pPr>
            <a:r>
              <a:rPr lang="en-US" sz="3600" dirty="0">
                <a:solidFill>
                  <a:schemeClr val="bg1"/>
                </a:solidFill>
                <a:latin typeface="Tw Cen MT" pitchFamily="34" charset="0"/>
              </a:rPr>
              <a:t>Specimens/Contacts/PPE</a:t>
            </a:r>
          </a:p>
        </p:txBody>
      </p:sp>
      <p:sp>
        <p:nvSpPr>
          <p:cNvPr id="7" name="Content Placeholder 6"/>
          <p:cNvSpPr>
            <a:spLocks noGrp="1"/>
          </p:cNvSpPr>
          <p:nvPr>
            <p:ph idx="1"/>
          </p:nvPr>
        </p:nvSpPr>
        <p:spPr>
          <a:xfrm>
            <a:off x="152400" y="1143000"/>
            <a:ext cx="8686800" cy="5715000"/>
          </a:xfrm>
        </p:spPr>
        <p:txBody>
          <a:bodyPr>
            <a:normAutofit fontScale="85000" lnSpcReduction="20000"/>
          </a:bodyPr>
          <a:lstStyle/>
          <a:p>
            <a:pPr marL="0" indent="0">
              <a:buNone/>
            </a:pPr>
            <a:endParaRPr lang="en-US" b="1" dirty="0" smtClean="0"/>
          </a:p>
          <a:p>
            <a:pPr marL="457200" lvl="0" indent="-457200">
              <a:buFont typeface="+mj-lt"/>
              <a:buAutoNum type="arabicPeriod" startAt="5"/>
            </a:pPr>
            <a:r>
              <a:rPr lang="en-US" dirty="0"/>
              <a:t>What is the process to track the employees involved in direct and indirect patient care?  Are they required to be monitored for an extended period of time?  What if they have acute symptoms</a:t>
            </a:r>
            <a:r>
              <a:rPr lang="en-US" dirty="0" smtClean="0"/>
              <a:t>?</a:t>
            </a:r>
          </a:p>
          <a:p>
            <a:pPr marL="457200" lvl="0" indent="-457200">
              <a:buFont typeface="+mj-lt"/>
              <a:buAutoNum type="arabicPeriod" startAt="5"/>
            </a:pPr>
            <a:endParaRPr lang="en-US" dirty="0"/>
          </a:p>
          <a:p>
            <a:pPr marL="457200" lvl="0" indent="-457200">
              <a:buFont typeface="+mj-lt"/>
              <a:buAutoNum type="arabicPeriod" startAt="5"/>
            </a:pPr>
            <a:r>
              <a:rPr lang="en-US" dirty="0"/>
              <a:t>What information would your facility provide to media and the community regarding these patients? Who would be involved in making those decisions</a:t>
            </a:r>
            <a:r>
              <a:rPr lang="en-US" dirty="0" smtClean="0"/>
              <a:t>?</a:t>
            </a:r>
          </a:p>
          <a:p>
            <a:pPr marL="457200" lvl="0" indent="-457200">
              <a:buFont typeface="+mj-lt"/>
              <a:buAutoNum type="arabicPeriod" startAt="5"/>
            </a:pPr>
            <a:endParaRPr lang="en-US" dirty="0"/>
          </a:p>
          <a:p>
            <a:pPr marL="457200" lvl="0" indent="-457200">
              <a:buFont typeface="+mj-lt"/>
              <a:buAutoNum type="arabicPeriod" startAt="5"/>
            </a:pPr>
            <a:r>
              <a:rPr lang="en-US" dirty="0"/>
              <a:t>What protocols are in place to request transfer of this patient?  Would there be a need for transfer to a facility with a higher level of care capability?   Who would you notify to implement transfer</a:t>
            </a:r>
            <a:r>
              <a:rPr lang="en-US" dirty="0" smtClean="0"/>
              <a:t>?</a:t>
            </a:r>
          </a:p>
          <a:p>
            <a:pPr marL="457200" lvl="0" indent="-457200">
              <a:buFont typeface="+mj-lt"/>
              <a:buAutoNum type="arabicPeriod" startAt="5"/>
            </a:pPr>
            <a:endParaRPr lang="en-US" dirty="0"/>
          </a:p>
          <a:p>
            <a:pPr marL="457200" lvl="0" indent="-457200">
              <a:buFont typeface="+mj-lt"/>
              <a:buAutoNum type="arabicPeriod" startAt="5"/>
            </a:pPr>
            <a:r>
              <a:rPr lang="en-US" dirty="0"/>
              <a:t>What environmental infection control and cleaning processes are required once the patient with COVID-19 leaves the patient care area</a:t>
            </a:r>
            <a:r>
              <a:rPr lang="en-US" dirty="0" smtClean="0"/>
              <a:t>?</a:t>
            </a:r>
          </a:p>
          <a:p>
            <a:pPr marL="457200" lvl="0" indent="-457200">
              <a:buFont typeface="+mj-lt"/>
              <a:buAutoNum type="arabicPeriod" startAt="5"/>
            </a:pPr>
            <a:endParaRPr lang="en-US" dirty="0"/>
          </a:p>
          <a:p>
            <a:pPr marL="457200" lvl="0" indent="-457200">
              <a:buFont typeface="+mj-lt"/>
              <a:buAutoNum type="arabicPeriod" startAt="5"/>
            </a:pPr>
            <a:r>
              <a:rPr lang="en-US" dirty="0"/>
              <a:t>What are other issues that should be discussed at this time?</a:t>
            </a:r>
          </a:p>
          <a:p>
            <a:pPr marL="0" indent="0">
              <a:buNone/>
            </a:pPr>
            <a:r>
              <a:rPr lang="en-US" dirty="0" smtClean="0"/>
              <a:t> </a:t>
            </a:r>
            <a:endParaRPr lang="en-US" dirty="0"/>
          </a:p>
        </p:txBody>
      </p:sp>
    </p:spTree>
    <p:extLst>
      <p:ext uri="{BB962C8B-B14F-4D97-AF65-F5344CB8AC3E}">
        <p14:creationId xmlns:p14="http://schemas.microsoft.com/office/powerpoint/2010/main" val="2848008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smtClean="0">
                <a:solidFill>
                  <a:schemeClr val="bg1"/>
                </a:solidFill>
                <a:latin typeface="Arial" pitchFamily="34" charset="0"/>
              </a:rPr>
              <a:t>COVID-19 Response Objectives</a:t>
            </a:r>
            <a:endParaRPr lang="en-US" sz="3600" dirty="0">
              <a:solidFill>
                <a:schemeClr val="bg1"/>
              </a:solidFill>
              <a:latin typeface="Tw Cen MT" pitchFamily="34" charset="0"/>
            </a:endParaRPr>
          </a:p>
        </p:txBody>
      </p:sp>
      <p:sp>
        <p:nvSpPr>
          <p:cNvPr id="7" name="Content Placeholder 6"/>
          <p:cNvSpPr>
            <a:spLocks noGrp="1"/>
          </p:cNvSpPr>
          <p:nvPr>
            <p:ph idx="1"/>
          </p:nvPr>
        </p:nvSpPr>
        <p:spPr/>
        <p:txBody>
          <a:bodyPr>
            <a:normAutofit/>
          </a:bodyPr>
          <a:lstStyle/>
          <a:p>
            <a:pPr marL="0" indent="0">
              <a:buNone/>
            </a:pPr>
            <a:endParaRPr lang="en-US" b="1" dirty="0" smtClean="0"/>
          </a:p>
          <a:p>
            <a:pPr marL="0" indent="0">
              <a:buNone/>
            </a:pPr>
            <a:r>
              <a:rPr lang="en-US" b="1" dirty="0" smtClean="0"/>
              <a:t>Overall objectives:</a:t>
            </a:r>
          </a:p>
          <a:p>
            <a:r>
              <a:rPr lang="en-US" dirty="0" smtClean="0"/>
              <a:t>Minimize </a:t>
            </a:r>
            <a:r>
              <a:rPr lang="en-US" dirty="0"/>
              <a:t>morbidity and mortality from outbreak</a:t>
            </a:r>
          </a:p>
          <a:p>
            <a:r>
              <a:rPr lang="en-US" dirty="0" smtClean="0"/>
              <a:t>Preserve </a:t>
            </a:r>
            <a:r>
              <a:rPr lang="en-US" dirty="0"/>
              <a:t>social function and minimize social </a:t>
            </a:r>
            <a:r>
              <a:rPr lang="en-US" dirty="0" smtClean="0"/>
              <a:t>disruption</a:t>
            </a:r>
            <a:endParaRPr lang="en-US" dirty="0"/>
          </a:p>
          <a:p>
            <a:pPr marL="0" indent="0">
              <a:buNone/>
            </a:pPr>
            <a:endParaRPr lang="en-US" b="1" dirty="0" smtClean="0"/>
          </a:p>
          <a:p>
            <a:pPr marL="0" indent="0">
              <a:buNone/>
            </a:pPr>
            <a:r>
              <a:rPr lang="en-US" b="1" dirty="0" smtClean="0"/>
              <a:t>Response </a:t>
            </a:r>
            <a:r>
              <a:rPr lang="en-US" b="1" dirty="0"/>
              <a:t>objectives</a:t>
            </a:r>
            <a:r>
              <a:rPr lang="en-US" b="1" dirty="0" smtClean="0"/>
              <a:t>:</a:t>
            </a:r>
            <a:endParaRPr lang="en-US" b="1" dirty="0"/>
          </a:p>
          <a:p>
            <a:r>
              <a:rPr lang="en-US" dirty="0" smtClean="0"/>
              <a:t>Surveillance</a:t>
            </a:r>
            <a:endParaRPr lang="en-US" dirty="0"/>
          </a:p>
          <a:p>
            <a:r>
              <a:rPr lang="en-US" dirty="0"/>
              <a:t>U</a:t>
            </a:r>
            <a:r>
              <a:rPr lang="en-US" dirty="0" smtClean="0"/>
              <a:t>niform </a:t>
            </a:r>
            <a:r>
              <a:rPr lang="en-US" dirty="0"/>
              <a:t>infection and exposure </a:t>
            </a:r>
            <a:r>
              <a:rPr lang="en-US" dirty="0" smtClean="0"/>
              <a:t>control measures</a:t>
            </a:r>
            <a:endParaRPr lang="en-US" dirty="0"/>
          </a:p>
          <a:p>
            <a:r>
              <a:rPr lang="en-US" dirty="0" smtClean="0"/>
              <a:t>Healthcare </a:t>
            </a:r>
            <a:r>
              <a:rPr lang="en-US" dirty="0"/>
              <a:t>guidance</a:t>
            </a:r>
          </a:p>
          <a:p>
            <a:r>
              <a:rPr lang="en-US" dirty="0" smtClean="0"/>
              <a:t>Public </a:t>
            </a:r>
            <a:r>
              <a:rPr lang="en-US" dirty="0"/>
              <a:t>information</a:t>
            </a:r>
          </a:p>
          <a:p>
            <a:r>
              <a:rPr lang="en-US" dirty="0" smtClean="0"/>
              <a:t>Hospital </a:t>
            </a:r>
            <a:r>
              <a:rPr lang="en-US" dirty="0"/>
              <a:t>surge support</a:t>
            </a:r>
          </a:p>
          <a:p>
            <a:r>
              <a:rPr lang="en-US" dirty="0" smtClean="0"/>
              <a:t>Fatality </a:t>
            </a:r>
            <a:r>
              <a:rPr lang="en-US" dirty="0"/>
              <a:t>management</a:t>
            </a:r>
          </a:p>
          <a:p>
            <a:endParaRPr lang="en-US" dirty="0"/>
          </a:p>
        </p:txBody>
      </p:sp>
    </p:spTree>
    <p:extLst>
      <p:ext uri="{BB962C8B-B14F-4D97-AF65-F5344CB8AC3E}">
        <p14:creationId xmlns:p14="http://schemas.microsoft.com/office/powerpoint/2010/main" val="1159098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
            </a:r>
            <a:br>
              <a:rPr lang="en-US" dirty="0" smtClean="0"/>
            </a:br>
            <a:r>
              <a:rPr lang="en-US" dirty="0" smtClean="0"/>
              <a:t>Module 3:</a:t>
            </a:r>
            <a:br>
              <a:rPr lang="en-US" dirty="0" smtClean="0"/>
            </a:br>
            <a:r>
              <a:rPr lang="en-US" dirty="0">
                <a:effectLst/>
              </a:rPr>
              <a:t>Recovery Operations</a:t>
            </a:r>
            <a:r>
              <a:rPr lang="en-US" dirty="0" smtClean="0">
                <a:effectLst/>
              </a:rPr>
              <a:t/>
            </a:r>
            <a:br>
              <a:rPr lang="en-US" dirty="0" smtClean="0">
                <a:effectLst/>
              </a:rPr>
            </a:br>
            <a:r>
              <a:rPr lang="en-US" sz="2700" dirty="0">
                <a:effectLst/>
              </a:rPr>
              <a:t>(Estimated time: </a:t>
            </a:r>
            <a:r>
              <a:rPr lang="en-US" sz="2700" dirty="0" smtClean="0">
                <a:effectLst/>
              </a:rPr>
              <a:t>35 </a:t>
            </a:r>
            <a:r>
              <a:rPr lang="en-US" sz="2700" dirty="0">
                <a:effectLst/>
              </a:rPr>
              <a:t>mins)</a:t>
            </a:r>
            <a:r>
              <a:rPr lang="en-US" sz="4000" dirty="0">
                <a:effectLst/>
              </a:rPr>
              <a:t/>
            </a:r>
            <a:br>
              <a:rPr lang="en-US" sz="4000" dirty="0">
                <a:effectLst/>
              </a:rPr>
            </a:br>
            <a:endParaRPr lang="en-US" dirty="0"/>
          </a:p>
        </p:txBody>
      </p:sp>
    </p:spTree>
    <p:extLst>
      <p:ext uri="{BB962C8B-B14F-4D97-AF65-F5344CB8AC3E}">
        <p14:creationId xmlns:p14="http://schemas.microsoft.com/office/powerpoint/2010/main" val="3370353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smtClean="0">
                <a:solidFill>
                  <a:schemeClr val="bg1"/>
                </a:solidFill>
                <a:latin typeface="Arial" pitchFamily="34" charset="0"/>
              </a:rPr>
              <a:t>Module 3: Scenario</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686800" cy="5562600"/>
          </a:xfrm>
        </p:spPr>
        <p:txBody>
          <a:bodyPr>
            <a:normAutofit/>
          </a:bodyPr>
          <a:lstStyle/>
          <a:p>
            <a:pPr algn="just"/>
            <a:r>
              <a:rPr lang="en-US" dirty="0"/>
              <a:t>After consultation with the state health department and approval of laboratory testing, both patients were confirmed positive for COVID-19 and subsequently recovered from their illnesses.  </a:t>
            </a:r>
            <a:endParaRPr lang="en-US" dirty="0" smtClean="0"/>
          </a:p>
          <a:p>
            <a:pPr algn="just"/>
            <a:endParaRPr lang="en-US" dirty="0"/>
          </a:p>
          <a:p>
            <a:pPr algn="just"/>
            <a:r>
              <a:rPr lang="en-US" dirty="0" smtClean="0"/>
              <a:t>The </a:t>
            </a:r>
            <a:r>
              <a:rPr lang="en-US" dirty="0"/>
              <a:t>patients’ additional family members never became symptomatic. Contact tracing and monitoring continues with no new cases identified.  </a:t>
            </a:r>
            <a:endParaRPr lang="en-US" dirty="0" smtClean="0"/>
          </a:p>
          <a:p>
            <a:pPr algn="just"/>
            <a:endParaRPr lang="en-US" dirty="0"/>
          </a:p>
          <a:p>
            <a:pPr algn="just"/>
            <a:r>
              <a:rPr lang="en-US" dirty="0" smtClean="0"/>
              <a:t>The </a:t>
            </a:r>
            <a:r>
              <a:rPr lang="en-US" dirty="0"/>
              <a:t>hospital is now attempting to return to normal operations, however, there are some legitimate concerns within administration about the perceived risk. The national news media has arrived.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89113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18688"/>
            <a:ext cx="7730331" cy="1200329"/>
          </a:xfrm>
          <a:prstGeom prst="rect">
            <a:avLst/>
          </a:prstGeom>
          <a:noFill/>
        </p:spPr>
        <p:txBody>
          <a:bodyPr wrap="square">
            <a:spAutoFit/>
          </a:bodyPr>
          <a:lstStyle/>
          <a:p>
            <a:pPr algn="r">
              <a:defRPr/>
            </a:pPr>
            <a:r>
              <a:rPr lang="en-US" sz="3600" dirty="0" smtClean="0">
                <a:solidFill>
                  <a:schemeClr val="bg1"/>
                </a:solidFill>
                <a:latin typeface="Arial" pitchFamily="34" charset="0"/>
              </a:rPr>
              <a:t>Module 3: Questions</a:t>
            </a:r>
          </a:p>
          <a:p>
            <a:pPr algn="r">
              <a:defRPr/>
            </a:pPr>
            <a:r>
              <a:rPr lang="en-US" sz="3600" dirty="0">
                <a:solidFill>
                  <a:schemeClr val="bg1"/>
                </a:solidFill>
                <a:latin typeface="Tw Cen MT" pitchFamily="34" charset="0"/>
              </a:rPr>
              <a:t>Monitoring/Quarantine/Recovery</a:t>
            </a:r>
          </a:p>
        </p:txBody>
      </p:sp>
      <p:sp>
        <p:nvSpPr>
          <p:cNvPr id="7" name="Content Placeholder 6"/>
          <p:cNvSpPr>
            <a:spLocks noGrp="1"/>
          </p:cNvSpPr>
          <p:nvPr>
            <p:ph idx="1"/>
          </p:nvPr>
        </p:nvSpPr>
        <p:spPr>
          <a:xfrm>
            <a:off x="152400" y="1143000"/>
            <a:ext cx="8686800" cy="5715000"/>
          </a:xfrm>
        </p:spPr>
        <p:txBody>
          <a:bodyPr>
            <a:normAutofit fontScale="92500" lnSpcReduction="20000"/>
          </a:bodyPr>
          <a:lstStyle/>
          <a:p>
            <a:pPr marL="0" indent="0">
              <a:buNone/>
            </a:pPr>
            <a:endParaRPr lang="en-US" b="1" dirty="0" smtClean="0"/>
          </a:p>
          <a:p>
            <a:pPr marL="457200" indent="-457200" algn="just">
              <a:buFont typeface="+mj-lt"/>
              <a:buAutoNum type="arabicPeriod"/>
            </a:pPr>
            <a:r>
              <a:rPr lang="en-US" dirty="0"/>
              <a:t>How do you perform employee temperature monitoring once the patient has been confirmed to have COVID-19? Will the employees be </a:t>
            </a:r>
            <a:r>
              <a:rPr lang="en-US" dirty="0" smtClean="0"/>
              <a:t>quarantined? If asymptomatic, </a:t>
            </a:r>
            <a:r>
              <a:rPr lang="en-US" dirty="0"/>
              <a:t>will they be allowed to work? </a:t>
            </a:r>
          </a:p>
          <a:p>
            <a:pPr marL="457200" indent="-457200" algn="just">
              <a:buFont typeface="+mj-lt"/>
              <a:buAutoNum type="arabicPeriod"/>
            </a:pPr>
            <a:endParaRPr lang="en-US" dirty="0" smtClean="0"/>
          </a:p>
          <a:p>
            <a:pPr marL="457200" indent="-457200" algn="just">
              <a:buFont typeface="+mj-lt"/>
              <a:buAutoNum type="arabicPeriod"/>
            </a:pPr>
            <a:r>
              <a:rPr lang="en-US" dirty="0" smtClean="0"/>
              <a:t>How </a:t>
            </a:r>
            <a:r>
              <a:rPr lang="en-US" dirty="0"/>
              <a:t>would employee information be shared with local and state public health</a:t>
            </a:r>
            <a:r>
              <a:rPr lang="en-US" dirty="0" smtClean="0"/>
              <a:t>?</a:t>
            </a:r>
            <a:r>
              <a:rPr lang="en-US" dirty="0"/>
              <a:t> </a:t>
            </a:r>
            <a:endParaRPr lang="en-US" dirty="0" smtClean="0"/>
          </a:p>
          <a:p>
            <a:pPr marL="457200" indent="-457200" algn="just">
              <a:buFont typeface="+mj-lt"/>
              <a:buAutoNum type="arabicPeriod"/>
            </a:pPr>
            <a:endParaRPr lang="en-US" dirty="0"/>
          </a:p>
          <a:p>
            <a:pPr marL="457200" indent="-457200" algn="just">
              <a:buFont typeface="+mj-lt"/>
              <a:buAutoNum type="arabicPeriod"/>
            </a:pPr>
            <a:r>
              <a:rPr lang="en-US" dirty="0" smtClean="0"/>
              <a:t>What </a:t>
            </a:r>
            <a:r>
              <a:rPr lang="en-US" dirty="0"/>
              <a:t>steps need to be taken for the hospital to return to normal operations? </a:t>
            </a:r>
            <a:endParaRPr lang="en-US" dirty="0" smtClean="0"/>
          </a:p>
          <a:p>
            <a:pPr marL="457200" indent="-457200" algn="just">
              <a:buFont typeface="+mj-lt"/>
              <a:buAutoNum type="arabicPeriod"/>
            </a:pPr>
            <a:endParaRPr lang="en-US" dirty="0"/>
          </a:p>
          <a:p>
            <a:pPr marL="457200" indent="-457200" algn="just">
              <a:buFont typeface="+mj-lt"/>
              <a:buAutoNum type="arabicPeriod"/>
            </a:pPr>
            <a:r>
              <a:rPr lang="en-US" dirty="0" smtClean="0"/>
              <a:t>How </a:t>
            </a:r>
            <a:r>
              <a:rPr lang="en-US" dirty="0"/>
              <a:t>would your facility address deceased remains?  Do you have morgue capacity to address a large surge of novel virus disease deaths? </a:t>
            </a:r>
          </a:p>
          <a:p>
            <a:pPr marL="457200" indent="-457200" algn="just">
              <a:buFont typeface="+mj-lt"/>
              <a:buAutoNum type="arabicPeriod"/>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3192431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18688"/>
            <a:ext cx="7730331" cy="1200329"/>
          </a:xfrm>
          <a:prstGeom prst="rect">
            <a:avLst/>
          </a:prstGeom>
          <a:noFill/>
        </p:spPr>
        <p:txBody>
          <a:bodyPr wrap="square">
            <a:spAutoFit/>
          </a:bodyPr>
          <a:lstStyle/>
          <a:p>
            <a:pPr algn="r">
              <a:defRPr/>
            </a:pPr>
            <a:r>
              <a:rPr lang="en-US" sz="3600" dirty="0" smtClean="0">
                <a:solidFill>
                  <a:schemeClr val="bg1"/>
                </a:solidFill>
                <a:latin typeface="Arial" pitchFamily="34" charset="0"/>
              </a:rPr>
              <a:t>Module 3: Questions</a:t>
            </a:r>
          </a:p>
          <a:p>
            <a:pPr algn="r">
              <a:defRPr/>
            </a:pPr>
            <a:r>
              <a:rPr lang="en-US" sz="3600" dirty="0">
                <a:solidFill>
                  <a:schemeClr val="bg1"/>
                </a:solidFill>
                <a:latin typeface="Tw Cen MT" pitchFamily="34" charset="0"/>
              </a:rPr>
              <a:t>Monitoring/Quarantine/Recovery</a:t>
            </a:r>
          </a:p>
        </p:txBody>
      </p:sp>
      <p:sp>
        <p:nvSpPr>
          <p:cNvPr id="7" name="Content Placeholder 6"/>
          <p:cNvSpPr>
            <a:spLocks noGrp="1"/>
          </p:cNvSpPr>
          <p:nvPr>
            <p:ph idx="1"/>
          </p:nvPr>
        </p:nvSpPr>
        <p:spPr>
          <a:xfrm>
            <a:off x="152400" y="1143000"/>
            <a:ext cx="8686800" cy="5715000"/>
          </a:xfrm>
        </p:spPr>
        <p:txBody>
          <a:bodyPr>
            <a:normAutofit/>
          </a:bodyPr>
          <a:lstStyle/>
          <a:p>
            <a:pPr marL="0" indent="0">
              <a:buNone/>
            </a:pPr>
            <a:endParaRPr lang="en-US" b="1" dirty="0" smtClean="0"/>
          </a:p>
          <a:p>
            <a:pPr marL="457200" indent="-457200" algn="just">
              <a:buFont typeface="+mj-lt"/>
              <a:buAutoNum type="arabicPeriod" startAt="5"/>
            </a:pPr>
            <a:r>
              <a:rPr lang="en-US" dirty="0"/>
              <a:t>How will public perception, especially following what would likely be massive news interest in the case, have an impact on the provision of care at the hospital? </a:t>
            </a:r>
          </a:p>
          <a:p>
            <a:pPr marL="457200" indent="-457200" algn="just">
              <a:buFont typeface="+mj-lt"/>
              <a:buAutoNum type="arabicPeriod" startAt="5"/>
            </a:pPr>
            <a:endParaRPr lang="en-US" dirty="0" smtClean="0"/>
          </a:p>
          <a:p>
            <a:pPr marL="457200" indent="-457200" algn="just">
              <a:buFont typeface="+mj-lt"/>
              <a:buAutoNum type="arabicPeriod" startAt="5"/>
            </a:pPr>
            <a:r>
              <a:rPr lang="en-US" dirty="0" smtClean="0"/>
              <a:t>How </a:t>
            </a:r>
            <a:r>
              <a:rPr lang="en-US" dirty="0"/>
              <a:t>will </a:t>
            </a:r>
            <a:r>
              <a:rPr lang="en-US" dirty="0" smtClean="0"/>
              <a:t>your </a:t>
            </a:r>
            <a:r>
              <a:rPr lang="en-US" dirty="0"/>
              <a:t>facility track </a:t>
            </a:r>
            <a:r>
              <a:rPr lang="en-US" dirty="0" smtClean="0"/>
              <a:t>costs </a:t>
            </a:r>
            <a:r>
              <a:rPr lang="en-US" dirty="0"/>
              <a:t>associated with a COVID-19 patient? </a:t>
            </a:r>
            <a:endParaRPr lang="en-US" dirty="0" smtClean="0"/>
          </a:p>
          <a:p>
            <a:pPr marL="457200" indent="-457200" algn="just">
              <a:buFont typeface="+mj-lt"/>
              <a:buAutoNum type="arabicPeriod" startAt="5"/>
            </a:pPr>
            <a:endParaRPr lang="en-US" dirty="0"/>
          </a:p>
          <a:p>
            <a:pPr marL="457200" indent="-457200" algn="just">
              <a:buFont typeface="+mj-lt"/>
              <a:buAutoNum type="arabicPeriod" startAt="5"/>
            </a:pPr>
            <a:r>
              <a:rPr lang="en-US" dirty="0"/>
              <a:t>What are the other issues that should be discussed at this time?</a:t>
            </a:r>
          </a:p>
          <a:p>
            <a:pPr marL="0" indent="0">
              <a:buNone/>
            </a:pPr>
            <a:r>
              <a:rPr lang="en-US" dirty="0" smtClean="0"/>
              <a:t> </a:t>
            </a:r>
            <a:endParaRPr lang="en-US" dirty="0"/>
          </a:p>
        </p:txBody>
      </p:sp>
    </p:spTree>
    <p:extLst>
      <p:ext uri="{BB962C8B-B14F-4D97-AF65-F5344CB8AC3E}">
        <p14:creationId xmlns:p14="http://schemas.microsoft.com/office/powerpoint/2010/main" val="3327413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18688"/>
            <a:ext cx="7730331" cy="1200329"/>
          </a:xfrm>
          <a:prstGeom prst="rect">
            <a:avLst/>
          </a:prstGeom>
          <a:noFill/>
        </p:spPr>
        <p:txBody>
          <a:bodyPr wrap="square">
            <a:spAutoFit/>
          </a:bodyPr>
          <a:lstStyle/>
          <a:p>
            <a:pPr algn="r">
              <a:defRPr/>
            </a:pPr>
            <a:endParaRPr lang="en-US" sz="3600" dirty="0" smtClean="0">
              <a:solidFill>
                <a:schemeClr val="bg1"/>
              </a:solidFill>
              <a:latin typeface="Arial" pitchFamily="34" charset="0"/>
            </a:endParaRPr>
          </a:p>
          <a:p>
            <a:pPr algn="r">
              <a:defRPr/>
            </a:pPr>
            <a:r>
              <a:rPr lang="en-US" sz="3600" dirty="0" err="1" smtClean="0">
                <a:solidFill>
                  <a:schemeClr val="bg1"/>
                </a:solidFill>
                <a:latin typeface="Arial" pitchFamily="34" charset="0"/>
              </a:rPr>
              <a:t>Hotwash</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686800" cy="5715000"/>
          </a:xfrm>
        </p:spPr>
        <p:txBody>
          <a:bodyPr>
            <a:normAutofit/>
          </a:bodyPr>
          <a:lstStyle/>
          <a:p>
            <a:pPr marL="0" indent="0">
              <a:buNone/>
            </a:pPr>
            <a:endParaRPr lang="en-US" b="1" dirty="0" smtClean="0"/>
          </a:p>
          <a:p>
            <a:pPr algn="just"/>
            <a:r>
              <a:rPr lang="en-US" dirty="0"/>
              <a:t>The purpose of the </a:t>
            </a:r>
            <a:r>
              <a:rPr lang="en-US" dirty="0" err="1"/>
              <a:t>hotwash</a:t>
            </a:r>
            <a:r>
              <a:rPr lang="en-US" dirty="0"/>
              <a:t> is to simply identify issues and not immediately address items that require future follow up. </a:t>
            </a:r>
            <a:endParaRPr lang="en-US" dirty="0" smtClean="0"/>
          </a:p>
          <a:p>
            <a:pPr algn="just"/>
            <a:r>
              <a:rPr lang="en-US" dirty="0" smtClean="0"/>
              <a:t>Conduct </a:t>
            </a:r>
            <a:r>
              <a:rPr lang="en-US" dirty="0"/>
              <a:t>a </a:t>
            </a:r>
            <a:r>
              <a:rPr lang="en-US" dirty="0" err="1"/>
              <a:t>hotwash</a:t>
            </a:r>
            <a:r>
              <a:rPr lang="en-US" dirty="0"/>
              <a:t> to identify issues brought up during this exercise. </a:t>
            </a:r>
            <a:r>
              <a:rPr lang="en-US" dirty="0" smtClean="0"/>
              <a:t> </a:t>
            </a:r>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4563" y="4438487"/>
            <a:ext cx="288290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08394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18688"/>
            <a:ext cx="7730331" cy="1200329"/>
          </a:xfrm>
          <a:prstGeom prst="rect">
            <a:avLst/>
          </a:prstGeom>
          <a:noFill/>
        </p:spPr>
        <p:txBody>
          <a:bodyPr wrap="square">
            <a:spAutoFit/>
          </a:bodyPr>
          <a:lstStyle/>
          <a:p>
            <a:pPr algn="r">
              <a:defRPr/>
            </a:pPr>
            <a:endParaRPr lang="en-US" sz="3600" dirty="0" smtClean="0">
              <a:solidFill>
                <a:schemeClr val="bg1"/>
              </a:solidFill>
              <a:latin typeface="Arial" pitchFamily="34" charset="0"/>
            </a:endParaRPr>
          </a:p>
          <a:p>
            <a:pPr algn="r">
              <a:defRPr/>
            </a:pPr>
            <a:r>
              <a:rPr lang="en-US" sz="3600" dirty="0" smtClean="0">
                <a:solidFill>
                  <a:schemeClr val="bg1"/>
                </a:solidFill>
                <a:latin typeface="Arial" pitchFamily="34" charset="0"/>
              </a:rPr>
              <a:t>Evaluation</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686800" cy="5715000"/>
          </a:xfrm>
        </p:spPr>
        <p:txBody>
          <a:bodyPr>
            <a:normAutofit/>
          </a:bodyPr>
          <a:lstStyle/>
          <a:p>
            <a:pPr marL="0" indent="0">
              <a:buNone/>
            </a:pPr>
            <a:endParaRPr lang="en-US" b="1" dirty="0" smtClean="0"/>
          </a:p>
          <a:p>
            <a:r>
              <a:rPr lang="en-US" dirty="0"/>
              <a:t>Please complete an evaluation of the exercise and capture areas of strength and areas for improvements using </a:t>
            </a:r>
            <a:r>
              <a:rPr lang="en-US" dirty="0" smtClean="0"/>
              <a:t>the provided participant feedback form.</a:t>
            </a:r>
          </a:p>
          <a:p>
            <a:r>
              <a:rPr lang="en-US" dirty="0" smtClean="0"/>
              <a:t>Use this evaluation to improve your facility plans.</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230" y="3429000"/>
            <a:ext cx="3346769" cy="32946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AutoShape 4" descr="Image result for check ma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check ma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863" y="3574256"/>
            <a:ext cx="225742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282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18688"/>
            <a:ext cx="7730331" cy="1200329"/>
          </a:xfrm>
          <a:prstGeom prst="rect">
            <a:avLst/>
          </a:prstGeom>
          <a:noFill/>
        </p:spPr>
        <p:txBody>
          <a:bodyPr wrap="square">
            <a:spAutoFit/>
          </a:bodyPr>
          <a:lstStyle/>
          <a:p>
            <a:pPr algn="r">
              <a:defRPr/>
            </a:pPr>
            <a:endParaRPr lang="en-US" sz="3600" dirty="0" smtClean="0">
              <a:solidFill>
                <a:schemeClr val="bg1"/>
              </a:solidFill>
              <a:latin typeface="Arial" pitchFamily="34" charset="0"/>
            </a:endParaRPr>
          </a:p>
          <a:p>
            <a:pPr algn="r">
              <a:defRPr/>
            </a:pPr>
            <a:r>
              <a:rPr lang="en-US" sz="3600" dirty="0" smtClean="0">
                <a:solidFill>
                  <a:schemeClr val="bg1"/>
                </a:solidFill>
                <a:latin typeface="Arial" pitchFamily="34" charset="0"/>
              </a:rPr>
              <a:t>References</a:t>
            </a:r>
            <a:endParaRPr lang="en-US" sz="3600" dirty="0">
              <a:solidFill>
                <a:schemeClr val="bg1"/>
              </a:solidFill>
              <a:latin typeface="Arial" pitchFamily="34" charset="0"/>
            </a:endParaRPr>
          </a:p>
        </p:txBody>
      </p:sp>
      <p:sp>
        <p:nvSpPr>
          <p:cNvPr id="7" name="Content Placeholder 6"/>
          <p:cNvSpPr>
            <a:spLocks noGrp="1"/>
          </p:cNvSpPr>
          <p:nvPr>
            <p:ph idx="1"/>
          </p:nvPr>
        </p:nvSpPr>
        <p:spPr>
          <a:xfrm>
            <a:off x="152400" y="1143000"/>
            <a:ext cx="8686800" cy="5715000"/>
          </a:xfrm>
        </p:spPr>
        <p:txBody>
          <a:bodyPr>
            <a:normAutofit fontScale="55000" lnSpcReduction="20000"/>
          </a:bodyPr>
          <a:lstStyle/>
          <a:p>
            <a:pPr marL="0" indent="0">
              <a:buNone/>
            </a:pPr>
            <a:endParaRPr lang="en-US" b="1" dirty="0" smtClean="0"/>
          </a:p>
          <a:p>
            <a:pPr marL="0" indent="0">
              <a:buNone/>
            </a:pPr>
            <a:r>
              <a:rPr lang="en-US" b="1" dirty="0"/>
              <a:t> </a:t>
            </a:r>
            <a:endParaRPr lang="en-US" dirty="0"/>
          </a:p>
          <a:p>
            <a:pPr marL="0" lvl="0" indent="0">
              <a:buNone/>
            </a:pPr>
            <a:r>
              <a:rPr lang="en-US" b="1" dirty="0" smtClean="0"/>
              <a:t>1. Triage</a:t>
            </a:r>
            <a:r>
              <a:rPr lang="en-US" b="1" dirty="0"/>
              <a:t>, Assessment and other resources:</a:t>
            </a:r>
            <a:endParaRPr lang="en-US" dirty="0"/>
          </a:p>
          <a:p>
            <a:pPr marL="0" indent="0">
              <a:buNone/>
            </a:pPr>
            <a:r>
              <a:rPr lang="en-US" dirty="0"/>
              <a:t> </a:t>
            </a:r>
          </a:p>
          <a:p>
            <a:pPr marL="0" indent="0">
              <a:buNone/>
            </a:pPr>
            <a:r>
              <a:rPr lang="en-US" u="sng" dirty="0">
                <a:hlinkClick r:id="rId4"/>
              </a:rPr>
              <a:t>https://www.tn.gov/health/cedep/ncov.html</a:t>
            </a:r>
            <a:endParaRPr lang="en-US" dirty="0"/>
          </a:p>
          <a:p>
            <a:pPr marL="0" lvl="0" indent="0">
              <a:buNone/>
            </a:pPr>
            <a:endParaRPr lang="en-US" dirty="0"/>
          </a:p>
          <a:p>
            <a:pPr marL="0" lvl="0" indent="0">
              <a:buNone/>
            </a:pPr>
            <a:r>
              <a:rPr lang="en-US" b="1" dirty="0" smtClean="0"/>
              <a:t>2. Personal </a:t>
            </a:r>
            <a:r>
              <a:rPr lang="en-US" b="1" dirty="0"/>
              <a:t>Protective Equipment (PPE):</a:t>
            </a:r>
            <a:endParaRPr lang="en-US" dirty="0"/>
          </a:p>
          <a:p>
            <a:pPr marL="0" indent="0">
              <a:buNone/>
            </a:pPr>
            <a:r>
              <a:rPr lang="en-US" b="1" dirty="0"/>
              <a:t> </a:t>
            </a:r>
            <a:endParaRPr lang="en-US" dirty="0"/>
          </a:p>
          <a:p>
            <a:pPr marL="0" indent="0">
              <a:buNone/>
            </a:pPr>
            <a:r>
              <a:rPr lang="en-US" u="sng" dirty="0">
                <a:hlinkClick r:id="rId5"/>
              </a:rPr>
              <a:t>https://www.cdc.gov/coronavirus/2019-ncov/hcp/healthcare-supply-ppe-index.html</a:t>
            </a:r>
            <a:r>
              <a:rPr lang="en-US" dirty="0"/>
              <a:t> </a:t>
            </a:r>
          </a:p>
          <a:p>
            <a:pPr marL="0" indent="0">
              <a:buNone/>
            </a:pPr>
            <a:r>
              <a:rPr lang="en-US" dirty="0"/>
              <a:t> </a:t>
            </a:r>
          </a:p>
          <a:p>
            <a:pPr marL="0" indent="0">
              <a:buNone/>
            </a:pPr>
            <a:r>
              <a:rPr lang="en-US" dirty="0"/>
              <a:t> </a:t>
            </a:r>
          </a:p>
          <a:p>
            <a:pPr marL="0" lvl="0" indent="0">
              <a:buNone/>
            </a:pPr>
            <a:r>
              <a:rPr lang="en-US" b="1" dirty="0" smtClean="0"/>
              <a:t>3. Laboratory </a:t>
            </a:r>
            <a:r>
              <a:rPr lang="en-US" b="1" dirty="0"/>
              <a:t>Testing:</a:t>
            </a:r>
            <a:endParaRPr lang="en-US" dirty="0"/>
          </a:p>
          <a:p>
            <a:pPr marL="0" indent="0">
              <a:buNone/>
            </a:pPr>
            <a:r>
              <a:rPr lang="en-US" b="1" dirty="0"/>
              <a:t> </a:t>
            </a:r>
            <a:endParaRPr lang="en-US" dirty="0"/>
          </a:p>
          <a:p>
            <a:pPr marL="0" indent="0">
              <a:buNone/>
            </a:pPr>
            <a:r>
              <a:rPr lang="en-US" u="sng" dirty="0">
                <a:hlinkClick r:id="rId6"/>
              </a:rPr>
              <a:t>https://www.cdc.gov/coronavirus/2019-ncov/lab/index.html</a:t>
            </a:r>
            <a:endParaRPr lang="en-US" dirty="0"/>
          </a:p>
          <a:p>
            <a:pPr marL="0" indent="0">
              <a:buNone/>
            </a:pPr>
            <a:r>
              <a:rPr lang="en-US" dirty="0"/>
              <a:t> </a:t>
            </a:r>
          </a:p>
          <a:p>
            <a:pPr marL="0" indent="0">
              <a:buNone/>
            </a:pPr>
            <a:endParaRPr lang="en-US" dirty="0"/>
          </a:p>
          <a:p>
            <a:pPr marL="0" lvl="0" indent="0">
              <a:buNone/>
            </a:pPr>
            <a:r>
              <a:rPr lang="en-US" b="1" dirty="0" smtClean="0"/>
              <a:t>4. Preparedness </a:t>
            </a:r>
            <a:r>
              <a:rPr lang="en-US" b="1" dirty="0"/>
              <a:t>Checklist for Hospitals:</a:t>
            </a:r>
            <a:endParaRPr lang="en-US" dirty="0"/>
          </a:p>
          <a:p>
            <a:pPr marL="0" indent="0">
              <a:buNone/>
            </a:pPr>
            <a:r>
              <a:rPr lang="en-US" b="1" dirty="0"/>
              <a:t> </a:t>
            </a:r>
            <a:endParaRPr lang="en-US" dirty="0"/>
          </a:p>
          <a:p>
            <a:pPr marL="0" indent="0">
              <a:buNone/>
            </a:pPr>
            <a:r>
              <a:rPr lang="en-US" u="sng" dirty="0">
                <a:hlinkClick r:id="rId7"/>
              </a:rPr>
              <a:t>https://www.cdc.gov/coronavirus/2019-ncov/hcp/hcp-personnel-checklist.html</a:t>
            </a:r>
            <a:endParaRPr lang="en-US" dirty="0"/>
          </a:p>
          <a:p>
            <a:pPr marL="0" indent="0">
              <a:buNone/>
            </a:pPr>
            <a:r>
              <a:rPr lang="en-US" b="1" dirty="0"/>
              <a:t> </a:t>
            </a:r>
            <a:endParaRPr lang="en-US" dirty="0"/>
          </a:p>
          <a:p>
            <a:pPr marL="0" indent="0">
              <a:buNone/>
            </a:pPr>
            <a:r>
              <a:rPr lang="en-US" b="1" dirty="0"/>
              <a:t> </a:t>
            </a:r>
            <a:endParaRPr lang="en-US" dirty="0"/>
          </a:p>
          <a:p>
            <a:pPr marL="0" lvl="0" indent="0">
              <a:buNone/>
            </a:pPr>
            <a:r>
              <a:rPr lang="en-US" b="1" smtClean="0"/>
              <a:t>5. Interim </a:t>
            </a:r>
            <a:r>
              <a:rPr lang="en-US" b="1" dirty="0"/>
              <a:t>U.S. Guidance for Risk Assessment and Public Health Management of Healthcare Personnel with Potential Exposure in a Healthcare Setting to Patients with Coronavirus Disease 2019 (COVID-19)</a:t>
            </a:r>
            <a:endParaRPr lang="en-US" dirty="0"/>
          </a:p>
          <a:p>
            <a:pPr marL="0" indent="0">
              <a:buNone/>
            </a:pPr>
            <a:r>
              <a:rPr lang="en-US" b="1" dirty="0"/>
              <a:t> </a:t>
            </a:r>
            <a:endParaRPr lang="en-US" dirty="0"/>
          </a:p>
          <a:p>
            <a:pPr marL="0" indent="0">
              <a:buNone/>
            </a:pPr>
            <a:r>
              <a:rPr lang="en-US" u="sng" dirty="0">
                <a:hlinkClick r:id="rId8"/>
              </a:rPr>
              <a:t>https://www.cdc.gov/coronavirus/2019-ncov/hcp/guidance-risk-assesment-hcp.html</a:t>
            </a: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2302164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smtClean="0">
                <a:solidFill>
                  <a:schemeClr val="bg1"/>
                </a:solidFill>
                <a:latin typeface="Arial" pitchFamily="34" charset="0"/>
              </a:rPr>
              <a:t>Pandemic Severity</a:t>
            </a:r>
            <a:endParaRPr lang="en-US" sz="3600" dirty="0">
              <a:solidFill>
                <a:schemeClr val="bg1"/>
              </a:solidFill>
              <a:latin typeface="Tw Cen MT" pitchFamily="34" charset="0"/>
            </a:endParaRPr>
          </a:p>
        </p:txBody>
      </p:sp>
      <p:sp>
        <p:nvSpPr>
          <p:cNvPr id="7" name="Content Placeholder 6"/>
          <p:cNvSpPr>
            <a:spLocks noGrp="1"/>
          </p:cNvSpPr>
          <p:nvPr>
            <p:ph idx="1"/>
          </p:nvPr>
        </p:nvSpPr>
        <p:spPr/>
        <p:txBody>
          <a:bodyPr/>
          <a:lstStyle/>
          <a:p>
            <a:pPr marL="0" indent="0">
              <a:buNone/>
            </a:pPr>
            <a:r>
              <a:rPr lang="en-US" b="1" dirty="0"/>
              <a:t>Pandemic Severity Assessment Framework</a:t>
            </a:r>
          </a:p>
          <a:p>
            <a:endParaRPr lang="en-US"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43100"/>
            <a:ext cx="8556625"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478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smtClean="0">
                <a:solidFill>
                  <a:schemeClr val="bg1"/>
                </a:solidFill>
                <a:latin typeface="Arial" pitchFamily="34" charset="0"/>
              </a:rPr>
              <a:t>Purpose</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295400"/>
            <a:ext cx="8839200" cy="5410200"/>
          </a:xfrm>
        </p:spPr>
        <p:txBody>
          <a:bodyPr/>
          <a:lstStyle/>
          <a:p>
            <a:pPr marL="0" indent="0" algn="just">
              <a:buNone/>
            </a:pPr>
            <a:r>
              <a:rPr lang="en-US" sz="3200" b="1" dirty="0" smtClean="0"/>
              <a:t>To </a:t>
            </a:r>
            <a:r>
              <a:rPr lang="en-US" sz="3200" b="1" dirty="0"/>
              <a:t>provide </a:t>
            </a:r>
            <a:r>
              <a:rPr lang="en-US" sz="3200" b="1" dirty="0" smtClean="0"/>
              <a:t>an </a:t>
            </a:r>
            <a:r>
              <a:rPr lang="en-US" sz="3200" b="1" dirty="0"/>
              <a:t>opportunity to evaluate current response concepts, plans and capabilities in response to </a:t>
            </a:r>
            <a:r>
              <a:rPr lang="en-US" sz="3200" b="1" dirty="0" smtClean="0"/>
              <a:t>an outbreak </a:t>
            </a:r>
            <a:r>
              <a:rPr lang="en-US" sz="3200" b="1" dirty="0"/>
              <a:t>of a </a:t>
            </a:r>
            <a:r>
              <a:rPr lang="en-US" sz="3200" b="1" dirty="0" smtClean="0"/>
              <a:t>novel viral disease.</a:t>
            </a:r>
            <a:endParaRPr lang="en-US" sz="3200" b="1" dirty="0"/>
          </a:p>
          <a:p>
            <a:endParaRPr lang="en-US" dirty="0"/>
          </a:p>
        </p:txBody>
      </p:sp>
      <p:pic>
        <p:nvPicPr>
          <p:cNvPr id="1026" name="Picture 2" descr="Image result for coronavi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3747650"/>
            <a:ext cx="6038850" cy="2788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671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smtClean="0">
                <a:solidFill>
                  <a:schemeClr val="bg1"/>
                </a:solidFill>
                <a:latin typeface="Arial" pitchFamily="34" charset="0"/>
              </a:rPr>
              <a:t>Exercise Objectives</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839200" cy="5715000"/>
          </a:xfrm>
        </p:spPr>
        <p:txBody>
          <a:bodyPr>
            <a:normAutofit/>
          </a:bodyPr>
          <a:lstStyle/>
          <a:p>
            <a:pPr lvl="0"/>
            <a:endParaRPr lang="en-US" dirty="0" smtClean="0"/>
          </a:p>
          <a:p>
            <a:pPr lvl="0" algn="just"/>
            <a:r>
              <a:rPr lang="en-US" dirty="0" smtClean="0"/>
              <a:t>Improve </a:t>
            </a:r>
            <a:r>
              <a:rPr lang="en-US" dirty="0"/>
              <a:t>preparedness for a response to a patient infected with novel coronavirus (COVID-19) presenting at a healthcare facility.</a:t>
            </a:r>
          </a:p>
          <a:p>
            <a:pPr lvl="0" algn="just"/>
            <a:endParaRPr lang="en-US" dirty="0" smtClean="0"/>
          </a:p>
          <a:p>
            <a:pPr lvl="0" algn="just"/>
            <a:r>
              <a:rPr lang="en-US" dirty="0" smtClean="0"/>
              <a:t>Evaluate </a:t>
            </a:r>
            <a:r>
              <a:rPr lang="en-US" dirty="0"/>
              <a:t>the hospital’s capability to safely identify and effectively isolate a symptomatic patient at the facility.</a:t>
            </a:r>
          </a:p>
          <a:p>
            <a:pPr lvl="0" algn="just"/>
            <a:endParaRPr lang="en-US" dirty="0" smtClean="0"/>
          </a:p>
          <a:p>
            <a:pPr lvl="0" algn="just"/>
            <a:r>
              <a:rPr lang="en-US" dirty="0" smtClean="0"/>
              <a:t>Assess </a:t>
            </a:r>
            <a:r>
              <a:rPr lang="en-US" dirty="0"/>
              <a:t>the notification and communications processes internally with rostered staff and externally between local, regional, s</a:t>
            </a:r>
            <a:r>
              <a:rPr lang="en-US" dirty="0" smtClean="0"/>
              <a:t>tate </a:t>
            </a:r>
            <a:r>
              <a:rPr lang="en-US" dirty="0"/>
              <a:t>p</a:t>
            </a:r>
            <a:r>
              <a:rPr lang="en-US" dirty="0" smtClean="0"/>
              <a:t>ublic </a:t>
            </a:r>
            <a:r>
              <a:rPr lang="en-US" dirty="0"/>
              <a:t>h</a:t>
            </a:r>
            <a:r>
              <a:rPr lang="en-US" dirty="0" smtClean="0"/>
              <a:t>ealth</a:t>
            </a:r>
            <a:r>
              <a:rPr lang="en-US" dirty="0"/>
              <a:t>, </a:t>
            </a:r>
            <a:r>
              <a:rPr lang="en-US" dirty="0" smtClean="0"/>
              <a:t>emergency </a:t>
            </a:r>
            <a:r>
              <a:rPr lang="en-US" dirty="0"/>
              <a:t>m</a:t>
            </a:r>
            <a:r>
              <a:rPr lang="en-US" dirty="0" smtClean="0"/>
              <a:t>edical </a:t>
            </a:r>
            <a:r>
              <a:rPr lang="en-US" dirty="0"/>
              <a:t>s</a:t>
            </a:r>
            <a:r>
              <a:rPr lang="en-US" dirty="0" smtClean="0"/>
              <a:t>ervices</a:t>
            </a:r>
            <a:r>
              <a:rPr lang="en-US" dirty="0"/>
              <a:t>, other healthcare delivery partners, and media.</a:t>
            </a:r>
          </a:p>
          <a:p>
            <a:pPr lvl="0"/>
            <a:endParaRPr lang="en-US" dirty="0" smtClean="0"/>
          </a:p>
          <a:p>
            <a:endParaRPr lang="en-US" dirty="0"/>
          </a:p>
        </p:txBody>
      </p:sp>
    </p:spTree>
    <p:extLst>
      <p:ext uri="{BB962C8B-B14F-4D97-AF65-F5344CB8AC3E}">
        <p14:creationId xmlns:p14="http://schemas.microsoft.com/office/powerpoint/2010/main" val="3171720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smtClean="0">
                <a:solidFill>
                  <a:schemeClr val="bg1"/>
                </a:solidFill>
                <a:latin typeface="Arial" pitchFamily="34" charset="0"/>
              </a:rPr>
              <a:t>Exercise Objectives</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839200" cy="5715000"/>
          </a:xfrm>
        </p:spPr>
        <p:txBody>
          <a:bodyPr>
            <a:normAutofit/>
          </a:bodyPr>
          <a:lstStyle/>
          <a:p>
            <a:pPr lvl="0"/>
            <a:endParaRPr lang="en-US" dirty="0" smtClean="0"/>
          </a:p>
          <a:p>
            <a:pPr lvl="0" algn="just"/>
            <a:r>
              <a:rPr lang="en-US" dirty="0"/>
              <a:t>Assess just-in-time training </a:t>
            </a:r>
            <a:r>
              <a:rPr lang="en-US" dirty="0" smtClean="0"/>
              <a:t>for Personal </a:t>
            </a:r>
            <a:r>
              <a:rPr lang="en-US" dirty="0"/>
              <a:t>Protective Equipment (PPE) </a:t>
            </a:r>
            <a:r>
              <a:rPr lang="en-US" dirty="0" smtClean="0"/>
              <a:t>donning/doffing </a:t>
            </a:r>
            <a:r>
              <a:rPr lang="en-US" dirty="0"/>
              <a:t>and availability.</a:t>
            </a:r>
          </a:p>
          <a:p>
            <a:pPr lvl="0" algn="just"/>
            <a:endParaRPr lang="en-US" dirty="0"/>
          </a:p>
          <a:p>
            <a:pPr lvl="0" algn="just"/>
            <a:r>
              <a:rPr lang="en-US" dirty="0"/>
              <a:t>Discuss the capabilities and capacities to sustain a prolonged medical surge novel virus outbreak event for both adult and pediatric patients.</a:t>
            </a:r>
          </a:p>
          <a:p>
            <a:pPr lvl="0" algn="just"/>
            <a:endParaRPr lang="en-US" dirty="0"/>
          </a:p>
          <a:p>
            <a:pPr lvl="0" algn="just"/>
            <a:r>
              <a:rPr lang="en-US" dirty="0"/>
              <a:t>Assess planning for special </a:t>
            </a:r>
            <a:r>
              <a:rPr lang="en-US" dirty="0" smtClean="0"/>
              <a:t>considerations (surge </a:t>
            </a:r>
            <a:r>
              <a:rPr lang="en-US" dirty="0"/>
              <a:t>capacity, diagnostic radiological imaging, laboratory services, waste management and decedent </a:t>
            </a:r>
            <a:r>
              <a:rPr lang="en-US" dirty="0" smtClean="0"/>
              <a:t>management).</a:t>
            </a:r>
            <a:endParaRPr lang="en-US" dirty="0"/>
          </a:p>
          <a:p>
            <a:pPr lvl="0"/>
            <a:endParaRPr lang="en-US" dirty="0" smtClean="0"/>
          </a:p>
          <a:p>
            <a:endParaRPr lang="en-US" dirty="0"/>
          </a:p>
        </p:txBody>
      </p:sp>
    </p:spTree>
    <p:extLst>
      <p:ext uri="{BB962C8B-B14F-4D97-AF65-F5344CB8AC3E}">
        <p14:creationId xmlns:p14="http://schemas.microsoft.com/office/powerpoint/2010/main" val="1158247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smtClean="0">
                <a:solidFill>
                  <a:schemeClr val="bg1"/>
                </a:solidFill>
                <a:latin typeface="Arial" pitchFamily="34" charset="0"/>
              </a:rPr>
              <a:t>Planning Considerations</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839200" cy="5715000"/>
          </a:xfrm>
        </p:spPr>
        <p:txBody>
          <a:bodyPr>
            <a:normAutofit/>
          </a:bodyPr>
          <a:lstStyle/>
          <a:p>
            <a:pPr lvl="0"/>
            <a:endParaRPr lang="en-US" dirty="0" smtClean="0"/>
          </a:p>
          <a:p>
            <a:pPr lvl="0"/>
            <a:r>
              <a:rPr lang="en-US" dirty="0" smtClean="0"/>
              <a:t>Timely </a:t>
            </a:r>
            <a:r>
              <a:rPr lang="en-US" dirty="0"/>
              <a:t>recognition and isolation </a:t>
            </a:r>
          </a:p>
          <a:p>
            <a:pPr lvl="0"/>
            <a:r>
              <a:rPr lang="en-US" dirty="0"/>
              <a:t>Personal protective equipment use</a:t>
            </a:r>
          </a:p>
          <a:p>
            <a:pPr lvl="0"/>
            <a:r>
              <a:rPr lang="en-US" dirty="0"/>
              <a:t>Protection of healthcare workers, patients, and visitors</a:t>
            </a:r>
          </a:p>
          <a:p>
            <a:pPr lvl="0"/>
            <a:r>
              <a:rPr lang="en-US" dirty="0"/>
              <a:t>Proper reporting to the Tennessee Department of Health </a:t>
            </a:r>
          </a:p>
          <a:p>
            <a:pPr lvl="0"/>
            <a:r>
              <a:rPr lang="en-US" dirty="0"/>
              <a:t>Information management both internal and external</a:t>
            </a:r>
          </a:p>
          <a:p>
            <a:pPr lvl="0"/>
            <a:r>
              <a:rPr lang="en-US" dirty="0"/>
              <a:t>Surveillance, contact tracing, and movement monitoring</a:t>
            </a:r>
          </a:p>
          <a:p>
            <a:pPr lvl="0"/>
            <a:r>
              <a:rPr lang="en-US" dirty="0"/>
              <a:t>Maintaining normal hospital operations</a:t>
            </a:r>
          </a:p>
          <a:p>
            <a:pPr lvl="0"/>
            <a:r>
              <a:rPr lang="en-US" dirty="0"/>
              <a:t>Laboratory services coordination </a:t>
            </a:r>
          </a:p>
          <a:p>
            <a:pPr lvl="0"/>
            <a:r>
              <a:rPr lang="en-US" dirty="0"/>
              <a:t>Environmental and waste management</a:t>
            </a:r>
          </a:p>
          <a:p>
            <a:pPr lvl="0"/>
            <a:r>
              <a:rPr lang="en-US" dirty="0"/>
              <a:t>Patient transportation</a:t>
            </a:r>
          </a:p>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9284" y="4964223"/>
            <a:ext cx="2819400" cy="187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009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smtClean="0">
                <a:solidFill>
                  <a:schemeClr val="bg1"/>
                </a:solidFill>
                <a:latin typeface="Arial" pitchFamily="34" charset="0"/>
              </a:rPr>
              <a:t>Participants</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839200" cy="5715000"/>
          </a:xfrm>
        </p:spPr>
        <p:txBody>
          <a:bodyPr>
            <a:normAutofit fontScale="92500" lnSpcReduction="20000"/>
          </a:bodyPr>
          <a:lstStyle/>
          <a:p>
            <a:pPr lvl="0"/>
            <a:endParaRPr lang="en-US" dirty="0" smtClean="0"/>
          </a:p>
          <a:p>
            <a:pPr algn="just"/>
            <a:r>
              <a:rPr lang="en-US" b="1" dirty="0"/>
              <a:t>Players:</a:t>
            </a:r>
            <a:r>
              <a:rPr lang="en-US" dirty="0"/>
              <a:t> Players respond to the situation presented, based on expert knowledge of response procedures, current plans and procedures, and insights derived from training.</a:t>
            </a:r>
          </a:p>
          <a:p>
            <a:pPr marL="0" indent="0" algn="just">
              <a:buNone/>
            </a:pPr>
            <a:r>
              <a:rPr lang="en-US" b="1" dirty="0"/>
              <a:t> </a:t>
            </a:r>
            <a:endParaRPr lang="en-US" dirty="0"/>
          </a:p>
          <a:p>
            <a:pPr algn="just"/>
            <a:r>
              <a:rPr lang="en-US" b="1" dirty="0"/>
              <a:t>Facilitators:</a:t>
            </a:r>
            <a:r>
              <a:rPr lang="en-US" dirty="0"/>
              <a:t> Facilitators provide situation updates and moderate discussions. They also provide additional information or resolve questions as required.</a:t>
            </a:r>
            <a:r>
              <a:rPr lang="en-US" b="1" dirty="0"/>
              <a:t> </a:t>
            </a:r>
            <a:endParaRPr lang="en-US" dirty="0"/>
          </a:p>
          <a:p>
            <a:pPr marL="0" indent="0" algn="just">
              <a:buNone/>
            </a:pPr>
            <a:r>
              <a:rPr lang="en-US" b="1" dirty="0"/>
              <a:t> </a:t>
            </a:r>
            <a:endParaRPr lang="en-US" dirty="0"/>
          </a:p>
          <a:p>
            <a:pPr algn="just"/>
            <a:r>
              <a:rPr lang="en-US" b="1" dirty="0"/>
              <a:t>Observers:</a:t>
            </a:r>
            <a:r>
              <a:rPr lang="en-US" dirty="0"/>
              <a:t> Observers support the group in developing responses to the situation during the discussion; they are not participants in the moderated discussion period, however, they may enhance the discussion by asking relevant questions or providing subject matter expertise.</a:t>
            </a:r>
          </a:p>
          <a:p>
            <a:pPr algn="just"/>
            <a:endParaRPr lang="en-US" dirty="0"/>
          </a:p>
          <a:p>
            <a:pPr algn="just"/>
            <a:r>
              <a:rPr lang="en-US" b="1" dirty="0"/>
              <a:t>Evaluators:</a:t>
            </a:r>
            <a:r>
              <a:rPr lang="en-US" dirty="0"/>
              <a:t> Evaluators evaluate and provide feedback on designated elements of the exercise and assess and document participants’ performance against exercise evaluation criteria.</a:t>
            </a:r>
          </a:p>
          <a:p>
            <a:endParaRPr lang="en-US" dirty="0"/>
          </a:p>
        </p:txBody>
      </p:sp>
    </p:spTree>
    <p:extLst>
      <p:ext uri="{BB962C8B-B14F-4D97-AF65-F5344CB8AC3E}">
        <p14:creationId xmlns:p14="http://schemas.microsoft.com/office/powerpoint/2010/main" val="4006017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11453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6" descr="C:\Users\dc49c77\Desktop\Department Logos\TN Dept of Health ColorPMS REV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950" y="194313"/>
            <a:ext cx="1619232" cy="6778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3669" y="210082"/>
            <a:ext cx="7730331" cy="646331"/>
          </a:xfrm>
          <a:prstGeom prst="rect">
            <a:avLst/>
          </a:prstGeom>
          <a:noFill/>
        </p:spPr>
        <p:txBody>
          <a:bodyPr wrap="square">
            <a:spAutoFit/>
          </a:bodyPr>
          <a:lstStyle/>
          <a:p>
            <a:pPr algn="r">
              <a:defRPr/>
            </a:pPr>
            <a:r>
              <a:rPr lang="en-US" sz="3600" dirty="0" smtClean="0">
                <a:solidFill>
                  <a:schemeClr val="bg1"/>
                </a:solidFill>
                <a:latin typeface="Arial" pitchFamily="34" charset="0"/>
              </a:rPr>
              <a:t>Exercise Guidelines</a:t>
            </a:r>
            <a:endParaRPr lang="en-US" sz="3600" dirty="0">
              <a:solidFill>
                <a:schemeClr val="bg1"/>
              </a:solidFill>
              <a:latin typeface="Tw Cen MT" pitchFamily="34" charset="0"/>
            </a:endParaRPr>
          </a:p>
        </p:txBody>
      </p:sp>
      <p:sp>
        <p:nvSpPr>
          <p:cNvPr id="7" name="Content Placeholder 6"/>
          <p:cNvSpPr>
            <a:spLocks noGrp="1"/>
          </p:cNvSpPr>
          <p:nvPr>
            <p:ph idx="1"/>
          </p:nvPr>
        </p:nvSpPr>
        <p:spPr>
          <a:xfrm>
            <a:off x="152400" y="1143000"/>
            <a:ext cx="8839200" cy="5715000"/>
          </a:xfrm>
        </p:spPr>
        <p:txBody>
          <a:bodyPr>
            <a:normAutofit fontScale="92500" lnSpcReduction="10000"/>
          </a:bodyPr>
          <a:lstStyle/>
          <a:p>
            <a:pPr lvl="0" algn="just"/>
            <a:endParaRPr lang="en-US" dirty="0" smtClean="0"/>
          </a:p>
          <a:p>
            <a:pPr lvl="0" algn="just"/>
            <a:r>
              <a:rPr lang="en-US" dirty="0" smtClean="0"/>
              <a:t>This </a:t>
            </a:r>
            <a:r>
              <a:rPr lang="en-US" dirty="0"/>
              <a:t>tabletop will be held in an open, low-stress, no-fault environment. Varying viewpoints, even disagreements, are expected.  </a:t>
            </a:r>
            <a:endParaRPr lang="en-US" dirty="0" smtClean="0"/>
          </a:p>
          <a:p>
            <a:pPr lvl="0" algn="just"/>
            <a:endParaRPr lang="en-US" dirty="0"/>
          </a:p>
          <a:p>
            <a:pPr lvl="0" algn="just"/>
            <a:r>
              <a:rPr lang="en-US" dirty="0"/>
              <a:t>Discussions are predicated on the basis of your knowledge of current plans and capabilities and insights derived from your training and experience</a:t>
            </a:r>
            <a:r>
              <a:rPr lang="en-US" dirty="0" smtClean="0"/>
              <a:t>.</a:t>
            </a:r>
          </a:p>
          <a:p>
            <a:pPr lvl="0" algn="just"/>
            <a:endParaRPr lang="en-US" dirty="0"/>
          </a:p>
          <a:p>
            <a:pPr lvl="0" algn="just"/>
            <a:r>
              <a:rPr lang="en-US" dirty="0"/>
              <a:t>This tabletop is intended to be a learning environment for all participants.  It is expected that experienced staff will share their knowledge and guide discussions</a:t>
            </a:r>
            <a:r>
              <a:rPr lang="en-US" dirty="0" smtClean="0"/>
              <a:t>.</a:t>
            </a:r>
          </a:p>
          <a:p>
            <a:pPr lvl="0" algn="just"/>
            <a:endParaRPr lang="en-US" dirty="0"/>
          </a:p>
          <a:p>
            <a:pPr lvl="0" algn="just"/>
            <a:r>
              <a:rPr lang="en-US" dirty="0"/>
              <a:t>Discussion outcomes may serve to inform process/flow enhancements or changes as appropriate to improve the efficiency and effectiveness of information management and dissemination.  </a:t>
            </a:r>
          </a:p>
        </p:txBody>
      </p:sp>
    </p:spTree>
    <p:extLst>
      <p:ext uri="{BB962C8B-B14F-4D97-AF65-F5344CB8AC3E}">
        <p14:creationId xmlns:p14="http://schemas.microsoft.com/office/powerpoint/2010/main" val="1641277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1244</TotalTime>
  <Words>1704</Words>
  <Application>Microsoft Office PowerPoint</Application>
  <PresentationFormat>On-screen Show (4:3)</PresentationFormat>
  <Paragraphs>226</Paragraphs>
  <Slides>26</Slides>
  <Notes>13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PowerPoint B</vt:lpstr>
      <vt:lpstr>Coronavirus Disease 2019 (COVID-19) Healthcare Preparedness Table Top 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1: Patient Presentation (Estimated time: 40 mins)</vt:lpstr>
      <vt:lpstr>PowerPoint Presentation</vt:lpstr>
      <vt:lpstr>PowerPoint Presentation</vt:lpstr>
      <vt:lpstr>PowerPoint Presentation</vt:lpstr>
      <vt:lpstr> Module 2: Patient Admission (Estimated time: 45 mins) </vt:lpstr>
      <vt:lpstr>PowerPoint Presentation</vt:lpstr>
      <vt:lpstr>PowerPoint Presentation</vt:lpstr>
      <vt:lpstr>PowerPoint Presentation</vt:lpstr>
      <vt:lpstr> Module 3: Recovery Operations (Estimated time: 35 mins) </vt:lpstr>
      <vt:lpstr>PowerPoint Presentation</vt:lpstr>
      <vt:lpstr>PowerPoint Presentation</vt:lpstr>
      <vt:lpstr>PowerPoint Presentation</vt:lpstr>
      <vt:lpstr>PowerPoint Presentation</vt:lpstr>
      <vt:lpstr>PowerPoint Presentation</vt:lpstr>
      <vt:lpstr>PowerPoint Presentation</vt:lpstr>
    </vt:vector>
  </TitlesOfParts>
  <Company>State of Tennessee: Finance &amp;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Darryl Edmisson</cp:lastModifiedBy>
  <cp:revision>72</cp:revision>
  <cp:lastPrinted>2020-03-05T19:27:13Z</cp:lastPrinted>
  <dcterms:created xsi:type="dcterms:W3CDTF">2015-04-23T14:38:43Z</dcterms:created>
  <dcterms:modified xsi:type="dcterms:W3CDTF">2020-03-10T15:45:01Z</dcterms:modified>
</cp:coreProperties>
</file>