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4.xml" ContentType="application/vnd.openxmlformats-officedocument.drawingml.chartshapes+xml"/>
  <Override PartName="/ppt/charts/chart7.xml" ContentType="application/vnd.openxmlformats-officedocument.drawingml.chart+xml"/>
  <Override PartName="/ppt/drawings/drawing5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92" r:id="rId2"/>
    <p:sldId id="321" r:id="rId3"/>
    <p:sldId id="390" r:id="rId4"/>
    <p:sldId id="353" r:id="rId5"/>
    <p:sldId id="361" r:id="rId6"/>
    <p:sldId id="383" r:id="rId7"/>
    <p:sldId id="363" r:id="rId8"/>
    <p:sldId id="365" r:id="rId9"/>
    <p:sldId id="319" r:id="rId10"/>
    <p:sldId id="38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309" autoAdjust="0"/>
  </p:normalViewPr>
  <p:slideViewPr>
    <p:cSldViewPr>
      <p:cViewPr varScale="1">
        <p:scale>
          <a:sx n="80" d="100"/>
          <a:sy n="80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574483624329567"/>
          <c:y val="5.2148317698929934E-2"/>
          <c:w val="0.773724523564989"/>
          <c:h val="0.7833591480673843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Sheet1!$E$2</c:f>
              <c:strCache>
                <c:ptCount val="1"/>
                <c:pt idx="0">
                  <c:v>Tennessee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  <a:ln>
              <a:solidFill>
                <a:schemeClr val="tx2"/>
              </a:solidFill>
            </a:ln>
          </c:spPr>
          <c:invertIfNegative val="0"/>
          <c:dLbls>
            <c:numFmt formatCode="#,##0" sourceLinked="0"/>
            <c:txPr>
              <a:bodyPr/>
              <a:lstStyle/>
              <a:p>
                <a:pPr>
                  <a:defRPr sz="1400" b="1">
                    <a:latin typeface="+mn-lt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Sheet1!$D$3:$D$7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Sheet1!$E$3:$E$7</c:f>
              <c:numCache>
                <c:formatCode>General</c:formatCode>
                <c:ptCount val="5"/>
                <c:pt idx="0">
                  <c:v>1094</c:v>
                </c:pt>
                <c:pt idx="1">
                  <c:v>1166</c:v>
                </c:pt>
                <c:pt idx="2">
                  <c:v>1263</c:v>
                </c:pt>
                <c:pt idx="3">
                  <c:v>1451</c:v>
                </c:pt>
                <c:pt idx="4">
                  <c:v>1631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911104"/>
        <c:axId val="67727296"/>
      </c:barChart>
      <c:catAx>
        <c:axId val="76911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 b="1">
                <a:latin typeface="+mn-lt"/>
              </a:defRPr>
            </a:pPr>
            <a:endParaRPr lang="en-US"/>
          </a:p>
        </c:txPr>
        <c:crossAx val="67727296"/>
        <c:crosses val="autoZero"/>
        <c:auto val="1"/>
        <c:lblAlgn val="ctr"/>
        <c:lblOffset val="100"/>
        <c:noMultiLvlLbl val="0"/>
      </c:catAx>
      <c:valAx>
        <c:axId val="6772729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>
                    <a:latin typeface="+mn-lt"/>
                  </a:defRPr>
                </a:pPr>
                <a:r>
                  <a:rPr lang="en-US" sz="2000">
                    <a:latin typeface="+mn-lt"/>
                  </a:rPr>
                  <a:t>Number of Deaths</a:t>
                </a:r>
              </a:p>
            </c:rich>
          </c:tx>
          <c:layout>
            <c:manualLayout>
              <c:xMode val="edge"/>
              <c:yMode val="edge"/>
              <c:x val="2.3251169690745182E-2"/>
              <c:y val="0.19579717707361163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+mn-lt"/>
              </a:defRPr>
            </a:pPr>
            <a:endParaRPr lang="en-US"/>
          </a:p>
        </c:txPr>
        <c:crossAx val="769111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>
          <a:latin typeface="+mj-lt"/>
          <a:ea typeface="Open Sans Light" panose="020B0306030504020204" pitchFamily="34" charset="0"/>
          <a:cs typeface="Open Sans Light" panose="020B0306030504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553249699719737E-2"/>
          <c:y val="2.8440649542949108E-2"/>
          <c:w val="0.83680257128875835"/>
          <c:h val="0.90996886549895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Sheet1!$B$2:$B$12</c:f>
              <c:numCache>
                <c:formatCode>########0</c:formatCode>
                <c:ptCount val="9"/>
                <c:pt idx="0">
                  <c:v>2</c:v>
                </c:pt>
                <c:pt idx="1">
                  <c:v>65</c:v>
                </c:pt>
                <c:pt idx="2">
                  <c:v>197</c:v>
                </c:pt>
                <c:pt idx="3">
                  <c:v>277</c:v>
                </c:pt>
                <c:pt idx="4">
                  <c:v>322</c:v>
                </c:pt>
                <c:pt idx="5">
                  <c:v>160</c:v>
                </c:pt>
                <c:pt idx="6">
                  <c:v>35</c:v>
                </c:pt>
                <c:pt idx="7">
                  <c:v>20</c:v>
                </c:pt>
                <c:pt idx="8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Sheet1!$C$2:$C$12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Sheet1!$D$2:$D$12</c:f>
              <c:numCache>
                <c:formatCode>########0</c:formatCode>
                <c:ptCount val="9"/>
                <c:pt idx="0">
                  <c:v>0</c:v>
                </c:pt>
                <c:pt idx="1">
                  <c:v>64</c:v>
                </c:pt>
                <c:pt idx="2">
                  <c:v>196</c:v>
                </c:pt>
                <c:pt idx="3">
                  <c:v>279</c:v>
                </c:pt>
                <c:pt idx="4">
                  <c:v>341</c:v>
                </c:pt>
                <c:pt idx="5">
                  <c:v>216</c:v>
                </c:pt>
                <c:pt idx="6">
                  <c:v>41</c:v>
                </c:pt>
                <c:pt idx="7">
                  <c:v>18</c:v>
                </c:pt>
                <c:pt idx="8">
                  <c:v>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Sheet1!$E$2:$E$12</c:f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Sheet1!$F$2:$F$12</c:f>
              <c:numCache>
                <c:formatCode>########0</c:formatCode>
                <c:ptCount val="9"/>
                <c:pt idx="0">
                  <c:v>0</c:v>
                </c:pt>
                <c:pt idx="1">
                  <c:v>68</c:v>
                </c:pt>
                <c:pt idx="2">
                  <c:v>240</c:v>
                </c:pt>
                <c:pt idx="3">
                  <c:v>296</c:v>
                </c:pt>
                <c:pt idx="4">
                  <c:v>395</c:v>
                </c:pt>
                <c:pt idx="5">
                  <c:v>196</c:v>
                </c:pt>
                <c:pt idx="6">
                  <c:v>41</c:v>
                </c:pt>
                <c:pt idx="7">
                  <c:v>20</c:v>
                </c:pt>
                <c:pt idx="8">
                  <c:v>6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Sheet1!$G$2:$G$12</c:f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Sheet1!$H$2:$H$12</c:f>
              <c:numCache>
                <c:formatCode>########0</c:formatCode>
                <c:ptCount val="9"/>
                <c:pt idx="0">
                  <c:v>2</c:v>
                </c:pt>
                <c:pt idx="1">
                  <c:v>87</c:v>
                </c:pt>
                <c:pt idx="2">
                  <c:v>252</c:v>
                </c:pt>
                <c:pt idx="3">
                  <c:v>349</c:v>
                </c:pt>
                <c:pt idx="4">
                  <c:v>409</c:v>
                </c:pt>
                <c:pt idx="5">
                  <c:v>254</c:v>
                </c:pt>
                <c:pt idx="6">
                  <c:v>57</c:v>
                </c:pt>
                <c:pt idx="7">
                  <c:v>27</c:v>
                </c:pt>
                <c:pt idx="8">
                  <c:v>10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Sheet1!$I$2:$I$12</c:f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Sheet1!$J$2:$J$12</c:f>
              <c:numCache>
                <c:formatCode>########0</c:formatCode>
                <c:ptCount val="9"/>
                <c:pt idx="0">
                  <c:v>2</c:v>
                </c:pt>
                <c:pt idx="1">
                  <c:v>116</c:v>
                </c:pt>
                <c:pt idx="2">
                  <c:v>342</c:v>
                </c:pt>
                <c:pt idx="3">
                  <c:v>347</c:v>
                </c:pt>
                <c:pt idx="4">
                  <c:v>465</c:v>
                </c:pt>
                <c:pt idx="5">
                  <c:v>278</c:v>
                </c:pt>
                <c:pt idx="6">
                  <c:v>65</c:v>
                </c:pt>
                <c:pt idx="7">
                  <c:v>9</c:v>
                </c:pt>
                <c:pt idx="8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7946368"/>
        <c:axId val="74204864"/>
      </c:barChart>
      <c:catAx>
        <c:axId val="77946368"/>
        <c:scaling>
          <c:orientation val="minMax"/>
        </c:scaling>
        <c:delete val="0"/>
        <c:axPos val="b"/>
        <c:majorTickMark val="out"/>
        <c:minorTickMark val="none"/>
        <c:tickLblPos val="nextTo"/>
        <c:crossAx val="74204864"/>
        <c:crosses val="autoZero"/>
        <c:auto val="1"/>
        <c:lblAlgn val="ctr"/>
        <c:lblOffset val="100"/>
        <c:noMultiLvlLbl val="0"/>
      </c:catAx>
      <c:valAx>
        <c:axId val="74204864"/>
        <c:scaling>
          <c:orientation val="minMax"/>
        </c:scaling>
        <c:delete val="0"/>
        <c:axPos val="l"/>
        <c:majorGridlines/>
        <c:numFmt formatCode="########0" sourceLinked="1"/>
        <c:majorTickMark val="out"/>
        <c:minorTickMark val="none"/>
        <c:tickLblPos val="nextTo"/>
        <c:crossAx val="7794636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963480857996199"/>
          <c:y val="3.1820731312695499E-2"/>
          <c:w val="0.68602237759073204"/>
          <c:h val="0.7215314780857872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Sheet1!$C$1</c:f>
              <c:strCache>
                <c:ptCount val="1"/>
                <c:pt idx="0">
                  <c:v>Opioid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 w="28575">
              <a:noFill/>
            </a:ln>
          </c:spPr>
          <c:invertIfNegative val="0"/>
          <c:dPt>
            <c:idx val="2"/>
            <c:invertIfNegative val="0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 w="28575"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Sheet1!$C$2:$C$5</c:f>
              <c:numCache>
                <c:formatCode>0.0</c:formatCode>
                <c:ptCount val="4"/>
                <c:pt idx="0">
                  <c:v>64.7</c:v>
                </c:pt>
                <c:pt idx="1">
                  <c:v>68.2</c:v>
                </c:pt>
                <c:pt idx="2">
                  <c:v>71.3</c:v>
                </c:pt>
                <c:pt idx="3">
                  <c:v>72.7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ABA-447D-89CC-A19CC721762E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Fentanyl</c:v>
                </c:pt>
              </c:strCache>
            </c:strRef>
          </c:tx>
          <c:spPr>
            <a:solidFill>
              <a:srgbClr val="002060"/>
            </a:solidFill>
            <a:ln w="22225"/>
          </c:spPr>
          <c:invertIfNegative val="0"/>
          <c:dLbls>
            <c:dLbl>
              <c:idx val="1"/>
              <c:layout>
                <c:manualLayout>
                  <c:x val="-4.3104579599963794E-3"/>
                  <c:y val="4.56603027361305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56621004566218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4367816091954023E-3"/>
                  <c:y val="-6.84931506849323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Sheet1!$D$2:$D$5</c:f>
              <c:numCache>
                <c:formatCode>0.0</c:formatCode>
                <c:ptCount val="4"/>
                <c:pt idx="0">
                  <c:v>4.5999999999999996</c:v>
                </c:pt>
                <c:pt idx="1">
                  <c:v>5.5</c:v>
                </c:pt>
                <c:pt idx="2">
                  <c:v>12</c:v>
                </c:pt>
                <c:pt idx="3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ABA-447D-89CC-A19CC721762E}"/>
            </c:ext>
          </c:extLst>
        </c:ser>
        <c:ser>
          <c:idx val="3"/>
          <c:order val="2"/>
          <c:tx>
            <c:strRef>
              <c:f>Sheet1!$E$1</c:f>
              <c:strCache>
                <c:ptCount val="1"/>
                <c:pt idx="0">
                  <c:v>Heroin</c:v>
                </c:pt>
              </c:strCache>
            </c:strRef>
          </c:tx>
          <c:spPr>
            <a:solidFill>
              <a:schemeClr val="accent3"/>
            </a:solidFill>
          </c:spPr>
          <c:invertIfNegative val="0"/>
          <c:dLbls>
            <c:dLbl>
              <c:idx val="0"/>
              <c:layout>
                <c:manualLayout>
                  <c:x val="-1.4367816091954023E-3"/>
                  <c:y val="4.566210045662100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0057471264367816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1494139741153046E-2"/>
                  <c:y val="1.36986301369863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Sheet1!$E$2:$E$5</c:f>
              <c:numCache>
                <c:formatCode>0.0</c:formatCode>
                <c:ptCount val="4"/>
                <c:pt idx="0">
                  <c:v>5.4</c:v>
                </c:pt>
                <c:pt idx="1">
                  <c:v>11.6</c:v>
                </c:pt>
                <c:pt idx="2">
                  <c:v>14.1</c:v>
                </c:pt>
                <c:pt idx="3">
                  <c:v>15.9</c:v>
                </c:pt>
              </c:numCache>
            </c:numRef>
          </c:val>
        </c:ser>
        <c:ser>
          <c:idx val="0"/>
          <c:order val="3"/>
          <c:tx>
            <c:strRef>
              <c:f>Sheet1!$F$1</c:f>
              <c:strCache>
                <c:ptCount val="1"/>
                <c:pt idx="0">
                  <c:v>Buprenorphine</c:v>
                </c:pt>
              </c:strCache>
            </c:strRef>
          </c:tx>
          <c:spPr>
            <a:solidFill>
              <a:srgbClr val="339933"/>
            </a:solidFill>
          </c:spPr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Sheet1!$F$2:$F$5</c:f>
              <c:numCache>
                <c:formatCode>0.0</c:formatCode>
                <c:ptCount val="4"/>
                <c:pt idx="0">
                  <c:v>2</c:v>
                </c:pt>
                <c:pt idx="1">
                  <c:v>3.7</c:v>
                </c:pt>
                <c:pt idx="2">
                  <c:v>3.4</c:v>
                </c:pt>
                <c:pt idx="3">
                  <c:v>4.0999999999999996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0207872"/>
        <c:axId val="74207168"/>
      </c:barChart>
      <c:catAx>
        <c:axId val="80207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207168"/>
        <c:crosses val="autoZero"/>
        <c:auto val="1"/>
        <c:lblAlgn val="ctr"/>
        <c:lblOffset val="100"/>
        <c:noMultiLvlLbl val="0"/>
      </c:catAx>
      <c:valAx>
        <c:axId val="74207168"/>
        <c:scaling>
          <c:orientation val="minMax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0207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449350619965598"/>
          <c:y val="0.23426383345917381"/>
          <c:w val="0.18257545931758531"/>
          <c:h val="0.21640383993096754"/>
        </c:manualLayout>
      </c:layout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6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553249699719737E-2"/>
          <c:y val="2.8440649542949108E-2"/>
          <c:w val="0.83680257128875835"/>
          <c:h val="0.90996886549895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Sheet1!$B$2:$B$12</c:f>
              <c:numCache>
                <c:formatCode>########0</c:formatCode>
                <c:ptCount val="9"/>
                <c:pt idx="0">
                  <c:v>0</c:v>
                </c:pt>
                <c:pt idx="1">
                  <c:v>10</c:v>
                </c:pt>
                <c:pt idx="2">
                  <c:v>13</c:v>
                </c:pt>
                <c:pt idx="3">
                  <c:v>14</c:v>
                </c:pt>
                <c:pt idx="4">
                  <c:v>6</c:v>
                </c:pt>
                <c:pt idx="5">
                  <c:v>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Sheet1!$C$2:$C$12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Sheet1!$D$2:$D$12</c:f>
              <c:numCache>
                <c:formatCode>########0</c:formatCode>
                <c:ptCount val="9"/>
                <c:pt idx="0">
                  <c:v>0</c:v>
                </c:pt>
                <c:pt idx="1">
                  <c:v>9</c:v>
                </c:pt>
                <c:pt idx="2">
                  <c:v>21</c:v>
                </c:pt>
                <c:pt idx="3">
                  <c:v>13</c:v>
                </c:pt>
                <c:pt idx="4">
                  <c:v>13</c:v>
                </c:pt>
                <c:pt idx="5">
                  <c:v>7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Sheet1!$E$2:$E$12</c:f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Sheet1!$F$2:$F$12</c:f>
              <c:numCache>
                <c:formatCode>########0</c:formatCode>
                <c:ptCount val="9"/>
                <c:pt idx="0">
                  <c:v>0</c:v>
                </c:pt>
                <c:pt idx="1">
                  <c:v>15</c:v>
                </c:pt>
                <c:pt idx="2">
                  <c:v>51</c:v>
                </c:pt>
                <c:pt idx="3">
                  <c:v>34</c:v>
                </c:pt>
                <c:pt idx="4">
                  <c:v>27</c:v>
                </c:pt>
                <c:pt idx="5">
                  <c:v>20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Sheet1!$G$2:$G$12</c:f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Sheet1!$H$2:$H$12</c:f>
              <c:numCache>
                <c:formatCode>########0</c:formatCode>
                <c:ptCount val="9"/>
                <c:pt idx="0">
                  <c:v>0</c:v>
                </c:pt>
                <c:pt idx="1">
                  <c:v>19</c:v>
                </c:pt>
                <c:pt idx="2">
                  <c:v>67</c:v>
                </c:pt>
                <c:pt idx="3">
                  <c:v>57</c:v>
                </c:pt>
                <c:pt idx="4">
                  <c:v>43</c:v>
                </c:pt>
                <c:pt idx="5">
                  <c:v>16</c:v>
                </c:pt>
                <c:pt idx="6">
                  <c:v>3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Sheet1!$I$2:$I$12</c:f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Sheet1!$J$2:$J$12</c:f>
              <c:numCache>
                <c:formatCode>########0</c:formatCode>
                <c:ptCount val="9"/>
                <c:pt idx="0">
                  <c:v>0</c:v>
                </c:pt>
                <c:pt idx="1">
                  <c:v>26</c:v>
                </c:pt>
                <c:pt idx="2">
                  <c:v>85</c:v>
                </c:pt>
                <c:pt idx="3">
                  <c:v>68</c:v>
                </c:pt>
                <c:pt idx="4">
                  <c:v>49</c:v>
                </c:pt>
                <c:pt idx="5">
                  <c:v>28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211456"/>
        <c:axId val="74209472"/>
      </c:barChart>
      <c:catAx>
        <c:axId val="80211456"/>
        <c:scaling>
          <c:orientation val="minMax"/>
        </c:scaling>
        <c:delete val="0"/>
        <c:axPos val="b"/>
        <c:majorTickMark val="out"/>
        <c:minorTickMark val="none"/>
        <c:tickLblPos val="nextTo"/>
        <c:crossAx val="74209472"/>
        <c:crosses val="autoZero"/>
        <c:auto val="1"/>
        <c:lblAlgn val="ctr"/>
        <c:lblOffset val="100"/>
        <c:noMultiLvlLbl val="0"/>
      </c:catAx>
      <c:valAx>
        <c:axId val="74209472"/>
        <c:scaling>
          <c:orientation val="minMax"/>
        </c:scaling>
        <c:delete val="0"/>
        <c:axPos val="l"/>
        <c:majorGridlines/>
        <c:numFmt formatCode="########0" sourceLinked="1"/>
        <c:majorTickMark val="out"/>
        <c:minorTickMark val="none"/>
        <c:tickLblPos val="nextTo"/>
        <c:crossAx val="80211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White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91</c:v>
                </c:pt>
                <c:pt idx="1">
                  <c:v>91</c:v>
                </c:pt>
                <c:pt idx="2">
                  <c:v>92</c:v>
                </c:pt>
                <c:pt idx="3">
                  <c:v>86</c:v>
                </c:pt>
                <c:pt idx="4">
                  <c:v>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 Male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54</c:v>
                </c:pt>
                <c:pt idx="1">
                  <c:v>54</c:v>
                </c:pt>
                <c:pt idx="2">
                  <c:v>57</c:v>
                </c:pt>
                <c:pt idx="3">
                  <c:v>56</c:v>
                </c:pt>
                <c:pt idx="4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559616"/>
        <c:axId val="168390016"/>
      </c:barChart>
      <c:catAx>
        <c:axId val="112559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68390016"/>
        <c:crosses val="autoZero"/>
        <c:auto val="1"/>
        <c:lblAlgn val="ctr"/>
        <c:lblOffset val="100"/>
        <c:noMultiLvlLbl val="0"/>
      </c:catAx>
      <c:valAx>
        <c:axId val="16839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255961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553249699719737E-2"/>
          <c:y val="2.8440649542949108E-2"/>
          <c:w val="0.83680257128875835"/>
          <c:h val="0.90996886549895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Sheet1!$B$2:$B$12</c:f>
              <c:numCache>
                <c:formatCode>########0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Sheet1!$C$2:$C$12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Sheet1!$D$2:$D$12</c:f>
              <c:numCache>
                <c:formatCode>########0</c:formatCode>
                <c:ptCount val="9"/>
                <c:pt idx="0">
                  <c:v>0</c:v>
                </c:pt>
                <c:pt idx="1">
                  <c:v>3</c:v>
                </c:pt>
                <c:pt idx="2">
                  <c:v>12</c:v>
                </c:pt>
                <c:pt idx="3">
                  <c:v>12</c:v>
                </c:pt>
                <c:pt idx="4">
                  <c:v>14</c:v>
                </c:pt>
                <c:pt idx="5">
                  <c:v>7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Sheet1!$E$2:$E$12</c:f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Sheet1!$F$2:$F$12</c:f>
              <c:numCache>
                <c:formatCode>########0</c:formatCode>
                <c:ptCount val="9"/>
                <c:pt idx="0">
                  <c:v>0</c:v>
                </c:pt>
                <c:pt idx="1">
                  <c:v>4</c:v>
                </c:pt>
                <c:pt idx="2">
                  <c:v>14</c:v>
                </c:pt>
                <c:pt idx="3">
                  <c:v>17</c:v>
                </c:pt>
                <c:pt idx="4">
                  <c:v>25</c:v>
                </c:pt>
                <c:pt idx="5">
                  <c:v>6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Sheet1!$G$2:$G$12</c:f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Sheet1!$H$2:$H$12</c:f>
              <c:numCache>
                <c:formatCode>########0</c:formatCode>
                <c:ptCount val="9"/>
                <c:pt idx="0">
                  <c:v>0</c:v>
                </c:pt>
                <c:pt idx="1">
                  <c:v>24</c:v>
                </c:pt>
                <c:pt idx="2">
                  <c:v>42</c:v>
                </c:pt>
                <c:pt idx="3">
                  <c:v>42</c:v>
                </c:pt>
                <c:pt idx="4">
                  <c:v>38</c:v>
                </c:pt>
                <c:pt idx="5">
                  <c:v>19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Sheet1!$I$2:$I$12</c:f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Sheet1!$J$2:$J$12</c:f>
              <c:numCache>
                <c:formatCode>########0</c:formatCode>
                <c:ptCount val="9"/>
                <c:pt idx="0">
                  <c:v>1</c:v>
                </c:pt>
                <c:pt idx="1">
                  <c:v>35</c:v>
                </c:pt>
                <c:pt idx="2">
                  <c:v>114</c:v>
                </c:pt>
                <c:pt idx="3">
                  <c:v>69</c:v>
                </c:pt>
                <c:pt idx="4">
                  <c:v>42</c:v>
                </c:pt>
                <c:pt idx="5">
                  <c:v>28</c:v>
                </c:pt>
                <c:pt idx="6">
                  <c:v>5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284160"/>
        <c:axId val="168393472"/>
      </c:barChart>
      <c:catAx>
        <c:axId val="80284160"/>
        <c:scaling>
          <c:orientation val="minMax"/>
        </c:scaling>
        <c:delete val="0"/>
        <c:axPos val="b"/>
        <c:majorTickMark val="out"/>
        <c:minorTickMark val="none"/>
        <c:tickLblPos val="nextTo"/>
        <c:crossAx val="168393472"/>
        <c:crosses val="autoZero"/>
        <c:auto val="1"/>
        <c:lblAlgn val="ctr"/>
        <c:lblOffset val="100"/>
        <c:noMultiLvlLbl val="0"/>
      </c:catAx>
      <c:valAx>
        <c:axId val="168393472"/>
        <c:scaling>
          <c:orientation val="minMax"/>
        </c:scaling>
        <c:delete val="0"/>
        <c:axPos val="l"/>
        <c:majorGridlines/>
        <c:numFmt formatCode="########0" sourceLinked="1"/>
        <c:majorTickMark val="out"/>
        <c:minorTickMark val="none"/>
        <c:tickLblPos val="nextTo"/>
        <c:crossAx val="8028416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553249699719737E-2"/>
          <c:y val="2.8440649542949108E-2"/>
          <c:w val="0.83680257128875835"/>
          <c:h val="0.9099688654989557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rgbClr val="002060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Sheet1!$B$2:$B$12</c:f>
              <c:numCache>
                <c:formatCode>########0</c:formatCode>
                <c:ptCount val="9"/>
                <c:pt idx="0">
                  <c:v>1</c:v>
                </c:pt>
                <c:pt idx="1">
                  <c:v>3</c:v>
                </c:pt>
                <c:pt idx="2">
                  <c:v>13</c:v>
                </c:pt>
                <c:pt idx="3">
                  <c:v>17</c:v>
                </c:pt>
                <c:pt idx="4">
                  <c:v>10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Sheet1!$C$2:$C$12</c:f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Sheet1!$D$2:$D$12</c:f>
              <c:numCache>
                <c:formatCode>########0</c:formatCode>
                <c:ptCount val="9"/>
                <c:pt idx="0">
                  <c:v>0</c:v>
                </c:pt>
                <c:pt idx="1">
                  <c:v>9</c:v>
                </c:pt>
                <c:pt idx="2">
                  <c:v>17</c:v>
                </c:pt>
                <c:pt idx="3">
                  <c:v>26</c:v>
                </c:pt>
                <c:pt idx="4">
                  <c:v>19</c:v>
                </c:pt>
                <c:pt idx="5">
                  <c:v>8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Sheet1!$E$2:$E$12</c:f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rgbClr val="009900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Sheet1!$F$2:$F$12</c:f>
              <c:numCache>
                <c:formatCode>########0</c:formatCode>
                <c:ptCount val="9"/>
                <c:pt idx="0">
                  <c:v>0</c:v>
                </c:pt>
                <c:pt idx="1">
                  <c:v>5</c:v>
                </c:pt>
                <c:pt idx="2">
                  <c:v>29</c:v>
                </c:pt>
                <c:pt idx="3">
                  <c:v>24</c:v>
                </c:pt>
                <c:pt idx="4">
                  <c:v>12</c:v>
                </c:pt>
                <c:pt idx="5">
                  <c:v>3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Sheet1!$G$2:$G$12</c:f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2015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51000"/>
                    <a:satMod val="130000"/>
                  </a:schemeClr>
                </a:gs>
                <a:gs pos="80000">
                  <a:schemeClr val="accent3">
                    <a:shade val="93000"/>
                    <a:satMod val="130000"/>
                  </a:schemeClr>
                </a:gs>
                <a:gs pos="100000">
                  <a:schemeClr val="accent3">
                    <a:shade val="94000"/>
                    <a:satMod val="135000"/>
                  </a:schemeClr>
                </a:gs>
              </a:gsLst>
              <a:lin ang="16200000" scaled="0"/>
            </a:gradFill>
            <a:ln w="9525" cap="flat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Sheet1!$H$2:$H$12</c:f>
              <c:numCache>
                <c:formatCode>########0</c:formatCode>
                <c:ptCount val="9"/>
                <c:pt idx="0">
                  <c:v>1</c:v>
                </c:pt>
                <c:pt idx="1">
                  <c:v>8</c:v>
                </c:pt>
                <c:pt idx="2">
                  <c:v>28</c:v>
                </c:pt>
                <c:pt idx="3">
                  <c:v>29</c:v>
                </c:pt>
                <c:pt idx="4">
                  <c:v>26</c:v>
                </c:pt>
                <c:pt idx="5">
                  <c:v>15</c:v>
                </c:pt>
                <c:pt idx="6">
                  <c:v>3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</c:strCache>
            </c:strRef>
          </c:tx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Sheet1!$I$2:$I$12</c:f>
            </c:numRef>
          </c:val>
        </c:ser>
        <c:ser>
          <c:idx val="8"/>
          <c:order val="8"/>
          <c:tx>
            <c:strRef>
              <c:f>Sheet1!$J$1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cat>
            <c:strRef>
              <c:f>Sheet1!$A$2:$A$12</c:f>
              <c:strCache>
                <c:ptCount val="9"/>
                <c:pt idx="0">
                  <c:v>5-14 years</c:v>
                </c:pt>
                <c:pt idx="1">
                  <c:v>15-24 years</c:v>
                </c:pt>
                <c:pt idx="2">
                  <c:v>25-34 years</c:v>
                </c:pt>
                <c:pt idx="3">
                  <c:v>35-44 years</c:v>
                </c:pt>
                <c:pt idx="4">
                  <c:v>45-54 years</c:v>
                </c:pt>
                <c:pt idx="5">
                  <c:v>55-64 years</c:v>
                </c:pt>
                <c:pt idx="6">
                  <c:v>65-74 years</c:v>
                </c:pt>
                <c:pt idx="7">
                  <c:v>75-84 years</c:v>
                </c:pt>
                <c:pt idx="8">
                  <c:v>85+ years</c:v>
                </c:pt>
              </c:strCache>
            </c:strRef>
          </c:cat>
          <c:val>
            <c:numRef>
              <c:f>Sheet1!$J$2:$J$12</c:f>
              <c:numCache>
                <c:formatCode>########0</c:formatCode>
                <c:ptCount val="9"/>
                <c:pt idx="0">
                  <c:v>0</c:v>
                </c:pt>
                <c:pt idx="1">
                  <c:v>17</c:v>
                </c:pt>
                <c:pt idx="2">
                  <c:v>53</c:v>
                </c:pt>
                <c:pt idx="3">
                  <c:v>48</c:v>
                </c:pt>
                <c:pt idx="4">
                  <c:v>47</c:v>
                </c:pt>
                <c:pt idx="5">
                  <c:v>22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284672"/>
        <c:axId val="74024064"/>
      </c:barChart>
      <c:catAx>
        <c:axId val="80284672"/>
        <c:scaling>
          <c:orientation val="minMax"/>
        </c:scaling>
        <c:delete val="0"/>
        <c:axPos val="b"/>
        <c:majorTickMark val="out"/>
        <c:minorTickMark val="none"/>
        <c:tickLblPos val="nextTo"/>
        <c:crossAx val="74024064"/>
        <c:crosses val="autoZero"/>
        <c:auto val="1"/>
        <c:lblAlgn val="ctr"/>
        <c:lblOffset val="100"/>
        <c:noMultiLvlLbl val="0"/>
      </c:catAx>
      <c:valAx>
        <c:axId val="74024064"/>
        <c:scaling>
          <c:orientation val="minMax"/>
        </c:scaling>
        <c:delete val="0"/>
        <c:axPos val="l"/>
        <c:majorGridlines/>
        <c:numFmt formatCode="########0" sourceLinked="1"/>
        <c:majorTickMark val="out"/>
        <c:minorTickMark val="none"/>
        <c:tickLblPos val="nextTo"/>
        <c:crossAx val="80284672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Percent White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94</c:v>
                </c:pt>
                <c:pt idx="1">
                  <c:v>93</c:v>
                </c:pt>
                <c:pt idx="2">
                  <c:v>94</c:v>
                </c:pt>
                <c:pt idx="3">
                  <c:v>89</c:v>
                </c:pt>
                <c:pt idx="4">
                  <c:v>90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Percent Male</c:v>
                </c:pt>
              </c:strCache>
            </c:strRef>
          </c:tx>
          <c:spPr>
            <a:solidFill>
              <a:schemeClr val="bg2">
                <a:lumMod val="75000"/>
              </a:schemeClr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56</c:v>
                </c:pt>
                <c:pt idx="1">
                  <c:v>54</c:v>
                </c:pt>
                <c:pt idx="2">
                  <c:v>59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4840832"/>
        <c:axId val="74026944"/>
      </c:barChart>
      <c:catAx>
        <c:axId val="134840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4026944"/>
        <c:crosses val="autoZero"/>
        <c:auto val="1"/>
        <c:lblAlgn val="ctr"/>
        <c:lblOffset val="100"/>
        <c:noMultiLvlLbl val="0"/>
      </c:catAx>
      <c:valAx>
        <c:axId val="74026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48408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0.06087</cdr:x>
      <cdr:y>0.94468</cdr:y>
    </cdr:from>
    <cdr:to>
      <cdr:x>0.97356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33400" y="4683500"/>
          <a:ext cx="7997902" cy="274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b="1" dirty="0">
              <a:effectLst/>
              <a:latin typeface="Arial" panose="020B0604020202020204" pitchFamily="34" charset="0"/>
              <a:ea typeface="Open Sans Light" panose="020B0306030504020204" pitchFamily="34" charset="0"/>
              <a:cs typeface="Arial" panose="020B0604020202020204" pitchFamily="34" charset="0"/>
            </a:rPr>
            <a:t>Source: </a:t>
          </a:r>
          <a:r>
            <a:rPr lang="en-US" sz="1200" b="0" dirty="0">
              <a:effectLst/>
              <a:latin typeface="Arial" panose="020B0604020202020204" pitchFamily="34" charset="0"/>
              <a:ea typeface="Open Sans Light" panose="020B0306030504020204" pitchFamily="34" charset="0"/>
              <a:cs typeface="Arial" panose="020B0604020202020204" pitchFamily="34" charset="0"/>
            </a:rPr>
            <a:t>Tennessee Department of Health, </a:t>
          </a:r>
          <a:r>
            <a:rPr lang="en-US" sz="1200" b="0" dirty="0" smtClean="0">
              <a:effectLst/>
              <a:latin typeface="Arial" panose="020B0604020202020204" pitchFamily="34" charset="0"/>
              <a:ea typeface="Open Sans Light" panose="020B0306030504020204" pitchFamily="34" charset="0"/>
              <a:cs typeface="Arial" panose="020B0604020202020204" pitchFamily="34" charset="0"/>
            </a:rPr>
            <a:t>Office of Informatics and Analytics</a:t>
          </a:r>
          <a:endParaRPr lang="en-US" sz="1800" b="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0.21939</cdr:y>
    </cdr:from>
    <cdr:to>
      <cdr:x>0.04566</cdr:x>
      <cdr:y>0.57289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092200"/>
          <a:ext cx="410547" cy="1759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Number of Deaths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0.21939</cdr:y>
    </cdr:from>
    <cdr:to>
      <cdr:x>0.04566</cdr:x>
      <cdr:y>0.57289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092200"/>
          <a:ext cx="410547" cy="1759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Number of Deaths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0.21939</cdr:y>
    </cdr:from>
    <cdr:to>
      <cdr:x>0.04566</cdr:x>
      <cdr:y>0.57289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092200"/>
          <a:ext cx="410547" cy="1759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Number of Deaths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0.21939</cdr:y>
    </cdr:from>
    <cdr:to>
      <cdr:x>0.04566</cdr:x>
      <cdr:y>0.57289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1092200"/>
          <a:ext cx="410547" cy="175989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>
          <a:spAutoFit/>
        </a:bodyPr>
        <a:lstStyle xmlns:a="http://schemas.openxmlformats.org/drawingml/2006/main"/>
        <a:p xmlns:a="http://schemas.openxmlformats.org/drawingml/2006/main">
          <a:r>
            <a:rPr lang="en-US" sz="1400" dirty="0" smtClean="0">
              <a:latin typeface="Arial" panose="020B0604020202020204" pitchFamily="34" charset="0"/>
              <a:cs typeface="Arial" panose="020B0604020202020204" pitchFamily="34" charset="0"/>
            </a:rPr>
            <a:t>Number of Deaths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14CE1-6853-45DB-B019-1EED3E64A5C6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67223-4C7E-4879-A26B-96C5BE2471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64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Contains</a:t>
            </a:r>
            <a:r>
              <a:rPr lang="en-US" baseline="0" dirty="0" smtClean="0"/>
              <a:t> 5 years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7223-4C7E-4879-A26B-96C5BE24716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904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 important to note these numbers are</a:t>
            </a:r>
            <a:r>
              <a:rPr lang="en-US" baseline="0" dirty="0" smtClean="0"/>
              <a:t> not mutually exclusive, as most people who die of drug overdose are found to have more than one drug in their systems at the time of death.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067223-4C7E-4879-A26B-96C5BE24716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45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3886200"/>
            <a:ext cx="9144000" cy="2514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4038603"/>
            <a:ext cx="8839200" cy="1422399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152400" y="5461001"/>
            <a:ext cx="8839200" cy="812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400800"/>
            <a:ext cx="9144000" cy="4572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100" baseline="0">
                <a:solidFill>
                  <a:schemeClr val="accent5"/>
                </a:solidFill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 | Date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143000"/>
            <a:ext cx="50292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12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572000" y="0"/>
            <a:ext cx="4572000" cy="6858000"/>
          </a:xfrm>
        </p:spPr>
        <p:txBody>
          <a:bodyPr/>
          <a:lstStyle>
            <a:lvl1pPr marL="0" indent="0">
              <a:buNone/>
              <a:defRPr>
                <a:effectLst/>
                <a:latin typeface="+mn-lt"/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81000" y="2209801"/>
            <a:ext cx="3962400" cy="2235200"/>
          </a:xfrm>
        </p:spPr>
        <p:txBody>
          <a:bodyPr>
            <a:noAutofit/>
          </a:bodyPr>
          <a:lstStyle>
            <a:lvl1pPr marL="0" indent="0" algn="l">
              <a:defRPr sz="3600">
                <a:effectLst/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0" y="5562600"/>
            <a:ext cx="4038600" cy="1117600"/>
          </a:xfrm>
        </p:spPr>
        <p:txBody>
          <a:bodyPr anchor="b">
            <a:normAutofit/>
          </a:bodyPr>
          <a:lstStyle>
            <a:lvl1pPr marL="0" indent="0">
              <a:buNone/>
              <a:defRPr sz="1100">
                <a:solidFill>
                  <a:schemeClr val="accent5"/>
                </a:solidFill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r>
              <a:rPr lang="en-US" dirty="0" smtClean="0"/>
              <a:t>Name, Position</a:t>
            </a:r>
          </a:p>
          <a:p>
            <a:pPr lvl="0"/>
            <a:r>
              <a:rPr lang="en-US" dirty="0" smtClean="0"/>
              <a:t>Date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4445001"/>
            <a:ext cx="3962400" cy="812800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accent5"/>
                </a:solidFill>
                <a:effectLst/>
                <a:latin typeface="+mn-lt"/>
              </a:defRPr>
            </a:lvl1pPr>
          </a:lstStyle>
          <a:p>
            <a:pPr lvl="0"/>
            <a:r>
              <a:rPr lang="en-US" dirty="0" smtClean="0"/>
              <a:t>Sub-Title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" y="243840"/>
            <a:ext cx="2346960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120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200400" y="3874770"/>
            <a:ext cx="5943600" cy="22402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276600" y="3962400"/>
            <a:ext cx="5715000" cy="2057400"/>
          </a:xfrm>
        </p:spPr>
        <p:txBody>
          <a:bodyPr/>
          <a:lstStyle>
            <a:lvl1pPr algn="r">
              <a:defRPr b="1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2890" y="3322320"/>
            <a:ext cx="3345180" cy="33451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74351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 - TN M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562600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800" y="6019800"/>
            <a:ext cx="866774" cy="866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0199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8763000" cy="4958462"/>
          </a:xfrm>
        </p:spPr>
        <p:txBody>
          <a:bodyPr>
            <a:normAutofit/>
          </a:bodyPr>
          <a:lstStyle>
            <a:lvl1pPr>
              <a:buClr>
                <a:schemeClr val="bg2"/>
              </a:buClr>
              <a:defRPr sz="24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chemeClr val="bg2"/>
              </a:buClr>
              <a:defRPr sz="20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chemeClr val="bg2"/>
              </a:buClr>
              <a:defRPr sz="18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chemeClr val="bg2"/>
              </a:buClr>
              <a:defRPr sz="16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chemeClr val="bg2"/>
              </a:buClr>
              <a:defRPr sz="16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243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uble-Column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7801"/>
            <a:ext cx="9144000" cy="812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77803"/>
            <a:ext cx="8839200" cy="825500"/>
          </a:xfrm>
        </p:spPr>
        <p:txBody>
          <a:bodyPr>
            <a:noAutofit/>
          </a:bodyPr>
          <a:lstStyle>
            <a:lvl1pPr algn="l">
              <a:defRPr sz="3200" b="1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F00"/>
              </a:buClr>
              <a:defRPr sz="24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F00"/>
              </a:buClr>
              <a:defRPr sz="20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F00"/>
              </a:buClr>
              <a:defRPr sz="18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F00"/>
              </a:buClr>
              <a:defRPr sz="16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F00"/>
              </a:buClr>
              <a:defRPr sz="16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4724400" y="1193804"/>
            <a:ext cx="4191000" cy="4958462"/>
          </a:xfrm>
        </p:spPr>
        <p:txBody>
          <a:bodyPr>
            <a:normAutofit/>
          </a:bodyPr>
          <a:lstStyle>
            <a:lvl1pPr>
              <a:buClr>
                <a:srgbClr val="FF0000"/>
              </a:buClr>
              <a:defRPr sz="24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>
              <a:buClr>
                <a:srgbClr val="FF0000"/>
              </a:buClr>
              <a:defRPr sz="20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>
              <a:buClr>
                <a:srgbClr val="FF0000"/>
              </a:buClr>
              <a:defRPr sz="18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buClr>
                <a:srgbClr val="FF0000"/>
              </a:buClr>
              <a:defRPr sz="16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buClr>
                <a:srgbClr val="FF0000"/>
              </a:buClr>
              <a:defRPr sz="1600"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152266"/>
            <a:ext cx="9144000" cy="7057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75400"/>
            <a:ext cx="2895600" cy="365125"/>
          </a:xfrm>
        </p:spPr>
        <p:txBody>
          <a:bodyPr anchor="b"/>
          <a:lstStyle>
            <a:lvl1pPr>
              <a:defRPr sz="1000">
                <a:solidFill>
                  <a:schemeClr val="tx2"/>
                </a:solidFill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>
              <a:solidFill>
                <a:srgbClr val="1B365D"/>
              </a:solidFill>
            </a:endParaRPr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75400"/>
            <a:ext cx="2133600" cy="365125"/>
          </a:xfrm>
          <a:prstGeom prst="rect">
            <a:avLst/>
          </a:prstGeom>
        </p:spPr>
        <p:txBody>
          <a:bodyPr anchor="b"/>
          <a:lstStyle>
            <a:lvl1pPr>
              <a:defRPr sz="1000">
                <a:solidFill>
                  <a:schemeClr val="tx2"/>
                </a:solidFill>
                <a:effectLst/>
                <a:latin typeface="+mn-lt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1B365D"/>
                </a:solidFill>
              </a:rPr>
              <a:pPr/>
              <a:t>‹#›</a:t>
            </a:fld>
            <a:endParaRPr lang="en-US" dirty="0">
              <a:solidFill>
                <a:srgbClr val="1B365D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6152266"/>
            <a:ext cx="1341120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5955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>
              <a:solidFill>
                <a:srgbClr val="666666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58000" y="6410326"/>
            <a:ext cx="2133600" cy="365125"/>
          </a:xfrm>
          <a:prstGeom prst="rect">
            <a:avLst/>
          </a:prstGeom>
        </p:spPr>
        <p:txBody>
          <a:bodyPr anchor="b"/>
          <a:lstStyle>
            <a:lvl1pPr algn="r">
              <a:defRPr sz="1000" i="1">
                <a:solidFill>
                  <a:schemeClr val="accent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fld id="{5C76A076-0EB6-4ACF-BC93-AE169B35ECF5}" type="slidenum">
              <a:rPr lang="en-US" smtClean="0">
                <a:solidFill>
                  <a:srgbClr val="666666"/>
                </a:solidFill>
              </a:rPr>
              <a:pPr/>
              <a:t>‹#›</a:t>
            </a:fld>
            <a:endParaRPr lang="en-US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955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Overdose Deaths 2016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71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>
                <a:solidFill>
                  <a:prstClr val="whit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</a:t>
            </a:r>
            <a:r>
              <a:rPr lang="en-US" sz="2600" dirty="0" smtClean="0">
                <a:solidFill>
                  <a:prstClr val="whit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Opioid Overdose </a:t>
            </a:r>
            <a:r>
              <a:rPr lang="en-US" sz="2600" dirty="0">
                <a:solidFill>
                  <a:prstClr val="whit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Deaths </a:t>
            </a:r>
            <a:r>
              <a:rPr lang="en-US" sz="2600" dirty="0" smtClean="0">
                <a:solidFill>
                  <a:prstClr val="whit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Race and Sex,</a:t>
            </a:r>
            <a:br>
              <a:rPr lang="en-US" sz="2600" dirty="0" smtClean="0">
                <a:solidFill>
                  <a:prstClr val="whit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600" dirty="0" smtClean="0">
                <a:solidFill>
                  <a:prstClr val="whit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2012-2016</a:t>
            </a:r>
            <a:endParaRPr lang="en-US" sz="26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4866907"/>
              </p:ext>
            </p:extLst>
          </p:nvPr>
        </p:nvGraphicFramePr>
        <p:xfrm>
          <a:off x="228600" y="1193800"/>
          <a:ext cx="8763000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39207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dirty="0" smtClean="0"/>
              <a:t>Drug Overdose Deaths in Tennessee, 2012-16</a:t>
            </a:r>
            <a:endParaRPr lang="en-US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3601602"/>
              </p:ext>
            </p:extLst>
          </p:nvPr>
        </p:nvGraphicFramePr>
        <p:xfrm>
          <a:off x="228600" y="1193800"/>
          <a:ext cx="8763000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41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Drug Deaths by Age Distribution, 2012-2016</a:t>
            </a:r>
            <a:endParaRPr lang="en-US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609326"/>
              </p:ext>
            </p:extLst>
          </p:nvPr>
        </p:nvGraphicFramePr>
        <p:xfrm>
          <a:off x="76200" y="1219200"/>
          <a:ext cx="8991600" cy="497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29362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Opioids Present In Overdose Deaths*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159774"/>
              </p:ext>
            </p:extLst>
          </p:nvPr>
        </p:nvGraphicFramePr>
        <p:xfrm>
          <a:off x="324059" y="1147465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946230"/>
            <a:ext cx="800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*  Percentages for </a:t>
            </a:r>
            <a:r>
              <a:rPr lang="en-US" sz="1200" dirty="0" smtClean="0">
                <a:solidFill>
                  <a:prstClr val="black"/>
                </a:solidFill>
                <a:cs typeface="Arial" panose="020B0604020202020204" pitchFamily="34" charset="0"/>
              </a:rPr>
              <a:t>fentanyl, heroin, buprenorphine </a:t>
            </a:r>
            <a:r>
              <a:rPr lang="en-US" sz="1200" dirty="0">
                <a:solidFill>
                  <a:prstClr val="black"/>
                </a:solidFill>
                <a:cs typeface="Arial" panose="020B0604020202020204" pitchFamily="34" charset="0"/>
              </a:rPr>
              <a:t>are included in the opioid category and are broken out for clarity.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9599" y="1219200"/>
            <a:ext cx="461665" cy="432351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b="1" dirty="0" smtClean="0"/>
              <a:t>Percentage of Overdose Death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5831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Heroin Deaths 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Age Distribution, </a:t>
            </a:r>
            <a:r>
              <a:rPr 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2012-2016</a:t>
            </a:r>
            <a:endParaRPr lang="en-US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565577"/>
              </p:ext>
            </p:extLst>
          </p:nvPr>
        </p:nvGraphicFramePr>
        <p:xfrm>
          <a:off x="76200" y="1219200"/>
          <a:ext cx="8991600" cy="497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3789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>
                <a:solidFill>
                  <a:prstClr val="whit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Drug Overdose Deaths </a:t>
            </a:r>
            <a:r>
              <a:rPr lang="en-US" sz="2600" dirty="0" smtClean="0">
                <a:solidFill>
                  <a:prstClr val="whit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Race and Sex, 2012-2016</a:t>
            </a:r>
            <a:endParaRPr lang="en-US" sz="2600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827227"/>
              </p:ext>
            </p:extLst>
          </p:nvPr>
        </p:nvGraphicFramePr>
        <p:xfrm>
          <a:off x="228600" y="1193800"/>
          <a:ext cx="8763000" cy="4957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4714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All Fentanyl Deaths 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Age Distribution, </a:t>
            </a:r>
            <a:r>
              <a:rPr 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2012-2016</a:t>
            </a:r>
            <a:endParaRPr lang="en-US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5594370"/>
              </p:ext>
            </p:extLst>
          </p:nvPr>
        </p:nvGraphicFramePr>
        <p:xfrm>
          <a:off x="76200" y="1219200"/>
          <a:ext cx="8991600" cy="497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60172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Stimulants other than Cocaine Deaths </a:t>
            </a:r>
            <a:r>
              <a:rPr lang="en-US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by Age Distribution, </a:t>
            </a:r>
            <a:r>
              <a:rPr lang="en-US" sz="2800" dirty="0" smtClean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2012-2016</a:t>
            </a:r>
            <a:endParaRPr lang="en-US" sz="2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8140030"/>
              </p:ext>
            </p:extLst>
          </p:nvPr>
        </p:nvGraphicFramePr>
        <p:xfrm>
          <a:off x="76200" y="1219200"/>
          <a:ext cx="8991600" cy="497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9257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latin typeface="+mj-lt"/>
              </a:rPr>
              <a:t>Number of people who died of a drug overdose in Tennessee </a:t>
            </a:r>
            <a:r>
              <a:rPr lang="en-US" sz="2000" dirty="0" smtClean="0">
                <a:latin typeface="+mj-lt"/>
              </a:rPr>
              <a:t>by </a:t>
            </a:r>
            <a:r>
              <a:rPr lang="en-US" sz="2000" i="1" dirty="0">
                <a:latin typeface="+mj-lt"/>
              </a:rPr>
              <a:t>contributing </a:t>
            </a:r>
            <a:r>
              <a:rPr lang="en-US" sz="2000" i="1" dirty="0" smtClean="0">
                <a:latin typeface="+mj-lt"/>
              </a:rPr>
              <a:t>substance</a:t>
            </a:r>
            <a:r>
              <a:rPr lang="en-US" sz="2000" dirty="0" smtClean="0">
                <a:latin typeface="+mj-lt"/>
              </a:rPr>
              <a:t>, 2013-16 (n= 5,511)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37624"/>
              </p:ext>
            </p:extLst>
          </p:nvPr>
        </p:nvGraphicFramePr>
        <p:xfrm>
          <a:off x="152402" y="1295400"/>
          <a:ext cx="8839196" cy="458502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938320"/>
                <a:gridCol w="1225219"/>
                <a:gridCol w="1225219"/>
                <a:gridCol w="1225219"/>
                <a:gridCol w="1225219"/>
              </a:tblGrid>
              <a:tr h="47022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Overdose</a:t>
                      </a:r>
                      <a:r>
                        <a:rPr lang="en-US" sz="2000" baseline="0" dirty="0" smtClean="0"/>
                        <a:t> Death</a:t>
                      </a:r>
                      <a:endParaRPr lang="en-US" sz="2000" dirty="0"/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2013</a:t>
                      </a:r>
                    </a:p>
                  </a:txBody>
                  <a:tcPr marL="4737" marR="4737" marT="4737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4737" marR="4737" marT="4737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2015 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2016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Drug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1,166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1,263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1,451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1,631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Opioid 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754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861 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1,034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1,186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Prescription Opioids </a:t>
                      </a:r>
                      <a:r>
                        <a:rPr lang="en-US" sz="12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(Natural,</a:t>
                      </a:r>
                      <a:r>
                        <a:rPr lang="en-US" sz="1200" b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semi-synthetic and synthetic)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637 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697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 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1,009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Pain Relievers </a:t>
                      </a: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(per CDC Definition, includes methadone)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Heroin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147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 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Fentanyl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294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Methadone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 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Benzodiazepine</a:t>
                      </a:r>
                      <a:endParaRPr lang="en-US" sz="1600" b="1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371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388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492 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573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Opioid </a:t>
                      </a:r>
                      <a:r>
                        <a:rPr lang="en-US" sz="1600" b="1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Benzodiazepine   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340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352</a:t>
                      </a: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447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522</a:t>
                      </a:r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737" marR="4737" marT="4737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8562891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B">
  <a:themeElements>
    <a:clrScheme name="Brand Colors">
      <a:dk1>
        <a:sysClr val="windowText" lastClr="000000"/>
      </a:dk1>
      <a:lt1>
        <a:sysClr val="window" lastClr="FFFFFF"/>
      </a:lt1>
      <a:dk2>
        <a:srgbClr val="1B365D"/>
      </a:dk2>
      <a:lt2>
        <a:srgbClr val="FF0F00"/>
      </a:lt2>
      <a:accent1>
        <a:srgbClr val="2DCCD3"/>
      </a:accent1>
      <a:accent2>
        <a:srgbClr val="D2D755"/>
      </a:accent2>
      <a:accent3>
        <a:srgbClr val="E87722"/>
      </a:accent3>
      <a:accent4>
        <a:srgbClr val="7C2529"/>
      </a:accent4>
      <a:accent5>
        <a:srgbClr val="666666"/>
      </a:accent5>
      <a:accent6>
        <a:srgbClr val="E6D395"/>
      </a:accent6>
      <a:hlink>
        <a:srgbClr val="131E29"/>
      </a:hlink>
      <a:folHlink>
        <a:srgbClr val="CBC4B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264</Words>
  <Application>Microsoft Office PowerPoint</Application>
  <PresentationFormat>On-screen Show (4:3)</PresentationFormat>
  <Paragraphs>79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PowerPoint B</vt:lpstr>
      <vt:lpstr>Overdose Deaths 2016</vt:lpstr>
      <vt:lpstr>Drug Overdose Deaths in Tennessee, 2012-16</vt:lpstr>
      <vt:lpstr>All Drug Deaths by Age Distribution, 2012-2016</vt:lpstr>
      <vt:lpstr>Opioids Present In Overdose Deaths*</vt:lpstr>
      <vt:lpstr>All Heroin Deaths by Age Distribution, 2012-2016</vt:lpstr>
      <vt:lpstr>All Drug Overdose Deaths by Race and Sex, 2012-2016</vt:lpstr>
      <vt:lpstr>All Fentanyl Deaths by Age Distribution, 2012-2016</vt:lpstr>
      <vt:lpstr>Stimulants other than Cocaine Deaths by Age Distribution, 2012-2016</vt:lpstr>
      <vt:lpstr>Number of people who died of a drug overdose in Tennessee by contributing substance, 2013-16 (n= 5,511)</vt:lpstr>
      <vt:lpstr>All Opioid Overdose Deaths by Race and Sex, 2012-2016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Troutman</dc:creator>
  <cp:lastModifiedBy>Tonya McKennley</cp:lastModifiedBy>
  <cp:revision>135</cp:revision>
  <dcterms:created xsi:type="dcterms:W3CDTF">2017-07-18T13:33:41Z</dcterms:created>
  <dcterms:modified xsi:type="dcterms:W3CDTF">2017-09-18T15:21:34Z</dcterms:modified>
</cp:coreProperties>
</file>