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37" r:id="rId2"/>
    <p:sldId id="310" r:id="rId3"/>
    <p:sldId id="323" r:id="rId4"/>
    <p:sldId id="311" r:id="rId5"/>
    <p:sldId id="312" r:id="rId6"/>
    <p:sldId id="328" r:id="rId7"/>
    <p:sldId id="322" r:id="rId8"/>
    <p:sldId id="314" r:id="rId9"/>
    <p:sldId id="315" r:id="rId10"/>
    <p:sldId id="267" r:id="rId11"/>
    <p:sldId id="325" r:id="rId12"/>
    <p:sldId id="327" r:id="rId13"/>
    <p:sldId id="324" r:id="rId14"/>
    <p:sldId id="329" r:id="rId15"/>
    <p:sldId id="268" r:id="rId16"/>
    <p:sldId id="331" r:id="rId17"/>
    <p:sldId id="269" r:id="rId18"/>
    <p:sldId id="339" r:id="rId19"/>
    <p:sldId id="316" r:id="rId20"/>
    <p:sldId id="318" r:id="rId21"/>
    <p:sldId id="330" r:id="rId22"/>
    <p:sldId id="313" r:id="rId23"/>
    <p:sldId id="332" r:id="rId24"/>
    <p:sldId id="333" r:id="rId25"/>
    <p:sldId id="338" r:id="rId26"/>
    <p:sldId id="334" r:id="rId27"/>
    <p:sldId id="335" r:id="rId28"/>
    <p:sldId id="336" r:id="rId29"/>
    <p:sldId id="271" r:id="rId30"/>
    <p:sldId id="272" r:id="rId31"/>
  </p:sldIdLst>
  <p:sldSz cx="9144000" cy="6858000" type="screen4x3"/>
  <p:notesSz cx="6980238"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4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t>High School Students Who Ever Tried Cigarette Smoking</a:t>
            </a:r>
            <a:endParaRPr lang="en-US" sz="1800" baseline="0" dirty="0" smtClean="0"/>
          </a:p>
          <a:p>
            <a:pPr>
              <a:defRPr sz="1800"/>
            </a:pPr>
            <a:r>
              <a:rPr lang="en-US" sz="1800" baseline="0" dirty="0" smtClean="0"/>
              <a:t>Tennessee, 2003-2013</a:t>
            </a:r>
            <a:endParaRPr lang="en-US" sz="1800" dirty="0"/>
          </a:p>
        </c:rich>
      </c:tx>
      <c:layout/>
      <c:overlay val="0"/>
    </c:title>
    <c:autoTitleDeleted val="0"/>
    <c:plotArea>
      <c:layout/>
      <c:lineChart>
        <c:grouping val="standard"/>
        <c:varyColors val="0"/>
        <c:ser>
          <c:idx val="0"/>
          <c:order val="0"/>
          <c:tx>
            <c:strRef>
              <c:f>Sheet1!$B$1</c:f>
              <c:strCache>
                <c:ptCount val="1"/>
                <c:pt idx="0">
                  <c:v>ever sex</c:v>
                </c:pt>
              </c:strCache>
            </c:strRef>
          </c:tx>
          <c:spPr>
            <a:ln w="25400">
              <a:solidFill>
                <a:schemeClr val="accent4"/>
              </a:solidFill>
            </a:ln>
          </c:spPr>
          <c:marker>
            <c:spPr>
              <a:solidFill>
                <a:schemeClr val="accent4"/>
              </a:solidFill>
              <a:ln>
                <a:solidFill>
                  <a:schemeClr val="accent4"/>
                </a:solidFill>
              </a:ln>
            </c:spPr>
          </c:marker>
          <c:dLbls>
            <c:txPr>
              <a:bodyPr/>
              <a:lstStyle/>
              <a:p>
                <a:pPr>
                  <a:defRPr sz="1600"/>
                </a:pPr>
                <a:endParaRPr lang="en-US"/>
              </a:p>
            </c:txPr>
            <c:dLblPos val="t"/>
            <c:showLegendKey val="0"/>
            <c:showVal val="1"/>
            <c:showCatName val="0"/>
            <c:showSerName val="0"/>
            <c:showPercent val="0"/>
            <c:showBubbleSize val="0"/>
            <c:showLeaderLines val="0"/>
          </c:dLbls>
          <c:cat>
            <c:numRef>
              <c:f>Sheet1!$A$2:$A$7</c:f>
              <c:numCache>
                <c:formatCode>General</c:formatCode>
                <c:ptCount val="6"/>
                <c:pt idx="0">
                  <c:v>2003</c:v>
                </c:pt>
                <c:pt idx="1">
                  <c:v>2005</c:v>
                </c:pt>
                <c:pt idx="2">
                  <c:v>2007</c:v>
                </c:pt>
                <c:pt idx="3">
                  <c:v>2009</c:v>
                </c:pt>
                <c:pt idx="4">
                  <c:v>2011</c:v>
                </c:pt>
                <c:pt idx="5">
                  <c:v>2013</c:v>
                </c:pt>
              </c:numCache>
            </c:numRef>
          </c:cat>
          <c:val>
            <c:numRef>
              <c:f>Sheet1!$B$2:$B$7</c:f>
              <c:numCache>
                <c:formatCode>General</c:formatCode>
                <c:ptCount val="6"/>
                <c:pt idx="0">
                  <c:v>61.8</c:v>
                </c:pt>
                <c:pt idx="1">
                  <c:v>61.7</c:v>
                </c:pt>
                <c:pt idx="2">
                  <c:v>54.6</c:v>
                </c:pt>
                <c:pt idx="3">
                  <c:v>50.7</c:v>
                </c:pt>
                <c:pt idx="4">
                  <c:v>48.2</c:v>
                </c:pt>
                <c:pt idx="5">
                  <c:v>43.6</c:v>
                </c:pt>
              </c:numCache>
            </c:numRef>
          </c:val>
          <c:smooth val="0"/>
        </c:ser>
        <c:dLbls>
          <c:dLblPos val="t"/>
          <c:showLegendKey val="0"/>
          <c:showVal val="1"/>
          <c:showCatName val="0"/>
          <c:showSerName val="0"/>
          <c:showPercent val="0"/>
          <c:showBubbleSize val="0"/>
        </c:dLbls>
        <c:marker val="1"/>
        <c:smooth val="0"/>
        <c:axId val="148504576"/>
        <c:axId val="97391104"/>
      </c:lineChart>
      <c:catAx>
        <c:axId val="148504576"/>
        <c:scaling>
          <c:orientation val="minMax"/>
        </c:scaling>
        <c:delete val="0"/>
        <c:axPos val="b"/>
        <c:numFmt formatCode="General" sourceLinked="1"/>
        <c:majorTickMark val="out"/>
        <c:minorTickMark val="none"/>
        <c:tickLblPos val="nextTo"/>
        <c:txPr>
          <a:bodyPr/>
          <a:lstStyle/>
          <a:p>
            <a:pPr>
              <a:defRPr sz="1600"/>
            </a:pPr>
            <a:endParaRPr lang="en-US"/>
          </a:p>
        </c:txPr>
        <c:crossAx val="97391104"/>
        <c:crosses val="autoZero"/>
        <c:auto val="1"/>
        <c:lblAlgn val="ctr"/>
        <c:lblOffset val="100"/>
        <c:noMultiLvlLbl val="0"/>
      </c:catAx>
      <c:valAx>
        <c:axId val="97391104"/>
        <c:scaling>
          <c:orientation val="minMax"/>
          <c:max val="100"/>
        </c:scaling>
        <c:delete val="0"/>
        <c:axPos val="l"/>
        <c:title>
          <c:tx>
            <c:rich>
              <a:bodyPr rot="-5400000" vert="horz"/>
              <a:lstStyle/>
              <a:p>
                <a:pPr>
                  <a:defRPr/>
                </a:pPr>
                <a:r>
                  <a:rPr lang="en-US" dirty="0" smtClean="0"/>
                  <a:t>Percent</a:t>
                </a:r>
                <a:endParaRPr lang="en-US" dirty="0"/>
              </a:p>
            </c:rich>
          </c:tx>
          <c:layout/>
          <c:overlay val="0"/>
        </c:title>
        <c:numFmt formatCode="General" sourceLinked="1"/>
        <c:majorTickMark val="out"/>
        <c:minorTickMark val="none"/>
        <c:tickLblPos val="nextTo"/>
        <c:crossAx val="1485045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High School Students Who Obtained Cigarettes by Buying Them in a Store or Gas Station</a:t>
            </a:r>
          </a:p>
          <a:p>
            <a:pPr>
              <a:defRPr sz="1600"/>
            </a:pPr>
            <a:r>
              <a:rPr lang="en-US" sz="1600" baseline="0" dirty="0" smtClean="0"/>
              <a:t>Tennessee, 2003-2013</a:t>
            </a:r>
            <a:endParaRPr lang="en-US" sz="1600" dirty="0"/>
          </a:p>
        </c:rich>
      </c:tx>
      <c:layout/>
      <c:overlay val="0"/>
    </c:title>
    <c:autoTitleDeleted val="0"/>
    <c:plotArea>
      <c:layout/>
      <c:lineChart>
        <c:grouping val="standard"/>
        <c:varyColors val="0"/>
        <c:ser>
          <c:idx val="0"/>
          <c:order val="0"/>
          <c:tx>
            <c:strRef>
              <c:f>Sheet1!$B$1</c:f>
              <c:strCache>
                <c:ptCount val="1"/>
                <c:pt idx="0">
                  <c:v>bought at store</c:v>
                </c:pt>
              </c:strCache>
            </c:strRef>
          </c:tx>
          <c:spPr>
            <a:ln w="25400">
              <a:solidFill>
                <a:schemeClr val="accent4"/>
              </a:solidFill>
            </a:ln>
          </c:spPr>
          <c:marker>
            <c:spPr>
              <a:solidFill>
                <a:schemeClr val="accent4"/>
              </a:solidFill>
              <a:ln>
                <a:solidFill>
                  <a:schemeClr val="accent4"/>
                </a:solidFill>
              </a:ln>
            </c:spPr>
          </c:marker>
          <c:dLbls>
            <c:txPr>
              <a:bodyPr/>
              <a:lstStyle/>
              <a:p>
                <a:pPr>
                  <a:defRPr sz="1600"/>
                </a:pPr>
                <a:endParaRPr lang="en-US"/>
              </a:p>
            </c:txPr>
            <c:dLblPos val="t"/>
            <c:showLegendKey val="0"/>
            <c:showVal val="1"/>
            <c:showCatName val="0"/>
            <c:showSerName val="0"/>
            <c:showPercent val="0"/>
            <c:showBubbleSize val="0"/>
            <c:showLeaderLines val="0"/>
          </c:dLbls>
          <c:cat>
            <c:numRef>
              <c:f>Sheet1!$A$2:$A$7</c:f>
              <c:numCache>
                <c:formatCode>General</c:formatCode>
                <c:ptCount val="6"/>
                <c:pt idx="0">
                  <c:v>2003</c:v>
                </c:pt>
                <c:pt idx="1">
                  <c:v>2005</c:v>
                </c:pt>
                <c:pt idx="2">
                  <c:v>2007</c:v>
                </c:pt>
                <c:pt idx="3">
                  <c:v>2009</c:v>
                </c:pt>
                <c:pt idx="4">
                  <c:v>2011</c:v>
                </c:pt>
                <c:pt idx="5">
                  <c:v>2013</c:v>
                </c:pt>
              </c:numCache>
            </c:numRef>
          </c:cat>
          <c:val>
            <c:numRef>
              <c:f>Sheet1!$B$2:$B$7</c:f>
              <c:numCache>
                <c:formatCode>General</c:formatCode>
                <c:ptCount val="6"/>
                <c:pt idx="0">
                  <c:v>16.399999999999999</c:v>
                </c:pt>
                <c:pt idx="1">
                  <c:v>16.7</c:v>
                </c:pt>
                <c:pt idx="2">
                  <c:v>12.9</c:v>
                </c:pt>
                <c:pt idx="3">
                  <c:v>14.5</c:v>
                </c:pt>
                <c:pt idx="4">
                  <c:v>17.3</c:v>
                </c:pt>
                <c:pt idx="5">
                  <c:v>13.6</c:v>
                </c:pt>
              </c:numCache>
            </c:numRef>
          </c:val>
          <c:smooth val="0"/>
        </c:ser>
        <c:dLbls>
          <c:dLblPos val="t"/>
          <c:showLegendKey val="0"/>
          <c:showVal val="1"/>
          <c:showCatName val="0"/>
          <c:showSerName val="0"/>
          <c:showPercent val="0"/>
          <c:showBubbleSize val="0"/>
        </c:dLbls>
        <c:marker val="1"/>
        <c:smooth val="0"/>
        <c:axId val="148854272"/>
        <c:axId val="97388224"/>
      </c:lineChart>
      <c:catAx>
        <c:axId val="148854272"/>
        <c:scaling>
          <c:orientation val="minMax"/>
        </c:scaling>
        <c:delete val="0"/>
        <c:axPos val="b"/>
        <c:numFmt formatCode="General" sourceLinked="1"/>
        <c:majorTickMark val="out"/>
        <c:minorTickMark val="none"/>
        <c:tickLblPos val="nextTo"/>
        <c:txPr>
          <a:bodyPr/>
          <a:lstStyle/>
          <a:p>
            <a:pPr>
              <a:defRPr sz="1600"/>
            </a:pPr>
            <a:endParaRPr lang="en-US"/>
          </a:p>
        </c:txPr>
        <c:crossAx val="97388224"/>
        <c:crosses val="autoZero"/>
        <c:auto val="1"/>
        <c:lblAlgn val="ctr"/>
        <c:lblOffset val="100"/>
        <c:noMultiLvlLbl val="0"/>
      </c:catAx>
      <c:valAx>
        <c:axId val="97388224"/>
        <c:scaling>
          <c:orientation val="minMax"/>
          <c:max val="50"/>
        </c:scaling>
        <c:delete val="0"/>
        <c:axPos val="l"/>
        <c:title>
          <c:tx>
            <c:rich>
              <a:bodyPr rot="-5400000" vert="horz"/>
              <a:lstStyle/>
              <a:p>
                <a:pPr>
                  <a:defRPr/>
                </a:pPr>
                <a:r>
                  <a:rPr lang="en-US" dirty="0" smtClean="0"/>
                  <a:t>Percent</a:t>
                </a:r>
                <a:endParaRPr lang="en-US" dirty="0"/>
              </a:p>
            </c:rich>
          </c:tx>
          <c:layout/>
          <c:overlay val="0"/>
        </c:title>
        <c:numFmt formatCode="General" sourceLinked="1"/>
        <c:majorTickMark val="out"/>
        <c:minorTickMark val="none"/>
        <c:tickLblPos val="nextTo"/>
        <c:crossAx val="148854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188"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4463" y="0"/>
            <a:ext cx="3024187" cy="457200"/>
          </a:xfrm>
          <a:prstGeom prst="rect">
            <a:avLst/>
          </a:prstGeom>
        </p:spPr>
        <p:txBody>
          <a:bodyPr vert="horz" lIns="91440" tIns="45720" rIns="91440" bIns="45720" rtlCol="0"/>
          <a:lstStyle>
            <a:lvl1pPr algn="r">
              <a:defRPr sz="1200"/>
            </a:lvl1pPr>
          </a:lstStyle>
          <a:p>
            <a:fld id="{2AEBCB68-9437-4DE9-8F22-0AD43F4FA83B}" type="datetimeFigureOut">
              <a:rPr lang="en-US" smtClean="0"/>
              <a:t>6/23/2016</a:t>
            </a:fld>
            <a:endParaRPr lang="en-US"/>
          </a:p>
        </p:txBody>
      </p:sp>
      <p:sp>
        <p:nvSpPr>
          <p:cNvPr id="4" name="Slide Image Placeholder 3"/>
          <p:cNvSpPr>
            <a:spLocks noGrp="1" noRot="1" noChangeAspect="1"/>
          </p:cNvSpPr>
          <p:nvPr>
            <p:ph type="sldImg" idx="2"/>
          </p:nvPr>
        </p:nvSpPr>
        <p:spPr>
          <a:xfrm>
            <a:off x="1203325"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343400"/>
            <a:ext cx="5583238"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024188"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4463" y="8685213"/>
            <a:ext cx="3024187" cy="457200"/>
          </a:xfrm>
          <a:prstGeom prst="rect">
            <a:avLst/>
          </a:prstGeom>
        </p:spPr>
        <p:txBody>
          <a:bodyPr vert="horz" lIns="91440" tIns="45720" rIns="91440" bIns="45720" rtlCol="0" anchor="b"/>
          <a:lstStyle>
            <a:lvl1pPr algn="r">
              <a:defRPr sz="1200"/>
            </a:lvl1pPr>
          </a:lstStyle>
          <a:p>
            <a:fld id="{D629F885-ED7F-4CFB-B8E4-863E6FC96EFB}" type="slidenum">
              <a:rPr lang="en-US" smtClean="0"/>
              <a:t>‹#›</a:t>
            </a:fld>
            <a:endParaRPr lang="en-US"/>
          </a:p>
        </p:txBody>
      </p:sp>
    </p:spTree>
    <p:extLst>
      <p:ext uri="{BB962C8B-B14F-4D97-AF65-F5344CB8AC3E}">
        <p14:creationId xmlns:p14="http://schemas.microsoft.com/office/powerpoint/2010/main" val="18999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DAF9C-6F73-4C20-96B1-C4D9352C4ADF}" type="slidenum">
              <a:rPr lang="en-US" smtClean="0"/>
              <a:t>1</a:t>
            </a:fld>
            <a:endParaRPr lang="en-US" dirty="0"/>
          </a:p>
        </p:txBody>
      </p:sp>
    </p:spTree>
    <p:extLst>
      <p:ext uri="{BB962C8B-B14F-4D97-AF65-F5344CB8AC3E}">
        <p14:creationId xmlns:p14="http://schemas.microsoft.com/office/powerpoint/2010/main" val="271594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B96DC5-590D-44D3-9F60-888CA29C31B8}" type="slidenum">
              <a:rPr lang="en-US" smtClean="0"/>
              <a:t>2</a:t>
            </a:fld>
            <a:endParaRPr lang="en-US"/>
          </a:p>
        </p:txBody>
      </p:sp>
    </p:spTree>
    <p:extLst>
      <p:ext uri="{BB962C8B-B14F-4D97-AF65-F5344CB8AC3E}">
        <p14:creationId xmlns:p14="http://schemas.microsoft.com/office/powerpoint/2010/main" val="310919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B96DC5-590D-44D3-9F60-888CA29C31B8}" type="slidenum">
              <a:rPr lang="en-US" smtClean="0"/>
              <a:t>4</a:t>
            </a:fld>
            <a:endParaRPr lang="en-US"/>
          </a:p>
        </p:txBody>
      </p:sp>
    </p:spTree>
    <p:extLst>
      <p:ext uri="{BB962C8B-B14F-4D97-AF65-F5344CB8AC3E}">
        <p14:creationId xmlns:p14="http://schemas.microsoft.com/office/powerpoint/2010/main" val="2008160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B96DC5-590D-44D3-9F60-888CA29C31B8}" type="slidenum">
              <a:rPr lang="en-US" smtClean="0"/>
              <a:t>5</a:t>
            </a:fld>
            <a:endParaRPr lang="en-US"/>
          </a:p>
        </p:txBody>
      </p:sp>
    </p:spTree>
    <p:extLst>
      <p:ext uri="{BB962C8B-B14F-4D97-AF65-F5344CB8AC3E}">
        <p14:creationId xmlns:p14="http://schemas.microsoft.com/office/powerpoint/2010/main" val="3998400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B96DC5-590D-44D3-9F60-888CA29C31B8}" type="slidenum">
              <a:rPr lang="en-US" smtClean="0"/>
              <a:t>6</a:t>
            </a:fld>
            <a:endParaRPr lang="en-US"/>
          </a:p>
        </p:txBody>
      </p:sp>
    </p:spTree>
    <p:extLst>
      <p:ext uri="{BB962C8B-B14F-4D97-AF65-F5344CB8AC3E}">
        <p14:creationId xmlns:p14="http://schemas.microsoft.com/office/powerpoint/2010/main" val="3998400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 Standard">
    <p:spTree>
      <p:nvGrpSpPr>
        <p:cNvPr id="1" name=""/>
        <p:cNvGrpSpPr/>
        <p:nvPr/>
      </p:nvGrpSpPr>
      <p:grpSpPr>
        <a:xfrm>
          <a:off x="0" y="0"/>
          <a:ext cx="0" cy="0"/>
          <a:chOff x="0" y="0"/>
          <a:chExt cx="0" cy="0"/>
        </a:xfrm>
      </p:grpSpPr>
      <p:sp>
        <p:nvSpPr>
          <p:cNvPr id="3" name="Rectangle 2"/>
          <p:cNvSpPr/>
          <p:nvPr/>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143000"/>
            <a:ext cx="50292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630C436-A5EC-4848-B368-18EC3B3A5758}"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556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630C436-A5EC-4848-B368-18EC3B3A5758}"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ouble-Column Bod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630C436-A5EC-4848-B368-18EC3B3A5758}" type="slidenum">
              <a:rPr lang="en-US" smtClean="0"/>
              <a:pPr>
                <a:defRPr/>
              </a:pPr>
              <a:t>‹#›</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 Blu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 Orange">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 YellowGreen">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 Gray">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smtClean="0"/>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smtClean="0"/>
              <a:t>Click to edit Master title style</a:t>
            </a:r>
            <a:endParaRPr lang="en-US" dirty="0"/>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a:t>
            </a:r>
          </a:p>
          <a:p>
            <a:pPr lvl="0"/>
            <a:r>
              <a:rPr lang="en-US" dirty="0" smtClean="0"/>
              <a:t>Date</a:t>
            </a:r>
            <a:endParaRPr lang="en-US" dirty="0"/>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smtClean="0"/>
              <a:t>Sub-Title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 y="243840"/>
            <a:ext cx="2346960"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4" name="Rectangle 3"/>
          <p:cNvSpPr/>
          <p:nvPr/>
        </p:nvSpPr>
        <p:spPr>
          <a:xfrm>
            <a:off x="2590800" y="3874770"/>
            <a:ext cx="65532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667000" y="3962400"/>
            <a:ext cx="63246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5509" t="13397" r="9549" b="13397"/>
          <a:stretch/>
        </p:blipFill>
        <p:spPr>
          <a:xfrm>
            <a:off x="152400" y="3766736"/>
            <a:ext cx="2514600" cy="2456348"/>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630C436-A5EC-4848-B368-18EC3B3A5758}"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630C436-A5EC-4848-B368-18EC3B3A5758}"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dy - Orange">
    <p:spTree>
      <p:nvGrpSpPr>
        <p:cNvPr id="1" name=""/>
        <p:cNvGrpSpPr/>
        <p:nvPr/>
      </p:nvGrpSpPr>
      <p:grpSpPr>
        <a:xfrm>
          <a:off x="0" y="0"/>
          <a:ext cx="0" cy="0"/>
          <a:chOff x="0" y="0"/>
          <a:chExt cx="0" cy="0"/>
        </a:xfrm>
      </p:grpSpPr>
      <p:sp>
        <p:nvSpPr>
          <p:cNvPr id="12" name="Rectangle 11"/>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Rectangle 16"/>
          <p:cNvSpPr/>
          <p:nvPr/>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630C436-A5EC-4848-B368-18EC3B3A5758}"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630C436-A5EC-4848-B368-18EC3B3A5758}"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630C436-A5EC-4848-B368-18EC3B3A5758}" type="slidenum">
              <a:rPr lang="en-US" smtClean="0"/>
              <a:pPr>
                <a:defRPr/>
              </a:pPr>
              <a:t>‹#›</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6152266"/>
            <a:ext cx="1341120"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630C436-A5EC-4848-B368-18EC3B3A5758}" type="slidenum">
              <a:rPr lang="en-US" smtClean="0"/>
              <a:pPr>
                <a:defRPr/>
              </a:pPr>
              <a:t>‹#›</a:t>
            </a:fld>
            <a:endParaRPr lang="en-US"/>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cphss.wustl.edu/Products/ProductsDocuments/ASPiRE_2015_STARS_Report.pdf" TargetMode="External"/><Relationship Id="rId2" Type="http://schemas.openxmlformats.org/officeDocument/2006/relationships/hyperlink" Target="http://www.cdc.gov/pcd/issues/2016/15_0504.htm" TargetMode="Externa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hyperlink" Target="http://www.sctcresearch.org/blog/standardized-tobacco-assessment-for-retail-settin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countertobacco.org/sites/default/files/Alabama%20POS%20Warning%20signs-Jefferson%20County.pdf" TargetMode="External"/><Relationship Id="rId2" Type="http://schemas.openxmlformats.org/officeDocument/2006/relationships/hyperlink" Target="http://www.countertobacco.org/resources-tools" TargetMode="Externa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kickbuttsday.org/"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nashville.gov/Health-Department/Smoke-Free-Housing/Property-Managers.aspx"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tobaccofreecampus.org/keyresources-tftoolkits" TargetMode="External"/><Relationship Id="rId2" Type="http://schemas.openxmlformats.org/officeDocument/2006/relationships/hyperlink" Target="http://tobaccofreecampus.or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hyperlink" Target="http://tobaccofreecampus.org/campus-list-progress" TargetMode="External"/><Relationship Id="rId1" Type="http://schemas.openxmlformats.org/officeDocument/2006/relationships/slideLayout" Target="../slideLayouts/slideLayout4.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mcgtn.org/sites/default/files/commission/agenda/resolution/2016/april-4-2016.pdf"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franklinhomepage.com/smoke-free-playground-initiative-launched-in-city-cms-11228#.V2sImvkrJh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norwichct.org/ArchiveCenter/ViewFile/Item/319" TargetMode="External"/><Relationship Id="rId2" Type="http://schemas.openxmlformats.org/officeDocument/2006/relationships/hyperlink" Target="https://www.nrpa.org/uploadedFiles/nrpaorg/Grants_and_Partners/Recreation_and_Health/Resources/Case_Studies/Healthy-Communities-Success-Stories.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grassrootschange.net/wp-content/uploads/2016/01/RFF-2015-Toolkit.pdf" TargetMode="External"/><Relationship Id="rId2" Type="http://schemas.openxmlformats.org/officeDocument/2006/relationships/hyperlink" Target="http://www.no-smoke.org/document.php?id=397" TargetMode="External"/><Relationship Id="rId1" Type="http://schemas.openxmlformats.org/officeDocument/2006/relationships/slideLayout" Target="../slideLayouts/slideLayout4.xml"/><Relationship Id="rId4" Type="http://schemas.openxmlformats.org/officeDocument/2006/relationships/hyperlink" Target="http://www.ncallianceforhealth.org/wp-content/multiverso-files/3_55a8098493e21/NCAH-Preemption-Toolkit-and-Case-Study.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www.cdc.gov/tobacco/stateandcommunity/bp_user_guide/index.htm" TargetMode="External"/><Relationship Id="rId2" Type="http://schemas.openxmlformats.org/officeDocument/2006/relationships/hyperlink" Target="http://www.cdc.gov/brfss/" TargetMode="External"/><Relationship Id="rId1" Type="http://schemas.openxmlformats.org/officeDocument/2006/relationships/slideLayout" Target="../slideLayouts/slideLayout4.xml"/><Relationship Id="rId6" Type="http://schemas.openxmlformats.org/officeDocument/2006/relationships/hyperlink" Target="http://www.countyhealthrankings.org/" TargetMode="External"/><Relationship Id="rId5" Type="http://schemas.openxmlformats.org/officeDocument/2006/relationships/hyperlink" Target="http://www.cdc.gov/tobacco/youth/sports/index.htm" TargetMode="External"/><Relationship Id="rId4" Type="http://schemas.openxmlformats.org/officeDocument/2006/relationships/hyperlink" Target="http://www.cdc.gov/tobacco/basic_information/secondhand_smoke/evaluation_toolkit/index.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nccd.cdc.gov/youthonlin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hyperlink" Target="http://nccd.cdc.gov/youthonlin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52400" y="4343400"/>
            <a:ext cx="8839200" cy="1422399"/>
          </a:xfrm>
        </p:spPr>
        <p:txBody>
          <a:bodyPr rtlCol="0">
            <a:normAutofit fontScale="90000"/>
          </a:bodyPr>
          <a:lstStyle/>
          <a:p>
            <a:pPr eaLnBrk="1" fontAlgn="auto" hangingPunct="1">
              <a:spcAft>
                <a:spcPts val="0"/>
              </a:spcAft>
              <a:defRPr/>
            </a:pPr>
            <a:r>
              <a:rPr lang="en-US" b="1" dirty="0" smtClean="0">
                <a:latin typeface="Arial" pitchFamily="34" charset="0"/>
                <a:cs typeface="Arial" pitchFamily="34" charset="0"/>
              </a:rPr>
              <a:t>Applying</a:t>
            </a:r>
            <a:br>
              <a:rPr lang="en-US" b="1" dirty="0" smtClean="0">
                <a:latin typeface="Arial" pitchFamily="34" charset="0"/>
                <a:cs typeface="Arial" pitchFamily="34" charset="0"/>
              </a:rPr>
            </a:br>
            <a:r>
              <a:rPr lang="en-US" b="1" dirty="0" smtClean="0">
                <a:latin typeface="Arial" pitchFamily="34" charset="0"/>
                <a:cs typeface="Arial" pitchFamily="34" charset="0"/>
              </a:rPr>
              <a:t>Primary Prevention Principles to </a:t>
            </a:r>
            <a:r>
              <a:rPr lang="en-US" dirty="0" smtClean="0">
                <a:latin typeface="Arial" pitchFamily="34" charset="0"/>
                <a:cs typeface="Arial" pitchFamily="34" charset="0"/>
              </a:rPr>
              <a:t>Tobacco Use</a:t>
            </a:r>
            <a:r>
              <a:rPr lang="en-US" b="1" dirty="0" smtClean="0">
                <a:latin typeface="Arial" pitchFamily="34" charset="0"/>
                <a:cs typeface="Arial" pitchFamily="34" charset="0"/>
              </a:rPr>
              <a:t> Prevention &amp; Control Module</a:t>
            </a:r>
            <a:endParaRPr lang="en-US" b="1" dirty="0" smtClean="0">
              <a:latin typeface="Arial" pitchFamily="34" charset="0"/>
              <a:cs typeface="Arial" pitchFamily="34" charset="0"/>
            </a:endParaRPr>
          </a:p>
        </p:txBody>
      </p:sp>
      <p:sp>
        <p:nvSpPr>
          <p:cNvPr id="6" name="Title 1"/>
          <p:cNvSpPr txBox="1">
            <a:spLocks/>
          </p:cNvSpPr>
          <p:nvPr/>
        </p:nvSpPr>
        <p:spPr>
          <a:xfrm>
            <a:off x="1295400" y="6397625"/>
            <a:ext cx="6781800" cy="460375"/>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000" b="1" kern="1200">
                <a:solidFill>
                  <a:schemeClr val="bg1"/>
                </a:solidFill>
                <a:effectLst>
                  <a:outerShdw blurRad="38100" dist="38100" dir="2700000" algn="tl">
                    <a:srgbClr val="000000">
                      <a:alpha val="43137"/>
                    </a:srgbClr>
                  </a:outerShdw>
                </a:effectLst>
                <a:latin typeface="PermianSlabSerifTypeface" pitchFamily="50" charset="0"/>
                <a:ea typeface="+mj-ea"/>
                <a:cs typeface="+mj-cs"/>
              </a:defRPr>
            </a:lvl1pPr>
          </a:lstStyle>
          <a:p>
            <a:pPr>
              <a:defRPr/>
            </a:pPr>
            <a:r>
              <a:rPr lang="en-US" sz="1600" dirty="0" smtClean="0">
                <a:solidFill>
                  <a:schemeClr val="tx1"/>
                </a:solidFill>
                <a:effectLst/>
                <a:latin typeface="Arial" pitchFamily="34" charset="0"/>
                <a:cs typeface="Arial" pitchFamily="34" charset="0"/>
              </a:rPr>
              <a:t>Primary Prevention Initiative:  Tobacco </a:t>
            </a:r>
            <a:r>
              <a:rPr lang="en-US" sz="1600" dirty="0" smtClean="0">
                <a:solidFill>
                  <a:schemeClr val="tx1"/>
                </a:solidFill>
                <a:effectLst/>
                <a:latin typeface="Arial" pitchFamily="34" charset="0"/>
                <a:cs typeface="Arial" pitchFamily="34" charset="0"/>
              </a:rPr>
              <a:t>Use Prevention &amp; Control  </a:t>
            </a:r>
            <a:r>
              <a:rPr lang="en-US" sz="1600" dirty="0" smtClean="0">
                <a:solidFill>
                  <a:schemeClr val="tx1"/>
                </a:solidFill>
                <a:effectLst/>
                <a:latin typeface="Arial" pitchFamily="34" charset="0"/>
                <a:cs typeface="Arial" pitchFamily="34" charset="0"/>
              </a:rPr>
              <a:t>Module</a:t>
            </a:r>
          </a:p>
        </p:txBody>
      </p:sp>
    </p:spTree>
    <p:extLst>
      <p:ext uri="{BB962C8B-B14F-4D97-AF65-F5344CB8AC3E}">
        <p14:creationId xmlns:p14="http://schemas.microsoft.com/office/powerpoint/2010/main" val="1666693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z="3600" b="1" dirty="0" smtClean="0">
                <a:latin typeface="Arial" charset="0"/>
                <a:cs typeface="Arial" charset="0"/>
              </a:rPr>
              <a:t>Proven Primary Prevention Strategies</a:t>
            </a:r>
          </a:p>
        </p:txBody>
      </p:sp>
      <p:sp>
        <p:nvSpPr>
          <p:cNvPr id="3" name="Rectangle 2"/>
          <p:cNvSpPr/>
          <p:nvPr/>
        </p:nvSpPr>
        <p:spPr>
          <a:xfrm>
            <a:off x="228600" y="1063109"/>
            <a:ext cx="3505200" cy="1569660"/>
          </a:xfrm>
          <a:prstGeom prst="rect">
            <a:avLst/>
          </a:prstGeom>
        </p:spPr>
        <p:txBody>
          <a:bodyPr wrap="square">
            <a:spAutoFit/>
          </a:bodyPr>
          <a:lstStyle/>
          <a:p>
            <a:pPr algn="ctr"/>
            <a:r>
              <a:rPr lang="en-US" sz="2400" b="1" dirty="0" smtClean="0"/>
              <a:t>Example 1: Standardized </a:t>
            </a:r>
            <a:r>
              <a:rPr lang="en-US" sz="2400" b="1" dirty="0"/>
              <a:t>Tobacco Assessment for Retail Setting (STARS)</a:t>
            </a:r>
            <a:endParaRPr lang="en-US" sz="2400" dirty="0"/>
          </a:p>
        </p:txBody>
      </p:sp>
      <p:sp>
        <p:nvSpPr>
          <p:cNvPr id="6" name="Content Placeholder 2"/>
          <p:cNvSpPr>
            <a:spLocks noGrp="1"/>
          </p:cNvSpPr>
          <p:nvPr>
            <p:ph idx="1"/>
          </p:nvPr>
        </p:nvSpPr>
        <p:spPr>
          <a:xfrm>
            <a:off x="419100" y="2776334"/>
            <a:ext cx="3124200" cy="2871301"/>
          </a:xfrm>
        </p:spPr>
        <p:txBody>
          <a:bodyPr>
            <a:normAutofit lnSpcReduction="10000"/>
          </a:bodyPr>
          <a:lstStyle/>
          <a:p>
            <a:r>
              <a:rPr lang="en-US" sz="1600" dirty="0" smtClean="0"/>
              <a:t>Data collection tool for tobacco products at the point of sale</a:t>
            </a:r>
          </a:p>
          <a:p>
            <a:endParaRPr lang="en-US" sz="1600" dirty="0" smtClean="0"/>
          </a:p>
          <a:p>
            <a:r>
              <a:rPr lang="en-US" sz="1600" dirty="0" smtClean="0"/>
              <a:t>Gain a better understanding of tobacco marketing</a:t>
            </a:r>
          </a:p>
          <a:p>
            <a:endParaRPr lang="en-US" sz="1600" dirty="0" smtClean="0"/>
          </a:p>
          <a:p>
            <a:r>
              <a:rPr lang="en-US" sz="1600" dirty="0" smtClean="0"/>
              <a:t>Inform policy makers and educate community about point of sale</a:t>
            </a:r>
          </a:p>
          <a:p>
            <a:endParaRPr lang="en-US" dirty="0"/>
          </a:p>
        </p:txBody>
      </p:sp>
      <p:pic>
        <p:nvPicPr>
          <p:cNvPr id="3074" name="Picture 2" descr="http://www.stampoutsmoking.com/wp-content/uploads/2015/08/STARS-survey-FINAL-July-20151_Page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1432440"/>
            <a:ext cx="4495800" cy="53493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smtClean="0"/>
              <a:t>Standardized Tobacco Assessment for Retail Setting (STARS)</a:t>
            </a:r>
            <a:endParaRPr lang="en-US" sz="2400" b="1" dirty="0"/>
          </a:p>
        </p:txBody>
      </p:sp>
      <p:sp>
        <p:nvSpPr>
          <p:cNvPr id="5" name="Content Placeholder 2"/>
          <p:cNvSpPr>
            <a:spLocks noGrp="1"/>
          </p:cNvSpPr>
          <p:nvPr>
            <p:ph idx="1"/>
          </p:nvPr>
        </p:nvSpPr>
        <p:spPr>
          <a:xfrm>
            <a:off x="152400" y="1143000"/>
            <a:ext cx="8839200" cy="5562600"/>
          </a:xfrm>
        </p:spPr>
        <p:txBody>
          <a:bodyPr/>
          <a:lstStyle/>
          <a:p>
            <a:r>
              <a:rPr lang="en-US" sz="2000" dirty="0" smtClean="0"/>
              <a:t>Ability to compare tobacco retail across communities and even states</a:t>
            </a:r>
            <a:br>
              <a:rPr lang="en-US" sz="2000" dirty="0" smtClean="0"/>
            </a:br>
            <a:endParaRPr lang="en-US" sz="2000" dirty="0" smtClean="0"/>
          </a:p>
          <a:p>
            <a:r>
              <a:rPr lang="en-US" sz="2000" b="1" dirty="0"/>
              <a:t>Resources</a:t>
            </a:r>
          </a:p>
          <a:p>
            <a:pPr lvl="1"/>
            <a:r>
              <a:rPr lang="en-US" sz="1800" dirty="0">
                <a:hlinkClick r:id="rId2"/>
              </a:rPr>
              <a:t>http://www.cdc.gov/pcd/issues/2016/15_0504.htm</a:t>
            </a:r>
            <a:endParaRPr lang="en-US" sz="1800" dirty="0"/>
          </a:p>
          <a:p>
            <a:pPr lvl="1"/>
            <a:r>
              <a:rPr lang="en-US" sz="1800" dirty="0">
                <a:hlinkClick r:id="rId3"/>
              </a:rPr>
              <a:t>http://</a:t>
            </a:r>
            <a:r>
              <a:rPr lang="en-US" sz="1800" dirty="0" smtClean="0">
                <a:hlinkClick r:id="rId3"/>
              </a:rPr>
              <a:t>cphss.wustl.edu/Products/ProductsDocuments/ASPiRE_2015_STARS_Report.pdf</a:t>
            </a:r>
            <a:endParaRPr lang="en-US" sz="1800" dirty="0"/>
          </a:p>
          <a:p>
            <a:pPr lvl="1"/>
            <a:r>
              <a:rPr lang="en-US" sz="1800" dirty="0">
                <a:hlinkClick r:id="rId4"/>
              </a:rPr>
              <a:t>http://www.sctcresearch.org/blog/standardized-tobacco-assessment-for-retail-setting</a:t>
            </a:r>
            <a:r>
              <a:rPr lang="en-US" sz="1800" dirty="0" smtClean="0">
                <a:hlinkClick r:id="rId4"/>
              </a:rPr>
              <a:t>/</a:t>
            </a:r>
            <a:r>
              <a:rPr lang="en-US" sz="1800" dirty="0" smtClean="0"/>
              <a:t> </a:t>
            </a:r>
          </a:p>
          <a:p>
            <a:endParaRPr lang="en-US" dirty="0"/>
          </a:p>
        </p:txBody>
      </p:sp>
      <p:pic>
        <p:nvPicPr>
          <p:cNvPr id="4100" name="Picture 4" descr="http://countertobacco.org/sites/default/files/Horsey_what%20do%20youth%20see_STARS_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3810000"/>
            <a:ext cx="35814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46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887" y="172480"/>
            <a:ext cx="7408113" cy="5847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486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 of Sale Warnings</a:t>
            </a:r>
            <a:endParaRPr lang="en-US" b="1" dirty="0"/>
          </a:p>
        </p:txBody>
      </p:sp>
      <p:sp>
        <p:nvSpPr>
          <p:cNvPr id="3" name="Content Placeholder 2"/>
          <p:cNvSpPr>
            <a:spLocks noGrp="1"/>
          </p:cNvSpPr>
          <p:nvPr>
            <p:ph idx="1"/>
          </p:nvPr>
        </p:nvSpPr>
        <p:spPr/>
        <p:txBody>
          <a:bodyPr/>
          <a:lstStyle/>
          <a:p>
            <a:r>
              <a:rPr lang="en-US" b="1" dirty="0" smtClean="0"/>
              <a:t>Jefferson County, AL</a:t>
            </a:r>
          </a:p>
          <a:p>
            <a:pPr lvl="1"/>
            <a:r>
              <a:rPr lang="en-US" dirty="0" smtClean="0"/>
              <a:t>Voluntary agreement with tobacco retailers to post health warning signs and signs promoting Quit-Line in store</a:t>
            </a:r>
          </a:p>
          <a:p>
            <a:pPr lvl="1"/>
            <a:r>
              <a:rPr lang="en-US" dirty="0" smtClean="0"/>
              <a:t>51 store owners agree to post signs</a:t>
            </a:r>
          </a:p>
          <a:p>
            <a:pPr marL="457200" lvl="1" indent="0">
              <a:buNone/>
            </a:pPr>
            <a:endParaRPr lang="en-US" dirty="0" smtClean="0"/>
          </a:p>
          <a:p>
            <a:pPr lvl="1"/>
            <a:endParaRPr lang="en-US" dirty="0" smtClean="0"/>
          </a:p>
          <a:p>
            <a:endParaRPr lang="en-US" dirty="0" smtClean="0"/>
          </a:p>
          <a:p>
            <a:endParaRPr lang="en-US" dirty="0"/>
          </a:p>
        </p:txBody>
      </p:sp>
      <p:pic>
        <p:nvPicPr>
          <p:cNvPr id="5122" name="Picture 2" descr="http://www.healthactionpartnership.org/assets/Sig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743201"/>
            <a:ext cx="8077200" cy="411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267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Point of Sale Warnings</a:t>
            </a:r>
            <a:endParaRPr lang="en-US" b="1" dirty="0"/>
          </a:p>
        </p:txBody>
      </p:sp>
      <p:sp>
        <p:nvSpPr>
          <p:cNvPr id="3" name="Content Placeholder 2"/>
          <p:cNvSpPr>
            <a:spLocks noGrp="1"/>
          </p:cNvSpPr>
          <p:nvPr>
            <p:ph idx="1"/>
          </p:nvPr>
        </p:nvSpPr>
        <p:spPr/>
        <p:txBody>
          <a:bodyPr/>
          <a:lstStyle/>
          <a:p>
            <a:pPr marL="457200" lvl="1" indent="0">
              <a:buNone/>
            </a:pPr>
            <a:endParaRPr lang="en-US" dirty="0" smtClean="0"/>
          </a:p>
          <a:p>
            <a:r>
              <a:rPr lang="en-US" b="1" dirty="0" smtClean="0"/>
              <a:t>Further information</a:t>
            </a:r>
          </a:p>
          <a:p>
            <a:pPr lvl="1"/>
            <a:r>
              <a:rPr lang="en-US" sz="2000" dirty="0">
                <a:hlinkClick r:id="rId2"/>
              </a:rPr>
              <a:t>http://</a:t>
            </a:r>
            <a:r>
              <a:rPr lang="en-US" sz="2000" dirty="0" smtClean="0">
                <a:hlinkClick r:id="rId2"/>
              </a:rPr>
              <a:t>www.countertobacco.org/resources-tools</a:t>
            </a:r>
            <a:r>
              <a:rPr lang="en-US" sz="2000" dirty="0" smtClean="0"/>
              <a:t/>
            </a:r>
            <a:br>
              <a:rPr lang="en-US" sz="2000" dirty="0" smtClean="0"/>
            </a:br>
            <a:endParaRPr lang="en-US" sz="2000" dirty="0" smtClean="0"/>
          </a:p>
          <a:p>
            <a:pPr lvl="1"/>
            <a:r>
              <a:rPr lang="en-US" sz="2000" dirty="0" smtClean="0">
                <a:hlinkClick r:id="rId3"/>
              </a:rPr>
              <a:t>http</a:t>
            </a:r>
            <a:r>
              <a:rPr lang="en-US" sz="2000" dirty="0">
                <a:hlinkClick r:id="rId3"/>
              </a:rPr>
              <a:t>://</a:t>
            </a:r>
            <a:r>
              <a:rPr lang="en-US" sz="2000" dirty="0" smtClean="0">
                <a:hlinkClick r:id="rId3"/>
              </a:rPr>
              <a:t>www.countertobacco.org/sites/default/files/Alabama%20POS%20Warning%20signs-Jefferson%20County.pdf</a:t>
            </a:r>
            <a:endParaRPr lang="en-US" sz="2000" dirty="0" smtClean="0"/>
          </a:p>
          <a:p>
            <a:pPr lvl="1"/>
            <a:endParaRPr lang="en-US" dirty="0" smtClean="0"/>
          </a:p>
          <a:p>
            <a:pPr lvl="1"/>
            <a:endParaRPr lang="en-US" dirty="0" smtClean="0"/>
          </a:p>
          <a:p>
            <a:endParaRPr lang="en-US" dirty="0" smtClean="0"/>
          </a:p>
          <a:p>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429000"/>
            <a:ext cx="27432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022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600" b="1" dirty="0" smtClean="0">
                <a:latin typeface="Arial" charset="0"/>
                <a:cs typeface="Arial" charset="0"/>
              </a:rPr>
              <a:t>Proven Primary Prevention Strategies</a:t>
            </a:r>
            <a:endParaRPr lang="en-US" sz="3600" dirty="0" smtClean="0"/>
          </a:p>
        </p:txBody>
      </p:sp>
      <p:sp>
        <p:nvSpPr>
          <p:cNvPr id="23555" name="Content Placeholder 2"/>
          <p:cNvSpPr>
            <a:spLocks noGrp="1"/>
          </p:cNvSpPr>
          <p:nvPr>
            <p:ph idx="1"/>
          </p:nvPr>
        </p:nvSpPr>
        <p:spPr>
          <a:xfrm>
            <a:off x="457200" y="1600200"/>
            <a:ext cx="8229600" cy="4724400"/>
          </a:xfrm>
        </p:spPr>
        <p:txBody>
          <a:bodyPr>
            <a:normAutofit lnSpcReduction="10000"/>
          </a:bodyPr>
          <a:lstStyle/>
          <a:p>
            <a:pPr marL="0" indent="0" eaLnBrk="1" hangingPunct="1">
              <a:buNone/>
            </a:pPr>
            <a:r>
              <a:rPr lang="en-US" sz="2800" b="1" dirty="0" smtClean="0">
                <a:latin typeface="Arial" charset="0"/>
                <a:cs typeface="Arial" charset="0"/>
              </a:rPr>
              <a:t>Example 2—Preventing Youth Access</a:t>
            </a:r>
          </a:p>
          <a:p>
            <a:pPr eaLnBrk="1" hangingPunct="1"/>
            <a:r>
              <a:rPr lang="en-US" sz="2400" dirty="0" smtClean="0">
                <a:latin typeface="Arial" charset="0"/>
                <a:cs typeface="Arial" charset="0"/>
              </a:rPr>
              <a:t>Objective: Increase # of tobacco/nicotine-free schools and child care campuses</a:t>
            </a:r>
            <a:br>
              <a:rPr lang="en-US" sz="2400" dirty="0" smtClean="0">
                <a:latin typeface="Arial" charset="0"/>
                <a:cs typeface="Arial" charset="0"/>
              </a:rPr>
            </a:br>
            <a:endParaRPr lang="en-US" sz="2400" dirty="0" smtClean="0">
              <a:latin typeface="Arial" charset="0"/>
              <a:cs typeface="Arial" charset="0"/>
            </a:endParaRPr>
          </a:p>
          <a:p>
            <a:pPr eaLnBrk="1" hangingPunct="1"/>
            <a:r>
              <a:rPr lang="en-US" sz="2400" dirty="0" smtClean="0">
                <a:latin typeface="Arial" charset="0"/>
                <a:cs typeface="Arial" charset="0"/>
              </a:rPr>
              <a:t>Activity: Youth Tobacco Prevention Committee </a:t>
            </a:r>
            <a:br>
              <a:rPr lang="en-US" sz="2400" dirty="0" smtClean="0">
                <a:latin typeface="Arial" charset="0"/>
                <a:cs typeface="Arial" charset="0"/>
              </a:rPr>
            </a:br>
            <a:endParaRPr lang="en-US" sz="2400" dirty="0" smtClean="0">
              <a:latin typeface="Arial" charset="0"/>
              <a:cs typeface="Arial" charset="0"/>
            </a:endParaRPr>
          </a:p>
          <a:p>
            <a:pPr eaLnBrk="1" hangingPunct="1"/>
            <a:r>
              <a:rPr lang="en-US" sz="2000" dirty="0" smtClean="0">
                <a:latin typeface="Arial" charset="0"/>
                <a:cs typeface="Arial" charset="0"/>
              </a:rPr>
              <a:t>Schools implement tobacco/nicotine-free schools/campuses</a:t>
            </a:r>
          </a:p>
          <a:p>
            <a:pPr lvl="3" eaLnBrk="1" hangingPunct="1"/>
            <a:r>
              <a:rPr lang="en-US" sz="1800" dirty="0" smtClean="0">
                <a:latin typeface="Arial" charset="0"/>
                <a:cs typeface="Arial" charset="0"/>
              </a:rPr>
              <a:t>Engage schools, youth, parents – tobacco education</a:t>
            </a:r>
            <a:br>
              <a:rPr lang="en-US" sz="1800" dirty="0" smtClean="0">
                <a:latin typeface="Arial" charset="0"/>
                <a:cs typeface="Arial" charset="0"/>
              </a:rPr>
            </a:br>
            <a:endParaRPr lang="en-US" sz="1800" dirty="0" smtClean="0">
              <a:latin typeface="Arial" charset="0"/>
              <a:cs typeface="Arial" charset="0"/>
            </a:endParaRPr>
          </a:p>
          <a:p>
            <a:pPr lvl="1" eaLnBrk="1" hangingPunct="1"/>
            <a:r>
              <a:rPr lang="en-US" sz="2000" dirty="0" smtClean="0">
                <a:latin typeface="Arial" charset="0"/>
                <a:cs typeface="Arial" charset="0"/>
              </a:rPr>
              <a:t>Schools promote education preventing tobacco/nicotine use among youth</a:t>
            </a:r>
            <a:br>
              <a:rPr lang="en-US" sz="2000" dirty="0" smtClean="0">
                <a:latin typeface="Arial" charset="0"/>
                <a:cs typeface="Arial" charset="0"/>
              </a:rPr>
            </a:br>
            <a:endParaRPr lang="en-US" sz="2000" dirty="0" smtClean="0">
              <a:latin typeface="Arial" charset="0"/>
              <a:cs typeface="Arial" charset="0"/>
            </a:endParaRPr>
          </a:p>
          <a:p>
            <a:pPr lvl="1" eaLnBrk="1" hangingPunct="1"/>
            <a:r>
              <a:rPr lang="en-US" sz="2000" dirty="0" smtClean="0">
                <a:latin typeface="Arial" charset="0"/>
                <a:cs typeface="Arial" charset="0"/>
              </a:rPr>
              <a:t>Promote Gold Sneaker policies (includes tobacco free day care campuses)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600" dirty="0" smtClean="0">
                <a:latin typeface="Arial" charset="0"/>
                <a:cs typeface="Arial" charset="0"/>
              </a:rPr>
              <a:t>Preventing Youth Access</a:t>
            </a:r>
            <a:endParaRPr lang="en-US" sz="3600" dirty="0" smtClean="0"/>
          </a:p>
        </p:txBody>
      </p:sp>
      <p:sp>
        <p:nvSpPr>
          <p:cNvPr id="2" name="Content Placeholder 1"/>
          <p:cNvSpPr>
            <a:spLocks noGrp="1"/>
          </p:cNvSpPr>
          <p:nvPr>
            <p:ph idx="1"/>
          </p:nvPr>
        </p:nvSpPr>
        <p:spPr/>
        <p:txBody>
          <a:bodyPr/>
          <a:lstStyle/>
          <a:p>
            <a:r>
              <a:rPr lang="en-US" b="1" dirty="0" smtClean="0"/>
              <a:t>Kick Butts Day (</a:t>
            </a:r>
            <a:r>
              <a:rPr lang="en-US" b="1" dirty="0" smtClean="0">
                <a:hlinkClick r:id="rId2"/>
              </a:rPr>
              <a:t>www.kickbuttsday.org</a:t>
            </a:r>
            <a:r>
              <a:rPr lang="en-US" b="1" dirty="0" smtClean="0"/>
              <a:t>) </a:t>
            </a:r>
            <a:br>
              <a:rPr lang="en-US" b="1" dirty="0" smtClean="0"/>
            </a:br>
            <a:endParaRPr lang="en-US" b="1" dirty="0" smtClean="0"/>
          </a:p>
          <a:p>
            <a:pPr marL="0" indent="0">
              <a:buNone/>
            </a:pPr>
            <a:r>
              <a:rPr lang="en-US" sz="1800" dirty="0" smtClean="0"/>
              <a:t>-A national day of activism that empowers youth to stand out, speak up, and seize control against Big Tobacco. </a:t>
            </a:r>
            <a:br>
              <a:rPr lang="en-US" sz="1800" dirty="0" smtClean="0"/>
            </a:br>
            <a:endParaRPr lang="en-US" sz="1800" dirty="0" smtClean="0"/>
          </a:p>
          <a:p>
            <a:pPr marL="0" indent="0">
              <a:buNone/>
            </a:pPr>
            <a:r>
              <a:rPr lang="en-US" sz="1800" dirty="0" smtClean="0"/>
              <a:t>-The Kick Butts Day website offers a wealth of resources to see best practices and learn what other communities have and are doing to help promote anti-tobacco initiatives in their local communities.  </a:t>
            </a:r>
          </a:p>
          <a:p>
            <a:pPr marL="0" indent="0">
              <a:buNone/>
            </a:pPr>
            <a:endParaRPr lang="en-US" sz="1800" dirty="0"/>
          </a:p>
          <a:p>
            <a:pPr marL="0" indent="0">
              <a:buNone/>
            </a:pPr>
            <a:endParaRPr lang="en-US" sz="18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962400"/>
            <a:ext cx="2021181" cy="2158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403535"/>
            <a:ext cx="2800350"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08947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2400"/>
            <a:ext cx="8229600" cy="838200"/>
          </a:xfrm>
        </p:spPr>
        <p:txBody>
          <a:bodyPr/>
          <a:lstStyle/>
          <a:p>
            <a:pPr eaLnBrk="1" hangingPunct="1"/>
            <a:r>
              <a:rPr lang="en-US" b="1" dirty="0" smtClean="0">
                <a:latin typeface="Arial" charset="0"/>
                <a:cs typeface="Arial" charset="0"/>
              </a:rPr>
              <a:t>Proven Primary Prevention Strategies</a:t>
            </a:r>
            <a:endParaRPr lang="en-US" dirty="0" smtClean="0"/>
          </a:p>
        </p:txBody>
      </p:sp>
      <p:sp>
        <p:nvSpPr>
          <p:cNvPr id="24579" name="Content Placeholder 2"/>
          <p:cNvSpPr>
            <a:spLocks noGrp="1"/>
          </p:cNvSpPr>
          <p:nvPr>
            <p:ph idx="1"/>
          </p:nvPr>
        </p:nvSpPr>
        <p:spPr>
          <a:xfrm>
            <a:off x="457200" y="1447800"/>
            <a:ext cx="8229600" cy="5257800"/>
          </a:xfrm>
        </p:spPr>
        <p:txBody>
          <a:bodyPr/>
          <a:lstStyle/>
          <a:p>
            <a:pPr eaLnBrk="1" hangingPunct="1"/>
            <a:r>
              <a:rPr lang="en-US" sz="2800" b="1" dirty="0" smtClean="0">
                <a:latin typeface="Arial" charset="0"/>
                <a:cs typeface="Arial" charset="0"/>
              </a:rPr>
              <a:t>Example 3—Eliminate exposure to secondhand smoke in public places</a:t>
            </a:r>
          </a:p>
          <a:p>
            <a:pPr eaLnBrk="1" hangingPunct="1"/>
            <a:r>
              <a:rPr lang="en-US" sz="2400" dirty="0" smtClean="0">
                <a:latin typeface="Arial" charset="0"/>
                <a:cs typeface="Arial" charset="0"/>
              </a:rPr>
              <a:t>Objective: Increase # of workplaces, restaurants, parks that are 100% smoke free – including patios and outdoor areas</a:t>
            </a:r>
          </a:p>
          <a:p>
            <a:pPr eaLnBrk="1" hangingPunct="1"/>
            <a:r>
              <a:rPr lang="en-US" sz="2400" dirty="0" smtClean="0">
                <a:latin typeface="Arial" charset="0"/>
                <a:cs typeface="Arial" charset="0"/>
              </a:rPr>
              <a:t>Activity: Educate public about dangers of secondhand smoke</a:t>
            </a:r>
          </a:p>
          <a:p>
            <a:pPr lvl="1" eaLnBrk="1" hangingPunct="1"/>
            <a:r>
              <a:rPr lang="en-US" sz="2000" dirty="0" smtClean="0">
                <a:latin typeface="Arial" charset="0"/>
                <a:cs typeface="Arial" charset="0"/>
              </a:rPr>
              <a:t>Target key areas using community supporters</a:t>
            </a:r>
          </a:p>
          <a:p>
            <a:pPr lvl="1" eaLnBrk="1" hangingPunct="1"/>
            <a:r>
              <a:rPr lang="en-US" sz="2000" dirty="0" smtClean="0">
                <a:latin typeface="Arial" charset="0"/>
                <a:cs typeface="Arial" charset="0"/>
              </a:rPr>
              <a:t>Encourage restaurants/ bars to be 100% smoke free including outdoor areas (voluntarily)</a:t>
            </a:r>
          </a:p>
          <a:p>
            <a:pPr lvl="1" eaLnBrk="1" hangingPunct="1"/>
            <a:r>
              <a:rPr lang="en-US" sz="2000" dirty="0" smtClean="0">
                <a:latin typeface="Arial" charset="0"/>
                <a:cs typeface="Arial" charset="0"/>
              </a:rPr>
              <a:t>Distribute print materials and display posters on tobacco use</a:t>
            </a:r>
          </a:p>
          <a:p>
            <a:pPr lvl="1" eaLnBrk="1" hangingPunct="1"/>
            <a:r>
              <a:rPr lang="en-US" sz="2000" dirty="0" smtClean="0">
                <a:latin typeface="Arial" charset="0"/>
                <a:cs typeface="Arial" charset="0"/>
              </a:rPr>
              <a:t>Spotlight and advertise workplaces that agree to a voluntary 100% smoke-free policy</a:t>
            </a:r>
          </a:p>
          <a:p>
            <a:pPr lvl="2" eaLnBrk="1" hangingPunct="1"/>
            <a:endParaRPr lang="en-US" dirty="0" smtClean="0">
              <a:latin typeface="Arial" charset="0"/>
              <a:cs typeface="Arial" charset="0"/>
            </a:endParaRPr>
          </a:p>
          <a:p>
            <a:pPr lvl="2" eaLnBrk="1" hangingPunct="1"/>
            <a:endParaRPr lang="en-US" dirty="0" smtClean="0">
              <a:latin typeface="Arial" charset="0"/>
              <a:cs typeface="Arial" charset="0"/>
            </a:endParaRPr>
          </a:p>
          <a:p>
            <a:pPr lvl="3" eaLnBrk="1" hangingPunct="1">
              <a:buFont typeface="Arial" charset="0"/>
              <a:buNone/>
            </a:pPr>
            <a:endParaRPr lang="en-US"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Smoke-Free Multi-Housing </a:t>
            </a:r>
            <a:endParaRPr lang="en-US" dirty="0"/>
          </a:p>
        </p:txBody>
      </p:sp>
      <p:sp>
        <p:nvSpPr>
          <p:cNvPr id="3" name="Content Placeholder 2"/>
          <p:cNvSpPr>
            <a:spLocks noGrp="1"/>
          </p:cNvSpPr>
          <p:nvPr>
            <p:ph idx="1"/>
          </p:nvPr>
        </p:nvSpPr>
        <p:spPr/>
        <p:txBody>
          <a:bodyPr/>
          <a:lstStyle/>
          <a:p>
            <a:r>
              <a:rPr lang="en-US" dirty="0" smtClean="0"/>
              <a:t>Landlords are discovering the benefits of adopting a smoke-free policy</a:t>
            </a:r>
            <a:br>
              <a:rPr lang="en-US" dirty="0" smtClean="0"/>
            </a:br>
            <a:endParaRPr lang="en-US" dirty="0" smtClean="0"/>
          </a:p>
          <a:p>
            <a:r>
              <a:rPr lang="en-US" dirty="0" smtClean="0"/>
              <a:t>Under the law in Nashville, smokers are not a protected class, and property managers may place restrictions on smoking.  </a:t>
            </a:r>
            <a:br>
              <a:rPr lang="en-US" dirty="0" smtClean="0"/>
            </a:br>
            <a:endParaRPr lang="en-US" dirty="0" smtClean="0"/>
          </a:p>
          <a:p>
            <a:pPr marL="0" indent="0">
              <a:buNone/>
            </a:pPr>
            <a:r>
              <a:rPr lang="en-US" dirty="0">
                <a:hlinkClick r:id="rId2"/>
              </a:rPr>
              <a:t>http://</a:t>
            </a:r>
            <a:r>
              <a:rPr lang="en-US" dirty="0" smtClean="0">
                <a:hlinkClick r:id="rId2"/>
              </a:rPr>
              <a:t>www.nashville.gov/Health-Department/Smoke-Free-Housing/Property-Managers.aspx</a:t>
            </a:r>
            <a:r>
              <a:rPr lang="en-US" dirty="0" smtClean="0"/>
              <a:t> </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772024"/>
            <a:ext cx="1269904"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1494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Tobacco Free Campus Initiative</a:t>
            </a:r>
            <a:endParaRPr lang="en-US" dirty="0"/>
          </a:p>
        </p:txBody>
      </p:sp>
      <p:sp>
        <p:nvSpPr>
          <p:cNvPr id="3" name="Content Placeholder 2"/>
          <p:cNvSpPr>
            <a:spLocks noGrp="1"/>
          </p:cNvSpPr>
          <p:nvPr>
            <p:ph idx="1"/>
          </p:nvPr>
        </p:nvSpPr>
        <p:spPr/>
        <p:txBody>
          <a:bodyPr/>
          <a:lstStyle/>
          <a:p>
            <a:r>
              <a:rPr lang="en-US" dirty="0" smtClean="0"/>
              <a:t>Created by Dept. of Health &amp; Human Services partnered with American College Health Association and the University of Michigan</a:t>
            </a:r>
            <a:br>
              <a:rPr lang="en-US" dirty="0" smtClean="0"/>
            </a:br>
            <a:endParaRPr lang="en-US" dirty="0" smtClean="0"/>
          </a:p>
          <a:p>
            <a:r>
              <a:rPr lang="en-US" b="1" dirty="0" smtClean="0"/>
              <a:t>Website</a:t>
            </a:r>
          </a:p>
          <a:p>
            <a:pPr lvl="1"/>
            <a:r>
              <a:rPr lang="en-US" dirty="0">
                <a:hlinkClick r:id="rId2"/>
              </a:rPr>
              <a:t>http://tobaccofreecampus.org</a:t>
            </a:r>
            <a:r>
              <a:rPr lang="en-US" dirty="0" smtClean="0">
                <a:hlinkClick r:id="rId2"/>
              </a:rPr>
              <a:t>/</a:t>
            </a:r>
            <a:r>
              <a:rPr lang="en-US" dirty="0" smtClean="0"/>
              <a:t/>
            </a:r>
            <a:br>
              <a:rPr lang="en-US" dirty="0" smtClean="0"/>
            </a:br>
            <a:endParaRPr lang="en-US" dirty="0"/>
          </a:p>
          <a:p>
            <a:r>
              <a:rPr lang="en-US" b="1" dirty="0" smtClean="0"/>
              <a:t>Toolkit</a:t>
            </a:r>
          </a:p>
          <a:p>
            <a:pPr lvl="1"/>
            <a:r>
              <a:rPr lang="en-US" dirty="0">
                <a:hlinkClick r:id="rId3"/>
              </a:rPr>
              <a:t>http://tobaccofreecampus.org/keyresources-tftoolkits</a:t>
            </a:r>
            <a:endParaRPr lang="en-US" dirty="0"/>
          </a:p>
          <a:p>
            <a:pPr lvl="1"/>
            <a:endParaRPr lang="en-US" dirty="0" smtClean="0"/>
          </a:p>
        </p:txBody>
      </p:sp>
    </p:spTree>
    <p:extLst>
      <p:ext uri="{BB962C8B-B14F-4D97-AF65-F5344CB8AC3E}">
        <p14:creationId xmlns:p14="http://schemas.microsoft.com/office/powerpoint/2010/main" val="1494741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152400"/>
            <a:ext cx="8839200" cy="838200"/>
          </a:xfrm>
        </p:spPr>
        <p:txBody>
          <a:bodyPr>
            <a:normAutofit/>
          </a:bodyPr>
          <a:lstStyle/>
          <a:p>
            <a:pPr eaLnBrk="1" hangingPunct="1"/>
            <a:r>
              <a:rPr lang="en-US" b="1" dirty="0" smtClean="0">
                <a:latin typeface="Arial" charset="0"/>
                <a:cs typeface="Arial" charset="0"/>
              </a:rPr>
              <a:t>Tennessee Data: Tobacco Use in Adults</a:t>
            </a:r>
          </a:p>
        </p:txBody>
      </p:sp>
      <p:sp>
        <p:nvSpPr>
          <p:cNvPr id="19459" name="Content Placeholder 2"/>
          <p:cNvSpPr>
            <a:spLocks noGrp="1"/>
          </p:cNvSpPr>
          <p:nvPr>
            <p:ph idx="1"/>
          </p:nvPr>
        </p:nvSpPr>
        <p:spPr/>
        <p:txBody>
          <a:bodyPr/>
          <a:lstStyle/>
          <a:p>
            <a:pPr eaLnBrk="1" hangingPunct="1"/>
            <a:r>
              <a:rPr lang="en-US" b="1" u="sng" dirty="0" smtClean="0">
                <a:latin typeface="Arial" charset="0"/>
                <a:cs typeface="Arial" charset="0"/>
              </a:rPr>
              <a:t>24.9%</a:t>
            </a:r>
            <a:r>
              <a:rPr lang="en-US" b="1" dirty="0" smtClean="0">
                <a:latin typeface="Arial" charset="0"/>
                <a:cs typeface="Arial" charset="0"/>
              </a:rPr>
              <a:t> </a:t>
            </a:r>
            <a:r>
              <a:rPr lang="en-US" dirty="0" smtClean="0">
                <a:latin typeface="Arial" charset="0"/>
                <a:cs typeface="Arial" charset="0"/>
              </a:rPr>
              <a:t>of adults in Tennessee were current cigarette smokers in 2012</a:t>
            </a:r>
          </a:p>
          <a:p>
            <a:pPr eaLnBrk="1" hangingPunct="1"/>
            <a:endParaRPr lang="en-US" dirty="0" smtClean="0">
              <a:latin typeface="Arial" charset="0"/>
              <a:cs typeface="Arial" charset="0"/>
            </a:endParaRPr>
          </a:p>
          <a:p>
            <a:pPr eaLnBrk="1" hangingPunct="1"/>
            <a:r>
              <a:rPr lang="en-US" dirty="0" smtClean="0">
                <a:latin typeface="Arial" charset="0"/>
                <a:cs typeface="Arial" charset="0"/>
              </a:rPr>
              <a:t>Nationwide, </a:t>
            </a:r>
            <a:r>
              <a:rPr lang="en-US" b="1" u="sng" dirty="0" smtClean="0">
                <a:latin typeface="Arial" charset="0"/>
                <a:cs typeface="Arial" charset="0"/>
              </a:rPr>
              <a:t>19.6%</a:t>
            </a:r>
            <a:r>
              <a:rPr lang="en-US" dirty="0" smtClean="0">
                <a:latin typeface="Arial" charset="0"/>
                <a:cs typeface="Arial" charset="0"/>
              </a:rPr>
              <a:t> of adults smoked</a:t>
            </a:r>
          </a:p>
          <a:p>
            <a:endParaRPr lang="en-US" dirty="0" smtClean="0">
              <a:latin typeface="Arial" charset="0"/>
              <a:cs typeface="Arial" charset="0"/>
            </a:endParaRPr>
          </a:p>
          <a:p>
            <a:r>
              <a:rPr lang="en-US" dirty="0" smtClean="0">
                <a:latin typeface="Arial" charset="0"/>
                <a:cs typeface="Arial" charset="0"/>
              </a:rPr>
              <a:t>Tennessee </a:t>
            </a:r>
            <a:r>
              <a:rPr lang="en-US" dirty="0">
                <a:latin typeface="Arial" charset="0"/>
                <a:cs typeface="Arial" charset="0"/>
              </a:rPr>
              <a:t>had the fourth highest adult smoking prevalence in the </a:t>
            </a:r>
            <a:r>
              <a:rPr lang="en-US" dirty="0" smtClean="0">
                <a:latin typeface="Arial" charset="0"/>
                <a:cs typeface="Arial" charset="0"/>
              </a:rPr>
              <a:t>nation</a:t>
            </a:r>
            <a:endParaRPr lang="en-US" dirty="0">
              <a:latin typeface="Arial" charset="0"/>
              <a:cs typeface="Arial" charset="0"/>
            </a:endParaRPr>
          </a:p>
        </p:txBody>
      </p:sp>
      <p:sp>
        <p:nvSpPr>
          <p:cNvPr id="5" name="TextBox 4"/>
          <p:cNvSpPr txBox="1">
            <a:spLocks noChangeArrowheads="1"/>
          </p:cNvSpPr>
          <p:nvPr/>
        </p:nvSpPr>
        <p:spPr bwMode="auto">
          <a:xfrm>
            <a:off x="0" y="6457890"/>
            <a:ext cx="8305800" cy="400110"/>
          </a:xfrm>
          <a:prstGeom prst="rect">
            <a:avLst/>
          </a:prstGeom>
          <a:noFill/>
          <a:ln w="9525">
            <a:noFill/>
            <a:miter lim="800000"/>
            <a:headEnd/>
            <a:tailEnd/>
          </a:ln>
        </p:spPr>
        <p:txBody>
          <a:bodyPr wrap="square">
            <a:spAutoFit/>
          </a:bodyPr>
          <a:lstStyle/>
          <a:p>
            <a:r>
              <a:rPr lang="en-US" sz="1000" dirty="0"/>
              <a:t>Data Source: Centers for Disease Control and Prevention (CDC). </a:t>
            </a:r>
            <a:r>
              <a:rPr lang="en-US" sz="1000" i="1" dirty="0"/>
              <a:t>Behavioral Risk Factor Surveillance System Survey Data.</a:t>
            </a:r>
            <a:r>
              <a:rPr lang="en-US" sz="1000" dirty="0"/>
              <a:t> Atlanta, Georgia: U.S. Department of Health and Human Services, Centers for Disease Control and Prevention</a:t>
            </a:r>
            <a:r>
              <a:rPr lang="en-US" sz="1000" dirty="0" smtClean="0"/>
              <a:t>, 2012.</a:t>
            </a:r>
            <a:endParaRPr lang="en-US" sz="1000" dirty="0"/>
          </a:p>
        </p:txBody>
      </p:sp>
      <p:pic>
        <p:nvPicPr>
          <p:cNvPr id="2050" name="Picture 2" descr="http://angrytrainerfitness.com/wp-content/uploads/2010/12/cigarette-smoke1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191000"/>
            <a:ext cx="3733800" cy="208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318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Tobacco Free Campus Initiative</a:t>
            </a:r>
            <a:endParaRPr lang="en-US" dirty="0"/>
          </a:p>
        </p:txBody>
      </p:sp>
      <p:sp>
        <p:nvSpPr>
          <p:cNvPr id="3" name="Content Placeholder 2"/>
          <p:cNvSpPr>
            <a:spLocks noGrp="1"/>
          </p:cNvSpPr>
          <p:nvPr>
            <p:ph idx="1"/>
          </p:nvPr>
        </p:nvSpPr>
        <p:spPr/>
        <p:txBody>
          <a:bodyPr/>
          <a:lstStyle/>
          <a:p>
            <a:r>
              <a:rPr lang="en-US" b="1" dirty="0"/>
              <a:t>List of tobacco/smoke </a:t>
            </a:r>
            <a:r>
              <a:rPr lang="en-US" b="1" dirty="0" smtClean="0"/>
              <a:t>free colleges/universities </a:t>
            </a:r>
            <a:r>
              <a:rPr lang="en-US" b="1" dirty="0"/>
              <a:t>by </a:t>
            </a:r>
            <a:r>
              <a:rPr lang="en-US" b="1" dirty="0" smtClean="0"/>
              <a:t>state </a:t>
            </a:r>
            <a:r>
              <a:rPr lang="en-US" dirty="0" smtClean="0">
                <a:hlinkClick r:id="rId2"/>
              </a:rPr>
              <a:t>http</a:t>
            </a:r>
            <a:r>
              <a:rPr lang="en-US" dirty="0">
                <a:hlinkClick r:id="rId2"/>
              </a:rPr>
              <a:t>://tobaccofreecampus.org/campus-list-progress</a:t>
            </a:r>
            <a:endParaRPr lang="en-US" dirty="0"/>
          </a:p>
          <a:p>
            <a:endParaRPr lang="en-US" dirty="0"/>
          </a:p>
        </p:txBody>
      </p:sp>
      <p:pic>
        <p:nvPicPr>
          <p:cNvPr id="1030" name="Picture 6" descr="http://www.wcyb.com/image/view/-/21813508/highRes/1/-/xt1x38/-/MILLIGAN-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133601"/>
            <a:ext cx="21336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eaonline.org/wp-content/uploads/2013/10/ETSU-Feature-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570595"/>
            <a:ext cx="2133600" cy="130961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belmont.edu/uc/images/Belmont_Universit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2133601"/>
            <a:ext cx="2057400" cy="132568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clevelandstatecc.edu/content/uploads/header_images/CSCC-Sig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953000"/>
            <a:ext cx="21336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ncommunitycolleges.org/images/sized/content/uploads/images/DSCC_Gibson_County_with_clouds__6_x_4_300_dpi_cropped-320x19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9912" y="4343400"/>
            <a:ext cx="2071688"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rcb.images.worldnow.com/images/10450800_G.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667000" y="3570596"/>
            <a:ext cx="2057400" cy="130961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s-media-cache-ak0.pinimg.com/236x/86/bf/69/86bf69298c6489aed5ebe159eb4d8d8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2133601"/>
            <a:ext cx="1828800" cy="132568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s3.amazonaws.com/gs-waymarking-images/84539ff6-7f7e-4f28-8503-88e26ce0f568_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3581969"/>
            <a:ext cx="1828800" cy="129824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collegesofdistinction.com/wp-content/uploads/2013/05/sign1-375x30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4953001"/>
            <a:ext cx="1828800" cy="144779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ttp://clarksvillenow.sagacom.com/wp-content/blogs.dir/43/files/2013/06/WordPress-FeatureImage-NSCC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19912" y="2667000"/>
            <a:ext cx="2071688" cy="1558402"/>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selectmorristowntn.com/wp-content/uploads/2013/06/WCSS-sign.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67000" y="4953000"/>
            <a:ext cx="2057400"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783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Smoke-Free County Government Property</a:t>
            </a:r>
            <a:endParaRPr lang="en-US" dirty="0"/>
          </a:p>
        </p:txBody>
      </p:sp>
      <p:sp>
        <p:nvSpPr>
          <p:cNvPr id="3" name="Content Placeholder 2"/>
          <p:cNvSpPr>
            <a:spLocks noGrp="1"/>
          </p:cNvSpPr>
          <p:nvPr>
            <p:ph idx="1"/>
          </p:nvPr>
        </p:nvSpPr>
        <p:spPr/>
        <p:txBody>
          <a:bodyPr/>
          <a:lstStyle/>
          <a:p>
            <a:r>
              <a:rPr lang="en-US" dirty="0" smtClean="0"/>
              <a:t>On April 11, 2016, Montgomery County (Clarksville) passed a resolution to implement a “No Smoking Policy” for all Montgomery County </a:t>
            </a:r>
            <a:r>
              <a:rPr lang="en-US" dirty="0"/>
              <a:t>Government property. </a:t>
            </a:r>
            <a:br>
              <a:rPr lang="en-US" dirty="0"/>
            </a:br>
            <a:r>
              <a:rPr lang="en-US" dirty="0"/>
              <a:t/>
            </a:r>
            <a:br>
              <a:rPr lang="en-US" dirty="0"/>
            </a:br>
            <a:r>
              <a:rPr lang="en-US" dirty="0">
                <a:hlinkClick r:id="rId2"/>
              </a:rPr>
              <a:t>https://</a:t>
            </a:r>
            <a:r>
              <a:rPr lang="en-US" dirty="0" smtClean="0">
                <a:hlinkClick r:id="rId2"/>
              </a:rPr>
              <a:t>mcgtn.org/sites/default/files/commission/agenda/resolution/2016/april-4-2016.pdf</a:t>
            </a:r>
            <a:r>
              <a:rPr lang="en-US" dirty="0" smtClean="0"/>
              <a:t> </a:t>
            </a:r>
          </a:p>
          <a:p>
            <a:pPr marL="0" indent="0">
              <a:buNone/>
            </a:pPr>
            <a:endParaRPr lang="en-US" dirty="0"/>
          </a:p>
          <a:p>
            <a:pPr marL="0" indent="0">
              <a:buNone/>
            </a:pP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962400"/>
            <a:ext cx="57912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82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Voluntary Smoke-free Campaigns</a:t>
            </a:r>
            <a:endParaRPr lang="en-US" b="1" dirty="0"/>
          </a:p>
        </p:txBody>
      </p:sp>
      <p:pic>
        <p:nvPicPr>
          <p:cNvPr id="7170" name="Picture 2" descr="http://www.hamiltontn.gov/mayor/initiatives/Mayo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67000"/>
            <a:ext cx="5562600" cy="3429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152400" y="1143000"/>
            <a:ext cx="8839200" cy="5562600"/>
          </a:xfrm>
        </p:spPr>
        <p:txBody>
          <a:bodyPr/>
          <a:lstStyle/>
          <a:p>
            <a:r>
              <a:rPr lang="en-US" sz="2000" dirty="0" smtClean="0"/>
              <a:t>In October 2015, the 11 mayors of Hamilton County, TN (Chattanooga) launched an initiative to ask citizens and visitors to not smoke in parks and public places.  </a:t>
            </a:r>
          </a:p>
        </p:txBody>
      </p:sp>
    </p:spTree>
    <p:extLst>
      <p:ext uri="{BB962C8B-B14F-4D97-AF65-F5344CB8AC3E}">
        <p14:creationId xmlns:p14="http://schemas.microsoft.com/office/powerpoint/2010/main" val="675903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Voluntary Smoke-free Campaigns</a:t>
            </a:r>
            <a:endParaRPr lang="en-US" b="1" dirty="0"/>
          </a:p>
        </p:txBody>
      </p:sp>
      <p:sp>
        <p:nvSpPr>
          <p:cNvPr id="5" name="Content Placeholder 2"/>
          <p:cNvSpPr>
            <a:spLocks noGrp="1"/>
          </p:cNvSpPr>
          <p:nvPr>
            <p:ph idx="1"/>
          </p:nvPr>
        </p:nvSpPr>
        <p:spPr>
          <a:xfrm>
            <a:off x="152400" y="1143000"/>
            <a:ext cx="8839200" cy="5562600"/>
          </a:xfrm>
        </p:spPr>
        <p:txBody>
          <a:bodyPr/>
          <a:lstStyle/>
          <a:p>
            <a:pPr marL="0" indent="0">
              <a:buNone/>
            </a:pPr>
            <a:endParaRPr lang="en-US" sz="2000" dirty="0"/>
          </a:p>
          <a:p>
            <a:r>
              <a:rPr lang="en-US" sz="2000" dirty="0" smtClean="0"/>
              <a:t>Williamson County Voluntary Smoke-Free Parks Campaign:</a:t>
            </a:r>
          </a:p>
          <a:p>
            <a:pPr marL="0" indent="0">
              <a:buNone/>
            </a:pPr>
            <a:r>
              <a:rPr lang="en-US" sz="2000" dirty="0"/>
              <a:t>	</a:t>
            </a:r>
            <a:r>
              <a:rPr lang="en-US" sz="1200" dirty="0">
                <a:hlinkClick r:id="rId2"/>
              </a:rPr>
              <a:t>http://franklinhomepage.com/smoke-free-playground-initiative-launched-in-city-cms-11228#.</a:t>
            </a:r>
            <a:r>
              <a:rPr lang="en-US" sz="1200" dirty="0" smtClean="0">
                <a:hlinkClick r:id="rId2"/>
              </a:rPr>
              <a:t>V2sImvkrJhF</a:t>
            </a:r>
            <a:r>
              <a:rPr lang="en-US" sz="1200" dirty="0" smtClean="0"/>
              <a:t> </a:t>
            </a:r>
            <a:endParaRPr lang="en-US" sz="1200" dirty="0"/>
          </a:p>
          <a:p>
            <a:pPr marL="0" indent="0">
              <a:buNone/>
            </a:pPr>
            <a:endParaRPr lang="en-US" sz="2000" dirty="0" smtClean="0"/>
          </a:p>
        </p:txBody>
      </p:sp>
      <p:pic>
        <p:nvPicPr>
          <p:cNvPr id="7172" name="Picture 4" descr="http://bw-0dd6049f5fa537d41753be6d37859430-bwcore.s3.amazonaws.com/articles/full_1122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514600"/>
            <a:ext cx="39624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339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Voluntary Smoke-free Campaigns</a:t>
            </a:r>
            <a:endParaRPr lang="en-US" b="1" dirty="0"/>
          </a:p>
        </p:txBody>
      </p:sp>
      <p:sp>
        <p:nvSpPr>
          <p:cNvPr id="5" name="Content Placeholder 2"/>
          <p:cNvSpPr>
            <a:spLocks noGrp="1"/>
          </p:cNvSpPr>
          <p:nvPr>
            <p:ph idx="1"/>
          </p:nvPr>
        </p:nvSpPr>
        <p:spPr>
          <a:xfrm>
            <a:off x="152400" y="1143000"/>
            <a:ext cx="8839200" cy="5562600"/>
          </a:xfrm>
        </p:spPr>
        <p:txBody>
          <a:bodyPr/>
          <a:lstStyle/>
          <a:p>
            <a:pPr marL="0" indent="0">
              <a:buNone/>
            </a:pPr>
            <a:r>
              <a:rPr lang="en-US" sz="2000" dirty="0" smtClean="0"/>
              <a:t> </a:t>
            </a:r>
          </a:p>
          <a:p>
            <a:pPr marL="0" indent="0">
              <a:buNone/>
            </a:pPr>
            <a:endParaRPr lang="en-US" sz="2000" dirty="0"/>
          </a:p>
          <a:p>
            <a:pPr marL="0" indent="0">
              <a:buNone/>
            </a:pPr>
            <a:r>
              <a:rPr lang="en-US" sz="1200" dirty="0" smtClean="0"/>
              <a:t> </a:t>
            </a:r>
            <a:endParaRPr lang="en-US" sz="1200" dirty="0"/>
          </a:p>
          <a:p>
            <a:pPr marL="0" indent="0">
              <a:buNone/>
            </a:pPr>
            <a:endParaRPr lang="en-US" sz="2000" dirty="0" smtClean="0"/>
          </a:p>
        </p:txBody>
      </p:sp>
      <p:sp>
        <p:nvSpPr>
          <p:cNvPr id="6"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bg2"/>
              </a:buClr>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Clr>
                <a:schemeClr val="bg2"/>
              </a:buClr>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Clr>
                <a:schemeClr val="bg2"/>
              </a:buClr>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Clr>
                <a:schemeClr val="bg2"/>
              </a:buClr>
              <a:buFont typeface="Arial" panose="020B0604020202020204" pitchFamily="34" charset="0"/>
              <a:buChar char="»"/>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b="1" dirty="0" smtClean="0"/>
              <a:t>Natl Rec and Parks Association</a:t>
            </a:r>
          </a:p>
          <a:p>
            <a:pPr lvl="1" fontAlgn="auto">
              <a:spcAft>
                <a:spcPts val="0"/>
              </a:spcAft>
            </a:pPr>
            <a:r>
              <a:rPr lang="en-US" dirty="0" smtClean="0"/>
              <a:t> p46,p47 examples of local parks process to be smoke free</a:t>
            </a:r>
          </a:p>
          <a:p>
            <a:pPr lvl="1" fontAlgn="auto">
              <a:spcAft>
                <a:spcPts val="0"/>
              </a:spcAft>
            </a:pPr>
            <a:r>
              <a:rPr lang="en-US" sz="1800" dirty="0" smtClean="0">
                <a:hlinkClick r:id="rId2"/>
              </a:rPr>
              <a:t>https://www.nrpa.org/uploadedFiles/nrpaorg/Grants_and_Partners/Recreation_and_Health/Resources/Case_Studies/Healthy-Communities-Success-Stories.pdf</a:t>
            </a:r>
            <a:r>
              <a:rPr lang="en-US" sz="1800" dirty="0" smtClean="0"/>
              <a:t/>
            </a:r>
            <a:br>
              <a:rPr lang="en-US" sz="1800" dirty="0" smtClean="0"/>
            </a:br>
            <a:endParaRPr lang="en-US" sz="1800" dirty="0" smtClean="0"/>
          </a:p>
          <a:p>
            <a:pPr fontAlgn="auto">
              <a:spcAft>
                <a:spcPts val="0"/>
              </a:spcAft>
            </a:pPr>
            <a:r>
              <a:rPr lang="en-US" b="1" dirty="0" smtClean="0"/>
              <a:t>Toolkit from Connecticut Health </a:t>
            </a:r>
            <a:r>
              <a:rPr lang="en-US" b="1" dirty="0" err="1" smtClean="0"/>
              <a:t>Dept</a:t>
            </a:r>
            <a:endParaRPr lang="en-US" b="1" dirty="0" smtClean="0"/>
          </a:p>
          <a:p>
            <a:pPr lvl="1" fontAlgn="auto">
              <a:spcAft>
                <a:spcPts val="0"/>
              </a:spcAft>
            </a:pPr>
            <a:r>
              <a:rPr lang="en-US" dirty="0" smtClean="0">
                <a:hlinkClick r:id="rId3"/>
              </a:rPr>
              <a:t>http://www.norwichct.org/ArchiveCenter/ViewFile/Item/319</a:t>
            </a:r>
            <a:endParaRPr lang="en-US" dirty="0" smtClean="0"/>
          </a:p>
        </p:txBody>
      </p:sp>
    </p:spTree>
    <p:extLst>
      <p:ext uri="{BB962C8B-B14F-4D97-AF65-F5344CB8AC3E}">
        <p14:creationId xmlns:p14="http://schemas.microsoft.com/office/powerpoint/2010/main" val="20084369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Tobacco Cessation – 1-800-QUIT NOW*</a:t>
            </a:r>
            <a:endParaRPr lang="en-US" dirty="0"/>
          </a:p>
        </p:txBody>
      </p:sp>
      <p:pic>
        <p:nvPicPr>
          <p:cNvPr id="9218" name="Picture 2" descr="https://tn.gov/assets/entities/health/images/TobaccoQuitline_Slidesh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295400"/>
            <a:ext cx="3333750" cy="193357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Quittin Time in Tennesse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429000"/>
            <a:ext cx="2838450" cy="31146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990600"/>
            <a:ext cx="4953000" cy="5078313"/>
          </a:xfrm>
          <a:prstGeom prst="rect">
            <a:avLst/>
          </a:prstGeom>
        </p:spPr>
        <p:txBody>
          <a:bodyPr wrap="square">
            <a:spAutoFit/>
          </a:bodyPr>
          <a:lstStyle/>
          <a:p>
            <a:endParaRPr lang="en-US" dirty="0" smtClean="0"/>
          </a:p>
          <a:p>
            <a:pPr marL="285750" indent="-285750">
              <a:buFont typeface="Arial" panose="020B0604020202020204" pitchFamily="34" charset="0"/>
              <a:buChar char="•"/>
            </a:pPr>
            <a:r>
              <a:rPr lang="en-US" dirty="0" smtClean="0"/>
              <a:t>The </a:t>
            </a:r>
            <a:r>
              <a:rPr lang="en-US" dirty="0"/>
              <a:t>Tennessee Tobacco </a:t>
            </a:r>
            <a:r>
              <a:rPr lang="en-US" dirty="0" err="1"/>
              <a:t>QuitLine</a:t>
            </a:r>
            <a:r>
              <a:rPr lang="en-US" dirty="0"/>
              <a:t> is a </a:t>
            </a:r>
            <a:r>
              <a:rPr lang="en-US" dirty="0" smtClean="0"/>
              <a:t/>
            </a:r>
            <a:br>
              <a:rPr lang="en-US" dirty="0" smtClean="0"/>
            </a:br>
            <a:r>
              <a:rPr lang="en-US" dirty="0" smtClean="0"/>
              <a:t>toll-free </a:t>
            </a:r>
            <a:r>
              <a:rPr lang="en-US" dirty="0"/>
              <a:t>telephone service that provides personalized support for Tennesseans who want to quit smoking or chewing tobacco</a:t>
            </a:r>
            <a:r>
              <a:rPr lang="en-US" dirty="0" smtClean="0"/>
              <a:t>.</a:t>
            </a:r>
            <a:br>
              <a:rPr lang="en-US" dirty="0" smtClean="0"/>
            </a:br>
            <a:endParaRPr lang="en-US" dirty="0" smtClean="0"/>
          </a:p>
          <a:p>
            <a:pPr marL="285750" indent="-285750">
              <a:buFont typeface="Arial" panose="020B0604020202020204" pitchFamily="34" charset="0"/>
              <a:buChar char="•"/>
            </a:pPr>
            <a:r>
              <a:rPr lang="en-US" dirty="0" smtClean="0"/>
              <a:t>When you call the </a:t>
            </a:r>
            <a:r>
              <a:rPr lang="en-US" dirty="0" err="1" smtClean="0"/>
              <a:t>QuitLine</a:t>
            </a:r>
            <a:r>
              <a:rPr lang="en-US" dirty="0" smtClean="0"/>
              <a:t>, you will be assigned a quit coach that can help develop a plan that is right for you!</a:t>
            </a:r>
            <a:br>
              <a:rPr lang="en-US" dirty="0" smtClean="0"/>
            </a:br>
            <a:endParaRPr lang="en-US" dirty="0" smtClean="0"/>
          </a:p>
          <a:p>
            <a:pPr marL="285750" indent="-285750">
              <a:buFont typeface="Arial" panose="020B0604020202020204" pitchFamily="34" charset="0"/>
              <a:buChar char="•"/>
            </a:pPr>
            <a:r>
              <a:rPr lang="en-US" dirty="0" smtClean="0"/>
              <a:t>All services are free through the </a:t>
            </a:r>
            <a:r>
              <a:rPr lang="en-US" dirty="0" err="1" smtClean="0"/>
              <a:t>quitline</a:t>
            </a:r>
            <a:r>
              <a:rPr lang="en-US" dirty="0" smtClean="0"/>
              <a:t>!</a:t>
            </a:r>
            <a:br>
              <a:rPr lang="en-US" dirty="0" smtClean="0"/>
            </a:br>
            <a:endParaRPr lang="en-US" dirty="0" smtClean="0"/>
          </a:p>
          <a:p>
            <a:pPr marL="285750" indent="-285750">
              <a:buFont typeface="Arial" panose="020B0604020202020204" pitchFamily="34" charset="0"/>
              <a:buChar char="•"/>
            </a:pPr>
            <a:r>
              <a:rPr lang="en-US" dirty="0" smtClean="0"/>
              <a:t>The </a:t>
            </a:r>
            <a:r>
              <a:rPr lang="en-US" dirty="0" err="1" smtClean="0"/>
              <a:t>Quitline</a:t>
            </a:r>
            <a:r>
              <a:rPr lang="en-US" dirty="0" smtClean="0"/>
              <a:t> is available Mon-Fri, 8am-11pm; Saturday, 8am-5pm, Sunday, 10am-4pm (Eastern Time).   </a:t>
            </a:r>
            <a:br>
              <a:rPr lang="en-US" dirty="0" smtClean="0"/>
            </a:br>
            <a:endParaRPr lang="en-US" dirty="0" smtClean="0"/>
          </a:p>
          <a:p>
            <a:pPr marL="285750" indent="-285750">
              <a:buFont typeface="Arial" panose="020B0604020202020204" pitchFamily="34" charset="0"/>
              <a:buChar char="•"/>
            </a:pPr>
            <a:r>
              <a:rPr lang="en-US" dirty="0" smtClean="0"/>
              <a:t>The </a:t>
            </a:r>
            <a:r>
              <a:rPr lang="en-US" dirty="0" err="1" smtClean="0"/>
              <a:t>Quitline</a:t>
            </a:r>
            <a:r>
              <a:rPr lang="en-US" dirty="0" smtClean="0"/>
              <a:t> boasts a quit rate of 41.6% as of 2015.  </a:t>
            </a:r>
            <a:endParaRPr lang="en-US" dirty="0"/>
          </a:p>
        </p:txBody>
      </p:sp>
      <p:sp>
        <p:nvSpPr>
          <p:cNvPr id="3" name="TextBox 2"/>
          <p:cNvSpPr txBox="1"/>
          <p:nvPr/>
        </p:nvSpPr>
        <p:spPr>
          <a:xfrm>
            <a:off x="228600" y="6172200"/>
            <a:ext cx="5257800" cy="523220"/>
          </a:xfrm>
          <a:prstGeom prst="rect">
            <a:avLst/>
          </a:prstGeom>
          <a:noFill/>
        </p:spPr>
        <p:txBody>
          <a:bodyPr wrap="square" rtlCol="0">
            <a:spAutoFit/>
          </a:bodyPr>
          <a:lstStyle/>
          <a:p>
            <a:r>
              <a:rPr lang="en-US" sz="1400" dirty="0" smtClean="0"/>
              <a:t>* The Tobacco </a:t>
            </a:r>
            <a:r>
              <a:rPr lang="en-US" sz="1400" dirty="0" err="1" smtClean="0"/>
              <a:t>Quitline</a:t>
            </a:r>
            <a:r>
              <a:rPr lang="en-US" sz="1400" dirty="0" smtClean="0"/>
              <a:t> by definition is not considered primary prevention, it is considered  secondary prevention.  </a:t>
            </a:r>
            <a:endParaRPr lang="en-US" sz="1400" dirty="0"/>
          </a:p>
        </p:txBody>
      </p:sp>
    </p:spTree>
    <p:extLst>
      <p:ext uri="{BB962C8B-B14F-4D97-AF65-F5344CB8AC3E}">
        <p14:creationId xmlns:p14="http://schemas.microsoft.com/office/powerpoint/2010/main" val="2780569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Preemption Resources </a:t>
            </a:r>
            <a:endParaRPr lang="en-US" dirty="0"/>
          </a:p>
        </p:txBody>
      </p:sp>
      <p:sp>
        <p:nvSpPr>
          <p:cNvPr id="4" name="Content Placeholder 2"/>
          <p:cNvSpPr>
            <a:spLocks noGrp="1"/>
          </p:cNvSpPr>
          <p:nvPr>
            <p:ph idx="1"/>
          </p:nvPr>
        </p:nvSpPr>
        <p:spPr/>
        <p:txBody>
          <a:bodyPr/>
          <a:lstStyle/>
          <a:p>
            <a:r>
              <a:rPr lang="en-US" b="1" dirty="0" smtClean="0"/>
              <a:t>Americans for </a:t>
            </a:r>
            <a:r>
              <a:rPr lang="en-US" b="1" dirty="0" err="1" smtClean="0"/>
              <a:t>NonSmokers’</a:t>
            </a:r>
            <a:r>
              <a:rPr lang="en-US" b="1" dirty="0"/>
              <a:t> </a:t>
            </a:r>
            <a:r>
              <a:rPr lang="en-US" b="1" dirty="0" smtClean="0"/>
              <a:t>Rights</a:t>
            </a:r>
          </a:p>
          <a:p>
            <a:pPr lvl="1">
              <a:buFont typeface="Wingdings" panose="05000000000000000000" pitchFamily="2" charset="2"/>
              <a:buChar char="§"/>
            </a:pPr>
            <a:r>
              <a:rPr lang="en-US" sz="1600" dirty="0" smtClean="0">
                <a:hlinkClick r:id="rId2"/>
              </a:rPr>
              <a:t>http</a:t>
            </a:r>
            <a:r>
              <a:rPr lang="en-US" sz="1600" dirty="0">
                <a:hlinkClick r:id="rId2"/>
              </a:rPr>
              <a:t>://</a:t>
            </a:r>
            <a:r>
              <a:rPr lang="en-US" sz="1600" dirty="0" smtClean="0">
                <a:hlinkClick r:id="rId2"/>
              </a:rPr>
              <a:t>www.no-smoke.org/document.php?id=397</a:t>
            </a:r>
            <a:r>
              <a:rPr lang="en-US" sz="1600" dirty="0" smtClean="0"/>
              <a:t> </a:t>
            </a:r>
            <a:br>
              <a:rPr lang="en-US" sz="1600" dirty="0" smtClean="0"/>
            </a:br>
            <a:endParaRPr lang="en-US" sz="1600" dirty="0"/>
          </a:p>
          <a:p>
            <a:r>
              <a:rPr lang="en-US" b="1" dirty="0" smtClean="0"/>
              <a:t>Rockefeller Family Fund</a:t>
            </a:r>
          </a:p>
          <a:p>
            <a:pPr lvl="1"/>
            <a:r>
              <a:rPr lang="en-US" dirty="0" smtClean="0">
                <a:hlinkClick r:id="rId3"/>
              </a:rPr>
              <a:t>http://grassrootschange.net/wp-content/uploads/2016/01/RFF-2015-Toolkit.pdf</a:t>
            </a:r>
            <a:r>
              <a:rPr lang="en-US" dirty="0" smtClean="0"/>
              <a:t/>
            </a:r>
            <a:br>
              <a:rPr lang="en-US" dirty="0" smtClean="0"/>
            </a:br>
            <a:endParaRPr lang="en-US" dirty="0" smtClean="0"/>
          </a:p>
          <a:p>
            <a:r>
              <a:rPr lang="en-US" b="1" dirty="0" smtClean="0"/>
              <a:t>NC Preemption Toolkit</a:t>
            </a:r>
          </a:p>
          <a:p>
            <a:pPr lvl="1"/>
            <a:r>
              <a:rPr lang="en-US" dirty="0">
                <a:hlinkClick r:id="rId4"/>
              </a:rPr>
              <a:t>http://</a:t>
            </a:r>
            <a:r>
              <a:rPr lang="en-US" dirty="0" smtClean="0">
                <a:hlinkClick r:id="rId4"/>
              </a:rPr>
              <a:t>www.ncallianceforhealth.org/wp-content/multiverso-files/3_55a8098493e21/NCAH-Preemption-Toolkit-and-Case-Study.pdf</a:t>
            </a:r>
            <a:endParaRPr lang="en-US" dirty="0"/>
          </a:p>
          <a:p>
            <a:pPr marL="457200" lvl="1" indent="0">
              <a:buNone/>
            </a:pPr>
            <a:endParaRPr lang="en-US" dirty="0"/>
          </a:p>
          <a:p>
            <a:pPr marL="457200" lvl="1" indent="0">
              <a:buNone/>
            </a:pPr>
            <a:endParaRPr lang="en-US" dirty="0" smtClean="0"/>
          </a:p>
        </p:txBody>
      </p:sp>
    </p:spTree>
    <p:extLst>
      <p:ext uri="{BB962C8B-B14F-4D97-AF65-F5344CB8AC3E}">
        <p14:creationId xmlns:p14="http://schemas.microsoft.com/office/powerpoint/2010/main" val="85217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 Spot-Henderson County</a:t>
            </a:r>
            <a:endParaRPr lang="en-US" dirty="0"/>
          </a:p>
        </p:txBody>
      </p:sp>
      <p:sp>
        <p:nvSpPr>
          <p:cNvPr id="4" name="Content Placeholder 2"/>
          <p:cNvSpPr>
            <a:spLocks noGrp="1"/>
          </p:cNvSpPr>
          <p:nvPr>
            <p:ph idx="1"/>
          </p:nvPr>
        </p:nvSpPr>
        <p:spPr/>
        <p:txBody>
          <a:bodyPr/>
          <a:lstStyle/>
          <a:p>
            <a:r>
              <a:rPr lang="en-US" dirty="0" smtClean="0"/>
              <a:t>PPI members identified all factories and industries in the county.</a:t>
            </a:r>
            <a:br>
              <a:rPr lang="en-US" dirty="0" smtClean="0"/>
            </a:br>
            <a:endParaRPr lang="en-US" dirty="0" smtClean="0"/>
          </a:p>
          <a:p>
            <a:r>
              <a:rPr lang="en-US" dirty="0" smtClean="0"/>
              <a:t>Pairs of PPI members approached businesses</a:t>
            </a:r>
          </a:p>
          <a:p>
            <a:pPr lvl="1"/>
            <a:r>
              <a:rPr lang="en-US" dirty="0" smtClean="0"/>
              <a:t>promote the Great American </a:t>
            </a:r>
            <a:r>
              <a:rPr lang="en-US" dirty="0" err="1" smtClean="0"/>
              <a:t>Smokeout</a:t>
            </a:r>
            <a:endParaRPr lang="en-US" dirty="0" smtClean="0"/>
          </a:p>
          <a:p>
            <a:pPr lvl="1"/>
            <a:r>
              <a:rPr lang="en-US" dirty="0" smtClean="0"/>
              <a:t>survey wellness programs </a:t>
            </a:r>
          </a:p>
          <a:p>
            <a:pPr lvl="1"/>
            <a:r>
              <a:rPr lang="en-US" dirty="0"/>
              <a:t>p</a:t>
            </a:r>
            <a:r>
              <a:rPr lang="en-US" dirty="0" smtClean="0"/>
              <a:t>rovide tobacco related education if interested</a:t>
            </a:r>
          </a:p>
          <a:p>
            <a:pPr marL="457200" lvl="1" indent="0">
              <a:buNone/>
            </a:pPr>
            <a:endParaRPr lang="en-US" dirty="0" smtClean="0"/>
          </a:p>
          <a:p>
            <a:r>
              <a:rPr lang="en-US" dirty="0" smtClean="0"/>
              <a:t>Visited 28 businesses</a:t>
            </a:r>
          </a:p>
          <a:p>
            <a:pPr lvl="1"/>
            <a:endParaRPr lang="en-US" dirty="0" smtClean="0"/>
          </a:p>
        </p:txBody>
      </p:sp>
    </p:spTree>
    <p:extLst>
      <p:ext uri="{BB962C8B-B14F-4D97-AF65-F5344CB8AC3E}">
        <p14:creationId xmlns:p14="http://schemas.microsoft.com/office/powerpoint/2010/main" val="428910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 Spot-Henderson County</a:t>
            </a:r>
            <a:endParaRPr lang="en-US" dirty="0"/>
          </a:p>
        </p:txBody>
      </p:sp>
      <p:sp>
        <p:nvSpPr>
          <p:cNvPr id="5" name="Content Placeholder 2"/>
          <p:cNvSpPr>
            <a:spLocks noGrp="1"/>
          </p:cNvSpPr>
          <p:nvPr>
            <p:ph idx="1"/>
          </p:nvPr>
        </p:nvSpPr>
        <p:spPr/>
        <p:txBody>
          <a:bodyPr/>
          <a:lstStyle/>
          <a:p>
            <a:r>
              <a:rPr lang="en-US" b="1" dirty="0" smtClean="0"/>
              <a:t>Able to partner with Falcon plastics </a:t>
            </a:r>
          </a:p>
          <a:p>
            <a:pPr lvl="1"/>
            <a:r>
              <a:rPr lang="en-US" dirty="0" smtClean="0"/>
              <a:t>Educational display of pig lung model to 60 employees</a:t>
            </a:r>
          </a:p>
          <a:p>
            <a:pPr lvl="1"/>
            <a:r>
              <a:rPr lang="en-US" dirty="0"/>
              <a:t>S</a:t>
            </a:r>
            <a:r>
              <a:rPr lang="en-US" dirty="0" smtClean="0"/>
              <a:t>moking cessation classes to employees</a:t>
            </a:r>
          </a:p>
          <a:p>
            <a:pPr lvl="2"/>
            <a:r>
              <a:rPr lang="en-US" dirty="0" smtClean="0"/>
              <a:t>10 members with 3 quitting smoking and others decreasing the number of cigarettes smoked</a:t>
            </a:r>
          </a:p>
          <a:p>
            <a:pPr lvl="2"/>
            <a:endParaRPr lang="en-US" dirty="0" smtClean="0"/>
          </a:p>
          <a:p>
            <a:r>
              <a:rPr lang="en-US" b="1" dirty="0" smtClean="0"/>
              <a:t>Project </a:t>
            </a:r>
            <a:r>
              <a:rPr lang="en-US" b="1" dirty="0"/>
              <a:t>Contact:  </a:t>
            </a:r>
            <a:endParaRPr lang="en-US" dirty="0"/>
          </a:p>
          <a:p>
            <a:pPr marL="0" indent="0">
              <a:buNone/>
            </a:pPr>
            <a:r>
              <a:rPr lang="en-US" dirty="0" smtClean="0"/>
              <a:t>	</a:t>
            </a:r>
            <a:r>
              <a:rPr lang="en-US" sz="2000" dirty="0" smtClean="0"/>
              <a:t>Emily </a:t>
            </a:r>
            <a:r>
              <a:rPr lang="en-US" sz="2000" dirty="0"/>
              <a:t>Rushing, Health Educator</a:t>
            </a:r>
          </a:p>
          <a:p>
            <a:pPr marL="0" indent="0">
              <a:buNone/>
            </a:pPr>
            <a:r>
              <a:rPr lang="en-US" sz="2000" dirty="0" smtClean="0"/>
              <a:t>	Henderson </a:t>
            </a:r>
            <a:r>
              <a:rPr lang="en-US" sz="2000" dirty="0"/>
              <a:t>County Health </a:t>
            </a:r>
            <a:r>
              <a:rPr lang="en-US" sz="2000" dirty="0" smtClean="0"/>
              <a:t>	Emily.rushing@tn.gov</a:t>
            </a:r>
            <a:endParaRPr lang="en-US" sz="2000" dirty="0"/>
          </a:p>
          <a:p>
            <a:endParaRPr lang="en-US" dirty="0" smtClean="0"/>
          </a:p>
          <a:p>
            <a:endParaRPr lang="en-US" dirty="0"/>
          </a:p>
        </p:txBody>
      </p:sp>
    </p:spTree>
    <p:extLst>
      <p:ext uri="{BB962C8B-B14F-4D97-AF65-F5344CB8AC3E}">
        <p14:creationId xmlns:p14="http://schemas.microsoft.com/office/powerpoint/2010/main" val="113950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z="4000" b="1" smtClean="0">
                <a:latin typeface="Arial" charset="0"/>
                <a:cs typeface="Arial" charset="0"/>
              </a:rPr>
              <a:t>Additional Resources</a:t>
            </a:r>
          </a:p>
        </p:txBody>
      </p:sp>
      <p:sp>
        <p:nvSpPr>
          <p:cNvPr id="26627" name="Content Placeholder 2"/>
          <p:cNvSpPr>
            <a:spLocks noGrp="1"/>
          </p:cNvSpPr>
          <p:nvPr>
            <p:ph idx="1"/>
          </p:nvPr>
        </p:nvSpPr>
        <p:spPr/>
        <p:txBody>
          <a:bodyPr/>
          <a:lstStyle/>
          <a:p>
            <a:pPr eaLnBrk="1" hangingPunct="1"/>
            <a:r>
              <a:rPr lang="en-US" sz="2000" smtClean="0">
                <a:latin typeface="Arial" charset="0"/>
                <a:cs typeface="Arial" charset="0"/>
              </a:rPr>
              <a:t>Behavioral Risk Factor Surveillance System</a:t>
            </a:r>
          </a:p>
          <a:p>
            <a:pPr lvl="1" eaLnBrk="1" hangingPunct="1"/>
            <a:r>
              <a:rPr lang="en-US" sz="1600" smtClean="0">
                <a:latin typeface="Arial" charset="0"/>
                <a:cs typeface="Arial" charset="0"/>
                <a:hlinkClick r:id="rId2"/>
              </a:rPr>
              <a:t>http://www.cdc.gov/brfss/</a:t>
            </a:r>
            <a:endParaRPr lang="en-US" sz="1600" smtClean="0">
              <a:latin typeface="Arial" charset="0"/>
              <a:cs typeface="Arial" charset="0"/>
            </a:endParaRPr>
          </a:p>
          <a:p>
            <a:pPr eaLnBrk="1" hangingPunct="1"/>
            <a:endParaRPr lang="en-US" sz="2000" smtClean="0">
              <a:latin typeface="Arial" charset="0"/>
              <a:cs typeface="Arial" charset="0"/>
            </a:endParaRPr>
          </a:p>
          <a:p>
            <a:pPr eaLnBrk="1" hangingPunct="1"/>
            <a:r>
              <a:rPr lang="en-US" sz="2000" smtClean="0">
                <a:latin typeface="Arial" charset="0"/>
                <a:cs typeface="Arial" charset="0"/>
              </a:rPr>
              <a:t>CDC Best Practices User Guide</a:t>
            </a:r>
          </a:p>
          <a:p>
            <a:pPr lvl="1" eaLnBrk="1" hangingPunct="1"/>
            <a:r>
              <a:rPr lang="en-US" sz="1600" smtClean="0">
                <a:latin typeface="Arial" charset="0"/>
                <a:cs typeface="Arial" charset="0"/>
                <a:hlinkClick r:id="rId3"/>
              </a:rPr>
              <a:t>http://www.cdc.gov/tobacco/stateandcommunity/bp_user_guide/index.htm</a:t>
            </a:r>
            <a:endParaRPr lang="en-US" sz="1600" smtClean="0">
              <a:latin typeface="Arial" charset="0"/>
              <a:cs typeface="Arial" charset="0"/>
            </a:endParaRPr>
          </a:p>
          <a:p>
            <a:pPr eaLnBrk="1" hangingPunct="1"/>
            <a:endParaRPr lang="en-US" sz="2000" smtClean="0">
              <a:latin typeface="Arial" charset="0"/>
              <a:cs typeface="Arial" charset="0"/>
            </a:endParaRPr>
          </a:p>
          <a:p>
            <a:pPr eaLnBrk="1" hangingPunct="1"/>
            <a:r>
              <a:rPr lang="en-US" sz="2000" smtClean="0">
                <a:latin typeface="Arial" charset="0"/>
                <a:cs typeface="Arial" charset="0"/>
              </a:rPr>
              <a:t>CDC Evaluation Toolkit for Smoke Free Policies </a:t>
            </a:r>
          </a:p>
          <a:p>
            <a:pPr lvl="1" eaLnBrk="1" hangingPunct="1"/>
            <a:r>
              <a:rPr lang="en-US" sz="1600" smtClean="0">
                <a:latin typeface="Arial" charset="0"/>
                <a:cs typeface="Arial" charset="0"/>
                <a:hlinkClick r:id="rId4"/>
              </a:rPr>
              <a:t>http://www.cdc.gov/tobacco/basic_information/secondhand_smoke/evaluation_toolkit/index.htm</a:t>
            </a:r>
            <a:endParaRPr lang="en-US" sz="1600" smtClean="0">
              <a:latin typeface="Arial" charset="0"/>
              <a:cs typeface="Arial" charset="0"/>
            </a:endParaRPr>
          </a:p>
          <a:p>
            <a:pPr eaLnBrk="1" hangingPunct="1"/>
            <a:endParaRPr lang="en-US" sz="2000" smtClean="0">
              <a:latin typeface="Arial" charset="0"/>
              <a:cs typeface="Arial" charset="0"/>
            </a:endParaRPr>
          </a:p>
          <a:p>
            <a:pPr eaLnBrk="1" hangingPunct="1"/>
            <a:r>
              <a:rPr lang="en-US" sz="2000" smtClean="0">
                <a:latin typeface="Arial" charset="0"/>
                <a:cs typeface="Arial" charset="0"/>
              </a:rPr>
              <a:t>CDC Tobacco Free Sports</a:t>
            </a:r>
          </a:p>
          <a:p>
            <a:pPr lvl="1" eaLnBrk="1" hangingPunct="1"/>
            <a:r>
              <a:rPr lang="en-US" sz="1600" smtClean="0">
                <a:latin typeface="Arial" charset="0"/>
                <a:cs typeface="Arial" charset="0"/>
                <a:hlinkClick r:id="rId5"/>
              </a:rPr>
              <a:t>http://www.cdc.gov/tobacco/youth/sports/index.htm</a:t>
            </a:r>
            <a:endParaRPr lang="en-US" sz="1600" smtClean="0">
              <a:latin typeface="Arial" charset="0"/>
              <a:cs typeface="Arial" charset="0"/>
            </a:endParaRPr>
          </a:p>
          <a:p>
            <a:pPr eaLnBrk="1" hangingPunct="1"/>
            <a:endParaRPr lang="en-US" sz="2000" smtClean="0">
              <a:latin typeface="Arial" charset="0"/>
              <a:cs typeface="Arial" charset="0"/>
            </a:endParaRPr>
          </a:p>
          <a:p>
            <a:pPr eaLnBrk="1" hangingPunct="1"/>
            <a:r>
              <a:rPr lang="en-US" sz="2000" smtClean="0">
                <a:latin typeface="Arial" charset="0"/>
                <a:cs typeface="Arial" charset="0"/>
              </a:rPr>
              <a:t>County Health Rankings</a:t>
            </a:r>
          </a:p>
          <a:p>
            <a:pPr lvl="1" eaLnBrk="1" hangingPunct="1"/>
            <a:r>
              <a:rPr lang="en-US" sz="1600" smtClean="0">
                <a:latin typeface="Arial" charset="0"/>
                <a:cs typeface="Arial" charset="0"/>
                <a:hlinkClick r:id="rId6"/>
              </a:rPr>
              <a:t>http://www.countyhealthrankings.org/#app/</a:t>
            </a:r>
            <a:endParaRPr lang="en-US" sz="1600" smtClean="0">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170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z="2800" b="1" dirty="0" smtClean="0">
                <a:latin typeface="Arial" charset="0"/>
                <a:cs typeface="Arial" charset="0"/>
              </a:rPr>
              <a:t>Technical Assistance Resources for Tobacco </a:t>
            </a:r>
          </a:p>
        </p:txBody>
      </p:sp>
      <p:sp>
        <p:nvSpPr>
          <p:cNvPr id="27651" name="Content Placeholder 2"/>
          <p:cNvSpPr>
            <a:spLocks noGrp="1"/>
          </p:cNvSpPr>
          <p:nvPr>
            <p:ph idx="1"/>
          </p:nvPr>
        </p:nvSpPr>
        <p:spPr/>
        <p:txBody>
          <a:bodyPr/>
          <a:lstStyle/>
          <a:p>
            <a:pPr eaLnBrk="1" hangingPunct="1"/>
            <a:r>
              <a:rPr lang="en-US" sz="2800" dirty="0" smtClean="0">
                <a:latin typeface="Arial" charset="0"/>
                <a:cs typeface="Arial" charset="0"/>
              </a:rPr>
              <a:t>Marcella Bianco</a:t>
            </a:r>
          </a:p>
          <a:p>
            <a:pPr lvl="1" eaLnBrk="1" hangingPunct="1"/>
            <a:r>
              <a:rPr lang="en-US" sz="2400" dirty="0" smtClean="0">
                <a:latin typeface="Arial" charset="0"/>
                <a:cs typeface="Arial" charset="0"/>
              </a:rPr>
              <a:t>Tobacco Use Prevention and Control Program Director</a:t>
            </a:r>
          </a:p>
          <a:p>
            <a:pPr lvl="1" eaLnBrk="1" hangingPunct="1"/>
            <a:r>
              <a:rPr lang="en-US" sz="2400" dirty="0" smtClean="0">
                <a:latin typeface="Arial" charset="0"/>
                <a:cs typeface="Arial" charset="0"/>
              </a:rPr>
              <a:t>615-253-2551</a:t>
            </a:r>
            <a:br>
              <a:rPr lang="en-US" sz="2400" dirty="0" smtClean="0">
                <a:latin typeface="Arial" charset="0"/>
                <a:cs typeface="Arial" charset="0"/>
              </a:rPr>
            </a:br>
            <a:endParaRPr lang="en-US" sz="2400" dirty="0" smtClean="0">
              <a:latin typeface="Arial" charset="0"/>
              <a:cs typeface="Arial" charset="0"/>
            </a:endParaRPr>
          </a:p>
          <a:p>
            <a:pPr eaLnBrk="1" hangingPunct="1"/>
            <a:r>
              <a:rPr lang="en-US" sz="2800" dirty="0" smtClean="0">
                <a:latin typeface="Arial" charset="0"/>
                <a:cs typeface="Arial" charset="0"/>
              </a:rPr>
              <a:t>Horace C. Pulse Jr.</a:t>
            </a:r>
          </a:p>
          <a:p>
            <a:pPr lvl="1" eaLnBrk="1" hangingPunct="1"/>
            <a:r>
              <a:rPr lang="en-US" sz="2400" dirty="0" smtClean="0">
                <a:latin typeface="Arial" charset="0"/>
                <a:cs typeface="Arial" charset="0"/>
              </a:rPr>
              <a:t>Tobacco Use Prevention and Control Health Educator</a:t>
            </a:r>
          </a:p>
          <a:p>
            <a:pPr lvl="1" eaLnBrk="1" hangingPunct="1"/>
            <a:r>
              <a:rPr lang="en-US" sz="2400" dirty="0" smtClean="0">
                <a:latin typeface="Arial" charset="0"/>
                <a:cs typeface="Arial" charset="0"/>
              </a:rPr>
              <a:t>615-741-7577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normAutofit fontScale="90000"/>
          </a:bodyPr>
          <a:lstStyle/>
          <a:p>
            <a:r>
              <a:rPr lang="en-US" sz="4000" b="1" dirty="0" smtClean="0">
                <a:latin typeface="Arial" charset="0"/>
                <a:cs typeface="Arial" charset="0"/>
              </a:rPr>
              <a:t>Tennessee Data: Tobacco Use in Youth</a:t>
            </a:r>
            <a:endParaRPr lang="en-US" sz="4000" dirty="0" smtClean="0"/>
          </a:p>
        </p:txBody>
      </p:sp>
      <p:sp>
        <p:nvSpPr>
          <p:cNvPr id="5" name="TextBox 4"/>
          <p:cNvSpPr txBox="1">
            <a:spLocks noChangeArrowheads="1"/>
          </p:cNvSpPr>
          <p:nvPr/>
        </p:nvSpPr>
        <p:spPr bwMode="auto">
          <a:xfrm>
            <a:off x="0" y="6457890"/>
            <a:ext cx="9144000" cy="400110"/>
          </a:xfrm>
          <a:prstGeom prst="rect">
            <a:avLst/>
          </a:prstGeom>
          <a:noFill/>
          <a:ln w="9525">
            <a:noFill/>
            <a:miter lim="800000"/>
            <a:headEnd/>
            <a:tailEnd/>
          </a:ln>
        </p:spPr>
        <p:txBody>
          <a:bodyPr>
            <a:spAutoFit/>
          </a:bodyPr>
          <a:lstStyle/>
          <a:p>
            <a:r>
              <a:rPr lang="en-US" sz="1000" dirty="0"/>
              <a:t>Data Source: Centers for Disease Control and Prevention (CDC). </a:t>
            </a:r>
            <a:r>
              <a:rPr lang="en-US" sz="1000" i="1" dirty="0"/>
              <a:t>1991-2013 High School Youth Risk Behavior Survey Data. </a:t>
            </a:r>
            <a:r>
              <a:rPr lang="en-US" sz="1000" dirty="0"/>
              <a:t/>
            </a:r>
            <a:br>
              <a:rPr lang="en-US" sz="1000" dirty="0"/>
            </a:br>
            <a:r>
              <a:rPr lang="en-US" sz="1000" dirty="0"/>
              <a:t>Available at </a:t>
            </a:r>
            <a:r>
              <a:rPr lang="en-US" sz="1000" dirty="0">
                <a:hlinkClick r:id="rId3"/>
              </a:rPr>
              <a:t>http://nccd.cdc.gov/youthonline/</a:t>
            </a:r>
            <a:r>
              <a:rPr lang="en-US" sz="1000" dirty="0"/>
              <a:t>. Accessed on </a:t>
            </a:r>
            <a:r>
              <a:rPr lang="en-US" sz="1000" dirty="0" smtClean="0"/>
              <a:t>8/11/2014.</a:t>
            </a:r>
          </a:p>
        </p:txBody>
      </p:sp>
      <p:graphicFrame>
        <p:nvGraphicFramePr>
          <p:cNvPr id="6" name="Chart 5"/>
          <p:cNvGraphicFramePr>
            <a:graphicFrameLocks noChangeAspect="1"/>
          </p:cNvGraphicFramePr>
          <p:nvPr>
            <p:extLst>
              <p:ext uri="{D42A27DB-BD31-4B8C-83A1-F6EECF244321}">
                <p14:modId xmlns:p14="http://schemas.microsoft.com/office/powerpoint/2010/main" val="863559845"/>
              </p:ext>
            </p:extLst>
          </p:nvPr>
        </p:nvGraphicFramePr>
        <p:xfrm>
          <a:off x="640080" y="1219200"/>
          <a:ext cx="7894320" cy="4861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8082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3"/>
          <p:cNvSpPr>
            <a:spLocks noGrp="1"/>
          </p:cNvSpPr>
          <p:nvPr>
            <p:ph type="title"/>
          </p:nvPr>
        </p:nvSpPr>
        <p:spPr/>
        <p:txBody>
          <a:bodyPr>
            <a:normAutofit fontScale="90000"/>
          </a:bodyPr>
          <a:lstStyle/>
          <a:p>
            <a:r>
              <a:rPr lang="en-US" sz="4000" b="1" dirty="0" smtClean="0">
                <a:latin typeface="Arial" charset="0"/>
                <a:cs typeface="Arial" charset="0"/>
              </a:rPr>
              <a:t>Tennessee Data: Tobacco Use in Youth</a:t>
            </a:r>
            <a:endParaRPr lang="en-US" sz="4000" dirty="0" smtClean="0"/>
          </a:p>
        </p:txBody>
      </p:sp>
      <p:sp>
        <p:nvSpPr>
          <p:cNvPr id="5" name="TextBox 4"/>
          <p:cNvSpPr txBox="1">
            <a:spLocks noChangeArrowheads="1"/>
          </p:cNvSpPr>
          <p:nvPr/>
        </p:nvSpPr>
        <p:spPr bwMode="auto">
          <a:xfrm>
            <a:off x="0" y="6457890"/>
            <a:ext cx="9144000" cy="400110"/>
          </a:xfrm>
          <a:prstGeom prst="rect">
            <a:avLst/>
          </a:prstGeom>
          <a:noFill/>
          <a:ln w="9525">
            <a:noFill/>
            <a:miter lim="800000"/>
            <a:headEnd/>
            <a:tailEnd/>
          </a:ln>
        </p:spPr>
        <p:txBody>
          <a:bodyPr>
            <a:spAutoFit/>
          </a:bodyPr>
          <a:lstStyle/>
          <a:p>
            <a:r>
              <a:rPr lang="en-US" sz="1000" dirty="0"/>
              <a:t>Data Source: Centers for Disease Control and Prevention (CDC). </a:t>
            </a:r>
            <a:r>
              <a:rPr lang="en-US" sz="1000" i="1" dirty="0"/>
              <a:t>1991-2013 High School Youth Risk Behavior Survey Data. </a:t>
            </a:r>
            <a:r>
              <a:rPr lang="en-US" sz="1000" dirty="0"/>
              <a:t/>
            </a:r>
            <a:br>
              <a:rPr lang="en-US" sz="1000" dirty="0"/>
            </a:br>
            <a:r>
              <a:rPr lang="en-US" sz="1000" dirty="0"/>
              <a:t>Available at </a:t>
            </a:r>
            <a:r>
              <a:rPr lang="en-US" sz="1000" dirty="0">
                <a:hlinkClick r:id="rId3"/>
              </a:rPr>
              <a:t>http://nccd.cdc.gov/youthonline/</a:t>
            </a:r>
            <a:r>
              <a:rPr lang="en-US" sz="1000" dirty="0"/>
              <a:t>. Accessed on </a:t>
            </a:r>
            <a:r>
              <a:rPr lang="en-US" sz="1000" dirty="0" smtClean="0"/>
              <a:t>8/11/2014.</a:t>
            </a:r>
          </a:p>
        </p:txBody>
      </p:sp>
      <p:graphicFrame>
        <p:nvGraphicFramePr>
          <p:cNvPr id="6" name="Chart 5"/>
          <p:cNvGraphicFramePr>
            <a:graphicFrameLocks noChangeAspect="1"/>
          </p:cNvGraphicFramePr>
          <p:nvPr>
            <p:extLst>
              <p:ext uri="{D42A27DB-BD31-4B8C-83A1-F6EECF244321}">
                <p14:modId xmlns:p14="http://schemas.microsoft.com/office/powerpoint/2010/main" val="2275431706"/>
              </p:ext>
            </p:extLst>
          </p:nvPr>
        </p:nvGraphicFramePr>
        <p:xfrm>
          <a:off x="1211580" y="1600200"/>
          <a:ext cx="6720840" cy="4480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5447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3"/>
          <p:cNvSpPr>
            <a:spLocks noGrp="1"/>
          </p:cNvSpPr>
          <p:nvPr>
            <p:ph type="title"/>
          </p:nvPr>
        </p:nvSpPr>
        <p:spPr/>
        <p:txBody>
          <a:bodyPr>
            <a:normAutofit/>
          </a:bodyPr>
          <a:lstStyle/>
          <a:p>
            <a:r>
              <a:rPr lang="en-US" sz="4000" dirty="0" smtClean="0">
                <a:latin typeface="Arial" charset="0"/>
                <a:cs typeface="Arial" charset="0"/>
              </a:rPr>
              <a:t>The Toll Of Tobacco In Tennessee</a:t>
            </a:r>
            <a:endParaRPr lang="en-US" sz="4000" dirty="0" smtClean="0"/>
          </a:p>
        </p:txBody>
      </p:sp>
      <p:graphicFrame>
        <p:nvGraphicFramePr>
          <p:cNvPr id="7" name="Table 6"/>
          <p:cNvGraphicFramePr>
            <a:graphicFrameLocks noGrp="1"/>
          </p:cNvGraphicFramePr>
          <p:nvPr>
            <p:extLst>
              <p:ext uri="{D42A27DB-BD31-4B8C-83A1-F6EECF244321}">
                <p14:modId xmlns:p14="http://schemas.microsoft.com/office/powerpoint/2010/main" val="351774095"/>
              </p:ext>
            </p:extLst>
          </p:nvPr>
        </p:nvGraphicFramePr>
        <p:xfrm>
          <a:off x="685800" y="1219200"/>
          <a:ext cx="8001000" cy="3589020"/>
        </p:xfrm>
        <a:graphic>
          <a:graphicData uri="http://schemas.openxmlformats.org/drawingml/2006/table">
            <a:tbl>
              <a:tblPr/>
              <a:tblGrid>
                <a:gridCol w="3120390"/>
                <a:gridCol w="4880610"/>
              </a:tblGrid>
              <a:tr h="0">
                <a:tc>
                  <a:txBody>
                    <a:bodyPr/>
                    <a:lstStyle/>
                    <a:p>
                      <a:r>
                        <a:rPr lang="en-US" dirty="0">
                          <a:effectLst/>
                        </a:rPr>
                        <a:t>High school students who smoke</a:t>
                      </a:r>
                    </a:p>
                  </a:txBody>
                  <a:tcPr marL="123825" marR="123825" marT="57150" marB="57150" anchor="ctr">
                    <a:lnL>
                      <a:noFill/>
                    </a:lnL>
                    <a:lnR>
                      <a:noFill/>
                    </a:lnR>
                    <a:lnT>
                      <a:noFill/>
                    </a:lnT>
                    <a:lnB>
                      <a:noFill/>
                    </a:lnB>
                    <a:solidFill>
                      <a:srgbClr val="FFFFFF"/>
                    </a:solidFill>
                  </a:tcPr>
                </a:tc>
                <a:tc>
                  <a:txBody>
                    <a:bodyPr/>
                    <a:lstStyle/>
                    <a:p>
                      <a:r>
                        <a:rPr lang="en-US" b="1" i="0">
                          <a:solidFill>
                            <a:srgbClr val="E52737"/>
                          </a:solidFill>
                          <a:effectLst/>
                          <a:latin typeface="Arial"/>
                        </a:rPr>
                        <a:t>15.4% (51,600)</a:t>
                      </a:r>
                      <a:endParaRPr lang="en-US">
                        <a:effectLst/>
                      </a:endParaRPr>
                    </a:p>
                  </a:txBody>
                  <a:tcPr marL="123825" marR="123825" marT="57150" marB="57150" anchor="ctr">
                    <a:lnL>
                      <a:noFill/>
                    </a:lnL>
                    <a:lnR>
                      <a:noFill/>
                    </a:lnR>
                    <a:lnT>
                      <a:noFill/>
                    </a:lnT>
                    <a:lnB>
                      <a:noFill/>
                    </a:lnB>
                    <a:solidFill>
                      <a:srgbClr val="FFFFFF"/>
                    </a:solidFill>
                  </a:tcPr>
                </a:tc>
              </a:tr>
              <a:tr h="0">
                <a:tc>
                  <a:txBody>
                    <a:bodyPr/>
                    <a:lstStyle/>
                    <a:p>
                      <a:r>
                        <a:rPr lang="en-US" dirty="0">
                          <a:effectLst/>
                        </a:rPr>
                        <a:t>Male high school students who use smokeless or spit tobacco</a:t>
                      </a:r>
                    </a:p>
                  </a:txBody>
                  <a:tcPr marL="123825" marR="123825" marT="57150" marB="57150" anchor="ctr">
                    <a:lnL>
                      <a:noFill/>
                    </a:lnL>
                    <a:lnR>
                      <a:noFill/>
                    </a:lnR>
                    <a:lnT>
                      <a:noFill/>
                    </a:lnT>
                    <a:lnB>
                      <a:noFill/>
                    </a:lnB>
                    <a:solidFill>
                      <a:srgbClr val="FFFFFF"/>
                    </a:solidFill>
                  </a:tcPr>
                </a:tc>
                <a:tc>
                  <a:txBody>
                    <a:bodyPr/>
                    <a:lstStyle/>
                    <a:p>
                      <a:r>
                        <a:rPr lang="en-US" b="1" i="0">
                          <a:solidFill>
                            <a:srgbClr val="E52737"/>
                          </a:solidFill>
                          <a:effectLst/>
                          <a:latin typeface="Arial"/>
                        </a:rPr>
                        <a:t>20.9% (females use much lower)</a:t>
                      </a:r>
                      <a:endParaRPr lang="en-US">
                        <a:effectLst/>
                      </a:endParaRPr>
                    </a:p>
                  </a:txBody>
                  <a:tcPr marL="123825" marR="123825" marT="57150" marB="57150" anchor="ctr">
                    <a:lnL>
                      <a:noFill/>
                    </a:lnL>
                    <a:lnR>
                      <a:noFill/>
                    </a:lnR>
                    <a:lnT>
                      <a:noFill/>
                    </a:lnT>
                    <a:lnB>
                      <a:noFill/>
                    </a:lnB>
                    <a:solidFill>
                      <a:srgbClr val="FFFFFF"/>
                    </a:solidFill>
                  </a:tcPr>
                </a:tc>
              </a:tr>
              <a:tr h="0">
                <a:tc>
                  <a:txBody>
                    <a:bodyPr/>
                    <a:lstStyle/>
                    <a:p>
                      <a:r>
                        <a:rPr lang="en-US" dirty="0">
                          <a:effectLst/>
                        </a:rPr>
                        <a:t>Kids (under 18) who become </a:t>
                      </a:r>
                      <a:r>
                        <a:rPr lang="en-US" b="1" dirty="0">
                          <a:effectLst/>
                        </a:rPr>
                        <a:t>new daily </a:t>
                      </a:r>
                      <a:r>
                        <a:rPr lang="en-US" dirty="0">
                          <a:effectLst/>
                        </a:rPr>
                        <a:t>smokers each year</a:t>
                      </a:r>
                    </a:p>
                  </a:txBody>
                  <a:tcPr marL="123825" marR="123825" marT="57150" marB="57150" anchor="ctr">
                    <a:lnL>
                      <a:noFill/>
                    </a:lnL>
                    <a:lnR>
                      <a:noFill/>
                    </a:lnR>
                    <a:lnT>
                      <a:noFill/>
                    </a:lnT>
                    <a:lnB>
                      <a:noFill/>
                    </a:lnB>
                    <a:solidFill>
                      <a:srgbClr val="FFFFFF"/>
                    </a:solidFill>
                  </a:tcPr>
                </a:tc>
                <a:tc>
                  <a:txBody>
                    <a:bodyPr/>
                    <a:lstStyle/>
                    <a:p>
                      <a:r>
                        <a:rPr lang="en-US" b="1" i="0">
                          <a:solidFill>
                            <a:srgbClr val="E52737"/>
                          </a:solidFill>
                          <a:effectLst/>
                          <a:latin typeface="Arial"/>
                        </a:rPr>
                        <a:t>4,700</a:t>
                      </a:r>
                      <a:endParaRPr lang="en-US">
                        <a:effectLst/>
                      </a:endParaRPr>
                    </a:p>
                  </a:txBody>
                  <a:tcPr marL="123825" marR="123825" marT="57150" marB="57150" anchor="ctr">
                    <a:lnL>
                      <a:noFill/>
                    </a:lnL>
                    <a:lnR>
                      <a:noFill/>
                    </a:lnR>
                    <a:lnT>
                      <a:noFill/>
                    </a:lnT>
                    <a:lnB>
                      <a:noFill/>
                    </a:lnB>
                    <a:solidFill>
                      <a:srgbClr val="FFFFFF"/>
                    </a:solidFill>
                  </a:tcPr>
                </a:tc>
              </a:tr>
              <a:tr h="0">
                <a:tc>
                  <a:txBody>
                    <a:bodyPr/>
                    <a:lstStyle/>
                    <a:p>
                      <a:r>
                        <a:rPr lang="en-US">
                          <a:effectLst/>
                        </a:rPr>
                        <a:t>Packs of cigarettes bought or smoked by kids each year</a:t>
                      </a:r>
                    </a:p>
                  </a:txBody>
                  <a:tcPr marL="123825" marR="123825" marT="57150" marB="57150" anchor="ctr">
                    <a:lnL>
                      <a:noFill/>
                    </a:lnL>
                    <a:lnR>
                      <a:noFill/>
                    </a:lnR>
                    <a:lnT>
                      <a:noFill/>
                    </a:lnT>
                    <a:lnB>
                      <a:noFill/>
                    </a:lnB>
                    <a:solidFill>
                      <a:srgbClr val="FFFFFF"/>
                    </a:solidFill>
                  </a:tcPr>
                </a:tc>
                <a:tc>
                  <a:txBody>
                    <a:bodyPr/>
                    <a:lstStyle/>
                    <a:p>
                      <a:r>
                        <a:rPr lang="en-US" b="1" i="0">
                          <a:solidFill>
                            <a:srgbClr val="E52737"/>
                          </a:solidFill>
                          <a:effectLst/>
                          <a:latin typeface="Arial"/>
                        </a:rPr>
                        <a:t>10.5 million</a:t>
                      </a:r>
                      <a:endParaRPr lang="en-US">
                        <a:effectLst/>
                      </a:endParaRPr>
                    </a:p>
                  </a:txBody>
                  <a:tcPr marL="123825" marR="123825" marT="57150" marB="57150" anchor="ctr">
                    <a:lnL>
                      <a:noFill/>
                    </a:lnL>
                    <a:lnR>
                      <a:noFill/>
                    </a:lnR>
                    <a:lnT>
                      <a:noFill/>
                    </a:lnT>
                    <a:lnB>
                      <a:noFill/>
                    </a:lnB>
                    <a:solidFill>
                      <a:srgbClr val="FFFFFF"/>
                    </a:solidFill>
                  </a:tcPr>
                </a:tc>
              </a:tr>
              <a:tr h="0">
                <a:tc>
                  <a:txBody>
                    <a:bodyPr/>
                    <a:lstStyle/>
                    <a:p>
                      <a:r>
                        <a:rPr lang="en-US">
                          <a:effectLst/>
                        </a:rPr>
                        <a:t>Adults in Tennessee who smoke</a:t>
                      </a:r>
                    </a:p>
                  </a:txBody>
                  <a:tcPr marL="123825" marR="123825" marT="57150" marB="57150" anchor="ctr">
                    <a:lnL>
                      <a:noFill/>
                    </a:lnL>
                    <a:lnR>
                      <a:noFill/>
                    </a:lnR>
                    <a:lnT>
                      <a:noFill/>
                    </a:lnT>
                    <a:lnB>
                      <a:noFill/>
                    </a:lnB>
                    <a:solidFill>
                      <a:srgbClr val="FFFFFF"/>
                    </a:solidFill>
                  </a:tcPr>
                </a:tc>
                <a:tc>
                  <a:txBody>
                    <a:bodyPr/>
                    <a:lstStyle/>
                    <a:p>
                      <a:r>
                        <a:rPr lang="en-US" b="1" i="0" dirty="0">
                          <a:solidFill>
                            <a:srgbClr val="E52737"/>
                          </a:solidFill>
                          <a:effectLst/>
                          <a:latin typeface="Arial"/>
                        </a:rPr>
                        <a:t>24.2% (1,223,200)</a:t>
                      </a:r>
                      <a:endParaRPr lang="en-US" dirty="0">
                        <a:effectLst/>
                      </a:endParaRPr>
                    </a:p>
                  </a:txBody>
                  <a:tcPr marL="123825" marR="123825" marT="57150" marB="57150" anchor="ctr">
                    <a:lnL>
                      <a:noFill/>
                    </a:lnL>
                    <a:lnR>
                      <a:noFill/>
                    </a:lnR>
                    <a:lnT>
                      <a:noFill/>
                    </a:lnT>
                    <a:lnB>
                      <a:noFill/>
                    </a:lnB>
                    <a:solidFill>
                      <a:srgbClr val="FFFFFF"/>
                    </a:solidFill>
                  </a:tcPr>
                </a:tc>
              </a:tr>
            </a:tbl>
          </a:graphicData>
        </a:graphic>
      </p:graphicFrame>
      <p:sp>
        <p:nvSpPr>
          <p:cNvPr id="8" name="Rectangle 7"/>
          <p:cNvSpPr/>
          <p:nvPr/>
        </p:nvSpPr>
        <p:spPr>
          <a:xfrm>
            <a:off x="-38099" y="5996226"/>
            <a:ext cx="8420100" cy="861774"/>
          </a:xfrm>
          <a:prstGeom prst="rect">
            <a:avLst/>
          </a:prstGeom>
        </p:spPr>
        <p:txBody>
          <a:bodyPr wrap="square">
            <a:spAutoFit/>
          </a:bodyPr>
          <a:lstStyle/>
          <a:p>
            <a:r>
              <a:rPr lang="en-US" sz="800" b="1" dirty="0"/>
              <a:t>Smoking and smokeless rates, deaths, and other state tobacco-related information</a:t>
            </a:r>
            <a:r>
              <a:rPr lang="en-US" sz="800" dirty="0"/>
              <a:t/>
            </a:r>
            <a:br>
              <a:rPr lang="en-US" sz="800" dirty="0"/>
            </a:br>
            <a:r>
              <a:rPr lang="en-US" sz="800" dirty="0"/>
              <a:t>Adult smoking from CDC 2014 BRFSS online data; 2014 BRFSS rate is not comparable to years prior to 2011; youth tobacco use from state YRBS, YTS, or other state-specific surveys.</a:t>
            </a:r>
            <a:br>
              <a:rPr lang="en-US" sz="800" dirty="0"/>
            </a:br>
            <a:r>
              <a:rPr lang="en-US" sz="800" dirty="0"/>
              <a:t>New underage daily smoker estimate based on data from U.S. </a:t>
            </a:r>
            <a:r>
              <a:rPr lang="en-US" sz="800" dirty="0" err="1"/>
              <a:t>Dept</a:t>
            </a:r>
            <a:r>
              <a:rPr lang="en-US" sz="800" dirty="0"/>
              <a:t> of Health and Human Services (HHS), “Results from the 2014 National Survey on Drug Use and Health,” with the state share of national initiation number based on CDC data on future youth smokers in each state compared to national total.</a:t>
            </a:r>
            <a:br>
              <a:rPr lang="en-US" sz="800" dirty="0"/>
            </a:br>
            <a:r>
              <a:rPr lang="en-US" sz="800" dirty="0"/>
              <a:t>National adult smoking rate from the 2014 National Health Interview Survey. National High school smoking and smokeless rates from the 2013 Youth Risk Behavior Survey</a:t>
            </a:r>
            <a:r>
              <a:rPr lang="en-US" sz="1000" dirty="0"/>
              <a:t>.</a:t>
            </a:r>
          </a:p>
        </p:txBody>
      </p:sp>
    </p:spTree>
    <p:extLst>
      <p:ext uri="{BB962C8B-B14F-4D97-AF65-F5344CB8AC3E}">
        <p14:creationId xmlns:p14="http://schemas.microsoft.com/office/powerpoint/2010/main" val="2273842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47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853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15722"/>
            <a:ext cx="5943600" cy="6312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699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0383"/>
            <a:ext cx="9144000" cy="3639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667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6Dept.ofHealth">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2016Dept.ofHealth</Template>
  <TotalTime>1394</TotalTime>
  <Words>740</Words>
  <Application>Microsoft Office PowerPoint</Application>
  <PresentationFormat>On-screen Show (4:3)</PresentationFormat>
  <Paragraphs>166</Paragraphs>
  <Slides>30</Slides>
  <Notes>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2016Dept.ofHealth</vt:lpstr>
      <vt:lpstr>Applying Primary Prevention Principles to Tobacco Use Prevention &amp; Control Module</vt:lpstr>
      <vt:lpstr>Tennessee Data: Tobacco Use in Adults</vt:lpstr>
      <vt:lpstr>PowerPoint Presentation</vt:lpstr>
      <vt:lpstr>Tennessee Data: Tobacco Use in Youth</vt:lpstr>
      <vt:lpstr>Tennessee Data: Tobacco Use in Youth</vt:lpstr>
      <vt:lpstr>The Toll Of Tobacco In Tennessee</vt:lpstr>
      <vt:lpstr>PowerPoint Presentation</vt:lpstr>
      <vt:lpstr>PowerPoint Presentation</vt:lpstr>
      <vt:lpstr>PowerPoint Presentation</vt:lpstr>
      <vt:lpstr>Proven Primary Prevention Strategies</vt:lpstr>
      <vt:lpstr>Standardized Tobacco Assessment for Retail Setting (STARS)</vt:lpstr>
      <vt:lpstr>PowerPoint Presentation</vt:lpstr>
      <vt:lpstr>Point of Sale Warnings</vt:lpstr>
      <vt:lpstr>Point of Sale Warnings</vt:lpstr>
      <vt:lpstr>Proven Primary Prevention Strategies</vt:lpstr>
      <vt:lpstr>Preventing Youth Access</vt:lpstr>
      <vt:lpstr>Proven Primary Prevention Strategies</vt:lpstr>
      <vt:lpstr>Smoke-Free Multi-Housing </vt:lpstr>
      <vt:lpstr>Tobacco Free Campus Initiative</vt:lpstr>
      <vt:lpstr>Tobacco Free Campus Initiative</vt:lpstr>
      <vt:lpstr>Smoke-Free County Government Property</vt:lpstr>
      <vt:lpstr>Voluntary Smoke-free Campaigns</vt:lpstr>
      <vt:lpstr>Voluntary Smoke-free Campaigns</vt:lpstr>
      <vt:lpstr>Voluntary Smoke-free Campaigns</vt:lpstr>
      <vt:lpstr>Tobacco Cessation – 1-800-QUIT NOW*</vt:lpstr>
      <vt:lpstr>Preemption Resources </vt:lpstr>
      <vt:lpstr>Bright Spot-Henderson County</vt:lpstr>
      <vt:lpstr>Bright Spot-Henderson County</vt:lpstr>
      <vt:lpstr>Additional Resources</vt:lpstr>
      <vt:lpstr>Technical Assistance Resources for Tobacco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Prevention Initiative: Tobacco Module</dc:title>
  <dc:creator>Michael D Warren</dc:creator>
  <cp:lastModifiedBy>Matthew Coleman</cp:lastModifiedBy>
  <cp:revision>92</cp:revision>
  <cp:lastPrinted>2014-07-18T15:15:25Z</cp:lastPrinted>
  <dcterms:created xsi:type="dcterms:W3CDTF">2012-06-18T22:15:29Z</dcterms:created>
  <dcterms:modified xsi:type="dcterms:W3CDTF">2016-06-23T20:41:46Z</dcterms:modified>
</cp:coreProperties>
</file>