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2" r:id="rId2"/>
    <p:sldId id="327" r:id="rId3"/>
    <p:sldId id="328" r:id="rId4"/>
    <p:sldId id="329" r:id="rId5"/>
    <p:sldId id="330" r:id="rId6"/>
    <p:sldId id="331" r:id="rId7"/>
    <p:sldId id="293" r:id="rId8"/>
    <p:sldId id="333" r:id="rId9"/>
    <p:sldId id="334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Drinkers*</c:v>
                </c:pt>
              </c:strCache>
            </c:strRef>
          </c:tx>
          <c:spPr>
            <a:ln w="25400"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41.1</c:v>
                </c:pt>
                <c:pt idx="1">
                  <c:v>41.8</c:v>
                </c:pt>
                <c:pt idx="2">
                  <c:v>36.700000000000003</c:v>
                </c:pt>
                <c:pt idx="3">
                  <c:v>33.5</c:v>
                </c:pt>
                <c:pt idx="4">
                  <c:v>33.299999999999997</c:v>
                </c:pt>
                <c:pt idx="5">
                  <c:v>28.4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Binge Drinkers†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triangle"/>
            <c:size val="7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25.5</c:v>
                </c:pt>
                <c:pt idx="1">
                  <c:v>24.9</c:v>
                </c:pt>
                <c:pt idx="2">
                  <c:v>21.7</c:v>
                </c:pt>
                <c:pt idx="3">
                  <c:v>19.100000000000001</c:v>
                </c:pt>
                <c:pt idx="4">
                  <c:v>18.600000000000001</c:v>
                </c:pt>
                <c:pt idx="5">
                  <c:v>16.100000000000001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46496"/>
        <c:axId val="92852160"/>
      </c:lineChart>
      <c:catAx>
        <c:axId val="1034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852160"/>
        <c:crosses val="autoZero"/>
        <c:auto val="1"/>
        <c:lblAlgn val="ctr"/>
        <c:lblOffset val="100"/>
        <c:noMultiLvlLbl val="0"/>
      </c:catAx>
      <c:valAx>
        <c:axId val="92852160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4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356431636521626"/>
          <c:y val="0.62954184298391269"/>
          <c:w val="0.27585078650882927"/>
          <c:h val="0.14362044030210511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Deaths Due to Drug Overdose</a:t>
            </a:r>
            <a:br>
              <a:rPr lang="en-US" sz="2000" dirty="0" smtClean="0"/>
            </a:br>
            <a:r>
              <a:rPr lang="en-US" sz="2000" dirty="0" smtClean="0"/>
              <a:t>Tennessee,</a:t>
            </a:r>
            <a:r>
              <a:rPr lang="en-US" sz="2000" baseline="0" dirty="0" smtClean="0"/>
              <a:t> 1999-2013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342</c:v>
                </c:pt>
                <c:pt idx="1">
                  <c:v>391</c:v>
                </c:pt>
                <c:pt idx="2">
                  <c:v>422</c:v>
                </c:pt>
                <c:pt idx="3">
                  <c:v>484</c:v>
                </c:pt>
                <c:pt idx="4">
                  <c:v>660</c:v>
                </c:pt>
                <c:pt idx="5">
                  <c:v>753</c:v>
                </c:pt>
                <c:pt idx="6">
                  <c:v>868</c:v>
                </c:pt>
                <c:pt idx="7">
                  <c:v>963</c:v>
                </c:pt>
                <c:pt idx="8">
                  <c:v>972</c:v>
                </c:pt>
                <c:pt idx="9">
                  <c:v>924</c:v>
                </c:pt>
                <c:pt idx="10">
                  <c:v>929</c:v>
                </c:pt>
                <c:pt idx="11" formatCode="#,##0">
                  <c:v>1059</c:v>
                </c:pt>
                <c:pt idx="12" formatCode="#,##0">
                  <c:v>1062</c:v>
                </c:pt>
                <c:pt idx="13" formatCode="#,##0">
                  <c:v>1094</c:v>
                </c:pt>
                <c:pt idx="14" formatCode="#,##0">
                  <c:v>1166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5120640"/>
        <c:axId val="34877952"/>
      </c:barChart>
      <c:catAx>
        <c:axId val="3512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4877952"/>
        <c:crosses val="autoZero"/>
        <c:auto val="1"/>
        <c:lblAlgn val="ctr"/>
        <c:lblOffset val="100"/>
        <c:noMultiLvlLbl val="0"/>
      </c:catAx>
      <c:valAx>
        <c:axId val="34877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Deaths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512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>
                <a:solidFill>
                  <a:schemeClr val="bg1"/>
                </a:solidFill>
              </a:rPr>
              <a:t>Drug Overdose and Motor Vehicle Traffic Accident Deaths</a:t>
            </a:r>
          </a:p>
          <a:p>
            <a:pPr>
              <a:defRPr sz="2000"/>
            </a:pPr>
            <a:r>
              <a:rPr lang="en-US" sz="2000" dirty="0" smtClean="0">
                <a:solidFill>
                  <a:schemeClr val="bg1"/>
                </a:solidFill>
              </a:rPr>
              <a:t>Tennessee and the US, 1999-2013</a:t>
            </a:r>
            <a:endParaRPr lang="en-US" sz="20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TN MVA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22.5</c:v>
                </c:pt>
                <c:pt idx="1">
                  <c:v>24.1</c:v>
                </c:pt>
                <c:pt idx="2">
                  <c:v>22.5</c:v>
                </c:pt>
                <c:pt idx="3">
                  <c:v>21.3</c:v>
                </c:pt>
                <c:pt idx="4">
                  <c:v>22.1</c:v>
                </c:pt>
                <c:pt idx="5">
                  <c:v>23.1</c:v>
                </c:pt>
                <c:pt idx="6">
                  <c:v>21.5</c:v>
                </c:pt>
                <c:pt idx="7">
                  <c:v>22.3</c:v>
                </c:pt>
                <c:pt idx="8">
                  <c:v>20.6</c:v>
                </c:pt>
                <c:pt idx="9">
                  <c:v>18.3</c:v>
                </c:pt>
                <c:pt idx="10">
                  <c:v>16.100000000000001</c:v>
                </c:pt>
                <c:pt idx="11">
                  <c:v>16.7</c:v>
                </c:pt>
                <c:pt idx="12">
                  <c:v>15.4</c:v>
                </c:pt>
                <c:pt idx="13">
                  <c:v>14.6</c:v>
                </c:pt>
                <c:pt idx="14">
                  <c:v>15.3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MVA</c:v>
                </c:pt>
              </c:strCache>
            </c:strRef>
          </c:tx>
          <c:spPr>
            <a:ln w="25400">
              <a:solidFill>
                <a:schemeClr val="accent3">
                  <a:lumMod val="7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15.2</c:v>
                </c:pt>
                <c:pt idx="1">
                  <c:v>15.4</c:v>
                </c:pt>
                <c:pt idx="2">
                  <c:v>15.3</c:v>
                </c:pt>
                <c:pt idx="3">
                  <c:v>15.7</c:v>
                </c:pt>
                <c:pt idx="4">
                  <c:v>15.3</c:v>
                </c:pt>
                <c:pt idx="5">
                  <c:v>15.2</c:v>
                </c:pt>
                <c:pt idx="6">
                  <c:v>15.2</c:v>
                </c:pt>
                <c:pt idx="7">
                  <c:v>15</c:v>
                </c:pt>
                <c:pt idx="8">
                  <c:v>14.4</c:v>
                </c:pt>
                <c:pt idx="9">
                  <c:v>12.9</c:v>
                </c:pt>
                <c:pt idx="10">
                  <c:v>11.6</c:v>
                </c:pt>
                <c:pt idx="11">
                  <c:v>11.3</c:v>
                </c:pt>
                <c:pt idx="12">
                  <c:v>11.1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TN OD</c:v>
                </c:pt>
              </c:strCache>
            </c:strRef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x"/>
            <c:size val="6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6</c:v>
                </c:pt>
                <c:pt idx="1">
                  <c:v>6.8</c:v>
                </c:pt>
                <c:pt idx="2">
                  <c:v>7.3</c:v>
                </c:pt>
                <c:pt idx="3">
                  <c:v>8.3000000000000007</c:v>
                </c:pt>
                <c:pt idx="4">
                  <c:v>11.3</c:v>
                </c:pt>
                <c:pt idx="5">
                  <c:v>12.6</c:v>
                </c:pt>
                <c:pt idx="6">
                  <c:v>14.5</c:v>
                </c:pt>
                <c:pt idx="7">
                  <c:v>15.8</c:v>
                </c:pt>
                <c:pt idx="8">
                  <c:v>15.8</c:v>
                </c:pt>
                <c:pt idx="9">
                  <c:v>14.7</c:v>
                </c:pt>
                <c:pt idx="10">
                  <c:v>14.7</c:v>
                </c:pt>
                <c:pt idx="11">
                  <c:v>16.600000000000001</c:v>
                </c:pt>
                <c:pt idx="12">
                  <c:v>16.7</c:v>
                </c:pt>
                <c:pt idx="13">
                  <c:v>17</c:v>
                </c:pt>
                <c:pt idx="14">
                  <c:v>17.8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 OD</c:v>
                </c:pt>
              </c:strCache>
            </c:strRef>
          </c:tx>
          <c:spPr>
            <a:ln w="25400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6.1</c:v>
                </c:pt>
                <c:pt idx="1">
                  <c:v>6.2</c:v>
                </c:pt>
                <c:pt idx="2">
                  <c:v>6.8</c:v>
                </c:pt>
                <c:pt idx="3">
                  <c:v>8.1</c:v>
                </c:pt>
                <c:pt idx="4">
                  <c:v>8.9</c:v>
                </c:pt>
                <c:pt idx="5">
                  <c:v>9.3000000000000007</c:v>
                </c:pt>
                <c:pt idx="6">
                  <c:v>10</c:v>
                </c:pt>
                <c:pt idx="7">
                  <c:v>11.4</c:v>
                </c:pt>
                <c:pt idx="8">
                  <c:v>11.8</c:v>
                </c:pt>
                <c:pt idx="9">
                  <c:v>11.9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42208"/>
        <c:axId val="34880832"/>
      </c:lineChart>
      <c:catAx>
        <c:axId val="3574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4880832"/>
        <c:crosses val="autoZero"/>
        <c:auto val="1"/>
        <c:lblAlgn val="ctr"/>
        <c:lblOffset val="100"/>
        <c:noMultiLvlLbl val="0"/>
      </c:catAx>
      <c:valAx>
        <c:axId val="34880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Age-Adjusted</a:t>
                </a:r>
                <a:r>
                  <a:rPr lang="en-US" sz="1800" baseline="0" dirty="0" smtClean="0"/>
                  <a:t> Deaths per 100,000 Population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74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89447472912027"/>
          <c:y val="0.11624907463490143"/>
          <c:w val="0.12888900105435538"/>
          <c:h val="0.2372239047042196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E1A6B-36EC-4BDE-A9EB-98EE42F574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52770-E2BF-4DCA-A624-693B3F5A4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6DC5-590D-44D3-9F60-888CA29C31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6DC5-590D-44D3-9F60-888CA29C31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4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6DC5-590D-44D3-9F60-888CA29C31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2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6DC5-590D-44D3-9F60-888CA29C31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9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6DC5-590D-44D3-9F60-888CA29C31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2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8753B95-8D66-43DA-8E1E-4B5C9B528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8753B95-8D66-43DA-8E1E-4B5C9B528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8753B95-8D66-43DA-8E1E-4B5C9B528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8753B95-8D66-43DA-8E1E-4B5C9B528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8753B95-8D66-43DA-8E1E-4B5C9B528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8753B95-8D66-43DA-8E1E-4B5C9B528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8753B95-8D66-43DA-8E1E-4B5C9B528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8753B95-8D66-43DA-8E1E-4B5C9B528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8753B95-8D66-43DA-8E1E-4B5C9B528E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ou.emt.org/_TN_Repository/" TargetMode="External"/><Relationship Id="rId2" Type="http://schemas.openxmlformats.org/officeDocument/2006/relationships/hyperlink" Target="http://www.cdc.gov/HealthyYouth/yrbs/index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amhsa.gov/preven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L.McPheeters@tn.gov" TargetMode="External"/><Relationship Id="rId2" Type="http://schemas.openxmlformats.org/officeDocument/2006/relationships/hyperlink" Target="mailto:Sarah.Cooper@tn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cd.cdc.gov/youthonlin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nccd.cdc.gov/youthonlin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diversion.usdoj.gov/pubdispearch/spring/main?execution=e1s1" TargetMode="External"/><Relationship Id="rId2" Type="http://schemas.openxmlformats.org/officeDocument/2006/relationships/hyperlink" Target="mailto:DELT@rid-meth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ncoalitions.org/coali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4960544"/>
            <a:ext cx="8839200" cy="34051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Primary Prevention Initiative: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Substance Use Module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Additional Resources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Youth Risk Behavior Survey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  <a:cs typeface="Arial" charset="0"/>
                <a:hlinkClick r:id="rId2"/>
              </a:rPr>
              <a:t>http://www.cdc.gov/HealthyYouth/yrbs/index.htm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Tennessee Data Mart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  <a:cs typeface="Arial" charset="0"/>
                <a:hlinkClick r:id="rId3"/>
              </a:rPr>
              <a:t>http://eou.emt.org/_TN_Repository/</a:t>
            </a:r>
            <a:r>
              <a:rPr lang="en-US" sz="1800" dirty="0" smtClean="0">
                <a:latin typeface="Arial" charset="0"/>
                <a:cs typeface="Arial" charset="0"/>
              </a:rPr>
              <a:t/>
            </a:r>
            <a:br>
              <a:rPr lang="en-US" sz="1800" dirty="0" smtClean="0">
                <a:latin typeface="Arial" charset="0"/>
                <a:cs typeface="Arial" charset="0"/>
              </a:rPr>
            </a:br>
            <a:endParaRPr lang="en-US" sz="18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SAMHSA Center for Substance Abuse Prevention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  <a:cs typeface="Arial" charset="0"/>
                <a:hlinkClick r:id="rId4"/>
              </a:rPr>
              <a:t>http://www.samhsa.gov/prevention/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Technical Assistance Resources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Sarah Cooper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Department of Mental Health &amp; Substance Abuse Services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Director </a:t>
            </a:r>
            <a:r>
              <a:rPr lang="en-US" sz="2400" dirty="0">
                <a:latin typeface="Arial" charset="0"/>
                <a:cs typeface="Arial" charset="0"/>
              </a:rPr>
              <a:t>of Prevention and Early Intervention </a:t>
            </a:r>
            <a:r>
              <a:rPr lang="en-US" sz="2400" dirty="0" smtClean="0">
                <a:latin typeface="Arial" charset="0"/>
                <a:cs typeface="Arial" charset="0"/>
              </a:rPr>
              <a:t>Services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615-532-7786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  <a:hlinkClick r:id="rId2"/>
              </a:rPr>
              <a:t>Sarah.Cooper@tn.gov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Melissa L. McPheeters</a:t>
            </a:r>
          </a:p>
          <a:p>
            <a:pPr lvl="1" eaLnBrk="1" hangingPunct="1"/>
            <a:r>
              <a:rPr lang="en-US" sz="2400" dirty="0" smtClean="0">
                <a:latin typeface="Arial" charset="0"/>
                <a:cs typeface="Arial" charset="0"/>
              </a:rPr>
              <a:t>Department of Health</a:t>
            </a:r>
          </a:p>
          <a:p>
            <a:pPr lvl="1"/>
            <a:r>
              <a:rPr lang="en-US" sz="2400" dirty="0" smtClean="0">
                <a:latin typeface="Arial" charset="0"/>
                <a:cs typeface="Arial" charset="0"/>
              </a:rPr>
              <a:t>Director of </a:t>
            </a:r>
            <a:r>
              <a:rPr lang="en-US" sz="2400" dirty="0">
                <a:latin typeface="Arial" charset="0"/>
                <a:cs typeface="Arial" charset="0"/>
              </a:rPr>
              <a:t>Public Health Informatics and Analytics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615-741-9407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400" dirty="0" smtClean="0">
                <a:latin typeface="Arial" charset="0"/>
                <a:cs typeface="Arial" charset="0"/>
                <a:hlinkClick r:id="rId3"/>
              </a:rPr>
              <a:t>Melissa.L.McPheeters@tn.gov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Tennessee Data: Alcohol Use in Youth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28.4% of TN high school students were  current drinkers in 2013*</a:t>
            </a:r>
            <a:br>
              <a:rPr lang="en-US" sz="2800" b="1" dirty="0" smtClean="0">
                <a:latin typeface="Arial" charset="0"/>
                <a:cs typeface="Arial" charset="0"/>
              </a:rPr>
            </a:br>
            <a:endParaRPr lang="en-US" sz="28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16.1% reported binge drinking</a:t>
            </a:r>
            <a:r>
              <a:rPr lang="en-US" sz="2800" b="1" baseline="30000" dirty="0" smtClean="0">
                <a:latin typeface="Arial" charset="0"/>
                <a:cs typeface="Arial" charset="0"/>
              </a:rPr>
              <a:t>†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Data Source: Centers for Disease Control and Prevention (CDC). </a:t>
            </a:r>
            <a:r>
              <a:rPr lang="en-US" sz="1000" i="1" dirty="0"/>
              <a:t>1991-2013 High School Youth Risk Behavior Survey Data. 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Available at </a:t>
            </a:r>
            <a:r>
              <a:rPr lang="en-US" sz="1000" dirty="0">
                <a:hlinkClick r:id="rId3"/>
              </a:rPr>
              <a:t>http://nccd.cdc.gov/youthonline/</a:t>
            </a:r>
            <a:r>
              <a:rPr lang="en-US" sz="1000" dirty="0"/>
              <a:t>. Accessed on </a:t>
            </a:r>
            <a:r>
              <a:rPr lang="en-US" sz="1000" dirty="0" smtClean="0"/>
              <a:t>8/11/2014.</a:t>
            </a:r>
          </a:p>
          <a:p>
            <a:r>
              <a:rPr lang="en-US" sz="1000" dirty="0" smtClean="0"/>
              <a:t>*C</a:t>
            </a:r>
            <a:r>
              <a:rPr lang="en-US" sz="1000" dirty="0" smtClean="0">
                <a:cs typeface="Arial" charset="0"/>
              </a:rPr>
              <a:t>urrent drinking defined as at </a:t>
            </a:r>
            <a:r>
              <a:rPr lang="en-US" sz="1000" dirty="0">
                <a:cs typeface="Arial" charset="0"/>
              </a:rPr>
              <a:t>least one drink of alcohol on at least 1 day during the 30 days before the </a:t>
            </a:r>
            <a:r>
              <a:rPr lang="en-US" sz="1000" dirty="0" smtClean="0">
                <a:cs typeface="Arial" charset="0"/>
              </a:rPr>
              <a:t>survey.</a:t>
            </a:r>
          </a:p>
          <a:p>
            <a:r>
              <a:rPr lang="en-US" sz="1000" dirty="0" smtClean="0">
                <a:cs typeface="Arial" charset="0"/>
              </a:rPr>
              <a:t>†Binge drinking defined as  </a:t>
            </a:r>
            <a:r>
              <a:rPr lang="en-US" sz="1000" dirty="0">
                <a:cs typeface="Arial" charset="0"/>
              </a:rPr>
              <a:t>five or more drinks of alcohol in a row within a couple of hours on at least 1 day during the 30 days before the </a:t>
            </a:r>
            <a:r>
              <a:rPr lang="en-US" sz="1000" dirty="0" smtClean="0">
                <a:cs typeface="Arial" charset="0"/>
              </a:rPr>
              <a:t>survey.</a:t>
            </a:r>
            <a:endParaRPr lang="en-US" sz="1000" dirty="0">
              <a:cs typeface="Arial" charset="0"/>
            </a:endParaRPr>
          </a:p>
          <a:p>
            <a:endParaRPr lang="en-US" sz="1000" dirty="0">
              <a:cs typeface="Arial" charset="0"/>
            </a:endParaRPr>
          </a:p>
        </p:txBody>
      </p:sp>
      <p:pic>
        <p:nvPicPr>
          <p:cNvPr id="1026" name="Picture 2" descr="http://www.mccaonline.com/wp-content/uploads/Underage-drinking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83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charset="0"/>
                <a:cs typeface="Arial" charset="0"/>
              </a:rPr>
              <a:t>Tennessee Data: Alcohol Use in Youth</a:t>
            </a:r>
            <a:endParaRPr lang="en-US" sz="4000" dirty="0" smtClean="0"/>
          </a:p>
        </p:txBody>
      </p:sp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636676"/>
              </p:ext>
            </p:extLst>
          </p:nvPr>
        </p:nvGraphicFramePr>
        <p:xfrm>
          <a:off x="1211580" y="1600200"/>
          <a:ext cx="6720840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Data Source: Centers for Disease Control and Prevention (CDC). </a:t>
            </a:r>
            <a:r>
              <a:rPr lang="en-US" sz="1000" i="1" dirty="0"/>
              <a:t>1991-2013 High School Youth Risk Behavior Survey Data. 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Available at </a:t>
            </a:r>
            <a:r>
              <a:rPr lang="en-US" sz="1000" dirty="0">
                <a:hlinkClick r:id="rId4"/>
              </a:rPr>
              <a:t>http://nccd.cdc.gov/youthonline/</a:t>
            </a:r>
            <a:r>
              <a:rPr lang="en-US" sz="1000" dirty="0"/>
              <a:t>. Accessed on </a:t>
            </a:r>
            <a:r>
              <a:rPr lang="en-US" sz="1000" dirty="0" smtClean="0"/>
              <a:t>8/11/2014.</a:t>
            </a:r>
          </a:p>
          <a:p>
            <a:r>
              <a:rPr lang="en-US" sz="1000" dirty="0" smtClean="0"/>
              <a:t>*C</a:t>
            </a:r>
            <a:r>
              <a:rPr lang="en-US" sz="1000" dirty="0" smtClean="0">
                <a:cs typeface="Arial" charset="0"/>
              </a:rPr>
              <a:t>urrent drinking defined as at </a:t>
            </a:r>
            <a:r>
              <a:rPr lang="en-US" sz="1000" dirty="0">
                <a:cs typeface="Arial" charset="0"/>
              </a:rPr>
              <a:t>least one drink of alcohol on at least 1 day during the 30 days before the </a:t>
            </a:r>
            <a:r>
              <a:rPr lang="en-US" sz="1000" dirty="0" smtClean="0">
                <a:cs typeface="Arial" charset="0"/>
              </a:rPr>
              <a:t>survey.</a:t>
            </a:r>
          </a:p>
          <a:p>
            <a:r>
              <a:rPr lang="en-US" sz="1000" dirty="0" smtClean="0">
                <a:cs typeface="Arial" charset="0"/>
              </a:rPr>
              <a:t>†Binge drinking defined as  </a:t>
            </a:r>
            <a:r>
              <a:rPr lang="en-US" sz="1000" dirty="0">
                <a:cs typeface="Arial" charset="0"/>
              </a:rPr>
              <a:t>five or more drinks of alcohol in a row within a couple of hours on at least 1 day during the 30 days before the </a:t>
            </a:r>
            <a:r>
              <a:rPr lang="en-US" sz="1000" dirty="0" smtClean="0">
                <a:cs typeface="Arial" charset="0"/>
              </a:rPr>
              <a:t>survey.</a:t>
            </a:r>
            <a:endParaRPr lang="en-US" sz="1000" dirty="0">
              <a:cs typeface="Arial" charset="0"/>
            </a:endParaRPr>
          </a:p>
          <a:p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Drug Overdose Deaths Are Increasing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drug overdose deaths in Tennessee increased from </a:t>
            </a:r>
            <a:r>
              <a:rPr lang="en-US" dirty="0" smtClean="0"/>
              <a:t>753 in </a:t>
            </a:r>
            <a:r>
              <a:rPr lang="en-US" dirty="0"/>
              <a:t>2001 to </a:t>
            </a:r>
            <a:r>
              <a:rPr lang="en-US" dirty="0" smtClean="0"/>
              <a:t>1,166 in 2013.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 number of drug overdose deaths in </a:t>
            </a:r>
            <a:r>
              <a:rPr lang="en-US" dirty="0" smtClean="0"/>
              <a:t>2013 </a:t>
            </a:r>
            <a:r>
              <a:rPr lang="en-US" dirty="0"/>
              <a:t>represents an increase of </a:t>
            </a:r>
            <a:r>
              <a:rPr lang="en-US" dirty="0" smtClean="0"/>
              <a:t>150% </a:t>
            </a:r>
            <a:r>
              <a:rPr lang="en-US" dirty="0"/>
              <a:t>over the 10 year time </a:t>
            </a:r>
            <a:r>
              <a:rPr lang="en-US" dirty="0" smtClean="0"/>
              <a:t>period</a:t>
            </a:r>
            <a:endParaRPr lang="en-US" sz="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49224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 smtClean="0"/>
              <a:t>Data source: Tennessee Department of Health; Division of Policy, Planning and Assessment; Death Statistical System.  Overdose deaths were defined as having underlying cause of death ICD-10 codes X40-X44, X60-X64, X85, and Y10-Y14.  </a:t>
            </a:r>
            <a:endParaRPr lang="en-US" sz="1000" i="1" dirty="0"/>
          </a:p>
        </p:txBody>
      </p:sp>
      <p:pic>
        <p:nvPicPr>
          <p:cNvPr id="2050" name="Picture 2" descr="http://www.michaelshouse.com/wp-content/uploads/Drug-Overdose-Signs-and-Symptoms-570x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657600"/>
            <a:ext cx="3124200" cy="22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3600" dirty="0" smtClean="0"/>
              <a:t>Drug Overdose Deaths Are Increasing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0" y="649224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 smtClean="0"/>
              <a:t>Data source: Tennessee Department of Health; Division of Policy, Planning and Assessment; Death Statistical System.  Overdose deaths were defined as having underlying cause of death ICD-10 codes X40-X44, X60-X64, X85, and Y10-Y14.  </a:t>
            </a:r>
            <a:endParaRPr lang="en-US" sz="1000" i="1" dirty="0"/>
          </a:p>
        </p:txBody>
      </p:sp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123797"/>
              </p:ext>
            </p:extLst>
          </p:nvPr>
        </p:nvGraphicFramePr>
        <p:xfrm>
          <a:off x="457200" y="914400"/>
          <a:ext cx="8077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42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07208"/>
              </p:ext>
            </p:extLst>
          </p:nvPr>
        </p:nvGraphicFramePr>
        <p:xfrm>
          <a:off x="114300" y="152400"/>
          <a:ext cx="8915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07317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Data sources: 1) Tennessee Department of Health; Division of Policy, Planning and Assessment; Death Statistical System. Deaths defined as having underlying cause of death ICD-10 codes X40-X44, X60-X64, X85, and Y10-Y14 (overdose) or V02-V04,V09.0,V09.2,V12-V14,V19.0-V19.2,V19.4-V19.6,V20-V79,V80.3-V80.5,V81.0-V81.1,V82.0-V82.1,V83-V86,V87.0-V87.8,V88.0-V88.8,V89.0,V89.2 (motor vehicle accident). 2) </a:t>
            </a:r>
            <a:r>
              <a:rPr lang="en-US" sz="800" dirty="0"/>
              <a:t>Centers for Disease Control and Prevention, National Center for Health Statistics. Underlying Cause of Death 1999-2011 on CDC WONDER Online Database, released 2014. </a:t>
            </a:r>
            <a:r>
              <a:rPr lang="en-US" sz="800" dirty="0" smtClean="0"/>
              <a:t>Accessed </a:t>
            </a:r>
            <a:r>
              <a:rPr lang="en-US" sz="800" dirty="0"/>
              <a:t>at http://wonder.cdc.gov/ucd-icd10.html on Aug 12, </a:t>
            </a:r>
            <a:r>
              <a:rPr lang="en-US" sz="800" dirty="0" smtClean="0"/>
              <a:t>2014. 3</a:t>
            </a:r>
            <a:r>
              <a:rPr lang="en-US" sz="800" dirty="0"/>
              <a:t>) Warner </a:t>
            </a:r>
            <a:r>
              <a:rPr lang="en-US" sz="800" dirty="0" smtClean="0"/>
              <a:t>M, Chen </a:t>
            </a:r>
            <a:r>
              <a:rPr lang="en-US" sz="800" dirty="0"/>
              <a:t>LH, </a:t>
            </a:r>
            <a:r>
              <a:rPr lang="en-US" sz="800" dirty="0" err="1"/>
              <a:t>Makuc</a:t>
            </a:r>
            <a:r>
              <a:rPr lang="en-US" sz="800" dirty="0"/>
              <a:t> DM, Anderson </a:t>
            </a:r>
            <a:r>
              <a:rPr lang="en-US" sz="800" dirty="0" smtClean="0"/>
              <a:t>RN</a:t>
            </a:r>
            <a:r>
              <a:rPr lang="en-US" sz="800" dirty="0"/>
              <a:t>, </a:t>
            </a:r>
            <a:r>
              <a:rPr lang="en-US" sz="800" dirty="0" err="1"/>
              <a:t>Miniño</a:t>
            </a:r>
            <a:r>
              <a:rPr lang="en-US" sz="800" dirty="0"/>
              <a:t> AM. Drug poisoning deaths </a:t>
            </a:r>
            <a:r>
              <a:rPr lang="en-US" sz="800" dirty="0" smtClean="0"/>
              <a:t>in </a:t>
            </a:r>
            <a:r>
              <a:rPr lang="en-US" sz="800" dirty="0"/>
              <a:t>the United States, 1980–2008. NCHS </a:t>
            </a:r>
            <a:r>
              <a:rPr lang="en-US" sz="800" dirty="0" smtClean="0"/>
              <a:t>data </a:t>
            </a:r>
            <a:r>
              <a:rPr lang="en-US" sz="800" dirty="0"/>
              <a:t>brief, no 81. Hyattsville, MD: National </a:t>
            </a:r>
            <a:r>
              <a:rPr lang="en-US" sz="800" dirty="0" smtClean="0"/>
              <a:t>Center </a:t>
            </a:r>
            <a:r>
              <a:rPr lang="en-US" sz="800" dirty="0"/>
              <a:t>for Health Statistics. 2011.</a:t>
            </a:r>
          </a:p>
        </p:txBody>
      </p:sp>
    </p:spTree>
    <p:extLst>
      <p:ext uri="{BB962C8B-B14F-4D97-AF65-F5344CB8AC3E}">
        <p14:creationId xmlns:p14="http://schemas.microsoft.com/office/powerpoint/2010/main" val="32664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Proven Primary Prevention Strategy </a:t>
            </a:r>
            <a:endParaRPr lang="en-US" sz="3600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715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Example-Preventing Access to Prescription Drugs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Objective: Decrease the prescription drugs available on the street. 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Proposal:  Within a local county, work in conjunction with the local county Sheriff’s Office.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   - 	Event will be held at the local county Sheriff’s Office.  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   - 	Assist the local county Sheriff’s Office with obtaining         	collection barrels for the event from the Tennessee 	Department of Environment and Conservation (TDEC).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   -       Work with local media for promotion of the event.  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   -   	 Create flyers/posters for local county businesses to   	  	 display.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    - 	 At event, allow the Sheriff’s Office to work the take back, 	   	 while local health department staff and volunteers distribute 	 information about substance abuse and rehabilitation 	  	 resources.    </a:t>
            </a: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Proven Primary Prevention Strategy </a:t>
            </a:r>
            <a:endParaRPr lang="en-US" sz="3600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Example-Preventing Access to Prescription Drugs</a:t>
            </a:r>
            <a:br>
              <a:rPr lang="en-US" sz="2800" b="1" dirty="0" smtClean="0">
                <a:latin typeface="Arial" charset="0"/>
                <a:cs typeface="Arial" charset="0"/>
              </a:rPr>
            </a:br>
            <a:endParaRPr lang="en-US" sz="2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Evaluation:  Indicators to evaluate include:  </a:t>
            </a:r>
          </a:p>
          <a:p>
            <a:pPr marL="0" indent="0" eaLnBrk="1" hangingPunct="1">
              <a:buNone/>
              <a:defRPr/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The amount in weight (</a:t>
            </a:r>
            <a:r>
              <a:rPr lang="en-US" sz="2200" dirty="0" err="1" smtClean="0">
                <a:latin typeface="Arial" charset="0"/>
                <a:cs typeface="Arial" charset="0"/>
              </a:rPr>
              <a:t>lbs</a:t>
            </a:r>
            <a:r>
              <a:rPr lang="en-US" sz="2200" dirty="0" smtClean="0">
                <a:latin typeface="Arial" charset="0"/>
                <a:cs typeface="Arial" charset="0"/>
              </a:rPr>
              <a:t>) of drugs taken back.  </a:t>
            </a:r>
          </a:p>
          <a:p>
            <a:pPr eaLnBrk="1" hangingPunct="1">
              <a:buFontTx/>
              <a:buChar char="-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The number of informative pamphlets handed out at the event.  </a:t>
            </a:r>
          </a:p>
          <a:p>
            <a:pPr eaLnBrk="1" hangingPunct="1">
              <a:buFontTx/>
              <a:buChar char="-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Measure the effectiveness of the advertising strategy.  </a:t>
            </a:r>
          </a:p>
          <a:p>
            <a:pPr eaLnBrk="1" hangingPunct="1">
              <a:buFontTx/>
              <a:buChar char="-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Compare prior event weigh-ins or other county event take-back weigh in’s.    </a:t>
            </a:r>
          </a:p>
          <a:p>
            <a:pPr eaLnBrk="1" hangingPunct="1">
              <a:buFontTx/>
              <a:buChar char="-"/>
              <a:defRPr/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29150"/>
            <a:ext cx="3657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0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Proven Primary Prevention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latin typeface="Arial" charset="0"/>
                <a:cs typeface="Arial" charset="0"/>
              </a:rPr>
              <a:t>Example-Preventing Access to Prescription </a:t>
            </a:r>
            <a:r>
              <a:rPr lang="en-US" sz="3000" b="1" dirty="0" smtClean="0">
                <a:latin typeface="Arial" charset="0"/>
                <a:cs typeface="Arial" charset="0"/>
              </a:rPr>
              <a:t>Drugs</a:t>
            </a:r>
          </a:p>
          <a:p>
            <a:endParaRPr lang="en-US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Helpful Contacts:</a:t>
            </a:r>
          </a:p>
          <a:p>
            <a:pPr marL="0" indent="0"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Tennessee Dept. of Environment &amp; Conservation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Harmon D. Thomasson, 931-409-7460, </a:t>
            </a:r>
            <a:r>
              <a:rPr lang="en-US" dirty="0" smtClean="0">
                <a:latin typeface="Arial" charset="0"/>
                <a:cs typeface="Arial" charset="0"/>
                <a:hlinkClick r:id="rId2"/>
              </a:rPr>
              <a:t>DELT@rid-meth.org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Drug Enforcement Agency (DEA)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DI Kendra Toussaint, 615-736-7188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charset="0"/>
                <a:cs typeface="Arial" charset="0"/>
              </a:rPr>
              <a:t>To determine if there is an authorized site in your community already, please visit the following website: </a:t>
            </a:r>
            <a:r>
              <a:rPr lang="en-US" sz="1200" dirty="0" smtClean="0">
                <a:latin typeface="Arial" charset="0"/>
                <a:cs typeface="Arial" charset="0"/>
                <a:hlinkClick r:id="rId3"/>
              </a:rPr>
              <a:t>https://www.deadiversion.usdoj.gov/pubdispearch/spring/main?execution=e1s1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charset="0"/>
                <a:cs typeface="Arial" charset="0"/>
              </a:rPr>
              <a:t>If you would like to coordinate the local county take-back event with the coalition assigned to the area, please visit the Prevention </a:t>
            </a:r>
            <a:r>
              <a:rPr lang="en-US" sz="1200" dirty="0">
                <a:latin typeface="Arial" charset="0"/>
                <a:cs typeface="Arial" charset="0"/>
              </a:rPr>
              <a:t>of Alliance, </a:t>
            </a:r>
            <a:r>
              <a:rPr lang="en-US" sz="1200" dirty="0">
                <a:latin typeface="Arial" charset="0"/>
                <a:cs typeface="Arial" charset="0"/>
                <a:hlinkClick r:id="rId4"/>
              </a:rPr>
              <a:t>http://www.tncoalitions.org/coalitions</a:t>
            </a:r>
            <a:r>
              <a:rPr lang="en-US" sz="1200" dirty="0" smtClean="0">
                <a:latin typeface="Arial" charset="0"/>
                <a:cs typeface="Arial" charset="0"/>
                <a:hlinkClick r:id="rId4"/>
              </a:rPr>
              <a:t>/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38999"/>
      </p:ext>
    </p:extLst>
  </p:cSld>
  <p:clrMapOvr>
    <a:masterClrMapping/>
  </p:clrMapOvr>
</p:sld>
</file>

<file path=ppt/theme/theme1.xml><?xml version="1.0" encoding="utf-8"?>
<a:theme xmlns:a="http://schemas.openxmlformats.org/drawingml/2006/main" name="2016Dept.ofHealth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2016Dept.ofHealth</Template>
  <TotalTime>8957</TotalTime>
  <Words>500</Words>
  <Application>Microsoft Office PowerPoint</Application>
  <PresentationFormat>On-screen Show (4:3)</PresentationFormat>
  <Paragraphs>81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2016Dept.ofHealth</vt:lpstr>
      <vt:lpstr>Primary Prevention Initiative: Substance Use Module </vt:lpstr>
      <vt:lpstr>Tennessee Data: Alcohol Use in Youth</vt:lpstr>
      <vt:lpstr>Tennessee Data: Alcohol Use in Youth</vt:lpstr>
      <vt:lpstr>Drug Overdose Deaths Are Increasing</vt:lpstr>
      <vt:lpstr>Drug Overdose Deaths Are Increasing</vt:lpstr>
      <vt:lpstr>PowerPoint Presentation</vt:lpstr>
      <vt:lpstr>Proven Primary Prevention Strategy </vt:lpstr>
      <vt:lpstr>Proven Primary Prevention Strategy </vt:lpstr>
      <vt:lpstr>Proven Primary Prevention Strategy </vt:lpstr>
      <vt:lpstr>Additional Resources</vt:lpstr>
      <vt:lpstr>Technical Assistance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Prevention Initiative: Tobacco Module</dc:title>
  <dc:creator>Michael D Warren</dc:creator>
  <cp:lastModifiedBy>Matthew Coleman</cp:lastModifiedBy>
  <cp:revision>79</cp:revision>
  <dcterms:created xsi:type="dcterms:W3CDTF">2012-06-18T22:15:29Z</dcterms:created>
  <dcterms:modified xsi:type="dcterms:W3CDTF">2016-09-20T15:57:51Z</dcterms:modified>
</cp:coreProperties>
</file>