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5"/>
  </p:notesMasterIdLst>
  <p:sldIdLst>
    <p:sldId id="297" r:id="rId2"/>
    <p:sldId id="276" r:id="rId3"/>
    <p:sldId id="274" r:id="rId4"/>
    <p:sldId id="277" r:id="rId5"/>
    <p:sldId id="267" r:id="rId6"/>
    <p:sldId id="298" r:id="rId7"/>
    <p:sldId id="268" r:id="rId8"/>
    <p:sldId id="300" r:id="rId9"/>
    <p:sldId id="299" r:id="rId10"/>
    <p:sldId id="269" r:id="rId11"/>
    <p:sldId id="301" r:id="rId12"/>
    <p:sldId id="271" r:id="rId13"/>
    <p:sldId id="27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4660"/>
  </p:normalViewPr>
  <p:slideViewPr>
    <p:cSldViewPr>
      <p:cViewPr>
        <p:scale>
          <a:sx n="100" d="100"/>
          <a:sy n="100" d="100"/>
        </p:scale>
        <p:origin x="-2256"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Infant Mortality</a:t>
            </a:r>
          </a:p>
          <a:p>
            <a:pPr>
              <a:defRPr/>
            </a:pPr>
            <a:r>
              <a:rPr lang="en-US"/>
              <a:t>Tennessee and United States,</a:t>
            </a:r>
            <a:r>
              <a:rPr lang="en-US" baseline="0"/>
              <a:t> 2005-2014</a:t>
            </a:r>
            <a:endParaRPr lang="en-US"/>
          </a:p>
        </c:rich>
      </c:tx>
      <c:layout/>
      <c:overlay val="0"/>
    </c:title>
    <c:autoTitleDeleted val="0"/>
    <c:plotArea>
      <c:layout>
        <c:manualLayout>
          <c:layoutTarget val="inner"/>
          <c:xMode val="edge"/>
          <c:yMode val="edge"/>
          <c:x val="9.2682867377896175E-2"/>
          <c:y val="0.19035255075874136"/>
          <c:w val="0.88570237178064182"/>
          <c:h val="0.67293233173439526"/>
        </c:manualLayout>
      </c:layout>
      <c:lineChart>
        <c:grouping val="standard"/>
        <c:varyColors val="0"/>
        <c:ser>
          <c:idx val="0"/>
          <c:order val="0"/>
          <c:tx>
            <c:strRef>
              <c:f>Sheet3!$A$4</c:f>
              <c:strCache>
                <c:ptCount val="1"/>
                <c:pt idx="0">
                  <c:v>Tennessee</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txPr>
              <a:bodyPr/>
              <a:lstStyle/>
              <a:p>
                <a:pPr>
                  <a:defRPr sz="1050"/>
                </a:pPr>
                <a:endParaRPr lang="en-US"/>
              </a:p>
            </c:txPr>
            <c:dLblPos val="t"/>
            <c:showLegendKey val="0"/>
            <c:showVal val="1"/>
            <c:showCatName val="0"/>
            <c:showSerName val="0"/>
            <c:showPercent val="0"/>
            <c:showBubbleSize val="0"/>
            <c:showLeaderLines val="0"/>
          </c:dLbls>
          <c:cat>
            <c:multiLvlStrRef>
              <c:f>Sheet3!$B$2:$K$3</c:f>
              <c:multiLvlStrCache>
                <c:ptCount val="10"/>
                <c:lvl>
                  <c:pt idx="0">
                    <c:v>2005</c:v>
                  </c:pt>
                  <c:pt idx="1">
                    <c:v>2006</c:v>
                  </c:pt>
                  <c:pt idx="2">
                    <c:v>2007</c:v>
                  </c:pt>
                  <c:pt idx="3">
                    <c:v>2008</c:v>
                  </c:pt>
                  <c:pt idx="4">
                    <c:v>2009</c:v>
                  </c:pt>
                  <c:pt idx="5">
                    <c:v>2010</c:v>
                  </c:pt>
                  <c:pt idx="6">
                    <c:v>2011</c:v>
                  </c:pt>
                  <c:pt idx="7">
                    <c:v>2012</c:v>
                  </c:pt>
                  <c:pt idx="8">
                    <c:v>2013</c:v>
                  </c:pt>
                  <c:pt idx="9">
                    <c:v>2014</c:v>
                  </c:pt>
                </c:lvl>
                <c:lvl>
                  <c:pt idx="0">
                    <c:v>Year</c:v>
                  </c:pt>
                </c:lvl>
              </c:multiLvlStrCache>
            </c:multiLvlStrRef>
          </c:cat>
          <c:val>
            <c:numRef>
              <c:f>Sheet3!$B$4:$K$4</c:f>
              <c:numCache>
                <c:formatCode>General</c:formatCode>
                <c:ptCount val="10"/>
                <c:pt idx="0">
                  <c:v>8.8000000000000007</c:v>
                </c:pt>
                <c:pt idx="1">
                  <c:v>8.6999999999999993</c:v>
                </c:pt>
                <c:pt idx="2">
                  <c:v>8.3000000000000007</c:v>
                </c:pt>
                <c:pt idx="3">
                  <c:v>8</c:v>
                </c:pt>
                <c:pt idx="4">
                  <c:v>8</c:v>
                </c:pt>
                <c:pt idx="5">
                  <c:v>7.9</c:v>
                </c:pt>
                <c:pt idx="6">
                  <c:v>7.4</c:v>
                </c:pt>
                <c:pt idx="7">
                  <c:v>7.2</c:v>
                </c:pt>
                <c:pt idx="8">
                  <c:v>6.8</c:v>
                </c:pt>
                <c:pt idx="9">
                  <c:v>6.9</c:v>
                </c:pt>
              </c:numCache>
            </c:numRef>
          </c:val>
          <c:smooth val="0"/>
        </c:ser>
        <c:ser>
          <c:idx val="1"/>
          <c:order val="1"/>
          <c:tx>
            <c:strRef>
              <c:f>Sheet3!$A$5</c:f>
              <c:strCache>
                <c:ptCount val="1"/>
                <c:pt idx="0">
                  <c:v>United States</c:v>
                </c:pt>
              </c:strCache>
            </c:strRef>
          </c:tx>
          <c:spPr>
            <a:ln>
              <a:solidFill>
                <a:schemeClr val="tx2">
                  <a:lumMod val="60000"/>
                  <a:lumOff val="40000"/>
                </a:schemeClr>
              </a:solidFill>
            </a:ln>
          </c:spPr>
          <c:marker>
            <c:spPr>
              <a:solidFill>
                <a:schemeClr val="tx2">
                  <a:lumMod val="60000"/>
                  <a:lumOff val="40000"/>
                </a:schemeClr>
              </a:solidFill>
              <a:ln>
                <a:solidFill>
                  <a:schemeClr val="tx2">
                    <a:lumMod val="60000"/>
                    <a:lumOff val="40000"/>
                  </a:schemeClr>
                </a:solidFill>
              </a:ln>
            </c:spPr>
          </c:marker>
          <c:dLbls>
            <c:txPr>
              <a:bodyPr/>
              <a:lstStyle/>
              <a:p>
                <a:pPr>
                  <a:defRPr sz="1050"/>
                </a:pPr>
                <a:endParaRPr lang="en-US"/>
              </a:p>
            </c:txPr>
            <c:dLblPos val="b"/>
            <c:showLegendKey val="0"/>
            <c:showVal val="1"/>
            <c:showCatName val="0"/>
            <c:showSerName val="0"/>
            <c:showPercent val="0"/>
            <c:showBubbleSize val="0"/>
            <c:showLeaderLines val="0"/>
          </c:dLbls>
          <c:cat>
            <c:multiLvlStrRef>
              <c:f>Sheet3!$B$2:$K$3</c:f>
              <c:multiLvlStrCache>
                <c:ptCount val="10"/>
                <c:lvl>
                  <c:pt idx="0">
                    <c:v>2005</c:v>
                  </c:pt>
                  <c:pt idx="1">
                    <c:v>2006</c:v>
                  </c:pt>
                  <c:pt idx="2">
                    <c:v>2007</c:v>
                  </c:pt>
                  <c:pt idx="3">
                    <c:v>2008</c:v>
                  </c:pt>
                  <c:pt idx="4">
                    <c:v>2009</c:v>
                  </c:pt>
                  <c:pt idx="5">
                    <c:v>2010</c:v>
                  </c:pt>
                  <c:pt idx="6">
                    <c:v>2011</c:v>
                  </c:pt>
                  <c:pt idx="7">
                    <c:v>2012</c:v>
                  </c:pt>
                  <c:pt idx="8">
                    <c:v>2013</c:v>
                  </c:pt>
                  <c:pt idx="9">
                    <c:v>2014</c:v>
                  </c:pt>
                </c:lvl>
                <c:lvl>
                  <c:pt idx="0">
                    <c:v>Year</c:v>
                  </c:pt>
                </c:lvl>
              </c:multiLvlStrCache>
            </c:multiLvlStrRef>
          </c:cat>
          <c:val>
            <c:numRef>
              <c:f>Sheet3!$B$5:$K$5</c:f>
              <c:numCache>
                <c:formatCode>General</c:formatCode>
                <c:ptCount val="10"/>
                <c:pt idx="0">
                  <c:v>6.9</c:v>
                </c:pt>
                <c:pt idx="1">
                  <c:v>6.7</c:v>
                </c:pt>
                <c:pt idx="2">
                  <c:v>6.8</c:v>
                </c:pt>
                <c:pt idx="3">
                  <c:v>6.6</c:v>
                </c:pt>
                <c:pt idx="4">
                  <c:v>6.4</c:v>
                </c:pt>
                <c:pt idx="5">
                  <c:v>6.1</c:v>
                </c:pt>
                <c:pt idx="6">
                  <c:v>6.1</c:v>
                </c:pt>
                <c:pt idx="7" formatCode="0.0">
                  <c:v>6</c:v>
                </c:pt>
                <c:pt idx="8" formatCode="0.0">
                  <c:v>6</c:v>
                </c:pt>
                <c:pt idx="9" formatCode="0.0">
                  <c:v>5.8</c:v>
                </c:pt>
              </c:numCache>
            </c:numRef>
          </c:val>
          <c:smooth val="0"/>
        </c:ser>
        <c:dLbls>
          <c:showLegendKey val="0"/>
          <c:showVal val="0"/>
          <c:showCatName val="0"/>
          <c:showSerName val="0"/>
          <c:showPercent val="0"/>
          <c:showBubbleSize val="0"/>
        </c:dLbls>
        <c:marker val="1"/>
        <c:smooth val="0"/>
        <c:axId val="125934080"/>
        <c:axId val="100726976"/>
      </c:lineChart>
      <c:catAx>
        <c:axId val="125934080"/>
        <c:scaling>
          <c:orientation val="minMax"/>
        </c:scaling>
        <c:delete val="0"/>
        <c:axPos val="b"/>
        <c:majorTickMark val="out"/>
        <c:minorTickMark val="none"/>
        <c:tickLblPos val="nextTo"/>
        <c:crossAx val="100726976"/>
        <c:crosses val="autoZero"/>
        <c:auto val="1"/>
        <c:lblAlgn val="ctr"/>
        <c:lblOffset val="100"/>
        <c:noMultiLvlLbl val="0"/>
      </c:catAx>
      <c:valAx>
        <c:axId val="100726976"/>
        <c:scaling>
          <c:orientation val="minMax"/>
          <c:max val="12"/>
        </c:scaling>
        <c:delete val="0"/>
        <c:axPos val="l"/>
        <c:title>
          <c:tx>
            <c:rich>
              <a:bodyPr rot="-5400000" vert="horz"/>
              <a:lstStyle/>
              <a:p>
                <a:pPr>
                  <a:defRPr/>
                </a:pPr>
                <a:r>
                  <a:rPr lang="en-US"/>
                  <a:t>Deaths</a:t>
                </a:r>
                <a:r>
                  <a:rPr lang="en-US" baseline="0"/>
                  <a:t> per 1,000 Live Births</a:t>
                </a:r>
                <a:endParaRPr lang="en-US"/>
              </a:p>
            </c:rich>
          </c:tx>
          <c:layout>
            <c:manualLayout>
              <c:xMode val="edge"/>
              <c:yMode val="edge"/>
              <c:x val="1.7235954958366523E-2"/>
              <c:y val="0.27113283253386428"/>
            </c:manualLayout>
          </c:layout>
          <c:overlay val="0"/>
        </c:title>
        <c:numFmt formatCode="General" sourceLinked="1"/>
        <c:majorTickMark val="out"/>
        <c:minorTickMark val="none"/>
        <c:tickLblPos val="nextTo"/>
        <c:crossAx val="125934080"/>
        <c:crosses val="autoZero"/>
        <c:crossBetween val="between"/>
        <c:majorUnit val="2"/>
      </c:valAx>
    </c:plotArea>
    <c:legend>
      <c:legendPos val="r"/>
      <c:layout>
        <c:manualLayout>
          <c:xMode val="edge"/>
          <c:yMode val="edge"/>
          <c:x val="0.76426441719660665"/>
          <c:y val="0.65957775967659216"/>
          <c:w val="0.18745224011177708"/>
          <c:h val="0.1108531088786315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Infant Mortality Rate per</a:t>
            </a:r>
            <a:r>
              <a:rPr lang="en-US" sz="1400" baseline="0"/>
              <a:t> 1,000 Live Births in Tennessee </a:t>
            </a:r>
            <a:r>
              <a:rPr lang="en-US" sz="1400"/>
              <a:t>by Region, 2014</a:t>
            </a:r>
          </a:p>
        </c:rich>
      </c:tx>
      <c:layout/>
      <c:overlay val="0"/>
    </c:title>
    <c:autoTitleDeleted val="0"/>
    <c:plotArea>
      <c:layout>
        <c:manualLayout>
          <c:layoutTarget val="inner"/>
          <c:xMode val="edge"/>
          <c:yMode val="edge"/>
          <c:x val="0.16987388451443569"/>
          <c:y val="0.13594105489938327"/>
          <c:w val="0.80061274150051098"/>
          <c:h val="0.6725244114600617"/>
        </c:manualLayout>
      </c:layout>
      <c:barChart>
        <c:barDir val="bar"/>
        <c:grouping val="clustered"/>
        <c:varyColors val="0"/>
        <c:ser>
          <c:idx val="0"/>
          <c:order val="0"/>
          <c:tx>
            <c:strRef>
              <c:f>Sheet1!$B$1</c:f>
              <c:strCache>
                <c:ptCount val="1"/>
                <c:pt idx="0">
                  <c:v>2014 Infant Mortality Rate</c:v>
                </c:pt>
              </c:strCache>
            </c:strRef>
          </c:tx>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Sheet1!$A$2:$A$15</c:f>
              <c:strCache>
                <c:ptCount val="14"/>
                <c:pt idx="0">
                  <c:v>Sullivan</c:v>
                </c:pt>
                <c:pt idx="1">
                  <c:v>MidCumberland</c:v>
                </c:pt>
                <c:pt idx="2">
                  <c:v>Hamilton</c:v>
                </c:pt>
                <c:pt idx="3">
                  <c:v>UpperCumberland</c:v>
                </c:pt>
                <c:pt idx="4">
                  <c:v>Knox</c:v>
                </c:pt>
                <c:pt idx="5">
                  <c:v>southcentral</c:v>
                </c:pt>
                <c:pt idx="6">
                  <c:v>Southeast</c:v>
                </c:pt>
                <c:pt idx="7">
                  <c:v>East</c:v>
                </c:pt>
                <c:pt idx="8">
                  <c:v>Davidson</c:v>
                </c:pt>
                <c:pt idx="9">
                  <c:v>West</c:v>
                </c:pt>
                <c:pt idx="10">
                  <c:v>Madison</c:v>
                </c:pt>
                <c:pt idx="11">
                  <c:v>Shelby</c:v>
                </c:pt>
                <c:pt idx="12">
                  <c:v>Northeast</c:v>
                </c:pt>
                <c:pt idx="13">
                  <c:v>State</c:v>
                </c:pt>
              </c:strCache>
            </c:strRef>
          </c:cat>
          <c:val>
            <c:numRef>
              <c:f>Sheet1!$B$2:$B$15</c:f>
              <c:numCache>
                <c:formatCode>0.0</c:formatCode>
                <c:ptCount val="14"/>
                <c:pt idx="0">
                  <c:v>1.2698</c:v>
                </c:pt>
                <c:pt idx="1">
                  <c:v>5.1045999999999996</c:v>
                </c:pt>
                <c:pt idx="2">
                  <c:v>5.5502000000000002</c:v>
                </c:pt>
                <c:pt idx="3">
                  <c:v>5.7232000000000003</c:v>
                </c:pt>
                <c:pt idx="4">
                  <c:v>6.0894000000000004</c:v>
                </c:pt>
                <c:pt idx="5">
                  <c:v>6.2099000000000002</c:v>
                </c:pt>
                <c:pt idx="6">
                  <c:v>6.4480000000000004</c:v>
                </c:pt>
                <c:pt idx="7">
                  <c:v>6.5682999999999998</c:v>
                </c:pt>
                <c:pt idx="8">
                  <c:v>6.8127000000000004</c:v>
                </c:pt>
                <c:pt idx="9">
                  <c:v>8.0205000000000002</c:v>
                </c:pt>
                <c:pt idx="10">
                  <c:v>9.6076999999999995</c:v>
                </c:pt>
                <c:pt idx="11">
                  <c:v>9.6083999999999996</c:v>
                </c:pt>
                <c:pt idx="12">
                  <c:v>10.215999999999999</c:v>
                </c:pt>
                <c:pt idx="13">
                  <c:v>6.8864999999999998</c:v>
                </c:pt>
              </c:numCache>
            </c:numRef>
          </c:val>
        </c:ser>
        <c:dLbls>
          <c:showLegendKey val="0"/>
          <c:showVal val="0"/>
          <c:showCatName val="0"/>
          <c:showSerName val="0"/>
          <c:showPercent val="0"/>
          <c:showBubbleSize val="0"/>
        </c:dLbls>
        <c:gapWidth val="70"/>
        <c:axId val="147678720"/>
        <c:axId val="100728128"/>
      </c:barChart>
      <c:catAx>
        <c:axId val="147678720"/>
        <c:scaling>
          <c:orientation val="minMax"/>
        </c:scaling>
        <c:delete val="0"/>
        <c:axPos val="l"/>
        <c:majorTickMark val="none"/>
        <c:minorTickMark val="none"/>
        <c:tickLblPos val="nextTo"/>
        <c:txPr>
          <a:bodyPr rot="0"/>
          <a:lstStyle/>
          <a:p>
            <a:pPr>
              <a:defRPr b="1"/>
            </a:pPr>
            <a:endParaRPr lang="en-US"/>
          </a:p>
        </c:txPr>
        <c:crossAx val="100728128"/>
        <c:crosses val="autoZero"/>
        <c:auto val="1"/>
        <c:lblAlgn val="ctr"/>
        <c:lblOffset val="100"/>
        <c:noMultiLvlLbl val="0"/>
      </c:catAx>
      <c:valAx>
        <c:axId val="100728128"/>
        <c:scaling>
          <c:orientation val="minMax"/>
        </c:scaling>
        <c:delete val="0"/>
        <c:axPos val="b"/>
        <c:title>
          <c:tx>
            <c:rich>
              <a:bodyPr/>
              <a:lstStyle/>
              <a:p>
                <a:pPr>
                  <a:defRPr/>
                </a:pPr>
                <a:r>
                  <a:rPr lang="en-US"/>
                  <a:t>Rate</a:t>
                </a:r>
                <a:r>
                  <a:rPr lang="en-US" baseline="0"/>
                  <a:t> per 1,000 Live Births</a:t>
                </a:r>
                <a:endParaRPr lang="en-US"/>
              </a:p>
            </c:rich>
          </c:tx>
          <c:layout>
            <c:manualLayout>
              <c:xMode val="edge"/>
              <c:yMode val="edge"/>
              <c:x val="0.45050629921259844"/>
              <c:y val="0.89086633655704395"/>
            </c:manualLayout>
          </c:layout>
          <c:overlay val="0"/>
        </c:title>
        <c:numFmt formatCode="0" sourceLinked="0"/>
        <c:majorTickMark val="out"/>
        <c:minorTickMark val="none"/>
        <c:tickLblPos val="nextTo"/>
        <c:crossAx val="14767872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CABE3B5-830E-449A-B9A6-4ECD288E902B}" type="datetimeFigureOut">
              <a:rPr lang="en-US"/>
              <a:pPr>
                <a:defRPr/>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19CE94-9565-49B0-AF43-DF033151D467}" type="slidenum">
              <a:rPr lang="en-US"/>
              <a:pPr>
                <a:defRPr/>
              </a:pPr>
              <a:t>‹#›</a:t>
            </a:fld>
            <a:endParaRPr lang="en-US"/>
          </a:p>
        </p:txBody>
      </p:sp>
    </p:spTree>
    <p:extLst>
      <p:ext uri="{BB962C8B-B14F-4D97-AF65-F5344CB8AC3E}">
        <p14:creationId xmlns:p14="http://schemas.microsoft.com/office/powerpoint/2010/main" val="1939131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84D39FB-53E8-46DE-A770-E0E37B899E8C}"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AD07CFC5-B3ED-4390-9482-61E31A7DA8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mchlibrary.info/KnowledgePaths/kp_infmort.html" TargetMode="External"/><Relationship Id="rId2" Type="http://schemas.openxmlformats.org/officeDocument/2006/relationships/hyperlink" Target="http://www.amchp.org/programsandtopics/womens-health/infant-mortality/Pages/default.aspx" TargetMode="External"/><Relationship Id="rId1" Type="http://schemas.openxmlformats.org/officeDocument/2006/relationships/slideLayout" Target="../slideLayouts/slideLayout4.xml"/><Relationship Id="rId5" Type="http://schemas.openxmlformats.org/officeDocument/2006/relationships/hyperlink" Target="http://safesleep.tn.gov/" TargetMode="External"/><Relationship Id="rId4" Type="http://schemas.openxmlformats.org/officeDocument/2006/relationships/hyperlink" Target="http://www.sidscente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nashvitality.org/healthy/breastfeeding.aspx" TargetMode="External"/><Relationship Id="rId2" Type="http://schemas.openxmlformats.org/officeDocument/2006/relationships/hyperlink" Target="http://www.eatwellplaymoretn.org/resources-and-tools/breastfeeding-welcome-here.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rtlCol="0">
            <a:normAutofit/>
          </a:bodyPr>
          <a:lstStyle/>
          <a:p>
            <a:pPr eaLnBrk="1" fontAlgn="auto" hangingPunct="1">
              <a:spcAft>
                <a:spcPts val="0"/>
              </a:spcAft>
              <a:defRPr/>
            </a:pPr>
            <a:r>
              <a:rPr lang="en-US" b="1" dirty="0" smtClean="0">
                <a:latin typeface="Arial" pitchFamily="34" charset="0"/>
                <a:cs typeface="Arial" pitchFamily="34" charset="0"/>
              </a:rPr>
              <a:t>Primary Prevention Initiative:</a:t>
            </a:r>
            <a:br>
              <a:rPr lang="en-US" b="1" dirty="0" smtClean="0">
                <a:latin typeface="Arial" pitchFamily="34" charset="0"/>
                <a:cs typeface="Arial" pitchFamily="34" charset="0"/>
              </a:rPr>
            </a:br>
            <a:r>
              <a:rPr lang="en-US" b="1" dirty="0" smtClean="0">
                <a:latin typeface="Arial" pitchFamily="34" charset="0"/>
                <a:cs typeface="Arial" pitchFamily="34" charset="0"/>
              </a:rPr>
              <a:t>Infant Mortality Module</a:t>
            </a:r>
          </a:p>
        </p:txBody>
      </p:sp>
    </p:spTree>
    <p:extLst>
      <p:ext uri="{BB962C8B-B14F-4D97-AF65-F5344CB8AC3E}">
        <p14:creationId xmlns:p14="http://schemas.microsoft.com/office/powerpoint/2010/main" val="123570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52400"/>
            <a:ext cx="9144000" cy="838200"/>
          </a:xfrm>
        </p:spPr>
        <p:txBody>
          <a:bodyPr/>
          <a:lstStyle/>
          <a:p>
            <a:pPr eaLnBrk="1" hangingPunct="1"/>
            <a:r>
              <a:rPr lang="en-US" sz="3600" b="1" dirty="0" smtClean="0">
                <a:latin typeface="Arial" charset="0"/>
                <a:cs typeface="Arial" charset="0"/>
              </a:rPr>
              <a:t>Proven Primary Prevention Strategies</a:t>
            </a:r>
            <a:endParaRPr lang="en-US" sz="3600" dirty="0" smtClean="0"/>
          </a:p>
        </p:txBody>
      </p:sp>
      <p:sp>
        <p:nvSpPr>
          <p:cNvPr id="24579" name="Content Placeholder 2"/>
          <p:cNvSpPr>
            <a:spLocks noGrp="1"/>
          </p:cNvSpPr>
          <p:nvPr>
            <p:ph idx="1"/>
          </p:nvPr>
        </p:nvSpPr>
        <p:spPr>
          <a:xfrm>
            <a:off x="152400" y="1066800"/>
            <a:ext cx="8839200" cy="5638800"/>
          </a:xfrm>
        </p:spPr>
        <p:txBody>
          <a:bodyPr/>
          <a:lstStyle/>
          <a:p>
            <a:pPr eaLnBrk="1" hangingPunct="1"/>
            <a:r>
              <a:rPr lang="en-US" sz="2800" b="1" dirty="0" smtClean="0">
                <a:latin typeface="Arial" charset="0"/>
                <a:cs typeface="Arial" charset="0"/>
              </a:rPr>
              <a:t>Example 3—Prevent smoking among women of childbearing age</a:t>
            </a:r>
          </a:p>
          <a:p>
            <a:pPr eaLnBrk="1" hangingPunct="1"/>
            <a:r>
              <a:rPr lang="en-US" sz="2400" dirty="0" smtClean="0">
                <a:latin typeface="Arial" charset="0"/>
                <a:cs typeface="Arial" charset="0"/>
              </a:rPr>
              <a:t>Objective: Decrease the percentage of women of childbearing age who smoke</a:t>
            </a:r>
          </a:p>
          <a:p>
            <a:pPr eaLnBrk="1" hangingPunct="1"/>
            <a:r>
              <a:rPr lang="en-US" sz="2400" dirty="0" smtClean="0">
                <a:latin typeface="Arial" charset="0"/>
                <a:cs typeface="Arial" charset="0"/>
              </a:rPr>
              <a:t>Activity: Educate public about dangers of smoking for mother and baby and connect smoking women with cessation resources </a:t>
            </a:r>
          </a:p>
          <a:p>
            <a:pPr lvl="1" eaLnBrk="1" hangingPunct="1"/>
            <a:r>
              <a:rPr lang="en-US" sz="2000" dirty="0" smtClean="0">
                <a:latin typeface="Arial" charset="0"/>
                <a:cs typeface="Arial" charset="0"/>
              </a:rPr>
              <a:t>Distribute print materials and display posters on tobacco use</a:t>
            </a:r>
          </a:p>
          <a:p>
            <a:pPr lvl="1" eaLnBrk="1" hangingPunct="1"/>
            <a:r>
              <a:rPr lang="en-US" sz="2000" dirty="0" smtClean="0">
                <a:latin typeface="Arial" charset="0"/>
                <a:cs typeface="Arial" charset="0"/>
              </a:rPr>
              <a:t>Discuss the dangers of smoking at adolescent well visits and well-woman visits</a:t>
            </a:r>
          </a:p>
          <a:p>
            <a:pPr lvl="1" eaLnBrk="1" hangingPunct="1"/>
            <a:r>
              <a:rPr lang="en-US" sz="2000" dirty="0" smtClean="0">
                <a:latin typeface="Arial" charset="0"/>
                <a:cs typeface="Arial" charset="0"/>
              </a:rPr>
              <a:t>Screen pregnant women for substance use (including tobacco)*</a:t>
            </a:r>
          </a:p>
          <a:p>
            <a:pPr lvl="1" eaLnBrk="1" hangingPunct="1"/>
            <a:r>
              <a:rPr lang="en-US" sz="2000" dirty="0" smtClean="0">
                <a:latin typeface="Arial" charset="0"/>
                <a:cs typeface="Arial" charset="0"/>
              </a:rPr>
              <a:t>Promote use of the Tobacco </a:t>
            </a:r>
            <a:r>
              <a:rPr lang="en-US" sz="2000" dirty="0" err="1" smtClean="0">
                <a:latin typeface="Arial" charset="0"/>
                <a:cs typeface="Arial" charset="0"/>
              </a:rPr>
              <a:t>QuitLine</a:t>
            </a:r>
            <a:r>
              <a:rPr lang="en-US" sz="2000" dirty="0" smtClean="0">
                <a:latin typeface="Arial" charset="0"/>
                <a:cs typeface="Arial" charset="0"/>
              </a:rPr>
              <a:t> for everyone who smokes*</a:t>
            </a:r>
          </a:p>
          <a:p>
            <a:pPr lvl="2" eaLnBrk="1" hangingPunct="1"/>
            <a:endParaRPr lang="en-US" dirty="0" smtClean="0">
              <a:latin typeface="Arial" charset="0"/>
              <a:cs typeface="Arial" charset="0"/>
            </a:endParaRPr>
          </a:p>
          <a:p>
            <a:pPr lvl="2" eaLnBrk="1" hangingPunct="1"/>
            <a:endParaRPr lang="en-US" dirty="0" smtClean="0">
              <a:latin typeface="Arial" charset="0"/>
              <a:cs typeface="Arial" charset="0"/>
            </a:endParaRPr>
          </a:p>
          <a:p>
            <a:pPr lvl="3" eaLnBrk="1" hangingPunct="1">
              <a:buFont typeface="Arial" charset="0"/>
              <a:buNone/>
            </a:pPr>
            <a:endParaRPr lang="en-US" dirty="0" smtClean="0">
              <a:latin typeface="Arial" charset="0"/>
              <a:cs typeface="Arial" charset="0"/>
            </a:endParaRPr>
          </a:p>
        </p:txBody>
      </p:sp>
      <p:sp>
        <p:nvSpPr>
          <p:cNvPr id="24580" name="TextBox 4"/>
          <p:cNvSpPr txBox="1">
            <a:spLocks noChangeArrowheads="1"/>
          </p:cNvSpPr>
          <p:nvPr/>
        </p:nvSpPr>
        <p:spPr bwMode="auto">
          <a:xfrm>
            <a:off x="0" y="5977008"/>
            <a:ext cx="8382000" cy="707886"/>
          </a:xfrm>
          <a:prstGeom prst="rect">
            <a:avLst/>
          </a:prstGeom>
          <a:noFill/>
          <a:ln w="9525">
            <a:noFill/>
            <a:miter lim="800000"/>
            <a:headEnd/>
            <a:tailEnd/>
          </a:ln>
        </p:spPr>
        <p:txBody>
          <a:bodyPr wrap="square">
            <a:spAutoFit/>
          </a:bodyPr>
          <a:lstStyle/>
          <a:p>
            <a:r>
              <a:rPr lang="en-US" sz="1000" dirty="0"/>
              <a:t>*Note:  Smoking cessation would normally not be considered primary prevention.  However, in the case of infant mortality, smoking cessation among women of childbearing age can reduce the likelihood of premature birth or low birth weight, both of which contribute to infant mortality.  While smoking cessation is tertiary prevention for the mother, it can be viewed as </a:t>
            </a:r>
            <a:r>
              <a:rPr lang="en-US" sz="1000" b="1" i="1" dirty="0"/>
              <a:t>primary prevention</a:t>
            </a:r>
            <a:r>
              <a:rPr lang="en-US" sz="1000" dirty="0"/>
              <a:t> of infant mortality when viewed from the infant’s perspective.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52400"/>
            <a:ext cx="9144000" cy="838200"/>
          </a:xfrm>
        </p:spPr>
        <p:txBody>
          <a:bodyPr/>
          <a:lstStyle/>
          <a:p>
            <a:pPr eaLnBrk="1" hangingPunct="1"/>
            <a:r>
              <a:rPr lang="en-US" sz="3600" b="1" dirty="0" smtClean="0">
                <a:latin typeface="Arial" charset="0"/>
                <a:cs typeface="Arial" charset="0"/>
              </a:rPr>
              <a:t>Proven Primary Prevention Strategies</a:t>
            </a:r>
            <a:endParaRPr lang="en-US" sz="36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810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2286000"/>
            <a:ext cx="21812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02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b="1" dirty="0" smtClean="0">
                <a:latin typeface="Arial" charset="0"/>
                <a:cs typeface="Arial" charset="0"/>
              </a:rPr>
              <a:t>Additional Resources</a:t>
            </a:r>
          </a:p>
        </p:txBody>
      </p:sp>
      <p:sp>
        <p:nvSpPr>
          <p:cNvPr id="26627" name="Content Placeholder 2"/>
          <p:cNvSpPr>
            <a:spLocks noGrp="1"/>
          </p:cNvSpPr>
          <p:nvPr>
            <p:ph idx="1"/>
          </p:nvPr>
        </p:nvSpPr>
        <p:spPr/>
        <p:txBody>
          <a:bodyPr/>
          <a:lstStyle/>
          <a:p>
            <a:pPr eaLnBrk="1" hangingPunct="1"/>
            <a:r>
              <a:rPr lang="en-US" sz="2000" smtClean="0">
                <a:latin typeface="Arial" charset="0"/>
                <a:cs typeface="Arial" charset="0"/>
              </a:rPr>
              <a:t>AMCHP Compendium:  Forging a Comprehensive Initiative to Improve Birth Outcomes and Reduce Infant Mortality</a:t>
            </a:r>
          </a:p>
          <a:p>
            <a:pPr lvl="1" eaLnBrk="1" hangingPunct="1"/>
            <a:r>
              <a:rPr lang="en-US" sz="1600" smtClean="0">
                <a:latin typeface="Arial" charset="0"/>
                <a:cs typeface="Arial" charset="0"/>
                <a:hlinkClick r:id="rId2"/>
              </a:rPr>
              <a:t>http://www.amchp.org/programsandtopics/womens-health/infant-mortality/Pages/default.aspx</a:t>
            </a:r>
            <a:r>
              <a:rPr lang="en-US" sz="1600" smtClean="0">
                <a:latin typeface="Arial" charset="0"/>
                <a:cs typeface="Arial" charset="0"/>
              </a:rPr>
              <a:t> </a:t>
            </a:r>
          </a:p>
          <a:p>
            <a:pPr eaLnBrk="1" hangingPunct="1"/>
            <a:endParaRPr lang="en-US" sz="2000" smtClean="0">
              <a:latin typeface="Arial" charset="0"/>
              <a:cs typeface="Arial" charset="0"/>
            </a:endParaRPr>
          </a:p>
          <a:p>
            <a:pPr eaLnBrk="1" hangingPunct="1"/>
            <a:r>
              <a:rPr lang="en-US" sz="2000" smtClean="0">
                <a:latin typeface="Arial" charset="0"/>
                <a:cs typeface="Arial" charset="0"/>
              </a:rPr>
              <a:t>Georgetown MCH Library:  Infant Mortality and Pregnancy Loss Knowledge Path</a:t>
            </a:r>
          </a:p>
          <a:p>
            <a:pPr lvl="1" eaLnBrk="1" hangingPunct="1"/>
            <a:r>
              <a:rPr lang="en-US" sz="1600" smtClean="0">
                <a:latin typeface="Arial" charset="0"/>
                <a:cs typeface="Arial" charset="0"/>
                <a:hlinkClick r:id="rId3"/>
              </a:rPr>
              <a:t>http://mchlibrary.info/KnowledgePaths/kp_infmort.html</a:t>
            </a:r>
            <a:r>
              <a:rPr lang="en-US" sz="1600" smtClean="0">
                <a:latin typeface="Arial" charset="0"/>
                <a:cs typeface="Arial" charset="0"/>
              </a:rPr>
              <a:t> </a:t>
            </a:r>
          </a:p>
          <a:p>
            <a:pPr eaLnBrk="1" hangingPunct="1"/>
            <a:endParaRPr lang="en-US" sz="2000" smtClean="0">
              <a:latin typeface="Arial" charset="0"/>
              <a:cs typeface="Arial" charset="0"/>
            </a:endParaRPr>
          </a:p>
          <a:p>
            <a:pPr eaLnBrk="1" hangingPunct="1"/>
            <a:r>
              <a:rPr lang="en-US" sz="2000" smtClean="0">
                <a:latin typeface="Arial" charset="0"/>
                <a:cs typeface="Arial" charset="0"/>
              </a:rPr>
              <a:t>National SUID/SIDS Resource Center </a:t>
            </a:r>
          </a:p>
          <a:p>
            <a:pPr lvl="1" eaLnBrk="1" hangingPunct="1"/>
            <a:r>
              <a:rPr lang="en-US" sz="1600" smtClean="0">
                <a:latin typeface="Arial" charset="0"/>
                <a:cs typeface="Arial" charset="0"/>
                <a:hlinkClick r:id="rId4"/>
              </a:rPr>
              <a:t>http://www.sidscenter.org/</a:t>
            </a:r>
            <a:r>
              <a:rPr lang="en-US" sz="1600" smtClean="0">
                <a:latin typeface="Arial" charset="0"/>
                <a:cs typeface="Arial" charset="0"/>
              </a:rPr>
              <a:t> </a:t>
            </a:r>
          </a:p>
          <a:p>
            <a:pPr eaLnBrk="1" hangingPunct="1"/>
            <a:endParaRPr lang="en-US" sz="2000" smtClean="0">
              <a:latin typeface="Arial" charset="0"/>
              <a:cs typeface="Arial" charset="0"/>
            </a:endParaRPr>
          </a:p>
          <a:p>
            <a:pPr eaLnBrk="1" hangingPunct="1"/>
            <a:r>
              <a:rPr lang="en-US" sz="2000" smtClean="0">
                <a:latin typeface="Arial" charset="0"/>
                <a:cs typeface="Arial" charset="0"/>
              </a:rPr>
              <a:t>TN Department of Health Safe Sleep Campaign</a:t>
            </a:r>
          </a:p>
          <a:p>
            <a:pPr lvl="1" eaLnBrk="1" hangingPunct="1"/>
            <a:r>
              <a:rPr lang="en-US" sz="1600" smtClean="0">
                <a:latin typeface="Arial" charset="0"/>
                <a:cs typeface="Arial" charset="0"/>
                <a:hlinkClick r:id="rId5"/>
              </a:rPr>
              <a:t>http://safesleep.tn.gov</a:t>
            </a:r>
            <a:r>
              <a:rPr lang="en-US" sz="1600" smtClean="0">
                <a:latin typeface="Arial" charset="0"/>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600" b="1" dirty="0" smtClean="0">
                <a:latin typeface="Arial" charset="0"/>
                <a:cs typeface="Arial" charset="0"/>
              </a:rPr>
              <a:t>Technical Assistance Resources</a:t>
            </a:r>
          </a:p>
        </p:txBody>
      </p:sp>
      <p:sp>
        <p:nvSpPr>
          <p:cNvPr id="27651" name="Content Placeholder 2"/>
          <p:cNvSpPr>
            <a:spLocks noGrp="1"/>
          </p:cNvSpPr>
          <p:nvPr>
            <p:ph idx="1"/>
          </p:nvPr>
        </p:nvSpPr>
        <p:spPr/>
        <p:txBody>
          <a:bodyPr/>
          <a:lstStyle/>
          <a:p>
            <a:pPr eaLnBrk="1" hangingPunct="1"/>
            <a:r>
              <a:rPr lang="en-US" sz="2800" dirty="0" smtClean="0">
                <a:latin typeface="Arial" charset="0"/>
                <a:cs typeface="Arial" charset="0"/>
              </a:rPr>
              <a:t>Rachel Heitmann</a:t>
            </a:r>
          </a:p>
          <a:p>
            <a:pPr lvl="1" eaLnBrk="1" hangingPunct="1"/>
            <a:r>
              <a:rPr lang="en-US" sz="2400" dirty="0" smtClean="0">
                <a:latin typeface="Arial" charset="0"/>
                <a:cs typeface="Arial" charset="0"/>
              </a:rPr>
              <a:t>Director, Injury Prevention and Detection</a:t>
            </a:r>
          </a:p>
          <a:p>
            <a:pPr lvl="1" eaLnBrk="1" hangingPunct="1"/>
            <a:r>
              <a:rPr lang="en-US" sz="2400" dirty="0" smtClean="0">
                <a:latin typeface="Arial" charset="0"/>
                <a:cs typeface="Arial" charset="0"/>
              </a:rPr>
              <a:t>615-741-0368</a:t>
            </a:r>
            <a:br>
              <a:rPr lang="en-US" sz="2400" dirty="0" smtClean="0">
                <a:latin typeface="Arial" charset="0"/>
                <a:cs typeface="Arial" charset="0"/>
              </a:rPr>
            </a:br>
            <a:endParaRPr lang="en-US" sz="2400" dirty="0" smtClean="0">
              <a:latin typeface="Arial" charset="0"/>
              <a:cs typeface="Arial" charset="0"/>
            </a:endParaRPr>
          </a:p>
          <a:p>
            <a:pPr eaLnBrk="1" hangingPunct="1"/>
            <a:r>
              <a:rPr lang="en-US" sz="2800" dirty="0" smtClean="0">
                <a:latin typeface="Arial" charset="0"/>
                <a:cs typeface="Arial" charset="0"/>
              </a:rPr>
              <a:t>Kelly Luskin</a:t>
            </a:r>
          </a:p>
          <a:p>
            <a:pPr lvl="1" eaLnBrk="1" hangingPunct="1"/>
            <a:r>
              <a:rPr lang="en-US" sz="2400" dirty="0" smtClean="0">
                <a:latin typeface="Arial" charset="0"/>
                <a:cs typeface="Arial" charset="0"/>
              </a:rPr>
              <a:t>Women’s Health Nurse Consultant</a:t>
            </a:r>
          </a:p>
          <a:p>
            <a:pPr lvl="1" eaLnBrk="1" hangingPunct="1"/>
            <a:r>
              <a:rPr lang="en-US" sz="2400" dirty="0" smtClean="0">
                <a:latin typeface="Arial" charset="0"/>
                <a:cs typeface="Arial" charset="0"/>
              </a:rPr>
              <a:t>615-741-0370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274638"/>
            <a:ext cx="8839200" cy="715962"/>
          </a:xfrm>
        </p:spPr>
        <p:txBody>
          <a:bodyPr/>
          <a:lstStyle/>
          <a:p>
            <a:pPr eaLnBrk="1" hangingPunct="1"/>
            <a:r>
              <a:rPr lang="en-US" sz="3600" b="1" dirty="0" smtClean="0">
                <a:latin typeface="Arial" charset="0"/>
                <a:cs typeface="Arial" charset="0"/>
              </a:rPr>
              <a:t>Tennessee Data: Infant Mortality</a:t>
            </a:r>
          </a:p>
        </p:txBody>
      </p:sp>
      <p:sp>
        <p:nvSpPr>
          <p:cNvPr id="19459" name="Content Placeholder 2"/>
          <p:cNvSpPr>
            <a:spLocks noGrp="1"/>
          </p:cNvSpPr>
          <p:nvPr>
            <p:ph idx="1"/>
          </p:nvPr>
        </p:nvSpPr>
        <p:spPr/>
        <p:txBody>
          <a:bodyPr/>
          <a:lstStyle/>
          <a:p>
            <a:pPr eaLnBrk="1" hangingPunct="1">
              <a:spcBef>
                <a:spcPct val="0"/>
              </a:spcBef>
            </a:pPr>
            <a:r>
              <a:rPr lang="en-US" sz="2800" b="1" u="sng" dirty="0" smtClean="0">
                <a:latin typeface="Arial" charset="0"/>
                <a:cs typeface="Arial" charset="0"/>
              </a:rPr>
              <a:t>6.9 out of every 1,000</a:t>
            </a:r>
            <a:r>
              <a:rPr lang="en-US" sz="2800" dirty="0" smtClean="0">
                <a:latin typeface="Arial" charset="0"/>
                <a:cs typeface="Arial" charset="0"/>
              </a:rPr>
              <a:t> babies born in Tennessee die before reaching their first birthday (2014)</a:t>
            </a:r>
            <a:br>
              <a:rPr lang="en-US" sz="2800" dirty="0" smtClean="0">
                <a:latin typeface="Arial" charset="0"/>
                <a:cs typeface="Arial" charset="0"/>
              </a:rPr>
            </a:br>
            <a:endParaRPr lang="en-US" sz="2800" dirty="0" smtClean="0">
              <a:latin typeface="Arial" charset="0"/>
              <a:cs typeface="Arial" charset="0"/>
            </a:endParaRPr>
          </a:p>
          <a:p>
            <a:pPr eaLnBrk="1" hangingPunct="1">
              <a:spcBef>
                <a:spcPct val="0"/>
              </a:spcBef>
            </a:pPr>
            <a:r>
              <a:rPr lang="en-US" sz="2800" dirty="0" smtClean="0">
                <a:latin typeface="Arial" charset="0"/>
                <a:cs typeface="Arial" charset="0"/>
              </a:rPr>
              <a:t>Many infant deaths in Tennessee can be attributed to prematurity and low birth weight, which are largely related to the mother’s health before she ever becomes pregnant</a:t>
            </a:r>
            <a:br>
              <a:rPr lang="en-US" sz="2800" dirty="0" smtClean="0">
                <a:latin typeface="Arial" charset="0"/>
                <a:cs typeface="Arial" charset="0"/>
              </a:rPr>
            </a:br>
            <a:endParaRPr lang="en-US" sz="2800" dirty="0" smtClean="0">
              <a:latin typeface="Arial" charset="0"/>
              <a:cs typeface="Arial" charset="0"/>
            </a:endParaRPr>
          </a:p>
          <a:p>
            <a:pPr eaLnBrk="1" hangingPunct="1">
              <a:spcBef>
                <a:spcPct val="0"/>
              </a:spcBef>
            </a:pPr>
            <a:r>
              <a:rPr lang="en-US" sz="2800" dirty="0" smtClean="0">
                <a:latin typeface="Arial" charset="0"/>
                <a:cs typeface="Arial" charset="0"/>
              </a:rPr>
              <a:t>Other causes of infant death include:</a:t>
            </a:r>
          </a:p>
          <a:p>
            <a:pPr lvl="1" eaLnBrk="1" hangingPunct="1">
              <a:spcBef>
                <a:spcPct val="0"/>
              </a:spcBef>
            </a:pPr>
            <a:r>
              <a:rPr lang="en-US" sz="2400" dirty="0" smtClean="0">
                <a:latin typeface="Arial" charset="0"/>
                <a:cs typeface="Arial" charset="0"/>
              </a:rPr>
              <a:t>Congenital malformations</a:t>
            </a:r>
          </a:p>
          <a:p>
            <a:pPr lvl="1" eaLnBrk="1" hangingPunct="1">
              <a:spcBef>
                <a:spcPct val="0"/>
              </a:spcBef>
            </a:pPr>
            <a:r>
              <a:rPr lang="en-US" sz="2400" dirty="0" smtClean="0">
                <a:latin typeface="Arial" charset="0"/>
                <a:cs typeface="Arial" charset="0"/>
              </a:rPr>
              <a:t>Suffocation/strangulation (ex. Sleep-related deaths)</a:t>
            </a:r>
          </a:p>
          <a:p>
            <a:pPr lvl="1" eaLnBrk="1" hangingPunct="1">
              <a:spcBef>
                <a:spcPct val="0"/>
              </a:spcBef>
            </a:pPr>
            <a:r>
              <a:rPr lang="en-US" sz="2400" dirty="0" smtClean="0">
                <a:latin typeface="Arial" charset="0"/>
                <a:cs typeface="Arial" charset="0"/>
              </a:rPr>
              <a:t>Infection</a:t>
            </a:r>
          </a:p>
          <a:p>
            <a:pPr eaLnBrk="1" hangingPunct="1"/>
            <a:endParaRPr lang="en-US" sz="2800" dirty="0" smtClean="0">
              <a:latin typeface="Arial" charset="0"/>
              <a:cs typeface="Arial" charset="0"/>
            </a:endParaRPr>
          </a:p>
          <a:p>
            <a:pPr eaLnBrk="1" hangingPunct="1"/>
            <a:endParaRPr lang="en-US" sz="2800" b="1" u="sng" dirty="0" smtClean="0">
              <a:latin typeface="Arial" charset="0"/>
              <a:cs typeface="Arial" charset="0"/>
            </a:endParaRPr>
          </a:p>
        </p:txBody>
      </p:sp>
      <p:sp>
        <p:nvSpPr>
          <p:cNvPr id="19460" name="TextBox 4"/>
          <p:cNvSpPr txBox="1">
            <a:spLocks noChangeArrowheads="1"/>
          </p:cNvSpPr>
          <p:nvPr/>
        </p:nvSpPr>
        <p:spPr bwMode="auto">
          <a:xfrm>
            <a:off x="0" y="6537097"/>
            <a:ext cx="9144000" cy="215444"/>
          </a:xfrm>
          <a:prstGeom prst="rect">
            <a:avLst/>
          </a:prstGeom>
          <a:noFill/>
          <a:ln w="9525">
            <a:noFill/>
            <a:miter lim="800000"/>
            <a:headEnd/>
            <a:tailEnd/>
          </a:ln>
        </p:spPr>
        <p:txBody>
          <a:bodyPr>
            <a:spAutoFit/>
          </a:bodyPr>
          <a:lstStyle/>
          <a:p>
            <a:r>
              <a:rPr lang="en-US" sz="800" dirty="0"/>
              <a:t>Data Source:  Tennessee Department of </a:t>
            </a:r>
            <a:r>
              <a:rPr lang="en-US" sz="800" dirty="0" smtClean="0"/>
              <a:t>Health; Division of Policy, Planning and Assessment; Office of Health Statistics.</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0" y="177803"/>
            <a:ext cx="9144000" cy="825500"/>
          </a:xfrm>
        </p:spPr>
        <p:txBody>
          <a:bodyPr/>
          <a:lstStyle/>
          <a:p>
            <a:r>
              <a:rPr lang="en-US" sz="2800" b="1" dirty="0" smtClean="0">
                <a:latin typeface="Arial" charset="0"/>
                <a:cs typeface="Arial" charset="0"/>
              </a:rPr>
              <a:t>National and State Data: Infant Mortality Trends</a:t>
            </a:r>
            <a:endParaRPr lang="en-US" sz="2800" dirty="0" smtClean="0"/>
          </a:p>
        </p:txBody>
      </p:sp>
      <p:sp>
        <p:nvSpPr>
          <p:cNvPr id="20483" name="TextBox 4"/>
          <p:cNvSpPr txBox="1">
            <a:spLocks noChangeArrowheads="1"/>
          </p:cNvSpPr>
          <p:nvPr/>
        </p:nvSpPr>
        <p:spPr bwMode="auto">
          <a:xfrm>
            <a:off x="0" y="6442661"/>
            <a:ext cx="9144000" cy="338554"/>
          </a:xfrm>
          <a:prstGeom prst="rect">
            <a:avLst/>
          </a:prstGeom>
          <a:noFill/>
          <a:ln w="9525">
            <a:noFill/>
            <a:miter lim="800000"/>
            <a:headEnd/>
            <a:tailEnd/>
          </a:ln>
        </p:spPr>
        <p:txBody>
          <a:bodyPr>
            <a:spAutoFit/>
          </a:bodyPr>
          <a:lstStyle/>
          <a:p>
            <a:r>
              <a:rPr lang="en-US" sz="800" dirty="0" smtClean="0"/>
              <a:t>Data Sources</a:t>
            </a:r>
            <a:r>
              <a:rPr lang="en-US" sz="800" dirty="0"/>
              <a:t>: </a:t>
            </a:r>
            <a:r>
              <a:rPr lang="en-US" sz="800" dirty="0" smtClean="0"/>
              <a:t>1)Tennessee </a:t>
            </a:r>
            <a:r>
              <a:rPr lang="en-US" sz="800" dirty="0"/>
              <a:t>Department of </a:t>
            </a:r>
            <a:r>
              <a:rPr lang="en-US" sz="800" dirty="0" smtClean="0"/>
              <a:t>Health; Division of Policy, Planning and Assessment; Office of Health Statistics;</a:t>
            </a:r>
          </a:p>
          <a:p>
            <a:r>
              <a:rPr lang="en-US" sz="800" dirty="0"/>
              <a:t> </a:t>
            </a:r>
            <a:r>
              <a:rPr lang="en-US" sz="800" dirty="0" smtClean="0"/>
              <a:t>               2) </a:t>
            </a:r>
            <a:r>
              <a:rPr lang="en-US" sz="800" dirty="0"/>
              <a:t>Centers for Disease Control and Prevention, National Center for Health Statistics.</a:t>
            </a:r>
          </a:p>
        </p:txBody>
      </p:sp>
      <p:graphicFrame>
        <p:nvGraphicFramePr>
          <p:cNvPr id="6" name="Chart 5"/>
          <p:cNvGraphicFramePr>
            <a:graphicFrameLocks/>
          </p:cNvGraphicFramePr>
          <p:nvPr>
            <p:extLst>
              <p:ext uri="{D42A27DB-BD31-4B8C-83A1-F6EECF244321}">
                <p14:modId xmlns:p14="http://schemas.microsoft.com/office/powerpoint/2010/main" val="2167943155"/>
              </p:ext>
            </p:extLst>
          </p:nvPr>
        </p:nvGraphicFramePr>
        <p:xfrm>
          <a:off x="228600" y="1143000"/>
          <a:ext cx="87630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0" y="177803"/>
            <a:ext cx="9144000" cy="825500"/>
          </a:xfrm>
        </p:spPr>
        <p:txBody>
          <a:bodyPr/>
          <a:lstStyle/>
          <a:p>
            <a:r>
              <a:rPr lang="en-US" sz="3600" b="1" dirty="0" smtClean="0">
                <a:latin typeface="Arial" charset="0"/>
                <a:cs typeface="Arial" charset="0"/>
              </a:rPr>
              <a:t>Tennessee Regional </a:t>
            </a:r>
            <a:r>
              <a:rPr lang="en-US" sz="3600" b="1" dirty="0" err="1" smtClean="0">
                <a:latin typeface="Arial" charset="0"/>
                <a:cs typeface="Arial" charset="0"/>
              </a:rPr>
              <a:t>Data:Infant</a:t>
            </a:r>
            <a:r>
              <a:rPr lang="en-US" sz="3600" b="1" dirty="0" smtClean="0">
                <a:latin typeface="Arial" charset="0"/>
                <a:cs typeface="Arial" charset="0"/>
              </a:rPr>
              <a:t> Mortality</a:t>
            </a:r>
            <a:endParaRPr lang="en-US" sz="3600" dirty="0" smtClean="0"/>
          </a:p>
        </p:txBody>
      </p:sp>
      <p:sp>
        <p:nvSpPr>
          <p:cNvPr id="21507" name="TextBox 4"/>
          <p:cNvSpPr txBox="1">
            <a:spLocks noChangeArrowheads="1"/>
          </p:cNvSpPr>
          <p:nvPr/>
        </p:nvSpPr>
        <p:spPr bwMode="auto">
          <a:xfrm>
            <a:off x="0" y="6457950"/>
            <a:ext cx="9144000" cy="215444"/>
          </a:xfrm>
          <a:prstGeom prst="rect">
            <a:avLst/>
          </a:prstGeom>
          <a:noFill/>
          <a:ln w="9525">
            <a:noFill/>
            <a:miter lim="800000"/>
            <a:headEnd/>
            <a:tailEnd/>
          </a:ln>
        </p:spPr>
        <p:txBody>
          <a:bodyPr>
            <a:spAutoFit/>
          </a:bodyPr>
          <a:lstStyle/>
          <a:p>
            <a:r>
              <a:rPr lang="en-US" sz="800" dirty="0"/>
              <a:t>Data Source:  Tennessee Department of </a:t>
            </a:r>
            <a:r>
              <a:rPr lang="en-US" sz="800" dirty="0" smtClean="0"/>
              <a:t>Health; Division of Policy, Planning and Assessment; Office of Health Statistics.</a:t>
            </a:r>
            <a:endParaRPr lang="en-US" sz="800" dirty="0"/>
          </a:p>
        </p:txBody>
      </p:sp>
      <p:graphicFrame>
        <p:nvGraphicFramePr>
          <p:cNvPr id="6" name="Chart 5"/>
          <p:cNvGraphicFramePr>
            <a:graphicFrameLocks/>
          </p:cNvGraphicFramePr>
          <p:nvPr>
            <p:extLst>
              <p:ext uri="{D42A27DB-BD31-4B8C-83A1-F6EECF244321}">
                <p14:modId xmlns:p14="http://schemas.microsoft.com/office/powerpoint/2010/main" val="4101209783"/>
              </p:ext>
            </p:extLst>
          </p:nvPr>
        </p:nvGraphicFramePr>
        <p:xfrm>
          <a:off x="152400" y="1143000"/>
          <a:ext cx="8839200" cy="52268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p>
        </p:txBody>
      </p:sp>
      <p:sp>
        <p:nvSpPr>
          <p:cNvPr id="22531" name="Content Placeholder 2"/>
          <p:cNvSpPr>
            <a:spLocks noGrp="1"/>
          </p:cNvSpPr>
          <p:nvPr>
            <p:ph idx="1"/>
          </p:nvPr>
        </p:nvSpPr>
        <p:spPr>
          <a:xfrm>
            <a:off x="152400" y="1143000"/>
            <a:ext cx="8839200" cy="5562600"/>
          </a:xfrm>
        </p:spPr>
        <p:txBody>
          <a:bodyPr>
            <a:normAutofit/>
          </a:bodyPr>
          <a:lstStyle/>
          <a:p>
            <a:pPr eaLnBrk="1" hangingPunct="1"/>
            <a:r>
              <a:rPr lang="en-US" sz="2800" b="1" dirty="0" smtClean="0">
                <a:latin typeface="Arial" charset="0"/>
                <a:cs typeface="Arial" charset="0"/>
              </a:rPr>
              <a:t>Example 1—Promote Breastfeeding</a:t>
            </a:r>
          </a:p>
          <a:p>
            <a:pPr eaLnBrk="1" hangingPunct="1"/>
            <a:r>
              <a:rPr lang="en-US" sz="2400" dirty="0" smtClean="0">
                <a:latin typeface="Arial" charset="0"/>
                <a:cs typeface="Arial" charset="0"/>
              </a:rPr>
              <a:t>Objective: Increase the percentage of mothers who breastfeed their infants</a:t>
            </a:r>
          </a:p>
          <a:p>
            <a:pPr eaLnBrk="1" hangingPunct="1"/>
            <a:r>
              <a:rPr lang="en-US" sz="2400" dirty="0" smtClean="0">
                <a:latin typeface="Arial" charset="0"/>
                <a:cs typeface="Arial" charset="0"/>
              </a:rPr>
              <a:t>Activity: Support mothers’ efforts in initiating and continuing breastfeeding.</a:t>
            </a:r>
          </a:p>
          <a:p>
            <a:pPr lvl="1"/>
            <a:r>
              <a:rPr lang="en-US" sz="2000" dirty="0" smtClean="0">
                <a:latin typeface="Arial" charset="0"/>
                <a:cs typeface="Arial" charset="0"/>
              </a:rPr>
              <a:t>Encourage businesses to take the “Breastfeeding Welcome Here” pledge</a:t>
            </a:r>
          </a:p>
          <a:p>
            <a:pPr lvl="2"/>
            <a:r>
              <a:rPr lang="en-US" sz="1600" dirty="0" smtClean="0">
                <a:latin typeface="Arial" charset="0"/>
                <a:cs typeface="Arial" charset="0"/>
                <a:hlinkClick r:id="rId2"/>
              </a:rPr>
              <a:t>http://www.eatwellplaymoretn.org/resources-and-tools/breastfeeding-welcome-here.html</a:t>
            </a:r>
            <a:endParaRPr lang="en-US" sz="1600" dirty="0" smtClean="0">
              <a:latin typeface="Arial" charset="0"/>
              <a:cs typeface="Arial" charset="0"/>
            </a:endParaRPr>
          </a:p>
          <a:p>
            <a:pPr lvl="1"/>
            <a:r>
              <a:rPr lang="en-US" sz="2000" dirty="0" smtClean="0">
                <a:latin typeface="Arial" charset="0"/>
                <a:cs typeface="Arial" charset="0"/>
              </a:rPr>
              <a:t>Promote existing laws that support breastfeeding</a:t>
            </a:r>
          </a:p>
          <a:p>
            <a:pPr lvl="1"/>
            <a:r>
              <a:rPr lang="en-US" sz="2000" dirty="0" smtClean="0">
                <a:latin typeface="Arial" charset="0"/>
                <a:cs typeface="Arial" charset="0"/>
              </a:rPr>
              <a:t>Build breastfeeding support groups for prenatal and breastfeeding mothers and their families</a:t>
            </a:r>
          </a:p>
          <a:p>
            <a:pPr lvl="1"/>
            <a:r>
              <a:rPr lang="en-US" sz="2000" dirty="0" smtClean="0">
                <a:latin typeface="Arial" charset="0"/>
                <a:cs typeface="Arial" charset="0"/>
              </a:rPr>
              <a:t>Implement the “Give Me 5” campaign in local hospitals</a:t>
            </a:r>
          </a:p>
          <a:p>
            <a:pPr lvl="2"/>
            <a:r>
              <a:rPr lang="en-US" sz="1600" dirty="0" smtClean="0">
                <a:latin typeface="Arial" charset="0"/>
                <a:cs typeface="Arial" charset="0"/>
                <a:hlinkClick r:id="rId3"/>
              </a:rPr>
              <a:t>http://www.nashvitality.org/healthy/breastfeeding.aspx</a:t>
            </a:r>
            <a:r>
              <a:rPr lang="en-US" sz="1600" dirty="0" smtClean="0">
                <a:latin typeface="Arial" charset="0"/>
                <a:cs typeface="Arial" charset="0"/>
              </a:rPr>
              <a:t> </a:t>
            </a:r>
          </a:p>
          <a:p>
            <a:pPr lvl="2"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32194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05200" y="1295400"/>
            <a:ext cx="5334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Examples of the “Breastfeeding Welcomed Here” door sticker/sign on businesses’ doors in Nashville and Knox County.  </a:t>
            </a:r>
            <a:endParaRPr lang="en-US" sz="2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85" r="8215"/>
          <a:stretch/>
        </p:blipFill>
        <p:spPr bwMode="auto">
          <a:xfrm>
            <a:off x="3962400" y="3200400"/>
            <a:ext cx="4267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171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endParaRPr lang="en-US" sz="3600" dirty="0" smtClean="0"/>
          </a:p>
        </p:txBody>
      </p:sp>
      <p:sp>
        <p:nvSpPr>
          <p:cNvPr id="23555" name="Content Placeholder 2"/>
          <p:cNvSpPr>
            <a:spLocks noGrp="1"/>
          </p:cNvSpPr>
          <p:nvPr>
            <p:ph idx="1"/>
          </p:nvPr>
        </p:nvSpPr>
        <p:spPr>
          <a:xfrm>
            <a:off x="152400" y="1143000"/>
            <a:ext cx="8534400" cy="5638800"/>
          </a:xfrm>
        </p:spPr>
        <p:txBody>
          <a:bodyPr/>
          <a:lstStyle/>
          <a:p>
            <a:pPr eaLnBrk="1" hangingPunct="1"/>
            <a:r>
              <a:rPr lang="en-US" sz="2800" b="1" dirty="0" smtClean="0">
                <a:latin typeface="Arial" charset="0"/>
                <a:cs typeface="Arial" charset="0"/>
              </a:rPr>
              <a:t>Example 2—Promote Safe Sleep </a:t>
            </a:r>
          </a:p>
          <a:p>
            <a:pPr eaLnBrk="1" hangingPunct="1"/>
            <a:r>
              <a:rPr lang="en-US" sz="2400" dirty="0" smtClean="0">
                <a:latin typeface="Arial" charset="0"/>
                <a:cs typeface="Arial" charset="0"/>
              </a:rPr>
              <a:t>Objective: Increase safe sleep practices among Tennessee caregivers</a:t>
            </a:r>
          </a:p>
          <a:p>
            <a:pPr eaLnBrk="1" hangingPunct="1"/>
            <a:r>
              <a:rPr lang="en-US" sz="2400" dirty="0" smtClean="0">
                <a:latin typeface="Arial" charset="0"/>
                <a:cs typeface="Arial" charset="0"/>
              </a:rPr>
              <a:t>Activity: Promote “ABC’s of Safe Sleep”</a:t>
            </a:r>
          </a:p>
          <a:p>
            <a:pPr lvl="1" eaLnBrk="1" hangingPunct="1"/>
            <a:r>
              <a:rPr lang="en-US" sz="2000" dirty="0" smtClean="0">
                <a:latin typeface="Arial" charset="0"/>
                <a:cs typeface="Arial" charset="0"/>
              </a:rPr>
              <a:t>Work with local child care centers to develop safe sleep policies that align with the latest recommendations from the American Academy of Pediatrics</a:t>
            </a:r>
          </a:p>
          <a:p>
            <a:pPr lvl="1" eaLnBrk="1" hangingPunct="1"/>
            <a:r>
              <a:rPr lang="en-US" dirty="0" smtClean="0">
                <a:latin typeface="Arial" charset="0"/>
                <a:cs typeface="Arial" charset="0"/>
              </a:rPr>
              <a:t>Contact local businesses and ask them to display a safe sleep floor talker</a:t>
            </a:r>
            <a:endParaRPr lang="en-US" sz="1800" dirty="0" smtClean="0">
              <a:latin typeface="Arial" charset="0"/>
              <a:cs typeface="Arial" charset="0"/>
            </a:endParaRPr>
          </a:p>
          <a:p>
            <a:pPr lvl="1" eaLnBrk="1" hangingPunct="1"/>
            <a:r>
              <a:rPr lang="en-US" sz="2000" dirty="0" smtClean="0">
                <a:latin typeface="Arial" charset="0"/>
                <a:cs typeface="Arial" charset="0"/>
              </a:rPr>
              <a:t>Share safe sleep information with new parents and other caregivers (grandparents and other relatives)</a:t>
            </a:r>
          </a:p>
          <a:p>
            <a:pPr lvl="1" eaLnBrk="1" hangingPunct="1"/>
            <a:r>
              <a:rPr lang="en-US" sz="2000" dirty="0" smtClean="0">
                <a:latin typeface="Arial" charset="0"/>
                <a:cs typeface="Arial" charset="0"/>
              </a:rPr>
              <a:t>Create a safe crib display for use in public venues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endParaRPr lang="en-US" sz="3600"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65" t="6115" r="65548" b="30648"/>
          <a:stretch/>
        </p:blipFill>
        <p:spPr bwMode="auto">
          <a:xfrm>
            <a:off x="228600" y="1219200"/>
            <a:ext cx="5019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400" y="2514600"/>
            <a:ext cx="3352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Safe Sleep Floor Talker sticker for businesses and physician’s office to display on their floors.  </a:t>
            </a:r>
            <a:endParaRPr lang="en-US" sz="2400" dirty="0"/>
          </a:p>
        </p:txBody>
      </p:sp>
    </p:spTree>
    <p:extLst>
      <p:ext uri="{BB962C8B-B14F-4D97-AF65-F5344CB8AC3E}">
        <p14:creationId xmlns:p14="http://schemas.microsoft.com/office/powerpoint/2010/main" val="407303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endParaRPr lang="en-US" sz="3600" dirty="0" smtClean="0"/>
          </a:p>
        </p:txBody>
      </p:sp>
      <p:sp>
        <p:nvSpPr>
          <p:cNvPr id="23555" name="Content Placeholder 2"/>
          <p:cNvSpPr>
            <a:spLocks noGrp="1"/>
          </p:cNvSpPr>
          <p:nvPr>
            <p:ph idx="1"/>
          </p:nvPr>
        </p:nvSpPr>
        <p:spPr>
          <a:xfrm>
            <a:off x="152400" y="1143000"/>
            <a:ext cx="8915400" cy="5638800"/>
          </a:xfrm>
        </p:spPr>
        <p:txBody>
          <a:bodyPr/>
          <a:lstStyle/>
          <a:p>
            <a:pPr marL="457200" lvl="1" indent="0" eaLnBrk="1" hangingPunct="1">
              <a:buNone/>
            </a:pPr>
            <a:r>
              <a:rPr lang="en-US" dirty="0" smtClean="0">
                <a:latin typeface="Arial" charset="0"/>
                <a:cs typeface="Arial" charset="0"/>
              </a:rPr>
              <a:t>Examples of the </a:t>
            </a:r>
            <a:r>
              <a:rPr lang="en-US" dirty="0">
                <a:latin typeface="Arial" charset="0"/>
                <a:cs typeface="Arial" charset="0"/>
              </a:rPr>
              <a:t>S</a:t>
            </a:r>
            <a:r>
              <a:rPr lang="en-US" dirty="0" smtClean="0">
                <a:latin typeface="Arial" charset="0"/>
                <a:cs typeface="Arial" charset="0"/>
              </a:rPr>
              <a:t>afe </a:t>
            </a:r>
            <a:r>
              <a:rPr lang="en-US" dirty="0">
                <a:latin typeface="Arial" charset="0"/>
                <a:cs typeface="Arial" charset="0"/>
              </a:rPr>
              <a:t>S</a:t>
            </a:r>
            <a:r>
              <a:rPr lang="en-US" dirty="0" smtClean="0">
                <a:latin typeface="Arial" charset="0"/>
                <a:cs typeface="Arial" charset="0"/>
              </a:rPr>
              <a:t>leep </a:t>
            </a:r>
            <a:r>
              <a:rPr lang="en-US" dirty="0">
                <a:latin typeface="Arial" charset="0"/>
                <a:cs typeface="Arial" charset="0"/>
              </a:rPr>
              <a:t>F</a:t>
            </a:r>
            <a:r>
              <a:rPr lang="en-US" dirty="0" smtClean="0">
                <a:latin typeface="Arial" charset="0"/>
                <a:cs typeface="Arial" charset="0"/>
              </a:rPr>
              <a:t>loor </a:t>
            </a:r>
            <a:r>
              <a:rPr lang="en-US" dirty="0" smtClean="0">
                <a:latin typeface="Arial" charset="0"/>
                <a:cs typeface="Arial" charset="0"/>
              </a:rPr>
              <a:t>T</a:t>
            </a:r>
            <a:r>
              <a:rPr lang="en-US" dirty="0" smtClean="0">
                <a:latin typeface="Arial" charset="0"/>
                <a:cs typeface="Arial" charset="0"/>
              </a:rPr>
              <a:t>alker in various businesses and physician’s office.  </a:t>
            </a:r>
            <a:endParaRPr lang="en-US" sz="1800" dirty="0" smtClean="0">
              <a:latin typeface="Arial" charset="0"/>
              <a:cs typeface="Arial" charset="0"/>
            </a:endParaRPr>
          </a:p>
        </p:txBody>
      </p:sp>
      <p:pic>
        <p:nvPicPr>
          <p:cNvPr id="2050" name="Picture 2" descr="C:\Users\DC47365\AppData\Local\Microsoft\Windows\Temporary Internet Files\Content.Outlook\URJ9PSW8\Jackson - floor talker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2362200"/>
            <a:ext cx="3200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C47365\AppData\Local\Microsoft\Windows\Temporary Internet Files\Content.Outlook\URJ9PSW8\Cheatham Empson Pharmacy 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733800"/>
            <a:ext cx="2438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C47365\AppData\Local\Microsoft\Windows\Temporary Internet Files\Content.Outlook\URJ9PSW8\Moore_Woodard's Market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981200"/>
            <a:ext cx="2438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C47365\AppData\Local\Microsoft\Windows\Temporary Internet Files\Content.Outlook\URJ9PSW8\Dunn's Family Healthcare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362200"/>
            <a:ext cx="2590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80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B</Template>
  <TotalTime>1021</TotalTime>
  <Words>604</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 B</vt:lpstr>
      <vt:lpstr>Primary Prevention Initiative: Infant Mortality Module</vt:lpstr>
      <vt:lpstr>Tennessee Data: Infant Mortality</vt:lpstr>
      <vt:lpstr>National and State Data: Infant Mortality Trends</vt:lpstr>
      <vt:lpstr>Tennessee Regional Data:Infant Mortality</vt:lpstr>
      <vt:lpstr>Proven Primary Prevention Strategies</vt:lpstr>
      <vt:lpstr>Proven Primary Prevention Strategies</vt:lpstr>
      <vt:lpstr>Proven Primary Prevention Strategies</vt:lpstr>
      <vt:lpstr>Proven Primary Prevention Strategies</vt:lpstr>
      <vt:lpstr>Proven Primary Prevention Strategies</vt:lpstr>
      <vt:lpstr>Proven Primary Prevention Strategies</vt:lpstr>
      <vt:lpstr>Proven Primary Prevention Strategies</vt:lpstr>
      <vt:lpstr>Additional Resources</vt:lpstr>
      <vt:lpstr>Technical Assistance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Prevention Initiative: Tobacco Module</dc:title>
  <dc:creator>Michael D Warren</dc:creator>
  <cp:lastModifiedBy>Matthew Coleman</cp:lastModifiedBy>
  <cp:revision>59</cp:revision>
  <dcterms:created xsi:type="dcterms:W3CDTF">2012-06-18T22:15:29Z</dcterms:created>
  <dcterms:modified xsi:type="dcterms:W3CDTF">2016-08-05T20:35:51Z</dcterms:modified>
</cp:coreProperties>
</file>