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56" r:id="rId3"/>
    <p:sldId id="278" r:id="rId4"/>
    <p:sldId id="279" r:id="rId5"/>
    <p:sldId id="280" r:id="rId6"/>
    <p:sldId id="281" r:id="rId7"/>
    <p:sldId id="282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66" r:id="rId22"/>
    <p:sldId id="306" r:id="rId23"/>
    <p:sldId id="276" r:id="rId24"/>
    <p:sldId id="307" r:id="rId25"/>
    <p:sldId id="308" r:id="rId26"/>
    <p:sldId id="302" r:id="rId27"/>
    <p:sldId id="274" r:id="rId28"/>
    <p:sldId id="305" r:id="rId29"/>
    <p:sldId id="267" r:id="rId30"/>
    <p:sldId id="300" r:id="rId31"/>
    <p:sldId id="297" r:id="rId32"/>
    <p:sldId id="299" r:id="rId33"/>
    <p:sldId id="298" r:id="rId34"/>
    <p:sldId id="277" r:id="rId35"/>
    <p:sldId id="301" r:id="rId36"/>
    <p:sldId id="271" r:id="rId37"/>
    <p:sldId id="272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1" autoAdjust="0"/>
  </p:normalViewPr>
  <p:slideViewPr>
    <p:cSldViewPr>
      <p:cViewPr>
        <p:scale>
          <a:sx n="69" d="100"/>
          <a:sy n="69" d="100"/>
        </p:scale>
        <p:origin x="-2760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CABE3B5-830E-449A-B9A6-4ECD288E902B}" type="datetimeFigureOut">
              <a:rPr lang="en-US"/>
              <a:pPr>
                <a:defRPr/>
              </a:pPr>
              <a:t>12/16/2014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619CE94-9565-49B0-AF43-DF033151D4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31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C13323-26C4-4E93-97D6-2049958014CA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44A1A12-2B92-4A96-94DC-6B568C225AE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19CE94-9565-49B0-AF43-DF033151D46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26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19CE94-9565-49B0-AF43-DF033151D46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72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 five steps at</a:t>
            </a:r>
            <a:r>
              <a:rPr lang="en-US" baseline="0" dirty="0" smtClean="0"/>
              <a:t> which healthcare providers should be cleaning their hands. Patients should remind providers prior to each step to be sure their hands are free of germs.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19CE94-9565-49B0-AF43-DF033151D46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0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9CEAD-CD91-4F02-9D75-9434239C50D7}" type="datetimeFigureOut">
              <a:rPr lang="en-US"/>
              <a:pPr>
                <a:defRPr/>
              </a:pPr>
              <a:t>12/16/2014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5D867-544C-44EF-8006-8B56D5C895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7E908-9C83-44DB-BE95-4F43CD3F89BE}" type="datetimeFigureOut">
              <a:rPr lang="en-US"/>
              <a:pPr>
                <a:defRPr/>
              </a:pPr>
              <a:t>12/16/2014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2346-EA81-48F3-951A-2DBE435516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BFF3F-732B-4407-944F-5B084C6AD63A}" type="datetimeFigureOut">
              <a:rPr lang="en-US"/>
              <a:pPr>
                <a:defRPr/>
              </a:pPr>
              <a:t>12/16/2014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AF629-7B02-4850-AB47-8190D3C658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82F5E-A74C-4AC7-8A8B-7744E8297B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EEB1-3AE7-4B93-9FE6-A87507421D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65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49207-78F2-41FC-876E-2321A8CA21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0389F-17B8-4F45-BE7A-6CE00C9D01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21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E942-2B5C-4E26-88EA-6E7C4180F7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95215-34C8-4435-8A61-A19709E5E0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17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DCBB4-0D63-453D-9757-E9121E4315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C591-F992-4E2B-8263-E48F48CE0D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63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59AE7-485A-4C87-A7DD-218D8715BB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284DC-C425-4D33-8B0B-9B4995DAC1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25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D8B71-8ED9-4A67-8867-9718430B42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28D13-BA2D-4330-9C21-7EFBE2DC0B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17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AC895-6079-428A-86B6-E391ABFD2D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A0FF2-9F3D-4646-99C9-2B36532580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60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73726-1897-47FE-9875-0AE33361C0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B36F2-418F-41D7-BCD3-1C7CFA507B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3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4C60E-AA5B-4A3F-86B9-65CC38884081}" type="datetimeFigureOut">
              <a:rPr lang="en-US"/>
              <a:pPr>
                <a:defRPr/>
              </a:pPr>
              <a:t>12/16/2014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B99B3-023B-40A7-A753-B29DC7E73C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3B2BD-0306-4102-8537-671E980CBA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62A7A-8F6C-4DC3-AC36-7295F4C76F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88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93681-56DE-4199-96CA-F0DF535FEC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3B0C-5F19-4C28-A045-2392F477E7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37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9406D-359C-4582-97E1-3509B7E361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A84D0-41C9-4080-B388-7D5F5455A7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0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6C4D3-ABDB-4C9D-BCE8-179B7D1968D5}" type="datetimeFigureOut">
              <a:rPr lang="en-US"/>
              <a:pPr>
                <a:defRPr/>
              </a:pPr>
              <a:t>12/16/2014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35A4C-8B0B-4A53-8E1E-6EC4482F99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6D681-2274-4EDB-87E3-DF1275B4ADC1}" type="datetimeFigureOut">
              <a:rPr lang="en-US"/>
              <a:pPr>
                <a:defRPr/>
              </a:pPr>
              <a:t>12/16/2014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35F5-416D-4366-B681-DA8AFCCABC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6FFF9-35A0-4ADC-9328-8338E77B42E4}" type="datetimeFigureOut">
              <a:rPr lang="en-US"/>
              <a:pPr>
                <a:defRPr/>
              </a:pPr>
              <a:t>12/16/2014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FD19B-3F61-4CC8-801F-6A1273C38A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C9DBF-D7F7-4892-8CD5-71508963C60F}" type="datetimeFigureOut">
              <a:rPr lang="en-US"/>
              <a:pPr>
                <a:defRPr/>
              </a:pPr>
              <a:t>12/16/2014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7AA4C-3FD8-4668-9B1F-B4F444BDD1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159A2-29DE-4332-8F0C-97975A0FD22B}" type="datetimeFigureOut">
              <a:rPr lang="en-US"/>
              <a:pPr>
                <a:defRPr/>
              </a:pPr>
              <a:t>12/16/2014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D7924-1305-4BC2-980E-2E82F27D76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3C77B-2A07-4595-9CB4-C91676825FC9}" type="datetimeFigureOut">
              <a:rPr lang="en-US"/>
              <a:pPr>
                <a:defRPr/>
              </a:pPr>
              <a:t>12/16/2014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28B4-4EE6-4E8B-85DB-BB20D96D1B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22FE7-7480-4F74-B8B0-D2A5273D8575}" type="datetimeFigureOut">
              <a:rPr lang="en-US"/>
              <a:pPr>
                <a:defRPr/>
              </a:pPr>
              <a:t>12/16/2014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D581B-3D59-4A53-8404-B5E8C2D28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460839-12C0-47CE-946A-C52923D34B16}" type="datetimeFigureOut">
              <a:rPr lang="en-US"/>
              <a:pPr>
                <a:defRPr/>
              </a:pPr>
              <a:t>12/16/2014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4D39FB-53E8-46DE-A770-E0E37B899E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9EA5D9-D9EF-4331-A0C9-71B706CAED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07CFC5-B3ED-4390-9482-61E31A7DA8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1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people.gov/2020/topicsobjectives2020/ebr.aspx?topicid=33" TargetMode="External"/><Relationship Id="rId2" Type="http://schemas.openxmlformats.org/officeDocument/2006/relationships/hyperlink" Target="http://www.thecommunityguide.org/index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eatwellplaymoretn.org/assets/files/plan.pdf" TargetMode="External"/><Relationship Id="rId4" Type="http://schemas.openxmlformats.org/officeDocument/2006/relationships/hyperlink" Target="http://www.iom.edu/~/media/Files/Report%20Files/2012/APOP/APOP_insert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rveygizmo.com/s3/1537642/PPI-Proposal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rveygizmo.com/s3/1458250/PPI-V3-0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drugresistance/threat-report-2013/pdf/ar-threats-2013-508.pdf" TargetMode="External"/><Relationship Id="rId2" Type="http://schemas.openxmlformats.org/officeDocument/2006/relationships/hyperlink" Target="http://www.cdc.gov/drugresistan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c.gov/media/releases/2012/images/dpk-antibiotics-week-prescribing-rate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media/releases/2012/images/dpk-antibiotics-week-prescribing-rat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oneandonlycampaign.org/sites/default/files/upload/pdf/O&amp;O-factsheet.pdf" TargetMode="External"/><Relationship Id="rId2" Type="http://schemas.openxmlformats.org/officeDocument/2006/relationships/hyperlink" Target="http://www.cdc.gov/media/dpk/2012/dpk-unsafe-injections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hs.wisconsin.gov/communicable/HAI/PDFs/InjectionSafetyPresentation.pd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handhygiene/download/hand_hygiene_core.pdf" TargetMode="External"/><Relationship Id="rId2" Type="http://schemas.openxmlformats.org/officeDocument/2006/relationships/hyperlink" Target="http://www.cdc.gov/HAI/surveillance/index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dc.gov/getsmart/week/promotional-materials/press-materials.html" TargetMode="External"/><Relationship Id="rId3" Type="http://schemas.openxmlformats.org/officeDocument/2006/relationships/hyperlink" Target="http://www.cdc.gov/getsmart/week/index.html" TargetMode="External"/><Relationship Id="rId7" Type="http://schemas.openxmlformats.org/officeDocument/2006/relationships/hyperlink" Target="http://www.cdc.gov/getsmart/antibiotic-use/antibiotic-resistance-faqs.html" TargetMode="External"/><Relationship Id="rId2" Type="http://schemas.openxmlformats.org/officeDocument/2006/relationships/hyperlink" Target="http://www.safecarecampaign.org/antibiotic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c.gov/getsmart/antibiotic-use/fast-facts.html" TargetMode="External"/><Relationship Id="rId5" Type="http://schemas.openxmlformats.org/officeDocument/2006/relationships/hyperlink" Target="http://www.cdc.gov/getsmart/campaign-materials/brochures.html" TargetMode="External"/><Relationship Id="rId4" Type="http://schemas.openxmlformats.org/officeDocument/2006/relationships/hyperlink" Target="http://www.cdc.gov/getsmart/campaign-materials/onepage-sheet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mmwr/preview/mmwrhtml/00016403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injectionsafety/patients.html" TargetMode="External"/><Relationship Id="rId7" Type="http://schemas.openxmlformats.org/officeDocument/2006/relationships/hyperlink" Target="http://oneandonlycampaign.org/sites/default/files/upload/pdf/Dangerous%20Misperceptions-508.pdf" TargetMode="External"/><Relationship Id="rId2" Type="http://schemas.openxmlformats.org/officeDocument/2006/relationships/hyperlink" Target="https://www.youtube.com/watch?v=iuvv4LyKcBM&amp;feature=youtu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neandonlycampaign.org/content/audio-video" TargetMode="External"/><Relationship Id="rId5" Type="http://schemas.openxmlformats.org/officeDocument/2006/relationships/hyperlink" Target="https://www.youtube.com/watch?feature=player_embedded&amp;v=6D0stMoz80k" TargetMode="External"/><Relationship Id="rId4" Type="http://schemas.openxmlformats.org/officeDocument/2006/relationships/hyperlink" Target="http://www.cdc.gov/injectionsafety/PDF/InjectionSafety-Infographic-508.pdf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ntity/gpsc/5may/slides_for_hand_hygiene_coordinator.ppt?ua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ho.int/gpsc/tools/Five_moments/en/" TargetMode="External"/><Relationship Id="rId3" Type="http://schemas.openxmlformats.org/officeDocument/2006/relationships/hyperlink" Target="http://www2c.cdc.gov/podcasts/media/mp4/HandwashingVideo-Engl_OC.mp4" TargetMode="External"/><Relationship Id="rId7" Type="http://schemas.openxmlformats.org/officeDocument/2006/relationships/hyperlink" Target="http://www.safecarecampaign.org/hand-hygiene.html" TargetMode="External"/><Relationship Id="rId2" Type="http://schemas.openxmlformats.org/officeDocument/2006/relationships/hyperlink" Target="https://www.youtube.com/watch?feature=player_embedded&amp;v=tZnKlFtAUD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c.gov/handhygiene/Resources.html" TargetMode="External"/><Relationship Id="rId5" Type="http://schemas.openxmlformats.org/officeDocument/2006/relationships/hyperlink" Target="www2c.cdc.gov/podcasts/media/mp4/HandwashingVideo-Span_OC.mp4" TargetMode="External"/><Relationship Id="rId4" Type="http://schemas.openxmlformats.org/officeDocument/2006/relationships/hyperlink" Target="http://www2c.cdc.gov/podcasts/media/mp4/HandHygieneSavesLives_Short_OC.mp4" TargetMode="External"/><Relationship Id="rId9" Type="http://schemas.openxmlformats.org/officeDocument/2006/relationships/hyperlink" Target="https://www.dhs.wisconsin.gov/communicable/HAI/PDFs/InjectionSafetyPresentation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carecampaign.org/safe-care.html" TargetMode="External"/><Relationship Id="rId7" Type="http://schemas.openxmlformats.org/officeDocument/2006/relationships/hyperlink" Target="http://www.patientsafetypartnership.org/Guides.html" TargetMode="External"/><Relationship Id="rId2" Type="http://schemas.openxmlformats.org/officeDocument/2006/relationships/hyperlink" Target="http://www.safecarecampaig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ointcommission.org/multimedia/speak-up-prevent-errors-in-your-care-/" TargetMode="External"/><Relationship Id="rId5" Type="http://schemas.openxmlformats.org/officeDocument/2006/relationships/hyperlink" Target="http://www.jointcommission.org/topics/speakup_brochures.aspx" TargetMode="External"/><Relationship Id="rId4" Type="http://schemas.openxmlformats.org/officeDocument/2006/relationships/hyperlink" Target="http://www.safecarecampaign.org/assets/scc_brochure.pdf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HAI.Health@tn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Primary Prevention Initiative: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Healthcare Associated Infections Module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new TDOH logo blk 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050" y="4467225"/>
            <a:ext cx="60579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Arial" charset="0"/>
                <a:cs typeface="Arial" charset="0"/>
              </a:rPr>
              <a:t>Selecting a Topic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There are so many things you could choose to work on—but time and resources are limited!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You will need to prioritize your efforts based on the specific need(s) in your community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Needs (and therefore, projects) will likely vary across the State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0389F-17B8-4F45-BE7A-6CE00C9D01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Arial" charset="0"/>
                <a:cs typeface="Arial" charset="0"/>
              </a:rPr>
              <a:t>Selecting a Topic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What can you use to help you prioritize?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Community Health Assessment Tools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County Health Council Priorities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Needs Assessments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Strategic Plans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Ranking/Report Card findings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0389F-17B8-4F45-BE7A-6CE00C9D01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Arial" charset="0"/>
                <a:cs typeface="Arial" charset="0"/>
              </a:rPr>
              <a:t>Locating Data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Once you’ve selected the topic on which you plan to focus, you will need to locate data that is relevant to the topic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Data can help you: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Confirm “suspicions” or “hunches”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Sharpen your focus on a particular aspect of the topic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Identify baseline for measuring improvement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0389F-17B8-4F45-BE7A-6CE00C9D01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Arial" charset="0"/>
                <a:cs typeface="Arial" charset="0"/>
              </a:rPr>
              <a:t>Locating Data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Some Potential Data Sources: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Birth/death certificates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Hospital Discharge data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Health Information Tennessee (HIT) website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Behavioral Risk Factor Surveillance System (BRFSS)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Youth Risk Behavior Survey (YRBS)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Pregnancy Risk Assessment Monitoring Survey (PRAMS)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Data from community health assessments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0389F-17B8-4F45-BE7A-6CE00C9D01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Arial" charset="0"/>
                <a:cs typeface="Arial" charset="0"/>
              </a:rPr>
              <a:t>Identifying An Intervention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Once you’ve selected your topic and gathered appropriate data, it’s time to decide </a:t>
            </a:r>
            <a:r>
              <a:rPr lang="en-US" b="1" u="sng" dirty="0" smtClean="0">
                <a:latin typeface="Arial" charset="0"/>
                <a:cs typeface="Arial" charset="0"/>
              </a:rPr>
              <a:t>what</a:t>
            </a:r>
            <a:r>
              <a:rPr lang="en-US" b="1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you’re actually going to do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There is no need to “re-invent the wheel”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Explore what others have done, what has been tested, and what has been shown to 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0389F-17B8-4F45-BE7A-6CE00C9D01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Arial" charset="0"/>
                <a:cs typeface="Arial" charset="0"/>
              </a:rPr>
              <a:t>Identifying An Intervention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Some Sources for Identifying an Intervention: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Guide to Community Preventive Service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charset="0"/>
                <a:cs typeface="Arial" charset="0"/>
                <a:hlinkClick r:id="rId2"/>
              </a:rPr>
              <a:t>http://www.thecommunityguide.org/index.html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Healthy People 2020, Community Interventions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charset="0"/>
                <a:cs typeface="Arial" charset="0"/>
                <a:hlinkClick r:id="rId3"/>
              </a:rPr>
              <a:t>http://www.healthypeople.gov/2020/topicsobjectives2020/ebr.aspx?topicid=33#inter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Institute of Medicine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charset="0"/>
                <a:cs typeface="Arial" charset="0"/>
                <a:hlinkClick r:id="rId4"/>
              </a:rPr>
              <a:t>http://www.iom.edu/~/media/Files/Report%20Files/2012/APOP/APOP_insert.pdf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Tennessee State Plan on Nutrition, Physical Activity and Obesity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charset="0"/>
                <a:cs typeface="Arial" charset="0"/>
                <a:hlinkClick r:id="rId5"/>
              </a:rPr>
              <a:t>http://www.eatwellplaymoretn.org/assets/files/plan.pdf</a:t>
            </a:r>
            <a:r>
              <a:rPr lang="en-US" sz="2000" dirty="0" smtClean="0">
                <a:latin typeface="Arial" charset="0"/>
                <a:cs typeface="Arial" charset="0"/>
              </a:rPr>
              <a:t> 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0389F-17B8-4F45-BE7A-6CE00C9D01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PPI Proposal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Once determined, submit PPI Proposal in PPI Proposal Survey Gizmo link: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www.surveygizmo.com/s3/1537642/PPI-Proposal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0389F-17B8-4F45-BE7A-6CE00C9D01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29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PPI Proposal cont</a:t>
            </a:r>
            <a:r>
              <a:rPr lang="en-US" b="1" dirty="0" smtClean="0"/>
              <a:t>ains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County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Team members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Primary contact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partners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Start Date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Completion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0389F-17B8-4F45-BE7A-6CE00C9D01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91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PPI Activity Reporting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dirty="0" smtClean="0">
                <a:latin typeface="Arial" charset="0"/>
                <a:cs typeface="Arial" charset="0"/>
              </a:rPr>
              <a:t>As the PPI Team completes each activity, report in PPI Activity Reporting Survey Gizmo link: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>
                <a:latin typeface="Arial" charset="0"/>
                <a:cs typeface="Arial" charset="0"/>
                <a:hlinkClick r:id="rId2"/>
              </a:rPr>
              <a:t>http://</a:t>
            </a:r>
            <a:r>
              <a:rPr lang="en-US" sz="2400" dirty="0" smtClean="0">
                <a:latin typeface="Arial" charset="0"/>
                <a:cs typeface="Arial" charset="0"/>
                <a:hlinkClick r:id="rId2"/>
              </a:rPr>
              <a:t>www.surveygizmo.com/s3/1458250/PPI-V3-0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342900" lvl="1" indent="-342900"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0389F-17B8-4F45-BE7A-6CE00C9D01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64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PPI Activity Reporting Contains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County name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Division/Office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description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Key Partners/Contributions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Start date of activity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Facilitating factors of success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Barriers encountered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Plans to overcome barriers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Unanticipated outcomes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measures- numbers served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Stage of Change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 Stories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0389F-17B8-4F45-BE7A-6CE00C9D01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latin typeface="Arial" charset="0"/>
                <a:cs typeface="Arial" charset="0"/>
              </a:rPr>
              <a:t>Objectives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Upon completion of this module, learner will be able to: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Define levels of prevention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Describe how to select relevant topic, locate data, and identify an appropriate intervention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0389F-17B8-4F45-BE7A-6CE00C9D01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Applying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Primary Prevention Principles to Patient Safety in Healthcare</a:t>
            </a:r>
          </a:p>
        </p:txBody>
      </p:sp>
      <p:pic>
        <p:nvPicPr>
          <p:cNvPr id="18435" name="Picture 3" descr="new TDOH logo blk tex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0" y="4467225"/>
            <a:ext cx="60579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Patient Safety in Healthcare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Emphasis on proactive patients who are advocates for their own safe healthcare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Areas  of focus: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	1. Antibiotic resistance due to overuse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when antibiotics are not needed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	2. Unsafe injection practices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          3. Hand hygiene to prevent infections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387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Arial" charset="0"/>
                <a:cs typeface="Arial" charset="0"/>
              </a:rPr>
              <a:t>Antibiotic Resistance Data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/>
              <a:t>Each year in the United States, at least 2 million people become infected with bacteria that are resistant to antibiotics and at least 23,000 people die as a direct result of these infections. (</a:t>
            </a:r>
            <a:r>
              <a:rPr lang="en-US" sz="2800" b="1" dirty="0">
                <a:hlinkClick r:id="rId2"/>
              </a:rPr>
              <a:t>CDC</a:t>
            </a:r>
            <a:r>
              <a:rPr lang="en-US" sz="2800" b="1" dirty="0" smtClean="0"/>
              <a:t>)</a:t>
            </a:r>
            <a:endParaRPr lang="en-US" sz="2800" b="1" dirty="0"/>
          </a:p>
          <a:p>
            <a:pPr>
              <a:spcBef>
                <a:spcPts val="0"/>
              </a:spcBef>
            </a:pPr>
            <a:r>
              <a:rPr lang="en-US" sz="2800" b="1" dirty="0"/>
              <a:t>The use of antibiotics is </a:t>
            </a:r>
            <a:r>
              <a:rPr lang="en-US" sz="2800" b="1" dirty="0" smtClean="0"/>
              <a:t>the one of the most </a:t>
            </a:r>
            <a:r>
              <a:rPr lang="en-US" sz="2800" b="1" dirty="0"/>
              <a:t>important factor leading to antibiotic resistance around the world. (</a:t>
            </a:r>
            <a:r>
              <a:rPr lang="en-US" sz="2800" b="1" dirty="0">
                <a:hlinkClick r:id="rId2"/>
              </a:rPr>
              <a:t>CDC</a:t>
            </a:r>
            <a:r>
              <a:rPr lang="en-US" sz="2800" b="1" dirty="0" smtClean="0"/>
              <a:t>)</a:t>
            </a:r>
            <a:endParaRPr lang="en-US" sz="2800" b="1" dirty="0"/>
          </a:p>
          <a:p>
            <a:pPr>
              <a:spcBef>
                <a:spcPts val="0"/>
              </a:spcBef>
            </a:pPr>
            <a:r>
              <a:rPr lang="en-US" sz="2800" b="1" dirty="0"/>
              <a:t>Up to 50% of all the antibiotics prescribed for people are not needed </a:t>
            </a:r>
            <a:r>
              <a:rPr lang="en-US" sz="2800" b="1" dirty="0" smtClean="0"/>
              <a:t>(</a:t>
            </a:r>
            <a:r>
              <a:rPr lang="en-US" sz="2800" b="1" dirty="0">
                <a:hlinkClick r:id="rId3"/>
              </a:rPr>
              <a:t>CDC</a:t>
            </a:r>
            <a:r>
              <a:rPr lang="en-US" sz="2800" b="1" dirty="0" smtClean="0"/>
              <a:t>)</a:t>
            </a:r>
            <a:endParaRPr lang="en-US" sz="280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 smtClean="0">
                <a:cs typeface="Arial" charset="0"/>
              </a:rPr>
              <a:t>Tennessee has the 3</a:t>
            </a:r>
            <a:r>
              <a:rPr lang="en-US" sz="2800" b="1" baseline="30000" dirty="0" smtClean="0">
                <a:cs typeface="Arial" charset="0"/>
              </a:rPr>
              <a:t>rd</a:t>
            </a:r>
            <a:r>
              <a:rPr lang="en-US" sz="2800" b="1" dirty="0" smtClean="0">
                <a:cs typeface="Arial" charset="0"/>
              </a:rPr>
              <a:t> highest outpatient prescribing rate of antibiotics per person in the state (and double the rate of California) (</a:t>
            </a:r>
            <a:r>
              <a:rPr lang="en-US" sz="2800" b="1" dirty="0" smtClean="0">
                <a:cs typeface="Arial" charset="0"/>
                <a:hlinkClick r:id="rId4"/>
              </a:rPr>
              <a:t>CDC</a:t>
            </a:r>
            <a:r>
              <a:rPr lang="en-US" sz="2800" b="1" dirty="0" smtClean="0">
                <a:cs typeface="Arial" charset="0"/>
              </a:rPr>
              <a:t>).</a:t>
            </a:r>
            <a:endParaRPr lang="en-US" b="1" u="sng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Antibiotic Use in Tennessee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Antibiotic Prescribing Rates by State Across the U.S. (2012/1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686011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477000"/>
            <a:ext cx="861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www.cdc.gov/media/releases/2012/images/dpk-antibiotics-week-prescribing-rate.html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59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Injection Safety Data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4800600"/>
          </a:xfrm>
        </p:spPr>
        <p:txBody>
          <a:bodyPr/>
          <a:lstStyle/>
          <a:p>
            <a:r>
              <a:rPr lang="en-US" sz="2800" b="1" dirty="0" smtClean="0"/>
              <a:t>CDC reported &gt;50 outbreaks of infection (bacterial and viral) due to unsafe injection practices since 2001. (</a:t>
            </a:r>
            <a:r>
              <a:rPr lang="en-US" sz="2800" b="1" dirty="0" smtClean="0">
                <a:hlinkClick r:id="rId2"/>
              </a:rPr>
              <a:t>CDC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More than 150,000 patients have been impacted. </a:t>
            </a:r>
            <a:r>
              <a:rPr lang="en-US" sz="2800" b="1" dirty="0"/>
              <a:t>(</a:t>
            </a:r>
            <a:r>
              <a:rPr lang="en-US" sz="2800" b="1" dirty="0">
                <a:hlinkClick r:id="rId2"/>
              </a:rPr>
              <a:t>CDC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Outbreaks have occurred in primary care clinics, pediatric offices, ambulatory surgical centers, pain clinics, imaging facilities, oncology clinics, and health fairs. </a:t>
            </a:r>
            <a:r>
              <a:rPr lang="en-US" sz="2800" b="1" dirty="0"/>
              <a:t>(</a:t>
            </a:r>
            <a:r>
              <a:rPr lang="en-US" sz="2800" b="1" dirty="0">
                <a:hlinkClick r:id="rId2"/>
              </a:rPr>
              <a:t>CDC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Unsafe practices include: (</a:t>
            </a:r>
            <a:r>
              <a:rPr lang="en-US" sz="2800" b="1" dirty="0" smtClean="0">
                <a:hlinkClick r:id="rId3"/>
              </a:rPr>
              <a:t>CDC</a:t>
            </a:r>
            <a:r>
              <a:rPr lang="en-US" sz="2800" b="1" dirty="0" smtClean="0"/>
              <a:t>)</a:t>
            </a:r>
          </a:p>
          <a:p>
            <a:pPr lvl="1"/>
            <a:r>
              <a:rPr lang="en-US" b="1" dirty="0" smtClean="0"/>
              <a:t>Reusing a syringe or needle for more than one patient</a:t>
            </a:r>
          </a:p>
          <a:p>
            <a:pPr lvl="1"/>
            <a:r>
              <a:rPr lang="en-US" b="1" dirty="0" smtClean="0"/>
              <a:t>Using a single-dose or single-use medication for more than one patient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Injection Safety Data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677025" cy="499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5532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</a:t>
            </a:r>
            <a:r>
              <a:rPr lang="en-US" sz="1000" u="sng" dirty="0">
                <a:hlinkClick r:id="rId4"/>
              </a:rPr>
              <a:t>https://www.dhs.wisconsin.gov/communicable/HAI/PDFs/InjectionSafetyPresentation.pdf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 charset="0"/>
                <a:cs typeface="Arial" charset="0"/>
              </a:rPr>
              <a:t>Injection Safety in Tennessee</a:t>
            </a:r>
            <a:endParaRPr lang="en-US" sz="4000" dirty="0" smtClean="0"/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14299" y="6395134"/>
            <a:ext cx="891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/>
              <a:t>Source: “</a:t>
            </a:r>
            <a:r>
              <a:rPr lang="en-US" sz="1000" i="1" dirty="0" smtClean="0"/>
              <a:t>They Did What?” : Infections, Injections, and Drug Theft. </a:t>
            </a:r>
            <a:r>
              <a:rPr lang="en-US" sz="1000" dirty="0" smtClean="0"/>
              <a:t>Presented by Joe Perz (Centers for Disease Control and Prevention at the FSHRMPS 2014 Annual Meeting and Education Conference on August 7, 2014. 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6002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9" y="1295400"/>
            <a:ext cx="793282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Hand Hygiene and Infection Data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Survey indicated 1/25 hospital patients acquired at least one healthcare-associated infection. (</a:t>
            </a:r>
            <a:r>
              <a:rPr lang="en-US" sz="2800" b="1" dirty="0" smtClean="0">
                <a:hlinkClick r:id="rId2"/>
              </a:rPr>
              <a:t>CDC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Of the almost 722,000 HAIs in acute care hospitals in 2011, about 75,000 hospital patients died. </a:t>
            </a:r>
            <a:r>
              <a:rPr lang="en-US" sz="2800" b="1" dirty="0"/>
              <a:t>(</a:t>
            </a:r>
            <a:r>
              <a:rPr lang="en-US" sz="2800" b="1" dirty="0">
                <a:hlinkClick r:id="rId2"/>
              </a:rPr>
              <a:t>CDC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Studies in hospitals completed between 1994 and 2000 found hand hygiene adherence around 40% overall. (</a:t>
            </a:r>
            <a:r>
              <a:rPr lang="en-US" sz="2800" b="1" dirty="0" smtClean="0">
                <a:hlinkClick r:id="rId3"/>
              </a:rPr>
              <a:t>CDC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Hands are the most common mode of transmission of germs (</a:t>
            </a:r>
            <a:r>
              <a:rPr lang="en-US" sz="2800" b="1" dirty="0" smtClean="0">
                <a:hlinkClick r:id="rId3"/>
              </a:rPr>
              <a:t>CDC</a:t>
            </a:r>
            <a:r>
              <a:rPr lang="en-US" sz="2800" b="1" dirty="0" smtClean="0"/>
              <a:t>). (slide 3)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501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latin typeface="Arial" charset="0"/>
                <a:cs typeface="Arial" charset="0"/>
              </a:rPr>
              <a:t>Proven Primary Prevention Strategies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800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  <a:cs typeface="Arial" charset="0"/>
              </a:rPr>
              <a:t>Example 1—Promote Appropriate Antibiotic Use</a:t>
            </a:r>
          </a:p>
          <a:p>
            <a:pPr eaLnBrk="1" hangingPunct="1"/>
            <a:r>
              <a:rPr lang="en-US" sz="2400" b="1" u="sng" dirty="0" smtClean="0">
                <a:latin typeface="Arial" charset="0"/>
                <a:cs typeface="Arial" charset="0"/>
              </a:rPr>
              <a:t>Objective</a:t>
            </a:r>
            <a:r>
              <a:rPr lang="en-US" sz="2400" b="1" dirty="0" smtClean="0">
                <a:latin typeface="Arial" charset="0"/>
                <a:cs typeface="Arial" charset="0"/>
              </a:rPr>
              <a:t>: Reduce inappropriate use of antibiotics among Tennessee patients and parents of patients</a:t>
            </a:r>
          </a:p>
          <a:p>
            <a:pPr eaLnBrk="1" hangingPunct="1"/>
            <a:r>
              <a:rPr lang="en-US" sz="2400" b="1" u="sng" dirty="0" smtClean="0">
                <a:latin typeface="Arial" charset="0"/>
                <a:cs typeface="Arial" charset="0"/>
              </a:rPr>
              <a:t>Activity</a:t>
            </a:r>
            <a:r>
              <a:rPr lang="en-US" sz="2400" b="1" dirty="0" smtClean="0">
                <a:latin typeface="Arial" charset="0"/>
                <a:cs typeface="Arial" charset="0"/>
              </a:rPr>
              <a:t>: Educate the public about the appropriate indications for antibiotics and consequences of inappropriate use</a:t>
            </a:r>
          </a:p>
          <a:p>
            <a:pPr lvl="1" eaLnBrk="1" hangingPunct="1"/>
            <a:r>
              <a:rPr lang="en-US" sz="2000" b="1" dirty="0" smtClean="0">
                <a:latin typeface="Arial" charset="0"/>
                <a:cs typeface="Arial" charset="0"/>
              </a:rPr>
              <a:t>Distribute materials and display posters on antibiotic indications to be shared in patient waiting areas</a:t>
            </a:r>
          </a:p>
          <a:p>
            <a:pPr lvl="1" eaLnBrk="1" hangingPunct="1"/>
            <a:r>
              <a:rPr lang="en-US" sz="2000" b="1" dirty="0" smtClean="0">
                <a:latin typeface="Arial" charset="0"/>
                <a:cs typeface="Arial" charset="0"/>
              </a:rPr>
              <a:t>Distribute materials to pharmacies to improve patient adherence to antibiotic prescriptions</a:t>
            </a:r>
          </a:p>
          <a:p>
            <a:pPr lvl="1" eaLnBrk="1" hangingPunct="1"/>
            <a:r>
              <a:rPr lang="en-US" sz="2000" b="1" dirty="0" smtClean="0">
                <a:latin typeface="Arial" charset="0"/>
                <a:cs typeface="Arial" charset="0"/>
              </a:rPr>
              <a:t>Distribute materials to public health clinics to be used in counseling patients about the appropriate use of antibiotics</a:t>
            </a:r>
          </a:p>
          <a:p>
            <a:pPr marL="914400" lvl="2" indent="0"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Resources for Antibiotic Use 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3600" b="1" dirty="0" smtClean="0"/>
              <a:t>Resources for the public:</a:t>
            </a:r>
          </a:p>
          <a:p>
            <a:pPr lvl="1"/>
            <a:r>
              <a:rPr lang="en-US" b="1" dirty="0" smtClean="0">
                <a:hlinkClick r:id="rId2"/>
              </a:rPr>
              <a:t>Overview of antibiotic resistance for patients</a:t>
            </a:r>
            <a:endParaRPr lang="en-US" b="1" dirty="0" smtClean="0"/>
          </a:p>
          <a:p>
            <a:pPr lvl="1"/>
            <a:r>
              <a:rPr lang="en-US" b="1" dirty="0" smtClean="0">
                <a:hlinkClick r:id="rId3"/>
              </a:rPr>
              <a:t>Get Smart About Antibiotics Week</a:t>
            </a:r>
            <a:endParaRPr lang="en-US" b="1" dirty="0" smtClean="0"/>
          </a:p>
          <a:p>
            <a:pPr lvl="1"/>
            <a:r>
              <a:rPr lang="en-US" b="1" dirty="0" smtClean="0"/>
              <a:t>Why antibiotics are not for the cold and flu: </a:t>
            </a:r>
            <a:r>
              <a:rPr lang="en-US" b="1" dirty="0" smtClean="0">
                <a:hlinkClick r:id="rId4"/>
              </a:rPr>
              <a:t>posters</a:t>
            </a:r>
            <a:r>
              <a:rPr lang="en-US" b="1" dirty="0" smtClean="0"/>
              <a:t> and </a:t>
            </a:r>
            <a:r>
              <a:rPr lang="en-US" b="1" dirty="0" smtClean="0">
                <a:hlinkClick r:id="rId5"/>
              </a:rPr>
              <a:t>brochures</a:t>
            </a:r>
            <a:endParaRPr lang="en-US" b="1" dirty="0" smtClean="0"/>
          </a:p>
          <a:p>
            <a:pPr lvl="1"/>
            <a:r>
              <a:rPr lang="en-US" b="1" dirty="0" smtClean="0">
                <a:hlinkClick r:id="rId6"/>
              </a:rPr>
              <a:t>Antibiotic Resistance Fast Facts</a:t>
            </a:r>
            <a:endParaRPr lang="en-US" b="1" dirty="0"/>
          </a:p>
          <a:p>
            <a:pPr lvl="1"/>
            <a:r>
              <a:rPr lang="en-US" b="1" dirty="0" smtClean="0">
                <a:hlinkClick r:id="rId7"/>
              </a:rPr>
              <a:t>Frequently Asked Questions and Answers</a:t>
            </a:r>
            <a:endParaRPr lang="en-US" b="1" dirty="0" smtClean="0"/>
          </a:p>
          <a:p>
            <a:pPr lvl="1"/>
            <a:r>
              <a:rPr lang="en-US" b="1" dirty="0" smtClean="0"/>
              <a:t>Letter to parents (follow the link and then click on):</a:t>
            </a:r>
            <a:r>
              <a:rPr lang="en-US" b="1" dirty="0" smtClean="0">
                <a:hlinkClick r:id="rId8"/>
              </a:rPr>
              <a:t>Matte </a:t>
            </a:r>
            <a:r>
              <a:rPr lang="en-US" b="1" dirty="0">
                <a:hlinkClick r:id="rId8"/>
              </a:rPr>
              <a:t>Article: </a:t>
            </a:r>
            <a:r>
              <a:rPr lang="en-US" b="1" i="1" dirty="0">
                <a:hlinkClick r:id="rId8"/>
              </a:rPr>
              <a:t>Calling All Moms and Dads- Antibiotics Aren’t Always the </a:t>
            </a:r>
            <a:r>
              <a:rPr lang="en-US" b="1" i="1" dirty="0" smtClean="0">
                <a:hlinkClick r:id="rId8"/>
              </a:rPr>
              <a:t>Answer</a:t>
            </a:r>
            <a:endParaRPr lang="en-US" b="1" i="1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latin typeface="Arial" charset="0"/>
                <a:cs typeface="Arial" charset="0"/>
              </a:rPr>
              <a:t>The Levels of Prevention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2362200"/>
                <a:gridCol w="2362200"/>
                <a:gridCol w="23622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PRIMARY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Prevention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SECONDARY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Prevention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TERTIARY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Prevention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An intervention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implemented before there is evidence of a disease or injury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An intervention implemented after a disease has begun, but before it is symptomatic.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An intervention implemented after a disease or injury is established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Intent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Reduce or eliminate causative risk factors (risk reduction) 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Early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identification (through screening) and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treatment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Prevent sequelae (stop bad things from getting worse)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Example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Encourage exercise and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healthy eating to prevent individuals from becoming overweight.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Check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body mass index (BMI) at every well checkup to identify individuals who are overweight or obese.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Help obese individuals lose weight to prevent progression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to more severe consequences.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26" name="TextBox 4"/>
          <p:cNvSpPr txBox="1">
            <a:spLocks noChangeArrowheads="1"/>
          </p:cNvSpPr>
          <p:nvPr/>
        </p:nvSpPr>
        <p:spPr bwMode="auto">
          <a:xfrm>
            <a:off x="0" y="645795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Adapted from:  Centers for Disease Control and Prevention.  A Framework for Assessing the Effectiveness of Disease and Injury Prevention.  MMWR.  1992; 41(RR-3); 001.  Available at:  </a:t>
            </a:r>
            <a:r>
              <a:rPr lang="en-US" sz="1000" dirty="0">
                <a:solidFill>
                  <a:prstClr val="black"/>
                </a:solidFill>
                <a:latin typeface="Calibri" pitchFamily="34" charset="0"/>
                <a:hlinkClick r:id="rId3"/>
              </a:rPr>
              <a:t>http://www.cdc.gov/mmwr/preview/mmwrhtml/00016403.htm</a:t>
            </a: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0389F-17B8-4F45-BE7A-6CE00C9D01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latin typeface="Arial" charset="0"/>
                <a:cs typeface="Arial" charset="0"/>
              </a:rPr>
              <a:t>Proven Primary Prevention Strategies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  <a:cs typeface="Arial" charset="0"/>
              </a:rPr>
              <a:t>Example 2—Promote patient advocacy skills for safe injection practices</a:t>
            </a:r>
          </a:p>
          <a:p>
            <a:pPr eaLnBrk="1" hangingPunct="1"/>
            <a:r>
              <a:rPr lang="en-US" sz="2400" b="1" u="sng" dirty="0" smtClean="0">
                <a:latin typeface="Arial" charset="0"/>
                <a:cs typeface="Arial" charset="0"/>
              </a:rPr>
              <a:t>Objective: </a:t>
            </a:r>
            <a:r>
              <a:rPr lang="en-US" sz="2400" b="1" dirty="0" smtClean="0">
                <a:latin typeface="Arial" charset="0"/>
                <a:cs typeface="Arial" charset="0"/>
              </a:rPr>
              <a:t>Eliminate unsafe injection practices in Tennessee</a:t>
            </a:r>
          </a:p>
          <a:p>
            <a:pPr eaLnBrk="1" hangingPunct="1"/>
            <a:r>
              <a:rPr lang="en-US" sz="2400" b="1" u="sng" dirty="0" smtClean="0">
                <a:latin typeface="Arial" charset="0"/>
                <a:cs typeface="Arial" charset="0"/>
              </a:rPr>
              <a:t>Activity</a:t>
            </a:r>
            <a:r>
              <a:rPr lang="en-US" sz="2400" b="1" dirty="0" smtClean="0">
                <a:latin typeface="Arial" charset="0"/>
                <a:cs typeface="Arial" charset="0"/>
              </a:rPr>
              <a:t>: Educate the public and providers about unsafe injection practices </a:t>
            </a:r>
          </a:p>
          <a:p>
            <a:pPr lvl="1" eaLnBrk="1" hangingPunct="1"/>
            <a:r>
              <a:rPr lang="en-US" sz="2000" b="1" dirty="0" smtClean="0">
                <a:latin typeface="Arial" charset="0"/>
                <a:cs typeface="Arial" charset="0"/>
              </a:rPr>
              <a:t>Inform the public about unsafe injection practices in outpatient and inpatient are resulting in serious infections</a:t>
            </a:r>
          </a:p>
          <a:p>
            <a:pPr lvl="1" eaLnBrk="1" hangingPunct="1"/>
            <a:r>
              <a:rPr lang="en-US" sz="2000" b="1" dirty="0" smtClean="0">
                <a:latin typeface="Arial" charset="0"/>
                <a:cs typeface="Arial" charset="0"/>
              </a:rPr>
              <a:t>Educate the public on questions to ask healthcare providers before receiving an injection</a:t>
            </a:r>
          </a:p>
          <a:p>
            <a:pPr lvl="1" eaLnBrk="1" hangingPunct="1"/>
            <a:r>
              <a:rPr lang="en-US" sz="2000" b="1" dirty="0" smtClean="0">
                <a:latin typeface="Arial" charset="0"/>
                <a:cs typeface="Arial" charset="0"/>
              </a:rPr>
              <a:t>Share injection safety reminders and resources with providers to train and monitor team members</a:t>
            </a:r>
          </a:p>
          <a:p>
            <a:pPr lvl="1" eaLnBrk="1" hangingPunct="1"/>
            <a:endParaRPr lang="en-US" sz="2000" dirty="0" smtClean="0">
              <a:latin typeface="Arial" charset="0"/>
              <a:cs typeface="Arial" charset="0"/>
            </a:endParaRPr>
          </a:p>
          <a:p>
            <a:pPr marL="914400" lvl="2" indent="0"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Resources for Injection Safety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b="1" dirty="0" smtClean="0"/>
              <a:t>Resources of public health:</a:t>
            </a:r>
          </a:p>
          <a:p>
            <a:pPr lvl="1"/>
            <a:r>
              <a:rPr lang="en-US" sz="2400" b="1" dirty="0" smtClean="0">
                <a:hlinkClick r:id="rId2"/>
              </a:rPr>
              <a:t>Overview of injection safety</a:t>
            </a:r>
            <a:endParaRPr lang="en-US" sz="2400" b="1" dirty="0" smtClean="0"/>
          </a:p>
          <a:p>
            <a:r>
              <a:rPr lang="en-US" b="1" dirty="0" smtClean="0"/>
              <a:t>Resources for the public:</a:t>
            </a:r>
          </a:p>
          <a:p>
            <a:pPr lvl="1"/>
            <a:r>
              <a:rPr lang="en-US" sz="2400" b="1" dirty="0" smtClean="0">
                <a:hlinkClick r:id="rId3"/>
              </a:rPr>
              <a:t>1 Needle+1 Syrine+1 Time=0 Infections Posters and Brochure </a:t>
            </a:r>
            <a:endParaRPr lang="en-US" sz="2400" b="1" dirty="0" smtClean="0"/>
          </a:p>
          <a:p>
            <a:pPr lvl="1"/>
            <a:r>
              <a:rPr lang="en-US" sz="2400" b="1" dirty="0" smtClean="0">
                <a:hlinkClick r:id="rId4"/>
              </a:rPr>
              <a:t>The Impacts of Unsafe Medical Injections in the U.S.</a:t>
            </a:r>
            <a:endParaRPr lang="en-US" sz="2400" b="1" dirty="0" smtClean="0"/>
          </a:p>
          <a:p>
            <a:pPr lvl="1"/>
            <a:r>
              <a:rPr lang="en-US" sz="2400" b="1" dirty="0" smtClean="0">
                <a:hlinkClick r:id="rId5"/>
              </a:rPr>
              <a:t>Video explaining the risks to the public</a:t>
            </a:r>
            <a:r>
              <a:rPr lang="en-US" sz="2400" b="1" dirty="0" smtClean="0"/>
              <a:t> (Joe)</a:t>
            </a:r>
          </a:p>
          <a:p>
            <a:r>
              <a:rPr lang="en-US" b="1" dirty="0" smtClean="0"/>
              <a:t>Resources for providers:</a:t>
            </a:r>
          </a:p>
          <a:p>
            <a:pPr lvl="1"/>
            <a:r>
              <a:rPr lang="en-US" sz="2400" b="1" dirty="0" smtClean="0">
                <a:hlinkClick r:id="rId6"/>
              </a:rPr>
              <a:t>Video materials to train staff</a:t>
            </a:r>
            <a:endParaRPr lang="en-US" sz="2400" b="1" dirty="0" smtClean="0"/>
          </a:p>
          <a:p>
            <a:pPr lvl="1"/>
            <a:r>
              <a:rPr lang="en-US" sz="2400" b="1" dirty="0" smtClean="0">
                <a:hlinkClick r:id="rId7"/>
              </a:rPr>
              <a:t>Dangerous misperceptions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38679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latin typeface="Arial" charset="0"/>
                <a:cs typeface="Arial" charset="0"/>
              </a:rPr>
              <a:t>Proven Primary Prevention Strategies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  <a:cs typeface="Arial" charset="0"/>
              </a:rPr>
              <a:t>Example 3—Promote patient advocacy skills for hand hygiene in healthcare settings</a:t>
            </a:r>
          </a:p>
          <a:p>
            <a:pPr eaLnBrk="1" hangingPunct="1"/>
            <a:r>
              <a:rPr lang="en-US" sz="2400" b="1" u="sng" dirty="0" smtClean="0">
                <a:latin typeface="Arial" charset="0"/>
                <a:cs typeface="Arial" charset="0"/>
              </a:rPr>
              <a:t>Objective: </a:t>
            </a:r>
            <a:r>
              <a:rPr lang="en-US" sz="2400" b="1" dirty="0" smtClean="0">
                <a:latin typeface="Arial" charset="0"/>
                <a:cs typeface="Arial" charset="0"/>
              </a:rPr>
              <a:t>Increase hand hygiene of healthcare providers to reduce healthcare-associated infections</a:t>
            </a:r>
          </a:p>
          <a:p>
            <a:pPr eaLnBrk="1" hangingPunct="1"/>
            <a:r>
              <a:rPr lang="en-US" sz="2400" b="1" u="sng" dirty="0" smtClean="0">
                <a:latin typeface="Arial" charset="0"/>
                <a:cs typeface="Arial" charset="0"/>
              </a:rPr>
              <a:t>Activity</a:t>
            </a:r>
            <a:r>
              <a:rPr lang="en-US" sz="2400" b="1" dirty="0" smtClean="0">
                <a:latin typeface="Arial" charset="0"/>
                <a:cs typeface="Arial" charset="0"/>
              </a:rPr>
              <a:t>: Encourage patients to remind healthcare providers about hand hygiene</a:t>
            </a:r>
          </a:p>
          <a:p>
            <a:pPr lvl="1" eaLnBrk="1" hangingPunct="1"/>
            <a:r>
              <a:rPr lang="en-US" sz="2000" b="1" dirty="0">
                <a:latin typeface="Arial" charset="0"/>
                <a:cs typeface="Arial" charset="0"/>
              </a:rPr>
              <a:t>Post guidance on the appropriate steps for hand hygiene</a:t>
            </a:r>
          </a:p>
          <a:p>
            <a:pPr lvl="1" eaLnBrk="1" hangingPunct="1"/>
            <a:r>
              <a:rPr lang="en-US" sz="2000" b="1" dirty="0" smtClean="0">
                <a:latin typeface="Arial" charset="0"/>
                <a:cs typeface="Arial" charset="0"/>
              </a:rPr>
              <a:t>Post visual alerts in public areas reminding the public and visitors to practice hand </a:t>
            </a:r>
            <a:r>
              <a:rPr lang="en-US" sz="2000" b="1" dirty="0">
                <a:latin typeface="Arial" charset="0"/>
                <a:cs typeface="Arial" charset="0"/>
              </a:rPr>
              <a:t>hygiene </a:t>
            </a:r>
            <a:endParaRPr lang="en-US" sz="2000" b="1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2000" b="1" dirty="0" smtClean="0">
                <a:latin typeface="Arial" charset="0"/>
                <a:cs typeface="Arial" charset="0"/>
              </a:rPr>
              <a:t>Inform </a:t>
            </a:r>
            <a:r>
              <a:rPr lang="en-US" sz="2000" b="1" dirty="0">
                <a:latin typeface="Arial" charset="0"/>
                <a:cs typeface="Arial" charset="0"/>
              </a:rPr>
              <a:t>patients about the 5 Moments </a:t>
            </a:r>
            <a:r>
              <a:rPr lang="en-US" sz="2000" b="1" dirty="0" smtClean="0">
                <a:latin typeface="Arial" charset="0"/>
                <a:cs typeface="Arial" charset="0"/>
              </a:rPr>
              <a:t>for </a:t>
            </a:r>
            <a:r>
              <a:rPr lang="en-US" sz="2000" b="1" dirty="0">
                <a:latin typeface="Arial" charset="0"/>
                <a:cs typeface="Arial" charset="0"/>
              </a:rPr>
              <a:t>Hand Hygiene</a:t>
            </a:r>
          </a:p>
          <a:p>
            <a:pPr lvl="1" eaLnBrk="1" hangingPunct="1"/>
            <a:r>
              <a:rPr lang="en-US" sz="2000" b="1" dirty="0" smtClean="0">
                <a:latin typeface="Arial" charset="0"/>
                <a:cs typeface="Arial" charset="0"/>
              </a:rPr>
              <a:t>Educate patients on why hand hygiene in healthcare matters </a:t>
            </a:r>
          </a:p>
          <a:p>
            <a:pPr lvl="1" eaLnBrk="1" hangingPunct="1"/>
            <a:r>
              <a:rPr lang="en-US" sz="2000" b="1" dirty="0" smtClean="0">
                <a:latin typeface="Arial" charset="0"/>
                <a:cs typeface="Arial" charset="0"/>
              </a:rPr>
              <a:t>Encourage patients to question and remind providers about hand hygiene </a:t>
            </a:r>
          </a:p>
          <a:p>
            <a:pPr marL="914400" lvl="2" indent="0" eaLnBrk="1" hangingPunct="1"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 charset="0"/>
                <a:cs typeface="Arial" charset="0"/>
              </a:rPr>
              <a:t>5 Moments for Hand Hygiene</a:t>
            </a:r>
            <a:endParaRPr lang="en-US" sz="4000" dirty="0" smtClean="0"/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76200" y="6470276"/>
            <a:ext cx="8991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www.who.int/entity/gpsc/5may/slides_for_hand_hygiene_coordinator.ppt?ua=1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18" y="1438656"/>
            <a:ext cx="6233859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Resources for Hand Hygiene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3600" b="1" dirty="0" smtClean="0"/>
              <a:t>Resources for public health:</a:t>
            </a:r>
            <a:endParaRPr lang="en-US" sz="3600" b="1" dirty="0" smtClean="0">
              <a:hlinkClick r:id="rId2"/>
            </a:endParaRPr>
          </a:p>
          <a:p>
            <a:pPr lvl="1"/>
            <a:r>
              <a:rPr lang="en-US" b="1" dirty="0" smtClean="0">
                <a:hlinkClick r:id="rId2"/>
              </a:rPr>
              <a:t>Overview of the importance of hand hygiene</a:t>
            </a:r>
          </a:p>
          <a:p>
            <a:r>
              <a:rPr lang="en-US" sz="3600" b="1" dirty="0" smtClean="0"/>
              <a:t>Resources for the public:</a:t>
            </a:r>
            <a:endParaRPr lang="en-US" sz="3600" b="1" dirty="0" smtClean="0">
              <a:hlinkClick r:id="rId2"/>
            </a:endParaRPr>
          </a:p>
          <a:p>
            <a:pPr lvl="1"/>
            <a:r>
              <a:rPr lang="en-US" b="1" dirty="0" smtClean="0">
                <a:hlinkClick r:id="rId2"/>
              </a:rPr>
              <a:t>Safe Care Campaign video on handwashing</a:t>
            </a:r>
            <a:endParaRPr lang="en-US" b="1" dirty="0" smtClean="0"/>
          </a:p>
          <a:p>
            <a:pPr lvl="1"/>
            <a:r>
              <a:rPr lang="en-US" b="1" dirty="0" smtClean="0">
                <a:hlinkClick r:id="rId3"/>
              </a:rPr>
              <a:t>Video explaining the importance of hand hygiene to patients</a:t>
            </a:r>
            <a:r>
              <a:rPr lang="en-US" b="1" dirty="0" smtClean="0"/>
              <a:t> (</a:t>
            </a:r>
            <a:r>
              <a:rPr lang="en-US" b="1" dirty="0" smtClean="0">
                <a:hlinkClick r:id="rId4"/>
              </a:rPr>
              <a:t>short version</a:t>
            </a:r>
            <a:r>
              <a:rPr lang="en-US" b="1" dirty="0" smtClean="0"/>
              <a:t>, </a:t>
            </a:r>
            <a:r>
              <a:rPr lang="en-US" b="1" dirty="0" smtClean="0">
                <a:hlinkClick r:id="rId5"/>
              </a:rPr>
              <a:t>Spanish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>
                <a:hlinkClick r:id="rId6"/>
              </a:rPr>
              <a:t>Posters for the public for hand hygiene</a:t>
            </a:r>
            <a:endParaRPr lang="en-US" b="1" dirty="0" smtClean="0"/>
          </a:p>
          <a:p>
            <a:pPr lvl="1"/>
            <a:r>
              <a:rPr lang="en-US" b="1" dirty="0" smtClean="0">
                <a:hlinkClick r:id="rId7"/>
              </a:rPr>
              <a:t>Overview of hand hygiene for patients</a:t>
            </a:r>
            <a:endParaRPr lang="en-US" b="1" dirty="0" smtClean="0"/>
          </a:p>
          <a:p>
            <a:pPr lvl="1"/>
            <a:r>
              <a:rPr lang="en-US" b="1" dirty="0" smtClean="0">
                <a:hlinkClick r:id="rId8"/>
              </a:rPr>
              <a:t>Five Moments of Hand Hygiene Campaign</a:t>
            </a:r>
            <a:endParaRPr lang="en-US" b="1" dirty="0" smtClean="0"/>
          </a:p>
          <a:p>
            <a:pPr lvl="1"/>
            <a:r>
              <a:rPr lang="en-US" b="1" dirty="0" smtClean="0">
                <a:hlinkClick r:id="rId9"/>
              </a:rPr>
              <a:t>Each patient should be an island</a:t>
            </a:r>
            <a:r>
              <a:rPr lang="en-US" b="1" dirty="0" smtClean="0"/>
              <a:t> (slides 10-11)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2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Arial" charset="0"/>
                <a:cs typeface="Arial" charset="0"/>
              </a:rPr>
              <a:t>Patient Advocacy Resources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b="1" dirty="0">
                <a:latin typeface="Arial" charset="0"/>
                <a:cs typeface="Arial" charset="0"/>
              </a:rPr>
              <a:t>Safe Care </a:t>
            </a:r>
            <a:r>
              <a:rPr lang="en-US" sz="2800" b="1" dirty="0" smtClean="0">
                <a:latin typeface="Arial" charset="0"/>
                <a:cs typeface="Arial" charset="0"/>
              </a:rPr>
              <a:t>Campaign</a:t>
            </a:r>
          </a:p>
          <a:p>
            <a:pPr lvl="1" eaLnBrk="1" hangingPunct="1"/>
            <a:r>
              <a:rPr lang="en-US" sz="2000" b="1" dirty="0">
                <a:latin typeface="Arial" charset="0"/>
                <a:cs typeface="Arial" charset="0"/>
              </a:rPr>
              <a:t>Centralized source of information for patients about accessing safe care</a:t>
            </a:r>
          </a:p>
          <a:p>
            <a:pPr lvl="1" eaLnBrk="1" hangingPunct="1"/>
            <a:r>
              <a:rPr lang="en-US" sz="2000" b="1" dirty="0">
                <a:latin typeface="Arial" charset="0"/>
                <a:cs typeface="Arial" charset="0"/>
              </a:rPr>
              <a:t>Provides information on how to prevent several healthcare-associated infections, as well as on hand hygiene and antibiotic use/misuse</a:t>
            </a:r>
          </a:p>
          <a:p>
            <a:pPr lvl="1" eaLnBrk="1" hangingPunct="1"/>
            <a:r>
              <a:rPr lang="en-US" sz="2000" b="1" dirty="0">
                <a:latin typeface="Arial" charset="0"/>
                <a:cs typeface="Arial" charset="0"/>
                <a:hlinkClick r:id="rId2"/>
              </a:rPr>
              <a:t>http://www.safecarecampaign.org/</a:t>
            </a:r>
            <a:endParaRPr lang="en-US" sz="2000" b="1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2000" b="1" dirty="0">
                <a:latin typeface="Arial" charset="0"/>
                <a:cs typeface="Arial" charset="0"/>
                <a:hlinkClick r:id="rId3"/>
              </a:rPr>
              <a:t>How to Be a Safe Patient</a:t>
            </a:r>
            <a:r>
              <a:rPr lang="en-US" sz="2000" b="1" dirty="0">
                <a:latin typeface="Arial" charset="0"/>
                <a:cs typeface="Arial" charset="0"/>
              </a:rPr>
              <a:t> (overview for safe healthcare)</a:t>
            </a:r>
          </a:p>
          <a:p>
            <a:pPr lvl="1" eaLnBrk="1" hangingPunct="1"/>
            <a:r>
              <a:rPr lang="en-US" sz="2000" b="1" dirty="0">
                <a:latin typeface="Arial" charset="0"/>
                <a:cs typeface="Arial" charset="0"/>
                <a:hlinkClick r:id="rId4"/>
              </a:rPr>
              <a:t>Detailed brochure for medical procedures</a:t>
            </a:r>
            <a:endParaRPr lang="en-US" sz="20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  <a:cs typeface="Arial" charset="0"/>
              </a:rPr>
              <a:t>Speak Up Initiative (Joint Commission)</a:t>
            </a:r>
          </a:p>
          <a:p>
            <a:pPr lvl="1" eaLnBrk="1" hangingPunct="1"/>
            <a:r>
              <a:rPr lang="en-US" sz="2000" b="1" dirty="0" smtClean="0">
                <a:latin typeface="Arial" charset="0"/>
                <a:cs typeface="Arial" charset="0"/>
                <a:hlinkClick r:id="rId5"/>
              </a:rPr>
              <a:t>Brochures to help patients prevent infections and medical errors</a:t>
            </a:r>
            <a:endParaRPr lang="en-US" sz="2000" b="1" dirty="0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z="2000" b="1" dirty="0" smtClean="0">
                <a:latin typeface="Arial" charset="0"/>
                <a:cs typeface="Arial" charset="0"/>
                <a:hlinkClick r:id="rId6"/>
              </a:rPr>
              <a:t>Speak Up Video</a:t>
            </a:r>
            <a:endParaRPr lang="en-US" sz="2000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  <a:cs typeface="Arial" charset="0"/>
              </a:rPr>
              <a:t>Patient Safety Partnership</a:t>
            </a:r>
          </a:p>
          <a:p>
            <a:pPr lvl="1" eaLnBrk="1" hangingPunct="1"/>
            <a:r>
              <a:rPr lang="en-US" sz="2000" b="1" dirty="0" smtClean="0">
                <a:latin typeface="Arial" charset="0"/>
                <a:cs typeface="Arial" charset="0"/>
                <a:hlinkClick r:id="rId7"/>
              </a:rPr>
              <a:t>Safe Patient Guides </a:t>
            </a:r>
            <a:r>
              <a:rPr lang="en-US" sz="2000" b="1" dirty="0" smtClean="0">
                <a:latin typeface="Arial" charset="0"/>
                <a:cs typeface="Arial" charset="0"/>
              </a:rPr>
              <a:t>(by scenario and topic)</a:t>
            </a:r>
            <a:endParaRPr lang="en-US" sz="2000" b="1" dirty="0">
              <a:latin typeface="Arial" charset="0"/>
              <a:cs typeface="Arial" charset="0"/>
            </a:endParaRPr>
          </a:p>
          <a:p>
            <a:pPr marL="457200" lvl="1" indent="0" eaLnBrk="1" hangingPunct="1">
              <a:buNone/>
            </a:pPr>
            <a:endParaRPr lang="en-US" sz="18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latin typeface="Arial" charset="0"/>
                <a:cs typeface="Arial" charset="0"/>
              </a:rPr>
              <a:t>Technical Assistance Resources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  <a:cs typeface="Arial" charset="0"/>
              </a:rPr>
              <a:t>Healthcare Associated Infections Team</a:t>
            </a:r>
          </a:p>
          <a:p>
            <a:pPr lvl="1" eaLnBrk="1" hangingPunct="1"/>
            <a:r>
              <a:rPr lang="en-US" sz="2400" b="1" dirty="0" smtClean="0">
                <a:latin typeface="Arial" charset="0"/>
                <a:cs typeface="Arial" charset="0"/>
                <a:hlinkClick r:id="rId2"/>
              </a:rPr>
              <a:t>HAI.Health@tn.gov</a:t>
            </a:r>
            <a:endParaRPr lang="en-US" sz="2400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b="1" dirty="0" smtClean="0">
                <a:latin typeface="Arial" charset="0"/>
                <a:cs typeface="Arial" charset="0"/>
              </a:rPr>
              <a:t>Meredith Kanago</a:t>
            </a:r>
          </a:p>
          <a:p>
            <a:pPr lvl="1" eaLnBrk="1" hangingPunct="1"/>
            <a:r>
              <a:rPr lang="en-US" sz="2400" b="1" dirty="0" smtClean="0">
                <a:latin typeface="Arial" charset="0"/>
                <a:cs typeface="Arial" charset="0"/>
              </a:rPr>
              <a:t>Healthcare Associated Infections Program Coordinator</a:t>
            </a:r>
          </a:p>
          <a:p>
            <a:pPr lvl="1" eaLnBrk="1" hangingPunct="1"/>
            <a:r>
              <a:rPr lang="en-US" sz="2400" b="1" dirty="0" smtClean="0">
                <a:latin typeface="Arial" charset="0"/>
                <a:cs typeface="Arial" charset="0"/>
              </a:rPr>
              <a:t>615-532-6833</a:t>
            </a:r>
          </a:p>
          <a:p>
            <a:pPr eaLnBrk="1" hangingPunct="1"/>
            <a:r>
              <a:rPr lang="en-US" sz="2800" b="1" dirty="0" smtClean="0">
                <a:latin typeface="Arial" charset="0"/>
                <a:cs typeface="Arial" charset="0"/>
              </a:rPr>
              <a:t>Dr. Marion Kainer</a:t>
            </a:r>
          </a:p>
          <a:p>
            <a:pPr lvl="1" eaLnBrk="1" hangingPunct="1"/>
            <a:r>
              <a:rPr lang="en-US" sz="2400" b="1" dirty="0" smtClean="0">
                <a:latin typeface="Arial" charset="0"/>
                <a:cs typeface="Arial" charset="0"/>
              </a:rPr>
              <a:t>Director, Healthcare Associated Infections and Antimicrobial Resistance Program</a:t>
            </a:r>
          </a:p>
          <a:p>
            <a:pPr lvl="1" eaLnBrk="1" hangingPunct="1"/>
            <a:r>
              <a:rPr lang="en-US" sz="2400" b="1" dirty="0" smtClean="0">
                <a:latin typeface="Arial" charset="0"/>
                <a:cs typeface="Arial" charset="0"/>
              </a:rPr>
              <a:t>615-741-7247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Arial" charset="0"/>
                <a:cs typeface="Arial" charset="0"/>
              </a:rPr>
              <a:t>Primary Prevention Initiative (PPI)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Established by Dr. Dreyzehner in 2012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Goal is to focus the Department’s energy on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primary prevention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—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eliminating risk factors for later problems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Intent is for all TDH employees to engage in primary prevention efforts in their community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Statewide Roll- out January, 2013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 charset="0"/>
                <a:cs typeface="Arial" charset="0"/>
              </a:rPr>
              <a:t>PPI Process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lvl="1"/>
            <a:r>
              <a:rPr lang="en-US" dirty="0" smtClean="0">
                <a:latin typeface="Arial" charset="0"/>
                <a:cs typeface="Arial" charset="0"/>
              </a:rPr>
              <a:t>All counties participating in Primary Prevention Initiatives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County forms PPI Team 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PPI Team meets to determine focus areas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Counties may utilize </a:t>
            </a:r>
            <a:r>
              <a:rPr lang="en-US" dirty="0" smtClean="0">
                <a:latin typeface="Arial" charset="0"/>
                <a:cs typeface="Arial" charset="0"/>
              </a:rPr>
              <a:t>Community </a:t>
            </a:r>
            <a:r>
              <a:rPr lang="en-US" dirty="0">
                <a:latin typeface="Arial" charset="0"/>
                <a:cs typeface="Arial" charset="0"/>
              </a:rPr>
              <a:t>Health Assessments to determine priority topics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PPI Team submits PPI Proposal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PPI Team submits reports on each Activity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Process continues</a:t>
            </a: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0389F-17B8-4F45-BE7A-6CE00C9D01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5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 charset="0"/>
                <a:cs typeface="Arial" charset="0"/>
              </a:rPr>
              <a:t>Team Work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cs typeface="Arial" charset="0"/>
              </a:rPr>
              <a:t>Your county may have multiple teams working on different community activities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Teams will spend 5% of their time working on PPI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Approximately ½ day every other week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0389F-17B8-4F45-BE7A-6CE00C9D01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41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 charset="0"/>
                <a:cs typeface="Arial" charset="0"/>
              </a:rPr>
              <a:t>PPI Teams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Team members will be: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Catalysts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Encouragers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Resource providers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Data keepers/providers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Team members are not sole workers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Teams will engage community partners to accomplish activities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0389F-17B8-4F45-BE7A-6CE00C9D01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 charset="0"/>
                <a:cs typeface="Arial" charset="0"/>
              </a:rPr>
              <a:t>PPI Teams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Team size will vary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Teams of 3, 5, or 7 depending on health department size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Team composition: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Include community members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Teams should be multidisciplinary (clerical, nursing, clinical, administrative)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Include Regional office staff</a:t>
            </a:r>
          </a:p>
          <a:p>
            <a:pPr lvl="2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i.e. Health Promotion Coordinator and/or Community Health Council Coordinator, county staff such as Health Educator, Health Care Provider, and administrative staff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0389F-17B8-4F45-BE7A-6CE00C9D01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9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 charset="0"/>
                <a:cs typeface="Arial" charset="0"/>
              </a:rPr>
              <a:t>Topics for PPI Activities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1"/>
            <a:r>
              <a:rPr lang="en-US" dirty="0" smtClean="0">
                <a:latin typeface="Arial" charset="0"/>
                <a:cs typeface="Arial" charset="0"/>
              </a:rPr>
              <a:t>Tobacco 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Obesity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Teen Pregnancy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Infant Mortality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Substance Use and Abuse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Immunizations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Suicide Prevention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Occupational Safety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Healthcare Associated Infections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0389F-17B8-4F45-BE7A-6CE00C9D01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1796</Words>
  <Application>Microsoft Office PowerPoint</Application>
  <PresentationFormat>On-screen Show (4:3)</PresentationFormat>
  <Paragraphs>271</Paragraphs>
  <Slides>36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1_Office Theme</vt:lpstr>
      <vt:lpstr>Primary Prevention Initiative: Healthcare Associated Infections Module</vt:lpstr>
      <vt:lpstr>Objectives</vt:lpstr>
      <vt:lpstr>The Levels of Prevention</vt:lpstr>
      <vt:lpstr>Primary Prevention Initiative (PPI)</vt:lpstr>
      <vt:lpstr>PPI Process</vt:lpstr>
      <vt:lpstr>Team Work</vt:lpstr>
      <vt:lpstr>PPI Teams</vt:lpstr>
      <vt:lpstr>PPI Teams</vt:lpstr>
      <vt:lpstr>Topics for PPI Activities</vt:lpstr>
      <vt:lpstr>Selecting a Topic</vt:lpstr>
      <vt:lpstr>Selecting a Topic</vt:lpstr>
      <vt:lpstr>Locating Data</vt:lpstr>
      <vt:lpstr>Locating Data</vt:lpstr>
      <vt:lpstr>Identifying An Intervention</vt:lpstr>
      <vt:lpstr>Identifying An Intervention</vt:lpstr>
      <vt:lpstr>PPI Proposal</vt:lpstr>
      <vt:lpstr>PPI Proposal contains </vt:lpstr>
      <vt:lpstr>PPI Activity Reporting</vt:lpstr>
      <vt:lpstr>PPI Activity Reporting Contains</vt:lpstr>
      <vt:lpstr>Applying Primary Prevention Principles to Patient Safety in Healthcare</vt:lpstr>
      <vt:lpstr>Patient Safety in Healthcare</vt:lpstr>
      <vt:lpstr>Antibiotic Resistance Data</vt:lpstr>
      <vt:lpstr>Antibiotic Use in Tennessee</vt:lpstr>
      <vt:lpstr>Injection Safety Data</vt:lpstr>
      <vt:lpstr>Injection Safety Data</vt:lpstr>
      <vt:lpstr>Injection Safety in Tennessee</vt:lpstr>
      <vt:lpstr>Hand Hygiene and Infection Data</vt:lpstr>
      <vt:lpstr>Proven Primary Prevention Strategies</vt:lpstr>
      <vt:lpstr>Resources for Antibiotic Use </vt:lpstr>
      <vt:lpstr>Proven Primary Prevention Strategies</vt:lpstr>
      <vt:lpstr>Resources for Injection Safety</vt:lpstr>
      <vt:lpstr>Proven Primary Prevention Strategies</vt:lpstr>
      <vt:lpstr>5 Moments for Hand Hygiene</vt:lpstr>
      <vt:lpstr>Resources for Hand Hygiene</vt:lpstr>
      <vt:lpstr>Patient Advocacy Resources</vt:lpstr>
      <vt:lpstr>Technical Assistance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Prevention Initiative: Tobacco Module</dc:title>
  <dc:creator>Michael D Warren</dc:creator>
  <cp:lastModifiedBy>Melissa Blair</cp:lastModifiedBy>
  <cp:revision>86</cp:revision>
  <dcterms:created xsi:type="dcterms:W3CDTF">2012-06-18T22:15:29Z</dcterms:created>
  <dcterms:modified xsi:type="dcterms:W3CDTF">2014-12-16T20:07:41Z</dcterms:modified>
</cp:coreProperties>
</file>