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312" r:id="rId14"/>
    <p:sldId id="278" r:id="rId15"/>
    <p:sldId id="279" r:id="rId16"/>
    <p:sldId id="311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5" autoAdjust="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Adult Obesity</a:t>
            </a:r>
          </a:p>
          <a:p>
            <a:pPr>
              <a:defRPr sz="2000"/>
            </a:pPr>
            <a:r>
              <a:rPr lang="en-US" sz="2000" dirty="0" smtClean="0"/>
              <a:t>Tennessee</a:t>
            </a:r>
            <a:r>
              <a:rPr lang="en-US" sz="2000" baseline="0" dirty="0" smtClean="0"/>
              <a:t> and the US, 2001-2013</a:t>
            </a:r>
            <a:endParaRPr lang="en-US" sz="2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Tennessee</c:v>
                </c:pt>
              </c:strCache>
            </c:strRef>
          </c:tx>
          <c:spPr>
            <a:ln w="25400"/>
          </c:spP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Sheet1!$B$2:$B$15</c:f>
              <c:numCache>
                <c:formatCode>0.0</c:formatCode>
                <c:ptCount val="14"/>
                <c:pt idx="0">
                  <c:v>23.4</c:v>
                </c:pt>
                <c:pt idx="1">
                  <c:v>24.5</c:v>
                </c:pt>
                <c:pt idx="2">
                  <c:v>25</c:v>
                </c:pt>
                <c:pt idx="3">
                  <c:v>27.2</c:v>
                </c:pt>
                <c:pt idx="4">
                  <c:v>27.4</c:v>
                </c:pt>
                <c:pt idx="5">
                  <c:v>28.8</c:v>
                </c:pt>
                <c:pt idx="6">
                  <c:v>30.7</c:v>
                </c:pt>
                <c:pt idx="7">
                  <c:v>31.2</c:v>
                </c:pt>
                <c:pt idx="8">
                  <c:v>32.9</c:v>
                </c:pt>
                <c:pt idx="9">
                  <c:v>31.7</c:v>
                </c:pt>
                <c:pt idx="11">
                  <c:v>29.2</c:v>
                </c:pt>
                <c:pt idx="12">
                  <c:v>31.1</c:v>
                </c:pt>
                <c:pt idx="13">
                  <c:v>33.700000000000003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ln w="25400"/>
          </c:spPr>
          <c:marker>
            <c:symbol val="diamond"/>
            <c:size val="7"/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Sheet1!$C$2:$C$15</c:f>
              <c:numCache>
                <c:formatCode>0.0</c:formatCode>
                <c:ptCount val="14"/>
                <c:pt idx="0">
                  <c:v>20.9</c:v>
                </c:pt>
                <c:pt idx="1">
                  <c:v>21.9</c:v>
                </c:pt>
                <c:pt idx="2">
                  <c:v>22.9</c:v>
                </c:pt>
                <c:pt idx="3">
                  <c:v>23.2</c:v>
                </c:pt>
                <c:pt idx="4">
                  <c:v>24.4</c:v>
                </c:pt>
                <c:pt idx="5">
                  <c:v>25.1</c:v>
                </c:pt>
                <c:pt idx="6">
                  <c:v>26.3</c:v>
                </c:pt>
                <c:pt idx="7">
                  <c:v>26.7</c:v>
                </c:pt>
                <c:pt idx="8">
                  <c:v>26.9</c:v>
                </c:pt>
                <c:pt idx="9">
                  <c:v>27.5</c:v>
                </c:pt>
                <c:pt idx="11">
                  <c:v>27.8</c:v>
                </c:pt>
                <c:pt idx="12">
                  <c:v>27.6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99552"/>
        <c:axId val="46108032"/>
      </c:lineChart>
      <c:catAx>
        <c:axId val="4539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6108032"/>
        <c:crosses val="autoZero"/>
        <c:auto val="1"/>
        <c:lblAlgn val="ctr"/>
        <c:lblOffset val="100"/>
        <c:noMultiLvlLbl val="0"/>
      </c:catAx>
      <c:valAx>
        <c:axId val="46108032"/>
        <c:scaling>
          <c:orientation val="minMax"/>
          <c:max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469276943060688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539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364909743424929"/>
          <c:y val="0.72567976993947181"/>
          <c:w val="0.16953684360883461"/>
          <c:h val="0.1180067893299051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C1D55-D7B7-46A0-A72E-89BF40DA3754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DAF9C-6F73-4C20-96B1-C4D9352C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1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mwr/volumes/65/wr/mm6502a1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DAF9C-6F73-4C20-96B1-C4D9352C4A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40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67F10-EE61-437D-8959-324A64CFD0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to</a:t>
            </a:r>
            <a:r>
              <a:rPr lang="en-US" baseline="0" dirty="0" smtClean="0"/>
              <a:t> Physical Activity PPI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05FB-7F88-4476-A9EA-4EFA581BA15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2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05FB-7F88-4476-A9EA-4EFA581BA15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55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</a:t>
            </a:r>
            <a:r>
              <a:rPr lang="en-US" baseline="0" dirty="0" smtClean="0"/>
              <a:t> or remove?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05FB-7F88-4476-A9EA-4EFA581BA15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37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or remove?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05FB-7F88-4476-A9EA-4EFA581BA15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96DC5-590D-44D3-9F60-888CA29C31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2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96DC5-590D-44D3-9F60-888CA29C31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96DC5-590D-44D3-9F60-888CA29C31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6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a realistic PPI when only</a:t>
            </a:r>
            <a:r>
              <a:rPr lang="en-US" baseline="0" dirty="0" smtClean="0"/>
              <a:t> 3 hospitals have done the 10 steps. Should it be to adopt 1 of the policies or assess where local hospital stand.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05FB-7F88-4476-A9EA-4EFA581BA1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 example of</a:t>
            </a:r>
            <a:r>
              <a:rPr lang="en-US" baseline="0" dirty="0" smtClean="0"/>
              <a:t> a public nursing area at the Cincinnati Red’s Great American Ballpark….This provides a comfortable area for nursing mothers to come and nurse their child.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DAF9C-6F73-4C20-96B1-C4D9352C4A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3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Tenn</a:t>
            </a:r>
            <a:r>
              <a:rPr lang="en-US" dirty="0" smtClean="0"/>
              <a:t> pregnancy</a:t>
            </a:r>
            <a:r>
              <a:rPr lang="en-US" baseline="0" dirty="0" smtClean="0"/>
              <a:t> reference- </a:t>
            </a:r>
            <a:r>
              <a:rPr lang="en-US" dirty="0" smtClean="0"/>
              <a:t>http://www.hhs.gov/ash/oah/adolescent-health-topics/reproductive-health/states/tn.html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Adolescent breastfeeding reference-</a:t>
            </a:r>
            <a:r>
              <a:rPr lang="en-US" baseline="0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http://www.cdc.gov/mmwr/volumes/65/wr/mm6502a1.htm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05FB-7F88-4476-A9EA-4EFA581BA1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40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Removal</a:t>
            </a:r>
            <a:r>
              <a:rPr lang="en-US" baseline="0" dirty="0" smtClean="0"/>
              <a:t> of gift pack with infant formula on discharge (has this already been done in TN hospitals</a:t>
            </a:r>
            <a:r>
              <a:rPr lang="en-US" b="1" baseline="0" dirty="0" smtClean="0"/>
              <a:t>?) Baby Friendly designation only 1 hospital in TN?? Could removal of gift pack be a PPI?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05FB-7F88-4476-A9EA-4EFA581BA1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to TN hospitals that allow</a:t>
            </a:r>
            <a:r>
              <a:rPr lang="en-US" baseline="0" dirty="0" smtClean="0"/>
              <a:t> gift bags. Cottonwood-kids.com (alternative gift bags$2.19/bag)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05FB-7F88-4476-A9EA-4EFA581BA1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2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384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n.gov/health/article/breastfeeding-welcomedHer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tn.gov/health/article/breastfeeding-welcomedHere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mwr/volumes/65/wr/mm6502a1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li.org/llleaderweb/lv/lvmarapr90p19.html" TargetMode="External"/><Relationship Id="rId2" Type="http://schemas.openxmlformats.org/officeDocument/2006/relationships/hyperlink" Target="http://www.llli.org/llleaderweb/lv/lvjunjul03p58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unicef.org.uk/BabyFriendly/News-and-Research/Research/Interventions-that-promote-breastfeeding/Telephone-peer-support-for-improves-breastfeeding-outcomes/" TargetMode="External"/><Relationship Id="rId4" Type="http://schemas.openxmlformats.org/officeDocument/2006/relationships/hyperlink" Target="http://internationalbreastfeedingjournal.biomedcentral.com/articles/10.1186/1746-4358-7-1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chb.hrsa.gov/pregnancyandbeyond/breastfeeding/" TargetMode="External"/><Relationship Id="rId2" Type="http://schemas.openxmlformats.org/officeDocument/2006/relationships/hyperlink" Target="https://www.colorado.gov/pacific/sites/default/files/Tool%20Kit%20Resources%20for%20Building%20a%20Lactation%20Support%20Program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n.gov/health/article/breastfeeding-busines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c60ku9\Downloads\Ten_Steps_Q_and_A_4_12_13.pdf" TargetMode="External"/><Relationship Id="rId2" Type="http://schemas.openxmlformats.org/officeDocument/2006/relationships/hyperlink" Target="http://www.babyfriendlyusa.org/about-us/baby-friendly-hospital-initiative/the-ten-step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cdc.gov/vitalsigns/breastfeeding2015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anthebags.org/wp-content/uploads/2012/09/ToolKit-revision-10-11-12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itizen.org/documents/report-successful-initiatives-formula-marketing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itizen.org/documents/Best-Hospitals-End-Infant-Formula-Marketing-to-Support-Breastfeeding-Report.pdf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spinet.org/nutritionpolicy/Healthy-Meeting-Toolkit.pdf" TargetMode="External"/><Relationship Id="rId2" Type="http://schemas.openxmlformats.org/officeDocument/2006/relationships/hyperlink" Target="http://www.cspinet.org/nutritionpolicy/healthy-meeting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ccd.cdc.gov/youthonlin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pinet.org/nutritionpolicy/foodstandards.html" TargetMode="External"/><Relationship Id="rId2" Type="http://schemas.openxmlformats.org/officeDocument/2006/relationships/hyperlink" Target="http://www.kingcounty.gov/healthservices/health/nutrition/~/media/health/publichealth/documents/nutrition/HealthyVendingToolkit.ashx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eea/agencies/agr/markets/farmers-markets/farmers-market-howtorun-generic.html#gettingstarted" TargetMode="External"/><Relationship Id="rId2" Type="http://schemas.openxmlformats.org/officeDocument/2006/relationships/hyperlink" Target="http://www2.ca.uky.edu/agc/pubs/aec/aec77/aec77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smove.gov/sites/letsmove.gov/files/pdfs/LM%20School%20Garden%20Checklist_0.pdf" TargetMode="External"/><Relationship Id="rId2" Type="http://schemas.openxmlformats.org/officeDocument/2006/relationships/hyperlink" Target="http://www.letsmove.gov/sites/letsmove.gov/files/pdfs/LM%20Community%20Garden%20Checklist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wisconsin.gov/publications/p4/p40112.pdf" TargetMode="External"/><Relationship Id="rId2" Type="http://schemas.openxmlformats.org/officeDocument/2006/relationships/hyperlink" Target="http://www.cdc.gov/healthyplaces/healthtopics/healthyfood/community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healthymeals.nal.usda.gov/resource-library/school-and-preschool-gardens/school-garden-resources" TargetMode="External"/><Relationship Id="rId5" Type="http://schemas.openxmlformats.org/officeDocument/2006/relationships/hyperlink" Target="http://www.usda.gov/wps/portal/usda/usdahome?navid=GARDEN_RT5&amp;parentnav=PEOPLES_GARDEN&amp;navtype=RT" TargetMode="External"/><Relationship Id="rId4" Type="http://schemas.openxmlformats.org/officeDocument/2006/relationships/hyperlink" Target="http://www.usda.gov/wps/portal/usda/usdahome?navid=GARDEN_RT3&amp;parentnav=PEOPLES_GARDEN&amp;navtype=RT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obesity/downloads/fandv_2011_web_tag508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dc.gov/breastfeeding/resources/guide.htm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brfs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dc.gov/obesity/resource/" TargetMode="External"/><Relationship Id="rId5" Type="http://schemas.openxmlformats.org/officeDocument/2006/relationships/hyperlink" Target="http://www.apha.org/programs/resources/obesity/" TargetMode="External"/><Relationship Id="rId4" Type="http://schemas.openxmlformats.org/officeDocument/2006/relationships/hyperlink" Target="http://www.countyhealthrankings.org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.allen@tn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dare.bible@tn.gov" TargetMode="External"/><Relationship Id="rId4" Type="http://schemas.openxmlformats.org/officeDocument/2006/relationships/hyperlink" Target="mailto:joan.cook@tn.g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tn.gov/health/topic/goldsneaker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vette.mack@tn.gov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free.org/wp-content/uploads/2016/02/Organizers-Kit.pdf" TargetMode="External"/><Relationship Id="rId2" Type="http://schemas.openxmlformats.org/officeDocument/2006/relationships/hyperlink" Target="http://www.screenfree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4343400"/>
            <a:ext cx="8839200" cy="142239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Applying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Primary Prevention Principles to Obesity Prevention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0" y="6397625"/>
            <a:ext cx="67818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Primary Prevention Initiative:  Nutrition Module</a:t>
            </a:r>
            <a:endParaRPr lang="en-US" sz="16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/>
                <a:latin typeface="Arial" charset="0"/>
                <a:cs typeface="Arial" charset="0"/>
              </a:rPr>
              <a:t>Proven Primary Prevention Strategies</a:t>
            </a:r>
            <a:endParaRPr lang="en-US" dirty="0" smtClean="0">
              <a:effectLst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Arial" charset="0"/>
                <a:cs typeface="Arial" charset="0"/>
              </a:rPr>
              <a:t>Example 2 — Obesity Prevention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Objective: Promote Breastfeeding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Activities: Create a community supportive of breastfeeding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Encourage businesses to take the “</a:t>
            </a:r>
            <a:r>
              <a:rPr lang="en-US" sz="2000" b="1" smtClean="0">
                <a:latin typeface="Arial" charset="0"/>
                <a:cs typeface="Arial" charset="0"/>
              </a:rPr>
              <a:t>Breastfeeding Welcomed </a:t>
            </a:r>
            <a:r>
              <a:rPr lang="en-US" sz="2000" b="1" dirty="0" smtClean="0">
                <a:latin typeface="Arial" charset="0"/>
                <a:cs typeface="Arial" charset="0"/>
              </a:rPr>
              <a:t>Here” pledge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Promote existing laws that support breastfeeding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Publicize and enforce employer compliance with existing law to accommodate breastfeeding mothers at work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Build breastfeeding support groups for prenatal and breastfeeding mothers and their families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Encourage hospitals to have a breastfeeding policy that supports the 10 Steps to Successful Breastfeeding</a:t>
            </a:r>
            <a:endParaRPr lang="en-US" sz="1600" b="1" dirty="0" smtClean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0" y="152400"/>
            <a:ext cx="9106469" cy="838200"/>
          </a:xfrm>
        </p:spPr>
        <p:txBody>
          <a:bodyPr/>
          <a:lstStyle/>
          <a:p>
            <a:r>
              <a:rPr lang="en-US" b="1" dirty="0" smtClean="0"/>
              <a:t>Breastfeeding </a:t>
            </a:r>
            <a:r>
              <a:rPr lang="en-US" b="1" dirty="0" smtClean="0"/>
              <a:t>Welcomed </a:t>
            </a:r>
            <a:r>
              <a:rPr lang="en-US" dirty="0" smtClean="0"/>
              <a:t>Here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9355"/>
            <a:ext cx="8229600" cy="4525963"/>
          </a:xfrm>
        </p:spPr>
        <p:txBody>
          <a:bodyPr/>
          <a:lstStyle/>
          <a:p>
            <a:r>
              <a:rPr lang="en-US" dirty="0" smtClean="0"/>
              <a:t>Tennessee law allows breastfeeding in any public or private space</a:t>
            </a:r>
          </a:p>
          <a:p>
            <a:endParaRPr lang="en-US" dirty="0" smtClean="0"/>
          </a:p>
          <a:p>
            <a:r>
              <a:rPr lang="en-US" dirty="0" smtClean="0"/>
              <a:t>Businesses show support by taking a pledge and displaying a decal</a:t>
            </a:r>
          </a:p>
          <a:p>
            <a:endParaRPr lang="en-US" dirty="0"/>
          </a:p>
          <a:p>
            <a:r>
              <a:rPr lang="en-US" dirty="0" smtClean="0"/>
              <a:t>Supports women breastfeeding their babies with community support</a:t>
            </a:r>
          </a:p>
          <a:p>
            <a:endParaRPr lang="en-US" dirty="0" smtClean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Breastfeeding Welcomed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Website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www.tn.gov/health/article/breastfeeding-welcomedHere</a:t>
            </a:r>
            <a:endParaRPr lang="en-US" dirty="0"/>
          </a:p>
        </p:txBody>
      </p:sp>
      <p:pic>
        <p:nvPicPr>
          <p:cNvPr id="5" name="Picture 2" descr="https://www.tn.gov/assets/entities/health/images/Breastfeeding_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321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Breastfeeding Welcomed Here</a:t>
            </a:r>
            <a:endParaRPr lang="en-US" dirty="0"/>
          </a:p>
        </p:txBody>
      </p:sp>
      <p:pic>
        <p:nvPicPr>
          <p:cNvPr id="6146" name="Picture 2" descr="http://i.huffpost.com/gadgets/slideshows/414176/slide_414176_5249418_f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077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4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Adolescent Breastfeeding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19% of mothers </a:t>
            </a:r>
            <a:r>
              <a:rPr lang="en-US" dirty="0" smtClean="0"/>
              <a:t>≤ 20 years of age </a:t>
            </a:r>
            <a:r>
              <a:rPr lang="en-US" dirty="0" smtClean="0"/>
              <a:t>breastfeed infants at 3 months compared to 36% of women aged 20-29 and 45% of women aged &gt; </a:t>
            </a:r>
            <a:r>
              <a:rPr lang="en-US" dirty="0" smtClean="0"/>
              <a:t>30 years old.  </a:t>
            </a:r>
            <a:endParaRPr lang="en-US" dirty="0" smtClean="0"/>
          </a:p>
          <a:p>
            <a:r>
              <a:rPr lang="en-US" dirty="0" smtClean="0"/>
              <a:t>71% of adolescent moms receive a gift pack containing infant formula from the hospital</a:t>
            </a:r>
          </a:p>
          <a:p>
            <a:r>
              <a:rPr lang="en-US" dirty="0" smtClean="0"/>
              <a:t>In 2011 Tennessee ranked 10</a:t>
            </a:r>
            <a:r>
              <a:rPr lang="en-US" baseline="30000" dirty="0" smtClean="0"/>
              <a:t>th 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smtClean="0"/>
              <a:t>teen pregnancy (aged 15-19</a:t>
            </a:r>
            <a:r>
              <a:rPr lang="en-US" dirty="0" smtClean="0"/>
              <a:t>)</a:t>
            </a:r>
            <a:r>
              <a:rPr lang="en-US" sz="2000" dirty="0"/>
              <a:t> (</a:t>
            </a:r>
            <a:r>
              <a:rPr lang="en-US" dirty="0"/>
              <a:t>rank of 1 as highest pregnancy rate)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089781"/>
            <a:ext cx="8001000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</a:t>
            </a:r>
            <a:r>
              <a:rPr lang="en-US" sz="1100" dirty="0"/>
              <a:t>://www.hhs.gov/ash/oah/adolescent-health-topics/reproductive-health/states/tn.html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://www.cdc.gov/mmwr/volumes/65/wr/mm6502a1.htm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698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Resources for Adolescent Breastfeeding </a:t>
            </a:r>
            <a:r>
              <a:rPr lang="en-US" sz="2800" b="1" dirty="0" smtClean="0"/>
              <a:t>Promotion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LaLeche</a:t>
            </a:r>
            <a:r>
              <a:rPr lang="en-US" b="1" dirty="0" smtClean="0"/>
              <a:t> League</a:t>
            </a:r>
          </a:p>
          <a:p>
            <a:pPr lvl="1"/>
            <a:r>
              <a:rPr lang="en-US" sz="1600" dirty="0" smtClean="0">
                <a:hlinkClick r:id="rId2"/>
              </a:rPr>
              <a:t>http://www.llli.org/llleaderweb/lv/lvjunjul03p58.html</a:t>
            </a:r>
            <a:endParaRPr lang="en-US" sz="1600" dirty="0" smtClean="0"/>
          </a:p>
          <a:p>
            <a:pPr lvl="1"/>
            <a:r>
              <a:rPr lang="en-US" sz="1600" dirty="0" smtClean="0">
                <a:hlinkClick r:id="rId3"/>
              </a:rPr>
              <a:t>http://www.llli.org/llleaderweb/lv/lvmarapr90p19.html</a:t>
            </a:r>
            <a:endParaRPr lang="en-US" sz="16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Articles</a:t>
            </a:r>
          </a:p>
          <a:p>
            <a:pPr lvl="1"/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internationalbreastfeedingjournal.biomedcentral.com/articles/10.1186/1746-4358-7-13</a:t>
            </a:r>
            <a:endParaRPr lang="en-US" sz="1600" dirty="0" smtClean="0"/>
          </a:p>
          <a:p>
            <a:pPr lvl="1"/>
            <a:r>
              <a:rPr lang="en-US" sz="1600" dirty="0">
                <a:hlinkClick r:id="rId5"/>
              </a:rPr>
              <a:t>http://www.unicef.org.uk/BabyFriendly/News-and-Research/Research/Interventions-that-promote-breastfeeding/Telephone-peer-support-for-improves-breastfeeding-outcomes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245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Resources for Adolescent Breastfeeding </a:t>
            </a:r>
            <a:r>
              <a:rPr lang="en-US" sz="2800" b="1" dirty="0" smtClean="0"/>
              <a:t>Promotion</a:t>
            </a:r>
            <a:endParaRPr lang="en-US" sz="2800" b="1" dirty="0"/>
          </a:p>
        </p:txBody>
      </p:sp>
      <p:pic>
        <p:nvPicPr>
          <p:cNvPr id="5122" name="Picture 2" descr="https://tn.gov/assets/entities/health/images/BFHotLineLogo_2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95400"/>
            <a:ext cx="8305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Breastfeeding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Employers can help support their employees to continue breastfeeding their infants</a:t>
            </a:r>
          </a:p>
          <a:p>
            <a:endParaRPr lang="en-US" dirty="0" smtClean="0"/>
          </a:p>
          <a:p>
            <a:r>
              <a:rPr lang="en-US" dirty="0" smtClean="0"/>
              <a:t>Benefits to employer</a:t>
            </a:r>
          </a:p>
          <a:p>
            <a:pPr lvl="1"/>
            <a:r>
              <a:rPr lang="en-US" dirty="0" smtClean="0"/>
              <a:t>Reduced healthcare cost</a:t>
            </a:r>
          </a:p>
          <a:p>
            <a:pPr lvl="1"/>
            <a:r>
              <a:rPr lang="en-US" dirty="0" smtClean="0"/>
              <a:t>Retain employees</a:t>
            </a:r>
          </a:p>
          <a:p>
            <a:pPr lvl="1"/>
            <a:r>
              <a:rPr lang="en-US" dirty="0" smtClean="0"/>
              <a:t>Employees take less time off for sick child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Breastfeeding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There are low-cost but effective steps employers can take to support breastfeeding</a:t>
            </a:r>
          </a:p>
          <a:p>
            <a:pPr lvl="1"/>
            <a:r>
              <a:rPr lang="en-US" dirty="0" smtClean="0"/>
              <a:t>Inform employees during prenatal period about breastfeeding policies</a:t>
            </a:r>
          </a:p>
          <a:p>
            <a:pPr lvl="1"/>
            <a:r>
              <a:rPr lang="en-US" dirty="0" smtClean="0"/>
              <a:t>Private space to express milk</a:t>
            </a:r>
          </a:p>
          <a:p>
            <a:pPr lvl="1"/>
            <a:r>
              <a:rPr lang="en-US" dirty="0" smtClean="0"/>
              <a:t>Flexible break times to express milk</a:t>
            </a:r>
            <a:endParaRPr lang="en-US" dirty="0"/>
          </a:p>
        </p:txBody>
      </p:sp>
      <p:pic>
        <p:nvPicPr>
          <p:cNvPr id="8194" name="Picture 2" descr="http://4.bp.blogspot.com/-CG23wf7EWLE/VgIS0X-RYlI/AAAAAAAAHNQ/8Z8BRABEpsc/s1600/the%2Bmother%2527s%2Broom%2B%25281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70103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Breastfeeding 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Toolkit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www.colorado.gov/pacific/sites/default/files/Tool%20Kit%20Resources%20for%20Building%20a%20Lactation%20Support%20Program.pdf</a:t>
            </a:r>
            <a:br>
              <a:rPr lang="en-US" dirty="0" smtClean="0">
                <a:hlinkClick r:id="rId2"/>
              </a:rPr>
            </a:br>
            <a:endParaRPr lang="en-US" dirty="0" smtClean="0">
              <a:hlinkClick r:id="rId2"/>
            </a:endParaRPr>
          </a:p>
          <a:p>
            <a:r>
              <a:rPr lang="en-US" b="1" dirty="0" smtClean="0"/>
              <a:t>Resources</a:t>
            </a:r>
          </a:p>
          <a:p>
            <a:pPr lvl="1"/>
            <a:r>
              <a:rPr lang="en-US" dirty="0">
                <a:hlinkClick r:id="rId3"/>
              </a:rPr>
              <a:t>http://mchb.hrsa.gov/pregnancyandbeyond/breastfeeding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www.tn.gov/health/article/breastfeeding-business</a:t>
            </a:r>
            <a:endParaRPr lang="en-US" dirty="0" smtClean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188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2012 </a:t>
            </a:r>
            <a:r>
              <a:rPr lang="en-US" sz="4000" b="1" u="sng" dirty="0" smtClean="0">
                <a:latin typeface="Arial" charset="0"/>
                <a:cs typeface="Arial" charset="0"/>
              </a:rPr>
              <a:t>Adult</a:t>
            </a:r>
            <a:r>
              <a:rPr lang="en-US" sz="4000" b="1" dirty="0" smtClean="0">
                <a:latin typeface="Arial" charset="0"/>
                <a:cs typeface="Arial" charset="0"/>
              </a:rPr>
              <a:t> Obesity Rates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US = 27.6% obese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Tennessee = 31.1% obese*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10</a:t>
            </a:r>
            <a:r>
              <a:rPr 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dirty="0" smtClean="0">
                <a:latin typeface="Arial" charset="0"/>
                <a:cs typeface="Arial" charset="0"/>
              </a:rPr>
              <a:t> worst in the US (tied with Michigan)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Best = Colorado 20.5% obese	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Worst = Louisiana 34.7% obese</a:t>
            </a: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sz="2000" i="1" dirty="0" smtClean="0">
                <a:latin typeface="Arial" charset="0"/>
                <a:cs typeface="Arial" charset="0"/>
              </a:rPr>
              <a:t>* In 2013, the TN obesity rate was 33.7%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0" y="6457890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Data Source: Centers for Disease Control and Prevention (CDC). </a:t>
            </a:r>
            <a:r>
              <a:rPr lang="en-US" sz="1000" i="1" dirty="0"/>
              <a:t>Behavioral Risk Factor Surveillance System Survey Data.</a:t>
            </a:r>
            <a:r>
              <a:rPr lang="en-US" sz="1000" dirty="0"/>
              <a:t> Atlanta, Georgia: U.S. Department of Health and Human Services, Centers for Disease Control and Prevention</a:t>
            </a:r>
            <a:r>
              <a:rPr lang="en-US" sz="1000" dirty="0" smtClean="0"/>
              <a:t>, 2012.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67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 Steps to Successful Breastfeeding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Have a written breastfeeding policy that is routinely communicated to all health care </a:t>
            </a:r>
            <a:r>
              <a:rPr lang="en-US" sz="2800" dirty="0" smtClean="0"/>
              <a:t>staff.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Train </a:t>
            </a:r>
            <a:r>
              <a:rPr lang="en-US" sz="2800" dirty="0"/>
              <a:t>all health care staff in skills necessary to implement this </a:t>
            </a:r>
            <a:r>
              <a:rPr lang="en-US" sz="2800" dirty="0" smtClean="0"/>
              <a:t>policy.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Inform </a:t>
            </a:r>
            <a:r>
              <a:rPr lang="en-US" sz="2800" dirty="0"/>
              <a:t>all pregnant women about the benefits and management of </a:t>
            </a:r>
            <a:r>
              <a:rPr lang="en-US" sz="2800" dirty="0" smtClean="0"/>
              <a:t>breastfeeding.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Help </a:t>
            </a:r>
            <a:r>
              <a:rPr lang="en-US" sz="2800" dirty="0"/>
              <a:t>mothers initiate breastfeeding within half an hour of </a:t>
            </a:r>
            <a:r>
              <a:rPr lang="en-US" sz="2800" dirty="0" smtClean="0"/>
              <a:t>birth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Show </a:t>
            </a:r>
            <a:r>
              <a:rPr lang="en-US" sz="2800" dirty="0"/>
              <a:t>mothers how to breastfeed, and how to maintain lactation even if they should be separated from their infants.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 Steps to Successful Breastfeeding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6.  Give </a:t>
            </a:r>
            <a:r>
              <a:rPr lang="en-US" sz="2800" dirty="0"/>
              <a:t>newborn infants no food or drink other than breast milk, unless medically indicated.</a:t>
            </a:r>
          </a:p>
          <a:p>
            <a:pPr marL="0" indent="0">
              <a:buNone/>
            </a:pPr>
            <a:r>
              <a:rPr lang="en-US" sz="2800" dirty="0" smtClean="0"/>
              <a:t>7.  Practice </a:t>
            </a:r>
            <a:r>
              <a:rPr lang="en-US" sz="2800" dirty="0"/>
              <a:t>rooming-in - that is, allow mothers and infants to remain together - 24 hours a day.</a:t>
            </a:r>
          </a:p>
          <a:p>
            <a:pPr marL="0" indent="0">
              <a:buNone/>
            </a:pPr>
            <a:r>
              <a:rPr lang="en-US" sz="2800" dirty="0" smtClean="0"/>
              <a:t>8.  Encourage </a:t>
            </a:r>
            <a:r>
              <a:rPr lang="en-US" sz="2800" dirty="0"/>
              <a:t>breastfeeding on demand.</a:t>
            </a:r>
          </a:p>
          <a:p>
            <a:pPr marL="0" indent="0">
              <a:buNone/>
            </a:pPr>
            <a:r>
              <a:rPr lang="en-US" sz="2800" dirty="0" smtClean="0"/>
              <a:t>9.  Give </a:t>
            </a:r>
            <a:r>
              <a:rPr lang="en-US" sz="2800" dirty="0"/>
              <a:t>no artificial </a:t>
            </a:r>
            <a:r>
              <a:rPr lang="en-US" sz="2800" dirty="0" smtClean="0"/>
              <a:t>nipples </a:t>
            </a:r>
            <a:r>
              <a:rPr lang="en-US" sz="2800" dirty="0"/>
              <a:t>or </a:t>
            </a:r>
            <a:r>
              <a:rPr lang="en-US" sz="2800" dirty="0" smtClean="0"/>
              <a:t>pacifiers to </a:t>
            </a:r>
            <a:r>
              <a:rPr lang="en-US" sz="2800" dirty="0"/>
              <a:t>breastfeeding infants.</a:t>
            </a:r>
          </a:p>
          <a:p>
            <a:pPr marL="0" indent="0">
              <a:buNone/>
            </a:pPr>
            <a:r>
              <a:rPr lang="en-US" sz="2800" dirty="0" smtClean="0"/>
              <a:t>10.  Foster </a:t>
            </a:r>
            <a:r>
              <a:rPr lang="en-US" sz="2800" dirty="0"/>
              <a:t>the establishment of breastfeeding support groups and refer mothers to them on discharge from the hospital or clinic.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6400800"/>
            <a:ext cx="2775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/>
              <a:t>http://www.unicef.org/newsline/tenstps.htm</a:t>
            </a:r>
          </a:p>
        </p:txBody>
      </p:sp>
    </p:spTree>
    <p:extLst>
      <p:ext uri="{BB962C8B-B14F-4D97-AF65-F5344CB8AC3E}">
        <p14:creationId xmlns:p14="http://schemas.microsoft.com/office/powerpoint/2010/main" val="31107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 b="34038"/>
          <a:stretch/>
        </p:blipFill>
        <p:spPr bwMode="auto">
          <a:xfrm>
            <a:off x="609600" y="228600"/>
            <a:ext cx="7810500" cy="604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2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10 Steps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Baby Friendly USA</a:t>
            </a:r>
          </a:p>
          <a:p>
            <a:pPr lvl="1"/>
            <a:r>
              <a:rPr lang="en-US" sz="2400" dirty="0">
                <a:hlinkClick r:id="rId2"/>
              </a:rPr>
              <a:t>http://www.babyfriendlyusa.org/about-us/baby-friendly-hospital-initiative/the-ten-steps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b="1" dirty="0" smtClean="0"/>
          </a:p>
          <a:p>
            <a:r>
              <a:rPr lang="en-US" b="1" dirty="0" smtClean="0"/>
              <a:t>10 steps frequently asked ?’s</a:t>
            </a:r>
          </a:p>
          <a:p>
            <a:pPr lvl="1"/>
            <a:r>
              <a:rPr lang="en-US" sz="2400" dirty="0" smtClean="0">
                <a:hlinkClick r:id="rId3" action="ppaction://hlinkfile"/>
              </a:rPr>
              <a:t>file</a:t>
            </a:r>
            <a:r>
              <a:rPr lang="en-US" sz="2400" dirty="0">
                <a:hlinkClick r:id="rId3" action="ppaction://hlinkfile"/>
              </a:rPr>
              <a:t>:///C:/</a:t>
            </a:r>
            <a:r>
              <a:rPr lang="en-US" sz="2400" dirty="0" smtClean="0">
                <a:hlinkClick r:id="rId3" action="ppaction://hlinkfile"/>
              </a:rPr>
              <a:t>Users/dc60ku9/Downloads/Ten_Steps_Q_and_A_4_12_13.pdf</a:t>
            </a:r>
            <a:endParaRPr lang="en-US" sz="2400" dirty="0"/>
          </a:p>
          <a:p>
            <a:endParaRPr lang="en-US" b="1" dirty="0" smtClean="0"/>
          </a:p>
          <a:p>
            <a:r>
              <a:rPr lang="en-US" b="1" dirty="0" smtClean="0"/>
              <a:t>CDC</a:t>
            </a:r>
          </a:p>
          <a:p>
            <a:pPr lvl="1"/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www.cdc.gov/vitalsigns/breastfeeding2015/</a:t>
            </a:r>
            <a:endParaRPr lang="en-US" sz="2400" dirty="0" smtClean="0"/>
          </a:p>
        </p:txBody>
      </p:sp>
      <p:pic>
        <p:nvPicPr>
          <p:cNvPr id="4098" name="Picture 2" descr="C:\Users\dc60ku9\AppData\Local\Microsoft\Windows\Temporary Internet Files\Content.IE5\PIH8BFZK\medium-Baby-girl-lying-66.6-11928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29072"/>
            <a:ext cx="1371600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c60ku9\AppData\Local\Microsoft\Windows\Temporary Internet Files\Content.IE5\TZS397ZN\papapishu-Baby-girl-sittin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838200" cy="11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Baby Gift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step to encourage the 10 steps to successful breastfeeding</a:t>
            </a:r>
          </a:p>
          <a:p>
            <a:endParaRPr lang="en-US" dirty="0"/>
          </a:p>
          <a:p>
            <a:r>
              <a:rPr lang="en-US" dirty="0"/>
              <a:t>Traditionally upon leaving the hospital mothers receive a gift bag that contains formula and coupons for formula which discourages breastfeeding</a:t>
            </a:r>
          </a:p>
          <a:p>
            <a:endParaRPr lang="en-US" dirty="0"/>
          </a:p>
        </p:txBody>
      </p:sp>
      <p:pic>
        <p:nvPicPr>
          <p:cNvPr id="9218" name="Picture 2" descr="http://www.mediamum.net/wp-content/uploads/2012/07/nestle-baby-free-samples-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599"/>
            <a:ext cx="35814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Baby Gift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gift bags contain items that encourage breastfeeding (breast pads, milk storage bags, nipple cream,…)</a:t>
            </a:r>
            <a:endParaRPr lang="en-US" dirty="0"/>
          </a:p>
        </p:txBody>
      </p:sp>
      <p:pic>
        <p:nvPicPr>
          <p:cNvPr id="10242" name="Picture 2" descr="http://7xmmoumf6npd232x.zippykid.netdna-cdn.com/wp-content/uploads/2013/05/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9150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Baby Gift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with local breastfeeding coalitions and lactation consultants</a:t>
            </a:r>
          </a:p>
          <a:p>
            <a:endParaRPr lang="en-US" dirty="0" smtClean="0"/>
          </a:p>
          <a:p>
            <a:r>
              <a:rPr lang="en-US" b="1" dirty="0" smtClean="0"/>
              <a:t>Ban the Bags Toolkit</a:t>
            </a:r>
          </a:p>
          <a:p>
            <a:pPr lvl="1"/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banthebags.org/wp-content/uploads/2012/09/ToolKit-revision-10-11-12.pdf</a:t>
            </a:r>
            <a:endParaRPr lang="en-US" sz="1800" dirty="0" smtClean="0"/>
          </a:p>
          <a:p>
            <a:endParaRPr lang="en-US" dirty="0" smtClean="0"/>
          </a:p>
          <a:p>
            <a:r>
              <a:rPr lang="en-US" dirty="0" smtClean="0"/>
              <a:t>Case studies of communities that were able to ban formula gift bags</a:t>
            </a:r>
            <a:endParaRPr lang="en-US" dirty="0"/>
          </a:p>
          <a:p>
            <a:pPr lvl="1"/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www.citizen.org/documents/report-successful-initiatives-formula-marketing.pdf</a:t>
            </a:r>
            <a:endParaRPr lang="en-US" sz="1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Link to TN hospitals that ban gift bags or baby friendly hospitals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www.citizen.org/documents/Best-Hospitals-End-Infant-Formula-Marketing-to-Support-Breastfeeding-Report.pdf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media1.fdncms.com/nashville/imager/as-republicans-rail-against-obamacare-tennessee-rural-hospitals-hit-hard-t/u/original/3981199/1385937199-hosp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1621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7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Proven Primary Prevention Strategies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Example 3 — Promoting Nutritious Choices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Objective: Increase availability of nutritious food in the community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Activity: Ensure nutritious choices are available for people away from home</a:t>
            </a:r>
          </a:p>
          <a:p>
            <a:pPr lvl="1" eaLnBrk="1" hangingPunct="1"/>
            <a:r>
              <a:rPr lang="en-US" sz="1800" b="1" dirty="0" smtClean="0">
                <a:latin typeface="Arial" charset="0"/>
                <a:cs typeface="Arial" charset="0"/>
              </a:rPr>
              <a:t>Adopt healthy meeting policies for worksites</a:t>
            </a:r>
          </a:p>
          <a:p>
            <a:pPr lvl="1" eaLnBrk="1" hangingPunct="1"/>
            <a:r>
              <a:rPr lang="en-US" sz="1800" dirty="0" smtClean="0">
                <a:latin typeface="Arial" charset="0"/>
                <a:cs typeface="Arial" charset="0"/>
              </a:rPr>
              <a:t>Enable local park and recreation facilities adopt healthier menus for concessions</a:t>
            </a:r>
          </a:p>
          <a:p>
            <a:pPr lvl="1" eaLnBrk="1" hangingPunct="1"/>
            <a:r>
              <a:rPr lang="en-US" sz="1800" b="1" dirty="0" smtClean="0">
                <a:latin typeface="Arial" charset="0"/>
                <a:cs typeface="Arial" charset="0"/>
              </a:rPr>
              <a:t>Revamp vending choices to make healthier options available at local worksites </a:t>
            </a:r>
          </a:p>
          <a:p>
            <a:pPr lvl="1" eaLnBrk="1" hangingPunct="1"/>
            <a:r>
              <a:rPr lang="en-US" sz="1800" dirty="0" smtClean="0">
                <a:latin typeface="Arial" charset="0"/>
                <a:cs typeface="Arial" charset="0"/>
              </a:rPr>
              <a:t>Ban the sale of sugar sweetened sodas in public places</a:t>
            </a:r>
          </a:p>
          <a:p>
            <a:pPr lvl="1" eaLnBrk="1" hangingPunct="1"/>
            <a:r>
              <a:rPr lang="en-US" sz="1800" b="1" dirty="0" smtClean="0">
                <a:latin typeface="Arial" charset="0"/>
                <a:cs typeface="Arial" charset="0"/>
              </a:rPr>
              <a:t>Work to establish local farmers markets and improved distribution of local produce</a:t>
            </a:r>
          </a:p>
          <a:p>
            <a:pPr lvl="1" eaLnBrk="1" hangingPunct="1"/>
            <a:r>
              <a:rPr lang="en-US" sz="1800" b="1" dirty="0" smtClean="0">
                <a:latin typeface="Arial" charset="0"/>
                <a:cs typeface="Arial" charset="0"/>
              </a:rPr>
              <a:t>Establish community gardens</a:t>
            </a:r>
          </a:p>
          <a:p>
            <a:pPr lvl="1" eaLnBrk="1" hangingPunct="1"/>
            <a:r>
              <a:rPr lang="en-US" sz="1800" dirty="0" smtClean="0">
                <a:latin typeface="Arial" charset="0"/>
                <a:cs typeface="Arial" charset="0"/>
              </a:rPr>
              <a:t>Promote Food Service Guidelines in school cafeterias </a:t>
            </a:r>
          </a:p>
          <a:p>
            <a:pPr lvl="2"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lvl="2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3"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Meeting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Encourages healthy choices (food, tobacco</a:t>
            </a:r>
            <a:r>
              <a:rPr lang="en-US" dirty="0" smtClean="0"/>
              <a:t>, sustainability </a:t>
            </a:r>
            <a:r>
              <a:rPr lang="en-US" dirty="0" smtClean="0"/>
              <a:t>and physical activity) at meeting/conferences </a:t>
            </a:r>
          </a:p>
          <a:p>
            <a:r>
              <a:rPr lang="en-US" b="1" dirty="0" smtClean="0"/>
              <a:t>Website</a:t>
            </a:r>
            <a:endParaRPr lang="en-US" b="1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www.cspinet.org/nutritionpolicy/healthy-meeting.html</a:t>
            </a:r>
            <a:endParaRPr lang="en-US" dirty="0" smtClean="0"/>
          </a:p>
          <a:p>
            <a:r>
              <a:rPr lang="en-US" b="1" dirty="0" smtClean="0"/>
              <a:t>Toolkit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cspinet.org/nutritionpolicy/Healthy-Meeting-Toolkit.pdf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2290" name="Picture 2" descr="http://www.healthyoptionsbuffalo.com/content/images/healthy%20mee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6289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2013 </a:t>
            </a:r>
            <a:r>
              <a:rPr lang="en-US" sz="4000" b="1" u="sng" dirty="0" smtClean="0">
                <a:latin typeface="Arial" charset="0"/>
                <a:cs typeface="Arial" charset="0"/>
              </a:rPr>
              <a:t>Youth</a:t>
            </a:r>
            <a:r>
              <a:rPr lang="en-US" sz="4000" b="1" dirty="0" smtClean="0">
                <a:latin typeface="Arial" charset="0"/>
                <a:cs typeface="Arial" charset="0"/>
              </a:rPr>
              <a:t> Obesity Rates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US = 13.7 % obese 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Tennessee = 16.9 % obese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4</a:t>
            </a:r>
            <a:r>
              <a:rPr 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dirty="0" smtClean="0">
                <a:latin typeface="Arial" charset="0"/>
                <a:cs typeface="Arial" charset="0"/>
              </a:rPr>
              <a:t> worst in the US (out of 42 states)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Best = Utah 6.4% obese 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Worst = Kentucky 18.0% obese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0" y="645789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Data Source: Centers for Disease Control and Prevention (CDC). </a:t>
            </a:r>
            <a:r>
              <a:rPr lang="en-US" sz="1000" i="1" dirty="0"/>
              <a:t>1991-2013 High School Youth Risk Behavior Survey Data. </a:t>
            </a:r>
            <a:r>
              <a:rPr lang="en-US" sz="1000" dirty="0" smtClean="0"/>
              <a:t> Available </a:t>
            </a:r>
            <a:r>
              <a:rPr lang="en-US" sz="1000" dirty="0"/>
              <a:t>at </a:t>
            </a:r>
            <a:r>
              <a:rPr lang="en-US" sz="1000" dirty="0">
                <a:hlinkClick r:id="rId3"/>
              </a:rPr>
              <a:t>http://nccd.cdc.gov/youthonline/</a:t>
            </a:r>
            <a:r>
              <a:rPr lang="en-US" sz="1000" dirty="0"/>
              <a:t>. Accessed </a:t>
            </a:r>
            <a:r>
              <a:rPr lang="en-US" sz="1000" dirty="0" smtClean="0"/>
              <a:t>on 8/11/2014.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227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Vending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7030"/>
            <a:ext cx="5715000" cy="4525963"/>
          </a:xfrm>
        </p:spPr>
        <p:txBody>
          <a:bodyPr/>
          <a:lstStyle/>
          <a:p>
            <a:r>
              <a:rPr lang="en-US" dirty="0" smtClean="0"/>
              <a:t>Providing healthy options in vending machines at work sites, public spaces, </a:t>
            </a:r>
            <a:r>
              <a:rPr lang="en-US" dirty="0" smtClean="0"/>
              <a:t>businesses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Benefits</a:t>
            </a:r>
          </a:p>
          <a:p>
            <a:pPr lvl="1"/>
            <a:r>
              <a:rPr lang="en-US" dirty="0" smtClean="0"/>
              <a:t>Support peoples health related goals</a:t>
            </a:r>
          </a:p>
          <a:p>
            <a:pPr lvl="1"/>
            <a:r>
              <a:rPr lang="en-US" dirty="0" smtClean="0"/>
              <a:t>Increase demand for healthier options</a:t>
            </a:r>
          </a:p>
          <a:p>
            <a:pPr lvl="1"/>
            <a:r>
              <a:rPr lang="en-US" dirty="0" smtClean="0"/>
              <a:t>Reduce healthcare costs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75" y="1752600"/>
            <a:ext cx="28575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8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Vending worksites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525963"/>
          </a:xfrm>
        </p:spPr>
        <p:txBody>
          <a:bodyPr/>
          <a:lstStyle/>
          <a:p>
            <a:r>
              <a:rPr lang="en-US" b="1" dirty="0" smtClean="0"/>
              <a:t>Healthy Vending Toolkit</a:t>
            </a:r>
          </a:p>
          <a:p>
            <a:pPr lvl="1"/>
            <a:r>
              <a:rPr lang="en-US" dirty="0">
                <a:hlinkClick r:id="rId2"/>
              </a:rPr>
              <a:t>http://www.kingcounty.gov/healthservices/health/nutrition/~/</a:t>
            </a:r>
            <a:r>
              <a:rPr lang="en-US" dirty="0" smtClean="0">
                <a:hlinkClick r:id="rId2"/>
              </a:rPr>
              <a:t>media/health/publichealth/documents/nutrition/HealthyVendingToolkit.ashx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Multiple Resources on Healthy Vending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www.cspinet.org/nutritionpolicy/foodstandards.html</a:t>
            </a:r>
            <a:endParaRPr lang="en-US" dirty="0" smtClean="0"/>
          </a:p>
        </p:txBody>
      </p:sp>
      <p:pic>
        <p:nvPicPr>
          <p:cNvPr id="1026" name="Picture 2" descr="C:\Users\dc60ku9\AppData\Local\Microsoft\Windows\Temporary Internet Files\Content.IE5\K429OEYK\Fresh_Healthy_Vending_Machine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61" y="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90389F-17B8-4F45-BE7A-6CE00C9D016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026" name="Picture 2" descr="http://farmersmarketcoalition.org/wp-content/uploads/2013/08/WhyMarkets_August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63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/>
          <a:lstStyle/>
          <a:p>
            <a:r>
              <a:rPr lang="en-US" dirty="0" smtClean="0"/>
              <a:t>Why Farmers</a:t>
            </a:r>
            <a:r>
              <a:rPr lang="en-US" dirty="0" smtClean="0"/>
              <a:t>’ </a:t>
            </a:r>
            <a:r>
              <a:rPr lang="en-US" dirty="0" smtClean="0"/>
              <a:t>Markets?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Farmers’ Market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Univ. of KY: Operating a Community </a:t>
            </a:r>
            <a:r>
              <a:rPr lang="en-US" b="1" dirty="0" smtClean="0"/>
              <a:t>Farmers’ Market</a:t>
            </a:r>
            <a:endParaRPr lang="en-US" b="1" dirty="0" smtClean="0"/>
          </a:p>
          <a:p>
            <a:pPr lvl="1"/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www2.ca.uky.edu/agc/pubs/aec/aec77/aec77.pdf</a:t>
            </a:r>
            <a:endParaRPr lang="en-US" sz="1800" dirty="0" smtClean="0"/>
          </a:p>
          <a:p>
            <a:pPr lvl="1"/>
            <a:endParaRPr lang="en-US" dirty="0"/>
          </a:p>
          <a:p>
            <a:r>
              <a:rPr lang="en-US" b="1" dirty="0" smtClean="0"/>
              <a:t>Mass.gov: Organize &amp; Run a </a:t>
            </a:r>
            <a:r>
              <a:rPr lang="en-US" b="1" dirty="0" smtClean="0"/>
              <a:t>Farmers’ Market </a:t>
            </a:r>
            <a:endParaRPr lang="en-US" b="1" dirty="0" smtClean="0"/>
          </a:p>
          <a:p>
            <a:pPr lvl="1"/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www.mass.gov/eea/agencies/agr/markets/farmers-markets/farmers-market-howtorun-generic.html#gettingstarted</a:t>
            </a:r>
            <a:endParaRPr lang="en-US" sz="1800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s://ag.tennessee.edu/news/News%20Photos/2015/TDA%20photo%20franklin%20F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4876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685800"/>
          </a:xfrm>
        </p:spPr>
        <p:txBody>
          <a:bodyPr/>
          <a:lstStyle/>
          <a:p>
            <a:r>
              <a:rPr lang="en-US" dirty="0" smtClean="0"/>
              <a:t>Community Garden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Benefits</a:t>
            </a:r>
          </a:p>
          <a:p>
            <a:r>
              <a:rPr lang="en-US" b="1" dirty="0" smtClean="0"/>
              <a:t>Types</a:t>
            </a:r>
          </a:p>
          <a:p>
            <a:r>
              <a:rPr lang="en-US" b="1" dirty="0" smtClean="0"/>
              <a:t>Resources on gardens</a:t>
            </a:r>
          </a:p>
        </p:txBody>
      </p:sp>
      <p:pic>
        <p:nvPicPr>
          <p:cNvPr id="1026" name="Picture 2" descr="http://www.arlington-tx.gov/news/wp-content/uploads/sites/2/2015/02/Articles-Parks-2-4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7696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Garden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Increase consumption of fruits and vegetables</a:t>
            </a:r>
          </a:p>
          <a:p>
            <a:endParaRPr lang="en-US" sz="2000" dirty="0" smtClean="0"/>
          </a:p>
          <a:p>
            <a:r>
              <a:rPr lang="en-US" sz="2000" dirty="0" smtClean="0"/>
              <a:t>Among children increased nutrition knowledge</a:t>
            </a:r>
          </a:p>
          <a:p>
            <a:endParaRPr lang="en-US" sz="2000" dirty="0" smtClean="0"/>
          </a:p>
          <a:p>
            <a:r>
              <a:rPr lang="en-US" sz="2000" dirty="0" smtClean="0"/>
              <a:t>Increase physical activity</a:t>
            </a:r>
          </a:p>
          <a:p>
            <a:endParaRPr lang="en-US" sz="2000" dirty="0" smtClean="0"/>
          </a:p>
          <a:p>
            <a:r>
              <a:rPr lang="en-US" sz="2000" dirty="0" smtClean="0"/>
              <a:t>Improve community relationships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590800" y="6449199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https://nccommunitygardens.ces.ncsu.edu/nccommunitygardens-research/</a:t>
            </a:r>
          </a:p>
        </p:txBody>
      </p:sp>
      <p:pic>
        <p:nvPicPr>
          <p:cNvPr id="2050" name="Picture 2" descr="http://frankfortparks.org/programs-events/Community%20Garden/community_garde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3" r="11834"/>
          <a:stretch/>
        </p:blipFill>
        <p:spPr bwMode="auto">
          <a:xfrm>
            <a:off x="4953000" y="3486550"/>
            <a:ext cx="3962400" cy="260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Community Gardens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Community</a:t>
            </a:r>
          </a:p>
          <a:p>
            <a:endParaRPr lang="en-US" b="1" dirty="0" smtClean="0"/>
          </a:p>
          <a:p>
            <a:r>
              <a:rPr lang="en-US" b="1" dirty="0" smtClean="0"/>
              <a:t>School/Childcare</a:t>
            </a:r>
          </a:p>
          <a:p>
            <a:endParaRPr lang="en-US" b="1" dirty="0" smtClean="0"/>
          </a:p>
          <a:p>
            <a:r>
              <a:rPr lang="en-US" b="1" dirty="0" smtClean="0"/>
              <a:t>Church</a:t>
            </a:r>
          </a:p>
          <a:p>
            <a:endParaRPr lang="en-US" b="1" dirty="0" smtClean="0"/>
          </a:p>
          <a:p>
            <a:r>
              <a:rPr lang="en-US" b="1" dirty="0" smtClean="0"/>
              <a:t>Food pantry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6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Community Garden</a:t>
            </a:r>
          </a:p>
          <a:p>
            <a:pPr lvl="1"/>
            <a:r>
              <a:rPr lang="en-US" sz="2400" dirty="0" smtClean="0">
                <a:hlinkClick r:id="rId2"/>
              </a:rPr>
              <a:t>http://www.letsmove.gov/sites/letsmove.gov/files/pdfs/LM%20Community%20Garden%20Checklist.pdf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b="1" dirty="0" smtClean="0"/>
              <a:t>School Garden</a:t>
            </a:r>
          </a:p>
          <a:p>
            <a:pPr lvl="1"/>
            <a:r>
              <a:rPr lang="en-US" sz="2400" dirty="0">
                <a:hlinkClick r:id="rId3"/>
              </a:rPr>
              <a:t>http://www.letsmove.gov/sites/letsmove.gov/files/pdfs/LM%20School%20Garden%20Checklist_0.pdf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098" name="Picture 2" descr="C:\Users\dc60ku9\AppData\Local\Microsoft\Windows\Temporary Internet Files\Content.IE5\GBFOLYAI\garden-tool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953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CDC website </a:t>
            </a:r>
            <a:r>
              <a:rPr lang="en-US" sz="2000" dirty="0" smtClean="0"/>
              <a:t>(white papers, case studies…)</a:t>
            </a:r>
          </a:p>
          <a:p>
            <a:pPr lvl="1"/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www.cdc.gov/healthyplaces/healthtopics/healthyfood/community.htm</a:t>
            </a:r>
            <a:endParaRPr lang="en-US" sz="1800" dirty="0" smtClean="0"/>
          </a:p>
          <a:p>
            <a:pPr lvl="1"/>
            <a:endParaRPr lang="en-US" dirty="0"/>
          </a:p>
          <a:p>
            <a:r>
              <a:rPr lang="en-US" b="1" dirty="0" smtClean="0"/>
              <a:t>Wisconsin DOH youth gardening toolkit </a:t>
            </a:r>
            <a:r>
              <a:rPr lang="en-US" sz="1800" dirty="0" smtClean="0"/>
              <a:t>(some info. is specific to WI)</a:t>
            </a:r>
          </a:p>
          <a:p>
            <a:pPr lvl="1"/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www.dhs.wisconsin.gov/publications/p4/p40112.pdf</a:t>
            </a:r>
            <a:endParaRPr lang="en-US" sz="1800" dirty="0" smtClean="0"/>
          </a:p>
          <a:p>
            <a:pPr lvl="1"/>
            <a:endParaRPr lang="en-US" dirty="0"/>
          </a:p>
          <a:p>
            <a:r>
              <a:rPr lang="en-US" b="1" dirty="0" smtClean="0"/>
              <a:t>USDA</a:t>
            </a:r>
          </a:p>
          <a:p>
            <a:pPr lvl="1"/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www.usda.gov/wps/portal/usda/usdahome?navid=GARDEN_RT3&amp;parentnav=PEOPLES_GARDEN&amp;navtype=RT</a:t>
            </a:r>
            <a:endParaRPr lang="en-US" sz="1800" dirty="0" smtClean="0"/>
          </a:p>
          <a:p>
            <a:pPr lvl="1"/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www.usda.gov/wps/portal/usda/usdahome?navid=GARDEN_RT5&amp;parentnav=PEOPLES_GARDEN&amp;navtype=RT</a:t>
            </a:r>
            <a:endParaRPr lang="en-US" sz="1800" dirty="0" smtClean="0"/>
          </a:p>
          <a:p>
            <a:pPr lvl="1"/>
            <a:r>
              <a:rPr lang="en-US" sz="1800" dirty="0" smtClean="0">
                <a:hlinkClick r:id="rId6"/>
              </a:rPr>
              <a:t>http://healthymeals.nal.usda.gov/resource-library/school-and-preschool-gardens/school-garden-resources</a:t>
            </a:r>
            <a:r>
              <a:rPr lang="en-US" sz="1800" dirty="0" smtClean="0"/>
              <a:t> (multiple resources)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/>
                <a:latin typeface="Arial" charset="0"/>
                <a:cs typeface="Arial" charset="0"/>
              </a:rPr>
              <a:t>Proven Primary Prevention Strategies</a:t>
            </a:r>
            <a:endParaRPr lang="en-US" dirty="0" smtClean="0">
              <a:effectLst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Example 4 — Promoting Physical Activity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Objective: Increase opportunities for residents to be more active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Activity: Ensure physical activity opportunities are available</a:t>
            </a:r>
          </a:p>
          <a:p>
            <a:pPr lvl="1" eaLnBrk="1" hangingPunct="1"/>
            <a:r>
              <a:rPr lang="en-US" sz="2000" dirty="0" smtClean="0">
                <a:latin typeface="Arial" charset="0"/>
                <a:cs typeface="Arial" charset="0"/>
              </a:rPr>
              <a:t>Establish Joint Use Agreements with local schools</a:t>
            </a:r>
          </a:p>
          <a:p>
            <a:pPr lvl="1" eaLnBrk="1" hangingPunct="1"/>
            <a:r>
              <a:rPr lang="en-US" sz="2000" dirty="0" smtClean="0">
                <a:latin typeface="Arial" charset="0"/>
                <a:cs typeface="Arial" charset="0"/>
              </a:rPr>
              <a:t>Establish natural surface walking trails on public land</a:t>
            </a:r>
          </a:p>
          <a:p>
            <a:pPr lvl="1" eaLnBrk="1" hangingPunct="1"/>
            <a:r>
              <a:rPr lang="en-US" sz="2000" dirty="0" smtClean="0">
                <a:latin typeface="Arial" charset="0"/>
                <a:cs typeface="Arial" charset="0"/>
              </a:rPr>
              <a:t>Establish walking groups and walking clubs for community participation</a:t>
            </a:r>
          </a:p>
          <a:p>
            <a:pPr lvl="1" eaLnBrk="1" hangingPunct="1"/>
            <a:r>
              <a:rPr lang="en-US" sz="2000" dirty="0" smtClean="0">
                <a:latin typeface="Arial" charset="0"/>
                <a:cs typeface="Arial" charset="0"/>
              </a:rPr>
              <a:t>Promote before and after school exercise, run and/or walk clubs</a:t>
            </a:r>
          </a:p>
          <a:p>
            <a:pPr lvl="1" eaLnBrk="1" hangingPunct="1"/>
            <a:r>
              <a:rPr lang="en-US" sz="2000" dirty="0" smtClean="0">
                <a:latin typeface="Arial" charset="0"/>
                <a:cs typeface="Arial" charset="0"/>
              </a:rPr>
              <a:t>Create walking school bus routes to enable children to walk to school</a:t>
            </a:r>
          </a:p>
          <a:p>
            <a:pPr lvl="1" eaLnBrk="1" hangingPunct="1"/>
            <a:r>
              <a:rPr lang="en-US" sz="2000" dirty="0" smtClean="0">
                <a:latin typeface="Arial" charset="0"/>
                <a:cs typeface="Arial" charset="0"/>
              </a:rPr>
              <a:t>Promote daily physical activity within schools</a:t>
            </a:r>
            <a:endParaRPr lang="en-US" dirty="0" smtClean="0">
              <a:latin typeface="Arial" charset="0"/>
              <a:cs typeface="Arial" charset="0"/>
            </a:endParaRPr>
          </a:p>
          <a:p>
            <a:pPr lvl="2"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lvl="3" eaLnBrk="1" hangingPunct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0" y="6303963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Data </a:t>
            </a:r>
            <a:r>
              <a:rPr lang="en-US" sz="1000" dirty="0" smtClean="0"/>
              <a:t>Sources: 1) Centers </a:t>
            </a:r>
            <a:r>
              <a:rPr lang="en-US" sz="1000" dirty="0"/>
              <a:t>for Disease Control and Prevention (CDC). </a:t>
            </a:r>
            <a:r>
              <a:rPr lang="en-US" sz="1000" i="1" dirty="0"/>
              <a:t>Behavioral Risk Factor Surveillance System Survey Data.</a:t>
            </a:r>
            <a:r>
              <a:rPr lang="en-US" sz="1000" dirty="0"/>
              <a:t> Atlanta, Georgia: U.S. Department of Health and Human Services, Centers for Disease Control and Prevention, 2012</a:t>
            </a:r>
            <a:r>
              <a:rPr lang="en-US" sz="1000" dirty="0" smtClean="0"/>
              <a:t>. 2) Tennessee Department of Health; Division of Policy, Planning and Assessment; Behavioral Risk Factor Surveillance System. *BRFSS </a:t>
            </a:r>
            <a:r>
              <a:rPr lang="en-US" sz="1000" dirty="0"/>
              <a:t>had substantial methodological </a:t>
            </a:r>
            <a:r>
              <a:rPr lang="en-US" sz="1000" dirty="0" smtClean="0"/>
              <a:t>changes starting in 2011; 2011-2013 data are not comparable to earlier years.</a:t>
            </a:r>
            <a:endParaRPr lang="en-US" sz="1000" dirty="0"/>
          </a:p>
        </p:txBody>
      </p:sp>
      <p:graphicFrame>
        <p:nvGraphicFramePr>
          <p:cNvPr id="3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881602"/>
              </p:ext>
            </p:extLst>
          </p:nvPr>
        </p:nvGraphicFramePr>
        <p:xfrm>
          <a:off x="91440" y="152400"/>
          <a:ext cx="8961120" cy="597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5400000">
            <a:off x="5030689" y="3046512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Major changes in survey methodology*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403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CDC Strategies &amp; Guidelines Links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Strategies to Increase the Consumption of Fruits and </a:t>
            </a:r>
            <a:r>
              <a:rPr lang="en-US" b="1" dirty="0" smtClean="0"/>
              <a:t>Vegetables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www.cdc.gov/obesity/downloads/fandv_2011_web_tag508.pdf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Breastfeeding</a:t>
            </a:r>
          </a:p>
          <a:p>
            <a:pPr lvl="1"/>
            <a:r>
              <a:rPr lang="en-US" dirty="0" smtClean="0">
                <a:hlinkClick r:id="rId4"/>
              </a:rPr>
              <a:t>http://www.cdc.gov/breastfeeding/resources/guide.htm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22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 </a:t>
            </a:r>
            <a:r>
              <a:rPr lang="en-US" dirty="0" smtClean="0"/>
              <a:t>Spot: Gibson </a:t>
            </a:r>
            <a:r>
              <a:rPr lang="en-US" dirty="0"/>
              <a:t>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Objective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increase the proportion of exclusively breastfed infants</a:t>
            </a:r>
          </a:p>
          <a:p>
            <a:endParaRPr lang="en-US" b="1" dirty="0" smtClean="0"/>
          </a:p>
          <a:p>
            <a:r>
              <a:rPr lang="en-US" b="1" dirty="0" smtClean="0"/>
              <a:t>Activity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PPI team educated local businesses on the Breastfeeding Welcomed Here initiative</a:t>
            </a:r>
            <a:endParaRPr lang="en-US" dirty="0"/>
          </a:p>
        </p:txBody>
      </p:sp>
      <p:pic>
        <p:nvPicPr>
          <p:cNvPr id="5" name="Picture 2" descr="C:\Users\dc60ku9\AppData\Local\Microsoft\Windows\Temporary Internet Files\Content.IE5\LUCR101I\Star-11581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784382" cy="73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 Spot: Gibson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Outcome of Breastfeeding Welcomed Here PPI</a:t>
            </a:r>
          </a:p>
          <a:p>
            <a:pPr lvl="1"/>
            <a:r>
              <a:rPr lang="en-US" dirty="0" smtClean="0"/>
              <a:t>Oct.2014: pledges increased from 21 to 58 </a:t>
            </a:r>
          </a:p>
          <a:p>
            <a:pPr lvl="1"/>
            <a:r>
              <a:rPr lang="en-US" dirty="0" smtClean="0"/>
              <a:t>Nov.2014: total of 93 businesses learned about initiative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2" descr="C:\Users\dc60ku9\AppData\Local\Microsoft\Windows\Temporary Internet Files\Content.IE5\LUCR101I\Star-11581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703029" cy="65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 Spot: Hickman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Objective</a:t>
            </a:r>
            <a:endParaRPr lang="en-US" dirty="0" smtClean="0"/>
          </a:p>
          <a:p>
            <a:pPr lvl="1"/>
            <a:r>
              <a:rPr lang="en-US" dirty="0" smtClean="0"/>
              <a:t>Increase the intake of healthy </a:t>
            </a:r>
            <a:r>
              <a:rPr lang="en-US" dirty="0" smtClean="0"/>
              <a:t>foods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PPI team partnered with local farmers’ market director</a:t>
            </a:r>
            <a:r>
              <a:rPr lang="en-US" dirty="0" smtClean="0"/>
              <a:t>, UT </a:t>
            </a:r>
            <a:r>
              <a:rPr lang="en-US" dirty="0"/>
              <a:t>extension and local health </a:t>
            </a:r>
            <a:r>
              <a:rPr lang="en-US" dirty="0" smtClean="0"/>
              <a:t>council</a:t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Activity</a:t>
            </a:r>
            <a:r>
              <a:rPr lang="en-US" dirty="0" smtClean="0"/>
              <a:t>: Community </a:t>
            </a:r>
            <a:r>
              <a:rPr lang="en-US" dirty="0" smtClean="0"/>
              <a:t>focus group assessment and in-house health department survey: </a:t>
            </a:r>
          </a:p>
          <a:p>
            <a:pPr lvl="1"/>
            <a:r>
              <a:rPr lang="en-US" dirty="0" smtClean="0"/>
              <a:t>Few home gardens, lack of transportation</a:t>
            </a:r>
          </a:p>
          <a:p>
            <a:pPr lvl="1"/>
            <a:r>
              <a:rPr lang="en-US" dirty="0" smtClean="0"/>
              <a:t>Lack of awareness of farmers’ market, inconvenient hours</a:t>
            </a:r>
            <a:endParaRPr lang="en-US" dirty="0"/>
          </a:p>
        </p:txBody>
      </p:sp>
      <p:pic>
        <p:nvPicPr>
          <p:cNvPr id="5122" name="Picture 2" descr="C:\Users\dc60ku9\AppData\Local\Microsoft\Windows\Temporary Internet Files\Content.IE5\LUCR101I\Star-11581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762000" cy="71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 Spot: Hickman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Promotion through banners, water bottles, T-shirts…</a:t>
            </a:r>
          </a:p>
          <a:p>
            <a:r>
              <a:rPr lang="en-US" dirty="0" smtClean="0"/>
              <a:t>Offered on-site nutrition education</a:t>
            </a:r>
            <a:r>
              <a:rPr lang="en-US" dirty="0" smtClean="0"/>
              <a:t>, cooking </a:t>
            </a:r>
            <a:r>
              <a:rPr lang="en-US" dirty="0" smtClean="0"/>
              <a:t>tips at twice weekly market</a:t>
            </a:r>
          </a:p>
          <a:p>
            <a:r>
              <a:rPr lang="en-US" dirty="0" smtClean="0"/>
              <a:t>Weekly walking program adjacent to farmers’ market</a:t>
            </a:r>
          </a:p>
          <a:p>
            <a:r>
              <a:rPr lang="en-US" dirty="0" smtClean="0"/>
              <a:t>Produced a monthly newsletter</a:t>
            </a:r>
          </a:p>
          <a:p>
            <a:r>
              <a:rPr lang="en-US" dirty="0" smtClean="0"/>
              <a:t>Link to word.doc</a:t>
            </a:r>
            <a:endParaRPr lang="en-US" dirty="0"/>
          </a:p>
        </p:txBody>
      </p:sp>
      <p:pic>
        <p:nvPicPr>
          <p:cNvPr id="5" name="Picture 2" descr="C:\Users\dc60ku9\AppData\Local\Microsoft\Windows\Temporary Internet Files\Content.IE5\LUCR101I\Star-11581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848114" cy="7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latin typeface="Arial" charset="0"/>
                <a:cs typeface="Arial" charset="0"/>
              </a:rPr>
              <a:t>Additional Resources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Behavioral Risk Factor Surveillance System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>
                <a:latin typeface="Arial" charset="0"/>
                <a:cs typeface="Arial" charset="0"/>
                <a:hlinkClick r:id="rId3"/>
              </a:rPr>
              <a:t>http://www.cdc.gov/brfss/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County Health Rankings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>
                <a:latin typeface="Arial" charset="0"/>
                <a:cs typeface="Arial" charset="0"/>
                <a:hlinkClick r:id="rId4"/>
              </a:rPr>
              <a:t>http://www.countyhealthrankings.org/#app/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American Public Health Association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>
                <a:latin typeface="Arial" charset="0"/>
                <a:cs typeface="Arial" charset="0"/>
                <a:hlinkClick r:id="rId5"/>
              </a:rPr>
              <a:t>http://www.apha.org/programs/resources/obesity/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Center for Disease Control and Prevention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>
                <a:latin typeface="Arial" charset="0"/>
                <a:cs typeface="Arial" charset="0"/>
                <a:hlinkClick r:id="rId6"/>
              </a:rPr>
              <a:t>http://www.cdc.gov/obesity/resource/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latin typeface="Arial" charset="0"/>
                <a:cs typeface="Arial" charset="0"/>
              </a:rPr>
              <a:t>Technical Assistance Resources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Beth Allen: </a:t>
            </a:r>
            <a:r>
              <a:rPr lang="en-US" sz="2800" dirty="0" smtClean="0">
                <a:latin typeface="Arial" charset="0"/>
                <a:cs typeface="Arial" charset="0"/>
                <a:hlinkClick r:id="rId3"/>
              </a:rPr>
              <a:t>elizabeth.allen@tn.gov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CDC 1305 Chronic Disease &amp; School Health Grant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Nutritionist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615-253-8729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Joan Cook: </a:t>
            </a:r>
            <a:r>
              <a:rPr lang="en-US" sz="2800" dirty="0" smtClean="0">
                <a:latin typeface="Arial" charset="0"/>
                <a:cs typeface="Arial" charset="0"/>
                <a:hlinkClick r:id="rId4"/>
              </a:rPr>
              <a:t>joan.cook@tn.gov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Project Diabetes &amp; Gold Sneaker Initiative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Nutritionist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615-253-8745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Dare Bible</a:t>
            </a:r>
            <a:r>
              <a:rPr lang="en-US" sz="2800" smtClean="0">
                <a:latin typeface="Arial" charset="0"/>
                <a:cs typeface="Arial" charset="0"/>
              </a:rPr>
              <a:t>: </a:t>
            </a:r>
            <a:r>
              <a:rPr lang="en-US" sz="2800" smtClean="0">
                <a:latin typeface="Arial" charset="0"/>
                <a:cs typeface="Arial" charset="0"/>
                <a:hlinkClick r:id="rId5"/>
              </a:rPr>
              <a:t>dare.bible@tn.gov</a:t>
            </a:r>
            <a:endParaRPr lang="en-US" sz="2800" smtClean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smtClean="0">
                <a:latin typeface="Arial" charset="0"/>
                <a:cs typeface="Arial" charset="0"/>
              </a:rPr>
              <a:t>Project </a:t>
            </a:r>
            <a:r>
              <a:rPr lang="en-US" sz="2400" dirty="0" smtClean="0">
                <a:latin typeface="Arial" charset="0"/>
                <a:cs typeface="Arial" charset="0"/>
              </a:rPr>
              <a:t>Diabetes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Public Health Educator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615-253-0005</a:t>
            </a:r>
          </a:p>
        </p:txBody>
      </p:sp>
    </p:spTree>
    <p:extLst>
      <p:ext uri="{BB962C8B-B14F-4D97-AF65-F5344CB8AC3E}">
        <p14:creationId xmlns:p14="http://schemas.microsoft.com/office/powerpoint/2010/main" val="8559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Proven Primary Prevention Strategies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Arial" charset="0"/>
                <a:cs typeface="Arial" charset="0"/>
              </a:rPr>
              <a:t>Example 1 — Obesity Prevention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Objective: Early Childhood Obesity Prevention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Activity: Increase the number of </a:t>
            </a:r>
            <a:r>
              <a:rPr lang="en-US" sz="2400" b="1" u="sng" dirty="0" smtClean="0">
                <a:latin typeface="Arial" charset="0"/>
                <a:cs typeface="Arial" charset="0"/>
              </a:rPr>
              <a:t>licensed child care facilities </a:t>
            </a:r>
            <a:r>
              <a:rPr lang="en-US" sz="2400" dirty="0" smtClean="0">
                <a:latin typeface="Arial" charset="0"/>
                <a:cs typeface="Arial" charset="0"/>
              </a:rPr>
              <a:t>that have healthy environments for nutrition, physical activity and tobacco.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Promote Gold Sneaker to local child are facilities, providing technical assistance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Promote the involvement of children in meal planning and meal preparation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</a:t>
            </a:r>
            <a:r>
              <a:rPr lang="en-US" sz="20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at childcare facilities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?)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Establish “screen free week” at local facilities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Provide expertise for parent education nights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Educate providers on how to support breastfeeding moms and babies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Establish family gardens at child care facilities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Become a Gold Sneaker Facility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TDOH free and voluntary initiative for childcare facilities </a:t>
            </a:r>
          </a:p>
          <a:p>
            <a:endParaRPr lang="en-US" dirty="0" smtClean="0"/>
          </a:p>
          <a:p>
            <a:r>
              <a:rPr lang="en-US" dirty="0" smtClean="0"/>
              <a:t>9 policies promoting physical activity, nutrition and a tobacco-free campus</a:t>
            </a:r>
          </a:p>
          <a:p>
            <a:endParaRPr lang="en-US" dirty="0" smtClean="0"/>
          </a:p>
          <a:p>
            <a:r>
              <a:rPr lang="en-US" dirty="0" smtClean="0"/>
              <a:t>Website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tn.gov/health/topic/goldsneaker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academychilddevelopment.com/wp-content/uploads/2016/02/gold-sneaker-program-nashvil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24167" r="14166" b="24584"/>
          <a:stretch/>
        </p:blipFill>
        <p:spPr bwMode="auto">
          <a:xfrm>
            <a:off x="3048000" y="4191000"/>
            <a:ext cx="3298128" cy="25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Sneaker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Technical Assistance</a:t>
            </a:r>
          </a:p>
          <a:p>
            <a:pPr lvl="1"/>
            <a:r>
              <a:rPr lang="en-US" dirty="0" smtClean="0"/>
              <a:t>Yvette Mack, </a:t>
            </a:r>
            <a:r>
              <a:rPr lang="en-US" dirty="0" err="1" smtClean="0"/>
              <a:t>Phd</a:t>
            </a:r>
            <a:r>
              <a:rPr lang="en-US" dirty="0" smtClean="0"/>
              <a:t>, MSPH, MCHES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yvette.mack@tn.gov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Free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Screen time is</a:t>
            </a:r>
          </a:p>
          <a:p>
            <a:pPr lvl="1"/>
            <a:r>
              <a:rPr lang="en-US" dirty="0" smtClean="0"/>
              <a:t>watching TV, playing video games, using apps or surfing the web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greatest among low income, African American and Hispanic children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 risk factor for childhood obesity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https://tvsmarter.files.wordpress.com/2010/12/01_juani-leony-casti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3733800" cy="28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Free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Website</a:t>
            </a:r>
            <a:r>
              <a:rPr lang="en-US" dirty="0" smtClean="0"/>
              <a:t> (flyers, pledge cards, activity logs…)</a:t>
            </a:r>
          </a:p>
          <a:p>
            <a:pPr lvl="1"/>
            <a:r>
              <a:rPr lang="en-US" sz="2000" dirty="0" smtClean="0">
                <a:hlinkClick r:id="rId2"/>
              </a:rPr>
              <a:t>http://www.screenfree.org/</a:t>
            </a:r>
            <a:endParaRPr lang="en-US" sz="2000" dirty="0" smtClean="0"/>
          </a:p>
          <a:p>
            <a:endParaRPr lang="en-US" dirty="0"/>
          </a:p>
          <a:p>
            <a:r>
              <a:rPr lang="en-US" b="1" dirty="0" smtClean="0"/>
              <a:t>Toolkit</a:t>
            </a:r>
          </a:p>
          <a:p>
            <a:pPr lvl="1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www.screenfree.org/wp-content/uploads/2016/02/Organizers-Kit.pdf</a:t>
            </a:r>
            <a:endParaRPr lang="en-US" sz="2000" dirty="0" smtClean="0"/>
          </a:p>
          <a:p>
            <a:pPr lvl="1"/>
            <a:endParaRPr lang="en-US" dirty="0"/>
          </a:p>
        </p:txBody>
      </p:sp>
      <p:pic>
        <p:nvPicPr>
          <p:cNvPr id="1028" name="Picture 4" descr="https://tvsmarter.files.wordpress.com/2010/12/01_juani-leony-castil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399"/>
            <a:ext cx="3352800" cy="2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1632</Words>
  <Application>Microsoft Office PowerPoint</Application>
  <PresentationFormat>On-screen Show (4:3)</PresentationFormat>
  <Paragraphs>312</Paragraphs>
  <Slides>46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PowerPoint B</vt:lpstr>
      <vt:lpstr>Applying Primary Prevention Principles to Obesity Prevention</vt:lpstr>
      <vt:lpstr>2012 Adult Obesity Rates</vt:lpstr>
      <vt:lpstr>2013 Youth Obesity Rates</vt:lpstr>
      <vt:lpstr>PowerPoint Presentation</vt:lpstr>
      <vt:lpstr>Proven Primary Prevention Strategies</vt:lpstr>
      <vt:lpstr>Become a Gold Sneaker Facility </vt:lpstr>
      <vt:lpstr>Gold Sneaker</vt:lpstr>
      <vt:lpstr>Screen Free Week</vt:lpstr>
      <vt:lpstr>Screen Free Week</vt:lpstr>
      <vt:lpstr>Proven Primary Prevention Strategies</vt:lpstr>
      <vt:lpstr>Breastfeeding Welcomed Here</vt:lpstr>
      <vt:lpstr>Breastfeeding Welcomed Here</vt:lpstr>
      <vt:lpstr>Breastfeeding Welcomed Here</vt:lpstr>
      <vt:lpstr>Adolescent Breastfeeding </vt:lpstr>
      <vt:lpstr>Resources for Adolescent Breastfeeding Promotion</vt:lpstr>
      <vt:lpstr>Resources for Adolescent Breastfeeding Promotion</vt:lpstr>
      <vt:lpstr>Employee Breastfeeding Support</vt:lpstr>
      <vt:lpstr>Employee Breastfeeding Support</vt:lpstr>
      <vt:lpstr>Employee Breastfeeding Support </vt:lpstr>
      <vt:lpstr>10 Steps to Successful Breastfeeding</vt:lpstr>
      <vt:lpstr>10 Steps to Successful Breastfeeding</vt:lpstr>
      <vt:lpstr>PowerPoint Presentation</vt:lpstr>
      <vt:lpstr>10 Steps Resources</vt:lpstr>
      <vt:lpstr>Alternative Baby Gift Bags</vt:lpstr>
      <vt:lpstr>Alternative Baby Gift Bags</vt:lpstr>
      <vt:lpstr>Alternative Baby Gift Bags</vt:lpstr>
      <vt:lpstr>Other Resources</vt:lpstr>
      <vt:lpstr>Proven Primary Prevention Strategies</vt:lpstr>
      <vt:lpstr>Healthy Meeting Policy</vt:lpstr>
      <vt:lpstr>Healthy Vending</vt:lpstr>
      <vt:lpstr>Vending worksites</vt:lpstr>
      <vt:lpstr>Why Farmers’ Markets? </vt:lpstr>
      <vt:lpstr>Farmers’ Market </vt:lpstr>
      <vt:lpstr>Community Garden</vt:lpstr>
      <vt:lpstr>Community Garden Benefits</vt:lpstr>
      <vt:lpstr>Types of Community Gardens</vt:lpstr>
      <vt:lpstr>Garden Checklist</vt:lpstr>
      <vt:lpstr>Garden Resources</vt:lpstr>
      <vt:lpstr>Proven Primary Prevention Strategies</vt:lpstr>
      <vt:lpstr>CDC Strategies &amp; Guidelines Links</vt:lpstr>
      <vt:lpstr>Bright Spot: Gibson County</vt:lpstr>
      <vt:lpstr>Bright Spot: Gibson County</vt:lpstr>
      <vt:lpstr>Bright Spot: Hickman County</vt:lpstr>
      <vt:lpstr>Bright Spot: Hickman County</vt:lpstr>
      <vt:lpstr>Additional Resources</vt:lpstr>
      <vt:lpstr>Technical Assistance Resources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Matthew Coleman</cp:lastModifiedBy>
  <cp:revision>9</cp:revision>
  <dcterms:created xsi:type="dcterms:W3CDTF">2015-04-23T14:38:43Z</dcterms:created>
  <dcterms:modified xsi:type="dcterms:W3CDTF">2016-05-27T14:46:11Z</dcterms:modified>
</cp:coreProperties>
</file>