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06"/>
  </p:notesMasterIdLst>
  <p:handoutMasterIdLst>
    <p:handoutMasterId r:id="rId107"/>
  </p:handoutMasterIdLst>
  <p:sldIdLst>
    <p:sldId id="256" r:id="rId2"/>
    <p:sldId id="257" r:id="rId3"/>
    <p:sldId id="348" r:id="rId4"/>
    <p:sldId id="349" r:id="rId5"/>
    <p:sldId id="316" r:id="rId6"/>
    <p:sldId id="350" r:id="rId7"/>
    <p:sldId id="351" r:id="rId8"/>
    <p:sldId id="318" r:id="rId9"/>
    <p:sldId id="319" r:id="rId10"/>
    <p:sldId id="320" r:id="rId11"/>
    <p:sldId id="321" r:id="rId12"/>
    <p:sldId id="322" r:id="rId13"/>
    <p:sldId id="324" r:id="rId14"/>
    <p:sldId id="353" r:id="rId15"/>
    <p:sldId id="355" r:id="rId16"/>
    <p:sldId id="352" r:id="rId17"/>
    <p:sldId id="356" r:id="rId18"/>
    <p:sldId id="357" r:id="rId19"/>
    <p:sldId id="359" r:id="rId20"/>
    <p:sldId id="360" r:id="rId21"/>
    <p:sldId id="358" r:id="rId22"/>
    <p:sldId id="323" r:id="rId23"/>
    <p:sldId id="258" r:id="rId24"/>
    <p:sldId id="259" r:id="rId25"/>
    <p:sldId id="450" r:id="rId26"/>
    <p:sldId id="451" r:id="rId27"/>
    <p:sldId id="361" r:id="rId28"/>
    <p:sldId id="362" r:id="rId29"/>
    <p:sldId id="363" r:id="rId30"/>
    <p:sldId id="364" r:id="rId31"/>
    <p:sldId id="366" r:id="rId32"/>
    <p:sldId id="367" r:id="rId33"/>
    <p:sldId id="309" r:id="rId34"/>
    <p:sldId id="325" r:id="rId35"/>
    <p:sldId id="310" r:id="rId36"/>
    <p:sldId id="311" r:id="rId37"/>
    <p:sldId id="312" r:id="rId38"/>
    <p:sldId id="260" r:id="rId39"/>
    <p:sldId id="292" r:id="rId40"/>
    <p:sldId id="262" r:id="rId41"/>
    <p:sldId id="299" r:id="rId42"/>
    <p:sldId id="300" r:id="rId43"/>
    <p:sldId id="301" r:id="rId44"/>
    <p:sldId id="302" r:id="rId45"/>
    <p:sldId id="303" r:id="rId46"/>
    <p:sldId id="454" r:id="rId47"/>
    <p:sldId id="455" r:id="rId48"/>
    <p:sldId id="456" r:id="rId49"/>
    <p:sldId id="457" r:id="rId50"/>
    <p:sldId id="460" r:id="rId51"/>
    <p:sldId id="458" r:id="rId52"/>
    <p:sldId id="459" r:id="rId53"/>
    <p:sldId id="461" r:id="rId54"/>
    <p:sldId id="462" r:id="rId55"/>
    <p:sldId id="304" r:id="rId56"/>
    <p:sldId id="305" r:id="rId57"/>
    <p:sldId id="313" r:id="rId58"/>
    <p:sldId id="314" r:id="rId59"/>
    <p:sldId id="315" r:id="rId60"/>
    <p:sldId id="306" r:id="rId61"/>
    <p:sldId id="307" r:id="rId62"/>
    <p:sldId id="308" r:id="rId63"/>
    <p:sldId id="263" r:id="rId64"/>
    <p:sldId id="275" r:id="rId65"/>
    <p:sldId id="276" r:id="rId66"/>
    <p:sldId id="277" r:id="rId67"/>
    <p:sldId id="368" r:id="rId68"/>
    <p:sldId id="369" r:id="rId69"/>
    <p:sldId id="370" r:id="rId70"/>
    <p:sldId id="371" r:id="rId71"/>
    <p:sldId id="372" r:id="rId72"/>
    <p:sldId id="373" r:id="rId73"/>
    <p:sldId id="278" r:id="rId74"/>
    <p:sldId id="279" r:id="rId75"/>
    <p:sldId id="280" r:id="rId76"/>
    <p:sldId id="281" r:id="rId77"/>
    <p:sldId id="283" r:id="rId78"/>
    <p:sldId id="284" r:id="rId79"/>
    <p:sldId id="285" r:id="rId80"/>
    <p:sldId id="286" r:id="rId81"/>
    <p:sldId id="287" r:id="rId82"/>
    <p:sldId id="288" r:id="rId83"/>
    <p:sldId id="289" r:id="rId84"/>
    <p:sldId id="290" r:id="rId85"/>
    <p:sldId id="291" r:id="rId86"/>
    <p:sldId id="326" r:id="rId87"/>
    <p:sldId id="327" r:id="rId88"/>
    <p:sldId id="328" r:id="rId89"/>
    <p:sldId id="330" r:id="rId90"/>
    <p:sldId id="331" r:id="rId91"/>
    <p:sldId id="332" r:id="rId92"/>
    <p:sldId id="333" r:id="rId93"/>
    <p:sldId id="334" r:id="rId94"/>
    <p:sldId id="335" r:id="rId95"/>
    <p:sldId id="336" r:id="rId96"/>
    <p:sldId id="337" r:id="rId97"/>
    <p:sldId id="338" r:id="rId98"/>
    <p:sldId id="339" r:id="rId99"/>
    <p:sldId id="340" r:id="rId100"/>
    <p:sldId id="341" r:id="rId101"/>
    <p:sldId id="342" r:id="rId102"/>
    <p:sldId id="343" r:id="rId103"/>
    <p:sldId id="344" r:id="rId104"/>
    <p:sldId id="463" r:id="rId10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1097" autoAdjust="0"/>
  </p:normalViewPr>
  <p:slideViewPr>
    <p:cSldViewPr>
      <p:cViewPr varScale="1">
        <p:scale>
          <a:sx n="99" d="100"/>
          <a:sy n="99" d="100"/>
        </p:scale>
        <p:origin x="-324" y="-102"/>
      </p:cViewPr>
      <p:guideLst>
        <p:guide orient="horz" pos="2160"/>
        <p:guide pos="2880"/>
      </p:guideLst>
    </p:cSldViewPr>
  </p:slideViewPr>
  <p:notesTextViewPr>
    <p:cViewPr>
      <p:scale>
        <a:sx n="1" d="1"/>
        <a:sy n="1" d="1"/>
      </p:scale>
      <p:origin x="0" y="0"/>
    </p:cViewPr>
  </p:notesTextViewPr>
  <p:sorterViewPr>
    <p:cViewPr>
      <p:scale>
        <a:sx n="100" d="100"/>
        <a:sy n="100" d="100"/>
      </p:scale>
      <p:origin x="0" y="5395"/>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518F7AB-5B5E-4057-8FF7-E3C2D3EBFFA7}" type="datetimeFigureOut">
              <a:rPr lang="en-US" smtClean="0"/>
              <a:t>5/28/2015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C944867-927B-465A-B0E4-AA77CC63DCD9}" type="slidenum">
              <a:rPr lang="en-US" smtClean="0"/>
              <a:t>‹#›</a:t>
            </a:fld>
            <a:endParaRPr lang="en-US"/>
          </a:p>
        </p:txBody>
      </p:sp>
    </p:spTree>
    <p:extLst>
      <p:ext uri="{BB962C8B-B14F-4D97-AF65-F5344CB8AC3E}">
        <p14:creationId xmlns:p14="http://schemas.microsoft.com/office/powerpoint/2010/main" val="751484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B0B12A5-11A7-4138-9B80-006ADB1F6B2C}" type="datetimeFigureOut">
              <a:rPr lang="en-US" smtClean="0"/>
              <a:t>5/28/2015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4CC46A8-13F7-41AD-B02D-376CEECFFB3E}" type="slidenum">
              <a:rPr lang="en-US" smtClean="0"/>
              <a:t>‹#›</a:t>
            </a:fld>
            <a:endParaRPr lang="en-US"/>
          </a:p>
        </p:txBody>
      </p:sp>
    </p:spTree>
    <p:extLst>
      <p:ext uri="{BB962C8B-B14F-4D97-AF65-F5344CB8AC3E}">
        <p14:creationId xmlns:p14="http://schemas.microsoft.com/office/powerpoint/2010/main" val="4018827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CC46A8-13F7-41AD-B02D-376CEECFFB3E}" type="slidenum">
              <a:rPr lang="en-US" smtClean="0"/>
              <a:t>2</a:t>
            </a:fld>
            <a:endParaRPr lang="en-US"/>
          </a:p>
        </p:txBody>
      </p:sp>
    </p:spTree>
    <p:extLst>
      <p:ext uri="{BB962C8B-B14F-4D97-AF65-F5344CB8AC3E}">
        <p14:creationId xmlns:p14="http://schemas.microsoft.com/office/powerpoint/2010/main" val="2527174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resident or family member’s signature on the form merely acknowledges</a:t>
            </a:r>
            <a:r>
              <a:rPr lang="en-US" baseline="0" dirty="0" smtClean="0"/>
              <a:t> they were advised of the information.  They must be supplied with a copy of the notice.</a:t>
            </a:r>
            <a:endParaRPr lang="en-US" dirty="0"/>
          </a:p>
        </p:txBody>
      </p:sp>
      <p:sp>
        <p:nvSpPr>
          <p:cNvPr id="4" name="Slide Number Placeholder 3"/>
          <p:cNvSpPr>
            <a:spLocks noGrp="1"/>
          </p:cNvSpPr>
          <p:nvPr>
            <p:ph type="sldNum" sz="quarter" idx="10"/>
          </p:nvPr>
        </p:nvSpPr>
        <p:spPr/>
        <p:txBody>
          <a:bodyPr/>
          <a:lstStyle/>
          <a:p>
            <a:fld id="{94CC46A8-13F7-41AD-B02D-376CEECFFB3E}" type="slidenum">
              <a:rPr lang="en-US" smtClean="0"/>
              <a:t>20</a:t>
            </a:fld>
            <a:endParaRPr lang="en-US"/>
          </a:p>
        </p:txBody>
      </p:sp>
    </p:spTree>
    <p:extLst>
      <p:ext uri="{BB962C8B-B14F-4D97-AF65-F5344CB8AC3E}">
        <p14:creationId xmlns:p14="http://schemas.microsoft.com/office/powerpoint/2010/main" val="2525822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SCSA can be</a:t>
            </a:r>
            <a:r>
              <a:rPr lang="en-US" baseline="0" dirty="0" smtClean="0"/>
              <a:t> done ANYTIME the IDT determines a resident would benefit, but MUST be done when a resident meets the criteria.</a:t>
            </a:r>
            <a:endParaRPr lang="en-US" dirty="0"/>
          </a:p>
        </p:txBody>
      </p:sp>
      <p:sp>
        <p:nvSpPr>
          <p:cNvPr id="4" name="Slide Number Placeholder 3"/>
          <p:cNvSpPr>
            <a:spLocks noGrp="1"/>
          </p:cNvSpPr>
          <p:nvPr>
            <p:ph type="sldNum" sz="quarter" idx="10"/>
          </p:nvPr>
        </p:nvSpPr>
        <p:spPr/>
        <p:txBody>
          <a:bodyPr/>
          <a:lstStyle/>
          <a:p>
            <a:fld id="{94CC46A8-13F7-41AD-B02D-376CEECFFB3E}" type="slidenum">
              <a:rPr lang="en-US" smtClean="0"/>
              <a:t>45</a:t>
            </a:fld>
            <a:endParaRPr lang="en-US"/>
          </a:p>
        </p:txBody>
      </p:sp>
    </p:spTree>
    <p:extLst>
      <p:ext uri="{BB962C8B-B14F-4D97-AF65-F5344CB8AC3E}">
        <p14:creationId xmlns:p14="http://schemas.microsoft.com/office/powerpoint/2010/main" val="388853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74DAAF-40C8-482B-BD57-5ED1A4682A23}" type="datetimeFigureOut">
              <a:rPr lang="en-US" smtClean="0"/>
              <a:t>5/28/2015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3925FD5-DE4B-4A9D-9041-E4DE63FC5A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4DAAF-40C8-482B-BD57-5ED1A4682A23}"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4DAAF-40C8-482B-BD57-5ED1A4682A23}"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4DAAF-40C8-482B-BD57-5ED1A4682A23}"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74DAAF-40C8-482B-BD57-5ED1A4682A23}"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25FD5-DE4B-4A9D-9041-E4DE63FC5A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74DAAF-40C8-482B-BD57-5ED1A4682A23}"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74DAAF-40C8-482B-BD57-5ED1A4682A23}" type="datetimeFigureOut">
              <a:rPr lang="en-US" smtClean="0"/>
              <a:t>5/28/2015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74DAAF-40C8-482B-BD57-5ED1A4682A23}" type="datetimeFigureOut">
              <a:rPr lang="en-US" smtClean="0"/>
              <a:t>5/28/2015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4DAAF-40C8-482B-BD57-5ED1A4682A23}" type="datetimeFigureOut">
              <a:rPr lang="en-US" smtClean="0"/>
              <a:t>5/28/2015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74DAAF-40C8-482B-BD57-5ED1A4682A23}"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74DAAF-40C8-482B-BD57-5ED1A4682A23}"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3925FD5-DE4B-4A9D-9041-E4DE63FC5A2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74DAAF-40C8-482B-BD57-5ED1A4682A23}" type="datetimeFigureOut">
              <a:rPr lang="en-US" smtClean="0"/>
              <a:t>5/28/2015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925FD5-DE4B-4A9D-9041-E4DE63FC5A2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ms.gov/Medicare/Quality-Initiatives-Patient-Assessment-Instruments/NursingHomeQualityInits/MDS30RAIManu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762000"/>
            <a:ext cx="7772400" cy="3276599"/>
          </a:xfrm>
        </p:spPr>
        <p:txBody>
          <a:bodyPr>
            <a:normAutofit/>
          </a:bodyPr>
          <a:lstStyle/>
          <a:p>
            <a:r>
              <a:rPr lang="en-US" sz="6600" dirty="0" smtClean="0"/>
              <a:t>Resident Assessment Instrument</a:t>
            </a:r>
            <a:endParaRPr lang="en-US" sz="6600" dirty="0"/>
          </a:p>
        </p:txBody>
      </p:sp>
      <p:sp>
        <p:nvSpPr>
          <p:cNvPr id="7" name="Subtitle 6"/>
          <p:cNvSpPr>
            <a:spLocks noGrp="1"/>
          </p:cNvSpPr>
          <p:nvPr>
            <p:ph type="subTitle" idx="1"/>
          </p:nvPr>
        </p:nvSpPr>
        <p:spPr>
          <a:xfrm>
            <a:off x="533400" y="4572000"/>
            <a:ext cx="7854696" cy="1676400"/>
          </a:xfrm>
        </p:spPr>
        <p:txBody>
          <a:bodyPr>
            <a:normAutofit/>
          </a:bodyPr>
          <a:lstStyle/>
          <a:p>
            <a:r>
              <a:rPr lang="en-US" sz="8000" dirty="0" smtClean="0"/>
              <a:t>MDS 3.0</a:t>
            </a:r>
            <a:endParaRPr lang="en-US" sz="8000" dirty="0"/>
          </a:p>
        </p:txBody>
      </p:sp>
    </p:spTree>
    <p:extLst>
      <p:ext uri="{BB962C8B-B14F-4D97-AF65-F5344CB8AC3E}">
        <p14:creationId xmlns:p14="http://schemas.microsoft.com/office/powerpoint/2010/main" val="3120417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1"/>
            <a:ext cx="8991600" cy="914400"/>
          </a:xfrm>
        </p:spPr>
        <p:txBody>
          <a:bodyPr>
            <a:normAutofit/>
          </a:bodyPr>
          <a:lstStyle/>
          <a:p>
            <a:r>
              <a:rPr lang="en-US" u="sng" dirty="0" smtClean="0"/>
              <a:t>Care Area Assessment </a:t>
            </a:r>
            <a:r>
              <a:rPr lang="en-US" sz="3600" u="sng" dirty="0" smtClean="0"/>
              <a:t>(CAA) </a:t>
            </a:r>
            <a:r>
              <a:rPr lang="en-US" u="sng" dirty="0" smtClean="0"/>
              <a:t>Process</a:t>
            </a:r>
            <a:endParaRPr lang="en-US" u="sng" dirty="0"/>
          </a:p>
        </p:txBody>
      </p:sp>
      <p:sp>
        <p:nvSpPr>
          <p:cNvPr id="3" name="Content Placeholder 2"/>
          <p:cNvSpPr>
            <a:spLocks noGrp="1"/>
          </p:cNvSpPr>
          <p:nvPr>
            <p:ph idx="1"/>
          </p:nvPr>
        </p:nvSpPr>
        <p:spPr>
          <a:xfrm>
            <a:off x="152400" y="1143000"/>
            <a:ext cx="8839200" cy="5562600"/>
          </a:xfrm>
        </p:spPr>
        <p:txBody>
          <a:bodyPr>
            <a:normAutofit lnSpcReduction="10000"/>
          </a:bodyPr>
          <a:lstStyle/>
          <a:p>
            <a:r>
              <a:rPr lang="en-US" sz="3200" b="1" dirty="0" smtClean="0"/>
              <a:t>CAA Process Components</a:t>
            </a:r>
            <a:r>
              <a:rPr lang="en-US" sz="3200" dirty="0" smtClean="0"/>
              <a:t>:</a:t>
            </a:r>
          </a:p>
          <a:p>
            <a:endParaRPr lang="en-US" dirty="0" smtClean="0"/>
          </a:p>
          <a:p>
            <a:pPr lvl="1"/>
            <a:r>
              <a:rPr lang="en-US" sz="2800" dirty="0" smtClean="0"/>
              <a:t>Care Area Triggers (CATs) </a:t>
            </a:r>
            <a:r>
              <a:rPr lang="en-US" dirty="0" smtClean="0"/>
              <a:t>identify areas present or at risk for developing specific functional problems and require further assessment.</a:t>
            </a:r>
          </a:p>
          <a:p>
            <a:pPr lvl="1"/>
            <a:endParaRPr lang="en-US" dirty="0"/>
          </a:p>
          <a:p>
            <a:pPr lvl="1"/>
            <a:r>
              <a:rPr lang="en-US" sz="2800" dirty="0" smtClean="0"/>
              <a:t>Care Area Assessment (CAAs) </a:t>
            </a:r>
            <a:r>
              <a:rPr lang="en-US" dirty="0" smtClean="0"/>
              <a:t>is further investigation of triggered areas to determine if interventions and care planning are needed.</a:t>
            </a:r>
          </a:p>
          <a:p>
            <a:pPr lvl="1"/>
            <a:endParaRPr lang="en-US" dirty="0"/>
          </a:p>
          <a:p>
            <a:pPr lvl="1"/>
            <a:r>
              <a:rPr lang="en-US" sz="2800" dirty="0" smtClean="0"/>
              <a:t>CAA Summary </a:t>
            </a:r>
            <a:r>
              <a:rPr lang="en-US" dirty="0" smtClean="0"/>
              <a:t>(Section V of the MDS 3.o) gives the location of documentation and decision making regarding the triggered care areas and care planning.</a:t>
            </a:r>
            <a:endParaRPr lang="en-US" dirty="0"/>
          </a:p>
        </p:txBody>
      </p:sp>
    </p:spTree>
    <p:extLst>
      <p:ext uri="{BB962C8B-B14F-4D97-AF65-F5344CB8AC3E}">
        <p14:creationId xmlns:p14="http://schemas.microsoft.com/office/powerpoint/2010/main" val="28963298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u="sng" dirty="0" smtClean="0"/>
              <a:t>Factors (cont.)</a:t>
            </a:r>
            <a:endParaRPr lang="en-US" u="sng" dirty="0"/>
          </a:p>
        </p:txBody>
      </p:sp>
      <p:sp>
        <p:nvSpPr>
          <p:cNvPr id="3" name="Content Placeholder 2"/>
          <p:cNvSpPr>
            <a:spLocks noGrp="1"/>
          </p:cNvSpPr>
          <p:nvPr>
            <p:ph idx="1"/>
          </p:nvPr>
        </p:nvSpPr>
        <p:spPr>
          <a:xfrm>
            <a:off x="152400" y="1219200"/>
            <a:ext cx="8839200" cy="5486400"/>
          </a:xfrm>
        </p:spPr>
        <p:txBody>
          <a:bodyPr/>
          <a:lstStyle/>
          <a:p>
            <a:endParaRPr lang="en-US" dirty="0" smtClean="0"/>
          </a:p>
          <a:p>
            <a:r>
              <a:rPr lang="en-US" dirty="0" smtClean="0"/>
              <a:t>Resident takes a leave of absence from the SNF.</a:t>
            </a:r>
          </a:p>
          <a:p>
            <a:endParaRPr lang="en-US" dirty="0"/>
          </a:p>
          <a:p>
            <a:r>
              <a:rPr lang="en-US" dirty="0" smtClean="0"/>
              <a:t>Resident leaves the facility and returns during observation period.</a:t>
            </a:r>
          </a:p>
          <a:p>
            <a:endParaRPr lang="en-US" dirty="0"/>
          </a:p>
          <a:p>
            <a:r>
              <a:rPr lang="en-US" dirty="0" smtClean="0"/>
              <a:t>Resident discharged from Part A skilled services and returns to SNF Part A skilled services.</a:t>
            </a:r>
          </a:p>
          <a:p>
            <a:endParaRPr lang="en-US" dirty="0"/>
          </a:p>
          <a:p>
            <a:r>
              <a:rPr lang="en-US" dirty="0" smtClean="0"/>
              <a:t>Delay in requiring and receiving skilled services.</a:t>
            </a:r>
            <a:endParaRPr lang="en-US" dirty="0"/>
          </a:p>
        </p:txBody>
      </p:sp>
    </p:spTree>
    <p:extLst>
      <p:ext uri="{BB962C8B-B14F-4D97-AF65-F5344CB8AC3E}">
        <p14:creationId xmlns:p14="http://schemas.microsoft.com/office/powerpoint/2010/main" val="5290443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1143000"/>
          </a:xfrm>
        </p:spPr>
        <p:txBody>
          <a:bodyPr>
            <a:normAutofit fontScale="90000"/>
          </a:bodyPr>
          <a:lstStyle/>
          <a:p>
            <a:r>
              <a:rPr lang="en-US" u="sng" dirty="0" smtClean="0"/>
              <a:t>Non-Compliance with PPS Schedule </a:t>
            </a:r>
            <a:r>
              <a:rPr lang="en-US" sz="3600" u="sng" dirty="0" smtClean="0"/>
              <a:t>(pg. 2-73 – 2-75)</a:t>
            </a:r>
            <a:endParaRPr lang="en-US" sz="3600" u="sng" dirty="0"/>
          </a:p>
        </p:txBody>
      </p:sp>
      <p:sp>
        <p:nvSpPr>
          <p:cNvPr id="3" name="Content Placeholder 2"/>
          <p:cNvSpPr>
            <a:spLocks noGrp="1"/>
          </p:cNvSpPr>
          <p:nvPr>
            <p:ph idx="1"/>
          </p:nvPr>
        </p:nvSpPr>
        <p:spPr>
          <a:xfrm>
            <a:off x="152400" y="1447800"/>
            <a:ext cx="8839200" cy="5181600"/>
          </a:xfrm>
        </p:spPr>
        <p:txBody>
          <a:bodyPr/>
          <a:lstStyle/>
          <a:p>
            <a:r>
              <a:rPr lang="en-US" sz="2800" dirty="0" smtClean="0"/>
              <a:t>An assessment that does not have its ARD within the prescribed ARD window will be paid at the default rate for the number of days the ARD is out of compliance.</a:t>
            </a:r>
          </a:p>
          <a:p>
            <a:endParaRPr lang="en-US" dirty="0"/>
          </a:p>
          <a:p>
            <a:pPr lvl="1"/>
            <a:r>
              <a:rPr lang="en-US" sz="2800" dirty="0" smtClean="0"/>
              <a:t>Early PPS Assessments</a:t>
            </a:r>
          </a:p>
          <a:p>
            <a:pPr lvl="1"/>
            <a:endParaRPr lang="en-US" sz="2800" dirty="0"/>
          </a:p>
          <a:p>
            <a:pPr lvl="1"/>
            <a:r>
              <a:rPr lang="en-US" sz="2800" dirty="0" smtClean="0"/>
              <a:t>Late PPS Assessments</a:t>
            </a:r>
          </a:p>
          <a:p>
            <a:pPr lvl="1"/>
            <a:endParaRPr lang="en-US" sz="2800" dirty="0"/>
          </a:p>
          <a:p>
            <a:pPr lvl="1"/>
            <a:r>
              <a:rPr lang="en-US" sz="2800" dirty="0" smtClean="0"/>
              <a:t>Missed PPS Assessments</a:t>
            </a:r>
            <a:endParaRPr lang="en-US" sz="2800" dirty="0"/>
          </a:p>
        </p:txBody>
      </p:sp>
    </p:spTree>
    <p:extLst>
      <p:ext uri="{BB962C8B-B14F-4D97-AF65-F5344CB8AC3E}">
        <p14:creationId xmlns:p14="http://schemas.microsoft.com/office/powerpoint/2010/main" val="212010107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914400"/>
          </a:xfrm>
        </p:spPr>
        <p:txBody>
          <a:bodyPr>
            <a:normAutofit/>
          </a:bodyPr>
          <a:lstStyle/>
          <a:p>
            <a:r>
              <a:rPr lang="en-US" u="sng" dirty="0" smtClean="0"/>
              <a:t>Expected Order of MDS Records</a:t>
            </a:r>
            <a:endParaRPr lang="en-US" u="sng" dirty="0"/>
          </a:p>
        </p:txBody>
      </p:sp>
      <p:sp>
        <p:nvSpPr>
          <p:cNvPr id="3" name="Content Placeholder 2"/>
          <p:cNvSpPr>
            <a:spLocks noGrp="1"/>
          </p:cNvSpPr>
          <p:nvPr>
            <p:ph idx="1"/>
          </p:nvPr>
        </p:nvSpPr>
        <p:spPr>
          <a:xfrm>
            <a:off x="152400" y="2133600"/>
            <a:ext cx="8839200" cy="3962400"/>
          </a:xfrm>
        </p:spPr>
        <p:txBody>
          <a:bodyPr/>
          <a:lstStyle/>
          <a:p>
            <a:r>
              <a:rPr lang="en-US" dirty="0" smtClean="0"/>
              <a:t>MDS records are expected to occur in a specific order.</a:t>
            </a:r>
          </a:p>
          <a:p>
            <a:endParaRPr lang="en-US" dirty="0"/>
          </a:p>
          <a:p>
            <a:r>
              <a:rPr lang="en-US" dirty="0" smtClean="0"/>
              <a:t>Target date used to determine the order of records.</a:t>
            </a:r>
          </a:p>
          <a:p>
            <a:endParaRPr lang="en-US" dirty="0"/>
          </a:p>
          <a:p>
            <a:r>
              <a:rPr lang="en-US" dirty="0" smtClean="0"/>
              <a:t>The QIES ASAP system will issue a warning when records are out of expected order. (See table on page 2-76)</a:t>
            </a:r>
            <a:endParaRPr lang="en-US" dirty="0"/>
          </a:p>
        </p:txBody>
      </p:sp>
    </p:spTree>
    <p:extLst>
      <p:ext uri="{BB962C8B-B14F-4D97-AF65-F5344CB8AC3E}">
        <p14:creationId xmlns:p14="http://schemas.microsoft.com/office/powerpoint/2010/main" val="125152500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14400"/>
          </a:xfrm>
        </p:spPr>
        <p:txBody>
          <a:bodyPr>
            <a:normAutofit/>
          </a:bodyPr>
          <a:lstStyle/>
          <a:p>
            <a:r>
              <a:rPr lang="en-US" u="sng" dirty="0" smtClean="0"/>
              <a:t>Item Set Determination</a:t>
            </a:r>
            <a:endParaRPr lang="en-US" u="sng" dirty="0"/>
          </a:p>
        </p:txBody>
      </p:sp>
      <p:sp>
        <p:nvSpPr>
          <p:cNvPr id="3" name="Content Placeholder 2"/>
          <p:cNvSpPr>
            <a:spLocks noGrp="1"/>
          </p:cNvSpPr>
          <p:nvPr>
            <p:ph idx="1"/>
          </p:nvPr>
        </p:nvSpPr>
        <p:spPr/>
        <p:txBody>
          <a:bodyPr/>
          <a:lstStyle/>
          <a:p>
            <a:r>
              <a:rPr lang="en-US" dirty="0" smtClean="0"/>
              <a:t>Item Set determined by the reason for assessment.</a:t>
            </a:r>
          </a:p>
          <a:p>
            <a:endParaRPr lang="en-US" dirty="0"/>
          </a:p>
          <a:p>
            <a:r>
              <a:rPr lang="en-US" dirty="0" smtClean="0"/>
              <a:t>Standard MDS software from CMS and private vendors will automatically make the determination.</a:t>
            </a:r>
          </a:p>
          <a:p>
            <a:endParaRPr lang="en-US" dirty="0"/>
          </a:p>
          <a:p>
            <a:r>
              <a:rPr lang="en-US" dirty="0" smtClean="0"/>
              <a:t>For reference:  See table on page 2-77 for nursing homes and table on page 2-78 for swing beds.</a:t>
            </a:r>
            <a:endParaRPr lang="en-US" dirty="0"/>
          </a:p>
        </p:txBody>
      </p:sp>
    </p:spTree>
    <p:extLst>
      <p:ext uri="{BB962C8B-B14F-4D97-AF65-F5344CB8AC3E}">
        <p14:creationId xmlns:p14="http://schemas.microsoft.com/office/powerpoint/2010/main" val="395149925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Autofit/>
          </a:bodyPr>
          <a:lstStyle/>
          <a:p>
            <a:r>
              <a:rPr lang="en-US" sz="7200" u="sng" dirty="0" smtClean="0"/>
              <a:t>Contact Information</a:t>
            </a:r>
            <a:endParaRPr lang="en-US" sz="7200" u="sng" dirty="0"/>
          </a:p>
        </p:txBody>
      </p:sp>
      <p:sp>
        <p:nvSpPr>
          <p:cNvPr id="3" name="Content Placeholder 2"/>
          <p:cNvSpPr>
            <a:spLocks noGrp="1"/>
          </p:cNvSpPr>
          <p:nvPr>
            <p:ph idx="1"/>
          </p:nvPr>
        </p:nvSpPr>
        <p:spPr>
          <a:xfrm>
            <a:off x="457200" y="2286000"/>
            <a:ext cx="8229600" cy="4038600"/>
          </a:xfrm>
        </p:spPr>
        <p:txBody>
          <a:bodyPr/>
          <a:lstStyle/>
          <a:p>
            <a:r>
              <a:rPr lang="en-US" sz="4800" dirty="0" smtClean="0"/>
              <a:t>Telephone:  615-741-8002</a:t>
            </a:r>
          </a:p>
          <a:p>
            <a:r>
              <a:rPr lang="en-US" sz="4800" dirty="0" smtClean="0"/>
              <a:t>Fax:  615-253-4356 </a:t>
            </a:r>
          </a:p>
          <a:p>
            <a:r>
              <a:rPr lang="en-US" sz="4800" dirty="0" smtClean="0"/>
              <a:t>E-mail</a:t>
            </a:r>
            <a:r>
              <a:rPr lang="en-US" sz="4800" smtClean="0"/>
              <a:t>:  oreather.bell@tn.gov</a:t>
            </a:r>
            <a:endParaRPr lang="en-US" sz="4800" dirty="0"/>
          </a:p>
          <a:p>
            <a:endParaRPr lang="en-US" dirty="0"/>
          </a:p>
        </p:txBody>
      </p:sp>
    </p:spTree>
    <p:extLst>
      <p:ext uri="{BB962C8B-B14F-4D97-AF65-F5344CB8AC3E}">
        <p14:creationId xmlns:p14="http://schemas.microsoft.com/office/powerpoint/2010/main" val="3824197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u="sng" dirty="0" smtClean="0"/>
              <a:t>Utilization Guidelines</a:t>
            </a:r>
            <a:endParaRPr lang="en-US" u="sng" dirty="0"/>
          </a:p>
        </p:txBody>
      </p:sp>
      <p:sp>
        <p:nvSpPr>
          <p:cNvPr id="3" name="Content Placeholder 2"/>
          <p:cNvSpPr>
            <a:spLocks noGrp="1"/>
          </p:cNvSpPr>
          <p:nvPr>
            <p:ph idx="1"/>
          </p:nvPr>
        </p:nvSpPr>
        <p:spPr>
          <a:xfrm>
            <a:off x="228600" y="1143000"/>
            <a:ext cx="8763000" cy="5486400"/>
          </a:xfrm>
        </p:spPr>
        <p:txBody>
          <a:bodyPr>
            <a:normAutofit/>
          </a:bodyPr>
          <a:lstStyle/>
          <a:p>
            <a:r>
              <a:rPr lang="en-US" sz="3600" dirty="0" smtClean="0"/>
              <a:t>Provide Instructions for:</a:t>
            </a:r>
          </a:p>
          <a:p>
            <a:endParaRPr lang="en-US" sz="2800" dirty="0"/>
          </a:p>
          <a:p>
            <a:pPr lvl="1"/>
            <a:r>
              <a:rPr lang="en-US" sz="3200" dirty="0" smtClean="0"/>
              <a:t>When and how to use the RAI</a:t>
            </a:r>
          </a:p>
          <a:p>
            <a:pPr lvl="1"/>
            <a:endParaRPr lang="en-US" sz="3200" dirty="0"/>
          </a:p>
          <a:p>
            <a:pPr lvl="1"/>
            <a:r>
              <a:rPr lang="en-US" sz="3200" dirty="0" smtClean="0"/>
              <a:t>Completion of the RAI</a:t>
            </a:r>
          </a:p>
          <a:p>
            <a:pPr lvl="1"/>
            <a:endParaRPr lang="en-US" sz="3200" dirty="0"/>
          </a:p>
          <a:p>
            <a:pPr lvl="1"/>
            <a:r>
              <a:rPr lang="en-US" sz="3200" dirty="0" smtClean="0"/>
              <a:t>Structured frameworks for understanding the MDS and other clinical information</a:t>
            </a:r>
            <a:endParaRPr lang="en-US" sz="3200" dirty="0"/>
          </a:p>
        </p:txBody>
      </p:sp>
    </p:spTree>
    <p:extLst>
      <p:ext uri="{BB962C8B-B14F-4D97-AF65-F5344CB8AC3E}">
        <p14:creationId xmlns:p14="http://schemas.microsoft.com/office/powerpoint/2010/main" val="193116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Uses of MDS Data</a:t>
            </a:r>
            <a:endParaRPr lang="en-US" u="sng" dirty="0"/>
          </a:p>
        </p:txBody>
      </p:sp>
      <p:sp>
        <p:nvSpPr>
          <p:cNvPr id="3" name="Content Placeholder 2"/>
          <p:cNvSpPr>
            <a:spLocks noGrp="1"/>
          </p:cNvSpPr>
          <p:nvPr>
            <p:ph idx="1"/>
          </p:nvPr>
        </p:nvSpPr>
        <p:spPr>
          <a:xfrm>
            <a:off x="152400" y="1219200"/>
            <a:ext cx="8763000" cy="5486400"/>
          </a:xfrm>
        </p:spPr>
        <p:txBody>
          <a:bodyPr>
            <a:normAutofit/>
          </a:bodyPr>
          <a:lstStyle/>
          <a:p>
            <a:r>
              <a:rPr lang="en-US" sz="2800" dirty="0" smtClean="0"/>
              <a:t>Primary purpose as assessment tool used to identify resident problems for development of individualized care plans.</a:t>
            </a:r>
          </a:p>
          <a:p>
            <a:endParaRPr lang="en-US" sz="2800" dirty="0"/>
          </a:p>
          <a:p>
            <a:r>
              <a:rPr lang="en-US" sz="2800" dirty="0" smtClean="0"/>
              <a:t>Used for the Skilled Nursing Facility (SNF) prospective payment system (PPS) for </a:t>
            </a:r>
            <a:r>
              <a:rPr lang="en-US" sz="2800" dirty="0"/>
              <a:t>M</a:t>
            </a:r>
            <a:r>
              <a:rPr lang="en-US" sz="2800" dirty="0" smtClean="0"/>
              <a:t>edicare reimbursement for services provided by M/C Part A.</a:t>
            </a:r>
          </a:p>
          <a:p>
            <a:endParaRPr lang="en-US" sz="2800" dirty="0"/>
          </a:p>
          <a:p>
            <a:r>
              <a:rPr lang="en-US" sz="2800" dirty="0" smtClean="0"/>
              <a:t>Monitoring Quality of Care:</a:t>
            </a:r>
          </a:p>
          <a:p>
            <a:pPr lvl="1"/>
            <a:r>
              <a:rPr lang="en-US" dirty="0" smtClean="0"/>
              <a:t>Quality Measures Report </a:t>
            </a:r>
          </a:p>
          <a:p>
            <a:pPr lvl="1"/>
            <a:r>
              <a:rPr lang="en-US" dirty="0" smtClean="0"/>
              <a:t>Nursing Home Compare</a:t>
            </a:r>
            <a:endParaRPr lang="en-US" dirty="0"/>
          </a:p>
        </p:txBody>
      </p:sp>
    </p:spTree>
    <p:extLst>
      <p:ext uri="{BB962C8B-B14F-4D97-AF65-F5344CB8AC3E}">
        <p14:creationId xmlns:p14="http://schemas.microsoft.com/office/powerpoint/2010/main" val="4274678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u="sng" dirty="0" smtClean="0"/>
              <a:t>Regulatory Compliance</a:t>
            </a:r>
            <a:endParaRPr lang="en-US" u="sng" dirty="0"/>
          </a:p>
        </p:txBody>
      </p:sp>
      <p:sp>
        <p:nvSpPr>
          <p:cNvPr id="3" name="Content Placeholder 2"/>
          <p:cNvSpPr>
            <a:spLocks noGrp="1"/>
          </p:cNvSpPr>
          <p:nvPr>
            <p:ph idx="1"/>
          </p:nvPr>
        </p:nvSpPr>
        <p:spPr>
          <a:xfrm>
            <a:off x="76200" y="1066800"/>
            <a:ext cx="8991600" cy="5562600"/>
          </a:xfrm>
        </p:spPr>
        <p:txBody>
          <a:bodyPr/>
          <a:lstStyle/>
          <a:p>
            <a:r>
              <a:rPr lang="en-US" sz="3200" dirty="0" smtClean="0"/>
              <a:t>Federal regulations require</a:t>
            </a:r>
            <a:r>
              <a:rPr lang="en-US" dirty="0" smtClean="0"/>
              <a:t>:</a:t>
            </a:r>
          </a:p>
          <a:p>
            <a:endParaRPr lang="en-US" dirty="0" smtClean="0"/>
          </a:p>
          <a:p>
            <a:pPr lvl="1"/>
            <a:r>
              <a:rPr lang="en-US" sz="2800" dirty="0" smtClean="0"/>
              <a:t>Assessment accurately reflects the resident’s status</a:t>
            </a:r>
          </a:p>
          <a:p>
            <a:pPr lvl="1"/>
            <a:endParaRPr lang="en-US" dirty="0"/>
          </a:p>
          <a:p>
            <a:pPr lvl="1"/>
            <a:r>
              <a:rPr lang="en-US" sz="2800" dirty="0" smtClean="0"/>
              <a:t>A Registered Nurse conducts or coordinates each assessment with the participation of appropriate health professionals</a:t>
            </a:r>
          </a:p>
          <a:p>
            <a:pPr lvl="1"/>
            <a:endParaRPr lang="en-US" dirty="0"/>
          </a:p>
          <a:p>
            <a:pPr lvl="1"/>
            <a:r>
              <a:rPr lang="en-US" sz="2800" dirty="0" smtClean="0"/>
              <a:t>The assessment process includes direct observation and communication with the resident and direct care staff on all shifts.</a:t>
            </a:r>
            <a:endParaRPr lang="en-US" sz="2800" dirty="0"/>
          </a:p>
        </p:txBody>
      </p:sp>
    </p:spTree>
    <p:extLst>
      <p:ext uri="{BB962C8B-B14F-4D97-AF65-F5344CB8AC3E}">
        <p14:creationId xmlns:p14="http://schemas.microsoft.com/office/powerpoint/2010/main" val="308390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u="sng" dirty="0" smtClean="0"/>
              <a:t>Accuracy</a:t>
            </a:r>
            <a:endParaRPr lang="en-US" u="sng" dirty="0"/>
          </a:p>
        </p:txBody>
      </p:sp>
      <p:sp>
        <p:nvSpPr>
          <p:cNvPr id="3" name="Content Placeholder 2"/>
          <p:cNvSpPr>
            <a:spLocks noGrp="1"/>
          </p:cNvSpPr>
          <p:nvPr>
            <p:ph idx="1"/>
          </p:nvPr>
        </p:nvSpPr>
        <p:spPr>
          <a:xfrm>
            <a:off x="76200" y="1066800"/>
            <a:ext cx="8915400" cy="5715000"/>
          </a:xfrm>
        </p:spPr>
        <p:txBody>
          <a:bodyPr>
            <a:normAutofit/>
          </a:bodyPr>
          <a:lstStyle/>
          <a:p>
            <a:r>
              <a:rPr lang="en-US" sz="3200" dirty="0" smtClean="0"/>
              <a:t>Collect information from multiple sources:</a:t>
            </a:r>
          </a:p>
          <a:p>
            <a:pPr lvl="1"/>
            <a:r>
              <a:rPr lang="en-US" dirty="0"/>
              <a:t>Resident</a:t>
            </a:r>
          </a:p>
          <a:p>
            <a:pPr lvl="1"/>
            <a:r>
              <a:rPr lang="en-US" dirty="0"/>
              <a:t>Direct care staff on all shifts</a:t>
            </a:r>
          </a:p>
          <a:p>
            <a:pPr lvl="1"/>
            <a:r>
              <a:rPr lang="en-US" dirty="0"/>
              <a:t>Resident’s medical record</a:t>
            </a:r>
          </a:p>
          <a:p>
            <a:pPr lvl="1"/>
            <a:r>
              <a:rPr lang="en-US" dirty="0"/>
              <a:t>Physician</a:t>
            </a:r>
          </a:p>
          <a:p>
            <a:pPr lvl="1"/>
            <a:r>
              <a:rPr lang="en-US" dirty="0"/>
              <a:t>Family/Guardian/Significant Other (as appropriate</a:t>
            </a:r>
            <a:r>
              <a:rPr lang="en-US" dirty="0" smtClean="0"/>
              <a:t>)</a:t>
            </a:r>
          </a:p>
          <a:p>
            <a:pPr marL="393192" lvl="1" indent="0">
              <a:buNone/>
            </a:pPr>
            <a:endParaRPr lang="en-US" dirty="0" smtClean="0"/>
          </a:p>
          <a:p>
            <a:r>
              <a:rPr lang="en-US" sz="2800" dirty="0" smtClean="0"/>
              <a:t>Information collected should cover the same observation period specified by the MDS assessment</a:t>
            </a:r>
          </a:p>
          <a:p>
            <a:endParaRPr lang="en-US" dirty="0" smtClean="0"/>
          </a:p>
          <a:p>
            <a:r>
              <a:rPr lang="en-US" sz="2800" dirty="0" smtClean="0"/>
              <a:t>Information should be validated for accuracy by the IDT completing the assessment</a:t>
            </a:r>
          </a:p>
        </p:txBody>
      </p:sp>
    </p:spTree>
    <p:extLst>
      <p:ext uri="{BB962C8B-B14F-4D97-AF65-F5344CB8AC3E}">
        <p14:creationId xmlns:p14="http://schemas.microsoft.com/office/powerpoint/2010/main" val="3135408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RN Coordinator and IDT</a:t>
            </a:r>
            <a:endParaRPr lang="en-US" u="sng" dirty="0"/>
          </a:p>
        </p:txBody>
      </p:sp>
      <p:sp>
        <p:nvSpPr>
          <p:cNvPr id="3" name="Content Placeholder 2"/>
          <p:cNvSpPr>
            <a:spLocks noGrp="1"/>
          </p:cNvSpPr>
          <p:nvPr>
            <p:ph idx="1"/>
          </p:nvPr>
        </p:nvSpPr>
        <p:spPr>
          <a:xfrm>
            <a:off x="228600" y="1295400"/>
            <a:ext cx="8686800" cy="5410200"/>
          </a:xfrm>
        </p:spPr>
        <p:txBody>
          <a:bodyPr>
            <a:normAutofit/>
          </a:bodyPr>
          <a:lstStyle/>
          <a:p>
            <a:r>
              <a:rPr lang="en-US" sz="2800" dirty="0" smtClean="0"/>
              <a:t>Facilities granted an RN waiver must provide an RN to conduct/coordinate the assessment and sign as complete</a:t>
            </a:r>
          </a:p>
          <a:p>
            <a:endParaRPr lang="en-US" sz="2800" dirty="0"/>
          </a:p>
          <a:p>
            <a:r>
              <a:rPr lang="en-US" sz="2800" dirty="0" smtClean="0"/>
              <a:t>IDT includes facility staff with varied clinical backgrounds, including nursing staff and physician</a:t>
            </a:r>
          </a:p>
          <a:p>
            <a:endParaRPr lang="en-US" sz="2800" dirty="0"/>
          </a:p>
          <a:p>
            <a:r>
              <a:rPr lang="en-US" sz="2800" dirty="0" smtClean="0"/>
              <a:t>A team combines experience and knowledge to identify and understand resident strengths, needs and preferences used to improve quality of care and quality of life.</a:t>
            </a:r>
            <a:endParaRPr lang="en-US" sz="2800" dirty="0"/>
          </a:p>
        </p:txBody>
      </p:sp>
    </p:spTree>
    <p:extLst>
      <p:ext uri="{BB962C8B-B14F-4D97-AF65-F5344CB8AC3E}">
        <p14:creationId xmlns:p14="http://schemas.microsoft.com/office/powerpoint/2010/main" val="1384484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u="sng" dirty="0" smtClean="0"/>
              <a:t>Facility Decides</a:t>
            </a:r>
            <a:endParaRPr lang="en-US" u="sng" dirty="0"/>
          </a:p>
        </p:txBody>
      </p:sp>
      <p:sp>
        <p:nvSpPr>
          <p:cNvPr id="3" name="Content Placeholder 2"/>
          <p:cNvSpPr>
            <a:spLocks noGrp="1"/>
          </p:cNvSpPr>
          <p:nvPr>
            <p:ph idx="1"/>
          </p:nvPr>
        </p:nvSpPr>
        <p:spPr>
          <a:xfrm>
            <a:off x="457200" y="1600200"/>
            <a:ext cx="8229600" cy="4724400"/>
          </a:xfrm>
        </p:spPr>
        <p:txBody>
          <a:bodyPr>
            <a:normAutofit/>
          </a:bodyPr>
          <a:lstStyle/>
          <a:p>
            <a:r>
              <a:rPr lang="en-US" sz="3200" dirty="0" smtClean="0"/>
              <a:t>Who should participate in the assessment process</a:t>
            </a:r>
          </a:p>
          <a:p>
            <a:endParaRPr lang="en-US" sz="3200" dirty="0"/>
          </a:p>
          <a:p>
            <a:r>
              <a:rPr lang="en-US" sz="3200" dirty="0" smtClean="0"/>
              <a:t>How the assessment process is completed</a:t>
            </a:r>
          </a:p>
          <a:p>
            <a:endParaRPr lang="en-US" sz="3200" dirty="0"/>
          </a:p>
          <a:p>
            <a:r>
              <a:rPr lang="en-US" sz="3200" dirty="0" smtClean="0"/>
              <a:t>How the assessment information is documented while remaining in compliance with regulations and this manual</a:t>
            </a:r>
            <a:endParaRPr lang="en-US" sz="3200" dirty="0"/>
          </a:p>
        </p:txBody>
      </p:sp>
    </p:spTree>
    <p:extLst>
      <p:ext uri="{BB962C8B-B14F-4D97-AF65-F5344CB8AC3E}">
        <p14:creationId xmlns:p14="http://schemas.microsoft.com/office/powerpoint/2010/main" val="334361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u="sng" dirty="0" smtClean="0"/>
              <a:t>Documentation</a:t>
            </a:r>
            <a:endParaRPr lang="en-US" u="sng" dirty="0"/>
          </a:p>
        </p:txBody>
      </p:sp>
      <p:sp>
        <p:nvSpPr>
          <p:cNvPr id="3" name="Content Placeholder 2"/>
          <p:cNvSpPr>
            <a:spLocks noGrp="1"/>
          </p:cNvSpPr>
          <p:nvPr>
            <p:ph idx="1"/>
          </p:nvPr>
        </p:nvSpPr>
        <p:spPr>
          <a:xfrm>
            <a:off x="228600" y="1447800"/>
            <a:ext cx="8686800" cy="5257800"/>
          </a:xfrm>
        </p:spPr>
        <p:txBody>
          <a:bodyPr>
            <a:normAutofit lnSpcReduction="10000"/>
          </a:bodyPr>
          <a:lstStyle/>
          <a:p>
            <a:r>
              <a:rPr lang="en-US" dirty="0" smtClean="0"/>
              <a:t>CMS does not require specific documentation procedures</a:t>
            </a:r>
          </a:p>
          <a:p>
            <a:endParaRPr lang="en-US" dirty="0"/>
          </a:p>
          <a:p>
            <a:r>
              <a:rPr lang="en-US" dirty="0" smtClean="0"/>
              <a:t>Documentation of identification and communication of residents’ problems, needs and strengths, that monitors conditions on on-going basis and that records treatment and response to treatment is </a:t>
            </a:r>
            <a:r>
              <a:rPr lang="en-US" b="1" dirty="0" smtClean="0"/>
              <a:t>good clinical practice and expected </a:t>
            </a:r>
            <a:r>
              <a:rPr lang="en-US" dirty="0" smtClean="0"/>
              <a:t>of trained health care professionals</a:t>
            </a:r>
          </a:p>
          <a:p>
            <a:endParaRPr lang="en-US" dirty="0"/>
          </a:p>
          <a:p>
            <a:r>
              <a:rPr lang="en-US" dirty="0" smtClean="0"/>
              <a:t>Completion of the MDS does not remove responsibility to document detailed assessment of relevant issues</a:t>
            </a:r>
          </a:p>
          <a:p>
            <a:endParaRPr lang="en-US" dirty="0"/>
          </a:p>
          <a:p>
            <a:r>
              <a:rPr lang="en-US" dirty="0" smtClean="0"/>
              <a:t>Must substantiate a resident’s need for Part A SNF services and resident response</a:t>
            </a:r>
            <a:endParaRPr lang="en-US" dirty="0"/>
          </a:p>
        </p:txBody>
      </p:sp>
    </p:spTree>
    <p:extLst>
      <p:ext uri="{BB962C8B-B14F-4D97-AF65-F5344CB8AC3E}">
        <p14:creationId xmlns:p14="http://schemas.microsoft.com/office/powerpoint/2010/main" val="1821109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066800"/>
          </a:xfrm>
        </p:spPr>
        <p:txBody>
          <a:bodyPr>
            <a:normAutofit/>
          </a:bodyPr>
          <a:lstStyle/>
          <a:p>
            <a:r>
              <a:rPr lang="en-US" sz="5400" u="sng" dirty="0"/>
              <a:t>Problem Identification Process</a:t>
            </a:r>
          </a:p>
        </p:txBody>
      </p:sp>
      <p:sp>
        <p:nvSpPr>
          <p:cNvPr id="4" name="Text Placeholder 3"/>
          <p:cNvSpPr>
            <a:spLocks noGrp="1"/>
          </p:cNvSpPr>
          <p:nvPr>
            <p:ph type="body" idx="2"/>
          </p:nvPr>
        </p:nvSpPr>
        <p:spPr>
          <a:xfrm>
            <a:off x="228600" y="1371600"/>
            <a:ext cx="3581400" cy="5257800"/>
          </a:xfrm>
        </p:spPr>
        <p:txBody>
          <a:bodyPr>
            <a:normAutofit fontScale="92500"/>
          </a:bodyPr>
          <a:lstStyle/>
          <a:p>
            <a:r>
              <a:rPr lang="en-US" sz="2400" dirty="0" smtClean="0"/>
              <a:t>This </a:t>
            </a:r>
            <a:r>
              <a:rPr lang="en-US" sz="2400" dirty="0"/>
              <a:t>illustrates a problem identification process </a:t>
            </a:r>
            <a:r>
              <a:rPr lang="en-US" sz="2400" dirty="0" smtClean="0"/>
              <a:t>from:</a:t>
            </a:r>
          </a:p>
          <a:p>
            <a:pPr marL="342900" indent="-342900">
              <a:buFont typeface="Arial" pitchFamily="34" charset="0"/>
              <a:buChar char="•"/>
            </a:pPr>
            <a:r>
              <a:rPr lang="en-US" sz="2400" dirty="0" smtClean="0"/>
              <a:t>MDS </a:t>
            </a:r>
            <a:r>
              <a:rPr lang="en-US" sz="2400" dirty="0"/>
              <a:t>(and other assessments</a:t>
            </a:r>
            <a:r>
              <a:rPr lang="en-US" sz="2400" dirty="0" smtClean="0"/>
              <a:t>),</a:t>
            </a:r>
          </a:p>
          <a:p>
            <a:r>
              <a:rPr lang="en-US" sz="2400" dirty="0" smtClean="0"/>
              <a:t> </a:t>
            </a:r>
            <a:endParaRPr lang="en-US" sz="2400" dirty="0"/>
          </a:p>
          <a:p>
            <a:pPr marL="342900" indent="-342900">
              <a:buFont typeface="Arial" pitchFamily="34" charset="0"/>
              <a:buChar char="•"/>
            </a:pPr>
            <a:r>
              <a:rPr lang="en-US" sz="2400" dirty="0" smtClean="0"/>
              <a:t>CAA </a:t>
            </a:r>
            <a:r>
              <a:rPr lang="en-US" sz="2400" dirty="0"/>
              <a:t>decision-making process, </a:t>
            </a:r>
            <a:endParaRPr lang="en-US" sz="2400" dirty="0" smtClean="0"/>
          </a:p>
          <a:p>
            <a:endParaRPr lang="en-US" sz="2400" dirty="0"/>
          </a:p>
          <a:p>
            <a:pPr marL="342900" indent="-342900">
              <a:buFont typeface="Arial" pitchFamily="34" charset="0"/>
              <a:buChar char="•"/>
            </a:pPr>
            <a:r>
              <a:rPr lang="en-US" sz="2400" dirty="0" smtClean="0"/>
              <a:t>care </a:t>
            </a:r>
            <a:r>
              <a:rPr lang="en-US" sz="2400" dirty="0"/>
              <a:t>plan development</a:t>
            </a:r>
            <a:r>
              <a:rPr lang="en-US" sz="2400" dirty="0" smtClean="0"/>
              <a:t>,</a:t>
            </a:r>
          </a:p>
          <a:p>
            <a:r>
              <a:rPr lang="en-US" sz="2400" dirty="0" smtClean="0"/>
              <a:t> </a:t>
            </a:r>
          </a:p>
          <a:p>
            <a:pPr marL="342900" indent="-342900">
              <a:buFont typeface="Arial" pitchFamily="34" charset="0"/>
              <a:buChar char="•"/>
            </a:pPr>
            <a:r>
              <a:rPr lang="en-US" sz="2400" dirty="0" smtClean="0"/>
              <a:t>care </a:t>
            </a:r>
            <a:r>
              <a:rPr lang="en-US" sz="2400" dirty="0"/>
              <a:t>plan </a:t>
            </a:r>
            <a:r>
              <a:rPr lang="en-US" sz="2400" dirty="0" smtClean="0"/>
              <a:t>implementation</a:t>
            </a:r>
          </a:p>
          <a:p>
            <a:endParaRPr lang="en-US" sz="2400" dirty="0" smtClean="0"/>
          </a:p>
          <a:p>
            <a:pPr marL="342900" indent="-342900">
              <a:buFont typeface="Arial" pitchFamily="34" charset="0"/>
              <a:buChar char="•"/>
            </a:pPr>
            <a:r>
              <a:rPr lang="en-US" sz="2400" dirty="0" smtClean="0"/>
              <a:t>evaluation</a:t>
            </a:r>
            <a:endParaRPr lang="en-US" sz="2400" dirty="0"/>
          </a:p>
          <a:p>
            <a:endParaRPr lang="en-US" dirty="0"/>
          </a:p>
        </p:txBody>
      </p:sp>
      <p:sp>
        <p:nvSpPr>
          <p:cNvPr id="3" name="Content Placeholder 2"/>
          <p:cNvSpPr>
            <a:spLocks noGrp="1"/>
          </p:cNvSpPr>
          <p:nvPr>
            <p:ph sz="half" idx="1"/>
          </p:nvPr>
        </p:nvSpPr>
        <p:spPr>
          <a:xfrm>
            <a:off x="3810000" y="1676400"/>
            <a:ext cx="4876800" cy="4572000"/>
          </a:xfrm>
        </p:spPr>
        <p:txBody>
          <a:bodyPr/>
          <a:lstStyle/>
          <a:p>
            <a:endParaRPr lang="en-US" dirty="0"/>
          </a:p>
          <a:p>
            <a:endParaRPr lang="en-US" dirty="0" smtClean="0"/>
          </a:p>
          <a:p>
            <a:endParaRPr lang="en-US" dirty="0"/>
          </a:p>
        </p:txBody>
      </p:sp>
      <p:pic>
        <p:nvPicPr>
          <p:cNvPr id="5" name="Picture 4" descr="Untitled.png"/>
          <p:cNvPicPr/>
          <p:nvPr/>
        </p:nvPicPr>
        <p:blipFill>
          <a:blip r:embed="rId2">
            <a:extLst>
              <a:ext uri="{28A0092B-C50C-407E-A947-70E740481C1C}">
                <a14:useLocalDpi xmlns:a14="http://schemas.microsoft.com/office/drawing/2010/main" val="0"/>
              </a:ext>
            </a:extLst>
          </a:blip>
          <a:stretch>
            <a:fillRect/>
          </a:stretch>
        </p:blipFill>
        <p:spPr>
          <a:xfrm>
            <a:off x="4191000" y="1741487"/>
            <a:ext cx="4876800" cy="4430713"/>
          </a:xfrm>
          <a:prstGeom prst="rect">
            <a:avLst/>
          </a:prstGeom>
        </p:spPr>
      </p:pic>
    </p:spTree>
    <p:extLst>
      <p:ext uri="{BB962C8B-B14F-4D97-AF65-F5344CB8AC3E}">
        <p14:creationId xmlns:p14="http://schemas.microsoft.com/office/powerpoint/2010/main" val="1947137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Autofit/>
          </a:bodyPr>
          <a:lstStyle/>
          <a:p>
            <a:r>
              <a:rPr lang="en-US" sz="5400" u="sng" dirty="0" smtClean="0"/>
              <a:t>Privacy of MDS Data</a:t>
            </a:r>
            <a:endParaRPr lang="en-US" sz="5400" u="sng" dirty="0"/>
          </a:p>
        </p:txBody>
      </p:sp>
      <p:sp>
        <p:nvSpPr>
          <p:cNvPr id="3" name="Content Placeholder 2"/>
          <p:cNvSpPr>
            <a:spLocks noGrp="1"/>
          </p:cNvSpPr>
          <p:nvPr>
            <p:ph idx="1"/>
          </p:nvPr>
        </p:nvSpPr>
        <p:spPr>
          <a:xfrm>
            <a:off x="152400" y="990600"/>
            <a:ext cx="8839200" cy="5715000"/>
          </a:xfrm>
        </p:spPr>
        <p:txBody>
          <a:bodyPr>
            <a:normAutofit/>
          </a:bodyPr>
          <a:lstStyle/>
          <a:p>
            <a:r>
              <a:rPr lang="en-US" dirty="0"/>
              <a:t>MDS assessment data is personal information about nursing facility residents that facilities are required to collect and keep confidential in accordance with federal law. </a:t>
            </a:r>
            <a:endParaRPr lang="en-US" dirty="0" smtClean="0"/>
          </a:p>
          <a:p>
            <a:r>
              <a:rPr lang="en-US" dirty="0" smtClean="0"/>
              <a:t>This </a:t>
            </a:r>
            <a:r>
              <a:rPr lang="en-US" dirty="0"/>
              <a:t>data is considered part of the resident’s medical record and is protected from improper disclosure by Medicare and Medicaid certified facilities by regulation at CFR 483.75(l)(2)(3) and 483.75(l)(2)(4)(</a:t>
            </a:r>
            <a:r>
              <a:rPr lang="en-US" dirty="0" err="1"/>
              <a:t>i</a:t>
            </a:r>
            <a:r>
              <a:rPr lang="en-US" dirty="0"/>
              <a:t>)(ii)(iii), release of information from the resident’s clinical record is permissible only when required by: </a:t>
            </a:r>
          </a:p>
          <a:p>
            <a:r>
              <a:rPr lang="en-US" dirty="0"/>
              <a:t>1. transfer to another health care institution, </a:t>
            </a:r>
          </a:p>
          <a:p>
            <a:r>
              <a:rPr lang="en-US" dirty="0"/>
              <a:t>2. law (both State and Federal), and/or </a:t>
            </a:r>
          </a:p>
          <a:p>
            <a:r>
              <a:rPr lang="en-US" dirty="0"/>
              <a:t>3. the resident. </a:t>
            </a:r>
          </a:p>
        </p:txBody>
      </p:sp>
    </p:spTree>
    <p:extLst>
      <p:ext uri="{BB962C8B-B14F-4D97-AF65-F5344CB8AC3E}">
        <p14:creationId xmlns:p14="http://schemas.microsoft.com/office/powerpoint/2010/main" val="56437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r>
              <a:rPr lang="en-US" sz="3600" dirty="0" smtClean="0"/>
              <a:t>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5300" u="sng" dirty="0" smtClean="0"/>
              <a:t>Layout of RAI Manual </a:t>
            </a:r>
            <a:endParaRPr lang="en-US" sz="5300" u="sng" dirty="0"/>
          </a:p>
        </p:txBody>
      </p:sp>
      <p:sp>
        <p:nvSpPr>
          <p:cNvPr id="3" name="Content Placeholder 2"/>
          <p:cNvSpPr>
            <a:spLocks noGrp="1"/>
          </p:cNvSpPr>
          <p:nvPr>
            <p:ph idx="1"/>
          </p:nvPr>
        </p:nvSpPr>
        <p:spPr>
          <a:xfrm>
            <a:off x="152400" y="1219200"/>
            <a:ext cx="8839200" cy="5410200"/>
          </a:xfrm>
        </p:spPr>
        <p:txBody>
          <a:bodyPr>
            <a:normAutofit/>
          </a:bodyPr>
          <a:lstStyle/>
          <a:p>
            <a:r>
              <a:rPr lang="en-US" sz="2800" dirty="0" smtClean="0"/>
              <a:t>Chapter </a:t>
            </a:r>
            <a:r>
              <a:rPr lang="en-US" sz="2800" dirty="0"/>
              <a:t>1 – RAI </a:t>
            </a:r>
          </a:p>
          <a:p>
            <a:r>
              <a:rPr lang="en-US" sz="2800" dirty="0"/>
              <a:t>Chapter 2 – Assessments</a:t>
            </a:r>
          </a:p>
          <a:p>
            <a:r>
              <a:rPr lang="en-US" sz="2800" dirty="0"/>
              <a:t>Chapter 3 – Item-by-Item Guide</a:t>
            </a:r>
          </a:p>
          <a:p>
            <a:r>
              <a:rPr lang="en-US" sz="2800" dirty="0"/>
              <a:t>Chapter 4 – Care Area Assessment (CAA) Process and Care Planning</a:t>
            </a:r>
          </a:p>
          <a:p>
            <a:r>
              <a:rPr lang="en-US" sz="2800" dirty="0"/>
              <a:t>Chapter 5 – Submission and Correction</a:t>
            </a:r>
          </a:p>
          <a:p>
            <a:r>
              <a:rPr lang="en-US" sz="2800" dirty="0"/>
              <a:t>Chapter 6 – Skilled Prospective Payment System (PPS</a:t>
            </a:r>
            <a:r>
              <a:rPr lang="en-US" sz="2800" dirty="0" smtClean="0"/>
              <a:t>)</a:t>
            </a:r>
          </a:p>
          <a:p>
            <a:pPr marL="0" indent="0">
              <a:buNone/>
            </a:pPr>
            <a:endParaRPr lang="en-US" sz="2800" dirty="0"/>
          </a:p>
          <a:p>
            <a:r>
              <a:rPr lang="en-US" sz="2800" dirty="0"/>
              <a:t>You can access the manual at:</a:t>
            </a:r>
          </a:p>
          <a:p>
            <a:pPr marL="0" indent="0">
              <a:buNone/>
            </a:pPr>
            <a:r>
              <a:rPr lang="en-US" sz="2000" dirty="0">
                <a:solidFill>
                  <a:srgbClr val="FF9966"/>
                </a:solidFill>
                <a:hlinkClick r:id="rId3"/>
              </a:rPr>
              <a:t>http://</a:t>
            </a:r>
            <a:r>
              <a:rPr lang="en-US" sz="2000" dirty="0" smtClean="0">
                <a:solidFill>
                  <a:srgbClr val="FF9966"/>
                </a:solidFill>
                <a:hlinkClick r:id="rId3"/>
              </a:rPr>
              <a:t>www.cms.gov/Medicare/Quality-Initiatives-Patient-Assessment-Instruments/NursingHomeQualityInits/MDS30RAIManual</a:t>
            </a:r>
            <a:r>
              <a:rPr lang="en-US" sz="2000" dirty="0" smtClean="0">
                <a:solidFill>
                  <a:srgbClr val="FF9966"/>
                </a:solidFill>
              </a:rPr>
              <a:t>.html</a:t>
            </a:r>
            <a:endParaRPr lang="en-US" sz="2000" dirty="0">
              <a:solidFill>
                <a:srgbClr val="FF9966"/>
              </a:solidFill>
            </a:endParaRPr>
          </a:p>
        </p:txBody>
      </p:sp>
    </p:spTree>
    <p:extLst>
      <p:ext uri="{BB962C8B-B14F-4D97-AF65-F5344CB8AC3E}">
        <p14:creationId xmlns:p14="http://schemas.microsoft.com/office/powerpoint/2010/main" val="2144119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sz="5400" u="sng" dirty="0" smtClean="0"/>
              <a:t>Privacy (cont.)</a:t>
            </a:r>
            <a:endParaRPr lang="en-US" sz="5400" u="sng" dirty="0"/>
          </a:p>
        </p:txBody>
      </p:sp>
      <p:sp>
        <p:nvSpPr>
          <p:cNvPr id="3" name="Content Placeholder 2"/>
          <p:cNvSpPr>
            <a:spLocks noGrp="1"/>
          </p:cNvSpPr>
          <p:nvPr>
            <p:ph idx="1"/>
          </p:nvPr>
        </p:nvSpPr>
        <p:spPr>
          <a:xfrm>
            <a:off x="76200" y="1143000"/>
            <a:ext cx="8991600" cy="5638800"/>
          </a:xfrm>
        </p:spPr>
        <p:txBody>
          <a:bodyPr>
            <a:normAutofit fontScale="92500"/>
          </a:bodyPr>
          <a:lstStyle/>
          <a:p>
            <a:r>
              <a:rPr lang="en-US" dirty="0"/>
              <a:t>Nursing facility providers are also required under CFR </a:t>
            </a:r>
            <a:r>
              <a:rPr lang="en-US" dirty="0" smtClean="0"/>
              <a:t>483.20 </a:t>
            </a:r>
            <a:r>
              <a:rPr lang="en-US" dirty="0"/>
              <a:t>to transmit MDS data to a Federal data repository. Any personal data maintained and retrieved by the Federal government is subject to the requirements of the Privacy Act of </a:t>
            </a:r>
            <a:r>
              <a:rPr lang="en-US" dirty="0" smtClean="0"/>
              <a:t>1974.</a:t>
            </a:r>
          </a:p>
          <a:p>
            <a:endParaRPr lang="en-US" dirty="0"/>
          </a:p>
          <a:p>
            <a:r>
              <a:rPr lang="en-US" dirty="0" smtClean="0"/>
              <a:t>The </a:t>
            </a:r>
            <a:r>
              <a:rPr lang="en-US" dirty="0"/>
              <a:t>Privacy Act specifically protects the confidentiality of personal identifiable information and safeguards against its misuse</a:t>
            </a:r>
            <a:r>
              <a:rPr lang="en-US" dirty="0" smtClean="0"/>
              <a:t>.</a:t>
            </a:r>
          </a:p>
          <a:p>
            <a:endParaRPr lang="en-US" dirty="0" smtClean="0"/>
          </a:p>
          <a:p>
            <a:r>
              <a:rPr lang="en-US" dirty="0" smtClean="0"/>
              <a:t>The </a:t>
            </a:r>
            <a:r>
              <a:rPr lang="en-US" dirty="0"/>
              <a:t>Privacy Act requires by regulation that all individuals whose data are collected and maintained in a federal database must receive </a:t>
            </a:r>
            <a:r>
              <a:rPr lang="en-US" dirty="0" smtClean="0"/>
              <a:t>notice (</a:t>
            </a:r>
            <a:r>
              <a:rPr lang="en-US" b="1" dirty="0" smtClean="0"/>
              <a:t>see example pg. 1-16</a:t>
            </a:r>
            <a:r>
              <a:rPr lang="en-US" dirty="0" smtClean="0"/>
              <a:t>). </a:t>
            </a:r>
            <a:r>
              <a:rPr lang="en-US" dirty="0"/>
              <a:t>Therefore, residents in nursing facilities must be informed that the MDS data is being collected and submitted to the national </a:t>
            </a:r>
            <a:r>
              <a:rPr lang="en-US" dirty="0" smtClean="0"/>
              <a:t>system</a:t>
            </a:r>
            <a:r>
              <a:rPr lang="en-US" dirty="0"/>
              <a:t>.</a:t>
            </a:r>
            <a:r>
              <a:rPr lang="en-US" dirty="0" smtClean="0"/>
              <a:t> </a:t>
            </a:r>
            <a:endParaRPr lang="en-US" dirty="0"/>
          </a:p>
        </p:txBody>
      </p:sp>
    </p:spTree>
    <p:extLst>
      <p:ext uri="{BB962C8B-B14F-4D97-AF65-F5344CB8AC3E}">
        <p14:creationId xmlns:p14="http://schemas.microsoft.com/office/powerpoint/2010/main" val="1112099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Autofit/>
          </a:bodyPr>
          <a:lstStyle/>
          <a:p>
            <a:r>
              <a:rPr lang="en-US" sz="5400" u="sng" dirty="0" smtClean="0"/>
              <a:t>Privacy (cont.)</a:t>
            </a:r>
            <a:endParaRPr lang="en-US" sz="5400" u="sng" dirty="0"/>
          </a:p>
        </p:txBody>
      </p:sp>
      <p:sp>
        <p:nvSpPr>
          <p:cNvPr id="3" name="Content Placeholder 2"/>
          <p:cNvSpPr>
            <a:spLocks noGrp="1"/>
          </p:cNvSpPr>
          <p:nvPr>
            <p:ph idx="1"/>
          </p:nvPr>
        </p:nvSpPr>
        <p:spPr>
          <a:xfrm>
            <a:off x="152400" y="2590800"/>
            <a:ext cx="8763000" cy="4038600"/>
          </a:xfrm>
        </p:spPr>
        <p:txBody>
          <a:bodyPr>
            <a:normAutofit/>
          </a:bodyPr>
          <a:lstStyle/>
          <a:p>
            <a:r>
              <a:rPr lang="en-US" sz="3200" dirty="0" smtClean="0"/>
              <a:t>Providers who are part of multi-facility corporations may release data to their corporate office or parent company, but </a:t>
            </a:r>
            <a:r>
              <a:rPr lang="en-US" sz="3200" b="1" dirty="0" smtClean="0"/>
              <a:t>NOT</a:t>
            </a:r>
            <a:r>
              <a:rPr lang="en-US" sz="3200" dirty="0" smtClean="0"/>
              <a:t> to other providers within the multi-facility corporation.</a:t>
            </a:r>
            <a:endParaRPr lang="en-US" sz="3200" dirty="0"/>
          </a:p>
        </p:txBody>
      </p:sp>
    </p:spTree>
    <p:extLst>
      <p:ext uri="{BB962C8B-B14F-4D97-AF65-F5344CB8AC3E}">
        <p14:creationId xmlns:p14="http://schemas.microsoft.com/office/powerpoint/2010/main" val="2277476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00200"/>
            <a:ext cx="8305800" cy="2438400"/>
          </a:xfrm>
        </p:spPr>
        <p:txBody>
          <a:bodyPr/>
          <a:lstStyle/>
          <a:p>
            <a:pPr algn="ctr"/>
            <a:r>
              <a:rPr lang="en-US" b="1" dirty="0" smtClean="0"/>
              <a:t>CHAPTER 2</a:t>
            </a:r>
            <a:br>
              <a:rPr lang="en-US" b="1" dirty="0" smtClean="0"/>
            </a:br>
            <a:r>
              <a:rPr lang="en-US" b="1" dirty="0" smtClean="0"/>
              <a:t>Assessments for the RAI</a:t>
            </a:r>
            <a:endParaRPr lang="en-US" b="1" dirty="0"/>
          </a:p>
        </p:txBody>
      </p:sp>
    </p:spTree>
    <p:extLst>
      <p:ext uri="{BB962C8B-B14F-4D97-AF65-F5344CB8AC3E}">
        <p14:creationId xmlns:p14="http://schemas.microsoft.com/office/powerpoint/2010/main" val="1154458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r>
              <a:rPr lang="en-US" sz="7200" u="sng" dirty="0" smtClean="0"/>
              <a:t>Background</a:t>
            </a:r>
            <a:endParaRPr lang="en-US" sz="7200" u="sng" dirty="0"/>
          </a:p>
        </p:txBody>
      </p:sp>
      <p:sp>
        <p:nvSpPr>
          <p:cNvPr id="3" name="Content Placeholder 2"/>
          <p:cNvSpPr>
            <a:spLocks noGrp="1"/>
          </p:cNvSpPr>
          <p:nvPr>
            <p:ph idx="1"/>
          </p:nvPr>
        </p:nvSpPr>
        <p:spPr>
          <a:xfrm>
            <a:off x="76200" y="1371600"/>
            <a:ext cx="8991600" cy="5410200"/>
          </a:xfrm>
        </p:spPr>
        <p:txBody>
          <a:bodyPr>
            <a:normAutofit/>
          </a:bodyPr>
          <a:lstStyle/>
          <a:p>
            <a:r>
              <a:rPr lang="en-US" sz="2800" dirty="0"/>
              <a:t>The Omnibus  Budget Reconciliation Act (OBRA) of 1987 required the development </a:t>
            </a:r>
            <a:r>
              <a:rPr lang="en-US" sz="2800" dirty="0" smtClean="0"/>
              <a:t>of a </a:t>
            </a:r>
            <a:r>
              <a:rPr lang="en-US" sz="2800" dirty="0"/>
              <a:t>Minimum Data Set (MDS) of core elements for use in assessing nursing home residents.</a:t>
            </a:r>
          </a:p>
          <a:p>
            <a:pPr marL="45720" indent="0">
              <a:buNone/>
            </a:pPr>
            <a:r>
              <a:rPr lang="en-US" sz="2800" dirty="0"/>
              <a:t> </a:t>
            </a:r>
          </a:p>
          <a:p>
            <a:r>
              <a:rPr lang="en-US" sz="2800" dirty="0"/>
              <a:t>The OBRA regulations required Medicare and/or Medicaid certified nursing homes to conduct initial and periodic assessments for all residents residing in a certified bed, </a:t>
            </a:r>
            <a:r>
              <a:rPr lang="en-US" sz="2800" b="1" dirty="0"/>
              <a:t>regardless of the </a:t>
            </a:r>
            <a:r>
              <a:rPr lang="en-US" sz="2800" b="1" dirty="0" smtClean="0"/>
              <a:t>resident’s source of payment.</a:t>
            </a:r>
            <a:endParaRPr lang="en-US" sz="2800" b="1" dirty="0"/>
          </a:p>
          <a:p>
            <a:endParaRPr lang="en-US" dirty="0"/>
          </a:p>
        </p:txBody>
      </p:sp>
    </p:spTree>
    <p:extLst>
      <p:ext uri="{BB962C8B-B14F-4D97-AF65-F5344CB8AC3E}">
        <p14:creationId xmlns:p14="http://schemas.microsoft.com/office/powerpoint/2010/main" val="4075071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r>
              <a:rPr lang="en-US" sz="6000" u="sng" dirty="0" smtClean="0"/>
              <a:t>Background (cont.)</a:t>
            </a:r>
            <a:endParaRPr lang="en-US" sz="6000" u="sng" dirty="0"/>
          </a:p>
        </p:txBody>
      </p:sp>
      <p:sp>
        <p:nvSpPr>
          <p:cNvPr id="3" name="Content Placeholder 2"/>
          <p:cNvSpPr>
            <a:spLocks noGrp="1"/>
          </p:cNvSpPr>
          <p:nvPr>
            <p:ph idx="1"/>
          </p:nvPr>
        </p:nvSpPr>
        <p:spPr>
          <a:xfrm>
            <a:off x="228600" y="1447800"/>
            <a:ext cx="8686800" cy="5257800"/>
          </a:xfrm>
        </p:spPr>
        <p:txBody>
          <a:bodyPr>
            <a:normAutofit/>
          </a:bodyPr>
          <a:lstStyle/>
          <a:p>
            <a:r>
              <a:rPr lang="en-US" sz="3200" dirty="0"/>
              <a:t>The MDS 3.0 is part of the Resident Assessment Instrument (RAI) process for the accurate assessment of nursing home residents.</a:t>
            </a:r>
          </a:p>
          <a:p>
            <a:pPr marL="45720" indent="0">
              <a:buNone/>
            </a:pPr>
            <a:endParaRPr lang="en-US" sz="3200" dirty="0"/>
          </a:p>
          <a:p>
            <a:r>
              <a:rPr lang="en-US" sz="3200" dirty="0"/>
              <a:t>MDS assessments are also required for Medicare payment through the Prospective Payment System (PPS) for residents that receive services paid for through </a:t>
            </a:r>
            <a:r>
              <a:rPr lang="en-US" sz="3200" dirty="0" smtClean="0"/>
              <a:t>M/C Part A.</a:t>
            </a:r>
            <a:endParaRPr lang="en-US" sz="3200" dirty="0"/>
          </a:p>
          <a:p>
            <a:endParaRPr lang="en-US" sz="3200" dirty="0"/>
          </a:p>
        </p:txBody>
      </p:sp>
    </p:spTree>
    <p:extLst>
      <p:ext uri="{BB962C8B-B14F-4D97-AF65-F5344CB8AC3E}">
        <p14:creationId xmlns:p14="http://schemas.microsoft.com/office/powerpoint/2010/main" val="3857664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838200"/>
          </a:xfrm>
        </p:spPr>
        <p:txBody>
          <a:bodyPr>
            <a:normAutofit/>
          </a:bodyPr>
          <a:lstStyle/>
          <a:p>
            <a:pPr algn="ctr"/>
            <a:r>
              <a:rPr lang="en-US" u="sng" dirty="0" smtClean="0"/>
              <a:t>RAI Completion Responsibilities</a:t>
            </a:r>
            <a:endParaRPr lang="en-US" u="sng" dirty="0"/>
          </a:p>
        </p:txBody>
      </p:sp>
      <p:sp>
        <p:nvSpPr>
          <p:cNvPr id="3" name="Content Placeholder 2"/>
          <p:cNvSpPr>
            <a:spLocks noGrp="1"/>
          </p:cNvSpPr>
          <p:nvPr>
            <p:ph idx="1"/>
          </p:nvPr>
        </p:nvSpPr>
        <p:spPr>
          <a:xfrm>
            <a:off x="152400" y="1676400"/>
            <a:ext cx="8839200" cy="4724400"/>
          </a:xfrm>
        </p:spPr>
        <p:txBody>
          <a:bodyPr>
            <a:normAutofit/>
          </a:bodyPr>
          <a:lstStyle/>
          <a:p>
            <a:r>
              <a:rPr lang="en-US" sz="2800" dirty="0" smtClean="0"/>
              <a:t>Requirements for the RAI are applicable to all residents in Medicare and /or Medicaid certified long-term care facilities regardless of the resident’s age, diagnosis, length of stay, payment source or payer source.</a:t>
            </a:r>
          </a:p>
          <a:p>
            <a:pPr marL="0" indent="0">
              <a:buNone/>
            </a:pPr>
            <a:endParaRPr lang="en-US" sz="2800" dirty="0" smtClean="0"/>
          </a:p>
          <a:p>
            <a:pPr marL="0" indent="0">
              <a:buNone/>
            </a:pPr>
            <a:endParaRPr lang="en-US" sz="2800" dirty="0" smtClean="0"/>
          </a:p>
          <a:p>
            <a:r>
              <a:rPr lang="en-US" sz="2800" dirty="0" smtClean="0"/>
              <a:t>RAI is not applicable to persons residing in non-certified units or long-term care facilities or licensed only facilities.</a:t>
            </a:r>
            <a:endParaRPr lang="en-US" sz="2800" dirty="0"/>
          </a:p>
        </p:txBody>
      </p:sp>
    </p:spTree>
    <p:extLst>
      <p:ext uri="{BB962C8B-B14F-4D97-AF65-F5344CB8AC3E}">
        <p14:creationId xmlns:p14="http://schemas.microsoft.com/office/powerpoint/2010/main" val="36255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838200"/>
          </a:xfrm>
        </p:spPr>
        <p:txBody>
          <a:bodyPr/>
          <a:lstStyle/>
          <a:p>
            <a:pPr algn="ctr"/>
            <a:r>
              <a:rPr lang="en-US" u="sng" dirty="0" smtClean="0"/>
              <a:t>RAI Must Be Completed for:</a:t>
            </a:r>
            <a:r>
              <a:rPr lang="en-US" dirty="0" smtClean="0"/>
              <a:t>		</a:t>
            </a:r>
            <a:endParaRPr lang="en-US" dirty="0"/>
          </a:p>
        </p:txBody>
      </p:sp>
      <p:sp>
        <p:nvSpPr>
          <p:cNvPr id="3" name="Content Placeholder 2"/>
          <p:cNvSpPr>
            <a:spLocks noGrp="1"/>
          </p:cNvSpPr>
          <p:nvPr>
            <p:ph idx="1"/>
          </p:nvPr>
        </p:nvSpPr>
        <p:spPr>
          <a:xfrm>
            <a:off x="76200" y="990600"/>
            <a:ext cx="8991600" cy="5715000"/>
          </a:xfrm>
        </p:spPr>
        <p:txBody>
          <a:bodyPr>
            <a:normAutofit lnSpcReduction="10000"/>
          </a:bodyPr>
          <a:lstStyle/>
          <a:p>
            <a:r>
              <a:rPr lang="en-US" dirty="0" smtClean="0"/>
              <a:t>All residents of Medicare SNFs or Medicaid NFs.</a:t>
            </a:r>
          </a:p>
          <a:p>
            <a:pPr marL="0" indent="0">
              <a:buNone/>
            </a:pPr>
            <a:endParaRPr lang="en-US" dirty="0" smtClean="0"/>
          </a:p>
          <a:p>
            <a:r>
              <a:rPr lang="en-US" dirty="0" smtClean="0"/>
              <a:t>Hospice Residents when the SNF or NF is the hospice patient’s residence.</a:t>
            </a:r>
          </a:p>
          <a:p>
            <a:pPr marL="0" indent="0">
              <a:buNone/>
            </a:pPr>
            <a:endParaRPr lang="en-US" dirty="0" smtClean="0"/>
          </a:p>
          <a:p>
            <a:r>
              <a:rPr lang="en-US" dirty="0" smtClean="0"/>
              <a:t>Short-term or respite residents for any person residing more than 14 days on a unit of a certified LTC facility.  If the resident is in a certified bed, must complete OBRA required assessments and tracking documents.  If fewer than 14 days, an OBRA admission assessment is not required, but entry tracking and discharge assessment is required.</a:t>
            </a:r>
          </a:p>
          <a:p>
            <a:pPr marL="0" indent="0">
              <a:buNone/>
            </a:pPr>
            <a:endParaRPr lang="en-US" dirty="0" smtClean="0"/>
          </a:p>
          <a:p>
            <a:r>
              <a:rPr lang="en-US" dirty="0" smtClean="0"/>
              <a:t>Required for all residing in a certified bed regardless of age or diagnosis.</a:t>
            </a:r>
          </a:p>
          <a:p>
            <a:endParaRPr lang="en-US" dirty="0"/>
          </a:p>
        </p:txBody>
      </p:sp>
    </p:spTree>
    <p:extLst>
      <p:ext uri="{BB962C8B-B14F-4D97-AF65-F5344CB8AC3E}">
        <p14:creationId xmlns:p14="http://schemas.microsoft.com/office/powerpoint/2010/main" val="37769551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838200"/>
          </a:xfrm>
        </p:spPr>
        <p:txBody>
          <a:bodyPr>
            <a:normAutofit/>
          </a:bodyPr>
          <a:lstStyle/>
          <a:p>
            <a:pPr algn="ctr"/>
            <a:r>
              <a:rPr lang="en-US" u="sng" dirty="0" smtClean="0"/>
              <a:t>RAI and Certification Situations</a:t>
            </a:r>
            <a:endParaRPr lang="en-US" u="sng" dirty="0"/>
          </a:p>
        </p:txBody>
      </p:sp>
      <p:sp>
        <p:nvSpPr>
          <p:cNvPr id="3" name="Content Placeholder 2"/>
          <p:cNvSpPr>
            <a:spLocks noGrp="1"/>
          </p:cNvSpPr>
          <p:nvPr>
            <p:ph idx="1"/>
          </p:nvPr>
        </p:nvSpPr>
        <p:spPr>
          <a:xfrm>
            <a:off x="152400" y="1066800"/>
            <a:ext cx="8839200" cy="5715000"/>
          </a:xfrm>
        </p:spPr>
        <p:txBody>
          <a:bodyPr>
            <a:normAutofit fontScale="92500" lnSpcReduction="20000"/>
          </a:bodyPr>
          <a:lstStyle/>
          <a:p>
            <a:r>
              <a:rPr lang="en-US" b="1" dirty="0" smtClean="0"/>
              <a:t>Newly Certified Nursing Homes</a:t>
            </a:r>
          </a:p>
          <a:p>
            <a:pPr marL="0" indent="0">
              <a:buNone/>
            </a:pPr>
            <a:endParaRPr lang="en-US" b="1" dirty="0" smtClean="0"/>
          </a:p>
          <a:p>
            <a:pPr lvl="1"/>
            <a:r>
              <a:rPr lang="en-US" dirty="0" smtClean="0"/>
              <a:t>Must admit residents and operate in compliance with certification before a certification survey</a:t>
            </a:r>
          </a:p>
          <a:p>
            <a:pPr marL="393192" lvl="1" indent="0">
              <a:buNone/>
            </a:pPr>
            <a:endParaRPr lang="en-US" dirty="0" smtClean="0"/>
          </a:p>
          <a:p>
            <a:pPr lvl="1"/>
            <a:r>
              <a:rPr lang="en-US" dirty="0" smtClean="0"/>
              <a:t>OBRA assessments are completed prior to certification </a:t>
            </a:r>
          </a:p>
          <a:p>
            <a:pPr marL="393192" lvl="1" indent="0">
              <a:buNone/>
            </a:pPr>
            <a:endParaRPr lang="en-US" dirty="0" smtClean="0"/>
          </a:p>
          <a:p>
            <a:pPr lvl="1"/>
            <a:r>
              <a:rPr lang="en-US" dirty="0" smtClean="0"/>
              <a:t>Certification survey completed to verify substantial compliance and facility certified last day of the survey</a:t>
            </a:r>
          </a:p>
          <a:p>
            <a:pPr marL="393192" lvl="1" indent="0">
              <a:buNone/>
            </a:pPr>
            <a:endParaRPr lang="en-US" dirty="0" smtClean="0"/>
          </a:p>
          <a:p>
            <a:pPr lvl="1"/>
            <a:r>
              <a:rPr lang="en-US" dirty="0" smtClean="0"/>
              <a:t>For OBRA assessments, schedule determined by date of admission.  If an admission assessment is completed prior to certification, there is no need to do another Adm. Assess. Continue the OBRA schedule and use actual admission date as Day 1.</a:t>
            </a:r>
          </a:p>
          <a:p>
            <a:pPr marL="393192" lvl="1" indent="0">
              <a:buNone/>
            </a:pPr>
            <a:endParaRPr lang="en-US" dirty="0" smtClean="0"/>
          </a:p>
          <a:p>
            <a:pPr lvl="1"/>
            <a:r>
              <a:rPr lang="en-US" dirty="0" smtClean="0"/>
              <a:t>Medicare cannot be billed for any services provided prior to the certification date.  Use certification date as Day 1 for the covered Part A stay to set ARD for PPS assessments.</a:t>
            </a:r>
            <a:endParaRPr lang="en-US" dirty="0"/>
          </a:p>
        </p:txBody>
      </p:sp>
    </p:spTree>
    <p:extLst>
      <p:ext uri="{BB962C8B-B14F-4D97-AF65-F5344CB8AC3E}">
        <p14:creationId xmlns:p14="http://schemas.microsoft.com/office/powerpoint/2010/main" val="2052161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u="sng" dirty="0" smtClean="0"/>
              <a:t>Adding Certified Beds</a:t>
            </a:r>
            <a:endParaRPr lang="en-US" u="sng" dirty="0"/>
          </a:p>
        </p:txBody>
      </p:sp>
      <p:sp>
        <p:nvSpPr>
          <p:cNvPr id="3" name="Content Placeholder 2"/>
          <p:cNvSpPr>
            <a:spLocks noGrp="1"/>
          </p:cNvSpPr>
          <p:nvPr>
            <p:ph idx="1"/>
          </p:nvPr>
        </p:nvSpPr>
        <p:spPr/>
        <p:txBody>
          <a:bodyPr>
            <a:normAutofit/>
          </a:bodyPr>
          <a:lstStyle/>
          <a:p>
            <a:r>
              <a:rPr lang="en-US" sz="3600" dirty="0" smtClean="0"/>
              <a:t>Procedure for adding beds is different from initial certification.</a:t>
            </a:r>
          </a:p>
          <a:p>
            <a:endParaRPr lang="en-US" sz="3600" dirty="0"/>
          </a:p>
          <a:p>
            <a:r>
              <a:rPr lang="en-US" sz="3600" dirty="0" smtClean="0"/>
              <a:t>Medicare/Medicaid residents should not be placed in a bed until the facility has been notified that the bed is certified.</a:t>
            </a:r>
            <a:endParaRPr lang="en-US" sz="3600" dirty="0"/>
          </a:p>
        </p:txBody>
      </p:sp>
    </p:spTree>
    <p:extLst>
      <p:ext uri="{BB962C8B-B14F-4D97-AF65-F5344CB8AC3E}">
        <p14:creationId xmlns:p14="http://schemas.microsoft.com/office/powerpoint/2010/main" val="2939274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u="sng" dirty="0" smtClean="0"/>
              <a:t>Change in Ownership</a:t>
            </a:r>
            <a:endParaRPr lang="en-US" u="sng" dirty="0"/>
          </a:p>
        </p:txBody>
      </p:sp>
      <p:sp>
        <p:nvSpPr>
          <p:cNvPr id="3" name="Content Placeholder 2"/>
          <p:cNvSpPr>
            <a:spLocks noGrp="1"/>
          </p:cNvSpPr>
          <p:nvPr>
            <p:ph idx="1"/>
          </p:nvPr>
        </p:nvSpPr>
        <p:spPr>
          <a:xfrm>
            <a:off x="152400" y="1066800"/>
            <a:ext cx="8839200" cy="5638800"/>
          </a:xfrm>
        </p:spPr>
        <p:txBody>
          <a:bodyPr/>
          <a:lstStyle/>
          <a:p>
            <a:r>
              <a:rPr lang="en-US" sz="3200" dirty="0" smtClean="0"/>
              <a:t>Two Types:</a:t>
            </a:r>
            <a:endParaRPr lang="en-US" dirty="0"/>
          </a:p>
          <a:p>
            <a:pPr lvl="1"/>
            <a:r>
              <a:rPr lang="en-US" dirty="0" smtClean="0"/>
              <a:t>New owner assumes assets and liabilities and maintains the existing provider number</a:t>
            </a:r>
          </a:p>
          <a:p>
            <a:pPr lvl="2"/>
            <a:r>
              <a:rPr lang="en-US" dirty="0" smtClean="0"/>
              <a:t>Assessment schedule for existing residents continues</a:t>
            </a:r>
          </a:p>
          <a:p>
            <a:pPr lvl="1"/>
            <a:endParaRPr lang="en-US" dirty="0"/>
          </a:p>
          <a:p>
            <a:pPr lvl="1"/>
            <a:r>
              <a:rPr lang="en-US" dirty="0" smtClean="0"/>
              <a:t>New owner does </a:t>
            </a:r>
            <a:r>
              <a:rPr lang="en-US" b="1" dirty="0" smtClean="0"/>
              <a:t>not </a:t>
            </a:r>
            <a:r>
              <a:rPr lang="en-US" dirty="0" smtClean="0"/>
              <a:t>assume assets and liabilities and does </a:t>
            </a:r>
            <a:r>
              <a:rPr lang="en-US" b="1" dirty="0" smtClean="0"/>
              <a:t>not</a:t>
            </a:r>
            <a:r>
              <a:rPr lang="en-US" dirty="0" smtClean="0"/>
              <a:t> keep existing provider number</a:t>
            </a:r>
          </a:p>
          <a:p>
            <a:pPr lvl="2"/>
            <a:r>
              <a:rPr lang="en-US" dirty="0" smtClean="0"/>
              <a:t>Beds are no longer certified</a:t>
            </a:r>
          </a:p>
          <a:p>
            <a:pPr lvl="2"/>
            <a:r>
              <a:rPr lang="en-US" dirty="0" smtClean="0"/>
              <a:t>No links to previous provider</a:t>
            </a:r>
          </a:p>
          <a:p>
            <a:pPr lvl="2"/>
            <a:r>
              <a:rPr lang="en-US" dirty="0" smtClean="0"/>
              <a:t>D/C return not anticipated assessments completed on all residents by the previous owner</a:t>
            </a:r>
          </a:p>
          <a:p>
            <a:pPr lvl="2"/>
            <a:r>
              <a:rPr lang="en-US" dirty="0" smtClean="0"/>
              <a:t>New owner completes Entry Tracking record and Admission Assessment for all resident</a:t>
            </a:r>
          </a:p>
          <a:p>
            <a:pPr lvl="2"/>
            <a:r>
              <a:rPr lang="en-US" dirty="0" smtClean="0"/>
              <a:t>Compliance with OBRA expected at time of certification survey</a:t>
            </a:r>
            <a:endParaRPr lang="en-US" dirty="0"/>
          </a:p>
        </p:txBody>
      </p:sp>
    </p:spTree>
    <p:extLst>
      <p:ext uri="{BB962C8B-B14F-4D97-AF65-F5344CB8AC3E}">
        <p14:creationId xmlns:p14="http://schemas.microsoft.com/office/powerpoint/2010/main" val="347469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sz="6000" u="sng" dirty="0" smtClean="0"/>
              <a:t>Chapters</a:t>
            </a:r>
            <a:r>
              <a:rPr lang="en-US" u="sng" dirty="0" smtClean="0"/>
              <a:t> </a:t>
            </a:r>
            <a:endParaRPr lang="en-US" u="sng" dirty="0"/>
          </a:p>
        </p:txBody>
      </p:sp>
      <p:sp>
        <p:nvSpPr>
          <p:cNvPr id="3" name="Content Placeholder 2"/>
          <p:cNvSpPr>
            <a:spLocks noGrp="1"/>
          </p:cNvSpPr>
          <p:nvPr>
            <p:ph idx="1"/>
          </p:nvPr>
        </p:nvSpPr>
        <p:spPr>
          <a:xfrm>
            <a:off x="152400" y="990600"/>
            <a:ext cx="8839200" cy="5791200"/>
          </a:xfrm>
        </p:spPr>
        <p:txBody>
          <a:bodyPr>
            <a:normAutofit fontScale="55000" lnSpcReduction="20000"/>
          </a:bodyPr>
          <a:lstStyle/>
          <a:p>
            <a:r>
              <a:rPr lang="en-US" sz="5800" b="1" dirty="0"/>
              <a:t>Chapter </a:t>
            </a:r>
            <a:r>
              <a:rPr lang="en-US" sz="5800" b="1" dirty="0" smtClean="0"/>
              <a:t>1</a:t>
            </a:r>
            <a:r>
              <a:rPr lang="en-US" sz="5100" dirty="0" smtClean="0"/>
              <a:t> </a:t>
            </a:r>
            <a:r>
              <a:rPr lang="en-US" sz="4400" dirty="0" smtClean="0"/>
              <a:t>contains important </a:t>
            </a:r>
            <a:r>
              <a:rPr lang="en-US" sz="4400" dirty="0"/>
              <a:t>information about the content and completion of the RAI and how it serves the nursing facility staff in problem identification. There is also information about protecting the privacy of the MDS information, among other topics</a:t>
            </a:r>
            <a:r>
              <a:rPr lang="en-US" sz="4400" dirty="0" smtClean="0"/>
              <a:t>.</a:t>
            </a:r>
          </a:p>
          <a:p>
            <a:endParaRPr lang="en-US" sz="4400" dirty="0"/>
          </a:p>
          <a:p>
            <a:r>
              <a:rPr lang="en-US" sz="5800" b="1" dirty="0"/>
              <a:t>Chapter 2</a:t>
            </a:r>
            <a:r>
              <a:rPr lang="en-US" sz="4400" dirty="0"/>
              <a:t> </a:t>
            </a:r>
            <a:r>
              <a:rPr lang="en-US" sz="4400" dirty="0" smtClean="0"/>
              <a:t>details </a:t>
            </a:r>
            <a:r>
              <a:rPr lang="en-US" sz="4400" dirty="0"/>
              <a:t>scheduling, completion and submission timeframes for OBRA and PPS purposes. There are </a:t>
            </a:r>
            <a:r>
              <a:rPr lang="en-US" sz="4400" dirty="0" smtClean="0"/>
              <a:t>lots </a:t>
            </a:r>
            <a:r>
              <a:rPr lang="en-US" sz="4400" dirty="0"/>
              <a:t>of definitions in this chapter and some very useful charts that </a:t>
            </a:r>
            <a:r>
              <a:rPr lang="en-US" sz="4400" dirty="0" smtClean="0"/>
              <a:t>outline </a:t>
            </a:r>
            <a:r>
              <a:rPr lang="en-US" sz="4400" dirty="0"/>
              <a:t>timeframes related to scheduling, completion and submission. </a:t>
            </a:r>
            <a:endParaRPr lang="en-US" sz="4400" dirty="0" smtClean="0"/>
          </a:p>
          <a:p>
            <a:pPr marL="0" indent="0">
              <a:buNone/>
            </a:pPr>
            <a:endParaRPr lang="en-US" sz="4400" dirty="0"/>
          </a:p>
          <a:p>
            <a:r>
              <a:rPr lang="en-US" sz="5800" b="1" dirty="0"/>
              <a:t>Chapter </a:t>
            </a:r>
            <a:r>
              <a:rPr lang="en-US" sz="5800" b="1" dirty="0" smtClean="0"/>
              <a:t>3</a:t>
            </a:r>
            <a:r>
              <a:rPr lang="en-US" sz="5800" dirty="0" smtClean="0"/>
              <a:t> </a:t>
            </a:r>
            <a:r>
              <a:rPr lang="en-US" sz="4400" dirty="0" smtClean="0"/>
              <a:t>contains </a:t>
            </a:r>
            <a:r>
              <a:rPr lang="en-US" sz="4400" dirty="0"/>
              <a:t>directions for completing each and every MDS item. It is a must that this information be used to guide assessments; simply referring to the form (or item set) for directions will lead to inaccurate coding.</a:t>
            </a:r>
          </a:p>
          <a:p>
            <a:endParaRPr lang="en-US" sz="3800" dirty="0"/>
          </a:p>
          <a:p>
            <a:endParaRPr lang="en-US" dirty="0"/>
          </a:p>
        </p:txBody>
      </p:sp>
    </p:spTree>
    <p:extLst>
      <p:ext uri="{BB962C8B-B14F-4D97-AF65-F5344CB8AC3E}">
        <p14:creationId xmlns:p14="http://schemas.microsoft.com/office/powerpoint/2010/main" val="1156896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Resident Transfers</a:t>
            </a:r>
            <a:endParaRPr lang="en-US" u="sng" dirty="0"/>
          </a:p>
        </p:txBody>
      </p:sp>
      <p:sp>
        <p:nvSpPr>
          <p:cNvPr id="3" name="Content Placeholder 2"/>
          <p:cNvSpPr>
            <a:spLocks noGrp="1"/>
          </p:cNvSpPr>
          <p:nvPr>
            <p:ph idx="1"/>
          </p:nvPr>
        </p:nvSpPr>
        <p:spPr>
          <a:xfrm>
            <a:off x="152400" y="990600"/>
            <a:ext cx="8839200" cy="5715000"/>
          </a:xfrm>
        </p:spPr>
        <p:txBody>
          <a:bodyPr>
            <a:normAutofit lnSpcReduction="10000"/>
          </a:bodyPr>
          <a:lstStyle/>
          <a:p>
            <a:r>
              <a:rPr lang="en-US" dirty="0" smtClean="0"/>
              <a:t>Transferring facility must provide the new facility with necessary medical records (including MDS) to support continuity of care.</a:t>
            </a:r>
          </a:p>
          <a:p>
            <a:r>
              <a:rPr lang="en-US" dirty="0" smtClean="0"/>
              <a:t>Admitting facility must complete Admission assessment within 14 days (even if receiving from a NH in the same chain).  OBRA and PPS schedules start with the new admission</a:t>
            </a:r>
          </a:p>
          <a:p>
            <a:r>
              <a:rPr lang="en-US" dirty="0" smtClean="0"/>
              <a:t>For transfer of resident d/t a natural disaster with anticipated return, the evacuating facility should contact their Regional Office, State Agency and MAC/FI for guidance.</a:t>
            </a:r>
          </a:p>
          <a:p>
            <a:r>
              <a:rPr lang="en-US" dirty="0" smtClean="0"/>
              <a:t>With disaster and resident return not anticipated (RNA), evacuating NH will D/C RNA and receiving facility will admit and begin MDS cycle.</a:t>
            </a:r>
            <a:endParaRPr lang="en-US" dirty="0"/>
          </a:p>
        </p:txBody>
      </p:sp>
    </p:spTree>
    <p:extLst>
      <p:ext uri="{BB962C8B-B14F-4D97-AF65-F5344CB8AC3E}">
        <p14:creationId xmlns:p14="http://schemas.microsoft.com/office/powerpoint/2010/main" val="3737548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a:bodyPr>
          <a:lstStyle/>
          <a:p>
            <a:r>
              <a:rPr lang="en-US" u="sng" dirty="0" smtClean="0"/>
              <a:t>Reproducing and Maintaining</a:t>
            </a:r>
            <a:endParaRPr lang="en-US" u="sng" dirty="0"/>
          </a:p>
        </p:txBody>
      </p:sp>
      <p:sp>
        <p:nvSpPr>
          <p:cNvPr id="3" name="Content Placeholder 2"/>
          <p:cNvSpPr>
            <a:spLocks noGrp="1"/>
          </p:cNvSpPr>
          <p:nvPr>
            <p:ph idx="1"/>
          </p:nvPr>
        </p:nvSpPr>
        <p:spPr>
          <a:xfrm>
            <a:off x="152400" y="1066800"/>
            <a:ext cx="8839200" cy="5638800"/>
          </a:xfrm>
        </p:spPr>
        <p:txBody>
          <a:bodyPr>
            <a:normAutofit lnSpcReduction="10000"/>
          </a:bodyPr>
          <a:lstStyle/>
          <a:p>
            <a:r>
              <a:rPr lang="en-US" dirty="0" smtClean="0"/>
              <a:t>Maintain </a:t>
            </a:r>
            <a:r>
              <a:rPr lang="en-US" b="1" dirty="0" smtClean="0"/>
              <a:t>all </a:t>
            </a:r>
            <a:r>
              <a:rPr lang="en-US" dirty="0" smtClean="0"/>
              <a:t>resident assessments completed in the previous </a:t>
            </a:r>
            <a:r>
              <a:rPr lang="en-US" b="1" dirty="0" smtClean="0"/>
              <a:t>15 months </a:t>
            </a:r>
            <a:r>
              <a:rPr lang="en-US" dirty="0" smtClean="0"/>
              <a:t>in the resident’s active clinical record.</a:t>
            </a:r>
          </a:p>
          <a:p>
            <a:pPr marL="0" indent="0">
              <a:buNone/>
            </a:pPr>
            <a:endParaRPr lang="en-US" dirty="0" smtClean="0"/>
          </a:p>
          <a:p>
            <a:pPr lvl="1"/>
            <a:r>
              <a:rPr lang="en-US" dirty="0" smtClean="0"/>
              <a:t>15 month period does not restart with each readmission</a:t>
            </a:r>
          </a:p>
          <a:p>
            <a:pPr lvl="1"/>
            <a:r>
              <a:rPr lang="en-US" dirty="0" smtClean="0"/>
              <a:t>After 15 months the RAI may be thinned and stored in medical records dept. but must be easily retrievable.  </a:t>
            </a:r>
            <a:r>
              <a:rPr lang="en-US" b="1" dirty="0" smtClean="0"/>
              <a:t>Exception</a:t>
            </a:r>
            <a:r>
              <a:rPr lang="en-US" dirty="0" smtClean="0"/>
              <a:t>: Demographic information from the most recent Admission Assessment must be maintained in active record.</a:t>
            </a:r>
          </a:p>
          <a:p>
            <a:pPr lvl="1"/>
            <a:r>
              <a:rPr lang="en-US" dirty="0" smtClean="0"/>
              <a:t>Electronic signatures may be used for clinical documentation, including MDS when permitted by State and local law and facility policy</a:t>
            </a:r>
          </a:p>
          <a:p>
            <a:pPr lvl="1"/>
            <a:r>
              <a:rPr lang="en-US" dirty="0" smtClean="0"/>
              <a:t>Clinical record may be maintained electronically rather than in hard copy, including portions of the record such as MDS.  Does not required the entire record be electronic or the use of electronic signatures.</a:t>
            </a:r>
          </a:p>
          <a:p>
            <a:pPr marL="393192" lvl="1" indent="0">
              <a:buNone/>
            </a:pPr>
            <a:endParaRPr lang="en-US" dirty="0" smtClean="0"/>
          </a:p>
          <a:p>
            <a:pPr lvl="1"/>
            <a:endParaRPr lang="en-US" dirty="0"/>
          </a:p>
        </p:txBody>
      </p:sp>
    </p:spTree>
    <p:extLst>
      <p:ext uri="{BB962C8B-B14F-4D97-AF65-F5344CB8AC3E}">
        <p14:creationId xmlns:p14="http://schemas.microsoft.com/office/powerpoint/2010/main" val="42542394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838200"/>
          </a:xfrm>
        </p:spPr>
        <p:txBody>
          <a:bodyPr/>
          <a:lstStyle/>
          <a:p>
            <a:r>
              <a:rPr lang="en-US" u="sng" dirty="0" smtClean="0"/>
              <a:t>Reproducing and Maintaining </a:t>
            </a:r>
            <a:r>
              <a:rPr lang="en-US" sz="2800" u="sng" dirty="0" smtClean="0"/>
              <a:t>(cont.)</a:t>
            </a:r>
            <a:endParaRPr lang="en-US" sz="2800" u="sng" dirty="0"/>
          </a:p>
        </p:txBody>
      </p:sp>
      <p:sp>
        <p:nvSpPr>
          <p:cNvPr id="3" name="Content Placeholder 2"/>
          <p:cNvSpPr>
            <a:spLocks noGrp="1"/>
          </p:cNvSpPr>
          <p:nvPr>
            <p:ph idx="1"/>
          </p:nvPr>
        </p:nvSpPr>
        <p:spPr>
          <a:xfrm>
            <a:off x="152400" y="1447800"/>
            <a:ext cx="8839200" cy="5257800"/>
          </a:xfrm>
        </p:spPr>
        <p:txBody>
          <a:bodyPr/>
          <a:lstStyle/>
          <a:p>
            <a:r>
              <a:rPr lang="en-US" dirty="0" smtClean="0"/>
              <a:t>If MDS maintained electronically without electronic signatures, must maintain signed and dated hard copies of: CAAs completion, correction completion and assessment completion data in the active clinical record.</a:t>
            </a:r>
          </a:p>
          <a:p>
            <a:r>
              <a:rPr lang="en-US" dirty="0" smtClean="0"/>
              <a:t>Must ensure proper security for privacy and integrity of the record</a:t>
            </a:r>
          </a:p>
          <a:p>
            <a:r>
              <a:rPr lang="en-US" dirty="0" smtClean="0"/>
              <a:t>Clinical records must be maintained in a centralized location according to P &amp; P</a:t>
            </a:r>
          </a:p>
          <a:p>
            <a:r>
              <a:rPr lang="en-US" dirty="0" smtClean="0"/>
              <a:t>Clinical records </a:t>
            </a:r>
            <a:r>
              <a:rPr lang="en-US" b="1" dirty="0" smtClean="0"/>
              <a:t>must be easily and readily accessible </a:t>
            </a:r>
            <a:r>
              <a:rPr lang="en-US" dirty="0" smtClean="0"/>
              <a:t>to:</a:t>
            </a:r>
          </a:p>
          <a:p>
            <a:pPr marL="0" indent="0">
              <a:buNone/>
            </a:pPr>
            <a:r>
              <a:rPr lang="en-US" dirty="0"/>
              <a:t>	</a:t>
            </a:r>
            <a:r>
              <a:rPr lang="en-US" b="1" dirty="0" smtClean="0"/>
              <a:t>Staff, State agencies (including surveyors), CMS 	and other authorized persons.</a:t>
            </a:r>
          </a:p>
          <a:p>
            <a:pPr marL="0" indent="0">
              <a:buNone/>
            </a:pPr>
            <a:endParaRPr lang="en-US" dirty="0"/>
          </a:p>
        </p:txBody>
      </p:sp>
    </p:spTree>
    <p:extLst>
      <p:ext uri="{BB962C8B-B14F-4D97-AF65-F5344CB8AC3E}">
        <p14:creationId xmlns:p14="http://schemas.microsoft.com/office/powerpoint/2010/main" val="3786946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1447800"/>
          </a:xfrm>
        </p:spPr>
        <p:txBody>
          <a:bodyPr>
            <a:noAutofit/>
          </a:bodyPr>
          <a:lstStyle/>
          <a:p>
            <a:r>
              <a:rPr lang="en-US" sz="5400" u="sng" dirty="0"/>
              <a:t>Assessment Reference Date </a:t>
            </a:r>
            <a:r>
              <a:rPr lang="en-US" sz="4400" dirty="0"/>
              <a:t>(</a:t>
            </a:r>
            <a:r>
              <a:rPr lang="en-US" sz="4400" dirty="0" smtClean="0"/>
              <a:t>ARD – A2300)</a:t>
            </a:r>
            <a:endParaRPr lang="en-US" sz="4400" dirty="0"/>
          </a:p>
        </p:txBody>
      </p:sp>
      <p:sp>
        <p:nvSpPr>
          <p:cNvPr id="3" name="Content Placeholder 2"/>
          <p:cNvSpPr>
            <a:spLocks noGrp="1"/>
          </p:cNvSpPr>
          <p:nvPr>
            <p:ph idx="1"/>
          </p:nvPr>
        </p:nvSpPr>
        <p:spPr>
          <a:xfrm>
            <a:off x="152400" y="1600200"/>
            <a:ext cx="8839200" cy="5105400"/>
          </a:xfrm>
        </p:spPr>
        <p:txBody>
          <a:bodyPr>
            <a:normAutofit/>
          </a:bodyPr>
          <a:lstStyle/>
          <a:p>
            <a:r>
              <a:rPr lang="en-US" dirty="0"/>
              <a:t>The </a:t>
            </a:r>
            <a:r>
              <a:rPr lang="en-US" dirty="0" smtClean="0"/>
              <a:t>ARD (</a:t>
            </a:r>
            <a:r>
              <a:rPr lang="en-US" b="1" dirty="0" smtClean="0"/>
              <a:t>A2300</a:t>
            </a:r>
            <a:r>
              <a:rPr lang="en-US" dirty="0" smtClean="0"/>
              <a:t>) </a:t>
            </a:r>
            <a:r>
              <a:rPr lang="en-US" dirty="0"/>
              <a:t>is the last day of the observation or look-back period for the assessment.  The ARD begins at 12:01 a.m. on the first day of the observation period and ends at 11:59 p.m. on the ARD</a:t>
            </a:r>
            <a:r>
              <a:rPr lang="en-US" dirty="0" smtClean="0"/>
              <a:t>.</a:t>
            </a:r>
          </a:p>
          <a:p>
            <a:endParaRPr lang="en-US" dirty="0"/>
          </a:p>
          <a:p>
            <a:r>
              <a:rPr lang="en-US" dirty="0" smtClean="0"/>
              <a:t>The ARD of an assessment drives the due date of the next assessment. </a:t>
            </a:r>
          </a:p>
          <a:p>
            <a:endParaRPr lang="en-US" dirty="0"/>
          </a:p>
          <a:p>
            <a:r>
              <a:rPr lang="en-US" dirty="0" smtClean="0"/>
              <a:t>The facility is required to set the ARD on the MDS or in the software within the required timeframe of the assessment type being completed.</a:t>
            </a:r>
            <a:endParaRPr lang="en-US" dirty="0"/>
          </a:p>
          <a:p>
            <a:endParaRPr lang="en-US" dirty="0"/>
          </a:p>
          <a:p>
            <a:endParaRPr lang="en-US" dirty="0"/>
          </a:p>
        </p:txBody>
      </p:sp>
    </p:spTree>
    <p:extLst>
      <p:ext uri="{BB962C8B-B14F-4D97-AF65-F5344CB8AC3E}">
        <p14:creationId xmlns:p14="http://schemas.microsoft.com/office/powerpoint/2010/main" val="525961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Observation </a:t>
            </a:r>
            <a:r>
              <a:rPr lang="en-US" u="sng" dirty="0"/>
              <a:t>Period (Look-Back) </a:t>
            </a:r>
          </a:p>
        </p:txBody>
      </p:sp>
      <p:sp>
        <p:nvSpPr>
          <p:cNvPr id="3" name="Content Placeholder 2"/>
          <p:cNvSpPr>
            <a:spLocks noGrp="1"/>
          </p:cNvSpPr>
          <p:nvPr>
            <p:ph idx="1"/>
          </p:nvPr>
        </p:nvSpPr>
        <p:spPr>
          <a:xfrm>
            <a:off x="152400" y="1143000"/>
            <a:ext cx="8839200" cy="5562600"/>
          </a:xfrm>
        </p:spPr>
        <p:txBody>
          <a:bodyPr>
            <a:normAutofit/>
          </a:bodyPr>
          <a:lstStyle/>
          <a:p>
            <a:r>
              <a:rPr lang="en-US" sz="2800" dirty="0" smtClean="0"/>
              <a:t>7 – day Observation period (Look-Back)</a:t>
            </a:r>
          </a:p>
          <a:p>
            <a:pPr lvl="1"/>
            <a:r>
              <a:rPr lang="en-US" dirty="0" smtClean="0"/>
              <a:t>ARD + 6 previous calendar days</a:t>
            </a:r>
          </a:p>
          <a:p>
            <a:pPr marL="393192" lvl="1" indent="0">
              <a:buNone/>
            </a:pPr>
            <a:endParaRPr lang="en-US" dirty="0" smtClean="0"/>
          </a:p>
          <a:p>
            <a:r>
              <a:rPr lang="en-US" sz="2800" dirty="0" smtClean="0"/>
              <a:t>14 – day Observation period (Look-Back)</a:t>
            </a:r>
          </a:p>
          <a:p>
            <a:pPr lvl="1"/>
            <a:r>
              <a:rPr lang="en-US" dirty="0" smtClean="0"/>
              <a:t>ARD + 13 previous calendar days</a:t>
            </a:r>
          </a:p>
          <a:p>
            <a:endParaRPr lang="en-US" sz="2800" dirty="0"/>
          </a:p>
          <a:p>
            <a:r>
              <a:rPr lang="en-US" sz="2800" dirty="0"/>
              <a:t>Most of the MDS sections have a 7 day look-back period.  The requirement for the look-back period will be listed with each section.  If the section does not document a time designation for the look-back period, then it is 7 days.</a:t>
            </a:r>
          </a:p>
          <a:p>
            <a:endParaRPr lang="en-US" sz="2800" dirty="0" smtClean="0"/>
          </a:p>
          <a:p>
            <a:pPr marL="393192" lvl="1" indent="0">
              <a:buNone/>
            </a:pPr>
            <a:endParaRPr lang="en-US" sz="2800" dirty="0"/>
          </a:p>
          <a:p>
            <a:pPr marL="393192" lvl="1" indent="0">
              <a:buNone/>
            </a:pPr>
            <a:endParaRPr lang="en-US" sz="2800" dirty="0"/>
          </a:p>
        </p:txBody>
      </p:sp>
    </p:spTree>
    <p:extLst>
      <p:ext uri="{BB962C8B-B14F-4D97-AF65-F5344CB8AC3E}">
        <p14:creationId xmlns:p14="http://schemas.microsoft.com/office/powerpoint/2010/main" val="16135263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5400" u="sng" dirty="0"/>
              <a:t>Assessment Timing</a:t>
            </a:r>
          </a:p>
        </p:txBody>
      </p:sp>
      <p:sp>
        <p:nvSpPr>
          <p:cNvPr id="3" name="Content Placeholder 2"/>
          <p:cNvSpPr>
            <a:spLocks noGrp="1"/>
          </p:cNvSpPr>
          <p:nvPr>
            <p:ph idx="1"/>
          </p:nvPr>
        </p:nvSpPr>
        <p:spPr>
          <a:xfrm>
            <a:off x="152400" y="1143000"/>
            <a:ext cx="8839200" cy="5562600"/>
          </a:xfrm>
        </p:spPr>
        <p:txBody>
          <a:bodyPr>
            <a:normAutofit fontScale="92500" lnSpcReduction="10000"/>
          </a:bodyPr>
          <a:lstStyle/>
          <a:p>
            <a:r>
              <a:rPr lang="en-US" dirty="0"/>
              <a:t>Timing for conducting assessments is based on the </a:t>
            </a:r>
            <a:r>
              <a:rPr lang="en-US" dirty="0" smtClean="0"/>
              <a:t>              </a:t>
            </a:r>
            <a:r>
              <a:rPr lang="en-US" sz="3000" dirty="0" smtClean="0"/>
              <a:t>ARD (A2300) </a:t>
            </a:r>
            <a:endParaRPr lang="en-US" sz="3000" dirty="0"/>
          </a:p>
          <a:p>
            <a:endParaRPr lang="en-US" dirty="0"/>
          </a:p>
          <a:p>
            <a:r>
              <a:rPr lang="en-US" dirty="0"/>
              <a:t>OBRA required Admission assessment ARD must be no later than the 14th calendar day of the resident’s admission (admission </a:t>
            </a:r>
            <a:r>
              <a:rPr lang="en-US" dirty="0" smtClean="0"/>
              <a:t>date (A1600) </a:t>
            </a:r>
            <a:r>
              <a:rPr lang="en-US" dirty="0"/>
              <a:t>+ </a:t>
            </a:r>
            <a:r>
              <a:rPr lang="en-US" dirty="0" smtClean="0"/>
              <a:t>13 calendar </a:t>
            </a:r>
            <a:r>
              <a:rPr lang="en-US" dirty="0"/>
              <a:t>days).</a:t>
            </a:r>
          </a:p>
          <a:p>
            <a:endParaRPr lang="en-US" dirty="0"/>
          </a:p>
          <a:p>
            <a:r>
              <a:rPr lang="en-US" dirty="0"/>
              <a:t>OBRA required Quarterly assessment ARD must be set within 92 days after the ARD of the previous assessment (</a:t>
            </a:r>
            <a:r>
              <a:rPr lang="en-US" dirty="0" smtClean="0"/>
              <a:t>A2300 </a:t>
            </a:r>
            <a:r>
              <a:rPr lang="en-US" dirty="0"/>
              <a:t>+ </a:t>
            </a:r>
            <a:r>
              <a:rPr lang="en-US" dirty="0" smtClean="0"/>
              <a:t>92 calendar </a:t>
            </a:r>
            <a:r>
              <a:rPr lang="en-US" dirty="0"/>
              <a:t>days).</a:t>
            </a:r>
          </a:p>
          <a:p>
            <a:endParaRPr lang="en-US" dirty="0"/>
          </a:p>
          <a:p>
            <a:r>
              <a:rPr lang="en-US" dirty="0"/>
              <a:t>OBRA required Annual assessment ARD must be set within 366 days after the ARD of the previous comprehensive assessment (</a:t>
            </a:r>
            <a:r>
              <a:rPr lang="en-US" dirty="0" smtClean="0"/>
              <a:t>A2300 </a:t>
            </a:r>
            <a:r>
              <a:rPr lang="en-US" dirty="0"/>
              <a:t>+ 366 </a:t>
            </a:r>
            <a:r>
              <a:rPr lang="en-US" dirty="0" smtClean="0"/>
              <a:t>calendar days</a:t>
            </a:r>
            <a:r>
              <a:rPr lang="en-US" dirty="0"/>
              <a:t>).</a:t>
            </a:r>
          </a:p>
          <a:p>
            <a:endParaRPr lang="en-US" dirty="0"/>
          </a:p>
        </p:txBody>
      </p:sp>
    </p:spTree>
    <p:extLst>
      <p:ext uri="{BB962C8B-B14F-4D97-AF65-F5344CB8AC3E}">
        <p14:creationId xmlns:p14="http://schemas.microsoft.com/office/powerpoint/2010/main" val="2978261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a:t>Timing (cont.)</a:t>
            </a:r>
          </a:p>
        </p:txBody>
      </p:sp>
      <p:sp>
        <p:nvSpPr>
          <p:cNvPr id="3" name="Content Placeholder 2"/>
          <p:cNvSpPr>
            <a:spLocks noGrp="1"/>
          </p:cNvSpPr>
          <p:nvPr>
            <p:ph idx="1"/>
          </p:nvPr>
        </p:nvSpPr>
        <p:spPr>
          <a:xfrm>
            <a:off x="152400" y="1143000"/>
            <a:ext cx="8839200" cy="5486400"/>
          </a:xfrm>
        </p:spPr>
        <p:txBody>
          <a:bodyPr>
            <a:normAutofit/>
          </a:bodyPr>
          <a:lstStyle/>
          <a:p>
            <a:r>
              <a:rPr lang="en-US" dirty="0"/>
              <a:t>OBRA required assessments may be scheduled early if the facility wants to stagger assessment due dates.  At a minimum, there must be three quarterly assessments in a </a:t>
            </a:r>
            <a:r>
              <a:rPr lang="en-US" dirty="0" smtClean="0"/>
              <a:t>12-month </a:t>
            </a:r>
            <a:r>
              <a:rPr lang="en-US" dirty="0"/>
              <a:t>period, but more than three quarterly assessments may be completed in a given year or the annual may be completed early to ensure regulatory time frames between assessments are met.</a:t>
            </a:r>
          </a:p>
          <a:p>
            <a:endParaRPr lang="en-US" dirty="0"/>
          </a:p>
          <a:p>
            <a:r>
              <a:rPr lang="en-US" dirty="0"/>
              <a:t>The completion of a Significant Change of Status Assessment (SCSA) or Significant Correction to Prior Assessment (SCPA) will reset the assessment schedule with the next quarterly assessment due within 92 days after the SCSA or SCPA assessment reference date (ARD).</a:t>
            </a:r>
          </a:p>
          <a:p>
            <a:endParaRPr lang="en-US" dirty="0"/>
          </a:p>
        </p:txBody>
      </p:sp>
    </p:spTree>
    <p:extLst>
      <p:ext uri="{BB962C8B-B14F-4D97-AF65-F5344CB8AC3E}">
        <p14:creationId xmlns:p14="http://schemas.microsoft.com/office/powerpoint/2010/main" val="3487395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r>
              <a:rPr lang="en-US" sz="5400" u="sng" dirty="0"/>
              <a:t>Assessment Completion</a:t>
            </a:r>
          </a:p>
        </p:txBody>
      </p:sp>
      <p:sp>
        <p:nvSpPr>
          <p:cNvPr id="3" name="Content Placeholder 2"/>
          <p:cNvSpPr>
            <a:spLocks noGrp="1"/>
          </p:cNvSpPr>
          <p:nvPr>
            <p:ph idx="1"/>
          </p:nvPr>
        </p:nvSpPr>
        <p:spPr>
          <a:xfrm>
            <a:off x="228600" y="1066800"/>
            <a:ext cx="8686800" cy="5562600"/>
          </a:xfrm>
        </p:spPr>
        <p:txBody>
          <a:bodyPr>
            <a:normAutofit lnSpcReduction="10000"/>
          </a:bodyPr>
          <a:lstStyle/>
          <a:p>
            <a:r>
              <a:rPr lang="en-US" dirty="0"/>
              <a:t>The assessment completion date is when all the information needed has been collected, recorded and staff have signed and dated that the assessment is complete.</a:t>
            </a:r>
          </a:p>
          <a:p>
            <a:endParaRPr lang="en-US" dirty="0"/>
          </a:p>
          <a:p>
            <a:r>
              <a:rPr lang="en-US" dirty="0"/>
              <a:t>An OBRA required comprehensive assessment is complete when the MDS items and CAA process are complete.  This means the RN assessment coordinator has signed and dated the MDS at </a:t>
            </a:r>
            <a:r>
              <a:rPr lang="en-US" b="1" dirty="0" smtClean="0"/>
              <a:t>Z0500B</a:t>
            </a:r>
            <a:r>
              <a:rPr lang="en-US" dirty="0" smtClean="0"/>
              <a:t> </a:t>
            </a:r>
            <a:r>
              <a:rPr lang="en-US" dirty="0"/>
              <a:t>and the CAAs at </a:t>
            </a:r>
            <a:r>
              <a:rPr lang="en-US" b="1" dirty="0" smtClean="0"/>
              <a:t>V0200B2</a:t>
            </a:r>
            <a:r>
              <a:rPr lang="en-US" dirty="0" smtClean="0"/>
              <a:t> </a:t>
            </a:r>
            <a:r>
              <a:rPr lang="en-US" dirty="0"/>
              <a:t>for the completion attestations</a:t>
            </a:r>
            <a:r>
              <a:rPr lang="en-US" dirty="0" smtClean="0"/>
              <a:t>.    </a:t>
            </a:r>
          </a:p>
          <a:p>
            <a:pPr marL="0" indent="0">
              <a:buNone/>
            </a:pPr>
            <a:endParaRPr lang="en-US" dirty="0"/>
          </a:p>
          <a:p>
            <a:r>
              <a:rPr lang="en-US" dirty="0"/>
              <a:t>Non-comprehensive and Discharge assessments are complete when the RN coordinator signs and dates the completion attestation for the MDS only at Z0500.</a:t>
            </a:r>
          </a:p>
          <a:p>
            <a:endParaRPr lang="en-US" dirty="0"/>
          </a:p>
        </p:txBody>
      </p:sp>
    </p:spTree>
    <p:extLst>
      <p:ext uri="{BB962C8B-B14F-4D97-AF65-F5344CB8AC3E}">
        <p14:creationId xmlns:p14="http://schemas.microsoft.com/office/powerpoint/2010/main" val="19171154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6000" u="sng" dirty="0" smtClean="0"/>
              <a:t>Types of Assessments</a:t>
            </a:r>
            <a:endParaRPr lang="en-US" sz="6000" u="sng" dirty="0"/>
          </a:p>
        </p:txBody>
      </p:sp>
      <p:sp>
        <p:nvSpPr>
          <p:cNvPr id="3" name="Content Placeholder 2"/>
          <p:cNvSpPr>
            <a:spLocks noGrp="1"/>
          </p:cNvSpPr>
          <p:nvPr>
            <p:ph idx="1"/>
          </p:nvPr>
        </p:nvSpPr>
        <p:spPr>
          <a:xfrm>
            <a:off x="304800" y="1295400"/>
            <a:ext cx="8610600" cy="5410200"/>
          </a:xfrm>
        </p:spPr>
        <p:txBody>
          <a:bodyPr>
            <a:normAutofit/>
          </a:bodyPr>
          <a:lstStyle/>
          <a:p>
            <a:r>
              <a:rPr lang="en-US" sz="4000" dirty="0"/>
              <a:t>OBRA </a:t>
            </a:r>
            <a:r>
              <a:rPr lang="en-US" sz="2800" dirty="0" smtClean="0"/>
              <a:t>(Omnibus </a:t>
            </a:r>
            <a:r>
              <a:rPr lang="en-US" sz="2800" dirty="0"/>
              <a:t>Budget Reconciliation </a:t>
            </a:r>
            <a:r>
              <a:rPr lang="en-US" sz="2800" dirty="0" smtClean="0"/>
              <a:t>Act) – Required on all residents in certified beds regardless of source of payment. </a:t>
            </a:r>
            <a:endParaRPr lang="en-US" sz="2800" dirty="0"/>
          </a:p>
          <a:p>
            <a:pPr marL="0" indent="0">
              <a:buNone/>
            </a:pPr>
            <a:endParaRPr lang="en-US" sz="2800" dirty="0"/>
          </a:p>
          <a:p>
            <a:r>
              <a:rPr lang="en-US" sz="4000" dirty="0" smtClean="0"/>
              <a:t>PPS (</a:t>
            </a:r>
            <a:r>
              <a:rPr lang="en-US" sz="2800" dirty="0" smtClean="0"/>
              <a:t>Prospective </a:t>
            </a:r>
            <a:r>
              <a:rPr lang="en-US" sz="2800" dirty="0"/>
              <a:t>Payment </a:t>
            </a:r>
            <a:r>
              <a:rPr lang="en-US" sz="2800" dirty="0" smtClean="0"/>
              <a:t>System) – Required for payment of skilled services provided by Medicare Part A.</a:t>
            </a:r>
          </a:p>
          <a:p>
            <a:endParaRPr lang="en-US" sz="2800" dirty="0"/>
          </a:p>
          <a:p>
            <a:r>
              <a:rPr lang="en-US" sz="4000" dirty="0" smtClean="0"/>
              <a:t>OMRA (</a:t>
            </a:r>
            <a:r>
              <a:rPr lang="en-US" sz="2800" dirty="0" smtClean="0"/>
              <a:t>Other </a:t>
            </a:r>
            <a:r>
              <a:rPr lang="en-US" sz="2800" dirty="0"/>
              <a:t>Medicare Required </a:t>
            </a:r>
            <a:r>
              <a:rPr lang="en-US" sz="2800" dirty="0" smtClean="0"/>
              <a:t>Assessments) – For Medicare Part A skilled services.</a:t>
            </a:r>
            <a:endParaRPr lang="en-US" sz="2800" dirty="0"/>
          </a:p>
          <a:p>
            <a:endParaRPr lang="en-US" dirty="0"/>
          </a:p>
        </p:txBody>
      </p:sp>
    </p:spTree>
    <p:extLst>
      <p:ext uri="{BB962C8B-B14F-4D97-AF65-F5344CB8AC3E}">
        <p14:creationId xmlns:p14="http://schemas.microsoft.com/office/powerpoint/2010/main" val="15470615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u="sng" dirty="0" smtClean="0"/>
              <a:t>OBRA Assessments</a:t>
            </a:r>
            <a:endParaRPr lang="en-US" u="sng" dirty="0"/>
          </a:p>
        </p:txBody>
      </p:sp>
      <p:sp>
        <p:nvSpPr>
          <p:cNvPr id="3" name="Content Placeholder 2"/>
          <p:cNvSpPr>
            <a:spLocks noGrp="1"/>
          </p:cNvSpPr>
          <p:nvPr>
            <p:ph idx="1"/>
          </p:nvPr>
        </p:nvSpPr>
        <p:spPr>
          <a:xfrm>
            <a:off x="152400" y="1219200"/>
            <a:ext cx="8839200" cy="5486400"/>
          </a:xfrm>
        </p:spPr>
        <p:txBody>
          <a:bodyPr>
            <a:normAutofit fontScale="92500"/>
          </a:bodyPr>
          <a:lstStyle/>
          <a:p>
            <a:pPr lvl="1"/>
            <a:r>
              <a:rPr lang="en-US" sz="3000" dirty="0" smtClean="0"/>
              <a:t>Admission</a:t>
            </a:r>
          </a:p>
          <a:p>
            <a:pPr marL="393192" lvl="1" indent="0">
              <a:buNone/>
            </a:pPr>
            <a:endParaRPr lang="en-US" sz="2800" dirty="0"/>
          </a:p>
          <a:p>
            <a:pPr lvl="1"/>
            <a:r>
              <a:rPr lang="en-US" sz="3000" dirty="0" smtClean="0"/>
              <a:t>Quarterly</a:t>
            </a:r>
          </a:p>
          <a:p>
            <a:pPr marL="393192" lvl="1" indent="0">
              <a:buNone/>
            </a:pPr>
            <a:endParaRPr lang="en-US" sz="2800" dirty="0"/>
          </a:p>
          <a:p>
            <a:pPr lvl="1"/>
            <a:r>
              <a:rPr lang="en-US" sz="3000" dirty="0" smtClean="0"/>
              <a:t>Annual</a:t>
            </a:r>
          </a:p>
          <a:p>
            <a:pPr marL="393192" lvl="1" indent="0">
              <a:buNone/>
            </a:pPr>
            <a:endParaRPr lang="en-US" sz="2800" dirty="0"/>
          </a:p>
          <a:p>
            <a:pPr lvl="1"/>
            <a:r>
              <a:rPr lang="en-US" sz="3000" dirty="0"/>
              <a:t>SCSA</a:t>
            </a:r>
            <a:r>
              <a:rPr lang="en-US" sz="2800" dirty="0"/>
              <a:t> (significant change of status assessment) </a:t>
            </a:r>
            <a:endParaRPr lang="en-US" sz="2800" dirty="0" smtClean="0"/>
          </a:p>
          <a:p>
            <a:pPr marL="393192" lvl="1" indent="0">
              <a:buNone/>
            </a:pPr>
            <a:endParaRPr lang="en-US" sz="2800" dirty="0"/>
          </a:p>
          <a:p>
            <a:pPr lvl="1"/>
            <a:r>
              <a:rPr lang="en-US" sz="3000" dirty="0"/>
              <a:t>SCPA </a:t>
            </a:r>
            <a:r>
              <a:rPr lang="en-US" sz="2800" dirty="0"/>
              <a:t>(significant correction of prior assessment</a:t>
            </a:r>
            <a:r>
              <a:rPr lang="en-US" sz="2800" dirty="0" smtClean="0"/>
              <a:t>)</a:t>
            </a:r>
          </a:p>
          <a:p>
            <a:pPr marL="393192" lvl="1" indent="0">
              <a:buNone/>
            </a:pPr>
            <a:endParaRPr lang="en-US" sz="2800" dirty="0"/>
          </a:p>
          <a:p>
            <a:pPr lvl="1"/>
            <a:r>
              <a:rPr lang="en-US" sz="3000" dirty="0"/>
              <a:t>SCQA</a:t>
            </a:r>
            <a:r>
              <a:rPr lang="en-US" sz="2800" dirty="0"/>
              <a:t> (significant correction of quarterly assessment)</a:t>
            </a:r>
          </a:p>
          <a:p>
            <a:pPr marL="0" indent="0">
              <a:buNone/>
            </a:pPr>
            <a:endParaRPr lang="en-US" dirty="0"/>
          </a:p>
        </p:txBody>
      </p:sp>
    </p:spTree>
    <p:extLst>
      <p:ext uri="{BB962C8B-B14F-4D97-AF65-F5344CB8AC3E}">
        <p14:creationId xmlns:p14="http://schemas.microsoft.com/office/powerpoint/2010/main" val="312800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Chapters </a:t>
            </a:r>
            <a:r>
              <a:rPr lang="en-US" sz="4000" u="sng" dirty="0" smtClean="0"/>
              <a:t>cont.</a:t>
            </a:r>
            <a:endParaRPr lang="en-US" sz="4000" u="sng" dirty="0"/>
          </a:p>
        </p:txBody>
      </p:sp>
      <p:sp>
        <p:nvSpPr>
          <p:cNvPr id="3" name="Content Placeholder 2"/>
          <p:cNvSpPr>
            <a:spLocks noGrp="1"/>
          </p:cNvSpPr>
          <p:nvPr>
            <p:ph idx="1"/>
          </p:nvPr>
        </p:nvSpPr>
        <p:spPr>
          <a:xfrm>
            <a:off x="228600" y="1295400"/>
            <a:ext cx="8686800" cy="5410200"/>
          </a:xfrm>
        </p:spPr>
        <p:txBody>
          <a:bodyPr>
            <a:normAutofit fontScale="92500"/>
          </a:bodyPr>
          <a:lstStyle/>
          <a:p>
            <a:r>
              <a:rPr lang="en-US" sz="3500" b="1" dirty="0"/>
              <a:t>Chapter 4</a:t>
            </a:r>
            <a:r>
              <a:rPr lang="en-US" sz="3200" dirty="0"/>
              <a:t> </a:t>
            </a:r>
            <a:r>
              <a:rPr lang="en-US" dirty="0"/>
              <a:t>is titled Care Area Assessment (CAA) Process and Care Planning – here you will find information about the RAI process and how the CAAs provide the critical link between the MDS and the care plan. </a:t>
            </a:r>
            <a:endParaRPr lang="en-US" dirty="0" smtClean="0"/>
          </a:p>
          <a:p>
            <a:endParaRPr lang="en-US" dirty="0"/>
          </a:p>
          <a:p>
            <a:r>
              <a:rPr lang="en-US" sz="3500" b="1" dirty="0"/>
              <a:t>Chapter 5</a:t>
            </a:r>
            <a:r>
              <a:rPr lang="en-US" dirty="0"/>
              <a:t> </a:t>
            </a:r>
            <a:r>
              <a:rPr lang="en-US" dirty="0" smtClean="0"/>
              <a:t>details Submission </a:t>
            </a:r>
            <a:r>
              <a:rPr lang="en-US" dirty="0"/>
              <a:t>and Correction of the MDS </a:t>
            </a:r>
            <a:r>
              <a:rPr lang="en-US" dirty="0" smtClean="0"/>
              <a:t>Assessments. </a:t>
            </a:r>
          </a:p>
          <a:p>
            <a:endParaRPr lang="en-US" dirty="0"/>
          </a:p>
          <a:p>
            <a:r>
              <a:rPr lang="en-US" sz="3500" b="1" dirty="0" smtClean="0"/>
              <a:t>Chapter </a:t>
            </a:r>
            <a:r>
              <a:rPr lang="en-US" sz="3500" b="1" dirty="0"/>
              <a:t>6</a:t>
            </a:r>
            <a:r>
              <a:rPr lang="en-US" dirty="0"/>
              <a:t> outlines the Medicare Skilled Nursing Facility Prospective Payment System (SNF PPS) – there is some overview information about SNF PPS in this chapter as well as very detailed information about the RUG-IV system. </a:t>
            </a:r>
            <a:r>
              <a:rPr lang="en-US" dirty="0" smtClean="0"/>
              <a:t> </a:t>
            </a:r>
            <a:endParaRPr lang="en-US" dirty="0"/>
          </a:p>
          <a:p>
            <a:endParaRPr lang="en-US" dirty="0"/>
          </a:p>
        </p:txBody>
      </p:sp>
    </p:spTree>
    <p:extLst>
      <p:ext uri="{BB962C8B-B14F-4D97-AF65-F5344CB8AC3E}">
        <p14:creationId xmlns:p14="http://schemas.microsoft.com/office/powerpoint/2010/main" val="7343990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838200"/>
          </a:xfrm>
        </p:spPr>
        <p:txBody>
          <a:bodyPr>
            <a:normAutofit/>
          </a:bodyPr>
          <a:lstStyle/>
          <a:p>
            <a:r>
              <a:rPr lang="en-US" sz="4800" u="sng" dirty="0" smtClean="0"/>
              <a:t>OBRA Comprehensive Assessments</a:t>
            </a:r>
            <a:endParaRPr lang="en-US" sz="4800" u="sng" dirty="0"/>
          </a:p>
        </p:txBody>
      </p:sp>
      <p:sp>
        <p:nvSpPr>
          <p:cNvPr id="3" name="Content Placeholder 2"/>
          <p:cNvSpPr>
            <a:spLocks noGrp="1"/>
          </p:cNvSpPr>
          <p:nvPr>
            <p:ph idx="1"/>
          </p:nvPr>
        </p:nvSpPr>
        <p:spPr>
          <a:xfrm>
            <a:off x="152400" y="1143000"/>
            <a:ext cx="8839200" cy="5638800"/>
          </a:xfrm>
        </p:spPr>
        <p:txBody>
          <a:bodyPr>
            <a:normAutofit fontScale="92500" lnSpcReduction="20000"/>
          </a:bodyPr>
          <a:lstStyle/>
          <a:p>
            <a:r>
              <a:rPr lang="en-US" sz="2800" dirty="0"/>
              <a:t>OBRA required comprehensive assessments include the completion </a:t>
            </a:r>
            <a:r>
              <a:rPr lang="en-US" sz="2800" dirty="0" smtClean="0"/>
              <a:t>of </a:t>
            </a:r>
            <a:r>
              <a:rPr lang="en-US" sz="2800" dirty="0"/>
              <a:t>the </a:t>
            </a:r>
            <a:r>
              <a:rPr lang="en-US" sz="2800" dirty="0" smtClean="0"/>
              <a:t>MDS, </a:t>
            </a:r>
            <a:r>
              <a:rPr lang="en-US" sz="2800" dirty="0"/>
              <a:t>Care Area Assessment (CAA) </a:t>
            </a:r>
            <a:r>
              <a:rPr lang="en-US" sz="2800" dirty="0" smtClean="0"/>
              <a:t>process</a:t>
            </a:r>
            <a:r>
              <a:rPr lang="en-US" sz="2800" dirty="0"/>
              <a:t> </a:t>
            </a:r>
            <a:r>
              <a:rPr lang="en-US" sz="2800" dirty="0" smtClean="0"/>
              <a:t>and </a:t>
            </a:r>
            <a:r>
              <a:rPr lang="en-US" sz="2800" dirty="0"/>
              <a:t>care planning.  </a:t>
            </a:r>
            <a:endParaRPr lang="en-US" sz="2800" dirty="0" smtClean="0"/>
          </a:p>
          <a:p>
            <a:pPr marL="0" indent="0">
              <a:buNone/>
            </a:pPr>
            <a:endParaRPr lang="en-US" sz="2800" dirty="0" smtClean="0"/>
          </a:p>
          <a:p>
            <a:pPr marL="0" indent="0">
              <a:buNone/>
            </a:pPr>
            <a:r>
              <a:rPr lang="en-US" sz="3900" dirty="0"/>
              <a:t>C</a:t>
            </a:r>
            <a:r>
              <a:rPr lang="en-US" sz="3900" dirty="0" smtClean="0"/>
              <a:t>omprehensive Assessments include</a:t>
            </a:r>
            <a:r>
              <a:rPr lang="en-US" sz="4200" dirty="0" smtClean="0"/>
              <a:t>: </a:t>
            </a:r>
            <a:endParaRPr lang="en-US" sz="4200" dirty="0"/>
          </a:p>
          <a:p>
            <a:pPr marL="0" indent="0">
              <a:buNone/>
            </a:pPr>
            <a:endParaRPr lang="en-US" sz="2800" dirty="0"/>
          </a:p>
          <a:p>
            <a:r>
              <a:rPr lang="en-US" sz="2800" dirty="0"/>
              <a:t>Admission </a:t>
            </a:r>
            <a:r>
              <a:rPr lang="en-US" sz="2800" dirty="0" smtClean="0"/>
              <a:t>Assessment</a:t>
            </a:r>
          </a:p>
          <a:p>
            <a:pPr marL="0" indent="0">
              <a:buNone/>
            </a:pPr>
            <a:endParaRPr lang="en-US" sz="2800" dirty="0"/>
          </a:p>
          <a:p>
            <a:r>
              <a:rPr lang="en-US" sz="2800" dirty="0"/>
              <a:t>Annual </a:t>
            </a:r>
            <a:r>
              <a:rPr lang="en-US" sz="2800" dirty="0" smtClean="0"/>
              <a:t>Assessment</a:t>
            </a:r>
          </a:p>
          <a:p>
            <a:pPr marL="0" indent="0">
              <a:buNone/>
            </a:pPr>
            <a:endParaRPr lang="en-US" sz="2800" dirty="0"/>
          </a:p>
          <a:p>
            <a:r>
              <a:rPr lang="en-US" sz="2800" dirty="0"/>
              <a:t>Significant Change of Status Assessment (SCSA</a:t>
            </a:r>
            <a:r>
              <a:rPr lang="en-US" sz="2800" dirty="0" smtClean="0"/>
              <a:t>)</a:t>
            </a:r>
          </a:p>
          <a:p>
            <a:pPr marL="0" indent="0">
              <a:buNone/>
            </a:pPr>
            <a:endParaRPr lang="en-US" sz="2800" dirty="0"/>
          </a:p>
          <a:p>
            <a:r>
              <a:rPr lang="en-US" sz="2800" dirty="0"/>
              <a:t>Significant Correction to Prior Comprehensive Assessment (SCPA)</a:t>
            </a:r>
          </a:p>
          <a:p>
            <a:pPr marL="0" indent="0">
              <a:buNone/>
            </a:pPr>
            <a:endParaRPr lang="en-US" dirty="0"/>
          </a:p>
        </p:txBody>
      </p:sp>
    </p:spTree>
    <p:extLst>
      <p:ext uri="{BB962C8B-B14F-4D97-AF65-F5344CB8AC3E}">
        <p14:creationId xmlns:p14="http://schemas.microsoft.com/office/powerpoint/2010/main" val="2692581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838200"/>
          </a:xfrm>
        </p:spPr>
        <p:txBody>
          <a:bodyPr>
            <a:normAutofit/>
          </a:bodyPr>
          <a:lstStyle/>
          <a:p>
            <a:r>
              <a:rPr lang="en-US" u="sng" dirty="0" smtClean="0"/>
              <a:t>Admission Assessment </a:t>
            </a:r>
            <a:endParaRPr lang="en-US" u="sng" dirty="0"/>
          </a:p>
        </p:txBody>
      </p:sp>
      <p:sp>
        <p:nvSpPr>
          <p:cNvPr id="3" name="Content Placeholder 2"/>
          <p:cNvSpPr>
            <a:spLocks noGrp="1"/>
          </p:cNvSpPr>
          <p:nvPr>
            <p:ph idx="1"/>
          </p:nvPr>
        </p:nvSpPr>
        <p:spPr>
          <a:xfrm>
            <a:off x="152400" y="1066800"/>
            <a:ext cx="8839200" cy="5638800"/>
          </a:xfrm>
        </p:spPr>
        <p:txBody>
          <a:bodyPr>
            <a:normAutofit fontScale="92500" lnSpcReduction="20000"/>
          </a:bodyPr>
          <a:lstStyle/>
          <a:p>
            <a:r>
              <a:rPr lang="en-US" sz="3000" dirty="0" smtClean="0"/>
              <a:t>Completed by the end of day 14 (admission date, A1600 is day 1) </a:t>
            </a:r>
            <a:r>
              <a:rPr lang="en-US" sz="3000" b="1" dirty="0" smtClean="0"/>
              <a:t>if</a:t>
            </a:r>
            <a:r>
              <a:rPr lang="en-US" sz="3000" dirty="0" smtClean="0"/>
              <a:t>:</a:t>
            </a:r>
          </a:p>
          <a:p>
            <a:pPr lvl="1"/>
            <a:endParaRPr lang="en-US" dirty="0" smtClean="0"/>
          </a:p>
          <a:p>
            <a:pPr lvl="1"/>
            <a:r>
              <a:rPr lang="en-US" sz="2600" dirty="0" smtClean="0"/>
              <a:t>Resident’s </a:t>
            </a:r>
            <a:r>
              <a:rPr lang="en-US" sz="2600" dirty="0"/>
              <a:t>first time in this facility</a:t>
            </a:r>
            <a:r>
              <a:rPr lang="en-US" dirty="0"/>
              <a:t>, </a:t>
            </a:r>
            <a:r>
              <a:rPr lang="en-US" b="1" dirty="0"/>
              <a:t>OR</a:t>
            </a:r>
          </a:p>
          <a:p>
            <a:pPr lvl="1"/>
            <a:endParaRPr lang="en-US" dirty="0"/>
          </a:p>
          <a:p>
            <a:pPr lvl="1"/>
            <a:r>
              <a:rPr lang="en-US" sz="2600" dirty="0"/>
              <a:t>Resident in this facility previously and was discharged prior to completion of the Admission Assessment</a:t>
            </a:r>
            <a:r>
              <a:rPr lang="en-US" dirty="0"/>
              <a:t>, </a:t>
            </a:r>
            <a:r>
              <a:rPr lang="en-US" b="1" dirty="0"/>
              <a:t>OR</a:t>
            </a:r>
          </a:p>
          <a:p>
            <a:pPr lvl="1"/>
            <a:endParaRPr lang="en-US" dirty="0"/>
          </a:p>
          <a:p>
            <a:pPr lvl="1"/>
            <a:r>
              <a:rPr lang="en-US" sz="2600" dirty="0"/>
              <a:t>Resident admitted and was discharged return not anticipated</a:t>
            </a:r>
            <a:r>
              <a:rPr lang="en-US" dirty="0"/>
              <a:t>, </a:t>
            </a:r>
            <a:r>
              <a:rPr lang="en-US" b="1" dirty="0"/>
              <a:t>OR</a:t>
            </a:r>
          </a:p>
          <a:p>
            <a:pPr lvl="1"/>
            <a:endParaRPr lang="en-US" dirty="0"/>
          </a:p>
          <a:p>
            <a:pPr lvl="1"/>
            <a:r>
              <a:rPr lang="en-US" sz="2600" dirty="0"/>
              <a:t>Resident admitted to facility and discharged return anticipated and did not return within 30 days of discharge</a:t>
            </a:r>
          </a:p>
          <a:p>
            <a:pPr marL="0" indent="0">
              <a:buNone/>
            </a:pPr>
            <a:endParaRPr lang="en-US" dirty="0"/>
          </a:p>
          <a:p>
            <a:r>
              <a:rPr lang="en-US" dirty="0" smtClean="0"/>
              <a:t>May be combined with M/C required PPS assessment</a:t>
            </a:r>
          </a:p>
        </p:txBody>
      </p:sp>
    </p:spTree>
    <p:extLst>
      <p:ext uri="{BB962C8B-B14F-4D97-AF65-F5344CB8AC3E}">
        <p14:creationId xmlns:p14="http://schemas.microsoft.com/office/powerpoint/2010/main" val="35435397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838200"/>
          </a:xfrm>
        </p:spPr>
        <p:txBody>
          <a:bodyPr>
            <a:normAutofit/>
          </a:bodyPr>
          <a:lstStyle/>
          <a:p>
            <a:r>
              <a:rPr lang="en-US" u="sng" dirty="0" smtClean="0"/>
              <a:t>Tips for Admission Assessments</a:t>
            </a:r>
            <a:endParaRPr lang="en-US" u="sng" dirty="0"/>
          </a:p>
        </p:txBody>
      </p:sp>
      <p:sp>
        <p:nvSpPr>
          <p:cNvPr id="3" name="Content Placeholder 2"/>
          <p:cNvSpPr>
            <a:spLocks noGrp="1"/>
          </p:cNvSpPr>
          <p:nvPr>
            <p:ph idx="1"/>
          </p:nvPr>
        </p:nvSpPr>
        <p:spPr>
          <a:xfrm>
            <a:off x="152400" y="990600"/>
            <a:ext cx="8839200" cy="5791200"/>
          </a:xfrm>
        </p:spPr>
        <p:txBody>
          <a:bodyPr>
            <a:normAutofit fontScale="77500" lnSpcReduction="20000"/>
          </a:bodyPr>
          <a:lstStyle/>
          <a:p>
            <a:r>
              <a:rPr lang="en-US" sz="3100" dirty="0" smtClean="0"/>
              <a:t>Day of admission is considered “day 1”.  </a:t>
            </a:r>
            <a:r>
              <a:rPr lang="en-US" sz="2800" dirty="0" smtClean="0"/>
              <a:t>(A day begins at 12:00 a.m. and ends at 11:59 p.m.)</a:t>
            </a:r>
          </a:p>
          <a:p>
            <a:pPr marL="0" indent="0">
              <a:buNone/>
            </a:pPr>
            <a:endParaRPr lang="en-US" sz="2800" dirty="0"/>
          </a:p>
          <a:p>
            <a:r>
              <a:rPr lang="en-US" sz="3100" dirty="0" smtClean="0"/>
              <a:t>ARD must be set no later than day 14 with the day of admission as day 1 </a:t>
            </a:r>
            <a:r>
              <a:rPr lang="en-US" sz="2800" dirty="0" smtClean="0"/>
              <a:t>(admission date (A1600) + 13 calendar days).</a:t>
            </a:r>
          </a:p>
          <a:p>
            <a:endParaRPr lang="en-US" sz="2800" dirty="0"/>
          </a:p>
          <a:p>
            <a:r>
              <a:rPr lang="en-US" sz="3100" dirty="0" smtClean="0"/>
              <a:t>Residents must be assessed promptly upon admission </a:t>
            </a:r>
            <a:r>
              <a:rPr lang="en-US" sz="2800" dirty="0" smtClean="0"/>
              <a:t>(but no later than the 14</a:t>
            </a:r>
            <a:r>
              <a:rPr lang="en-US" sz="2800" baseline="30000" dirty="0" smtClean="0"/>
              <a:t>th</a:t>
            </a:r>
            <a:r>
              <a:rPr lang="en-US" sz="2800" dirty="0" smtClean="0"/>
              <a:t> day) </a:t>
            </a:r>
            <a:r>
              <a:rPr lang="en-US" sz="3100" dirty="0" smtClean="0"/>
              <a:t>and the results used for care planning</a:t>
            </a:r>
            <a:r>
              <a:rPr lang="en-US" sz="2800" dirty="0" smtClean="0"/>
              <a:t>.</a:t>
            </a:r>
          </a:p>
          <a:p>
            <a:endParaRPr lang="en-US" sz="2800" dirty="0"/>
          </a:p>
          <a:p>
            <a:r>
              <a:rPr lang="en-US" sz="3100" dirty="0" smtClean="0"/>
              <a:t>MDS </a:t>
            </a:r>
            <a:r>
              <a:rPr lang="en-US" sz="2800" dirty="0" smtClean="0"/>
              <a:t>(Z0500B) </a:t>
            </a:r>
            <a:r>
              <a:rPr lang="en-US" sz="3100" dirty="0" smtClean="0"/>
              <a:t>and CAAs </a:t>
            </a:r>
            <a:r>
              <a:rPr lang="en-US" sz="2800" dirty="0" smtClean="0"/>
              <a:t>(V0200B2) </a:t>
            </a:r>
            <a:r>
              <a:rPr lang="en-US" sz="3100" dirty="0" smtClean="0"/>
              <a:t>must be completed no later than day 14 </a:t>
            </a:r>
            <a:r>
              <a:rPr lang="en-US" sz="2800" dirty="0" smtClean="0"/>
              <a:t>(Admission date + 13 calendar days). </a:t>
            </a:r>
            <a:r>
              <a:rPr lang="en-US" sz="3100" dirty="0"/>
              <a:t>MDS completion may be earlier than CAA completion, but cannot be </a:t>
            </a:r>
            <a:r>
              <a:rPr lang="en-US" sz="3100" dirty="0" smtClean="0"/>
              <a:t>later.  CAA completion may not be earlier than MDS completion.</a:t>
            </a:r>
          </a:p>
          <a:p>
            <a:endParaRPr lang="en-US" sz="2800" dirty="0" smtClean="0"/>
          </a:p>
          <a:p>
            <a:r>
              <a:rPr lang="en-US" sz="3100" dirty="0" smtClean="0"/>
              <a:t>Care plan completion date </a:t>
            </a:r>
            <a:r>
              <a:rPr lang="en-US" sz="2800" dirty="0" smtClean="0"/>
              <a:t>(V02ooC2</a:t>
            </a:r>
            <a:r>
              <a:rPr lang="en-US" sz="3100" dirty="0" smtClean="0"/>
              <a:t>) no later than 7 calendar days after the CAA completion date</a:t>
            </a:r>
            <a:r>
              <a:rPr lang="en-US" sz="2800" dirty="0" smtClean="0"/>
              <a:t> (V0200B2 + 7 calendar days)</a:t>
            </a:r>
          </a:p>
          <a:p>
            <a:endParaRPr lang="en-US" dirty="0"/>
          </a:p>
        </p:txBody>
      </p:sp>
    </p:spTree>
    <p:extLst>
      <p:ext uri="{BB962C8B-B14F-4D97-AF65-F5344CB8AC3E}">
        <p14:creationId xmlns:p14="http://schemas.microsoft.com/office/powerpoint/2010/main" val="22262203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838200"/>
          </a:xfrm>
        </p:spPr>
        <p:txBody>
          <a:bodyPr>
            <a:normAutofit/>
          </a:bodyPr>
          <a:lstStyle/>
          <a:p>
            <a:r>
              <a:rPr lang="en-US" u="sng" dirty="0" smtClean="0"/>
              <a:t>Tips for Annual Assessments </a:t>
            </a:r>
            <a:endParaRPr lang="en-US" u="sng" dirty="0"/>
          </a:p>
        </p:txBody>
      </p:sp>
      <p:sp>
        <p:nvSpPr>
          <p:cNvPr id="3" name="Content Placeholder 2"/>
          <p:cNvSpPr>
            <a:spLocks noGrp="1"/>
          </p:cNvSpPr>
          <p:nvPr>
            <p:ph idx="1"/>
          </p:nvPr>
        </p:nvSpPr>
        <p:spPr>
          <a:xfrm>
            <a:off x="152400" y="1066800"/>
            <a:ext cx="8839200" cy="5638800"/>
          </a:xfrm>
        </p:spPr>
        <p:txBody>
          <a:bodyPr>
            <a:normAutofit lnSpcReduction="10000"/>
          </a:bodyPr>
          <a:lstStyle/>
          <a:p>
            <a:r>
              <a:rPr lang="en-US" dirty="0" smtClean="0"/>
              <a:t>ARD must be set within 366 days after the ARD of the previous OBRA </a:t>
            </a:r>
            <a:r>
              <a:rPr lang="en-US" b="1" dirty="0" smtClean="0"/>
              <a:t>comprehensive </a:t>
            </a:r>
            <a:r>
              <a:rPr lang="en-US" dirty="0" smtClean="0"/>
              <a:t>assessment</a:t>
            </a:r>
            <a:r>
              <a:rPr lang="en-US" b="1" dirty="0" smtClean="0"/>
              <a:t> </a:t>
            </a:r>
            <a:r>
              <a:rPr lang="en-US" dirty="0" smtClean="0"/>
              <a:t>(ARD + 366 calendar days) and within 92 days of the previous </a:t>
            </a:r>
            <a:r>
              <a:rPr lang="en-US" b="1" dirty="0" smtClean="0"/>
              <a:t>Quarterly</a:t>
            </a:r>
            <a:r>
              <a:rPr lang="en-US" dirty="0" smtClean="0"/>
              <a:t> assessment (ARD + 92 calendar days).</a:t>
            </a:r>
          </a:p>
          <a:p>
            <a:endParaRPr lang="en-US" dirty="0"/>
          </a:p>
          <a:p>
            <a:r>
              <a:rPr lang="en-US" dirty="0" smtClean="0"/>
              <a:t>MDS (Z0500B) and CAA (V0200B2) completion must be no later than 14 days after the ARD (ARD + 14 calendar days).  MDS completion may be earlier than CAA completion, but cannot be later.  CAA completion may not be earlier than MDS completion.</a:t>
            </a:r>
          </a:p>
          <a:p>
            <a:endParaRPr lang="en-US" dirty="0"/>
          </a:p>
          <a:p>
            <a:r>
              <a:rPr lang="en-US" dirty="0" smtClean="0"/>
              <a:t>Care plan completion date (V0200C2) must be no later than 7 calendar days after CAA completion date (V0200B2 + 7 calendar days)</a:t>
            </a:r>
            <a:endParaRPr lang="en-US" dirty="0"/>
          </a:p>
        </p:txBody>
      </p:sp>
    </p:spTree>
    <p:extLst>
      <p:ext uri="{BB962C8B-B14F-4D97-AF65-F5344CB8AC3E}">
        <p14:creationId xmlns:p14="http://schemas.microsoft.com/office/powerpoint/2010/main" val="3706844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95400"/>
          </a:xfrm>
        </p:spPr>
        <p:txBody>
          <a:bodyPr>
            <a:normAutofit fontScale="90000"/>
          </a:bodyPr>
          <a:lstStyle/>
          <a:p>
            <a:r>
              <a:rPr lang="en-US" u="sng" dirty="0" smtClean="0"/>
              <a:t>Significant Change of Status Assessment (SCSA) - </a:t>
            </a:r>
            <a:endParaRPr lang="en-US" u="sng" dirty="0"/>
          </a:p>
        </p:txBody>
      </p:sp>
      <p:sp>
        <p:nvSpPr>
          <p:cNvPr id="3" name="Content Placeholder 2"/>
          <p:cNvSpPr>
            <a:spLocks noGrp="1"/>
          </p:cNvSpPr>
          <p:nvPr>
            <p:ph idx="1"/>
          </p:nvPr>
        </p:nvSpPr>
        <p:spPr>
          <a:xfrm>
            <a:off x="152400" y="1828800"/>
            <a:ext cx="8915400" cy="4038600"/>
          </a:xfrm>
        </p:spPr>
        <p:txBody>
          <a:bodyPr/>
          <a:lstStyle/>
          <a:p>
            <a:r>
              <a:rPr lang="en-US" sz="2800" dirty="0"/>
              <a:t>The </a:t>
            </a:r>
            <a:r>
              <a:rPr lang="en-US" sz="2800" dirty="0" smtClean="0"/>
              <a:t>SCSA </a:t>
            </a:r>
            <a:r>
              <a:rPr lang="en-US" sz="2800" dirty="0"/>
              <a:t>is a comprehensive assessment completed when the Interdisciplinary Team (IDT) determines a resident meets the significant change guidelines for either improvement or decline.  </a:t>
            </a:r>
            <a:endParaRPr lang="en-US" sz="2800" dirty="0" smtClean="0"/>
          </a:p>
          <a:p>
            <a:endParaRPr lang="en-US" sz="2800" dirty="0"/>
          </a:p>
          <a:p>
            <a:r>
              <a:rPr lang="en-US" sz="2800" dirty="0" smtClean="0"/>
              <a:t>It </a:t>
            </a:r>
            <a:r>
              <a:rPr lang="en-US" sz="2800" dirty="0"/>
              <a:t>can be performed any time after an Admission Assessment.</a:t>
            </a:r>
          </a:p>
          <a:p>
            <a:endParaRPr lang="en-US" dirty="0"/>
          </a:p>
        </p:txBody>
      </p:sp>
    </p:spTree>
    <p:extLst>
      <p:ext uri="{BB962C8B-B14F-4D97-AF65-F5344CB8AC3E}">
        <p14:creationId xmlns:p14="http://schemas.microsoft.com/office/powerpoint/2010/main" val="17163860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u="sng" dirty="0" smtClean="0"/>
              <a:t>SCSA Guidelines</a:t>
            </a:r>
            <a:endParaRPr lang="en-US" u="sng" dirty="0"/>
          </a:p>
        </p:txBody>
      </p:sp>
      <p:sp>
        <p:nvSpPr>
          <p:cNvPr id="3" name="Content Placeholder 2"/>
          <p:cNvSpPr>
            <a:spLocks noGrp="1"/>
          </p:cNvSpPr>
          <p:nvPr>
            <p:ph idx="1"/>
          </p:nvPr>
        </p:nvSpPr>
        <p:spPr>
          <a:xfrm>
            <a:off x="152400" y="1295400"/>
            <a:ext cx="8839200" cy="5410200"/>
          </a:xfrm>
        </p:spPr>
        <p:txBody>
          <a:bodyPr>
            <a:normAutofit fontScale="92500" lnSpcReduction="10000"/>
          </a:bodyPr>
          <a:lstStyle/>
          <a:p>
            <a:pPr marL="0" indent="0">
              <a:buNone/>
            </a:pPr>
            <a:r>
              <a:rPr lang="en-US" sz="4300" dirty="0"/>
              <a:t>The decline or improvement:</a:t>
            </a:r>
          </a:p>
          <a:p>
            <a:endParaRPr lang="en-US" sz="2400" dirty="0"/>
          </a:p>
          <a:p>
            <a:r>
              <a:rPr lang="en-US" dirty="0"/>
              <a:t>Will not normally resolve itself without intervention by staff or by implementing standard disease-related clinical interventions, is not “self-limiting” (for declines only</a:t>
            </a:r>
            <a:r>
              <a:rPr lang="en-US" dirty="0" smtClean="0"/>
              <a:t>);</a:t>
            </a:r>
          </a:p>
          <a:p>
            <a:pPr marL="0" indent="0">
              <a:buNone/>
            </a:pPr>
            <a:r>
              <a:rPr lang="en-US" dirty="0" smtClean="0"/>
              <a:t>	</a:t>
            </a:r>
            <a:r>
              <a:rPr lang="en-US" sz="2200" dirty="0" smtClean="0"/>
              <a:t>(</a:t>
            </a:r>
            <a:r>
              <a:rPr lang="en-US" sz="2200" b="1" dirty="0" smtClean="0"/>
              <a:t>see examples and guidance beginning </a:t>
            </a:r>
            <a:r>
              <a:rPr lang="en-US" sz="2200" b="1" dirty="0" err="1" smtClean="0"/>
              <a:t>pg</a:t>
            </a:r>
            <a:r>
              <a:rPr lang="en-US" sz="2200" b="1" dirty="0" smtClean="0"/>
              <a:t> 2-22</a:t>
            </a:r>
            <a:r>
              <a:rPr lang="en-US" sz="2200" dirty="0" smtClean="0"/>
              <a:t>)</a:t>
            </a:r>
          </a:p>
          <a:p>
            <a:pPr marL="0" indent="0">
              <a:buNone/>
            </a:pPr>
            <a:endParaRPr lang="en-US" sz="1700" dirty="0"/>
          </a:p>
          <a:p>
            <a:r>
              <a:rPr lang="en-US" dirty="0"/>
              <a:t>Impacts more than one area of the resident’s health status;</a:t>
            </a:r>
          </a:p>
          <a:p>
            <a:endParaRPr lang="en-US" dirty="0"/>
          </a:p>
          <a:p>
            <a:r>
              <a:rPr lang="en-US" dirty="0"/>
              <a:t>Requires IDT review and/or revision of the care plan;</a:t>
            </a:r>
          </a:p>
          <a:p>
            <a:endParaRPr lang="en-US" dirty="0"/>
          </a:p>
          <a:p>
            <a:r>
              <a:rPr lang="en-US" b="1" dirty="0"/>
              <a:t>Must</a:t>
            </a:r>
            <a:r>
              <a:rPr lang="en-US" dirty="0"/>
              <a:t> be completed when resident enrolls or discontinues Hospice services.</a:t>
            </a:r>
          </a:p>
          <a:p>
            <a:endParaRPr lang="en-US" dirty="0"/>
          </a:p>
        </p:txBody>
      </p:sp>
    </p:spTree>
    <p:extLst>
      <p:ext uri="{BB962C8B-B14F-4D97-AF65-F5344CB8AC3E}">
        <p14:creationId xmlns:p14="http://schemas.microsoft.com/office/powerpoint/2010/main" val="777533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14400"/>
          </a:xfrm>
        </p:spPr>
        <p:txBody>
          <a:bodyPr/>
          <a:lstStyle/>
          <a:p>
            <a:r>
              <a:rPr lang="en-US" dirty="0" smtClean="0"/>
              <a:t>Determination 	</a:t>
            </a:r>
            <a:endParaRPr lang="en-US" dirty="0"/>
          </a:p>
        </p:txBody>
      </p:sp>
      <p:sp>
        <p:nvSpPr>
          <p:cNvPr id="3" name="Content Placeholder 2"/>
          <p:cNvSpPr>
            <a:spLocks noGrp="1"/>
          </p:cNvSpPr>
          <p:nvPr>
            <p:ph idx="1"/>
          </p:nvPr>
        </p:nvSpPr>
        <p:spPr>
          <a:xfrm>
            <a:off x="152400" y="1295400"/>
            <a:ext cx="8839200" cy="5410200"/>
          </a:xfrm>
        </p:spPr>
        <p:txBody>
          <a:bodyPr/>
          <a:lstStyle/>
          <a:p>
            <a:r>
              <a:rPr lang="en-US" dirty="0" smtClean="0"/>
              <a:t>Based on judgment of the IDT</a:t>
            </a:r>
            <a:endParaRPr lang="en-US" dirty="0"/>
          </a:p>
          <a:p>
            <a:pPr lvl="1"/>
            <a:r>
              <a:rPr lang="en-US" dirty="0" smtClean="0"/>
              <a:t>SCSA not required for minor or temporary changes in resident status when the resident’s condition is expected to return to baseline within 2 weeks.</a:t>
            </a:r>
          </a:p>
          <a:p>
            <a:pPr lvl="1"/>
            <a:r>
              <a:rPr lang="en-US" dirty="0" smtClean="0"/>
              <a:t>Staff must note the transient changes in the resident’s status and implement assessment, care planning and interventions to address the changes, even if an MDS assessment is not required.</a:t>
            </a:r>
          </a:p>
          <a:p>
            <a:pPr lvl="1"/>
            <a:r>
              <a:rPr lang="en-US" dirty="0" smtClean="0"/>
              <a:t>If there is only one change, the IDT may decide the resident would benefit from a SCSA.  There must be documentation of the team’s decision-making rationale in the medical record.</a:t>
            </a:r>
          </a:p>
          <a:p>
            <a:pPr lvl="1"/>
            <a:endParaRPr lang="en-US" dirty="0"/>
          </a:p>
        </p:txBody>
      </p:sp>
    </p:spTree>
    <p:extLst>
      <p:ext uri="{BB962C8B-B14F-4D97-AF65-F5344CB8AC3E}">
        <p14:creationId xmlns:p14="http://schemas.microsoft.com/office/powerpoint/2010/main" val="17571844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dirty="0" smtClean="0"/>
              <a:t>SCSA: Yes or No?</a:t>
            </a:r>
            <a:endParaRPr lang="en-US" dirty="0"/>
          </a:p>
        </p:txBody>
      </p:sp>
      <p:sp>
        <p:nvSpPr>
          <p:cNvPr id="3" name="Content Placeholder 2"/>
          <p:cNvSpPr>
            <a:spLocks noGrp="1"/>
          </p:cNvSpPr>
          <p:nvPr>
            <p:ph idx="1"/>
          </p:nvPr>
        </p:nvSpPr>
        <p:spPr>
          <a:xfrm>
            <a:off x="152400" y="1676400"/>
            <a:ext cx="8839200" cy="4267200"/>
          </a:xfrm>
        </p:spPr>
        <p:txBody>
          <a:bodyPr/>
          <a:lstStyle/>
          <a:p>
            <a:endParaRPr lang="en-US" dirty="0"/>
          </a:p>
          <a:p>
            <a:r>
              <a:rPr lang="en-US" dirty="0"/>
              <a:t>Mr. T no longer responds to verbal requests to alter his screaming behavior. It now occurs daily and has neither lessened on its own nor responded to treatment. He is also starting to resist his daily care, pushing staff away from him as they attempt to assist with his ADLs. </a:t>
            </a:r>
          </a:p>
          <a:p>
            <a:pPr marL="0" indent="0">
              <a:buNone/>
            </a:pPr>
            <a:endParaRPr lang="en-US" dirty="0"/>
          </a:p>
        </p:txBody>
      </p:sp>
    </p:spTree>
    <p:extLst>
      <p:ext uri="{BB962C8B-B14F-4D97-AF65-F5344CB8AC3E}">
        <p14:creationId xmlns:p14="http://schemas.microsoft.com/office/powerpoint/2010/main" val="2051233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Yes</a:t>
            </a:r>
            <a:endParaRPr lang="en-US" dirty="0"/>
          </a:p>
        </p:txBody>
      </p:sp>
      <p:sp>
        <p:nvSpPr>
          <p:cNvPr id="3" name="Content Placeholder 2"/>
          <p:cNvSpPr>
            <a:spLocks noGrp="1"/>
          </p:cNvSpPr>
          <p:nvPr>
            <p:ph idx="1"/>
          </p:nvPr>
        </p:nvSpPr>
        <p:spPr/>
        <p:txBody>
          <a:bodyPr/>
          <a:lstStyle/>
          <a:p>
            <a:endParaRPr lang="en-US" dirty="0"/>
          </a:p>
          <a:p>
            <a:r>
              <a:rPr lang="en-US" dirty="0"/>
              <a:t>This is a significant change, and a SCSA is required, since there has been deterioration in the behavioral symptoms to the point where it is occurring daily and new approaches are needed to alter the behavior. Mr. T’s behavioral symptoms could have many causes, and a </a:t>
            </a:r>
            <a:r>
              <a:rPr lang="en-US" dirty="0" smtClean="0"/>
              <a:t>SCSA </a:t>
            </a:r>
            <a:r>
              <a:rPr lang="en-US" dirty="0"/>
              <a:t>will provide an opportunity for staff to consider illness, medication reactions, environmental stress, and other possible sources of Mr. T’s disruptive behavior. </a:t>
            </a:r>
            <a:r>
              <a:rPr lang="en-US" dirty="0" smtClean="0"/>
              <a:t> </a:t>
            </a:r>
            <a:endParaRPr lang="en-US" dirty="0"/>
          </a:p>
          <a:p>
            <a:endParaRPr lang="en-US" dirty="0"/>
          </a:p>
        </p:txBody>
      </p:sp>
    </p:spTree>
    <p:extLst>
      <p:ext uri="{BB962C8B-B14F-4D97-AF65-F5344CB8AC3E}">
        <p14:creationId xmlns:p14="http://schemas.microsoft.com/office/powerpoint/2010/main" val="27965044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dirty="0" smtClean="0"/>
              <a:t>SCSA: Yes or No?</a:t>
            </a:r>
            <a:endParaRPr lang="en-US" dirty="0"/>
          </a:p>
        </p:txBody>
      </p:sp>
      <p:sp>
        <p:nvSpPr>
          <p:cNvPr id="3" name="Content Placeholder 2"/>
          <p:cNvSpPr>
            <a:spLocks noGrp="1"/>
          </p:cNvSpPr>
          <p:nvPr>
            <p:ph idx="1"/>
          </p:nvPr>
        </p:nvSpPr>
        <p:spPr>
          <a:xfrm>
            <a:off x="152400" y="1295400"/>
            <a:ext cx="8839200" cy="5029200"/>
          </a:xfrm>
        </p:spPr>
        <p:txBody>
          <a:bodyPr/>
          <a:lstStyle/>
          <a:p>
            <a:endParaRPr lang="en-US" dirty="0"/>
          </a:p>
          <a:p>
            <a:r>
              <a:rPr lang="en-US" dirty="0"/>
              <a:t>Mrs. K came into the nursing home with identifiable problems and has steadily responded to treatment. Her condition has improved over time and has recently hit a plateau. She will be discharged within 5 days. The initial RAI helped to set goals and start her care. The course of care provided to Mrs. K was modified as necessary to ensure continued improvement. The IDT’s treatment response reversed the causes of the resident’s condition. </a:t>
            </a:r>
          </a:p>
          <a:p>
            <a:pPr marL="0" indent="0">
              <a:buNone/>
            </a:pPr>
            <a:endParaRPr lang="en-US" dirty="0"/>
          </a:p>
        </p:txBody>
      </p:sp>
    </p:spTree>
    <p:extLst>
      <p:ext uri="{BB962C8B-B14F-4D97-AF65-F5344CB8AC3E}">
        <p14:creationId xmlns:p14="http://schemas.microsoft.com/office/powerpoint/2010/main" val="271106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r>
              <a:rPr lang="en-US" sz="5400" u="sng" dirty="0" smtClean="0"/>
              <a:t>Appendices</a:t>
            </a:r>
            <a:endParaRPr lang="en-US" sz="5400" u="sng" dirty="0"/>
          </a:p>
        </p:txBody>
      </p:sp>
      <p:sp>
        <p:nvSpPr>
          <p:cNvPr id="3" name="Content Placeholder 2"/>
          <p:cNvSpPr>
            <a:spLocks noGrp="1"/>
          </p:cNvSpPr>
          <p:nvPr>
            <p:ph idx="1"/>
          </p:nvPr>
        </p:nvSpPr>
        <p:spPr>
          <a:xfrm>
            <a:off x="228600" y="1219200"/>
            <a:ext cx="8763000" cy="5486400"/>
          </a:xfrm>
        </p:spPr>
        <p:txBody>
          <a:bodyPr>
            <a:normAutofit fontScale="85000" lnSpcReduction="20000"/>
          </a:bodyPr>
          <a:lstStyle/>
          <a:p>
            <a:r>
              <a:rPr lang="en-US" b="1" dirty="0" smtClean="0"/>
              <a:t>Appendix A </a:t>
            </a:r>
            <a:r>
              <a:rPr lang="en-US" dirty="0" smtClean="0"/>
              <a:t>– Glossary and Common Acronyms</a:t>
            </a:r>
          </a:p>
          <a:p>
            <a:pPr marL="0" indent="0">
              <a:buNone/>
            </a:pPr>
            <a:endParaRPr lang="en-US" dirty="0" smtClean="0"/>
          </a:p>
          <a:p>
            <a:r>
              <a:rPr lang="en-US" b="1" dirty="0" smtClean="0"/>
              <a:t>Appendix B</a:t>
            </a:r>
            <a:r>
              <a:rPr lang="en-US" dirty="0" smtClean="0"/>
              <a:t> – SA &amp; CMS RO RAI/MDS Contacts</a:t>
            </a:r>
          </a:p>
          <a:p>
            <a:pPr marL="0" indent="0">
              <a:buNone/>
            </a:pPr>
            <a:endParaRPr lang="en-US" dirty="0" smtClean="0"/>
          </a:p>
          <a:p>
            <a:r>
              <a:rPr lang="en-US" b="1" dirty="0" smtClean="0"/>
              <a:t>Appendix C</a:t>
            </a:r>
            <a:r>
              <a:rPr lang="en-US" dirty="0" smtClean="0"/>
              <a:t> – Care Area Assessment (CAA) Resources</a:t>
            </a:r>
          </a:p>
          <a:p>
            <a:pPr marL="0" indent="0">
              <a:buNone/>
            </a:pPr>
            <a:endParaRPr lang="en-US" dirty="0" smtClean="0"/>
          </a:p>
          <a:p>
            <a:r>
              <a:rPr lang="en-US" b="1" dirty="0" smtClean="0"/>
              <a:t>Appendix D</a:t>
            </a:r>
            <a:r>
              <a:rPr lang="en-US" dirty="0" smtClean="0"/>
              <a:t> – Interviewing to Increase Resident Voice </a:t>
            </a:r>
          </a:p>
          <a:p>
            <a:pPr marL="0" indent="0">
              <a:buNone/>
            </a:pPr>
            <a:endParaRPr lang="en-US" dirty="0" smtClean="0"/>
          </a:p>
          <a:p>
            <a:r>
              <a:rPr lang="en-US" b="1" dirty="0" smtClean="0"/>
              <a:t>Appendix E</a:t>
            </a:r>
            <a:r>
              <a:rPr lang="en-US" dirty="0" smtClean="0"/>
              <a:t> – PHQ-9 Scoring Rules &amp; Instruction for BIMS</a:t>
            </a:r>
          </a:p>
          <a:p>
            <a:pPr marL="0" indent="0">
              <a:buNone/>
            </a:pPr>
            <a:endParaRPr lang="en-US" dirty="0" smtClean="0"/>
          </a:p>
          <a:p>
            <a:r>
              <a:rPr lang="en-US" b="1" dirty="0" smtClean="0"/>
              <a:t>Appendix F</a:t>
            </a:r>
            <a:r>
              <a:rPr lang="en-US" dirty="0" smtClean="0"/>
              <a:t> – Item Matrix</a:t>
            </a:r>
          </a:p>
          <a:p>
            <a:pPr marL="0" indent="0">
              <a:buNone/>
            </a:pPr>
            <a:endParaRPr lang="en-US" dirty="0" smtClean="0"/>
          </a:p>
          <a:p>
            <a:r>
              <a:rPr lang="en-US" b="1" dirty="0" smtClean="0"/>
              <a:t>Appendix G</a:t>
            </a:r>
            <a:r>
              <a:rPr lang="en-US" dirty="0" smtClean="0"/>
              <a:t> – References</a:t>
            </a:r>
          </a:p>
          <a:p>
            <a:pPr marL="0" indent="0">
              <a:buNone/>
            </a:pPr>
            <a:endParaRPr lang="en-US" dirty="0" smtClean="0"/>
          </a:p>
          <a:p>
            <a:r>
              <a:rPr lang="en-US" b="1" dirty="0" smtClean="0"/>
              <a:t>Appendix H</a:t>
            </a:r>
            <a:r>
              <a:rPr lang="en-US" dirty="0" smtClean="0"/>
              <a:t> – MDS 3.0 Item Sets</a:t>
            </a:r>
            <a:endParaRPr lang="en-US" dirty="0"/>
          </a:p>
        </p:txBody>
      </p:sp>
    </p:spTree>
    <p:extLst>
      <p:ext uri="{BB962C8B-B14F-4D97-AF65-F5344CB8AC3E}">
        <p14:creationId xmlns:p14="http://schemas.microsoft.com/office/powerpoint/2010/main" val="41208729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819912"/>
          </a:xfrm>
        </p:spPr>
        <p:txBody>
          <a:bodyPr/>
          <a:lstStyle/>
          <a:p>
            <a:r>
              <a:rPr lang="en-US" dirty="0" smtClean="0"/>
              <a:t>No</a:t>
            </a:r>
            <a:endParaRPr lang="en-US" dirty="0"/>
          </a:p>
        </p:txBody>
      </p:sp>
      <p:sp>
        <p:nvSpPr>
          <p:cNvPr id="3" name="Content Placeholder 2"/>
          <p:cNvSpPr>
            <a:spLocks noGrp="1"/>
          </p:cNvSpPr>
          <p:nvPr>
            <p:ph idx="1"/>
          </p:nvPr>
        </p:nvSpPr>
        <p:spPr/>
        <p:txBody>
          <a:bodyPr/>
          <a:lstStyle/>
          <a:p>
            <a:endParaRPr lang="en-US" dirty="0"/>
          </a:p>
          <a:p>
            <a:r>
              <a:rPr lang="en-US" dirty="0"/>
              <a:t>An assessment need not be completed in view of the imminent discharge. Remember, facilities have 14 days to complete an assessment once the resident’s condition has stabilized, and if Mrs. K is discharged within this period, a new assessment is not required. If the resident’s discharge plans change, or if she is not discharged, an assessment is required by the end of the allotted 14-day period. </a:t>
            </a:r>
          </a:p>
          <a:p>
            <a:pPr marL="0" indent="0">
              <a:buNone/>
            </a:pPr>
            <a:endParaRPr lang="en-US" dirty="0"/>
          </a:p>
        </p:txBody>
      </p:sp>
    </p:spTree>
    <p:extLst>
      <p:ext uri="{BB962C8B-B14F-4D97-AF65-F5344CB8AC3E}">
        <p14:creationId xmlns:p14="http://schemas.microsoft.com/office/powerpoint/2010/main" val="32632781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smtClean="0"/>
              <a:t>SCSA: Yes or No?</a:t>
            </a:r>
            <a:endParaRPr lang="en-US" dirty="0"/>
          </a:p>
        </p:txBody>
      </p:sp>
      <p:sp>
        <p:nvSpPr>
          <p:cNvPr id="3" name="Content Placeholder 2"/>
          <p:cNvSpPr>
            <a:spLocks noGrp="1"/>
          </p:cNvSpPr>
          <p:nvPr>
            <p:ph idx="1"/>
          </p:nvPr>
        </p:nvSpPr>
        <p:spPr>
          <a:xfrm>
            <a:off x="152400" y="1219200"/>
            <a:ext cx="8839200" cy="5486400"/>
          </a:xfrm>
        </p:spPr>
        <p:txBody>
          <a:bodyPr/>
          <a:lstStyle/>
          <a:p>
            <a:endParaRPr lang="en-US" dirty="0"/>
          </a:p>
          <a:p>
            <a:r>
              <a:rPr lang="en-US" dirty="0"/>
              <a:t>Mrs. G has been in the nursing home for 5 weeks following an 8-week acute hospitalization. On admission she was very frail, had trouble thinking, was confused, and had many behavioral complications. The course of treatment led to steady improvement and she is now stable. She is no longer confused or exhibiting inappropriate behaviors. The resident, her family, and staff agree that she has made remarkable </a:t>
            </a:r>
            <a:r>
              <a:rPr lang="en-US" dirty="0" smtClean="0"/>
              <a:t>progress</a:t>
            </a:r>
            <a:r>
              <a:rPr lang="en-US" dirty="0"/>
              <a:t> </a:t>
            </a:r>
            <a:r>
              <a:rPr lang="en-US" dirty="0" smtClean="0"/>
              <a:t>and Mrs. G will be remaining in the facility.</a:t>
            </a:r>
            <a:endParaRPr lang="en-US" dirty="0"/>
          </a:p>
          <a:p>
            <a:endParaRPr lang="en-US" dirty="0"/>
          </a:p>
        </p:txBody>
      </p:sp>
    </p:spTree>
    <p:extLst>
      <p:ext uri="{BB962C8B-B14F-4D97-AF65-F5344CB8AC3E}">
        <p14:creationId xmlns:p14="http://schemas.microsoft.com/office/powerpoint/2010/main" val="35347764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Yes</a:t>
            </a:r>
            <a:endParaRPr lang="en-US" dirty="0"/>
          </a:p>
        </p:txBody>
      </p:sp>
      <p:sp>
        <p:nvSpPr>
          <p:cNvPr id="3" name="Content Placeholder 2"/>
          <p:cNvSpPr>
            <a:spLocks noGrp="1"/>
          </p:cNvSpPr>
          <p:nvPr>
            <p:ph idx="1"/>
          </p:nvPr>
        </p:nvSpPr>
        <p:spPr/>
        <p:txBody>
          <a:bodyPr/>
          <a:lstStyle/>
          <a:p>
            <a:endParaRPr lang="en-US" dirty="0"/>
          </a:p>
          <a:p>
            <a:r>
              <a:rPr lang="en-US" dirty="0"/>
              <a:t>A SCSA is required at this time. The resident is not the person she was at admission - her initial problems have resolved and she will be remaining in the facility. A SCSA will permit the interdisciplinary team to review her needs and plan a new course of care for the future. </a:t>
            </a:r>
          </a:p>
          <a:p>
            <a:pPr marL="0" indent="0">
              <a:buNone/>
            </a:pPr>
            <a:endParaRPr lang="en-US" dirty="0"/>
          </a:p>
        </p:txBody>
      </p:sp>
    </p:spTree>
    <p:extLst>
      <p:ext uri="{BB962C8B-B14F-4D97-AF65-F5344CB8AC3E}">
        <p14:creationId xmlns:p14="http://schemas.microsoft.com/office/powerpoint/2010/main" val="25546734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dirty="0" smtClean="0"/>
              <a:t>SCSA: Yes or No?</a:t>
            </a:r>
            <a:endParaRPr lang="en-US" dirty="0"/>
          </a:p>
        </p:txBody>
      </p:sp>
      <p:sp>
        <p:nvSpPr>
          <p:cNvPr id="3" name="Content Placeholder 2"/>
          <p:cNvSpPr>
            <a:spLocks noGrp="1"/>
          </p:cNvSpPr>
          <p:nvPr>
            <p:ph idx="1"/>
          </p:nvPr>
        </p:nvSpPr>
        <p:spPr>
          <a:xfrm>
            <a:off x="457200" y="1295400"/>
            <a:ext cx="8229600" cy="5334000"/>
          </a:xfrm>
        </p:spPr>
        <p:txBody>
          <a:bodyPr>
            <a:normAutofit lnSpcReduction="10000"/>
          </a:bodyPr>
          <a:lstStyle/>
          <a:p>
            <a:endParaRPr lang="en-US" dirty="0"/>
          </a:p>
          <a:p>
            <a:r>
              <a:rPr lang="en-US" dirty="0"/>
              <a:t>Mr. M has been in this nursing home for two and one-half years. He has been a favorite of staff and other residents, and his daughter has been an active volunteer on the unit. Mr. M is now in the end stage of his course of chronic dementia, diagnosed as probable Alzheimer’s. He experiences recurrent pneumonias and swallowing difficulties, his prognosis is guarded, and family members are fully aware of his status. He is on a special dementia unit, staff has detailed palliative care protocols for all such end stage residents, and there has been active involvement of his daughter in the care planning process. As changes have occurred, staff has responded in a timely, appropriate manner. </a:t>
            </a:r>
          </a:p>
          <a:p>
            <a:endParaRPr lang="en-US" dirty="0"/>
          </a:p>
        </p:txBody>
      </p:sp>
    </p:spTree>
    <p:extLst>
      <p:ext uri="{BB962C8B-B14F-4D97-AF65-F5344CB8AC3E}">
        <p14:creationId xmlns:p14="http://schemas.microsoft.com/office/powerpoint/2010/main" val="37908077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dirty="0" smtClean="0"/>
              <a:t>No	</a:t>
            </a:r>
            <a:endParaRPr lang="en-US" dirty="0"/>
          </a:p>
        </p:txBody>
      </p:sp>
      <p:sp>
        <p:nvSpPr>
          <p:cNvPr id="3" name="Content Placeholder 2"/>
          <p:cNvSpPr>
            <a:spLocks noGrp="1"/>
          </p:cNvSpPr>
          <p:nvPr>
            <p:ph idx="1"/>
          </p:nvPr>
        </p:nvSpPr>
        <p:spPr>
          <a:xfrm>
            <a:off x="228600" y="1752600"/>
            <a:ext cx="8763000" cy="4038600"/>
          </a:xfrm>
        </p:spPr>
        <p:txBody>
          <a:bodyPr/>
          <a:lstStyle/>
          <a:p>
            <a:endParaRPr lang="en-US" dirty="0"/>
          </a:p>
          <a:p>
            <a:r>
              <a:rPr lang="en-US" dirty="0"/>
              <a:t>In this case, Mr. M’s care is of a high quality, and as his physical state has declined, there is no need for staff to complete a new MDS assessment for this bedfast, highly dependent terminal resident. </a:t>
            </a:r>
          </a:p>
          <a:p>
            <a:pPr marL="0" indent="0">
              <a:buNone/>
            </a:pPr>
            <a:endParaRPr lang="en-US" dirty="0"/>
          </a:p>
        </p:txBody>
      </p:sp>
    </p:spTree>
    <p:extLst>
      <p:ext uri="{BB962C8B-B14F-4D97-AF65-F5344CB8AC3E}">
        <p14:creationId xmlns:p14="http://schemas.microsoft.com/office/powerpoint/2010/main" val="40282866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Tips for SCSA</a:t>
            </a:r>
            <a:endParaRPr lang="en-US" u="sng" dirty="0"/>
          </a:p>
        </p:txBody>
      </p:sp>
      <p:sp>
        <p:nvSpPr>
          <p:cNvPr id="3" name="Content Placeholder 2"/>
          <p:cNvSpPr>
            <a:spLocks noGrp="1"/>
          </p:cNvSpPr>
          <p:nvPr>
            <p:ph idx="1"/>
          </p:nvPr>
        </p:nvSpPr>
        <p:spPr>
          <a:xfrm>
            <a:off x="152400" y="1143000"/>
            <a:ext cx="8839200" cy="5562600"/>
          </a:xfrm>
        </p:spPr>
        <p:txBody>
          <a:bodyPr>
            <a:normAutofit lnSpcReduction="10000"/>
          </a:bodyPr>
          <a:lstStyle/>
          <a:p>
            <a:r>
              <a:rPr lang="en-US" dirty="0" smtClean="0"/>
              <a:t>Document the initial identification of a significant change in the progress notes.</a:t>
            </a:r>
          </a:p>
          <a:p>
            <a:endParaRPr lang="en-US" dirty="0" smtClean="0"/>
          </a:p>
          <a:p>
            <a:r>
              <a:rPr lang="en-US" dirty="0" smtClean="0"/>
              <a:t>SCSA may </a:t>
            </a:r>
            <a:r>
              <a:rPr lang="en-US" b="1" dirty="0" smtClean="0"/>
              <a:t>not</a:t>
            </a:r>
            <a:r>
              <a:rPr lang="en-US" dirty="0" smtClean="0"/>
              <a:t> be completed prior to an OBRA Admission Assessment.</a:t>
            </a:r>
          </a:p>
          <a:p>
            <a:endParaRPr lang="en-US" dirty="0" smtClean="0"/>
          </a:p>
          <a:p>
            <a:r>
              <a:rPr lang="en-US" dirty="0" smtClean="0"/>
              <a:t>Must be completed within 14 days of Hospice election regardless of a previous recent assessment.  If the resident is admitted on hospice, complete the Admission Assessment checking the Hospice Care Item (O0100K).  An additional SCSA is not required.</a:t>
            </a:r>
          </a:p>
          <a:p>
            <a:pPr marL="0" indent="0">
              <a:buNone/>
            </a:pPr>
            <a:endParaRPr lang="en-US" dirty="0" smtClean="0"/>
          </a:p>
          <a:p>
            <a:r>
              <a:rPr lang="en-US" dirty="0" smtClean="0"/>
              <a:t>Must be completed within 14 days of discontinuation of Hospice services.</a:t>
            </a:r>
          </a:p>
          <a:p>
            <a:pPr marL="0" indent="0">
              <a:buNone/>
            </a:pPr>
            <a:endParaRPr lang="en-US" dirty="0"/>
          </a:p>
        </p:txBody>
      </p:sp>
    </p:spTree>
    <p:extLst>
      <p:ext uri="{BB962C8B-B14F-4D97-AF65-F5344CB8AC3E}">
        <p14:creationId xmlns:p14="http://schemas.microsoft.com/office/powerpoint/2010/main" val="4239158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u="sng" dirty="0" smtClean="0"/>
              <a:t>Tips for SCSA (cont.)</a:t>
            </a:r>
            <a:endParaRPr lang="en-US" u="sng" dirty="0"/>
          </a:p>
        </p:txBody>
      </p:sp>
      <p:sp>
        <p:nvSpPr>
          <p:cNvPr id="3" name="Content Placeholder 2"/>
          <p:cNvSpPr>
            <a:spLocks noGrp="1"/>
          </p:cNvSpPr>
          <p:nvPr>
            <p:ph idx="1"/>
          </p:nvPr>
        </p:nvSpPr>
        <p:spPr>
          <a:xfrm>
            <a:off x="152400" y="1524000"/>
            <a:ext cx="8839200" cy="5181600"/>
          </a:xfrm>
        </p:spPr>
        <p:txBody>
          <a:bodyPr>
            <a:normAutofit fontScale="92500" lnSpcReduction="10000"/>
          </a:bodyPr>
          <a:lstStyle/>
          <a:p>
            <a:r>
              <a:rPr lang="en-US" dirty="0" smtClean="0"/>
              <a:t>ARD must be within 14 days after the determination criteria met for SCSA (determination date + 14 calendar days)</a:t>
            </a:r>
          </a:p>
          <a:p>
            <a:pPr marL="0" indent="0">
              <a:buNone/>
            </a:pPr>
            <a:endParaRPr lang="en-US" dirty="0" smtClean="0"/>
          </a:p>
          <a:p>
            <a:r>
              <a:rPr lang="en-US" dirty="0" smtClean="0"/>
              <a:t>MDS (Z0500B) and CAA (Z0200B2) completion no later than 14 days from the ARD (determination date + 14 calendar days)</a:t>
            </a:r>
          </a:p>
          <a:p>
            <a:pPr marL="0" indent="0">
              <a:buNone/>
            </a:pPr>
            <a:endParaRPr lang="en-US" dirty="0" smtClean="0"/>
          </a:p>
          <a:p>
            <a:r>
              <a:rPr lang="en-US" dirty="0" smtClean="0"/>
              <a:t>Review all triggered care areas from resident’s previous status.  If it indicates no change in a care area, then prior documentation for that care area may be carried forward and it should be specified where the supporting documentation can be located in the record.</a:t>
            </a:r>
          </a:p>
          <a:p>
            <a:pPr marL="0" indent="0">
              <a:buNone/>
            </a:pPr>
            <a:endParaRPr lang="en-US" dirty="0" smtClean="0"/>
          </a:p>
          <a:p>
            <a:r>
              <a:rPr lang="en-US" dirty="0" smtClean="0"/>
              <a:t>Care plan completion date (V0200C2) no later that 7 calendar after CAA completion (V0200B2 + 7 calendar days)</a:t>
            </a:r>
            <a:endParaRPr lang="en-US" dirty="0"/>
          </a:p>
        </p:txBody>
      </p:sp>
    </p:spTree>
    <p:extLst>
      <p:ext uri="{BB962C8B-B14F-4D97-AF65-F5344CB8AC3E}">
        <p14:creationId xmlns:p14="http://schemas.microsoft.com/office/powerpoint/2010/main" val="26419190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38200"/>
          </a:xfrm>
        </p:spPr>
        <p:txBody>
          <a:bodyPr>
            <a:normAutofit/>
          </a:bodyPr>
          <a:lstStyle/>
          <a:p>
            <a:r>
              <a:rPr lang="en-US" u="sng" dirty="0" smtClean="0"/>
              <a:t>SCSA &amp; PASRR </a:t>
            </a:r>
            <a:r>
              <a:rPr lang="en-US" sz="2200" dirty="0" smtClean="0"/>
              <a:t>(Preadmission Screening &amp; Resident Review)</a:t>
            </a:r>
            <a:endParaRPr lang="en-US" sz="2200" dirty="0"/>
          </a:p>
        </p:txBody>
      </p:sp>
      <p:sp>
        <p:nvSpPr>
          <p:cNvPr id="3" name="Content Placeholder 2"/>
          <p:cNvSpPr>
            <a:spLocks noGrp="1"/>
          </p:cNvSpPr>
          <p:nvPr>
            <p:ph idx="1"/>
          </p:nvPr>
        </p:nvSpPr>
        <p:spPr>
          <a:xfrm>
            <a:off x="152400" y="1371600"/>
            <a:ext cx="8839200" cy="5334000"/>
          </a:xfrm>
        </p:spPr>
        <p:txBody>
          <a:bodyPr>
            <a:normAutofit fontScale="92500" lnSpcReduction="10000"/>
          </a:bodyPr>
          <a:lstStyle/>
          <a:p>
            <a:r>
              <a:rPr lang="en-US" dirty="0" smtClean="0"/>
              <a:t>Refer for PASRR Level II Evaluation:</a:t>
            </a:r>
          </a:p>
          <a:p>
            <a:pPr marL="0" indent="0">
              <a:buNone/>
            </a:pPr>
            <a:endParaRPr lang="en-US" dirty="0" smtClean="0"/>
          </a:p>
          <a:p>
            <a:pPr lvl="1"/>
            <a:r>
              <a:rPr lang="en-US" dirty="0" smtClean="0"/>
              <a:t>SCSA is determined for resident with known or suspected mental illness, intellectual disability or related condition; prompt referral must be made for a possible PASRR Level II evaluation.</a:t>
            </a:r>
          </a:p>
          <a:p>
            <a:pPr marL="393192" lvl="1" indent="0">
              <a:buNone/>
            </a:pPr>
            <a:endParaRPr lang="en-US" dirty="0"/>
          </a:p>
          <a:p>
            <a:pPr lvl="1"/>
            <a:r>
              <a:rPr lang="en-US" dirty="0" smtClean="0"/>
              <a:t>PASRR not requirement of resident assessment process, but OBRA requires this provision to be </a:t>
            </a:r>
            <a:r>
              <a:rPr lang="en-US" b="1" dirty="0" smtClean="0"/>
              <a:t>coordinated</a:t>
            </a:r>
            <a:r>
              <a:rPr lang="en-US" dirty="0" smtClean="0"/>
              <a:t> with the assessment process.  Does not require any actions in completing the SCSA.</a:t>
            </a:r>
          </a:p>
          <a:p>
            <a:pPr marL="393192" lvl="1" indent="0">
              <a:buNone/>
            </a:pPr>
            <a:endParaRPr lang="en-US" dirty="0"/>
          </a:p>
          <a:p>
            <a:pPr lvl="1"/>
            <a:r>
              <a:rPr lang="en-US" dirty="0" smtClean="0"/>
              <a:t>Look to the State PASRR program requirements for specific procedures.</a:t>
            </a:r>
          </a:p>
          <a:p>
            <a:pPr marL="393192" lvl="1" indent="0">
              <a:buNone/>
            </a:pPr>
            <a:endParaRPr lang="en-US" dirty="0" smtClean="0"/>
          </a:p>
          <a:p>
            <a:pPr lvl="1"/>
            <a:r>
              <a:rPr lang="en-US" dirty="0" smtClean="0"/>
              <a:t>Referral should be made as soon as criteria indicating need is evident.  </a:t>
            </a:r>
            <a:r>
              <a:rPr lang="en-US" b="1" dirty="0" smtClean="0"/>
              <a:t>Do not wait </a:t>
            </a:r>
            <a:r>
              <a:rPr lang="en-US" dirty="0" smtClean="0"/>
              <a:t>until SCSA is complete.</a:t>
            </a:r>
          </a:p>
          <a:p>
            <a:pPr lvl="1"/>
            <a:endParaRPr lang="en-US" dirty="0"/>
          </a:p>
          <a:p>
            <a:pPr lvl="1"/>
            <a:endParaRPr lang="en-US" dirty="0"/>
          </a:p>
        </p:txBody>
      </p:sp>
    </p:spTree>
    <p:extLst>
      <p:ext uri="{BB962C8B-B14F-4D97-AF65-F5344CB8AC3E}">
        <p14:creationId xmlns:p14="http://schemas.microsoft.com/office/powerpoint/2010/main" val="32201143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a:bodyPr>
          <a:lstStyle/>
          <a:p>
            <a:r>
              <a:rPr lang="en-US" u="sng" dirty="0" smtClean="0"/>
              <a:t>PASRR Level II Referral</a:t>
            </a:r>
            <a:endParaRPr lang="en-US" u="sng" dirty="0"/>
          </a:p>
        </p:txBody>
      </p:sp>
      <p:sp>
        <p:nvSpPr>
          <p:cNvPr id="3" name="Content Placeholder 2"/>
          <p:cNvSpPr>
            <a:spLocks noGrp="1"/>
          </p:cNvSpPr>
          <p:nvPr>
            <p:ph idx="1"/>
          </p:nvPr>
        </p:nvSpPr>
        <p:spPr>
          <a:xfrm>
            <a:off x="76200" y="990600"/>
            <a:ext cx="8991600" cy="5791200"/>
          </a:xfrm>
        </p:spPr>
        <p:txBody>
          <a:bodyPr>
            <a:normAutofit fontScale="85000" lnSpcReduction="20000"/>
          </a:bodyPr>
          <a:lstStyle/>
          <a:p>
            <a:r>
              <a:rPr lang="en-US" dirty="0" smtClean="0"/>
              <a:t>Referral for Level II evaluation is required for residents previously identified by PASRR with mental illness, intellectual disability or related conditions when:</a:t>
            </a:r>
          </a:p>
          <a:p>
            <a:pPr marL="0" indent="0">
              <a:buNone/>
            </a:pPr>
            <a:endParaRPr lang="en-US" sz="2400" dirty="0" smtClean="0"/>
          </a:p>
          <a:p>
            <a:pPr lvl="1"/>
            <a:r>
              <a:rPr lang="en-US" dirty="0" smtClean="0"/>
              <a:t>Resident has increased behavioral, psychiatric </a:t>
            </a:r>
            <a:r>
              <a:rPr lang="en-US" b="1" dirty="0" smtClean="0"/>
              <a:t>or</a:t>
            </a:r>
            <a:r>
              <a:rPr lang="en-US" dirty="0" smtClean="0"/>
              <a:t> mood-related symptoms</a:t>
            </a:r>
          </a:p>
          <a:p>
            <a:pPr marL="393192" lvl="1" indent="0">
              <a:buNone/>
            </a:pPr>
            <a:endParaRPr lang="en-US" dirty="0" smtClean="0"/>
          </a:p>
          <a:p>
            <a:pPr lvl="1"/>
            <a:r>
              <a:rPr lang="en-US" dirty="0" smtClean="0"/>
              <a:t>Resident not responded to ongoing treatment.</a:t>
            </a:r>
          </a:p>
          <a:p>
            <a:pPr marL="393192" lvl="1" indent="0">
              <a:buNone/>
            </a:pPr>
            <a:endParaRPr lang="en-US" dirty="0" smtClean="0"/>
          </a:p>
          <a:p>
            <a:pPr lvl="1"/>
            <a:r>
              <a:rPr lang="en-US" dirty="0" smtClean="0"/>
              <a:t>Resident experiences improvement such that the plan of care or placement recommendations may need modification.</a:t>
            </a:r>
          </a:p>
          <a:p>
            <a:pPr marL="393192" lvl="1" indent="0">
              <a:buNone/>
            </a:pPr>
            <a:endParaRPr lang="en-US" dirty="0" smtClean="0"/>
          </a:p>
          <a:p>
            <a:pPr lvl="1"/>
            <a:r>
              <a:rPr lang="en-US" dirty="0" smtClean="0"/>
              <a:t>Resident whose significant change is physical, but with behavioral, psych, mood-related symptoms or cognitive abilities that may influence adjustment to an altered pattern of daily living.</a:t>
            </a:r>
          </a:p>
          <a:p>
            <a:pPr marL="393192" lvl="1" indent="0">
              <a:buNone/>
            </a:pPr>
            <a:endParaRPr lang="en-US" dirty="0" smtClean="0"/>
          </a:p>
          <a:p>
            <a:pPr lvl="1"/>
            <a:r>
              <a:rPr lang="en-US" dirty="0" smtClean="0"/>
              <a:t>Resident indicates a preference to leave the facility.</a:t>
            </a:r>
          </a:p>
          <a:p>
            <a:pPr marL="393192" lvl="1" indent="0">
              <a:buNone/>
            </a:pPr>
            <a:endParaRPr lang="en-US" dirty="0" smtClean="0"/>
          </a:p>
          <a:p>
            <a:pPr lvl="1"/>
            <a:r>
              <a:rPr lang="en-US" dirty="0" smtClean="0"/>
              <a:t>Resident’s  condition or treatment will be significantly different than described in most recent PASRR.  (required whenever such a disparity is discovered, not just with SCSA)</a:t>
            </a:r>
          </a:p>
        </p:txBody>
      </p:sp>
    </p:spTree>
    <p:extLst>
      <p:ext uri="{BB962C8B-B14F-4D97-AF65-F5344CB8AC3E}">
        <p14:creationId xmlns:p14="http://schemas.microsoft.com/office/powerpoint/2010/main" val="20533561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r>
              <a:rPr lang="en-US" u="sng" dirty="0" smtClean="0"/>
              <a:t>PASRR Referral (cont.)</a:t>
            </a:r>
            <a:endParaRPr lang="en-US" u="sng" dirty="0"/>
          </a:p>
        </p:txBody>
      </p:sp>
      <p:sp>
        <p:nvSpPr>
          <p:cNvPr id="3" name="Content Placeholder 2"/>
          <p:cNvSpPr>
            <a:spLocks noGrp="1"/>
          </p:cNvSpPr>
          <p:nvPr>
            <p:ph idx="1"/>
          </p:nvPr>
        </p:nvSpPr>
        <p:spPr>
          <a:xfrm>
            <a:off x="152400" y="1447800"/>
            <a:ext cx="8839200" cy="5257800"/>
          </a:xfrm>
        </p:spPr>
        <p:txBody>
          <a:bodyPr>
            <a:normAutofit lnSpcReduction="10000"/>
          </a:bodyPr>
          <a:lstStyle/>
          <a:p>
            <a:r>
              <a:rPr lang="en-US" dirty="0" smtClean="0"/>
              <a:t>Referral for Level II evaluation is also required for resident not previously identified by PASRR to have mental illness, intellectual disability or related condition if:</a:t>
            </a:r>
          </a:p>
          <a:p>
            <a:pPr marL="0" indent="0">
              <a:buNone/>
            </a:pPr>
            <a:endParaRPr lang="en-US" dirty="0" smtClean="0"/>
          </a:p>
          <a:p>
            <a:pPr lvl="1"/>
            <a:r>
              <a:rPr lang="en-US" dirty="0" smtClean="0"/>
              <a:t>Resident exhibits behavioral, psychiatric, or mood related symptoms suggesting the presence of mental illness (dementia not primary dx.)</a:t>
            </a:r>
          </a:p>
          <a:p>
            <a:pPr lvl="1"/>
            <a:endParaRPr lang="en-US" dirty="0"/>
          </a:p>
          <a:p>
            <a:pPr lvl="1"/>
            <a:r>
              <a:rPr lang="en-US" dirty="0" smtClean="0"/>
              <a:t>Resident with intellectual disability or related condition and not previously identified and evaluated by PASRR.</a:t>
            </a:r>
          </a:p>
          <a:p>
            <a:pPr lvl="1"/>
            <a:endParaRPr lang="en-US" dirty="0"/>
          </a:p>
          <a:p>
            <a:pPr lvl="1"/>
            <a:r>
              <a:rPr lang="en-US" dirty="0" smtClean="0"/>
              <a:t>Resident transferred, admitted or readmitted to a NF following an inpatient psychiatric stay or equally intensive treatment.</a:t>
            </a:r>
            <a:endParaRPr lang="en-US" dirty="0"/>
          </a:p>
        </p:txBody>
      </p:sp>
    </p:spTree>
    <p:extLst>
      <p:ext uri="{BB962C8B-B14F-4D97-AF65-F5344CB8AC3E}">
        <p14:creationId xmlns:p14="http://schemas.microsoft.com/office/powerpoint/2010/main" val="195651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09800"/>
            <a:ext cx="8305800" cy="2743200"/>
          </a:xfrm>
        </p:spPr>
        <p:txBody>
          <a:bodyPr/>
          <a:lstStyle/>
          <a:p>
            <a:pPr algn="ctr"/>
            <a:r>
              <a:rPr lang="en-US" b="1" dirty="0" smtClean="0"/>
              <a:t>CHAPTER 1</a:t>
            </a:r>
            <a:br>
              <a:rPr lang="en-US" b="1" dirty="0" smtClean="0"/>
            </a:br>
            <a:r>
              <a:rPr lang="en-US" b="1" dirty="0" smtClean="0"/>
              <a:t>Resident Assessment Instrument (RAI)</a:t>
            </a:r>
            <a:endParaRPr lang="en-US" b="1" dirty="0"/>
          </a:p>
        </p:txBody>
      </p:sp>
    </p:spTree>
    <p:extLst>
      <p:ext uri="{BB962C8B-B14F-4D97-AF65-F5344CB8AC3E}">
        <p14:creationId xmlns:p14="http://schemas.microsoft.com/office/powerpoint/2010/main" val="7319769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normAutofit fontScale="90000"/>
          </a:bodyPr>
          <a:lstStyle/>
          <a:p>
            <a:r>
              <a:rPr lang="en-US" u="sng" dirty="0" smtClean="0"/>
              <a:t>Significant Correction to Prior Comprehensive Assessment </a:t>
            </a:r>
            <a:r>
              <a:rPr lang="en-US" dirty="0" smtClean="0"/>
              <a:t>(SCPA)</a:t>
            </a:r>
            <a:endParaRPr lang="en-US" dirty="0"/>
          </a:p>
        </p:txBody>
      </p:sp>
      <p:sp>
        <p:nvSpPr>
          <p:cNvPr id="3" name="Content Placeholder 2"/>
          <p:cNvSpPr>
            <a:spLocks noGrp="1"/>
          </p:cNvSpPr>
          <p:nvPr>
            <p:ph idx="1"/>
          </p:nvPr>
        </p:nvSpPr>
        <p:spPr>
          <a:xfrm>
            <a:off x="228600" y="1935480"/>
            <a:ext cx="8763000" cy="4770120"/>
          </a:xfrm>
        </p:spPr>
        <p:txBody>
          <a:bodyPr/>
          <a:lstStyle/>
          <a:p>
            <a:r>
              <a:rPr lang="en-US" dirty="0" smtClean="0"/>
              <a:t>The SCPA is a comprehensive assessment for an existing resident that must be completed when the IDT determines a resident’s prior assessment contains a significant error.</a:t>
            </a:r>
          </a:p>
          <a:p>
            <a:endParaRPr lang="en-US" dirty="0"/>
          </a:p>
          <a:p>
            <a:r>
              <a:rPr lang="en-US" dirty="0" smtClean="0"/>
              <a:t>Can be performed any time after the completion of an Admission Assessment.</a:t>
            </a:r>
          </a:p>
          <a:p>
            <a:endParaRPr lang="en-US" dirty="0"/>
          </a:p>
          <a:p>
            <a:r>
              <a:rPr lang="en-US" dirty="0" smtClean="0"/>
              <a:t>ARD and completion dates depend on the date the significant error was determined.</a:t>
            </a:r>
            <a:endParaRPr lang="en-US" dirty="0"/>
          </a:p>
        </p:txBody>
      </p:sp>
    </p:spTree>
    <p:extLst>
      <p:ext uri="{BB962C8B-B14F-4D97-AF65-F5344CB8AC3E}">
        <p14:creationId xmlns:p14="http://schemas.microsoft.com/office/powerpoint/2010/main" val="28100723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19912"/>
          </a:xfrm>
        </p:spPr>
        <p:txBody>
          <a:bodyPr/>
          <a:lstStyle/>
          <a:p>
            <a:r>
              <a:rPr lang="en-US" u="sng" dirty="0" smtClean="0"/>
              <a:t>Significant Error</a:t>
            </a:r>
            <a:r>
              <a:rPr lang="en-US" dirty="0" smtClean="0"/>
              <a:t>	</a:t>
            </a:r>
            <a:endParaRPr lang="en-US" dirty="0"/>
          </a:p>
        </p:txBody>
      </p:sp>
      <p:sp>
        <p:nvSpPr>
          <p:cNvPr id="3" name="Content Placeholder 2"/>
          <p:cNvSpPr>
            <a:spLocks noGrp="1"/>
          </p:cNvSpPr>
          <p:nvPr>
            <p:ph idx="1"/>
          </p:nvPr>
        </p:nvSpPr>
        <p:spPr>
          <a:xfrm>
            <a:off x="304800" y="1935480"/>
            <a:ext cx="8610600" cy="4617720"/>
          </a:xfrm>
        </p:spPr>
        <p:txBody>
          <a:bodyPr>
            <a:normAutofit/>
          </a:bodyPr>
          <a:lstStyle/>
          <a:p>
            <a:r>
              <a:rPr lang="en-US" sz="3200" dirty="0" smtClean="0"/>
              <a:t>An error where</a:t>
            </a:r>
            <a:r>
              <a:rPr lang="en-US" sz="2800" dirty="0" smtClean="0"/>
              <a:t>:</a:t>
            </a:r>
          </a:p>
          <a:p>
            <a:endParaRPr lang="en-US" sz="2800" dirty="0"/>
          </a:p>
          <a:p>
            <a:pPr lvl="1"/>
            <a:r>
              <a:rPr lang="en-US" sz="2800" dirty="0" smtClean="0"/>
              <a:t>The resident’s overall clinical status is not accurately represented (i.e. miscoded) on the erroneous assessment.</a:t>
            </a:r>
          </a:p>
          <a:p>
            <a:pPr lvl="1"/>
            <a:endParaRPr lang="en-US" sz="2800" dirty="0"/>
          </a:p>
          <a:p>
            <a:pPr lvl="1"/>
            <a:r>
              <a:rPr lang="en-US" sz="2800" dirty="0" smtClean="0"/>
              <a:t>The error has not been corrected via submission of a more recent assessment.</a:t>
            </a:r>
            <a:endParaRPr lang="en-US" sz="2800" dirty="0"/>
          </a:p>
        </p:txBody>
      </p:sp>
    </p:spTree>
    <p:extLst>
      <p:ext uri="{BB962C8B-B14F-4D97-AF65-F5344CB8AC3E}">
        <p14:creationId xmlns:p14="http://schemas.microsoft.com/office/powerpoint/2010/main" val="27755593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Tips for SCPA</a:t>
            </a:r>
            <a:endParaRPr lang="en-US" u="sng" dirty="0"/>
          </a:p>
        </p:txBody>
      </p:sp>
      <p:sp>
        <p:nvSpPr>
          <p:cNvPr id="3" name="Content Placeholder 2"/>
          <p:cNvSpPr>
            <a:spLocks noGrp="1"/>
          </p:cNvSpPr>
          <p:nvPr>
            <p:ph idx="1"/>
          </p:nvPr>
        </p:nvSpPr>
        <p:spPr>
          <a:xfrm>
            <a:off x="304800" y="1219200"/>
            <a:ext cx="8610600" cy="5410200"/>
          </a:xfrm>
        </p:spPr>
        <p:txBody>
          <a:bodyPr>
            <a:normAutofit fontScale="92500" lnSpcReduction="20000"/>
          </a:bodyPr>
          <a:lstStyle/>
          <a:p>
            <a:r>
              <a:rPr lang="en-US" dirty="0" smtClean="0"/>
              <a:t>Document the initial identification of a significant error in the progress notes.</a:t>
            </a:r>
          </a:p>
          <a:p>
            <a:pPr marL="393192" lvl="1" indent="0">
              <a:buNone/>
            </a:pPr>
            <a:endParaRPr lang="en-US" dirty="0" smtClean="0"/>
          </a:p>
          <a:p>
            <a:r>
              <a:rPr lang="en-US" dirty="0" smtClean="0"/>
              <a:t>ARD must be within 14 days of determination of error (determination date + 14 calendar days)</a:t>
            </a:r>
          </a:p>
          <a:p>
            <a:pPr marL="0" indent="0">
              <a:buNone/>
            </a:pPr>
            <a:endParaRPr lang="en-US" dirty="0" smtClean="0"/>
          </a:p>
          <a:p>
            <a:r>
              <a:rPr lang="en-US" dirty="0" smtClean="0"/>
              <a:t>MDS (Z0500B) and CAA (Z0200B2) completion dates must be no later than 14 days after ARD (determination date + 14 calendar days).  MDS completion may be earlier than CAA completion, but not later.  CAA completion may not be earlier than MDS completion.</a:t>
            </a:r>
          </a:p>
          <a:p>
            <a:pPr marL="0" indent="0">
              <a:buNone/>
            </a:pPr>
            <a:endParaRPr lang="en-US" dirty="0" smtClean="0"/>
          </a:p>
          <a:p>
            <a:r>
              <a:rPr lang="en-US" dirty="0" smtClean="0"/>
              <a:t>Care plan completion date (V0200C2) must be no later than 7 calendar days after CAA completion date (V0200B2 + 7 calendar days)</a:t>
            </a:r>
          </a:p>
          <a:p>
            <a:pPr marL="393192" lvl="1" indent="0">
              <a:buNone/>
            </a:pPr>
            <a:endParaRPr lang="en-US" dirty="0" smtClean="0"/>
          </a:p>
        </p:txBody>
      </p:sp>
    </p:spTree>
    <p:extLst>
      <p:ext uri="{BB962C8B-B14F-4D97-AF65-F5344CB8AC3E}">
        <p14:creationId xmlns:p14="http://schemas.microsoft.com/office/powerpoint/2010/main" val="40473006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noAutofit/>
          </a:bodyPr>
          <a:lstStyle/>
          <a:p>
            <a:r>
              <a:rPr lang="en-US" sz="5400" u="sng" dirty="0" smtClean="0"/>
              <a:t>OBRA Non-Comprehensive Assessments</a:t>
            </a:r>
            <a:endParaRPr lang="en-US" sz="5400" u="sng" dirty="0"/>
          </a:p>
        </p:txBody>
      </p:sp>
      <p:sp>
        <p:nvSpPr>
          <p:cNvPr id="3" name="Content Placeholder 2"/>
          <p:cNvSpPr>
            <a:spLocks noGrp="1"/>
          </p:cNvSpPr>
          <p:nvPr>
            <p:ph idx="1"/>
          </p:nvPr>
        </p:nvSpPr>
        <p:spPr>
          <a:xfrm>
            <a:off x="76200" y="1752600"/>
            <a:ext cx="8915400" cy="5029200"/>
          </a:xfrm>
        </p:spPr>
        <p:txBody>
          <a:bodyPr>
            <a:normAutofit fontScale="92500" lnSpcReduction="10000"/>
          </a:bodyPr>
          <a:lstStyle/>
          <a:p>
            <a:r>
              <a:rPr lang="en-US" sz="3200" dirty="0"/>
              <a:t>OBRA non-comprehensive assessments do not require completion of the CAA process and care planning.  These include:</a:t>
            </a:r>
          </a:p>
          <a:p>
            <a:endParaRPr lang="en-US" dirty="0"/>
          </a:p>
          <a:p>
            <a:r>
              <a:rPr lang="en-US" sz="2800" dirty="0"/>
              <a:t>Quarterly Assessment</a:t>
            </a:r>
          </a:p>
          <a:p>
            <a:endParaRPr lang="en-US" sz="2800" dirty="0"/>
          </a:p>
          <a:p>
            <a:r>
              <a:rPr lang="en-US" sz="2800" dirty="0"/>
              <a:t>Significant Correction to Prior Quarterly Assessment</a:t>
            </a:r>
          </a:p>
          <a:p>
            <a:endParaRPr lang="en-US" sz="2800" dirty="0"/>
          </a:p>
          <a:p>
            <a:r>
              <a:rPr lang="en-US" sz="2800" dirty="0"/>
              <a:t>Discharge Assessment – Return not Anticipated</a:t>
            </a:r>
          </a:p>
          <a:p>
            <a:endParaRPr lang="en-US" sz="2800" dirty="0"/>
          </a:p>
          <a:p>
            <a:r>
              <a:rPr lang="en-US" sz="2800" dirty="0"/>
              <a:t>Discharge Assessment – Return Anticipated</a:t>
            </a:r>
          </a:p>
          <a:p>
            <a:endParaRPr lang="en-US" dirty="0"/>
          </a:p>
        </p:txBody>
      </p:sp>
    </p:spTree>
    <p:extLst>
      <p:ext uri="{BB962C8B-B14F-4D97-AF65-F5344CB8AC3E}">
        <p14:creationId xmlns:p14="http://schemas.microsoft.com/office/powerpoint/2010/main" val="6985404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Quarterly Assessments</a:t>
            </a:r>
            <a:endParaRPr lang="en-US" u="sng" dirty="0"/>
          </a:p>
        </p:txBody>
      </p:sp>
      <p:sp>
        <p:nvSpPr>
          <p:cNvPr id="3" name="Content Placeholder 2"/>
          <p:cNvSpPr>
            <a:spLocks noGrp="1"/>
          </p:cNvSpPr>
          <p:nvPr>
            <p:ph idx="1"/>
          </p:nvPr>
        </p:nvSpPr>
        <p:spPr>
          <a:xfrm>
            <a:off x="152400" y="1676400"/>
            <a:ext cx="8839200" cy="5029200"/>
          </a:xfrm>
        </p:spPr>
        <p:txBody>
          <a:bodyPr/>
          <a:lstStyle/>
          <a:p>
            <a:r>
              <a:rPr lang="en-US" dirty="0" smtClean="0"/>
              <a:t>OBRA non-comprehensive assessment required at least every 92 days following the previous OBRA assessment of any type.</a:t>
            </a:r>
          </a:p>
          <a:p>
            <a:endParaRPr lang="en-US" dirty="0"/>
          </a:p>
          <a:p>
            <a:r>
              <a:rPr lang="en-US" dirty="0" smtClean="0"/>
              <a:t>Not all MDS items appear on the quarterly assessment.</a:t>
            </a:r>
          </a:p>
          <a:p>
            <a:endParaRPr lang="en-US" dirty="0"/>
          </a:p>
          <a:p>
            <a:r>
              <a:rPr lang="en-US" dirty="0" smtClean="0"/>
              <a:t>CAA process is not required with non-comprehensive assessments, but facilities are still required to review the information to determine if care plan revision is necessary.</a:t>
            </a:r>
          </a:p>
          <a:p>
            <a:endParaRPr lang="en-US" dirty="0"/>
          </a:p>
          <a:p>
            <a:r>
              <a:rPr lang="en-US" dirty="0" smtClean="0"/>
              <a:t>May be combined with M/C required PPS assessments.</a:t>
            </a:r>
            <a:endParaRPr lang="en-US" dirty="0"/>
          </a:p>
        </p:txBody>
      </p:sp>
    </p:spTree>
    <p:extLst>
      <p:ext uri="{BB962C8B-B14F-4D97-AF65-F5344CB8AC3E}">
        <p14:creationId xmlns:p14="http://schemas.microsoft.com/office/powerpoint/2010/main" val="32468078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Tips for Quarterly Assessments</a:t>
            </a:r>
            <a:endParaRPr lang="en-US" u="sng" dirty="0"/>
          </a:p>
        </p:txBody>
      </p:sp>
      <p:sp>
        <p:nvSpPr>
          <p:cNvPr id="3" name="Content Placeholder 2"/>
          <p:cNvSpPr>
            <a:spLocks noGrp="1"/>
          </p:cNvSpPr>
          <p:nvPr>
            <p:ph idx="1"/>
          </p:nvPr>
        </p:nvSpPr>
        <p:spPr>
          <a:xfrm>
            <a:off x="152400" y="1447800"/>
            <a:ext cx="8839200" cy="5257800"/>
          </a:xfrm>
        </p:spPr>
        <p:txBody>
          <a:bodyPr>
            <a:normAutofit lnSpcReduction="10000"/>
          </a:bodyPr>
          <a:lstStyle/>
          <a:p>
            <a:r>
              <a:rPr lang="en-US" dirty="0" smtClean="0"/>
              <a:t>Must be at least three quarterly assessments in each 12 month period (unless SCSA or SCPA was completed)</a:t>
            </a:r>
          </a:p>
          <a:p>
            <a:endParaRPr lang="en-US" dirty="0"/>
          </a:p>
          <a:p>
            <a:r>
              <a:rPr lang="en-US" dirty="0" smtClean="0"/>
              <a:t>May be scheduled early if NH wants to stagger due dates resulting in more than three quarterlies in a 12 month period.</a:t>
            </a:r>
          </a:p>
          <a:p>
            <a:endParaRPr lang="en-US" dirty="0"/>
          </a:p>
          <a:p>
            <a:r>
              <a:rPr lang="en-US" dirty="0" smtClean="0"/>
              <a:t>ARD must be within 92 days after the ARD of the previous OBRA assessment (Quarterly, Admission, SCSA, SCPA, or Annual assessment + 92 calendar days).</a:t>
            </a:r>
          </a:p>
          <a:p>
            <a:pPr marL="0" indent="0">
              <a:buNone/>
            </a:pPr>
            <a:endParaRPr lang="en-US" dirty="0" smtClean="0"/>
          </a:p>
          <a:p>
            <a:r>
              <a:rPr lang="en-US" dirty="0" smtClean="0"/>
              <a:t>MDS completion (Z0500B) no later than 14 days after the ARD (ARD + 14 calendar days).</a:t>
            </a:r>
            <a:endParaRPr lang="en-US" dirty="0"/>
          </a:p>
        </p:txBody>
      </p:sp>
    </p:spTree>
    <p:extLst>
      <p:ext uri="{BB962C8B-B14F-4D97-AF65-F5344CB8AC3E}">
        <p14:creationId xmlns:p14="http://schemas.microsoft.com/office/powerpoint/2010/main" val="39236994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71600"/>
          </a:xfrm>
        </p:spPr>
        <p:txBody>
          <a:bodyPr>
            <a:normAutofit fontScale="90000"/>
          </a:bodyPr>
          <a:lstStyle/>
          <a:p>
            <a:r>
              <a:rPr lang="en-US" u="sng" dirty="0" smtClean="0"/>
              <a:t>Significant Correction to a Prior Quarterly Assessment</a:t>
            </a:r>
            <a:endParaRPr lang="en-US" u="sng" dirty="0"/>
          </a:p>
        </p:txBody>
      </p:sp>
      <p:sp>
        <p:nvSpPr>
          <p:cNvPr id="3" name="Content Placeholder 2"/>
          <p:cNvSpPr>
            <a:spLocks noGrp="1"/>
          </p:cNvSpPr>
          <p:nvPr>
            <p:ph idx="1"/>
          </p:nvPr>
        </p:nvSpPr>
        <p:spPr>
          <a:xfrm>
            <a:off x="152400" y="1828800"/>
            <a:ext cx="8839200" cy="4876800"/>
          </a:xfrm>
        </p:spPr>
        <p:txBody>
          <a:bodyPr/>
          <a:lstStyle/>
          <a:p>
            <a:r>
              <a:rPr lang="en-US" dirty="0" smtClean="0"/>
              <a:t>SCQA must be completed when the IDT determines a prior quarterly assessment contains a significant error.</a:t>
            </a:r>
          </a:p>
          <a:p>
            <a:pPr marL="0" indent="0">
              <a:buNone/>
            </a:pPr>
            <a:endParaRPr lang="en-US" dirty="0" smtClean="0"/>
          </a:p>
          <a:p>
            <a:r>
              <a:rPr lang="en-US" dirty="0" smtClean="0"/>
              <a:t>SCQA is appropriate when:</a:t>
            </a:r>
          </a:p>
          <a:p>
            <a:pPr lvl="1"/>
            <a:r>
              <a:rPr lang="en-US" dirty="0" smtClean="0"/>
              <a:t>Erroneous </a:t>
            </a:r>
            <a:r>
              <a:rPr lang="en-US" dirty="0"/>
              <a:t>Q</a:t>
            </a:r>
            <a:r>
              <a:rPr lang="en-US" dirty="0" smtClean="0"/>
              <a:t>uarterly assessment was transmitted/submitted to MDS system &amp; no more current assessment includes the correction.</a:t>
            </a:r>
          </a:p>
          <a:p>
            <a:pPr lvl="1"/>
            <a:r>
              <a:rPr lang="en-US" dirty="0" smtClean="0"/>
              <a:t>ARD within 14 days of determination of significant error (determination date + 14 calendar days)</a:t>
            </a:r>
          </a:p>
          <a:p>
            <a:pPr lvl="1"/>
            <a:r>
              <a:rPr lang="en-US" dirty="0" smtClean="0"/>
              <a:t>MDS completion no later than 14 days after the determination (determination date + 14 calendar days)</a:t>
            </a:r>
          </a:p>
          <a:p>
            <a:pPr lvl="1"/>
            <a:endParaRPr lang="en-US" dirty="0"/>
          </a:p>
        </p:txBody>
      </p:sp>
    </p:spTree>
    <p:extLst>
      <p:ext uri="{BB962C8B-B14F-4D97-AF65-F5344CB8AC3E}">
        <p14:creationId xmlns:p14="http://schemas.microsoft.com/office/powerpoint/2010/main" val="5279598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u="sng" dirty="0" smtClean="0"/>
              <a:t>OBRA Tracking Records and Discharge Assessments</a:t>
            </a:r>
            <a:endParaRPr lang="en-US" u="sng" dirty="0"/>
          </a:p>
        </p:txBody>
      </p:sp>
      <p:sp>
        <p:nvSpPr>
          <p:cNvPr id="3" name="Content Placeholder 2"/>
          <p:cNvSpPr>
            <a:spLocks noGrp="1"/>
          </p:cNvSpPr>
          <p:nvPr>
            <p:ph idx="1"/>
          </p:nvPr>
        </p:nvSpPr>
        <p:spPr>
          <a:xfrm>
            <a:off x="152400" y="1676400"/>
            <a:ext cx="8763000" cy="5105400"/>
          </a:xfrm>
        </p:spPr>
        <p:txBody>
          <a:bodyPr>
            <a:normAutofit lnSpcReduction="10000"/>
          </a:bodyPr>
          <a:lstStyle/>
          <a:p>
            <a:endParaRPr lang="en-US" sz="2800" dirty="0" smtClean="0"/>
          </a:p>
          <a:p>
            <a:r>
              <a:rPr lang="en-US" sz="2800" dirty="0" smtClean="0"/>
              <a:t>ENTRY TRACKING – Two Types</a:t>
            </a:r>
          </a:p>
          <a:p>
            <a:pPr lvl="1"/>
            <a:r>
              <a:rPr lang="en-US" sz="2800" dirty="0" smtClean="0"/>
              <a:t>Admission</a:t>
            </a:r>
          </a:p>
          <a:p>
            <a:pPr lvl="1"/>
            <a:r>
              <a:rPr lang="en-US" sz="2800" dirty="0" smtClean="0"/>
              <a:t>Reentry</a:t>
            </a:r>
          </a:p>
          <a:p>
            <a:pPr marL="393192" lvl="1" indent="0">
              <a:buNone/>
            </a:pPr>
            <a:endParaRPr lang="en-US" sz="2800" dirty="0" smtClean="0"/>
          </a:p>
          <a:p>
            <a:r>
              <a:rPr lang="en-US" sz="2800" dirty="0" smtClean="0"/>
              <a:t>DISCHARGE ASSESSMENTS – Two Types</a:t>
            </a:r>
          </a:p>
          <a:p>
            <a:pPr lvl="1"/>
            <a:r>
              <a:rPr lang="en-US" sz="2800" dirty="0" smtClean="0"/>
              <a:t>Discharge Return Anticipated</a:t>
            </a:r>
          </a:p>
          <a:p>
            <a:pPr lvl="1"/>
            <a:r>
              <a:rPr lang="en-US" sz="2800" dirty="0" smtClean="0"/>
              <a:t>Discharge Return Not Anticipated</a:t>
            </a:r>
          </a:p>
          <a:p>
            <a:pPr marL="393192" lvl="1" indent="0">
              <a:buNone/>
            </a:pPr>
            <a:endParaRPr lang="en-US" sz="2800" dirty="0" smtClean="0"/>
          </a:p>
          <a:p>
            <a:r>
              <a:rPr lang="en-US" sz="2800" dirty="0" smtClean="0"/>
              <a:t>DEATH IN FACILITY TRACKING</a:t>
            </a:r>
          </a:p>
        </p:txBody>
      </p:sp>
    </p:spTree>
    <p:extLst>
      <p:ext uri="{BB962C8B-B14F-4D97-AF65-F5344CB8AC3E}">
        <p14:creationId xmlns:p14="http://schemas.microsoft.com/office/powerpoint/2010/main" val="19357002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u="sng" dirty="0" smtClean="0"/>
              <a:t>Tips for Entry Tracking Records</a:t>
            </a:r>
            <a:endParaRPr lang="en-US" u="sng" dirty="0"/>
          </a:p>
        </p:txBody>
      </p:sp>
      <p:sp>
        <p:nvSpPr>
          <p:cNvPr id="3" name="Content Placeholder 2"/>
          <p:cNvSpPr>
            <a:spLocks noGrp="1"/>
          </p:cNvSpPr>
          <p:nvPr>
            <p:ph idx="1"/>
          </p:nvPr>
        </p:nvSpPr>
        <p:spPr>
          <a:xfrm>
            <a:off x="76200" y="990600"/>
            <a:ext cx="8915400" cy="5791200"/>
          </a:xfrm>
        </p:spPr>
        <p:txBody>
          <a:bodyPr>
            <a:normAutofit fontScale="92500" lnSpcReduction="10000"/>
          </a:bodyPr>
          <a:lstStyle/>
          <a:p>
            <a:r>
              <a:rPr lang="en-US" sz="2400" dirty="0"/>
              <a:t>T</a:t>
            </a:r>
            <a:r>
              <a:rPr lang="en-US" sz="2400" dirty="0" smtClean="0"/>
              <a:t>he </a:t>
            </a:r>
            <a:r>
              <a:rPr lang="en-US" sz="2400" b="1" dirty="0" smtClean="0"/>
              <a:t>first item set </a:t>
            </a:r>
            <a:r>
              <a:rPr lang="en-US" sz="2400" dirty="0" smtClean="0"/>
              <a:t>completed for </a:t>
            </a:r>
            <a:r>
              <a:rPr lang="en-US" sz="2400" b="1" dirty="0" smtClean="0"/>
              <a:t>all </a:t>
            </a:r>
            <a:r>
              <a:rPr lang="en-US" sz="2400" dirty="0" smtClean="0"/>
              <a:t>residents</a:t>
            </a:r>
          </a:p>
          <a:p>
            <a:pPr marL="0" indent="0">
              <a:buNone/>
            </a:pPr>
            <a:endParaRPr lang="en-US" sz="2400" dirty="0" smtClean="0"/>
          </a:p>
          <a:p>
            <a:r>
              <a:rPr lang="en-US" sz="2400" dirty="0"/>
              <a:t>C</a:t>
            </a:r>
            <a:r>
              <a:rPr lang="en-US" sz="2400" dirty="0" smtClean="0"/>
              <a:t>ompleted </a:t>
            </a:r>
            <a:r>
              <a:rPr lang="en-US" sz="2400" b="1" dirty="0" smtClean="0"/>
              <a:t>every time </a:t>
            </a:r>
            <a:r>
              <a:rPr lang="en-US" sz="2400" dirty="0" smtClean="0"/>
              <a:t>a resident is </a:t>
            </a:r>
            <a:r>
              <a:rPr lang="en-US" sz="2400" b="1" dirty="0" smtClean="0"/>
              <a:t>admitted or readmitted</a:t>
            </a:r>
            <a:r>
              <a:rPr lang="en-US" sz="2400" dirty="0" smtClean="0"/>
              <a:t>  to the facility</a:t>
            </a:r>
          </a:p>
          <a:p>
            <a:pPr marL="0" indent="0">
              <a:buNone/>
            </a:pPr>
            <a:endParaRPr lang="en-US" sz="2400" dirty="0" smtClean="0"/>
          </a:p>
          <a:p>
            <a:r>
              <a:rPr lang="en-US" sz="2400" dirty="0"/>
              <a:t>C</a:t>
            </a:r>
            <a:r>
              <a:rPr lang="en-US" sz="2400" dirty="0" smtClean="0"/>
              <a:t>ompleted for a respite resident </a:t>
            </a:r>
            <a:r>
              <a:rPr lang="en-US" sz="2400" b="1" dirty="0" smtClean="0"/>
              <a:t>every time </a:t>
            </a:r>
            <a:r>
              <a:rPr lang="en-US" sz="2400" dirty="0" smtClean="0"/>
              <a:t>the resident enters the facility</a:t>
            </a:r>
          </a:p>
          <a:p>
            <a:pPr marL="0" indent="0">
              <a:buNone/>
            </a:pPr>
            <a:endParaRPr lang="en-US" sz="2400" dirty="0" smtClean="0"/>
          </a:p>
          <a:p>
            <a:r>
              <a:rPr lang="en-US" sz="2400" dirty="0"/>
              <a:t>C</a:t>
            </a:r>
            <a:r>
              <a:rPr lang="en-US" sz="2400" dirty="0" smtClean="0"/>
              <a:t>ompleted within 7 days after admission/reentry (Entry Date + 7 calendar days) and submitted no later than the 14</a:t>
            </a:r>
            <a:r>
              <a:rPr lang="en-US" sz="2400" baseline="30000" dirty="0" smtClean="0"/>
              <a:t>th</a:t>
            </a:r>
            <a:r>
              <a:rPr lang="en-US" sz="2400" dirty="0" smtClean="0"/>
              <a:t> calendar day after the entry (A1600 + 14 calendar days)</a:t>
            </a:r>
          </a:p>
          <a:p>
            <a:pPr marL="0" indent="0">
              <a:buNone/>
            </a:pPr>
            <a:endParaRPr lang="en-US" sz="2400" dirty="0" smtClean="0"/>
          </a:p>
          <a:p>
            <a:r>
              <a:rPr lang="en-US" sz="2400" dirty="0" smtClean="0"/>
              <a:t>Required </a:t>
            </a:r>
            <a:r>
              <a:rPr lang="en-US" sz="2400" b="1" dirty="0" smtClean="0"/>
              <a:t>in addition </a:t>
            </a:r>
            <a:r>
              <a:rPr lang="en-US" sz="2400" dirty="0" smtClean="0"/>
              <a:t>to the Admission assessment or other OBRA or PPS assessments</a:t>
            </a:r>
          </a:p>
          <a:p>
            <a:pPr marL="0" indent="0">
              <a:buNone/>
            </a:pPr>
            <a:endParaRPr lang="en-US" sz="2400" dirty="0" smtClean="0"/>
          </a:p>
          <a:p>
            <a:r>
              <a:rPr lang="en-US" sz="2400" dirty="0" smtClean="0"/>
              <a:t>Is a </a:t>
            </a:r>
            <a:r>
              <a:rPr lang="en-US" sz="2400" b="1" dirty="0" smtClean="0"/>
              <a:t>stand-alone </a:t>
            </a:r>
            <a:r>
              <a:rPr lang="en-US" sz="2400" dirty="0" smtClean="0"/>
              <a:t>assessment and </a:t>
            </a:r>
            <a:r>
              <a:rPr lang="en-US" sz="2400" b="1" dirty="0" smtClean="0"/>
              <a:t>cannot</a:t>
            </a:r>
            <a:r>
              <a:rPr lang="en-US" sz="2400" dirty="0" smtClean="0"/>
              <a:t> combine</a:t>
            </a:r>
            <a:endParaRPr lang="en-US" sz="2400" b="1" dirty="0" smtClean="0"/>
          </a:p>
        </p:txBody>
      </p:sp>
    </p:spTree>
    <p:extLst>
      <p:ext uri="{BB962C8B-B14F-4D97-AF65-F5344CB8AC3E}">
        <p14:creationId xmlns:p14="http://schemas.microsoft.com/office/powerpoint/2010/main" val="18264160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u="sng" dirty="0" smtClean="0"/>
              <a:t>Discharge Return Anticipated</a:t>
            </a:r>
            <a:endParaRPr lang="en-US" u="sng" dirty="0"/>
          </a:p>
        </p:txBody>
      </p:sp>
      <p:sp>
        <p:nvSpPr>
          <p:cNvPr id="3" name="Content Placeholder 2"/>
          <p:cNvSpPr>
            <a:spLocks noGrp="1"/>
          </p:cNvSpPr>
          <p:nvPr>
            <p:ph idx="1"/>
          </p:nvPr>
        </p:nvSpPr>
        <p:spPr>
          <a:xfrm>
            <a:off x="76200" y="1295400"/>
            <a:ext cx="8991600" cy="5410200"/>
          </a:xfrm>
        </p:spPr>
        <p:txBody>
          <a:bodyPr>
            <a:normAutofit fontScale="92500" lnSpcReduction="20000"/>
          </a:bodyPr>
          <a:lstStyle/>
          <a:p>
            <a:r>
              <a:rPr lang="en-US" dirty="0" smtClean="0"/>
              <a:t>Completed when D/C and expected to return within 30 days</a:t>
            </a:r>
          </a:p>
          <a:p>
            <a:pPr marL="0" indent="0">
              <a:buNone/>
            </a:pPr>
            <a:endParaRPr lang="en-US" dirty="0" smtClean="0"/>
          </a:p>
          <a:p>
            <a:r>
              <a:rPr lang="en-US" dirty="0" smtClean="0"/>
              <a:t>Completed within 14 days after the D/C date (A2000 + 14 calendar days) and submitted within 14 calendar days after MDS completion date (Z0500B + 14 calendar days)</a:t>
            </a:r>
          </a:p>
          <a:p>
            <a:pPr marL="0" indent="0">
              <a:buNone/>
            </a:pPr>
            <a:endParaRPr lang="en-US" dirty="0" smtClean="0"/>
          </a:p>
          <a:p>
            <a:r>
              <a:rPr lang="en-US" dirty="0" smtClean="0"/>
              <a:t>When resident returns, IDT must determine if SCSA needed (if resident has had Admission assessment).  If no significant change, continue with OBRA schedule.</a:t>
            </a:r>
          </a:p>
          <a:p>
            <a:pPr marL="0" indent="0">
              <a:buNone/>
            </a:pPr>
            <a:endParaRPr lang="en-US" dirty="0" smtClean="0"/>
          </a:p>
          <a:p>
            <a:r>
              <a:rPr lang="en-US" dirty="0" smtClean="0"/>
              <a:t>When resident had D/C assessment indicating resident was expected to return, but resident does not return; there is </a:t>
            </a:r>
            <a:r>
              <a:rPr lang="en-US" b="1" dirty="0" smtClean="0"/>
              <a:t>no federal requirement</a:t>
            </a:r>
            <a:r>
              <a:rPr lang="en-US" dirty="0" smtClean="0"/>
              <a:t> </a:t>
            </a:r>
            <a:r>
              <a:rPr lang="en-US" b="1" dirty="0" smtClean="0"/>
              <a:t>to inactivate </a:t>
            </a:r>
            <a:r>
              <a:rPr lang="en-US" dirty="0" smtClean="0"/>
              <a:t>the resident’s prior record nor complete another D/C assessment. (also no State requirement in TN)</a:t>
            </a:r>
          </a:p>
          <a:p>
            <a:pPr marL="0" indent="0">
              <a:buNone/>
            </a:pPr>
            <a:r>
              <a:rPr lang="en-US" dirty="0" smtClean="0"/>
              <a:t> </a:t>
            </a:r>
            <a:endParaRPr lang="en-US" dirty="0"/>
          </a:p>
        </p:txBody>
      </p:sp>
    </p:spTree>
    <p:extLst>
      <p:ext uri="{BB962C8B-B14F-4D97-AF65-F5344CB8AC3E}">
        <p14:creationId xmlns:p14="http://schemas.microsoft.com/office/powerpoint/2010/main" val="2896376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u="sng" dirty="0" smtClean="0"/>
              <a:t>Overview</a:t>
            </a:r>
            <a:endParaRPr lang="en-US" u="sng" dirty="0"/>
          </a:p>
        </p:txBody>
      </p:sp>
      <p:sp>
        <p:nvSpPr>
          <p:cNvPr id="3" name="Content Placeholder 2"/>
          <p:cNvSpPr>
            <a:spLocks noGrp="1"/>
          </p:cNvSpPr>
          <p:nvPr>
            <p:ph idx="1"/>
          </p:nvPr>
        </p:nvSpPr>
        <p:spPr>
          <a:xfrm>
            <a:off x="152400" y="1295400"/>
            <a:ext cx="8839200" cy="5334000"/>
          </a:xfrm>
        </p:spPr>
        <p:txBody>
          <a:bodyPr>
            <a:normAutofit/>
          </a:bodyPr>
          <a:lstStyle/>
          <a:p>
            <a:r>
              <a:rPr lang="en-US" sz="2800" dirty="0" smtClean="0"/>
              <a:t>RAI helps gather information on residents’ strengths and needs used to develop an individualized care plan.</a:t>
            </a:r>
          </a:p>
          <a:p>
            <a:endParaRPr lang="en-US" sz="2800" dirty="0"/>
          </a:p>
          <a:p>
            <a:r>
              <a:rPr lang="en-US" sz="2800" dirty="0" smtClean="0"/>
              <a:t>It assists with evaluating goal achievement, revising care plans and tracking changes in resident status.</a:t>
            </a:r>
          </a:p>
          <a:p>
            <a:endParaRPr lang="en-US" sz="2800" dirty="0"/>
          </a:p>
          <a:p>
            <a:r>
              <a:rPr lang="en-US" sz="2800" dirty="0" smtClean="0"/>
              <a:t>The RAI process promotes an interdisciplinary approach for holistic, resident-centered care in order to achieve the highest level of functioning possible and quality of life.</a:t>
            </a:r>
            <a:endParaRPr lang="en-US" sz="2800" dirty="0"/>
          </a:p>
        </p:txBody>
      </p:sp>
    </p:spTree>
    <p:extLst>
      <p:ext uri="{BB962C8B-B14F-4D97-AF65-F5344CB8AC3E}">
        <p14:creationId xmlns:p14="http://schemas.microsoft.com/office/powerpoint/2010/main" val="18446142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610600" cy="914400"/>
          </a:xfrm>
        </p:spPr>
        <p:txBody>
          <a:bodyPr>
            <a:normAutofit/>
          </a:bodyPr>
          <a:lstStyle/>
          <a:p>
            <a:pPr algn="ctr"/>
            <a:r>
              <a:rPr lang="en-US" u="sng" dirty="0" smtClean="0"/>
              <a:t>Discharge Return Not Anticipated</a:t>
            </a:r>
            <a:endParaRPr lang="en-US" u="sng" dirty="0"/>
          </a:p>
        </p:txBody>
      </p:sp>
      <p:sp>
        <p:nvSpPr>
          <p:cNvPr id="3" name="Content Placeholder 2"/>
          <p:cNvSpPr>
            <a:spLocks noGrp="1"/>
          </p:cNvSpPr>
          <p:nvPr>
            <p:ph idx="1"/>
          </p:nvPr>
        </p:nvSpPr>
        <p:spPr>
          <a:xfrm>
            <a:off x="152400" y="1447800"/>
            <a:ext cx="8839200" cy="5257800"/>
          </a:xfrm>
        </p:spPr>
        <p:txBody>
          <a:bodyPr>
            <a:normAutofit lnSpcReduction="10000"/>
          </a:bodyPr>
          <a:lstStyle/>
          <a:p>
            <a:r>
              <a:rPr lang="en-US" sz="2800" dirty="0" smtClean="0"/>
              <a:t>Completed when resident D/C from facility and not expected to return within 30 days</a:t>
            </a:r>
          </a:p>
          <a:p>
            <a:pPr marL="0" indent="0">
              <a:buNone/>
            </a:pPr>
            <a:endParaRPr lang="en-US" sz="2800" dirty="0" smtClean="0"/>
          </a:p>
          <a:p>
            <a:r>
              <a:rPr lang="en-US" sz="2800" dirty="0" smtClean="0"/>
              <a:t>Completed within 14 days after the discharge date (A2000 + 14 calendar days) and submitted 14 days after the MDS completion date (Z0500B + 14 calendar days)</a:t>
            </a:r>
          </a:p>
          <a:p>
            <a:pPr marL="0" indent="0">
              <a:buNone/>
            </a:pPr>
            <a:endParaRPr lang="en-US" sz="2800" dirty="0" smtClean="0"/>
          </a:p>
          <a:p>
            <a:r>
              <a:rPr lang="en-US" sz="2800" dirty="0" smtClean="0"/>
              <a:t>If the resident returns, the Entry Tracking Record will be coded A1700 = 1, Admission.  The OBRA schedule for assessments will start with a new Admission assessment and if stay covered by Medicare Part A, will start a new PPS schedule.</a:t>
            </a:r>
            <a:endParaRPr lang="en-US" sz="2800" dirty="0"/>
          </a:p>
        </p:txBody>
      </p:sp>
    </p:spTree>
    <p:extLst>
      <p:ext uri="{BB962C8B-B14F-4D97-AF65-F5344CB8AC3E}">
        <p14:creationId xmlns:p14="http://schemas.microsoft.com/office/powerpoint/2010/main" val="28096264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Tips for D/C Assessments</a:t>
            </a:r>
            <a:endParaRPr lang="en-US" u="sng" dirty="0"/>
          </a:p>
        </p:txBody>
      </p:sp>
      <p:sp>
        <p:nvSpPr>
          <p:cNvPr id="3" name="Content Placeholder 2"/>
          <p:cNvSpPr>
            <a:spLocks noGrp="1"/>
          </p:cNvSpPr>
          <p:nvPr>
            <p:ph idx="1"/>
          </p:nvPr>
        </p:nvSpPr>
        <p:spPr>
          <a:xfrm>
            <a:off x="152400" y="1066800"/>
            <a:ext cx="8839200" cy="5715000"/>
          </a:xfrm>
        </p:spPr>
        <p:txBody>
          <a:bodyPr>
            <a:normAutofit fontScale="70000" lnSpcReduction="20000"/>
          </a:bodyPr>
          <a:lstStyle/>
          <a:p>
            <a:r>
              <a:rPr lang="en-US" sz="3400" dirty="0" smtClean="0"/>
              <a:t>Completed when resident is D/C from facility</a:t>
            </a:r>
          </a:p>
          <a:p>
            <a:pPr marL="0" indent="0">
              <a:buNone/>
            </a:pPr>
            <a:endParaRPr lang="en-US" dirty="0" smtClean="0"/>
          </a:p>
          <a:p>
            <a:r>
              <a:rPr lang="en-US" sz="3400" dirty="0"/>
              <a:t>C</a:t>
            </a:r>
            <a:r>
              <a:rPr lang="en-US" sz="3400" dirty="0" smtClean="0"/>
              <a:t>ompleted when resident admitted to acute care hospital</a:t>
            </a:r>
          </a:p>
          <a:p>
            <a:pPr marL="0" indent="0">
              <a:buNone/>
            </a:pPr>
            <a:endParaRPr lang="en-US" dirty="0" smtClean="0"/>
          </a:p>
          <a:p>
            <a:r>
              <a:rPr lang="en-US" sz="3100" dirty="0" smtClean="0"/>
              <a:t>Completed when resident has hospital observation stay &gt; 24 hours</a:t>
            </a:r>
          </a:p>
          <a:p>
            <a:pPr marL="0" indent="0">
              <a:buNone/>
            </a:pPr>
            <a:endParaRPr lang="en-US" dirty="0" smtClean="0"/>
          </a:p>
          <a:p>
            <a:r>
              <a:rPr lang="en-US" sz="3400" dirty="0" smtClean="0"/>
              <a:t>Completed on respite resident with every D/C</a:t>
            </a:r>
          </a:p>
          <a:p>
            <a:pPr marL="0" indent="0">
              <a:buNone/>
            </a:pPr>
            <a:endParaRPr lang="en-US" dirty="0" smtClean="0"/>
          </a:p>
          <a:p>
            <a:r>
              <a:rPr lang="en-US" sz="3400" dirty="0" smtClean="0"/>
              <a:t>May be combined with another OBRA or PPS assessment when requirements for all are met</a:t>
            </a:r>
          </a:p>
          <a:p>
            <a:pPr marL="0" indent="0">
              <a:buNone/>
            </a:pPr>
            <a:endParaRPr lang="en-US" dirty="0" smtClean="0"/>
          </a:p>
          <a:p>
            <a:r>
              <a:rPr lang="en-US" sz="3400" dirty="0" smtClean="0"/>
              <a:t>Discharge date (A2000) is the ARD (A2300) of the assessment</a:t>
            </a:r>
          </a:p>
          <a:p>
            <a:pPr marL="0" indent="0">
              <a:buNone/>
            </a:pPr>
            <a:endParaRPr lang="en-US" dirty="0" smtClean="0"/>
          </a:p>
          <a:p>
            <a:r>
              <a:rPr lang="en-US" sz="3400" dirty="0" smtClean="0"/>
              <a:t>For unplanned discharges, complete the assessment to the best of ability.  Use “dashes” when cannot determine the response to an item, including interview items</a:t>
            </a:r>
          </a:p>
          <a:p>
            <a:pPr marL="0" indent="0">
              <a:buNone/>
            </a:pPr>
            <a:endParaRPr lang="en-US" dirty="0" smtClean="0"/>
          </a:p>
          <a:p>
            <a:r>
              <a:rPr lang="en-US" sz="3400" dirty="0" smtClean="0"/>
              <a:t>See Algorithm (Chapter 2-37)</a:t>
            </a:r>
            <a:endParaRPr lang="en-US" sz="3400" dirty="0"/>
          </a:p>
        </p:txBody>
      </p:sp>
    </p:spTree>
    <p:extLst>
      <p:ext uri="{BB962C8B-B14F-4D97-AF65-F5344CB8AC3E}">
        <p14:creationId xmlns:p14="http://schemas.microsoft.com/office/powerpoint/2010/main" val="40437372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r>
              <a:rPr lang="en-US" u="sng" dirty="0" smtClean="0"/>
              <a:t>Death in Facility Record</a:t>
            </a:r>
            <a:endParaRPr lang="en-US" u="sng" dirty="0"/>
          </a:p>
        </p:txBody>
      </p:sp>
      <p:sp>
        <p:nvSpPr>
          <p:cNvPr id="3" name="Content Placeholder 2"/>
          <p:cNvSpPr>
            <a:spLocks noGrp="1"/>
          </p:cNvSpPr>
          <p:nvPr>
            <p:ph idx="1"/>
          </p:nvPr>
        </p:nvSpPr>
        <p:spPr>
          <a:xfrm>
            <a:off x="152400" y="1981200"/>
            <a:ext cx="8839200" cy="4343400"/>
          </a:xfrm>
        </p:spPr>
        <p:txBody>
          <a:bodyPr/>
          <a:lstStyle/>
          <a:p>
            <a:r>
              <a:rPr lang="en-US" dirty="0" smtClean="0"/>
              <a:t>Completed when resident dies in facility or on LOA</a:t>
            </a:r>
          </a:p>
          <a:p>
            <a:pPr marL="0" indent="0">
              <a:buNone/>
            </a:pPr>
            <a:endParaRPr lang="en-US" dirty="0" smtClean="0"/>
          </a:p>
          <a:p>
            <a:r>
              <a:rPr lang="en-US" dirty="0" smtClean="0"/>
              <a:t>Completed within 7 days after resident’s death recorded in item A2000, Discharge Date (A2000 + 7 calendar days), and submitted 14 days after the resident’s death (A2000 + 14 calendar days)</a:t>
            </a:r>
          </a:p>
          <a:p>
            <a:endParaRPr lang="en-US" dirty="0"/>
          </a:p>
          <a:p>
            <a:r>
              <a:rPr lang="en-US" dirty="0" smtClean="0"/>
              <a:t>Stand alone assessment and may </a:t>
            </a:r>
            <a:r>
              <a:rPr lang="en-US" b="1" dirty="0" smtClean="0"/>
              <a:t>not </a:t>
            </a:r>
            <a:r>
              <a:rPr lang="en-US" dirty="0" smtClean="0"/>
              <a:t>be combined with any other assessment</a:t>
            </a:r>
            <a:endParaRPr lang="en-US" b="1" dirty="0"/>
          </a:p>
        </p:txBody>
      </p:sp>
    </p:spTree>
    <p:extLst>
      <p:ext uri="{BB962C8B-B14F-4D97-AF65-F5344CB8AC3E}">
        <p14:creationId xmlns:p14="http://schemas.microsoft.com/office/powerpoint/2010/main" val="35335133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838200"/>
          </a:xfrm>
        </p:spPr>
        <p:txBody>
          <a:bodyPr>
            <a:noAutofit/>
          </a:bodyPr>
          <a:lstStyle/>
          <a:p>
            <a:r>
              <a:rPr lang="en-US" sz="4800" u="sng" dirty="0" smtClean="0"/>
              <a:t>Prospective Payment System (PPS)</a:t>
            </a:r>
            <a:endParaRPr lang="en-US" sz="4800" u="sng" dirty="0"/>
          </a:p>
        </p:txBody>
      </p:sp>
      <p:sp>
        <p:nvSpPr>
          <p:cNvPr id="3" name="Content Placeholder 2"/>
          <p:cNvSpPr>
            <a:spLocks noGrp="1"/>
          </p:cNvSpPr>
          <p:nvPr>
            <p:ph idx="1"/>
          </p:nvPr>
        </p:nvSpPr>
        <p:spPr>
          <a:xfrm>
            <a:off x="152400" y="1524000"/>
            <a:ext cx="8839200" cy="5257800"/>
          </a:xfrm>
        </p:spPr>
        <p:txBody>
          <a:bodyPr/>
          <a:lstStyle/>
          <a:p>
            <a:r>
              <a:rPr lang="en-US" sz="2800" dirty="0" smtClean="0"/>
              <a:t>Skilled nursing facilities (SNFs) must complete MDS assessments for each resident receiving skilled services under their Medicare Part A benefit for reimbursement under the SNF PPS.</a:t>
            </a:r>
          </a:p>
          <a:p>
            <a:endParaRPr lang="en-US" sz="2800" dirty="0"/>
          </a:p>
          <a:p>
            <a:r>
              <a:rPr lang="en-US" sz="2800" dirty="0" smtClean="0"/>
              <a:t>OBRA required assessments must be completed </a:t>
            </a:r>
            <a:r>
              <a:rPr lang="en-US" sz="2800" b="1" dirty="0" smtClean="0"/>
              <a:t>in addition</a:t>
            </a:r>
            <a:r>
              <a:rPr lang="en-US" sz="2800" dirty="0" smtClean="0"/>
              <a:t> to the Medicare PPS assessments.</a:t>
            </a:r>
          </a:p>
          <a:p>
            <a:endParaRPr lang="en-US" sz="2800" dirty="0"/>
          </a:p>
          <a:p>
            <a:r>
              <a:rPr lang="en-US" sz="2800" dirty="0" smtClean="0"/>
              <a:t>OBRA completion and submission time frames apply to the Medicare-required assessments</a:t>
            </a:r>
            <a:endParaRPr lang="en-US" sz="2800" dirty="0"/>
          </a:p>
        </p:txBody>
      </p:sp>
    </p:spTree>
    <p:extLst>
      <p:ext uri="{BB962C8B-B14F-4D97-AF65-F5344CB8AC3E}">
        <p14:creationId xmlns:p14="http://schemas.microsoft.com/office/powerpoint/2010/main" val="25378845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Autofit/>
          </a:bodyPr>
          <a:lstStyle/>
          <a:p>
            <a:r>
              <a:rPr lang="en-US" sz="5400" u="sng" dirty="0" smtClean="0"/>
              <a:t>PPS Assessments</a:t>
            </a:r>
            <a:endParaRPr lang="en-US" sz="5400" u="sng" dirty="0"/>
          </a:p>
        </p:txBody>
      </p:sp>
      <p:sp>
        <p:nvSpPr>
          <p:cNvPr id="3" name="Content Placeholder 2"/>
          <p:cNvSpPr>
            <a:spLocks noGrp="1"/>
          </p:cNvSpPr>
          <p:nvPr>
            <p:ph idx="1"/>
          </p:nvPr>
        </p:nvSpPr>
        <p:spPr>
          <a:xfrm>
            <a:off x="152400" y="990600"/>
            <a:ext cx="8839200" cy="5715000"/>
          </a:xfrm>
        </p:spPr>
        <p:txBody>
          <a:bodyPr>
            <a:normAutofit fontScale="85000" lnSpcReduction="20000"/>
          </a:bodyPr>
          <a:lstStyle/>
          <a:p>
            <a:r>
              <a:rPr lang="en-US" dirty="0" smtClean="0"/>
              <a:t>Tracking records and Discharge assessments are required for </a:t>
            </a:r>
            <a:r>
              <a:rPr lang="en-US" b="1" dirty="0" smtClean="0"/>
              <a:t>All </a:t>
            </a:r>
            <a:r>
              <a:rPr lang="en-US" dirty="0" smtClean="0"/>
              <a:t>residents.  Tracking records and stand alone D/C assessments do not impact payment.</a:t>
            </a:r>
          </a:p>
          <a:p>
            <a:endParaRPr lang="en-US" dirty="0"/>
          </a:p>
          <a:p>
            <a:r>
              <a:rPr lang="en-US" sz="3500" dirty="0" smtClean="0"/>
              <a:t>Scheduled</a:t>
            </a:r>
          </a:p>
          <a:p>
            <a:pPr lvl="1"/>
            <a:r>
              <a:rPr lang="en-US" dirty="0"/>
              <a:t>5-day</a:t>
            </a:r>
          </a:p>
          <a:p>
            <a:pPr lvl="1"/>
            <a:r>
              <a:rPr lang="en-US" dirty="0"/>
              <a:t>14-day</a:t>
            </a:r>
          </a:p>
          <a:p>
            <a:pPr lvl="1"/>
            <a:r>
              <a:rPr lang="en-US" dirty="0"/>
              <a:t>30-day</a:t>
            </a:r>
          </a:p>
          <a:p>
            <a:pPr lvl="1"/>
            <a:r>
              <a:rPr lang="en-US" dirty="0"/>
              <a:t>60-day</a:t>
            </a:r>
          </a:p>
          <a:p>
            <a:pPr lvl="1"/>
            <a:r>
              <a:rPr lang="en-US" dirty="0" smtClean="0"/>
              <a:t>90-day</a:t>
            </a:r>
          </a:p>
          <a:p>
            <a:pPr lvl="1"/>
            <a:r>
              <a:rPr lang="en-US" dirty="0" smtClean="0"/>
              <a:t>Readmission/Return</a:t>
            </a:r>
          </a:p>
          <a:p>
            <a:pPr marL="393192" lvl="1" indent="0">
              <a:buNone/>
            </a:pPr>
            <a:endParaRPr lang="en-US" dirty="0"/>
          </a:p>
          <a:p>
            <a:r>
              <a:rPr lang="en-US" sz="3500" dirty="0" smtClean="0"/>
              <a:t>Unscheduled/OMRAs </a:t>
            </a:r>
            <a:r>
              <a:rPr lang="en-US" dirty="0" smtClean="0"/>
              <a:t>(</a:t>
            </a:r>
            <a:r>
              <a:rPr lang="en-US" sz="2400" dirty="0" smtClean="0"/>
              <a:t>other </a:t>
            </a:r>
            <a:r>
              <a:rPr lang="en-US" sz="2400" dirty="0"/>
              <a:t>M</a:t>
            </a:r>
            <a:r>
              <a:rPr lang="en-US" sz="2400" dirty="0" smtClean="0"/>
              <a:t>edicare required assessments)</a:t>
            </a:r>
          </a:p>
          <a:p>
            <a:pPr lvl="1"/>
            <a:r>
              <a:rPr lang="en-US" dirty="0" smtClean="0"/>
              <a:t>SOT – Start of Therapy</a:t>
            </a:r>
          </a:p>
          <a:p>
            <a:pPr lvl="1"/>
            <a:r>
              <a:rPr lang="en-US" dirty="0" smtClean="0"/>
              <a:t>EOT – End of Therapy</a:t>
            </a:r>
          </a:p>
          <a:p>
            <a:pPr lvl="1"/>
            <a:r>
              <a:rPr lang="en-US" dirty="0" smtClean="0"/>
              <a:t>COT – Change of Therapy</a:t>
            </a:r>
          </a:p>
          <a:p>
            <a:pPr marL="393192" lvl="1" indent="0">
              <a:buNone/>
            </a:pPr>
            <a:endParaRPr lang="en-US" dirty="0" smtClean="0"/>
          </a:p>
        </p:txBody>
      </p:sp>
    </p:spTree>
    <p:extLst>
      <p:ext uri="{BB962C8B-B14F-4D97-AF65-F5344CB8AC3E}">
        <p14:creationId xmlns:p14="http://schemas.microsoft.com/office/powerpoint/2010/main" val="8125088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Autofit/>
          </a:bodyPr>
          <a:lstStyle/>
          <a:p>
            <a:r>
              <a:rPr lang="en-US" sz="5400" u="sng" dirty="0" smtClean="0"/>
              <a:t>Assessment Window</a:t>
            </a:r>
            <a:endParaRPr lang="en-US" sz="5400" u="sng" dirty="0"/>
          </a:p>
        </p:txBody>
      </p:sp>
      <p:sp>
        <p:nvSpPr>
          <p:cNvPr id="3" name="Content Placeholder 2"/>
          <p:cNvSpPr>
            <a:spLocks noGrp="1"/>
          </p:cNvSpPr>
          <p:nvPr>
            <p:ph idx="1"/>
          </p:nvPr>
        </p:nvSpPr>
        <p:spPr>
          <a:xfrm>
            <a:off x="152400" y="1143000"/>
            <a:ext cx="8839200" cy="5486400"/>
          </a:xfrm>
        </p:spPr>
        <p:txBody>
          <a:bodyPr>
            <a:normAutofit lnSpcReduction="10000"/>
          </a:bodyPr>
          <a:lstStyle/>
          <a:p>
            <a:r>
              <a:rPr lang="en-US" dirty="0" smtClean="0"/>
              <a:t>Each M/C required scheduled assessment has defined days within which the ARD </a:t>
            </a:r>
            <a:r>
              <a:rPr lang="en-US" b="1" dirty="0" smtClean="0"/>
              <a:t>must</a:t>
            </a:r>
            <a:r>
              <a:rPr lang="en-US" dirty="0" smtClean="0"/>
              <a:t> be set.  The ARD must be set on the MDS form or in the facility software within the appropriate timeframe for the assessment type.</a:t>
            </a:r>
          </a:p>
          <a:p>
            <a:endParaRPr lang="en-US" dirty="0"/>
          </a:p>
          <a:p>
            <a:r>
              <a:rPr lang="en-US" dirty="0" smtClean="0"/>
              <a:t>When coding stand alone SOT, EOT or COT the ARD </a:t>
            </a:r>
            <a:r>
              <a:rPr lang="en-US" b="1" dirty="0" smtClean="0"/>
              <a:t>must</a:t>
            </a:r>
            <a:r>
              <a:rPr lang="en-US" dirty="0" smtClean="0"/>
              <a:t> be set within the allowable window for the assessment type, but </a:t>
            </a:r>
            <a:r>
              <a:rPr lang="en-US" b="1" dirty="0" smtClean="0"/>
              <a:t>no more than two days after the window has passed.</a:t>
            </a:r>
          </a:p>
          <a:p>
            <a:endParaRPr lang="en-US" dirty="0"/>
          </a:p>
          <a:p>
            <a:endParaRPr lang="en-US" dirty="0" smtClean="0"/>
          </a:p>
          <a:p>
            <a:r>
              <a:rPr lang="en-US" b="1" dirty="0" smtClean="0"/>
              <a:t>TIMELINESS OF THE ASSESSMENT IS DEFINED BY SELECTING AN ARD WITHIN THE PRESCRIBED ARD WINDOW.</a:t>
            </a:r>
            <a:endParaRPr lang="en-US" b="1" dirty="0"/>
          </a:p>
        </p:txBody>
      </p:sp>
    </p:spTree>
    <p:extLst>
      <p:ext uri="{BB962C8B-B14F-4D97-AF65-F5344CB8AC3E}">
        <p14:creationId xmlns:p14="http://schemas.microsoft.com/office/powerpoint/2010/main" val="30460910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r>
              <a:rPr lang="en-US" sz="5400" u="sng" dirty="0" smtClean="0"/>
              <a:t>Grace Days</a:t>
            </a:r>
            <a:endParaRPr lang="en-US" sz="5400" u="sng" dirty="0"/>
          </a:p>
        </p:txBody>
      </p:sp>
      <p:sp>
        <p:nvSpPr>
          <p:cNvPr id="3" name="Content Placeholder 2"/>
          <p:cNvSpPr>
            <a:spLocks noGrp="1"/>
          </p:cNvSpPr>
          <p:nvPr>
            <p:ph idx="1"/>
          </p:nvPr>
        </p:nvSpPr>
        <p:spPr>
          <a:xfrm>
            <a:off x="228600" y="1371600"/>
            <a:ext cx="8686800" cy="5257800"/>
          </a:xfrm>
        </p:spPr>
        <p:txBody>
          <a:bodyPr>
            <a:noAutofit/>
          </a:bodyPr>
          <a:lstStyle/>
          <a:p>
            <a:r>
              <a:rPr lang="en-US" sz="3200" dirty="0" smtClean="0"/>
              <a:t>CMS has defined “grace days” for situations when a scheduled M/C required assessment might be delayed or additional days are needed to more fully capture therapy or other treatments.</a:t>
            </a:r>
          </a:p>
          <a:p>
            <a:endParaRPr lang="en-US" sz="3200" dirty="0"/>
          </a:p>
          <a:p>
            <a:r>
              <a:rPr lang="en-US" sz="3200" dirty="0" smtClean="0"/>
              <a:t>Allows clinical flexibility in setting ARDs</a:t>
            </a:r>
          </a:p>
          <a:p>
            <a:endParaRPr lang="en-US" sz="3200" dirty="0"/>
          </a:p>
          <a:p>
            <a:r>
              <a:rPr lang="en-US" sz="3200" dirty="0" smtClean="0"/>
              <a:t>Grace days are not applied to unscheduled M/C PPS assessments.</a:t>
            </a:r>
            <a:endParaRPr lang="en-US" sz="3200" dirty="0"/>
          </a:p>
        </p:txBody>
      </p:sp>
    </p:spTree>
    <p:extLst>
      <p:ext uri="{BB962C8B-B14F-4D97-AF65-F5344CB8AC3E}">
        <p14:creationId xmlns:p14="http://schemas.microsoft.com/office/powerpoint/2010/main" val="36430691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838200"/>
          </a:xfrm>
        </p:spPr>
        <p:txBody>
          <a:bodyPr>
            <a:noAutofit/>
          </a:bodyPr>
          <a:lstStyle/>
          <a:p>
            <a:r>
              <a:rPr lang="en-US" sz="5400" u="sng" dirty="0" smtClean="0"/>
              <a:t>MDS M/C Assessments for SNFs</a:t>
            </a:r>
            <a:endParaRPr lang="en-US" sz="5400" u="sng" dirty="0"/>
          </a:p>
        </p:txBody>
      </p:sp>
      <p:sp>
        <p:nvSpPr>
          <p:cNvPr id="3" name="Content Placeholder 2"/>
          <p:cNvSpPr>
            <a:spLocks noGrp="1"/>
          </p:cNvSpPr>
          <p:nvPr>
            <p:ph idx="1"/>
          </p:nvPr>
        </p:nvSpPr>
        <p:spPr>
          <a:xfrm>
            <a:off x="228600" y="1295400"/>
            <a:ext cx="8763000" cy="5410200"/>
          </a:xfrm>
        </p:spPr>
        <p:txBody>
          <a:bodyPr>
            <a:normAutofit/>
          </a:bodyPr>
          <a:lstStyle/>
          <a:p>
            <a:r>
              <a:rPr lang="en-US" sz="3200" dirty="0" smtClean="0"/>
              <a:t>Code the SNF PPS reason for assessment in item A0310B.   </a:t>
            </a:r>
          </a:p>
          <a:p>
            <a:endParaRPr lang="en-US" sz="3200" dirty="0"/>
          </a:p>
          <a:p>
            <a:r>
              <a:rPr lang="en-US" sz="3200" dirty="0" smtClean="0"/>
              <a:t>May combine assessments to meet OBRA and SNF PPS requirements.</a:t>
            </a:r>
          </a:p>
          <a:p>
            <a:endParaRPr lang="en-US" sz="3200" dirty="0"/>
          </a:p>
          <a:p>
            <a:r>
              <a:rPr lang="en-US" sz="3200" dirty="0" smtClean="0"/>
              <a:t>All completion deadlines and other requirements for both assessment types must be met.  If these requirements cannot be met the assessments must be completely separated.</a:t>
            </a:r>
            <a:endParaRPr lang="en-US" sz="3200" dirty="0"/>
          </a:p>
        </p:txBody>
      </p:sp>
    </p:spTree>
    <p:extLst>
      <p:ext uri="{BB962C8B-B14F-4D97-AF65-F5344CB8AC3E}">
        <p14:creationId xmlns:p14="http://schemas.microsoft.com/office/powerpoint/2010/main" val="26693354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5-Day Scheduled Assessment</a:t>
            </a:r>
            <a:endParaRPr lang="en-US" u="sng" dirty="0"/>
          </a:p>
        </p:txBody>
      </p:sp>
      <p:sp>
        <p:nvSpPr>
          <p:cNvPr id="3" name="Content Placeholder 2"/>
          <p:cNvSpPr>
            <a:spLocks noGrp="1"/>
          </p:cNvSpPr>
          <p:nvPr>
            <p:ph idx="1"/>
          </p:nvPr>
        </p:nvSpPr>
        <p:spPr>
          <a:xfrm>
            <a:off x="152400" y="1066800"/>
            <a:ext cx="8839200" cy="5638800"/>
          </a:xfrm>
        </p:spPr>
        <p:txBody>
          <a:bodyPr>
            <a:normAutofit fontScale="92500" lnSpcReduction="20000"/>
          </a:bodyPr>
          <a:lstStyle/>
          <a:p>
            <a:r>
              <a:rPr lang="en-US" dirty="0" smtClean="0"/>
              <a:t>ARD (A2300) must be set on day 1 - 5 of the Part A SNF covered stay. </a:t>
            </a:r>
          </a:p>
          <a:p>
            <a:pPr marL="0" indent="0">
              <a:buNone/>
            </a:pPr>
            <a:r>
              <a:rPr lang="en-US" dirty="0" smtClean="0"/>
              <a:t> </a:t>
            </a:r>
          </a:p>
          <a:p>
            <a:r>
              <a:rPr lang="en-US" dirty="0" smtClean="0"/>
              <a:t>ARD may be extended up to day 8 using “</a:t>
            </a:r>
            <a:r>
              <a:rPr lang="en-US" b="1" dirty="0" smtClean="0"/>
              <a:t>grace days</a:t>
            </a:r>
            <a:r>
              <a:rPr lang="en-US" dirty="0" smtClean="0"/>
              <a:t>”.</a:t>
            </a:r>
          </a:p>
          <a:p>
            <a:pPr marL="0" indent="0">
              <a:buNone/>
            </a:pPr>
            <a:endParaRPr lang="en-US" dirty="0" smtClean="0"/>
          </a:p>
          <a:p>
            <a:r>
              <a:rPr lang="en-US" dirty="0" smtClean="0"/>
              <a:t>Completed (A0500B) within 14 days after the ARD (ARD + 14 calendar days).</a:t>
            </a:r>
          </a:p>
          <a:p>
            <a:endParaRPr lang="en-US" dirty="0" smtClean="0"/>
          </a:p>
          <a:p>
            <a:r>
              <a:rPr lang="en-US" dirty="0" smtClean="0"/>
              <a:t>Authorizes payment for days 1 - 14 of the Part A stay.</a:t>
            </a:r>
          </a:p>
          <a:p>
            <a:endParaRPr lang="en-US" dirty="0" smtClean="0"/>
          </a:p>
          <a:p>
            <a:r>
              <a:rPr lang="en-US" dirty="0" smtClean="0"/>
              <a:t>Must be submitted and accepted within 14 days after completion (completion + 14 calendar days).</a:t>
            </a:r>
          </a:p>
          <a:p>
            <a:endParaRPr lang="en-US" dirty="0" smtClean="0"/>
          </a:p>
          <a:p>
            <a:r>
              <a:rPr lang="en-US" dirty="0" smtClean="0"/>
              <a:t>If combined with the OBRA Admission Assessment must be completed by the end of day 14 of admission (admission date + 13 calendar days).</a:t>
            </a:r>
            <a:endParaRPr lang="en-US" dirty="0"/>
          </a:p>
        </p:txBody>
      </p:sp>
    </p:spTree>
    <p:extLst>
      <p:ext uri="{BB962C8B-B14F-4D97-AF65-F5344CB8AC3E}">
        <p14:creationId xmlns:p14="http://schemas.microsoft.com/office/powerpoint/2010/main" val="24435073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066800"/>
          </a:xfrm>
        </p:spPr>
        <p:txBody>
          <a:bodyPr>
            <a:normAutofit/>
          </a:bodyPr>
          <a:lstStyle/>
          <a:p>
            <a:r>
              <a:rPr lang="en-US" sz="5400" u="sng" dirty="0" smtClean="0"/>
              <a:t>M/C Advantage to M/C Part A</a:t>
            </a:r>
            <a:endParaRPr lang="en-US" sz="5400" u="sng" dirty="0"/>
          </a:p>
        </p:txBody>
      </p:sp>
      <p:sp>
        <p:nvSpPr>
          <p:cNvPr id="3" name="Content Placeholder 2"/>
          <p:cNvSpPr>
            <a:spLocks noGrp="1"/>
          </p:cNvSpPr>
          <p:nvPr>
            <p:ph idx="1"/>
          </p:nvPr>
        </p:nvSpPr>
        <p:spPr>
          <a:xfrm>
            <a:off x="152400" y="1371600"/>
            <a:ext cx="8839200" cy="5257800"/>
          </a:xfrm>
        </p:spPr>
        <p:txBody>
          <a:bodyPr>
            <a:normAutofit lnSpcReduction="10000"/>
          </a:bodyPr>
          <a:lstStyle/>
          <a:p>
            <a:r>
              <a:rPr lang="en-US" sz="3200" dirty="0" smtClean="0"/>
              <a:t>If a resident goes from Medicare Advantage to traditional Medicare Part A, the Medicare PPS schedule </a:t>
            </a:r>
            <a:r>
              <a:rPr lang="en-US" sz="3200" b="1" dirty="0" smtClean="0"/>
              <a:t>must</a:t>
            </a:r>
            <a:r>
              <a:rPr lang="en-US" sz="3200" dirty="0" smtClean="0"/>
              <a:t> start over with a 5 – day PPS assessment as the resident is now </a:t>
            </a:r>
            <a:r>
              <a:rPr lang="en-US" sz="3200" b="1" dirty="0" smtClean="0"/>
              <a:t>beginning</a:t>
            </a:r>
            <a:r>
              <a:rPr lang="en-US" sz="3200" dirty="0" smtClean="0"/>
              <a:t> a Medicare Part A stay.</a:t>
            </a:r>
          </a:p>
          <a:p>
            <a:endParaRPr lang="en-US" sz="3200" dirty="0"/>
          </a:p>
          <a:p>
            <a:r>
              <a:rPr lang="en-US" sz="3200" dirty="0" smtClean="0"/>
              <a:t>If the Medicare Advantage provider requests completion PPS assessments, these PPS assessments should not be submitted to the QIES ASAP system.  These residents would only have their OBRA assessments submitted.</a:t>
            </a:r>
            <a:endParaRPr lang="en-US" sz="3200" dirty="0"/>
          </a:p>
        </p:txBody>
      </p:sp>
    </p:spTree>
    <p:extLst>
      <p:ext uri="{BB962C8B-B14F-4D97-AF65-F5344CB8AC3E}">
        <p14:creationId xmlns:p14="http://schemas.microsoft.com/office/powerpoint/2010/main" val="540052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Content of RAI</a:t>
            </a:r>
            <a:endParaRPr lang="en-US" u="sng" dirty="0"/>
          </a:p>
        </p:txBody>
      </p:sp>
      <p:sp>
        <p:nvSpPr>
          <p:cNvPr id="3" name="Content Placeholder 2"/>
          <p:cNvSpPr>
            <a:spLocks noGrp="1"/>
          </p:cNvSpPr>
          <p:nvPr>
            <p:ph idx="1"/>
          </p:nvPr>
        </p:nvSpPr>
        <p:spPr>
          <a:xfrm>
            <a:off x="228600" y="1066800"/>
            <a:ext cx="8763000" cy="5638800"/>
          </a:xfrm>
        </p:spPr>
        <p:txBody>
          <a:bodyPr>
            <a:normAutofit/>
          </a:bodyPr>
          <a:lstStyle/>
          <a:p>
            <a:r>
              <a:rPr lang="en-US" sz="3200" dirty="0" smtClean="0"/>
              <a:t>Three basic components:</a:t>
            </a:r>
          </a:p>
          <a:p>
            <a:pPr marL="0" indent="0">
              <a:buNone/>
            </a:pPr>
            <a:endParaRPr lang="en-US" dirty="0" smtClean="0"/>
          </a:p>
          <a:p>
            <a:pPr lvl="1"/>
            <a:r>
              <a:rPr lang="en-US" sz="2800" b="1" dirty="0"/>
              <a:t>Minimum Data Set (MDS) Version 3.0</a:t>
            </a:r>
          </a:p>
          <a:p>
            <a:pPr lvl="1"/>
            <a:endParaRPr lang="en-US" dirty="0"/>
          </a:p>
          <a:p>
            <a:pPr lvl="1"/>
            <a:r>
              <a:rPr lang="en-US" sz="2800" b="1" dirty="0"/>
              <a:t>Care Area Assessment (CAA) process</a:t>
            </a:r>
          </a:p>
          <a:p>
            <a:pPr lvl="1"/>
            <a:endParaRPr lang="en-US" dirty="0"/>
          </a:p>
          <a:p>
            <a:pPr lvl="1"/>
            <a:r>
              <a:rPr lang="en-US" sz="2800" b="1" dirty="0"/>
              <a:t>RAI Utilization </a:t>
            </a:r>
            <a:r>
              <a:rPr lang="en-US" sz="2800" b="1" dirty="0" smtClean="0"/>
              <a:t>Guidelines</a:t>
            </a:r>
          </a:p>
          <a:p>
            <a:pPr marL="393192" lvl="1" indent="0">
              <a:buNone/>
            </a:pPr>
            <a:endParaRPr lang="en-US" dirty="0" smtClean="0"/>
          </a:p>
          <a:p>
            <a:r>
              <a:rPr lang="en-US" sz="3200" dirty="0" smtClean="0"/>
              <a:t>Utilization </a:t>
            </a:r>
            <a:r>
              <a:rPr lang="en-US" sz="3200" dirty="0"/>
              <a:t>of the three components gives information about the resident’s functional status, strengths, weaknesses and preferences.</a:t>
            </a:r>
          </a:p>
          <a:p>
            <a:pPr lvl="1"/>
            <a:endParaRPr lang="en-US" dirty="0"/>
          </a:p>
          <a:p>
            <a:pPr marL="393192" lvl="1" indent="0">
              <a:buNone/>
            </a:pPr>
            <a:endParaRPr lang="en-US" dirty="0" smtClean="0"/>
          </a:p>
        </p:txBody>
      </p:sp>
    </p:spTree>
    <p:extLst>
      <p:ext uri="{BB962C8B-B14F-4D97-AF65-F5344CB8AC3E}">
        <p14:creationId xmlns:p14="http://schemas.microsoft.com/office/powerpoint/2010/main" val="20092902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838200"/>
          </a:xfrm>
        </p:spPr>
        <p:txBody>
          <a:bodyPr>
            <a:noAutofit/>
          </a:bodyPr>
          <a:lstStyle/>
          <a:p>
            <a:r>
              <a:rPr lang="en-US" sz="5400" u="sng" dirty="0" smtClean="0"/>
              <a:t>14-Day Scheduled Assessment</a:t>
            </a:r>
            <a:endParaRPr lang="en-US" sz="5400" u="sng" dirty="0"/>
          </a:p>
        </p:txBody>
      </p:sp>
      <p:sp>
        <p:nvSpPr>
          <p:cNvPr id="3" name="Content Placeholder 2"/>
          <p:cNvSpPr>
            <a:spLocks noGrp="1"/>
          </p:cNvSpPr>
          <p:nvPr>
            <p:ph idx="1"/>
          </p:nvPr>
        </p:nvSpPr>
        <p:spPr>
          <a:xfrm>
            <a:off x="152400" y="990600"/>
            <a:ext cx="8839200" cy="5638800"/>
          </a:xfrm>
        </p:spPr>
        <p:txBody>
          <a:bodyPr>
            <a:normAutofit lnSpcReduction="10000"/>
          </a:bodyPr>
          <a:lstStyle/>
          <a:p>
            <a:r>
              <a:rPr lang="en-US" dirty="0" smtClean="0"/>
              <a:t>ARD set on days 13 - 14 of the Part A stay with grace days up to day 18.</a:t>
            </a:r>
          </a:p>
          <a:p>
            <a:endParaRPr lang="en-US" dirty="0" smtClean="0"/>
          </a:p>
          <a:p>
            <a:r>
              <a:rPr lang="en-US" dirty="0" smtClean="0"/>
              <a:t>Completed within 14 days after the ARD (ARD + 14 days).</a:t>
            </a:r>
          </a:p>
          <a:p>
            <a:endParaRPr lang="en-US" dirty="0" smtClean="0"/>
          </a:p>
          <a:p>
            <a:r>
              <a:rPr lang="en-US" dirty="0" smtClean="0"/>
              <a:t>Authorizes payment from days 15 – 30 of the stay.</a:t>
            </a:r>
          </a:p>
          <a:p>
            <a:endParaRPr lang="en-US" dirty="0" smtClean="0"/>
          </a:p>
          <a:p>
            <a:r>
              <a:rPr lang="en-US" dirty="0" smtClean="0"/>
              <a:t>Must be submitted and accepted within 14 days after completion (completion + 14 days).</a:t>
            </a:r>
          </a:p>
          <a:p>
            <a:endParaRPr lang="en-US" dirty="0" smtClean="0"/>
          </a:p>
          <a:p>
            <a:r>
              <a:rPr lang="en-US" dirty="0" smtClean="0"/>
              <a:t>If combined with the OBRA Admission assessment, must be completed by the end of day 14 and the grace days may </a:t>
            </a:r>
            <a:r>
              <a:rPr lang="en-US" b="1" dirty="0" smtClean="0"/>
              <a:t>NOT</a:t>
            </a:r>
            <a:r>
              <a:rPr lang="en-US" dirty="0" smtClean="0"/>
              <a:t> be used for setting the ARD.</a:t>
            </a:r>
            <a:endParaRPr lang="en-US" dirty="0"/>
          </a:p>
        </p:txBody>
      </p:sp>
    </p:spTree>
    <p:extLst>
      <p:ext uri="{BB962C8B-B14F-4D97-AF65-F5344CB8AC3E}">
        <p14:creationId xmlns:p14="http://schemas.microsoft.com/office/powerpoint/2010/main" val="13504171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txBody>
          <a:bodyPr>
            <a:noAutofit/>
          </a:bodyPr>
          <a:lstStyle/>
          <a:p>
            <a:r>
              <a:rPr lang="en-US" sz="5400" u="sng" dirty="0" smtClean="0"/>
              <a:t>30-Day Scheduled Assessment</a:t>
            </a:r>
            <a:endParaRPr lang="en-US" sz="5400" u="sng" dirty="0"/>
          </a:p>
        </p:txBody>
      </p:sp>
      <p:sp>
        <p:nvSpPr>
          <p:cNvPr id="3" name="Content Placeholder 2"/>
          <p:cNvSpPr>
            <a:spLocks noGrp="1"/>
          </p:cNvSpPr>
          <p:nvPr>
            <p:ph idx="1"/>
          </p:nvPr>
        </p:nvSpPr>
        <p:spPr>
          <a:xfrm>
            <a:off x="152400" y="1219200"/>
            <a:ext cx="8839200" cy="5486400"/>
          </a:xfrm>
        </p:spPr>
        <p:txBody>
          <a:bodyPr>
            <a:normAutofit/>
          </a:bodyPr>
          <a:lstStyle/>
          <a:p>
            <a:r>
              <a:rPr lang="en-US" sz="2800" dirty="0" smtClean="0"/>
              <a:t>ARD must be set on days 27 – 29 of the Part A stay and may extend up to day 33 using grace days.</a:t>
            </a:r>
          </a:p>
          <a:p>
            <a:endParaRPr lang="en-US" sz="2800" dirty="0"/>
          </a:p>
          <a:p>
            <a:r>
              <a:rPr lang="en-US" sz="2800" dirty="0" smtClean="0"/>
              <a:t>Completed within 14 days after the ARD (ARD + 14 calendar days.</a:t>
            </a:r>
          </a:p>
          <a:p>
            <a:endParaRPr lang="en-US" sz="2800" dirty="0"/>
          </a:p>
          <a:p>
            <a:r>
              <a:rPr lang="en-US" sz="2800" dirty="0" smtClean="0"/>
              <a:t>Authorizes payment for days 31 – 60 of the stay.</a:t>
            </a:r>
          </a:p>
          <a:p>
            <a:endParaRPr lang="en-US" sz="2800" dirty="0"/>
          </a:p>
          <a:p>
            <a:r>
              <a:rPr lang="en-US" sz="2800" dirty="0" smtClean="0"/>
              <a:t>Must be submitted and accepted within 14 days after completion (completion + 14 calendar days).</a:t>
            </a:r>
          </a:p>
        </p:txBody>
      </p:sp>
    </p:spTree>
    <p:extLst>
      <p:ext uri="{BB962C8B-B14F-4D97-AF65-F5344CB8AC3E}">
        <p14:creationId xmlns:p14="http://schemas.microsoft.com/office/powerpoint/2010/main" val="9171941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Autofit/>
          </a:bodyPr>
          <a:lstStyle/>
          <a:p>
            <a:r>
              <a:rPr lang="en-US" sz="5400" u="sng" dirty="0" smtClean="0"/>
              <a:t>60-Day Scheduled Assessment</a:t>
            </a:r>
            <a:endParaRPr lang="en-US" sz="5400" u="sng" dirty="0"/>
          </a:p>
        </p:txBody>
      </p:sp>
      <p:sp>
        <p:nvSpPr>
          <p:cNvPr id="3" name="Content Placeholder 2"/>
          <p:cNvSpPr>
            <a:spLocks noGrp="1"/>
          </p:cNvSpPr>
          <p:nvPr>
            <p:ph idx="1"/>
          </p:nvPr>
        </p:nvSpPr>
        <p:spPr>
          <a:xfrm>
            <a:off x="228600" y="1295400"/>
            <a:ext cx="8763000" cy="5334000"/>
          </a:xfrm>
        </p:spPr>
        <p:txBody>
          <a:bodyPr>
            <a:normAutofit/>
          </a:bodyPr>
          <a:lstStyle/>
          <a:p>
            <a:r>
              <a:rPr lang="en-US" sz="2800" dirty="0" smtClean="0"/>
              <a:t>ARD must be set on days 57 – 59 and may extend up to day 63 with grace days.</a:t>
            </a:r>
          </a:p>
          <a:p>
            <a:endParaRPr lang="en-US" sz="2800" dirty="0"/>
          </a:p>
          <a:p>
            <a:r>
              <a:rPr lang="en-US" sz="2800" dirty="0" smtClean="0"/>
              <a:t>Completed within 14 days after the ARD (ARD + 14 calendar days).</a:t>
            </a:r>
          </a:p>
          <a:p>
            <a:endParaRPr lang="en-US" sz="2800" dirty="0"/>
          </a:p>
          <a:p>
            <a:r>
              <a:rPr lang="en-US" sz="2800" dirty="0" smtClean="0"/>
              <a:t>Authorizes payment for days 61 – 90 of the stay.</a:t>
            </a:r>
          </a:p>
          <a:p>
            <a:endParaRPr lang="en-US" sz="2800" dirty="0"/>
          </a:p>
          <a:p>
            <a:r>
              <a:rPr lang="en-US" sz="2800" dirty="0" smtClean="0"/>
              <a:t>Must be submitted and accepted within 14 days after completion (completion + 14 calendar days).</a:t>
            </a:r>
            <a:endParaRPr lang="en-US" sz="2800" dirty="0"/>
          </a:p>
        </p:txBody>
      </p:sp>
    </p:spTree>
    <p:extLst>
      <p:ext uri="{BB962C8B-B14F-4D97-AF65-F5344CB8AC3E}">
        <p14:creationId xmlns:p14="http://schemas.microsoft.com/office/powerpoint/2010/main" val="29187434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14400"/>
          </a:xfrm>
        </p:spPr>
        <p:txBody>
          <a:bodyPr>
            <a:normAutofit/>
          </a:bodyPr>
          <a:lstStyle/>
          <a:p>
            <a:r>
              <a:rPr lang="en-US" sz="5400" u="sng" dirty="0" smtClean="0"/>
              <a:t>90-Day Scheduled Assessment</a:t>
            </a:r>
            <a:endParaRPr lang="en-US" sz="5400" u="sng" dirty="0"/>
          </a:p>
        </p:txBody>
      </p:sp>
      <p:sp>
        <p:nvSpPr>
          <p:cNvPr id="3" name="Content Placeholder 2"/>
          <p:cNvSpPr>
            <a:spLocks noGrp="1"/>
          </p:cNvSpPr>
          <p:nvPr>
            <p:ph idx="1"/>
          </p:nvPr>
        </p:nvSpPr>
        <p:spPr>
          <a:xfrm>
            <a:off x="228600" y="1295400"/>
            <a:ext cx="8763000" cy="5334000"/>
          </a:xfrm>
        </p:spPr>
        <p:txBody>
          <a:bodyPr>
            <a:normAutofit/>
          </a:bodyPr>
          <a:lstStyle/>
          <a:p>
            <a:r>
              <a:rPr lang="en-US" sz="2800" dirty="0" smtClean="0"/>
              <a:t>ARD must be set on days 87 – 89 and may extend up to day 93 with grace days.</a:t>
            </a:r>
          </a:p>
          <a:p>
            <a:endParaRPr lang="en-US" sz="2800" dirty="0"/>
          </a:p>
          <a:p>
            <a:r>
              <a:rPr lang="en-US" sz="2800" dirty="0" smtClean="0"/>
              <a:t>Completed within 14 days after the ARD (ARD + 14 calendar days).</a:t>
            </a:r>
          </a:p>
          <a:p>
            <a:endParaRPr lang="en-US" sz="2800" dirty="0"/>
          </a:p>
          <a:p>
            <a:r>
              <a:rPr lang="en-US" sz="2800" dirty="0" smtClean="0"/>
              <a:t>Authorizes payment for days 91 – 100 of the stay.</a:t>
            </a:r>
          </a:p>
          <a:p>
            <a:endParaRPr lang="en-US" sz="2800" dirty="0"/>
          </a:p>
          <a:p>
            <a:r>
              <a:rPr lang="en-US" sz="2800" dirty="0" smtClean="0"/>
              <a:t>Must be submitted and accepted within 14 days after completion (completion + 14 calendar days).</a:t>
            </a:r>
            <a:endParaRPr lang="en-US" sz="2800" dirty="0"/>
          </a:p>
        </p:txBody>
      </p:sp>
    </p:spTree>
    <p:extLst>
      <p:ext uri="{BB962C8B-B14F-4D97-AF65-F5344CB8AC3E}">
        <p14:creationId xmlns:p14="http://schemas.microsoft.com/office/powerpoint/2010/main" val="293895482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914400"/>
          </a:xfrm>
        </p:spPr>
        <p:txBody>
          <a:bodyPr>
            <a:normAutofit/>
          </a:bodyPr>
          <a:lstStyle/>
          <a:p>
            <a:r>
              <a:rPr lang="en-US" u="sng" dirty="0" smtClean="0"/>
              <a:t>M/C Required Readmission/Return</a:t>
            </a:r>
            <a:r>
              <a:rPr lang="en-US" dirty="0" smtClean="0"/>
              <a:t> </a:t>
            </a:r>
            <a:endParaRPr lang="en-US" dirty="0"/>
          </a:p>
        </p:txBody>
      </p:sp>
      <p:sp>
        <p:nvSpPr>
          <p:cNvPr id="3" name="Content Placeholder 2"/>
          <p:cNvSpPr>
            <a:spLocks noGrp="1"/>
          </p:cNvSpPr>
          <p:nvPr>
            <p:ph idx="1"/>
          </p:nvPr>
        </p:nvSpPr>
        <p:spPr>
          <a:xfrm>
            <a:off x="152400" y="1447800"/>
            <a:ext cx="8839200" cy="5257800"/>
          </a:xfrm>
        </p:spPr>
        <p:txBody>
          <a:bodyPr>
            <a:normAutofit/>
          </a:bodyPr>
          <a:lstStyle/>
          <a:p>
            <a:r>
              <a:rPr lang="en-US" sz="2800" dirty="0" smtClean="0"/>
              <a:t>Completed when a resident with a M/C Part A stay is hospitalized, discharged return anticipated, </a:t>
            </a:r>
            <a:r>
              <a:rPr lang="en-US" sz="2800" b="1" dirty="0" smtClean="0"/>
              <a:t>AND</a:t>
            </a:r>
            <a:r>
              <a:rPr lang="en-US" sz="2800" dirty="0" smtClean="0"/>
              <a:t> return from the hospital within 30 days </a:t>
            </a:r>
            <a:r>
              <a:rPr lang="en-US" sz="2800" b="1" dirty="0" smtClean="0"/>
              <a:t>AND</a:t>
            </a:r>
            <a:r>
              <a:rPr lang="en-US" sz="2800" dirty="0" smtClean="0"/>
              <a:t> continues to require and receive Part A SNF level services.</a:t>
            </a:r>
          </a:p>
          <a:p>
            <a:endParaRPr lang="en-US" sz="2800" dirty="0"/>
          </a:p>
          <a:p>
            <a:r>
              <a:rPr lang="en-US" sz="2800" dirty="0" smtClean="0"/>
              <a:t>Complete the entry tracking record upon return and code as a reentry with item A1700 = 2.</a:t>
            </a:r>
          </a:p>
          <a:p>
            <a:endParaRPr lang="en-US" sz="2800" dirty="0"/>
          </a:p>
          <a:p>
            <a:r>
              <a:rPr lang="en-US" sz="2800" dirty="0" smtClean="0"/>
              <a:t>Begin assessment schedule following rules for 5-day assessment.</a:t>
            </a:r>
            <a:endParaRPr lang="en-US" sz="2800" dirty="0"/>
          </a:p>
        </p:txBody>
      </p:sp>
    </p:spTree>
    <p:extLst>
      <p:ext uri="{BB962C8B-B14F-4D97-AF65-F5344CB8AC3E}">
        <p14:creationId xmlns:p14="http://schemas.microsoft.com/office/powerpoint/2010/main" val="109372798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838200"/>
          </a:xfrm>
        </p:spPr>
        <p:txBody>
          <a:bodyPr>
            <a:normAutofit/>
          </a:bodyPr>
          <a:lstStyle/>
          <a:p>
            <a:r>
              <a:rPr lang="en-US" u="sng" dirty="0" smtClean="0"/>
              <a:t>Unscheduled PPS Assessments</a:t>
            </a:r>
            <a:endParaRPr lang="en-US" u="sng" dirty="0"/>
          </a:p>
        </p:txBody>
      </p:sp>
      <p:sp>
        <p:nvSpPr>
          <p:cNvPr id="3" name="Content Placeholder 2"/>
          <p:cNvSpPr>
            <a:spLocks noGrp="1"/>
          </p:cNvSpPr>
          <p:nvPr>
            <p:ph idx="1"/>
          </p:nvPr>
        </p:nvSpPr>
        <p:spPr>
          <a:xfrm>
            <a:off x="152400" y="1143000"/>
            <a:ext cx="8839200" cy="5562600"/>
          </a:xfrm>
        </p:spPr>
        <p:txBody>
          <a:bodyPr>
            <a:normAutofit fontScale="92500" lnSpcReduction="20000"/>
          </a:bodyPr>
          <a:lstStyle/>
          <a:p>
            <a:r>
              <a:rPr lang="en-US" dirty="0" smtClean="0"/>
              <a:t>Situations when an assessment must be completed outside the standard scheduled Medicare-required assessments.</a:t>
            </a:r>
          </a:p>
          <a:p>
            <a:endParaRPr lang="en-US" dirty="0"/>
          </a:p>
          <a:p>
            <a:pPr lvl="1"/>
            <a:r>
              <a:rPr lang="en-US" b="1" dirty="0" smtClean="0"/>
              <a:t>SOT-OMRA</a:t>
            </a:r>
            <a:r>
              <a:rPr lang="en-US" dirty="0" smtClean="0"/>
              <a:t> is completed to classify a resident into a RUG-IV Rehabilitation Plus Extensive Services or Rehabilitation group.  This is an </a:t>
            </a:r>
            <a:r>
              <a:rPr lang="en-US" b="1" dirty="0" smtClean="0"/>
              <a:t>OPTIONAL</a:t>
            </a:r>
            <a:r>
              <a:rPr lang="en-US" dirty="0" smtClean="0"/>
              <a:t> assessment.</a:t>
            </a:r>
          </a:p>
          <a:p>
            <a:pPr marL="393192" lvl="1" indent="0">
              <a:buNone/>
            </a:pPr>
            <a:endParaRPr lang="en-US" dirty="0" smtClean="0"/>
          </a:p>
          <a:p>
            <a:pPr lvl="1"/>
            <a:r>
              <a:rPr lang="en-US" b="1" dirty="0" smtClean="0"/>
              <a:t>EOT-OMRA </a:t>
            </a:r>
            <a:r>
              <a:rPr lang="en-US" dirty="0" smtClean="0"/>
              <a:t>is completed in two circumstances:</a:t>
            </a:r>
          </a:p>
          <a:p>
            <a:pPr lvl="2"/>
            <a:r>
              <a:rPr lang="en-US" dirty="0"/>
              <a:t>Resident receiving rehabilitation services classified Rehab Plus Ext Services or Rehab group </a:t>
            </a:r>
            <a:r>
              <a:rPr lang="en-US" b="1" dirty="0"/>
              <a:t>and</a:t>
            </a:r>
            <a:r>
              <a:rPr lang="en-US" dirty="0"/>
              <a:t> </a:t>
            </a:r>
            <a:r>
              <a:rPr lang="en-US" b="1" dirty="0"/>
              <a:t>all </a:t>
            </a:r>
            <a:r>
              <a:rPr lang="en-US" dirty="0"/>
              <a:t>therapies have ended, but skilled services continue </a:t>
            </a:r>
            <a:r>
              <a:rPr lang="en-US" b="1" dirty="0"/>
              <a:t>OR</a:t>
            </a:r>
          </a:p>
          <a:p>
            <a:pPr lvl="2"/>
            <a:r>
              <a:rPr lang="en-US" dirty="0"/>
              <a:t>Resident receiving rehabilitation services classified Rehab Plus Ext Services or Rehab group </a:t>
            </a:r>
            <a:r>
              <a:rPr lang="en-US" b="1" dirty="0"/>
              <a:t>and</a:t>
            </a:r>
            <a:r>
              <a:rPr lang="en-US" dirty="0"/>
              <a:t> did not receive any therapy services for three or more consecutive calendar days to classify in non-therapy group. </a:t>
            </a:r>
          </a:p>
          <a:p>
            <a:pPr lvl="1"/>
            <a:endParaRPr lang="en-US" dirty="0"/>
          </a:p>
          <a:p>
            <a:pPr lvl="1"/>
            <a:r>
              <a:rPr lang="en-US" b="1" dirty="0" smtClean="0"/>
              <a:t>COT-OMRA</a:t>
            </a:r>
            <a:r>
              <a:rPr lang="en-US" dirty="0" smtClean="0"/>
              <a:t> is completed when the intensity of therapy changes to such a degree that the resident would classify in a different RUG-IV category.</a:t>
            </a:r>
          </a:p>
        </p:txBody>
      </p:sp>
    </p:spTree>
    <p:extLst>
      <p:ext uri="{BB962C8B-B14F-4D97-AF65-F5344CB8AC3E}">
        <p14:creationId xmlns:p14="http://schemas.microsoft.com/office/powerpoint/2010/main" val="12412527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Unscheduled (cont.)</a:t>
            </a:r>
            <a:endParaRPr lang="en-US" u="sng" dirty="0"/>
          </a:p>
        </p:txBody>
      </p:sp>
      <p:sp>
        <p:nvSpPr>
          <p:cNvPr id="3" name="Content Placeholder 2"/>
          <p:cNvSpPr>
            <a:spLocks noGrp="1"/>
          </p:cNvSpPr>
          <p:nvPr>
            <p:ph idx="1"/>
          </p:nvPr>
        </p:nvSpPr>
        <p:spPr>
          <a:xfrm>
            <a:off x="152400" y="1143000"/>
            <a:ext cx="8839200" cy="5562600"/>
          </a:xfrm>
        </p:spPr>
        <p:txBody>
          <a:bodyPr>
            <a:normAutofit lnSpcReduction="10000"/>
          </a:bodyPr>
          <a:lstStyle/>
          <a:p>
            <a:pPr marL="0" indent="0">
              <a:buNone/>
            </a:pPr>
            <a:endParaRPr lang="en-US" dirty="0" smtClean="0"/>
          </a:p>
          <a:p>
            <a:r>
              <a:rPr lang="en-US" sz="2800" dirty="0" smtClean="0"/>
              <a:t>Also required to complete the following as unscheduled </a:t>
            </a:r>
            <a:r>
              <a:rPr lang="en-US" sz="2800" dirty="0"/>
              <a:t>M</a:t>
            </a:r>
            <a:r>
              <a:rPr lang="en-US" sz="2800" dirty="0" smtClean="0"/>
              <a:t>edicare-required assessments:</a:t>
            </a:r>
          </a:p>
          <a:p>
            <a:endParaRPr lang="en-US" sz="2800" dirty="0"/>
          </a:p>
          <a:p>
            <a:pPr lvl="1"/>
            <a:r>
              <a:rPr lang="en-US" sz="2800" dirty="0" smtClean="0"/>
              <a:t>Significant Change in Status Assessment (SCSA) when the SNF IDT determines a resident meets the significant change guidelines for improvement or decline.</a:t>
            </a:r>
          </a:p>
          <a:p>
            <a:pPr lvl="1"/>
            <a:endParaRPr lang="en-US" sz="2800" dirty="0"/>
          </a:p>
          <a:p>
            <a:pPr lvl="1"/>
            <a:r>
              <a:rPr lang="en-US" sz="2800" dirty="0" smtClean="0"/>
              <a:t>Significant Correction to a Prior Comprehensive Assessment (SCPA) when a significant error is determined in the prior comprehensive assessment.</a:t>
            </a:r>
          </a:p>
          <a:p>
            <a:pPr lvl="2"/>
            <a:r>
              <a:rPr lang="en-US" sz="2500" dirty="0" smtClean="0"/>
              <a:t>May establish a new RUG – IV classification.</a:t>
            </a:r>
          </a:p>
          <a:p>
            <a:pPr lvl="2"/>
            <a:endParaRPr lang="en-US" sz="2500" dirty="0" smtClean="0"/>
          </a:p>
          <a:p>
            <a:pPr lvl="1"/>
            <a:endParaRPr lang="en-US" dirty="0"/>
          </a:p>
        </p:txBody>
      </p:sp>
    </p:spTree>
    <p:extLst>
      <p:ext uri="{BB962C8B-B14F-4D97-AF65-F5344CB8AC3E}">
        <p14:creationId xmlns:p14="http://schemas.microsoft.com/office/powerpoint/2010/main" val="1820803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610600" cy="914400"/>
          </a:xfrm>
        </p:spPr>
        <p:txBody>
          <a:bodyPr>
            <a:normAutofit/>
          </a:bodyPr>
          <a:lstStyle/>
          <a:p>
            <a:r>
              <a:rPr lang="en-US" u="sng" dirty="0" smtClean="0"/>
              <a:t>Start of Therapy (SOT) OMRA</a:t>
            </a:r>
            <a:endParaRPr lang="en-US" u="sng" dirty="0"/>
          </a:p>
        </p:txBody>
      </p:sp>
      <p:sp>
        <p:nvSpPr>
          <p:cNvPr id="3" name="Content Placeholder 2"/>
          <p:cNvSpPr>
            <a:spLocks noGrp="1"/>
          </p:cNvSpPr>
          <p:nvPr>
            <p:ph idx="1"/>
          </p:nvPr>
        </p:nvSpPr>
        <p:spPr>
          <a:xfrm>
            <a:off x="152400" y="1219200"/>
            <a:ext cx="8839200" cy="5486400"/>
          </a:xfrm>
        </p:spPr>
        <p:txBody>
          <a:bodyPr>
            <a:normAutofit lnSpcReduction="10000"/>
          </a:bodyPr>
          <a:lstStyle/>
          <a:p>
            <a:r>
              <a:rPr lang="en-US" sz="2000" b="1" dirty="0" smtClean="0"/>
              <a:t>Optional</a:t>
            </a:r>
            <a:endParaRPr lang="en-US" sz="2000" dirty="0" smtClean="0"/>
          </a:p>
          <a:p>
            <a:r>
              <a:rPr lang="en-US" sz="2000" dirty="0" smtClean="0"/>
              <a:t>Completed </a:t>
            </a:r>
            <a:r>
              <a:rPr lang="en-US" sz="2000" b="1" dirty="0" smtClean="0"/>
              <a:t>only </a:t>
            </a:r>
            <a:r>
              <a:rPr lang="en-US" sz="2000" dirty="0" smtClean="0"/>
              <a:t>to classify resident into a RUG-IV Rehab Plus Extensive Services or Rehab group (will be rejected if not</a:t>
            </a:r>
            <a:r>
              <a:rPr lang="en-US" sz="2000" dirty="0"/>
              <a:t>) and only if resident not already in a RUG-IV Rehab Plus Extensive Services or Rehab group</a:t>
            </a:r>
            <a:r>
              <a:rPr lang="en-US" sz="2000" dirty="0" smtClean="0"/>
              <a:t>.</a:t>
            </a:r>
          </a:p>
          <a:p>
            <a:r>
              <a:rPr lang="en-US" sz="2000" dirty="0" smtClean="0"/>
              <a:t>ARD set on days 5-7 after the start of therapy (O0400A5, O0400B5, or O0400C5) whichever is earlier.  Date of earliest therapy evaluation counted as day 1 to determine ARD.</a:t>
            </a:r>
          </a:p>
          <a:p>
            <a:r>
              <a:rPr lang="en-US" sz="2000" dirty="0" smtClean="0"/>
              <a:t>May be combined with scheduled PPS assessment.</a:t>
            </a:r>
          </a:p>
          <a:p>
            <a:r>
              <a:rPr lang="en-US" sz="2000" dirty="0" smtClean="0"/>
              <a:t>Not necessary if rehab services start within ARD of 5-day assessment.  Therapy rate will be paid starting Day 1 of stay.</a:t>
            </a:r>
          </a:p>
          <a:p>
            <a:r>
              <a:rPr lang="en-US" sz="2000" dirty="0" smtClean="0"/>
              <a:t>ARD may not precede ARD of the first scheduled PPS assessment of the M/C stay (5-day or readmission/return).</a:t>
            </a:r>
          </a:p>
          <a:p>
            <a:r>
              <a:rPr lang="en-US" sz="2000" dirty="0" smtClean="0"/>
              <a:t>Completed (Z0500B) within 14 days after the ARD (ARD + 14 calendar days).</a:t>
            </a:r>
          </a:p>
          <a:p>
            <a:r>
              <a:rPr lang="en-US" sz="2000" dirty="0" smtClean="0"/>
              <a:t>Establishes RUG-IV classification and M/C payment beginning day 1 of therapy.</a:t>
            </a:r>
          </a:p>
          <a:p>
            <a:r>
              <a:rPr lang="en-US" sz="2000" dirty="0" smtClean="0"/>
              <a:t>Submitted and accepted within 14 days after completion (completion + 14 calendar days).</a:t>
            </a:r>
          </a:p>
          <a:p>
            <a:endParaRPr lang="en-US" sz="2000" dirty="0" smtClean="0"/>
          </a:p>
          <a:p>
            <a:pPr marL="0" indent="0">
              <a:buNone/>
            </a:pPr>
            <a:endParaRPr lang="en-US" dirty="0"/>
          </a:p>
        </p:txBody>
      </p:sp>
    </p:spTree>
    <p:extLst>
      <p:ext uri="{BB962C8B-B14F-4D97-AF65-F5344CB8AC3E}">
        <p14:creationId xmlns:p14="http://schemas.microsoft.com/office/powerpoint/2010/main" val="39378251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14400"/>
          </a:xfrm>
        </p:spPr>
        <p:txBody>
          <a:bodyPr>
            <a:normAutofit/>
          </a:bodyPr>
          <a:lstStyle/>
          <a:p>
            <a:r>
              <a:rPr lang="en-US" u="sng" dirty="0" smtClean="0"/>
              <a:t>End of Therapy (EOT) OMRA</a:t>
            </a:r>
            <a:endParaRPr lang="en-US" u="sng" dirty="0"/>
          </a:p>
        </p:txBody>
      </p:sp>
      <p:sp>
        <p:nvSpPr>
          <p:cNvPr id="3" name="Content Placeholder 2"/>
          <p:cNvSpPr>
            <a:spLocks noGrp="1"/>
          </p:cNvSpPr>
          <p:nvPr>
            <p:ph idx="1"/>
          </p:nvPr>
        </p:nvSpPr>
        <p:spPr>
          <a:xfrm>
            <a:off x="152400" y="990600"/>
            <a:ext cx="8839200" cy="5715000"/>
          </a:xfrm>
        </p:spPr>
        <p:txBody>
          <a:bodyPr>
            <a:normAutofit fontScale="92500" lnSpcReduction="10000"/>
          </a:bodyPr>
          <a:lstStyle/>
          <a:p>
            <a:pPr marL="0" indent="0">
              <a:buNone/>
            </a:pPr>
            <a:endParaRPr lang="en-US" dirty="0" smtClean="0"/>
          </a:p>
          <a:p>
            <a:r>
              <a:rPr lang="en-US" dirty="0" smtClean="0"/>
              <a:t>Required when resident receives therapy services and has a planned or unplanned discontinuation of </a:t>
            </a:r>
            <a:r>
              <a:rPr lang="en-US" b="1" dirty="0" smtClean="0"/>
              <a:t>all </a:t>
            </a:r>
            <a:r>
              <a:rPr lang="en-US" dirty="0" smtClean="0"/>
              <a:t>rehab therapies for three or more consecutive days.</a:t>
            </a:r>
          </a:p>
          <a:p>
            <a:r>
              <a:rPr lang="en-US" dirty="0" smtClean="0"/>
              <a:t>ARD set day 1, 2, or 3 after all rehab therapies have been discontinued for any reason.  The last day therapy furnished considered day ‘0’ in determining the ARD for EOT.</a:t>
            </a:r>
          </a:p>
          <a:p>
            <a:r>
              <a:rPr lang="en-US" dirty="0" smtClean="0"/>
              <a:t>May be combined with any scheduled PPS assessment.</a:t>
            </a:r>
          </a:p>
          <a:p>
            <a:r>
              <a:rPr lang="en-US" dirty="0" smtClean="0"/>
              <a:t>Completed within 14 days after the ARD (ARD + 14 calendar days).</a:t>
            </a:r>
          </a:p>
          <a:p>
            <a:r>
              <a:rPr lang="en-US" dirty="0" smtClean="0"/>
              <a:t>Establishes new non-therapy RUG and M/C payment rate.</a:t>
            </a:r>
          </a:p>
          <a:p>
            <a:r>
              <a:rPr lang="en-US" dirty="0" smtClean="0"/>
              <a:t>Submitted and accepted within 14 days of completion (completion + 14 calendar days).</a:t>
            </a:r>
          </a:p>
          <a:p>
            <a:r>
              <a:rPr lang="en-US" dirty="0" smtClean="0"/>
              <a:t>If discharged from SNF on or prior to third consecutive day missed then no EOT is required.</a:t>
            </a:r>
            <a:endParaRPr lang="en-US" dirty="0"/>
          </a:p>
        </p:txBody>
      </p:sp>
    </p:spTree>
    <p:extLst>
      <p:ext uri="{BB962C8B-B14F-4D97-AF65-F5344CB8AC3E}">
        <p14:creationId xmlns:p14="http://schemas.microsoft.com/office/powerpoint/2010/main" val="194990470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u="sng" dirty="0" smtClean="0"/>
              <a:t>EOT (cont.) and EOT-R</a:t>
            </a:r>
            <a:endParaRPr lang="en-US" u="sng" dirty="0"/>
          </a:p>
        </p:txBody>
      </p:sp>
      <p:sp>
        <p:nvSpPr>
          <p:cNvPr id="3" name="Content Placeholder 2"/>
          <p:cNvSpPr>
            <a:spLocks noGrp="1"/>
          </p:cNvSpPr>
          <p:nvPr>
            <p:ph idx="1"/>
          </p:nvPr>
        </p:nvSpPr>
        <p:spPr>
          <a:xfrm>
            <a:off x="152400" y="1219200"/>
            <a:ext cx="8839200" cy="5486400"/>
          </a:xfrm>
        </p:spPr>
        <p:txBody>
          <a:bodyPr>
            <a:normAutofit fontScale="92500" lnSpcReduction="10000"/>
          </a:bodyPr>
          <a:lstStyle/>
          <a:p>
            <a:r>
              <a:rPr lang="en-US" dirty="0" smtClean="0"/>
              <a:t>When EOT OMRA completed and therapy resumes there are </a:t>
            </a:r>
            <a:r>
              <a:rPr lang="en-US" b="1" dirty="0" smtClean="0"/>
              <a:t>three options</a:t>
            </a:r>
            <a:r>
              <a:rPr lang="en-US" dirty="0" smtClean="0"/>
              <a:t>:</a:t>
            </a:r>
          </a:p>
          <a:p>
            <a:pPr marL="0" indent="0">
              <a:buNone/>
            </a:pPr>
            <a:endParaRPr lang="en-US" dirty="0" smtClean="0"/>
          </a:p>
          <a:p>
            <a:pPr lvl="1"/>
            <a:r>
              <a:rPr lang="en-US" dirty="0" smtClean="0"/>
              <a:t>Complete EOT and keep resident in non-rehab RUG until next scheduled PPS assessment.</a:t>
            </a:r>
          </a:p>
          <a:p>
            <a:pPr lvl="1"/>
            <a:endParaRPr lang="en-US" dirty="0"/>
          </a:p>
          <a:p>
            <a:pPr lvl="1"/>
            <a:r>
              <a:rPr lang="en-US" dirty="0" smtClean="0"/>
              <a:t>When EOT completed and therapy resumes more than five consecutive calendar days after the last day of therapy, or </a:t>
            </a:r>
            <a:r>
              <a:rPr lang="en-US" dirty="0"/>
              <a:t>t</a:t>
            </a:r>
            <a:r>
              <a:rPr lang="en-US" dirty="0" smtClean="0"/>
              <a:t>herapy will not resume at the same RUG-IV classification, an SOT OMRA is required and a new therapy evaluation must be completed.</a:t>
            </a:r>
          </a:p>
          <a:p>
            <a:pPr lvl="1"/>
            <a:endParaRPr lang="en-US" dirty="0"/>
          </a:p>
          <a:p>
            <a:pPr lvl="1"/>
            <a:r>
              <a:rPr lang="en-US" dirty="0" smtClean="0"/>
              <a:t>When EOT completed and therapy resumes no more than five consecutive calendar days after the last day of therapy </a:t>
            </a:r>
            <a:r>
              <a:rPr lang="en-US" b="1" dirty="0" smtClean="0"/>
              <a:t>and</a:t>
            </a:r>
            <a:r>
              <a:rPr lang="en-US" dirty="0" smtClean="0"/>
              <a:t> therapy services resume at the same RUG-IV classification </a:t>
            </a:r>
            <a:r>
              <a:rPr lang="en-US" b="1" dirty="0" smtClean="0"/>
              <a:t>and</a:t>
            </a:r>
            <a:r>
              <a:rPr lang="en-US" dirty="0" smtClean="0"/>
              <a:t> same plan of care, an End </a:t>
            </a:r>
            <a:r>
              <a:rPr lang="en-US" dirty="0"/>
              <a:t>of </a:t>
            </a:r>
            <a:r>
              <a:rPr lang="en-US" dirty="0" smtClean="0"/>
              <a:t>Therapy Resumption (EOT-R) may be completed.</a:t>
            </a:r>
            <a:endParaRPr lang="en-US" dirty="0"/>
          </a:p>
        </p:txBody>
      </p:sp>
    </p:spTree>
    <p:extLst>
      <p:ext uri="{BB962C8B-B14F-4D97-AF65-F5344CB8AC3E}">
        <p14:creationId xmlns:p14="http://schemas.microsoft.com/office/powerpoint/2010/main" val="1179144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en-US" u="sng" dirty="0" smtClean="0"/>
              <a:t>Minimum Data Set (MDS)</a:t>
            </a:r>
            <a:endParaRPr lang="en-US" u="sng" dirty="0"/>
          </a:p>
        </p:txBody>
      </p:sp>
      <p:sp>
        <p:nvSpPr>
          <p:cNvPr id="3" name="Content Placeholder 2"/>
          <p:cNvSpPr>
            <a:spLocks noGrp="1"/>
          </p:cNvSpPr>
          <p:nvPr>
            <p:ph idx="1"/>
          </p:nvPr>
        </p:nvSpPr>
        <p:spPr>
          <a:xfrm>
            <a:off x="457200" y="1752600"/>
            <a:ext cx="8229600" cy="4572000"/>
          </a:xfrm>
        </p:spPr>
        <p:txBody>
          <a:bodyPr>
            <a:normAutofit/>
          </a:bodyPr>
          <a:lstStyle/>
          <a:p>
            <a:r>
              <a:rPr lang="en-US" sz="3200" dirty="0" smtClean="0"/>
              <a:t>Core set of screening, clinical, and functional status elements that form the foundation of a comprehensive assessment for all residents of nursing homes certified for Medicare and/or Medicaid services.</a:t>
            </a:r>
          </a:p>
          <a:p>
            <a:endParaRPr lang="en-US" sz="2800" dirty="0"/>
          </a:p>
          <a:p>
            <a:r>
              <a:rPr lang="en-US" sz="3200" dirty="0" smtClean="0"/>
              <a:t>The MDS items standardize communication about resident problems and conditions.</a:t>
            </a:r>
            <a:endParaRPr lang="en-US" sz="3200" dirty="0"/>
          </a:p>
        </p:txBody>
      </p:sp>
    </p:spTree>
    <p:extLst>
      <p:ext uri="{BB962C8B-B14F-4D97-AF65-F5344CB8AC3E}">
        <p14:creationId xmlns:p14="http://schemas.microsoft.com/office/powerpoint/2010/main" val="257216265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Change of Therapy (COT) OMRA</a:t>
            </a:r>
            <a:endParaRPr lang="en-US" u="sng" dirty="0"/>
          </a:p>
        </p:txBody>
      </p:sp>
      <p:sp>
        <p:nvSpPr>
          <p:cNvPr id="3" name="Content Placeholder 2"/>
          <p:cNvSpPr>
            <a:spLocks noGrp="1"/>
          </p:cNvSpPr>
          <p:nvPr>
            <p:ph idx="1"/>
          </p:nvPr>
        </p:nvSpPr>
        <p:spPr>
          <a:xfrm>
            <a:off x="152400" y="1219200"/>
            <a:ext cx="8839200" cy="5486400"/>
          </a:xfrm>
        </p:spPr>
        <p:txBody>
          <a:bodyPr>
            <a:normAutofit fontScale="92500" lnSpcReduction="10000"/>
          </a:bodyPr>
          <a:lstStyle/>
          <a:p>
            <a:r>
              <a:rPr lang="en-US" dirty="0" smtClean="0"/>
              <a:t>Required when the amount of skilled therapy services and intensity of therapy delivered, changes to such an amount that it would no longer reflect the RUG-IV classification.  This could be caused by an increase or decrease of the therapy.</a:t>
            </a:r>
          </a:p>
          <a:p>
            <a:pPr marL="0" indent="0">
              <a:buNone/>
            </a:pPr>
            <a:endParaRPr lang="en-US" dirty="0" smtClean="0"/>
          </a:p>
          <a:p>
            <a:r>
              <a:rPr lang="en-US" dirty="0" smtClean="0"/>
              <a:t>ARD set for Day 7 of the COT observation period.  COT observation periods are 7-day windows with the first observation period beginning on the day following the ARD set for the most recent assessment (except EOT-R).</a:t>
            </a:r>
          </a:p>
          <a:p>
            <a:pPr marL="0" indent="0">
              <a:buNone/>
            </a:pPr>
            <a:endParaRPr lang="en-US" dirty="0" smtClean="0"/>
          </a:p>
          <a:p>
            <a:r>
              <a:rPr lang="en-US" dirty="0" smtClean="0"/>
              <a:t>For EOT-R assessment the COT observation period is Day 7 after the Resumption of Therapy on the EOT-R instead of the ARD.  Resumption of Therapy day counted as Day 1 for determining Day 7 </a:t>
            </a:r>
            <a:endParaRPr lang="en-US" dirty="0"/>
          </a:p>
        </p:txBody>
      </p:sp>
    </p:spTree>
    <p:extLst>
      <p:ext uri="{BB962C8B-B14F-4D97-AF65-F5344CB8AC3E}">
        <p14:creationId xmlns:p14="http://schemas.microsoft.com/office/powerpoint/2010/main" val="8537318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u="sng" dirty="0" smtClean="0"/>
              <a:t>COT (cont.)</a:t>
            </a:r>
            <a:endParaRPr lang="en-US" u="sng" dirty="0"/>
          </a:p>
        </p:txBody>
      </p:sp>
      <p:sp>
        <p:nvSpPr>
          <p:cNvPr id="3" name="Content Placeholder 2"/>
          <p:cNvSpPr>
            <a:spLocks noGrp="1"/>
          </p:cNvSpPr>
          <p:nvPr>
            <p:ph idx="1"/>
          </p:nvPr>
        </p:nvSpPr>
        <p:spPr>
          <a:xfrm>
            <a:off x="152400" y="990600"/>
            <a:ext cx="8839200" cy="5715000"/>
          </a:xfrm>
        </p:spPr>
        <p:txBody>
          <a:bodyPr>
            <a:normAutofit lnSpcReduction="10000"/>
          </a:bodyPr>
          <a:lstStyle/>
          <a:p>
            <a:r>
              <a:rPr lang="en-US" dirty="0" smtClean="0"/>
              <a:t>Evaluation of necessity for COT completed after observation period over.  (see pg. 2-40 for information on setting the ARD)</a:t>
            </a:r>
          </a:p>
          <a:p>
            <a:endParaRPr lang="en-US" dirty="0"/>
          </a:p>
          <a:p>
            <a:r>
              <a:rPr lang="en-US" dirty="0" smtClean="0"/>
              <a:t>COT completed if therapy intensity changed to classify resident in higher or lower RUG category.  If evaluation determines no change, no COT required and will evaluate at end of next observation period.</a:t>
            </a:r>
          </a:p>
          <a:p>
            <a:endParaRPr lang="en-US" dirty="0"/>
          </a:p>
          <a:p>
            <a:r>
              <a:rPr lang="en-US" dirty="0" smtClean="0"/>
              <a:t>If Day 7 falls within the ARD window of a scheduled PPS assessment, the scheduled assessment may be completed setting the ARD on or before Day 7.  This will reset the COT observation period </a:t>
            </a:r>
            <a:r>
              <a:rPr lang="en-US" b="1" dirty="0" smtClean="0"/>
              <a:t>OR </a:t>
            </a:r>
            <a:r>
              <a:rPr lang="en-US" dirty="0" smtClean="0"/>
              <a:t>the COT and scheduled assessment can be combined (follow rules Section 2.10).</a:t>
            </a:r>
            <a:endParaRPr lang="en-US" b="1" dirty="0" smtClean="0"/>
          </a:p>
          <a:p>
            <a:endParaRPr lang="en-US" dirty="0"/>
          </a:p>
          <a:p>
            <a:endParaRPr lang="en-US" dirty="0"/>
          </a:p>
        </p:txBody>
      </p:sp>
    </p:spTree>
    <p:extLst>
      <p:ext uri="{BB962C8B-B14F-4D97-AF65-F5344CB8AC3E}">
        <p14:creationId xmlns:p14="http://schemas.microsoft.com/office/powerpoint/2010/main" val="38163756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COT (cont.)</a:t>
            </a:r>
            <a:endParaRPr lang="en-US" u="sng" dirty="0"/>
          </a:p>
        </p:txBody>
      </p:sp>
      <p:sp>
        <p:nvSpPr>
          <p:cNvPr id="3" name="Content Placeholder 2"/>
          <p:cNvSpPr>
            <a:spLocks noGrp="1"/>
          </p:cNvSpPr>
          <p:nvPr>
            <p:ph idx="1"/>
          </p:nvPr>
        </p:nvSpPr>
        <p:spPr>
          <a:xfrm>
            <a:off x="152400" y="1219200"/>
            <a:ext cx="8839200" cy="5486400"/>
          </a:xfrm>
        </p:spPr>
        <p:txBody>
          <a:bodyPr>
            <a:normAutofit lnSpcReduction="10000"/>
          </a:bodyPr>
          <a:lstStyle/>
          <a:p>
            <a:r>
              <a:rPr lang="en-US" dirty="0" smtClean="0"/>
              <a:t>If resident discharged from SNF on or prior to Day 7 of the observation period, no COT OMRA is required.  If SNF chooses, the COT can be combined with the discharge assessment.</a:t>
            </a:r>
          </a:p>
          <a:p>
            <a:endParaRPr lang="en-US" dirty="0"/>
          </a:p>
          <a:p>
            <a:r>
              <a:rPr lang="en-US" dirty="0" smtClean="0"/>
              <a:t>Completed within 14 days after the ARD (ARD + 14 calendar days).</a:t>
            </a:r>
          </a:p>
          <a:p>
            <a:endParaRPr lang="en-US" dirty="0"/>
          </a:p>
          <a:p>
            <a:r>
              <a:rPr lang="en-US" dirty="0" smtClean="0"/>
              <a:t>Establishes a RUG-IV category.  Payment begins on Day 1 of the COT observation period.</a:t>
            </a:r>
          </a:p>
          <a:p>
            <a:endParaRPr lang="en-US" dirty="0"/>
          </a:p>
          <a:p>
            <a:r>
              <a:rPr lang="en-US" dirty="0" smtClean="0"/>
              <a:t>Submitted and accepted within 14 days after completion (completion + 14 calendar days).</a:t>
            </a:r>
          </a:p>
        </p:txBody>
      </p:sp>
    </p:spTree>
    <p:extLst>
      <p:ext uri="{BB962C8B-B14F-4D97-AF65-F5344CB8AC3E}">
        <p14:creationId xmlns:p14="http://schemas.microsoft.com/office/powerpoint/2010/main" val="320682202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SCSA</a:t>
            </a:r>
            <a:endParaRPr lang="en-US" u="sng" dirty="0"/>
          </a:p>
        </p:txBody>
      </p:sp>
      <p:sp>
        <p:nvSpPr>
          <p:cNvPr id="3" name="Content Placeholder 2"/>
          <p:cNvSpPr>
            <a:spLocks noGrp="1"/>
          </p:cNvSpPr>
          <p:nvPr>
            <p:ph idx="1"/>
          </p:nvPr>
        </p:nvSpPr>
        <p:spPr>
          <a:xfrm>
            <a:off x="228600" y="1219200"/>
            <a:ext cx="8686800" cy="5486400"/>
          </a:xfrm>
        </p:spPr>
        <p:txBody>
          <a:bodyPr>
            <a:normAutofit fontScale="92500"/>
          </a:bodyPr>
          <a:lstStyle/>
          <a:p>
            <a:r>
              <a:rPr lang="en-US" dirty="0" smtClean="0"/>
              <a:t>May establish a new RUG-IV classification</a:t>
            </a:r>
          </a:p>
          <a:p>
            <a:endParaRPr lang="en-US" dirty="0"/>
          </a:p>
          <a:p>
            <a:r>
              <a:rPr lang="en-US" dirty="0" smtClean="0"/>
              <a:t>When SCSA for SNF PPS resident is not combined with PPS assessment, the RUG-IV classification begins on the ARD.</a:t>
            </a:r>
          </a:p>
          <a:p>
            <a:endParaRPr lang="en-US" dirty="0"/>
          </a:p>
          <a:p>
            <a:r>
              <a:rPr lang="en-US" dirty="0" smtClean="0"/>
              <a:t>When SCSA completed with scheduled M/C required assessment and grace days are not used setting the ARD, the RUG-IV classification begins on the ARD.</a:t>
            </a:r>
          </a:p>
          <a:p>
            <a:endParaRPr lang="en-US" dirty="0"/>
          </a:p>
          <a:p>
            <a:r>
              <a:rPr lang="en-US" dirty="0" smtClean="0"/>
              <a:t>When SCSA completed with scheduled M/C required assessment and ARD set within grace days, the RUG-IV classification begins on the first day of the payment period for the specific assessment type.</a:t>
            </a:r>
            <a:endParaRPr lang="en-US" dirty="0"/>
          </a:p>
        </p:txBody>
      </p:sp>
    </p:spTree>
    <p:extLst>
      <p:ext uri="{BB962C8B-B14F-4D97-AF65-F5344CB8AC3E}">
        <p14:creationId xmlns:p14="http://schemas.microsoft.com/office/powerpoint/2010/main" val="175245194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u="sng" dirty="0" smtClean="0"/>
              <a:t>SCPA</a:t>
            </a:r>
            <a:endParaRPr lang="en-US" u="sng" dirty="0"/>
          </a:p>
        </p:txBody>
      </p:sp>
      <p:sp>
        <p:nvSpPr>
          <p:cNvPr id="3" name="Content Placeholder 2"/>
          <p:cNvSpPr>
            <a:spLocks noGrp="1"/>
          </p:cNvSpPr>
          <p:nvPr>
            <p:ph idx="1"/>
          </p:nvPr>
        </p:nvSpPr>
        <p:spPr>
          <a:xfrm>
            <a:off x="228600" y="1524000"/>
            <a:ext cx="8686800" cy="5105400"/>
          </a:xfrm>
        </p:spPr>
        <p:txBody>
          <a:bodyPr/>
          <a:lstStyle/>
          <a:p>
            <a:endParaRPr lang="en-US" dirty="0" smtClean="0"/>
          </a:p>
          <a:p>
            <a:endParaRPr lang="en-US" dirty="0"/>
          </a:p>
          <a:p>
            <a:r>
              <a:rPr lang="en-US" dirty="0" smtClean="0"/>
              <a:t>May establish a new RUG-IV classification</a:t>
            </a:r>
          </a:p>
          <a:p>
            <a:endParaRPr lang="en-US" dirty="0"/>
          </a:p>
          <a:p>
            <a:pPr lvl="1"/>
            <a:r>
              <a:rPr lang="en-US" dirty="0" smtClean="0"/>
              <a:t>See SCSA (pg. 2-51) for ARD implications on payment schedule.</a:t>
            </a:r>
            <a:endParaRPr lang="en-US" dirty="0"/>
          </a:p>
        </p:txBody>
      </p:sp>
    </p:spTree>
    <p:extLst>
      <p:ext uri="{BB962C8B-B14F-4D97-AF65-F5344CB8AC3E}">
        <p14:creationId xmlns:p14="http://schemas.microsoft.com/office/powerpoint/2010/main" val="223096488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838200"/>
          </a:xfrm>
        </p:spPr>
        <p:txBody>
          <a:bodyPr>
            <a:normAutofit/>
          </a:bodyPr>
          <a:lstStyle/>
          <a:p>
            <a:r>
              <a:rPr lang="en-US" u="sng" dirty="0" smtClean="0"/>
              <a:t>Coding Tips</a:t>
            </a:r>
            <a:endParaRPr lang="en-US" u="sng" dirty="0"/>
          </a:p>
        </p:txBody>
      </p:sp>
      <p:sp>
        <p:nvSpPr>
          <p:cNvPr id="3" name="Content Placeholder 2"/>
          <p:cNvSpPr>
            <a:spLocks noGrp="1"/>
          </p:cNvSpPr>
          <p:nvPr>
            <p:ph idx="1"/>
          </p:nvPr>
        </p:nvSpPr>
        <p:spPr>
          <a:xfrm>
            <a:off x="228600" y="1295400"/>
            <a:ext cx="8763000" cy="5410200"/>
          </a:xfrm>
        </p:spPr>
        <p:txBody>
          <a:bodyPr>
            <a:normAutofit lnSpcReduction="10000"/>
          </a:bodyPr>
          <a:lstStyle/>
          <a:p>
            <a:r>
              <a:rPr lang="en-US" dirty="0" smtClean="0"/>
              <a:t>When coding stand alone COT, EOT or SOT, the interview items may be coded using the resident responses from the previous assessment </a:t>
            </a:r>
            <a:r>
              <a:rPr lang="en-US" b="1" dirty="0" smtClean="0"/>
              <a:t>only </a:t>
            </a:r>
            <a:r>
              <a:rPr lang="en-US" dirty="0" smtClean="0"/>
              <a:t>if the DATE of the interview responses from the previous assessment (Z0400) were obtained no more than </a:t>
            </a:r>
            <a:r>
              <a:rPr lang="en-US" b="1" dirty="0" smtClean="0"/>
              <a:t>14 days </a:t>
            </a:r>
            <a:r>
              <a:rPr lang="en-US" dirty="0" smtClean="0"/>
              <a:t>prior to the DATE of the completion for the interview items on the unscheduled assessment (Z0400).</a:t>
            </a:r>
          </a:p>
          <a:p>
            <a:endParaRPr lang="en-US" dirty="0"/>
          </a:p>
          <a:p>
            <a:r>
              <a:rPr lang="en-US" dirty="0" smtClean="0"/>
              <a:t>When coding stand alone COT, EOT or SOT, must set the ARD for the assessment for a day within the allowable ARD window for that assessment type, but may do so no more than two days after the window has passed.  May still use this flexibility period in cases when the resident was discharged from the facility during that period.</a:t>
            </a:r>
            <a:endParaRPr lang="en-US" dirty="0"/>
          </a:p>
        </p:txBody>
      </p:sp>
    </p:spTree>
    <p:extLst>
      <p:ext uri="{BB962C8B-B14F-4D97-AF65-F5344CB8AC3E}">
        <p14:creationId xmlns:p14="http://schemas.microsoft.com/office/powerpoint/2010/main" val="34451099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323" y="76200"/>
            <a:ext cx="8991600" cy="990600"/>
          </a:xfrm>
        </p:spPr>
        <p:txBody>
          <a:bodyPr>
            <a:normAutofit/>
          </a:bodyPr>
          <a:lstStyle/>
          <a:p>
            <a:r>
              <a:rPr lang="en-US" sz="4400" u="sng" dirty="0" smtClean="0"/>
              <a:t>Combining Scheduled &amp; Unscheduled</a:t>
            </a:r>
            <a:endParaRPr lang="en-US" sz="4400" u="sng" dirty="0"/>
          </a:p>
        </p:txBody>
      </p:sp>
      <p:sp>
        <p:nvSpPr>
          <p:cNvPr id="3" name="Content Placeholder 2"/>
          <p:cNvSpPr>
            <a:spLocks noGrp="1"/>
          </p:cNvSpPr>
          <p:nvPr>
            <p:ph idx="1"/>
          </p:nvPr>
        </p:nvSpPr>
        <p:spPr>
          <a:xfrm>
            <a:off x="152400" y="1143000"/>
            <a:ext cx="8839200" cy="5562600"/>
          </a:xfrm>
        </p:spPr>
        <p:txBody>
          <a:bodyPr>
            <a:normAutofit fontScale="92500" lnSpcReduction="10000"/>
          </a:bodyPr>
          <a:lstStyle/>
          <a:p>
            <a:r>
              <a:rPr lang="en-US" dirty="0" smtClean="0"/>
              <a:t>M/C scheduled assessments may be combined with an unscheduled assessment or two unscheduled assessment may be combined.</a:t>
            </a:r>
          </a:p>
          <a:p>
            <a:endParaRPr lang="en-US" dirty="0"/>
          </a:p>
          <a:p>
            <a:r>
              <a:rPr lang="en-US" dirty="0" smtClean="0"/>
              <a:t>With combining, the most stringent requirements must be met.</a:t>
            </a:r>
          </a:p>
          <a:p>
            <a:endParaRPr lang="en-US" dirty="0"/>
          </a:p>
          <a:p>
            <a:r>
              <a:rPr lang="en-US" dirty="0" smtClean="0"/>
              <a:t>If unscheduled assessment due in the assessment window for a scheduled assessment, must combine by setting ARD of the scheduled assessment for the same day the unscheduled assessment is required.</a:t>
            </a:r>
          </a:p>
          <a:p>
            <a:endParaRPr lang="en-US" dirty="0"/>
          </a:p>
          <a:p>
            <a:r>
              <a:rPr lang="en-US" dirty="0" smtClean="0"/>
              <a:t>A scheduled assessment cannot occur after an unscheduled assessment in the assessment window.  Must be combined using the appropriate ARD.</a:t>
            </a:r>
            <a:endParaRPr lang="en-US" dirty="0"/>
          </a:p>
        </p:txBody>
      </p:sp>
    </p:spTree>
    <p:extLst>
      <p:ext uri="{BB962C8B-B14F-4D97-AF65-F5344CB8AC3E}">
        <p14:creationId xmlns:p14="http://schemas.microsoft.com/office/powerpoint/2010/main" val="19245624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r>
              <a:rPr lang="en-US" u="sng" dirty="0" smtClean="0"/>
              <a:t>Combining (cont.)</a:t>
            </a:r>
            <a:endParaRPr lang="en-US" u="sng" dirty="0"/>
          </a:p>
        </p:txBody>
      </p:sp>
      <p:sp>
        <p:nvSpPr>
          <p:cNvPr id="3" name="Content Placeholder 2"/>
          <p:cNvSpPr>
            <a:spLocks noGrp="1"/>
          </p:cNvSpPr>
          <p:nvPr>
            <p:ph idx="1"/>
          </p:nvPr>
        </p:nvSpPr>
        <p:spPr>
          <a:xfrm>
            <a:off x="152400" y="1447800"/>
            <a:ext cx="8839200" cy="5257800"/>
          </a:xfrm>
        </p:spPr>
        <p:txBody>
          <a:bodyPr/>
          <a:lstStyle/>
          <a:p>
            <a:pPr marL="0" indent="0">
              <a:buNone/>
            </a:pPr>
            <a:endParaRPr lang="en-US" dirty="0"/>
          </a:p>
          <a:p>
            <a:r>
              <a:rPr lang="en-US" dirty="0" smtClean="0"/>
              <a:t>May combine more than two assessments when all requirements are met.</a:t>
            </a:r>
          </a:p>
          <a:p>
            <a:endParaRPr lang="en-US" dirty="0"/>
          </a:p>
          <a:p>
            <a:r>
              <a:rPr lang="en-US" dirty="0" smtClean="0"/>
              <a:t>If fail to combine a scheduled and unscheduled PPS assessment (as required by combined assessment policy), the payment is controlled by the unscheduled assessment.</a:t>
            </a:r>
          </a:p>
          <a:p>
            <a:endParaRPr lang="en-US" dirty="0"/>
          </a:p>
          <a:p>
            <a:r>
              <a:rPr lang="en-US" dirty="0" smtClean="0"/>
              <a:t>Specific rules for combining found RAI manual pg. 2-53 – pg. 2-56.</a:t>
            </a:r>
            <a:endParaRPr lang="en-US" dirty="0"/>
          </a:p>
        </p:txBody>
      </p:sp>
    </p:spTree>
    <p:extLst>
      <p:ext uri="{BB962C8B-B14F-4D97-AF65-F5344CB8AC3E}">
        <p14:creationId xmlns:p14="http://schemas.microsoft.com/office/powerpoint/2010/main" val="304370192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991600" cy="990600"/>
          </a:xfrm>
        </p:spPr>
        <p:txBody>
          <a:bodyPr>
            <a:normAutofit fontScale="90000"/>
          </a:bodyPr>
          <a:lstStyle/>
          <a:p>
            <a:r>
              <a:rPr lang="en-US" u="sng" dirty="0" smtClean="0"/>
              <a:t>Combining M/C &amp; OBRA Assessments</a:t>
            </a:r>
            <a:endParaRPr lang="en-US" u="sng" dirty="0"/>
          </a:p>
        </p:txBody>
      </p:sp>
      <p:sp>
        <p:nvSpPr>
          <p:cNvPr id="3" name="Content Placeholder 2"/>
          <p:cNvSpPr>
            <a:spLocks noGrp="1"/>
          </p:cNvSpPr>
          <p:nvPr>
            <p:ph idx="1"/>
          </p:nvPr>
        </p:nvSpPr>
        <p:spPr>
          <a:xfrm>
            <a:off x="152400" y="1828800"/>
            <a:ext cx="8839200" cy="4876800"/>
          </a:xfrm>
        </p:spPr>
        <p:txBody>
          <a:bodyPr/>
          <a:lstStyle/>
          <a:p>
            <a:endParaRPr lang="en-US" dirty="0" smtClean="0"/>
          </a:p>
          <a:p>
            <a:r>
              <a:rPr lang="en-US" dirty="0" smtClean="0"/>
              <a:t>May combine OBRA and PPS assessments when ARD windows overlap and a common ARD is selected.</a:t>
            </a:r>
          </a:p>
          <a:p>
            <a:endParaRPr lang="en-US" dirty="0"/>
          </a:p>
          <a:p>
            <a:r>
              <a:rPr lang="en-US" dirty="0" smtClean="0"/>
              <a:t>Most stringent requirements for ARD, item set and CAA completion must be met.</a:t>
            </a:r>
          </a:p>
          <a:p>
            <a:endParaRPr lang="en-US" dirty="0"/>
          </a:p>
          <a:p>
            <a:r>
              <a:rPr lang="en-US" dirty="0" smtClean="0"/>
              <a:t>Specific rules for combining PPS and OBRA assessments are found RAI Manual pg. 2-59 – pg. 2-69.</a:t>
            </a:r>
            <a:endParaRPr lang="en-US" dirty="0"/>
          </a:p>
        </p:txBody>
      </p:sp>
    </p:spTree>
    <p:extLst>
      <p:ext uri="{BB962C8B-B14F-4D97-AF65-F5344CB8AC3E}">
        <p14:creationId xmlns:p14="http://schemas.microsoft.com/office/powerpoint/2010/main" val="196177776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Special Factors </a:t>
            </a:r>
            <a:r>
              <a:rPr lang="en-US" sz="3200" u="sng" dirty="0" smtClean="0"/>
              <a:t>(pg. 2-70 – 2-73)</a:t>
            </a:r>
            <a:endParaRPr lang="en-US" sz="3200" u="sng" dirty="0"/>
          </a:p>
        </p:txBody>
      </p:sp>
      <p:sp>
        <p:nvSpPr>
          <p:cNvPr id="3" name="Content Placeholder 2"/>
          <p:cNvSpPr>
            <a:spLocks noGrp="1"/>
          </p:cNvSpPr>
          <p:nvPr>
            <p:ph idx="1"/>
          </p:nvPr>
        </p:nvSpPr>
        <p:spPr>
          <a:xfrm>
            <a:off x="152400" y="1219200"/>
            <a:ext cx="8839200" cy="5410200"/>
          </a:xfrm>
        </p:spPr>
        <p:txBody>
          <a:bodyPr/>
          <a:lstStyle/>
          <a:p>
            <a:r>
              <a:rPr lang="en-US" dirty="0" smtClean="0"/>
              <a:t>Resident expires on or before eighth day of SNF stay.</a:t>
            </a:r>
          </a:p>
          <a:p>
            <a:endParaRPr lang="en-US" dirty="0"/>
          </a:p>
          <a:p>
            <a:r>
              <a:rPr lang="en-US" dirty="0" smtClean="0"/>
              <a:t>Resident transfers or discharged before or on the eighth day of SNF stay.</a:t>
            </a:r>
          </a:p>
          <a:p>
            <a:endParaRPr lang="en-US" dirty="0"/>
          </a:p>
          <a:p>
            <a:r>
              <a:rPr lang="en-US" dirty="0" smtClean="0"/>
              <a:t>Short Stay</a:t>
            </a:r>
          </a:p>
          <a:p>
            <a:pPr marL="0" indent="0">
              <a:buNone/>
            </a:pPr>
            <a:endParaRPr lang="en-US" dirty="0"/>
          </a:p>
          <a:p>
            <a:r>
              <a:rPr lang="en-US" dirty="0" smtClean="0"/>
              <a:t>Resident is admitted to an acute care facility and returns</a:t>
            </a:r>
          </a:p>
          <a:p>
            <a:endParaRPr lang="en-US" dirty="0"/>
          </a:p>
          <a:p>
            <a:r>
              <a:rPr lang="en-US" dirty="0" smtClean="0"/>
              <a:t>Resident is sent to ACF, not in SNF over midnight, and is not admitted to ACF.</a:t>
            </a:r>
            <a:endParaRPr lang="en-US" dirty="0"/>
          </a:p>
        </p:txBody>
      </p:sp>
    </p:spTree>
    <p:extLst>
      <p:ext uri="{BB962C8B-B14F-4D97-AF65-F5344CB8AC3E}">
        <p14:creationId xmlns:p14="http://schemas.microsoft.com/office/powerpoint/2010/main" val="37408208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6113</TotalTime>
  <Words>7917</Words>
  <Application>Microsoft Office PowerPoint</Application>
  <PresentationFormat>On-screen Show (4:3)</PresentationFormat>
  <Paragraphs>762</Paragraphs>
  <Slides>104</Slides>
  <Notes>3</Notes>
  <HiddenSlides>0</HiddenSlides>
  <MMClips>0</MMClips>
  <ScaleCrop>false</ScaleCrop>
  <HeadingPairs>
    <vt:vector size="4" baseType="variant">
      <vt:variant>
        <vt:lpstr>Theme</vt:lpstr>
      </vt:variant>
      <vt:variant>
        <vt:i4>1</vt:i4>
      </vt:variant>
      <vt:variant>
        <vt:lpstr>Slide Titles</vt:lpstr>
      </vt:variant>
      <vt:variant>
        <vt:i4>104</vt:i4>
      </vt:variant>
    </vt:vector>
  </HeadingPairs>
  <TitlesOfParts>
    <vt:vector size="105" baseType="lpstr">
      <vt:lpstr>Flow</vt:lpstr>
      <vt:lpstr>Resident Assessment Instrument</vt:lpstr>
      <vt:lpstr>       Layout of RAI Manual </vt:lpstr>
      <vt:lpstr>Chapters </vt:lpstr>
      <vt:lpstr>Chapters cont.</vt:lpstr>
      <vt:lpstr>Appendices</vt:lpstr>
      <vt:lpstr>CHAPTER 1 Resident Assessment Instrument (RAI)</vt:lpstr>
      <vt:lpstr>Overview</vt:lpstr>
      <vt:lpstr>Content of RAI</vt:lpstr>
      <vt:lpstr>Minimum Data Set (MDS)</vt:lpstr>
      <vt:lpstr>Care Area Assessment (CAA) Process</vt:lpstr>
      <vt:lpstr>Utilization Guidelines</vt:lpstr>
      <vt:lpstr>Uses of MDS Data</vt:lpstr>
      <vt:lpstr>Regulatory Compliance</vt:lpstr>
      <vt:lpstr>Accuracy</vt:lpstr>
      <vt:lpstr>RN Coordinator and IDT</vt:lpstr>
      <vt:lpstr>Facility Decides</vt:lpstr>
      <vt:lpstr>Documentation</vt:lpstr>
      <vt:lpstr>Problem Identification Process</vt:lpstr>
      <vt:lpstr>Privacy of MDS Data</vt:lpstr>
      <vt:lpstr>Privacy (cont.)</vt:lpstr>
      <vt:lpstr>Privacy (cont.)</vt:lpstr>
      <vt:lpstr>CHAPTER 2 Assessments for the RAI</vt:lpstr>
      <vt:lpstr>Background</vt:lpstr>
      <vt:lpstr>Background (cont.)</vt:lpstr>
      <vt:lpstr>RAI Completion Responsibilities</vt:lpstr>
      <vt:lpstr>RAI Must Be Completed for:  </vt:lpstr>
      <vt:lpstr>RAI and Certification Situations</vt:lpstr>
      <vt:lpstr>Adding Certified Beds</vt:lpstr>
      <vt:lpstr>Change in Ownership</vt:lpstr>
      <vt:lpstr>Resident Transfers</vt:lpstr>
      <vt:lpstr>Reproducing and Maintaining</vt:lpstr>
      <vt:lpstr>Reproducing and Maintaining (cont.)</vt:lpstr>
      <vt:lpstr>Assessment Reference Date (ARD – A2300)</vt:lpstr>
      <vt:lpstr>Observation Period (Look-Back) </vt:lpstr>
      <vt:lpstr>Assessment Timing</vt:lpstr>
      <vt:lpstr>Timing (cont.)</vt:lpstr>
      <vt:lpstr>Assessment Completion</vt:lpstr>
      <vt:lpstr>Types of Assessments</vt:lpstr>
      <vt:lpstr>OBRA Assessments</vt:lpstr>
      <vt:lpstr>OBRA Comprehensive Assessments</vt:lpstr>
      <vt:lpstr>Admission Assessment </vt:lpstr>
      <vt:lpstr>Tips for Admission Assessments</vt:lpstr>
      <vt:lpstr>Tips for Annual Assessments </vt:lpstr>
      <vt:lpstr>Significant Change of Status Assessment (SCSA) - </vt:lpstr>
      <vt:lpstr>SCSA Guidelines</vt:lpstr>
      <vt:lpstr>Determination  </vt:lpstr>
      <vt:lpstr>SCSA: Yes or No?</vt:lpstr>
      <vt:lpstr>Yes</vt:lpstr>
      <vt:lpstr>SCSA: Yes or No?</vt:lpstr>
      <vt:lpstr>No</vt:lpstr>
      <vt:lpstr>SCSA: Yes or No?</vt:lpstr>
      <vt:lpstr>Yes</vt:lpstr>
      <vt:lpstr>SCSA: Yes or No?</vt:lpstr>
      <vt:lpstr>No </vt:lpstr>
      <vt:lpstr>Tips for SCSA</vt:lpstr>
      <vt:lpstr>Tips for SCSA (cont.)</vt:lpstr>
      <vt:lpstr>SCSA &amp; PASRR (Preadmission Screening &amp; Resident Review)</vt:lpstr>
      <vt:lpstr>PASRR Level II Referral</vt:lpstr>
      <vt:lpstr>PASRR Referral (cont.)</vt:lpstr>
      <vt:lpstr>Significant Correction to Prior Comprehensive Assessment (SCPA)</vt:lpstr>
      <vt:lpstr>Significant Error </vt:lpstr>
      <vt:lpstr>Tips for SCPA</vt:lpstr>
      <vt:lpstr>OBRA Non-Comprehensive Assessments</vt:lpstr>
      <vt:lpstr>Quarterly Assessments</vt:lpstr>
      <vt:lpstr>Tips for Quarterly Assessments</vt:lpstr>
      <vt:lpstr>Significant Correction to a Prior Quarterly Assessment</vt:lpstr>
      <vt:lpstr>OBRA Tracking Records and Discharge Assessments</vt:lpstr>
      <vt:lpstr>Tips for Entry Tracking Records</vt:lpstr>
      <vt:lpstr>Discharge Return Anticipated</vt:lpstr>
      <vt:lpstr>Discharge Return Not Anticipated</vt:lpstr>
      <vt:lpstr>Tips for D/C Assessments</vt:lpstr>
      <vt:lpstr>Death in Facility Record</vt:lpstr>
      <vt:lpstr>Prospective Payment System (PPS)</vt:lpstr>
      <vt:lpstr>PPS Assessments</vt:lpstr>
      <vt:lpstr>Assessment Window</vt:lpstr>
      <vt:lpstr>Grace Days</vt:lpstr>
      <vt:lpstr>MDS M/C Assessments for SNFs</vt:lpstr>
      <vt:lpstr>5-Day Scheduled Assessment</vt:lpstr>
      <vt:lpstr>M/C Advantage to M/C Part A</vt:lpstr>
      <vt:lpstr>14-Day Scheduled Assessment</vt:lpstr>
      <vt:lpstr>30-Day Scheduled Assessment</vt:lpstr>
      <vt:lpstr>60-Day Scheduled Assessment</vt:lpstr>
      <vt:lpstr>90-Day Scheduled Assessment</vt:lpstr>
      <vt:lpstr>M/C Required Readmission/Return </vt:lpstr>
      <vt:lpstr>Unscheduled PPS Assessments</vt:lpstr>
      <vt:lpstr>Unscheduled (cont.)</vt:lpstr>
      <vt:lpstr>Start of Therapy (SOT) OMRA</vt:lpstr>
      <vt:lpstr>End of Therapy (EOT) OMRA</vt:lpstr>
      <vt:lpstr>EOT (cont.) and EOT-R</vt:lpstr>
      <vt:lpstr>Change of Therapy (COT) OMRA</vt:lpstr>
      <vt:lpstr>COT (cont.)</vt:lpstr>
      <vt:lpstr>COT (cont.)</vt:lpstr>
      <vt:lpstr>SCSA</vt:lpstr>
      <vt:lpstr>SCPA</vt:lpstr>
      <vt:lpstr>Coding Tips</vt:lpstr>
      <vt:lpstr>Combining Scheduled &amp; Unscheduled</vt:lpstr>
      <vt:lpstr>Combining (cont.)</vt:lpstr>
      <vt:lpstr>Combining M/C &amp; OBRA Assessments</vt:lpstr>
      <vt:lpstr>Special Factors (pg. 2-70 – 2-73)</vt:lpstr>
      <vt:lpstr>Factors (cont.)</vt:lpstr>
      <vt:lpstr>Non-Compliance with PPS Schedule (pg. 2-73 – 2-75)</vt:lpstr>
      <vt:lpstr>Expected Order of MDS Records</vt:lpstr>
      <vt:lpstr>Item Set Determination</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 Assessment Instrument</dc:title>
  <dc:creator>Terry Crump</dc:creator>
  <cp:lastModifiedBy>Wanda E. Hines</cp:lastModifiedBy>
  <cp:revision>248</cp:revision>
  <cp:lastPrinted>2013-11-08T20:16:32Z</cp:lastPrinted>
  <dcterms:created xsi:type="dcterms:W3CDTF">2013-05-01T20:28:04Z</dcterms:created>
  <dcterms:modified xsi:type="dcterms:W3CDTF">2015-05-28T19:37:34Z</dcterms:modified>
</cp:coreProperties>
</file>